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</p:sldIdLst>
  <p:sldSz cy="5143500" cx="9144000"/>
  <p:notesSz cx="6858000" cy="9144000"/>
  <p:embeddedFontLst>
    <p:embeddedFont>
      <p:font typeface="Roboto"/>
      <p:regular r:id="rId31"/>
      <p:bold r:id="rId32"/>
      <p:italic r:id="rId33"/>
      <p:boldItalic r:id="rId34"/>
    </p:embeddedFont>
    <p:embeddedFont>
      <p:font typeface="Nunito"/>
      <p:regular r:id="rId35"/>
      <p:bold r:id="rId36"/>
      <p:italic r:id="rId37"/>
      <p:boldItalic r:id="rId38"/>
    </p:embeddedFont>
    <p:embeddedFont>
      <p:font typeface="Montserrat"/>
      <p:regular r:id="rId39"/>
      <p:bold r:id="rId40"/>
      <p:italic r:id="rId41"/>
      <p:boldItalic r:id="rId4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3E8EF8B-080B-416B-A4F6-E08A71B550DF}">
  <a:tblStyle styleId="{F3E8EF8B-080B-416B-A4F6-E08A71B550D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Montserrat-bold.fntdata"/><Relationship Id="rId20" Type="http://schemas.openxmlformats.org/officeDocument/2006/relationships/slide" Target="slides/slide14.xml"/><Relationship Id="rId42" Type="http://schemas.openxmlformats.org/officeDocument/2006/relationships/font" Target="fonts/Montserrat-boldItalic.fntdata"/><Relationship Id="rId41" Type="http://schemas.openxmlformats.org/officeDocument/2006/relationships/font" Target="fonts/Montserrat-italic.fntdata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Roboto-regular.fntdata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font" Target="fonts/Roboto-italic.fntdata"/><Relationship Id="rId10" Type="http://schemas.openxmlformats.org/officeDocument/2006/relationships/slide" Target="slides/slide4.xml"/><Relationship Id="rId32" Type="http://schemas.openxmlformats.org/officeDocument/2006/relationships/font" Target="fonts/Roboto-bold.fntdata"/><Relationship Id="rId13" Type="http://schemas.openxmlformats.org/officeDocument/2006/relationships/slide" Target="slides/slide7.xml"/><Relationship Id="rId35" Type="http://schemas.openxmlformats.org/officeDocument/2006/relationships/font" Target="fonts/Nunito-regular.fntdata"/><Relationship Id="rId12" Type="http://schemas.openxmlformats.org/officeDocument/2006/relationships/slide" Target="slides/slide6.xml"/><Relationship Id="rId34" Type="http://schemas.openxmlformats.org/officeDocument/2006/relationships/font" Target="fonts/Roboto-boldItalic.fntdata"/><Relationship Id="rId15" Type="http://schemas.openxmlformats.org/officeDocument/2006/relationships/slide" Target="slides/slide9.xml"/><Relationship Id="rId37" Type="http://schemas.openxmlformats.org/officeDocument/2006/relationships/font" Target="fonts/Nunito-italic.fntdata"/><Relationship Id="rId14" Type="http://schemas.openxmlformats.org/officeDocument/2006/relationships/slide" Target="slides/slide8.xml"/><Relationship Id="rId36" Type="http://schemas.openxmlformats.org/officeDocument/2006/relationships/font" Target="fonts/Nunito-bold.fntdata"/><Relationship Id="rId17" Type="http://schemas.openxmlformats.org/officeDocument/2006/relationships/slide" Target="slides/slide11.xml"/><Relationship Id="rId39" Type="http://schemas.openxmlformats.org/officeDocument/2006/relationships/font" Target="fonts/Montserrat-regular.fntdata"/><Relationship Id="rId16" Type="http://schemas.openxmlformats.org/officeDocument/2006/relationships/slide" Target="slides/slide10.xml"/><Relationship Id="rId38" Type="http://schemas.openxmlformats.org/officeDocument/2006/relationships/font" Target="fonts/Nunito-boldItalic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superbloom.design/" TargetMode="External"/><Relationship Id="rId3" Type="http://schemas.openxmlformats.org/officeDocument/2006/relationships/hyperlink" Target="https://tools.simplysecure.org/survey/index.php?r=survey/index&amp;sid=117891&amp;newtest=Y&amp;lang=en" TargetMode="Externa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1a6df5ac81b_7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1a6df5ac81b_7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19918b38327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19918b38327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2e761e1e4b7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2e761e1e4b7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1e7ce8b2fc6_3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1e7ce8b2fc6_3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17f298a7be2_3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17f298a7be2_3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19918b38327_1_5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19918b38327_1_5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1a6df5ac81b_7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1a6df5ac81b_7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17f298a7be2_3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0" name="Google Shape;380;g17f298a7be2_3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19918b38327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g19918b38327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17f298a7be2_3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" name="Google Shape;405;g17f298a7be2_3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e714ec50d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e714ec50d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1e7ce8b2fc6_3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1e7ce8b2fc6_3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to fund: </a:t>
            </a:r>
            <a:r>
              <a:rPr lang="en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 group of funding agencies from various countries around the world (https://www.researchsoft.org/funders-forum) is discussing the possibility of issuing a joint multilateral call to fund projects related to Research Software. The goal is to strengthen the software infrastructure aimed specifically at supporting research.</a:t>
            </a:r>
            <a:endParaRPr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Usability &amp; Design: Fill in </a:t>
            </a:r>
            <a:r>
              <a:rPr lang="en" u="sng">
                <a:solidFill>
                  <a:srgbClr val="1155CC"/>
                </a:solidFill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Superbloom</a:t>
            </a:r>
            <a:r>
              <a:rPr lang="en">
                <a:solidFill>
                  <a:schemeClr val="dk1"/>
                </a:solidFill>
              </a:rPr>
              <a:t>’s </a:t>
            </a:r>
            <a:r>
              <a:rPr lang="en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survey</a:t>
            </a:r>
            <a:r>
              <a:rPr lang="en">
                <a:solidFill>
                  <a:schemeClr val="dk1"/>
                </a:solidFill>
              </a:rPr>
              <a:t> to contribute to research on how scientific open source software teams understand, consider, and undertake usability and design initiatives. An optional $15 USD Tremendous gift card is offered for your time.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19f16a752d3_1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19f16a752d3_1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17f298a7be2_3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17f298a7be2_3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19b7261b907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2" name="Google Shape;452;g19b7261b907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g17f298a7be2_3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4" name="Google Shape;464;g17f298a7be2_3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e7cc1ad79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e7cc1ad79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1e7ce8b2fc6_3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1e7ce8b2fc6_3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19c84c09b05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19c84c09b05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19c84c09b05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19c84c09b05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1e7ce8b2fc6_3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1e7ce8b2fc6_3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1e7ce8b2fc6_3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1e7ce8b2fc6_3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1e7ce8b2fc6_3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1e7ce8b2fc6_3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Font typeface="Montserrat"/>
              <a:buNone/>
              <a:defRPr b="1" sz="40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Nunito"/>
              <a:buNone/>
              <a:defRPr sz="2800">
                <a:latin typeface="Nunito"/>
                <a:ea typeface="Nunito"/>
                <a:cs typeface="Nunito"/>
                <a:sym typeface="Nunit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Font typeface="Montserrat"/>
              <a:buNone/>
              <a:defRPr sz="120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  <a:defRPr>
                <a:latin typeface="Nunito"/>
                <a:ea typeface="Nunito"/>
                <a:cs typeface="Nunito"/>
                <a:sym typeface="Nunito"/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○"/>
              <a:defRPr>
                <a:latin typeface="Nunito"/>
                <a:ea typeface="Nunito"/>
                <a:cs typeface="Nunito"/>
                <a:sym typeface="Nunito"/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■"/>
              <a:defRPr>
                <a:latin typeface="Nunito"/>
                <a:ea typeface="Nunito"/>
                <a:cs typeface="Nunito"/>
                <a:sym typeface="Nunito"/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  <a:defRPr>
                <a:latin typeface="Nunito"/>
                <a:ea typeface="Nunito"/>
                <a:cs typeface="Nunito"/>
                <a:sym typeface="Nunito"/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○"/>
              <a:defRPr>
                <a:latin typeface="Nunito"/>
                <a:ea typeface="Nunito"/>
                <a:cs typeface="Nunito"/>
                <a:sym typeface="Nunito"/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■"/>
              <a:defRPr>
                <a:latin typeface="Nunito"/>
                <a:ea typeface="Nunito"/>
                <a:cs typeface="Nunito"/>
                <a:sym typeface="Nunito"/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  <a:defRPr>
                <a:latin typeface="Nunito"/>
                <a:ea typeface="Nunito"/>
                <a:cs typeface="Nunito"/>
                <a:sym typeface="Nunito"/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○"/>
              <a:defRPr>
                <a:latin typeface="Nunito"/>
                <a:ea typeface="Nunito"/>
                <a:cs typeface="Nunito"/>
                <a:sym typeface="Nunito"/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■"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Font typeface="Montserrat"/>
              <a:buNone/>
              <a:defRPr sz="36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  <a:defRPr>
                <a:latin typeface="Nunito"/>
                <a:ea typeface="Nunito"/>
                <a:cs typeface="Nunito"/>
                <a:sym typeface="Nunito"/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○"/>
              <a:defRPr>
                <a:latin typeface="Nunito"/>
                <a:ea typeface="Nunito"/>
                <a:cs typeface="Nunito"/>
                <a:sym typeface="Nunito"/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■"/>
              <a:defRPr>
                <a:latin typeface="Nunito"/>
                <a:ea typeface="Nunito"/>
                <a:cs typeface="Nunito"/>
                <a:sym typeface="Nunito"/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  <a:defRPr>
                <a:latin typeface="Nunito"/>
                <a:ea typeface="Nunito"/>
                <a:cs typeface="Nunito"/>
                <a:sym typeface="Nunito"/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○"/>
              <a:defRPr>
                <a:latin typeface="Nunito"/>
                <a:ea typeface="Nunito"/>
                <a:cs typeface="Nunito"/>
                <a:sym typeface="Nunito"/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■"/>
              <a:defRPr>
                <a:latin typeface="Nunito"/>
                <a:ea typeface="Nunito"/>
                <a:cs typeface="Nunito"/>
                <a:sym typeface="Nunito"/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  <a:defRPr>
                <a:latin typeface="Nunito"/>
                <a:ea typeface="Nunito"/>
                <a:cs typeface="Nunito"/>
                <a:sym typeface="Nunito"/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○"/>
              <a:defRPr>
                <a:latin typeface="Nunito"/>
                <a:ea typeface="Nunito"/>
                <a:cs typeface="Nunito"/>
                <a:sym typeface="Nunito"/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■"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Font typeface="Nunito"/>
              <a:buChar char="○"/>
              <a:defRPr sz="1200">
                <a:latin typeface="Nunito"/>
                <a:ea typeface="Nunito"/>
                <a:cs typeface="Nunito"/>
                <a:sym typeface="Nunito"/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Font typeface="Nunito"/>
              <a:buChar char="■"/>
              <a:defRPr sz="1200">
                <a:latin typeface="Nunito"/>
                <a:ea typeface="Nunito"/>
                <a:cs typeface="Nunito"/>
                <a:sym typeface="Nunito"/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Font typeface="Nunito"/>
              <a:buChar char="●"/>
              <a:defRPr sz="1200">
                <a:latin typeface="Nunito"/>
                <a:ea typeface="Nunito"/>
                <a:cs typeface="Nunito"/>
                <a:sym typeface="Nunito"/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Font typeface="Nunito"/>
              <a:buChar char="○"/>
              <a:defRPr sz="1200">
                <a:latin typeface="Nunito"/>
                <a:ea typeface="Nunito"/>
                <a:cs typeface="Nunito"/>
                <a:sym typeface="Nunito"/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Font typeface="Nunito"/>
              <a:buChar char="■"/>
              <a:defRPr sz="1200">
                <a:latin typeface="Nunito"/>
                <a:ea typeface="Nunito"/>
                <a:cs typeface="Nunito"/>
                <a:sym typeface="Nunito"/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Font typeface="Nunito"/>
              <a:buChar char="●"/>
              <a:defRPr sz="1200">
                <a:latin typeface="Nunito"/>
                <a:ea typeface="Nunito"/>
                <a:cs typeface="Nunito"/>
                <a:sym typeface="Nunito"/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Font typeface="Nunito"/>
              <a:buChar char="○"/>
              <a:defRPr sz="1200">
                <a:latin typeface="Nunito"/>
                <a:ea typeface="Nunito"/>
                <a:cs typeface="Nunito"/>
                <a:sym typeface="Nunito"/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Font typeface="Nunito"/>
              <a:buChar char="■"/>
              <a:defRPr sz="1200"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  <a:defRPr sz="1400">
                <a:latin typeface="Nunito"/>
                <a:ea typeface="Nunito"/>
                <a:cs typeface="Nunito"/>
                <a:sym typeface="Nunito"/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Font typeface="Nunito"/>
              <a:buChar char="○"/>
              <a:defRPr sz="1200">
                <a:latin typeface="Nunito"/>
                <a:ea typeface="Nunito"/>
                <a:cs typeface="Nunito"/>
                <a:sym typeface="Nunito"/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Font typeface="Nunito"/>
              <a:buChar char="■"/>
              <a:defRPr sz="1200">
                <a:latin typeface="Nunito"/>
                <a:ea typeface="Nunito"/>
                <a:cs typeface="Nunito"/>
                <a:sym typeface="Nunito"/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Font typeface="Nunito"/>
              <a:buChar char="●"/>
              <a:defRPr sz="1200">
                <a:latin typeface="Nunito"/>
                <a:ea typeface="Nunito"/>
                <a:cs typeface="Nunito"/>
                <a:sym typeface="Nunito"/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Font typeface="Nunito"/>
              <a:buChar char="○"/>
              <a:defRPr sz="1200">
                <a:latin typeface="Nunito"/>
                <a:ea typeface="Nunito"/>
                <a:cs typeface="Nunito"/>
                <a:sym typeface="Nunito"/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Font typeface="Nunito"/>
              <a:buChar char="■"/>
              <a:defRPr sz="1200">
                <a:latin typeface="Nunito"/>
                <a:ea typeface="Nunito"/>
                <a:cs typeface="Nunito"/>
                <a:sym typeface="Nunito"/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Font typeface="Nunito"/>
              <a:buChar char="●"/>
              <a:defRPr sz="1200">
                <a:latin typeface="Nunito"/>
                <a:ea typeface="Nunito"/>
                <a:cs typeface="Nunito"/>
                <a:sym typeface="Nunito"/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Font typeface="Nunito"/>
              <a:buChar char="○"/>
              <a:defRPr sz="1200">
                <a:latin typeface="Nunito"/>
                <a:ea typeface="Nunito"/>
                <a:cs typeface="Nunito"/>
                <a:sym typeface="Nunito"/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Font typeface="Nunito"/>
              <a:buChar char="■"/>
              <a:defRPr sz="1200"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 sz="2400"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Font typeface="Nunito"/>
              <a:buChar char="●"/>
              <a:defRPr sz="1200">
                <a:latin typeface="Nunito"/>
                <a:ea typeface="Nunito"/>
                <a:cs typeface="Nunito"/>
                <a:sym typeface="Nunito"/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Font typeface="Nunito"/>
              <a:buChar char="○"/>
              <a:defRPr sz="1200">
                <a:latin typeface="Nunito"/>
                <a:ea typeface="Nunito"/>
                <a:cs typeface="Nunito"/>
                <a:sym typeface="Nunito"/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Font typeface="Nunito"/>
              <a:buChar char="■"/>
              <a:defRPr sz="1200">
                <a:latin typeface="Nunito"/>
                <a:ea typeface="Nunito"/>
                <a:cs typeface="Nunito"/>
                <a:sym typeface="Nunito"/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Font typeface="Nunito"/>
              <a:buChar char="●"/>
              <a:defRPr sz="1200">
                <a:latin typeface="Nunito"/>
                <a:ea typeface="Nunito"/>
                <a:cs typeface="Nunito"/>
                <a:sym typeface="Nunito"/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Font typeface="Nunito"/>
              <a:buChar char="○"/>
              <a:defRPr sz="1200">
                <a:latin typeface="Nunito"/>
                <a:ea typeface="Nunito"/>
                <a:cs typeface="Nunito"/>
                <a:sym typeface="Nunito"/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Font typeface="Nunito"/>
              <a:buChar char="■"/>
              <a:defRPr sz="1200">
                <a:latin typeface="Nunito"/>
                <a:ea typeface="Nunito"/>
                <a:cs typeface="Nunito"/>
                <a:sym typeface="Nunito"/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Font typeface="Nunito"/>
              <a:buChar char="●"/>
              <a:defRPr sz="1200">
                <a:latin typeface="Nunito"/>
                <a:ea typeface="Nunito"/>
                <a:cs typeface="Nunito"/>
                <a:sym typeface="Nunito"/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Font typeface="Nunito"/>
              <a:buChar char="○"/>
              <a:defRPr sz="1200">
                <a:latin typeface="Nunito"/>
                <a:ea typeface="Nunito"/>
                <a:cs typeface="Nunito"/>
                <a:sym typeface="Nunito"/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Font typeface="Nunito"/>
              <a:buChar char="■"/>
              <a:defRPr sz="1200"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Font typeface="Montserrat"/>
              <a:buNone/>
              <a:defRPr sz="4800"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Font typeface="Montserrat"/>
              <a:buNone/>
              <a:defRPr sz="42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Nunito"/>
              <a:buNone/>
              <a:defRPr sz="2100">
                <a:latin typeface="Nunito"/>
                <a:ea typeface="Nunito"/>
                <a:cs typeface="Nunito"/>
                <a:sym typeface="Nunit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  <a:defRPr>
                <a:latin typeface="Nunito"/>
                <a:ea typeface="Nunito"/>
                <a:cs typeface="Nunito"/>
                <a:sym typeface="Nunito"/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○"/>
              <a:defRPr>
                <a:latin typeface="Nunito"/>
                <a:ea typeface="Nunito"/>
                <a:cs typeface="Nunito"/>
                <a:sym typeface="Nunito"/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■"/>
              <a:defRPr>
                <a:latin typeface="Nunito"/>
                <a:ea typeface="Nunito"/>
                <a:cs typeface="Nunito"/>
                <a:sym typeface="Nunito"/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  <a:defRPr>
                <a:latin typeface="Nunito"/>
                <a:ea typeface="Nunito"/>
                <a:cs typeface="Nunito"/>
                <a:sym typeface="Nunito"/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○"/>
              <a:defRPr>
                <a:latin typeface="Nunito"/>
                <a:ea typeface="Nunito"/>
                <a:cs typeface="Nunito"/>
                <a:sym typeface="Nunito"/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■"/>
              <a:defRPr>
                <a:latin typeface="Nunito"/>
                <a:ea typeface="Nunito"/>
                <a:cs typeface="Nunito"/>
                <a:sym typeface="Nunito"/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●"/>
              <a:defRPr>
                <a:latin typeface="Nunito"/>
                <a:ea typeface="Nunito"/>
                <a:cs typeface="Nunito"/>
                <a:sym typeface="Nunito"/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○"/>
              <a:defRPr>
                <a:latin typeface="Nunito"/>
                <a:ea typeface="Nunito"/>
                <a:cs typeface="Nunito"/>
                <a:sym typeface="Nunito"/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Font typeface="Nunito"/>
              <a:buChar char="■"/>
              <a:defRPr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noFill/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anelda@talarify.co.za" TargetMode="External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7.png"/><Relationship Id="rId7" Type="http://schemas.openxmlformats.org/officeDocument/2006/relationships/image" Target="../media/image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Relationship Id="rId4" Type="http://schemas.openxmlformats.org/officeDocument/2006/relationships/hyperlink" Target="https://rsse.africa" TargetMode="External"/><Relationship Id="rId5" Type="http://schemas.openxmlformats.org/officeDocument/2006/relationships/hyperlink" Target="https://talarify.co.za" TargetMode="External"/><Relationship Id="rId6" Type="http://schemas.openxmlformats.org/officeDocument/2006/relationships/hyperlink" Target="https://rsse.africa/" TargetMode="External"/><Relationship Id="rId7" Type="http://schemas.openxmlformats.org/officeDocument/2006/relationships/hyperlink" Target="https://researchsoft.org/" TargetMode="External"/><Relationship Id="rId8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hyperlink" Target="https://talarify.co.za" TargetMode="External"/><Relationship Id="rId11" Type="http://schemas.openxmlformats.org/officeDocument/2006/relationships/image" Target="../media/image20.png"/><Relationship Id="rId10" Type="http://schemas.openxmlformats.org/officeDocument/2006/relationships/image" Target="../media/image22.png"/><Relationship Id="rId9" Type="http://schemas.openxmlformats.org/officeDocument/2006/relationships/image" Target="../media/image12.png"/><Relationship Id="rId5" Type="http://schemas.openxmlformats.org/officeDocument/2006/relationships/hyperlink" Target="https://rsse.africa/" TargetMode="External"/><Relationship Id="rId6" Type="http://schemas.openxmlformats.org/officeDocument/2006/relationships/hyperlink" Target="https://researchsoft.org/" TargetMode="External"/><Relationship Id="rId7" Type="http://schemas.openxmlformats.org/officeDocument/2006/relationships/image" Target="../media/image14.png"/><Relationship Id="rId8" Type="http://schemas.openxmlformats.org/officeDocument/2006/relationships/image" Target="../media/image1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Relationship Id="rId4" Type="http://schemas.openxmlformats.org/officeDocument/2006/relationships/hyperlink" Target="https://researchsoft.org/" TargetMode="External"/><Relationship Id="rId10" Type="http://schemas.openxmlformats.org/officeDocument/2006/relationships/hyperlink" Target="https://researchsoft.org/" TargetMode="External"/><Relationship Id="rId9" Type="http://schemas.openxmlformats.org/officeDocument/2006/relationships/hyperlink" Target="https://rsse.africa/" TargetMode="External"/><Relationship Id="rId5" Type="http://schemas.openxmlformats.org/officeDocument/2006/relationships/hyperlink" Target="https://adore.software/" TargetMode="External"/><Relationship Id="rId6" Type="http://schemas.openxmlformats.org/officeDocument/2006/relationships/hyperlink" Target="https://bit.ly/resa-news" TargetMode="External"/><Relationship Id="rId7" Type="http://schemas.openxmlformats.org/officeDocument/2006/relationships/image" Target="../media/image27.png"/><Relationship Id="rId8" Type="http://schemas.openxmlformats.org/officeDocument/2006/relationships/hyperlink" Target="https://talarify.co.za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Relationship Id="rId4" Type="http://schemas.openxmlformats.org/officeDocument/2006/relationships/image" Target="../media/image23.png"/><Relationship Id="rId5" Type="http://schemas.openxmlformats.org/officeDocument/2006/relationships/image" Target="../media/image11.png"/><Relationship Id="rId6" Type="http://schemas.openxmlformats.org/officeDocument/2006/relationships/hyperlink" Target="https://talarify.co.za" TargetMode="External"/><Relationship Id="rId7" Type="http://schemas.openxmlformats.org/officeDocument/2006/relationships/hyperlink" Target="https://rsse.africa/" TargetMode="External"/><Relationship Id="rId8" Type="http://schemas.openxmlformats.org/officeDocument/2006/relationships/hyperlink" Target="https://researchsoft.org/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talarify.co.za" TargetMode="External"/><Relationship Id="rId4" Type="http://schemas.openxmlformats.org/officeDocument/2006/relationships/hyperlink" Target="https://rsse.africa/" TargetMode="External"/><Relationship Id="rId5" Type="http://schemas.openxmlformats.org/officeDocument/2006/relationships/hyperlink" Target="https://researchsoft.org/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8.png"/><Relationship Id="rId4" Type="http://schemas.openxmlformats.org/officeDocument/2006/relationships/hyperlink" Target="https://talarify.co.za" TargetMode="External"/><Relationship Id="rId5" Type="http://schemas.openxmlformats.org/officeDocument/2006/relationships/hyperlink" Target="https://rsse.africa/" TargetMode="External"/><Relationship Id="rId6" Type="http://schemas.openxmlformats.org/officeDocument/2006/relationships/hyperlink" Target="https://researchsoft.org/" TargetMode="External"/></Relationships>
</file>

<file path=ppt/slides/_rels/slide16.xml.rels><?xml version="1.0" encoding="UTF-8" standalone="yes"?><Relationships xmlns="http://schemas.openxmlformats.org/package/2006/relationships"><Relationship Id="rId11" Type="http://schemas.openxmlformats.org/officeDocument/2006/relationships/hyperlink" Target="https://rsse.africa/events/" TargetMode="External"/><Relationship Id="rId10" Type="http://schemas.openxmlformats.org/officeDocument/2006/relationships/hyperlink" Target="https://bit.ly/rsse-newsletter" TargetMode="External"/><Relationship Id="rId13" Type="http://schemas.openxmlformats.org/officeDocument/2006/relationships/image" Target="../media/image26.png"/><Relationship Id="rId12" Type="http://schemas.openxmlformats.org/officeDocument/2006/relationships/hyperlink" Target="https://bit.ly/45z8eWm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hyperlink" Target="https://bit.ly/RSSEA-spotlights" TargetMode="External"/><Relationship Id="rId15" Type="http://schemas.openxmlformats.org/officeDocument/2006/relationships/image" Target="../media/image32.png"/><Relationship Id="rId14" Type="http://schemas.openxmlformats.org/officeDocument/2006/relationships/image" Target="../media/image21.png"/><Relationship Id="rId16" Type="http://schemas.openxmlformats.org/officeDocument/2006/relationships/image" Target="../media/image29.png"/><Relationship Id="rId5" Type="http://schemas.openxmlformats.org/officeDocument/2006/relationships/hyperlink" Target="https://talarify.co.za" TargetMode="External"/><Relationship Id="rId6" Type="http://schemas.openxmlformats.org/officeDocument/2006/relationships/hyperlink" Target="https://rsse.africa/" TargetMode="External"/><Relationship Id="rId7" Type="http://schemas.openxmlformats.org/officeDocument/2006/relationships/hyperlink" Target="https://researchsoft.org/" TargetMode="External"/><Relationship Id="rId8" Type="http://schemas.openxmlformats.org/officeDocument/2006/relationships/hyperlink" Target="https://bit.ly/3rWezvz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talarify.co.za" TargetMode="External"/><Relationship Id="rId4" Type="http://schemas.openxmlformats.org/officeDocument/2006/relationships/hyperlink" Target="https://rsse.africa/" TargetMode="External"/><Relationship Id="rId5" Type="http://schemas.openxmlformats.org/officeDocument/2006/relationships/hyperlink" Target="https://researchsoft.org/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0.png"/><Relationship Id="rId4" Type="http://schemas.openxmlformats.org/officeDocument/2006/relationships/hyperlink" Target="https://talarify.co.za" TargetMode="External"/><Relationship Id="rId5" Type="http://schemas.openxmlformats.org/officeDocument/2006/relationships/hyperlink" Target="https://rsse.africa/" TargetMode="External"/><Relationship Id="rId6" Type="http://schemas.openxmlformats.org/officeDocument/2006/relationships/hyperlink" Target="https://researchsoft.org/" TargetMode="External"/><Relationship Id="rId7" Type="http://schemas.openxmlformats.org/officeDocument/2006/relationships/image" Target="../media/image3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s://talarify.co.za" TargetMode="External"/><Relationship Id="rId4" Type="http://schemas.openxmlformats.org/officeDocument/2006/relationships/hyperlink" Target="https://rsse.africa/" TargetMode="External"/><Relationship Id="rId5" Type="http://schemas.openxmlformats.org/officeDocument/2006/relationships/hyperlink" Target="https://researchsoft.org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9.png"/><Relationship Id="rId11" Type="http://schemas.openxmlformats.org/officeDocument/2006/relationships/hyperlink" Target="https://rsse.africa" TargetMode="External"/><Relationship Id="rId10" Type="http://schemas.openxmlformats.org/officeDocument/2006/relationships/hyperlink" Target="https://talarify.co.za" TargetMode="External"/><Relationship Id="rId12" Type="http://schemas.openxmlformats.org/officeDocument/2006/relationships/hyperlink" Target="https://researchsoft.org/" TargetMode="External"/><Relationship Id="rId9" Type="http://schemas.openxmlformats.org/officeDocument/2006/relationships/image" Target="../media/image19.png"/><Relationship Id="rId5" Type="http://schemas.openxmlformats.org/officeDocument/2006/relationships/image" Target="../media/image7.png"/><Relationship Id="rId6" Type="http://schemas.openxmlformats.org/officeDocument/2006/relationships/image" Target="../media/image5.png"/><Relationship Id="rId7" Type="http://schemas.openxmlformats.org/officeDocument/2006/relationships/image" Target="../media/image3.png"/><Relationship Id="rId8" Type="http://schemas.openxmlformats.org/officeDocument/2006/relationships/image" Target="../media/image6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s://talarify.co.za" TargetMode="External"/><Relationship Id="rId4" Type="http://schemas.openxmlformats.org/officeDocument/2006/relationships/hyperlink" Target="https://rsse.africa/" TargetMode="External"/><Relationship Id="rId5" Type="http://schemas.openxmlformats.org/officeDocument/2006/relationships/hyperlink" Target="https://researchsoft.org/" TargetMode="External"/><Relationship Id="rId6" Type="http://schemas.openxmlformats.org/officeDocument/2006/relationships/image" Target="../media/image3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s://talarify.co.za" TargetMode="External"/><Relationship Id="rId4" Type="http://schemas.openxmlformats.org/officeDocument/2006/relationships/hyperlink" Target="https://rsse.africa/" TargetMode="External"/><Relationship Id="rId5" Type="http://schemas.openxmlformats.org/officeDocument/2006/relationships/hyperlink" Target="https://researchsoft.org/" TargetMode="Externa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Relationship Id="rId3" Type="http://schemas.openxmlformats.org/officeDocument/2006/relationships/hyperlink" Target="https://talarify.co.za" TargetMode="External"/><Relationship Id="rId4" Type="http://schemas.openxmlformats.org/officeDocument/2006/relationships/hyperlink" Target="https://rsse.africa/" TargetMode="External"/><Relationship Id="rId5" Type="http://schemas.openxmlformats.org/officeDocument/2006/relationships/hyperlink" Target="https://researchsoft.org/" TargetMode="External"/></Relationships>
</file>

<file path=ppt/slides/_rels/slide23.xml.rels><?xml version="1.0" encoding="UTF-8" standalone="yes"?><Relationships xmlns="http://schemas.openxmlformats.org/package/2006/relationships"><Relationship Id="rId11" Type="http://schemas.openxmlformats.org/officeDocument/2006/relationships/hyperlink" Target="https://doi.org/10.5281/zenodo.7038280" TargetMode="External"/><Relationship Id="rId10" Type="http://schemas.openxmlformats.org/officeDocument/2006/relationships/hyperlink" Target="https://research-software.dev/" TargetMode="External"/><Relationship Id="rId13" Type="http://schemas.openxmlformats.org/officeDocument/2006/relationships/hyperlink" Target="https://www.software.ac.uk/resources/guides" TargetMode="External"/><Relationship Id="rId12" Type="http://schemas.openxmlformats.org/officeDocument/2006/relationships/hyperlink" Target="https://www.software.ac.uk/blog/2022-08-12-how-do-we-assess-candidates-rse-jobs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s://rsecon23.society-rse.org/" TargetMode="External"/><Relationship Id="rId4" Type="http://schemas.openxmlformats.org/officeDocument/2006/relationships/hyperlink" Target="https://www.researchsoft.org/funders-forum/" TargetMode="External"/><Relationship Id="rId9" Type="http://schemas.openxmlformats.org/officeDocument/2006/relationships/hyperlink" Target="https://www.researchsoft.org/events/2022-06/" TargetMode="External"/><Relationship Id="rId15" Type="http://schemas.openxmlformats.org/officeDocument/2006/relationships/hyperlink" Target="https://www.software.ac.uk/blog/2023-04-27-presenting-rsecon22-and-starting-rse-group-south-africa" TargetMode="External"/><Relationship Id="rId14" Type="http://schemas.openxmlformats.org/officeDocument/2006/relationships/hyperlink" Target="https://zenodo.org/communities/researchsoftwarestudies/" TargetMode="External"/><Relationship Id="rId17" Type="http://schemas.openxmlformats.org/officeDocument/2006/relationships/hyperlink" Target="https://rsse.africa/" TargetMode="External"/><Relationship Id="rId16" Type="http://schemas.openxmlformats.org/officeDocument/2006/relationships/hyperlink" Target="https://talarify.co.za" TargetMode="External"/><Relationship Id="rId5" Type="http://schemas.openxmlformats.org/officeDocument/2006/relationships/hyperlink" Target="https://www.software.ac.uk/programmes-and-events/collaborations-workshops" TargetMode="External"/><Relationship Id="rId6" Type="http://schemas.openxmlformats.org/officeDocument/2006/relationships/hyperlink" Target="https://society-rse.org/community/rse-fellows/" TargetMode="External"/><Relationship Id="rId18" Type="http://schemas.openxmlformats.org/officeDocument/2006/relationships/hyperlink" Target="https://researchsoft.org/" TargetMode="External"/><Relationship Id="rId7" Type="http://schemas.openxmlformats.org/officeDocument/2006/relationships/hyperlink" Target="https://software.ac.uk/programmes-and-events/fellowship-programme" TargetMode="External"/><Relationship Id="rId8" Type="http://schemas.openxmlformats.org/officeDocument/2006/relationships/hyperlink" Target="https://openlifesci.org/" TargetMode="Externa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.png"/><Relationship Id="rId4" Type="http://schemas.openxmlformats.org/officeDocument/2006/relationships/hyperlink" Target="https://talarify.co.za" TargetMode="External"/><Relationship Id="rId5" Type="http://schemas.openxmlformats.org/officeDocument/2006/relationships/hyperlink" Target="https://rsse.africa/" TargetMode="External"/><Relationship Id="rId6" Type="http://schemas.openxmlformats.org/officeDocument/2006/relationships/hyperlink" Target="https://researchsoft.org/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hyperlink" Target="https://talarify.co.za" TargetMode="External"/><Relationship Id="rId5" Type="http://schemas.openxmlformats.org/officeDocument/2006/relationships/hyperlink" Target="https://rsse.africa" TargetMode="External"/><Relationship Id="rId6" Type="http://schemas.openxmlformats.org/officeDocument/2006/relationships/hyperlink" Target="https://researchsoft.org/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Relationship Id="rId4" Type="http://schemas.openxmlformats.org/officeDocument/2006/relationships/hyperlink" Target="https://talarify.co.za" TargetMode="External"/><Relationship Id="rId5" Type="http://schemas.openxmlformats.org/officeDocument/2006/relationships/hyperlink" Target="https://rsse.africa/" TargetMode="External"/><Relationship Id="rId6" Type="http://schemas.openxmlformats.org/officeDocument/2006/relationships/hyperlink" Target="https://researchsoft.org/" TargetMode="External"/><Relationship Id="rId7" Type="http://schemas.openxmlformats.org/officeDocument/2006/relationships/image" Target="../media/image16.png"/><Relationship Id="rId8" Type="http://schemas.openxmlformats.org/officeDocument/2006/relationships/image" Target="../media/image1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png"/><Relationship Id="rId4" Type="http://schemas.openxmlformats.org/officeDocument/2006/relationships/image" Target="../media/image11.png"/><Relationship Id="rId5" Type="http://schemas.openxmlformats.org/officeDocument/2006/relationships/hyperlink" Target="https://talarify.co.za" TargetMode="External"/><Relationship Id="rId6" Type="http://schemas.openxmlformats.org/officeDocument/2006/relationships/hyperlink" Target="https://rsse.africa/" TargetMode="External"/><Relationship Id="rId7" Type="http://schemas.openxmlformats.org/officeDocument/2006/relationships/hyperlink" Target="https://researchsoft.org/" TargetMode="External"/><Relationship Id="rId8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github.com/softwaresaved/international-survey" TargetMode="External"/><Relationship Id="rId4" Type="http://schemas.openxmlformats.org/officeDocument/2006/relationships/hyperlink" Target="https://github.com/softwaresaved/international-survey-2022" TargetMode="External"/><Relationship Id="rId5" Type="http://schemas.openxmlformats.org/officeDocument/2006/relationships/hyperlink" Target="https://talarify.co.za" TargetMode="External"/><Relationship Id="rId6" Type="http://schemas.openxmlformats.org/officeDocument/2006/relationships/hyperlink" Target="https://rsse.africa/" TargetMode="External"/><Relationship Id="rId7" Type="http://schemas.openxmlformats.org/officeDocument/2006/relationships/hyperlink" Target="https://researchsoft.org/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talarify.co.za" TargetMode="External"/><Relationship Id="rId4" Type="http://schemas.openxmlformats.org/officeDocument/2006/relationships/hyperlink" Target="https://rsse.africa/" TargetMode="External"/><Relationship Id="rId5" Type="http://schemas.openxmlformats.org/officeDocument/2006/relationships/hyperlink" Target="https://researchsoft.org/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talarify.co.za" TargetMode="External"/><Relationship Id="rId4" Type="http://schemas.openxmlformats.org/officeDocument/2006/relationships/hyperlink" Target="https://rsse.africa/" TargetMode="External"/><Relationship Id="rId5" Type="http://schemas.openxmlformats.org/officeDocument/2006/relationships/hyperlink" Target="https://researchsoft.org/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4.png"/><Relationship Id="rId4" Type="http://schemas.openxmlformats.org/officeDocument/2006/relationships/hyperlink" Target="https://talarify.co.za" TargetMode="External"/><Relationship Id="rId5" Type="http://schemas.openxmlformats.org/officeDocument/2006/relationships/hyperlink" Target="https://rsse.africa/" TargetMode="External"/><Relationship Id="rId6" Type="http://schemas.openxmlformats.org/officeDocument/2006/relationships/hyperlink" Target="https://researchsoft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Research Software &amp; Systems Community in Africa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6137375" y="2797175"/>
            <a:ext cx="2694900" cy="105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520"/>
              <a:t>RSE-AfOx Workshop</a:t>
            </a:r>
            <a:endParaRPr sz="152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en" sz="1520"/>
              <a:t>June 2024</a:t>
            </a:r>
            <a:endParaRPr sz="152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t/>
            </a:r>
            <a:endParaRPr sz="152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t/>
            </a:r>
            <a:endParaRPr sz="152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t/>
            </a:r>
            <a:endParaRPr sz="1520"/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559738" y="2797175"/>
            <a:ext cx="24417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Anelda van der Walt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Talarify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u="sng">
                <a:solidFill>
                  <a:schemeClr val="hlink"/>
                </a:solidFill>
                <a:hlinkClick r:id="rId3"/>
              </a:rPr>
              <a:t>anelda@talarify.co.za</a:t>
            </a:r>
            <a:endParaRPr sz="1500"/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7313" y="4134925"/>
            <a:ext cx="1960050" cy="903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8" name="Google Shape;58;p13"/>
          <p:cNvCxnSpPr/>
          <p:nvPr/>
        </p:nvCxnSpPr>
        <p:spPr>
          <a:xfrm>
            <a:off x="-449775" y="3984750"/>
            <a:ext cx="10120200" cy="21900"/>
          </a:xfrm>
          <a:prstGeom prst="straightConnector1">
            <a:avLst/>
          </a:prstGeom>
          <a:noFill/>
          <a:ln cap="flat" cmpd="sng" w="28575">
            <a:solidFill>
              <a:srgbClr val="D4685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9" name="Google Shape;59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12969" y="239919"/>
            <a:ext cx="1919323" cy="67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 rotWithShape="1">
          <a:blip r:embed="rId6">
            <a:alphaModFix/>
          </a:blip>
          <a:srcRect b="28014" l="22900" r="21419" t="29940"/>
          <a:stretch/>
        </p:blipFill>
        <p:spPr>
          <a:xfrm>
            <a:off x="6262863" y="4134925"/>
            <a:ext cx="2335575" cy="90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110485" y="4093923"/>
            <a:ext cx="923029" cy="98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Join the African research software community</a:t>
            </a:r>
            <a:endParaRPr b="1"/>
          </a:p>
        </p:txBody>
      </p:sp>
      <p:pic>
        <p:nvPicPr>
          <p:cNvPr id="257" name="Google Shape;257;p22"/>
          <p:cNvPicPr preferRelativeResize="0"/>
          <p:nvPr/>
        </p:nvPicPr>
        <p:blipFill rotWithShape="1">
          <a:blip r:embed="rId3">
            <a:alphaModFix/>
          </a:blip>
          <a:srcRect b="0" l="0" r="0" t="7080"/>
          <a:stretch/>
        </p:blipFill>
        <p:spPr>
          <a:xfrm>
            <a:off x="232900" y="1498025"/>
            <a:ext cx="2333851" cy="2147450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22"/>
          <p:cNvSpPr txBox="1"/>
          <p:nvPr>
            <p:ph idx="1" type="body"/>
          </p:nvPr>
        </p:nvSpPr>
        <p:spPr>
          <a:xfrm>
            <a:off x="2407575" y="1116100"/>
            <a:ext cx="6424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/>
              <a:t>RSSE-Africa</a:t>
            </a:r>
            <a:endParaRPr b="1" sz="23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Uniquely African </a:t>
            </a:r>
            <a:r>
              <a:rPr lang="en">
                <a:highlight>
                  <a:schemeClr val="lt1"/>
                </a:highlight>
              </a:rPr>
              <a:t>f</a:t>
            </a:r>
            <a:r>
              <a:rPr lang="en">
                <a:highlight>
                  <a:schemeClr val="lt1"/>
                </a:highlight>
              </a:rPr>
              <a:t>orum for African RSSEs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Explicitly</a:t>
            </a:r>
            <a:r>
              <a:rPr lang="en"/>
              <a:t> includes research system engineers 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e.g. data storage and computational </a:t>
            </a:r>
            <a:r>
              <a:rPr lang="en"/>
              <a:t>infrastructure</a:t>
            </a:r>
            <a:r>
              <a:rPr lang="en"/>
              <a:t> designers/developers (the extra “S”)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Founded in 2019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 membership fees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hlinkClick r:id="rId4"/>
              </a:rPr>
              <a:t>https://rsse.africa</a:t>
            </a:r>
            <a:r>
              <a:rPr lang="en"/>
              <a:t> </a:t>
            </a:r>
            <a:endParaRPr/>
          </a:p>
        </p:txBody>
      </p:sp>
      <p:grpSp>
        <p:nvGrpSpPr>
          <p:cNvPr id="259" name="Google Shape;259;p22"/>
          <p:cNvGrpSpPr/>
          <p:nvPr/>
        </p:nvGrpSpPr>
        <p:grpSpPr>
          <a:xfrm>
            <a:off x="-489750" y="4660675"/>
            <a:ext cx="10123500" cy="482825"/>
            <a:chOff x="-489775" y="4610225"/>
            <a:chExt cx="10123500" cy="482825"/>
          </a:xfrm>
        </p:grpSpPr>
        <p:grpSp>
          <p:nvGrpSpPr>
            <p:cNvPr id="260" name="Google Shape;260;p22"/>
            <p:cNvGrpSpPr/>
            <p:nvPr/>
          </p:nvGrpSpPr>
          <p:grpSpPr>
            <a:xfrm>
              <a:off x="592950" y="4692850"/>
              <a:ext cx="4944225" cy="400200"/>
              <a:chOff x="592950" y="4692850"/>
              <a:chExt cx="4944225" cy="400200"/>
            </a:xfrm>
          </p:grpSpPr>
          <p:sp>
            <p:nvSpPr>
              <p:cNvPr id="261" name="Google Shape;261;p22"/>
              <p:cNvSpPr txBox="1"/>
              <p:nvPr/>
            </p:nvSpPr>
            <p:spPr>
              <a:xfrm>
                <a:off x="592950" y="4692850"/>
                <a:ext cx="19911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5"/>
                  </a:rPr>
                  <a:t>https://talarify.co.za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262" name="Google Shape;262;p22"/>
              <p:cNvSpPr txBox="1"/>
              <p:nvPr/>
            </p:nvSpPr>
            <p:spPr>
              <a:xfrm>
                <a:off x="3609675" y="4692850"/>
                <a:ext cx="19275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6"/>
                  </a:rPr>
                  <a:t>https://rsse.africa/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263" name="Google Shape;263;p22"/>
            <p:cNvSpPr txBox="1"/>
            <p:nvPr/>
          </p:nvSpPr>
          <p:spPr>
            <a:xfrm>
              <a:off x="6415950" y="4692850"/>
              <a:ext cx="2416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u="sng">
                  <a:solidFill>
                    <a:schemeClr val="hlink"/>
                  </a:solidFill>
                  <a:latin typeface="Montserrat"/>
                  <a:ea typeface="Montserrat"/>
                  <a:cs typeface="Montserrat"/>
                  <a:sym typeface="Montserrat"/>
                  <a:hlinkClick r:id="rId7"/>
                </a:rPr>
                <a:t>https://researchsoft.org/</a:t>
              </a:r>
              <a:r>
                <a:rPr lang="en"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264" name="Google Shape;264;p22"/>
            <p:cNvCxnSpPr/>
            <p:nvPr/>
          </p:nvCxnSpPr>
          <p:spPr>
            <a:xfrm>
              <a:off x="-489775" y="4610225"/>
              <a:ext cx="10123500" cy="75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pic>
        <p:nvPicPr>
          <p:cNvPr id="265" name="Google Shape;265;p2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962374" y="2829275"/>
            <a:ext cx="1407400" cy="140740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22"/>
          <p:cNvSpPr/>
          <p:nvPr/>
        </p:nvSpPr>
        <p:spPr>
          <a:xfrm>
            <a:off x="6928125" y="2865550"/>
            <a:ext cx="1441800" cy="13710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4A86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22"/>
          <p:cNvSpPr txBox="1"/>
          <p:nvPr/>
        </p:nvSpPr>
        <p:spPr>
          <a:xfrm>
            <a:off x="6945175" y="4164350"/>
            <a:ext cx="14418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Read more about our history</a:t>
            </a:r>
            <a:endParaRPr sz="1200"/>
          </a:p>
        </p:txBody>
      </p:sp>
      <p:sp>
        <p:nvSpPr>
          <p:cNvPr id="268" name="Google Shape;268;p22"/>
          <p:cNvSpPr/>
          <p:nvPr/>
        </p:nvSpPr>
        <p:spPr>
          <a:xfrm flipH="1" rot="5402472">
            <a:off x="8060863" y="3919384"/>
            <a:ext cx="834300" cy="286500"/>
          </a:xfrm>
          <a:prstGeom prst="uturnArrow">
            <a:avLst>
              <a:gd fmla="val 25000" name="adj1"/>
              <a:gd fmla="val 25000" name="adj2"/>
              <a:gd fmla="val 25000" name="adj3"/>
              <a:gd fmla="val 43750" name="adj4"/>
              <a:gd fmla="val 75000" name="adj5"/>
            </a:avLst>
          </a:prstGeom>
          <a:solidFill>
            <a:srgbClr val="4A8639"/>
          </a:solidFill>
          <a:ln cap="flat" cmpd="sng" w="9525">
            <a:solidFill>
              <a:srgbClr val="4A86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3"/>
          <p:cNvSpPr txBox="1"/>
          <p:nvPr>
            <p:ph type="title"/>
          </p:nvPr>
        </p:nvSpPr>
        <p:spPr>
          <a:xfrm>
            <a:off x="1014025" y="3108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BE2523"/>
                </a:solidFill>
              </a:rPr>
              <a:t>What we do in this community</a:t>
            </a:r>
            <a:endParaRPr b="1">
              <a:solidFill>
                <a:srgbClr val="BE2523"/>
              </a:solidFill>
            </a:endParaRPr>
          </a:p>
        </p:txBody>
      </p:sp>
      <p:sp>
        <p:nvSpPr>
          <p:cNvPr id="274" name="Google Shape;274;p23"/>
          <p:cNvSpPr txBox="1"/>
          <p:nvPr>
            <p:ph idx="1" type="body"/>
          </p:nvPr>
        </p:nvSpPr>
        <p:spPr>
          <a:xfrm>
            <a:off x="1567475" y="1193825"/>
            <a:ext cx="7872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Raise awareness of RSE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Share knowledge and resources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Share our work and collaborate 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Showcase African expertise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Help to connect African RSEs and the global community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75" name="Google Shape;275;p23"/>
          <p:cNvPicPr preferRelativeResize="0"/>
          <p:nvPr/>
        </p:nvPicPr>
        <p:blipFill rotWithShape="1">
          <a:blip r:embed="rId3">
            <a:alphaModFix/>
          </a:blip>
          <a:srcRect b="0" l="0" r="0" t="7080"/>
          <a:stretch/>
        </p:blipFill>
        <p:spPr>
          <a:xfrm>
            <a:off x="7930725" y="81188"/>
            <a:ext cx="1121500" cy="10319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6" name="Google Shape;276;p23"/>
          <p:cNvGrpSpPr/>
          <p:nvPr/>
        </p:nvGrpSpPr>
        <p:grpSpPr>
          <a:xfrm>
            <a:off x="-489775" y="4610225"/>
            <a:ext cx="10123500" cy="482825"/>
            <a:chOff x="-489775" y="4610225"/>
            <a:chExt cx="10123500" cy="482825"/>
          </a:xfrm>
        </p:grpSpPr>
        <p:grpSp>
          <p:nvGrpSpPr>
            <p:cNvPr id="277" name="Google Shape;277;p23"/>
            <p:cNvGrpSpPr/>
            <p:nvPr/>
          </p:nvGrpSpPr>
          <p:grpSpPr>
            <a:xfrm>
              <a:off x="592950" y="4692850"/>
              <a:ext cx="4944225" cy="400200"/>
              <a:chOff x="592950" y="4692850"/>
              <a:chExt cx="4944225" cy="400200"/>
            </a:xfrm>
          </p:grpSpPr>
          <p:sp>
            <p:nvSpPr>
              <p:cNvPr id="278" name="Google Shape;278;p23"/>
              <p:cNvSpPr txBox="1"/>
              <p:nvPr/>
            </p:nvSpPr>
            <p:spPr>
              <a:xfrm>
                <a:off x="592950" y="4692850"/>
                <a:ext cx="19911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4"/>
                  </a:rPr>
                  <a:t>https://talarify.co.za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279" name="Google Shape;279;p23"/>
              <p:cNvSpPr txBox="1"/>
              <p:nvPr/>
            </p:nvSpPr>
            <p:spPr>
              <a:xfrm>
                <a:off x="3609675" y="4692850"/>
                <a:ext cx="19275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5"/>
                  </a:rPr>
                  <a:t>https://rsse.africa/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280" name="Google Shape;280;p23"/>
            <p:cNvSpPr txBox="1"/>
            <p:nvPr/>
          </p:nvSpPr>
          <p:spPr>
            <a:xfrm>
              <a:off x="6415950" y="4692850"/>
              <a:ext cx="2416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u="sng">
                  <a:solidFill>
                    <a:schemeClr val="hlink"/>
                  </a:solidFill>
                  <a:latin typeface="Montserrat"/>
                  <a:ea typeface="Montserrat"/>
                  <a:cs typeface="Montserrat"/>
                  <a:sym typeface="Montserrat"/>
                  <a:hlinkClick r:id="rId6"/>
                </a:rPr>
                <a:t>https://researchsoft.org/</a:t>
              </a:r>
              <a:r>
                <a:rPr lang="en"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281" name="Google Shape;281;p23"/>
            <p:cNvCxnSpPr/>
            <p:nvPr/>
          </p:nvCxnSpPr>
          <p:spPr>
            <a:xfrm>
              <a:off x="-489775" y="4610225"/>
              <a:ext cx="10123500" cy="75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pic>
        <p:nvPicPr>
          <p:cNvPr id="282" name="Google Shape;282;p2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83288" y="1056550"/>
            <a:ext cx="702000" cy="70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2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83288" y="3065538"/>
            <a:ext cx="702000" cy="70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2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883288" y="2395875"/>
            <a:ext cx="702000" cy="70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2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83288" y="1726213"/>
            <a:ext cx="702000" cy="70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p23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83288" y="3735200"/>
            <a:ext cx="702000" cy="70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166734"/>
                </a:solidFill>
              </a:rPr>
              <a:t>The Research Software Alliance</a:t>
            </a:r>
            <a:endParaRPr b="1">
              <a:solidFill>
                <a:srgbClr val="166734"/>
              </a:solidFill>
            </a:endParaRPr>
          </a:p>
        </p:txBody>
      </p:sp>
      <p:pic>
        <p:nvPicPr>
          <p:cNvPr id="292" name="Google Shape;292;p24"/>
          <p:cNvPicPr preferRelativeResize="0"/>
          <p:nvPr/>
        </p:nvPicPr>
        <p:blipFill rotWithShape="1">
          <a:blip r:embed="rId3">
            <a:alphaModFix/>
          </a:blip>
          <a:srcRect b="28014" l="22900" r="21419" t="29940"/>
          <a:stretch/>
        </p:blipFill>
        <p:spPr>
          <a:xfrm>
            <a:off x="6444238" y="279875"/>
            <a:ext cx="2335575" cy="903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24"/>
          <p:cNvSpPr txBox="1"/>
          <p:nvPr>
            <p:ph idx="4294967295" type="body"/>
          </p:nvPr>
        </p:nvSpPr>
        <p:spPr>
          <a:xfrm>
            <a:off x="311700" y="1239425"/>
            <a:ext cx="6424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166734"/>
              </a:buClr>
              <a:buSzPts val="1800"/>
              <a:buChar char="●"/>
            </a:pPr>
            <a:r>
              <a:rPr lang="en" u="sng">
                <a:solidFill>
                  <a:srgbClr val="166734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https://researchsoft.org/</a:t>
            </a:r>
            <a:r>
              <a:rPr lang="en">
                <a:solidFill>
                  <a:srgbClr val="166734"/>
                </a:solidFill>
              </a:rPr>
              <a:t> </a:t>
            </a:r>
            <a:endParaRPr>
              <a:solidFill>
                <a:srgbClr val="166734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i="1" lang="en"/>
              <a:t>A</a:t>
            </a:r>
            <a:r>
              <a:rPr i="1" lang="en"/>
              <a:t>dvance the research software ecosystem by collaborating with decision makers and key influencers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Funders’ Forum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Meet every 6 weeks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International workshop annually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Amsterdam Declaration on Funding Research Software Sustainability (ADORE.software) - </a:t>
            </a:r>
            <a:r>
              <a:rPr lang="en" u="sng">
                <a:solidFill>
                  <a:srgbClr val="166734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https://adore.software/</a:t>
            </a:r>
            <a:r>
              <a:rPr lang="en">
                <a:solidFill>
                  <a:srgbClr val="166734"/>
                </a:solidFill>
              </a:rPr>
              <a:t> </a:t>
            </a:r>
            <a:endParaRPr>
              <a:solidFill>
                <a:srgbClr val="166734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Monthly newsletter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166734"/>
              </a:buClr>
              <a:buSzPts val="1400"/>
              <a:buChar char="○"/>
            </a:pPr>
            <a:r>
              <a:rPr lang="en" u="sng">
                <a:solidFill>
                  <a:srgbClr val="166734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https://bit.ly/resa-news</a:t>
            </a:r>
            <a:r>
              <a:rPr lang="en">
                <a:solidFill>
                  <a:srgbClr val="166734"/>
                </a:solidFill>
              </a:rPr>
              <a:t> </a:t>
            </a:r>
            <a:endParaRPr>
              <a:solidFill>
                <a:srgbClr val="166734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rgbClr val="166734"/>
              </a:solidFill>
            </a:endParaRPr>
          </a:p>
        </p:txBody>
      </p:sp>
      <p:pic>
        <p:nvPicPr>
          <p:cNvPr id="294" name="Google Shape;294;p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560688" y="2408975"/>
            <a:ext cx="2102700" cy="2102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5" name="Google Shape;295;p24"/>
          <p:cNvGrpSpPr/>
          <p:nvPr/>
        </p:nvGrpSpPr>
        <p:grpSpPr>
          <a:xfrm>
            <a:off x="-489775" y="4610225"/>
            <a:ext cx="10123500" cy="482825"/>
            <a:chOff x="-489775" y="4610225"/>
            <a:chExt cx="10123500" cy="482825"/>
          </a:xfrm>
        </p:grpSpPr>
        <p:grpSp>
          <p:nvGrpSpPr>
            <p:cNvPr id="296" name="Google Shape;296;p24"/>
            <p:cNvGrpSpPr/>
            <p:nvPr/>
          </p:nvGrpSpPr>
          <p:grpSpPr>
            <a:xfrm>
              <a:off x="592950" y="4692850"/>
              <a:ext cx="4944225" cy="400200"/>
              <a:chOff x="592950" y="4692850"/>
              <a:chExt cx="4944225" cy="400200"/>
            </a:xfrm>
          </p:grpSpPr>
          <p:sp>
            <p:nvSpPr>
              <p:cNvPr id="297" name="Google Shape;297;p24"/>
              <p:cNvSpPr txBox="1"/>
              <p:nvPr/>
            </p:nvSpPr>
            <p:spPr>
              <a:xfrm>
                <a:off x="592950" y="4692850"/>
                <a:ext cx="19911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8"/>
                  </a:rPr>
                  <a:t>https://talarify.co.za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298" name="Google Shape;298;p24"/>
              <p:cNvSpPr txBox="1"/>
              <p:nvPr/>
            </p:nvSpPr>
            <p:spPr>
              <a:xfrm>
                <a:off x="3609675" y="4692850"/>
                <a:ext cx="19275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9"/>
                  </a:rPr>
                  <a:t>https://rsse.africa/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299" name="Google Shape;299;p24"/>
            <p:cNvSpPr txBox="1"/>
            <p:nvPr/>
          </p:nvSpPr>
          <p:spPr>
            <a:xfrm>
              <a:off x="6415950" y="4692850"/>
              <a:ext cx="2416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u="sng">
                  <a:solidFill>
                    <a:schemeClr val="hlink"/>
                  </a:solidFill>
                  <a:latin typeface="Montserrat"/>
                  <a:ea typeface="Montserrat"/>
                  <a:cs typeface="Montserrat"/>
                  <a:sym typeface="Montserrat"/>
                  <a:hlinkClick r:id="rId10"/>
                </a:rPr>
                <a:t>https://researchsoft.org/</a:t>
              </a:r>
              <a:r>
                <a:rPr lang="en"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300" name="Google Shape;300;p24"/>
            <p:cNvCxnSpPr/>
            <p:nvPr/>
          </p:nvCxnSpPr>
          <p:spPr>
            <a:xfrm>
              <a:off x="-489775" y="4610225"/>
              <a:ext cx="10123500" cy="75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5"/>
          <p:cNvSpPr/>
          <p:nvPr/>
        </p:nvSpPr>
        <p:spPr>
          <a:xfrm>
            <a:off x="-21050" y="-7025"/>
            <a:ext cx="4593000" cy="52137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25"/>
          <p:cNvSpPr txBox="1"/>
          <p:nvPr>
            <p:ph type="title"/>
          </p:nvPr>
        </p:nvSpPr>
        <p:spPr>
          <a:xfrm>
            <a:off x="4771600" y="256825"/>
            <a:ext cx="4175400" cy="327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</a:rPr>
              <a:t>Huge opportunities to benefit from work done globally since 2010 for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2"/>
              </a:solidFill>
            </a:endParaRPr>
          </a:p>
        </p:txBody>
      </p:sp>
      <p:pic>
        <p:nvPicPr>
          <p:cNvPr id="307" name="Google Shape;30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725" y="2390325"/>
            <a:ext cx="2019501" cy="2019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6878" y="2514300"/>
            <a:ext cx="2120151" cy="212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25"/>
          <p:cNvPicPr preferRelativeResize="0"/>
          <p:nvPr/>
        </p:nvPicPr>
        <p:blipFill rotWithShape="1">
          <a:blip r:embed="rId5">
            <a:alphaModFix/>
          </a:blip>
          <a:srcRect b="18376" l="19650" r="16569" t="15782"/>
          <a:stretch/>
        </p:blipFill>
        <p:spPr>
          <a:xfrm>
            <a:off x="660387" y="511079"/>
            <a:ext cx="3749376" cy="3870372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25"/>
          <p:cNvSpPr txBox="1"/>
          <p:nvPr/>
        </p:nvSpPr>
        <p:spPr>
          <a:xfrm>
            <a:off x="4771600" y="2320575"/>
            <a:ext cx="30000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Montserrat"/>
              <a:buChar char="●"/>
            </a:pPr>
            <a:r>
              <a:rPr lang="en" sz="17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individuals</a:t>
            </a:r>
            <a:endParaRPr sz="17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Montserrat"/>
              <a:buChar char="●"/>
            </a:pPr>
            <a:r>
              <a:rPr lang="en" sz="17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research groups</a:t>
            </a:r>
            <a:endParaRPr/>
          </a:p>
        </p:txBody>
      </p:sp>
      <p:sp>
        <p:nvSpPr>
          <p:cNvPr id="311" name="Google Shape;311;p25"/>
          <p:cNvSpPr txBox="1"/>
          <p:nvPr/>
        </p:nvSpPr>
        <p:spPr>
          <a:xfrm>
            <a:off x="7126475" y="2320575"/>
            <a:ext cx="30000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Montserrat"/>
              <a:buChar char="●"/>
            </a:pPr>
            <a:r>
              <a:rPr lang="en" sz="17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institutions</a:t>
            </a:r>
            <a:endParaRPr sz="17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Montserrat"/>
              <a:buChar char="●"/>
            </a:pPr>
            <a:r>
              <a:rPr lang="en" sz="17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funders </a:t>
            </a:r>
            <a:endParaRPr sz="17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312" name="Google Shape;312;p25"/>
          <p:cNvGrpSpPr/>
          <p:nvPr/>
        </p:nvGrpSpPr>
        <p:grpSpPr>
          <a:xfrm>
            <a:off x="-489775" y="4610225"/>
            <a:ext cx="10123500" cy="482825"/>
            <a:chOff x="-489775" y="4610225"/>
            <a:chExt cx="10123500" cy="482825"/>
          </a:xfrm>
        </p:grpSpPr>
        <p:grpSp>
          <p:nvGrpSpPr>
            <p:cNvPr id="313" name="Google Shape;313;p25"/>
            <p:cNvGrpSpPr/>
            <p:nvPr/>
          </p:nvGrpSpPr>
          <p:grpSpPr>
            <a:xfrm>
              <a:off x="117825" y="4692850"/>
              <a:ext cx="4286700" cy="400200"/>
              <a:chOff x="117825" y="4692850"/>
              <a:chExt cx="4286700" cy="400200"/>
            </a:xfrm>
          </p:grpSpPr>
          <p:sp>
            <p:nvSpPr>
              <p:cNvPr id="314" name="Google Shape;314;p25"/>
              <p:cNvSpPr txBox="1"/>
              <p:nvPr/>
            </p:nvSpPr>
            <p:spPr>
              <a:xfrm>
                <a:off x="117825" y="4692850"/>
                <a:ext cx="19911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6">
                      <a:extLst>
                        <a:ext uri="{A12FA001-AC4F-418D-AE19-62706E023703}">
                          <ahyp:hlinkClr val="tx"/>
                        </a:ext>
                      </a:extLst>
                    </a:hlinkClick>
                  </a:rPr>
                  <a:t>https://talarify.co.za</a:t>
                </a:r>
                <a:r>
                  <a:rPr lang="en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15" name="Google Shape;315;p25"/>
              <p:cNvSpPr txBox="1"/>
              <p:nvPr/>
            </p:nvSpPr>
            <p:spPr>
              <a:xfrm>
                <a:off x="2477025" y="4692850"/>
                <a:ext cx="19275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7">
                      <a:extLst>
                        <a:ext uri="{A12FA001-AC4F-418D-AE19-62706E023703}">
                          <ahyp:hlinkClr val="tx"/>
                        </a:ext>
                      </a:extLst>
                    </a:hlinkClick>
                  </a:rPr>
                  <a:t>https://rsse.africa/</a:t>
                </a:r>
                <a:r>
                  <a:rPr lang="en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316" name="Google Shape;316;p25"/>
            <p:cNvSpPr txBox="1"/>
            <p:nvPr/>
          </p:nvSpPr>
          <p:spPr>
            <a:xfrm>
              <a:off x="5651050" y="4692850"/>
              <a:ext cx="2416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u="sng">
                  <a:solidFill>
                    <a:schemeClr val="hlink"/>
                  </a:solidFill>
                  <a:latin typeface="Montserrat"/>
                  <a:ea typeface="Montserrat"/>
                  <a:cs typeface="Montserrat"/>
                  <a:sym typeface="Montserrat"/>
                  <a:hlinkClick r:id="rId8"/>
                </a:rPr>
                <a:t>https://researchsoft.org/</a:t>
              </a:r>
              <a:r>
                <a:rPr lang="en"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317" name="Google Shape;317;p25"/>
            <p:cNvCxnSpPr/>
            <p:nvPr/>
          </p:nvCxnSpPr>
          <p:spPr>
            <a:xfrm>
              <a:off x="-489775" y="4610225"/>
              <a:ext cx="10123500" cy="75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6"/>
          <p:cNvSpPr/>
          <p:nvPr/>
        </p:nvSpPr>
        <p:spPr>
          <a:xfrm>
            <a:off x="2875800" y="909150"/>
            <a:ext cx="3392400" cy="3325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1</a:t>
            </a:r>
            <a:endParaRPr b="1" sz="200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323" name="Google Shape;323;p26"/>
          <p:cNvGrpSpPr/>
          <p:nvPr/>
        </p:nvGrpSpPr>
        <p:grpSpPr>
          <a:xfrm>
            <a:off x="-489775" y="4610225"/>
            <a:ext cx="10123500" cy="482825"/>
            <a:chOff x="-489775" y="4610225"/>
            <a:chExt cx="10123500" cy="482825"/>
          </a:xfrm>
        </p:grpSpPr>
        <p:grpSp>
          <p:nvGrpSpPr>
            <p:cNvPr id="324" name="Google Shape;324;p26"/>
            <p:cNvGrpSpPr/>
            <p:nvPr/>
          </p:nvGrpSpPr>
          <p:grpSpPr>
            <a:xfrm>
              <a:off x="592950" y="4692850"/>
              <a:ext cx="4944225" cy="400200"/>
              <a:chOff x="592950" y="4692850"/>
              <a:chExt cx="4944225" cy="400200"/>
            </a:xfrm>
          </p:grpSpPr>
          <p:sp>
            <p:nvSpPr>
              <p:cNvPr id="325" name="Google Shape;325;p26"/>
              <p:cNvSpPr txBox="1"/>
              <p:nvPr/>
            </p:nvSpPr>
            <p:spPr>
              <a:xfrm>
                <a:off x="592950" y="4692850"/>
                <a:ext cx="19911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3">
                      <a:extLst>
                        <a:ext uri="{A12FA001-AC4F-418D-AE19-62706E023703}">
                          <ahyp:hlinkClr val="tx"/>
                        </a:ext>
                      </a:extLst>
                    </a:hlinkClick>
                  </a:rPr>
                  <a:t>https://talarify.co.za</a:t>
                </a:r>
                <a:r>
                  <a:rPr lang="en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26" name="Google Shape;326;p26"/>
              <p:cNvSpPr txBox="1"/>
              <p:nvPr/>
            </p:nvSpPr>
            <p:spPr>
              <a:xfrm>
                <a:off x="3609675" y="4692850"/>
                <a:ext cx="19275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4">
                      <a:extLst>
                        <a:ext uri="{A12FA001-AC4F-418D-AE19-62706E023703}">
                          <ahyp:hlinkClr val="tx"/>
                        </a:ext>
                      </a:extLst>
                    </a:hlinkClick>
                  </a:rPr>
                  <a:t>https://rsse.africa/</a:t>
                </a:r>
                <a:r>
                  <a:rPr lang="en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327" name="Google Shape;327;p26"/>
            <p:cNvSpPr txBox="1"/>
            <p:nvPr/>
          </p:nvSpPr>
          <p:spPr>
            <a:xfrm>
              <a:off x="6415950" y="4692850"/>
              <a:ext cx="2416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u="sng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  <a:hlinkClick r:id="rId5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https://researchsoft.org/</a:t>
              </a:r>
              <a:r>
                <a:rPr lang="en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endPara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328" name="Google Shape;328;p26"/>
            <p:cNvCxnSpPr/>
            <p:nvPr/>
          </p:nvCxnSpPr>
          <p:spPr>
            <a:xfrm>
              <a:off x="-489775" y="4610225"/>
              <a:ext cx="10123500" cy="75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7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solidFill>
                  <a:schemeClr val="dk1"/>
                </a:solidFill>
              </a:rPr>
              <a:t>An invitation to join the RSE movement in </a:t>
            </a:r>
            <a:endParaRPr sz="42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>
                <a:solidFill>
                  <a:schemeClr val="dk1"/>
                </a:solidFill>
              </a:rPr>
              <a:t>Africa and beyond</a:t>
            </a:r>
            <a:endParaRPr/>
          </a:p>
        </p:txBody>
      </p:sp>
      <p:pic>
        <p:nvPicPr>
          <p:cNvPr id="334" name="Google Shape;33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725" y="582525"/>
            <a:ext cx="3956701" cy="39567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5" name="Google Shape;335;p27"/>
          <p:cNvGrpSpPr/>
          <p:nvPr/>
        </p:nvGrpSpPr>
        <p:grpSpPr>
          <a:xfrm>
            <a:off x="-489775" y="4610225"/>
            <a:ext cx="10123500" cy="482825"/>
            <a:chOff x="-489775" y="4610225"/>
            <a:chExt cx="10123500" cy="482825"/>
          </a:xfrm>
        </p:grpSpPr>
        <p:grpSp>
          <p:nvGrpSpPr>
            <p:cNvPr id="336" name="Google Shape;336;p27"/>
            <p:cNvGrpSpPr/>
            <p:nvPr/>
          </p:nvGrpSpPr>
          <p:grpSpPr>
            <a:xfrm>
              <a:off x="592950" y="4692850"/>
              <a:ext cx="4944225" cy="400200"/>
              <a:chOff x="592950" y="4692850"/>
              <a:chExt cx="4944225" cy="400200"/>
            </a:xfrm>
          </p:grpSpPr>
          <p:sp>
            <p:nvSpPr>
              <p:cNvPr id="337" name="Google Shape;337;p27"/>
              <p:cNvSpPr txBox="1"/>
              <p:nvPr/>
            </p:nvSpPr>
            <p:spPr>
              <a:xfrm>
                <a:off x="592950" y="4692850"/>
                <a:ext cx="19911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4"/>
                  </a:rPr>
                  <a:t>https://talarify.co.za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38" name="Google Shape;338;p27"/>
              <p:cNvSpPr txBox="1"/>
              <p:nvPr/>
            </p:nvSpPr>
            <p:spPr>
              <a:xfrm>
                <a:off x="3609675" y="4692850"/>
                <a:ext cx="19275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5"/>
                  </a:rPr>
                  <a:t>https://rsse.africa/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339" name="Google Shape;339;p27"/>
            <p:cNvSpPr txBox="1"/>
            <p:nvPr/>
          </p:nvSpPr>
          <p:spPr>
            <a:xfrm>
              <a:off x="6415950" y="4692850"/>
              <a:ext cx="2416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u="sng">
                  <a:solidFill>
                    <a:schemeClr val="hlink"/>
                  </a:solidFill>
                  <a:latin typeface="Montserrat"/>
                  <a:ea typeface="Montserrat"/>
                  <a:cs typeface="Montserrat"/>
                  <a:sym typeface="Montserrat"/>
                  <a:hlinkClick r:id="rId6"/>
                </a:rPr>
                <a:t>https://researchsoft.org/</a:t>
              </a:r>
              <a:r>
                <a:rPr lang="en"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340" name="Google Shape;340;p27"/>
            <p:cNvCxnSpPr/>
            <p:nvPr/>
          </p:nvCxnSpPr>
          <p:spPr>
            <a:xfrm>
              <a:off x="-489775" y="4610225"/>
              <a:ext cx="10123500" cy="75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" name="Google Shape;34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6074" y="1037331"/>
            <a:ext cx="983050" cy="982995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28"/>
          <p:cNvSpPr/>
          <p:nvPr/>
        </p:nvSpPr>
        <p:spPr>
          <a:xfrm>
            <a:off x="525125" y="1012825"/>
            <a:ext cx="1121400" cy="10320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4A86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28"/>
          <p:cNvSpPr txBox="1"/>
          <p:nvPr>
            <p:ph type="title"/>
          </p:nvPr>
        </p:nvSpPr>
        <p:spPr>
          <a:xfrm>
            <a:off x="311700" y="457288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BE2523"/>
                </a:solidFill>
              </a:rPr>
              <a:t>Join </a:t>
            </a:r>
            <a:r>
              <a:rPr b="1" lang="en">
                <a:solidFill>
                  <a:srgbClr val="BE2523"/>
                </a:solidFill>
              </a:rPr>
              <a:t>RSSE-Africa</a:t>
            </a:r>
            <a:endParaRPr b="1">
              <a:solidFill>
                <a:srgbClr val="BE2523"/>
              </a:solidFill>
            </a:endParaRPr>
          </a:p>
        </p:txBody>
      </p:sp>
      <p:pic>
        <p:nvPicPr>
          <p:cNvPr id="348" name="Google Shape;348;p28"/>
          <p:cNvPicPr preferRelativeResize="0"/>
          <p:nvPr/>
        </p:nvPicPr>
        <p:blipFill rotWithShape="1">
          <a:blip r:embed="rId4">
            <a:alphaModFix/>
          </a:blip>
          <a:srcRect b="0" l="0" r="0" t="7080"/>
          <a:stretch/>
        </p:blipFill>
        <p:spPr>
          <a:xfrm>
            <a:off x="8099700" y="135375"/>
            <a:ext cx="908601" cy="83602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9" name="Google Shape;349;p28"/>
          <p:cNvGrpSpPr/>
          <p:nvPr/>
        </p:nvGrpSpPr>
        <p:grpSpPr>
          <a:xfrm>
            <a:off x="-489775" y="4610225"/>
            <a:ext cx="10123500" cy="482825"/>
            <a:chOff x="-489775" y="4610225"/>
            <a:chExt cx="10123500" cy="482825"/>
          </a:xfrm>
        </p:grpSpPr>
        <p:grpSp>
          <p:nvGrpSpPr>
            <p:cNvPr id="350" name="Google Shape;350;p28"/>
            <p:cNvGrpSpPr/>
            <p:nvPr/>
          </p:nvGrpSpPr>
          <p:grpSpPr>
            <a:xfrm>
              <a:off x="592950" y="4692850"/>
              <a:ext cx="4944225" cy="400200"/>
              <a:chOff x="592950" y="4692850"/>
              <a:chExt cx="4944225" cy="400200"/>
            </a:xfrm>
          </p:grpSpPr>
          <p:sp>
            <p:nvSpPr>
              <p:cNvPr id="351" name="Google Shape;351;p28"/>
              <p:cNvSpPr txBox="1"/>
              <p:nvPr/>
            </p:nvSpPr>
            <p:spPr>
              <a:xfrm>
                <a:off x="592950" y="4692850"/>
                <a:ext cx="19911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5"/>
                  </a:rPr>
                  <a:t>https://talarify.co.za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52" name="Google Shape;352;p28"/>
              <p:cNvSpPr txBox="1"/>
              <p:nvPr/>
            </p:nvSpPr>
            <p:spPr>
              <a:xfrm>
                <a:off x="3609675" y="4692850"/>
                <a:ext cx="19275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6"/>
                  </a:rPr>
                  <a:t>https://rsse.africa/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353" name="Google Shape;353;p28"/>
            <p:cNvSpPr txBox="1"/>
            <p:nvPr/>
          </p:nvSpPr>
          <p:spPr>
            <a:xfrm>
              <a:off x="6415950" y="4692850"/>
              <a:ext cx="2416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u="sng">
                  <a:solidFill>
                    <a:schemeClr val="hlink"/>
                  </a:solidFill>
                  <a:latin typeface="Montserrat"/>
                  <a:ea typeface="Montserrat"/>
                  <a:cs typeface="Montserrat"/>
                  <a:sym typeface="Montserrat"/>
                  <a:hlinkClick r:id="rId7"/>
                </a:rPr>
                <a:t>https://researchsoft.org/</a:t>
              </a:r>
              <a:r>
                <a:rPr lang="en"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354" name="Google Shape;354;p28"/>
            <p:cNvCxnSpPr/>
            <p:nvPr/>
          </p:nvCxnSpPr>
          <p:spPr>
            <a:xfrm>
              <a:off x="-489775" y="4610225"/>
              <a:ext cx="10123500" cy="75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355" name="Google Shape;355;p28"/>
          <p:cNvSpPr txBox="1"/>
          <p:nvPr/>
        </p:nvSpPr>
        <p:spPr>
          <a:xfrm>
            <a:off x="7115617" y="2160650"/>
            <a:ext cx="1856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1800">
                <a:solidFill>
                  <a:schemeClr val="dk2"/>
                </a:solidFill>
                <a:highlight>
                  <a:schemeClr val="lt1"/>
                </a:highlight>
                <a:latin typeface="Nunito"/>
                <a:ea typeface="Nunito"/>
                <a:cs typeface="Nunito"/>
                <a:sym typeface="Nunito"/>
              </a:rPr>
              <a:t>Slack chan</a:t>
            </a:r>
            <a:r>
              <a:rPr b="1" lang="en" sz="1800">
                <a:solidFill>
                  <a:schemeClr val="dk2"/>
                </a:solidFill>
                <a:highlight>
                  <a:schemeClr val="lt1"/>
                </a:highlight>
                <a:latin typeface="Nunito"/>
                <a:ea typeface="Nunito"/>
                <a:cs typeface="Nunito"/>
                <a:sym typeface="Nunito"/>
              </a:rPr>
              <a:t>nel</a:t>
            </a:r>
            <a:endParaRPr b="1" sz="1800">
              <a:solidFill>
                <a:schemeClr val="dk2"/>
              </a:solidFill>
              <a:highlight>
                <a:schemeClr val="lt1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56" name="Google Shape;356;p28"/>
          <p:cNvSpPr txBox="1"/>
          <p:nvPr/>
        </p:nvSpPr>
        <p:spPr>
          <a:xfrm>
            <a:off x="7115617" y="2743450"/>
            <a:ext cx="1856400" cy="11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2"/>
                </a:solidFill>
                <a:highlight>
                  <a:schemeClr val="lt1"/>
                </a:highlight>
                <a:latin typeface="Nunito"/>
                <a:ea typeface="Nunito"/>
                <a:cs typeface="Nunito"/>
                <a:sym typeface="Nunito"/>
              </a:rPr>
              <a:t>We host a channel on the international RSE Slack workspace.</a:t>
            </a:r>
            <a:endParaRPr b="1" sz="1800">
              <a:solidFill>
                <a:schemeClr val="dk2"/>
              </a:solidFill>
              <a:highlight>
                <a:schemeClr val="lt1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57" name="Google Shape;357;p28"/>
          <p:cNvSpPr txBox="1"/>
          <p:nvPr/>
        </p:nvSpPr>
        <p:spPr>
          <a:xfrm>
            <a:off x="1980654" y="2001350"/>
            <a:ext cx="16920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1800">
                <a:solidFill>
                  <a:schemeClr val="dk2"/>
                </a:solidFill>
                <a:highlight>
                  <a:schemeClr val="lt1"/>
                </a:highlight>
                <a:latin typeface="Nunito"/>
                <a:ea typeface="Nunito"/>
                <a:cs typeface="Nunito"/>
                <a:sym typeface="Nunito"/>
              </a:rPr>
              <a:t>Member spotlights</a:t>
            </a:r>
            <a:endParaRPr>
              <a:solidFill>
                <a:schemeClr val="dk2"/>
              </a:solidFill>
              <a:highlight>
                <a:schemeClr val="lt1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58" name="Google Shape;358;p28"/>
          <p:cNvSpPr txBox="1"/>
          <p:nvPr/>
        </p:nvSpPr>
        <p:spPr>
          <a:xfrm>
            <a:off x="2015800" y="2743450"/>
            <a:ext cx="1774200" cy="13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2"/>
                </a:solidFill>
                <a:highlight>
                  <a:schemeClr val="lt1"/>
                </a:highlight>
                <a:latin typeface="Nunito"/>
                <a:ea typeface="Nunito"/>
                <a:cs typeface="Nunito"/>
                <a:sym typeface="Nunito"/>
              </a:rPr>
              <a:t>Create awareness of the breadth of knowledge and experience on the continent.</a:t>
            </a:r>
            <a:endParaRPr>
              <a:solidFill>
                <a:schemeClr val="dk2"/>
              </a:solidFill>
              <a:highlight>
                <a:schemeClr val="lt1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59" name="Google Shape;359;p28"/>
          <p:cNvSpPr txBox="1"/>
          <p:nvPr/>
        </p:nvSpPr>
        <p:spPr>
          <a:xfrm>
            <a:off x="5376563" y="2160650"/>
            <a:ext cx="1856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1800">
                <a:solidFill>
                  <a:schemeClr val="dk2"/>
                </a:solidFill>
                <a:highlight>
                  <a:schemeClr val="lt1"/>
                </a:highlight>
                <a:latin typeface="Nunito"/>
                <a:ea typeface="Nunito"/>
                <a:cs typeface="Nunito"/>
                <a:sym typeface="Nunito"/>
              </a:rPr>
              <a:t>Meetups</a:t>
            </a:r>
            <a:endParaRPr>
              <a:solidFill>
                <a:schemeClr val="dk2"/>
              </a:solidFill>
              <a:highlight>
                <a:schemeClr val="lt1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60" name="Google Shape;360;p28"/>
          <p:cNvSpPr txBox="1"/>
          <p:nvPr/>
        </p:nvSpPr>
        <p:spPr>
          <a:xfrm>
            <a:off x="5376563" y="2743450"/>
            <a:ext cx="1856400" cy="13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2"/>
                </a:solidFill>
                <a:highlight>
                  <a:schemeClr val="lt1"/>
                </a:highlight>
                <a:latin typeface="Nunito"/>
                <a:ea typeface="Nunito"/>
                <a:cs typeface="Nunito"/>
                <a:sym typeface="Nunito"/>
              </a:rPr>
              <a:t>Join our monthly meetups. Showcase your work. Learn about resources and opportunities.</a:t>
            </a:r>
            <a:endParaRPr>
              <a:solidFill>
                <a:schemeClr val="dk2"/>
              </a:solidFill>
              <a:highlight>
                <a:schemeClr val="lt1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61" name="Google Shape;361;p28"/>
          <p:cNvSpPr txBox="1"/>
          <p:nvPr/>
        </p:nvSpPr>
        <p:spPr>
          <a:xfrm>
            <a:off x="3637508" y="2160650"/>
            <a:ext cx="1856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1800">
                <a:solidFill>
                  <a:schemeClr val="dk2"/>
                </a:solidFill>
                <a:highlight>
                  <a:schemeClr val="lt1"/>
                </a:highlight>
                <a:latin typeface="Nunito"/>
                <a:ea typeface="Nunito"/>
                <a:cs typeface="Nunito"/>
                <a:sym typeface="Nunito"/>
              </a:rPr>
              <a:t>Newsletter</a:t>
            </a:r>
            <a:endParaRPr b="1">
              <a:solidFill>
                <a:schemeClr val="dk2"/>
              </a:solidFill>
              <a:highlight>
                <a:schemeClr val="lt1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62" name="Google Shape;362;p28"/>
          <p:cNvSpPr txBox="1"/>
          <p:nvPr/>
        </p:nvSpPr>
        <p:spPr>
          <a:xfrm>
            <a:off x="3637508" y="2743450"/>
            <a:ext cx="1856400" cy="11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2"/>
                </a:solidFill>
                <a:highlight>
                  <a:schemeClr val="lt1"/>
                </a:highlight>
                <a:latin typeface="Nunito"/>
                <a:ea typeface="Nunito"/>
                <a:cs typeface="Nunito"/>
                <a:sym typeface="Nunito"/>
              </a:rPr>
              <a:t>Stay up to date with community news. Subscribe to our newsletter.</a:t>
            </a:r>
            <a:endParaRPr>
              <a:solidFill>
                <a:schemeClr val="dk2"/>
              </a:solidFill>
              <a:highlight>
                <a:schemeClr val="lt1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63" name="Google Shape;363;p28"/>
          <p:cNvSpPr txBox="1"/>
          <p:nvPr/>
        </p:nvSpPr>
        <p:spPr>
          <a:xfrm>
            <a:off x="241600" y="2001350"/>
            <a:ext cx="16920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1800">
                <a:solidFill>
                  <a:schemeClr val="dk2"/>
                </a:solidFill>
                <a:highlight>
                  <a:schemeClr val="lt1"/>
                </a:highlight>
                <a:latin typeface="Nunito"/>
                <a:ea typeface="Nunito"/>
                <a:cs typeface="Nunito"/>
                <a:sym typeface="Nunito"/>
              </a:rPr>
              <a:t>LinkedIn Group</a:t>
            </a:r>
            <a:endParaRPr>
              <a:solidFill>
                <a:schemeClr val="dk2"/>
              </a:solidFill>
              <a:highlight>
                <a:schemeClr val="lt1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64" name="Google Shape;364;p28"/>
          <p:cNvSpPr txBox="1"/>
          <p:nvPr/>
        </p:nvSpPr>
        <p:spPr>
          <a:xfrm>
            <a:off x="159400" y="2743450"/>
            <a:ext cx="1856400" cy="13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2"/>
                </a:solidFill>
                <a:highlight>
                  <a:schemeClr val="lt1"/>
                </a:highlight>
                <a:latin typeface="Nunito"/>
                <a:ea typeface="Nunito"/>
                <a:cs typeface="Nunito"/>
                <a:sym typeface="Nunito"/>
              </a:rPr>
              <a:t>Share opportunities, resources, achievements, challenges, events, and much more.</a:t>
            </a:r>
            <a:endParaRPr>
              <a:solidFill>
                <a:schemeClr val="dk2"/>
              </a:solidFill>
              <a:highlight>
                <a:schemeClr val="lt1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65" name="Google Shape;365;p28"/>
          <p:cNvSpPr txBox="1"/>
          <p:nvPr/>
        </p:nvSpPr>
        <p:spPr>
          <a:xfrm>
            <a:off x="157613" y="4134850"/>
            <a:ext cx="1856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 u="sng">
                <a:solidFill>
                  <a:srgbClr val="4A8639"/>
                </a:solidFill>
                <a:latin typeface="Montserrat"/>
                <a:ea typeface="Montserrat"/>
                <a:cs typeface="Montserrat"/>
                <a:sym typeface="Montserrat"/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bit.ly/3rWezvz</a:t>
            </a:r>
            <a:endParaRPr b="1" sz="1000">
              <a:solidFill>
                <a:srgbClr val="4A8639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66" name="Google Shape;366;p28"/>
          <p:cNvSpPr txBox="1"/>
          <p:nvPr/>
        </p:nvSpPr>
        <p:spPr>
          <a:xfrm>
            <a:off x="1898450" y="4134850"/>
            <a:ext cx="1856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 u="sng">
                <a:solidFill>
                  <a:srgbClr val="4A8639"/>
                </a:solidFill>
                <a:latin typeface="Montserrat"/>
                <a:ea typeface="Montserrat"/>
                <a:cs typeface="Montserrat"/>
                <a:sym typeface="Montserrat"/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bit.ly/RSSEA-spotlights</a:t>
            </a:r>
            <a:endParaRPr b="1" sz="1000">
              <a:solidFill>
                <a:srgbClr val="4A8639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67" name="Google Shape;367;p28"/>
          <p:cNvSpPr txBox="1"/>
          <p:nvPr/>
        </p:nvSpPr>
        <p:spPr>
          <a:xfrm>
            <a:off x="3634888" y="4134838"/>
            <a:ext cx="1856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 u="sng">
                <a:solidFill>
                  <a:srgbClr val="4A8639"/>
                </a:solidFill>
                <a:latin typeface="Montserrat"/>
                <a:ea typeface="Montserrat"/>
                <a:cs typeface="Montserrat"/>
                <a:sym typeface="Montserrat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bit.ly/rsse-newsletter</a:t>
            </a:r>
            <a:endParaRPr b="1" sz="1000">
              <a:solidFill>
                <a:srgbClr val="4A8639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68" name="Google Shape;368;p28"/>
          <p:cNvSpPr txBox="1"/>
          <p:nvPr/>
        </p:nvSpPr>
        <p:spPr>
          <a:xfrm>
            <a:off x="5376575" y="4134838"/>
            <a:ext cx="1856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 u="sng">
                <a:solidFill>
                  <a:srgbClr val="4A8639"/>
                </a:solidFill>
                <a:latin typeface="Montserrat"/>
                <a:ea typeface="Montserrat"/>
                <a:cs typeface="Montserrat"/>
                <a:sym typeface="Montserrat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rsse.africa/events</a:t>
            </a:r>
            <a:endParaRPr b="1" sz="1000">
              <a:solidFill>
                <a:srgbClr val="4A8639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69" name="Google Shape;369;p28"/>
          <p:cNvSpPr txBox="1"/>
          <p:nvPr/>
        </p:nvSpPr>
        <p:spPr>
          <a:xfrm>
            <a:off x="7112175" y="4134838"/>
            <a:ext cx="1856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 u="sng">
                <a:solidFill>
                  <a:srgbClr val="4A8639"/>
                </a:solidFill>
                <a:latin typeface="Montserrat"/>
                <a:ea typeface="Montserrat"/>
                <a:cs typeface="Montserrat"/>
                <a:sym typeface="Montserrat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bit.ly/45z8eWm</a:t>
            </a:r>
            <a:endParaRPr b="1" sz="1000">
              <a:solidFill>
                <a:srgbClr val="4A8639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70" name="Google Shape;370;p28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4096325" y="1053130"/>
            <a:ext cx="951338" cy="9513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28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2420910" y="1046824"/>
            <a:ext cx="963979" cy="964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p28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7611325" y="1111725"/>
            <a:ext cx="908599" cy="908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373;p28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5850479" y="1074561"/>
            <a:ext cx="908593" cy="908550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28"/>
          <p:cNvSpPr/>
          <p:nvPr/>
        </p:nvSpPr>
        <p:spPr>
          <a:xfrm>
            <a:off x="2342200" y="1012813"/>
            <a:ext cx="1121400" cy="10320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4A86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p28"/>
          <p:cNvSpPr/>
          <p:nvPr/>
        </p:nvSpPr>
        <p:spPr>
          <a:xfrm>
            <a:off x="4002400" y="1050013"/>
            <a:ext cx="1121400" cy="10320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4A86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p28"/>
          <p:cNvSpPr/>
          <p:nvPr/>
        </p:nvSpPr>
        <p:spPr>
          <a:xfrm>
            <a:off x="5741300" y="1050013"/>
            <a:ext cx="1121400" cy="10320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4A86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7" name="Google Shape;377;p28"/>
          <p:cNvSpPr/>
          <p:nvPr/>
        </p:nvSpPr>
        <p:spPr>
          <a:xfrm>
            <a:off x="7480200" y="1050013"/>
            <a:ext cx="1121400" cy="10320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4A86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29"/>
          <p:cNvSpPr/>
          <p:nvPr/>
        </p:nvSpPr>
        <p:spPr>
          <a:xfrm>
            <a:off x="2875800" y="909150"/>
            <a:ext cx="3392400" cy="3325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r>
            <a:endParaRPr b="1" sz="200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383" name="Google Shape;383;p29"/>
          <p:cNvGrpSpPr/>
          <p:nvPr/>
        </p:nvGrpSpPr>
        <p:grpSpPr>
          <a:xfrm>
            <a:off x="-489775" y="4610225"/>
            <a:ext cx="10123500" cy="482825"/>
            <a:chOff x="-489775" y="4610225"/>
            <a:chExt cx="10123500" cy="482825"/>
          </a:xfrm>
        </p:grpSpPr>
        <p:grpSp>
          <p:nvGrpSpPr>
            <p:cNvPr id="384" name="Google Shape;384;p29"/>
            <p:cNvGrpSpPr/>
            <p:nvPr/>
          </p:nvGrpSpPr>
          <p:grpSpPr>
            <a:xfrm>
              <a:off x="592950" y="4692850"/>
              <a:ext cx="4944225" cy="400200"/>
              <a:chOff x="592950" y="4692850"/>
              <a:chExt cx="4944225" cy="400200"/>
            </a:xfrm>
          </p:grpSpPr>
          <p:sp>
            <p:nvSpPr>
              <p:cNvPr id="385" name="Google Shape;385;p29"/>
              <p:cNvSpPr txBox="1"/>
              <p:nvPr/>
            </p:nvSpPr>
            <p:spPr>
              <a:xfrm>
                <a:off x="592950" y="4692850"/>
                <a:ext cx="19911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3">
                      <a:extLst>
                        <a:ext uri="{A12FA001-AC4F-418D-AE19-62706E023703}">
                          <ahyp:hlinkClr val="tx"/>
                        </a:ext>
                      </a:extLst>
                    </a:hlinkClick>
                  </a:rPr>
                  <a:t>https://talarify.co.za</a:t>
                </a:r>
                <a:r>
                  <a:rPr lang="en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86" name="Google Shape;386;p29"/>
              <p:cNvSpPr txBox="1"/>
              <p:nvPr/>
            </p:nvSpPr>
            <p:spPr>
              <a:xfrm>
                <a:off x="3609675" y="4692850"/>
                <a:ext cx="19275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4">
                      <a:extLst>
                        <a:ext uri="{A12FA001-AC4F-418D-AE19-62706E023703}">
                          <ahyp:hlinkClr val="tx"/>
                        </a:ext>
                      </a:extLst>
                    </a:hlinkClick>
                  </a:rPr>
                  <a:t>https://rsse.africa/</a:t>
                </a:r>
                <a:r>
                  <a:rPr lang="en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387" name="Google Shape;387;p29"/>
            <p:cNvSpPr txBox="1"/>
            <p:nvPr/>
          </p:nvSpPr>
          <p:spPr>
            <a:xfrm>
              <a:off x="6415950" y="4692850"/>
              <a:ext cx="2416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u="sng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  <a:hlinkClick r:id="rId5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https://researchsoft.org/</a:t>
              </a:r>
              <a:r>
                <a:rPr lang="en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endPara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388" name="Google Shape;388;p29"/>
            <p:cNvCxnSpPr/>
            <p:nvPr/>
          </p:nvCxnSpPr>
          <p:spPr>
            <a:xfrm>
              <a:off x="-489775" y="4610225"/>
              <a:ext cx="10123500" cy="75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0"/>
          <p:cNvSpPr/>
          <p:nvPr/>
        </p:nvSpPr>
        <p:spPr>
          <a:xfrm>
            <a:off x="-21050" y="-7025"/>
            <a:ext cx="4593000" cy="52137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94" name="Google Shape;394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00975" y="179400"/>
            <a:ext cx="4967676" cy="4635774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Google Shape;395;p30"/>
          <p:cNvSpPr txBox="1"/>
          <p:nvPr>
            <p:ph type="title"/>
          </p:nvPr>
        </p:nvSpPr>
        <p:spPr>
          <a:xfrm>
            <a:off x="4771600" y="256825"/>
            <a:ext cx="4175400" cy="30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100"/>
              <a:t>Share this info</a:t>
            </a:r>
            <a:endParaRPr b="1" sz="41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2"/>
              </a:solidFill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Please tell your students, colleagues, employers, and funders about resources and opportunities shared in this presentation.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grpSp>
        <p:nvGrpSpPr>
          <p:cNvPr id="396" name="Google Shape;396;p30"/>
          <p:cNvGrpSpPr/>
          <p:nvPr/>
        </p:nvGrpSpPr>
        <p:grpSpPr>
          <a:xfrm>
            <a:off x="-489775" y="4610225"/>
            <a:ext cx="10123500" cy="489700"/>
            <a:chOff x="-489775" y="4610225"/>
            <a:chExt cx="10123500" cy="489700"/>
          </a:xfrm>
        </p:grpSpPr>
        <p:grpSp>
          <p:nvGrpSpPr>
            <p:cNvPr id="397" name="Google Shape;397;p30"/>
            <p:cNvGrpSpPr/>
            <p:nvPr/>
          </p:nvGrpSpPr>
          <p:grpSpPr>
            <a:xfrm>
              <a:off x="252125" y="4699725"/>
              <a:ext cx="3967775" cy="400200"/>
              <a:chOff x="252125" y="4699725"/>
              <a:chExt cx="3967775" cy="400200"/>
            </a:xfrm>
          </p:grpSpPr>
          <p:sp>
            <p:nvSpPr>
              <p:cNvPr id="398" name="Google Shape;398;p30"/>
              <p:cNvSpPr txBox="1"/>
              <p:nvPr/>
            </p:nvSpPr>
            <p:spPr>
              <a:xfrm>
                <a:off x="252125" y="4699725"/>
                <a:ext cx="19911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4">
                      <a:extLst>
                        <a:ext uri="{A12FA001-AC4F-418D-AE19-62706E023703}">
                          <ahyp:hlinkClr val="tx"/>
                        </a:ext>
                      </a:extLst>
                    </a:hlinkClick>
                  </a:rPr>
                  <a:t>https://talarify.co.za</a:t>
                </a:r>
                <a:r>
                  <a:rPr lang="en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99" name="Google Shape;399;p30"/>
              <p:cNvSpPr txBox="1"/>
              <p:nvPr/>
            </p:nvSpPr>
            <p:spPr>
              <a:xfrm>
                <a:off x="2292400" y="4699725"/>
                <a:ext cx="19275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5">
                      <a:extLst>
                        <a:ext uri="{A12FA001-AC4F-418D-AE19-62706E023703}">
                          <ahyp:hlinkClr val="tx"/>
                        </a:ext>
                      </a:extLst>
                    </a:hlinkClick>
                  </a:rPr>
                  <a:t>https://rsse.africa/</a:t>
                </a:r>
                <a:r>
                  <a:rPr lang="en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400" name="Google Shape;400;p30"/>
            <p:cNvSpPr txBox="1"/>
            <p:nvPr/>
          </p:nvSpPr>
          <p:spPr>
            <a:xfrm>
              <a:off x="5651050" y="4699725"/>
              <a:ext cx="2416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u="sng">
                  <a:solidFill>
                    <a:schemeClr val="hlink"/>
                  </a:solidFill>
                  <a:latin typeface="Montserrat"/>
                  <a:ea typeface="Montserrat"/>
                  <a:cs typeface="Montserrat"/>
                  <a:sym typeface="Montserrat"/>
                  <a:hlinkClick r:id="rId6"/>
                </a:rPr>
                <a:t>https://researchsoft.org/</a:t>
              </a:r>
              <a:r>
                <a:rPr lang="en"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401" name="Google Shape;401;p30"/>
            <p:cNvCxnSpPr/>
            <p:nvPr/>
          </p:nvCxnSpPr>
          <p:spPr>
            <a:xfrm>
              <a:off x="-489775" y="4610225"/>
              <a:ext cx="10123500" cy="75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pic>
        <p:nvPicPr>
          <p:cNvPr id="402" name="Google Shape;402;p3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flipH="1">
            <a:off x="-100974" y="179400"/>
            <a:ext cx="4635774" cy="4635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1"/>
          <p:cNvSpPr/>
          <p:nvPr/>
        </p:nvSpPr>
        <p:spPr>
          <a:xfrm>
            <a:off x="2875800" y="909150"/>
            <a:ext cx="3392400" cy="3325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endParaRPr b="1" sz="200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408" name="Google Shape;408;p31"/>
          <p:cNvGrpSpPr/>
          <p:nvPr/>
        </p:nvGrpSpPr>
        <p:grpSpPr>
          <a:xfrm>
            <a:off x="-489775" y="4610225"/>
            <a:ext cx="10123500" cy="482825"/>
            <a:chOff x="-489775" y="4610225"/>
            <a:chExt cx="10123500" cy="482825"/>
          </a:xfrm>
        </p:grpSpPr>
        <p:grpSp>
          <p:nvGrpSpPr>
            <p:cNvPr id="409" name="Google Shape;409;p31"/>
            <p:cNvGrpSpPr/>
            <p:nvPr/>
          </p:nvGrpSpPr>
          <p:grpSpPr>
            <a:xfrm>
              <a:off x="592950" y="4692850"/>
              <a:ext cx="4944225" cy="400200"/>
              <a:chOff x="592950" y="4692850"/>
              <a:chExt cx="4944225" cy="400200"/>
            </a:xfrm>
          </p:grpSpPr>
          <p:sp>
            <p:nvSpPr>
              <p:cNvPr id="410" name="Google Shape;410;p31"/>
              <p:cNvSpPr txBox="1"/>
              <p:nvPr/>
            </p:nvSpPr>
            <p:spPr>
              <a:xfrm>
                <a:off x="592950" y="4692850"/>
                <a:ext cx="19911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3">
                      <a:extLst>
                        <a:ext uri="{A12FA001-AC4F-418D-AE19-62706E023703}">
                          <ahyp:hlinkClr val="tx"/>
                        </a:ext>
                      </a:extLst>
                    </a:hlinkClick>
                  </a:rPr>
                  <a:t>https://talarify.co.za</a:t>
                </a:r>
                <a:r>
                  <a:rPr lang="en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411" name="Google Shape;411;p31"/>
              <p:cNvSpPr txBox="1"/>
              <p:nvPr/>
            </p:nvSpPr>
            <p:spPr>
              <a:xfrm>
                <a:off x="3609675" y="4692850"/>
                <a:ext cx="19275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4">
                      <a:extLst>
                        <a:ext uri="{A12FA001-AC4F-418D-AE19-62706E023703}">
                          <ahyp:hlinkClr val="tx"/>
                        </a:ext>
                      </a:extLst>
                    </a:hlinkClick>
                  </a:rPr>
                  <a:t>https://rsse.africa/</a:t>
                </a:r>
                <a:r>
                  <a:rPr lang="en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412" name="Google Shape;412;p31"/>
            <p:cNvSpPr txBox="1"/>
            <p:nvPr/>
          </p:nvSpPr>
          <p:spPr>
            <a:xfrm>
              <a:off x="6415950" y="4692850"/>
              <a:ext cx="2416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u="sng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  <a:hlinkClick r:id="rId5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https://researchsoft.org/</a:t>
              </a:r>
              <a:r>
                <a:rPr lang="en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endPara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413" name="Google Shape;413;p31"/>
            <p:cNvCxnSpPr/>
            <p:nvPr/>
          </p:nvCxnSpPr>
          <p:spPr>
            <a:xfrm>
              <a:off x="-489775" y="4610225"/>
              <a:ext cx="10123500" cy="75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/>
          <p:nvPr/>
        </p:nvSpPr>
        <p:spPr>
          <a:xfrm flipH="1">
            <a:off x="2967850" y="247000"/>
            <a:ext cx="1669500" cy="1383900"/>
          </a:xfrm>
          <a:prstGeom prst="cloudCallout">
            <a:avLst>
              <a:gd fmla="val 91324" name="adj1"/>
              <a:gd fmla="val -13854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4"/>
          <p:cNvSpPr/>
          <p:nvPr/>
        </p:nvSpPr>
        <p:spPr>
          <a:xfrm>
            <a:off x="6148275" y="1842675"/>
            <a:ext cx="2771400" cy="29838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4"/>
          <p:cNvSpPr/>
          <p:nvPr/>
        </p:nvSpPr>
        <p:spPr>
          <a:xfrm>
            <a:off x="3183600" y="1842675"/>
            <a:ext cx="2771400" cy="29526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4"/>
          <p:cNvSpPr/>
          <p:nvPr/>
        </p:nvSpPr>
        <p:spPr>
          <a:xfrm>
            <a:off x="159600" y="1017725"/>
            <a:ext cx="2771400" cy="37776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4"/>
          <p:cNvSpPr txBox="1"/>
          <p:nvPr>
            <p:ph type="title"/>
          </p:nvPr>
        </p:nvSpPr>
        <p:spPr>
          <a:xfrm>
            <a:off x="311700" y="445025"/>
            <a:ext cx="2296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Who am I?</a:t>
            </a:r>
            <a:endParaRPr b="1"/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2525" y="1132038"/>
            <a:ext cx="2125551" cy="979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10481" y="1931250"/>
            <a:ext cx="917638" cy="979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4"/>
          <p:cNvPicPr preferRelativeResize="0"/>
          <p:nvPr/>
        </p:nvPicPr>
        <p:blipFill rotWithShape="1">
          <a:blip r:embed="rId5">
            <a:alphaModFix/>
          </a:blip>
          <a:srcRect b="28014" l="22900" r="21419" t="29940"/>
          <a:stretch/>
        </p:blipFill>
        <p:spPr>
          <a:xfrm>
            <a:off x="6366188" y="1931262"/>
            <a:ext cx="2335575" cy="903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4" name="Google Shape;74;p14"/>
          <p:cNvGrpSpPr/>
          <p:nvPr/>
        </p:nvGrpSpPr>
        <p:grpSpPr>
          <a:xfrm>
            <a:off x="228675" y="2488324"/>
            <a:ext cx="2814600" cy="585000"/>
            <a:chOff x="228675" y="2488324"/>
            <a:chExt cx="2814600" cy="585000"/>
          </a:xfrm>
        </p:grpSpPr>
        <p:sp>
          <p:nvSpPr>
            <p:cNvPr id="75" name="Google Shape;75;p14"/>
            <p:cNvSpPr txBox="1"/>
            <p:nvPr/>
          </p:nvSpPr>
          <p:spPr>
            <a:xfrm>
              <a:off x="598575" y="2488324"/>
              <a:ext cx="2444700" cy="58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Open science &amp; reproducible research</a:t>
              </a:r>
              <a:endPara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pic>
          <p:nvPicPr>
            <p:cNvPr id="76" name="Google Shape;76;p14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228675" y="2611174"/>
              <a:ext cx="369900" cy="3699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7" name="Google Shape;77;p14"/>
          <p:cNvGrpSpPr/>
          <p:nvPr/>
        </p:nvGrpSpPr>
        <p:grpSpPr>
          <a:xfrm>
            <a:off x="228675" y="3112274"/>
            <a:ext cx="2814600" cy="585000"/>
            <a:chOff x="228675" y="3068925"/>
            <a:chExt cx="2814600" cy="585000"/>
          </a:xfrm>
        </p:grpSpPr>
        <p:sp>
          <p:nvSpPr>
            <p:cNvPr id="78" name="Google Shape;78;p14"/>
            <p:cNvSpPr txBox="1"/>
            <p:nvPr/>
          </p:nvSpPr>
          <p:spPr>
            <a:xfrm>
              <a:off x="598575" y="3068925"/>
              <a:ext cx="2444700" cy="58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Digitally enabled &amp; computational research</a:t>
              </a:r>
              <a:endPara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pic>
          <p:nvPicPr>
            <p:cNvPr id="79" name="Google Shape;79;p14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228675" y="3191775"/>
              <a:ext cx="369900" cy="3699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0" name="Google Shape;80;p14"/>
          <p:cNvGrpSpPr/>
          <p:nvPr/>
        </p:nvGrpSpPr>
        <p:grpSpPr>
          <a:xfrm>
            <a:off x="228675" y="3736225"/>
            <a:ext cx="2666400" cy="585000"/>
            <a:chOff x="228675" y="3736225"/>
            <a:chExt cx="2666400" cy="585000"/>
          </a:xfrm>
        </p:grpSpPr>
        <p:sp>
          <p:nvSpPr>
            <p:cNvPr id="81" name="Google Shape;81;p14"/>
            <p:cNvSpPr txBox="1"/>
            <p:nvPr/>
          </p:nvSpPr>
          <p:spPr>
            <a:xfrm>
              <a:off x="598575" y="3736225"/>
              <a:ext cx="2296500" cy="58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Training, mentorship, &amp; communities of practice</a:t>
              </a:r>
              <a:endPara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pic>
          <p:nvPicPr>
            <p:cNvPr id="82" name="Google Shape;82;p14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228675" y="3859075"/>
              <a:ext cx="369900" cy="3699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3" name="Google Shape;83;p14"/>
          <p:cNvGrpSpPr/>
          <p:nvPr/>
        </p:nvGrpSpPr>
        <p:grpSpPr>
          <a:xfrm>
            <a:off x="3304650" y="3004774"/>
            <a:ext cx="2814600" cy="385050"/>
            <a:chOff x="3333675" y="2596024"/>
            <a:chExt cx="2814600" cy="385050"/>
          </a:xfrm>
        </p:grpSpPr>
        <p:sp>
          <p:nvSpPr>
            <p:cNvPr id="84" name="Google Shape;84;p14"/>
            <p:cNvSpPr txBox="1"/>
            <p:nvPr/>
          </p:nvSpPr>
          <p:spPr>
            <a:xfrm>
              <a:off x="3703575" y="2596024"/>
              <a:ext cx="24447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Website</a:t>
              </a:r>
              <a:endPara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pic>
          <p:nvPicPr>
            <p:cNvPr id="85" name="Google Shape;85;p14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3333675" y="2611174"/>
              <a:ext cx="369900" cy="3699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6" name="Google Shape;86;p14"/>
          <p:cNvGrpSpPr/>
          <p:nvPr/>
        </p:nvGrpSpPr>
        <p:grpSpPr>
          <a:xfrm>
            <a:off x="3304650" y="3444724"/>
            <a:ext cx="2814600" cy="385050"/>
            <a:chOff x="3333675" y="3219974"/>
            <a:chExt cx="2814600" cy="385050"/>
          </a:xfrm>
        </p:grpSpPr>
        <p:sp>
          <p:nvSpPr>
            <p:cNvPr id="87" name="Google Shape;87;p14"/>
            <p:cNvSpPr txBox="1"/>
            <p:nvPr/>
          </p:nvSpPr>
          <p:spPr>
            <a:xfrm>
              <a:off x="3703575" y="3219974"/>
              <a:ext cx="24447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Newsletters</a:t>
              </a:r>
              <a:endPara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pic>
          <p:nvPicPr>
            <p:cNvPr id="88" name="Google Shape;88;p14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3333675" y="3235124"/>
              <a:ext cx="369900" cy="3699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9" name="Google Shape;89;p14"/>
          <p:cNvGrpSpPr/>
          <p:nvPr/>
        </p:nvGrpSpPr>
        <p:grpSpPr>
          <a:xfrm>
            <a:off x="3304650" y="3884675"/>
            <a:ext cx="2495400" cy="385050"/>
            <a:chOff x="3333675" y="3843925"/>
            <a:chExt cx="2495400" cy="385050"/>
          </a:xfrm>
        </p:grpSpPr>
        <p:sp>
          <p:nvSpPr>
            <p:cNvPr id="90" name="Google Shape;90;p14"/>
            <p:cNvSpPr txBox="1"/>
            <p:nvPr/>
          </p:nvSpPr>
          <p:spPr>
            <a:xfrm>
              <a:off x="3703575" y="3843925"/>
              <a:ext cx="21255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Monthly meetups</a:t>
              </a:r>
              <a:endPara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pic>
          <p:nvPicPr>
            <p:cNvPr id="91" name="Google Shape;91;p14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3333675" y="3859075"/>
              <a:ext cx="369900" cy="3699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2" name="Google Shape;92;p14"/>
          <p:cNvGrpSpPr/>
          <p:nvPr/>
        </p:nvGrpSpPr>
        <p:grpSpPr>
          <a:xfrm>
            <a:off x="6286275" y="3004774"/>
            <a:ext cx="2814600" cy="1614701"/>
            <a:chOff x="6286275" y="2528224"/>
            <a:chExt cx="2814600" cy="1614701"/>
          </a:xfrm>
        </p:grpSpPr>
        <p:grpSp>
          <p:nvGrpSpPr>
            <p:cNvPr id="93" name="Google Shape;93;p14"/>
            <p:cNvGrpSpPr/>
            <p:nvPr/>
          </p:nvGrpSpPr>
          <p:grpSpPr>
            <a:xfrm>
              <a:off x="6286275" y="2528224"/>
              <a:ext cx="2814600" cy="585000"/>
              <a:chOff x="228675" y="2488324"/>
              <a:chExt cx="2814600" cy="585000"/>
            </a:xfrm>
          </p:grpSpPr>
          <p:sp>
            <p:nvSpPr>
              <p:cNvPr id="94" name="Google Shape;94;p14"/>
              <p:cNvSpPr txBox="1"/>
              <p:nvPr/>
            </p:nvSpPr>
            <p:spPr>
              <a:xfrm>
                <a:off x="598575" y="2488324"/>
                <a:ext cx="2444700" cy="58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300">
                    <a:solidFill>
                      <a:schemeClr val="dk2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Community </a:t>
                </a:r>
                <a:endParaRPr sz="1300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300">
                    <a:solidFill>
                      <a:schemeClr val="dk2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engagement partner</a:t>
                </a:r>
                <a:endParaRPr sz="1300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pic>
            <p:nvPicPr>
              <p:cNvPr id="95" name="Google Shape;95;p14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228675" y="2611174"/>
                <a:ext cx="369900" cy="3699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96" name="Google Shape;96;p14"/>
            <p:cNvGrpSpPr/>
            <p:nvPr/>
          </p:nvGrpSpPr>
          <p:grpSpPr>
            <a:xfrm>
              <a:off x="6286275" y="3043074"/>
              <a:ext cx="2814600" cy="585000"/>
              <a:chOff x="228675" y="3068925"/>
              <a:chExt cx="2814600" cy="585000"/>
            </a:xfrm>
          </p:grpSpPr>
          <p:sp>
            <p:nvSpPr>
              <p:cNvPr id="97" name="Google Shape;97;p14"/>
              <p:cNvSpPr txBox="1"/>
              <p:nvPr/>
            </p:nvSpPr>
            <p:spPr>
              <a:xfrm>
                <a:off x="598575" y="3068925"/>
                <a:ext cx="2444700" cy="58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300">
                    <a:solidFill>
                      <a:schemeClr val="dk2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Policy level </a:t>
                </a:r>
                <a:endParaRPr sz="1300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300">
                    <a:solidFill>
                      <a:schemeClr val="dk2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engagements</a:t>
                </a:r>
                <a:endParaRPr sz="1300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pic>
            <p:nvPicPr>
              <p:cNvPr id="98" name="Google Shape;98;p14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228675" y="3191775"/>
                <a:ext cx="369900" cy="3699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99" name="Google Shape;99;p14"/>
            <p:cNvGrpSpPr/>
            <p:nvPr/>
          </p:nvGrpSpPr>
          <p:grpSpPr>
            <a:xfrm>
              <a:off x="6286275" y="3557925"/>
              <a:ext cx="2495400" cy="585000"/>
              <a:chOff x="228675" y="3736225"/>
              <a:chExt cx="2495400" cy="585000"/>
            </a:xfrm>
          </p:grpSpPr>
          <p:sp>
            <p:nvSpPr>
              <p:cNvPr id="100" name="Google Shape;100;p14"/>
              <p:cNvSpPr txBox="1"/>
              <p:nvPr/>
            </p:nvSpPr>
            <p:spPr>
              <a:xfrm>
                <a:off x="598575" y="3736225"/>
                <a:ext cx="2125500" cy="58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300">
                    <a:solidFill>
                      <a:schemeClr val="dk2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Funders and decision-makers</a:t>
                </a:r>
                <a:endParaRPr sz="1300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pic>
            <p:nvPicPr>
              <p:cNvPr id="101" name="Google Shape;101;p14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228675" y="3859075"/>
                <a:ext cx="369900" cy="3699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102" name="Google Shape;102;p14"/>
          <p:cNvGrpSpPr/>
          <p:nvPr/>
        </p:nvGrpSpPr>
        <p:grpSpPr>
          <a:xfrm>
            <a:off x="3304650" y="4324625"/>
            <a:ext cx="2495400" cy="385050"/>
            <a:chOff x="3324288" y="4391725"/>
            <a:chExt cx="2495400" cy="385050"/>
          </a:xfrm>
        </p:grpSpPr>
        <p:sp>
          <p:nvSpPr>
            <p:cNvPr id="103" name="Google Shape;103;p14"/>
            <p:cNvSpPr txBox="1"/>
            <p:nvPr/>
          </p:nvSpPr>
          <p:spPr>
            <a:xfrm>
              <a:off x="3694188" y="4391725"/>
              <a:ext cx="21255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Other</a:t>
              </a:r>
              <a:endPara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pic>
          <p:nvPicPr>
            <p:cNvPr id="104" name="Google Shape;104;p14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3324288" y="4406875"/>
              <a:ext cx="369900" cy="3699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5" name="Google Shape;105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269774" y="406126"/>
            <a:ext cx="1065662" cy="106563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4"/>
          <p:cNvSpPr/>
          <p:nvPr/>
        </p:nvSpPr>
        <p:spPr>
          <a:xfrm>
            <a:off x="4795275" y="165550"/>
            <a:ext cx="1872900" cy="1582800"/>
          </a:xfrm>
          <a:prstGeom prst="cloudCallout">
            <a:avLst>
              <a:gd fmla="val -76554" name="adj1"/>
              <a:gd fmla="val 206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4"/>
          <p:cNvSpPr/>
          <p:nvPr/>
        </p:nvSpPr>
        <p:spPr>
          <a:xfrm>
            <a:off x="6834650" y="165550"/>
            <a:ext cx="1950600" cy="1517700"/>
          </a:xfrm>
          <a:prstGeom prst="cloudCallout">
            <a:avLst>
              <a:gd fmla="val -70475" name="adj1"/>
              <a:gd fmla="val -4534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8" name="Google Shape;108;p14"/>
          <p:cNvPicPr preferRelativeResize="0"/>
          <p:nvPr/>
        </p:nvPicPr>
        <p:blipFill rotWithShape="1">
          <a:blip r:embed="rId8">
            <a:alphaModFix/>
          </a:blip>
          <a:srcRect b="50821" l="0" r="0" t="0"/>
          <a:stretch/>
        </p:blipFill>
        <p:spPr>
          <a:xfrm>
            <a:off x="4913150" y="247000"/>
            <a:ext cx="1499750" cy="61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4"/>
          <p:cNvPicPr preferRelativeResize="0"/>
          <p:nvPr/>
        </p:nvPicPr>
        <p:blipFill rotWithShape="1">
          <a:blip r:embed="rId8">
            <a:alphaModFix/>
          </a:blip>
          <a:srcRect b="0" l="28946" r="0" t="50821"/>
          <a:stretch/>
        </p:blipFill>
        <p:spPr>
          <a:xfrm>
            <a:off x="5188625" y="803073"/>
            <a:ext cx="1244950" cy="7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984850" y="247000"/>
            <a:ext cx="1539500" cy="1315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4"/>
          <p:cNvSpPr txBox="1"/>
          <p:nvPr/>
        </p:nvSpPr>
        <p:spPr>
          <a:xfrm>
            <a:off x="424500" y="4728900"/>
            <a:ext cx="2241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hlink"/>
                </a:solidFill>
                <a:hlinkClick r:id="rId10"/>
              </a:rPr>
              <a:t>https://talarify.co.za</a:t>
            </a:r>
            <a:endParaRPr sz="1600">
              <a:solidFill>
                <a:schemeClr val="dk2"/>
              </a:solidFill>
            </a:endParaRPr>
          </a:p>
        </p:txBody>
      </p:sp>
      <p:pic>
        <p:nvPicPr>
          <p:cNvPr id="112" name="Google Shape;112;p14"/>
          <p:cNvPicPr preferRelativeResize="0"/>
          <p:nvPr/>
        </p:nvPicPr>
        <p:blipFill rotWithShape="1">
          <a:blip r:embed="rId8">
            <a:alphaModFix/>
          </a:blip>
          <a:srcRect b="50821" l="0" r="0" t="0"/>
          <a:stretch/>
        </p:blipFill>
        <p:spPr>
          <a:xfrm>
            <a:off x="5171250" y="437325"/>
            <a:ext cx="1499750" cy="6156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4"/>
          <p:cNvSpPr txBox="1"/>
          <p:nvPr/>
        </p:nvSpPr>
        <p:spPr>
          <a:xfrm>
            <a:off x="3487838" y="4728900"/>
            <a:ext cx="2241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hlink"/>
                </a:solidFill>
                <a:hlinkClick r:id="rId11"/>
              </a:rPr>
              <a:t>https://rsse.africa</a:t>
            </a:r>
            <a:endParaRPr sz="1600">
              <a:solidFill>
                <a:schemeClr val="dk2"/>
              </a:solidFill>
            </a:endParaRPr>
          </a:p>
        </p:txBody>
      </p:sp>
      <p:sp>
        <p:nvSpPr>
          <p:cNvPr id="114" name="Google Shape;114;p14"/>
          <p:cNvSpPr txBox="1"/>
          <p:nvPr/>
        </p:nvSpPr>
        <p:spPr>
          <a:xfrm>
            <a:off x="6413175" y="4728900"/>
            <a:ext cx="2296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hlink"/>
                </a:solidFill>
                <a:hlinkClick r:id="rId12"/>
              </a:rPr>
              <a:t>https://researchsoft.org</a:t>
            </a:r>
            <a:endParaRPr sz="16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Make your voice heard</a:t>
            </a:r>
            <a:endParaRPr b="1"/>
          </a:p>
        </p:txBody>
      </p:sp>
      <p:sp>
        <p:nvSpPr>
          <p:cNvPr id="419" name="Google Shape;419;p32"/>
          <p:cNvSpPr txBox="1"/>
          <p:nvPr>
            <p:ph idx="1" type="body"/>
          </p:nvPr>
        </p:nvSpPr>
        <p:spPr>
          <a:xfrm>
            <a:off x="253675" y="2044775"/>
            <a:ext cx="8520600" cy="184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"/>
              <a:t>Help shape policy, funding, and research by sharing information</a:t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rPr lang="en"/>
              <a:t>about your research software work through a variety of surveys, </a:t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rPr lang="en"/>
              <a:t>working groups, meetups and more!</a:t>
            </a:r>
            <a:endParaRPr/>
          </a:p>
        </p:txBody>
      </p:sp>
      <p:grpSp>
        <p:nvGrpSpPr>
          <p:cNvPr id="420" name="Google Shape;420;p32"/>
          <p:cNvGrpSpPr/>
          <p:nvPr/>
        </p:nvGrpSpPr>
        <p:grpSpPr>
          <a:xfrm>
            <a:off x="-489775" y="4610225"/>
            <a:ext cx="10123500" cy="482825"/>
            <a:chOff x="-489775" y="4610225"/>
            <a:chExt cx="10123500" cy="482825"/>
          </a:xfrm>
        </p:grpSpPr>
        <p:grpSp>
          <p:nvGrpSpPr>
            <p:cNvPr id="421" name="Google Shape;421;p32"/>
            <p:cNvGrpSpPr/>
            <p:nvPr/>
          </p:nvGrpSpPr>
          <p:grpSpPr>
            <a:xfrm>
              <a:off x="592950" y="4692850"/>
              <a:ext cx="4944225" cy="400200"/>
              <a:chOff x="592950" y="4692850"/>
              <a:chExt cx="4944225" cy="400200"/>
            </a:xfrm>
          </p:grpSpPr>
          <p:sp>
            <p:nvSpPr>
              <p:cNvPr id="422" name="Google Shape;422;p32"/>
              <p:cNvSpPr txBox="1"/>
              <p:nvPr/>
            </p:nvSpPr>
            <p:spPr>
              <a:xfrm>
                <a:off x="592950" y="4692850"/>
                <a:ext cx="19911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3"/>
                  </a:rPr>
                  <a:t>https://talarify.co.za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423" name="Google Shape;423;p32"/>
              <p:cNvSpPr txBox="1"/>
              <p:nvPr/>
            </p:nvSpPr>
            <p:spPr>
              <a:xfrm>
                <a:off x="3609675" y="4692850"/>
                <a:ext cx="19275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4"/>
                  </a:rPr>
                  <a:t>https://rsse.africa/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424" name="Google Shape;424;p32"/>
            <p:cNvSpPr txBox="1"/>
            <p:nvPr/>
          </p:nvSpPr>
          <p:spPr>
            <a:xfrm>
              <a:off x="6415950" y="4692850"/>
              <a:ext cx="2416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u="sng">
                  <a:solidFill>
                    <a:schemeClr val="hlink"/>
                  </a:solidFill>
                  <a:latin typeface="Montserrat"/>
                  <a:ea typeface="Montserrat"/>
                  <a:cs typeface="Montserrat"/>
                  <a:sym typeface="Montserrat"/>
                  <a:hlinkClick r:id="rId5"/>
                </a:rPr>
                <a:t>https://researchsoft.org/</a:t>
              </a:r>
              <a:r>
                <a:rPr lang="en"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425" name="Google Shape;425;p32"/>
            <p:cNvCxnSpPr/>
            <p:nvPr/>
          </p:nvCxnSpPr>
          <p:spPr>
            <a:xfrm>
              <a:off x="-489775" y="4610225"/>
              <a:ext cx="10123500" cy="75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pic>
        <p:nvPicPr>
          <p:cNvPr id="426" name="Google Shape;426;p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34175" y="304675"/>
            <a:ext cx="1798125" cy="1798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Acknowledgements</a:t>
            </a:r>
            <a:endParaRPr b="1"/>
          </a:p>
        </p:txBody>
      </p:sp>
      <p:sp>
        <p:nvSpPr>
          <p:cNvPr id="432" name="Google Shape;432;p33"/>
          <p:cNvSpPr txBox="1"/>
          <p:nvPr>
            <p:ph idx="1" type="body"/>
          </p:nvPr>
        </p:nvSpPr>
        <p:spPr>
          <a:xfrm>
            <a:off x="311700" y="1065200"/>
            <a:ext cx="8438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We’d like to thank the following people for their support, contributions and collaboration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700"/>
          </a:p>
          <a:p>
            <a:pPr indent="-317500" lvl="0" marL="45720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Peter van Heusden (SANBI, South Africa)</a:t>
            </a:r>
            <a:endParaRPr/>
          </a:p>
          <a:p>
            <a:pPr indent="-3175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Kim Martin (RSE @ SUN founder and RSE advocate)</a:t>
            </a:r>
            <a:endParaRPr/>
          </a:p>
          <a:p>
            <a:pPr indent="-3175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Mireille </a:t>
            </a:r>
            <a:r>
              <a:rPr lang="en"/>
              <a:t>Grobbelaar</a:t>
            </a:r>
            <a:r>
              <a:rPr lang="en"/>
              <a:t> &amp; Richard Dushime (Independent consultants contributing to RSSE Africa)</a:t>
            </a:r>
            <a:endParaRPr/>
          </a:p>
          <a:p>
            <a:pPr indent="-3175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ReSA (Director: Michelle Barker &amp; C</a:t>
            </a:r>
            <a:r>
              <a:rPr lang="en"/>
              <a:t>ommunity managers: </a:t>
            </a:r>
            <a:r>
              <a:rPr lang="en"/>
              <a:t>Saranjeet, Jyoti, Kim)</a:t>
            </a:r>
            <a:endParaRPr/>
          </a:p>
          <a:p>
            <a:pPr indent="-3175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Members of the UK RSE community who joined our community meetups, share advice, support </a:t>
            </a:r>
            <a:endParaRPr/>
          </a:p>
          <a:p>
            <a:pPr indent="-3175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Member of RSSE-Africa for being part of the community</a:t>
            </a:r>
            <a:endParaRPr/>
          </a:p>
          <a:p>
            <a:pPr indent="-3175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The global community for being open and collaborative!</a:t>
            </a:r>
            <a:endParaRPr/>
          </a:p>
        </p:txBody>
      </p:sp>
      <p:grpSp>
        <p:nvGrpSpPr>
          <p:cNvPr id="433" name="Google Shape;433;p33"/>
          <p:cNvGrpSpPr/>
          <p:nvPr/>
        </p:nvGrpSpPr>
        <p:grpSpPr>
          <a:xfrm>
            <a:off x="-489775" y="4610225"/>
            <a:ext cx="10123500" cy="482825"/>
            <a:chOff x="-489775" y="4610225"/>
            <a:chExt cx="10123500" cy="482825"/>
          </a:xfrm>
        </p:grpSpPr>
        <p:grpSp>
          <p:nvGrpSpPr>
            <p:cNvPr id="434" name="Google Shape;434;p33"/>
            <p:cNvGrpSpPr/>
            <p:nvPr/>
          </p:nvGrpSpPr>
          <p:grpSpPr>
            <a:xfrm>
              <a:off x="592950" y="4692850"/>
              <a:ext cx="4944225" cy="400200"/>
              <a:chOff x="592950" y="4692850"/>
              <a:chExt cx="4944225" cy="400200"/>
            </a:xfrm>
          </p:grpSpPr>
          <p:sp>
            <p:nvSpPr>
              <p:cNvPr id="435" name="Google Shape;435;p33"/>
              <p:cNvSpPr txBox="1"/>
              <p:nvPr/>
            </p:nvSpPr>
            <p:spPr>
              <a:xfrm>
                <a:off x="592950" y="4692850"/>
                <a:ext cx="19911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3"/>
                  </a:rPr>
                  <a:t>https://talarify.co.za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436" name="Google Shape;436;p33"/>
              <p:cNvSpPr txBox="1"/>
              <p:nvPr/>
            </p:nvSpPr>
            <p:spPr>
              <a:xfrm>
                <a:off x="3609675" y="4692850"/>
                <a:ext cx="19275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4"/>
                  </a:rPr>
                  <a:t>https://rsse.africa/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437" name="Google Shape;437;p33"/>
            <p:cNvSpPr txBox="1"/>
            <p:nvPr/>
          </p:nvSpPr>
          <p:spPr>
            <a:xfrm>
              <a:off x="6415950" y="4692850"/>
              <a:ext cx="2416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u="sng">
                  <a:solidFill>
                    <a:schemeClr val="hlink"/>
                  </a:solidFill>
                  <a:latin typeface="Montserrat"/>
                  <a:ea typeface="Montserrat"/>
                  <a:cs typeface="Montserrat"/>
                  <a:sym typeface="Montserrat"/>
                  <a:hlinkClick r:id="rId5"/>
                </a:rPr>
                <a:t>https://researchsoft.org/</a:t>
              </a:r>
              <a:r>
                <a:rPr lang="en"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438" name="Google Shape;438;p33"/>
            <p:cNvCxnSpPr/>
            <p:nvPr/>
          </p:nvCxnSpPr>
          <p:spPr>
            <a:xfrm>
              <a:off x="-489775" y="4610225"/>
              <a:ext cx="10123500" cy="75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420">
                <a:solidFill>
                  <a:schemeClr val="lt1"/>
                </a:solidFill>
              </a:rPr>
              <a:t>Thank you for your time!</a:t>
            </a:r>
            <a:endParaRPr b="1" sz="3420"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b="1" sz="3420"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420">
                <a:solidFill>
                  <a:schemeClr val="lt1"/>
                </a:solidFill>
              </a:rPr>
              <a:t>We look forward to seeing you in the community!!</a:t>
            </a:r>
            <a:endParaRPr b="1" sz="3420"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b="1" sz="3420"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6120">
                <a:solidFill>
                  <a:srgbClr val="D9D9D9"/>
                </a:solidFill>
              </a:rPr>
              <a:t>Questions?</a:t>
            </a:r>
            <a:endParaRPr b="1" sz="6120">
              <a:solidFill>
                <a:srgbClr val="D9D9D9"/>
              </a:solidFill>
            </a:endParaRPr>
          </a:p>
        </p:txBody>
      </p:sp>
      <p:grpSp>
        <p:nvGrpSpPr>
          <p:cNvPr id="444" name="Google Shape;444;p34"/>
          <p:cNvGrpSpPr/>
          <p:nvPr/>
        </p:nvGrpSpPr>
        <p:grpSpPr>
          <a:xfrm>
            <a:off x="-489775" y="4610225"/>
            <a:ext cx="10123500" cy="482825"/>
            <a:chOff x="-489775" y="4610225"/>
            <a:chExt cx="10123500" cy="482825"/>
          </a:xfrm>
        </p:grpSpPr>
        <p:grpSp>
          <p:nvGrpSpPr>
            <p:cNvPr id="445" name="Google Shape;445;p34"/>
            <p:cNvGrpSpPr/>
            <p:nvPr/>
          </p:nvGrpSpPr>
          <p:grpSpPr>
            <a:xfrm>
              <a:off x="592950" y="4692850"/>
              <a:ext cx="4944225" cy="400200"/>
              <a:chOff x="592950" y="4692850"/>
              <a:chExt cx="4944225" cy="400200"/>
            </a:xfrm>
          </p:grpSpPr>
          <p:sp>
            <p:nvSpPr>
              <p:cNvPr id="446" name="Google Shape;446;p34"/>
              <p:cNvSpPr txBox="1"/>
              <p:nvPr/>
            </p:nvSpPr>
            <p:spPr>
              <a:xfrm>
                <a:off x="592950" y="4692850"/>
                <a:ext cx="19911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3">
                      <a:extLst>
                        <a:ext uri="{A12FA001-AC4F-418D-AE19-62706E023703}">
                          <ahyp:hlinkClr val="tx"/>
                        </a:ext>
                      </a:extLst>
                    </a:hlinkClick>
                  </a:rPr>
                  <a:t>https://talarify.co.za</a:t>
                </a:r>
                <a:r>
                  <a:rPr lang="en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447" name="Google Shape;447;p34"/>
              <p:cNvSpPr txBox="1"/>
              <p:nvPr/>
            </p:nvSpPr>
            <p:spPr>
              <a:xfrm>
                <a:off x="3609675" y="4692850"/>
                <a:ext cx="19275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4">
                      <a:extLst>
                        <a:ext uri="{A12FA001-AC4F-418D-AE19-62706E023703}">
                          <ahyp:hlinkClr val="tx"/>
                        </a:ext>
                      </a:extLst>
                    </a:hlinkClick>
                  </a:rPr>
                  <a:t>https://rsse.africa/</a:t>
                </a:r>
                <a:r>
                  <a:rPr lang="en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448" name="Google Shape;448;p34"/>
            <p:cNvSpPr txBox="1"/>
            <p:nvPr/>
          </p:nvSpPr>
          <p:spPr>
            <a:xfrm>
              <a:off x="6415950" y="4692850"/>
              <a:ext cx="2416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u="sng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  <a:hlinkClick r:id="rId5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https://researchsoft.org/</a:t>
              </a:r>
              <a:r>
                <a:rPr lang="en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endParaRPr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449" name="Google Shape;449;p34"/>
            <p:cNvCxnSpPr/>
            <p:nvPr/>
          </p:nvCxnSpPr>
          <p:spPr>
            <a:xfrm>
              <a:off x="-489775" y="4610225"/>
              <a:ext cx="10123500" cy="75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 selection of fantastic resources and events</a:t>
            </a:r>
            <a:endParaRPr b="1"/>
          </a:p>
        </p:txBody>
      </p:sp>
      <p:sp>
        <p:nvSpPr>
          <p:cNvPr id="455" name="Google Shape;455;p35"/>
          <p:cNvSpPr txBox="1"/>
          <p:nvPr>
            <p:ph idx="1" type="body"/>
          </p:nvPr>
        </p:nvSpPr>
        <p:spPr>
          <a:xfrm>
            <a:off x="311700" y="1017725"/>
            <a:ext cx="8520600" cy="359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-30789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350">
                <a:highlight>
                  <a:srgbClr val="FFFFFF"/>
                </a:highlight>
              </a:rPr>
              <a:t>Annual RSECon - </a:t>
            </a:r>
            <a:r>
              <a:rPr lang="en" sz="1350" u="sng">
                <a:solidFill>
                  <a:schemeClr val="hlink"/>
                </a:solidFill>
                <a:highlight>
                  <a:srgbClr val="FFFFFF"/>
                </a:highlight>
                <a:hlinkClick r:id="rId3"/>
              </a:rPr>
              <a:t>https://rsecon23.society-rse.org/</a:t>
            </a:r>
            <a:r>
              <a:rPr lang="en" sz="1350">
                <a:highlight>
                  <a:srgbClr val="FFFFFF"/>
                </a:highlight>
              </a:rPr>
              <a:t> </a:t>
            </a:r>
            <a:endParaRPr sz="1350">
              <a:highlight>
                <a:srgbClr val="FFFFFF"/>
              </a:highlight>
            </a:endParaRPr>
          </a:p>
          <a:p>
            <a:pPr indent="-30789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350">
                <a:highlight>
                  <a:srgbClr val="FFFFFF"/>
                </a:highlight>
              </a:rPr>
              <a:t>Research Software Funders Forum - </a:t>
            </a:r>
            <a:r>
              <a:rPr lang="en" sz="1350" u="sng">
                <a:solidFill>
                  <a:schemeClr val="hlink"/>
                </a:solidFill>
                <a:highlight>
                  <a:srgbClr val="FFFFFF"/>
                </a:highlight>
                <a:hlinkClick r:id="rId4"/>
              </a:rPr>
              <a:t>https://www.researchsoft.org/funders-forum/</a:t>
            </a:r>
            <a:r>
              <a:rPr lang="en" sz="1350">
                <a:highlight>
                  <a:srgbClr val="FFFFFF"/>
                </a:highlight>
              </a:rPr>
              <a:t> </a:t>
            </a:r>
            <a:endParaRPr sz="1350">
              <a:highlight>
                <a:srgbClr val="FFFFFF"/>
              </a:highlight>
            </a:endParaRPr>
          </a:p>
          <a:p>
            <a:pPr indent="-30789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350">
                <a:highlight>
                  <a:srgbClr val="FFFFFF"/>
                </a:highlight>
              </a:rPr>
              <a:t>Collaborations Workshop - </a:t>
            </a:r>
            <a:r>
              <a:rPr lang="en" sz="1350" u="sng">
                <a:solidFill>
                  <a:schemeClr val="hlink"/>
                </a:solidFill>
                <a:highlight>
                  <a:srgbClr val="FFFFFF"/>
                </a:highlight>
                <a:hlinkClick r:id="rId5"/>
              </a:rPr>
              <a:t>https://www.software.ac.uk/programmes-and-events/collaborations-workshops</a:t>
            </a:r>
            <a:r>
              <a:rPr lang="en" sz="1350">
                <a:highlight>
                  <a:srgbClr val="FFFFFF"/>
                </a:highlight>
              </a:rPr>
              <a:t> </a:t>
            </a:r>
            <a:endParaRPr sz="1350">
              <a:highlight>
                <a:srgbClr val="FFFFFF"/>
              </a:highlight>
            </a:endParaRPr>
          </a:p>
          <a:p>
            <a:pPr indent="-30789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350">
                <a:highlight>
                  <a:srgbClr val="FFFFFF"/>
                </a:highlight>
              </a:rPr>
              <a:t>RSE Fellows - </a:t>
            </a:r>
            <a:r>
              <a:rPr lang="en" sz="1350" u="sng">
                <a:solidFill>
                  <a:schemeClr val="hlink"/>
                </a:solidFill>
                <a:highlight>
                  <a:srgbClr val="FFFFFF"/>
                </a:highlight>
                <a:hlinkClick r:id="rId6"/>
              </a:rPr>
              <a:t>https://society-rse.org/community/rse-fellows/</a:t>
            </a:r>
            <a:endParaRPr sz="1350">
              <a:highlight>
                <a:srgbClr val="FFFFFF"/>
              </a:highlight>
            </a:endParaRPr>
          </a:p>
          <a:p>
            <a:pPr indent="-30789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350">
                <a:highlight>
                  <a:srgbClr val="FFFFFF"/>
                </a:highlight>
              </a:rPr>
              <a:t>SSI Fellows - </a:t>
            </a:r>
            <a:r>
              <a:rPr lang="en" sz="1350" u="sng">
                <a:solidFill>
                  <a:schemeClr val="hlink"/>
                </a:solidFill>
                <a:highlight>
                  <a:srgbClr val="FFFFFF"/>
                </a:highlight>
                <a:hlinkClick r:id="rId7"/>
              </a:rPr>
              <a:t>https://software.ac.uk/programmes-and-events/fellowship-programme</a:t>
            </a:r>
            <a:r>
              <a:rPr lang="en" sz="1350">
                <a:highlight>
                  <a:srgbClr val="FFFFFF"/>
                </a:highlight>
              </a:rPr>
              <a:t> </a:t>
            </a:r>
            <a:endParaRPr sz="1350">
              <a:highlight>
                <a:srgbClr val="FFFFFF"/>
              </a:highlight>
            </a:endParaRPr>
          </a:p>
          <a:p>
            <a:pPr indent="-30789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350">
                <a:highlight>
                  <a:srgbClr val="FFFFFF"/>
                </a:highlight>
              </a:rPr>
              <a:t>Mentorship - </a:t>
            </a:r>
            <a:r>
              <a:rPr lang="en" sz="1350" u="sng">
                <a:solidFill>
                  <a:schemeClr val="hlink"/>
                </a:solidFill>
                <a:highlight>
                  <a:srgbClr val="FFFFFF"/>
                </a:highlight>
                <a:hlinkClick r:id="rId8"/>
              </a:rPr>
              <a:t>https://openlifesci.org/</a:t>
            </a:r>
            <a:r>
              <a:rPr lang="en" sz="1350">
                <a:highlight>
                  <a:srgbClr val="FFFFFF"/>
                </a:highlight>
              </a:rPr>
              <a:t> </a:t>
            </a:r>
            <a:endParaRPr sz="1350">
              <a:highlight>
                <a:srgbClr val="FFFFFF"/>
              </a:highlight>
            </a:endParaRPr>
          </a:p>
          <a:p>
            <a:pPr indent="-30789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350">
                <a:highlight>
                  <a:srgbClr val="FFFFFF"/>
                </a:highlight>
              </a:rPr>
              <a:t>Research software community forum - </a:t>
            </a:r>
            <a:r>
              <a:rPr lang="en" sz="1350" u="sng">
                <a:solidFill>
                  <a:schemeClr val="hlink"/>
                </a:solidFill>
                <a:highlight>
                  <a:srgbClr val="FFFFFF"/>
                </a:highlight>
                <a:hlinkClick r:id="rId9"/>
              </a:rPr>
              <a:t>https://www.researchsoft.org/events/2022-06/</a:t>
            </a:r>
            <a:r>
              <a:rPr lang="en" sz="1350">
                <a:highlight>
                  <a:srgbClr val="FFFFFF"/>
                </a:highlight>
              </a:rPr>
              <a:t> </a:t>
            </a:r>
            <a:endParaRPr sz="1350">
              <a:highlight>
                <a:srgbClr val="FFFFFF"/>
              </a:highlight>
            </a:endParaRPr>
          </a:p>
          <a:p>
            <a:pPr indent="-30789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350">
                <a:highlight>
                  <a:schemeClr val="lt1"/>
                </a:highlight>
              </a:rPr>
              <a:t>Did you know that there’s an International RSE Day (10 OCT 2024)?</a:t>
            </a:r>
            <a:endParaRPr sz="1350">
              <a:highlight>
                <a:schemeClr val="lt1"/>
              </a:highlight>
            </a:endParaRPr>
          </a:p>
          <a:p>
            <a:pPr indent="-30789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350">
                <a:highlight>
                  <a:schemeClr val="lt1"/>
                </a:highlight>
              </a:rPr>
              <a:t>Research software directory - </a:t>
            </a:r>
            <a:r>
              <a:rPr lang="en" sz="1350" u="sng">
                <a:solidFill>
                  <a:schemeClr val="hlink"/>
                </a:solidFill>
                <a:highlight>
                  <a:schemeClr val="lt1"/>
                </a:highlight>
                <a:hlinkClick r:id="rId10"/>
              </a:rPr>
              <a:t>https://research-software.dev/</a:t>
            </a:r>
            <a:r>
              <a:rPr lang="en" sz="1350">
                <a:highlight>
                  <a:schemeClr val="lt1"/>
                </a:highlight>
              </a:rPr>
              <a:t> </a:t>
            </a:r>
            <a:endParaRPr sz="1350">
              <a:highlight>
                <a:schemeClr val="lt1"/>
              </a:highlight>
            </a:endParaRPr>
          </a:p>
          <a:p>
            <a:pPr indent="-30789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350">
                <a:highlight>
                  <a:srgbClr val="FFFFFF"/>
                </a:highlight>
              </a:rPr>
              <a:t>Practical guide to software management plans - </a:t>
            </a:r>
            <a:r>
              <a:rPr lang="en" sz="1350" u="sng">
                <a:solidFill>
                  <a:schemeClr val="hlink"/>
                </a:solidFill>
                <a:highlight>
                  <a:srgbClr val="FFFFFF"/>
                </a:highlight>
                <a:hlinkClick r:id="rId11"/>
              </a:rPr>
              <a:t>https://doi.org/10.5281/zenodo.7038280</a:t>
            </a:r>
            <a:r>
              <a:rPr lang="en" sz="1350">
                <a:highlight>
                  <a:srgbClr val="FFFFFF"/>
                </a:highlight>
              </a:rPr>
              <a:t> </a:t>
            </a:r>
            <a:endParaRPr sz="1350">
              <a:highlight>
                <a:srgbClr val="FFFFFF"/>
              </a:highlight>
            </a:endParaRPr>
          </a:p>
          <a:p>
            <a:pPr indent="-30789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350">
                <a:highlight>
                  <a:srgbClr val="FFFFFF"/>
                </a:highlight>
              </a:rPr>
              <a:t>Job descriptions: </a:t>
            </a:r>
            <a:r>
              <a:rPr lang="en" sz="1350" u="sng">
                <a:solidFill>
                  <a:schemeClr val="hlink"/>
                </a:solidFill>
                <a:highlight>
                  <a:srgbClr val="FFFFFF"/>
                </a:highlight>
                <a:hlinkClick r:id="rId12"/>
              </a:rPr>
              <a:t>https://www.software.ac.uk/blog/2022-08-12-how-do-we-assess-candidates-rse-jobs</a:t>
            </a:r>
            <a:r>
              <a:rPr lang="en" sz="1350">
                <a:highlight>
                  <a:srgbClr val="FFFFFF"/>
                </a:highlight>
              </a:rPr>
              <a:t> </a:t>
            </a:r>
            <a:endParaRPr sz="1350">
              <a:highlight>
                <a:srgbClr val="FFFFFF"/>
              </a:highlight>
            </a:endParaRPr>
          </a:p>
          <a:p>
            <a:pPr indent="-30789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350">
                <a:highlight>
                  <a:srgbClr val="FFFFFF"/>
                </a:highlight>
              </a:rPr>
              <a:t>Loads of other resources: </a:t>
            </a:r>
            <a:r>
              <a:rPr lang="en" sz="1350" u="sng">
                <a:solidFill>
                  <a:schemeClr val="hlink"/>
                </a:solidFill>
                <a:highlight>
                  <a:srgbClr val="FFFFFF"/>
                </a:highlight>
                <a:hlinkClick r:id="rId13"/>
              </a:rPr>
              <a:t>https://www.software.ac.uk/resources/guides</a:t>
            </a:r>
            <a:r>
              <a:rPr lang="en" sz="1350">
                <a:highlight>
                  <a:srgbClr val="FFFFFF"/>
                </a:highlight>
              </a:rPr>
              <a:t>  </a:t>
            </a:r>
            <a:endParaRPr sz="1350">
              <a:highlight>
                <a:srgbClr val="FFFFFF"/>
              </a:highlight>
            </a:endParaRPr>
          </a:p>
          <a:p>
            <a:pPr indent="-30789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350">
                <a:highlight>
                  <a:srgbClr val="FFFFFF"/>
                </a:highlight>
              </a:rPr>
              <a:t>Research software studies in Zenodo: </a:t>
            </a:r>
            <a:r>
              <a:rPr lang="en" sz="1350" u="sng">
                <a:solidFill>
                  <a:schemeClr val="hlink"/>
                </a:solidFill>
                <a:highlight>
                  <a:srgbClr val="FFFFFF"/>
                </a:highlight>
                <a:hlinkClick r:id="rId14"/>
              </a:rPr>
              <a:t>https://zenodo.org/communities/researchsoftwarestudies/</a:t>
            </a:r>
            <a:endParaRPr sz="1350">
              <a:highlight>
                <a:srgbClr val="FFFFFF"/>
              </a:highlight>
            </a:endParaRPr>
          </a:p>
          <a:p>
            <a:pPr indent="-30789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350">
                <a:highlight>
                  <a:srgbClr val="FFFFFF"/>
                </a:highlight>
              </a:rPr>
              <a:t>Links to work done by Dr Kim Martin around RSE@SUN through collaboration with SSI: </a:t>
            </a:r>
            <a:r>
              <a:rPr lang="en" sz="1350" u="sng">
                <a:solidFill>
                  <a:schemeClr val="hlink"/>
                </a:solidFill>
                <a:highlight>
                  <a:srgbClr val="FFFFFF"/>
                </a:highlight>
                <a:hlinkClick r:id="rId15"/>
              </a:rPr>
              <a:t>https://www.software.ac.uk/blog/2023-04-27-presenting-rsecon22-and-starting-rse-group-south-africa</a:t>
            </a:r>
            <a:r>
              <a:rPr lang="en" sz="1350">
                <a:highlight>
                  <a:srgbClr val="FFFFFF"/>
                </a:highlight>
              </a:rPr>
              <a:t> </a:t>
            </a:r>
            <a:endParaRPr sz="1350">
              <a:highlight>
                <a:srgbClr val="FFFFFF"/>
              </a:highlight>
            </a:endParaRPr>
          </a:p>
        </p:txBody>
      </p:sp>
      <p:grpSp>
        <p:nvGrpSpPr>
          <p:cNvPr id="456" name="Google Shape;456;p35"/>
          <p:cNvGrpSpPr/>
          <p:nvPr/>
        </p:nvGrpSpPr>
        <p:grpSpPr>
          <a:xfrm>
            <a:off x="-489775" y="4610225"/>
            <a:ext cx="10123500" cy="482825"/>
            <a:chOff x="-489775" y="4610225"/>
            <a:chExt cx="10123500" cy="482825"/>
          </a:xfrm>
        </p:grpSpPr>
        <p:grpSp>
          <p:nvGrpSpPr>
            <p:cNvPr id="457" name="Google Shape;457;p35"/>
            <p:cNvGrpSpPr/>
            <p:nvPr/>
          </p:nvGrpSpPr>
          <p:grpSpPr>
            <a:xfrm>
              <a:off x="592950" y="4692850"/>
              <a:ext cx="4944225" cy="400200"/>
              <a:chOff x="592950" y="4692850"/>
              <a:chExt cx="4944225" cy="400200"/>
            </a:xfrm>
          </p:grpSpPr>
          <p:sp>
            <p:nvSpPr>
              <p:cNvPr id="458" name="Google Shape;458;p35"/>
              <p:cNvSpPr txBox="1"/>
              <p:nvPr/>
            </p:nvSpPr>
            <p:spPr>
              <a:xfrm>
                <a:off x="592950" y="4692850"/>
                <a:ext cx="19911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16"/>
                  </a:rPr>
                  <a:t>https://talarify.co.za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459" name="Google Shape;459;p35"/>
              <p:cNvSpPr txBox="1"/>
              <p:nvPr/>
            </p:nvSpPr>
            <p:spPr>
              <a:xfrm>
                <a:off x="3609675" y="4692850"/>
                <a:ext cx="19275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17"/>
                  </a:rPr>
                  <a:t>https://rsse.africa/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460" name="Google Shape;460;p35"/>
            <p:cNvSpPr txBox="1"/>
            <p:nvPr/>
          </p:nvSpPr>
          <p:spPr>
            <a:xfrm>
              <a:off x="6415950" y="4692850"/>
              <a:ext cx="2416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u="sng">
                  <a:solidFill>
                    <a:schemeClr val="hlink"/>
                  </a:solidFill>
                  <a:latin typeface="Montserrat"/>
                  <a:ea typeface="Montserrat"/>
                  <a:cs typeface="Montserrat"/>
                  <a:sym typeface="Montserrat"/>
                  <a:hlinkClick r:id="rId18"/>
                </a:rPr>
                <a:t>https://researchsoft.org/</a:t>
              </a:r>
              <a:r>
                <a:rPr lang="en"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461" name="Google Shape;461;p35"/>
            <p:cNvCxnSpPr/>
            <p:nvPr/>
          </p:nvCxnSpPr>
          <p:spPr>
            <a:xfrm>
              <a:off x="-489775" y="4610225"/>
              <a:ext cx="10123500" cy="75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36"/>
          <p:cNvSpPr txBox="1"/>
          <p:nvPr>
            <p:ph type="title"/>
          </p:nvPr>
        </p:nvSpPr>
        <p:spPr>
          <a:xfrm>
            <a:off x="311700" y="440075"/>
            <a:ext cx="8520600" cy="250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120">
                <a:latin typeface="Nunito"/>
                <a:ea typeface="Nunito"/>
                <a:cs typeface="Nunito"/>
                <a:sym typeface="Nunito"/>
              </a:rPr>
              <a:t>This presentation is available under </a:t>
            </a:r>
            <a:endParaRPr sz="212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120">
                <a:latin typeface="Nunito"/>
                <a:ea typeface="Nunito"/>
                <a:cs typeface="Nunito"/>
                <a:sym typeface="Nunito"/>
              </a:rPr>
              <a:t>the CC-BY 4.0 international license.</a:t>
            </a:r>
            <a:endParaRPr sz="212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12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120">
                <a:latin typeface="Nunito"/>
                <a:ea typeface="Nunito"/>
                <a:cs typeface="Nunito"/>
                <a:sym typeface="Nunito"/>
              </a:rPr>
              <a:t>Please cite it as follows: </a:t>
            </a:r>
            <a:endParaRPr sz="212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12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120">
                <a:latin typeface="Nunito"/>
                <a:ea typeface="Nunito"/>
                <a:cs typeface="Nunito"/>
                <a:sym typeface="Nunito"/>
              </a:rPr>
              <a:t>Anelda van der Walt. (2024). The Research Software &amp; Systems Community in Africa. RSE-AfOx Workshop - June 2024.</a:t>
            </a:r>
            <a:endParaRPr sz="212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2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120">
                <a:latin typeface="Nunito"/>
                <a:ea typeface="Nunito"/>
                <a:cs typeface="Nunito"/>
                <a:sym typeface="Nunito"/>
              </a:rPr>
              <a:t> </a:t>
            </a:r>
            <a:endParaRPr sz="92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92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182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12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12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120"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467" name="Google Shape;467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24772" y="3448597"/>
            <a:ext cx="2997750" cy="10488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68" name="Google Shape;468;p36"/>
          <p:cNvGrpSpPr/>
          <p:nvPr/>
        </p:nvGrpSpPr>
        <p:grpSpPr>
          <a:xfrm>
            <a:off x="-489775" y="4610225"/>
            <a:ext cx="10123500" cy="482825"/>
            <a:chOff x="-489775" y="4610225"/>
            <a:chExt cx="10123500" cy="482825"/>
          </a:xfrm>
        </p:grpSpPr>
        <p:grpSp>
          <p:nvGrpSpPr>
            <p:cNvPr id="469" name="Google Shape;469;p36"/>
            <p:cNvGrpSpPr/>
            <p:nvPr/>
          </p:nvGrpSpPr>
          <p:grpSpPr>
            <a:xfrm>
              <a:off x="592950" y="4692850"/>
              <a:ext cx="4944225" cy="400200"/>
              <a:chOff x="592950" y="4692850"/>
              <a:chExt cx="4944225" cy="400200"/>
            </a:xfrm>
          </p:grpSpPr>
          <p:sp>
            <p:nvSpPr>
              <p:cNvPr id="470" name="Google Shape;470;p36"/>
              <p:cNvSpPr txBox="1"/>
              <p:nvPr/>
            </p:nvSpPr>
            <p:spPr>
              <a:xfrm>
                <a:off x="592950" y="4692850"/>
                <a:ext cx="19911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4"/>
                  </a:rPr>
                  <a:t>https://talarify.co.za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471" name="Google Shape;471;p36"/>
              <p:cNvSpPr txBox="1"/>
              <p:nvPr/>
            </p:nvSpPr>
            <p:spPr>
              <a:xfrm>
                <a:off x="3609675" y="4692850"/>
                <a:ext cx="19275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5"/>
                  </a:rPr>
                  <a:t>https://rsse.africa/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472" name="Google Shape;472;p36"/>
            <p:cNvSpPr txBox="1"/>
            <p:nvPr/>
          </p:nvSpPr>
          <p:spPr>
            <a:xfrm>
              <a:off x="6415950" y="4692850"/>
              <a:ext cx="2416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u="sng">
                  <a:solidFill>
                    <a:schemeClr val="hlink"/>
                  </a:solidFill>
                  <a:latin typeface="Montserrat"/>
                  <a:ea typeface="Montserrat"/>
                  <a:cs typeface="Montserrat"/>
                  <a:sym typeface="Montserrat"/>
                  <a:hlinkClick r:id="rId6"/>
                </a:rPr>
                <a:t>https://researchsoft.org/</a:t>
              </a:r>
              <a:r>
                <a:rPr lang="en"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473" name="Google Shape;473;p36"/>
            <p:cNvCxnSpPr/>
            <p:nvPr/>
          </p:nvCxnSpPr>
          <p:spPr>
            <a:xfrm>
              <a:off x="-489775" y="4610225"/>
              <a:ext cx="10123500" cy="75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5"/>
          <p:cNvSpPr/>
          <p:nvPr/>
        </p:nvSpPr>
        <p:spPr>
          <a:xfrm>
            <a:off x="6148275" y="1048875"/>
            <a:ext cx="2771400" cy="37776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5"/>
          <p:cNvSpPr/>
          <p:nvPr/>
        </p:nvSpPr>
        <p:spPr>
          <a:xfrm>
            <a:off x="3183600" y="1017675"/>
            <a:ext cx="2771400" cy="37776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15"/>
          <p:cNvSpPr/>
          <p:nvPr/>
        </p:nvSpPr>
        <p:spPr>
          <a:xfrm>
            <a:off x="159600" y="1017725"/>
            <a:ext cx="2771400" cy="37776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15"/>
          <p:cNvSpPr txBox="1"/>
          <p:nvPr>
            <p:ph type="title"/>
          </p:nvPr>
        </p:nvSpPr>
        <p:spPr>
          <a:xfrm>
            <a:off x="311700" y="445025"/>
            <a:ext cx="6558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Joined by RSSE Africa colleagues…</a:t>
            </a:r>
            <a:endParaRPr b="1"/>
          </a:p>
        </p:txBody>
      </p:sp>
      <p:grpSp>
        <p:nvGrpSpPr>
          <p:cNvPr id="123" name="Google Shape;123;p15"/>
          <p:cNvGrpSpPr/>
          <p:nvPr/>
        </p:nvGrpSpPr>
        <p:grpSpPr>
          <a:xfrm>
            <a:off x="235925" y="2925924"/>
            <a:ext cx="2814600" cy="384900"/>
            <a:chOff x="235925" y="2825174"/>
            <a:chExt cx="2814600" cy="384900"/>
          </a:xfrm>
        </p:grpSpPr>
        <p:sp>
          <p:nvSpPr>
            <p:cNvPr id="124" name="Google Shape;124;p15"/>
            <p:cNvSpPr txBox="1"/>
            <p:nvPr/>
          </p:nvSpPr>
          <p:spPr>
            <a:xfrm>
              <a:off x="605825" y="2825174"/>
              <a:ext cx="24447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Bioinformatics</a:t>
              </a:r>
              <a:endPara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pic>
          <p:nvPicPr>
            <p:cNvPr id="125" name="Google Shape;125;p1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35925" y="2832674"/>
              <a:ext cx="369900" cy="3699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26" name="Google Shape;126;p15"/>
          <p:cNvGrpSpPr/>
          <p:nvPr/>
        </p:nvGrpSpPr>
        <p:grpSpPr>
          <a:xfrm>
            <a:off x="235925" y="3472537"/>
            <a:ext cx="2814600" cy="384900"/>
            <a:chOff x="235925" y="3449124"/>
            <a:chExt cx="2814600" cy="384900"/>
          </a:xfrm>
        </p:grpSpPr>
        <p:sp>
          <p:nvSpPr>
            <p:cNvPr id="127" name="Google Shape;127;p15"/>
            <p:cNvSpPr txBox="1"/>
            <p:nvPr/>
          </p:nvSpPr>
          <p:spPr>
            <a:xfrm>
              <a:off x="605825" y="3449124"/>
              <a:ext cx="24447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Founder of RSSE Africa</a:t>
              </a:r>
              <a:endPara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pic>
          <p:nvPicPr>
            <p:cNvPr id="128" name="Google Shape;128;p1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35925" y="3456624"/>
              <a:ext cx="369900" cy="3699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29" name="Google Shape;129;p15"/>
          <p:cNvGrpSpPr/>
          <p:nvPr/>
        </p:nvGrpSpPr>
        <p:grpSpPr>
          <a:xfrm>
            <a:off x="235925" y="4019150"/>
            <a:ext cx="2666400" cy="585000"/>
            <a:chOff x="228675" y="3736225"/>
            <a:chExt cx="2666400" cy="585000"/>
          </a:xfrm>
        </p:grpSpPr>
        <p:sp>
          <p:nvSpPr>
            <p:cNvPr id="130" name="Google Shape;130;p15"/>
            <p:cNvSpPr txBox="1"/>
            <p:nvPr/>
          </p:nvSpPr>
          <p:spPr>
            <a:xfrm>
              <a:off x="598575" y="3736225"/>
              <a:ext cx="2296500" cy="58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Research software &amp; systems</a:t>
              </a:r>
              <a:endPara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pic>
          <p:nvPicPr>
            <p:cNvPr id="131" name="Google Shape;131;p1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28675" y="3859075"/>
              <a:ext cx="369900" cy="3699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2" name="Google Shape;132;p15"/>
          <p:cNvSpPr txBox="1"/>
          <p:nvPr/>
        </p:nvSpPr>
        <p:spPr>
          <a:xfrm>
            <a:off x="424500" y="4728900"/>
            <a:ext cx="2241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hlink"/>
                </a:solidFill>
                <a:hlinkClick r:id="rId4"/>
              </a:rPr>
              <a:t>https://talarify.co.za</a:t>
            </a:r>
            <a:endParaRPr sz="1600">
              <a:solidFill>
                <a:schemeClr val="dk2"/>
              </a:solidFill>
            </a:endParaRPr>
          </a:p>
        </p:txBody>
      </p:sp>
      <p:sp>
        <p:nvSpPr>
          <p:cNvPr id="133" name="Google Shape;133;p15"/>
          <p:cNvSpPr txBox="1"/>
          <p:nvPr/>
        </p:nvSpPr>
        <p:spPr>
          <a:xfrm>
            <a:off x="3487838" y="4728900"/>
            <a:ext cx="2241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hlink"/>
                </a:solidFill>
                <a:hlinkClick r:id="rId5"/>
              </a:rPr>
              <a:t>https://rsse.africa</a:t>
            </a:r>
            <a:endParaRPr sz="1600">
              <a:solidFill>
                <a:schemeClr val="dk2"/>
              </a:solidFill>
            </a:endParaRPr>
          </a:p>
        </p:txBody>
      </p:sp>
      <p:sp>
        <p:nvSpPr>
          <p:cNvPr id="134" name="Google Shape;134;p15"/>
          <p:cNvSpPr txBox="1"/>
          <p:nvPr/>
        </p:nvSpPr>
        <p:spPr>
          <a:xfrm>
            <a:off x="6413175" y="4728900"/>
            <a:ext cx="22965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hlink"/>
                </a:solidFill>
                <a:hlinkClick r:id="rId6"/>
              </a:rPr>
              <a:t>https://researchsoft.org</a:t>
            </a:r>
            <a:endParaRPr sz="1600">
              <a:solidFill>
                <a:schemeClr val="dk2"/>
              </a:solidFill>
            </a:endParaRPr>
          </a:p>
        </p:txBody>
      </p:sp>
      <p:sp>
        <p:nvSpPr>
          <p:cNvPr id="135" name="Google Shape;135;p15"/>
          <p:cNvSpPr txBox="1"/>
          <p:nvPr/>
        </p:nvSpPr>
        <p:spPr>
          <a:xfrm>
            <a:off x="333700" y="1334850"/>
            <a:ext cx="20748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36" name="Google Shape;136;p15"/>
          <p:cNvSpPr txBox="1"/>
          <p:nvPr/>
        </p:nvSpPr>
        <p:spPr>
          <a:xfrm>
            <a:off x="322950" y="1334849"/>
            <a:ext cx="24447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Peter van Heusden</a:t>
            </a:r>
            <a:endParaRPr b="1" sz="24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7" name="Google Shape;137;p15"/>
          <p:cNvSpPr txBox="1"/>
          <p:nvPr/>
        </p:nvSpPr>
        <p:spPr>
          <a:xfrm>
            <a:off x="3317288" y="1334849"/>
            <a:ext cx="24447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Richard Dushime</a:t>
            </a:r>
            <a:endParaRPr b="1" sz="24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38" name="Google Shape;138;p15"/>
          <p:cNvGrpSpPr/>
          <p:nvPr/>
        </p:nvGrpSpPr>
        <p:grpSpPr>
          <a:xfrm>
            <a:off x="3239375" y="2379299"/>
            <a:ext cx="2814600" cy="384900"/>
            <a:chOff x="3239375" y="2379299"/>
            <a:chExt cx="2814600" cy="384900"/>
          </a:xfrm>
        </p:grpSpPr>
        <p:sp>
          <p:nvSpPr>
            <p:cNvPr id="139" name="Google Shape;139;p15"/>
            <p:cNvSpPr txBox="1"/>
            <p:nvPr/>
          </p:nvSpPr>
          <p:spPr>
            <a:xfrm>
              <a:off x="3609275" y="2379299"/>
              <a:ext cx="24447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DRC but based in Uganda</a:t>
              </a:r>
              <a:endPara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pic>
          <p:nvPicPr>
            <p:cNvPr id="140" name="Google Shape;140;p1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239375" y="2386799"/>
              <a:ext cx="369900" cy="3699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1" name="Google Shape;141;p15"/>
          <p:cNvGrpSpPr/>
          <p:nvPr/>
        </p:nvGrpSpPr>
        <p:grpSpPr>
          <a:xfrm>
            <a:off x="3239375" y="4019149"/>
            <a:ext cx="2814600" cy="585000"/>
            <a:chOff x="3275625" y="4019149"/>
            <a:chExt cx="2814600" cy="585000"/>
          </a:xfrm>
        </p:grpSpPr>
        <p:sp>
          <p:nvSpPr>
            <p:cNvPr id="142" name="Google Shape;142;p15"/>
            <p:cNvSpPr txBox="1"/>
            <p:nvPr/>
          </p:nvSpPr>
          <p:spPr>
            <a:xfrm>
              <a:off x="3645525" y="4019149"/>
              <a:ext cx="2444700" cy="58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RSSE Africa Independent Consultant</a:t>
              </a:r>
              <a:endPara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pic>
          <p:nvPicPr>
            <p:cNvPr id="143" name="Google Shape;143;p1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275625" y="4126699"/>
              <a:ext cx="369900" cy="3699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4" name="Google Shape;144;p15"/>
          <p:cNvGrpSpPr/>
          <p:nvPr/>
        </p:nvGrpSpPr>
        <p:grpSpPr>
          <a:xfrm>
            <a:off x="235925" y="2379311"/>
            <a:ext cx="2814600" cy="384900"/>
            <a:chOff x="235925" y="2379311"/>
            <a:chExt cx="2814600" cy="384900"/>
          </a:xfrm>
        </p:grpSpPr>
        <p:sp>
          <p:nvSpPr>
            <p:cNvPr id="145" name="Google Shape;145;p15"/>
            <p:cNvSpPr txBox="1"/>
            <p:nvPr/>
          </p:nvSpPr>
          <p:spPr>
            <a:xfrm>
              <a:off x="605825" y="2379311"/>
              <a:ext cx="24447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South Africa</a:t>
              </a:r>
              <a:endPara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pic>
          <p:nvPicPr>
            <p:cNvPr id="146" name="Google Shape;146;p1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35925" y="2386811"/>
              <a:ext cx="369900" cy="3699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47" name="Google Shape;147;p15"/>
          <p:cNvGrpSpPr/>
          <p:nvPr/>
        </p:nvGrpSpPr>
        <p:grpSpPr>
          <a:xfrm>
            <a:off x="3239375" y="3205733"/>
            <a:ext cx="3340500" cy="785100"/>
            <a:chOff x="3275625" y="3290925"/>
            <a:chExt cx="3340500" cy="785100"/>
          </a:xfrm>
        </p:grpSpPr>
        <p:sp>
          <p:nvSpPr>
            <p:cNvPr id="148" name="Google Shape;148;p15"/>
            <p:cNvSpPr txBox="1"/>
            <p:nvPr/>
          </p:nvSpPr>
          <p:spPr>
            <a:xfrm>
              <a:off x="3645525" y="3290925"/>
              <a:ext cx="2970600" cy="785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Secretary</a:t>
              </a:r>
              <a:endPara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RSE Asia Australia </a:t>
              </a:r>
              <a:endPara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Unconference</a:t>
              </a:r>
              <a:endPara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pic>
          <p:nvPicPr>
            <p:cNvPr id="149" name="Google Shape;149;p1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275625" y="3498525"/>
              <a:ext cx="369900" cy="3699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0" name="Google Shape;150;p15"/>
          <p:cNvSpPr txBox="1"/>
          <p:nvPr/>
        </p:nvSpPr>
        <p:spPr>
          <a:xfrm>
            <a:off x="6311638" y="1334849"/>
            <a:ext cx="24447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Mireille Grobbelaar</a:t>
            </a:r>
            <a:endParaRPr b="1" sz="24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51" name="Google Shape;151;p15"/>
          <p:cNvGrpSpPr/>
          <p:nvPr/>
        </p:nvGrpSpPr>
        <p:grpSpPr>
          <a:xfrm>
            <a:off x="6207600" y="2379299"/>
            <a:ext cx="2814600" cy="384900"/>
            <a:chOff x="6207600" y="2379299"/>
            <a:chExt cx="2814600" cy="384900"/>
          </a:xfrm>
        </p:grpSpPr>
        <p:sp>
          <p:nvSpPr>
            <p:cNvPr id="152" name="Google Shape;152;p15"/>
            <p:cNvSpPr txBox="1"/>
            <p:nvPr/>
          </p:nvSpPr>
          <p:spPr>
            <a:xfrm>
              <a:off x="6577500" y="2379299"/>
              <a:ext cx="24447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South Africa</a:t>
              </a:r>
              <a:endPara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pic>
          <p:nvPicPr>
            <p:cNvPr id="153" name="Google Shape;153;p1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207600" y="2386799"/>
              <a:ext cx="369900" cy="3699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54" name="Google Shape;154;p15"/>
          <p:cNvGrpSpPr/>
          <p:nvPr/>
        </p:nvGrpSpPr>
        <p:grpSpPr>
          <a:xfrm>
            <a:off x="6207600" y="2925916"/>
            <a:ext cx="3340500" cy="384900"/>
            <a:chOff x="6207600" y="2996050"/>
            <a:chExt cx="3340500" cy="384900"/>
          </a:xfrm>
        </p:grpSpPr>
        <p:sp>
          <p:nvSpPr>
            <p:cNvPr id="155" name="Google Shape;155;p15"/>
            <p:cNvSpPr txBox="1"/>
            <p:nvPr/>
          </p:nvSpPr>
          <p:spPr>
            <a:xfrm>
              <a:off x="6577500" y="2996050"/>
              <a:ext cx="29706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Done: MSc Physiology</a:t>
              </a:r>
              <a:endPara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pic>
          <p:nvPicPr>
            <p:cNvPr id="156" name="Google Shape;156;p1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207600" y="3003550"/>
              <a:ext cx="369900" cy="3699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57" name="Google Shape;157;p15"/>
          <p:cNvGrpSpPr/>
          <p:nvPr/>
        </p:nvGrpSpPr>
        <p:grpSpPr>
          <a:xfrm>
            <a:off x="6207600" y="3472533"/>
            <a:ext cx="3340500" cy="384900"/>
            <a:chOff x="6207600" y="3612800"/>
            <a:chExt cx="3340500" cy="384900"/>
          </a:xfrm>
        </p:grpSpPr>
        <p:sp>
          <p:nvSpPr>
            <p:cNvPr id="158" name="Google Shape;158;p15"/>
            <p:cNvSpPr txBox="1"/>
            <p:nvPr/>
          </p:nvSpPr>
          <p:spPr>
            <a:xfrm>
              <a:off x="6577500" y="3612800"/>
              <a:ext cx="29706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Busy: </a:t>
              </a:r>
              <a:r>
                <a:rPr lang="en" sz="1300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MSc Data Science</a:t>
              </a:r>
              <a:endPara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pic>
          <p:nvPicPr>
            <p:cNvPr id="159" name="Google Shape;159;p1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207600" y="3620300"/>
              <a:ext cx="369900" cy="3699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0" name="Google Shape;160;p15"/>
          <p:cNvSpPr txBox="1"/>
          <p:nvPr/>
        </p:nvSpPr>
        <p:spPr>
          <a:xfrm>
            <a:off x="6577500" y="4019149"/>
            <a:ext cx="2444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RSSE Africa Independent Consultant</a:t>
            </a:r>
            <a:endParaRPr sz="13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61" name="Google Shape;16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07600" y="4126699"/>
            <a:ext cx="369900" cy="3699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2" name="Google Shape;162;p15"/>
          <p:cNvGrpSpPr/>
          <p:nvPr/>
        </p:nvGrpSpPr>
        <p:grpSpPr>
          <a:xfrm>
            <a:off x="3239375" y="2792516"/>
            <a:ext cx="2814600" cy="384900"/>
            <a:chOff x="3239375" y="2809075"/>
            <a:chExt cx="2814600" cy="384900"/>
          </a:xfrm>
        </p:grpSpPr>
        <p:sp>
          <p:nvSpPr>
            <p:cNvPr id="163" name="Google Shape;163;p15"/>
            <p:cNvSpPr txBox="1"/>
            <p:nvPr/>
          </p:nvSpPr>
          <p:spPr>
            <a:xfrm>
              <a:off x="3609275" y="2809075"/>
              <a:ext cx="24447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Open source </a:t>
              </a:r>
              <a:r>
                <a:rPr lang="en" sz="1300">
                  <a:solidFill>
                    <a:schemeClr val="dk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contributor</a:t>
              </a:r>
              <a:endParaRPr sz="13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pic>
          <p:nvPicPr>
            <p:cNvPr id="164" name="Google Shape;164;p1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239375" y="2816575"/>
              <a:ext cx="369900" cy="3699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6"/>
          <p:cNvSpPr/>
          <p:nvPr/>
        </p:nvSpPr>
        <p:spPr>
          <a:xfrm>
            <a:off x="0" y="-109375"/>
            <a:ext cx="9144000" cy="47196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0" name="Google Shape;170;p16"/>
          <p:cNvPicPr preferRelativeResize="0"/>
          <p:nvPr/>
        </p:nvPicPr>
        <p:blipFill rotWithShape="1">
          <a:blip r:embed="rId3">
            <a:alphaModFix/>
          </a:blip>
          <a:srcRect b="18376" l="19650" r="16569" t="15782"/>
          <a:stretch/>
        </p:blipFill>
        <p:spPr>
          <a:xfrm>
            <a:off x="-12" y="-153626"/>
            <a:ext cx="4657815" cy="48081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1" name="Google Shape;171;p16"/>
          <p:cNvGrpSpPr/>
          <p:nvPr/>
        </p:nvGrpSpPr>
        <p:grpSpPr>
          <a:xfrm>
            <a:off x="-489775" y="4610225"/>
            <a:ext cx="10123500" cy="482825"/>
            <a:chOff x="-489775" y="4610225"/>
            <a:chExt cx="10123500" cy="482825"/>
          </a:xfrm>
        </p:grpSpPr>
        <p:grpSp>
          <p:nvGrpSpPr>
            <p:cNvPr id="172" name="Google Shape;172;p16"/>
            <p:cNvGrpSpPr/>
            <p:nvPr/>
          </p:nvGrpSpPr>
          <p:grpSpPr>
            <a:xfrm>
              <a:off x="592950" y="4692850"/>
              <a:ext cx="4944225" cy="400200"/>
              <a:chOff x="592950" y="4692850"/>
              <a:chExt cx="4944225" cy="400200"/>
            </a:xfrm>
          </p:grpSpPr>
          <p:sp>
            <p:nvSpPr>
              <p:cNvPr id="173" name="Google Shape;173;p16"/>
              <p:cNvSpPr txBox="1"/>
              <p:nvPr/>
            </p:nvSpPr>
            <p:spPr>
              <a:xfrm>
                <a:off x="592950" y="4692850"/>
                <a:ext cx="19911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4"/>
                  </a:rPr>
                  <a:t>https://talarify.co.za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74" name="Google Shape;174;p16"/>
              <p:cNvSpPr txBox="1"/>
              <p:nvPr/>
            </p:nvSpPr>
            <p:spPr>
              <a:xfrm>
                <a:off x="3609675" y="4692850"/>
                <a:ext cx="19275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5"/>
                  </a:rPr>
                  <a:t>https://rsse.africa/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175" name="Google Shape;175;p16"/>
            <p:cNvSpPr txBox="1"/>
            <p:nvPr/>
          </p:nvSpPr>
          <p:spPr>
            <a:xfrm>
              <a:off x="6415950" y="4692850"/>
              <a:ext cx="2416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u="sng">
                  <a:solidFill>
                    <a:schemeClr val="hlink"/>
                  </a:solidFill>
                  <a:latin typeface="Montserrat"/>
                  <a:ea typeface="Montserrat"/>
                  <a:cs typeface="Montserrat"/>
                  <a:sym typeface="Montserrat"/>
                  <a:hlinkClick r:id="rId6"/>
                </a:rPr>
                <a:t>https://researchsoft.org/</a:t>
              </a:r>
              <a:r>
                <a:rPr lang="en"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176" name="Google Shape;176;p16"/>
            <p:cNvCxnSpPr/>
            <p:nvPr/>
          </p:nvCxnSpPr>
          <p:spPr>
            <a:xfrm>
              <a:off x="-489775" y="4610225"/>
              <a:ext cx="10123500" cy="75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77" name="Google Shape;177;p16"/>
          <p:cNvSpPr txBox="1"/>
          <p:nvPr>
            <p:ph type="title"/>
          </p:nvPr>
        </p:nvSpPr>
        <p:spPr>
          <a:xfrm>
            <a:off x="4572000" y="774625"/>
            <a:ext cx="4311000" cy="276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What do we know about the state of African research software and systems and the people who develop it?</a:t>
            </a:r>
            <a:endParaRPr b="1">
              <a:solidFill>
                <a:schemeClr val="lt1"/>
              </a:solidFill>
            </a:endParaRPr>
          </a:p>
        </p:txBody>
      </p:sp>
      <p:pic>
        <p:nvPicPr>
          <p:cNvPr id="178" name="Google Shape;178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155150" y="1342675"/>
            <a:ext cx="1043175" cy="1043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1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936450" y="774625"/>
            <a:ext cx="784950" cy="78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1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284263" y="3034775"/>
            <a:ext cx="784950" cy="78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7"/>
          <p:cNvSpPr/>
          <p:nvPr/>
        </p:nvSpPr>
        <p:spPr>
          <a:xfrm>
            <a:off x="-21050" y="-7025"/>
            <a:ext cx="4593000" cy="52137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17"/>
          <p:cNvSpPr txBox="1"/>
          <p:nvPr>
            <p:ph type="title"/>
          </p:nvPr>
        </p:nvSpPr>
        <p:spPr>
          <a:xfrm>
            <a:off x="4771600" y="167700"/>
            <a:ext cx="4175400" cy="480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/>
              <a:t>We have a growing </a:t>
            </a:r>
            <a:r>
              <a:rPr b="1" lang="en" sz="1700"/>
              <a:t>repertoire</a:t>
            </a:r>
            <a:r>
              <a:rPr b="1" lang="en" sz="1700"/>
              <a:t> of software-producing research projects on the continent including </a:t>
            </a:r>
            <a:endParaRPr b="1" sz="17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</a:pPr>
            <a:r>
              <a:rPr lang="en" sz="1900">
                <a:solidFill>
                  <a:schemeClr val="dk2"/>
                </a:solidFill>
              </a:rPr>
              <a:t>astronomy</a:t>
            </a:r>
            <a:endParaRPr sz="1900">
              <a:solidFill>
                <a:schemeClr val="dk2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</a:pPr>
            <a:r>
              <a:rPr lang="en" sz="1900">
                <a:solidFill>
                  <a:schemeClr val="dk2"/>
                </a:solidFill>
              </a:rPr>
              <a:t>genomics/bioinformatics</a:t>
            </a:r>
            <a:endParaRPr sz="1900">
              <a:solidFill>
                <a:schemeClr val="dk2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</a:pPr>
            <a:r>
              <a:rPr lang="en" sz="1900">
                <a:solidFill>
                  <a:schemeClr val="dk2"/>
                </a:solidFill>
              </a:rPr>
              <a:t>machine</a:t>
            </a:r>
            <a:r>
              <a:rPr lang="en" sz="1900">
                <a:solidFill>
                  <a:schemeClr val="dk2"/>
                </a:solidFill>
              </a:rPr>
              <a:t> learning applications</a:t>
            </a:r>
            <a:endParaRPr sz="1900">
              <a:solidFill>
                <a:schemeClr val="dk2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</a:pPr>
            <a:r>
              <a:rPr lang="en" sz="1900">
                <a:solidFill>
                  <a:schemeClr val="dk2"/>
                </a:solidFill>
              </a:rPr>
              <a:t>health and public health</a:t>
            </a:r>
            <a:endParaRPr sz="1900">
              <a:solidFill>
                <a:schemeClr val="dk2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</a:pPr>
            <a:r>
              <a:rPr lang="en" sz="1900">
                <a:solidFill>
                  <a:schemeClr val="dk2"/>
                </a:solidFill>
              </a:rPr>
              <a:t>geospatial</a:t>
            </a:r>
            <a:endParaRPr sz="1900">
              <a:solidFill>
                <a:schemeClr val="dk2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</a:pPr>
            <a:r>
              <a:rPr lang="en" sz="1900">
                <a:solidFill>
                  <a:schemeClr val="dk2"/>
                </a:solidFill>
              </a:rPr>
              <a:t>physics</a:t>
            </a:r>
            <a:endParaRPr sz="1900">
              <a:solidFill>
                <a:schemeClr val="dk2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</a:pPr>
            <a:r>
              <a:rPr lang="en" sz="1900">
                <a:solidFill>
                  <a:schemeClr val="dk2"/>
                </a:solidFill>
              </a:rPr>
              <a:t>computational social sciences</a:t>
            </a:r>
            <a:endParaRPr sz="1900">
              <a:solidFill>
                <a:schemeClr val="dk2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</a:pPr>
            <a:r>
              <a:rPr lang="en" sz="1900">
                <a:solidFill>
                  <a:schemeClr val="dk2"/>
                </a:solidFill>
              </a:rPr>
              <a:t>digital humanities</a:t>
            </a:r>
            <a:endParaRPr sz="1900">
              <a:solidFill>
                <a:schemeClr val="dk2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</a:pPr>
            <a:r>
              <a:rPr lang="en" sz="1900">
                <a:solidFill>
                  <a:schemeClr val="dk2"/>
                </a:solidFill>
              </a:rPr>
              <a:t>and more…</a:t>
            </a:r>
            <a:endParaRPr sz="1900">
              <a:solidFill>
                <a:schemeClr val="dk2"/>
              </a:solidFill>
            </a:endParaRPr>
          </a:p>
        </p:txBody>
      </p:sp>
      <p:pic>
        <p:nvPicPr>
          <p:cNvPr id="187" name="Google Shape;1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725" y="2390325"/>
            <a:ext cx="2019501" cy="2019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17"/>
          <p:cNvPicPr preferRelativeResize="0"/>
          <p:nvPr/>
        </p:nvPicPr>
        <p:blipFill rotWithShape="1">
          <a:blip r:embed="rId4">
            <a:alphaModFix/>
          </a:blip>
          <a:srcRect b="18376" l="19650" r="16569" t="15782"/>
          <a:stretch/>
        </p:blipFill>
        <p:spPr>
          <a:xfrm>
            <a:off x="-53462" y="-7026"/>
            <a:ext cx="4657815" cy="48081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9" name="Google Shape;189;p17"/>
          <p:cNvGrpSpPr/>
          <p:nvPr/>
        </p:nvGrpSpPr>
        <p:grpSpPr>
          <a:xfrm>
            <a:off x="-489775" y="4610225"/>
            <a:ext cx="10123500" cy="462169"/>
            <a:chOff x="-489775" y="4610225"/>
            <a:chExt cx="10123500" cy="462169"/>
          </a:xfrm>
        </p:grpSpPr>
        <p:grpSp>
          <p:nvGrpSpPr>
            <p:cNvPr id="190" name="Google Shape;190;p17"/>
            <p:cNvGrpSpPr/>
            <p:nvPr/>
          </p:nvGrpSpPr>
          <p:grpSpPr>
            <a:xfrm>
              <a:off x="213925" y="4672194"/>
              <a:ext cx="4122025" cy="400200"/>
              <a:chOff x="213925" y="4672194"/>
              <a:chExt cx="4122025" cy="400200"/>
            </a:xfrm>
          </p:grpSpPr>
          <p:sp>
            <p:nvSpPr>
              <p:cNvPr id="191" name="Google Shape;191;p17"/>
              <p:cNvSpPr txBox="1"/>
              <p:nvPr/>
            </p:nvSpPr>
            <p:spPr>
              <a:xfrm>
                <a:off x="213925" y="4672194"/>
                <a:ext cx="19911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5">
                      <a:extLst>
                        <a:ext uri="{A12FA001-AC4F-418D-AE19-62706E023703}">
                          <ahyp:hlinkClr val="tx"/>
                        </a:ext>
                      </a:extLst>
                    </a:hlinkClick>
                  </a:rPr>
                  <a:t>https://talarify.co.za</a:t>
                </a:r>
                <a:r>
                  <a:rPr lang="en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192" name="Google Shape;192;p17"/>
              <p:cNvSpPr txBox="1"/>
              <p:nvPr/>
            </p:nvSpPr>
            <p:spPr>
              <a:xfrm>
                <a:off x="2408450" y="4672194"/>
                <a:ext cx="19275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6">
                      <a:extLst>
                        <a:ext uri="{A12FA001-AC4F-418D-AE19-62706E023703}">
                          <ahyp:hlinkClr val="tx"/>
                        </a:ext>
                      </a:extLst>
                    </a:hlinkClick>
                  </a:rPr>
                  <a:t>https://rsse.africa/</a:t>
                </a:r>
                <a:r>
                  <a:rPr lang="en">
                    <a:solidFill>
                      <a:schemeClr val="lt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193" name="Google Shape;193;p17"/>
            <p:cNvSpPr txBox="1"/>
            <p:nvPr/>
          </p:nvSpPr>
          <p:spPr>
            <a:xfrm>
              <a:off x="6530500" y="4672194"/>
              <a:ext cx="2416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u="sng">
                  <a:solidFill>
                    <a:schemeClr val="hlink"/>
                  </a:solidFill>
                  <a:latin typeface="Montserrat"/>
                  <a:ea typeface="Montserrat"/>
                  <a:cs typeface="Montserrat"/>
                  <a:sym typeface="Montserrat"/>
                  <a:hlinkClick r:id="rId7"/>
                </a:rPr>
                <a:t>https://researchsoft.org/</a:t>
              </a:r>
              <a:r>
                <a:rPr lang="en"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194" name="Google Shape;194;p17"/>
            <p:cNvCxnSpPr/>
            <p:nvPr/>
          </p:nvCxnSpPr>
          <p:spPr>
            <a:xfrm>
              <a:off x="-489775" y="4610225"/>
              <a:ext cx="10123500" cy="75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pic>
        <p:nvPicPr>
          <p:cNvPr id="195" name="Google Shape;195;p1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386075" y="703550"/>
            <a:ext cx="2385849" cy="2385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African respondents in SSI surveys since 2017</a:t>
            </a:r>
            <a:endParaRPr b="1"/>
          </a:p>
        </p:txBody>
      </p:sp>
      <p:sp>
        <p:nvSpPr>
          <p:cNvPr id="201" name="Google Shape;201;p18"/>
          <p:cNvSpPr/>
          <p:nvPr/>
        </p:nvSpPr>
        <p:spPr>
          <a:xfrm>
            <a:off x="6323125" y="1235000"/>
            <a:ext cx="2509200" cy="2392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Nunito"/>
                <a:ea typeface="Nunito"/>
                <a:cs typeface="Nunito"/>
                <a:sym typeface="Nunito"/>
              </a:rPr>
              <a:t>2022</a:t>
            </a:r>
            <a:endParaRPr b="1" sz="24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Nunito"/>
                <a:ea typeface="Nunito"/>
                <a:cs typeface="Nunito"/>
                <a:sym typeface="Nunito"/>
              </a:rPr>
              <a:t>South Africa:  	2</a:t>
            </a:r>
            <a:endParaRPr sz="18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02" name="Google Shape;202;p18"/>
          <p:cNvSpPr/>
          <p:nvPr/>
        </p:nvSpPr>
        <p:spPr>
          <a:xfrm>
            <a:off x="311725" y="1235000"/>
            <a:ext cx="2509200" cy="2392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Nunito"/>
                <a:ea typeface="Nunito"/>
                <a:cs typeface="Nunito"/>
                <a:sym typeface="Nunito"/>
              </a:rPr>
              <a:t>2017</a:t>
            </a:r>
            <a:endParaRPr b="1" sz="24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Nunito"/>
                <a:ea typeface="Nunito"/>
                <a:cs typeface="Nunito"/>
                <a:sym typeface="Nunito"/>
              </a:rPr>
              <a:t>South Africa:  	22</a:t>
            </a:r>
            <a:endParaRPr sz="18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03" name="Google Shape;203;p18"/>
          <p:cNvSpPr/>
          <p:nvPr/>
        </p:nvSpPr>
        <p:spPr>
          <a:xfrm>
            <a:off x="3317425" y="1235000"/>
            <a:ext cx="2509200" cy="2392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Nunito"/>
                <a:ea typeface="Nunito"/>
                <a:cs typeface="Nunito"/>
                <a:sym typeface="Nunito"/>
              </a:rPr>
              <a:t>2018</a:t>
            </a:r>
            <a:endParaRPr b="1" sz="24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Nunito"/>
                <a:ea typeface="Nunito"/>
                <a:cs typeface="Nunito"/>
                <a:sym typeface="Nunito"/>
              </a:rPr>
              <a:t>South Africa:  	23</a:t>
            </a:r>
            <a:endParaRPr sz="18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Nunito"/>
                <a:ea typeface="Nunito"/>
                <a:cs typeface="Nunito"/>
                <a:sym typeface="Nunito"/>
              </a:rPr>
              <a:t>Botswana: 		2</a:t>
            </a:r>
            <a:endParaRPr sz="18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Nunito"/>
                <a:ea typeface="Nunito"/>
                <a:cs typeface="Nunito"/>
                <a:sym typeface="Nunito"/>
              </a:rPr>
              <a:t>Malawi: 			1</a:t>
            </a:r>
            <a:endParaRPr sz="18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Nunito"/>
                <a:ea typeface="Nunito"/>
                <a:cs typeface="Nunito"/>
                <a:sym typeface="Nunito"/>
              </a:rPr>
              <a:t>Nigeria: 			1</a:t>
            </a:r>
            <a:endParaRPr sz="18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Nunito"/>
                <a:ea typeface="Nunito"/>
                <a:cs typeface="Nunito"/>
                <a:sym typeface="Nunito"/>
              </a:rPr>
              <a:t>Mauritius: 		1</a:t>
            </a:r>
            <a:endParaRPr sz="18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Nunito"/>
                <a:ea typeface="Nunito"/>
                <a:cs typeface="Nunito"/>
                <a:sym typeface="Nunito"/>
              </a:rPr>
              <a:t>Ethiopia: 		1</a:t>
            </a:r>
            <a:endParaRPr sz="18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04" name="Google Shape;204;p18"/>
          <p:cNvSpPr txBox="1"/>
          <p:nvPr/>
        </p:nvSpPr>
        <p:spPr>
          <a:xfrm>
            <a:off x="2898025" y="4087025"/>
            <a:ext cx="59343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100">
                <a:latin typeface="Nunito"/>
                <a:ea typeface="Nunito"/>
                <a:cs typeface="Nunito"/>
                <a:sym typeface="Nunito"/>
              </a:rPr>
              <a:t>2017 &amp; 2018 survey: </a:t>
            </a:r>
            <a:r>
              <a:rPr i="1" lang="en" sz="1100" u="sng">
                <a:solidFill>
                  <a:schemeClr val="hlink"/>
                </a:solidFill>
                <a:latin typeface="Nunito"/>
                <a:ea typeface="Nunito"/>
                <a:cs typeface="Nunito"/>
                <a:sym typeface="Nunito"/>
                <a:hlinkClick r:id="rId3"/>
              </a:rPr>
              <a:t>https://github.com/softwaresaved/international-survey</a:t>
            </a:r>
            <a:r>
              <a:rPr i="1" lang="en" sz="1100">
                <a:latin typeface="Nunito"/>
                <a:ea typeface="Nunito"/>
                <a:cs typeface="Nunito"/>
                <a:sym typeface="Nunito"/>
              </a:rPr>
              <a:t> </a:t>
            </a:r>
            <a:endParaRPr i="1" sz="11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100">
                <a:latin typeface="Nunito"/>
                <a:ea typeface="Nunito"/>
                <a:cs typeface="Nunito"/>
                <a:sym typeface="Nunito"/>
              </a:rPr>
              <a:t>2022 survey: </a:t>
            </a:r>
            <a:r>
              <a:rPr i="1" lang="en" sz="1100" u="sng">
                <a:solidFill>
                  <a:schemeClr val="hlink"/>
                </a:solidFill>
                <a:latin typeface="Nunito"/>
                <a:ea typeface="Nunito"/>
                <a:cs typeface="Nunito"/>
                <a:sym typeface="Nunito"/>
                <a:hlinkClick r:id="rId4"/>
              </a:rPr>
              <a:t>https://github.com/softwaresaved/international-survey-2022</a:t>
            </a:r>
            <a:r>
              <a:rPr i="1" lang="en" sz="1100">
                <a:latin typeface="Nunito"/>
                <a:ea typeface="Nunito"/>
                <a:cs typeface="Nunito"/>
                <a:sym typeface="Nunito"/>
              </a:rPr>
              <a:t> </a:t>
            </a:r>
            <a:endParaRPr i="1" sz="1100">
              <a:latin typeface="Nunito"/>
              <a:ea typeface="Nunito"/>
              <a:cs typeface="Nunito"/>
              <a:sym typeface="Nunito"/>
            </a:endParaRPr>
          </a:p>
        </p:txBody>
      </p:sp>
      <p:grpSp>
        <p:nvGrpSpPr>
          <p:cNvPr id="205" name="Google Shape;205;p18"/>
          <p:cNvGrpSpPr/>
          <p:nvPr/>
        </p:nvGrpSpPr>
        <p:grpSpPr>
          <a:xfrm>
            <a:off x="-489775" y="4610225"/>
            <a:ext cx="10123500" cy="482825"/>
            <a:chOff x="-489775" y="4610225"/>
            <a:chExt cx="10123500" cy="482825"/>
          </a:xfrm>
        </p:grpSpPr>
        <p:grpSp>
          <p:nvGrpSpPr>
            <p:cNvPr id="206" name="Google Shape;206;p18"/>
            <p:cNvGrpSpPr/>
            <p:nvPr/>
          </p:nvGrpSpPr>
          <p:grpSpPr>
            <a:xfrm>
              <a:off x="592950" y="4692850"/>
              <a:ext cx="4944225" cy="400200"/>
              <a:chOff x="592950" y="4692850"/>
              <a:chExt cx="4944225" cy="400200"/>
            </a:xfrm>
          </p:grpSpPr>
          <p:sp>
            <p:nvSpPr>
              <p:cNvPr id="207" name="Google Shape;207;p18"/>
              <p:cNvSpPr txBox="1"/>
              <p:nvPr/>
            </p:nvSpPr>
            <p:spPr>
              <a:xfrm>
                <a:off x="592950" y="4692850"/>
                <a:ext cx="19911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5"/>
                  </a:rPr>
                  <a:t>https://talarify.co.za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208" name="Google Shape;208;p18"/>
              <p:cNvSpPr txBox="1"/>
              <p:nvPr/>
            </p:nvSpPr>
            <p:spPr>
              <a:xfrm>
                <a:off x="3609675" y="4692850"/>
                <a:ext cx="19275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6"/>
                  </a:rPr>
                  <a:t>https://rsse.africa/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209" name="Google Shape;209;p18"/>
            <p:cNvSpPr txBox="1"/>
            <p:nvPr/>
          </p:nvSpPr>
          <p:spPr>
            <a:xfrm>
              <a:off x="6415950" y="4692850"/>
              <a:ext cx="2416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u="sng">
                  <a:solidFill>
                    <a:schemeClr val="hlink"/>
                  </a:solidFill>
                  <a:latin typeface="Montserrat"/>
                  <a:ea typeface="Montserrat"/>
                  <a:cs typeface="Montserrat"/>
                  <a:sym typeface="Montserrat"/>
                  <a:hlinkClick r:id="rId7"/>
                </a:rPr>
                <a:t>https://researchsoft.org/</a:t>
              </a:r>
              <a:r>
                <a:rPr lang="en"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210" name="Google Shape;210;p18"/>
            <p:cNvCxnSpPr/>
            <p:nvPr/>
          </p:nvCxnSpPr>
          <p:spPr>
            <a:xfrm>
              <a:off x="-489775" y="4610225"/>
              <a:ext cx="10123500" cy="75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African research software stakeholders mapped</a:t>
            </a:r>
            <a:endParaRPr b="1"/>
          </a:p>
        </p:txBody>
      </p:sp>
      <p:sp>
        <p:nvSpPr>
          <p:cNvPr id="216" name="Google Shape;216;p19"/>
          <p:cNvSpPr txBox="1"/>
          <p:nvPr>
            <p:ph idx="4294967295" type="body"/>
          </p:nvPr>
        </p:nvSpPr>
        <p:spPr>
          <a:xfrm>
            <a:off x="311700" y="10595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342F2E"/>
                </a:solidFill>
                <a:highlight>
                  <a:srgbClr val="FFFFFF"/>
                </a:highlight>
              </a:rPr>
              <a:t>ReSA 2022</a:t>
            </a:r>
            <a:r>
              <a:rPr lang="en" sz="1900">
                <a:solidFill>
                  <a:srgbClr val="342F2E"/>
                </a:solidFill>
                <a:highlight>
                  <a:srgbClr val="FFFFFF"/>
                </a:highlight>
              </a:rPr>
              <a:t>: Benin, Botswana, Cameroon, Democratic Republic of the Congo (DRC), Ghana, Kenya, Namibia, Nigeria, and South Africa. </a:t>
            </a:r>
            <a:endParaRPr sz="1900">
              <a:solidFill>
                <a:srgbClr val="342F2E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342F2E"/>
                </a:solidFill>
                <a:highlight>
                  <a:srgbClr val="FFFFFF"/>
                </a:highlight>
              </a:rPr>
              <a:t>39 Communities or organisations involved in Research Software</a:t>
            </a:r>
            <a:endParaRPr sz="1900">
              <a:solidFill>
                <a:srgbClr val="342F2E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342F2E"/>
                </a:solidFill>
                <a:highlight>
                  <a:srgbClr val="FFFFFF"/>
                </a:highlight>
              </a:rPr>
              <a:t>In South Africa: </a:t>
            </a:r>
            <a:endParaRPr sz="1900">
              <a:solidFill>
                <a:srgbClr val="342F2E"/>
              </a:solidFill>
              <a:highlight>
                <a:srgbClr val="FFFFFF"/>
              </a:highlight>
            </a:endParaRPr>
          </a:p>
          <a:p>
            <a:pPr indent="-349250" lvl="0" marL="457200" rtl="0" algn="l">
              <a:spcBef>
                <a:spcPts val="1200"/>
              </a:spcBef>
              <a:spcAft>
                <a:spcPts val="0"/>
              </a:spcAft>
              <a:buClr>
                <a:srgbClr val="342F2E"/>
              </a:buClr>
              <a:buSzPts val="1900"/>
              <a:buChar char="●"/>
            </a:pPr>
            <a:r>
              <a:rPr lang="en" sz="1900">
                <a:solidFill>
                  <a:srgbClr val="342F2E"/>
                </a:solidFill>
                <a:highlight>
                  <a:srgbClr val="FFFFFF"/>
                </a:highlight>
              </a:rPr>
              <a:t>South African National Bioinformatics Institute</a:t>
            </a:r>
            <a:endParaRPr sz="1900">
              <a:solidFill>
                <a:srgbClr val="342F2E"/>
              </a:solidFill>
              <a:highlight>
                <a:srgbClr val="FFFFFF"/>
              </a:highlight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rgbClr val="342F2E"/>
              </a:buClr>
              <a:buSzPts val="1900"/>
              <a:buChar char="●"/>
            </a:pPr>
            <a:r>
              <a:rPr lang="en" sz="1900">
                <a:solidFill>
                  <a:srgbClr val="342F2E"/>
                </a:solidFill>
                <a:highlight>
                  <a:srgbClr val="FFFFFF"/>
                </a:highlight>
              </a:rPr>
              <a:t>Council for Scientific and Industrial Research</a:t>
            </a:r>
            <a:endParaRPr sz="1900">
              <a:solidFill>
                <a:srgbClr val="342F2E"/>
              </a:solidFill>
              <a:highlight>
                <a:srgbClr val="FFFFFF"/>
              </a:highlight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rgbClr val="342F2E"/>
              </a:buClr>
              <a:buSzPts val="1900"/>
              <a:buChar char="●"/>
            </a:pPr>
            <a:r>
              <a:rPr lang="en" sz="1900">
                <a:solidFill>
                  <a:srgbClr val="342F2E"/>
                </a:solidFill>
                <a:highlight>
                  <a:srgbClr val="FFFFFF"/>
                </a:highlight>
              </a:rPr>
              <a:t>UCT eResearch</a:t>
            </a:r>
            <a:endParaRPr sz="1900">
              <a:solidFill>
                <a:srgbClr val="342F2E"/>
              </a:solidFill>
              <a:highlight>
                <a:srgbClr val="FFFFFF"/>
              </a:highlight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rgbClr val="342F2E"/>
              </a:buClr>
              <a:buSzPts val="1900"/>
              <a:buChar char="●"/>
            </a:pPr>
            <a:r>
              <a:rPr lang="en" sz="1900">
                <a:solidFill>
                  <a:srgbClr val="342F2E"/>
                </a:solidFill>
                <a:highlight>
                  <a:srgbClr val="FFFFFF"/>
                </a:highlight>
              </a:rPr>
              <a:t>RSE at SUN</a:t>
            </a:r>
            <a:endParaRPr sz="1900">
              <a:solidFill>
                <a:srgbClr val="342F2E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900">
              <a:solidFill>
                <a:srgbClr val="342F2E"/>
              </a:solidFill>
              <a:highlight>
                <a:srgbClr val="FFFFFF"/>
              </a:highlight>
            </a:endParaRPr>
          </a:p>
        </p:txBody>
      </p:sp>
      <p:sp>
        <p:nvSpPr>
          <p:cNvPr id="217" name="Google Shape;217;p19"/>
          <p:cNvSpPr txBox="1"/>
          <p:nvPr/>
        </p:nvSpPr>
        <p:spPr>
          <a:xfrm>
            <a:off x="-247800" y="4213950"/>
            <a:ext cx="90801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100">
                <a:solidFill>
                  <a:srgbClr val="333333"/>
                </a:solidFill>
                <a:highlight>
                  <a:srgbClr val="F5F5F5"/>
                </a:highlight>
                <a:latin typeface="Nunito"/>
                <a:ea typeface="Nunito"/>
                <a:cs typeface="Nunito"/>
                <a:sym typeface="Nunito"/>
              </a:rPr>
              <a:t>Martinez, Paula Andrea. (2022) doi.org/10.5281/zenodo.7179892</a:t>
            </a:r>
            <a:endParaRPr i="1" sz="1100">
              <a:latin typeface="Nunito"/>
              <a:ea typeface="Nunito"/>
              <a:cs typeface="Nunito"/>
              <a:sym typeface="Nunito"/>
            </a:endParaRPr>
          </a:p>
        </p:txBody>
      </p:sp>
      <p:grpSp>
        <p:nvGrpSpPr>
          <p:cNvPr id="218" name="Google Shape;218;p19"/>
          <p:cNvGrpSpPr/>
          <p:nvPr/>
        </p:nvGrpSpPr>
        <p:grpSpPr>
          <a:xfrm>
            <a:off x="-489775" y="4610225"/>
            <a:ext cx="10123500" cy="482825"/>
            <a:chOff x="-489775" y="4610225"/>
            <a:chExt cx="10123500" cy="482825"/>
          </a:xfrm>
        </p:grpSpPr>
        <p:grpSp>
          <p:nvGrpSpPr>
            <p:cNvPr id="219" name="Google Shape;219;p19"/>
            <p:cNvGrpSpPr/>
            <p:nvPr/>
          </p:nvGrpSpPr>
          <p:grpSpPr>
            <a:xfrm>
              <a:off x="592950" y="4692850"/>
              <a:ext cx="4944225" cy="400200"/>
              <a:chOff x="592950" y="4692850"/>
              <a:chExt cx="4944225" cy="400200"/>
            </a:xfrm>
          </p:grpSpPr>
          <p:sp>
            <p:nvSpPr>
              <p:cNvPr id="220" name="Google Shape;220;p19"/>
              <p:cNvSpPr txBox="1"/>
              <p:nvPr/>
            </p:nvSpPr>
            <p:spPr>
              <a:xfrm>
                <a:off x="592950" y="4692850"/>
                <a:ext cx="19911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3"/>
                  </a:rPr>
                  <a:t>https://talarify.co.za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221" name="Google Shape;221;p19"/>
              <p:cNvSpPr txBox="1"/>
              <p:nvPr/>
            </p:nvSpPr>
            <p:spPr>
              <a:xfrm>
                <a:off x="3609675" y="4692850"/>
                <a:ext cx="19275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4"/>
                  </a:rPr>
                  <a:t>https://rsse.africa/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222" name="Google Shape;222;p19"/>
            <p:cNvSpPr txBox="1"/>
            <p:nvPr/>
          </p:nvSpPr>
          <p:spPr>
            <a:xfrm>
              <a:off x="6415950" y="4692850"/>
              <a:ext cx="2416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u="sng">
                  <a:solidFill>
                    <a:schemeClr val="hlink"/>
                  </a:solidFill>
                  <a:latin typeface="Montserrat"/>
                  <a:ea typeface="Montserrat"/>
                  <a:cs typeface="Montserrat"/>
                  <a:sym typeface="Montserrat"/>
                  <a:hlinkClick r:id="rId5"/>
                </a:rPr>
                <a:t>https://researchsoft.org/</a:t>
              </a:r>
              <a:r>
                <a:rPr lang="en"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223" name="Google Shape;223;p19"/>
            <p:cNvCxnSpPr/>
            <p:nvPr/>
          </p:nvCxnSpPr>
          <p:spPr>
            <a:xfrm>
              <a:off x="-489775" y="4610225"/>
              <a:ext cx="10123500" cy="75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0"/>
          <p:cNvSpPr txBox="1"/>
          <p:nvPr>
            <p:ph type="title"/>
          </p:nvPr>
        </p:nvSpPr>
        <p:spPr>
          <a:xfrm>
            <a:off x="311700" y="445025"/>
            <a:ext cx="8696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African research software stakeholders map v2.0</a:t>
            </a:r>
            <a:endParaRPr b="1"/>
          </a:p>
        </p:txBody>
      </p:sp>
      <p:sp>
        <p:nvSpPr>
          <p:cNvPr id="229" name="Google Shape;229;p20"/>
          <p:cNvSpPr txBox="1"/>
          <p:nvPr>
            <p:ph idx="4294967295" type="body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rgbClr val="342F2E"/>
                </a:solidFill>
                <a:highlight>
                  <a:srgbClr val="FFFFFF"/>
                </a:highlight>
              </a:rPr>
              <a:t>Talarify 2023</a:t>
            </a:r>
            <a:r>
              <a:rPr lang="en" sz="1900">
                <a:solidFill>
                  <a:srgbClr val="342F2E"/>
                </a:solidFill>
                <a:highlight>
                  <a:srgbClr val="FFFFFF"/>
                </a:highlight>
              </a:rPr>
              <a:t>: 26 African countries (67 in South Africa)</a:t>
            </a:r>
            <a:endParaRPr sz="1900">
              <a:solidFill>
                <a:srgbClr val="342F2E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342F2E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900">
              <a:solidFill>
                <a:srgbClr val="342F2E"/>
              </a:solidFill>
              <a:highlight>
                <a:srgbClr val="FFFFFF"/>
              </a:highlight>
            </a:endParaRPr>
          </a:p>
        </p:txBody>
      </p:sp>
      <p:sp>
        <p:nvSpPr>
          <p:cNvPr id="230" name="Google Shape;230;p20"/>
          <p:cNvSpPr txBox="1"/>
          <p:nvPr/>
        </p:nvSpPr>
        <p:spPr>
          <a:xfrm>
            <a:off x="734700" y="4214688"/>
            <a:ext cx="84093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100">
                <a:solidFill>
                  <a:srgbClr val="333333"/>
                </a:solidFill>
                <a:highlight>
                  <a:srgbClr val="F5F5F5"/>
                </a:highlight>
                <a:latin typeface="Nunito"/>
                <a:ea typeface="Nunito"/>
                <a:cs typeface="Nunito"/>
                <a:sym typeface="Nunito"/>
              </a:rPr>
              <a:t>Nomalungelo Maphanga, &amp; Anelda Van der Walt. (2023). doi.org/10.5281/zenodo.7594454</a:t>
            </a:r>
            <a:endParaRPr i="1" sz="1100">
              <a:latin typeface="Nunito"/>
              <a:ea typeface="Nunito"/>
              <a:cs typeface="Nunito"/>
              <a:sym typeface="Nunito"/>
            </a:endParaRPr>
          </a:p>
        </p:txBody>
      </p:sp>
      <p:grpSp>
        <p:nvGrpSpPr>
          <p:cNvPr id="231" name="Google Shape;231;p20"/>
          <p:cNvGrpSpPr/>
          <p:nvPr/>
        </p:nvGrpSpPr>
        <p:grpSpPr>
          <a:xfrm>
            <a:off x="-489775" y="4610225"/>
            <a:ext cx="10123500" cy="482825"/>
            <a:chOff x="-489775" y="4610225"/>
            <a:chExt cx="10123500" cy="482825"/>
          </a:xfrm>
        </p:grpSpPr>
        <p:grpSp>
          <p:nvGrpSpPr>
            <p:cNvPr id="232" name="Google Shape;232;p20"/>
            <p:cNvGrpSpPr/>
            <p:nvPr/>
          </p:nvGrpSpPr>
          <p:grpSpPr>
            <a:xfrm>
              <a:off x="592950" y="4692850"/>
              <a:ext cx="4944225" cy="400200"/>
              <a:chOff x="592950" y="4692850"/>
              <a:chExt cx="4944225" cy="400200"/>
            </a:xfrm>
          </p:grpSpPr>
          <p:sp>
            <p:nvSpPr>
              <p:cNvPr id="233" name="Google Shape;233;p20"/>
              <p:cNvSpPr txBox="1"/>
              <p:nvPr/>
            </p:nvSpPr>
            <p:spPr>
              <a:xfrm>
                <a:off x="592950" y="4692850"/>
                <a:ext cx="19911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3"/>
                  </a:rPr>
                  <a:t>https://talarify.co.za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234" name="Google Shape;234;p20"/>
              <p:cNvSpPr txBox="1"/>
              <p:nvPr/>
            </p:nvSpPr>
            <p:spPr>
              <a:xfrm>
                <a:off x="3609675" y="4692850"/>
                <a:ext cx="19275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4"/>
                  </a:rPr>
                  <a:t>https://rsse.africa/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235" name="Google Shape;235;p20"/>
            <p:cNvSpPr txBox="1"/>
            <p:nvPr/>
          </p:nvSpPr>
          <p:spPr>
            <a:xfrm>
              <a:off x="6415950" y="4692850"/>
              <a:ext cx="2416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u="sng">
                  <a:solidFill>
                    <a:schemeClr val="hlink"/>
                  </a:solidFill>
                  <a:latin typeface="Montserrat"/>
                  <a:ea typeface="Montserrat"/>
                  <a:cs typeface="Montserrat"/>
                  <a:sym typeface="Montserrat"/>
                  <a:hlinkClick r:id="rId5"/>
                </a:rPr>
                <a:t>https://researchsoft.org/</a:t>
              </a:r>
              <a:r>
                <a:rPr lang="en"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236" name="Google Shape;236;p20"/>
            <p:cNvCxnSpPr/>
            <p:nvPr/>
          </p:nvCxnSpPr>
          <p:spPr>
            <a:xfrm>
              <a:off x="-489775" y="4610225"/>
              <a:ext cx="10123500" cy="75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aphicFrame>
        <p:nvGraphicFramePr>
          <p:cNvPr id="237" name="Google Shape;237;p20"/>
          <p:cNvGraphicFramePr/>
          <p:nvPr/>
        </p:nvGraphicFramePr>
        <p:xfrm>
          <a:off x="952500" y="14548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{F3E8EF8B-080B-416B-A4F6-E08A71B550DF}</a:tableStyleId>
              </a:tblPr>
              <a:tblGrid>
                <a:gridCol w="4817575"/>
                <a:gridCol w="2421425"/>
              </a:tblGrid>
              <a:tr h="2288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n" sz="1500">
                          <a:latin typeface="Nunito"/>
                          <a:ea typeface="Nunito"/>
                          <a:cs typeface="Nunito"/>
                          <a:sym typeface="Nunito"/>
                        </a:rPr>
                        <a:t>Type</a:t>
                      </a:r>
                      <a:endParaRPr b="1" i="1" sz="15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B cap="flat" cmpd="sng" w="22850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FE4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500">
                          <a:solidFill>
                            <a:srgbClr val="FFFFFF"/>
                          </a:solidFill>
                          <a:latin typeface="Nunito"/>
                          <a:ea typeface="Nunito"/>
                          <a:cs typeface="Nunito"/>
                          <a:sym typeface="Nunito"/>
                        </a:rPr>
                        <a:t>Number mapped</a:t>
                      </a:r>
                      <a:endParaRPr b="1" sz="1500">
                        <a:solidFill>
                          <a:srgbClr val="FFFFFF"/>
                        </a:solidFill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91425" marL="91425" anchor="b">
                    <a:lnR cap="flat" cmpd="sng" w="76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22850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093B3"/>
                    </a:solidFill>
                  </a:tcPr>
                </a:tc>
              </a:tr>
              <a:tr h="2288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"/>
                          <a:ea typeface="Nunito"/>
                          <a:cs typeface="Nunito"/>
                          <a:sym typeface="Nunito"/>
                        </a:rPr>
                        <a:t>Community</a:t>
                      </a:r>
                      <a:endParaRPr sz="15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R cap="flat" cmpd="sng" w="76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2850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F4F6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"/>
                          <a:ea typeface="Nunito"/>
                          <a:cs typeface="Nunito"/>
                          <a:sym typeface="Nunito"/>
                        </a:rPr>
                        <a:t>78</a:t>
                      </a:r>
                      <a:endParaRPr sz="15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76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22850">
                      <a:solidFill>
                        <a:srgbClr val="8093B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FFFFFF"/>
                    </a:solidFill>
                  </a:tcPr>
                </a:tc>
              </a:tr>
              <a:tr h="2288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"/>
                          <a:ea typeface="Nunito"/>
                          <a:cs typeface="Nunito"/>
                          <a:sym typeface="Nunito"/>
                        </a:rPr>
                        <a:t>Research organisation</a:t>
                      </a:r>
                      <a:endParaRPr sz="15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R cap="flat" cmpd="sng" w="76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4F6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"/>
                          <a:ea typeface="Nunito"/>
                          <a:cs typeface="Nunito"/>
                          <a:sym typeface="Nunito"/>
                        </a:rPr>
                        <a:t>52</a:t>
                      </a:r>
                      <a:endParaRPr sz="15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76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FFFFFF"/>
                    </a:solidFill>
                  </a:tcPr>
                </a:tc>
              </a:tr>
              <a:tr h="2288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"/>
                          <a:ea typeface="Nunito"/>
                          <a:cs typeface="Nunito"/>
                          <a:sym typeface="Nunito"/>
                        </a:rPr>
                        <a:t>Research group</a:t>
                      </a:r>
                      <a:endParaRPr sz="15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R cap="flat" cmpd="sng" w="76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4F6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"/>
                          <a:ea typeface="Nunito"/>
                          <a:cs typeface="Nunito"/>
                          <a:sym typeface="Nunito"/>
                        </a:rPr>
                        <a:t>19</a:t>
                      </a:r>
                      <a:endParaRPr sz="15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76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FFFFFF"/>
                    </a:solidFill>
                  </a:tcPr>
                </a:tc>
              </a:tr>
              <a:tr h="2288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"/>
                          <a:ea typeface="Nunito"/>
                          <a:cs typeface="Nunito"/>
                          <a:sym typeface="Nunito"/>
                        </a:rPr>
                        <a:t>Training provider</a:t>
                      </a:r>
                      <a:endParaRPr sz="15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R cap="flat" cmpd="sng" w="76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4F6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"/>
                          <a:ea typeface="Nunito"/>
                          <a:cs typeface="Nunito"/>
                          <a:sym typeface="Nunito"/>
                        </a:rPr>
                        <a:t>7</a:t>
                      </a:r>
                      <a:endParaRPr sz="15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76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FFFFFF"/>
                    </a:solidFill>
                  </a:tcPr>
                </a:tc>
              </a:tr>
              <a:tr h="2288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"/>
                          <a:ea typeface="Nunito"/>
                          <a:cs typeface="Nunito"/>
                          <a:sym typeface="Nunito"/>
                        </a:rPr>
                        <a:t>Research infrastructure</a:t>
                      </a:r>
                      <a:endParaRPr sz="15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R cap="flat" cmpd="sng" w="76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4F6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"/>
                          <a:ea typeface="Nunito"/>
                          <a:cs typeface="Nunito"/>
                          <a:sym typeface="Nunito"/>
                        </a:rPr>
                        <a:t>5</a:t>
                      </a:r>
                      <a:endParaRPr sz="15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76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FFFFFF"/>
                    </a:solidFill>
                  </a:tcPr>
                </a:tc>
              </a:tr>
              <a:tr h="2288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"/>
                          <a:ea typeface="Nunito"/>
                          <a:cs typeface="Nunito"/>
                          <a:sym typeface="Nunito"/>
                        </a:rPr>
                        <a:t>Research software project</a:t>
                      </a:r>
                      <a:endParaRPr sz="15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R cap="flat" cmpd="sng" w="76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4F6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"/>
                          <a:ea typeface="Nunito"/>
                          <a:cs typeface="Nunito"/>
                          <a:sym typeface="Nunito"/>
                        </a:rPr>
                        <a:t>2</a:t>
                      </a:r>
                      <a:endParaRPr sz="15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76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FFFFFF"/>
                    </a:solidFill>
                  </a:tcPr>
                </a:tc>
              </a:tr>
              <a:tr h="318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"/>
                          <a:ea typeface="Nunito"/>
                          <a:cs typeface="Nunito"/>
                          <a:sym typeface="Nunito"/>
                        </a:rPr>
                        <a:t>National Research and Education Network</a:t>
                      </a:r>
                      <a:endParaRPr sz="15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R cap="flat" cmpd="sng" w="76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4F6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"/>
                          <a:ea typeface="Nunito"/>
                          <a:cs typeface="Nunito"/>
                          <a:sym typeface="Nunito"/>
                        </a:rPr>
                        <a:t>1</a:t>
                      </a:r>
                      <a:endParaRPr sz="15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76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FFFFFF"/>
                    </a:solidFill>
                  </a:tcPr>
                </a:tc>
              </a:tr>
              <a:tr h="2288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"/>
                          <a:ea typeface="Nunito"/>
                          <a:cs typeface="Nunito"/>
                          <a:sym typeface="Nunito"/>
                        </a:rPr>
                        <a:t>Civic Tech organisation</a:t>
                      </a:r>
                      <a:endParaRPr sz="15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R cap="flat" cmpd="sng" w="76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F4F6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"/>
                          <a:ea typeface="Nunito"/>
                          <a:cs typeface="Nunito"/>
                          <a:sym typeface="Nunito"/>
                        </a:rPr>
                        <a:t>1</a:t>
                      </a:r>
                      <a:endParaRPr sz="15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76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FFFFFF"/>
                    </a:solidFill>
                  </a:tcPr>
                </a:tc>
              </a:tr>
              <a:tr h="2288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"/>
                          <a:ea typeface="Nunito"/>
                          <a:cs typeface="Nunito"/>
                          <a:sym typeface="Nunito"/>
                        </a:rPr>
                        <a:t>Advisory body</a:t>
                      </a:r>
                      <a:endParaRPr sz="15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R cap="flat" cmpd="sng" w="76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228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F6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"/>
                          <a:ea typeface="Nunito"/>
                          <a:cs typeface="Nunito"/>
                          <a:sym typeface="Nunito"/>
                        </a:rPr>
                        <a:t>1</a:t>
                      </a:r>
                      <a:endParaRPr sz="15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76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B cap="flat" cmpd="sng" w="228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1"/>
          <p:cNvSpPr txBox="1"/>
          <p:nvPr>
            <p:ph type="title"/>
          </p:nvPr>
        </p:nvSpPr>
        <p:spPr>
          <a:xfrm>
            <a:off x="311700" y="2281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Research Software Indaba - South Africa 2023</a:t>
            </a:r>
            <a:endParaRPr b="1"/>
          </a:p>
        </p:txBody>
      </p:sp>
      <p:pic>
        <p:nvPicPr>
          <p:cNvPr id="243" name="Google Shape;24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1275" y="800850"/>
            <a:ext cx="2421401" cy="34249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4" name="Google Shape;244;p21"/>
          <p:cNvGrpSpPr/>
          <p:nvPr/>
        </p:nvGrpSpPr>
        <p:grpSpPr>
          <a:xfrm>
            <a:off x="-489775" y="4610225"/>
            <a:ext cx="10123500" cy="482825"/>
            <a:chOff x="-489775" y="4610225"/>
            <a:chExt cx="10123500" cy="482825"/>
          </a:xfrm>
        </p:grpSpPr>
        <p:grpSp>
          <p:nvGrpSpPr>
            <p:cNvPr id="245" name="Google Shape;245;p21"/>
            <p:cNvGrpSpPr/>
            <p:nvPr/>
          </p:nvGrpSpPr>
          <p:grpSpPr>
            <a:xfrm>
              <a:off x="592950" y="4692850"/>
              <a:ext cx="4944225" cy="400200"/>
              <a:chOff x="592950" y="4692850"/>
              <a:chExt cx="4944225" cy="400200"/>
            </a:xfrm>
          </p:grpSpPr>
          <p:sp>
            <p:nvSpPr>
              <p:cNvPr id="246" name="Google Shape;246;p21"/>
              <p:cNvSpPr txBox="1"/>
              <p:nvPr/>
            </p:nvSpPr>
            <p:spPr>
              <a:xfrm>
                <a:off x="592950" y="4692850"/>
                <a:ext cx="19911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4"/>
                  </a:rPr>
                  <a:t>https://talarify.co.za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247" name="Google Shape;247;p21"/>
              <p:cNvSpPr txBox="1"/>
              <p:nvPr/>
            </p:nvSpPr>
            <p:spPr>
              <a:xfrm>
                <a:off x="3609675" y="4692850"/>
                <a:ext cx="19275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u="sng">
                    <a:solidFill>
                      <a:schemeClr val="hlink"/>
                    </a:solidFill>
                    <a:latin typeface="Montserrat"/>
                    <a:ea typeface="Montserrat"/>
                    <a:cs typeface="Montserrat"/>
                    <a:sym typeface="Montserrat"/>
                    <a:hlinkClick r:id="rId5"/>
                  </a:rPr>
                  <a:t>https://rsse.africa/</a:t>
                </a:r>
                <a:r>
                  <a:rPr lang="en">
                    <a:latin typeface="Montserrat"/>
                    <a:ea typeface="Montserrat"/>
                    <a:cs typeface="Montserrat"/>
                    <a:sym typeface="Montserrat"/>
                  </a:rPr>
                  <a:t> </a:t>
                </a:r>
                <a:endParaRPr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248" name="Google Shape;248;p21"/>
            <p:cNvSpPr txBox="1"/>
            <p:nvPr/>
          </p:nvSpPr>
          <p:spPr>
            <a:xfrm>
              <a:off x="6415950" y="4692850"/>
              <a:ext cx="24165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u="sng">
                  <a:solidFill>
                    <a:schemeClr val="hlink"/>
                  </a:solidFill>
                  <a:latin typeface="Montserrat"/>
                  <a:ea typeface="Montserrat"/>
                  <a:cs typeface="Montserrat"/>
                  <a:sym typeface="Montserrat"/>
                  <a:hlinkClick r:id="rId6"/>
                </a:rPr>
                <a:t>https://researchsoft.org/</a:t>
              </a:r>
              <a:r>
                <a:rPr lang="en">
                  <a:latin typeface="Montserrat"/>
                  <a:ea typeface="Montserrat"/>
                  <a:cs typeface="Montserrat"/>
                  <a:sym typeface="Montserrat"/>
                </a:rPr>
                <a:t> </a:t>
              </a:r>
              <a:endParaRPr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249" name="Google Shape;249;p21"/>
            <p:cNvCxnSpPr/>
            <p:nvPr/>
          </p:nvCxnSpPr>
          <p:spPr>
            <a:xfrm>
              <a:off x="-489775" y="4610225"/>
              <a:ext cx="10123500" cy="7500"/>
            </a:xfrm>
            <a:prstGeom prst="straightConnector1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aphicFrame>
        <p:nvGraphicFramePr>
          <p:cNvPr id="250" name="Google Shape;250;p21"/>
          <p:cNvGraphicFramePr/>
          <p:nvPr/>
        </p:nvGraphicFramePr>
        <p:xfrm>
          <a:off x="3242275" y="851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{F3E8EF8B-080B-416B-A4F6-E08A71B550DF}</a:tableStyleId>
              </a:tblPr>
              <a:tblGrid>
                <a:gridCol w="4520150"/>
                <a:gridCol w="976475"/>
              </a:tblGrid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Is your organisation involved in…</a:t>
                      </a:r>
                      <a:endParaRPr b="1" sz="12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>
                    <a:lnB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FE4E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Responses</a:t>
                      </a:r>
                      <a:endParaRPr b="1" sz="12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91425" marB="91425" marR="91425" marL="91425">
                    <a:lnB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FE4EC"/>
                    </a:solidFill>
                  </a:tcPr>
                </a:tc>
              </a:tr>
              <a:tr h="211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Research software or systems (data/compute) </a:t>
                      </a:r>
                      <a:r>
                        <a:rPr b="1"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development and/or maintenance for in-house research</a:t>
                      </a:r>
                      <a:endParaRPr b="1" sz="12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16</a:t>
                      </a:r>
                      <a:endParaRPr sz="12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1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Employ</a:t>
                      </a:r>
                      <a:r>
                        <a:rPr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 research software or infrastructure developers</a:t>
                      </a:r>
                      <a:endParaRPr sz="12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13</a:t>
                      </a:r>
                      <a:endParaRPr sz="12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1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Training</a:t>
                      </a:r>
                      <a:r>
                        <a:rPr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 in research software or infrastructure development, maintenance, etc.</a:t>
                      </a:r>
                      <a:endParaRPr sz="12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13</a:t>
                      </a:r>
                      <a:endParaRPr sz="12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1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Research software or systems (data/compute) </a:t>
                      </a:r>
                      <a:r>
                        <a:rPr b="1"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development and/or maintenance as a service </a:t>
                      </a:r>
                      <a:r>
                        <a:rPr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to others</a:t>
                      </a:r>
                      <a:endParaRPr sz="12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11</a:t>
                      </a:r>
                      <a:endParaRPr sz="12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8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Provide access to specialised infrastructure </a:t>
                      </a:r>
                      <a:r>
                        <a:rPr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on which research software runs (cloud/HPC)</a:t>
                      </a:r>
                      <a:endParaRPr b="1" sz="12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10</a:t>
                      </a:r>
                      <a:endParaRPr sz="12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8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Develop policies</a:t>
                      </a:r>
                      <a:r>
                        <a:rPr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 related to the research software ecosystem</a:t>
                      </a:r>
                      <a:endParaRPr sz="12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9</a:t>
                      </a:r>
                      <a:endParaRPr sz="12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8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Provide funding</a:t>
                      </a:r>
                      <a:r>
                        <a:rPr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 for research software projects, infrastructure, research, training, etc</a:t>
                      </a:r>
                      <a:endParaRPr b="1" sz="12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8</a:t>
                      </a:r>
                      <a:endParaRPr sz="12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8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Research software </a:t>
                      </a:r>
                      <a:r>
                        <a:rPr b="1"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project management</a:t>
                      </a:r>
                      <a:endParaRPr b="1" sz="12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8</a:t>
                      </a:r>
                      <a:endParaRPr sz="12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8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Other</a:t>
                      </a:r>
                      <a:endParaRPr sz="12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Nunito"/>
                          <a:ea typeface="Nunito"/>
                          <a:cs typeface="Nunito"/>
                          <a:sym typeface="Nunito"/>
                        </a:rPr>
                        <a:t>8</a:t>
                      </a:r>
                      <a:endParaRPr sz="1200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</a:txBody>
                  <a:tcPr marT="19050" marB="19050" marR="28575" marL="28575" anchor="b">
                    <a:lnL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76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51" name="Google Shape;251;p21"/>
          <p:cNvSpPr txBox="1"/>
          <p:nvPr/>
        </p:nvSpPr>
        <p:spPr>
          <a:xfrm>
            <a:off x="2364200" y="4308400"/>
            <a:ext cx="63747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50">
                <a:solidFill>
                  <a:srgbClr val="333333"/>
                </a:solidFill>
                <a:latin typeface="Nunito"/>
                <a:ea typeface="Nunito"/>
                <a:cs typeface="Nunito"/>
                <a:sym typeface="Nunito"/>
              </a:rPr>
              <a:t>Anelda Van der Walt, &amp; Noxolo Chalale. (2023). doi.org/10.5281/zenodo.7980636</a:t>
            </a:r>
            <a:endParaRPr i="1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4B6C"/>
      </a:dk1>
      <a:lt1>
        <a:srgbClr val="FFFFFF"/>
      </a:lt1>
      <a:dk2>
        <a:srgbClr val="434343"/>
      </a:dk2>
      <a:lt2>
        <a:srgbClr val="EEEEEE"/>
      </a:lt2>
      <a:accent1>
        <a:srgbClr val="D46852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1D597D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