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79" r:id="rId3"/>
    <p:sldId id="257" r:id="rId4"/>
    <p:sldId id="260" r:id="rId5"/>
    <p:sldId id="262" r:id="rId6"/>
    <p:sldId id="271" r:id="rId7"/>
    <p:sldId id="256" r:id="rId8"/>
    <p:sldId id="264" r:id="rId9"/>
    <p:sldId id="267" r:id="rId10"/>
    <p:sldId id="273" r:id="rId11"/>
    <p:sldId id="272" r:id="rId12"/>
    <p:sldId id="274" r:id="rId13"/>
    <p:sldId id="277" r:id="rId14"/>
    <p:sldId id="276" r:id="rId15"/>
    <p:sldId id="270" r:id="rId16"/>
    <p:sldId id="269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2F41"/>
    <a:srgbClr val="31AD34"/>
    <a:srgbClr val="FF0066"/>
    <a:srgbClr val="F5A3E5"/>
    <a:srgbClr val="6F6F6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83" autoAdjust="0"/>
  </p:normalViewPr>
  <p:slideViewPr>
    <p:cSldViewPr snapToGrid="0">
      <p:cViewPr varScale="1">
        <p:scale>
          <a:sx n="106" d="100"/>
          <a:sy n="106" d="100"/>
        </p:scale>
        <p:origin x="12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21820-D199-4D82-91AF-C50B1D3B111A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0E3DB-BCAB-42BD-8DDD-04198F92E6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98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nounproject.com/delwar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thenounproject.com/Mrs_Flan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Bird – created by </a:t>
            </a:r>
            <a:r>
              <a:rPr lang="en-US" dirty="0" err="1" smtClean="0"/>
              <a:t>parkjisun</a:t>
            </a:r>
            <a:endParaRPr lang="en-US" dirty="0" smtClean="0"/>
          </a:p>
          <a:p>
            <a:r>
              <a:rPr lang="en-US" dirty="0" smtClean="0"/>
              <a:t>Tree – created by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Delwar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Hossain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en-US" dirty="0" smtClean="0"/>
              <a:t>Deer – created by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Francisca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Arévalo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Fish – created by Iconic</a:t>
            </a:r>
          </a:p>
          <a:p>
            <a:r>
              <a:rPr lang="en-US" dirty="0" smtClean="0"/>
              <a:t>Butterfly – created by Jacqueline </a:t>
            </a:r>
            <a:r>
              <a:rPr lang="en-US" dirty="0" err="1" smtClean="0"/>
              <a:t>Fernandes</a:t>
            </a:r>
            <a:endParaRPr lang="en-US" dirty="0" smtClean="0"/>
          </a:p>
          <a:p>
            <a:r>
              <a:rPr lang="en-US" dirty="0" smtClean="0"/>
              <a:t>Shell</a:t>
            </a:r>
            <a:r>
              <a:rPr lang="en-US" baseline="0" dirty="0" smtClean="0"/>
              <a:t> – created by B Barrett Noun project</a:t>
            </a:r>
          </a:p>
          <a:p>
            <a:r>
              <a:rPr lang="en-US" baseline="0" dirty="0" smtClean="0"/>
              <a:t>Bacteria – created by Boris </a:t>
            </a:r>
            <a:r>
              <a:rPr lang="en-US" baseline="0" dirty="0" err="1" smtClean="0"/>
              <a:t>Belov</a:t>
            </a:r>
            <a:endParaRPr lang="en-US" baseline="0" dirty="0" smtClean="0"/>
          </a:p>
          <a:p>
            <a:r>
              <a:rPr lang="en-US" baseline="0" dirty="0" smtClean="0"/>
              <a:t>Mountains by </a:t>
            </a:r>
            <a:r>
              <a:rPr lang="en-US" baseline="0" dirty="0" err="1" smtClean="0"/>
              <a:t>alice</a:t>
            </a:r>
            <a:r>
              <a:rPr lang="en-US" baseline="0" dirty="0" smtClean="0"/>
              <a:t> noir, ocean by </a:t>
            </a:r>
            <a:r>
              <a:rPr lang="en-US" baseline="0" dirty="0" err="1" smtClean="0"/>
              <a:t>alex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muravev</a:t>
            </a:r>
            <a:r>
              <a:rPr lang="en-US" baseline="0" dirty="0" smtClean="0"/>
              <a:t>, lake by </a:t>
            </a:r>
            <a:r>
              <a:rPr lang="en-US" baseline="0" dirty="0" err="1" smtClean="0"/>
              <a:t>By</a:t>
            </a:r>
            <a:r>
              <a:rPr lang="en-US" baseline="0" dirty="0" smtClean="0"/>
              <a:t> Anton </a:t>
            </a:r>
            <a:r>
              <a:rPr lang="en-US" baseline="0" dirty="0" err="1" smtClean="0"/>
              <a:t>Gajdosik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648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5 – S25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7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1a null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99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Null 5c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96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28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Fig 1a-1f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871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</a:t>
            </a:r>
            <a:r>
              <a:rPr lang="en-US" baseline="0" dirty="0" smtClean="0"/>
              <a:t> 3a_3b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07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4A-4D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65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829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4 - S10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11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4 - S25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85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 5 – S10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0E3DB-BCAB-42BD-8DDD-04198F92E6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053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96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6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6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16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93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25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09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181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84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879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28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B8C92-D5E3-4480-8685-D57BEE386DE2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739AB-A080-4B4D-8F68-F1CDB67AA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6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0.png"/><Relationship Id="rId3" Type="http://schemas.openxmlformats.org/officeDocument/2006/relationships/image" Target="../media/image16.png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9.png"/><Relationship Id="rId3" Type="http://schemas.openxmlformats.org/officeDocument/2006/relationships/image" Target="../media/image17.png"/><Relationship Id="rId7" Type="http://schemas.openxmlformats.org/officeDocument/2006/relationships/image" Target="../media/image18.emf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4.png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0.png"/><Relationship Id="rId3" Type="http://schemas.openxmlformats.org/officeDocument/2006/relationships/image" Target="../media/image19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.png"/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image" Target="../media/image8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485171"/>
              </p:ext>
            </p:extLst>
          </p:nvPr>
        </p:nvGraphicFramePr>
        <p:xfrm>
          <a:off x="2492626" y="3745150"/>
          <a:ext cx="4202089" cy="1960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944">
                  <a:extLst>
                    <a:ext uri="{9D8B030D-6E8A-4147-A177-3AD203B41FA5}">
                      <a16:colId xmlns:a16="http://schemas.microsoft.com/office/drawing/2014/main" val="3777247511"/>
                    </a:ext>
                  </a:extLst>
                </a:gridCol>
                <a:gridCol w="1200230">
                  <a:extLst>
                    <a:ext uri="{9D8B030D-6E8A-4147-A177-3AD203B41FA5}">
                      <a16:colId xmlns:a16="http://schemas.microsoft.com/office/drawing/2014/main" val="3565287180"/>
                    </a:ext>
                  </a:extLst>
                </a:gridCol>
                <a:gridCol w="710503">
                  <a:extLst>
                    <a:ext uri="{9D8B030D-6E8A-4147-A177-3AD203B41FA5}">
                      <a16:colId xmlns:a16="http://schemas.microsoft.com/office/drawing/2014/main" val="310175345"/>
                    </a:ext>
                  </a:extLst>
                </a:gridCol>
                <a:gridCol w="1488412">
                  <a:extLst>
                    <a:ext uri="{9D8B030D-6E8A-4147-A177-3AD203B41FA5}">
                      <a16:colId xmlns:a16="http://schemas.microsoft.com/office/drawing/2014/main" val="2991616883"/>
                    </a:ext>
                  </a:extLst>
                </a:gridCol>
              </a:tblGrid>
              <a:tr h="4900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Birds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Invertebrates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9353912"/>
                  </a:ext>
                </a:extLst>
              </a:tr>
              <a:tr h="4900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Plants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Benthos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6650058"/>
                  </a:ext>
                </a:extLst>
              </a:tr>
              <a:tr h="4900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Mammals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Plankton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8586666"/>
                  </a:ext>
                </a:extLst>
              </a:tr>
              <a:tr h="4900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Fish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95031"/>
                  </a:ext>
                </a:extLst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7068" y="4617289"/>
            <a:ext cx="640805" cy="408944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905249"/>
              </p:ext>
            </p:extLst>
          </p:nvPr>
        </p:nvGraphicFramePr>
        <p:xfrm>
          <a:off x="2032000" y="723583"/>
          <a:ext cx="1914850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7265">
                  <a:extLst>
                    <a:ext uri="{9D8B030D-6E8A-4147-A177-3AD203B41FA5}">
                      <a16:colId xmlns:a16="http://schemas.microsoft.com/office/drawing/2014/main" val="1812283001"/>
                    </a:ext>
                  </a:extLst>
                </a:gridCol>
                <a:gridCol w="1427585">
                  <a:extLst>
                    <a:ext uri="{9D8B030D-6E8A-4147-A177-3AD203B41FA5}">
                      <a16:colId xmlns:a16="http://schemas.microsoft.com/office/drawing/2014/main" val="3574134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Birds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41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Plants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6204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Mammals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943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Fish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409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Invertebrates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7088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Benthos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511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Plankton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655806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54235" y="60801"/>
            <a:ext cx="1380392" cy="1325563"/>
          </a:xfrm>
        </p:spPr>
        <p:txBody>
          <a:bodyPr/>
          <a:lstStyle/>
          <a:p>
            <a:r>
              <a:rPr lang="en-US" dirty="0" smtClean="0"/>
              <a:t>Key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6589" y="2588903"/>
            <a:ext cx="422129" cy="3297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6589" y="1149269"/>
            <a:ext cx="446039" cy="2684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0381" y="1551359"/>
            <a:ext cx="413796" cy="244918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090630"/>
              </p:ext>
            </p:extLst>
          </p:nvPr>
        </p:nvGraphicFramePr>
        <p:xfrm>
          <a:off x="6820894" y="3745150"/>
          <a:ext cx="2189284" cy="127452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261110">
                  <a:extLst>
                    <a:ext uri="{9D8B030D-6E8A-4147-A177-3AD203B41FA5}">
                      <a16:colId xmlns:a16="http://schemas.microsoft.com/office/drawing/2014/main" val="1963467705"/>
                    </a:ext>
                  </a:extLst>
                </a:gridCol>
                <a:gridCol w="928174">
                  <a:extLst>
                    <a:ext uri="{9D8B030D-6E8A-4147-A177-3AD203B41FA5}">
                      <a16:colId xmlns:a16="http://schemas.microsoft.com/office/drawing/2014/main" val="464586843"/>
                    </a:ext>
                  </a:extLst>
                </a:gridCol>
              </a:tblGrid>
              <a:tr h="424842">
                <a:tc>
                  <a:txBody>
                    <a:bodyPr/>
                    <a:lstStyle/>
                    <a:p>
                      <a:r>
                        <a:rPr lang="en-US" b="0" dirty="0" smtClean="0"/>
                        <a:t>Terrestrial</a:t>
                      </a:r>
                      <a:endParaRPr lang="en-US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226580"/>
                  </a:ext>
                </a:extLst>
              </a:tr>
              <a:tr h="424842">
                <a:tc>
                  <a:txBody>
                    <a:bodyPr/>
                    <a:lstStyle/>
                    <a:p>
                      <a:r>
                        <a:rPr lang="en-US" dirty="0" smtClean="0"/>
                        <a:t>Marine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2741848"/>
                  </a:ext>
                </a:extLst>
              </a:tr>
              <a:tr h="424842">
                <a:tc>
                  <a:txBody>
                    <a:bodyPr/>
                    <a:lstStyle/>
                    <a:p>
                      <a:r>
                        <a:rPr lang="en-US" dirty="0" smtClean="0"/>
                        <a:t>Freshwater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260421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3232" y="3758752"/>
            <a:ext cx="655912" cy="3963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63232" y="4235472"/>
            <a:ext cx="728479" cy="2938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l="5117"/>
          <a:stretch/>
        </p:blipFill>
        <p:spPr>
          <a:xfrm>
            <a:off x="2049256" y="1929918"/>
            <a:ext cx="454495" cy="22437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2078832" y="748436"/>
            <a:ext cx="398260" cy="33513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6589" y="2230886"/>
            <a:ext cx="447205" cy="31909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53584" y="2968996"/>
            <a:ext cx="440143" cy="32427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2660709" y="3758752"/>
            <a:ext cx="530166" cy="44613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4654" y="4280669"/>
            <a:ext cx="636221" cy="38291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9836" y="4766595"/>
            <a:ext cx="705856" cy="41778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9"/>
          <a:srcRect l="5117"/>
          <a:stretch/>
        </p:blipFill>
        <p:spPr>
          <a:xfrm>
            <a:off x="2565493" y="5301325"/>
            <a:ext cx="625382" cy="3087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213" y="3797354"/>
            <a:ext cx="571145" cy="40753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665" y="4257093"/>
            <a:ext cx="583693" cy="45592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20665" y="4741546"/>
            <a:ext cx="601063" cy="442831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9831183" y="1835036"/>
            <a:ext cx="1787041" cy="2969061"/>
            <a:chOff x="5316333" y="2328125"/>
            <a:chExt cx="1787041" cy="2969061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60253" y="2638583"/>
              <a:ext cx="477444" cy="25045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48411" y="3249329"/>
              <a:ext cx="496489" cy="256131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57026" y="3812661"/>
              <a:ext cx="394437" cy="268537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5895396" y="2328125"/>
              <a:ext cx="718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Birds</a:t>
              </a:r>
              <a:endParaRPr lang="en-US" sz="12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91975" y="2658380"/>
              <a:ext cx="8598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Plants</a:t>
              </a:r>
              <a:endParaRPr lang="en-US" sz="12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875517" y="3213940"/>
              <a:ext cx="11767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Mammals</a:t>
              </a:r>
              <a:endParaRPr lang="en-US" sz="12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895396" y="2930592"/>
              <a:ext cx="7184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Fish</a:t>
              </a:r>
              <a:endParaRPr lang="en-US" sz="12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91975" y="3531690"/>
              <a:ext cx="10426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Invertebrates</a:t>
              </a:r>
              <a:endParaRPr lang="en-US" sz="12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877643" y="3803083"/>
              <a:ext cx="10198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Benthos</a:t>
              </a:r>
              <a:endParaRPr lang="en-US" sz="12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879732" y="4093485"/>
              <a:ext cx="10634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Plankton</a:t>
              </a:r>
              <a:endParaRPr lang="en-US" sz="1200" dirty="0"/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8002" y="5020383"/>
              <a:ext cx="478886" cy="266371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43450" y="4497576"/>
              <a:ext cx="490175" cy="258138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16333" y="4801098"/>
              <a:ext cx="544407" cy="191424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5875517" y="4509533"/>
              <a:ext cx="113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Terrestrial</a:t>
              </a:r>
              <a:endParaRPr lang="en-US" sz="12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865219" y="4769399"/>
              <a:ext cx="908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Marine</a:t>
              </a:r>
              <a:endParaRPr lang="en-US" sz="12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867115" y="5020187"/>
              <a:ext cx="12362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Freshwater</a:t>
              </a:r>
              <a:endParaRPr lang="en-US" sz="1200" dirty="0"/>
            </a:p>
          </p:txBody>
        </p:sp>
      </p:grpSp>
      <p:pic>
        <p:nvPicPr>
          <p:cNvPr id="55" name="Picture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9912375" y="1787665"/>
            <a:ext cx="398260" cy="335137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9"/>
          <a:srcRect l="5117"/>
          <a:stretch/>
        </p:blipFill>
        <p:spPr>
          <a:xfrm>
            <a:off x="9888414" y="2476715"/>
            <a:ext cx="454495" cy="22437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02794" y="3038601"/>
            <a:ext cx="407841" cy="29101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7091" y="3626337"/>
            <a:ext cx="440143" cy="32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5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06864" y="117987"/>
            <a:ext cx="8822559" cy="6740013"/>
            <a:chOff x="1602659" y="117987"/>
            <a:chExt cx="8822559" cy="6740013"/>
          </a:xfrm>
        </p:grpSpPr>
        <p:grpSp>
          <p:nvGrpSpPr>
            <p:cNvPr id="26" name="Group 25"/>
            <p:cNvGrpSpPr/>
            <p:nvPr/>
          </p:nvGrpSpPr>
          <p:grpSpPr>
            <a:xfrm>
              <a:off x="1602659" y="117987"/>
              <a:ext cx="8822559" cy="6740013"/>
              <a:chOff x="1519426" y="0"/>
              <a:chExt cx="8895959" cy="6802792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9426" y="0"/>
                <a:ext cx="8895959" cy="6802792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3821476" y="2462506"/>
                <a:ext cx="5498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0.5</a:t>
                </a:r>
                <a:endParaRPr lang="en-US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563773" y="2437351"/>
                <a:ext cx="281425" cy="372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0 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422926" y="2431729"/>
                <a:ext cx="1030785" cy="372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 smtClean="0"/>
                  <a:t>1</a:t>
                </a:r>
                <a:r>
                  <a:rPr lang="en-US" sz="1600" dirty="0" smtClean="0"/>
                  <a:t> </a:t>
                </a:r>
                <a:endParaRPr lang="en-US" sz="1600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550783" y="2670256"/>
                <a:ext cx="130016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 smtClean="0"/>
                  <a:t>lognormal</a:t>
                </a:r>
                <a:endParaRPr lang="en-US" sz="1500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562276" y="2671519"/>
                <a:ext cx="880671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500" dirty="0" smtClean="0"/>
                  <a:t>logseries</a:t>
                </a:r>
                <a:endParaRPr lang="en-US" sz="1500" dirty="0"/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>
                <a:off x="3510661" y="2831838"/>
                <a:ext cx="1051616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2" name="Picture 21"/>
              <p:cNvPicPr>
                <a:picLocks noChangeAspect="1"/>
              </p:cNvPicPr>
              <p:nvPr/>
            </p:nvPicPr>
            <p:blipFill rotWithShape="1">
              <a:blip r:embed="rId4"/>
              <a:srcRect l="12552" t="9586" b="15706"/>
              <a:stretch/>
            </p:blipFill>
            <p:spPr>
              <a:xfrm>
                <a:off x="9085613" y="4277033"/>
                <a:ext cx="1185775" cy="1614212"/>
              </a:xfrm>
              <a:prstGeom prst="rect">
                <a:avLst/>
              </a:prstGeom>
            </p:spPr>
          </p:pic>
        </p:grpSp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5"/>
            <a:srcRect b="20464"/>
            <a:stretch/>
          </p:blipFill>
          <p:spPr>
            <a:xfrm>
              <a:off x="3080502" y="458315"/>
              <a:ext cx="2018754" cy="772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9677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425678" y="0"/>
            <a:ext cx="9171654" cy="6759677"/>
            <a:chOff x="1465007" y="93624"/>
            <a:chExt cx="9161822" cy="687136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5007" y="93624"/>
              <a:ext cx="9161822" cy="6871366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3876661" y="2548715"/>
              <a:ext cx="545346" cy="36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0.5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29335" y="2523792"/>
              <a:ext cx="279103" cy="375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 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73148" y="2518222"/>
              <a:ext cx="1022280" cy="375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1 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16452" y="2754548"/>
              <a:ext cx="1289435" cy="320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 smtClean="0"/>
                <a:t>lognormal</a:t>
              </a:r>
              <a:endParaRPr lang="en-US" sz="15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33513" y="2754548"/>
              <a:ext cx="873405" cy="320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500" dirty="0" smtClean="0"/>
                <a:t>logseries</a:t>
              </a:r>
              <a:endParaRPr lang="en-US" sz="1500" dirty="0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3568410" y="2914639"/>
              <a:ext cx="104293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4"/>
            <a:srcRect l="12552" t="9586" b="15706"/>
            <a:stretch/>
          </p:blipFill>
          <p:spPr>
            <a:xfrm>
              <a:off x="9135915" y="4444040"/>
              <a:ext cx="1175991" cy="1599315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/>
          <a:srcRect b="20464"/>
          <a:stretch/>
        </p:blipFill>
        <p:spPr>
          <a:xfrm>
            <a:off x="3080502" y="458315"/>
            <a:ext cx="2018754" cy="77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36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327356" y="110656"/>
            <a:ext cx="9242322" cy="6678518"/>
            <a:chOff x="1327356" y="110656"/>
            <a:chExt cx="9242322" cy="667851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r="7741"/>
            <a:stretch/>
          </p:blipFill>
          <p:spPr>
            <a:xfrm>
              <a:off x="1327356" y="110656"/>
              <a:ext cx="9242322" cy="66785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12552" t="9586" b="15706"/>
            <a:stretch/>
          </p:blipFill>
          <p:spPr>
            <a:xfrm>
              <a:off x="3097308" y="867911"/>
              <a:ext cx="1307544" cy="17474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023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67148" y="776603"/>
            <a:ext cx="11557410" cy="4622964"/>
            <a:chOff x="167148" y="776603"/>
            <a:chExt cx="11557410" cy="4622964"/>
          </a:xfrm>
        </p:grpSpPr>
        <p:grpSp>
          <p:nvGrpSpPr>
            <p:cNvPr id="18" name="Group 17"/>
            <p:cNvGrpSpPr/>
            <p:nvPr/>
          </p:nvGrpSpPr>
          <p:grpSpPr>
            <a:xfrm>
              <a:off x="167148" y="776603"/>
              <a:ext cx="11557410" cy="4622964"/>
              <a:chOff x="0" y="766771"/>
              <a:chExt cx="11557410" cy="4622964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766771"/>
                <a:ext cx="11557410" cy="4622964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1097697" y="3674688"/>
                <a:ext cx="1118147" cy="96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0</a:t>
                </a:r>
                <a:r>
                  <a:rPr lang="en-US" sz="2500" dirty="0" smtClean="0"/>
                  <a:t> </a:t>
                </a:r>
                <a:endParaRPr lang="en-US" sz="2500" dirty="0" smtClean="0"/>
              </a:p>
              <a:p>
                <a:endParaRPr lang="en-US" sz="1600" dirty="0" smtClean="0"/>
              </a:p>
              <a:p>
                <a:r>
                  <a:rPr lang="en-US" sz="1600" dirty="0" smtClean="0"/>
                  <a:t>lognormal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665626" y="3813187"/>
                <a:ext cx="9872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 smtClean="0"/>
                  <a:t>1</a:t>
                </a:r>
              </a:p>
              <a:p>
                <a:pPr algn="r"/>
                <a:endParaRPr lang="en-US" sz="1600" dirty="0" smtClean="0"/>
              </a:p>
              <a:p>
                <a:pPr algn="r"/>
                <a:r>
                  <a:rPr lang="en-US" sz="1600" dirty="0" smtClean="0"/>
                  <a:t>logseries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215844" y="3779758"/>
                <a:ext cx="54158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0.5</a:t>
                </a:r>
                <a:endParaRPr lang="en-US" sz="1600" dirty="0"/>
              </a:p>
            </p:txBody>
          </p:sp>
          <p:cxnSp>
            <p:nvCxnSpPr>
              <p:cNvPr id="28" name="Straight Arrow Connector 27"/>
              <p:cNvCxnSpPr/>
              <p:nvPr/>
            </p:nvCxnSpPr>
            <p:spPr>
              <a:xfrm>
                <a:off x="1960005" y="4151741"/>
                <a:ext cx="961461" cy="9363"/>
              </a:xfrm>
              <a:prstGeom prst="straightConnector1">
                <a:avLst/>
              </a:prstGeom>
              <a:ln w="38100" cap="flat" cmpd="sng" algn="ctr">
                <a:solidFill>
                  <a:schemeClr val="dk1"/>
                </a:solidFill>
                <a:prstDash val="solid"/>
                <a:round/>
                <a:headEnd type="arrow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4890543" y="3674688"/>
                <a:ext cx="1118147" cy="96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0</a:t>
                </a:r>
                <a:r>
                  <a:rPr lang="en-US" sz="2500" dirty="0" smtClean="0"/>
                  <a:t> </a:t>
                </a:r>
                <a:endParaRPr lang="en-US" sz="2500" dirty="0" smtClean="0"/>
              </a:p>
              <a:p>
                <a:endParaRPr lang="en-US" sz="1600" dirty="0" smtClean="0"/>
              </a:p>
              <a:p>
                <a:r>
                  <a:rPr lang="en-US" sz="1600" dirty="0" smtClean="0"/>
                  <a:t>lognormal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458472" y="3813187"/>
                <a:ext cx="9872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dirty="0" smtClean="0"/>
                  <a:t>1</a:t>
                </a:r>
              </a:p>
              <a:p>
                <a:pPr algn="r"/>
                <a:endParaRPr lang="en-US" sz="1600" dirty="0" smtClean="0"/>
              </a:p>
              <a:p>
                <a:pPr algn="r"/>
                <a:r>
                  <a:rPr lang="en-US" sz="1600" dirty="0" smtClean="0"/>
                  <a:t>logseries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008690" y="3779758"/>
                <a:ext cx="54158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0.5</a:t>
                </a:r>
                <a:endParaRPr lang="en-US" sz="1600" dirty="0"/>
              </a:p>
            </p:txBody>
          </p:sp>
          <p:cxnSp>
            <p:nvCxnSpPr>
              <p:cNvPr id="37" name="Straight Arrow Connector 36"/>
              <p:cNvCxnSpPr/>
              <p:nvPr/>
            </p:nvCxnSpPr>
            <p:spPr>
              <a:xfrm>
                <a:off x="5752851" y="4151741"/>
                <a:ext cx="961461" cy="9363"/>
              </a:xfrm>
              <a:prstGeom prst="straightConnector1">
                <a:avLst/>
              </a:prstGeom>
              <a:ln w="38100" cap="flat" cmpd="sng" algn="ctr">
                <a:solidFill>
                  <a:schemeClr val="dk1"/>
                </a:solidFill>
                <a:prstDash val="solid"/>
                <a:round/>
                <a:headEnd type="arrow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30856" y="1464444"/>
              <a:ext cx="2231552" cy="362672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1359" y="1464444"/>
              <a:ext cx="1853047" cy="419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9050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8642" y="968640"/>
            <a:ext cx="11884333" cy="4772783"/>
            <a:chOff x="108642" y="968640"/>
            <a:chExt cx="11884333" cy="47727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642" y="987690"/>
              <a:ext cx="11884333" cy="4753733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4"/>
            <a:srcRect l="12552" t="9586" b="15706"/>
            <a:stretch/>
          </p:blipFill>
          <p:spPr>
            <a:xfrm>
              <a:off x="1494650" y="968640"/>
              <a:ext cx="1177253" cy="15733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8078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8338" y="0"/>
            <a:ext cx="1173662" cy="5647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411" y="0"/>
            <a:ext cx="892220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55459"/>
          <a:stretch/>
        </p:blipFill>
        <p:spPr>
          <a:xfrm>
            <a:off x="3425024" y="0"/>
            <a:ext cx="6925656" cy="28186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2913" y="4299181"/>
            <a:ext cx="1609483" cy="161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6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360" y="18854"/>
            <a:ext cx="8836057" cy="6835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7605" y="4242621"/>
            <a:ext cx="1609483" cy="16155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6284" y="18854"/>
            <a:ext cx="2450804" cy="8230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9780" y="101252"/>
            <a:ext cx="457441" cy="23888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7" y="18854"/>
            <a:ext cx="1155933" cy="55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1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Box 122"/>
          <p:cNvSpPr txBox="1"/>
          <p:nvPr/>
        </p:nvSpPr>
        <p:spPr>
          <a:xfrm>
            <a:off x="6354399" y="4840363"/>
            <a:ext cx="54024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Species temporal occupancy strongly determined by competition</a:t>
            </a:r>
            <a:endParaRPr lang="en-US" sz="1400" dirty="0"/>
          </a:p>
        </p:txBody>
      </p:sp>
      <p:grpSp>
        <p:nvGrpSpPr>
          <p:cNvPr id="135" name="Group 134"/>
          <p:cNvGrpSpPr/>
          <p:nvPr/>
        </p:nvGrpSpPr>
        <p:grpSpPr>
          <a:xfrm>
            <a:off x="619585" y="916281"/>
            <a:ext cx="5402404" cy="3877583"/>
            <a:chOff x="345569" y="4881769"/>
            <a:chExt cx="1131512" cy="1096218"/>
          </a:xfrm>
        </p:grpSpPr>
        <p:sp>
          <p:nvSpPr>
            <p:cNvPr id="138" name="Oval 137"/>
            <p:cNvSpPr/>
            <p:nvPr/>
          </p:nvSpPr>
          <p:spPr>
            <a:xfrm>
              <a:off x="1225840" y="4987194"/>
              <a:ext cx="164592" cy="1645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Isosceles Triangle 138"/>
            <p:cNvSpPr/>
            <p:nvPr/>
          </p:nvSpPr>
          <p:spPr>
            <a:xfrm>
              <a:off x="447161" y="4973235"/>
              <a:ext cx="164592" cy="164592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Parallelogram 144"/>
            <p:cNvSpPr/>
            <p:nvPr/>
          </p:nvSpPr>
          <p:spPr>
            <a:xfrm>
              <a:off x="799602" y="5003966"/>
              <a:ext cx="215132" cy="146017"/>
            </a:xfrm>
            <a:prstGeom prst="parallelogram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345569" y="4881769"/>
              <a:ext cx="1131512" cy="10962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354399" y="851025"/>
            <a:ext cx="5402404" cy="3877583"/>
            <a:chOff x="1921849" y="4881769"/>
            <a:chExt cx="1131512" cy="1096218"/>
          </a:xfrm>
        </p:grpSpPr>
        <p:sp>
          <p:nvSpPr>
            <p:cNvPr id="156" name="Oval 155"/>
            <p:cNvSpPr/>
            <p:nvPr/>
          </p:nvSpPr>
          <p:spPr>
            <a:xfrm>
              <a:off x="2802120" y="4987194"/>
              <a:ext cx="164592" cy="1645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Isosceles Triangle 156"/>
            <p:cNvSpPr/>
            <p:nvPr/>
          </p:nvSpPr>
          <p:spPr>
            <a:xfrm>
              <a:off x="1991471" y="4980539"/>
              <a:ext cx="164592" cy="164592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921849" y="4881769"/>
              <a:ext cx="1131512" cy="10962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TextBox 162"/>
          <p:cNvSpPr txBox="1"/>
          <p:nvPr/>
        </p:nvSpPr>
        <p:spPr>
          <a:xfrm>
            <a:off x="619585" y="4881726"/>
            <a:ext cx="5337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Species temporal occupancy strongly determined by environment</a:t>
            </a:r>
            <a:endParaRPr lang="en-US" sz="1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223" y="2472069"/>
            <a:ext cx="829128" cy="6157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8" y="2505617"/>
            <a:ext cx="804742" cy="60355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656" y="2551324"/>
            <a:ext cx="1060796" cy="5364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19" y="3792771"/>
            <a:ext cx="829128" cy="61574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3683" y="3804964"/>
            <a:ext cx="804742" cy="60355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0542" y="3872026"/>
            <a:ext cx="1060796" cy="53649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6809" y="3979745"/>
            <a:ext cx="1060796" cy="53649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5065" y="3965472"/>
            <a:ext cx="1060796" cy="53649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19777" y="2719108"/>
            <a:ext cx="1060796" cy="53649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6435" y="3965472"/>
            <a:ext cx="1060796" cy="53649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0753" y="2679481"/>
            <a:ext cx="829128" cy="61574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9384" y="1190390"/>
            <a:ext cx="829128" cy="61574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8079" y="2679481"/>
            <a:ext cx="804742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5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884969" y="460106"/>
            <a:ext cx="2910828" cy="1840162"/>
            <a:chOff x="2888850" y="304464"/>
            <a:chExt cx="2910828" cy="1840162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/>
            <a:srcRect b="361"/>
            <a:stretch/>
          </p:blipFill>
          <p:spPr>
            <a:xfrm>
              <a:off x="2888850" y="304464"/>
              <a:ext cx="2870345" cy="1840162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5593742" y="1013745"/>
              <a:ext cx="205936" cy="2166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407" y="620684"/>
            <a:ext cx="2842720" cy="1714371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523398"/>
              </p:ext>
            </p:extLst>
          </p:nvPr>
        </p:nvGraphicFramePr>
        <p:xfrm>
          <a:off x="3669166" y="2644550"/>
          <a:ext cx="1744692" cy="1754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2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71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71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6" name="Flowchart: Connector 65"/>
          <p:cNvSpPr/>
          <p:nvPr/>
        </p:nvSpPr>
        <p:spPr>
          <a:xfrm>
            <a:off x="6339323" y="3261577"/>
            <a:ext cx="45719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lowchart: Connector 66"/>
          <p:cNvSpPr/>
          <p:nvPr/>
        </p:nvSpPr>
        <p:spPr>
          <a:xfrm>
            <a:off x="6369269" y="4043499"/>
            <a:ext cx="45719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lowchart: Connector 67"/>
          <p:cNvSpPr/>
          <p:nvPr/>
        </p:nvSpPr>
        <p:spPr>
          <a:xfrm>
            <a:off x="8007774" y="2859833"/>
            <a:ext cx="45719" cy="45719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6809180" y="4298678"/>
            <a:ext cx="990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</a:t>
            </a:r>
            <a:r>
              <a:rPr lang="en-US" sz="1400" dirty="0" smtClean="0"/>
              <a:t>og(area)</a:t>
            </a:r>
            <a:endParaRPr lang="en-US" sz="1400" dirty="0"/>
          </a:p>
        </p:txBody>
      </p:sp>
      <p:sp>
        <p:nvSpPr>
          <p:cNvPr id="77" name="TextBox 76"/>
          <p:cNvSpPr txBox="1"/>
          <p:nvPr/>
        </p:nvSpPr>
        <p:spPr>
          <a:xfrm rot="16200000">
            <a:off x="5451374" y="3303277"/>
            <a:ext cx="1169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</a:t>
            </a:r>
            <a:r>
              <a:rPr lang="en-US" sz="1400" dirty="0" smtClean="0"/>
              <a:t>og(Species)</a:t>
            </a:r>
            <a:endParaRPr lang="en-US" sz="1400" dirty="0"/>
          </a:p>
        </p:txBody>
      </p:sp>
      <p:cxnSp>
        <p:nvCxnSpPr>
          <p:cNvPr id="79" name="Straight Connector 78"/>
          <p:cNvCxnSpPr>
            <a:stCxn id="67" idx="6"/>
            <a:endCxn id="68" idx="6"/>
          </p:cNvCxnSpPr>
          <p:nvPr/>
        </p:nvCxnSpPr>
        <p:spPr>
          <a:xfrm flipV="1">
            <a:off x="6414988" y="2882693"/>
            <a:ext cx="1638505" cy="1183666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66" idx="6"/>
            <a:endCxn id="68" idx="2"/>
          </p:cNvCxnSpPr>
          <p:nvPr/>
        </p:nvCxnSpPr>
        <p:spPr>
          <a:xfrm flipV="1">
            <a:off x="6385042" y="2882693"/>
            <a:ext cx="1622732" cy="401744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6187489" y="2685525"/>
            <a:ext cx="0" cy="16366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6189879" y="4325813"/>
            <a:ext cx="2039582" cy="29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 rot="20859770">
            <a:off x="6690333" y="2839497"/>
            <a:ext cx="11018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All species</a:t>
            </a:r>
            <a:endParaRPr lang="en-US" sz="1100" dirty="0"/>
          </a:p>
        </p:txBody>
      </p:sp>
      <p:sp>
        <p:nvSpPr>
          <p:cNvPr id="95" name="TextBox 94"/>
          <p:cNvSpPr txBox="1"/>
          <p:nvPr/>
        </p:nvSpPr>
        <p:spPr>
          <a:xfrm rot="19413092">
            <a:off x="6339141" y="3309531"/>
            <a:ext cx="15520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Excluding transients</a:t>
            </a:r>
            <a:endParaRPr lang="en-US" sz="1100" dirty="0"/>
          </a:p>
        </p:txBody>
      </p:sp>
      <p:sp>
        <p:nvSpPr>
          <p:cNvPr id="97" name="Diamond 96"/>
          <p:cNvSpPr/>
          <p:nvPr/>
        </p:nvSpPr>
        <p:spPr>
          <a:xfrm>
            <a:off x="6289855" y="4079180"/>
            <a:ext cx="45719" cy="45719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6434255" y="4103428"/>
            <a:ext cx="45719" cy="4571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Isosceles Triangle 100"/>
          <p:cNvSpPr/>
          <p:nvPr/>
        </p:nvSpPr>
        <p:spPr>
          <a:xfrm>
            <a:off x="6353267" y="4165410"/>
            <a:ext cx="45719" cy="4571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Hexagon 104"/>
          <p:cNvSpPr/>
          <p:nvPr/>
        </p:nvSpPr>
        <p:spPr>
          <a:xfrm>
            <a:off x="6275218" y="3203652"/>
            <a:ext cx="70648" cy="57645"/>
          </a:xfrm>
          <a:prstGeom prst="hexagon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6380345" y="3187371"/>
            <a:ext cx="57025" cy="52352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Diamond 106"/>
          <p:cNvSpPr/>
          <p:nvPr/>
        </p:nvSpPr>
        <p:spPr>
          <a:xfrm>
            <a:off x="6259595" y="3306159"/>
            <a:ext cx="45719" cy="45719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6403995" y="3330407"/>
            <a:ext cx="45719" cy="4571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Isosceles Triangle 108"/>
          <p:cNvSpPr/>
          <p:nvPr/>
        </p:nvSpPr>
        <p:spPr>
          <a:xfrm>
            <a:off x="6323007" y="3392389"/>
            <a:ext cx="45719" cy="4571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Hexagon 116"/>
          <p:cNvSpPr/>
          <p:nvPr/>
        </p:nvSpPr>
        <p:spPr>
          <a:xfrm>
            <a:off x="7972450" y="2706930"/>
            <a:ext cx="70648" cy="57645"/>
          </a:xfrm>
          <a:prstGeom prst="hexagon">
            <a:avLst/>
          </a:prstGeom>
          <a:solidFill>
            <a:schemeClr val="bg1">
              <a:lumMod val="5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/>
          <p:cNvSpPr/>
          <p:nvPr/>
        </p:nvSpPr>
        <p:spPr>
          <a:xfrm>
            <a:off x="8052284" y="2774476"/>
            <a:ext cx="57025" cy="52352"/>
          </a:xfrm>
          <a:prstGeom prst="rect">
            <a:avLst/>
          </a:prstGeom>
          <a:solidFill>
            <a:schemeClr val="bg1">
              <a:lumMod val="5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Diamond 118"/>
          <p:cNvSpPr/>
          <p:nvPr/>
        </p:nvSpPr>
        <p:spPr>
          <a:xfrm>
            <a:off x="8143788" y="2826828"/>
            <a:ext cx="45719" cy="45719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8077175" y="2913152"/>
            <a:ext cx="45719" cy="4571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Isosceles Triangle 120"/>
          <p:cNvSpPr/>
          <p:nvPr/>
        </p:nvSpPr>
        <p:spPr>
          <a:xfrm>
            <a:off x="7994946" y="2979494"/>
            <a:ext cx="45719" cy="4571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5-Point Star 121"/>
          <p:cNvSpPr/>
          <p:nvPr/>
        </p:nvSpPr>
        <p:spPr>
          <a:xfrm>
            <a:off x="7920857" y="2799753"/>
            <a:ext cx="45720" cy="45719"/>
          </a:xfrm>
          <a:prstGeom prst="star5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Parallelogram 124"/>
          <p:cNvSpPr/>
          <p:nvPr/>
        </p:nvSpPr>
        <p:spPr>
          <a:xfrm>
            <a:off x="8152988" y="2972041"/>
            <a:ext cx="45719" cy="45719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rapezoid 125"/>
          <p:cNvSpPr/>
          <p:nvPr/>
        </p:nvSpPr>
        <p:spPr>
          <a:xfrm>
            <a:off x="8149297" y="2721529"/>
            <a:ext cx="45719" cy="45719"/>
          </a:xfrm>
          <a:prstGeom prst="trapezoid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792735" y="182372"/>
            <a:ext cx="32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3145000" y="182372"/>
            <a:ext cx="32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66" name="TextBox 165"/>
          <p:cNvSpPr txBox="1"/>
          <p:nvPr/>
        </p:nvSpPr>
        <p:spPr>
          <a:xfrm flipH="1">
            <a:off x="3130581" y="2363953"/>
            <a:ext cx="24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5791822" y="2385237"/>
            <a:ext cx="32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737477" y="2762816"/>
            <a:ext cx="1619653" cy="1562552"/>
            <a:chOff x="741358" y="2607174"/>
            <a:chExt cx="1619653" cy="1562552"/>
          </a:xfrm>
        </p:grpSpPr>
        <p:sp>
          <p:nvSpPr>
            <p:cNvPr id="98" name="Oval 97"/>
            <p:cNvSpPr/>
            <p:nvPr/>
          </p:nvSpPr>
          <p:spPr>
            <a:xfrm>
              <a:off x="2237937" y="3177094"/>
              <a:ext cx="119733" cy="108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Isosceles Triangle 102"/>
            <p:cNvSpPr/>
            <p:nvPr/>
          </p:nvSpPr>
          <p:spPr>
            <a:xfrm>
              <a:off x="1639506" y="2607174"/>
              <a:ext cx="137160" cy="137160"/>
            </a:xfrm>
            <a:prstGeom prst="triangl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5-Point Star 153"/>
            <p:cNvSpPr/>
            <p:nvPr/>
          </p:nvSpPr>
          <p:spPr>
            <a:xfrm>
              <a:off x="2214707" y="2883624"/>
              <a:ext cx="146304" cy="146304"/>
            </a:xfrm>
            <a:prstGeom prst="star5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Parallelogram 159"/>
            <p:cNvSpPr/>
            <p:nvPr/>
          </p:nvSpPr>
          <p:spPr>
            <a:xfrm>
              <a:off x="1917076" y="2636469"/>
              <a:ext cx="186647" cy="106640"/>
            </a:xfrm>
            <a:prstGeom prst="parallelogram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Trapezoid 160"/>
            <p:cNvSpPr/>
            <p:nvPr/>
          </p:nvSpPr>
          <p:spPr>
            <a:xfrm>
              <a:off x="1630427" y="2896926"/>
              <a:ext cx="145405" cy="119699"/>
            </a:xfrm>
            <a:prstGeom prst="trapezoid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Hexagon 161"/>
            <p:cNvSpPr/>
            <p:nvPr/>
          </p:nvSpPr>
          <p:spPr>
            <a:xfrm>
              <a:off x="742143" y="4018287"/>
              <a:ext cx="170932" cy="151439"/>
            </a:xfrm>
            <a:prstGeom prst="hexagon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1052570" y="4025254"/>
              <a:ext cx="142869" cy="13522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1341792" y="4023069"/>
              <a:ext cx="137160" cy="13716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Trapezoid 168"/>
            <p:cNvSpPr/>
            <p:nvPr/>
          </p:nvSpPr>
          <p:spPr>
            <a:xfrm>
              <a:off x="744405" y="3754947"/>
              <a:ext cx="145405" cy="119699"/>
            </a:xfrm>
            <a:prstGeom prst="trapezoid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Diamond 169"/>
            <p:cNvSpPr/>
            <p:nvPr/>
          </p:nvSpPr>
          <p:spPr>
            <a:xfrm>
              <a:off x="1313188" y="3478526"/>
              <a:ext cx="164592" cy="164592"/>
            </a:xfrm>
            <a:prstGeom prst="diamond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1002620" y="3156031"/>
              <a:ext cx="142869" cy="13522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5-Point Star 172"/>
            <p:cNvSpPr/>
            <p:nvPr/>
          </p:nvSpPr>
          <p:spPr>
            <a:xfrm>
              <a:off x="1293778" y="2889731"/>
              <a:ext cx="168605" cy="165114"/>
            </a:xfrm>
            <a:prstGeom prst="star5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Parallelogram 173"/>
            <p:cNvSpPr/>
            <p:nvPr/>
          </p:nvSpPr>
          <p:spPr>
            <a:xfrm>
              <a:off x="966591" y="2636469"/>
              <a:ext cx="186647" cy="106640"/>
            </a:xfrm>
            <a:prstGeom prst="parallelogram">
              <a:avLst/>
            </a:prstGeom>
            <a:solidFill>
              <a:schemeClr val="bg1">
                <a:lumMod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Diamond 174"/>
            <p:cNvSpPr/>
            <p:nvPr/>
          </p:nvSpPr>
          <p:spPr>
            <a:xfrm>
              <a:off x="1296853" y="2625022"/>
              <a:ext cx="143736" cy="139320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Hexagon 175"/>
            <p:cNvSpPr/>
            <p:nvPr/>
          </p:nvSpPr>
          <p:spPr>
            <a:xfrm>
              <a:off x="1632791" y="4013966"/>
              <a:ext cx="170932" cy="151439"/>
            </a:xfrm>
            <a:prstGeom prst="hexagon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1921368" y="4022073"/>
              <a:ext cx="142869" cy="135226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2217173" y="4026107"/>
              <a:ext cx="119733" cy="108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Isosceles Triangle 178"/>
            <p:cNvSpPr/>
            <p:nvPr/>
          </p:nvSpPr>
          <p:spPr>
            <a:xfrm>
              <a:off x="1658192" y="3506174"/>
              <a:ext cx="103106" cy="98071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Diamond 179"/>
            <p:cNvSpPr/>
            <p:nvPr/>
          </p:nvSpPr>
          <p:spPr>
            <a:xfrm>
              <a:off x="2205172" y="3472762"/>
              <a:ext cx="143736" cy="139320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Isosceles Triangle 180"/>
            <p:cNvSpPr/>
            <p:nvPr/>
          </p:nvSpPr>
          <p:spPr>
            <a:xfrm>
              <a:off x="741358" y="2629306"/>
              <a:ext cx="137160" cy="137160"/>
            </a:xfrm>
            <a:prstGeom prst="triangl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 rot="14863902" flipH="1">
            <a:off x="5670441" y="4007748"/>
            <a:ext cx="555739" cy="838602"/>
          </a:xfrm>
          <a:custGeom>
            <a:avLst/>
            <a:gdLst>
              <a:gd name="connsiteX0" fmla="*/ 139485 w 208052"/>
              <a:gd name="connsiteY0" fmla="*/ 387458 h 387458"/>
              <a:gd name="connsiteX1" fmla="*/ 201478 w 208052"/>
              <a:gd name="connsiteY1" fmla="*/ 247973 h 387458"/>
              <a:gd name="connsiteX2" fmla="*/ 0 w 208052"/>
              <a:gd name="connsiteY2" fmla="*/ 7750 h 387458"/>
              <a:gd name="connsiteX3" fmla="*/ 0 w 208052"/>
              <a:gd name="connsiteY3" fmla="*/ 7750 h 387458"/>
              <a:gd name="connsiteX4" fmla="*/ 0 w 208052"/>
              <a:gd name="connsiteY4" fmla="*/ 0 h 387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052" h="387458">
                <a:moveTo>
                  <a:pt x="139485" y="387458"/>
                </a:moveTo>
                <a:cubicBezTo>
                  <a:pt x="182105" y="349358"/>
                  <a:pt x="224725" y="311258"/>
                  <a:pt x="201478" y="247973"/>
                </a:cubicBezTo>
                <a:cubicBezTo>
                  <a:pt x="178231" y="184688"/>
                  <a:pt x="0" y="7750"/>
                  <a:pt x="0" y="7750"/>
                </a:cubicBezTo>
                <a:lnTo>
                  <a:pt x="0" y="775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Isosceles Triangle 123"/>
          <p:cNvSpPr/>
          <p:nvPr/>
        </p:nvSpPr>
        <p:spPr>
          <a:xfrm>
            <a:off x="3693992" y="1718844"/>
            <a:ext cx="200634" cy="169490"/>
          </a:xfrm>
          <a:prstGeom prst="triangle">
            <a:avLst/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Isosceles Triangle 127"/>
          <p:cNvSpPr/>
          <p:nvPr/>
        </p:nvSpPr>
        <p:spPr>
          <a:xfrm>
            <a:off x="5182506" y="1726122"/>
            <a:ext cx="200634" cy="169490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81273" y="1194873"/>
            <a:ext cx="473893" cy="19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24191" y="1839371"/>
            <a:ext cx="7852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Transient</a:t>
            </a:r>
            <a:endParaRPr lang="en-US" sz="1100" dirty="0"/>
          </a:p>
        </p:txBody>
      </p:sp>
      <p:sp>
        <p:nvSpPr>
          <p:cNvPr id="129" name="TextBox 128"/>
          <p:cNvSpPr txBox="1"/>
          <p:nvPr/>
        </p:nvSpPr>
        <p:spPr>
          <a:xfrm>
            <a:off x="4906388" y="1840413"/>
            <a:ext cx="7852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Core</a:t>
            </a:r>
            <a:endParaRPr lang="en-US" sz="11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7157" y="628552"/>
            <a:ext cx="939420" cy="5201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/>
              <p:cNvSpPr txBox="1"/>
              <p:nvPr/>
            </p:nvSpPr>
            <p:spPr>
              <a:xfrm>
                <a:off x="5212896" y="6079397"/>
                <a:ext cx="8457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1400" dirty="0"/>
              </a:p>
            </p:txBody>
          </p:sp>
        </mc:Choice>
        <mc:Fallback xmlns="">
          <p:sp>
            <p:nvSpPr>
              <p:cNvPr id="123" name="TextBox 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896" y="6079397"/>
                <a:ext cx="845729" cy="307777"/>
              </a:xfrm>
              <a:prstGeom prst="rect">
                <a:avLst/>
              </a:prstGeom>
              <a:blipFill>
                <a:blip r:embed="rId6"/>
                <a:stretch>
                  <a:fillRect l="-2158" t="-1961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" name="Right Arrow 126"/>
          <p:cNvSpPr/>
          <p:nvPr/>
        </p:nvSpPr>
        <p:spPr>
          <a:xfrm>
            <a:off x="4524948" y="5419145"/>
            <a:ext cx="357252" cy="323041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/>
          <p:cNvSpPr txBox="1"/>
          <p:nvPr/>
        </p:nvSpPr>
        <p:spPr>
          <a:xfrm>
            <a:off x="6065893" y="5163120"/>
            <a:ext cx="1425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All species:   	         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3116699" y="4636132"/>
            <a:ext cx="283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en-US" sz="1400" dirty="0"/>
          </a:p>
        </p:txBody>
      </p:sp>
      <p:grpSp>
        <p:nvGrpSpPr>
          <p:cNvPr id="135" name="Group 134"/>
          <p:cNvGrpSpPr/>
          <p:nvPr/>
        </p:nvGrpSpPr>
        <p:grpSpPr>
          <a:xfrm>
            <a:off x="3341688" y="5037411"/>
            <a:ext cx="1131512" cy="1096218"/>
            <a:chOff x="345569" y="4881769"/>
            <a:chExt cx="1131512" cy="1096218"/>
          </a:xfrm>
        </p:grpSpPr>
        <p:sp>
          <p:nvSpPr>
            <p:cNvPr id="136" name="Diamond 135"/>
            <p:cNvSpPr/>
            <p:nvPr/>
          </p:nvSpPr>
          <p:spPr>
            <a:xfrm>
              <a:off x="829029" y="5676706"/>
              <a:ext cx="164592" cy="164592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1225840" y="5696605"/>
              <a:ext cx="164592" cy="16459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1225840" y="4987194"/>
              <a:ext cx="164592" cy="1645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Isosceles Triangle 138"/>
            <p:cNvSpPr/>
            <p:nvPr/>
          </p:nvSpPr>
          <p:spPr>
            <a:xfrm>
              <a:off x="415191" y="4980539"/>
              <a:ext cx="164592" cy="164592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5-Point Star 139"/>
            <p:cNvSpPr/>
            <p:nvPr/>
          </p:nvSpPr>
          <p:spPr>
            <a:xfrm>
              <a:off x="415191" y="5368330"/>
              <a:ext cx="164592" cy="164592"/>
            </a:xfrm>
            <a:prstGeom prst="star5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Cross 140"/>
            <p:cNvSpPr/>
            <p:nvPr/>
          </p:nvSpPr>
          <p:spPr>
            <a:xfrm>
              <a:off x="1225840" y="5368330"/>
              <a:ext cx="164592" cy="164592"/>
            </a:xfrm>
            <a:prstGeom prst="plus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ight Triangle 141"/>
            <p:cNvSpPr/>
            <p:nvPr/>
          </p:nvSpPr>
          <p:spPr>
            <a:xfrm>
              <a:off x="454590" y="5710198"/>
              <a:ext cx="164592" cy="164592"/>
            </a:xfrm>
            <a:prstGeom prst="rtTriangl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Parallelogram 144"/>
            <p:cNvSpPr/>
            <p:nvPr/>
          </p:nvSpPr>
          <p:spPr>
            <a:xfrm>
              <a:off x="799602" y="5003966"/>
              <a:ext cx="215132" cy="146017"/>
            </a:xfrm>
            <a:prstGeom prst="parallelogram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345569" y="4881769"/>
              <a:ext cx="1131512" cy="10962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917968" y="5037411"/>
            <a:ext cx="1131512" cy="1096218"/>
            <a:chOff x="1921849" y="4881769"/>
            <a:chExt cx="1131512" cy="1096218"/>
          </a:xfrm>
        </p:grpSpPr>
        <p:sp>
          <p:nvSpPr>
            <p:cNvPr id="149" name="Hexagon 148"/>
            <p:cNvSpPr/>
            <p:nvPr/>
          </p:nvSpPr>
          <p:spPr>
            <a:xfrm>
              <a:off x="2387021" y="4998527"/>
              <a:ext cx="182880" cy="164592"/>
            </a:xfrm>
            <a:prstGeom prst="hexagon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Moon 150"/>
            <p:cNvSpPr/>
            <p:nvPr/>
          </p:nvSpPr>
          <p:spPr>
            <a:xfrm>
              <a:off x="2829552" y="5349533"/>
              <a:ext cx="109728" cy="164592"/>
            </a:xfrm>
            <a:prstGeom prst="moon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Trapezoid 151"/>
            <p:cNvSpPr/>
            <p:nvPr/>
          </p:nvSpPr>
          <p:spPr>
            <a:xfrm>
              <a:off x="2001941" y="5679557"/>
              <a:ext cx="182880" cy="164592"/>
            </a:xfrm>
            <a:prstGeom prst="trapezoid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Diamond 152"/>
            <p:cNvSpPr/>
            <p:nvPr/>
          </p:nvSpPr>
          <p:spPr>
            <a:xfrm>
              <a:off x="2405309" y="5676706"/>
              <a:ext cx="164592" cy="164592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2802120" y="5696605"/>
              <a:ext cx="164592" cy="16459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2802120" y="4987194"/>
              <a:ext cx="164592" cy="1645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Isosceles Triangle 156"/>
            <p:cNvSpPr/>
            <p:nvPr/>
          </p:nvSpPr>
          <p:spPr>
            <a:xfrm>
              <a:off x="1991471" y="4980539"/>
              <a:ext cx="164592" cy="164592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5-Point Star 157"/>
            <p:cNvSpPr/>
            <p:nvPr/>
          </p:nvSpPr>
          <p:spPr>
            <a:xfrm>
              <a:off x="1991471" y="5349533"/>
              <a:ext cx="164592" cy="164592"/>
            </a:xfrm>
            <a:prstGeom prst="star5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921849" y="4881769"/>
              <a:ext cx="1131512" cy="10962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TextBox 162"/>
              <p:cNvSpPr txBox="1"/>
              <p:nvPr/>
            </p:nvSpPr>
            <p:spPr>
              <a:xfrm>
                <a:off x="3531663" y="6076068"/>
                <a:ext cx="8457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1400" dirty="0"/>
              </a:p>
            </p:txBody>
          </p:sp>
        </mc:Choice>
        <mc:Fallback xmlns="">
          <p:sp>
            <p:nvSpPr>
              <p:cNvPr id="163" name="TextBox 1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1663" y="6076068"/>
                <a:ext cx="845729" cy="307777"/>
              </a:xfrm>
              <a:prstGeom prst="rect">
                <a:avLst/>
              </a:prstGeom>
              <a:blipFill>
                <a:blip r:embed="rId7"/>
                <a:stretch>
                  <a:fillRect l="-2158" t="-4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2" name="Right Triangle 171"/>
          <p:cNvSpPr/>
          <p:nvPr/>
        </p:nvSpPr>
        <p:spPr>
          <a:xfrm>
            <a:off x="7135241" y="5156467"/>
            <a:ext cx="109728" cy="109728"/>
          </a:xfrm>
          <a:prstGeom prst="rtTriangl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Cross 225"/>
          <p:cNvSpPr/>
          <p:nvPr/>
        </p:nvSpPr>
        <p:spPr>
          <a:xfrm>
            <a:off x="7436377" y="5162102"/>
            <a:ext cx="109728" cy="109728"/>
          </a:xfrm>
          <a:prstGeom prst="plus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Parallelogram 226"/>
          <p:cNvSpPr/>
          <p:nvPr/>
        </p:nvSpPr>
        <p:spPr>
          <a:xfrm>
            <a:off x="7280628" y="5156467"/>
            <a:ext cx="128016" cy="109728"/>
          </a:xfrm>
          <a:prstGeom prst="parallelogram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Hexagon 227"/>
          <p:cNvSpPr/>
          <p:nvPr/>
        </p:nvSpPr>
        <p:spPr>
          <a:xfrm>
            <a:off x="7134486" y="5016253"/>
            <a:ext cx="109728" cy="109728"/>
          </a:xfrm>
          <a:prstGeom prst="hexag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Moon 228"/>
          <p:cNvSpPr/>
          <p:nvPr/>
        </p:nvSpPr>
        <p:spPr>
          <a:xfrm>
            <a:off x="7429784" y="5010174"/>
            <a:ext cx="82296" cy="109728"/>
          </a:xfrm>
          <a:prstGeom prst="mo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Trapezoid 229"/>
          <p:cNvSpPr/>
          <p:nvPr/>
        </p:nvSpPr>
        <p:spPr>
          <a:xfrm>
            <a:off x="7281256" y="5010174"/>
            <a:ext cx="109728" cy="109728"/>
          </a:xfrm>
          <a:prstGeom prst="trapezoid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ight Triangle 230"/>
          <p:cNvSpPr/>
          <p:nvPr/>
        </p:nvSpPr>
        <p:spPr>
          <a:xfrm>
            <a:off x="6901851" y="5510592"/>
            <a:ext cx="109728" cy="109728"/>
          </a:xfrm>
          <a:prstGeom prst="rtTriangl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Cross 231"/>
          <p:cNvSpPr/>
          <p:nvPr/>
        </p:nvSpPr>
        <p:spPr>
          <a:xfrm>
            <a:off x="7202987" y="5516227"/>
            <a:ext cx="109728" cy="109728"/>
          </a:xfrm>
          <a:prstGeom prst="plus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Parallelogram 232"/>
          <p:cNvSpPr/>
          <p:nvPr/>
        </p:nvSpPr>
        <p:spPr>
          <a:xfrm>
            <a:off x="7047238" y="5510592"/>
            <a:ext cx="128016" cy="109728"/>
          </a:xfrm>
          <a:prstGeom prst="parallelogram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Hexagon 233"/>
          <p:cNvSpPr/>
          <p:nvPr/>
        </p:nvSpPr>
        <p:spPr>
          <a:xfrm>
            <a:off x="6901096" y="5370378"/>
            <a:ext cx="109728" cy="109728"/>
          </a:xfrm>
          <a:prstGeom prst="hexag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Moon 234"/>
          <p:cNvSpPr/>
          <p:nvPr/>
        </p:nvSpPr>
        <p:spPr>
          <a:xfrm>
            <a:off x="7196394" y="5364299"/>
            <a:ext cx="82296" cy="109728"/>
          </a:xfrm>
          <a:prstGeom prst="moon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Trapezoid 235"/>
          <p:cNvSpPr/>
          <p:nvPr/>
        </p:nvSpPr>
        <p:spPr>
          <a:xfrm>
            <a:off x="7047866" y="5364299"/>
            <a:ext cx="109728" cy="109728"/>
          </a:xfrm>
          <a:prstGeom prst="trapezoid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7" name="Straight Connector 236"/>
          <p:cNvCxnSpPr/>
          <p:nvPr/>
        </p:nvCxnSpPr>
        <p:spPr>
          <a:xfrm>
            <a:off x="6882754" y="5321059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Diamond 237"/>
          <p:cNvSpPr/>
          <p:nvPr/>
        </p:nvSpPr>
        <p:spPr>
          <a:xfrm>
            <a:off x="7525898" y="5509526"/>
            <a:ext cx="109728" cy="109728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Rectangle 238"/>
          <p:cNvSpPr/>
          <p:nvPr/>
        </p:nvSpPr>
        <p:spPr>
          <a:xfrm>
            <a:off x="7675222" y="5366462"/>
            <a:ext cx="109728" cy="10972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/>
          <p:cNvSpPr/>
          <p:nvPr/>
        </p:nvSpPr>
        <p:spPr>
          <a:xfrm>
            <a:off x="7517385" y="5371747"/>
            <a:ext cx="109728" cy="10972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Isosceles Triangle 240"/>
          <p:cNvSpPr/>
          <p:nvPr/>
        </p:nvSpPr>
        <p:spPr>
          <a:xfrm>
            <a:off x="7366886" y="5364299"/>
            <a:ext cx="109728" cy="10972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5-Point Star 241"/>
          <p:cNvSpPr/>
          <p:nvPr/>
        </p:nvSpPr>
        <p:spPr>
          <a:xfrm>
            <a:off x="7366662" y="5520492"/>
            <a:ext cx="109728" cy="109728"/>
          </a:xfrm>
          <a:prstGeom prst="star5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3" name="Straight Connector 242"/>
          <p:cNvCxnSpPr/>
          <p:nvPr/>
        </p:nvCxnSpPr>
        <p:spPr>
          <a:xfrm flipV="1">
            <a:off x="6915051" y="5920961"/>
            <a:ext cx="8853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Diamond 243"/>
          <p:cNvSpPr/>
          <p:nvPr/>
        </p:nvSpPr>
        <p:spPr>
          <a:xfrm>
            <a:off x="7077062" y="5979703"/>
            <a:ext cx="109728" cy="109728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Rectangle 244"/>
          <p:cNvSpPr/>
          <p:nvPr/>
        </p:nvSpPr>
        <p:spPr>
          <a:xfrm>
            <a:off x="7529290" y="5984146"/>
            <a:ext cx="109728" cy="10972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/>
          <p:cNvSpPr/>
          <p:nvPr/>
        </p:nvSpPr>
        <p:spPr>
          <a:xfrm>
            <a:off x="7371453" y="5989431"/>
            <a:ext cx="109728" cy="10972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Isosceles Triangle 246"/>
          <p:cNvSpPr/>
          <p:nvPr/>
        </p:nvSpPr>
        <p:spPr>
          <a:xfrm>
            <a:off x="7220954" y="5981983"/>
            <a:ext cx="109728" cy="10972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5-Point Star 247"/>
          <p:cNvSpPr/>
          <p:nvPr/>
        </p:nvSpPr>
        <p:spPr>
          <a:xfrm>
            <a:off x="6917826" y="5990669"/>
            <a:ext cx="109728" cy="109728"/>
          </a:xfrm>
          <a:prstGeom prst="star5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TextBox 248"/>
          <p:cNvSpPr txBox="1"/>
          <p:nvPr/>
        </p:nvSpPr>
        <p:spPr>
          <a:xfrm>
            <a:off x="6063321" y="5664013"/>
            <a:ext cx="84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Excluding</a:t>
            </a:r>
          </a:p>
          <a:p>
            <a:r>
              <a:rPr lang="en-US" sz="1200" dirty="0" smtClean="0"/>
              <a:t>transients: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195985" y="5677700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0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7784950" y="5782461"/>
            <a:ext cx="4860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= 0%</a:t>
            </a:r>
          </a:p>
        </p:txBody>
      </p:sp>
      <p:sp>
        <p:nvSpPr>
          <p:cNvPr id="252" name="TextBox 251"/>
          <p:cNvSpPr txBox="1"/>
          <p:nvPr/>
        </p:nvSpPr>
        <p:spPr>
          <a:xfrm>
            <a:off x="7790588" y="5182559"/>
            <a:ext cx="564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= 50%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6867256" y="6160856"/>
            <a:ext cx="8394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Turnover</a:t>
            </a:r>
          </a:p>
        </p:txBody>
      </p:sp>
      <p:sp>
        <p:nvSpPr>
          <p:cNvPr id="254" name="Isosceles Triangle 253"/>
          <p:cNvSpPr/>
          <p:nvPr/>
        </p:nvSpPr>
        <p:spPr>
          <a:xfrm flipV="1">
            <a:off x="7677385" y="5516227"/>
            <a:ext cx="109728" cy="10972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Isosceles Triangle 254"/>
          <p:cNvSpPr/>
          <p:nvPr/>
        </p:nvSpPr>
        <p:spPr>
          <a:xfrm flipV="1">
            <a:off x="7684775" y="5985050"/>
            <a:ext cx="109728" cy="10972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Isosceles Triangle 255"/>
          <p:cNvSpPr/>
          <p:nvPr/>
        </p:nvSpPr>
        <p:spPr>
          <a:xfrm flipV="1">
            <a:off x="3834949" y="5519987"/>
            <a:ext cx="164592" cy="164592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Isosceles Triangle 256"/>
          <p:cNvSpPr/>
          <p:nvPr/>
        </p:nvSpPr>
        <p:spPr>
          <a:xfrm flipV="1">
            <a:off x="5397823" y="5502854"/>
            <a:ext cx="164592" cy="164592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Brace 2"/>
          <p:cNvSpPr/>
          <p:nvPr/>
        </p:nvSpPr>
        <p:spPr>
          <a:xfrm rot="5400000">
            <a:off x="4447191" y="3713749"/>
            <a:ext cx="211802" cy="1787630"/>
          </a:xfrm>
          <a:prstGeom prst="rightBrace">
            <a:avLst>
              <a:gd name="adj1" fmla="val 3887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598273" y="4368134"/>
            <a:ext cx="3477846" cy="436938"/>
          </a:xfrm>
          <a:custGeom>
            <a:avLst/>
            <a:gdLst>
              <a:gd name="connsiteX0" fmla="*/ 0 w 3477846"/>
              <a:gd name="connsiteY0" fmla="*/ 398585 h 436938"/>
              <a:gd name="connsiteX1" fmla="*/ 2813538 w 3477846"/>
              <a:gd name="connsiteY1" fmla="*/ 398585 h 436938"/>
              <a:gd name="connsiteX2" fmla="*/ 3477846 w 3477846"/>
              <a:gd name="connsiteY2" fmla="*/ 0 h 43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77846" h="436938">
                <a:moveTo>
                  <a:pt x="0" y="398585"/>
                </a:moveTo>
                <a:cubicBezTo>
                  <a:pt x="1116948" y="431800"/>
                  <a:pt x="2233897" y="465016"/>
                  <a:pt x="2813538" y="398585"/>
                </a:cubicBezTo>
                <a:cubicBezTo>
                  <a:pt x="3393179" y="332154"/>
                  <a:pt x="3435512" y="166077"/>
                  <a:pt x="3477846" y="0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/>
            <a:tailEnd type="arrow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73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324224" y="29029"/>
            <a:ext cx="6937258" cy="6836558"/>
            <a:chOff x="2324224" y="29029"/>
            <a:chExt cx="6937258" cy="683655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4224" y="1321600"/>
              <a:ext cx="6937258" cy="5543987"/>
            </a:xfrm>
            <a:prstGeom prst="rect">
              <a:avLst/>
            </a:prstGeom>
          </p:spPr>
        </p:pic>
        <p:grpSp>
          <p:nvGrpSpPr>
            <p:cNvPr id="15" name="Group 14"/>
            <p:cNvGrpSpPr/>
            <p:nvPr/>
          </p:nvGrpSpPr>
          <p:grpSpPr>
            <a:xfrm>
              <a:off x="3393215" y="29029"/>
              <a:ext cx="4875431" cy="1251705"/>
              <a:chOff x="3455272" y="318618"/>
              <a:chExt cx="4875431" cy="1251705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6088403" y="392988"/>
                <a:ext cx="2242300" cy="1162814"/>
                <a:chOff x="4097831" y="253562"/>
                <a:chExt cx="2242300" cy="1162814"/>
              </a:xfrm>
            </p:grpSpPr>
            <p:pic>
              <p:nvPicPr>
                <p:cNvPr id="108" name="Picture 107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73128" y="532105"/>
                  <a:ext cx="394437" cy="268537"/>
                </a:xfrm>
                <a:prstGeom prst="rect">
                  <a:avLst/>
                </a:prstGeom>
              </p:spPr>
            </p:pic>
            <p:sp>
              <p:nvSpPr>
                <p:cNvPr id="9" name="TextBox 8"/>
                <p:cNvSpPr txBox="1"/>
                <p:nvPr/>
              </p:nvSpPr>
              <p:spPr>
                <a:xfrm>
                  <a:off x="4117710" y="253562"/>
                  <a:ext cx="71847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Birds</a:t>
                  </a:r>
                  <a:endParaRPr lang="en-US" sz="1200" dirty="0"/>
                </a:p>
              </p:txBody>
            </p:sp>
            <p:sp>
              <p:nvSpPr>
                <p:cNvPr id="110" name="TextBox 109"/>
                <p:cNvSpPr txBox="1"/>
                <p:nvPr/>
              </p:nvSpPr>
              <p:spPr>
                <a:xfrm>
                  <a:off x="4114289" y="583817"/>
                  <a:ext cx="85989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Plants</a:t>
                  </a:r>
                  <a:endParaRPr lang="en-US" sz="1200" dirty="0"/>
                </a:p>
              </p:txBody>
            </p:sp>
            <p:sp>
              <p:nvSpPr>
                <p:cNvPr id="111" name="TextBox 110"/>
                <p:cNvSpPr txBox="1"/>
                <p:nvPr/>
              </p:nvSpPr>
              <p:spPr>
                <a:xfrm>
                  <a:off x="4097831" y="1139377"/>
                  <a:ext cx="117673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Mammals</a:t>
                  </a:r>
                  <a:endParaRPr lang="en-US" sz="1200" dirty="0"/>
                </a:p>
              </p:txBody>
            </p:sp>
            <p:sp>
              <p:nvSpPr>
                <p:cNvPr id="112" name="TextBox 111"/>
                <p:cNvSpPr txBox="1"/>
                <p:nvPr/>
              </p:nvSpPr>
              <p:spPr>
                <a:xfrm>
                  <a:off x="4117710" y="856029"/>
                  <a:ext cx="71847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Fish</a:t>
                  </a:r>
                  <a:endParaRPr lang="en-US" sz="1200" dirty="0"/>
                </a:p>
              </p:txBody>
            </p:sp>
            <p:sp>
              <p:nvSpPr>
                <p:cNvPr id="113" name="TextBox 112"/>
                <p:cNvSpPr txBox="1"/>
                <p:nvPr/>
              </p:nvSpPr>
              <p:spPr>
                <a:xfrm>
                  <a:off x="5288897" y="259168"/>
                  <a:ext cx="104264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Invertebrates</a:t>
                  </a:r>
                  <a:endParaRPr lang="en-US" sz="1200" dirty="0"/>
                </a:p>
              </p:txBody>
            </p:sp>
            <p:sp>
              <p:nvSpPr>
                <p:cNvPr id="114" name="TextBox 113"/>
                <p:cNvSpPr txBox="1"/>
                <p:nvPr/>
              </p:nvSpPr>
              <p:spPr>
                <a:xfrm>
                  <a:off x="5274565" y="530561"/>
                  <a:ext cx="101984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Benthos</a:t>
                  </a:r>
                  <a:endParaRPr lang="en-US" sz="1200" dirty="0"/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>
                <a:xfrm>
                  <a:off x="5276654" y="820963"/>
                  <a:ext cx="106347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Plankton</a:t>
                  </a:r>
                  <a:endParaRPr lang="en-US" sz="1200" dirty="0"/>
                </a:p>
              </p:txBody>
            </p:sp>
          </p:grpSp>
          <p:grpSp>
            <p:nvGrpSpPr>
              <p:cNvPr id="3" name="Group 2"/>
              <p:cNvGrpSpPr/>
              <p:nvPr/>
            </p:nvGrpSpPr>
            <p:grpSpPr>
              <a:xfrm>
                <a:off x="3695148" y="569615"/>
                <a:ext cx="1787041" cy="825662"/>
                <a:chOff x="6244382" y="256050"/>
                <a:chExt cx="1787041" cy="825662"/>
              </a:xfrm>
            </p:grpSpPr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93251" y="791862"/>
                  <a:ext cx="448050" cy="289850"/>
                </a:xfrm>
                <a:prstGeom prst="rect">
                  <a:avLst/>
                </a:prstGeom>
              </p:spPr>
            </p:pic>
            <p:pic>
              <p:nvPicPr>
                <p:cNvPr id="102" name="Picture 101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71499" y="256050"/>
                  <a:ext cx="490175" cy="258138"/>
                </a:xfrm>
                <a:prstGeom prst="rect">
                  <a:avLst/>
                </a:prstGeom>
              </p:spPr>
            </p:pic>
            <p:pic>
              <p:nvPicPr>
                <p:cNvPr id="103" name="Picture 102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44382" y="559572"/>
                  <a:ext cx="544407" cy="191424"/>
                </a:xfrm>
                <a:prstGeom prst="rect">
                  <a:avLst/>
                </a:prstGeom>
              </p:spPr>
            </p:pic>
            <p:sp>
              <p:nvSpPr>
                <p:cNvPr id="116" name="TextBox 115"/>
                <p:cNvSpPr txBox="1"/>
                <p:nvPr/>
              </p:nvSpPr>
              <p:spPr>
                <a:xfrm>
                  <a:off x="6803566" y="268007"/>
                  <a:ext cx="113608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Terrestrial</a:t>
                  </a:r>
                  <a:endParaRPr lang="en-US" sz="1200" dirty="0"/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6793268" y="527873"/>
                  <a:ext cx="90837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Marine</a:t>
                  </a:r>
                  <a:endParaRPr lang="en-US" sz="1200" dirty="0"/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6795164" y="778661"/>
                  <a:ext cx="12362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Freshwater</a:t>
                  </a:r>
                  <a:endParaRPr lang="en-US" sz="1200" dirty="0"/>
                </a:p>
              </p:txBody>
            </p:sp>
          </p:grpSp>
          <p:sp>
            <p:nvSpPr>
              <p:cNvPr id="7" name="Rectangle 6"/>
              <p:cNvSpPr/>
              <p:nvPr/>
            </p:nvSpPr>
            <p:spPr>
              <a:xfrm>
                <a:off x="3455272" y="318618"/>
                <a:ext cx="4777741" cy="125170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3192472" y="2510211"/>
              <a:ext cx="2250621" cy="314430"/>
              <a:chOff x="2349085" y="1630393"/>
              <a:chExt cx="3156074" cy="408944"/>
            </a:xfrm>
          </p:grpSpPr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49085" y="1641855"/>
                <a:ext cx="655912" cy="396304"/>
              </a:xfrm>
              <a:prstGeom prst="rect">
                <a:avLst/>
              </a:prstGeom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76680" y="1685059"/>
                <a:ext cx="728479" cy="293882"/>
              </a:xfrm>
              <a:prstGeom prst="rect">
                <a:avLst/>
              </a:prstGeom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81747" y="1630393"/>
                <a:ext cx="640805" cy="408944"/>
              </a:xfrm>
              <a:prstGeom prst="rect">
                <a:avLst/>
              </a:prstGeom>
            </p:spPr>
          </p:pic>
        </p:grpSp>
        <p:grpSp>
          <p:nvGrpSpPr>
            <p:cNvPr id="214" name="Group 213"/>
            <p:cNvGrpSpPr/>
            <p:nvPr/>
          </p:nvGrpSpPr>
          <p:grpSpPr>
            <a:xfrm>
              <a:off x="6747158" y="2510441"/>
              <a:ext cx="2233728" cy="314429"/>
              <a:chOff x="2033402" y="1628403"/>
              <a:chExt cx="3132385" cy="408943"/>
            </a:xfrm>
          </p:grpSpPr>
          <p:pic>
            <p:nvPicPr>
              <p:cNvPr id="215" name="Picture 2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33402" y="1631554"/>
                <a:ext cx="655912" cy="396304"/>
              </a:xfrm>
              <a:prstGeom prst="rect">
                <a:avLst/>
              </a:prstGeom>
            </p:spPr>
          </p:pic>
          <p:pic>
            <p:nvPicPr>
              <p:cNvPr id="216" name="Picture 21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37308" y="1682770"/>
                <a:ext cx="728479" cy="293882"/>
              </a:xfrm>
              <a:prstGeom prst="rect">
                <a:avLst/>
              </a:prstGeom>
            </p:spPr>
          </p:pic>
          <p:pic>
            <p:nvPicPr>
              <p:cNvPr id="217" name="Picture 2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83893" y="1628403"/>
                <a:ext cx="640805" cy="408943"/>
              </a:xfrm>
              <a:prstGeom prst="rect">
                <a:avLst/>
              </a:prstGeom>
            </p:spPr>
          </p:pic>
        </p:grpSp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5589071" y="46419"/>
              <a:ext cx="410444" cy="345390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66728" y="411574"/>
              <a:ext cx="430714" cy="259226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547621" y="978215"/>
              <a:ext cx="478725" cy="283348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11"/>
            <a:srcRect l="5117"/>
            <a:stretch/>
          </p:blipFill>
          <p:spPr>
            <a:xfrm>
              <a:off x="5591699" y="747195"/>
              <a:ext cx="405187" cy="200033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77136" y="62251"/>
              <a:ext cx="442169" cy="315505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801644" y="654821"/>
              <a:ext cx="388998" cy="286593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3079519" y="4391790"/>
              <a:ext cx="2460896" cy="268015"/>
              <a:chOff x="3079519" y="4391790"/>
              <a:chExt cx="2460896" cy="268015"/>
            </a:xfrm>
          </p:grpSpPr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9202" y="4391790"/>
                <a:ext cx="272933" cy="264221"/>
              </a:xfrm>
              <a:prstGeom prst="rect">
                <a:avLst/>
              </a:prstGeom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71113" y="4393220"/>
                <a:ext cx="358897" cy="264221"/>
              </a:xfrm>
              <a:prstGeom prst="rect">
                <a:avLst/>
              </a:prstGeom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22798" y="4393464"/>
                <a:ext cx="327308" cy="263977"/>
              </a:xfrm>
              <a:prstGeom prst="rect">
                <a:avLst/>
              </a:prstGeom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3079519" y="4395829"/>
                <a:ext cx="313696" cy="263976"/>
              </a:xfrm>
              <a:prstGeom prst="rect">
                <a:avLst/>
              </a:prstGeom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 rotWithShape="1">
              <a:blip r:embed="rId11"/>
              <a:srcRect l="5117"/>
              <a:stretch/>
            </p:blipFill>
            <p:spPr>
              <a:xfrm>
                <a:off x="4150767" y="4453473"/>
                <a:ext cx="312668" cy="154358"/>
              </a:xfrm>
              <a:prstGeom prst="rect">
                <a:avLst/>
              </a:prstGeom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11639" y="4417651"/>
                <a:ext cx="301805" cy="215350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26185" y="4408146"/>
                <a:ext cx="314230" cy="231508"/>
              </a:xfrm>
              <a:prstGeom prst="rect">
                <a:avLst/>
              </a:prstGeom>
            </p:spPr>
          </p:pic>
        </p:grpSp>
        <p:grpSp>
          <p:nvGrpSpPr>
            <p:cNvPr id="100" name="Group 99"/>
            <p:cNvGrpSpPr/>
            <p:nvPr/>
          </p:nvGrpSpPr>
          <p:grpSpPr>
            <a:xfrm>
              <a:off x="6658122" y="4396644"/>
              <a:ext cx="2460896" cy="268015"/>
              <a:chOff x="3079519" y="4391790"/>
              <a:chExt cx="2460896" cy="268015"/>
            </a:xfrm>
          </p:grpSpPr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9202" y="4391790"/>
                <a:ext cx="272933" cy="264221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71113" y="4393220"/>
                <a:ext cx="358897" cy="264221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22798" y="4393464"/>
                <a:ext cx="327308" cy="263977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3079519" y="4395829"/>
                <a:ext cx="313696" cy="263976"/>
              </a:xfrm>
              <a:prstGeom prst="rect">
                <a:avLst/>
              </a:prstGeom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 rotWithShape="1">
              <a:blip r:embed="rId11"/>
              <a:srcRect l="5117"/>
              <a:stretch/>
            </p:blipFill>
            <p:spPr>
              <a:xfrm>
                <a:off x="4150767" y="4453473"/>
                <a:ext cx="312668" cy="154358"/>
              </a:xfrm>
              <a:prstGeom prst="rect">
                <a:avLst/>
              </a:prstGeom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11639" y="4417651"/>
                <a:ext cx="301805" cy="215350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26185" y="4408146"/>
                <a:ext cx="314230" cy="231508"/>
              </a:xfrm>
              <a:prstGeom prst="rect">
                <a:avLst/>
              </a:prstGeom>
            </p:spPr>
          </p:pic>
        </p:grpSp>
        <p:grpSp>
          <p:nvGrpSpPr>
            <p:cNvPr id="125" name="Group 124"/>
            <p:cNvGrpSpPr/>
            <p:nvPr/>
          </p:nvGrpSpPr>
          <p:grpSpPr>
            <a:xfrm>
              <a:off x="3079519" y="6263354"/>
              <a:ext cx="2460896" cy="268015"/>
              <a:chOff x="3079519" y="4391790"/>
              <a:chExt cx="2460896" cy="268015"/>
            </a:xfrm>
          </p:grpSpPr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9202" y="4391790"/>
                <a:ext cx="272933" cy="264221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71113" y="4393220"/>
                <a:ext cx="358897" cy="264221"/>
              </a:xfrm>
              <a:prstGeom prst="rect">
                <a:avLst/>
              </a:prstGeom>
            </p:spPr>
          </p:pic>
          <p:pic>
            <p:nvPicPr>
              <p:cNvPr id="128" name="Picture 127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22798" y="4393464"/>
                <a:ext cx="327308" cy="263977"/>
              </a:xfrm>
              <a:prstGeom prst="rect">
                <a:avLst/>
              </a:prstGeom>
            </p:spPr>
          </p:pic>
          <p:pic>
            <p:nvPicPr>
              <p:cNvPr id="129" name="Picture 12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3079519" y="4395829"/>
                <a:ext cx="313696" cy="263976"/>
              </a:xfrm>
              <a:prstGeom prst="rect">
                <a:avLst/>
              </a:prstGeom>
            </p:spPr>
          </p:pic>
          <p:pic>
            <p:nvPicPr>
              <p:cNvPr id="134" name="Picture 133"/>
              <p:cNvPicPr>
                <a:picLocks noChangeAspect="1"/>
              </p:cNvPicPr>
              <p:nvPr/>
            </p:nvPicPr>
            <p:blipFill rotWithShape="1">
              <a:blip r:embed="rId11"/>
              <a:srcRect l="5117"/>
              <a:stretch/>
            </p:blipFill>
            <p:spPr>
              <a:xfrm>
                <a:off x="4150767" y="4453473"/>
                <a:ext cx="312668" cy="154358"/>
              </a:xfrm>
              <a:prstGeom prst="rect">
                <a:avLst/>
              </a:prstGeom>
            </p:spPr>
          </p:pic>
          <p:pic>
            <p:nvPicPr>
              <p:cNvPr id="135" name="Picture 134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11639" y="4417651"/>
                <a:ext cx="301805" cy="215350"/>
              </a:xfrm>
              <a:prstGeom prst="rect">
                <a:avLst/>
              </a:prstGeom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26185" y="4408146"/>
                <a:ext cx="314230" cy="231508"/>
              </a:xfrm>
              <a:prstGeom prst="rect">
                <a:avLst/>
              </a:prstGeom>
            </p:spPr>
          </p:pic>
        </p:grpSp>
        <p:grpSp>
          <p:nvGrpSpPr>
            <p:cNvPr id="137" name="Group 136"/>
            <p:cNvGrpSpPr/>
            <p:nvPr/>
          </p:nvGrpSpPr>
          <p:grpSpPr>
            <a:xfrm>
              <a:off x="6655256" y="6258500"/>
              <a:ext cx="2460896" cy="268015"/>
              <a:chOff x="3079519" y="4391790"/>
              <a:chExt cx="2460896" cy="268015"/>
            </a:xfrm>
          </p:grpSpPr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9202" y="4391790"/>
                <a:ext cx="272933" cy="264221"/>
              </a:xfrm>
              <a:prstGeom prst="rect">
                <a:avLst/>
              </a:prstGeom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71113" y="4393220"/>
                <a:ext cx="358897" cy="264221"/>
              </a:xfrm>
              <a:prstGeom prst="rect">
                <a:avLst/>
              </a:prstGeom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22798" y="4393464"/>
                <a:ext cx="327308" cy="263977"/>
              </a:xfrm>
              <a:prstGeom prst="rect">
                <a:avLst/>
              </a:prstGeom>
            </p:spPr>
          </p:pic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3079519" y="4395829"/>
                <a:ext cx="313696" cy="263976"/>
              </a:xfrm>
              <a:prstGeom prst="rect">
                <a:avLst/>
              </a:prstGeom>
            </p:spPr>
          </p:pic>
          <p:pic>
            <p:nvPicPr>
              <p:cNvPr id="142" name="Picture 141"/>
              <p:cNvPicPr>
                <a:picLocks noChangeAspect="1"/>
              </p:cNvPicPr>
              <p:nvPr/>
            </p:nvPicPr>
            <p:blipFill rotWithShape="1">
              <a:blip r:embed="rId11"/>
              <a:srcRect l="5117"/>
              <a:stretch/>
            </p:blipFill>
            <p:spPr>
              <a:xfrm>
                <a:off x="4150767" y="4453473"/>
                <a:ext cx="312668" cy="154358"/>
              </a:xfrm>
              <a:prstGeom prst="rect">
                <a:avLst/>
              </a:prstGeom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511639" y="4417651"/>
                <a:ext cx="301805" cy="215350"/>
              </a:xfrm>
              <a:prstGeom prst="rect">
                <a:avLst/>
              </a:prstGeom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26185" y="4408146"/>
                <a:ext cx="314230" cy="23150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6628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402828" y="145914"/>
            <a:ext cx="11487614" cy="6556443"/>
            <a:chOff x="402828" y="145914"/>
            <a:chExt cx="11487614" cy="6556443"/>
          </a:xfrm>
        </p:grpSpPr>
        <p:grpSp>
          <p:nvGrpSpPr>
            <p:cNvPr id="24" name="Group 23"/>
            <p:cNvGrpSpPr/>
            <p:nvPr/>
          </p:nvGrpSpPr>
          <p:grpSpPr>
            <a:xfrm>
              <a:off x="402828" y="145914"/>
              <a:ext cx="11487614" cy="6556443"/>
              <a:chOff x="577926" y="223735"/>
              <a:chExt cx="11487614" cy="6556443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577926" y="223735"/>
                <a:ext cx="9315103" cy="6556443"/>
                <a:chOff x="1112948" y="286818"/>
                <a:chExt cx="9315103" cy="6556443"/>
              </a:xfrm>
            </p:grpSpPr>
            <p:pic>
              <p:nvPicPr>
                <p:cNvPr id="6" name="Picture 5"/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920" b="4151"/>
                <a:stretch/>
              </p:blipFill>
              <p:spPr>
                <a:xfrm>
                  <a:off x="1112948" y="286818"/>
                  <a:ext cx="9315103" cy="6556443"/>
                </a:xfrm>
                <a:prstGeom prst="rect">
                  <a:avLst/>
                </a:prstGeom>
              </p:spPr>
            </p:pic>
            <p:grpSp>
              <p:nvGrpSpPr>
                <p:cNvPr id="23" name="Group 22"/>
                <p:cNvGrpSpPr/>
                <p:nvPr/>
              </p:nvGrpSpPr>
              <p:grpSpPr>
                <a:xfrm>
                  <a:off x="7036851" y="5743985"/>
                  <a:ext cx="3002202" cy="434606"/>
                  <a:chOff x="7842009" y="5603319"/>
                  <a:chExt cx="3002202" cy="434606"/>
                </a:xfrm>
              </p:grpSpPr>
              <p:pic>
                <p:nvPicPr>
                  <p:cNvPr id="19" name="Picture 18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188299" y="5635301"/>
                    <a:ext cx="655912" cy="396304"/>
                  </a:xfrm>
                  <a:prstGeom prst="rect">
                    <a:avLst/>
                  </a:prstGeom>
                </p:spPr>
              </p:pic>
              <p:grpSp>
                <p:nvGrpSpPr>
                  <p:cNvPr id="22" name="Group 21"/>
                  <p:cNvGrpSpPr/>
                  <p:nvPr/>
                </p:nvGrpSpPr>
                <p:grpSpPr>
                  <a:xfrm>
                    <a:off x="7842009" y="5603319"/>
                    <a:ext cx="1845444" cy="434606"/>
                    <a:chOff x="7842009" y="5603319"/>
                    <a:chExt cx="1845444" cy="434606"/>
                  </a:xfrm>
                </p:grpSpPr>
                <p:pic>
                  <p:nvPicPr>
                    <p:cNvPr id="20" name="Picture 19"/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8958974" y="5686512"/>
                      <a:ext cx="728479" cy="293882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" name="Picture 4"/>
                    <p:cNvPicPr>
                      <a:picLocks noChangeAspect="1"/>
                    </p:cNvPicPr>
                    <p:nvPr/>
                  </p:nvPicPr>
                  <p:blipFill>
                    <a:blip r:embed="rId6"/>
                    <a:stretch>
                      <a:fillRect/>
                    </a:stretch>
                  </p:blipFill>
                  <p:spPr>
                    <a:xfrm>
                      <a:off x="7842009" y="5603319"/>
                      <a:ext cx="640805" cy="434606"/>
                    </a:xfrm>
                    <a:prstGeom prst="rect">
                      <a:avLst/>
                    </a:prstGeom>
                  </p:spPr>
                </p:pic>
              </p:grpSp>
            </p:grpSp>
          </p:grp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765070" y="2806056"/>
                <a:ext cx="2300470" cy="1157770"/>
              </a:xfrm>
              <a:prstGeom prst="rect">
                <a:avLst/>
              </a:prstGeom>
            </p:spPr>
          </p:pic>
        </p:grpSp>
        <p:grpSp>
          <p:nvGrpSpPr>
            <p:cNvPr id="32" name="Group 31"/>
            <p:cNvGrpSpPr/>
            <p:nvPr/>
          </p:nvGrpSpPr>
          <p:grpSpPr>
            <a:xfrm>
              <a:off x="1355426" y="5661891"/>
              <a:ext cx="3560076" cy="337444"/>
              <a:chOff x="1355426" y="5671752"/>
              <a:chExt cx="3560076" cy="337444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55426" y="5686274"/>
                <a:ext cx="333569" cy="322922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950199" y="5671752"/>
                <a:ext cx="438631" cy="322921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41879" y="5686423"/>
                <a:ext cx="400024" cy="322623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flipH="1">
                <a:off x="4532114" y="5671752"/>
                <a:ext cx="383388" cy="322622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 rotWithShape="1">
              <a:blip r:embed="rId12"/>
              <a:srcRect l="5117"/>
              <a:stretch/>
            </p:blipFill>
            <p:spPr>
              <a:xfrm>
                <a:off x="2419597" y="5738889"/>
                <a:ext cx="382132" cy="188651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882738" y="5701618"/>
                <a:ext cx="368856" cy="263194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918534" y="5691743"/>
                <a:ext cx="384041" cy="28294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13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44769" y="1"/>
            <a:ext cx="9940482" cy="6786328"/>
            <a:chOff x="944769" y="1"/>
            <a:chExt cx="9940482" cy="678632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4769" y="1"/>
              <a:ext cx="9940482" cy="6548454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7104591" y="6404711"/>
              <a:ext cx="3281290" cy="381618"/>
              <a:chOff x="2263776" y="1666730"/>
              <a:chExt cx="3929818" cy="420493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63776" y="1666730"/>
                <a:ext cx="655912" cy="396303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65116" y="1678176"/>
                <a:ext cx="728478" cy="293882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71999" y="1678280"/>
                <a:ext cx="640806" cy="408943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1768066" y="2213561"/>
              <a:ext cx="15615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Simple R</a:t>
              </a:r>
              <a:r>
                <a:rPr lang="en-US" sz="1400" baseline="30000" dirty="0" smtClean="0"/>
                <a:t>2 </a:t>
              </a:r>
              <a:r>
                <a:rPr lang="en-US" sz="1400" dirty="0" smtClean="0"/>
                <a:t>= 0.29</a:t>
              </a:r>
            </a:p>
            <a:p>
              <a:r>
                <a:rPr lang="en-US" sz="1400" dirty="0" smtClean="0"/>
                <a:t>Marginal R</a:t>
              </a:r>
              <a:r>
                <a:rPr lang="en-US" sz="1400" baseline="30000" dirty="0" smtClean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0.01 </a:t>
              </a:r>
              <a:endParaRPr lang="en-US" sz="1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707330" y="1782674"/>
              <a:ext cx="114784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Simple R</a:t>
              </a:r>
              <a:r>
                <a:rPr lang="en-US" sz="1400" baseline="30000" dirty="0" smtClean="0"/>
                <a:t>2 </a:t>
              </a:r>
              <a:r>
                <a:rPr lang="en-US" sz="1400" dirty="0" smtClean="0"/>
                <a:t>= 0.44</a:t>
              </a:r>
            </a:p>
            <a:p>
              <a:r>
                <a:rPr lang="en-US" sz="1400" dirty="0"/>
                <a:t>Marginal R</a:t>
              </a:r>
              <a:r>
                <a:rPr lang="en-US" sz="1400" baseline="30000" dirty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0.12</a:t>
              </a:r>
              <a:endParaRPr lang="en-US" sz="1400" dirty="0"/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66782" y="6407989"/>
              <a:ext cx="333569" cy="322922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25687" y="6404711"/>
              <a:ext cx="438631" cy="32292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074290" y="6412657"/>
              <a:ext cx="400024" cy="322623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H="1">
              <a:off x="5215691" y="6415056"/>
              <a:ext cx="383388" cy="32262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11"/>
            <a:srcRect l="5117"/>
            <a:stretch/>
          </p:blipFill>
          <p:spPr>
            <a:xfrm>
              <a:off x="2972356" y="6469675"/>
              <a:ext cx="382132" cy="188651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406604" y="6438483"/>
              <a:ext cx="368856" cy="263194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11096" y="6435452"/>
              <a:ext cx="384041" cy="282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797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68697" y="0"/>
            <a:ext cx="9320679" cy="6840100"/>
            <a:chOff x="1068697" y="0"/>
            <a:chExt cx="9320679" cy="6840100"/>
          </a:xfrm>
        </p:grpSpPr>
        <p:grpSp>
          <p:nvGrpSpPr>
            <p:cNvPr id="22" name="Group 21"/>
            <p:cNvGrpSpPr/>
            <p:nvPr/>
          </p:nvGrpSpPr>
          <p:grpSpPr>
            <a:xfrm>
              <a:off x="1068697" y="0"/>
              <a:ext cx="9320679" cy="6840100"/>
              <a:chOff x="1068697" y="0"/>
              <a:chExt cx="9320679" cy="68401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1117349" y="0"/>
                <a:ext cx="9272027" cy="6840100"/>
                <a:chOff x="1117349" y="0"/>
                <a:chExt cx="9272027" cy="6840100"/>
              </a:xfrm>
            </p:grpSpPr>
            <p:pic>
              <p:nvPicPr>
                <p:cNvPr id="3" name="Picture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117349" y="0"/>
                  <a:ext cx="9272027" cy="6840100"/>
                </a:xfrm>
                <a:prstGeom prst="rect">
                  <a:avLst/>
                </a:prstGeom>
              </p:spPr>
            </p:pic>
            <p:sp>
              <p:nvSpPr>
                <p:cNvPr id="9" name="TextBox 8"/>
                <p:cNvSpPr txBox="1"/>
                <p:nvPr/>
              </p:nvSpPr>
              <p:spPr>
                <a:xfrm>
                  <a:off x="3457749" y="2575602"/>
                  <a:ext cx="54988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/>
                    <a:t>0.5</a:t>
                  </a:r>
                  <a:endParaRPr lang="en-US" sz="1600" dirty="0"/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1980048" y="2547015"/>
                  <a:ext cx="1149973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/>
                    <a:t>0 </a:t>
                  </a:r>
                </a:p>
                <a:p>
                  <a:r>
                    <a:rPr lang="en-US" sz="1400" dirty="0" smtClean="0"/>
                    <a:t>lognormal</a:t>
                  </a: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4335360" y="2547015"/>
                  <a:ext cx="1030785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600" dirty="0" smtClean="0"/>
                    <a:t>1</a:t>
                  </a:r>
                </a:p>
                <a:p>
                  <a:pPr algn="r"/>
                  <a:r>
                    <a:rPr lang="en-US" sz="1400" dirty="0" smtClean="0"/>
                    <a:t>logseries </a:t>
                  </a:r>
                  <a:endParaRPr lang="en-US" sz="1400" dirty="0"/>
                </a:p>
              </p:txBody>
            </p:sp>
          </p:grpSp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6200000">
                <a:off x="665829" y="4741273"/>
                <a:ext cx="1101964" cy="296227"/>
              </a:xfrm>
              <a:prstGeom prst="rect">
                <a:avLst/>
              </a:prstGeom>
            </p:spPr>
          </p:pic>
          <p:cxnSp>
            <p:nvCxnSpPr>
              <p:cNvPr id="15" name="Straight Arrow Connector 14"/>
              <p:cNvCxnSpPr/>
              <p:nvPr/>
            </p:nvCxnSpPr>
            <p:spPr>
              <a:xfrm>
                <a:off x="3206882" y="2914156"/>
                <a:ext cx="1051616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5"/>
              <a:srcRect l="12552" t="9586" b="15706"/>
              <a:stretch/>
            </p:blipFill>
            <p:spPr>
              <a:xfrm>
                <a:off x="9018342" y="4434348"/>
                <a:ext cx="1371033" cy="1866405"/>
              </a:xfrm>
              <a:prstGeom prst="rect">
                <a:avLst/>
              </a:prstGeom>
            </p:spPr>
          </p:pic>
        </p:grp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/>
            <a:srcRect b="20464"/>
            <a:stretch/>
          </p:blipFill>
          <p:spPr>
            <a:xfrm>
              <a:off x="2723313" y="487094"/>
              <a:ext cx="2018754" cy="772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8026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74898" y="0"/>
            <a:ext cx="10175724" cy="6651240"/>
            <a:chOff x="874898" y="0"/>
            <a:chExt cx="10175724" cy="665124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b="8024"/>
            <a:stretch/>
          </p:blipFill>
          <p:spPr>
            <a:xfrm>
              <a:off x="874898" y="0"/>
              <a:ext cx="10175724" cy="617706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4184" y="6191585"/>
              <a:ext cx="474810" cy="45965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79512" y="6191311"/>
              <a:ext cx="624358" cy="45965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63778" y="6191735"/>
              <a:ext cx="569404" cy="45923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10050200" y="6169359"/>
              <a:ext cx="545724" cy="45922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7"/>
            <a:srcRect l="5117"/>
            <a:stretch/>
          </p:blipFill>
          <p:spPr>
            <a:xfrm>
              <a:off x="4715324" y="6245633"/>
              <a:ext cx="543936" cy="26853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09979" y="6221877"/>
              <a:ext cx="525039" cy="374637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39566" y="6197601"/>
              <a:ext cx="546653" cy="4027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328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43922" y="0"/>
            <a:ext cx="8668725" cy="6840263"/>
            <a:chOff x="1443922" y="0"/>
            <a:chExt cx="8668725" cy="684026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3922" y="0"/>
              <a:ext cx="8668725" cy="66082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486258" y="307691"/>
              <a:ext cx="10646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Simple R</a:t>
              </a:r>
              <a:r>
                <a:rPr lang="en-US" sz="1400" baseline="30000" dirty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0.21</a:t>
              </a:r>
            </a:p>
            <a:p>
              <a:r>
                <a:rPr lang="en-US" sz="1400" dirty="0" smtClean="0"/>
                <a:t>Marginal </a:t>
              </a:r>
              <a:r>
                <a:rPr lang="en-US" sz="1400" dirty="0"/>
                <a:t>R</a:t>
              </a:r>
              <a:r>
                <a:rPr lang="en-US" sz="1400" baseline="30000" dirty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0.06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11754" y="307691"/>
              <a:ext cx="19985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Simple R</a:t>
              </a:r>
              <a:r>
                <a:rPr lang="en-US" sz="1400" baseline="30000" dirty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0.19</a:t>
              </a:r>
              <a:endParaRPr lang="en-US" sz="1400" dirty="0"/>
            </a:p>
            <a:p>
              <a:r>
                <a:rPr lang="en-US" sz="1400" dirty="0"/>
                <a:t>Marginal R</a:t>
              </a:r>
              <a:r>
                <a:rPr lang="en-US" sz="1400" baseline="30000" dirty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0.05</a:t>
              </a:r>
              <a:endParaRPr lang="en-US" sz="1400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16426" y="6517341"/>
              <a:ext cx="333569" cy="322922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3811" y="6509555"/>
              <a:ext cx="438631" cy="32292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7241" y="6512406"/>
              <a:ext cx="400024" cy="32262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5134531" y="6512406"/>
              <a:ext cx="383388" cy="322622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/>
            <a:srcRect l="5117"/>
            <a:stretch/>
          </p:blipFill>
          <p:spPr>
            <a:xfrm>
              <a:off x="3239066" y="6570989"/>
              <a:ext cx="382132" cy="18865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69319" y="6533718"/>
              <a:ext cx="368856" cy="263194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16654" y="6537331"/>
              <a:ext cx="384041" cy="282941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11"/>
            <a:srcRect t="11179" b="10034"/>
            <a:stretch/>
          </p:blipFill>
          <p:spPr>
            <a:xfrm>
              <a:off x="6791087" y="6537331"/>
              <a:ext cx="547668" cy="283369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068008" y="6540361"/>
              <a:ext cx="608259" cy="26671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13"/>
            <a:srcRect t="6548" b="6833"/>
            <a:stretch/>
          </p:blipFill>
          <p:spPr>
            <a:xfrm>
              <a:off x="7954803" y="6518794"/>
              <a:ext cx="535055" cy="3214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541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73084" y="26311"/>
            <a:ext cx="8585316" cy="6813952"/>
            <a:chOff x="1473084" y="26311"/>
            <a:chExt cx="8585316" cy="681395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3084" y="26311"/>
              <a:ext cx="8585316" cy="6544678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316426" y="2334454"/>
              <a:ext cx="15615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Simple R</a:t>
              </a:r>
              <a:r>
                <a:rPr lang="en-US" sz="1400" baseline="30000" dirty="0" smtClean="0"/>
                <a:t>2 </a:t>
              </a:r>
              <a:r>
                <a:rPr lang="en-US" sz="1400" dirty="0" smtClean="0"/>
                <a:t>= 0.48</a:t>
              </a:r>
            </a:p>
            <a:p>
              <a:r>
                <a:rPr lang="en-US" sz="1400" dirty="0" smtClean="0"/>
                <a:t>Marginal R</a:t>
              </a:r>
              <a:r>
                <a:rPr lang="en-US" sz="1400" baseline="30000" dirty="0" smtClean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0.02 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74662" y="1857400"/>
              <a:ext cx="98051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Simple R</a:t>
              </a:r>
              <a:r>
                <a:rPr lang="en-US" sz="1400" baseline="30000" dirty="0" smtClean="0"/>
                <a:t>2 </a:t>
              </a:r>
              <a:r>
                <a:rPr lang="en-US" sz="1400" dirty="0" smtClean="0"/>
                <a:t>= 0.33</a:t>
              </a:r>
            </a:p>
            <a:p>
              <a:r>
                <a:rPr lang="en-US" sz="1400" dirty="0" smtClean="0"/>
                <a:t>Marginal R</a:t>
              </a:r>
              <a:r>
                <a:rPr lang="en-US" sz="1400" baseline="30000" dirty="0" smtClean="0"/>
                <a:t>2 </a:t>
              </a:r>
              <a:r>
                <a:rPr lang="en-US" sz="1400" dirty="0"/>
                <a:t>= </a:t>
              </a:r>
              <a:r>
                <a:rPr lang="en-US" sz="1400" dirty="0" smtClean="0"/>
                <a:t>0.11 </a:t>
              </a:r>
              <a:endParaRPr lang="en-US" sz="1400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16426" y="6517341"/>
              <a:ext cx="333569" cy="322922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3811" y="6509555"/>
              <a:ext cx="438631" cy="32292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7241" y="6512406"/>
              <a:ext cx="400024" cy="32262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5134531" y="6512406"/>
              <a:ext cx="383388" cy="32262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8"/>
            <a:srcRect l="5117"/>
            <a:stretch/>
          </p:blipFill>
          <p:spPr>
            <a:xfrm>
              <a:off x="3239066" y="6570989"/>
              <a:ext cx="382132" cy="188651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69319" y="6533718"/>
              <a:ext cx="368856" cy="26319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16654" y="6537331"/>
              <a:ext cx="384041" cy="28294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11"/>
            <a:srcRect t="11179" b="10034"/>
            <a:stretch/>
          </p:blipFill>
          <p:spPr>
            <a:xfrm>
              <a:off x="6791087" y="6537331"/>
              <a:ext cx="547668" cy="283369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12"/>
            <a:srcRect t="6548" b="6833"/>
            <a:stretch/>
          </p:blipFill>
          <p:spPr>
            <a:xfrm>
              <a:off x="7954803" y="6518794"/>
              <a:ext cx="535055" cy="321469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068008" y="6540361"/>
              <a:ext cx="608259" cy="266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242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6056</TotalTime>
  <Words>254</Words>
  <Application>Microsoft Office PowerPoint</Application>
  <PresentationFormat>Widescreen</PresentationFormat>
  <Paragraphs>131</Paragraphs>
  <Slides>17</Slides>
  <Notes>12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Office Theme</vt:lpstr>
      <vt:lpstr>Key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Snell, Sara Jeanne</dc:creator>
  <cp:lastModifiedBy>Snell, Sara Jeanne</cp:lastModifiedBy>
  <cp:revision>463</cp:revision>
  <dcterms:created xsi:type="dcterms:W3CDTF">2016-11-15T13:25:48Z</dcterms:created>
  <dcterms:modified xsi:type="dcterms:W3CDTF">2018-05-08T19:40:20Z</dcterms:modified>
</cp:coreProperties>
</file>