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4"/>
  </p:notesMasterIdLst>
  <p:sldIdLst>
    <p:sldId id="257" r:id="rId2"/>
    <p:sldId id="305" r:id="rId3"/>
    <p:sldId id="259" r:id="rId4"/>
    <p:sldId id="260" r:id="rId5"/>
    <p:sldId id="261" r:id="rId6"/>
    <p:sldId id="264" r:id="rId7"/>
    <p:sldId id="306" r:id="rId8"/>
    <p:sldId id="269" r:id="rId9"/>
    <p:sldId id="309" r:id="rId10"/>
    <p:sldId id="311" r:id="rId11"/>
    <p:sldId id="310" r:id="rId12"/>
    <p:sldId id="270" r:id="rId13"/>
    <p:sldId id="272" r:id="rId14"/>
    <p:sldId id="273" r:id="rId15"/>
    <p:sldId id="300" r:id="rId16"/>
    <p:sldId id="301" r:id="rId17"/>
    <p:sldId id="302" r:id="rId18"/>
    <p:sldId id="307" r:id="rId19"/>
    <p:sldId id="281" r:id="rId20"/>
    <p:sldId id="294" r:id="rId21"/>
    <p:sldId id="295" r:id="rId22"/>
    <p:sldId id="296" r:id="rId23"/>
    <p:sldId id="297" r:id="rId24"/>
    <p:sldId id="298" r:id="rId25"/>
    <p:sldId id="285" r:id="rId26"/>
    <p:sldId id="299" r:id="rId27"/>
    <p:sldId id="312" r:id="rId28"/>
    <p:sldId id="313" r:id="rId29"/>
    <p:sldId id="314" r:id="rId30"/>
    <p:sldId id="308" r:id="rId31"/>
    <p:sldId id="280" r:id="rId32"/>
    <p:sldId id="304" r:id="rId3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Geert Jan Bex" initials="gjb" lastIdx="2" clrIdx="0">
    <p:extLst>
      <p:ext uri="{19B8F6BF-5375-455C-9EA6-DF929625EA0E}">
        <p15:presenceInfo xmlns:p15="http://schemas.microsoft.com/office/powerpoint/2012/main" userId="Geert Jan Bex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00" autoAdjust="0"/>
    <p:restoredTop sz="94660"/>
  </p:normalViewPr>
  <p:slideViewPr>
    <p:cSldViewPr>
      <p:cViewPr varScale="1">
        <p:scale>
          <a:sx n="122" d="100"/>
          <a:sy n="122" d="100"/>
        </p:scale>
        <p:origin x="858" y="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commentAuthors" Target="commentAuthor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Book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execution time</c:v>
                </c:pt>
              </c:strCache>
            </c:strRef>
          </c:tx>
          <c:xVal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</c:numCache>
            </c:numRef>
          </c:xVal>
          <c:yVal>
            <c:numRef>
              <c:f>Sheet1!$B$2:$B$9</c:f>
              <c:numCache>
                <c:formatCode>General</c:formatCode>
                <c:ptCount val="8"/>
                <c:pt idx="0">
                  <c:v>128</c:v>
                </c:pt>
                <c:pt idx="1">
                  <c:v>64</c:v>
                </c:pt>
                <c:pt idx="2">
                  <c:v>32</c:v>
                </c:pt>
                <c:pt idx="3">
                  <c:v>16</c:v>
                </c:pt>
                <c:pt idx="4">
                  <c:v>8</c:v>
                </c:pt>
                <c:pt idx="5">
                  <c:v>4</c:v>
                </c:pt>
                <c:pt idx="6">
                  <c:v>2</c:v>
                </c:pt>
                <c:pt idx="7">
                  <c:v>1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30072768"/>
        <c:axId val="330073160"/>
      </c:scatterChart>
      <c:valAx>
        <c:axId val="330072768"/>
        <c:scaling>
          <c:logBase val="2"/>
          <c:orientation val="minMax"/>
          <c:max val="128"/>
        </c:scaling>
        <c:delete val="0"/>
        <c:axPos val="b"/>
        <c:numFmt formatCode="General" sourceLinked="1"/>
        <c:majorTickMark val="out"/>
        <c:minorTickMark val="none"/>
        <c:tickLblPos val="nextTo"/>
        <c:crossAx val="330073160"/>
        <c:crosses val="autoZero"/>
        <c:crossBetween val="midCat"/>
        <c:majorUnit val="4"/>
        <c:minorUnit val="4"/>
      </c:valAx>
      <c:valAx>
        <c:axId val="330073160"/>
        <c:scaling>
          <c:logBase val="2"/>
          <c:orientation val="minMax"/>
          <c:max val="128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30072768"/>
        <c:crosses val="autoZero"/>
        <c:crossBetween val="midCat"/>
        <c:majorUnit val="4"/>
        <c:minorUnit val="2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Sheet1!$C$1</c:f>
              <c:strCache>
                <c:ptCount val="1"/>
                <c:pt idx="0">
                  <c:v>serial 0.1</c:v>
                </c:pt>
              </c:strCache>
            </c:strRef>
          </c:tx>
          <c:xVal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</c:numCache>
            </c:numRef>
          </c:xVal>
          <c:yVal>
            <c:numRef>
              <c:f>Sheet1!$C$2:$C$9</c:f>
              <c:numCache>
                <c:formatCode>General</c:formatCode>
                <c:ptCount val="8"/>
                <c:pt idx="0">
                  <c:v>1</c:v>
                </c:pt>
                <c:pt idx="1">
                  <c:v>1.8181818181818181</c:v>
                </c:pt>
                <c:pt idx="2">
                  <c:v>3.0769230769230766</c:v>
                </c:pt>
                <c:pt idx="3">
                  <c:v>4.7058823529411757</c:v>
                </c:pt>
                <c:pt idx="4">
                  <c:v>6.4</c:v>
                </c:pt>
                <c:pt idx="5">
                  <c:v>7.8048780487804867</c:v>
                </c:pt>
                <c:pt idx="6">
                  <c:v>8.7671232876712324</c:v>
                </c:pt>
                <c:pt idx="7">
                  <c:v>9.3430656934306562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Sheet1!$D$1</c:f>
              <c:strCache>
                <c:ptCount val="1"/>
                <c:pt idx="0">
                  <c:v>serial 0.01</c:v>
                </c:pt>
              </c:strCache>
            </c:strRef>
          </c:tx>
          <c:xVal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</c:numCache>
            </c:numRef>
          </c:xVal>
          <c:yVal>
            <c:numRef>
              <c:f>Sheet1!$D$2:$D$9</c:f>
              <c:numCache>
                <c:formatCode>General</c:formatCode>
                <c:ptCount val="8"/>
                <c:pt idx="0">
                  <c:v>1</c:v>
                </c:pt>
                <c:pt idx="1">
                  <c:v>1.9801980198019802</c:v>
                </c:pt>
                <c:pt idx="2">
                  <c:v>3.883495145631068</c:v>
                </c:pt>
                <c:pt idx="3">
                  <c:v>7.4766355140186915</c:v>
                </c:pt>
                <c:pt idx="4">
                  <c:v>13.913043478260871</c:v>
                </c:pt>
                <c:pt idx="5">
                  <c:v>24.427480916030532</c:v>
                </c:pt>
                <c:pt idx="6">
                  <c:v>39.263803680981596</c:v>
                </c:pt>
                <c:pt idx="7">
                  <c:v>56.387665198237883</c:v>
                </c:pt>
              </c:numCache>
            </c:numRef>
          </c:yVal>
          <c:smooth val="0"/>
        </c:ser>
        <c:ser>
          <c:idx val="3"/>
          <c:order val="2"/>
          <c:tx>
            <c:strRef>
              <c:f>Sheet1!$E$1</c:f>
              <c:strCache>
                <c:ptCount val="1"/>
                <c:pt idx="0">
                  <c:v>serial 0.001</c:v>
                </c:pt>
              </c:strCache>
            </c:strRef>
          </c:tx>
          <c:xVal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</c:numCache>
            </c:numRef>
          </c:xVal>
          <c:yVal>
            <c:numRef>
              <c:f>Sheet1!$E$2:$E$9</c:f>
              <c:numCache>
                <c:formatCode>General</c:formatCode>
                <c:ptCount val="8"/>
                <c:pt idx="0">
                  <c:v>1</c:v>
                </c:pt>
                <c:pt idx="1">
                  <c:v>1.9980019980019983</c:v>
                </c:pt>
                <c:pt idx="2">
                  <c:v>3.9880358923230315</c:v>
                </c:pt>
                <c:pt idx="3">
                  <c:v>7.9443892750744798</c:v>
                </c:pt>
                <c:pt idx="4">
                  <c:v>15.763546798029559</c:v>
                </c:pt>
                <c:pt idx="5">
                  <c:v>31.037827352085358</c:v>
                </c:pt>
                <c:pt idx="6">
                  <c:v>60.206961429915339</c:v>
                </c:pt>
                <c:pt idx="7">
                  <c:v>113.57586512866015</c:v>
                </c:pt>
              </c:numCache>
            </c:numRef>
          </c:yVal>
          <c:smooth val="0"/>
        </c:ser>
        <c:ser>
          <c:idx val="4"/>
          <c:order val="3"/>
          <c:tx>
            <c:strRef>
              <c:f>Sheet1!$F$1</c:f>
              <c:strCache>
                <c:ptCount val="1"/>
                <c:pt idx="0">
                  <c:v>perfect</c:v>
                </c:pt>
              </c:strCache>
            </c:strRef>
          </c:tx>
          <c:xVal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</c:numCache>
            </c:numRef>
          </c:xVal>
          <c:yVal>
            <c:numRef>
              <c:f>Sheet1!$F$2:$F$9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30073552"/>
        <c:axId val="330073944"/>
      </c:scatterChart>
      <c:valAx>
        <c:axId val="330073552"/>
        <c:scaling>
          <c:logBase val="2"/>
          <c:orientation val="minMax"/>
          <c:max val="128"/>
          <c:min val="1"/>
        </c:scaling>
        <c:delete val="0"/>
        <c:axPos val="b"/>
        <c:numFmt formatCode="General" sourceLinked="1"/>
        <c:majorTickMark val="out"/>
        <c:minorTickMark val="none"/>
        <c:tickLblPos val="nextTo"/>
        <c:crossAx val="330073944"/>
        <c:crosses val="autoZero"/>
        <c:crossBetween val="midCat"/>
        <c:majorUnit val="4"/>
        <c:minorUnit val="4"/>
      </c:valAx>
      <c:valAx>
        <c:axId val="330073944"/>
        <c:scaling>
          <c:logBase val="2"/>
          <c:orientation val="minMax"/>
          <c:max val="128"/>
          <c:min val="1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30073552"/>
        <c:crosses val="autoZero"/>
        <c:crossBetween val="midCat"/>
        <c:majorUnit val="4"/>
        <c:minorUnit val="4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scatterChart>
        <c:scatterStyle val="lineMarker"/>
        <c:varyColors val="0"/>
        <c:ser>
          <c:idx val="0"/>
          <c:order val="0"/>
          <c:tx>
            <c:strRef>
              <c:f>Sheet1!$G$1</c:f>
              <c:strCache>
                <c:ptCount val="1"/>
                <c:pt idx="0">
                  <c:v>reality</c:v>
                </c:pt>
              </c:strCache>
            </c:strRef>
          </c:tx>
          <c:xVal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</c:numCache>
            </c:numRef>
          </c:xVal>
          <c:yVal>
            <c:numRef>
              <c:f>Sheet1!$G$2:$G$9</c:f>
              <c:numCache>
                <c:formatCode>General</c:formatCode>
                <c:ptCount val="8"/>
                <c:pt idx="0">
                  <c:v>1</c:v>
                </c:pt>
                <c:pt idx="1">
                  <c:v>1.8091135985321496</c:v>
                </c:pt>
                <c:pt idx="2">
                  <c:v>3.0311136603171156</c:v>
                </c:pt>
                <c:pt idx="3">
                  <c:v>4.5440254882709006</c:v>
                </c:pt>
                <c:pt idx="4">
                  <c:v>5.9375583125027385</c:v>
                </c:pt>
                <c:pt idx="5">
                  <c:v>6.6842160193842997</c:v>
                </c:pt>
                <c:pt idx="6">
                  <c:v>6.3981490346876209</c:v>
                </c:pt>
                <c:pt idx="7">
                  <c:v>4.9512220806312968</c:v>
                </c:pt>
              </c:numCache>
            </c:numRef>
          </c:yVal>
          <c:smooth val="0"/>
        </c:ser>
        <c:ser>
          <c:idx val="1"/>
          <c:order val="1"/>
          <c:tx>
            <c:strRef>
              <c:f>Sheet1!$H$1</c:f>
              <c:strCache>
                <c:ptCount val="1"/>
                <c:pt idx="0">
                  <c:v>Amdahl's law</c:v>
                </c:pt>
              </c:strCache>
            </c:strRef>
          </c:tx>
          <c:xVal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</c:numCache>
            </c:numRef>
          </c:xVal>
          <c:yVal>
            <c:numRef>
              <c:f>Sheet1!$H$2:$H$9</c:f>
              <c:numCache>
                <c:formatCode>General</c:formatCode>
                <c:ptCount val="8"/>
                <c:pt idx="0">
                  <c:v>1</c:v>
                </c:pt>
                <c:pt idx="1">
                  <c:v>1.8181818181818181</c:v>
                </c:pt>
                <c:pt idx="2">
                  <c:v>3.0769230769230766</c:v>
                </c:pt>
                <c:pt idx="3">
                  <c:v>4.7058823529411757</c:v>
                </c:pt>
                <c:pt idx="4">
                  <c:v>6.4</c:v>
                </c:pt>
                <c:pt idx="5">
                  <c:v>7.8048780487804867</c:v>
                </c:pt>
                <c:pt idx="6">
                  <c:v>8.7671232876712324</c:v>
                </c:pt>
                <c:pt idx="7">
                  <c:v>9.3430656934306562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62756120"/>
        <c:axId val="362752984"/>
      </c:scatterChart>
      <c:valAx>
        <c:axId val="362756120"/>
        <c:scaling>
          <c:logBase val="2"/>
          <c:orientation val="minMax"/>
          <c:max val="128"/>
          <c:min val="1"/>
        </c:scaling>
        <c:delete val="0"/>
        <c:axPos val="b"/>
        <c:numFmt formatCode="General" sourceLinked="1"/>
        <c:majorTickMark val="out"/>
        <c:minorTickMark val="none"/>
        <c:tickLblPos val="nextTo"/>
        <c:crossAx val="362752984"/>
        <c:crosses val="autoZero"/>
        <c:crossBetween val="midCat"/>
        <c:minorUnit val="4"/>
      </c:valAx>
      <c:valAx>
        <c:axId val="362752984"/>
        <c:scaling>
          <c:logBase val="2"/>
          <c:orientation val="minMax"/>
          <c:max val="10"/>
          <c:min val="1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62756120"/>
        <c:crosses val="autoZero"/>
        <c:crossBetween val="midCat"/>
        <c:majorUnit val="2"/>
        <c:minorUnit val="2"/>
      </c:valAx>
    </c:plotArea>
    <c:legend>
      <c:legendPos val="r"/>
      <c:layout/>
      <c:overlay val="0"/>
    </c:legend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Sheet1!$G$1</c:f>
              <c:strCache>
                <c:ptCount val="1"/>
                <c:pt idx="0">
                  <c:v>reality</c:v>
                </c:pt>
              </c:strCache>
            </c:strRef>
          </c:tx>
          <c:xVal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</c:numCache>
            </c:numRef>
          </c:xVal>
          <c:yVal>
            <c:numRef>
              <c:f>Sheet1!$G$2:$G$9</c:f>
              <c:numCache>
                <c:formatCode>General</c:formatCode>
                <c:ptCount val="8"/>
                <c:pt idx="0">
                  <c:v>1</c:v>
                </c:pt>
                <c:pt idx="1">
                  <c:v>1.8091135985321496</c:v>
                </c:pt>
                <c:pt idx="2">
                  <c:v>3.0311136603171156</c:v>
                </c:pt>
                <c:pt idx="3">
                  <c:v>4.5440254882709006</c:v>
                </c:pt>
                <c:pt idx="4">
                  <c:v>5.9375583125027385</c:v>
                </c:pt>
                <c:pt idx="5">
                  <c:v>6.6842160193842997</c:v>
                </c:pt>
                <c:pt idx="6">
                  <c:v>6.3981490346876209</c:v>
                </c:pt>
                <c:pt idx="7">
                  <c:v>4.9512220806312968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62759256"/>
        <c:axId val="362757296"/>
      </c:scatterChart>
      <c:valAx>
        <c:axId val="362759256"/>
        <c:scaling>
          <c:logBase val="2"/>
          <c:orientation val="minMax"/>
          <c:max val="128"/>
          <c:min val="1"/>
        </c:scaling>
        <c:delete val="0"/>
        <c:axPos val="b"/>
        <c:numFmt formatCode="General" sourceLinked="1"/>
        <c:majorTickMark val="out"/>
        <c:minorTickMark val="none"/>
        <c:tickLblPos val="nextTo"/>
        <c:crossAx val="362757296"/>
        <c:crosses val="autoZero"/>
        <c:crossBetween val="midCat"/>
        <c:majorUnit val="4"/>
      </c:valAx>
      <c:valAx>
        <c:axId val="362757296"/>
        <c:scaling>
          <c:logBase val="2"/>
          <c:orientation val="minMax"/>
          <c:min val="1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62759256"/>
        <c:crosses val="autoZero"/>
        <c:crossBetween val="midCat"/>
        <c:majorUnit val="2"/>
      </c:valAx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scatterChart>
        <c:scatterStyle val="lineMarker"/>
        <c:varyColors val="0"/>
        <c:ser>
          <c:idx val="0"/>
          <c:order val="0"/>
          <c:tx>
            <c:strRef>
              <c:f>Sheet1!$I$1</c:f>
              <c:strCache>
                <c:ptCount val="1"/>
                <c:pt idx="0">
                  <c:v>efficiency</c:v>
                </c:pt>
              </c:strCache>
            </c:strRef>
          </c:tx>
          <c:xVal>
            <c:numRef>
              <c:f>Sheet1!$A$2:$A$9</c:f>
              <c:numCache>
                <c:formatCode>General</c:formatCode>
                <c:ptCount val="8"/>
                <c:pt idx="0">
                  <c:v>1</c:v>
                </c:pt>
                <c:pt idx="1">
                  <c:v>2</c:v>
                </c:pt>
                <c:pt idx="2">
                  <c:v>4</c:v>
                </c:pt>
                <c:pt idx="3">
                  <c:v>8</c:v>
                </c:pt>
                <c:pt idx="4">
                  <c:v>16</c:v>
                </c:pt>
                <c:pt idx="5">
                  <c:v>32</c:v>
                </c:pt>
                <c:pt idx="6">
                  <c:v>64</c:v>
                </c:pt>
                <c:pt idx="7">
                  <c:v>128</c:v>
                </c:pt>
              </c:numCache>
            </c:numRef>
          </c:xVal>
          <c:yVal>
            <c:numRef>
              <c:f>Sheet1!$I$2:$I$9</c:f>
              <c:numCache>
                <c:formatCode>General</c:formatCode>
                <c:ptCount val="8"/>
                <c:pt idx="0">
                  <c:v>1</c:v>
                </c:pt>
                <c:pt idx="1">
                  <c:v>0.9045567992660748</c:v>
                </c:pt>
                <c:pt idx="2">
                  <c:v>0.7577784150792789</c:v>
                </c:pt>
                <c:pt idx="3">
                  <c:v>0.56800318603386257</c:v>
                </c:pt>
                <c:pt idx="4">
                  <c:v>0.37109739453142115</c:v>
                </c:pt>
                <c:pt idx="5">
                  <c:v>0.20888175060575936</c:v>
                </c:pt>
                <c:pt idx="6">
                  <c:v>9.9971078666994076E-2</c:v>
                </c:pt>
                <c:pt idx="7">
                  <c:v>3.8681422504932006E-2</c:v>
                </c:pt>
              </c:numCache>
            </c:numRef>
          </c:y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362757688"/>
        <c:axId val="362751808"/>
      </c:scatterChart>
      <c:valAx>
        <c:axId val="362757688"/>
        <c:scaling>
          <c:logBase val="2"/>
          <c:orientation val="minMax"/>
          <c:max val="128"/>
          <c:min val="1"/>
        </c:scaling>
        <c:delete val="0"/>
        <c:axPos val="b"/>
        <c:numFmt formatCode="General" sourceLinked="1"/>
        <c:majorTickMark val="out"/>
        <c:minorTickMark val="none"/>
        <c:tickLblPos val="nextTo"/>
        <c:crossAx val="362751808"/>
        <c:crosses val="autoZero"/>
        <c:crossBetween val="midCat"/>
        <c:majorUnit val="4"/>
        <c:minorUnit val="4"/>
      </c:valAx>
      <c:valAx>
        <c:axId val="362751808"/>
        <c:scaling>
          <c:orientation val="minMax"/>
          <c:max val="1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62757688"/>
        <c:crosses val="autoZero"/>
        <c:crossBetween val="midCat"/>
      </c:valAx>
    </c:plotArea>
    <c:plotVisOnly val="1"/>
    <c:dispBlanksAs val="gap"/>
    <c:showDLblsOverMax val="0"/>
  </c:chart>
  <c:externalData r:id="rId1">
    <c:autoUpdate val="0"/>
  </c:externalData>
</c:chartSpace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11149F5-5960-4488-90B9-E5BC4883398F}" type="datetimeFigureOut">
              <a:rPr lang="en-US" smtClean="0"/>
              <a:t>2017-10-19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027450B-593C-40DB-B3F8-20591E50182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9604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97038-7595-45D6-8411-BE59ABE7F953}" type="slidenum">
              <a:rPr lang="en-US" smtClean="0"/>
              <a:t>1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HPC Introduction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1870949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97038-7595-45D6-8411-BE59ABE7F953}" type="slidenum">
              <a:rPr lang="en-US" smtClean="0"/>
              <a:t>15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HPC Introduction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537201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97038-7595-45D6-8411-BE59ABE7F953}" type="slidenum">
              <a:rPr lang="en-US" smtClean="0"/>
              <a:t>17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HPC Introduction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27561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97038-7595-45D6-8411-BE59ABE7F953}" type="slidenum">
              <a:rPr lang="en-US" smtClean="0"/>
              <a:t>19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HPC Introduction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77291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97038-7595-45D6-8411-BE59ABE7F953}" type="slidenum">
              <a:rPr lang="en-US" smtClean="0"/>
              <a:t>31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HPC Introduction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405618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97038-7595-45D6-8411-BE59ABE7F953}" type="slidenum">
              <a:rPr lang="en-US" smtClean="0"/>
              <a:t>3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HPC Introduction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175484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97038-7595-45D6-8411-BE59ABE7F953}" type="slidenum">
              <a:rPr lang="en-US" smtClean="0"/>
              <a:t>4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HPC Introduction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4137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97038-7595-45D6-8411-BE59ABE7F953}" type="slidenum">
              <a:rPr lang="en-US" smtClean="0"/>
              <a:t>5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HPC Introduction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033086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97038-7595-45D6-8411-BE59ABE7F953}" type="slidenum">
              <a:rPr lang="en-US" smtClean="0"/>
              <a:t>6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HPC Introduction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4203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97038-7595-45D6-8411-BE59ABE7F953}" type="slidenum">
              <a:rPr lang="en-US" smtClean="0"/>
              <a:t>8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HPC Introduction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149358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97038-7595-45D6-8411-BE59ABE7F953}" type="slidenum">
              <a:rPr lang="en-US" smtClean="0"/>
              <a:t>12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HPC Introduction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27348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97038-7595-45D6-8411-BE59ABE7F953}" type="slidenum">
              <a:rPr lang="en-US" smtClean="0"/>
              <a:t>13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HPC Introduction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106336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D97038-7595-45D6-8411-BE59ABE7F953}" type="slidenum">
              <a:rPr lang="en-US" smtClean="0"/>
              <a:t>14</a:t>
            </a:fld>
            <a:endParaRPr lang="en-US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smtClean="0"/>
              <a:t>HPC Introduction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451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5749FB6-36E8-451B-8662-E59FA6095BF0}" type="datetime1">
              <a:rPr lang="en-US" smtClean="0"/>
              <a:t>2017-10-19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598EC-1C61-495B-A9F8-4410E339CC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5094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B9A8F-D6DB-46A0-B73B-1B7449235CF5}" type="datetime1">
              <a:rPr lang="en-US" smtClean="0"/>
              <a:t>2017-10-19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598EC-1C61-495B-A9F8-4410E339CC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63983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B3135F-B8AD-45EC-AD1E-79BABBD83142}" type="datetime1">
              <a:rPr lang="en-US" smtClean="0"/>
              <a:t>2017-10-19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598EC-1C61-495B-A9F8-4410E339CC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64618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AB8AE2B-282E-4A56-B058-ED663E85E7AD}" type="datetime1">
              <a:rPr lang="en-US" smtClean="0"/>
              <a:t>2017-10-19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598EC-1C61-495B-A9F8-4410E339CC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6250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CC589D3-C256-4C11-98F8-554C211E2A65}" type="datetime1">
              <a:rPr lang="en-US" smtClean="0"/>
              <a:t>2017-10-19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598EC-1C61-495B-A9F8-4410E339CC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167454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046C4B0-F431-4683-AC91-4170D3FAB633}" type="datetime1">
              <a:rPr lang="en-US" smtClean="0"/>
              <a:t>2017-10-19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598EC-1C61-495B-A9F8-4410E339CC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8761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B9E1D88-3A46-4DC6-80E6-BAD93D3D2CCA}" type="datetime1">
              <a:rPr lang="en-US" smtClean="0"/>
              <a:t>2017-10-19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598EC-1C61-495B-A9F8-4410E339CC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351467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9296429-EC4B-470C-8270-7164D3901DE6}" type="datetime1">
              <a:rPr lang="en-US" smtClean="0"/>
              <a:t>2017-10-19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598EC-1C61-495B-A9F8-4410E339CC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99130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6404B9-8412-41CD-ADD8-50F3F390F6EB}" type="datetime1">
              <a:rPr lang="en-US" smtClean="0"/>
              <a:t>2017-10-19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598EC-1C61-495B-A9F8-4410E339CC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83009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6EB5A5-6441-4493-B99B-EC6EB586904E}" type="datetime1">
              <a:rPr lang="en-US" smtClean="0"/>
              <a:t>2017-10-19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598EC-1C61-495B-A9F8-4410E339CC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6642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EF196B-420B-4E68-AFFC-5CD5012B31A2}" type="datetime1">
              <a:rPr lang="en-US" smtClean="0"/>
              <a:t>2017-10-19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598EC-1C61-495B-A9F8-4410E339CC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5809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870FD8-0596-4BB3-8199-80439DAC9FD9}" type="datetime1">
              <a:rPr lang="en-US" smtClean="0"/>
              <a:t>2017-10-19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A598EC-1C61-495B-A9F8-4410E339CC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7059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geertjan.bex@uhasselt.be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://creativecommons.org/publicdomain/zero/1.0/" TargetMode="Externa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2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1.wmf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orker.readthedocs.io/en/latest/" TargetMode="External"/><Relationship Id="rId2" Type="http://schemas.openxmlformats.org/officeDocument/2006/relationships/hyperlink" Target="https://github.com/gjbex/atools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mailto:geertjan.bex@uhasselt.be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en-US" dirty="0" err="1" smtClean="0"/>
              <a:t>atools</a:t>
            </a:r>
            <a:r>
              <a:rPr lang="en-US" dirty="0" smtClean="0"/>
              <a:t> 1.4.x</a:t>
            </a:r>
            <a:endParaRPr lang="nl-BE" dirty="0" smtClean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nl-BE" dirty="0" smtClean="0">
                <a:solidFill>
                  <a:schemeClr val="tx1"/>
                </a:solidFill>
              </a:rPr>
              <a:t>Geert Jan Bex </a:t>
            </a:r>
            <a:r>
              <a:rPr lang="nl-BE" dirty="0" smtClean="0"/>
              <a:t>(</a:t>
            </a:r>
            <a:r>
              <a:rPr lang="nl-BE" dirty="0" smtClean="0">
                <a:hlinkClick r:id="rId3"/>
              </a:rPr>
              <a:t>geertjan.bex@uhasselt.be</a:t>
            </a:r>
            <a:r>
              <a:rPr lang="nl-BE" dirty="0" smtClean="0"/>
              <a:t>)</a:t>
            </a: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598EC-1C61-495B-A9F8-4410E339CCF5}" type="slidenum">
              <a:rPr lang="en-US" smtClean="0"/>
              <a:t>1</a:t>
            </a:fld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708409" y="5130312"/>
            <a:ext cx="686957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License</a:t>
            </a:r>
            <a:r>
              <a:rPr lang="en-US" dirty="0"/>
              <a:t>: this presentation is released under the Creative Commons, see</a:t>
            </a:r>
            <a:br>
              <a:rPr lang="en-US" dirty="0"/>
            </a:br>
            <a:r>
              <a:rPr lang="nl-BE" dirty="0">
                <a:hlinkClick r:id="rId4"/>
              </a:rPr>
              <a:t>http://creativecommons.org/publicdomain/zero/1.0/</a:t>
            </a:r>
            <a:r>
              <a:rPr lang="nl-BE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294796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Adapting PBS files: 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acreate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Automatically adapt PBS file for </a:t>
            </a:r>
            <a:r>
              <a:rPr lang="en-US" dirty="0" err="1" smtClean="0"/>
              <a:t>atools</a:t>
            </a:r>
            <a:endParaRPr lang="en-US" dirty="0" smtClean="0"/>
          </a:p>
          <a:p>
            <a:pPr lvl="1"/>
            <a:r>
              <a:rPr lang="en-US" dirty="0" smtClean="0"/>
              <a:t>only logging</a:t>
            </a:r>
          </a:p>
          <a:p>
            <a:pPr lvl="1"/>
            <a:endParaRPr lang="en-US" dirty="0"/>
          </a:p>
          <a:p>
            <a:pPr lvl="1"/>
            <a:endParaRPr lang="en-US" dirty="0" smtClean="0"/>
          </a:p>
          <a:p>
            <a:pPr lvl="1"/>
            <a:endParaRPr lang="en-US" dirty="0"/>
          </a:p>
          <a:p>
            <a:pPr lvl="1"/>
            <a:r>
              <a:rPr lang="en-US" dirty="0" smtClean="0"/>
              <a:t>logging and using </a:t>
            </a:r>
            <a:r>
              <a:rPr lang="en-US" dirty="0" err="1" smtClean="0"/>
              <a:t>aenv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598EC-1C61-495B-A9F8-4410E339CCF5}" type="slidenum">
              <a:rPr lang="en-US" smtClean="0"/>
              <a:t>10</a:t>
            </a:fld>
            <a:endParaRPr lang="en-US"/>
          </a:p>
        </p:txBody>
      </p:sp>
      <p:sp>
        <p:nvSpPr>
          <p:cNvPr id="5" name="TextBox 70"/>
          <p:cNvSpPr txBox="1">
            <a:spLocks noChangeArrowheads="1"/>
          </p:cNvSpPr>
          <p:nvPr/>
        </p:nvSpPr>
        <p:spPr bwMode="auto">
          <a:xfrm>
            <a:off x="647663" y="2780928"/>
            <a:ext cx="7848674" cy="461665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4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$ </a:t>
            </a:r>
            <a:r>
              <a:rPr lang="en-US" sz="2400" b="1" dirty="0" err="1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acreate</a:t>
            </a:r>
            <a:r>
              <a:rPr lang="en-US" sz="2400" b="1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2400" b="1" dirty="0" err="1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job.pbs</a:t>
            </a:r>
            <a:r>
              <a:rPr lang="en-US" sz="2400" b="1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&gt;  </a:t>
            </a:r>
            <a:r>
              <a:rPr lang="en-US" sz="2400" b="1" dirty="0" err="1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job_atools.pbs</a:t>
            </a:r>
            <a:endParaRPr lang="nl-BE" sz="24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" name="TextBox 70"/>
          <p:cNvSpPr txBox="1">
            <a:spLocks noChangeArrowheads="1"/>
          </p:cNvSpPr>
          <p:nvPr/>
        </p:nvSpPr>
        <p:spPr bwMode="auto">
          <a:xfrm>
            <a:off x="647663" y="4801721"/>
            <a:ext cx="7848674" cy="830997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4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$ </a:t>
            </a:r>
            <a:r>
              <a:rPr lang="en-US" sz="2400" b="1" dirty="0" err="1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acreate</a:t>
            </a:r>
            <a:r>
              <a:rPr lang="en-US" sz="2400" b="1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</a:t>
            </a:r>
            <a:r>
              <a:rPr lang="en-US" sz="24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--data data.csv </a:t>
            </a:r>
            <a:r>
              <a:rPr lang="en-US" sz="2400" b="1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\</a:t>
            </a:r>
          </a:p>
          <a:p>
            <a:pPr eaLnBrk="1" hangingPunct="1"/>
            <a:r>
              <a:rPr lang="en-US" sz="2400" b="1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 </a:t>
            </a:r>
            <a:r>
              <a:rPr lang="en-US" sz="2400" b="1" dirty="0" err="1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job.pbs</a:t>
            </a:r>
            <a:r>
              <a:rPr lang="en-US" sz="2400" b="1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&gt;  </a:t>
            </a:r>
            <a:r>
              <a:rPr lang="en-US" sz="2400" b="1" dirty="0" err="1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job_atools.pbs</a:t>
            </a:r>
            <a:endParaRPr lang="nl-BE" sz="24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36693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Monitoring: 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arange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For running or finished job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598EC-1C61-495B-A9F8-4410E339CCF5}" type="slidenum">
              <a:rPr lang="en-US" smtClean="0"/>
              <a:t>11</a:t>
            </a:fld>
            <a:endParaRPr lang="en-US"/>
          </a:p>
        </p:txBody>
      </p:sp>
      <p:sp>
        <p:nvSpPr>
          <p:cNvPr id="5" name="TextBox 70"/>
          <p:cNvSpPr txBox="1">
            <a:spLocks noChangeArrowheads="1"/>
          </p:cNvSpPr>
          <p:nvPr/>
        </p:nvSpPr>
        <p:spPr bwMode="auto">
          <a:xfrm>
            <a:off x="539750" y="2247900"/>
            <a:ext cx="7848674" cy="1200329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4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$ </a:t>
            </a:r>
            <a:r>
              <a:rPr lang="en-US" sz="2400" b="1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arrange  </a:t>
            </a:r>
            <a:r>
              <a:rPr lang="en-US" sz="24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--data data.csv </a:t>
            </a:r>
            <a:r>
              <a:rPr lang="en-US" sz="2400" b="1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\</a:t>
            </a:r>
          </a:p>
          <a:p>
            <a:pPr eaLnBrk="1" hangingPunct="1"/>
            <a:r>
              <a:rPr lang="en-US" sz="24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--</a:t>
            </a:r>
            <a:r>
              <a:rPr lang="en-US" sz="24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log </a:t>
            </a:r>
            <a:r>
              <a:rPr lang="en-US" sz="2400" b="1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job.pbs.log145485  \</a:t>
            </a:r>
            <a:br>
              <a:rPr lang="en-US" sz="2400" b="1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</a:br>
            <a:r>
              <a:rPr lang="en-US" sz="2400" b="1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           --</a:t>
            </a:r>
            <a:r>
              <a:rPr lang="en-US" sz="24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summary</a:t>
            </a:r>
            <a:endParaRPr lang="nl-BE" sz="24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3824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Resuming jobs: 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arange</a:t>
            </a:r>
            <a:r>
              <a:rPr lang="en-US" dirty="0" smtClean="0">
                <a:latin typeface="+mn-lt"/>
                <a:cs typeface="Courier New" panose="02070309020205020404" pitchFamily="49" charset="0"/>
              </a:rPr>
              <a:t> again</a:t>
            </a:r>
            <a:endParaRPr lang="nl-BE" dirty="0" smtClean="0">
              <a:latin typeface="+mn-lt"/>
              <a:cs typeface="Courier New" panose="02070309020205020404" pitchFamily="49" charset="0"/>
            </a:endParaRPr>
          </a:p>
        </p:txBody>
      </p:sp>
      <p:sp>
        <p:nvSpPr>
          <p:cNvPr id="1536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Resume a job that hit the </a:t>
            </a:r>
            <a:r>
              <a:rPr lang="en-US" dirty="0" err="1" smtClean="0"/>
              <a:t>walltime</a:t>
            </a:r>
            <a:endParaRPr lang="en-US" dirty="0" smtClean="0"/>
          </a:p>
          <a:p>
            <a:endParaRPr lang="nl-BE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Redo failed work items</a:t>
            </a:r>
            <a:endParaRPr lang="nl-BE" dirty="0" smtClean="0"/>
          </a:p>
        </p:txBody>
      </p:sp>
      <p:sp>
        <p:nvSpPr>
          <p:cNvPr id="15365" name="TextBox 70"/>
          <p:cNvSpPr txBox="1">
            <a:spLocks noChangeArrowheads="1"/>
          </p:cNvSpPr>
          <p:nvPr/>
        </p:nvSpPr>
        <p:spPr bwMode="auto">
          <a:xfrm>
            <a:off x="107505" y="4639684"/>
            <a:ext cx="8826384" cy="1200329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4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itchFamily="49" charset="0"/>
              </a:rPr>
              <a:t>$ </a:t>
            </a:r>
            <a:r>
              <a:rPr lang="en-US" sz="2400" b="1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itchFamily="49" charset="0"/>
              </a:rPr>
              <a:t>array_ids</a:t>
            </a:r>
            <a:r>
              <a:rPr lang="en-US" sz="24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itchFamily="49" charset="0"/>
              </a:rPr>
              <a:t>=$(</a:t>
            </a:r>
            <a:r>
              <a:rPr lang="en-US" sz="2400" b="1" dirty="0" err="1">
                <a:solidFill>
                  <a:schemeClr val="bg1"/>
                </a:solidFill>
                <a:latin typeface="Courier New" panose="02070309020205020404" pitchFamily="49" charset="0"/>
                <a:cs typeface="Courier New" pitchFamily="49" charset="0"/>
              </a:rPr>
              <a:t>arange</a:t>
            </a:r>
            <a:r>
              <a:rPr lang="en-US" sz="24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itchFamily="49" charset="0"/>
              </a:rPr>
              <a:t> --data data.csv </a:t>
            </a:r>
            <a:r>
              <a:rPr lang="en-US" sz="2400" b="1" dirty="0" smtClean="0">
                <a:solidFill>
                  <a:schemeClr val="bg1"/>
                </a:solidFill>
                <a:latin typeface="Courier New" panose="02070309020205020404" pitchFamily="49" charset="0"/>
                <a:cs typeface="Courier New" pitchFamily="49" charset="0"/>
              </a:rPr>
              <a:t>         </a:t>
            </a:r>
            <a:r>
              <a:rPr lang="en-US" sz="24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itchFamily="49" charset="0"/>
              </a:rPr>
              <a:t>\  </a:t>
            </a:r>
          </a:p>
          <a:p>
            <a:pPr eaLnBrk="1" hangingPunct="1"/>
            <a:r>
              <a:rPr lang="en-US" sz="24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itchFamily="49" charset="0"/>
              </a:rPr>
              <a:t>                     --log </a:t>
            </a:r>
            <a:r>
              <a:rPr lang="en-US" sz="24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job.pbs.log145485  \</a:t>
            </a:r>
          </a:p>
          <a:p>
            <a:pPr eaLnBrk="1" hangingPunct="1"/>
            <a:r>
              <a:rPr lang="en-US" sz="24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             --redo)</a:t>
            </a:r>
            <a:endParaRPr lang="en-US" sz="24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598EC-1C61-495B-A9F8-4410E339CCF5}" type="slidenum">
              <a:rPr lang="en-US" smtClean="0"/>
              <a:t>12</a:t>
            </a:fld>
            <a:endParaRPr lang="en-US"/>
          </a:p>
        </p:txBody>
      </p:sp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107505" y="2276689"/>
            <a:ext cx="8856983" cy="1569660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4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itchFamily="49" charset="0"/>
              </a:rPr>
              <a:t>$ </a:t>
            </a:r>
            <a:r>
              <a:rPr lang="en-US" sz="2400" b="1" dirty="0" err="1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array_ids</a:t>
            </a:r>
            <a:r>
              <a:rPr lang="en-US" sz="24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=$(</a:t>
            </a:r>
            <a:r>
              <a:rPr lang="en-US" sz="2400" b="1" dirty="0" err="1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arange</a:t>
            </a:r>
            <a:r>
              <a:rPr lang="en-US" sz="24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--data </a:t>
            </a:r>
            <a:r>
              <a:rPr lang="en-US" sz="24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data.csv  \  </a:t>
            </a:r>
          </a:p>
          <a:p>
            <a:pPr eaLnBrk="1" hangingPunct="1"/>
            <a:r>
              <a:rPr lang="en-US" sz="24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               </a:t>
            </a:r>
            <a:r>
              <a:rPr lang="en-US" sz="24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anose="02070309020205020404" pitchFamily="49" charset="0"/>
              </a:rPr>
              <a:t>--log </a:t>
            </a:r>
            <a:r>
              <a:rPr lang="en-US" sz="24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job.pbs.log145485)</a:t>
            </a:r>
            <a:endParaRPr lang="en-US" sz="24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  <a:p>
            <a:pPr eaLnBrk="1" hangingPunct="1"/>
            <a:r>
              <a:rPr lang="en-US" sz="24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$ </a:t>
            </a:r>
            <a:r>
              <a:rPr lang="en-US" sz="2400" b="1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qsub</a:t>
            </a:r>
            <a:r>
              <a:rPr lang="en-US" sz="24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-t ${</a:t>
            </a:r>
            <a:r>
              <a:rPr lang="en-US" sz="2400" b="1" dirty="0" err="1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array_ids</a:t>
            </a:r>
            <a:r>
              <a:rPr lang="en-US" sz="24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} </a:t>
            </a:r>
            <a:r>
              <a:rPr lang="en-US" sz="24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-l </a:t>
            </a:r>
            <a:r>
              <a:rPr lang="en-US" sz="2400" b="1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walltime</a:t>
            </a:r>
            <a:r>
              <a:rPr lang="en-US" sz="24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=5:00:00 \</a:t>
            </a:r>
          </a:p>
          <a:p>
            <a:pPr eaLnBrk="1" hangingPunct="1"/>
            <a:r>
              <a:rPr lang="en-US" sz="24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     </a:t>
            </a:r>
            <a:r>
              <a:rPr lang="en-US" sz="2400" b="1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job.pbs</a:t>
            </a:r>
            <a:endParaRPr lang="en-US" sz="24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947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 uiExpand="1" build="p"/>
      <p:bldP spid="15365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More features: data aggregation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Sometimes convenient that each work item creates file</a:t>
            </a:r>
          </a:p>
          <a:p>
            <a:pPr lvl="1"/>
            <a:r>
              <a:rPr lang="en-US" dirty="0" smtClean="0"/>
              <a:t>Files must be combined later</a:t>
            </a:r>
            <a:br>
              <a:rPr lang="en-US" dirty="0" smtClean="0"/>
            </a:br>
            <a:r>
              <a:rPr lang="en-US" dirty="0" smtClean="0"/>
              <a:t>     = royal pain</a:t>
            </a:r>
          </a:p>
          <a:p>
            <a:pPr lvl="1"/>
            <a:r>
              <a:rPr lang="en-US" dirty="0" smtClean="0"/>
              <a:t>File names are based on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PBS_ARRAYID</a:t>
            </a:r>
          </a:p>
          <a:p>
            <a:r>
              <a:rPr lang="en-US" dirty="0" smtClean="0"/>
              <a:t>Example for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data.csv</a:t>
            </a:r>
            <a:r>
              <a:rPr lang="en-US" dirty="0" smtClean="0"/>
              <a:t>:</a:t>
            </a:r>
          </a:p>
        </p:txBody>
      </p:sp>
      <p:grpSp>
        <p:nvGrpSpPr>
          <p:cNvPr id="24" name="Group 23"/>
          <p:cNvGrpSpPr/>
          <p:nvPr/>
        </p:nvGrpSpPr>
        <p:grpSpPr>
          <a:xfrm>
            <a:off x="4157145" y="4437112"/>
            <a:ext cx="3640281" cy="2304256"/>
            <a:chOff x="3851920" y="4437112"/>
            <a:chExt cx="3640281" cy="2304256"/>
          </a:xfrm>
        </p:grpSpPr>
        <p:cxnSp>
          <p:nvCxnSpPr>
            <p:cNvPr id="7" name="Straight Arrow Connector 6"/>
            <p:cNvCxnSpPr/>
            <p:nvPr/>
          </p:nvCxnSpPr>
          <p:spPr>
            <a:xfrm>
              <a:off x="3851920" y="5599079"/>
              <a:ext cx="936104" cy="0"/>
            </a:xfrm>
            <a:prstGeom prst="straightConnector1">
              <a:avLst/>
            </a:prstGeom>
            <a:ln w="76200">
              <a:solidFill>
                <a:schemeClr val="tx1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11" name="Group 10"/>
            <p:cNvGrpSpPr/>
            <p:nvPr/>
          </p:nvGrpSpPr>
          <p:grpSpPr>
            <a:xfrm>
              <a:off x="5364088" y="4437112"/>
              <a:ext cx="1894072" cy="453835"/>
              <a:chOff x="5554663" y="4730849"/>
              <a:chExt cx="2460499" cy="714375"/>
            </a:xfrm>
          </p:grpSpPr>
          <p:sp>
            <p:nvSpPr>
              <p:cNvPr id="9" name="Folded Corner 8"/>
              <p:cNvSpPr/>
              <p:nvPr/>
            </p:nvSpPr>
            <p:spPr bwMode="auto">
              <a:xfrm>
                <a:off x="5554663" y="4730849"/>
                <a:ext cx="501650" cy="714375"/>
              </a:xfrm>
              <a:prstGeom prst="foldedCorner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nl-BE" b="1">
                  <a:ln w="12700">
                    <a:solidFill>
                      <a:schemeClr val="tx1"/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  <p:sp>
            <p:nvSpPr>
              <p:cNvPr id="10" name="TextBox 34"/>
              <p:cNvSpPr txBox="1">
                <a:spLocks noChangeArrowheads="1"/>
              </p:cNvSpPr>
              <p:nvPr/>
            </p:nvSpPr>
            <p:spPr bwMode="auto">
              <a:xfrm>
                <a:off x="6300192" y="4808883"/>
                <a:ext cx="1714970" cy="581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en-US" dirty="0" smtClean="0">
                    <a:latin typeface="Calibri" pitchFamily="34" charset="0"/>
                  </a:rPr>
                  <a:t>output-</a:t>
                </a:r>
                <a:r>
                  <a:rPr lang="en-US" dirty="0" smtClean="0">
                    <a:solidFill>
                      <a:srgbClr val="FF0000"/>
                    </a:solidFill>
                    <a:latin typeface="Calibri" pitchFamily="34" charset="0"/>
                  </a:rPr>
                  <a:t>1</a:t>
                </a:r>
                <a:r>
                  <a:rPr lang="en-US" dirty="0" smtClean="0">
                    <a:latin typeface="Calibri" pitchFamily="34" charset="0"/>
                  </a:rPr>
                  <a:t>.txt</a:t>
                </a:r>
                <a:endParaRPr lang="nl-BE" dirty="0">
                  <a:latin typeface="Calibri" pitchFamily="34" charset="0"/>
                </a:endParaRPr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5364088" y="4991389"/>
              <a:ext cx="1894072" cy="453835"/>
              <a:chOff x="5554663" y="4730849"/>
              <a:chExt cx="2460500" cy="714375"/>
            </a:xfrm>
          </p:grpSpPr>
          <p:sp>
            <p:nvSpPr>
              <p:cNvPr id="16" name="Folded Corner 15"/>
              <p:cNvSpPr/>
              <p:nvPr/>
            </p:nvSpPr>
            <p:spPr bwMode="auto">
              <a:xfrm>
                <a:off x="5554663" y="4730849"/>
                <a:ext cx="501650" cy="714375"/>
              </a:xfrm>
              <a:prstGeom prst="foldedCorner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nl-BE" b="1">
                  <a:ln w="12700">
                    <a:solidFill>
                      <a:schemeClr val="tx1"/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  <p:sp>
            <p:nvSpPr>
              <p:cNvPr id="17" name="TextBox 34"/>
              <p:cNvSpPr txBox="1">
                <a:spLocks noChangeArrowheads="1"/>
              </p:cNvSpPr>
              <p:nvPr/>
            </p:nvSpPr>
            <p:spPr bwMode="auto">
              <a:xfrm>
                <a:off x="6300192" y="4808883"/>
                <a:ext cx="1714971" cy="581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en-US" dirty="0" smtClean="0">
                    <a:latin typeface="Calibri" pitchFamily="34" charset="0"/>
                  </a:rPr>
                  <a:t>output-2.txt</a:t>
                </a:r>
                <a:endParaRPr lang="nl-BE" dirty="0">
                  <a:latin typeface="Calibri" pitchFamily="34" charset="0"/>
                </a:endParaRPr>
              </a:p>
            </p:txBody>
          </p:sp>
        </p:grpSp>
        <p:grpSp>
          <p:nvGrpSpPr>
            <p:cNvPr id="18" name="Group 17"/>
            <p:cNvGrpSpPr/>
            <p:nvPr/>
          </p:nvGrpSpPr>
          <p:grpSpPr>
            <a:xfrm>
              <a:off x="5364091" y="5855485"/>
              <a:ext cx="2128110" cy="453835"/>
              <a:chOff x="5554663" y="4730849"/>
              <a:chExt cx="2764527" cy="714375"/>
            </a:xfrm>
          </p:grpSpPr>
          <p:sp>
            <p:nvSpPr>
              <p:cNvPr id="19" name="Folded Corner 18"/>
              <p:cNvSpPr/>
              <p:nvPr/>
            </p:nvSpPr>
            <p:spPr bwMode="auto">
              <a:xfrm>
                <a:off x="5554663" y="4730849"/>
                <a:ext cx="501650" cy="714375"/>
              </a:xfrm>
              <a:prstGeom prst="foldedCorner">
                <a:avLst/>
              </a:prstGeom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nl-BE" b="1">
                  <a:ln w="12700">
                    <a:solidFill>
                      <a:schemeClr val="tx1"/>
                    </a:solidFill>
                    <a:prstDash val="solid"/>
                  </a:ln>
                  <a:solidFill>
                    <a:schemeClr val="bg2">
                      <a:tint val="85000"/>
                      <a:satMod val="155000"/>
                    </a:schemeClr>
                  </a:solidFill>
                  <a:effectLst>
                    <a:outerShdw blurRad="41275" dist="20320" dir="1800000" algn="tl" rotWithShape="0">
                      <a:srgbClr val="000000">
                        <a:alpha val="40000"/>
                      </a:srgbClr>
                    </a:outerShdw>
                  </a:effectLst>
                </a:endParaRPr>
              </a:p>
            </p:txBody>
          </p:sp>
          <p:sp>
            <p:nvSpPr>
              <p:cNvPr id="20" name="TextBox 34"/>
              <p:cNvSpPr txBox="1">
                <a:spLocks noChangeArrowheads="1"/>
              </p:cNvSpPr>
              <p:nvPr/>
            </p:nvSpPr>
            <p:spPr bwMode="auto">
              <a:xfrm>
                <a:off x="6300192" y="4808883"/>
                <a:ext cx="2018998" cy="5813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en-US" dirty="0" smtClean="0">
                    <a:latin typeface="Calibri" pitchFamily="34" charset="0"/>
                  </a:rPr>
                  <a:t>output-100.txt</a:t>
                </a:r>
                <a:endParaRPr lang="nl-BE" dirty="0">
                  <a:latin typeface="Calibri" pitchFamily="34" charset="0"/>
                </a:endParaRPr>
              </a:p>
            </p:txBody>
          </p:sp>
        </p:grpSp>
        <p:sp>
          <p:nvSpPr>
            <p:cNvPr id="21" name="Left Brace 20"/>
            <p:cNvSpPr/>
            <p:nvPr/>
          </p:nvSpPr>
          <p:spPr>
            <a:xfrm>
              <a:off x="4932040" y="4437112"/>
              <a:ext cx="288032" cy="2304256"/>
            </a:xfrm>
            <a:prstGeom prst="leftBrace">
              <a:avLst/>
            </a:prstGeom>
            <a:ln w="317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6084168" y="5491391"/>
              <a:ext cx="461665" cy="323165"/>
            </a:xfrm>
            <a:prstGeom prst="rect">
              <a:avLst/>
            </a:prstGeom>
            <a:noFill/>
          </p:spPr>
          <p:txBody>
            <a:bodyPr vert="vert270" wrap="none" rtlCol="0">
              <a:spAutoFit/>
            </a:bodyPr>
            <a:lstStyle/>
            <a:p>
              <a:r>
                <a:rPr lang="en-US" dirty="0" smtClean="0"/>
                <a:t>…</a:t>
              </a:r>
              <a:endParaRPr lang="en-US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084168" y="6346195"/>
              <a:ext cx="461665" cy="323165"/>
            </a:xfrm>
            <a:prstGeom prst="rect">
              <a:avLst/>
            </a:prstGeom>
            <a:noFill/>
          </p:spPr>
          <p:txBody>
            <a:bodyPr vert="vert270" wrap="none" rtlCol="0">
              <a:spAutoFit/>
            </a:bodyPr>
            <a:lstStyle/>
            <a:p>
              <a:r>
                <a:rPr lang="en-US" dirty="0" smtClean="0"/>
                <a:t>…</a:t>
              </a:r>
              <a:endParaRPr lang="en-US" dirty="0"/>
            </a:p>
          </p:txBody>
        </p:sp>
      </p:grp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598EC-1C61-495B-A9F8-4410E339CCF5}" type="slidenum">
              <a:rPr lang="en-US" smtClean="0"/>
              <a:t>13</a:t>
            </a:fld>
            <a:endParaRPr lang="en-US"/>
          </a:p>
        </p:txBody>
      </p:sp>
      <p:grpSp>
        <p:nvGrpSpPr>
          <p:cNvPr id="6" name="Group 5"/>
          <p:cNvGrpSpPr/>
          <p:nvPr/>
        </p:nvGrpSpPr>
        <p:grpSpPr>
          <a:xfrm>
            <a:off x="1924898" y="4910104"/>
            <a:ext cx="2016224" cy="1377950"/>
            <a:chOff x="1619673" y="4910104"/>
            <a:chExt cx="2016224" cy="1377950"/>
          </a:xfrm>
        </p:grpSpPr>
        <p:sp>
          <p:nvSpPr>
            <p:cNvPr id="5" name="Rectangle 8"/>
            <p:cNvSpPr>
              <a:spLocks noChangeArrowheads="1"/>
            </p:cNvSpPr>
            <p:nvPr/>
          </p:nvSpPr>
          <p:spPr bwMode="auto">
            <a:xfrm>
              <a:off x="1619673" y="4910104"/>
              <a:ext cx="2016224" cy="137795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xtLst/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rgbClr val="336600"/>
                  </a:solidFill>
                  <a:latin typeface="Courier New" pitchFamily="49" charset="0"/>
                  <a:cs typeface="Courier New" pitchFamily="49" charset="0"/>
                </a:rPr>
                <a:t>a</a:t>
              </a:r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,   </a:t>
              </a:r>
              <a:r>
                <a:rPr lang="en-US" sz="1400" dirty="0">
                  <a:solidFill>
                    <a:srgbClr val="3333FF"/>
                  </a:solidFill>
                  <a:latin typeface="Courier New" pitchFamily="49" charset="0"/>
                  <a:cs typeface="Courier New" pitchFamily="49" charset="0"/>
                </a:rPr>
                <a:t>b</a:t>
              </a:r>
            </a:p>
            <a:p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1.3, 5.7</a:t>
              </a:r>
            </a:p>
            <a:p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2.7, 1.4</a:t>
              </a:r>
            </a:p>
            <a:p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3.4, 2.1</a:t>
              </a:r>
            </a:p>
            <a:p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4.1, 3.8</a:t>
              </a:r>
            </a:p>
            <a:p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…</a:t>
              </a:r>
              <a:endParaRPr lang="nl-NL" sz="1400" dirty="0">
                <a:latin typeface="Courier New" pitchFamily="49" charset="0"/>
                <a:cs typeface="Courier New" pitchFamily="49" charset="0"/>
              </a:endParaRPr>
            </a:p>
          </p:txBody>
        </p:sp>
        <p:sp>
          <p:nvSpPr>
            <p:cNvPr id="25" name="TextBox 24"/>
            <p:cNvSpPr txBox="1">
              <a:spLocks noChangeArrowheads="1"/>
            </p:cNvSpPr>
            <p:nvPr/>
          </p:nvSpPr>
          <p:spPr bwMode="auto">
            <a:xfrm>
              <a:off x="2707438" y="4910104"/>
              <a:ext cx="928459" cy="27699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sz="1200" b="1" dirty="0" smtClean="0">
                  <a:latin typeface="Courier New" panose="02070309020205020404" pitchFamily="49" charset="0"/>
                  <a:cs typeface="Courier New" panose="02070309020205020404" pitchFamily="49" charset="0"/>
                </a:rPr>
                <a:t>data.csv</a:t>
              </a:r>
              <a:endParaRPr lang="nl-BE" sz="1200" b="1" dirty="0"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538450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bldLvl="2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Simple reductions: 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areduce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Almost automatic data aggregation: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/>
              <a:t>Takes care of</a:t>
            </a:r>
          </a:p>
          <a:p>
            <a:pPr lvl="1"/>
            <a:r>
              <a:rPr lang="en-US" dirty="0" smtClean="0"/>
              <a:t>missing files (failed items)</a:t>
            </a:r>
          </a:p>
          <a:p>
            <a:pPr lvl="1"/>
            <a:r>
              <a:rPr lang="en-US" dirty="0" smtClean="0"/>
              <a:t>incomplete data (failed items), use</a:t>
            </a:r>
            <a:br>
              <a:rPr lang="en-US" dirty="0" smtClean="0"/>
            </a:br>
            <a:r>
              <a:rPr lang="en-US" sz="21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--t $(</a:t>
            </a:r>
            <a:r>
              <a:rPr lang="en-US" sz="21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arange</a:t>
            </a:r>
            <a:r>
              <a:rPr lang="en-US" sz="21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 --data data.csv  --</a:t>
            </a:r>
            <a:r>
              <a:rPr lang="en-US" sz="2100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list_incomplete</a:t>
            </a:r>
            <a:r>
              <a:rPr lang="en-US" sz="2100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)</a:t>
            </a:r>
            <a:endParaRPr lang="en-US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dirty="0" smtClean="0"/>
              <a:t>correct order</a:t>
            </a:r>
          </a:p>
          <a:p>
            <a:r>
              <a:rPr lang="en-US" dirty="0" smtClean="0"/>
              <a:t>For CSV, use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--mode csv</a:t>
            </a:r>
          </a:p>
          <a:p>
            <a:pPr lvl="1"/>
            <a:r>
              <a:rPr lang="en-US" dirty="0" smtClean="0"/>
              <a:t>single column row</a:t>
            </a:r>
          </a:p>
        </p:txBody>
      </p:sp>
      <p:sp>
        <p:nvSpPr>
          <p:cNvPr id="4" name="TextBox 70"/>
          <p:cNvSpPr txBox="1">
            <a:spLocks noChangeArrowheads="1"/>
          </p:cNvSpPr>
          <p:nvPr/>
        </p:nvSpPr>
        <p:spPr bwMode="auto">
          <a:xfrm>
            <a:off x="608415" y="1988840"/>
            <a:ext cx="7374135" cy="1200329"/>
          </a:xfrm>
          <a:prstGeom prst="rect">
            <a:avLst/>
          </a:prstGeom>
          <a:solidFill>
            <a:schemeClr val="bg1"/>
          </a:solidFill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BE" sz="2400" dirty="0" smtClean="0">
                <a:latin typeface="Courier New" pitchFamily="49" charset="0"/>
                <a:cs typeface="Courier New" pitchFamily="49" charset="0"/>
              </a:rPr>
              <a:t>areduce  --t 1-100  --data data.csv  \</a:t>
            </a:r>
          </a:p>
          <a:p>
            <a:pPr eaLnBrk="1" hangingPunct="1"/>
            <a:r>
              <a:rPr lang="nl-BE" sz="2400" dirty="0" smtClean="0">
                <a:latin typeface="Courier New" pitchFamily="49" charset="0"/>
                <a:cs typeface="Courier New" pitchFamily="49" charset="0"/>
              </a:rPr>
              <a:t>         --pattern output-</a:t>
            </a:r>
            <a:r>
              <a:rPr lang="nl-BE" sz="24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{t}</a:t>
            </a:r>
            <a:r>
              <a:rPr lang="nl-BE" sz="2400" dirty="0" smtClean="0">
                <a:latin typeface="Courier New" pitchFamily="49" charset="0"/>
                <a:cs typeface="Courier New" pitchFamily="49" charset="0"/>
              </a:rPr>
              <a:t>.txt    \</a:t>
            </a:r>
          </a:p>
          <a:p>
            <a:pPr eaLnBrk="1" hangingPunct="1"/>
            <a:r>
              <a:rPr lang="nl-BE" sz="2400" dirty="0" smtClean="0">
                <a:latin typeface="Courier New" pitchFamily="49" charset="0"/>
                <a:cs typeface="Courier New" pitchFamily="49" charset="0"/>
              </a:rPr>
              <a:t>         --output output.txt</a:t>
            </a:r>
            <a:endParaRPr lang="nl-BE" sz="2400" dirty="0">
              <a:latin typeface="Courier New" pitchFamily="49" charset="0"/>
              <a:cs typeface="Courier New" pitchFamily="49" charset="0"/>
            </a:endParaRPr>
          </a:p>
        </p:txBody>
      </p:sp>
      <p:grpSp>
        <p:nvGrpSpPr>
          <p:cNvPr id="11" name="Group 10"/>
          <p:cNvGrpSpPr/>
          <p:nvPr/>
        </p:nvGrpSpPr>
        <p:grpSpPr>
          <a:xfrm>
            <a:off x="5940152" y="2708920"/>
            <a:ext cx="2520280" cy="656897"/>
            <a:chOff x="5356047" y="3215192"/>
            <a:chExt cx="2520280" cy="656897"/>
          </a:xfrm>
        </p:grpSpPr>
        <p:sp>
          <p:nvSpPr>
            <p:cNvPr id="5" name="Rectangle 8"/>
            <p:cNvSpPr>
              <a:spLocks noChangeArrowheads="1"/>
            </p:cNvSpPr>
            <p:nvPr/>
          </p:nvSpPr>
          <p:spPr bwMode="auto">
            <a:xfrm>
              <a:off x="6022377" y="3502757"/>
              <a:ext cx="1853950" cy="36933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square">
              <a:spAutoFit/>
            </a:bodyPr>
            <a:lstStyle/>
            <a:p>
              <a:r>
                <a:rPr lang="en-US" dirty="0" smtClean="0">
                  <a:solidFill>
                    <a:srgbClr val="C00000"/>
                  </a:solidFill>
                  <a:latin typeface="Courier New" pitchFamily="49" charset="0"/>
                  <a:cs typeface="Courier New" pitchFamily="49" charset="0"/>
                </a:rPr>
                <a:t>PBS_ARRAYID</a:t>
              </a:r>
              <a:endParaRPr lang="nl-NL" dirty="0">
                <a:latin typeface="Courier New" pitchFamily="49" charset="0"/>
                <a:cs typeface="Courier New" pitchFamily="49" charset="0"/>
              </a:endParaRPr>
            </a:p>
          </p:txBody>
        </p:sp>
        <p:cxnSp>
          <p:nvCxnSpPr>
            <p:cNvPr id="7" name="Straight Arrow Connector 6"/>
            <p:cNvCxnSpPr>
              <a:stCxn id="5" idx="1"/>
            </p:cNvCxnSpPr>
            <p:nvPr/>
          </p:nvCxnSpPr>
          <p:spPr>
            <a:xfrm flipH="1" flipV="1">
              <a:off x="5356047" y="3215192"/>
              <a:ext cx="666330" cy="472231"/>
            </a:xfrm>
            <a:prstGeom prst="straightConnector1">
              <a:avLst/>
            </a:prstGeom>
            <a:ln w="19050">
              <a:solidFill>
                <a:srgbClr val="C0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598EC-1C61-495B-A9F8-4410E339CCF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6169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  <p:bldP spid="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Non-trivial reductions: 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areduce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More general data aggregation: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err="1" smtClean="0"/>
              <a:t>Reductor</a:t>
            </a:r>
            <a:r>
              <a:rPr lang="en-US" dirty="0" smtClean="0"/>
              <a:t> can be any executable</a:t>
            </a:r>
          </a:p>
          <a:p>
            <a:pPr lvl="1"/>
            <a:r>
              <a:rPr lang="en-US" dirty="0" smtClean="0"/>
              <a:t>"appends" new data to existing file</a:t>
            </a:r>
          </a:p>
          <a:p>
            <a:pPr lvl="1"/>
            <a:r>
              <a:rPr lang="en-US" dirty="0" smtClean="0"/>
              <a:t>takes two command line arguments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dirty="0" smtClean="0"/>
              <a:t>name of file with all output data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dirty="0" smtClean="0"/>
              <a:t>name of file to "append"</a:t>
            </a:r>
          </a:p>
          <a:p>
            <a:pPr marL="971550" lvl="1" indent="-457200"/>
            <a:r>
              <a:rPr lang="en-US" dirty="0" smtClean="0"/>
              <a:t>extra argument using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--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reduce_args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…</a:t>
            </a:r>
          </a:p>
        </p:txBody>
      </p:sp>
      <p:sp>
        <p:nvSpPr>
          <p:cNvPr id="4" name="TextBox 70"/>
          <p:cNvSpPr txBox="1">
            <a:spLocks noChangeArrowheads="1"/>
          </p:cNvSpPr>
          <p:nvPr/>
        </p:nvSpPr>
        <p:spPr bwMode="auto">
          <a:xfrm>
            <a:off x="608415" y="2003356"/>
            <a:ext cx="7374135" cy="193899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BE" sz="2400" dirty="0">
                <a:latin typeface="Courier New" pitchFamily="49" charset="0"/>
                <a:cs typeface="Courier New" pitchFamily="49" charset="0"/>
              </a:rPr>
              <a:t>a</a:t>
            </a:r>
            <a:r>
              <a:rPr lang="nl-BE" sz="2400" dirty="0" smtClean="0">
                <a:latin typeface="Courier New" pitchFamily="49" charset="0"/>
                <a:cs typeface="Courier New" pitchFamily="49" charset="0"/>
              </a:rPr>
              <a:t>reduce  –-t 1-100  --data data.csv  \</a:t>
            </a:r>
          </a:p>
          <a:p>
            <a:pPr eaLnBrk="1" hangingPunct="1"/>
            <a:r>
              <a:rPr lang="nl-BE" sz="2400" dirty="0" smtClean="0">
                <a:latin typeface="Courier New" pitchFamily="49" charset="0"/>
                <a:cs typeface="Courier New" pitchFamily="49" charset="0"/>
              </a:rPr>
              <a:t>         --pattern output-{t}.txt    \</a:t>
            </a:r>
          </a:p>
          <a:p>
            <a:pPr eaLnBrk="1" hangingPunct="1"/>
            <a:r>
              <a:rPr lang="nl-BE" sz="2400" dirty="0">
                <a:latin typeface="Courier New" pitchFamily="49" charset="0"/>
                <a:cs typeface="Courier New" pitchFamily="49" charset="0"/>
              </a:rPr>
              <a:t> </a:t>
            </a:r>
            <a:r>
              <a:rPr lang="nl-BE" sz="2400" dirty="0" smtClean="0">
                <a:latin typeface="Courier New" pitchFamily="49" charset="0"/>
                <a:cs typeface="Courier New" pitchFamily="49" charset="0"/>
              </a:rPr>
              <a:t>        </a:t>
            </a:r>
            <a:r>
              <a:rPr lang="nl-BE" sz="24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--empty empty.bin</a:t>
            </a:r>
            <a:r>
              <a:rPr lang="nl-BE" sz="2400" dirty="0" smtClean="0">
                <a:latin typeface="Courier New" pitchFamily="49" charset="0"/>
                <a:cs typeface="Courier New" pitchFamily="49" charset="0"/>
              </a:rPr>
              <a:t>           \</a:t>
            </a:r>
          </a:p>
          <a:p>
            <a:pPr eaLnBrk="1" hangingPunct="1"/>
            <a:r>
              <a:rPr lang="nl-BE" sz="2400" dirty="0" smtClean="0">
                <a:latin typeface="Courier New" pitchFamily="49" charset="0"/>
                <a:cs typeface="Courier New" pitchFamily="49" charset="0"/>
              </a:rPr>
              <a:t>         </a:t>
            </a:r>
            <a:r>
              <a:rPr lang="nl-BE" sz="2400" b="1" dirty="0" smtClean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rPr>
              <a:t>--reduce reductor.sh</a:t>
            </a:r>
            <a:r>
              <a:rPr lang="nl-BE" sz="2400" dirty="0" smtClean="0">
                <a:latin typeface="Courier New" pitchFamily="49" charset="0"/>
                <a:cs typeface="Courier New" pitchFamily="49" charset="0"/>
              </a:rPr>
              <a:t>        \</a:t>
            </a:r>
          </a:p>
          <a:p>
            <a:pPr eaLnBrk="1" hangingPunct="1"/>
            <a:r>
              <a:rPr lang="nl-BE" sz="2400" dirty="0" smtClean="0">
                <a:latin typeface="Courier New" pitchFamily="49" charset="0"/>
                <a:cs typeface="Courier New" pitchFamily="49" charset="0"/>
              </a:rPr>
              <a:t>         --out output.bin</a:t>
            </a:r>
            <a:endParaRPr lang="nl-BE" sz="2400" dirty="0">
              <a:latin typeface="Courier New" pitchFamily="49" charset="0"/>
              <a:cs typeface="Courier New" pitchFamily="49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598EC-1C61-495B-A9F8-4410E339CCF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81938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 </a:t>
            </a:r>
            <a:r>
              <a:rPr lang="en-US" dirty="0" err="1" smtClean="0"/>
              <a:t>reductor</a:t>
            </a:r>
            <a:endParaRPr lang="en-US" dirty="0"/>
          </a:p>
        </p:txBody>
      </p:sp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598EC-1C61-495B-A9F8-4410E339CCF5}" type="slidenum">
              <a:rPr lang="en-US" smtClean="0"/>
              <a:t>16</a:t>
            </a:fld>
            <a:endParaRPr lang="en-US"/>
          </a:p>
        </p:txBody>
      </p:sp>
      <p:grpSp>
        <p:nvGrpSpPr>
          <p:cNvPr id="4" name="Group 3"/>
          <p:cNvGrpSpPr/>
          <p:nvPr/>
        </p:nvGrpSpPr>
        <p:grpSpPr>
          <a:xfrm>
            <a:off x="274965" y="1323168"/>
            <a:ext cx="8579296" cy="5047536"/>
            <a:chOff x="545424" y="3497263"/>
            <a:chExt cx="8579296" cy="5047536"/>
          </a:xfrm>
        </p:grpSpPr>
        <p:sp>
          <p:nvSpPr>
            <p:cNvPr id="5" name="Rectangle 4"/>
            <p:cNvSpPr>
              <a:spLocks noChangeArrowheads="1"/>
            </p:cNvSpPr>
            <p:nvPr/>
          </p:nvSpPr>
          <p:spPr bwMode="auto">
            <a:xfrm>
              <a:off x="545424" y="3497263"/>
              <a:ext cx="8579296" cy="504753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xtLst/>
          </p:spPr>
          <p:txBody>
            <a:bodyPr wrap="square">
              <a:spAutoFit/>
            </a:bodyPr>
            <a:lstStyle/>
            <a:p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#!/</a:t>
              </a:r>
              <a:r>
                <a:rPr lang="en-US" sz="1400" dirty="0" err="1">
                  <a:latin typeface="Courier New" pitchFamily="49" charset="0"/>
                  <a:cs typeface="Courier New" pitchFamily="49" charset="0"/>
                </a:rPr>
                <a:t>usr</a:t>
              </a:r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/bin/</a:t>
              </a:r>
              <a:r>
                <a:rPr lang="en-US" sz="1400" dirty="0" err="1">
                  <a:latin typeface="Courier New" pitchFamily="49" charset="0"/>
                  <a:cs typeface="Courier New" pitchFamily="49" charset="0"/>
                </a:rPr>
                <a:t>env</a:t>
              </a:r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 python</a:t>
              </a:r>
            </a:p>
            <a:p>
              <a:endParaRPr lang="en-US" sz="1400" dirty="0">
                <a:latin typeface="Courier New" pitchFamily="49" charset="0"/>
                <a:cs typeface="Courier New" pitchFamily="49" charset="0"/>
              </a:endParaRPr>
            </a:p>
            <a:p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from </a:t>
              </a:r>
              <a:r>
                <a:rPr lang="en-US" sz="1400" dirty="0" err="1">
                  <a:latin typeface="Courier New" pitchFamily="49" charset="0"/>
                  <a:cs typeface="Courier New" pitchFamily="49" charset="0"/>
                </a:rPr>
                <a:t>argparse</a:t>
              </a:r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 import </a:t>
              </a:r>
              <a:r>
                <a:rPr lang="en-US" sz="1400" dirty="0" err="1">
                  <a:latin typeface="Courier New" pitchFamily="49" charset="0"/>
                  <a:cs typeface="Courier New" pitchFamily="49" charset="0"/>
                </a:rPr>
                <a:t>ArgumentParser</a:t>
              </a:r>
              <a:endParaRPr lang="en-US" sz="1400" dirty="0">
                <a:latin typeface="Courier New" pitchFamily="49" charset="0"/>
                <a:cs typeface="Courier New" pitchFamily="49" charset="0"/>
              </a:endParaRPr>
            </a:p>
            <a:p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import </a:t>
              </a:r>
              <a:r>
                <a:rPr lang="en-US" sz="1400" b="1" dirty="0">
                  <a:solidFill>
                    <a:srgbClr val="C00000"/>
                  </a:solidFill>
                  <a:latin typeface="Courier New" pitchFamily="49" charset="0"/>
                  <a:cs typeface="Courier New" pitchFamily="49" charset="0"/>
                </a:rPr>
                <a:t>pickle</a:t>
              </a:r>
            </a:p>
            <a:p>
              <a:endParaRPr lang="en-US" sz="1400" dirty="0">
                <a:latin typeface="Courier New" pitchFamily="49" charset="0"/>
                <a:cs typeface="Courier New" pitchFamily="49" charset="0"/>
              </a:endParaRPr>
            </a:p>
            <a:p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if __name__ == '__main__':</a:t>
              </a:r>
            </a:p>
            <a:p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    </a:t>
              </a:r>
              <a:r>
                <a:rPr lang="en-US" sz="1400" dirty="0" err="1">
                  <a:latin typeface="Courier New" pitchFamily="49" charset="0"/>
                  <a:cs typeface="Courier New" pitchFamily="49" charset="0"/>
                </a:rPr>
                <a:t>arg_parser</a:t>
              </a:r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 = </a:t>
              </a:r>
              <a:r>
                <a:rPr lang="en-US" sz="1400" dirty="0" err="1">
                  <a:latin typeface="Courier New" pitchFamily="49" charset="0"/>
                  <a:cs typeface="Courier New" pitchFamily="49" charset="0"/>
                </a:rPr>
                <a:t>ArgumentParser</a:t>
              </a:r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(description='create new pickle file from '</a:t>
              </a:r>
            </a:p>
            <a:p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                                            'two existing files')</a:t>
              </a:r>
            </a:p>
            <a:p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    </a:t>
              </a:r>
              <a:r>
                <a:rPr lang="en-US" sz="1400" dirty="0" err="1">
                  <a:latin typeface="Courier New" pitchFamily="49" charset="0"/>
                  <a:cs typeface="Courier New" pitchFamily="49" charset="0"/>
                </a:rPr>
                <a:t>arg_parser.add_argument</a:t>
              </a:r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('old', help='name of aggregation pickle file')</a:t>
              </a:r>
            </a:p>
            <a:p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    </a:t>
              </a:r>
              <a:r>
                <a:rPr lang="en-US" sz="1400" dirty="0" err="1">
                  <a:latin typeface="Courier New" pitchFamily="49" charset="0"/>
                  <a:cs typeface="Courier New" pitchFamily="49" charset="0"/>
                </a:rPr>
                <a:t>arg_parser.add_argument</a:t>
              </a:r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('new', help='name of </a:t>
              </a:r>
              <a:r>
                <a:rPr lang="en-US" sz="1400" dirty="0" err="1">
                  <a:latin typeface="Courier New" pitchFamily="49" charset="0"/>
                  <a:cs typeface="Courier New" pitchFamily="49" charset="0"/>
                </a:rPr>
                <a:t>pickel</a:t>
              </a:r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 file to add to '</a:t>
              </a:r>
            </a:p>
            <a:p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                                        'aggregation')</a:t>
              </a:r>
            </a:p>
            <a:p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    options = </a:t>
              </a:r>
              <a:r>
                <a:rPr lang="en-US" sz="1400" dirty="0" err="1">
                  <a:latin typeface="Courier New" pitchFamily="49" charset="0"/>
                  <a:cs typeface="Courier New" pitchFamily="49" charset="0"/>
                </a:rPr>
                <a:t>arg_parser.parse_args</a:t>
              </a:r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()</a:t>
              </a:r>
            </a:p>
            <a:p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    with open(</a:t>
              </a:r>
              <a:r>
                <a:rPr lang="en-US" sz="1400" dirty="0" err="1">
                  <a:latin typeface="Courier New" pitchFamily="49" charset="0"/>
                  <a:cs typeface="Courier New" pitchFamily="49" charset="0"/>
                </a:rPr>
                <a:t>options.old</a:t>
              </a:r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, '</a:t>
              </a:r>
              <a:r>
                <a:rPr lang="en-US" sz="1400" dirty="0" err="1">
                  <a:latin typeface="Courier New" pitchFamily="49" charset="0"/>
                  <a:cs typeface="Courier New" pitchFamily="49" charset="0"/>
                </a:rPr>
                <a:t>rb</a:t>
              </a:r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') as </a:t>
              </a:r>
              <a:r>
                <a:rPr lang="en-US" sz="1400" dirty="0" err="1">
                  <a:latin typeface="Courier New" pitchFamily="49" charset="0"/>
                  <a:cs typeface="Courier New" pitchFamily="49" charset="0"/>
                </a:rPr>
                <a:t>old_file</a:t>
              </a:r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:</a:t>
              </a:r>
            </a:p>
            <a:p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        </a:t>
              </a:r>
              <a:r>
                <a:rPr lang="en-US" sz="1400" dirty="0" err="1">
                  <a:latin typeface="Courier New" pitchFamily="49" charset="0"/>
                  <a:cs typeface="Courier New" pitchFamily="49" charset="0"/>
                </a:rPr>
                <a:t>old_data</a:t>
              </a:r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 = </a:t>
              </a:r>
              <a:r>
                <a:rPr lang="en-US" sz="1400" dirty="0" err="1">
                  <a:latin typeface="Courier New" pitchFamily="49" charset="0"/>
                  <a:cs typeface="Courier New" pitchFamily="49" charset="0"/>
                </a:rPr>
                <a:t>pickle.load</a:t>
              </a:r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(</a:t>
              </a:r>
              <a:r>
                <a:rPr lang="en-US" sz="1400" dirty="0" err="1">
                  <a:latin typeface="Courier New" pitchFamily="49" charset="0"/>
                  <a:cs typeface="Courier New" pitchFamily="49" charset="0"/>
                </a:rPr>
                <a:t>old_file</a:t>
              </a:r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)</a:t>
              </a:r>
            </a:p>
            <a:p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    with open(</a:t>
              </a:r>
              <a:r>
                <a:rPr lang="en-US" sz="1400" dirty="0" err="1">
                  <a:latin typeface="Courier New" pitchFamily="49" charset="0"/>
                  <a:cs typeface="Courier New" pitchFamily="49" charset="0"/>
                </a:rPr>
                <a:t>options.new</a:t>
              </a:r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, '</a:t>
              </a:r>
              <a:r>
                <a:rPr lang="en-US" sz="1400" dirty="0" err="1">
                  <a:latin typeface="Courier New" pitchFamily="49" charset="0"/>
                  <a:cs typeface="Courier New" pitchFamily="49" charset="0"/>
                </a:rPr>
                <a:t>rb</a:t>
              </a:r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') as </a:t>
              </a:r>
              <a:r>
                <a:rPr lang="en-US" sz="1400" dirty="0" err="1">
                  <a:latin typeface="Courier New" pitchFamily="49" charset="0"/>
                  <a:cs typeface="Courier New" pitchFamily="49" charset="0"/>
                </a:rPr>
                <a:t>new_file</a:t>
              </a:r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:</a:t>
              </a:r>
            </a:p>
            <a:p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        </a:t>
              </a:r>
              <a:r>
                <a:rPr lang="en-US" sz="1400" dirty="0" err="1">
                  <a:latin typeface="Courier New" pitchFamily="49" charset="0"/>
                  <a:cs typeface="Courier New" pitchFamily="49" charset="0"/>
                </a:rPr>
                <a:t>new_data</a:t>
              </a:r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 = </a:t>
              </a:r>
              <a:r>
                <a:rPr lang="en-US" sz="1400" dirty="0" err="1">
                  <a:latin typeface="Courier New" pitchFamily="49" charset="0"/>
                  <a:cs typeface="Courier New" pitchFamily="49" charset="0"/>
                </a:rPr>
                <a:t>pickle.load</a:t>
              </a:r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(</a:t>
              </a:r>
              <a:r>
                <a:rPr lang="en-US" sz="1400" dirty="0" err="1">
                  <a:latin typeface="Courier New" pitchFamily="49" charset="0"/>
                  <a:cs typeface="Courier New" pitchFamily="49" charset="0"/>
                </a:rPr>
                <a:t>new_file</a:t>
              </a:r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)</a:t>
              </a:r>
            </a:p>
            <a:p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    for word, count in </a:t>
              </a:r>
              <a:r>
                <a:rPr lang="en-US" sz="1400" dirty="0" err="1">
                  <a:latin typeface="Courier New" pitchFamily="49" charset="0"/>
                  <a:cs typeface="Courier New" pitchFamily="49" charset="0"/>
                </a:rPr>
                <a:t>new_data.iteritems</a:t>
              </a:r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():</a:t>
              </a:r>
            </a:p>
            <a:p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        if word in </a:t>
              </a:r>
              <a:r>
                <a:rPr lang="en-US" sz="1400" dirty="0" err="1">
                  <a:latin typeface="Courier New" pitchFamily="49" charset="0"/>
                  <a:cs typeface="Courier New" pitchFamily="49" charset="0"/>
                </a:rPr>
                <a:t>old_data</a:t>
              </a:r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:</a:t>
              </a:r>
            </a:p>
            <a:p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            </a:t>
              </a:r>
              <a:r>
                <a:rPr lang="en-US" sz="1400" dirty="0" err="1">
                  <a:latin typeface="Courier New" pitchFamily="49" charset="0"/>
                  <a:cs typeface="Courier New" pitchFamily="49" charset="0"/>
                </a:rPr>
                <a:t>old_data</a:t>
              </a:r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[word] += count</a:t>
              </a:r>
            </a:p>
            <a:p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        else:</a:t>
              </a:r>
            </a:p>
            <a:p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            </a:t>
              </a:r>
              <a:r>
                <a:rPr lang="en-US" sz="1400" dirty="0" err="1">
                  <a:latin typeface="Courier New" pitchFamily="49" charset="0"/>
                  <a:cs typeface="Courier New" pitchFamily="49" charset="0"/>
                </a:rPr>
                <a:t>old_data</a:t>
              </a:r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[word] = count</a:t>
              </a:r>
            </a:p>
            <a:p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    with open(</a:t>
              </a:r>
              <a:r>
                <a:rPr lang="en-US" sz="1400" dirty="0" err="1">
                  <a:latin typeface="Courier New" pitchFamily="49" charset="0"/>
                  <a:cs typeface="Courier New" pitchFamily="49" charset="0"/>
                </a:rPr>
                <a:t>options.old</a:t>
              </a:r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, '</a:t>
              </a:r>
              <a:r>
                <a:rPr lang="en-US" sz="1400" dirty="0" err="1">
                  <a:latin typeface="Courier New" pitchFamily="49" charset="0"/>
                  <a:cs typeface="Courier New" pitchFamily="49" charset="0"/>
                </a:rPr>
                <a:t>wb</a:t>
              </a:r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') as </a:t>
              </a:r>
              <a:r>
                <a:rPr lang="en-US" sz="1400" dirty="0" err="1">
                  <a:latin typeface="Courier New" pitchFamily="49" charset="0"/>
                  <a:cs typeface="Courier New" pitchFamily="49" charset="0"/>
                </a:rPr>
                <a:t>old_file</a:t>
              </a:r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:</a:t>
              </a:r>
            </a:p>
            <a:p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        </a:t>
              </a:r>
              <a:r>
                <a:rPr lang="en-US" sz="1400" dirty="0" err="1">
                  <a:latin typeface="Courier New" pitchFamily="49" charset="0"/>
                  <a:cs typeface="Courier New" pitchFamily="49" charset="0"/>
                </a:rPr>
                <a:t>pickle.dump</a:t>
              </a:r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(</a:t>
              </a:r>
              <a:r>
                <a:rPr lang="en-US" sz="1400" dirty="0" err="1">
                  <a:latin typeface="Courier New" pitchFamily="49" charset="0"/>
                  <a:cs typeface="Courier New" pitchFamily="49" charset="0"/>
                </a:rPr>
                <a:t>old_data</a:t>
              </a:r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, </a:t>
              </a:r>
              <a:r>
                <a:rPr lang="en-US" sz="1400" dirty="0" err="1">
                  <a:latin typeface="Courier New" pitchFamily="49" charset="0"/>
                  <a:cs typeface="Courier New" pitchFamily="49" charset="0"/>
                </a:rPr>
                <a:t>old_file</a:t>
              </a:r>
              <a:r>
                <a:rPr lang="en-US" sz="1400" dirty="0">
                  <a:latin typeface="Courier New" pitchFamily="49" charset="0"/>
                  <a:cs typeface="Courier New" pitchFamily="49" charset="0"/>
                </a:rPr>
                <a:t>)</a:t>
              </a:r>
            </a:p>
          </p:txBody>
        </p:sp>
        <p:sp>
          <p:nvSpPr>
            <p:cNvPr id="6" name="TextBox 5"/>
            <p:cNvSpPr txBox="1">
              <a:spLocks noChangeArrowheads="1"/>
            </p:cNvSpPr>
            <p:nvPr/>
          </p:nvSpPr>
          <p:spPr bwMode="auto">
            <a:xfrm>
              <a:off x="7917337" y="3497263"/>
              <a:ext cx="1207382" cy="27699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sz="1200" b="1" dirty="0" smtClean="0">
                  <a:latin typeface="Courier New" panose="02070309020205020404" pitchFamily="49" charset="0"/>
                  <a:cs typeface="Courier New" panose="02070309020205020404" pitchFamily="49" charset="0"/>
                </a:rPr>
                <a:t>redactor.py</a:t>
              </a:r>
              <a:endParaRPr lang="nl-BE" sz="1200" b="1" dirty="0"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5220072" y="3789040"/>
            <a:ext cx="2983002" cy="543523"/>
            <a:chOff x="5436096" y="3749573"/>
            <a:chExt cx="2983002" cy="543523"/>
          </a:xfrm>
        </p:grpSpPr>
        <p:sp>
          <p:nvSpPr>
            <p:cNvPr id="7" name="Right Brace 6"/>
            <p:cNvSpPr/>
            <p:nvPr/>
          </p:nvSpPr>
          <p:spPr>
            <a:xfrm>
              <a:off x="5436096" y="3933056"/>
              <a:ext cx="167461" cy="360040"/>
            </a:xfrm>
            <a:prstGeom prst="rightBrac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6240425" y="3749573"/>
              <a:ext cx="2178673" cy="3693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read aggregated data</a:t>
              </a:r>
              <a:endParaRPr lang="en-US" dirty="0"/>
            </a:p>
          </p:txBody>
        </p:sp>
        <p:cxnSp>
          <p:nvCxnSpPr>
            <p:cNvPr id="10" name="Straight Connector 9"/>
            <p:cNvCxnSpPr>
              <a:stCxn id="8" idx="1"/>
              <a:endCxn id="7" idx="1"/>
            </p:cNvCxnSpPr>
            <p:nvPr/>
          </p:nvCxnSpPr>
          <p:spPr>
            <a:xfrm flipH="1">
              <a:off x="5603557" y="3934239"/>
              <a:ext cx="636868" cy="17883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" name="Group 11"/>
          <p:cNvGrpSpPr/>
          <p:nvPr/>
        </p:nvGrpSpPr>
        <p:grpSpPr>
          <a:xfrm>
            <a:off x="5220072" y="4338890"/>
            <a:ext cx="2538522" cy="440820"/>
            <a:chOff x="5436096" y="3852276"/>
            <a:chExt cx="2538522" cy="440820"/>
          </a:xfrm>
        </p:grpSpPr>
        <p:sp>
          <p:nvSpPr>
            <p:cNvPr id="13" name="Right Brace 12"/>
            <p:cNvSpPr/>
            <p:nvPr/>
          </p:nvSpPr>
          <p:spPr>
            <a:xfrm>
              <a:off x="5436096" y="3933056"/>
              <a:ext cx="167461" cy="360040"/>
            </a:xfrm>
            <a:prstGeom prst="rightBrac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6240425" y="3852276"/>
              <a:ext cx="1734193" cy="3693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read data to add</a:t>
              </a:r>
              <a:endParaRPr lang="en-US" dirty="0"/>
            </a:p>
          </p:txBody>
        </p:sp>
        <p:cxnSp>
          <p:nvCxnSpPr>
            <p:cNvPr id="15" name="Straight Connector 14"/>
            <p:cNvCxnSpPr>
              <a:stCxn id="14" idx="1"/>
              <a:endCxn id="13" idx="1"/>
            </p:cNvCxnSpPr>
            <p:nvPr/>
          </p:nvCxnSpPr>
          <p:spPr>
            <a:xfrm flipH="1">
              <a:off x="5603557" y="4036942"/>
              <a:ext cx="636868" cy="76134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Group 15"/>
          <p:cNvGrpSpPr/>
          <p:nvPr/>
        </p:nvGrpSpPr>
        <p:grpSpPr>
          <a:xfrm>
            <a:off x="5220072" y="4818380"/>
            <a:ext cx="3493976" cy="1009859"/>
            <a:chOff x="5436096" y="3933055"/>
            <a:chExt cx="3493976" cy="1009859"/>
          </a:xfrm>
        </p:grpSpPr>
        <p:sp>
          <p:nvSpPr>
            <p:cNvPr id="17" name="Right Brace 16"/>
            <p:cNvSpPr/>
            <p:nvPr/>
          </p:nvSpPr>
          <p:spPr>
            <a:xfrm>
              <a:off x="5436096" y="3933055"/>
              <a:ext cx="167461" cy="1009859"/>
            </a:xfrm>
            <a:prstGeom prst="rightBrac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6240425" y="4093464"/>
              <a:ext cx="2689647" cy="3693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add new data to aggregate</a:t>
              </a:r>
              <a:endParaRPr lang="en-US" dirty="0"/>
            </a:p>
          </p:txBody>
        </p:sp>
        <p:cxnSp>
          <p:nvCxnSpPr>
            <p:cNvPr id="19" name="Straight Connector 18"/>
            <p:cNvCxnSpPr>
              <a:stCxn id="18" idx="1"/>
              <a:endCxn id="17" idx="1"/>
            </p:cNvCxnSpPr>
            <p:nvPr/>
          </p:nvCxnSpPr>
          <p:spPr>
            <a:xfrm flipH="1">
              <a:off x="5603557" y="4278130"/>
              <a:ext cx="636868" cy="159855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1" name="Group 20"/>
          <p:cNvGrpSpPr/>
          <p:nvPr/>
        </p:nvGrpSpPr>
        <p:grpSpPr>
          <a:xfrm>
            <a:off x="5220072" y="5730805"/>
            <a:ext cx="3046033" cy="543523"/>
            <a:chOff x="5436096" y="3749573"/>
            <a:chExt cx="3046033" cy="543523"/>
          </a:xfrm>
        </p:grpSpPr>
        <p:sp>
          <p:nvSpPr>
            <p:cNvPr id="22" name="Right Brace 21"/>
            <p:cNvSpPr/>
            <p:nvPr/>
          </p:nvSpPr>
          <p:spPr>
            <a:xfrm>
              <a:off x="5436096" y="3933056"/>
              <a:ext cx="167461" cy="360040"/>
            </a:xfrm>
            <a:prstGeom prst="rightBrac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240425" y="3749573"/>
              <a:ext cx="2241704" cy="369332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write aggregated data</a:t>
              </a:r>
              <a:endParaRPr lang="en-US" dirty="0"/>
            </a:p>
          </p:txBody>
        </p:sp>
        <p:cxnSp>
          <p:nvCxnSpPr>
            <p:cNvPr id="24" name="Straight Connector 23"/>
            <p:cNvCxnSpPr>
              <a:stCxn id="23" idx="1"/>
              <a:endCxn id="22" idx="1"/>
            </p:cNvCxnSpPr>
            <p:nvPr/>
          </p:nvCxnSpPr>
          <p:spPr>
            <a:xfrm flipH="1">
              <a:off x="5603557" y="3934239"/>
              <a:ext cx="636868" cy="17883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1638580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Job statistics: 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aload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Load balance is mostly taken care of by  scheduler, but</a:t>
            </a:r>
          </a:p>
          <a:p>
            <a:pPr lvl="1"/>
            <a:r>
              <a:rPr lang="en-US" dirty="0" smtClean="0"/>
              <a:t>do all jobs approximately the same amount of work?</a:t>
            </a:r>
          </a:p>
          <a:p>
            <a:r>
              <a:rPr lang="en-US" dirty="0" smtClean="0"/>
              <a:t>Use 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aload</a:t>
            </a:r>
            <a:r>
              <a:rPr lang="en-US" dirty="0" smtClean="0"/>
              <a:t> to analyze runs</a:t>
            </a:r>
          </a:p>
          <a:p>
            <a:pPr lvl="1"/>
            <a:r>
              <a:rPr lang="en-US" dirty="0" smtClean="0"/>
              <a:t>report on work items: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--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list_tasks</a:t>
            </a:r>
            <a:endParaRPr lang="en-US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lvl="1"/>
            <a:r>
              <a:rPr lang="en-US" dirty="0" smtClean="0"/>
              <a:t>report on nodes: 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--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list_slaves</a:t>
            </a:r>
            <a:endParaRPr lang="en-US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598EC-1C61-495B-A9F8-4410E339CCF5}" type="slidenum">
              <a:rPr lang="en-US" smtClean="0"/>
              <a:t>17</a:t>
            </a:fld>
            <a:endParaRPr lang="en-US"/>
          </a:p>
        </p:txBody>
      </p:sp>
      <p:sp>
        <p:nvSpPr>
          <p:cNvPr id="7" name="TextBox 70"/>
          <p:cNvSpPr txBox="1">
            <a:spLocks noChangeArrowheads="1"/>
          </p:cNvSpPr>
          <p:nvPr/>
        </p:nvSpPr>
        <p:spPr bwMode="auto">
          <a:xfrm>
            <a:off x="991262" y="5373216"/>
            <a:ext cx="6821098" cy="461665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nl-BE" sz="24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$ wload  –workers  </a:t>
            </a:r>
            <a:r>
              <a:rPr lang="en-US" sz="24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run.pbs.log445948</a:t>
            </a:r>
          </a:p>
        </p:txBody>
      </p:sp>
    </p:spTree>
    <p:extLst>
      <p:ext uri="{BB962C8B-B14F-4D97-AF65-F5344CB8AC3E}">
        <p14:creationId xmlns:p14="http://schemas.microsoft.com/office/powerpoint/2010/main" val="508423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Tuning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598EC-1C61-495B-A9F8-4410E339CCF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9116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to use </a:t>
            </a:r>
            <a:r>
              <a:rPr lang="en-US" dirty="0" err="1" smtClean="0"/>
              <a:t>atools</a:t>
            </a:r>
            <a:r>
              <a:rPr lang="en-US" dirty="0" smtClean="0"/>
              <a:t> well?</a:t>
            </a:r>
            <a:endParaRPr lang="nl-NL" dirty="0" smtClean="0"/>
          </a:p>
        </p:txBody>
      </p:sp>
      <p:sp>
        <p:nvSpPr>
          <p:cNvPr id="2457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Work items should use at least a node</a:t>
            </a:r>
          </a:p>
          <a:p>
            <a:pPr lvl="1"/>
            <a:r>
              <a:rPr lang="en-US" dirty="0" smtClean="0"/>
              <a:t>no technical reason,</a:t>
            </a:r>
            <a:r>
              <a:rPr lang="en-US" dirty="0" smtClean="0">
                <a:solidFill>
                  <a:srgbClr val="FF0000"/>
                </a:solidFill>
              </a:rPr>
              <a:t> just credits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time(work item) &gt; 1 minute</a:t>
            </a:r>
          </a:p>
          <a:p>
            <a:r>
              <a:rPr lang="en-US" dirty="0" smtClean="0">
                <a:cs typeface="Courier New" panose="02070309020205020404" pitchFamily="49" charset="0"/>
              </a:rPr>
              <a:t>Limits to number of jobs in queue</a:t>
            </a:r>
          </a:p>
          <a:p>
            <a:pPr lvl="1"/>
            <a:endParaRPr lang="nl-NL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598EC-1C61-495B-A9F8-4410E339CCF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934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Scenario: parameter exploration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598EC-1C61-495B-A9F8-4410E339CCF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593853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you hope/expect for…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strong scaling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weak scaling</a:t>
            </a:r>
            <a:endParaRPr lang="nl-BE" dirty="0"/>
          </a:p>
        </p:txBody>
      </p:sp>
      <p:grpSp>
        <p:nvGrpSpPr>
          <p:cNvPr id="7" name="Group 6"/>
          <p:cNvGrpSpPr/>
          <p:nvPr/>
        </p:nvGrpSpPr>
        <p:grpSpPr>
          <a:xfrm>
            <a:off x="1508667" y="2348880"/>
            <a:ext cx="3999436" cy="1714796"/>
            <a:chOff x="1527630" y="2348880"/>
            <a:chExt cx="5792166" cy="3247256"/>
          </a:xfrm>
        </p:grpSpPr>
        <p:graphicFrame>
          <p:nvGraphicFramePr>
            <p:cNvPr id="4" name="Chart 3"/>
            <p:cNvGraphicFramePr>
              <a:graphicFrameLocks/>
            </p:cNvGraphicFramePr>
            <p:nvPr>
              <p:extLst/>
            </p:nvPr>
          </p:nvGraphicFramePr>
          <p:xfrm>
            <a:off x="1907703" y="2348880"/>
            <a:ext cx="5412093" cy="324725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5" name="TextBox 4"/>
            <p:cNvSpPr txBox="1"/>
            <p:nvPr/>
          </p:nvSpPr>
          <p:spPr>
            <a:xfrm>
              <a:off x="3995937" y="5212425"/>
              <a:ext cx="13920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nr. processes</a:t>
              </a:r>
              <a:endParaRPr lang="nl-BE" dirty="0"/>
            </a:p>
          </p:txBody>
        </p:sp>
        <p:sp>
          <p:nvSpPr>
            <p:cNvPr id="6" name="TextBox 5"/>
            <p:cNvSpPr txBox="1"/>
            <p:nvPr/>
          </p:nvSpPr>
          <p:spPr>
            <a:xfrm rot="16200000">
              <a:off x="921822" y="4373645"/>
              <a:ext cx="158094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execution time</a:t>
              </a:r>
              <a:endParaRPr lang="nl-BE" dirty="0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1619672" y="5517232"/>
            <a:ext cx="3096344" cy="648072"/>
            <a:chOff x="1979712" y="5589240"/>
            <a:chExt cx="3096344" cy="648072"/>
          </a:xfrm>
        </p:grpSpPr>
        <p:sp>
          <p:nvSpPr>
            <p:cNvPr id="9" name="TextBox 8"/>
            <p:cNvSpPr txBox="1"/>
            <p:nvPr/>
          </p:nvSpPr>
          <p:spPr>
            <a:xfrm>
              <a:off x="1979712" y="5733256"/>
              <a:ext cx="175086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execution time </a:t>
              </a:r>
              <a:r>
                <a:rPr lang="en-US" dirty="0" smtClean="0">
                  <a:sym typeface="Symbol"/>
                </a:rPr>
                <a:t></a:t>
              </a:r>
              <a:endParaRPr lang="nl-BE" dirty="0"/>
            </a:p>
          </p:txBody>
        </p:sp>
        <p:sp>
          <p:nvSpPr>
            <p:cNvPr id="10" name="TextBox 9"/>
            <p:cNvSpPr txBox="1"/>
            <p:nvPr/>
          </p:nvSpPr>
          <p:spPr>
            <a:xfrm>
              <a:off x="3730243" y="5589240"/>
              <a:ext cx="123091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system size</a:t>
              </a:r>
              <a:endParaRPr lang="nl-BE" dirty="0"/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3684008" y="5867980"/>
              <a:ext cx="13920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nr. processes</a:t>
              </a:r>
              <a:endParaRPr lang="nl-BE" dirty="0"/>
            </a:p>
          </p:txBody>
        </p:sp>
        <p:cxnSp>
          <p:nvCxnSpPr>
            <p:cNvPr id="13" name="Straight Connector 12"/>
            <p:cNvCxnSpPr/>
            <p:nvPr/>
          </p:nvCxnSpPr>
          <p:spPr>
            <a:xfrm>
              <a:off x="3707904" y="5948181"/>
              <a:ext cx="1368152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6" name="TextBox 15"/>
          <p:cNvSpPr txBox="1"/>
          <p:nvPr/>
        </p:nvSpPr>
        <p:spPr>
          <a:xfrm>
            <a:off x="6228184" y="4347101"/>
            <a:ext cx="1905458" cy="954107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dirty="0" smtClean="0"/>
              <a:t>Is this going</a:t>
            </a:r>
          </a:p>
          <a:p>
            <a:r>
              <a:rPr lang="en-US" sz="2800" dirty="0" smtClean="0"/>
              <a:t>to happen?</a:t>
            </a:r>
            <a:endParaRPr lang="nl-BE" sz="2800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7116C-F94B-4B5B-973A-17F07FB5C418}" type="slidenum">
              <a:rPr lang="nl-BE" smtClean="0"/>
              <a:t>20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872071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Definitions</a:t>
            </a:r>
            <a:endParaRPr lang="nl-B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 smtClean="0"/>
                  <a:t>Parallel speedup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𝑆</m:t>
                    </m:r>
                    <m:r>
                      <a:rPr lang="en-US" b="0" i="1" dirty="0" smtClean="0">
                        <a:latin typeface="Cambria Math"/>
                      </a:rPr>
                      <m:t>(</m:t>
                    </m:r>
                    <m:r>
                      <a:rPr lang="en-US" b="0" i="1" dirty="0" smtClean="0">
                        <a:latin typeface="Cambria Math"/>
                      </a:rPr>
                      <m:t>𝑛</m:t>
                    </m:r>
                    <m:r>
                      <a:rPr lang="en-US" b="0" i="1" dirty="0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dirty="0" smtClean="0"/>
                  <a:t> for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𝑛</m:t>
                    </m:r>
                  </m:oMath>
                </a14:m>
                <a:r>
                  <a:rPr lang="en-US" dirty="0" smtClean="0"/>
                  <a:t> processes:</a:t>
                </a:r>
              </a:p>
              <a:p>
                <a:pPr marL="0" indent="0">
                  <a:buNone/>
                </a:pPr>
                <a:endParaRPr lang="en-US" dirty="0" smtClean="0"/>
              </a:p>
              <a:p>
                <a:pPr lvl="1"/>
                <a:r>
                  <a:rPr lang="en-US" dirty="0" smtClean="0"/>
                  <a:t>Ideally,</a:t>
                </a:r>
              </a:p>
              <a:p>
                <a:pPr lvl="1"/>
                <a:endParaRPr lang="en-US" dirty="0"/>
              </a:p>
              <a:p>
                <a:r>
                  <a:rPr lang="en-US" dirty="0" smtClean="0"/>
                  <a:t>Parallel efficiency 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latin typeface="Cambria Math"/>
                      </a:rPr>
                      <m:t>𝐸</m:t>
                    </m:r>
                    <m:r>
                      <a:rPr lang="en-US" b="0" i="1" dirty="0" smtClean="0">
                        <a:latin typeface="Cambria Math"/>
                      </a:rPr>
                      <m:t>(</m:t>
                    </m:r>
                    <m:r>
                      <a:rPr lang="en-US" b="0" i="1" dirty="0" smtClean="0">
                        <a:latin typeface="Cambria Math"/>
                      </a:rPr>
                      <m:t>𝑛</m:t>
                    </m:r>
                    <m:r>
                      <a:rPr lang="en-US" b="0" i="1" dirty="0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dirty="0" smtClean="0"/>
                  <a:t> for </a:t>
                </a:r>
                <a14:m>
                  <m:oMath xmlns:m="http://schemas.openxmlformats.org/officeDocument/2006/math">
                    <m:r>
                      <a:rPr lang="en-US" i="1" dirty="0" smtClean="0">
                        <a:latin typeface="Cambria Math"/>
                      </a:rPr>
                      <m:t>𝑛</m:t>
                    </m:r>
                  </m:oMath>
                </a14:m>
                <a:r>
                  <a:rPr lang="en-US" dirty="0" smtClean="0"/>
                  <a:t> processes:</a:t>
                </a:r>
              </a:p>
              <a:p>
                <a:endParaRPr lang="en-US" dirty="0"/>
              </a:p>
              <a:p>
                <a:pPr lvl="1"/>
                <a:r>
                  <a:rPr lang="en-US" dirty="0" smtClean="0"/>
                  <a:t>Ideally,</a:t>
                </a:r>
                <a:endParaRPr lang="nl-BE" dirty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630" t="-1617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3059832" y="2204864"/>
                <a:ext cx="2088232" cy="96943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𝑆</m:t>
                      </m:r>
                      <m:r>
                        <a:rPr lang="en-US" sz="2800" b="0" i="1" smtClean="0">
                          <a:latin typeface="Cambria Math"/>
                        </a:rPr>
                        <m:t>(</m:t>
                      </m:r>
                      <m:r>
                        <a:rPr lang="en-US" sz="2800" b="0" i="1" smtClean="0">
                          <a:latin typeface="Cambria Math"/>
                        </a:rPr>
                        <m:t>𝑛</m:t>
                      </m:r>
                      <m:r>
                        <a:rPr lang="en-US" sz="2800" b="0" i="1" smtClean="0">
                          <a:latin typeface="Cambria Math"/>
                        </a:rPr>
                        <m:t>)=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/>
                                </a:rPr>
                                <m:t>𝑛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nl-BE" sz="2800" dirty="0"/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9832" y="2204864"/>
                <a:ext cx="2088232" cy="969433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2987824" y="3284984"/>
                <a:ext cx="208823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𝑆</m:t>
                      </m:r>
                      <m:r>
                        <a:rPr lang="en-US" sz="2800" b="0" i="1" smtClean="0">
                          <a:latin typeface="Cambria Math"/>
                        </a:rPr>
                        <m:t>(</m:t>
                      </m:r>
                      <m:r>
                        <a:rPr lang="en-US" sz="2800" b="0" i="1" smtClean="0">
                          <a:latin typeface="Cambria Math"/>
                        </a:rPr>
                        <m:t>𝑛</m:t>
                      </m:r>
                      <m:r>
                        <a:rPr lang="en-US" sz="2800" b="0" i="1" smtClean="0">
                          <a:latin typeface="Cambria Math"/>
                        </a:rPr>
                        <m:t>)=</m:t>
                      </m:r>
                      <m:r>
                        <a:rPr lang="en-US" sz="2800" b="0" i="1" smtClean="0">
                          <a:latin typeface="Cambria Math"/>
                        </a:rPr>
                        <m:t>𝑛</m:t>
                      </m:r>
                    </m:oMath>
                  </m:oMathPara>
                </a14:m>
                <a:endParaRPr lang="nl-BE" sz="2800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7824" y="3284984"/>
                <a:ext cx="2088232" cy="523220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/>
              <p:cNvSpPr txBox="1"/>
              <p:nvPr/>
            </p:nvSpPr>
            <p:spPr>
              <a:xfrm>
                <a:off x="3131840" y="4365104"/>
                <a:ext cx="2088232" cy="97174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𝐸</m:t>
                      </m:r>
                      <m:r>
                        <a:rPr lang="en-US" sz="2800" b="0" i="1" smtClean="0">
                          <a:latin typeface="Cambria Math"/>
                        </a:rPr>
                        <m:t>(</m:t>
                      </m:r>
                      <m:r>
                        <a:rPr lang="en-US" sz="2800" b="0" i="1" smtClean="0">
                          <a:latin typeface="Cambria Math"/>
                        </a:rPr>
                        <m:t>𝑛</m:t>
                      </m:r>
                      <m:r>
                        <a:rPr lang="en-US" sz="2800" b="0" i="1" smtClean="0">
                          <a:latin typeface="Cambria Math"/>
                        </a:rPr>
                        <m:t>)=</m:t>
                      </m:r>
                      <m:f>
                        <m:fPr>
                          <m:ctrlPr>
                            <a:rPr lang="en-US" sz="28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/>
                                </a:rPr>
                                <m:t>1</m:t>
                              </m:r>
                            </m:sub>
                          </m:sSub>
                        </m:num>
                        <m:den>
                          <m:r>
                            <a:rPr lang="en-US" sz="2800" b="0" i="1" smtClean="0">
                              <a:latin typeface="Cambria Math"/>
                            </a:rPr>
                            <m:t>𝑛</m:t>
                          </m:r>
                          <m:sSub>
                            <m:sSubPr>
                              <m:ctrlPr>
                                <a:rPr lang="en-US" sz="2800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800" b="0" i="1" smtClean="0">
                                  <a:latin typeface="Cambria Math"/>
                                </a:rPr>
                                <m:t>𝑇</m:t>
                              </m:r>
                            </m:e>
                            <m:sub>
                              <m:r>
                                <a:rPr lang="en-US" sz="2800" b="0" i="1" smtClean="0">
                                  <a:latin typeface="Cambria Math"/>
                                </a:rPr>
                                <m:t>𝑛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nl-BE" sz="2800" dirty="0"/>
              </a:p>
            </p:txBody>
          </p:sp>
        </mc:Choice>
        <mc:Fallback xmlns="">
          <p:sp>
            <p:nvSpPr>
              <p:cNvPr id="6" name="TextBox 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1840" y="4365104"/>
                <a:ext cx="2088232" cy="971741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2987824" y="5498068"/>
                <a:ext cx="208823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0" i="1" smtClean="0">
                          <a:latin typeface="Cambria Math"/>
                        </a:rPr>
                        <m:t>𝐸</m:t>
                      </m:r>
                      <m:r>
                        <a:rPr lang="en-US" sz="2800" b="0" i="1" smtClean="0">
                          <a:latin typeface="Cambria Math"/>
                        </a:rPr>
                        <m:t>(</m:t>
                      </m:r>
                      <m:r>
                        <a:rPr lang="en-US" sz="2800" b="0" i="1" smtClean="0">
                          <a:latin typeface="Cambria Math"/>
                        </a:rPr>
                        <m:t>𝑛</m:t>
                      </m:r>
                      <m:r>
                        <a:rPr lang="en-US" sz="2800" b="0" i="1" smtClean="0">
                          <a:latin typeface="Cambria Math"/>
                        </a:rPr>
                        <m:t>)=1</m:t>
                      </m:r>
                    </m:oMath>
                  </m:oMathPara>
                </a14:m>
                <a:endParaRPr lang="nl-BE" sz="28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87824" y="5498068"/>
                <a:ext cx="2088232" cy="523220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7116C-F94B-4B5B-973A-17F07FB5C418}" type="slidenum">
              <a:rPr lang="nl-BE" smtClean="0"/>
              <a:t>21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963037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Strong scaling: oops!?!</a:t>
            </a:r>
            <a:endParaRPr lang="nl-BE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 lnSpcReduction="10000"/>
              </a:bodyPr>
              <a:lstStyle/>
              <a:p>
                <a:r>
                  <a:rPr lang="en-US" dirty="0" smtClean="0"/>
                  <a:t>Some parts of a program </a:t>
                </a:r>
                <a:r>
                  <a:rPr lang="en-US" dirty="0" err="1" smtClean="0"/>
                  <a:t>can not</a:t>
                </a:r>
                <a:r>
                  <a:rPr lang="en-US" dirty="0" smtClean="0"/>
                  <a:t> be parallelized (effectively)</a:t>
                </a:r>
              </a:p>
              <a:p>
                <a:pPr lvl="1"/>
                <a:r>
                  <a:rPr lang="en-US" dirty="0" smtClean="0"/>
                  <a:t>so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𝑇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𝑇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𝑠</m:t>
                        </m:r>
                      </m:sub>
                    </m:sSub>
                    <m:r>
                      <a:rPr lang="en-US" b="0" i="1" smtClean="0">
                        <a:latin typeface="Cambria Math"/>
                      </a:rPr>
                      <m:t>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𝑇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𝑝</m:t>
                        </m:r>
                      </m:sub>
                    </m:sSub>
                  </m:oMath>
                </a14:m>
                <a:endParaRPr lang="en-US" b="0" dirty="0" smtClean="0"/>
              </a:p>
              <a:p>
                <a:pPr lvl="1"/>
                <a:r>
                  <a:rPr lang="en-US" dirty="0" smtClean="0"/>
                  <a:t>b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/>
                      </a:rPr>
                      <m:t>ut</m:t>
                    </m:r>
                    <m:r>
                      <a:rPr lang="en-US" b="0" i="0" smtClean="0">
                        <a:latin typeface="Cambria Math"/>
                      </a:rPr>
                      <m:t> </m:t>
                    </m:r>
                    <m:r>
                      <m:rPr>
                        <m:sty m:val="p"/>
                      </m:rPr>
                      <a:rPr lang="en-US" b="0" i="0" smtClean="0">
                        <a:latin typeface="Cambria Math"/>
                      </a:rPr>
                      <m:t>also</m:t>
                    </m:r>
                    <m:r>
                      <a:rPr lang="en-US" b="0" i="0" smtClean="0">
                        <a:latin typeface="Cambria Math"/>
                      </a:rPr>
                      <m:t> </m:t>
                    </m:r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𝑇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𝑛</m:t>
                        </m:r>
                      </m:sub>
                    </m:sSub>
                    <m:r>
                      <a:rPr lang="en-US" b="0" i="1" smtClean="0">
                        <a:latin typeface="Cambria Math"/>
                      </a:rPr>
                      <m:t>=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/>
                          </a:rPr>
                          <m:t>𝑇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𝑠</m:t>
                        </m:r>
                      </m:sub>
                    </m:sSub>
                    <m:r>
                      <a:rPr lang="en-US" b="0" i="1" smtClean="0">
                        <a:latin typeface="Cambria Math"/>
                      </a:rPr>
                      <m:t>+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</a:rPr>
                              <m:t>𝑝</m:t>
                            </m:r>
                          </m:sub>
                        </m:sSub>
                      </m:num>
                      <m:den>
                        <m:r>
                          <a:rPr lang="en-US" b="0" i="1" smtClean="0">
                            <a:latin typeface="Cambria Math"/>
                          </a:rPr>
                          <m:t>𝑛</m:t>
                        </m:r>
                      </m:den>
                    </m:f>
                  </m:oMath>
                </a14:m>
                <a:endParaRPr lang="en-US" b="0" dirty="0" smtClean="0"/>
              </a:p>
              <a:p>
                <a:pPr lvl="1"/>
                <a:r>
                  <a:rPr lang="en-US" dirty="0" smtClean="0"/>
                  <a:t>and hence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𝑆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</a:rPr>
                          <m:t>𝑛</m:t>
                        </m:r>
                      </m:e>
                    </m:d>
                    <m:r>
                      <a:rPr lang="en-US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</a:rPr>
                              <m:t>𝑠</m:t>
                            </m:r>
                          </m:sub>
                        </m:sSub>
                        <m:r>
                          <a:rPr lang="en-US" b="0" i="1" smtClean="0"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</a:rPr>
                              <m:t>𝑝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</a:rPr>
                              <m:t>𝑠</m:t>
                            </m:r>
                          </m:sub>
                        </m:sSub>
                        <m:r>
                          <a:rPr lang="en-US" b="0" i="1" smtClean="0">
                            <a:latin typeface="Cambria Math"/>
                          </a:rPr>
                          <m:t>+</m:t>
                        </m:r>
                        <m:f>
                          <m:f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/>
                                  </a:rPr>
                                  <m:t>𝑇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/>
                                  </a:rPr>
                                  <m:t>𝑝</m:t>
                                </m:r>
                              </m:sub>
                            </m:sSub>
                          </m:num>
                          <m:den>
                            <m:r>
                              <a:rPr lang="en-US" b="0" i="1" smtClean="0">
                                <a:latin typeface="Cambria Math"/>
                              </a:rPr>
                              <m:t>𝑛</m:t>
                            </m:r>
                          </m:den>
                        </m:f>
                      </m:den>
                    </m:f>
                  </m:oMath>
                </a14:m>
                <a:endParaRPr lang="en-US" dirty="0" smtClean="0"/>
              </a:p>
              <a:p>
                <a:pPr lvl="1"/>
                <a:r>
                  <a:rPr lang="en-US" dirty="0" smtClean="0"/>
                  <a:t>so even for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𝑛</m:t>
                    </m:r>
                    <m:r>
                      <a:rPr lang="en-US" b="0" i="1" smtClean="0">
                        <a:latin typeface="Cambria Math"/>
                        <a:ea typeface="Cambria Math"/>
                      </a:rPr>
                      <m:t>→∞</m:t>
                    </m:r>
                  </m:oMath>
                </a14:m>
                <a:r>
                  <a:rPr lang="en-US" dirty="0" smtClean="0"/>
                  <a:t> one has</a:t>
                </a:r>
                <a:br>
                  <a:rPr lang="en-US" dirty="0" smtClean="0"/>
                </a:br>
                <a:r>
                  <a:rPr lang="en-US" dirty="0" smtClean="0"/>
                  <a:t>      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/>
                      </a:rPr>
                      <m:t>𝑆</m:t>
                    </m:r>
                    <m:d>
                      <m:d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/>
                            <a:ea typeface="Cambria Math"/>
                          </a:rPr>
                          <m:t>∞</m:t>
                        </m:r>
                      </m:e>
                    </m:d>
                    <m:r>
                      <a:rPr lang="en-US" b="0" i="1" smtClean="0">
                        <a:latin typeface="Cambria Math"/>
                      </a:rPr>
                      <m:t>=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</a:rPr>
                              <m:t>𝑠</m:t>
                            </m:r>
                          </m:sub>
                        </m:sSub>
                        <m:r>
                          <a:rPr lang="en-US" b="0" i="1" smtClean="0">
                            <a:latin typeface="Cambria Math"/>
                          </a:rPr>
                          <m:t>+</m:t>
                        </m:r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</a:rPr>
                              <m:t>𝑝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</a:rPr>
                              <m:t>𝑠</m:t>
                            </m:r>
                          </m:sub>
                        </m:sSub>
                      </m:den>
                    </m:f>
                    <m:r>
                      <a:rPr lang="en-US" b="0" i="1" smtClean="0">
                        <a:latin typeface="Cambria Math"/>
                      </a:rPr>
                      <m:t>=1+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</a:rPr>
                              <m:t>𝑝</m:t>
                            </m:r>
                          </m:sub>
                        </m:sSub>
                      </m:num>
                      <m:den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/>
                              </a:rPr>
                              <m:t>𝑇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/>
                              </a:rPr>
                              <m:t>𝑠</m:t>
                            </m:r>
                          </m:sub>
                        </m:sSub>
                      </m:den>
                    </m:f>
                  </m:oMath>
                </a14:m>
                <a:endParaRPr lang="en-US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1">
                <a:blip r:embed="rId2"/>
                <a:stretch>
                  <a:fillRect l="-1630" t="-2830"/>
                </a:stretch>
              </a:blipFill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TextBox 3"/>
          <p:cNvSpPr txBox="1"/>
          <p:nvPr/>
        </p:nvSpPr>
        <p:spPr>
          <a:xfrm>
            <a:off x="5364088" y="2780928"/>
            <a:ext cx="3419398" cy="138499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800" dirty="0" smtClean="0"/>
              <a:t>Hard limit on speedup</a:t>
            </a:r>
            <a:br>
              <a:rPr lang="en-US" sz="2800" dirty="0" smtClean="0"/>
            </a:br>
            <a:r>
              <a:rPr lang="en-US" sz="2800" dirty="0" smtClean="0"/>
              <a:t>due to serial part:</a:t>
            </a:r>
            <a:br>
              <a:rPr lang="en-US" sz="2800" dirty="0" smtClean="0"/>
            </a:br>
            <a:r>
              <a:rPr lang="en-US" sz="2800" dirty="0" smtClean="0"/>
              <a:t>Amdahl's law</a:t>
            </a:r>
            <a:endParaRPr lang="nl-BE" sz="280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7116C-F94B-4B5B-973A-17F07FB5C418}" type="slidenum">
              <a:rPr lang="nl-BE" smtClean="0"/>
              <a:t>22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946563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Amdahl's law</a:t>
            </a:r>
            <a:endParaRPr lang="nl-BE" dirty="0"/>
          </a:p>
        </p:txBody>
      </p:sp>
      <p:grpSp>
        <p:nvGrpSpPr>
          <p:cNvPr id="9" name="Group 8"/>
          <p:cNvGrpSpPr/>
          <p:nvPr/>
        </p:nvGrpSpPr>
        <p:grpSpPr>
          <a:xfrm>
            <a:off x="1907706" y="2057400"/>
            <a:ext cx="4950294" cy="3109084"/>
            <a:chOff x="1907706" y="2057400"/>
            <a:chExt cx="4950294" cy="3109084"/>
          </a:xfrm>
        </p:grpSpPr>
        <p:sp>
          <p:nvSpPr>
            <p:cNvPr id="4" name="TextBox 3"/>
            <p:cNvSpPr txBox="1"/>
            <p:nvPr/>
          </p:nvSpPr>
          <p:spPr>
            <a:xfrm>
              <a:off x="3491880" y="4797152"/>
              <a:ext cx="1392048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nr. processes</a:t>
              </a:r>
              <a:endParaRPr lang="nl-BE" dirty="0"/>
            </a:p>
          </p:txBody>
        </p:sp>
        <p:sp>
          <p:nvSpPr>
            <p:cNvPr id="5" name="TextBox 4"/>
            <p:cNvSpPr txBox="1"/>
            <p:nvPr/>
          </p:nvSpPr>
          <p:spPr>
            <a:xfrm rot="16200000">
              <a:off x="1596082" y="3220278"/>
              <a:ext cx="992579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 smtClean="0"/>
                <a:t>speedup</a:t>
              </a:r>
              <a:endParaRPr lang="nl-BE" dirty="0"/>
            </a:p>
          </p:txBody>
        </p:sp>
        <p:graphicFrame>
          <p:nvGraphicFramePr>
            <p:cNvPr id="6" name="Chart 5"/>
            <p:cNvGraphicFramePr>
              <a:graphicFrameLocks/>
            </p:cNvGraphicFramePr>
            <p:nvPr>
              <p:extLst/>
            </p:nvPr>
          </p:nvGraphicFramePr>
          <p:xfrm>
            <a:off x="2286000" y="2057400"/>
            <a:ext cx="4572000" cy="27432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/>
              <p:cNvSpPr txBox="1"/>
              <p:nvPr/>
            </p:nvSpPr>
            <p:spPr>
              <a:xfrm>
                <a:off x="611560" y="5445224"/>
                <a:ext cx="2688941" cy="855619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nl-BE" sz="240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nl-BE" sz="2400" i="1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nl-BE" sz="2400" i="0" smtClean="0">
                                  <a:latin typeface="Cambria Math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400" b="0" i="1" smtClean="0">
                                  <a:latin typeface="Cambria Math"/>
                                </a:rPr>
                                <m:t>𝑛</m:t>
                              </m:r>
                              <m:r>
                                <a:rPr lang="en-US" sz="2400" b="0" i="1" smtClean="0">
                                  <a:latin typeface="Cambria Math"/>
                                  <a:ea typeface="Cambria Math"/>
                                </a:rPr>
                                <m:t>→∞</m:t>
                              </m:r>
                            </m:lim>
                          </m:limLow>
                        </m:fName>
                        <m:e>
                          <m:r>
                            <a:rPr lang="en-US" sz="2400" b="0" i="1" smtClean="0">
                              <a:latin typeface="Cambria Math"/>
                            </a:rPr>
                            <m:t>𝑆</m:t>
                          </m:r>
                          <m:d>
                            <m:d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latin typeface="Cambria Math"/>
                                </a:rPr>
                                <m:t>𝑛</m:t>
                              </m:r>
                            </m:e>
                          </m:d>
                          <m:r>
                            <a:rPr lang="en-US" sz="2400" b="0" i="1" smtClean="0">
                              <a:latin typeface="Cambria Math"/>
                            </a:rPr>
                            <m:t>=1+</m:t>
                          </m:r>
                          <m:f>
                            <m:f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fPr>
                            <m:num>
                              <m:sSub>
                                <m:sSubPr>
                                  <m:ctrlP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𝑝</m:t>
                                  </m:r>
                                </m:sub>
                              </m:sSub>
                            </m:num>
                            <m:den>
                              <m:sSub>
                                <m:sSubPr>
                                  <m:ctrlP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𝑇</m:t>
                                  </m:r>
                                </m:e>
                                <m:sub>
                                  <m:r>
                                    <a:rPr lang="en-US" sz="2400" b="0" i="1" smtClean="0">
                                      <a:latin typeface="Cambria Math"/>
                                    </a:rPr>
                                    <m:t>𝑠</m:t>
                                  </m:r>
                                </m:sub>
                              </m:sSub>
                            </m:den>
                          </m:f>
                        </m:e>
                      </m:func>
                    </m:oMath>
                  </m:oMathPara>
                </a14:m>
                <a:endParaRPr lang="nl-BE" sz="2400" dirty="0"/>
              </a:p>
            </p:txBody>
          </p:sp>
        </mc:Choice>
        <mc:Fallback xmlns="">
          <p:sp>
            <p:nvSpPr>
              <p:cNvPr id="7" name="TextBox 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1560" y="5445224"/>
                <a:ext cx="2688941" cy="855619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6131531" y="5445224"/>
                <a:ext cx="2060500" cy="573106"/>
              </a:xfrm>
              <a:prstGeom prst="rect">
                <a:avLst/>
              </a:prstGeom>
              <a:noFill/>
              <a:ln>
                <a:solidFill>
                  <a:schemeClr val="tx1"/>
                </a:solidFill>
              </a:ln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nl-BE" sz="2400" i="1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nl-BE" sz="2400" i="1" smtClean="0">
                                  <a:latin typeface="Cambria Math" panose="020405030504060302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nl-BE" sz="2400" i="0" smtClean="0">
                                  <a:latin typeface="Cambria Math"/>
                                </a:rPr>
                                <m:t>lim</m:t>
                              </m:r>
                            </m:e>
                            <m:lim>
                              <m:r>
                                <a:rPr lang="en-US" sz="2400" b="0" i="1" smtClean="0">
                                  <a:latin typeface="Cambria Math"/>
                                </a:rPr>
                                <m:t>𝑛</m:t>
                              </m:r>
                              <m:r>
                                <a:rPr lang="en-US" sz="2400" b="0" i="1" smtClean="0">
                                  <a:latin typeface="Cambria Math"/>
                                  <a:ea typeface="Cambria Math"/>
                                </a:rPr>
                                <m:t>→∞</m:t>
                              </m:r>
                            </m:lim>
                          </m:limLow>
                        </m:fName>
                        <m:e>
                          <m:r>
                            <a:rPr lang="en-US" sz="2400" b="0" i="1" smtClean="0">
                              <a:latin typeface="Cambria Math"/>
                            </a:rPr>
                            <m:t>𝐸</m:t>
                          </m:r>
                          <m:d>
                            <m:d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b="0" i="1" smtClean="0">
                                  <a:latin typeface="Cambria Math"/>
                                </a:rPr>
                                <m:t>𝑛</m:t>
                              </m:r>
                            </m:e>
                          </m:d>
                          <m:r>
                            <a:rPr lang="en-US" sz="2400" b="0" i="1" smtClean="0">
                              <a:latin typeface="Cambria Math"/>
                            </a:rPr>
                            <m:t>=0</m:t>
                          </m:r>
                        </m:e>
                      </m:func>
                    </m:oMath>
                  </m:oMathPara>
                </a14:m>
                <a:endParaRPr lang="nl-BE" sz="24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31531" y="5445224"/>
                <a:ext cx="2060500" cy="57310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solidFill>
                  <a:schemeClr val="tx1"/>
                </a:solidFill>
              </a:ln>
            </p:spPr>
            <p:txBody>
              <a:bodyPr/>
              <a:lstStyle/>
              <a:p>
                <a:r>
                  <a:rPr lang="nl-BE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7116C-F94B-4B5B-973A-17F07FB5C418}" type="slidenum">
              <a:rPr lang="nl-BE" smtClean="0"/>
              <a:t>23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3099144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It gets worse…</a:t>
            </a:r>
            <a:endParaRPr lang="nl-BE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042792" cy="4525963"/>
          </a:xfrm>
        </p:spPr>
        <p:txBody>
          <a:bodyPr/>
          <a:lstStyle/>
          <a:p>
            <a:r>
              <a:rPr lang="en-US" dirty="0" smtClean="0"/>
              <a:t>Overhead!</a:t>
            </a:r>
          </a:p>
          <a:p>
            <a:pPr lvl="1"/>
            <a:r>
              <a:rPr lang="en-US" dirty="0" smtClean="0"/>
              <a:t>communication takes time</a:t>
            </a:r>
          </a:p>
          <a:p>
            <a:pPr lvl="2"/>
            <a:r>
              <a:rPr lang="en-US" dirty="0" smtClean="0"/>
              <a:t>finite bandwidth</a:t>
            </a:r>
          </a:p>
          <a:p>
            <a:pPr lvl="2"/>
            <a:r>
              <a:rPr lang="en-US" dirty="0" smtClean="0"/>
              <a:t>non-zero latency</a:t>
            </a:r>
          </a:p>
          <a:p>
            <a:pPr lvl="1"/>
            <a:r>
              <a:rPr lang="en-US" dirty="0" smtClean="0"/>
              <a:t>resource contention</a:t>
            </a:r>
          </a:p>
          <a:p>
            <a:pPr lvl="2"/>
            <a:r>
              <a:rPr lang="en-US" dirty="0" smtClean="0"/>
              <a:t>memory subsystem: L3 cache, RAM, QPI</a:t>
            </a:r>
          </a:p>
          <a:p>
            <a:pPr lvl="2"/>
            <a:r>
              <a:rPr lang="en-US" dirty="0" smtClean="0"/>
              <a:t>network access</a:t>
            </a:r>
            <a:endParaRPr lang="nl-BE" dirty="0"/>
          </a:p>
        </p:txBody>
      </p:sp>
      <p:grpSp>
        <p:nvGrpSpPr>
          <p:cNvPr id="7" name="Group 6"/>
          <p:cNvGrpSpPr/>
          <p:nvPr/>
        </p:nvGrpSpPr>
        <p:grpSpPr>
          <a:xfrm>
            <a:off x="4248473" y="2420888"/>
            <a:ext cx="4788023" cy="2972073"/>
            <a:chOff x="4139953" y="2780928"/>
            <a:chExt cx="4788023" cy="2972073"/>
          </a:xfrm>
        </p:grpSpPr>
        <p:graphicFrame>
          <p:nvGraphicFramePr>
            <p:cNvPr id="4" name="Chart 3"/>
            <p:cNvGraphicFramePr>
              <a:graphicFrameLocks/>
            </p:cNvGraphicFramePr>
            <p:nvPr>
              <p:extLst/>
            </p:nvPr>
          </p:nvGraphicFramePr>
          <p:xfrm>
            <a:off x="4355976" y="2780928"/>
            <a:ext cx="4572000" cy="2743200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5" name="TextBox 4"/>
            <p:cNvSpPr txBox="1"/>
            <p:nvPr/>
          </p:nvSpPr>
          <p:spPr>
            <a:xfrm>
              <a:off x="5868144" y="5445224"/>
              <a:ext cx="112389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nr. processes</a:t>
              </a:r>
              <a:endParaRPr lang="nl-BE" sz="1400" dirty="0"/>
            </a:p>
          </p:txBody>
        </p:sp>
        <p:sp>
          <p:nvSpPr>
            <p:cNvPr id="6" name="TextBox 5"/>
            <p:cNvSpPr txBox="1"/>
            <p:nvPr/>
          </p:nvSpPr>
          <p:spPr>
            <a:xfrm rot="16200000">
              <a:off x="3887320" y="3649267"/>
              <a:ext cx="81304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speedup</a:t>
              </a:r>
              <a:endParaRPr lang="nl-BE" sz="1400" dirty="0"/>
            </a:p>
          </p:txBody>
        </p:sp>
      </p:grp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7116C-F94B-4B5B-973A-17F07FB5C418}" type="slidenum">
              <a:rPr lang="nl-BE" smtClean="0"/>
              <a:t>24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688226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Picking the sweet spot</a:t>
            </a:r>
            <a:endParaRPr lang="nl-BE" dirty="0"/>
          </a:p>
        </p:txBody>
      </p:sp>
      <p:grpSp>
        <p:nvGrpSpPr>
          <p:cNvPr id="11" name="Group 10"/>
          <p:cNvGrpSpPr/>
          <p:nvPr/>
        </p:nvGrpSpPr>
        <p:grpSpPr>
          <a:xfrm>
            <a:off x="591815" y="1844824"/>
            <a:ext cx="4039684" cy="2540025"/>
            <a:chOff x="591815" y="1844824"/>
            <a:chExt cx="4039684" cy="2540025"/>
          </a:xfrm>
        </p:grpSpPr>
        <p:graphicFrame>
          <p:nvGraphicFramePr>
            <p:cNvPr id="6" name="Chart 5"/>
            <p:cNvGraphicFramePr>
              <a:graphicFrameLocks/>
            </p:cNvGraphicFramePr>
            <p:nvPr>
              <p:extLst/>
            </p:nvPr>
          </p:nvGraphicFramePr>
          <p:xfrm>
            <a:off x="899592" y="1844824"/>
            <a:ext cx="3731907" cy="2239144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2"/>
            </a:graphicData>
          </a:graphic>
        </p:graphicFrame>
        <p:sp>
          <p:nvSpPr>
            <p:cNvPr id="7" name="TextBox 6"/>
            <p:cNvSpPr txBox="1"/>
            <p:nvPr/>
          </p:nvSpPr>
          <p:spPr>
            <a:xfrm>
              <a:off x="2339752" y="4077072"/>
              <a:ext cx="1123897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nr. processes</a:t>
              </a:r>
              <a:endParaRPr lang="nl-BE" sz="1400" dirty="0"/>
            </a:p>
          </p:txBody>
        </p:sp>
        <p:sp>
          <p:nvSpPr>
            <p:cNvPr id="8" name="TextBox 7"/>
            <p:cNvSpPr txBox="1"/>
            <p:nvPr/>
          </p:nvSpPr>
          <p:spPr>
            <a:xfrm rot="16200000">
              <a:off x="339182" y="2724574"/>
              <a:ext cx="813043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 smtClean="0"/>
                <a:t>speedup</a:t>
              </a:r>
              <a:endParaRPr lang="nl-BE" sz="1400" dirty="0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3635896" y="1556792"/>
            <a:ext cx="3357034" cy="523220"/>
            <a:chOff x="3635896" y="1556792"/>
            <a:chExt cx="3357034" cy="523220"/>
          </a:xfrm>
        </p:grpSpPr>
        <p:sp>
          <p:nvSpPr>
            <p:cNvPr id="13" name="TextBox 12"/>
            <p:cNvSpPr txBox="1"/>
            <p:nvPr/>
          </p:nvSpPr>
          <p:spPr>
            <a:xfrm>
              <a:off x="5220072" y="1556792"/>
              <a:ext cx="17728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solidFill>
                    <a:srgbClr val="FF0000"/>
                  </a:solidFill>
                </a:rPr>
                <a:t>sweet spot</a:t>
              </a:r>
              <a:endParaRPr lang="nl-BE" sz="2800" dirty="0">
                <a:solidFill>
                  <a:srgbClr val="FF0000"/>
                </a:solidFill>
              </a:endParaRPr>
            </a:p>
          </p:txBody>
        </p:sp>
        <p:cxnSp>
          <p:nvCxnSpPr>
            <p:cNvPr id="15" name="Straight Arrow Connector 14"/>
            <p:cNvCxnSpPr>
              <a:stCxn id="13" idx="1"/>
            </p:cNvCxnSpPr>
            <p:nvPr/>
          </p:nvCxnSpPr>
          <p:spPr>
            <a:xfrm flipH="1">
              <a:off x="3635896" y="1818402"/>
              <a:ext cx="1584176" cy="261610"/>
            </a:xfrm>
            <a:prstGeom prst="straightConnector1">
              <a:avLst/>
            </a:prstGeom>
            <a:ln w="19050">
              <a:solidFill>
                <a:srgbClr val="FF000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" name="Rectangle 16"/>
          <p:cNvSpPr/>
          <p:nvPr/>
        </p:nvSpPr>
        <p:spPr>
          <a:xfrm>
            <a:off x="4572000" y="4725144"/>
            <a:ext cx="4320480" cy="1296144"/>
          </a:xfrm>
          <a:prstGeom prst="rect">
            <a:avLst/>
          </a:prstGeom>
          <a:pattFill prst="wdUpDiag">
            <a:fgClr>
              <a:srgbClr val="FF0000"/>
            </a:fgClr>
            <a:bgClr>
              <a:schemeClr val="bg1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nl-BE"/>
          </a:p>
        </p:txBody>
      </p:sp>
      <p:grpSp>
        <p:nvGrpSpPr>
          <p:cNvPr id="18" name="Group 17"/>
          <p:cNvGrpSpPr/>
          <p:nvPr/>
        </p:nvGrpSpPr>
        <p:grpSpPr>
          <a:xfrm>
            <a:off x="6106501" y="2905780"/>
            <a:ext cx="2353931" cy="1603340"/>
            <a:chOff x="4638999" y="1556792"/>
            <a:chExt cx="2353931" cy="1603340"/>
          </a:xfrm>
        </p:grpSpPr>
        <p:sp>
          <p:nvSpPr>
            <p:cNvPr id="19" name="TextBox 18"/>
            <p:cNvSpPr txBox="1"/>
            <p:nvPr/>
          </p:nvSpPr>
          <p:spPr>
            <a:xfrm>
              <a:off x="5220072" y="1556792"/>
              <a:ext cx="1772858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>
                  <a:solidFill>
                    <a:srgbClr val="00B050"/>
                  </a:solidFill>
                </a:rPr>
                <a:t>sweet spot</a:t>
              </a:r>
              <a:endParaRPr lang="nl-BE" sz="2800" dirty="0">
                <a:solidFill>
                  <a:srgbClr val="00B050"/>
                </a:solidFill>
              </a:endParaRPr>
            </a:p>
          </p:txBody>
        </p:sp>
        <p:cxnSp>
          <p:nvCxnSpPr>
            <p:cNvPr id="20" name="Straight Arrow Connector 19"/>
            <p:cNvCxnSpPr>
              <a:stCxn id="19" idx="2"/>
            </p:cNvCxnSpPr>
            <p:nvPr/>
          </p:nvCxnSpPr>
          <p:spPr>
            <a:xfrm flipH="1">
              <a:off x="4638999" y="2080012"/>
              <a:ext cx="1467502" cy="1080120"/>
            </a:xfrm>
            <a:prstGeom prst="straightConnector1">
              <a:avLst/>
            </a:prstGeom>
            <a:ln w="19050">
              <a:solidFill>
                <a:srgbClr val="00B050"/>
              </a:solidFill>
              <a:tailEnd type="stealth" w="lg" len="lg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6" name="Group 25"/>
          <p:cNvGrpSpPr/>
          <p:nvPr/>
        </p:nvGrpSpPr>
        <p:grpSpPr>
          <a:xfrm>
            <a:off x="5377646" y="1709192"/>
            <a:ext cx="1615284" cy="360040"/>
            <a:chOff x="744214" y="1349152"/>
            <a:chExt cx="1615284" cy="360040"/>
          </a:xfrm>
        </p:grpSpPr>
        <p:cxnSp>
          <p:nvCxnSpPr>
            <p:cNvPr id="24" name="Straight Connector 23"/>
            <p:cNvCxnSpPr/>
            <p:nvPr/>
          </p:nvCxnSpPr>
          <p:spPr>
            <a:xfrm>
              <a:off x="899592" y="1349152"/>
              <a:ext cx="1459906" cy="36004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/>
            <p:nvPr/>
          </p:nvCxnSpPr>
          <p:spPr>
            <a:xfrm flipV="1">
              <a:off x="744214" y="1349152"/>
              <a:ext cx="1459906" cy="360040"/>
            </a:xfrm>
            <a:prstGeom prst="line">
              <a:avLst/>
            </a:prstGeom>
            <a:ln w="381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TextBox 2"/>
          <p:cNvSpPr txBox="1"/>
          <p:nvPr/>
        </p:nvSpPr>
        <p:spPr>
          <a:xfrm>
            <a:off x="1938934" y="3789040"/>
            <a:ext cx="256802" cy="2616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100" dirty="0" smtClean="0"/>
              <a:t>2</a:t>
            </a:r>
            <a:endParaRPr lang="nl-BE" sz="1100" dirty="0"/>
          </a:p>
        </p:txBody>
      </p:sp>
      <p:sp>
        <p:nvSpPr>
          <p:cNvPr id="22" name="TextBox 21"/>
          <p:cNvSpPr txBox="1"/>
          <p:nvPr/>
        </p:nvSpPr>
        <p:spPr>
          <a:xfrm>
            <a:off x="2875038" y="3789040"/>
            <a:ext cx="256802" cy="2616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100" dirty="0" smtClean="0"/>
              <a:t>4</a:t>
            </a:r>
            <a:endParaRPr lang="nl-BE" sz="1100" dirty="0"/>
          </a:p>
        </p:txBody>
      </p:sp>
      <p:sp>
        <p:nvSpPr>
          <p:cNvPr id="23" name="TextBox 22"/>
          <p:cNvSpPr txBox="1"/>
          <p:nvPr/>
        </p:nvSpPr>
        <p:spPr>
          <a:xfrm>
            <a:off x="3811142" y="3789040"/>
            <a:ext cx="256802" cy="2616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en-US" sz="1100" dirty="0" smtClean="0"/>
              <a:t>8</a:t>
            </a:r>
            <a:endParaRPr lang="nl-BE" sz="1100" dirty="0"/>
          </a:p>
        </p:txBody>
      </p:sp>
      <p:grpSp>
        <p:nvGrpSpPr>
          <p:cNvPr id="4" name="Group 3"/>
          <p:cNvGrpSpPr/>
          <p:nvPr/>
        </p:nvGrpSpPr>
        <p:grpSpPr>
          <a:xfrm>
            <a:off x="4210472" y="3861048"/>
            <a:ext cx="4682008" cy="2828057"/>
            <a:chOff x="4210472" y="3861048"/>
            <a:chExt cx="4682008" cy="2828057"/>
          </a:xfrm>
        </p:grpSpPr>
        <p:grpSp>
          <p:nvGrpSpPr>
            <p:cNvPr id="12" name="Group 11"/>
            <p:cNvGrpSpPr/>
            <p:nvPr/>
          </p:nvGrpSpPr>
          <p:grpSpPr>
            <a:xfrm>
              <a:off x="4210472" y="3861048"/>
              <a:ext cx="4682008" cy="2828057"/>
              <a:chOff x="4120208" y="3861048"/>
              <a:chExt cx="4682008" cy="2828057"/>
            </a:xfrm>
          </p:grpSpPr>
          <p:graphicFrame>
            <p:nvGraphicFramePr>
              <p:cNvPr id="5" name="Chart 4"/>
              <p:cNvGraphicFramePr>
                <a:graphicFrameLocks/>
              </p:cNvGraphicFramePr>
              <p:nvPr>
                <p:extLst/>
              </p:nvPr>
            </p:nvGraphicFramePr>
            <p:xfrm>
              <a:off x="4499992" y="3861048"/>
              <a:ext cx="4302224" cy="2581334"/>
            </p:xfrm>
            <a:graphic>
              <a:graphicData uri="http://schemas.openxmlformats.org/drawingml/2006/chart">
                <c:chart xmlns:c="http://schemas.openxmlformats.org/drawingml/2006/chart" xmlns:r="http://schemas.openxmlformats.org/officeDocument/2006/relationships" r:id="rId3"/>
              </a:graphicData>
            </a:graphic>
          </p:graphicFrame>
          <p:sp>
            <p:nvSpPr>
              <p:cNvPr id="9" name="TextBox 8"/>
              <p:cNvSpPr txBox="1"/>
              <p:nvPr/>
            </p:nvSpPr>
            <p:spPr>
              <a:xfrm>
                <a:off x="6400431" y="6381328"/>
                <a:ext cx="1123897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 smtClean="0"/>
                  <a:t>nr. processes</a:t>
                </a:r>
                <a:endParaRPr lang="nl-BE" sz="1400" dirty="0"/>
              </a:p>
            </p:txBody>
          </p:sp>
          <p:sp>
            <p:nvSpPr>
              <p:cNvPr id="10" name="TextBox 9"/>
              <p:cNvSpPr txBox="1"/>
              <p:nvPr/>
            </p:nvSpPr>
            <p:spPr>
              <a:xfrm rot="16200000">
                <a:off x="3833976" y="4867361"/>
                <a:ext cx="880241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US" sz="1400" dirty="0" smtClean="0"/>
                  <a:t>efficiency</a:t>
                </a:r>
                <a:endParaRPr lang="nl-BE" sz="1400" dirty="0"/>
              </a:p>
            </p:txBody>
          </p:sp>
        </p:grpSp>
        <p:sp>
          <p:nvSpPr>
            <p:cNvPr id="27" name="TextBox 26"/>
            <p:cNvSpPr txBox="1"/>
            <p:nvPr/>
          </p:nvSpPr>
          <p:spPr>
            <a:xfrm>
              <a:off x="5899374" y="6165304"/>
              <a:ext cx="256802" cy="26161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100" dirty="0" smtClean="0"/>
                <a:t>2</a:t>
              </a:r>
              <a:endParaRPr lang="nl-BE" sz="1100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948264" y="6165304"/>
              <a:ext cx="256802" cy="26161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100" dirty="0" smtClean="0"/>
                <a:t>4</a:t>
              </a:r>
              <a:endParaRPr lang="nl-BE" sz="1100" dirty="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8028384" y="6165304"/>
              <a:ext cx="256802" cy="261610"/>
            </a:xfrm>
            <a:prstGeom prst="rect">
              <a:avLst/>
            </a:prstGeom>
            <a:solidFill>
              <a:schemeClr val="bg1"/>
            </a:solidFill>
          </p:spPr>
          <p:txBody>
            <a:bodyPr wrap="none" rtlCol="0">
              <a:spAutoFit/>
            </a:bodyPr>
            <a:lstStyle/>
            <a:p>
              <a:r>
                <a:rPr lang="en-US" sz="1100" dirty="0" smtClean="0"/>
                <a:t>8</a:t>
              </a:r>
              <a:endParaRPr lang="nl-BE" sz="1100" dirty="0"/>
            </a:p>
          </p:txBody>
        </p:sp>
      </p:grpSp>
      <p:sp>
        <p:nvSpPr>
          <p:cNvPr id="14" name="Slide Number Placeholder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598EC-1C61-495B-A9F8-4410E339CCF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008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Throughput computing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i="1" dirty="0" smtClean="0"/>
              <a:t>N</a:t>
            </a:r>
            <a:r>
              <a:rPr lang="en-US" dirty="0" smtClean="0"/>
              <a:t> independent tasks</a:t>
            </a:r>
          </a:p>
          <a:p>
            <a:r>
              <a:rPr lang="en-US" dirty="0" smtClean="0"/>
              <a:t>Total number of cores </a:t>
            </a:r>
            <a:r>
              <a:rPr lang="en-US" i="1" dirty="0" smtClean="0"/>
              <a:t>n</a:t>
            </a:r>
            <a:r>
              <a:rPr lang="en-US" dirty="0" smtClean="0"/>
              <a:t> &lt;&lt; </a:t>
            </a:r>
            <a:r>
              <a:rPr lang="en-US" i="1" dirty="0" smtClean="0"/>
              <a:t>N</a:t>
            </a:r>
          </a:p>
          <a:p>
            <a:r>
              <a:rPr lang="en-US" dirty="0" smtClean="0"/>
              <a:t>Execution time single task, 1 thread: </a:t>
            </a:r>
            <a:r>
              <a:rPr lang="en-US" i="1" dirty="0" smtClean="0"/>
              <a:t>t</a:t>
            </a:r>
            <a:r>
              <a:rPr lang="en-US" baseline="-25000" dirty="0" smtClean="0"/>
              <a:t>1</a:t>
            </a:r>
          </a:p>
          <a:p>
            <a:r>
              <a:rPr lang="en-US" dirty="0" smtClean="0"/>
              <a:t>Execution time single task, </a:t>
            </a:r>
            <a:r>
              <a:rPr lang="en-US" i="1" dirty="0" smtClean="0"/>
              <a:t>n</a:t>
            </a:r>
            <a:r>
              <a:rPr lang="en-US" dirty="0" smtClean="0"/>
              <a:t> threads: </a:t>
            </a:r>
            <a:r>
              <a:rPr lang="en-US" i="1" dirty="0" err="1" smtClean="0"/>
              <a:t>t</a:t>
            </a:r>
            <a:r>
              <a:rPr lang="en-US" i="1" baseline="-25000" dirty="0" err="1" smtClean="0"/>
              <a:t>n</a:t>
            </a:r>
            <a:endParaRPr lang="en-US" dirty="0" smtClean="0"/>
          </a:p>
          <a:p>
            <a:r>
              <a:rPr lang="en-US" dirty="0" smtClean="0"/>
              <a:t>Multithreading or not?</a:t>
            </a:r>
          </a:p>
        </p:txBody>
      </p:sp>
      <p:graphicFrame>
        <p:nvGraphicFramePr>
          <p:cNvPr id="17" name="Object 16"/>
          <p:cNvGraphicFramePr>
            <a:graphicFrameLocks noChangeAspect="1"/>
          </p:cNvGraphicFramePr>
          <p:nvPr>
            <p:extLst/>
          </p:nvPr>
        </p:nvGraphicFramePr>
        <p:xfrm>
          <a:off x="395536" y="4552763"/>
          <a:ext cx="1851796" cy="896964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8" name="Equation" r:id="rId3" imgW="812520" imgH="393480" progId="Equation.3">
                  <p:embed/>
                </p:oleObj>
              </mc:Choice>
              <mc:Fallback>
                <p:oleObj name="Equation" r:id="rId3" imgW="812520" imgH="39348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5536" y="4552763"/>
                        <a:ext cx="1851796" cy="896964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9" name="Object 18"/>
          <p:cNvGraphicFramePr>
            <a:graphicFrameLocks noChangeAspect="1"/>
          </p:cNvGraphicFramePr>
          <p:nvPr>
            <p:extLst/>
          </p:nvPr>
        </p:nvGraphicFramePr>
        <p:xfrm>
          <a:off x="3175000" y="4508500"/>
          <a:ext cx="5673725" cy="984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19" name="Equation" r:id="rId5" imgW="2489040" imgH="431640" progId="Equation.3">
                  <p:embed/>
                </p:oleObj>
              </mc:Choice>
              <mc:Fallback>
                <p:oleObj name="Equation" r:id="rId5" imgW="2489040" imgH="431640" progId="Equation.3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175000" y="4508500"/>
                        <a:ext cx="5673725" cy="9842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3275856" y="5775647"/>
            <a:ext cx="2652777" cy="46166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none" rtlCol="0">
            <a:spAutoFit/>
          </a:bodyPr>
          <a:lstStyle/>
          <a:p>
            <a:r>
              <a:rPr lang="en-US" sz="2400" dirty="0" smtClean="0"/>
              <a:t>However: memory?</a:t>
            </a:r>
            <a:endParaRPr lang="en-US" sz="2400" dirty="0"/>
          </a:p>
        </p:txBody>
      </p:sp>
      <p:sp>
        <p:nvSpPr>
          <p:cNvPr id="21" name="Slide Number Placeholder 2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97116C-F94B-4B5B-973A-17F07FB5C418}" type="slidenum">
              <a:rPr lang="nl-BE" smtClean="0"/>
              <a:t>26</a:t>
            </a:fld>
            <a:endParaRPr lang="nl-BE"/>
          </a:p>
        </p:txBody>
      </p:sp>
    </p:spTree>
    <p:extLst>
      <p:ext uri="{BB962C8B-B14F-4D97-AF65-F5344CB8AC3E}">
        <p14:creationId xmlns:p14="http://schemas.microsoft.com/office/powerpoint/2010/main" val="1661896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20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Implementation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598EC-1C61-495B-A9F8-4410E339CCF5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873256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atools</a:t>
            </a:r>
            <a:r>
              <a:rPr lang="en-US" dirty="0" smtClean="0"/>
              <a:t> implementation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Front end</a:t>
            </a:r>
          </a:p>
          <a:p>
            <a:pPr lvl="1"/>
            <a:r>
              <a:rPr lang="en-US" dirty="0" smtClean="0"/>
              <a:t>Bash scripts, wrappers around Python scripts</a:t>
            </a:r>
          </a:p>
          <a:p>
            <a:pPr lvl="1"/>
            <a:r>
              <a:rPr lang="en-US" dirty="0" smtClean="0"/>
              <a:t>Bash features in PBS scripts</a:t>
            </a:r>
          </a:p>
          <a:p>
            <a:r>
              <a:rPr lang="en-US" dirty="0" smtClean="0"/>
              <a:t>Back end</a:t>
            </a:r>
          </a:p>
          <a:p>
            <a:pPr lvl="1"/>
            <a:r>
              <a:rPr lang="en-US" dirty="0" smtClean="0"/>
              <a:t>Python 2.7.x scripts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598EC-1C61-495B-A9F8-4410E339CCF5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148524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Bash feature refresher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Assigning result of command to variable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r>
              <a:rPr lang="en-US" dirty="0" smtClean="0"/>
              <a:t>Creating file handle for command input from command output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598EC-1C61-495B-A9F8-4410E339CCF5}" type="slidenum">
              <a:rPr lang="en-US" smtClean="0"/>
              <a:t>29</a:t>
            </a:fld>
            <a:endParaRPr lang="en-US"/>
          </a:p>
        </p:txBody>
      </p:sp>
      <p:sp>
        <p:nvSpPr>
          <p:cNvPr id="5" name="TextBox 7"/>
          <p:cNvSpPr txBox="1">
            <a:spLocks noChangeArrowheads="1"/>
          </p:cNvSpPr>
          <p:nvPr/>
        </p:nvSpPr>
        <p:spPr bwMode="auto">
          <a:xfrm>
            <a:off x="971601" y="2276689"/>
            <a:ext cx="7344815" cy="461665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400" b="1" dirty="0">
                <a:solidFill>
                  <a:schemeClr val="bg1"/>
                </a:solidFill>
                <a:latin typeface="Courier New" panose="02070309020205020404" pitchFamily="49" charset="0"/>
                <a:cs typeface="Courier New" pitchFamily="49" charset="0"/>
              </a:rPr>
              <a:t>$ </a:t>
            </a:r>
            <a:r>
              <a:rPr lang="en-US" sz="2400" b="1" dirty="0" err="1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array_ids</a:t>
            </a:r>
            <a:r>
              <a:rPr lang="en-US" sz="24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=</a:t>
            </a:r>
            <a:r>
              <a:rPr lang="en-US" sz="24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$(</a:t>
            </a:r>
            <a:r>
              <a:rPr lang="en-US" sz="2400" b="1" dirty="0" err="1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arange</a:t>
            </a:r>
            <a:r>
              <a:rPr lang="en-US" sz="24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--data </a:t>
            </a:r>
            <a:r>
              <a:rPr lang="en-US" sz="24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data.csv</a:t>
            </a:r>
            <a:r>
              <a:rPr lang="en-US" sz="24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)</a:t>
            </a:r>
            <a:endParaRPr lang="en-US" sz="2400" b="1" dirty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</p:txBody>
      </p:sp>
      <p:grpSp>
        <p:nvGrpSpPr>
          <p:cNvPr id="6" name="Group 5"/>
          <p:cNvGrpSpPr/>
          <p:nvPr/>
        </p:nvGrpSpPr>
        <p:grpSpPr>
          <a:xfrm>
            <a:off x="971601" y="4532927"/>
            <a:ext cx="7344815" cy="1200329"/>
            <a:chOff x="973922" y="3967896"/>
            <a:chExt cx="7344815" cy="1200329"/>
          </a:xfrm>
        </p:grpSpPr>
        <p:sp>
          <p:nvSpPr>
            <p:cNvPr id="7" name="TextBox 3"/>
            <p:cNvSpPr txBox="1">
              <a:spLocks noChangeArrowheads="1"/>
            </p:cNvSpPr>
            <p:nvPr/>
          </p:nvSpPr>
          <p:spPr bwMode="auto">
            <a:xfrm>
              <a:off x="973922" y="3967896"/>
              <a:ext cx="7344814" cy="1200329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sz="2400" dirty="0" smtClean="0">
                  <a:latin typeface="Courier New" pitchFamily="49" charset="0"/>
                  <a:cs typeface="Courier New" pitchFamily="49" charset="0"/>
                </a:rPr>
                <a:t>…</a:t>
              </a:r>
              <a:endParaRPr lang="en-US" sz="2400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endParaRPr>
            </a:p>
            <a:p>
              <a:pPr eaLnBrk="1" hangingPunct="1"/>
              <a:r>
                <a:rPr lang="en-US" sz="2400" dirty="0" smtClean="0">
                  <a:latin typeface="Courier New" panose="02070309020205020404" pitchFamily="49" charset="0"/>
                  <a:cs typeface="Courier New" panose="02070309020205020404" pitchFamily="49" charset="0"/>
                </a:rPr>
                <a:t>source</a:t>
              </a:r>
              <a:r>
                <a:rPr lang="en-US" sz="2400" b="1" dirty="0" smtClean="0">
                  <a:solidFill>
                    <a:srgbClr val="C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 </a:t>
              </a:r>
              <a:r>
                <a:rPr lang="en-US" sz="2400" b="1" dirty="0">
                  <a:solidFill>
                    <a:srgbClr val="C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&lt;(</a:t>
              </a:r>
              <a:r>
                <a:rPr lang="en-US" sz="2400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aenv</a:t>
              </a:r>
              <a:r>
                <a:rPr lang="en-US" sz="2400" dirty="0">
                  <a:latin typeface="Courier New" panose="02070309020205020404" pitchFamily="49" charset="0"/>
                  <a:cs typeface="Courier New" panose="02070309020205020404" pitchFamily="49" charset="0"/>
                </a:rPr>
                <a:t> --data data.csv</a:t>
              </a:r>
              <a:r>
                <a:rPr lang="en-US" sz="2400" b="1" dirty="0" smtClean="0">
                  <a:solidFill>
                    <a:srgbClr val="C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)</a:t>
              </a:r>
            </a:p>
            <a:p>
              <a:pPr eaLnBrk="1" hangingPunct="1"/>
              <a:r>
                <a:rPr lang="en-US" sz="2400" dirty="0" smtClean="0">
                  <a:latin typeface="Courier New" panose="02070309020205020404" pitchFamily="49" charset="0"/>
                  <a:cs typeface="Courier New" panose="02070309020205020404" pitchFamily="49" charset="0"/>
                </a:rPr>
                <a:t>…</a:t>
              </a:r>
              <a:endParaRPr lang="en-US" sz="2400" dirty="0"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  <p:sp>
          <p:nvSpPr>
            <p:cNvPr id="8" name="TextBox 8"/>
            <p:cNvSpPr txBox="1">
              <a:spLocks noChangeArrowheads="1"/>
            </p:cNvSpPr>
            <p:nvPr/>
          </p:nvSpPr>
          <p:spPr bwMode="auto">
            <a:xfrm>
              <a:off x="7483252" y="3967896"/>
              <a:ext cx="835485" cy="27699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sz="1200" b="1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job.pbs</a:t>
              </a:r>
              <a:endParaRPr lang="nl-BE" sz="1200" b="1" dirty="0"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08675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 idx="4294967295"/>
          </p:nvPr>
        </p:nvSpPr>
        <p:spPr>
          <a:xfrm>
            <a:off x="485775" y="274638"/>
            <a:ext cx="8229600" cy="1143000"/>
          </a:xfrm>
        </p:spPr>
        <p:txBody>
          <a:bodyPr/>
          <a:lstStyle/>
          <a:p>
            <a:pPr eaLnBrk="1" hangingPunct="1"/>
            <a:r>
              <a:rPr lang="en-US" smtClean="0"/>
              <a:t>Use case 1: parameter exploration  </a:t>
            </a:r>
            <a:endParaRPr lang="nl-BE" smtClean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4844820"/>
              </p:ext>
            </p:extLst>
          </p:nvPr>
        </p:nvGraphicFramePr>
        <p:xfrm>
          <a:off x="2571750" y="1628800"/>
          <a:ext cx="6096000" cy="14827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681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temperature</a:t>
                      </a:r>
                      <a:endParaRPr lang="nl-BE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pressure</a:t>
                      </a:r>
                      <a:endParaRPr lang="nl-BE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humidity</a:t>
                      </a:r>
                      <a:endParaRPr lang="nl-BE" sz="1800" dirty="0"/>
                    </a:p>
                  </a:txBody>
                  <a:tcPr marT="45700" marB="45700"/>
                </a:tc>
              </a:tr>
              <a:tr h="370681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293.0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1.0e05</a:t>
                      </a:r>
                      <a:endParaRPr lang="nl-BE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87</a:t>
                      </a:r>
                      <a:endParaRPr lang="nl-BE" sz="1800" dirty="0"/>
                    </a:p>
                  </a:txBody>
                  <a:tcPr marT="45700" marB="45700"/>
                </a:tc>
              </a:tr>
              <a:tr h="370681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…</a:t>
                      </a:r>
                      <a:endParaRPr lang="nl-BE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…</a:t>
                      </a:r>
                      <a:endParaRPr lang="nl-BE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…</a:t>
                      </a:r>
                      <a:endParaRPr lang="nl-BE" sz="1800" dirty="0"/>
                    </a:p>
                  </a:txBody>
                  <a:tcPr marT="45700" marB="45700"/>
                </a:tc>
              </a:tr>
              <a:tr h="370681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313.0</a:t>
                      </a:r>
                      <a:endParaRPr lang="nl-BE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1.3e05</a:t>
                      </a:r>
                      <a:endParaRPr lang="nl-BE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75</a:t>
                      </a:r>
                      <a:endParaRPr lang="nl-BE" sz="1800" dirty="0"/>
                    </a:p>
                  </a:txBody>
                  <a:tcPr marT="45700" marB="45700"/>
                </a:tc>
              </a:tr>
            </a:tbl>
          </a:graphicData>
        </a:graphic>
      </p:graphicFrame>
      <p:grpSp>
        <p:nvGrpSpPr>
          <p:cNvPr id="4" name="Group 3"/>
          <p:cNvGrpSpPr/>
          <p:nvPr/>
        </p:nvGrpSpPr>
        <p:grpSpPr>
          <a:xfrm>
            <a:off x="485775" y="3429000"/>
            <a:ext cx="7213620" cy="1477328"/>
            <a:chOff x="428625" y="3754438"/>
            <a:chExt cx="7213620" cy="1477328"/>
          </a:xfrm>
        </p:grpSpPr>
        <p:sp>
          <p:nvSpPr>
            <p:cNvPr id="4121" name="TextBox 3"/>
            <p:cNvSpPr txBox="1">
              <a:spLocks noChangeArrowheads="1"/>
            </p:cNvSpPr>
            <p:nvPr/>
          </p:nvSpPr>
          <p:spPr bwMode="auto">
            <a:xfrm>
              <a:off x="428625" y="3754438"/>
              <a:ext cx="7213620" cy="147732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dirty="0">
                  <a:latin typeface="Courier New" pitchFamily="49" charset="0"/>
                  <a:cs typeface="Courier New" pitchFamily="49" charset="0"/>
                </a:rPr>
                <a:t>#!/bin/bash –l</a:t>
              </a:r>
            </a:p>
            <a:p>
              <a:pPr eaLnBrk="1" hangingPunct="1"/>
              <a:r>
                <a:rPr lang="en-US" dirty="0">
                  <a:latin typeface="Courier New" pitchFamily="49" charset="0"/>
                  <a:cs typeface="Courier New" pitchFamily="49" charset="0"/>
                </a:rPr>
                <a:t>#PBS –l </a:t>
              </a:r>
              <a:r>
                <a:rPr lang="en-US" b="1" dirty="0" smtClean="0">
                  <a:solidFill>
                    <a:srgbClr val="C00000"/>
                  </a:solidFill>
                  <a:latin typeface="Courier New" pitchFamily="49" charset="0"/>
                  <a:cs typeface="Courier New" pitchFamily="49" charset="0"/>
                </a:rPr>
                <a:t>nodes=2:ppn=20</a:t>
              </a:r>
              <a:endParaRPr lang="en-US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endParaRPr>
            </a:p>
            <a:p>
              <a:pPr eaLnBrk="1" hangingPunct="1"/>
              <a:endParaRPr lang="en-US" dirty="0">
                <a:latin typeface="Courier New" pitchFamily="49" charset="0"/>
                <a:cs typeface="Courier New" pitchFamily="49" charset="0"/>
              </a:endParaRPr>
            </a:p>
            <a:p>
              <a:pPr eaLnBrk="1" hangingPunct="1"/>
              <a:r>
                <a:rPr lang="en-US" dirty="0">
                  <a:latin typeface="Courier New" pitchFamily="49" charset="0"/>
                  <a:cs typeface="Courier New" pitchFamily="49" charset="0"/>
                </a:rPr>
                <a:t>cd $PBS_O_WORKDIR</a:t>
              </a:r>
              <a:br>
                <a:rPr lang="en-US" dirty="0">
                  <a:latin typeface="Courier New" pitchFamily="49" charset="0"/>
                  <a:cs typeface="Courier New" pitchFamily="49" charset="0"/>
                </a:rPr>
              </a:br>
              <a:r>
                <a:rPr lang="en-US" b="1" dirty="0" err="1" smtClean="0">
                  <a:solidFill>
                    <a:srgbClr val="C00000"/>
                  </a:solidFill>
                  <a:latin typeface="Courier New" pitchFamily="49" charset="0"/>
                  <a:cs typeface="Courier New" pitchFamily="49" charset="0"/>
                </a:rPr>
                <a:t>mpirun</a:t>
              </a:r>
              <a:r>
                <a:rPr lang="en-US" dirty="0" smtClean="0">
                  <a:solidFill>
                    <a:srgbClr val="C00000"/>
                  </a:solidFill>
                  <a:latin typeface="Courier New" pitchFamily="49" charset="0"/>
                  <a:cs typeface="Courier New" pitchFamily="49" charset="0"/>
                </a:rPr>
                <a:t> </a:t>
              </a:r>
              <a:r>
                <a:rPr lang="en-US" dirty="0" smtClean="0">
                  <a:latin typeface="Courier New" pitchFamily="49" charset="0"/>
                  <a:cs typeface="Courier New" pitchFamily="49" charset="0"/>
                </a:rPr>
                <a:t>weather </a:t>
              </a:r>
              <a:r>
                <a:rPr lang="en-US" dirty="0">
                  <a:latin typeface="Courier New" pitchFamily="49" charset="0"/>
                  <a:cs typeface="Courier New" pitchFamily="49" charset="0"/>
                </a:rPr>
                <a:t>–p </a:t>
              </a:r>
              <a:r>
                <a:rPr lang="en-US" dirty="0" smtClean="0">
                  <a:latin typeface="Courier New" pitchFamily="49" charset="0"/>
                  <a:cs typeface="Courier New" pitchFamily="49" charset="0"/>
                </a:rPr>
                <a:t>1.0e05  </a:t>
              </a:r>
              <a:r>
                <a:rPr lang="en-US" dirty="0">
                  <a:latin typeface="Courier New" pitchFamily="49" charset="0"/>
                  <a:cs typeface="Courier New" pitchFamily="49" charset="0"/>
                </a:rPr>
                <a:t>–t </a:t>
              </a:r>
              <a:r>
                <a:rPr lang="en-US" dirty="0" smtClean="0">
                  <a:latin typeface="Courier New" pitchFamily="49" charset="0"/>
                  <a:cs typeface="Courier New" pitchFamily="49" charset="0"/>
                </a:rPr>
                <a:t>293.0  </a:t>
              </a:r>
              <a:r>
                <a:rPr lang="en-US" dirty="0">
                  <a:latin typeface="Courier New" pitchFamily="49" charset="0"/>
                  <a:cs typeface="Courier New" pitchFamily="49" charset="0"/>
                </a:rPr>
                <a:t>–h </a:t>
              </a:r>
              <a:r>
                <a:rPr lang="en-US" dirty="0" smtClean="0">
                  <a:latin typeface="Courier New" pitchFamily="49" charset="0"/>
                  <a:cs typeface="Courier New" pitchFamily="49" charset="0"/>
                </a:rPr>
                <a:t>87</a:t>
              </a:r>
              <a:endParaRPr lang="en-US" dirty="0">
                <a:latin typeface="Courier New" pitchFamily="49" charset="0"/>
                <a:cs typeface="Courier New" pitchFamily="49" charset="0"/>
              </a:endParaRPr>
            </a:p>
          </p:txBody>
        </p:sp>
        <p:sp>
          <p:nvSpPr>
            <p:cNvPr id="7" name="TextBox 8"/>
            <p:cNvSpPr txBox="1">
              <a:spLocks noChangeArrowheads="1"/>
            </p:cNvSpPr>
            <p:nvPr/>
          </p:nvSpPr>
          <p:spPr bwMode="auto">
            <a:xfrm>
              <a:off x="6527837" y="3760127"/>
              <a:ext cx="1114408" cy="27699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sz="1200" b="1" dirty="0" smtClean="0">
                  <a:latin typeface="Courier New" panose="02070309020205020404" pitchFamily="49" charset="0"/>
                  <a:cs typeface="Courier New" panose="02070309020205020404" pitchFamily="49" charset="0"/>
                </a:rPr>
                <a:t>job_01.pbs</a:t>
              </a:r>
              <a:endParaRPr lang="nl-BE" sz="1200" b="1" dirty="0"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</p:grp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598EC-1C61-495B-A9F8-4410E339CCF5}" type="slidenum">
              <a:rPr lang="en-US" smtClean="0"/>
              <a:t>3</a:t>
            </a:fld>
            <a:endParaRPr lang="en-US"/>
          </a:p>
        </p:txBody>
      </p:sp>
      <p:grpSp>
        <p:nvGrpSpPr>
          <p:cNvPr id="18" name="Group 17"/>
          <p:cNvGrpSpPr/>
          <p:nvPr/>
        </p:nvGrpSpPr>
        <p:grpSpPr>
          <a:xfrm>
            <a:off x="627295" y="4026320"/>
            <a:ext cx="7580090" cy="1477328"/>
            <a:chOff x="627295" y="4026320"/>
            <a:chExt cx="7580090" cy="1477328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grpSp>
          <p:nvGrpSpPr>
            <p:cNvPr id="12" name="Group 11"/>
            <p:cNvGrpSpPr/>
            <p:nvPr/>
          </p:nvGrpSpPr>
          <p:grpSpPr>
            <a:xfrm>
              <a:off x="993765" y="4026320"/>
              <a:ext cx="7213620" cy="1477328"/>
              <a:chOff x="428625" y="3754438"/>
              <a:chExt cx="7213620" cy="1477328"/>
            </a:xfrm>
          </p:grpSpPr>
          <p:sp>
            <p:nvSpPr>
              <p:cNvPr id="13" name="TextBox 3"/>
              <p:cNvSpPr txBox="1">
                <a:spLocks noChangeArrowheads="1"/>
              </p:cNvSpPr>
              <p:nvPr/>
            </p:nvSpPr>
            <p:spPr bwMode="auto">
              <a:xfrm>
                <a:off x="428625" y="3754438"/>
                <a:ext cx="7213620" cy="147732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en-US" dirty="0">
                    <a:latin typeface="Courier New" pitchFamily="49" charset="0"/>
                    <a:cs typeface="Courier New" pitchFamily="49" charset="0"/>
                  </a:rPr>
                  <a:t>#!/bin/bash –l</a:t>
                </a:r>
              </a:p>
              <a:p>
                <a:pPr eaLnBrk="1" hangingPunct="1"/>
                <a:r>
                  <a:rPr lang="en-US" dirty="0">
                    <a:latin typeface="Courier New" pitchFamily="49" charset="0"/>
                    <a:cs typeface="Courier New" pitchFamily="49" charset="0"/>
                  </a:rPr>
                  <a:t>#PBS –l </a:t>
                </a:r>
                <a:r>
                  <a:rPr lang="en-US" b="1" dirty="0" smtClean="0">
                    <a:solidFill>
                      <a:srgbClr val="C00000"/>
                    </a:solidFill>
                    <a:latin typeface="Courier New" pitchFamily="49" charset="0"/>
                    <a:cs typeface="Courier New" pitchFamily="49" charset="0"/>
                  </a:rPr>
                  <a:t>nodes=2:ppn=20</a:t>
                </a:r>
                <a:endParaRPr lang="en-US" b="1" dirty="0">
                  <a:solidFill>
                    <a:srgbClr val="C00000"/>
                  </a:solidFill>
                  <a:latin typeface="Courier New" pitchFamily="49" charset="0"/>
                  <a:cs typeface="Courier New" pitchFamily="49" charset="0"/>
                </a:endParaRPr>
              </a:p>
              <a:p>
                <a:pPr eaLnBrk="1" hangingPunct="1"/>
                <a:endParaRPr lang="en-US" dirty="0">
                  <a:latin typeface="Courier New" pitchFamily="49" charset="0"/>
                  <a:cs typeface="Courier New" pitchFamily="49" charset="0"/>
                </a:endParaRPr>
              </a:p>
              <a:p>
                <a:pPr eaLnBrk="1" hangingPunct="1"/>
                <a:r>
                  <a:rPr lang="en-US" dirty="0">
                    <a:latin typeface="Courier New" pitchFamily="49" charset="0"/>
                    <a:cs typeface="Courier New" pitchFamily="49" charset="0"/>
                  </a:rPr>
                  <a:t>cd $PBS_O_WORKDIR</a:t>
                </a:r>
                <a:br>
                  <a:rPr lang="en-US" dirty="0">
                    <a:latin typeface="Courier New" pitchFamily="49" charset="0"/>
                    <a:cs typeface="Courier New" pitchFamily="49" charset="0"/>
                  </a:rPr>
                </a:br>
                <a:r>
                  <a:rPr lang="en-US" b="1" dirty="0" err="1" smtClean="0">
                    <a:solidFill>
                      <a:srgbClr val="C00000"/>
                    </a:solidFill>
                    <a:latin typeface="Courier New" pitchFamily="49" charset="0"/>
                    <a:cs typeface="Courier New" pitchFamily="49" charset="0"/>
                  </a:rPr>
                  <a:t>mpirun</a:t>
                </a:r>
                <a:r>
                  <a:rPr lang="en-US" dirty="0" smtClean="0">
                    <a:solidFill>
                      <a:srgbClr val="C00000"/>
                    </a:solidFill>
                    <a:latin typeface="Courier New" pitchFamily="49" charset="0"/>
                    <a:cs typeface="Courier New" pitchFamily="49" charset="0"/>
                  </a:rPr>
                  <a:t> </a:t>
                </a:r>
                <a:r>
                  <a:rPr lang="en-US" dirty="0" smtClean="0">
                    <a:latin typeface="Courier New" pitchFamily="49" charset="0"/>
                    <a:cs typeface="Courier New" pitchFamily="49" charset="0"/>
                  </a:rPr>
                  <a:t>weather </a:t>
                </a:r>
                <a:r>
                  <a:rPr lang="en-US" dirty="0">
                    <a:latin typeface="Courier New" pitchFamily="49" charset="0"/>
                    <a:cs typeface="Courier New" pitchFamily="49" charset="0"/>
                  </a:rPr>
                  <a:t>–p </a:t>
                </a:r>
                <a:r>
                  <a:rPr lang="en-US" dirty="0" smtClean="0">
                    <a:latin typeface="Courier New" pitchFamily="49" charset="0"/>
                    <a:cs typeface="Courier New" pitchFamily="49" charset="0"/>
                  </a:rPr>
                  <a:t>1.003e05  </a:t>
                </a:r>
                <a:r>
                  <a:rPr lang="en-US" dirty="0">
                    <a:latin typeface="Courier New" pitchFamily="49" charset="0"/>
                    <a:cs typeface="Courier New" pitchFamily="49" charset="0"/>
                  </a:rPr>
                  <a:t>–t </a:t>
                </a:r>
                <a:r>
                  <a:rPr lang="en-US" dirty="0" smtClean="0">
                    <a:latin typeface="Courier New" pitchFamily="49" charset="0"/>
                    <a:cs typeface="Courier New" pitchFamily="49" charset="0"/>
                  </a:rPr>
                  <a:t>293.3  </a:t>
                </a:r>
                <a:r>
                  <a:rPr lang="en-US" dirty="0">
                    <a:latin typeface="Courier New" pitchFamily="49" charset="0"/>
                    <a:cs typeface="Courier New" pitchFamily="49" charset="0"/>
                  </a:rPr>
                  <a:t>–h </a:t>
                </a:r>
                <a:r>
                  <a:rPr lang="en-US" dirty="0" smtClean="0">
                    <a:latin typeface="Courier New" pitchFamily="49" charset="0"/>
                    <a:cs typeface="Courier New" pitchFamily="49" charset="0"/>
                  </a:rPr>
                  <a:t>67</a:t>
                </a:r>
                <a:endParaRPr lang="en-US" dirty="0">
                  <a:latin typeface="Courier New" pitchFamily="49" charset="0"/>
                  <a:cs typeface="Courier New" pitchFamily="49" charset="0"/>
                </a:endParaRPr>
              </a:p>
            </p:txBody>
          </p:sp>
          <p:sp>
            <p:nvSpPr>
              <p:cNvPr id="14" name="TextBox 8"/>
              <p:cNvSpPr txBox="1">
                <a:spLocks noChangeArrowheads="1"/>
              </p:cNvSpPr>
              <p:nvPr/>
            </p:nvSpPr>
            <p:spPr bwMode="auto">
              <a:xfrm>
                <a:off x="6527837" y="3760127"/>
                <a:ext cx="1114408" cy="276999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xtLst/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en-US" sz="1200" b="1" dirty="0" smtClean="0">
                    <a:latin typeface="Courier New" panose="02070309020205020404" pitchFamily="49" charset="0"/>
                    <a:cs typeface="Courier New" panose="02070309020205020404" pitchFamily="49" charset="0"/>
                  </a:rPr>
                  <a:t>job_30.pbs</a:t>
                </a:r>
                <a:endParaRPr lang="nl-BE" sz="1200" b="1" dirty="0">
                  <a:latin typeface="Courier New" panose="02070309020205020404" pitchFamily="49" charset="0"/>
                  <a:cs typeface="Courier New" panose="02070309020205020404" pitchFamily="49" charset="0"/>
                </a:endParaRPr>
              </a:p>
            </p:txBody>
          </p:sp>
        </p:grpSp>
        <p:sp>
          <p:nvSpPr>
            <p:cNvPr id="20" name="TextBox 19"/>
            <p:cNvSpPr txBox="1"/>
            <p:nvPr/>
          </p:nvSpPr>
          <p:spPr>
            <a:xfrm rot="3263479">
              <a:off x="672339" y="4822455"/>
              <a:ext cx="43313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/>
                <a:t>…</a:t>
              </a:r>
              <a:endParaRPr lang="en-US" sz="2800" dirty="0"/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1056116" y="4903802"/>
            <a:ext cx="7615857" cy="1477328"/>
            <a:chOff x="1056116" y="4903802"/>
            <a:chExt cx="7615857" cy="1477328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grpSp>
          <p:nvGrpSpPr>
            <p:cNvPr id="15" name="Group 14"/>
            <p:cNvGrpSpPr/>
            <p:nvPr/>
          </p:nvGrpSpPr>
          <p:grpSpPr>
            <a:xfrm>
              <a:off x="1458353" y="4903802"/>
              <a:ext cx="7213620" cy="1477328"/>
              <a:chOff x="428625" y="3754438"/>
              <a:chExt cx="7213620" cy="1477328"/>
            </a:xfrm>
          </p:grpSpPr>
          <p:sp>
            <p:nvSpPr>
              <p:cNvPr id="16" name="TextBox 3"/>
              <p:cNvSpPr txBox="1">
                <a:spLocks noChangeArrowheads="1"/>
              </p:cNvSpPr>
              <p:nvPr/>
            </p:nvSpPr>
            <p:spPr bwMode="auto">
              <a:xfrm>
                <a:off x="428625" y="3754438"/>
                <a:ext cx="7213620" cy="1477328"/>
              </a:xfrm>
              <a:prstGeom prst="rect">
                <a:avLst/>
              </a:prstGeom>
              <a:solidFill>
                <a:schemeClr val="bg1">
                  <a:lumMod val="95000"/>
                </a:schemeClr>
              </a:solidFill>
              <a:ln w="9525">
                <a:solidFill>
                  <a:schemeClr val="tx1"/>
                </a:solidFill>
                <a:miter lim="800000"/>
                <a:headEnd/>
                <a:tailEnd/>
              </a:ln>
              <a:extLst/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en-US" dirty="0">
                    <a:latin typeface="Courier New" pitchFamily="49" charset="0"/>
                    <a:cs typeface="Courier New" pitchFamily="49" charset="0"/>
                  </a:rPr>
                  <a:t>#!/bin/bash –l</a:t>
                </a:r>
              </a:p>
              <a:p>
                <a:pPr eaLnBrk="1" hangingPunct="1"/>
                <a:r>
                  <a:rPr lang="en-US" dirty="0">
                    <a:latin typeface="Courier New" pitchFamily="49" charset="0"/>
                    <a:cs typeface="Courier New" pitchFamily="49" charset="0"/>
                  </a:rPr>
                  <a:t>#PBS –l </a:t>
                </a:r>
                <a:r>
                  <a:rPr lang="en-US" b="1" dirty="0" smtClean="0">
                    <a:solidFill>
                      <a:srgbClr val="C00000"/>
                    </a:solidFill>
                    <a:latin typeface="Courier New" pitchFamily="49" charset="0"/>
                    <a:cs typeface="Courier New" pitchFamily="49" charset="0"/>
                  </a:rPr>
                  <a:t>nodes=2:ppn=20</a:t>
                </a:r>
                <a:endParaRPr lang="en-US" b="1" dirty="0">
                  <a:solidFill>
                    <a:srgbClr val="C00000"/>
                  </a:solidFill>
                  <a:latin typeface="Courier New" pitchFamily="49" charset="0"/>
                  <a:cs typeface="Courier New" pitchFamily="49" charset="0"/>
                </a:endParaRPr>
              </a:p>
              <a:p>
                <a:pPr eaLnBrk="1" hangingPunct="1"/>
                <a:endParaRPr lang="en-US" dirty="0">
                  <a:latin typeface="Courier New" pitchFamily="49" charset="0"/>
                  <a:cs typeface="Courier New" pitchFamily="49" charset="0"/>
                </a:endParaRPr>
              </a:p>
              <a:p>
                <a:pPr eaLnBrk="1" hangingPunct="1"/>
                <a:r>
                  <a:rPr lang="en-US" dirty="0">
                    <a:latin typeface="Courier New" pitchFamily="49" charset="0"/>
                    <a:cs typeface="Courier New" pitchFamily="49" charset="0"/>
                  </a:rPr>
                  <a:t>cd $PBS_O_WORKDIR</a:t>
                </a:r>
                <a:br>
                  <a:rPr lang="en-US" dirty="0">
                    <a:latin typeface="Courier New" pitchFamily="49" charset="0"/>
                    <a:cs typeface="Courier New" pitchFamily="49" charset="0"/>
                  </a:rPr>
                </a:br>
                <a:r>
                  <a:rPr lang="en-US" b="1" dirty="0" err="1" smtClean="0">
                    <a:solidFill>
                      <a:srgbClr val="C00000"/>
                    </a:solidFill>
                    <a:latin typeface="Courier New" pitchFamily="49" charset="0"/>
                    <a:cs typeface="Courier New" pitchFamily="49" charset="0"/>
                  </a:rPr>
                  <a:t>mpirun</a:t>
                </a:r>
                <a:r>
                  <a:rPr lang="en-US" dirty="0" smtClean="0">
                    <a:solidFill>
                      <a:srgbClr val="C00000"/>
                    </a:solidFill>
                    <a:latin typeface="Courier New" pitchFamily="49" charset="0"/>
                    <a:cs typeface="Courier New" pitchFamily="49" charset="0"/>
                  </a:rPr>
                  <a:t> </a:t>
                </a:r>
                <a:r>
                  <a:rPr lang="en-US" dirty="0" smtClean="0">
                    <a:latin typeface="Courier New" pitchFamily="49" charset="0"/>
                    <a:cs typeface="Courier New" pitchFamily="49" charset="0"/>
                  </a:rPr>
                  <a:t>weather </a:t>
                </a:r>
                <a:r>
                  <a:rPr lang="en-US" dirty="0">
                    <a:latin typeface="Courier New" pitchFamily="49" charset="0"/>
                    <a:cs typeface="Courier New" pitchFamily="49" charset="0"/>
                  </a:rPr>
                  <a:t>–p </a:t>
                </a:r>
                <a:r>
                  <a:rPr lang="en-US" dirty="0" smtClean="0">
                    <a:latin typeface="Courier New" pitchFamily="49" charset="0"/>
                    <a:cs typeface="Courier New" pitchFamily="49" charset="0"/>
                  </a:rPr>
                  <a:t>1.3e05  </a:t>
                </a:r>
                <a:r>
                  <a:rPr lang="en-US" dirty="0">
                    <a:latin typeface="Courier New" pitchFamily="49" charset="0"/>
                    <a:cs typeface="Courier New" pitchFamily="49" charset="0"/>
                  </a:rPr>
                  <a:t>–t </a:t>
                </a:r>
                <a:r>
                  <a:rPr lang="en-US" dirty="0" smtClean="0">
                    <a:latin typeface="Courier New" pitchFamily="49" charset="0"/>
                    <a:cs typeface="Courier New" pitchFamily="49" charset="0"/>
                  </a:rPr>
                  <a:t>313.0  </a:t>
                </a:r>
                <a:r>
                  <a:rPr lang="en-US" dirty="0">
                    <a:latin typeface="Courier New" pitchFamily="49" charset="0"/>
                    <a:cs typeface="Courier New" pitchFamily="49" charset="0"/>
                  </a:rPr>
                  <a:t>–h </a:t>
                </a:r>
                <a:r>
                  <a:rPr lang="en-US" dirty="0" smtClean="0">
                    <a:latin typeface="Courier New" pitchFamily="49" charset="0"/>
                    <a:cs typeface="Courier New" pitchFamily="49" charset="0"/>
                  </a:rPr>
                  <a:t>75</a:t>
                </a:r>
                <a:endParaRPr lang="en-US" dirty="0">
                  <a:latin typeface="Courier New" pitchFamily="49" charset="0"/>
                  <a:cs typeface="Courier New" pitchFamily="49" charset="0"/>
                </a:endParaRPr>
              </a:p>
            </p:txBody>
          </p:sp>
          <p:sp>
            <p:nvSpPr>
              <p:cNvPr id="17" name="TextBox 8"/>
              <p:cNvSpPr txBox="1">
                <a:spLocks noChangeArrowheads="1"/>
              </p:cNvSpPr>
              <p:nvPr/>
            </p:nvSpPr>
            <p:spPr bwMode="auto">
              <a:xfrm>
                <a:off x="6527837" y="3760127"/>
                <a:ext cx="1114408" cy="276999"/>
              </a:xfrm>
              <a:prstGeom prst="rect">
                <a:avLst/>
              </a:prstGeom>
              <a:solidFill>
                <a:srgbClr val="FFFFFF"/>
              </a:solidFill>
              <a:ln w="9525">
                <a:solidFill>
                  <a:srgbClr val="000000"/>
                </a:solidFill>
                <a:miter lim="800000"/>
                <a:headEnd/>
                <a:tailEnd/>
              </a:ln>
              <a:extLst/>
            </p:spPr>
            <p:txBody>
              <a:bodyPr wrap="non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charset="0"/>
                    <a:cs typeface="Arial" charset="0"/>
                  </a:defRPr>
                </a:lvl9pPr>
              </a:lstStyle>
              <a:p>
                <a:pPr eaLnBrk="1" hangingPunct="1"/>
                <a:r>
                  <a:rPr lang="en-US" sz="1200" b="1" dirty="0" smtClean="0">
                    <a:latin typeface="Courier New" panose="02070309020205020404" pitchFamily="49" charset="0"/>
                    <a:cs typeface="Courier New" panose="02070309020205020404" pitchFamily="49" charset="0"/>
                  </a:rPr>
                  <a:t>job_60.pbs</a:t>
                </a:r>
                <a:endParaRPr lang="nl-BE" sz="1200" b="1" dirty="0">
                  <a:latin typeface="Courier New" panose="02070309020205020404" pitchFamily="49" charset="0"/>
                  <a:cs typeface="Courier New" panose="02070309020205020404" pitchFamily="49" charset="0"/>
                </a:endParaRPr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 rot="3263479">
              <a:off x="1101160" y="5380856"/>
              <a:ext cx="433132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dirty="0" smtClean="0"/>
                <a:t>…</a:t>
              </a:r>
              <a:endParaRPr lang="en-US" sz="2800" dirty="0"/>
            </a:p>
          </p:txBody>
        </p:sp>
      </p:grpSp>
    </p:spTree>
    <p:extLst>
      <p:ext uri="{BB962C8B-B14F-4D97-AF65-F5344CB8AC3E}">
        <p14:creationId xmlns:p14="http://schemas.microsoft.com/office/powerpoint/2010/main" val="37746394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598EC-1C61-495B-A9F8-4410E339CCF5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6205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Title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Is </a:t>
            </a:r>
            <a:r>
              <a:rPr lang="en-US" dirty="0" err="1" smtClean="0"/>
              <a:t>atools</a:t>
            </a:r>
            <a:r>
              <a:rPr lang="en-US" dirty="0" smtClean="0"/>
              <a:t> a panacea?</a:t>
            </a:r>
            <a:endParaRPr lang="nl-BE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4294967295"/>
          </p:nvPr>
        </p:nvSpPr>
        <p:spPr/>
        <p:txBody>
          <a:bodyPr rtlCol="0">
            <a:normAutofit fontScale="92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err="1" smtClean="0"/>
              <a:t>atools</a:t>
            </a:r>
            <a:r>
              <a:rPr lang="en-US" dirty="0" smtClean="0"/>
              <a:t> advantages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Easy to use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Supports MPI work items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Supports several schedulers (PBS torque, SGE,…)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err="1" smtClean="0"/>
              <a:t>atools</a:t>
            </a:r>
            <a:r>
              <a:rPr lang="en-US" dirty="0" smtClean="0"/>
              <a:t> disadvantages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Some overhead from the scheduler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endParaRPr lang="en-US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err="1" smtClean="0"/>
              <a:t>atools</a:t>
            </a:r>
            <a:r>
              <a:rPr lang="en-US" dirty="0" smtClean="0"/>
              <a:t> is </a:t>
            </a:r>
            <a:r>
              <a:rPr lang="en-US" i="1" dirty="0" smtClean="0">
                <a:solidFill>
                  <a:srgbClr val="FF0000"/>
                </a:solidFill>
              </a:rPr>
              <a:t>not</a:t>
            </a:r>
            <a:r>
              <a:rPr lang="en-US" dirty="0" smtClean="0"/>
              <a:t> a replacement for 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Parsing files in </a:t>
            </a:r>
            <a:r>
              <a:rPr lang="en-US" dirty="0" err="1" smtClean="0"/>
              <a:t>Matlab</a:t>
            </a:r>
            <a:r>
              <a:rPr lang="en-US" dirty="0" smtClean="0"/>
              <a:t> or R</a:t>
            </a:r>
          </a:p>
          <a:p>
            <a:pPr lvl="1" eaLnBrk="1" fontAlgn="auto" hangingPunct="1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Using for-loops</a:t>
            </a:r>
            <a:endParaRPr lang="nl-BE" dirty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598EC-1C61-495B-A9F8-4410E339CCF5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63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References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Website</a:t>
            </a:r>
            <a:r>
              <a:rPr lang="en-US" dirty="0"/>
              <a:t/>
            </a:r>
            <a:br>
              <a:rPr lang="en-US" dirty="0"/>
            </a:b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github.com/gjbex/atools</a:t>
            </a:r>
            <a:r>
              <a:rPr lang="en-US" dirty="0" smtClean="0"/>
              <a:t> </a:t>
            </a:r>
          </a:p>
          <a:p>
            <a:r>
              <a:rPr lang="en-US" dirty="0"/>
              <a:t>Documentation</a:t>
            </a:r>
            <a:br>
              <a:rPr lang="en-US" dirty="0"/>
            </a:br>
            <a:r>
              <a:rPr lang="en-US" dirty="0">
                <a:hlinkClick r:id="rId3"/>
              </a:rPr>
              <a:t>http</a:t>
            </a:r>
            <a:r>
              <a:rPr lang="en-US" dirty="0" smtClean="0">
                <a:hlinkClick r:id="rId3"/>
              </a:rPr>
              <a:t>://atools.readthedocs.io/en/latest/</a:t>
            </a:r>
            <a:r>
              <a:rPr lang="en-US" dirty="0" smtClean="0"/>
              <a:t> </a:t>
            </a:r>
          </a:p>
          <a:p>
            <a:r>
              <a:rPr lang="en-US" dirty="0" smtClean="0"/>
              <a:t>Developer</a:t>
            </a:r>
            <a:br>
              <a:rPr lang="en-US" dirty="0" smtClean="0"/>
            </a:br>
            <a:r>
              <a:rPr lang="en-US" dirty="0" smtClean="0">
                <a:hlinkClick r:id="rId4"/>
              </a:rPr>
              <a:t>geertjan.bex@uhasselt.be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598EC-1C61-495B-A9F8-4410E339CCF5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0164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 idx="4294967295"/>
          </p:nvPr>
        </p:nvSpPr>
        <p:spPr>
          <a:xfrm>
            <a:off x="485775" y="274638"/>
            <a:ext cx="8229600" cy="1143000"/>
          </a:xfrm>
        </p:spPr>
        <p:txBody>
          <a:bodyPr/>
          <a:lstStyle/>
          <a:p>
            <a:pPr eaLnBrk="1" hangingPunct="1"/>
            <a:r>
              <a:rPr lang="en-US" dirty="0" smtClean="0"/>
              <a:t>Solution: </a:t>
            </a:r>
            <a:r>
              <a:rPr lang="en-US" dirty="0" err="1" smtClean="0">
                <a:latin typeface="Courier New" pitchFamily="49" charset="0"/>
                <a:cs typeface="Courier New" pitchFamily="49" charset="0"/>
              </a:rPr>
              <a:t>aenv</a:t>
            </a:r>
            <a:endParaRPr lang="nl-BE" dirty="0" smtClean="0"/>
          </a:p>
        </p:txBody>
      </p:sp>
      <p:sp>
        <p:nvSpPr>
          <p:cNvPr id="5147" name="TextBox 7"/>
          <p:cNvSpPr txBox="1">
            <a:spLocks noChangeArrowheads="1"/>
          </p:cNvSpPr>
          <p:nvPr/>
        </p:nvSpPr>
        <p:spPr bwMode="auto">
          <a:xfrm>
            <a:off x="1176597" y="5550331"/>
            <a:ext cx="7510203" cy="830997"/>
          </a:xfrm>
          <a:prstGeom prst="rect">
            <a:avLst/>
          </a:prstGeom>
          <a:solidFill>
            <a:schemeClr val="tx1"/>
          </a:solidFill>
          <a:ln>
            <a:noFill/>
          </a:ln>
          <a:extLst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24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$ </a:t>
            </a:r>
            <a:r>
              <a:rPr lang="en-US" sz="2400" b="1" dirty="0" err="1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array_ids</a:t>
            </a:r>
            <a:r>
              <a:rPr lang="en-US" sz="24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=$(</a:t>
            </a:r>
            <a:r>
              <a:rPr lang="en-US" sz="2400" b="1" dirty="0" err="1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arange</a:t>
            </a:r>
            <a:r>
              <a:rPr lang="en-US" sz="24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--data data.csv)</a:t>
            </a:r>
          </a:p>
          <a:p>
            <a:pPr eaLnBrk="1" hangingPunct="1"/>
            <a:r>
              <a:rPr lang="en-US" sz="24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$ </a:t>
            </a:r>
            <a:r>
              <a:rPr lang="en-US" sz="2400" b="1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qsub</a:t>
            </a:r>
            <a:r>
              <a:rPr lang="en-US" sz="2400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-t ${</a:t>
            </a:r>
            <a:r>
              <a:rPr lang="en-US" sz="2400" b="1" dirty="0" err="1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array_ids</a:t>
            </a:r>
            <a:r>
              <a:rPr lang="en-US" sz="2400" b="1" dirty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}</a:t>
            </a:r>
            <a:r>
              <a:rPr lang="en-US" sz="2400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sz="2400" b="1" dirty="0" err="1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job.pbs</a:t>
            </a:r>
            <a:endParaRPr lang="en-US" sz="2400" b="1" dirty="0">
              <a:solidFill>
                <a:schemeClr val="bg1"/>
              </a:solidFill>
              <a:latin typeface="Courier New" pitchFamily="49" charset="0"/>
              <a:cs typeface="Courier New" pitchFamily="49" charset="0"/>
            </a:endParaRPr>
          </a:p>
        </p:txBody>
      </p:sp>
      <p:grpSp>
        <p:nvGrpSpPr>
          <p:cNvPr id="2" name="Group 1"/>
          <p:cNvGrpSpPr/>
          <p:nvPr/>
        </p:nvGrpSpPr>
        <p:grpSpPr>
          <a:xfrm>
            <a:off x="1176597" y="3419589"/>
            <a:ext cx="7491153" cy="2031325"/>
            <a:chOff x="827584" y="3967896"/>
            <a:chExt cx="7491153" cy="2031325"/>
          </a:xfrm>
        </p:grpSpPr>
        <p:sp>
          <p:nvSpPr>
            <p:cNvPr id="5145" name="TextBox 3"/>
            <p:cNvSpPr txBox="1">
              <a:spLocks noChangeArrowheads="1"/>
            </p:cNvSpPr>
            <p:nvPr/>
          </p:nvSpPr>
          <p:spPr bwMode="auto">
            <a:xfrm>
              <a:off x="827584" y="3967896"/>
              <a:ext cx="7491152" cy="2031325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dirty="0">
                  <a:latin typeface="Courier New" pitchFamily="49" charset="0"/>
                  <a:cs typeface="Courier New" pitchFamily="49" charset="0"/>
                </a:rPr>
                <a:t>#!/bin/bash –l</a:t>
              </a:r>
            </a:p>
            <a:p>
              <a:pPr eaLnBrk="1" hangingPunct="1"/>
              <a:r>
                <a:rPr lang="en-US" dirty="0">
                  <a:latin typeface="Courier New" pitchFamily="49" charset="0"/>
                  <a:cs typeface="Courier New" pitchFamily="49" charset="0"/>
                </a:rPr>
                <a:t>#PBS –l </a:t>
              </a:r>
              <a:r>
                <a:rPr lang="en-US" dirty="0" smtClean="0">
                  <a:latin typeface="Courier New" pitchFamily="49" charset="0"/>
                  <a:cs typeface="Courier New" pitchFamily="49" charset="0"/>
                </a:rPr>
                <a:t>nodes=2:ppn=20</a:t>
              </a:r>
            </a:p>
            <a:p>
              <a:pPr eaLnBrk="1" hangingPunct="1"/>
              <a:r>
                <a:rPr lang="en-US" b="1" dirty="0" smtClean="0">
                  <a:solidFill>
                    <a:srgbClr val="C00000"/>
                  </a:solidFill>
                  <a:latin typeface="Courier New" pitchFamily="49" charset="0"/>
                  <a:cs typeface="Courier New" pitchFamily="49" charset="0"/>
                </a:rPr>
                <a:t>module load </a:t>
              </a:r>
              <a:r>
                <a:rPr lang="en-US" b="1" dirty="0" err="1" smtClean="0">
                  <a:solidFill>
                    <a:srgbClr val="C00000"/>
                  </a:solidFill>
                  <a:latin typeface="Courier New" pitchFamily="49" charset="0"/>
                  <a:cs typeface="Courier New" pitchFamily="49" charset="0"/>
                </a:rPr>
                <a:t>atools</a:t>
              </a:r>
              <a:r>
                <a:rPr lang="en-US" b="1" dirty="0" smtClean="0">
                  <a:solidFill>
                    <a:srgbClr val="C00000"/>
                  </a:solidFill>
                  <a:latin typeface="Courier New" pitchFamily="49" charset="0"/>
                  <a:cs typeface="Courier New" pitchFamily="49" charset="0"/>
                </a:rPr>
                <a:t>/1.4.4</a:t>
              </a:r>
              <a:endParaRPr lang="en-US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endParaRPr>
            </a:p>
            <a:p>
              <a:pPr eaLnBrk="1" hangingPunct="1"/>
              <a:r>
                <a:rPr lang="en-US" b="1" dirty="0" smtClean="0">
                  <a:solidFill>
                    <a:srgbClr val="C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source </a:t>
              </a:r>
              <a:r>
                <a:rPr lang="en-US" b="1" dirty="0">
                  <a:solidFill>
                    <a:srgbClr val="C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&lt;(</a:t>
              </a:r>
              <a:r>
                <a:rPr lang="en-US" b="1" dirty="0" err="1">
                  <a:solidFill>
                    <a:srgbClr val="C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aenv</a:t>
              </a:r>
              <a:r>
                <a:rPr lang="en-US" b="1" dirty="0">
                  <a:solidFill>
                    <a:srgbClr val="C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 --data data.csv)</a:t>
              </a:r>
            </a:p>
            <a:p>
              <a:pPr eaLnBrk="1" hangingPunct="1"/>
              <a:r>
                <a:rPr lang="en-US" dirty="0">
                  <a:latin typeface="Courier New" pitchFamily="49" charset="0"/>
                  <a:cs typeface="Courier New" pitchFamily="49" charset="0"/>
                </a:rPr>
                <a:t>cd $PBS_O_WORKDIR</a:t>
              </a:r>
              <a:br>
                <a:rPr lang="en-US" dirty="0">
                  <a:latin typeface="Courier New" pitchFamily="49" charset="0"/>
                  <a:cs typeface="Courier New" pitchFamily="49" charset="0"/>
                </a:rPr>
              </a:br>
              <a:r>
                <a:rPr lang="en-US" dirty="0" err="1" smtClean="0">
                  <a:latin typeface="Courier New" pitchFamily="49" charset="0"/>
                  <a:cs typeface="Courier New" pitchFamily="49" charset="0"/>
                </a:rPr>
                <a:t>mpirun</a:t>
              </a:r>
              <a:r>
                <a:rPr lang="en-US" dirty="0" smtClean="0">
                  <a:latin typeface="Courier New" pitchFamily="49" charset="0"/>
                  <a:cs typeface="Courier New" pitchFamily="49" charset="0"/>
                </a:rPr>
                <a:t> weather </a:t>
              </a:r>
              <a:r>
                <a:rPr lang="en-US" dirty="0">
                  <a:latin typeface="Courier New" pitchFamily="49" charset="0"/>
                  <a:cs typeface="Courier New" pitchFamily="49" charset="0"/>
                </a:rPr>
                <a:t>–p </a:t>
              </a:r>
              <a:r>
                <a:rPr lang="en-US" b="1" dirty="0">
                  <a:solidFill>
                    <a:srgbClr val="C00000"/>
                  </a:solidFill>
                  <a:latin typeface="Courier New" pitchFamily="49" charset="0"/>
                  <a:cs typeface="Courier New" pitchFamily="49" charset="0"/>
                </a:rPr>
                <a:t>$pressure</a:t>
              </a:r>
              <a:r>
                <a:rPr lang="en-US" dirty="0">
                  <a:latin typeface="Courier New" pitchFamily="49" charset="0"/>
                  <a:cs typeface="Courier New" pitchFamily="49" charset="0"/>
                </a:rPr>
                <a:t>  –t </a:t>
              </a:r>
              <a:r>
                <a:rPr lang="en-US" b="1" dirty="0">
                  <a:solidFill>
                    <a:srgbClr val="C00000"/>
                  </a:solidFill>
                  <a:latin typeface="Courier New" pitchFamily="49" charset="0"/>
                  <a:cs typeface="Courier New" pitchFamily="49" charset="0"/>
                </a:rPr>
                <a:t>$temperature</a:t>
              </a:r>
              <a:r>
                <a:rPr lang="en-US" dirty="0">
                  <a:latin typeface="Courier New" pitchFamily="49" charset="0"/>
                  <a:cs typeface="Courier New" pitchFamily="49" charset="0"/>
                </a:rPr>
                <a:t>  </a:t>
              </a:r>
              <a:r>
                <a:rPr lang="en-US" dirty="0" smtClean="0">
                  <a:latin typeface="Courier New" pitchFamily="49" charset="0"/>
                  <a:cs typeface="Courier New" pitchFamily="49" charset="0"/>
                </a:rPr>
                <a:t>\</a:t>
              </a:r>
            </a:p>
            <a:p>
              <a:pPr eaLnBrk="1" hangingPunct="1"/>
              <a:r>
                <a:rPr lang="en-US" dirty="0">
                  <a:latin typeface="Courier New" pitchFamily="49" charset="0"/>
                  <a:cs typeface="Courier New" pitchFamily="49" charset="0"/>
                </a:rPr>
                <a:t> </a:t>
              </a:r>
              <a:r>
                <a:rPr lang="en-US" dirty="0" smtClean="0">
                  <a:latin typeface="Courier New" pitchFamily="49" charset="0"/>
                  <a:cs typeface="Courier New" pitchFamily="49" charset="0"/>
                </a:rPr>
                <a:t>              –</a:t>
              </a:r>
              <a:r>
                <a:rPr lang="en-US" dirty="0">
                  <a:latin typeface="Courier New" pitchFamily="49" charset="0"/>
                  <a:cs typeface="Courier New" pitchFamily="49" charset="0"/>
                </a:rPr>
                <a:t>h </a:t>
              </a:r>
              <a:r>
                <a:rPr lang="en-US" b="1" dirty="0">
                  <a:solidFill>
                    <a:srgbClr val="C00000"/>
                  </a:solidFill>
                  <a:latin typeface="Courier New" pitchFamily="49" charset="0"/>
                  <a:cs typeface="Courier New" pitchFamily="49" charset="0"/>
                </a:rPr>
                <a:t>$</a:t>
              </a:r>
              <a:r>
                <a:rPr lang="en-US" b="1" dirty="0" smtClean="0">
                  <a:solidFill>
                    <a:srgbClr val="C00000"/>
                  </a:solidFill>
                  <a:latin typeface="Courier New" pitchFamily="49" charset="0"/>
                  <a:cs typeface="Courier New" pitchFamily="49" charset="0"/>
                </a:rPr>
                <a:t>humidity</a:t>
              </a:r>
              <a:endParaRPr lang="en-US" b="1" dirty="0">
                <a:solidFill>
                  <a:srgbClr val="C00000"/>
                </a:solidFill>
                <a:latin typeface="Courier New" pitchFamily="49" charset="0"/>
                <a:cs typeface="Courier New" pitchFamily="49" charset="0"/>
              </a:endParaRPr>
            </a:p>
          </p:txBody>
        </p:sp>
        <p:sp>
          <p:nvSpPr>
            <p:cNvPr id="5148" name="TextBox 8"/>
            <p:cNvSpPr txBox="1">
              <a:spLocks noChangeArrowheads="1"/>
            </p:cNvSpPr>
            <p:nvPr/>
          </p:nvSpPr>
          <p:spPr bwMode="auto">
            <a:xfrm>
              <a:off x="7483252" y="3967896"/>
              <a:ext cx="835485" cy="27699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sz="1200" b="1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job.pbs</a:t>
              </a:r>
              <a:endParaRPr lang="nl-BE" sz="1200" b="1" dirty="0"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</p:grp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598EC-1C61-495B-A9F8-4410E339CCF5}" type="slidenum">
              <a:rPr lang="en-US" smtClean="0"/>
              <a:t>4</a:t>
            </a:fld>
            <a:endParaRPr lang="en-US"/>
          </a:p>
        </p:txBody>
      </p:sp>
      <p:graphicFrame>
        <p:nvGraphicFramePr>
          <p:cNvPr id="11" name="Table 1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50894731"/>
              </p:ext>
            </p:extLst>
          </p:nvPr>
        </p:nvGraphicFramePr>
        <p:xfrm>
          <a:off x="2571750" y="1628800"/>
          <a:ext cx="6096000" cy="148272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32000"/>
                <a:gridCol w="2032000"/>
                <a:gridCol w="2032000"/>
              </a:tblGrid>
              <a:tr h="370681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temperature</a:t>
                      </a:r>
                      <a:endParaRPr lang="nl-BE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pressure</a:t>
                      </a:r>
                      <a:endParaRPr lang="nl-BE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humidity</a:t>
                      </a:r>
                      <a:endParaRPr lang="nl-BE" sz="1800" dirty="0"/>
                    </a:p>
                  </a:txBody>
                  <a:tcPr marT="45700" marB="45700"/>
                </a:tc>
              </a:tr>
              <a:tr h="370681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293.0</a:t>
                      </a:r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1.0e05</a:t>
                      </a:r>
                      <a:endParaRPr lang="nl-BE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87</a:t>
                      </a:r>
                      <a:endParaRPr lang="nl-BE" sz="1800" dirty="0"/>
                    </a:p>
                  </a:txBody>
                  <a:tcPr marT="45700" marB="45700"/>
                </a:tc>
              </a:tr>
              <a:tr h="370681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…</a:t>
                      </a:r>
                      <a:endParaRPr lang="nl-BE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…</a:t>
                      </a:r>
                      <a:endParaRPr lang="nl-BE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…</a:t>
                      </a:r>
                      <a:endParaRPr lang="nl-BE" sz="1800" dirty="0"/>
                    </a:p>
                  </a:txBody>
                  <a:tcPr marT="45700" marB="45700"/>
                </a:tc>
              </a:tr>
              <a:tr h="370681"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313.0</a:t>
                      </a:r>
                      <a:endParaRPr lang="nl-BE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1.3e05</a:t>
                      </a:r>
                      <a:endParaRPr lang="nl-BE" sz="1800" dirty="0"/>
                    </a:p>
                  </a:txBody>
                  <a:tcPr marT="45700" marB="45700"/>
                </a:tc>
                <a:tc>
                  <a:txBody>
                    <a:bodyPr/>
                    <a:lstStyle/>
                    <a:p>
                      <a:r>
                        <a:rPr lang="en-US" sz="1800" dirty="0" smtClean="0"/>
                        <a:t>75</a:t>
                      </a:r>
                      <a:endParaRPr lang="nl-BE" sz="1800" dirty="0"/>
                    </a:p>
                  </a:txBody>
                  <a:tcPr marT="45700" marB="45700"/>
                </a:tc>
              </a:tr>
            </a:tbl>
          </a:graphicData>
        </a:graphic>
      </p:graphicFrame>
      <p:sp>
        <p:nvSpPr>
          <p:cNvPr id="10" name="TextBox 8"/>
          <p:cNvSpPr txBox="1">
            <a:spLocks noChangeArrowheads="1"/>
          </p:cNvSpPr>
          <p:nvPr/>
        </p:nvSpPr>
        <p:spPr bwMode="auto">
          <a:xfrm>
            <a:off x="7739291" y="2828296"/>
            <a:ext cx="928459" cy="276999"/>
          </a:xfrm>
          <a:prstGeom prst="rect">
            <a:avLst/>
          </a:prstGeom>
          <a:solidFill>
            <a:schemeClr val="bg1"/>
          </a:solidFill>
          <a:ln w="9525">
            <a:solidFill>
              <a:srgbClr val="000000"/>
            </a:solidFill>
            <a:miter lim="800000"/>
            <a:headEnd/>
            <a:tailEnd/>
          </a:ln>
          <a:extLst/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en-US" sz="1200" b="1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data.csv</a:t>
            </a:r>
            <a:endParaRPr lang="nl-BE" sz="1200" b="1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13072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4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Data exploration: steps</a:t>
            </a:r>
            <a:endParaRPr lang="nl-NL" smtClean="0"/>
          </a:p>
        </p:txBody>
      </p:sp>
      <p:sp>
        <p:nvSpPr>
          <p:cNvPr id="6147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Write PBS script with parameters</a:t>
            </a:r>
          </a:p>
          <a:p>
            <a:pPr lvl="1"/>
            <a:r>
              <a:rPr lang="en-US" dirty="0" smtClean="0"/>
              <a:t>add line to initialize parameters</a:t>
            </a:r>
          </a:p>
          <a:p>
            <a:r>
              <a:rPr lang="en-US" dirty="0" smtClean="0"/>
              <a:t>Create Excel sheet with data</a:t>
            </a:r>
          </a:p>
          <a:p>
            <a:pPr lvl="1"/>
            <a:r>
              <a:rPr lang="en-US" dirty="0" smtClean="0"/>
              <a:t>Convert to CSV format</a:t>
            </a:r>
          </a:p>
          <a:p>
            <a:r>
              <a:rPr lang="en-US" dirty="0" smtClean="0"/>
              <a:t>Submit with 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qsub</a:t>
            </a:r>
            <a:r>
              <a:rPr lang="en-US" dirty="0" smtClean="0">
                <a:latin typeface="Courier New" panose="02070309020205020404" pitchFamily="49" charset="0"/>
                <a:cs typeface="Courier New" panose="02070309020205020404" pitchFamily="49" charset="0"/>
              </a:rPr>
              <a:t> -t …</a:t>
            </a:r>
            <a:endParaRPr lang="nl-NL" dirty="0" smtClean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598EC-1C61-495B-A9F8-4410E339CCF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8822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7" grpId="0" uiExpand="1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Torque job arrays</a:t>
            </a:r>
            <a:endParaRPr lang="nl-BE" dirty="0" smtClean="0"/>
          </a:p>
        </p:txBody>
      </p:sp>
      <p:sp>
        <p:nvSpPr>
          <p:cNvPr id="921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3000" dirty="0" smtClean="0"/>
              <a:t>Torque supports job arrays, i.e.,</a:t>
            </a:r>
            <a:endParaRPr lang="nl-BE" sz="3000" dirty="0" smtClean="0">
              <a:latin typeface="Courier New" pitchFamily="49" charset="0"/>
              <a:cs typeface="Courier New" pitchFamily="49" charset="0"/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45082" y="4581128"/>
            <a:ext cx="9040110" cy="1760676"/>
            <a:chOff x="128212" y="4581128"/>
            <a:chExt cx="9040110" cy="1760676"/>
          </a:xfrm>
        </p:grpSpPr>
        <p:sp>
          <p:nvSpPr>
            <p:cNvPr id="9221" name="TextBox 3"/>
            <p:cNvSpPr txBox="1">
              <a:spLocks noChangeArrowheads="1"/>
            </p:cNvSpPr>
            <p:nvPr/>
          </p:nvSpPr>
          <p:spPr bwMode="auto">
            <a:xfrm>
              <a:off x="128212" y="4581128"/>
              <a:ext cx="3355406" cy="175432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dirty="0">
                  <a:latin typeface="Courier New" pitchFamily="49" charset="0"/>
                  <a:cs typeface="Courier New" pitchFamily="49" charset="0"/>
                </a:rPr>
                <a:t>#!/bin/bash –l</a:t>
              </a:r>
            </a:p>
            <a:p>
              <a:pPr eaLnBrk="1" hangingPunct="1"/>
              <a:r>
                <a:rPr lang="en-US" dirty="0">
                  <a:latin typeface="Courier New" pitchFamily="49" charset="0"/>
                  <a:cs typeface="Courier New" pitchFamily="49" charset="0"/>
                </a:rPr>
                <a:t>#PBS –l </a:t>
              </a:r>
              <a:r>
                <a:rPr lang="en-US" dirty="0" smtClean="0">
                  <a:latin typeface="Courier New" pitchFamily="49" charset="0"/>
                  <a:cs typeface="Courier New" pitchFamily="49" charset="0"/>
                </a:rPr>
                <a:t>nodes=2:ppn=20</a:t>
              </a:r>
              <a:endParaRPr lang="en-US" dirty="0">
                <a:latin typeface="Courier New" pitchFamily="49" charset="0"/>
                <a:cs typeface="Courier New" pitchFamily="49" charset="0"/>
              </a:endParaRPr>
            </a:p>
            <a:p>
              <a:pPr eaLnBrk="1" hangingPunct="1"/>
              <a:endParaRPr lang="en-US" dirty="0">
                <a:latin typeface="Courier New" pitchFamily="49" charset="0"/>
                <a:cs typeface="Courier New" pitchFamily="49" charset="0"/>
              </a:endParaRPr>
            </a:p>
            <a:p>
              <a:pPr eaLnBrk="1" hangingPunct="1"/>
              <a:r>
                <a:rPr lang="en-US" dirty="0">
                  <a:latin typeface="Courier New" pitchFamily="49" charset="0"/>
                  <a:cs typeface="Courier New" pitchFamily="49" charset="0"/>
                </a:rPr>
                <a:t>cd $PBS_O_WORKDIR</a:t>
              </a:r>
              <a:br>
                <a:rPr lang="en-US" dirty="0">
                  <a:latin typeface="Courier New" pitchFamily="49" charset="0"/>
                  <a:cs typeface="Courier New" pitchFamily="49" charset="0"/>
                </a:rPr>
              </a:br>
              <a:r>
                <a:rPr lang="en-US" dirty="0" err="1">
                  <a:latin typeface="Courier New" pitchFamily="49" charset="0"/>
                  <a:cs typeface="Courier New" pitchFamily="49" charset="0"/>
                </a:rPr>
                <a:t>cfd</a:t>
              </a:r>
              <a:r>
                <a:rPr lang="en-US" dirty="0">
                  <a:latin typeface="Courier New" pitchFamily="49" charset="0"/>
                  <a:cs typeface="Courier New" pitchFamily="49" charset="0"/>
                </a:rPr>
                <a:t>-sim –</a:t>
              </a:r>
              <a:r>
                <a:rPr lang="en-US" dirty="0" err="1">
                  <a:latin typeface="Courier New" pitchFamily="49" charset="0"/>
                  <a:cs typeface="Courier New" pitchFamily="49" charset="0"/>
                </a:rPr>
                <a:t>i</a:t>
              </a:r>
              <a:r>
                <a:rPr lang="en-US" dirty="0">
                  <a:latin typeface="Courier New" pitchFamily="49" charset="0"/>
                  <a:cs typeface="Courier New" pitchFamily="49" charset="0"/>
                </a:rPr>
                <a:t> "params-1" \</a:t>
              </a:r>
            </a:p>
            <a:p>
              <a:pPr eaLnBrk="1" hangingPunct="1"/>
              <a:r>
                <a:rPr lang="en-US" dirty="0">
                  <a:latin typeface="Courier New" pitchFamily="49" charset="0"/>
                  <a:cs typeface="Courier New" pitchFamily="49" charset="0"/>
                </a:rPr>
                <a:t>        –o "result-1</a:t>
              </a:r>
              <a:r>
                <a:rPr lang="en-US" dirty="0" smtClean="0">
                  <a:latin typeface="Courier New" pitchFamily="49" charset="0"/>
                  <a:cs typeface="Courier New" pitchFamily="49" charset="0"/>
                </a:rPr>
                <a:t>"</a:t>
              </a:r>
              <a:endParaRPr lang="en-US" dirty="0">
                <a:latin typeface="Courier New" pitchFamily="49" charset="0"/>
                <a:cs typeface="Courier New" pitchFamily="49" charset="0"/>
              </a:endParaRPr>
            </a:p>
          </p:txBody>
        </p:sp>
        <p:sp>
          <p:nvSpPr>
            <p:cNvPr id="9222" name="TextBox 3"/>
            <p:cNvSpPr txBox="1">
              <a:spLocks noChangeArrowheads="1"/>
            </p:cNvSpPr>
            <p:nvPr/>
          </p:nvSpPr>
          <p:spPr bwMode="auto">
            <a:xfrm>
              <a:off x="5537200" y="4587478"/>
              <a:ext cx="3631122" cy="175432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dirty="0">
                  <a:latin typeface="Courier New" pitchFamily="49" charset="0"/>
                  <a:cs typeface="Courier New" pitchFamily="49" charset="0"/>
                </a:rPr>
                <a:t>#!/bin/bash –l</a:t>
              </a:r>
            </a:p>
            <a:p>
              <a:pPr eaLnBrk="1" hangingPunct="1"/>
              <a:r>
                <a:rPr lang="en-US" dirty="0">
                  <a:latin typeface="Courier New" pitchFamily="49" charset="0"/>
                  <a:cs typeface="Courier New" pitchFamily="49" charset="0"/>
                </a:rPr>
                <a:t>#PBS –l </a:t>
              </a:r>
              <a:r>
                <a:rPr lang="en-US" dirty="0" smtClean="0">
                  <a:latin typeface="Courier New" pitchFamily="49" charset="0"/>
                  <a:cs typeface="Courier New" pitchFamily="49" charset="0"/>
                </a:rPr>
                <a:t>nodes=2:ppn=20</a:t>
              </a:r>
              <a:endParaRPr lang="en-US" dirty="0">
                <a:latin typeface="Courier New" pitchFamily="49" charset="0"/>
                <a:cs typeface="Courier New" pitchFamily="49" charset="0"/>
              </a:endParaRPr>
            </a:p>
            <a:p>
              <a:pPr eaLnBrk="1" hangingPunct="1"/>
              <a:endParaRPr lang="en-US" dirty="0">
                <a:latin typeface="Courier New" pitchFamily="49" charset="0"/>
                <a:cs typeface="Courier New" pitchFamily="49" charset="0"/>
              </a:endParaRPr>
            </a:p>
            <a:p>
              <a:pPr eaLnBrk="1" hangingPunct="1"/>
              <a:r>
                <a:rPr lang="en-US" dirty="0">
                  <a:latin typeface="Courier New" pitchFamily="49" charset="0"/>
                  <a:cs typeface="Courier New" pitchFamily="49" charset="0"/>
                </a:rPr>
                <a:t>cd $PBS_O_WORKDIR</a:t>
              </a:r>
              <a:br>
                <a:rPr lang="en-US" dirty="0">
                  <a:latin typeface="Courier New" pitchFamily="49" charset="0"/>
                  <a:cs typeface="Courier New" pitchFamily="49" charset="0"/>
                </a:rPr>
              </a:br>
              <a:r>
                <a:rPr lang="en-US" dirty="0" err="1">
                  <a:latin typeface="Courier New" pitchFamily="49" charset="0"/>
                  <a:cs typeface="Courier New" pitchFamily="49" charset="0"/>
                </a:rPr>
                <a:t>cfd</a:t>
              </a:r>
              <a:r>
                <a:rPr lang="en-US" dirty="0">
                  <a:latin typeface="Courier New" pitchFamily="49" charset="0"/>
                  <a:cs typeface="Courier New" pitchFamily="49" charset="0"/>
                </a:rPr>
                <a:t>-sim –</a:t>
              </a:r>
              <a:r>
                <a:rPr lang="en-US" dirty="0" err="1">
                  <a:latin typeface="Courier New" pitchFamily="49" charset="0"/>
                  <a:cs typeface="Courier New" pitchFamily="49" charset="0"/>
                </a:rPr>
                <a:t>i</a:t>
              </a:r>
              <a:r>
                <a:rPr lang="en-US" dirty="0">
                  <a:latin typeface="Courier New" pitchFamily="49" charset="0"/>
                  <a:cs typeface="Courier New" pitchFamily="49" charset="0"/>
                </a:rPr>
                <a:t> "</a:t>
              </a:r>
              <a:r>
                <a:rPr lang="en-US" dirty="0" smtClean="0">
                  <a:latin typeface="Courier New" pitchFamily="49" charset="0"/>
                  <a:cs typeface="Courier New" pitchFamily="49" charset="0"/>
                </a:rPr>
                <a:t>params-100</a:t>
              </a:r>
              <a:r>
                <a:rPr lang="en-US" dirty="0">
                  <a:latin typeface="Courier New" pitchFamily="49" charset="0"/>
                  <a:cs typeface="Courier New" pitchFamily="49" charset="0"/>
                </a:rPr>
                <a:t>" \</a:t>
              </a:r>
            </a:p>
            <a:p>
              <a:pPr eaLnBrk="1" hangingPunct="1"/>
              <a:r>
                <a:rPr lang="en-US" dirty="0">
                  <a:latin typeface="Courier New" pitchFamily="49" charset="0"/>
                  <a:cs typeface="Courier New" pitchFamily="49" charset="0"/>
                </a:rPr>
                <a:t>        –o "</a:t>
              </a:r>
              <a:r>
                <a:rPr lang="en-US" dirty="0" smtClean="0">
                  <a:latin typeface="Courier New" pitchFamily="49" charset="0"/>
                  <a:cs typeface="Courier New" pitchFamily="49" charset="0"/>
                </a:rPr>
                <a:t>result-100"</a:t>
              </a:r>
              <a:endParaRPr lang="en-US" dirty="0">
                <a:latin typeface="Courier New" pitchFamily="49" charset="0"/>
                <a:cs typeface="Courier New" pitchFamily="49" charset="0"/>
              </a:endParaRPr>
            </a:p>
          </p:txBody>
        </p:sp>
        <p:sp>
          <p:nvSpPr>
            <p:cNvPr id="9223" name="Text Box 8"/>
            <p:cNvSpPr txBox="1">
              <a:spLocks noChangeArrowheads="1"/>
            </p:cNvSpPr>
            <p:nvPr/>
          </p:nvSpPr>
          <p:spPr bwMode="auto">
            <a:xfrm>
              <a:off x="4317249" y="5452666"/>
              <a:ext cx="412750" cy="36671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dirty="0"/>
                <a:t>…</a:t>
              </a:r>
              <a:endParaRPr lang="nl-NL" dirty="0"/>
            </a:p>
          </p:txBody>
        </p:sp>
        <p:sp>
          <p:nvSpPr>
            <p:cNvPr id="9224" name="AutoShape 9"/>
            <p:cNvSpPr>
              <a:spLocks noChangeArrowheads="1"/>
            </p:cNvSpPr>
            <p:nvPr/>
          </p:nvSpPr>
          <p:spPr bwMode="auto">
            <a:xfrm flipV="1">
              <a:off x="4767263" y="4587478"/>
              <a:ext cx="719137" cy="720725"/>
            </a:xfrm>
            <a:custGeom>
              <a:avLst/>
              <a:gdLst>
                <a:gd name="T0" fmla="*/ 503596 w 21600"/>
                <a:gd name="T1" fmla="*/ 0 h 21600"/>
                <a:gd name="T2" fmla="*/ 503596 w 21600"/>
                <a:gd name="T3" fmla="*/ 405675 h 21600"/>
                <a:gd name="T4" fmla="*/ 107771 w 21600"/>
                <a:gd name="T5" fmla="*/ 720725 h 21600"/>
                <a:gd name="T6" fmla="*/ 719137 w 21600"/>
                <a:gd name="T7" fmla="*/ 202837 h 21600"/>
                <a:gd name="T8" fmla="*/ 17694720 60000 65536"/>
                <a:gd name="T9" fmla="*/ 5898240 60000 65536"/>
                <a:gd name="T10" fmla="*/ 5898240 60000 65536"/>
                <a:gd name="T11" fmla="*/ 0 60000 65536"/>
                <a:gd name="T12" fmla="*/ 12427 w 21600"/>
                <a:gd name="T13" fmla="*/ 2912 h 21600"/>
                <a:gd name="T14" fmla="*/ 18227 w 21600"/>
                <a:gd name="T15" fmla="*/ 924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5126" y="0"/>
                  </a:lnTo>
                  <a:lnTo>
                    <a:pt x="15126" y="2912"/>
                  </a:lnTo>
                  <a:lnTo>
                    <a:pt x="12427" y="2912"/>
                  </a:lnTo>
                  <a:cubicBezTo>
                    <a:pt x="5564" y="2912"/>
                    <a:pt x="0" y="7052"/>
                    <a:pt x="0" y="12158"/>
                  </a:cubicBezTo>
                  <a:lnTo>
                    <a:pt x="0" y="21600"/>
                  </a:lnTo>
                  <a:lnTo>
                    <a:pt x="6474" y="21600"/>
                  </a:lnTo>
                  <a:lnTo>
                    <a:pt x="6474" y="12158"/>
                  </a:lnTo>
                  <a:cubicBezTo>
                    <a:pt x="6474" y="10550"/>
                    <a:pt x="9139" y="9246"/>
                    <a:pt x="12427" y="9246"/>
                  </a:cubicBezTo>
                  <a:lnTo>
                    <a:pt x="15126" y="9246"/>
                  </a:lnTo>
                  <a:lnTo>
                    <a:pt x="15126" y="12158"/>
                  </a:lnTo>
                  <a:lnTo>
                    <a:pt x="21600" y="6079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25" name="AutoShape 10"/>
            <p:cNvSpPr>
              <a:spLocks noChangeArrowheads="1"/>
            </p:cNvSpPr>
            <p:nvPr/>
          </p:nvSpPr>
          <p:spPr bwMode="auto">
            <a:xfrm flipH="1" flipV="1">
              <a:off x="3514725" y="4587478"/>
              <a:ext cx="719138" cy="720725"/>
            </a:xfrm>
            <a:custGeom>
              <a:avLst/>
              <a:gdLst>
                <a:gd name="T0" fmla="*/ 503596 w 21600"/>
                <a:gd name="T1" fmla="*/ 0 h 21600"/>
                <a:gd name="T2" fmla="*/ 503596 w 21600"/>
                <a:gd name="T3" fmla="*/ 405675 h 21600"/>
                <a:gd name="T4" fmla="*/ 107771 w 21600"/>
                <a:gd name="T5" fmla="*/ 720725 h 21600"/>
                <a:gd name="T6" fmla="*/ 719138 w 21600"/>
                <a:gd name="T7" fmla="*/ 202837 h 21600"/>
                <a:gd name="T8" fmla="*/ 17694720 60000 65536"/>
                <a:gd name="T9" fmla="*/ 5898240 60000 65536"/>
                <a:gd name="T10" fmla="*/ 5898240 60000 65536"/>
                <a:gd name="T11" fmla="*/ 0 60000 65536"/>
                <a:gd name="T12" fmla="*/ 12427 w 21600"/>
                <a:gd name="T13" fmla="*/ 2912 h 21600"/>
                <a:gd name="T14" fmla="*/ 18227 w 21600"/>
                <a:gd name="T15" fmla="*/ 9246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21600" y="6079"/>
                  </a:moveTo>
                  <a:lnTo>
                    <a:pt x="15126" y="0"/>
                  </a:lnTo>
                  <a:lnTo>
                    <a:pt x="15126" y="2912"/>
                  </a:lnTo>
                  <a:lnTo>
                    <a:pt x="12427" y="2912"/>
                  </a:lnTo>
                  <a:cubicBezTo>
                    <a:pt x="5564" y="2912"/>
                    <a:pt x="0" y="7052"/>
                    <a:pt x="0" y="12158"/>
                  </a:cubicBezTo>
                  <a:lnTo>
                    <a:pt x="0" y="21600"/>
                  </a:lnTo>
                  <a:lnTo>
                    <a:pt x="6474" y="21600"/>
                  </a:lnTo>
                  <a:lnTo>
                    <a:pt x="6474" y="12158"/>
                  </a:lnTo>
                  <a:cubicBezTo>
                    <a:pt x="6474" y="10550"/>
                    <a:pt x="9139" y="9246"/>
                    <a:pt x="12427" y="9246"/>
                  </a:cubicBezTo>
                  <a:lnTo>
                    <a:pt x="15126" y="9246"/>
                  </a:lnTo>
                  <a:lnTo>
                    <a:pt x="15126" y="12158"/>
                  </a:lnTo>
                  <a:lnTo>
                    <a:pt x="21600" y="6079"/>
                  </a:lnTo>
                  <a:close/>
                </a:path>
              </a:pathLst>
            </a:cu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9226" name="AutoShape 11"/>
            <p:cNvSpPr>
              <a:spLocks noChangeArrowheads="1"/>
            </p:cNvSpPr>
            <p:nvPr/>
          </p:nvSpPr>
          <p:spPr bwMode="auto">
            <a:xfrm>
              <a:off x="4291013" y="4773216"/>
              <a:ext cx="431800" cy="649287"/>
            </a:xfrm>
            <a:prstGeom prst="downArrow">
              <a:avLst>
                <a:gd name="adj1" fmla="val 50000"/>
                <a:gd name="adj2" fmla="val 37592"/>
              </a:avLst>
            </a:prstGeom>
            <a:solidFill>
              <a:schemeClr val="accent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598EC-1C61-495B-A9F8-4410E339CCF5}" type="slidenum">
              <a:rPr lang="en-US" smtClean="0"/>
              <a:t>6</a:t>
            </a:fld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862712" y="2123564"/>
            <a:ext cx="3631122" cy="369332"/>
          </a:xfrm>
          <a:prstGeom prst="rect">
            <a:avLst/>
          </a:prstGeom>
          <a:solidFill>
            <a:schemeClr val="tx1"/>
          </a:solidFill>
        </p:spPr>
        <p:txBody>
          <a:bodyPr wrap="none" rtlCol="0">
            <a:spAutoFit/>
          </a:bodyPr>
          <a:lstStyle/>
          <a:p>
            <a:r>
              <a:rPr lang="en-US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$ </a:t>
            </a:r>
            <a:r>
              <a:rPr lang="en-US" b="1" dirty="0" err="1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qsub</a:t>
            </a:r>
            <a:r>
              <a:rPr lang="en-US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</a:t>
            </a:r>
            <a:r>
              <a:rPr lang="en-US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 –</a:t>
            </a:r>
            <a:r>
              <a:rPr lang="en-US" b="1" dirty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t </a:t>
            </a:r>
            <a:r>
              <a:rPr lang="en-US" b="1" dirty="0" smtClean="0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1-100  </a:t>
            </a:r>
            <a:r>
              <a:rPr lang="en-US" b="1" dirty="0" err="1">
                <a:solidFill>
                  <a:schemeClr val="bg1"/>
                </a:solidFill>
                <a:latin typeface="Courier New" pitchFamily="49" charset="0"/>
                <a:cs typeface="Courier New" pitchFamily="49" charset="0"/>
              </a:rPr>
              <a:t>job.pbs</a:t>
            </a:r>
            <a:endParaRPr lang="en-US" b="1" dirty="0">
              <a:solidFill>
                <a:schemeClr val="bg1"/>
              </a:solidFill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2070989" y="2601405"/>
            <a:ext cx="4871847" cy="1754326"/>
            <a:chOff x="2070989" y="2601405"/>
            <a:chExt cx="4871847" cy="1754326"/>
          </a:xfrm>
        </p:grpSpPr>
        <p:sp>
          <p:nvSpPr>
            <p:cNvPr id="9220" name="TextBox 3"/>
            <p:cNvSpPr txBox="1">
              <a:spLocks noChangeArrowheads="1"/>
            </p:cNvSpPr>
            <p:nvPr/>
          </p:nvSpPr>
          <p:spPr bwMode="auto">
            <a:xfrm>
              <a:off x="2070989" y="2601405"/>
              <a:ext cx="4871847" cy="1754326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dirty="0">
                  <a:latin typeface="Courier New" pitchFamily="49" charset="0"/>
                  <a:cs typeface="Courier New" pitchFamily="49" charset="0"/>
                </a:rPr>
                <a:t>#!/bin/bash –l</a:t>
              </a:r>
            </a:p>
            <a:p>
              <a:pPr eaLnBrk="1" hangingPunct="1"/>
              <a:r>
                <a:rPr lang="en-US" dirty="0">
                  <a:latin typeface="Courier New" pitchFamily="49" charset="0"/>
                  <a:cs typeface="Courier New" pitchFamily="49" charset="0"/>
                </a:rPr>
                <a:t>#PBS –l </a:t>
              </a:r>
              <a:r>
                <a:rPr lang="en-US" dirty="0" smtClean="0">
                  <a:latin typeface="Courier New" pitchFamily="49" charset="0"/>
                  <a:cs typeface="Courier New" pitchFamily="49" charset="0"/>
                </a:rPr>
                <a:t>nodes=2:ppn=20</a:t>
              </a:r>
              <a:endParaRPr lang="en-US" dirty="0">
                <a:latin typeface="Courier New" pitchFamily="49" charset="0"/>
                <a:cs typeface="Courier New" pitchFamily="49" charset="0"/>
              </a:endParaRPr>
            </a:p>
            <a:p>
              <a:pPr eaLnBrk="1" hangingPunct="1"/>
              <a:endParaRPr lang="en-US" dirty="0">
                <a:latin typeface="Courier New" pitchFamily="49" charset="0"/>
                <a:cs typeface="Courier New" pitchFamily="49" charset="0"/>
              </a:endParaRPr>
            </a:p>
            <a:p>
              <a:pPr eaLnBrk="1" hangingPunct="1"/>
              <a:r>
                <a:rPr lang="en-US" dirty="0">
                  <a:latin typeface="Courier New" pitchFamily="49" charset="0"/>
                  <a:cs typeface="Courier New" pitchFamily="49" charset="0"/>
                </a:rPr>
                <a:t>cd $PBS_O_WORKDIR</a:t>
              </a:r>
              <a:br>
                <a:rPr lang="en-US" dirty="0">
                  <a:latin typeface="Courier New" pitchFamily="49" charset="0"/>
                  <a:cs typeface="Courier New" pitchFamily="49" charset="0"/>
                </a:rPr>
              </a:br>
              <a:r>
                <a:rPr lang="en-US" dirty="0" err="1">
                  <a:latin typeface="Courier New" pitchFamily="49" charset="0"/>
                  <a:cs typeface="Courier New" pitchFamily="49" charset="0"/>
                </a:rPr>
                <a:t>cfd</a:t>
              </a:r>
              <a:r>
                <a:rPr lang="en-US" dirty="0">
                  <a:latin typeface="Courier New" pitchFamily="49" charset="0"/>
                  <a:cs typeface="Courier New" pitchFamily="49" charset="0"/>
                </a:rPr>
                <a:t>-sim –</a:t>
              </a:r>
              <a:r>
                <a:rPr lang="en-US" dirty="0" err="1">
                  <a:latin typeface="Courier New" pitchFamily="49" charset="0"/>
                  <a:cs typeface="Courier New" pitchFamily="49" charset="0"/>
                </a:rPr>
                <a:t>i</a:t>
              </a:r>
              <a:r>
                <a:rPr lang="en-US" dirty="0">
                  <a:latin typeface="Courier New" pitchFamily="49" charset="0"/>
                  <a:cs typeface="Courier New" pitchFamily="49" charset="0"/>
                </a:rPr>
                <a:t> "</a:t>
              </a:r>
              <a:r>
                <a:rPr lang="en-US" dirty="0" err="1">
                  <a:latin typeface="Courier New" pitchFamily="49" charset="0"/>
                  <a:cs typeface="Courier New" pitchFamily="49" charset="0"/>
                </a:rPr>
                <a:t>params</a:t>
              </a:r>
              <a:r>
                <a:rPr lang="en-US" dirty="0">
                  <a:latin typeface="Courier New" pitchFamily="49" charset="0"/>
                  <a:cs typeface="Courier New" pitchFamily="49" charset="0"/>
                </a:rPr>
                <a:t>-$PBS_ARRAYID" \</a:t>
              </a:r>
            </a:p>
            <a:p>
              <a:pPr eaLnBrk="1" hangingPunct="1"/>
              <a:r>
                <a:rPr lang="en-US" dirty="0">
                  <a:latin typeface="Courier New" pitchFamily="49" charset="0"/>
                  <a:cs typeface="Courier New" pitchFamily="49" charset="0"/>
                </a:rPr>
                <a:t>        –o "result-$PBS_ARRAYID</a:t>
              </a:r>
              <a:r>
                <a:rPr lang="en-US" dirty="0" smtClean="0">
                  <a:latin typeface="Courier New" pitchFamily="49" charset="0"/>
                  <a:cs typeface="Courier New" pitchFamily="49" charset="0"/>
                </a:rPr>
                <a:t>"</a:t>
              </a:r>
              <a:endParaRPr lang="en-US" dirty="0">
                <a:latin typeface="Courier New" pitchFamily="49" charset="0"/>
                <a:cs typeface="Courier New" pitchFamily="49" charset="0"/>
              </a:endParaRPr>
            </a:p>
          </p:txBody>
        </p:sp>
        <p:sp>
          <p:nvSpPr>
            <p:cNvPr id="13" name="TextBox 12"/>
            <p:cNvSpPr txBox="1">
              <a:spLocks noChangeArrowheads="1"/>
            </p:cNvSpPr>
            <p:nvPr/>
          </p:nvSpPr>
          <p:spPr bwMode="auto">
            <a:xfrm>
              <a:off x="5549506" y="2601405"/>
              <a:ext cx="1393330" cy="27699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sz="1200" b="1" dirty="0" err="1" smtClean="0">
                  <a:latin typeface="Courier New" panose="02070309020205020404" pitchFamily="49" charset="0"/>
                  <a:cs typeface="Courier New" panose="02070309020205020404" pitchFamily="49" charset="0"/>
                </a:rPr>
                <a:t>job_array.pbs</a:t>
              </a:r>
              <a:endParaRPr lang="nl-BE" sz="1200" b="1" dirty="0"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6347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Features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598EC-1C61-495B-A9F8-4410E339CCF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29880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468313" y="274638"/>
            <a:ext cx="8229600" cy="1143000"/>
          </a:xfrm>
        </p:spPr>
        <p:txBody>
          <a:bodyPr/>
          <a:lstStyle/>
          <a:p>
            <a:r>
              <a:rPr lang="en-US" smtClean="0"/>
              <a:t>More features: logs</a:t>
            </a:r>
            <a:endParaRPr lang="nl-BE" smtClean="0"/>
          </a:p>
        </p:txBody>
      </p:sp>
      <p:sp>
        <p:nvSpPr>
          <p:cNvPr id="1433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Logging for</a:t>
            </a:r>
          </a:p>
          <a:p>
            <a:pPr lvl="1"/>
            <a:r>
              <a:rPr lang="en-US" dirty="0" smtClean="0"/>
              <a:t>bookkeeping: success/failures?</a:t>
            </a:r>
          </a:p>
          <a:p>
            <a:pPr lvl="1"/>
            <a:r>
              <a:rPr lang="en-US" dirty="0" smtClean="0"/>
              <a:t>redo failures</a:t>
            </a:r>
          </a:p>
          <a:p>
            <a:pPr lvl="1"/>
            <a:r>
              <a:rPr lang="en-US" dirty="0" smtClean="0"/>
              <a:t>performance analysis</a:t>
            </a:r>
          </a:p>
          <a:p>
            <a:r>
              <a:rPr lang="en-US" dirty="0" smtClean="0"/>
              <a:t>Scheduler provides logs</a:t>
            </a:r>
          </a:p>
          <a:p>
            <a:pPr lvl="1"/>
            <a:r>
              <a:rPr lang="en-US" dirty="0" smtClean="0"/>
              <a:t>inconvenient</a:t>
            </a:r>
          </a:p>
          <a:p>
            <a:pPr lvl="1"/>
            <a:r>
              <a:rPr lang="en-US" dirty="0" smtClean="0"/>
              <a:t>not always user-accessible</a:t>
            </a:r>
          </a:p>
          <a:p>
            <a:endParaRPr lang="en-US" dirty="0" smtClean="0"/>
          </a:p>
        </p:txBody>
      </p:sp>
      <p:sp>
        <p:nvSpPr>
          <p:cNvPr id="2" name="Slide Number Placeholder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598EC-1C61-495B-A9F8-4410E339CCF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760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9" grpId="0" uiExpand="1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Logging: </a:t>
            </a:r>
            <a:r>
              <a:rPr lang="en-US" dirty="0" err="1" smtClean="0">
                <a:latin typeface="Courier New" panose="02070309020205020404" pitchFamily="49" charset="0"/>
                <a:cs typeface="Courier New" panose="02070309020205020404" pitchFamily="49" charset="0"/>
              </a:rPr>
              <a:t>alog</a:t>
            </a:r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A598EC-1C61-495B-A9F8-4410E339CCF5}" type="slidenum">
              <a:rPr lang="en-US" smtClean="0"/>
              <a:t>9</a:t>
            </a:fld>
            <a:endParaRPr lang="en-US"/>
          </a:p>
        </p:txBody>
      </p:sp>
      <p:grpSp>
        <p:nvGrpSpPr>
          <p:cNvPr id="5" name="Group 4"/>
          <p:cNvGrpSpPr/>
          <p:nvPr/>
        </p:nvGrpSpPr>
        <p:grpSpPr>
          <a:xfrm>
            <a:off x="683568" y="1772816"/>
            <a:ext cx="7491153" cy="2585323"/>
            <a:chOff x="827584" y="3967896"/>
            <a:chExt cx="7491153" cy="2585323"/>
          </a:xfrm>
        </p:grpSpPr>
        <p:sp>
          <p:nvSpPr>
            <p:cNvPr id="6" name="TextBox 3"/>
            <p:cNvSpPr txBox="1">
              <a:spLocks noChangeArrowheads="1"/>
            </p:cNvSpPr>
            <p:nvPr/>
          </p:nvSpPr>
          <p:spPr bwMode="auto">
            <a:xfrm>
              <a:off x="827584" y="3967896"/>
              <a:ext cx="7491152" cy="2585323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xtLst/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dirty="0">
                  <a:latin typeface="Courier New" pitchFamily="49" charset="0"/>
                  <a:cs typeface="Courier New" pitchFamily="49" charset="0"/>
                </a:rPr>
                <a:t>#!/bin/bash –l</a:t>
              </a:r>
            </a:p>
            <a:p>
              <a:pPr eaLnBrk="1" hangingPunct="1"/>
              <a:r>
                <a:rPr lang="en-US" dirty="0">
                  <a:latin typeface="Courier New" pitchFamily="49" charset="0"/>
                  <a:cs typeface="Courier New" pitchFamily="49" charset="0"/>
                </a:rPr>
                <a:t>#PBS –l </a:t>
              </a:r>
              <a:r>
                <a:rPr lang="en-US" dirty="0" smtClean="0">
                  <a:latin typeface="Courier New" pitchFamily="49" charset="0"/>
                  <a:cs typeface="Courier New" pitchFamily="49" charset="0"/>
                </a:rPr>
                <a:t>nodes=2:ppn=20</a:t>
              </a:r>
            </a:p>
            <a:p>
              <a:pPr eaLnBrk="1" hangingPunct="1"/>
              <a:r>
                <a:rPr lang="en-US" dirty="0" smtClean="0">
                  <a:latin typeface="Courier New" pitchFamily="49" charset="0"/>
                  <a:cs typeface="Courier New" pitchFamily="49" charset="0"/>
                </a:rPr>
                <a:t>module load </a:t>
              </a:r>
              <a:r>
                <a:rPr lang="en-US" dirty="0" err="1" smtClean="0">
                  <a:latin typeface="Courier New" pitchFamily="49" charset="0"/>
                  <a:cs typeface="Courier New" pitchFamily="49" charset="0"/>
                </a:rPr>
                <a:t>atools</a:t>
              </a:r>
              <a:r>
                <a:rPr lang="en-US" dirty="0" smtClean="0">
                  <a:latin typeface="Courier New" pitchFamily="49" charset="0"/>
                  <a:cs typeface="Courier New" pitchFamily="49" charset="0"/>
                </a:rPr>
                <a:t>/1.4.4</a:t>
              </a:r>
              <a:endParaRPr lang="en-US" dirty="0">
                <a:latin typeface="Courier New" pitchFamily="49" charset="0"/>
                <a:cs typeface="Courier New" pitchFamily="49" charset="0"/>
              </a:endParaRPr>
            </a:p>
            <a:p>
              <a:pPr eaLnBrk="1" hangingPunct="1"/>
              <a:r>
                <a:rPr lang="en-US" dirty="0" smtClean="0">
                  <a:latin typeface="Courier New" panose="02070309020205020404" pitchFamily="49" charset="0"/>
                  <a:cs typeface="Courier New" panose="02070309020205020404" pitchFamily="49" charset="0"/>
                </a:rPr>
                <a:t>source </a:t>
              </a:r>
              <a:r>
                <a:rPr lang="en-US" dirty="0">
                  <a:latin typeface="Courier New" panose="02070309020205020404" pitchFamily="49" charset="0"/>
                  <a:cs typeface="Courier New" panose="02070309020205020404" pitchFamily="49" charset="0"/>
                </a:rPr>
                <a:t>&lt;(</a:t>
              </a:r>
              <a:r>
                <a:rPr lang="en-US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aenv</a:t>
              </a:r>
              <a:r>
                <a:rPr lang="en-US" dirty="0">
                  <a:latin typeface="Courier New" panose="02070309020205020404" pitchFamily="49" charset="0"/>
                  <a:cs typeface="Courier New" panose="02070309020205020404" pitchFamily="49" charset="0"/>
                </a:rPr>
                <a:t> --data data.csv)</a:t>
              </a:r>
            </a:p>
            <a:p>
              <a:pPr eaLnBrk="1" hangingPunct="1"/>
              <a:r>
                <a:rPr lang="en-US" dirty="0">
                  <a:latin typeface="Courier New" panose="02070309020205020404" pitchFamily="49" charset="0"/>
                  <a:cs typeface="Courier New" panose="02070309020205020404" pitchFamily="49" charset="0"/>
                </a:rPr>
                <a:t>cd $</a:t>
              </a:r>
              <a:r>
                <a:rPr lang="en-US" dirty="0" smtClean="0">
                  <a:latin typeface="Courier New" pitchFamily="49" charset="0"/>
                  <a:cs typeface="Courier New" pitchFamily="49" charset="0"/>
                </a:rPr>
                <a:t>PBS_O_WORKDIR</a:t>
              </a:r>
            </a:p>
            <a:p>
              <a:pPr eaLnBrk="1" hangingPunct="1"/>
              <a:r>
                <a:rPr lang="en-US" b="1" dirty="0" err="1" smtClean="0">
                  <a:solidFill>
                    <a:srgbClr val="C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alog</a:t>
              </a:r>
              <a:r>
                <a:rPr lang="en-US" b="1" dirty="0" smtClean="0">
                  <a:solidFill>
                    <a:srgbClr val="C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  </a:t>
              </a:r>
              <a:r>
                <a:rPr lang="en-US" b="1" dirty="0">
                  <a:solidFill>
                    <a:srgbClr val="C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--state </a:t>
              </a:r>
              <a:r>
                <a:rPr lang="en-US" b="1" dirty="0" smtClean="0">
                  <a:solidFill>
                    <a:srgbClr val="C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start</a:t>
              </a:r>
              <a:r>
                <a:rPr lang="en-US" dirty="0">
                  <a:latin typeface="Courier New" pitchFamily="49" charset="0"/>
                  <a:cs typeface="Courier New" pitchFamily="49" charset="0"/>
                </a:rPr>
                <a:t/>
              </a:r>
              <a:br>
                <a:rPr lang="en-US" dirty="0">
                  <a:latin typeface="Courier New" pitchFamily="49" charset="0"/>
                  <a:cs typeface="Courier New" pitchFamily="49" charset="0"/>
                </a:rPr>
              </a:br>
              <a:r>
                <a:rPr lang="en-US" dirty="0" err="1" smtClean="0">
                  <a:latin typeface="Courier New" pitchFamily="49" charset="0"/>
                  <a:cs typeface="Courier New" pitchFamily="49" charset="0"/>
                </a:rPr>
                <a:t>mpirun</a:t>
              </a:r>
              <a:r>
                <a:rPr lang="en-US" dirty="0" smtClean="0">
                  <a:latin typeface="Courier New" pitchFamily="49" charset="0"/>
                  <a:cs typeface="Courier New" pitchFamily="49" charset="0"/>
                </a:rPr>
                <a:t> weather </a:t>
              </a:r>
              <a:r>
                <a:rPr lang="en-US" dirty="0">
                  <a:latin typeface="Courier New" pitchFamily="49" charset="0"/>
                  <a:cs typeface="Courier New" pitchFamily="49" charset="0"/>
                </a:rPr>
                <a:t>–p $pressure  –t $temperature  </a:t>
              </a:r>
              <a:r>
                <a:rPr lang="en-US" dirty="0" smtClean="0">
                  <a:latin typeface="Courier New" pitchFamily="49" charset="0"/>
                  <a:cs typeface="Courier New" pitchFamily="49" charset="0"/>
                </a:rPr>
                <a:t>\</a:t>
              </a:r>
            </a:p>
            <a:p>
              <a:pPr eaLnBrk="1" hangingPunct="1"/>
              <a:r>
                <a:rPr lang="en-US" dirty="0">
                  <a:latin typeface="Courier New" pitchFamily="49" charset="0"/>
                  <a:cs typeface="Courier New" pitchFamily="49" charset="0"/>
                </a:rPr>
                <a:t> </a:t>
              </a:r>
              <a:r>
                <a:rPr lang="en-US" dirty="0" smtClean="0">
                  <a:latin typeface="Courier New" pitchFamily="49" charset="0"/>
                  <a:cs typeface="Courier New" pitchFamily="49" charset="0"/>
                </a:rPr>
                <a:t>              –</a:t>
              </a:r>
              <a:r>
                <a:rPr lang="en-US" dirty="0">
                  <a:latin typeface="Courier New" pitchFamily="49" charset="0"/>
                  <a:cs typeface="Courier New" pitchFamily="49" charset="0"/>
                </a:rPr>
                <a:t>h $</a:t>
              </a:r>
              <a:r>
                <a:rPr lang="en-US" dirty="0" smtClean="0">
                  <a:latin typeface="Courier New" pitchFamily="49" charset="0"/>
                  <a:cs typeface="Courier New" pitchFamily="49" charset="0"/>
                </a:rPr>
                <a:t>humidity</a:t>
              </a:r>
            </a:p>
            <a:p>
              <a:pPr eaLnBrk="1" hangingPunct="1"/>
              <a:r>
                <a:rPr lang="en-US" b="1" dirty="0" err="1" smtClean="0">
                  <a:solidFill>
                    <a:srgbClr val="C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alog</a:t>
              </a:r>
              <a:r>
                <a:rPr lang="en-US" b="1" dirty="0" smtClean="0">
                  <a:solidFill>
                    <a:srgbClr val="C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  </a:t>
              </a:r>
              <a:r>
                <a:rPr lang="en-US" b="1" dirty="0">
                  <a:solidFill>
                    <a:srgbClr val="C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--state </a:t>
              </a:r>
              <a:r>
                <a:rPr lang="en-US" b="1" dirty="0" smtClean="0">
                  <a:solidFill>
                    <a:srgbClr val="C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end  </a:t>
              </a:r>
              <a:r>
                <a:rPr lang="en-US" b="1" dirty="0">
                  <a:solidFill>
                    <a:srgbClr val="C00000"/>
                  </a:solidFill>
                  <a:latin typeface="Courier New" panose="02070309020205020404" pitchFamily="49" charset="0"/>
                  <a:cs typeface="Courier New" panose="02070309020205020404" pitchFamily="49" charset="0"/>
                </a:rPr>
                <a:t>--exit $?</a:t>
              </a:r>
            </a:p>
          </p:txBody>
        </p:sp>
        <p:sp>
          <p:nvSpPr>
            <p:cNvPr id="7" name="TextBox 8"/>
            <p:cNvSpPr txBox="1">
              <a:spLocks noChangeArrowheads="1"/>
            </p:cNvSpPr>
            <p:nvPr/>
          </p:nvSpPr>
          <p:spPr bwMode="auto">
            <a:xfrm>
              <a:off x="7483252" y="3967896"/>
              <a:ext cx="835485" cy="27699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sz="1200" b="1" dirty="0" err="1">
                  <a:latin typeface="Courier New" panose="02070309020205020404" pitchFamily="49" charset="0"/>
                  <a:cs typeface="Courier New" panose="02070309020205020404" pitchFamily="49" charset="0"/>
                </a:rPr>
                <a:t>job.pbs</a:t>
              </a:r>
              <a:endParaRPr lang="nl-BE" sz="1200" b="1" dirty="0"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83568" y="4710613"/>
            <a:ext cx="6250429" cy="1754326"/>
            <a:chOff x="1537568" y="4717523"/>
            <a:chExt cx="6250429" cy="1754326"/>
          </a:xfrm>
        </p:grpSpPr>
        <p:sp>
          <p:nvSpPr>
            <p:cNvPr id="8" name="TextBox 7"/>
            <p:cNvSpPr txBox="1"/>
            <p:nvPr/>
          </p:nvSpPr>
          <p:spPr>
            <a:xfrm>
              <a:off x="1537568" y="4717523"/>
              <a:ext cx="6250429" cy="1754326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</p:spPr>
          <p:txBody>
            <a:bodyPr wrap="none" rtlCol="0">
              <a:spAutoFit/>
            </a:bodyPr>
            <a:lstStyle/>
            <a:p>
              <a:r>
                <a:rPr lang="en-US" dirty="0">
                  <a:latin typeface="Courier New" panose="02070309020205020404" pitchFamily="49" charset="0"/>
                  <a:cs typeface="Courier New" panose="02070309020205020404" pitchFamily="49" charset="0"/>
                </a:rPr>
                <a:t>1 started by r1i1n3 at 2016-09-02 </a:t>
              </a:r>
              <a:r>
                <a:rPr lang="en-US" dirty="0" smtClean="0">
                  <a:latin typeface="Courier New" panose="02070309020205020404" pitchFamily="49" charset="0"/>
                  <a:cs typeface="Courier New" panose="02070309020205020404" pitchFamily="49" charset="0"/>
                </a:rPr>
                <a:t>11:47:45</a:t>
              </a:r>
            </a:p>
            <a:p>
              <a:r>
                <a:rPr lang="en-US" dirty="0" smtClean="0">
                  <a:latin typeface="Courier New" panose="02070309020205020404" pitchFamily="49" charset="0"/>
                  <a:cs typeface="Courier New" panose="02070309020205020404" pitchFamily="49" charset="0"/>
                </a:rPr>
                <a:t>2 </a:t>
              </a:r>
              <a:r>
                <a:rPr lang="en-US" dirty="0">
                  <a:latin typeface="Courier New" panose="02070309020205020404" pitchFamily="49" charset="0"/>
                  <a:cs typeface="Courier New" panose="02070309020205020404" pitchFamily="49" charset="0"/>
                </a:rPr>
                <a:t>started by r1i1n3 at 2016-09-02 </a:t>
              </a:r>
              <a:r>
                <a:rPr lang="en-US" dirty="0" smtClean="0">
                  <a:latin typeface="Courier New" panose="02070309020205020404" pitchFamily="49" charset="0"/>
                  <a:cs typeface="Courier New" panose="02070309020205020404" pitchFamily="49" charset="0"/>
                </a:rPr>
                <a:t>11:47:45</a:t>
              </a:r>
            </a:p>
            <a:p>
              <a:r>
                <a:rPr lang="en-US" dirty="0" smtClean="0">
                  <a:latin typeface="Courier New" panose="02070309020205020404" pitchFamily="49" charset="0"/>
                  <a:cs typeface="Courier New" panose="02070309020205020404" pitchFamily="49" charset="0"/>
                </a:rPr>
                <a:t>3 </a:t>
              </a:r>
              <a:r>
                <a:rPr lang="en-US" dirty="0">
                  <a:latin typeface="Courier New" panose="02070309020205020404" pitchFamily="49" charset="0"/>
                  <a:cs typeface="Courier New" panose="02070309020205020404" pitchFamily="49" charset="0"/>
                </a:rPr>
                <a:t>started by r1i1n3 at 2016-09-02 </a:t>
              </a:r>
              <a:r>
                <a:rPr lang="en-US" dirty="0" smtClean="0">
                  <a:latin typeface="Courier New" panose="02070309020205020404" pitchFamily="49" charset="0"/>
                  <a:cs typeface="Courier New" panose="02070309020205020404" pitchFamily="49" charset="0"/>
                </a:rPr>
                <a:t>11:47:46</a:t>
              </a:r>
            </a:p>
            <a:p>
              <a:r>
                <a:rPr lang="en-US" dirty="0" smtClean="0">
                  <a:latin typeface="Courier New" panose="02070309020205020404" pitchFamily="49" charset="0"/>
                  <a:cs typeface="Courier New" panose="02070309020205020404" pitchFamily="49" charset="0"/>
                </a:rPr>
                <a:t>2 failed </a:t>
              </a:r>
              <a:r>
                <a:rPr lang="en-US" dirty="0">
                  <a:latin typeface="Courier New" panose="02070309020205020404" pitchFamily="49" charset="0"/>
                  <a:cs typeface="Courier New" panose="02070309020205020404" pitchFamily="49" charset="0"/>
                </a:rPr>
                <a:t>by r1i1n3 at 2016-09-02 11:47:46: </a:t>
              </a:r>
              <a:r>
                <a:rPr lang="en-US" dirty="0" smtClean="0">
                  <a:latin typeface="Courier New" panose="02070309020205020404" pitchFamily="49" charset="0"/>
                  <a:cs typeface="Courier New" panose="02070309020205020404" pitchFamily="49" charset="0"/>
                </a:rPr>
                <a:t>1</a:t>
              </a:r>
            </a:p>
            <a:p>
              <a:r>
                <a:rPr lang="en-US" dirty="0" smtClean="0">
                  <a:latin typeface="Courier New" panose="02070309020205020404" pitchFamily="49" charset="0"/>
                  <a:cs typeface="Courier New" panose="02070309020205020404" pitchFamily="49" charset="0"/>
                </a:rPr>
                <a:t>3 </a:t>
              </a:r>
              <a:r>
                <a:rPr lang="en-US" dirty="0">
                  <a:latin typeface="Courier New" panose="02070309020205020404" pitchFamily="49" charset="0"/>
                  <a:cs typeface="Courier New" panose="02070309020205020404" pitchFamily="49" charset="0"/>
                </a:rPr>
                <a:t>completed by r1i1n3 at 2016-09-02 </a:t>
              </a:r>
              <a:r>
                <a:rPr lang="en-US" dirty="0" smtClean="0">
                  <a:latin typeface="Courier New" panose="02070309020205020404" pitchFamily="49" charset="0"/>
                  <a:cs typeface="Courier New" panose="02070309020205020404" pitchFamily="49" charset="0"/>
                </a:rPr>
                <a:t>11:47:47</a:t>
              </a:r>
            </a:p>
            <a:p>
              <a:r>
                <a:rPr lang="en-US" dirty="0" smtClean="0">
                  <a:latin typeface="Courier New" panose="02070309020205020404" pitchFamily="49" charset="0"/>
                  <a:cs typeface="Courier New" panose="02070309020205020404" pitchFamily="49" charset="0"/>
                </a:rPr>
                <a:t>…</a:t>
              </a:r>
              <a:endParaRPr lang="en-US" dirty="0"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  <p:sp>
          <p:nvSpPr>
            <p:cNvPr id="9" name="TextBox 8"/>
            <p:cNvSpPr txBox="1">
              <a:spLocks noChangeArrowheads="1"/>
            </p:cNvSpPr>
            <p:nvPr/>
          </p:nvSpPr>
          <p:spPr bwMode="auto">
            <a:xfrm>
              <a:off x="6016558" y="6194850"/>
              <a:ext cx="1765227" cy="276999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xtLst/>
          </p:spPr>
          <p:txBody>
            <a:bodyPr wrap="none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charset="0"/>
                  <a:cs typeface="Arial" charset="0"/>
                </a:defRPr>
              </a:lvl9pPr>
            </a:lstStyle>
            <a:p>
              <a:pPr eaLnBrk="1" hangingPunct="1"/>
              <a:r>
                <a:rPr lang="en-US" sz="1200" b="1" dirty="0" smtClean="0">
                  <a:latin typeface="Courier New" panose="02070309020205020404" pitchFamily="49" charset="0"/>
                  <a:cs typeface="Courier New" panose="02070309020205020404" pitchFamily="49" charset="0"/>
                </a:rPr>
                <a:t>job.pbs.log145485</a:t>
              </a:r>
              <a:endParaRPr lang="nl-BE" sz="1200" b="1" dirty="0">
                <a:latin typeface="Courier New" panose="02070309020205020404" pitchFamily="49" charset="0"/>
                <a:cs typeface="Courier New" panose="02070309020205020404" pitchFamily="49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838063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2048</TotalTime>
  <Words>1192</Words>
  <Application>Microsoft Office PowerPoint</Application>
  <PresentationFormat>On-screen Show (4:3)</PresentationFormat>
  <Paragraphs>387</Paragraphs>
  <Slides>32</Slides>
  <Notes>13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size="39" baseType="lpstr">
      <vt:lpstr>Arial</vt:lpstr>
      <vt:lpstr>Calibri</vt:lpstr>
      <vt:lpstr>Cambria Math</vt:lpstr>
      <vt:lpstr>Courier New</vt:lpstr>
      <vt:lpstr>Symbol</vt:lpstr>
      <vt:lpstr>Office Theme</vt:lpstr>
      <vt:lpstr>Equation</vt:lpstr>
      <vt:lpstr>atools 1.4.x</vt:lpstr>
      <vt:lpstr>Scenario: parameter exploration</vt:lpstr>
      <vt:lpstr>Use case 1: parameter exploration  </vt:lpstr>
      <vt:lpstr>Solution: aenv</vt:lpstr>
      <vt:lpstr>Data exploration: steps</vt:lpstr>
      <vt:lpstr>Torque job arrays</vt:lpstr>
      <vt:lpstr>Features</vt:lpstr>
      <vt:lpstr>More features: logs</vt:lpstr>
      <vt:lpstr>Logging: alog</vt:lpstr>
      <vt:lpstr>Adapting PBS files: acreate</vt:lpstr>
      <vt:lpstr>Monitoring: arange</vt:lpstr>
      <vt:lpstr>Resuming jobs: arange again</vt:lpstr>
      <vt:lpstr>More features: data aggregation</vt:lpstr>
      <vt:lpstr>Simple reductions: areduce</vt:lpstr>
      <vt:lpstr>Non-trivial reductions: areduce</vt:lpstr>
      <vt:lpstr>Example reductor</vt:lpstr>
      <vt:lpstr>Job statistics: aload</vt:lpstr>
      <vt:lpstr>Tuning</vt:lpstr>
      <vt:lpstr>How to use atools well?</vt:lpstr>
      <vt:lpstr>What you hope/expect for…</vt:lpstr>
      <vt:lpstr>Definitions</vt:lpstr>
      <vt:lpstr>Strong scaling: oops!?!</vt:lpstr>
      <vt:lpstr>Amdahl's law</vt:lpstr>
      <vt:lpstr>It gets worse…</vt:lpstr>
      <vt:lpstr>Picking the sweet spot</vt:lpstr>
      <vt:lpstr>Throughput computing</vt:lpstr>
      <vt:lpstr>Implementation</vt:lpstr>
      <vt:lpstr>atools implementation</vt:lpstr>
      <vt:lpstr>Bash feature refresher</vt:lpstr>
      <vt:lpstr>Conclusions</vt:lpstr>
      <vt:lpstr>Is atools a panacea?</vt:lpstr>
      <vt:lpstr>References</vt:lpstr>
    </vt:vector>
  </TitlesOfParts>
  <Company>KULeuven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Worker</dc:title>
  <dc:creator>Geert Jan Bex</dc:creator>
  <cp:lastModifiedBy>Geert Jan Bex</cp:lastModifiedBy>
  <cp:revision>67</cp:revision>
  <dcterms:created xsi:type="dcterms:W3CDTF">2013-02-20T15:39:10Z</dcterms:created>
  <dcterms:modified xsi:type="dcterms:W3CDTF">2017-10-19T14:25:38Z</dcterms:modified>
</cp:coreProperties>
</file>