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8"/>
  </p:notesMasterIdLst>
  <p:sldIdLst>
    <p:sldId id="276" r:id="rId2"/>
    <p:sldId id="336" r:id="rId3"/>
    <p:sldId id="277" r:id="rId4"/>
    <p:sldId id="278" r:id="rId5"/>
    <p:sldId id="279" r:id="rId6"/>
    <p:sldId id="280" r:id="rId7"/>
    <p:sldId id="304" r:id="rId8"/>
    <p:sldId id="353" r:id="rId9"/>
    <p:sldId id="305" r:id="rId10"/>
    <p:sldId id="363" r:id="rId11"/>
    <p:sldId id="283" r:id="rId12"/>
    <p:sldId id="284" r:id="rId13"/>
    <p:sldId id="285" r:id="rId14"/>
    <p:sldId id="337" r:id="rId15"/>
    <p:sldId id="339" r:id="rId16"/>
    <p:sldId id="334" r:id="rId17"/>
    <p:sldId id="287" r:id="rId18"/>
    <p:sldId id="288" r:id="rId19"/>
    <p:sldId id="311" r:id="rId20"/>
    <p:sldId id="289" r:id="rId21"/>
    <p:sldId id="290" r:id="rId22"/>
    <p:sldId id="291" r:id="rId23"/>
    <p:sldId id="309" r:id="rId24"/>
    <p:sldId id="352" r:id="rId25"/>
    <p:sldId id="340" r:id="rId26"/>
    <p:sldId id="258" r:id="rId27"/>
    <p:sldId id="257" r:id="rId28"/>
    <p:sldId id="260" r:id="rId29"/>
    <p:sldId id="342" r:id="rId30"/>
    <p:sldId id="261" r:id="rId31"/>
    <p:sldId id="346" r:id="rId32"/>
    <p:sldId id="341" r:id="rId33"/>
    <p:sldId id="268" r:id="rId34"/>
    <p:sldId id="269" r:id="rId35"/>
    <p:sldId id="270" r:id="rId36"/>
    <p:sldId id="271" r:id="rId37"/>
    <p:sldId id="343" r:id="rId38"/>
    <p:sldId id="360" r:id="rId39"/>
    <p:sldId id="361" r:id="rId40"/>
    <p:sldId id="274" r:id="rId41"/>
    <p:sldId id="345" r:id="rId42"/>
    <p:sldId id="275" r:id="rId43"/>
    <p:sldId id="347" r:id="rId44"/>
    <p:sldId id="335" r:id="rId45"/>
    <p:sldId id="354" r:id="rId46"/>
    <p:sldId id="292" r:id="rId47"/>
    <p:sldId id="293" r:id="rId48"/>
    <p:sldId id="294" r:id="rId49"/>
    <p:sldId id="295" r:id="rId50"/>
    <p:sldId id="348" r:id="rId51"/>
    <p:sldId id="297" r:id="rId52"/>
    <p:sldId id="299" r:id="rId53"/>
    <p:sldId id="298" r:id="rId54"/>
    <p:sldId id="300" r:id="rId55"/>
    <p:sldId id="301" r:id="rId56"/>
    <p:sldId id="355" r:id="rId57"/>
    <p:sldId id="356" r:id="rId58"/>
    <p:sldId id="358" r:id="rId59"/>
    <p:sldId id="357" r:id="rId60"/>
    <p:sldId id="362" r:id="rId61"/>
    <p:sldId id="316" r:id="rId62"/>
    <p:sldId id="310" r:id="rId63"/>
    <p:sldId id="265" r:id="rId64"/>
    <p:sldId id="266" r:id="rId65"/>
    <p:sldId id="359" r:id="rId66"/>
    <p:sldId id="349" r:id="rId67"/>
  </p:sldIdLst>
  <p:sldSz cx="9144000" cy="5143500" type="screen16x9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6"/>
    <a:srgbClr val="D2C90E"/>
    <a:srgbClr val="DC3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63565" autoAdjust="0"/>
  </p:normalViewPr>
  <p:slideViewPr>
    <p:cSldViewPr snapToGrid="0">
      <p:cViewPr varScale="1">
        <p:scale>
          <a:sx n="189" d="100"/>
          <a:sy n="189" d="100"/>
        </p:scale>
        <p:origin x="2424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0727EF-999E-5B43-98A9-41CBAC017464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66D6638-6DD6-BE45-9877-50C66796A24D}">
      <dgm:prSet phldrT="[Text]"/>
      <dgm:spPr/>
      <dgm:t>
        <a:bodyPr/>
        <a:lstStyle/>
        <a:p>
          <a:r>
            <a:rPr lang="de-DE" dirty="0"/>
            <a:t>Patentrecht</a:t>
          </a:r>
        </a:p>
      </dgm:t>
    </dgm:pt>
    <dgm:pt modelId="{9530D32D-2DBE-614D-8489-22878AE2669C}" type="parTrans" cxnId="{FE5F1E27-9E26-8345-A1B2-7556E1B86F08}">
      <dgm:prSet/>
      <dgm:spPr/>
      <dgm:t>
        <a:bodyPr/>
        <a:lstStyle/>
        <a:p>
          <a:endParaRPr lang="de-DE"/>
        </a:p>
      </dgm:t>
    </dgm:pt>
    <dgm:pt modelId="{BC540753-C26A-7443-B37C-94A14280A3AB}" type="sibTrans" cxnId="{FE5F1E27-9E26-8345-A1B2-7556E1B86F08}">
      <dgm:prSet/>
      <dgm:spPr/>
      <dgm:t>
        <a:bodyPr/>
        <a:lstStyle/>
        <a:p>
          <a:endParaRPr lang="de-DE"/>
        </a:p>
      </dgm:t>
    </dgm:pt>
    <dgm:pt modelId="{C5BB5903-0FDA-1F44-A279-6C0063C4AB0D}">
      <dgm:prSet phldrT="[Text]"/>
      <dgm:spPr/>
      <dgm:t>
        <a:bodyPr/>
        <a:lstStyle/>
        <a:p>
          <a:r>
            <a:rPr lang="de-DE" dirty="0"/>
            <a:t>Was ist zu beachten, wenn FD Patentreife erlangen (können)?</a:t>
          </a:r>
        </a:p>
      </dgm:t>
    </dgm:pt>
    <dgm:pt modelId="{AB26E5F3-3312-3041-AE3C-A049F62A9499}" type="parTrans" cxnId="{F59DD1D7-D486-9D44-9416-D3DE23DB56AB}">
      <dgm:prSet/>
      <dgm:spPr/>
      <dgm:t>
        <a:bodyPr/>
        <a:lstStyle/>
        <a:p>
          <a:endParaRPr lang="de-DE"/>
        </a:p>
      </dgm:t>
    </dgm:pt>
    <dgm:pt modelId="{59D28A6A-7DC7-D34A-961D-C589F530CFF1}" type="sibTrans" cxnId="{F59DD1D7-D486-9D44-9416-D3DE23DB56AB}">
      <dgm:prSet/>
      <dgm:spPr/>
      <dgm:t>
        <a:bodyPr/>
        <a:lstStyle/>
        <a:p>
          <a:endParaRPr lang="de-DE"/>
        </a:p>
      </dgm:t>
    </dgm:pt>
    <dgm:pt modelId="{8FBD824C-3E08-D646-9716-350472583385}">
      <dgm:prSet phldrT="[Text]"/>
      <dgm:spPr/>
      <dgm:t>
        <a:bodyPr/>
        <a:lstStyle/>
        <a:p>
          <a:r>
            <a:rPr lang="de-DE" dirty="0"/>
            <a:t>Urheberrecht</a:t>
          </a:r>
        </a:p>
      </dgm:t>
    </dgm:pt>
    <dgm:pt modelId="{A3E53E22-B887-D647-953C-C72E0C8F1A7C}" type="parTrans" cxnId="{96C035BE-259E-E843-ABB8-9F9C4F173A7D}">
      <dgm:prSet/>
      <dgm:spPr/>
      <dgm:t>
        <a:bodyPr/>
        <a:lstStyle/>
        <a:p>
          <a:endParaRPr lang="de-DE"/>
        </a:p>
      </dgm:t>
    </dgm:pt>
    <dgm:pt modelId="{C0DED8F8-3595-3B49-AD41-B2696D9D11E9}" type="sibTrans" cxnId="{96C035BE-259E-E843-ABB8-9F9C4F173A7D}">
      <dgm:prSet/>
      <dgm:spPr/>
      <dgm:t>
        <a:bodyPr/>
        <a:lstStyle/>
        <a:p>
          <a:endParaRPr lang="de-DE"/>
        </a:p>
      </dgm:t>
    </dgm:pt>
    <dgm:pt modelId="{9BE0FE36-1B46-9240-8209-DEEC3300AFBC}">
      <dgm:prSet phldrT="[Text]"/>
      <dgm:spPr/>
      <dgm:t>
        <a:bodyPr/>
        <a:lstStyle/>
        <a:p>
          <a:r>
            <a:rPr lang="de-DE" dirty="0"/>
            <a:t>Unterfallen FD überhaupt dem Urheberrechtsgesetzt?</a:t>
          </a:r>
        </a:p>
      </dgm:t>
    </dgm:pt>
    <dgm:pt modelId="{DDCA0473-574E-7A46-88E9-2C4AFDDC179D}" type="parTrans" cxnId="{54EB1BD6-FB12-534C-88CF-F522C9A8D8B5}">
      <dgm:prSet/>
      <dgm:spPr/>
      <dgm:t>
        <a:bodyPr/>
        <a:lstStyle/>
        <a:p>
          <a:endParaRPr lang="de-DE"/>
        </a:p>
      </dgm:t>
    </dgm:pt>
    <dgm:pt modelId="{2DE18512-4A3C-0E4A-93D6-B3D3E5880E48}" type="sibTrans" cxnId="{54EB1BD6-FB12-534C-88CF-F522C9A8D8B5}">
      <dgm:prSet/>
      <dgm:spPr/>
      <dgm:t>
        <a:bodyPr/>
        <a:lstStyle/>
        <a:p>
          <a:endParaRPr lang="de-DE"/>
        </a:p>
      </dgm:t>
    </dgm:pt>
    <dgm:pt modelId="{230364AD-7925-E34F-942B-8478A00348A9}">
      <dgm:prSet phldrT="[Text]"/>
      <dgm:spPr/>
      <dgm:t>
        <a:bodyPr/>
        <a:lstStyle/>
        <a:p>
          <a:r>
            <a:rPr lang="de-DE" dirty="0"/>
            <a:t>Wettbewerbsrecht</a:t>
          </a:r>
        </a:p>
      </dgm:t>
    </dgm:pt>
    <dgm:pt modelId="{C70AB701-5879-AC49-864E-EB7C9F9E5EFE}" type="parTrans" cxnId="{0C52EC14-0B27-8B45-A08F-DDFEE38E76F1}">
      <dgm:prSet/>
      <dgm:spPr/>
      <dgm:t>
        <a:bodyPr/>
        <a:lstStyle/>
        <a:p>
          <a:endParaRPr lang="de-DE"/>
        </a:p>
      </dgm:t>
    </dgm:pt>
    <dgm:pt modelId="{BB88A4C0-8710-F245-B70F-DBE7208FD90E}" type="sibTrans" cxnId="{0C52EC14-0B27-8B45-A08F-DDFEE38E76F1}">
      <dgm:prSet/>
      <dgm:spPr/>
      <dgm:t>
        <a:bodyPr/>
        <a:lstStyle/>
        <a:p>
          <a:endParaRPr lang="de-DE"/>
        </a:p>
      </dgm:t>
    </dgm:pt>
    <dgm:pt modelId="{0C094BAB-9ED1-9A4E-96E0-F784169BAD3F}">
      <dgm:prSet phldrT="[Text]"/>
      <dgm:spPr/>
      <dgm:t>
        <a:bodyPr/>
        <a:lstStyle/>
        <a:p>
          <a:r>
            <a:rPr lang="de-DE" dirty="0"/>
            <a:t>Datenschutz</a:t>
          </a:r>
        </a:p>
      </dgm:t>
    </dgm:pt>
    <dgm:pt modelId="{E830CB9A-31B3-8D42-ABE8-9D37F30061B0}" type="parTrans" cxnId="{EE127667-75CE-8E4F-9D27-E476271C060D}">
      <dgm:prSet/>
      <dgm:spPr/>
      <dgm:t>
        <a:bodyPr/>
        <a:lstStyle/>
        <a:p>
          <a:endParaRPr lang="de-DE"/>
        </a:p>
      </dgm:t>
    </dgm:pt>
    <dgm:pt modelId="{7346D864-936A-A244-9752-A568AE6EDFC6}" type="sibTrans" cxnId="{EE127667-75CE-8E4F-9D27-E476271C060D}">
      <dgm:prSet/>
      <dgm:spPr/>
      <dgm:t>
        <a:bodyPr/>
        <a:lstStyle/>
        <a:p>
          <a:endParaRPr lang="de-DE"/>
        </a:p>
      </dgm:t>
    </dgm:pt>
    <dgm:pt modelId="{9092C4A6-F5AB-DE41-8096-E996EBB82290}">
      <dgm:prSet phldrT="[Text]"/>
      <dgm:spPr/>
      <dgm:t>
        <a:bodyPr/>
        <a:lstStyle/>
        <a:p>
          <a:r>
            <a:rPr lang="de-DE" dirty="0"/>
            <a:t>Welche FD sind "schützenswert"?</a:t>
          </a:r>
        </a:p>
      </dgm:t>
    </dgm:pt>
    <dgm:pt modelId="{DD868E12-DEFD-2540-8C29-095E143D0ACC}" type="parTrans" cxnId="{4EC7D312-CB22-A948-984C-CBE11181B020}">
      <dgm:prSet/>
      <dgm:spPr/>
      <dgm:t>
        <a:bodyPr/>
        <a:lstStyle/>
        <a:p>
          <a:endParaRPr lang="de-DE"/>
        </a:p>
      </dgm:t>
    </dgm:pt>
    <dgm:pt modelId="{7D6010B3-35C5-0547-B092-AFFC8CAE25DF}" type="sibTrans" cxnId="{4EC7D312-CB22-A948-984C-CBE11181B020}">
      <dgm:prSet/>
      <dgm:spPr/>
      <dgm:t>
        <a:bodyPr/>
        <a:lstStyle/>
        <a:p>
          <a:endParaRPr lang="de-DE"/>
        </a:p>
      </dgm:t>
    </dgm:pt>
    <dgm:pt modelId="{A0931CD0-502C-904C-B457-C1520DDB840D}">
      <dgm:prSet phldrT="[Text]"/>
      <dgm:spPr/>
      <dgm:t>
        <a:bodyPr/>
        <a:lstStyle/>
        <a:p>
          <a:r>
            <a:rPr lang="de-DE"/>
            <a:t>Werden Daten im unternehmerischen Geschäftsverkehr unfair genutzt?</a:t>
          </a:r>
          <a:endParaRPr lang="de-DE" dirty="0"/>
        </a:p>
      </dgm:t>
    </dgm:pt>
    <dgm:pt modelId="{CE982257-B9A9-3949-AA82-A794735F8F98}" type="parTrans" cxnId="{45CD49FD-6AC1-3041-A7DD-5137C4882296}">
      <dgm:prSet/>
      <dgm:spPr/>
      <dgm:t>
        <a:bodyPr/>
        <a:lstStyle/>
        <a:p>
          <a:endParaRPr lang="de-DE"/>
        </a:p>
      </dgm:t>
    </dgm:pt>
    <dgm:pt modelId="{DAA5D704-4ECF-B94A-878E-64D5391D3841}" type="sibTrans" cxnId="{45CD49FD-6AC1-3041-A7DD-5137C4882296}">
      <dgm:prSet/>
      <dgm:spPr/>
      <dgm:t>
        <a:bodyPr/>
        <a:lstStyle/>
        <a:p>
          <a:endParaRPr lang="de-DE"/>
        </a:p>
      </dgm:t>
    </dgm:pt>
    <dgm:pt modelId="{6A532EE1-2911-F842-B93D-D00DA2A07173}" type="pres">
      <dgm:prSet presAssocID="{E70727EF-999E-5B43-98A9-41CBAC017464}" presName="Name0" presStyleCnt="0">
        <dgm:presLayoutVars>
          <dgm:dir/>
          <dgm:animLvl val="lvl"/>
          <dgm:resizeHandles val="exact"/>
        </dgm:presLayoutVars>
      </dgm:prSet>
      <dgm:spPr/>
    </dgm:pt>
    <dgm:pt modelId="{E7C23828-A277-FB4C-BB7E-AC9D77CE55B3}" type="pres">
      <dgm:prSet presAssocID="{666D6638-6DD6-BE45-9877-50C66796A24D}" presName="composite" presStyleCnt="0"/>
      <dgm:spPr/>
    </dgm:pt>
    <dgm:pt modelId="{AA5D42EC-EB57-104C-8A84-9AC3C0BDC8FA}" type="pres">
      <dgm:prSet presAssocID="{666D6638-6DD6-BE45-9877-50C66796A24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EB4BD1BD-0CE8-4C47-BBC9-64EDEF5AC433}" type="pres">
      <dgm:prSet presAssocID="{666D6638-6DD6-BE45-9877-50C66796A24D}" presName="desTx" presStyleLbl="alignAccFollowNode1" presStyleIdx="0" presStyleCnt="4">
        <dgm:presLayoutVars>
          <dgm:bulletEnabled val="1"/>
        </dgm:presLayoutVars>
      </dgm:prSet>
      <dgm:spPr/>
    </dgm:pt>
    <dgm:pt modelId="{B3C7E0C0-AFA1-3449-8C2D-67790E386D39}" type="pres">
      <dgm:prSet presAssocID="{BC540753-C26A-7443-B37C-94A14280A3AB}" presName="space" presStyleCnt="0"/>
      <dgm:spPr/>
    </dgm:pt>
    <dgm:pt modelId="{C02D2F96-C884-2C4C-821F-0EAB89664C4B}" type="pres">
      <dgm:prSet presAssocID="{8FBD824C-3E08-D646-9716-350472583385}" presName="composite" presStyleCnt="0"/>
      <dgm:spPr/>
    </dgm:pt>
    <dgm:pt modelId="{542C8A8E-039D-D643-9BFF-EA70E71F71C4}" type="pres">
      <dgm:prSet presAssocID="{8FBD824C-3E08-D646-9716-35047258338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D50F701-63D9-F34A-B3A6-ADD33225560A}" type="pres">
      <dgm:prSet presAssocID="{8FBD824C-3E08-D646-9716-350472583385}" presName="desTx" presStyleLbl="alignAccFollowNode1" presStyleIdx="1" presStyleCnt="4">
        <dgm:presLayoutVars>
          <dgm:bulletEnabled val="1"/>
        </dgm:presLayoutVars>
      </dgm:prSet>
      <dgm:spPr/>
    </dgm:pt>
    <dgm:pt modelId="{DF4DED57-BA6F-C34F-B60D-6C6EB00157C8}" type="pres">
      <dgm:prSet presAssocID="{C0DED8F8-3595-3B49-AD41-B2696D9D11E9}" presName="space" presStyleCnt="0"/>
      <dgm:spPr/>
    </dgm:pt>
    <dgm:pt modelId="{623E2EA9-2F24-0544-8D71-F0B720101AAC}" type="pres">
      <dgm:prSet presAssocID="{230364AD-7925-E34F-942B-8478A00348A9}" presName="composite" presStyleCnt="0"/>
      <dgm:spPr/>
    </dgm:pt>
    <dgm:pt modelId="{2D585571-308E-464D-8756-5FAB6027CFA8}" type="pres">
      <dgm:prSet presAssocID="{230364AD-7925-E34F-942B-8478A00348A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F87758D8-7981-6D40-BF1E-EDCE0EE4923D}" type="pres">
      <dgm:prSet presAssocID="{230364AD-7925-E34F-942B-8478A00348A9}" presName="desTx" presStyleLbl="alignAccFollowNode1" presStyleIdx="2" presStyleCnt="4">
        <dgm:presLayoutVars>
          <dgm:bulletEnabled val="1"/>
        </dgm:presLayoutVars>
      </dgm:prSet>
      <dgm:spPr/>
    </dgm:pt>
    <dgm:pt modelId="{12E9B161-103D-2F49-8104-7F9C16C44295}" type="pres">
      <dgm:prSet presAssocID="{BB88A4C0-8710-F245-B70F-DBE7208FD90E}" presName="space" presStyleCnt="0"/>
      <dgm:spPr/>
    </dgm:pt>
    <dgm:pt modelId="{2029B5E5-8056-3D49-BF7E-34546AB9A2D1}" type="pres">
      <dgm:prSet presAssocID="{0C094BAB-9ED1-9A4E-96E0-F784169BAD3F}" presName="composite" presStyleCnt="0"/>
      <dgm:spPr/>
    </dgm:pt>
    <dgm:pt modelId="{21B07E57-7394-124B-9644-99FE4550ECA1}" type="pres">
      <dgm:prSet presAssocID="{0C094BAB-9ED1-9A4E-96E0-F784169BAD3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D7DB5557-2591-D645-B6AF-1EDB5565216E}" type="pres">
      <dgm:prSet presAssocID="{0C094BAB-9ED1-9A4E-96E0-F784169BAD3F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AF93303-176F-B247-8F9C-857A6EFD54D0}" type="presOf" srcId="{0C094BAB-9ED1-9A4E-96E0-F784169BAD3F}" destId="{21B07E57-7394-124B-9644-99FE4550ECA1}" srcOrd="0" destOrd="0" presId="urn:microsoft.com/office/officeart/2005/8/layout/hList1"/>
    <dgm:cxn modelId="{4EC7D312-CB22-A948-984C-CBE11181B020}" srcId="{0C094BAB-9ED1-9A4E-96E0-F784169BAD3F}" destId="{9092C4A6-F5AB-DE41-8096-E996EBB82290}" srcOrd="0" destOrd="0" parTransId="{DD868E12-DEFD-2540-8C29-095E143D0ACC}" sibTransId="{7D6010B3-35C5-0547-B092-AFFC8CAE25DF}"/>
    <dgm:cxn modelId="{0C52EC14-0B27-8B45-A08F-DDFEE38E76F1}" srcId="{E70727EF-999E-5B43-98A9-41CBAC017464}" destId="{230364AD-7925-E34F-942B-8478A00348A9}" srcOrd="2" destOrd="0" parTransId="{C70AB701-5879-AC49-864E-EB7C9F9E5EFE}" sibTransId="{BB88A4C0-8710-F245-B70F-DBE7208FD90E}"/>
    <dgm:cxn modelId="{FE5F1E27-9E26-8345-A1B2-7556E1B86F08}" srcId="{E70727EF-999E-5B43-98A9-41CBAC017464}" destId="{666D6638-6DD6-BE45-9877-50C66796A24D}" srcOrd="0" destOrd="0" parTransId="{9530D32D-2DBE-614D-8489-22878AE2669C}" sibTransId="{BC540753-C26A-7443-B37C-94A14280A3AB}"/>
    <dgm:cxn modelId="{64613228-AEF8-3F40-B165-89DC6C21D935}" type="presOf" srcId="{9BE0FE36-1B46-9240-8209-DEEC3300AFBC}" destId="{9D50F701-63D9-F34A-B3A6-ADD33225560A}" srcOrd="0" destOrd="0" presId="urn:microsoft.com/office/officeart/2005/8/layout/hList1"/>
    <dgm:cxn modelId="{EE127667-75CE-8E4F-9D27-E476271C060D}" srcId="{E70727EF-999E-5B43-98A9-41CBAC017464}" destId="{0C094BAB-9ED1-9A4E-96E0-F784169BAD3F}" srcOrd="3" destOrd="0" parTransId="{E830CB9A-31B3-8D42-ABE8-9D37F30061B0}" sibTransId="{7346D864-936A-A244-9752-A568AE6EDFC6}"/>
    <dgm:cxn modelId="{8E58908F-8FB6-B64F-86F0-F02B87781C02}" type="presOf" srcId="{A0931CD0-502C-904C-B457-C1520DDB840D}" destId="{F87758D8-7981-6D40-BF1E-EDCE0EE4923D}" srcOrd="0" destOrd="0" presId="urn:microsoft.com/office/officeart/2005/8/layout/hList1"/>
    <dgm:cxn modelId="{5DB452A0-48E2-DA46-910F-6FE1436D2D03}" type="presOf" srcId="{666D6638-6DD6-BE45-9877-50C66796A24D}" destId="{AA5D42EC-EB57-104C-8A84-9AC3C0BDC8FA}" srcOrd="0" destOrd="0" presId="urn:microsoft.com/office/officeart/2005/8/layout/hList1"/>
    <dgm:cxn modelId="{5271A7AA-9644-C44C-9086-FC0174D7962F}" type="presOf" srcId="{230364AD-7925-E34F-942B-8478A00348A9}" destId="{2D585571-308E-464D-8756-5FAB6027CFA8}" srcOrd="0" destOrd="0" presId="urn:microsoft.com/office/officeart/2005/8/layout/hList1"/>
    <dgm:cxn modelId="{44FCE1B4-2E0F-954A-A420-596BEE1686AE}" type="presOf" srcId="{C5BB5903-0FDA-1F44-A279-6C0063C4AB0D}" destId="{EB4BD1BD-0CE8-4C47-BBC9-64EDEF5AC433}" srcOrd="0" destOrd="0" presId="urn:microsoft.com/office/officeart/2005/8/layout/hList1"/>
    <dgm:cxn modelId="{655083B5-5F56-B14F-94AC-4E4D5D644FC6}" type="presOf" srcId="{E70727EF-999E-5B43-98A9-41CBAC017464}" destId="{6A532EE1-2911-F842-B93D-D00DA2A07173}" srcOrd="0" destOrd="0" presId="urn:microsoft.com/office/officeart/2005/8/layout/hList1"/>
    <dgm:cxn modelId="{96C035BE-259E-E843-ABB8-9F9C4F173A7D}" srcId="{E70727EF-999E-5B43-98A9-41CBAC017464}" destId="{8FBD824C-3E08-D646-9716-350472583385}" srcOrd="1" destOrd="0" parTransId="{A3E53E22-B887-D647-953C-C72E0C8F1A7C}" sibTransId="{C0DED8F8-3595-3B49-AD41-B2696D9D11E9}"/>
    <dgm:cxn modelId="{603462C3-27A3-B345-B37F-46900ECDA370}" type="presOf" srcId="{8FBD824C-3E08-D646-9716-350472583385}" destId="{542C8A8E-039D-D643-9BFF-EA70E71F71C4}" srcOrd="0" destOrd="0" presId="urn:microsoft.com/office/officeart/2005/8/layout/hList1"/>
    <dgm:cxn modelId="{54EB1BD6-FB12-534C-88CF-F522C9A8D8B5}" srcId="{8FBD824C-3E08-D646-9716-350472583385}" destId="{9BE0FE36-1B46-9240-8209-DEEC3300AFBC}" srcOrd="0" destOrd="0" parTransId="{DDCA0473-574E-7A46-88E9-2C4AFDDC179D}" sibTransId="{2DE18512-4A3C-0E4A-93D6-B3D3E5880E48}"/>
    <dgm:cxn modelId="{F59DD1D7-D486-9D44-9416-D3DE23DB56AB}" srcId="{666D6638-6DD6-BE45-9877-50C66796A24D}" destId="{C5BB5903-0FDA-1F44-A279-6C0063C4AB0D}" srcOrd="0" destOrd="0" parTransId="{AB26E5F3-3312-3041-AE3C-A049F62A9499}" sibTransId="{59D28A6A-7DC7-D34A-961D-C589F530CFF1}"/>
    <dgm:cxn modelId="{03D24FE3-16FC-A74A-861C-401F4D71124F}" type="presOf" srcId="{9092C4A6-F5AB-DE41-8096-E996EBB82290}" destId="{D7DB5557-2591-D645-B6AF-1EDB5565216E}" srcOrd="0" destOrd="0" presId="urn:microsoft.com/office/officeart/2005/8/layout/hList1"/>
    <dgm:cxn modelId="{45CD49FD-6AC1-3041-A7DD-5137C4882296}" srcId="{230364AD-7925-E34F-942B-8478A00348A9}" destId="{A0931CD0-502C-904C-B457-C1520DDB840D}" srcOrd="0" destOrd="0" parTransId="{CE982257-B9A9-3949-AA82-A794735F8F98}" sibTransId="{DAA5D704-4ECF-B94A-878E-64D5391D3841}"/>
    <dgm:cxn modelId="{D7C971CF-576D-E94A-8139-2FFBEF966AC7}" type="presParOf" srcId="{6A532EE1-2911-F842-B93D-D00DA2A07173}" destId="{E7C23828-A277-FB4C-BB7E-AC9D77CE55B3}" srcOrd="0" destOrd="0" presId="urn:microsoft.com/office/officeart/2005/8/layout/hList1"/>
    <dgm:cxn modelId="{3CF713F1-46ED-CD40-B0AB-FF941B5C668F}" type="presParOf" srcId="{E7C23828-A277-FB4C-BB7E-AC9D77CE55B3}" destId="{AA5D42EC-EB57-104C-8A84-9AC3C0BDC8FA}" srcOrd="0" destOrd="0" presId="urn:microsoft.com/office/officeart/2005/8/layout/hList1"/>
    <dgm:cxn modelId="{85BB7982-A9FC-B448-AC1B-28BAD65BF0E0}" type="presParOf" srcId="{E7C23828-A277-FB4C-BB7E-AC9D77CE55B3}" destId="{EB4BD1BD-0CE8-4C47-BBC9-64EDEF5AC433}" srcOrd="1" destOrd="0" presId="urn:microsoft.com/office/officeart/2005/8/layout/hList1"/>
    <dgm:cxn modelId="{E1958FD2-BD9E-3345-B417-E478AE55506D}" type="presParOf" srcId="{6A532EE1-2911-F842-B93D-D00DA2A07173}" destId="{B3C7E0C0-AFA1-3449-8C2D-67790E386D39}" srcOrd="1" destOrd="0" presId="urn:microsoft.com/office/officeart/2005/8/layout/hList1"/>
    <dgm:cxn modelId="{081AD992-9E0E-DD4B-8B95-EBE9C69C476B}" type="presParOf" srcId="{6A532EE1-2911-F842-B93D-D00DA2A07173}" destId="{C02D2F96-C884-2C4C-821F-0EAB89664C4B}" srcOrd="2" destOrd="0" presId="urn:microsoft.com/office/officeart/2005/8/layout/hList1"/>
    <dgm:cxn modelId="{0A110D25-603C-7040-93A1-A8E31AB5E3D7}" type="presParOf" srcId="{C02D2F96-C884-2C4C-821F-0EAB89664C4B}" destId="{542C8A8E-039D-D643-9BFF-EA70E71F71C4}" srcOrd="0" destOrd="0" presId="urn:microsoft.com/office/officeart/2005/8/layout/hList1"/>
    <dgm:cxn modelId="{4A1B4BCE-7889-8F41-BEB8-38ACE5B47F35}" type="presParOf" srcId="{C02D2F96-C884-2C4C-821F-0EAB89664C4B}" destId="{9D50F701-63D9-F34A-B3A6-ADD33225560A}" srcOrd="1" destOrd="0" presId="urn:microsoft.com/office/officeart/2005/8/layout/hList1"/>
    <dgm:cxn modelId="{737195B4-9B4B-CE4B-A297-1D982B585ADB}" type="presParOf" srcId="{6A532EE1-2911-F842-B93D-D00DA2A07173}" destId="{DF4DED57-BA6F-C34F-B60D-6C6EB00157C8}" srcOrd="3" destOrd="0" presId="urn:microsoft.com/office/officeart/2005/8/layout/hList1"/>
    <dgm:cxn modelId="{291E0E69-E120-3242-A8A8-961166482E4A}" type="presParOf" srcId="{6A532EE1-2911-F842-B93D-D00DA2A07173}" destId="{623E2EA9-2F24-0544-8D71-F0B720101AAC}" srcOrd="4" destOrd="0" presId="urn:microsoft.com/office/officeart/2005/8/layout/hList1"/>
    <dgm:cxn modelId="{11EA0634-1B98-3A46-92CD-0D9217366752}" type="presParOf" srcId="{623E2EA9-2F24-0544-8D71-F0B720101AAC}" destId="{2D585571-308E-464D-8756-5FAB6027CFA8}" srcOrd="0" destOrd="0" presId="urn:microsoft.com/office/officeart/2005/8/layout/hList1"/>
    <dgm:cxn modelId="{39A231CA-EC86-9249-A4E4-3502003A5F38}" type="presParOf" srcId="{623E2EA9-2F24-0544-8D71-F0B720101AAC}" destId="{F87758D8-7981-6D40-BF1E-EDCE0EE4923D}" srcOrd="1" destOrd="0" presId="urn:microsoft.com/office/officeart/2005/8/layout/hList1"/>
    <dgm:cxn modelId="{2A7C9920-C742-6849-9876-E8EF7C2A746F}" type="presParOf" srcId="{6A532EE1-2911-F842-B93D-D00DA2A07173}" destId="{12E9B161-103D-2F49-8104-7F9C16C44295}" srcOrd="5" destOrd="0" presId="urn:microsoft.com/office/officeart/2005/8/layout/hList1"/>
    <dgm:cxn modelId="{52E782D7-F3E0-8D4D-9EF6-39CA13CB32E1}" type="presParOf" srcId="{6A532EE1-2911-F842-B93D-D00DA2A07173}" destId="{2029B5E5-8056-3D49-BF7E-34546AB9A2D1}" srcOrd="6" destOrd="0" presId="urn:microsoft.com/office/officeart/2005/8/layout/hList1"/>
    <dgm:cxn modelId="{40E8692A-04F5-2643-A7C8-DDEFE23E1A90}" type="presParOf" srcId="{2029B5E5-8056-3D49-BF7E-34546AB9A2D1}" destId="{21B07E57-7394-124B-9644-99FE4550ECA1}" srcOrd="0" destOrd="0" presId="urn:microsoft.com/office/officeart/2005/8/layout/hList1"/>
    <dgm:cxn modelId="{8009A6EB-CED0-F44D-8512-056107953B80}" type="presParOf" srcId="{2029B5E5-8056-3D49-BF7E-34546AB9A2D1}" destId="{D7DB5557-2591-D645-B6AF-1EDB5565216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0727EF-999E-5B43-98A9-41CBAC017464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66D6638-6DD6-BE45-9877-50C66796A24D}">
      <dgm:prSet phldrT="[Text]"/>
      <dgm:spPr/>
      <dgm:t>
        <a:bodyPr/>
        <a:lstStyle/>
        <a:p>
          <a:r>
            <a:rPr lang="de-DE" dirty="0"/>
            <a:t>Wissenschaftsrecht</a:t>
          </a:r>
        </a:p>
      </dgm:t>
    </dgm:pt>
    <dgm:pt modelId="{9530D32D-2DBE-614D-8489-22878AE2669C}" type="parTrans" cxnId="{FE5F1E27-9E26-8345-A1B2-7556E1B86F08}">
      <dgm:prSet/>
      <dgm:spPr/>
      <dgm:t>
        <a:bodyPr/>
        <a:lstStyle/>
        <a:p>
          <a:endParaRPr lang="de-DE"/>
        </a:p>
      </dgm:t>
    </dgm:pt>
    <dgm:pt modelId="{BC540753-C26A-7443-B37C-94A14280A3AB}" type="sibTrans" cxnId="{FE5F1E27-9E26-8345-A1B2-7556E1B86F08}">
      <dgm:prSet/>
      <dgm:spPr/>
      <dgm:t>
        <a:bodyPr/>
        <a:lstStyle/>
        <a:p>
          <a:endParaRPr lang="de-DE"/>
        </a:p>
      </dgm:t>
    </dgm:pt>
    <dgm:pt modelId="{C5BB5903-0FDA-1F44-A279-6C0063C4AB0D}">
      <dgm:prSet phldrT="[Text]"/>
      <dgm:spPr/>
      <dgm:t>
        <a:bodyPr/>
        <a:lstStyle/>
        <a:p>
          <a:r>
            <a:rPr lang="de-DE" dirty="0"/>
            <a:t>Können Lizenz- und Veröffentlichungsvorgaben für FD per Mandatierung erfolgen?</a:t>
          </a:r>
        </a:p>
      </dgm:t>
    </dgm:pt>
    <dgm:pt modelId="{AB26E5F3-3312-3041-AE3C-A049F62A9499}" type="parTrans" cxnId="{F59DD1D7-D486-9D44-9416-D3DE23DB56AB}">
      <dgm:prSet/>
      <dgm:spPr/>
      <dgm:t>
        <a:bodyPr/>
        <a:lstStyle/>
        <a:p>
          <a:endParaRPr lang="de-DE"/>
        </a:p>
      </dgm:t>
    </dgm:pt>
    <dgm:pt modelId="{59D28A6A-7DC7-D34A-961D-C589F530CFF1}" type="sibTrans" cxnId="{F59DD1D7-D486-9D44-9416-D3DE23DB56AB}">
      <dgm:prSet/>
      <dgm:spPr/>
      <dgm:t>
        <a:bodyPr/>
        <a:lstStyle/>
        <a:p>
          <a:endParaRPr lang="de-DE"/>
        </a:p>
      </dgm:t>
    </dgm:pt>
    <dgm:pt modelId="{8FBD824C-3E08-D646-9716-350472583385}">
      <dgm:prSet phldrT="[Text]"/>
      <dgm:spPr/>
      <dgm:t>
        <a:bodyPr/>
        <a:lstStyle/>
        <a:p>
          <a:r>
            <a:rPr lang="de-DE" dirty="0"/>
            <a:t>Grundrechte</a:t>
          </a:r>
        </a:p>
      </dgm:t>
    </dgm:pt>
    <dgm:pt modelId="{A3E53E22-B887-D647-953C-C72E0C8F1A7C}" type="parTrans" cxnId="{96C035BE-259E-E843-ABB8-9F9C4F173A7D}">
      <dgm:prSet/>
      <dgm:spPr/>
      <dgm:t>
        <a:bodyPr/>
        <a:lstStyle/>
        <a:p>
          <a:endParaRPr lang="de-DE"/>
        </a:p>
      </dgm:t>
    </dgm:pt>
    <dgm:pt modelId="{C0DED8F8-3595-3B49-AD41-B2696D9D11E9}" type="sibTrans" cxnId="{96C035BE-259E-E843-ABB8-9F9C4F173A7D}">
      <dgm:prSet/>
      <dgm:spPr/>
      <dgm:t>
        <a:bodyPr/>
        <a:lstStyle/>
        <a:p>
          <a:endParaRPr lang="de-DE"/>
        </a:p>
      </dgm:t>
    </dgm:pt>
    <dgm:pt modelId="{9BE0FE36-1B46-9240-8209-DEEC3300AFBC}">
      <dgm:prSet phldrT="[Text]"/>
      <dgm:spPr/>
      <dgm:t>
        <a:bodyPr/>
        <a:lstStyle/>
        <a:p>
          <a:r>
            <a:rPr lang="de-DE" dirty="0"/>
            <a:t>Welcher verfassungsrechtlichen Grenzen sind zu beachten?</a:t>
          </a:r>
        </a:p>
      </dgm:t>
    </dgm:pt>
    <dgm:pt modelId="{DDCA0473-574E-7A46-88E9-2C4AFDDC179D}" type="parTrans" cxnId="{54EB1BD6-FB12-534C-88CF-F522C9A8D8B5}">
      <dgm:prSet/>
      <dgm:spPr/>
      <dgm:t>
        <a:bodyPr/>
        <a:lstStyle/>
        <a:p>
          <a:endParaRPr lang="de-DE"/>
        </a:p>
      </dgm:t>
    </dgm:pt>
    <dgm:pt modelId="{2DE18512-4A3C-0E4A-93D6-B3D3E5880E48}" type="sibTrans" cxnId="{54EB1BD6-FB12-534C-88CF-F522C9A8D8B5}">
      <dgm:prSet/>
      <dgm:spPr/>
      <dgm:t>
        <a:bodyPr/>
        <a:lstStyle/>
        <a:p>
          <a:endParaRPr lang="de-DE"/>
        </a:p>
      </dgm:t>
    </dgm:pt>
    <dgm:pt modelId="{230364AD-7925-E34F-942B-8478A00348A9}">
      <dgm:prSet phldrT="[Text]"/>
      <dgm:spPr/>
      <dgm:t>
        <a:bodyPr/>
        <a:lstStyle/>
        <a:p>
          <a:r>
            <a:rPr lang="de-DE" dirty="0"/>
            <a:t>Internationales Recht</a:t>
          </a:r>
        </a:p>
      </dgm:t>
    </dgm:pt>
    <dgm:pt modelId="{C70AB701-5879-AC49-864E-EB7C9F9E5EFE}" type="parTrans" cxnId="{0C52EC14-0B27-8B45-A08F-DDFEE38E76F1}">
      <dgm:prSet/>
      <dgm:spPr/>
      <dgm:t>
        <a:bodyPr/>
        <a:lstStyle/>
        <a:p>
          <a:endParaRPr lang="de-DE"/>
        </a:p>
      </dgm:t>
    </dgm:pt>
    <dgm:pt modelId="{BB88A4C0-8710-F245-B70F-DBE7208FD90E}" type="sibTrans" cxnId="{0C52EC14-0B27-8B45-A08F-DDFEE38E76F1}">
      <dgm:prSet/>
      <dgm:spPr/>
      <dgm:t>
        <a:bodyPr/>
        <a:lstStyle/>
        <a:p>
          <a:endParaRPr lang="de-DE"/>
        </a:p>
      </dgm:t>
    </dgm:pt>
    <dgm:pt modelId="{0C094BAB-9ED1-9A4E-96E0-F784169BAD3F}">
      <dgm:prSet phldrT="[Text]"/>
      <dgm:spPr/>
      <dgm:t>
        <a:bodyPr/>
        <a:lstStyle/>
        <a:p>
          <a:r>
            <a:rPr lang="de-DE" dirty="0"/>
            <a:t>EU-Recht</a:t>
          </a:r>
        </a:p>
      </dgm:t>
    </dgm:pt>
    <dgm:pt modelId="{E830CB9A-31B3-8D42-ABE8-9D37F30061B0}" type="parTrans" cxnId="{EE127667-75CE-8E4F-9D27-E476271C060D}">
      <dgm:prSet/>
      <dgm:spPr/>
      <dgm:t>
        <a:bodyPr/>
        <a:lstStyle/>
        <a:p>
          <a:endParaRPr lang="de-DE"/>
        </a:p>
      </dgm:t>
    </dgm:pt>
    <dgm:pt modelId="{7346D864-936A-A244-9752-A568AE6EDFC6}" type="sibTrans" cxnId="{EE127667-75CE-8E4F-9D27-E476271C060D}">
      <dgm:prSet/>
      <dgm:spPr/>
      <dgm:t>
        <a:bodyPr/>
        <a:lstStyle/>
        <a:p>
          <a:endParaRPr lang="de-DE"/>
        </a:p>
      </dgm:t>
    </dgm:pt>
    <dgm:pt modelId="{9092C4A6-F5AB-DE41-8096-E996EBB82290}">
      <dgm:prSet phldrT="[Text]"/>
      <dgm:spPr/>
      <dgm:t>
        <a:bodyPr/>
        <a:lstStyle/>
        <a:p>
          <a:r>
            <a:rPr lang="de-DE" dirty="0"/>
            <a:t>Was bringt z. B. die "European Data Economy" für FD?</a:t>
          </a:r>
        </a:p>
      </dgm:t>
    </dgm:pt>
    <dgm:pt modelId="{DD868E12-DEFD-2540-8C29-095E143D0ACC}" type="parTrans" cxnId="{4EC7D312-CB22-A948-984C-CBE11181B020}">
      <dgm:prSet/>
      <dgm:spPr/>
      <dgm:t>
        <a:bodyPr/>
        <a:lstStyle/>
        <a:p>
          <a:endParaRPr lang="de-DE"/>
        </a:p>
      </dgm:t>
    </dgm:pt>
    <dgm:pt modelId="{7D6010B3-35C5-0547-B092-AFFC8CAE25DF}" type="sibTrans" cxnId="{4EC7D312-CB22-A948-984C-CBE11181B020}">
      <dgm:prSet/>
      <dgm:spPr/>
      <dgm:t>
        <a:bodyPr/>
        <a:lstStyle/>
        <a:p>
          <a:endParaRPr lang="de-DE"/>
        </a:p>
      </dgm:t>
    </dgm:pt>
    <dgm:pt modelId="{A0931CD0-502C-904C-B457-C1520DDB840D}">
      <dgm:prSet phldrT="[Text]"/>
      <dgm:spPr/>
      <dgm:t>
        <a:bodyPr/>
        <a:lstStyle/>
        <a:p>
          <a:r>
            <a:rPr lang="de-DE" dirty="0"/>
            <a:t>Welche Rechtsbestimmungen bestehen außerhalb Deutschlands?</a:t>
          </a:r>
        </a:p>
      </dgm:t>
    </dgm:pt>
    <dgm:pt modelId="{CE982257-B9A9-3949-AA82-A794735F8F98}" type="parTrans" cxnId="{45CD49FD-6AC1-3041-A7DD-5137C4882296}">
      <dgm:prSet/>
      <dgm:spPr/>
      <dgm:t>
        <a:bodyPr/>
        <a:lstStyle/>
        <a:p>
          <a:endParaRPr lang="de-DE"/>
        </a:p>
      </dgm:t>
    </dgm:pt>
    <dgm:pt modelId="{DAA5D704-4ECF-B94A-878E-64D5391D3841}" type="sibTrans" cxnId="{45CD49FD-6AC1-3041-A7DD-5137C4882296}">
      <dgm:prSet/>
      <dgm:spPr/>
      <dgm:t>
        <a:bodyPr/>
        <a:lstStyle/>
        <a:p>
          <a:endParaRPr lang="de-DE"/>
        </a:p>
      </dgm:t>
    </dgm:pt>
    <dgm:pt modelId="{6A532EE1-2911-F842-B93D-D00DA2A07173}" type="pres">
      <dgm:prSet presAssocID="{E70727EF-999E-5B43-98A9-41CBAC017464}" presName="Name0" presStyleCnt="0">
        <dgm:presLayoutVars>
          <dgm:dir/>
          <dgm:animLvl val="lvl"/>
          <dgm:resizeHandles val="exact"/>
        </dgm:presLayoutVars>
      </dgm:prSet>
      <dgm:spPr/>
    </dgm:pt>
    <dgm:pt modelId="{E7C23828-A277-FB4C-BB7E-AC9D77CE55B3}" type="pres">
      <dgm:prSet presAssocID="{666D6638-6DD6-BE45-9877-50C66796A24D}" presName="composite" presStyleCnt="0"/>
      <dgm:spPr/>
    </dgm:pt>
    <dgm:pt modelId="{AA5D42EC-EB57-104C-8A84-9AC3C0BDC8FA}" type="pres">
      <dgm:prSet presAssocID="{666D6638-6DD6-BE45-9877-50C66796A24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EB4BD1BD-0CE8-4C47-BBC9-64EDEF5AC433}" type="pres">
      <dgm:prSet presAssocID="{666D6638-6DD6-BE45-9877-50C66796A24D}" presName="desTx" presStyleLbl="alignAccFollowNode1" presStyleIdx="0" presStyleCnt="4">
        <dgm:presLayoutVars>
          <dgm:bulletEnabled val="1"/>
        </dgm:presLayoutVars>
      </dgm:prSet>
      <dgm:spPr/>
    </dgm:pt>
    <dgm:pt modelId="{B3C7E0C0-AFA1-3449-8C2D-67790E386D39}" type="pres">
      <dgm:prSet presAssocID="{BC540753-C26A-7443-B37C-94A14280A3AB}" presName="space" presStyleCnt="0"/>
      <dgm:spPr/>
    </dgm:pt>
    <dgm:pt modelId="{C02D2F96-C884-2C4C-821F-0EAB89664C4B}" type="pres">
      <dgm:prSet presAssocID="{8FBD824C-3E08-D646-9716-350472583385}" presName="composite" presStyleCnt="0"/>
      <dgm:spPr/>
    </dgm:pt>
    <dgm:pt modelId="{542C8A8E-039D-D643-9BFF-EA70E71F71C4}" type="pres">
      <dgm:prSet presAssocID="{8FBD824C-3E08-D646-9716-35047258338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D50F701-63D9-F34A-B3A6-ADD33225560A}" type="pres">
      <dgm:prSet presAssocID="{8FBD824C-3E08-D646-9716-350472583385}" presName="desTx" presStyleLbl="alignAccFollowNode1" presStyleIdx="1" presStyleCnt="4">
        <dgm:presLayoutVars>
          <dgm:bulletEnabled val="1"/>
        </dgm:presLayoutVars>
      </dgm:prSet>
      <dgm:spPr/>
    </dgm:pt>
    <dgm:pt modelId="{DF4DED57-BA6F-C34F-B60D-6C6EB00157C8}" type="pres">
      <dgm:prSet presAssocID="{C0DED8F8-3595-3B49-AD41-B2696D9D11E9}" presName="space" presStyleCnt="0"/>
      <dgm:spPr/>
    </dgm:pt>
    <dgm:pt modelId="{623E2EA9-2F24-0544-8D71-F0B720101AAC}" type="pres">
      <dgm:prSet presAssocID="{230364AD-7925-E34F-942B-8478A00348A9}" presName="composite" presStyleCnt="0"/>
      <dgm:spPr/>
    </dgm:pt>
    <dgm:pt modelId="{2D585571-308E-464D-8756-5FAB6027CFA8}" type="pres">
      <dgm:prSet presAssocID="{230364AD-7925-E34F-942B-8478A00348A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F87758D8-7981-6D40-BF1E-EDCE0EE4923D}" type="pres">
      <dgm:prSet presAssocID="{230364AD-7925-E34F-942B-8478A00348A9}" presName="desTx" presStyleLbl="alignAccFollowNode1" presStyleIdx="2" presStyleCnt="4">
        <dgm:presLayoutVars>
          <dgm:bulletEnabled val="1"/>
        </dgm:presLayoutVars>
      </dgm:prSet>
      <dgm:spPr/>
    </dgm:pt>
    <dgm:pt modelId="{12E9B161-103D-2F49-8104-7F9C16C44295}" type="pres">
      <dgm:prSet presAssocID="{BB88A4C0-8710-F245-B70F-DBE7208FD90E}" presName="space" presStyleCnt="0"/>
      <dgm:spPr/>
    </dgm:pt>
    <dgm:pt modelId="{2029B5E5-8056-3D49-BF7E-34546AB9A2D1}" type="pres">
      <dgm:prSet presAssocID="{0C094BAB-9ED1-9A4E-96E0-F784169BAD3F}" presName="composite" presStyleCnt="0"/>
      <dgm:spPr/>
    </dgm:pt>
    <dgm:pt modelId="{21B07E57-7394-124B-9644-99FE4550ECA1}" type="pres">
      <dgm:prSet presAssocID="{0C094BAB-9ED1-9A4E-96E0-F784169BAD3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D7DB5557-2591-D645-B6AF-1EDB5565216E}" type="pres">
      <dgm:prSet presAssocID="{0C094BAB-9ED1-9A4E-96E0-F784169BAD3F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AF93303-176F-B247-8F9C-857A6EFD54D0}" type="presOf" srcId="{0C094BAB-9ED1-9A4E-96E0-F784169BAD3F}" destId="{21B07E57-7394-124B-9644-99FE4550ECA1}" srcOrd="0" destOrd="0" presId="urn:microsoft.com/office/officeart/2005/8/layout/hList1"/>
    <dgm:cxn modelId="{4EC7D312-CB22-A948-984C-CBE11181B020}" srcId="{0C094BAB-9ED1-9A4E-96E0-F784169BAD3F}" destId="{9092C4A6-F5AB-DE41-8096-E996EBB82290}" srcOrd="0" destOrd="0" parTransId="{DD868E12-DEFD-2540-8C29-095E143D0ACC}" sibTransId="{7D6010B3-35C5-0547-B092-AFFC8CAE25DF}"/>
    <dgm:cxn modelId="{0C52EC14-0B27-8B45-A08F-DDFEE38E76F1}" srcId="{E70727EF-999E-5B43-98A9-41CBAC017464}" destId="{230364AD-7925-E34F-942B-8478A00348A9}" srcOrd="2" destOrd="0" parTransId="{C70AB701-5879-AC49-864E-EB7C9F9E5EFE}" sibTransId="{BB88A4C0-8710-F245-B70F-DBE7208FD90E}"/>
    <dgm:cxn modelId="{FE5F1E27-9E26-8345-A1B2-7556E1B86F08}" srcId="{E70727EF-999E-5B43-98A9-41CBAC017464}" destId="{666D6638-6DD6-BE45-9877-50C66796A24D}" srcOrd="0" destOrd="0" parTransId="{9530D32D-2DBE-614D-8489-22878AE2669C}" sibTransId="{BC540753-C26A-7443-B37C-94A14280A3AB}"/>
    <dgm:cxn modelId="{64613228-AEF8-3F40-B165-89DC6C21D935}" type="presOf" srcId="{9BE0FE36-1B46-9240-8209-DEEC3300AFBC}" destId="{9D50F701-63D9-F34A-B3A6-ADD33225560A}" srcOrd="0" destOrd="0" presId="urn:microsoft.com/office/officeart/2005/8/layout/hList1"/>
    <dgm:cxn modelId="{EE127667-75CE-8E4F-9D27-E476271C060D}" srcId="{E70727EF-999E-5B43-98A9-41CBAC017464}" destId="{0C094BAB-9ED1-9A4E-96E0-F784169BAD3F}" srcOrd="3" destOrd="0" parTransId="{E830CB9A-31B3-8D42-ABE8-9D37F30061B0}" sibTransId="{7346D864-936A-A244-9752-A568AE6EDFC6}"/>
    <dgm:cxn modelId="{8E58908F-8FB6-B64F-86F0-F02B87781C02}" type="presOf" srcId="{A0931CD0-502C-904C-B457-C1520DDB840D}" destId="{F87758D8-7981-6D40-BF1E-EDCE0EE4923D}" srcOrd="0" destOrd="0" presId="urn:microsoft.com/office/officeart/2005/8/layout/hList1"/>
    <dgm:cxn modelId="{5DB452A0-48E2-DA46-910F-6FE1436D2D03}" type="presOf" srcId="{666D6638-6DD6-BE45-9877-50C66796A24D}" destId="{AA5D42EC-EB57-104C-8A84-9AC3C0BDC8FA}" srcOrd="0" destOrd="0" presId="urn:microsoft.com/office/officeart/2005/8/layout/hList1"/>
    <dgm:cxn modelId="{5271A7AA-9644-C44C-9086-FC0174D7962F}" type="presOf" srcId="{230364AD-7925-E34F-942B-8478A00348A9}" destId="{2D585571-308E-464D-8756-5FAB6027CFA8}" srcOrd="0" destOrd="0" presId="urn:microsoft.com/office/officeart/2005/8/layout/hList1"/>
    <dgm:cxn modelId="{44FCE1B4-2E0F-954A-A420-596BEE1686AE}" type="presOf" srcId="{C5BB5903-0FDA-1F44-A279-6C0063C4AB0D}" destId="{EB4BD1BD-0CE8-4C47-BBC9-64EDEF5AC433}" srcOrd="0" destOrd="0" presId="urn:microsoft.com/office/officeart/2005/8/layout/hList1"/>
    <dgm:cxn modelId="{655083B5-5F56-B14F-94AC-4E4D5D644FC6}" type="presOf" srcId="{E70727EF-999E-5B43-98A9-41CBAC017464}" destId="{6A532EE1-2911-F842-B93D-D00DA2A07173}" srcOrd="0" destOrd="0" presId="urn:microsoft.com/office/officeart/2005/8/layout/hList1"/>
    <dgm:cxn modelId="{96C035BE-259E-E843-ABB8-9F9C4F173A7D}" srcId="{E70727EF-999E-5B43-98A9-41CBAC017464}" destId="{8FBD824C-3E08-D646-9716-350472583385}" srcOrd="1" destOrd="0" parTransId="{A3E53E22-B887-D647-953C-C72E0C8F1A7C}" sibTransId="{C0DED8F8-3595-3B49-AD41-B2696D9D11E9}"/>
    <dgm:cxn modelId="{603462C3-27A3-B345-B37F-46900ECDA370}" type="presOf" srcId="{8FBD824C-3E08-D646-9716-350472583385}" destId="{542C8A8E-039D-D643-9BFF-EA70E71F71C4}" srcOrd="0" destOrd="0" presId="urn:microsoft.com/office/officeart/2005/8/layout/hList1"/>
    <dgm:cxn modelId="{54EB1BD6-FB12-534C-88CF-F522C9A8D8B5}" srcId="{8FBD824C-3E08-D646-9716-350472583385}" destId="{9BE0FE36-1B46-9240-8209-DEEC3300AFBC}" srcOrd="0" destOrd="0" parTransId="{DDCA0473-574E-7A46-88E9-2C4AFDDC179D}" sibTransId="{2DE18512-4A3C-0E4A-93D6-B3D3E5880E48}"/>
    <dgm:cxn modelId="{F59DD1D7-D486-9D44-9416-D3DE23DB56AB}" srcId="{666D6638-6DD6-BE45-9877-50C66796A24D}" destId="{C5BB5903-0FDA-1F44-A279-6C0063C4AB0D}" srcOrd="0" destOrd="0" parTransId="{AB26E5F3-3312-3041-AE3C-A049F62A9499}" sibTransId="{59D28A6A-7DC7-D34A-961D-C589F530CFF1}"/>
    <dgm:cxn modelId="{03D24FE3-16FC-A74A-861C-401F4D71124F}" type="presOf" srcId="{9092C4A6-F5AB-DE41-8096-E996EBB82290}" destId="{D7DB5557-2591-D645-B6AF-1EDB5565216E}" srcOrd="0" destOrd="0" presId="urn:microsoft.com/office/officeart/2005/8/layout/hList1"/>
    <dgm:cxn modelId="{45CD49FD-6AC1-3041-A7DD-5137C4882296}" srcId="{230364AD-7925-E34F-942B-8478A00348A9}" destId="{A0931CD0-502C-904C-B457-C1520DDB840D}" srcOrd="0" destOrd="0" parTransId="{CE982257-B9A9-3949-AA82-A794735F8F98}" sibTransId="{DAA5D704-4ECF-B94A-878E-64D5391D3841}"/>
    <dgm:cxn modelId="{D7C971CF-576D-E94A-8139-2FFBEF966AC7}" type="presParOf" srcId="{6A532EE1-2911-F842-B93D-D00DA2A07173}" destId="{E7C23828-A277-FB4C-BB7E-AC9D77CE55B3}" srcOrd="0" destOrd="0" presId="urn:microsoft.com/office/officeart/2005/8/layout/hList1"/>
    <dgm:cxn modelId="{3CF713F1-46ED-CD40-B0AB-FF941B5C668F}" type="presParOf" srcId="{E7C23828-A277-FB4C-BB7E-AC9D77CE55B3}" destId="{AA5D42EC-EB57-104C-8A84-9AC3C0BDC8FA}" srcOrd="0" destOrd="0" presId="urn:microsoft.com/office/officeart/2005/8/layout/hList1"/>
    <dgm:cxn modelId="{85BB7982-A9FC-B448-AC1B-28BAD65BF0E0}" type="presParOf" srcId="{E7C23828-A277-FB4C-BB7E-AC9D77CE55B3}" destId="{EB4BD1BD-0CE8-4C47-BBC9-64EDEF5AC433}" srcOrd="1" destOrd="0" presId="urn:microsoft.com/office/officeart/2005/8/layout/hList1"/>
    <dgm:cxn modelId="{E1958FD2-BD9E-3345-B417-E478AE55506D}" type="presParOf" srcId="{6A532EE1-2911-F842-B93D-D00DA2A07173}" destId="{B3C7E0C0-AFA1-3449-8C2D-67790E386D39}" srcOrd="1" destOrd="0" presId="urn:microsoft.com/office/officeart/2005/8/layout/hList1"/>
    <dgm:cxn modelId="{081AD992-9E0E-DD4B-8B95-EBE9C69C476B}" type="presParOf" srcId="{6A532EE1-2911-F842-B93D-D00DA2A07173}" destId="{C02D2F96-C884-2C4C-821F-0EAB89664C4B}" srcOrd="2" destOrd="0" presId="urn:microsoft.com/office/officeart/2005/8/layout/hList1"/>
    <dgm:cxn modelId="{0A110D25-603C-7040-93A1-A8E31AB5E3D7}" type="presParOf" srcId="{C02D2F96-C884-2C4C-821F-0EAB89664C4B}" destId="{542C8A8E-039D-D643-9BFF-EA70E71F71C4}" srcOrd="0" destOrd="0" presId="urn:microsoft.com/office/officeart/2005/8/layout/hList1"/>
    <dgm:cxn modelId="{4A1B4BCE-7889-8F41-BEB8-38ACE5B47F35}" type="presParOf" srcId="{C02D2F96-C884-2C4C-821F-0EAB89664C4B}" destId="{9D50F701-63D9-F34A-B3A6-ADD33225560A}" srcOrd="1" destOrd="0" presId="urn:microsoft.com/office/officeart/2005/8/layout/hList1"/>
    <dgm:cxn modelId="{737195B4-9B4B-CE4B-A297-1D982B585ADB}" type="presParOf" srcId="{6A532EE1-2911-F842-B93D-D00DA2A07173}" destId="{DF4DED57-BA6F-C34F-B60D-6C6EB00157C8}" srcOrd="3" destOrd="0" presId="urn:microsoft.com/office/officeart/2005/8/layout/hList1"/>
    <dgm:cxn modelId="{291E0E69-E120-3242-A8A8-961166482E4A}" type="presParOf" srcId="{6A532EE1-2911-F842-B93D-D00DA2A07173}" destId="{623E2EA9-2F24-0544-8D71-F0B720101AAC}" srcOrd="4" destOrd="0" presId="urn:microsoft.com/office/officeart/2005/8/layout/hList1"/>
    <dgm:cxn modelId="{11EA0634-1B98-3A46-92CD-0D9217366752}" type="presParOf" srcId="{623E2EA9-2F24-0544-8D71-F0B720101AAC}" destId="{2D585571-308E-464D-8756-5FAB6027CFA8}" srcOrd="0" destOrd="0" presId="urn:microsoft.com/office/officeart/2005/8/layout/hList1"/>
    <dgm:cxn modelId="{39A231CA-EC86-9249-A4E4-3502003A5F38}" type="presParOf" srcId="{623E2EA9-2F24-0544-8D71-F0B720101AAC}" destId="{F87758D8-7981-6D40-BF1E-EDCE0EE4923D}" srcOrd="1" destOrd="0" presId="urn:microsoft.com/office/officeart/2005/8/layout/hList1"/>
    <dgm:cxn modelId="{2A7C9920-C742-6849-9876-E8EF7C2A746F}" type="presParOf" srcId="{6A532EE1-2911-F842-B93D-D00DA2A07173}" destId="{12E9B161-103D-2F49-8104-7F9C16C44295}" srcOrd="5" destOrd="0" presId="urn:microsoft.com/office/officeart/2005/8/layout/hList1"/>
    <dgm:cxn modelId="{52E782D7-F3E0-8D4D-9EF6-39CA13CB32E1}" type="presParOf" srcId="{6A532EE1-2911-F842-B93D-D00DA2A07173}" destId="{2029B5E5-8056-3D49-BF7E-34546AB9A2D1}" srcOrd="6" destOrd="0" presId="urn:microsoft.com/office/officeart/2005/8/layout/hList1"/>
    <dgm:cxn modelId="{40E8692A-04F5-2643-A7C8-DDEFE23E1A90}" type="presParOf" srcId="{2029B5E5-8056-3D49-BF7E-34546AB9A2D1}" destId="{21B07E57-7394-124B-9644-99FE4550ECA1}" srcOrd="0" destOrd="0" presId="urn:microsoft.com/office/officeart/2005/8/layout/hList1"/>
    <dgm:cxn modelId="{8009A6EB-CED0-F44D-8512-056107953B80}" type="presParOf" srcId="{2029B5E5-8056-3D49-BF7E-34546AB9A2D1}" destId="{D7DB5557-2591-D645-B6AF-1EDB5565216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0727EF-999E-5B43-98A9-41CBAC017464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66D6638-6DD6-BE45-9877-50C66796A24D}">
      <dgm:prSet phldrT="[Text]"/>
      <dgm:spPr/>
      <dgm:t>
        <a:bodyPr/>
        <a:lstStyle/>
        <a:p>
          <a:r>
            <a:rPr lang="de-DE" dirty="0"/>
            <a:t>Verträge</a:t>
          </a:r>
        </a:p>
      </dgm:t>
    </dgm:pt>
    <dgm:pt modelId="{9530D32D-2DBE-614D-8489-22878AE2669C}" type="parTrans" cxnId="{FE5F1E27-9E26-8345-A1B2-7556E1B86F08}">
      <dgm:prSet/>
      <dgm:spPr/>
      <dgm:t>
        <a:bodyPr/>
        <a:lstStyle/>
        <a:p>
          <a:endParaRPr lang="de-DE"/>
        </a:p>
      </dgm:t>
    </dgm:pt>
    <dgm:pt modelId="{BC540753-C26A-7443-B37C-94A14280A3AB}" type="sibTrans" cxnId="{FE5F1E27-9E26-8345-A1B2-7556E1B86F08}">
      <dgm:prSet/>
      <dgm:spPr/>
      <dgm:t>
        <a:bodyPr/>
        <a:lstStyle/>
        <a:p>
          <a:endParaRPr lang="de-DE"/>
        </a:p>
      </dgm:t>
    </dgm:pt>
    <dgm:pt modelId="{C5BB5903-0FDA-1F44-A279-6C0063C4AB0D}">
      <dgm:prSet phldrT="[Text]"/>
      <dgm:spPr/>
      <dgm:t>
        <a:bodyPr/>
        <a:lstStyle/>
        <a:p>
          <a:r>
            <a:rPr lang="de-DE" dirty="0"/>
            <a:t>Bestehen Absprachen zum "geistigen Eigentum" an FD?</a:t>
          </a:r>
        </a:p>
      </dgm:t>
    </dgm:pt>
    <dgm:pt modelId="{AB26E5F3-3312-3041-AE3C-A049F62A9499}" type="parTrans" cxnId="{F59DD1D7-D486-9D44-9416-D3DE23DB56AB}">
      <dgm:prSet/>
      <dgm:spPr/>
      <dgm:t>
        <a:bodyPr/>
        <a:lstStyle/>
        <a:p>
          <a:endParaRPr lang="de-DE"/>
        </a:p>
      </dgm:t>
    </dgm:pt>
    <dgm:pt modelId="{59D28A6A-7DC7-D34A-961D-C589F530CFF1}" type="sibTrans" cxnId="{F59DD1D7-D486-9D44-9416-D3DE23DB56AB}">
      <dgm:prSet/>
      <dgm:spPr/>
      <dgm:t>
        <a:bodyPr/>
        <a:lstStyle/>
        <a:p>
          <a:endParaRPr lang="de-DE"/>
        </a:p>
      </dgm:t>
    </dgm:pt>
    <dgm:pt modelId="{8FBD824C-3E08-D646-9716-350472583385}">
      <dgm:prSet phldrT="[Text]"/>
      <dgm:spPr/>
      <dgm:t>
        <a:bodyPr/>
        <a:lstStyle/>
        <a:p>
          <a:r>
            <a:rPr lang="de-DE" dirty="0"/>
            <a:t>Arbeits- /Dienstrecht</a:t>
          </a:r>
        </a:p>
      </dgm:t>
    </dgm:pt>
    <dgm:pt modelId="{A3E53E22-B887-D647-953C-C72E0C8F1A7C}" type="parTrans" cxnId="{96C035BE-259E-E843-ABB8-9F9C4F173A7D}">
      <dgm:prSet/>
      <dgm:spPr/>
      <dgm:t>
        <a:bodyPr/>
        <a:lstStyle/>
        <a:p>
          <a:endParaRPr lang="de-DE"/>
        </a:p>
      </dgm:t>
    </dgm:pt>
    <dgm:pt modelId="{C0DED8F8-3595-3B49-AD41-B2696D9D11E9}" type="sibTrans" cxnId="{96C035BE-259E-E843-ABB8-9F9C4F173A7D}">
      <dgm:prSet/>
      <dgm:spPr/>
      <dgm:t>
        <a:bodyPr/>
        <a:lstStyle/>
        <a:p>
          <a:endParaRPr lang="de-DE"/>
        </a:p>
      </dgm:t>
    </dgm:pt>
    <dgm:pt modelId="{230364AD-7925-E34F-942B-8478A00348A9}">
      <dgm:prSet phldrT="[Text]"/>
      <dgm:spPr/>
      <dgm:t>
        <a:bodyPr/>
        <a:lstStyle/>
        <a:p>
          <a:r>
            <a:rPr lang="de-DE" dirty="0"/>
            <a:t>Förderbedingungen</a:t>
          </a:r>
        </a:p>
      </dgm:t>
    </dgm:pt>
    <dgm:pt modelId="{C70AB701-5879-AC49-864E-EB7C9F9E5EFE}" type="parTrans" cxnId="{0C52EC14-0B27-8B45-A08F-DDFEE38E76F1}">
      <dgm:prSet/>
      <dgm:spPr/>
      <dgm:t>
        <a:bodyPr/>
        <a:lstStyle/>
        <a:p>
          <a:endParaRPr lang="de-DE"/>
        </a:p>
      </dgm:t>
    </dgm:pt>
    <dgm:pt modelId="{BB88A4C0-8710-F245-B70F-DBE7208FD90E}" type="sibTrans" cxnId="{0C52EC14-0B27-8B45-A08F-DDFEE38E76F1}">
      <dgm:prSet/>
      <dgm:spPr/>
      <dgm:t>
        <a:bodyPr/>
        <a:lstStyle/>
        <a:p>
          <a:endParaRPr lang="de-DE"/>
        </a:p>
      </dgm:t>
    </dgm:pt>
    <dgm:pt modelId="{0C094BAB-9ED1-9A4E-96E0-F784169BAD3F}">
      <dgm:prSet phldrT="[Text]"/>
      <dgm:spPr/>
      <dgm:t>
        <a:bodyPr/>
        <a:lstStyle/>
        <a:p>
          <a:r>
            <a:rPr lang="de-DE" dirty="0" err="1"/>
            <a:t>Policies</a:t>
          </a:r>
          <a:endParaRPr lang="de-DE" dirty="0"/>
        </a:p>
      </dgm:t>
    </dgm:pt>
    <dgm:pt modelId="{E830CB9A-31B3-8D42-ABE8-9D37F30061B0}" type="parTrans" cxnId="{EE127667-75CE-8E4F-9D27-E476271C060D}">
      <dgm:prSet/>
      <dgm:spPr/>
      <dgm:t>
        <a:bodyPr/>
        <a:lstStyle/>
        <a:p>
          <a:endParaRPr lang="de-DE"/>
        </a:p>
      </dgm:t>
    </dgm:pt>
    <dgm:pt modelId="{7346D864-936A-A244-9752-A568AE6EDFC6}" type="sibTrans" cxnId="{EE127667-75CE-8E4F-9D27-E476271C060D}">
      <dgm:prSet/>
      <dgm:spPr/>
      <dgm:t>
        <a:bodyPr/>
        <a:lstStyle/>
        <a:p>
          <a:endParaRPr lang="de-DE"/>
        </a:p>
      </dgm:t>
    </dgm:pt>
    <dgm:pt modelId="{9092C4A6-F5AB-DE41-8096-E996EBB82290}">
      <dgm:prSet phldrT="[Text]"/>
      <dgm:spPr/>
      <dgm:t>
        <a:bodyPr/>
        <a:lstStyle/>
        <a:p>
          <a:r>
            <a:rPr lang="de-DE" dirty="0"/>
            <a:t>Welche rechtliche Bindung können </a:t>
          </a:r>
          <a:r>
            <a:rPr lang="de-DE" dirty="0" err="1"/>
            <a:t>Policies</a:t>
          </a:r>
          <a:r>
            <a:rPr lang="de-DE" dirty="0"/>
            <a:t> entfalten?</a:t>
          </a:r>
        </a:p>
      </dgm:t>
    </dgm:pt>
    <dgm:pt modelId="{DD868E12-DEFD-2540-8C29-095E143D0ACC}" type="parTrans" cxnId="{4EC7D312-CB22-A948-984C-CBE11181B020}">
      <dgm:prSet/>
      <dgm:spPr/>
      <dgm:t>
        <a:bodyPr/>
        <a:lstStyle/>
        <a:p>
          <a:endParaRPr lang="de-DE"/>
        </a:p>
      </dgm:t>
    </dgm:pt>
    <dgm:pt modelId="{7D6010B3-35C5-0547-B092-AFFC8CAE25DF}" type="sibTrans" cxnId="{4EC7D312-CB22-A948-984C-CBE11181B020}">
      <dgm:prSet/>
      <dgm:spPr/>
      <dgm:t>
        <a:bodyPr/>
        <a:lstStyle/>
        <a:p>
          <a:endParaRPr lang="de-DE"/>
        </a:p>
      </dgm:t>
    </dgm:pt>
    <dgm:pt modelId="{A0931CD0-502C-904C-B457-C1520DDB840D}">
      <dgm:prSet phldrT="[Text]"/>
      <dgm:spPr/>
      <dgm:t>
        <a:bodyPr/>
        <a:lstStyle/>
        <a:p>
          <a:r>
            <a:rPr lang="de-DE" dirty="0"/>
            <a:t>Welche Bedingungen geben Förderer (DFG; Industrie) vor?</a:t>
          </a:r>
        </a:p>
      </dgm:t>
    </dgm:pt>
    <dgm:pt modelId="{CE982257-B9A9-3949-AA82-A794735F8F98}" type="parTrans" cxnId="{45CD49FD-6AC1-3041-A7DD-5137C4882296}">
      <dgm:prSet/>
      <dgm:spPr/>
      <dgm:t>
        <a:bodyPr/>
        <a:lstStyle/>
        <a:p>
          <a:endParaRPr lang="de-DE"/>
        </a:p>
      </dgm:t>
    </dgm:pt>
    <dgm:pt modelId="{DAA5D704-4ECF-B94A-878E-64D5391D3841}" type="sibTrans" cxnId="{45CD49FD-6AC1-3041-A7DD-5137C4882296}">
      <dgm:prSet/>
      <dgm:spPr/>
      <dgm:t>
        <a:bodyPr/>
        <a:lstStyle/>
        <a:p>
          <a:endParaRPr lang="de-DE"/>
        </a:p>
      </dgm:t>
    </dgm:pt>
    <dgm:pt modelId="{A1A9B5C1-3EBC-5445-8C4E-4AD472C190C4}">
      <dgm:prSet phldrT="[Text]"/>
      <dgm:spPr/>
      <dgm:t>
        <a:bodyPr/>
        <a:lstStyle/>
        <a:p>
          <a:r>
            <a:rPr lang="de-DE" dirty="0"/>
            <a:t>Wem "gehören" die an Universitäten erhobenen FD?</a:t>
          </a:r>
        </a:p>
      </dgm:t>
    </dgm:pt>
    <dgm:pt modelId="{912856C0-0B77-1049-8A46-68C8530BB5A7}" type="parTrans" cxnId="{428D6367-0152-ED48-A8B2-9DC485C88D3C}">
      <dgm:prSet/>
      <dgm:spPr/>
      <dgm:t>
        <a:bodyPr/>
        <a:lstStyle/>
        <a:p>
          <a:endParaRPr lang="de-DE"/>
        </a:p>
      </dgm:t>
    </dgm:pt>
    <dgm:pt modelId="{5C6E8D18-F399-3642-BC16-65494BCAEC8E}" type="sibTrans" cxnId="{428D6367-0152-ED48-A8B2-9DC485C88D3C}">
      <dgm:prSet/>
      <dgm:spPr/>
      <dgm:t>
        <a:bodyPr/>
        <a:lstStyle/>
        <a:p>
          <a:endParaRPr lang="de-DE"/>
        </a:p>
      </dgm:t>
    </dgm:pt>
    <dgm:pt modelId="{6A532EE1-2911-F842-B93D-D00DA2A07173}" type="pres">
      <dgm:prSet presAssocID="{E70727EF-999E-5B43-98A9-41CBAC017464}" presName="Name0" presStyleCnt="0">
        <dgm:presLayoutVars>
          <dgm:dir/>
          <dgm:animLvl val="lvl"/>
          <dgm:resizeHandles val="exact"/>
        </dgm:presLayoutVars>
      </dgm:prSet>
      <dgm:spPr/>
    </dgm:pt>
    <dgm:pt modelId="{E7C23828-A277-FB4C-BB7E-AC9D77CE55B3}" type="pres">
      <dgm:prSet presAssocID="{666D6638-6DD6-BE45-9877-50C66796A24D}" presName="composite" presStyleCnt="0"/>
      <dgm:spPr/>
    </dgm:pt>
    <dgm:pt modelId="{AA5D42EC-EB57-104C-8A84-9AC3C0BDC8FA}" type="pres">
      <dgm:prSet presAssocID="{666D6638-6DD6-BE45-9877-50C66796A24D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EB4BD1BD-0CE8-4C47-BBC9-64EDEF5AC433}" type="pres">
      <dgm:prSet presAssocID="{666D6638-6DD6-BE45-9877-50C66796A24D}" presName="desTx" presStyleLbl="alignAccFollowNode1" presStyleIdx="0" presStyleCnt="4">
        <dgm:presLayoutVars>
          <dgm:bulletEnabled val="1"/>
        </dgm:presLayoutVars>
      </dgm:prSet>
      <dgm:spPr/>
    </dgm:pt>
    <dgm:pt modelId="{B3C7E0C0-AFA1-3449-8C2D-67790E386D39}" type="pres">
      <dgm:prSet presAssocID="{BC540753-C26A-7443-B37C-94A14280A3AB}" presName="space" presStyleCnt="0"/>
      <dgm:spPr/>
    </dgm:pt>
    <dgm:pt modelId="{C02D2F96-C884-2C4C-821F-0EAB89664C4B}" type="pres">
      <dgm:prSet presAssocID="{8FBD824C-3E08-D646-9716-350472583385}" presName="composite" presStyleCnt="0"/>
      <dgm:spPr/>
    </dgm:pt>
    <dgm:pt modelId="{542C8A8E-039D-D643-9BFF-EA70E71F71C4}" type="pres">
      <dgm:prSet presAssocID="{8FBD824C-3E08-D646-9716-350472583385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D50F701-63D9-F34A-B3A6-ADD33225560A}" type="pres">
      <dgm:prSet presAssocID="{8FBD824C-3E08-D646-9716-350472583385}" presName="desTx" presStyleLbl="alignAccFollowNode1" presStyleIdx="1" presStyleCnt="4">
        <dgm:presLayoutVars>
          <dgm:bulletEnabled val="1"/>
        </dgm:presLayoutVars>
      </dgm:prSet>
      <dgm:spPr/>
    </dgm:pt>
    <dgm:pt modelId="{DF4DED57-BA6F-C34F-B60D-6C6EB00157C8}" type="pres">
      <dgm:prSet presAssocID="{C0DED8F8-3595-3B49-AD41-B2696D9D11E9}" presName="space" presStyleCnt="0"/>
      <dgm:spPr/>
    </dgm:pt>
    <dgm:pt modelId="{623E2EA9-2F24-0544-8D71-F0B720101AAC}" type="pres">
      <dgm:prSet presAssocID="{230364AD-7925-E34F-942B-8478A00348A9}" presName="composite" presStyleCnt="0"/>
      <dgm:spPr/>
    </dgm:pt>
    <dgm:pt modelId="{2D585571-308E-464D-8756-5FAB6027CFA8}" type="pres">
      <dgm:prSet presAssocID="{230364AD-7925-E34F-942B-8478A00348A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F87758D8-7981-6D40-BF1E-EDCE0EE4923D}" type="pres">
      <dgm:prSet presAssocID="{230364AD-7925-E34F-942B-8478A00348A9}" presName="desTx" presStyleLbl="alignAccFollowNode1" presStyleIdx="2" presStyleCnt="4">
        <dgm:presLayoutVars>
          <dgm:bulletEnabled val="1"/>
        </dgm:presLayoutVars>
      </dgm:prSet>
      <dgm:spPr/>
    </dgm:pt>
    <dgm:pt modelId="{12E9B161-103D-2F49-8104-7F9C16C44295}" type="pres">
      <dgm:prSet presAssocID="{BB88A4C0-8710-F245-B70F-DBE7208FD90E}" presName="space" presStyleCnt="0"/>
      <dgm:spPr/>
    </dgm:pt>
    <dgm:pt modelId="{2029B5E5-8056-3D49-BF7E-34546AB9A2D1}" type="pres">
      <dgm:prSet presAssocID="{0C094BAB-9ED1-9A4E-96E0-F784169BAD3F}" presName="composite" presStyleCnt="0"/>
      <dgm:spPr/>
    </dgm:pt>
    <dgm:pt modelId="{21B07E57-7394-124B-9644-99FE4550ECA1}" type="pres">
      <dgm:prSet presAssocID="{0C094BAB-9ED1-9A4E-96E0-F784169BAD3F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D7DB5557-2591-D645-B6AF-1EDB5565216E}" type="pres">
      <dgm:prSet presAssocID="{0C094BAB-9ED1-9A4E-96E0-F784169BAD3F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DAF93303-176F-B247-8F9C-857A6EFD54D0}" type="presOf" srcId="{0C094BAB-9ED1-9A4E-96E0-F784169BAD3F}" destId="{21B07E57-7394-124B-9644-99FE4550ECA1}" srcOrd="0" destOrd="0" presId="urn:microsoft.com/office/officeart/2005/8/layout/hList1"/>
    <dgm:cxn modelId="{4EC7D312-CB22-A948-984C-CBE11181B020}" srcId="{0C094BAB-9ED1-9A4E-96E0-F784169BAD3F}" destId="{9092C4A6-F5AB-DE41-8096-E996EBB82290}" srcOrd="0" destOrd="0" parTransId="{DD868E12-DEFD-2540-8C29-095E143D0ACC}" sibTransId="{7D6010B3-35C5-0547-B092-AFFC8CAE25DF}"/>
    <dgm:cxn modelId="{0C52EC14-0B27-8B45-A08F-DDFEE38E76F1}" srcId="{E70727EF-999E-5B43-98A9-41CBAC017464}" destId="{230364AD-7925-E34F-942B-8478A00348A9}" srcOrd="2" destOrd="0" parTransId="{C70AB701-5879-AC49-864E-EB7C9F9E5EFE}" sibTransId="{BB88A4C0-8710-F245-B70F-DBE7208FD90E}"/>
    <dgm:cxn modelId="{BD9D171B-B782-0A4A-8D62-A5E752D1EEBC}" type="presOf" srcId="{A1A9B5C1-3EBC-5445-8C4E-4AD472C190C4}" destId="{9D50F701-63D9-F34A-B3A6-ADD33225560A}" srcOrd="0" destOrd="0" presId="urn:microsoft.com/office/officeart/2005/8/layout/hList1"/>
    <dgm:cxn modelId="{FE5F1E27-9E26-8345-A1B2-7556E1B86F08}" srcId="{E70727EF-999E-5B43-98A9-41CBAC017464}" destId="{666D6638-6DD6-BE45-9877-50C66796A24D}" srcOrd="0" destOrd="0" parTransId="{9530D32D-2DBE-614D-8489-22878AE2669C}" sibTransId="{BC540753-C26A-7443-B37C-94A14280A3AB}"/>
    <dgm:cxn modelId="{428D6367-0152-ED48-A8B2-9DC485C88D3C}" srcId="{8FBD824C-3E08-D646-9716-350472583385}" destId="{A1A9B5C1-3EBC-5445-8C4E-4AD472C190C4}" srcOrd="0" destOrd="0" parTransId="{912856C0-0B77-1049-8A46-68C8530BB5A7}" sibTransId="{5C6E8D18-F399-3642-BC16-65494BCAEC8E}"/>
    <dgm:cxn modelId="{EE127667-75CE-8E4F-9D27-E476271C060D}" srcId="{E70727EF-999E-5B43-98A9-41CBAC017464}" destId="{0C094BAB-9ED1-9A4E-96E0-F784169BAD3F}" srcOrd="3" destOrd="0" parTransId="{E830CB9A-31B3-8D42-ABE8-9D37F30061B0}" sibTransId="{7346D864-936A-A244-9752-A568AE6EDFC6}"/>
    <dgm:cxn modelId="{8E58908F-8FB6-B64F-86F0-F02B87781C02}" type="presOf" srcId="{A0931CD0-502C-904C-B457-C1520DDB840D}" destId="{F87758D8-7981-6D40-BF1E-EDCE0EE4923D}" srcOrd="0" destOrd="0" presId="urn:microsoft.com/office/officeart/2005/8/layout/hList1"/>
    <dgm:cxn modelId="{5DB452A0-48E2-DA46-910F-6FE1436D2D03}" type="presOf" srcId="{666D6638-6DD6-BE45-9877-50C66796A24D}" destId="{AA5D42EC-EB57-104C-8A84-9AC3C0BDC8FA}" srcOrd="0" destOrd="0" presId="urn:microsoft.com/office/officeart/2005/8/layout/hList1"/>
    <dgm:cxn modelId="{5271A7AA-9644-C44C-9086-FC0174D7962F}" type="presOf" srcId="{230364AD-7925-E34F-942B-8478A00348A9}" destId="{2D585571-308E-464D-8756-5FAB6027CFA8}" srcOrd="0" destOrd="0" presId="urn:microsoft.com/office/officeart/2005/8/layout/hList1"/>
    <dgm:cxn modelId="{44FCE1B4-2E0F-954A-A420-596BEE1686AE}" type="presOf" srcId="{C5BB5903-0FDA-1F44-A279-6C0063C4AB0D}" destId="{EB4BD1BD-0CE8-4C47-BBC9-64EDEF5AC433}" srcOrd="0" destOrd="0" presId="urn:microsoft.com/office/officeart/2005/8/layout/hList1"/>
    <dgm:cxn modelId="{655083B5-5F56-B14F-94AC-4E4D5D644FC6}" type="presOf" srcId="{E70727EF-999E-5B43-98A9-41CBAC017464}" destId="{6A532EE1-2911-F842-B93D-D00DA2A07173}" srcOrd="0" destOrd="0" presId="urn:microsoft.com/office/officeart/2005/8/layout/hList1"/>
    <dgm:cxn modelId="{96C035BE-259E-E843-ABB8-9F9C4F173A7D}" srcId="{E70727EF-999E-5B43-98A9-41CBAC017464}" destId="{8FBD824C-3E08-D646-9716-350472583385}" srcOrd="1" destOrd="0" parTransId="{A3E53E22-B887-D647-953C-C72E0C8F1A7C}" sibTransId="{C0DED8F8-3595-3B49-AD41-B2696D9D11E9}"/>
    <dgm:cxn modelId="{603462C3-27A3-B345-B37F-46900ECDA370}" type="presOf" srcId="{8FBD824C-3E08-D646-9716-350472583385}" destId="{542C8A8E-039D-D643-9BFF-EA70E71F71C4}" srcOrd="0" destOrd="0" presId="urn:microsoft.com/office/officeart/2005/8/layout/hList1"/>
    <dgm:cxn modelId="{F59DD1D7-D486-9D44-9416-D3DE23DB56AB}" srcId="{666D6638-6DD6-BE45-9877-50C66796A24D}" destId="{C5BB5903-0FDA-1F44-A279-6C0063C4AB0D}" srcOrd="0" destOrd="0" parTransId="{AB26E5F3-3312-3041-AE3C-A049F62A9499}" sibTransId="{59D28A6A-7DC7-D34A-961D-C589F530CFF1}"/>
    <dgm:cxn modelId="{03D24FE3-16FC-A74A-861C-401F4D71124F}" type="presOf" srcId="{9092C4A6-F5AB-DE41-8096-E996EBB82290}" destId="{D7DB5557-2591-D645-B6AF-1EDB5565216E}" srcOrd="0" destOrd="0" presId="urn:microsoft.com/office/officeart/2005/8/layout/hList1"/>
    <dgm:cxn modelId="{45CD49FD-6AC1-3041-A7DD-5137C4882296}" srcId="{230364AD-7925-E34F-942B-8478A00348A9}" destId="{A0931CD0-502C-904C-B457-C1520DDB840D}" srcOrd="0" destOrd="0" parTransId="{CE982257-B9A9-3949-AA82-A794735F8F98}" sibTransId="{DAA5D704-4ECF-B94A-878E-64D5391D3841}"/>
    <dgm:cxn modelId="{D7C971CF-576D-E94A-8139-2FFBEF966AC7}" type="presParOf" srcId="{6A532EE1-2911-F842-B93D-D00DA2A07173}" destId="{E7C23828-A277-FB4C-BB7E-AC9D77CE55B3}" srcOrd="0" destOrd="0" presId="urn:microsoft.com/office/officeart/2005/8/layout/hList1"/>
    <dgm:cxn modelId="{3CF713F1-46ED-CD40-B0AB-FF941B5C668F}" type="presParOf" srcId="{E7C23828-A277-FB4C-BB7E-AC9D77CE55B3}" destId="{AA5D42EC-EB57-104C-8A84-9AC3C0BDC8FA}" srcOrd="0" destOrd="0" presId="urn:microsoft.com/office/officeart/2005/8/layout/hList1"/>
    <dgm:cxn modelId="{85BB7982-A9FC-B448-AC1B-28BAD65BF0E0}" type="presParOf" srcId="{E7C23828-A277-FB4C-BB7E-AC9D77CE55B3}" destId="{EB4BD1BD-0CE8-4C47-BBC9-64EDEF5AC433}" srcOrd="1" destOrd="0" presId="urn:microsoft.com/office/officeart/2005/8/layout/hList1"/>
    <dgm:cxn modelId="{E1958FD2-BD9E-3345-B417-E478AE55506D}" type="presParOf" srcId="{6A532EE1-2911-F842-B93D-D00DA2A07173}" destId="{B3C7E0C0-AFA1-3449-8C2D-67790E386D39}" srcOrd="1" destOrd="0" presId="urn:microsoft.com/office/officeart/2005/8/layout/hList1"/>
    <dgm:cxn modelId="{081AD992-9E0E-DD4B-8B95-EBE9C69C476B}" type="presParOf" srcId="{6A532EE1-2911-F842-B93D-D00DA2A07173}" destId="{C02D2F96-C884-2C4C-821F-0EAB89664C4B}" srcOrd="2" destOrd="0" presId="urn:microsoft.com/office/officeart/2005/8/layout/hList1"/>
    <dgm:cxn modelId="{0A110D25-603C-7040-93A1-A8E31AB5E3D7}" type="presParOf" srcId="{C02D2F96-C884-2C4C-821F-0EAB89664C4B}" destId="{542C8A8E-039D-D643-9BFF-EA70E71F71C4}" srcOrd="0" destOrd="0" presId="urn:microsoft.com/office/officeart/2005/8/layout/hList1"/>
    <dgm:cxn modelId="{4A1B4BCE-7889-8F41-BEB8-38ACE5B47F35}" type="presParOf" srcId="{C02D2F96-C884-2C4C-821F-0EAB89664C4B}" destId="{9D50F701-63D9-F34A-B3A6-ADD33225560A}" srcOrd="1" destOrd="0" presId="urn:microsoft.com/office/officeart/2005/8/layout/hList1"/>
    <dgm:cxn modelId="{737195B4-9B4B-CE4B-A297-1D982B585ADB}" type="presParOf" srcId="{6A532EE1-2911-F842-B93D-D00DA2A07173}" destId="{DF4DED57-BA6F-C34F-B60D-6C6EB00157C8}" srcOrd="3" destOrd="0" presId="urn:microsoft.com/office/officeart/2005/8/layout/hList1"/>
    <dgm:cxn modelId="{291E0E69-E120-3242-A8A8-961166482E4A}" type="presParOf" srcId="{6A532EE1-2911-F842-B93D-D00DA2A07173}" destId="{623E2EA9-2F24-0544-8D71-F0B720101AAC}" srcOrd="4" destOrd="0" presId="urn:microsoft.com/office/officeart/2005/8/layout/hList1"/>
    <dgm:cxn modelId="{11EA0634-1B98-3A46-92CD-0D9217366752}" type="presParOf" srcId="{623E2EA9-2F24-0544-8D71-F0B720101AAC}" destId="{2D585571-308E-464D-8756-5FAB6027CFA8}" srcOrd="0" destOrd="0" presId="urn:microsoft.com/office/officeart/2005/8/layout/hList1"/>
    <dgm:cxn modelId="{39A231CA-EC86-9249-A4E4-3502003A5F38}" type="presParOf" srcId="{623E2EA9-2F24-0544-8D71-F0B720101AAC}" destId="{F87758D8-7981-6D40-BF1E-EDCE0EE4923D}" srcOrd="1" destOrd="0" presId="urn:microsoft.com/office/officeart/2005/8/layout/hList1"/>
    <dgm:cxn modelId="{2A7C9920-C742-6849-9876-E8EF7C2A746F}" type="presParOf" srcId="{6A532EE1-2911-F842-B93D-D00DA2A07173}" destId="{12E9B161-103D-2F49-8104-7F9C16C44295}" srcOrd="5" destOrd="0" presId="urn:microsoft.com/office/officeart/2005/8/layout/hList1"/>
    <dgm:cxn modelId="{52E782D7-F3E0-8D4D-9EF6-39CA13CB32E1}" type="presParOf" srcId="{6A532EE1-2911-F842-B93D-D00DA2A07173}" destId="{2029B5E5-8056-3D49-BF7E-34546AB9A2D1}" srcOrd="6" destOrd="0" presId="urn:microsoft.com/office/officeart/2005/8/layout/hList1"/>
    <dgm:cxn modelId="{40E8692A-04F5-2643-A7C8-DDEFE23E1A90}" type="presParOf" srcId="{2029B5E5-8056-3D49-BF7E-34546AB9A2D1}" destId="{21B07E57-7394-124B-9644-99FE4550ECA1}" srcOrd="0" destOrd="0" presId="urn:microsoft.com/office/officeart/2005/8/layout/hList1"/>
    <dgm:cxn modelId="{8009A6EB-CED0-F44D-8512-056107953B80}" type="presParOf" srcId="{2029B5E5-8056-3D49-BF7E-34546AB9A2D1}" destId="{D7DB5557-2591-D645-B6AF-1EDB5565216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D42EC-EB57-104C-8A84-9AC3C0BDC8FA}">
      <dsp:nvSpPr>
        <dsp:cNvPr id="0" name=""/>
        <dsp:cNvSpPr/>
      </dsp:nvSpPr>
      <dsp:spPr>
        <a:xfrm>
          <a:off x="2291" y="1536296"/>
          <a:ext cx="1378148" cy="28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Patentrecht</a:t>
          </a:r>
        </a:p>
      </dsp:txBody>
      <dsp:txXfrm>
        <a:off x="2291" y="1536296"/>
        <a:ext cx="1378148" cy="288000"/>
      </dsp:txXfrm>
    </dsp:sp>
    <dsp:sp modelId="{EB4BD1BD-0CE8-4C47-BBC9-64EDEF5AC433}">
      <dsp:nvSpPr>
        <dsp:cNvPr id="0" name=""/>
        <dsp:cNvSpPr/>
      </dsp:nvSpPr>
      <dsp:spPr>
        <a:xfrm>
          <a:off x="2291" y="1824296"/>
          <a:ext cx="1378148" cy="703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/>
            <a:t>Was ist zu beachten, wenn FD Patentreife erlangen (können)?</a:t>
          </a:r>
        </a:p>
      </dsp:txBody>
      <dsp:txXfrm>
        <a:off x="2291" y="1824296"/>
        <a:ext cx="1378148" cy="703406"/>
      </dsp:txXfrm>
    </dsp:sp>
    <dsp:sp modelId="{542C8A8E-039D-D643-9BFF-EA70E71F71C4}">
      <dsp:nvSpPr>
        <dsp:cNvPr id="0" name=""/>
        <dsp:cNvSpPr/>
      </dsp:nvSpPr>
      <dsp:spPr>
        <a:xfrm>
          <a:off x="1573381" y="1536296"/>
          <a:ext cx="1378148" cy="28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Urheberrecht</a:t>
          </a:r>
        </a:p>
      </dsp:txBody>
      <dsp:txXfrm>
        <a:off x="1573381" y="1536296"/>
        <a:ext cx="1378148" cy="288000"/>
      </dsp:txXfrm>
    </dsp:sp>
    <dsp:sp modelId="{9D50F701-63D9-F34A-B3A6-ADD33225560A}">
      <dsp:nvSpPr>
        <dsp:cNvPr id="0" name=""/>
        <dsp:cNvSpPr/>
      </dsp:nvSpPr>
      <dsp:spPr>
        <a:xfrm>
          <a:off x="1573381" y="1824296"/>
          <a:ext cx="1378148" cy="703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/>
            <a:t>Unterfallen FD überhaupt dem Urheberrechtsgesetzt?</a:t>
          </a:r>
        </a:p>
      </dsp:txBody>
      <dsp:txXfrm>
        <a:off x="1573381" y="1824296"/>
        <a:ext cx="1378148" cy="703406"/>
      </dsp:txXfrm>
    </dsp:sp>
    <dsp:sp modelId="{2D585571-308E-464D-8756-5FAB6027CFA8}">
      <dsp:nvSpPr>
        <dsp:cNvPr id="0" name=""/>
        <dsp:cNvSpPr/>
      </dsp:nvSpPr>
      <dsp:spPr>
        <a:xfrm>
          <a:off x="3144470" y="1536296"/>
          <a:ext cx="1378148" cy="28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Wettbewerbsrecht</a:t>
          </a:r>
        </a:p>
      </dsp:txBody>
      <dsp:txXfrm>
        <a:off x="3144470" y="1536296"/>
        <a:ext cx="1378148" cy="288000"/>
      </dsp:txXfrm>
    </dsp:sp>
    <dsp:sp modelId="{F87758D8-7981-6D40-BF1E-EDCE0EE4923D}">
      <dsp:nvSpPr>
        <dsp:cNvPr id="0" name=""/>
        <dsp:cNvSpPr/>
      </dsp:nvSpPr>
      <dsp:spPr>
        <a:xfrm>
          <a:off x="3144470" y="1824296"/>
          <a:ext cx="1378148" cy="703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/>
            <a:t>Werden Daten im unternehmerischen Geschäftsverkehr unfair genutzt?</a:t>
          </a:r>
          <a:endParaRPr lang="de-DE" sz="1000" kern="1200" dirty="0"/>
        </a:p>
      </dsp:txBody>
      <dsp:txXfrm>
        <a:off x="3144470" y="1824296"/>
        <a:ext cx="1378148" cy="703406"/>
      </dsp:txXfrm>
    </dsp:sp>
    <dsp:sp modelId="{21B07E57-7394-124B-9644-99FE4550ECA1}">
      <dsp:nvSpPr>
        <dsp:cNvPr id="0" name=""/>
        <dsp:cNvSpPr/>
      </dsp:nvSpPr>
      <dsp:spPr>
        <a:xfrm>
          <a:off x="4715559" y="1536296"/>
          <a:ext cx="1378148" cy="28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Datenschutz</a:t>
          </a:r>
        </a:p>
      </dsp:txBody>
      <dsp:txXfrm>
        <a:off x="4715559" y="1536296"/>
        <a:ext cx="1378148" cy="288000"/>
      </dsp:txXfrm>
    </dsp:sp>
    <dsp:sp modelId="{D7DB5557-2591-D645-B6AF-1EDB5565216E}">
      <dsp:nvSpPr>
        <dsp:cNvPr id="0" name=""/>
        <dsp:cNvSpPr/>
      </dsp:nvSpPr>
      <dsp:spPr>
        <a:xfrm>
          <a:off x="4715559" y="1824296"/>
          <a:ext cx="1378148" cy="7034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000" kern="1200" dirty="0"/>
            <a:t>Welche FD sind "schützenswert"?</a:t>
          </a:r>
        </a:p>
      </dsp:txBody>
      <dsp:txXfrm>
        <a:off x="4715559" y="1824296"/>
        <a:ext cx="1378148" cy="7034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D42EC-EB57-104C-8A84-9AC3C0BDC8FA}">
      <dsp:nvSpPr>
        <dsp:cNvPr id="0" name=""/>
        <dsp:cNvSpPr/>
      </dsp:nvSpPr>
      <dsp:spPr>
        <a:xfrm>
          <a:off x="2291" y="1636810"/>
          <a:ext cx="1378148" cy="23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/>
            <a:t>Wissenschaftsrecht</a:t>
          </a:r>
        </a:p>
      </dsp:txBody>
      <dsp:txXfrm>
        <a:off x="2291" y="1636810"/>
        <a:ext cx="1378148" cy="230400"/>
      </dsp:txXfrm>
    </dsp:sp>
    <dsp:sp modelId="{EB4BD1BD-0CE8-4C47-BBC9-64EDEF5AC433}">
      <dsp:nvSpPr>
        <dsp:cNvPr id="0" name=""/>
        <dsp:cNvSpPr/>
      </dsp:nvSpPr>
      <dsp:spPr>
        <a:xfrm>
          <a:off x="2291" y="1867210"/>
          <a:ext cx="1378148" cy="559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/>
            <a:t>Können Lizenz- und Veröffentlichungsvorgaben für FD per Mandatierung erfolgen?</a:t>
          </a:r>
        </a:p>
      </dsp:txBody>
      <dsp:txXfrm>
        <a:off x="2291" y="1867210"/>
        <a:ext cx="1378148" cy="559980"/>
      </dsp:txXfrm>
    </dsp:sp>
    <dsp:sp modelId="{542C8A8E-039D-D643-9BFF-EA70E71F71C4}">
      <dsp:nvSpPr>
        <dsp:cNvPr id="0" name=""/>
        <dsp:cNvSpPr/>
      </dsp:nvSpPr>
      <dsp:spPr>
        <a:xfrm>
          <a:off x="1573381" y="1636810"/>
          <a:ext cx="1378148" cy="23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/>
            <a:t>Grundrechte</a:t>
          </a:r>
        </a:p>
      </dsp:txBody>
      <dsp:txXfrm>
        <a:off x="1573381" y="1636810"/>
        <a:ext cx="1378148" cy="230400"/>
      </dsp:txXfrm>
    </dsp:sp>
    <dsp:sp modelId="{9D50F701-63D9-F34A-B3A6-ADD33225560A}">
      <dsp:nvSpPr>
        <dsp:cNvPr id="0" name=""/>
        <dsp:cNvSpPr/>
      </dsp:nvSpPr>
      <dsp:spPr>
        <a:xfrm>
          <a:off x="1573381" y="1867210"/>
          <a:ext cx="1378148" cy="559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/>
            <a:t>Welcher verfassungsrechtlichen Grenzen sind zu beachten?</a:t>
          </a:r>
        </a:p>
      </dsp:txBody>
      <dsp:txXfrm>
        <a:off x="1573381" y="1867210"/>
        <a:ext cx="1378148" cy="559980"/>
      </dsp:txXfrm>
    </dsp:sp>
    <dsp:sp modelId="{2D585571-308E-464D-8756-5FAB6027CFA8}">
      <dsp:nvSpPr>
        <dsp:cNvPr id="0" name=""/>
        <dsp:cNvSpPr/>
      </dsp:nvSpPr>
      <dsp:spPr>
        <a:xfrm>
          <a:off x="3144470" y="1636810"/>
          <a:ext cx="1378148" cy="23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/>
            <a:t>Internationales Recht</a:t>
          </a:r>
        </a:p>
      </dsp:txBody>
      <dsp:txXfrm>
        <a:off x="3144470" y="1636810"/>
        <a:ext cx="1378148" cy="230400"/>
      </dsp:txXfrm>
    </dsp:sp>
    <dsp:sp modelId="{F87758D8-7981-6D40-BF1E-EDCE0EE4923D}">
      <dsp:nvSpPr>
        <dsp:cNvPr id="0" name=""/>
        <dsp:cNvSpPr/>
      </dsp:nvSpPr>
      <dsp:spPr>
        <a:xfrm>
          <a:off x="3144470" y="1867210"/>
          <a:ext cx="1378148" cy="559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/>
            <a:t>Welche Rechtsbestimmungen bestehen außerhalb Deutschlands?</a:t>
          </a:r>
        </a:p>
      </dsp:txBody>
      <dsp:txXfrm>
        <a:off x="3144470" y="1867210"/>
        <a:ext cx="1378148" cy="559980"/>
      </dsp:txXfrm>
    </dsp:sp>
    <dsp:sp modelId="{21B07E57-7394-124B-9644-99FE4550ECA1}">
      <dsp:nvSpPr>
        <dsp:cNvPr id="0" name=""/>
        <dsp:cNvSpPr/>
      </dsp:nvSpPr>
      <dsp:spPr>
        <a:xfrm>
          <a:off x="4715559" y="1636810"/>
          <a:ext cx="1378148" cy="230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32512" rIns="56896" bIns="32512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kern="1200" dirty="0"/>
            <a:t>EU-Recht</a:t>
          </a:r>
        </a:p>
      </dsp:txBody>
      <dsp:txXfrm>
        <a:off x="4715559" y="1636810"/>
        <a:ext cx="1378148" cy="230400"/>
      </dsp:txXfrm>
    </dsp:sp>
    <dsp:sp modelId="{D7DB5557-2591-D645-B6AF-1EDB5565216E}">
      <dsp:nvSpPr>
        <dsp:cNvPr id="0" name=""/>
        <dsp:cNvSpPr/>
      </dsp:nvSpPr>
      <dsp:spPr>
        <a:xfrm>
          <a:off x="4715559" y="1867210"/>
          <a:ext cx="1378148" cy="5599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672" tIns="42672" rIns="56896" bIns="64008" numCol="1" spcCol="1270" anchor="t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800" kern="1200" dirty="0"/>
            <a:t>Was bringt z. B. die "European Data Economy" für FD?</a:t>
          </a:r>
        </a:p>
      </dsp:txBody>
      <dsp:txXfrm>
        <a:off x="4715559" y="1867210"/>
        <a:ext cx="1378148" cy="5599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D42EC-EB57-104C-8A84-9AC3C0BDC8FA}">
      <dsp:nvSpPr>
        <dsp:cNvPr id="0" name=""/>
        <dsp:cNvSpPr/>
      </dsp:nvSpPr>
      <dsp:spPr>
        <a:xfrm>
          <a:off x="2291" y="1488613"/>
          <a:ext cx="137814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Verträge</a:t>
          </a:r>
        </a:p>
      </dsp:txBody>
      <dsp:txXfrm>
        <a:off x="2291" y="1488613"/>
        <a:ext cx="1378148" cy="316800"/>
      </dsp:txXfrm>
    </dsp:sp>
    <dsp:sp modelId="{EB4BD1BD-0CE8-4C47-BBC9-64EDEF5AC433}">
      <dsp:nvSpPr>
        <dsp:cNvPr id="0" name=""/>
        <dsp:cNvSpPr/>
      </dsp:nvSpPr>
      <dsp:spPr>
        <a:xfrm>
          <a:off x="2291" y="1805413"/>
          <a:ext cx="1378148" cy="7699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100" kern="1200" dirty="0"/>
            <a:t>Bestehen Absprachen zum "geistigen Eigentum" an FD?</a:t>
          </a:r>
        </a:p>
      </dsp:txBody>
      <dsp:txXfrm>
        <a:off x="2291" y="1805413"/>
        <a:ext cx="1378148" cy="769972"/>
      </dsp:txXfrm>
    </dsp:sp>
    <dsp:sp modelId="{542C8A8E-039D-D643-9BFF-EA70E71F71C4}">
      <dsp:nvSpPr>
        <dsp:cNvPr id="0" name=""/>
        <dsp:cNvSpPr/>
      </dsp:nvSpPr>
      <dsp:spPr>
        <a:xfrm>
          <a:off x="1573381" y="1488613"/>
          <a:ext cx="137814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Arbeits- /Dienstrecht</a:t>
          </a:r>
        </a:p>
      </dsp:txBody>
      <dsp:txXfrm>
        <a:off x="1573381" y="1488613"/>
        <a:ext cx="1378148" cy="316800"/>
      </dsp:txXfrm>
    </dsp:sp>
    <dsp:sp modelId="{9D50F701-63D9-F34A-B3A6-ADD33225560A}">
      <dsp:nvSpPr>
        <dsp:cNvPr id="0" name=""/>
        <dsp:cNvSpPr/>
      </dsp:nvSpPr>
      <dsp:spPr>
        <a:xfrm>
          <a:off x="1573381" y="1805413"/>
          <a:ext cx="1378148" cy="7699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100" kern="1200" dirty="0"/>
            <a:t>Wem "gehören" die an Universitäten erhobenen FD?</a:t>
          </a:r>
        </a:p>
      </dsp:txBody>
      <dsp:txXfrm>
        <a:off x="1573381" y="1805413"/>
        <a:ext cx="1378148" cy="769972"/>
      </dsp:txXfrm>
    </dsp:sp>
    <dsp:sp modelId="{2D585571-308E-464D-8756-5FAB6027CFA8}">
      <dsp:nvSpPr>
        <dsp:cNvPr id="0" name=""/>
        <dsp:cNvSpPr/>
      </dsp:nvSpPr>
      <dsp:spPr>
        <a:xfrm>
          <a:off x="3144470" y="1488613"/>
          <a:ext cx="137814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/>
            <a:t>Förderbedingungen</a:t>
          </a:r>
        </a:p>
      </dsp:txBody>
      <dsp:txXfrm>
        <a:off x="3144470" y="1488613"/>
        <a:ext cx="1378148" cy="316800"/>
      </dsp:txXfrm>
    </dsp:sp>
    <dsp:sp modelId="{F87758D8-7981-6D40-BF1E-EDCE0EE4923D}">
      <dsp:nvSpPr>
        <dsp:cNvPr id="0" name=""/>
        <dsp:cNvSpPr/>
      </dsp:nvSpPr>
      <dsp:spPr>
        <a:xfrm>
          <a:off x="3144470" y="1805413"/>
          <a:ext cx="1378148" cy="7699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100" kern="1200" dirty="0"/>
            <a:t>Welche Bedingungen geben Förderer (DFG; Industrie) vor?</a:t>
          </a:r>
        </a:p>
      </dsp:txBody>
      <dsp:txXfrm>
        <a:off x="3144470" y="1805413"/>
        <a:ext cx="1378148" cy="769972"/>
      </dsp:txXfrm>
    </dsp:sp>
    <dsp:sp modelId="{21B07E57-7394-124B-9644-99FE4550ECA1}">
      <dsp:nvSpPr>
        <dsp:cNvPr id="0" name=""/>
        <dsp:cNvSpPr/>
      </dsp:nvSpPr>
      <dsp:spPr>
        <a:xfrm>
          <a:off x="4715559" y="1488613"/>
          <a:ext cx="1378148" cy="316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100" kern="1200" dirty="0" err="1"/>
            <a:t>Policies</a:t>
          </a:r>
          <a:endParaRPr lang="de-DE" sz="1100" kern="1200" dirty="0"/>
        </a:p>
      </dsp:txBody>
      <dsp:txXfrm>
        <a:off x="4715559" y="1488613"/>
        <a:ext cx="1378148" cy="316800"/>
      </dsp:txXfrm>
    </dsp:sp>
    <dsp:sp modelId="{D7DB5557-2591-D645-B6AF-1EDB5565216E}">
      <dsp:nvSpPr>
        <dsp:cNvPr id="0" name=""/>
        <dsp:cNvSpPr/>
      </dsp:nvSpPr>
      <dsp:spPr>
        <a:xfrm>
          <a:off x="4715559" y="1805413"/>
          <a:ext cx="1378148" cy="76997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100" kern="1200" dirty="0"/>
            <a:t>Welche rechtliche Bindung können </a:t>
          </a:r>
          <a:r>
            <a:rPr lang="de-DE" sz="1100" kern="1200" dirty="0" err="1"/>
            <a:t>Policies</a:t>
          </a:r>
          <a:r>
            <a:rPr lang="de-DE" sz="1100" kern="1200" dirty="0"/>
            <a:t> entfalten?</a:t>
          </a:r>
        </a:p>
      </dsp:txBody>
      <dsp:txXfrm>
        <a:off x="4715559" y="1805413"/>
        <a:ext cx="1378148" cy="769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AC2B1D8D-54EB-4148-B867-E805BFE41198}" type="datetimeFigureOut">
              <a:rPr lang="de-DE" smtClean="0"/>
              <a:pPr/>
              <a:t>05.06.18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925407"/>
            <a:ext cx="567944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8EAAC689-E6F8-4900-9BA8-F5156BA58BE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60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9190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490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393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7684">
              <a:defRPr/>
            </a:pPr>
            <a:endParaRPr lang="de-DE" dirty="0"/>
          </a:p>
          <a:p>
            <a:pPr defTabSz="947684">
              <a:defRPr/>
            </a:pPr>
            <a:endParaRPr lang="de-DE" dirty="0"/>
          </a:p>
          <a:p>
            <a:pPr defTabSz="947684"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0177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9363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1273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4992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140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589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7184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794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378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74903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6499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2005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34482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2302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2425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6930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47157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8490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7408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293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378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1892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1807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78734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942434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8336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97094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136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32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779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9664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77168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0454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6829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6238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04545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519082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13106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82467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66506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0763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97116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835477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681810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46764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00592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91070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85273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04545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04545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04545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2480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07776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85273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78702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419876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86991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79425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41987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1483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597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597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7684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32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rgbClr val="D2C90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717"/>
            <a:ext cx="6858000" cy="124182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D2C90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487" y="240650"/>
            <a:ext cx="1799705" cy="390698"/>
          </a:xfrm>
          <a:prstGeom prst="rect">
            <a:avLst/>
          </a:prstGeom>
        </p:spPr>
      </p:pic>
      <p:sp>
        <p:nvSpPr>
          <p:cNvPr id="8" name="Textfeld 7"/>
          <p:cNvSpPr txBox="1"/>
          <p:nvPr userDrawn="1"/>
        </p:nvSpPr>
        <p:spPr>
          <a:xfrm>
            <a:off x="585060" y="386383"/>
            <a:ext cx="7372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Humboldt-Universität zu Berlin  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Freie Universität Berlin 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 Technische Universität Berlin  Universität Potsdam</a:t>
            </a:r>
            <a:r>
              <a:rPr lang="de-DE" sz="700" b="0" baseline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 Europa-Universität </a:t>
            </a:r>
            <a:r>
              <a:rPr lang="de-DE" sz="700" b="0" baseline="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Viadrina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08211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9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7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2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D2C90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rgbClr val="D2C90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0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5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1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5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0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75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4767264"/>
            <a:ext cx="3093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4478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3A583AC-90C3-47D4-8E3F-971AFFF238D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869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DC333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rcid.org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b2find.eudat.eu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ase-search.net/Search/Advanced" TargetMode="External"/><Relationship Id="rId5" Type="http://schemas.openxmlformats.org/officeDocument/2006/relationships/hyperlink" Target="https://datasearch.elsevier.com/#/" TargetMode="External"/><Relationship Id="rId4" Type="http://schemas.openxmlformats.org/officeDocument/2006/relationships/hyperlink" Target="http://datasearch.gesis.org/start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8712/NSD-NSD2407-V1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886/ICPSR31681.v1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33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3data.org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://service.re3data.org/abou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3data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3data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Train-the-Trainer Workshop zum Thema Forschungsdatenmanagement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2695717"/>
            <a:ext cx="6858000" cy="1538826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/>
              <a:t>Tag 2</a:t>
            </a:r>
          </a:p>
          <a:p>
            <a:endParaRPr lang="de-DE" dirty="0"/>
          </a:p>
          <a:p>
            <a:r>
              <a:rPr lang="de-DE" dirty="0"/>
              <a:t>Katarzyna Biernacka, Dr. Dominika Dolzycka, </a:t>
            </a:r>
          </a:p>
          <a:p>
            <a:r>
              <a:rPr lang="de-DE" dirty="0"/>
              <a:t>Kerstin Helbig, Petra Buchholz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3980A1-82FF-E448-BF03-9DB9262E98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73" y="4297788"/>
            <a:ext cx="370114" cy="370114"/>
          </a:xfrm>
          <a:prstGeom prst="rect">
            <a:avLst/>
          </a:prstGeom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510AFCA-258D-114A-A135-E1125C5A67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8" y="4297789"/>
            <a:ext cx="370112" cy="3701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3750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AA53D24-26F7-9B44-B3D6-D2000A300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7BC5E4-EC8C-5242-992B-B95D59E8D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E05495A-C1D5-E14A-BE11-A2DA6A19B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68017"/>
            <a:ext cx="7886700" cy="3263504"/>
          </a:xfrm>
        </p:spPr>
        <p:txBody>
          <a:bodyPr anchor="ctr"/>
          <a:lstStyle/>
          <a:p>
            <a:pPr marL="0" indent="0">
              <a:buNone/>
            </a:pPr>
            <a:r>
              <a:rPr lang="en-GB" dirty="0" err="1"/>
              <a:t>Finden</a:t>
            </a:r>
            <a:r>
              <a:rPr lang="en-GB" dirty="0"/>
              <a:t> Sie </a:t>
            </a:r>
            <a:r>
              <a:rPr lang="en-GB" dirty="0" err="1"/>
              <a:t>ein</a:t>
            </a:r>
            <a:r>
              <a:rPr lang="en-GB" dirty="0"/>
              <a:t> </a:t>
            </a:r>
            <a:r>
              <a:rPr lang="en-GB" dirty="0" err="1"/>
              <a:t>geeignetes</a:t>
            </a:r>
            <a:r>
              <a:rPr lang="en-GB"/>
              <a:t> Repositorium auf re3data.org.</a:t>
            </a:r>
            <a:endParaRPr lang="en-GB" dirty="0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825F047-80CC-2F43-B9C3-51E48ACB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675582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Lizenzen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64032" y="1679575"/>
            <a:ext cx="877996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CC-Lizenzen:  „Hilfestellung für Urheber zur Freigabe rechtlich </a:t>
            </a:r>
          </a:p>
          <a:p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geschützter Inhalte“ </a:t>
            </a:r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https://de.creativecommons.org/index.php/was-ist-cc/</a:t>
            </a:r>
          </a:p>
          <a:p>
            <a:pPr marL="3086100" lvl="6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freiverfügbar</a:t>
            </a:r>
          </a:p>
          <a:p>
            <a:pPr marL="3086100" lvl="6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standardisiert </a:t>
            </a:r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einfach zu nutzen</a:t>
            </a:r>
          </a:p>
          <a:p>
            <a:endParaRPr lang="de-DE" sz="24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Weshalb? </a:t>
            </a:r>
          </a:p>
          <a:p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Sicherheit bei der Veröffentlichung und der Nutzung </a:t>
            </a:r>
          </a:p>
          <a:p>
            <a:r>
              <a:rPr lang="de-DE" sz="24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von publizierten Werken schaffen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94478" y="4767264"/>
            <a:ext cx="2057400" cy="273844"/>
          </a:xfrm>
        </p:spPr>
        <p:txBody>
          <a:bodyPr/>
          <a:lstStyle/>
          <a:p>
            <a:fld id="{71FC0E92-492C-4C65-9659-CEA42D347839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0ED10240-72CB-F649-B240-A67EC1B43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84451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Creative </a:t>
            </a:r>
            <a:r>
              <a:rPr lang="de-DE" dirty="0" err="1"/>
              <a:t>Commons</a:t>
            </a:r>
            <a:r>
              <a:rPr lang="de-DE" dirty="0"/>
              <a:t>: Lizenz-Bedingungen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Inhaltsplatzhalter 3"/>
          <p:cNvSpPr txBox="1">
            <a:spLocks/>
          </p:cNvSpPr>
          <p:nvPr/>
        </p:nvSpPr>
        <p:spPr>
          <a:xfrm>
            <a:off x="700840" y="1334301"/>
            <a:ext cx="7886700" cy="488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sz="1800" dirty="0"/>
              <a:t>Attribution: Urheber muss genannt werden</a:t>
            </a:r>
          </a:p>
        </p:txBody>
      </p:sp>
      <p:sp>
        <p:nvSpPr>
          <p:cNvPr id="9" name="Inhaltsplatzhalter 3"/>
          <p:cNvSpPr txBox="1">
            <a:spLocks/>
          </p:cNvSpPr>
          <p:nvPr/>
        </p:nvSpPr>
        <p:spPr>
          <a:xfrm>
            <a:off x="700840" y="1899224"/>
            <a:ext cx="7886700" cy="488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sz="1800" dirty="0"/>
              <a:t>Non-Commercial: darf nicht für kommerzielle Zwecke genutzt werden</a:t>
            </a:r>
          </a:p>
        </p:txBody>
      </p:sp>
      <p:sp>
        <p:nvSpPr>
          <p:cNvPr id="10" name="Inhaltsplatzhalter 3"/>
          <p:cNvSpPr txBox="1">
            <a:spLocks/>
          </p:cNvSpPr>
          <p:nvPr/>
        </p:nvSpPr>
        <p:spPr>
          <a:xfrm>
            <a:off x="708862" y="2479927"/>
            <a:ext cx="7886700" cy="488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sz="1800" dirty="0"/>
              <a:t>Share </a:t>
            </a:r>
            <a:r>
              <a:rPr lang="de-DE" sz="1800" dirty="0" err="1"/>
              <a:t>Alike</a:t>
            </a:r>
            <a:r>
              <a:rPr lang="de-DE" sz="1800" dirty="0"/>
              <a:t>: Weitergabe unter gleichen Bedingungen</a:t>
            </a:r>
          </a:p>
        </p:txBody>
      </p:sp>
      <p:sp>
        <p:nvSpPr>
          <p:cNvPr id="11" name="Inhaltsplatzhalter 3"/>
          <p:cNvSpPr txBox="1">
            <a:spLocks/>
          </p:cNvSpPr>
          <p:nvPr/>
        </p:nvSpPr>
        <p:spPr>
          <a:xfrm>
            <a:off x="732926" y="3107489"/>
            <a:ext cx="7886700" cy="488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sz="1800" dirty="0" err="1"/>
              <a:t>No</a:t>
            </a:r>
            <a:r>
              <a:rPr lang="de-DE" sz="1800" dirty="0"/>
              <a:t> Derivatives: darf nicht verändert werden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18BD1AD-8746-614A-A7B0-6227DE40B5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12" y="1247161"/>
            <a:ext cx="532386" cy="532386"/>
          </a:xfrm>
          <a:prstGeom prst="rect">
            <a:avLst/>
          </a:prstGeom>
        </p:spPr>
      </p:pic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A87F30A1-042D-1245-8949-C527D0D0254E}"/>
              </a:ext>
            </a:extLst>
          </p:cNvPr>
          <p:cNvSpPr txBox="1">
            <a:spLocks/>
          </p:cNvSpPr>
          <p:nvPr/>
        </p:nvSpPr>
        <p:spPr>
          <a:xfrm>
            <a:off x="732926" y="3683568"/>
            <a:ext cx="7886700" cy="488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de-DE" sz="1800" dirty="0"/>
              <a:t>Public Domain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4948B1A-C83D-5C4E-A335-285E1F22E3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11" y="1827149"/>
            <a:ext cx="532387" cy="53238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03E22AEF-919F-F34E-BFCB-40F7EE3FCD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87" y="2963628"/>
            <a:ext cx="546463" cy="546463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098216C-B879-384D-AC8F-637D1B8A0A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11" y="2389037"/>
            <a:ext cx="532387" cy="532387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AE2C93EA-F37D-5E4D-9201-AA99E64923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32687" y="3558999"/>
            <a:ext cx="542711" cy="542711"/>
          </a:xfrm>
          <a:prstGeom prst="rect">
            <a:avLst/>
          </a:prstGeom>
        </p:spPr>
      </p:pic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1D8D071B-76C0-7343-A239-EAD0CAE31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055873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CC-Lizenzen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3C234B7-D351-6B4F-BEB9-BB889BC556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61" y="1639994"/>
            <a:ext cx="301743" cy="30174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D2BB4FC-EB35-324E-82B9-8C1233D4581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782" y="3080208"/>
            <a:ext cx="293721" cy="293721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37C58DE2-AA15-FD49-B993-3593B8A57E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62" y="3674498"/>
            <a:ext cx="301742" cy="30174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B9B2F3C2-44EA-5E43-BD46-432D9946CC95}"/>
              </a:ext>
            </a:extLst>
          </p:cNvPr>
          <p:cNvSpPr txBox="1"/>
          <p:nvPr/>
        </p:nvSpPr>
        <p:spPr>
          <a:xfrm>
            <a:off x="1898600" y="1124815"/>
            <a:ext cx="69033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CC0 (Public Domain)</a:t>
            </a:r>
          </a:p>
          <a:p>
            <a:pPr lvl="0">
              <a:defRPr/>
            </a:pP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 (Namensnennung)</a:t>
            </a:r>
            <a:b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BY-SA (Namensnennung - Weitergabe unter gleichen Bedingungen)</a:t>
            </a:r>
          </a:p>
          <a:p>
            <a:pPr lvl="0">
              <a:defRPr/>
            </a:pP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BY-ND (Namensnennung - Keine Bearbeitung)</a:t>
            </a:r>
            <a:b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BY-NC (Namensnennung - Nicht kommerziell)</a:t>
            </a:r>
            <a:b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BY-NC-SA (Namensnennung - Nicht-kommerziell - Weitergabe unter gleichen Bedingungen)</a:t>
            </a:r>
            <a:b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CC BY-NC-ND (Namensnennung - Nicht-kommerziell - Keine Bearbeitung)</a:t>
            </a:r>
            <a:endParaRPr lang="de-DE" sz="16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13935E8-6CAC-C546-88ED-FD0C18F5AD4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40" y="1641931"/>
            <a:ext cx="293721" cy="293721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1114256-9A42-8E46-A9D6-F0A3FF4483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18" y="2097182"/>
            <a:ext cx="301743" cy="30174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015191B3-E224-6F43-BCD2-143865185E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97" y="2099119"/>
            <a:ext cx="293721" cy="293721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028DAA08-F6B6-084A-B79C-E48A50D524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092" y="2102678"/>
            <a:ext cx="301742" cy="301742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B11CF3AE-5043-0246-9EC7-7FB2B815B4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18" y="2605976"/>
            <a:ext cx="301743" cy="301743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9D5F5CAB-4163-D644-8205-56BCEE33C3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97" y="2607913"/>
            <a:ext cx="293721" cy="293721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CFB5D8D3-16B1-3E47-8FE2-CC61C63450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61" y="2605976"/>
            <a:ext cx="301742" cy="301742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B97BED6E-7A89-5B40-A811-654687A8AF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040" y="3089431"/>
            <a:ext cx="301743" cy="301743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648EBD4C-39CD-D84B-A79A-FA76CB18ED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19" y="3091368"/>
            <a:ext cx="293721" cy="293721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13EED809-9BE4-E641-A33C-576971103E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067" y="3675982"/>
            <a:ext cx="294173" cy="294173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246E6A97-EF44-F840-8D34-CA0425F37E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4" y="3674497"/>
            <a:ext cx="301743" cy="301743"/>
          </a:xfrm>
          <a:prstGeom prst="rect">
            <a:avLst/>
          </a:prstGeom>
        </p:spPr>
      </p:pic>
      <p:pic>
        <p:nvPicPr>
          <p:cNvPr id="36" name="Grafik 35">
            <a:extLst>
              <a:ext uri="{FF2B5EF4-FFF2-40B4-BE49-F238E27FC236}">
                <a16:creationId xmlns:a16="http://schemas.microsoft.com/office/drawing/2014/main" id="{84C94223-6804-AD4F-8EDF-2B84348F07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03" y="3676434"/>
            <a:ext cx="293721" cy="293721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679BB69D-0521-B648-AF26-EC14C834C0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609" y="4309460"/>
            <a:ext cx="294173" cy="294173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8D1BB72C-97C2-C04F-88DC-C45B0CE11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66" y="4307975"/>
            <a:ext cx="301743" cy="301743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349E55C5-0F5C-D94E-A8DF-2234900C18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45" y="4309912"/>
            <a:ext cx="293721" cy="29372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6094974A-1F3E-874E-8141-F02F609EDBC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94" y="4303515"/>
            <a:ext cx="301742" cy="30174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A90C98C2-3246-F544-91B1-5DE88E0BD2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01" y="1178577"/>
            <a:ext cx="293721" cy="29372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5FE7E10-7E99-0D40-8F92-00DA5F5013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981" y="1178577"/>
            <a:ext cx="295200" cy="295200"/>
          </a:xfrm>
          <a:prstGeom prst="rect">
            <a:avLst/>
          </a:prstGeom>
        </p:spPr>
      </p:pic>
      <p:sp>
        <p:nvSpPr>
          <p:cNvPr id="28" name="Fußzeilenplatzhalter 3">
            <a:extLst>
              <a:ext uri="{FF2B5EF4-FFF2-40B4-BE49-F238E27FC236}">
                <a16:creationId xmlns:a16="http://schemas.microsoft.com/office/drawing/2014/main" id="{EB5A6F22-CC69-DC4C-9567-CDCFE6E09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8958130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9147C85-CA6F-E845-93FA-B8696B90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9CC942-B059-134B-95D7-FDF8AB042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Was passiert bei der Kombination von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+	         = ?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               +		   = 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+	         = 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2413F1-E4C0-2F4E-901B-F3D928632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0D4A63B-C352-2E48-923D-4233E4909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208" y="2260654"/>
            <a:ext cx="414161" cy="41416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DAEB94B-463F-A742-92CC-D07666EA7E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293" y="3227618"/>
            <a:ext cx="403773" cy="40377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788DE2-D991-3F43-ACE8-26BA35252F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78" y="2255037"/>
            <a:ext cx="414163" cy="4141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71DEE73-2AD1-AD40-8B1E-DFFCEE6A9D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26" y="2255037"/>
            <a:ext cx="403152" cy="40315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4331544-C47A-C044-8E9C-294CAC04143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89" y="4098879"/>
            <a:ext cx="414161" cy="41416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ED1FD99-58F1-724C-9B8D-42B9BA3FF9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893" y="2269779"/>
            <a:ext cx="403152" cy="40315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E7404A1-0BB5-474A-95B8-5D6FFD2FF5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45" y="2264273"/>
            <a:ext cx="414163" cy="41416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3FAA5A3-8D61-724A-8849-25583DE0E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56" y="3218493"/>
            <a:ext cx="414161" cy="41416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6392771-AA99-0E45-96CD-2F706F6AD0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1" y="3227618"/>
            <a:ext cx="403152" cy="40315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E898438-FF41-B948-B996-F916F7B4DF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93" y="3222112"/>
            <a:ext cx="414163" cy="41416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1E1DD15D-C019-C745-9CBE-2AEDD5E3BE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132" y="3218493"/>
            <a:ext cx="414163" cy="41416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4CE771C0-0C87-6D48-B3CF-D8D56F84FDA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980" y="3218493"/>
            <a:ext cx="403152" cy="40315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9AAE0EE-4F87-4C4C-B08A-931411637A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93" y="4093300"/>
            <a:ext cx="414163" cy="41416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B628CBB-6227-8D4C-987D-8D096EEAFA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1" y="4093300"/>
            <a:ext cx="403152" cy="40315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8F8678B-3DEC-F44D-A830-A72E0F388A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426" y="4104384"/>
            <a:ext cx="414163" cy="41416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4E2185ED-A828-4C4A-AB01-027097F000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74" y="4104384"/>
            <a:ext cx="403152" cy="403152"/>
          </a:xfrm>
          <a:prstGeom prst="rect">
            <a:avLst/>
          </a:prstGeom>
        </p:spPr>
      </p:pic>
      <p:sp>
        <p:nvSpPr>
          <p:cNvPr id="23" name="Fußzeilenplatzhalter 3">
            <a:extLst>
              <a:ext uri="{FF2B5EF4-FFF2-40B4-BE49-F238E27FC236}">
                <a16:creationId xmlns:a16="http://schemas.microsoft.com/office/drawing/2014/main" id="{F5878F67-2E93-5941-91A3-7071E55DE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887170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9147C85-CA6F-E845-93FA-B8696B90E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69CC942-B059-134B-95D7-FDF8AB042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Was passiert bei der Kombination von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+	         =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               +		   = unzulässig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+	         </a:t>
            </a:r>
            <a:r>
              <a:rPr lang="de-DE"/>
              <a:t>= unzulässig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2413F1-E4C0-2F4E-901B-F3D928632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0D4A63B-C352-2E48-923D-4233E49090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208" y="2260654"/>
            <a:ext cx="414161" cy="41416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DAEB94B-463F-A742-92CC-D07666EA7E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293" y="3227618"/>
            <a:ext cx="403773" cy="40377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788DE2-D991-3F43-ACE8-26BA35252F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78" y="2255037"/>
            <a:ext cx="414163" cy="41416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71DEE73-2AD1-AD40-8B1E-DFFCEE6A9DD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26" y="2255037"/>
            <a:ext cx="403152" cy="40315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4331544-C47A-C044-8E9C-294CAC04143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89" y="4098879"/>
            <a:ext cx="414161" cy="414161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ED1FD99-58F1-724C-9B8D-42B9BA3FF9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893" y="2269779"/>
            <a:ext cx="403152" cy="40315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E7404A1-0BB5-474A-95B8-5D6FFD2FF5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045" y="2264273"/>
            <a:ext cx="414163" cy="414163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3FAA5A3-8D61-724A-8849-25583DE0E5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656" y="3218493"/>
            <a:ext cx="414161" cy="41416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6392771-AA99-0E45-96CD-2F706F6AD02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1" y="3227618"/>
            <a:ext cx="403152" cy="40315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E898438-FF41-B948-B996-F916F7B4DF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93" y="3222112"/>
            <a:ext cx="414163" cy="414163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1E1DD15D-C019-C745-9CBE-2AEDD5E3BE9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8132" y="3218493"/>
            <a:ext cx="414163" cy="41416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4CE771C0-0C87-6D48-B3CF-D8D56F84FDA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980" y="3218493"/>
            <a:ext cx="403152" cy="40315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19AAE0EE-4F87-4C4C-B08A-931411637A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93" y="4093300"/>
            <a:ext cx="414163" cy="414163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B628CBB-6227-8D4C-987D-8D096EEAFA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41" y="4093300"/>
            <a:ext cx="403152" cy="40315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8F8678B-3DEC-F44D-A830-A72E0F388AD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426" y="4104384"/>
            <a:ext cx="414163" cy="41416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4E2185ED-A828-4C4A-AB01-027097F000D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74" y="4104384"/>
            <a:ext cx="403152" cy="403152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72B2F2C2-C366-8D41-BDCB-496A8AA1E6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603" y="2253153"/>
            <a:ext cx="414161" cy="414161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E511B347-52E5-2343-B535-7A1B857D051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288" y="2262278"/>
            <a:ext cx="403152" cy="403152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38B58F40-F0C8-CC4E-B28A-01162D688E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440" y="2256772"/>
            <a:ext cx="414163" cy="414163"/>
          </a:xfrm>
          <a:prstGeom prst="rect">
            <a:avLst/>
          </a:prstGeom>
        </p:spPr>
      </p:pic>
      <p:sp>
        <p:nvSpPr>
          <p:cNvPr id="26" name="Fußzeilenplatzhalter 3">
            <a:extLst>
              <a:ext uri="{FF2B5EF4-FFF2-40B4-BE49-F238E27FC236}">
                <a16:creationId xmlns:a16="http://schemas.microsoft.com/office/drawing/2014/main" id="{9EEC7F16-801E-4B44-88BF-2D7BB4152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95591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95072F1-2589-8F46-9B5C-D53455D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Kaffeepause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225BD61-99BE-8D4D-888D-02CF55BC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CC4F06-BD29-F643-8C94-2F98CE43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7D1269E2-E3F9-D943-BFDA-8F64DAE36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35743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Persistente Identifier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Ziel langfristige Auffindbarkeit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„tote“ Links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Namensänderungen 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de-DE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dirty="0"/>
              <a:t>  Digital </a:t>
            </a:r>
            <a:r>
              <a:rPr lang="de-DE" dirty="0" err="1"/>
              <a:t>Object</a:t>
            </a:r>
            <a:r>
              <a:rPr lang="de-DE" dirty="0"/>
              <a:t> Identifier (DOI)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DE" dirty="0"/>
              <a:t>  Open Researcher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Contributor</a:t>
            </a:r>
            <a:r>
              <a:rPr lang="de-DE" dirty="0"/>
              <a:t> ID (ORCID)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66C7BD0-9BD4-CB4A-930F-F563D45EE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33552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 </a:t>
            </a:r>
            <a:r>
              <a:rPr lang="de-DE" dirty="0" err="1"/>
              <a:t>Object</a:t>
            </a:r>
            <a:r>
              <a:rPr lang="de-DE" dirty="0"/>
              <a:t> Identifier (DOI)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DOI-Namen sind zitierfähig</a:t>
            </a:r>
          </a:p>
          <a:p>
            <a:pPr>
              <a:lnSpc>
                <a:spcPct val="100000"/>
              </a:lnSpc>
            </a:pPr>
            <a:r>
              <a:rPr lang="de-DE" dirty="0"/>
              <a:t>Kostenlos für akademische Einrichtungen in Deutschland</a:t>
            </a:r>
          </a:p>
          <a:p>
            <a:pPr marL="273050" lvl="0" indent="-273050">
              <a:lnSpc>
                <a:spcPct val="100000"/>
              </a:lnSpc>
              <a:tabLst>
                <a:tab pos="457200" algn="l"/>
              </a:tabLst>
            </a:pPr>
            <a:r>
              <a:rPr lang="de-DE" dirty="0"/>
              <a:t>Einheitliche Standards und Workflows garantiert</a:t>
            </a:r>
          </a:p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de-DE" dirty="0"/>
              <a:t>ISO-Standard 26324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DE054545-5E60-2A4B-BA79-043E8564C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94261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 </a:t>
            </a:r>
            <a:r>
              <a:rPr lang="de-DE" dirty="0" err="1"/>
              <a:t>Object</a:t>
            </a:r>
            <a:r>
              <a:rPr lang="de-DE" dirty="0"/>
              <a:t> Identifier (DOI)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Einzigartige Folge von alphanumerischen Zeichen:</a:t>
            </a:r>
          </a:p>
          <a:p>
            <a:pPr lvl="2">
              <a:lnSpc>
                <a:spcPct val="100000"/>
              </a:lnSpc>
            </a:pPr>
            <a:r>
              <a:rPr lang="de-DE" sz="2400" dirty="0"/>
              <a:t>Präfix (Organisationskennung) und </a:t>
            </a:r>
          </a:p>
          <a:p>
            <a:pPr lvl="2">
              <a:lnSpc>
                <a:spcPct val="100000"/>
              </a:lnSpc>
            </a:pPr>
            <a:r>
              <a:rPr lang="de-DE" sz="2400" dirty="0"/>
              <a:t>Suffix (Objektkennung)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E659780-06B2-6F42-95EF-C1C9B7239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949279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Publikation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22D31D87-2187-EC44-9BE8-589FF6734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582145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 </a:t>
            </a:r>
            <a:r>
              <a:rPr lang="de-DE" dirty="0" err="1"/>
              <a:t>Object</a:t>
            </a:r>
            <a:r>
              <a:rPr lang="de-DE" dirty="0"/>
              <a:t> Identifier (DOI)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de-DE" dirty="0"/>
              <a:t>Beispiel:</a:t>
            </a:r>
          </a:p>
          <a:p>
            <a:pPr lvl="1"/>
            <a:r>
              <a:rPr lang="de-DE" sz="2400" b="1" dirty="0"/>
              <a:t>10.1234/abc123</a:t>
            </a:r>
            <a:r>
              <a:rPr lang="de-DE" sz="2400" dirty="0"/>
              <a:t>    - Ursprungs-DOI</a:t>
            </a:r>
          </a:p>
          <a:p>
            <a:pPr lvl="1"/>
            <a:r>
              <a:rPr lang="de-DE" sz="2400" b="1" dirty="0"/>
              <a:t>10.1234/abc123.1</a:t>
            </a:r>
            <a:r>
              <a:rPr lang="de-DE" sz="2400" dirty="0"/>
              <a:t> - DOI einer neuen Version</a:t>
            </a:r>
          </a:p>
          <a:p>
            <a:pPr lvl="1"/>
            <a:r>
              <a:rPr lang="de-DE" sz="2400" b="1" dirty="0"/>
              <a:t>10.1234/abc123/2 - </a:t>
            </a:r>
            <a:r>
              <a:rPr lang="de-DE" sz="2400" dirty="0"/>
              <a:t>DOI eines Teils</a:t>
            </a:r>
          </a:p>
          <a:p>
            <a:pPr marL="457200" lvl="1" indent="0">
              <a:buNone/>
            </a:pPr>
            <a:endParaRPr lang="de-DE" sz="900" dirty="0"/>
          </a:p>
          <a:p>
            <a:pPr marL="0" indent="0">
              <a:buNone/>
            </a:pPr>
            <a:r>
              <a:rPr lang="de-DE" dirty="0"/>
              <a:t>Zugelassene Zeichen : a – z,   A – Z,   0 – 9 sowie</a:t>
            </a:r>
          </a:p>
          <a:p>
            <a:pPr marL="2743200" lvl="6" indent="0">
              <a:buNone/>
            </a:pPr>
            <a:r>
              <a:rPr lang="de-DE" sz="2400" dirty="0">
                <a:solidFill>
                  <a:srgbClr val="004476"/>
                </a:solidFill>
              </a:rPr>
              <a:t>. (Punkt) </a:t>
            </a:r>
          </a:p>
          <a:p>
            <a:pPr marL="2743200" lvl="6" indent="0">
              <a:buNone/>
            </a:pPr>
            <a:r>
              <a:rPr lang="de-DE" sz="2400" dirty="0">
                <a:solidFill>
                  <a:srgbClr val="004476"/>
                </a:solidFill>
              </a:rPr>
              <a:t>- (Bindestrich) </a:t>
            </a:r>
          </a:p>
          <a:p>
            <a:pPr marL="2743200" lvl="6" indent="0">
              <a:buNone/>
            </a:pPr>
            <a:r>
              <a:rPr lang="de-DE" sz="2400" dirty="0">
                <a:solidFill>
                  <a:srgbClr val="004476"/>
                </a:solidFill>
              </a:rPr>
              <a:t>_ (Unterstrich) </a:t>
            </a:r>
          </a:p>
          <a:p>
            <a:pPr marL="2743200" lvl="6" indent="0">
              <a:buNone/>
            </a:pPr>
            <a:r>
              <a:rPr lang="de-DE" sz="2400" dirty="0">
                <a:solidFill>
                  <a:srgbClr val="004476"/>
                </a:solidFill>
              </a:rPr>
              <a:t>: (Doppelpunkt)</a:t>
            </a:r>
          </a:p>
          <a:p>
            <a:pPr marL="2743200" lvl="6" indent="0">
              <a:buNone/>
            </a:pPr>
            <a:r>
              <a:rPr lang="de-DE" sz="2400" dirty="0">
                <a:solidFill>
                  <a:srgbClr val="004476"/>
                </a:solidFill>
              </a:rPr>
              <a:t>/ (Schrägstrich)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6BF7308C-53BA-814D-924A-64A36FDDB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00685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103" y="1234677"/>
            <a:ext cx="4175616" cy="3275329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Open Researcher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Contributor</a:t>
            </a:r>
            <a:r>
              <a:rPr lang="de-DE" dirty="0"/>
              <a:t> ID (ORCID)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de-DE" dirty="0"/>
              <a:t>Um wissenschaftliche Arbeiten </a:t>
            </a:r>
            <a:br>
              <a:rPr lang="de-DE" dirty="0"/>
            </a:br>
            <a:r>
              <a:rPr lang="de-DE" dirty="0"/>
              <a:t>eindeutig zu zuordnen </a:t>
            </a:r>
          </a:p>
          <a:p>
            <a:pPr>
              <a:lnSpc>
                <a:spcPct val="110000"/>
              </a:lnSpc>
            </a:pPr>
            <a:r>
              <a:rPr lang="de-DE" dirty="0"/>
              <a:t>Anzahl 4.506.903 Mitglieder </a:t>
            </a:r>
            <a:br>
              <a:rPr lang="de-DE" dirty="0"/>
            </a:br>
            <a:r>
              <a:rPr lang="de-DE" dirty="0"/>
              <a:t>am 10. April 2018</a:t>
            </a:r>
            <a:br>
              <a:rPr lang="de-DE" dirty="0"/>
            </a:br>
            <a:endParaRPr lang="de-DE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/>
              <a:t>Registrieren bei ORCID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>
                <a:hlinkClick r:id="rId4"/>
              </a:rPr>
              <a:t>https://orcid.org/</a:t>
            </a:r>
            <a:r>
              <a:rPr lang="de-DE" dirty="0"/>
              <a:t>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1600" dirty="0">
                <a:solidFill>
                  <a:srgbClr val="002060"/>
                </a:solidFill>
              </a:rPr>
              <a:t>	https://orcid.org/register </a:t>
            </a:r>
            <a:r>
              <a:rPr lang="de-DE" sz="1500" dirty="0">
                <a:solidFill>
                  <a:srgbClr val="002060"/>
                </a:solidFill>
              </a:rPr>
              <a:t>Zugriff 10.04.18</a:t>
            </a:r>
          </a:p>
        </p:txBody>
      </p:sp>
      <p:sp>
        <p:nvSpPr>
          <p:cNvPr id="4" name="Rechteck 3"/>
          <p:cNvSpPr/>
          <p:nvPr/>
        </p:nvSpPr>
        <p:spPr>
          <a:xfrm>
            <a:off x="7613650" y="1657350"/>
            <a:ext cx="304800" cy="139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324BADB5-4E7B-4746-9BC3-442E0C5FE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82008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Fakten zu ORCID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49" y="1151725"/>
            <a:ext cx="8361697" cy="346005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Wird von gemeinnütziger Initiative betrieben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Eindeutige wissenschaftliche Identität 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Hält länger als eine E-Mail-Adresse</a:t>
            </a:r>
          </a:p>
          <a:p>
            <a:pPr>
              <a:lnSpc>
                <a:spcPct val="120000"/>
              </a:lnSpc>
            </a:pPr>
            <a:r>
              <a:rPr lang="de-DE" dirty="0"/>
              <a:t>(Alpha-)numerischer 16-stelliger Code</a:t>
            </a:r>
          </a:p>
          <a:p>
            <a:pPr>
              <a:lnSpc>
                <a:spcPct val="120000"/>
              </a:lnSpc>
            </a:pPr>
            <a:r>
              <a:rPr lang="de-DE" dirty="0"/>
              <a:t>ORCID-</a:t>
            </a:r>
            <a:r>
              <a:rPr lang="de-DE" dirty="0" err="1"/>
              <a:t>Registirierung</a:t>
            </a:r>
            <a:r>
              <a:rPr lang="de-DE" dirty="0"/>
              <a:t> dauert ca. 30 Sekunden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Wird von Forschenden selbst gepflegt</a:t>
            </a:r>
          </a:p>
          <a:p>
            <a:pPr>
              <a:lnSpc>
                <a:spcPct val="120000"/>
              </a:lnSpc>
            </a:pPr>
            <a:r>
              <a:rPr lang="de-DE" dirty="0"/>
              <a:t>Verbindung zu Web </a:t>
            </a:r>
            <a:r>
              <a:rPr lang="de-DE" dirty="0" err="1"/>
              <a:t>of</a:t>
            </a:r>
            <a:r>
              <a:rPr lang="de-DE" dirty="0"/>
              <a:t> Science, </a:t>
            </a:r>
            <a:r>
              <a:rPr lang="de-DE" dirty="0" err="1"/>
              <a:t>zenodo</a:t>
            </a:r>
            <a:r>
              <a:rPr lang="de-DE" dirty="0"/>
              <a:t>, </a:t>
            </a:r>
            <a:r>
              <a:rPr lang="de-DE" dirty="0" err="1"/>
              <a:t>DataCite</a:t>
            </a:r>
            <a:r>
              <a:rPr lang="de-DE" dirty="0"/>
              <a:t>, u.a. </a:t>
            </a:r>
          </a:p>
          <a:p>
            <a:pPr>
              <a:lnSpc>
                <a:spcPct val="120000"/>
              </a:lnSpc>
            </a:pPr>
            <a:r>
              <a:rPr lang="de-DE" dirty="0"/>
              <a:t>Von Zeitschriften, Forschungsförderern und Institutionen als Normdatei genutzt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AD54673E-D2B3-6549-948E-EC8C2F06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78052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Tempo-Thesen-Runde: </a:t>
            </a:r>
            <a:br>
              <a:rPr lang="de-DE" dirty="0"/>
            </a:br>
            <a:r>
              <a:rPr lang="de-DE" dirty="0"/>
              <a:t>Pro und Kontra der Publikation von Forschungsdaten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550893"/>
            <a:ext cx="7886700" cy="3081829"/>
          </a:xfrm>
        </p:spPr>
        <p:txBody>
          <a:bodyPr anchor="ctr"/>
          <a:lstStyle/>
          <a:p>
            <a:pPr marL="0" indent="0">
              <a:buNone/>
            </a:pPr>
            <a:r>
              <a:rPr lang="de-DE" dirty="0"/>
              <a:t>Wie stehe ich zur gezogenen These?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77578C5C-7970-214B-8C7B-D79C20889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23875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Reflexion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550893"/>
            <a:ext cx="7886700" cy="3081829"/>
          </a:xfrm>
        </p:spPr>
        <p:txBody>
          <a:bodyPr anchor="ctr"/>
          <a:lstStyle/>
          <a:p>
            <a:pPr marL="0" indent="0">
              <a:buNone/>
            </a:pPr>
            <a:r>
              <a:rPr lang="de-DE" dirty="0"/>
              <a:t>Was direkt für meine Arbeit Relevantes habe ich zum Thema Publikation von Forschungsdaten gelernt?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436B0D5D-DA2D-104C-97F4-D65A8844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82062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Nachnutzung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A8664A8-10DB-2E47-AE39-7F656EEEC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50144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B20F99F-657B-DD49-8504-9BC8BC856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Forschungsdaten finden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E832A23-A83D-5340-8127-B07AFA2CA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9"/>
            <a:ext cx="8179174" cy="3263504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de-DE" sz="1800" dirty="0"/>
              <a:t>direkt in Fachrepositorien und fachübergreifenden Repositorien</a:t>
            </a:r>
          </a:p>
          <a:p>
            <a:pPr>
              <a:lnSpc>
                <a:spcPct val="150000"/>
              </a:lnSpc>
            </a:pPr>
            <a:r>
              <a:rPr lang="de-DE" sz="1800" dirty="0"/>
              <a:t>mittels Metasuchmaschinen (z. B. B2FIND </a:t>
            </a:r>
            <a:r>
              <a:rPr lang="de-DE" sz="1800" dirty="0">
                <a:hlinkClick r:id="rId3"/>
              </a:rPr>
              <a:t>http://b2find.eudat.eu</a:t>
            </a:r>
            <a:r>
              <a:rPr lang="de-DE" sz="1800" dirty="0"/>
              <a:t>, </a:t>
            </a:r>
            <a:r>
              <a:rPr lang="de-DE" sz="1800" dirty="0" err="1"/>
              <a:t>gesisDataSearch</a:t>
            </a:r>
            <a:r>
              <a:rPr lang="de-DE" sz="1800" dirty="0"/>
              <a:t> </a:t>
            </a:r>
            <a:r>
              <a:rPr lang="de-DE" sz="1800" dirty="0">
                <a:hlinkClick r:id="rId4"/>
              </a:rPr>
              <a:t>http://datasearch.gesis.org/start</a:t>
            </a:r>
            <a:r>
              <a:rPr lang="de-DE" sz="1800" dirty="0"/>
              <a:t>, </a:t>
            </a:r>
            <a:r>
              <a:rPr lang="de-DE" sz="1800" dirty="0" err="1"/>
              <a:t>DataSearch</a:t>
            </a:r>
            <a:r>
              <a:rPr lang="de-DE" sz="1800" dirty="0"/>
              <a:t> </a:t>
            </a:r>
            <a:r>
              <a:rPr lang="de-DE" sz="1800" dirty="0" err="1"/>
              <a:t>Elsevier</a:t>
            </a:r>
            <a:r>
              <a:rPr lang="de-DE" sz="1800" dirty="0"/>
              <a:t> </a:t>
            </a:r>
            <a:r>
              <a:rPr lang="de-DE" sz="1800" dirty="0">
                <a:hlinkClick r:id="rId5"/>
              </a:rPr>
              <a:t>https://datasearch.elsevier.com</a:t>
            </a:r>
            <a:r>
              <a:rPr lang="de-DE" sz="1800" dirty="0"/>
              <a:t>)</a:t>
            </a:r>
          </a:p>
          <a:p>
            <a:pPr lvl="0">
              <a:lnSpc>
                <a:spcPct val="150000"/>
              </a:lnSpc>
            </a:pPr>
            <a:r>
              <a:rPr lang="de-DE" sz="1800" dirty="0"/>
              <a:t>Recherche in bibliothekarischen Suchmaschinen (z. B. BASE </a:t>
            </a:r>
            <a:r>
              <a:rPr lang="de-DE" sz="1800" dirty="0">
                <a:hlinkClick r:id="rId6"/>
              </a:rPr>
              <a:t>https://www.base-search.net/Search/Advanced</a:t>
            </a:r>
            <a:r>
              <a:rPr lang="de-DE" sz="1800" dirty="0"/>
              <a:t>)</a:t>
            </a:r>
          </a:p>
          <a:p>
            <a:pPr lvl="0">
              <a:lnSpc>
                <a:spcPct val="150000"/>
              </a:lnSpc>
            </a:pPr>
            <a:r>
              <a:rPr lang="de-DE" sz="1800" dirty="0"/>
              <a:t>Google: Stichwort und „</a:t>
            </a:r>
            <a:r>
              <a:rPr lang="de-DE" sz="1800" dirty="0" err="1"/>
              <a:t>data</a:t>
            </a:r>
            <a:r>
              <a:rPr lang="de-DE" sz="1800" dirty="0"/>
              <a:t> </a:t>
            </a:r>
            <a:r>
              <a:rPr lang="de-DE" sz="1800" dirty="0" err="1"/>
              <a:t>set</a:t>
            </a:r>
            <a:r>
              <a:rPr lang="de-DE" sz="1800" dirty="0"/>
              <a:t>“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FB0EEC-BDAF-9843-9AEC-98A1A0147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EF7A7B6-537C-3A49-9C29-C94F56366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58594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AA53D24-26F7-9B44-B3D6-D2000A300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7BC5E4-EC8C-5242-992B-B95D59E8D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E05495A-C1D5-E14A-BE11-A2DA6A19B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68017"/>
            <a:ext cx="7886700" cy="3263504"/>
          </a:xfrm>
        </p:spPr>
        <p:txBody>
          <a:bodyPr anchor="ctr"/>
          <a:lstStyle/>
          <a:p>
            <a:pPr marL="0" indent="0">
              <a:buNone/>
            </a:pPr>
            <a:r>
              <a:rPr lang="en-GB" dirty="0" err="1"/>
              <a:t>Recherchieren</a:t>
            </a:r>
            <a:r>
              <a:rPr lang="en-GB" dirty="0"/>
              <a:t> Sie </a:t>
            </a:r>
            <a:r>
              <a:rPr lang="en-GB" dirty="0" err="1"/>
              <a:t>nach</a:t>
            </a:r>
            <a:r>
              <a:rPr lang="en-GB" dirty="0"/>
              <a:t> </a:t>
            </a:r>
            <a:r>
              <a:rPr lang="en-GB" dirty="0" err="1"/>
              <a:t>Datensätzen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Ihr</a:t>
            </a:r>
            <a:r>
              <a:rPr lang="en-GB" dirty="0"/>
              <a:t> </a:t>
            </a:r>
            <a:r>
              <a:rPr lang="en-GB" dirty="0" err="1"/>
              <a:t>Fachgebiet</a:t>
            </a:r>
            <a:r>
              <a:rPr lang="en-GB" dirty="0"/>
              <a:t>!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825F047-80CC-2F43-B9C3-51E48ACB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5830176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C2A3C6-183F-CE42-8F9B-8233AF399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Datenzitation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FF77886-5313-0843-A874-1D022C10B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de-DE" dirty="0"/>
              <a:t>Nach FORCE11-Empfehlung: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Autor(en) (Publikationsjahr): Titel der Forschungsdaten. Datenrepositorium oder Archiv. Version. Weltweit persistenter </a:t>
            </a:r>
            <a:r>
              <a:rPr lang="de-DE" dirty="0" err="1"/>
              <a:t>Identifikator</a:t>
            </a:r>
            <a:r>
              <a:rPr lang="de-DE" dirty="0"/>
              <a:t> (vorzugsweise als Link)</a:t>
            </a:r>
          </a:p>
          <a:p>
            <a:pPr marL="0" indent="0">
              <a:lnSpc>
                <a:spcPct val="110000"/>
              </a:lnSpc>
              <a:buNone/>
            </a:pPr>
            <a:endParaRPr lang="de-DE" dirty="0"/>
          </a:p>
          <a:p>
            <a:pPr>
              <a:lnSpc>
                <a:spcPct val="110000"/>
              </a:lnSpc>
            </a:pPr>
            <a:r>
              <a:rPr lang="de-DE" dirty="0"/>
              <a:t>Nach </a:t>
            </a:r>
            <a:r>
              <a:rPr lang="de-DE" dirty="0" err="1"/>
              <a:t>DataCite</a:t>
            </a:r>
            <a:r>
              <a:rPr lang="de-DE" dirty="0"/>
              <a:t> 2013: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Urheber (Veröffentlichungsdatum): Titel. Version. Publikationsagent. Genereller Ressourcentyp. </a:t>
            </a:r>
            <a:r>
              <a:rPr lang="de-DE" dirty="0" err="1"/>
              <a:t>Identifikator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6FEE33-7709-8D4D-B1FB-C4ADE2722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E97017F-391F-2A48-814B-3F1B1C3B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4331902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7C3166F-5054-FD40-9965-98218F43E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DA3C9D-2B1D-3C44-9BF0-3FE7D0EFD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Zitieren Sie die genannten Datensätze.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2D2E704-08DC-EC4C-84D0-3CAF3F90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79B06FE3-2FA9-5644-946D-C586B636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626311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Publikation von Daten - Überblick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Publikationswege für Daten</a:t>
            </a:r>
          </a:p>
          <a:p>
            <a:r>
              <a:rPr lang="de-DE" dirty="0"/>
              <a:t>Repositorien finden</a:t>
            </a:r>
          </a:p>
          <a:p>
            <a:r>
              <a:rPr lang="de-DE" dirty="0"/>
              <a:t>Lizenzen</a:t>
            </a:r>
          </a:p>
          <a:p>
            <a:r>
              <a:rPr lang="de-DE" dirty="0"/>
              <a:t>Persistente Identifier</a:t>
            </a:r>
          </a:p>
          <a:p>
            <a:r>
              <a:rPr lang="de-DE" dirty="0"/>
              <a:t>Pro und Kontra der Publikation von Daten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A7D9E3B-DE98-3547-9DBB-56EC8885D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9655070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C944A1C-D1A0-CC46-859D-A7F905239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Datenzitation - Beispiele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C28C81C-F93C-E04D-8C89-5EF714DEE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de-DE" dirty="0" err="1"/>
              <a:t>Risan</a:t>
            </a:r>
            <a:r>
              <a:rPr lang="de-DE" dirty="0"/>
              <a:t>, Patrick (2017): </a:t>
            </a:r>
            <a:r>
              <a:rPr lang="de-DE" dirty="0" err="1"/>
              <a:t>Accommodating</a:t>
            </a:r>
            <a:r>
              <a:rPr lang="de-DE" dirty="0"/>
              <a:t> Trauma in Police Interviews. An Exploration </a:t>
            </a:r>
            <a:r>
              <a:rPr lang="de-DE" dirty="0" err="1"/>
              <a:t>of</a:t>
            </a:r>
            <a:r>
              <a:rPr lang="de-DE" dirty="0"/>
              <a:t> Rapport in Investigative Interviews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Traumatized</a:t>
            </a:r>
            <a:r>
              <a:rPr lang="de-DE" dirty="0"/>
              <a:t> </a:t>
            </a:r>
            <a:r>
              <a:rPr lang="de-DE" dirty="0" err="1"/>
              <a:t>Victims</a:t>
            </a:r>
            <a:r>
              <a:rPr lang="de-DE" dirty="0"/>
              <a:t>, 2013. NSD - </a:t>
            </a:r>
            <a:r>
              <a:rPr lang="de-DE" dirty="0" err="1"/>
              <a:t>Norwegian</a:t>
            </a:r>
            <a:r>
              <a:rPr lang="de-DE" dirty="0"/>
              <a:t>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Research Data. </a:t>
            </a:r>
            <a:r>
              <a:rPr lang="de-DE" dirty="0">
                <a:hlinkClick r:id="rId3"/>
              </a:rPr>
              <a:t>https://doi.org/10.18712/NSD-NSD2407-V1</a:t>
            </a:r>
            <a:endParaRPr lang="de-DE" dirty="0"/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Parton, William J.; Gutmann, Myron P.; Hartman, </a:t>
            </a:r>
            <a:r>
              <a:rPr lang="de-DE" dirty="0" err="1"/>
              <a:t>Melannie</a:t>
            </a:r>
            <a:r>
              <a:rPr lang="de-DE" dirty="0"/>
              <a:t> D.; </a:t>
            </a:r>
            <a:r>
              <a:rPr lang="de-DE" dirty="0" err="1"/>
              <a:t>Merchant</a:t>
            </a:r>
            <a:r>
              <a:rPr lang="de-DE" dirty="0"/>
              <a:t>, Emily R.; Lutz, Susan M. (2012): Great Plains Population </a:t>
            </a:r>
            <a:r>
              <a:rPr lang="de-DE" dirty="0" err="1"/>
              <a:t>and</a:t>
            </a:r>
            <a:r>
              <a:rPr lang="de-DE" dirty="0"/>
              <a:t> Environment Data: </a:t>
            </a:r>
            <a:r>
              <a:rPr lang="de-DE" dirty="0" err="1"/>
              <a:t>Biogeochemical</a:t>
            </a:r>
            <a:r>
              <a:rPr lang="de-DE" dirty="0"/>
              <a:t> Modeling Data, 1860-2003 [United States]. Version V1. ICPSR - Interuniversity </a:t>
            </a:r>
            <a:r>
              <a:rPr lang="de-DE" dirty="0" err="1"/>
              <a:t>Consortium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Political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Social</a:t>
            </a:r>
            <a:r>
              <a:rPr lang="de-DE" dirty="0"/>
              <a:t> Research. Datensatz. </a:t>
            </a:r>
            <a:r>
              <a:rPr lang="de-DE" dirty="0">
                <a:hlinkClick r:id="rId4"/>
              </a:rPr>
              <a:t>https://doi.org/10.3886/ICPSR31681.v1</a:t>
            </a:r>
            <a:endParaRPr lang="de-DE" dirty="0"/>
          </a:p>
          <a:p>
            <a:pPr>
              <a:lnSpc>
                <a:spcPct val="120000"/>
              </a:lnSpc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6FE70D-C991-1C4A-9312-89EE8C050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D623085-D8F0-F641-A02F-DD533938D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567182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95072F1-2589-8F46-9B5C-D53455D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Mittagspause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225BD61-99BE-8D4D-888D-02CF55BC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CC4F06-BD29-F643-8C94-2F98CE43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CB8C9A2-36F9-584B-BFEE-55348C198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34035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Rechtliche Aspekte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674EBD6-257B-5E42-80F5-5ACB282D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38451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97B0B91-D09C-2041-9494-42AE52643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11" name="Diagramm 10">
            <a:extLst>
              <a:ext uri="{FF2B5EF4-FFF2-40B4-BE49-F238E27FC236}">
                <a16:creationId xmlns:a16="http://schemas.microsoft.com/office/drawing/2014/main" id="{D9EAA05E-F36C-FC46-A960-6A95A549A7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9249899"/>
              </p:ext>
            </p:extLst>
          </p:nvPr>
        </p:nvGraphicFramePr>
        <p:xfrm>
          <a:off x="1676400" y="-2442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35862113-834C-0F44-B7F5-C6FDD9C441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49046189"/>
              </p:ext>
            </p:extLst>
          </p:nvPr>
        </p:nvGraphicFramePr>
        <p:xfrm>
          <a:off x="1676400" y="77710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m 12">
            <a:extLst>
              <a:ext uri="{FF2B5EF4-FFF2-40B4-BE49-F238E27FC236}">
                <a16:creationId xmlns:a16="http://schemas.microsoft.com/office/drawing/2014/main" id="{B52323A7-90B0-2B42-A379-D2C54111E4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7510859"/>
              </p:ext>
            </p:extLst>
          </p:nvPr>
        </p:nvGraphicFramePr>
        <p:xfrm>
          <a:off x="1676400" y="185002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6" name="Titel 15">
            <a:extLst>
              <a:ext uri="{FF2B5EF4-FFF2-40B4-BE49-F238E27FC236}">
                <a16:creationId xmlns:a16="http://schemas.microsoft.com/office/drawing/2014/main" id="{17BBE57B-E6B8-4649-8AF3-7F5D01242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Rechtliche Herausforderungen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E495B7C-755C-5942-A093-11D1F139CBF0}"/>
              </a:ext>
            </a:extLst>
          </p:cNvPr>
          <p:cNvSpPr txBox="1"/>
          <p:nvPr/>
        </p:nvSpPr>
        <p:spPr>
          <a:xfrm>
            <a:off x="1676400" y="4376233"/>
            <a:ext cx="6095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nach Hartmann, Thomas: „</a:t>
            </a:r>
            <a:r>
              <a:rPr lang="de-DE" sz="700" i="1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terra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incognita – digitale Forschungsdaten auf der Suche nach einer rechtlichen Heimat“. 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Beitrag bei der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Workshoptagung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Rechtliche Aspekte bei digitalen Forschungsdaten“ 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 31.01.2018, Europa-Universität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Viadrina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Frankfurt (Oder). 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12559BBA-9EAD-B740-B3BE-14F669946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8560860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4B1D7F9-89AE-EF47-969D-71E4AB89E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Schutz personenbezogener Daten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BCAE7C9-2C49-BC4F-8E73-4061772277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Erfüllung von rechtlichen Datenschutzvorgaben</a:t>
            </a:r>
          </a:p>
          <a:p>
            <a:pPr>
              <a:lnSpc>
                <a:spcPct val="120000"/>
              </a:lnSpc>
            </a:pPr>
            <a:r>
              <a:rPr lang="de-DE" dirty="0"/>
              <a:t>Schutz der Identität, vor allem bei sensiblen/vertraulichen Themen</a:t>
            </a:r>
          </a:p>
          <a:p>
            <a:pPr>
              <a:lnSpc>
                <a:spcPct val="120000"/>
              </a:lnSpc>
            </a:pPr>
            <a:r>
              <a:rPr lang="de-DE" dirty="0"/>
              <a:t>Schutz der Teilnehmer und Teilnehmerinnen vor kommerzieller Nutzung der Angaben</a:t>
            </a:r>
          </a:p>
          <a:p>
            <a:pPr>
              <a:lnSpc>
                <a:spcPct val="120000"/>
              </a:lnSpc>
            </a:pPr>
            <a:r>
              <a:rPr lang="de-DE" dirty="0"/>
              <a:t>Ethisch-moralische Verpflichtung</a:t>
            </a:r>
          </a:p>
          <a:p>
            <a:pPr>
              <a:lnSpc>
                <a:spcPct val="120000"/>
              </a:lnSpc>
            </a:pPr>
            <a:r>
              <a:rPr lang="de-DE" dirty="0"/>
              <a:t>Eine Archivierung personenbezogener Daten ist nur mit Einwilligung der Teilnehmer und Teilnehmerinnen möglich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633CA6-1215-E54B-800E-7A5212B21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DC0B1FC-141E-A44E-A50B-F093A747D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0513389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49212FF-64CD-4042-9373-0EAEDFCB6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Informierte Einwilligung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F4AECDA-4293-7244-958E-E3BC9ACD03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DE" sz="2300" dirty="0"/>
              <a:t>Teilnehmer und Teilnehmerinnen müssen darüber informiert werden, was mit ihren Daten passiert</a:t>
            </a:r>
          </a:p>
          <a:p>
            <a:pPr>
              <a:lnSpc>
                <a:spcPct val="120000"/>
              </a:lnSpc>
            </a:pPr>
            <a:r>
              <a:rPr lang="de-DE" sz="2300" dirty="0"/>
              <a:t>Teilnehmer und Teilnehmerinnen müssen einer Teilnahme auf Basis dieser Informationen zustimmen</a:t>
            </a:r>
          </a:p>
          <a:p>
            <a:pPr>
              <a:lnSpc>
                <a:spcPct val="120000"/>
              </a:lnSpc>
            </a:pPr>
            <a:r>
              <a:rPr lang="de-DE" sz="2300" dirty="0"/>
              <a:t>Datenanalyse und -archivierung benötigen separate Einwilligungen</a:t>
            </a:r>
          </a:p>
          <a:p>
            <a:pPr>
              <a:lnSpc>
                <a:spcPct val="120000"/>
              </a:lnSpc>
            </a:pPr>
            <a:r>
              <a:rPr lang="de-DE" sz="2300" dirty="0"/>
              <a:t>Vorlagen und Checklisten bietet unter anderem </a:t>
            </a:r>
          </a:p>
          <a:p>
            <a:pPr lvl="1">
              <a:lnSpc>
                <a:spcPct val="120000"/>
              </a:lnSpc>
            </a:pPr>
            <a:r>
              <a:rPr lang="de-DE" sz="2300" dirty="0"/>
              <a:t>https://</a:t>
            </a:r>
            <a:r>
              <a:rPr lang="de-DE" sz="2300" dirty="0" err="1"/>
              <a:t>www.forschungsdaten-bildung.de</a:t>
            </a:r>
            <a:r>
              <a:rPr lang="de-DE" sz="2300" dirty="0"/>
              <a:t>/</a:t>
            </a:r>
            <a:r>
              <a:rPr lang="de-DE" sz="2300" dirty="0" err="1"/>
              <a:t>einwilligung</a:t>
            </a:r>
            <a:endParaRPr lang="de-DE" sz="2300" dirty="0"/>
          </a:p>
          <a:p>
            <a:pPr>
              <a:lnSpc>
                <a:spcPct val="120000"/>
              </a:lnSpc>
            </a:pPr>
            <a:r>
              <a:rPr lang="de-DE" sz="2300" dirty="0"/>
              <a:t>Häufiges Problem bei der Archivierung: keine Einwilligung vorhanden</a:t>
            </a:r>
          </a:p>
          <a:p>
            <a:pPr>
              <a:lnSpc>
                <a:spcPct val="120000"/>
              </a:lnSpc>
            </a:pPr>
            <a:r>
              <a:rPr lang="de-DE" sz="2300" dirty="0"/>
              <a:t>Strikte Formulierungen in Einwilligungserklärungen 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88AFB73-C257-E242-A890-9BF16C278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820D4FEE-8263-7247-9A28-D8B17CCA3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417586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4AEA128-F4E9-5145-BE29-F5B8CF1E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Anonymisierung und </a:t>
            </a:r>
            <a:r>
              <a:rPr lang="de-DE" dirty="0" err="1"/>
              <a:t>Pseudonymisierung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69158F-4ACF-DD46-9DD6-FFFC70AB93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DE" dirty="0"/>
              <a:t>Anonymisierung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Entfernen aller identifizierenden Informationen/Details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Ersetzen sensibler Informationen mit einer Beschreibung, die Bezug zu originärem Kontext hat</a:t>
            </a:r>
          </a:p>
          <a:p>
            <a:pPr lvl="1">
              <a:lnSpc>
                <a:spcPct val="100000"/>
              </a:lnSpc>
            </a:pPr>
            <a:r>
              <a:rPr lang="de-DE" b="1" dirty="0"/>
              <a:t>Anonymität vor Vollständigkeit/Information</a:t>
            </a:r>
          </a:p>
          <a:p>
            <a:pPr>
              <a:lnSpc>
                <a:spcPct val="100000"/>
              </a:lnSpc>
            </a:pPr>
            <a:r>
              <a:rPr lang="de-DE" dirty="0" err="1"/>
              <a:t>Pseudonymisierung</a:t>
            </a:r>
            <a:endParaRPr lang="de-DE" dirty="0"/>
          </a:p>
          <a:p>
            <a:pPr lvl="1">
              <a:lnSpc>
                <a:spcPct val="100000"/>
              </a:lnSpc>
            </a:pPr>
            <a:r>
              <a:rPr lang="de-DE" dirty="0"/>
              <a:t>Ersetzen sensibler Informationen durch ein Pseudonym (Code)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C5F323-0513-DC41-BF41-25FC4419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69ED310D-6E96-D54E-A5CD-39D6F83D0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823812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Institutionelle Infrastruktur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22D717CC-C07A-EF40-83C5-D66C30F9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7421040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06DA3D-4829-094A-B297-DAFAB41DB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Infrastruktur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Forschungsdatenmanagement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8E830-4AB9-4F49-8ED9-CD1481998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7604"/>
            <a:ext cx="7886700" cy="3204531"/>
          </a:xfrm>
        </p:spPr>
        <p:txBody>
          <a:bodyPr numCol="2">
            <a:normAutofit fontScale="62500" lnSpcReduction="20000"/>
          </a:bodyPr>
          <a:lstStyle/>
          <a:p>
            <a:r>
              <a:rPr lang="de-DE" dirty="0"/>
              <a:t>Beratung zum Umgang mit Forschungsdaten</a:t>
            </a:r>
          </a:p>
          <a:p>
            <a:r>
              <a:rPr lang="de-DE" dirty="0"/>
              <a:t>Schulung</a:t>
            </a:r>
          </a:p>
          <a:p>
            <a:r>
              <a:rPr lang="de-DE" dirty="0"/>
              <a:t>Vermittlung zu internen und externen Diensten</a:t>
            </a:r>
          </a:p>
          <a:p>
            <a:r>
              <a:rPr lang="de-DE" dirty="0"/>
              <a:t>Unterstützung bei der Erstellung eines Datenmanagementplans</a:t>
            </a:r>
          </a:p>
          <a:p>
            <a:r>
              <a:rPr lang="de-DE" dirty="0"/>
              <a:t>Workshops zum Thema FDM</a:t>
            </a:r>
          </a:p>
          <a:p>
            <a:r>
              <a:rPr lang="de-DE" dirty="0"/>
              <a:t>Informationsveranstaltungen</a:t>
            </a:r>
          </a:p>
          <a:p>
            <a:r>
              <a:rPr lang="de-DE" dirty="0"/>
              <a:t>Informationsmaterial</a:t>
            </a:r>
          </a:p>
          <a:p>
            <a:r>
              <a:rPr lang="de-DE" dirty="0"/>
              <a:t>Rechtliche Beratung zum Thema FD</a:t>
            </a:r>
          </a:p>
          <a:p>
            <a:endParaRPr lang="de-DE" dirty="0"/>
          </a:p>
          <a:p>
            <a:r>
              <a:rPr lang="de-DE" dirty="0"/>
              <a:t>Cloud-Services</a:t>
            </a:r>
          </a:p>
          <a:p>
            <a:r>
              <a:rPr lang="de-DE" dirty="0" err="1"/>
              <a:t>Sync</a:t>
            </a:r>
            <a:r>
              <a:rPr lang="de-DE" dirty="0"/>
              <a:t>-</a:t>
            </a:r>
            <a:r>
              <a:rPr lang="de-DE" dirty="0" err="1"/>
              <a:t>and</a:t>
            </a:r>
            <a:r>
              <a:rPr lang="de-DE" dirty="0"/>
              <a:t>-Share-Lösungen</a:t>
            </a:r>
          </a:p>
          <a:p>
            <a:r>
              <a:rPr lang="de-DE" dirty="0"/>
              <a:t>Backup-Service</a:t>
            </a:r>
          </a:p>
          <a:p>
            <a:r>
              <a:rPr lang="de-DE" dirty="0"/>
              <a:t>Datenbank-Service</a:t>
            </a:r>
          </a:p>
          <a:p>
            <a:r>
              <a:rPr lang="de-DE" dirty="0"/>
              <a:t>Forschungsdaten-Repositorium (auch integriert in einem Publikations-Server)</a:t>
            </a:r>
          </a:p>
          <a:p>
            <a:r>
              <a:rPr lang="de-DE" dirty="0"/>
              <a:t>Publikations-Server</a:t>
            </a:r>
          </a:p>
          <a:p>
            <a:r>
              <a:rPr lang="de-DE" dirty="0" err="1"/>
              <a:t>Versionierungs</a:t>
            </a:r>
            <a:r>
              <a:rPr lang="de-DE" dirty="0"/>
              <a:t>-Software</a:t>
            </a:r>
          </a:p>
          <a:p>
            <a:r>
              <a:rPr lang="de-DE" dirty="0"/>
              <a:t>Langzeitarchivierung</a:t>
            </a:r>
          </a:p>
          <a:p>
            <a:r>
              <a:rPr lang="de-DE" dirty="0"/>
              <a:t>Vergabe von Persistent Identifier</a:t>
            </a:r>
          </a:p>
          <a:p>
            <a:r>
              <a:rPr lang="de-DE" dirty="0"/>
              <a:t>DMP-Tool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13BE3F-4838-ED4C-AF18-DE5EB9ACD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33E48C6C-72E9-3F46-9951-2AB1E9B9A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8428334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06DA3D-4829-094A-B297-DAFAB41DB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Infrastruktur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Forschungsdatenmanagement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8E830-4AB9-4F49-8ED9-CD14819987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7604"/>
            <a:ext cx="7886700" cy="3263504"/>
          </a:xfrm>
        </p:spPr>
        <p:txBody>
          <a:bodyPr numCol="2">
            <a:normAutofit fontScale="62500" lnSpcReduction="20000"/>
          </a:bodyPr>
          <a:lstStyle/>
          <a:p>
            <a:r>
              <a:rPr lang="de-DE" dirty="0"/>
              <a:t>Beratung zum Umgang mit Forschungsdaten</a:t>
            </a:r>
          </a:p>
          <a:p>
            <a:r>
              <a:rPr lang="de-DE" dirty="0"/>
              <a:t>Schulung</a:t>
            </a:r>
          </a:p>
          <a:p>
            <a:r>
              <a:rPr lang="de-DE" dirty="0"/>
              <a:t>Vermittlung zu internen und externen Diensten</a:t>
            </a:r>
          </a:p>
          <a:p>
            <a:r>
              <a:rPr lang="de-DE" dirty="0"/>
              <a:t>Unterstützung bei der Erstellung eines Datenmanagementplans</a:t>
            </a:r>
          </a:p>
          <a:p>
            <a:r>
              <a:rPr lang="de-DE" dirty="0"/>
              <a:t>Workshops zum Thema FDM</a:t>
            </a:r>
          </a:p>
          <a:p>
            <a:r>
              <a:rPr lang="de-DE" dirty="0"/>
              <a:t>Informationsveranstaltungen</a:t>
            </a:r>
          </a:p>
          <a:p>
            <a:r>
              <a:rPr lang="de-DE" dirty="0"/>
              <a:t>Informationsmaterial</a:t>
            </a:r>
          </a:p>
          <a:p>
            <a:r>
              <a:rPr lang="de-DE" dirty="0"/>
              <a:t>Rechtliche Beratung zum Thema FD</a:t>
            </a:r>
          </a:p>
          <a:p>
            <a:endParaRPr lang="de-DE" dirty="0"/>
          </a:p>
          <a:p>
            <a:r>
              <a:rPr lang="de-DE" dirty="0"/>
              <a:t>Cloud-Services</a:t>
            </a:r>
          </a:p>
          <a:p>
            <a:r>
              <a:rPr lang="de-DE" dirty="0" err="1"/>
              <a:t>Sync</a:t>
            </a:r>
            <a:r>
              <a:rPr lang="de-DE" dirty="0"/>
              <a:t>-</a:t>
            </a:r>
            <a:r>
              <a:rPr lang="de-DE" dirty="0" err="1"/>
              <a:t>and</a:t>
            </a:r>
            <a:r>
              <a:rPr lang="de-DE" dirty="0"/>
              <a:t>-Share-Lösungen</a:t>
            </a:r>
          </a:p>
          <a:p>
            <a:r>
              <a:rPr lang="de-DE" dirty="0"/>
              <a:t>Backup-Service</a:t>
            </a:r>
          </a:p>
          <a:p>
            <a:r>
              <a:rPr lang="de-DE" dirty="0"/>
              <a:t>Datenbank-Service</a:t>
            </a:r>
          </a:p>
          <a:p>
            <a:r>
              <a:rPr lang="de-DE" dirty="0"/>
              <a:t>Forschungsdaten-Repositorium (auch integriert in einem Publikations-Server)</a:t>
            </a:r>
          </a:p>
          <a:p>
            <a:r>
              <a:rPr lang="de-DE" dirty="0"/>
              <a:t>Publikations-Server</a:t>
            </a:r>
          </a:p>
          <a:p>
            <a:r>
              <a:rPr lang="de-DE" dirty="0" err="1"/>
              <a:t>Versionierungs</a:t>
            </a:r>
            <a:r>
              <a:rPr lang="de-DE" dirty="0"/>
              <a:t>-Software</a:t>
            </a:r>
          </a:p>
          <a:p>
            <a:r>
              <a:rPr lang="de-DE" dirty="0"/>
              <a:t>Langzeitarchivierung</a:t>
            </a:r>
          </a:p>
          <a:p>
            <a:r>
              <a:rPr lang="de-DE" dirty="0"/>
              <a:t>Vergabe von Persistent Identifier</a:t>
            </a:r>
          </a:p>
          <a:p>
            <a:r>
              <a:rPr lang="de-DE" dirty="0"/>
              <a:t>DMP-Tool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13BE3F-4838-ED4C-AF18-DE5EB9ACD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577C64-24B6-8F4B-A9A9-63F4A3574DE0}"/>
              </a:ext>
            </a:extLst>
          </p:cNvPr>
          <p:cNvSpPr txBox="1"/>
          <p:nvPr/>
        </p:nvSpPr>
        <p:spPr>
          <a:xfrm>
            <a:off x="628648" y="1268017"/>
            <a:ext cx="8132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FD-</a:t>
            </a:r>
            <a:r>
              <a:rPr lang="en-GB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Koordinationsstelle</a:t>
            </a:r>
            <a:r>
              <a:rPr lang="en-GB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GB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Rechenzentrum</a:t>
            </a:r>
            <a:r>
              <a:rPr lang="en-GB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Bibliothek</a:t>
            </a:r>
            <a:endParaRPr lang="en-GB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2BD15433-EA36-5749-9535-F274FB5B6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96080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Publikationswege für Daten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Ergänzung zu einem begutachteten Artikel </a:t>
            </a:r>
            <a:br>
              <a:rPr lang="de-DE" dirty="0"/>
            </a:br>
            <a:r>
              <a:rPr lang="de-DE" dirty="0"/>
              <a:t>(„</a:t>
            </a:r>
            <a:r>
              <a:rPr lang="de-DE" dirty="0" err="1"/>
              <a:t>enhanced</a:t>
            </a:r>
            <a:r>
              <a:rPr lang="de-DE" dirty="0"/>
              <a:t> </a:t>
            </a:r>
            <a:r>
              <a:rPr lang="de-DE" dirty="0" err="1"/>
              <a:t>publication</a:t>
            </a:r>
            <a:r>
              <a:rPr lang="de-DE" dirty="0"/>
              <a:t>“)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Eigenständiges Informationsobjekt in einem Forschungsdaten-Repositorium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Data Journals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B8D9F66-2F07-E245-B07C-48439F4ED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696433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D1DE6430-B25D-A743-941F-09A1388E6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Speicherangebote für Forschungsdatenmanagement (am Beispiel der Humboldt-Universität zu Berlin)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C7BF7456-5F7F-4342-AA5B-B106D1B7A72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464" y="1369219"/>
            <a:ext cx="2306157" cy="3263504"/>
          </a:xfrm>
        </p:spPr>
      </p:pic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E922007-3967-6249-8449-EA8E122B440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Darüber hinaus:</a:t>
            </a:r>
          </a:p>
          <a:p>
            <a:pPr>
              <a:lnSpc>
                <a:spcPct val="100000"/>
              </a:lnSpc>
            </a:pPr>
            <a:r>
              <a:rPr lang="de-DE" dirty="0"/>
              <a:t>Vergabe von Persistent-Identifier (DOI/handle/URN)</a:t>
            </a:r>
          </a:p>
          <a:p>
            <a:pPr>
              <a:lnSpc>
                <a:spcPct val="100000"/>
              </a:lnSpc>
            </a:pPr>
            <a:r>
              <a:rPr lang="de-DE" dirty="0"/>
              <a:t>Zentrale Forschungsdaten-Koordinationsstelle: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dirty="0"/>
              <a:t>   Kerstin Helbig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e-DE" sz="2200" dirty="0"/>
              <a:t>   </a:t>
            </a:r>
            <a:r>
              <a:rPr lang="de-DE" sz="2200" dirty="0" err="1"/>
              <a:t>forschungsdaten@hu-berlin.de</a:t>
            </a:r>
            <a:endParaRPr lang="de-DE" sz="22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DFFC1C-E7AA-724D-8DD2-D4436AED9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562252C-E47D-244F-905D-B8B41E4814E2}"/>
              </a:ext>
            </a:extLst>
          </p:cNvPr>
          <p:cNvSpPr txBox="1"/>
          <p:nvPr/>
        </p:nvSpPr>
        <p:spPr>
          <a:xfrm>
            <a:off x="3732415" y="4324946"/>
            <a:ext cx="31006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Karsten,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Asshauer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Cortez de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Lobão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Katrin: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Speicherangebote des CMS für Forschungsdatenmanagement.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Humboldt-Universität zu Berlin, 2016.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C1A9610A-C3DE-074B-B5D0-45156B808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0154273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Praktische Übung (DMP)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A8FDE009-88DB-D543-8AD6-79C85CEB5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7516850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266-2D8B-1E48-834A-55C6276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Übung: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42928BC-1187-7447-8772-F12C6775B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Erstellen Sie einen eigenen Datenmanagementplan.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CB2672-518F-834A-BEEB-1DEC54C8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ACF74654-FFA3-E94A-A607-FF8EEF35E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074935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95072F1-2589-8F46-9B5C-D53455D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Kaffeepause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2225BD61-99BE-8D4D-888D-02CF55BC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CC4F06-BD29-F643-8C94-2F98CE43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2B0506D-AE24-CA41-9CF6-6BEB4EF64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15723275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 Schritte der Konzeptentwicklung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D56913A0-92B0-1F4F-BB68-F9A7D72A4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0797145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266-2D8B-1E48-834A-55C6276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Übung: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42928BC-1187-7447-8772-F12C6775B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Im Themen Block „Formaler Rahmen“ wurden schon einige Aspekte der Konzeptentwicklung angesprochen.</a:t>
            </a:r>
          </a:p>
          <a:p>
            <a:pPr marL="0" indent="0">
              <a:buNone/>
            </a:pPr>
            <a:r>
              <a:rPr lang="de-DE" dirty="0"/>
              <a:t>Welche fallen Ihnen ein?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CB2672-518F-834A-BEEB-1DEC54C8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A3F88F6B-C64A-6144-8D4A-1FE201FA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074935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 Schritte der Seminarkonzeption, Harald Groß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1. Thema öffnen</a:t>
            </a:r>
          </a:p>
          <a:p>
            <a:pPr marL="0" indent="0">
              <a:buNone/>
            </a:pPr>
            <a:r>
              <a:rPr lang="de-DE" dirty="0"/>
              <a:t>2. Bedingungen klären (3Z-Formel)</a:t>
            </a:r>
          </a:p>
          <a:p>
            <a:pPr marL="0" indent="0">
              <a:buNone/>
            </a:pPr>
            <a:r>
              <a:rPr lang="de-DE" dirty="0"/>
              <a:t>3. Ordnen, Schwerpunkte setzten, reduzieren</a:t>
            </a:r>
          </a:p>
          <a:p>
            <a:pPr marL="0" indent="0">
              <a:buNone/>
            </a:pPr>
            <a:r>
              <a:rPr lang="de-DE" dirty="0"/>
              <a:t>4. Ein Lehrdrehbuch entwickeln</a:t>
            </a:r>
          </a:p>
          <a:p>
            <a:pPr marL="0" indent="0">
              <a:buNone/>
            </a:pPr>
            <a:r>
              <a:rPr lang="de-DE" dirty="0"/>
              <a:t>5. Methoden und Übungen kreieren</a:t>
            </a:r>
          </a:p>
          <a:p>
            <a:pPr marL="0" indent="0">
              <a:buNone/>
            </a:pPr>
            <a:r>
              <a:rPr lang="de-DE" dirty="0"/>
              <a:t>6. Arbeitsmaterialien erstellen</a:t>
            </a:r>
          </a:p>
          <a:p>
            <a:pPr marL="0" indent="0">
              <a:buNone/>
            </a:pPr>
            <a:r>
              <a:rPr lang="de-DE" dirty="0"/>
              <a:t>7. Konzept prüfen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7BA3CD46-1580-E445-9CB5-D2F56C0DA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75314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Thema öffnen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Leitfrage: Was alles könnte dazu gehören? </a:t>
            </a:r>
          </a:p>
          <a:p>
            <a:r>
              <a:rPr lang="de-DE" dirty="0"/>
              <a:t>Sammeln Sie Inhalte</a:t>
            </a:r>
          </a:p>
          <a:p>
            <a:r>
              <a:rPr lang="de-DE" dirty="0"/>
              <a:t>Ohne Einschränkungen und Bewertungen</a:t>
            </a:r>
          </a:p>
          <a:p>
            <a:r>
              <a:rPr lang="de-DE" dirty="0"/>
              <a:t>Machen Sie Notizen</a:t>
            </a:r>
          </a:p>
          <a:p>
            <a:r>
              <a:rPr lang="de-DE" dirty="0"/>
              <a:t>Beginnen Sie früh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717B88C8-21D0-E346-AD9E-545A2237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5756614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Bedingungen klären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9" name="Inhaltsplatzhalter 3"/>
          <p:cNvSpPr txBox="1">
            <a:spLocks/>
          </p:cNvSpPr>
          <p:nvPr/>
        </p:nvSpPr>
        <p:spPr>
          <a:xfrm>
            <a:off x="612621" y="4423541"/>
            <a:ext cx="3519488" cy="424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Wen sprechen Sie an?</a:t>
            </a:r>
          </a:p>
        </p:txBody>
      </p:sp>
      <p:sp>
        <p:nvSpPr>
          <p:cNvPr id="10" name="Inhaltsplatzhalter 3"/>
          <p:cNvSpPr txBox="1">
            <a:spLocks/>
          </p:cNvSpPr>
          <p:nvPr/>
        </p:nvSpPr>
        <p:spPr>
          <a:xfrm>
            <a:off x="489858" y="946548"/>
            <a:ext cx="4370867" cy="6858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br>
              <a:rPr lang="de-DE" dirty="0"/>
            </a:br>
            <a:r>
              <a:rPr lang="de-DE" dirty="0"/>
              <a:t>Was möchten Sie vermitteln?</a:t>
            </a:r>
          </a:p>
        </p:txBody>
      </p:sp>
      <p:sp>
        <p:nvSpPr>
          <p:cNvPr id="11" name="Inhaltsplatzhalter 3"/>
          <p:cNvSpPr txBox="1">
            <a:spLocks/>
          </p:cNvSpPr>
          <p:nvPr/>
        </p:nvSpPr>
        <p:spPr>
          <a:xfrm>
            <a:off x="4797530" y="4423541"/>
            <a:ext cx="3519488" cy="550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Wie viel Zeit haben Sie?</a:t>
            </a:r>
          </a:p>
        </p:txBody>
      </p:sp>
      <p:sp>
        <p:nvSpPr>
          <p:cNvPr id="2" name="Dreieck 1">
            <a:extLst>
              <a:ext uri="{FF2B5EF4-FFF2-40B4-BE49-F238E27FC236}">
                <a16:creationId xmlns:a16="http://schemas.microsoft.com/office/drawing/2014/main" id="{93D60392-417E-3D41-A955-E61B53F08F9D}"/>
              </a:ext>
            </a:extLst>
          </p:cNvPr>
          <p:cNvSpPr/>
          <p:nvPr/>
        </p:nvSpPr>
        <p:spPr>
          <a:xfrm>
            <a:off x="3385296" y="2086107"/>
            <a:ext cx="2118394" cy="1826202"/>
          </a:xfrm>
          <a:prstGeom prst="triangle">
            <a:avLst/>
          </a:prstGeom>
          <a:solidFill>
            <a:srgbClr val="0044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728B366-0B56-784C-A888-62EB194AAFAB}"/>
              </a:ext>
            </a:extLst>
          </p:cNvPr>
          <p:cNvSpPr txBox="1"/>
          <p:nvPr/>
        </p:nvSpPr>
        <p:spPr>
          <a:xfrm>
            <a:off x="4172051" y="1786761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02A5C9A-2CCA-7845-88BD-DA182C463678}"/>
              </a:ext>
            </a:extLst>
          </p:cNvPr>
          <p:cNvSpPr txBox="1"/>
          <p:nvPr/>
        </p:nvSpPr>
        <p:spPr>
          <a:xfrm>
            <a:off x="5480585" y="3798721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E94EFE8-0EC7-5545-9E89-F11CB0C05D71}"/>
              </a:ext>
            </a:extLst>
          </p:cNvPr>
          <p:cNvSpPr txBox="1"/>
          <p:nvPr/>
        </p:nvSpPr>
        <p:spPr>
          <a:xfrm>
            <a:off x="2156615" y="3761389"/>
            <a:ext cx="170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Zielgruppe</a:t>
            </a:r>
          </a:p>
        </p:txBody>
      </p:sp>
      <p:sp>
        <p:nvSpPr>
          <p:cNvPr id="15" name="Fußzeilenplatzhalter 3">
            <a:extLst>
              <a:ext uri="{FF2B5EF4-FFF2-40B4-BE49-F238E27FC236}">
                <a16:creationId xmlns:a16="http://schemas.microsoft.com/office/drawing/2014/main" id="{B572CC62-1E45-2F42-A5B3-3B1AEF09D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52461863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Ordnen, Schwerpunkte setzen, reduzieren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Verschaffen Sie sich einen Überblick über Ihre Sammlung</a:t>
            </a:r>
          </a:p>
          <a:p>
            <a:r>
              <a:rPr lang="de-DE" dirty="0"/>
              <a:t>Ordnen Sie thematisch</a:t>
            </a:r>
          </a:p>
          <a:p>
            <a:r>
              <a:rPr lang="de-DE" dirty="0"/>
              <a:t>Verdeutlichen Sie die Zusammenhänge</a:t>
            </a:r>
          </a:p>
          <a:p>
            <a:r>
              <a:rPr lang="de-DE" dirty="0"/>
              <a:t>Bewerten Sie den Stoff nach Relevanz</a:t>
            </a:r>
          </a:p>
          <a:p>
            <a:r>
              <a:rPr lang="de-DE" dirty="0"/>
              <a:t>Wählen Sie so viel aus, wie zu dem Zeitrahmen passt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8233ABB0-E753-6D43-9724-679E6FE3B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940065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Publikationswege für Daten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de-DE" dirty="0"/>
              <a:t>Eigenständiges Informationsobjekt in einem Forschungsdaten-Repositorium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disziplinspezifische Repositorien, z. B. </a:t>
            </a:r>
            <a:r>
              <a:rPr lang="de-DE" dirty="0" err="1"/>
              <a:t>Datorium</a:t>
            </a:r>
            <a:r>
              <a:rPr lang="de-DE" dirty="0"/>
              <a:t>, </a:t>
            </a:r>
            <a:r>
              <a:rPr lang="de-DE" dirty="0" err="1"/>
              <a:t>Pangea</a:t>
            </a:r>
            <a:endParaRPr lang="de-DE" dirty="0"/>
          </a:p>
          <a:p>
            <a:pPr lvl="1">
              <a:lnSpc>
                <a:spcPct val="150000"/>
              </a:lnSpc>
            </a:pPr>
            <a:r>
              <a:rPr lang="de-DE" dirty="0"/>
              <a:t>disziplinübergreifende Repositorien, z. B. ZENODO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de-DE" dirty="0"/>
              <a:t>    -&gt; institutionelle Repositorien, z.B. </a:t>
            </a:r>
            <a:r>
              <a:rPr lang="de-DE" dirty="0" err="1"/>
              <a:t>Refubium</a:t>
            </a:r>
            <a:r>
              <a:rPr lang="de-DE" dirty="0"/>
              <a:t>, </a:t>
            </a:r>
            <a:r>
              <a:rPr lang="de-DE" dirty="0" err="1"/>
              <a:t>edoc</a:t>
            </a:r>
            <a:r>
              <a:rPr lang="de-DE" dirty="0"/>
              <a:t> </a:t>
            </a:r>
          </a:p>
          <a:p>
            <a:pPr marL="457200" indent="-457200">
              <a:buFont typeface="+mj-lt"/>
              <a:buAutoNum type="arabicPeriod" startAt="2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3409D632-FF55-854E-B1B3-AB845ADEE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0320707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Lehrdrehbuch entwickeln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49</a:t>
            </a:fld>
            <a:endParaRPr lang="de-DE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DF35E3F4-7D45-E249-B2EF-A790C17EE8D4}"/>
              </a:ext>
            </a:extLst>
          </p:cNvPr>
          <p:cNvGrpSpPr/>
          <p:nvPr/>
        </p:nvGrpSpPr>
        <p:grpSpPr>
          <a:xfrm>
            <a:off x="2477193" y="1837238"/>
            <a:ext cx="3717285" cy="2804160"/>
            <a:chOff x="2477193" y="1963104"/>
            <a:chExt cx="3717285" cy="2804160"/>
          </a:xfrm>
        </p:grpSpPr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FE101143-C1FD-A74E-A021-1CCC9FF1FC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18" t="27071" r="15819" b="-1414"/>
            <a:stretch/>
          </p:blipFill>
          <p:spPr>
            <a:xfrm>
              <a:off x="2571404" y="1963104"/>
              <a:ext cx="3623074" cy="2804160"/>
            </a:xfrm>
            <a:prstGeom prst="rect">
              <a:avLst/>
            </a:prstGeom>
          </p:spPr>
        </p:pic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347FA6B2-A90E-8C4F-9530-2740C86B8A79}"/>
                </a:ext>
              </a:extLst>
            </p:cNvPr>
            <p:cNvSpPr/>
            <p:nvPr/>
          </p:nvSpPr>
          <p:spPr>
            <a:xfrm>
              <a:off x="2477193" y="4073236"/>
              <a:ext cx="1457498" cy="188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5ACD672D-748A-E047-A733-3A97E25A89ED}"/>
              </a:ext>
            </a:extLst>
          </p:cNvPr>
          <p:cNvSpPr txBox="1"/>
          <p:nvPr/>
        </p:nvSpPr>
        <p:spPr>
          <a:xfrm>
            <a:off x="361979" y="1506157"/>
            <a:ext cx="1229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Einleitung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BB41A407-1DFA-6541-BB41-E584CE4E54DE}"/>
              </a:ext>
            </a:extLst>
          </p:cNvPr>
          <p:cNvSpPr txBox="1"/>
          <p:nvPr/>
        </p:nvSpPr>
        <p:spPr>
          <a:xfrm>
            <a:off x="361979" y="4345184"/>
            <a:ext cx="997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Schluss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AEFBCB7-A757-8E42-BE0F-3A0A88C16F9D}"/>
              </a:ext>
            </a:extLst>
          </p:cNvPr>
          <p:cNvSpPr/>
          <p:nvPr/>
        </p:nvSpPr>
        <p:spPr>
          <a:xfrm>
            <a:off x="2854037" y="1411093"/>
            <a:ext cx="1413164" cy="5589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Thematisch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AE5B2EB-8BD0-C14D-A316-602C118F31B6}"/>
              </a:ext>
            </a:extLst>
          </p:cNvPr>
          <p:cNvSpPr/>
          <p:nvPr/>
        </p:nvSpPr>
        <p:spPr>
          <a:xfrm>
            <a:off x="5063947" y="1415715"/>
            <a:ext cx="1413164" cy="5589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Sozial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6AA15E5-E428-7843-BD46-9C421141EA9E}"/>
              </a:ext>
            </a:extLst>
          </p:cNvPr>
          <p:cNvSpPr/>
          <p:nvPr/>
        </p:nvSpPr>
        <p:spPr>
          <a:xfrm>
            <a:off x="1720734" y="4261658"/>
            <a:ext cx="1413164" cy="5589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Fazit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0EE58DA-44C8-024C-A08E-0A1DB75539E8}"/>
              </a:ext>
            </a:extLst>
          </p:cNvPr>
          <p:cNvSpPr/>
          <p:nvPr/>
        </p:nvSpPr>
        <p:spPr>
          <a:xfrm>
            <a:off x="3169224" y="4261657"/>
            <a:ext cx="1589176" cy="55891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Übertragung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020921F-A907-9946-A5A3-77D3BE3EE78D}"/>
              </a:ext>
            </a:extLst>
          </p:cNvPr>
          <p:cNvSpPr/>
          <p:nvPr/>
        </p:nvSpPr>
        <p:spPr>
          <a:xfrm>
            <a:off x="4789573" y="4261657"/>
            <a:ext cx="1413164" cy="5589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Ausblick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17BAD87-B62D-204D-A801-549123CEC4C7}"/>
              </a:ext>
            </a:extLst>
          </p:cNvPr>
          <p:cNvSpPr/>
          <p:nvPr/>
        </p:nvSpPr>
        <p:spPr>
          <a:xfrm>
            <a:off x="6242274" y="4261657"/>
            <a:ext cx="1413164" cy="5589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ACD672D-748A-E047-A733-3A97E25A89ED}"/>
              </a:ext>
            </a:extLst>
          </p:cNvPr>
          <p:cNvSpPr txBox="1"/>
          <p:nvPr/>
        </p:nvSpPr>
        <p:spPr>
          <a:xfrm>
            <a:off x="361979" y="2475612"/>
            <a:ext cx="1229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Hauptteil</a:t>
            </a:r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3E11649D-FC8F-584A-BB6F-19AE5577F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64069231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Lehrdrehbuch entwickeln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5684659" y="1438911"/>
            <a:ext cx="32626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000" b="1" i="0" u="none" strike="noStrike" kern="1200" cap="none" spc="0" baseline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Kurz- &amp;</a:t>
            </a:r>
          </a:p>
          <a:p>
            <a:pPr algn="ctr"/>
            <a:r>
              <a:rPr lang="de-DE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Langversionen</a:t>
            </a:r>
            <a:endParaRPr lang="de-DE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31B09F0-6D46-414F-AEAB-94E89B7935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65" b="11957"/>
          <a:stretch/>
        </p:blipFill>
        <p:spPr>
          <a:xfrm>
            <a:off x="443345" y="1172903"/>
            <a:ext cx="7378354" cy="3543554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B7516A10-9BE2-4F4C-B2E9-3C2E239E9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84324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dirty="0"/>
              <a:t>Kriterien: </a:t>
            </a:r>
          </a:p>
          <a:p>
            <a:r>
              <a:rPr lang="de-DE" sz="2800" dirty="0"/>
              <a:t>3Z-Formel</a:t>
            </a:r>
          </a:p>
          <a:p>
            <a:r>
              <a:rPr lang="de-DE" sz="2800" dirty="0"/>
              <a:t>Thema</a:t>
            </a:r>
          </a:p>
          <a:p>
            <a:r>
              <a:rPr lang="de-DE" sz="2800" dirty="0"/>
              <a:t>Gruppengröße</a:t>
            </a:r>
          </a:p>
          <a:p>
            <a:r>
              <a:rPr lang="de-DE" sz="2800" dirty="0"/>
              <a:t>Räumliche Gegebenheiten</a:t>
            </a:r>
          </a:p>
          <a:p>
            <a:r>
              <a:rPr lang="de-DE" sz="2800" dirty="0"/>
              <a:t>Ihre Vorlieben &amp; Ihr Lehrstil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Methoden und Übungen auswählen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16EC88D3-57E9-B14E-B355-E0EBCB0B8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5550074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Methoden und Übungen kreieren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3230668" y="1154910"/>
            <a:ext cx="2963810" cy="559594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Kombination aus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6" name="Inhaltsplatzhalter 3"/>
          <p:cNvSpPr txBox="1">
            <a:spLocks/>
          </p:cNvSpPr>
          <p:nvPr/>
        </p:nvSpPr>
        <p:spPr>
          <a:xfrm>
            <a:off x="628650" y="1859762"/>
            <a:ext cx="3757613" cy="2926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200" dirty="0"/>
              <a:t>Sozial- und Arbeitsformen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Einzelarbeit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Partnerarbeit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Trio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Gruppenarbeit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Lehrgespräch</a:t>
            </a:r>
          </a:p>
        </p:txBody>
      </p:sp>
      <p:sp>
        <p:nvSpPr>
          <p:cNvPr id="7" name="Inhaltsplatzhalter 3"/>
          <p:cNvSpPr txBox="1">
            <a:spLocks/>
          </p:cNvSpPr>
          <p:nvPr/>
        </p:nvSpPr>
        <p:spPr>
          <a:xfrm>
            <a:off x="4786312" y="1854995"/>
            <a:ext cx="3843338" cy="2931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800" dirty="0"/>
              <a:t>Grundformen des Lernens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i="1" dirty="0"/>
              <a:t>analysieren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i="1" dirty="0"/>
              <a:t>beobachten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i="1" dirty="0"/>
              <a:t>erinnern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i="1" dirty="0"/>
              <a:t>erklären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i="1" dirty="0"/>
              <a:t>lesen</a:t>
            </a:r>
          </a:p>
          <a:p>
            <a:pPr>
              <a:lnSpc>
                <a:spcPct val="110000"/>
              </a:lnSpc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i="1" dirty="0"/>
              <a:t>fragen</a:t>
            </a:r>
            <a:br>
              <a:rPr lang="de-DE" i="1" dirty="0"/>
            </a:br>
            <a:endParaRPr lang="de-DE" sz="1800" dirty="0"/>
          </a:p>
        </p:txBody>
      </p:sp>
      <p:sp>
        <p:nvSpPr>
          <p:cNvPr id="8" name="Inhaltsplatzhalter 3"/>
          <p:cNvSpPr txBox="1">
            <a:spLocks/>
          </p:cNvSpPr>
          <p:nvPr/>
        </p:nvSpPr>
        <p:spPr>
          <a:xfrm>
            <a:off x="6657975" y="2214561"/>
            <a:ext cx="1981198" cy="255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ordnen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problemlösen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schreiben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üben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übertragen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000" i="1" dirty="0"/>
              <a:t>vermuten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77B8C9-5980-2D40-A7FD-7215AF188C28}"/>
              </a:ext>
            </a:extLst>
          </p:cNvPr>
          <p:cNvSpPr txBox="1"/>
          <p:nvPr/>
        </p:nvSpPr>
        <p:spPr>
          <a:xfrm>
            <a:off x="4790314" y="4496689"/>
            <a:ext cx="2935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basierend auf Aebli, Hans: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Zwölf Grundformen des Lehrens: Eine Allgemeine Didaktik auf psychologischer Grundlage. Medien und Inhalte didaktischer Kommunikation, der Lernzyklus. 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Klett-Cotta, Auflage: 14. </a:t>
            </a: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30C98C4C-6BB5-354B-A718-5AB9F63EB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222318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DE" dirty="0"/>
              <a:t>6. Arbeitsmaterialien erstellen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1774031"/>
          </a:xfrm>
        </p:spPr>
        <p:txBody>
          <a:bodyPr>
            <a:normAutofit lnSpcReduction="10000"/>
          </a:bodyPr>
          <a:lstStyle/>
          <a:p>
            <a:r>
              <a:rPr lang="de-DE" sz="2200" dirty="0"/>
              <a:t>Wozu sollen die Arbeitsmaterialien dienen?</a:t>
            </a:r>
          </a:p>
          <a:p>
            <a:r>
              <a:rPr lang="de-DE" sz="2200" dirty="0"/>
              <a:t>Formen z. B. PPT-Ausdruck, Skript, Arbeitsblätter, Fotoprotokoll</a:t>
            </a:r>
          </a:p>
          <a:p>
            <a:r>
              <a:rPr lang="de-DE" sz="2200" dirty="0"/>
              <a:t>Zu welchem Zeitpunkt werden die Arbeitsmaterialien verteilt?</a:t>
            </a:r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8" name="Inhaltsplatzhalter 3"/>
          <p:cNvSpPr txBox="1">
            <a:spLocks/>
          </p:cNvSpPr>
          <p:nvPr/>
        </p:nvSpPr>
        <p:spPr>
          <a:xfrm>
            <a:off x="628650" y="3128966"/>
            <a:ext cx="2468046" cy="173831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b="1" dirty="0"/>
              <a:t>vorher</a:t>
            </a:r>
          </a:p>
          <a:p>
            <a:pPr marL="0" indent="0">
              <a:buNone/>
            </a:pPr>
            <a:r>
              <a:rPr lang="de-DE" sz="2000" dirty="0"/>
              <a:t>+ Orientierung</a:t>
            </a:r>
          </a:p>
          <a:p>
            <a:pPr marL="0" indent="0">
              <a:buNone/>
            </a:pPr>
            <a:r>
              <a:rPr lang="de-DE" sz="2000" dirty="0"/>
              <a:t>+ Transparenz</a:t>
            </a:r>
          </a:p>
          <a:p>
            <a:pPr marL="0" indent="0">
              <a:buNone/>
            </a:pPr>
            <a:r>
              <a:rPr lang="de-DE" sz="2000" dirty="0"/>
              <a:t>fördert Vernetzung von Wissen</a:t>
            </a:r>
          </a:p>
        </p:txBody>
      </p:sp>
      <p:sp>
        <p:nvSpPr>
          <p:cNvPr id="9" name="Inhaltsplatzhalter 3"/>
          <p:cNvSpPr txBox="1">
            <a:spLocks/>
          </p:cNvSpPr>
          <p:nvPr/>
        </p:nvSpPr>
        <p:spPr>
          <a:xfrm>
            <a:off x="2909902" y="3124198"/>
            <a:ext cx="2468046" cy="173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900" b="1" dirty="0"/>
              <a:t>während</a:t>
            </a:r>
          </a:p>
          <a:p>
            <a:pPr marL="0" indent="0">
              <a:buNone/>
            </a:pPr>
            <a:r>
              <a:rPr lang="de-DE" sz="1900" dirty="0"/>
              <a:t>+ lenkt die Aufmerksamkeit</a:t>
            </a:r>
          </a:p>
          <a:p>
            <a:pPr marL="0" indent="0">
              <a:buNone/>
            </a:pPr>
            <a:endParaRPr lang="de-DE" sz="1900" dirty="0"/>
          </a:p>
        </p:txBody>
      </p:sp>
      <p:sp>
        <p:nvSpPr>
          <p:cNvPr id="10" name="Inhaltsplatzhalter 3"/>
          <p:cNvSpPr txBox="1">
            <a:spLocks/>
          </p:cNvSpPr>
          <p:nvPr/>
        </p:nvSpPr>
        <p:spPr>
          <a:xfrm>
            <a:off x="5605476" y="3119430"/>
            <a:ext cx="2468046" cy="1738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900" b="1" dirty="0"/>
              <a:t>nach</a:t>
            </a:r>
          </a:p>
          <a:p>
            <a:pPr marL="0" indent="0">
              <a:buNone/>
            </a:pPr>
            <a:r>
              <a:rPr lang="de-DE" sz="1900" dirty="0"/>
              <a:t>+ im Idealfall schauen TN es dann an und wiederholen dadurch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id="{FE246068-43CF-4D4E-B1EA-AB350DA40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5266341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Konzept prüfen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114425"/>
            <a:ext cx="7886700" cy="35182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/>
              <a:t>Mögliche Leitfragen:</a:t>
            </a:r>
          </a:p>
          <a:p>
            <a:pPr marL="0" indent="0">
              <a:buNone/>
            </a:pPr>
            <a:r>
              <a:rPr lang="de-DE" sz="2000" dirty="0"/>
              <a:t>• Passt das Vorhaben zur Zielgruppe?</a:t>
            </a:r>
          </a:p>
          <a:p>
            <a:pPr marL="0" indent="0">
              <a:buNone/>
            </a:pPr>
            <a:r>
              <a:rPr lang="de-DE" sz="2000" dirty="0"/>
              <a:t>• Wie ist das Verhältnis von Einleitung, Hauptteil und Schluss?</a:t>
            </a:r>
          </a:p>
          <a:p>
            <a:pPr marL="0" indent="0">
              <a:buNone/>
            </a:pPr>
            <a:r>
              <a:rPr lang="de-DE" sz="2000" dirty="0"/>
              <a:t>• Gibt es einen thematischen und einen sozialen Einstieg?</a:t>
            </a:r>
          </a:p>
          <a:p>
            <a:pPr marL="0" indent="0">
              <a:buNone/>
            </a:pPr>
            <a:r>
              <a:rPr lang="de-DE" sz="2000" dirty="0"/>
              <a:t>• Stimmt der Wechsel von Einatmen und Ausatmen?</a:t>
            </a:r>
          </a:p>
          <a:p>
            <a:pPr marL="0" indent="0">
              <a:buNone/>
            </a:pPr>
            <a:r>
              <a:rPr lang="de-DE" sz="2000" dirty="0"/>
              <a:t>• Gibt es am Schluss Fazit, Übertragung, Ausblick und Feedback?</a:t>
            </a:r>
          </a:p>
          <a:p>
            <a:pPr marL="0" indent="0">
              <a:buNone/>
            </a:pPr>
            <a:r>
              <a:rPr lang="de-DE" sz="2000" dirty="0"/>
              <a:t>• Gibt es Längen? Stimmt der Zeitansatz? </a:t>
            </a:r>
          </a:p>
          <a:p>
            <a:pPr marL="0" indent="0">
              <a:buNone/>
            </a:pPr>
            <a:r>
              <a:rPr lang="de-DE" sz="2000" dirty="0"/>
              <a:t>• Werden die Richtziele hiermit wirklich verfolgt?</a:t>
            </a:r>
          </a:p>
          <a:p>
            <a:pPr marL="0" indent="0">
              <a:buNone/>
            </a:pPr>
            <a:r>
              <a:rPr lang="de-DE" sz="2000" dirty="0"/>
              <a:t>• Wie fänden Sie das Seminar, wenn Sie selbst teilnehmen würden?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E5508B5D-E8A9-984F-8A55-8CEF95E8F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2442993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Didaktische Methoden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13E948AD-7C52-684F-A000-4775A8684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6792694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266-2D8B-1E48-834A-55C6276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Zwischenbilanz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42928BC-1187-7447-8772-F12C6775B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Welche Methoden wurden in diesem Workshop angewandt?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CB2672-518F-834A-BEEB-1DEC54C8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654380FA-3922-4646-BD70-A91D1725F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074935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266-2D8B-1E48-834A-55C6276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Methodenübersicht dieses Workshops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CB2672-518F-834A-BEEB-1DEC54C8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57</a:t>
            </a:fld>
            <a:endParaRPr lang="de-DE"/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78445"/>
              </p:ext>
            </p:extLst>
          </p:nvPr>
        </p:nvGraphicFramePr>
        <p:xfrm>
          <a:off x="765545" y="1245478"/>
          <a:ext cx="7621704" cy="2986091"/>
        </p:xfrm>
        <a:graphic>
          <a:graphicData uri="http://schemas.openxmlformats.org/drawingml/2006/table">
            <a:tbl>
              <a:tblPr/>
              <a:tblGrid>
                <a:gridCol w="3814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073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435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Landschaft stellen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Schätzfrage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Wir und ich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Blinde Entscheidung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Erwartungsabfrage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Mindmap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Beuteblatt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Inventur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Schnattern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Zuruf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Drehen und Wenden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Stichwortsalat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Frage-Ball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Tempo-Thesen-Runde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Fingerjagd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Zwischenbilanz</a:t>
                      </a:r>
                      <a:r>
                        <a:rPr lang="de-DE" sz="2000" kern="1200" baseline="300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de-DE" sz="2000" kern="1200" dirty="0">
                        <a:solidFill>
                          <a:srgbClr val="004476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707"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7-Plopp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buFontTx/>
                        <a:buNone/>
                      </a:pPr>
                      <a:r>
                        <a:rPr lang="de-DE" sz="2000" kern="1200" dirty="0">
                          <a:solidFill>
                            <a:srgbClr val="004476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Energie abfragen</a:t>
                      </a:r>
                    </a:p>
                  </a:txBody>
                  <a:tcPr marL="6385" marR="6385" marT="638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CA89C78-5398-5540-AD01-9DF7C69CF2D2}"/>
              </a:ext>
            </a:extLst>
          </p:cNvPr>
          <p:cNvSpPr txBox="1"/>
          <p:nvPr/>
        </p:nvSpPr>
        <p:spPr>
          <a:xfrm>
            <a:off x="765545" y="4194722"/>
            <a:ext cx="762170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 Klein, Z. M.: Kreative Seminarmethoden. 100 kreative Methoden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für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erfolgreiche Seminare. GABAL Verlag. 2003. Offenbach.</a:t>
            </a:r>
          </a:p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de-DE" sz="600" dirty="0"/>
              <a:t> 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Munterrichtsmethode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45: Wir und ich," Harald Groß, zuletzt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geprüft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22.05.2018, https://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www.orbium.de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methodensammlung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/munterrichtsmethode-45-wir-und-ich/.</a:t>
            </a:r>
          </a:p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Groß, H., Boden, B., Boden, N.: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Munterrichtsmethoden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22 aktivierende Lehrmethoden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für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Seminarpraxis . Auflage: 3.Gert Schilling. 2011. ISBN: 978-3930816187.</a:t>
            </a:r>
          </a:p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Groß, H.: Munterbrechungen: 22 aktivierende Auflockerungen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für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Seminare und Sitzungen.  Gert Schilling. 2010.</a:t>
            </a:r>
          </a:p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[5] "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Munterrichtsmethode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46: Stichwortsalat," Harald Groß, zuletzt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geprüft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 22.05.2018, https://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www.orbium.de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methodensammlung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/munterrichtsmethode-46-stichwortsalat/</a:t>
            </a:r>
          </a:p>
          <a:p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 Groß, H.: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Munterrichtsmethoden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Band 2: 22 weitere aktivierende Methoden </a:t>
            </a:r>
            <a:r>
              <a:rPr lang="de-DE" sz="6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für</a:t>
            </a:r>
            <a:r>
              <a:rPr lang="de-DE" sz="6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Seminarpraxis. Auflage: 1.Gert Schilling. 2014. ISBN: 978-3930816286</a:t>
            </a:r>
          </a:p>
          <a:p>
            <a:endParaRPr lang="de-DE" sz="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6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5B13B30-6E40-564A-8056-3DB2294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0749353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55B266-2D8B-1E48-834A-55C627664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Schema-X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42928BC-1187-7447-8772-F12C6775B3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Entwickeln Sie eine eigene Lehrmethode.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CB2672-518F-834A-BEEB-1DEC54C8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7C16F35D-007C-4548-9E1F-4B2EA7002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07493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/>
          <a:srcRect l="-8490" r="32962"/>
          <a:stretch/>
        </p:blipFill>
        <p:spPr>
          <a:xfrm>
            <a:off x="5074315" y="2630655"/>
            <a:ext cx="3003500" cy="196537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Publikationswege für Daten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de-DE" dirty="0"/>
              <a:t>Data Journals</a:t>
            </a:r>
          </a:p>
          <a:p>
            <a:pPr marL="457200" lvl="1" indent="0">
              <a:buNone/>
            </a:pPr>
            <a:r>
              <a:rPr lang="de-DE" dirty="0"/>
              <a:t>-&gt; publizieren ausführliche Beschreibung der Daten</a:t>
            </a:r>
            <a:br>
              <a:rPr lang="de-DE" dirty="0"/>
            </a:br>
            <a:r>
              <a:rPr lang="de-DE" dirty="0"/>
              <a:t>-&gt; z. T. peer-</a:t>
            </a:r>
            <a:r>
              <a:rPr lang="de-DE" dirty="0" err="1"/>
              <a:t>reviewed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8981" y="2940147"/>
            <a:ext cx="2094261" cy="1692575"/>
          </a:xfrm>
          <a:prstGeom prst="rect">
            <a:avLst/>
          </a:prstGeom>
        </p:spPr>
      </p:pic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E4BEACAB-71F7-C345-8F38-28E74D5FB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97867719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Übung: Inventur	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Bitte rufen Sie sich ins Gedächtnis, was Sie an dem Tag und im Kurs insgesamt gelernt haben und notieren Sie es. Bitte nennen Sie dabei mindestens 12 Stichpunkte.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608F189C-FE47-1943-BC93-0E966DBD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96812858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Feedback und Verabschiedung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E7E75119-112C-EB42-BF58-3D1D687B4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679269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Funktionen der Evaluation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Legitimierung </a:t>
            </a:r>
          </a:p>
          <a:p>
            <a:r>
              <a:rPr lang="de-DE" dirty="0"/>
              <a:t>Erkenntnis / Optimierung</a:t>
            </a:r>
          </a:p>
          <a:p>
            <a:r>
              <a:rPr lang="de-DE" dirty="0"/>
              <a:t>Kontrolle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7" name="Fußzeilenplatzhalter 1">
            <a:extLst>
              <a:ext uri="{FF2B5EF4-FFF2-40B4-BE49-F238E27FC236}">
                <a16:creationId xmlns:a16="http://schemas.microsoft.com/office/drawing/2014/main" id="{1071106C-7C5A-9A49-B417-D2E95D070EFE}"/>
              </a:ext>
            </a:extLst>
          </p:cNvPr>
          <p:cNvSpPr txBox="1">
            <a:spLocks/>
          </p:cNvSpPr>
          <p:nvPr/>
        </p:nvSpPr>
        <p:spPr>
          <a:xfrm>
            <a:off x="628649" y="4353758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Quelle: </a:t>
            </a:r>
            <a:r>
              <a:rPr lang="de-DE" dirty="0" err="1"/>
              <a:t>Reinmann</a:t>
            </a:r>
            <a:r>
              <a:rPr lang="de-DE" dirty="0"/>
              <a:t>, G., Florian, A., </a:t>
            </a:r>
            <a:r>
              <a:rPr lang="de-DE" dirty="0" err="1"/>
              <a:t>Häuptle</a:t>
            </a:r>
            <a:r>
              <a:rPr lang="de-DE" dirty="0"/>
              <a:t>, E., &amp; </a:t>
            </a:r>
            <a:r>
              <a:rPr lang="de-DE" dirty="0" err="1"/>
              <a:t>Metscher</a:t>
            </a:r>
            <a:r>
              <a:rPr lang="de-DE" dirty="0"/>
              <a:t>, J. (2009): </a:t>
            </a:r>
            <a:r>
              <a:rPr lang="de-DE" i="1" dirty="0"/>
              <a:t>Wissenschaftliche Begleitung von </a:t>
            </a:r>
            <a:r>
              <a:rPr lang="de-DE" i="1" dirty="0" err="1"/>
              <a:t>Blended</a:t>
            </a:r>
            <a:r>
              <a:rPr lang="de-DE" i="1" dirty="0"/>
              <a:t> Learning in der Lehrerfortbildung: Konzept, Methodik, Ergebnisse, Erfahrungen und Empfehlungen am Beispiel" Intel® Lehren–Aufbaukurs Online".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DF012DA4-8F87-3145-BF3B-B2F819585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05911994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von Trainings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Bitte erstellen Sie eine </a:t>
            </a:r>
            <a:r>
              <a:rPr lang="de-DE" dirty="0" err="1"/>
              <a:t>Mind-Map</a:t>
            </a:r>
            <a:r>
              <a:rPr lang="de-DE" dirty="0"/>
              <a:t> zu den Dimensionen auf denen ein Training zu evaluieren ist.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0E733009-67CD-D849-8B2A-BC9E8E8B2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1591870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49" y="1594580"/>
            <a:ext cx="7886700" cy="243125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de-DE" sz="1800" dirty="0"/>
              <a:t>Lernleistung der TN (ggf. Prüfungen)</a:t>
            </a:r>
          </a:p>
          <a:p>
            <a:pPr>
              <a:lnSpc>
                <a:spcPct val="120000"/>
              </a:lnSpc>
            </a:pPr>
            <a:r>
              <a:rPr lang="de-DE" sz="1800" dirty="0"/>
              <a:t>Lehrleistung der/des Trainerin/-</a:t>
            </a:r>
            <a:r>
              <a:rPr lang="de-DE" sz="1800" dirty="0" err="1"/>
              <a:t>ers</a:t>
            </a:r>
            <a:r>
              <a:rPr lang="de-DE" sz="1800" dirty="0"/>
              <a:t> (fachliche, didaktische, kommunikative Performanz)</a:t>
            </a:r>
          </a:p>
          <a:p>
            <a:pPr>
              <a:lnSpc>
                <a:spcPct val="120000"/>
              </a:lnSpc>
            </a:pPr>
            <a:r>
              <a:rPr lang="de-DE" sz="1800" dirty="0"/>
              <a:t>Merkmale des Curriculums (Verständlichkeit, Niveaupassung, Nachhaltigkeit,…)</a:t>
            </a:r>
          </a:p>
          <a:p>
            <a:pPr>
              <a:lnSpc>
                <a:spcPct val="120000"/>
              </a:lnSpc>
            </a:pPr>
            <a:r>
              <a:rPr lang="de-DE" sz="1800" dirty="0"/>
              <a:t>Rahmenbedingungen (Ressourcen, Kontexte, Unterlagen, Räumlichkeiten, Zeiten, Gruppengröße,…)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6" name="Inhaltsplatzhalter 3"/>
          <p:cNvSpPr txBox="1">
            <a:spLocks/>
          </p:cNvSpPr>
          <p:nvPr/>
        </p:nvSpPr>
        <p:spPr>
          <a:xfrm>
            <a:off x="781050" y="3901677"/>
            <a:ext cx="7886700" cy="8834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800" dirty="0"/>
          </a:p>
        </p:txBody>
      </p:sp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94F215AD-18B0-A24B-80DC-AC4632E48C9A}"/>
              </a:ext>
            </a:extLst>
          </p:cNvPr>
          <p:cNvSpPr txBox="1">
            <a:spLocks/>
          </p:cNvSpPr>
          <p:nvPr/>
        </p:nvSpPr>
        <p:spPr>
          <a:xfrm>
            <a:off x="628649" y="4352399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Quelle: </a:t>
            </a:r>
            <a:r>
              <a:rPr lang="de-DE" dirty="0" err="1"/>
              <a:t>Wesseler</a:t>
            </a:r>
            <a:r>
              <a:rPr lang="de-DE" dirty="0"/>
              <a:t>, M. (1999). Evaluation und Evaluationsforschung. In </a:t>
            </a:r>
            <a:r>
              <a:rPr lang="de-DE" i="1" dirty="0"/>
              <a:t>Handbuch Erwachsenenbildung/Weiterbildung</a:t>
            </a:r>
            <a:r>
              <a:rPr lang="de-DE" dirty="0"/>
              <a:t> (pp. 736-752). VS Verlag für Sozialwissenschaften, Wiesbaden.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6A067D9-EDB2-044B-AB0C-CB8067F028B7}"/>
              </a:ext>
            </a:extLst>
          </p:cNvPr>
          <p:cNvSpPr txBox="1">
            <a:spLocks/>
          </p:cNvSpPr>
          <p:nvPr/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DC333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dirty="0"/>
              <a:t>Dimensionen der Evaluation von Trainings</a:t>
            </a:r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8B080356-C198-2A4F-B325-5F3EC541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14507606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von Trainings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DE" sz="5400" dirty="0"/>
              <a:t>Ihre Meinung zählt!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3EEAFB7A-7135-1A48-A9CE-0F47DA89F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1591870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B484F7-5343-CC45-880F-2B5C9B521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0"/>
            <a:ext cx="8083446" cy="1790700"/>
          </a:xfrm>
        </p:spPr>
        <p:txBody>
          <a:bodyPr>
            <a:normAutofit/>
          </a:bodyPr>
          <a:lstStyle/>
          <a:p>
            <a:r>
              <a:rPr lang="de-DE" sz="3600" dirty="0"/>
              <a:t>Herzlichen Dank für Ihre Teilnahme!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8370445-FDA4-054D-8B67-135C2A9B60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131263"/>
            <a:ext cx="6858000" cy="1741372"/>
          </a:xfrm>
        </p:spPr>
        <p:txBody>
          <a:bodyPr>
            <a:noAutofit/>
          </a:bodyPr>
          <a:lstStyle/>
          <a:p>
            <a:r>
              <a:rPr lang="de-DE" sz="2200" dirty="0"/>
              <a:t>Katarzyna Biernacka</a:t>
            </a:r>
          </a:p>
          <a:p>
            <a:r>
              <a:rPr lang="de-DE" sz="2200" dirty="0"/>
              <a:t>Dr. Dominika Dolzycka</a:t>
            </a:r>
          </a:p>
          <a:p>
            <a:r>
              <a:rPr lang="de-DE" sz="2200" dirty="0"/>
              <a:t>Kerstin Helbig</a:t>
            </a:r>
          </a:p>
          <a:p>
            <a:r>
              <a:rPr lang="de-DE" sz="2200" dirty="0"/>
              <a:t>Petra Buchholz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id="{5BC20C15-8622-6D4D-993D-78D0D2551D3A}"/>
              </a:ext>
            </a:extLst>
          </p:cNvPr>
          <p:cNvSpPr txBox="1">
            <a:spLocks/>
          </p:cNvSpPr>
          <p:nvPr/>
        </p:nvSpPr>
        <p:spPr>
          <a:xfrm>
            <a:off x="3963649" y="2131263"/>
            <a:ext cx="6858000" cy="1741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D2C90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 err="1">
                <a:solidFill>
                  <a:srgbClr val="004476"/>
                </a:solidFill>
              </a:rPr>
              <a:t>katarzyna.biernacka@cms.hu-berlin.de</a:t>
            </a:r>
            <a:endParaRPr lang="de-DE" sz="2200" dirty="0">
              <a:solidFill>
                <a:srgbClr val="004476"/>
              </a:solidFill>
            </a:endParaRPr>
          </a:p>
          <a:p>
            <a:r>
              <a:rPr lang="de-DE" sz="2200" dirty="0" err="1">
                <a:solidFill>
                  <a:srgbClr val="004476"/>
                </a:solidFill>
              </a:rPr>
              <a:t>dolzycka@ub.fu-berlin.de</a:t>
            </a:r>
            <a:r>
              <a:rPr lang="de-DE" sz="2200" dirty="0">
                <a:solidFill>
                  <a:srgbClr val="004476"/>
                </a:solidFill>
              </a:rPr>
              <a:t> </a:t>
            </a:r>
          </a:p>
          <a:p>
            <a:r>
              <a:rPr lang="de-DE" sz="2200" dirty="0" err="1">
                <a:solidFill>
                  <a:srgbClr val="004476"/>
                </a:solidFill>
              </a:rPr>
              <a:t>kerstin.helbig@cms.hu-berlin.de</a:t>
            </a:r>
            <a:endParaRPr lang="de-DE" sz="2200" dirty="0">
              <a:solidFill>
                <a:srgbClr val="004476"/>
              </a:solidFill>
            </a:endParaRPr>
          </a:p>
          <a:p>
            <a:r>
              <a:rPr lang="de-DE" sz="2200" dirty="0" err="1">
                <a:solidFill>
                  <a:srgbClr val="004476"/>
                </a:solidFill>
              </a:rPr>
              <a:t>buchholz@ub.fu-berlin.de</a:t>
            </a:r>
            <a:r>
              <a:rPr lang="de-DE" sz="2200" dirty="0">
                <a:solidFill>
                  <a:srgbClr val="004476"/>
                </a:solidFill>
              </a:rPr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E5F9551-A7AB-C44A-BE81-5A5F265FE27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520" y="4339653"/>
            <a:ext cx="9217091" cy="86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433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Repositorien finden: </a:t>
            </a:r>
            <a:r>
              <a:rPr lang="de-DE" dirty="0">
                <a:solidFill>
                  <a:srgbClr val="002060"/>
                </a:solidFill>
                <a:hlinkClick r:id="rId3"/>
              </a:rPr>
              <a:t>re3data.org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98541" y="2074841"/>
            <a:ext cx="3371436" cy="24160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Sammlung</a:t>
            </a:r>
            <a: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</a:t>
            </a:r>
            <a:endParaRPr lang="en-US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Weltweit</a:t>
            </a:r>
            <a:endParaRPr lang="en-US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Verschiedene</a:t>
            </a:r>
            <a: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Disziplinen</a:t>
            </a:r>
            <a:endParaRPr lang="en-US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Forschende</a:t>
            </a:r>
            <a: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Förderer</a:t>
            </a:r>
            <a: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Verlage</a:t>
            </a:r>
            <a:r>
              <a:rPr lang="en-US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Institutionen</a:t>
            </a:r>
            <a:endParaRPr lang="en-US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re3data </a:t>
            </a:r>
            <a:r>
              <a:rPr lang="de-DE" sz="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de-DE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http://service.re3data.org/about</a:t>
            </a:r>
            <a:r>
              <a:rPr lang="de-DE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Zugriff 16.03.2018</a:t>
            </a:r>
          </a:p>
          <a:p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12133" y="1135886"/>
            <a:ext cx="3949913" cy="3564108"/>
          </a:xfrm>
          <a:prstGeom prst="rect">
            <a:avLst/>
          </a:prstGeom>
        </p:spPr>
      </p:pic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E331BA4F-166A-F04F-A011-A4E9D40BA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34274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Repositorien finden: </a:t>
            </a:r>
            <a:r>
              <a:rPr lang="de-DE" dirty="0">
                <a:solidFill>
                  <a:srgbClr val="002060"/>
                </a:solidFill>
                <a:hlinkClick r:id="rId3"/>
              </a:rPr>
              <a:t>risources.dfg.de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98542" y="2074841"/>
            <a:ext cx="2776674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Angebot der DFG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Informationsportal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Deutschlandweit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Forschungs-</a:t>
            </a:r>
            <a:r>
              <a:rPr lang="de-DE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infrastrukturen</a:t>
            </a:r>
            <a:endParaRPr lang="de-DE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Forschende</a:t>
            </a:r>
            <a:endParaRPr lang="de-DE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http://risources.dfg.de/index.html#q=*&amp;sort=RI_SORT_DE%20asc&amp;rows=10&amp;RI_EXT=Y. Zugriff 108.04.2018</a:t>
            </a:r>
          </a:p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8716" y="1274322"/>
            <a:ext cx="5845233" cy="3387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7B1EFBB0-698C-694F-AD33-1F2279676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34274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Repositorien finden: </a:t>
            </a:r>
            <a:r>
              <a:rPr lang="de-DE" dirty="0">
                <a:solidFill>
                  <a:srgbClr val="002060"/>
                </a:solidFill>
                <a:hlinkClick r:id="rId3"/>
              </a:rPr>
              <a:t>re3data.org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Inhaltsplatzhalter 3"/>
          <p:cNvSpPr>
            <a:spLocks noGrp="1"/>
          </p:cNvSpPr>
          <p:nvPr>
            <p:ph idx="1"/>
          </p:nvPr>
        </p:nvSpPr>
        <p:spPr>
          <a:xfrm>
            <a:off x="486760" y="1747591"/>
            <a:ext cx="7886700" cy="2777112"/>
          </a:xfrm>
        </p:spPr>
        <p:txBody>
          <a:bodyPr/>
          <a:lstStyle/>
          <a:p>
            <a:r>
              <a:rPr lang="de-DE" dirty="0"/>
              <a:t>Welches Fachgebiet interessiert Sie?</a:t>
            </a:r>
          </a:p>
          <a:p>
            <a:r>
              <a:rPr lang="de-DE" dirty="0"/>
              <a:t>Verschaffen Sie sich einen kurzen Überblick über die Repositorien in diesem Gebiet.</a:t>
            </a:r>
          </a:p>
          <a:p>
            <a:r>
              <a:rPr lang="de-DE" dirty="0"/>
              <a:t>Erscheint Ihnen ein Repositorium besonders geeignet?</a:t>
            </a: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FE9ECC65-12DD-DC41-A54B-0C651F1B5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058396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2933</Words>
  <Application>Microsoft Macintosh PowerPoint</Application>
  <PresentationFormat>Bildschirmpräsentation (16:9)</PresentationFormat>
  <Paragraphs>604</Paragraphs>
  <Slides>66</Slides>
  <Notes>65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66</vt:i4>
      </vt:variant>
    </vt:vector>
  </HeadingPairs>
  <TitlesOfParts>
    <vt:vector size="71" baseType="lpstr">
      <vt:lpstr>Arial</vt:lpstr>
      <vt:lpstr>Calibri</vt:lpstr>
      <vt:lpstr>Symbol</vt:lpstr>
      <vt:lpstr>Wingdings</vt:lpstr>
      <vt:lpstr>Office Theme</vt:lpstr>
      <vt:lpstr>Train-the-Trainer Workshop zum Thema Forschungsdatenmanagement</vt:lpstr>
      <vt:lpstr>Publikation</vt:lpstr>
      <vt:lpstr>Publikation von Daten - Überblick </vt:lpstr>
      <vt:lpstr>Publikationswege für Daten</vt:lpstr>
      <vt:lpstr>Publikationswege für Daten</vt:lpstr>
      <vt:lpstr>Publikationswege für Daten</vt:lpstr>
      <vt:lpstr>Repositorien finden: re3data.org</vt:lpstr>
      <vt:lpstr>Repositorien finden: risources.dfg.de</vt:lpstr>
      <vt:lpstr>Repositorien finden: re3data.org</vt:lpstr>
      <vt:lpstr>Übung</vt:lpstr>
      <vt:lpstr>Lizenzen</vt:lpstr>
      <vt:lpstr>Creative Commons: Lizenz-Bedingungen</vt:lpstr>
      <vt:lpstr>CC-Lizenzen</vt:lpstr>
      <vt:lpstr>Übung</vt:lpstr>
      <vt:lpstr>Übung</vt:lpstr>
      <vt:lpstr>Kaffeepause</vt:lpstr>
      <vt:lpstr>Persistente Identifier</vt:lpstr>
      <vt:lpstr>Digital Object Identifier (DOI)</vt:lpstr>
      <vt:lpstr>Digital Object Identifier (DOI)</vt:lpstr>
      <vt:lpstr>Digital Object Identifier (DOI)</vt:lpstr>
      <vt:lpstr>Open Researcher and Contributor ID (ORCID)</vt:lpstr>
      <vt:lpstr>Fakten zu ORCID</vt:lpstr>
      <vt:lpstr>Tempo-Thesen-Runde:  Pro und Kontra der Publikation von Forschungsdaten</vt:lpstr>
      <vt:lpstr>Reflexion</vt:lpstr>
      <vt:lpstr>Nachnutzung</vt:lpstr>
      <vt:lpstr>Forschungsdaten finden</vt:lpstr>
      <vt:lpstr>Übung</vt:lpstr>
      <vt:lpstr>Datenzitation</vt:lpstr>
      <vt:lpstr>Übung</vt:lpstr>
      <vt:lpstr>Datenzitation - Beispiele</vt:lpstr>
      <vt:lpstr>Mittagspause</vt:lpstr>
      <vt:lpstr>Rechtliche Aspekte</vt:lpstr>
      <vt:lpstr>Rechtliche Herausforderungen</vt:lpstr>
      <vt:lpstr>Schutz personenbezogener Daten</vt:lpstr>
      <vt:lpstr>Informierte Einwilligung</vt:lpstr>
      <vt:lpstr>Anonymisierung und Pseudonymisierung</vt:lpstr>
      <vt:lpstr>Institutionelle Infrastruktur</vt:lpstr>
      <vt:lpstr>Infrastruktur für Forschungsdatenmanagement</vt:lpstr>
      <vt:lpstr>Infrastruktur für Forschungsdatenmanagement</vt:lpstr>
      <vt:lpstr>Speicherangebote für Forschungsdatenmanagement (am Beispiel der Humboldt-Universität zu Berlin)</vt:lpstr>
      <vt:lpstr>Praktische Übung (DMP)</vt:lpstr>
      <vt:lpstr>Übung:</vt:lpstr>
      <vt:lpstr>Kaffeepause</vt:lpstr>
      <vt:lpstr>7 Schritte der Konzeptentwicklung</vt:lpstr>
      <vt:lpstr>Übung:</vt:lpstr>
      <vt:lpstr>7 Schritte der Seminarkonzeption, Harald Groß</vt:lpstr>
      <vt:lpstr>1. Thema öffnen</vt:lpstr>
      <vt:lpstr>2. Bedingungen klären</vt:lpstr>
      <vt:lpstr>3. Ordnen, Schwerpunkte setzen, reduzieren</vt:lpstr>
      <vt:lpstr>4. Lehrdrehbuch entwickeln</vt:lpstr>
      <vt:lpstr>4. Lehrdrehbuch entwickeln</vt:lpstr>
      <vt:lpstr>5. Methoden und Übungen auswählen</vt:lpstr>
      <vt:lpstr>5. Methoden und Übungen kreieren</vt:lpstr>
      <vt:lpstr>6. Arbeitsmaterialien erstellen</vt:lpstr>
      <vt:lpstr>7. Konzept prüfen</vt:lpstr>
      <vt:lpstr>Didaktische Methoden</vt:lpstr>
      <vt:lpstr>Zwischenbilanz</vt:lpstr>
      <vt:lpstr>Methodenübersicht dieses Workshops</vt:lpstr>
      <vt:lpstr>Schema-X</vt:lpstr>
      <vt:lpstr>Übung: Inventur </vt:lpstr>
      <vt:lpstr>Feedback und Verabschiedung</vt:lpstr>
      <vt:lpstr>Funktionen der Evaluation</vt:lpstr>
      <vt:lpstr>Evaluation von Trainings</vt:lpstr>
      <vt:lpstr>PowerPoint-Präsentation</vt:lpstr>
      <vt:lpstr>Evaluation von Trainings</vt:lpstr>
      <vt:lpstr>Herzlichen Dank für Ihre Teilnahme!</vt:lpstr>
    </vt:vector>
  </TitlesOfParts>
  <Company>Humboldt-u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Kerstin Helbig</dc:creator>
  <cp:lastModifiedBy>Katarzyna Biernacka</cp:lastModifiedBy>
  <cp:revision>251</cp:revision>
  <cp:lastPrinted>2018-04-06T13:04:01Z</cp:lastPrinted>
  <dcterms:created xsi:type="dcterms:W3CDTF">2017-05-29T08:09:42Z</dcterms:created>
  <dcterms:modified xsi:type="dcterms:W3CDTF">2018-06-05T13:30:06Z</dcterms:modified>
</cp:coreProperties>
</file>