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1"/>
  </p:sldMasterIdLst>
  <p:notesMasterIdLst>
    <p:notesMasterId r:id="rId79"/>
  </p:notesMasterIdLst>
  <p:sldIdLst>
    <p:sldId id="256" r:id="rId2"/>
    <p:sldId id="315" r:id="rId3"/>
    <p:sldId id="352" r:id="rId4"/>
    <p:sldId id="353" r:id="rId5"/>
    <p:sldId id="316" r:id="rId6"/>
    <p:sldId id="317" r:id="rId7"/>
    <p:sldId id="257" r:id="rId8"/>
    <p:sldId id="258" r:id="rId9"/>
    <p:sldId id="318" r:id="rId10"/>
    <p:sldId id="304" r:id="rId11"/>
    <p:sldId id="305" r:id="rId12"/>
    <p:sldId id="350" r:id="rId13"/>
    <p:sldId id="306" r:id="rId14"/>
    <p:sldId id="331" r:id="rId15"/>
    <p:sldId id="307" r:id="rId16"/>
    <p:sldId id="334" r:id="rId17"/>
    <p:sldId id="319" r:id="rId18"/>
    <p:sldId id="351" r:id="rId19"/>
    <p:sldId id="296" r:id="rId20"/>
    <p:sldId id="297" r:id="rId21"/>
    <p:sldId id="320" r:id="rId22"/>
    <p:sldId id="274" r:id="rId23"/>
    <p:sldId id="321" r:id="rId24"/>
    <p:sldId id="298" r:id="rId25"/>
    <p:sldId id="275" r:id="rId26"/>
    <p:sldId id="277" r:id="rId27"/>
    <p:sldId id="278" r:id="rId28"/>
    <p:sldId id="276" r:id="rId29"/>
    <p:sldId id="322" r:id="rId30"/>
    <p:sldId id="279" r:id="rId31"/>
    <p:sldId id="288" r:id="rId32"/>
    <p:sldId id="280" r:id="rId33"/>
    <p:sldId id="281" r:id="rId34"/>
    <p:sldId id="283" r:id="rId35"/>
    <p:sldId id="285" r:id="rId36"/>
    <p:sldId id="284" r:id="rId37"/>
    <p:sldId id="286" r:id="rId38"/>
    <p:sldId id="287" r:id="rId39"/>
    <p:sldId id="332" r:id="rId40"/>
    <p:sldId id="335" r:id="rId41"/>
    <p:sldId id="323" r:id="rId42"/>
    <p:sldId id="259" r:id="rId43"/>
    <p:sldId id="260" r:id="rId44"/>
    <p:sldId id="261" r:id="rId45"/>
    <p:sldId id="263" r:id="rId46"/>
    <p:sldId id="324" r:id="rId47"/>
    <p:sldId id="295" r:id="rId48"/>
    <p:sldId id="325" r:id="rId49"/>
    <p:sldId id="289" r:id="rId50"/>
    <p:sldId id="290" r:id="rId51"/>
    <p:sldId id="291" r:id="rId52"/>
    <p:sldId id="292" r:id="rId53"/>
    <p:sldId id="293" r:id="rId54"/>
    <p:sldId id="294" r:id="rId55"/>
    <p:sldId id="326" r:id="rId56"/>
    <p:sldId id="309" r:id="rId57"/>
    <p:sldId id="330" r:id="rId58"/>
    <p:sldId id="308" r:id="rId59"/>
    <p:sldId id="273" r:id="rId60"/>
    <p:sldId id="311" r:id="rId61"/>
    <p:sldId id="354" r:id="rId62"/>
    <p:sldId id="333" r:id="rId63"/>
    <p:sldId id="327" r:id="rId64"/>
    <p:sldId id="312" r:id="rId65"/>
    <p:sldId id="313" r:id="rId66"/>
    <p:sldId id="314" r:id="rId67"/>
    <p:sldId id="300" r:id="rId68"/>
    <p:sldId id="301" r:id="rId69"/>
    <p:sldId id="336" r:id="rId70"/>
    <p:sldId id="302" r:id="rId71"/>
    <p:sldId id="328" r:id="rId72"/>
    <p:sldId id="329" r:id="rId73"/>
    <p:sldId id="266" r:id="rId74"/>
    <p:sldId id="267" r:id="rId75"/>
    <p:sldId id="268" r:id="rId76"/>
    <p:sldId id="270" r:id="rId77"/>
    <p:sldId id="349" r:id="rId78"/>
  </p:sldIdLst>
  <p:sldSz cx="9144000" cy="5143500" type="screen16x9"/>
  <p:notesSz cx="6669088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476"/>
    <a:srgbClr val="D2C90E"/>
    <a:srgbClr val="DC33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274" autoAdjust="0"/>
    <p:restoredTop sz="63565" autoAdjust="0"/>
  </p:normalViewPr>
  <p:slideViewPr>
    <p:cSldViewPr snapToGrid="0">
      <p:cViewPr varScale="1">
        <p:scale>
          <a:sx n="70" d="100"/>
          <a:sy n="70" d="100"/>
        </p:scale>
        <p:origin x="2074" y="3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C1D866-55B3-415C-8045-6D45BFDD88BF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ACC91BF3-6BAB-4D1E-A508-DB3CF33300DD}">
      <dgm:prSet phldrT="[Text]"/>
      <dgm:spPr>
        <a:solidFill>
          <a:schemeClr val="bg1"/>
        </a:solidFill>
        <a:ln w="76200">
          <a:solidFill>
            <a:schemeClr val="accent1"/>
          </a:solidFill>
        </a:ln>
      </dgm:spPr>
      <dgm:t>
        <a:bodyPr/>
        <a:lstStyle/>
        <a:p>
          <a:endParaRPr lang="de-DE" dirty="0"/>
        </a:p>
      </dgm:t>
    </dgm:pt>
    <dgm:pt modelId="{6ACD2C4D-5B02-4DF5-80D1-5ABB92510255}" type="parTrans" cxnId="{85B279B4-4D9E-473C-8E82-30C76924DE69}">
      <dgm:prSet/>
      <dgm:spPr/>
      <dgm:t>
        <a:bodyPr/>
        <a:lstStyle/>
        <a:p>
          <a:endParaRPr lang="de-DE"/>
        </a:p>
      </dgm:t>
    </dgm:pt>
    <dgm:pt modelId="{A66FA92C-3533-463F-B9F0-6797553575A6}" type="sibTrans" cxnId="{85B279B4-4D9E-473C-8E82-30C76924DE69}">
      <dgm:prSet/>
      <dgm:spPr/>
      <dgm:t>
        <a:bodyPr/>
        <a:lstStyle/>
        <a:p>
          <a:endParaRPr lang="de-DE"/>
        </a:p>
      </dgm:t>
    </dgm:pt>
    <dgm:pt modelId="{CBF76B47-E836-4026-945D-D3EBF83991A6}">
      <dgm:prSet phldrT="[Text]"/>
      <dgm:spPr/>
      <dgm:t>
        <a:bodyPr/>
        <a:lstStyle/>
        <a:p>
          <a:endParaRPr lang="de-DE" dirty="0"/>
        </a:p>
      </dgm:t>
    </dgm:pt>
    <dgm:pt modelId="{73236EF8-5DBC-430A-A2B2-F1847751A7B1}" type="parTrans" cxnId="{AF8ED2B5-B56F-4C36-AFA8-5AAB89C5238E}">
      <dgm:prSet/>
      <dgm:spPr/>
      <dgm:t>
        <a:bodyPr/>
        <a:lstStyle/>
        <a:p>
          <a:endParaRPr lang="de-DE"/>
        </a:p>
      </dgm:t>
    </dgm:pt>
    <dgm:pt modelId="{88536D82-AF1A-4B93-A932-FEE508A7B283}" type="sibTrans" cxnId="{AF8ED2B5-B56F-4C36-AFA8-5AAB89C5238E}">
      <dgm:prSet/>
      <dgm:spPr/>
      <dgm:t>
        <a:bodyPr/>
        <a:lstStyle/>
        <a:p>
          <a:endParaRPr lang="de-DE"/>
        </a:p>
      </dgm:t>
    </dgm:pt>
    <dgm:pt modelId="{44B8A8A5-C0BD-4A1C-8DFA-A9812FCDCB09}">
      <dgm:prSet phldrT="[Text]"/>
      <dgm:spPr/>
      <dgm:t>
        <a:bodyPr/>
        <a:lstStyle/>
        <a:p>
          <a:endParaRPr lang="de-DE" dirty="0"/>
        </a:p>
      </dgm:t>
    </dgm:pt>
    <dgm:pt modelId="{3B2B4445-55BC-4E5A-BB83-E1053E65F180}" type="parTrans" cxnId="{AFD73B8C-D52A-45E1-B679-FFB7F6D91D72}">
      <dgm:prSet/>
      <dgm:spPr/>
      <dgm:t>
        <a:bodyPr/>
        <a:lstStyle/>
        <a:p>
          <a:endParaRPr lang="de-DE"/>
        </a:p>
      </dgm:t>
    </dgm:pt>
    <dgm:pt modelId="{B31B769A-2737-47E7-A6EE-35AB7BBAC924}" type="sibTrans" cxnId="{AFD73B8C-D52A-45E1-B679-FFB7F6D91D72}">
      <dgm:prSet/>
      <dgm:spPr/>
      <dgm:t>
        <a:bodyPr/>
        <a:lstStyle/>
        <a:p>
          <a:endParaRPr lang="de-DE"/>
        </a:p>
      </dgm:t>
    </dgm:pt>
    <dgm:pt modelId="{3C539E6F-2F82-4586-9616-87A9EB493084}">
      <dgm:prSet phldrT="[Text]"/>
      <dgm:spPr/>
      <dgm:t>
        <a:bodyPr/>
        <a:lstStyle/>
        <a:p>
          <a:endParaRPr lang="de-DE" dirty="0"/>
        </a:p>
      </dgm:t>
    </dgm:pt>
    <dgm:pt modelId="{5220D3D2-8AE2-4535-AB3A-52E9417126A7}" type="parTrans" cxnId="{F5A61FF2-5F51-41B1-A974-CDC5CC20838B}">
      <dgm:prSet/>
      <dgm:spPr/>
      <dgm:t>
        <a:bodyPr/>
        <a:lstStyle/>
        <a:p>
          <a:endParaRPr lang="de-DE"/>
        </a:p>
      </dgm:t>
    </dgm:pt>
    <dgm:pt modelId="{FC3A7F94-0994-4021-91A2-47192C91AF5D}" type="sibTrans" cxnId="{F5A61FF2-5F51-41B1-A974-CDC5CC20838B}">
      <dgm:prSet/>
      <dgm:spPr/>
      <dgm:t>
        <a:bodyPr/>
        <a:lstStyle/>
        <a:p>
          <a:endParaRPr lang="de-DE"/>
        </a:p>
      </dgm:t>
    </dgm:pt>
    <dgm:pt modelId="{B5A24644-E336-4906-942F-D417544242D9}">
      <dgm:prSet phldrT="[Text]"/>
      <dgm:spPr/>
      <dgm:t>
        <a:bodyPr/>
        <a:lstStyle/>
        <a:p>
          <a:endParaRPr lang="de-DE" dirty="0"/>
        </a:p>
      </dgm:t>
    </dgm:pt>
    <dgm:pt modelId="{168139C4-3A84-492E-AEF9-62B2C7886314}" type="parTrans" cxnId="{5DC7F487-A5E6-4D78-91B1-CAD3F79AC12F}">
      <dgm:prSet/>
      <dgm:spPr/>
      <dgm:t>
        <a:bodyPr/>
        <a:lstStyle/>
        <a:p>
          <a:endParaRPr lang="de-DE"/>
        </a:p>
      </dgm:t>
    </dgm:pt>
    <dgm:pt modelId="{EFB09C4D-3850-4AA7-B4A5-15512C2B3900}" type="sibTrans" cxnId="{5DC7F487-A5E6-4D78-91B1-CAD3F79AC12F}">
      <dgm:prSet/>
      <dgm:spPr/>
      <dgm:t>
        <a:bodyPr/>
        <a:lstStyle/>
        <a:p>
          <a:endParaRPr lang="de-DE"/>
        </a:p>
      </dgm:t>
    </dgm:pt>
    <dgm:pt modelId="{1A012009-F010-4D3B-ACCE-B9E4B61906E9}">
      <dgm:prSet phldrT="[Text]"/>
      <dgm:spPr/>
      <dgm:t>
        <a:bodyPr/>
        <a:lstStyle/>
        <a:p>
          <a:endParaRPr lang="de-DE" dirty="0"/>
        </a:p>
      </dgm:t>
    </dgm:pt>
    <dgm:pt modelId="{E857F641-16E1-4A9A-9761-AE926298AF09}" type="sibTrans" cxnId="{80C9A365-EA6F-4200-957D-0A00A2D9F7A4}">
      <dgm:prSet/>
      <dgm:spPr/>
      <dgm:t>
        <a:bodyPr/>
        <a:lstStyle/>
        <a:p>
          <a:endParaRPr lang="de-DE"/>
        </a:p>
      </dgm:t>
    </dgm:pt>
    <dgm:pt modelId="{BF5368DC-DEE3-4F8A-9AB2-42CD8A8867C2}" type="parTrans" cxnId="{80C9A365-EA6F-4200-957D-0A00A2D9F7A4}">
      <dgm:prSet/>
      <dgm:spPr/>
      <dgm:t>
        <a:bodyPr/>
        <a:lstStyle/>
        <a:p>
          <a:endParaRPr lang="de-DE"/>
        </a:p>
      </dgm:t>
    </dgm:pt>
    <dgm:pt modelId="{0C2E6BF4-062A-4522-BC70-655E1CADF215}" type="pres">
      <dgm:prSet presAssocID="{81C1D866-55B3-415C-8045-6D45BFDD88B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9419C460-DED5-47D8-87BE-950A7309EB61}" type="pres">
      <dgm:prSet presAssocID="{ACC91BF3-6BAB-4D1E-A508-DB3CF33300DD}" presName="centerShape" presStyleLbl="node0" presStyleIdx="0" presStyleCnt="1"/>
      <dgm:spPr/>
      <dgm:t>
        <a:bodyPr/>
        <a:lstStyle/>
        <a:p>
          <a:endParaRPr lang="de-DE"/>
        </a:p>
      </dgm:t>
    </dgm:pt>
    <dgm:pt modelId="{A499905B-58EA-4887-804F-E32FA7A8D919}" type="pres">
      <dgm:prSet presAssocID="{CBF76B47-E836-4026-945D-D3EBF83991A6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1450FD6-2BBA-424C-A174-0978A1F798A8}" type="pres">
      <dgm:prSet presAssocID="{CBF76B47-E836-4026-945D-D3EBF83991A6}" presName="dummy" presStyleCnt="0"/>
      <dgm:spPr/>
    </dgm:pt>
    <dgm:pt modelId="{729F2492-6109-4C00-B09A-39AB43F178F7}" type="pres">
      <dgm:prSet presAssocID="{88536D82-AF1A-4B93-A932-FEE508A7B283}" presName="sibTrans" presStyleLbl="sibTrans2D1" presStyleIdx="0" presStyleCnt="5"/>
      <dgm:spPr/>
      <dgm:t>
        <a:bodyPr/>
        <a:lstStyle/>
        <a:p>
          <a:endParaRPr lang="de-DE"/>
        </a:p>
      </dgm:t>
    </dgm:pt>
    <dgm:pt modelId="{0307DEC4-147D-45CD-9C92-C623257BF507}" type="pres">
      <dgm:prSet presAssocID="{44B8A8A5-C0BD-4A1C-8DFA-A9812FCDCB09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2C46283-9F72-4C87-9B1C-A95CAB9E1097}" type="pres">
      <dgm:prSet presAssocID="{44B8A8A5-C0BD-4A1C-8DFA-A9812FCDCB09}" presName="dummy" presStyleCnt="0"/>
      <dgm:spPr/>
    </dgm:pt>
    <dgm:pt modelId="{953A3762-6FFD-4D3D-91CD-592BBC1C9AFA}" type="pres">
      <dgm:prSet presAssocID="{B31B769A-2737-47E7-A6EE-35AB7BBAC924}" presName="sibTrans" presStyleLbl="sibTrans2D1" presStyleIdx="1" presStyleCnt="5"/>
      <dgm:spPr/>
      <dgm:t>
        <a:bodyPr/>
        <a:lstStyle/>
        <a:p>
          <a:endParaRPr lang="de-DE"/>
        </a:p>
      </dgm:t>
    </dgm:pt>
    <dgm:pt modelId="{CB1F6A3F-2B0A-4307-BD42-E36F70E33733}" type="pres">
      <dgm:prSet presAssocID="{1A012009-F010-4D3B-ACCE-B9E4B61906E9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938A7A3-4F22-451A-8400-E2A418A13C66}" type="pres">
      <dgm:prSet presAssocID="{1A012009-F010-4D3B-ACCE-B9E4B61906E9}" presName="dummy" presStyleCnt="0"/>
      <dgm:spPr/>
    </dgm:pt>
    <dgm:pt modelId="{7CB43F85-E009-46BD-AEFB-D332B6A352EF}" type="pres">
      <dgm:prSet presAssocID="{E857F641-16E1-4A9A-9761-AE926298AF09}" presName="sibTrans" presStyleLbl="sibTrans2D1" presStyleIdx="2" presStyleCnt="5"/>
      <dgm:spPr/>
      <dgm:t>
        <a:bodyPr/>
        <a:lstStyle/>
        <a:p>
          <a:endParaRPr lang="de-DE"/>
        </a:p>
      </dgm:t>
    </dgm:pt>
    <dgm:pt modelId="{B40546DA-2019-4D12-B03A-67EB5501AB34}" type="pres">
      <dgm:prSet presAssocID="{B5A24644-E336-4906-942F-D417544242D9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5D08D80-597A-4FEF-908E-9A0840C9029E}" type="pres">
      <dgm:prSet presAssocID="{B5A24644-E336-4906-942F-D417544242D9}" presName="dummy" presStyleCnt="0"/>
      <dgm:spPr/>
    </dgm:pt>
    <dgm:pt modelId="{F3575E44-9528-4E70-8B52-680214C5EF16}" type="pres">
      <dgm:prSet presAssocID="{EFB09C4D-3850-4AA7-B4A5-15512C2B3900}" presName="sibTrans" presStyleLbl="sibTrans2D1" presStyleIdx="3" presStyleCnt="5"/>
      <dgm:spPr/>
      <dgm:t>
        <a:bodyPr/>
        <a:lstStyle/>
        <a:p>
          <a:endParaRPr lang="de-DE"/>
        </a:p>
      </dgm:t>
    </dgm:pt>
    <dgm:pt modelId="{BA813208-40B5-49AD-A0B8-A73F2630297D}" type="pres">
      <dgm:prSet presAssocID="{3C539E6F-2F82-4586-9616-87A9EB493084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50BFE4D-D7CF-444F-8A6F-C28D6DE1A8A0}" type="pres">
      <dgm:prSet presAssocID="{3C539E6F-2F82-4586-9616-87A9EB493084}" presName="dummy" presStyleCnt="0"/>
      <dgm:spPr/>
    </dgm:pt>
    <dgm:pt modelId="{F4A7B540-24BD-4FDD-8CD0-A984FEDC6F6E}" type="pres">
      <dgm:prSet presAssocID="{FC3A7F94-0994-4021-91A2-47192C91AF5D}" presName="sibTrans" presStyleLbl="sibTrans2D1" presStyleIdx="4" presStyleCnt="5"/>
      <dgm:spPr/>
      <dgm:t>
        <a:bodyPr/>
        <a:lstStyle/>
        <a:p>
          <a:endParaRPr lang="de-DE"/>
        </a:p>
      </dgm:t>
    </dgm:pt>
  </dgm:ptLst>
  <dgm:cxnLst>
    <dgm:cxn modelId="{5DC7F487-A5E6-4D78-91B1-CAD3F79AC12F}" srcId="{ACC91BF3-6BAB-4D1E-A508-DB3CF33300DD}" destId="{B5A24644-E336-4906-942F-D417544242D9}" srcOrd="3" destOrd="0" parTransId="{168139C4-3A84-492E-AEF9-62B2C7886314}" sibTransId="{EFB09C4D-3850-4AA7-B4A5-15512C2B3900}"/>
    <dgm:cxn modelId="{E29A6DA5-9772-A148-A522-0FD5DCED20AA}" type="presOf" srcId="{ACC91BF3-6BAB-4D1E-A508-DB3CF33300DD}" destId="{9419C460-DED5-47D8-87BE-950A7309EB61}" srcOrd="0" destOrd="0" presId="urn:microsoft.com/office/officeart/2005/8/layout/radial6"/>
    <dgm:cxn modelId="{F5A61FF2-5F51-41B1-A974-CDC5CC20838B}" srcId="{ACC91BF3-6BAB-4D1E-A508-DB3CF33300DD}" destId="{3C539E6F-2F82-4586-9616-87A9EB493084}" srcOrd="4" destOrd="0" parTransId="{5220D3D2-8AE2-4535-AB3A-52E9417126A7}" sibTransId="{FC3A7F94-0994-4021-91A2-47192C91AF5D}"/>
    <dgm:cxn modelId="{AF8ED2B5-B56F-4C36-AFA8-5AAB89C5238E}" srcId="{ACC91BF3-6BAB-4D1E-A508-DB3CF33300DD}" destId="{CBF76B47-E836-4026-945D-D3EBF83991A6}" srcOrd="0" destOrd="0" parTransId="{73236EF8-5DBC-430A-A2B2-F1847751A7B1}" sibTransId="{88536D82-AF1A-4B93-A932-FEE508A7B283}"/>
    <dgm:cxn modelId="{3274D46C-094D-5E4B-A070-837D090C2028}" type="presOf" srcId="{FC3A7F94-0994-4021-91A2-47192C91AF5D}" destId="{F4A7B540-24BD-4FDD-8CD0-A984FEDC6F6E}" srcOrd="0" destOrd="0" presId="urn:microsoft.com/office/officeart/2005/8/layout/radial6"/>
    <dgm:cxn modelId="{CD2DA72A-DFF8-B44E-A5F3-EDEA440B979A}" type="presOf" srcId="{81C1D866-55B3-415C-8045-6D45BFDD88BF}" destId="{0C2E6BF4-062A-4522-BC70-655E1CADF215}" srcOrd="0" destOrd="0" presId="urn:microsoft.com/office/officeart/2005/8/layout/radial6"/>
    <dgm:cxn modelId="{62EDF0C8-180E-0049-A031-7431F99663EC}" type="presOf" srcId="{EFB09C4D-3850-4AA7-B4A5-15512C2B3900}" destId="{F3575E44-9528-4E70-8B52-680214C5EF16}" srcOrd="0" destOrd="0" presId="urn:microsoft.com/office/officeart/2005/8/layout/radial6"/>
    <dgm:cxn modelId="{F76B9710-E8F3-F64D-BDC1-81362DEF7A86}" type="presOf" srcId="{CBF76B47-E836-4026-945D-D3EBF83991A6}" destId="{A499905B-58EA-4887-804F-E32FA7A8D919}" srcOrd="0" destOrd="0" presId="urn:microsoft.com/office/officeart/2005/8/layout/radial6"/>
    <dgm:cxn modelId="{85B279B4-4D9E-473C-8E82-30C76924DE69}" srcId="{81C1D866-55B3-415C-8045-6D45BFDD88BF}" destId="{ACC91BF3-6BAB-4D1E-A508-DB3CF33300DD}" srcOrd="0" destOrd="0" parTransId="{6ACD2C4D-5B02-4DF5-80D1-5ABB92510255}" sibTransId="{A66FA92C-3533-463F-B9F0-6797553575A6}"/>
    <dgm:cxn modelId="{F5F068C3-C5FC-934C-8D33-820775504064}" type="presOf" srcId="{88536D82-AF1A-4B93-A932-FEE508A7B283}" destId="{729F2492-6109-4C00-B09A-39AB43F178F7}" srcOrd="0" destOrd="0" presId="urn:microsoft.com/office/officeart/2005/8/layout/radial6"/>
    <dgm:cxn modelId="{8348C3B5-D7BF-3C4B-A3F5-EE3B6354D09A}" type="presOf" srcId="{B31B769A-2737-47E7-A6EE-35AB7BBAC924}" destId="{953A3762-6FFD-4D3D-91CD-592BBC1C9AFA}" srcOrd="0" destOrd="0" presId="urn:microsoft.com/office/officeart/2005/8/layout/radial6"/>
    <dgm:cxn modelId="{05247F56-6772-E84A-AAFF-99F6ED9027B4}" type="presOf" srcId="{E857F641-16E1-4A9A-9761-AE926298AF09}" destId="{7CB43F85-E009-46BD-AEFB-D332B6A352EF}" srcOrd="0" destOrd="0" presId="urn:microsoft.com/office/officeart/2005/8/layout/radial6"/>
    <dgm:cxn modelId="{482A89BE-B1ED-2D40-95EE-7F5ACEA239A5}" type="presOf" srcId="{3C539E6F-2F82-4586-9616-87A9EB493084}" destId="{BA813208-40B5-49AD-A0B8-A73F2630297D}" srcOrd="0" destOrd="0" presId="urn:microsoft.com/office/officeart/2005/8/layout/radial6"/>
    <dgm:cxn modelId="{7F6550ED-0C7D-5A46-94F8-BF1A328CB39F}" type="presOf" srcId="{44B8A8A5-C0BD-4A1C-8DFA-A9812FCDCB09}" destId="{0307DEC4-147D-45CD-9C92-C623257BF507}" srcOrd="0" destOrd="0" presId="urn:microsoft.com/office/officeart/2005/8/layout/radial6"/>
    <dgm:cxn modelId="{1431CFBC-8AF2-7A45-9C10-788E7D2DAEA9}" type="presOf" srcId="{1A012009-F010-4D3B-ACCE-B9E4B61906E9}" destId="{CB1F6A3F-2B0A-4307-BD42-E36F70E33733}" srcOrd="0" destOrd="0" presId="urn:microsoft.com/office/officeart/2005/8/layout/radial6"/>
    <dgm:cxn modelId="{3ED81731-2D32-1841-BDC5-FDEA6448B7FD}" type="presOf" srcId="{B5A24644-E336-4906-942F-D417544242D9}" destId="{B40546DA-2019-4D12-B03A-67EB5501AB34}" srcOrd="0" destOrd="0" presId="urn:microsoft.com/office/officeart/2005/8/layout/radial6"/>
    <dgm:cxn modelId="{80C9A365-EA6F-4200-957D-0A00A2D9F7A4}" srcId="{ACC91BF3-6BAB-4D1E-A508-DB3CF33300DD}" destId="{1A012009-F010-4D3B-ACCE-B9E4B61906E9}" srcOrd="2" destOrd="0" parTransId="{BF5368DC-DEE3-4F8A-9AB2-42CD8A8867C2}" sibTransId="{E857F641-16E1-4A9A-9761-AE926298AF09}"/>
    <dgm:cxn modelId="{AFD73B8C-D52A-45E1-B679-FFB7F6D91D72}" srcId="{ACC91BF3-6BAB-4D1E-A508-DB3CF33300DD}" destId="{44B8A8A5-C0BD-4A1C-8DFA-A9812FCDCB09}" srcOrd="1" destOrd="0" parTransId="{3B2B4445-55BC-4E5A-BB83-E1053E65F180}" sibTransId="{B31B769A-2737-47E7-A6EE-35AB7BBAC924}"/>
    <dgm:cxn modelId="{F0C5FB4E-28C5-1740-BC34-1F13220DD390}" type="presParOf" srcId="{0C2E6BF4-062A-4522-BC70-655E1CADF215}" destId="{9419C460-DED5-47D8-87BE-950A7309EB61}" srcOrd="0" destOrd="0" presId="urn:microsoft.com/office/officeart/2005/8/layout/radial6"/>
    <dgm:cxn modelId="{779EFF30-E18B-4F46-834E-947D6AFFA576}" type="presParOf" srcId="{0C2E6BF4-062A-4522-BC70-655E1CADF215}" destId="{A499905B-58EA-4887-804F-E32FA7A8D919}" srcOrd="1" destOrd="0" presId="urn:microsoft.com/office/officeart/2005/8/layout/radial6"/>
    <dgm:cxn modelId="{570A60E2-F4F6-4B49-99E2-B15321F65E8F}" type="presParOf" srcId="{0C2E6BF4-062A-4522-BC70-655E1CADF215}" destId="{21450FD6-2BBA-424C-A174-0978A1F798A8}" srcOrd="2" destOrd="0" presId="urn:microsoft.com/office/officeart/2005/8/layout/radial6"/>
    <dgm:cxn modelId="{1B7B0293-E5C3-8F40-878E-D24B1CBA8482}" type="presParOf" srcId="{0C2E6BF4-062A-4522-BC70-655E1CADF215}" destId="{729F2492-6109-4C00-B09A-39AB43F178F7}" srcOrd="3" destOrd="0" presId="urn:microsoft.com/office/officeart/2005/8/layout/radial6"/>
    <dgm:cxn modelId="{B24D7AAD-ECD5-124F-8E12-2D1837AAA5DC}" type="presParOf" srcId="{0C2E6BF4-062A-4522-BC70-655E1CADF215}" destId="{0307DEC4-147D-45CD-9C92-C623257BF507}" srcOrd="4" destOrd="0" presId="urn:microsoft.com/office/officeart/2005/8/layout/radial6"/>
    <dgm:cxn modelId="{DA53C06A-212E-8341-94D6-33A84DCAF711}" type="presParOf" srcId="{0C2E6BF4-062A-4522-BC70-655E1CADF215}" destId="{D2C46283-9F72-4C87-9B1C-A95CAB9E1097}" srcOrd="5" destOrd="0" presId="urn:microsoft.com/office/officeart/2005/8/layout/radial6"/>
    <dgm:cxn modelId="{40A5B8AA-D2D2-4744-BE21-76B3EEDEB7AA}" type="presParOf" srcId="{0C2E6BF4-062A-4522-BC70-655E1CADF215}" destId="{953A3762-6FFD-4D3D-91CD-592BBC1C9AFA}" srcOrd="6" destOrd="0" presId="urn:microsoft.com/office/officeart/2005/8/layout/radial6"/>
    <dgm:cxn modelId="{04ED8309-B2FA-214B-B014-CF6671E5E755}" type="presParOf" srcId="{0C2E6BF4-062A-4522-BC70-655E1CADF215}" destId="{CB1F6A3F-2B0A-4307-BD42-E36F70E33733}" srcOrd="7" destOrd="0" presId="urn:microsoft.com/office/officeart/2005/8/layout/radial6"/>
    <dgm:cxn modelId="{1EA7D5B7-A5E5-AB4E-BCF5-3933979935DD}" type="presParOf" srcId="{0C2E6BF4-062A-4522-BC70-655E1CADF215}" destId="{4938A7A3-4F22-451A-8400-E2A418A13C66}" srcOrd="8" destOrd="0" presId="urn:microsoft.com/office/officeart/2005/8/layout/radial6"/>
    <dgm:cxn modelId="{DD249680-3E8C-2244-9EA3-C6E9EAEE23B3}" type="presParOf" srcId="{0C2E6BF4-062A-4522-BC70-655E1CADF215}" destId="{7CB43F85-E009-46BD-AEFB-D332B6A352EF}" srcOrd="9" destOrd="0" presId="urn:microsoft.com/office/officeart/2005/8/layout/radial6"/>
    <dgm:cxn modelId="{1D1EBDC1-84BB-F149-B0E9-1114B250D164}" type="presParOf" srcId="{0C2E6BF4-062A-4522-BC70-655E1CADF215}" destId="{B40546DA-2019-4D12-B03A-67EB5501AB34}" srcOrd="10" destOrd="0" presId="urn:microsoft.com/office/officeart/2005/8/layout/radial6"/>
    <dgm:cxn modelId="{B92FFDAD-491F-5244-B630-5325EFAC2542}" type="presParOf" srcId="{0C2E6BF4-062A-4522-BC70-655E1CADF215}" destId="{95D08D80-597A-4FEF-908E-9A0840C9029E}" srcOrd="11" destOrd="0" presId="urn:microsoft.com/office/officeart/2005/8/layout/radial6"/>
    <dgm:cxn modelId="{ECF9F3CD-4FAA-494D-AB41-9E6D86771F7F}" type="presParOf" srcId="{0C2E6BF4-062A-4522-BC70-655E1CADF215}" destId="{F3575E44-9528-4E70-8B52-680214C5EF16}" srcOrd="12" destOrd="0" presId="urn:microsoft.com/office/officeart/2005/8/layout/radial6"/>
    <dgm:cxn modelId="{701DD1C4-49EC-4449-80A9-8A46206486AC}" type="presParOf" srcId="{0C2E6BF4-062A-4522-BC70-655E1CADF215}" destId="{BA813208-40B5-49AD-A0B8-A73F2630297D}" srcOrd="13" destOrd="0" presId="urn:microsoft.com/office/officeart/2005/8/layout/radial6"/>
    <dgm:cxn modelId="{DBDB12C6-88A1-DE45-93D8-14E163467BF1}" type="presParOf" srcId="{0C2E6BF4-062A-4522-BC70-655E1CADF215}" destId="{550BFE4D-D7CF-444F-8A6F-C28D6DE1A8A0}" srcOrd="14" destOrd="0" presId="urn:microsoft.com/office/officeart/2005/8/layout/radial6"/>
    <dgm:cxn modelId="{3D2328A0-F92E-FF41-AAAF-3ADAE9FF7D01}" type="presParOf" srcId="{0C2E6BF4-062A-4522-BC70-655E1CADF215}" destId="{F4A7B540-24BD-4FDD-8CD0-A984FEDC6F6E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1793F9A-0CA7-124E-8E09-1B66399599E5}" type="doc">
      <dgm:prSet loTypeId="urn:microsoft.com/office/officeart/2009/layout/CircleArrowProcess" loCatId="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lang="de-DE"/>
        </a:p>
      </dgm:t>
    </dgm:pt>
    <dgm:pt modelId="{1D557BA5-11BF-C247-BF00-3F8C80455680}">
      <dgm:prSet phldrT="[Text]"/>
      <dgm:spPr/>
      <dgm:t>
        <a:bodyPr/>
        <a:lstStyle/>
        <a:p>
          <a:r>
            <a:rPr lang="de-DE" dirty="0">
              <a:solidFill>
                <a:schemeClr val="bg1"/>
              </a:solidFill>
            </a:rPr>
            <a:t>Ausatmen</a:t>
          </a:r>
        </a:p>
      </dgm:t>
    </dgm:pt>
    <dgm:pt modelId="{F1671FDD-8F09-A94A-9440-4A5E45F2C85F}" type="parTrans" cxnId="{E5229953-3583-6F4F-92AD-B60CE9BC64B2}">
      <dgm:prSet/>
      <dgm:spPr/>
      <dgm:t>
        <a:bodyPr/>
        <a:lstStyle/>
        <a:p>
          <a:endParaRPr lang="de-DE"/>
        </a:p>
      </dgm:t>
    </dgm:pt>
    <dgm:pt modelId="{4E0CEEE6-08E0-9F4C-A872-67EF7545C822}" type="sibTrans" cxnId="{E5229953-3583-6F4F-92AD-B60CE9BC64B2}">
      <dgm:prSet/>
      <dgm:spPr/>
      <dgm:t>
        <a:bodyPr/>
        <a:lstStyle/>
        <a:p>
          <a:endParaRPr lang="de-DE"/>
        </a:p>
      </dgm:t>
    </dgm:pt>
    <dgm:pt modelId="{B5D03AFC-12A1-344E-806A-25FC7642A9B8}">
      <dgm:prSet phldrT="[Text]"/>
      <dgm:spPr/>
      <dgm:t>
        <a:bodyPr/>
        <a:lstStyle/>
        <a:p>
          <a:endParaRPr lang="de-DE" dirty="0"/>
        </a:p>
      </dgm:t>
    </dgm:pt>
    <dgm:pt modelId="{49FED742-FA0C-734E-8CF3-C6F9CDFF010E}" type="parTrans" cxnId="{0AC7154B-B6F6-744A-A2A3-4DE09D7FE754}">
      <dgm:prSet/>
      <dgm:spPr/>
      <dgm:t>
        <a:bodyPr/>
        <a:lstStyle/>
        <a:p>
          <a:endParaRPr lang="de-DE"/>
        </a:p>
      </dgm:t>
    </dgm:pt>
    <dgm:pt modelId="{957AFFA0-A13C-0E43-AD6B-0864CCBBD0BC}" type="sibTrans" cxnId="{0AC7154B-B6F6-744A-A2A3-4DE09D7FE754}">
      <dgm:prSet/>
      <dgm:spPr/>
      <dgm:t>
        <a:bodyPr/>
        <a:lstStyle/>
        <a:p>
          <a:endParaRPr lang="de-DE"/>
        </a:p>
      </dgm:t>
    </dgm:pt>
    <dgm:pt modelId="{35B62EEE-BBBE-6644-9705-AEDC9D3CCE54}">
      <dgm:prSet phldrT="[Text]"/>
      <dgm:spPr/>
      <dgm:t>
        <a:bodyPr/>
        <a:lstStyle/>
        <a:p>
          <a:r>
            <a:rPr lang="de-DE" dirty="0">
              <a:solidFill>
                <a:schemeClr val="bg1"/>
              </a:solidFill>
            </a:rPr>
            <a:t>Einatmen</a:t>
          </a:r>
        </a:p>
      </dgm:t>
    </dgm:pt>
    <dgm:pt modelId="{85B6D9EC-816F-E544-AEFD-4B9B8DDC3C77}" type="sibTrans" cxnId="{023CB07C-F550-3D46-9C0B-384BD7ADD2E2}">
      <dgm:prSet/>
      <dgm:spPr/>
      <dgm:t>
        <a:bodyPr/>
        <a:lstStyle/>
        <a:p>
          <a:endParaRPr lang="de-DE"/>
        </a:p>
      </dgm:t>
    </dgm:pt>
    <dgm:pt modelId="{33E5FDBA-069E-F743-A81D-A89A0D93D1B6}" type="parTrans" cxnId="{023CB07C-F550-3D46-9C0B-384BD7ADD2E2}">
      <dgm:prSet/>
      <dgm:spPr/>
      <dgm:t>
        <a:bodyPr/>
        <a:lstStyle/>
        <a:p>
          <a:endParaRPr lang="de-DE"/>
        </a:p>
      </dgm:t>
    </dgm:pt>
    <dgm:pt modelId="{0F526A73-9A2C-CF40-A574-6E815746AC99}" type="pres">
      <dgm:prSet presAssocID="{51793F9A-0CA7-124E-8E09-1B66399599E5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de-DE"/>
        </a:p>
      </dgm:t>
    </dgm:pt>
    <dgm:pt modelId="{FC9F44F5-5EC6-974D-9DF2-321DB649A90F}" type="pres">
      <dgm:prSet presAssocID="{35B62EEE-BBBE-6644-9705-AEDC9D3CCE54}" presName="Accent1" presStyleCnt="0"/>
      <dgm:spPr/>
    </dgm:pt>
    <dgm:pt modelId="{2F7F855E-9B80-2847-B0B5-7EC98FAB169B}" type="pres">
      <dgm:prSet presAssocID="{35B62EEE-BBBE-6644-9705-AEDC9D3CCE54}" presName="Accent" presStyleLbl="node1" presStyleIdx="0" presStyleCnt="3" custScaleX="174043" custScaleY="120024"/>
      <dgm:spPr>
        <a:gradFill rotWithShape="0">
          <a:gsLst>
            <a:gs pos="0">
              <a:srgbClr val="D2C90E"/>
            </a:gs>
            <a:gs pos="0">
              <a:srgbClr val="D2C90E">
                <a:alpha val="48000"/>
              </a:srgbClr>
            </a:gs>
          </a:gsLst>
        </a:gradFill>
      </dgm:spPr>
    </dgm:pt>
    <dgm:pt modelId="{1690794F-8A5E-FB4D-836B-3DF7B9398E83}" type="pres">
      <dgm:prSet presAssocID="{35B62EEE-BBBE-6644-9705-AEDC9D3CCE54}" presName="Parent1" presStyleLbl="revTx" presStyleIdx="0" presStyleCnt="3" custAng="0" custLinFactX="-100000" custLinFactY="-43044" custLinFactNeighborX="-129383" custLinFactNeighborY="-1000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B4225F0-F938-2F46-B33F-7633E44CDB59}" type="pres">
      <dgm:prSet presAssocID="{1D557BA5-11BF-C247-BF00-3F8C80455680}" presName="Accent2" presStyleCnt="0"/>
      <dgm:spPr/>
    </dgm:pt>
    <dgm:pt modelId="{20045C1F-EA09-3646-AB75-57DBDE113DD7}" type="pres">
      <dgm:prSet presAssocID="{1D557BA5-11BF-C247-BF00-3F8C80455680}" presName="Accent" presStyleLbl="node1" presStyleIdx="1" presStyleCnt="3" custScaleX="180012" custScaleY="116418" custLinFactNeighborX="-5547" custLinFactNeighborY="12980"/>
      <dgm:spPr>
        <a:gradFill rotWithShape="0">
          <a:gsLst>
            <a:gs pos="100000">
              <a:srgbClr val="D2C90E">
                <a:alpha val="46000"/>
              </a:srgbClr>
            </a:gs>
            <a:gs pos="100000">
              <a:srgbClr val="D2C90E"/>
            </a:gs>
          </a:gsLst>
        </a:gradFill>
      </dgm:spPr>
    </dgm:pt>
    <dgm:pt modelId="{C517809C-B2A5-5C4C-B081-ED38C69348EE}" type="pres">
      <dgm:prSet presAssocID="{1D557BA5-11BF-C247-BF00-3F8C80455680}" presName="Parent2" presStyleLbl="revTx" presStyleIdx="1" presStyleCnt="3" custLinFactX="50944" custLinFactY="50427" custLinFactNeighborX="100000" custLinFactNeighborY="1000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D33F7CA-CF76-7341-BC32-BD4563B97890}" type="pres">
      <dgm:prSet presAssocID="{B5D03AFC-12A1-344E-806A-25FC7642A9B8}" presName="Accent3" presStyleCnt="0"/>
      <dgm:spPr/>
    </dgm:pt>
    <dgm:pt modelId="{4DA55FE2-2EC1-7C46-961F-1FA291902588}" type="pres">
      <dgm:prSet presAssocID="{B5D03AFC-12A1-344E-806A-25FC7642A9B8}" presName="Accent" presStyleLbl="node1" presStyleIdx="2" presStyleCnt="3" custLinFactX="68588" custLinFactNeighborX="100000" custLinFactNeighborY="-38882"/>
      <dgm:spPr>
        <a:noFill/>
      </dgm:spPr>
    </dgm:pt>
    <dgm:pt modelId="{87F24888-03B7-5146-930A-81CA8D499DCB}" type="pres">
      <dgm:prSet presAssocID="{B5D03AFC-12A1-344E-806A-25FC7642A9B8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FB33308C-F1CC-9C43-81D2-3DEBC7898053}" type="presOf" srcId="{B5D03AFC-12A1-344E-806A-25FC7642A9B8}" destId="{87F24888-03B7-5146-930A-81CA8D499DCB}" srcOrd="0" destOrd="0" presId="urn:microsoft.com/office/officeart/2009/layout/CircleArrowProcess"/>
    <dgm:cxn modelId="{7EAFF3C5-60A4-A34E-83EA-B888B4004D60}" type="presOf" srcId="{1D557BA5-11BF-C247-BF00-3F8C80455680}" destId="{C517809C-B2A5-5C4C-B081-ED38C69348EE}" srcOrd="0" destOrd="0" presId="urn:microsoft.com/office/officeart/2009/layout/CircleArrowProcess"/>
    <dgm:cxn modelId="{E5229953-3583-6F4F-92AD-B60CE9BC64B2}" srcId="{51793F9A-0CA7-124E-8E09-1B66399599E5}" destId="{1D557BA5-11BF-C247-BF00-3F8C80455680}" srcOrd="1" destOrd="0" parTransId="{F1671FDD-8F09-A94A-9440-4A5E45F2C85F}" sibTransId="{4E0CEEE6-08E0-9F4C-A872-67EF7545C822}"/>
    <dgm:cxn modelId="{0AC7154B-B6F6-744A-A2A3-4DE09D7FE754}" srcId="{51793F9A-0CA7-124E-8E09-1B66399599E5}" destId="{B5D03AFC-12A1-344E-806A-25FC7642A9B8}" srcOrd="2" destOrd="0" parTransId="{49FED742-FA0C-734E-8CF3-C6F9CDFF010E}" sibTransId="{957AFFA0-A13C-0E43-AD6B-0864CCBBD0BC}"/>
    <dgm:cxn modelId="{AC13FEC6-9E09-A947-B135-B8AA14C8C613}" type="presOf" srcId="{35B62EEE-BBBE-6644-9705-AEDC9D3CCE54}" destId="{1690794F-8A5E-FB4D-836B-3DF7B9398E83}" srcOrd="0" destOrd="0" presId="urn:microsoft.com/office/officeart/2009/layout/CircleArrowProcess"/>
    <dgm:cxn modelId="{141A9708-6A9D-5448-B0E9-4047C17AE2BE}" type="presOf" srcId="{51793F9A-0CA7-124E-8E09-1B66399599E5}" destId="{0F526A73-9A2C-CF40-A574-6E815746AC99}" srcOrd="0" destOrd="0" presId="urn:microsoft.com/office/officeart/2009/layout/CircleArrowProcess"/>
    <dgm:cxn modelId="{023CB07C-F550-3D46-9C0B-384BD7ADD2E2}" srcId="{51793F9A-0CA7-124E-8E09-1B66399599E5}" destId="{35B62EEE-BBBE-6644-9705-AEDC9D3CCE54}" srcOrd="0" destOrd="0" parTransId="{33E5FDBA-069E-F743-A81D-A89A0D93D1B6}" sibTransId="{85B6D9EC-816F-E544-AEFD-4B9B8DDC3C77}"/>
    <dgm:cxn modelId="{6CC4F49A-3954-6B4B-89FA-50366C76CE8E}" type="presParOf" srcId="{0F526A73-9A2C-CF40-A574-6E815746AC99}" destId="{FC9F44F5-5EC6-974D-9DF2-321DB649A90F}" srcOrd="0" destOrd="0" presId="urn:microsoft.com/office/officeart/2009/layout/CircleArrowProcess"/>
    <dgm:cxn modelId="{758E26D9-65CF-A946-B884-DAF05CB6E618}" type="presParOf" srcId="{FC9F44F5-5EC6-974D-9DF2-321DB649A90F}" destId="{2F7F855E-9B80-2847-B0B5-7EC98FAB169B}" srcOrd="0" destOrd="0" presId="urn:microsoft.com/office/officeart/2009/layout/CircleArrowProcess"/>
    <dgm:cxn modelId="{9D667D86-934F-E044-89E4-9279B4A9E229}" type="presParOf" srcId="{0F526A73-9A2C-CF40-A574-6E815746AC99}" destId="{1690794F-8A5E-FB4D-836B-3DF7B9398E83}" srcOrd="1" destOrd="0" presId="urn:microsoft.com/office/officeart/2009/layout/CircleArrowProcess"/>
    <dgm:cxn modelId="{80A50054-7ACA-B34F-AC07-5B1014887E81}" type="presParOf" srcId="{0F526A73-9A2C-CF40-A574-6E815746AC99}" destId="{9B4225F0-F938-2F46-B33F-7633E44CDB59}" srcOrd="2" destOrd="0" presId="urn:microsoft.com/office/officeart/2009/layout/CircleArrowProcess"/>
    <dgm:cxn modelId="{03C9804B-3D51-074B-A773-1CBC4BF490A1}" type="presParOf" srcId="{9B4225F0-F938-2F46-B33F-7633E44CDB59}" destId="{20045C1F-EA09-3646-AB75-57DBDE113DD7}" srcOrd="0" destOrd="0" presId="urn:microsoft.com/office/officeart/2009/layout/CircleArrowProcess"/>
    <dgm:cxn modelId="{14031DA8-091C-C843-ABA1-486CA8431622}" type="presParOf" srcId="{0F526A73-9A2C-CF40-A574-6E815746AC99}" destId="{C517809C-B2A5-5C4C-B081-ED38C69348EE}" srcOrd="3" destOrd="0" presId="urn:microsoft.com/office/officeart/2009/layout/CircleArrowProcess"/>
    <dgm:cxn modelId="{C7D9B901-DE20-8E42-A43C-21BCAA75412D}" type="presParOf" srcId="{0F526A73-9A2C-CF40-A574-6E815746AC99}" destId="{BD33F7CA-CF76-7341-BC32-BD4563B97890}" srcOrd="4" destOrd="0" presId="urn:microsoft.com/office/officeart/2009/layout/CircleArrowProcess"/>
    <dgm:cxn modelId="{4F1ADD5C-18A7-C54A-B28A-2626EA3D5AA5}" type="presParOf" srcId="{BD33F7CA-CF76-7341-BC32-BD4563B97890}" destId="{4DA55FE2-2EC1-7C46-961F-1FA291902588}" srcOrd="0" destOrd="0" presId="urn:microsoft.com/office/officeart/2009/layout/CircleArrowProcess"/>
    <dgm:cxn modelId="{18095FE5-A7FF-0549-92B9-FA3456EBE0DD}" type="presParOf" srcId="{0F526A73-9A2C-CF40-A574-6E815746AC99}" destId="{87F24888-03B7-5146-930A-81CA8D499DCB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5D1EC1E-DCF9-CA4E-945D-CB61BF53BC31}" type="doc">
      <dgm:prSet loTypeId="urn:microsoft.com/office/officeart/2005/8/layout/radial4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C30FB491-E5C8-B04A-A5CD-885C74AD4AE0}">
      <dgm:prSet phldrT="[Text]"/>
      <dgm:spPr/>
      <dgm:t>
        <a:bodyPr/>
        <a:lstStyle/>
        <a:p>
          <a:r>
            <a:rPr lang="de-DE" dirty="0"/>
            <a:t>wer?</a:t>
          </a:r>
        </a:p>
      </dgm:t>
    </dgm:pt>
    <dgm:pt modelId="{C078B85D-E4D0-6845-BA76-C84194C58875}" type="parTrans" cxnId="{086490C1-41F7-D347-AE32-859103BB0C07}">
      <dgm:prSet/>
      <dgm:spPr/>
      <dgm:t>
        <a:bodyPr/>
        <a:lstStyle/>
        <a:p>
          <a:endParaRPr lang="de-DE"/>
        </a:p>
      </dgm:t>
    </dgm:pt>
    <dgm:pt modelId="{599174E7-0ABC-0A4D-89F4-916B040868CC}" type="sibTrans" cxnId="{086490C1-41F7-D347-AE32-859103BB0C07}">
      <dgm:prSet/>
      <dgm:spPr/>
      <dgm:t>
        <a:bodyPr/>
        <a:lstStyle/>
        <a:p>
          <a:endParaRPr lang="de-DE"/>
        </a:p>
      </dgm:t>
    </dgm:pt>
    <dgm:pt modelId="{8F25FF41-093B-5C43-B325-D12C4D697E96}">
      <dgm:prSet phldrT="[Text]"/>
      <dgm:spPr/>
      <dgm:t>
        <a:bodyPr/>
        <a:lstStyle/>
        <a:p>
          <a:r>
            <a:rPr lang="de-DE" dirty="0"/>
            <a:t>Gruppe</a:t>
          </a:r>
        </a:p>
      </dgm:t>
    </dgm:pt>
    <dgm:pt modelId="{9CD575C3-8B09-B644-A1DE-E14DB6B89CE1}" type="parTrans" cxnId="{133B0523-7EEC-C245-A035-FABFA269350F}">
      <dgm:prSet/>
      <dgm:spPr/>
      <dgm:t>
        <a:bodyPr/>
        <a:lstStyle/>
        <a:p>
          <a:endParaRPr lang="de-DE"/>
        </a:p>
      </dgm:t>
    </dgm:pt>
    <dgm:pt modelId="{9DD9344D-9A63-204B-B4C2-5A8E7399628E}" type="sibTrans" cxnId="{133B0523-7EEC-C245-A035-FABFA269350F}">
      <dgm:prSet/>
      <dgm:spPr/>
      <dgm:t>
        <a:bodyPr/>
        <a:lstStyle/>
        <a:p>
          <a:endParaRPr lang="de-DE"/>
        </a:p>
      </dgm:t>
    </dgm:pt>
    <dgm:pt modelId="{46809CD1-40A6-4947-AF58-0D805292ACCE}">
      <dgm:prSet phldrT="[Text]"/>
      <dgm:spPr/>
      <dgm:t>
        <a:bodyPr/>
        <a:lstStyle/>
        <a:p>
          <a:r>
            <a:rPr lang="de-DE" dirty="0"/>
            <a:t>Rolle</a:t>
          </a:r>
        </a:p>
      </dgm:t>
    </dgm:pt>
    <dgm:pt modelId="{42BFE524-5DE9-824A-AEED-C7390CDD5A4B}" type="parTrans" cxnId="{52230AAA-00BB-5147-B5EF-A5B54330F0B2}">
      <dgm:prSet/>
      <dgm:spPr/>
      <dgm:t>
        <a:bodyPr/>
        <a:lstStyle/>
        <a:p>
          <a:endParaRPr lang="de-DE"/>
        </a:p>
      </dgm:t>
    </dgm:pt>
    <dgm:pt modelId="{F2E94EFE-4022-E442-818D-FFB281F3BB8E}" type="sibTrans" cxnId="{52230AAA-00BB-5147-B5EF-A5B54330F0B2}">
      <dgm:prSet/>
      <dgm:spPr/>
      <dgm:t>
        <a:bodyPr/>
        <a:lstStyle/>
        <a:p>
          <a:endParaRPr lang="de-DE"/>
        </a:p>
      </dgm:t>
    </dgm:pt>
    <dgm:pt modelId="{4086D9EF-57F5-5F40-93A3-A83A57A43B7A}">
      <dgm:prSet phldrT="[Text]"/>
      <dgm:spPr/>
      <dgm:t>
        <a:bodyPr/>
        <a:lstStyle/>
        <a:p>
          <a:r>
            <a:rPr lang="de-DE" dirty="0"/>
            <a:t>Benutzer</a:t>
          </a:r>
        </a:p>
      </dgm:t>
    </dgm:pt>
    <dgm:pt modelId="{94874B5E-49B6-D240-A13A-1184FFC7D828}" type="parTrans" cxnId="{D9229B12-D3ED-094A-9052-7DF599FF62DB}">
      <dgm:prSet/>
      <dgm:spPr/>
      <dgm:t>
        <a:bodyPr/>
        <a:lstStyle/>
        <a:p>
          <a:endParaRPr lang="de-DE"/>
        </a:p>
      </dgm:t>
    </dgm:pt>
    <dgm:pt modelId="{5F4AFA9B-C3D5-2845-85A4-F761BD52B13E}" type="sibTrans" cxnId="{D9229B12-D3ED-094A-9052-7DF599FF62DB}">
      <dgm:prSet/>
      <dgm:spPr/>
      <dgm:t>
        <a:bodyPr/>
        <a:lstStyle/>
        <a:p>
          <a:endParaRPr lang="de-DE"/>
        </a:p>
      </dgm:t>
    </dgm:pt>
    <dgm:pt modelId="{29C26AF4-34C6-5842-9BC3-E6C94F042F33}" type="pres">
      <dgm:prSet presAssocID="{C5D1EC1E-DCF9-CA4E-945D-CB61BF53BC31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B5B00067-2EB0-5648-BC3F-63C1D0551D78}" type="pres">
      <dgm:prSet presAssocID="{C30FB491-E5C8-B04A-A5CD-885C74AD4AE0}" presName="centerShape" presStyleLbl="node0" presStyleIdx="0" presStyleCnt="1"/>
      <dgm:spPr/>
      <dgm:t>
        <a:bodyPr/>
        <a:lstStyle/>
        <a:p>
          <a:endParaRPr lang="de-DE"/>
        </a:p>
      </dgm:t>
    </dgm:pt>
    <dgm:pt modelId="{6364B1B6-C14B-6747-BB3E-7A14C3136A0B}" type="pres">
      <dgm:prSet presAssocID="{9CD575C3-8B09-B644-A1DE-E14DB6B89CE1}" presName="parTrans" presStyleLbl="bgSibTrans2D1" presStyleIdx="0" presStyleCnt="3"/>
      <dgm:spPr/>
      <dgm:t>
        <a:bodyPr/>
        <a:lstStyle/>
        <a:p>
          <a:endParaRPr lang="de-DE"/>
        </a:p>
      </dgm:t>
    </dgm:pt>
    <dgm:pt modelId="{17272AE5-FAB6-D049-98DB-4A6B5233769D}" type="pres">
      <dgm:prSet presAssocID="{8F25FF41-093B-5C43-B325-D12C4D697E9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A60F0F7-9F4B-5F4B-9B13-7E6F2D2BD08E}" type="pres">
      <dgm:prSet presAssocID="{42BFE524-5DE9-824A-AEED-C7390CDD5A4B}" presName="parTrans" presStyleLbl="bgSibTrans2D1" presStyleIdx="1" presStyleCnt="3"/>
      <dgm:spPr/>
      <dgm:t>
        <a:bodyPr/>
        <a:lstStyle/>
        <a:p>
          <a:endParaRPr lang="de-DE"/>
        </a:p>
      </dgm:t>
    </dgm:pt>
    <dgm:pt modelId="{BD6E558B-2694-364A-BA87-196807FF1DC4}" type="pres">
      <dgm:prSet presAssocID="{46809CD1-40A6-4947-AF58-0D805292ACCE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4A8ACC1-A9B4-204B-9ED6-B7F14CCE9618}" type="pres">
      <dgm:prSet presAssocID="{94874B5E-49B6-D240-A13A-1184FFC7D828}" presName="parTrans" presStyleLbl="bgSibTrans2D1" presStyleIdx="2" presStyleCnt="3"/>
      <dgm:spPr/>
      <dgm:t>
        <a:bodyPr/>
        <a:lstStyle/>
        <a:p>
          <a:endParaRPr lang="de-DE"/>
        </a:p>
      </dgm:t>
    </dgm:pt>
    <dgm:pt modelId="{80489EC4-F324-614B-93FD-BE48A0ECF487}" type="pres">
      <dgm:prSet presAssocID="{4086D9EF-57F5-5F40-93A3-A83A57A43B7A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D9229B12-D3ED-094A-9052-7DF599FF62DB}" srcId="{C30FB491-E5C8-B04A-A5CD-885C74AD4AE0}" destId="{4086D9EF-57F5-5F40-93A3-A83A57A43B7A}" srcOrd="2" destOrd="0" parTransId="{94874B5E-49B6-D240-A13A-1184FFC7D828}" sibTransId="{5F4AFA9B-C3D5-2845-85A4-F761BD52B13E}"/>
    <dgm:cxn modelId="{32C61711-9C03-AC46-BA3C-04E5E58E36E2}" type="presOf" srcId="{42BFE524-5DE9-824A-AEED-C7390CDD5A4B}" destId="{0A60F0F7-9F4B-5F4B-9B13-7E6F2D2BD08E}" srcOrd="0" destOrd="0" presId="urn:microsoft.com/office/officeart/2005/8/layout/radial4"/>
    <dgm:cxn modelId="{52230AAA-00BB-5147-B5EF-A5B54330F0B2}" srcId="{C30FB491-E5C8-B04A-A5CD-885C74AD4AE0}" destId="{46809CD1-40A6-4947-AF58-0D805292ACCE}" srcOrd="1" destOrd="0" parTransId="{42BFE524-5DE9-824A-AEED-C7390CDD5A4B}" sibTransId="{F2E94EFE-4022-E442-818D-FFB281F3BB8E}"/>
    <dgm:cxn modelId="{A4748D4D-42CF-9549-AC52-68E841645A81}" type="presOf" srcId="{9CD575C3-8B09-B644-A1DE-E14DB6B89CE1}" destId="{6364B1B6-C14B-6747-BB3E-7A14C3136A0B}" srcOrd="0" destOrd="0" presId="urn:microsoft.com/office/officeart/2005/8/layout/radial4"/>
    <dgm:cxn modelId="{8B1FE7B7-FA05-914A-AA99-89E0287E6E89}" type="presOf" srcId="{C30FB491-E5C8-B04A-A5CD-885C74AD4AE0}" destId="{B5B00067-2EB0-5648-BC3F-63C1D0551D78}" srcOrd="0" destOrd="0" presId="urn:microsoft.com/office/officeart/2005/8/layout/radial4"/>
    <dgm:cxn modelId="{65E506B9-81C2-984D-9BCE-44EE5A88F84C}" type="presOf" srcId="{4086D9EF-57F5-5F40-93A3-A83A57A43B7A}" destId="{80489EC4-F324-614B-93FD-BE48A0ECF487}" srcOrd="0" destOrd="0" presId="urn:microsoft.com/office/officeart/2005/8/layout/radial4"/>
    <dgm:cxn modelId="{133B0523-7EEC-C245-A035-FABFA269350F}" srcId="{C30FB491-E5C8-B04A-A5CD-885C74AD4AE0}" destId="{8F25FF41-093B-5C43-B325-D12C4D697E96}" srcOrd="0" destOrd="0" parTransId="{9CD575C3-8B09-B644-A1DE-E14DB6B89CE1}" sibTransId="{9DD9344D-9A63-204B-B4C2-5A8E7399628E}"/>
    <dgm:cxn modelId="{086490C1-41F7-D347-AE32-859103BB0C07}" srcId="{C5D1EC1E-DCF9-CA4E-945D-CB61BF53BC31}" destId="{C30FB491-E5C8-B04A-A5CD-885C74AD4AE0}" srcOrd="0" destOrd="0" parTransId="{C078B85D-E4D0-6845-BA76-C84194C58875}" sibTransId="{599174E7-0ABC-0A4D-89F4-916B040868CC}"/>
    <dgm:cxn modelId="{1AC9A947-17B8-B04C-8E93-681FB81125D9}" type="presOf" srcId="{8F25FF41-093B-5C43-B325-D12C4D697E96}" destId="{17272AE5-FAB6-D049-98DB-4A6B5233769D}" srcOrd="0" destOrd="0" presId="urn:microsoft.com/office/officeart/2005/8/layout/radial4"/>
    <dgm:cxn modelId="{C3FBDAD0-5A8C-A34F-ACFD-01014F3A55EF}" type="presOf" srcId="{94874B5E-49B6-D240-A13A-1184FFC7D828}" destId="{F4A8ACC1-A9B4-204B-9ED6-B7F14CCE9618}" srcOrd="0" destOrd="0" presId="urn:microsoft.com/office/officeart/2005/8/layout/radial4"/>
    <dgm:cxn modelId="{9E480BB0-3E6C-6448-B82A-68D7ACA9B039}" type="presOf" srcId="{46809CD1-40A6-4947-AF58-0D805292ACCE}" destId="{BD6E558B-2694-364A-BA87-196807FF1DC4}" srcOrd="0" destOrd="0" presId="urn:microsoft.com/office/officeart/2005/8/layout/radial4"/>
    <dgm:cxn modelId="{2F8B7736-7661-E045-B079-CD5E7807CB40}" type="presOf" srcId="{C5D1EC1E-DCF9-CA4E-945D-CB61BF53BC31}" destId="{29C26AF4-34C6-5842-9BC3-E6C94F042F33}" srcOrd="0" destOrd="0" presId="urn:microsoft.com/office/officeart/2005/8/layout/radial4"/>
    <dgm:cxn modelId="{3F2F89E0-97D3-9445-836D-8D1E70A0E8D5}" type="presParOf" srcId="{29C26AF4-34C6-5842-9BC3-E6C94F042F33}" destId="{B5B00067-2EB0-5648-BC3F-63C1D0551D78}" srcOrd="0" destOrd="0" presId="urn:microsoft.com/office/officeart/2005/8/layout/radial4"/>
    <dgm:cxn modelId="{4F8CE34A-30E5-5D40-9A72-3F17680AEF6C}" type="presParOf" srcId="{29C26AF4-34C6-5842-9BC3-E6C94F042F33}" destId="{6364B1B6-C14B-6747-BB3E-7A14C3136A0B}" srcOrd="1" destOrd="0" presId="urn:microsoft.com/office/officeart/2005/8/layout/radial4"/>
    <dgm:cxn modelId="{29740A46-8532-564F-BDF6-D1608D16CDBD}" type="presParOf" srcId="{29C26AF4-34C6-5842-9BC3-E6C94F042F33}" destId="{17272AE5-FAB6-D049-98DB-4A6B5233769D}" srcOrd="2" destOrd="0" presId="urn:microsoft.com/office/officeart/2005/8/layout/radial4"/>
    <dgm:cxn modelId="{0230D442-D725-EA4A-8E9B-6C1C6457F82E}" type="presParOf" srcId="{29C26AF4-34C6-5842-9BC3-E6C94F042F33}" destId="{0A60F0F7-9F4B-5F4B-9B13-7E6F2D2BD08E}" srcOrd="3" destOrd="0" presId="urn:microsoft.com/office/officeart/2005/8/layout/radial4"/>
    <dgm:cxn modelId="{5A1C0B65-D3EA-DB4F-8562-AE67BC86F56E}" type="presParOf" srcId="{29C26AF4-34C6-5842-9BC3-E6C94F042F33}" destId="{BD6E558B-2694-364A-BA87-196807FF1DC4}" srcOrd="4" destOrd="0" presId="urn:microsoft.com/office/officeart/2005/8/layout/radial4"/>
    <dgm:cxn modelId="{B16F7AB6-AA50-8B48-9BC1-5B3E9828103E}" type="presParOf" srcId="{29C26AF4-34C6-5842-9BC3-E6C94F042F33}" destId="{F4A8ACC1-A9B4-204B-9ED6-B7F14CCE9618}" srcOrd="5" destOrd="0" presId="urn:microsoft.com/office/officeart/2005/8/layout/radial4"/>
    <dgm:cxn modelId="{8AC84F02-8AE0-1D43-AA2F-181E10812739}" type="presParOf" srcId="{29C26AF4-34C6-5842-9BC3-E6C94F042F33}" destId="{80489EC4-F324-614B-93FD-BE48A0ECF487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5D1EC1E-DCF9-CA4E-945D-CB61BF53BC31}" type="doc">
      <dgm:prSet loTypeId="urn:microsoft.com/office/officeart/2005/8/layout/radial4" loCatId="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de-DE"/>
        </a:p>
      </dgm:t>
    </dgm:pt>
    <dgm:pt modelId="{C30FB491-E5C8-B04A-A5CD-885C74AD4AE0}">
      <dgm:prSet phldrT="[Text]"/>
      <dgm:spPr/>
      <dgm:t>
        <a:bodyPr/>
        <a:lstStyle/>
        <a:p>
          <a:r>
            <a:rPr lang="de-DE" dirty="0"/>
            <a:t>darf was?</a:t>
          </a:r>
        </a:p>
      </dgm:t>
    </dgm:pt>
    <dgm:pt modelId="{C078B85D-E4D0-6845-BA76-C84194C58875}" type="parTrans" cxnId="{086490C1-41F7-D347-AE32-859103BB0C07}">
      <dgm:prSet/>
      <dgm:spPr/>
      <dgm:t>
        <a:bodyPr/>
        <a:lstStyle/>
        <a:p>
          <a:endParaRPr lang="de-DE"/>
        </a:p>
      </dgm:t>
    </dgm:pt>
    <dgm:pt modelId="{599174E7-0ABC-0A4D-89F4-916B040868CC}" type="sibTrans" cxnId="{086490C1-41F7-D347-AE32-859103BB0C07}">
      <dgm:prSet/>
      <dgm:spPr/>
      <dgm:t>
        <a:bodyPr/>
        <a:lstStyle/>
        <a:p>
          <a:endParaRPr lang="de-DE"/>
        </a:p>
      </dgm:t>
    </dgm:pt>
    <dgm:pt modelId="{8F25FF41-093B-5C43-B325-D12C4D697E96}">
      <dgm:prSet phldrT="[Text]"/>
      <dgm:spPr/>
      <dgm:t>
        <a:bodyPr/>
        <a:lstStyle/>
        <a:p>
          <a:r>
            <a:rPr lang="de-DE" dirty="0"/>
            <a:t>Lesen</a:t>
          </a:r>
        </a:p>
      </dgm:t>
    </dgm:pt>
    <dgm:pt modelId="{9CD575C3-8B09-B644-A1DE-E14DB6B89CE1}" type="parTrans" cxnId="{133B0523-7EEC-C245-A035-FABFA269350F}">
      <dgm:prSet/>
      <dgm:spPr/>
      <dgm:t>
        <a:bodyPr/>
        <a:lstStyle/>
        <a:p>
          <a:endParaRPr lang="de-DE"/>
        </a:p>
      </dgm:t>
    </dgm:pt>
    <dgm:pt modelId="{9DD9344D-9A63-204B-B4C2-5A8E7399628E}" type="sibTrans" cxnId="{133B0523-7EEC-C245-A035-FABFA269350F}">
      <dgm:prSet/>
      <dgm:spPr/>
      <dgm:t>
        <a:bodyPr/>
        <a:lstStyle/>
        <a:p>
          <a:endParaRPr lang="de-DE"/>
        </a:p>
      </dgm:t>
    </dgm:pt>
    <dgm:pt modelId="{46809CD1-40A6-4947-AF58-0D805292ACCE}">
      <dgm:prSet phldrT="[Text]"/>
      <dgm:spPr/>
      <dgm:t>
        <a:bodyPr/>
        <a:lstStyle/>
        <a:p>
          <a:r>
            <a:rPr lang="de-DE" dirty="0"/>
            <a:t>Schreiben</a:t>
          </a:r>
        </a:p>
      </dgm:t>
    </dgm:pt>
    <dgm:pt modelId="{42BFE524-5DE9-824A-AEED-C7390CDD5A4B}" type="parTrans" cxnId="{52230AAA-00BB-5147-B5EF-A5B54330F0B2}">
      <dgm:prSet/>
      <dgm:spPr/>
      <dgm:t>
        <a:bodyPr/>
        <a:lstStyle/>
        <a:p>
          <a:endParaRPr lang="de-DE"/>
        </a:p>
      </dgm:t>
    </dgm:pt>
    <dgm:pt modelId="{F2E94EFE-4022-E442-818D-FFB281F3BB8E}" type="sibTrans" cxnId="{52230AAA-00BB-5147-B5EF-A5B54330F0B2}">
      <dgm:prSet/>
      <dgm:spPr/>
      <dgm:t>
        <a:bodyPr/>
        <a:lstStyle/>
        <a:p>
          <a:endParaRPr lang="de-DE"/>
        </a:p>
      </dgm:t>
    </dgm:pt>
    <dgm:pt modelId="{4086D9EF-57F5-5F40-93A3-A83A57A43B7A}">
      <dgm:prSet phldrT="[Text]"/>
      <dgm:spPr/>
      <dgm:t>
        <a:bodyPr/>
        <a:lstStyle/>
        <a:p>
          <a:r>
            <a:rPr lang="de-DE" dirty="0"/>
            <a:t>Ausführen</a:t>
          </a:r>
        </a:p>
      </dgm:t>
    </dgm:pt>
    <dgm:pt modelId="{94874B5E-49B6-D240-A13A-1184FFC7D828}" type="parTrans" cxnId="{D9229B12-D3ED-094A-9052-7DF599FF62DB}">
      <dgm:prSet/>
      <dgm:spPr/>
      <dgm:t>
        <a:bodyPr/>
        <a:lstStyle/>
        <a:p>
          <a:endParaRPr lang="de-DE"/>
        </a:p>
      </dgm:t>
    </dgm:pt>
    <dgm:pt modelId="{5F4AFA9B-C3D5-2845-85A4-F761BD52B13E}" type="sibTrans" cxnId="{D9229B12-D3ED-094A-9052-7DF599FF62DB}">
      <dgm:prSet/>
      <dgm:spPr/>
      <dgm:t>
        <a:bodyPr/>
        <a:lstStyle/>
        <a:p>
          <a:endParaRPr lang="de-DE"/>
        </a:p>
      </dgm:t>
    </dgm:pt>
    <dgm:pt modelId="{29C26AF4-34C6-5842-9BC3-E6C94F042F33}" type="pres">
      <dgm:prSet presAssocID="{C5D1EC1E-DCF9-CA4E-945D-CB61BF53BC31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B5B00067-2EB0-5648-BC3F-63C1D0551D78}" type="pres">
      <dgm:prSet presAssocID="{C30FB491-E5C8-B04A-A5CD-885C74AD4AE0}" presName="centerShape" presStyleLbl="node0" presStyleIdx="0" presStyleCnt="1"/>
      <dgm:spPr/>
      <dgm:t>
        <a:bodyPr/>
        <a:lstStyle/>
        <a:p>
          <a:endParaRPr lang="de-DE"/>
        </a:p>
      </dgm:t>
    </dgm:pt>
    <dgm:pt modelId="{6364B1B6-C14B-6747-BB3E-7A14C3136A0B}" type="pres">
      <dgm:prSet presAssocID="{9CD575C3-8B09-B644-A1DE-E14DB6B89CE1}" presName="parTrans" presStyleLbl="bgSibTrans2D1" presStyleIdx="0" presStyleCnt="3"/>
      <dgm:spPr/>
      <dgm:t>
        <a:bodyPr/>
        <a:lstStyle/>
        <a:p>
          <a:endParaRPr lang="de-DE"/>
        </a:p>
      </dgm:t>
    </dgm:pt>
    <dgm:pt modelId="{17272AE5-FAB6-D049-98DB-4A6B5233769D}" type="pres">
      <dgm:prSet presAssocID="{8F25FF41-093B-5C43-B325-D12C4D697E9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A60F0F7-9F4B-5F4B-9B13-7E6F2D2BD08E}" type="pres">
      <dgm:prSet presAssocID="{42BFE524-5DE9-824A-AEED-C7390CDD5A4B}" presName="parTrans" presStyleLbl="bgSibTrans2D1" presStyleIdx="1" presStyleCnt="3"/>
      <dgm:spPr/>
      <dgm:t>
        <a:bodyPr/>
        <a:lstStyle/>
        <a:p>
          <a:endParaRPr lang="de-DE"/>
        </a:p>
      </dgm:t>
    </dgm:pt>
    <dgm:pt modelId="{BD6E558B-2694-364A-BA87-196807FF1DC4}" type="pres">
      <dgm:prSet presAssocID="{46809CD1-40A6-4947-AF58-0D805292ACCE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4A8ACC1-A9B4-204B-9ED6-B7F14CCE9618}" type="pres">
      <dgm:prSet presAssocID="{94874B5E-49B6-D240-A13A-1184FFC7D828}" presName="parTrans" presStyleLbl="bgSibTrans2D1" presStyleIdx="2" presStyleCnt="3"/>
      <dgm:spPr/>
      <dgm:t>
        <a:bodyPr/>
        <a:lstStyle/>
        <a:p>
          <a:endParaRPr lang="de-DE"/>
        </a:p>
      </dgm:t>
    </dgm:pt>
    <dgm:pt modelId="{80489EC4-F324-614B-93FD-BE48A0ECF487}" type="pres">
      <dgm:prSet presAssocID="{4086D9EF-57F5-5F40-93A3-A83A57A43B7A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D9229B12-D3ED-094A-9052-7DF599FF62DB}" srcId="{C30FB491-E5C8-B04A-A5CD-885C74AD4AE0}" destId="{4086D9EF-57F5-5F40-93A3-A83A57A43B7A}" srcOrd="2" destOrd="0" parTransId="{94874B5E-49B6-D240-A13A-1184FFC7D828}" sibTransId="{5F4AFA9B-C3D5-2845-85A4-F761BD52B13E}"/>
    <dgm:cxn modelId="{32C61711-9C03-AC46-BA3C-04E5E58E36E2}" type="presOf" srcId="{42BFE524-5DE9-824A-AEED-C7390CDD5A4B}" destId="{0A60F0F7-9F4B-5F4B-9B13-7E6F2D2BD08E}" srcOrd="0" destOrd="0" presId="urn:microsoft.com/office/officeart/2005/8/layout/radial4"/>
    <dgm:cxn modelId="{52230AAA-00BB-5147-B5EF-A5B54330F0B2}" srcId="{C30FB491-E5C8-B04A-A5CD-885C74AD4AE0}" destId="{46809CD1-40A6-4947-AF58-0D805292ACCE}" srcOrd="1" destOrd="0" parTransId="{42BFE524-5DE9-824A-AEED-C7390CDD5A4B}" sibTransId="{F2E94EFE-4022-E442-818D-FFB281F3BB8E}"/>
    <dgm:cxn modelId="{A4748D4D-42CF-9549-AC52-68E841645A81}" type="presOf" srcId="{9CD575C3-8B09-B644-A1DE-E14DB6B89CE1}" destId="{6364B1B6-C14B-6747-BB3E-7A14C3136A0B}" srcOrd="0" destOrd="0" presId="urn:microsoft.com/office/officeart/2005/8/layout/radial4"/>
    <dgm:cxn modelId="{8B1FE7B7-FA05-914A-AA99-89E0287E6E89}" type="presOf" srcId="{C30FB491-E5C8-B04A-A5CD-885C74AD4AE0}" destId="{B5B00067-2EB0-5648-BC3F-63C1D0551D78}" srcOrd="0" destOrd="0" presId="urn:microsoft.com/office/officeart/2005/8/layout/radial4"/>
    <dgm:cxn modelId="{65E506B9-81C2-984D-9BCE-44EE5A88F84C}" type="presOf" srcId="{4086D9EF-57F5-5F40-93A3-A83A57A43B7A}" destId="{80489EC4-F324-614B-93FD-BE48A0ECF487}" srcOrd="0" destOrd="0" presId="urn:microsoft.com/office/officeart/2005/8/layout/radial4"/>
    <dgm:cxn modelId="{133B0523-7EEC-C245-A035-FABFA269350F}" srcId="{C30FB491-E5C8-B04A-A5CD-885C74AD4AE0}" destId="{8F25FF41-093B-5C43-B325-D12C4D697E96}" srcOrd="0" destOrd="0" parTransId="{9CD575C3-8B09-B644-A1DE-E14DB6B89CE1}" sibTransId="{9DD9344D-9A63-204B-B4C2-5A8E7399628E}"/>
    <dgm:cxn modelId="{086490C1-41F7-D347-AE32-859103BB0C07}" srcId="{C5D1EC1E-DCF9-CA4E-945D-CB61BF53BC31}" destId="{C30FB491-E5C8-B04A-A5CD-885C74AD4AE0}" srcOrd="0" destOrd="0" parTransId="{C078B85D-E4D0-6845-BA76-C84194C58875}" sibTransId="{599174E7-0ABC-0A4D-89F4-916B040868CC}"/>
    <dgm:cxn modelId="{1AC9A947-17B8-B04C-8E93-681FB81125D9}" type="presOf" srcId="{8F25FF41-093B-5C43-B325-D12C4D697E96}" destId="{17272AE5-FAB6-D049-98DB-4A6B5233769D}" srcOrd="0" destOrd="0" presId="urn:microsoft.com/office/officeart/2005/8/layout/radial4"/>
    <dgm:cxn modelId="{C3FBDAD0-5A8C-A34F-ACFD-01014F3A55EF}" type="presOf" srcId="{94874B5E-49B6-D240-A13A-1184FFC7D828}" destId="{F4A8ACC1-A9B4-204B-9ED6-B7F14CCE9618}" srcOrd="0" destOrd="0" presId="urn:microsoft.com/office/officeart/2005/8/layout/radial4"/>
    <dgm:cxn modelId="{9E480BB0-3E6C-6448-B82A-68D7ACA9B039}" type="presOf" srcId="{46809CD1-40A6-4947-AF58-0D805292ACCE}" destId="{BD6E558B-2694-364A-BA87-196807FF1DC4}" srcOrd="0" destOrd="0" presId="urn:microsoft.com/office/officeart/2005/8/layout/radial4"/>
    <dgm:cxn modelId="{2F8B7736-7661-E045-B079-CD5E7807CB40}" type="presOf" srcId="{C5D1EC1E-DCF9-CA4E-945D-CB61BF53BC31}" destId="{29C26AF4-34C6-5842-9BC3-E6C94F042F33}" srcOrd="0" destOrd="0" presId="urn:microsoft.com/office/officeart/2005/8/layout/radial4"/>
    <dgm:cxn modelId="{3F2F89E0-97D3-9445-836D-8D1E70A0E8D5}" type="presParOf" srcId="{29C26AF4-34C6-5842-9BC3-E6C94F042F33}" destId="{B5B00067-2EB0-5648-BC3F-63C1D0551D78}" srcOrd="0" destOrd="0" presId="urn:microsoft.com/office/officeart/2005/8/layout/radial4"/>
    <dgm:cxn modelId="{4F8CE34A-30E5-5D40-9A72-3F17680AEF6C}" type="presParOf" srcId="{29C26AF4-34C6-5842-9BC3-E6C94F042F33}" destId="{6364B1B6-C14B-6747-BB3E-7A14C3136A0B}" srcOrd="1" destOrd="0" presId="urn:microsoft.com/office/officeart/2005/8/layout/radial4"/>
    <dgm:cxn modelId="{29740A46-8532-564F-BDF6-D1608D16CDBD}" type="presParOf" srcId="{29C26AF4-34C6-5842-9BC3-E6C94F042F33}" destId="{17272AE5-FAB6-D049-98DB-4A6B5233769D}" srcOrd="2" destOrd="0" presId="urn:microsoft.com/office/officeart/2005/8/layout/radial4"/>
    <dgm:cxn modelId="{0230D442-D725-EA4A-8E9B-6C1C6457F82E}" type="presParOf" srcId="{29C26AF4-34C6-5842-9BC3-E6C94F042F33}" destId="{0A60F0F7-9F4B-5F4B-9B13-7E6F2D2BD08E}" srcOrd="3" destOrd="0" presId="urn:microsoft.com/office/officeart/2005/8/layout/radial4"/>
    <dgm:cxn modelId="{5A1C0B65-D3EA-DB4F-8562-AE67BC86F56E}" type="presParOf" srcId="{29C26AF4-34C6-5842-9BC3-E6C94F042F33}" destId="{BD6E558B-2694-364A-BA87-196807FF1DC4}" srcOrd="4" destOrd="0" presId="urn:microsoft.com/office/officeart/2005/8/layout/radial4"/>
    <dgm:cxn modelId="{B16F7AB6-AA50-8B48-9BC1-5B3E9828103E}" type="presParOf" srcId="{29C26AF4-34C6-5842-9BC3-E6C94F042F33}" destId="{F4A8ACC1-A9B4-204B-9ED6-B7F14CCE9618}" srcOrd="5" destOrd="0" presId="urn:microsoft.com/office/officeart/2005/8/layout/radial4"/>
    <dgm:cxn modelId="{8AC84F02-8AE0-1D43-AA2F-181E10812739}" type="presParOf" srcId="{29C26AF4-34C6-5842-9BC3-E6C94F042F33}" destId="{80489EC4-F324-614B-93FD-BE48A0ECF487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5D1EC1E-DCF9-CA4E-945D-CB61BF53BC31}" type="doc">
      <dgm:prSet loTypeId="urn:microsoft.com/office/officeart/2005/8/layout/radial4" loCatId="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de-DE"/>
        </a:p>
      </dgm:t>
    </dgm:pt>
    <dgm:pt modelId="{C30FB491-E5C8-B04A-A5CD-885C74AD4AE0}">
      <dgm:prSet phldrT="[Text]"/>
      <dgm:spPr/>
      <dgm:t>
        <a:bodyPr/>
        <a:lstStyle/>
        <a:p>
          <a:r>
            <a:rPr lang="de-DE" dirty="0"/>
            <a:t>wofür?</a:t>
          </a:r>
        </a:p>
      </dgm:t>
    </dgm:pt>
    <dgm:pt modelId="{C078B85D-E4D0-6845-BA76-C84194C58875}" type="parTrans" cxnId="{086490C1-41F7-D347-AE32-859103BB0C07}">
      <dgm:prSet/>
      <dgm:spPr/>
      <dgm:t>
        <a:bodyPr/>
        <a:lstStyle/>
        <a:p>
          <a:endParaRPr lang="de-DE"/>
        </a:p>
      </dgm:t>
    </dgm:pt>
    <dgm:pt modelId="{599174E7-0ABC-0A4D-89F4-916B040868CC}" type="sibTrans" cxnId="{086490C1-41F7-D347-AE32-859103BB0C07}">
      <dgm:prSet/>
      <dgm:spPr/>
      <dgm:t>
        <a:bodyPr/>
        <a:lstStyle/>
        <a:p>
          <a:endParaRPr lang="de-DE"/>
        </a:p>
      </dgm:t>
    </dgm:pt>
    <dgm:pt modelId="{8F25FF41-093B-5C43-B325-D12C4D697E96}">
      <dgm:prSet phldrT="[Text]"/>
      <dgm:spPr/>
      <dgm:t>
        <a:bodyPr/>
        <a:lstStyle/>
        <a:p>
          <a:r>
            <a:rPr lang="de-DE" dirty="0"/>
            <a:t>Daten</a:t>
          </a:r>
        </a:p>
      </dgm:t>
    </dgm:pt>
    <dgm:pt modelId="{9CD575C3-8B09-B644-A1DE-E14DB6B89CE1}" type="parTrans" cxnId="{133B0523-7EEC-C245-A035-FABFA269350F}">
      <dgm:prSet/>
      <dgm:spPr/>
      <dgm:t>
        <a:bodyPr/>
        <a:lstStyle/>
        <a:p>
          <a:endParaRPr lang="de-DE"/>
        </a:p>
      </dgm:t>
    </dgm:pt>
    <dgm:pt modelId="{9DD9344D-9A63-204B-B4C2-5A8E7399628E}" type="sibTrans" cxnId="{133B0523-7EEC-C245-A035-FABFA269350F}">
      <dgm:prSet/>
      <dgm:spPr/>
      <dgm:t>
        <a:bodyPr/>
        <a:lstStyle/>
        <a:p>
          <a:endParaRPr lang="de-DE"/>
        </a:p>
      </dgm:t>
    </dgm:pt>
    <dgm:pt modelId="{46809CD1-40A6-4947-AF58-0D805292ACCE}">
      <dgm:prSet phldrT="[Text]"/>
      <dgm:spPr/>
      <dgm:t>
        <a:bodyPr/>
        <a:lstStyle/>
        <a:p>
          <a:r>
            <a:rPr lang="de-DE" dirty="0"/>
            <a:t>Daten-Sets</a:t>
          </a:r>
        </a:p>
      </dgm:t>
    </dgm:pt>
    <dgm:pt modelId="{42BFE524-5DE9-824A-AEED-C7390CDD5A4B}" type="parTrans" cxnId="{52230AAA-00BB-5147-B5EF-A5B54330F0B2}">
      <dgm:prSet/>
      <dgm:spPr/>
      <dgm:t>
        <a:bodyPr/>
        <a:lstStyle/>
        <a:p>
          <a:endParaRPr lang="de-DE"/>
        </a:p>
      </dgm:t>
    </dgm:pt>
    <dgm:pt modelId="{F2E94EFE-4022-E442-818D-FFB281F3BB8E}" type="sibTrans" cxnId="{52230AAA-00BB-5147-B5EF-A5B54330F0B2}">
      <dgm:prSet/>
      <dgm:spPr/>
      <dgm:t>
        <a:bodyPr/>
        <a:lstStyle/>
        <a:p>
          <a:endParaRPr lang="de-DE"/>
        </a:p>
      </dgm:t>
    </dgm:pt>
    <dgm:pt modelId="{29C26AF4-34C6-5842-9BC3-E6C94F042F33}" type="pres">
      <dgm:prSet presAssocID="{C5D1EC1E-DCF9-CA4E-945D-CB61BF53BC31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B5B00067-2EB0-5648-BC3F-63C1D0551D78}" type="pres">
      <dgm:prSet presAssocID="{C30FB491-E5C8-B04A-A5CD-885C74AD4AE0}" presName="centerShape" presStyleLbl="node0" presStyleIdx="0" presStyleCnt="1"/>
      <dgm:spPr/>
      <dgm:t>
        <a:bodyPr/>
        <a:lstStyle/>
        <a:p>
          <a:endParaRPr lang="de-DE"/>
        </a:p>
      </dgm:t>
    </dgm:pt>
    <dgm:pt modelId="{6364B1B6-C14B-6747-BB3E-7A14C3136A0B}" type="pres">
      <dgm:prSet presAssocID="{9CD575C3-8B09-B644-A1DE-E14DB6B89CE1}" presName="parTrans" presStyleLbl="bgSibTrans2D1" presStyleIdx="0" presStyleCnt="2"/>
      <dgm:spPr/>
      <dgm:t>
        <a:bodyPr/>
        <a:lstStyle/>
        <a:p>
          <a:endParaRPr lang="de-DE"/>
        </a:p>
      </dgm:t>
    </dgm:pt>
    <dgm:pt modelId="{17272AE5-FAB6-D049-98DB-4A6B5233769D}" type="pres">
      <dgm:prSet presAssocID="{8F25FF41-093B-5C43-B325-D12C4D697E96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A60F0F7-9F4B-5F4B-9B13-7E6F2D2BD08E}" type="pres">
      <dgm:prSet presAssocID="{42BFE524-5DE9-824A-AEED-C7390CDD5A4B}" presName="parTrans" presStyleLbl="bgSibTrans2D1" presStyleIdx="1" presStyleCnt="2"/>
      <dgm:spPr/>
      <dgm:t>
        <a:bodyPr/>
        <a:lstStyle/>
        <a:p>
          <a:endParaRPr lang="de-DE"/>
        </a:p>
      </dgm:t>
    </dgm:pt>
    <dgm:pt modelId="{BD6E558B-2694-364A-BA87-196807FF1DC4}" type="pres">
      <dgm:prSet presAssocID="{46809CD1-40A6-4947-AF58-0D805292ACCE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8B1FE7B7-FA05-914A-AA99-89E0287E6E89}" type="presOf" srcId="{C30FB491-E5C8-B04A-A5CD-885C74AD4AE0}" destId="{B5B00067-2EB0-5648-BC3F-63C1D0551D78}" srcOrd="0" destOrd="0" presId="urn:microsoft.com/office/officeart/2005/8/layout/radial4"/>
    <dgm:cxn modelId="{9E480BB0-3E6C-6448-B82A-68D7ACA9B039}" type="presOf" srcId="{46809CD1-40A6-4947-AF58-0D805292ACCE}" destId="{BD6E558B-2694-364A-BA87-196807FF1DC4}" srcOrd="0" destOrd="0" presId="urn:microsoft.com/office/officeart/2005/8/layout/radial4"/>
    <dgm:cxn modelId="{133B0523-7EEC-C245-A035-FABFA269350F}" srcId="{C30FB491-E5C8-B04A-A5CD-885C74AD4AE0}" destId="{8F25FF41-093B-5C43-B325-D12C4D697E96}" srcOrd="0" destOrd="0" parTransId="{9CD575C3-8B09-B644-A1DE-E14DB6B89CE1}" sibTransId="{9DD9344D-9A63-204B-B4C2-5A8E7399628E}"/>
    <dgm:cxn modelId="{A4748D4D-42CF-9549-AC52-68E841645A81}" type="presOf" srcId="{9CD575C3-8B09-B644-A1DE-E14DB6B89CE1}" destId="{6364B1B6-C14B-6747-BB3E-7A14C3136A0B}" srcOrd="0" destOrd="0" presId="urn:microsoft.com/office/officeart/2005/8/layout/radial4"/>
    <dgm:cxn modelId="{1AC9A947-17B8-B04C-8E93-681FB81125D9}" type="presOf" srcId="{8F25FF41-093B-5C43-B325-D12C4D697E96}" destId="{17272AE5-FAB6-D049-98DB-4A6B5233769D}" srcOrd="0" destOrd="0" presId="urn:microsoft.com/office/officeart/2005/8/layout/radial4"/>
    <dgm:cxn modelId="{086490C1-41F7-D347-AE32-859103BB0C07}" srcId="{C5D1EC1E-DCF9-CA4E-945D-CB61BF53BC31}" destId="{C30FB491-E5C8-B04A-A5CD-885C74AD4AE0}" srcOrd="0" destOrd="0" parTransId="{C078B85D-E4D0-6845-BA76-C84194C58875}" sibTransId="{599174E7-0ABC-0A4D-89F4-916B040868CC}"/>
    <dgm:cxn modelId="{2F8B7736-7661-E045-B079-CD5E7807CB40}" type="presOf" srcId="{C5D1EC1E-DCF9-CA4E-945D-CB61BF53BC31}" destId="{29C26AF4-34C6-5842-9BC3-E6C94F042F33}" srcOrd="0" destOrd="0" presId="urn:microsoft.com/office/officeart/2005/8/layout/radial4"/>
    <dgm:cxn modelId="{32C61711-9C03-AC46-BA3C-04E5E58E36E2}" type="presOf" srcId="{42BFE524-5DE9-824A-AEED-C7390CDD5A4B}" destId="{0A60F0F7-9F4B-5F4B-9B13-7E6F2D2BD08E}" srcOrd="0" destOrd="0" presId="urn:microsoft.com/office/officeart/2005/8/layout/radial4"/>
    <dgm:cxn modelId="{52230AAA-00BB-5147-B5EF-A5B54330F0B2}" srcId="{C30FB491-E5C8-B04A-A5CD-885C74AD4AE0}" destId="{46809CD1-40A6-4947-AF58-0D805292ACCE}" srcOrd="1" destOrd="0" parTransId="{42BFE524-5DE9-824A-AEED-C7390CDD5A4B}" sibTransId="{F2E94EFE-4022-E442-818D-FFB281F3BB8E}"/>
    <dgm:cxn modelId="{3F2F89E0-97D3-9445-836D-8D1E70A0E8D5}" type="presParOf" srcId="{29C26AF4-34C6-5842-9BC3-E6C94F042F33}" destId="{B5B00067-2EB0-5648-BC3F-63C1D0551D78}" srcOrd="0" destOrd="0" presId="urn:microsoft.com/office/officeart/2005/8/layout/radial4"/>
    <dgm:cxn modelId="{4F8CE34A-30E5-5D40-9A72-3F17680AEF6C}" type="presParOf" srcId="{29C26AF4-34C6-5842-9BC3-E6C94F042F33}" destId="{6364B1B6-C14B-6747-BB3E-7A14C3136A0B}" srcOrd="1" destOrd="0" presId="urn:microsoft.com/office/officeart/2005/8/layout/radial4"/>
    <dgm:cxn modelId="{29740A46-8532-564F-BDF6-D1608D16CDBD}" type="presParOf" srcId="{29C26AF4-34C6-5842-9BC3-E6C94F042F33}" destId="{17272AE5-FAB6-D049-98DB-4A6B5233769D}" srcOrd="2" destOrd="0" presId="urn:microsoft.com/office/officeart/2005/8/layout/radial4"/>
    <dgm:cxn modelId="{0230D442-D725-EA4A-8E9B-6C1C6457F82E}" type="presParOf" srcId="{29C26AF4-34C6-5842-9BC3-E6C94F042F33}" destId="{0A60F0F7-9F4B-5F4B-9B13-7E6F2D2BD08E}" srcOrd="3" destOrd="0" presId="urn:microsoft.com/office/officeart/2005/8/layout/radial4"/>
    <dgm:cxn modelId="{5A1C0B65-D3EA-DB4F-8562-AE67BC86F56E}" type="presParOf" srcId="{29C26AF4-34C6-5842-9BC3-E6C94F042F33}" destId="{BD6E558B-2694-364A-BA87-196807FF1DC4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A7B540-24BD-4FDD-8CD0-A984FEDC6F6E}">
      <dsp:nvSpPr>
        <dsp:cNvPr id="0" name=""/>
        <dsp:cNvSpPr/>
      </dsp:nvSpPr>
      <dsp:spPr>
        <a:xfrm>
          <a:off x="1231836" y="449308"/>
          <a:ext cx="2997915" cy="2997915"/>
        </a:xfrm>
        <a:prstGeom prst="blockArc">
          <a:avLst>
            <a:gd name="adj1" fmla="val 11880000"/>
            <a:gd name="adj2" fmla="val 16200000"/>
            <a:gd name="adj3" fmla="val 463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575E44-9528-4E70-8B52-680214C5EF16}">
      <dsp:nvSpPr>
        <dsp:cNvPr id="0" name=""/>
        <dsp:cNvSpPr/>
      </dsp:nvSpPr>
      <dsp:spPr>
        <a:xfrm>
          <a:off x="1231836" y="449308"/>
          <a:ext cx="2997915" cy="2997915"/>
        </a:xfrm>
        <a:prstGeom prst="blockArc">
          <a:avLst>
            <a:gd name="adj1" fmla="val 7560000"/>
            <a:gd name="adj2" fmla="val 11880000"/>
            <a:gd name="adj3" fmla="val 463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B43F85-E009-46BD-AEFB-D332B6A352EF}">
      <dsp:nvSpPr>
        <dsp:cNvPr id="0" name=""/>
        <dsp:cNvSpPr/>
      </dsp:nvSpPr>
      <dsp:spPr>
        <a:xfrm>
          <a:off x="1231836" y="449308"/>
          <a:ext cx="2997915" cy="2997915"/>
        </a:xfrm>
        <a:prstGeom prst="blockArc">
          <a:avLst>
            <a:gd name="adj1" fmla="val 3240000"/>
            <a:gd name="adj2" fmla="val 7560000"/>
            <a:gd name="adj3" fmla="val 463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3A3762-6FFD-4D3D-91CD-592BBC1C9AFA}">
      <dsp:nvSpPr>
        <dsp:cNvPr id="0" name=""/>
        <dsp:cNvSpPr/>
      </dsp:nvSpPr>
      <dsp:spPr>
        <a:xfrm>
          <a:off x="1231836" y="449308"/>
          <a:ext cx="2997915" cy="2997915"/>
        </a:xfrm>
        <a:prstGeom prst="blockArc">
          <a:avLst>
            <a:gd name="adj1" fmla="val 20520000"/>
            <a:gd name="adj2" fmla="val 3240000"/>
            <a:gd name="adj3" fmla="val 463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9F2492-6109-4C00-B09A-39AB43F178F7}">
      <dsp:nvSpPr>
        <dsp:cNvPr id="0" name=""/>
        <dsp:cNvSpPr/>
      </dsp:nvSpPr>
      <dsp:spPr>
        <a:xfrm>
          <a:off x="1231836" y="449308"/>
          <a:ext cx="2997915" cy="2997915"/>
        </a:xfrm>
        <a:prstGeom prst="blockArc">
          <a:avLst>
            <a:gd name="adj1" fmla="val 16200000"/>
            <a:gd name="adj2" fmla="val 20520000"/>
            <a:gd name="adj3" fmla="val 463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19C460-DED5-47D8-87BE-950A7309EB61}">
      <dsp:nvSpPr>
        <dsp:cNvPr id="0" name=""/>
        <dsp:cNvSpPr/>
      </dsp:nvSpPr>
      <dsp:spPr>
        <a:xfrm>
          <a:off x="2041428" y="1258900"/>
          <a:ext cx="1378731" cy="1378731"/>
        </a:xfrm>
        <a:prstGeom prst="ellipse">
          <a:avLst/>
        </a:prstGeom>
        <a:solidFill>
          <a:schemeClr val="bg1"/>
        </a:solidFill>
        <a:ln w="762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930" tIns="74930" rIns="74930" bIns="74930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900" kern="1200" dirty="0"/>
        </a:p>
      </dsp:txBody>
      <dsp:txXfrm>
        <a:off x="2243338" y="1460810"/>
        <a:ext cx="974911" cy="974911"/>
      </dsp:txXfrm>
    </dsp:sp>
    <dsp:sp modelId="{A499905B-58EA-4887-804F-E32FA7A8D919}">
      <dsp:nvSpPr>
        <dsp:cNvPr id="0" name=""/>
        <dsp:cNvSpPr/>
      </dsp:nvSpPr>
      <dsp:spPr>
        <a:xfrm>
          <a:off x="2248238" y="1496"/>
          <a:ext cx="965111" cy="9651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70" tIns="52070" rIns="52070" bIns="5207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4100" kern="1200" dirty="0"/>
        </a:p>
      </dsp:txBody>
      <dsp:txXfrm>
        <a:off x="2389575" y="142833"/>
        <a:ext cx="682437" cy="682437"/>
      </dsp:txXfrm>
    </dsp:sp>
    <dsp:sp modelId="{0307DEC4-147D-45CD-9C92-C623257BF507}">
      <dsp:nvSpPr>
        <dsp:cNvPr id="0" name=""/>
        <dsp:cNvSpPr/>
      </dsp:nvSpPr>
      <dsp:spPr>
        <a:xfrm>
          <a:off x="3640788" y="1013243"/>
          <a:ext cx="965111" cy="9651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70" tIns="52070" rIns="52070" bIns="5207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4100" kern="1200" dirty="0"/>
        </a:p>
      </dsp:txBody>
      <dsp:txXfrm>
        <a:off x="3782125" y="1154580"/>
        <a:ext cx="682437" cy="682437"/>
      </dsp:txXfrm>
    </dsp:sp>
    <dsp:sp modelId="{CB1F6A3F-2B0A-4307-BD42-E36F70E33733}">
      <dsp:nvSpPr>
        <dsp:cNvPr id="0" name=""/>
        <dsp:cNvSpPr/>
      </dsp:nvSpPr>
      <dsp:spPr>
        <a:xfrm>
          <a:off x="3108881" y="2650284"/>
          <a:ext cx="965111" cy="9651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70" tIns="52070" rIns="52070" bIns="5207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4100" kern="1200" dirty="0"/>
        </a:p>
      </dsp:txBody>
      <dsp:txXfrm>
        <a:off x="3250218" y="2791621"/>
        <a:ext cx="682437" cy="682437"/>
      </dsp:txXfrm>
    </dsp:sp>
    <dsp:sp modelId="{B40546DA-2019-4D12-B03A-67EB5501AB34}">
      <dsp:nvSpPr>
        <dsp:cNvPr id="0" name=""/>
        <dsp:cNvSpPr/>
      </dsp:nvSpPr>
      <dsp:spPr>
        <a:xfrm>
          <a:off x="1387595" y="2650284"/>
          <a:ext cx="965111" cy="9651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70" tIns="52070" rIns="52070" bIns="5207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4100" kern="1200" dirty="0"/>
        </a:p>
      </dsp:txBody>
      <dsp:txXfrm>
        <a:off x="1528932" y="2791621"/>
        <a:ext cx="682437" cy="682437"/>
      </dsp:txXfrm>
    </dsp:sp>
    <dsp:sp modelId="{BA813208-40B5-49AD-A0B8-A73F2630297D}">
      <dsp:nvSpPr>
        <dsp:cNvPr id="0" name=""/>
        <dsp:cNvSpPr/>
      </dsp:nvSpPr>
      <dsp:spPr>
        <a:xfrm>
          <a:off x="855688" y="1013243"/>
          <a:ext cx="965111" cy="9651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70" tIns="52070" rIns="52070" bIns="5207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4100" kern="1200" dirty="0"/>
        </a:p>
      </dsp:txBody>
      <dsp:txXfrm>
        <a:off x="997025" y="1154580"/>
        <a:ext cx="682437" cy="6824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7F855E-9B80-2847-B0B5-7EC98FAB169B}">
      <dsp:nvSpPr>
        <dsp:cNvPr id="0" name=""/>
        <dsp:cNvSpPr/>
      </dsp:nvSpPr>
      <dsp:spPr>
        <a:xfrm>
          <a:off x="1472684" y="-104220"/>
          <a:ext cx="3622875" cy="2498797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gradFill rotWithShape="0">
          <a:gsLst>
            <a:gs pos="0">
              <a:srgbClr val="D2C90E"/>
            </a:gs>
            <a:gs pos="0">
              <a:srgbClr val="D2C90E">
                <a:alpha val="48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1690794F-8A5E-FB4D-836B-3DF7B9398E83}">
      <dsp:nvSpPr>
        <dsp:cNvPr id="0" name=""/>
        <dsp:cNvSpPr/>
      </dsp:nvSpPr>
      <dsp:spPr>
        <a:xfrm>
          <a:off x="50142" y="28755"/>
          <a:ext cx="1156704" cy="5782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100" kern="1200" dirty="0">
              <a:solidFill>
                <a:schemeClr val="bg1"/>
              </a:solidFill>
            </a:rPr>
            <a:t>Einatmen</a:t>
          </a:r>
        </a:p>
      </dsp:txBody>
      <dsp:txXfrm>
        <a:off x="50142" y="28755"/>
        <a:ext cx="1156704" cy="578213"/>
      </dsp:txXfrm>
    </dsp:sp>
    <dsp:sp modelId="{20045C1F-EA09-3646-AB75-57DBDE113DD7}">
      <dsp:nvSpPr>
        <dsp:cNvPr id="0" name=""/>
        <dsp:cNvSpPr/>
      </dsp:nvSpPr>
      <dsp:spPr>
        <a:xfrm>
          <a:off x="716935" y="1399763"/>
          <a:ext cx="3747126" cy="2423723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gradFill rotWithShape="0">
          <a:gsLst>
            <a:gs pos="100000">
              <a:srgbClr val="D2C90E">
                <a:alpha val="46000"/>
              </a:srgbClr>
            </a:gs>
            <a:gs pos="100000">
              <a:srgbClr val="D2C90E"/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517809C-B2A5-5C4C-B081-ED38C69348EE}">
      <dsp:nvSpPr>
        <dsp:cNvPr id="0" name=""/>
        <dsp:cNvSpPr/>
      </dsp:nvSpPr>
      <dsp:spPr>
        <a:xfrm>
          <a:off x="3873588" y="2928778"/>
          <a:ext cx="1156704" cy="5782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100" kern="1200" dirty="0">
              <a:solidFill>
                <a:schemeClr val="bg1"/>
              </a:solidFill>
            </a:rPr>
            <a:t>Ausatmen</a:t>
          </a:r>
        </a:p>
      </dsp:txBody>
      <dsp:txXfrm>
        <a:off x="3873588" y="2928778"/>
        <a:ext cx="1156704" cy="578213"/>
      </dsp:txXfrm>
    </dsp:sp>
    <dsp:sp modelId="{4DA55FE2-2EC1-7C46-961F-1FA291902588}">
      <dsp:nvSpPr>
        <dsp:cNvPr id="0" name=""/>
        <dsp:cNvSpPr/>
      </dsp:nvSpPr>
      <dsp:spPr>
        <a:xfrm>
          <a:off x="5033754" y="1944147"/>
          <a:ext cx="1788415" cy="1789132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noFill/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7F24888-03B7-5146-930A-81CA8D499DCB}">
      <dsp:nvSpPr>
        <dsp:cNvPr id="0" name=""/>
        <dsp:cNvSpPr/>
      </dsp:nvSpPr>
      <dsp:spPr>
        <a:xfrm>
          <a:off x="2706160" y="3263853"/>
          <a:ext cx="1156704" cy="5782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2100" kern="1200" dirty="0"/>
        </a:p>
      </dsp:txBody>
      <dsp:txXfrm>
        <a:off x="2706160" y="3263853"/>
        <a:ext cx="1156704" cy="57821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B00067-2EB0-5648-BC3F-63C1D0551D78}">
      <dsp:nvSpPr>
        <dsp:cNvPr id="0" name=""/>
        <dsp:cNvSpPr/>
      </dsp:nvSpPr>
      <dsp:spPr>
        <a:xfrm>
          <a:off x="844606" y="1126257"/>
          <a:ext cx="779043" cy="7790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/>
            <a:t>wer?</a:t>
          </a:r>
        </a:p>
      </dsp:txBody>
      <dsp:txXfrm>
        <a:off x="958694" y="1240345"/>
        <a:ext cx="550867" cy="550867"/>
      </dsp:txXfrm>
    </dsp:sp>
    <dsp:sp modelId="{6364B1B6-C14B-6747-BB3E-7A14C3136A0B}">
      <dsp:nvSpPr>
        <dsp:cNvPr id="0" name=""/>
        <dsp:cNvSpPr/>
      </dsp:nvSpPr>
      <dsp:spPr>
        <a:xfrm rot="12900000">
          <a:off x="314831" y="980590"/>
          <a:ext cx="627024" cy="22202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272AE5-FAB6-D049-98DB-4A6B5233769D}">
      <dsp:nvSpPr>
        <dsp:cNvPr id="0" name=""/>
        <dsp:cNvSpPr/>
      </dsp:nvSpPr>
      <dsp:spPr>
        <a:xfrm>
          <a:off x="1483" y="615744"/>
          <a:ext cx="740091" cy="5920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/>
            <a:t>Gruppe</a:t>
          </a:r>
        </a:p>
      </dsp:txBody>
      <dsp:txXfrm>
        <a:off x="18824" y="633085"/>
        <a:ext cx="705409" cy="557391"/>
      </dsp:txXfrm>
    </dsp:sp>
    <dsp:sp modelId="{0A60F0F7-9F4B-5F4B-9B13-7E6F2D2BD08E}">
      <dsp:nvSpPr>
        <dsp:cNvPr id="0" name=""/>
        <dsp:cNvSpPr/>
      </dsp:nvSpPr>
      <dsp:spPr>
        <a:xfrm rot="16200000">
          <a:off x="920616" y="665238"/>
          <a:ext cx="627024" cy="22202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6E558B-2694-364A-BA87-196807FF1DC4}">
      <dsp:nvSpPr>
        <dsp:cNvPr id="0" name=""/>
        <dsp:cNvSpPr/>
      </dsp:nvSpPr>
      <dsp:spPr>
        <a:xfrm>
          <a:off x="864082" y="166703"/>
          <a:ext cx="740091" cy="5920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/>
            <a:t>Rolle</a:t>
          </a:r>
        </a:p>
      </dsp:txBody>
      <dsp:txXfrm>
        <a:off x="881423" y="184044"/>
        <a:ext cx="705409" cy="557391"/>
      </dsp:txXfrm>
    </dsp:sp>
    <dsp:sp modelId="{F4A8ACC1-A9B4-204B-9ED6-B7F14CCE9618}">
      <dsp:nvSpPr>
        <dsp:cNvPr id="0" name=""/>
        <dsp:cNvSpPr/>
      </dsp:nvSpPr>
      <dsp:spPr>
        <a:xfrm rot="19500000">
          <a:off x="1526401" y="980590"/>
          <a:ext cx="627024" cy="22202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489EC4-F324-614B-93FD-BE48A0ECF487}">
      <dsp:nvSpPr>
        <dsp:cNvPr id="0" name=""/>
        <dsp:cNvSpPr/>
      </dsp:nvSpPr>
      <dsp:spPr>
        <a:xfrm>
          <a:off x="1726682" y="615744"/>
          <a:ext cx="740091" cy="5920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/>
            <a:t>Benutzer</a:t>
          </a:r>
        </a:p>
      </dsp:txBody>
      <dsp:txXfrm>
        <a:off x="1744023" y="633085"/>
        <a:ext cx="705409" cy="55739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B00067-2EB0-5648-BC3F-63C1D0551D78}">
      <dsp:nvSpPr>
        <dsp:cNvPr id="0" name=""/>
        <dsp:cNvSpPr/>
      </dsp:nvSpPr>
      <dsp:spPr>
        <a:xfrm>
          <a:off x="844606" y="1126257"/>
          <a:ext cx="779043" cy="77904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/>
            <a:t>darf was?</a:t>
          </a:r>
        </a:p>
      </dsp:txBody>
      <dsp:txXfrm>
        <a:off x="958694" y="1240345"/>
        <a:ext cx="550867" cy="550867"/>
      </dsp:txXfrm>
    </dsp:sp>
    <dsp:sp modelId="{6364B1B6-C14B-6747-BB3E-7A14C3136A0B}">
      <dsp:nvSpPr>
        <dsp:cNvPr id="0" name=""/>
        <dsp:cNvSpPr/>
      </dsp:nvSpPr>
      <dsp:spPr>
        <a:xfrm rot="12900000">
          <a:off x="314831" y="980590"/>
          <a:ext cx="627024" cy="222027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272AE5-FAB6-D049-98DB-4A6B5233769D}">
      <dsp:nvSpPr>
        <dsp:cNvPr id="0" name=""/>
        <dsp:cNvSpPr/>
      </dsp:nvSpPr>
      <dsp:spPr>
        <a:xfrm>
          <a:off x="1483" y="615744"/>
          <a:ext cx="740091" cy="59207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/>
            <a:t>Lesen</a:t>
          </a:r>
        </a:p>
      </dsp:txBody>
      <dsp:txXfrm>
        <a:off x="18824" y="633085"/>
        <a:ext cx="705409" cy="557391"/>
      </dsp:txXfrm>
    </dsp:sp>
    <dsp:sp modelId="{0A60F0F7-9F4B-5F4B-9B13-7E6F2D2BD08E}">
      <dsp:nvSpPr>
        <dsp:cNvPr id="0" name=""/>
        <dsp:cNvSpPr/>
      </dsp:nvSpPr>
      <dsp:spPr>
        <a:xfrm rot="16200000">
          <a:off x="920616" y="665238"/>
          <a:ext cx="627024" cy="222027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6E558B-2694-364A-BA87-196807FF1DC4}">
      <dsp:nvSpPr>
        <dsp:cNvPr id="0" name=""/>
        <dsp:cNvSpPr/>
      </dsp:nvSpPr>
      <dsp:spPr>
        <a:xfrm>
          <a:off x="864082" y="166703"/>
          <a:ext cx="740091" cy="59207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/>
            <a:t>Schreiben</a:t>
          </a:r>
        </a:p>
      </dsp:txBody>
      <dsp:txXfrm>
        <a:off x="881423" y="184044"/>
        <a:ext cx="705409" cy="557391"/>
      </dsp:txXfrm>
    </dsp:sp>
    <dsp:sp modelId="{F4A8ACC1-A9B4-204B-9ED6-B7F14CCE9618}">
      <dsp:nvSpPr>
        <dsp:cNvPr id="0" name=""/>
        <dsp:cNvSpPr/>
      </dsp:nvSpPr>
      <dsp:spPr>
        <a:xfrm rot="19500000">
          <a:off x="1526401" y="980590"/>
          <a:ext cx="627024" cy="222027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489EC4-F324-614B-93FD-BE48A0ECF487}">
      <dsp:nvSpPr>
        <dsp:cNvPr id="0" name=""/>
        <dsp:cNvSpPr/>
      </dsp:nvSpPr>
      <dsp:spPr>
        <a:xfrm>
          <a:off x="1726682" y="615744"/>
          <a:ext cx="740091" cy="59207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/>
            <a:t>Ausführen</a:t>
          </a:r>
        </a:p>
      </dsp:txBody>
      <dsp:txXfrm>
        <a:off x="1744023" y="633085"/>
        <a:ext cx="705409" cy="55739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B00067-2EB0-5648-BC3F-63C1D0551D78}">
      <dsp:nvSpPr>
        <dsp:cNvPr id="0" name=""/>
        <dsp:cNvSpPr/>
      </dsp:nvSpPr>
      <dsp:spPr>
        <a:xfrm>
          <a:off x="844606" y="901101"/>
          <a:ext cx="779043" cy="779043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/>
            <a:t>wofür?</a:t>
          </a:r>
        </a:p>
      </dsp:txBody>
      <dsp:txXfrm>
        <a:off x="958694" y="1015189"/>
        <a:ext cx="550867" cy="550867"/>
      </dsp:txXfrm>
    </dsp:sp>
    <dsp:sp modelId="{6364B1B6-C14B-6747-BB3E-7A14C3136A0B}">
      <dsp:nvSpPr>
        <dsp:cNvPr id="0" name=""/>
        <dsp:cNvSpPr/>
      </dsp:nvSpPr>
      <dsp:spPr>
        <a:xfrm rot="12900000">
          <a:off x="316836" y="756104"/>
          <a:ext cx="624929" cy="222027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272AE5-FAB6-D049-98DB-4A6B5233769D}">
      <dsp:nvSpPr>
        <dsp:cNvPr id="0" name=""/>
        <dsp:cNvSpPr/>
      </dsp:nvSpPr>
      <dsp:spPr>
        <a:xfrm>
          <a:off x="3299" y="391859"/>
          <a:ext cx="740091" cy="592073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/>
            <a:t>Daten</a:t>
          </a:r>
        </a:p>
      </dsp:txBody>
      <dsp:txXfrm>
        <a:off x="20640" y="409200"/>
        <a:ext cx="705409" cy="557391"/>
      </dsp:txXfrm>
    </dsp:sp>
    <dsp:sp modelId="{0A60F0F7-9F4B-5F4B-9B13-7E6F2D2BD08E}">
      <dsp:nvSpPr>
        <dsp:cNvPr id="0" name=""/>
        <dsp:cNvSpPr/>
      </dsp:nvSpPr>
      <dsp:spPr>
        <a:xfrm rot="19500000">
          <a:off x="1526491" y="756104"/>
          <a:ext cx="624929" cy="222027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6E558B-2694-364A-BA87-196807FF1DC4}">
      <dsp:nvSpPr>
        <dsp:cNvPr id="0" name=""/>
        <dsp:cNvSpPr/>
      </dsp:nvSpPr>
      <dsp:spPr>
        <a:xfrm>
          <a:off x="1724866" y="391859"/>
          <a:ext cx="740091" cy="592073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/>
            <a:t>Daten-Sets</a:t>
          </a:r>
        </a:p>
      </dsp:txBody>
      <dsp:txXfrm>
        <a:off x="1742207" y="409200"/>
        <a:ext cx="705409" cy="5573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2B1D8D-54EB-4148-B867-E805BFE41198}" type="datetimeFigureOut">
              <a:rPr lang="de-DE" smtClean="0"/>
              <a:pPr/>
              <a:t>05.06.2018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7" y="9428585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AAC689-E6F8-4900-9BA8-F5156BA58BE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66069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90506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76388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27742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33675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54994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52227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82967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62858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04989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626526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19995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472762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352937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325433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487519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126519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033081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589406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29285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183151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646405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94781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046383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840871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127361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559283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461919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759429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552996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373225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36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0346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761134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38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12591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861473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39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944368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40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8106952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41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514047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42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195136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43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5842000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44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7953292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45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0040054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46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3526625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Gruppenarbeit: Arbeitsblatt Speicherung und Backup AB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47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7577112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48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60009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9774889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49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4748136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50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2845963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51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3360221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52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7874063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53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4244811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54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5921879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55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1245853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56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2486706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57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5127443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58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2269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7501545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59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9906218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61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4329933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62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5483960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63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3464710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64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6096526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65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9482684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66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9889485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67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6480930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68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2222593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69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39724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3207794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70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9596837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71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3159422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72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57874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73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2755235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74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7662904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75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1256116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76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54761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3109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AC689-E6F8-4900-9BA8-F5156BA58BEB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7748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41772"/>
            <a:ext cx="7772400" cy="1790700"/>
          </a:xfrm>
        </p:spPr>
        <p:txBody>
          <a:bodyPr anchor="b">
            <a:normAutofit/>
          </a:bodyPr>
          <a:lstStyle>
            <a:lvl1pPr algn="l">
              <a:defRPr sz="4000" b="1">
                <a:solidFill>
                  <a:srgbClr val="D2C90E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695717"/>
            <a:ext cx="6858000" cy="1241822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D2C90E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Formatvorlage des Untertitelmasters durch Klicken bearbeiten</a:t>
            </a:r>
            <a:endParaRPr lang="en-US" dirty="0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7487" y="240650"/>
            <a:ext cx="1799705" cy="390698"/>
          </a:xfrm>
          <a:prstGeom prst="rect">
            <a:avLst/>
          </a:prstGeom>
        </p:spPr>
      </p:pic>
      <p:sp>
        <p:nvSpPr>
          <p:cNvPr id="8" name="Textfeld 7"/>
          <p:cNvSpPr txBox="1"/>
          <p:nvPr userDrawn="1"/>
        </p:nvSpPr>
        <p:spPr>
          <a:xfrm>
            <a:off x="585060" y="386383"/>
            <a:ext cx="737235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700" b="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Humboldt-Universität zu Berlin  </a:t>
            </a:r>
            <a:r>
              <a:rPr lang="de-DE" sz="700" b="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Freie Universität Berlin </a:t>
            </a:r>
            <a:r>
              <a:rPr lang="de-DE" sz="700" b="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 Technische Universität Berlin  Universität Potsdam</a:t>
            </a:r>
            <a:r>
              <a:rPr lang="de-DE" sz="700" b="0" baseline="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 Europa-Universität </a:t>
            </a:r>
            <a:r>
              <a:rPr lang="de-DE" sz="700" b="0" baseline="0" dirty="0" err="1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Viadrina</a:t>
            </a:r>
            <a:r>
              <a:rPr lang="de-DE" sz="700" b="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2082112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Katarzyna Biernacka, Petra Buchholz, Dr. Dominika Dolzycka, Kerstin Helbig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5797" y="4640264"/>
            <a:ext cx="390698" cy="390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192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9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9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Katarzyna Biernacka, Petra Buchholz, Dr. Dominika Dolzycka, Kerstin Helbig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5797" y="4640264"/>
            <a:ext cx="390698" cy="390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570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Katarzyna Biernacka, Petra Buchholz, Dr. Dominika Dolzycka, Kerstin Helbig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5797" y="4640264"/>
            <a:ext cx="390698" cy="390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723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>
            <a:normAutofit/>
          </a:bodyPr>
          <a:lstStyle>
            <a:lvl1pPr>
              <a:defRPr sz="4000">
                <a:solidFill>
                  <a:srgbClr val="D2C90E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2400">
                <a:solidFill>
                  <a:srgbClr val="D2C90E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Katarzyna Biernacka, Petra Buchholz, Dr. Dominika Dolzycka, Kerstin Helbig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5797" y="4640264"/>
            <a:ext cx="390698" cy="390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805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Katarzyna Biernacka, Petra Buchholz, Dr. Dominika Dolzycka, Kerstin Helbig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8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5797" y="4640264"/>
            <a:ext cx="390698" cy="390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5650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5"/>
            <a:ext cx="7886700" cy="994172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6"/>
            <a:ext cx="3887391" cy="2763441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Katarzyna Biernacka, Petra Buchholz, Dr. Dominika Dolzycka, Kerstin Helbig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10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5797" y="4640264"/>
            <a:ext cx="390698" cy="390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716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Katarzyna Biernacka, Petra Buchholz, Dr. Dominika Dolzycka, Kerstin Helbig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6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5797" y="4640264"/>
            <a:ext cx="390698" cy="390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419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Katarzyna Biernacka, Petra Buchholz, Dr. Dominika Dolzycka, Kerstin Helbig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5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5797" y="4640264"/>
            <a:ext cx="390698" cy="390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555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Katarzyna Biernacka, Petra Buchholz, Dr. Dominika Dolzycka, Kerstin Helbig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8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5797" y="4640264"/>
            <a:ext cx="390698" cy="390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104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Katarzyna Biernacka, Petra Buchholz, Dr. Dominika Dolzycka, Kerstin Helbig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8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5797" y="4640264"/>
            <a:ext cx="390698" cy="390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753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8650" y="4767264"/>
            <a:ext cx="309385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Katarzyna Biernacka, Petra Buchholz, Dr. Dominika Dolzycka, Kerstin Helbig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5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4478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3A583AC-90C3-47D4-8E3F-971AFFF238D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78691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DC333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rgbClr val="00447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100" kern="1200">
          <a:solidFill>
            <a:srgbClr val="00447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447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447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447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libreas.eu/ausgabe23/07kindling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4.e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rdmorganiser.github.io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dmptool.org/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dmponline.dcc.ac.uk/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13" Type="http://schemas.openxmlformats.org/officeDocument/2006/relationships/image" Target="../media/image10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8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7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6.e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datalib.edina.ac.uk/mantra/organisingdata/" TargetMode="Externa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ntp.be/software/renamer" TargetMode="Externa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hisler.com/deutsch.htm" TargetMode="External"/><Relationship Id="rId5" Type="http://schemas.openxmlformats.org/officeDocument/2006/relationships/hyperlink" Target="http://www.bulkrenameutility.co.uk/" TargetMode="External"/><Relationship Id="rId4" Type="http://schemas.openxmlformats.org/officeDocument/2006/relationships/hyperlink" Target="http://sourceforge.net/projects/renameit/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renamer.com/" TargetMode="Externa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mrrsoftware.com/namechanger/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gcmd.github.io/" TargetMode="Externa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gprename.sourceforge.net/" TargetMode="Externa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iff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e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3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4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tiff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13" Type="http://schemas.openxmlformats.org/officeDocument/2006/relationships/diagramData" Target="../diagrams/data5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17" Type="http://schemas.microsoft.com/office/2007/relationships/diagramDrawing" Target="../diagrams/drawing5.xml"/><Relationship Id="rId2" Type="http://schemas.openxmlformats.org/officeDocument/2006/relationships/notesSlide" Target="../notesSlides/notesSlide69.xml"/><Relationship Id="rId16" Type="http://schemas.openxmlformats.org/officeDocument/2006/relationships/diagramColors" Target="../diagrams/colors5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5" Type="http://schemas.openxmlformats.org/officeDocument/2006/relationships/diagramQuickStyle" Target="../diagrams/quickStyle5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Relationship Id="rId14" Type="http://schemas.openxmlformats.org/officeDocument/2006/relationships/diagramLayout" Target="../diagrams/layout5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3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Train-the-Trainer Workshop zum Thema Forschungsdatenmanagement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85800" y="2695717"/>
            <a:ext cx="6858000" cy="1538826"/>
          </a:xfrm>
        </p:spPr>
        <p:txBody>
          <a:bodyPr>
            <a:normAutofit fontScale="92500" lnSpcReduction="20000"/>
          </a:bodyPr>
          <a:lstStyle/>
          <a:p>
            <a:r>
              <a:rPr lang="de-DE" b="1" dirty="0"/>
              <a:t>Tag 1</a:t>
            </a:r>
          </a:p>
          <a:p>
            <a:endParaRPr lang="de-DE" dirty="0"/>
          </a:p>
          <a:p>
            <a:r>
              <a:rPr lang="de-DE" dirty="0"/>
              <a:t>Katarzyna Biernacka, Dr. Dominika Dolzycka, </a:t>
            </a:r>
          </a:p>
          <a:p>
            <a:r>
              <a:rPr lang="de-DE" dirty="0"/>
              <a:t>Kerstin Helbig, Petra Buchholz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xmlns="" id="{EE3980A1-82FF-E448-BF03-9DB9262E98C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773" y="4297788"/>
            <a:ext cx="370114" cy="370114"/>
          </a:xfrm>
          <a:prstGeom prst="rect">
            <a:avLst/>
          </a:prstGeom>
          <a:ln>
            <a:noFill/>
          </a:ln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xmlns="" id="{1510AFCA-258D-114A-A135-E1125C5A67F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888" y="4297789"/>
            <a:ext cx="370112" cy="370112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1498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Mit welchen Forschungsdaten arbeiten Sie?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9</a:t>
            </a:fld>
            <a:endParaRPr lang="de-DE"/>
          </a:p>
        </p:txBody>
      </p:sp>
      <p:pic>
        <p:nvPicPr>
          <p:cNvPr id="9" name="Inhaltsplatzhalter 8">
            <a:extLst>
              <a:ext uri="{FF2B5EF4-FFF2-40B4-BE49-F238E27FC236}">
                <a16:creationId xmlns:a16="http://schemas.microsoft.com/office/drawing/2014/main" xmlns="" id="{7D0D61AE-B49C-3A43-B834-41E34A6B2F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282" y="1132845"/>
            <a:ext cx="1839794" cy="1231862"/>
          </a:xfr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xmlns="" id="{4479A4B6-D644-964C-9014-89E9841D293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912"/>
          <a:stretch/>
        </p:blipFill>
        <p:spPr>
          <a:xfrm>
            <a:off x="2600076" y="2364707"/>
            <a:ext cx="1833961" cy="1189526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xmlns="" id="{6178FF7E-4992-954A-A17E-48683FBEC98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4037" y="1132845"/>
            <a:ext cx="1862343" cy="1231862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xmlns="" id="{165FD663-732D-0B4E-BFD7-F4B51DBBA33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719"/>
          <a:stretch/>
        </p:blipFill>
        <p:spPr>
          <a:xfrm>
            <a:off x="6292006" y="2364707"/>
            <a:ext cx="1862343" cy="1189526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xmlns="" id="{539B54C1-37E4-E44C-B5B4-22D11C5DE9A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282" y="3530398"/>
            <a:ext cx="1839794" cy="1071880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xmlns="" id="{9E35D377-2594-2B4F-BE8B-AE134419C4BD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479"/>
          <a:stretch/>
        </p:blipFill>
        <p:spPr>
          <a:xfrm>
            <a:off x="4434037" y="3554233"/>
            <a:ext cx="1857969" cy="1048045"/>
          </a:xfrm>
          <a:prstGeom prst="rect">
            <a:avLst/>
          </a:prstGeom>
        </p:spPr>
      </p:pic>
      <p:sp>
        <p:nvSpPr>
          <p:cNvPr id="20" name="Fußzeilenplatzhalter 1">
            <a:extLst>
              <a:ext uri="{FF2B5EF4-FFF2-40B4-BE49-F238E27FC236}">
                <a16:creationId xmlns:a16="http://schemas.microsoft.com/office/drawing/2014/main" xmlns="" id="{69CF2B82-AB69-CB46-920E-F1CF59C9A5EE}"/>
              </a:ext>
            </a:extLst>
          </p:cNvPr>
          <p:cNvSpPr txBox="1">
            <a:spLocks/>
          </p:cNvSpPr>
          <p:nvPr/>
        </p:nvSpPr>
        <p:spPr>
          <a:xfrm>
            <a:off x="6467020" y="4420099"/>
            <a:ext cx="1784858" cy="2308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7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800" dirty="0"/>
              <a:t>Quelle: </a:t>
            </a:r>
            <a:r>
              <a:rPr lang="de-DE" sz="800" dirty="0" err="1"/>
              <a:t>pixabay.com</a:t>
            </a:r>
            <a:r>
              <a:rPr lang="de-DE" sz="800" dirty="0"/>
              <a:t>. CC0</a:t>
            </a:r>
          </a:p>
        </p:txBody>
      </p:sp>
      <p:sp>
        <p:nvSpPr>
          <p:cNvPr id="12" name="Fußzeilenplatzhalter 3">
            <a:extLst>
              <a:ext uri="{FF2B5EF4-FFF2-40B4-BE49-F238E27FC236}">
                <a16:creationId xmlns:a16="http://schemas.microsoft.com/office/drawing/2014/main" xmlns="" id="{E33BFBAA-7D4A-4A41-A333-62FDF9C2E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158608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Was sind Forschungsdaten?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195845" y="40290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628649" y="1697171"/>
            <a:ext cx="8028653" cy="159126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de-DE" sz="1900" dirty="0"/>
              <a:t>Keine feste Definition von Forschungsdaten</a:t>
            </a:r>
          </a:p>
          <a:p>
            <a:pPr>
              <a:lnSpc>
                <a:spcPct val="100000"/>
              </a:lnSpc>
            </a:pPr>
            <a:r>
              <a:rPr lang="de-DE" sz="1900" dirty="0"/>
              <a:t>Allgemein: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de-DE" sz="1900" dirty="0"/>
              <a:t>	„alle digital vorliegenden Daten, die während des 	Forschungsprozesses entstehen oder ihr Ergebnis sind</a:t>
            </a:r>
            <a:r>
              <a:rPr lang="de-DE" sz="1900" baseline="30000" dirty="0"/>
              <a:t>“1</a:t>
            </a:r>
            <a:r>
              <a:rPr lang="de-DE" sz="1900" dirty="0"/>
              <a:t> </a:t>
            </a:r>
            <a:endParaRPr lang="de-DE" sz="1900" baseline="30000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xmlns="" id="{4A7EF76B-0AD1-A745-8455-9DA51114D21F}"/>
              </a:ext>
            </a:extLst>
          </p:cNvPr>
          <p:cNvSpPr txBox="1"/>
          <p:nvPr/>
        </p:nvSpPr>
        <p:spPr>
          <a:xfrm>
            <a:off x="628649" y="4320350"/>
            <a:ext cx="748514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7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[1]: Maxi </a:t>
            </a:r>
            <a:r>
              <a:rPr lang="de-DE" sz="700" dirty="0" err="1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Kindling</a:t>
            </a:r>
            <a:r>
              <a:rPr lang="de-DE" sz="7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Peter </a:t>
            </a:r>
            <a:r>
              <a:rPr lang="de-DE" sz="700" dirty="0" err="1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Schirmbacher</a:t>
            </a:r>
            <a:r>
              <a:rPr lang="de-DE" sz="7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sz="700" i="1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 digitale Forschungswelt als Gegenstand der Forschung</a:t>
            </a:r>
            <a:r>
              <a:rPr lang="de-DE" sz="7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IWP. 2013. pp. 127-136. DOI: 10.1515/iwp-2013-0017.</a:t>
            </a:r>
          </a:p>
        </p:txBody>
      </p:sp>
      <p:sp>
        <p:nvSpPr>
          <p:cNvPr id="9" name="Fußzeilenplatzhalter 3">
            <a:extLst>
              <a:ext uri="{FF2B5EF4-FFF2-40B4-BE49-F238E27FC236}">
                <a16:creationId xmlns:a16="http://schemas.microsoft.com/office/drawing/2014/main" xmlns="" id="{0A0B15BA-441A-E440-BB29-362440214E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212786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xmlns="" id="{465C6BB1-E846-914A-8DB0-AA934CC69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Übung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xmlns="" id="{910A472D-AACD-3540-BD06-75AA8397B1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>
              <a:buNone/>
            </a:pPr>
            <a:r>
              <a:rPr lang="de-DE" dirty="0"/>
              <a:t>Forschungsdatenlebenszyklus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FCDDFF4C-0655-4D4C-B3C3-48199B83A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xmlns="" id="{93F43E8B-DCED-1E47-B8EA-435576088B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2389857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Forschungsdatenmanagement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628650" y="1056846"/>
            <a:ext cx="7886700" cy="3263504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de-DE" dirty="0"/>
              <a:t>Forschungsdatenmanagement (FDM) umfasst alle Aktivitäten, die mit</a:t>
            </a:r>
          </a:p>
          <a:p>
            <a:pPr lvl="0">
              <a:lnSpc>
                <a:spcPct val="120000"/>
              </a:lnSpc>
            </a:pPr>
            <a:r>
              <a:rPr lang="de-DE" dirty="0"/>
              <a:t>Aufbereitung,</a:t>
            </a:r>
          </a:p>
          <a:p>
            <a:pPr lvl="0">
              <a:lnSpc>
                <a:spcPct val="120000"/>
              </a:lnSpc>
            </a:pPr>
            <a:r>
              <a:rPr lang="de-DE" dirty="0"/>
              <a:t>Speicherung,</a:t>
            </a:r>
          </a:p>
          <a:p>
            <a:pPr lvl="0">
              <a:lnSpc>
                <a:spcPct val="120000"/>
              </a:lnSpc>
            </a:pPr>
            <a:r>
              <a:rPr lang="de-DE" dirty="0"/>
              <a:t>Archivierung und</a:t>
            </a:r>
          </a:p>
          <a:p>
            <a:pPr lvl="0">
              <a:lnSpc>
                <a:spcPct val="120000"/>
              </a:lnSpc>
            </a:pPr>
            <a:r>
              <a:rPr lang="de-DE" dirty="0"/>
              <a:t>Veröffentlichung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de-DE" dirty="0"/>
              <a:t>von Forschungsdaten verbunden sind.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de-DE" dirty="0"/>
              <a:t>FDM begleitet den Forschungsprozess von den ersten Planungen bis zur Archivierung, Nachnutzung oder Löschung der Daten.  </a:t>
            </a:r>
          </a:p>
          <a:p>
            <a:pPr marL="0" indent="0" algn="r">
              <a:buNone/>
            </a:pPr>
            <a:endParaRPr lang="de-DE" sz="21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xmlns="" id="{F285EDC3-00B1-1140-B988-3749FA11D3AD}"/>
              </a:ext>
            </a:extLst>
          </p:cNvPr>
          <p:cNvSpPr txBox="1"/>
          <p:nvPr/>
        </p:nvSpPr>
        <p:spPr>
          <a:xfrm>
            <a:off x="628648" y="4320350"/>
            <a:ext cx="78867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7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Quelle: Maxi </a:t>
            </a:r>
            <a:r>
              <a:rPr lang="de-DE" sz="700" dirty="0" err="1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Kindling</a:t>
            </a:r>
            <a:r>
              <a:rPr lang="de-DE" sz="7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Peter </a:t>
            </a:r>
            <a:r>
              <a:rPr lang="de-DE" sz="700" dirty="0" err="1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Schirmbacher</a:t>
            </a:r>
            <a:r>
              <a:rPr lang="de-DE" sz="7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Elena </a:t>
            </a:r>
            <a:r>
              <a:rPr lang="de-DE" sz="700" dirty="0" err="1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Simukovic</a:t>
            </a:r>
            <a:r>
              <a:rPr lang="de-DE" sz="7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sz="700" i="1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Forschungsdatenmanagement an Hochschulen: das Beispiel der Humboldt-Universität zu Berlin</a:t>
            </a:r>
            <a:r>
              <a:rPr lang="de-DE" sz="7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sz="700" i="1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LIBREAS. Library </a:t>
            </a:r>
            <a:r>
              <a:rPr lang="de-DE" sz="700" i="1" dirty="0" err="1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Ideas</a:t>
            </a:r>
            <a:r>
              <a:rPr lang="de-DE" sz="7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23 (2013). Online verfügbar unter: </a:t>
            </a:r>
            <a:r>
              <a:rPr lang="de-DE" sz="700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http://libreas.eu/ausgabe23/07kindling/</a:t>
            </a:r>
            <a:endParaRPr lang="de-DE" sz="700" dirty="0">
              <a:solidFill>
                <a:srgbClr val="00447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xmlns="" id="{EE186DF6-0BAA-A742-86A5-79B31898E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1360354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3953D0BA-A458-2749-8636-236179BC16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50" y="4767264"/>
            <a:ext cx="4116194" cy="273844"/>
          </a:xfrm>
        </p:spPr>
        <p:txBody>
          <a:bodyPr/>
          <a:lstStyle/>
          <a:p>
            <a:r>
              <a:rPr lang="de-DE" dirty="0"/>
              <a:t>Katarzyna Biernacka, Dr. Dominika </a:t>
            </a:r>
            <a:r>
              <a:rPr lang="de-DE" dirty="0" smtClean="0"/>
              <a:t>Dolzycka</a:t>
            </a:r>
            <a:r>
              <a:rPr lang="de-DE" dirty="0"/>
              <a:t>, Kerstin </a:t>
            </a:r>
            <a:r>
              <a:rPr lang="de-DE" dirty="0" smtClean="0"/>
              <a:t>Helbig, </a:t>
            </a:r>
            <a:r>
              <a:rPr lang="de-DE" dirty="0"/>
              <a:t>Petra </a:t>
            </a:r>
            <a:r>
              <a:rPr lang="de-DE" dirty="0" smtClean="0"/>
              <a:t>Buchholz</a:t>
            </a: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xmlns="" id="{465C6BB1-E846-914A-8DB0-AA934CC69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Übung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xmlns="" id="{910A472D-AACD-3540-BD06-75AA8397B1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>
              <a:buNone/>
            </a:pPr>
            <a:r>
              <a:rPr lang="de-DE" dirty="0"/>
              <a:t>Welchen Nutzen bringt Forschungsdatenmanagement?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FCDDFF4C-0655-4D4C-B3C3-48199B83A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6649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Aspekte des Forschungsdatenmanagements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de-DE" dirty="0"/>
              <a:t>Ordnung und Strukturierung</a:t>
            </a:r>
          </a:p>
          <a:p>
            <a:pPr lvl="0"/>
            <a:r>
              <a:rPr lang="de-DE" dirty="0"/>
              <a:t>Dokumentation und Metadaten</a:t>
            </a:r>
          </a:p>
          <a:p>
            <a:pPr lvl="0"/>
            <a:r>
              <a:rPr lang="de-DE" dirty="0"/>
              <a:t>Speicherung und Backup</a:t>
            </a:r>
          </a:p>
          <a:p>
            <a:pPr lvl="0"/>
            <a:r>
              <a:rPr lang="de-DE" dirty="0"/>
              <a:t>Langzeitarchivierung</a:t>
            </a:r>
          </a:p>
          <a:p>
            <a:r>
              <a:rPr lang="de-DE" dirty="0"/>
              <a:t>Sicherheit </a:t>
            </a:r>
          </a:p>
          <a:p>
            <a:pPr lvl="0"/>
            <a:r>
              <a:rPr lang="de-DE" dirty="0"/>
              <a:t>Publikation</a:t>
            </a:r>
          </a:p>
          <a:p>
            <a:pPr lvl="0"/>
            <a:r>
              <a:rPr lang="de-DE" dirty="0"/>
              <a:t>Rechtliche Aspekte 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14</a:t>
            </a:fld>
            <a:endParaRPr lang="de-DE"/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xmlns="" id="{79896D50-3909-8C44-B59E-36C604E91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2119615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xmlns="" id="{F95072F1-2589-8F46-9B5C-D53455D504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Kaffeepause</a:t>
            </a:r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xmlns="" id="{2225BD61-99BE-8D4D-888D-02CF55BC8B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878" y="1370013"/>
            <a:ext cx="3694243" cy="3262312"/>
          </a:xfrm>
        </p:spPr>
      </p:pic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7DCC4F06-BD29-F643-8C94-2F98CE431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15</a:t>
            </a:fld>
            <a:endParaRPr lang="de-DE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xmlns="" id="{9371829D-51D5-A747-9CDC-1C029BAE80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2964490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D646CC16-3427-DD45-8183-48B556F78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Forschungsdaten-</a:t>
            </a:r>
            <a:r>
              <a:rPr lang="de-DE" dirty="0" err="1"/>
              <a:t>Policies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6E49660F-6E63-6E44-94A2-2092AA99A3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144955A5-5075-8045-B11D-060CB7AFD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16</a:t>
            </a:fld>
            <a:endParaRPr lang="de-DE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xmlns="" id="{3468B247-DC85-F34B-BA3A-D81C1C511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2921197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xmlns="" id="{18D7BBCA-1BB2-5F43-8499-10EA4B7D6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Forschungsdaten-Policy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xmlns="" id="{1D6718CD-4FD6-A84B-BCE9-2FAE09E03A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Eine Forschungsdatenpolicy beschreibt die Richtlinien zum Umgang mit Forschungsdaten, z. B.:</a:t>
            </a:r>
          </a:p>
          <a:p>
            <a:r>
              <a:rPr lang="de-DE" dirty="0"/>
              <a:t>Zeitschriften- oder </a:t>
            </a:r>
            <a:r>
              <a:rPr lang="de-DE" dirty="0" err="1"/>
              <a:t>Verlagspolicies</a:t>
            </a:r>
            <a:endParaRPr lang="de-DE" dirty="0"/>
          </a:p>
          <a:p>
            <a:r>
              <a:rPr lang="de-DE" dirty="0"/>
              <a:t>Institutionelle </a:t>
            </a:r>
            <a:r>
              <a:rPr lang="de-DE" dirty="0" err="1"/>
              <a:t>Policies</a:t>
            </a:r>
            <a:endParaRPr lang="de-DE" dirty="0"/>
          </a:p>
          <a:p>
            <a:r>
              <a:rPr lang="de-DE" dirty="0"/>
              <a:t>Förderrichtlinien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57F0B50C-1D00-B549-B5E6-ECB51DAD9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17</a:t>
            </a:fld>
            <a:endParaRPr lang="de-DE"/>
          </a:p>
        </p:txBody>
      </p:sp>
      <p:sp>
        <p:nvSpPr>
          <p:cNvPr id="8" name="Fußzeilenplatzhalter 3">
            <a:extLst>
              <a:ext uri="{FF2B5EF4-FFF2-40B4-BE49-F238E27FC236}">
                <a16:creationId xmlns:a16="http://schemas.microsoft.com/office/drawing/2014/main" xmlns="" id="{91996D14-2473-9348-B9DE-147D66E598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767330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xmlns="" id="{7B6979B4-2930-AC4A-8EB2-7B4A7EEF54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Inhalte einer institutionellen Forschungsdaten-Policy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xmlns="" id="{04315267-06C3-EA4E-A83B-A4E582E825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lnSpc>
                <a:spcPct val="120000"/>
              </a:lnSpc>
            </a:pPr>
            <a:r>
              <a:rPr lang="de-DE" dirty="0"/>
              <a:t>Geltungsbereich</a:t>
            </a:r>
          </a:p>
          <a:p>
            <a:pPr lvl="0">
              <a:lnSpc>
                <a:spcPct val="120000"/>
              </a:lnSpc>
            </a:pPr>
            <a:r>
              <a:rPr lang="de-DE" dirty="0"/>
              <a:t>Präambel</a:t>
            </a:r>
          </a:p>
          <a:p>
            <a:pPr lvl="0">
              <a:lnSpc>
                <a:spcPct val="120000"/>
              </a:lnSpc>
            </a:pPr>
            <a:r>
              <a:rPr lang="de-DE" dirty="0"/>
              <a:t>Umgang mit Forschungsdaten</a:t>
            </a:r>
          </a:p>
          <a:p>
            <a:pPr lvl="0">
              <a:lnSpc>
                <a:spcPct val="120000"/>
              </a:lnSpc>
            </a:pPr>
            <a:r>
              <a:rPr lang="de-DE" dirty="0"/>
              <a:t>Rechtliche Aspekte</a:t>
            </a:r>
          </a:p>
          <a:p>
            <a:pPr lvl="0">
              <a:lnSpc>
                <a:spcPct val="120000"/>
              </a:lnSpc>
            </a:pPr>
            <a:r>
              <a:rPr lang="de-DE" dirty="0"/>
              <a:t>Verantwortlichkeiten</a:t>
            </a:r>
          </a:p>
          <a:p>
            <a:pPr lvl="0">
              <a:lnSpc>
                <a:spcPct val="120000"/>
              </a:lnSpc>
            </a:pPr>
            <a:r>
              <a:rPr lang="de-DE" dirty="0"/>
              <a:t>Sonstiges</a:t>
            </a:r>
          </a:p>
          <a:p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70E5B90E-BA35-A041-8BE4-5BDA01038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18</a:t>
            </a:fld>
            <a:endParaRPr lang="de-DE"/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xmlns="" id="{22DF7263-4E52-E844-8F16-22FE29ED7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3723930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2517B12F-C8ED-1E43-8D1E-12D490ED3F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Begrüßung und Kennenlernen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758317AC-9754-414A-B43A-ABC158E1AB8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xmlns="" id="{8E444F53-3845-064D-8A82-0ABFA02B3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8CB6FF09-AD66-4F41-B26E-329412E2F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799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xmlns="" id="{93A20584-FA62-D24D-BA92-9BDBFFF352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Richtlinien der Humboldt-Universität zu Berlin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xmlns="" id="{4AC3A634-7FAA-BA4C-A53B-F0EF4D69B16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Policy</a:t>
            </a:r>
          </a:p>
        </p:txBody>
      </p:sp>
      <p:pic>
        <p:nvPicPr>
          <p:cNvPr id="11" name="Inhaltsplatzhalter 10">
            <a:extLst>
              <a:ext uri="{FF2B5EF4-FFF2-40B4-BE49-F238E27FC236}">
                <a16:creationId xmlns:a16="http://schemas.microsoft.com/office/drawing/2014/main" xmlns="" id="{2D1E16EC-F4E1-704F-8005-E405CCE9ACA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2" t="6009" r="6331" b="37817"/>
          <a:stretch/>
        </p:blipFill>
        <p:spPr>
          <a:xfrm>
            <a:off x="498873" y="1878806"/>
            <a:ext cx="3223628" cy="2888458"/>
          </a:xfr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8" name="Textplatzhalter 7">
            <a:extLst>
              <a:ext uri="{FF2B5EF4-FFF2-40B4-BE49-F238E27FC236}">
                <a16:creationId xmlns:a16="http://schemas.microsoft.com/office/drawing/2014/main" xmlns="" id="{5D35A012-C23F-FE4E-A70A-5B325FDDC8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DE" dirty="0"/>
              <a:t>Handlungsempfehlungen</a:t>
            </a:r>
          </a:p>
        </p:txBody>
      </p:sp>
      <p:pic>
        <p:nvPicPr>
          <p:cNvPr id="13" name="Inhaltsplatzhalter 12">
            <a:extLst>
              <a:ext uri="{FF2B5EF4-FFF2-40B4-BE49-F238E27FC236}">
                <a16:creationId xmlns:a16="http://schemas.microsoft.com/office/drawing/2014/main" xmlns="" id="{8ED3C588-712D-5D4D-8955-8548816D9F1A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1" t="5467" r="7023" b="43488"/>
          <a:stretch/>
        </p:blipFill>
        <p:spPr>
          <a:xfrm>
            <a:off x="4684992" y="1878806"/>
            <a:ext cx="3476845" cy="2888458"/>
          </a:xfr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7E6696C6-4C9B-D848-852F-1C39898BF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19</a:t>
            </a:fld>
            <a:endParaRPr lang="de-DE"/>
          </a:p>
        </p:txBody>
      </p:sp>
      <p:sp>
        <p:nvSpPr>
          <p:cNvPr id="10" name="Fußzeilenplatzhalter 3">
            <a:extLst>
              <a:ext uri="{FF2B5EF4-FFF2-40B4-BE49-F238E27FC236}">
                <a16:creationId xmlns:a16="http://schemas.microsoft.com/office/drawing/2014/main" xmlns="" id="{DEF7D9B6-4E45-8D4B-B9B4-C242043F5D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2483922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56987B40-162F-A14F-A52A-2F624282B5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Datenmanagementplan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37C1F900-3790-864D-A462-9C37324F16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FCF81E76-4487-C545-86FD-F1E82B283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20</a:t>
            </a:fld>
            <a:endParaRPr lang="de-DE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xmlns="" id="{15AD2221-694B-9A4D-AF32-353BA2224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558317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xmlns="" id="{C393C84A-1AC4-844A-B79A-8D26BBC90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Was sind Datenmanagementpläne?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xmlns="" id="{3A13C1F9-F059-0A47-838A-665D0F082F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de-DE" dirty="0"/>
              <a:t>Alle Informationen, die die Sammlung, Aufbereitung, Speicherung, Archivierung und Veröffentlichung von Forschungsdaten im Rahmen eines Forschungsprojekts hinreichend beschreiben und dokumentieren</a:t>
            </a:r>
          </a:p>
          <a:p>
            <a:pPr>
              <a:lnSpc>
                <a:spcPct val="100000"/>
              </a:lnSpc>
            </a:pPr>
            <a:r>
              <a:rPr lang="de-DE" dirty="0"/>
              <a:t>„[…] Analyse des Workflows von der Erzeugung der Daten bis zu deren Nutzung“</a:t>
            </a:r>
            <a:r>
              <a:rPr lang="de-DE" baseline="30000" dirty="0"/>
              <a:t>2</a:t>
            </a:r>
          </a:p>
          <a:p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xmlns="" id="{27FC4F09-0445-A34C-84AA-A3BCF6328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21</a:t>
            </a:fld>
            <a:endParaRPr lang="de-DE"/>
          </a:p>
        </p:txBody>
      </p:sp>
      <p:sp>
        <p:nvSpPr>
          <p:cNvPr id="6" name="Fußzeilenplatzhalter 1">
            <a:extLst>
              <a:ext uri="{FF2B5EF4-FFF2-40B4-BE49-F238E27FC236}">
                <a16:creationId xmlns:a16="http://schemas.microsoft.com/office/drawing/2014/main" xmlns="" id="{7C714A7B-E1A4-164E-B4C8-196174279862}"/>
              </a:ext>
            </a:extLst>
          </p:cNvPr>
          <p:cNvSpPr txBox="1">
            <a:spLocks/>
          </p:cNvSpPr>
          <p:nvPr/>
        </p:nvSpPr>
        <p:spPr>
          <a:xfrm>
            <a:off x="628649" y="4503101"/>
            <a:ext cx="7309637" cy="2308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7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[2] J. Ludwig, H. Enke (Hrsg.) </a:t>
            </a:r>
            <a:r>
              <a:rPr lang="de-DE" i="1" dirty="0"/>
              <a:t>Leitfaden zum Forschungsdaten-Management. Handreichungen aus dem </a:t>
            </a:r>
            <a:r>
              <a:rPr lang="de-DE" i="1" dirty="0" err="1"/>
              <a:t>WissGrid</a:t>
            </a:r>
            <a:r>
              <a:rPr lang="de-DE" i="1" dirty="0"/>
              <a:t>-Projekt. </a:t>
            </a:r>
            <a:r>
              <a:rPr lang="de-DE" dirty="0"/>
              <a:t>Verlag Werner Hülsbusch: Glückstadt, 2013.</a:t>
            </a:r>
          </a:p>
          <a:p>
            <a:endParaRPr lang="de-DE" dirty="0"/>
          </a:p>
        </p:txBody>
      </p:sp>
      <p:sp>
        <p:nvSpPr>
          <p:cNvPr id="8" name="Fußzeilenplatzhalter 3">
            <a:extLst>
              <a:ext uri="{FF2B5EF4-FFF2-40B4-BE49-F238E27FC236}">
                <a16:creationId xmlns:a16="http://schemas.microsoft.com/office/drawing/2014/main" xmlns="" id="{250C7C10-37B6-0844-AFC2-E24C8FD52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2680221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xmlns="" id="{18F69161-D771-6946-AAD5-DA866503BD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Übung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xmlns="" id="{9BE61A7C-F85B-0749-9035-5E3FA0E5FA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>
              <a:buNone/>
            </a:pPr>
            <a:r>
              <a:rPr lang="de-DE" dirty="0"/>
              <a:t>Welche Vorteile kann ein Datenmanagementplan bringen?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5F9FA67E-D8CF-1A43-9C3D-F4046D0F4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22</a:t>
            </a:fld>
            <a:endParaRPr lang="de-DE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xmlns="" id="{1DA8A603-1B0F-454C-A2D4-48E3559A2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3947800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xmlns="" id="{FEAC3890-E62D-E949-8CFF-76AA052789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Anforderungen der Forschungsförderer</a:t>
            </a:r>
          </a:p>
        </p:txBody>
      </p:sp>
      <p:graphicFrame>
        <p:nvGraphicFramePr>
          <p:cNvPr id="6" name="Inhaltsplatzhalter 5">
            <a:extLst>
              <a:ext uri="{FF2B5EF4-FFF2-40B4-BE49-F238E27FC236}">
                <a16:creationId xmlns:a16="http://schemas.microsoft.com/office/drawing/2014/main" xmlns="" id="{E4E0BAC1-1713-F340-8AAD-9FA1279D196B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498017" y="1047780"/>
          <a:ext cx="7886700" cy="3723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7340">
                  <a:extLst>
                    <a:ext uri="{9D8B030D-6E8A-4147-A177-3AD203B41FA5}">
                      <a16:colId xmlns:a16="http://schemas.microsoft.com/office/drawing/2014/main" xmlns="" val="3318494733"/>
                    </a:ext>
                  </a:extLst>
                </a:gridCol>
                <a:gridCol w="1577340">
                  <a:extLst>
                    <a:ext uri="{9D8B030D-6E8A-4147-A177-3AD203B41FA5}">
                      <a16:colId xmlns:a16="http://schemas.microsoft.com/office/drawing/2014/main" xmlns="" val="858322893"/>
                    </a:ext>
                  </a:extLst>
                </a:gridCol>
                <a:gridCol w="1577340">
                  <a:extLst>
                    <a:ext uri="{9D8B030D-6E8A-4147-A177-3AD203B41FA5}">
                      <a16:colId xmlns:a16="http://schemas.microsoft.com/office/drawing/2014/main" xmlns="" val="3713836461"/>
                    </a:ext>
                  </a:extLst>
                </a:gridCol>
                <a:gridCol w="1577340">
                  <a:extLst>
                    <a:ext uri="{9D8B030D-6E8A-4147-A177-3AD203B41FA5}">
                      <a16:colId xmlns:a16="http://schemas.microsoft.com/office/drawing/2014/main" xmlns="" val="3503732561"/>
                    </a:ext>
                  </a:extLst>
                </a:gridCol>
                <a:gridCol w="1577340">
                  <a:extLst>
                    <a:ext uri="{9D8B030D-6E8A-4147-A177-3AD203B41FA5}">
                      <a16:colId xmlns:a16="http://schemas.microsoft.com/office/drawing/2014/main" xmlns="" val="38108142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400" dirty="0"/>
                        <a:t>Förderer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Forderung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Abgabe bei Antrag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Inhalt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Updates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61622723"/>
                  </a:ext>
                </a:extLst>
              </a:tr>
              <a:tr h="207100">
                <a:tc>
                  <a:txBody>
                    <a:bodyPr/>
                    <a:lstStyle/>
                    <a:p>
                      <a:r>
                        <a:rPr lang="de-DE" sz="1400" dirty="0" err="1"/>
                        <a:t>Horizon</a:t>
                      </a:r>
                      <a:r>
                        <a:rPr lang="de-DE" sz="1400" dirty="0"/>
                        <a:t>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DMP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Nein. Erster Plan innerhalb der ersten 6 Projektmonate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Inhalte des </a:t>
                      </a:r>
                      <a:r>
                        <a:rPr lang="de-DE" sz="1400" dirty="0" err="1"/>
                        <a:t>Horizon</a:t>
                      </a:r>
                      <a:r>
                        <a:rPr lang="de-DE" sz="1400" dirty="0"/>
                        <a:t> 2020 Template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Update, falls signifikante Änderungen auftreten sowie zum Projektende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565814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/>
                        <a:t>Deutsche Forschungsgemeinschaft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Angaben zum Umgang mit Forschungsdaten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Ja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Inhalte der Leitlinie zum Umgang mit Forschungsdaten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Nein</a:t>
                      </a:r>
                    </a:p>
                    <a:p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720454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/>
                        <a:t>BMBF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DMP erforderlich in Abhängigkeit vom Programm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Ja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Inhalt hängt vom jeweiligen Programm 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Nein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969684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/>
                        <a:t>BMBF Bildungsforschung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DMP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Ja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Inhalte laut Checkliste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Ja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6917090"/>
                  </a:ext>
                </a:extLst>
              </a:tr>
            </a:tbl>
          </a:graphicData>
        </a:graphic>
      </p:graphicFrame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E4367A78-EAEF-584C-BE92-C77947912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23</a:t>
            </a:fld>
            <a:endParaRPr lang="de-DE"/>
          </a:p>
        </p:txBody>
      </p:sp>
      <p:sp>
        <p:nvSpPr>
          <p:cNvPr id="8" name="Fußzeilenplatzhalter 3">
            <a:extLst>
              <a:ext uri="{FF2B5EF4-FFF2-40B4-BE49-F238E27FC236}">
                <a16:creationId xmlns:a16="http://schemas.microsoft.com/office/drawing/2014/main" xmlns="" id="{9045731B-DB6F-784A-B067-9ECB7C2090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3446714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xmlns="" id="{45754CAC-DF8F-7B49-B5A8-B8830599A8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Bestandteile eines DMP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xmlns="" id="{07C0E770-069D-4840-B90D-FC27BF0909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69218"/>
            <a:ext cx="7886700" cy="3398045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de-DE" dirty="0"/>
              <a:t>Administrative Informationen (Projektname, Datenurheber, weitere Mitwirkende, Kontakt, Förderprogramm usw.)</a:t>
            </a:r>
          </a:p>
          <a:p>
            <a:pPr>
              <a:lnSpc>
                <a:spcPct val="110000"/>
              </a:lnSpc>
            </a:pPr>
            <a:r>
              <a:rPr lang="de-DE" dirty="0"/>
              <a:t>Projekt-und Datensatzbeschreibung</a:t>
            </a:r>
          </a:p>
          <a:p>
            <a:pPr>
              <a:lnSpc>
                <a:spcPct val="110000"/>
              </a:lnSpc>
            </a:pPr>
            <a:r>
              <a:rPr lang="de-DE" dirty="0"/>
              <a:t>Angaben zu Metadaten und Standards</a:t>
            </a:r>
          </a:p>
          <a:p>
            <a:pPr>
              <a:lnSpc>
                <a:spcPct val="110000"/>
              </a:lnSpc>
            </a:pPr>
            <a:r>
              <a:rPr lang="de-DE" dirty="0"/>
              <a:t>Daten teilen</a:t>
            </a:r>
          </a:p>
          <a:p>
            <a:pPr>
              <a:lnSpc>
                <a:spcPct val="110000"/>
              </a:lnSpc>
            </a:pPr>
            <a:r>
              <a:rPr lang="de-DE" dirty="0"/>
              <a:t>Archivierung und Sicherung der Daten</a:t>
            </a:r>
          </a:p>
          <a:p>
            <a:pPr>
              <a:lnSpc>
                <a:spcPct val="110000"/>
              </a:lnSpc>
            </a:pPr>
            <a:r>
              <a:rPr lang="de-DE" dirty="0"/>
              <a:t>Verantwortlichkeiten</a:t>
            </a:r>
          </a:p>
          <a:p>
            <a:pPr>
              <a:lnSpc>
                <a:spcPct val="110000"/>
              </a:lnSpc>
            </a:pPr>
            <a:r>
              <a:rPr lang="de-DE" dirty="0"/>
              <a:t>Kosten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de-DE" dirty="0"/>
              <a:t>Der Umfang kann zwischen wenigen Absätzen und mehreren Seiten variieren.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1D5AA035-E02E-0044-A89B-8BD474EC9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24</a:t>
            </a:fld>
            <a:endParaRPr lang="de-DE"/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xmlns="" id="{4EFE62AB-66BC-A749-A866-5532EF1FA1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325546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xmlns="" id="{7A85E03A-A7A0-4945-A06B-DDB9978C3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RDMO</a:t>
            </a:r>
          </a:p>
        </p:txBody>
      </p:sp>
      <p:pic>
        <p:nvPicPr>
          <p:cNvPr id="7" name="Inhaltsplatzhalter 6">
            <a:hlinkClick r:id="rId3"/>
            <a:extLst>
              <a:ext uri="{FF2B5EF4-FFF2-40B4-BE49-F238E27FC236}">
                <a16:creationId xmlns:a16="http://schemas.microsoft.com/office/drawing/2014/main" xmlns="" id="{5CE02758-12CB-AF4E-B12E-7133B16E7B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907" y="986757"/>
            <a:ext cx="6621517" cy="3780507"/>
          </a:xfrm>
        </p:spPr>
      </p:pic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6ED91776-029B-C746-8C72-EA20887A6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25</a:t>
            </a:fld>
            <a:endParaRPr lang="de-DE"/>
          </a:p>
        </p:txBody>
      </p:sp>
      <p:sp>
        <p:nvSpPr>
          <p:cNvPr id="8" name="Fußzeilenplatzhalter 3">
            <a:extLst>
              <a:ext uri="{FF2B5EF4-FFF2-40B4-BE49-F238E27FC236}">
                <a16:creationId xmlns:a16="http://schemas.microsoft.com/office/drawing/2014/main" xmlns="" id="{0BD5885C-4558-7846-AC98-7E8BB54171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1934737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xmlns="" id="{18D2E457-5D38-2E44-B46B-5C14FA7AC3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DMPTool</a:t>
            </a:r>
            <a:endParaRPr lang="de-DE" dirty="0"/>
          </a:p>
        </p:txBody>
      </p:sp>
      <p:pic>
        <p:nvPicPr>
          <p:cNvPr id="7" name="Inhaltsplatzhalter 6">
            <a:hlinkClick r:id="rId3"/>
            <a:extLst>
              <a:ext uri="{FF2B5EF4-FFF2-40B4-BE49-F238E27FC236}">
                <a16:creationId xmlns:a16="http://schemas.microsoft.com/office/drawing/2014/main" xmlns="" id="{86BF02C4-3F1C-7F40-BA34-67BF386145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050" y="969920"/>
            <a:ext cx="6247835" cy="3700242"/>
          </a:xfrm>
        </p:spPr>
      </p:pic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0FE5147C-7E87-AF4D-A926-E8B28E0C1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26</a:t>
            </a:fld>
            <a:endParaRPr lang="de-DE"/>
          </a:p>
        </p:txBody>
      </p:sp>
      <p:sp>
        <p:nvSpPr>
          <p:cNvPr id="8" name="Fußzeilenplatzhalter 3">
            <a:extLst>
              <a:ext uri="{FF2B5EF4-FFF2-40B4-BE49-F238E27FC236}">
                <a16:creationId xmlns:a16="http://schemas.microsoft.com/office/drawing/2014/main" xmlns="" id="{F9BDD4A5-F2B0-4246-8F72-D08107054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1250177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xmlns="" id="{1F8A7DD5-D753-CB42-B6F6-AE80D445C9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DMPonline</a:t>
            </a:r>
            <a:r>
              <a:rPr lang="de-DE" dirty="0"/>
              <a:t>	</a:t>
            </a:r>
          </a:p>
        </p:txBody>
      </p:sp>
      <p:pic>
        <p:nvPicPr>
          <p:cNvPr id="7" name="Inhaltsplatzhalter 6">
            <a:hlinkClick r:id="rId3"/>
            <a:extLst>
              <a:ext uri="{FF2B5EF4-FFF2-40B4-BE49-F238E27FC236}">
                <a16:creationId xmlns:a16="http://schemas.microsoft.com/office/drawing/2014/main" xmlns="" id="{7E0E9405-4183-8346-BDE7-34E5787297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906" y="1084667"/>
            <a:ext cx="7298436" cy="3553964"/>
          </a:xfrm>
        </p:spPr>
      </p:pic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800C1278-828D-4F47-B9ED-5B3EE4EFD4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27</a:t>
            </a:fld>
            <a:endParaRPr lang="de-DE"/>
          </a:p>
        </p:txBody>
      </p:sp>
      <p:sp>
        <p:nvSpPr>
          <p:cNvPr id="8" name="Fußzeilenplatzhalter 3">
            <a:extLst>
              <a:ext uri="{FF2B5EF4-FFF2-40B4-BE49-F238E27FC236}">
                <a16:creationId xmlns:a16="http://schemas.microsoft.com/office/drawing/2014/main" xmlns="" id="{C58D2CC1-6EC2-C94B-878A-AD37191AAD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2196020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4371FC86-9453-2F46-BEEC-DEC187CB85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Ordnung und Struktur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D679F04A-503D-4A47-8501-2BC228B503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DD3CA6A9-72EA-8F44-BFD1-D5D4C8AB0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28</a:t>
            </a:fld>
            <a:endParaRPr lang="de-DE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xmlns="" id="{3A19F85F-287D-F34D-B15D-03CF09325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2708016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Regionales Projekt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t>2</a:t>
            </a:fld>
            <a:endParaRPr lang="de-DE"/>
          </a:p>
        </p:txBody>
      </p:sp>
      <p:grpSp>
        <p:nvGrpSpPr>
          <p:cNvPr id="49" name="Gruppieren 48">
            <a:extLst>
              <a:ext uri="{FF2B5EF4-FFF2-40B4-BE49-F238E27FC236}">
                <a16:creationId xmlns:a16="http://schemas.microsoft.com/office/drawing/2014/main" xmlns="" id="{0A63FDD5-A7DA-2749-8CEB-E3DA6B8A5917}"/>
              </a:ext>
            </a:extLst>
          </p:cNvPr>
          <p:cNvGrpSpPr/>
          <p:nvPr/>
        </p:nvGrpSpPr>
        <p:grpSpPr>
          <a:xfrm>
            <a:off x="1654829" y="1097813"/>
            <a:ext cx="5461589" cy="3641060"/>
            <a:chOff x="1008394" y="197983"/>
            <a:chExt cx="6853921" cy="4569281"/>
          </a:xfrm>
        </p:grpSpPr>
        <p:graphicFrame>
          <p:nvGraphicFramePr>
            <p:cNvPr id="36" name="Diagramm 35">
              <a:extLst>
                <a:ext uri="{FF2B5EF4-FFF2-40B4-BE49-F238E27FC236}">
                  <a16:creationId xmlns:a16="http://schemas.microsoft.com/office/drawing/2014/main" xmlns="" id="{13C99EB0-42EC-2F4D-9C38-472BF3F934C4}"/>
                </a:ext>
              </a:extLst>
            </p:cNvPr>
            <p:cNvGraphicFramePr/>
            <p:nvPr>
              <p:extLst/>
            </p:nvPr>
          </p:nvGraphicFramePr>
          <p:xfrm>
            <a:off x="1008394" y="197983"/>
            <a:ext cx="6853921" cy="4569281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38" name="Oval 37">
              <a:extLst>
                <a:ext uri="{FF2B5EF4-FFF2-40B4-BE49-F238E27FC236}">
                  <a16:creationId xmlns:a16="http://schemas.microsoft.com/office/drawing/2014/main" xmlns="" id="{748A4F4F-7648-244B-B95F-5B0E5BD0DA23}"/>
                </a:ext>
              </a:extLst>
            </p:cNvPr>
            <p:cNvSpPr/>
            <p:nvPr/>
          </p:nvSpPr>
          <p:spPr>
            <a:xfrm>
              <a:off x="3908109" y="274918"/>
              <a:ext cx="1070034" cy="107003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/>
                <a:t>1</a:t>
              </a:r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xmlns="" id="{523148D0-68FA-DD4C-AC8B-5A96EB748FF7}"/>
                </a:ext>
              </a:extLst>
            </p:cNvPr>
            <p:cNvSpPr/>
            <p:nvPr/>
          </p:nvSpPr>
          <p:spPr>
            <a:xfrm>
              <a:off x="2151843" y="1535435"/>
              <a:ext cx="1070034" cy="107003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/>
                <a:t>1</a:t>
              </a:r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xmlns="" id="{8FEFE57D-BD05-874B-A610-419CCEF212E8}"/>
                </a:ext>
              </a:extLst>
            </p:cNvPr>
            <p:cNvSpPr/>
            <p:nvPr/>
          </p:nvSpPr>
          <p:spPr>
            <a:xfrm>
              <a:off x="2823904" y="3589715"/>
              <a:ext cx="1070034" cy="107003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/>
                <a:t>1</a:t>
              </a:r>
            </a:p>
          </p:txBody>
        </p:sp>
        <p:pic>
          <p:nvPicPr>
            <p:cNvPr id="41" name="Bild 20">
              <a:extLst>
                <a:ext uri="{FF2B5EF4-FFF2-40B4-BE49-F238E27FC236}">
                  <a16:creationId xmlns:a16="http://schemas.microsoft.com/office/drawing/2014/main" xmlns="" id="{3CC39150-FF60-8B46-B3FC-1344027DC91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22130" y="519982"/>
              <a:ext cx="841989" cy="626679"/>
            </a:xfrm>
            <a:prstGeom prst="rect">
              <a:avLst/>
            </a:prstGeom>
          </p:spPr>
        </p:pic>
        <p:sp>
          <p:nvSpPr>
            <p:cNvPr id="42" name="Oval 41">
              <a:extLst>
                <a:ext uri="{FF2B5EF4-FFF2-40B4-BE49-F238E27FC236}">
                  <a16:creationId xmlns:a16="http://schemas.microsoft.com/office/drawing/2014/main" xmlns="" id="{82901F59-8162-DD42-A9D8-324EFCC451DE}"/>
                </a:ext>
              </a:extLst>
            </p:cNvPr>
            <p:cNvSpPr/>
            <p:nvPr/>
          </p:nvSpPr>
          <p:spPr>
            <a:xfrm>
              <a:off x="5655411" y="1535435"/>
              <a:ext cx="1070034" cy="107003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1</a:t>
              </a:r>
            </a:p>
          </p:txBody>
        </p:sp>
        <p:pic>
          <p:nvPicPr>
            <p:cNvPr id="45" name="Bild 23">
              <a:extLst>
                <a:ext uri="{FF2B5EF4-FFF2-40B4-BE49-F238E27FC236}">
                  <a16:creationId xmlns:a16="http://schemas.microsoft.com/office/drawing/2014/main" xmlns="" id="{67F70820-4CF9-2847-9A7F-20248079DDC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06847" y="1587222"/>
              <a:ext cx="967160" cy="967159"/>
            </a:xfrm>
            <a:prstGeom prst="rect">
              <a:avLst/>
            </a:prstGeom>
          </p:spPr>
        </p:pic>
        <p:pic>
          <p:nvPicPr>
            <p:cNvPr id="46" name="Bild 24">
              <a:extLst>
                <a:ext uri="{FF2B5EF4-FFF2-40B4-BE49-F238E27FC236}">
                  <a16:creationId xmlns:a16="http://schemas.microsoft.com/office/drawing/2014/main" xmlns="" id="{6A83BFB9-1267-324F-AB5C-415B786F6CA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91185" y="2468963"/>
              <a:ext cx="1490479" cy="321822"/>
            </a:xfrm>
            <a:prstGeom prst="rect">
              <a:avLst/>
            </a:prstGeom>
          </p:spPr>
        </p:pic>
        <p:pic>
          <p:nvPicPr>
            <p:cNvPr id="47" name="Bild 25">
              <a:extLst>
                <a:ext uri="{FF2B5EF4-FFF2-40B4-BE49-F238E27FC236}">
                  <a16:creationId xmlns:a16="http://schemas.microsoft.com/office/drawing/2014/main" xmlns="" id="{2C069DD6-4264-9540-8395-F7B4CBF6A242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4974" y="3645695"/>
              <a:ext cx="940296" cy="977808"/>
            </a:xfrm>
            <a:prstGeom prst="rect">
              <a:avLst/>
            </a:prstGeom>
          </p:spPr>
        </p:pic>
        <p:pic>
          <p:nvPicPr>
            <p:cNvPr id="48" name="Bild 26">
              <a:extLst>
                <a:ext uri="{FF2B5EF4-FFF2-40B4-BE49-F238E27FC236}">
                  <a16:creationId xmlns:a16="http://schemas.microsoft.com/office/drawing/2014/main" xmlns="" id="{5A667563-1BF7-B94D-AD1F-94390C97B67A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15898" y="1633655"/>
              <a:ext cx="895827" cy="951916"/>
            </a:xfrm>
            <a:prstGeom prst="rect">
              <a:avLst/>
            </a:prstGeom>
          </p:spPr>
        </p:pic>
        <p:pic>
          <p:nvPicPr>
            <p:cNvPr id="37" name="Bild 15">
              <a:extLst>
                <a:ext uri="{FF2B5EF4-FFF2-40B4-BE49-F238E27FC236}">
                  <a16:creationId xmlns:a16="http://schemas.microsoft.com/office/drawing/2014/main" xmlns="" id="{27C49B39-4A85-2E4E-8279-70FAFD6BA50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88784" y="3600425"/>
              <a:ext cx="1048803" cy="1050299"/>
            </a:xfrm>
            <a:prstGeom prst="rect">
              <a:avLst/>
            </a:prstGeom>
          </p:spPr>
        </p:pic>
      </p:grpSp>
      <p:sp>
        <p:nvSpPr>
          <p:cNvPr id="17" name="Fußzeilenplatzhalter 3">
            <a:extLst>
              <a:ext uri="{FF2B5EF4-FFF2-40B4-BE49-F238E27FC236}">
                <a16:creationId xmlns:a16="http://schemas.microsoft.com/office/drawing/2014/main" xmlns="" id="{BEC0B906-8D34-0E4E-8316-9A7FE79FC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184476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Wirkung von Struktur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de-DE" dirty="0"/>
              <a:t>Was, wie und weshalb getan wurde, bleibt auch nach Jahren nachvollziehbar</a:t>
            </a:r>
          </a:p>
          <a:p>
            <a:r>
              <a:rPr lang="de-DE" dirty="0"/>
              <a:t>Andere können mit den Daten auch arbeiten</a:t>
            </a:r>
          </a:p>
          <a:p>
            <a:r>
              <a:rPr lang="de-DE" dirty="0"/>
              <a:t>Doppelte Arbeit wird vermieden</a:t>
            </a:r>
          </a:p>
          <a:p>
            <a:r>
              <a:rPr lang="de-DE" dirty="0"/>
              <a:t>Datenverlust wird vermieden</a:t>
            </a:r>
          </a:p>
          <a:p>
            <a:pPr marL="0" indent="0">
              <a:buNone/>
            </a:pPr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/>
              <a:t>es kann effizienter gearbeitet werden</a:t>
            </a:r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29</a:t>
            </a:fld>
            <a:endParaRPr lang="de-DE"/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xmlns="" id="{A76CAD15-E9E2-474A-8437-371098C2D2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1506766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nhaltsplatzhalter 2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01697" y="929150"/>
            <a:ext cx="5221191" cy="3834580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30</a:t>
            </a:fld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5973258" y="3189581"/>
            <a:ext cx="27603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dirty="0">
                <a:solidFill>
                  <a:srgbClr val="002060"/>
                </a:solidFill>
              </a:rPr>
              <a:t>MANTRA – Research Data Management Training: </a:t>
            </a:r>
            <a:r>
              <a:rPr lang="de-DE" sz="1400" dirty="0" err="1">
                <a:solidFill>
                  <a:srgbClr val="002060"/>
                </a:solidFill>
              </a:rPr>
              <a:t>Organising</a:t>
            </a:r>
            <a:r>
              <a:rPr lang="de-DE" sz="1400" dirty="0">
                <a:solidFill>
                  <a:srgbClr val="002060"/>
                </a:solidFill>
              </a:rPr>
              <a:t> </a:t>
            </a:r>
            <a:r>
              <a:rPr lang="de-DE" sz="1400" dirty="0" err="1">
                <a:solidFill>
                  <a:srgbClr val="002060"/>
                </a:solidFill>
              </a:rPr>
              <a:t>data</a:t>
            </a:r>
            <a:r>
              <a:rPr lang="de-DE" sz="1400" dirty="0">
                <a:solidFill>
                  <a:srgbClr val="002060"/>
                </a:solidFill>
              </a:rPr>
              <a:t> </a:t>
            </a:r>
            <a:r>
              <a:rPr lang="en-US" sz="1400" dirty="0">
                <a:solidFill>
                  <a:srgbClr val="002060"/>
                </a:solidFill>
              </a:rPr>
              <a:t> </a:t>
            </a:r>
          </a:p>
          <a:p>
            <a:pPr>
              <a:lnSpc>
                <a:spcPct val="100000"/>
              </a:lnSpc>
            </a:pPr>
            <a:endParaRPr lang="en-US" sz="1400" dirty="0">
              <a:solidFill>
                <a:srgbClr val="002060"/>
              </a:solidFill>
            </a:endParaRPr>
          </a:p>
          <a:p>
            <a:pPr>
              <a:lnSpc>
                <a:spcPct val="100000"/>
              </a:lnSpc>
            </a:pPr>
            <a:r>
              <a:rPr lang="de-DE" sz="1400" dirty="0">
                <a:solidFill>
                  <a:srgbClr val="002060"/>
                </a:solidFill>
                <a:hlinkClick r:id="rId4"/>
              </a:rPr>
              <a:t>http://datalib.edina.ac.uk/mantra/organisingdata/ </a:t>
            </a:r>
            <a:r>
              <a:rPr lang="de-DE" sz="1400" dirty="0">
                <a:solidFill>
                  <a:srgbClr val="002060"/>
                </a:solidFill>
              </a:rPr>
              <a:t>Zugriff 01.03.2018</a:t>
            </a: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Benennung von Dateien und Ordnern</a:t>
            </a:r>
          </a:p>
        </p:txBody>
      </p:sp>
      <p:sp>
        <p:nvSpPr>
          <p:cNvPr id="9" name="Fußzeilenplatzhalter 3">
            <a:extLst>
              <a:ext uri="{FF2B5EF4-FFF2-40B4-BE49-F238E27FC236}">
                <a16:creationId xmlns:a16="http://schemas.microsoft.com/office/drawing/2014/main" xmlns="" id="{255F62AC-3AD4-EB47-9766-AA5F86117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1486544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Benennung von Dateien und Ordnern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31</a:t>
            </a:fld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628650" y="1369219"/>
            <a:ext cx="7886700" cy="3337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sz="1800" dirty="0">
                <a:solidFill>
                  <a:srgbClr val="002060"/>
                </a:solidFill>
              </a:rPr>
              <a:t>Aussagekräftige Namen -&gt; keine „Phantasienamen“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sz="1800" dirty="0">
                <a:solidFill>
                  <a:srgbClr val="002060"/>
                </a:solidFill>
              </a:rPr>
              <a:t>Einheitliches Schema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sz="1800" dirty="0">
                <a:solidFill>
                  <a:srgbClr val="002060"/>
                </a:solidFill>
              </a:rPr>
              <a:t>Logische Struktur 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sz="1800" dirty="0">
                <a:solidFill>
                  <a:srgbClr val="002060"/>
                </a:solidFill>
              </a:rPr>
              <a:t>Datumsangabe zur chronologischen Sortierung in folgender Form: JJJJMMTT 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sz="1800" dirty="0">
                <a:solidFill>
                  <a:srgbClr val="002060"/>
                </a:solidFill>
              </a:rPr>
              <a:t>Vermeidung von Leer- und Sonderzeichen </a:t>
            </a:r>
            <a:endParaRPr lang="de-DE" sz="1800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sz="1800" dirty="0">
                <a:solidFill>
                  <a:srgbClr val="002060"/>
                </a:solidFill>
              </a:rPr>
              <a:t>Dokumentierte Namenskonventionen oder genutzte Abkürzungen, z. B. </a:t>
            </a:r>
          </a:p>
          <a:p>
            <a:pPr marL="0" indent="0">
              <a:buNone/>
            </a:pPr>
            <a:r>
              <a:rPr lang="de-DE" sz="1800" dirty="0">
                <a:solidFill>
                  <a:srgbClr val="00376C"/>
                </a:solidFill>
                <a:latin typeface="Verdana" panose="020B0604030504040204" pitchFamily="34" charset="0"/>
              </a:rPr>
              <a:t>	[Sediment]_[Probe]_[Instrument]_[JJJJMMTT].csv </a:t>
            </a:r>
            <a:br>
              <a:rPr lang="de-DE" sz="1800" dirty="0">
                <a:solidFill>
                  <a:srgbClr val="00376C"/>
                </a:solidFill>
                <a:latin typeface="Verdana" panose="020B0604030504040204" pitchFamily="34" charset="0"/>
              </a:rPr>
            </a:br>
            <a:r>
              <a:rPr lang="de-DE" sz="1800" dirty="0">
                <a:solidFill>
                  <a:srgbClr val="00376C"/>
                </a:solidFill>
                <a:latin typeface="Verdana" panose="020B0604030504040204" pitchFamily="34" charset="0"/>
              </a:rPr>
              <a:t>	</a:t>
            </a:r>
            <a:r>
              <a:rPr lang="de-DE" sz="1800" dirty="0"/>
              <a:t>[Projekt]_[Interview]_[Ort]_[Personen-ID]_[JJJJMMTT].mp4</a:t>
            </a:r>
            <a:endParaRPr lang="de-DE" sz="1800" dirty="0">
              <a:solidFill>
                <a:srgbClr val="00376C"/>
              </a:solidFill>
              <a:latin typeface="Verdana" panose="020B0604030504040204" pitchFamily="34" charset="0"/>
            </a:endParaRPr>
          </a:p>
          <a:p>
            <a:endParaRPr lang="de-DE" sz="1200" dirty="0"/>
          </a:p>
        </p:txBody>
      </p:sp>
      <p:sp>
        <p:nvSpPr>
          <p:cNvPr id="8" name="Fußzeilenplatzhalter 3">
            <a:extLst>
              <a:ext uri="{FF2B5EF4-FFF2-40B4-BE49-F238E27FC236}">
                <a16:creationId xmlns:a16="http://schemas.microsoft.com/office/drawing/2014/main" xmlns="" id="{BB152187-ED98-204D-84E6-2425A9585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1013162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20180312_h2oProbe1_original.jpg</a:t>
            </a:r>
          </a:p>
          <a:p>
            <a:r>
              <a:rPr lang="de-DE" dirty="0"/>
              <a:t>20180315_h2oProbe1_KDS_Ausschnitt.jpg</a:t>
            </a:r>
          </a:p>
          <a:p>
            <a:r>
              <a:rPr lang="de-DE" dirty="0"/>
              <a:t>20180324_h2oProbe_KDS_Ausschnitt_bearbeitet_bunt.jpg</a:t>
            </a:r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32</a:t>
            </a:fld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866274" y="1572125"/>
            <a:ext cx="59917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de-DE" sz="14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endParaRPr lang="de-DE" sz="1400" dirty="0">
              <a:latin typeface="Verdana" panose="020B0604030504040204" pitchFamily="34" charset="0"/>
            </a:endParaRP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Beispiele</a:t>
            </a:r>
          </a:p>
        </p:txBody>
      </p:sp>
      <p:sp>
        <p:nvSpPr>
          <p:cNvPr id="9" name="Fußzeilenplatzhalter 3">
            <a:extLst>
              <a:ext uri="{FF2B5EF4-FFF2-40B4-BE49-F238E27FC236}">
                <a16:creationId xmlns:a16="http://schemas.microsoft.com/office/drawing/2014/main" xmlns="" id="{4E71F153-3B7A-1049-B1B1-8E9A156BC6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369670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Werkzeuge für gleichzeitige Umbenennung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b="1" dirty="0"/>
              <a:t>Windows:</a:t>
            </a:r>
            <a:endParaRPr lang="de-DE" dirty="0"/>
          </a:p>
          <a:p>
            <a:pPr lvl="0"/>
            <a:r>
              <a:rPr lang="de-DE" dirty="0" err="1"/>
              <a:t>Ant</a:t>
            </a:r>
            <a:r>
              <a:rPr lang="de-DE" dirty="0"/>
              <a:t> </a:t>
            </a:r>
            <a:r>
              <a:rPr lang="de-DE" dirty="0" err="1"/>
              <a:t>Renamer</a:t>
            </a:r>
            <a:r>
              <a:rPr lang="de-DE" dirty="0"/>
              <a:t> (</a:t>
            </a:r>
            <a:r>
              <a:rPr lang="de-DE" u="sng" dirty="0">
                <a:hlinkClick r:id="rId3"/>
              </a:rPr>
              <a:t>www.antp.be/software/renamer</a:t>
            </a:r>
            <a:r>
              <a:rPr lang="de-DE" dirty="0"/>
              <a:t>)</a:t>
            </a:r>
          </a:p>
          <a:p>
            <a:pPr lvl="0"/>
            <a:r>
              <a:rPr lang="en-US" dirty="0" err="1"/>
              <a:t>RenameIT</a:t>
            </a:r>
            <a:r>
              <a:rPr lang="en-US" dirty="0"/>
              <a:t> (</a:t>
            </a:r>
            <a:r>
              <a:rPr lang="en-US" u="sng" dirty="0">
                <a:hlinkClick r:id="rId4"/>
              </a:rPr>
              <a:t>sourceforge.net/</a:t>
            </a:r>
            <a:r>
              <a:rPr lang="en-US" u="sng" dirty="0" err="1">
                <a:hlinkClick r:id="rId4"/>
              </a:rPr>
              <a:t>prpjects</a:t>
            </a:r>
            <a:r>
              <a:rPr lang="en-US" u="sng" dirty="0">
                <a:hlinkClick r:id="rId4"/>
              </a:rPr>
              <a:t>/</a:t>
            </a:r>
            <a:r>
              <a:rPr lang="en-US" u="sng" dirty="0" err="1">
                <a:hlinkClick r:id="rId4"/>
              </a:rPr>
              <a:t>renameit</a:t>
            </a:r>
            <a:r>
              <a:rPr lang="en-US" dirty="0"/>
              <a:t>)</a:t>
            </a:r>
            <a:endParaRPr lang="de-DE" dirty="0"/>
          </a:p>
          <a:p>
            <a:pPr lvl="0"/>
            <a:r>
              <a:rPr lang="en-US" dirty="0"/>
              <a:t>Bulk Rename Utility (</a:t>
            </a:r>
            <a:r>
              <a:rPr lang="en-US" u="sng" dirty="0">
                <a:hlinkClick r:id="rId5"/>
              </a:rPr>
              <a:t>www.bulkrenameutility.co.uk/</a:t>
            </a:r>
            <a:r>
              <a:rPr lang="en-US" dirty="0"/>
              <a:t>)</a:t>
            </a:r>
          </a:p>
          <a:p>
            <a:pPr lvl="0"/>
            <a:r>
              <a:rPr lang="en-US" dirty="0"/>
              <a:t>Total Commander (</a:t>
            </a:r>
            <a:r>
              <a:rPr lang="en-US" dirty="0">
                <a:hlinkClick r:id="rId6"/>
              </a:rPr>
              <a:t>https://www.ghisler.com/deutsch.htm</a:t>
            </a:r>
            <a:r>
              <a:rPr lang="en-US" dirty="0"/>
              <a:t>)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33</a:t>
            </a:fld>
            <a:endParaRPr lang="de-DE"/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xmlns="" id="{E83A6CC8-6BE9-5C49-8B14-647C8B875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3790821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Werkzeuge für gleichzeitige Umbenennung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b="1" dirty="0"/>
              <a:t>Mac:</a:t>
            </a:r>
            <a:endParaRPr lang="de-DE" dirty="0"/>
          </a:p>
          <a:p>
            <a:pPr lvl="0"/>
            <a:r>
              <a:rPr lang="de-DE" dirty="0" err="1"/>
              <a:t>Renamer</a:t>
            </a:r>
            <a:r>
              <a:rPr lang="de-DE" dirty="0"/>
              <a:t> 5 (</a:t>
            </a:r>
            <a:r>
              <a:rPr lang="de-DE" dirty="0" err="1"/>
              <a:t>for</a:t>
            </a:r>
            <a:r>
              <a:rPr lang="de-DE" dirty="0"/>
              <a:t> Mac) (</a:t>
            </a:r>
            <a:r>
              <a:rPr lang="de-DE" u="sng" dirty="0">
                <a:hlinkClick r:id="rId3"/>
              </a:rPr>
              <a:t>renamer.com/</a:t>
            </a:r>
            <a:r>
              <a:rPr lang="de-DE" dirty="0"/>
              <a:t>)</a:t>
            </a:r>
          </a:p>
          <a:p>
            <a:pPr lvl="0"/>
            <a:r>
              <a:rPr lang="de-DE" dirty="0"/>
              <a:t>Name </a:t>
            </a:r>
            <a:r>
              <a:rPr lang="de-DE" dirty="0" err="1"/>
              <a:t>Changer</a:t>
            </a:r>
            <a:r>
              <a:rPr lang="de-DE" dirty="0"/>
              <a:t> (</a:t>
            </a:r>
            <a:r>
              <a:rPr lang="de-DE" u="sng" dirty="0">
                <a:hlinkClick r:id="rId4"/>
              </a:rPr>
              <a:t>mrrsoftware.com/namechanger/</a:t>
            </a:r>
            <a:r>
              <a:rPr lang="de-DE" dirty="0"/>
              <a:t>)</a:t>
            </a:r>
          </a:p>
          <a:p>
            <a:pPr lvl="0"/>
            <a:r>
              <a:rPr lang="de-DE" dirty="0" err="1"/>
              <a:t>ExifRenamer</a:t>
            </a:r>
            <a:endParaRPr lang="de-DE" dirty="0"/>
          </a:p>
          <a:p>
            <a:pPr marL="0" indent="0">
              <a:buNone/>
            </a:pPr>
            <a:r>
              <a:rPr lang="en-US" dirty="0"/>
              <a:t> </a:t>
            </a:r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34</a:t>
            </a:fld>
            <a:endParaRPr lang="de-DE"/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xmlns="" id="{CC8A555F-98E5-4441-98CC-5F199E361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1395205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Werkzeuge für gleichzeitige Umbenennung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b="1" dirty="0"/>
              <a:t>Beispiel</a:t>
            </a:r>
          </a:p>
          <a:p>
            <a:pPr marL="0" indent="0">
              <a:buNone/>
            </a:pPr>
            <a:r>
              <a:rPr lang="de-DE" b="1" dirty="0" err="1"/>
              <a:t>ExifRenamer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35</a:t>
            </a:fld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xmlns="" id="{886BDFF5-66B3-C34D-B3EC-A7CF124DEDE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6900" y="1221893"/>
            <a:ext cx="4009348" cy="3410830"/>
          </a:xfrm>
          <a:prstGeom prst="rect">
            <a:avLst/>
          </a:prstGeom>
        </p:spPr>
      </p:pic>
      <p:sp>
        <p:nvSpPr>
          <p:cNvPr id="9" name="Fußzeilenplatzhalter 3">
            <a:extLst>
              <a:ext uri="{FF2B5EF4-FFF2-40B4-BE49-F238E27FC236}">
                <a16:creationId xmlns:a16="http://schemas.microsoft.com/office/drawing/2014/main" xmlns="" id="{D5AAD3EB-042C-9243-86E2-BFD9A6AA3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240018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Werkzeuge für gleichzeitige Umbenennung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b="1" dirty="0"/>
              <a:t>Linux:</a:t>
            </a:r>
            <a:endParaRPr lang="de-DE" dirty="0"/>
          </a:p>
          <a:p>
            <a:pPr lvl="0"/>
            <a:r>
              <a:rPr lang="en-US" dirty="0"/>
              <a:t>GNOME Commander (</a:t>
            </a:r>
            <a:r>
              <a:rPr lang="en-US" u="sng" dirty="0">
                <a:hlinkClick r:id="rId3"/>
              </a:rPr>
              <a:t>www.nongnu.org/gcmd/</a:t>
            </a:r>
            <a:r>
              <a:rPr lang="en-US" dirty="0"/>
              <a:t>)</a:t>
            </a:r>
            <a:endParaRPr lang="de-DE" dirty="0"/>
          </a:p>
          <a:p>
            <a:pPr lvl="0"/>
            <a:r>
              <a:rPr lang="de-DE" dirty="0" err="1"/>
              <a:t>GPRename</a:t>
            </a:r>
            <a:r>
              <a:rPr lang="de-DE" dirty="0"/>
              <a:t> (</a:t>
            </a:r>
            <a:r>
              <a:rPr lang="de-DE" u="sng" dirty="0">
                <a:hlinkClick r:id="rId4"/>
              </a:rPr>
              <a:t>http://gprename.sourceforge.net/</a:t>
            </a:r>
            <a:r>
              <a:rPr lang="de-DE" dirty="0"/>
              <a:t>)</a:t>
            </a:r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r>
              <a:rPr lang="de-DE" b="1" dirty="0"/>
              <a:t>Unix:</a:t>
            </a:r>
            <a:endParaRPr lang="de-DE" dirty="0"/>
          </a:p>
          <a:p>
            <a:r>
              <a:rPr lang="en-US" b="1" dirty="0"/>
              <a:t>rename</a:t>
            </a:r>
            <a:r>
              <a:rPr lang="en-US" dirty="0"/>
              <a:t> command </a:t>
            </a:r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36</a:t>
            </a:fld>
            <a:endParaRPr lang="de-DE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xmlns="" id="{1AAC9FD8-5F94-494A-943E-407AAE76F3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245952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Kontrolle der Dateiversion 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de-DE" dirty="0"/>
              <a:t>Legen Sie obsolete Dateiversionen nach einem Backup separat ab, z. B. als eine separate ID (v1.0.0) 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Hilfreich ist auch Versionskontroll-Software </a:t>
            </a:r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37</a:t>
            </a:fld>
            <a:endParaRPr lang="de-DE"/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xmlns="" id="{F0A36D64-8C37-ED42-BD99-36EE9A941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2392193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xmlns="" id="{226BDED8-0C2C-FB4E-B22C-1E7423EEE1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 für Versionskontroll-Software (</a:t>
            </a:r>
            <a:r>
              <a:rPr lang="de-DE" dirty="0" err="1"/>
              <a:t>GitLab</a:t>
            </a:r>
            <a:r>
              <a:rPr lang="de-DE" dirty="0"/>
              <a:t>)</a:t>
            </a:r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xmlns="" id="{805C8910-7F13-A64C-A468-9570A9E376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3229" y="1370013"/>
            <a:ext cx="4097542" cy="3262312"/>
          </a:xfrm>
        </p:spPr>
      </p:pic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5E632BB4-5A02-D545-8BA6-D7CD6B36A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38</a:t>
            </a:fld>
            <a:endParaRPr lang="de-DE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xmlns="" id="{93BAB252-B9FF-4D43-A7D9-50C77225CA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1918443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Arbeitspakete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t>3</a:t>
            </a:fld>
            <a:endParaRPr lang="de-DE"/>
          </a:p>
        </p:txBody>
      </p:sp>
      <p:sp>
        <p:nvSpPr>
          <p:cNvPr id="52" name="Abgerundetes Rechteck 51">
            <a:extLst>
              <a:ext uri="{FF2B5EF4-FFF2-40B4-BE49-F238E27FC236}">
                <a16:creationId xmlns:a16="http://schemas.microsoft.com/office/drawing/2014/main" xmlns="" id="{9E42818D-AA43-C943-98F7-C07EDBB84CD5}"/>
              </a:ext>
            </a:extLst>
          </p:cNvPr>
          <p:cNvSpPr/>
          <p:nvPr/>
        </p:nvSpPr>
        <p:spPr>
          <a:xfrm>
            <a:off x="188903" y="1128477"/>
            <a:ext cx="2024462" cy="3413295"/>
          </a:xfrm>
          <a:prstGeom prst="roundRect">
            <a:avLst/>
          </a:prstGeom>
          <a:solidFill>
            <a:schemeClr val="accent1">
              <a:alpha val="30000"/>
            </a:schemeClr>
          </a:solidFill>
          <a:ln>
            <a:solidFill>
              <a:srgbClr val="0044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xmlns="" id="{353DEB53-283D-0E45-AE30-6B1B5975478F}"/>
              </a:ext>
            </a:extLst>
          </p:cNvPr>
          <p:cNvSpPr txBox="1"/>
          <p:nvPr/>
        </p:nvSpPr>
        <p:spPr>
          <a:xfrm>
            <a:off x="366349" y="1553627"/>
            <a:ext cx="16695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004476"/>
                </a:solidFill>
                <a:latin typeface="Arial" charset="0"/>
                <a:ea typeface="Arial" charset="0"/>
                <a:cs typeface="Arial" charset="0"/>
              </a:rPr>
              <a:t>Strategie-Entwicklung und rechtliche Grundlagen</a:t>
            </a:r>
          </a:p>
        </p:txBody>
      </p:sp>
      <p:sp>
        <p:nvSpPr>
          <p:cNvPr id="54" name="Abgerundetes Rechteck 53">
            <a:extLst>
              <a:ext uri="{FF2B5EF4-FFF2-40B4-BE49-F238E27FC236}">
                <a16:creationId xmlns:a16="http://schemas.microsoft.com/office/drawing/2014/main" xmlns="" id="{98FD44D3-60F2-BD42-8A7D-C6241073F4FF}"/>
              </a:ext>
            </a:extLst>
          </p:cNvPr>
          <p:cNvSpPr/>
          <p:nvPr/>
        </p:nvSpPr>
        <p:spPr>
          <a:xfrm>
            <a:off x="2481669" y="1128476"/>
            <a:ext cx="2024462" cy="3413295"/>
          </a:xfrm>
          <a:prstGeom prst="roundRect">
            <a:avLst/>
          </a:prstGeom>
          <a:solidFill>
            <a:schemeClr val="accent1">
              <a:alpha val="30000"/>
            </a:schemeClr>
          </a:solidFill>
          <a:ln>
            <a:solidFill>
              <a:srgbClr val="0044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5" name="Abgerundetes Rechteck 54">
            <a:extLst>
              <a:ext uri="{FF2B5EF4-FFF2-40B4-BE49-F238E27FC236}">
                <a16:creationId xmlns:a16="http://schemas.microsoft.com/office/drawing/2014/main" xmlns="" id="{C0CFC303-A13E-CC42-9BB3-1F9C6B5D40AE}"/>
              </a:ext>
            </a:extLst>
          </p:cNvPr>
          <p:cNvSpPr/>
          <p:nvPr/>
        </p:nvSpPr>
        <p:spPr>
          <a:xfrm>
            <a:off x="4717278" y="1128476"/>
            <a:ext cx="2024462" cy="3413295"/>
          </a:xfrm>
          <a:prstGeom prst="roundRect">
            <a:avLst/>
          </a:prstGeom>
          <a:solidFill>
            <a:schemeClr val="accent1">
              <a:alpha val="30000"/>
            </a:schemeClr>
          </a:solidFill>
          <a:ln>
            <a:solidFill>
              <a:srgbClr val="0044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6" name="Abgerundetes Rechteck 55">
            <a:extLst>
              <a:ext uri="{FF2B5EF4-FFF2-40B4-BE49-F238E27FC236}">
                <a16:creationId xmlns:a16="http://schemas.microsoft.com/office/drawing/2014/main" xmlns="" id="{3FF59AED-D8CC-174F-9498-4462E35FA74A}"/>
              </a:ext>
            </a:extLst>
          </p:cNvPr>
          <p:cNvSpPr/>
          <p:nvPr/>
        </p:nvSpPr>
        <p:spPr>
          <a:xfrm>
            <a:off x="6952887" y="1128476"/>
            <a:ext cx="2024462" cy="3413295"/>
          </a:xfrm>
          <a:prstGeom prst="roundRect">
            <a:avLst/>
          </a:prstGeom>
          <a:solidFill>
            <a:schemeClr val="accent1">
              <a:alpha val="30000"/>
            </a:schemeClr>
          </a:solidFill>
          <a:ln>
            <a:solidFill>
              <a:srgbClr val="0044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xmlns="" id="{8C6CF84E-00AA-2B4A-A5E1-B3671281787C}"/>
              </a:ext>
            </a:extLst>
          </p:cNvPr>
          <p:cNvSpPr txBox="1"/>
          <p:nvPr/>
        </p:nvSpPr>
        <p:spPr>
          <a:xfrm>
            <a:off x="2659115" y="1556515"/>
            <a:ext cx="16695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004476"/>
                </a:solidFill>
                <a:latin typeface="Arial" charset="0"/>
                <a:ea typeface="Arial" charset="0"/>
                <a:cs typeface="Arial" charset="0"/>
              </a:rPr>
              <a:t>Modalitäten und Entwicklung institutioneller Forschungs-Daten-</a:t>
            </a:r>
            <a:r>
              <a:rPr lang="de-DE" dirty="0" err="1">
                <a:solidFill>
                  <a:srgbClr val="004476"/>
                </a:solidFill>
                <a:latin typeface="Arial" charset="0"/>
                <a:ea typeface="Arial" charset="0"/>
                <a:cs typeface="Arial" charset="0"/>
              </a:rPr>
              <a:t>Policies</a:t>
            </a:r>
            <a:endParaRPr lang="de-DE" dirty="0">
              <a:solidFill>
                <a:srgbClr val="004476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xmlns="" id="{E1C9C0BD-3BA4-5A49-AB47-904F601C5C59}"/>
              </a:ext>
            </a:extLst>
          </p:cNvPr>
          <p:cNvSpPr txBox="1"/>
          <p:nvPr/>
        </p:nvSpPr>
        <p:spPr>
          <a:xfrm>
            <a:off x="4892126" y="1553627"/>
            <a:ext cx="16695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004476"/>
                </a:solidFill>
                <a:latin typeface="Arial" charset="0"/>
                <a:ea typeface="Arial" charset="0"/>
                <a:cs typeface="Arial" charset="0"/>
              </a:rPr>
              <a:t>Kompetenz-Ausbau: Entwicklung eines Multiplikatoren-Programms</a:t>
            </a:r>
          </a:p>
        </p:txBody>
      </p:sp>
      <p:sp>
        <p:nvSpPr>
          <p:cNvPr id="59" name="Textfeld 58">
            <a:extLst>
              <a:ext uri="{FF2B5EF4-FFF2-40B4-BE49-F238E27FC236}">
                <a16:creationId xmlns:a16="http://schemas.microsoft.com/office/drawing/2014/main" xmlns="" id="{BBE49B32-2019-C747-8ACC-567F69DF9233}"/>
              </a:ext>
            </a:extLst>
          </p:cNvPr>
          <p:cNvSpPr txBox="1"/>
          <p:nvPr/>
        </p:nvSpPr>
        <p:spPr>
          <a:xfrm>
            <a:off x="7130333" y="1579102"/>
            <a:ext cx="16695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004476"/>
                </a:solidFill>
                <a:latin typeface="Arial" charset="0"/>
                <a:ea typeface="Arial" charset="0"/>
                <a:cs typeface="Arial" charset="0"/>
              </a:rPr>
              <a:t>Vernetzung und Projekt-Koordination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xmlns="" id="{4D66925D-33C3-0845-BA48-CE6ED693F8E2}"/>
              </a:ext>
            </a:extLst>
          </p:cNvPr>
          <p:cNvSpPr/>
          <p:nvPr/>
        </p:nvSpPr>
        <p:spPr>
          <a:xfrm>
            <a:off x="4783989" y="3412376"/>
            <a:ext cx="945520" cy="9455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61" name="Bild 19">
            <a:extLst>
              <a:ext uri="{FF2B5EF4-FFF2-40B4-BE49-F238E27FC236}">
                <a16:creationId xmlns:a16="http://schemas.microsoft.com/office/drawing/2014/main" xmlns="" id="{0F6079FB-6652-1846-9085-E40B976C2BB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4528" y="3415732"/>
            <a:ext cx="940822" cy="942164"/>
          </a:xfrm>
          <a:prstGeom prst="rect">
            <a:avLst/>
          </a:prstGeom>
        </p:spPr>
      </p:pic>
      <p:sp>
        <p:nvSpPr>
          <p:cNvPr id="62" name="Oval 61">
            <a:extLst>
              <a:ext uri="{FF2B5EF4-FFF2-40B4-BE49-F238E27FC236}">
                <a16:creationId xmlns:a16="http://schemas.microsoft.com/office/drawing/2014/main" xmlns="" id="{47D343EA-EE99-5F4D-981A-AA4E43CAF9A2}"/>
              </a:ext>
            </a:extLst>
          </p:cNvPr>
          <p:cNvSpPr/>
          <p:nvPr/>
        </p:nvSpPr>
        <p:spPr>
          <a:xfrm>
            <a:off x="1236877" y="3419370"/>
            <a:ext cx="945520" cy="9455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xmlns="" id="{9B41940F-2D71-2E4F-BC12-40A5EAA2DE20}"/>
              </a:ext>
            </a:extLst>
          </p:cNvPr>
          <p:cNvSpPr/>
          <p:nvPr/>
        </p:nvSpPr>
        <p:spPr>
          <a:xfrm>
            <a:off x="245890" y="3409382"/>
            <a:ext cx="945520" cy="9455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64" name="Bild 21">
            <a:extLst>
              <a:ext uri="{FF2B5EF4-FFF2-40B4-BE49-F238E27FC236}">
                <a16:creationId xmlns:a16="http://schemas.microsoft.com/office/drawing/2014/main" xmlns="" id="{2C2023F1-2CBE-D944-B9A6-626C0002648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7445" y="3415732"/>
            <a:ext cx="940822" cy="942164"/>
          </a:xfrm>
          <a:prstGeom prst="rect">
            <a:avLst/>
          </a:prstGeom>
        </p:spPr>
      </p:pic>
      <p:pic>
        <p:nvPicPr>
          <p:cNvPr id="65" name="Bild 22">
            <a:extLst>
              <a:ext uri="{FF2B5EF4-FFF2-40B4-BE49-F238E27FC236}">
                <a16:creationId xmlns:a16="http://schemas.microsoft.com/office/drawing/2014/main" xmlns="" id="{C086FB68-F031-394A-9C1F-B7BD5563BF0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3989" y="3411980"/>
            <a:ext cx="942922" cy="942922"/>
          </a:xfrm>
          <a:prstGeom prst="rect">
            <a:avLst/>
          </a:prstGeom>
          <a:ln>
            <a:noFill/>
          </a:ln>
        </p:spPr>
      </p:pic>
      <p:pic>
        <p:nvPicPr>
          <p:cNvPr id="66" name="Bild 24">
            <a:extLst>
              <a:ext uri="{FF2B5EF4-FFF2-40B4-BE49-F238E27FC236}">
                <a16:creationId xmlns:a16="http://schemas.microsoft.com/office/drawing/2014/main" xmlns="" id="{D3C37FA6-FE71-124A-8A4B-6786E62B5DE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780" y="3484625"/>
            <a:ext cx="789594" cy="839032"/>
          </a:xfrm>
          <a:prstGeom prst="rect">
            <a:avLst/>
          </a:prstGeom>
        </p:spPr>
      </p:pic>
      <p:pic>
        <p:nvPicPr>
          <p:cNvPr id="67" name="Bild 25">
            <a:extLst>
              <a:ext uri="{FF2B5EF4-FFF2-40B4-BE49-F238E27FC236}">
                <a16:creationId xmlns:a16="http://schemas.microsoft.com/office/drawing/2014/main" xmlns="" id="{39090D9E-B681-FC46-9A6E-3E7B3C9A113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7409" y="3396856"/>
            <a:ext cx="926712" cy="959147"/>
          </a:xfrm>
          <a:prstGeom prst="rect">
            <a:avLst/>
          </a:prstGeom>
        </p:spPr>
      </p:pic>
      <p:sp>
        <p:nvSpPr>
          <p:cNvPr id="68" name="Oval 67">
            <a:extLst>
              <a:ext uri="{FF2B5EF4-FFF2-40B4-BE49-F238E27FC236}">
                <a16:creationId xmlns:a16="http://schemas.microsoft.com/office/drawing/2014/main" xmlns="" id="{098F93FE-160F-2349-9A79-376ACE24F0C8}"/>
              </a:ext>
            </a:extLst>
          </p:cNvPr>
          <p:cNvSpPr/>
          <p:nvPr/>
        </p:nvSpPr>
        <p:spPr>
          <a:xfrm>
            <a:off x="2992561" y="3409382"/>
            <a:ext cx="945520" cy="9455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69" name="Bild 23">
            <a:extLst>
              <a:ext uri="{FF2B5EF4-FFF2-40B4-BE49-F238E27FC236}">
                <a16:creationId xmlns:a16="http://schemas.microsoft.com/office/drawing/2014/main" xmlns="" id="{805A5732-4E39-B94D-B982-A2993DFB244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3681" y="3628462"/>
            <a:ext cx="790569" cy="588326"/>
          </a:xfrm>
          <a:prstGeom prst="rect">
            <a:avLst/>
          </a:prstGeom>
        </p:spPr>
      </p:pic>
      <p:sp>
        <p:nvSpPr>
          <p:cNvPr id="70" name="Textfeld 69">
            <a:extLst>
              <a:ext uri="{FF2B5EF4-FFF2-40B4-BE49-F238E27FC236}">
                <a16:creationId xmlns:a16="http://schemas.microsoft.com/office/drawing/2014/main" xmlns="" id="{DEF0B2AD-965F-0C42-8F5A-6793DF1FE990}"/>
              </a:ext>
            </a:extLst>
          </p:cNvPr>
          <p:cNvSpPr txBox="1"/>
          <p:nvPr/>
        </p:nvSpPr>
        <p:spPr>
          <a:xfrm>
            <a:off x="350100" y="1211547"/>
            <a:ext cx="1669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DC3332"/>
                </a:solidFill>
              </a:rPr>
              <a:t>Arbeitspaket 1:</a:t>
            </a:r>
          </a:p>
        </p:txBody>
      </p:sp>
      <p:sp>
        <p:nvSpPr>
          <p:cNvPr id="71" name="Textfeld 70">
            <a:extLst>
              <a:ext uri="{FF2B5EF4-FFF2-40B4-BE49-F238E27FC236}">
                <a16:creationId xmlns:a16="http://schemas.microsoft.com/office/drawing/2014/main" xmlns="" id="{94D0F145-FC03-9041-8EB0-F23363532BB2}"/>
              </a:ext>
            </a:extLst>
          </p:cNvPr>
          <p:cNvSpPr txBox="1"/>
          <p:nvPr/>
        </p:nvSpPr>
        <p:spPr>
          <a:xfrm>
            <a:off x="2659115" y="1208000"/>
            <a:ext cx="1669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DC3332"/>
                </a:solidFill>
              </a:rPr>
              <a:t>Arbeitspaket 2:</a:t>
            </a:r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xmlns="" id="{3E25EB8C-017D-E441-A7E2-9E3D380B620A}"/>
              </a:ext>
            </a:extLst>
          </p:cNvPr>
          <p:cNvSpPr txBox="1"/>
          <p:nvPr/>
        </p:nvSpPr>
        <p:spPr>
          <a:xfrm>
            <a:off x="4881953" y="1213195"/>
            <a:ext cx="1669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DC3332"/>
                </a:solidFill>
              </a:rPr>
              <a:t>Arbeitspaket 3:</a:t>
            </a:r>
          </a:p>
        </p:txBody>
      </p:sp>
      <p:sp>
        <p:nvSpPr>
          <p:cNvPr id="73" name="Textfeld 72">
            <a:extLst>
              <a:ext uri="{FF2B5EF4-FFF2-40B4-BE49-F238E27FC236}">
                <a16:creationId xmlns:a16="http://schemas.microsoft.com/office/drawing/2014/main" xmlns="" id="{25C3B601-2361-DE44-8970-8E8ED5903B11}"/>
              </a:ext>
            </a:extLst>
          </p:cNvPr>
          <p:cNvSpPr txBox="1"/>
          <p:nvPr/>
        </p:nvSpPr>
        <p:spPr>
          <a:xfrm>
            <a:off x="7141557" y="1208000"/>
            <a:ext cx="1669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DC3332"/>
                </a:solidFill>
              </a:rPr>
              <a:t>Arbeitspaket 4:</a:t>
            </a:r>
          </a:p>
        </p:txBody>
      </p:sp>
      <p:sp>
        <p:nvSpPr>
          <p:cNvPr id="27" name="Fußzeilenplatzhalter 3">
            <a:extLst>
              <a:ext uri="{FF2B5EF4-FFF2-40B4-BE49-F238E27FC236}">
                <a16:creationId xmlns:a16="http://schemas.microsoft.com/office/drawing/2014/main" xmlns="" id="{CFC84159-B394-E84A-B496-B83DFB774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1548768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xmlns="" id="{F95072F1-2589-8F46-9B5C-D53455D504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Mittagspause</a:t>
            </a:r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xmlns="" id="{2225BD61-99BE-8D4D-888D-02CF55BC8B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878" y="1370013"/>
            <a:ext cx="3694243" cy="3262312"/>
          </a:xfrm>
        </p:spPr>
      </p:pic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7DCC4F06-BD29-F643-8C94-2F98CE431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39</a:t>
            </a:fld>
            <a:endParaRPr lang="de-DE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xmlns="" id="{5F287DB5-B440-C848-9F58-D7E0DB2D83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522496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63FD71B4-32DD-4D4C-9058-9B60D426B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Dokumentation und Metadaten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487681B6-0ACF-2A4D-BC34-8FEA149928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F587BE48-4973-9F43-8D7F-B95243C6F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40</a:t>
            </a:fld>
            <a:endParaRPr lang="de-DE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xmlns="" id="{18128A22-9665-114D-87DB-8FC1867EC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2870755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xmlns="" id="{04BA520A-480A-8543-B837-8EE2001084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Grundlegende Inhalte einer Dokumentation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xmlns="" id="{18D00CA9-AAE4-7249-9153-A1A323DB06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>
              <a:lnSpc>
                <a:spcPct val="100000"/>
              </a:lnSpc>
            </a:pPr>
            <a:r>
              <a:rPr lang="de-DE" sz="1400" dirty="0"/>
              <a:t>Beschreibung des Forschungsvorhabens</a:t>
            </a:r>
          </a:p>
          <a:p>
            <a:pPr lvl="0">
              <a:lnSpc>
                <a:spcPct val="100000"/>
              </a:lnSpc>
            </a:pPr>
            <a:r>
              <a:rPr lang="de-DE" sz="1400" dirty="0"/>
              <a:t>Projektziele</a:t>
            </a:r>
          </a:p>
          <a:p>
            <a:pPr lvl="0">
              <a:lnSpc>
                <a:spcPct val="100000"/>
              </a:lnSpc>
            </a:pPr>
            <a:r>
              <a:rPr lang="de-DE" sz="1400" dirty="0"/>
              <a:t>Hypothesen</a:t>
            </a:r>
          </a:p>
          <a:p>
            <a:pPr lvl="0">
              <a:lnSpc>
                <a:spcPct val="100000"/>
              </a:lnSpc>
            </a:pPr>
            <a:r>
              <a:rPr lang="de-DE" sz="1400" dirty="0"/>
              <a:t>Informationen zur Erhebung der Daten (Methoden, Einheiten, Zeiträume, Orte, verwendete Technik)</a:t>
            </a:r>
          </a:p>
          <a:p>
            <a:pPr lvl="0">
              <a:lnSpc>
                <a:spcPct val="100000"/>
              </a:lnSpc>
            </a:pPr>
            <a:r>
              <a:rPr lang="de-DE" sz="1400" dirty="0"/>
              <a:t>Maßnahmen zur Datenbereinigung</a:t>
            </a:r>
          </a:p>
          <a:p>
            <a:pPr lvl="0">
              <a:lnSpc>
                <a:spcPct val="100000"/>
              </a:lnSpc>
            </a:pPr>
            <a:r>
              <a:rPr lang="de-DE" sz="1400" dirty="0"/>
              <a:t>Struktur der Daten und deren Beziehungen zueinander</a:t>
            </a:r>
          </a:p>
          <a:p>
            <a:pPr lvl="0">
              <a:lnSpc>
                <a:spcPct val="100000"/>
              </a:lnSpc>
            </a:pPr>
            <a:r>
              <a:rPr lang="de-DE" sz="1400" dirty="0"/>
              <a:t>Erläuterung von Variablen, Labels und Codes</a:t>
            </a:r>
          </a:p>
          <a:p>
            <a:pPr lvl="0">
              <a:lnSpc>
                <a:spcPct val="100000"/>
              </a:lnSpc>
            </a:pPr>
            <a:r>
              <a:rPr lang="de-DE" sz="1400" dirty="0"/>
              <a:t>Unterschiede zwischen verschiedenen Datensatz-Versionen</a:t>
            </a:r>
          </a:p>
          <a:p>
            <a:pPr lvl="0">
              <a:lnSpc>
                <a:spcPct val="100000"/>
              </a:lnSpc>
            </a:pPr>
            <a:r>
              <a:rPr lang="de-DE" sz="1400" dirty="0"/>
              <a:t>Informationen zum Zugang und Nutzungsbedingungen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0D64A484-EE32-9245-9696-7B409EBA0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41</a:t>
            </a:fld>
            <a:endParaRPr lang="de-DE"/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xmlns="" id="{F72ACB1C-314C-6442-AFCD-15F728C55E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2431723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xmlns="" id="{D15FF61D-40FD-F84C-B8BC-615DF3C262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Metadaten – Daten über Daten</a:t>
            </a:r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xmlns="" id="{E9732980-2405-EA4F-BC89-1EBD41A39FC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Inhaltliche Metadaten:</a:t>
            </a:r>
          </a:p>
          <a:p>
            <a:pPr lvl="1"/>
            <a:r>
              <a:rPr lang="de-DE" dirty="0"/>
              <a:t>Titel</a:t>
            </a:r>
          </a:p>
          <a:p>
            <a:pPr lvl="1"/>
            <a:r>
              <a:rPr lang="de-DE" dirty="0"/>
              <a:t>Beschreibung</a:t>
            </a:r>
          </a:p>
          <a:p>
            <a:pPr lvl="1"/>
            <a:r>
              <a:rPr lang="de-DE" dirty="0"/>
              <a:t>Autor</a:t>
            </a:r>
          </a:p>
          <a:p>
            <a:pPr lvl="1"/>
            <a:r>
              <a:rPr lang="de-DE" dirty="0"/>
              <a:t>Urheberrechts-Inhaber</a:t>
            </a:r>
          </a:p>
          <a:p>
            <a:pPr lvl="1"/>
            <a:r>
              <a:rPr lang="de-DE" dirty="0"/>
              <a:t>Kontaktdaten</a:t>
            </a:r>
          </a:p>
          <a:p>
            <a:pPr lvl="1"/>
            <a:r>
              <a:rPr lang="de-DE" dirty="0"/>
              <a:t>Lizenzangaben</a:t>
            </a:r>
          </a:p>
          <a:p>
            <a:pPr lvl="1"/>
            <a:r>
              <a:rPr lang="de-DE" dirty="0"/>
              <a:t>Schlüsselwörter</a:t>
            </a:r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xmlns="" id="{23E75750-A1A8-CA41-9356-2BE1E2EF078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DE" dirty="0"/>
              <a:t>Technische Metadaten:</a:t>
            </a:r>
          </a:p>
          <a:p>
            <a:pPr lvl="1"/>
            <a:r>
              <a:rPr lang="de-DE" dirty="0"/>
              <a:t>Aufnahmedatum</a:t>
            </a:r>
          </a:p>
          <a:p>
            <a:pPr lvl="1"/>
            <a:r>
              <a:rPr lang="de-DE" dirty="0"/>
              <a:t>Brennweite</a:t>
            </a:r>
          </a:p>
          <a:p>
            <a:pPr lvl="1"/>
            <a:r>
              <a:rPr lang="de-DE" dirty="0"/>
              <a:t>Blende</a:t>
            </a:r>
          </a:p>
          <a:p>
            <a:pPr lvl="1"/>
            <a:r>
              <a:rPr lang="de-DE" dirty="0"/>
              <a:t>Belichtungsdauer</a:t>
            </a:r>
          </a:p>
          <a:p>
            <a:pPr lvl="1"/>
            <a:r>
              <a:rPr lang="de-DE" dirty="0"/>
              <a:t>Geographische Koordinaten</a:t>
            </a:r>
          </a:p>
          <a:p>
            <a:pPr lvl="1"/>
            <a:r>
              <a:rPr lang="de-DE" dirty="0"/>
              <a:t>und viele weitere</a:t>
            </a:r>
          </a:p>
          <a:p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4E6352DD-7DDE-DF43-96D4-DC80F7C51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42</a:t>
            </a:fld>
            <a:endParaRPr lang="de-DE"/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xmlns="" id="{EB57619F-F469-BE4B-B27C-9B4EFBE282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3257677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xmlns="" id="{55BA01CB-4C41-C04D-834E-3BE4ECA44B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Normdaten	</a:t>
            </a:r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xmlns="" id="{EE086EBF-DF5E-8F46-B79E-11B2F99652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de-DE" dirty="0"/>
              <a:t>Dienen der eindeutigen Identifikation von Personen, Institutionen, Forschungsförderer... </a:t>
            </a:r>
          </a:p>
          <a:p>
            <a:pPr>
              <a:lnSpc>
                <a:spcPct val="100000"/>
              </a:lnSpc>
            </a:pPr>
            <a:r>
              <a:rPr lang="de-DE" dirty="0"/>
              <a:t>Gemeinsame Normdatei (GND)</a:t>
            </a:r>
          </a:p>
          <a:p>
            <a:pPr>
              <a:lnSpc>
                <a:spcPct val="100000"/>
              </a:lnSpc>
            </a:pPr>
            <a:r>
              <a:rPr lang="de-DE" dirty="0"/>
              <a:t>International Standard Name Identifier (ISNI)</a:t>
            </a:r>
          </a:p>
          <a:p>
            <a:pPr>
              <a:lnSpc>
                <a:spcPct val="100000"/>
              </a:lnSpc>
            </a:pPr>
            <a:r>
              <a:rPr lang="de-DE" dirty="0"/>
              <a:t>Virtual International Authority File (VIAF)</a:t>
            </a:r>
          </a:p>
          <a:p>
            <a:pPr>
              <a:lnSpc>
                <a:spcPct val="100000"/>
              </a:lnSpc>
            </a:pPr>
            <a:r>
              <a:rPr lang="de-DE" dirty="0"/>
              <a:t>Open </a:t>
            </a:r>
            <a:r>
              <a:rPr lang="de-DE" dirty="0" err="1"/>
              <a:t>Funder</a:t>
            </a:r>
            <a:r>
              <a:rPr lang="de-DE" dirty="0"/>
              <a:t> Registry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ADF9A16A-A308-774A-BA34-BAB12FEDC0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43</a:t>
            </a:fld>
            <a:endParaRPr lang="de-DE"/>
          </a:p>
        </p:txBody>
      </p:sp>
      <p:sp>
        <p:nvSpPr>
          <p:cNvPr id="10" name="Fußzeilenplatzhalter 3">
            <a:extLst>
              <a:ext uri="{FF2B5EF4-FFF2-40B4-BE49-F238E27FC236}">
                <a16:creationId xmlns:a16="http://schemas.microsoft.com/office/drawing/2014/main" xmlns="" id="{02B0CCD2-0846-9B48-A698-FE2C4E194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769077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A03EDF4E-EE03-EB43-AFA1-0A53E9D0E1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Kontrolliertes Vokabular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48FA93ED-1071-734C-8C32-09230BBC4F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Klassifikation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xmlns="" id="{1E423A9F-48C8-A748-A187-AFAB0A86164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de-DE" dirty="0"/>
              <a:t>dient der Zuordnung von Objekten in (meist hierarchisch strukturierten) Klassen. Die Klassen sind durch bestimmte Merkmale charakterisiert.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xmlns="" id="{5E61973A-60E2-9D4F-8485-1C82F6AD8F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DE" dirty="0"/>
              <a:t>Thesaurus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xmlns="" id="{713C203C-B7DB-744A-A2BE-2C869CCCC46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de-DE" dirty="0"/>
              <a:t>Ist eine natürlich-sprachliche geordnete Sammlung von Begriffen und deren Beziehungen zueinander.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xmlns="" id="{478111BD-0711-A14C-885C-5FD285290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44</a:t>
            </a:fld>
            <a:endParaRPr lang="de-DE"/>
          </a:p>
        </p:txBody>
      </p:sp>
      <p:sp>
        <p:nvSpPr>
          <p:cNvPr id="10" name="Fußzeilenplatzhalter 3">
            <a:extLst>
              <a:ext uri="{FF2B5EF4-FFF2-40B4-BE49-F238E27FC236}">
                <a16:creationId xmlns:a16="http://schemas.microsoft.com/office/drawing/2014/main" xmlns="" id="{AD76AF87-A9C0-FA46-A43C-62D1B7131F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3033040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xmlns="" id="{572E9D04-0297-754F-902D-81870FA034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Übung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xmlns="" id="{1B2624B6-E084-534C-8C80-62B291E917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>
              <a:lnSpc>
                <a:spcPct val="100000"/>
              </a:lnSpc>
              <a:buNone/>
            </a:pPr>
            <a:r>
              <a:rPr lang="de-DE" dirty="0"/>
              <a:t>Erstellen Sie eine Liste von Metadaten, die Ihrer Meinung nach in Ihrem Fachgebiet vorkommen (können).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65103166-F73D-944B-9AB2-A3A6160BD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45</a:t>
            </a:fld>
            <a:endParaRPr lang="de-DE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xmlns="" id="{A0433CF6-BFBE-9B4D-B562-3ECADD4BB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4003781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xmlns="" id="{84D9A644-5321-1340-BEA1-4BD443074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Beispiele für Metadatenstandards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xmlns="" id="{C1B0A450-8F34-BF47-BDC4-A0C95C24B7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2850565"/>
            <a:ext cx="3886200" cy="2292935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de-DE" dirty="0"/>
              <a:t>Beispiele:</a:t>
            </a:r>
          </a:p>
          <a:p>
            <a:pPr>
              <a:lnSpc>
                <a:spcPct val="120000"/>
              </a:lnSpc>
            </a:pPr>
            <a:r>
              <a:rPr lang="de-DE" dirty="0"/>
              <a:t>Fachübergreifende Metadatenstandards:</a:t>
            </a:r>
          </a:p>
          <a:p>
            <a:pPr lvl="1">
              <a:lnSpc>
                <a:spcPct val="120000"/>
              </a:lnSpc>
            </a:pPr>
            <a:r>
              <a:rPr lang="de-DE" dirty="0"/>
              <a:t>Dublin Core</a:t>
            </a:r>
          </a:p>
          <a:p>
            <a:pPr lvl="1">
              <a:lnSpc>
                <a:spcPct val="120000"/>
              </a:lnSpc>
            </a:pPr>
            <a:r>
              <a:rPr lang="de-DE" dirty="0"/>
              <a:t>MARC21</a:t>
            </a:r>
          </a:p>
          <a:p>
            <a:r>
              <a:rPr lang="de-DE" dirty="0"/>
              <a:t>Geowissenschaften:</a:t>
            </a:r>
          </a:p>
          <a:p>
            <a:pPr lvl="1"/>
            <a:r>
              <a:rPr lang="de-DE" dirty="0"/>
              <a:t>ISO 19115</a:t>
            </a:r>
          </a:p>
          <a:p>
            <a:pPr lvl="1"/>
            <a:r>
              <a:rPr lang="de-DE" dirty="0"/>
              <a:t>Darwin Core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xmlns="" id="{523AE335-DA6E-3B42-936A-FA73BA5596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3253977"/>
            <a:ext cx="3886200" cy="1889523"/>
          </a:xfrm>
        </p:spPr>
        <p:txBody>
          <a:bodyPr>
            <a:normAutofit fontScale="62500" lnSpcReduction="20000"/>
          </a:bodyPr>
          <a:lstStyle/>
          <a:p>
            <a:r>
              <a:rPr lang="de-DE" dirty="0"/>
              <a:t>Geisteswissenschaften:</a:t>
            </a:r>
          </a:p>
          <a:p>
            <a:pPr lvl="1"/>
            <a:r>
              <a:rPr lang="de-DE" dirty="0"/>
              <a:t>Text Encoding Initiative (TEI)</a:t>
            </a:r>
          </a:p>
          <a:p>
            <a:r>
              <a:rPr lang="de-DE" dirty="0"/>
              <a:t>Naturwissenschaften:</a:t>
            </a:r>
          </a:p>
          <a:p>
            <a:pPr lvl="1"/>
            <a:r>
              <a:rPr lang="de-DE" dirty="0"/>
              <a:t>ICAT Schema</a:t>
            </a:r>
          </a:p>
          <a:p>
            <a:pPr lvl="1"/>
            <a:r>
              <a:rPr lang="de-DE" dirty="0" err="1"/>
              <a:t>Cristallographic</a:t>
            </a:r>
            <a:r>
              <a:rPr lang="de-DE" dirty="0"/>
              <a:t> Information Framework</a:t>
            </a:r>
          </a:p>
          <a:p>
            <a:r>
              <a:rPr lang="de-DE" dirty="0"/>
              <a:t>Sozialwissenschaften:</a:t>
            </a:r>
          </a:p>
          <a:p>
            <a:pPr lvl="1"/>
            <a:r>
              <a:rPr lang="de-DE" dirty="0"/>
              <a:t>Data </a:t>
            </a:r>
            <a:r>
              <a:rPr lang="de-DE" dirty="0" err="1"/>
              <a:t>Documentation</a:t>
            </a:r>
            <a:r>
              <a:rPr lang="de-DE" dirty="0"/>
              <a:t> Initiative</a:t>
            </a:r>
          </a:p>
          <a:p>
            <a:pPr marL="457200" lvl="1" indent="0">
              <a:buNone/>
            </a:pPr>
            <a:endParaRPr lang="de-DE" dirty="0"/>
          </a:p>
          <a:p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E680026E-44C6-A046-BCD0-BB017E4BD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46</a:t>
            </a:fld>
            <a:endParaRPr lang="de-DE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xmlns="" id="{8D5EDB93-D47B-7A4A-84E3-DF755005D85C}"/>
              </a:ext>
            </a:extLst>
          </p:cNvPr>
          <p:cNvSpPr txBox="1"/>
          <p:nvPr/>
        </p:nvSpPr>
        <p:spPr>
          <a:xfrm>
            <a:off x="628650" y="1120638"/>
            <a:ext cx="78867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de-DE" dirty="0">
                <a:solidFill>
                  <a:srgbClr val="004476"/>
                </a:solidFill>
              </a:rPr>
              <a:t>Eine Übersicht zu disziplinspezifischen und fachübergreifenden Metadatenstandards gibt es unter:</a:t>
            </a:r>
          </a:p>
          <a:p>
            <a:pPr>
              <a:lnSpc>
                <a:spcPct val="120000"/>
              </a:lnSpc>
            </a:pPr>
            <a:r>
              <a:rPr lang="de-DE" dirty="0">
                <a:solidFill>
                  <a:srgbClr val="004476"/>
                </a:solidFill>
              </a:rPr>
              <a:t>	http://</a:t>
            </a:r>
            <a:r>
              <a:rPr lang="de-DE" dirty="0" err="1">
                <a:solidFill>
                  <a:srgbClr val="004476"/>
                </a:solidFill>
              </a:rPr>
              <a:t>www.dcc.ac.uk</a:t>
            </a:r>
            <a:r>
              <a:rPr lang="de-DE" dirty="0">
                <a:solidFill>
                  <a:srgbClr val="004476"/>
                </a:solidFill>
              </a:rPr>
              <a:t>/</a:t>
            </a:r>
            <a:r>
              <a:rPr lang="de-DE" dirty="0" err="1">
                <a:solidFill>
                  <a:srgbClr val="004476"/>
                </a:solidFill>
              </a:rPr>
              <a:t>resources</a:t>
            </a:r>
            <a:r>
              <a:rPr lang="de-DE" dirty="0">
                <a:solidFill>
                  <a:srgbClr val="004476"/>
                </a:solidFill>
              </a:rPr>
              <a:t>/</a:t>
            </a:r>
            <a:r>
              <a:rPr lang="de-DE" dirty="0" err="1">
                <a:solidFill>
                  <a:srgbClr val="004476"/>
                </a:solidFill>
              </a:rPr>
              <a:t>metadata</a:t>
            </a:r>
            <a:r>
              <a:rPr lang="de-DE" dirty="0">
                <a:solidFill>
                  <a:srgbClr val="004476"/>
                </a:solidFill>
              </a:rPr>
              <a:t>-standards</a:t>
            </a:r>
          </a:p>
          <a:p>
            <a:pPr>
              <a:lnSpc>
                <a:spcPct val="120000"/>
              </a:lnSpc>
            </a:pPr>
            <a:r>
              <a:rPr lang="de-DE" dirty="0">
                <a:solidFill>
                  <a:srgbClr val="004476"/>
                </a:solidFill>
              </a:rPr>
              <a:t>sowie</a:t>
            </a:r>
          </a:p>
          <a:p>
            <a:r>
              <a:rPr lang="de-DE" dirty="0">
                <a:solidFill>
                  <a:srgbClr val="004476"/>
                </a:solidFill>
              </a:rPr>
              <a:t>	http://</a:t>
            </a:r>
            <a:r>
              <a:rPr lang="de-DE" dirty="0" err="1">
                <a:solidFill>
                  <a:srgbClr val="004476"/>
                </a:solidFill>
              </a:rPr>
              <a:t>rdalliance.github.io</a:t>
            </a:r>
            <a:r>
              <a:rPr lang="de-DE" dirty="0">
                <a:solidFill>
                  <a:srgbClr val="004476"/>
                </a:solidFill>
              </a:rPr>
              <a:t>/</a:t>
            </a:r>
            <a:r>
              <a:rPr lang="de-DE" dirty="0" err="1">
                <a:solidFill>
                  <a:srgbClr val="004476"/>
                </a:solidFill>
              </a:rPr>
              <a:t>metadata</a:t>
            </a:r>
            <a:r>
              <a:rPr lang="de-DE" dirty="0">
                <a:solidFill>
                  <a:srgbClr val="004476"/>
                </a:solidFill>
              </a:rPr>
              <a:t>-directory/</a:t>
            </a:r>
            <a:r>
              <a:rPr lang="de-DE" dirty="0" err="1">
                <a:solidFill>
                  <a:srgbClr val="004476"/>
                </a:solidFill>
              </a:rPr>
              <a:t>subjects</a:t>
            </a:r>
            <a:r>
              <a:rPr lang="de-DE" dirty="0">
                <a:solidFill>
                  <a:srgbClr val="004476"/>
                </a:solidFill>
              </a:rPr>
              <a:t>/</a:t>
            </a:r>
          </a:p>
          <a:p>
            <a:pPr>
              <a:lnSpc>
                <a:spcPct val="120000"/>
              </a:lnSpc>
            </a:pPr>
            <a:endParaRPr lang="de-DE" dirty="0">
              <a:solidFill>
                <a:srgbClr val="004476"/>
              </a:solidFill>
            </a:endParaRPr>
          </a:p>
          <a:p>
            <a:endParaRPr lang="de-DE" dirty="0"/>
          </a:p>
        </p:txBody>
      </p:sp>
      <p:sp>
        <p:nvSpPr>
          <p:cNvPr id="9" name="Fußzeilenplatzhalter 3">
            <a:extLst>
              <a:ext uri="{FF2B5EF4-FFF2-40B4-BE49-F238E27FC236}">
                <a16:creationId xmlns:a16="http://schemas.microsoft.com/office/drawing/2014/main" xmlns="" id="{20BEF527-FE96-9642-B8F3-4AED7AE783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2103542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F254AEF2-3177-EC43-9971-077AA4F781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Speicherung und Backup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46442EF0-CC66-D14B-B59F-3E03895278F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09488164-B53A-684F-9525-391DD4CD5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47</a:t>
            </a:fld>
            <a:endParaRPr lang="de-DE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xmlns="" id="{21CC3743-F699-0D41-8979-0006D9300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643866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Bewertung von Speicherorten</a:t>
            </a:r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/>
          </p:nvPr>
        </p:nvGraphicFramePr>
        <p:xfrm>
          <a:off x="628650" y="1370013"/>
          <a:ext cx="7886700" cy="229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900">
                  <a:extLst>
                    <a:ext uri="{9D8B030D-6E8A-4147-A177-3AD203B41FA5}">
                      <a16:colId xmlns:a16="http://schemas.microsoft.com/office/drawing/2014/main" xmlns="" val="3290235560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xmlns="" val="593034967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xmlns="" val="19941986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Medium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Vorteile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Nachteile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84471560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r>
                        <a:rPr lang="de-DE" dirty="0"/>
                        <a:t>Eigener PC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selbst verantwortlich für Sicherheit und Backup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was mit dem PC geschieht, geschieht mit dem Backup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4655288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maximale Kontrolle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evtl. fehlende Ressourcen und </a:t>
                      </a:r>
                      <a:r>
                        <a:rPr lang="de-DE" dirty="0" err="1"/>
                        <a:t>Know-How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2424290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Einzellösungen aufwendig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6245905"/>
                  </a:ext>
                </a:extLst>
              </a:tr>
            </a:tbl>
          </a:graphicData>
        </a:graphic>
      </p:graphicFrame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48</a:t>
            </a:fld>
            <a:endParaRPr lang="de-DE"/>
          </a:p>
        </p:txBody>
      </p:sp>
      <p:sp>
        <p:nvSpPr>
          <p:cNvPr id="8" name="Fußzeilenplatzhalter 3">
            <a:extLst>
              <a:ext uri="{FF2B5EF4-FFF2-40B4-BE49-F238E27FC236}">
                <a16:creationId xmlns:a16="http://schemas.microsoft.com/office/drawing/2014/main" xmlns="" id="{E0391C51-4F6D-5F43-9BF3-2F9622F8D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242834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BECBC147-7256-534B-90B7-9F203C788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O! O! O! – Orientierung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16C44938-E18C-2341-9633-C72F0E45ED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53385197-8E47-0A4E-B76C-D70DDC85A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xmlns="" id="{813CB529-F869-954D-AAD5-773E7599E7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225054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Bewertung von Speicherorten</a:t>
            </a:r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1889840"/>
              </p:ext>
            </p:extLst>
          </p:nvPr>
        </p:nvGraphicFramePr>
        <p:xfrm>
          <a:off x="628650" y="1370013"/>
          <a:ext cx="7886700" cy="256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900">
                  <a:extLst>
                    <a:ext uri="{9D8B030D-6E8A-4147-A177-3AD203B41FA5}">
                      <a16:colId xmlns:a16="http://schemas.microsoft.com/office/drawing/2014/main" xmlns="" val="3290235560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xmlns="" val="593034967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xmlns="" val="19941986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Medium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Vorteile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Nachteile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84471560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r>
                        <a:rPr lang="de-DE" dirty="0"/>
                        <a:t>Mobile</a:t>
                      </a:r>
                      <a:r>
                        <a:rPr lang="de-DE" baseline="0" dirty="0"/>
                        <a:t> Speichermedien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einfach zu Transportieren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Verlust, Diebstahl, …</a:t>
                      </a:r>
                    </a:p>
                    <a:p>
                      <a:r>
                        <a:rPr lang="de-DE" dirty="0"/>
                        <a:t>-&gt;</a:t>
                      </a:r>
                      <a:r>
                        <a:rPr lang="de-DE" baseline="0" dirty="0"/>
                        <a:t> besonders unsicher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4655288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kann im verschließbaren Schrank oder Safe aufbewahrt werden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bei Verlust: Inhalte  ungeschützt, falls nicht verschlüsselt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2424290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externe Festplatte: stoß- und verschleißanfällig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6245905"/>
                  </a:ext>
                </a:extLst>
              </a:tr>
            </a:tbl>
          </a:graphicData>
        </a:graphic>
      </p:graphicFrame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49</a:t>
            </a:fld>
            <a:endParaRPr lang="de-DE"/>
          </a:p>
        </p:txBody>
      </p:sp>
      <p:sp>
        <p:nvSpPr>
          <p:cNvPr id="8" name="Fußzeilenplatzhalter 3">
            <a:extLst>
              <a:ext uri="{FF2B5EF4-FFF2-40B4-BE49-F238E27FC236}">
                <a16:creationId xmlns:a16="http://schemas.microsoft.com/office/drawing/2014/main" xmlns="" id="{1825D14C-A2C4-7440-81EC-B8080027C0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2079036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Bewertung von Speicherorten</a:t>
            </a:r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/>
          </p:nvPr>
        </p:nvGraphicFramePr>
        <p:xfrm>
          <a:off x="628650" y="1370013"/>
          <a:ext cx="7886700" cy="3114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900">
                  <a:extLst>
                    <a:ext uri="{9D8B030D-6E8A-4147-A177-3AD203B41FA5}">
                      <a16:colId xmlns:a16="http://schemas.microsoft.com/office/drawing/2014/main" xmlns="" val="3290235560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xmlns="" val="593034967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xmlns="" val="19941986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Medium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Vorteile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Nachteile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84471560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r>
                        <a:rPr lang="de-DE" dirty="0"/>
                        <a:t>Institutionelle Speicherorte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Backup der Daten ist sichergestellt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Geschwindigkeit eventuell vom Netzwerk abhängig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4655288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professionelle Durchführung und Wartung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Zugriff auf Backups evtl. verzögert durch Dienstweg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2424290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Speicherung gem. Datenschutzrichtlinien der </a:t>
                      </a:r>
                    </a:p>
                    <a:p>
                      <a:r>
                        <a:rPr lang="de-DE" dirty="0"/>
                        <a:t>Institution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evtl. unklar welche Sicherheitskriterien und –</a:t>
                      </a:r>
                      <a:r>
                        <a:rPr lang="de-DE" dirty="0" err="1"/>
                        <a:t>strategien</a:t>
                      </a:r>
                      <a:r>
                        <a:rPr lang="de-DE" dirty="0"/>
                        <a:t> eingesetzt </a:t>
                      </a:r>
                    </a:p>
                    <a:p>
                      <a:r>
                        <a:rPr lang="de-DE" dirty="0"/>
                        <a:t>werden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6245905"/>
                  </a:ext>
                </a:extLst>
              </a:tr>
            </a:tbl>
          </a:graphicData>
        </a:graphic>
      </p:graphicFrame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50</a:t>
            </a:fld>
            <a:endParaRPr lang="de-DE"/>
          </a:p>
        </p:txBody>
      </p:sp>
      <p:sp>
        <p:nvSpPr>
          <p:cNvPr id="8" name="Fußzeilenplatzhalter 3">
            <a:extLst>
              <a:ext uri="{FF2B5EF4-FFF2-40B4-BE49-F238E27FC236}">
                <a16:creationId xmlns:a16="http://schemas.microsoft.com/office/drawing/2014/main" xmlns="" id="{66D0971B-F5A7-C74C-BB15-418A34DB32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1386006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Katarzyna Biernacka, Petra Buchholz, Dr. Dominika Dolzycka, Kerstin Helbig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Bewertung von Speicherorten</a:t>
            </a:r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3612363"/>
              </p:ext>
            </p:extLst>
          </p:nvPr>
        </p:nvGraphicFramePr>
        <p:xfrm>
          <a:off x="628650" y="1370013"/>
          <a:ext cx="7886700" cy="3754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900">
                  <a:extLst>
                    <a:ext uri="{9D8B030D-6E8A-4147-A177-3AD203B41FA5}">
                      <a16:colId xmlns:a16="http://schemas.microsoft.com/office/drawing/2014/main" xmlns="" val="3290235560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xmlns="" val="593034967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xmlns="" val="19941986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Medium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Vorteile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Nachteile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84471560"/>
                  </a:ext>
                </a:extLst>
              </a:tr>
              <a:tr h="370840">
                <a:tc rowSpan="4">
                  <a:txBody>
                    <a:bodyPr/>
                    <a:lstStyle/>
                    <a:p>
                      <a:r>
                        <a:rPr lang="de-DE" dirty="0"/>
                        <a:t>Externe Speicherorte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einfach zu nutzen und zu verwalten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je nach Anbieter kann die Verbindung auch unsicher sein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4655288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Backup der Daten ist sichergestellt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abhängig vom Zugang zum Internet (</a:t>
                      </a:r>
                      <a:r>
                        <a:rPr lang="de-DE" dirty="0" err="1"/>
                        <a:t>Up</a:t>
                      </a:r>
                      <a:r>
                        <a:rPr lang="de-DE" dirty="0"/>
                        <a:t>- &amp; Download evtl. langsam)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2424290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für mobiles Arbeiten nutzbar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Zugriff auf Back-ups evtl. verzögert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336685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professionelle Durchführung und Wartung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Datenschutz?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6245905"/>
                  </a:ext>
                </a:extLst>
              </a:tr>
            </a:tbl>
          </a:graphicData>
        </a:graphic>
      </p:graphicFrame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51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5938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Schutz vor Datenverlust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628650" y="1369219"/>
            <a:ext cx="4392529" cy="3263504"/>
          </a:xfrm>
        </p:spPr>
        <p:txBody>
          <a:bodyPr/>
          <a:lstStyle/>
          <a:p>
            <a:r>
              <a:rPr lang="de-DE" sz="2000" dirty="0">
                <a:solidFill>
                  <a:srgbClr val="002060"/>
                </a:solidFill>
              </a:rPr>
              <a:t>Risiken</a:t>
            </a:r>
          </a:p>
          <a:p>
            <a:pPr lvl="1"/>
            <a:r>
              <a:rPr lang="de-DE" sz="1700" dirty="0">
                <a:solidFill>
                  <a:srgbClr val="002060"/>
                </a:solidFill>
              </a:rPr>
              <a:t>Technische Defekte</a:t>
            </a:r>
          </a:p>
          <a:p>
            <a:pPr lvl="1"/>
            <a:r>
              <a:rPr lang="de-DE" sz="1700" dirty="0">
                <a:solidFill>
                  <a:srgbClr val="002060"/>
                </a:solidFill>
              </a:rPr>
              <a:t>Katastrophen (Unwetter …)</a:t>
            </a:r>
          </a:p>
          <a:p>
            <a:pPr lvl="1"/>
            <a:r>
              <a:rPr lang="de-DE" sz="1700" dirty="0">
                <a:solidFill>
                  <a:srgbClr val="002060"/>
                </a:solidFill>
              </a:rPr>
              <a:t>Diebstahl </a:t>
            </a:r>
          </a:p>
          <a:p>
            <a:pPr lvl="1"/>
            <a:r>
              <a:rPr lang="de-DE" sz="1700" dirty="0">
                <a:solidFill>
                  <a:srgbClr val="002060"/>
                </a:solidFill>
              </a:rPr>
              <a:t>Vergesslichkeit</a:t>
            </a:r>
          </a:p>
          <a:p>
            <a:pPr lvl="1"/>
            <a:r>
              <a:rPr lang="de-DE" sz="1700" dirty="0">
                <a:solidFill>
                  <a:srgbClr val="002060"/>
                </a:solidFill>
              </a:rPr>
              <a:t>…</a:t>
            </a:r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52</a:t>
            </a:fld>
            <a:endParaRPr lang="de-DE"/>
          </a:p>
        </p:txBody>
      </p:sp>
      <p:sp>
        <p:nvSpPr>
          <p:cNvPr id="6" name="Inhaltsplatzhalter 3"/>
          <p:cNvSpPr txBox="1">
            <a:spLocks/>
          </p:cNvSpPr>
          <p:nvPr/>
        </p:nvSpPr>
        <p:spPr>
          <a:xfrm>
            <a:off x="4518859" y="1361199"/>
            <a:ext cx="4392529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1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de-DE" sz="2000" dirty="0">
                <a:solidFill>
                  <a:srgbClr val="002060"/>
                </a:solidFill>
              </a:rPr>
              <a:t>Strategien</a:t>
            </a:r>
          </a:p>
          <a:p>
            <a:pPr marL="800100" lvl="1" indent="-342900">
              <a:lnSpc>
                <a:spcPct val="100000"/>
              </a:lnSpc>
            </a:pPr>
            <a:r>
              <a:rPr lang="de-DE" sz="1700" dirty="0">
                <a:solidFill>
                  <a:srgbClr val="002060"/>
                </a:solidFill>
              </a:rPr>
              <a:t>Speicherung auf Universitätsservern mit automatischem regelmäßigem Backup</a:t>
            </a:r>
          </a:p>
          <a:p>
            <a:pPr marL="800100" lvl="1" indent="-342900">
              <a:lnSpc>
                <a:spcPct val="100000"/>
              </a:lnSpc>
            </a:pPr>
            <a:r>
              <a:rPr lang="de-DE" sz="1700" dirty="0">
                <a:solidFill>
                  <a:srgbClr val="002060"/>
                </a:solidFill>
              </a:rPr>
              <a:t>Sicherung wichtiger Dateien in mindestens zwei Kopien auf räumlich getrennten Datenträgern</a:t>
            </a:r>
          </a:p>
          <a:p>
            <a:endParaRPr lang="de-DE" dirty="0"/>
          </a:p>
        </p:txBody>
      </p:sp>
      <p:pic>
        <p:nvPicPr>
          <p:cNvPr id="7" name="Picture 4" descr="C:\Users\Buchholz\AppData\Local\Temp\broken-disc-27801_64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1975" y="3486550"/>
            <a:ext cx="1138153" cy="1138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Users\Buchholz\AppData\Local\Temp\computer-156948_64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110" y="3885846"/>
            <a:ext cx="718394" cy="884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feld 8"/>
          <p:cNvSpPr txBox="1"/>
          <p:nvPr/>
        </p:nvSpPr>
        <p:spPr>
          <a:xfrm>
            <a:off x="6589910" y="4516981"/>
            <a:ext cx="15121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Bildquellen : </a:t>
            </a:r>
            <a:r>
              <a:rPr lang="de-DE" sz="800" dirty="0" err="1"/>
              <a:t>pixabay</a:t>
            </a:r>
            <a:r>
              <a:rPr lang="de-DE" sz="800" dirty="0"/>
              <a:t> CC0</a:t>
            </a:r>
          </a:p>
        </p:txBody>
      </p:sp>
      <p:sp>
        <p:nvSpPr>
          <p:cNvPr id="11" name="Fußzeilenplatzhalter 3">
            <a:extLst>
              <a:ext uri="{FF2B5EF4-FFF2-40B4-BE49-F238E27FC236}">
                <a16:creationId xmlns:a16="http://schemas.microsoft.com/office/drawing/2014/main" xmlns="" id="{56DD41B5-962D-0F4B-9614-A7B741E90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1924594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Kriterien für Backup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Einrichtung von Backups </a:t>
            </a:r>
          </a:p>
          <a:p>
            <a:r>
              <a:rPr lang="de-DE" dirty="0"/>
              <a:t>Mindestens 3 Kopien einer Datei </a:t>
            </a:r>
          </a:p>
          <a:p>
            <a:r>
              <a:rPr lang="de-DE" dirty="0"/>
              <a:t>Auf mindestens 2 unterschiedlichen Medien </a:t>
            </a:r>
          </a:p>
          <a:p>
            <a:r>
              <a:rPr lang="de-DE" dirty="0"/>
              <a:t>Wovon mindestens eins dezentral ist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de-DE" dirty="0"/>
              <a:t>Testen Sie die Datenwiederherstellung zu Beginn sowie in regelmäßigen Abständen 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53</a:t>
            </a:fld>
            <a:endParaRPr lang="de-DE"/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xmlns="" id="{01E7E5E9-087B-2C4E-B7C3-0639E5903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172029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3FD21C62-907C-5A46-B2C8-813F228BE2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Langzeitarchivierung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7AE590A3-3AF6-0A48-B6E3-D7732F40AE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9E2A2EF7-F200-EE4A-9EC2-12298A24CB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54</a:t>
            </a:fld>
            <a:endParaRPr lang="de-DE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xmlns="" id="{8BFFC252-17E4-8143-B350-C49FA8B52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1753069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>
            <a:extLst>
              <a:ext uri="{FF2B5EF4-FFF2-40B4-BE49-F238E27FC236}">
                <a16:creationId xmlns:a16="http://schemas.microsoft.com/office/drawing/2014/main" xmlns="" id="{51E83630-845F-5846-8B9B-2D35D1363C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Wie lange ist Langzeit?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xmlns="" id="{114463BE-83B3-6D42-B033-34E5DA6AA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55</a:t>
            </a:fld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xmlns="" id="{D9F37C52-F3C0-764E-BD6D-1B805C1D9EB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980" y="1094193"/>
            <a:ext cx="2174488" cy="1630866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xmlns="" id="{17B43FC6-95C2-7542-B360-C259F75077C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1668" y="2366010"/>
            <a:ext cx="2170307" cy="1446871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xmlns="" id="{22B44F0B-B021-DB4A-8497-CD87CE72088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376" y="3456045"/>
            <a:ext cx="1541156" cy="1502627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xmlns="" id="{4F02B859-2727-B742-84B7-DA11AA6F5F88}"/>
              </a:ext>
            </a:extLst>
          </p:cNvPr>
          <p:cNvSpPr txBox="1"/>
          <p:nvPr/>
        </p:nvSpPr>
        <p:spPr>
          <a:xfrm>
            <a:off x="3005229" y="1408895"/>
            <a:ext cx="3189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CD: 5-10 Jahre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xmlns="" id="{AC47EDD0-A195-1847-964C-7295D46EA0FE}"/>
              </a:ext>
            </a:extLst>
          </p:cNvPr>
          <p:cNvSpPr txBox="1"/>
          <p:nvPr/>
        </p:nvSpPr>
        <p:spPr>
          <a:xfrm>
            <a:off x="5728011" y="3587444"/>
            <a:ext cx="3189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Diskette: 10-20 Jahre 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xmlns="" id="{D506919C-E5D9-C244-909E-E4CE25B1EE17}"/>
              </a:ext>
            </a:extLst>
          </p:cNvPr>
          <p:cNvSpPr txBox="1"/>
          <p:nvPr/>
        </p:nvSpPr>
        <p:spPr>
          <a:xfrm>
            <a:off x="4687846" y="2444945"/>
            <a:ext cx="3189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004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Festplatte: 3-10 Jahre </a:t>
            </a:r>
          </a:p>
        </p:txBody>
      </p:sp>
      <p:sp>
        <p:nvSpPr>
          <p:cNvPr id="12" name="Fußzeilenplatzhalter 3">
            <a:extLst>
              <a:ext uri="{FF2B5EF4-FFF2-40B4-BE49-F238E27FC236}">
                <a16:creationId xmlns:a16="http://schemas.microsoft.com/office/drawing/2014/main" xmlns="" id="{BA1924CD-3A87-D240-B28F-F3B0C73FF2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467055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>
            <a:extLst>
              <a:ext uri="{FF2B5EF4-FFF2-40B4-BE49-F238E27FC236}">
                <a16:creationId xmlns:a16="http://schemas.microsoft.com/office/drawing/2014/main" xmlns="" id="{51E83630-845F-5846-8B9B-2D35D1363C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Archivierung – Abgrenzung zu Backup</a:t>
            </a:r>
          </a:p>
        </p:txBody>
      </p:sp>
      <p:sp>
        <p:nvSpPr>
          <p:cNvPr id="2" name="Textplatzhalter 1">
            <a:extLst>
              <a:ext uri="{FF2B5EF4-FFF2-40B4-BE49-F238E27FC236}">
                <a16:creationId xmlns:a16="http://schemas.microsoft.com/office/drawing/2014/main" xmlns="" id="{7DFF6447-7C49-9F40-B65F-1EFBAB683A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Backup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xmlns="" id="{02A62E78-329D-BF4B-9509-8CA3F8F236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DE" dirty="0"/>
              <a:t>Archivierung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xmlns="" id="{114463BE-83B3-6D42-B033-34E5DA6AA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56</a:t>
            </a:fld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0" name="Inhaltsplatzhalter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2" name="Fußzeilenplatzhalter 3">
            <a:extLst>
              <a:ext uri="{FF2B5EF4-FFF2-40B4-BE49-F238E27FC236}">
                <a16:creationId xmlns:a16="http://schemas.microsoft.com/office/drawing/2014/main" xmlns="" id="{794E83FE-D94E-144E-9125-57A56EA58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2393514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>
            <a:extLst>
              <a:ext uri="{FF2B5EF4-FFF2-40B4-BE49-F238E27FC236}">
                <a16:creationId xmlns:a16="http://schemas.microsoft.com/office/drawing/2014/main" xmlns="" id="{51E83630-845F-5846-8B9B-2D35D1363C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Archivierung – Abgrenzung zu Backup</a:t>
            </a:r>
          </a:p>
        </p:txBody>
      </p:sp>
      <p:sp>
        <p:nvSpPr>
          <p:cNvPr id="2" name="Textplatzhalter 1">
            <a:extLst>
              <a:ext uri="{FF2B5EF4-FFF2-40B4-BE49-F238E27FC236}">
                <a16:creationId xmlns:a16="http://schemas.microsoft.com/office/drawing/2014/main" xmlns="" id="{7DFF6447-7C49-9F40-B65F-1EFBAB683A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Backup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1738D987-54DD-6B43-91AE-CA6B4F6CCFE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10000"/>
              </a:lnSpc>
            </a:pPr>
            <a:r>
              <a:rPr lang="de-DE" dirty="0"/>
              <a:t>Automatische Sicherung </a:t>
            </a:r>
            <a:r>
              <a:rPr lang="de-DE" b="1" dirty="0"/>
              <a:t>aller</a:t>
            </a:r>
            <a:r>
              <a:rPr lang="de-DE" dirty="0"/>
              <a:t> Daten, um Datenverlust vorzubeugen (technisch, z. B. defekt, oder menschlich, z. B. versehentlich gelöscht)</a:t>
            </a:r>
          </a:p>
          <a:p>
            <a:r>
              <a:rPr lang="de-DE" dirty="0"/>
              <a:t>Alle Versionen</a:t>
            </a:r>
          </a:p>
          <a:p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xmlns="" id="{02A62E78-329D-BF4B-9509-8CA3F8F236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DE" dirty="0"/>
              <a:t>Archivierung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xmlns="" id="{1C35382B-EA4D-1C45-843C-8F66E9CA3F7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de-DE" dirty="0"/>
              <a:t>Sicherung </a:t>
            </a:r>
            <a:r>
              <a:rPr lang="de-DE" b="1" dirty="0"/>
              <a:t>ausgewählter</a:t>
            </a:r>
            <a:r>
              <a:rPr lang="de-DE" dirty="0"/>
              <a:t> Daten, um diese langfristig aufzubewahren</a:t>
            </a:r>
          </a:p>
          <a:p>
            <a:pPr>
              <a:lnSpc>
                <a:spcPct val="110000"/>
              </a:lnSpc>
            </a:pPr>
            <a:r>
              <a:rPr lang="de-DE" dirty="0"/>
              <a:t>Nur endgültige Versionen</a:t>
            </a:r>
          </a:p>
          <a:p>
            <a:r>
              <a:rPr lang="de-DE" dirty="0"/>
              <a:t>Integritätssicherung</a:t>
            </a:r>
          </a:p>
          <a:p>
            <a:r>
              <a:rPr lang="de-DE" dirty="0"/>
              <a:t>Langzeitspeicherung</a:t>
            </a:r>
          </a:p>
          <a:p>
            <a:r>
              <a:rPr lang="de-DE" dirty="0"/>
              <a:t>Durchsuchbarkeit</a:t>
            </a:r>
          </a:p>
          <a:p>
            <a:pPr marL="0" indent="0">
              <a:buNone/>
            </a:pPr>
            <a:endParaRPr lang="de-DE" dirty="0"/>
          </a:p>
          <a:p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xmlns="" id="{114463BE-83B3-6D42-B033-34E5DA6AA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57</a:t>
            </a:fld>
            <a:endParaRPr lang="de-DE"/>
          </a:p>
        </p:txBody>
      </p:sp>
      <p:sp>
        <p:nvSpPr>
          <p:cNvPr id="10" name="Fußzeilenplatzhalter 3">
            <a:extLst>
              <a:ext uri="{FF2B5EF4-FFF2-40B4-BE49-F238E27FC236}">
                <a16:creationId xmlns:a16="http://schemas.microsoft.com/office/drawing/2014/main" xmlns="" id="{E600853A-9CF4-5E4D-ADC2-0468CA73D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4256282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xmlns="" id="{50064DA4-B7CC-914D-9CD4-C09735AEC4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Nachhaltige Dateiformate</a:t>
            </a:r>
          </a:p>
        </p:txBody>
      </p:sp>
      <p:graphicFrame>
        <p:nvGraphicFramePr>
          <p:cNvPr id="6" name="Inhaltsplatzhalter 5">
            <a:extLst>
              <a:ext uri="{FF2B5EF4-FFF2-40B4-BE49-F238E27FC236}">
                <a16:creationId xmlns:a16="http://schemas.microsoft.com/office/drawing/2014/main" xmlns="" id="{39F0933A-EBDC-5B42-B7C0-9B25C03A1AB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59686"/>
              </p:ext>
            </p:extLst>
          </p:nvPr>
        </p:nvGraphicFramePr>
        <p:xfrm>
          <a:off x="628650" y="1394359"/>
          <a:ext cx="7733648" cy="27081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9334">
                  <a:extLst>
                    <a:ext uri="{9D8B030D-6E8A-4147-A177-3AD203B41FA5}">
                      <a16:colId xmlns:a16="http://schemas.microsoft.com/office/drawing/2014/main" xmlns="" val="685451368"/>
                    </a:ext>
                  </a:extLst>
                </a:gridCol>
                <a:gridCol w="3090718">
                  <a:extLst>
                    <a:ext uri="{9D8B030D-6E8A-4147-A177-3AD203B41FA5}">
                      <a16:colId xmlns:a16="http://schemas.microsoft.com/office/drawing/2014/main" xmlns="" val="2980125234"/>
                    </a:ext>
                  </a:extLst>
                </a:gridCol>
                <a:gridCol w="2223596">
                  <a:extLst>
                    <a:ext uri="{9D8B030D-6E8A-4147-A177-3AD203B41FA5}">
                      <a16:colId xmlns:a16="http://schemas.microsoft.com/office/drawing/2014/main" xmlns="" val="261711227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ts val="2900"/>
                        </a:lnSpc>
                        <a:spcAft>
                          <a:spcPts val="0"/>
                        </a:spcAft>
                      </a:pPr>
                      <a:r>
                        <a:rPr lang="de-DE" sz="1700" dirty="0">
                          <a:effectLst/>
                        </a:rPr>
                        <a:t>Dateiformat</a:t>
                      </a:r>
                      <a:endParaRPr lang="de-DE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8205" marR="9820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900"/>
                        </a:lnSpc>
                        <a:spcAft>
                          <a:spcPts val="0"/>
                        </a:spcAft>
                      </a:pPr>
                      <a:r>
                        <a:rPr lang="de-DE" sz="1700">
                          <a:effectLst/>
                        </a:rPr>
                        <a:t>Empfehlung</a:t>
                      </a:r>
                      <a:endParaRPr lang="de-DE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8205" marR="9820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2900"/>
                        </a:lnSpc>
                        <a:spcAft>
                          <a:spcPts val="0"/>
                        </a:spcAft>
                      </a:pPr>
                      <a:r>
                        <a:rPr lang="de-DE" sz="1700" dirty="0">
                          <a:effectLst/>
                        </a:rPr>
                        <a:t>Vermeiden</a:t>
                      </a:r>
                      <a:endParaRPr lang="de-DE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8205" marR="98205" marT="0" marB="0" anchor="ctr"/>
                </a:tc>
                <a:extLst>
                  <a:ext uri="{0D108BD9-81ED-4DB2-BD59-A6C34878D82A}">
                    <a16:rowId xmlns:a16="http://schemas.microsoft.com/office/drawing/2014/main" xmlns="" val="1704193310"/>
                  </a:ext>
                </a:extLst>
              </a:tr>
              <a:tr h="453108">
                <a:tc>
                  <a:txBody>
                    <a:bodyPr/>
                    <a:lstStyle/>
                    <a:p>
                      <a:pPr>
                        <a:lnSpc>
                          <a:spcPts val="2900"/>
                        </a:lnSpc>
                        <a:spcAft>
                          <a:spcPts val="0"/>
                        </a:spcAft>
                      </a:pPr>
                      <a:r>
                        <a:rPr lang="de-DE" sz="1700">
                          <a:effectLst/>
                        </a:rPr>
                        <a:t>Tabellen</a:t>
                      </a:r>
                      <a:endParaRPr lang="de-DE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8205" marR="982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29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effectLst/>
                        </a:rPr>
                        <a:t>CSV, TSV, SPSS portable</a:t>
                      </a:r>
                      <a:endParaRPr lang="de-DE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8205" marR="9820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700" dirty="0">
                          <a:effectLst/>
                        </a:rPr>
                        <a:t>XLS, </a:t>
                      </a:r>
                      <a:r>
                        <a:rPr lang="en-US" sz="1700" dirty="0">
                          <a:effectLst/>
                        </a:rPr>
                        <a:t>SPSS</a:t>
                      </a:r>
                      <a:endParaRPr lang="de-DE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8205" marR="98205" marT="0" marB="0"/>
                </a:tc>
                <a:extLst>
                  <a:ext uri="{0D108BD9-81ED-4DB2-BD59-A6C34878D82A}">
                    <a16:rowId xmlns:a16="http://schemas.microsoft.com/office/drawing/2014/main" xmlns="" val="1615983290"/>
                  </a:ext>
                </a:extLst>
              </a:tr>
              <a:tr h="453108">
                <a:tc>
                  <a:txBody>
                    <a:bodyPr/>
                    <a:lstStyle/>
                    <a:p>
                      <a:pPr>
                        <a:lnSpc>
                          <a:spcPts val="2900"/>
                        </a:lnSpc>
                        <a:spcAft>
                          <a:spcPts val="0"/>
                        </a:spcAft>
                      </a:pPr>
                      <a:r>
                        <a:rPr lang="de-DE" sz="1700">
                          <a:effectLst/>
                        </a:rPr>
                        <a:t>Text</a:t>
                      </a:r>
                      <a:endParaRPr lang="de-DE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8205" marR="982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29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TXT, HTML, RTF, PDF/A </a:t>
                      </a:r>
                      <a:endParaRPr lang="de-DE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8205" marR="982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2900"/>
                        </a:lnSpc>
                        <a:spcAft>
                          <a:spcPts val="0"/>
                        </a:spcAft>
                      </a:pPr>
                      <a:r>
                        <a:rPr lang="de-DE" sz="1700">
                          <a:effectLst/>
                        </a:rPr>
                        <a:t>DOC, PPT</a:t>
                      </a:r>
                      <a:endParaRPr lang="de-DE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8205" marR="98205" marT="0" marB="0"/>
                </a:tc>
                <a:extLst>
                  <a:ext uri="{0D108BD9-81ED-4DB2-BD59-A6C34878D82A}">
                    <a16:rowId xmlns:a16="http://schemas.microsoft.com/office/drawing/2014/main" xmlns="" val="3891346983"/>
                  </a:ext>
                </a:extLst>
              </a:tr>
              <a:tr h="980505">
                <a:tc>
                  <a:txBody>
                    <a:bodyPr/>
                    <a:lstStyle/>
                    <a:p>
                      <a:pPr>
                        <a:lnSpc>
                          <a:spcPts val="2900"/>
                        </a:lnSpc>
                        <a:spcAft>
                          <a:spcPts val="0"/>
                        </a:spcAft>
                      </a:pPr>
                      <a:r>
                        <a:rPr lang="de-DE" sz="1700">
                          <a:effectLst/>
                        </a:rPr>
                        <a:t>Multimedia</a:t>
                      </a:r>
                      <a:endParaRPr lang="de-DE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8205" marR="982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29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Container: MPEG4, Ogg</a:t>
                      </a:r>
                      <a:endParaRPr lang="de-DE" sz="1700">
                        <a:effectLst/>
                      </a:endParaRPr>
                    </a:p>
                    <a:p>
                      <a:pPr>
                        <a:lnSpc>
                          <a:spcPts val="29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effectLst/>
                        </a:rPr>
                        <a:t>Codec: Theora, Dirac, FLAC</a:t>
                      </a:r>
                      <a:endParaRPr lang="de-DE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8205" marR="982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2900"/>
                        </a:lnSpc>
                        <a:spcAft>
                          <a:spcPts val="0"/>
                        </a:spcAft>
                      </a:pPr>
                      <a:r>
                        <a:rPr lang="de-DE" sz="1700">
                          <a:effectLst/>
                        </a:rPr>
                        <a:t>QuickTime</a:t>
                      </a:r>
                    </a:p>
                    <a:p>
                      <a:pPr>
                        <a:lnSpc>
                          <a:spcPts val="2900"/>
                        </a:lnSpc>
                        <a:spcAft>
                          <a:spcPts val="0"/>
                        </a:spcAft>
                      </a:pPr>
                      <a:r>
                        <a:rPr lang="de-DE" sz="1700">
                          <a:effectLst/>
                        </a:rPr>
                        <a:t>H.264</a:t>
                      </a:r>
                      <a:endParaRPr lang="de-DE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8205" marR="98205" marT="0" marB="0"/>
                </a:tc>
                <a:extLst>
                  <a:ext uri="{0D108BD9-81ED-4DB2-BD59-A6C34878D82A}">
                    <a16:rowId xmlns:a16="http://schemas.microsoft.com/office/drawing/2014/main" xmlns="" val="1733819610"/>
                  </a:ext>
                </a:extLst>
              </a:tr>
              <a:tr h="453108">
                <a:tc>
                  <a:txBody>
                    <a:bodyPr/>
                    <a:lstStyle/>
                    <a:p>
                      <a:pPr>
                        <a:lnSpc>
                          <a:spcPts val="2900"/>
                        </a:lnSpc>
                        <a:spcAft>
                          <a:spcPts val="0"/>
                        </a:spcAft>
                      </a:pPr>
                      <a:r>
                        <a:rPr lang="de-DE" sz="1700">
                          <a:effectLst/>
                        </a:rPr>
                        <a:t>Bilder</a:t>
                      </a:r>
                      <a:endParaRPr lang="de-DE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8205" marR="982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2900"/>
                        </a:lnSpc>
                        <a:spcAft>
                          <a:spcPts val="0"/>
                        </a:spcAft>
                      </a:pPr>
                      <a:r>
                        <a:rPr lang="de-DE" sz="1700">
                          <a:effectLst/>
                        </a:rPr>
                        <a:t>TIFF, JPEG2000, PNG</a:t>
                      </a:r>
                      <a:endParaRPr lang="de-DE" sz="1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8205" marR="9820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2900"/>
                        </a:lnSpc>
                        <a:spcAft>
                          <a:spcPts val="0"/>
                        </a:spcAft>
                      </a:pPr>
                      <a:r>
                        <a:rPr lang="de-DE" sz="1700" dirty="0">
                          <a:effectLst/>
                        </a:rPr>
                        <a:t>GIF, JPG</a:t>
                      </a:r>
                      <a:endParaRPr lang="de-DE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8205" marR="98205" marT="0" marB="0"/>
                </a:tc>
                <a:extLst>
                  <a:ext uri="{0D108BD9-81ED-4DB2-BD59-A6C34878D82A}">
                    <a16:rowId xmlns:a16="http://schemas.microsoft.com/office/drawing/2014/main" xmlns="" val="1311217803"/>
                  </a:ext>
                </a:extLst>
              </a:tr>
            </a:tbl>
          </a:graphicData>
        </a:graphic>
      </p:graphicFrame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11FCE389-4E22-8547-998A-AC1EE354F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58</a:t>
            </a:fld>
            <a:endParaRPr lang="de-DE"/>
          </a:p>
        </p:txBody>
      </p:sp>
      <p:sp>
        <p:nvSpPr>
          <p:cNvPr id="8" name="Fußzeilenplatzhalter 3">
            <a:extLst>
              <a:ext uri="{FF2B5EF4-FFF2-40B4-BE49-F238E27FC236}">
                <a16:creationId xmlns:a16="http://schemas.microsoft.com/office/drawing/2014/main" xmlns="" id="{D87CCCE0-D20A-5A4D-AD22-50EA77304F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3781840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9F91CBE8-A2D7-FA4F-AB3E-D11D87A17A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Didaktisches Vorgehen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D34A9E55-2567-5F4C-A17D-D66300845F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FACC7F23-1A99-5F4A-8F89-A791C74E8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xmlns="" id="{2AAD4EAC-DD09-0D4F-9F58-5C300EDD76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400660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>
            <a:extLst>
              <a:ext uri="{FF2B5EF4-FFF2-40B4-BE49-F238E27FC236}">
                <a16:creationId xmlns:a16="http://schemas.microsoft.com/office/drawing/2014/main" xmlns="" id="{51E83630-845F-5846-8B9B-2D35D1363C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Übung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xmlns="" id="{114463BE-83B3-6D42-B033-34E5DA6AA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59</a:t>
            </a:fld>
            <a:endParaRPr lang="de-DE"/>
          </a:p>
        </p:txBody>
      </p:sp>
      <p:sp>
        <p:nvSpPr>
          <p:cNvPr id="5" name="Inhaltsplatzhalter 3"/>
          <p:cNvSpPr>
            <a:spLocks noGrp="1"/>
          </p:cNvSpPr>
          <p:nvPr>
            <p:ph sz="half" idx="2"/>
          </p:nvPr>
        </p:nvSpPr>
        <p:spPr>
          <a:xfrm>
            <a:off x="629842" y="1268018"/>
            <a:ext cx="7698818" cy="3374230"/>
          </a:xfrm>
        </p:spPr>
        <p:txBody>
          <a:bodyPr anchor="ctr"/>
          <a:lstStyle/>
          <a:p>
            <a:pPr marL="0" indent="0">
              <a:lnSpc>
                <a:spcPct val="100000"/>
              </a:lnSpc>
              <a:buNone/>
            </a:pPr>
            <a:r>
              <a:rPr lang="de-DE" dirty="0"/>
              <a:t>Erarbeiten Sie Kriterien für die Auswahl eines Langzeitarchivs: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 dirty="0"/>
              <a:t>Worauf sollte bei der Wahl geachtet werden?</a:t>
            </a:r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xmlns="" id="{3F7BFB45-9D1F-FF4F-B5FE-7FD619F3D8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737870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605893" cy="273844"/>
          </a:xfrm>
        </p:spPr>
        <p:txBody>
          <a:bodyPr/>
          <a:lstStyle/>
          <a:p>
            <a:r>
              <a:rPr lang="de-DE" dirty="0" smtClean="0"/>
              <a:t>Katarzyna Biernacka, Dr. Dominika Dolzycka, </a:t>
            </a:r>
            <a:r>
              <a:rPr lang="de-DE" dirty="0"/>
              <a:t>Kerstin Helbig, Petra </a:t>
            </a:r>
            <a:r>
              <a:rPr lang="de-DE" dirty="0" smtClean="0"/>
              <a:t>Buchholz</a:t>
            </a:r>
            <a:endParaRPr lang="de-DE" dirty="0"/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Anforderungen an Langzeitarchive</a:t>
            </a:r>
            <a:endParaRPr lang="de-DE" dirty="0"/>
          </a:p>
        </p:txBody>
      </p:sp>
      <p:sp>
        <p:nvSpPr>
          <p:cNvPr id="10" name="Inhaltsplatzhalt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de-DE" dirty="0" smtClean="0"/>
              <a:t>Technische Anforderungen</a:t>
            </a:r>
          </a:p>
          <a:p>
            <a:pPr>
              <a:spcAft>
                <a:spcPts val="600"/>
              </a:spcAft>
            </a:pPr>
            <a:r>
              <a:rPr lang="de-DE" dirty="0" smtClean="0"/>
              <a:t>Siegel für vertrauenswürdige Langzeitarchive</a:t>
            </a:r>
            <a:br>
              <a:rPr lang="de-DE" dirty="0" smtClean="0"/>
            </a:br>
            <a:r>
              <a:rPr lang="de-DE" dirty="0" smtClean="0"/>
              <a:t>(z. B. </a:t>
            </a:r>
            <a:r>
              <a:rPr lang="de-DE" dirty="0" err="1" smtClean="0"/>
              <a:t>CoreTrustSeal</a:t>
            </a:r>
            <a:r>
              <a:rPr lang="de-DE" dirty="0" smtClean="0"/>
              <a:t>, nestor-Siegel, DIN 31644)</a:t>
            </a:r>
          </a:p>
          <a:p>
            <a:pPr>
              <a:spcAft>
                <a:spcPts val="600"/>
              </a:spcAft>
            </a:pPr>
            <a:r>
              <a:rPr lang="de-DE" dirty="0" smtClean="0"/>
              <a:t>Kosten</a:t>
            </a:r>
          </a:p>
          <a:p>
            <a:pPr>
              <a:spcAft>
                <a:spcPts val="600"/>
              </a:spcAft>
            </a:pPr>
            <a:r>
              <a:rPr lang="de-DE" dirty="0" smtClean="0"/>
              <a:t>Zugänglichmachung der Daten</a:t>
            </a:r>
          </a:p>
          <a:p>
            <a:r>
              <a:rPr lang="de-DE" dirty="0" smtClean="0"/>
              <a:t>Langlebigkeit des Dienstleisters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60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4550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xmlns="" id="{EEB93806-438A-3347-8278-1AA6AB9AE7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Kaffeepause</a:t>
            </a:r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xmlns="" id="{BF306D7C-7A52-5B49-84D5-BDC0651EA1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878" y="1370013"/>
            <a:ext cx="3694243" cy="3262312"/>
          </a:xfrm>
        </p:spPr>
      </p:pic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CF61A6DA-5595-614A-A834-B45211BFA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61</a:t>
            </a:fld>
            <a:endParaRPr lang="de-DE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xmlns="" id="{BA999937-980A-E349-AA3B-7B6A6D8B3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376172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061744E9-A84E-FB48-951C-C21D595D7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Zugriffssicherheit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EB5377C7-BF19-344D-B57F-1D2D6219FA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09FB1C67-EF60-104F-8937-58B2196D6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62</a:t>
            </a:fld>
            <a:endParaRPr lang="de-DE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xmlns="" id="{43BA1278-F6EC-4A49-BDD6-6B4F46F9C9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2211564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xmlns="" id="{9AA455F9-157E-2140-BD24-7C2D570AF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Sicherheit von Daten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45B613F8-C60E-F147-BCA9-699CF8445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63</a:t>
            </a:fld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7440930" cy="3263504"/>
          </a:xfrm>
        </p:spPr>
        <p:txBody>
          <a:bodyPr anchor="ctr"/>
          <a:lstStyle/>
          <a:p>
            <a:pPr marL="0" indent="0">
              <a:buNone/>
            </a:pPr>
            <a:r>
              <a:rPr lang="de-DE" dirty="0"/>
              <a:t>Weshalb ist Datensicherheit für Sie wichtig?</a:t>
            </a:r>
          </a:p>
        </p:txBody>
      </p:sp>
      <p:sp>
        <p:nvSpPr>
          <p:cNvPr id="8" name="Fußzeilenplatzhalter 3">
            <a:extLst>
              <a:ext uri="{FF2B5EF4-FFF2-40B4-BE49-F238E27FC236}">
                <a16:creationId xmlns:a16="http://schemas.microsoft.com/office/drawing/2014/main" xmlns="" id="{0E766C85-B2BD-194C-8CCD-429A93D6B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138005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xmlns="" id="{9AA455F9-157E-2140-BD24-7C2D570AF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Gründe für einen sicheren Umgang mit Daten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xmlns="" id="{787EC90A-45D9-BE4C-A3E6-F665342B9E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49" y="1369219"/>
            <a:ext cx="7120043" cy="326350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de-DE" dirty="0"/>
              <a:t>Vor Datendiebstahl schützen</a:t>
            </a:r>
          </a:p>
          <a:p>
            <a:pPr>
              <a:lnSpc>
                <a:spcPct val="100000"/>
              </a:lnSpc>
            </a:pPr>
            <a:r>
              <a:rPr lang="de-DE" dirty="0"/>
              <a:t>Missbrauch der Daten verhindern</a:t>
            </a:r>
          </a:p>
          <a:p>
            <a:pPr>
              <a:lnSpc>
                <a:spcPct val="100000"/>
              </a:lnSpc>
            </a:pPr>
            <a:r>
              <a:rPr lang="de-DE" dirty="0"/>
              <a:t>Personen schützen (sensible Daten)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45B613F8-C60E-F147-BCA9-699CF8445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64</a:t>
            </a:fld>
            <a:endParaRPr lang="de-DE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xmlns="" id="{656E3D51-5BCE-DC4F-9FA8-1B84AC48F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474020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xmlns="" id="{9AA455F9-157E-2140-BD24-7C2D570AF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Aspekte der Datensicherheit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45B613F8-C60E-F147-BCA9-699CF8445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65</a:t>
            </a:fld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7440930" cy="3263504"/>
          </a:xfrm>
        </p:spPr>
        <p:txBody>
          <a:bodyPr/>
          <a:lstStyle/>
          <a:p>
            <a:r>
              <a:rPr lang="de-DE" dirty="0"/>
              <a:t>Vertraulichkeit</a:t>
            </a:r>
          </a:p>
          <a:p>
            <a:r>
              <a:rPr lang="de-DE" dirty="0"/>
              <a:t>Integrität</a:t>
            </a:r>
          </a:p>
          <a:p>
            <a:r>
              <a:rPr lang="de-DE" dirty="0"/>
              <a:t>Verfügbarkeit</a:t>
            </a:r>
          </a:p>
          <a:p>
            <a:r>
              <a:rPr lang="de-DE" dirty="0"/>
              <a:t>Kontrollierbarkeit</a:t>
            </a:r>
          </a:p>
        </p:txBody>
      </p:sp>
      <p:sp>
        <p:nvSpPr>
          <p:cNvPr id="8" name="Fußzeilenplatzhalter 3">
            <a:extLst>
              <a:ext uri="{FF2B5EF4-FFF2-40B4-BE49-F238E27FC236}">
                <a16:creationId xmlns:a16="http://schemas.microsoft.com/office/drawing/2014/main" xmlns="" id="{DD80D558-494D-0E4D-8615-1ECD50F17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1011103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xmlns="" id="{1C1AC8A6-99F9-C648-A844-41A8FC771B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Physischer Schutz und Verschlüsselung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xmlns="" id="{B8D98234-CF0D-8A48-BF7D-A36DC9A331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de-DE" dirty="0"/>
              <a:t>Physischer Schutz vor Zugriff, z. B. abschließbarer Raum, Safe, Datentreuhänder etc.</a:t>
            </a:r>
          </a:p>
          <a:p>
            <a:pPr>
              <a:lnSpc>
                <a:spcPct val="100000"/>
              </a:lnSpc>
            </a:pPr>
            <a:r>
              <a:rPr lang="de-DE" dirty="0"/>
              <a:t>Automatische Verschlüsselungsoptionen, z. B. </a:t>
            </a:r>
            <a:r>
              <a:rPr lang="de-DE" dirty="0" err="1"/>
              <a:t>FileVault</a:t>
            </a:r>
            <a:r>
              <a:rPr lang="de-DE" dirty="0"/>
              <a:t>, Bitlocker, </a:t>
            </a:r>
            <a:r>
              <a:rPr lang="de-DE" dirty="0" err="1"/>
              <a:t>dm-crypt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669597DE-88CE-0743-A6D8-7E9F46409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66</a:t>
            </a:fld>
            <a:endParaRPr lang="de-DE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xmlns="" id="{047BD17D-D851-3441-9180-9E1990F088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655326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xmlns="" id="{B4352B33-61EB-D44E-9CE9-8FB866BB6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Passwortschutz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xmlns="" id="{B3771614-6937-E247-89EF-93D7102DA4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de-DE" dirty="0"/>
              <a:t>Mindestens 8 Zeichen</a:t>
            </a:r>
          </a:p>
          <a:p>
            <a:pPr>
              <a:lnSpc>
                <a:spcPct val="100000"/>
              </a:lnSpc>
            </a:pPr>
            <a:r>
              <a:rPr lang="de-DE" dirty="0"/>
              <a:t>Klein- und Großbuchstaben </a:t>
            </a:r>
          </a:p>
          <a:p>
            <a:pPr>
              <a:lnSpc>
                <a:spcPct val="100000"/>
              </a:lnSpc>
            </a:pPr>
            <a:r>
              <a:rPr lang="de-DE" dirty="0"/>
              <a:t>Sonderzeichen und Zahlen</a:t>
            </a:r>
          </a:p>
          <a:p>
            <a:pPr>
              <a:lnSpc>
                <a:spcPct val="100000"/>
              </a:lnSpc>
            </a:pPr>
            <a:r>
              <a:rPr lang="de-DE" dirty="0"/>
              <a:t>Verwendete Zeichen sollten auf der Tastatur nicht nebeneinander liegen</a:t>
            </a:r>
          </a:p>
          <a:p>
            <a:pPr>
              <a:lnSpc>
                <a:spcPct val="100000"/>
              </a:lnSpc>
            </a:pPr>
            <a:r>
              <a:rPr lang="de-DE" dirty="0"/>
              <a:t>Regelmäßige Passwortänderung (alle 60 bis 90 Tage)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F359FEFE-BA4B-1645-9A29-B7B8D8828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67</a:t>
            </a:fld>
            <a:endParaRPr lang="de-DE"/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xmlns="" id="{D8DB412C-5339-8648-A789-2ACB21D5E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2546516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xmlns="" id="{870BDFC6-AC58-5740-B8E6-AC417F591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Beispiel: </a:t>
            </a:r>
            <a:r>
              <a:rPr lang="de-DE" dirty="0" err="1"/>
              <a:t>Keepass</a:t>
            </a:r>
            <a:endParaRPr lang="de-DE" dirty="0"/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xmlns="" id="{D79FD423-E685-9840-98E6-839322E8208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3143" y="1370013"/>
            <a:ext cx="5197714" cy="3262312"/>
          </a:xfrm>
        </p:spPr>
      </p:pic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2CF6B577-AC64-FF45-9176-5B7EF7745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68</a:t>
            </a:fld>
            <a:endParaRPr lang="de-DE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xmlns="" id="{38B2F0C3-4804-4045-8894-CB09B38E8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37335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Aufgabe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de-DE" dirty="0"/>
              <a:t>Überlegen Sie bitte Kriterien, an denen Sie merken würden, dass das hier nicht ein </a:t>
            </a:r>
            <a:r>
              <a:rPr lang="de-DE" b="1" dirty="0"/>
              <a:t>Forschungsdatenmanagement-Workshop</a:t>
            </a:r>
            <a:r>
              <a:rPr lang="de-DE" dirty="0"/>
              <a:t> ist, sondern ein </a:t>
            </a:r>
            <a:r>
              <a:rPr lang="de-DE" b="1" dirty="0"/>
              <a:t>Train-the-Trainer-Workshop</a:t>
            </a:r>
            <a:r>
              <a:rPr lang="de-DE" dirty="0"/>
              <a:t> zum Thema Forschungsdatenmanagement. 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xmlns="" id="{2FADB3DD-6122-DF44-BC38-4859824896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1486929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xmlns="" id="{1870CA0E-F12F-BE48-8673-E420DC1B7C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Zugriffsrechte und Rollenvergabe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C4F4F0B3-674A-384E-AFAD-FF0E380717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69</a:t>
            </a:fld>
            <a:endParaRPr lang="de-DE"/>
          </a:p>
        </p:txBody>
      </p:sp>
      <p:graphicFrame>
        <p:nvGraphicFramePr>
          <p:cNvPr id="11" name="Inhaltsplatzhalter 10">
            <a:extLst>
              <a:ext uri="{FF2B5EF4-FFF2-40B4-BE49-F238E27FC236}">
                <a16:creationId xmlns:a16="http://schemas.microsoft.com/office/drawing/2014/main" xmlns="" id="{D6D6B244-5ED2-E647-AF71-116FBDBC5497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985152335"/>
              </p:ext>
            </p:extLst>
          </p:nvPr>
        </p:nvGraphicFramePr>
        <p:xfrm>
          <a:off x="506730" y="1781823"/>
          <a:ext cx="2468257" cy="20720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2" name="Inhaltsplatzhalter 10">
            <a:extLst>
              <a:ext uri="{FF2B5EF4-FFF2-40B4-BE49-F238E27FC236}">
                <a16:creationId xmlns:a16="http://schemas.microsoft.com/office/drawing/2014/main" xmlns="" id="{CC801EB4-E00F-AB42-9881-771B8099644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0167303"/>
              </p:ext>
            </p:extLst>
          </p:nvPr>
        </p:nvGraphicFramePr>
        <p:xfrm>
          <a:off x="3359642" y="1781822"/>
          <a:ext cx="2468257" cy="20720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3" name="Inhaltsplatzhalter 10">
            <a:extLst>
              <a:ext uri="{FF2B5EF4-FFF2-40B4-BE49-F238E27FC236}">
                <a16:creationId xmlns:a16="http://schemas.microsoft.com/office/drawing/2014/main" xmlns="" id="{187DDEC5-CAE2-5E4E-B455-C0379924691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2764410"/>
              </p:ext>
            </p:extLst>
          </p:nvPr>
        </p:nvGraphicFramePr>
        <p:xfrm>
          <a:off x="6212554" y="1982011"/>
          <a:ext cx="2468257" cy="20720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sp>
        <p:nvSpPr>
          <p:cNvPr id="9" name="Fußzeilenplatzhalter 3">
            <a:extLst>
              <a:ext uri="{FF2B5EF4-FFF2-40B4-BE49-F238E27FC236}">
                <a16:creationId xmlns:a16="http://schemas.microsoft.com/office/drawing/2014/main" xmlns="" id="{B4430AC3-CAAC-2842-8259-690E4D9572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70251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92DFE760-C174-6341-BB7C-63F118C12D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Formaler Rahmen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0E9C0FA6-2F09-254B-9EE2-FEEFCF6E68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ACD67EFD-7FA4-884C-AB12-D60118594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70</a:t>
            </a:fld>
            <a:endParaRPr lang="de-DE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xmlns="" id="{8FAB54A9-F9BB-4548-9383-62B3B3213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2213451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xmlns="" id="{38D18DBE-4C72-8747-B3E2-C04F676B1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Übung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xmlns="" id="{FFFD0AF6-D05D-364C-AB70-5AB2343694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>
              <a:lnSpc>
                <a:spcPct val="100000"/>
              </a:lnSpc>
              <a:buNone/>
            </a:pPr>
            <a:r>
              <a:rPr lang="de-DE" dirty="0"/>
              <a:t>Gestalten Sie eine </a:t>
            </a:r>
            <a:r>
              <a:rPr lang="de-DE" dirty="0" err="1"/>
              <a:t>Mind-Map</a:t>
            </a:r>
            <a:r>
              <a:rPr lang="de-DE" dirty="0"/>
              <a:t> zum Thema: Was muss ich bedenken bei der Planung eines Workshops?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243FE84E-DE78-C34D-AA4B-B595F0EF18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71</a:t>
            </a:fld>
            <a:endParaRPr lang="de-DE"/>
          </a:p>
        </p:txBody>
      </p:sp>
      <p:sp>
        <p:nvSpPr>
          <p:cNvPr id="8" name="Fußzeilenplatzhalter 3">
            <a:extLst>
              <a:ext uri="{FF2B5EF4-FFF2-40B4-BE49-F238E27FC236}">
                <a16:creationId xmlns:a16="http://schemas.microsoft.com/office/drawing/2014/main" xmlns="" id="{64B532A5-4E7A-0340-ADBF-7B9BC45EE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4270699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xmlns="" id="{889C53D2-8205-494A-86FD-BA3FBE8266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Erste Schritte: die 3Z-Formel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8F998B64-9818-424D-8768-283F0B34D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72</a:t>
            </a:fld>
            <a:endParaRPr lang="de-DE"/>
          </a:p>
        </p:txBody>
      </p:sp>
      <p:pic>
        <p:nvPicPr>
          <p:cNvPr id="6" name="Inhaltsplatzhalter 5">
            <a:extLst>
              <a:ext uri="{FF2B5EF4-FFF2-40B4-BE49-F238E27FC236}">
                <a16:creationId xmlns:a16="http://schemas.microsoft.com/office/drawing/2014/main" xmlns="" id="{BEE32BCC-6FB1-E744-92EA-CCADF474BE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83" r="26815" b="51243"/>
          <a:stretch/>
        </p:blipFill>
        <p:spPr>
          <a:xfrm>
            <a:off x="1593669" y="1268018"/>
            <a:ext cx="5792734" cy="3567252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xmlns="" id="{3A3811EC-84DB-404A-9ADD-04EE19DA3B8C}"/>
              </a:ext>
            </a:extLst>
          </p:cNvPr>
          <p:cNvSpPr/>
          <p:nvPr/>
        </p:nvSpPr>
        <p:spPr>
          <a:xfrm>
            <a:off x="4946469" y="4005943"/>
            <a:ext cx="2629988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ußzeilenplatzhalter 3">
            <a:extLst>
              <a:ext uri="{FF2B5EF4-FFF2-40B4-BE49-F238E27FC236}">
                <a16:creationId xmlns:a16="http://schemas.microsoft.com/office/drawing/2014/main" xmlns="" id="{1052770F-8365-A444-98F3-F193DB9EF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1315367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xmlns="" id="{D8C22A17-8EE4-3D48-8110-68D6AD6BAC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Inhaltliche Schritte</a:t>
            </a:r>
          </a:p>
        </p:txBody>
      </p:sp>
      <p:pic>
        <p:nvPicPr>
          <p:cNvPr id="9" name="Inhaltsplatzhalter 8">
            <a:extLst>
              <a:ext uri="{FF2B5EF4-FFF2-40B4-BE49-F238E27FC236}">
                <a16:creationId xmlns:a16="http://schemas.microsoft.com/office/drawing/2014/main" xmlns="" id="{4FC7332E-3B54-B448-A24E-FA88CABD85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32" t="22584" r="-3123" b="35542"/>
          <a:stretch/>
        </p:blipFill>
        <p:spPr>
          <a:xfrm>
            <a:off x="2551613" y="1045030"/>
            <a:ext cx="4739508" cy="3640182"/>
          </a:xfrm>
        </p:spPr>
      </p:pic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D40E8BBE-196C-7A4E-9CE9-43A78CA8D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73</a:t>
            </a:fld>
            <a:endParaRPr lang="de-DE"/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xmlns="" id="{0419FB23-153A-CE4F-98A5-FC86B14F8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372453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xmlns="" id="{73F4DE4D-0A80-6E4A-AAA8-F86977648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Organisatorisches</a:t>
            </a:r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xmlns="" id="{7D4F3199-5AD2-7E4F-98AA-5DBA462B2B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825" r="45741"/>
          <a:stretch/>
        </p:blipFill>
        <p:spPr>
          <a:xfrm>
            <a:off x="1339073" y="982693"/>
            <a:ext cx="6637978" cy="3784571"/>
          </a:xfrm>
        </p:spPr>
      </p:pic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4A26127B-9ECE-0B4D-9448-2FC0E2B7C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74</a:t>
            </a:fld>
            <a:endParaRPr lang="de-DE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xmlns="" id="{AF7E4B67-DC9B-5140-8EA5-7BA196401A5C}"/>
              </a:ext>
            </a:extLst>
          </p:cNvPr>
          <p:cNvSpPr/>
          <p:nvPr/>
        </p:nvSpPr>
        <p:spPr>
          <a:xfrm>
            <a:off x="7332617" y="3901440"/>
            <a:ext cx="1182733" cy="5921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Fußzeilenplatzhalter 3">
            <a:extLst>
              <a:ext uri="{FF2B5EF4-FFF2-40B4-BE49-F238E27FC236}">
                <a16:creationId xmlns:a16="http://schemas.microsoft.com/office/drawing/2014/main" xmlns="" id="{D3438675-A088-C947-857C-D072B53BBD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1259076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xmlns="" id="{F6E19887-6C2E-7F4E-8885-122A6D46D1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75</a:t>
            </a:fld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xmlns="" id="{45D8429D-972F-9148-834C-85C27CEB55D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32" b="1745"/>
          <a:stretch/>
        </p:blipFill>
        <p:spPr>
          <a:xfrm>
            <a:off x="94570" y="69670"/>
            <a:ext cx="8842320" cy="4519748"/>
          </a:xfrm>
          <a:prstGeom prst="rect">
            <a:avLst/>
          </a:prstGeom>
        </p:spPr>
      </p:pic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xmlns="" id="{15D944A1-B4CA-9249-B51C-5BED9F91C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3157635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27B484F7-5343-CC45-880F-2B5C9B5213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0"/>
            <a:ext cx="8083446" cy="1790700"/>
          </a:xfrm>
        </p:spPr>
        <p:txBody>
          <a:bodyPr>
            <a:normAutofit/>
          </a:bodyPr>
          <a:lstStyle/>
          <a:p>
            <a:r>
              <a:rPr lang="de-DE" sz="3600" dirty="0"/>
              <a:t>Herzlichen Dank für Ihre Teilnahme!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xmlns="" id="{B8370445-FDA4-054D-8B67-135C2A9B60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5800" y="2131263"/>
            <a:ext cx="6858000" cy="1741372"/>
          </a:xfrm>
        </p:spPr>
        <p:txBody>
          <a:bodyPr>
            <a:noAutofit/>
          </a:bodyPr>
          <a:lstStyle/>
          <a:p>
            <a:r>
              <a:rPr lang="de-DE" sz="2200" dirty="0"/>
              <a:t>Katarzyna Biernacka</a:t>
            </a:r>
          </a:p>
          <a:p>
            <a:r>
              <a:rPr lang="de-DE" sz="2200" dirty="0"/>
              <a:t>Dr. Dominika Dolzycka</a:t>
            </a:r>
          </a:p>
          <a:p>
            <a:r>
              <a:rPr lang="de-DE" sz="2200" dirty="0"/>
              <a:t>Kerstin Helbig</a:t>
            </a:r>
          </a:p>
          <a:p>
            <a:r>
              <a:rPr lang="de-DE" sz="2200" dirty="0"/>
              <a:t>Petra Buchholz</a:t>
            </a:r>
          </a:p>
        </p:txBody>
      </p:sp>
      <p:sp>
        <p:nvSpPr>
          <p:cNvPr id="4" name="Untertitel 2">
            <a:extLst>
              <a:ext uri="{FF2B5EF4-FFF2-40B4-BE49-F238E27FC236}">
                <a16:creationId xmlns:a16="http://schemas.microsoft.com/office/drawing/2014/main" xmlns="" id="{5BC20C15-8622-6D4D-993D-78D0D2551D3A}"/>
              </a:ext>
            </a:extLst>
          </p:cNvPr>
          <p:cNvSpPr txBox="1">
            <a:spLocks/>
          </p:cNvSpPr>
          <p:nvPr/>
        </p:nvSpPr>
        <p:spPr>
          <a:xfrm>
            <a:off x="3963649" y="2131263"/>
            <a:ext cx="6858000" cy="17413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D2C90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4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200" dirty="0" err="1">
                <a:solidFill>
                  <a:srgbClr val="004476"/>
                </a:solidFill>
              </a:rPr>
              <a:t>katarzyna.biernacka@cms.hu-berlin.de</a:t>
            </a:r>
            <a:endParaRPr lang="de-DE" sz="2200" dirty="0">
              <a:solidFill>
                <a:srgbClr val="004476"/>
              </a:solidFill>
            </a:endParaRPr>
          </a:p>
          <a:p>
            <a:r>
              <a:rPr lang="de-DE" sz="2200" dirty="0" err="1">
                <a:solidFill>
                  <a:srgbClr val="004476"/>
                </a:solidFill>
              </a:rPr>
              <a:t>dolzycka@ub.fu-berlin.de</a:t>
            </a:r>
            <a:r>
              <a:rPr lang="de-DE" sz="2200" dirty="0">
                <a:solidFill>
                  <a:srgbClr val="004476"/>
                </a:solidFill>
              </a:rPr>
              <a:t> </a:t>
            </a:r>
          </a:p>
          <a:p>
            <a:r>
              <a:rPr lang="de-DE" sz="2200" dirty="0" err="1">
                <a:solidFill>
                  <a:srgbClr val="004476"/>
                </a:solidFill>
              </a:rPr>
              <a:t>kerstin.helbig@cms.hu-berlin.de</a:t>
            </a:r>
            <a:endParaRPr lang="de-DE" sz="2200" dirty="0">
              <a:solidFill>
                <a:srgbClr val="004476"/>
              </a:solidFill>
            </a:endParaRPr>
          </a:p>
          <a:p>
            <a:r>
              <a:rPr lang="de-DE" sz="2200" dirty="0" err="1">
                <a:solidFill>
                  <a:srgbClr val="004476"/>
                </a:solidFill>
              </a:rPr>
              <a:t>buchholz@ub.fu-berlin.de</a:t>
            </a:r>
            <a:r>
              <a:rPr lang="de-DE" sz="2200" dirty="0">
                <a:solidFill>
                  <a:srgbClr val="004476"/>
                </a:solidFill>
              </a:rPr>
              <a:t> 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xmlns="" id="{2E5F9551-A7AB-C44A-BE81-5A5F265FE27B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7520" y="4339653"/>
            <a:ext cx="9217091" cy="869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624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xmlns="" id="{27C679D7-1FAE-A140-AFA1-2263EF2CC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Lernprozess nach Prof. Dr. Klaus Döring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E1666001-AC42-2648-86D4-C8B9597F62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7</a:t>
            </a:fld>
            <a:endParaRPr lang="de-DE"/>
          </a:p>
        </p:txBody>
      </p:sp>
      <p:graphicFrame>
        <p:nvGraphicFramePr>
          <p:cNvPr id="9" name="Diagramm 8">
            <a:extLst>
              <a:ext uri="{FF2B5EF4-FFF2-40B4-BE49-F238E27FC236}">
                <a16:creationId xmlns:a16="http://schemas.microsoft.com/office/drawing/2014/main" xmlns="" id="{DFB21ECC-2D46-9F49-8A25-26609105F1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26378297"/>
              </p:ext>
            </p:extLst>
          </p:nvPr>
        </p:nvGraphicFramePr>
        <p:xfrm>
          <a:off x="1742536" y="1115682"/>
          <a:ext cx="5927962" cy="43247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Nach links gekrümmter Pfeil 10">
            <a:extLst>
              <a:ext uri="{FF2B5EF4-FFF2-40B4-BE49-F238E27FC236}">
                <a16:creationId xmlns:a16="http://schemas.microsoft.com/office/drawing/2014/main" xmlns="" id="{E6E40514-3F9D-E244-A288-8A24A81B4B4B}"/>
              </a:ext>
            </a:extLst>
          </p:cNvPr>
          <p:cNvSpPr/>
          <p:nvPr/>
        </p:nvSpPr>
        <p:spPr>
          <a:xfrm>
            <a:off x="3326342" y="1039559"/>
            <a:ext cx="3410865" cy="584775"/>
          </a:xfrm>
          <a:prstGeom prst="curvedLeftArrow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de-DE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4476"/>
                </a:solidFill>
              </a:rPr>
              <a:t>Einatmen</a:t>
            </a:r>
            <a:endParaRPr lang="de-DE" sz="32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004476"/>
              </a:solidFill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xmlns="" id="{31A2FB39-7FDA-6749-A356-DA48EA4DFCC2}"/>
              </a:ext>
            </a:extLst>
          </p:cNvPr>
          <p:cNvSpPr/>
          <p:nvPr/>
        </p:nvSpPr>
        <p:spPr>
          <a:xfrm>
            <a:off x="5199549" y="1448756"/>
            <a:ext cx="2533514" cy="169277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2000" dirty="0">
                <a:ln w="0"/>
                <a:solidFill>
                  <a:srgbClr val="00447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</a:t>
            </a:r>
            <a:r>
              <a:rPr lang="de-DE" sz="2000" dirty="0">
                <a:ln w="0"/>
                <a:solidFill>
                  <a:srgbClr val="004476"/>
                </a:solidFill>
              </a:rPr>
              <a:t>interessieren</a:t>
            </a:r>
          </a:p>
          <a:p>
            <a:pPr algn="ctr"/>
            <a:endParaRPr lang="de-DE" sz="800" dirty="0">
              <a:ln w="0"/>
              <a:solidFill>
                <a:srgbClr val="004476"/>
              </a:solidFill>
            </a:endParaRPr>
          </a:p>
          <a:p>
            <a:pPr algn="ctr"/>
            <a:r>
              <a:rPr lang="de-DE" sz="2000" dirty="0">
                <a:ln w="0"/>
                <a:solidFill>
                  <a:srgbClr val="004476"/>
                </a:solidFill>
              </a:rPr>
              <a:t>	wahrnehmen</a:t>
            </a:r>
          </a:p>
          <a:p>
            <a:pPr algn="ctr"/>
            <a:endParaRPr lang="de-DE" sz="800" dirty="0">
              <a:ln w="0"/>
              <a:solidFill>
                <a:srgbClr val="004476"/>
              </a:solidFill>
            </a:endParaRPr>
          </a:p>
          <a:p>
            <a:pPr algn="ctr"/>
            <a:r>
              <a:rPr lang="de-DE" sz="2000" dirty="0">
                <a:ln w="0"/>
                <a:solidFill>
                  <a:srgbClr val="004476"/>
                </a:solidFill>
              </a:rPr>
              <a:t>        verarbeiten</a:t>
            </a:r>
          </a:p>
          <a:p>
            <a:pPr algn="ctr"/>
            <a:endParaRPr lang="de-DE" sz="800" dirty="0">
              <a:ln w="0"/>
              <a:solidFill>
                <a:srgbClr val="004476"/>
              </a:solidFill>
            </a:endParaRPr>
          </a:p>
          <a:p>
            <a:pPr algn="ctr"/>
            <a:r>
              <a:rPr lang="de-DE" sz="2000" dirty="0">
                <a:ln w="0"/>
                <a:solidFill>
                  <a:srgbClr val="004476"/>
                </a:solidFill>
              </a:rPr>
              <a:t>verankern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xmlns="" id="{7544C82A-38E4-F749-8538-0E62A26718E5}"/>
              </a:ext>
            </a:extLst>
          </p:cNvPr>
          <p:cNvSpPr/>
          <p:nvPr/>
        </p:nvSpPr>
        <p:spPr>
          <a:xfrm>
            <a:off x="932357" y="2958762"/>
            <a:ext cx="2654841" cy="169277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de-DE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	</a:t>
            </a:r>
            <a:r>
              <a:rPr lang="de-DE" sz="2000" dirty="0">
                <a:ln w="0"/>
                <a:solidFill>
                  <a:srgbClr val="004476"/>
                </a:solidFill>
              </a:rPr>
              <a:t>  erinnern</a:t>
            </a:r>
          </a:p>
          <a:p>
            <a:pPr algn="ctr"/>
            <a:endParaRPr lang="de-DE" sz="800" dirty="0">
              <a:ln w="0"/>
              <a:solidFill>
                <a:srgbClr val="004476"/>
              </a:solidFill>
            </a:endParaRPr>
          </a:p>
          <a:p>
            <a:pPr algn="ctr"/>
            <a:r>
              <a:rPr lang="de-DE" sz="2000" dirty="0">
                <a:ln w="0"/>
                <a:solidFill>
                  <a:srgbClr val="004476"/>
                </a:solidFill>
              </a:rPr>
              <a:t>wiedergeben</a:t>
            </a:r>
          </a:p>
          <a:p>
            <a:pPr algn="ctr"/>
            <a:endParaRPr lang="de-DE" sz="800" dirty="0">
              <a:ln w="0"/>
              <a:solidFill>
                <a:srgbClr val="004476"/>
              </a:solidFill>
            </a:endParaRPr>
          </a:p>
          <a:p>
            <a:pPr algn="ctr"/>
            <a:r>
              <a:rPr lang="de-DE" sz="2000" dirty="0">
                <a:ln w="0"/>
                <a:solidFill>
                  <a:srgbClr val="004476"/>
                </a:solidFill>
              </a:rPr>
              <a:t>        übertragen</a:t>
            </a:r>
          </a:p>
          <a:p>
            <a:pPr algn="ctr"/>
            <a:endParaRPr lang="de-DE" sz="800" dirty="0">
              <a:ln w="0"/>
              <a:solidFill>
                <a:srgbClr val="004476"/>
              </a:solidFill>
            </a:endParaRPr>
          </a:p>
          <a:p>
            <a:pPr algn="ctr"/>
            <a:r>
              <a:rPr lang="de-DE" sz="2000" dirty="0">
                <a:ln w="0"/>
                <a:solidFill>
                  <a:srgbClr val="004476"/>
                </a:solidFill>
              </a:rPr>
              <a:t>	anwenden</a:t>
            </a:r>
          </a:p>
        </p:txBody>
      </p:sp>
      <p:sp>
        <p:nvSpPr>
          <p:cNvPr id="10" name="Nach links gekrümmter Pfeil 9">
            <a:extLst>
              <a:ext uri="{FF2B5EF4-FFF2-40B4-BE49-F238E27FC236}">
                <a16:creationId xmlns:a16="http://schemas.microsoft.com/office/drawing/2014/main" xmlns="" id="{68349BC2-F8B4-9746-98C2-51CF689E16B1}"/>
              </a:ext>
            </a:extLst>
          </p:cNvPr>
          <p:cNvSpPr/>
          <p:nvPr/>
        </p:nvSpPr>
        <p:spPr>
          <a:xfrm>
            <a:off x="2557137" y="2481378"/>
            <a:ext cx="3410865" cy="584775"/>
          </a:xfrm>
          <a:prstGeom prst="curvedLeftArrow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de-DE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4476"/>
                </a:solidFill>
              </a:rPr>
              <a:t>Ausatmen</a:t>
            </a:r>
            <a:endParaRPr lang="de-DE" sz="32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004476"/>
              </a:solidFill>
            </a:endParaRPr>
          </a:p>
        </p:txBody>
      </p:sp>
      <p:sp>
        <p:nvSpPr>
          <p:cNvPr id="13" name="Fußzeilenplatzhalter 3">
            <a:extLst>
              <a:ext uri="{FF2B5EF4-FFF2-40B4-BE49-F238E27FC236}">
                <a16:creationId xmlns:a16="http://schemas.microsoft.com/office/drawing/2014/main" xmlns="" id="{F756BD46-1FCB-554B-98AE-D794C9487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545407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E4BCB977-0048-1C4B-AF60-0FD2F799CC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Forschungsdaten</a:t>
            </a:r>
            <a:br>
              <a:rPr lang="de-DE" dirty="0"/>
            </a:b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C087C841-F495-BA47-8D6F-6EBA828CDDB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D6D98EC5-0B50-744B-A52F-D4F3B20817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583AC-90C3-47D4-8E3F-971AFFF238DC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xmlns="" id="{B458F0E0-1164-CE4E-B896-B3D38C19E1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49" y="4767264"/>
            <a:ext cx="3893923" cy="273844"/>
          </a:xfrm>
        </p:spPr>
        <p:txBody>
          <a:bodyPr/>
          <a:lstStyle/>
          <a:p>
            <a:r>
              <a:rPr lang="de-DE" dirty="0"/>
              <a:t>Katarzyna Biernacka, Dr. Dominika Dolzycka, Kerstin Helbig, Petra Buchholz</a:t>
            </a:r>
          </a:p>
        </p:txBody>
      </p:sp>
    </p:spTree>
    <p:extLst>
      <p:ext uri="{BB962C8B-B14F-4D97-AF65-F5344CB8AC3E}">
        <p14:creationId xmlns:p14="http://schemas.microsoft.com/office/powerpoint/2010/main" val="2831675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2651</Words>
  <Application>Microsoft Office PowerPoint</Application>
  <PresentationFormat>Bildschirmpräsentation (16:9)</PresentationFormat>
  <Paragraphs>632</Paragraphs>
  <Slides>77</Slides>
  <Notes>76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77</vt:i4>
      </vt:variant>
    </vt:vector>
  </HeadingPairs>
  <TitlesOfParts>
    <vt:vector size="83" baseType="lpstr">
      <vt:lpstr>Arial</vt:lpstr>
      <vt:lpstr>Calibri</vt:lpstr>
      <vt:lpstr>Times New Roman</vt:lpstr>
      <vt:lpstr>Verdana</vt:lpstr>
      <vt:lpstr>Wingdings</vt:lpstr>
      <vt:lpstr>Office Theme</vt:lpstr>
      <vt:lpstr>Train-the-Trainer Workshop zum Thema Forschungsdatenmanagement</vt:lpstr>
      <vt:lpstr>Begrüßung und Kennenlernen</vt:lpstr>
      <vt:lpstr>Regionales Projekt</vt:lpstr>
      <vt:lpstr>Arbeitspakete</vt:lpstr>
      <vt:lpstr>O! O! O! – Orientierung</vt:lpstr>
      <vt:lpstr>Didaktisches Vorgehen</vt:lpstr>
      <vt:lpstr>Aufgabe</vt:lpstr>
      <vt:lpstr>Lernprozess nach Prof. Dr. Klaus Döring</vt:lpstr>
      <vt:lpstr>Forschungsdaten </vt:lpstr>
      <vt:lpstr>Mit welchen Forschungsdaten arbeiten Sie?</vt:lpstr>
      <vt:lpstr>Was sind Forschungsdaten?</vt:lpstr>
      <vt:lpstr>Übung</vt:lpstr>
      <vt:lpstr>Forschungsdatenmanagement</vt:lpstr>
      <vt:lpstr>Übung</vt:lpstr>
      <vt:lpstr>Aspekte des Forschungsdatenmanagements</vt:lpstr>
      <vt:lpstr>Kaffeepause</vt:lpstr>
      <vt:lpstr>Forschungsdaten-Policies</vt:lpstr>
      <vt:lpstr>Forschungsdaten-Policy</vt:lpstr>
      <vt:lpstr>Inhalte einer institutionellen Forschungsdaten-Policy</vt:lpstr>
      <vt:lpstr>Richtlinien der Humboldt-Universität zu Berlin</vt:lpstr>
      <vt:lpstr>Datenmanagementplan</vt:lpstr>
      <vt:lpstr>Was sind Datenmanagementpläne?</vt:lpstr>
      <vt:lpstr>Übung</vt:lpstr>
      <vt:lpstr>Anforderungen der Forschungsförderer</vt:lpstr>
      <vt:lpstr>Bestandteile eines DMP</vt:lpstr>
      <vt:lpstr>RDMO</vt:lpstr>
      <vt:lpstr>DMPTool</vt:lpstr>
      <vt:lpstr>DMPonline </vt:lpstr>
      <vt:lpstr>Ordnung und Struktur</vt:lpstr>
      <vt:lpstr>Wirkung von Struktur</vt:lpstr>
      <vt:lpstr>Benennung von Dateien und Ordnern</vt:lpstr>
      <vt:lpstr>Benennung von Dateien und Ordnern</vt:lpstr>
      <vt:lpstr>Beispiele</vt:lpstr>
      <vt:lpstr>Werkzeuge für gleichzeitige Umbenennung</vt:lpstr>
      <vt:lpstr>Werkzeuge für gleichzeitige Umbenennung</vt:lpstr>
      <vt:lpstr>Werkzeuge für gleichzeitige Umbenennung</vt:lpstr>
      <vt:lpstr>Werkzeuge für gleichzeitige Umbenennung</vt:lpstr>
      <vt:lpstr>Kontrolle der Dateiversion </vt:lpstr>
      <vt:lpstr>Beispiel für Versionskontroll-Software (GitLab)</vt:lpstr>
      <vt:lpstr>Mittagspause</vt:lpstr>
      <vt:lpstr>Dokumentation und Metadaten</vt:lpstr>
      <vt:lpstr>Grundlegende Inhalte einer Dokumentation</vt:lpstr>
      <vt:lpstr>Metadaten – Daten über Daten</vt:lpstr>
      <vt:lpstr>Normdaten </vt:lpstr>
      <vt:lpstr>Kontrolliertes Vokabular</vt:lpstr>
      <vt:lpstr>Übung</vt:lpstr>
      <vt:lpstr>Beispiele für Metadatenstandards</vt:lpstr>
      <vt:lpstr>Speicherung und Backup</vt:lpstr>
      <vt:lpstr>Bewertung von Speicherorten</vt:lpstr>
      <vt:lpstr>Bewertung von Speicherorten</vt:lpstr>
      <vt:lpstr>Bewertung von Speicherorten</vt:lpstr>
      <vt:lpstr>Bewertung von Speicherorten</vt:lpstr>
      <vt:lpstr>Schutz vor Datenverlust</vt:lpstr>
      <vt:lpstr>Kriterien für Backup</vt:lpstr>
      <vt:lpstr>Langzeitarchivierung</vt:lpstr>
      <vt:lpstr>Wie lange ist Langzeit?</vt:lpstr>
      <vt:lpstr>Archivierung – Abgrenzung zu Backup</vt:lpstr>
      <vt:lpstr>Archivierung – Abgrenzung zu Backup</vt:lpstr>
      <vt:lpstr>Nachhaltige Dateiformate</vt:lpstr>
      <vt:lpstr>Übung</vt:lpstr>
      <vt:lpstr>Anforderungen an Langzeitarchive</vt:lpstr>
      <vt:lpstr>Kaffeepause</vt:lpstr>
      <vt:lpstr>Zugriffssicherheit</vt:lpstr>
      <vt:lpstr>Sicherheit von Daten</vt:lpstr>
      <vt:lpstr>Gründe für einen sicheren Umgang mit Daten</vt:lpstr>
      <vt:lpstr>Aspekte der Datensicherheit</vt:lpstr>
      <vt:lpstr>Physischer Schutz und Verschlüsselung</vt:lpstr>
      <vt:lpstr>Passwortschutz</vt:lpstr>
      <vt:lpstr>Beispiel: Keepass</vt:lpstr>
      <vt:lpstr>Zugriffsrechte und Rollenvergabe</vt:lpstr>
      <vt:lpstr>Formaler Rahmen</vt:lpstr>
      <vt:lpstr>Übung</vt:lpstr>
      <vt:lpstr>Erste Schritte: die 3Z-Formel</vt:lpstr>
      <vt:lpstr>Inhaltliche Schritte</vt:lpstr>
      <vt:lpstr>Organisatorisches</vt:lpstr>
      <vt:lpstr>PowerPoint-Präsentation</vt:lpstr>
      <vt:lpstr>Herzlichen Dank für Ihre Teilnahme!</vt:lpstr>
    </vt:vector>
  </TitlesOfParts>
  <Company>Humboldt-u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Kerstin Helbig</dc:creator>
  <cp:lastModifiedBy>Kerstin Helbig</cp:lastModifiedBy>
  <cp:revision>170</cp:revision>
  <cp:lastPrinted>2018-04-06T08:14:41Z</cp:lastPrinted>
  <dcterms:created xsi:type="dcterms:W3CDTF">2017-05-29T08:09:42Z</dcterms:created>
  <dcterms:modified xsi:type="dcterms:W3CDTF">2018-06-05T11:22:50Z</dcterms:modified>
</cp:coreProperties>
</file>