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88" r:id="rId1"/>
    <p:sldMasterId id="2147483900" r:id="rId2"/>
    <p:sldMasterId id="2147483912" r:id="rId3"/>
  </p:sldMasterIdLst>
  <p:notesMasterIdLst>
    <p:notesMasterId r:id="rId48"/>
  </p:notesMasterIdLst>
  <p:handoutMasterIdLst>
    <p:handoutMasterId r:id="rId49"/>
  </p:handoutMasterIdLst>
  <p:sldIdLst>
    <p:sldId id="256" r:id="rId4"/>
    <p:sldId id="259" r:id="rId5"/>
    <p:sldId id="266" r:id="rId6"/>
    <p:sldId id="263" r:id="rId7"/>
    <p:sldId id="265" r:id="rId8"/>
    <p:sldId id="264" r:id="rId9"/>
    <p:sldId id="268" r:id="rId10"/>
    <p:sldId id="317" r:id="rId11"/>
    <p:sldId id="329" r:id="rId12"/>
    <p:sldId id="319" r:id="rId13"/>
    <p:sldId id="273" r:id="rId14"/>
    <p:sldId id="318" r:id="rId15"/>
    <p:sldId id="323" r:id="rId16"/>
    <p:sldId id="320" r:id="rId17"/>
    <p:sldId id="315" r:id="rId18"/>
    <p:sldId id="274" r:id="rId19"/>
    <p:sldId id="321" r:id="rId20"/>
    <p:sldId id="330" r:id="rId21"/>
    <p:sldId id="275" r:id="rId22"/>
    <p:sldId id="331" r:id="rId23"/>
    <p:sldId id="277" r:id="rId24"/>
    <p:sldId id="324" r:id="rId25"/>
    <p:sldId id="278" r:id="rId26"/>
    <p:sldId id="280" r:id="rId27"/>
    <p:sldId id="281" r:id="rId28"/>
    <p:sldId id="332" r:id="rId29"/>
    <p:sldId id="283" r:id="rId30"/>
    <p:sldId id="333" r:id="rId31"/>
    <p:sldId id="339" r:id="rId32"/>
    <p:sldId id="285" r:id="rId33"/>
    <p:sldId id="286" r:id="rId34"/>
    <p:sldId id="288" r:id="rId35"/>
    <p:sldId id="341" r:id="rId36"/>
    <p:sldId id="305" r:id="rId37"/>
    <p:sldId id="287" r:id="rId38"/>
    <p:sldId id="335" r:id="rId39"/>
    <p:sldId id="307" r:id="rId40"/>
    <p:sldId id="295" r:id="rId41"/>
    <p:sldId id="349" r:id="rId42"/>
    <p:sldId id="308" r:id="rId43"/>
    <p:sldId id="348" r:id="rId44"/>
    <p:sldId id="298" r:id="rId45"/>
    <p:sldId id="301" r:id="rId46"/>
    <p:sldId id="346" r:id="rId47"/>
  </p:sldIdLst>
  <p:sldSz cx="9144000" cy="6858000" type="screen4x3"/>
  <p:notesSz cx="6858000" cy="9144000"/>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00"/>
    <a:srgbClr val="0033CC"/>
    <a:srgbClr val="FFCC66"/>
    <a:srgbClr val="008000"/>
    <a:srgbClr val="FF6600"/>
    <a:srgbClr val="CCFF99"/>
    <a:srgbClr val="99FF66"/>
    <a:srgbClr val="66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810" autoAdjust="0"/>
    <p:restoredTop sz="88167" autoAdjust="0"/>
  </p:normalViewPr>
  <p:slideViewPr>
    <p:cSldViewPr>
      <p:cViewPr varScale="1">
        <p:scale>
          <a:sx n="95" d="100"/>
          <a:sy n="95" d="100"/>
        </p:scale>
        <p:origin x="-1290" y="-102"/>
      </p:cViewPr>
      <p:guideLst>
        <p:guide orient="horz" pos="2160"/>
        <p:guide pos="2880"/>
      </p:guideLst>
    </p:cSldViewPr>
  </p:slideViewPr>
  <p:outlineViewPr>
    <p:cViewPr>
      <p:scale>
        <a:sx n="33" d="100"/>
        <a:sy n="33" d="100"/>
      </p:scale>
      <p:origin x="0" y="270"/>
    </p:cViewPr>
  </p:outlineViewPr>
  <p:notesTextViewPr>
    <p:cViewPr>
      <p:scale>
        <a:sx n="66" d="100"/>
        <a:sy n="66" d="100"/>
      </p:scale>
      <p:origin x="0" y="0"/>
    </p:cViewPr>
  </p:notesTextViewPr>
  <p:sorterViewPr>
    <p:cViewPr>
      <p:scale>
        <a:sx n="100" d="100"/>
        <a:sy n="100" d="100"/>
      </p:scale>
      <p:origin x="0" y="10314"/>
    </p:cViewPr>
  </p:sorterViewPr>
  <p:notesViewPr>
    <p:cSldViewPr>
      <p:cViewPr varScale="1">
        <p:scale>
          <a:sx n="60" d="100"/>
          <a:sy n="60" d="100"/>
        </p:scale>
        <p:origin x="-2490"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handoutMaster" Target="handoutMasters/handout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notesMaster" Target="notesMasters/notesMaster1.xml"/><Relationship Id="rId8" Type="http://schemas.openxmlformats.org/officeDocument/2006/relationships/slide" Target="slides/slide5.xml"/><Relationship Id="rId51"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53.wmf"/><Relationship Id="rId2" Type="http://schemas.openxmlformats.org/officeDocument/2006/relationships/image" Target="../media/image52.wmf"/><Relationship Id="rId1" Type="http://schemas.openxmlformats.org/officeDocument/2006/relationships/image" Target="../media/image51.wmf"/><Relationship Id="rId5" Type="http://schemas.openxmlformats.org/officeDocument/2006/relationships/image" Target="../media/image55.wmf"/><Relationship Id="rId4" Type="http://schemas.openxmlformats.org/officeDocument/2006/relationships/image" Target="../media/image54.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58.wmf"/><Relationship Id="rId2" Type="http://schemas.openxmlformats.org/officeDocument/2006/relationships/image" Target="../media/image57.wmf"/><Relationship Id="rId1" Type="http://schemas.openxmlformats.org/officeDocument/2006/relationships/image" Target="../media/image56.wmf"/><Relationship Id="rId5" Type="http://schemas.openxmlformats.org/officeDocument/2006/relationships/image" Target="../media/image60.wmf"/><Relationship Id="rId4" Type="http://schemas.openxmlformats.org/officeDocument/2006/relationships/image" Target="../media/image59.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56.wmf"/><Relationship Id="rId7" Type="http://schemas.openxmlformats.org/officeDocument/2006/relationships/image" Target="../media/image60.wmf"/><Relationship Id="rId2" Type="http://schemas.openxmlformats.org/officeDocument/2006/relationships/image" Target="../media/image79.wmf"/><Relationship Id="rId1" Type="http://schemas.openxmlformats.org/officeDocument/2006/relationships/image" Target="../media/image78.wmf"/><Relationship Id="rId6" Type="http://schemas.openxmlformats.org/officeDocument/2006/relationships/image" Target="../media/image59.wmf"/><Relationship Id="rId5" Type="http://schemas.openxmlformats.org/officeDocument/2006/relationships/image" Target="../media/image80.wmf"/><Relationship Id="rId4" Type="http://schemas.openxmlformats.org/officeDocument/2006/relationships/image" Target="../media/image57.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90.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95.wmf"/><Relationship Id="rId2" Type="http://schemas.openxmlformats.org/officeDocument/2006/relationships/image" Target="../media/image94.wmf"/><Relationship Id="rId1" Type="http://schemas.openxmlformats.org/officeDocument/2006/relationships/image" Target="../media/image93.wmf"/><Relationship Id="rId4" Type="http://schemas.openxmlformats.org/officeDocument/2006/relationships/image" Target="../media/image96.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102.wmf"/><Relationship Id="rId2" Type="http://schemas.openxmlformats.org/officeDocument/2006/relationships/image" Target="../media/image101.wmf"/><Relationship Id="rId1" Type="http://schemas.openxmlformats.org/officeDocument/2006/relationships/image" Target="../media/image100.wmf"/><Relationship Id="rId4" Type="http://schemas.openxmlformats.org/officeDocument/2006/relationships/image" Target="../media/image10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109.wmf"/><Relationship Id="rId2" Type="http://schemas.openxmlformats.org/officeDocument/2006/relationships/image" Target="../media/image108.wmf"/><Relationship Id="rId1" Type="http://schemas.openxmlformats.org/officeDocument/2006/relationships/image" Target="../media/image107.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117.wmf"/></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120.wmf"/><Relationship Id="rId1" Type="http://schemas.openxmlformats.org/officeDocument/2006/relationships/image" Target="../media/image119.wmf"/></Relationships>
</file>

<file path=ppt/drawings/_rels/vmlDrawing24.vml.rels><?xml version="1.0" encoding="UTF-8" standalone="yes"?>
<Relationships xmlns="http://schemas.openxmlformats.org/package/2006/relationships"><Relationship Id="rId8" Type="http://schemas.openxmlformats.org/officeDocument/2006/relationships/image" Target="../media/image127.wmf"/><Relationship Id="rId3" Type="http://schemas.openxmlformats.org/officeDocument/2006/relationships/image" Target="../media/image59.wmf"/><Relationship Id="rId7" Type="http://schemas.openxmlformats.org/officeDocument/2006/relationships/image" Target="../media/image126.wmf"/><Relationship Id="rId2" Type="http://schemas.openxmlformats.org/officeDocument/2006/relationships/image" Target="../media/image57.wmf"/><Relationship Id="rId1" Type="http://schemas.openxmlformats.org/officeDocument/2006/relationships/image" Target="../media/image56.wmf"/><Relationship Id="rId6" Type="http://schemas.openxmlformats.org/officeDocument/2006/relationships/image" Target="../media/image125.wmf"/><Relationship Id="rId5" Type="http://schemas.openxmlformats.org/officeDocument/2006/relationships/image" Target="../media/image124.wmf"/><Relationship Id="rId4" Type="http://schemas.openxmlformats.org/officeDocument/2006/relationships/image" Target="../media/image60.wmf"/><Relationship Id="rId9" Type="http://schemas.openxmlformats.org/officeDocument/2006/relationships/image" Target="../media/image128.wmf"/></Relationships>
</file>

<file path=ppt/drawings/_rels/vmlDrawing25.vml.rels><?xml version="1.0" encoding="UTF-8" standalone="yes"?>
<Relationships xmlns="http://schemas.openxmlformats.org/package/2006/relationships"><Relationship Id="rId8" Type="http://schemas.openxmlformats.org/officeDocument/2006/relationships/image" Target="../media/image133.wmf"/><Relationship Id="rId3" Type="http://schemas.openxmlformats.org/officeDocument/2006/relationships/image" Target="../media/image59.wmf"/><Relationship Id="rId7" Type="http://schemas.openxmlformats.org/officeDocument/2006/relationships/image" Target="../media/image124.wmf"/><Relationship Id="rId2" Type="http://schemas.openxmlformats.org/officeDocument/2006/relationships/image" Target="../media/image57.wmf"/><Relationship Id="rId1" Type="http://schemas.openxmlformats.org/officeDocument/2006/relationships/image" Target="../media/image56.wmf"/><Relationship Id="rId6" Type="http://schemas.openxmlformats.org/officeDocument/2006/relationships/image" Target="../media/image132.wmf"/><Relationship Id="rId5" Type="http://schemas.openxmlformats.org/officeDocument/2006/relationships/image" Target="../media/image131.wmf"/><Relationship Id="rId4" Type="http://schemas.openxmlformats.org/officeDocument/2006/relationships/image" Target="../media/image60.wmf"/><Relationship Id="rId9" Type="http://schemas.openxmlformats.org/officeDocument/2006/relationships/image" Target="../media/image134.w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137.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17.wmf"/><Relationship Id="rId1" Type="http://schemas.openxmlformats.org/officeDocument/2006/relationships/image" Target="../media/image16.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1.wmf"/><Relationship Id="rId1" Type="http://schemas.openxmlformats.org/officeDocument/2006/relationships/image" Target="../media/image20.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image" Target="../media/image24.wmf"/><Relationship Id="rId5" Type="http://schemas.openxmlformats.org/officeDocument/2006/relationships/image" Target="../media/image28.wmf"/><Relationship Id="rId4" Type="http://schemas.openxmlformats.org/officeDocument/2006/relationships/image" Target="../media/image27.wmf"/></Relationships>
</file>

<file path=ppt/drawings/_rels/vmlDrawing7.vml.rels><?xml version="1.0" encoding="UTF-8" standalone="yes"?>
<Relationships xmlns="http://schemas.openxmlformats.org/package/2006/relationships"><Relationship Id="rId8" Type="http://schemas.openxmlformats.org/officeDocument/2006/relationships/image" Target="../media/image37.wmf"/><Relationship Id="rId13" Type="http://schemas.openxmlformats.org/officeDocument/2006/relationships/image" Target="../media/image42.wmf"/><Relationship Id="rId3" Type="http://schemas.openxmlformats.org/officeDocument/2006/relationships/image" Target="../media/image32.wmf"/><Relationship Id="rId7" Type="http://schemas.openxmlformats.org/officeDocument/2006/relationships/image" Target="../media/image36.wmf"/><Relationship Id="rId12" Type="http://schemas.openxmlformats.org/officeDocument/2006/relationships/image" Target="../media/image41.wmf"/><Relationship Id="rId2" Type="http://schemas.openxmlformats.org/officeDocument/2006/relationships/image" Target="../media/image31.wmf"/><Relationship Id="rId1" Type="http://schemas.openxmlformats.org/officeDocument/2006/relationships/image" Target="../media/image30.wmf"/><Relationship Id="rId6" Type="http://schemas.openxmlformats.org/officeDocument/2006/relationships/image" Target="../media/image35.wmf"/><Relationship Id="rId11" Type="http://schemas.openxmlformats.org/officeDocument/2006/relationships/image" Target="../media/image40.wmf"/><Relationship Id="rId5" Type="http://schemas.openxmlformats.org/officeDocument/2006/relationships/image" Target="../media/image34.wmf"/><Relationship Id="rId10" Type="http://schemas.openxmlformats.org/officeDocument/2006/relationships/image" Target="../media/image39.wmf"/><Relationship Id="rId4" Type="http://schemas.openxmlformats.org/officeDocument/2006/relationships/image" Target="../media/image33.wmf"/><Relationship Id="rId9" Type="http://schemas.openxmlformats.org/officeDocument/2006/relationships/image" Target="../media/image38.wmf"/><Relationship Id="rId14" Type="http://schemas.openxmlformats.org/officeDocument/2006/relationships/image" Target="../media/image43.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5.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49.wmf"/><Relationship Id="rId2" Type="http://schemas.openxmlformats.org/officeDocument/2006/relationships/image" Target="../media/image48.wmf"/><Relationship Id="rId1" Type="http://schemas.openxmlformats.org/officeDocument/2006/relationships/image" Target="../media/image4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C6CEEA9-3D45-41E5-8AD9-2F5AF8C54D99}" type="datetimeFigureOut">
              <a:rPr lang="fr-FR"/>
              <a:pPr>
                <a:defRPr/>
              </a:pPr>
              <a:t>17/09/2014</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80352DC-B0EB-4DCC-A9F0-03D7B0145B8B}" type="slidenum">
              <a:rPr lang="fr-FR"/>
              <a:pPr>
                <a:defRPr/>
              </a:pPr>
              <a:t>‹#›</a:t>
            </a:fld>
            <a:endParaRPr lang="fr-FR"/>
          </a:p>
        </p:txBody>
      </p:sp>
    </p:spTree>
    <p:extLst>
      <p:ext uri="{BB962C8B-B14F-4D97-AF65-F5344CB8AC3E}">
        <p14:creationId xmlns:p14="http://schemas.microsoft.com/office/powerpoint/2010/main" val="24073814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F07D91E3-BB63-4302-B630-BB3E3C559831}" type="datetimeFigureOut">
              <a:rPr lang="fr-FR"/>
              <a:pPr>
                <a:defRPr/>
              </a:pPr>
              <a:t>17/09/2014</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fr-FR" noProof="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endParaRPr lang="fr-FR" noProof="0"/>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688FCC4D-357A-42C7-9AE5-82BCFFCAA2DE}" type="slidenum">
              <a:rPr lang="fr-FR"/>
              <a:pPr>
                <a:defRPr/>
              </a:pPr>
              <a:t>‹#›</a:t>
            </a:fld>
            <a:endParaRPr lang="fr-FR"/>
          </a:p>
        </p:txBody>
      </p:sp>
    </p:spTree>
    <p:extLst>
      <p:ext uri="{BB962C8B-B14F-4D97-AF65-F5344CB8AC3E}">
        <p14:creationId xmlns:p14="http://schemas.microsoft.com/office/powerpoint/2010/main" val="106140028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81923"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fr-FR" smtClean="0"/>
          </a:p>
        </p:txBody>
      </p:sp>
      <p:sp>
        <p:nvSpPr>
          <p:cNvPr id="81924"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D425082-8D8E-4ABF-A8D6-ABB02229D6FA}" type="slidenum">
              <a:rPr lang="fr-FR"/>
              <a:pPr fontAlgn="base">
                <a:spcBef>
                  <a:spcPct val="0"/>
                </a:spcBef>
                <a:spcAft>
                  <a:spcPct val="0"/>
                </a:spcAft>
              </a:pPr>
              <a:t>1</a:t>
            </a:fld>
            <a:endParaRPr lang="fr-F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95235"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fr-FR" smtClean="0"/>
          </a:p>
        </p:txBody>
      </p:sp>
      <p:sp>
        <p:nvSpPr>
          <p:cNvPr id="95236"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5475B7C-DC93-4AE7-B219-898BB476D0E0}" type="slidenum">
              <a:rPr lang="fr-FR"/>
              <a:pPr fontAlgn="base">
                <a:spcBef>
                  <a:spcPct val="0"/>
                </a:spcBef>
                <a:spcAft>
                  <a:spcPct val="0"/>
                </a:spcAft>
              </a:pPr>
              <a:t>10</a:t>
            </a:fld>
            <a:endParaRPr lang="fr-F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96259"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buFontTx/>
              <a:buChar char="-"/>
            </a:pPr>
            <a:r>
              <a:rPr lang="fr-FR" dirty="0" smtClean="0"/>
              <a:t> Déterminer la raideur de</a:t>
            </a:r>
            <a:r>
              <a:rPr lang="fr-FR" baseline="0" dirty="0" smtClean="0"/>
              <a:t> contact d’un indenteur pour le système film sur substrat.</a:t>
            </a:r>
          </a:p>
          <a:p>
            <a:pPr>
              <a:spcBef>
                <a:spcPct val="0"/>
              </a:spcBef>
              <a:buFontTx/>
              <a:buChar char="-"/>
            </a:pPr>
            <a:r>
              <a:rPr lang="fr-FR" baseline="0" dirty="0" smtClean="0"/>
              <a:t> Pour cela on considère que la réponse élastique du film s’additionne à la réponse élastique du substrat, par analogie avec un système de 2 ressorts en série.</a:t>
            </a:r>
          </a:p>
          <a:p>
            <a:pPr>
              <a:spcBef>
                <a:spcPct val="0"/>
              </a:spcBef>
              <a:buFontTx/>
              <a:buChar char="-"/>
            </a:pPr>
            <a:r>
              <a:rPr lang="fr-FR" baseline="0" dirty="0" smtClean="0"/>
              <a:t>- Bec donnant une relation permettant de calculer la valeur de la raideur des ressorts équivalents.</a:t>
            </a:r>
          </a:p>
        </p:txBody>
      </p:sp>
      <p:sp>
        <p:nvSpPr>
          <p:cNvPr id="96260"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E2BE263-17B5-4337-88A3-2EC0335D3605}" type="slidenum">
              <a:rPr lang="fr-FR"/>
              <a:pPr fontAlgn="base">
                <a:spcBef>
                  <a:spcPct val="0"/>
                </a:spcBef>
                <a:spcAft>
                  <a:spcPct val="0"/>
                </a:spcAft>
              </a:pPr>
              <a:t>11</a:t>
            </a:fld>
            <a:endParaRPr lang="fr-F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97283"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buFontTx/>
              <a:buChar char="-"/>
            </a:pPr>
            <a:r>
              <a:rPr lang="fr-FR" baseline="0" dirty="0" smtClean="0"/>
              <a:t>On a étendu ce modèle à un  </a:t>
            </a:r>
            <a:r>
              <a:rPr lang="fr-FR" baseline="0" dirty="0" err="1" smtClean="0"/>
              <a:t>syst</a:t>
            </a:r>
            <a:r>
              <a:rPr lang="fr-FR" baseline="0" dirty="0" smtClean="0"/>
              <a:t>. multicouche  décrit de la même manière par une association de raideurs en série.</a:t>
            </a:r>
          </a:p>
          <a:p>
            <a:pPr>
              <a:spcBef>
                <a:spcPct val="0"/>
              </a:spcBef>
              <a:buFontTx/>
              <a:buChar char="-"/>
            </a:pPr>
            <a:r>
              <a:rPr lang="fr-FR" baseline="0" dirty="0" smtClean="0"/>
              <a:t>Le calcul des raideurs en série est obtenu à partir de la même relation que celle utilisée par Bec pour le bicouche.</a:t>
            </a:r>
            <a:endParaRPr lang="fr-FR" dirty="0" smtClean="0"/>
          </a:p>
        </p:txBody>
      </p:sp>
      <p:sp>
        <p:nvSpPr>
          <p:cNvPr id="97284"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61B9C25-4944-41DF-B76F-E952DE0A4B3C}" type="slidenum">
              <a:rPr lang="fr-FR"/>
              <a:pPr fontAlgn="base">
                <a:spcBef>
                  <a:spcPct val="0"/>
                </a:spcBef>
                <a:spcAft>
                  <a:spcPct val="0"/>
                </a:spcAft>
              </a:pPr>
              <a:t>12</a:t>
            </a:fld>
            <a:endParaRPr lang="fr-F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98307"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fr-FR" smtClean="0"/>
          </a:p>
        </p:txBody>
      </p:sp>
      <p:sp>
        <p:nvSpPr>
          <p:cNvPr id="98308"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6F53A0-6461-47DB-B5B3-E931F135C93A}" type="slidenum">
              <a:rPr lang="fr-FR"/>
              <a:pPr fontAlgn="base">
                <a:spcBef>
                  <a:spcPct val="0"/>
                </a:spcBef>
                <a:spcAft>
                  <a:spcPct val="0"/>
                </a:spcAft>
              </a:pPr>
              <a:t>13</a:t>
            </a:fld>
            <a:endParaRPr lang="fr-F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993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fr-FR" smtClean="0"/>
          </a:p>
        </p:txBody>
      </p:sp>
      <p:sp>
        <p:nvSpPr>
          <p:cNvPr id="99332"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131446B-5CC7-4CB2-AC67-9B869C11C028}" type="slidenum">
              <a:rPr lang="fr-FR"/>
              <a:pPr fontAlgn="base">
                <a:spcBef>
                  <a:spcPct val="0"/>
                </a:spcBef>
                <a:spcAft>
                  <a:spcPct val="0"/>
                </a:spcAft>
              </a:pPr>
              <a:t>14</a:t>
            </a:fld>
            <a:endParaRPr lang="fr-F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100355"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fr-FR" smtClean="0"/>
          </a:p>
        </p:txBody>
      </p:sp>
      <p:sp>
        <p:nvSpPr>
          <p:cNvPr id="100356"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14C3584-AA3D-40BA-A044-8370719173A9}" type="slidenum">
              <a:rPr lang="fr-FR"/>
              <a:pPr fontAlgn="base">
                <a:spcBef>
                  <a:spcPct val="0"/>
                </a:spcBef>
                <a:spcAft>
                  <a:spcPct val="0"/>
                </a:spcAft>
              </a:pPr>
              <a:t>15</a:t>
            </a:fld>
            <a:endParaRPr lang="fr-F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102403"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fr-FR" smtClean="0"/>
          </a:p>
        </p:txBody>
      </p:sp>
      <p:sp>
        <p:nvSpPr>
          <p:cNvPr id="102404"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B01FA1F-86C1-45FB-85F2-3AB930C2AD50}" type="slidenum">
              <a:rPr lang="fr-FR"/>
              <a:pPr fontAlgn="base">
                <a:spcBef>
                  <a:spcPct val="0"/>
                </a:spcBef>
                <a:spcAft>
                  <a:spcPct val="0"/>
                </a:spcAft>
              </a:pPr>
              <a:t>16</a:t>
            </a:fld>
            <a:endParaRPr lang="fr-F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103427"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fr-FR" smtClean="0"/>
          </a:p>
        </p:txBody>
      </p:sp>
      <p:sp>
        <p:nvSpPr>
          <p:cNvPr id="103428"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20B6F84-E977-4B3F-A12C-DC4502383332}" type="slidenum">
              <a:rPr lang="fr-FR"/>
              <a:pPr fontAlgn="base">
                <a:spcBef>
                  <a:spcPct val="0"/>
                </a:spcBef>
                <a:spcAft>
                  <a:spcPct val="0"/>
                </a:spcAft>
              </a:pPr>
              <a:t>17</a:t>
            </a:fld>
            <a:endParaRPr lang="fr-F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10445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fr-FR" smtClean="0"/>
          </a:p>
        </p:txBody>
      </p:sp>
      <p:sp>
        <p:nvSpPr>
          <p:cNvPr id="104452"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412F66D-F8EF-4526-9EE6-B36ACEA6C6C2}" type="slidenum">
              <a:rPr lang="fr-FR"/>
              <a:pPr fontAlgn="base">
                <a:spcBef>
                  <a:spcPct val="0"/>
                </a:spcBef>
                <a:spcAft>
                  <a:spcPct val="0"/>
                </a:spcAft>
              </a:pPr>
              <a:t>18</a:t>
            </a:fld>
            <a:endParaRPr lang="fr-F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106499"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fr-FR" smtClean="0"/>
          </a:p>
        </p:txBody>
      </p:sp>
      <p:sp>
        <p:nvSpPr>
          <p:cNvPr id="106500"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4A49C5E-AF88-42A2-8983-9F523A5FE87B}" type="slidenum">
              <a:rPr lang="fr-FR"/>
              <a:pPr fontAlgn="base">
                <a:spcBef>
                  <a:spcPct val="0"/>
                </a:spcBef>
                <a:spcAft>
                  <a:spcPct val="0"/>
                </a:spcAft>
              </a:pPr>
              <a:t>19</a:t>
            </a:fld>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82947"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fr-FR" smtClean="0"/>
          </a:p>
        </p:txBody>
      </p:sp>
      <p:sp>
        <p:nvSpPr>
          <p:cNvPr id="82948"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6D31FB2-59F2-426D-8289-54BBEF4BF98D}" type="slidenum">
              <a:rPr lang="fr-FR"/>
              <a:pPr fontAlgn="base">
                <a:spcBef>
                  <a:spcPct val="0"/>
                </a:spcBef>
                <a:spcAft>
                  <a:spcPct val="0"/>
                </a:spcAft>
              </a:pPr>
              <a:t>2</a:t>
            </a:fld>
            <a:endParaRPr lang="fr-F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107523"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fr-FR" smtClean="0"/>
          </a:p>
        </p:txBody>
      </p:sp>
      <p:sp>
        <p:nvSpPr>
          <p:cNvPr id="107524"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1703414-194D-4172-8CB3-A24793C51B08}" type="slidenum">
              <a:rPr lang="fr-FR"/>
              <a:pPr fontAlgn="base">
                <a:spcBef>
                  <a:spcPct val="0"/>
                </a:spcBef>
                <a:spcAft>
                  <a:spcPct val="0"/>
                </a:spcAft>
              </a:pPr>
              <a:t>20</a:t>
            </a:fld>
            <a:endParaRPr lang="fr-F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108547"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fr-FR" smtClean="0"/>
          </a:p>
        </p:txBody>
      </p:sp>
      <p:sp>
        <p:nvSpPr>
          <p:cNvPr id="108548"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FBD39D8-37CE-4150-A2CF-CDC97D1E99DA}" type="slidenum">
              <a:rPr lang="fr-FR"/>
              <a:pPr fontAlgn="base">
                <a:spcBef>
                  <a:spcPct val="0"/>
                </a:spcBef>
                <a:spcAft>
                  <a:spcPct val="0"/>
                </a:spcAft>
              </a:pPr>
              <a:t>21</a:t>
            </a:fld>
            <a:endParaRPr lang="fr-F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10957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fr-FR" dirty="0" smtClean="0"/>
          </a:p>
        </p:txBody>
      </p:sp>
      <p:sp>
        <p:nvSpPr>
          <p:cNvPr id="109572"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E63FF45-F4AF-4EF6-9F94-6C43222BAE73}" type="slidenum">
              <a:rPr lang="fr-FR"/>
              <a:pPr fontAlgn="base">
                <a:spcBef>
                  <a:spcPct val="0"/>
                </a:spcBef>
                <a:spcAft>
                  <a:spcPct val="0"/>
                </a:spcAft>
              </a:pPr>
              <a:t>22</a:t>
            </a:fld>
            <a:endParaRPr lang="fr-F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110595"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fr-FR" smtClean="0"/>
          </a:p>
        </p:txBody>
      </p:sp>
      <p:sp>
        <p:nvSpPr>
          <p:cNvPr id="110596"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A00F1C5-88B9-451A-BB02-9202993CA67A}" type="slidenum">
              <a:rPr lang="fr-FR"/>
              <a:pPr fontAlgn="base">
                <a:spcBef>
                  <a:spcPct val="0"/>
                </a:spcBef>
                <a:spcAft>
                  <a:spcPct val="0"/>
                </a:spcAft>
              </a:pPr>
              <a:t>23</a:t>
            </a:fld>
            <a:endParaRPr lang="fr-F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113667"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fr-FR" smtClean="0"/>
          </a:p>
        </p:txBody>
      </p:sp>
      <p:sp>
        <p:nvSpPr>
          <p:cNvPr id="113668"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4E8E16E-27C3-4898-A93B-EBF809611423}" type="slidenum">
              <a:rPr lang="fr-FR"/>
              <a:pPr fontAlgn="base">
                <a:spcBef>
                  <a:spcPct val="0"/>
                </a:spcBef>
                <a:spcAft>
                  <a:spcPct val="0"/>
                </a:spcAft>
              </a:pPr>
              <a:t>24</a:t>
            </a:fld>
            <a:endParaRPr lang="fr-F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11469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fr-FR" smtClean="0"/>
          </a:p>
        </p:txBody>
      </p:sp>
      <p:sp>
        <p:nvSpPr>
          <p:cNvPr id="114692"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AAD83F4-EC7F-4846-913C-2A1A57528527}" type="slidenum">
              <a:rPr lang="fr-FR"/>
              <a:pPr fontAlgn="base">
                <a:spcBef>
                  <a:spcPct val="0"/>
                </a:spcBef>
                <a:spcAft>
                  <a:spcPct val="0"/>
                </a:spcAft>
              </a:pPr>
              <a:t>25</a:t>
            </a:fld>
            <a:endParaRPr lang="fr-F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115715"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fr-FR" smtClean="0"/>
          </a:p>
        </p:txBody>
      </p:sp>
      <p:sp>
        <p:nvSpPr>
          <p:cNvPr id="115716"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AEF9CC5-3B21-4287-B416-0BDAD8C1EA8A}" type="slidenum">
              <a:rPr lang="fr-FR"/>
              <a:pPr fontAlgn="base">
                <a:spcBef>
                  <a:spcPct val="0"/>
                </a:spcBef>
                <a:spcAft>
                  <a:spcPct val="0"/>
                </a:spcAft>
              </a:pPr>
              <a:t>26</a:t>
            </a:fld>
            <a:endParaRPr lang="fr-F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116739"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fr-FR" dirty="0" smtClean="0"/>
              <a:t>Essai modèle…</a:t>
            </a:r>
          </a:p>
        </p:txBody>
      </p:sp>
      <p:sp>
        <p:nvSpPr>
          <p:cNvPr id="116740"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C6E9B5F-E4F0-454D-8673-4412C4D4F5C6}" type="slidenum">
              <a:rPr lang="fr-FR"/>
              <a:pPr fontAlgn="base">
                <a:spcBef>
                  <a:spcPct val="0"/>
                </a:spcBef>
                <a:spcAft>
                  <a:spcPct val="0"/>
                </a:spcAft>
              </a:pPr>
              <a:t>27</a:t>
            </a:fld>
            <a:endParaRPr lang="fr-F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117763"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fr-FR" smtClean="0"/>
          </a:p>
        </p:txBody>
      </p:sp>
      <p:sp>
        <p:nvSpPr>
          <p:cNvPr id="117764"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6E24A02-4E65-4E6A-9AA1-1338B1474170}" type="slidenum">
              <a:rPr lang="fr-FR"/>
              <a:pPr fontAlgn="base">
                <a:spcBef>
                  <a:spcPct val="0"/>
                </a:spcBef>
                <a:spcAft>
                  <a:spcPct val="0"/>
                </a:spcAft>
              </a:pPr>
              <a:t>28</a:t>
            </a:fld>
            <a:endParaRPr lang="fr-F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118787"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fr-FR" smtClean="0"/>
          </a:p>
        </p:txBody>
      </p:sp>
      <p:sp>
        <p:nvSpPr>
          <p:cNvPr id="118788"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053C9EE-C351-4B29-9F08-FC7F905C444B}" type="slidenum">
              <a:rPr lang="fr-FR"/>
              <a:pPr fontAlgn="base">
                <a:spcBef>
                  <a:spcPct val="0"/>
                </a:spcBef>
                <a:spcAft>
                  <a:spcPct val="0"/>
                </a:spcAft>
              </a:pPr>
              <a:t>29</a:t>
            </a:fld>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8397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fr-FR" smtClean="0"/>
          </a:p>
        </p:txBody>
      </p:sp>
      <p:sp>
        <p:nvSpPr>
          <p:cNvPr id="83972"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25E1631-66ED-418E-9C9F-4A278059F07B}" type="slidenum">
              <a:rPr lang="fr-FR"/>
              <a:pPr fontAlgn="base">
                <a:spcBef>
                  <a:spcPct val="0"/>
                </a:spcBef>
                <a:spcAft>
                  <a:spcPct val="0"/>
                </a:spcAft>
              </a:pPr>
              <a:t>3</a:t>
            </a:fld>
            <a:endParaRPr lang="fr-F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11981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fr-FR" smtClean="0"/>
          </a:p>
        </p:txBody>
      </p:sp>
      <p:sp>
        <p:nvSpPr>
          <p:cNvPr id="119812"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DB11263-AA41-4549-BE56-65420ED5E367}" type="slidenum">
              <a:rPr lang="fr-FR"/>
              <a:pPr fontAlgn="base">
                <a:spcBef>
                  <a:spcPct val="0"/>
                </a:spcBef>
                <a:spcAft>
                  <a:spcPct val="0"/>
                </a:spcAft>
              </a:pPr>
              <a:t>30</a:t>
            </a:fld>
            <a:endParaRPr lang="fr-F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120835"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fr-FR" smtClean="0"/>
          </a:p>
        </p:txBody>
      </p:sp>
      <p:sp>
        <p:nvSpPr>
          <p:cNvPr id="120836"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0A57A55-A0C0-4ADD-BEAE-7890E06F8FB6}" type="slidenum">
              <a:rPr lang="fr-FR"/>
              <a:pPr fontAlgn="base">
                <a:spcBef>
                  <a:spcPct val="0"/>
                </a:spcBef>
                <a:spcAft>
                  <a:spcPct val="0"/>
                </a:spcAft>
              </a:pPr>
              <a:t>31</a:t>
            </a:fld>
            <a:endParaRPr lang="fr-F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121859"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fr-FR" dirty="0" smtClean="0"/>
              <a:t>-En faisant l’hypothèse d’un régime de conduction</a:t>
            </a:r>
            <a:r>
              <a:rPr lang="fr-FR" baseline="0" dirty="0" smtClean="0"/>
              <a:t> balistique, la relation de </a:t>
            </a:r>
            <a:r>
              <a:rPr lang="fr-FR" baseline="0" dirty="0" err="1" smtClean="0"/>
              <a:t>Sharvin</a:t>
            </a:r>
            <a:r>
              <a:rPr lang="fr-FR" baseline="0" dirty="0" smtClean="0"/>
              <a:t> appliquée à un seul spot de contact nous permet de donner une borne supérieure au rayon des éventuels spots de contacts. Cette relation valable pour des rayons de contact  inférieurs au </a:t>
            </a:r>
            <a:r>
              <a:rPr lang="fr-FR" baseline="0" dirty="0" err="1" smtClean="0"/>
              <a:t>lpm</a:t>
            </a:r>
            <a:r>
              <a:rPr lang="fr-FR" baseline="0" dirty="0" smtClean="0"/>
              <a:t> des e- dans l’Al.</a:t>
            </a:r>
            <a:endParaRPr lang="fr-FR" dirty="0" smtClean="0"/>
          </a:p>
        </p:txBody>
      </p:sp>
      <p:sp>
        <p:nvSpPr>
          <p:cNvPr id="121860"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67EA8F7-8DC7-4161-8469-F93FDFDEC876}" type="slidenum">
              <a:rPr lang="fr-FR"/>
              <a:pPr fontAlgn="base">
                <a:spcBef>
                  <a:spcPct val="0"/>
                </a:spcBef>
                <a:spcAft>
                  <a:spcPct val="0"/>
                </a:spcAft>
              </a:pPr>
              <a:t>32</a:t>
            </a:fld>
            <a:endParaRPr lang="fr-F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1249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fr-FR" smtClean="0"/>
          </a:p>
        </p:txBody>
      </p:sp>
      <p:sp>
        <p:nvSpPr>
          <p:cNvPr id="124932"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88A80E0-636F-4D8B-A79E-3D617FAE7139}" type="slidenum">
              <a:rPr lang="fr-FR"/>
              <a:pPr fontAlgn="base">
                <a:spcBef>
                  <a:spcPct val="0"/>
                </a:spcBef>
                <a:spcAft>
                  <a:spcPct val="0"/>
                </a:spcAft>
              </a:pPr>
              <a:t>33</a:t>
            </a:fld>
            <a:endParaRPr lang="fr-F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123907"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fr-FR" dirty="0" smtClean="0"/>
              <a:t>La fissuration</a:t>
            </a:r>
            <a:r>
              <a:rPr lang="fr-FR" baseline="0" dirty="0" smtClean="0"/>
              <a:t> de </a:t>
            </a:r>
            <a:r>
              <a:rPr lang="fr-FR" baseline="0" dirty="0" err="1" smtClean="0"/>
              <a:t>AlO</a:t>
            </a:r>
            <a:r>
              <a:rPr lang="fr-FR" baseline="0" dirty="0" smtClean="0"/>
              <a:t> détermine l’</a:t>
            </a:r>
            <a:r>
              <a:rPr lang="fr-FR" baseline="0" dirty="0" err="1" smtClean="0"/>
              <a:t>evolution</a:t>
            </a:r>
            <a:r>
              <a:rPr lang="fr-FR" baseline="0" dirty="0" smtClean="0"/>
              <a:t> de Rc</a:t>
            </a:r>
          </a:p>
          <a:p>
            <a:pPr>
              <a:spcBef>
                <a:spcPct val="0"/>
              </a:spcBef>
            </a:pPr>
            <a:r>
              <a:rPr lang="fr-FR" baseline="0" dirty="0" smtClean="0"/>
              <a:t>Les films é tant lisses on suppose que cette fissuration est imposée par  la </a:t>
            </a:r>
            <a:r>
              <a:rPr lang="fr-FR" baseline="0" dirty="0" err="1" smtClean="0"/>
              <a:t>deformation</a:t>
            </a:r>
            <a:r>
              <a:rPr lang="fr-FR" baseline="0" dirty="0" smtClean="0"/>
              <a:t> planaire du film d’Al sous jacent  elle-même imposée par celle de la lentille de Silice</a:t>
            </a:r>
          </a:p>
          <a:p>
            <a:pPr>
              <a:spcBef>
                <a:spcPct val="0"/>
              </a:spcBef>
            </a:pPr>
            <a:r>
              <a:rPr lang="fr-FR" baseline="0" dirty="0" smtClean="0"/>
              <a:t>On utilise donc les déformations planaires telles que décrites par la </a:t>
            </a:r>
            <a:r>
              <a:rPr lang="fr-FR" baseline="0" dirty="0" err="1" smtClean="0"/>
              <a:t>théoryie</a:t>
            </a:r>
            <a:r>
              <a:rPr lang="fr-FR" baseline="0" dirty="0" smtClean="0"/>
              <a:t> du </a:t>
            </a:r>
            <a:r>
              <a:rPr lang="fr-FR" baseline="0" dirty="0" err="1" smtClean="0"/>
              <a:t>contaty</a:t>
            </a:r>
            <a:r>
              <a:rPr lang="fr-FR" baseline="0" dirty="0" smtClean="0"/>
              <a:t> sphérique </a:t>
            </a:r>
            <a:r>
              <a:rPr lang="fr-FR" baseline="0" dirty="0" err="1" smtClean="0"/>
              <a:t>dehertz</a:t>
            </a:r>
            <a:r>
              <a:rPr lang="fr-FR" baseline="0" dirty="0" smtClean="0"/>
              <a:t> (</a:t>
            </a:r>
            <a:endParaRPr lang="fr-FR" dirty="0" smtClean="0"/>
          </a:p>
        </p:txBody>
      </p:sp>
      <p:sp>
        <p:nvSpPr>
          <p:cNvPr id="123908"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E29F433-A42E-4E7D-BC30-4A3A9311D909}" type="slidenum">
              <a:rPr lang="fr-FR"/>
              <a:pPr fontAlgn="base">
                <a:spcBef>
                  <a:spcPct val="0"/>
                </a:spcBef>
                <a:spcAft>
                  <a:spcPct val="0"/>
                </a:spcAft>
              </a:pPr>
              <a:t>34</a:t>
            </a:fld>
            <a:endParaRPr lang="fr-F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125955"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fr-FR" smtClean="0"/>
          </a:p>
        </p:txBody>
      </p:sp>
      <p:sp>
        <p:nvSpPr>
          <p:cNvPr id="125956"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FED409E-BCAD-4631-8E22-50A0D7C2F6BB}" type="slidenum">
              <a:rPr lang="fr-FR"/>
              <a:pPr fontAlgn="base">
                <a:spcBef>
                  <a:spcPct val="0"/>
                </a:spcBef>
                <a:spcAft>
                  <a:spcPct val="0"/>
                </a:spcAft>
              </a:pPr>
              <a:t>35</a:t>
            </a:fld>
            <a:endParaRPr lang="fr-F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126979"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fr-FR" smtClean="0"/>
          </a:p>
        </p:txBody>
      </p:sp>
      <p:sp>
        <p:nvSpPr>
          <p:cNvPr id="126980"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D1603A-0F0E-4F6E-A27C-7C7231687461}" type="slidenum">
              <a:rPr lang="fr-FR"/>
              <a:pPr fontAlgn="base">
                <a:spcBef>
                  <a:spcPct val="0"/>
                </a:spcBef>
                <a:spcAft>
                  <a:spcPct val="0"/>
                </a:spcAft>
              </a:pPr>
              <a:t>36</a:t>
            </a:fld>
            <a:endParaRPr lang="fr-F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128003"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fr-FR" dirty="0" smtClean="0"/>
              <a:t>Combinaison originale</a:t>
            </a:r>
            <a:r>
              <a:rPr lang="fr-FR" baseline="0" dirty="0" smtClean="0"/>
              <a:t> (résistance électrique + mécanique)</a:t>
            </a:r>
            <a:endParaRPr lang="fr-FR" dirty="0" smtClean="0"/>
          </a:p>
          <a:p>
            <a:pPr>
              <a:spcBef>
                <a:spcPct val="0"/>
              </a:spcBef>
            </a:pPr>
            <a:endParaRPr lang="fr-FR" dirty="0" smtClean="0"/>
          </a:p>
        </p:txBody>
      </p:sp>
      <p:sp>
        <p:nvSpPr>
          <p:cNvPr id="128004"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03004B1-1D91-4A89-A3E8-FD1936B1AB36}" type="slidenum">
              <a:rPr lang="fr-FR"/>
              <a:pPr fontAlgn="base">
                <a:spcBef>
                  <a:spcPct val="0"/>
                </a:spcBef>
                <a:spcAft>
                  <a:spcPct val="0"/>
                </a:spcAft>
              </a:pPr>
              <a:t>37</a:t>
            </a:fld>
            <a:endParaRPr lang="fr-F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13005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fr-FR" dirty="0" smtClean="0"/>
              <a:t>- Proposition scénario</a:t>
            </a:r>
            <a:r>
              <a:rPr lang="fr-FR" baseline="0" dirty="0" smtClean="0"/>
              <a:t> à partir des travaux de </a:t>
            </a:r>
            <a:r>
              <a:rPr lang="fr-FR" baseline="0" dirty="0" err="1" smtClean="0"/>
              <a:t>Diop</a:t>
            </a:r>
            <a:endParaRPr lang="fr-FR" baseline="0" dirty="0" smtClean="0"/>
          </a:p>
          <a:p>
            <a:pPr>
              <a:spcBef>
                <a:spcPct val="0"/>
              </a:spcBef>
              <a:buFontTx/>
              <a:buChar char="-"/>
            </a:pPr>
            <a:r>
              <a:rPr lang="fr-FR" baseline="0" dirty="0" smtClean="0"/>
              <a:t>Microinsert rugueux contrairement à </a:t>
            </a:r>
            <a:r>
              <a:rPr lang="fr-FR" baseline="0" dirty="0" err="1" smtClean="0"/>
              <a:t>Diop</a:t>
            </a:r>
            <a:endParaRPr lang="fr-FR" baseline="0" dirty="0" smtClean="0"/>
          </a:p>
          <a:p>
            <a:pPr>
              <a:spcBef>
                <a:spcPct val="0"/>
              </a:spcBef>
              <a:buFontTx/>
              <a:buChar char="-"/>
            </a:pPr>
            <a:r>
              <a:rPr lang="fr-FR" baseline="0" dirty="0" smtClean="0"/>
              <a:t>-1ere </a:t>
            </a:r>
            <a:r>
              <a:rPr lang="fr-FR" baseline="0" dirty="0" err="1" smtClean="0"/>
              <a:t>etape</a:t>
            </a:r>
            <a:r>
              <a:rPr lang="fr-FR" baseline="0" dirty="0" smtClean="0"/>
              <a:t>  : rugosité pas d’effet tunnel</a:t>
            </a:r>
          </a:p>
          <a:p>
            <a:pPr>
              <a:spcBef>
                <a:spcPct val="0"/>
              </a:spcBef>
              <a:buFontTx/>
              <a:buChar char="-"/>
            </a:pPr>
            <a:r>
              <a:rPr lang="fr-FR" baseline="0" dirty="0" smtClean="0"/>
              <a:t>- 2me </a:t>
            </a:r>
            <a:r>
              <a:rPr lang="fr-FR" baseline="0" dirty="0" err="1" smtClean="0"/>
              <a:t>etape</a:t>
            </a:r>
            <a:r>
              <a:rPr lang="fr-FR" baseline="0" dirty="0" smtClean="0"/>
              <a:t> :</a:t>
            </a:r>
            <a:r>
              <a:rPr lang="fr-FR" baseline="0" dirty="0" err="1" smtClean="0"/>
              <a:t>étitrement</a:t>
            </a:r>
            <a:r>
              <a:rPr lang="fr-FR" baseline="0" dirty="0" smtClean="0"/>
              <a:t> film al et donc al2O3…</a:t>
            </a:r>
          </a:p>
        </p:txBody>
      </p:sp>
      <p:sp>
        <p:nvSpPr>
          <p:cNvPr id="130052"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39FE956-584D-4173-B816-0BD195FC9968}" type="slidenum">
              <a:rPr lang="fr-FR"/>
              <a:pPr fontAlgn="base">
                <a:spcBef>
                  <a:spcPct val="0"/>
                </a:spcBef>
                <a:spcAft>
                  <a:spcPct val="0"/>
                </a:spcAft>
              </a:pPr>
              <a:t>38</a:t>
            </a:fld>
            <a:endParaRPr lang="fr-F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105475"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fr-FR" smtClean="0"/>
          </a:p>
        </p:txBody>
      </p:sp>
      <p:sp>
        <p:nvSpPr>
          <p:cNvPr id="105476"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6283A98-E05C-4F15-AD42-82A9ACE099C2}" type="slidenum">
              <a:rPr lang="fr-FR"/>
              <a:pPr fontAlgn="base">
                <a:spcBef>
                  <a:spcPct val="0"/>
                </a:spcBef>
                <a:spcAft>
                  <a:spcPct val="0"/>
                </a:spcAft>
              </a:pPr>
              <a:t>39</a:t>
            </a:fld>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86019"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buFontTx/>
              <a:buChar char="-"/>
            </a:pPr>
            <a:r>
              <a:rPr lang="fr-FR" dirty="0" smtClean="0"/>
              <a:t> Déformation des matériaux  donc détermination des propriétés mécaniques</a:t>
            </a:r>
            <a:r>
              <a:rPr lang="fr-FR" baseline="0" dirty="0" smtClean="0"/>
              <a:t> des matériaux</a:t>
            </a:r>
            <a:endParaRPr lang="fr-FR" dirty="0" smtClean="0"/>
          </a:p>
          <a:p>
            <a:pPr>
              <a:spcBef>
                <a:spcPct val="0"/>
              </a:spcBef>
              <a:buFontTx/>
              <a:buChar char="-"/>
            </a:pPr>
            <a:r>
              <a:rPr lang="fr-FR" dirty="0" smtClean="0"/>
              <a:t> Contact</a:t>
            </a:r>
            <a:r>
              <a:rPr lang="fr-FR" baseline="0" dirty="0" smtClean="0"/>
              <a:t> par f</a:t>
            </a:r>
            <a:r>
              <a:rPr lang="fr-FR" dirty="0" smtClean="0"/>
              <a:t>issuration de</a:t>
            </a:r>
            <a:r>
              <a:rPr lang="fr-FR" baseline="0" dirty="0" smtClean="0"/>
              <a:t> l’oxyde natif</a:t>
            </a:r>
          </a:p>
          <a:p>
            <a:pPr>
              <a:spcBef>
                <a:spcPct val="0"/>
              </a:spcBef>
              <a:buFontTx/>
              <a:buChar char="-"/>
            </a:pPr>
            <a:r>
              <a:rPr lang="fr-FR" baseline="0" dirty="0" smtClean="0"/>
              <a:t> pour les simulations numériques</a:t>
            </a:r>
            <a:endParaRPr lang="fr-FR" dirty="0" smtClean="0"/>
          </a:p>
        </p:txBody>
      </p:sp>
      <p:sp>
        <p:nvSpPr>
          <p:cNvPr id="86020"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7B60B45-0EE4-4204-9AFF-C5AA4568EC89}" type="slidenum">
              <a:rPr lang="fr-FR"/>
              <a:pPr fontAlgn="base">
                <a:spcBef>
                  <a:spcPct val="0"/>
                </a:spcBef>
                <a:spcAft>
                  <a:spcPct val="0"/>
                </a:spcAft>
              </a:pPr>
              <a:t>4</a:t>
            </a:fld>
            <a:endParaRPr lang="fr-F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134147"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fr-FR" dirty="0" smtClean="0"/>
              <a:t>Seuil</a:t>
            </a:r>
            <a:r>
              <a:rPr lang="fr-FR" baseline="0" dirty="0" smtClean="0"/>
              <a:t> minimum de pression à partir de laquelle il y a fissuration…</a:t>
            </a:r>
            <a:endParaRPr lang="fr-FR" dirty="0" smtClean="0"/>
          </a:p>
        </p:txBody>
      </p:sp>
      <p:sp>
        <p:nvSpPr>
          <p:cNvPr id="134148"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FB50EAA-F2A4-4C32-AA28-15F184D7C2D9}" type="slidenum">
              <a:rPr lang="fr-FR"/>
              <a:pPr fontAlgn="base">
                <a:spcBef>
                  <a:spcPct val="0"/>
                </a:spcBef>
                <a:spcAft>
                  <a:spcPct val="0"/>
                </a:spcAft>
              </a:pPr>
              <a:t>40</a:t>
            </a:fld>
            <a:endParaRPr lang="fr-F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132099"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fr-FR" dirty="0" smtClean="0"/>
              <a:t>Potentiellement fissuration</a:t>
            </a:r>
            <a:r>
              <a:rPr lang="fr-FR" baseline="0" dirty="0" smtClean="0"/>
              <a:t> assez rapidement sous le microinsert</a:t>
            </a:r>
          </a:p>
          <a:p>
            <a:pPr>
              <a:spcBef>
                <a:spcPct val="0"/>
              </a:spcBef>
            </a:pPr>
            <a:r>
              <a:rPr lang="fr-FR" baseline="0" dirty="0" err="1" smtClean="0"/>
              <a:t>Rugo</a:t>
            </a:r>
            <a:r>
              <a:rPr lang="fr-FR" baseline="0" dirty="0" smtClean="0"/>
              <a:t> + effet d’écoulement sous le microinsert se combine pour fissurer l’oxyde natif.</a:t>
            </a:r>
            <a:endParaRPr lang="fr-FR" dirty="0" smtClean="0"/>
          </a:p>
        </p:txBody>
      </p:sp>
      <p:sp>
        <p:nvSpPr>
          <p:cNvPr id="132100"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07E97CD-120C-413A-8AC8-FAED30891079}" type="slidenum">
              <a:rPr lang="fr-FR"/>
              <a:pPr fontAlgn="base">
                <a:spcBef>
                  <a:spcPct val="0"/>
                </a:spcBef>
                <a:spcAft>
                  <a:spcPct val="0"/>
                </a:spcAft>
              </a:pPr>
              <a:t>41</a:t>
            </a:fld>
            <a:endParaRPr lang="fr-F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13517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fr-FR" smtClean="0"/>
          </a:p>
        </p:txBody>
      </p:sp>
      <p:sp>
        <p:nvSpPr>
          <p:cNvPr id="135172"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F774F9B-9C66-4828-876C-698552051D76}" type="slidenum">
              <a:rPr lang="fr-FR"/>
              <a:pPr fontAlgn="base">
                <a:spcBef>
                  <a:spcPct val="0"/>
                </a:spcBef>
                <a:spcAft>
                  <a:spcPct val="0"/>
                </a:spcAft>
              </a:pPr>
              <a:t>42</a:t>
            </a:fld>
            <a:endParaRPr lang="fr-F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136195"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fr-FR" smtClean="0"/>
          </a:p>
        </p:txBody>
      </p:sp>
      <p:sp>
        <p:nvSpPr>
          <p:cNvPr id="136196"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DFE4FDF-000E-42B1-8E63-C08B70FE9804}" type="slidenum">
              <a:rPr lang="fr-FR"/>
              <a:pPr fontAlgn="base">
                <a:spcBef>
                  <a:spcPct val="0"/>
                </a:spcBef>
                <a:spcAft>
                  <a:spcPct val="0"/>
                </a:spcAft>
              </a:pPr>
              <a:t>43</a:t>
            </a:fld>
            <a:endParaRPr lang="fr-F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137219"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fr-FR" smtClean="0"/>
          </a:p>
        </p:txBody>
      </p:sp>
      <p:sp>
        <p:nvSpPr>
          <p:cNvPr id="137220"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1549ECE-7217-41F1-BBAE-BE9743DBF72A}" type="slidenum">
              <a:rPr lang="fr-FR"/>
              <a:pPr fontAlgn="base">
                <a:spcBef>
                  <a:spcPct val="0"/>
                </a:spcBef>
                <a:spcAft>
                  <a:spcPct val="0"/>
                </a:spcAft>
              </a:pPr>
              <a:t>44</a:t>
            </a:fld>
            <a:endParaRPr lang="fr-F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88067"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fr-FR" dirty="0" smtClean="0"/>
              <a:t>Transition entre les parties….</a:t>
            </a:r>
          </a:p>
          <a:p>
            <a:pPr>
              <a:spcBef>
                <a:spcPct val="0"/>
              </a:spcBef>
            </a:pPr>
            <a:r>
              <a:rPr lang="fr-FR" dirty="0" err="1" smtClean="0"/>
              <a:t>Prop</a:t>
            </a:r>
            <a:r>
              <a:rPr lang="fr-FR" baseline="0" dirty="0" smtClean="0"/>
              <a:t> </a:t>
            </a:r>
            <a:r>
              <a:rPr lang="fr-FR" baseline="0" dirty="0" err="1" smtClean="0"/>
              <a:t>méca</a:t>
            </a:r>
            <a:r>
              <a:rPr lang="fr-FR" baseline="0" dirty="0" smtClean="0"/>
              <a:t> +essai modèle pour comprendre la formation du contact dans le cas de la microinsertion.</a:t>
            </a:r>
            <a:endParaRPr lang="fr-FR" dirty="0" smtClean="0"/>
          </a:p>
        </p:txBody>
      </p:sp>
      <p:sp>
        <p:nvSpPr>
          <p:cNvPr id="88068"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61C9888-6E44-4EB6-8DD3-CAA3E81F366C}" type="slidenum">
              <a:rPr lang="fr-FR"/>
              <a:pPr fontAlgn="base">
                <a:spcBef>
                  <a:spcPct val="0"/>
                </a:spcBef>
                <a:spcAft>
                  <a:spcPct val="0"/>
                </a:spcAft>
              </a:pPr>
              <a:t>5</a:t>
            </a:fld>
            <a:endParaRPr lang="fr-F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90115"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fr-FR" dirty="0" smtClean="0"/>
              <a:t>Décharge supposée</a:t>
            </a:r>
            <a:r>
              <a:rPr lang="fr-FR" baseline="0" dirty="0" smtClean="0"/>
              <a:t> </a:t>
            </a:r>
            <a:r>
              <a:rPr lang="fr-FR" dirty="0" smtClean="0"/>
              <a:t>élastique </a:t>
            </a:r>
            <a:r>
              <a:rPr lang="fr-FR" dirty="0" smtClean="0">
                <a:sym typeface="Wingdings" pitchFamily="2" charset="2"/>
              </a:rPr>
              <a:t> Raideur de contact</a:t>
            </a:r>
            <a:endParaRPr lang="fr-FR" dirty="0" smtClean="0"/>
          </a:p>
        </p:txBody>
      </p:sp>
      <p:sp>
        <p:nvSpPr>
          <p:cNvPr id="90116"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FE7D007-0EA8-4EF4-AA81-55F4003B1650}" type="slidenum">
              <a:rPr lang="fr-FR"/>
              <a:pPr fontAlgn="base">
                <a:spcBef>
                  <a:spcPct val="0"/>
                </a:spcBef>
                <a:spcAft>
                  <a:spcPct val="0"/>
                </a:spcAft>
              </a:pPr>
              <a:t>6</a:t>
            </a:fld>
            <a:endParaRPr lang="fr-F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91139"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fr-FR" smtClean="0"/>
          </a:p>
        </p:txBody>
      </p:sp>
      <p:sp>
        <p:nvSpPr>
          <p:cNvPr id="91140"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FC2BDB3-2CAE-4433-9BB4-8145458E51F3}" type="slidenum">
              <a:rPr lang="fr-FR"/>
              <a:pPr fontAlgn="base">
                <a:spcBef>
                  <a:spcPct val="0"/>
                </a:spcBef>
                <a:spcAft>
                  <a:spcPct val="0"/>
                </a:spcAft>
              </a:pPr>
              <a:t>7</a:t>
            </a:fld>
            <a:endParaRPr lang="fr-F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92163"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fr-FR" smtClean="0"/>
          </a:p>
        </p:txBody>
      </p:sp>
      <p:sp>
        <p:nvSpPr>
          <p:cNvPr id="92164"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7B5A3B6-1486-4BF5-9CFB-9FDBE8356918}" type="slidenum">
              <a:rPr lang="fr-FR"/>
              <a:pPr fontAlgn="base">
                <a:spcBef>
                  <a:spcPct val="0"/>
                </a:spcBef>
                <a:spcAft>
                  <a:spcPct val="0"/>
                </a:spcAft>
              </a:pPr>
              <a:t>8</a:t>
            </a:fld>
            <a:endParaRPr lang="fr-F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93187"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fr-FR" smtClean="0"/>
          </a:p>
        </p:txBody>
      </p:sp>
      <p:sp>
        <p:nvSpPr>
          <p:cNvPr id="93188"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26F8FD9-F109-4DCF-ABD8-E565BB76E0CF}" type="slidenum">
              <a:rPr lang="fr-FR"/>
              <a:pPr fontAlgn="base">
                <a:spcBef>
                  <a:spcPct val="0"/>
                </a:spcBef>
                <a:spcAft>
                  <a:spcPct val="0"/>
                </a:spcAft>
              </a:pPr>
              <a:t>9</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en-US" smtClean="0"/>
              <a:t>Click to edit Master title style</a:t>
            </a:r>
            <a:endParaRPr lang="en-US" dirty="0"/>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pPr>
              <a:defRPr/>
            </a:pPr>
            <a:r>
              <a:rPr lang="fr-FR"/>
              <a:t>25.11.2013</a:t>
            </a:r>
            <a:endParaRPr lang="fr-BE"/>
          </a:p>
        </p:txBody>
      </p:sp>
      <p:sp>
        <p:nvSpPr>
          <p:cNvPr id="5" name="Footer Placeholder 4"/>
          <p:cNvSpPr>
            <a:spLocks noGrp="1"/>
          </p:cNvSpPr>
          <p:nvPr>
            <p:ph type="ftr" sz="quarter" idx="11"/>
          </p:nvPr>
        </p:nvSpPr>
        <p:spPr/>
        <p:txBody>
          <a:bodyPr/>
          <a:lstStyle>
            <a:lvl1pPr>
              <a:defRPr/>
            </a:lvl1pPr>
          </a:lstStyle>
          <a:p>
            <a:pPr>
              <a:defRPr/>
            </a:pPr>
            <a:r>
              <a:rPr lang="fr-FR"/>
              <a:t>Plan de la soutenance de thèse</a:t>
            </a:r>
            <a:endParaRPr lang="fr-BE"/>
          </a:p>
        </p:txBody>
      </p:sp>
      <p:sp>
        <p:nvSpPr>
          <p:cNvPr id="6" name="Slide Number Placeholder 5"/>
          <p:cNvSpPr>
            <a:spLocks noGrp="1"/>
          </p:cNvSpPr>
          <p:nvPr>
            <p:ph type="sldNum" sz="quarter" idx="12"/>
          </p:nvPr>
        </p:nvSpPr>
        <p:spPr/>
        <p:txBody>
          <a:bodyPr/>
          <a:lstStyle>
            <a:lvl1pPr>
              <a:defRPr/>
            </a:lvl1pPr>
          </a:lstStyle>
          <a:p>
            <a:pPr>
              <a:defRPr/>
            </a:pPr>
            <a:fld id="{7DFCC5B6-C306-4316-8552-E7C158B5E353}" type="slidenum">
              <a:rPr lang="fr-BE"/>
              <a:pPr>
                <a:defRPr/>
              </a:pPr>
              <a:t>‹#›</a:t>
            </a:fld>
            <a:endParaRPr lang="fr-B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fr-FR"/>
              <a:t>25.11.2013</a:t>
            </a:r>
            <a:endParaRPr lang="fr-BE"/>
          </a:p>
        </p:txBody>
      </p:sp>
      <p:sp>
        <p:nvSpPr>
          <p:cNvPr id="5" name="Footer Placeholder 4"/>
          <p:cNvSpPr>
            <a:spLocks noGrp="1"/>
          </p:cNvSpPr>
          <p:nvPr>
            <p:ph type="ftr" sz="quarter" idx="11"/>
          </p:nvPr>
        </p:nvSpPr>
        <p:spPr/>
        <p:txBody>
          <a:bodyPr/>
          <a:lstStyle>
            <a:lvl1pPr>
              <a:defRPr/>
            </a:lvl1pPr>
          </a:lstStyle>
          <a:p>
            <a:pPr>
              <a:defRPr/>
            </a:pPr>
            <a:r>
              <a:rPr lang="fr-FR"/>
              <a:t>Plan de la soutenance de thèse</a:t>
            </a:r>
            <a:endParaRPr lang="fr-BE"/>
          </a:p>
        </p:txBody>
      </p:sp>
      <p:sp>
        <p:nvSpPr>
          <p:cNvPr id="6" name="Slide Number Placeholder 5"/>
          <p:cNvSpPr>
            <a:spLocks noGrp="1"/>
          </p:cNvSpPr>
          <p:nvPr>
            <p:ph type="sldNum" sz="quarter" idx="12"/>
          </p:nvPr>
        </p:nvSpPr>
        <p:spPr/>
        <p:txBody>
          <a:bodyPr/>
          <a:lstStyle>
            <a:lvl1pPr>
              <a:defRPr/>
            </a:lvl1pPr>
          </a:lstStyle>
          <a:p>
            <a:pPr>
              <a:defRPr/>
            </a:pPr>
            <a:fld id="{F57CD613-542A-4BD6-85A9-5297AAA8F739}" type="slidenum">
              <a:rPr lang="fr-BE"/>
              <a:pPr>
                <a:defRPr/>
              </a:pPr>
              <a:t>‹#›</a:t>
            </a:fld>
            <a:endParaRPr lang="fr-B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fr-FR"/>
              <a:t>25.11.2013</a:t>
            </a:r>
            <a:endParaRPr lang="fr-BE"/>
          </a:p>
        </p:txBody>
      </p:sp>
      <p:sp>
        <p:nvSpPr>
          <p:cNvPr id="5" name="Footer Placeholder 4"/>
          <p:cNvSpPr>
            <a:spLocks noGrp="1"/>
          </p:cNvSpPr>
          <p:nvPr>
            <p:ph type="ftr" sz="quarter" idx="11"/>
          </p:nvPr>
        </p:nvSpPr>
        <p:spPr/>
        <p:txBody>
          <a:bodyPr/>
          <a:lstStyle>
            <a:lvl1pPr>
              <a:defRPr/>
            </a:lvl1pPr>
          </a:lstStyle>
          <a:p>
            <a:pPr>
              <a:defRPr/>
            </a:pPr>
            <a:r>
              <a:rPr lang="fr-FR"/>
              <a:t>Plan de la soutenance de thèse</a:t>
            </a:r>
            <a:endParaRPr lang="fr-BE"/>
          </a:p>
        </p:txBody>
      </p:sp>
      <p:sp>
        <p:nvSpPr>
          <p:cNvPr id="6" name="Slide Number Placeholder 5"/>
          <p:cNvSpPr>
            <a:spLocks noGrp="1"/>
          </p:cNvSpPr>
          <p:nvPr>
            <p:ph type="sldNum" sz="quarter" idx="12"/>
          </p:nvPr>
        </p:nvSpPr>
        <p:spPr/>
        <p:txBody>
          <a:bodyPr/>
          <a:lstStyle>
            <a:lvl1pPr>
              <a:defRPr/>
            </a:lvl1pPr>
          </a:lstStyle>
          <a:p>
            <a:pPr>
              <a:defRPr/>
            </a:pPr>
            <a:fld id="{9285E68F-9A01-4B24-BAE6-0E8FE1C50A94}" type="slidenum">
              <a:rPr lang="fr-BE"/>
              <a:pPr>
                <a:defRPr/>
              </a:pPr>
              <a:t>‹#›</a:t>
            </a:fld>
            <a:endParaRPr lang="fr-B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de-DE"/>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de-DE"/>
          </a:p>
        </p:txBody>
      </p:sp>
      <p:sp>
        <p:nvSpPr>
          <p:cNvPr id="4" name="Date Placeholder 3"/>
          <p:cNvSpPr>
            <a:spLocks noGrp="1"/>
          </p:cNvSpPr>
          <p:nvPr>
            <p:ph type="dt" sz="half" idx="10"/>
          </p:nvPr>
        </p:nvSpPr>
        <p:spPr/>
        <p:txBody>
          <a:bodyPr/>
          <a:lstStyle>
            <a:lvl1pPr>
              <a:defRPr/>
            </a:lvl1pPr>
          </a:lstStyle>
          <a:p>
            <a:pPr>
              <a:defRPr/>
            </a:pPr>
            <a:r>
              <a:rPr lang="fr-FR"/>
              <a:t>25.11.2013</a:t>
            </a:r>
            <a:endParaRPr lang="de-DE"/>
          </a:p>
        </p:txBody>
      </p:sp>
      <p:sp>
        <p:nvSpPr>
          <p:cNvPr id="5" name="Footer Placeholder 4"/>
          <p:cNvSpPr>
            <a:spLocks noGrp="1"/>
          </p:cNvSpPr>
          <p:nvPr>
            <p:ph type="ftr" sz="quarter" idx="11"/>
          </p:nvPr>
        </p:nvSpPr>
        <p:spPr/>
        <p:txBody>
          <a:bodyPr/>
          <a:lstStyle>
            <a:lvl1pPr>
              <a:defRPr/>
            </a:lvl1pPr>
          </a:lstStyle>
          <a:p>
            <a:pPr>
              <a:defRPr/>
            </a:pPr>
            <a:r>
              <a:rPr lang="fr-FR"/>
              <a:t>Plan de la soutenance de thèse</a:t>
            </a:r>
            <a:endParaRPr lang="de-DE"/>
          </a:p>
        </p:txBody>
      </p:sp>
      <p:sp>
        <p:nvSpPr>
          <p:cNvPr id="6" name="Slide Number Placeholder 5"/>
          <p:cNvSpPr>
            <a:spLocks noGrp="1"/>
          </p:cNvSpPr>
          <p:nvPr>
            <p:ph type="sldNum" sz="quarter" idx="12"/>
          </p:nvPr>
        </p:nvSpPr>
        <p:spPr/>
        <p:txBody>
          <a:bodyPr/>
          <a:lstStyle>
            <a:lvl1pPr>
              <a:defRPr/>
            </a:lvl1pPr>
          </a:lstStyle>
          <a:p>
            <a:pPr>
              <a:defRPr/>
            </a:pPr>
            <a:fld id="{DD2D6CC9-BF81-4474-895F-AEB9140C198D}" type="slidenum">
              <a:rPr lang="de-DE"/>
              <a:pPr>
                <a:defRPr/>
              </a:pPr>
              <a:t>‹#›</a:t>
            </a:fld>
            <a:endParaRPr lang="de-D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Date Placeholder 3"/>
          <p:cNvSpPr>
            <a:spLocks noGrp="1"/>
          </p:cNvSpPr>
          <p:nvPr>
            <p:ph type="dt" sz="half" idx="10"/>
          </p:nvPr>
        </p:nvSpPr>
        <p:spPr/>
        <p:txBody>
          <a:bodyPr/>
          <a:lstStyle>
            <a:lvl1pPr>
              <a:defRPr/>
            </a:lvl1pPr>
          </a:lstStyle>
          <a:p>
            <a:pPr>
              <a:defRPr/>
            </a:pPr>
            <a:r>
              <a:rPr lang="fr-FR"/>
              <a:t>25.11.2013</a:t>
            </a:r>
            <a:endParaRPr lang="de-DE"/>
          </a:p>
        </p:txBody>
      </p:sp>
      <p:sp>
        <p:nvSpPr>
          <p:cNvPr id="5" name="Footer Placeholder 4"/>
          <p:cNvSpPr>
            <a:spLocks noGrp="1"/>
          </p:cNvSpPr>
          <p:nvPr>
            <p:ph type="ftr" sz="quarter" idx="11"/>
          </p:nvPr>
        </p:nvSpPr>
        <p:spPr/>
        <p:txBody>
          <a:bodyPr/>
          <a:lstStyle>
            <a:lvl1pPr>
              <a:defRPr/>
            </a:lvl1pPr>
          </a:lstStyle>
          <a:p>
            <a:pPr>
              <a:defRPr/>
            </a:pPr>
            <a:r>
              <a:rPr lang="fr-FR"/>
              <a:t>Plan de la soutenance de thèse</a:t>
            </a:r>
            <a:endParaRPr lang="de-DE"/>
          </a:p>
        </p:txBody>
      </p:sp>
      <p:sp>
        <p:nvSpPr>
          <p:cNvPr id="6" name="Slide Number Placeholder 5"/>
          <p:cNvSpPr>
            <a:spLocks noGrp="1"/>
          </p:cNvSpPr>
          <p:nvPr>
            <p:ph type="sldNum" sz="quarter" idx="12"/>
          </p:nvPr>
        </p:nvSpPr>
        <p:spPr/>
        <p:txBody>
          <a:bodyPr/>
          <a:lstStyle>
            <a:lvl1pPr>
              <a:defRPr/>
            </a:lvl1pPr>
          </a:lstStyle>
          <a:p>
            <a:pPr>
              <a:defRPr/>
            </a:pPr>
            <a:fld id="{17E6789A-9656-4AF1-B588-E77C81DFCBF7}" type="slidenum">
              <a:rPr lang="de-DE"/>
              <a:pPr>
                <a:defRPr/>
              </a:pPr>
              <a:t>‹#›</a:t>
            </a:fld>
            <a:endParaRPr lang="de-D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de-D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r>
              <a:rPr lang="fr-FR"/>
              <a:t>25.11.2013</a:t>
            </a:r>
            <a:endParaRPr lang="de-DE"/>
          </a:p>
        </p:txBody>
      </p:sp>
      <p:sp>
        <p:nvSpPr>
          <p:cNvPr id="5" name="Footer Placeholder 4"/>
          <p:cNvSpPr>
            <a:spLocks noGrp="1"/>
          </p:cNvSpPr>
          <p:nvPr>
            <p:ph type="ftr" sz="quarter" idx="11"/>
          </p:nvPr>
        </p:nvSpPr>
        <p:spPr/>
        <p:txBody>
          <a:bodyPr/>
          <a:lstStyle>
            <a:lvl1pPr>
              <a:defRPr/>
            </a:lvl1pPr>
          </a:lstStyle>
          <a:p>
            <a:pPr>
              <a:defRPr/>
            </a:pPr>
            <a:r>
              <a:rPr lang="fr-FR"/>
              <a:t>Plan de la soutenance de thèse</a:t>
            </a:r>
            <a:endParaRPr lang="de-DE"/>
          </a:p>
        </p:txBody>
      </p:sp>
      <p:sp>
        <p:nvSpPr>
          <p:cNvPr id="6" name="Slide Number Placeholder 5"/>
          <p:cNvSpPr>
            <a:spLocks noGrp="1"/>
          </p:cNvSpPr>
          <p:nvPr>
            <p:ph type="sldNum" sz="quarter" idx="12"/>
          </p:nvPr>
        </p:nvSpPr>
        <p:spPr/>
        <p:txBody>
          <a:bodyPr/>
          <a:lstStyle>
            <a:lvl1pPr>
              <a:defRPr/>
            </a:lvl1pPr>
          </a:lstStyle>
          <a:p>
            <a:pPr>
              <a:defRPr/>
            </a:pPr>
            <a:fld id="{AA7D47C0-9DCC-4018-8D2B-98D6495349A2}" type="slidenum">
              <a:rPr lang="de-DE"/>
              <a:pPr>
                <a:defRPr/>
              </a:pPr>
              <a:t>‹#›</a:t>
            </a:fld>
            <a:endParaRPr lang="de-D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5" name="Date Placeholder 3"/>
          <p:cNvSpPr>
            <a:spLocks noGrp="1"/>
          </p:cNvSpPr>
          <p:nvPr>
            <p:ph type="dt" sz="half" idx="10"/>
          </p:nvPr>
        </p:nvSpPr>
        <p:spPr/>
        <p:txBody>
          <a:bodyPr/>
          <a:lstStyle>
            <a:lvl1pPr>
              <a:defRPr/>
            </a:lvl1pPr>
          </a:lstStyle>
          <a:p>
            <a:pPr>
              <a:defRPr/>
            </a:pPr>
            <a:r>
              <a:rPr lang="fr-FR"/>
              <a:t>25.11.2013</a:t>
            </a:r>
            <a:endParaRPr lang="de-DE"/>
          </a:p>
        </p:txBody>
      </p:sp>
      <p:sp>
        <p:nvSpPr>
          <p:cNvPr id="6" name="Footer Placeholder 4"/>
          <p:cNvSpPr>
            <a:spLocks noGrp="1"/>
          </p:cNvSpPr>
          <p:nvPr>
            <p:ph type="ftr" sz="quarter" idx="11"/>
          </p:nvPr>
        </p:nvSpPr>
        <p:spPr/>
        <p:txBody>
          <a:bodyPr/>
          <a:lstStyle>
            <a:lvl1pPr>
              <a:defRPr/>
            </a:lvl1pPr>
          </a:lstStyle>
          <a:p>
            <a:pPr>
              <a:defRPr/>
            </a:pPr>
            <a:r>
              <a:rPr lang="fr-FR"/>
              <a:t>Plan de la soutenance de thèse</a:t>
            </a:r>
            <a:endParaRPr lang="de-DE"/>
          </a:p>
        </p:txBody>
      </p:sp>
      <p:sp>
        <p:nvSpPr>
          <p:cNvPr id="7" name="Slide Number Placeholder 5"/>
          <p:cNvSpPr>
            <a:spLocks noGrp="1"/>
          </p:cNvSpPr>
          <p:nvPr>
            <p:ph type="sldNum" sz="quarter" idx="12"/>
          </p:nvPr>
        </p:nvSpPr>
        <p:spPr/>
        <p:txBody>
          <a:bodyPr/>
          <a:lstStyle>
            <a:lvl1pPr>
              <a:defRPr/>
            </a:lvl1pPr>
          </a:lstStyle>
          <a:p>
            <a:pPr>
              <a:defRPr/>
            </a:pPr>
            <a:fld id="{97AB25E0-FBA2-4045-A835-6D37554C1564}" type="slidenum">
              <a:rPr lang="de-DE"/>
              <a:pPr>
                <a:defRPr/>
              </a:pPr>
              <a:t>‹#›</a:t>
            </a:fld>
            <a:endParaRPr lang="de-D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de-D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7" name="Date Placeholder 3"/>
          <p:cNvSpPr>
            <a:spLocks noGrp="1"/>
          </p:cNvSpPr>
          <p:nvPr>
            <p:ph type="dt" sz="half" idx="10"/>
          </p:nvPr>
        </p:nvSpPr>
        <p:spPr/>
        <p:txBody>
          <a:bodyPr/>
          <a:lstStyle>
            <a:lvl1pPr>
              <a:defRPr/>
            </a:lvl1pPr>
          </a:lstStyle>
          <a:p>
            <a:pPr>
              <a:defRPr/>
            </a:pPr>
            <a:r>
              <a:rPr lang="fr-FR"/>
              <a:t>25.11.2013</a:t>
            </a:r>
            <a:endParaRPr lang="de-DE"/>
          </a:p>
        </p:txBody>
      </p:sp>
      <p:sp>
        <p:nvSpPr>
          <p:cNvPr id="8" name="Footer Placeholder 4"/>
          <p:cNvSpPr>
            <a:spLocks noGrp="1"/>
          </p:cNvSpPr>
          <p:nvPr>
            <p:ph type="ftr" sz="quarter" idx="11"/>
          </p:nvPr>
        </p:nvSpPr>
        <p:spPr/>
        <p:txBody>
          <a:bodyPr/>
          <a:lstStyle>
            <a:lvl1pPr>
              <a:defRPr/>
            </a:lvl1pPr>
          </a:lstStyle>
          <a:p>
            <a:pPr>
              <a:defRPr/>
            </a:pPr>
            <a:r>
              <a:rPr lang="fr-FR"/>
              <a:t>Plan de la soutenance de thèse</a:t>
            </a:r>
            <a:endParaRPr lang="de-DE"/>
          </a:p>
        </p:txBody>
      </p:sp>
      <p:sp>
        <p:nvSpPr>
          <p:cNvPr id="9" name="Slide Number Placeholder 5"/>
          <p:cNvSpPr>
            <a:spLocks noGrp="1"/>
          </p:cNvSpPr>
          <p:nvPr>
            <p:ph type="sldNum" sz="quarter" idx="12"/>
          </p:nvPr>
        </p:nvSpPr>
        <p:spPr/>
        <p:txBody>
          <a:bodyPr/>
          <a:lstStyle>
            <a:lvl1pPr>
              <a:defRPr/>
            </a:lvl1pPr>
          </a:lstStyle>
          <a:p>
            <a:pPr>
              <a:defRPr/>
            </a:pPr>
            <a:fld id="{BF853782-15A2-4401-ABCE-212D20ACDCB9}" type="slidenum">
              <a:rPr lang="de-DE"/>
              <a:pPr>
                <a:defRPr/>
              </a:pPr>
              <a:t>‹#›</a:t>
            </a:fld>
            <a:endParaRPr lang="de-D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Date Placeholder 3"/>
          <p:cNvSpPr>
            <a:spLocks noGrp="1"/>
          </p:cNvSpPr>
          <p:nvPr>
            <p:ph type="dt" sz="half" idx="10"/>
          </p:nvPr>
        </p:nvSpPr>
        <p:spPr/>
        <p:txBody>
          <a:bodyPr/>
          <a:lstStyle>
            <a:lvl1pPr>
              <a:defRPr/>
            </a:lvl1pPr>
          </a:lstStyle>
          <a:p>
            <a:pPr>
              <a:defRPr/>
            </a:pPr>
            <a:r>
              <a:rPr lang="fr-FR"/>
              <a:t>25.11.2013</a:t>
            </a:r>
            <a:endParaRPr lang="de-DE"/>
          </a:p>
        </p:txBody>
      </p:sp>
      <p:sp>
        <p:nvSpPr>
          <p:cNvPr id="4" name="Footer Placeholder 4"/>
          <p:cNvSpPr>
            <a:spLocks noGrp="1"/>
          </p:cNvSpPr>
          <p:nvPr>
            <p:ph type="ftr" sz="quarter" idx="11"/>
          </p:nvPr>
        </p:nvSpPr>
        <p:spPr/>
        <p:txBody>
          <a:bodyPr/>
          <a:lstStyle>
            <a:lvl1pPr>
              <a:defRPr/>
            </a:lvl1pPr>
          </a:lstStyle>
          <a:p>
            <a:pPr>
              <a:defRPr/>
            </a:pPr>
            <a:r>
              <a:rPr lang="fr-FR"/>
              <a:t>Plan de la soutenance de thèse</a:t>
            </a:r>
            <a:endParaRPr lang="de-DE"/>
          </a:p>
        </p:txBody>
      </p:sp>
      <p:sp>
        <p:nvSpPr>
          <p:cNvPr id="5" name="Slide Number Placeholder 5"/>
          <p:cNvSpPr>
            <a:spLocks noGrp="1"/>
          </p:cNvSpPr>
          <p:nvPr>
            <p:ph type="sldNum" sz="quarter" idx="12"/>
          </p:nvPr>
        </p:nvSpPr>
        <p:spPr/>
        <p:txBody>
          <a:bodyPr/>
          <a:lstStyle>
            <a:lvl1pPr>
              <a:defRPr/>
            </a:lvl1pPr>
          </a:lstStyle>
          <a:p>
            <a:pPr>
              <a:defRPr/>
            </a:pPr>
            <a:fld id="{15C7050B-7F7F-42D4-854D-6450A33F2D68}" type="slidenum">
              <a:rPr lang="de-DE"/>
              <a:pPr>
                <a:defRPr/>
              </a:pPr>
              <a:t>‹#›</a:t>
            </a:fld>
            <a:endParaRPr lang="de-D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r>
              <a:rPr lang="fr-FR"/>
              <a:t>25.11.2013</a:t>
            </a:r>
            <a:endParaRPr lang="de-DE"/>
          </a:p>
        </p:txBody>
      </p:sp>
      <p:sp>
        <p:nvSpPr>
          <p:cNvPr id="3" name="Footer Placeholder 4"/>
          <p:cNvSpPr>
            <a:spLocks noGrp="1"/>
          </p:cNvSpPr>
          <p:nvPr>
            <p:ph type="ftr" sz="quarter" idx="11"/>
          </p:nvPr>
        </p:nvSpPr>
        <p:spPr/>
        <p:txBody>
          <a:bodyPr/>
          <a:lstStyle>
            <a:lvl1pPr>
              <a:defRPr/>
            </a:lvl1pPr>
          </a:lstStyle>
          <a:p>
            <a:pPr>
              <a:defRPr/>
            </a:pPr>
            <a:r>
              <a:rPr lang="fr-FR"/>
              <a:t>Plan de la soutenance de thèse</a:t>
            </a:r>
            <a:endParaRPr lang="de-DE"/>
          </a:p>
        </p:txBody>
      </p:sp>
      <p:sp>
        <p:nvSpPr>
          <p:cNvPr id="4" name="Slide Number Placeholder 5"/>
          <p:cNvSpPr>
            <a:spLocks noGrp="1"/>
          </p:cNvSpPr>
          <p:nvPr>
            <p:ph type="sldNum" sz="quarter" idx="12"/>
          </p:nvPr>
        </p:nvSpPr>
        <p:spPr/>
        <p:txBody>
          <a:bodyPr/>
          <a:lstStyle>
            <a:lvl1pPr>
              <a:defRPr/>
            </a:lvl1pPr>
          </a:lstStyle>
          <a:p>
            <a:pPr>
              <a:defRPr/>
            </a:pPr>
            <a:fld id="{25FCEFA2-FDA4-4383-93F5-B1C4A84E4BFC}" type="slidenum">
              <a:rPr lang="de-DE"/>
              <a:pPr>
                <a:defRPr/>
              </a:pPr>
              <a:t>‹#›</a:t>
            </a:fld>
            <a:endParaRPr lang="de-D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de-D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fr-FR"/>
              <a:t>25.11.2013</a:t>
            </a:r>
            <a:endParaRPr lang="de-DE"/>
          </a:p>
        </p:txBody>
      </p:sp>
      <p:sp>
        <p:nvSpPr>
          <p:cNvPr id="6" name="Footer Placeholder 4"/>
          <p:cNvSpPr>
            <a:spLocks noGrp="1"/>
          </p:cNvSpPr>
          <p:nvPr>
            <p:ph type="ftr" sz="quarter" idx="11"/>
          </p:nvPr>
        </p:nvSpPr>
        <p:spPr/>
        <p:txBody>
          <a:bodyPr/>
          <a:lstStyle>
            <a:lvl1pPr>
              <a:defRPr/>
            </a:lvl1pPr>
          </a:lstStyle>
          <a:p>
            <a:pPr>
              <a:defRPr/>
            </a:pPr>
            <a:r>
              <a:rPr lang="fr-FR"/>
              <a:t>Plan de la soutenance de thèse</a:t>
            </a:r>
            <a:endParaRPr lang="de-DE"/>
          </a:p>
        </p:txBody>
      </p:sp>
      <p:sp>
        <p:nvSpPr>
          <p:cNvPr id="7" name="Slide Number Placeholder 5"/>
          <p:cNvSpPr>
            <a:spLocks noGrp="1"/>
          </p:cNvSpPr>
          <p:nvPr>
            <p:ph type="sldNum" sz="quarter" idx="12"/>
          </p:nvPr>
        </p:nvSpPr>
        <p:spPr/>
        <p:txBody>
          <a:bodyPr/>
          <a:lstStyle>
            <a:lvl1pPr>
              <a:defRPr/>
            </a:lvl1pPr>
          </a:lstStyle>
          <a:p>
            <a:pPr>
              <a:defRPr/>
            </a:pPr>
            <a:fld id="{676546C6-D668-4DB8-AE6C-A83292040BC3}" type="slidenum">
              <a:rPr lang="de-DE"/>
              <a:pPr>
                <a:defRPr/>
              </a:pPr>
              <a:t>‹#›</a:t>
            </a:fld>
            <a:endParaRPr lang="de-D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0"/>
          </p:nvPr>
        </p:nvSpPr>
        <p:spPr/>
        <p:txBody>
          <a:bodyPr/>
          <a:lstStyle>
            <a:lvl1pPr>
              <a:defRPr/>
            </a:lvl1pPr>
          </a:lstStyle>
          <a:p>
            <a:pPr>
              <a:defRPr/>
            </a:pPr>
            <a:r>
              <a:rPr lang="fr-FR"/>
              <a:t>25.11.2013</a:t>
            </a:r>
            <a:endParaRPr lang="fr-BE"/>
          </a:p>
        </p:txBody>
      </p:sp>
      <p:sp>
        <p:nvSpPr>
          <p:cNvPr id="5" name="Footer Placeholder 4"/>
          <p:cNvSpPr>
            <a:spLocks noGrp="1"/>
          </p:cNvSpPr>
          <p:nvPr>
            <p:ph type="ftr" sz="quarter" idx="11"/>
          </p:nvPr>
        </p:nvSpPr>
        <p:spPr/>
        <p:txBody>
          <a:bodyPr/>
          <a:lstStyle>
            <a:lvl1pPr>
              <a:defRPr/>
            </a:lvl1pPr>
          </a:lstStyle>
          <a:p>
            <a:pPr>
              <a:defRPr/>
            </a:pPr>
            <a:r>
              <a:rPr lang="fr-FR"/>
              <a:t>Plan de la soutenance de thèse</a:t>
            </a:r>
            <a:endParaRPr lang="fr-BE"/>
          </a:p>
        </p:txBody>
      </p:sp>
      <p:sp>
        <p:nvSpPr>
          <p:cNvPr id="6" name="Slide Number Placeholder 5"/>
          <p:cNvSpPr>
            <a:spLocks noGrp="1"/>
          </p:cNvSpPr>
          <p:nvPr>
            <p:ph type="sldNum" sz="quarter" idx="12"/>
          </p:nvPr>
        </p:nvSpPr>
        <p:spPr/>
        <p:txBody>
          <a:bodyPr/>
          <a:lstStyle>
            <a:lvl1pPr>
              <a:defRPr/>
            </a:lvl1pPr>
          </a:lstStyle>
          <a:p>
            <a:pPr>
              <a:defRPr/>
            </a:pPr>
            <a:fld id="{F639FE92-B750-4F62-937F-C72A4B30A9EE}" type="slidenum">
              <a:rPr lang="fr-BE"/>
              <a:pPr>
                <a:defRPr/>
              </a:pPr>
              <a:t>‹#›</a:t>
            </a:fld>
            <a:endParaRPr lang="fr-B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de-DE"/>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fr-FR"/>
              <a:t>25.11.2013</a:t>
            </a:r>
            <a:endParaRPr lang="de-DE"/>
          </a:p>
        </p:txBody>
      </p:sp>
      <p:sp>
        <p:nvSpPr>
          <p:cNvPr id="6" name="Footer Placeholder 4"/>
          <p:cNvSpPr>
            <a:spLocks noGrp="1"/>
          </p:cNvSpPr>
          <p:nvPr>
            <p:ph type="ftr" sz="quarter" idx="11"/>
          </p:nvPr>
        </p:nvSpPr>
        <p:spPr/>
        <p:txBody>
          <a:bodyPr/>
          <a:lstStyle>
            <a:lvl1pPr>
              <a:defRPr/>
            </a:lvl1pPr>
          </a:lstStyle>
          <a:p>
            <a:pPr>
              <a:defRPr/>
            </a:pPr>
            <a:r>
              <a:rPr lang="fr-FR"/>
              <a:t>Plan de la soutenance de thèse</a:t>
            </a:r>
            <a:endParaRPr lang="de-DE"/>
          </a:p>
        </p:txBody>
      </p:sp>
      <p:sp>
        <p:nvSpPr>
          <p:cNvPr id="7" name="Slide Number Placeholder 5"/>
          <p:cNvSpPr>
            <a:spLocks noGrp="1"/>
          </p:cNvSpPr>
          <p:nvPr>
            <p:ph type="sldNum" sz="quarter" idx="12"/>
          </p:nvPr>
        </p:nvSpPr>
        <p:spPr/>
        <p:txBody>
          <a:bodyPr/>
          <a:lstStyle>
            <a:lvl1pPr>
              <a:defRPr/>
            </a:lvl1pPr>
          </a:lstStyle>
          <a:p>
            <a:pPr>
              <a:defRPr/>
            </a:pPr>
            <a:fld id="{49A6FF0D-BC26-4DBB-96D0-351CBFD191C0}" type="slidenum">
              <a:rPr lang="de-DE"/>
              <a:pPr>
                <a:defRPr/>
              </a:pPr>
              <a:t>‹#›</a:t>
            </a:fld>
            <a:endParaRPr lang="de-D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Date Placeholder 3"/>
          <p:cNvSpPr>
            <a:spLocks noGrp="1"/>
          </p:cNvSpPr>
          <p:nvPr>
            <p:ph type="dt" sz="half" idx="10"/>
          </p:nvPr>
        </p:nvSpPr>
        <p:spPr/>
        <p:txBody>
          <a:bodyPr/>
          <a:lstStyle>
            <a:lvl1pPr>
              <a:defRPr/>
            </a:lvl1pPr>
          </a:lstStyle>
          <a:p>
            <a:pPr>
              <a:defRPr/>
            </a:pPr>
            <a:r>
              <a:rPr lang="fr-FR"/>
              <a:t>25.11.2013</a:t>
            </a:r>
            <a:endParaRPr lang="de-DE"/>
          </a:p>
        </p:txBody>
      </p:sp>
      <p:sp>
        <p:nvSpPr>
          <p:cNvPr id="5" name="Footer Placeholder 4"/>
          <p:cNvSpPr>
            <a:spLocks noGrp="1"/>
          </p:cNvSpPr>
          <p:nvPr>
            <p:ph type="ftr" sz="quarter" idx="11"/>
          </p:nvPr>
        </p:nvSpPr>
        <p:spPr/>
        <p:txBody>
          <a:bodyPr/>
          <a:lstStyle>
            <a:lvl1pPr>
              <a:defRPr/>
            </a:lvl1pPr>
          </a:lstStyle>
          <a:p>
            <a:pPr>
              <a:defRPr/>
            </a:pPr>
            <a:r>
              <a:rPr lang="fr-FR"/>
              <a:t>Plan de la soutenance de thèse</a:t>
            </a:r>
            <a:endParaRPr lang="de-DE"/>
          </a:p>
        </p:txBody>
      </p:sp>
      <p:sp>
        <p:nvSpPr>
          <p:cNvPr id="6" name="Slide Number Placeholder 5"/>
          <p:cNvSpPr>
            <a:spLocks noGrp="1"/>
          </p:cNvSpPr>
          <p:nvPr>
            <p:ph type="sldNum" sz="quarter" idx="12"/>
          </p:nvPr>
        </p:nvSpPr>
        <p:spPr/>
        <p:txBody>
          <a:bodyPr/>
          <a:lstStyle>
            <a:lvl1pPr>
              <a:defRPr/>
            </a:lvl1pPr>
          </a:lstStyle>
          <a:p>
            <a:pPr>
              <a:defRPr/>
            </a:pPr>
            <a:fld id="{93C67B5B-B718-44BE-A632-E27524833880}" type="slidenum">
              <a:rPr lang="de-DE"/>
              <a:pPr>
                <a:defRPr/>
              </a:pPr>
              <a:t>‹#›</a:t>
            </a:fld>
            <a:endParaRPr lang="de-D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de-D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Date Placeholder 3"/>
          <p:cNvSpPr>
            <a:spLocks noGrp="1"/>
          </p:cNvSpPr>
          <p:nvPr>
            <p:ph type="dt" sz="half" idx="10"/>
          </p:nvPr>
        </p:nvSpPr>
        <p:spPr/>
        <p:txBody>
          <a:bodyPr/>
          <a:lstStyle>
            <a:lvl1pPr>
              <a:defRPr/>
            </a:lvl1pPr>
          </a:lstStyle>
          <a:p>
            <a:pPr>
              <a:defRPr/>
            </a:pPr>
            <a:r>
              <a:rPr lang="fr-FR"/>
              <a:t>25.11.2013</a:t>
            </a:r>
            <a:endParaRPr lang="de-DE"/>
          </a:p>
        </p:txBody>
      </p:sp>
      <p:sp>
        <p:nvSpPr>
          <p:cNvPr id="5" name="Footer Placeholder 4"/>
          <p:cNvSpPr>
            <a:spLocks noGrp="1"/>
          </p:cNvSpPr>
          <p:nvPr>
            <p:ph type="ftr" sz="quarter" idx="11"/>
          </p:nvPr>
        </p:nvSpPr>
        <p:spPr/>
        <p:txBody>
          <a:bodyPr/>
          <a:lstStyle>
            <a:lvl1pPr>
              <a:defRPr/>
            </a:lvl1pPr>
          </a:lstStyle>
          <a:p>
            <a:pPr>
              <a:defRPr/>
            </a:pPr>
            <a:r>
              <a:rPr lang="fr-FR"/>
              <a:t>Plan de la soutenance de thèse</a:t>
            </a:r>
            <a:endParaRPr lang="de-DE"/>
          </a:p>
        </p:txBody>
      </p:sp>
      <p:sp>
        <p:nvSpPr>
          <p:cNvPr id="6" name="Slide Number Placeholder 5"/>
          <p:cNvSpPr>
            <a:spLocks noGrp="1"/>
          </p:cNvSpPr>
          <p:nvPr>
            <p:ph type="sldNum" sz="quarter" idx="12"/>
          </p:nvPr>
        </p:nvSpPr>
        <p:spPr/>
        <p:txBody>
          <a:bodyPr/>
          <a:lstStyle>
            <a:lvl1pPr>
              <a:defRPr/>
            </a:lvl1pPr>
          </a:lstStyle>
          <a:p>
            <a:pPr>
              <a:defRPr/>
            </a:pPr>
            <a:fld id="{D6F60F64-8908-451B-875C-768EF9D0AEEA}" type="slidenum">
              <a:rPr lang="de-DE"/>
              <a:pPr>
                <a:defRPr/>
              </a:pPr>
              <a:t>‹#›</a:t>
            </a:fld>
            <a:endParaRPr lang="de-D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lvl1pPr>
              <a:defRPr/>
            </a:lvl1pPr>
          </a:lstStyle>
          <a:p>
            <a:pPr>
              <a:defRPr/>
            </a:pPr>
            <a:r>
              <a:rPr lang="fr-FR"/>
              <a:t>25.11.2013</a:t>
            </a:r>
            <a:endParaRPr lang="de-DE"/>
          </a:p>
        </p:txBody>
      </p:sp>
      <p:sp>
        <p:nvSpPr>
          <p:cNvPr id="5" name="Espace réservé du pied de page 4"/>
          <p:cNvSpPr>
            <a:spLocks noGrp="1"/>
          </p:cNvSpPr>
          <p:nvPr>
            <p:ph type="ftr" sz="quarter" idx="11"/>
          </p:nvPr>
        </p:nvSpPr>
        <p:spPr/>
        <p:txBody>
          <a:bodyPr/>
          <a:lstStyle>
            <a:lvl1pPr>
              <a:defRPr/>
            </a:lvl1pPr>
          </a:lstStyle>
          <a:p>
            <a:pPr>
              <a:defRPr/>
            </a:pPr>
            <a:r>
              <a:rPr lang="fr-FR"/>
              <a:t>Plan de la soutenance de thèse</a:t>
            </a:r>
            <a:endParaRPr lang="de-DE"/>
          </a:p>
        </p:txBody>
      </p:sp>
      <p:sp>
        <p:nvSpPr>
          <p:cNvPr id="6" name="Espace réservé du numéro de diapositive 5"/>
          <p:cNvSpPr>
            <a:spLocks noGrp="1"/>
          </p:cNvSpPr>
          <p:nvPr>
            <p:ph type="sldNum" sz="quarter" idx="12"/>
          </p:nvPr>
        </p:nvSpPr>
        <p:spPr/>
        <p:txBody>
          <a:bodyPr/>
          <a:lstStyle>
            <a:lvl1pPr>
              <a:defRPr/>
            </a:lvl1pPr>
          </a:lstStyle>
          <a:p>
            <a:pPr>
              <a:defRPr/>
            </a:pPr>
            <a:fld id="{14121FEA-9652-4196-8429-F282D6FCDB86}" type="slidenum">
              <a:rPr lang="de-DE"/>
              <a:pPr>
                <a:defRPr/>
              </a:pPr>
              <a:t>‹#›</a:t>
            </a:fld>
            <a:endParaRPr lang="de-DE"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r>
              <a:rPr lang="fr-FR"/>
              <a:t>25.11.2013</a:t>
            </a:r>
            <a:endParaRPr lang="de-DE"/>
          </a:p>
        </p:txBody>
      </p:sp>
      <p:sp>
        <p:nvSpPr>
          <p:cNvPr id="5" name="Espace réservé du pied de page 4"/>
          <p:cNvSpPr>
            <a:spLocks noGrp="1"/>
          </p:cNvSpPr>
          <p:nvPr>
            <p:ph type="ftr" sz="quarter" idx="11"/>
          </p:nvPr>
        </p:nvSpPr>
        <p:spPr/>
        <p:txBody>
          <a:bodyPr/>
          <a:lstStyle>
            <a:lvl1pPr>
              <a:defRPr/>
            </a:lvl1pPr>
          </a:lstStyle>
          <a:p>
            <a:pPr>
              <a:defRPr/>
            </a:pPr>
            <a:r>
              <a:rPr lang="fr-FR"/>
              <a:t>Plan de la soutenance de thèse</a:t>
            </a:r>
            <a:endParaRPr lang="de-DE"/>
          </a:p>
        </p:txBody>
      </p:sp>
      <p:sp>
        <p:nvSpPr>
          <p:cNvPr id="6" name="Espace réservé du numéro de diapositive 5"/>
          <p:cNvSpPr>
            <a:spLocks noGrp="1"/>
          </p:cNvSpPr>
          <p:nvPr>
            <p:ph type="sldNum" sz="quarter" idx="12"/>
          </p:nvPr>
        </p:nvSpPr>
        <p:spPr/>
        <p:txBody>
          <a:bodyPr/>
          <a:lstStyle>
            <a:lvl1pPr>
              <a:defRPr/>
            </a:lvl1pPr>
          </a:lstStyle>
          <a:p>
            <a:pPr>
              <a:defRPr/>
            </a:pPr>
            <a:fld id="{75CA1C2C-8911-45A9-8D66-D4E61D4EEC5C}" type="slidenum">
              <a:rPr lang="de-DE"/>
              <a:pPr>
                <a:defRPr/>
              </a:pPr>
              <a:t>‹#›</a:t>
            </a:fld>
            <a:endParaRPr lang="de-D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lvl1pPr>
              <a:defRPr/>
            </a:lvl1pPr>
          </a:lstStyle>
          <a:p>
            <a:pPr>
              <a:defRPr/>
            </a:pPr>
            <a:r>
              <a:rPr lang="fr-FR"/>
              <a:t>25.11.2013</a:t>
            </a:r>
            <a:endParaRPr lang="de-DE"/>
          </a:p>
        </p:txBody>
      </p:sp>
      <p:sp>
        <p:nvSpPr>
          <p:cNvPr id="5" name="Espace réservé du pied de page 4"/>
          <p:cNvSpPr>
            <a:spLocks noGrp="1"/>
          </p:cNvSpPr>
          <p:nvPr>
            <p:ph type="ftr" sz="quarter" idx="11"/>
          </p:nvPr>
        </p:nvSpPr>
        <p:spPr/>
        <p:txBody>
          <a:bodyPr/>
          <a:lstStyle>
            <a:lvl1pPr>
              <a:defRPr/>
            </a:lvl1pPr>
          </a:lstStyle>
          <a:p>
            <a:pPr>
              <a:defRPr/>
            </a:pPr>
            <a:r>
              <a:rPr lang="fr-FR"/>
              <a:t>Plan de la soutenance de thèse</a:t>
            </a:r>
            <a:endParaRPr lang="de-DE"/>
          </a:p>
        </p:txBody>
      </p:sp>
      <p:sp>
        <p:nvSpPr>
          <p:cNvPr id="6" name="Espace réservé du numéro de diapositive 5"/>
          <p:cNvSpPr>
            <a:spLocks noGrp="1"/>
          </p:cNvSpPr>
          <p:nvPr>
            <p:ph type="sldNum" sz="quarter" idx="12"/>
          </p:nvPr>
        </p:nvSpPr>
        <p:spPr/>
        <p:txBody>
          <a:bodyPr/>
          <a:lstStyle>
            <a:lvl1pPr>
              <a:defRPr/>
            </a:lvl1pPr>
          </a:lstStyle>
          <a:p>
            <a:pPr>
              <a:defRPr/>
            </a:pPr>
            <a:fld id="{A65F0478-7522-4947-8C6F-5F1ED95BCDAD}" type="slidenum">
              <a:rPr lang="de-DE"/>
              <a:pPr>
                <a:defRPr/>
              </a:pPr>
              <a:t>‹#›</a:t>
            </a:fld>
            <a:endParaRPr lang="de-D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lvl1pPr>
              <a:defRPr/>
            </a:lvl1pPr>
          </a:lstStyle>
          <a:p>
            <a:pPr>
              <a:defRPr/>
            </a:pPr>
            <a:r>
              <a:rPr lang="fr-FR"/>
              <a:t>25.11.2013</a:t>
            </a:r>
            <a:endParaRPr lang="de-DE"/>
          </a:p>
        </p:txBody>
      </p:sp>
      <p:sp>
        <p:nvSpPr>
          <p:cNvPr id="6" name="Espace réservé du pied de page 5"/>
          <p:cNvSpPr>
            <a:spLocks noGrp="1"/>
          </p:cNvSpPr>
          <p:nvPr>
            <p:ph type="ftr" sz="quarter" idx="11"/>
          </p:nvPr>
        </p:nvSpPr>
        <p:spPr/>
        <p:txBody>
          <a:bodyPr/>
          <a:lstStyle>
            <a:lvl1pPr>
              <a:defRPr/>
            </a:lvl1pPr>
          </a:lstStyle>
          <a:p>
            <a:pPr>
              <a:defRPr/>
            </a:pPr>
            <a:r>
              <a:rPr lang="fr-FR"/>
              <a:t>Plan de la soutenance de thèse</a:t>
            </a:r>
            <a:endParaRPr lang="de-DE"/>
          </a:p>
        </p:txBody>
      </p:sp>
      <p:sp>
        <p:nvSpPr>
          <p:cNvPr id="7" name="Espace réservé du numéro de diapositive 6"/>
          <p:cNvSpPr>
            <a:spLocks noGrp="1"/>
          </p:cNvSpPr>
          <p:nvPr>
            <p:ph type="sldNum" sz="quarter" idx="12"/>
          </p:nvPr>
        </p:nvSpPr>
        <p:spPr/>
        <p:txBody>
          <a:bodyPr/>
          <a:lstStyle>
            <a:lvl1pPr>
              <a:defRPr/>
            </a:lvl1pPr>
          </a:lstStyle>
          <a:p>
            <a:pPr>
              <a:defRPr/>
            </a:pPr>
            <a:fld id="{8B57E017-0AF7-419F-B62E-3891D0F20AEF}" type="slidenum">
              <a:rPr lang="de-DE"/>
              <a:pPr>
                <a:defRPr/>
              </a:pPr>
              <a:t>‹#›</a:t>
            </a:fld>
            <a:endParaRPr lang="de-D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lvl1pPr>
              <a:defRPr/>
            </a:lvl1pPr>
          </a:lstStyle>
          <a:p>
            <a:pPr>
              <a:defRPr/>
            </a:pPr>
            <a:r>
              <a:rPr lang="fr-FR"/>
              <a:t>25.11.2013</a:t>
            </a:r>
            <a:endParaRPr lang="de-DE"/>
          </a:p>
        </p:txBody>
      </p:sp>
      <p:sp>
        <p:nvSpPr>
          <p:cNvPr id="8" name="Espace réservé du pied de page 7"/>
          <p:cNvSpPr>
            <a:spLocks noGrp="1"/>
          </p:cNvSpPr>
          <p:nvPr>
            <p:ph type="ftr" sz="quarter" idx="11"/>
          </p:nvPr>
        </p:nvSpPr>
        <p:spPr/>
        <p:txBody>
          <a:bodyPr/>
          <a:lstStyle>
            <a:lvl1pPr>
              <a:defRPr/>
            </a:lvl1pPr>
          </a:lstStyle>
          <a:p>
            <a:pPr>
              <a:defRPr/>
            </a:pPr>
            <a:r>
              <a:rPr lang="fr-FR"/>
              <a:t>Plan de la soutenance de thèse</a:t>
            </a:r>
            <a:endParaRPr lang="de-DE"/>
          </a:p>
        </p:txBody>
      </p:sp>
      <p:sp>
        <p:nvSpPr>
          <p:cNvPr id="9" name="Espace réservé du numéro de diapositive 8"/>
          <p:cNvSpPr>
            <a:spLocks noGrp="1"/>
          </p:cNvSpPr>
          <p:nvPr>
            <p:ph type="sldNum" sz="quarter" idx="12"/>
          </p:nvPr>
        </p:nvSpPr>
        <p:spPr/>
        <p:txBody>
          <a:bodyPr/>
          <a:lstStyle>
            <a:lvl1pPr>
              <a:defRPr/>
            </a:lvl1pPr>
          </a:lstStyle>
          <a:p>
            <a:pPr>
              <a:defRPr/>
            </a:pPr>
            <a:fld id="{135E608D-8E9C-4F71-AFAB-80E95B9948AC}" type="slidenum">
              <a:rPr lang="de-DE"/>
              <a:pPr>
                <a:defRPr/>
              </a:pPr>
              <a:t>‹#›</a:t>
            </a:fld>
            <a:endParaRPr lang="de-D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lvl1pPr>
              <a:defRPr/>
            </a:lvl1pPr>
          </a:lstStyle>
          <a:p>
            <a:pPr>
              <a:defRPr/>
            </a:pPr>
            <a:r>
              <a:rPr lang="fr-FR"/>
              <a:t>25.11.2013</a:t>
            </a:r>
            <a:endParaRPr lang="de-DE"/>
          </a:p>
        </p:txBody>
      </p:sp>
      <p:sp>
        <p:nvSpPr>
          <p:cNvPr id="4" name="Espace réservé du pied de page 3"/>
          <p:cNvSpPr>
            <a:spLocks noGrp="1"/>
          </p:cNvSpPr>
          <p:nvPr>
            <p:ph type="ftr" sz="quarter" idx="11"/>
          </p:nvPr>
        </p:nvSpPr>
        <p:spPr/>
        <p:txBody>
          <a:bodyPr/>
          <a:lstStyle>
            <a:lvl1pPr>
              <a:defRPr/>
            </a:lvl1pPr>
          </a:lstStyle>
          <a:p>
            <a:pPr>
              <a:defRPr/>
            </a:pPr>
            <a:r>
              <a:rPr lang="fr-FR"/>
              <a:t>Plan de la soutenance de thèse</a:t>
            </a:r>
            <a:endParaRPr lang="de-DE"/>
          </a:p>
        </p:txBody>
      </p:sp>
      <p:sp>
        <p:nvSpPr>
          <p:cNvPr id="5" name="Espace réservé du numéro de diapositive 4"/>
          <p:cNvSpPr>
            <a:spLocks noGrp="1"/>
          </p:cNvSpPr>
          <p:nvPr>
            <p:ph type="sldNum" sz="quarter" idx="12"/>
          </p:nvPr>
        </p:nvSpPr>
        <p:spPr/>
        <p:txBody>
          <a:bodyPr/>
          <a:lstStyle>
            <a:lvl1pPr>
              <a:defRPr/>
            </a:lvl1pPr>
          </a:lstStyle>
          <a:p>
            <a:pPr>
              <a:defRPr/>
            </a:pPr>
            <a:fld id="{99C9F5DF-8DC5-4025-BC89-67F46A1A3C12}" type="slidenum">
              <a:rPr lang="de-DE"/>
              <a:pPr>
                <a:defRPr/>
              </a:pPr>
              <a:t>‹#›</a:t>
            </a:fld>
            <a:endParaRPr lang="de-D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lvl1pPr>
              <a:defRPr/>
            </a:lvl1pPr>
          </a:lstStyle>
          <a:p>
            <a:pPr>
              <a:defRPr/>
            </a:pPr>
            <a:r>
              <a:rPr lang="fr-FR"/>
              <a:t>25.11.2013</a:t>
            </a:r>
            <a:endParaRPr lang="de-DE"/>
          </a:p>
        </p:txBody>
      </p:sp>
      <p:sp>
        <p:nvSpPr>
          <p:cNvPr id="3" name="Espace réservé du pied de page 2"/>
          <p:cNvSpPr>
            <a:spLocks noGrp="1"/>
          </p:cNvSpPr>
          <p:nvPr>
            <p:ph type="ftr" sz="quarter" idx="11"/>
          </p:nvPr>
        </p:nvSpPr>
        <p:spPr/>
        <p:txBody>
          <a:bodyPr/>
          <a:lstStyle>
            <a:lvl1pPr>
              <a:defRPr/>
            </a:lvl1pPr>
          </a:lstStyle>
          <a:p>
            <a:pPr>
              <a:defRPr/>
            </a:pPr>
            <a:r>
              <a:rPr lang="fr-FR"/>
              <a:t>Plan de la soutenance de thèse</a:t>
            </a:r>
            <a:endParaRPr lang="de-DE"/>
          </a:p>
        </p:txBody>
      </p:sp>
      <p:sp>
        <p:nvSpPr>
          <p:cNvPr id="4" name="Espace réservé du numéro de diapositive 3"/>
          <p:cNvSpPr>
            <a:spLocks noGrp="1"/>
          </p:cNvSpPr>
          <p:nvPr>
            <p:ph type="sldNum" sz="quarter" idx="12"/>
          </p:nvPr>
        </p:nvSpPr>
        <p:spPr/>
        <p:txBody>
          <a:bodyPr/>
          <a:lstStyle>
            <a:lvl1pPr>
              <a:defRPr/>
            </a:lvl1pPr>
          </a:lstStyle>
          <a:p>
            <a:pPr>
              <a:defRPr/>
            </a:pPr>
            <a:fld id="{829A4189-29D4-4B7C-A766-DE8BBA0A3A42}" type="slidenum">
              <a:rPr lang="de-DE"/>
              <a:pPr>
                <a:defRPr/>
              </a:pPr>
              <a:t>‹#›</a:t>
            </a:fld>
            <a:endParaRPr lang="de-DE"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en-US" smtClean="0"/>
              <a:t>Click to edit Master title style</a:t>
            </a:r>
            <a:endParaRPr lang="en-US"/>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r>
              <a:rPr lang="fr-FR"/>
              <a:t>25.11.2013</a:t>
            </a:r>
            <a:endParaRPr lang="fr-BE"/>
          </a:p>
        </p:txBody>
      </p:sp>
      <p:sp>
        <p:nvSpPr>
          <p:cNvPr id="5" name="Footer Placeholder 4"/>
          <p:cNvSpPr>
            <a:spLocks noGrp="1"/>
          </p:cNvSpPr>
          <p:nvPr>
            <p:ph type="ftr" sz="quarter" idx="11"/>
          </p:nvPr>
        </p:nvSpPr>
        <p:spPr/>
        <p:txBody>
          <a:bodyPr/>
          <a:lstStyle>
            <a:lvl1pPr>
              <a:defRPr/>
            </a:lvl1pPr>
          </a:lstStyle>
          <a:p>
            <a:pPr>
              <a:defRPr/>
            </a:pPr>
            <a:r>
              <a:rPr lang="fr-FR"/>
              <a:t>Plan de la soutenance de thèse</a:t>
            </a:r>
            <a:endParaRPr lang="fr-BE"/>
          </a:p>
        </p:txBody>
      </p:sp>
      <p:sp>
        <p:nvSpPr>
          <p:cNvPr id="6" name="Slide Number Placeholder 5"/>
          <p:cNvSpPr>
            <a:spLocks noGrp="1"/>
          </p:cNvSpPr>
          <p:nvPr>
            <p:ph type="sldNum" sz="quarter" idx="12"/>
          </p:nvPr>
        </p:nvSpPr>
        <p:spPr/>
        <p:txBody>
          <a:bodyPr/>
          <a:lstStyle>
            <a:lvl1pPr>
              <a:defRPr/>
            </a:lvl1pPr>
          </a:lstStyle>
          <a:p>
            <a:pPr>
              <a:defRPr/>
            </a:pPr>
            <a:fld id="{02394550-8C0C-474B-8DE9-B448592C553F}" type="slidenum">
              <a:rPr lang="fr-BE"/>
              <a:pPr>
                <a:defRPr/>
              </a:pPr>
              <a:t>‹#›</a:t>
            </a:fld>
            <a:endParaRPr lang="fr-B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lvl1pPr>
              <a:defRPr/>
            </a:lvl1pPr>
          </a:lstStyle>
          <a:p>
            <a:pPr>
              <a:defRPr/>
            </a:pPr>
            <a:r>
              <a:rPr lang="fr-FR"/>
              <a:t>25.11.2013</a:t>
            </a:r>
            <a:endParaRPr lang="de-DE"/>
          </a:p>
        </p:txBody>
      </p:sp>
      <p:sp>
        <p:nvSpPr>
          <p:cNvPr id="6" name="Espace réservé du pied de page 5"/>
          <p:cNvSpPr>
            <a:spLocks noGrp="1"/>
          </p:cNvSpPr>
          <p:nvPr>
            <p:ph type="ftr" sz="quarter" idx="11"/>
          </p:nvPr>
        </p:nvSpPr>
        <p:spPr/>
        <p:txBody>
          <a:bodyPr/>
          <a:lstStyle>
            <a:lvl1pPr>
              <a:defRPr/>
            </a:lvl1pPr>
          </a:lstStyle>
          <a:p>
            <a:pPr>
              <a:defRPr/>
            </a:pPr>
            <a:r>
              <a:rPr lang="fr-FR"/>
              <a:t>Plan de la soutenance de thèse</a:t>
            </a:r>
            <a:endParaRPr lang="de-DE"/>
          </a:p>
        </p:txBody>
      </p:sp>
      <p:sp>
        <p:nvSpPr>
          <p:cNvPr id="7" name="Espace réservé du numéro de diapositive 6"/>
          <p:cNvSpPr>
            <a:spLocks noGrp="1"/>
          </p:cNvSpPr>
          <p:nvPr>
            <p:ph type="sldNum" sz="quarter" idx="12"/>
          </p:nvPr>
        </p:nvSpPr>
        <p:spPr/>
        <p:txBody>
          <a:bodyPr/>
          <a:lstStyle>
            <a:lvl1pPr>
              <a:defRPr/>
            </a:lvl1pPr>
          </a:lstStyle>
          <a:p>
            <a:pPr>
              <a:defRPr/>
            </a:pPr>
            <a:fld id="{A197D7E9-A902-4B0D-9BA2-329CA6614909}" type="slidenum">
              <a:rPr lang="de-DE"/>
              <a:pPr>
                <a:defRPr/>
              </a:pPr>
              <a:t>‹#›</a:t>
            </a:fld>
            <a:endParaRPr lang="de-D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lvl1pPr>
              <a:defRPr/>
            </a:lvl1pPr>
          </a:lstStyle>
          <a:p>
            <a:pPr>
              <a:defRPr/>
            </a:pPr>
            <a:r>
              <a:rPr lang="fr-FR"/>
              <a:t>25.11.2013</a:t>
            </a:r>
            <a:endParaRPr lang="de-DE"/>
          </a:p>
        </p:txBody>
      </p:sp>
      <p:sp>
        <p:nvSpPr>
          <p:cNvPr id="6" name="Espace réservé du pied de page 5"/>
          <p:cNvSpPr>
            <a:spLocks noGrp="1"/>
          </p:cNvSpPr>
          <p:nvPr>
            <p:ph type="ftr" sz="quarter" idx="11"/>
          </p:nvPr>
        </p:nvSpPr>
        <p:spPr/>
        <p:txBody>
          <a:bodyPr/>
          <a:lstStyle>
            <a:lvl1pPr>
              <a:defRPr/>
            </a:lvl1pPr>
          </a:lstStyle>
          <a:p>
            <a:pPr>
              <a:defRPr/>
            </a:pPr>
            <a:r>
              <a:rPr lang="fr-FR"/>
              <a:t>Plan de la soutenance de thèse</a:t>
            </a:r>
            <a:endParaRPr lang="de-DE"/>
          </a:p>
        </p:txBody>
      </p:sp>
      <p:sp>
        <p:nvSpPr>
          <p:cNvPr id="7" name="Espace réservé du numéro de diapositive 6"/>
          <p:cNvSpPr>
            <a:spLocks noGrp="1"/>
          </p:cNvSpPr>
          <p:nvPr>
            <p:ph type="sldNum" sz="quarter" idx="12"/>
          </p:nvPr>
        </p:nvSpPr>
        <p:spPr/>
        <p:txBody>
          <a:bodyPr/>
          <a:lstStyle>
            <a:lvl1pPr>
              <a:defRPr/>
            </a:lvl1pPr>
          </a:lstStyle>
          <a:p>
            <a:pPr>
              <a:defRPr/>
            </a:pPr>
            <a:fld id="{12004A09-6535-4143-8897-8A03D5ACDBBA}" type="slidenum">
              <a:rPr lang="de-DE"/>
              <a:pPr>
                <a:defRPr/>
              </a:pPr>
              <a:t>‹#›</a:t>
            </a:fld>
            <a:endParaRPr lang="de-D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r>
              <a:rPr lang="fr-FR"/>
              <a:t>25.11.2013</a:t>
            </a:r>
            <a:endParaRPr lang="de-DE"/>
          </a:p>
        </p:txBody>
      </p:sp>
      <p:sp>
        <p:nvSpPr>
          <p:cNvPr id="5" name="Espace réservé du pied de page 4"/>
          <p:cNvSpPr>
            <a:spLocks noGrp="1"/>
          </p:cNvSpPr>
          <p:nvPr>
            <p:ph type="ftr" sz="quarter" idx="11"/>
          </p:nvPr>
        </p:nvSpPr>
        <p:spPr/>
        <p:txBody>
          <a:bodyPr/>
          <a:lstStyle>
            <a:lvl1pPr>
              <a:defRPr/>
            </a:lvl1pPr>
          </a:lstStyle>
          <a:p>
            <a:pPr>
              <a:defRPr/>
            </a:pPr>
            <a:r>
              <a:rPr lang="fr-FR"/>
              <a:t>Plan de la soutenance de thèse</a:t>
            </a:r>
            <a:endParaRPr lang="de-DE"/>
          </a:p>
        </p:txBody>
      </p:sp>
      <p:sp>
        <p:nvSpPr>
          <p:cNvPr id="6" name="Espace réservé du numéro de diapositive 5"/>
          <p:cNvSpPr>
            <a:spLocks noGrp="1"/>
          </p:cNvSpPr>
          <p:nvPr>
            <p:ph type="sldNum" sz="quarter" idx="12"/>
          </p:nvPr>
        </p:nvSpPr>
        <p:spPr/>
        <p:txBody>
          <a:bodyPr/>
          <a:lstStyle>
            <a:lvl1pPr>
              <a:defRPr/>
            </a:lvl1pPr>
          </a:lstStyle>
          <a:p>
            <a:pPr>
              <a:defRPr/>
            </a:pPr>
            <a:fld id="{325DA243-C20A-47DA-8D88-7D88F6E97EC2}" type="slidenum">
              <a:rPr lang="de-DE"/>
              <a:pPr>
                <a:defRPr/>
              </a:pPr>
              <a:t>‹#›</a:t>
            </a:fld>
            <a:endParaRPr lang="de-D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r>
              <a:rPr lang="fr-FR"/>
              <a:t>25.11.2013</a:t>
            </a:r>
            <a:endParaRPr lang="de-DE"/>
          </a:p>
        </p:txBody>
      </p:sp>
      <p:sp>
        <p:nvSpPr>
          <p:cNvPr id="5" name="Espace réservé du pied de page 4"/>
          <p:cNvSpPr>
            <a:spLocks noGrp="1"/>
          </p:cNvSpPr>
          <p:nvPr>
            <p:ph type="ftr" sz="quarter" idx="11"/>
          </p:nvPr>
        </p:nvSpPr>
        <p:spPr/>
        <p:txBody>
          <a:bodyPr/>
          <a:lstStyle>
            <a:lvl1pPr>
              <a:defRPr/>
            </a:lvl1pPr>
          </a:lstStyle>
          <a:p>
            <a:pPr>
              <a:defRPr/>
            </a:pPr>
            <a:r>
              <a:rPr lang="fr-FR"/>
              <a:t>Plan de la soutenance de thèse</a:t>
            </a:r>
            <a:endParaRPr lang="de-DE"/>
          </a:p>
        </p:txBody>
      </p:sp>
      <p:sp>
        <p:nvSpPr>
          <p:cNvPr id="6" name="Espace réservé du numéro de diapositive 5"/>
          <p:cNvSpPr>
            <a:spLocks noGrp="1"/>
          </p:cNvSpPr>
          <p:nvPr>
            <p:ph type="sldNum" sz="quarter" idx="12"/>
          </p:nvPr>
        </p:nvSpPr>
        <p:spPr/>
        <p:txBody>
          <a:bodyPr/>
          <a:lstStyle>
            <a:lvl1pPr>
              <a:defRPr/>
            </a:lvl1pPr>
          </a:lstStyle>
          <a:p>
            <a:pPr>
              <a:defRPr/>
            </a:pPr>
            <a:fld id="{0A3DE724-4DC6-46C8-83D5-7A18C2B51CA8}" type="slidenum">
              <a:rPr lang="de-DE"/>
              <a:pPr>
                <a:defRPr/>
              </a:pPr>
              <a:t>‹#›</a:t>
            </a:fld>
            <a:endParaRPr lang="de-D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009442" y="1809749"/>
            <a:ext cx="3471277" cy="405130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63281" y="1809749"/>
            <a:ext cx="3469242" cy="4051302"/>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r>
              <a:rPr lang="fr-FR"/>
              <a:t>25.11.2013</a:t>
            </a:r>
            <a:endParaRPr lang="fr-BE"/>
          </a:p>
        </p:txBody>
      </p:sp>
      <p:sp>
        <p:nvSpPr>
          <p:cNvPr id="6" name="Footer Placeholder 4"/>
          <p:cNvSpPr>
            <a:spLocks noGrp="1"/>
          </p:cNvSpPr>
          <p:nvPr>
            <p:ph type="ftr" sz="quarter" idx="11"/>
          </p:nvPr>
        </p:nvSpPr>
        <p:spPr/>
        <p:txBody>
          <a:bodyPr/>
          <a:lstStyle>
            <a:lvl1pPr>
              <a:defRPr/>
            </a:lvl1pPr>
          </a:lstStyle>
          <a:p>
            <a:pPr>
              <a:defRPr/>
            </a:pPr>
            <a:r>
              <a:rPr lang="fr-FR"/>
              <a:t>Plan de la soutenance de thèse</a:t>
            </a:r>
            <a:endParaRPr lang="fr-BE"/>
          </a:p>
        </p:txBody>
      </p:sp>
      <p:sp>
        <p:nvSpPr>
          <p:cNvPr id="7" name="Slide Number Placeholder 5"/>
          <p:cNvSpPr>
            <a:spLocks noGrp="1"/>
          </p:cNvSpPr>
          <p:nvPr>
            <p:ph type="sldNum" sz="quarter" idx="12"/>
          </p:nvPr>
        </p:nvSpPr>
        <p:spPr/>
        <p:txBody>
          <a:bodyPr/>
          <a:lstStyle>
            <a:lvl1pPr>
              <a:defRPr/>
            </a:lvl1pPr>
          </a:lstStyle>
          <a:p>
            <a:pPr>
              <a:defRPr/>
            </a:pPr>
            <a:fld id="{89F84AD7-6C35-4A35-BA0D-EE4A882976D2}" type="slidenum">
              <a:rPr lang="fr-BE"/>
              <a:pPr>
                <a:defRPr/>
              </a:pPr>
              <a:t>‹#›</a:t>
            </a:fld>
            <a:endParaRPr lang="fr-B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09442" y="1812927"/>
            <a:ext cx="3471277"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09442" y="2389189"/>
            <a:ext cx="3471277"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63280" y="1812927"/>
            <a:ext cx="3471275"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3280" y="2389189"/>
            <a:ext cx="3471275"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r>
              <a:rPr lang="fr-FR"/>
              <a:t>25.11.2013</a:t>
            </a:r>
            <a:endParaRPr lang="fr-BE"/>
          </a:p>
        </p:txBody>
      </p:sp>
      <p:sp>
        <p:nvSpPr>
          <p:cNvPr id="8" name="Footer Placeholder 4"/>
          <p:cNvSpPr>
            <a:spLocks noGrp="1"/>
          </p:cNvSpPr>
          <p:nvPr>
            <p:ph type="ftr" sz="quarter" idx="11"/>
          </p:nvPr>
        </p:nvSpPr>
        <p:spPr/>
        <p:txBody>
          <a:bodyPr/>
          <a:lstStyle>
            <a:lvl1pPr>
              <a:defRPr/>
            </a:lvl1pPr>
          </a:lstStyle>
          <a:p>
            <a:pPr>
              <a:defRPr/>
            </a:pPr>
            <a:r>
              <a:rPr lang="fr-FR"/>
              <a:t>Plan de la soutenance de thèse</a:t>
            </a:r>
            <a:endParaRPr lang="fr-BE"/>
          </a:p>
        </p:txBody>
      </p:sp>
      <p:sp>
        <p:nvSpPr>
          <p:cNvPr id="9" name="Slide Number Placeholder 5"/>
          <p:cNvSpPr>
            <a:spLocks noGrp="1"/>
          </p:cNvSpPr>
          <p:nvPr>
            <p:ph type="sldNum" sz="quarter" idx="12"/>
          </p:nvPr>
        </p:nvSpPr>
        <p:spPr/>
        <p:txBody>
          <a:bodyPr/>
          <a:lstStyle>
            <a:lvl1pPr>
              <a:defRPr/>
            </a:lvl1pPr>
          </a:lstStyle>
          <a:p>
            <a:pPr>
              <a:defRPr/>
            </a:pPr>
            <a:fld id="{32F80CCB-964C-4471-8F3A-9C8C4D2EBDDD}" type="slidenum">
              <a:rPr lang="fr-BE"/>
              <a:pPr>
                <a:defRPr/>
              </a:pPr>
              <a:t>‹#›</a:t>
            </a:fld>
            <a:endParaRPr lang="fr-B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r>
              <a:rPr lang="fr-FR"/>
              <a:t>25.11.2013</a:t>
            </a:r>
            <a:endParaRPr lang="fr-BE"/>
          </a:p>
        </p:txBody>
      </p:sp>
      <p:sp>
        <p:nvSpPr>
          <p:cNvPr id="4" name="Footer Placeholder 4"/>
          <p:cNvSpPr>
            <a:spLocks noGrp="1"/>
          </p:cNvSpPr>
          <p:nvPr>
            <p:ph type="ftr" sz="quarter" idx="11"/>
          </p:nvPr>
        </p:nvSpPr>
        <p:spPr/>
        <p:txBody>
          <a:bodyPr/>
          <a:lstStyle>
            <a:lvl1pPr>
              <a:defRPr/>
            </a:lvl1pPr>
          </a:lstStyle>
          <a:p>
            <a:pPr>
              <a:defRPr/>
            </a:pPr>
            <a:r>
              <a:rPr lang="fr-FR"/>
              <a:t>Plan de la soutenance de thèse</a:t>
            </a:r>
            <a:endParaRPr lang="fr-BE"/>
          </a:p>
        </p:txBody>
      </p:sp>
      <p:sp>
        <p:nvSpPr>
          <p:cNvPr id="5" name="Slide Number Placeholder 5"/>
          <p:cNvSpPr>
            <a:spLocks noGrp="1"/>
          </p:cNvSpPr>
          <p:nvPr>
            <p:ph type="sldNum" sz="quarter" idx="12"/>
          </p:nvPr>
        </p:nvSpPr>
        <p:spPr/>
        <p:txBody>
          <a:bodyPr/>
          <a:lstStyle>
            <a:lvl1pPr>
              <a:defRPr/>
            </a:lvl1pPr>
          </a:lstStyle>
          <a:p>
            <a:pPr>
              <a:defRPr/>
            </a:pPr>
            <a:fld id="{556D8BCE-DC06-43AE-B00C-8F6DC1CF50EB}" type="slidenum">
              <a:rPr lang="fr-BE"/>
              <a:pPr>
                <a:defRPr/>
              </a:pPr>
              <a:t>‹#›</a:t>
            </a:fld>
            <a:endParaRPr lang="fr-B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r>
              <a:rPr lang="fr-FR"/>
              <a:t>25.11.2013</a:t>
            </a:r>
            <a:endParaRPr lang="fr-BE"/>
          </a:p>
        </p:txBody>
      </p:sp>
      <p:sp>
        <p:nvSpPr>
          <p:cNvPr id="3" name="Footer Placeholder 4"/>
          <p:cNvSpPr>
            <a:spLocks noGrp="1"/>
          </p:cNvSpPr>
          <p:nvPr>
            <p:ph type="ftr" sz="quarter" idx="11"/>
          </p:nvPr>
        </p:nvSpPr>
        <p:spPr/>
        <p:txBody>
          <a:bodyPr/>
          <a:lstStyle>
            <a:lvl1pPr>
              <a:defRPr/>
            </a:lvl1pPr>
          </a:lstStyle>
          <a:p>
            <a:pPr>
              <a:defRPr/>
            </a:pPr>
            <a:r>
              <a:rPr lang="fr-FR"/>
              <a:t>Plan de la soutenance de thèse</a:t>
            </a:r>
            <a:endParaRPr lang="fr-BE"/>
          </a:p>
        </p:txBody>
      </p:sp>
      <p:sp>
        <p:nvSpPr>
          <p:cNvPr id="4" name="Slide Number Placeholder 5"/>
          <p:cNvSpPr>
            <a:spLocks noGrp="1"/>
          </p:cNvSpPr>
          <p:nvPr>
            <p:ph type="sldNum" sz="quarter" idx="12"/>
          </p:nvPr>
        </p:nvSpPr>
        <p:spPr/>
        <p:txBody>
          <a:bodyPr/>
          <a:lstStyle>
            <a:lvl1pPr>
              <a:defRPr/>
            </a:lvl1pPr>
          </a:lstStyle>
          <a:p>
            <a:pPr>
              <a:defRPr/>
            </a:pPr>
            <a:fld id="{19870007-A073-4E72-A046-E25BD9F4E719}" type="slidenum">
              <a:rPr lang="fr-BE"/>
              <a:pPr>
                <a:defRPr/>
              </a:pPr>
              <a:t>‹#›</a:t>
            </a:fld>
            <a:endParaRPr lang="fr-B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en-US" smtClean="0"/>
              <a:t>Click to edit Master title style</a:t>
            </a:r>
            <a:endParaRPr lang="en-US"/>
          </a:p>
        </p:txBody>
      </p:sp>
      <p:sp>
        <p:nvSpPr>
          <p:cNvPr id="3" name="Content Placeholder 2"/>
          <p:cNvSpPr>
            <a:spLocks noGrp="1"/>
          </p:cNvSpPr>
          <p:nvPr>
            <p:ph idx="1"/>
          </p:nvPr>
        </p:nvSpPr>
        <p:spPr>
          <a:xfrm>
            <a:off x="3852654" y="446087"/>
            <a:ext cx="4279869" cy="5414963"/>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fr-FR"/>
              <a:t>25.11.2013</a:t>
            </a:r>
            <a:endParaRPr lang="fr-BE"/>
          </a:p>
        </p:txBody>
      </p:sp>
      <p:sp>
        <p:nvSpPr>
          <p:cNvPr id="6" name="Footer Placeholder 4"/>
          <p:cNvSpPr>
            <a:spLocks noGrp="1"/>
          </p:cNvSpPr>
          <p:nvPr>
            <p:ph type="ftr" sz="quarter" idx="11"/>
          </p:nvPr>
        </p:nvSpPr>
        <p:spPr/>
        <p:txBody>
          <a:bodyPr/>
          <a:lstStyle>
            <a:lvl1pPr>
              <a:defRPr/>
            </a:lvl1pPr>
          </a:lstStyle>
          <a:p>
            <a:pPr>
              <a:defRPr/>
            </a:pPr>
            <a:r>
              <a:rPr lang="fr-FR"/>
              <a:t>Plan de la soutenance de thèse</a:t>
            </a:r>
            <a:endParaRPr lang="fr-BE"/>
          </a:p>
        </p:txBody>
      </p:sp>
      <p:sp>
        <p:nvSpPr>
          <p:cNvPr id="7" name="Slide Number Placeholder 5"/>
          <p:cNvSpPr>
            <a:spLocks noGrp="1"/>
          </p:cNvSpPr>
          <p:nvPr>
            <p:ph type="sldNum" sz="quarter" idx="12"/>
          </p:nvPr>
        </p:nvSpPr>
        <p:spPr/>
        <p:txBody>
          <a:bodyPr/>
          <a:lstStyle>
            <a:lvl1pPr>
              <a:defRPr/>
            </a:lvl1pPr>
          </a:lstStyle>
          <a:p>
            <a:pPr>
              <a:defRPr/>
            </a:pPr>
            <a:fld id="{5B78B887-C009-4EED-AAA7-7CF894D77516}" type="slidenum">
              <a:rPr lang="fr-BE"/>
              <a:pPr>
                <a:defRPr/>
              </a:pPr>
              <a:t>‹#›</a:t>
            </a:fld>
            <a:endParaRPr lang="fr-B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5" name="Group 15"/>
          <p:cNvGrpSpPr>
            <a:grpSpLocks/>
          </p:cNvGrpSpPr>
          <p:nvPr/>
        </p:nvGrpSpPr>
        <p:grpSpPr bwMode="auto">
          <a:xfrm>
            <a:off x="4516438" y="993775"/>
            <a:ext cx="1846262" cy="1530350"/>
            <a:chOff x="4718762" y="993075"/>
            <a:chExt cx="1847138" cy="1530439"/>
          </a:xfrm>
        </p:grpSpPr>
        <p:sp>
          <p:nvSpPr>
            <p:cNvPr id="6" name="Oval 31"/>
            <p:cNvSpPr/>
            <p:nvPr/>
          </p:nvSpPr>
          <p:spPr>
            <a:xfrm>
              <a:off x="5479247" y="1436861"/>
              <a:ext cx="1086653" cy="1086653"/>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Oval 32"/>
            <p:cNvSpPr/>
            <p:nvPr/>
          </p:nvSpPr>
          <p:spPr>
            <a:xfrm>
              <a:off x="5650541" y="1411791"/>
              <a:ext cx="830365" cy="830365"/>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Oval 28"/>
            <p:cNvSpPr/>
            <p:nvPr/>
          </p:nvSpPr>
          <p:spPr>
            <a:xfrm>
              <a:off x="5256184" y="1894454"/>
              <a:ext cx="602364" cy="602364"/>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Oval 30"/>
            <p:cNvSpPr/>
            <p:nvPr/>
          </p:nvSpPr>
          <p:spPr>
            <a:xfrm>
              <a:off x="5424145" y="1811313"/>
              <a:ext cx="489588" cy="489588"/>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Oval 27"/>
            <p:cNvSpPr/>
            <p:nvPr/>
          </p:nvSpPr>
          <p:spPr>
            <a:xfrm>
              <a:off x="4718762" y="2083426"/>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Oval 29"/>
            <p:cNvSpPr/>
            <p:nvPr/>
          </p:nvSpPr>
          <p:spPr>
            <a:xfrm>
              <a:off x="6132091" y="993075"/>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Oval 33"/>
            <p:cNvSpPr/>
            <p:nvPr/>
          </p:nvSpPr>
          <p:spPr>
            <a:xfrm>
              <a:off x="5059596" y="1894454"/>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Oval 34"/>
            <p:cNvSpPr/>
            <p:nvPr/>
          </p:nvSpPr>
          <p:spPr>
            <a:xfrm>
              <a:off x="6148801" y="1060593"/>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2" name="Title 1"/>
          <p:cNvSpPr>
            <a:spLocks noGrp="1"/>
          </p:cNvSpPr>
          <p:nvPr>
            <p:ph type="title"/>
          </p:nvPr>
        </p:nvSpPr>
        <p:spPr>
          <a:xfrm>
            <a:off x="1009443" y="1387058"/>
            <a:ext cx="3297953" cy="1113254"/>
          </a:xfrm>
        </p:spPr>
        <p:txBody>
          <a:bodyPr anchor="b">
            <a:normAutofit/>
          </a:bodyPr>
          <a:lstStyle>
            <a:lvl1pPr algn="l">
              <a:defRPr sz="2400" b="0"/>
            </a:lvl1pPr>
          </a:lstStyle>
          <a:p>
            <a:r>
              <a:rPr lang="en-US" smtClean="0"/>
              <a:t>Click to edit Master title style</a:t>
            </a:r>
            <a:endParaRPr lang="en-US"/>
          </a:p>
        </p:txBody>
      </p:sp>
      <p:sp>
        <p:nvSpPr>
          <p:cNvPr id="4" name="Text Placeholder 3"/>
          <p:cNvSpPr>
            <a:spLocks noGrp="1"/>
          </p:cNvSpPr>
          <p:nvPr>
            <p:ph type="body" sz="half" idx="2"/>
          </p:nvPr>
        </p:nvSpPr>
        <p:spPr>
          <a:xfrm>
            <a:off x="1009443" y="2500312"/>
            <a:ext cx="3297954"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8" name="Picture Placeholder 17"/>
          <p:cNvSpPr>
            <a:spLocks noGrp="1"/>
          </p:cNvSpPr>
          <p:nvPr>
            <p:ph type="pic" sz="quarter" idx="14"/>
          </p:nvPr>
        </p:nvSpPr>
        <p:spPr>
          <a:xfrm>
            <a:off x="4674192" y="1601512"/>
            <a:ext cx="3429000" cy="3429000"/>
          </a:xfrm>
          <a:prstGeom prst="ellipse">
            <a:avLst/>
          </a:prstGeom>
          <a:ln w="76200">
            <a:solidFill>
              <a:schemeClr val="tx2">
                <a:lumMod val="75000"/>
              </a:schemeClr>
            </a:solidFill>
          </a:ln>
        </p:spPr>
        <p:txBody>
          <a:bodyPr rtlCol="0">
            <a:normAutofit/>
          </a:bodyPr>
          <a:lstStyle/>
          <a:p>
            <a:pPr lvl="0"/>
            <a:r>
              <a:rPr lang="en-US" noProof="0" smtClean="0"/>
              <a:t>Click icon to add picture</a:t>
            </a:r>
            <a:endParaRPr lang="en-US" noProof="0"/>
          </a:p>
        </p:txBody>
      </p:sp>
      <p:sp>
        <p:nvSpPr>
          <p:cNvPr id="14" name="Date Placeholder 4"/>
          <p:cNvSpPr>
            <a:spLocks noGrp="1"/>
          </p:cNvSpPr>
          <p:nvPr>
            <p:ph type="dt" sz="half" idx="15"/>
          </p:nvPr>
        </p:nvSpPr>
        <p:spPr/>
        <p:txBody>
          <a:bodyPr/>
          <a:lstStyle>
            <a:lvl1pPr>
              <a:defRPr/>
            </a:lvl1pPr>
          </a:lstStyle>
          <a:p>
            <a:pPr>
              <a:defRPr/>
            </a:pPr>
            <a:r>
              <a:rPr lang="fr-FR"/>
              <a:t>25.11.2013</a:t>
            </a:r>
            <a:endParaRPr lang="fr-BE"/>
          </a:p>
        </p:txBody>
      </p:sp>
      <p:sp>
        <p:nvSpPr>
          <p:cNvPr id="15" name="Footer Placeholder 5"/>
          <p:cNvSpPr>
            <a:spLocks noGrp="1"/>
          </p:cNvSpPr>
          <p:nvPr>
            <p:ph type="ftr" sz="quarter" idx="16"/>
          </p:nvPr>
        </p:nvSpPr>
        <p:spPr/>
        <p:txBody>
          <a:bodyPr/>
          <a:lstStyle>
            <a:lvl1pPr>
              <a:defRPr/>
            </a:lvl1pPr>
          </a:lstStyle>
          <a:p>
            <a:pPr>
              <a:defRPr/>
            </a:pPr>
            <a:r>
              <a:rPr lang="fr-FR"/>
              <a:t>Plan de la soutenance de thèse</a:t>
            </a:r>
            <a:endParaRPr lang="fr-BE"/>
          </a:p>
        </p:txBody>
      </p:sp>
      <p:sp>
        <p:nvSpPr>
          <p:cNvPr id="16" name="Slide Number Placeholder 6"/>
          <p:cNvSpPr>
            <a:spLocks noGrp="1"/>
          </p:cNvSpPr>
          <p:nvPr>
            <p:ph type="sldNum" sz="quarter" idx="17"/>
          </p:nvPr>
        </p:nvSpPr>
        <p:spPr/>
        <p:txBody>
          <a:bodyPr/>
          <a:lstStyle>
            <a:lvl1pPr>
              <a:defRPr/>
            </a:lvl1pPr>
          </a:lstStyle>
          <a:p>
            <a:pPr>
              <a:defRPr/>
            </a:pPr>
            <a:fld id="{2E389B01-2DFD-4C3B-A5F8-AE75EFA8C484}" type="slidenum">
              <a:rPr lang="fr-BE"/>
              <a:pPr>
                <a:defRPr/>
              </a:pPr>
              <a:t>‹#›</a:t>
            </a:fld>
            <a:endParaRPr lang="fr-B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56" name="Oval 55"/>
          <p:cNvSpPr>
            <a:spLocks noChangeAspect="1"/>
          </p:cNvSpPr>
          <p:nvPr/>
        </p:nvSpPr>
        <p:spPr>
          <a:xfrm>
            <a:off x="-69625" y="4042576"/>
            <a:ext cx="1743945" cy="1909234"/>
          </a:xfrm>
          <a:custGeom>
            <a:avLst/>
            <a:gdLst/>
            <a:ahLst/>
            <a:cxnLst/>
            <a:rect l="l" t="t" r="r" b="b"/>
            <a:pathLst>
              <a:path w="1743945" h="1909234">
                <a:moveTo>
                  <a:pt x="789328" y="0"/>
                </a:moveTo>
                <a:cubicBezTo>
                  <a:pt x="1316548" y="0"/>
                  <a:pt x="1743945" y="427397"/>
                  <a:pt x="1743945" y="954617"/>
                </a:cubicBezTo>
                <a:cubicBezTo>
                  <a:pt x="1743945" y="1481837"/>
                  <a:pt x="1316548" y="1909234"/>
                  <a:pt x="789328" y="1909234"/>
                </a:cubicBezTo>
                <a:cubicBezTo>
                  <a:pt x="461080" y="1909234"/>
                  <a:pt x="171527" y="1743562"/>
                  <a:pt x="0" y="1491086"/>
                </a:cubicBezTo>
                <a:lnTo>
                  <a:pt x="0" y="418149"/>
                </a:lnTo>
                <a:cubicBezTo>
                  <a:pt x="171527" y="165673"/>
                  <a:pt x="461080" y="0"/>
                  <a:pt x="789328" y="0"/>
                </a:cubicBezTo>
                <a:close/>
              </a:path>
            </a:pathLst>
          </a:cu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ln w="317500">
                <a:solidFill>
                  <a:schemeClr val="tx1"/>
                </a:solidFill>
              </a:ln>
            </a:endParaRPr>
          </a:p>
        </p:txBody>
      </p:sp>
      <p:sp>
        <p:nvSpPr>
          <p:cNvPr id="53" name="Oval 52"/>
          <p:cNvSpPr>
            <a:spLocks noChangeAspect="1"/>
          </p:cNvSpPr>
          <p:nvPr/>
        </p:nvSpPr>
        <p:spPr>
          <a:xfrm>
            <a:off x="520638" y="1095310"/>
            <a:ext cx="1909233" cy="1909233"/>
          </a:xfrm>
          <a:prstGeom prst="ellipse">
            <a:avLst/>
          </a:pr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ln w="317500">
                <a:solidFill>
                  <a:schemeClr val="tx1"/>
                </a:solidFill>
              </a:ln>
            </a:endParaRPr>
          </a:p>
        </p:txBody>
      </p:sp>
      <p:sp>
        <p:nvSpPr>
          <p:cNvPr id="52" name="Oval 51"/>
          <p:cNvSpPr>
            <a:spLocks noChangeAspect="1"/>
          </p:cNvSpPr>
          <p:nvPr/>
        </p:nvSpPr>
        <p:spPr>
          <a:xfrm>
            <a:off x="1878729" y="282933"/>
            <a:ext cx="1909233" cy="1909233"/>
          </a:xfrm>
          <a:prstGeom prst="ellipse">
            <a:avLst/>
          </a:pr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ln w="317500">
                <a:solidFill>
                  <a:schemeClr val="tx1"/>
                </a:solidFill>
              </a:ln>
            </a:endParaRPr>
          </a:p>
        </p:txBody>
      </p:sp>
      <p:sp>
        <p:nvSpPr>
          <p:cNvPr id="54" name="Oval 53"/>
          <p:cNvSpPr>
            <a:spLocks noChangeAspect="1"/>
          </p:cNvSpPr>
          <p:nvPr/>
        </p:nvSpPr>
        <p:spPr>
          <a:xfrm>
            <a:off x="520637" y="5729135"/>
            <a:ext cx="1909234" cy="1193756"/>
          </a:xfrm>
          <a:custGeom>
            <a:avLst/>
            <a:gdLst/>
            <a:ahLst/>
            <a:cxnLst/>
            <a:rect l="l" t="t" r="r" b="b"/>
            <a:pathLst>
              <a:path w="1909234" h="1193756">
                <a:moveTo>
                  <a:pt x="954617" y="0"/>
                </a:moveTo>
                <a:cubicBezTo>
                  <a:pt x="1481837" y="0"/>
                  <a:pt x="1909234" y="427397"/>
                  <a:pt x="1909234" y="954617"/>
                </a:cubicBezTo>
                <a:cubicBezTo>
                  <a:pt x="1909234" y="1037305"/>
                  <a:pt x="1898721" y="1117537"/>
                  <a:pt x="1877819" y="1193756"/>
                </a:cubicBezTo>
                <a:lnTo>
                  <a:pt x="31415" y="1193756"/>
                </a:lnTo>
                <a:cubicBezTo>
                  <a:pt x="10513" y="1117537"/>
                  <a:pt x="0" y="1037305"/>
                  <a:pt x="0" y="954617"/>
                </a:cubicBezTo>
                <a:cubicBezTo>
                  <a:pt x="0" y="427397"/>
                  <a:pt x="427397" y="0"/>
                  <a:pt x="954617" y="0"/>
                </a:cubicBezTo>
                <a:close/>
              </a:path>
            </a:pathLst>
          </a:custGeom>
          <a:solidFill>
            <a:schemeClr val="tx2">
              <a:lumMod val="75000"/>
              <a:alpha val="16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ln w="317500">
                <a:solidFill>
                  <a:schemeClr val="tx1"/>
                </a:solidFill>
              </a:ln>
            </a:endParaRPr>
          </a:p>
        </p:txBody>
      </p:sp>
      <p:sp>
        <p:nvSpPr>
          <p:cNvPr id="130" name="Oval 129"/>
          <p:cNvSpPr>
            <a:spLocks noChangeAspect="1"/>
          </p:cNvSpPr>
          <p:nvPr/>
        </p:nvSpPr>
        <p:spPr>
          <a:xfrm>
            <a:off x="-46711" y="-61709"/>
            <a:ext cx="1449107" cy="1677064"/>
          </a:xfrm>
          <a:custGeom>
            <a:avLst/>
            <a:gdLst/>
            <a:ahLst/>
            <a:cxnLst/>
            <a:rect l="l" t="t" r="r" b="b"/>
            <a:pathLst>
              <a:path w="1449107" h="1677064">
                <a:moveTo>
                  <a:pt x="0" y="0"/>
                </a:moveTo>
                <a:lnTo>
                  <a:pt x="1112019" y="0"/>
                </a:lnTo>
                <a:cubicBezTo>
                  <a:pt x="1319407" y="171874"/>
                  <a:pt x="1449107" y="432014"/>
                  <a:pt x="1449107" y="722447"/>
                </a:cubicBezTo>
                <a:cubicBezTo>
                  <a:pt x="1449107" y="1249667"/>
                  <a:pt x="1021710" y="1677064"/>
                  <a:pt x="494490" y="1677064"/>
                </a:cubicBezTo>
                <a:cubicBezTo>
                  <a:pt x="313232" y="1677064"/>
                  <a:pt x="143772" y="1626546"/>
                  <a:pt x="0" y="1537872"/>
                </a:cubicBezTo>
                <a:close/>
              </a:path>
            </a:pathLst>
          </a:custGeom>
          <a:solidFill>
            <a:schemeClr val="tx2">
              <a:lumMod val="75000"/>
              <a:alpha val="14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ln w="317500">
                <a:solidFill>
                  <a:schemeClr val="tx1"/>
                </a:solidFill>
              </a:ln>
            </a:endParaRPr>
          </a:p>
        </p:txBody>
      </p:sp>
      <p:sp>
        <p:nvSpPr>
          <p:cNvPr id="131" name="Oval 130"/>
          <p:cNvSpPr>
            <a:spLocks noChangeAspect="1"/>
          </p:cNvSpPr>
          <p:nvPr/>
        </p:nvSpPr>
        <p:spPr>
          <a:xfrm>
            <a:off x="924113" y="-161623"/>
            <a:ext cx="1909233" cy="1909233"/>
          </a:xfrm>
          <a:prstGeom prst="ellipse">
            <a:avLst/>
          </a:prstGeom>
          <a:solidFill>
            <a:schemeClr val="tx2">
              <a:lumMod val="75000"/>
              <a:alpha val="2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ln w="317500">
                <a:solidFill>
                  <a:schemeClr val="tx1"/>
                </a:solidFill>
              </a:ln>
            </a:endParaRPr>
          </a:p>
        </p:txBody>
      </p:sp>
      <p:sp>
        <p:nvSpPr>
          <p:cNvPr id="132" name="Oval 131"/>
          <p:cNvSpPr>
            <a:spLocks noChangeAspect="1"/>
          </p:cNvSpPr>
          <p:nvPr/>
        </p:nvSpPr>
        <p:spPr>
          <a:xfrm>
            <a:off x="0" y="660738"/>
            <a:ext cx="1909233" cy="1909233"/>
          </a:xfrm>
          <a:prstGeom prst="ellipse">
            <a:avLst/>
          </a:prstGeom>
          <a:solidFill>
            <a:schemeClr val="tx2">
              <a:lumMod val="75000"/>
              <a:alpha val="1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ln w="317500">
                <a:solidFill>
                  <a:schemeClr val="tx1"/>
                </a:solidFill>
              </a:ln>
            </a:endParaRPr>
          </a:p>
        </p:txBody>
      </p:sp>
      <p:sp>
        <p:nvSpPr>
          <p:cNvPr id="133" name="Oval 132"/>
          <p:cNvSpPr>
            <a:spLocks noChangeAspect="1"/>
          </p:cNvSpPr>
          <p:nvPr/>
        </p:nvSpPr>
        <p:spPr>
          <a:xfrm>
            <a:off x="7497531" y="-61709"/>
            <a:ext cx="1694467" cy="1677064"/>
          </a:xfrm>
          <a:custGeom>
            <a:avLst/>
            <a:gdLst/>
            <a:ahLst/>
            <a:cxnLst/>
            <a:rect l="l" t="t" r="r" b="b"/>
            <a:pathLst>
              <a:path w="1694467" h="1677064">
                <a:moveTo>
                  <a:pt x="337088" y="0"/>
                </a:moveTo>
                <a:lnTo>
                  <a:pt x="1573463" y="0"/>
                </a:lnTo>
                <a:cubicBezTo>
                  <a:pt x="1618202" y="37449"/>
                  <a:pt x="1658454" y="79950"/>
                  <a:pt x="1694467" y="126010"/>
                </a:cubicBezTo>
                <a:lnTo>
                  <a:pt x="1694467" y="1318884"/>
                </a:lnTo>
                <a:cubicBezTo>
                  <a:pt x="1522840" y="1538397"/>
                  <a:pt x="1254922" y="1677064"/>
                  <a:pt x="954617" y="1677064"/>
                </a:cubicBezTo>
                <a:cubicBezTo>
                  <a:pt x="427397" y="1677064"/>
                  <a:pt x="0" y="1249667"/>
                  <a:pt x="0" y="722447"/>
                </a:cubicBezTo>
                <a:cubicBezTo>
                  <a:pt x="0" y="432014"/>
                  <a:pt x="129700" y="171874"/>
                  <a:pt x="337088" y="0"/>
                </a:cubicBezTo>
                <a:close/>
              </a:path>
            </a:pathLst>
          </a:custGeom>
          <a:solidFill>
            <a:schemeClr val="accent3">
              <a:lumMod val="60000"/>
              <a:lumOff val="40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ln w="317500">
                <a:solidFill>
                  <a:schemeClr val="tx1"/>
                </a:solidFill>
              </a:ln>
            </a:endParaRPr>
          </a:p>
        </p:txBody>
      </p:sp>
      <p:sp>
        <p:nvSpPr>
          <p:cNvPr id="134" name="Oval 133"/>
          <p:cNvSpPr>
            <a:spLocks noChangeAspect="1"/>
          </p:cNvSpPr>
          <p:nvPr/>
        </p:nvSpPr>
        <p:spPr>
          <a:xfrm>
            <a:off x="6117502" y="-61708"/>
            <a:ext cx="1909234" cy="1705448"/>
          </a:xfrm>
          <a:custGeom>
            <a:avLst/>
            <a:gdLst/>
            <a:ahLst/>
            <a:cxnLst/>
            <a:rect l="l" t="t" r="r" b="b"/>
            <a:pathLst>
              <a:path w="1909234" h="1705448">
                <a:moveTo>
                  <a:pt x="371490" y="0"/>
                </a:moveTo>
                <a:lnTo>
                  <a:pt x="1537745" y="0"/>
                </a:lnTo>
                <a:cubicBezTo>
                  <a:pt x="1764760" y="171517"/>
                  <a:pt x="1909234" y="444302"/>
                  <a:pt x="1909234" y="750831"/>
                </a:cubicBezTo>
                <a:cubicBezTo>
                  <a:pt x="1909234" y="1278051"/>
                  <a:pt x="1481837" y="1705448"/>
                  <a:pt x="954617" y="1705448"/>
                </a:cubicBezTo>
                <a:cubicBezTo>
                  <a:pt x="427397" y="1705448"/>
                  <a:pt x="0" y="1278051"/>
                  <a:pt x="0" y="750831"/>
                </a:cubicBezTo>
                <a:cubicBezTo>
                  <a:pt x="0" y="444302"/>
                  <a:pt x="144474" y="171517"/>
                  <a:pt x="371490" y="0"/>
                </a:cubicBezTo>
                <a:close/>
              </a:path>
            </a:pathLst>
          </a:cu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ln w="317500">
                <a:solidFill>
                  <a:schemeClr val="tx1"/>
                </a:solidFill>
              </a:ln>
            </a:endParaRPr>
          </a:p>
        </p:txBody>
      </p:sp>
      <p:sp>
        <p:nvSpPr>
          <p:cNvPr id="135" name="Oval 134"/>
          <p:cNvSpPr>
            <a:spLocks noChangeAspect="1"/>
          </p:cNvSpPr>
          <p:nvPr/>
        </p:nvSpPr>
        <p:spPr>
          <a:xfrm>
            <a:off x="7494454" y="1095309"/>
            <a:ext cx="1697544" cy="1909234"/>
          </a:xfrm>
          <a:custGeom>
            <a:avLst/>
            <a:gdLst/>
            <a:ahLst/>
            <a:cxnLst/>
            <a:rect l="l" t="t" r="r" b="b"/>
            <a:pathLst>
              <a:path w="1697544" h="1909234">
                <a:moveTo>
                  <a:pt x="954617" y="0"/>
                </a:moveTo>
                <a:cubicBezTo>
                  <a:pt x="1256666" y="0"/>
                  <a:pt x="1525952" y="140283"/>
                  <a:pt x="1697544" y="361910"/>
                </a:cubicBezTo>
                <a:lnTo>
                  <a:pt x="1697544" y="1547324"/>
                </a:lnTo>
                <a:cubicBezTo>
                  <a:pt x="1525952" y="1768951"/>
                  <a:pt x="1256666" y="1909234"/>
                  <a:pt x="954617" y="1909234"/>
                </a:cubicBezTo>
                <a:cubicBezTo>
                  <a:pt x="427397" y="1909234"/>
                  <a:pt x="0" y="1481837"/>
                  <a:pt x="0" y="954617"/>
                </a:cubicBezTo>
                <a:cubicBezTo>
                  <a:pt x="0" y="427397"/>
                  <a:pt x="427397" y="0"/>
                  <a:pt x="954617" y="0"/>
                </a:cubicBezTo>
                <a:close/>
              </a:path>
            </a:pathLst>
          </a:custGeom>
          <a:solidFill>
            <a:schemeClr val="tx2">
              <a:lumMod val="75000"/>
              <a:alpha val="1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ln w="317500">
                <a:solidFill>
                  <a:schemeClr val="tx1"/>
                </a:solidFill>
              </a:ln>
            </a:endParaRPr>
          </a:p>
        </p:txBody>
      </p:sp>
      <p:sp>
        <p:nvSpPr>
          <p:cNvPr id="136" name="Oval 135"/>
          <p:cNvSpPr>
            <a:spLocks noChangeAspect="1"/>
          </p:cNvSpPr>
          <p:nvPr/>
        </p:nvSpPr>
        <p:spPr>
          <a:xfrm>
            <a:off x="8056674" y="5140346"/>
            <a:ext cx="1137194" cy="1759729"/>
          </a:xfrm>
          <a:custGeom>
            <a:avLst/>
            <a:gdLst/>
            <a:ahLst/>
            <a:cxnLst/>
            <a:rect l="l" t="t" r="r" b="b"/>
            <a:pathLst>
              <a:path w="1137194" h="1759729">
                <a:moveTo>
                  <a:pt x="954617" y="0"/>
                </a:moveTo>
                <a:cubicBezTo>
                  <a:pt x="1017088" y="0"/>
                  <a:pt x="1078157" y="6001"/>
                  <a:pt x="1137194" y="17897"/>
                </a:cubicBezTo>
                <a:lnTo>
                  <a:pt x="1137194" y="1759729"/>
                </a:lnTo>
                <a:lnTo>
                  <a:pt x="443151" y="1759729"/>
                </a:lnTo>
                <a:cubicBezTo>
                  <a:pt x="176544" y="1591075"/>
                  <a:pt x="0" y="1293463"/>
                  <a:pt x="0" y="954617"/>
                </a:cubicBezTo>
                <a:cubicBezTo>
                  <a:pt x="0" y="427397"/>
                  <a:pt x="427397" y="0"/>
                  <a:pt x="954617" y="0"/>
                </a:cubicBezTo>
                <a:close/>
              </a:path>
            </a:pathLst>
          </a:custGeom>
          <a:solidFill>
            <a:schemeClr val="tx2">
              <a:lumMod val="75000"/>
              <a:alpha val="16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ln w="317500">
                <a:solidFill>
                  <a:schemeClr val="tx1"/>
                </a:solidFill>
              </a:ln>
            </a:endParaRPr>
          </a:p>
        </p:txBody>
      </p:sp>
      <p:sp>
        <p:nvSpPr>
          <p:cNvPr id="137" name="Oval 136"/>
          <p:cNvSpPr>
            <a:spLocks noChangeAspect="1"/>
          </p:cNvSpPr>
          <p:nvPr/>
        </p:nvSpPr>
        <p:spPr>
          <a:xfrm>
            <a:off x="6661711" y="4362912"/>
            <a:ext cx="1909233" cy="1909233"/>
          </a:xfrm>
          <a:prstGeom prst="ellipse">
            <a:avLst/>
          </a:prstGeom>
          <a:solidFill>
            <a:schemeClr val="tx2">
              <a:lumMod val="75000"/>
              <a:alpha val="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ln w="317500">
                <a:solidFill>
                  <a:schemeClr val="tx1"/>
                </a:solidFill>
              </a:ln>
            </a:endParaRPr>
          </a:p>
        </p:txBody>
      </p:sp>
      <p:sp>
        <p:nvSpPr>
          <p:cNvPr id="138" name="Oval 137"/>
          <p:cNvSpPr>
            <a:spLocks noChangeAspect="1"/>
          </p:cNvSpPr>
          <p:nvPr/>
        </p:nvSpPr>
        <p:spPr>
          <a:xfrm>
            <a:off x="-69625" y="4948766"/>
            <a:ext cx="1353860" cy="1909234"/>
          </a:xfrm>
          <a:custGeom>
            <a:avLst/>
            <a:gdLst/>
            <a:ahLst/>
            <a:cxnLst/>
            <a:rect l="l" t="t" r="r" b="b"/>
            <a:pathLst>
              <a:path w="1353860" h="1909234">
                <a:moveTo>
                  <a:pt x="399243" y="0"/>
                </a:moveTo>
                <a:cubicBezTo>
                  <a:pt x="926463" y="0"/>
                  <a:pt x="1353860" y="427397"/>
                  <a:pt x="1353860" y="954617"/>
                </a:cubicBezTo>
                <a:cubicBezTo>
                  <a:pt x="1353860" y="1481837"/>
                  <a:pt x="926463" y="1909234"/>
                  <a:pt x="399243" y="1909234"/>
                </a:cubicBezTo>
                <a:cubicBezTo>
                  <a:pt x="256544" y="1909234"/>
                  <a:pt x="121158" y="1877924"/>
                  <a:pt x="0" y="1820890"/>
                </a:cubicBezTo>
                <a:lnTo>
                  <a:pt x="0" y="88345"/>
                </a:lnTo>
                <a:cubicBezTo>
                  <a:pt x="121158" y="31311"/>
                  <a:pt x="256544" y="0"/>
                  <a:pt x="399243" y="0"/>
                </a:cubicBezTo>
                <a:close/>
              </a:path>
            </a:pathLst>
          </a:custGeom>
          <a:solidFill>
            <a:schemeClr val="tx2">
              <a:lumMod val="75000"/>
              <a:alpha val="16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ln w="317500">
                <a:solidFill>
                  <a:schemeClr val="tx1"/>
                </a:solidFill>
              </a:ln>
            </a:endParaRPr>
          </a:p>
        </p:txBody>
      </p:sp>
      <p:sp>
        <p:nvSpPr>
          <p:cNvPr id="139" name="Oval 138"/>
          <p:cNvSpPr>
            <a:spLocks noChangeAspect="1"/>
          </p:cNvSpPr>
          <p:nvPr/>
        </p:nvSpPr>
        <p:spPr>
          <a:xfrm>
            <a:off x="708471" y="4790336"/>
            <a:ext cx="1909233" cy="1909233"/>
          </a:xfrm>
          <a:prstGeom prst="ellipse">
            <a:avLst/>
          </a:pr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ln w="317500">
                <a:solidFill>
                  <a:schemeClr val="tx1"/>
                </a:solidFill>
              </a:ln>
            </a:endParaRPr>
          </a:p>
        </p:txBody>
      </p:sp>
      <p:sp>
        <p:nvSpPr>
          <p:cNvPr id="140" name="Oval 139"/>
          <p:cNvSpPr>
            <a:spLocks noChangeAspect="1"/>
          </p:cNvSpPr>
          <p:nvPr/>
        </p:nvSpPr>
        <p:spPr>
          <a:xfrm>
            <a:off x="6117503" y="783988"/>
            <a:ext cx="1909233" cy="1909233"/>
          </a:xfrm>
          <a:prstGeom prst="ellipse">
            <a:avLst/>
          </a:prstGeom>
          <a:solidFill>
            <a:schemeClr val="tx2">
              <a:lumMod val="75000"/>
              <a:alpha val="1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ln w="317500">
                <a:solidFill>
                  <a:schemeClr val="tx1"/>
                </a:solidFill>
              </a:ln>
            </a:endParaRPr>
          </a:p>
        </p:txBody>
      </p:sp>
      <p:sp>
        <p:nvSpPr>
          <p:cNvPr id="141" name="Oval 140"/>
          <p:cNvSpPr>
            <a:spLocks noChangeAspect="1"/>
          </p:cNvSpPr>
          <p:nvPr/>
        </p:nvSpPr>
        <p:spPr>
          <a:xfrm>
            <a:off x="6459053" y="5140346"/>
            <a:ext cx="1909233" cy="1909233"/>
          </a:xfrm>
          <a:prstGeom prst="ellipse">
            <a:avLst/>
          </a:pr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ln w="317500">
                <a:solidFill>
                  <a:schemeClr val="tx1"/>
                </a:solidFill>
              </a:ln>
            </a:endParaRPr>
          </a:p>
        </p:txBody>
      </p:sp>
      <p:sp>
        <p:nvSpPr>
          <p:cNvPr id="118" name="Oval 117"/>
          <p:cNvSpPr>
            <a:spLocks noChangeAspect="1"/>
          </p:cNvSpPr>
          <p:nvPr/>
        </p:nvSpPr>
        <p:spPr>
          <a:xfrm>
            <a:off x="8398204" y="597861"/>
            <a:ext cx="793794" cy="1252918"/>
          </a:xfrm>
          <a:custGeom>
            <a:avLst/>
            <a:gdLst/>
            <a:ahLst/>
            <a:cxnLst/>
            <a:rect l="l" t="t" r="r" b="b"/>
            <a:pathLst>
              <a:path w="793794" h="1252918">
                <a:moveTo>
                  <a:pt x="626459" y="0"/>
                </a:moveTo>
                <a:cubicBezTo>
                  <a:pt x="684682" y="0"/>
                  <a:pt x="741049" y="7943"/>
                  <a:pt x="793794" y="25480"/>
                </a:cubicBezTo>
                <a:lnTo>
                  <a:pt x="793794" y="1227438"/>
                </a:lnTo>
                <a:cubicBezTo>
                  <a:pt x="741049" y="1244975"/>
                  <a:pt x="684682" y="1252918"/>
                  <a:pt x="626459" y="1252918"/>
                </a:cubicBezTo>
                <a:cubicBezTo>
                  <a:pt x="280475" y="1252918"/>
                  <a:pt x="0" y="972443"/>
                  <a:pt x="0" y="626459"/>
                </a:cubicBezTo>
                <a:cubicBezTo>
                  <a:pt x="0" y="280475"/>
                  <a:pt x="280475" y="0"/>
                  <a:pt x="626459" y="0"/>
                </a:cubicBez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19" name="Oval 118"/>
          <p:cNvSpPr>
            <a:spLocks noChangeAspect="1"/>
          </p:cNvSpPr>
          <p:nvPr/>
        </p:nvSpPr>
        <p:spPr>
          <a:xfrm>
            <a:off x="6350100" y="206512"/>
            <a:ext cx="1041276" cy="1041276"/>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20" name="Oval 119"/>
          <p:cNvSpPr>
            <a:spLocks noChangeAspect="1"/>
          </p:cNvSpPr>
          <p:nvPr/>
        </p:nvSpPr>
        <p:spPr>
          <a:xfrm>
            <a:off x="6872127" y="1450645"/>
            <a:ext cx="1218253" cy="1218253"/>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21" name="Oval 120"/>
          <p:cNvSpPr>
            <a:spLocks noChangeAspect="1"/>
          </p:cNvSpPr>
          <p:nvPr/>
        </p:nvSpPr>
        <p:spPr>
          <a:xfrm>
            <a:off x="7219068" y="2049927"/>
            <a:ext cx="1041276" cy="1041276"/>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22" name="Oval 121"/>
          <p:cNvSpPr>
            <a:spLocks noChangeAspect="1"/>
          </p:cNvSpPr>
          <p:nvPr/>
        </p:nvSpPr>
        <p:spPr>
          <a:xfrm>
            <a:off x="7749416" y="2661634"/>
            <a:ext cx="721308" cy="721308"/>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23" name="Oval 122"/>
          <p:cNvSpPr>
            <a:spLocks noChangeAspect="1"/>
          </p:cNvSpPr>
          <p:nvPr/>
        </p:nvSpPr>
        <p:spPr>
          <a:xfrm>
            <a:off x="685054" y="-100976"/>
            <a:ext cx="1193676" cy="697815"/>
          </a:xfrm>
          <a:custGeom>
            <a:avLst/>
            <a:gdLst/>
            <a:ahLst/>
            <a:cxnLst/>
            <a:rect l="l" t="t" r="r" b="b"/>
            <a:pathLst>
              <a:path w="1193676" h="697815">
                <a:moveTo>
                  <a:pt x="10179" y="0"/>
                </a:moveTo>
                <a:lnTo>
                  <a:pt x="1183497" y="0"/>
                </a:lnTo>
                <a:cubicBezTo>
                  <a:pt x="1190746" y="32633"/>
                  <a:pt x="1193676" y="66463"/>
                  <a:pt x="1193676" y="100977"/>
                </a:cubicBezTo>
                <a:cubicBezTo>
                  <a:pt x="1193676" y="430602"/>
                  <a:pt x="926463" y="697815"/>
                  <a:pt x="596838" y="697815"/>
                </a:cubicBezTo>
                <a:cubicBezTo>
                  <a:pt x="267213" y="697815"/>
                  <a:pt x="0" y="430602"/>
                  <a:pt x="0" y="100977"/>
                </a:cubicBez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24" name="Oval 123"/>
          <p:cNvSpPr>
            <a:spLocks noChangeAspect="1"/>
          </p:cNvSpPr>
          <p:nvPr/>
        </p:nvSpPr>
        <p:spPr>
          <a:xfrm>
            <a:off x="1502638" y="-100976"/>
            <a:ext cx="1029028" cy="459889"/>
          </a:xfrm>
          <a:custGeom>
            <a:avLst/>
            <a:gdLst/>
            <a:ahLst/>
            <a:cxnLst/>
            <a:rect l="l" t="t" r="r" b="b"/>
            <a:pathLst>
              <a:path w="1029028" h="459889">
                <a:moveTo>
                  <a:pt x="0" y="0"/>
                </a:moveTo>
                <a:lnTo>
                  <a:pt x="1029028" y="0"/>
                </a:lnTo>
                <a:cubicBezTo>
                  <a:pt x="1001386" y="259074"/>
                  <a:pt x="781401" y="459889"/>
                  <a:pt x="514514" y="459889"/>
                </a:cubicBezTo>
                <a:cubicBezTo>
                  <a:pt x="247627" y="459889"/>
                  <a:pt x="27642" y="259074"/>
                  <a:pt x="0" y="0"/>
                </a:cubicBez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25" name="Oval 124"/>
          <p:cNvSpPr>
            <a:spLocks noChangeAspect="1"/>
          </p:cNvSpPr>
          <p:nvPr/>
        </p:nvSpPr>
        <p:spPr>
          <a:xfrm>
            <a:off x="-69624" y="-100976"/>
            <a:ext cx="590263" cy="612289"/>
          </a:xfrm>
          <a:custGeom>
            <a:avLst/>
            <a:gdLst/>
            <a:ahLst/>
            <a:cxnLst/>
            <a:rect l="l" t="t" r="r" b="b"/>
            <a:pathLst>
              <a:path w="590263" h="612289">
                <a:moveTo>
                  <a:pt x="0" y="0"/>
                </a:moveTo>
                <a:lnTo>
                  <a:pt x="581024" y="0"/>
                </a:lnTo>
                <a:cubicBezTo>
                  <a:pt x="587493" y="29611"/>
                  <a:pt x="590263" y="60308"/>
                  <a:pt x="590263" y="91651"/>
                </a:cubicBezTo>
                <a:cubicBezTo>
                  <a:pt x="590263" y="379191"/>
                  <a:pt x="357165" y="612289"/>
                  <a:pt x="69625" y="612289"/>
                </a:cubicBezTo>
                <a:lnTo>
                  <a:pt x="0" y="605270"/>
                </a:ln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26" name="Oval 125"/>
          <p:cNvSpPr>
            <a:spLocks noChangeAspect="1"/>
          </p:cNvSpPr>
          <p:nvPr/>
        </p:nvSpPr>
        <p:spPr>
          <a:xfrm>
            <a:off x="277432" y="4321783"/>
            <a:ext cx="1396887" cy="1396887"/>
          </a:xfrm>
          <a:prstGeom prst="ellipse">
            <a:avLst/>
          </a:pr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27" name="Oval 126"/>
          <p:cNvSpPr>
            <a:spLocks noChangeAspect="1"/>
          </p:cNvSpPr>
          <p:nvPr/>
        </p:nvSpPr>
        <p:spPr>
          <a:xfrm>
            <a:off x="5792131" y="6489965"/>
            <a:ext cx="1115939" cy="443769"/>
          </a:xfrm>
          <a:custGeom>
            <a:avLst/>
            <a:gdLst/>
            <a:ahLst/>
            <a:cxnLst/>
            <a:rect l="l" t="t" r="r" b="b"/>
            <a:pathLst>
              <a:path w="1115939" h="443769">
                <a:moveTo>
                  <a:pt x="557969" y="0"/>
                </a:moveTo>
                <a:cubicBezTo>
                  <a:pt x="830120" y="0"/>
                  <a:pt x="1058049" y="189335"/>
                  <a:pt x="1115939" y="443769"/>
                </a:cubicBezTo>
                <a:lnTo>
                  <a:pt x="0" y="443769"/>
                </a:lnTo>
                <a:cubicBezTo>
                  <a:pt x="57889" y="189335"/>
                  <a:pt x="285818" y="0"/>
                  <a:pt x="557969" y="0"/>
                </a:cubicBezTo>
                <a:close/>
              </a:path>
            </a:pathLst>
          </a:cu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28" name="Oval 127"/>
          <p:cNvSpPr>
            <a:spLocks noChangeAspect="1"/>
          </p:cNvSpPr>
          <p:nvPr/>
        </p:nvSpPr>
        <p:spPr>
          <a:xfrm>
            <a:off x="6127999" y="6408840"/>
            <a:ext cx="1237019" cy="524894"/>
          </a:xfrm>
          <a:custGeom>
            <a:avLst/>
            <a:gdLst/>
            <a:ahLst/>
            <a:cxnLst/>
            <a:rect l="l" t="t" r="r" b="b"/>
            <a:pathLst>
              <a:path w="1237019" h="524894">
                <a:moveTo>
                  <a:pt x="618509" y="0"/>
                </a:moveTo>
                <a:cubicBezTo>
                  <a:pt x="930325" y="0"/>
                  <a:pt x="1189147" y="226891"/>
                  <a:pt x="1237019" y="524894"/>
                </a:cubicBezTo>
                <a:lnTo>
                  <a:pt x="0" y="524894"/>
                </a:lnTo>
                <a:cubicBezTo>
                  <a:pt x="47872" y="226891"/>
                  <a:pt x="306694" y="0"/>
                  <a:pt x="618509" y="0"/>
                </a:cubicBezTo>
                <a:close/>
              </a:path>
            </a:pathLst>
          </a:cu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29" name="Oval 128"/>
          <p:cNvSpPr>
            <a:spLocks noChangeAspect="1"/>
          </p:cNvSpPr>
          <p:nvPr/>
        </p:nvSpPr>
        <p:spPr>
          <a:xfrm>
            <a:off x="7577655" y="6408841"/>
            <a:ext cx="1211408" cy="524893"/>
          </a:xfrm>
          <a:custGeom>
            <a:avLst/>
            <a:gdLst/>
            <a:ahLst/>
            <a:cxnLst/>
            <a:rect l="l" t="t" r="r" b="b"/>
            <a:pathLst>
              <a:path w="1211408" h="524893">
                <a:moveTo>
                  <a:pt x="605704" y="0"/>
                </a:moveTo>
                <a:cubicBezTo>
                  <a:pt x="914574" y="0"/>
                  <a:pt x="1170243" y="227782"/>
                  <a:pt x="1211408" y="524893"/>
                </a:cubicBezTo>
                <a:lnTo>
                  <a:pt x="0" y="524893"/>
                </a:lnTo>
                <a:cubicBezTo>
                  <a:pt x="41165" y="227782"/>
                  <a:pt x="296834" y="0"/>
                  <a:pt x="605704" y="0"/>
                </a:cubicBezTo>
                <a:close/>
              </a:path>
            </a:pathLst>
          </a:cu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97" name="Oval 96"/>
          <p:cNvSpPr>
            <a:spLocks noChangeAspect="1"/>
          </p:cNvSpPr>
          <p:nvPr/>
        </p:nvSpPr>
        <p:spPr>
          <a:xfrm>
            <a:off x="11113" y="4941888"/>
            <a:ext cx="611187" cy="611187"/>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98" name="Oval 97"/>
          <p:cNvSpPr>
            <a:spLocks noChangeAspect="1"/>
          </p:cNvSpPr>
          <p:nvPr/>
        </p:nvSpPr>
        <p:spPr>
          <a:xfrm>
            <a:off x="-69625" y="6172569"/>
            <a:ext cx="778097" cy="750322"/>
          </a:xfrm>
          <a:custGeom>
            <a:avLst/>
            <a:gdLst/>
            <a:ahLst/>
            <a:cxnLst/>
            <a:rect l="l" t="t" r="r" b="b"/>
            <a:pathLst>
              <a:path w="778097" h="750322">
                <a:moveTo>
                  <a:pt x="261411" y="0"/>
                </a:moveTo>
                <a:cubicBezTo>
                  <a:pt x="546769" y="0"/>
                  <a:pt x="778097" y="231328"/>
                  <a:pt x="778097" y="516686"/>
                </a:cubicBezTo>
                <a:cubicBezTo>
                  <a:pt x="778097" y="601179"/>
                  <a:pt x="757816" y="680934"/>
                  <a:pt x="719843" y="750322"/>
                </a:cubicBezTo>
                <a:lnTo>
                  <a:pt x="0" y="750322"/>
                </a:lnTo>
                <a:lnTo>
                  <a:pt x="0" y="73330"/>
                </a:lnTo>
                <a:cubicBezTo>
                  <a:pt x="75863" y="26083"/>
                  <a:pt x="165591" y="0"/>
                  <a:pt x="261411" y="0"/>
                </a:cubicBezTo>
                <a:close/>
              </a:path>
            </a:pathLst>
          </a:cu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99" name="Oval 98"/>
          <p:cNvSpPr>
            <a:spLocks noChangeAspect="1"/>
          </p:cNvSpPr>
          <p:nvPr/>
        </p:nvSpPr>
        <p:spPr>
          <a:xfrm>
            <a:off x="-69625" y="5158575"/>
            <a:ext cx="563524" cy="897560"/>
          </a:xfrm>
          <a:custGeom>
            <a:avLst/>
            <a:gdLst/>
            <a:ahLst/>
            <a:cxnLst/>
            <a:rect l="l" t="t" r="r" b="b"/>
            <a:pathLst>
              <a:path w="563524" h="897560">
                <a:moveTo>
                  <a:pt x="114744" y="0"/>
                </a:moveTo>
                <a:cubicBezTo>
                  <a:pt x="362598" y="0"/>
                  <a:pt x="563524" y="200926"/>
                  <a:pt x="563524" y="448780"/>
                </a:cubicBezTo>
                <a:cubicBezTo>
                  <a:pt x="563524" y="696634"/>
                  <a:pt x="362598" y="897560"/>
                  <a:pt x="114744" y="897560"/>
                </a:cubicBezTo>
                <a:cubicBezTo>
                  <a:pt x="74918" y="897560"/>
                  <a:pt x="36304" y="892373"/>
                  <a:pt x="0" y="880900"/>
                </a:cubicBezTo>
                <a:lnTo>
                  <a:pt x="0" y="16661"/>
                </a:lnTo>
                <a:cubicBezTo>
                  <a:pt x="36304" y="5188"/>
                  <a:pt x="74918" y="0"/>
                  <a:pt x="114744" y="0"/>
                </a:cubicBezTo>
                <a:close/>
              </a:path>
            </a:pathLst>
          </a:cu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00" name="Oval 99"/>
          <p:cNvSpPr>
            <a:spLocks noChangeAspect="1"/>
          </p:cNvSpPr>
          <p:nvPr/>
        </p:nvSpPr>
        <p:spPr>
          <a:xfrm>
            <a:off x="-25400" y="482600"/>
            <a:ext cx="598488" cy="904875"/>
          </a:xfrm>
          <a:custGeom>
            <a:avLst/>
            <a:gdLst/>
            <a:ahLst/>
            <a:cxnLst/>
            <a:rect l="l" t="t" r="r" b="b"/>
            <a:pathLst>
              <a:path w="598416" h="905704">
                <a:moveTo>
                  <a:pt x="145564" y="0"/>
                </a:moveTo>
                <a:cubicBezTo>
                  <a:pt x="395667" y="0"/>
                  <a:pt x="598416" y="202749"/>
                  <a:pt x="598416" y="452852"/>
                </a:cubicBezTo>
                <a:cubicBezTo>
                  <a:pt x="598416" y="702955"/>
                  <a:pt x="395667" y="905704"/>
                  <a:pt x="145564" y="905704"/>
                </a:cubicBezTo>
                <a:cubicBezTo>
                  <a:pt x="94398" y="905704"/>
                  <a:pt x="45214" y="897218"/>
                  <a:pt x="0" y="879648"/>
                </a:cubicBezTo>
                <a:lnTo>
                  <a:pt x="0" y="26056"/>
                </a:lnTo>
                <a:cubicBezTo>
                  <a:pt x="45214" y="8486"/>
                  <a:pt x="94398" y="0"/>
                  <a:pt x="145564" y="0"/>
                </a:cubicBezTo>
                <a:close/>
              </a:path>
            </a:pathLst>
          </a:cu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01" name="Oval 100"/>
          <p:cNvSpPr>
            <a:spLocks noChangeAspect="1"/>
          </p:cNvSpPr>
          <p:nvPr/>
        </p:nvSpPr>
        <p:spPr>
          <a:xfrm>
            <a:off x="474208" y="836793"/>
            <a:ext cx="910817" cy="910817"/>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02" name="Oval 101"/>
          <p:cNvSpPr>
            <a:spLocks noChangeAspect="1"/>
          </p:cNvSpPr>
          <p:nvPr/>
        </p:nvSpPr>
        <p:spPr>
          <a:xfrm>
            <a:off x="319223" y="1452260"/>
            <a:ext cx="772993" cy="772993"/>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03" name="Oval 102"/>
          <p:cNvSpPr>
            <a:spLocks noChangeAspect="1"/>
          </p:cNvSpPr>
          <p:nvPr/>
        </p:nvSpPr>
        <p:spPr>
          <a:xfrm>
            <a:off x="371475" y="1887538"/>
            <a:ext cx="609600" cy="609600"/>
          </a:xfrm>
          <a:prstGeom prst="ellipse">
            <a:avLst/>
          </a:pr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04" name="Oval 103"/>
          <p:cNvSpPr>
            <a:spLocks noChangeAspect="1"/>
          </p:cNvSpPr>
          <p:nvPr/>
        </p:nvSpPr>
        <p:spPr>
          <a:xfrm>
            <a:off x="154676" y="1919682"/>
            <a:ext cx="521764" cy="521764"/>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05" name="Oval 104"/>
          <p:cNvSpPr>
            <a:spLocks noChangeAspect="1"/>
          </p:cNvSpPr>
          <p:nvPr/>
        </p:nvSpPr>
        <p:spPr>
          <a:xfrm>
            <a:off x="7302517" y="-61709"/>
            <a:ext cx="910818" cy="750833"/>
          </a:xfrm>
          <a:custGeom>
            <a:avLst/>
            <a:gdLst/>
            <a:ahLst/>
            <a:cxnLst/>
            <a:rect l="l" t="t" r="r" b="b"/>
            <a:pathLst>
              <a:path w="910818" h="750833">
                <a:moveTo>
                  <a:pt x="111441" y="0"/>
                </a:moveTo>
                <a:lnTo>
                  <a:pt x="799378" y="0"/>
                </a:lnTo>
                <a:cubicBezTo>
                  <a:pt x="869408" y="78400"/>
                  <a:pt x="910818" y="182076"/>
                  <a:pt x="910818" y="295424"/>
                </a:cubicBezTo>
                <a:cubicBezTo>
                  <a:pt x="910818" y="546939"/>
                  <a:pt x="706924" y="750833"/>
                  <a:pt x="455409" y="750833"/>
                </a:cubicBezTo>
                <a:cubicBezTo>
                  <a:pt x="203894" y="750833"/>
                  <a:pt x="0" y="546939"/>
                  <a:pt x="0" y="295424"/>
                </a:cubicBezTo>
                <a:cubicBezTo>
                  <a:pt x="0" y="182076"/>
                  <a:pt x="41410" y="78400"/>
                  <a:pt x="111441" y="0"/>
                </a:cubicBezTo>
                <a:close/>
              </a:path>
            </a:pathLst>
          </a:cu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06" name="Oval 105"/>
          <p:cNvSpPr>
            <a:spLocks noChangeAspect="1"/>
          </p:cNvSpPr>
          <p:nvPr/>
        </p:nvSpPr>
        <p:spPr>
          <a:xfrm>
            <a:off x="8718124" y="-61709"/>
            <a:ext cx="473874" cy="613011"/>
          </a:xfrm>
          <a:custGeom>
            <a:avLst/>
            <a:gdLst/>
            <a:ahLst/>
            <a:cxnLst/>
            <a:rect l="l" t="t" r="r" b="b"/>
            <a:pathLst>
              <a:path w="473874" h="613011">
                <a:moveTo>
                  <a:pt x="29684" y="0"/>
                </a:moveTo>
                <a:lnTo>
                  <a:pt x="473874" y="0"/>
                </a:lnTo>
                <a:lnTo>
                  <a:pt x="473874" y="611150"/>
                </a:lnTo>
                <a:cubicBezTo>
                  <a:pt x="467789" y="612887"/>
                  <a:pt x="461614" y="613011"/>
                  <a:pt x="455409" y="613011"/>
                </a:cubicBezTo>
                <a:cubicBezTo>
                  <a:pt x="203894" y="613011"/>
                  <a:pt x="0" y="409117"/>
                  <a:pt x="0" y="157602"/>
                </a:cubicBezTo>
                <a:cubicBezTo>
                  <a:pt x="0" y="101995"/>
                  <a:pt x="9966" y="48716"/>
                  <a:pt x="29684" y="0"/>
                </a:cubicBezTo>
                <a:close/>
              </a:path>
            </a:pathLst>
          </a:cu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07" name="Oval 106"/>
          <p:cNvSpPr>
            <a:spLocks noChangeAspect="1"/>
          </p:cNvSpPr>
          <p:nvPr/>
        </p:nvSpPr>
        <p:spPr>
          <a:xfrm>
            <a:off x="7748588" y="282575"/>
            <a:ext cx="1128712" cy="1128713"/>
          </a:xfrm>
          <a:prstGeom prst="ellipse">
            <a:avLst/>
          </a:pr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08" name="Oval 107"/>
          <p:cNvSpPr>
            <a:spLocks noChangeAspect="1"/>
          </p:cNvSpPr>
          <p:nvPr/>
        </p:nvSpPr>
        <p:spPr>
          <a:xfrm>
            <a:off x="8914718" y="749603"/>
            <a:ext cx="277280" cy="907992"/>
          </a:xfrm>
          <a:custGeom>
            <a:avLst/>
            <a:gdLst/>
            <a:ahLst/>
            <a:cxnLst/>
            <a:rect l="l" t="t" r="r" b="b"/>
            <a:pathLst>
              <a:path w="277280" h="907992">
                <a:moveTo>
                  <a:pt x="277280" y="0"/>
                </a:moveTo>
                <a:lnTo>
                  <a:pt x="277280" y="907992"/>
                </a:lnTo>
                <a:cubicBezTo>
                  <a:pt x="112021" y="824131"/>
                  <a:pt x="0" y="652146"/>
                  <a:pt x="0" y="453996"/>
                </a:cubicBezTo>
                <a:cubicBezTo>
                  <a:pt x="0" y="255847"/>
                  <a:pt x="112021" y="83861"/>
                  <a:pt x="277280" y="0"/>
                </a:cubicBezTo>
                <a:close/>
              </a:path>
            </a:pathLst>
          </a:cu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09" name="Oval 108"/>
          <p:cNvSpPr>
            <a:spLocks noChangeAspect="1"/>
          </p:cNvSpPr>
          <p:nvPr/>
        </p:nvSpPr>
        <p:spPr>
          <a:xfrm>
            <a:off x="7590871" y="728498"/>
            <a:ext cx="969734" cy="969734"/>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10" name="Oval 109"/>
          <p:cNvSpPr>
            <a:spLocks noChangeAspect="1"/>
          </p:cNvSpPr>
          <p:nvPr/>
        </p:nvSpPr>
        <p:spPr>
          <a:xfrm>
            <a:off x="7470775" y="1327150"/>
            <a:ext cx="608013" cy="608013"/>
          </a:xfrm>
          <a:prstGeom prst="ellipse">
            <a:avLst/>
          </a:pr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11" name="Oval 110"/>
          <p:cNvSpPr>
            <a:spLocks noChangeAspect="1"/>
          </p:cNvSpPr>
          <p:nvPr/>
        </p:nvSpPr>
        <p:spPr>
          <a:xfrm>
            <a:off x="7629525" y="5611813"/>
            <a:ext cx="738188" cy="738187"/>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12" name="Oval 111"/>
          <p:cNvSpPr>
            <a:spLocks noChangeAspect="1"/>
          </p:cNvSpPr>
          <p:nvPr/>
        </p:nvSpPr>
        <p:spPr>
          <a:xfrm>
            <a:off x="6972882" y="5242254"/>
            <a:ext cx="738345" cy="738345"/>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13" name="Oval 112"/>
          <p:cNvSpPr>
            <a:spLocks noChangeAspect="1"/>
          </p:cNvSpPr>
          <p:nvPr/>
        </p:nvSpPr>
        <p:spPr>
          <a:xfrm>
            <a:off x="7494588" y="4927600"/>
            <a:ext cx="738187" cy="738188"/>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14" name="Oval 113"/>
          <p:cNvSpPr>
            <a:spLocks noChangeAspect="1"/>
          </p:cNvSpPr>
          <p:nvPr/>
        </p:nvSpPr>
        <p:spPr>
          <a:xfrm>
            <a:off x="8229034" y="5666511"/>
            <a:ext cx="605634" cy="605634"/>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15" name="Oval 114"/>
          <p:cNvSpPr>
            <a:spLocks noChangeAspect="1"/>
          </p:cNvSpPr>
          <p:nvPr/>
        </p:nvSpPr>
        <p:spPr>
          <a:xfrm>
            <a:off x="8078231" y="4097842"/>
            <a:ext cx="553549" cy="553549"/>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16" name="Oval 115"/>
          <p:cNvSpPr>
            <a:spLocks noChangeAspect="1"/>
          </p:cNvSpPr>
          <p:nvPr/>
        </p:nvSpPr>
        <p:spPr>
          <a:xfrm>
            <a:off x="8411816" y="5057878"/>
            <a:ext cx="553549" cy="553549"/>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17" name="Oval 116"/>
          <p:cNvSpPr>
            <a:spLocks noChangeAspect="1"/>
          </p:cNvSpPr>
          <p:nvPr/>
        </p:nvSpPr>
        <p:spPr>
          <a:xfrm>
            <a:off x="8688590" y="4790335"/>
            <a:ext cx="503408" cy="553550"/>
          </a:xfrm>
          <a:custGeom>
            <a:avLst/>
            <a:gdLst/>
            <a:ahLst/>
            <a:cxnLst/>
            <a:rect l="l" t="t" r="r" b="b"/>
            <a:pathLst>
              <a:path w="503408" h="553550">
                <a:moveTo>
                  <a:pt x="276775" y="0"/>
                </a:moveTo>
                <a:cubicBezTo>
                  <a:pt x="370698" y="0"/>
                  <a:pt x="453694" y="46784"/>
                  <a:pt x="503408" y="118545"/>
                </a:cubicBezTo>
                <a:lnTo>
                  <a:pt x="503408" y="435005"/>
                </a:lnTo>
                <a:cubicBezTo>
                  <a:pt x="453694" y="506767"/>
                  <a:pt x="370698" y="553550"/>
                  <a:pt x="276775" y="553550"/>
                </a:cubicBezTo>
                <a:cubicBezTo>
                  <a:pt x="123916" y="553550"/>
                  <a:pt x="0" y="429634"/>
                  <a:pt x="0" y="276775"/>
                </a:cubicBezTo>
                <a:cubicBezTo>
                  <a:pt x="0" y="123916"/>
                  <a:pt x="123916" y="0"/>
                  <a:pt x="276775" y="0"/>
                </a:cubicBezTo>
                <a:close/>
              </a:path>
            </a:pathLst>
          </a:cu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31879" name="Title Placeholder 1"/>
          <p:cNvSpPr>
            <a:spLocks noGrp="1"/>
          </p:cNvSpPr>
          <p:nvPr>
            <p:ph type="title"/>
          </p:nvPr>
        </p:nvSpPr>
        <p:spPr bwMode="auto">
          <a:xfrm>
            <a:off x="1009650" y="676275"/>
            <a:ext cx="7124700" cy="9239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1880" name="Text Placeholder 2"/>
          <p:cNvSpPr>
            <a:spLocks noGrp="1"/>
          </p:cNvSpPr>
          <p:nvPr>
            <p:ph type="body" idx="1"/>
          </p:nvPr>
        </p:nvSpPr>
        <p:spPr bwMode="auto">
          <a:xfrm>
            <a:off x="1009650" y="1806575"/>
            <a:ext cx="7124700" cy="40528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6437313" y="5951538"/>
            <a:ext cx="2133600" cy="365125"/>
          </a:xfrm>
          <a:prstGeom prst="rect">
            <a:avLst/>
          </a:prstGeom>
        </p:spPr>
        <p:txBody>
          <a:bodyPr vert="horz" lIns="91440" tIns="45720" rIns="91440" bIns="45720" rtlCol="0" anchor="b"/>
          <a:lstStyle>
            <a:lvl1pPr algn="r" fontAlgn="auto">
              <a:spcBef>
                <a:spcPts val="0"/>
              </a:spcBef>
              <a:spcAft>
                <a:spcPts val="0"/>
              </a:spcAft>
              <a:defRPr sz="900" smtClean="0">
                <a:solidFill>
                  <a:schemeClr val="tx1">
                    <a:tint val="75000"/>
                  </a:schemeClr>
                </a:solidFill>
                <a:latin typeface="+mn-lt"/>
                <a:cs typeface="+mn-cs"/>
              </a:defRPr>
            </a:lvl1pPr>
          </a:lstStyle>
          <a:p>
            <a:pPr>
              <a:defRPr/>
            </a:pPr>
            <a:r>
              <a:rPr lang="fr-FR"/>
              <a:t>25.11.2013</a:t>
            </a:r>
            <a:endParaRPr lang="fr-BE"/>
          </a:p>
        </p:txBody>
      </p:sp>
      <p:sp>
        <p:nvSpPr>
          <p:cNvPr id="5" name="Footer Placeholder 4"/>
          <p:cNvSpPr>
            <a:spLocks noGrp="1"/>
          </p:cNvSpPr>
          <p:nvPr>
            <p:ph type="ftr" sz="quarter" idx="3"/>
          </p:nvPr>
        </p:nvSpPr>
        <p:spPr>
          <a:xfrm>
            <a:off x="1181100" y="5951538"/>
            <a:ext cx="5256213" cy="365125"/>
          </a:xfrm>
          <a:prstGeom prst="rect">
            <a:avLst/>
          </a:prstGeom>
        </p:spPr>
        <p:txBody>
          <a:bodyPr vert="horz" lIns="91440" tIns="45720" rIns="91440" bIns="45720" rtlCol="0" anchor="b"/>
          <a:lstStyle>
            <a:lvl1pPr algn="l" fontAlgn="auto">
              <a:spcBef>
                <a:spcPts val="0"/>
              </a:spcBef>
              <a:spcAft>
                <a:spcPts val="0"/>
              </a:spcAft>
              <a:defRPr sz="900" smtClean="0">
                <a:solidFill>
                  <a:schemeClr val="tx1">
                    <a:tint val="75000"/>
                  </a:schemeClr>
                </a:solidFill>
                <a:latin typeface="+mn-lt"/>
                <a:cs typeface="+mn-cs"/>
              </a:defRPr>
            </a:lvl1pPr>
          </a:lstStyle>
          <a:p>
            <a:pPr>
              <a:defRPr/>
            </a:pPr>
            <a:r>
              <a:rPr lang="fr-FR"/>
              <a:t>Plan de la soutenance de thèse</a:t>
            </a:r>
            <a:endParaRPr lang="fr-BE"/>
          </a:p>
        </p:txBody>
      </p:sp>
      <p:sp>
        <p:nvSpPr>
          <p:cNvPr id="6" name="Slide Number Placeholder 5"/>
          <p:cNvSpPr>
            <a:spLocks noGrp="1"/>
          </p:cNvSpPr>
          <p:nvPr>
            <p:ph type="sldNum" sz="quarter" idx="4"/>
          </p:nvPr>
        </p:nvSpPr>
        <p:spPr>
          <a:xfrm>
            <a:off x="573088" y="5951538"/>
            <a:ext cx="608012" cy="365125"/>
          </a:xfrm>
          <a:prstGeom prst="rect">
            <a:avLst/>
          </a:prstGeom>
        </p:spPr>
        <p:txBody>
          <a:bodyPr vert="horz" lIns="91440" tIns="45720" rIns="91440" bIns="45720" rtlCol="0" anchor="b"/>
          <a:lstStyle>
            <a:lvl1pPr algn="l" fontAlgn="auto">
              <a:spcBef>
                <a:spcPts val="0"/>
              </a:spcBef>
              <a:spcAft>
                <a:spcPts val="0"/>
              </a:spcAft>
              <a:defRPr sz="1800" smtClean="0">
                <a:solidFill>
                  <a:schemeClr val="tx1">
                    <a:tint val="75000"/>
                  </a:schemeClr>
                </a:solidFill>
                <a:latin typeface="+mn-lt"/>
                <a:cs typeface="+mn-cs"/>
              </a:defRPr>
            </a:lvl1pPr>
          </a:lstStyle>
          <a:p>
            <a:pPr>
              <a:defRPr/>
            </a:pPr>
            <a:fld id="{72C6286D-CE54-4816-BED1-583701A7418F}" type="slidenum">
              <a:rPr lang="fr-BE"/>
              <a:pPr>
                <a:defRPr/>
              </a:pPr>
              <a:t>‹#›</a:t>
            </a:fld>
            <a:endParaRPr lang="fr-BE"/>
          </a:p>
        </p:txBody>
      </p:sp>
      <p:sp>
        <p:nvSpPr>
          <p:cNvPr id="55" name="Oval 54"/>
          <p:cNvSpPr>
            <a:spLocks noChangeAspect="1"/>
          </p:cNvSpPr>
          <p:nvPr/>
        </p:nvSpPr>
        <p:spPr>
          <a:xfrm>
            <a:off x="1583172" y="5454223"/>
            <a:ext cx="1909234" cy="1468668"/>
          </a:xfrm>
          <a:custGeom>
            <a:avLst/>
            <a:gdLst/>
            <a:ahLst/>
            <a:cxnLst/>
            <a:rect l="l" t="t" r="r" b="b"/>
            <a:pathLst>
              <a:path w="1909234" h="1468668">
                <a:moveTo>
                  <a:pt x="954617" y="0"/>
                </a:moveTo>
                <a:cubicBezTo>
                  <a:pt x="1481837" y="0"/>
                  <a:pt x="1909234" y="427397"/>
                  <a:pt x="1909234" y="954617"/>
                </a:cubicBezTo>
                <a:cubicBezTo>
                  <a:pt x="1909234" y="1144075"/>
                  <a:pt x="1854043" y="1320642"/>
                  <a:pt x="1758159" y="1468668"/>
                </a:cubicBezTo>
                <a:lnTo>
                  <a:pt x="151075" y="1468668"/>
                </a:lnTo>
                <a:cubicBezTo>
                  <a:pt x="55192" y="1320642"/>
                  <a:pt x="0" y="1144075"/>
                  <a:pt x="0" y="954617"/>
                </a:cubicBezTo>
                <a:cubicBezTo>
                  <a:pt x="0" y="427397"/>
                  <a:pt x="427397" y="0"/>
                  <a:pt x="954617" y="0"/>
                </a:cubicBezTo>
                <a:close/>
              </a:path>
            </a:pathLst>
          </a:cu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ln w="317500">
                <a:solidFill>
                  <a:schemeClr val="tx1"/>
                </a:solidFill>
              </a:ln>
            </a:endParaRPr>
          </a:p>
        </p:txBody>
      </p:sp>
      <p:sp>
        <p:nvSpPr>
          <p:cNvPr id="57" name="Oval 56"/>
          <p:cNvSpPr>
            <a:spLocks noChangeAspect="1"/>
          </p:cNvSpPr>
          <p:nvPr/>
        </p:nvSpPr>
        <p:spPr>
          <a:xfrm>
            <a:off x="8570944" y="3382942"/>
            <a:ext cx="306310" cy="306310"/>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58" name="Oval 57"/>
          <p:cNvSpPr>
            <a:spLocks noChangeAspect="1"/>
          </p:cNvSpPr>
          <p:nvPr/>
        </p:nvSpPr>
        <p:spPr>
          <a:xfrm>
            <a:off x="8398204" y="3536097"/>
            <a:ext cx="306310" cy="306310"/>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59" name="Oval 58"/>
          <p:cNvSpPr>
            <a:spLocks noChangeAspect="1"/>
          </p:cNvSpPr>
          <p:nvPr/>
        </p:nvSpPr>
        <p:spPr>
          <a:xfrm>
            <a:off x="8608408" y="3688497"/>
            <a:ext cx="306310" cy="306310"/>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60" name="Oval 59"/>
          <p:cNvSpPr>
            <a:spLocks noChangeAspect="1"/>
          </p:cNvSpPr>
          <p:nvPr/>
        </p:nvSpPr>
        <p:spPr>
          <a:xfrm>
            <a:off x="153988" y="2698750"/>
            <a:ext cx="468312" cy="468313"/>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61" name="Oval 60"/>
          <p:cNvSpPr>
            <a:spLocks noChangeAspect="1"/>
          </p:cNvSpPr>
          <p:nvPr/>
        </p:nvSpPr>
        <p:spPr>
          <a:xfrm>
            <a:off x="474663" y="3167063"/>
            <a:ext cx="458787" cy="458787"/>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62" name="Oval 61"/>
          <p:cNvSpPr>
            <a:spLocks noChangeAspect="1"/>
          </p:cNvSpPr>
          <p:nvPr/>
        </p:nvSpPr>
        <p:spPr>
          <a:xfrm>
            <a:off x="270258" y="3382942"/>
            <a:ext cx="352045" cy="352045"/>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63" name="Oval 62"/>
          <p:cNvSpPr>
            <a:spLocks noChangeAspect="1"/>
          </p:cNvSpPr>
          <p:nvPr/>
        </p:nvSpPr>
        <p:spPr>
          <a:xfrm>
            <a:off x="-86601" y="2581479"/>
            <a:ext cx="1360441" cy="1909234"/>
          </a:xfrm>
          <a:custGeom>
            <a:avLst/>
            <a:gdLst/>
            <a:ahLst/>
            <a:cxnLst/>
            <a:rect l="l" t="t" r="r" b="b"/>
            <a:pathLst>
              <a:path w="1360441" h="1909234">
                <a:moveTo>
                  <a:pt x="405824" y="0"/>
                </a:moveTo>
                <a:cubicBezTo>
                  <a:pt x="933044" y="0"/>
                  <a:pt x="1360441" y="427397"/>
                  <a:pt x="1360441" y="954617"/>
                </a:cubicBezTo>
                <a:cubicBezTo>
                  <a:pt x="1360441" y="1481837"/>
                  <a:pt x="933044" y="1909234"/>
                  <a:pt x="405824" y="1909234"/>
                </a:cubicBezTo>
                <a:cubicBezTo>
                  <a:pt x="260527" y="1909234"/>
                  <a:pt x="122812" y="1876773"/>
                  <a:pt x="0" y="1817719"/>
                </a:cubicBezTo>
                <a:lnTo>
                  <a:pt x="0" y="91515"/>
                </a:lnTo>
                <a:cubicBezTo>
                  <a:pt x="122812" y="32461"/>
                  <a:pt x="260527" y="0"/>
                  <a:pt x="405824" y="0"/>
                </a:cubicBezTo>
                <a:close/>
              </a:path>
            </a:pathLst>
          </a:cu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ln w="317500">
                <a:solidFill>
                  <a:schemeClr val="tx1"/>
                </a:solidFill>
              </a:ln>
            </a:endParaRPr>
          </a:p>
        </p:txBody>
      </p:sp>
      <p:sp>
        <p:nvSpPr>
          <p:cNvPr id="64" name="Oval 63"/>
          <p:cNvSpPr>
            <a:spLocks noChangeAspect="1"/>
          </p:cNvSpPr>
          <p:nvPr/>
        </p:nvSpPr>
        <p:spPr>
          <a:xfrm>
            <a:off x="6173123" y="2395416"/>
            <a:ext cx="1218253" cy="1218253"/>
          </a:xfrm>
          <a:prstGeom prst="ellipse">
            <a:avLst/>
          </a:prstGeom>
          <a:solidFill>
            <a:schemeClr val="tx2">
              <a:lumMod val="75000"/>
              <a:alpha val="10000"/>
            </a:schemeClr>
          </a:solidFill>
          <a:ln w="177800" cap="rnd" cmpd="sng" algn="ctr">
            <a:solidFill>
              <a:schemeClr val="tx2">
                <a:lumMod val="60000"/>
                <a:lumOff val="40000"/>
                <a:alpha val="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Tree>
  </p:cSld>
  <p:clrMap bg1="dk1" tx1="lt1" bg2="dk2" tx2="lt2" accent1="accent1" accent2="accent2" accent3="accent3" accent4="accent4" accent5="accent5" accent6="accent6" hlink="hlink" folHlink="folHlink"/>
  <p:sldLayoutIdLst>
    <p:sldLayoutId id="2147483936" r:id="rId1"/>
    <p:sldLayoutId id="2147483937" r:id="rId2"/>
    <p:sldLayoutId id="2147483938" r:id="rId3"/>
    <p:sldLayoutId id="2147483939" r:id="rId4"/>
    <p:sldLayoutId id="2147483940" r:id="rId5"/>
    <p:sldLayoutId id="2147483941" r:id="rId6"/>
    <p:sldLayoutId id="2147483942" r:id="rId7"/>
    <p:sldLayoutId id="2147483943" r:id="rId8"/>
    <p:sldLayoutId id="2147483957" r:id="rId9"/>
    <p:sldLayoutId id="2147483944" r:id="rId10"/>
    <p:sldLayoutId id="2147483945" r:id="rId11"/>
  </p:sldLayoutIdLst>
  <p:timing>
    <p:tnLst>
      <p:par>
        <p:cTn id="1" dur="indefinite" restart="never" nodeType="tmRoot"/>
      </p:par>
    </p:tnLst>
  </p:timing>
  <p:hf hdr="0" ftr="0" dt="0"/>
  <p:txStyles>
    <p:titleStyle>
      <a:lvl1pPr algn="l" defTabSz="457200" rtl="0" fontAlgn="base">
        <a:spcBef>
          <a:spcPct val="0"/>
        </a:spcBef>
        <a:spcAft>
          <a:spcPct val="0"/>
        </a:spcAft>
        <a:defRPr sz="3200" kern="1200">
          <a:solidFill>
            <a:schemeClr val="tx1"/>
          </a:solidFill>
          <a:latin typeface="+mj-lt"/>
          <a:ea typeface="Trebuchet MS" pitchFamily="34" charset="0"/>
          <a:cs typeface="Trebuchet MS"/>
        </a:defRPr>
      </a:lvl1pPr>
      <a:lvl2pPr algn="l" defTabSz="457200" rtl="0" fontAlgn="base">
        <a:spcBef>
          <a:spcPct val="0"/>
        </a:spcBef>
        <a:spcAft>
          <a:spcPct val="0"/>
        </a:spcAft>
        <a:defRPr sz="3200">
          <a:solidFill>
            <a:schemeClr val="tx1"/>
          </a:solidFill>
          <a:latin typeface="Verdana" pitchFamily="34" charset="0"/>
          <a:ea typeface="Trebuchet MS" pitchFamily="34" charset="0"/>
          <a:cs typeface="Trebuchet MS" pitchFamily="34" charset="0"/>
        </a:defRPr>
      </a:lvl2pPr>
      <a:lvl3pPr algn="l" defTabSz="457200" rtl="0" fontAlgn="base">
        <a:spcBef>
          <a:spcPct val="0"/>
        </a:spcBef>
        <a:spcAft>
          <a:spcPct val="0"/>
        </a:spcAft>
        <a:defRPr sz="3200">
          <a:solidFill>
            <a:schemeClr val="tx1"/>
          </a:solidFill>
          <a:latin typeface="Verdana" pitchFamily="34" charset="0"/>
          <a:ea typeface="Trebuchet MS" pitchFamily="34" charset="0"/>
          <a:cs typeface="Trebuchet MS" pitchFamily="34" charset="0"/>
        </a:defRPr>
      </a:lvl3pPr>
      <a:lvl4pPr algn="l" defTabSz="457200" rtl="0" fontAlgn="base">
        <a:spcBef>
          <a:spcPct val="0"/>
        </a:spcBef>
        <a:spcAft>
          <a:spcPct val="0"/>
        </a:spcAft>
        <a:defRPr sz="3200">
          <a:solidFill>
            <a:schemeClr val="tx1"/>
          </a:solidFill>
          <a:latin typeface="Verdana" pitchFamily="34" charset="0"/>
          <a:ea typeface="Trebuchet MS" pitchFamily="34" charset="0"/>
          <a:cs typeface="Trebuchet MS" pitchFamily="34" charset="0"/>
        </a:defRPr>
      </a:lvl4pPr>
      <a:lvl5pPr algn="l" defTabSz="457200" rtl="0" fontAlgn="base">
        <a:spcBef>
          <a:spcPct val="0"/>
        </a:spcBef>
        <a:spcAft>
          <a:spcPct val="0"/>
        </a:spcAft>
        <a:defRPr sz="3200">
          <a:solidFill>
            <a:schemeClr val="tx1"/>
          </a:solidFill>
          <a:latin typeface="Verdana" pitchFamily="34" charset="0"/>
          <a:ea typeface="Trebuchet MS" pitchFamily="34" charset="0"/>
          <a:cs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fontAlgn="base">
        <a:spcBef>
          <a:spcPct val="20000"/>
        </a:spcBef>
        <a:spcAft>
          <a:spcPts val="600"/>
        </a:spcAft>
        <a:buClr>
          <a:schemeClr val="tx2"/>
        </a:buClr>
        <a:buFont typeface="Wingdings 2" pitchFamily="18" charset="2"/>
        <a:buChar char=""/>
        <a:defRPr kern="1200">
          <a:solidFill>
            <a:schemeClr val="tx1"/>
          </a:solidFill>
          <a:latin typeface="+mn-lt"/>
          <a:ea typeface="+mn-ea"/>
          <a:cs typeface="+mn-cs"/>
        </a:defRPr>
      </a:lvl1pPr>
      <a:lvl2pPr marL="742950" indent="-285750" algn="l" defTabSz="457200" rtl="0" fontAlgn="base">
        <a:spcBef>
          <a:spcPct val="20000"/>
        </a:spcBef>
        <a:spcAft>
          <a:spcPts val="600"/>
        </a:spcAft>
        <a:buClr>
          <a:schemeClr val="tx2"/>
        </a:buClr>
        <a:buFont typeface="Wingdings 2" pitchFamily="18" charset="2"/>
        <a:buChar char=""/>
        <a:defRPr sz="1600" kern="1200">
          <a:solidFill>
            <a:schemeClr val="tx1"/>
          </a:solidFill>
          <a:latin typeface="+mn-lt"/>
          <a:ea typeface="+mn-ea"/>
          <a:cs typeface="+mn-cs"/>
        </a:defRPr>
      </a:lvl2pPr>
      <a:lvl3pPr marL="1143000" indent="-228600" algn="l" defTabSz="457200" rtl="0" fontAlgn="base">
        <a:spcBef>
          <a:spcPct val="20000"/>
        </a:spcBef>
        <a:spcAft>
          <a:spcPts val="600"/>
        </a:spcAft>
        <a:buClr>
          <a:schemeClr val="tx2"/>
        </a:buClr>
        <a:buFont typeface="Wingdings 2" pitchFamily="18" charset="2"/>
        <a:buChar char=""/>
        <a:defRPr sz="1400" kern="1200">
          <a:solidFill>
            <a:schemeClr val="tx1"/>
          </a:solidFill>
          <a:latin typeface="+mn-lt"/>
          <a:ea typeface="+mn-ea"/>
          <a:cs typeface="+mn-cs"/>
        </a:defRPr>
      </a:lvl3pPr>
      <a:lvl4pPr marL="1600200" indent="-228600" algn="l" defTabSz="457200" rtl="0" fontAlgn="base">
        <a:spcBef>
          <a:spcPct val="20000"/>
        </a:spcBef>
        <a:spcAft>
          <a:spcPts val="600"/>
        </a:spcAft>
        <a:buClr>
          <a:schemeClr val="tx2"/>
        </a:buClr>
        <a:buFont typeface="Wingdings 2" pitchFamily="18" charset="2"/>
        <a:buChar char=""/>
        <a:defRPr sz="1200" kern="1200">
          <a:solidFill>
            <a:schemeClr val="tx1"/>
          </a:solidFill>
          <a:latin typeface="+mn-lt"/>
          <a:ea typeface="+mn-ea"/>
          <a:cs typeface="+mn-cs"/>
        </a:defRPr>
      </a:lvl4pPr>
      <a:lvl5pPr marL="2057400" indent="-228600" algn="l" defTabSz="457200" rtl="0" fontAlgn="base">
        <a:spcBef>
          <a:spcPct val="20000"/>
        </a:spcBef>
        <a:spcAft>
          <a:spcPts val="600"/>
        </a:spcAft>
        <a:buClr>
          <a:schemeClr val="tx2"/>
        </a:buClr>
        <a:buFont typeface="Wingdings 2" pitchFamily="18" charset="2"/>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accent3">
                <a:lumMod val="60000"/>
                <a:lumOff val="40000"/>
              </a:schemeClr>
            </a:gs>
            <a:gs pos="100000">
              <a:schemeClr val="accent3">
                <a:lumMod val="50000"/>
              </a:schemeClr>
            </a:gs>
          </a:gsLst>
          <a:lin ang="5400000" scaled="1"/>
        </a:gradFill>
        <a:effectLst/>
      </p:bgPr>
    </p:bg>
    <p:spTree>
      <p:nvGrpSpPr>
        <p:cNvPr id="1" name=""/>
        <p:cNvGrpSpPr/>
        <p:nvPr/>
      </p:nvGrpSpPr>
      <p:grpSpPr>
        <a:xfrm>
          <a:off x="0" y="0"/>
          <a:ext cx="0" cy="0"/>
          <a:chOff x="0" y="0"/>
          <a:chExt cx="0" cy="0"/>
        </a:xfrm>
      </p:grpSpPr>
      <p:sp>
        <p:nvSpPr>
          <p:cNvPr id="3277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de-DE" smtClean="0"/>
          </a:p>
        </p:txBody>
      </p:sp>
      <p:sp>
        <p:nvSpPr>
          <p:cNvPr id="3277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r>
              <a:rPr lang="fr-FR"/>
              <a:t>25.11.2013</a:t>
            </a:r>
            <a:endParaRPr lang="de-DE"/>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cs typeface="+mn-cs"/>
              </a:defRPr>
            </a:lvl1pPr>
          </a:lstStyle>
          <a:p>
            <a:pPr>
              <a:defRPr/>
            </a:pPr>
            <a:r>
              <a:rPr lang="fr-FR"/>
              <a:t>Plan de la soutenance de thèse</a:t>
            </a:r>
            <a:endParaRPr lang="de-DE"/>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1B1F73F7-673C-4129-914F-738AE279D93A}" type="slidenum">
              <a:rPr lang="de-DE"/>
              <a:pPr>
                <a:defRPr/>
              </a:pPr>
              <a:t>‹#›</a:t>
            </a:fld>
            <a:endParaRPr lang="de-DE"/>
          </a:p>
        </p:txBody>
      </p:sp>
    </p:spTree>
  </p:cSld>
  <p:clrMap bg1="lt1" tx1="dk1" bg2="lt2" tx2="dk2" accent1="accent1" accent2="accent2" accent3="accent3" accent4="accent4" accent5="accent5" accent6="accent6" hlink="hlink" folHlink="folHlink"/>
  <p:sldLayoutIdLst>
    <p:sldLayoutId id="2147483946" r:id="rId1"/>
    <p:sldLayoutId id="2147483947" r:id="rId2"/>
    <p:sldLayoutId id="2147483948" r:id="rId3"/>
    <p:sldLayoutId id="2147483949" r:id="rId4"/>
    <p:sldLayoutId id="2147483950" r:id="rId5"/>
    <p:sldLayoutId id="2147483951" r:id="rId6"/>
    <p:sldLayoutId id="2147483952" r:id="rId7"/>
    <p:sldLayoutId id="2147483953" r:id="rId8"/>
    <p:sldLayoutId id="2147483954" r:id="rId9"/>
    <p:sldLayoutId id="2147483955" r:id="rId10"/>
    <p:sldLayoutId id="2147483956" r:id="rId11"/>
  </p:sldLayoutIdLst>
  <p:timing>
    <p:tnLst>
      <p:par>
        <p:cTn id="1" dur="indefinite" restart="never" nodeType="tmRoot"/>
      </p:par>
    </p:tnLst>
  </p:timing>
  <p:hf hdr="0" ftr="0" dt="0"/>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3794"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Cliquez pour modifier le style du titre</a:t>
            </a:r>
          </a:p>
        </p:txBody>
      </p:sp>
      <p:sp>
        <p:nvSpPr>
          <p:cNvPr id="33795" name="Espace réservé du text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r>
              <a:rPr lang="fr-FR"/>
              <a:t>25.11.2013</a:t>
            </a:r>
            <a:endParaRPr lang="fr-BE"/>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cs typeface="+mn-cs"/>
              </a:defRPr>
            </a:lvl1pPr>
          </a:lstStyle>
          <a:p>
            <a:pPr>
              <a:defRPr/>
            </a:pPr>
            <a:r>
              <a:rPr lang="fr-FR"/>
              <a:t>Plan de la soutenance de thèse</a:t>
            </a:r>
            <a:endParaRPr lang="fr-BE"/>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6FB41E29-FA3B-4E06-BA97-5FD2E5EAE2C5}" type="slidenum">
              <a:rPr lang="fr-BE"/>
              <a:pPr>
                <a:defRPr/>
              </a:pPr>
              <a:t>‹#›</a:t>
            </a:fld>
            <a:endParaRPr lang="fr-BE" dirty="0"/>
          </a:p>
        </p:txBody>
      </p:sp>
    </p:spTree>
  </p:cSld>
  <p:clrMap bg1="lt1" tx1="dk1" bg2="lt2" tx2="dk2" accent1="accent1" accent2="accent2" accent3="accent3" accent4="accent4" accent5="accent5" accent6="accent6" hlink="hlink" folHlink="folHlink"/>
  <p:sldLayoutIdLst>
    <p:sldLayoutId id="2147483958" r:id="rId1"/>
    <p:sldLayoutId id="2147483959" r:id="rId2"/>
    <p:sldLayoutId id="2147483960" r:id="rId3"/>
    <p:sldLayoutId id="2147483961" r:id="rId4"/>
    <p:sldLayoutId id="2147483962" r:id="rId5"/>
    <p:sldLayoutId id="2147483963" r:id="rId6"/>
    <p:sldLayoutId id="2147483964" r:id="rId7"/>
    <p:sldLayoutId id="2147483965" r:id="rId8"/>
    <p:sldLayoutId id="2147483966" r:id="rId9"/>
    <p:sldLayoutId id="2147483967" r:id="rId10"/>
    <p:sldLayoutId id="2147483968" r:id="rId11"/>
  </p:sldLayoutIdLst>
  <p:hf hdr="0" ftr="0" dt="0"/>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 Id="rId9" Type="http://schemas.openxmlformats.org/officeDocument/2006/relationships/image" Target="../media/image7.wmf"/></Relationships>
</file>

<file path=ppt/slides/_rels/slide10.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10.xml"/><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8" Type="http://schemas.openxmlformats.org/officeDocument/2006/relationships/image" Target="../media/image25.wmf"/><Relationship Id="rId13" Type="http://schemas.openxmlformats.org/officeDocument/2006/relationships/oleObject" Target="../embeddings/oleObject16.bin"/><Relationship Id="rId3" Type="http://schemas.openxmlformats.org/officeDocument/2006/relationships/notesSlide" Target="../notesSlides/notesSlide11.xml"/><Relationship Id="rId7" Type="http://schemas.openxmlformats.org/officeDocument/2006/relationships/oleObject" Target="../embeddings/oleObject13.bin"/><Relationship Id="rId12" Type="http://schemas.openxmlformats.org/officeDocument/2006/relationships/image" Target="../media/image27.wmf"/><Relationship Id="rId2" Type="http://schemas.openxmlformats.org/officeDocument/2006/relationships/slideLayout" Target="../slideLayouts/slideLayout29.xml"/><Relationship Id="rId1" Type="http://schemas.openxmlformats.org/officeDocument/2006/relationships/vmlDrawing" Target="../drawings/vmlDrawing6.vml"/><Relationship Id="rId6" Type="http://schemas.openxmlformats.org/officeDocument/2006/relationships/image" Target="../media/image24.wmf"/><Relationship Id="rId11" Type="http://schemas.openxmlformats.org/officeDocument/2006/relationships/oleObject" Target="../embeddings/oleObject15.bin"/><Relationship Id="rId5" Type="http://schemas.openxmlformats.org/officeDocument/2006/relationships/oleObject" Target="../embeddings/oleObject12.bin"/><Relationship Id="rId10" Type="http://schemas.openxmlformats.org/officeDocument/2006/relationships/image" Target="../media/image26.wmf"/><Relationship Id="rId4" Type="http://schemas.openxmlformats.org/officeDocument/2006/relationships/image" Target="../media/image29.png"/><Relationship Id="rId9" Type="http://schemas.openxmlformats.org/officeDocument/2006/relationships/oleObject" Target="../embeddings/oleObject14.bin"/><Relationship Id="rId14" Type="http://schemas.openxmlformats.org/officeDocument/2006/relationships/image" Target="../media/image28.wmf"/></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19.bin"/><Relationship Id="rId13" Type="http://schemas.openxmlformats.org/officeDocument/2006/relationships/image" Target="../media/image34.wmf"/><Relationship Id="rId18" Type="http://schemas.openxmlformats.org/officeDocument/2006/relationships/oleObject" Target="../embeddings/oleObject24.bin"/><Relationship Id="rId26" Type="http://schemas.openxmlformats.org/officeDocument/2006/relationships/oleObject" Target="../embeddings/oleObject28.bin"/><Relationship Id="rId3" Type="http://schemas.openxmlformats.org/officeDocument/2006/relationships/notesSlide" Target="../notesSlides/notesSlide12.xml"/><Relationship Id="rId21" Type="http://schemas.openxmlformats.org/officeDocument/2006/relationships/image" Target="../media/image38.wmf"/><Relationship Id="rId7" Type="http://schemas.openxmlformats.org/officeDocument/2006/relationships/image" Target="../media/image31.wmf"/><Relationship Id="rId12" Type="http://schemas.openxmlformats.org/officeDocument/2006/relationships/oleObject" Target="../embeddings/oleObject21.bin"/><Relationship Id="rId17" Type="http://schemas.openxmlformats.org/officeDocument/2006/relationships/image" Target="../media/image36.wmf"/><Relationship Id="rId25" Type="http://schemas.openxmlformats.org/officeDocument/2006/relationships/image" Target="../media/image40.wmf"/><Relationship Id="rId2" Type="http://schemas.openxmlformats.org/officeDocument/2006/relationships/slideLayout" Target="../slideLayouts/slideLayout29.xml"/><Relationship Id="rId16" Type="http://schemas.openxmlformats.org/officeDocument/2006/relationships/oleObject" Target="../embeddings/oleObject23.bin"/><Relationship Id="rId20" Type="http://schemas.openxmlformats.org/officeDocument/2006/relationships/oleObject" Target="../embeddings/oleObject25.bin"/><Relationship Id="rId29" Type="http://schemas.openxmlformats.org/officeDocument/2006/relationships/image" Target="../media/image42.wmf"/><Relationship Id="rId1" Type="http://schemas.openxmlformats.org/officeDocument/2006/relationships/vmlDrawing" Target="../drawings/vmlDrawing7.vml"/><Relationship Id="rId6" Type="http://schemas.openxmlformats.org/officeDocument/2006/relationships/oleObject" Target="../embeddings/oleObject18.bin"/><Relationship Id="rId11" Type="http://schemas.openxmlformats.org/officeDocument/2006/relationships/image" Target="../media/image33.wmf"/><Relationship Id="rId24" Type="http://schemas.openxmlformats.org/officeDocument/2006/relationships/oleObject" Target="../embeddings/oleObject27.bin"/><Relationship Id="rId5" Type="http://schemas.openxmlformats.org/officeDocument/2006/relationships/image" Target="../media/image30.wmf"/><Relationship Id="rId15" Type="http://schemas.openxmlformats.org/officeDocument/2006/relationships/image" Target="../media/image35.wmf"/><Relationship Id="rId23" Type="http://schemas.openxmlformats.org/officeDocument/2006/relationships/image" Target="../media/image39.wmf"/><Relationship Id="rId28" Type="http://schemas.openxmlformats.org/officeDocument/2006/relationships/oleObject" Target="../embeddings/oleObject29.bin"/><Relationship Id="rId10" Type="http://schemas.openxmlformats.org/officeDocument/2006/relationships/oleObject" Target="../embeddings/oleObject20.bin"/><Relationship Id="rId19" Type="http://schemas.openxmlformats.org/officeDocument/2006/relationships/image" Target="../media/image37.wmf"/><Relationship Id="rId31" Type="http://schemas.openxmlformats.org/officeDocument/2006/relationships/image" Target="../media/image43.wmf"/><Relationship Id="rId4" Type="http://schemas.openxmlformats.org/officeDocument/2006/relationships/oleObject" Target="../embeddings/oleObject17.bin"/><Relationship Id="rId9" Type="http://schemas.openxmlformats.org/officeDocument/2006/relationships/image" Target="../media/image32.wmf"/><Relationship Id="rId14" Type="http://schemas.openxmlformats.org/officeDocument/2006/relationships/oleObject" Target="../embeddings/oleObject22.bin"/><Relationship Id="rId22" Type="http://schemas.openxmlformats.org/officeDocument/2006/relationships/oleObject" Target="../embeddings/oleObject26.bin"/><Relationship Id="rId27" Type="http://schemas.openxmlformats.org/officeDocument/2006/relationships/image" Target="../media/image41.wmf"/><Relationship Id="rId30" Type="http://schemas.openxmlformats.org/officeDocument/2006/relationships/oleObject" Target="../embeddings/oleObject30.bin"/></Relationships>
</file>

<file path=ppt/slides/_rels/slide13.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13.xml"/><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9.xml"/><Relationship Id="rId1" Type="http://schemas.openxmlformats.org/officeDocument/2006/relationships/vmlDrawing" Target="../drawings/vmlDrawing8.vml"/><Relationship Id="rId6" Type="http://schemas.openxmlformats.org/officeDocument/2006/relationships/image" Target="../media/image45.wmf"/><Relationship Id="rId5" Type="http://schemas.openxmlformats.org/officeDocument/2006/relationships/oleObject" Target="../embeddings/oleObject31.bin"/><Relationship Id="rId4" Type="http://schemas.openxmlformats.org/officeDocument/2006/relationships/image" Target="../media/image46.emf"/></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34.bin"/><Relationship Id="rId3" Type="http://schemas.openxmlformats.org/officeDocument/2006/relationships/notesSlide" Target="../notesSlides/notesSlide15.xml"/><Relationship Id="rId7" Type="http://schemas.openxmlformats.org/officeDocument/2006/relationships/image" Target="../media/image48.wmf"/><Relationship Id="rId2" Type="http://schemas.openxmlformats.org/officeDocument/2006/relationships/slideLayout" Target="../slideLayouts/slideLayout29.xml"/><Relationship Id="rId1" Type="http://schemas.openxmlformats.org/officeDocument/2006/relationships/vmlDrawing" Target="../drawings/vmlDrawing9.vml"/><Relationship Id="rId6" Type="http://schemas.openxmlformats.org/officeDocument/2006/relationships/oleObject" Target="../embeddings/oleObject33.bin"/><Relationship Id="rId5" Type="http://schemas.openxmlformats.org/officeDocument/2006/relationships/image" Target="../media/image47.wmf"/><Relationship Id="rId10" Type="http://schemas.openxmlformats.org/officeDocument/2006/relationships/image" Target="../media/image50.emf"/><Relationship Id="rId4" Type="http://schemas.openxmlformats.org/officeDocument/2006/relationships/oleObject" Target="../embeddings/oleObject32.bin"/><Relationship Id="rId9" Type="http://schemas.openxmlformats.org/officeDocument/2006/relationships/image" Target="../media/image49.wmf"/></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37.bin"/><Relationship Id="rId13" Type="http://schemas.openxmlformats.org/officeDocument/2006/relationships/image" Target="../media/image55.wmf"/><Relationship Id="rId3" Type="http://schemas.openxmlformats.org/officeDocument/2006/relationships/notesSlide" Target="../notesSlides/notesSlide16.xml"/><Relationship Id="rId7" Type="http://schemas.openxmlformats.org/officeDocument/2006/relationships/image" Target="../media/image52.wmf"/><Relationship Id="rId12" Type="http://schemas.openxmlformats.org/officeDocument/2006/relationships/oleObject" Target="../embeddings/oleObject39.bin"/><Relationship Id="rId2" Type="http://schemas.openxmlformats.org/officeDocument/2006/relationships/slideLayout" Target="../slideLayouts/slideLayout29.xml"/><Relationship Id="rId1" Type="http://schemas.openxmlformats.org/officeDocument/2006/relationships/vmlDrawing" Target="../drawings/vmlDrawing10.vml"/><Relationship Id="rId6" Type="http://schemas.openxmlformats.org/officeDocument/2006/relationships/oleObject" Target="../embeddings/oleObject36.bin"/><Relationship Id="rId11" Type="http://schemas.openxmlformats.org/officeDocument/2006/relationships/image" Target="../media/image54.wmf"/><Relationship Id="rId5" Type="http://schemas.openxmlformats.org/officeDocument/2006/relationships/image" Target="../media/image51.wmf"/><Relationship Id="rId10" Type="http://schemas.openxmlformats.org/officeDocument/2006/relationships/oleObject" Target="../embeddings/oleObject38.bin"/><Relationship Id="rId4" Type="http://schemas.openxmlformats.org/officeDocument/2006/relationships/oleObject" Target="../embeddings/oleObject35.bin"/><Relationship Id="rId9" Type="http://schemas.openxmlformats.org/officeDocument/2006/relationships/image" Target="../media/image53.wmf"/></Relationships>
</file>

<file path=ppt/slides/_rels/slide17.xml.rels><?xml version="1.0" encoding="UTF-8" standalone="yes"?>
<Relationships xmlns="http://schemas.openxmlformats.org/package/2006/relationships"><Relationship Id="rId8" Type="http://schemas.openxmlformats.org/officeDocument/2006/relationships/image" Target="../media/image57.wmf"/><Relationship Id="rId13" Type="http://schemas.openxmlformats.org/officeDocument/2006/relationships/oleObject" Target="../embeddings/oleObject44.bin"/><Relationship Id="rId3" Type="http://schemas.openxmlformats.org/officeDocument/2006/relationships/notesSlide" Target="../notesSlides/notesSlide17.xml"/><Relationship Id="rId7" Type="http://schemas.openxmlformats.org/officeDocument/2006/relationships/oleObject" Target="../embeddings/oleObject41.bin"/><Relationship Id="rId12" Type="http://schemas.openxmlformats.org/officeDocument/2006/relationships/image" Target="../media/image59.wmf"/><Relationship Id="rId2" Type="http://schemas.openxmlformats.org/officeDocument/2006/relationships/slideLayout" Target="../slideLayouts/slideLayout29.xml"/><Relationship Id="rId1" Type="http://schemas.openxmlformats.org/officeDocument/2006/relationships/vmlDrawing" Target="../drawings/vmlDrawing11.vml"/><Relationship Id="rId6" Type="http://schemas.openxmlformats.org/officeDocument/2006/relationships/image" Target="../media/image56.wmf"/><Relationship Id="rId11" Type="http://schemas.openxmlformats.org/officeDocument/2006/relationships/oleObject" Target="../embeddings/oleObject43.bin"/><Relationship Id="rId5" Type="http://schemas.openxmlformats.org/officeDocument/2006/relationships/oleObject" Target="../embeddings/oleObject40.bin"/><Relationship Id="rId15" Type="http://schemas.openxmlformats.org/officeDocument/2006/relationships/image" Target="../media/image62.emf"/><Relationship Id="rId10" Type="http://schemas.openxmlformats.org/officeDocument/2006/relationships/image" Target="../media/image58.wmf"/><Relationship Id="rId4" Type="http://schemas.openxmlformats.org/officeDocument/2006/relationships/image" Target="../media/image61.emf"/><Relationship Id="rId9" Type="http://schemas.openxmlformats.org/officeDocument/2006/relationships/oleObject" Target="../embeddings/oleObject42.bin"/><Relationship Id="rId14" Type="http://schemas.openxmlformats.org/officeDocument/2006/relationships/image" Target="../media/image60.wmf"/></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9.xml"/><Relationship Id="rId1" Type="http://schemas.openxmlformats.org/officeDocument/2006/relationships/vmlDrawing" Target="../drawings/vmlDrawing12.vml"/><Relationship Id="rId6" Type="http://schemas.openxmlformats.org/officeDocument/2006/relationships/oleObject" Target="../embeddings/oleObject46.bin"/><Relationship Id="rId5" Type="http://schemas.openxmlformats.org/officeDocument/2006/relationships/image" Target="../media/image14.wmf"/><Relationship Id="rId4" Type="http://schemas.openxmlformats.org/officeDocument/2006/relationships/oleObject" Target="../embeddings/oleObject45.bin"/></Relationships>
</file>

<file path=ppt/slides/_rels/slide1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9.xml"/><Relationship Id="rId1" Type="http://schemas.openxmlformats.org/officeDocument/2006/relationships/slideLayout" Target="../slideLayouts/slideLayout29.xml"/><Relationship Id="rId6" Type="http://schemas.openxmlformats.org/officeDocument/2006/relationships/image" Target="../media/image66.emf"/><Relationship Id="rId5" Type="http://schemas.openxmlformats.org/officeDocument/2006/relationships/image" Target="../media/image65.emf"/><Relationship Id="rId4" Type="http://schemas.openxmlformats.org/officeDocument/2006/relationships/image" Target="../media/image64.emf"/></Relationships>
</file>

<file path=ppt/slides/_rels/slide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2.xml"/><Relationship Id="rId1" Type="http://schemas.openxmlformats.org/officeDocument/2006/relationships/slideLayout" Target="../slideLayouts/slideLayout29.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9.xml"/><Relationship Id="rId1" Type="http://schemas.openxmlformats.org/officeDocument/2006/relationships/vmlDrawing" Target="../drawings/vmlDrawing13.vml"/><Relationship Id="rId6" Type="http://schemas.openxmlformats.org/officeDocument/2006/relationships/oleObject" Target="../embeddings/oleObject48.bin"/><Relationship Id="rId5" Type="http://schemas.openxmlformats.org/officeDocument/2006/relationships/image" Target="../media/image14.wmf"/><Relationship Id="rId4" Type="http://schemas.openxmlformats.org/officeDocument/2006/relationships/oleObject" Target="../embeddings/oleObject47.bin"/></Relationships>
</file>

<file path=ppt/slides/_rels/slide2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1.xml"/><Relationship Id="rId1" Type="http://schemas.openxmlformats.org/officeDocument/2006/relationships/slideLayout" Target="../slideLayouts/slideLayout29.xml"/><Relationship Id="rId4" Type="http://schemas.openxmlformats.org/officeDocument/2006/relationships/image" Target="../media/image68.jpeg"/></Relationships>
</file>

<file path=ppt/slides/_rels/slide22.xml.rels><?xml version="1.0" encoding="UTF-8" standalone="yes"?>
<Relationships xmlns="http://schemas.openxmlformats.org/package/2006/relationships"><Relationship Id="rId3" Type="http://schemas.openxmlformats.org/officeDocument/2006/relationships/image" Target="../media/image69.emf"/><Relationship Id="rId2" Type="http://schemas.openxmlformats.org/officeDocument/2006/relationships/notesSlide" Target="../notesSlides/notesSlide22.xml"/><Relationship Id="rId1" Type="http://schemas.openxmlformats.org/officeDocument/2006/relationships/slideLayout" Target="../slideLayouts/slideLayout29.xml"/><Relationship Id="rId6" Type="http://schemas.openxmlformats.org/officeDocument/2006/relationships/image" Target="../media/image72.emf"/><Relationship Id="rId5" Type="http://schemas.openxmlformats.org/officeDocument/2006/relationships/image" Target="../media/image71.emf"/><Relationship Id="rId4" Type="http://schemas.openxmlformats.org/officeDocument/2006/relationships/image" Target="../media/image70.wmf"/></Relationships>
</file>

<file path=ppt/slides/_rels/slide23.xml.rels><?xml version="1.0" encoding="UTF-8" standalone="yes"?>
<Relationships xmlns="http://schemas.openxmlformats.org/package/2006/relationships"><Relationship Id="rId3" Type="http://schemas.openxmlformats.org/officeDocument/2006/relationships/image" Target="../media/image73.jpeg"/><Relationship Id="rId7" Type="http://schemas.openxmlformats.org/officeDocument/2006/relationships/image" Target="../media/image77.png"/><Relationship Id="rId2" Type="http://schemas.openxmlformats.org/officeDocument/2006/relationships/notesSlide" Target="../notesSlides/notesSlide23.xml"/><Relationship Id="rId1" Type="http://schemas.openxmlformats.org/officeDocument/2006/relationships/slideLayout" Target="../slideLayouts/slideLayout29.xml"/><Relationship Id="rId6" Type="http://schemas.openxmlformats.org/officeDocument/2006/relationships/image" Target="../media/image76.emf"/><Relationship Id="rId5" Type="http://schemas.openxmlformats.org/officeDocument/2006/relationships/image" Target="../media/image75.png"/><Relationship Id="rId4" Type="http://schemas.openxmlformats.org/officeDocument/2006/relationships/image" Target="../media/image74.png"/></Relationships>
</file>

<file path=ppt/slides/_rels/slide24.xml.rels><?xml version="1.0" encoding="UTF-8" standalone="yes"?>
<Relationships xmlns="http://schemas.openxmlformats.org/package/2006/relationships"><Relationship Id="rId8" Type="http://schemas.openxmlformats.org/officeDocument/2006/relationships/image" Target="../media/image79.wmf"/><Relationship Id="rId13" Type="http://schemas.openxmlformats.org/officeDocument/2006/relationships/oleObject" Target="../embeddings/oleObject53.bin"/><Relationship Id="rId18" Type="http://schemas.openxmlformats.org/officeDocument/2006/relationships/image" Target="../media/image60.wmf"/><Relationship Id="rId3" Type="http://schemas.openxmlformats.org/officeDocument/2006/relationships/notesSlide" Target="../notesSlides/notesSlide24.xml"/><Relationship Id="rId7" Type="http://schemas.openxmlformats.org/officeDocument/2006/relationships/oleObject" Target="../embeddings/oleObject50.bin"/><Relationship Id="rId12" Type="http://schemas.openxmlformats.org/officeDocument/2006/relationships/image" Target="../media/image57.wmf"/><Relationship Id="rId17" Type="http://schemas.openxmlformats.org/officeDocument/2006/relationships/oleObject" Target="../embeddings/oleObject55.bin"/><Relationship Id="rId2" Type="http://schemas.openxmlformats.org/officeDocument/2006/relationships/slideLayout" Target="../slideLayouts/slideLayout29.xml"/><Relationship Id="rId16" Type="http://schemas.openxmlformats.org/officeDocument/2006/relationships/image" Target="../media/image59.wmf"/><Relationship Id="rId1" Type="http://schemas.openxmlformats.org/officeDocument/2006/relationships/vmlDrawing" Target="../drawings/vmlDrawing14.vml"/><Relationship Id="rId6" Type="http://schemas.openxmlformats.org/officeDocument/2006/relationships/image" Target="../media/image78.wmf"/><Relationship Id="rId11" Type="http://schemas.openxmlformats.org/officeDocument/2006/relationships/oleObject" Target="../embeddings/oleObject52.bin"/><Relationship Id="rId5" Type="http://schemas.openxmlformats.org/officeDocument/2006/relationships/oleObject" Target="../embeddings/oleObject49.bin"/><Relationship Id="rId15" Type="http://schemas.openxmlformats.org/officeDocument/2006/relationships/oleObject" Target="../embeddings/oleObject54.bin"/><Relationship Id="rId10" Type="http://schemas.openxmlformats.org/officeDocument/2006/relationships/image" Target="../media/image56.wmf"/><Relationship Id="rId4" Type="http://schemas.openxmlformats.org/officeDocument/2006/relationships/image" Target="../media/image81.emf"/><Relationship Id="rId9" Type="http://schemas.openxmlformats.org/officeDocument/2006/relationships/oleObject" Target="../embeddings/oleObject51.bin"/><Relationship Id="rId14" Type="http://schemas.openxmlformats.org/officeDocument/2006/relationships/image" Target="../media/image80.wmf"/></Relationships>
</file>

<file path=ppt/slides/_rels/slide25.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25.xml"/><Relationship Id="rId1" Type="http://schemas.openxmlformats.org/officeDocument/2006/relationships/slideLayout" Target="../slideLayouts/slideLayout29.xml"/><Relationship Id="rId5" Type="http://schemas.openxmlformats.org/officeDocument/2006/relationships/image" Target="../media/image84.png"/><Relationship Id="rId4" Type="http://schemas.openxmlformats.org/officeDocument/2006/relationships/image" Target="../media/image83.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9.xml"/><Relationship Id="rId1" Type="http://schemas.openxmlformats.org/officeDocument/2006/relationships/vmlDrawing" Target="../drawings/vmlDrawing15.vml"/><Relationship Id="rId6" Type="http://schemas.openxmlformats.org/officeDocument/2006/relationships/oleObject" Target="../embeddings/oleObject57.bin"/><Relationship Id="rId5" Type="http://schemas.openxmlformats.org/officeDocument/2006/relationships/image" Target="../media/image14.wmf"/><Relationship Id="rId4" Type="http://schemas.openxmlformats.org/officeDocument/2006/relationships/oleObject" Target="../embeddings/oleObject56.bin"/></Relationships>
</file>

<file path=ppt/slides/_rels/slide27.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27.xml"/><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9.xml"/><Relationship Id="rId1" Type="http://schemas.openxmlformats.org/officeDocument/2006/relationships/vmlDrawing" Target="../drawings/vmlDrawing16.vml"/><Relationship Id="rId6" Type="http://schemas.openxmlformats.org/officeDocument/2006/relationships/oleObject" Target="../embeddings/oleObject59.bin"/><Relationship Id="rId5" Type="http://schemas.openxmlformats.org/officeDocument/2006/relationships/image" Target="../media/image14.wmf"/><Relationship Id="rId4" Type="http://schemas.openxmlformats.org/officeDocument/2006/relationships/oleObject" Target="../embeddings/oleObject58.bin"/></Relationships>
</file>

<file path=ppt/slides/_rels/slide29.xml.rels><?xml version="1.0" encoding="UTF-8" standalone="yes"?>
<Relationships xmlns="http://schemas.openxmlformats.org/package/2006/relationships"><Relationship Id="rId3" Type="http://schemas.openxmlformats.org/officeDocument/2006/relationships/image" Target="../media/image86.emf"/><Relationship Id="rId2" Type="http://schemas.openxmlformats.org/officeDocument/2006/relationships/notesSlide" Target="../notesSlides/notesSlide29.xml"/><Relationship Id="rId1" Type="http://schemas.openxmlformats.org/officeDocument/2006/relationships/slideLayout" Target="../slideLayouts/slideLayout29.xml"/><Relationship Id="rId5" Type="http://schemas.openxmlformats.org/officeDocument/2006/relationships/image" Target="../media/image88.jpeg"/><Relationship Id="rId4" Type="http://schemas.openxmlformats.org/officeDocument/2006/relationships/image" Target="../media/image87.jpe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9.xml"/><Relationship Id="rId5" Type="http://schemas.openxmlformats.org/officeDocument/2006/relationships/image" Target="../media/image12.png"/><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image" Target="../media/image89.emf"/><Relationship Id="rId2" Type="http://schemas.openxmlformats.org/officeDocument/2006/relationships/notesSlide" Target="../notesSlides/notesSlide30.xml"/><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8" Type="http://schemas.openxmlformats.org/officeDocument/2006/relationships/image" Target="../media/image92.emf"/><Relationship Id="rId3" Type="http://schemas.openxmlformats.org/officeDocument/2006/relationships/notesSlide" Target="../notesSlides/notesSlide31.xml"/><Relationship Id="rId7" Type="http://schemas.openxmlformats.org/officeDocument/2006/relationships/image" Target="../media/image91.emf"/><Relationship Id="rId2" Type="http://schemas.openxmlformats.org/officeDocument/2006/relationships/slideLayout" Target="../slideLayouts/slideLayout29.xml"/><Relationship Id="rId1" Type="http://schemas.openxmlformats.org/officeDocument/2006/relationships/vmlDrawing" Target="../drawings/vmlDrawing17.vml"/><Relationship Id="rId6" Type="http://schemas.openxmlformats.org/officeDocument/2006/relationships/image" Target="../media/image90.wmf"/><Relationship Id="rId5" Type="http://schemas.openxmlformats.org/officeDocument/2006/relationships/oleObject" Target="../embeddings/oleObject60.bin"/><Relationship Id="rId4" Type="http://schemas.openxmlformats.org/officeDocument/2006/relationships/image" Target="../media/image89.emf"/></Relationships>
</file>

<file path=ppt/slides/_rels/slide32.xml.rels><?xml version="1.0" encoding="UTF-8" standalone="yes"?>
<Relationships xmlns="http://schemas.openxmlformats.org/package/2006/relationships"><Relationship Id="rId8" Type="http://schemas.openxmlformats.org/officeDocument/2006/relationships/image" Target="../media/image94.wmf"/><Relationship Id="rId13" Type="http://schemas.openxmlformats.org/officeDocument/2006/relationships/oleObject" Target="../embeddings/oleObject64.bin"/><Relationship Id="rId3" Type="http://schemas.openxmlformats.org/officeDocument/2006/relationships/notesSlide" Target="../notesSlides/notesSlide32.xml"/><Relationship Id="rId7" Type="http://schemas.openxmlformats.org/officeDocument/2006/relationships/oleObject" Target="../embeddings/oleObject62.bin"/><Relationship Id="rId12" Type="http://schemas.openxmlformats.org/officeDocument/2006/relationships/image" Target="../media/image95.wmf"/><Relationship Id="rId2" Type="http://schemas.openxmlformats.org/officeDocument/2006/relationships/slideLayout" Target="../slideLayouts/slideLayout29.xml"/><Relationship Id="rId1" Type="http://schemas.openxmlformats.org/officeDocument/2006/relationships/vmlDrawing" Target="../drawings/vmlDrawing18.vml"/><Relationship Id="rId6" Type="http://schemas.openxmlformats.org/officeDocument/2006/relationships/image" Target="../media/image93.wmf"/><Relationship Id="rId11" Type="http://schemas.openxmlformats.org/officeDocument/2006/relationships/oleObject" Target="../embeddings/oleObject63.bin"/><Relationship Id="rId5" Type="http://schemas.openxmlformats.org/officeDocument/2006/relationships/oleObject" Target="../embeddings/oleObject61.bin"/><Relationship Id="rId10" Type="http://schemas.openxmlformats.org/officeDocument/2006/relationships/image" Target="../media/image99.emf"/><Relationship Id="rId4" Type="http://schemas.openxmlformats.org/officeDocument/2006/relationships/image" Target="../media/image97.emf"/><Relationship Id="rId9" Type="http://schemas.openxmlformats.org/officeDocument/2006/relationships/image" Target="../media/image98.emf"/><Relationship Id="rId14" Type="http://schemas.openxmlformats.org/officeDocument/2006/relationships/image" Target="../media/image96.wmf"/></Relationships>
</file>

<file path=ppt/slides/_rels/slide33.xml.rels><?xml version="1.0" encoding="UTF-8" standalone="yes"?>
<Relationships xmlns="http://schemas.openxmlformats.org/package/2006/relationships"><Relationship Id="rId8" Type="http://schemas.openxmlformats.org/officeDocument/2006/relationships/oleObject" Target="../embeddings/oleObject66.bin"/><Relationship Id="rId13" Type="http://schemas.openxmlformats.org/officeDocument/2006/relationships/image" Target="../media/image103.wmf"/><Relationship Id="rId3" Type="http://schemas.openxmlformats.org/officeDocument/2006/relationships/notesSlide" Target="../notesSlides/notesSlide33.xml"/><Relationship Id="rId7" Type="http://schemas.openxmlformats.org/officeDocument/2006/relationships/image" Target="../media/image100.wmf"/><Relationship Id="rId12" Type="http://schemas.openxmlformats.org/officeDocument/2006/relationships/oleObject" Target="../embeddings/oleObject68.bin"/><Relationship Id="rId2" Type="http://schemas.openxmlformats.org/officeDocument/2006/relationships/slideLayout" Target="../slideLayouts/slideLayout29.xml"/><Relationship Id="rId1" Type="http://schemas.openxmlformats.org/officeDocument/2006/relationships/vmlDrawing" Target="../drawings/vmlDrawing19.vml"/><Relationship Id="rId6" Type="http://schemas.openxmlformats.org/officeDocument/2006/relationships/oleObject" Target="../embeddings/oleObject65.bin"/><Relationship Id="rId11" Type="http://schemas.openxmlformats.org/officeDocument/2006/relationships/image" Target="../media/image102.wmf"/><Relationship Id="rId5" Type="http://schemas.openxmlformats.org/officeDocument/2006/relationships/image" Target="../media/image105.emf"/><Relationship Id="rId10" Type="http://schemas.openxmlformats.org/officeDocument/2006/relationships/oleObject" Target="../embeddings/oleObject67.bin"/><Relationship Id="rId4" Type="http://schemas.openxmlformats.org/officeDocument/2006/relationships/image" Target="../media/image104.emf"/><Relationship Id="rId9" Type="http://schemas.openxmlformats.org/officeDocument/2006/relationships/image" Target="../media/image101.wmf"/><Relationship Id="rId14" Type="http://schemas.openxmlformats.org/officeDocument/2006/relationships/image" Target="../media/image106.emf"/></Relationships>
</file>

<file path=ppt/slides/_rels/slide34.xml.rels><?xml version="1.0" encoding="UTF-8" standalone="yes"?>
<Relationships xmlns="http://schemas.openxmlformats.org/package/2006/relationships"><Relationship Id="rId8" Type="http://schemas.openxmlformats.org/officeDocument/2006/relationships/oleObject" Target="../embeddings/oleObject70.bin"/><Relationship Id="rId3" Type="http://schemas.openxmlformats.org/officeDocument/2006/relationships/notesSlide" Target="../notesSlides/notesSlide34.xml"/><Relationship Id="rId7" Type="http://schemas.openxmlformats.org/officeDocument/2006/relationships/image" Target="../media/image111.emf"/><Relationship Id="rId2" Type="http://schemas.openxmlformats.org/officeDocument/2006/relationships/slideLayout" Target="../slideLayouts/slideLayout29.xml"/><Relationship Id="rId1" Type="http://schemas.openxmlformats.org/officeDocument/2006/relationships/vmlDrawing" Target="../drawings/vmlDrawing20.vml"/><Relationship Id="rId6" Type="http://schemas.openxmlformats.org/officeDocument/2006/relationships/image" Target="../media/image107.wmf"/><Relationship Id="rId11" Type="http://schemas.openxmlformats.org/officeDocument/2006/relationships/image" Target="../media/image109.wmf"/><Relationship Id="rId5" Type="http://schemas.openxmlformats.org/officeDocument/2006/relationships/oleObject" Target="../embeddings/oleObject69.bin"/><Relationship Id="rId10" Type="http://schemas.openxmlformats.org/officeDocument/2006/relationships/oleObject" Target="../embeddings/oleObject71.bin"/><Relationship Id="rId4" Type="http://schemas.openxmlformats.org/officeDocument/2006/relationships/image" Target="../media/image110.emf"/><Relationship Id="rId9" Type="http://schemas.openxmlformats.org/officeDocument/2006/relationships/image" Target="../media/image108.wmf"/></Relationships>
</file>

<file path=ppt/slides/_rels/slide35.xml.rels><?xml version="1.0" encoding="UTF-8" standalone="yes"?>
<Relationships xmlns="http://schemas.openxmlformats.org/package/2006/relationships"><Relationship Id="rId3" Type="http://schemas.openxmlformats.org/officeDocument/2006/relationships/image" Target="../media/image112.emf"/><Relationship Id="rId2" Type="http://schemas.openxmlformats.org/officeDocument/2006/relationships/notesSlide" Target="../notesSlides/notesSlide35.xml"/><Relationship Id="rId1" Type="http://schemas.openxmlformats.org/officeDocument/2006/relationships/slideLayout" Target="../slideLayouts/slideLayout29.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9.xml"/><Relationship Id="rId1" Type="http://schemas.openxmlformats.org/officeDocument/2006/relationships/vmlDrawing" Target="../drawings/vmlDrawing21.vml"/><Relationship Id="rId6" Type="http://schemas.openxmlformats.org/officeDocument/2006/relationships/oleObject" Target="../embeddings/oleObject73.bin"/><Relationship Id="rId5" Type="http://schemas.openxmlformats.org/officeDocument/2006/relationships/image" Target="../media/image14.wmf"/><Relationship Id="rId4" Type="http://schemas.openxmlformats.org/officeDocument/2006/relationships/oleObject" Target="../embeddings/oleObject72.bin"/></Relationships>
</file>

<file path=ppt/slides/_rels/slide37.xml.rels><?xml version="1.0" encoding="UTF-8" standalone="yes"?>
<Relationships xmlns="http://schemas.openxmlformats.org/package/2006/relationships"><Relationship Id="rId3" Type="http://schemas.openxmlformats.org/officeDocument/2006/relationships/image" Target="../media/image113.png"/><Relationship Id="rId7" Type="http://schemas.openxmlformats.org/officeDocument/2006/relationships/image" Target="../media/image116.emf"/><Relationship Id="rId2" Type="http://schemas.openxmlformats.org/officeDocument/2006/relationships/notesSlide" Target="../notesSlides/notesSlide37.xml"/><Relationship Id="rId1" Type="http://schemas.openxmlformats.org/officeDocument/2006/relationships/slideLayout" Target="../slideLayouts/slideLayout29.xml"/><Relationship Id="rId6" Type="http://schemas.openxmlformats.org/officeDocument/2006/relationships/image" Target="../media/image115.png"/><Relationship Id="rId5" Type="http://schemas.openxmlformats.org/officeDocument/2006/relationships/image" Target="../media/image114.png"/><Relationship Id="rId4" Type="http://schemas.openxmlformats.org/officeDocument/2006/relationships/image" Target="../media/image84.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7" Type="http://schemas.openxmlformats.org/officeDocument/2006/relationships/image" Target="../media/image118.emf"/><Relationship Id="rId2" Type="http://schemas.openxmlformats.org/officeDocument/2006/relationships/slideLayout" Target="../slideLayouts/slideLayout29.xml"/><Relationship Id="rId1" Type="http://schemas.openxmlformats.org/officeDocument/2006/relationships/vmlDrawing" Target="../drawings/vmlDrawing22.vml"/><Relationship Id="rId6" Type="http://schemas.openxmlformats.org/officeDocument/2006/relationships/image" Target="../media/image117.wmf"/><Relationship Id="rId5" Type="http://schemas.openxmlformats.org/officeDocument/2006/relationships/oleObject" Target="../embeddings/oleObject74.bin"/><Relationship Id="rId4" Type="http://schemas.openxmlformats.org/officeDocument/2006/relationships/image" Target="../media/image116.emf"/></Relationships>
</file>

<file path=ppt/slides/_rels/slide39.xml.rels><?xml version="1.0" encoding="UTF-8" standalone="yes"?>
<Relationships xmlns="http://schemas.openxmlformats.org/package/2006/relationships"><Relationship Id="rId8" Type="http://schemas.openxmlformats.org/officeDocument/2006/relationships/image" Target="../media/image119.wmf"/><Relationship Id="rId3" Type="http://schemas.openxmlformats.org/officeDocument/2006/relationships/notesSlide" Target="../notesSlides/notesSlide39.xml"/><Relationship Id="rId7" Type="http://schemas.openxmlformats.org/officeDocument/2006/relationships/oleObject" Target="../embeddings/oleObject75.bin"/><Relationship Id="rId2" Type="http://schemas.openxmlformats.org/officeDocument/2006/relationships/slideLayout" Target="../slideLayouts/slideLayout29.xml"/><Relationship Id="rId1" Type="http://schemas.openxmlformats.org/officeDocument/2006/relationships/vmlDrawing" Target="../drawings/vmlDrawing23.vml"/><Relationship Id="rId6" Type="http://schemas.openxmlformats.org/officeDocument/2006/relationships/image" Target="../media/image122.jpeg"/><Relationship Id="rId11" Type="http://schemas.openxmlformats.org/officeDocument/2006/relationships/image" Target="../media/image120.wmf"/><Relationship Id="rId5" Type="http://schemas.openxmlformats.org/officeDocument/2006/relationships/image" Target="../media/image121.jpeg"/><Relationship Id="rId10" Type="http://schemas.openxmlformats.org/officeDocument/2006/relationships/oleObject" Target="../embeddings/oleObject76.bin"/><Relationship Id="rId4" Type="http://schemas.openxmlformats.org/officeDocument/2006/relationships/image" Target="../media/image84.png"/><Relationship Id="rId9" Type="http://schemas.openxmlformats.org/officeDocument/2006/relationships/image" Target="../media/image123.jpe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9.xml"/><Relationship Id="rId4" Type="http://schemas.openxmlformats.org/officeDocument/2006/relationships/image" Target="../media/image12.png"/></Relationships>
</file>

<file path=ppt/slides/_rels/slide40.xml.rels><?xml version="1.0" encoding="UTF-8" standalone="yes"?>
<Relationships xmlns="http://schemas.openxmlformats.org/package/2006/relationships"><Relationship Id="rId8" Type="http://schemas.openxmlformats.org/officeDocument/2006/relationships/image" Target="../media/image57.wmf"/><Relationship Id="rId13" Type="http://schemas.openxmlformats.org/officeDocument/2006/relationships/oleObject" Target="../embeddings/oleObject81.bin"/><Relationship Id="rId18" Type="http://schemas.openxmlformats.org/officeDocument/2006/relationships/image" Target="../media/image125.wmf"/><Relationship Id="rId3" Type="http://schemas.openxmlformats.org/officeDocument/2006/relationships/notesSlide" Target="../notesSlides/notesSlide40.xml"/><Relationship Id="rId21" Type="http://schemas.openxmlformats.org/officeDocument/2006/relationships/oleObject" Target="../embeddings/oleObject86.bin"/><Relationship Id="rId7" Type="http://schemas.openxmlformats.org/officeDocument/2006/relationships/oleObject" Target="../embeddings/oleObject78.bin"/><Relationship Id="rId12" Type="http://schemas.openxmlformats.org/officeDocument/2006/relationships/image" Target="../media/image60.wmf"/><Relationship Id="rId17" Type="http://schemas.openxmlformats.org/officeDocument/2006/relationships/oleObject" Target="../embeddings/oleObject84.bin"/><Relationship Id="rId25" Type="http://schemas.openxmlformats.org/officeDocument/2006/relationships/image" Target="../media/image130.wmf"/><Relationship Id="rId2" Type="http://schemas.openxmlformats.org/officeDocument/2006/relationships/slideLayout" Target="../slideLayouts/slideLayout29.xml"/><Relationship Id="rId16" Type="http://schemas.openxmlformats.org/officeDocument/2006/relationships/image" Target="../media/image124.wmf"/><Relationship Id="rId20" Type="http://schemas.openxmlformats.org/officeDocument/2006/relationships/image" Target="../media/image126.wmf"/><Relationship Id="rId1" Type="http://schemas.openxmlformats.org/officeDocument/2006/relationships/vmlDrawing" Target="../drawings/vmlDrawing24.vml"/><Relationship Id="rId6" Type="http://schemas.openxmlformats.org/officeDocument/2006/relationships/image" Target="../media/image56.wmf"/><Relationship Id="rId11" Type="http://schemas.openxmlformats.org/officeDocument/2006/relationships/oleObject" Target="../embeddings/oleObject80.bin"/><Relationship Id="rId24" Type="http://schemas.openxmlformats.org/officeDocument/2006/relationships/image" Target="../media/image128.wmf"/><Relationship Id="rId5" Type="http://schemas.openxmlformats.org/officeDocument/2006/relationships/oleObject" Target="../embeddings/oleObject77.bin"/><Relationship Id="rId15" Type="http://schemas.openxmlformats.org/officeDocument/2006/relationships/oleObject" Target="../embeddings/oleObject83.bin"/><Relationship Id="rId23" Type="http://schemas.openxmlformats.org/officeDocument/2006/relationships/oleObject" Target="../embeddings/oleObject87.bin"/><Relationship Id="rId10" Type="http://schemas.openxmlformats.org/officeDocument/2006/relationships/image" Target="../media/image59.wmf"/><Relationship Id="rId19" Type="http://schemas.openxmlformats.org/officeDocument/2006/relationships/oleObject" Target="../embeddings/oleObject85.bin"/><Relationship Id="rId4" Type="http://schemas.openxmlformats.org/officeDocument/2006/relationships/image" Target="../media/image129.emf"/><Relationship Id="rId9" Type="http://schemas.openxmlformats.org/officeDocument/2006/relationships/oleObject" Target="../embeddings/oleObject79.bin"/><Relationship Id="rId14" Type="http://schemas.openxmlformats.org/officeDocument/2006/relationships/oleObject" Target="../embeddings/oleObject82.bin"/><Relationship Id="rId22" Type="http://schemas.openxmlformats.org/officeDocument/2006/relationships/image" Target="../media/image127.wmf"/></Relationships>
</file>

<file path=ppt/slides/_rels/slide41.xml.rels><?xml version="1.0" encoding="UTF-8" standalone="yes"?>
<Relationships xmlns="http://schemas.openxmlformats.org/package/2006/relationships"><Relationship Id="rId8" Type="http://schemas.openxmlformats.org/officeDocument/2006/relationships/image" Target="../media/image57.wmf"/><Relationship Id="rId13" Type="http://schemas.openxmlformats.org/officeDocument/2006/relationships/oleObject" Target="../embeddings/oleObject92.bin"/><Relationship Id="rId18" Type="http://schemas.openxmlformats.org/officeDocument/2006/relationships/image" Target="../media/image132.wmf"/><Relationship Id="rId26" Type="http://schemas.openxmlformats.org/officeDocument/2006/relationships/image" Target="../media/image130.wmf"/><Relationship Id="rId3" Type="http://schemas.openxmlformats.org/officeDocument/2006/relationships/notesSlide" Target="../notesSlides/notesSlide41.xml"/><Relationship Id="rId21" Type="http://schemas.openxmlformats.org/officeDocument/2006/relationships/image" Target="../media/image136.emf"/><Relationship Id="rId7" Type="http://schemas.openxmlformats.org/officeDocument/2006/relationships/oleObject" Target="../embeddings/oleObject89.bin"/><Relationship Id="rId12" Type="http://schemas.openxmlformats.org/officeDocument/2006/relationships/image" Target="../media/image60.wmf"/><Relationship Id="rId17" Type="http://schemas.openxmlformats.org/officeDocument/2006/relationships/oleObject" Target="../embeddings/oleObject95.bin"/><Relationship Id="rId25" Type="http://schemas.openxmlformats.org/officeDocument/2006/relationships/image" Target="../media/image134.wmf"/><Relationship Id="rId2" Type="http://schemas.openxmlformats.org/officeDocument/2006/relationships/slideLayout" Target="../slideLayouts/slideLayout29.xml"/><Relationship Id="rId16" Type="http://schemas.openxmlformats.org/officeDocument/2006/relationships/image" Target="../media/image131.wmf"/><Relationship Id="rId20" Type="http://schemas.openxmlformats.org/officeDocument/2006/relationships/image" Target="../media/image124.wmf"/><Relationship Id="rId1" Type="http://schemas.openxmlformats.org/officeDocument/2006/relationships/vmlDrawing" Target="../drawings/vmlDrawing25.vml"/><Relationship Id="rId6" Type="http://schemas.openxmlformats.org/officeDocument/2006/relationships/image" Target="../media/image56.wmf"/><Relationship Id="rId11" Type="http://schemas.openxmlformats.org/officeDocument/2006/relationships/oleObject" Target="../embeddings/oleObject91.bin"/><Relationship Id="rId24" Type="http://schemas.openxmlformats.org/officeDocument/2006/relationships/oleObject" Target="../embeddings/oleObject98.bin"/><Relationship Id="rId5" Type="http://schemas.openxmlformats.org/officeDocument/2006/relationships/oleObject" Target="../embeddings/oleObject88.bin"/><Relationship Id="rId15" Type="http://schemas.openxmlformats.org/officeDocument/2006/relationships/oleObject" Target="../embeddings/oleObject94.bin"/><Relationship Id="rId23" Type="http://schemas.openxmlformats.org/officeDocument/2006/relationships/image" Target="../media/image133.wmf"/><Relationship Id="rId10" Type="http://schemas.openxmlformats.org/officeDocument/2006/relationships/image" Target="../media/image59.wmf"/><Relationship Id="rId19" Type="http://schemas.openxmlformats.org/officeDocument/2006/relationships/oleObject" Target="../embeddings/oleObject96.bin"/><Relationship Id="rId4" Type="http://schemas.openxmlformats.org/officeDocument/2006/relationships/image" Target="../media/image135.emf"/><Relationship Id="rId9" Type="http://schemas.openxmlformats.org/officeDocument/2006/relationships/oleObject" Target="../embeddings/oleObject90.bin"/><Relationship Id="rId14" Type="http://schemas.openxmlformats.org/officeDocument/2006/relationships/oleObject" Target="../embeddings/oleObject93.bin"/><Relationship Id="rId22" Type="http://schemas.openxmlformats.org/officeDocument/2006/relationships/oleObject" Target="../embeddings/oleObject97.bin"/></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9.xml"/><Relationship Id="rId1" Type="http://schemas.openxmlformats.org/officeDocument/2006/relationships/vmlDrawing" Target="../drawings/vmlDrawing26.vml"/><Relationship Id="rId5" Type="http://schemas.openxmlformats.org/officeDocument/2006/relationships/image" Target="../media/image137.wmf"/><Relationship Id="rId4" Type="http://schemas.openxmlformats.org/officeDocument/2006/relationships/oleObject" Target="../embeddings/oleObject99.bin"/></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9.xml"/></Relationships>
</file>

<file path=ppt/slides/_rels/slide44.xml.rels><?xml version="1.0" encoding="UTF-8" standalone="yes"?>
<Relationships xmlns="http://schemas.openxmlformats.org/package/2006/relationships"><Relationship Id="rId3" Type="http://schemas.openxmlformats.org/officeDocument/2006/relationships/image" Target="../media/image138.jpeg"/><Relationship Id="rId2" Type="http://schemas.openxmlformats.org/officeDocument/2006/relationships/notesSlide" Target="../notesSlides/notesSlide44.xml"/><Relationship Id="rId1" Type="http://schemas.openxmlformats.org/officeDocument/2006/relationships/slideLayout" Target="../slideLayouts/slideLayout29.xml"/><Relationship Id="rId5" Type="http://schemas.openxmlformats.org/officeDocument/2006/relationships/image" Target="../media/image139.emf"/><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9.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4.wmf"/><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9.xml"/><Relationship Id="rId1" Type="http://schemas.openxmlformats.org/officeDocument/2006/relationships/vmlDrawing" Target="../drawings/vmlDrawing2.vml"/><Relationship Id="rId5" Type="http://schemas.openxmlformats.org/officeDocument/2006/relationships/image" Target="../media/image15.wmf"/><Relationship Id="rId4" Type="http://schemas.openxmlformats.org/officeDocument/2006/relationships/oleObject" Target="../embeddings/oleObject3.bin"/></Relationships>
</file>

<file path=ppt/slides/_rels/slide7.x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notesSlide" Target="../notesSlides/notesSlide7.xml"/><Relationship Id="rId7" Type="http://schemas.openxmlformats.org/officeDocument/2006/relationships/oleObject" Target="../embeddings/oleObject5.bin"/><Relationship Id="rId2" Type="http://schemas.openxmlformats.org/officeDocument/2006/relationships/slideLayout" Target="../slideLayouts/slideLayout29.xml"/><Relationship Id="rId1" Type="http://schemas.openxmlformats.org/officeDocument/2006/relationships/vmlDrawing" Target="../drawings/vmlDrawing3.vml"/><Relationship Id="rId6" Type="http://schemas.openxmlformats.org/officeDocument/2006/relationships/image" Target="../media/image19.png"/><Relationship Id="rId5" Type="http://schemas.openxmlformats.org/officeDocument/2006/relationships/image" Target="../media/image16.wmf"/><Relationship Id="rId10" Type="http://schemas.openxmlformats.org/officeDocument/2006/relationships/image" Target="../media/image18.wmf"/><Relationship Id="rId4" Type="http://schemas.openxmlformats.org/officeDocument/2006/relationships/oleObject" Target="../embeddings/oleObject4.bin"/><Relationship Id="rId9" Type="http://schemas.openxmlformats.org/officeDocument/2006/relationships/oleObject" Target="../embeddings/oleObject6.bin"/></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9.bin"/><Relationship Id="rId3" Type="http://schemas.openxmlformats.org/officeDocument/2006/relationships/notesSlide" Target="../notesSlides/notesSlide8.xml"/><Relationship Id="rId7" Type="http://schemas.openxmlformats.org/officeDocument/2006/relationships/image" Target="../media/image21.wmf"/><Relationship Id="rId2" Type="http://schemas.openxmlformats.org/officeDocument/2006/relationships/slideLayout" Target="../slideLayouts/slideLayout29.xml"/><Relationship Id="rId1" Type="http://schemas.openxmlformats.org/officeDocument/2006/relationships/vmlDrawing" Target="../drawings/vmlDrawing4.vml"/><Relationship Id="rId6" Type="http://schemas.openxmlformats.org/officeDocument/2006/relationships/oleObject" Target="../embeddings/oleObject8.bin"/><Relationship Id="rId5" Type="http://schemas.openxmlformats.org/officeDocument/2006/relationships/image" Target="../media/image20.wmf"/><Relationship Id="rId4" Type="http://schemas.openxmlformats.org/officeDocument/2006/relationships/oleObject" Target="../embeddings/oleObject7.bin"/><Relationship Id="rId9" Type="http://schemas.openxmlformats.org/officeDocument/2006/relationships/image" Target="../media/image22.wmf"/></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9.xml"/><Relationship Id="rId1" Type="http://schemas.openxmlformats.org/officeDocument/2006/relationships/vmlDrawing" Target="../drawings/vmlDrawing5.vml"/><Relationship Id="rId6" Type="http://schemas.openxmlformats.org/officeDocument/2006/relationships/oleObject" Target="../embeddings/oleObject11.bin"/><Relationship Id="rId5" Type="http://schemas.openxmlformats.org/officeDocument/2006/relationships/image" Target="../media/image14.wmf"/><Relationship Id="rId4" Type="http://schemas.openxmlformats.org/officeDocument/2006/relationships/oleObject" Target="../embeddings/oleObject10.bin"/></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7000"/>
                <a:shade val="80000"/>
                <a:hueMod val="110000"/>
                <a:satMod val="120000"/>
                <a:lumMod val="85000"/>
                <a:lumOff val="15000"/>
              </a:schemeClr>
            </a:gs>
            <a:gs pos="100000">
              <a:schemeClr val="bg2">
                <a:shade val="60000"/>
                <a:hueMod val="40000"/>
                <a:satMod val="120000"/>
                <a:lumMod val="103000"/>
              </a:schemeClr>
            </a:gs>
          </a:gsLst>
          <a:lin ang="5400000" scaled="1"/>
        </a:gradFill>
        <a:effectLst/>
      </p:bgPr>
    </p:bg>
    <p:spTree>
      <p:nvGrpSpPr>
        <p:cNvPr id="1" name=""/>
        <p:cNvGrpSpPr/>
        <p:nvPr/>
      </p:nvGrpSpPr>
      <p:grpSpPr>
        <a:xfrm>
          <a:off x="0" y="0"/>
          <a:ext cx="0" cy="0"/>
          <a:chOff x="0" y="0"/>
          <a:chExt cx="0" cy="0"/>
        </a:xfrm>
      </p:grpSpPr>
      <p:pic>
        <p:nvPicPr>
          <p:cNvPr id="47106" name="Picture 2" descr="C:\Users\d.mercier\Dropbox\04_Soutenance Thèse\Pictures\IMEP2.gif"/>
          <p:cNvPicPr>
            <a:picLocks noChangeAspect="1" noChangeArrowheads="1"/>
          </p:cNvPicPr>
          <p:nvPr/>
        </p:nvPicPr>
        <p:blipFill>
          <a:blip r:embed="rId3" cstate="print"/>
          <a:srcRect/>
          <a:stretch>
            <a:fillRect/>
          </a:stretch>
        </p:blipFill>
        <p:spPr bwMode="auto">
          <a:xfrm>
            <a:off x="7096125" y="5842000"/>
            <a:ext cx="1651000" cy="900113"/>
          </a:xfrm>
          <a:prstGeom prst="rect">
            <a:avLst/>
          </a:prstGeom>
          <a:solidFill>
            <a:schemeClr val="tx1"/>
          </a:solidFill>
          <a:ln w="9525">
            <a:noFill/>
            <a:miter lim="800000"/>
            <a:headEnd/>
            <a:tailEnd/>
          </a:ln>
        </p:spPr>
      </p:pic>
      <p:pic>
        <p:nvPicPr>
          <p:cNvPr id="47107" name="Picture 3" descr="C:\Users\d.mercier\Dropbox\04_Soutenance Thèse\Pictures\INSTN.jpg"/>
          <p:cNvPicPr>
            <a:picLocks noChangeAspect="1" noChangeArrowheads="1"/>
          </p:cNvPicPr>
          <p:nvPr/>
        </p:nvPicPr>
        <p:blipFill>
          <a:blip r:embed="rId4" cstate="print"/>
          <a:srcRect/>
          <a:stretch>
            <a:fillRect/>
          </a:stretch>
        </p:blipFill>
        <p:spPr bwMode="auto">
          <a:xfrm>
            <a:off x="3378200" y="6075363"/>
            <a:ext cx="1550988" cy="431800"/>
          </a:xfrm>
          <a:prstGeom prst="rect">
            <a:avLst/>
          </a:prstGeom>
          <a:noFill/>
          <a:ln w="9525">
            <a:noFill/>
            <a:miter lim="800000"/>
            <a:headEnd/>
            <a:tailEnd/>
          </a:ln>
        </p:spPr>
      </p:pic>
      <p:pic>
        <p:nvPicPr>
          <p:cNvPr id="47108" name="Picture 4" descr="C:\Users\d.mercier\Dropbox\04_Soutenance Thèse\Pictures\SIMAP.gif"/>
          <p:cNvPicPr>
            <a:picLocks noChangeAspect="1" noChangeArrowheads="1"/>
          </p:cNvPicPr>
          <p:nvPr/>
        </p:nvPicPr>
        <p:blipFill>
          <a:blip r:embed="rId5" cstate="print"/>
          <a:srcRect/>
          <a:stretch>
            <a:fillRect/>
          </a:stretch>
        </p:blipFill>
        <p:spPr bwMode="auto">
          <a:xfrm>
            <a:off x="5326063" y="5842000"/>
            <a:ext cx="1373187" cy="900113"/>
          </a:xfrm>
          <a:prstGeom prst="rect">
            <a:avLst/>
          </a:prstGeom>
          <a:solidFill>
            <a:schemeClr val="tx1"/>
          </a:solidFill>
          <a:ln w="9525">
            <a:noFill/>
            <a:miter lim="800000"/>
            <a:headEnd/>
            <a:tailEnd/>
          </a:ln>
        </p:spPr>
      </p:pic>
      <p:pic>
        <p:nvPicPr>
          <p:cNvPr id="47109" name="Picture 6" descr="C:\Users\d.mercier\Dropbox\04_Soutenance Thèse\Pictures\CEA-LETI.gif"/>
          <p:cNvPicPr>
            <a:picLocks noChangeAspect="1" noChangeArrowheads="1"/>
          </p:cNvPicPr>
          <p:nvPr/>
        </p:nvPicPr>
        <p:blipFill>
          <a:blip r:embed="rId6" cstate="print"/>
          <a:srcRect/>
          <a:stretch>
            <a:fillRect/>
          </a:stretch>
        </p:blipFill>
        <p:spPr bwMode="auto">
          <a:xfrm>
            <a:off x="396875" y="5842000"/>
            <a:ext cx="2582863" cy="900113"/>
          </a:xfrm>
          <a:prstGeom prst="rect">
            <a:avLst/>
          </a:prstGeom>
          <a:noFill/>
          <a:ln w="9525">
            <a:noFill/>
            <a:miter lim="800000"/>
            <a:headEnd/>
            <a:tailEnd/>
          </a:ln>
        </p:spPr>
      </p:pic>
      <p:sp>
        <p:nvSpPr>
          <p:cNvPr id="47110" name="TextBox 4"/>
          <p:cNvSpPr txBox="1">
            <a:spLocks noChangeArrowheads="1"/>
          </p:cNvSpPr>
          <p:nvPr/>
        </p:nvSpPr>
        <p:spPr bwMode="auto">
          <a:xfrm>
            <a:off x="0" y="44450"/>
            <a:ext cx="9144000" cy="1077913"/>
          </a:xfrm>
          <a:prstGeom prst="rect">
            <a:avLst/>
          </a:prstGeom>
          <a:noFill/>
          <a:ln w="9525">
            <a:noFill/>
            <a:miter lim="800000"/>
            <a:headEnd/>
            <a:tailEnd/>
          </a:ln>
        </p:spPr>
        <p:txBody>
          <a:bodyPr anchor="ctr">
            <a:spAutoFit/>
          </a:bodyPr>
          <a:lstStyle/>
          <a:p>
            <a:pPr algn="ctr"/>
            <a:r>
              <a:rPr lang="fr-FR" sz="3200" b="1" i="1">
                <a:latin typeface="Calibri" pitchFamily="34" charset="0"/>
              </a:rPr>
              <a:t>Lois de comportement des matériaux utilisés dans les contacts électriques pour application « flip chip ».</a:t>
            </a:r>
            <a:endParaRPr lang="de-DE" sz="3200" b="1" i="1">
              <a:latin typeface="Calibri" pitchFamily="34" charset="0"/>
            </a:endParaRPr>
          </a:p>
        </p:txBody>
      </p:sp>
      <p:sp>
        <p:nvSpPr>
          <p:cNvPr id="47111" name="Rectangle 5"/>
          <p:cNvSpPr>
            <a:spLocks noChangeArrowheads="1"/>
          </p:cNvSpPr>
          <p:nvPr/>
        </p:nvSpPr>
        <p:spPr bwMode="auto">
          <a:xfrm>
            <a:off x="395536" y="1355754"/>
            <a:ext cx="8280920" cy="2062103"/>
          </a:xfrm>
          <a:prstGeom prst="rect">
            <a:avLst/>
          </a:prstGeom>
          <a:noFill/>
          <a:ln w="9525">
            <a:noFill/>
            <a:miter lim="800000"/>
            <a:headEnd/>
            <a:tailEnd/>
          </a:ln>
        </p:spPr>
        <p:txBody>
          <a:bodyPr wrap="square" anchor="ctr">
            <a:spAutoFit/>
          </a:bodyPr>
          <a:lstStyle/>
          <a:p>
            <a:pPr algn="ctr"/>
            <a:r>
              <a:rPr lang="de-DE" sz="2000" b="1" dirty="0">
                <a:latin typeface="Verdana" pitchFamily="34" charset="0"/>
              </a:rPr>
              <a:t> </a:t>
            </a:r>
            <a:r>
              <a:rPr lang="fr-FR" b="1" dirty="0">
                <a:latin typeface="Verdana" pitchFamily="34" charset="0"/>
              </a:rPr>
              <a:t>Soutenance de thèse de doctorat</a:t>
            </a:r>
          </a:p>
          <a:p>
            <a:pPr algn="ctr"/>
            <a:r>
              <a:rPr lang="de-DE" dirty="0" err="1">
                <a:latin typeface="Verdana" pitchFamily="34" charset="0"/>
              </a:rPr>
              <a:t>présentée</a:t>
            </a:r>
            <a:r>
              <a:rPr lang="de-DE" dirty="0">
                <a:latin typeface="Verdana" pitchFamily="34" charset="0"/>
              </a:rPr>
              <a:t> par </a:t>
            </a:r>
            <a:endParaRPr lang="de-DE" sz="2000" dirty="0">
              <a:latin typeface="Verdana" pitchFamily="34" charset="0"/>
            </a:endParaRPr>
          </a:p>
          <a:p>
            <a:pPr algn="ctr"/>
            <a:r>
              <a:rPr lang="de-DE" sz="2000" b="1" dirty="0">
                <a:latin typeface="Verdana" pitchFamily="34" charset="0"/>
              </a:rPr>
              <a:t>David </a:t>
            </a:r>
            <a:r>
              <a:rPr lang="de-DE" sz="2000" b="1" dirty="0" smtClean="0">
                <a:latin typeface="Verdana" pitchFamily="34" charset="0"/>
              </a:rPr>
              <a:t>MERCIER</a:t>
            </a:r>
          </a:p>
          <a:p>
            <a:pPr algn="ctr"/>
            <a:endParaRPr lang="de-DE" sz="1000" b="1" dirty="0">
              <a:latin typeface="Verdana" pitchFamily="34" charset="0"/>
            </a:endParaRPr>
          </a:p>
          <a:p>
            <a:pPr algn="ctr"/>
            <a:r>
              <a:rPr lang="de-DE" sz="1400" b="1" i="1" dirty="0" err="1" smtClean="0">
                <a:latin typeface="Verdana" pitchFamily="34" charset="0"/>
              </a:rPr>
              <a:t>Lundi</a:t>
            </a:r>
            <a:r>
              <a:rPr lang="de-DE" sz="1400" b="1" i="1" dirty="0" smtClean="0">
                <a:latin typeface="Verdana" pitchFamily="34" charset="0"/>
              </a:rPr>
              <a:t> 25 </a:t>
            </a:r>
            <a:r>
              <a:rPr lang="de-DE" sz="1400" b="1" i="1" dirty="0" err="1" smtClean="0">
                <a:latin typeface="Verdana" pitchFamily="34" charset="0"/>
              </a:rPr>
              <a:t>Novembre</a:t>
            </a:r>
            <a:r>
              <a:rPr lang="de-DE" sz="1400" b="1" i="1" dirty="0" smtClean="0">
                <a:latin typeface="Verdana" pitchFamily="34" charset="0"/>
              </a:rPr>
              <a:t> 2013</a:t>
            </a:r>
          </a:p>
          <a:p>
            <a:pPr algn="ctr"/>
            <a:endParaRPr lang="de-DE" sz="1000" dirty="0">
              <a:latin typeface="Verdana" pitchFamily="34" charset="0"/>
            </a:endParaRPr>
          </a:p>
          <a:p>
            <a:pPr algn="ctr"/>
            <a:r>
              <a:rPr lang="fr-FR" sz="1600" dirty="0">
                <a:latin typeface="Verdana" pitchFamily="34" charset="0"/>
              </a:rPr>
              <a:t>Thèse dirigée par </a:t>
            </a:r>
            <a:r>
              <a:rPr lang="fr-FR" sz="1600" b="1" dirty="0">
                <a:latin typeface="Verdana" pitchFamily="34" charset="0"/>
              </a:rPr>
              <a:t>Yves Bréchet (</a:t>
            </a:r>
            <a:r>
              <a:rPr lang="fr-FR" sz="1600" b="1" dirty="0" err="1">
                <a:latin typeface="Verdana" pitchFamily="34" charset="0"/>
              </a:rPr>
              <a:t>SIMaP</a:t>
            </a:r>
            <a:r>
              <a:rPr lang="fr-FR" sz="1600" b="1" dirty="0">
                <a:latin typeface="Verdana" pitchFamily="34" charset="0"/>
              </a:rPr>
              <a:t>) </a:t>
            </a:r>
            <a:r>
              <a:rPr lang="fr-FR" sz="1600" dirty="0">
                <a:latin typeface="Verdana" pitchFamily="34" charset="0"/>
              </a:rPr>
              <a:t>et </a:t>
            </a:r>
          </a:p>
          <a:p>
            <a:pPr algn="ctr"/>
            <a:r>
              <a:rPr lang="fr-FR" sz="1600" dirty="0">
                <a:latin typeface="Verdana" pitchFamily="34" charset="0"/>
              </a:rPr>
              <a:t>encadrée par </a:t>
            </a:r>
            <a:r>
              <a:rPr lang="fr-FR" sz="1600" b="1" dirty="0">
                <a:latin typeface="Verdana" pitchFamily="34" charset="0"/>
              </a:rPr>
              <a:t>Vincent </a:t>
            </a:r>
            <a:r>
              <a:rPr lang="fr-FR" sz="1600" b="1" dirty="0" err="1">
                <a:latin typeface="Verdana" pitchFamily="34" charset="0"/>
              </a:rPr>
              <a:t>Mandrillon</a:t>
            </a:r>
            <a:r>
              <a:rPr lang="fr-FR" sz="1600" b="1" dirty="0">
                <a:latin typeface="Verdana" pitchFamily="34" charset="0"/>
              </a:rPr>
              <a:t> (</a:t>
            </a:r>
            <a:r>
              <a:rPr lang="fr-FR" sz="1600" b="1" dirty="0" smtClean="0">
                <a:latin typeface="Verdana" pitchFamily="34" charset="0"/>
              </a:rPr>
              <a:t>CEA-LETI) </a:t>
            </a:r>
            <a:r>
              <a:rPr lang="fr-FR" sz="1600" b="1" dirty="0">
                <a:latin typeface="Verdana" pitchFamily="34" charset="0"/>
              </a:rPr>
              <a:t>et Marc Verdier (</a:t>
            </a:r>
            <a:r>
              <a:rPr lang="fr-FR" sz="1600" b="1" dirty="0" err="1">
                <a:latin typeface="Verdana" pitchFamily="34" charset="0"/>
              </a:rPr>
              <a:t>SIMaP</a:t>
            </a:r>
            <a:r>
              <a:rPr lang="fr-FR" sz="1600" b="1" dirty="0">
                <a:latin typeface="Verdana" pitchFamily="34" charset="0"/>
              </a:rPr>
              <a:t>)</a:t>
            </a:r>
            <a:endParaRPr lang="de-DE" sz="1600" dirty="0">
              <a:latin typeface="Verdana" pitchFamily="34" charset="0"/>
            </a:endParaRPr>
          </a:p>
        </p:txBody>
      </p:sp>
      <p:sp>
        <p:nvSpPr>
          <p:cNvPr id="47112" name="Rectangle 36"/>
          <p:cNvSpPr>
            <a:spLocks noChangeArrowheads="1"/>
          </p:cNvSpPr>
          <p:nvPr/>
        </p:nvSpPr>
        <p:spPr bwMode="auto">
          <a:xfrm>
            <a:off x="382588" y="5391150"/>
            <a:ext cx="2514600" cy="260350"/>
          </a:xfrm>
          <a:prstGeom prst="rect">
            <a:avLst/>
          </a:prstGeom>
          <a:noFill/>
          <a:ln w="9525">
            <a:noFill/>
            <a:miter lim="800000"/>
            <a:headEnd/>
            <a:tailEnd/>
          </a:ln>
        </p:spPr>
        <p:txBody>
          <a:bodyPr anchor="ctr">
            <a:spAutoFit/>
          </a:bodyPr>
          <a:lstStyle/>
          <a:p>
            <a:pPr algn="ctr"/>
            <a:r>
              <a:rPr lang="en-US" sz="1100" b="1">
                <a:latin typeface="Verdana" pitchFamily="34" charset="0"/>
              </a:rPr>
              <a:t>Indenteur Berkovich</a:t>
            </a:r>
            <a:endParaRPr lang="de-DE" sz="1100" b="1">
              <a:latin typeface="Verdana" pitchFamily="34" charset="0"/>
            </a:endParaRPr>
          </a:p>
        </p:txBody>
      </p:sp>
      <p:grpSp>
        <p:nvGrpSpPr>
          <p:cNvPr id="47113" name="Group 7"/>
          <p:cNvGrpSpPr>
            <a:grpSpLocks/>
          </p:cNvGrpSpPr>
          <p:nvPr/>
        </p:nvGrpSpPr>
        <p:grpSpPr bwMode="auto">
          <a:xfrm>
            <a:off x="5875338" y="3665538"/>
            <a:ext cx="2884487" cy="1795462"/>
            <a:chOff x="6575231" y="3979634"/>
            <a:chExt cx="2029217" cy="1323892"/>
          </a:xfrm>
        </p:grpSpPr>
        <p:pic>
          <p:nvPicPr>
            <p:cNvPr id="47125" name="Picture 3" descr="G:\Microinsertion\Insertion élec au NI\µS2538P-P10 vs R942P-P05\120111_Test3_OK\1-MEB avant\111207\Insert4_tilt60.tif"/>
            <p:cNvPicPr>
              <a:picLocks noChangeAspect="1" noChangeArrowheads="1"/>
            </p:cNvPicPr>
            <p:nvPr/>
          </p:nvPicPr>
          <p:blipFill>
            <a:blip r:embed="rId7" cstate="print"/>
            <a:srcRect b="9039"/>
            <a:stretch>
              <a:fillRect/>
            </a:stretch>
          </p:blipFill>
          <p:spPr bwMode="auto">
            <a:xfrm>
              <a:off x="6685161" y="3979634"/>
              <a:ext cx="1919287" cy="1309688"/>
            </a:xfrm>
            <a:prstGeom prst="rect">
              <a:avLst/>
            </a:prstGeom>
            <a:noFill/>
            <a:ln w="9525">
              <a:noFill/>
              <a:miter lim="800000"/>
              <a:headEnd/>
              <a:tailEnd/>
            </a:ln>
          </p:spPr>
        </p:pic>
        <p:sp>
          <p:nvSpPr>
            <p:cNvPr id="47126" name="Line 22"/>
            <p:cNvSpPr>
              <a:spLocks noChangeShapeType="1"/>
            </p:cNvSpPr>
            <p:nvPr/>
          </p:nvSpPr>
          <p:spPr bwMode="auto">
            <a:xfrm>
              <a:off x="6724848" y="5099410"/>
              <a:ext cx="358775" cy="0"/>
            </a:xfrm>
            <a:prstGeom prst="line">
              <a:avLst/>
            </a:prstGeom>
            <a:noFill/>
            <a:ln w="38100">
              <a:solidFill>
                <a:srgbClr val="FFFFFF"/>
              </a:solidFill>
              <a:round/>
              <a:headEnd/>
              <a:tailEnd/>
            </a:ln>
          </p:spPr>
          <p:txBody>
            <a:bodyPr/>
            <a:lstStyle/>
            <a:p>
              <a:endParaRPr lang="fr-FR"/>
            </a:p>
          </p:txBody>
        </p:sp>
        <p:sp>
          <p:nvSpPr>
            <p:cNvPr id="47127" name="Text Box 23"/>
            <p:cNvSpPr txBox="1">
              <a:spLocks noChangeArrowheads="1"/>
            </p:cNvSpPr>
            <p:nvPr/>
          </p:nvSpPr>
          <p:spPr bwMode="auto">
            <a:xfrm>
              <a:off x="6575231" y="5099410"/>
              <a:ext cx="685800" cy="204116"/>
            </a:xfrm>
            <a:prstGeom prst="rect">
              <a:avLst/>
            </a:prstGeom>
            <a:noFill/>
            <a:ln w="9525">
              <a:noFill/>
              <a:miter lim="800000"/>
              <a:headEnd/>
              <a:tailEnd/>
            </a:ln>
          </p:spPr>
          <p:txBody>
            <a:bodyPr>
              <a:spAutoFit/>
            </a:bodyPr>
            <a:lstStyle/>
            <a:p>
              <a:pPr algn="ctr" eaLnBrk="0" hangingPunct="0">
                <a:spcBef>
                  <a:spcPct val="50000"/>
                </a:spcBef>
              </a:pPr>
              <a:r>
                <a:rPr lang="fr-FR" altLang="de-DE" sz="1200"/>
                <a:t>4µm</a:t>
              </a:r>
              <a:endParaRPr lang="fr-FR" altLang="de-DE" sz="1000"/>
            </a:p>
          </p:txBody>
        </p:sp>
      </p:grpSp>
      <p:grpSp>
        <p:nvGrpSpPr>
          <p:cNvPr id="47114" name="Group 6"/>
          <p:cNvGrpSpPr>
            <a:grpSpLocks/>
          </p:cNvGrpSpPr>
          <p:nvPr/>
        </p:nvGrpSpPr>
        <p:grpSpPr bwMode="auto">
          <a:xfrm>
            <a:off x="3417888" y="3760788"/>
            <a:ext cx="1938337" cy="1628775"/>
            <a:chOff x="626488" y="3663763"/>
            <a:chExt cx="2647880" cy="2059501"/>
          </a:xfrm>
        </p:grpSpPr>
        <p:pic>
          <p:nvPicPr>
            <p:cNvPr id="47121" name="Picture 11" descr="C:\Users\David\Documents\Thèse LCFM\Echantillons\Al2O3\MEB\XP conique 5µm\Al2O3 40nm\300nm\0120.tif"/>
            <p:cNvPicPr>
              <a:picLocks noChangeAspect="1" noChangeArrowheads="1"/>
            </p:cNvPicPr>
            <p:nvPr/>
          </p:nvPicPr>
          <p:blipFill>
            <a:blip r:embed="rId8" cstate="print"/>
            <a:srcRect l="21213" t="16257" r="18680" b="21761"/>
            <a:stretch>
              <a:fillRect/>
            </a:stretch>
          </p:blipFill>
          <p:spPr bwMode="auto">
            <a:xfrm>
              <a:off x="683568" y="3663763"/>
              <a:ext cx="2590800" cy="2003764"/>
            </a:xfrm>
            <a:prstGeom prst="rect">
              <a:avLst/>
            </a:prstGeom>
            <a:noFill/>
            <a:ln w="9525">
              <a:noFill/>
              <a:miter lim="800000"/>
              <a:headEnd/>
              <a:tailEnd/>
            </a:ln>
          </p:spPr>
        </p:pic>
        <p:grpSp>
          <p:nvGrpSpPr>
            <p:cNvPr id="47122" name="Groupe 5"/>
            <p:cNvGrpSpPr>
              <a:grpSpLocks/>
            </p:cNvGrpSpPr>
            <p:nvPr/>
          </p:nvGrpSpPr>
          <p:grpSpPr bwMode="auto">
            <a:xfrm>
              <a:off x="626488" y="5345097"/>
              <a:ext cx="914400" cy="378167"/>
              <a:chOff x="19120" y="1904380"/>
              <a:chExt cx="914400" cy="378167"/>
            </a:xfrm>
          </p:grpSpPr>
          <p:sp>
            <p:nvSpPr>
              <p:cNvPr id="47123" name="Text Box 23"/>
              <p:cNvSpPr txBox="1">
                <a:spLocks noChangeArrowheads="1"/>
              </p:cNvSpPr>
              <p:nvPr/>
            </p:nvSpPr>
            <p:spPr bwMode="auto">
              <a:xfrm>
                <a:off x="19120" y="1932182"/>
                <a:ext cx="914400" cy="350365"/>
              </a:xfrm>
              <a:prstGeom prst="rect">
                <a:avLst/>
              </a:prstGeom>
              <a:noFill/>
              <a:ln w="9525">
                <a:noFill/>
                <a:miter lim="800000"/>
                <a:headEnd/>
                <a:tailEnd/>
              </a:ln>
            </p:spPr>
            <p:txBody>
              <a:bodyPr>
                <a:spAutoFit/>
              </a:bodyPr>
              <a:lstStyle/>
              <a:p>
                <a:pPr eaLnBrk="0" hangingPunct="0">
                  <a:spcBef>
                    <a:spcPct val="50000"/>
                  </a:spcBef>
                </a:pPr>
                <a:r>
                  <a:rPr lang="fr-FR" altLang="de-DE" sz="1200"/>
                  <a:t>  1µm</a:t>
                </a:r>
              </a:p>
            </p:txBody>
          </p:sp>
          <p:sp>
            <p:nvSpPr>
              <p:cNvPr id="47124" name="Line 22"/>
              <p:cNvSpPr>
                <a:spLocks noChangeShapeType="1"/>
              </p:cNvSpPr>
              <p:nvPr/>
            </p:nvSpPr>
            <p:spPr bwMode="auto">
              <a:xfrm>
                <a:off x="152400" y="1904380"/>
                <a:ext cx="540000" cy="0"/>
              </a:xfrm>
              <a:prstGeom prst="line">
                <a:avLst/>
              </a:prstGeom>
              <a:noFill/>
              <a:ln w="38100">
                <a:solidFill>
                  <a:srgbClr val="FFFFFF"/>
                </a:solidFill>
                <a:round/>
                <a:headEnd/>
                <a:tailEnd/>
              </a:ln>
            </p:spPr>
            <p:txBody>
              <a:bodyPr/>
              <a:lstStyle/>
              <a:p>
                <a:endParaRPr lang="fr-FR"/>
              </a:p>
            </p:txBody>
          </p:sp>
        </p:grpSp>
      </p:grpSp>
      <p:grpSp>
        <p:nvGrpSpPr>
          <p:cNvPr id="47115" name="Group 78"/>
          <p:cNvGrpSpPr>
            <a:grpSpLocks/>
          </p:cNvGrpSpPr>
          <p:nvPr/>
        </p:nvGrpSpPr>
        <p:grpSpPr bwMode="auto">
          <a:xfrm>
            <a:off x="384175" y="3665538"/>
            <a:ext cx="2514600" cy="1716087"/>
            <a:chOff x="1104" y="528"/>
            <a:chExt cx="1208" cy="816"/>
          </a:xfrm>
        </p:grpSpPr>
        <p:pic>
          <p:nvPicPr>
            <p:cNvPr id="47118" name="Picture 79"/>
            <p:cNvPicPr>
              <a:picLocks noChangeAspect="1" noChangeArrowheads="1"/>
            </p:cNvPicPr>
            <p:nvPr/>
          </p:nvPicPr>
          <p:blipFill>
            <a:blip r:embed="rId9" cstate="print"/>
            <a:srcRect b="10033"/>
            <a:stretch>
              <a:fillRect/>
            </a:stretch>
          </p:blipFill>
          <p:spPr bwMode="auto">
            <a:xfrm>
              <a:off x="1104" y="528"/>
              <a:ext cx="1208" cy="816"/>
            </a:xfrm>
            <a:prstGeom prst="rect">
              <a:avLst/>
            </a:prstGeom>
            <a:noFill/>
            <a:ln w="9525">
              <a:noFill/>
              <a:miter lim="800000"/>
              <a:headEnd/>
              <a:tailEnd/>
            </a:ln>
          </p:spPr>
        </p:pic>
        <p:sp>
          <p:nvSpPr>
            <p:cNvPr id="47119" name="Line 22"/>
            <p:cNvSpPr>
              <a:spLocks noChangeShapeType="1"/>
            </p:cNvSpPr>
            <p:nvPr/>
          </p:nvSpPr>
          <p:spPr bwMode="auto">
            <a:xfrm>
              <a:off x="1181" y="1200"/>
              <a:ext cx="181" cy="0"/>
            </a:xfrm>
            <a:prstGeom prst="line">
              <a:avLst/>
            </a:prstGeom>
            <a:noFill/>
            <a:ln w="38100">
              <a:solidFill>
                <a:srgbClr val="FFFFFF"/>
              </a:solidFill>
              <a:round/>
              <a:headEnd/>
              <a:tailEnd/>
            </a:ln>
          </p:spPr>
          <p:txBody>
            <a:bodyPr/>
            <a:lstStyle/>
            <a:p>
              <a:endParaRPr lang="fr-FR"/>
            </a:p>
          </p:txBody>
        </p:sp>
        <p:sp>
          <p:nvSpPr>
            <p:cNvPr id="47120" name="Text Box 23"/>
            <p:cNvSpPr txBox="1">
              <a:spLocks noChangeArrowheads="1"/>
            </p:cNvSpPr>
            <p:nvPr/>
          </p:nvSpPr>
          <p:spPr bwMode="auto">
            <a:xfrm>
              <a:off x="1109" y="1200"/>
              <a:ext cx="432" cy="132"/>
            </a:xfrm>
            <a:prstGeom prst="rect">
              <a:avLst/>
            </a:prstGeom>
            <a:noFill/>
            <a:ln w="9525">
              <a:noFill/>
              <a:miter lim="800000"/>
              <a:headEnd/>
              <a:tailEnd/>
            </a:ln>
          </p:spPr>
          <p:txBody>
            <a:bodyPr>
              <a:spAutoFit/>
            </a:bodyPr>
            <a:lstStyle/>
            <a:p>
              <a:pPr>
                <a:spcBef>
                  <a:spcPct val="50000"/>
                </a:spcBef>
              </a:pPr>
              <a:r>
                <a:rPr lang="fr-FR" altLang="de-DE" sz="1200"/>
                <a:t>100µm</a:t>
              </a:r>
            </a:p>
          </p:txBody>
        </p:sp>
      </p:grpSp>
      <p:sp>
        <p:nvSpPr>
          <p:cNvPr id="47116" name="Rectangle 37"/>
          <p:cNvSpPr>
            <a:spLocks noChangeArrowheads="1"/>
          </p:cNvSpPr>
          <p:nvPr/>
        </p:nvSpPr>
        <p:spPr bwMode="auto">
          <a:xfrm>
            <a:off x="2979738" y="5441950"/>
            <a:ext cx="2744787" cy="430213"/>
          </a:xfrm>
          <a:prstGeom prst="rect">
            <a:avLst/>
          </a:prstGeom>
          <a:noFill/>
          <a:ln w="9525">
            <a:noFill/>
            <a:miter lim="800000"/>
            <a:headEnd/>
            <a:tailEnd/>
          </a:ln>
        </p:spPr>
        <p:txBody>
          <a:bodyPr anchor="ctr">
            <a:spAutoFit/>
          </a:bodyPr>
          <a:lstStyle/>
          <a:p>
            <a:pPr algn="ctr"/>
            <a:r>
              <a:rPr lang="en-US" sz="1100" b="1">
                <a:latin typeface="Verdana" pitchFamily="34" charset="0"/>
              </a:rPr>
              <a:t>Fissuration d’un film d’Alumine ALD épais de 40nm</a:t>
            </a:r>
            <a:endParaRPr lang="de-DE" sz="1100" b="1">
              <a:latin typeface="Verdana" pitchFamily="34" charset="0"/>
            </a:endParaRPr>
          </a:p>
        </p:txBody>
      </p:sp>
      <p:sp>
        <p:nvSpPr>
          <p:cNvPr id="47117" name="Rectangle 38"/>
          <p:cNvSpPr>
            <a:spLocks noChangeArrowheads="1"/>
          </p:cNvSpPr>
          <p:nvPr/>
        </p:nvSpPr>
        <p:spPr bwMode="auto">
          <a:xfrm>
            <a:off x="6138863" y="5453063"/>
            <a:ext cx="2514600" cy="261937"/>
          </a:xfrm>
          <a:prstGeom prst="rect">
            <a:avLst/>
          </a:prstGeom>
          <a:noFill/>
          <a:ln w="9525">
            <a:noFill/>
            <a:miter lim="800000"/>
            <a:headEnd/>
            <a:tailEnd/>
          </a:ln>
        </p:spPr>
        <p:txBody>
          <a:bodyPr anchor="ctr">
            <a:spAutoFit/>
          </a:bodyPr>
          <a:lstStyle/>
          <a:p>
            <a:pPr algn="ctr"/>
            <a:r>
              <a:rPr lang="en-US" sz="1100" b="1">
                <a:latin typeface="Verdana" pitchFamily="34" charset="0"/>
              </a:rPr>
              <a:t>Microinsert de Nickel ECD</a:t>
            </a:r>
            <a:endParaRPr lang="de-DE" sz="1100" b="1">
              <a:latin typeface="Verdana"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274" name="Groupe 10"/>
          <p:cNvGrpSpPr>
            <a:grpSpLocks/>
          </p:cNvGrpSpPr>
          <p:nvPr/>
        </p:nvGrpSpPr>
        <p:grpSpPr bwMode="auto">
          <a:xfrm>
            <a:off x="1044575" y="1104900"/>
            <a:ext cx="7077075" cy="5105400"/>
            <a:chOff x="1044000" y="1202384"/>
            <a:chExt cx="7077075" cy="5105400"/>
          </a:xfrm>
        </p:grpSpPr>
        <p:pic>
          <p:nvPicPr>
            <p:cNvPr id="54280" name="Picture 3"/>
            <p:cNvPicPr>
              <a:picLocks noChangeAspect="1" noChangeArrowheads="1"/>
            </p:cNvPicPr>
            <p:nvPr/>
          </p:nvPicPr>
          <p:blipFill>
            <a:blip r:embed="rId3" cstate="print"/>
            <a:srcRect/>
            <a:stretch>
              <a:fillRect/>
            </a:stretch>
          </p:blipFill>
          <p:spPr bwMode="auto">
            <a:xfrm>
              <a:off x="1044000" y="1202384"/>
              <a:ext cx="7077075" cy="5105400"/>
            </a:xfrm>
            <a:prstGeom prst="rect">
              <a:avLst/>
            </a:prstGeom>
            <a:noFill/>
            <a:ln w="9525">
              <a:noFill/>
              <a:miter lim="800000"/>
              <a:headEnd/>
              <a:tailEnd/>
            </a:ln>
          </p:spPr>
        </p:pic>
        <p:sp>
          <p:nvSpPr>
            <p:cNvPr id="54281" name="ZoneTexte 9"/>
            <p:cNvSpPr txBox="1">
              <a:spLocks noChangeArrowheads="1"/>
            </p:cNvSpPr>
            <p:nvPr/>
          </p:nvSpPr>
          <p:spPr bwMode="auto">
            <a:xfrm>
              <a:off x="5220072" y="4670552"/>
              <a:ext cx="1800200" cy="369332"/>
            </a:xfrm>
            <a:prstGeom prst="rect">
              <a:avLst/>
            </a:prstGeom>
            <a:solidFill>
              <a:schemeClr val="bg1"/>
            </a:solidFill>
            <a:ln w="9525">
              <a:noFill/>
              <a:miter lim="800000"/>
              <a:headEnd/>
              <a:tailEnd/>
            </a:ln>
          </p:spPr>
          <p:txBody>
            <a:bodyPr>
              <a:spAutoFit/>
            </a:bodyPr>
            <a:lstStyle/>
            <a:p>
              <a:r>
                <a:rPr lang="fr-FR">
                  <a:latin typeface="Calibri" pitchFamily="34" charset="0"/>
                </a:rPr>
                <a:t>Mesures brutes</a:t>
              </a:r>
            </a:p>
          </p:txBody>
        </p:sp>
      </p:grpSp>
      <p:cxnSp>
        <p:nvCxnSpPr>
          <p:cNvPr id="3" name="Connecteur droit 2"/>
          <p:cNvCxnSpPr/>
          <p:nvPr/>
        </p:nvCxnSpPr>
        <p:spPr>
          <a:xfrm>
            <a:off x="0" y="476250"/>
            <a:ext cx="9144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54276" name="ZoneTexte 3"/>
          <p:cNvSpPr txBox="1">
            <a:spLocks noChangeArrowheads="1"/>
          </p:cNvSpPr>
          <p:nvPr/>
        </p:nvSpPr>
        <p:spPr bwMode="auto">
          <a:xfrm>
            <a:off x="0" y="0"/>
            <a:ext cx="9144000" cy="461963"/>
          </a:xfrm>
          <a:prstGeom prst="rect">
            <a:avLst/>
          </a:prstGeom>
          <a:noFill/>
          <a:ln w="9525">
            <a:noFill/>
            <a:miter lim="800000"/>
            <a:headEnd/>
            <a:tailEnd/>
          </a:ln>
        </p:spPr>
        <p:txBody>
          <a:bodyPr>
            <a:spAutoFit/>
          </a:bodyPr>
          <a:lstStyle/>
          <a:p>
            <a:r>
              <a:rPr lang="fr-FR" sz="2400" dirty="0" smtClean="0">
                <a:latin typeface="Calibri" pitchFamily="34" charset="0"/>
              </a:rPr>
              <a:t>I. </a:t>
            </a:r>
            <a:r>
              <a:rPr lang="fr-FR" sz="2400" dirty="0">
                <a:latin typeface="Calibri" pitchFamily="34" charset="0"/>
              </a:rPr>
              <a:t>Caractérisation mécanique des matériaux de contact</a:t>
            </a:r>
          </a:p>
        </p:txBody>
      </p:sp>
      <p:sp>
        <p:nvSpPr>
          <p:cNvPr id="6" name="ZoneTexte 5"/>
          <p:cNvSpPr txBox="1"/>
          <p:nvPr/>
        </p:nvSpPr>
        <p:spPr>
          <a:xfrm>
            <a:off x="0" y="508000"/>
            <a:ext cx="9144000" cy="400050"/>
          </a:xfrm>
          <a:prstGeom prst="rect">
            <a:avLst/>
          </a:prstGeom>
          <a:solidFill>
            <a:schemeClr val="accent1">
              <a:lumMod val="20000"/>
              <a:lumOff val="80000"/>
            </a:schemeClr>
          </a:solidFill>
        </p:spPr>
        <p:txBody>
          <a:bodyPr>
            <a:spAutoFit/>
          </a:bodyPr>
          <a:lstStyle/>
          <a:p>
            <a:pPr fontAlgn="auto">
              <a:spcBef>
                <a:spcPts val="0"/>
              </a:spcBef>
              <a:spcAft>
                <a:spcPts val="0"/>
              </a:spcAft>
              <a:defRPr/>
            </a:pPr>
            <a:r>
              <a:rPr lang="fr-FR" sz="2000" b="1" i="1" dirty="0">
                <a:latin typeface="+mn-lt"/>
                <a:cs typeface="+mn-cs"/>
                <a:sym typeface="Wingdings"/>
              </a:rPr>
              <a:t></a:t>
            </a:r>
            <a:r>
              <a:rPr lang="fr-FR" sz="2000" i="1" dirty="0">
                <a:latin typeface="+mn-lt"/>
                <a:cs typeface="+mn-cs"/>
                <a:sym typeface="Wingdings"/>
              </a:rPr>
              <a:t> Extraction du module d’Young du film d’Al(Cu) par indentation </a:t>
            </a:r>
            <a:r>
              <a:rPr lang="fr-FR" sz="2000" i="1" dirty="0" err="1">
                <a:latin typeface="+mn-lt"/>
                <a:cs typeface="+mn-cs"/>
                <a:sym typeface="Wingdings"/>
              </a:rPr>
              <a:t>Berkovich</a:t>
            </a:r>
            <a:endParaRPr lang="fr-FR" sz="2000" i="1" dirty="0">
              <a:latin typeface="+mn-lt"/>
              <a:cs typeface="+mn-cs"/>
              <a:sym typeface="Wingdings"/>
            </a:endParaRPr>
          </a:p>
        </p:txBody>
      </p:sp>
      <p:sp>
        <p:nvSpPr>
          <p:cNvPr id="7" name="Espace réservé du numéro de diapositive 3"/>
          <p:cNvSpPr>
            <a:spLocks noGrp="1"/>
          </p:cNvSpPr>
          <p:nvPr>
            <p:ph type="sldNum" sz="quarter" idx="12"/>
          </p:nvPr>
        </p:nvSpPr>
        <p:spPr>
          <a:xfrm>
            <a:off x="8675688" y="6492875"/>
            <a:ext cx="347662" cy="365125"/>
          </a:xfrm>
        </p:spPr>
        <p:txBody>
          <a:bodyPr/>
          <a:lstStyle/>
          <a:p>
            <a:pPr>
              <a:defRPr/>
            </a:pPr>
            <a:fld id="{14E1DD6F-4143-4397-8772-0951947AA0FD}" type="slidenum">
              <a:rPr lang="de-DE"/>
              <a:pPr>
                <a:defRPr/>
              </a:pPr>
              <a:t>10</a:t>
            </a:fld>
            <a:endParaRPr lang="de-DE"/>
          </a:p>
        </p:txBody>
      </p:sp>
      <p:sp>
        <p:nvSpPr>
          <p:cNvPr id="15" name="ZoneTexte 14"/>
          <p:cNvSpPr txBox="1">
            <a:spLocks noChangeArrowheads="1"/>
          </p:cNvSpPr>
          <p:nvPr/>
        </p:nvSpPr>
        <p:spPr bwMode="auto">
          <a:xfrm>
            <a:off x="2339752" y="1412776"/>
            <a:ext cx="2735263" cy="646113"/>
          </a:xfrm>
          <a:prstGeom prst="rect">
            <a:avLst/>
          </a:prstGeom>
          <a:noFill/>
          <a:ln w="28575">
            <a:solidFill>
              <a:srgbClr val="FF0000"/>
            </a:solidFill>
            <a:miter lim="800000"/>
            <a:headEnd/>
            <a:tailEnd/>
          </a:ln>
        </p:spPr>
        <p:txBody>
          <a:bodyPr>
            <a:spAutoFit/>
          </a:bodyPr>
          <a:lstStyle/>
          <a:p>
            <a:pPr algn="ctr"/>
            <a:r>
              <a:rPr lang="fr-FR" b="1">
                <a:latin typeface="Calibri" pitchFamily="34" charset="0"/>
              </a:rPr>
              <a:t>Influence du substrat et des couches sous-jacentes</a:t>
            </a:r>
          </a:p>
        </p:txBody>
      </p:sp>
      <p:grpSp>
        <p:nvGrpSpPr>
          <p:cNvPr id="26" name="Groupe 25"/>
          <p:cNvGrpSpPr/>
          <p:nvPr/>
        </p:nvGrpSpPr>
        <p:grpSpPr>
          <a:xfrm>
            <a:off x="5724128" y="2471739"/>
            <a:ext cx="1439862" cy="1533325"/>
            <a:chOff x="5724128" y="2060849"/>
            <a:chExt cx="1439862" cy="1533325"/>
          </a:xfrm>
        </p:grpSpPr>
        <p:grpSp>
          <p:nvGrpSpPr>
            <p:cNvPr id="21" name="Groupe 20"/>
            <p:cNvGrpSpPr/>
            <p:nvPr/>
          </p:nvGrpSpPr>
          <p:grpSpPr>
            <a:xfrm>
              <a:off x="5724128" y="2636912"/>
              <a:ext cx="1439862" cy="957262"/>
              <a:chOff x="6588224" y="2640906"/>
              <a:chExt cx="1439862" cy="957262"/>
            </a:xfrm>
          </p:grpSpPr>
          <p:sp>
            <p:nvSpPr>
              <p:cNvPr id="10" name="Rectangle 93"/>
              <p:cNvSpPr>
                <a:spLocks noChangeArrowheads="1"/>
              </p:cNvSpPr>
              <p:nvPr/>
            </p:nvSpPr>
            <p:spPr bwMode="auto">
              <a:xfrm>
                <a:off x="6588224" y="2640906"/>
                <a:ext cx="1439862" cy="287337"/>
              </a:xfrm>
              <a:prstGeom prst="rect">
                <a:avLst/>
              </a:prstGeom>
              <a:solidFill>
                <a:schemeClr val="bg1">
                  <a:lumMod val="85000"/>
                </a:schemeClr>
              </a:solidFill>
              <a:ln w="9525">
                <a:noFill/>
                <a:miter lim="800000"/>
                <a:headEnd/>
                <a:tailEnd/>
              </a:ln>
            </p:spPr>
            <p:txBody>
              <a:bodyPr wrap="none" anchor="ctr"/>
              <a:lstStyle/>
              <a:p>
                <a:pPr algn="ctr" eaLnBrk="0" hangingPunct="0"/>
                <a:r>
                  <a:rPr lang="fr-FR" sz="1400" b="1" dirty="0" smtClean="0">
                    <a:latin typeface="Calibri" pitchFamily="34" charset="0"/>
                  </a:rPr>
                  <a:t>Al(Cu) – 650nm</a:t>
                </a:r>
                <a:endParaRPr lang="fr-FR" sz="1400" b="1" dirty="0">
                  <a:latin typeface="Calibri" pitchFamily="34" charset="0"/>
                </a:endParaRPr>
              </a:p>
            </p:txBody>
          </p:sp>
          <p:sp>
            <p:nvSpPr>
              <p:cNvPr id="11" name="Rectangle 94"/>
              <p:cNvSpPr>
                <a:spLocks noChangeArrowheads="1"/>
              </p:cNvSpPr>
              <p:nvPr/>
            </p:nvSpPr>
            <p:spPr bwMode="auto">
              <a:xfrm>
                <a:off x="6588224" y="3140968"/>
                <a:ext cx="1439862" cy="457200"/>
              </a:xfrm>
              <a:prstGeom prst="rect">
                <a:avLst/>
              </a:prstGeom>
              <a:solidFill>
                <a:schemeClr val="bg1">
                  <a:lumMod val="50000"/>
                </a:schemeClr>
              </a:solidFill>
              <a:ln w="9525">
                <a:noFill/>
                <a:miter lim="800000"/>
                <a:headEnd/>
                <a:tailEnd/>
              </a:ln>
            </p:spPr>
            <p:txBody>
              <a:bodyPr wrap="none" anchor="ctr"/>
              <a:lstStyle/>
              <a:p>
                <a:pPr algn="ctr" eaLnBrk="0" fontAlgn="auto" hangingPunct="0">
                  <a:spcBef>
                    <a:spcPts val="0"/>
                  </a:spcBef>
                  <a:spcAft>
                    <a:spcPts val="0"/>
                  </a:spcAft>
                  <a:defRPr/>
                </a:pPr>
                <a:r>
                  <a:rPr lang="fr-FR" sz="1400" b="1" dirty="0" smtClean="0">
                    <a:latin typeface="+mn-lt"/>
                    <a:cs typeface="+mn-cs"/>
                  </a:rPr>
                  <a:t>Si – 725µm</a:t>
                </a:r>
                <a:endParaRPr lang="fr-FR" sz="1400" b="1" dirty="0">
                  <a:latin typeface="+mn-lt"/>
                  <a:cs typeface="+mn-cs"/>
                </a:endParaRPr>
              </a:p>
            </p:txBody>
          </p:sp>
          <p:sp>
            <p:nvSpPr>
              <p:cNvPr id="12" name="Rectangle 95"/>
              <p:cNvSpPr>
                <a:spLocks noChangeArrowheads="1"/>
              </p:cNvSpPr>
              <p:nvPr/>
            </p:nvSpPr>
            <p:spPr bwMode="auto">
              <a:xfrm>
                <a:off x="6588224" y="2925068"/>
                <a:ext cx="1439862" cy="215900"/>
              </a:xfrm>
              <a:prstGeom prst="rect">
                <a:avLst/>
              </a:prstGeom>
              <a:solidFill>
                <a:schemeClr val="bg1">
                  <a:lumMod val="65000"/>
                </a:schemeClr>
              </a:solidFill>
              <a:ln w="9525">
                <a:noFill/>
                <a:miter lim="800000"/>
                <a:headEnd/>
                <a:tailEnd/>
              </a:ln>
            </p:spPr>
            <p:txBody>
              <a:bodyPr wrap="none" anchor="ctr"/>
              <a:lstStyle/>
              <a:p>
                <a:pPr algn="ctr" eaLnBrk="0" fontAlgn="auto" hangingPunct="0">
                  <a:spcBef>
                    <a:spcPts val="0"/>
                  </a:spcBef>
                  <a:spcAft>
                    <a:spcPts val="0"/>
                  </a:spcAft>
                  <a:defRPr/>
                </a:pPr>
                <a:r>
                  <a:rPr lang="fr-FR" sz="1400" b="1" dirty="0" smtClean="0">
                    <a:latin typeface="+mn-lt"/>
                    <a:cs typeface="+mn-cs"/>
                  </a:rPr>
                  <a:t>SiO</a:t>
                </a:r>
                <a:r>
                  <a:rPr lang="fr-FR" sz="1400" b="1" baseline="-25000" dirty="0" smtClean="0">
                    <a:latin typeface="+mn-lt"/>
                    <a:cs typeface="+mn-cs"/>
                  </a:rPr>
                  <a:t>2</a:t>
                </a:r>
                <a:r>
                  <a:rPr lang="fr-FR" sz="1400" b="1" dirty="0" smtClean="0">
                    <a:latin typeface="+mn-lt"/>
                    <a:cs typeface="+mn-cs"/>
                  </a:rPr>
                  <a:t> – 500nm</a:t>
                </a:r>
                <a:endParaRPr lang="fr-FR" sz="1400" b="1" baseline="-25000" dirty="0">
                  <a:latin typeface="+mn-lt"/>
                  <a:cs typeface="+mn-cs"/>
                </a:endParaRPr>
              </a:p>
            </p:txBody>
          </p:sp>
        </p:grpSp>
        <p:sp>
          <p:nvSpPr>
            <p:cNvPr id="22" name="Triangle isocèle 21"/>
            <p:cNvSpPr/>
            <p:nvPr/>
          </p:nvSpPr>
          <p:spPr>
            <a:xfrm rot="10800000">
              <a:off x="6102275" y="2348880"/>
              <a:ext cx="683568" cy="288032"/>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Flèche droite 23"/>
            <p:cNvSpPr/>
            <p:nvPr/>
          </p:nvSpPr>
          <p:spPr>
            <a:xfrm rot="5400000">
              <a:off x="6300465" y="2072035"/>
              <a:ext cx="287188" cy="26481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Connecteur droit 2"/>
          <p:cNvCxnSpPr/>
          <p:nvPr/>
        </p:nvCxnSpPr>
        <p:spPr>
          <a:xfrm>
            <a:off x="0" y="476250"/>
            <a:ext cx="9144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7176" name="ZoneTexte 3"/>
          <p:cNvSpPr txBox="1">
            <a:spLocks noChangeArrowheads="1"/>
          </p:cNvSpPr>
          <p:nvPr/>
        </p:nvSpPr>
        <p:spPr bwMode="auto">
          <a:xfrm>
            <a:off x="0" y="0"/>
            <a:ext cx="9144000" cy="461963"/>
          </a:xfrm>
          <a:prstGeom prst="rect">
            <a:avLst/>
          </a:prstGeom>
          <a:noFill/>
          <a:ln w="9525">
            <a:noFill/>
            <a:miter lim="800000"/>
            <a:headEnd/>
            <a:tailEnd/>
          </a:ln>
        </p:spPr>
        <p:txBody>
          <a:bodyPr>
            <a:spAutoFit/>
          </a:bodyPr>
          <a:lstStyle/>
          <a:p>
            <a:r>
              <a:rPr lang="fr-FR" sz="2400" dirty="0" smtClean="0">
                <a:latin typeface="Calibri" pitchFamily="34" charset="0"/>
              </a:rPr>
              <a:t>I. </a:t>
            </a:r>
            <a:r>
              <a:rPr lang="fr-FR" sz="2400" dirty="0">
                <a:latin typeface="Calibri" pitchFamily="34" charset="0"/>
              </a:rPr>
              <a:t>Caractérisation mécanique des matériaux de contact</a:t>
            </a:r>
          </a:p>
        </p:txBody>
      </p:sp>
      <p:sp>
        <p:nvSpPr>
          <p:cNvPr id="6" name="ZoneTexte 5"/>
          <p:cNvSpPr txBox="1"/>
          <p:nvPr/>
        </p:nvSpPr>
        <p:spPr>
          <a:xfrm>
            <a:off x="0" y="508000"/>
            <a:ext cx="9144000" cy="400050"/>
          </a:xfrm>
          <a:prstGeom prst="rect">
            <a:avLst/>
          </a:prstGeom>
          <a:solidFill>
            <a:schemeClr val="accent1">
              <a:lumMod val="20000"/>
              <a:lumOff val="80000"/>
            </a:schemeClr>
          </a:solidFill>
        </p:spPr>
        <p:txBody>
          <a:bodyPr>
            <a:spAutoFit/>
          </a:bodyPr>
          <a:lstStyle/>
          <a:p>
            <a:pPr fontAlgn="auto">
              <a:spcBef>
                <a:spcPts val="0"/>
              </a:spcBef>
              <a:spcAft>
                <a:spcPts val="0"/>
              </a:spcAft>
              <a:defRPr/>
            </a:pPr>
            <a:r>
              <a:rPr lang="fr-FR" sz="2000" b="1" i="1" dirty="0">
                <a:latin typeface="+mn-lt"/>
                <a:cs typeface="+mn-cs"/>
                <a:sym typeface="Wingdings"/>
              </a:rPr>
              <a:t></a:t>
            </a:r>
            <a:r>
              <a:rPr lang="fr-FR" sz="2000" i="1" dirty="0">
                <a:latin typeface="+mn-lt"/>
                <a:cs typeface="+mn-cs"/>
                <a:sym typeface="Wingdings"/>
              </a:rPr>
              <a:t> Présentation du modèle élastique multicouche (1/2)</a:t>
            </a:r>
            <a:endParaRPr lang="fr-FR" sz="2000" i="1" dirty="0">
              <a:latin typeface="+mn-lt"/>
              <a:cs typeface="+mn-cs"/>
            </a:endParaRPr>
          </a:p>
        </p:txBody>
      </p:sp>
      <p:sp>
        <p:nvSpPr>
          <p:cNvPr id="69" name="Rectangle à coins arrondis 68"/>
          <p:cNvSpPr/>
          <p:nvPr/>
        </p:nvSpPr>
        <p:spPr>
          <a:xfrm>
            <a:off x="1511660" y="2276872"/>
            <a:ext cx="6120680" cy="936228"/>
          </a:xfrm>
          <a:prstGeom prst="roundRect">
            <a:avLst>
              <a:gd name="adj" fmla="val 9550"/>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2400" b="1" dirty="0" smtClean="0">
                <a:solidFill>
                  <a:srgbClr val="0070C0"/>
                </a:solidFill>
                <a:sym typeface="Wingdings" pitchFamily="2" charset="2"/>
              </a:rPr>
              <a:t>Modèle </a:t>
            </a:r>
            <a:r>
              <a:rPr lang="fr-FR" sz="2400" b="1" dirty="0">
                <a:solidFill>
                  <a:srgbClr val="0070C0"/>
                </a:solidFill>
                <a:sym typeface="Wingdings" pitchFamily="2" charset="2"/>
              </a:rPr>
              <a:t>élastique multicouche </a:t>
            </a:r>
          </a:p>
          <a:p>
            <a:pPr algn="ctr" fontAlgn="auto">
              <a:spcBef>
                <a:spcPts val="0"/>
              </a:spcBef>
              <a:spcAft>
                <a:spcPts val="0"/>
              </a:spcAft>
              <a:defRPr/>
            </a:pPr>
            <a:r>
              <a:rPr lang="fr-FR" sz="2400" b="1" dirty="0">
                <a:solidFill>
                  <a:srgbClr val="0070C0"/>
                </a:solidFill>
                <a:sym typeface="Wingdings" pitchFamily="2" charset="2"/>
              </a:rPr>
              <a:t> Extension du </a:t>
            </a:r>
            <a:r>
              <a:rPr lang="fr-FR" sz="2400" b="1" u="sng" dirty="0">
                <a:solidFill>
                  <a:srgbClr val="0070C0"/>
                </a:solidFill>
                <a:sym typeface="Wingdings" pitchFamily="2" charset="2"/>
              </a:rPr>
              <a:t>modèle de Bec </a:t>
            </a:r>
            <a:r>
              <a:rPr lang="fr-FR" sz="2400" b="1" i="1" u="sng" dirty="0">
                <a:solidFill>
                  <a:srgbClr val="0070C0"/>
                </a:solidFill>
                <a:sym typeface="Wingdings" pitchFamily="2" charset="2"/>
              </a:rPr>
              <a:t>et al.</a:t>
            </a:r>
            <a:r>
              <a:rPr lang="fr-FR" sz="2400" b="1" baseline="30000" dirty="0">
                <a:solidFill>
                  <a:srgbClr val="0070C0"/>
                </a:solidFill>
                <a:sym typeface="Wingdings" pitchFamily="2" charset="2"/>
              </a:rPr>
              <a:t>1</a:t>
            </a:r>
            <a:endParaRPr lang="fr-FR" sz="2400" b="1" dirty="0">
              <a:solidFill>
                <a:srgbClr val="0070C0"/>
              </a:solidFill>
            </a:endParaRPr>
          </a:p>
        </p:txBody>
      </p:sp>
      <p:sp>
        <p:nvSpPr>
          <p:cNvPr id="70" name="Espace réservé du numéro de diapositive 3"/>
          <p:cNvSpPr txBox="1">
            <a:spLocks/>
          </p:cNvSpPr>
          <p:nvPr/>
        </p:nvSpPr>
        <p:spPr>
          <a:xfrm>
            <a:off x="8675688" y="6492875"/>
            <a:ext cx="347662" cy="365125"/>
          </a:xfrm>
          <a:prstGeom prst="rect">
            <a:avLst/>
          </a:prstGeom>
        </p:spPr>
        <p:txBody>
          <a:bodyPr anchor="ctr"/>
          <a:lstStyle/>
          <a:p>
            <a:pPr algn="r" fontAlgn="auto">
              <a:spcBef>
                <a:spcPts val="0"/>
              </a:spcBef>
              <a:spcAft>
                <a:spcPts val="0"/>
              </a:spcAft>
              <a:defRPr/>
            </a:pPr>
            <a:fld id="{F33D9C92-3387-41E3-ABF1-61E87481143A}" type="slidenum">
              <a:rPr lang="de-DE" sz="1200">
                <a:solidFill>
                  <a:schemeClr val="tx1">
                    <a:tint val="75000"/>
                  </a:schemeClr>
                </a:solidFill>
                <a:latin typeface="+mn-lt"/>
                <a:cs typeface="+mn-cs"/>
              </a:rPr>
              <a:pPr algn="r" fontAlgn="auto">
                <a:spcBef>
                  <a:spcPts val="0"/>
                </a:spcBef>
                <a:spcAft>
                  <a:spcPts val="0"/>
                </a:spcAft>
                <a:defRPr/>
              </a:pPr>
              <a:t>11</a:t>
            </a:fld>
            <a:endParaRPr lang="de-DE" sz="1200">
              <a:solidFill>
                <a:schemeClr val="tx1">
                  <a:tint val="75000"/>
                </a:schemeClr>
              </a:solidFill>
              <a:latin typeface="+mn-lt"/>
              <a:cs typeface="+mn-cs"/>
            </a:endParaRPr>
          </a:p>
        </p:txBody>
      </p:sp>
      <p:pic>
        <p:nvPicPr>
          <p:cNvPr id="71" name="Picture 2"/>
          <p:cNvPicPr>
            <a:picLocks noChangeAspect="1" noChangeArrowheads="1"/>
          </p:cNvPicPr>
          <p:nvPr/>
        </p:nvPicPr>
        <p:blipFill>
          <a:blip r:embed="rId4" cstate="print"/>
          <a:srcRect l="17390" t="37102" r="16522" b="28889"/>
          <a:stretch>
            <a:fillRect/>
          </a:stretch>
        </p:blipFill>
        <p:spPr bwMode="auto">
          <a:xfrm>
            <a:off x="250825" y="3435350"/>
            <a:ext cx="8686800" cy="2514600"/>
          </a:xfrm>
          <a:prstGeom prst="rect">
            <a:avLst/>
          </a:prstGeom>
          <a:noFill/>
          <a:ln w="9525">
            <a:noFill/>
            <a:miter lim="800000"/>
            <a:headEnd/>
            <a:tailEnd/>
          </a:ln>
        </p:spPr>
      </p:pic>
      <p:graphicFrame>
        <p:nvGraphicFramePr>
          <p:cNvPr id="72" name="Object 25"/>
          <p:cNvGraphicFramePr>
            <a:graphicFrameLocks noChangeAspect="1"/>
          </p:cNvGraphicFramePr>
          <p:nvPr/>
        </p:nvGraphicFramePr>
        <p:xfrm>
          <a:off x="5508625" y="4273550"/>
          <a:ext cx="1463675" cy="381000"/>
        </p:xfrm>
        <a:graphic>
          <a:graphicData uri="http://schemas.openxmlformats.org/presentationml/2006/ole">
            <mc:AlternateContent xmlns:mc="http://schemas.openxmlformats.org/markup-compatibility/2006">
              <mc:Choice xmlns:v="urn:schemas-microsoft-com:vml" Requires="v">
                <p:oleObj spid="_x0000_s7185" name="Équation" r:id="rId5" imgW="927100" imgH="241300" progId="Equation.3">
                  <p:embed/>
                </p:oleObj>
              </mc:Choice>
              <mc:Fallback>
                <p:oleObj name="Équation" r:id="rId5" imgW="927100" imgH="241300" progId="Equation.3">
                  <p:embed/>
                  <p:pic>
                    <p:nvPicPr>
                      <p:cNvPr id="0" name="Object 2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08625" y="4273550"/>
                        <a:ext cx="1463675" cy="381000"/>
                      </a:xfrm>
                      <a:prstGeom prst="rect">
                        <a:avLst/>
                      </a:prstGeom>
                      <a:solidFill>
                        <a:schemeClr val="bg1"/>
                      </a:solidFill>
                    </p:spPr>
                  </p:pic>
                </p:oleObj>
              </mc:Fallback>
            </mc:AlternateContent>
          </a:graphicData>
        </a:graphic>
      </p:graphicFrame>
      <p:graphicFrame>
        <p:nvGraphicFramePr>
          <p:cNvPr id="73" name="Object 26"/>
          <p:cNvGraphicFramePr>
            <a:graphicFrameLocks noChangeAspect="1"/>
          </p:cNvGraphicFramePr>
          <p:nvPr/>
        </p:nvGraphicFramePr>
        <p:xfrm>
          <a:off x="5548313" y="5130800"/>
          <a:ext cx="1382712" cy="341313"/>
        </p:xfrm>
        <a:graphic>
          <a:graphicData uri="http://schemas.openxmlformats.org/presentationml/2006/ole">
            <mc:AlternateContent xmlns:mc="http://schemas.openxmlformats.org/markup-compatibility/2006">
              <mc:Choice xmlns:v="urn:schemas-microsoft-com:vml" Requires="v">
                <p:oleObj spid="_x0000_s7186" name="Équation" r:id="rId7" imgW="875920" imgH="215806" progId="Equation.3">
                  <p:embed/>
                </p:oleObj>
              </mc:Choice>
              <mc:Fallback>
                <p:oleObj name="Équation" r:id="rId7" imgW="875920" imgH="215806" progId="Equation.3">
                  <p:embed/>
                  <p:pic>
                    <p:nvPicPr>
                      <p:cNvPr id="0" name="Object 2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48313" y="5130800"/>
                        <a:ext cx="1382712" cy="341313"/>
                      </a:xfrm>
                      <a:prstGeom prst="rect">
                        <a:avLst/>
                      </a:prstGeom>
                      <a:solidFill>
                        <a:schemeClr val="bg1"/>
                      </a:solidFill>
                    </p:spPr>
                  </p:pic>
                </p:oleObj>
              </mc:Fallback>
            </mc:AlternateContent>
          </a:graphicData>
        </a:graphic>
      </p:graphicFrame>
      <p:graphicFrame>
        <p:nvGraphicFramePr>
          <p:cNvPr id="74" name="Object 27"/>
          <p:cNvGraphicFramePr>
            <a:graphicFrameLocks noChangeAspect="1"/>
          </p:cNvGraphicFramePr>
          <p:nvPr/>
        </p:nvGraphicFramePr>
        <p:xfrm>
          <a:off x="8480425" y="4832350"/>
          <a:ext cx="341313" cy="301625"/>
        </p:xfrm>
        <a:graphic>
          <a:graphicData uri="http://schemas.openxmlformats.org/presentationml/2006/ole">
            <mc:AlternateContent xmlns:mc="http://schemas.openxmlformats.org/markup-compatibility/2006">
              <mc:Choice xmlns:v="urn:schemas-microsoft-com:vml" Requires="v">
                <p:oleObj spid="_x0000_s7187" name="Équation" r:id="rId9" imgW="215713" imgH="190335" progId="Equation.3">
                  <p:embed/>
                </p:oleObj>
              </mc:Choice>
              <mc:Fallback>
                <p:oleObj name="Équation" r:id="rId9" imgW="215713" imgH="190335" progId="Equation.3">
                  <p:embed/>
                  <p:pic>
                    <p:nvPicPr>
                      <p:cNvPr id="0" name="Object 2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480425" y="4832350"/>
                        <a:ext cx="341313" cy="301625"/>
                      </a:xfrm>
                      <a:prstGeom prst="rect">
                        <a:avLst/>
                      </a:prstGeom>
                      <a:solidFill>
                        <a:schemeClr val="bg1"/>
                      </a:solidFill>
                    </p:spPr>
                  </p:pic>
                </p:oleObj>
              </mc:Fallback>
            </mc:AlternateContent>
          </a:graphicData>
        </a:graphic>
      </p:graphicFrame>
      <p:graphicFrame>
        <p:nvGraphicFramePr>
          <p:cNvPr id="75" name="Object 28"/>
          <p:cNvGraphicFramePr>
            <a:graphicFrameLocks noChangeAspect="1"/>
          </p:cNvGraphicFramePr>
          <p:nvPr/>
        </p:nvGraphicFramePr>
        <p:xfrm>
          <a:off x="1976438" y="3511550"/>
          <a:ext cx="241300" cy="301625"/>
        </p:xfrm>
        <a:graphic>
          <a:graphicData uri="http://schemas.openxmlformats.org/presentationml/2006/ole">
            <mc:AlternateContent xmlns:mc="http://schemas.openxmlformats.org/markup-compatibility/2006">
              <mc:Choice xmlns:v="urn:schemas-microsoft-com:vml" Requires="v">
                <p:oleObj spid="_x0000_s7188" name="Équation" r:id="rId11" imgW="152334" imgH="190417" progId="Equation.3">
                  <p:embed/>
                </p:oleObj>
              </mc:Choice>
              <mc:Fallback>
                <p:oleObj name="Équation" r:id="rId11" imgW="152334" imgH="190417" progId="Equation.3">
                  <p:embed/>
                  <p:pic>
                    <p:nvPicPr>
                      <p:cNvPr id="0" name="Object 2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976438" y="3511550"/>
                        <a:ext cx="241300" cy="301625"/>
                      </a:xfrm>
                      <a:prstGeom prst="rect">
                        <a:avLst/>
                      </a:prstGeom>
                      <a:solidFill>
                        <a:schemeClr val="bg1"/>
                      </a:solidFill>
                    </p:spPr>
                  </p:pic>
                </p:oleObj>
              </mc:Fallback>
            </mc:AlternateContent>
          </a:graphicData>
        </a:graphic>
      </p:graphicFrame>
      <p:sp>
        <p:nvSpPr>
          <p:cNvPr id="76" name="ZoneTexte 75"/>
          <p:cNvSpPr txBox="1">
            <a:spLocks noChangeArrowheads="1"/>
          </p:cNvSpPr>
          <p:nvPr/>
        </p:nvSpPr>
        <p:spPr bwMode="auto">
          <a:xfrm>
            <a:off x="296863" y="5981700"/>
            <a:ext cx="4465637" cy="646331"/>
          </a:xfrm>
          <a:prstGeom prst="rect">
            <a:avLst/>
          </a:prstGeom>
          <a:noFill/>
          <a:ln w="9525">
            <a:noFill/>
            <a:miter lim="800000"/>
            <a:headEnd/>
            <a:tailEnd/>
          </a:ln>
        </p:spPr>
        <p:txBody>
          <a:bodyPr>
            <a:spAutoFit/>
          </a:bodyPr>
          <a:lstStyle/>
          <a:p>
            <a:pPr algn="just"/>
            <a:r>
              <a:rPr lang="en-US" sz="1200" baseline="30000" dirty="0">
                <a:latin typeface="Calibri" pitchFamily="34" charset="0"/>
              </a:rPr>
              <a:t>1</a:t>
            </a:r>
            <a:r>
              <a:rPr lang="en-US" sz="1200" dirty="0">
                <a:latin typeface="Calibri" pitchFamily="34" charset="0"/>
              </a:rPr>
              <a:t>Bec S. </a:t>
            </a:r>
            <a:r>
              <a:rPr lang="en-US" sz="1200" i="1" dirty="0">
                <a:latin typeface="Calibri" pitchFamily="34" charset="0"/>
              </a:rPr>
              <a:t>et al.</a:t>
            </a:r>
            <a:r>
              <a:rPr lang="en-US" sz="1200" dirty="0">
                <a:latin typeface="Calibri" pitchFamily="34" charset="0"/>
              </a:rPr>
              <a:t>, “A simple guide to determine elastic properties of films substrate from nanoindentation experiments.”, Phil. Mag., 2006, 86(33-35), pp. 5347-5358.</a:t>
            </a:r>
            <a:endParaRPr lang="fr-FR" sz="1200" dirty="0">
              <a:latin typeface="Calibri" pitchFamily="34" charset="0"/>
            </a:endParaRPr>
          </a:p>
        </p:txBody>
      </p:sp>
      <p:graphicFrame>
        <p:nvGraphicFramePr>
          <p:cNvPr id="7174" name="Object 29"/>
          <p:cNvGraphicFramePr>
            <a:graphicFrameLocks noChangeAspect="1"/>
          </p:cNvGraphicFramePr>
          <p:nvPr/>
        </p:nvGraphicFramePr>
        <p:xfrm>
          <a:off x="2979738" y="1484313"/>
          <a:ext cx="3184525" cy="638175"/>
        </p:xfrm>
        <a:graphic>
          <a:graphicData uri="http://schemas.openxmlformats.org/presentationml/2006/ole">
            <mc:AlternateContent xmlns:mc="http://schemas.openxmlformats.org/markup-compatibility/2006">
              <mc:Choice xmlns:v="urn:schemas-microsoft-com:vml" Requires="v">
                <p:oleObj spid="_x0000_s7189" name="Équation" r:id="rId13" imgW="1637589" imgH="291973" progId="Equation.3">
                  <p:embed/>
                </p:oleObj>
              </mc:Choice>
              <mc:Fallback>
                <p:oleObj name="Équation" r:id="rId13" imgW="1637589" imgH="291973" progId="Equation.3">
                  <p:embed/>
                  <p:pic>
                    <p:nvPicPr>
                      <p:cNvPr id="0" name="Object 2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979738" y="1484313"/>
                        <a:ext cx="3184525" cy="638175"/>
                      </a:xfrm>
                      <a:prstGeom prst="rect">
                        <a:avLst/>
                      </a:prstGeom>
                      <a:solidFill>
                        <a:schemeClr val="bg1"/>
                      </a:solidFill>
                      <a:ln w="28575">
                        <a:solidFill>
                          <a:schemeClr val="tx2"/>
                        </a:solidFill>
                        <a:miter lim="800000"/>
                        <a:headEnd/>
                        <a:tailEnd/>
                      </a:ln>
                    </p:spPr>
                  </p:pic>
                </p:oleObj>
              </mc:Fallback>
            </mc:AlternateContent>
          </a:graphicData>
        </a:graphic>
      </p:graphicFrame>
      <p:sp>
        <p:nvSpPr>
          <p:cNvPr id="14" name="Rectangle 13"/>
          <p:cNvSpPr/>
          <p:nvPr/>
        </p:nvSpPr>
        <p:spPr>
          <a:xfrm>
            <a:off x="1943708" y="1052736"/>
            <a:ext cx="5256584" cy="338554"/>
          </a:xfrm>
          <a:prstGeom prst="rect">
            <a:avLst/>
          </a:prstGeom>
        </p:spPr>
        <p:txBody>
          <a:bodyPr wrap="square">
            <a:spAutoFit/>
          </a:bodyPr>
          <a:lstStyle/>
          <a:p>
            <a:pPr algn="ctr" fontAlgn="auto">
              <a:spcBef>
                <a:spcPts val="0"/>
              </a:spcBef>
              <a:spcAft>
                <a:spcPts val="0"/>
              </a:spcAft>
              <a:buFont typeface="Wingdings" pitchFamily="2" charset="2"/>
              <a:buChar char="Ø"/>
              <a:defRPr/>
            </a:pPr>
            <a:r>
              <a:rPr lang="fr-FR" sz="1600" b="1" dirty="0" smtClean="0"/>
              <a:t>Nombreux modèles élastiques bicouches….</a:t>
            </a:r>
            <a:endParaRPr lang="fr-FR" sz="1600" b="1" u="sng"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 name="Rectangle à coins arrondis 192"/>
          <p:cNvSpPr/>
          <p:nvPr/>
        </p:nvSpPr>
        <p:spPr>
          <a:xfrm>
            <a:off x="358775" y="4856163"/>
            <a:ext cx="8389938" cy="1584325"/>
          </a:xfrm>
          <a:prstGeom prst="roundRect">
            <a:avLst>
              <a:gd name="adj" fmla="val 9550"/>
            </a:avLst>
          </a:prstGeom>
          <a:solidFill>
            <a:srgbClr val="CCFF99"/>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sz="2000" b="1" dirty="0">
              <a:solidFill>
                <a:srgbClr val="0070C0"/>
              </a:solidFill>
            </a:endParaRPr>
          </a:p>
        </p:txBody>
      </p:sp>
      <p:cxnSp>
        <p:nvCxnSpPr>
          <p:cNvPr id="3" name="Connecteur droit 2"/>
          <p:cNvCxnSpPr/>
          <p:nvPr/>
        </p:nvCxnSpPr>
        <p:spPr>
          <a:xfrm>
            <a:off x="0" y="476250"/>
            <a:ext cx="9144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8210" name="ZoneTexte 3"/>
          <p:cNvSpPr txBox="1">
            <a:spLocks noChangeArrowheads="1"/>
          </p:cNvSpPr>
          <p:nvPr/>
        </p:nvSpPr>
        <p:spPr bwMode="auto">
          <a:xfrm>
            <a:off x="0" y="0"/>
            <a:ext cx="9144000" cy="461963"/>
          </a:xfrm>
          <a:prstGeom prst="rect">
            <a:avLst/>
          </a:prstGeom>
          <a:noFill/>
          <a:ln w="9525">
            <a:noFill/>
            <a:miter lim="800000"/>
            <a:headEnd/>
            <a:tailEnd/>
          </a:ln>
        </p:spPr>
        <p:txBody>
          <a:bodyPr>
            <a:spAutoFit/>
          </a:bodyPr>
          <a:lstStyle/>
          <a:p>
            <a:r>
              <a:rPr lang="fr-FR" sz="2400" dirty="0" smtClean="0">
                <a:latin typeface="Calibri" pitchFamily="34" charset="0"/>
              </a:rPr>
              <a:t>I. </a:t>
            </a:r>
            <a:r>
              <a:rPr lang="fr-FR" sz="2400" dirty="0">
                <a:latin typeface="Calibri" pitchFamily="34" charset="0"/>
              </a:rPr>
              <a:t>Caractérisation mécanique des matériaux de contact</a:t>
            </a:r>
          </a:p>
        </p:txBody>
      </p:sp>
      <p:sp>
        <p:nvSpPr>
          <p:cNvPr id="6" name="ZoneTexte 5"/>
          <p:cNvSpPr txBox="1"/>
          <p:nvPr/>
        </p:nvSpPr>
        <p:spPr>
          <a:xfrm>
            <a:off x="0" y="508000"/>
            <a:ext cx="9144000" cy="400050"/>
          </a:xfrm>
          <a:prstGeom prst="rect">
            <a:avLst/>
          </a:prstGeom>
          <a:solidFill>
            <a:schemeClr val="accent1">
              <a:lumMod val="20000"/>
              <a:lumOff val="80000"/>
            </a:schemeClr>
          </a:solidFill>
        </p:spPr>
        <p:txBody>
          <a:bodyPr>
            <a:spAutoFit/>
          </a:bodyPr>
          <a:lstStyle/>
          <a:p>
            <a:pPr fontAlgn="auto">
              <a:spcBef>
                <a:spcPts val="0"/>
              </a:spcBef>
              <a:spcAft>
                <a:spcPts val="0"/>
              </a:spcAft>
              <a:defRPr/>
            </a:pPr>
            <a:r>
              <a:rPr lang="fr-FR" sz="2000" b="1" i="1" dirty="0">
                <a:latin typeface="+mn-lt"/>
                <a:cs typeface="+mn-cs"/>
                <a:sym typeface="Wingdings"/>
              </a:rPr>
              <a:t></a:t>
            </a:r>
            <a:r>
              <a:rPr lang="fr-FR" sz="2000" i="1" dirty="0">
                <a:latin typeface="+mn-lt"/>
                <a:cs typeface="+mn-cs"/>
                <a:sym typeface="Wingdings"/>
              </a:rPr>
              <a:t> Présentation du modèle élastique </a:t>
            </a:r>
            <a:r>
              <a:rPr lang="fr-FR" sz="2000" i="1" dirty="0" smtClean="0">
                <a:latin typeface="+mn-lt"/>
                <a:cs typeface="+mn-cs"/>
                <a:sym typeface="Wingdings"/>
              </a:rPr>
              <a:t>multicouche </a:t>
            </a:r>
            <a:r>
              <a:rPr lang="fr-FR" sz="2000" i="1" dirty="0">
                <a:latin typeface="+mn-lt"/>
                <a:cs typeface="+mn-cs"/>
                <a:sym typeface="Wingdings"/>
              </a:rPr>
              <a:t>(2/2)</a:t>
            </a:r>
            <a:endParaRPr lang="fr-FR" sz="2000" i="1" dirty="0">
              <a:latin typeface="+mn-lt"/>
              <a:cs typeface="+mn-cs"/>
            </a:endParaRPr>
          </a:p>
        </p:txBody>
      </p:sp>
      <p:grpSp>
        <p:nvGrpSpPr>
          <p:cNvPr id="2" name="Groupe 182"/>
          <p:cNvGrpSpPr>
            <a:grpSpLocks/>
          </p:cNvGrpSpPr>
          <p:nvPr/>
        </p:nvGrpSpPr>
        <p:grpSpPr bwMode="auto">
          <a:xfrm>
            <a:off x="6227763" y="4330700"/>
            <a:ext cx="1447800" cy="296863"/>
            <a:chOff x="6228184" y="1044352"/>
            <a:chExt cx="1447800" cy="296400"/>
          </a:xfrm>
        </p:grpSpPr>
        <p:sp>
          <p:nvSpPr>
            <p:cNvPr id="40" name="Rectangle 39"/>
            <p:cNvSpPr/>
            <p:nvPr/>
          </p:nvSpPr>
          <p:spPr>
            <a:xfrm>
              <a:off x="6228184" y="1196514"/>
              <a:ext cx="1447800" cy="14423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8264" name="Triangle isocèle 49"/>
            <p:cNvSpPr>
              <a:spLocks noChangeArrowheads="1"/>
            </p:cNvSpPr>
            <p:nvPr/>
          </p:nvSpPr>
          <p:spPr bwMode="auto">
            <a:xfrm rot="10800000">
              <a:off x="6332959" y="1044352"/>
              <a:ext cx="1238250" cy="152400"/>
            </a:xfrm>
            <a:prstGeom prst="triangle">
              <a:avLst>
                <a:gd name="adj" fmla="val 50000"/>
              </a:avLst>
            </a:prstGeom>
            <a:solidFill>
              <a:srgbClr val="A6A6A6"/>
            </a:solidFill>
            <a:ln w="25400" algn="ctr">
              <a:noFill/>
              <a:miter lim="800000"/>
              <a:headEnd/>
              <a:tailEnd/>
            </a:ln>
          </p:spPr>
          <p:txBody>
            <a:bodyPr rot="10800000" anchor="ctr"/>
            <a:lstStyle/>
            <a:p>
              <a:pPr algn="ctr"/>
              <a:endParaRPr lang="fr-FR">
                <a:solidFill>
                  <a:srgbClr val="FFFFFF"/>
                </a:solidFill>
                <a:latin typeface="Calibri" pitchFamily="34" charset="0"/>
              </a:endParaRPr>
            </a:p>
          </p:txBody>
        </p:sp>
      </p:grpSp>
      <p:grpSp>
        <p:nvGrpSpPr>
          <p:cNvPr id="5" name="Groupe 183"/>
          <p:cNvGrpSpPr>
            <a:grpSpLocks/>
          </p:cNvGrpSpPr>
          <p:nvPr/>
        </p:nvGrpSpPr>
        <p:grpSpPr bwMode="auto">
          <a:xfrm>
            <a:off x="6227763" y="3416300"/>
            <a:ext cx="1447800" cy="431800"/>
            <a:chOff x="6228184" y="1988840"/>
            <a:chExt cx="1447800" cy="432032"/>
          </a:xfrm>
        </p:grpSpPr>
        <p:sp>
          <p:nvSpPr>
            <p:cNvPr id="41" name="Rectangle 40"/>
            <p:cNvSpPr/>
            <p:nvPr/>
          </p:nvSpPr>
          <p:spPr>
            <a:xfrm>
              <a:off x="6228184" y="2276332"/>
              <a:ext cx="1447800" cy="14454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42" name="Rectangle 41"/>
            <p:cNvSpPr/>
            <p:nvPr/>
          </p:nvSpPr>
          <p:spPr>
            <a:xfrm>
              <a:off x="6228184" y="2141322"/>
              <a:ext cx="1447800" cy="144541"/>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8262" name="Triangle isocèle 51"/>
            <p:cNvSpPr>
              <a:spLocks noChangeArrowheads="1"/>
            </p:cNvSpPr>
            <p:nvPr/>
          </p:nvSpPr>
          <p:spPr bwMode="auto">
            <a:xfrm rot="10800000">
              <a:off x="6332959" y="1988840"/>
              <a:ext cx="1238250" cy="152400"/>
            </a:xfrm>
            <a:prstGeom prst="triangle">
              <a:avLst>
                <a:gd name="adj" fmla="val 50000"/>
              </a:avLst>
            </a:prstGeom>
            <a:solidFill>
              <a:srgbClr val="A6A6A6"/>
            </a:solidFill>
            <a:ln w="25400" algn="ctr">
              <a:noFill/>
              <a:miter lim="800000"/>
              <a:headEnd/>
              <a:tailEnd/>
            </a:ln>
          </p:spPr>
          <p:txBody>
            <a:bodyPr rot="10800000" anchor="ctr"/>
            <a:lstStyle/>
            <a:p>
              <a:pPr algn="ctr"/>
              <a:endParaRPr lang="fr-FR">
                <a:solidFill>
                  <a:srgbClr val="FFFFFF"/>
                </a:solidFill>
                <a:latin typeface="Calibri" pitchFamily="34" charset="0"/>
              </a:endParaRPr>
            </a:p>
          </p:txBody>
        </p:sp>
      </p:grpSp>
      <p:grpSp>
        <p:nvGrpSpPr>
          <p:cNvPr id="7" name="Groupe 184"/>
          <p:cNvGrpSpPr>
            <a:grpSpLocks/>
          </p:cNvGrpSpPr>
          <p:nvPr/>
        </p:nvGrpSpPr>
        <p:grpSpPr bwMode="auto">
          <a:xfrm>
            <a:off x="6227763" y="2366963"/>
            <a:ext cx="1447800" cy="571500"/>
            <a:chOff x="6228184" y="3323456"/>
            <a:chExt cx="1447800" cy="571484"/>
          </a:xfrm>
        </p:grpSpPr>
        <p:sp>
          <p:nvSpPr>
            <p:cNvPr id="43" name="Rectangle 42"/>
            <p:cNvSpPr/>
            <p:nvPr/>
          </p:nvSpPr>
          <p:spPr>
            <a:xfrm>
              <a:off x="6228184" y="3617135"/>
              <a:ext cx="1447800" cy="142871"/>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44" name="Rectangle 43"/>
            <p:cNvSpPr/>
            <p:nvPr/>
          </p:nvSpPr>
          <p:spPr>
            <a:xfrm>
              <a:off x="6228184" y="3750481"/>
              <a:ext cx="1447800" cy="14445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45" name="Rectangle 44"/>
            <p:cNvSpPr/>
            <p:nvPr/>
          </p:nvSpPr>
          <p:spPr>
            <a:xfrm>
              <a:off x="6228184" y="3475852"/>
              <a:ext cx="1447800" cy="144458"/>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8259" name="Triangle isocèle 53"/>
            <p:cNvSpPr>
              <a:spLocks noChangeArrowheads="1"/>
            </p:cNvSpPr>
            <p:nvPr/>
          </p:nvSpPr>
          <p:spPr bwMode="auto">
            <a:xfrm rot="10800000">
              <a:off x="6332959" y="3323456"/>
              <a:ext cx="1238250" cy="152400"/>
            </a:xfrm>
            <a:prstGeom prst="triangle">
              <a:avLst>
                <a:gd name="adj" fmla="val 50000"/>
              </a:avLst>
            </a:prstGeom>
            <a:solidFill>
              <a:srgbClr val="A6A6A6"/>
            </a:solidFill>
            <a:ln w="25400" algn="ctr">
              <a:noFill/>
              <a:miter lim="800000"/>
              <a:headEnd/>
              <a:tailEnd/>
            </a:ln>
          </p:spPr>
          <p:txBody>
            <a:bodyPr rot="10800000" anchor="ctr"/>
            <a:lstStyle/>
            <a:p>
              <a:pPr algn="ctr"/>
              <a:endParaRPr lang="fr-FR">
                <a:solidFill>
                  <a:srgbClr val="FFFFFF"/>
                </a:solidFill>
                <a:latin typeface="Calibri" pitchFamily="34" charset="0"/>
              </a:endParaRPr>
            </a:p>
          </p:txBody>
        </p:sp>
      </p:grpSp>
      <p:grpSp>
        <p:nvGrpSpPr>
          <p:cNvPr id="8" name="Groupe 190"/>
          <p:cNvGrpSpPr>
            <a:grpSpLocks/>
          </p:cNvGrpSpPr>
          <p:nvPr/>
        </p:nvGrpSpPr>
        <p:grpSpPr bwMode="auto">
          <a:xfrm>
            <a:off x="6227763" y="1176338"/>
            <a:ext cx="1447800" cy="693737"/>
            <a:chOff x="6228184" y="4304118"/>
            <a:chExt cx="1447800" cy="694168"/>
          </a:xfrm>
        </p:grpSpPr>
        <p:sp>
          <p:nvSpPr>
            <p:cNvPr id="46" name="Rectangle 45"/>
            <p:cNvSpPr/>
            <p:nvPr/>
          </p:nvSpPr>
          <p:spPr>
            <a:xfrm>
              <a:off x="6228184" y="4715535"/>
              <a:ext cx="1447800" cy="144553"/>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47" name="Rectangle 46"/>
            <p:cNvSpPr/>
            <p:nvPr/>
          </p:nvSpPr>
          <p:spPr>
            <a:xfrm>
              <a:off x="6228184" y="4853734"/>
              <a:ext cx="1447800" cy="144552"/>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48" name="Rectangle 47"/>
            <p:cNvSpPr/>
            <p:nvPr/>
          </p:nvSpPr>
          <p:spPr>
            <a:xfrm>
              <a:off x="6228184" y="4580515"/>
              <a:ext cx="1447800" cy="144552"/>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49" name="Rectangle 48"/>
            <p:cNvSpPr/>
            <p:nvPr/>
          </p:nvSpPr>
          <p:spPr>
            <a:xfrm>
              <a:off x="6228184" y="4456613"/>
              <a:ext cx="1447800" cy="144552"/>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8255" name="Triangle isocèle 55"/>
            <p:cNvSpPr>
              <a:spLocks noChangeArrowheads="1"/>
            </p:cNvSpPr>
            <p:nvPr/>
          </p:nvSpPr>
          <p:spPr bwMode="auto">
            <a:xfrm rot="10800000">
              <a:off x="6332960" y="4304118"/>
              <a:ext cx="1238250" cy="152400"/>
            </a:xfrm>
            <a:prstGeom prst="triangle">
              <a:avLst>
                <a:gd name="adj" fmla="val 50000"/>
              </a:avLst>
            </a:prstGeom>
            <a:solidFill>
              <a:srgbClr val="A6A6A6"/>
            </a:solidFill>
            <a:ln w="25400" algn="ctr">
              <a:noFill/>
              <a:miter lim="800000"/>
              <a:headEnd/>
              <a:tailEnd/>
            </a:ln>
          </p:spPr>
          <p:txBody>
            <a:bodyPr rot="10800000" anchor="ctr"/>
            <a:lstStyle/>
            <a:p>
              <a:pPr algn="ctr"/>
              <a:endParaRPr lang="fr-FR">
                <a:solidFill>
                  <a:srgbClr val="FFFFFF"/>
                </a:solidFill>
                <a:latin typeface="Calibri" pitchFamily="34" charset="0"/>
              </a:endParaRPr>
            </a:p>
          </p:txBody>
        </p:sp>
      </p:grpSp>
      <p:sp>
        <p:nvSpPr>
          <p:cNvPr id="58" name="AutoShape 75"/>
          <p:cNvSpPr>
            <a:spLocks noChangeArrowheads="1"/>
          </p:cNvSpPr>
          <p:nvPr/>
        </p:nvSpPr>
        <p:spPr bwMode="auto">
          <a:xfrm flipV="1">
            <a:off x="6761163" y="3930650"/>
            <a:ext cx="381000" cy="304800"/>
          </a:xfrm>
          <a:prstGeom prst="downArrow">
            <a:avLst>
              <a:gd name="adj1" fmla="val 50000"/>
              <a:gd name="adj2" fmla="val 50000"/>
            </a:avLst>
          </a:prstGeom>
          <a:solidFill>
            <a:schemeClr val="tx1">
              <a:lumMod val="95000"/>
              <a:lumOff val="5000"/>
            </a:schemeClr>
          </a:solidFill>
          <a:ln w="9525">
            <a:noFill/>
            <a:miter lim="800000"/>
            <a:headEnd/>
            <a:tailEnd/>
          </a:ln>
        </p:spPr>
        <p:txBody>
          <a:bodyPr wrap="none" anchor="ctr"/>
          <a:lstStyle/>
          <a:p>
            <a:pPr fontAlgn="auto">
              <a:spcBef>
                <a:spcPts val="0"/>
              </a:spcBef>
              <a:spcAft>
                <a:spcPts val="0"/>
              </a:spcAft>
              <a:defRPr/>
            </a:pPr>
            <a:endParaRPr lang="fr-FR">
              <a:latin typeface="+mn-lt"/>
              <a:cs typeface="+mn-cs"/>
            </a:endParaRPr>
          </a:p>
        </p:txBody>
      </p:sp>
      <p:sp>
        <p:nvSpPr>
          <p:cNvPr id="60" name="AutoShape 75"/>
          <p:cNvSpPr>
            <a:spLocks noChangeArrowheads="1"/>
          </p:cNvSpPr>
          <p:nvPr/>
        </p:nvSpPr>
        <p:spPr bwMode="auto">
          <a:xfrm flipV="1">
            <a:off x="6761163" y="2994025"/>
            <a:ext cx="381000" cy="304800"/>
          </a:xfrm>
          <a:prstGeom prst="downArrow">
            <a:avLst>
              <a:gd name="adj1" fmla="val 50000"/>
              <a:gd name="adj2" fmla="val 50000"/>
            </a:avLst>
          </a:prstGeom>
          <a:solidFill>
            <a:schemeClr val="tx1">
              <a:lumMod val="95000"/>
              <a:lumOff val="5000"/>
            </a:schemeClr>
          </a:solidFill>
          <a:ln w="9525">
            <a:noFill/>
            <a:miter lim="800000"/>
            <a:headEnd/>
            <a:tailEnd/>
          </a:ln>
        </p:spPr>
        <p:txBody>
          <a:bodyPr wrap="none" anchor="ctr"/>
          <a:lstStyle/>
          <a:p>
            <a:pPr fontAlgn="auto">
              <a:spcBef>
                <a:spcPts val="0"/>
              </a:spcBef>
              <a:spcAft>
                <a:spcPts val="0"/>
              </a:spcAft>
              <a:defRPr/>
            </a:pPr>
            <a:endParaRPr lang="fr-FR">
              <a:latin typeface="+mn-lt"/>
              <a:cs typeface="+mn-cs"/>
            </a:endParaRPr>
          </a:p>
        </p:txBody>
      </p:sp>
      <p:sp>
        <p:nvSpPr>
          <p:cNvPr id="61" name="AutoShape 75"/>
          <p:cNvSpPr>
            <a:spLocks noChangeArrowheads="1"/>
          </p:cNvSpPr>
          <p:nvPr/>
        </p:nvSpPr>
        <p:spPr bwMode="auto">
          <a:xfrm flipV="1">
            <a:off x="6761163" y="1912938"/>
            <a:ext cx="381000" cy="304800"/>
          </a:xfrm>
          <a:prstGeom prst="downArrow">
            <a:avLst>
              <a:gd name="adj1" fmla="val 50000"/>
              <a:gd name="adj2" fmla="val 50000"/>
            </a:avLst>
          </a:prstGeom>
          <a:solidFill>
            <a:schemeClr val="tx1">
              <a:lumMod val="95000"/>
              <a:lumOff val="5000"/>
            </a:schemeClr>
          </a:solidFill>
          <a:ln w="9525">
            <a:noFill/>
            <a:miter lim="800000"/>
            <a:headEnd/>
            <a:tailEnd/>
          </a:ln>
        </p:spPr>
        <p:txBody>
          <a:bodyPr wrap="none" anchor="ctr"/>
          <a:lstStyle/>
          <a:p>
            <a:pPr fontAlgn="auto">
              <a:spcBef>
                <a:spcPts val="0"/>
              </a:spcBef>
              <a:spcAft>
                <a:spcPts val="0"/>
              </a:spcAft>
              <a:defRPr/>
            </a:pPr>
            <a:endParaRPr lang="fr-FR">
              <a:latin typeface="+mn-lt"/>
              <a:cs typeface="+mn-cs"/>
            </a:endParaRPr>
          </a:p>
        </p:txBody>
      </p:sp>
      <p:graphicFrame>
        <p:nvGraphicFramePr>
          <p:cNvPr id="62" name="Object 53"/>
          <p:cNvGraphicFramePr>
            <a:graphicFrameLocks noChangeAspect="1"/>
          </p:cNvGraphicFramePr>
          <p:nvPr/>
        </p:nvGraphicFramePr>
        <p:xfrm>
          <a:off x="8235950" y="1247775"/>
          <a:ext cx="763588" cy="665163"/>
        </p:xfrm>
        <a:graphic>
          <a:graphicData uri="http://schemas.openxmlformats.org/presentationml/2006/ole">
            <mc:AlternateContent xmlns:mc="http://schemas.openxmlformats.org/markup-compatibility/2006">
              <mc:Choice xmlns:v="urn:schemas-microsoft-com:vml" Requires="v">
                <p:oleObj spid="_x0000_s8236" name="Formel" r:id="rId4" imgW="291973" imgH="253890" progId="Equation.3">
                  <p:embed/>
                </p:oleObj>
              </mc:Choice>
              <mc:Fallback>
                <p:oleObj name="Formel" r:id="rId4" imgW="291973" imgH="253890" progId="Equation.3">
                  <p:embed/>
                  <p:pic>
                    <p:nvPicPr>
                      <p:cNvPr id="0" name="Object 5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35950" y="1247775"/>
                        <a:ext cx="763588" cy="6651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3" name="Object 54"/>
          <p:cNvGraphicFramePr>
            <a:graphicFrameLocks noChangeAspect="1"/>
          </p:cNvGraphicFramePr>
          <p:nvPr/>
        </p:nvGraphicFramePr>
        <p:xfrm>
          <a:off x="8235950" y="4165600"/>
          <a:ext cx="498475" cy="631825"/>
        </p:xfrm>
        <a:graphic>
          <a:graphicData uri="http://schemas.openxmlformats.org/presentationml/2006/ole">
            <mc:AlternateContent xmlns:mc="http://schemas.openxmlformats.org/markup-compatibility/2006">
              <mc:Choice xmlns:v="urn:schemas-microsoft-com:vml" Requires="v">
                <p:oleObj spid="_x0000_s8237" name="Formel" r:id="rId6" imgW="190417" imgH="241195" progId="Equation.3">
                  <p:embed/>
                </p:oleObj>
              </mc:Choice>
              <mc:Fallback>
                <p:oleObj name="Formel" r:id="rId6" imgW="190417" imgH="241195" progId="Equation.3">
                  <p:embed/>
                  <p:pic>
                    <p:nvPicPr>
                      <p:cNvPr id="0" name="Object 5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35950" y="4165600"/>
                        <a:ext cx="498475" cy="631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4" name="Object 55"/>
          <p:cNvGraphicFramePr>
            <a:graphicFrameLocks noChangeAspect="1"/>
          </p:cNvGraphicFramePr>
          <p:nvPr/>
        </p:nvGraphicFramePr>
        <p:xfrm>
          <a:off x="8235950" y="3319463"/>
          <a:ext cx="908050" cy="719137"/>
        </p:xfrm>
        <a:graphic>
          <a:graphicData uri="http://schemas.openxmlformats.org/presentationml/2006/ole">
            <mc:AlternateContent xmlns:mc="http://schemas.openxmlformats.org/markup-compatibility/2006">
              <mc:Choice xmlns:v="urn:schemas-microsoft-com:vml" Requires="v">
                <p:oleObj spid="_x0000_s8238" name="Équation" r:id="rId8" imgW="304668" imgH="241195" progId="Equation.3">
                  <p:embed/>
                </p:oleObj>
              </mc:Choice>
              <mc:Fallback>
                <p:oleObj name="Équation" r:id="rId8" imgW="304668" imgH="241195" progId="Equation.3">
                  <p:embed/>
                  <p:pic>
                    <p:nvPicPr>
                      <p:cNvPr id="0" name="Object 5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235950" y="3319463"/>
                        <a:ext cx="908050" cy="7191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5" name="Object 56"/>
          <p:cNvGraphicFramePr>
            <a:graphicFrameLocks noChangeAspect="1"/>
          </p:cNvGraphicFramePr>
          <p:nvPr/>
        </p:nvGraphicFramePr>
        <p:xfrm>
          <a:off x="8235950" y="2387600"/>
          <a:ext cx="700088" cy="665163"/>
        </p:xfrm>
        <a:graphic>
          <a:graphicData uri="http://schemas.openxmlformats.org/presentationml/2006/ole">
            <mc:AlternateContent xmlns:mc="http://schemas.openxmlformats.org/markup-compatibility/2006">
              <mc:Choice xmlns:v="urn:schemas-microsoft-com:vml" Requires="v">
                <p:oleObj spid="_x0000_s8239" name="Formel" r:id="rId10" imgW="266469" imgH="253780" progId="Equation.3">
                  <p:embed/>
                </p:oleObj>
              </mc:Choice>
              <mc:Fallback>
                <p:oleObj name="Formel" r:id="rId10" imgW="266469" imgH="253780" progId="Equation.3">
                  <p:embed/>
                  <p:pic>
                    <p:nvPicPr>
                      <p:cNvPr id="0" name="Object 5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235950" y="2387600"/>
                        <a:ext cx="700088" cy="6651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6" name="AutoShape 75"/>
          <p:cNvSpPr>
            <a:spLocks noChangeArrowheads="1"/>
          </p:cNvSpPr>
          <p:nvPr/>
        </p:nvSpPr>
        <p:spPr bwMode="auto">
          <a:xfrm rot="16200000">
            <a:off x="7861300" y="4371975"/>
            <a:ext cx="381000" cy="323850"/>
          </a:xfrm>
          <a:prstGeom prst="downArrow">
            <a:avLst>
              <a:gd name="adj1" fmla="val 50000"/>
              <a:gd name="adj2" fmla="val 50000"/>
            </a:avLst>
          </a:prstGeom>
          <a:solidFill>
            <a:schemeClr val="tx1">
              <a:lumMod val="95000"/>
              <a:lumOff val="5000"/>
            </a:schemeClr>
          </a:solidFill>
          <a:ln w="9525">
            <a:noFill/>
            <a:miter lim="800000"/>
            <a:headEnd/>
            <a:tailEnd/>
          </a:ln>
        </p:spPr>
        <p:txBody>
          <a:bodyPr wrap="none" anchor="ctr"/>
          <a:lstStyle/>
          <a:p>
            <a:pPr fontAlgn="auto">
              <a:spcBef>
                <a:spcPts val="0"/>
              </a:spcBef>
              <a:spcAft>
                <a:spcPts val="0"/>
              </a:spcAft>
              <a:defRPr/>
            </a:pPr>
            <a:endParaRPr lang="fr-FR">
              <a:latin typeface="+mn-lt"/>
              <a:cs typeface="+mn-cs"/>
            </a:endParaRPr>
          </a:p>
        </p:txBody>
      </p:sp>
      <p:sp>
        <p:nvSpPr>
          <p:cNvPr id="67" name="AutoShape 75"/>
          <p:cNvSpPr>
            <a:spLocks noChangeArrowheads="1"/>
          </p:cNvSpPr>
          <p:nvPr/>
        </p:nvSpPr>
        <p:spPr bwMode="auto">
          <a:xfrm rot="16200000">
            <a:off x="7861300" y="3563938"/>
            <a:ext cx="381000" cy="323850"/>
          </a:xfrm>
          <a:prstGeom prst="downArrow">
            <a:avLst>
              <a:gd name="adj1" fmla="val 50000"/>
              <a:gd name="adj2" fmla="val 50000"/>
            </a:avLst>
          </a:prstGeom>
          <a:solidFill>
            <a:schemeClr val="tx1">
              <a:lumMod val="95000"/>
              <a:lumOff val="5000"/>
            </a:schemeClr>
          </a:solidFill>
          <a:ln w="9525">
            <a:noFill/>
            <a:miter lim="800000"/>
            <a:headEnd/>
            <a:tailEnd/>
          </a:ln>
        </p:spPr>
        <p:txBody>
          <a:bodyPr wrap="none" anchor="ctr"/>
          <a:lstStyle/>
          <a:p>
            <a:pPr fontAlgn="auto">
              <a:spcBef>
                <a:spcPts val="0"/>
              </a:spcBef>
              <a:spcAft>
                <a:spcPts val="0"/>
              </a:spcAft>
              <a:defRPr/>
            </a:pPr>
            <a:endParaRPr lang="fr-FR">
              <a:latin typeface="+mn-lt"/>
              <a:cs typeface="+mn-cs"/>
            </a:endParaRPr>
          </a:p>
        </p:txBody>
      </p:sp>
      <p:sp>
        <p:nvSpPr>
          <p:cNvPr id="68" name="AutoShape 75"/>
          <p:cNvSpPr>
            <a:spLocks noChangeArrowheads="1"/>
          </p:cNvSpPr>
          <p:nvPr/>
        </p:nvSpPr>
        <p:spPr bwMode="auto">
          <a:xfrm rot="16200000">
            <a:off x="7861300" y="2560638"/>
            <a:ext cx="381000" cy="323850"/>
          </a:xfrm>
          <a:prstGeom prst="downArrow">
            <a:avLst>
              <a:gd name="adj1" fmla="val 50000"/>
              <a:gd name="adj2" fmla="val 50000"/>
            </a:avLst>
          </a:prstGeom>
          <a:solidFill>
            <a:schemeClr val="tx1">
              <a:lumMod val="95000"/>
              <a:lumOff val="5000"/>
            </a:schemeClr>
          </a:solidFill>
          <a:ln w="9525">
            <a:noFill/>
            <a:miter lim="800000"/>
            <a:headEnd/>
            <a:tailEnd/>
          </a:ln>
        </p:spPr>
        <p:txBody>
          <a:bodyPr wrap="none" anchor="ctr"/>
          <a:lstStyle/>
          <a:p>
            <a:pPr fontAlgn="auto">
              <a:spcBef>
                <a:spcPts val="0"/>
              </a:spcBef>
              <a:spcAft>
                <a:spcPts val="0"/>
              </a:spcAft>
              <a:defRPr/>
            </a:pPr>
            <a:endParaRPr lang="fr-FR">
              <a:latin typeface="+mn-lt"/>
              <a:cs typeface="+mn-cs"/>
            </a:endParaRPr>
          </a:p>
        </p:txBody>
      </p:sp>
      <p:sp>
        <p:nvSpPr>
          <p:cNvPr id="70" name="Espace réservé du numéro de diapositive 3"/>
          <p:cNvSpPr txBox="1">
            <a:spLocks/>
          </p:cNvSpPr>
          <p:nvPr/>
        </p:nvSpPr>
        <p:spPr>
          <a:xfrm>
            <a:off x="8675688" y="6492875"/>
            <a:ext cx="347662" cy="365125"/>
          </a:xfrm>
          <a:prstGeom prst="rect">
            <a:avLst/>
          </a:prstGeom>
        </p:spPr>
        <p:txBody>
          <a:bodyPr anchor="ctr"/>
          <a:lstStyle/>
          <a:p>
            <a:pPr algn="r" fontAlgn="auto">
              <a:spcBef>
                <a:spcPts val="0"/>
              </a:spcBef>
              <a:spcAft>
                <a:spcPts val="0"/>
              </a:spcAft>
              <a:defRPr/>
            </a:pPr>
            <a:fld id="{7115C25A-48E9-4C76-9253-EA919BA144F5}" type="slidenum">
              <a:rPr lang="de-DE" sz="1200">
                <a:solidFill>
                  <a:schemeClr val="tx1">
                    <a:tint val="75000"/>
                  </a:schemeClr>
                </a:solidFill>
                <a:latin typeface="+mn-lt"/>
                <a:cs typeface="+mn-cs"/>
              </a:rPr>
              <a:pPr algn="r" fontAlgn="auto">
                <a:spcBef>
                  <a:spcPts val="0"/>
                </a:spcBef>
                <a:spcAft>
                  <a:spcPts val="0"/>
                </a:spcAft>
                <a:defRPr/>
              </a:pPr>
              <a:t>12</a:t>
            </a:fld>
            <a:endParaRPr lang="de-DE" sz="1200">
              <a:solidFill>
                <a:schemeClr val="tx1">
                  <a:tint val="75000"/>
                </a:schemeClr>
              </a:solidFill>
              <a:latin typeface="+mn-lt"/>
              <a:cs typeface="+mn-cs"/>
            </a:endParaRPr>
          </a:p>
        </p:txBody>
      </p:sp>
      <p:sp>
        <p:nvSpPr>
          <p:cNvPr id="8223"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fr-FR">
              <a:latin typeface="Calibri" pitchFamily="34" charset="0"/>
            </a:endParaRPr>
          </a:p>
        </p:txBody>
      </p:sp>
      <p:graphicFrame>
        <p:nvGraphicFramePr>
          <p:cNvPr id="256028" name="Object 57"/>
          <p:cNvGraphicFramePr>
            <a:graphicFrameLocks noChangeAspect="1"/>
          </p:cNvGraphicFramePr>
          <p:nvPr/>
        </p:nvGraphicFramePr>
        <p:xfrm>
          <a:off x="468313" y="4864100"/>
          <a:ext cx="8170862" cy="842963"/>
        </p:xfrm>
        <a:graphic>
          <a:graphicData uri="http://schemas.openxmlformats.org/presentationml/2006/ole">
            <mc:AlternateContent xmlns:mc="http://schemas.openxmlformats.org/markup-compatibility/2006">
              <mc:Choice xmlns:v="urn:schemas-microsoft-com:vml" Requires="v">
                <p:oleObj spid="_x0000_s8240" name="Équation" r:id="rId12" imgW="6642100" imgH="685800" progId="Equation.3">
                  <p:embed/>
                </p:oleObj>
              </mc:Choice>
              <mc:Fallback>
                <p:oleObj name="Équation" r:id="rId12" imgW="6642100" imgH="685800" progId="Equation.3">
                  <p:embed/>
                  <p:pic>
                    <p:nvPicPr>
                      <p:cNvPr id="0" name="Object 57"/>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68313" y="4864100"/>
                        <a:ext cx="8170862" cy="8429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8224" name="Groupe 146"/>
          <p:cNvGrpSpPr>
            <a:grpSpLocks noChangeAspect="1"/>
          </p:cNvGrpSpPr>
          <p:nvPr/>
        </p:nvGrpSpPr>
        <p:grpSpPr bwMode="auto">
          <a:xfrm>
            <a:off x="69850" y="995363"/>
            <a:ext cx="5900738" cy="3729037"/>
            <a:chOff x="50198" y="933294"/>
            <a:chExt cx="8875967" cy="5608794"/>
          </a:xfrm>
        </p:grpSpPr>
        <p:cxnSp>
          <p:nvCxnSpPr>
            <p:cNvPr id="114" name="Connecteur droit 113"/>
            <p:cNvCxnSpPr/>
            <p:nvPr/>
          </p:nvCxnSpPr>
          <p:spPr>
            <a:xfrm>
              <a:off x="171984" y="1675880"/>
              <a:ext cx="7199633"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15" name="Connecteur droit 114"/>
            <p:cNvCxnSpPr/>
            <p:nvPr/>
          </p:nvCxnSpPr>
          <p:spPr>
            <a:xfrm>
              <a:off x="171984" y="2287140"/>
              <a:ext cx="7199633"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17" name="Triangle isocèle 116"/>
            <p:cNvSpPr>
              <a:spLocks noChangeArrowheads="1"/>
            </p:cNvSpPr>
            <p:nvPr/>
          </p:nvSpPr>
          <p:spPr bwMode="auto">
            <a:xfrm rot="10800000">
              <a:off x="1602358" y="1372638"/>
              <a:ext cx="4341272" cy="608872"/>
            </a:xfrm>
            <a:prstGeom prst="triangle">
              <a:avLst>
                <a:gd name="adj" fmla="val 50000"/>
              </a:avLst>
            </a:prstGeom>
            <a:solidFill>
              <a:schemeClr val="bg1">
                <a:lumMod val="75000"/>
              </a:schemeClr>
            </a:solidFill>
            <a:ln w="25400" algn="ctr">
              <a:noFill/>
              <a:miter lim="800000"/>
              <a:headEnd/>
              <a:tailEnd/>
            </a:ln>
          </p:spPr>
          <p:txBody>
            <a:bodyPr rot="10800000" anchor="ctr"/>
            <a:lstStyle/>
            <a:p>
              <a:pPr algn="ctr" fontAlgn="auto">
                <a:spcBef>
                  <a:spcPts val="0"/>
                </a:spcBef>
                <a:spcAft>
                  <a:spcPts val="0"/>
                </a:spcAft>
                <a:defRPr/>
              </a:pPr>
              <a:endParaRPr lang="fr-FR" sz="1400">
                <a:solidFill>
                  <a:schemeClr val="lt1"/>
                </a:solidFill>
                <a:latin typeface="+mn-lt"/>
                <a:cs typeface="+mn-cs"/>
              </a:endParaRPr>
            </a:p>
          </p:txBody>
        </p:sp>
        <p:cxnSp>
          <p:nvCxnSpPr>
            <p:cNvPr id="118" name="Connecteur droit 117"/>
            <p:cNvCxnSpPr>
              <a:stCxn id="117" idx="0"/>
              <a:endCxn id="117" idx="5"/>
            </p:cNvCxnSpPr>
            <p:nvPr/>
          </p:nvCxnSpPr>
          <p:spPr>
            <a:xfrm flipH="1" flipV="1">
              <a:off x="2686482" y="1675880"/>
              <a:ext cx="1086513" cy="30563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19" name="Connecteur droit 118"/>
            <p:cNvCxnSpPr>
              <a:stCxn id="117" idx="1"/>
              <a:endCxn id="117" idx="0"/>
            </p:cNvCxnSpPr>
            <p:nvPr/>
          </p:nvCxnSpPr>
          <p:spPr>
            <a:xfrm flipH="1">
              <a:off x="3772994" y="1675880"/>
              <a:ext cx="1086511" cy="30563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20" name="Connecteur droit 119"/>
            <p:cNvCxnSpPr/>
            <p:nvPr/>
          </p:nvCxnSpPr>
          <p:spPr>
            <a:xfrm>
              <a:off x="171984" y="3428479"/>
              <a:ext cx="7199633"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21" name="Connecteur droit 120"/>
            <p:cNvCxnSpPr/>
            <p:nvPr/>
          </p:nvCxnSpPr>
          <p:spPr>
            <a:xfrm>
              <a:off x="171984" y="4039739"/>
              <a:ext cx="7199633"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22" name="Connecteur droit 121"/>
            <p:cNvCxnSpPr/>
            <p:nvPr/>
          </p:nvCxnSpPr>
          <p:spPr>
            <a:xfrm>
              <a:off x="171984" y="5257485"/>
              <a:ext cx="7199633"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23" name="Connecteur droit 122"/>
            <p:cNvCxnSpPr/>
            <p:nvPr/>
          </p:nvCxnSpPr>
          <p:spPr>
            <a:xfrm>
              <a:off x="171984" y="5866359"/>
              <a:ext cx="7199633"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24" name="Connecteur droit 123"/>
            <p:cNvCxnSpPr/>
            <p:nvPr/>
          </p:nvCxnSpPr>
          <p:spPr>
            <a:xfrm flipV="1">
              <a:off x="900304" y="1675880"/>
              <a:ext cx="1805281" cy="4345682"/>
            </a:xfrm>
            <a:prstGeom prst="line">
              <a:avLst/>
            </a:prstGeom>
            <a:ln w="19050">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5" name="Connecteur droit avec flèche 124"/>
            <p:cNvCxnSpPr/>
            <p:nvPr/>
          </p:nvCxnSpPr>
          <p:spPr>
            <a:xfrm>
              <a:off x="3830305" y="3428479"/>
              <a:ext cx="1764686"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6" name="Connecteur droit 125"/>
            <p:cNvCxnSpPr/>
            <p:nvPr/>
          </p:nvCxnSpPr>
          <p:spPr>
            <a:xfrm flipV="1">
              <a:off x="3770606" y="1143415"/>
              <a:ext cx="0" cy="5147961"/>
            </a:xfrm>
            <a:prstGeom prst="line">
              <a:avLst/>
            </a:prstGeom>
            <a:ln w="19050">
              <a:solidFill>
                <a:schemeClr val="tx1">
                  <a:lumMod val="95000"/>
                  <a:lumOff val="5000"/>
                </a:schemeClr>
              </a:solidFill>
              <a:prstDash val="lgDashDot"/>
            </a:ln>
          </p:spPr>
          <p:style>
            <a:lnRef idx="1">
              <a:schemeClr val="accent1"/>
            </a:lnRef>
            <a:fillRef idx="0">
              <a:schemeClr val="accent1"/>
            </a:fillRef>
            <a:effectRef idx="0">
              <a:schemeClr val="accent1"/>
            </a:effectRef>
            <a:fontRef idx="minor">
              <a:schemeClr val="tx1"/>
            </a:fontRef>
          </p:style>
        </p:cxnSp>
        <p:cxnSp>
          <p:nvCxnSpPr>
            <p:cNvPr id="127" name="Connecteur droit 126"/>
            <p:cNvCxnSpPr/>
            <p:nvPr/>
          </p:nvCxnSpPr>
          <p:spPr>
            <a:xfrm flipV="1">
              <a:off x="7524445" y="4066005"/>
              <a:ext cx="0" cy="1153276"/>
            </a:xfrm>
            <a:prstGeom prst="line">
              <a:avLst/>
            </a:prstGeom>
            <a:ln w="19050">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8" name="Connecteur droit avec flèche 127"/>
            <p:cNvCxnSpPr/>
            <p:nvPr/>
          </p:nvCxnSpPr>
          <p:spPr>
            <a:xfrm>
              <a:off x="3753891" y="1675880"/>
              <a:ext cx="1115166"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9" name="Connecteur droit avec flèche 128"/>
            <p:cNvCxnSpPr/>
            <p:nvPr/>
          </p:nvCxnSpPr>
          <p:spPr>
            <a:xfrm>
              <a:off x="3780157" y="5257485"/>
              <a:ext cx="2557483"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0" name="Accolade fermante 129"/>
            <p:cNvSpPr/>
            <p:nvPr/>
          </p:nvSpPr>
          <p:spPr>
            <a:xfrm>
              <a:off x="7882635" y="1575595"/>
              <a:ext cx="379683" cy="4875759"/>
            </a:xfrm>
            <a:prstGeom prst="rightBrace">
              <a:avLst>
                <a:gd name="adj1" fmla="val 78333"/>
                <a:gd name="adj2" fmla="val 5000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sz="1400"/>
            </a:p>
          </p:txBody>
        </p:sp>
        <p:graphicFrame>
          <p:nvGraphicFramePr>
            <p:cNvPr id="8199" name="Object 58"/>
            <p:cNvGraphicFramePr>
              <a:graphicFrameLocks noChangeAspect="1"/>
            </p:cNvGraphicFramePr>
            <p:nvPr/>
          </p:nvGraphicFramePr>
          <p:xfrm>
            <a:off x="8361015" y="3657600"/>
            <a:ext cx="565150" cy="631825"/>
          </p:xfrm>
          <a:graphic>
            <a:graphicData uri="http://schemas.openxmlformats.org/presentationml/2006/ole">
              <mc:AlternateContent xmlns:mc="http://schemas.openxmlformats.org/markup-compatibility/2006">
                <mc:Choice xmlns:v="urn:schemas-microsoft-com:vml" Requires="v">
                  <p:oleObj spid="_x0000_s8241" name="Équation" r:id="rId14" imgW="215713" imgH="241091" progId="Equation.3">
                    <p:embed/>
                  </p:oleObj>
                </mc:Choice>
                <mc:Fallback>
                  <p:oleObj name="Équation" r:id="rId14" imgW="215713" imgH="241091" progId="Equation.3">
                    <p:embed/>
                    <p:pic>
                      <p:nvPicPr>
                        <p:cNvPr id="0" name="Object 5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361015" y="3657600"/>
                          <a:ext cx="565150" cy="631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200" name="Object 59"/>
            <p:cNvGraphicFramePr>
              <a:graphicFrameLocks noChangeAspect="1"/>
            </p:cNvGraphicFramePr>
            <p:nvPr/>
          </p:nvGraphicFramePr>
          <p:xfrm>
            <a:off x="7292628" y="5976938"/>
            <a:ext cx="465137" cy="565150"/>
          </p:xfrm>
          <a:graphic>
            <a:graphicData uri="http://schemas.openxmlformats.org/presentationml/2006/ole">
              <mc:AlternateContent xmlns:mc="http://schemas.openxmlformats.org/markup-compatibility/2006">
                <mc:Choice xmlns:v="urn:schemas-microsoft-com:vml" Requires="v">
                  <p:oleObj spid="_x0000_s8242" name="Équation" r:id="rId16" imgW="177569" imgH="215619" progId="Equation.3">
                    <p:embed/>
                  </p:oleObj>
                </mc:Choice>
                <mc:Fallback>
                  <p:oleObj name="Équation" r:id="rId16" imgW="177569" imgH="215619" progId="Equation.3">
                    <p:embed/>
                    <p:pic>
                      <p:nvPicPr>
                        <p:cNvPr id="0" name="Object 59"/>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292628" y="5976938"/>
                          <a:ext cx="465137" cy="5651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133" name="Connecteur droit 132"/>
            <p:cNvCxnSpPr/>
            <p:nvPr/>
          </p:nvCxnSpPr>
          <p:spPr>
            <a:xfrm flipV="1">
              <a:off x="7524445" y="2284753"/>
              <a:ext cx="0" cy="1153276"/>
            </a:xfrm>
            <a:prstGeom prst="line">
              <a:avLst/>
            </a:prstGeom>
            <a:ln w="19050">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8201" name="Object 60"/>
            <p:cNvGraphicFramePr>
              <a:graphicFrameLocks noChangeAspect="1"/>
            </p:cNvGraphicFramePr>
            <p:nvPr/>
          </p:nvGraphicFramePr>
          <p:xfrm>
            <a:off x="3982616" y="1192213"/>
            <a:ext cx="598488" cy="531812"/>
          </p:xfrm>
          <a:graphic>
            <a:graphicData uri="http://schemas.openxmlformats.org/presentationml/2006/ole">
              <mc:AlternateContent xmlns:mc="http://schemas.openxmlformats.org/markup-compatibility/2006">
                <mc:Choice xmlns:v="urn:schemas-microsoft-com:vml" Requires="v">
                  <p:oleObj spid="_x0000_s8243" name="Équation" r:id="rId18" imgW="228501" imgH="203112" progId="Equation.3">
                    <p:embed/>
                  </p:oleObj>
                </mc:Choice>
                <mc:Fallback>
                  <p:oleObj name="Équation" r:id="rId18" imgW="228501" imgH="203112" progId="Equation.3">
                    <p:embed/>
                    <p:pic>
                      <p:nvPicPr>
                        <p:cNvPr id="0" name="Object 60"/>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982616" y="1192213"/>
                          <a:ext cx="598488" cy="5318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202" name="Object 61"/>
            <p:cNvGraphicFramePr>
              <a:graphicFrameLocks noChangeAspect="1"/>
            </p:cNvGraphicFramePr>
            <p:nvPr/>
          </p:nvGraphicFramePr>
          <p:xfrm>
            <a:off x="4531891" y="2971800"/>
            <a:ext cx="565150" cy="531813"/>
          </p:xfrm>
          <a:graphic>
            <a:graphicData uri="http://schemas.openxmlformats.org/presentationml/2006/ole">
              <mc:AlternateContent xmlns:mc="http://schemas.openxmlformats.org/markup-compatibility/2006">
                <mc:Choice xmlns:v="urn:schemas-microsoft-com:vml" Requires="v">
                  <p:oleObj spid="_x0000_s8244" name="Équation" r:id="rId20" imgW="215713" imgH="203024" progId="Equation.3">
                    <p:embed/>
                  </p:oleObj>
                </mc:Choice>
                <mc:Fallback>
                  <p:oleObj name="Équation" r:id="rId20" imgW="215713" imgH="203024" progId="Equation.3">
                    <p:embed/>
                    <p:pic>
                      <p:nvPicPr>
                        <p:cNvPr id="0" name="Object 61"/>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4531891" y="2971800"/>
                          <a:ext cx="565150" cy="5318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203" name="Object 62"/>
            <p:cNvGraphicFramePr>
              <a:graphicFrameLocks noChangeAspect="1"/>
            </p:cNvGraphicFramePr>
            <p:nvPr/>
          </p:nvGraphicFramePr>
          <p:xfrm>
            <a:off x="4957341" y="4800600"/>
            <a:ext cx="598488" cy="531813"/>
          </p:xfrm>
          <a:graphic>
            <a:graphicData uri="http://schemas.openxmlformats.org/presentationml/2006/ole">
              <mc:AlternateContent xmlns:mc="http://schemas.openxmlformats.org/markup-compatibility/2006">
                <mc:Choice xmlns:v="urn:schemas-microsoft-com:vml" Requires="v">
                  <p:oleObj spid="_x0000_s8245" name="Équation" r:id="rId22" imgW="228501" imgH="203112" progId="Equation.3">
                    <p:embed/>
                  </p:oleObj>
                </mc:Choice>
                <mc:Fallback>
                  <p:oleObj name="Équation" r:id="rId22" imgW="228501" imgH="203112" progId="Equation.3">
                    <p:embed/>
                    <p:pic>
                      <p:nvPicPr>
                        <p:cNvPr id="0" name="Object 62"/>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957341" y="4800600"/>
                          <a:ext cx="598488" cy="5318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245" name="Text Box 34"/>
            <p:cNvSpPr txBox="1">
              <a:spLocks noChangeArrowheads="1"/>
            </p:cNvSpPr>
            <p:nvPr/>
          </p:nvSpPr>
          <p:spPr bwMode="auto">
            <a:xfrm>
              <a:off x="50198" y="1752394"/>
              <a:ext cx="1371600" cy="509206"/>
            </a:xfrm>
            <a:prstGeom prst="rect">
              <a:avLst/>
            </a:prstGeom>
            <a:noFill/>
            <a:ln w="9525">
              <a:noFill/>
              <a:miter lim="800000"/>
              <a:headEnd/>
              <a:tailEnd/>
            </a:ln>
          </p:spPr>
          <p:txBody>
            <a:bodyPr>
              <a:spAutoFit/>
            </a:bodyPr>
            <a:lstStyle/>
            <a:p>
              <a:pPr>
                <a:spcBef>
                  <a:spcPct val="50000"/>
                </a:spcBef>
              </a:pPr>
              <a:r>
                <a:rPr lang="fr-FR" sz="1600" b="1">
                  <a:latin typeface="Calibri" pitchFamily="34" charset="0"/>
                </a:rPr>
                <a:t>Film 0</a:t>
              </a:r>
            </a:p>
          </p:txBody>
        </p:sp>
        <p:sp>
          <p:nvSpPr>
            <p:cNvPr id="8246" name="Text Box 34"/>
            <p:cNvSpPr txBox="1">
              <a:spLocks noChangeArrowheads="1"/>
            </p:cNvSpPr>
            <p:nvPr/>
          </p:nvSpPr>
          <p:spPr bwMode="auto">
            <a:xfrm>
              <a:off x="50198" y="3504995"/>
              <a:ext cx="1371600" cy="509206"/>
            </a:xfrm>
            <a:prstGeom prst="rect">
              <a:avLst/>
            </a:prstGeom>
            <a:noFill/>
            <a:ln w="9525">
              <a:noFill/>
              <a:miter lim="800000"/>
              <a:headEnd/>
              <a:tailEnd/>
            </a:ln>
          </p:spPr>
          <p:txBody>
            <a:bodyPr>
              <a:spAutoFit/>
            </a:bodyPr>
            <a:lstStyle/>
            <a:p>
              <a:pPr>
                <a:spcBef>
                  <a:spcPct val="50000"/>
                </a:spcBef>
              </a:pPr>
              <a:r>
                <a:rPr lang="fr-FR" sz="1600" b="1">
                  <a:latin typeface="Calibri" pitchFamily="34" charset="0"/>
                </a:rPr>
                <a:t>Film i</a:t>
              </a:r>
            </a:p>
          </p:txBody>
        </p:sp>
        <p:sp>
          <p:nvSpPr>
            <p:cNvPr id="8247" name="Text Box 34"/>
            <p:cNvSpPr txBox="1">
              <a:spLocks noChangeArrowheads="1"/>
            </p:cNvSpPr>
            <p:nvPr/>
          </p:nvSpPr>
          <p:spPr bwMode="auto">
            <a:xfrm>
              <a:off x="50198" y="5333796"/>
              <a:ext cx="1371600" cy="509206"/>
            </a:xfrm>
            <a:prstGeom prst="rect">
              <a:avLst/>
            </a:prstGeom>
            <a:noFill/>
            <a:ln w="9525">
              <a:noFill/>
              <a:miter lim="800000"/>
              <a:headEnd/>
              <a:tailEnd/>
            </a:ln>
          </p:spPr>
          <p:txBody>
            <a:bodyPr>
              <a:spAutoFit/>
            </a:bodyPr>
            <a:lstStyle/>
            <a:p>
              <a:pPr>
                <a:spcBef>
                  <a:spcPct val="50000"/>
                </a:spcBef>
              </a:pPr>
              <a:r>
                <a:rPr lang="fr-FR" sz="1600" b="1">
                  <a:latin typeface="Calibri" pitchFamily="34" charset="0"/>
                </a:rPr>
                <a:t>Film n</a:t>
              </a:r>
            </a:p>
          </p:txBody>
        </p:sp>
        <p:sp>
          <p:nvSpPr>
            <p:cNvPr id="8248" name="Text Box 34"/>
            <p:cNvSpPr txBox="1">
              <a:spLocks noChangeArrowheads="1"/>
            </p:cNvSpPr>
            <p:nvPr/>
          </p:nvSpPr>
          <p:spPr bwMode="auto">
            <a:xfrm>
              <a:off x="50198" y="6019597"/>
              <a:ext cx="1371600" cy="509206"/>
            </a:xfrm>
            <a:prstGeom prst="rect">
              <a:avLst/>
            </a:prstGeom>
            <a:noFill/>
            <a:ln w="9525">
              <a:noFill/>
              <a:miter lim="800000"/>
              <a:headEnd/>
              <a:tailEnd/>
            </a:ln>
          </p:spPr>
          <p:txBody>
            <a:bodyPr>
              <a:spAutoFit/>
            </a:bodyPr>
            <a:lstStyle/>
            <a:p>
              <a:pPr>
                <a:spcBef>
                  <a:spcPct val="50000"/>
                </a:spcBef>
              </a:pPr>
              <a:r>
                <a:rPr lang="fr-FR" sz="1600" b="1">
                  <a:latin typeface="Calibri" pitchFamily="34" charset="0"/>
                </a:rPr>
                <a:t>Substrat</a:t>
              </a:r>
            </a:p>
          </p:txBody>
        </p:sp>
        <p:graphicFrame>
          <p:nvGraphicFramePr>
            <p:cNvPr id="8204" name="Object 63"/>
            <p:cNvGraphicFramePr>
              <a:graphicFrameLocks noChangeAspect="1"/>
            </p:cNvGraphicFramePr>
            <p:nvPr/>
          </p:nvGraphicFramePr>
          <p:xfrm>
            <a:off x="6814790" y="1676400"/>
            <a:ext cx="1228725" cy="631825"/>
          </p:xfrm>
          <a:graphic>
            <a:graphicData uri="http://schemas.openxmlformats.org/presentationml/2006/ole">
              <mc:AlternateContent xmlns:mc="http://schemas.openxmlformats.org/markup-compatibility/2006">
                <mc:Choice xmlns:v="urn:schemas-microsoft-com:vml" Requires="v">
                  <p:oleObj spid="_x0000_s8246" name="Équation" r:id="rId24" imgW="469696" imgH="241195" progId="Equation.3">
                    <p:embed/>
                  </p:oleObj>
                </mc:Choice>
                <mc:Fallback>
                  <p:oleObj name="Équation" r:id="rId24" imgW="469696" imgH="241195" progId="Equation.3">
                    <p:embed/>
                    <p:pic>
                      <p:nvPicPr>
                        <p:cNvPr id="0" name="Object 63"/>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6814790" y="1676400"/>
                          <a:ext cx="1228725" cy="631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205" name="Object 64"/>
            <p:cNvGraphicFramePr>
              <a:graphicFrameLocks noChangeAspect="1"/>
            </p:cNvGraphicFramePr>
            <p:nvPr/>
          </p:nvGraphicFramePr>
          <p:xfrm>
            <a:off x="6732240" y="5241925"/>
            <a:ext cx="1395413" cy="631825"/>
          </p:xfrm>
          <a:graphic>
            <a:graphicData uri="http://schemas.openxmlformats.org/presentationml/2006/ole">
              <mc:AlternateContent xmlns:mc="http://schemas.openxmlformats.org/markup-compatibility/2006">
                <mc:Choice xmlns:v="urn:schemas-microsoft-com:vml" Requires="v">
                  <p:oleObj spid="_x0000_s8247" name="Équation" r:id="rId26" imgW="533169" imgH="241195" progId="Equation.3">
                    <p:embed/>
                  </p:oleObj>
                </mc:Choice>
                <mc:Fallback>
                  <p:oleObj name="Équation" r:id="rId26" imgW="533169" imgH="241195" progId="Equation.3">
                    <p:embed/>
                    <p:pic>
                      <p:nvPicPr>
                        <p:cNvPr id="0" name="Object 64"/>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6732240" y="5241925"/>
                          <a:ext cx="1395413" cy="631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206" name="Object 65"/>
            <p:cNvGraphicFramePr>
              <a:graphicFrameLocks noChangeAspect="1"/>
            </p:cNvGraphicFramePr>
            <p:nvPr/>
          </p:nvGraphicFramePr>
          <p:xfrm>
            <a:off x="6814790" y="3413125"/>
            <a:ext cx="1130300" cy="631825"/>
          </p:xfrm>
          <a:graphic>
            <a:graphicData uri="http://schemas.openxmlformats.org/presentationml/2006/ole">
              <mc:AlternateContent xmlns:mc="http://schemas.openxmlformats.org/markup-compatibility/2006">
                <mc:Choice xmlns:v="urn:schemas-microsoft-com:vml" Requires="v">
                  <p:oleObj spid="_x0000_s8248" name="Équation" r:id="rId28" imgW="431613" imgH="241195" progId="Equation.3">
                    <p:embed/>
                  </p:oleObj>
                </mc:Choice>
                <mc:Fallback>
                  <p:oleObj name="Équation" r:id="rId28" imgW="431613" imgH="241195" progId="Equation.3">
                    <p:embed/>
                    <p:pic>
                      <p:nvPicPr>
                        <p:cNvPr id="0" name="Object 65"/>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6814790" y="3413125"/>
                          <a:ext cx="1130300" cy="631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249" name="Text Box 34"/>
            <p:cNvSpPr txBox="1">
              <a:spLocks noChangeArrowheads="1"/>
            </p:cNvSpPr>
            <p:nvPr/>
          </p:nvSpPr>
          <p:spPr bwMode="auto">
            <a:xfrm>
              <a:off x="1623763" y="933294"/>
              <a:ext cx="1901653" cy="509206"/>
            </a:xfrm>
            <a:prstGeom prst="rect">
              <a:avLst/>
            </a:prstGeom>
            <a:noFill/>
            <a:ln w="9525">
              <a:noFill/>
              <a:miter lim="800000"/>
              <a:headEnd/>
              <a:tailEnd/>
            </a:ln>
          </p:spPr>
          <p:txBody>
            <a:bodyPr>
              <a:spAutoFit/>
            </a:bodyPr>
            <a:lstStyle/>
            <a:p>
              <a:pPr algn="ctr">
                <a:spcBef>
                  <a:spcPct val="50000"/>
                </a:spcBef>
              </a:pPr>
              <a:r>
                <a:rPr lang="fr-FR" sz="1600" b="1">
                  <a:latin typeface="Calibri" pitchFamily="34" charset="0"/>
                </a:rPr>
                <a:t>Indenteur</a:t>
              </a:r>
            </a:p>
          </p:txBody>
        </p:sp>
        <p:cxnSp>
          <p:nvCxnSpPr>
            <p:cNvPr id="146" name="Connecteur droit 145"/>
            <p:cNvCxnSpPr/>
            <p:nvPr/>
          </p:nvCxnSpPr>
          <p:spPr>
            <a:xfrm flipH="1" flipV="1">
              <a:off x="4859506" y="1687819"/>
              <a:ext cx="1807670" cy="4343293"/>
            </a:xfrm>
            <a:prstGeom prst="line">
              <a:avLst/>
            </a:prstGeom>
            <a:ln w="19050">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8225" name="Rectangle 3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fr-FR">
              <a:latin typeface="Calibri" pitchFamily="34" charset="0"/>
            </a:endParaRPr>
          </a:p>
        </p:txBody>
      </p:sp>
      <p:graphicFrame>
        <p:nvGraphicFramePr>
          <p:cNvPr id="256038" name="Object 66"/>
          <p:cNvGraphicFramePr>
            <a:graphicFrameLocks noChangeAspect="1"/>
          </p:cNvGraphicFramePr>
          <p:nvPr/>
        </p:nvGraphicFramePr>
        <p:xfrm>
          <a:off x="3563938" y="5715000"/>
          <a:ext cx="1862137" cy="720725"/>
        </p:xfrm>
        <a:graphic>
          <a:graphicData uri="http://schemas.openxmlformats.org/presentationml/2006/ole">
            <mc:AlternateContent xmlns:mc="http://schemas.openxmlformats.org/markup-compatibility/2006">
              <mc:Choice xmlns:v="urn:schemas-microsoft-com:vml" Requires="v">
                <p:oleObj spid="_x0000_s8249" name="Équation" r:id="rId30" imgW="888614" imgH="342751" progId="Equation.3">
                  <p:embed/>
                </p:oleObj>
              </mc:Choice>
              <mc:Fallback>
                <p:oleObj name="Équation" r:id="rId30" imgW="888614" imgH="342751" progId="Equation.3">
                  <p:embed/>
                  <p:pic>
                    <p:nvPicPr>
                      <p:cNvPr id="0" name="Object 66"/>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3563938" y="5715000"/>
                        <a:ext cx="1862137" cy="7207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2" name="AutoShape 75"/>
          <p:cNvSpPr>
            <a:spLocks noChangeArrowheads="1"/>
          </p:cNvSpPr>
          <p:nvPr/>
        </p:nvSpPr>
        <p:spPr bwMode="auto">
          <a:xfrm rot="16200000">
            <a:off x="7861300" y="1420813"/>
            <a:ext cx="381000" cy="323850"/>
          </a:xfrm>
          <a:prstGeom prst="downArrow">
            <a:avLst>
              <a:gd name="adj1" fmla="val 50000"/>
              <a:gd name="adj2" fmla="val 50000"/>
            </a:avLst>
          </a:prstGeom>
          <a:solidFill>
            <a:schemeClr val="tx1">
              <a:lumMod val="95000"/>
              <a:lumOff val="5000"/>
            </a:schemeClr>
          </a:solidFill>
          <a:ln w="9525">
            <a:noFill/>
            <a:miter lim="800000"/>
            <a:headEnd/>
            <a:tailEnd/>
          </a:ln>
        </p:spPr>
        <p:txBody>
          <a:bodyPr wrap="none" anchor="ctr"/>
          <a:lstStyle/>
          <a:p>
            <a:pPr fontAlgn="auto">
              <a:spcBef>
                <a:spcPts val="0"/>
              </a:spcBef>
              <a:spcAft>
                <a:spcPts val="0"/>
              </a:spcAft>
              <a:defRPr/>
            </a:pPr>
            <a:endParaRPr lang="fr-FR">
              <a:latin typeface="+mn-lt"/>
              <a:cs typeface="+mn-cs"/>
            </a:endParaRPr>
          </a:p>
        </p:txBody>
      </p:sp>
      <p:sp>
        <p:nvSpPr>
          <p:cNvPr id="8227" name="ZoneTexte 198"/>
          <p:cNvSpPr txBox="1">
            <a:spLocks noChangeArrowheads="1"/>
          </p:cNvSpPr>
          <p:nvPr/>
        </p:nvSpPr>
        <p:spPr bwMode="auto">
          <a:xfrm>
            <a:off x="0" y="6457950"/>
            <a:ext cx="8675688" cy="400050"/>
          </a:xfrm>
          <a:prstGeom prst="rect">
            <a:avLst/>
          </a:prstGeom>
          <a:noFill/>
          <a:ln w="9525">
            <a:noFill/>
            <a:miter lim="800000"/>
            <a:headEnd/>
            <a:tailEnd/>
          </a:ln>
        </p:spPr>
        <p:txBody>
          <a:bodyPr>
            <a:spAutoFit/>
          </a:bodyPr>
          <a:lstStyle/>
          <a:p>
            <a:pPr algn="just"/>
            <a:r>
              <a:rPr lang="fr-FR" sz="1000" dirty="0" smtClean="0">
                <a:latin typeface="Calibri" pitchFamily="34" charset="0"/>
              </a:rPr>
              <a:t>Mercier </a:t>
            </a:r>
            <a:r>
              <a:rPr lang="fr-FR" sz="1000" dirty="0">
                <a:latin typeface="Calibri" pitchFamily="34" charset="0"/>
              </a:rPr>
              <a:t>D. </a:t>
            </a:r>
            <a:r>
              <a:rPr lang="fr-FR" sz="1000" i="1" dirty="0">
                <a:latin typeface="Calibri" pitchFamily="34" charset="0"/>
              </a:rPr>
              <a:t>et al. </a:t>
            </a:r>
            <a:r>
              <a:rPr lang="fr-FR" sz="1000" dirty="0">
                <a:latin typeface="Calibri" pitchFamily="34" charset="0"/>
              </a:rPr>
              <a:t>, “Mesure de module d’Young d’un film mince à partir de mesures expérimentales de nanoindentation réalisées sur des systèmes multicouches.”, Matériaux &amp; Techniques, 2011, 99, pp. 169-178.</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6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6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60" grpId="0" animBg="1"/>
      <p:bldP spid="61" grpId="0" animBg="1"/>
      <p:bldP spid="66" grpId="0" animBg="1"/>
      <p:bldP spid="67" grpId="0" animBg="1"/>
      <p:bldP spid="68" grpId="0" animBg="1"/>
      <p:bldP spid="18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Connecteur droit 2"/>
          <p:cNvCxnSpPr/>
          <p:nvPr/>
        </p:nvCxnSpPr>
        <p:spPr>
          <a:xfrm>
            <a:off x="0" y="476250"/>
            <a:ext cx="9144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55300" name="ZoneTexte 3"/>
          <p:cNvSpPr txBox="1">
            <a:spLocks noChangeArrowheads="1"/>
          </p:cNvSpPr>
          <p:nvPr/>
        </p:nvSpPr>
        <p:spPr bwMode="auto">
          <a:xfrm>
            <a:off x="0" y="0"/>
            <a:ext cx="9144000" cy="461963"/>
          </a:xfrm>
          <a:prstGeom prst="rect">
            <a:avLst/>
          </a:prstGeom>
          <a:noFill/>
          <a:ln w="9525">
            <a:noFill/>
            <a:miter lim="800000"/>
            <a:headEnd/>
            <a:tailEnd/>
          </a:ln>
        </p:spPr>
        <p:txBody>
          <a:bodyPr>
            <a:spAutoFit/>
          </a:bodyPr>
          <a:lstStyle/>
          <a:p>
            <a:r>
              <a:rPr lang="fr-FR" sz="2400" dirty="0" smtClean="0">
                <a:latin typeface="Calibri" pitchFamily="34" charset="0"/>
              </a:rPr>
              <a:t>I. </a:t>
            </a:r>
            <a:r>
              <a:rPr lang="fr-FR" sz="2400" dirty="0">
                <a:latin typeface="Calibri" pitchFamily="34" charset="0"/>
              </a:rPr>
              <a:t>Caractérisation mécanique des matériaux de contact</a:t>
            </a:r>
          </a:p>
        </p:txBody>
      </p:sp>
      <p:sp>
        <p:nvSpPr>
          <p:cNvPr id="7" name="Espace réservé du numéro de diapositive 3"/>
          <p:cNvSpPr>
            <a:spLocks noGrp="1"/>
          </p:cNvSpPr>
          <p:nvPr>
            <p:ph type="sldNum" sz="quarter" idx="12"/>
          </p:nvPr>
        </p:nvSpPr>
        <p:spPr>
          <a:xfrm>
            <a:off x="8675688" y="6492875"/>
            <a:ext cx="347662" cy="365125"/>
          </a:xfrm>
        </p:spPr>
        <p:txBody>
          <a:bodyPr/>
          <a:lstStyle/>
          <a:p>
            <a:pPr>
              <a:defRPr/>
            </a:pPr>
            <a:fld id="{368DB74D-6769-4FDB-B1BE-A4C19B1CCC4A}" type="slidenum">
              <a:rPr lang="de-DE"/>
              <a:pPr>
                <a:defRPr/>
              </a:pPr>
              <a:t>13</a:t>
            </a:fld>
            <a:endParaRPr lang="de-DE"/>
          </a:p>
        </p:txBody>
      </p:sp>
      <p:sp>
        <p:nvSpPr>
          <p:cNvPr id="17" name="ZoneTexte 16"/>
          <p:cNvSpPr txBox="1">
            <a:spLocks noChangeArrowheads="1"/>
          </p:cNvSpPr>
          <p:nvPr/>
        </p:nvSpPr>
        <p:spPr bwMode="auto">
          <a:xfrm>
            <a:off x="0" y="6303963"/>
            <a:ext cx="8064500" cy="554037"/>
          </a:xfrm>
          <a:prstGeom prst="rect">
            <a:avLst/>
          </a:prstGeom>
          <a:noFill/>
          <a:ln w="9525">
            <a:noFill/>
            <a:miter lim="800000"/>
            <a:headEnd/>
            <a:tailEnd/>
          </a:ln>
        </p:spPr>
        <p:txBody>
          <a:bodyPr>
            <a:spAutoFit/>
          </a:bodyPr>
          <a:lstStyle/>
          <a:p>
            <a:pPr algn="just"/>
            <a:r>
              <a:rPr lang="en-US" sz="1000" baseline="30000">
                <a:latin typeface="Calibri" pitchFamily="34" charset="0"/>
              </a:rPr>
              <a:t>1</a:t>
            </a:r>
            <a:r>
              <a:rPr lang="en-US" sz="1000">
                <a:latin typeface="Calibri" pitchFamily="34" charset="0"/>
              </a:rPr>
              <a:t>Read M. B. et al. “Mechanical behaviour of Contact Aluminum Alloy.”, MRS Proc., 2002, vol. 695.</a:t>
            </a:r>
          </a:p>
          <a:p>
            <a:pPr algn="just"/>
            <a:r>
              <a:rPr lang="en-US" sz="1000" baseline="30000">
                <a:latin typeface="Calibri" pitchFamily="34" charset="0"/>
              </a:rPr>
              <a:t>2</a:t>
            </a:r>
            <a:r>
              <a:rPr lang="en-US" sz="1000">
                <a:latin typeface="Calibri" pitchFamily="34" charset="0"/>
              </a:rPr>
              <a:t>Zhao et al., “Simultaneous measurement of Young’s modulus, Poisson ratio, and coefficient of thermal expansion of thin films on substrates.”, J. Appl. Phys., 2000, 87(3), pp. 1575-1577.</a:t>
            </a:r>
            <a:endParaRPr lang="fr-FR" sz="1000">
              <a:latin typeface="Calibri" pitchFamily="34" charset="0"/>
            </a:endParaRPr>
          </a:p>
        </p:txBody>
      </p:sp>
      <p:sp>
        <p:nvSpPr>
          <p:cNvPr id="15" name="ZoneTexte 14"/>
          <p:cNvSpPr txBox="1"/>
          <p:nvPr/>
        </p:nvSpPr>
        <p:spPr>
          <a:xfrm>
            <a:off x="0" y="508000"/>
            <a:ext cx="9144000" cy="400050"/>
          </a:xfrm>
          <a:prstGeom prst="rect">
            <a:avLst/>
          </a:prstGeom>
          <a:solidFill>
            <a:schemeClr val="accent1">
              <a:lumMod val="20000"/>
              <a:lumOff val="80000"/>
            </a:schemeClr>
          </a:solidFill>
        </p:spPr>
        <p:txBody>
          <a:bodyPr>
            <a:spAutoFit/>
          </a:bodyPr>
          <a:lstStyle/>
          <a:p>
            <a:pPr fontAlgn="auto">
              <a:spcBef>
                <a:spcPts val="0"/>
              </a:spcBef>
              <a:spcAft>
                <a:spcPts val="0"/>
              </a:spcAft>
              <a:defRPr/>
            </a:pPr>
            <a:r>
              <a:rPr lang="fr-FR" sz="2000" b="1" i="1" dirty="0">
                <a:latin typeface="+mn-lt"/>
                <a:cs typeface="+mn-cs"/>
                <a:sym typeface="Wingdings"/>
              </a:rPr>
              <a:t></a:t>
            </a:r>
            <a:r>
              <a:rPr lang="fr-FR" sz="2000" i="1" dirty="0">
                <a:latin typeface="+mn-lt"/>
                <a:cs typeface="+mn-cs"/>
                <a:sym typeface="Wingdings"/>
              </a:rPr>
              <a:t> Extraction du module d’Young du film d’Al(Cu) par indentation </a:t>
            </a:r>
            <a:r>
              <a:rPr lang="fr-FR" sz="2000" i="1" dirty="0" err="1">
                <a:latin typeface="+mn-lt"/>
                <a:cs typeface="+mn-cs"/>
                <a:sym typeface="Wingdings"/>
              </a:rPr>
              <a:t>Berkovich</a:t>
            </a:r>
            <a:endParaRPr lang="fr-FR" sz="2000" i="1" dirty="0">
              <a:latin typeface="+mn-lt"/>
              <a:cs typeface="+mn-cs"/>
              <a:sym typeface="Wingdings"/>
            </a:endParaRPr>
          </a:p>
        </p:txBody>
      </p:sp>
      <p:pic>
        <p:nvPicPr>
          <p:cNvPr id="331780" name="Picture 4"/>
          <p:cNvPicPr>
            <a:picLocks noChangeAspect="1" noChangeArrowheads="1"/>
          </p:cNvPicPr>
          <p:nvPr/>
        </p:nvPicPr>
        <p:blipFill>
          <a:blip r:embed="rId3" cstate="print"/>
          <a:srcRect/>
          <a:stretch>
            <a:fillRect/>
          </a:stretch>
        </p:blipFill>
        <p:spPr bwMode="auto">
          <a:xfrm>
            <a:off x="1043608" y="1104900"/>
            <a:ext cx="7086600" cy="5105400"/>
          </a:xfrm>
          <a:prstGeom prst="rect">
            <a:avLst/>
          </a:prstGeom>
          <a:noFill/>
          <a:ln w="9525">
            <a:noFill/>
            <a:miter lim="800000"/>
            <a:headEnd/>
            <a:tailEnd/>
          </a:ln>
        </p:spPr>
      </p:pic>
      <p:sp>
        <p:nvSpPr>
          <p:cNvPr id="14" name="Flèche courbée vers la gauche 13"/>
          <p:cNvSpPr/>
          <p:nvPr/>
        </p:nvSpPr>
        <p:spPr>
          <a:xfrm>
            <a:off x="7812088" y="1458913"/>
            <a:ext cx="720725" cy="187166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sp>
        <p:nvSpPr>
          <p:cNvPr id="12" name="ZoneTexte 11"/>
          <p:cNvSpPr txBox="1">
            <a:spLocks noChangeArrowheads="1"/>
          </p:cNvSpPr>
          <p:nvPr/>
        </p:nvSpPr>
        <p:spPr bwMode="auto">
          <a:xfrm>
            <a:off x="5076825" y="4338638"/>
            <a:ext cx="1798638" cy="369887"/>
          </a:xfrm>
          <a:prstGeom prst="rect">
            <a:avLst/>
          </a:prstGeom>
          <a:solidFill>
            <a:schemeClr val="bg1"/>
          </a:solidFill>
          <a:ln w="9525">
            <a:noFill/>
            <a:miter lim="800000"/>
            <a:headEnd/>
            <a:tailEnd/>
          </a:ln>
        </p:spPr>
        <p:txBody>
          <a:bodyPr>
            <a:spAutoFit/>
          </a:bodyPr>
          <a:lstStyle/>
          <a:p>
            <a:r>
              <a:rPr lang="fr-FR">
                <a:latin typeface="Calibri" pitchFamily="34" charset="0"/>
              </a:rPr>
              <a:t>Mesures brutes</a:t>
            </a:r>
          </a:p>
        </p:txBody>
      </p:sp>
      <p:sp>
        <p:nvSpPr>
          <p:cNvPr id="13" name="ZoneTexte 12"/>
          <p:cNvSpPr txBox="1">
            <a:spLocks noChangeArrowheads="1"/>
          </p:cNvSpPr>
          <p:nvPr/>
        </p:nvSpPr>
        <p:spPr bwMode="auto">
          <a:xfrm>
            <a:off x="5076825" y="4627563"/>
            <a:ext cx="2735263" cy="646112"/>
          </a:xfrm>
          <a:prstGeom prst="rect">
            <a:avLst/>
          </a:prstGeom>
          <a:solidFill>
            <a:schemeClr val="bg1"/>
          </a:solidFill>
          <a:ln w="9525">
            <a:noFill/>
            <a:miter lim="800000"/>
            <a:headEnd/>
            <a:tailEnd/>
          </a:ln>
        </p:spPr>
        <p:txBody>
          <a:bodyPr>
            <a:spAutoFit/>
          </a:bodyPr>
          <a:lstStyle/>
          <a:p>
            <a:r>
              <a:rPr lang="fr-FR">
                <a:latin typeface="Calibri" pitchFamily="34" charset="0"/>
              </a:rPr>
              <a:t>Valeurs obtenues avec le modèle élastique MC</a:t>
            </a:r>
          </a:p>
        </p:txBody>
      </p:sp>
      <p:sp>
        <p:nvSpPr>
          <p:cNvPr id="16" name="ZoneTexte 15"/>
          <p:cNvSpPr txBox="1">
            <a:spLocks noChangeArrowheads="1"/>
          </p:cNvSpPr>
          <p:nvPr/>
        </p:nvSpPr>
        <p:spPr bwMode="auto">
          <a:xfrm>
            <a:off x="2165350" y="1387475"/>
            <a:ext cx="3486150" cy="646113"/>
          </a:xfrm>
          <a:prstGeom prst="rect">
            <a:avLst/>
          </a:prstGeom>
          <a:noFill/>
          <a:ln w="9525">
            <a:noFill/>
            <a:miter lim="800000"/>
            <a:headEnd/>
            <a:tailEnd/>
          </a:ln>
        </p:spPr>
        <p:txBody>
          <a:bodyPr>
            <a:spAutoFit/>
          </a:bodyPr>
          <a:lstStyle/>
          <a:p>
            <a:r>
              <a:rPr lang="fr-FR" b="1">
                <a:latin typeface="Calibri" pitchFamily="34" charset="0"/>
              </a:rPr>
              <a:t>Module d’Young ≈ 52GPa</a:t>
            </a:r>
          </a:p>
          <a:p>
            <a:r>
              <a:rPr lang="fr-FR" b="1">
                <a:latin typeface="Calibri" pitchFamily="34" charset="0"/>
              </a:rPr>
              <a:t>Valeurs biblio. = (40 – 59)GPa</a:t>
            </a:r>
            <a:r>
              <a:rPr lang="fr-FR" b="1" baseline="30000">
                <a:latin typeface="Calibri" pitchFamily="34" charset="0"/>
              </a:rPr>
              <a:t>1,2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Connecteur droit 2"/>
          <p:cNvCxnSpPr/>
          <p:nvPr/>
        </p:nvCxnSpPr>
        <p:spPr>
          <a:xfrm>
            <a:off x="0" y="476250"/>
            <a:ext cx="9144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56323" name="ZoneTexte 3"/>
          <p:cNvSpPr txBox="1">
            <a:spLocks noChangeArrowheads="1"/>
          </p:cNvSpPr>
          <p:nvPr/>
        </p:nvSpPr>
        <p:spPr bwMode="auto">
          <a:xfrm>
            <a:off x="0" y="0"/>
            <a:ext cx="9144000" cy="461963"/>
          </a:xfrm>
          <a:prstGeom prst="rect">
            <a:avLst/>
          </a:prstGeom>
          <a:noFill/>
          <a:ln w="9525">
            <a:noFill/>
            <a:miter lim="800000"/>
            <a:headEnd/>
            <a:tailEnd/>
          </a:ln>
        </p:spPr>
        <p:txBody>
          <a:bodyPr>
            <a:spAutoFit/>
          </a:bodyPr>
          <a:lstStyle/>
          <a:p>
            <a:r>
              <a:rPr lang="fr-FR" sz="2400" dirty="0" smtClean="0">
                <a:latin typeface="Calibri" pitchFamily="34" charset="0"/>
              </a:rPr>
              <a:t>I. </a:t>
            </a:r>
            <a:r>
              <a:rPr lang="fr-FR" sz="2400" dirty="0">
                <a:latin typeface="Calibri" pitchFamily="34" charset="0"/>
              </a:rPr>
              <a:t>Caractérisation mécanique des matériaux de contact</a:t>
            </a:r>
          </a:p>
        </p:txBody>
      </p:sp>
      <p:sp>
        <p:nvSpPr>
          <p:cNvPr id="6" name="ZoneTexte 5"/>
          <p:cNvSpPr txBox="1"/>
          <p:nvPr/>
        </p:nvSpPr>
        <p:spPr>
          <a:xfrm>
            <a:off x="0" y="508000"/>
            <a:ext cx="9144000" cy="400050"/>
          </a:xfrm>
          <a:prstGeom prst="rect">
            <a:avLst/>
          </a:prstGeom>
          <a:solidFill>
            <a:schemeClr val="accent1">
              <a:lumMod val="20000"/>
              <a:lumOff val="80000"/>
            </a:schemeClr>
          </a:solidFill>
        </p:spPr>
        <p:txBody>
          <a:bodyPr>
            <a:spAutoFit/>
          </a:bodyPr>
          <a:lstStyle/>
          <a:p>
            <a:pPr fontAlgn="auto">
              <a:spcBef>
                <a:spcPts val="0"/>
              </a:spcBef>
              <a:spcAft>
                <a:spcPts val="0"/>
              </a:spcAft>
              <a:defRPr/>
            </a:pPr>
            <a:r>
              <a:rPr lang="fr-FR" sz="2000" b="1" i="1" dirty="0">
                <a:latin typeface="+mn-lt"/>
                <a:cs typeface="+mn-cs"/>
                <a:sym typeface="Wingdings"/>
              </a:rPr>
              <a:t></a:t>
            </a:r>
            <a:r>
              <a:rPr lang="fr-FR" sz="2000" i="1" dirty="0">
                <a:latin typeface="+mn-lt"/>
                <a:cs typeface="+mn-cs"/>
                <a:sym typeface="Wingdings"/>
              </a:rPr>
              <a:t> Extraction de la dureté du film d’Al(Cu) </a:t>
            </a:r>
            <a:r>
              <a:rPr lang="fr-FR" sz="2000" i="1" dirty="0" smtClean="0">
                <a:latin typeface="+mn-lt"/>
                <a:cs typeface="+mn-cs"/>
                <a:sym typeface="Wingdings"/>
              </a:rPr>
              <a:t>par </a:t>
            </a:r>
            <a:r>
              <a:rPr lang="fr-FR" sz="2000" i="1" dirty="0">
                <a:latin typeface="+mn-lt"/>
                <a:cs typeface="+mn-cs"/>
                <a:sym typeface="Wingdings"/>
              </a:rPr>
              <a:t>indentation </a:t>
            </a:r>
            <a:r>
              <a:rPr lang="fr-FR" sz="2000" i="1" dirty="0" err="1" smtClean="0">
                <a:latin typeface="+mn-lt"/>
                <a:cs typeface="+mn-cs"/>
                <a:sym typeface="Wingdings"/>
              </a:rPr>
              <a:t>Berkovich</a:t>
            </a:r>
            <a:r>
              <a:rPr lang="fr-FR" sz="2000" i="1" dirty="0" smtClean="0">
                <a:latin typeface="+mn-lt"/>
                <a:cs typeface="+mn-cs"/>
                <a:sym typeface="Wingdings"/>
              </a:rPr>
              <a:t> (1/2)</a:t>
            </a:r>
            <a:endParaRPr lang="fr-FR" sz="2000" i="1" dirty="0">
              <a:latin typeface="+mn-lt"/>
              <a:cs typeface="+mn-cs"/>
              <a:sym typeface="Wingdings"/>
            </a:endParaRPr>
          </a:p>
        </p:txBody>
      </p:sp>
      <p:sp>
        <p:nvSpPr>
          <p:cNvPr id="7" name="Espace réservé du numéro de diapositive 3"/>
          <p:cNvSpPr>
            <a:spLocks noGrp="1"/>
          </p:cNvSpPr>
          <p:nvPr>
            <p:ph type="sldNum" sz="quarter" idx="12"/>
          </p:nvPr>
        </p:nvSpPr>
        <p:spPr>
          <a:xfrm>
            <a:off x="8675688" y="6492875"/>
            <a:ext cx="347662" cy="365125"/>
          </a:xfrm>
        </p:spPr>
        <p:txBody>
          <a:bodyPr/>
          <a:lstStyle/>
          <a:p>
            <a:pPr>
              <a:defRPr/>
            </a:pPr>
            <a:fld id="{D047943A-A04A-46F7-AC74-AF4C541489E6}" type="slidenum">
              <a:rPr lang="de-DE"/>
              <a:pPr>
                <a:defRPr/>
              </a:pPr>
              <a:t>14</a:t>
            </a:fld>
            <a:endParaRPr lang="de-DE"/>
          </a:p>
        </p:txBody>
      </p:sp>
      <p:grpSp>
        <p:nvGrpSpPr>
          <p:cNvPr id="56326" name="Groupe 8"/>
          <p:cNvGrpSpPr>
            <a:grpSpLocks/>
          </p:cNvGrpSpPr>
          <p:nvPr/>
        </p:nvGrpSpPr>
        <p:grpSpPr bwMode="auto">
          <a:xfrm>
            <a:off x="1044575" y="1104900"/>
            <a:ext cx="7077075" cy="5114925"/>
            <a:chOff x="1044000" y="1105200"/>
            <a:chExt cx="7077075" cy="5114925"/>
          </a:xfrm>
        </p:grpSpPr>
        <p:pic>
          <p:nvPicPr>
            <p:cNvPr id="56328" name="Picture 1"/>
            <p:cNvPicPr>
              <a:picLocks noChangeAspect="1" noChangeArrowheads="1"/>
            </p:cNvPicPr>
            <p:nvPr/>
          </p:nvPicPr>
          <p:blipFill>
            <a:blip r:embed="rId4" cstate="print"/>
            <a:srcRect/>
            <a:stretch>
              <a:fillRect/>
            </a:stretch>
          </p:blipFill>
          <p:spPr bwMode="auto">
            <a:xfrm>
              <a:off x="1044000" y="1105200"/>
              <a:ext cx="7077075" cy="5114925"/>
            </a:xfrm>
            <a:prstGeom prst="rect">
              <a:avLst/>
            </a:prstGeom>
            <a:noFill/>
            <a:ln w="9525">
              <a:noFill/>
              <a:miter lim="800000"/>
              <a:headEnd/>
              <a:tailEnd/>
            </a:ln>
          </p:spPr>
        </p:pic>
        <p:sp>
          <p:nvSpPr>
            <p:cNvPr id="56329" name="ZoneTexte 7"/>
            <p:cNvSpPr txBox="1">
              <a:spLocks noChangeArrowheads="1"/>
            </p:cNvSpPr>
            <p:nvPr/>
          </p:nvSpPr>
          <p:spPr bwMode="auto">
            <a:xfrm>
              <a:off x="2830160" y="1520204"/>
              <a:ext cx="1800200" cy="369332"/>
            </a:xfrm>
            <a:prstGeom prst="rect">
              <a:avLst/>
            </a:prstGeom>
            <a:solidFill>
              <a:schemeClr val="bg1"/>
            </a:solidFill>
            <a:ln w="9525">
              <a:noFill/>
              <a:miter lim="800000"/>
              <a:headEnd/>
              <a:tailEnd/>
            </a:ln>
          </p:spPr>
          <p:txBody>
            <a:bodyPr>
              <a:spAutoFit/>
            </a:bodyPr>
            <a:lstStyle/>
            <a:p>
              <a:r>
                <a:rPr lang="fr-FR">
                  <a:latin typeface="Calibri" pitchFamily="34" charset="0"/>
                </a:rPr>
                <a:t>Mesures brutes</a:t>
              </a:r>
            </a:p>
          </p:txBody>
        </p:sp>
      </p:grpSp>
      <p:sp>
        <p:nvSpPr>
          <p:cNvPr id="10" name="ZoneTexte 9"/>
          <p:cNvSpPr txBox="1">
            <a:spLocks noChangeArrowheads="1"/>
          </p:cNvSpPr>
          <p:nvPr/>
        </p:nvSpPr>
        <p:spPr bwMode="auto">
          <a:xfrm>
            <a:off x="3635375" y="2133600"/>
            <a:ext cx="2736850" cy="646113"/>
          </a:xfrm>
          <a:prstGeom prst="rect">
            <a:avLst/>
          </a:prstGeom>
          <a:noFill/>
          <a:ln w="28575">
            <a:solidFill>
              <a:srgbClr val="FF0000"/>
            </a:solidFill>
            <a:miter lim="800000"/>
            <a:headEnd/>
            <a:tailEnd/>
          </a:ln>
        </p:spPr>
        <p:txBody>
          <a:bodyPr>
            <a:spAutoFit/>
          </a:bodyPr>
          <a:lstStyle/>
          <a:p>
            <a:pPr algn="ctr"/>
            <a:r>
              <a:rPr lang="fr-FR" b="1">
                <a:latin typeface="Calibri" pitchFamily="34" charset="0"/>
              </a:rPr>
              <a:t>Influence du substrat et des couches sous-jacentes</a:t>
            </a:r>
          </a:p>
        </p:txBody>
      </p:sp>
      <p:graphicFrame>
        <p:nvGraphicFramePr>
          <p:cNvPr id="11" name="Object 8"/>
          <p:cNvGraphicFramePr>
            <a:graphicFrameLocks noChangeAspect="1"/>
          </p:cNvGraphicFramePr>
          <p:nvPr/>
        </p:nvGraphicFramePr>
        <p:xfrm>
          <a:off x="2354263" y="4365625"/>
          <a:ext cx="1092200" cy="803275"/>
        </p:xfrm>
        <a:graphic>
          <a:graphicData uri="http://schemas.openxmlformats.org/presentationml/2006/ole">
            <mc:AlternateContent xmlns:mc="http://schemas.openxmlformats.org/markup-compatibility/2006">
              <mc:Choice xmlns:v="urn:schemas-microsoft-com:vml" Requires="v">
                <p:oleObj spid="_x0000_s73732" name="Équation" r:id="rId5" imgW="723600" imgH="533160" progId="Equation.3">
                  <p:embed/>
                </p:oleObj>
              </mc:Choice>
              <mc:Fallback>
                <p:oleObj name="Équation" r:id="rId5" imgW="723600" imgH="533160"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54263" y="4365625"/>
                        <a:ext cx="1092200" cy="803275"/>
                      </a:xfrm>
                      <a:prstGeom prst="rect">
                        <a:avLst/>
                      </a:prstGeom>
                      <a:solidFill>
                        <a:schemeClr val="bg1"/>
                      </a:solidFill>
                      <a:ln w="28575">
                        <a:solidFill>
                          <a:schemeClr val="tx2"/>
                        </a:solidFill>
                        <a:miter lim="800000"/>
                        <a:headEnd/>
                        <a:tailEnd/>
                      </a:ln>
                    </p:spPr>
                  </p:pic>
                </p:oleObj>
              </mc:Fallback>
            </mc:AlternateContent>
          </a:graphicData>
        </a:graphic>
      </p:graphicFrame>
      <p:grpSp>
        <p:nvGrpSpPr>
          <p:cNvPr id="12" name="Groupe 11"/>
          <p:cNvGrpSpPr/>
          <p:nvPr/>
        </p:nvGrpSpPr>
        <p:grpSpPr>
          <a:xfrm>
            <a:off x="6300192" y="3573016"/>
            <a:ext cx="1439862" cy="1533325"/>
            <a:chOff x="5724128" y="2060849"/>
            <a:chExt cx="1439862" cy="1533325"/>
          </a:xfrm>
        </p:grpSpPr>
        <p:grpSp>
          <p:nvGrpSpPr>
            <p:cNvPr id="13" name="Groupe 20"/>
            <p:cNvGrpSpPr/>
            <p:nvPr/>
          </p:nvGrpSpPr>
          <p:grpSpPr>
            <a:xfrm>
              <a:off x="5724128" y="2636912"/>
              <a:ext cx="1439862" cy="957262"/>
              <a:chOff x="6588224" y="2640906"/>
              <a:chExt cx="1439862" cy="957262"/>
            </a:xfrm>
          </p:grpSpPr>
          <p:sp>
            <p:nvSpPr>
              <p:cNvPr id="16" name="Rectangle 93"/>
              <p:cNvSpPr>
                <a:spLocks noChangeArrowheads="1"/>
              </p:cNvSpPr>
              <p:nvPr/>
            </p:nvSpPr>
            <p:spPr bwMode="auto">
              <a:xfrm>
                <a:off x="6588224" y="2640906"/>
                <a:ext cx="1439862" cy="287337"/>
              </a:xfrm>
              <a:prstGeom prst="rect">
                <a:avLst/>
              </a:prstGeom>
              <a:solidFill>
                <a:schemeClr val="bg1">
                  <a:lumMod val="85000"/>
                </a:schemeClr>
              </a:solidFill>
              <a:ln w="9525">
                <a:noFill/>
                <a:miter lim="800000"/>
                <a:headEnd/>
                <a:tailEnd/>
              </a:ln>
            </p:spPr>
            <p:txBody>
              <a:bodyPr wrap="none" anchor="ctr"/>
              <a:lstStyle/>
              <a:p>
                <a:pPr algn="ctr" eaLnBrk="0" hangingPunct="0"/>
                <a:r>
                  <a:rPr lang="fr-FR" sz="1400" b="1" dirty="0" smtClean="0">
                    <a:latin typeface="Calibri" pitchFamily="34" charset="0"/>
                  </a:rPr>
                  <a:t>Al(Cu) – 650nm</a:t>
                </a:r>
                <a:endParaRPr lang="fr-FR" sz="1400" b="1" dirty="0">
                  <a:latin typeface="Calibri" pitchFamily="34" charset="0"/>
                </a:endParaRPr>
              </a:p>
            </p:txBody>
          </p:sp>
          <p:sp>
            <p:nvSpPr>
              <p:cNvPr id="17" name="Rectangle 94"/>
              <p:cNvSpPr>
                <a:spLocks noChangeArrowheads="1"/>
              </p:cNvSpPr>
              <p:nvPr/>
            </p:nvSpPr>
            <p:spPr bwMode="auto">
              <a:xfrm>
                <a:off x="6588224" y="3140968"/>
                <a:ext cx="1439862" cy="457200"/>
              </a:xfrm>
              <a:prstGeom prst="rect">
                <a:avLst/>
              </a:prstGeom>
              <a:solidFill>
                <a:schemeClr val="bg1">
                  <a:lumMod val="50000"/>
                </a:schemeClr>
              </a:solidFill>
              <a:ln w="9525">
                <a:noFill/>
                <a:miter lim="800000"/>
                <a:headEnd/>
                <a:tailEnd/>
              </a:ln>
            </p:spPr>
            <p:txBody>
              <a:bodyPr wrap="none" anchor="ctr"/>
              <a:lstStyle/>
              <a:p>
                <a:pPr algn="ctr" eaLnBrk="0" fontAlgn="auto" hangingPunct="0">
                  <a:spcBef>
                    <a:spcPts val="0"/>
                  </a:spcBef>
                  <a:spcAft>
                    <a:spcPts val="0"/>
                  </a:spcAft>
                  <a:defRPr/>
                </a:pPr>
                <a:r>
                  <a:rPr lang="fr-FR" sz="1400" b="1" dirty="0" smtClean="0">
                    <a:latin typeface="+mn-lt"/>
                    <a:cs typeface="+mn-cs"/>
                  </a:rPr>
                  <a:t>Si – 725µm</a:t>
                </a:r>
                <a:endParaRPr lang="fr-FR" sz="1400" b="1" dirty="0">
                  <a:latin typeface="+mn-lt"/>
                  <a:cs typeface="+mn-cs"/>
                </a:endParaRPr>
              </a:p>
            </p:txBody>
          </p:sp>
          <p:sp>
            <p:nvSpPr>
              <p:cNvPr id="18" name="Rectangle 95"/>
              <p:cNvSpPr>
                <a:spLocks noChangeArrowheads="1"/>
              </p:cNvSpPr>
              <p:nvPr/>
            </p:nvSpPr>
            <p:spPr bwMode="auto">
              <a:xfrm>
                <a:off x="6588224" y="2925068"/>
                <a:ext cx="1439862" cy="215900"/>
              </a:xfrm>
              <a:prstGeom prst="rect">
                <a:avLst/>
              </a:prstGeom>
              <a:solidFill>
                <a:schemeClr val="bg1">
                  <a:lumMod val="65000"/>
                </a:schemeClr>
              </a:solidFill>
              <a:ln w="9525">
                <a:noFill/>
                <a:miter lim="800000"/>
                <a:headEnd/>
                <a:tailEnd/>
              </a:ln>
            </p:spPr>
            <p:txBody>
              <a:bodyPr wrap="none" anchor="ctr"/>
              <a:lstStyle/>
              <a:p>
                <a:pPr algn="ctr" eaLnBrk="0" fontAlgn="auto" hangingPunct="0">
                  <a:spcBef>
                    <a:spcPts val="0"/>
                  </a:spcBef>
                  <a:spcAft>
                    <a:spcPts val="0"/>
                  </a:spcAft>
                  <a:defRPr/>
                </a:pPr>
                <a:r>
                  <a:rPr lang="fr-FR" sz="1400" b="1" dirty="0" smtClean="0">
                    <a:latin typeface="+mn-lt"/>
                    <a:cs typeface="+mn-cs"/>
                  </a:rPr>
                  <a:t>SiO</a:t>
                </a:r>
                <a:r>
                  <a:rPr lang="fr-FR" sz="1400" b="1" baseline="-25000" dirty="0" smtClean="0">
                    <a:latin typeface="+mn-lt"/>
                    <a:cs typeface="+mn-cs"/>
                  </a:rPr>
                  <a:t>2</a:t>
                </a:r>
                <a:r>
                  <a:rPr lang="fr-FR" sz="1400" b="1" dirty="0" smtClean="0">
                    <a:latin typeface="+mn-lt"/>
                    <a:cs typeface="+mn-cs"/>
                  </a:rPr>
                  <a:t> – 500nm</a:t>
                </a:r>
                <a:endParaRPr lang="fr-FR" sz="1400" b="1" baseline="-25000" dirty="0">
                  <a:latin typeface="+mn-lt"/>
                  <a:cs typeface="+mn-cs"/>
                </a:endParaRPr>
              </a:p>
            </p:txBody>
          </p:sp>
        </p:grpSp>
        <p:sp>
          <p:nvSpPr>
            <p:cNvPr id="14" name="Triangle isocèle 13"/>
            <p:cNvSpPr/>
            <p:nvPr/>
          </p:nvSpPr>
          <p:spPr>
            <a:xfrm rot="10800000">
              <a:off x="6102275" y="2348880"/>
              <a:ext cx="683568" cy="288032"/>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Flèche droite 14"/>
            <p:cNvSpPr/>
            <p:nvPr/>
          </p:nvSpPr>
          <p:spPr>
            <a:xfrm rot="5400000">
              <a:off x="6300465" y="2072035"/>
              <a:ext cx="287188" cy="26481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Connecteur droit 2"/>
          <p:cNvCxnSpPr/>
          <p:nvPr/>
        </p:nvCxnSpPr>
        <p:spPr>
          <a:xfrm>
            <a:off x="0" y="476250"/>
            <a:ext cx="9144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9223" name="ZoneTexte 3"/>
          <p:cNvSpPr txBox="1">
            <a:spLocks noChangeArrowheads="1"/>
          </p:cNvSpPr>
          <p:nvPr/>
        </p:nvSpPr>
        <p:spPr bwMode="auto">
          <a:xfrm>
            <a:off x="0" y="0"/>
            <a:ext cx="9144000" cy="461963"/>
          </a:xfrm>
          <a:prstGeom prst="rect">
            <a:avLst/>
          </a:prstGeom>
          <a:noFill/>
          <a:ln w="9525">
            <a:noFill/>
            <a:miter lim="800000"/>
            <a:headEnd/>
            <a:tailEnd/>
          </a:ln>
        </p:spPr>
        <p:txBody>
          <a:bodyPr>
            <a:spAutoFit/>
          </a:bodyPr>
          <a:lstStyle/>
          <a:p>
            <a:r>
              <a:rPr lang="fr-FR" sz="2400" dirty="0" smtClean="0">
                <a:latin typeface="Calibri" pitchFamily="34" charset="0"/>
              </a:rPr>
              <a:t>I. </a:t>
            </a:r>
            <a:r>
              <a:rPr lang="fr-FR" sz="2400" dirty="0">
                <a:latin typeface="Calibri" pitchFamily="34" charset="0"/>
              </a:rPr>
              <a:t>Caractérisation mécanique des matériaux de contact</a:t>
            </a:r>
          </a:p>
        </p:txBody>
      </p:sp>
      <p:sp>
        <p:nvSpPr>
          <p:cNvPr id="69" name="Espace réservé du numéro de diapositive 3"/>
          <p:cNvSpPr>
            <a:spLocks noGrp="1"/>
          </p:cNvSpPr>
          <p:nvPr>
            <p:ph type="sldNum" sz="quarter" idx="12"/>
          </p:nvPr>
        </p:nvSpPr>
        <p:spPr>
          <a:xfrm>
            <a:off x="8675688" y="6492875"/>
            <a:ext cx="347662" cy="365125"/>
          </a:xfrm>
        </p:spPr>
        <p:txBody>
          <a:bodyPr/>
          <a:lstStyle/>
          <a:p>
            <a:pPr>
              <a:defRPr/>
            </a:pPr>
            <a:fld id="{6EB90D71-120E-420A-BD22-A6A39B051197}" type="slidenum">
              <a:rPr lang="de-DE"/>
              <a:pPr>
                <a:defRPr/>
              </a:pPr>
              <a:t>15</a:t>
            </a:fld>
            <a:endParaRPr lang="de-DE"/>
          </a:p>
        </p:txBody>
      </p:sp>
      <p:graphicFrame>
        <p:nvGraphicFramePr>
          <p:cNvPr id="11" name="Object 19"/>
          <p:cNvGraphicFramePr>
            <a:graphicFrameLocks noChangeAspect="1"/>
          </p:cNvGraphicFramePr>
          <p:nvPr/>
        </p:nvGraphicFramePr>
        <p:xfrm>
          <a:off x="6097588" y="1052513"/>
          <a:ext cx="2468562" cy="1770062"/>
        </p:xfrm>
        <a:graphic>
          <a:graphicData uri="http://schemas.openxmlformats.org/presentationml/2006/ole">
            <mc:AlternateContent xmlns:mc="http://schemas.openxmlformats.org/markup-compatibility/2006">
              <mc:Choice xmlns:v="urn:schemas-microsoft-com:vml" Requires="v">
                <p:oleObj spid="_x0000_s9228" name="Équation" r:id="rId4" imgW="1587240" imgH="1143000" progId="Equation.3">
                  <p:embed/>
                </p:oleObj>
              </mc:Choice>
              <mc:Fallback>
                <p:oleObj name="Équation" r:id="rId4" imgW="1587240" imgH="1143000" progId="Equation.3">
                  <p:embed/>
                  <p:pic>
                    <p:nvPicPr>
                      <p:cNvPr id="0" name="Object 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7588" y="1052513"/>
                        <a:ext cx="2468562" cy="1770062"/>
                      </a:xfrm>
                      <a:prstGeom prst="rect">
                        <a:avLst/>
                      </a:prstGeom>
                      <a:solidFill>
                        <a:schemeClr val="bg1"/>
                      </a:solidFill>
                      <a:ln w="28575">
                        <a:solidFill>
                          <a:schemeClr val="tx2"/>
                        </a:solidFill>
                        <a:miter lim="800000"/>
                        <a:headEnd/>
                        <a:tailEnd/>
                      </a:ln>
                    </p:spPr>
                  </p:pic>
                </p:oleObj>
              </mc:Fallback>
            </mc:AlternateContent>
          </a:graphicData>
        </a:graphic>
      </p:graphicFrame>
      <p:sp>
        <p:nvSpPr>
          <p:cNvPr id="9227" name="Rectangle 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fr-FR">
              <a:latin typeface="Calibri" pitchFamily="34" charset="0"/>
            </a:endParaRPr>
          </a:p>
        </p:txBody>
      </p:sp>
      <p:sp>
        <p:nvSpPr>
          <p:cNvPr id="9228" name="Rectangle 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fr-FR">
              <a:latin typeface="Calibri" pitchFamily="34" charset="0"/>
            </a:endParaRPr>
          </a:p>
        </p:txBody>
      </p:sp>
      <p:graphicFrame>
        <p:nvGraphicFramePr>
          <p:cNvPr id="22" name="Object 20"/>
          <p:cNvGraphicFramePr>
            <a:graphicFrameLocks noChangeAspect="1"/>
          </p:cNvGraphicFramePr>
          <p:nvPr/>
        </p:nvGraphicFramePr>
        <p:xfrm>
          <a:off x="250552" y="1052736"/>
          <a:ext cx="1776413" cy="1770062"/>
        </p:xfrm>
        <a:graphic>
          <a:graphicData uri="http://schemas.openxmlformats.org/presentationml/2006/ole">
            <mc:AlternateContent xmlns:mc="http://schemas.openxmlformats.org/markup-compatibility/2006">
              <mc:Choice xmlns:v="urn:schemas-microsoft-com:vml" Requires="v">
                <p:oleObj spid="_x0000_s9229" name="Équation" r:id="rId6" imgW="1143000" imgH="1143000" progId="Equation.3">
                  <p:embed/>
                </p:oleObj>
              </mc:Choice>
              <mc:Fallback>
                <p:oleObj name="Équation" r:id="rId6" imgW="1143000" imgH="1143000" progId="Equation.3">
                  <p:embed/>
                  <p:pic>
                    <p:nvPicPr>
                      <p:cNvPr id="0" name="Object 2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0552" y="1052736"/>
                        <a:ext cx="1776413" cy="1770062"/>
                      </a:xfrm>
                      <a:prstGeom prst="rect">
                        <a:avLst/>
                      </a:prstGeom>
                      <a:solidFill>
                        <a:schemeClr val="bg1"/>
                      </a:solidFill>
                      <a:ln w="28575">
                        <a:solidFill>
                          <a:schemeClr val="tx2"/>
                        </a:solidFill>
                        <a:miter lim="800000"/>
                        <a:headEnd/>
                        <a:tailEnd/>
                      </a:ln>
                    </p:spPr>
                  </p:pic>
                </p:oleObj>
              </mc:Fallback>
            </mc:AlternateContent>
          </a:graphicData>
        </a:graphic>
      </p:graphicFrame>
      <p:sp>
        <p:nvSpPr>
          <p:cNvPr id="25" name="AutoShape 75"/>
          <p:cNvSpPr>
            <a:spLocks noChangeArrowheads="1"/>
          </p:cNvSpPr>
          <p:nvPr/>
        </p:nvSpPr>
        <p:spPr bwMode="auto">
          <a:xfrm rot="16200000">
            <a:off x="2250871" y="1245171"/>
            <a:ext cx="452438" cy="647700"/>
          </a:xfrm>
          <a:prstGeom prst="downArrow">
            <a:avLst>
              <a:gd name="adj1" fmla="val 50000"/>
              <a:gd name="adj2" fmla="val 50000"/>
            </a:avLst>
          </a:prstGeom>
          <a:solidFill>
            <a:schemeClr val="accent1">
              <a:lumMod val="50000"/>
            </a:schemeClr>
          </a:solidFill>
          <a:ln w="9525">
            <a:noFill/>
            <a:miter lim="800000"/>
            <a:headEnd/>
            <a:tailEnd/>
          </a:ln>
        </p:spPr>
        <p:txBody>
          <a:bodyPr wrap="none" anchor="ctr"/>
          <a:lstStyle/>
          <a:p>
            <a:pPr fontAlgn="auto">
              <a:spcBef>
                <a:spcPts val="0"/>
              </a:spcBef>
              <a:spcAft>
                <a:spcPts val="0"/>
              </a:spcAft>
              <a:defRPr/>
            </a:pPr>
            <a:endParaRPr lang="fr-FR">
              <a:latin typeface="+mn-lt"/>
              <a:cs typeface="+mn-cs"/>
            </a:endParaRPr>
          </a:p>
        </p:txBody>
      </p:sp>
      <p:graphicFrame>
        <p:nvGraphicFramePr>
          <p:cNvPr id="207885" name="Object 21"/>
          <p:cNvGraphicFramePr>
            <a:graphicFrameLocks noChangeAspect="1"/>
          </p:cNvGraphicFramePr>
          <p:nvPr/>
        </p:nvGraphicFramePr>
        <p:xfrm>
          <a:off x="2927215" y="1196752"/>
          <a:ext cx="2270125" cy="746125"/>
        </p:xfrm>
        <a:graphic>
          <a:graphicData uri="http://schemas.openxmlformats.org/presentationml/2006/ole">
            <mc:AlternateContent xmlns:mc="http://schemas.openxmlformats.org/markup-compatibility/2006">
              <mc:Choice xmlns:v="urn:schemas-microsoft-com:vml" Requires="v">
                <p:oleObj spid="_x0000_s9230" name="Équation" r:id="rId8" imgW="1459866" imgH="482391" progId="Equation.3">
                  <p:embed/>
                </p:oleObj>
              </mc:Choice>
              <mc:Fallback>
                <p:oleObj name="Équation" r:id="rId8" imgW="1459866" imgH="482391" progId="Equation.3">
                  <p:embed/>
                  <p:pic>
                    <p:nvPicPr>
                      <p:cNvPr id="0" name="Object 2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27215" y="1196752"/>
                        <a:ext cx="2270125" cy="746125"/>
                      </a:xfrm>
                      <a:prstGeom prst="rect">
                        <a:avLst/>
                      </a:prstGeom>
                      <a:solidFill>
                        <a:schemeClr val="bg1"/>
                      </a:solidFill>
                      <a:ln w="28575">
                        <a:solidFill>
                          <a:schemeClr val="tx2"/>
                        </a:solidFill>
                        <a:miter lim="800000"/>
                        <a:headEnd/>
                        <a:tailEnd/>
                      </a:ln>
                    </p:spPr>
                  </p:pic>
                </p:oleObj>
              </mc:Fallback>
            </mc:AlternateContent>
          </a:graphicData>
        </a:graphic>
      </p:graphicFrame>
      <p:sp>
        <p:nvSpPr>
          <p:cNvPr id="29" name="AutoShape 75"/>
          <p:cNvSpPr>
            <a:spLocks noChangeArrowheads="1"/>
          </p:cNvSpPr>
          <p:nvPr/>
        </p:nvSpPr>
        <p:spPr bwMode="auto">
          <a:xfrm rot="16200000">
            <a:off x="5421246" y="1245171"/>
            <a:ext cx="452438" cy="647700"/>
          </a:xfrm>
          <a:prstGeom prst="downArrow">
            <a:avLst>
              <a:gd name="adj1" fmla="val 50000"/>
              <a:gd name="adj2" fmla="val 50000"/>
            </a:avLst>
          </a:prstGeom>
          <a:solidFill>
            <a:schemeClr val="accent1">
              <a:lumMod val="50000"/>
            </a:schemeClr>
          </a:solidFill>
          <a:ln w="9525">
            <a:noFill/>
            <a:miter lim="800000"/>
            <a:headEnd/>
            <a:tailEnd/>
          </a:ln>
        </p:spPr>
        <p:txBody>
          <a:bodyPr wrap="none" anchor="ctr"/>
          <a:lstStyle/>
          <a:p>
            <a:pPr fontAlgn="auto">
              <a:spcBef>
                <a:spcPts val="0"/>
              </a:spcBef>
              <a:spcAft>
                <a:spcPts val="0"/>
              </a:spcAft>
              <a:defRPr/>
            </a:pPr>
            <a:endParaRPr lang="fr-FR">
              <a:latin typeface="+mn-lt"/>
              <a:cs typeface="+mn-cs"/>
            </a:endParaRPr>
          </a:p>
        </p:txBody>
      </p:sp>
      <p:sp>
        <p:nvSpPr>
          <p:cNvPr id="30" name="Rectangle 29"/>
          <p:cNvSpPr>
            <a:spLocks noChangeArrowheads="1"/>
          </p:cNvSpPr>
          <p:nvPr/>
        </p:nvSpPr>
        <p:spPr bwMode="auto">
          <a:xfrm>
            <a:off x="5795690" y="2851373"/>
            <a:ext cx="3024187" cy="923925"/>
          </a:xfrm>
          <a:prstGeom prst="rect">
            <a:avLst/>
          </a:prstGeom>
          <a:noFill/>
          <a:ln w="9525">
            <a:noFill/>
            <a:miter lim="800000"/>
            <a:headEnd/>
            <a:tailEnd/>
          </a:ln>
        </p:spPr>
        <p:txBody>
          <a:bodyPr>
            <a:spAutoFit/>
          </a:bodyPr>
          <a:lstStyle/>
          <a:p>
            <a:pPr algn="ctr"/>
            <a:r>
              <a:rPr lang="fr-FR" b="1" dirty="0">
                <a:latin typeface="Calibri" pitchFamily="34" charset="0"/>
                <a:sym typeface="Wingdings" pitchFamily="2" charset="2"/>
              </a:rPr>
              <a:t>On injecte le module d’Young du film déterminé à l’aide du modèle élastique </a:t>
            </a:r>
            <a:r>
              <a:rPr lang="fr-FR" b="1" dirty="0" smtClean="0">
                <a:latin typeface="Calibri" pitchFamily="34" charset="0"/>
                <a:sym typeface="Wingdings" pitchFamily="2" charset="2"/>
              </a:rPr>
              <a:t>MC</a:t>
            </a:r>
            <a:r>
              <a:rPr lang="fr-FR" b="1" baseline="30000" dirty="0" smtClean="0">
                <a:latin typeface="Calibri" pitchFamily="34" charset="0"/>
                <a:sym typeface="Wingdings" pitchFamily="2" charset="2"/>
              </a:rPr>
              <a:t>1</a:t>
            </a:r>
            <a:endParaRPr lang="fr-FR" b="1" baseline="30000" dirty="0">
              <a:latin typeface="Calibri" pitchFamily="34" charset="0"/>
              <a:sym typeface="Wingdings" pitchFamily="2" charset="2"/>
            </a:endParaRPr>
          </a:p>
        </p:txBody>
      </p:sp>
      <p:sp>
        <p:nvSpPr>
          <p:cNvPr id="18" name="ZoneTexte 17"/>
          <p:cNvSpPr txBox="1"/>
          <p:nvPr/>
        </p:nvSpPr>
        <p:spPr>
          <a:xfrm>
            <a:off x="0" y="508000"/>
            <a:ext cx="9144000" cy="400050"/>
          </a:xfrm>
          <a:prstGeom prst="rect">
            <a:avLst/>
          </a:prstGeom>
          <a:solidFill>
            <a:schemeClr val="accent1">
              <a:lumMod val="20000"/>
              <a:lumOff val="80000"/>
            </a:schemeClr>
          </a:solidFill>
        </p:spPr>
        <p:txBody>
          <a:bodyPr>
            <a:spAutoFit/>
          </a:bodyPr>
          <a:lstStyle/>
          <a:p>
            <a:pPr fontAlgn="auto">
              <a:spcBef>
                <a:spcPts val="0"/>
              </a:spcBef>
              <a:spcAft>
                <a:spcPts val="0"/>
              </a:spcAft>
              <a:defRPr/>
            </a:pPr>
            <a:r>
              <a:rPr lang="fr-FR" sz="2000" b="1" i="1" dirty="0">
                <a:latin typeface="+mn-lt"/>
                <a:cs typeface="+mn-cs"/>
                <a:sym typeface="Wingdings"/>
              </a:rPr>
              <a:t></a:t>
            </a:r>
            <a:r>
              <a:rPr lang="fr-FR" sz="2000" i="1" dirty="0">
                <a:latin typeface="+mn-lt"/>
                <a:cs typeface="+mn-cs"/>
                <a:sym typeface="Wingdings"/>
              </a:rPr>
              <a:t> Extraction de la dureté du film d’Al(Cu) </a:t>
            </a:r>
            <a:r>
              <a:rPr lang="fr-FR" sz="2000" i="1" dirty="0" smtClean="0">
                <a:latin typeface="+mn-lt"/>
                <a:cs typeface="+mn-cs"/>
                <a:sym typeface="Wingdings"/>
              </a:rPr>
              <a:t>par </a:t>
            </a:r>
            <a:r>
              <a:rPr lang="fr-FR" sz="2000" i="1" dirty="0">
                <a:latin typeface="+mn-lt"/>
                <a:cs typeface="+mn-cs"/>
                <a:sym typeface="Wingdings"/>
              </a:rPr>
              <a:t>indentation </a:t>
            </a:r>
            <a:r>
              <a:rPr lang="fr-FR" sz="2000" i="1" dirty="0" err="1" smtClean="0">
                <a:latin typeface="+mn-lt"/>
                <a:cs typeface="+mn-cs"/>
                <a:sym typeface="Wingdings"/>
              </a:rPr>
              <a:t>Berkovich</a:t>
            </a:r>
            <a:r>
              <a:rPr lang="fr-FR" sz="2000" i="1" dirty="0" smtClean="0">
                <a:latin typeface="+mn-lt"/>
                <a:cs typeface="+mn-cs"/>
                <a:sym typeface="Wingdings"/>
              </a:rPr>
              <a:t> (2/2)</a:t>
            </a:r>
            <a:r>
              <a:rPr lang="fr-FR" sz="2000" i="1" dirty="0" smtClean="0">
                <a:sym typeface="Wingdings"/>
              </a:rPr>
              <a:t> </a:t>
            </a:r>
            <a:endParaRPr lang="fr-FR" sz="2000" i="1" dirty="0">
              <a:latin typeface="+mn-lt"/>
              <a:cs typeface="+mn-cs"/>
              <a:sym typeface="Wingdings"/>
            </a:endParaRPr>
          </a:p>
        </p:txBody>
      </p:sp>
      <p:sp>
        <p:nvSpPr>
          <p:cNvPr id="19" name="Rectangle 18"/>
          <p:cNvSpPr>
            <a:spLocks noChangeArrowheads="1"/>
          </p:cNvSpPr>
          <p:nvPr/>
        </p:nvSpPr>
        <p:spPr bwMode="auto">
          <a:xfrm>
            <a:off x="2483495" y="2132856"/>
            <a:ext cx="3096344" cy="646331"/>
          </a:xfrm>
          <a:prstGeom prst="rect">
            <a:avLst/>
          </a:prstGeom>
          <a:noFill/>
          <a:ln w="9525">
            <a:noFill/>
            <a:miter lim="800000"/>
            <a:headEnd/>
            <a:tailEnd/>
          </a:ln>
        </p:spPr>
        <p:txBody>
          <a:bodyPr wrap="square">
            <a:spAutoFit/>
          </a:bodyPr>
          <a:lstStyle/>
          <a:p>
            <a:pPr algn="ctr"/>
            <a:r>
              <a:rPr lang="fr-FR" b="1" dirty="0">
                <a:latin typeface="Calibri" pitchFamily="34" charset="0"/>
                <a:sym typeface="Wingdings" pitchFamily="2" charset="2"/>
              </a:rPr>
              <a:t>On injecte </a:t>
            </a:r>
            <a:r>
              <a:rPr lang="fr-FR" b="1" dirty="0" smtClean="0">
                <a:latin typeface="Calibri" pitchFamily="34" charset="0"/>
                <a:sym typeface="Wingdings" pitchFamily="2" charset="2"/>
              </a:rPr>
              <a:t>l’aire de contact corrigée (modèle multicouche)</a:t>
            </a:r>
            <a:endParaRPr lang="fr-FR" b="1" baseline="30000" dirty="0">
              <a:latin typeface="Calibri" pitchFamily="34" charset="0"/>
              <a:sym typeface="Wingdings" pitchFamily="2" charset="2"/>
            </a:endParaRPr>
          </a:p>
        </p:txBody>
      </p:sp>
      <p:pic>
        <p:nvPicPr>
          <p:cNvPr id="27" name="Picture 7"/>
          <p:cNvPicPr>
            <a:picLocks noChangeAspect="1" noChangeArrowheads="1"/>
          </p:cNvPicPr>
          <p:nvPr/>
        </p:nvPicPr>
        <p:blipFill>
          <a:blip r:embed="rId10" cstate="print"/>
          <a:srcRect/>
          <a:stretch>
            <a:fillRect/>
          </a:stretch>
        </p:blipFill>
        <p:spPr bwMode="auto">
          <a:xfrm>
            <a:off x="179512" y="2979240"/>
            <a:ext cx="5112568" cy="3690120"/>
          </a:xfrm>
          <a:prstGeom prst="rect">
            <a:avLst/>
          </a:prstGeom>
          <a:noFill/>
          <a:ln w="9525">
            <a:noFill/>
            <a:miter lim="800000"/>
            <a:headEnd/>
            <a:tailEnd/>
          </a:ln>
        </p:spPr>
      </p:pic>
      <p:sp>
        <p:nvSpPr>
          <p:cNvPr id="28" name="ZoneTexte 27"/>
          <p:cNvSpPr txBox="1">
            <a:spLocks noChangeArrowheads="1"/>
          </p:cNvSpPr>
          <p:nvPr/>
        </p:nvSpPr>
        <p:spPr bwMode="auto">
          <a:xfrm>
            <a:off x="1461801" y="3184142"/>
            <a:ext cx="1800225" cy="369888"/>
          </a:xfrm>
          <a:prstGeom prst="rect">
            <a:avLst/>
          </a:prstGeom>
          <a:solidFill>
            <a:schemeClr val="bg1"/>
          </a:solidFill>
          <a:ln w="9525">
            <a:noFill/>
            <a:miter lim="800000"/>
            <a:headEnd/>
            <a:tailEnd/>
          </a:ln>
        </p:spPr>
        <p:txBody>
          <a:bodyPr>
            <a:spAutoFit/>
          </a:bodyPr>
          <a:lstStyle/>
          <a:p>
            <a:r>
              <a:rPr lang="fr-FR" dirty="0">
                <a:latin typeface="Calibri" pitchFamily="34" charset="0"/>
              </a:rPr>
              <a:t>Mesures brutes</a:t>
            </a:r>
          </a:p>
        </p:txBody>
      </p:sp>
      <p:sp>
        <p:nvSpPr>
          <p:cNvPr id="31" name="ZoneTexte 30"/>
          <p:cNvSpPr txBox="1">
            <a:spLocks noChangeArrowheads="1"/>
          </p:cNvSpPr>
          <p:nvPr/>
        </p:nvSpPr>
        <p:spPr bwMode="auto">
          <a:xfrm>
            <a:off x="1442480" y="3499884"/>
            <a:ext cx="3614737" cy="646112"/>
          </a:xfrm>
          <a:prstGeom prst="rect">
            <a:avLst/>
          </a:prstGeom>
          <a:solidFill>
            <a:schemeClr val="bg1"/>
          </a:solidFill>
          <a:ln w="9525">
            <a:noFill/>
            <a:miter lim="800000"/>
            <a:headEnd/>
            <a:tailEnd/>
          </a:ln>
        </p:spPr>
        <p:txBody>
          <a:bodyPr>
            <a:spAutoFit/>
          </a:bodyPr>
          <a:lstStyle/>
          <a:p>
            <a:r>
              <a:rPr lang="fr-FR" dirty="0">
                <a:latin typeface="Calibri" pitchFamily="34" charset="0"/>
              </a:rPr>
              <a:t>Valeurs obtenues avec les modèles de Han </a:t>
            </a:r>
            <a:r>
              <a:rPr lang="fr-FR" i="1" dirty="0">
                <a:latin typeface="Calibri" pitchFamily="34" charset="0"/>
              </a:rPr>
              <a:t>et al. </a:t>
            </a:r>
            <a:r>
              <a:rPr lang="fr-FR" dirty="0">
                <a:latin typeface="Calibri" pitchFamily="34" charset="0"/>
              </a:rPr>
              <a:t>et élastique MC</a:t>
            </a:r>
          </a:p>
        </p:txBody>
      </p:sp>
      <p:sp>
        <p:nvSpPr>
          <p:cNvPr id="32" name="Flèche courbée vers la gauche 31"/>
          <p:cNvSpPr/>
          <p:nvPr/>
        </p:nvSpPr>
        <p:spPr>
          <a:xfrm>
            <a:off x="5076056" y="4347392"/>
            <a:ext cx="288031" cy="1224136"/>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sp>
        <p:nvSpPr>
          <p:cNvPr id="33" name="ZoneTexte 32"/>
          <p:cNvSpPr txBox="1">
            <a:spLocks noChangeArrowheads="1"/>
          </p:cNvSpPr>
          <p:nvPr/>
        </p:nvSpPr>
        <p:spPr bwMode="auto">
          <a:xfrm>
            <a:off x="5580112" y="4221088"/>
            <a:ext cx="3240087" cy="647700"/>
          </a:xfrm>
          <a:prstGeom prst="rect">
            <a:avLst/>
          </a:prstGeom>
          <a:noFill/>
          <a:ln w="9525">
            <a:noFill/>
            <a:miter lim="800000"/>
            <a:headEnd/>
            <a:tailEnd/>
          </a:ln>
        </p:spPr>
        <p:txBody>
          <a:bodyPr>
            <a:spAutoFit/>
          </a:bodyPr>
          <a:lstStyle/>
          <a:p>
            <a:r>
              <a:rPr lang="fr-FR" b="1" dirty="0">
                <a:latin typeface="Calibri" pitchFamily="34" charset="0"/>
              </a:rPr>
              <a:t>Dureté ≈ 0,19GPa</a:t>
            </a:r>
          </a:p>
          <a:p>
            <a:r>
              <a:rPr lang="fr-FR" b="1" dirty="0">
                <a:latin typeface="Calibri" pitchFamily="34" charset="0"/>
              </a:rPr>
              <a:t>Valeurs biblio. = (</a:t>
            </a:r>
            <a:r>
              <a:rPr lang="fr-FR" b="1" dirty="0" smtClean="0">
                <a:latin typeface="Calibri" pitchFamily="34" charset="0"/>
              </a:rPr>
              <a:t>0,17-0,2)GPa</a:t>
            </a:r>
            <a:r>
              <a:rPr lang="fr-FR" b="1" baseline="30000" dirty="0" smtClean="0">
                <a:latin typeface="Calibri" pitchFamily="34" charset="0"/>
              </a:rPr>
              <a:t>2</a:t>
            </a:r>
            <a:endParaRPr lang="fr-FR" b="1" baseline="30000" dirty="0">
              <a:latin typeface="Calibri" pitchFamily="34" charset="0"/>
            </a:endParaRPr>
          </a:p>
        </p:txBody>
      </p:sp>
      <p:sp>
        <p:nvSpPr>
          <p:cNvPr id="34" name="ZoneTexte 33"/>
          <p:cNvSpPr txBox="1">
            <a:spLocks noChangeArrowheads="1"/>
          </p:cNvSpPr>
          <p:nvPr/>
        </p:nvSpPr>
        <p:spPr bwMode="auto">
          <a:xfrm>
            <a:off x="5292080" y="5879594"/>
            <a:ext cx="3707904" cy="861774"/>
          </a:xfrm>
          <a:prstGeom prst="rect">
            <a:avLst/>
          </a:prstGeom>
          <a:noFill/>
          <a:ln w="9525">
            <a:noFill/>
            <a:miter lim="800000"/>
            <a:headEnd/>
            <a:tailEnd/>
          </a:ln>
        </p:spPr>
        <p:txBody>
          <a:bodyPr wrap="square">
            <a:spAutoFit/>
          </a:bodyPr>
          <a:lstStyle/>
          <a:p>
            <a:pPr algn="just"/>
            <a:r>
              <a:rPr lang="en-US" sz="1000" baseline="30000" dirty="0" smtClean="0">
                <a:latin typeface="Calibri" pitchFamily="34" charset="0"/>
              </a:rPr>
              <a:t>1</a:t>
            </a:r>
            <a:r>
              <a:rPr lang="en-US" sz="1000" dirty="0" smtClean="0">
                <a:latin typeface="Calibri" pitchFamily="34" charset="0"/>
              </a:rPr>
              <a:t>Han S. M. </a:t>
            </a:r>
            <a:r>
              <a:rPr lang="en-US" sz="1000" i="1" dirty="0" smtClean="0">
                <a:latin typeface="Calibri" pitchFamily="34" charset="0"/>
              </a:rPr>
              <a:t>et al.</a:t>
            </a:r>
            <a:r>
              <a:rPr lang="en-US" sz="1000" dirty="0" smtClean="0">
                <a:latin typeface="Calibri" pitchFamily="34" charset="0"/>
              </a:rPr>
              <a:t>, “Determining hardness of thin films in elastically mismatched film-on-substrate systems using nanoindentation.”, </a:t>
            </a:r>
            <a:r>
              <a:rPr lang="en-US" sz="1000" dirty="0" err="1" smtClean="0">
                <a:latin typeface="Calibri" pitchFamily="34" charset="0"/>
              </a:rPr>
              <a:t>Acta</a:t>
            </a:r>
            <a:r>
              <a:rPr lang="en-US" sz="1000" dirty="0" smtClean="0">
                <a:latin typeface="Calibri" pitchFamily="34" charset="0"/>
              </a:rPr>
              <a:t> Mater., 2006, 54(6), pp. 1571-1581.</a:t>
            </a:r>
            <a:endParaRPr lang="fr-FR" sz="1000" dirty="0" smtClean="0">
              <a:latin typeface="Calibri" pitchFamily="34" charset="0"/>
            </a:endParaRPr>
          </a:p>
          <a:p>
            <a:pPr algn="just"/>
            <a:r>
              <a:rPr lang="en-US" sz="1000" baseline="30000" dirty="0" smtClean="0">
                <a:latin typeface="Calibri" pitchFamily="34" charset="0"/>
              </a:rPr>
              <a:t>2</a:t>
            </a:r>
            <a:r>
              <a:rPr lang="en-US" sz="1000" dirty="0" smtClean="0">
                <a:latin typeface="Calibri" pitchFamily="34" charset="0"/>
              </a:rPr>
              <a:t>Read </a:t>
            </a:r>
            <a:r>
              <a:rPr lang="en-US" sz="1000" dirty="0">
                <a:latin typeface="Calibri" pitchFamily="34" charset="0"/>
              </a:rPr>
              <a:t>M. B. et al. “Mechanical </a:t>
            </a:r>
            <a:r>
              <a:rPr lang="en-US" sz="1000" dirty="0" err="1">
                <a:latin typeface="Calibri" pitchFamily="34" charset="0"/>
              </a:rPr>
              <a:t>behaviour</a:t>
            </a:r>
            <a:r>
              <a:rPr lang="en-US" sz="1000" dirty="0">
                <a:latin typeface="Calibri" pitchFamily="34" charset="0"/>
              </a:rPr>
              <a:t> of Contact Aluminum Alloy.”, MRS Proc., 2002, vol. 695.</a:t>
            </a:r>
          </a:p>
        </p:txBody>
      </p:sp>
      <p:sp>
        <p:nvSpPr>
          <p:cNvPr id="35" name="Rectangle à coins arrondis 34"/>
          <p:cNvSpPr/>
          <p:nvPr/>
        </p:nvSpPr>
        <p:spPr>
          <a:xfrm>
            <a:off x="5616351" y="5013176"/>
            <a:ext cx="2808312" cy="504056"/>
          </a:xfrm>
          <a:prstGeom prst="roundRect">
            <a:avLst>
              <a:gd name="adj" fmla="val 9550"/>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b="1" dirty="0" smtClean="0">
                <a:solidFill>
                  <a:schemeClr val="tx1"/>
                </a:solidFill>
                <a:sym typeface="Wingdings" pitchFamily="2" charset="2"/>
              </a:rPr>
              <a:t> Loi de comportement</a:t>
            </a:r>
            <a:endParaRPr lang="fr-FR" b="1" baseline="-25000" dirty="0" smtClean="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1" grpId="0" animBg="1"/>
      <p:bldP spid="32" grpId="0" animBg="1"/>
      <p:bldP spid="33" grpId="0"/>
      <p:bldP spid="34" grpId="0"/>
      <p:bldP spid="3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Connecteur droit 2"/>
          <p:cNvCxnSpPr/>
          <p:nvPr/>
        </p:nvCxnSpPr>
        <p:spPr>
          <a:xfrm>
            <a:off x="0" y="476250"/>
            <a:ext cx="9144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10250" name="ZoneTexte 3"/>
          <p:cNvSpPr txBox="1">
            <a:spLocks noChangeArrowheads="1"/>
          </p:cNvSpPr>
          <p:nvPr/>
        </p:nvSpPr>
        <p:spPr bwMode="auto">
          <a:xfrm>
            <a:off x="0" y="0"/>
            <a:ext cx="9144000" cy="461963"/>
          </a:xfrm>
          <a:prstGeom prst="rect">
            <a:avLst/>
          </a:prstGeom>
          <a:noFill/>
          <a:ln w="9525">
            <a:noFill/>
            <a:miter lim="800000"/>
            <a:headEnd/>
            <a:tailEnd/>
          </a:ln>
        </p:spPr>
        <p:txBody>
          <a:bodyPr>
            <a:spAutoFit/>
          </a:bodyPr>
          <a:lstStyle/>
          <a:p>
            <a:r>
              <a:rPr lang="fr-FR" sz="2400" dirty="0" smtClean="0">
                <a:latin typeface="Calibri" pitchFamily="34" charset="0"/>
              </a:rPr>
              <a:t>I. </a:t>
            </a:r>
            <a:r>
              <a:rPr lang="fr-FR" sz="2400" dirty="0">
                <a:latin typeface="Calibri" pitchFamily="34" charset="0"/>
              </a:rPr>
              <a:t>Caractérisation mécanique des matériaux de contact</a:t>
            </a:r>
          </a:p>
        </p:txBody>
      </p:sp>
      <p:sp>
        <p:nvSpPr>
          <p:cNvPr id="6" name="ZoneTexte 5"/>
          <p:cNvSpPr txBox="1"/>
          <p:nvPr/>
        </p:nvSpPr>
        <p:spPr>
          <a:xfrm>
            <a:off x="0" y="508000"/>
            <a:ext cx="9144000" cy="400050"/>
          </a:xfrm>
          <a:prstGeom prst="rect">
            <a:avLst/>
          </a:prstGeom>
          <a:solidFill>
            <a:schemeClr val="accent1">
              <a:lumMod val="20000"/>
              <a:lumOff val="80000"/>
            </a:schemeClr>
          </a:solidFill>
        </p:spPr>
        <p:txBody>
          <a:bodyPr>
            <a:spAutoFit/>
          </a:bodyPr>
          <a:lstStyle/>
          <a:p>
            <a:pPr fontAlgn="auto">
              <a:spcBef>
                <a:spcPts val="0"/>
              </a:spcBef>
              <a:spcAft>
                <a:spcPts val="0"/>
              </a:spcAft>
              <a:defRPr/>
            </a:pPr>
            <a:r>
              <a:rPr lang="fr-FR" sz="2000" b="1" i="1" dirty="0">
                <a:latin typeface="+mn-lt"/>
                <a:cs typeface="+mn-cs"/>
                <a:sym typeface="Wingdings"/>
              </a:rPr>
              <a:t></a:t>
            </a:r>
            <a:r>
              <a:rPr lang="fr-FR" sz="2000" i="1" dirty="0">
                <a:latin typeface="+mn-lt"/>
                <a:cs typeface="+mn-cs"/>
                <a:sym typeface="Wingdings"/>
              </a:rPr>
              <a:t> </a:t>
            </a:r>
            <a:r>
              <a:rPr lang="fr-FR" sz="2000" i="1" dirty="0" smtClean="0">
                <a:latin typeface="+mn-lt"/>
                <a:cs typeface="+mn-cs"/>
                <a:sym typeface="Wingdings"/>
              </a:rPr>
              <a:t>Loi de comportement du film d’Al(Cu) (1/2)</a:t>
            </a:r>
            <a:endParaRPr lang="fr-FR" sz="2000" i="1" dirty="0">
              <a:latin typeface="+mn-lt"/>
              <a:cs typeface="+mn-cs"/>
            </a:endParaRPr>
          </a:p>
        </p:txBody>
      </p:sp>
      <p:sp>
        <p:nvSpPr>
          <p:cNvPr id="7" name="Espace réservé du numéro de diapositive 3"/>
          <p:cNvSpPr>
            <a:spLocks noGrp="1"/>
          </p:cNvSpPr>
          <p:nvPr>
            <p:ph type="sldNum" sz="quarter" idx="12"/>
          </p:nvPr>
        </p:nvSpPr>
        <p:spPr>
          <a:xfrm>
            <a:off x="8675688" y="6492875"/>
            <a:ext cx="347662" cy="365125"/>
          </a:xfrm>
        </p:spPr>
        <p:txBody>
          <a:bodyPr/>
          <a:lstStyle/>
          <a:p>
            <a:pPr>
              <a:defRPr/>
            </a:pPr>
            <a:fld id="{3B3BA2FD-4494-40C1-8D2A-4CB44ED9D7BD}" type="slidenum">
              <a:rPr lang="de-DE"/>
              <a:pPr>
                <a:defRPr/>
              </a:pPr>
              <a:t>16</a:t>
            </a:fld>
            <a:endParaRPr lang="de-DE" dirty="0"/>
          </a:p>
        </p:txBody>
      </p:sp>
      <p:cxnSp>
        <p:nvCxnSpPr>
          <p:cNvPr id="10253" name="Straight Arrow Connector 112"/>
          <p:cNvCxnSpPr>
            <a:cxnSpLocks noChangeShapeType="1"/>
          </p:cNvCxnSpPr>
          <p:nvPr/>
        </p:nvCxnSpPr>
        <p:spPr bwMode="auto">
          <a:xfrm>
            <a:off x="2070100" y="5237340"/>
            <a:ext cx="3240088" cy="0"/>
          </a:xfrm>
          <a:prstGeom prst="straightConnector1">
            <a:avLst/>
          </a:prstGeom>
          <a:noFill/>
          <a:ln w="28575" algn="ctr">
            <a:solidFill>
              <a:schemeClr val="tx1"/>
            </a:solidFill>
            <a:round/>
            <a:headEnd/>
            <a:tailEnd type="arrow" w="med" len="med"/>
          </a:ln>
        </p:spPr>
      </p:cxnSp>
      <p:cxnSp>
        <p:nvCxnSpPr>
          <p:cNvPr id="10254" name="Straight Arrow Connector 112"/>
          <p:cNvCxnSpPr>
            <a:cxnSpLocks noChangeShapeType="1"/>
          </p:cNvCxnSpPr>
          <p:nvPr/>
        </p:nvCxnSpPr>
        <p:spPr bwMode="auto">
          <a:xfrm flipV="1">
            <a:off x="2298700" y="1960740"/>
            <a:ext cx="0" cy="3852000"/>
          </a:xfrm>
          <a:prstGeom prst="straightConnector1">
            <a:avLst/>
          </a:prstGeom>
          <a:noFill/>
          <a:ln w="28575" algn="ctr">
            <a:solidFill>
              <a:schemeClr val="tx1"/>
            </a:solidFill>
            <a:round/>
            <a:headEnd/>
            <a:tailEnd type="arrow" w="med" len="med"/>
          </a:ln>
        </p:spPr>
      </p:cxnSp>
      <p:sp>
        <p:nvSpPr>
          <p:cNvPr id="10255" name="Rectangle 1609"/>
          <p:cNvSpPr>
            <a:spLocks noChangeArrowheads="1"/>
          </p:cNvSpPr>
          <p:nvPr/>
        </p:nvSpPr>
        <p:spPr bwMode="auto">
          <a:xfrm rot="-5400000">
            <a:off x="1195387" y="2359621"/>
            <a:ext cx="1687513" cy="369888"/>
          </a:xfrm>
          <a:prstGeom prst="rect">
            <a:avLst/>
          </a:prstGeom>
          <a:noFill/>
          <a:ln w="9525" algn="ctr">
            <a:noFill/>
            <a:miter lim="800000"/>
            <a:headEnd/>
            <a:tailEnd/>
          </a:ln>
        </p:spPr>
        <p:txBody>
          <a:bodyPr lIns="91405" tIns="45703" rIns="91405" bIns="45703">
            <a:spAutoFit/>
          </a:bodyPr>
          <a:lstStyle/>
          <a:p>
            <a:pPr algn="ctr" defTabSz="4171950">
              <a:spcBef>
                <a:spcPct val="20000"/>
              </a:spcBef>
            </a:pPr>
            <a:r>
              <a:rPr lang="fr-FR" dirty="0">
                <a:latin typeface="Calibri" pitchFamily="34" charset="0"/>
              </a:rPr>
              <a:t>Contrainte (</a:t>
            </a:r>
            <a:r>
              <a:rPr lang="fr-FR" i="1" dirty="0">
                <a:latin typeface="Symbol" pitchFamily="18" charset="2"/>
              </a:rPr>
              <a:t>s </a:t>
            </a:r>
            <a:r>
              <a:rPr lang="fr-FR" dirty="0">
                <a:latin typeface="Calibri" pitchFamily="34" charset="0"/>
              </a:rPr>
              <a:t>)</a:t>
            </a:r>
          </a:p>
        </p:txBody>
      </p:sp>
      <p:sp>
        <p:nvSpPr>
          <p:cNvPr id="10256" name="Rectangle 1609"/>
          <p:cNvSpPr>
            <a:spLocks noChangeArrowheads="1"/>
          </p:cNvSpPr>
          <p:nvPr/>
        </p:nvSpPr>
        <p:spPr bwMode="auto">
          <a:xfrm>
            <a:off x="4591149" y="5265915"/>
            <a:ext cx="1997075" cy="368300"/>
          </a:xfrm>
          <a:prstGeom prst="rect">
            <a:avLst/>
          </a:prstGeom>
          <a:noFill/>
          <a:ln w="9525" algn="ctr">
            <a:noFill/>
            <a:miter lim="800000"/>
            <a:headEnd/>
            <a:tailEnd/>
          </a:ln>
        </p:spPr>
        <p:txBody>
          <a:bodyPr lIns="91405" tIns="45703" rIns="91405" bIns="45703">
            <a:spAutoFit/>
          </a:bodyPr>
          <a:lstStyle/>
          <a:p>
            <a:pPr algn="ctr" defTabSz="4171950">
              <a:spcBef>
                <a:spcPct val="20000"/>
              </a:spcBef>
            </a:pPr>
            <a:r>
              <a:rPr lang="fr-FR">
                <a:latin typeface="Calibri" pitchFamily="34" charset="0"/>
              </a:rPr>
              <a:t>Déformation (</a:t>
            </a:r>
            <a:r>
              <a:rPr lang="fr-FR" i="1">
                <a:latin typeface="Symbol" pitchFamily="18" charset="2"/>
              </a:rPr>
              <a:t>e </a:t>
            </a:r>
            <a:r>
              <a:rPr lang="fr-FR">
                <a:latin typeface="Calibri" pitchFamily="34" charset="0"/>
              </a:rPr>
              <a:t>)</a:t>
            </a:r>
          </a:p>
        </p:txBody>
      </p:sp>
      <p:cxnSp>
        <p:nvCxnSpPr>
          <p:cNvPr id="40" name="Connecteur droit 58"/>
          <p:cNvCxnSpPr>
            <a:cxnSpLocks noChangeShapeType="1"/>
          </p:cNvCxnSpPr>
          <p:nvPr/>
        </p:nvCxnSpPr>
        <p:spPr bwMode="auto">
          <a:xfrm flipV="1">
            <a:off x="2303463" y="3711753"/>
            <a:ext cx="395287" cy="1511300"/>
          </a:xfrm>
          <a:prstGeom prst="line">
            <a:avLst/>
          </a:prstGeom>
          <a:noFill/>
          <a:ln w="38100" algn="ctr">
            <a:solidFill>
              <a:srgbClr val="FF0000"/>
            </a:solidFill>
            <a:round/>
            <a:headEnd/>
            <a:tailEnd/>
          </a:ln>
        </p:spPr>
      </p:cxnSp>
      <p:sp>
        <p:nvSpPr>
          <p:cNvPr id="41" name="Forme libre 60"/>
          <p:cNvSpPr>
            <a:spLocks/>
          </p:cNvSpPr>
          <p:nvPr/>
        </p:nvSpPr>
        <p:spPr bwMode="auto">
          <a:xfrm>
            <a:off x="2603500" y="2850410"/>
            <a:ext cx="1968500" cy="1243930"/>
          </a:xfrm>
          <a:custGeom>
            <a:avLst/>
            <a:gdLst>
              <a:gd name="T0" fmla="*/ 0 w 2057400"/>
              <a:gd name="T1" fmla="*/ 1198562 h 1197851"/>
              <a:gd name="T2" fmla="*/ 301083 w 2057400"/>
              <a:gd name="T3" fmla="*/ 467723 h 1197851"/>
              <a:gd name="T4" fmla="*/ 1143000 w 2057400"/>
              <a:gd name="T5" fmla="*/ 55479 h 1197851"/>
              <a:gd name="T6" fmla="*/ 2057400 w 2057400"/>
              <a:gd name="T7" fmla="*/ 55480 h 1197851"/>
              <a:gd name="T8" fmla="*/ 0 60000 65536"/>
              <a:gd name="T9" fmla="*/ 0 60000 65536"/>
              <a:gd name="T10" fmla="*/ 0 60000 65536"/>
              <a:gd name="T11" fmla="*/ 0 60000 65536"/>
              <a:gd name="connsiteX0" fmla="*/ 0 w 1968500"/>
              <a:gd name="connsiteY0" fmla="*/ 1243192 h 1243192"/>
              <a:gd name="connsiteX1" fmla="*/ 301083 w 1968500"/>
              <a:gd name="connsiteY1" fmla="*/ 512787 h 1243192"/>
              <a:gd name="connsiteX2" fmla="*/ 1143000 w 1968500"/>
              <a:gd name="connsiteY2" fmla="*/ 100787 h 1243192"/>
              <a:gd name="connsiteX3" fmla="*/ 1968500 w 1968500"/>
              <a:gd name="connsiteY3" fmla="*/ 991 h 1243192"/>
            </a:gdLst>
            <a:ahLst/>
            <a:cxnLst>
              <a:cxn ang="0">
                <a:pos x="connsiteX0" y="connsiteY0"/>
              </a:cxn>
              <a:cxn ang="0">
                <a:pos x="connsiteX1" y="connsiteY1"/>
              </a:cxn>
              <a:cxn ang="0">
                <a:pos x="connsiteX2" y="connsiteY2"/>
              </a:cxn>
              <a:cxn ang="0">
                <a:pos x="connsiteX3" y="connsiteY3"/>
              </a:cxn>
            </a:cxnLst>
            <a:rect l="l" t="t" r="r" b="b"/>
            <a:pathLst>
              <a:path w="1968500" h="1243192">
                <a:moveTo>
                  <a:pt x="0" y="1243192"/>
                </a:moveTo>
                <a:cubicBezTo>
                  <a:pt x="111557" y="862961"/>
                  <a:pt x="110583" y="703188"/>
                  <a:pt x="301083" y="512787"/>
                </a:cubicBezTo>
                <a:cubicBezTo>
                  <a:pt x="491583" y="322386"/>
                  <a:pt x="797312" y="169553"/>
                  <a:pt x="1143000" y="100787"/>
                </a:cubicBezTo>
                <a:cubicBezTo>
                  <a:pt x="1551553" y="45341"/>
                  <a:pt x="1755605" y="0"/>
                  <a:pt x="1968500" y="991"/>
                </a:cubicBezTo>
              </a:path>
            </a:pathLst>
          </a:custGeom>
          <a:noFill/>
          <a:ln w="38100" cap="flat" cmpd="sng" algn="ctr">
            <a:solidFill>
              <a:srgbClr val="FF0000"/>
            </a:solidFill>
            <a:prstDash val="solid"/>
            <a:round/>
            <a:headEnd type="none" w="med" len="med"/>
            <a:tailEnd type="none" w="med" len="med"/>
          </a:ln>
        </p:spPr>
        <p:txBody>
          <a:bodyPr/>
          <a:lstStyle/>
          <a:p>
            <a:endParaRPr lang="fr-FR"/>
          </a:p>
        </p:txBody>
      </p:sp>
      <p:cxnSp>
        <p:nvCxnSpPr>
          <p:cNvPr id="42" name="Connecteur droit 63"/>
          <p:cNvCxnSpPr>
            <a:cxnSpLocks noChangeShapeType="1"/>
          </p:cNvCxnSpPr>
          <p:nvPr/>
        </p:nvCxnSpPr>
        <p:spPr bwMode="auto">
          <a:xfrm>
            <a:off x="3030538" y="2570340"/>
            <a:ext cx="228600" cy="0"/>
          </a:xfrm>
          <a:prstGeom prst="line">
            <a:avLst/>
          </a:prstGeom>
          <a:noFill/>
          <a:ln w="28575" algn="ctr">
            <a:solidFill>
              <a:schemeClr val="tx1"/>
            </a:solidFill>
            <a:round/>
            <a:headEnd/>
            <a:tailEnd/>
          </a:ln>
        </p:spPr>
      </p:cxnSp>
      <p:sp>
        <p:nvSpPr>
          <p:cNvPr id="43" name="Arc 42"/>
          <p:cNvSpPr/>
          <p:nvPr/>
        </p:nvSpPr>
        <p:spPr bwMode="auto">
          <a:xfrm>
            <a:off x="2885281" y="2425878"/>
            <a:ext cx="304800" cy="304800"/>
          </a:xfrm>
          <a:prstGeom prst="arc">
            <a:avLst/>
          </a:prstGeom>
          <a:noFill/>
          <a:ln w="28575" cap="flat" cmpd="sng" algn="ctr">
            <a:solidFill>
              <a:schemeClr val="tx1"/>
            </a:solidFill>
            <a:prstDash val="solid"/>
            <a:round/>
            <a:headEnd type="none" w="med" len="med"/>
            <a:tailEnd type="none" w="med" len="med"/>
          </a:ln>
          <a:effectLst/>
        </p:spPr>
        <p:txBody>
          <a:bodyPr/>
          <a:lstStyle/>
          <a:p>
            <a:pPr eaLnBrk="0" fontAlgn="auto" hangingPunct="0">
              <a:spcBef>
                <a:spcPts val="0"/>
              </a:spcBef>
              <a:spcAft>
                <a:spcPts val="0"/>
              </a:spcAft>
              <a:defRPr/>
            </a:pPr>
            <a:endParaRPr lang="fr-FR" sz="2800">
              <a:latin typeface="+mn-lt"/>
              <a:cs typeface="+mn-cs"/>
            </a:endParaRPr>
          </a:p>
        </p:txBody>
      </p:sp>
      <p:sp>
        <p:nvSpPr>
          <p:cNvPr id="44" name="Rectangle 1609"/>
          <p:cNvSpPr>
            <a:spLocks noChangeArrowheads="1"/>
          </p:cNvSpPr>
          <p:nvPr/>
        </p:nvSpPr>
        <p:spPr bwMode="auto">
          <a:xfrm>
            <a:off x="4895850" y="4165951"/>
            <a:ext cx="2706688" cy="701675"/>
          </a:xfrm>
          <a:prstGeom prst="rect">
            <a:avLst/>
          </a:prstGeom>
          <a:noFill/>
          <a:ln w="9525" algn="ctr">
            <a:noFill/>
            <a:miter lim="800000"/>
            <a:headEnd/>
            <a:tailEnd/>
          </a:ln>
        </p:spPr>
        <p:txBody>
          <a:bodyPr lIns="91405" tIns="45703" rIns="91405" bIns="45703">
            <a:spAutoFit/>
          </a:bodyPr>
          <a:lstStyle/>
          <a:p>
            <a:pPr defTabSz="4171950">
              <a:spcBef>
                <a:spcPct val="20000"/>
              </a:spcBef>
            </a:pPr>
            <a:r>
              <a:rPr lang="fr-FR" dirty="0">
                <a:latin typeface="Calibri" pitchFamily="34" charset="0"/>
              </a:rPr>
              <a:t>Comportement élastique</a:t>
            </a:r>
          </a:p>
          <a:p>
            <a:pPr defTabSz="4171950">
              <a:spcBef>
                <a:spcPct val="20000"/>
              </a:spcBef>
            </a:pPr>
            <a:r>
              <a:rPr lang="fr-FR" dirty="0">
                <a:latin typeface="Calibri" pitchFamily="34" charset="0"/>
              </a:rPr>
              <a:t>Loi de Hooke - </a:t>
            </a:r>
          </a:p>
        </p:txBody>
      </p:sp>
      <p:sp>
        <p:nvSpPr>
          <p:cNvPr id="45" name="Rectangle 1609"/>
          <p:cNvSpPr>
            <a:spLocks noChangeArrowheads="1"/>
          </p:cNvSpPr>
          <p:nvPr/>
        </p:nvSpPr>
        <p:spPr bwMode="auto">
          <a:xfrm>
            <a:off x="4895850" y="2851402"/>
            <a:ext cx="2881313" cy="701675"/>
          </a:xfrm>
          <a:prstGeom prst="rect">
            <a:avLst/>
          </a:prstGeom>
          <a:noFill/>
          <a:ln w="9525" algn="ctr">
            <a:noFill/>
            <a:miter lim="800000"/>
            <a:headEnd/>
            <a:tailEnd/>
          </a:ln>
        </p:spPr>
        <p:txBody>
          <a:bodyPr lIns="91405" tIns="45703" rIns="91405" bIns="45703">
            <a:spAutoFit/>
          </a:bodyPr>
          <a:lstStyle/>
          <a:p>
            <a:pPr defTabSz="4171950">
              <a:spcBef>
                <a:spcPct val="20000"/>
              </a:spcBef>
            </a:pPr>
            <a:r>
              <a:rPr lang="fr-FR" dirty="0">
                <a:latin typeface="Calibri" pitchFamily="34" charset="0"/>
              </a:rPr>
              <a:t>Comportement </a:t>
            </a:r>
            <a:r>
              <a:rPr lang="fr-FR" dirty="0" smtClean="0">
                <a:latin typeface="Calibri" pitchFamily="34" charset="0"/>
              </a:rPr>
              <a:t>plastique </a:t>
            </a:r>
          </a:p>
          <a:p>
            <a:pPr defTabSz="4171950">
              <a:spcBef>
                <a:spcPct val="20000"/>
              </a:spcBef>
            </a:pPr>
            <a:r>
              <a:rPr lang="fr-FR" b="1" u="sng" dirty="0" smtClean="0">
                <a:latin typeface="Calibri" pitchFamily="34" charset="0"/>
              </a:rPr>
              <a:t>Loi d’</a:t>
            </a:r>
            <a:r>
              <a:rPr lang="fr-FR" b="1" u="sng" dirty="0" err="1" smtClean="0">
                <a:latin typeface="Calibri" pitchFamily="34" charset="0"/>
              </a:rPr>
              <a:t>Hollomon</a:t>
            </a:r>
            <a:r>
              <a:rPr lang="fr-FR" b="1" dirty="0" smtClean="0">
                <a:latin typeface="Calibri" pitchFamily="34" charset="0"/>
              </a:rPr>
              <a:t> :</a:t>
            </a:r>
            <a:r>
              <a:rPr lang="fr-FR" dirty="0" smtClean="0">
                <a:latin typeface="Calibri" pitchFamily="34" charset="0"/>
              </a:rPr>
              <a:t> </a:t>
            </a:r>
            <a:endParaRPr lang="fr-FR" dirty="0">
              <a:latin typeface="Calibri" pitchFamily="34" charset="0"/>
            </a:endParaRPr>
          </a:p>
        </p:txBody>
      </p:sp>
      <p:sp>
        <p:nvSpPr>
          <p:cNvPr id="46" name="Rectangle 1609"/>
          <p:cNvSpPr>
            <a:spLocks noChangeArrowheads="1"/>
          </p:cNvSpPr>
          <p:nvPr/>
        </p:nvSpPr>
        <p:spPr bwMode="auto">
          <a:xfrm>
            <a:off x="3084513" y="2144890"/>
            <a:ext cx="1884362" cy="368300"/>
          </a:xfrm>
          <a:prstGeom prst="rect">
            <a:avLst/>
          </a:prstGeom>
          <a:noFill/>
          <a:ln w="9525" algn="ctr">
            <a:noFill/>
            <a:miter lim="800000"/>
            <a:headEnd/>
            <a:tailEnd/>
          </a:ln>
        </p:spPr>
        <p:txBody>
          <a:bodyPr lIns="91405" tIns="45703" rIns="91405" bIns="45703">
            <a:spAutoFit/>
          </a:bodyPr>
          <a:lstStyle/>
          <a:p>
            <a:pPr algn="ctr" defTabSz="4171950">
              <a:spcBef>
                <a:spcPct val="20000"/>
              </a:spcBef>
            </a:pPr>
            <a:r>
              <a:rPr lang="fr-FR">
                <a:latin typeface="Calibri" pitchFamily="34" charset="0"/>
              </a:rPr>
              <a:t>Module d’Young</a:t>
            </a:r>
          </a:p>
        </p:txBody>
      </p:sp>
      <p:graphicFrame>
        <p:nvGraphicFramePr>
          <p:cNvPr id="47" name="Object 20"/>
          <p:cNvGraphicFramePr>
            <a:graphicFrameLocks noChangeAspect="1"/>
          </p:cNvGraphicFramePr>
          <p:nvPr/>
        </p:nvGraphicFramePr>
        <p:xfrm>
          <a:off x="6328370" y="4515028"/>
          <a:ext cx="1123950" cy="381000"/>
        </p:xfrm>
        <a:graphic>
          <a:graphicData uri="http://schemas.openxmlformats.org/presentationml/2006/ole">
            <mc:AlternateContent xmlns:mc="http://schemas.openxmlformats.org/markup-compatibility/2006">
              <mc:Choice xmlns:v="urn:schemas-microsoft-com:vml" Requires="v">
                <p:oleObj spid="_x0000_s10257" name="Équation" r:id="rId4" imgW="749160" imgH="253800" progId="Equation.3">
                  <p:embed/>
                </p:oleObj>
              </mc:Choice>
              <mc:Fallback>
                <p:oleObj name="Équation" r:id="rId4" imgW="749160" imgH="253800" progId="Equation.3">
                  <p:embed/>
                  <p:pic>
                    <p:nvPicPr>
                      <p:cNvPr id="0" name="Object 2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28370" y="4515028"/>
                        <a:ext cx="1123950" cy="38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8" name="Object 21"/>
          <p:cNvGraphicFramePr>
            <a:graphicFrameLocks noChangeAspect="1"/>
          </p:cNvGraphicFramePr>
          <p:nvPr/>
        </p:nvGraphicFramePr>
        <p:xfrm>
          <a:off x="6660233" y="3211442"/>
          <a:ext cx="1944216" cy="988559"/>
        </p:xfrm>
        <a:graphic>
          <a:graphicData uri="http://schemas.openxmlformats.org/presentationml/2006/ole">
            <mc:AlternateContent xmlns:mc="http://schemas.openxmlformats.org/markup-compatibility/2006">
              <mc:Choice xmlns:v="urn:schemas-microsoft-com:vml" Requires="v">
                <p:oleObj spid="_x0000_s10258" name="Équation" r:id="rId6" imgW="1091880" imgH="558720" progId="Equation.3">
                  <p:embed/>
                </p:oleObj>
              </mc:Choice>
              <mc:Fallback>
                <p:oleObj name="Équation" r:id="rId6" imgW="1091880" imgH="558720" progId="Equation.3">
                  <p:embed/>
                  <p:pic>
                    <p:nvPicPr>
                      <p:cNvPr id="0" name="Object 2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60233" y="3211442"/>
                        <a:ext cx="1944216" cy="988559"/>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49" name="Connecteur droit 74"/>
          <p:cNvCxnSpPr>
            <a:cxnSpLocks noChangeShapeType="1"/>
          </p:cNvCxnSpPr>
          <p:nvPr/>
        </p:nvCxnSpPr>
        <p:spPr bwMode="auto">
          <a:xfrm>
            <a:off x="2298700" y="3713340"/>
            <a:ext cx="431800" cy="0"/>
          </a:xfrm>
          <a:prstGeom prst="line">
            <a:avLst/>
          </a:prstGeom>
          <a:noFill/>
          <a:ln w="28575" algn="ctr">
            <a:solidFill>
              <a:schemeClr val="tx1"/>
            </a:solidFill>
            <a:prstDash val="dash"/>
            <a:round/>
            <a:headEnd/>
            <a:tailEnd/>
          </a:ln>
        </p:spPr>
      </p:cxnSp>
      <p:sp>
        <p:nvSpPr>
          <p:cNvPr id="50" name="Rectangle 1609"/>
          <p:cNvSpPr>
            <a:spLocks noChangeArrowheads="1"/>
          </p:cNvSpPr>
          <p:nvPr/>
        </p:nvSpPr>
        <p:spPr bwMode="auto">
          <a:xfrm>
            <a:off x="-177800" y="3560940"/>
            <a:ext cx="2679700" cy="368300"/>
          </a:xfrm>
          <a:prstGeom prst="rect">
            <a:avLst/>
          </a:prstGeom>
          <a:noFill/>
          <a:ln w="9525" algn="ctr">
            <a:noFill/>
            <a:miter lim="800000"/>
            <a:headEnd/>
            <a:tailEnd/>
          </a:ln>
        </p:spPr>
        <p:txBody>
          <a:bodyPr lIns="91405" tIns="45703" rIns="91405" bIns="45703">
            <a:spAutoFit/>
          </a:bodyPr>
          <a:lstStyle/>
          <a:p>
            <a:pPr algn="ctr" defTabSz="4171950">
              <a:spcBef>
                <a:spcPct val="20000"/>
              </a:spcBef>
            </a:pPr>
            <a:r>
              <a:rPr lang="fr-FR">
                <a:latin typeface="Calibri" pitchFamily="34" charset="0"/>
              </a:rPr>
              <a:t>Limite d’élasticité (</a:t>
            </a:r>
            <a:r>
              <a:rPr lang="fr-FR" i="1">
                <a:latin typeface="Symbol" pitchFamily="18" charset="2"/>
              </a:rPr>
              <a:t>s</a:t>
            </a:r>
            <a:r>
              <a:rPr lang="fr-FR" i="1" baseline="-25000">
                <a:latin typeface="Calibri" pitchFamily="34" charset="0"/>
              </a:rPr>
              <a:t>e</a:t>
            </a:r>
            <a:r>
              <a:rPr lang="fr-FR" i="1">
                <a:latin typeface="Symbol" pitchFamily="18" charset="2"/>
              </a:rPr>
              <a:t> </a:t>
            </a:r>
            <a:r>
              <a:rPr lang="fr-FR">
                <a:latin typeface="Calibri" pitchFamily="34" charset="0"/>
              </a:rPr>
              <a:t>) </a:t>
            </a:r>
          </a:p>
        </p:txBody>
      </p:sp>
      <p:sp>
        <p:nvSpPr>
          <p:cNvPr id="53" name="Accolade fermante 68"/>
          <p:cNvSpPr>
            <a:spLocks/>
          </p:cNvSpPr>
          <p:nvPr/>
        </p:nvSpPr>
        <p:spPr bwMode="auto">
          <a:xfrm>
            <a:off x="4737100" y="3716515"/>
            <a:ext cx="152400" cy="1524000"/>
          </a:xfrm>
          <a:prstGeom prst="rightBrace">
            <a:avLst>
              <a:gd name="adj1" fmla="val 72917"/>
              <a:gd name="adj2" fmla="val 50000"/>
            </a:avLst>
          </a:prstGeom>
          <a:noFill/>
          <a:ln w="28575" algn="ctr">
            <a:solidFill>
              <a:schemeClr val="tx1"/>
            </a:solidFill>
            <a:round/>
            <a:headEnd/>
            <a:tailEnd/>
          </a:ln>
        </p:spPr>
        <p:txBody>
          <a:bodyPr/>
          <a:lstStyle/>
          <a:p>
            <a:pPr eaLnBrk="0" hangingPunct="0"/>
            <a:endParaRPr lang="fr-FR" sz="2800">
              <a:latin typeface="Calibri" pitchFamily="34" charset="0"/>
            </a:endParaRPr>
          </a:p>
        </p:txBody>
      </p:sp>
      <p:sp>
        <p:nvSpPr>
          <p:cNvPr id="54" name="Accolade fermante 69"/>
          <p:cNvSpPr>
            <a:spLocks/>
          </p:cNvSpPr>
          <p:nvPr/>
        </p:nvSpPr>
        <p:spPr bwMode="auto">
          <a:xfrm>
            <a:off x="4737100" y="2951340"/>
            <a:ext cx="152400" cy="762000"/>
          </a:xfrm>
          <a:prstGeom prst="rightBrace">
            <a:avLst>
              <a:gd name="adj1" fmla="val 72917"/>
              <a:gd name="adj2" fmla="val 50000"/>
            </a:avLst>
          </a:prstGeom>
          <a:noFill/>
          <a:ln w="28575" algn="ctr">
            <a:solidFill>
              <a:schemeClr val="tx1"/>
            </a:solidFill>
            <a:round/>
            <a:headEnd/>
            <a:tailEnd/>
          </a:ln>
        </p:spPr>
        <p:txBody>
          <a:bodyPr/>
          <a:lstStyle/>
          <a:p>
            <a:pPr eaLnBrk="0" hangingPunct="0"/>
            <a:endParaRPr lang="fr-FR" sz="2800">
              <a:latin typeface="Calibri" pitchFamily="34" charset="0"/>
            </a:endParaRPr>
          </a:p>
        </p:txBody>
      </p:sp>
      <p:cxnSp>
        <p:nvCxnSpPr>
          <p:cNvPr id="55" name="Connecteur droit 58"/>
          <p:cNvCxnSpPr>
            <a:cxnSpLocks noChangeShapeType="1"/>
          </p:cNvCxnSpPr>
          <p:nvPr/>
        </p:nvCxnSpPr>
        <p:spPr bwMode="auto">
          <a:xfrm flipV="1">
            <a:off x="2298700" y="2208390"/>
            <a:ext cx="809625" cy="3024188"/>
          </a:xfrm>
          <a:prstGeom prst="line">
            <a:avLst/>
          </a:prstGeom>
          <a:noFill/>
          <a:ln w="28575" algn="ctr">
            <a:solidFill>
              <a:srgbClr val="FF0000"/>
            </a:solidFill>
            <a:prstDash val="sysDot"/>
            <a:round/>
            <a:headEnd/>
            <a:tailEnd/>
          </a:ln>
        </p:spPr>
      </p:cxnSp>
      <p:graphicFrame>
        <p:nvGraphicFramePr>
          <p:cNvPr id="58" name="Object 22"/>
          <p:cNvGraphicFramePr>
            <a:graphicFrameLocks noChangeAspect="1"/>
          </p:cNvGraphicFramePr>
          <p:nvPr/>
        </p:nvGraphicFramePr>
        <p:xfrm>
          <a:off x="4833938" y="2169422"/>
          <a:ext cx="476250" cy="361950"/>
        </p:xfrm>
        <a:graphic>
          <a:graphicData uri="http://schemas.openxmlformats.org/presentationml/2006/ole">
            <mc:AlternateContent xmlns:mc="http://schemas.openxmlformats.org/markup-compatibility/2006">
              <mc:Choice xmlns:v="urn:schemas-microsoft-com:vml" Requires="v">
                <p:oleObj spid="_x0000_s10259" name="Équation" r:id="rId8" imgW="317160" imgH="241200" progId="Equation.3">
                  <p:embed/>
                </p:oleObj>
              </mc:Choice>
              <mc:Fallback>
                <p:oleObj name="Équation" r:id="rId8" imgW="317160" imgH="241200" progId="Equation.3">
                  <p:embed/>
                  <p:pic>
                    <p:nvPicPr>
                      <p:cNvPr id="0" name="Object 2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33938" y="2169422"/>
                        <a:ext cx="476250" cy="361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9" name="Accolade fermante 69"/>
          <p:cNvSpPr>
            <a:spLocks/>
          </p:cNvSpPr>
          <p:nvPr/>
        </p:nvSpPr>
        <p:spPr bwMode="auto">
          <a:xfrm rot="5400000">
            <a:off x="2459832" y="5314083"/>
            <a:ext cx="88900" cy="395287"/>
          </a:xfrm>
          <a:prstGeom prst="rightBrace">
            <a:avLst>
              <a:gd name="adj1" fmla="val 73695"/>
              <a:gd name="adj2" fmla="val 50000"/>
            </a:avLst>
          </a:prstGeom>
          <a:noFill/>
          <a:ln w="28575" algn="ctr">
            <a:solidFill>
              <a:schemeClr val="tx1"/>
            </a:solidFill>
            <a:round/>
            <a:headEnd/>
            <a:tailEnd/>
          </a:ln>
        </p:spPr>
        <p:txBody>
          <a:bodyPr/>
          <a:lstStyle/>
          <a:p>
            <a:pPr eaLnBrk="0" hangingPunct="0"/>
            <a:endParaRPr lang="fr-FR" sz="2800">
              <a:latin typeface="Calibri" pitchFamily="34" charset="0"/>
            </a:endParaRPr>
          </a:p>
        </p:txBody>
      </p:sp>
      <p:cxnSp>
        <p:nvCxnSpPr>
          <p:cNvPr id="60" name="Connecteur droit 74"/>
          <p:cNvCxnSpPr>
            <a:cxnSpLocks noChangeShapeType="1"/>
          </p:cNvCxnSpPr>
          <p:nvPr/>
        </p:nvCxnSpPr>
        <p:spPr bwMode="auto">
          <a:xfrm>
            <a:off x="2709863" y="3713340"/>
            <a:ext cx="0" cy="1764000"/>
          </a:xfrm>
          <a:prstGeom prst="line">
            <a:avLst/>
          </a:prstGeom>
          <a:noFill/>
          <a:ln w="28575" algn="ctr">
            <a:solidFill>
              <a:schemeClr val="tx1"/>
            </a:solidFill>
            <a:prstDash val="dash"/>
            <a:round/>
            <a:headEnd/>
            <a:tailEnd/>
          </a:ln>
        </p:spPr>
      </p:cxnSp>
      <p:sp>
        <p:nvSpPr>
          <p:cNvPr id="61" name="Accolade fermante 69"/>
          <p:cNvSpPr>
            <a:spLocks/>
          </p:cNvSpPr>
          <p:nvPr/>
        </p:nvSpPr>
        <p:spPr bwMode="auto">
          <a:xfrm rot="5400000">
            <a:off x="3664744" y="4521921"/>
            <a:ext cx="88900" cy="1979612"/>
          </a:xfrm>
          <a:prstGeom prst="rightBrace">
            <a:avLst>
              <a:gd name="adj1" fmla="val 73814"/>
              <a:gd name="adj2" fmla="val 50000"/>
            </a:avLst>
          </a:prstGeom>
          <a:noFill/>
          <a:ln w="28575" algn="ctr">
            <a:solidFill>
              <a:schemeClr val="tx1"/>
            </a:solidFill>
            <a:round/>
            <a:headEnd/>
            <a:tailEnd/>
          </a:ln>
        </p:spPr>
        <p:txBody>
          <a:bodyPr/>
          <a:lstStyle/>
          <a:p>
            <a:pPr eaLnBrk="0" hangingPunct="0"/>
            <a:endParaRPr lang="fr-FR" sz="2800">
              <a:latin typeface="Calibri" pitchFamily="34" charset="0"/>
            </a:endParaRPr>
          </a:p>
        </p:txBody>
      </p:sp>
      <p:graphicFrame>
        <p:nvGraphicFramePr>
          <p:cNvPr id="62" name="Object 23"/>
          <p:cNvGraphicFramePr>
            <a:graphicFrameLocks noChangeAspect="1"/>
          </p:cNvGraphicFramePr>
          <p:nvPr/>
        </p:nvGraphicFramePr>
        <p:xfrm>
          <a:off x="2384425" y="5584752"/>
          <a:ext cx="266700" cy="285750"/>
        </p:xfrm>
        <a:graphic>
          <a:graphicData uri="http://schemas.openxmlformats.org/presentationml/2006/ole">
            <mc:AlternateContent xmlns:mc="http://schemas.openxmlformats.org/markup-compatibility/2006">
              <mc:Choice xmlns:v="urn:schemas-microsoft-com:vml" Requires="v">
                <p:oleObj spid="_x0000_s10260" name="Équation" r:id="rId10" imgW="177646" imgH="190335" progId="Equation.3">
                  <p:embed/>
                </p:oleObj>
              </mc:Choice>
              <mc:Fallback>
                <p:oleObj name="Équation" r:id="rId10" imgW="177646" imgH="190335" progId="Equation.3">
                  <p:embed/>
                  <p:pic>
                    <p:nvPicPr>
                      <p:cNvPr id="0" name="Object 2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384425" y="5584752"/>
                        <a:ext cx="266700" cy="285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3" name="Object 24"/>
          <p:cNvGraphicFramePr>
            <a:graphicFrameLocks noChangeAspect="1"/>
          </p:cNvGraphicFramePr>
          <p:nvPr/>
        </p:nvGraphicFramePr>
        <p:xfrm>
          <a:off x="3146425" y="5584752"/>
          <a:ext cx="1162050" cy="323850"/>
        </p:xfrm>
        <a:graphic>
          <a:graphicData uri="http://schemas.openxmlformats.org/presentationml/2006/ole">
            <mc:AlternateContent xmlns:mc="http://schemas.openxmlformats.org/markup-compatibility/2006">
              <mc:Choice xmlns:v="urn:schemas-microsoft-com:vml" Requires="v">
                <p:oleObj spid="_x0000_s10261" name="Équation" r:id="rId12" imgW="774364" imgH="215806" progId="Equation.3">
                  <p:embed/>
                </p:oleObj>
              </mc:Choice>
              <mc:Fallback>
                <p:oleObj name="Équation" r:id="rId12" imgW="774364" imgH="215806" progId="Equation.3">
                  <p:embed/>
                  <p:pic>
                    <p:nvPicPr>
                      <p:cNvPr id="0" name="Object 2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146425" y="5584752"/>
                        <a:ext cx="1162050" cy="3238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277" name="ZoneTexte 63"/>
          <p:cNvSpPr txBox="1">
            <a:spLocks noChangeArrowheads="1"/>
          </p:cNvSpPr>
          <p:nvPr/>
        </p:nvSpPr>
        <p:spPr bwMode="auto">
          <a:xfrm>
            <a:off x="0" y="6611938"/>
            <a:ext cx="8064500" cy="246062"/>
          </a:xfrm>
          <a:prstGeom prst="rect">
            <a:avLst/>
          </a:prstGeom>
          <a:noFill/>
          <a:ln w="9525">
            <a:noFill/>
            <a:miter lim="800000"/>
            <a:headEnd/>
            <a:tailEnd/>
          </a:ln>
        </p:spPr>
        <p:txBody>
          <a:bodyPr>
            <a:spAutoFit/>
          </a:bodyPr>
          <a:lstStyle/>
          <a:p>
            <a:pPr algn="just"/>
            <a:r>
              <a:rPr lang="fr-FR" sz="1000" dirty="0" smtClean="0">
                <a:latin typeface="Calibri" pitchFamily="34" charset="0"/>
              </a:rPr>
              <a:t>Fischer-Cripps </a:t>
            </a:r>
            <a:r>
              <a:rPr lang="fr-FR" sz="1000" dirty="0">
                <a:latin typeface="Calibri" pitchFamily="34" charset="0"/>
              </a:rPr>
              <a:t>A. C., “Nanoindentation – 2nd Edition.”, Springer, 2004.</a:t>
            </a:r>
            <a:endParaRPr lang="fr-FR" sz="800" dirty="0">
              <a:latin typeface="Calibri" pitchFamily="34" charset="0"/>
            </a:endParaRPr>
          </a:p>
        </p:txBody>
      </p:sp>
      <p:sp>
        <p:nvSpPr>
          <p:cNvPr id="64" name="Rectangle à coins arrondis 63"/>
          <p:cNvSpPr/>
          <p:nvPr/>
        </p:nvSpPr>
        <p:spPr>
          <a:xfrm>
            <a:off x="1332360" y="1124744"/>
            <a:ext cx="6480000" cy="504056"/>
          </a:xfrm>
          <a:prstGeom prst="roundRect">
            <a:avLst>
              <a:gd name="adj" fmla="val 9550"/>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b="1" dirty="0" smtClean="0">
                <a:solidFill>
                  <a:schemeClr val="tx1"/>
                </a:solidFill>
                <a:sym typeface="Wingdings" pitchFamily="2" charset="2"/>
              </a:rPr>
              <a:t> </a:t>
            </a:r>
            <a:r>
              <a:rPr lang="fr-FR" b="1" dirty="0" smtClean="0">
                <a:solidFill>
                  <a:schemeClr val="tx1"/>
                </a:solidFill>
              </a:rPr>
              <a:t>On a besoin pour les simulations numériques de </a:t>
            </a:r>
            <a:r>
              <a:rPr lang="fr-FR" b="1" i="1" dirty="0" smtClean="0">
                <a:solidFill>
                  <a:schemeClr val="tx1"/>
                </a:solidFill>
                <a:latin typeface="Times New Roman" pitchFamily="18" charset="0"/>
                <a:cs typeface="Times New Roman" pitchFamily="18" charset="0"/>
              </a:rPr>
              <a:t>E</a:t>
            </a:r>
            <a:r>
              <a:rPr lang="fr-FR" b="1" dirty="0" smtClean="0">
                <a:solidFill>
                  <a:schemeClr val="tx1"/>
                </a:solidFill>
              </a:rPr>
              <a:t>, </a:t>
            </a:r>
            <a:r>
              <a:rPr lang="fr-FR" b="1" i="1" dirty="0" smtClean="0">
                <a:solidFill>
                  <a:schemeClr val="tx1"/>
                </a:solidFill>
                <a:latin typeface="Times New Roman" pitchFamily="18" charset="0"/>
                <a:cs typeface="Times New Roman" pitchFamily="18" charset="0"/>
              </a:rPr>
              <a:t>n</a:t>
            </a:r>
            <a:r>
              <a:rPr lang="fr-FR" b="1" dirty="0" smtClean="0">
                <a:solidFill>
                  <a:schemeClr val="tx1"/>
                </a:solidFill>
              </a:rPr>
              <a:t> et </a:t>
            </a:r>
            <a:r>
              <a:rPr lang="fr-FR" b="1" i="1" dirty="0" smtClean="0">
                <a:solidFill>
                  <a:schemeClr val="tx1"/>
                </a:solidFill>
                <a:latin typeface="Symbol" pitchFamily="18" charset="2"/>
                <a:cs typeface="Times New Roman" pitchFamily="18" charset="0"/>
              </a:rPr>
              <a:t>s</a:t>
            </a:r>
            <a:r>
              <a:rPr lang="fr-FR" b="1" i="1" baseline="-25000" dirty="0" smtClean="0">
                <a:solidFill>
                  <a:schemeClr val="tx1"/>
                </a:solidFill>
                <a:latin typeface="Times New Roman" pitchFamily="18" charset="0"/>
                <a:cs typeface="Times New Roman" pitchFamily="18" charset="0"/>
              </a:rPr>
              <a:t>e.</a:t>
            </a:r>
            <a:endParaRPr lang="fr-FR" b="1" baseline="-25000" dirty="0" smtClean="0">
              <a:solidFill>
                <a:schemeClr val="tx1"/>
              </a:solidFill>
            </a:endParaRPr>
          </a:p>
        </p:txBody>
      </p:sp>
      <p:sp>
        <p:nvSpPr>
          <p:cNvPr id="65" name="Rectangle à coins arrondis 64"/>
          <p:cNvSpPr/>
          <p:nvPr/>
        </p:nvSpPr>
        <p:spPr>
          <a:xfrm>
            <a:off x="1332360" y="6093296"/>
            <a:ext cx="6480000" cy="504056"/>
          </a:xfrm>
          <a:prstGeom prst="roundRect">
            <a:avLst>
              <a:gd name="adj" fmla="val 9550"/>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b="1" dirty="0" smtClean="0">
                <a:solidFill>
                  <a:schemeClr val="tx1"/>
                </a:solidFill>
                <a:sym typeface="Wingdings" pitchFamily="2" charset="2"/>
              </a:rPr>
              <a:t> </a:t>
            </a:r>
            <a:r>
              <a:rPr lang="fr-FR" b="1" dirty="0" smtClean="0">
                <a:solidFill>
                  <a:schemeClr val="tx1"/>
                </a:solidFill>
              </a:rPr>
              <a:t>Combinaison de géométries </a:t>
            </a:r>
            <a:r>
              <a:rPr lang="fr-FR" b="1" dirty="0" err="1" smtClean="0">
                <a:solidFill>
                  <a:schemeClr val="tx1"/>
                </a:solidFill>
              </a:rPr>
              <a:t>Berkovich</a:t>
            </a:r>
            <a:r>
              <a:rPr lang="fr-FR" b="1" dirty="0" smtClean="0">
                <a:solidFill>
                  <a:schemeClr val="tx1"/>
                </a:solidFill>
              </a:rPr>
              <a:t> et sphérique.</a:t>
            </a:r>
            <a:endParaRPr lang="fr-FR" b="1" baseline="-25000" dirty="0" smtClean="0">
              <a:solidFill>
                <a:schemeClr val="tx1"/>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1" name="Picture 7"/>
          <p:cNvPicPr>
            <a:picLocks noChangeAspect="1" noChangeArrowheads="1"/>
          </p:cNvPicPr>
          <p:nvPr/>
        </p:nvPicPr>
        <p:blipFill>
          <a:blip r:embed="rId4" cstate="print"/>
          <a:srcRect/>
          <a:stretch>
            <a:fillRect/>
          </a:stretch>
        </p:blipFill>
        <p:spPr bwMode="auto">
          <a:xfrm>
            <a:off x="4444305" y="1631056"/>
            <a:ext cx="4448175" cy="3787775"/>
          </a:xfrm>
          <a:prstGeom prst="rect">
            <a:avLst/>
          </a:prstGeom>
          <a:noFill/>
          <a:ln w="9525">
            <a:noFill/>
            <a:miter lim="800000"/>
            <a:headEnd/>
            <a:tailEnd/>
          </a:ln>
        </p:spPr>
      </p:pic>
      <p:sp>
        <p:nvSpPr>
          <p:cNvPr id="9" name="Rectangle 93"/>
          <p:cNvSpPr>
            <a:spLocks noChangeArrowheads="1"/>
          </p:cNvSpPr>
          <p:nvPr/>
        </p:nvSpPr>
        <p:spPr bwMode="auto">
          <a:xfrm>
            <a:off x="833314" y="4194844"/>
            <a:ext cx="2160588" cy="360363"/>
          </a:xfrm>
          <a:prstGeom prst="rect">
            <a:avLst/>
          </a:prstGeom>
          <a:solidFill>
            <a:srgbClr val="CCFFFF"/>
          </a:solidFill>
          <a:ln w="9525">
            <a:noFill/>
            <a:miter lim="800000"/>
            <a:headEnd/>
            <a:tailEnd/>
          </a:ln>
        </p:spPr>
        <p:txBody>
          <a:bodyPr wrap="none" anchor="ctr"/>
          <a:lstStyle/>
          <a:p>
            <a:pPr algn="r" defTabSz="912813"/>
            <a:r>
              <a:rPr lang="fr-FR">
                <a:latin typeface="Calibri" pitchFamily="34" charset="0"/>
              </a:rPr>
              <a:t>Al(Cu)</a:t>
            </a:r>
          </a:p>
        </p:txBody>
      </p:sp>
      <p:sp>
        <p:nvSpPr>
          <p:cNvPr id="10" name="Rectangle 94"/>
          <p:cNvSpPr>
            <a:spLocks noChangeArrowheads="1"/>
          </p:cNvSpPr>
          <p:nvPr/>
        </p:nvSpPr>
        <p:spPr bwMode="auto">
          <a:xfrm>
            <a:off x="833314" y="4906044"/>
            <a:ext cx="2160588" cy="360363"/>
          </a:xfrm>
          <a:prstGeom prst="rect">
            <a:avLst/>
          </a:prstGeom>
          <a:solidFill>
            <a:srgbClr val="C0C0C0"/>
          </a:solidFill>
          <a:ln w="9525">
            <a:noFill/>
            <a:miter lim="800000"/>
            <a:headEnd/>
            <a:tailEnd/>
          </a:ln>
        </p:spPr>
        <p:txBody>
          <a:bodyPr wrap="none" anchor="ctr"/>
          <a:lstStyle/>
          <a:p>
            <a:pPr algn="r" defTabSz="912813"/>
            <a:r>
              <a:rPr lang="fr-FR">
                <a:latin typeface="Calibri" pitchFamily="34" charset="0"/>
              </a:rPr>
              <a:t>Si</a:t>
            </a:r>
          </a:p>
        </p:txBody>
      </p:sp>
      <p:sp>
        <p:nvSpPr>
          <p:cNvPr id="11" name="Rectangle 95"/>
          <p:cNvSpPr>
            <a:spLocks noChangeArrowheads="1"/>
          </p:cNvSpPr>
          <p:nvPr/>
        </p:nvSpPr>
        <p:spPr bwMode="auto">
          <a:xfrm>
            <a:off x="833314" y="4550444"/>
            <a:ext cx="2160588" cy="360363"/>
          </a:xfrm>
          <a:prstGeom prst="rect">
            <a:avLst/>
          </a:prstGeom>
          <a:solidFill>
            <a:srgbClr val="99CCFF"/>
          </a:solidFill>
          <a:ln w="9525">
            <a:noFill/>
            <a:miter lim="800000"/>
            <a:headEnd/>
            <a:tailEnd/>
          </a:ln>
        </p:spPr>
        <p:txBody>
          <a:bodyPr wrap="none" anchor="ctr"/>
          <a:lstStyle/>
          <a:p>
            <a:pPr algn="r" defTabSz="912813"/>
            <a:r>
              <a:rPr lang="fr-FR">
                <a:latin typeface="Calibri" pitchFamily="34" charset="0"/>
              </a:rPr>
              <a:t>SiO</a:t>
            </a:r>
            <a:r>
              <a:rPr lang="fr-FR" baseline="-25000">
                <a:latin typeface="Calibri" pitchFamily="34" charset="0"/>
              </a:rPr>
              <a:t>2</a:t>
            </a:r>
          </a:p>
        </p:txBody>
      </p:sp>
      <p:sp>
        <p:nvSpPr>
          <p:cNvPr id="12" name="Rectangle 1609"/>
          <p:cNvSpPr>
            <a:spLocks noChangeArrowheads="1"/>
          </p:cNvSpPr>
          <p:nvPr/>
        </p:nvSpPr>
        <p:spPr bwMode="auto">
          <a:xfrm>
            <a:off x="179264" y="2061244"/>
            <a:ext cx="2305050" cy="646113"/>
          </a:xfrm>
          <a:prstGeom prst="rect">
            <a:avLst/>
          </a:prstGeom>
          <a:noFill/>
          <a:ln w="9525" algn="ctr">
            <a:noFill/>
            <a:miter lim="800000"/>
            <a:headEnd/>
            <a:tailEnd/>
          </a:ln>
        </p:spPr>
        <p:txBody>
          <a:bodyPr lIns="91405" tIns="45703" rIns="91405" bIns="45703">
            <a:spAutoFit/>
          </a:bodyPr>
          <a:lstStyle/>
          <a:p>
            <a:pPr defTabSz="4171950">
              <a:spcBef>
                <a:spcPct val="20000"/>
              </a:spcBef>
            </a:pPr>
            <a:r>
              <a:rPr lang="fr-FR" dirty="0">
                <a:latin typeface="Calibri" pitchFamily="34" charset="0"/>
              </a:rPr>
              <a:t>Déplacement imposé Force mesurée</a:t>
            </a:r>
          </a:p>
        </p:txBody>
      </p:sp>
      <p:grpSp>
        <p:nvGrpSpPr>
          <p:cNvPr id="2" name="Groupe 50"/>
          <p:cNvGrpSpPr>
            <a:grpSpLocks/>
          </p:cNvGrpSpPr>
          <p:nvPr/>
        </p:nvGrpSpPr>
        <p:grpSpPr bwMode="auto">
          <a:xfrm rot="5400000">
            <a:off x="672977" y="3152525"/>
            <a:ext cx="152400" cy="155575"/>
            <a:chOff x="755576" y="5056034"/>
            <a:chExt cx="72008" cy="89253"/>
          </a:xfrm>
          <a:solidFill>
            <a:schemeClr val="tx1"/>
          </a:solidFill>
        </p:grpSpPr>
        <p:sp>
          <p:nvSpPr>
            <p:cNvPr id="14" name="Triangle isocèle 51"/>
            <p:cNvSpPr>
              <a:spLocks noChangeArrowheads="1"/>
            </p:cNvSpPr>
            <p:nvPr/>
          </p:nvSpPr>
          <p:spPr bwMode="auto">
            <a:xfrm>
              <a:off x="755576" y="5056034"/>
              <a:ext cx="72008" cy="72008"/>
            </a:xfrm>
            <a:prstGeom prst="triangle">
              <a:avLst>
                <a:gd name="adj" fmla="val 50000"/>
              </a:avLst>
            </a:prstGeom>
            <a:grpFill/>
            <a:ln w="25400" algn="ctr">
              <a:noFill/>
              <a:miter lim="800000"/>
              <a:headEnd/>
              <a:tailEnd/>
            </a:ln>
          </p:spPr>
          <p:txBody>
            <a:bodyPr lIns="91405" tIns="45703" rIns="91405" bIns="45703" anchor="ctr"/>
            <a:lstStyle/>
            <a:p>
              <a:pPr algn="ctr" defTabSz="912813" fontAlgn="auto">
                <a:spcBef>
                  <a:spcPts val="0"/>
                </a:spcBef>
                <a:spcAft>
                  <a:spcPts val="0"/>
                </a:spcAft>
                <a:defRPr/>
              </a:pPr>
              <a:endParaRPr lang="fr-FR">
                <a:solidFill>
                  <a:srgbClr val="FFFFFF"/>
                </a:solidFill>
                <a:latin typeface="Calibri" pitchFamily="34" charset="0"/>
                <a:cs typeface="+mn-cs"/>
              </a:endParaRPr>
            </a:p>
          </p:txBody>
        </p:sp>
        <p:sp>
          <p:nvSpPr>
            <p:cNvPr id="15" name="Ellipse 52"/>
            <p:cNvSpPr>
              <a:spLocks noChangeArrowheads="1"/>
            </p:cNvSpPr>
            <p:nvPr/>
          </p:nvSpPr>
          <p:spPr bwMode="auto">
            <a:xfrm>
              <a:off x="762719"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a:solidFill>
                  <a:srgbClr val="FFFFFF"/>
                </a:solidFill>
                <a:latin typeface="Calibri" pitchFamily="34" charset="0"/>
                <a:cs typeface="+mn-cs"/>
              </a:endParaRPr>
            </a:p>
          </p:txBody>
        </p:sp>
        <p:sp>
          <p:nvSpPr>
            <p:cNvPr id="16" name="Ellipse 53"/>
            <p:cNvSpPr>
              <a:spLocks noChangeArrowheads="1"/>
            </p:cNvSpPr>
            <p:nvPr/>
          </p:nvSpPr>
          <p:spPr bwMode="auto">
            <a:xfrm>
              <a:off x="800060"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a:solidFill>
                  <a:srgbClr val="FFFFFF"/>
                </a:solidFill>
                <a:latin typeface="Calibri" pitchFamily="34" charset="0"/>
                <a:cs typeface="+mn-cs"/>
              </a:endParaRPr>
            </a:p>
          </p:txBody>
        </p:sp>
      </p:grpSp>
      <p:grpSp>
        <p:nvGrpSpPr>
          <p:cNvPr id="5" name="Groupe 50"/>
          <p:cNvGrpSpPr>
            <a:grpSpLocks/>
          </p:cNvGrpSpPr>
          <p:nvPr/>
        </p:nvGrpSpPr>
        <p:grpSpPr bwMode="auto">
          <a:xfrm rot="5400000">
            <a:off x="672977" y="3600200"/>
            <a:ext cx="152400" cy="155575"/>
            <a:chOff x="755576" y="5056034"/>
            <a:chExt cx="72008" cy="89253"/>
          </a:xfrm>
          <a:solidFill>
            <a:schemeClr val="tx1"/>
          </a:solidFill>
        </p:grpSpPr>
        <p:sp>
          <p:nvSpPr>
            <p:cNvPr id="18" name="Triangle isocèle 51"/>
            <p:cNvSpPr>
              <a:spLocks noChangeArrowheads="1"/>
            </p:cNvSpPr>
            <p:nvPr/>
          </p:nvSpPr>
          <p:spPr bwMode="auto">
            <a:xfrm>
              <a:off x="755576" y="5056034"/>
              <a:ext cx="72008" cy="72008"/>
            </a:xfrm>
            <a:prstGeom prst="triangle">
              <a:avLst>
                <a:gd name="adj" fmla="val 50000"/>
              </a:avLst>
            </a:prstGeom>
            <a:grpFill/>
            <a:ln w="25400" algn="ctr">
              <a:noFill/>
              <a:miter lim="800000"/>
              <a:headEnd/>
              <a:tailEnd/>
            </a:ln>
          </p:spPr>
          <p:txBody>
            <a:bodyPr lIns="91405" tIns="45703" rIns="91405" bIns="45703" anchor="ctr"/>
            <a:lstStyle/>
            <a:p>
              <a:pPr algn="ctr" defTabSz="912813" fontAlgn="auto">
                <a:spcBef>
                  <a:spcPts val="0"/>
                </a:spcBef>
                <a:spcAft>
                  <a:spcPts val="0"/>
                </a:spcAft>
                <a:defRPr/>
              </a:pPr>
              <a:endParaRPr lang="fr-FR">
                <a:solidFill>
                  <a:srgbClr val="FFFFFF"/>
                </a:solidFill>
                <a:latin typeface="Calibri" pitchFamily="34" charset="0"/>
                <a:cs typeface="+mn-cs"/>
              </a:endParaRPr>
            </a:p>
          </p:txBody>
        </p:sp>
        <p:sp>
          <p:nvSpPr>
            <p:cNvPr id="19" name="Ellipse 52"/>
            <p:cNvSpPr>
              <a:spLocks noChangeArrowheads="1"/>
            </p:cNvSpPr>
            <p:nvPr/>
          </p:nvSpPr>
          <p:spPr bwMode="auto">
            <a:xfrm>
              <a:off x="762719"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a:solidFill>
                  <a:srgbClr val="FFFFFF"/>
                </a:solidFill>
                <a:latin typeface="Calibri" pitchFamily="34" charset="0"/>
                <a:cs typeface="+mn-cs"/>
              </a:endParaRPr>
            </a:p>
          </p:txBody>
        </p:sp>
        <p:sp>
          <p:nvSpPr>
            <p:cNvPr id="20" name="Ellipse 53"/>
            <p:cNvSpPr>
              <a:spLocks noChangeArrowheads="1"/>
            </p:cNvSpPr>
            <p:nvPr/>
          </p:nvSpPr>
          <p:spPr bwMode="auto">
            <a:xfrm>
              <a:off x="800060"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a:solidFill>
                  <a:srgbClr val="FFFFFF"/>
                </a:solidFill>
                <a:latin typeface="Calibri" pitchFamily="34" charset="0"/>
                <a:cs typeface="+mn-cs"/>
              </a:endParaRPr>
            </a:p>
          </p:txBody>
        </p:sp>
      </p:grpSp>
      <p:grpSp>
        <p:nvGrpSpPr>
          <p:cNvPr id="8" name="Groupe 50"/>
          <p:cNvGrpSpPr>
            <a:grpSpLocks/>
          </p:cNvGrpSpPr>
          <p:nvPr/>
        </p:nvGrpSpPr>
        <p:grpSpPr bwMode="auto">
          <a:xfrm rot="5400000">
            <a:off x="672977" y="5108325"/>
            <a:ext cx="152400" cy="155575"/>
            <a:chOff x="755576" y="5056034"/>
            <a:chExt cx="72008" cy="89253"/>
          </a:xfrm>
          <a:solidFill>
            <a:schemeClr val="tx1"/>
          </a:solidFill>
        </p:grpSpPr>
        <p:sp>
          <p:nvSpPr>
            <p:cNvPr id="22" name="Triangle isocèle 51"/>
            <p:cNvSpPr>
              <a:spLocks noChangeArrowheads="1"/>
            </p:cNvSpPr>
            <p:nvPr/>
          </p:nvSpPr>
          <p:spPr bwMode="auto">
            <a:xfrm>
              <a:off x="755576" y="5056034"/>
              <a:ext cx="72008" cy="72008"/>
            </a:xfrm>
            <a:prstGeom prst="triangle">
              <a:avLst>
                <a:gd name="adj" fmla="val 50000"/>
              </a:avLst>
            </a:prstGeom>
            <a:grpFill/>
            <a:ln w="25400" algn="ctr">
              <a:noFill/>
              <a:miter lim="800000"/>
              <a:headEnd/>
              <a:tailEnd/>
            </a:ln>
          </p:spPr>
          <p:txBody>
            <a:bodyPr lIns="91405" tIns="45703" rIns="91405" bIns="45703" anchor="ctr"/>
            <a:lstStyle/>
            <a:p>
              <a:pPr algn="ctr" defTabSz="912813" fontAlgn="auto">
                <a:spcBef>
                  <a:spcPts val="0"/>
                </a:spcBef>
                <a:spcAft>
                  <a:spcPts val="0"/>
                </a:spcAft>
                <a:defRPr/>
              </a:pPr>
              <a:endParaRPr lang="fr-FR">
                <a:solidFill>
                  <a:srgbClr val="FFFFFF"/>
                </a:solidFill>
                <a:latin typeface="Calibri" pitchFamily="34" charset="0"/>
                <a:cs typeface="+mn-cs"/>
              </a:endParaRPr>
            </a:p>
          </p:txBody>
        </p:sp>
        <p:sp>
          <p:nvSpPr>
            <p:cNvPr id="23" name="Ellipse 52"/>
            <p:cNvSpPr>
              <a:spLocks noChangeArrowheads="1"/>
            </p:cNvSpPr>
            <p:nvPr/>
          </p:nvSpPr>
          <p:spPr bwMode="auto">
            <a:xfrm>
              <a:off x="762719"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a:solidFill>
                  <a:srgbClr val="FFFFFF"/>
                </a:solidFill>
                <a:latin typeface="Calibri" pitchFamily="34" charset="0"/>
                <a:cs typeface="+mn-cs"/>
              </a:endParaRPr>
            </a:p>
          </p:txBody>
        </p:sp>
        <p:sp>
          <p:nvSpPr>
            <p:cNvPr id="24" name="Ellipse 53"/>
            <p:cNvSpPr>
              <a:spLocks noChangeArrowheads="1"/>
            </p:cNvSpPr>
            <p:nvPr/>
          </p:nvSpPr>
          <p:spPr bwMode="auto">
            <a:xfrm>
              <a:off x="800060"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a:solidFill>
                  <a:srgbClr val="FFFFFF"/>
                </a:solidFill>
                <a:latin typeface="Calibri" pitchFamily="34" charset="0"/>
                <a:cs typeface="+mn-cs"/>
              </a:endParaRPr>
            </a:p>
          </p:txBody>
        </p:sp>
      </p:grpSp>
      <p:grpSp>
        <p:nvGrpSpPr>
          <p:cNvPr id="13" name="Groupe 50"/>
          <p:cNvGrpSpPr>
            <a:grpSpLocks/>
          </p:cNvGrpSpPr>
          <p:nvPr/>
        </p:nvGrpSpPr>
        <p:grpSpPr bwMode="auto">
          <a:xfrm rot="5400000">
            <a:off x="676152" y="4659063"/>
            <a:ext cx="152400" cy="155575"/>
            <a:chOff x="755576" y="5056034"/>
            <a:chExt cx="72008" cy="89253"/>
          </a:xfrm>
          <a:solidFill>
            <a:schemeClr val="tx1"/>
          </a:solidFill>
        </p:grpSpPr>
        <p:sp>
          <p:nvSpPr>
            <p:cNvPr id="26" name="Triangle isocèle 51"/>
            <p:cNvSpPr>
              <a:spLocks noChangeArrowheads="1"/>
            </p:cNvSpPr>
            <p:nvPr/>
          </p:nvSpPr>
          <p:spPr bwMode="auto">
            <a:xfrm>
              <a:off x="755576" y="5056034"/>
              <a:ext cx="72008" cy="72008"/>
            </a:xfrm>
            <a:prstGeom prst="triangle">
              <a:avLst>
                <a:gd name="adj" fmla="val 50000"/>
              </a:avLst>
            </a:prstGeom>
            <a:grpFill/>
            <a:ln w="25400" algn="ctr">
              <a:noFill/>
              <a:miter lim="800000"/>
              <a:headEnd/>
              <a:tailEnd/>
            </a:ln>
          </p:spPr>
          <p:txBody>
            <a:bodyPr lIns="91405" tIns="45703" rIns="91405" bIns="45703" anchor="ctr"/>
            <a:lstStyle/>
            <a:p>
              <a:pPr algn="ctr" defTabSz="912813" fontAlgn="auto">
                <a:spcBef>
                  <a:spcPts val="0"/>
                </a:spcBef>
                <a:spcAft>
                  <a:spcPts val="0"/>
                </a:spcAft>
                <a:defRPr/>
              </a:pPr>
              <a:endParaRPr lang="fr-FR">
                <a:solidFill>
                  <a:srgbClr val="FFFFFF"/>
                </a:solidFill>
                <a:latin typeface="Calibri" pitchFamily="34" charset="0"/>
                <a:cs typeface="+mn-cs"/>
              </a:endParaRPr>
            </a:p>
          </p:txBody>
        </p:sp>
        <p:sp>
          <p:nvSpPr>
            <p:cNvPr id="27" name="Ellipse 52"/>
            <p:cNvSpPr>
              <a:spLocks noChangeArrowheads="1"/>
            </p:cNvSpPr>
            <p:nvPr/>
          </p:nvSpPr>
          <p:spPr bwMode="auto">
            <a:xfrm>
              <a:off x="762719"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a:solidFill>
                  <a:srgbClr val="FFFFFF"/>
                </a:solidFill>
                <a:latin typeface="Calibri" pitchFamily="34" charset="0"/>
                <a:cs typeface="+mn-cs"/>
              </a:endParaRPr>
            </a:p>
          </p:txBody>
        </p:sp>
        <p:sp>
          <p:nvSpPr>
            <p:cNvPr id="28" name="Ellipse 53"/>
            <p:cNvSpPr>
              <a:spLocks noChangeArrowheads="1"/>
            </p:cNvSpPr>
            <p:nvPr/>
          </p:nvSpPr>
          <p:spPr bwMode="auto">
            <a:xfrm>
              <a:off x="800060"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a:solidFill>
                  <a:srgbClr val="FFFFFF"/>
                </a:solidFill>
                <a:latin typeface="Calibri" pitchFamily="34" charset="0"/>
                <a:cs typeface="+mn-cs"/>
              </a:endParaRPr>
            </a:p>
          </p:txBody>
        </p:sp>
      </p:grpSp>
      <p:cxnSp>
        <p:nvCxnSpPr>
          <p:cNvPr id="29" name="Connecteur droit 82"/>
          <p:cNvCxnSpPr/>
          <p:nvPr/>
        </p:nvCxnSpPr>
        <p:spPr>
          <a:xfrm>
            <a:off x="826964" y="2694657"/>
            <a:ext cx="0" cy="2808287"/>
          </a:xfrm>
          <a:prstGeom prst="line">
            <a:avLst/>
          </a:prstGeom>
          <a:ln w="19050">
            <a:solidFill>
              <a:schemeClr val="tx1">
                <a:lumMod val="95000"/>
                <a:lumOff val="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30" name="Line 1487"/>
          <p:cNvSpPr>
            <a:spLocks noChangeShapeType="1"/>
          </p:cNvSpPr>
          <p:nvPr/>
        </p:nvSpPr>
        <p:spPr bwMode="auto">
          <a:xfrm>
            <a:off x="826964" y="4525044"/>
            <a:ext cx="0" cy="720725"/>
          </a:xfrm>
          <a:prstGeom prst="line">
            <a:avLst/>
          </a:prstGeom>
          <a:noFill/>
          <a:ln w="19050">
            <a:solidFill>
              <a:schemeClr val="tx1"/>
            </a:solidFill>
            <a:round/>
            <a:headEnd type="triangle" w="med" len="med"/>
            <a:tailEnd/>
          </a:ln>
        </p:spPr>
        <p:txBody>
          <a:bodyPr/>
          <a:lstStyle/>
          <a:p>
            <a:endParaRPr lang="fr-FR"/>
          </a:p>
        </p:txBody>
      </p:sp>
      <p:sp>
        <p:nvSpPr>
          <p:cNvPr id="31" name="Line 1487"/>
          <p:cNvSpPr>
            <a:spLocks noChangeShapeType="1"/>
          </p:cNvSpPr>
          <p:nvPr/>
        </p:nvSpPr>
        <p:spPr bwMode="auto">
          <a:xfrm>
            <a:off x="826964" y="5255294"/>
            <a:ext cx="900113" cy="0"/>
          </a:xfrm>
          <a:prstGeom prst="line">
            <a:avLst/>
          </a:prstGeom>
          <a:noFill/>
          <a:ln w="19050">
            <a:solidFill>
              <a:schemeClr val="tx1"/>
            </a:solidFill>
            <a:round/>
            <a:headEnd/>
            <a:tailEnd type="triangle" w="med" len="med"/>
          </a:ln>
        </p:spPr>
        <p:txBody>
          <a:bodyPr/>
          <a:lstStyle/>
          <a:p>
            <a:endParaRPr lang="fr-FR"/>
          </a:p>
        </p:txBody>
      </p:sp>
      <p:graphicFrame>
        <p:nvGraphicFramePr>
          <p:cNvPr id="32" name="Object 11"/>
          <p:cNvGraphicFramePr>
            <a:graphicFrameLocks noChangeAspect="1"/>
          </p:cNvGraphicFramePr>
          <p:nvPr/>
        </p:nvGraphicFramePr>
        <p:xfrm>
          <a:off x="579314" y="4455194"/>
          <a:ext cx="188913" cy="188913"/>
        </p:xfrm>
        <a:graphic>
          <a:graphicData uri="http://schemas.openxmlformats.org/presentationml/2006/ole">
            <mc:AlternateContent xmlns:mc="http://schemas.openxmlformats.org/markup-compatibility/2006">
              <mc:Choice xmlns:v="urn:schemas-microsoft-com:vml" Requires="v">
                <p:oleObj spid="_x0000_s11281" name="Équation" r:id="rId5" imgW="114102" imgH="114102" progId="Equation.3">
                  <p:embed/>
                </p:oleObj>
              </mc:Choice>
              <mc:Fallback>
                <p:oleObj name="Équation" r:id="rId5" imgW="114102" imgH="114102" progId="Equation.3">
                  <p:embed/>
                  <p:pic>
                    <p:nvPicPr>
                      <p:cNvPr id="0"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9314" y="4455194"/>
                        <a:ext cx="188913" cy="1889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3" name="Object 12"/>
          <p:cNvGraphicFramePr>
            <a:graphicFrameLocks noChangeAspect="1"/>
          </p:cNvGraphicFramePr>
          <p:nvPr/>
        </p:nvGraphicFramePr>
        <p:xfrm>
          <a:off x="1601664" y="5277519"/>
          <a:ext cx="215900" cy="239713"/>
        </p:xfrm>
        <a:graphic>
          <a:graphicData uri="http://schemas.openxmlformats.org/presentationml/2006/ole">
            <mc:AlternateContent xmlns:mc="http://schemas.openxmlformats.org/markup-compatibility/2006">
              <mc:Choice xmlns:v="urn:schemas-microsoft-com:vml" Requires="v">
                <p:oleObj spid="_x0000_s11282" name="Équation" r:id="rId7" imgW="114102" imgH="126780" progId="Equation.3">
                  <p:embed/>
                </p:oleObj>
              </mc:Choice>
              <mc:Fallback>
                <p:oleObj name="Équation" r:id="rId7" imgW="114102" imgH="126780" progId="Equation.3">
                  <p:embed/>
                  <p:pic>
                    <p:nvPicPr>
                      <p:cNvPr id="0"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01664" y="5277519"/>
                        <a:ext cx="215900" cy="2397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4" name="Secteurs 89"/>
          <p:cNvSpPr/>
          <p:nvPr/>
        </p:nvSpPr>
        <p:spPr bwMode="auto">
          <a:xfrm>
            <a:off x="-252536" y="2019969"/>
            <a:ext cx="2160588" cy="2160588"/>
          </a:xfrm>
          <a:prstGeom prst="pie">
            <a:avLst>
              <a:gd name="adj1" fmla="val 2902680"/>
              <a:gd name="adj2" fmla="val 5414022"/>
            </a:avLst>
          </a:prstGeom>
          <a:noFill/>
          <a:ln w="9525" cap="flat" cmpd="sng" algn="ctr">
            <a:solidFill>
              <a:schemeClr val="tx1"/>
            </a:solidFill>
            <a:prstDash val="solid"/>
            <a:round/>
            <a:headEnd type="none" w="med" len="med"/>
            <a:tailEnd type="none" w="med" len="med"/>
          </a:ln>
          <a:effectLst/>
        </p:spPr>
        <p:txBody>
          <a:bodyPr/>
          <a:lstStyle/>
          <a:p>
            <a:pPr eaLnBrk="0" fontAlgn="auto" hangingPunct="0">
              <a:spcBef>
                <a:spcPts val="0"/>
              </a:spcBef>
              <a:spcAft>
                <a:spcPts val="0"/>
              </a:spcAft>
              <a:defRPr/>
            </a:pPr>
            <a:endParaRPr lang="fr-FR" sz="2800" dirty="0">
              <a:latin typeface="+mn-lt"/>
              <a:cs typeface="+mn-cs"/>
            </a:endParaRPr>
          </a:p>
        </p:txBody>
      </p:sp>
      <p:sp>
        <p:nvSpPr>
          <p:cNvPr id="35" name="Rectangle 1609"/>
          <p:cNvSpPr>
            <a:spLocks noChangeArrowheads="1"/>
          </p:cNvSpPr>
          <p:nvPr/>
        </p:nvSpPr>
        <p:spPr bwMode="auto">
          <a:xfrm>
            <a:off x="2123952" y="3028032"/>
            <a:ext cx="2160587" cy="647700"/>
          </a:xfrm>
          <a:prstGeom prst="rect">
            <a:avLst/>
          </a:prstGeom>
          <a:noFill/>
          <a:ln w="9525" algn="ctr">
            <a:noFill/>
            <a:miter lim="800000"/>
            <a:headEnd/>
            <a:tailEnd/>
          </a:ln>
        </p:spPr>
        <p:txBody>
          <a:bodyPr lIns="91405" tIns="45703" rIns="91405" bIns="45703">
            <a:spAutoFit/>
          </a:bodyPr>
          <a:lstStyle/>
          <a:p>
            <a:pPr algn="ctr" defTabSz="4171950">
              <a:spcBef>
                <a:spcPct val="20000"/>
              </a:spcBef>
            </a:pPr>
            <a:r>
              <a:rPr lang="fr-FR" dirty="0">
                <a:latin typeface="Calibri" pitchFamily="34" charset="0"/>
              </a:rPr>
              <a:t>Indenteur rigide </a:t>
            </a:r>
            <a:r>
              <a:rPr lang="fr-FR" dirty="0" smtClean="0">
                <a:latin typeface="Calibri" pitchFamily="34" charset="0"/>
              </a:rPr>
              <a:t>sphérique </a:t>
            </a:r>
            <a:endParaRPr lang="fr-FR" dirty="0">
              <a:latin typeface="Calibri" pitchFamily="34" charset="0"/>
            </a:endParaRPr>
          </a:p>
        </p:txBody>
      </p:sp>
      <p:grpSp>
        <p:nvGrpSpPr>
          <p:cNvPr id="17" name="Groupe 50"/>
          <p:cNvGrpSpPr>
            <a:grpSpLocks/>
          </p:cNvGrpSpPr>
          <p:nvPr/>
        </p:nvGrpSpPr>
        <p:grpSpPr bwMode="auto">
          <a:xfrm rot="5400000">
            <a:off x="676152" y="4265363"/>
            <a:ext cx="152400" cy="155575"/>
            <a:chOff x="755576" y="5056034"/>
            <a:chExt cx="72008" cy="89253"/>
          </a:xfrm>
          <a:solidFill>
            <a:schemeClr val="tx1"/>
          </a:solidFill>
        </p:grpSpPr>
        <p:sp>
          <p:nvSpPr>
            <p:cNvPr id="37" name="Triangle isocèle 51"/>
            <p:cNvSpPr>
              <a:spLocks noChangeArrowheads="1"/>
            </p:cNvSpPr>
            <p:nvPr/>
          </p:nvSpPr>
          <p:spPr bwMode="auto">
            <a:xfrm>
              <a:off x="755576" y="5056034"/>
              <a:ext cx="72008" cy="72008"/>
            </a:xfrm>
            <a:prstGeom prst="triangle">
              <a:avLst>
                <a:gd name="adj" fmla="val 50000"/>
              </a:avLst>
            </a:prstGeom>
            <a:grpFill/>
            <a:ln w="25400" algn="ctr">
              <a:noFill/>
              <a:miter lim="800000"/>
              <a:headEnd/>
              <a:tailEnd/>
            </a:ln>
          </p:spPr>
          <p:txBody>
            <a:bodyPr lIns="91405" tIns="45703" rIns="91405" bIns="45703" anchor="ctr"/>
            <a:lstStyle/>
            <a:p>
              <a:pPr algn="ctr" defTabSz="912813" fontAlgn="auto">
                <a:spcBef>
                  <a:spcPts val="0"/>
                </a:spcBef>
                <a:spcAft>
                  <a:spcPts val="0"/>
                </a:spcAft>
                <a:defRPr/>
              </a:pPr>
              <a:endParaRPr lang="fr-FR">
                <a:solidFill>
                  <a:srgbClr val="FFFFFF"/>
                </a:solidFill>
                <a:latin typeface="Calibri" pitchFamily="34" charset="0"/>
                <a:cs typeface="+mn-cs"/>
              </a:endParaRPr>
            </a:p>
          </p:txBody>
        </p:sp>
        <p:sp>
          <p:nvSpPr>
            <p:cNvPr id="38" name="Ellipse 52"/>
            <p:cNvSpPr>
              <a:spLocks noChangeArrowheads="1"/>
            </p:cNvSpPr>
            <p:nvPr/>
          </p:nvSpPr>
          <p:spPr bwMode="auto">
            <a:xfrm>
              <a:off x="762719"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a:solidFill>
                  <a:srgbClr val="FFFFFF"/>
                </a:solidFill>
                <a:latin typeface="Calibri" pitchFamily="34" charset="0"/>
                <a:cs typeface="+mn-cs"/>
              </a:endParaRPr>
            </a:p>
          </p:txBody>
        </p:sp>
        <p:sp>
          <p:nvSpPr>
            <p:cNvPr id="39" name="Ellipse 53"/>
            <p:cNvSpPr>
              <a:spLocks noChangeArrowheads="1"/>
            </p:cNvSpPr>
            <p:nvPr/>
          </p:nvSpPr>
          <p:spPr bwMode="auto">
            <a:xfrm>
              <a:off x="800060"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a:solidFill>
                  <a:srgbClr val="FFFFFF"/>
                </a:solidFill>
                <a:latin typeface="Calibri" pitchFamily="34" charset="0"/>
                <a:cs typeface="+mn-cs"/>
              </a:endParaRPr>
            </a:p>
          </p:txBody>
        </p:sp>
      </p:grpSp>
      <p:cxnSp>
        <p:nvCxnSpPr>
          <p:cNvPr id="40" name="Straight Arrow Connector 112"/>
          <p:cNvCxnSpPr>
            <a:cxnSpLocks noChangeShapeType="1"/>
          </p:cNvCxnSpPr>
          <p:nvPr/>
        </p:nvCxnSpPr>
        <p:spPr bwMode="auto">
          <a:xfrm>
            <a:off x="841252" y="3110582"/>
            <a:ext cx="709612" cy="793750"/>
          </a:xfrm>
          <a:prstGeom prst="straightConnector1">
            <a:avLst/>
          </a:prstGeom>
          <a:noFill/>
          <a:ln w="9525" algn="ctr">
            <a:solidFill>
              <a:schemeClr val="tx1"/>
            </a:solidFill>
            <a:round/>
            <a:headEnd/>
            <a:tailEnd type="arrow" w="med" len="med"/>
          </a:ln>
        </p:spPr>
      </p:cxnSp>
      <p:cxnSp>
        <p:nvCxnSpPr>
          <p:cNvPr id="41" name="Straight Arrow Connector 113"/>
          <p:cNvCxnSpPr>
            <a:cxnSpLocks noChangeShapeType="1"/>
          </p:cNvCxnSpPr>
          <p:nvPr/>
        </p:nvCxnSpPr>
        <p:spPr bwMode="auto">
          <a:xfrm flipH="1">
            <a:off x="1835027" y="3461419"/>
            <a:ext cx="504825" cy="215900"/>
          </a:xfrm>
          <a:prstGeom prst="straightConnector1">
            <a:avLst/>
          </a:prstGeom>
          <a:noFill/>
          <a:ln w="9525" algn="ctr">
            <a:solidFill>
              <a:schemeClr val="tx1"/>
            </a:solidFill>
            <a:round/>
            <a:headEnd/>
            <a:tailEnd type="arrow" w="med" len="med"/>
          </a:ln>
        </p:spPr>
      </p:cxnSp>
      <p:graphicFrame>
        <p:nvGraphicFramePr>
          <p:cNvPr id="42" name="Object 13"/>
          <p:cNvGraphicFramePr>
            <a:graphicFrameLocks noChangeAspect="1"/>
          </p:cNvGraphicFramePr>
          <p:nvPr/>
        </p:nvGraphicFramePr>
        <p:xfrm>
          <a:off x="1042864" y="3142332"/>
          <a:ext cx="785813" cy="192087"/>
        </p:xfrm>
        <a:graphic>
          <a:graphicData uri="http://schemas.openxmlformats.org/presentationml/2006/ole">
            <mc:AlternateContent xmlns:mc="http://schemas.openxmlformats.org/markup-compatibility/2006">
              <mc:Choice xmlns:v="urn:schemas-microsoft-com:vml" Requires="v">
                <p:oleObj spid="_x0000_s11283" name="Équation" r:id="rId9" imgW="990170" imgH="241195" progId="Equation.3">
                  <p:embed/>
                </p:oleObj>
              </mc:Choice>
              <mc:Fallback>
                <p:oleObj name="Équation" r:id="rId9" imgW="990170" imgH="241195" progId="Equation.3">
                  <p:embed/>
                  <p:pic>
                    <p:nvPicPr>
                      <p:cNvPr id="0" name="Object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42864" y="3142332"/>
                        <a:ext cx="785813" cy="1920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3" name="Object 14"/>
          <p:cNvGraphicFramePr>
            <a:graphicFrameLocks noChangeAspect="1"/>
          </p:cNvGraphicFramePr>
          <p:nvPr/>
        </p:nvGraphicFramePr>
        <p:xfrm>
          <a:off x="2271589" y="2140619"/>
          <a:ext cx="430213" cy="250825"/>
        </p:xfrm>
        <a:graphic>
          <a:graphicData uri="http://schemas.openxmlformats.org/presentationml/2006/ole">
            <mc:AlternateContent xmlns:mc="http://schemas.openxmlformats.org/markup-compatibility/2006">
              <mc:Choice xmlns:v="urn:schemas-microsoft-com:vml" Requires="v">
                <p:oleObj spid="_x0000_s11284" name="Équation" r:id="rId11" imgW="330057" imgH="190417" progId="Equation.3">
                  <p:embed/>
                </p:oleObj>
              </mc:Choice>
              <mc:Fallback>
                <p:oleObj name="Équation" r:id="rId11" imgW="330057" imgH="190417" progId="Equation.3">
                  <p:embed/>
                  <p:pic>
                    <p:nvPicPr>
                      <p:cNvPr id="0" name="Object 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71589" y="2140619"/>
                        <a:ext cx="430213" cy="250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44" name="Connecteur droit 124"/>
          <p:cNvCxnSpPr>
            <a:cxnSpLocks noChangeShapeType="1"/>
          </p:cNvCxnSpPr>
          <p:nvPr/>
        </p:nvCxnSpPr>
        <p:spPr bwMode="auto">
          <a:xfrm flipV="1">
            <a:off x="1547689" y="3145507"/>
            <a:ext cx="720725" cy="762000"/>
          </a:xfrm>
          <a:prstGeom prst="line">
            <a:avLst/>
          </a:prstGeom>
          <a:noFill/>
          <a:ln w="9525" algn="ctr">
            <a:solidFill>
              <a:schemeClr val="tx1"/>
            </a:solidFill>
            <a:round/>
            <a:headEnd/>
            <a:tailEnd/>
          </a:ln>
        </p:spPr>
      </p:cxnSp>
      <p:graphicFrame>
        <p:nvGraphicFramePr>
          <p:cNvPr id="45" name="Object 15"/>
          <p:cNvGraphicFramePr>
            <a:graphicFrameLocks noChangeAspect="1"/>
          </p:cNvGraphicFramePr>
          <p:nvPr/>
        </p:nvGraphicFramePr>
        <p:xfrm>
          <a:off x="1657227" y="2420019"/>
          <a:ext cx="514350" cy="268288"/>
        </p:xfrm>
        <a:graphic>
          <a:graphicData uri="http://schemas.openxmlformats.org/presentationml/2006/ole">
            <mc:AlternateContent xmlns:mc="http://schemas.openxmlformats.org/markup-compatibility/2006">
              <mc:Choice xmlns:v="urn:schemas-microsoft-com:vml" Requires="v">
                <p:oleObj spid="_x0000_s11285" name="Équation" r:id="rId13" imgW="393529" imgH="203112" progId="Equation.3">
                  <p:embed/>
                </p:oleObj>
              </mc:Choice>
              <mc:Fallback>
                <p:oleObj name="Équation" r:id="rId13" imgW="393529" imgH="203112" progId="Equation.3">
                  <p:embed/>
                  <p:pic>
                    <p:nvPicPr>
                      <p:cNvPr id="0" name="Object 1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657227" y="2420019"/>
                        <a:ext cx="514350" cy="2682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6" name="Croix 127"/>
          <p:cNvSpPr>
            <a:spLocks noChangeArrowheads="1"/>
          </p:cNvSpPr>
          <p:nvPr/>
        </p:nvSpPr>
        <p:spPr bwMode="auto">
          <a:xfrm>
            <a:off x="774577" y="3045494"/>
            <a:ext cx="107950" cy="109538"/>
          </a:xfrm>
          <a:prstGeom prst="plus">
            <a:avLst>
              <a:gd name="adj" fmla="val 41181"/>
            </a:avLst>
          </a:prstGeom>
          <a:solidFill>
            <a:schemeClr val="tx1"/>
          </a:solidFill>
          <a:ln w="9525" algn="ctr">
            <a:noFill/>
            <a:round/>
            <a:headEnd/>
            <a:tailEnd/>
          </a:ln>
        </p:spPr>
        <p:txBody>
          <a:bodyPr/>
          <a:lstStyle/>
          <a:p>
            <a:pPr eaLnBrk="0" hangingPunct="0"/>
            <a:endParaRPr lang="fr-FR" sz="2800">
              <a:latin typeface="Calibri" pitchFamily="34" charset="0"/>
            </a:endParaRPr>
          </a:p>
        </p:txBody>
      </p:sp>
      <p:sp>
        <p:nvSpPr>
          <p:cNvPr id="49" name="Triangle isocèle 51"/>
          <p:cNvSpPr>
            <a:spLocks noChangeArrowheads="1"/>
          </p:cNvSpPr>
          <p:nvPr/>
        </p:nvSpPr>
        <p:spPr bwMode="auto">
          <a:xfrm>
            <a:off x="855539" y="5252119"/>
            <a:ext cx="152400" cy="125413"/>
          </a:xfrm>
          <a:prstGeom prst="triangle">
            <a:avLst>
              <a:gd name="adj" fmla="val 50000"/>
            </a:avLst>
          </a:prstGeom>
          <a:solidFill>
            <a:schemeClr val="tx1"/>
          </a:solidFill>
          <a:ln w="25400" algn="ctr">
            <a:noFill/>
            <a:miter lim="800000"/>
            <a:headEnd/>
            <a:tailEnd/>
          </a:ln>
        </p:spPr>
        <p:txBody>
          <a:bodyPr lIns="91405" tIns="45703" rIns="91405" bIns="45703" anchor="ctr"/>
          <a:lstStyle/>
          <a:p>
            <a:pPr algn="ctr" defTabSz="912813"/>
            <a:endParaRPr lang="fr-FR">
              <a:solidFill>
                <a:srgbClr val="FFFFFF"/>
              </a:solidFill>
              <a:latin typeface="Calibri" pitchFamily="34" charset="0"/>
            </a:endParaRPr>
          </a:p>
        </p:txBody>
      </p:sp>
      <p:sp>
        <p:nvSpPr>
          <p:cNvPr id="50" name="Triangle isocèle 51"/>
          <p:cNvSpPr>
            <a:spLocks noChangeArrowheads="1"/>
          </p:cNvSpPr>
          <p:nvPr/>
        </p:nvSpPr>
        <p:spPr bwMode="auto">
          <a:xfrm>
            <a:off x="1350839" y="5252119"/>
            <a:ext cx="152400" cy="125413"/>
          </a:xfrm>
          <a:prstGeom prst="triangle">
            <a:avLst>
              <a:gd name="adj" fmla="val 50000"/>
            </a:avLst>
          </a:prstGeom>
          <a:solidFill>
            <a:schemeClr val="tx1"/>
          </a:solidFill>
          <a:ln w="25400" algn="ctr">
            <a:noFill/>
            <a:miter lim="800000"/>
            <a:headEnd/>
            <a:tailEnd/>
          </a:ln>
        </p:spPr>
        <p:txBody>
          <a:bodyPr lIns="91405" tIns="45703" rIns="91405" bIns="45703" anchor="ctr"/>
          <a:lstStyle/>
          <a:p>
            <a:pPr algn="ctr" defTabSz="912813"/>
            <a:endParaRPr lang="fr-FR">
              <a:solidFill>
                <a:srgbClr val="FFFFFF"/>
              </a:solidFill>
              <a:latin typeface="Calibri" pitchFamily="34" charset="0"/>
            </a:endParaRPr>
          </a:p>
        </p:txBody>
      </p:sp>
      <p:sp>
        <p:nvSpPr>
          <p:cNvPr id="51" name="Triangle isocèle 51"/>
          <p:cNvSpPr>
            <a:spLocks noChangeArrowheads="1"/>
          </p:cNvSpPr>
          <p:nvPr/>
        </p:nvSpPr>
        <p:spPr bwMode="auto">
          <a:xfrm>
            <a:off x="1846139" y="5252119"/>
            <a:ext cx="152400" cy="125413"/>
          </a:xfrm>
          <a:prstGeom prst="triangle">
            <a:avLst>
              <a:gd name="adj" fmla="val 50000"/>
            </a:avLst>
          </a:prstGeom>
          <a:solidFill>
            <a:schemeClr val="tx1"/>
          </a:solidFill>
          <a:ln w="25400" algn="ctr">
            <a:noFill/>
            <a:miter lim="800000"/>
            <a:headEnd/>
            <a:tailEnd/>
          </a:ln>
        </p:spPr>
        <p:txBody>
          <a:bodyPr lIns="91405" tIns="45703" rIns="91405" bIns="45703" anchor="ctr"/>
          <a:lstStyle/>
          <a:p>
            <a:pPr algn="ctr" defTabSz="912813"/>
            <a:endParaRPr lang="fr-FR">
              <a:solidFill>
                <a:srgbClr val="FFFFFF"/>
              </a:solidFill>
              <a:latin typeface="Calibri" pitchFamily="34" charset="0"/>
            </a:endParaRPr>
          </a:p>
        </p:txBody>
      </p:sp>
      <p:sp>
        <p:nvSpPr>
          <p:cNvPr id="52" name="Triangle isocèle 51"/>
          <p:cNvSpPr>
            <a:spLocks noChangeArrowheads="1"/>
          </p:cNvSpPr>
          <p:nvPr/>
        </p:nvSpPr>
        <p:spPr bwMode="auto">
          <a:xfrm>
            <a:off x="2341439" y="5252119"/>
            <a:ext cx="152400" cy="125413"/>
          </a:xfrm>
          <a:prstGeom prst="triangle">
            <a:avLst>
              <a:gd name="adj" fmla="val 50000"/>
            </a:avLst>
          </a:prstGeom>
          <a:solidFill>
            <a:schemeClr val="tx1"/>
          </a:solidFill>
          <a:ln w="25400" algn="ctr">
            <a:noFill/>
            <a:miter lim="800000"/>
            <a:headEnd/>
            <a:tailEnd/>
          </a:ln>
        </p:spPr>
        <p:txBody>
          <a:bodyPr lIns="91405" tIns="45703" rIns="91405" bIns="45703" anchor="ctr"/>
          <a:lstStyle/>
          <a:p>
            <a:pPr algn="ctr" defTabSz="912813"/>
            <a:endParaRPr lang="fr-FR">
              <a:solidFill>
                <a:srgbClr val="FFFFFF"/>
              </a:solidFill>
              <a:latin typeface="Calibri" pitchFamily="34" charset="0"/>
            </a:endParaRPr>
          </a:p>
        </p:txBody>
      </p:sp>
      <p:sp>
        <p:nvSpPr>
          <p:cNvPr id="53" name="Triangle isocèle 51"/>
          <p:cNvSpPr>
            <a:spLocks noChangeArrowheads="1"/>
          </p:cNvSpPr>
          <p:nvPr/>
        </p:nvSpPr>
        <p:spPr bwMode="auto">
          <a:xfrm>
            <a:off x="2836739" y="5252119"/>
            <a:ext cx="152400" cy="125413"/>
          </a:xfrm>
          <a:prstGeom prst="triangle">
            <a:avLst>
              <a:gd name="adj" fmla="val 50000"/>
            </a:avLst>
          </a:prstGeom>
          <a:solidFill>
            <a:schemeClr val="tx1"/>
          </a:solidFill>
          <a:ln w="25400" algn="ctr">
            <a:noFill/>
            <a:miter lim="800000"/>
            <a:headEnd/>
            <a:tailEnd/>
          </a:ln>
        </p:spPr>
        <p:txBody>
          <a:bodyPr lIns="91405" tIns="45703" rIns="91405" bIns="45703" anchor="ctr"/>
          <a:lstStyle/>
          <a:p>
            <a:pPr algn="ctr" defTabSz="912813"/>
            <a:endParaRPr lang="fr-FR">
              <a:solidFill>
                <a:srgbClr val="FFFFFF"/>
              </a:solidFill>
              <a:latin typeface="Calibri" pitchFamily="34" charset="0"/>
            </a:endParaRPr>
          </a:p>
        </p:txBody>
      </p:sp>
      <p:sp>
        <p:nvSpPr>
          <p:cNvPr id="54" name="Down Arrow 11"/>
          <p:cNvSpPr>
            <a:spLocks noChangeArrowheads="1"/>
          </p:cNvSpPr>
          <p:nvPr/>
        </p:nvSpPr>
        <p:spPr bwMode="auto">
          <a:xfrm>
            <a:off x="719014" y="2751807"/>
            <a:ext cx="228600" cy="304800"/>
          </a:xfrm>
          <a:prstGeom prst="downArrow">
            <a:avLst>
              <a:gd name="adj1" fmla="val 50000"/>
              <a:gd name="adj2" fmla="val 49994"/>
            </a:avLst>
          </a:prstGeom>
          <a:solidFill>
            <a:schemeClr val="bg1"/>
          </a:solidFill>
          <a:ln w="9525" algn="ctr">
            <a:solidFill>
              <a:schemeClr val="tx1"/>
            </a:solidFill>
            <a:round/>
            <a:headEnd/>
            <a:tailEnd/>
          </a:ln>
        </p:spPr>
        <p:txBody>
          <a:bodyPr/>
          <a:lstStyle/>
          <a:p>
            <a:pPr eaLnBrk="0" hangingPunct="0"/>
            <a:endParaRPr lang="de-DE" sz="2800">
              <a:latin typeface="Calibri" pitchFamily="34" charset="0"/>
            </a:endParaRPr>
          </a:p>
        </p:txBody>
      </p:sp>
      <p:sp>
        <p:nvSpPr>
          <p:cNvPr id="11300" name="ZoneTexte 58"/>
          <p:cNvSpPr txBox="1">
            <a:spLocks noChangeArrowheads="1"/>
          </p:cNvSpPr>
          <p:nvPr/>
        </p:nvSpPr>
        <p:spPr bwMode="auto">
          <a:xfrm>
            <a:off x="4393505" y="1258913"/>
            <a:ext cx="4498975" cy="369887"/>
          </a:xfrm>
          <a:prstGeom prst="rect">
            <a:avLst/>
          </a:prstGeom>
          <a:solidFill>
            <a:schemeClr val="bg1"/>
          </a:solidFill>
          <a:ln w="9525">
            <a:noFill/>
            <a:miter lim="800000"/>
            <a:headEnd/>
            <a:tailEnd/>
          </a:ln>
        </p:spPr>
        <p:txBody>
          <a:bodyPr>
            <a:spAutoFit/>
          </a:bodyPr>
          <a:lstStyle/>
          <a:p>
            <a:pPr algn="ctr"/>
            <a:r>
              <a:rPr lang="fr-FR" b="1" dirty="0">
                <a:latin typeface="Calibri" pitchFamily="34" charset="0"/>
              </a:rPr>
              <a:t>Indentation </a:t>
            </a:r>
            <a:r>
              <a:rPr lang="fr-FR" b="1" dirty="0" smtClean="0">
                <a:latin typeface="Calibri" pitchFamily="34" charset="0"/>
              </a:rPr>
              <a:t>sphérique </a:t>
            </a:r>
            <a:r>
              <a:rPr lang="fr-FR" b="1" dirty="0">
                <a:latin typeface="Calibri" pitchFamily="34" charset="0"/>
              </a:rPr>
              <a:t>(rayon 0,45µm)</a:t>
            </a:r>
            <a:endParaRPr lang="fr-FR" dirty="0">
              <a:latin typeface="Calibri" pitchFamily="34" charset="0"/>
            </a:endParaRPr>
          </a:p>
        </p:txBody>
      </p:sp>
      <p:pic>
        <p:nvPicPr>
          <p:cNvPr id="328710" name="Picture 6"/>
          <p:cNvPicPr>
            <a:picLocks noChangeAspect="1" noChangeArrowheads="1"/>
          </p:cNvPicPr>
          <p:nvPr/>
        </p:nvPicPr>
        <p:blipFill>
          <a:blip r:embed="rId15" cstate="print"/>
          <a:srcRect/>
          <a:stretch>
            <a:fillRect/>
          </a:stretch>
        </p:blipFill>
        <p:spPr bwMode="auto">
          <a:xfrm>
            <a:off x="4444305" y="1629469"/>
            <a:ext cx="4446588" cy="3787775"/>
          </a:xfrm>
          <a:prstGeom prst="rect">
            <a:avLst/>
          </a:prstGeom>
          <a:noFill/>
          <a:ln w="9525">
            <a:noFill/>
            <a:miter lim="800000"/>
            <a:headEnd/>
            <a:tailEnd/>
          </a:ln>
        </p:spPr>
      </p:pic>
      <p:sp>
        <p:nvSpPr>
          <p:cNvPr id="61" name="Rectangle à coins arrondis 60"/>
          <p:cNvSpPr/>
          <p:nvPr/>
        </p:nvSpPr>
        <p:spPr>
          <a:xfrm>
            <a:off x="323850" y="5660727"/>
            <a:ext cx="8280400" cy="936625"/>
          </a:xfrm>
          <a:prstGeom prst="roundRect">
            <a:avLst>
              <a:gd name="adj" fmla="val 9550"/>
            </a:avLst>
          </a:prstGeom>
          <a:solidFill>
            <a:schemeClr val="accent3">
              <a:lumMod val="40000"/>
              <a:lumOff val="6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2000" b="1" dirty="0">
                <a:solidFill>
                  <a:schemeClr val="tx1"/>
                </a:solidFill>
                <a:sym typeface="Wingdings" pitchFamily="2" charset="2"/>
              </a:rPr>
              <a:t> Un </a:t>
            </a:r>
            <a:r>
              <a:rPr lang="fr-FR" sz="2000" b="1" u="sng" dirty="0">
                <a:solidFill>
                  <a:schemeClr val="tx1"/>
                </a:solidFill>
                <a:sym typeface="Wingdings" pitchFamily="2" charset="2"/>
              </a:rPr>
              <a:t>coefficient d’écrouissage de 0,09</a:t>
            </a:r>
            <a:r>
              <a:rPr lang="fr-FR" sz="2000" b="1" dirty="0">
                <a:solidFill>
                  <a:schemeClr val="tx1"/>
                </a:solidFill>
                <a:sym typeface="Wingdings" pitchFamily="2" charset="2"/>
              </a:rPr>
              <a:t> et une </a:t>
            </a:r>
            <a:r>
              <a:rPr lang="fr-FR" sz="2000" b="1" u="sng" dirty="0">
                <a:solidFill>
                  <a:schemeClr val="tx1"/>
                </a:solidFill>
                <a:sym typeface="Wingdings" pitchFamily="2" charset="2"/>
              </a:rPr>
              <a:t>limite d’élasticité de 46MPa </a:t>
            </a:r>
            <a:r>
              <a:rPr lang="fr-FR" sz="2000" b="1" dirty="0">
                <a:solidFill>
                  <a:schemeClr val="tx1"/>
                </a:solidFill>
                <a:sym typeface="Wingdings" pitchFamily="2" charset="2"/>
              </a:rPr>
              <a:t>sont déterminés pour le film d’Al(Cu</a:t>
            </a:r>
            <a:r>
              <a:rPr lang="fr-FR" sz="2000" b="1" dirty="0" smtClean="0">
                <a:solidFill>
                  <a:schemeClr val="tx1"/>
                </a:solidFill>
                <a:sym typeface="Wingdings" pitchFamily="2" charset="2"/>
              </a:rPr>
              <a:t>).</a:t>
            </a:r>
            <a:endParaRPr lang="fr-FR" sz="2000" b="1" dirty="0">
              <a:solidFill>
                <a:schemeClr val="tx1"/>
              </a:solidFill>
            </a:endParaRPr>
          </a:p>
        </p:txBody>
      </p:sp>
      <p:sp>
        <p:nvSpPr>
          <p:cNvPr id="62" name="Rectangle à coins arrondis 61"/>
          <p:cNvSpPr/>
          <p:nvPr/>
        </p:nvSpPr>
        <p:spPr>
          <a:xfrm>
            <a:off x="252289" y="981744"/>
            <a:ext cx="3887788" cy="1079500"/>
          </a:xfrm>
          <a:prstGeom prst="roundRect">
            <a:avLst>
              <a:gd name="adj" fmla="val 9550"/>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b="1" u="sng" dirty="0">
                <a:solidFill>
                  <a:schemeClr val="tx1"/>
                </a:solidFill>
              </a:rPr>
              <a:t>Modélisation </a:t>
            </a:r>
            <a:r>
              <a:rPr lang="fr-FR" b="1" u="sng" dirty="0" smtClean="0">
                <a:solidFill>
                  <a:schemeClr val="tx1"/>
                </a:solidFill>
              </a:rPr>
              <a:t>par éléments finis</a:t>
            </a:r>
            <a:r>
              <a:rPr lang="fr-FR" b="1" dirty="0" smtClean="0">
                <a:solidFill>
                  <a:schemeClr val="tx1"/>
                </a:solidFill>
              </a:rPr>
              <a:t> :</a:t>
            </a:r>
            <a:endParaRPr lang="fr-FR" b="1" dirty="0">
              <a:solidFill>
                <a:schemeClr val="tx1"/>
              </a:solidFill>
            </a:endParaRPr>
          </a:p>
          <a:p>
            <a:pPr algn="ctr" fontAlgn="auto">
              <a:spcBef>
                <a:spcPts val="0"/>
              </a:spcBef>
              <a:spcAft>
                <a:spcPts val="0"/>
              </a:spcAft>
              <a:defRPr/>
            </a:pPr>
            <a:r>
              <a:rPr lang="fr-FR" b="1" dirty="0" smtClean="0">
                <a:solidFill>
                  <a:schemeClr val="tx1"/>
                </a:solidFill>
              </a:rPr>
              <a:t>on </a:t>
            </a:r>
            <a:r>
              <a:rPr lang="fr-FR" b="1" dirty="0">
                <a:solidFill>
                  <a:schemeClr val="tx1"/>
                </a:solidFill>
              </a:rPr>
              <a:t>fait varier le couple </a:t>
            </a:r>
            <a:r>
              <a:rPr lang="fr-FR" b="1" i="1" dirty="0">
                <a:solidFill>
                  <a:schemeClr val="tx1"/>
                </a:solidFill>
                <a:latin typeface="Times New Roman" pitchFamily="18" charset="0"/>
                <a:cs typeface="Times New Roman" pitchFamily="18" charset="0"/>
              </a:rPr>
              <a:t>n</a:t>
            </a:r>
            <a:r>
              <a:rPr lang="fr-FR" b="1" dirty="0">
                <a:solidFill>
                  <a:schemeClr val="tx1"/>
                </a:solidFill>
              </a:rPr>
              <a:t> et </a:t>
            </a:r>
            <a:r>
              <a:rPr lang="fr-FR" b="1" i="1" dirty="0" smtClean="0">
                <a:solidFill>
                  <a:schemeClr val="tx1"/>
                </a:solidFill>
                <a:latin typeface="Symbol" pitchFamily="18" charset="2"/>
                <a:cs typeface="Times New Roman" pitchFamily="18" charset="0"/>
              </a:rPr>
              <a:t>s</a:t>
            </a:r>
            <a:r>
              <a:rPr lang="fr-FR" b="1" i="1" baseline="-25000" dirty="0" smtClean="0">
                <a:solidFill>
                  <a:schemeClr val="tx1"/>
                </a:solidFill>
                <a:latin typeface="Times New Roman" pitchFamily="18" charset="0"/>
                <a:cs typeface="Times New Roman" pitchFamily="18" charset="0"/>
              </a:rPr>
              <a:t>e</a:t>
            </a:r>
            <a:r>
              <a:rPr lang="fr-FR" b="1" i="1" dirty="0" smtClean="0">
                <a:solidFill>
                  <a:schemeClr val="tx1"/>
                </a:solidFill>
                <a:latin typeface="Times New Roman" pitchFamily="18" charset="0"/>
                <a:cs typeface="Times New Roman" pitchFamily="18" charset="0"/>
              </a:rPr>
              <a:t>.</a:t>
            </a:r>
            <a:endParaRPr lang="fr-FR" b="1" baseline="-25000" dirty="0">
              <a:solidFill>
                <a:schemeClr val="tx1"/>
              </a:solidFill>
            </a:endParaRPr>
          </a:p>
          <a:p>
            <a:pPr algn="ctr" fontAlgn="auto">
              <a:spcBef>
                <a:spcPts val="0"/>
              </a:spcBef>
              <a:spcAft>
                <a:spcPts val="0"/>
              </a:spcAft>
              <a:defRPr/>
            </a:pPr>
            <a:r>
              <a:rPr lang="fr-FR" dirty="0">
                <a:solidFill>
                  <a:schemeClr val="tx1"/>
                </a:solidFill>
                <a:sym typeface="Wingdings" pitchFamily="2" charset="2"/>
              </a:rPr>
              <a:t> </a:t>
            </a:r>
            <a:r>
              <a:rPr lang="fr-FR" dirty="0">
                <a:solidFill>
                  <a:schemeClr val="tx1"/>
                </a:solidFill>
              </a:rPr>
              <a:t>Comparaison des courbes </a:t>
            </a:r>
            <a:r>
              <a:rPr lang="fr-FR" i="1" dirty="0" smtClean="0">
                <a:solidFill>
                  <a:schemeClr val="tx1"/>
                </a:solidFill>
                <a:latin typeface="Times New Roman" pitchFamily="18" charset="0"/>
                <a:cs typeface="Times New Roman" pitchFamily="18" charset="0"/>
              </a:rPr>
              <a:t>F</a:t>
            </a:r>
            <a:r>
              <a:rPr lang="fr-FR" dirty="0" smtClean="0">
                <a:solidFill>
                  <a:schemeClr val="tx1"/>
                </a:solidFill>
              </a:rPr>
              <a:t>-</a:t>
            </a:r>
            <a:r>
              <a:rPr lang="fr-FR" i="1" dirty="0" smtClean="0">
                <a:solidFill>
                  <a:schemeClr val="tx1"/>
                </a:solidFill>
                <a:latin typeface="Times New Roman" pitchFamily="18" charset="0"/>
                <a:cs typeface="Times New Roman" pitchFamily="18" charset="0"/>
              </a:rPr>
              <a:t>h.</a:t>
            </a:r>
            <a:endParaRPr lang="fr-FR" dirty="0">
              <a:solidFill>
                <a:schemeClr val="tx1"/>
              </a:solidFill>
            </a:endParaRPr>
          </a:p>
        </p:txBody>
      </p:sp>
      <p:cxnSp>
        <p:nvCxnSpPr>
          <p:cNvPr id="55" name="Connecteur droit 54"/>
          <p:cNvCxnSpPr/>
          <p:nvPr/>
        </p:nvCxnSpPr>
        <p:spPr>
          <a:xfrm>
            <a:off x="0" y="476250"/>
            <a:ext cx="9144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56" name="ZoneTexte 3"/>
          <p:cNvSpPr txBox="1">
            <a:spLocks noChangeArrowheads="1"/>
          </p:cNvSpPr>
          <p:nvPr/>
        </p:nvSpPr>
        <p:spPr bwMode="auto">
          <a:xfrm>
            <a:off x="0" y="0"/>
            <a:ext cx="9144000" cy="461963"/>
          </a:xfrm>
          <a:prstGeom prst="rect">
            <a:avLst/>
          </a:prstGeom>
          <a:noFill/>
          <a:ln w="9525">
            <a:noFill/>
            <a:miter lim="800000"/>
            <a:headEnd/>
            <a:tailEnd/>
          </a:ln>
        </p:spPr>
        <p:txBody>
          <a:bodyPr>
            <a:spAutoFit/>
          </a:bodyPr>
          <a:lstStyle/>
          <a:p>
            <a:r>
              <a:rPr lang="fr-FR" sz="2400" dirty="0" smtClean="0">
                <a:latin typeface="Calibri" pitchFamily="34" charset="0"/>
              </a:rPr>
              <a:t>I. </a:t>
            </a:r>
            <a:r>
              <a:rPr lang="fr-FR" sz="2400" dirty="0">
                <a:latin typeface="Calibri" pitchFamily="34" charset="0"/>
              </a:rPr>
              <a:t>Caractérisation mécanique des matériaux de contact</a:t>
            </a:r>
          </a:p>
        </p:txBody>
      </p:sp>
      <p:sp>
        <p:nvSpPr>
          <p:cNvPr id="59" name="Espace réservé du numéro de diapositive 3"/>
          <p:cNvSpPr>
            <a:spLocks noGrp="1"/>
          </p:cNvSpPr>
          <p:nvPr>
            <p:ph type="sldNum" sz="quarter" idx="12"/>
          </p:nvPr>
        </p:nvSpPr>
        <p:spPr>
          <a:xfrm>
            <a:off x="8675688" y="6492875"/>
            <a:ext cx="347662" cy="365125"/>
          </a:xfrm>
        </p:spPr>
        <p:txBody>
          <a:bodyPr/>
          <a:lstStyle/>
          <a:p>
            <a:pPr>
              <a:defRPr/>
            </a:pPr>
            <a:fld id="{3B3BA2FD-4494-40C1-8D2A-4CB44ED9D7BD}" type="slidenum">
              <a:rPr lang="de-DE"/>
              <a:pPr>
                <a:defRPr/>
              </a:pPr>
              <a:t>17</a:t>
            </a:fld>
            <a:endParaRPr lang="de-DE" dirty="0"/>
          </a:p>
        </p:txBody>
      </p:sp>
      <p:sp>
        <p:nvSpPr>
          <p:cNvPr id="57" name="ZoneTexte 56"/>
          <p:cNvSpPr txBox="1"/>
          <p:nvPr/>
        </p:nvSpPr>
        <p:spPr>
          <a:xfrm>
            <a:off x="0" y="508000"/>
            <a:ext cx="9144000" cy="400050"/>
          </a:xfrm>
          <a:prstGeom prst="rect">
            <a:avLst/>
          </a:prstGeom>
          <a:solidFill>
            <a:schemeClr val="accent1">
              <a:lumMod val="20000"/>
              <a:lumOff val="80000"/>
            </a:schemeClr>
          </a:solidFill>
        </p:spPr>
        <p:txBody>
          <a:bodyPr>
            <a:spAutoFit/>
          </a:bodyPr>
          <a:lstStyle/>
          <a:p>
            <a:pPr fontAlgn="auto">
              <a:spcBef>
                <a:spcPts val="0"/>
              </a:spcBef>
              <a:spcAft>
                <a:spcPts val="0"/>
              </a:spcAft>
              <a:defRPr/>
            </a:pPr>
            <a:r>
              <a:rPr lang="fr-FR" sz="2000" b="1" i="1" dirty="0">
                <a:latin typeface="+mn-lt"/>
                <a:cs typeface="+mn-cs"/>
                <a:sym typeface="Wingdings"/>
              </a:rPr>
              <a:t></a:t>
            </a:r>
            <a:r>
              <a:rPr lang="fr-FR" sz="2000" i="1" dirty="0">
                <a:latin typeface="+mn-lt"/>
                <a:cs typeface="+mn-cs"/>
                <a:sym typeface="Wingdings"/>
              </a:rPr>
              <a:t> </a:t>
            </a:r>
            <a:r>
              <a:rPr lang="fr-FR" sz="2000" i="1" dirty="0" smtClean="0">
                <a:latin typeface="+mn-lt"/>
                <a:cs typeface="+mn-cs"/>
                <a:sym typeface="Wingdings"/>
              </a:rPr>
              <a:t>Loi de comportement du film d’Al(Cu) (2/2)</a:t>
            </a:r>
            <a:endParaRPr lang="fr-FR" sz="2000" i="1" dirty="0">
              <a:latin typeface="+mn-lt"/>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87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Connecteur droit 5"/>
          <p:cNvCxnSpPr/>
          <p:nvPr/>
        </p:nvCxnSpPr>
        <p:spPr>
          <a:xfrm>
            <a:off x="0" y="476250"/>
            <a:ext cx="9144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12293" name="ZoneTexte 7"/>
          <p:cNvSpPr txBox="1">
            <a:spLocks noChangeArrowheads="1"/>
          </p:cNvSpPr>
          <p:nvPr/>
        </p:nvSpPr>
        <p:spPr bwMode="auto">
          <a:xfrm>
            <a:off x="0" y="0"/>
            <a:ext cx="9144000" cy="461963"/>
          </a:xfrm>
          <a:prstGeom prst="rect">
            <a:avLst/>
          </a:prstGeom>
          <a:noFill/>
          <a:ln w="9525">
            <a:noFill/>
            <a:miter lim="800000"/>
            <a:headEnd/>
            <a:tailEnd/>
          </a:ln>
        </p:spPr>
        <p:txBody>
          <a:bodyPr>
            <a:spAutoFit/>
          </a:bodyPr>
          <a:lstStyle/>
          <a:p>
            <a:r>
              <a:rPr lang="fr-FR" sz="2400">
                <a:latin typeface="Calibri" pitchFamily="34" charset="0"/>
              </a:rPr>
              <a:t>Plan de la soutenance de thèse</a:t>
            </a:r>
          </a:p>
        </p:txBody>
      </p:sp>
      <p:sp>
        <p:nvSpPr>
          <p:cNvPr id="2" name="TextBox 1"/>
          <p:cNvSpPr txBox="1"/>
          <p:nvPr/>
        </p:nvSpPr>
        <p:spPr>
          <a:xfrm>
            <a:off x="179388" y="595313"/>
            <a:ext cx="8137525" cy="5786199"/>
          </a:xfrm>
          <a:prstGeom prst="rect">
            <a:avLst/>
          </a:prstGeom>
          <a:noFill/>
        </p:spPr>
        <p:txBody>
          <a:bodyPr>
            <a:spAutoFit/>
          </a:bodyPr>
          <a:lstStyle/>
          <a:p>
            <a:pPr marL="400050" indent="-400050" fontAlgn="auto">
              <a:spcBef>
                <a:spcPts val="0"/>
              </a:spcBef>
              <a:spcAft>
                <a:spcPts val="0"/>
              </a:spcAft>
              <a:defRPr/>
            </a:pPr>
            <a:r>
              <a:rPr lang="fr-FR" sz="2000" dirty="0">
                <a:latin typeface="+mn-lt"/>
                <a:cs typeface="+mn-cs"/>
              </a:rPr>
              <a:t>Introduction</a:t>
            </a:r>
          </a:p>
          <a:p>
            <a:pPr marL="857250" lvl="1" indent="-400050" fontAlgn="auto">
              <a:spcBef>
                <a:spcPts val="0"/>
              </a:spcBef>
              <a:spcAft>
                <a:spcPts val="0"/>
              </a:spcAft>
              <a:defRPr/>
            </a:pPr>
            <a:endParaRPr lang="fr-FR" i="1" dirty="0">
              <a:latin typeface="+mn-lt"/>
              <a:cs typeface="+mn-cs"/>
            </a:endParaRPr>
          </a:p>
          <a:p>
            <a:pPr marL="400050" indent="-400050" fontAlgn="auto">
              <a:spcBef>
                <a:spcPts val="0"/>
              </a:spcBef>
              <a:spcAft>
                <a:spcPts val="0"/>
              </a:spcAft>
              <a:buFont typeface="+mj-lt"/>
              <a:buAutoNum type="romanUcPeriod"/>
              <a:defRPr/>
            </a:pPr>
            <a:r>
              <a:rPr lang="fr-FR" sz="2000" dirty="0">
                <a:latin typeface="+mn-lt"/>
                <a:cs typeface="+mn-cs"/>
              </a:rPr>
              <a:t>Caractérisation mécanique des matériaux de contact</a:t>
            </a:r>
          </a:p>
          <a:p>
            <a:pPr marL="857250" lvl="1" indent="-400050" fontAlgn="auto">
              <a:spcBef>
                <a:spcPts val="0"/>
              </a:spcBef>
              <a:spcAft>
                <a:spcPts val="0"/>
              </a:spcAft>
              <a:buFont typeface="+mj-lt"/>
              <a:buAutoNum type="arabicPeriod"/>
              <a:defRPr/>
            </a:pPr>
            <a:r>
              <a:rPr lang="fr-FR" i="1" dirty="0">
                <a:latin typeface="+mn-lt"/>
                <a:cs typeface="+mn-cs"/>
              </a:rPr>
              <a:t>Présentation de l’essai d’indentation instrumentée</a:t>
            </a:r>
          </a:p>
          <a:p>
            <a:pPr marL="857250" lvl="1" indent="-400050" fontAlgn="auto">
              <a:spcBef>
                <a:spcPts val="0"/>
              </a:spcBef>
              <a:spcAft>
                <a:spcPts val="0"/>
              </a:spcAft>
              <a:buFont typeface="+mj-lt"/>
              <a:buAutoNum type="arabicPeriod"/>
              <a:defRPr/>
            </a:pPr>
            <a:r>
              <a:rPr lang="fr-FR" i="1" dirty="0">
                <a:latin typeface="+mn-lt"/>
                <a:cs typeface="+mn-cs"/>
              </a:rPr>
              <a:t>Etude des propriétés </a:t>
            </a:r>
            <a:r>
              <a:rPr lang="fr-FR" i="1" dirty="0" err="1">
                <a:latin typeface="+mn-lt"/>
                <a:cs typeface="+mn-cs"/>
              </a:rPr>
              <a:t>élasto</a:t>
            </a:r>
            <a:r>
              <a:rPr lang="fr-FR" i="1" dirty="0">
                <a:latin typeface="+mn-lt"/>
                <a:cs typeface="+mn-cs"/>
              </a:rPr>
              <a:t>-plastiques du film d’Al(Cu)</a:t>
            </a:r>
          </a:p>
          <a:p>
            <a:pPr marL="857250" lvl="1" indent="-400050" fontAlgn="auto">
              <a:spcBef>
                <a:spcPts val="0"/>
              </a:spcBef>
              <a:spcAft>
                <a:spcPts val="0"/>
              </a:spcAft>
              <a:buFont typeface="+mj-lt"/>
              <a:buAutoNum type="arabicPeriod"/>
              <a:defRPr/>
            </a:pPr>
            <a:r>
              <a:rPr lang="fr-FR" b="1" i="1" dirty="0">
                <a:solidFill>
                  <a:srgbClr val="FF0000"/>
                </a:solidFill>
                <a:latin typeface="+mn-lt"/>
                <a:cs typeface="+mn-cs"/>
              </a:rPr>
              <a:t>Caractérisation du microinsert de Nickel</a:t>
            </a:r>
          </a:p>
          <a:p>
            <a:pPr marL="857250" lvl="1" indent="-400050" fontAlgn="auto">
              <a:spcBef>
                <a:spcPts val="0"/>
              </a:spcBef>
              <a:spcAft>
                <a:spcPts val="0"/>
              </a:spcAft>
              <a:buFont typeface="+mj-lt"/>
              <a:buAutoNum type="arabicPeriod"/>
              <a:defRPr/>
            </a:pPr>
            <a:r>
              <a:rPr lang="fr-FR" i="1" dirty="0">
                <a:latin typeface="+mn-lt"/>
                <a:cs typeface="+mn-cs"/>
              </a:rPr>
              <a:t>Fissuration de l’oxyde d’Aluminium (Al</a:t>
            </a:r>
            <a:r>
              <a:rPr lang="fr-FR" i="1" baseline="-25000" dirty="0">
                <a:latin typeface="+mn-lt"/>
                <a:cs typeface="+mn-cs"/>
              </a:rPr>
              <a:t>2</a:t>
            </a:r>
            <a:r>
              <a:rPr lang="fr-FR" i="1" dirty="0">
                <a:latin typeface="+mn-lt"/>
                <a:cs typeface="+mn-cs"/>
              </a:rPr>
              <a:t>O</a:t>
            </a:r>
            <a:r>
              <a:rPr lang="fr-FR" i="1" baseline="-25000" dirty="0">
                <a:latin typeface="+mn-lt"/>
                <a:cs typeface="+mn-cs"/>
              </a:rPr>
              <a:t>3</a:t>
            </a:r>
            <a:r>
              <a:rPr lang="fr-FR" i="1" dirty="0">
                <a:latin typeface="+mn-lt"/>
                <a:cs typeface="+mn-cs"/>
              </a:rPr>
              <a:t>)</a:t>
            </a:r>
          </a:p>
          <a:p>
            <a:pPr marL="857250" lvl="1" indent="-400050" fontAlgn="auto">
              <a:spcBef>
                <a:spcPts val="0"/>
              </a:spcBef>
              <a:spcAft>
                <a:spcPts val="0"/>
              </a:spcAft>
              <a:buFont typeface="+mj-lt"/>
              <a:buAutoNum type="arabicPeriod"/>
              <a:defRPr/>
            </a:pPr>
            <a:r>
              <a:rPr lang="fr-FR" i="1" dirty="0">
                <a:latin typeface="+mn-lt"/>
                <a:cs typeface="+mn-cs"/>
              </a:rPr>
              <a:t>Bilan des caractérisations</a:t>
            </a:r>
          </a:p>
          <a:p>
            <a:pPr marL="857250" lvl="1" indent="-400050" fontAlgn="auto">
              <a:spcBef>
                <a:spcPts val="0"/>
              </a:spcBef>
              <a:spcAft>
                <a:spcPts val="0"/>
              </a:spcAft>
              <a:buFont typeface="+mj-lt"/>
              <a:buAutoNum type="arabicPeriod"/>
              <a:defRPr/>
            </a:pPr>
            <a:endParaRPr lang="fr-FR" i="1" dirty="0">
              <a:latin typeface="+mn-lt"/>
              <a:cs typeface="+mn-cs"/>
            </a:endParaRPr>
          </a:p>
          <a:p>
            <a:pPr marL="400050" indent="-400050" fontAlgn="auto">
              <a:spcBef>
                <a:spcPts val="0"/>
              </a:spcBef>
              <a:spcAft>
                <a:spcPts val="0"/>
              </a:spcAft>
              <a:buFont typeface="+mj-lt"/>
              <a:buAutoNum type="romanUcPeriod"/>
              <a:defRPr/>
            </a:pPr>
            <a:r>
              <a:rPr lang="fr-FR" sz="2000" dirty="0">
                <a:latin typeface="+mn-lt"/>
                <a:cs typeface="+mn-cs"/>
              </a:rPr>
              <a:t>Etude d’un contact électrique sans singularité géométrique</a:t>
            </a:r>
          </a:p>
          <a:p>
            <a:pPr marL="857250" lvl="1" indent="-400050" fontAlgn="auto">
              <a:spcBef>
                <a:spcPts val="0"/>
              </a:spcBef>
              <a:spcAft>
                <a:spcPts val="0"/>
              </a:spcAft>
              <a:buFont typeface="+mj-lt"/>
              <a:buAutoNum type="arabicPeriod"/>
              <a:defRPr/>
            </a:pPr>
            <a:r>
              <a:rPr lang="fr-FR" i="1" dirty="0">
                <a:latin typeface="+mn-lt"/>
                <a:cs typeface="+mn-cs"/>
              </a:rPr>
              <a:t>L’essai </a:t>
            </a:r>
            <a:r>
              <a:rPr lang="fr-FR" i="1" dirty="0" smtClean="0">
                <a:latin typeface="+mn-lt"/>
                <a:cs typeface="+mn-cs"/>
              </a:rPr>
              <a:t>modèle de </a:t>
            </a:r>
            <a:r>
              <a:rPr lang="fr-FR" i="1" dirty="0">
                <a:latin typeface="+mn-lt"/>
                <a:cs typeface="+mn-cs"/>
              </a:rPr>
              <a:t>compression de barreaux croisés</a:t>
            </a:r>
          </a:p>
          <a:p>
            <a:pPr marL="857250" lvl="1" indent="-400050" fontAlgn="auto">
              <a:spcBef>
                <a:spcPts val="0"/>
              </a:spcBef>
              <a:spcAft>
                <a:spcPts val="0"/>
              </a:spcAft>
              <a:buFont typeface="+mj-lt"/>
              <a:buAutoNum type="arabicPeriod"/>
              <a:defRPr/>
            </a:pPr>
            <a:r>
              <a:rPr lang="fr-FR" i="1" dirty="0">
                <a:latin typeface="+mn-lt"/>
                <a:cs typeface="+mn-cs"/>
              </a:rPr>
              <a:t>Evolution de la résistance électrique de contact</a:t>
            </a:r>
          </a:p>
          <a:p>
            <a:pPr marL="857250" lvl="1" indent="-400050" fontAlgn="auto">
              <a:spcBef>
                <a:spcPts val="0"/>
              </a:spcBef>
              <a:spcAft>
                <a:spcPts val="0"/>
              </a:spcAft>
              <a:buFont typeface="+mj-lt"/>
              <a:buAutoNum type="arabicPeriod"/>
              <a:defRPr/>
            </a:pPr>
            <a:endParaRPr lang="fr-FR" i="1" dirty="0">
              <a:latin typeface="+mn-lt"/>
              <a:cs typeface="+mn-cs"/>
            </a:endParaRPr>
          </a:p>
          <a:p>
            <a:pPr marL="400050" indent="-400050" fontAlgn="auto">
              <a:spcBef>
                <a:spcPts val="0"/>
              </a:spcBef>
              <a:spcAft>
                <a:spcPts val="0"/>
              </a:spcAft>
              <a:buFont typeface="+mj-lt"/>
              <a:buAutoNum type="romanUcPeriod"/>
              <a:defRPr/>
            </a:pPr>
            <a:r>
              <a:rPr lang="fr-FR" sz="2000" dirty="0">
                <a:latin typeface="+mn-lt"/>
                <a:cs typeface="+mn-cs"/>
              </a:rPr>
              <a:t>Etude de l’essai de microinsertion</a:t>
            </a:r>
          </a:p>
          <a:p>
            <a:pPr marL="914400" lvl="1" indent="-457200" fontAlgn="auto">
              <a:spcBef>
                <a:spcPts val="0"/>
              </a:spcBef>
              <a:spcAft>
                <a:spcPts val="0"/>
              </a:spcAft>
              <a:buFont typeface="+mj-lt"/>
              <a:buAutoNum type="arabicPeriod"/>
              <a:defRPr/>
            </a:pPr>
            <a:r>
              <a:rPr lang="fr-FR" i="1" dirty="0">
                <a:latin typeface="+mn-lt"/>
                <a:cs typeface="+mn-cs"/>
              </a:rPr>
              <a:t>Présentation de l’essai de microinsertion</a:t>
            </a:r>
          </a:p>
          <a:p>
            <a:pPr marL="914400" lvl="1" indent="-457200" fontAlgn="auto">
              <a:spcBef>
                <a:spcPts val="0"/>
              </a:spcBef>
              <a:spcAft>
                <a:spcPts val="0"/>
              </a:spcAft>
              <a:buFont typeface="+mj-lt"/>
              <a:buAutoNum type="arabicPeriod"/>
              <a:defRPr/>
            </a:pPr>
            <a:r>
              <a:rPr lang="fr-FR" i="1" dirty="0">
                <a:latin typeface="+mn-lt"/>
                <a:cs typeface="+mn-cs"/>
              </a:rPr>
              <a:t>Résultats expérimentaux et mécanismes de déformation</a:t>
            </a:r>
          </a:p>
          <a:p>
            <a:pPr marL="914400" lvl="1" indent="-457200" fontAlgn="auto">
              <a:spcBef>
                <a:spcPts val="0"/>
              </a:spcBef>
              <a:spcAft>
                <a:spcPts val="0"/>
              </a:spcAft>
              <a:buFont typeface="+mj-lt"/>
              <a:buAutoNum type="arabicPeriod"/>
              <a:defRPr/>
            </a:pPr>
            <a:r>
              <a:rPr lang="fr-FR" i="1" dirty="0">
                <a:latin typeface="+mn-lt"/>
                <a:cs typeface="+mn-cs"/>
              </a:rPr>
              <a:t>Modélisation numérique à l’échelle du microinsert</a:t>
            </a:r>
          </a:p>
          <a:p>
            <a:pPr marL="914400" lvl="1" indent="-457200" fontAlgn="auto">
              <a:spcBef>
                <a:spcPts val="0"/>
              </a:spcBef>
              <a:spcAft>
                <a:spcPts val="0"/>
              </a:spcAft>
              <a:buFont typeface="+mj-lt"/>
              <a:buAutoNum type="arabicPeriod"/>
              <a:defRPr/>
            </a:pPr>
            <a:r>
              <a:rPr lang="fr-FR" i="1" dirty="0">
                <a:latin typeface="+mn-lt"/>
                <a:cs typeface="+mn-cs"/>
              </a:rPr>
              <a:t>Modélisation numérique à l’échelle de la rugosité</a:t>
            </a:r>
          </a:p>
          <a:p>
            <a:pPr marL="857250" lvl="1" indent="-400050" fontAlgn="auto">
              <a:spcBef>
                <a:spcPts val="0"/>
              </a:spcBef>
              <a:spcAft>
                <a:spcPts val="0"/>
              </a:spcAft>
              <a:buFont typeface="+mj-lt"/>
              <a:buAutoNum type="arabicPeriod"/>
              <a:defRPr/>
            </a:pPr>
            <a:endParaRPr lang="fr-FR" i="1" dirty="0">
              <a:latin typeface="+mn-lt"/>
              <a:cs typeface="+mn-cs"/>
            </a:endParaRPr>
          </a:p>
          <a:p>
            <a:pPr marL="400050" indent="-400050" fontAlgn="auto">
              <a:spcBef>
                <a:spcPts val="0"/>
              </a:spcBef>
              <a:spcAft>
                <a:spcPts val="0"/>
              </a:spcAft>
              <a:defRPr/>
            </a:pPr>
            <a:r>
              <a:rPr lang="fr-FR" sz="2000" dirty="0">
                <a:latin typeface="+mn-lt"/>
                <a:cs typeface="+mn-cs"/>
              </a:rPr>
              <a:t>Conclusion et Perspectives</a:t>
            </a:r>
            <a:endParaRPr lang="fr-FR" i="1" dirty="0">
              <a:latin typeface="+mn-lt"/>
              <a:cs typeface="+mn-cs"/>
            </a:endParaRPr>
          </a:p>
        </p:txBody>
      </p:sp>
      <p:grpSp>
        <p:nvGrpSpPr>
          <p:cNvPr id="12295" name="Groupe 113"/>
          <p:cNvGrpSpPr>
            <a:grpSpLocks/>
          </p:cNvGrpSpPr>
          <p:nvPr/>
        </p:nvGrpSpPr>
        <p:grpSpPr bwMode="auto">
          <a:xfrm>
            <a:off x="6086475" y="2708275"/>
            <a:ext cx="2949575" cy="1944688"/>
            <a:chOff x="6086397" y="2708920"/>
            <a:chExt cx="2950099" cy="1944216"/>
          </a:xfrm>
        </p:grpSpPr>
        <p:grpSp>
          <p:nvGrpSpPr>
            <p:cNvPr id="12318" name="Groupe 110"/>
            <p:cNvGrpSpPr>
              <a:grpSpLocks/>
            </p:cNvGrpSpPr>
            <p:nvPr/>
          </p:nvGrpSpPr>
          <p:grpSpPr bwMode="auto">
            <a:xfrm>
              <a:off x="6952019" y="2708920"/>
              <a:ext cx="1926813" cy="1628744"/>
              <a:chOff x="6952019" y="2852936"/>
              <a:chExt cx="1926813" cy="1628744"/>
            </a:xfrm>
          </p:grpSpPr>
          <p:sp>
            <p:nvSpPr>
              <p:cNvPr id="75" name="Corde 74"/>
              <p:cNvSpPr/>
              <p:nvPr/>
            </p:nvSpPr>
            <p:spPr bwMode="auto">
              <a:xfrm rot="10800000">
                <a:off x="6952019" y="3761680"/>
                <a:ext cx="720000" cy="720000"/>
              </a:xfrm>
              <a:prstGeom prst="chord">
                <a:avLst>
                  <a:gd name="adj1" fmla="val 21530261"/>
                  <a:gd name="adj2" fmla="val 10884333"/>
                </a:avLst>
              </a:prstGeom>
              <a:solidFill>
                <a:schemeClr val="bg1">
                  <a:lumMod val="65000"/>
                </a:schemeClr>
              </a:solidFill>
              <a:ln w="9525" cap="flat" cmpd="sng" algn="ctr">
                <a:noFill/>
                <a:prstDash val="solid"/>
                <a:round/>
                <a:headEnd type="none" w="med" len="med"/>
                <a:tailEnd type="none" w="med" len="med"/>
              </a:ln>
              <a:effectLst/>
              <a:scene3d>
                <a:camera prst="orthographicFront">
                  <a:rot lat="20699999" lon="18899985" rev="0"/>
                </a:camera>
                <a:lightRig rig="threePt" dir="t"/>
              </a:scene3d>
              <a:sp3d extrusionH="1016000"/>
            </p:spPr>
            <p:txBody>
              <a:bodyPr/>
              <a:lstStyle/>
              <a:p>
                <a:pPr fontAlgn="auto">
                  <a:spcBef>
                    <a:spcPts val="0"/>
                  </a:spcBef>
                  <a:spcAft>
                    <a:spcPts val="0"/>
                  </a:spcAft>
                  <a:defRPr/>
                </a:pPr>
                <a:endParaRPr lang="fr-FR">
                  <a:latin typeface="+mn-lt"/>
                  <a:cs typeface="+mn-cs"/>
                </a:endParaRPr>
              </a:p>
            </p:txBody>
          </p:sp>
          <p:sp>
            <p:nvSpPr>
              <p:cNvPr id="76" name="Corde 75"/>
              <p:cNvSpPr/>
              <p:nvPr/>
            </p:nvSpPr>
            <p:spPr bwMode="auto">
              <a:xfrm>
                <a:off x="7668344" y="3140968"/>
                <a:ext cx="720000" cy="720000"/>
              </a:xfrm>
              <a:prstGeom prst="chord">
                <a:avLst>
                  <a:gd name="adj1" fmla="val 21530261"/>
                  <a:gd name="adj2" fmla="val 10884333"/>
                </a:avLst>
              </a:prstGeom>
              <a:solidFill>
                <a:schemeClr val="bg1">
                  <a:lumMod val="75000"/>
                </a:schemeClr>
              </a:solidFill>
              <a:ln w="9525" cap="flat" cmpd="sng" algn="ctr">
                <a:noFill/>
                <a:prstDash val="solid"/>
                <a:round/>
                <a:headEnd type="none" w="med" len="med"/>
                <a:tailEnd type="none" w="med" len="med"/>
              </a:ln>
              <a:effectLst/>
              <a:scene3d>
                <a:camera prst="orthographicFront">
                  <a:rot lat="813974" lon="18553829" rev="21212353"/>
                </a:camera>
                <a:lightRig rig="threePt" dir="t"/>
              </a:scene3d>
              <a:sp3d extrusionH="1016000"/>
            </p:spPr>
            <p:txBody>
              <a:bodyPr/>
              <a:lstStyle/>
              <a:p>
                <a:pPr fontAlgn="auto">
                  <a:spcBef>
                    <a:spcPts val="0"/>
                  </a:spcBef>
                  <a:spcAft>
                    <a:spcPts val="0"/>
                  </a:spcAft>
                  <a:defRPr/>
                </a:pPr>
                <a:endParaRPr lang="fr-FR">
                  <a:latin typeface="+mn-lt"/>
                  <a:cs typeface="+mn-cs"/>
                </a:endParaRPr>
              </a:p>
            </p:txBody>
          </p:sp>
          <p:sp>
            <p:nvSpPr>
              <p:cNvPr id="12322" name="AutoShape 31"/>
              <p:cNvSpPr>
                <a:spLocks noChangeArrowheads="1"/>
              </p:cNvSpPr>
              <p:nvPr/>
            </p:nvSpPr>
            <p:spPr bwMode="auto">
              <a:xfrm>
                <a:off x="7601269" y="3172032"/>
                <a:ext cx="180000" cy="252000"/>
              </a:xfrm>
              <a:prstGeom prst="downArrow">
                <a:avLst>
                  <a:gd name="adj1" fmla="val 50000"/>
                  <a:gd name="adj2" fmla="val 48955"/>
                </a:avLst>
              </a:prstGeom>
              <a:solidFill>
                <a:srgbClr val="0000FF"/>
              </a:solidFill>
              <a:ln w="9525">
                <a:noFill/>
                <a:miter lim="800000"/>
                <a:headEnd/>
                <a:tailEnd/>
              </a:ln>
            </p:spPr>
            <p:txBody>
              <a:bodyPr wrap="none" anchor="ctr"/>
              <a:lstStyle/>
              <a:p>
                <a:endParaRPr lang="de-DE">
                  <a:latin typeface="Calibri" pitchFamily="34" charset="0"/>
                </a:endParaRPr>
              </a:p>
            </p:txBody>
          </p:sp>
          <p:sp>
            <p:nvSpPr>
              <p:cNvPr id="12323" name="Text Box 33"/>
              <p:cNvSpPr txBox="1">
                <a:spLocks noChangeArrowheads="1"/>
              </p:cNvSpPr>
              <p:nvPr/>
            </p:nvSpPr>
            <p:spPr bwMode="auto">
              <a:xfrm>
                <a:off x="7380312" y="2852936"/>
                <a:ext cx="644525" cy="338554"/>
              </a:xfrm>
              <a:prstGeom prst="rect">
                <a:avLst/>
              </a:prstGeom>
              <a:noFill/>
              <a:ln w="9525">
                <a:noFill/>
                <a:miter lim="800000"/>
                <a:headEnd/>
                <a:tailEnd/>
              </a:ln>
            </p:spPr>
            <p:txBody>
              <a:bodyPr>
                <a:spAutoFit/>
              </a:bodyPr>
              <a:lstStyle/>
              <a:p>
                <a:pPr>
                  <a:spcBef>
                    <a:spcPct val="50000"/>
                  </a:spcBef>
                </a:pPr>
                <a:r>
                  <a:rPr lang="fr-FR" sz="1600" b="1">
                    <a:solidFill>
                      <a:srgbClr val="0000FF"/>
                    </a:solidFill>
                    <a:latin typeface="Calibri" pitchFamily="34" charset="0"/>
                  </a:rPr>
                  <a:t>Force</a:t>
                </a:r>
              </a:p>
            </p:txBody>
          </p:sp>
          <p:cxnSp>
            <p:nvCxnSpPr>
              <p:cNvPr id="12324" name="Connecteur droit 298"/>
              <p:cNvCxnSpPr>
                <a:cxnSpLocks noChangeShapeType="1"/>
              </p:cNvCxnSpPr>
              <p:nvPr/>
            </p:nvCxnSpPr>
            <p:spPr bwMode="auto">
              <a:xfrm>
                <a:off x="8258056" y="3446416"/>
                <a:ext cx="432000" cy="0"/>
              </a:xfrm>
              <a:prstGeom prst="line">
                <a:avLst/>
              </a:prstGeom>
              <a:noFill/>
              <a:ln w="19050" algn="ctr">
                <a:solidFill>
                  <a:schemeClr val="tx1"/>
                </a:solidFill>
                <a:round/>
                <a:headEnd/>
                <a:tailEnd/>
              </a:ln>
            </p:spPr>
          </p:cxnSp>
          <p:cxnSp>
            <p:nvCxnSpPr>
              <p:cNvPr id="12325" name="Connecteur droit 302"/>
              <p:cNvCxnSpPr>
                <a:cxnSpLocks noChangeShapeType="1"/>
              </p:cNvCxnSpPr>
              <p:nvPr/>
            </p:nvCxnSpPr>
            <p:spPr bwMode="auto">
              <a:xfrm>
                <a:off x="7609984" y="4077072"/>
                <a:ext cx="1080000" cy="0"/>
              </a:xfrm>
              <a:prstGeom prst="line">
                <a:avLst/>
              </a:prstGeom>
              <a:noFill/>
              <a:ln w="19050" algn="ctr">
                <a:solidFill>
                  <a:schemeClr val="tx1"/>
                </a:solidFill>
                <a:round/>
                <a:headEnd/>
                <a:tailEnd/>
              </a:ln>
            </p:spPr>
          </p:cxnSp>
          <p:sp>
            <p:nvSpPr>
              <p:cNvPr id="105" name="Ellipse 104"/>
              <p:cNvSpPr/>
              <p:nvPr/>
            </p:nvSpPr>
            <p:spPr bwMode="auto">
              <a:xfrm>
                <a:off x="8518879" y="3608403"/>
                <a:ext cx="360427" cy="360276"/>
              </a:xfrm>
              <a:prstGeom prst="ellipse">
                <a:avLst/>
              </a:prstGeom>
              <a:solidFill>
                <a:schemeClr val="accent3"/>
              </a:solidFill>
              <a:ln>
                <a:solidFill>
                  <a:srgbClr val="FF0000"/>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lIns="0" tIns="0" rIns="0" bIns="0" anchor="ctr"/>
              <a:lstStyle/>
              <a:p>
                <a:pPr fontAlgn="auto">
                  <a:spcBef>
                    <a:spcPts val="0"/>
                  </a:spcBef>
                  <a:spcAft>
                    <a:spcPts val="0"/>
                  </a:spcAft>
                  <a:defRPr/>
                </a:pPr>
                <a:endParaRPr lang="fr-FR" sz="800" b="1" dirty="0">
                  <a:solidFill>
                    <a:schemeClr val="tx1"/>
                  </a:solidFill>
                </a:endParaRPr>
              </a:p>
            </p:txBody>
          </p:sp>
          <p:cxnSp>
            <p:nvCxnSpPr>
              <p:cNvPr id="12327" name="Connecteur droit 306"/>
              <p:cNvCxnSpPr>
                <a:cxnSpLocks noChangeShapeType="1"/>
              </p:cNvCxnSpPr>
              <p:nvPr/>
            </p:nvCxnSpPr>
            <p:spPr bwMode="auto">
              <a:xfrm flipH="1" flipV="1">
                <a:off x="8696269" y="3450815"/>
                <a:ext cx="0" cy="144000"/>
              </a:xfrm>
              <a:prstGeom prst="line">
                <a:avLst/>
              </a:prstGeom>
              <a:noFill/>
              <a:ln w="19050" algn="ctr">
                <a:solidFill>
                  <a:schemeClr val="tx1"/>
                </a:solidFill>
                <a:round/>
                <a:headEnd/>
                <a:tailEnd/>
              </a:ln>
            </p:spPr>
          </p:cxnSp>
          <p:cxnSp>
            <p:nvCxnSpPr>
              <p:cNvPr id="12328" name="Connecteur droit 311"/>
              <p:cNvCxnSpPr>
                <a:cxnSpLocks noChangeShapeType="1"/>
              </p:cNvCxnSpPr>
              <p:nvPr/>
            </p:nvCxnSpPr>
            <p:spPr bwMode="auto">
              <a:xfrm>
                <a:off x="8696269" y="3969122"/>
                <a:ext cx="0" cy="107950"/>
              </a:xfrm>
              <a:prstGeom prst="line">
                <a:avLst/>
              </a:prstGeom>
              <a:noFill/>
              <a:ln w="19050" algn="ctr">
                <a:solidFill>
                  <a:schemeClr val="tx1"/>
                </a:solidFill>
                <a:round/>
                <a:headEnd/>
                <a:tailEnd/>
              </a:ln>
            </p:spPr>
          </p:cxnSp>
          <p:graphicFrame>
            <p:nvGraphicFramePr>
              <p:cNvPr id="12290" name="Object 6"/>
              <p:cNvGraphicFramePr>
                <a:graphicFrameLocks noChangeAspect="1"/>
              </p:cNvGraphicFramePr>
              <p:nvPr/>
            </p:nvGraphicFramePr>
            <p:xfrm>
              <a:off x="8566094" y="3715122"/>
              <a:ext cx="257175" cy="190500"/>
            </p:xfrm>
            <a:graphic>
              <a:graphicData uri="http://schemas.openxmlformats.org/presentationml/2006/ole">
                <mc:AlternateContent xmlns:mc="http://schemas.openxmlformats.org/markup-compatibility/2006">
                  <mc:Choice xmlns:v="urn:schemas-microsoft-com:vml" Requires="v">
                    <p:oleObj spid="_x0000_s12296" name="Équation" r:id="rId4" imgW="253890" imgH="190417" progId="Equation.3">
                      <p:embed/>
                    </p:oleObj>
                  </mc:Choice>
                  <mc:Fallback>
                    <p:oleObj name="Équation" r:id="rId4" imgW="253890" imgH="190417" progId="Equation.3">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66094" y="3715122"/>
                            <a:ext cx="257175" cy="190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2319" name="Rectangle 112"/>
            <p:cNvSpPr>
              <a:spLocks noChangeArrowheads="1"/>
            </p:cNvSpPr>
            <p:nvPr/>
          </p:nvSpPr>
          <p:spPr bwMode="auto">
            <a:xfrm>
              <a:off x="6086397" y="4068361"/>
              <a:ext cx="2950099" cy="584775"/>
            </a:xfrm>
            <a:prstGeom prst="rect">
              <a:avLst/>
            </a:prstGeom>
            <a:noFill/>
            <a:ln w="9525">
              <a:noFill/>
              <a:miter lim="800000"/>
              <a:headEnd/>
              <a:tailEnd/>
            </a:ln>
          </p:spPr>
          <p:txBody>
            <a:bodyPr>
              <a:spAutoFit/>
            </a:bodyPr>
            <a:lstStyle/>
            <a:p>
              <a:pPr algn="ctr">
                <a:spcBef>
                  <a:spcPct val="50000"/>
                </a:spcBef>
              </a:pPr>
              <a:r>
                <a:rPr lang="fr-FR" sz="1600" b="1" i="1" u="sng">
                  <a:latin typeface="Calibri" pitchFamily="34" charset="0"/>
                  <a:sym typeface="Wingdings" pitchFamily="2" charset="2"/>
                </a:rPr>
                <a:t>Essai de compression de barreaux croisés</a:t>
              </a:r>
              <a:endParaRPr lang="fr-FR" sz="1600" b="1" i="1" u="sng">
                <a:latin typeface="Calibri" pitchFamily="34" charset="0"/>
              </a:endParaRPr>
            </a:p>
          </p:txBody>
        </p:sp>
      </p:grpSp>
      <p:grpSp>
        <p:nvGrpSpPr>
          <p:cNvPr id="12296" name="Groupe 39"/>
          <p:cNvGrpSpPr>
            <a:grpSpLocks/>
          </p:cNvGrpSpPr>
          <p:nvPr/>
        </p:nvGrpSpPr>
        <p:grpSpPr bwMode="auto">
          <a:xfrm>
            <a:off x="6227763" y="476250"/>
            <a:ext cx="2736850" cy="2160588"/>
            <a:chOff x="6228184" y="476672"/>
            <a:chExt cx="2736304" cy="2160240"/>
          </a:xfrm>
        </p:grpSpPr>
        <p:sp>
          <p:nvSpPr>
            <p:cNvPr id="10" name="Rectangle 37"/>
            <p:cNvSpPr>
              <a:spLocks noChangeArrowheads="1"/>
            </p:cNvSpPr>
            <p:nvPr/>
          </p:nvSpPr>
          <p:spPr bwMode="auto">
            <a:xfrm>
              <a:off x="7164288" y="1700808"/>
              <a:ext cx="762000" cy="326997"/>
            </a:xfrm>
            <a:prstGeom prst="rect">
              <a:avLst/>
            </a:prstGeom>
            <a:solidFill>
              <a:srgbClr val="FFCC99"/>
            </a:solidFill>
            <a:ln w="9525">
              <a:noFill/>
              <a:miter lim="800000"/>
              <a:headEnd/>
              <a:tailEnd/>
            </a:ln>
            <a:scene3d>
              <a:camera prst="orthographicFront">
                <a:rot lat="600000" lon="599993" rev="0"/>
              </a:camera>
              <a:lightRig rig="threePt" dir="t"/>
            </a:scene3d>
            <a:sp3d extrusionH="1270000" prstMaterial="matte">
              <a:bevelT w="165100" prst="coolSlant"/>
            </a:sp3d>
          </p:spPr>
          <p:txBody>
            <a:bodyPr wrap="none" anchor="ctr"/>
            <a:lstStyle/>
            <a:p>
              <a:pPr fontAlgn="auto">
                <a:spcBef>
                  <a:spcPts val="0"/>
                </a:spcBef>
                <a:spcAft>
                  <a:spcPts val="0"/>
                </a:spcAft>
                <a:defRPr/>
              </a:pPr>
              <a:endParaRPr lang="fr-FR" dirty="0">
                <a:latin typeface="+mn-lt"/>
                <a:cs typeface="+mn-cs"/>
              </a:endParaRPr>
            </a:p>
          </p:txBody>
        </p:sp>
        <p:sp>
          <p:nvSpPr>
            <p:cNvPr id="12312" name="Text Box 24"/>
            <p:cNvSpPr txBox="1">
              <a:spLocks noChangeArrowheads="1"/>
            </p:cNvSpPr>
            <p:nvPr/>
          </p:nvSpPr>
          <p:spPr bwMode="auto">
            <a:xfrm>
              <a:off x="6228184" y="2052137"/>
              <a:ext cx="2736304" cy="584775"/>
            </a:xfrm>
            <a:prstGeom prst="rect">
              <a:avLst/>
            </a:prstGeom>
            <a:noFill/>
            <a:ln w="9525">
              <a:noFill/>
              <a:miter lim="800000"/>
              <a:headEnd/>
              <a:tailEnd/>
            </a:ln>
          </p:spPr>
          <p:txBody>
            <a:bodyPr>
              <a:spAutoFit/>
            </a:bodyPr>
            <a:lstStyle/>
            <a:p>
              <a:pPr algn="ctr">
                <a:spcBef>
                  <a:spcPct val="50000"/>
                </a:spcBef>
              </a:pPr>
              <a:r>
                <a:rPr lang="fr-FR" sz="1600" b="1" i="1" u="sng">
                  <a:latin typeface="Calibri" pitchFamily="34" charset="0"/>
                  <a:sym typeface="Wingdings" pitchFamily="2" charset="2"/>
                </a:rPr>
                <a:t>Essai d’indentation instrumentée</a:t>
              </a:r>
              <a:endParaRPr lang="fr-FR" sz="1600" b="1" i="1" u="sng">
                <a:latin typeface="Calibri" pitchFamily="34" charset="0"/>
              </a:endParaRPr>
            </a:p>
          </p:txBody>
        </p:sp>
        <p:sp>
          <p:nvSpPr>
            <p:cNvPr id="37" name="Rectangle 37"/>
            <p:cNvSpPr>
              <a:spLocks noChangeArrowheads="1"/>
            </p:cNvSpPr>
            <p:nvPr/>
          </p:nvSpPr>
          <p:spPr bwMode="auto">
            <a:xfrm>
              <a:off x="7164288" y="1628800"/>
              <a:ext cx="762000" cy="119357"/>
            </a:xfrm>
            <a:prstGeom prst="rect">
              <a:avLst/>
            </a:prstGeom>
            <a:solidFill>
              <a:schemeClr val="accent6">
                <a:lumMod val="75000"/>
              </a:schemeClr>
            </a:solidFill>
            <a:ln w="9525">
              <a:noFill/>
              <a:miter lim="800000"/>
              <a:headEnd/>
              <a:tailEnd/>
            </a:ln>
            <a:scene3d>
              <a:camera prst="orthographicFront">
                <a:rot lat="600000" lon="599993" rev="0"/>
              </a:camera>
              <a:lightRig rig="threePt" dir="t"/>
            </a:scene3d>
            <a:sp3d extrusionH="1270000" prstMaterial="matte">
              <a:bevelT w="165100" prst="coolSlant"/>
            </a:sp3d>
          </p:spPr>
          <p:txBody>
            <a:bodyPr wrap="none" anchor="ctr"/>
            <a:lstStyle/>
            <a:p>
              <a:pPr fontAlgn="auto">
                <a:spcBef>
                  <a:spcPts val="0"/>
                </a:spcBef>
                <a:spcAft>
                  <a:spcPts val="0"/>
                </a:spcAft>
                <a:defRPr/>
              </a:pPr>
              <a:endParaRPr lang="fr-FR" dirty="0">
                <a:latin typeface="+mn-lt"/>
                <a:cs typeface="+mn-cs"/>
              </a:endParaRPr>
            </a:p>
          </p:txBody>
        </p:sp>
        <p:sp>
          <p:nvSpPr>
            <p:cNvPr id="38" name="Rectangle 37"/>
            <p:cNvSpPr>
              <a:spLocks noChangeArrowheads="1"/>
            </p:cNvSpPr>
            <p:nvPr/>
          </p:nvSpPr>
          <p:spPr bwMode="auto">
            <a:xfrm>
              <a:off x="7164288" y="1516683"/>
              <a:ext cx="762000" cy="119357"/>
            </a:xfrm>
            <a:prstGeom prst="rect">
              <a:avLst/>
            </a:prstGeom>
            <a:solidFill>
              <a:srgbClr val="FFC000"/>
            </a:solidFill>
            <a:ln w="9525">
              <a:noFill/>
              <a:miter lim="800000"/>
              <a:headEnd/>
              <a:tailEnd/>
            </a:ln>
            <a:scene3d>
              <a:camera prst="orthographicFront">
                <a:rot lat="600000" lon="599993" rev="0"/>
              </a:camera>
              <a:lightRig rig="threePt" dir="t"/>
            </a:scene3d>
            <a:sp3d extrusionH="1270000" prstMaterial="matte">
              <a:bevelT w="165100" prst="coolSlant"/>
            </a:sp3d>
          </p:spPr>
          <p:txBody>
            <a:bodyPr wrap="none" anchor="ctr"/>
            <a:lstStyle/>
            <a:p>
              <a:pPr fontAlgn="auto">
                <a:spcBef>
                  <a:spcPts val="0"/>
                </a:spcBef>
                <a:spcAft>
                  <a:spcPts val="0"/>
                </a:spcAft>
                <a:defRPr/>
              </a:pPr>
              <a:endParaRPr lang="fr-FR" dirty="0">
                <a:latin typeface="+mn-lt"/>
                <a:cs typeface="+mn-cs"/>
              </a:endParaRPr>
            </a:p>
          </p:txBody>
        </p:sp>
        <p:sp>
          <p:nvSpPr>
            <p:cNvPr id="11" name="Triangle isocèle 10"/>
            <p:cNvSpPr/>
            <p:nvPr/>
          </p:nvSpPr>
          <p:spPr bwMode="auto">
            <a:xfrm>
              <a:off x="7490244" y="1556792"/>
              <a:ext cx="338578" cy="326997"/>
            </a:xfrm>
            <a:prstGeom prst="triangle">
              <a:avLst/>
            </a:prstGeom>
            <a:solidFill>
              <a:schemeClr val="bg1">
                <a:lumMod val="50000"/>
              </a:schemeClr>
            </a:solidFill>
            <a:ln w="9525" cap="flat" cmpd="sng" algn="ctr">
              <a:noFill/>
              <a:prstDash val="solid"/>
              <a:round/>
              <a:headEnd type="none" w="med" len="med"/>
              <a:tailEnd type="none" w="med" len="med"/>
            </a:ln>
            <a:effectLst/>
            <a:scene3d>
              <a:camera prst="orthographicFront">
                <a:rot lat="4200000" lon="10799999" rev="10799999"/>
              </a:camera>
              <a:lightRig rig="threePt" dir="t">
                <a:rot lat="0" lon="0" rev="17400000"/>
              </a:lightRig>
            </a:scene3d>
            <a:sp3d prstMaterial="matte">
              <a:bevelT w="635000" h="635000"/>
              <a:bevelB w="0" h="0"/>
            </a:sp3d>
          </p:spPr>
          <p:txBody>
            <a:bodyPr/>
            <a:lstStyle/>
            <a:p>
              <a:pPr fontAlgn="auto">
                <a:spcBef>
                  <a:spcPts val="0"/>
                </a:spcBef>
                <a:spcAft>
                  <a:spcPts val="0"/>
                </a:spcAft>
                <a:defRPr/>
              </a:pPr>
              <a:endParaRPr lang="fr-FR">
                <a:latin typeface="+mn-lt"/>
                <a:cs typeface="+mn-cs"/>
              </a:endParaRPr>
            </a:p>
          </p:txBody>
        </p:sp>
        <p:sp>
          <p:nvSpPr>
            <p:cNvPr id="12316" name="AutoShape 31"/>
            <p:cNvSpPr>
              <a:spLocks noChangeArrowheads="1"/>
            </p:cNvSpPr>
            <p:nvPr/>
          </p:nvSpPr>
          <p:spPr bwMode="auto">
            <a:xfrm>
              <a:off x="7547021" y="795768"/>
              <a:ext cx="180000" cy="252000"/>
            </a:xfrm>
            <a:prstGeom prst="downArrow">
              <a:avLst>
                <a:gd name="adj1" fmla="val 50000"/>
                <a:gd name="adj2" fmla="val 48955"/>
              </a:avLst>
            </a:prstGeom>
            <a:solidFill>
              <a:srgbClr val="0000FF"/>
            </a:solidFill>
            <a:ln w="9525">
              <a:noFill/>
              <a:miter lim="800000"/>
              <a:headEnd/>
              <a:tailEnd/>
            </a:ln>
          </p:spPr>
          <p:txBody>
            <a:bodyPr wrap="none" anchor="ctr"/>
            <a:lstStyle/>
            <a:p>
              <a:endParaRPr lang="de-DE">
                <a:latin typeface="Calibri" pitchFamily="34" charset="0"/>
              </a:endParaRPr>
            </a:p>
          </p:txBody>
        </p:sp>
        <p:sp>
          <p:nvSpPr>
            <p:cNvPr id="12317" name="Text Box 33"/>
            <p:cNvSpPr txBox="1">
              <a:spLocks noChangeArrowheads="1"/>
            </p:cNvSpPr>
            <p:nvPr/>
          </p:nvSpPr>
          <p:spPr bwMode="auto">
            <a:xfrm>
              <a:off x="7326064" y="476672"/>
              <a:ext cx="644525" cy="338554"/>
            </a:xfrm>
            <a:prstGeom prst="rect">
              <a:avLst/>
            </a:prstGeom>
            <a:noFill/>
            <a:ln w="9525">
              <a:noFill/>
              <a:miter lim="800000"/>
              <a:headEnd/>
              <a:tailEnd/>
            </a:ln>
          </p:spPr>
          <p:txBody>
            <a:bodyPr>
              <a:spAutoFit/>
            </a:bodyPr>
            <a:lstStyle/>
            <a:p>
              <a:pPr>
                <a:spcBef>
                  <a:spcPct val="50000"/>
                </a:spcBef>
              </a:pPr>
              <a:r>
                <a:rPr lang="fr-FR" sz="1600" b="1">
                  <a:solidFill>
                    <a:srgbClr val="0000FF"/>
                  </a:solidFill>
                  <a:latin typeface="Calibri" pitchFamily="34" charset="0"/>
                </a:rPr>
                <a:t>Force</a:t>
              </a:r>
            </a:p>
          </p:txBody>
        </p:sp>
      </p:grpSp>
      <p:grpSp>
        <p:nvGrpSpPr>
          <p:cNvPr id="12297" name="Groupe 48"/>
          <p:cNvGrpSpPr>
            <a:grpSpLocks/>
          </p:cNvGrpSpPr>
          <p:nvPr/>
        </p:nvGrpSpPr>
        <p:grpSpPr bwMode="auto">
          <a:xfrm>
            <a:off x="5795963" y="4687888"/>
            <a:ext cx="2193925" cy="1909762"/>
            <a:chOff x="5796136" y="4688220"/>
            <a:chExt cx="2193032" cy="1909132"/>
          </a:xfrm>
        </p:grpSpPr>
        <p:sp>
          <p:nvSpPr>
            <p:cNvPr id="12299" name="Text Box 24"/>
            <p:cNvSpPr txBox="1">
              <a:spLocks noChangeArrowheads="1"/>
            </p:cNvSpPr>
            <p:nvPr/>
          </p:nvSpPr>
          <p:spPr bwMode="auto">
            <a:xfrm>
              <a:off x="5796136" y="6258798"/>
              <a:ext cx="2193032" cy="338554"/>
            </a:xfrm>
            <a:prstGeom prst="rect">
              <a:avLst/>
            </a:prstGeom>
            <a:noFill/>
            <a:ln w="9525">
              <a:noFill/>
              <a:miter lim="800000"/>
              <a:headEnd/>
              <a:tailEnd/>
            </a:ln>
          </p:spPr>
          <p:txBody>
            <a:bodyPr>
              <a:spAutoFit/>
            </a:bodyPr>
            <a:lstStyle/>
            <a:p>
              <a:pPr algn="ctr">
                <a:spcBef>
                  <a:spcPct val="50000"/>
                </a:spcBef>
              </a:pPr>
              <a:r>
                <a:rPr lang="fr-FR" sz="1600" b="1" i="1" u="sng">
                  <a:latin typeface="Calibri" pitchFamily="34" charset="0"/>
                  <a:sym typeface="Wingdings" pitchFamily="2" charset="2"/>
                </a:rPr>
                <a:t>Essai de microinsertion</a:t>
              </a:r>
              <a:endParaRPr lang="fr-FR" sz="1600" b="1" i="1" u="sng">
                <a:latin typeface="Calibri" pitchFamily="34" charset="0"/>
              </a:endParaRPr>
            </a:p>
          </p:txBody>
        </p:sp>
        <p:sp>
          <p:nvSpPr>
            <p:cNvPr id="42" name="Rectangle 37"/>
            <p:cNvSpPr>
              <a:spLocks noChangeArrowheads="1"/>
            </p:cNvSpPr>
            <p:nvPr/>
          </p:nvSpPr>
          <p:spPr bwMode="auto">
            <a:xfrm>
              <a:off x="6444208" y="5943382"/>
              <a:ext cx="762000" cy="326997"/>
            </a:xfrm>
            <a:prstGeom prst="rect">
              <a:avLst/>
            </a:prstGeom>
            <a:solidFill>
              <a:srgbClr val="FFCC99"/>
            </a:solidFill>
            <a:ln w="9525">
              <a:noFill/>
              <a:miter lim="800000"/>
              <a:headEnd/>
              <a:tailEnd/>
            </a:ln>
            <a:scene3d>
              <a:camera prst="orthographicFront">
                <a:rot lat="600000" lon="599993" rev="0"/>
              </a:camera>
              <a:lightRig rig="threePt" dir="t"/>
            </a:scene3d>
            <a:sp3d extrusionH="1270000" prstMaterial="matte">
              <a:bevelT w="165100" prst="coolSlant"/>
            </a:sp3d>
          </p:spPr>
          <p:txBody>
            <a:bodyPr wrap="none" anchor="ctr"/>
            <a:lstStyle/>
            <a:p>
              <a:pPr fontAlgn="auto">
                <a:spcBef>
                  <a:spcPts val="0"/>
                </a:spcBef>
                <a:spcAft>
                  <a:spcPts val="0"/>
                </a:spcAft>
                <a:defRPr/>
              </a:pPr>
              <a:endParaRPr lang="fr-FR" dirty="0">
                <a:latin typeface="+mn-lt"/>
                <a:cs typeface="+mn-cs"/>
              </a:endParaRPr>
            </a:p>
          </p:txBody>
        </p:sp>
        <p:sp>
          <p:nvSpPr>
            <p:cNvPr id="44" name="Rectangle 37"/>
            <p:cNvSpPr>
              <a:spLocks noChangeArrowheads="1"/>
            </p:cNvSpPr>
            <p:nvPr/>
          </p:nvSpPr>
          <p:spPr bwMode="auto">
            <a:xfrm>
              <a:off x="6444208" y="5871374"/>
              <a:ext cx="762000" cy="119357"/>
            </a:xfrm>
            <a:prstGeom prst="rect">
              <a:avLst/>
            </a:prstGeom>
            <a:solidFill>
              <a:schemeClr val="accent6">
                <a:lumMod val="75000"/>
              </a:schemeClr>
            </a:solidFill>
            <a:ln w="9525">
              <a:noFill/>
              <a:miter lim="800000"/>
              <a:headEnd/>
              <a:tailEnd/>
            </a:ln>
            <a:scene3d>
              <a:camera prst="orthographicFront">
                <a:rot lat="600000" lon="599993" rev="0"/>
              </a:camera>
              <a:lightRig rig="threePt" dir="t"/>
            </a:scene3d>
            <a:sp3d extrusionH="1270000" prstMaterial="matte">
              <a:bevelT w="165100" prst="coolSlant"/>
            </a:sp3d>
          </p:spPr>
          <p:txBody>
            <a:bodyPr wrap="none" anchor="ctr"/>
            <a:lstStyle/>
            <a:p>
              <a:pPr fontAlgn="auto">
                <a:spcBef>
                  <a:spcPts val="0"/>
                </a:spcBef>
                <a:spcAft>
                  <a:spcPts val="0"/>
                </a:spcAft>
                <a:defRPr/>
              </a:pPr>
              <a:endParaRPr lang="fr-FR" dirty="0">
                <a:latin typeface="+mn-lt"/>
                <a:cs typeface="+mn-cs"/>
              </a:endParaRPr>
            </a:p>
          </p:txBody>
        </p:sp>
        <p:sp>
          <p:nvSpPr>
            <p:cNvPr id="45" name="Rectangle 44"/>
            <p:cNvSpPr>
              <a:spLocks noChangeArrowheads="1"/>
            </p:cNvSpPr>
            <p:nvPr/>
          </p:nvSpPr>
          <p:spPr bwMode="auto">
            <a:xfrm>
              <a:off x="6444208" y="5759257"/>
              <a:ext cx="762000" cy="119357"/>
            </a:xfrm>
            <a:prstGeom prst="rect">
              <a:avLst/>
            </a:prstGeom>
            <a:solidFill>
              <a:srgbClr val="FFC000"/>
            </a:solidFill>
            <a:ln w="9525">
              <a:noFill/>
              <a:miter lim="800000"/>
              <a:headEnd/>
              <a:tailEnd/>
            </a:ln>
            <a:scene3d>
              <a:camera prst="orthographicFront">
                <a:rot lat="600000" lon="599993" rev="0"/>
              </a:camera>
              <a:lightRig rig="threePt" dir="t"/>
            </a:scene3d>
            <a:sp3d extrusionH="1270000" prstMaterial="matte">
              <a:bevelT w="165100" prst="coolSlant"/>
            </a:sp3d>
          </p:spPr>
          <p:txBody>
            <a:bodyPr wrap="none" anchor="ctr"/>
            <a:lstStyle/>
            <a:p>
              <a:pPr fontAlgn="auto">
                <a:spcBef>
                  <a:spcPts val="0"/>
                </a:spcBef>
                <a:spcAft>
                  <a:spcPts val="0"/>
                </a:spcAft>
                <a:defRPr/>
              </a:pPr>
              <a:endParaRPr lang="fr-FR" dirty="0">
                <a:latin typeface="+mn-lt"/>
                <a:cs typeface="+mn-cs"/>
              </a:endParaRPr>
            </a:p>
          </p:txBody>
        </p:sp>
        <p:sp>
          <p:nvSpPr>
            <p:cNvPr id="15" name="Ellipse 14"/>
            <p:cNvSpPr/>
            <p:nvPr/>
          </p:nvSpPr>
          <p:spPr bwMode="auto">
            <a:xfrm>
              <a:off x="6762005" y="5477188"/>
              <a:ext cx="338578" cy="326997"/>
            </a:xfrm>
            <a:prstGeom prst="ellipse">
              <a:avLst/>
            </a:prstGeom>
            <a:solidFill>
              <a:schemeClr val="bg1">
                <a:lumMod val="50000"/>
              </a:schemeClr>
            </a:solidFill>
            <a:ln w="9525" cap="flat" cmpd="sng" algn="ctr">
              <a:noFill/>
              <a:prstDash val="solid"/>
              <a:round/>
              <a:headEnd type="none" w="med" len="med"/>
              <a:tailEnd type="none" w="med" len="med"/>
            </a:ln>
            <a:effectLst/>
            <a:scene3d>
              <a:camera prst="orthographicFront">
                <a:rot lat="4200000" lon="10799999" rev="10799999"/>
              </a:camera>
              <a:lightRig rig="threePt" dir="t">
                <a:rot lat="0" lon="0" rev="8400000"/>
              </a:lightRig>
            </a:scene3d>
            <a:sp3d extrusionH="317500" prstMaterial="matte">
              <a:extrusionClr>
                <a:schemeClr val="bg1">
                  <a:lumMod val="50000"/>
                </a:schemeClr>
              </a:extrusionClr>
              <a:contourClr>
                <a:srgbClr val="92D050"/>
              </a:contourClr>
            </a:sp3d>
          </p:spPr>
          <p:txBody>
            <a:bodyPr/>
            <a:lstStyle/>
            <a:p>
              <a:pPr fontAlgn="auto">
                <a:spcBef>
                  <a:spcPts val="0"/>
                </a:spcBef>
                <a:spcAft>
                  <a:spcPts val="0"/>
                </a:spcAft>
                <a:defRPr/>
              </a:pPr>
              <a:endParaRPr lang="fr-FR">
                <a:latin typeface="+mn-lt"/>
                <a:cs typeface="+mn-cs"/>
              </a:endParaRPr>
            </a:p>
          </p:txBody>
        </p:sp>
        <p:cxnSp>
          <p:nvCxnSpPr>
            <p:cNvPr id="12304" name="Connecteur droit 298"/>
            <p:cNvCxnSpPr>
              <a:cxnSpLocks noChangeShapeType="1"/>
            </p:cNvCxnSpPr>
            <p:nvPr/>
          </p:nvCxnSpPr>
          <p:spPr bwMode="auto">
            <a:xfrm>
              <a:off x="7009655" y="5325055"/>
              <a:ext cx="684213" cy="0"/>
            </a:xfrm>
            <a:prstGeom prst="line">
              <a:avLst/>
            </a:prstGeom>
            <a:noFill/>
            <a:ln w="19050" algn="ctr">
              <a:solidFill>
                <a:schemeClr val="tx1"/>
              </a:solidFill>
              <a:round/>
              <a:headEnd/>
              <a:tailEnd/>
            </a:ln>
          </p:spPr>
        </p:cxnSp>
        <p:cxnSp>
          <p:nvCxnSpPr>
            <p:cNvPr id="12305" name="Connecteur droit 302"/>
            <p:cNvCxnSpPr>
              <a:cxnSpLocks noChangeShapeType="1"/>
            </p:cNvCxnSpPr>
            <p:nvPr/>
          </p:nvCxnSpPr>
          <p:spPr bwMode="auto">
            <a:xfrm>
              <a:off x="6844555" y="5797274"/>
              <a:ext cx="863600" cy="0"/>
            </a:xfrm>
            <a:prstGeom prst="line">
              <a:avLst/>
            </a:prstGeom>
            <a:noFill/>
            <a:ln w="19050" algn="ctr">
              <a:solidFill>
                <a:schemeClr val="tx1"/>
              </a:solidFill>
              <a:round/>
              <a:headEnd/>
              <a:tailEnd/>
            </a:ln>
          </p:spPr>
        </p:cxnSp>
        <p:cxnSp>
          <p:nvCxnSpPr>
            <p:cNvPr id="12306" name="Connecteur droit 306"/>
            <p:cNvCxnSpPr>
              <a:cxnSpLocks noChangeShapeType="1"/>
            </p:cNvCxnSpPr>
            <p:nvPr/>
          </p:nvCxnSpPr>
          <p:spPr bwMode="auto">
            <a:xfrm flipH="1" flipV="1">
              <a:off x="7701805" y="5323468"/>
              <a:ext cx="0" cy="72000"/>
            </a:xfrm>
            <a:prstGeom prst="line">
              <a:avLst/>
            </a:prstGeom>
            <a:noFill/>
            <a:ln w="19050" algn="ctr">
              <a:solidFill>
                <a:schemeClr val="tx1"/>
              </a:solidFill>
              <a:round/>
              <a:headEnd/>
              <a:tailEnd/>
            </a:ln>
          </p:spPr>
        </p:cxnSp>
        <p:cxnSp>
          <p:nvCxnSpPr>
            <p:cNvPr id="12307" name="Connecteur droit 311"/>
            <p:cNvCxnSpPr>
              <a:cxnSpLocks noChangeShapeType="1"/>
            </p:cNvCxnSpPr>
            <p:nvPr/>
          </p:nvCxnSpPr>
          <p:spPr bwMode="auto">
            <a:xfrm>
              <a:off x="7701805" y="5701577"/>
              <a:ext cx="0" cy="107950"/>
            </a:xfrm>
            <a:prstGeom prst="line">
              <a:avLst/>
            </a:prstGeom>
            <a:noFill/>
            <a:ln w="19050" algn="ctr">
              <a:solidFill>
                <a:schemeClr val="tx1"/>
              </a:solidFill>
              <a:round/>
              <a:headEnd/>
              <a:tailEnd/>
            </a:ln>
          </p:spPr>
        </p:cxnSp>
        <p:sp>
          <p:nvSpPr>
            <p:cNvPr id="12308" name="AutoShape 31"/>
            <p:cNvSpPr>
              <a:spLocks noChangeArrowheads="1"/>
            </p:cNvSpPr>
            <p:nvPr/>
          </p:nvSpPr>
          <p:spPr bwMode="auto">
            <a:xfrm>
              <a:off x="6831634" y="5007316"/>
              <a:ext cx="180000" cy="252000"/>
            </a:xfrm>
            <a:prstGeom prst="downArrow">
              <a:avLst>
                <a:gd name="adj1" fmla="val 50000"/>
                <a:gd name="adj2" fmla="val 48955"/>
              </a:avLst>
            </a:prstGeom>
            <a:solidFill>
              <a:srgbClr val="0000FF"/>
            </a:solidFill>
            <a:ln w="9525">
              <a:noFill/>
              <a:miter lim="800000"/>
              <a:headEnd/>
              <a:tailEnd/>
            </a:ln>
          </p:spPr>
          <p:txBody>
            <a:bodyPr wrap="none" anchor="ctr"/>
            <a:lstStyle/>
            <a:p>
              <a:endParaRPr lang="de-DE">
                <a:latin typeface="Calibri" pitchFamily="34" charset="0"/>
              </a:endParaRPr>
            </a:p>
          </p:txBody>
        </p:sp>
        <p:sp>
          <p:nvSpPr>
            <p:cNvPr id="12309" name="Text Box 33"/>
            <p:cNvSpPr txBox="1">
              <a:spLocks noChangeArrowheads="1"/>
            </p:cNvSpPr>
            <p:nvPr/>
          </p:nvSpPr>
          <p:spPr bwMode="auto">
            <a:xfrm>
              <a:off x="6610677" y="4688220"/>
              <a:ext cx="644525" cy="338554"/>
            </a:xfrm>
            <a:prstGeom prst="rect">
              <a:avLst/>
            </a:prstGeom>
            <a:noFill/>
            <a:ln w="9525">
              <a:noFill/>
              <a:miter lim="800000"/>
              <a:headEnd/>
              <a:tailEnd/>
            </a:ln>
          </p:spPr>
          <p:txBody>
            <a:bodyPr>
              <a:spAutoFit/>
            </a:bodyPr>
            <a:lstStyle/>
            <a:p>
              <a:pPr>
                <a:spcBef>
                  <a:spcPct val="50000"/>
                </a:spcBef>
              </a:pPr>
              <a:r>
                <a:rPr lang="fr-FR" sz="1600" b="1">
                  <a:solidFill>
                    <a:srgbClr val="0000FF"/>
                  </a:solidFill>
                  <a:latin typeface="Calibri" pitchFamily="34" charset="0"/>
                </a:rPr>
                <a:t>Force</a:t>
              </a:r>
            </a:p>
          </p:txBody>
        </p:sp>
        <p:sp>
          <p:nvSpPr>
            <p:cNvPr id="20" name="Ellipse 19"/>
            <p:cNvSpPr/>
            <p:nvPr/>
          </p:nvSpPr>
          <p:spPr bwMode="auto">
            <a:xfrm>
              <a:off x="7524219" y="5383316"/>
              <a:ext cx="360216" cy="360243"/>
            </a:xfrm>
            <a:prstGeom prst="ellipse">
              <a:avLst/>
            </a:prstGeom>
            <a:solidFill>
              <a:schemeClr val="accent3"/>
            </a:solidFill>
            <a:ln>
              <a:solidFill>
                <a:srgbClr val="FF0000"/>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lIns="0" tIns="0" rIns="0" bIns="0" anchor="ctr"/>
            <a:lstStyle/>
            <a:p>
              <a:pPr fontAlgn="auto">
                <a:spcBef>
                  <a:spcPts val="0"/>
                </a:spcBef>
                <a:spcAft>
                  <a:spcPts val="0"/>
                </a:spcAft>
                <a:defRPr/>
              </a:pPr>
              <a:endParaRPr lang="fr-FR" sz="800" b="1" dirty="0">
                <a:solidFill>
                  <a:schemeClr val="tx1"/>
                </a:solidFill>
              </a:endParaRPr>
            </a:p>
          </p:txBody>
        </p:sp>
        <p:graphicFrame>
          <p:nvGraphicFramePr>
            <p:cNvPr id="12291" name="Object 7"/>
            <p:cNvGraphicFramePr>
              <a:graphicFrameLocks noChangeAspect="1"/>
            </p:cNvGraphicFramePr>
            <p:nvPr/>
          </p:nvGraphicFramePr>
          <p:xfrm>
            <a:off x="7571630" y="5474920"/>
            <a:ext cx="257175" cy="190500"/>
          </p:xfrm>
          <a:graphic>
            <a:graphicData uri="http://schemas.openxmlformats.org/presentationml/2006/ole">
              <mc:AlternateContent xmlns:mc="http://schemas.openxmlformats.org/markup-compatibility/2006">
                <mc:Choice xmlns:v="urn:schemas-microsoft-com:vml" Requires="v">
                  <p:oleObj spid="_x0000_s12297" name="Équation" r:id="rId6" imgW="253890" imgH="190417" progId="Equation.3">
                    <p:embed/>
                  </p:oleObj>
                </mc:Choice>
                <mc:Fallback>
                  <p:oleObj name="Équation" r:id="rId6" imgW="253890" imgH="190417" progId="Equation.3">
                    <p:embed/>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71630" y="5474920"/>
                          <a:ext cx="257175" cy="190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41" name="Espace réservé du numéro de diapositive 3"/>
          <p:cNvSpPr>
            <a:spLocks noGrp="1"/>
          </p:cNvSpPr>
          <p:nvPr>
            <p:ph type="sldNum" sz="quarter" idx="12"/>
          </p:nvPr>
        </p:nvSpPr>
        <p:spPr>
          <a:xfrm>
            <a:off x="8675688" y="6492875"/>
            <a:ext cx="347662" cy="365125"/>
          </a:xfrm>
        </p:spPr>
        <p:txBody>
          <a:bodyPr/>
          <a:lstStyle/>
          <a:p>
            <a:pPr>
              <a:defRPr/>
            </a:pPr>
            <a:fld id="{EF25FA50-24CB-48CE-BD99-DC78CABDB069}" type="slidenum">
              <a:rPr lang="de-DE"/>
              <a:pPr>
                <a:defRPr/>
              </a:pPr>
              <a:t>18</a:t>
            </a:fld>
            <a:endParaRPr lang="de-DE"/>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Connecteur droit 2"/>
          <p:cNvCxnSpPr/>
          <p:nvPr/>
        </p:nvCxnSpPr>
        <p:spPr>
          <a:xfrm>
            <a:off x="0" y="476250"/>
            <a:ext cx="9144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58371" name="ZoneTexte 3"/>
          <p:cNvSpPr txBox="1">
            <a:spLocks noChangeArrowheads="1"/>
          </p:cNvSpPr>
          <p:nvPr/>
        </p:nvSpPr>
        <p:spPr bwMode="auto">
          <a:xfrm>
            <a:off x="0" y="0"/>
            <a:ext cx="9144000" cy="461963"/>
          </a:xfrm>
          <a:prstGeom prst="rect">
            <a:avLst/>
          </a:prstGeom>
          <a:noFill/>
          <a:ln w="9525">
            <a:noFill/>
            <a:miter lim="800000"/>
            <a:headEnd/>
            <a:tailEnd/>
          </a:ln>
        </p:spPr>
        <p:txBody>
          <a:bodyPr>
            <a:spAutoFit/>
          </a:bodyPr>
          <a:lstStyle/>
          <a:p>
            <a:r>
              <a:rPr lang="fr-FR" sz="2400" dirty="0" smtClean="0">
                <a:latin typeface="Calibri" pitchFamily="34" charset="0"/>
              </a:rPr>
              <a:t>I. </a:t>
            </a:r>
            <a:r>
              <a:rPr lang="fr-FR" sz="2400" dirty="0">
                <a:latin typeface="Calibri" pitchFamily="34" charset="0"/>
              </a:rPr>
              <a:t>Caractérisation mécanique des matériaux de contact</a:t>
            </a:r>
          </a:p>
        </p:txBody>
      </p:sp>
      <p:sp>
        <p:nvSpPr>
          <p:cNvPr id="6" name="ZoneTexte 5"/>
          <p:cNvSpPr txBox="1"/>
          <p:nvPr/>
        </p:nvSpPr>
        <p:spPr>
          <a:xfrm>
            <a:off x="0" y="508000"/>
            <a:ext cx="9144000" cy="400050"/>
          </a:xfrm>
          <a:prstGeom prst="rect">
            <a:avLst/>
          </a:prstGeom>
          <a:solidFill>
            <a:schemeClr val="accent1">
              <a:lumMod val="20000"/>
              <a:lumOff val="80000"/>
            </a:schemeClr>
          </a:solidFill>
        </p:spPr>
        <p:txBody>
          <a:bodyPr>
            <a:spAutoFit/>
          </a:bodyPr>
          <a:lstStyle/>
          <a:p>
            <a:pPr fontAlgn="auto">
              <a:spcBef>
                <a:spcPts val="0"/>
              </a:spcBef>
              <a:spcAft>
                <a:spcPts val="0"/>
              </a:spcAft>
              <a:defRPr/>
            </a:pPr>
            <a:r>
              <a:rPr lang="fr-FR" sz="2000" b="1" i="1" dirty="0">
                <a:latin typeface="+mn-lt"/>
                <a:cs typeface="+mn-cs"/>
                <a:sym typeface="Wingdings"/>
              </a:rPr>
              <a:t></a:t>
            </a:r>
            <a:r>
              <a:rPr lang="fr-FR" sz="2000" i="1" dirty="0">
                <a:latin typeface="+mn-lt"/>
                <a:cs typeface="+mn-cs"/>
                <a:sym typeface="Wingdings"/>
              </a:rPr>
              <a:t> Caractérisation mécanique d’un film de Nickel (ECD) par indentation </a:t>
            </a:r>
            <a:r>
              <a:rPr lang="fr-FR" sz="2000" i="1" dirty="0" err="1">
                <a:latin typeface="+mn-lt"/>
                <a:cs typeface="+mn-cs"/>
                <a:sym typeface="Wingdings"/>
              </a:rPr>
              <a:t>Berkovich</a:t>
            </a:r>
            <a:endParaRPr lang="fr-FR" sz="2000" i="1" dirty="0">
              <a:latin typeface="+mn-lt"/>
              <a:cs typeface="+mn-cs"/>
            </a:endParaRPr>
          </a:p>
        </p:txBody>
      </p:sp>
      <p:sp>
        <p:nvSpPr>
          <p:cNvPr id="7" name="Espace réservé du numéro de diapositive 3"/>
          <p:cNvSpPr>
            <a:spLocks noGrp="1"/>
          </p:cNvSpPr>
          <p:nvPr>
            <p:ph type="sldNum" sz="quarter" idx="12"/>
          </p:nvPr>
        </p:nvSpPr>
        <p:spPr>
          <a:xfrm>
            <a:off x="8675688" y="6492875"/>
            <a:ext cx="347662" cy="365125"/>
          </a:xfrm>
        </p:spPr>
        <p:txBody>
          <a:bodyPr/>
          <a:lstStyle/>
          <a:p>
            <a:pPr>
              <a:defRPr/>
            </a:pPr>
            <a:fld id="{A8653A2F-9B86-4F2C-A734-84C17CDB5446}" type="slidenum">
              <a:rPr lang="de-DE"/>
              <a:pPr>
                <a:defRPr/>
              </a:pPr>
              <a:t>19</a:t>
            </a:fld>
            <a:endParaRPr lang="de-DE"/>
          </a:p>
        </p:txBody>
      </p:sp>
      <p:pic>
        <p:nvPicPr>
          <p:cNvPr id="58374" name="Picture 3" descr="C:\Users\David\Documents\Thèse LCFM\Echantillons\µS2635P\MEB\MEB16112010\P14_Ni(2).tif"/>
          <p:cNvPicPr>
            <a:picLocks noChangeAspect="1" noChangeArrowheads="1"/>
          </p:cNvPicPr>
          <p:nvPr/>
        </p:nvPicPr>
        <p:blipFill>
          <a:blip r:embed="rId3" cstate="print"/>
          <a:srcRect r="9920" b="11099"/>
          <a:stretch>
            <a:fillRect/>
          </a:stretch>
        </p:blipFill>
        <p:spPr bwMode="auto">
          <a:xfrm>
            <a:off x="5219700" y="981075"/>
            <a:ext cx="2057400" cy="1522413"/>
          </a:xfrm>
          <a:prstGeom prst="rect">
            <a:avLst/>
          </a:prstGeom>
          <a:noFill/>
          <a:ln w="9525">
            <a:noFill/>
            <a:miter lim="800000"/>
            <a:headEnd/>
            <a:tailEnd/>
          </a:ln>
        </p:spPr>
      </p:pic>
      <p:sp>
        <p:nvSpPr>
          <p:cNvPr id="12" name="Rectangle 93"/>
          <p:cNvSpPr>
            <a:spLocks noChangeArrowheads="1"/>
          </p:cNvSpPr>
          <p:nvPr/>
        </p:nvSpPr>
        <p:spPr bwMode="auto">
          <a:xfrm>
            <a:off x="3348038" y="1484313"/>
            <a:ext cx="1439862" cy="287337"/>
          </a:xfrm>
          <a:prstGeom prst="rect">
            <a:avLst/>
          </a:prstGeom>
          <a:solidFill>
            <a:schemeClr val="accent5">
              <a:lumMod val="50000"/>
            </a:schemeClr>
          </a:solidFill>
          <a:ln w="9525">
            <a:noFill/>
            <a:miter lim="800000"/>
            <a:headEnd/>
            <a:tailEnd/>
          </a:ln>
        </p:spPr>
        <p:txBody>
          <a:bodyPr wrap="none" anchor="ctr"/>
          <a:lstStyle/>
          <a:p>
            <a:pPr algn="ctr" eaLnBrk="0" fontAlgn="auto" hangingPunct="0">
              <a:spcBef>
                <a:spcPts val="0"/>
              </a:spcBef>
              <a:spcAft>
                <a:spcPts val="0"/>
              </a:spcAft>
              <a:defRPr/>
            </a:pPr>
            <a:endParaRPr lang="fr-FR" sz="1200">
              <a:latin typeface="+mn-lt"/>
              <a:cs typeface="+mn-cs"/>
            </a:endParaRPr>
          </a:p>
        </p:txBody>
      </p:sp>
      <p:sp>
        <p:nvSpPr>
          <p:cNvPr id="13" name="Rectangle 94"/>
          <p:cNvSpPr>
            <a:spLocks noChangeArrowheads="1"/>
          </p:cNvSpPr>
          <p:nvPr/>
        </p:nvSpPr>
        <p:spPr bwMode="auto">
          <a:xfrm>
            <a:off x="3348038" y="2060575"/>
            <a:ext cx="1439862" cy="457200"/>
          </a:xfrm>
          <a:prstGeom prst="rect">
            <a:avLst/>
          </a:prstGeom>
          <a:solidFill>
            <a:schemeClr val="bg1">
              <a:lumMod val="50000"/>
            </a:schemeClr>
          </a:solidFill>
          <a:ln w="9525">
            <a:noFill/>
            <a:miter lim="800000"/>
            <a:headEnd/>
            <a:tailEnd/>
          </a:ln>
        </p:spPr>
        <p:txBody>
          <a:bodyPr wrap="none" anchor="ctr"/>
          <a:lstStyle/>
          <a:p>
            <a:pPr algn="ctr" eaLnBrk="0" fontAlgn="auto" hangingPunct="0">
              <a:spcBef>
                <a:spcPts val="0"/>
              </a:spcBef>
              <a:spcAft>
                <a:spcPts val="0"/>
              </a:spcAft>
              <a:defRPr/>
            </a:pPr>
            <a:endParaRPr lang="fr-FR" sz="1200">
              <a:latin typeface="+mn-lt"/>
              <a:cs typeface="+mn-cs"/>
            </a:endParaRPr>
          </a:p>
        </p:txBody>
      </p:sp>
      <p:sp>
        <p:nvSpPr>
          <p:cNvPr id="14" name="Rectangle 95"/>
          <p:cNvSpPr>
            <a:spLocks noChangeArrowheads="1"/>
          </p:cNvSpPr>
          <p:nvPr/>
        </p:nvSpPr>
        <p:spPr bwMode="auto">
          <a:xfrm>
            <a:off x="3348038" y="1844675"/>
            <a:ext cx="1439862" cy="215900"/>
          </a:xfrm>
          <a:prstGeom prst="rect">
            <a:avLst/>
          </a:prstGeom>
          <a:solidFill>
            <a:schemeClr val="bg1">
              <a:lumMod val="65000"/>
            </a:schemeClr>
          </a:solidFill>
          <a:ln w="9525">
            <a:noFill/>
            <a:miter lim="800000"/>
            <a:headEnd/>
            <a:tailEnd/>
          </a:ln>
        </p:spPr>
        <p:txBody>
          <a:bodyPr wrap="none" anchor="ctr"/>
          <a:lstStyle/>
          <a:p>
            <a:pPr algn="ctr" eaLnBrk="0" fontAlgn="auto" hangingPunct="0">
              <a:spcBef>
                <a:spcPts val="0"/>
              </a:spcBef>
              <a:spcAft>
                <a:spcPts val="0"/>
              </a:spcAft>
              <a:defRPr/>
            </a:pPr>
            <a:endParaRPr lang="fr-FR" sz="1200">
              <a:latin typeface="+mn-lt"/>
              <a:cs typeface="+mn-cs"/>
            </a:endParaRPr>
          </a:p>
        </p:txBody>
      </p:sp>
      <p:sp>
        <p:nvSpPr>
          <p:cNvPr id="58378" name="Text Box 96"/>
          <p:cNvSpPr txBox="1">
            <a:spLocks noChangeArrowheads="1"/>
          </p:cNvSpPr>
          <p:nvPr/>
        </p:nvSpPr>
        <p:spPr bwMode="auto">
          <a:xfrm>
            <a:off x="452438" y="1081088"/>
            <a:ext cx="2209800" cy="369887"/>
          </a:xfrm>
          <a:prstGeom prst="rect">
            <a:avLst/>
          </a:prstGeom>
          <a:noFill/>
          <a:ln w="9525">
            <a:noFill/>
            <a:miter lim="800000"/>
            <a:headEnd/>
            <a:tailEnd/>
          </a:ln>
        </p:spPr>
        <p:txBody>
          <a:bodyPr>
            <a:spAutoFit/>
          </a:bodyPr>
          <a:lstStyle/>
          <a:p>
            <a:pPr marL="342900" indent="-342900" algn="r" eaLnBrk="0" hangingPunct="0">
              <a:spcBef>
                <a:spcPct val="50000"/>
              </a:spcBef>
            </a:pPr>
            <a:r>
              <a:rPr lang="fr-FR">
                <a:latin typeface="Calibri" pitchFamily="34" charset="0"/>
              </a:rPr>
              <a:t>Ni – 5,0µm</a:t>
            </a:r>
          </a:p>
        </p:txBody>
      </p:sp>
      <p:sp>
        <p:nvSpPr>
          <p:cNvPr id="58379" name="Text Box 97"/>
          <p:cNvSpPr txBox="1">
            <a:spLocks noChangeArrowheads="1"/>
          </p:cNvSpPr>
          <p:nvPr/>
        </p:nvSpPr>
        <p:spPr bwMode="auto">
          <a:xfrm>
            <a:off x="1028700" y="1878013"/>
            <a:ext cx="1633538" cy="369887"/>
          </a:xfrm>
          <a:prstGeom prst="rect">
            <a:avLst/>
          </a:prstGeom>
          <a:noFill/>
          <a:ln w="9525">
            <a:noFill/>
            <a:miter lim="800000"/>
            <a:headEnd/>
            <a:tailEnd/>
          </a:ln>
        </p:spPr>
        <p:txBody>
          <a:bodyPr>
            <a:spAutoFit/>
          </a:bodyPr>
          <a:lstStyle/>
          <a:p>
            <a:pPr marL="342900" indent="-342900" algn="r" eaLnBrk="0" hangingPunct="0">
              <a:spcBef>
                <a:spcPct val="50000"/>
              </a:spcBef>
            </a:pPr>
            <a:r>
              <a:rPr lang="fr-FR">
                <a:latin typeface="Calibri" pitchFamily="34" charset="0"/>
              </a:rPr>
              <a:t>SiO</a:t>
            </a:r>
            <a:r>
              <a:rPr lang="fr-FR" baseline="-25000">
                <a:latin typeface="Calibri" pitchFamily="34" charset="0"/>
              </a:rPr>
              <a:t>2</a:t>
            </a:r>
            <a:r>
              <a:rPr lang="fr-FR">
                <a:latin typeface="Calibri" pitchFamily="34" charset="0"/>
              </a:rPr>
              <a:t> – 0,5µm</a:t>
            </a:r>
          </a:p>
        </p:txBody>
      </p:sp>
      <p:sp>
        <p:nvSpPr>
          <p:cNvPr id="58380" name="Text Box 98"/>
          <p:cNvSpPr txBox="1">
            <a:spLocks noChangeArrowheads="1"/>
          </p:cNvSpPr>
          <p:nvPr/>
        </p:nvSpPr>
        <p:spPr bwMode="auto">
          <a:xfrm>
            <a:off x="1290638" y="2314575"/>
            <a:ext cx="1371600" cy="369888"/>
          </a:xfrm>
          <a:prstGeom prst="rect">
            <a:avLst/>
          </a:prstGeom>
          <a:noFill/>
          <a:ln w="9525">
            <a:noFill/>
            <a:miter lim="800000"/>
            <a:headEnd/>
            <a:tailEnd/>
          </a:ln>
        </p:spPr>
        <p:txBody>
          <a:bodyPr>
            <a:spAutoFit/>
          </a:bodyPr>
          <a:lstStyle/>
          <a:p>
            <a:pPr marL="342900" indent="-342900" algn="r" eaLnBrk="0" hangingPunct="0">
              <a:spcBef>
                <a:spcPct val="50000"/>
              </a:spcBef>
            </a:pPr>
            <a:r>
              <a:rPr lang="fr-FR">
                <a:latin typeface="Calibri" pitchFamily="34" charset="0"/>
              </a:rPr>
              <a:t>Si – 725µm</a:t>
            </a:r>
          </a:p>
        </p:txBody>
      </p:sp>
      <p:cxnSp>
        <p:nvCxnSpPr>
          <p:cNvPr id="58381" name="AutoShape 99"/>
          <p:cNvCxnSpPr>
            <a:cxnSpLocks noChangeShapeType="1"/>
            <a:stCxn id="58380" idx="3"/>
            <a:endCxn id="13" idx="1"/>
          </p:cNvCxnSpPr>
          <p:nvPr/>
        </p:nvCxnSpPr>
        <p:spPr bwMode="auto">
          <a:xfrm flipV="1">
            <a:off x="2662238" y="2289175"/>
            <a:ext cx="685800" cy="209550"/>
          </a:xfrm>
          <a:prstGeom prst="straightConnector1">
            <a:avLst/>
          </a:prstGeom>
          <a:noFill/>
          <a:ln w="9525">
            <a:solidFill>
              <a:schemeClr val="tx1"/>
            </a:solidFill>
            <a:round/>
            <a:headEnd/>
            <a:tailEnd type="triangle" w="med" len="med"/>
          </a:ln>
        </p:spPr>
      </p:cxnSp>
      <p:cxnSp>
        <p:nvCxnSpPr>
          <p:cNvPr id="58382" name="AutoShape 100"/>
          <p:cNvCxnSpPr>
            <a:cxnSpLocks noChangeShapeType="1"/>
            <a:stCxn id="58378" idx="3"/>
            <a:endCxn id="12" idx="1"/>
          </p:cNvCxnSpPr>
          <p:nvPr/>
        </p:nvCxnSpPr>
        <p:spPr bwMode="auto">
          <a:xfrm>
            <a:off x="2662238" y="1265238"/>
            <a:ext cx="685800" cy="363537"/>
          </a:xfrm>
          <a:prstGeom prst="straightConnector1">
            <a:avLst/>
          </a:prstGeom>
          <a:noFill/>
          <a:ln w="9525">
            <a:solidFill>
              <a:schemeClr val="tx1"/>
            </a:solidFill>
            <a:round/>
            <a:headEnd/>
            <a:tailEnd type="triangle" w="med" len="med"/>
          </a:ln>
        </p:spPr>
      </p:cxnSp>
      <p:cxnSp>
        <p:nvCxnSpPr>
          <p:cNvPr id="58383" name="AutoShape 101"/>
          <p:cNvCxnSpPr>
            <a:cxnSpLocks noChangeShapeType="1"/>
            <a:stCxn id="58379" idx="3"/>
            <a:endCxn id="14" idx="1"/>
          </p:cNvCxnSpPr>
          <p:nvPr/>
        </p:nvCxnSpPr>
        <p:spPr bwMode="auto">
          <a:xfrm flipV="1">
            <a:off x="2662238" y="1952625"/>
            <a:ext cx="685800" cy="111125"/>
          </a:xfrm>
          <a:prstGeom prst="straightConnector1">
            <a:avLst/>
          </a:prstGeom>
          <a:noFill/>
          <a:ln w="9525">
            <a:solidFill>
              <a:schemeClr val="tx1"/>
            </a:solidFill>
            <a:round/>
            <a:headEnd/>
            <a:tailEnd type="triangle" w="med" len="med"/>
          </a:ln>
        </p:spPr>
      </p:cxnSp>
      <p:sp>
        <p:nvSpPr>
          <p:cNvPr id="21" name="Rectangle 93"/>
          <p:cNvSpPr>
            <a:spLocks noChangeArrowheads="1"/>
          </p:cNvSpPr>
          <p:nvPr/>
        </p:nvSpPr>
        <p:spPr bwMode="auto">
          <a:xfrm>
            <a:off x="3348038" y="1771650"/>
            <a:ext cx="1439862" cy="71438"/>
          </a:xfrm>
          <a:prstGeom prst="rect">
            <a:avLst/>
          </a:prstGeom>
          <a:solidFill>
            <a:schemeClr val="accent5">
              <a:lumMod val="75000"/>
            </a:schemeClr>
          </a:solidFill>
          <a:ln w="9525">
            <a:noFill/>
            <a:miter lim="800000"/>
            <a:headEnd/>
            <a:tailEnd/>
          </a:ln>
        </p:spPr>
        <p:txBody>
          <a:bodyPr wrap="none" anchor="ctr"/>
          <a:lstStyle/>
          <a:p>
            <a:pPr algn="ctr" eaLnBrk="0" fontAlgn="auto" hangingPunct="0">
              <a:spcBef>
                <a:spcPts val="0"/>
              </a:spcBef>
              <a:spcAft>
                <a:spcPts val="0"/>
              </a:spcAft>
              <a:defRPr/>
            </a:pPr>
            <a:endParaRPr lang="fr-FR" sz="1200">
              <a:latin typeface="+mn-lt"/>
              <a:cs typeface="+mn-cs"/>
            </a:endParaRPr>
          </a:p>
        </p:txBody>
      </p:sp>
      <p:sp>
        <p:nvSpPr>
          <p:cNvPr id="58385" name="Text Box 96"/>
          <p:cNvSpPr txBox="1">
            <a:spLocks noChangeArrowheads="1"/>
          </p:cNvSpPr>
          <p:nvPr/>
        </p:nvSpPr>
        <p:spPr bwMode="auto">
          <a:xfrm>
            <a:off x="452438" y="1512888"/>
            <a:ext cx="2209800" cy="369887"/>
          </a:xfrm>
          <a:prstGeom prst="rect">
            <a:avLst/>
          </a:prstGeom>
          <a:noFill/>
          <a:ln w="9525">
            <a:noFill/>
            <a:miter lim="800000"/>
            <a:headEnd/>
            <a:tailEnd/>
          </a:ln>
        </p:spPr>
        <p:txBody>
          <a:bodyPr>
            <a:spAutoFit/>
          </a:bodyPr>
          <a:lstStyle/>
          <a:p>
            <a:pPr marL="342900" indent="-342900" algn="r" eaLnBrk="0" hangingPunct="0">
              <a:spcBef>
                <a:spcPct val="50000"/>
              </a:spcBef>
            </a:pPr>
            <a:r>
              <a:rPr lang="fr-FR">
                <a:latin typeface="Calibri" pitchFamily="34" charset="0"/>
              </a:rPr>
              <a:t>Ti – 0,03µm</a:t>
            </a:r>
          </a:p>
        </p:txBody>
      </p:sp>
      <p:cxnSp>
        <p:nvCxnSpPr>
          <p:cNvPr id="58386" name="AutoShape 100"/>
          <p:cNvCxnSpPr>
            <a:cxnSpLocks noChangeShapeType="1"/>
            <a:stCxn id="58385" idx="3"/>
            <a:endCxn id="21" idx="1"/>
          </p:cNvCxnSpPr>
          <p:nvPr/>
        </p:nvCxnSpPr>
        <p:spPr bwMode="auto">
          <a:xfrm>
            <a:off x="2662238" y="1698625"/>
            <a:ext cx="685800" cy="109538"/>
          </a:xfrm>
          <a:prstGeom prst="straightConnector1">
            <a:avLst/>
          </a:prstGeom>
          <a:noFill/>
          <a:ln w="9525">
            <a:solidFill>
              <a:schemeClr val="tx1"/>
            </a:solidFill>
            <a:round/>
            <a:headEnd/>
            <a:tailEnd type="triangle" w="med" len="med"/>
          </a:ln>
        </p:spPr>
      </p:cxnSp>
      <p:sp>
        <p:nvSpPr>
          <p:cNvPr id="58387" name="Line 22"/>
          <p:cNvSpPr>
            <a:spLocks noChangeShapeType="1"/>
          </p:cNvSpPr>
          <p:nvPr/>
        </p:nvSpPr>
        <p:spPr bwMode="auto">
          <a:xfrm>
            <a:off x="5292725" y="2192338"/>
            <a:ext cx="503238" cy="0"/>
          </a:xfrm>
          <a:prstGeom prst="line">
            <a:avLst/>
          </a:prstGeom>
          <a:noFill/>
          <a:ln w="38100">
            <a:solidFill>
              <a:srgbClr val="FFFFFF"/>
            </a:solidFill>
            <a:round/>
            <a:headEnd/>
            <a:tailEnd/>
          </a:ln>
        </p:spPr>
        <p:txBody>
          <a:bodyPr/>
          <a:lstStyle/>
          <a:p>
            <a:endParaRPr lang="fr-FR"/>
          </a:p>
        </p:txBody>
      </p:sp>
      <p:sp>
        <p:nvSpPr>
          <p:cNvPr id="58388" name="Text Box 23"/>
          <p:cNvSpPr txBox="1">
            <a:spLocks noChangeArrowheads="1"/>
          </p:cNvSpPr>
          <p:nvPr/>
        </p:nvSpPr>
        <p:spPr bwMode="auto">
          <a:xfrm>
            <a:off x="5219700" y="2133600"/>
            <a:ext cx="685800" cy="368300"/>
          </a:xfrm>
          <a:prstGeom prst="rect">
            <a:avLst/>
          </a:prstGeom>
          <a:noFill/>
          <a:ln w="9525">
            <a:noFill/>
            <a:miter lim="800000"/>
            <a:headEnd/>
            <a:tailEnd/>
          </a:ln>
        </p:spPr>
        <p:txBody>
          <a:bodyPr>
            <a:spAutoFit/>
          </a:bodyPr>
          <a:lstStyle/>
          <a:p>
            <a:pPr eaLnBrk="0" hangingPunct="0">
              <a:spcBef>
                <a:spcPct val="50000"/>
              </a:spcBef>
            </a:pPr>
            <a:r>
              <a:rPr lang="fr-FR">
                <a:solidFill>
                  <a:schemeClr val="bg1"/>
                </a:solidFill>
                <a:latin typeface="Calibri" pitchFamily="34" charset="0"/>
              </a:rPr>
              <a:t>3µm</a:t>
            </a:r>
          </a:p>
        </p:txBody>
      </p:sp>
      <p:sp>
        <p:nvSpPr>
          <p:cNvPr id="58389" name="ZoneTexte 26"/>
          <p:cNvSpPr txBox="1">
            <a:spLocks noChangeArrowheads="1"/>
          </p:cNvSpPr>
          <p:nvPr/>
        </p:nvSpPr>
        <p:spPr bwMode="auto">
          <a:xfrm>
            <a:off x="4643438" y="2492375"/>
            <a:ext cx="3168650" cy="585788"/>
          </a:xfrm>
          <a:prstGeom prst="rect">
            <a:avLst/>
          </a:prstGeom>
          <a:noFill/>
          <a:ln w="9525">
            <a:noFill/>
            <a:miter lim="800000"/>
            <a:headEnd/>
            <a:tailEnd/>
          </a:ln>
        </p:spPr>
        <p:txBody>
          <a:bodyPr>
            <a:spAutoFit/>
          </a:bodyPr>
          <a:lstStyle/>
          <a:p>
            <a:pPr algn="ctr"/>
            <a:r>
              <a:rPr lang="fr-FR" sz="1600" i="1" u="sng" dirty="0">
                <a:latin typeface="Calibri" pitchFamily="34" charset="0"/>
              </a:rPr>
              <a:t>Observation au MEB </a:t>
            </a:r>
          </a:p>
          <a:p>
            <a:pPr algn="ctr"/>
            <a:r>
              <a:rPr lang="fr-FR" sz="1600" i="1" u="sng" dirty="0">
                <a:latin typeface="Calibri" pitchFamily="34" charset="0"/>
              </a:rPr>
              <a:t>d’un film de Ni </a:t>
            </a:r>
            <a:r>
              <a:rPr lang="fr-FR" sz="1600" i="1" u="sng" dirty="0" smtClean="0">
                <a:latin typeface="Calibri" pitchFamily="34" charset="0"/>
              </a:rPr>
              <a:t>électrodéposé</a:t>
            </a:r>
            <a:endParaRPr lang="fr-FR" sz="1600" i="1" u="sng" dirty="0">
              <a:latin typeface="Calibri" pitchFamily="34" charset="0"/>
            </a:endParaRPr>
          </a:p>
        </p:txBody>
      </p:sp>
      <p:pic>
        <p:nvPicPr>
          <p:cNvPr id="286721" name="Picture 1"/>
          <p:cNvPicPr>
            <a:picLocks noChangeAspect="1" noChangeArrowheads="1"/>
          </p:cNvPicPr>
          <p:nvPr/>
        </p:nvPicPr>
        <p:blipFill>
          <a:blip r:embed="rId4" cstate="print"/>
          <a:srcRect/>
          <a:stretch>
            <a:fillRect/>
          </a:stretch>
        </p:blipFill>
        <p:spPr bwMode="auto">
          <a:xfrm>
            <a:off x="1908175" y="3092450"/>
            <a:ext cx="5362575" cy="3600450"/>
          </a:xfrm>
          <a:prstGeom prst="rect">
            <a:avLst/>
          </a:prstGeom>
          <a:noFill/>
          <a:ln w="9525">
            <a:noFill/>
            <a:miter lim="800000"/>
            <a:headEnd/>
            <a:tailEnd/>
          </a:ln>
        </p:spPr>
      </p:pic>
      <p:pic>
        <p:nvPicPr>
          <p:cNvPr id="286722" name="Picture 2"/>
          <p:cNvPicPr>
            <a:picLocks noChangeAspect="1" noChangeArrowheads="1"/>
          </p:cNvPicPr>
          <p:nvPr/>
        </p:nvPicPr>
        <p:blipFill>
          <a:blip r:embed="rId5" cstate="print"/>
          <a:srcRect/>
          <a:stretch>
            <a:fillRect/>
          </a:stretch>
        </p:blipFill>
        <p:spPr bwMode="auto">
          <a:xfrm>
            <a:off x="1908175" y="3092450"/>
            <a:ext cx="5373688" cy="3600450"/>
          </a:xfrm>
          <a:prstGeom prst="rect">
            <a:avLst/>
          </a:prstGeom>
          <a:noFill/>
          <a:ln w="9525">
            <a:noFill/>
            <a:miter lim="800000"/>
            <a:headEnd/>
            <a:tailEnd/>
          </a:ln>
        </p:spPr>
      </p:pic>
      <p:sp>
        <p:nvSpPr>
          <p:cNvPr id="28" name="Flèche courbée vers la gauche 27"/>
          <p:cNvSpPr/>
          <p:nvPr/>
        </p:nvSpPr>
        <p:spPr>
          <a:xfrm flipV="1">
            <a:off x="7019925" y="3860800"/>
            <a:ext cx="360363" cy="576263"/>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sp>
        <p:nvSpPr>
          <p:cNvPr id="29" name="ZoneTexte 28"/>
          <p:cNvSpPr txBox="1">
            <a:spLocks noChangeArrowheads="1"/>
          </p:cNvSpPr>
          <p:nvPr/>
        </p:nvSpPr>
        <p:spPr bwMode="auto">
          <a:xfrm>
            <a:off x="2843213" y="4695825"/>
            <a:ext cx="3241675" cy="646113"/>
          </a:xfrm>
          <a:prstGeom prst="rect">
            <a:avLst/>
          </a:prstGeom>
          <a:solidFill>
            <a:schemeClr val="bg1"/>
          </a:solidFill>
          <a:ln w="9525">
            <a:noFill/>
            <a:miter lim="800000"/>
            <a:headEnd/>
            <a:tailEnd/>
          </a:ln>
        </p:spPr>
        <p:txBody>
          <a:bodyPr>
            <a:spAutoFit/>
          </a:bodyPr>
          <a:lstStyle/>
          <a:p>
            <a:r>
              <a:rPr lang="fr-FR" b="1">
                <a:latin typeface="Calibri" pitchFamily="34" charset="0"/>
              </a:rPr>
              <a:t>Module d’Young ≈ 216GPa</a:t>
            </a:r>
          </a:p>
          <a:p>
            <a:r>
              <a:rPr lang="fr-FR" b="1">
                <a:latin typeface="Calibri" pitchFamily="34" charset="0"/>
              </a:rPr>
              <a:t>Valeurs biblio. = 211GPa</a:t>
            </a:r>
            <a:r>
              <a:rPr lang="fr-FR" b="1" baseline="30000">
                <a:latin typeface="Calibri" pitchFamily="34" charset="0"/>
              </a:rPr>
              <a:t>1</a:t>
            </a:r>
          </a:p>
        </p:txBody>
      </p:sp>
      <p:sp>
        <p:nvSpPr>
          <p:cNvPr id="30" name="ZoneTexte 29"/>
          <p:cNvSpPr txBox="1">
            <a:spLocks noChangeArrowheads="1"/>
          </p:cNvSpPr>
          <p:nvPr/>
        </p:nvSpPr>
        <p:spPr bwMode="auto">
          <a:xfrm>
            <a:off x="7235825" y="5862638"/>
            <a:ext cx="1908175" cy="554037"/>
          </a:xfrm>
          <a:prstGeom prst="rect">
            <a:avLst/>
          </a:prstGeom>
          <a:noFill/>
          <a:ln w="9525">
            <a:noFill/>
            <a:miter lim="800000"/>
            <a:headEnd/>
            <a:tailEnd/>
          </a:ln>
        </p:spPr>
        <p:txBody>
          <a:bodyPr>
            <a:spAutoFit/>
          </a:bodyPr>
          <a:lstStyle/>
          <a:p>
            <a:pPr algn="ctr"/>
            <a:r>
              <a:rPr lang="fr-FR" sz="1000" baseline="30000">
                <a:latin typeface="Calibri" pitchFamily="34" charset="0"/>
              </a:rPr>
              <a:t>1</a:t>
            </a:r>
            <a:r>
              <a:rPr lang="fr-FR" sz="1000">
                <a:latin typeface="Calibri" pitchFamily="34" charset="0"/>
              </a:rPr>
              <a:t>Fischer-Cripps A. C., “Nanoindentation – 2nd Edition.”, Springer, 2004.</a:t>
            </a:r>
            <a:endParaRPr lang="fr-FR" sz="800">
              <a:latin typeface="Calibri" pitchFamily="34" charset="0"/>
            </a:endParaRPr>
          </a:p>
        </p:txBody>
      </p:sp>
      <p:pic>
        <p:nvPicPr>
          <p:cNvPr id="286723" name="Picture 3"/>
          <p:cNvPicPr>
            <a:picLocks noChangeAspect="1" noChangeArrowheads="1"/>
          </p:cNvPicPr>
          <p:nvPr/>
        </p:nvPicPr>
        <p:blipFill>
          <a:blip r:embed="rId6" cstate="print"/>
          <a:srcRect/>
          <a:stretch>
            <a:fillRect/>
          </a:stretch>
        </p:blipFill>
        <p:spPr bwMode="auto">
          <a:xfrm>
            <a:off x="1908175" y="3092450"/>
            <a:ext cx="5368925" cy="3600450"/>
          </a:xfrm>
          <a:prstGeom prst="rect">
            <a:avLst/>
          </a:prstGeom>
          <a:noFill/>
          <a:ln w="9525">
            <a:noFill/>
            <a:miter lim="800000"/>
            <a:headEnd/>
            <a:tailEnd/>
          </a:ln>
        </p:spPr>
      </p:pic>
      <p:sp>
        <p:nvSpPr>
          <p:cNvPr id="31" name="ZoneTexte 30"/>
          <p:cNvSpPr txBox="1">
            <a:spLocks noChangeArrowheads="1"/>
          </p:cNvSpPr>
          <p:nvPr/>
        </p:nvSpPr>
        <p:spPr bwMode="auto">
          <a:xfrm>
            <a:off x="7270750" y="5899338"/>
            <a:ext cx="1873250" cy="553998"/>
          </a:xfrm>
          <a:prstGeom prst="rect">
            <a:avLst/>
          </a:prstGeom>
          <a:noFill/>
          <a:ln w="9525">
            <a:noFill/>
            <a:miter lim="800000"/>
            <a:headEnd/>
            <a:tailEnd/>
          </a:ln>
        </p:spPr>
        <p:txBody>
          <a:bodyPr>
            <a:spAutoFit/>
          </a:bodyPr>
          <a:lstStyle/>
          <a:p>
            <a:pPr algn="ctr"/>
            <a:r>
              <a:rPr lang="fr-FR" sz="1000" baseline="30000" dirty="0">
                <a:latin typeface="Calibri" pitchFamily="34" charset="0"/>
              </a:rPr>
              <a:t>1</a:t>
            </a:r>
            <a:r>
              <a:rPr lang="fr-FR" sz="1000" dirty="0">
                <a:latin typeface="Calibri" pitchFamily="34" charset="0"/>
              </a:rPr>
              <a:t>Delobelle P. </a:t>
            </a:r>
            <a:r>
              <a:rPr lang="fr-FR" sz="1000" i="1" dirty="0">
                <a:latin typeface="Calibri" pitchFamily="34" charset="0"/>
              </a:rPr>
              <a:t>et al.</a:t>
            </a:r>
            <a:r>
              <a:rPr lang="fr-FR" sz="1000" dirty="0">
                <a:latin typeface="Calibri" pitchFamily="34" charset="0"/>
              </a:rPr>
              <a:t>, </a:t>
            </a:r>
            <a:r>
              <a:rPr lang="fr-FR" sz="1000" dirty="0" smtClean="0">
                <a:latin typeface="Calibri" pitchFamily="34" charset="0"/>
              </a:rPr>
              <a:t>Matériaux </a:t>
            </a:r>
            <a:r>
              <a:rPr lang="fr-FR" sz="1000" dirty="0">
                <a:latin typeface="Calibri" pitchFamily="34" charset="0"/>
              </a:rPr>
              <a:t>&amp; Techniques, 2008, 96 (Hors-série), pp. 83-94.</a:t>
            </a:r>
            <a:endParaRPr lang="fr-FR" sz="800" dirty="0">
              <a:latin typeface="Calibri" pitchFamily="34" charset="0"/>
            </a:endParaRPr>
          </a:p>
        </p:txBody>
      </p:sp>
      <p:sp>
        <p:nvSpPr>
          <p:cNvPr id="32" name="ZoneTexte 31"/>
          <p:cNvSpPr txBox="1">
            <a:spLocks noChangeArrowheads="1"/>
          </p:cNvSpPr>
          <p:nvPr/>
        </p:nvSpPr>
        <p:spPr bwMode="auto">
          <a:xfrm>
            <a:off x="2843213" y="4437063"/>
            <a:ext cx="2665412" cy="646331"/>
          </a:xfrm>
          <a:prstGeom prst="rect">
            <a:avLst/>
          </a:prstGeom>
          <a:solidFill>
            <a:schemeClr val="bg1"/>
          </a:solidFill>
          <a:ln w="9525">
            <a:noFill/>
            <a:miter lim="800000"/>
            <a:headEnd/>
            <a:tailEnd/>
          </a:ln>
        </p:spPr>
        <p:txBody>
          <a:bodyPr>
            <a:spAutoFit/>
          </a:bodyPr>
          <a:lstStyle/>
          <a:p>
            <a:r>
              <a:rPr lang="fr-FR" b="1" dirty="0">
                <a:latin typeface="Calibri" pitchFamily="34" charset="0"/>
              </a:rPr>
              <a:t>Dureté ≈ 3GPa</a:t>
            </a:r>
          </a:p>
          <a:p>
            <a:r>
              <a:rPr lang="fr-FR" b="1" dirty="0">
                <a:latin typeface="Calibri" pitchFamily="34" charset="0"/>
              </a:rPr>
              <a:t>Valeurs biblio. = (</a:t>
            </a:r>
            <a:r>
              <a:rPr lang="fr-FR" b="1" dirty="0" smtClean="0">
                <a:latin typeface="Calibri" pitchFamily="34" charset="0"/>
              </a:rPr>
              <a:t>3-7)GPa</a:t>
            </a:r>
            <a:r>
              <a:rPr lang="fr-FR" b="1" baseline="30000" dirty="0" smtClean="0">
                <a:latin typeface="Calibri" pitchFamily="34" charset="0"/>
              </a:rPr>
              <a:t>1</a:t>
            </a:r>
            <a:endParaRPr lang="fr-FR" b="1" baseline="30000" dirty="0">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67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672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86723"/>
                                        </p:tgtEl>
                                        <p:attrNameLst>
                                          <p:attrName>style.visibility</p:attrName>
                                        </p:attrNameLst>
                                      </p:cBhvr>
                                      <p:to>
                                        <p:strVal val="visible"/>
                                      </p:to>
                                    </p:set>
                                  </p:childTnLst>
                                </p:cTn>
                              </p:par>
                              <p:par>
                                <p:cTn id="21" presetID="1" presetClass="exit" presetSubtype="0" fill="hold" grpId="1" nodeType="withEffect">
                                  <p:stCondLst>
                                    <p:cond delay="0"/>
                                  </p:stCondLst>
                                  <p:childTnLst>
                                    <p:set>
                                      <p:cBhvr>
                                        <p:cTn id="22" dur="1" fill="hold">
                                          <p:stCondLst>
                                            <p:cond delay="0"/>
                                          </p:stCondLst>
                                        </p:cTn>
                                        <p:tgtEl>
                                          <p:spTgt spid="30"/>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28"/>
                                        </p:tgtEl>
                                        <p:attrNameLst>
                                          <p:attrName>style.visibility</p:attrName>
                                        </p:attrNameLst>
                                      </p:cBhvr>
                                      <p:to>
                                        <p:strVal val="hidden"/>
                                      </p:to>
                                    </p:set>
                                  </p:childTnLst>
                                </p:cTn>
                              </p:par>
                              <p:par>
                                <p:cTn id="25" presetID="1" presetClass="entr" presetSubtype="0"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8" grpId="1" animBg="1"/>
      <p:bldP spid="29" grpId="0" animBg="1"/>
      <p:bldP spid="30" grpId="0"/>
      <p:bldP spid="30" grpId="1"/>
      <p:bldP spid="31" grpId="0"/>
      <p:bldP spid="3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Rectangle à coins arrondis 123"/>
          <p:cNvSpPr/>
          <p:nvPr/>
        </p:nvSpPr>
        <p:spPr>
          <a:xfrm>
            <a:off x="4961247" y="4335487"/>
            <a:ext cx="2808312" cy="1584176"/>
          </a:xfrm>
          <a:prstGeom prst="roundRect">
            <a:avLst>
              <a:gd name="adj" fmla="val 9550"/>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sz="2000" b="1" u="sng" dirty="0">
              <a:solidFill>
                <a:schemeClr val="tx1"/>
              </a:solidFill>
            </a:endParaRPr>
          </a:p>
        </p:txBody>
      </p:sp>
      <p:sp>
        <p:nvSpPr>
          <p:cNvPr id="123" name="Rectangle à coins arrondis 122"/>
          <p:cNvSpPr/>
          <p:nvPr/>
        </p:nvSpPr>
        <p:spPr>
          <a:xfrm>
            <a:off x="1007604" y="1484784"/>
            <a:ext cx="4860540" cy="936104"/>
          </a:xfrm>
          <a:prstGeom prst="roundRect">
            <a:avLst>
              <a:gd name="adj" fmla="val 9550"/>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Aft>
                <a:spcPts val="0"/>
              </a:spcAft>
              <a:defRPr/>
            </a:pPr>
            <a:r>
              <a:rPr lang="fr-FR" sz="2000" b="1" u="sng" dirty="0" smtClean="0">
                <a:solidFill>
                  <a:schemeClr val="tx1"/>
                </a:solidFill>
              </a:rPr>
              <a:t>Intégration « 3D »</a:t>
            </a:r>
            <a:r>
              <a:rPr lang="fr-FR" sz="2000" b="1" dirty="0" smtClean="0">
                <a:solidFill>
                  <a:schemeClr val="tx1"/>
                </a:solidFill>
              </a:rPr>
              <a:t> = </a:t>
            </a:r>
          </a:p>
          <a:p>
            <a:pPr algn="ctr" fontAlgn="auto">
              <a:spcAft>
                <a:spcPts val="0"/>
              </a:spcAft>
              <a:defRPr/>
            </a:pPr>
            <a:r>
              <a:rPr lang="fr-FR" sz="2000" b="1" u="sng" dirty="0" smtClean="0">
                <a:solidFill>
                  <a:schemeClr val="tx1"/>
                </a:solidFill>
              </a:rPr>
              <a:t>Empilement</a:t>
            </a:r>
            <a:r>
              <a:rPr lang="fr-FR" sz="2000" dirty="0" smtClean="0">
                <a:solidFill>
                  <a:schemeClr val="tx1"/>
                </a:solidFill>
              </a:rPr>
              <a:t> </a:t>
            </a:r>
            <a:r>
              <a:rPr lang="fr-FR" sz="2000" b="1" dirty="0" smtClean="0">
                <a:solidFill>
                  <a:schemeClr val="tx1"/>
                </a:solidFill>
              </a:rPr>
              <a:t>+</a:t>
            </a:r>
            <a:r>
              <a:rPr lang="fr-FR" sz="2000" dirty="0" smtClean="0">
                <a:solidFill>
                  <a:schemeClr val="tx1"/>
                </a:solidFill>
              </a:rPr>
              <a:t> </a:t>
            </a:r>
            <a:r>
              <a:rPr lang="fr-FR" sz="2000" b="1" u="sng" dirty="0" smtClean="0">
                <a:solidFill>
                  <a:schemeClr val="tx1"/>
                </a:solidFill>
              </a:rPr>
              <a:t>interconnexion électrique</a:t>
            </a:r>
            <a:r>
              <a:rPr lang="fr-FR" sz="2000" dirty="0" smtClean="0">
                <a:solidFill>
                  <a:schemeClr val="tx1"/>
                </a:solidFill>
              </a:rPr>
              <a:t>.</a:t>
            </a:r>
          </a:p>
        </p:txBody>
      </p:sp>
      <p:sp>
        <p:nvSpPr>
          <p:cNvPr id="4" name="Espace réservé du numéro de diapositive 3"/>
          <p:cNvSpPr>
            <a:spLocks noGrp="1"/>
          </p:cNvSpPr>
          <p:nvPr>
            <p:ph type="sldNum" sz="quarter" idx="12"/>
          </p:nvPr>
        </p:nvSpPr>
        <p:spPr>
          <a:xfrm>
            <a:off x="8675688" y="6492875"/>
            <a:ext cx="347662" cy="365125"/>
          </a:xfrm>
        </p:spPr>
        <p:txBody>
          <a:bodyPr/>
          <a:lstStyle/>
          <a:p>
            <a:pPr>
              <a:defRPr/>
            </a:pPr>
            <a:fld id="{DF519C73-9387-425B-A621-DEA5B303E306}" type="slidenum">
              <a:rPr lang="de-DE"/>
              <a:pPr>
                <a:defRPr/>
              </a:pPr>
              <a:t>2</a:t>
            </a:fld>
            <a:endParaRPr lang="de-DE"/>
          </a:p>
        </p:txBody>
      </p:sp>
      <p:cxnSp>
        <p:nvCxnSpPr>
          <p:cNvPr id="6" name="Connecteur droit 5"/>
          <p:cNvCxnSpPr/>
          <p:nvPr/>
        </p:nvCxnSpPr>
        <p:spPr>
          <a:xfrm>
            <a:off x="0" y="476250"/>
            <a:ext cx="9144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48132" name="ZoneTexte 7"/>
          <p:cNvSpPr txBox="1">
            <a:spLocks noChangeArrowheads="1"/>
          </p:cNvSpPr>
          <p:nvPr/>
        </p:nvSpPr>
        <p:spPr bwMode="auto">
          <a:xfrm>
            <a:off x="0" y="0"/>
            <a:ext cx="9144000" cy="461963"/>
          </a:xfrm>
          <a:prstGeom prst="rect">
            <a:avLst/>
          </a:prstGeom>
          <a:noFill/>
          <a:ln w="9525">
            <a:noFill/>
            <a:miter lim="800000"/>
            <a:headEnd/>
            <a:tailEnd/>
          </a:ln>
        </p:spPr>
        <p:txBody>
          <a:bodyPr>
            <a:spAutoFit/>
          </a:bodyPr>
          <a:lstStyle/>
          <a:p>
            <a:r>
              <a:rPr lang="fr-FR" sz="2400" dirty="0" smtClean="0">
                <a:latin typeface="Calibri" pitchFamily="34" charset="0"/>
              </a:rPr>
              <a:t>De la miniaturisation </a:t>
            </a:r>
            <a:r>
              <a:rPr lang="fr-FR" sz="2400" dirty="0">
                <a:latin typeface="Calibri" pitchFamily="34" charset="0"/>
              </a:rPr>
              <a:t>à l’intégration </a:t>
            </a:r>
            <a:r>
              <a:rPr lang="fr-FR" sz="2400" dirty="0" smtClean="0">
                <a:latin typeface="Calibri" pitchFamily="34" charset="0"/>
              </a:rPr>
              <a:t>3D…</a:t>
            </a:r>
            <a:endParaRPr lang="fr-FR" sz="2400" dirty="0">
              <a:latin typeface="Calibri" pitchFamily="34" charset="0"/>
            </a:endParaRPr>
          </a:p>
        </p:txBody>
      </p:sp>
      <p:sp>
        <p:nvSpPr>
          <p:cNvPr id="86" name="Espace réservé du contenu 2"/>
          <p:cNvSpPr txBox="1">
            <a:spLocks/>
          </p:cNvSpPr>
          <p:nvPr/>
        </p:nvSpPr>
        <p:spPr>
          <a:xfrm>
            <a:off x="146844" y="2652141"/>
            <a:ext cx="8850312" cy="560835"/>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fontAlgn="auto">
              <a:spcAft>
                <a:spcPts val="0"/>
              </a:spcAft>
              <a:buNone/>
              <a:defRPr/>
            </a:pPr>
            <a:r>
              <a:rPr lang="fr-FR" sz="2400" b="1" dirty="0" smtClean="0">
                <a:solidFill>
                  <a:srgbClr val="FF0000"/>
                </a:solidFill>
                <a:sym typeface="Wingdings" panose="05000000000000000000" pitchFamily="2" charset="2"/>
              </a:rPr>
              <a:t>Comment interconnecter électriquement les puces ?</a:t>
            </a:r>
          </a:p>
        </p:txBody>
      </p:sp>
      <p:pic>
        <p:nvPicPr>
          <p:cNvPr id="393" name="Picture 44"/>
          <p:cNvPicPr>
            <a:picLocks noChangeAspect="1" noChangeArrowheads="1"/>
          </p:cNvPicPr>
          <p:nvPr/>
        </p:nvPicPr>
        <p:blipFill>
          <a:blip r:embed="rId3" cstate="print"/>
          <a:srcRect b="10033"/>
          <a:stretch>
            <a:fillRect/>
          </a:stretch>
        </p:blipFill>
        <p:spPr bwMode="auto">
          <a:xfrm>
            <a:off x="1386071" y="4479578"/>
            <a:ext cx="1922463" cy="1295400"/>
          </a:xfrm>
          <a:prstGeom prst="rect">
            <a:avLst/>
          </a:prstGeom>
          <a:noFill/>
          <a:ln w="9525">
            <a:noFill/>
            <a:miter lim="800000"/>
            <a:headEnd/>
            <a:tailEnd/>
          </a:ln>
        </p:spPr>
      </p:pic>
      <p:sp>
        <p:nvSpPr>
          <p:cNvPr id="394" name="Line 22"/>
          <p:cNvSpPr>
            <a:spLocks noChangeShapeType="1"/>
          </p:cNvSpPr>
          <p:nvPr/>
        </p:nvSpPr>
        <p:spPr bwMode="auto">
          <a:xfrm>
            <a:off x="1403648" y="5573910"/>
            <a:ext cx="612775" cy="0"/>
          </a:xfrm>
          <a:prstGeom prst="line">
            <a:avLst/>
          </a:prstGeom>
          <a:noFill/>
          <a:ln w="38100">
            <a:solidFill>
              <a:schemeClr val="tx1"/>
            </a:solidFill>
            <a:round/>
            <a:headEnd/>
            <a:tailEnd/>
          </a:ln>
        </p:spPr>
        <p:txBody>
          <a:bodyPr/>
          <a:lstStyle/>
          <a:p>
            <a:endParaRPr lang="fr-FR"/>
          </a:p>
        </p:txBody>
      </p:sp>
      <p:sp>
        <p:nvSpPr>
          <p:cNvPr id="395" name="Text Box 23"/>
          <p:cNvSpPr txBox="1">
            <a:spLocks noChangeArrowheads="1"/>
          </p:cNvSpPr>
          <p:nvPr/>
        </p:nvSpPr>
        <p:spPr bwMode="auto">
          <a:xfrm>
            <a:off x="1424509" y="5559623"/>
            <a:ext cx="685800" cy="274637"/>
          </a:xfrm>
          <a:prstGeom prst="rect">
            <a:avLst/>
          </a:prstGeom>
          <a:noFill/>
          <a:ln w="9525">
            <a:noFill/>
            <a:miter lim="800000"/>
            <a:headEnd/>
            <a:tailEnd/>
          </a:ln>
        </p:spPr>
        <p:txBody>
          <a:bodyPr>
            <a:spAutoFit/>
          </a:bodyPr>
          <a:lstStyle/>
          <a:p>
            <a:pPr eaLnBrk="0" hangingPunct="0">
              <a:spcBef>
                <a:spcPct val="50000"/>
              </a:spcBef>
            </a:pPr>
            <a:r>
              <a:rPr lang="fr-FR" altLang="de-DE" sz="1200" dirty="0"/>
              <a:t>1mm</a:t>
            </a:r>
          </a:p>
        </p:txBody>
      </p:sp>
      <p:pic>
        <p:nvPicPr>
          <p:cNvPr id="396" name="Picture 42"/>
          <p:cNvPicPr>
            <a:picLocks noChangeAspect="1" noChangeArrowheads="1"/>
          </p:cNvPicPr>
          <p:nvPr/>
        </p:nvPicPr>
        <p:blipFill>
          <a:blip r:embed="rId4" cstate="print"/>
          <a:srcRect l="52673" t="39307" r="22617" b="31570"/>
          <a:stretch>
            <a:fillRect/>
          </a:stretch>
        </p:blipFill>
        <p:spPr bwMode="auto">
          <a:xfrm>
            <a:off x="5388297" y="4479578"/>
            <a:ext cx="1954213" cy="1295400"/>
          </a:xfrm>
          <a:prstGeom prst="rect">
            <a:avLst/>
          </a:prstGeom>
          <a:noFill/>
          <a:ln w="9525">
            <a:noFill/>
            <a:miter lim="800000"/>
            <a:headEnd/>
            <a:tailEnd/>
          </a:ln>
        </p:spPr>
      </p:pic>
      <p:sp>
        <p:nvSpPr>
          <p:cNvPr id="397" name="Line 22"/>
          <p:cNvSpPr>
            <a:spLocks noChangeShapeType="1"/>
          </p:cNvSpPr>
          <p:nvPr/>
        </p:nvSpPr>
        <p:spPr bwMode="auto">
          <a:xfrm>
            <a:off x="5478760" y="5546378"/>
            <a:ext cx="323850" cy="0"/>
          </a:xfrm>
          <a:prstGeom prst="line">
            <a:avLst/>
          </a:prstGeom>
          <a:noFill/>
          <a:ln w="38100">
            <a:solidFill>
              <a:schemeClr val="tx1"/>
            </a:solidFill>
            <a:round/>
            <a:headEnd/>
            <a:tailEnd/>
          </a:ln>
        </p:spPr>
        <p:txBody>
          <a:bodyPr/>
          <a:lstStyle/>
          <a:p>
            <a:endParaRPr lang="fr-FR"/>
          </a:p>
        </p:txBody>
      </p:sp>
      <p:sp>
        <p:nvSpPr>
          <p:cNvPr id="398" name="Text Box 23"/>
          <p:cNvSpPr txBox="1">
            <a:spLocks noChangeArrowheads="1"/>
          </p:cNvSpPr>
          <p:nvPr/>
        </p:nvSpPr>
        <p:spPr bwMode="auto">
          <a:xfrm>
            <a:off x="5326360" y="5546378"/>
            <a:ext cx="685800" cy="274637"/>
          </a:xfrm>
          <a:prstGeom prst="rect">
            <a:avLst/>
          </a:prstGeom>
          <a:noFill/>
          <a:ln w="9525">
            <a:noFill/>
            <a:miter lim="800000"/>
            <a:headEnd/>
            <a:tailEnd/>
          </a:ln>
        </p:spPr>
        <p:txBody>
          <a:bodyPr>
            <a:spAutoFit/>
          </a:bodyPr>
          <a:lstStyle/>
          <a:p>
            <a:pPr eaLnBrk="0" hangingPunct="0">
              <a:spcBef>
                <a:spcPct val="50000"/>
              </a:spcBef>
            </a:pPr>
            <a:r>
              <a:rPr lang="fr-FR" altLang="de-DE" sz="1200" dirty="0"/>
              <a:t>60µm</a:t>
            </a:r>
          </a:p>
        </p:txBody>
      </p:sp>
      <p:sp>
        <p:nvSpPr>
          <p:cNvPr id="48142" name="Rectangle 398"/>
          <p:cNvSpPr>
            <a:spLocks noChangeArrowheads="1"/>
          </p:cNvSpPr>
          <p:nvPr/>
        </p:nvSpPr>
        <p:spPr bwMode="auto">
          <a:xfrm>
            <a:off x="0" y="6581775"/>
            <a:ext cx="8389938" cy="276225"/>
          </a:xfrm>
          <a:prstGeom prst="rect">
            <a:avLst/>
          </a:prstGeom>
          <a:noFill/>
          <a:ln w="9525">
            <a:noFill/>
            <a:miter lim="800000"/>
            <a:headEnd/>
            <a:tailEnd/>
          </a:ln>
        </p:spPr>
        <p:txBody>
          <a:bodyPr>
            <a:spAutoFit/>
          </a:bodyPr>
          <a:lstStyle/>
          <a:p>
            <a:r>
              <a:rPr lang="en-US" sz="1200" u="sng" dirty="0">
                <a:latin typeface="Calibri" pitchFamily="34" charset="0"/>
              </a:rPr>
              <a:t>Source</a:t>
            </a:r>
            <a:r>
              <a:rPr lang="en-US" sz="1200" dirty="0">
                <a:latin typeface="Calibri" pitchFamily="34" charset="0"/>
              </a:rPr>
              <a:t> : ITRS, “Intern. Technology Roadmap for Semiconductors: Assembly and Packaging”, 2009. 	</a:t>
            </a:r>
          </a:p>
        </p:txBody>
      </p:sp>
      <p:sp>
        <p:nvSpPr>
          <p:cNvPr id="121" name="Rectangle 120"/>
          <p:cNvSpPr>
            <a:spLocks noChangeArrowheads="1"/>
          </p:cNvSpPr>
          <p:nvPr/>
        </p:nvSpPr>
        <p:spPr bwMode="auto">
          <a:xfrm>
            <a:off x="4139952" y="5919663"/>
            <a:ext cx="4450903" cy="461665"/>
          </a:xfrm>
          <a:prstGeom prst="rect">
            <a:avLst/>
          </a:prstGeom>
          <a:noFill/>
          <a:ln w="9525">
            <a:noFill/>
            <a:miter lim="800000"/>
            <a:headEnd/>
            <a:tailEnd/>
          </a:ln>
        </p:spPr>
        <p:txBody>
          <a:bodyPr wrap="square">
            <a:spAutoFit/>
          </a:bodyPr>
          <a:lstStyle/>
          <a:p>
            <a:pPr marL="0" lvl="1" algn="ctr"/>
            <a:r>
              <a:rPr lang="fr-FR" sz="2400" b="1" u="sng" dirty="0" smtClean="0">
                <a:solidFill>
                  <a:srgbClr val="008000"/>
                </a:solidFill>
                <a:latin typeface="Calibri" pitchFamily="34" charset="0"/>
              </a:rPr>
              <a:t>Forte densité d’intégration</a:t>
            </a:r>
            <a:endParaRPr lang="fr-FR" sz="2400" b="1" dirty="0">
              <a:solidFill>
                <a:srgbClr val="008000"/>
              </a:solidFill>
              <a:latin typeface="Calibri" pitchFamily="34" charset="0"/>
            </a:endParaRPr>
          </a:p>
        </p:txBody>
      </p:sp>
      <p:sp>
        <p:nvSpPr>
          <p:cNvPr id="18" name="Flèche droite 17"/>
          <p:cNvSpPr/>
          <p:nvPr/>
        </p:nvSpPr>
        <p:spPr>
          <a:xfrm rot="7515165">
            <a:off x="2970297" y="3255624"/>
            <a:ext cx="576263" cy="431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9" name="Flèche droite 18"/>
          <p:cNvSpPr/>
          <p:nvPr/>
        </p:nvSpPr>
        <p:spPr>
          <a:xfrm rot="3300000">
            <a:off x="4949860" y="3255576"/>
            <a:ext cx="576263" cy="431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0" name="Rectangle à coins arrondis 19"/>
          <p:cNvSpPr/>
          <p:nvPr/>
        </p:nvSpPr>
        <p:spPr>
          <a:xfrm>
            <a:off x="215516" y="620688"/>
            <a:ext cx="8712968" cy="504056"/>
          </a:xfrm>
          <a:prstGeom prst="roundRect">
            <a:avLst>
              <a:gd name="adj" fmla="val 9550"/>
            </a:avLst>
          </a:prstGeom>
          <a:solidFill>
            <a:schemeClr val="tx2">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Aft>
                <a:spcPts val="0"/>
              </a:spcAft>
              <a:defRPr/>
            </a:pPr>
            <a:r>
              <a:rPr lang="fr-FR" sz="2000" b="1" u="sng" dirty="0" smtClean="0">
                <a:solidFill>
                  <a:schemeClr val="tx1"/>
                </a:solidFill>
              </a:rPr>
              <a:t>Objectifs</a:t>
            </a:r>
            <a:r>
              <a:rPr lang="fr-FR" sz="2000" dirty="0" smtClean="0">
                <a:solidFill>
                  <a:schemeClr val="tx1"/>
                </a:solidFill>
              </a:rPr>
              <a:t> </a:t>
            </a:r>
            <a:r>
              <a:rPr lang="fr-FR" sz="2000" b="1" dirty="0" smtClean="0">
                <a:solidFill>
                  <a:schemeClr val="tx1"/>
                </a:solidFill>
              </a:rPr>
              <a:t>: Miniaturiser et intégrer des composants à fort degré d’hétérogénéité.</a:t>
            </a:r>
          </a:p>
        </p:txBody>
      </p:sp>
      <p:sp>
        <p:nvSpPr>
          <p:cNvPr id="21" name="Rectangle 20"/>
          <p:cNvSpPr/>
          <p:nvPr/>
        </p:nvSpPr>
        <p:spPr>
          <a:xfrm>
            <a:off x="1331640" y="3966155"/>
            <a:ext cx="2031325" cy="369332"/>
          </a:xfrm>
          <a:prstGeom prst="rect">
            <a:avLst/>
          </a:prstGeom>
        </p:spPr>
        <p:txBody>
          <a:bodyPr wrap="none">
            <a:spAutoFit/>
          </a:bodyPr>
          <a:lstStyle/>
          <a:p>
            <a:pPr algn="ctr"/>
            <a:r>
              <a:rPr lang="fr-FR" b="1" i="1" dirty="0" smtClean="0">
                <a:solidFill>
                  <a:schemeClr val="accent1">
                    <a:lumMod val="75000"/>
                  </a:schemeClr>
                </a:solidFill>
              </a:rPr>
              <a:t> Câblage filaire	</a:t>
            </a:r>
            <a:endParaRPr lang="fr-FR" dirty="0"/>
          </a:p>
        </p:txBody>
      </p:sp>
      <p:sp>
        <p:nvSpPr>
          <p:cNvPr id="22" name="Rectangle 21"/>
          <p:cNvSpPr/>
          <p:nvPr/>
        </p:nvSpPr>
        <p:spPr>
          <a:xfrm>
            <a:off x="4779071" y="3966155"/>
            <a:ext cx="3172664" cy="369332"/>
          </a:xfrm>
          <a:prstGeom prst="rect">
            <a:avLst/>
          </a:prstGeom>
        </p:spPr>
        <p:txBody>
          <a:bodyPr wrap="none">
            <a:spAutoFit/>
          </a:bodyPr>
          <a:lstStyle/>
          <a:p>
            <a:pPr algn="ctr"/>
            <a:r>
              <a:rPr lang="fr-FR" b="1" i="1" dirty="0" smtClean="0">
                <a:solidFill>
                  <a:schemeClr val="accent1">
                    <a:lumMod val="75000"/>
                  </a:schemeClr>
                </a:solidFill>
              </a:rPr>
              <a:t>Report de puce ou flip-chip	</a:t>
            </a:r>
            <a:endParaRPr lang="fr-FR" dirty="0"/>
          </a:p>
        </p:txBody>
      </p:sp>
      <p:grpSp>
        <p:nvGrpSpPr>
          <p:cNvPr id="131" name="Groupe 130"/>
          <p:cNvGrpSpPr/>
          <p:nvPr/>
        </p:nvGrpSpPr>
        <p:grpSpPr>
          <a:xfrm>
            <a:off x="5868144" y="1210400"/>
            <a:ext cx="2397632" cy="1381462"/>
            <a:chOff x="16054103" y="-1045707"/>
            <a:chExt cx="2397632" cy="1381462"/>
          </a:xfrm>
        </p:grpSpPr>
        <p:sp>
          <p:nvSpPr>
            <p:cNvPr id="26" name="Oval 81"/>
            <p:cNvSpPr>
              <a:spLocks noChangeArrowheads="1"/>
            </p:cNvSpPr>
            <p:nvPr/>
          </p:nvSpPr>
          <p:spPr bwMode="auto">
            <a:xfrm>
              <a:off x="17008045" y="244887"/>
              <a:ext cx="68138" cy="68150"/>
            </a:xfrm>
            <a:prstGeom prst="ellipse">
              <a:avLst/>
            </a:prstGeom>
            <a:solidFill>
              <a:srgbClr val="FF9900"/>
            </a:solidFill>
            <a:ln w="9525">
              <a:noFill/>
              <a:round/>
              <a:headEnd/>
              <a:tailEnd/>
            </a:ln>
          </p:spPr>
          <p:txBody>
            <a:bodyPr wrap="none" anchor="ctr"/>
            <a:lstStyle/>
            <a:p>
              <a:pPr algn="ctr"/>
              <a:endParaRPr lang="de-DE" altLang="de-DE"/>
            </a:p>
          </p:txBody>
        </p:sp>
        <p:sp>
          <p:nvSpPr>
            <p:cNvPr id="27" name="Oval 82"/>
            <p:cNvSpPr>
              <a:spLocks noChangeArrowheads="1"/>
            </p:cNvSpPr>
            <p:nvPr/>
          </p:nvSpPr>
          <p:spPr bwMode="auto">
            <a:xfrm>
              <a:off x="17485016" y="165379"/>
              <a:ext cx="68138" cy="68150"/>
            </a:xfrm>
            <a:prstGeom prst="ellipse">
              <a:avLst/>
            </a:prstGeom>
            <a:solidFill>
              <a:srgbClr val="FF9900"/>
            </a:solidFill>
            <a:ln w="9525">
              <a:noFill/>
              <a:round/>
              <a:headEnd/>
              <a:tailEnd/>
            </a:ln>
          </p:spPr>
          <p:txBody>
            <a:bodyPr wrap="none" anchor="ctr"/>
            <a:lstStyle/>
            <a:p>
              <a:pPr algn="ctr"/>
              <a:endParaRPr lang="de-DE" altLang="de-DE"/>
            </a:p>
          </p:txBody>
        </p:sp>
        <p:sp>
          <p:nvSpPr>
            <p:cNvPr id="28" name="Oval 84"/>
            <p:cNvSpPr>
              <a:spLocks noChangeArrowheads="1"/>
            </p:cNvSpPr>
            <p:nvPr/>
          </p:nvSpPr>
          <p:spPr bwMode="auto">
            <a:xfrm>
              <a:off x="17348738" y="216492"/>
              <a:ext cx="68138" cy="68150"/>
            </a:xfrm>
            <a:prstGeom prst="ellipse">
              <a:avLst/>
            </a:prstGeom>
            <a:solidFill>
              <a:srgbClr val="FF9900"/>
            </a:solidFill>
            <a:ln w="9525">
              <a:noFill/>
              <a:round/>
              <a:headEnd/>
              <a:tailEnd/>
            </a:ln>
          </p:spPr>
          <p:txBody>
            <a:bodyPr wrap="none" anchor="ctr"/>
            <a:lstStyle/>
            <a:p>
              <a:pPr algn="ctr"/>
              <a:endParaRPr lang="de-DE" altLang="de-DE"/>
            </a:p>
          </p:txBody>
        </p:sp>
        <p:sp>
          <p:nvSpPr>
            <p:cNvPr id="29" name="Oval 85"/>
            <p:cNvSpPr>
              <a:spLocks noChangeArrowheads="1"/>
            </p:cNvSpPr>
            <p:nvPr/>
          </p:nvSpPr>
          <p:spPr bwMode="auto">
            <a:xfrm>
              <a:off x="17212462" y="267605"/>
              <a:ext cx="68138" cy="68150"/>
            </a:xfrm>
            <a:prstGeom prst="ellipse">
              <a:avLst/>
            </a:prstGeom>
            <a:solidFill>
              <a:srgbClr val="FF9900"/>
            </a:solidFill>
            <a:ln w="9525">
              <a:noFill/>
              <a:round/>
              <a:headEnd/>
              <a:tailEnd/>
            </a:ln>
          </p:spPr>
          <p:txBody>
            <a:bodyPr wrap="none" anchor="ctr"/>
            <a:lstStyle/>
            <a:p>
              <a:pPr algn="ctr"/>
              <a:endParaRPr lang="de-DE" altLang="de-DE"/>
            </a:p>
          </p:txBody>
        </p:sp>
        <p:sp>
          <p:nvSpPr>
            <p:cNvPr id="30" name="Oval 76"/>
            <p:cNvSpPr>
              <a:spLocks noChangeArrowheads="1"/>
            </p:cNvSpPr>
            <p:nvPr/>
          </p:nvSpPr>
          <p:spPr bwMode="auto">
            <a:xfrm>
              <a:off x="16462936" y="111427"/>
              <a:ext cx="68138" cy="68150"/>
            </a:xfrm>
            <a:prstGeom prst="ellipse">
              <a:avLst/>
            </a:prstGeom>
            <a:solidFill>
              <a:srgbClr val="FF9900"/>
            </a:solidFill>
            <a:ln w="9525">
              <a:noFill/>
              <a:round/>
              <a:headEnd/>
              <a:tailEnd/>
            </a:ln>
          </p:spPr>
          <p:txBody>
            <a:bodyPr wrap="none" anchor="ctr"/>
            <a:lstStyle/>
            <a:p>
              <a:pPr algn="ctr"/>
              <a:endParaRPr lang="de-DE" altLang="de-DE"/>
            </a:p>
          </p:txBody>
        </p:sp>
        <p:sp>
          <p:nvSpPr>
            <p:cNvPr id="31" name="Oval 77"/>
            <p:cNvSpPr>
              <a:spLocks noChangeArrowheads="1"/>
            </p:cNvSpPr>
            <p:nvPr/>
          </p:nvSpPr>
          <p:spPr bwMode="auto">
            <a:xfrm>
              <a:off x="16599213" y="142662"/>
              <a:ext cx="68138" cy="68150"/>
            </a:xfrm>
            <a:prstGeom prst="ellipse">
              <a:avLst/>
            </a:prstGeom>
            <a:solidFill>
              <a:srgbClr val="FF9900"/>
            </a:solidFill>
            <a:ln w="9525">
              <a:noFill/>
              <a:round/>
              <a:headEnd/>
              <a:tailEnd/>
            </a:ln>
          </p:spPr>
          <p:txBody>
            <a:bodyPr wrap="none" anchor="ctr"/>
            <a:lstStyle/>
            <a:p>
              <a:pPr algn="ctr"/>
              <a:endParaRPr lang="de-DE" altLang="de-DE"/>
            </a:p>
          </p:txBody>
        </p:sp>
        <p:sp>
          <p:nvSpPr>
            <p:cNvPr id="32" name="Oval 78"/>
            <p:cNvSpPr>
              <a:spLocks noChangeArrowheads="1"/>
            </p:cNvSpPr>
            <p:nvPr/>
          </p:nvSpPr>
          <p:spPr bwMode="auto">
            <a:xfrm>
              <a:off x="16735490" y="176737"/>
              <a:ext cx="68138" cy="68150"/>
            </a:xfrm>
            <a:prstGeom prst="ellipse">
              <a:avLst/>
            </a:prstGeom>
            <a:solidFill>
              <a:srgbClr val="FF9900"/>
            </a:solidFill>
            <a:ln w="9525">
              <a:noFill/>
              <a:round/>
              <a:headEnd/>
              <a:tailEnd/>
            </a:ln>
          </p:spPr>
          <p:txBody>
            <a:bodyPr wrap="none" anchor="ctr"/>
            <a:lstStyle/>
            <a:p>
              <a:pPr algn="ctr"/>
              <a:endParaRPr lang="de-DE" altLang="de-DE"/>
            </a:p>
          </p:txBody>
        </p:sp>
        <p:sp>
          <p:nvSpPr>
            <p:cNvPr id="33" name="Oval 79"/>
            <p:cNvSpPr>
              <a:spLocks noChangeArrowheads="1"/>
            </p:cNvSpPr>
            <p:nvPr/>
          </p:nvSpPr>
          <p:spPr bwMode="auto">
            <a:xfrm>
              <a:off x="16871768" y="210813"/>
              <a:ext cx="68138" cy="68150"/>
            </a:xfrm>
            <a:prstGeom prst="ellipse">
              <a:avLst/>
            </a:prstGeom>
            <a:solidFill>
              <a:srgbClr val="FF9900"/>
            </a:solidFill>
            <a:ln w="9525">
              <a:noFill/>
              <a:round/>
              <a:headEnd/>
              <a:tailEnd/>
            </a:ln>
          </p:spPr>
          <p:txBody>
            <a:bodyPr wrap="none" anchor="ctr"/>
            <a:lstStyle/>
            <a:p>
              <a:pPr algn="ctr"/>
              <a:endParaRPr lang="de-DE" altLang="de-DE"/>
            </a:p>
          </p:txBody>
        </p:sp>
        <p:sp>
          <p:nvSpPr>
            <p:cNvPr id="34" name="Oval 75"/>
            <p:cNvSpPr>
              <a:spLocks noChangeArrowheads="1"/>
            </p:cNvSpPr>
            <p:nvPr/>
          </p:nvSpPr>
          <p:spPr bwMode="auto">
            <a:xfrm>
              <a:off x="16326658" y="74512"/>
              <a:ext cx="68138" cy="68150"/>
            </a:xfrm>
            <a:prstGeom prst="ellipse">
              <a:avLst/>
            </a:prstGeom>
            <a:solidFill>
              <a:srgbClr val="FF9900"/>
            </a:solidFill>
            <a:ln w="9525">
              <a:noFill/>
              <a:round/>
              <a:headEnd/>
              <a:tailEnd/>
            </a:ln>
          </p:spPr>
          <p:txBody>
            <a:bodyPr wrap="none" anchor="ctr"/>
            <a:lstStyle/>
            <a:p>
              <a:pPr algn="ctr"/>
              <a:endParaRPr lang="de-DE" altLang="de-DE"/>
            </a:p>
          </p:txBody>
        </p:sp>
        <p:sp>
          <p:nvSpPr>
            <p:cNvPr id="45" name="Rectangle 45"/>
            <p:cNvSpPr>
              <a:spLocks noChangeArrowheads="1"/>
            </p:cNvSpPr>
            <p:nvPr/>
          </p:nvSpPr>
          <p:spPr bwMode="auto">
            <a:xfrm>
              <a:off x="16054103" y="114267"/>
              <a:ext cx="1362774" cy="68150"/>
            </a:xfrm>
            <a:prstGeom prst="rect">
              <a:avLst/>
            </a:prstGeom>
            <a:solidFill>
              <a:srgbClr val="C0C0C0"/>
            </a:solidFill>
            <a:ln w="9525">
              <a:miter lim="800000"/>
              <a:headEnd/>
              <a:tailEnd/>
            </a:ln>
            <a:scene3d>
              <a:camera prst="legacyObliqueTopRight">
                <a:rot lat="0" lon="1799995" rev="0"/>
              </a:camera>
              <a:lightRig rig="legacyFlat3" dir="b"/>
            </a:scene3d>
            <a:sp3d extrusionH="1801800" prstMaterial="legacyMatte">
              <a:bevelT w="13500" h="13500" prst="angle"/>
              <a:bevelB w="13500" h="13500" prst="angle"/>
              <a:extrusionClr>
                <a:srgbClr val="C0C0C0"/>
              </a:extrusionClr>
            </a:sp3d>
          </p:spPr>
          <p:txBody>
            <a:bodyPr wrap="none" anchor="ctr">
              <a:flatTx/>
            </a:bodyPr>
            <a:lstStyle/>
            <a:p>
              <a:pPr algn="ctr"/>
              <a:endParaRPr lang="de-DE" altLang="de-DE"/>
            </a:p>
          </p:txBody>
        </p:sp>
        <p:sp>
          <p:nvSpPr>
            <p:cNvPr id="46" name="AutoShape 52"/>
            <p:cNvSpPr>
              <a:spLocks noChangeArrowheads="1"/>
            </p:cNvSpPr>
            <p:nvPr/>
          </p:nvSpPr>
          <p:spPr bwMode="auto">
            <a:xfrm rot="840000">
              <a:off x="16587856" y="-465011"/>
              <a:ext cx="1609776" cy="643167"/>
            </a:xfrm>
            <a:prstGeom prst="parallelogram">
              <a:avLst>
                <a:gd name="adj" fmla="val 142260"/>
              </a:avLst>
            </a:prstGeom>
            <a:solidFill>
              <a:srgbClr val="339933"/>
            </a:solidFill>
            <a:ln w="9525">
              <a:noFill/>
              <a:miter lim="800000"/>
              <a:headEnd/>
              <a:tailEnd/>
            </a:ln>
          </p:spPr>
          <p:txBody>
            <a:bodyPr wrap="none" anchor="ctr"/>
            <a:lstStyle/>
            <a:p>
              <a:pPr algn="ctr"/>
              <a:endParaRPr lang="de-DE" altLang="de-DE"/>
            </a:p>
          </p:txBody>
        </p:sp>
        <p:sp>
          <p:nvSpPr>
            <p:cNvPr id="47" name="Line 61"/>
            <p:cNvSpPr>
              <a:spLocks noChangeShapeType="1"/>
            </p:cNvSpPr>
            <p:nvPr/>
          </p:nvSpPr>
          <p:spPr bwMode="auto">
            <a:xfrm>
              <a:off x="17893848" y="-334389"/>
              <a:ext cx="0" cy="136301"/>
            </a:xfrm>
            <a:prstGeom prst="line">
              <a:avLst/>
            </a:prstGeom>
            <a:noFill/>
            <a:ln w="25400">
              <a:solidFill>
                <a:srgbClr val="FF9900"/>
              </a:solidFill>
              <a:round/>
              <a:headEnd/>
              <a:tailEnd/>
            </a:ln>
          </p:spPr>
          <p:txBody>
            <a:bodyPr/>
            <a:lstStyle/>
            <a:p>
              <a:endParaRPr lang="fr-FR"/>
            </a:p>
          </p:txBody>
        </p:sp>
        <p:sp>
          <p:nvSpPr>
            <p:cNvPr id="48" name="Line 62"/>
            <p:cNvSpPr>
              <a:spLocks noChangeShapeType="1"/>
            </p:cNvSpPr>
            <p:nvPr/>
          </p:nvSpPr>
          <p:spPr bwMode="auto">
            <a:xfrm>
              <a:off x="16939906" y="-198089"/>
              <a:ext cx="0" cy="136301"/>
            </a:xfrm>
            <a:prstGeom prst="line">
              <a:avLst/>
            </a:prstGeom>
            <a:noFill/>
            <a:ln w="25400">
              <a:solidFill>
                <a:srgbClr val="FF9900"/>
              </a:solidFill>
              <a:round/>
              <a:headEnd/>
              <a:tailEnd/>
            </a:ln>
          </p:spPr>
          <p:txBody>
            <a:bodyPr/>
            <a:lstStyle/>
            <a:p>
              <a:endParaRPr lang="fr-FR"/>
            </a:p>
          </p:txBody>
        </p:sp>
        <p:sp>
          <p:nvSpPr>
            <p:cNvPr id="49" name="Line 63"/>
            <p:cNvSpPr>
              <a:spLocks noChangeShapeType="1"/>
            </p:cNvSpPr>
            <p:nvPr/>
          </p:nvSpPr>
          <p:spPr bwMode="auto">
            <a:xfrm>
              <a:off x="17485016" y="-198089"/>
              <a:ext cx="0" cy="136301"/>
            </a:xfrm>
            <a:prstGeom prst="line">
              <a:avLst/>
            </a:prstGeom>
            <a:noFill/>
            <a:ln w="25400">
              <a:solidFill>
                <a:srgbClr val="FF9900"/>
              </a:solidFill>
              <a:round/>
              <a:headEnd/>
              <a:tailEnd/>
            </a:ln>
          </p:spPr>
          <p:txBody>
            <a:bodyPr/>
            <a:lstStyle/>
            <a:p>
              <a:endParaRPr lang="fr-FR"/>
            </a:p>
          </p:txBody>
        </p:sp>
        <p:sp>
          <p:nvSpPr>
            <p:cNvPr id="50" name="Line 58"/>
            <p:cNvSpPr>
              <a:spLocks noChangeShapeType="1"/>
            </p:cNvSpPr>
            <p:nvPr/>
          </p:nvSpPr>
          <p:spPr bwMode="auto">
            <a:xfrm>
              <a:off x="17212462" y="-470689"/>
              <a:ext cx="0" cy="322293"/>
            </a:xfrm>
            <a:prstGeom prst="line">
              <a:avLst/>
            </a:prstGeom>
            <a:noFill/>
            <a:ln w="25400">
              <a:solidFill>
                <a:srgbClr val="FF9900"/>
              </a:solidFill>
              <a:round/>
              <a:headEnd/>
              <a:tailEnd/>
            </a:ln>
          </p:spPr>
          <p:txBody>
            <a:bodyPr/>
            <a:lstStyle/>
            <a:p>
              <a:endParaRPr lang="fr-FR"/>
            </a:p>
          </p:txBody>
        </p:sp>
        <p:sp>
          <p:nvSpPr>
            <p:cNvPr id="51" name="AutoShape 54"/>
            <p:cNvSpPr>
              <a:spLocks noChangeArrowheads="1"/>
            </p:cNvSpPr>
            <p:nvPr/>
          </p:nvSpPr>
          <p:spPr bwMode="auto">
            <a:xfrm rot="840000">
              <a:off x="16599213" y="-636806"/>
              <a:ext cx="1609776" cy="643168"/>
            </a:xfrm>
            <a:prstGeom prst="parallelogram">
              <a:avLst>
                <a:gd name="adj" fmla="val 142260"/>
              </a:avLst>
            </a:prstGeom>
            <a:solidFill>
              <a:schemeClr val="bg1">
                <a:lumMod val="75000"/>
                <a:alpha val="70000"/>
              </a:schemeClr>
            </a:solidFill>
            <a:ln w="9525">
              <a:noFill/>
              <a:miter lim="800000"/>
              <a:headEnd/>
              <a:tailEnd/>
            </a:ln>
          </p:spPr>
          <p:txBody>
            <a:bodyPr wrap="none" anchor="ctr"/>
            <a:lstStyle/>
            <a:p>
              <a:pPr algn="ctr"/>
              <a:endParaRPr lang="de-DE" altLang="de-DE"/>
            </a:p>
          </p:txBody>
        </p:sp>
        <p:sp>
          <p:nvSpPr>
            <p:cNvPr id="52" name="Line 59"/>
            <p:cNvSpPr>
              <a:spLocks noChangeShapeType="1"/>
            </p:cNvSpPr>
            <p:nvPr/>
          </p:nvSpPr>
          <p:spPr bwMode="auto">
            <a:xfrm>
              <a:off x="16735490" y="-334389"/>
              <a:ext cx="0" cy="136301"/>
            </a:xfrm>
            <a:prstGeom prst="line">
              <a:avLst/>
            </a:prstGeom>
            <a:noFill/>
            <a:ln w="25400">
              <a:solidFill>
                <a:srgbClr val="FF9900"/>
              </a:solidFill>
              <a:round/>
              <a:headEnd/>
              <a:tailEnd/>
            </a:ln>
          </p:spPr>
          <p:txBody>
            <a:bodyPr/>
            <a:lstStyle/>
            <a:p>
              <a:endParaRPr lang="fr-FR"/>
            </a:p>
          </p:txBody>
        </p:sp>
        <p:sp>
          <p:nvSpPr>
            <p:cNvPr id="53" name="Line 60"/>
            <p:cNvSpPr>
              <a:spLocks noChangeShapeType="1"/>
            </p:cNvSpPr>
            <p:nvPr/>
          </p:nvSpPr>
          <p:spPr bwMode="auto">
            <a:xfrm>
              <a:off x="17621294" y="-402539"/>
              <a:ext cx="0" cy="136301"/>
            </a:xfrm>
            <a:prstGeom prst="line">
              <a:avLst/>
            </a:prstGeom>
            <a:noFill/>
            <a:ln w="25400">
              <a:solidFill>
                <a:srgbClr val="FF9900"/>
              </a:solidFill>
              <a:round/>
              <a:headEnd/>
              <a:tailEnd/>
            </a:ln>
          </p:spPr>
          <p:txBody>
            <a:bodyPr/>
            <a:lstStyle/>
            <a:p>
              <a:endParaRPr lang="fr-FR"/>
            </a:p>
          </p:txBody>
        </p:sp>
        <p:sp>
          <p:nvSpPr>
            <p:cNvPr id="54" name="Line 65"/>
            <p:cNvSpPr>
              <a:spLocks noChangeShapeType="1"/>
            </p:cNvSpPr>
            <p:nvPr/>
          </p:nvSpPr>
          <p:spPr bwMode="auto">
            <a:xfrm>
              <a:off x="17348738" y="-470689"/>
              <a:ext cx="0" cy="136301"/>
            </a:xfrm>
            <a:prstGeom prst="line">
              <a:avLst/>
            </a:prstGeom>
            <a:noFill/>
            <a:ln w="25400">
              <a:solidFill>
                <a:srgbClr val="FF9900"/>
              </a:solidFill>
              <a:round/>
              <a:headEnd/>
              <a:tailEnd/>
            </a:ln>
          </p:spPr>
          <p:txBody>
            <a:bodyPr/>
            <a:lstStyle/>
            <a:p>
              <a:endParaRPr lang="fr-FR"/>
            </a:p>
          </p:txBody>
        </p:sp>
        <p:sp>
          <p:nvSpPr>
            <p:cNvPr id="55" name="AutoShape 56"/>
            <p:cNvSpPr>
              <a:spLocks noChangeArrowheads="1"/>
            </p:cNvSpPr>
            <p:nvPr/>
          </p:nvSpPr>
          <p:spPr bwMode="auto">
            <a:xfrm rot="840000">
              <a:off x="16599213" y="-773107"/>
              <a:ext cx="1609776" cy="643168"/>
            </a:xfrm>
            <a:prstGeom prst="parallelogram">
              <a:avLst>
                <a:gd name="adj" fmla="val 142260"/>
              </a:avLst>
            </a:prstGeom>
            <a:solidFill>
              <a:schemeClr val="bg1">
                <a:lumMod val="75000"/>
                <a:alpha val="70000"/>
              </a:schemeClr>
            </a:solidFill>
            <a:ln w="9525">
              <a:noFill/>
              <a:miter lim="800000"/>
              <a:headEnd/>
              <a:tailEnd/>
            </a:ln>
          </p:spPr>
          <p:txBody>
            <a:bodyPr wrap="none" anchor="ctr"/>
            <a:lstStyle/>
            <a:p>
              <a:pPr algn="ctr"/>
              <a:endParaRPr lang="de-DE" altLang="de-DE"/>
            </a:p>
          </p:txBody>
        </p:sp>
        <p:sp>
          <p:nvSpPr>
            <p:cNvPr id="56" name="Line 64"/>
            <p:cNvSpPr>
              <a:spLocks noChangeShapeType="1"/>
            </p:cNvSpPr>
            <p:nvPr/>
          </p:nvSpPr>
          <p:spPr bwMode="auto">
            <a:xfrm>
              <a:off x="17825710" y="-606990"/>
              <a:ext cx="0" cy="136301"/>
            </a:xfrm>
            <a:prstGeom prst="line">
              <a:avLst/>
            </a:prstGeom>
            <a:noFill/>
            <a:ln w="25400">
              <a:solidFill>
                <a:srgbClr val="FF9900"/>
              </a:solidFill>
              <a:round/>
              <a:headEnd/>
              <a:tailEnd/>
            </a:ln>
          </p:spPr>
          <p:txBody>
            <a:bodyPr/>
            <a:lstStyle/>
            <a:p>
              <a:endParaRPr lang="fr-FR"/>
            </a:p>
          </p:txBody>
        </p:sp>
        <p:sp>
          <p:nvSpPr>
            <p:cNvPr id="57" name="Line 66"/>
            <p:cNvSpPr>
              <a:spLocks noChangeShapeType="1"/>
            </p:cNvSpPr>
            <p:nvPr/>
          </p:nvSpPr>
          <p:spPr bwMode="auto">
            <a:xfrm>
              <a:off x="16939906" y="-538840"/>
              <a:ext cx="0" cy="136301"/>
            </a:xfrm>
            <a:prstGeom prst="line">
              <a:avLst/>
            </a:prstGeom>
            <a:noFill/>
            <a:ln w="25400">
              <a:solidFill>
                <a:srgbClr val="FF9900"/>
              </a:solidFill>
              <a:round/>
              <a:headEnd/>
              <a:tailEnd/>
            </a:ln>
          </p:spPr>
          <p:txBody>
            <a:bodyPr/>
            <a:lstStyle/>
            <a:p>
              <a:endParaRPr lang="fr-FR"/>
            </a:p>
          </p:txBody>
        </p:sp>
        <p:sp>
          <p:nvSpPr>
            <p:cNvPr id="58" name="Line 68"/>
            <p:cNvSpPr>
              <a:spLocks noChangeShapeType="1"/>
            </p:cNvSpPr>
            <p:nvPr/>
          </p:nvSpPr>
          <p:spPr bwMode="auto">
            <a:xfrm>
              <a:off x="17008045" y="-402539"/>
              <a:ext cx="0" cy="136301"/>
            </a:xfrm>
            <a:prstGeom prst="line">
              <a:avLst/>
            </a:prstGeom>
            <a:noFill/>
            <a:ln w="25400">
              <a:solidFill>
                <a:srgbClr val="FF9900"/>
              </a:solidFill>
              <a:round/>
              <a:headEnd/>
              <a:tailEnd/>
            </a:ln>
          </p:spPr>
          <p:txBody>
            <a:bodyPr/>
            <a:lstStyle/>
            <a:p>
              <a:endParaRPr lang="fr-FR"/>
            </a:p>
          </p:txBody>
        </p:sp>
        <p:sp>
          <p:nvSpPr>
            <p:cNvPr id="59" name="Line 70"/>
            <p:cNvSpPr>
              <a:spLocks noChangeShapeType="1"/>
            </p:cNvSpPr>
            <p:nvPr/>
          </p:nvSpPr>
          <p:spPr bwMode="auto">
            <a:xfrm>
              <a:off x="17416878" y="-675140"/>
              <a:ext cx="0" cy="136301"/>
            </a:xfrm>
            <a:prstGeom prst="line">
              <a:avLst/>
            </a:prstGeom>
            <a:noFill/>
            <a:ln w="25400">
              <a:solidFill>
                <a:srgbClr val="FF9900"/>
              </a:solidFill>
              <a:round/>
              <a:headEnd/>
              <a:tailEnd/>
            </a:ln>
          </p:spPr>
          <p:txBody>
            <a:bodyPr/>
            <a:lstStyle/>
            <a:p>
              <a:endParaRPr lang="fr-FR"/>
            </a:p>
          </p:txBody>
        </p:sp>
        <p:sp>
          <p:nvSpPr>
            <p:cNvPr id="60" name="Line 71"/>
            <p:cNvSpPr>
              <a:spLocks noChangeShapeType="1"/>
            </p:cNvSpPr>
            <p:nvPr/>
          </p:nvSpPr>
          <p:spPr bwMode="auto">
            <a:xfrm>
              <a:off x="17621294" y="-811440"/>
              <a:ext cx="0" cy="322293"/>
            </a:xfrm>
            <a:prstGeom prst="line">
              <a:avLst/>
            </a:prstGeom>
            <a:noFill/>
            <a:ln w="25400">
              <a:solidFill>
                <a:srgbClr val="FF9900"/>
              </a:solidFill>
              <a:round/>
              <a:headEnd/>
              <a:tailEnd/>
            </a:ln>
          </p:spPr>
          <p:txBody>
            <a:bodyPr/>
            <a:lstStyle/>
            <a:p>
              <a:endParaRPr lang="fr-FR"/>
            </a:p>
          </p:txBody>
        </p:sp>
        <p:sp>
          <p:nvSpPr>
            <p:cNvPr id="61" name="Line 72"/>
            <p:cNvSpPr>
              <a:spLocks noChangeShapeType="1"/>
            </p:cNvSpPr>
            <p:nvPr/>
          </p:nvSpPr>
          <p:spPr bwMode="auto">
            <a:xfrm>
              <a:off x="18030126" y="-675140"/>
              <a:ext cx="0" cy="136301"/>
            </a:xfrm>
            <a:prstGeom prst="line">
              <a:avLst/>
            </a:prstGeom>
            <a:noFill/>
            <a:ln w="25400">
              <a:solidFill>
                <a:srgbClr val="FF9900"/>
              </a:solidFill>
              <a:round/>
              <a:headEnd/>
              <a:tailEnd/>
            </a:ln>
          </p:spPr>
          <p:txBody>
            <a:bodyPr/>
            <a:lstStyle/>
            <a:p>
              <a:endParaRPr lang="fr-FR"/>
            </a:p>
          </p:txBody>
        </p:sp>
        <p:sp>
          <p:nvSpPr>
            <p:cNvPr id="62" name="AutoShape 55"/>
            <p:cNvSpPr>
              <a:spLocks noChangeArrowheads="1"/>
            </p:cNvSpPr>
            <p:nvPr/>
          </p:nvSpPr>
          <p:spPr bwMode="auto">
            <a:xfrm rot="840000">
              <a:off x="16599213" y="-909406"/>
              <a:ext cx="1609776" cy="643168"/>
            </a:xfrm>
            <a:prstGeom prst="parallelogram">
              <a:avLst>
                <a:gd name="adj" fmla="val 142260"/>
              </a:avLst>
            </a:prstGeom>
            <a:solidFill>
              <a:schemeClr val="bg1">
                <a:lumMod val="75000"/>
                <a:alpha val="70000"/>
              </a:schemeClr>
            </a:solidFill>
            <a:ln w="9525">
              <a:noFill/>
              <a:miter lim="800000"/>
              <a:headEnd/>
              <a:tailEnd/>
            </a:ln>
          </p:spPr>
          <p:txBody>
            <a:bodyPr wrap="none" anchor="ctr"/>
            <a:lstStyle/>
            <a:p>
              <a:pPr algn="ctr"/>
              <a:endParaRPr lang="de-DE" altLang="de-DE"/>
            </a:p>
          </p:txBody>
        </p:sp>
        <p:sp>
          <p:nvSpPr>
            <p:cNvPr id="63" name="Line 67"/>
            <p:cNvSpPr>
              <a:spLocks noChangeShapeType="1"/>
            </p:cNvSpPr>
            <p:nvPr/>
          </p:nvSpPr>
          <p:spPr bwMode="auto">
            <a:xfrm>
              <a:off x="17008045" y="-675140"/>
              <a:ext cx="0" cy="136301"/>
            </a:xfrm>
            <a:prstGeom prst="line">
              <a:avLst/>
            </a:prstGeom>
            <a:noFill/>
            <a:ln w="25400">
              <a:solidFill>
                <a:srgbClr val="FF9900"/>
              </a:solidFill>
              <a:round/>
              <a:headEnd/>
              <a:tailEnd/>
            </a:ln>
          </p:spPr>
          <p:txBody>
            <a:bodyPr/>
            <a:lstStyle/>
            <a:p>
              <a:endParaRPr lang="fr-FR"/>
            </a:p>
          </p:txBody>
        </p:sp>
        <p:sp>
          <p:nvSpPr>
            <p:cNvPr id="64" name="Line 69"/>
            <p:cNvSpPr>
              <a:spLocks noChangeShapeType="1"/>
            </p:cNvSpPr>
            <p:nvPr/>
          </p:nvSpPr>
          <p:spPr bwMode="auto">
            <a:xfrm>
              <a:off x="17893848" y="-811440"/>
              <a:ext cx="0" cy="136301"/>
            </a:xfrm>
            <a:prstGeom prst="line">
              <a:avLst/>
            </a:prstGeom>
            <a:noFill/>
            <a:ln w="25400">
              <a:solidFill>
                <a:srgbClr val="FF9900"/>
              </a:solidFill>
              <a:round/>
              <a:headEnd/>
              <a:tailEnd/>
            </a:ln>
          </p:spPr>
          <p:txBody>
            <a:bodyPr/>
            <a:lstStyle/>
            <a:p>
              <a:endParaRPr lang="fr-FR"/>
            </a:p>
          </p:txBody>
        </p:sp>
        <p:sp>
          <p:nvSpPr>
            <p:cNvPr id="65" name="Line 73"/>
            <p:cNvSpPr>
              <a:spLocks noChangeShapeType="1"/>
            </p:cNvSpPr>
            <p:nvPr/>
          </p:nvSpPr>
          <p:spPr bwMode="auto">
            <a:xfrm>
              <a:off x="17144322" y="-538840"/>
              <a:ext cx="0" cy="136301"/>
            </a:xfrm>
            <a:prstGeom prst="line">
              <a:avLst/>
            </a:prstGeom>
            <a:noFill/>
            <a:ln w="25400">
              <a:solidFill>
                <a:srgbClr val="FF9900"/>
              </a:solidFill>
              <a:round/>
              <a:headEnd/>
              <a:tailEnd/>
            </a:ln>
          </p:spPr>
          <p:txBody>
            <a:bodyPr/>
            <a:lstStyle/>
            <a:p>
              <a:endParaRPr lang="fr-FR"/>
            </a:p>
          </p:txBody>
        </p:sp>
        <p:sp>
          <p:nvSpPr>
            <p:cNvPr id="66" name="Line 74"/>
            <p:cNvSpPr>
              <a:spLocks noChangeShapeType="1"/>
            </p:cNvSpPr>
            <p:nvPr/>
          </p:nvSpPr>
          <p:spPr bwMode="auto">
            <a:xfrm>
              <a:off x="17485016" y="-811440"/>
              <a:ext cx="0" cy="136301"/>
            </a:xfrm>
            <a:prstGeom prst="line">
              <a:avLst/>
            </a:prstGeom>
            <a:noFill/>
            <a:ln w="25400">
              <a:solidFill>
                <a:srgbClr val="FF9900"/>
              </a:solidFill>
              <a:round/>
              <a:headEnd/>
              <a:tailEnd/>
            </a:ln>
          </p:spPr>
          <p:txBody>
            <a:bodyPr/>
            <a:lstStyle/>
            <a:p>
              <a:endParaRPr lang="fr-FR"/>
            </a:p>
          </p:txBody>
        </p:sp>
        <p:sp>
          <p:nvSpPr>
            <p:cNvPr id="67" name="AutoShape 57"/>
            <p:cNvSpPr>
              <a:spLocks noChangeArrowheads="1"/>
            </p:cNvSpPr>
            <p:nvPr/>
          </p:nvSpPr>
          <p:spPr bwMode="auto">
            <a:xfrm rot="840000">
              <a:off x="16599213" y="-1045707"/>
              <a:ext cx="1609776" cy="643168"/>
            </a:xfrm>
            <a:prstGeom prst="parallelogram">
              <a:avLst>
                <a:gd name="adj" fmla="val 142260"/>
              </a:avLst>
            </a:prstGeom>
            <a:solidFill>
              <a:schemeClr val="bg1">
                <a:lumMod val="75000"/>
                <a:alpha val="70000"/>
              </a:schemeClr>
            </a:solidFill>
            <a:ln w="9525">
              <a:noFill/>
              <a:miter lim="800000"/>
              <a:headEnd/>
              <a:tailEnd/>
            </a:ln>
          </p:spPr>
          <p:txBody>
            <a:bodyPr wrap="none" anchor="ctr"/>
            <a:lstStyle/>
            <a:p>
              <a:pPr algn="ctr"/>
              <a:endParaRPr lang="de-DE" altLang="de-DE"/>
            </a:p>
          </p:txBody>
        </p:sp>
        <p:sp>
          <p:nvSpPr>
            <p:cNvPr id="104" name="AutoShape 168"/>
            <p:cNvSpPr>
              <a:spLocks noChangeArrowheads="1"/>
            </p:cNvSpPr>
            <p:nvPr/>
          </p:nvSpPr>
          <p:spPr bwMode="auto">
            <a:xfrm rot="21480000">
              <a:off x="18278549" y="-284697"/>
              <a:ext cx="173186" cy="48273"/>
            </a:xfrm>
            <a:prstGeom prst="diamond">
              <a:avLst/>
            </a:prstGeom>
            <a:solidFill>
              <a:srgbClr val="FF6600"/>
            </a:solidFill>
            <a:ln w="9525">
              <a:noFill/>
              <a:miter lim="800000"/>
              <a:headEnd/>
              <a:tailEnd/>
            </a:ln>
          </p:spPr>
          <p:txBody>
            <a:bodyPr wrap="none" anchor="ctr"/>
            <a:lstStyle/>
            <a:p>
              <a:pPr algn="ctr"/>
              <a:endParaRPr lang="de-DE" altLang="de-DE"/>
            </a:p>
          </p:txBody>
        </p:sp>
        <p:sp>
          <p:nvSpPr>
            <p:cNvPr id="105" name="AutoShape 169"/>
            <p:cNvSpPr>
              <a:spLocks noChangeArrowheads="1"/>
            </p:cNvSpPr>
            <p:nvPr/>
          </p:nvSpPr>
          <p:spPr bwMode="auto">
            <a:xfrm rot="21480000">
              <a:off x="18166403" y="-240683"/>
              <a:ext cx="173186" cy="48273"/>
            </a:xfrm>
            <a:prstGeom prst="diamond">
              <a:avLst/>
            </a:prstGeom>
            <a:solidFill>
              <a:srgbClr val="FF6600"/>
            </a:solidFill>
            <a:ln w="9525">
              <a:noFill/>
              <a:miter lim="800000"/>
              <a:headEnd/>
              <a:tailEnd/>
            </a:ln>
          </p:spPr>
          <p:txBody>
            <a:bodyPr wrap="none" anchor="ctr"/>
            <a:lstStyle/>
            <a:p>
              <a:pPr algn="ctr"/>
              <a:endParaRPr lang="de-DE" altLang="de-DE"/>
            </a:p>
          </p:txBody>
        </p:sp>
        <p:sp>
          <p:nvSpPr>
            <p:cNvPr id="106" name="AutoShape 171"/>
            <p:cNvSpPr>
              <a:spLocks noChangeArrowheads="1"/>
            </p:cNvSpPr>
            <p:nvPr/>
          </p:nvSpPr>
          <p:spPr bwMode="auto">
            <a:xfrm rot="21480000">
              <a:off x="18005993" y="-450813"/>
              <a:ext cx="173186" cy="48273"/>
            </a:xfrm>
            <a:prstGeom prst="diamond">
              <a:avLst/>
            </a:prstGeom>
            <a:solidFill>
              <a:srgbClr val="FF6600"/>
            </a:solidFill>
            <a:ln w="9525">
              <a:noFill/>
              <a:miter lim="800000"/>
              <a:headEnd/>
              <a:tailEnd/>
            </a:ln>
          </p:spPr>
          <p:txBody>
            <a:bodyPr wrap="none" anchor="ctr"/>
            <a:lstStyle/>
            <a:p>
              <a:pPr algn="ctr"/>
              <a:endParaRPr lang="de-DE" altLang="de-DE"/>
            </a:p>
          </p:txBody>
        </p:sp>
        <p:sp>
          <p:nvSpPr>
            <p:cNvPr id="107" name="AutoShape 172"/>
            <p:cNvSpPr>
              <a:spLocks noChangeArrowheads="1"/>
            </p:cNvSpPr>
            <p:nvPr/>
          </p:nvSpPr>
          <p:spPr bwMode="auto">
            <a:xfrm rot="21480000">
              <a:off x="17893848" y="-406799"/>
              <a:ext cx="173186" cy="48273"/>
            </a:xfrm>
            <a:prstGeom prst="diamond">
              <a:avLst/>
            </a:prstGeom>
            <a:solidFill>
              <a:srgbClr val="FF6600"/>
            </a:solidFill>
            <a:ln w="9525">
              <a:noFill/>
              <a:miter lim="800000"/>
              <a:headEnd/>
              <a:tailEnd/>
            </a:ln>
          </p:spPr>
          <p:txBody>
            <a:bodyPr wrap="none" anchor="ctr"/>
            <a:lstStyle/>
            <a:p>
              <a:pPr algn="ctr"/>
              <a:endParaRPr lang="de-DE" altLang="de-DE"/>
            </a:p>
          </p:txBody>
        </p:sp>
        <p:sp>
          <p:nvSpPr>
            <p:cNvPr id="108" name="Freeform 165"/>
            <p:cNvSpPr>
              <a:spLocks/>
            </p:cNvSpPr>
            <p:nvPr/>
          </p:nvSpPr>
          <p:spPr bwMode="auto">
            <a:xfrm>
              <a:off x="18098264" y="-528901"/>
              <a:ext cx="268297" cy="266921"/>
            </a:xfrm>
            <a:custGeom>
              <a:avLst/>
              <a:gdLst>
                <a:gd name="T0" fmla="*/ 0 w 189"/>
                <a:gd name="T1" fmla="*/ 2147483647 h 188"/>
                <a:gd name="T2" fmla="*/ 2147483647 w 189"/>
                <a:gd name="T3" fmla="*/ 2147483647 h 188"/>
                <a:gd name="T4" fmla="*/ 2147483647 w 189"/>
                <a:gd name="T5" fmla="*/ 2147483647 h 188"/>
                <a:gd name="T6" fmla="*/ 0 60000 65536"/>
                <a:gd name="T7" fmla="*/ 0 60000 65536"/>
                <a:gd name="T8" fmla="*/ 0 60000 65536"/>
                <a:gd name="T9" fmla="*/ 0 w 189"/>
                <a:gd name="T10" fmla="*/ 0 h 188"/>
                <a:gd name="T11" fmla="*/ 189 w 189"/>
                <a:gd name="T12" fmla="*/ 188 h 188"/>
              </a:gdLst>
              <a:ahLst/>
              <a:cxnLst>
                <a:cxn ang="T6">
                  <a:pos x="T0" y="T1"/>
                </a:cxn>
                <a:cxn ang="T7">
                  <a:pos x="T2" y="T3"/>
                </a:cxn>
                <a:cxn ang="T8">
                  <a:pos x="T4" y="T5"/>
                </a:cxn>
              </a:cxnLst>
              <a:rect l="T9" t="T10" r="T11" b="T12"/>
              <a:pathLst>
                <a:path w="189" h="188">
                  <a:moveTo>
                    <a:pt x="0" y="68"/>
                  </a:moveTo>
                  <a:cubicBezTo>
                    <a:pt x="56" y="32"/>
                    <a:pt x="112" y="0"/>
                    <a:pt x="144" y="20"/>
                  </a:cubicBezTo>
                  <a:cubicBezTo>
                    <a:pt x="176" y="40"/>
                    <a:pt x="180" y="153"/>
                    <a:pt x="189" y="188"/>
                  </a:cubicBezTo>
                </a:path>
              </a:pathLst>
            </a:custGeom>
            <a:noFill/>
            <a:ln w="25400">
              <a:solidFill>
                <a:srgbClr val="FFCC00"/>
              </a:solidFill>
              <a:round/>
              <a:headEnd/>
              <a:tailEnd/>
            </a:ln>
          </p:spPr>
          <p:txBody>
            <a:bodyPr/>
            <a:lstStyle/>
            <a:p>
              <a:endParaRPr lang="fr-FR"/>
            </a:p>
          </p:txBody>
        </p:sp>
        <p:sp>
          <p:nvSpPr>
            <p:cNvPr id="109" name="Freeform 170"/>
            <p:cNvSpPr>
              <a:spLocks/>
            </p:cNvSpPr>
            <p:nvPr/>
          </p:nvSpPr>
          <p:spPr bwMode="auto">
            <a:xfrm>
              <a:off x="17979022" y="-483468"/>
              <a:ext cx="268297" cy="266921"/>
            </a:xfrm>
            <a:custGeom>
              <a:avLst/>
              <a:gdLst>
                <a:gd name="T0" fmla="*/ 0 w 189"/>
                <a:gd name="T1" fmla="*/ 2147483647 h 188"/>
                <a:gd name="T2" fmla="*/ 2147483647 w 189"/>
                <a:gd name="T3" fmla="*/ 2147483647 h 188"/>
                <a:gd name="T4" fmla="*/ 2147483647 w 189"/>
                <a:gd name="T5" fmla="*/ 2147483647 h 188"/>
                <a:gd name="T6" fmla="*/ 0 60000 65536"/>
                <a:gd name="T7" fmla="*/ 0 60000 65536"/>
                <a:gd name="T8" fmla="*/ 0 60000 65536"/>
                <a:gd name="T9" fmla="*/ 0 w 189"/>
                <a:gd name="T10" fmla="*/ 0 h 188"/>
                <a:gd name="T11" fmla="*/ 189 w 189"/>
                <a:gd name="T12" fmla="*/ 188 h 188"/>
              </a:gdLst>
              <a:ahLst/>
              <a:cxnLst>
                <a:cxn ang="T6">
                  <a:pos x="T0" y="T1"/>
                </a:cxn>
                <a:cxn ang="T7">
                  <a:pos x="T2" y="T3"/>
                </a:cxn>
                <a:cxn ang="T8">
                  <a:pos x="T4" y="T5"/>
                </a:cxn>
              </a:cxnLst>
              <a:rect l="T9" t="T10" r="T11" b="T12"/>
              <a:pathLst>
                <a:path w="189" h="188">
                  <a:moveTo>
                    <a:pt x="0" y="68"/>
                  </a:moveTo>
                  <a:cubicBezTo>
                    <a:pt x="56" y="32"/>
                    <a:pt x="112" y="0"/>
                    <a:pt x="144" y="20"/>
                  </a:cubicBezTo>
                  <a:cubicBezTo>
                    <a:pt x="176" y="40"/>
                    <a:pt x="180" y="153"/>
                    <a:pt x="189" y="188"/>
                  </a:cubicBezTo>
                </a:path>
              </a:pathLst>
            </a:custGeom>
            <a:noFill/>
            <a:ln w="25400">
              <a:solidFill>
                <a:srgbClr val="FFCC00"/>
              </a:solidFill>
              <a:round/>
              <a:headEnd/>
              <a:tailEnd/>
            </a:ln>
          </p:spPr>
          <p:txBody>
            <a:bodyPr/>
            <a:lstStyle/>
            <a:p>
              <a:endParaRPr lang="fr-FR"/>
            </a:p>
          </p:txBody>
        </p:sp>
        <p:sp>
          <p:nvSpPr>
            <p:cNvPr id="110" name="AutoShape 173"/>
            <p:cNvSpPr>
              <a:spLocks noChangeArrowheads="1"/>
            </p:cNvSpPr>
            <p:nvPr/>
          </p:nvSpPr>
          <p:spPr bwMode="auto">
            <a:xfrm rot="21480000">
              <a:off x="17773187" y="-365624"/>
              <a:ext cx="173186" cy="48273"/>
            </a:xfrm>
            <a:prstGeom prst="diamond">
              <a:avLst/>
            </a:prstGeom>
            <a:solidFill>
              <a:srgbClr val="FF6600"/>
            </a:solidFill>
            <a:ln w="9525">
              <a:noFill/>
              <a:miter lim="800000"/>
              <a:headEnd/>
              <a:tailEnd/>
            </a:ln>
          </p:spPr>
          <p:txBody>
            <a:bodyPr wrap="none" anchor="ctr"/>
            <a:lstStyle/>
            <a:p>
              <a:pPr algn="ctr"/>
              <a:endParaRPr lang="de-DE" altLang="de-DE"/>
            </a:p>
          </p:txBody>
        </p:sp>
        <p:sp>
          <p:nvSpPr>
            <p:cNvPr id="111" name="AutoShape 174"/>
            <p:cNvSpPr>
              <a:spLocks noChangeArrowheads="1"/>
            </p:cNvSpPr>
            <p:nvPr/>
          </p:nvSpPr>
          <p:spPr bwMode="auto">
            <a:xfrm rot="21480000">
              <a:off x="17661041" y="-321611"/>
              <a:ext cx="173186" cy="48273"/>
            </a:xfrm>
            <a:prstGeom prst="diamond">
              <a:avLst/>
            </a:prstGeom>
            <a:solidFill>
              <a:srgbClr val="FF6600"/>
            </a:solidFill>
            <a:ln w="9525">
              <a:noFill/>
              <a:miter lim="800000"/>
              <a:headEnd/>
              <a:tailEnd/>
            </a:ln>
          </p:spPr>
          <p:txBody>
            <a:bodyPr wrap="none" anchor="ctr"/>
            <a:lstStyle/>
            <a:p>
              <a:pPr algn="ctr"/>
              <a:endParaRPr lang="de-DE" altLang="de-DE"/>
            </a:p>
          </p:txBody>
        </p:sp>
        <p:sp>
          <p:nvSpPr>
            <p:cNvPr id="112" name="AutoShape 175"/>
            <p:cNvSpPr>
              <a:spLocks noChangeArrowheads="1"/>
            </p:cNvSpPr>
            <p:nvPr/>
          </p:nvSpPr>
          <p:spPr bwMode="auto">
            <a:xfrm rot="21480000">
              <a:off x="18045742" y="-195249"/>
              <a:ext cx="173186" cy="48273"/>
            </a:xfrm>
            <a:prstGeom prst="diamond">
              <a:avLst/>
            </a:prstGeom>
            <a:solidFill>
              <a:srgbClr val="FF6600"/>
            </a:solidFill>
            <a:ln w="9525">
              <a:noFill/>
              <a:miter lim="800000"/>
              <a:headEnd/>
              <a:tailEnd/>
            </a:ln>
          </p:spPr>
          <p:txBody>
            <a:bodyPr wrap="none" anchor="ctr"/>
            <a:lstStyle/>
            <a:p>
              <a:pPr algn="ctr"/>
              <a:endParaRPr lang="de-DE" altLang="de-DE"/>
            </a:p>
          </p:txBody>
        </p:sp>
        <p:sp>
          <p:nvSpPr>
            <p:cNvPr id="113" name="AutoShape 176"/>
            <p:cNvSpPr>
              <a:spLocks noChangeArrowheads="1"/>
            </p:cNvSpPr>
            <p:nvPr/>
          </p:nvSpPr>
          <p:spPr bwMode="auto">
            <a:xfrm rot="21480000">
              <a:off x="17933596" y="-151236"/>
              <a:ext cx="173186" cy="48273"/>
            </a:xfrm>
            <a:prstGeom prst="diamond">
              <a:avLst/>
            </a:prstGeom>
            <a:solidFill>
              <a:srgbClr val="FF6600"/>
            </a:solidFill>
            <a:ln w="9525">
              <a:noFill/>
              <a:miter lim="800000"/>
              <a:headEnd/>
              <a:tailEnd/>
            </a:ln>
          </p:spPr>
          <p:txBody>
            <a:bodyPr wrap="none" anchor="ctr"/>
            <a:lstStyle/>
            <a:p>
              <a:pPr algn="ctr"/>
              <a:endParaRPr lang="de-DE" altLang="de-DE"/>
            </a:p>
          </p:txBody>
        </p:sp>
        <p:sp>
          <p:nvSpPr>
            <p:cNvPr id="114" name="Freeform 177"/>
            <p:cNvSpPr>
              <a:spLocks/>
            </p:cNvSpPr>
            <p:nvPr/>
          </p:nvSpPr>
          <p:spPr bwMode="auto">
            <a:xfrm>
              <a:off x="17862618" y="-438035"/>
              <a:ext cx="268297" cy="266921"/>
            </a:xfrm>
            <a:custGeom>
              <a:avLst/>
              <a:gdLst>
                <a:gd name="T0" fmla="*/ 0 w 189"/>
                <a:gd name="T1" fmla="*/ 2147483647 h 188"/>
                <a:gd name="T2" fmla="*/ 2147483647 w 189"/>
                <a:gd name="T3" fmla="*/ 2147483647 h 188"/>
                <a:gd name="T4" fmla="*/ 2147483647 w 189"/>
                <a:gd name="T5" fmla="*/ 2147483647 h 188"/>
                <a:gd name="T6" fmla="*/ 0 60000 65536"/>
                <a:gd name="T7" fmla="*/ 0 60000 65536"/>
                <a:gd name="T8" fmla="*/ 0 60000 65536"/>
                <a:gd name="T9" fmla="*/ 0 w 189"/>
                <a:gd name="T10" fmla="*/ 0 h 188"/>
                <a:gd name="T11" fmla="*/ 189 w 189"/>
                <a:gd name="T12" fmla="*/ 188 h 188"/>
              </a:gdLst>
              <a:ahLst/>
              <a:cxnLst>
                <a:cxn ang="T6">
                  <a:pos x="T0" y="T1"/>
                </a:cxn>
                <a:cxn ang="T7">
                  <a:pos x="T2" y="T3"/>
                </a:cxn>
                <a:cxn ang="T8">
                  <a:pos x="T4" y="T5"/>
                </a:cxn>
              </a:cxnLst>
              <a:rect l="T9" t="T10" r="T11" b="T12"/>
              <a:pathLst>
                <a:path w="189" h="188">
                  <a:moveTo>
                    <a:pt x="0" y="68"/>
                  </a:moveTo>
                  <a:cubicBezTo>
                    <a:pt x="56" y="32"/>
                    <a:pt x="112" y="0"/>
                    <a:pt x="144" y="20"/>
                  </a:cubicBezTo>
                  <a:cubicBezTo>
                    <a:pt x="176" y="40"/>
                    <a:pt x="180" y="153"/>
                    <a:pt x="189" y="188"/>
                  </a:cubicBezTo>
                </a:path>
              </a:pathLst>
            </a:custGeom>
            <a:noFill/>
            <a:ln w="25400">
              <a:solidFill>
                <a:srgbClr val="FFCC00"/>
              </a:solidFill>
              <a:round/>
              <a:headEnd/>
              <a:tailEnd/>
            </a:ln>
          </p:spPr>
          <p:txBody>
            <a:bodyPr/>
            <a:lstStyle/>
            <a:p>
              <a:endParaRPr lang="fr-FR"/>
            </a:p>
          </p:txBody>
        </p:sp>
        <p:sp>
          <p:nvSpPr>
            <p:cNvPr id="115" name="Freeform 178"/>
            <p:cNvSpPr>
              <a:spLocks/>
            </p:cNvSpPr>
            <p:nvPr/>
          </p:nvSpPr>
          <p:spPr bwMode="auto">
            <a:xfrm>
              <a:off x="17743375" y="-392601"/>
              <a:ext cx="268297" cy="266921"/>
            </a:xfrm>
            <a:custGeom>
              <a:avLst/>
              <a:gdLst>
                <a:gd name="T0" fmla="*/ 0 w 189"/>
                <a:gd name="T1" fmla="*/ 2147483647 h 188"/>
                <a:gd name="T2" fmla="*/ 2147483647 w 189"/>
                <a:gd name="T3" fmla="*/ 2147483647 h 188"/>
                <a:gd name="T4" fmla="*/ 2147483647 w 189"/>
                <a:gd name="T5" fmla="*/ 2147483647 h 188"/>
                <a:gd name="T6" fmla="*/ 0 60000 65536"/>
                <a:gd name="T7" fmla="*/ 0 60000 65536"/>
                <a:gd name="T8" fmla="*/ 0 60000 65536"/>
                <a:gd name="T9" fmla="*/ 0 w 189"/>
                <a:gd name="T10" fmla="*/ 0 h 188"/>
                <a:gd name="T11" fmla="*/ 189 w 189"/>
                <a:gd name="T12" fmla="*/ 188 h 188"/>
              </a:gdLst>
              <a:ahLst/>
              <a:cxnLst>
                <a:cxn ang="T6">
                  <a:pos x="T0" y="T1"/>
                </a:cxn>
                <a:cxn ang="T7">
                  <a:pos x="T2" y="T3"/>
                </a:cxn>
                <a:cxn ang="T8">
                  <a:pos x="T4" y="T5"/>
                </a:cxn>
              </a:cxnLst>
              <a:rect l="T9" t="T10" r="T11" b="T12"/>
              <a:pathLst>
                <a:path w="189" h="188">
                  <a:moveTo>
                    <a:pt x="0" y="68"/>
                  </a:moveTo>
                  <a:cubicBezTo>
                    <a:pt x="56" y="32"/>
                    <a:pt x="112" y="0"/>
                    <a:pt x="144" y="20"/>
                  </a:cubicBezTo>
                  <a:cubicBezTo>
                    <a:pt x="176" y="40"/>
                    <a:pt x="180" y="153"/>
                    <a:pt x="189" y="188"/>
                  </a:cubicBezTo>
                </a:path>
              </a:pathLst>
            </a:custGeom>
            <a:noFill/>
            <a:ln w="25400">
              <a:solidFill>
                <a:srgbClr val="FFCC00"/>
              </a:solidFill>
              <a:round/>
              <a:headEnd/>
              <a:tailEnd/>
            </a:ln>
          </p:spPr>
          <p:txBody>
            <a:bodyPr/>
            <a:lstStyle/>
            <a:p>
              <a:endParaRPr lang="fr-FR"/>
            </a:p>
          </p:txBody>
        </p:sp>
        <p:sp>
          <p:nvSpPr>
            <p:cNvPr id="116" name="AutoShape 195"/>
            <p:cNvSpPr>
              <a:spLocks noChangeArrowheads="1"/>
            </p:cNvSpPr>
            <p:nvPr/>
          </p:nvSpPr>
          <p:spPr bwMode="auto">
            <a:xfrm rot="21480000">
              <a:off x="18005993" y="92969"/>
              <a:ext cx="173186" cy="48273"/>
            </a:xfrm>
            <a:prstGeom prst="diamond">
              <a:avLst/>
            </a:prstGeom>
            <a:solidFill>
              <a:srgbClr val="FF6600"/>
            </a:solidFill>
            <a:ln w="9525">
              <a:noFill/>
              <a:miter lim="800000"/>
              <a:headEnd/>
              <a:tailEnd/>
            </a:ln>
          </p:spPr>
          <p:txBody>
            <a:bodyPr wrap="none" anchor="ctr"/>
            <a:lstStyle/>
            <a:p>
              <a:pPr algn="ctr"/>
              <a:endParaRPr lang="de-DE" altLang="de-DE"/>
            </a:p>
          </p:txBody>
        </p:sp>
        <p:sp>
          <p:nvSpPr>
            <p:cNvPr id="117" name="AutoShape 196"/>
            <p:cNvSpPr>
              <a:spLocks noChangeArrowheads="1"/>
            </p:cNvSpPr>
            <p:nvPr/>
          </p:nvSpPr>
          <p:spPr bwMode="auto">
            <a:xfrm rot="21480000">
              <a:off x="17733439" y="-73147"/>
              <a:ext cx="173186" cy="48273"/>
            </a:xfrm>
            <a:prstGeom prst="diamond">
              <a:avLst/>
            </a:prstGeom>
            <a:solidFill>
              <a:srgbClr val="FF6600"/>
            </a:solidFill>
            <a:ln w="9525">
              <a:noFill/>
              <a:miter lim="800000"/>
              <a:headEnd/>
              <a:tailEnd/>
            </a:ln>
          </p:spPr>
          <p:txBody>
            <a:bodyPr wrap="none" anchor="ctr"/>
            <a:lstStyle/>
            <a:p>
              <a:pPr algn="ctr"/>
              <a:endParaRPr lang="de-DE" altLang="de-DE"/>
            </a:p>
          </p:txBody>
        </p:sp>
        <p:sp>
          <p:nvSpPr>
            <p:cNvPr id="118" name="Freeform 197"/>
            <p:cNvSpPr>
              <a:spLocks/>
            </p:cNvSpPr>
            <p:nvPr/>
          </p:nvSpPr>
          <p:spPr bwMode="auto">
            <a:xfrm>
              <a:off x="17825710" y="-151236"/>
              <a:ext cx="268297" cy="266921"/>
            </a:xfrm>
            <a:custGeom>
              <a:avLst/>
              <a:gdLst>
                <a:gd name="T0" fmla="*/ 0 w 189"/>
                <a:gd name="T1" fmla="*/ 2147483647 h 188"/>
                <a:gd name="T2" fmla="*/ 2147483647 w 189"/>
                <a:gd name="T3" fmla="*/ 2147483647 h 188"/>
                <a:gd name="T4" fmla="*/ 2147483647 w 189"/>
                <a:gd name="T5" fmla="*/ 2147483647 h 188"/>
                <a:gd name="T6" fmla="*/ 0 60000 65536"/>
                <a:gd name="T7" fmla="*/ 0 60000 65536"/>
                <a:gd name="T8" fmla="*/ 0 60000 65536"/>
                <a:gd name="T9" fmla="*/ 0 w 189"/>
                <a:gd name="T10" fmla="*/ 0 h 188"/>
                <a:gd name="T11" fmla="*/ 189 w 189"/>
                <a:gd name="T12" fmla="*/ 188 h 188"/>
              </a:gdLst>
              <a:ahLst/>
              <a:cxnLst>
                <a:cxn ang="T6">
                  <a:pos x="T0" y="T1"/>
                </a:cxn>
                <a:cxn ang="T7">
                  <a:pos x="T2" y="T3"/>
                </a:cxn>
                <a:cxn ang="T8">
                  <a:pos x="T4" y="T5"/>
                </a:cxn>
              </a:cxnLst>
              <a:rect l="T9" t="T10" r="T11" b="T12"/>
              <a:pathLst>
                <a:path w="189" h="188">
                  <a:moveTo>
                    <a:pt x="0" y="68"/>
                  </a:moveTo>
                  <a:cubicBezTo>
                    <a:pt x="56" y="32"/>
                    <a:pt x="112" y="0"/>
                    <a:pt x="144" y="20"/>
                  </a:cubicBezTo>
                  <a:cubicBezTo>
                    <a:pt x="176" y="40"/>
                    <a:pt x="180" y="153"/>
                    <a:pt x="189" y="188"/>
                  </a:cubicBezTo>
                </a:path>
              </a:pathLst>
            </a:custGeom>
            <a:noFill/>
            <a:ln w="25400">
              <a:solidFill>
                <a:srgbClr val="FFCC00"/>
              </a:solidFill>
              <a:round/>
              <a:headEnd/>
              <a:tailEnd/>
            </a:ln>
          </p:spPr>
          <p:txBody>
            <a:bodyPr/>
            <a:lstStyle/>
            <a:p>
              <a:endParaRPr lang="fr-FR"/>
            </a:p>
          </p:txBody>
        </p:sp>
        <p:sp>
          <p:nvSpPr>
            <p:cNvPr id="119" name="AutoShape 198"/>
            <p:cNvSpPr>
              <a:spLocks noChangeArrowheads="1"/>
            </p:cNvSpPr>
            <p:nvPr/>
          </p:nvSpPr>
          <p:spPr bwMode="auto">
            <a:xfrm rot="21480000">
              <a:off x="17895268" y="132723"/>
              <a:ext cx="173186" cy="48273"/>
            </a:xfrm>
            <a:prstGeom prst="diamond">
              <a:avLst/>
            </a:prstGeom>
            <a:solidFill>
              <a:srgbClr val="FF6600"/>
            </a:solidFill>
            <a:ln w="9525">
              <a:noFill/>
              <a:miter lim="800000"/>
              <a:headEnd/>
              <a:tailEnd/>
            </a:ln>
          </p:spPr>
          <p:txBody>
            <a:bodyPr wrap="none" anchor="ctr"/>
            <a:lstStyle/>
            <a:p>
              <a:pPr algn="ctr"/>
              <a:endParaRPr lang="de-DE" altLang="de-DE"/>
            </a:p>
          </p:txBody>
        </p:sp>
        <p:sp>
          <p:nvSpPr>
            <p:cNvPr id="120" name="AutoShape 199"/>
            <p:cNvSpPr>
              <a:spLocks noChangeArrowheads="1"/>
            </p:cNvSpPr>
            <p:nvPr/>
          </p:nvSpPr>
          <p:spPr bwMode="auto">
            <a:xfrm rot="21480000">
              <a:off x="17622714" y="-33393"/>
              <a:ext cx="173186" cy="48273"/>
            </a:xfrm>
            <a:prstGeom prst="diamond">
              <a:avLst/>
            </a:prstGeom>
            <a:solidFill>
              <a:srgbClr val="FF6600"/>
            </a:solidFill>
            <a:ln w="9525">
              <a:noFill/>
              <a:miter lim="800000"/>
              <a:headEnd/>
              <a:tailEnd/>
            </a:ln>
          </p:spPr>
          <p:txBody>
            <a:bodyPr wrap="none" anchor="ctr"/>
            <a:lstStyle/>
            <a:p>
              <a:pPr algn="ctr"/>
              <a:endParaRPr lang="de-DE" altLang="de-DE"/>
            </a:p>
          </p:txBody>
        </p:sp>
        <p:sp>
          <p:nvSpPr>
            <p:cNvPr id="122" name="Freeform 200"/>
            <p:cNvSpPr>
              <a:spLocks/>
            </p:cNvSpPr>
            <p:nvPr/>
          </p:nvSpPr>
          <p:spPr bwMode="auto">
            <a:xfrm>
              <a:off x="17714985" y="-111481"/>
              <a:ext cx="268297" cy="266921"/>
            </a:xfrm>
            <a:custGeom>
              <a:avLst/>
              <a:gdLst>
                <a:gd name="T0" fmla="*/ 0 w 189"/>
                <a:gd name="T1" fmla="*/ 2147483647 h 188"/>
                <a:gd name="T2" fmla="*/ 2147483647 w 189"/>
                <a:gd name="T3" fmla="*/ 2147483647 h 188"/>
                <a:gd name="T4" fmla="*/ 2147483647 w 189"/>
                <a:gd name="T5" fmla="*/ 2147483647 h 188"/>
                <a:gd name="T6" fmla="*/ 0 60000 65536"/>
                <a:gd name="T7" fmla="*/ 0 60000 65536"/>
                <a:gd name="T8" fmla="*/ 0 60000 65536"/>
                <a:gd name="T9" fmla="*/ 0 w 189"/>
                <a:gd name="T10" fmla="*/ 0 h 188"/>
                <a:gd name="T11" fmla="*/ 189 w 189"/>
                <a:gd name="T12" fmla="*/ 188 h 188"/>
              </a:gdLst>
              <a:ahLst/>
              <a:cxnLst>
                <a:cxn ang="T6">
                  <a:pos x="T0" y="T1"/>
                </a:cxn>
                <a:cxn ang="T7">
                  <a:pos x="T2" y="T3"/>
                </a:cxn>
                <a:cxn ang="T8">
                  <a:pos x="T4" y="T5"/>
                </a:cxn>
              </a:cxnLst>
              <a:rect l="T9" t="T10" r="T11" b="T12"/>
              <a:pathLst>
                <a:path w="189" h="188">
                  <a:moveTo>
                    <a:pt x="0" y="68"/>
                  </a:moveTo>
                  <a:cubicBezTo>
                    <a:pt x="56" y="32"/>
                    <a:pt x="112" y="0"/>
                    <a:pt x="144" y="20"/>
                  </a:cubicBezTo>
                  <a:cubicBezTo>
                    <a:pt x="176" y="40"/>
                    <a:pt x="180" y="153"/>
                    <a:pt x="189" y="188"/>
                  </a:cubicBezTo>
                </a:path>
              </a:pathLst>
            </a:custGeom>
            <a:noFill/>
            <a:ln w="25400">
              <a:solidFill>
                <a:srgbClr val="FFCC00"/>
              </a:solidFill>
              <a:round/>
              <a:headEnd/>
              <a:tailEnd/>
            </a:ln>
          </p:spPr>
          <p:txBody>
            <a:bodyPr/>
            <a:lstStyle/>
            <a:p>
              <a:endParaRPr lang="fr-FR"/>
            </a:p>
          </p:txBody>
        </p:sp>
        <p:sp>
          <p:nvSpPr>
            <p:cNvPr id="125" name="AutoShape 201"/>
            <p:cNvSpPr>
              <a:spLocks noChangeArrowheads="1"/>
            </p:cNvSpPr>
            <p:nvPr/>
          </p:nvSpPr>
          <p:spPr bwMode="auto">
            <a:xfrm rot="21480000">
              <a:off x="17790221" y="169638"/>
              <a:ext cx="173186" cy="48273"/>
            </a:xfrm>
            <a:prstGeom prst="diamond">
              <a:avLst/>
            </a:prstGeom>
            <a:solidFill>
              <a:srgbClr val="FF6600"/>
            </a:solidFill>
            <a:ln w="9525">
              <a:noFill/>
              <a:miter lim="800000"/>
              <a:headEnd/>
              <a:tailEnd/>
            </a:ln>
          </p:spPr>
          <p:txBody>
            <a:bodyPr wrap="none" anchor="ctr"/>
            <a:lstStyle/>
            <a:p>
              <a:pPr algn="ctr"/>
              <a:endParaRPr lang="de-DE" altLang="de-DE"/>
            </a:p>
          </p:txBody>
        </p:sp>
        <p:sp>
          <p:nvSpPr>
            <p:cNvPr id="126" name="AutoShape 202"/>
            <p:cNvSpPr>
              <a:spLocks noChangeArrowheads="1"/>
            </p:cNvSpPr>
            <p:nvPr/>
          </p:nvSpPr>
          <p:spPr bwMode="auto">
            <a:xfrm rot="21480000">
              <a:off x="17517667" y="3522"/>
              <a:ext cx="173186" cy="48273"/>
            </a:xfrm>
            <a:prstGeom prst="diamond">
              <a:avLst/>
            </a:prstGeom>
            <a:solidFill>
              <a:srgbClr val="FF6600"/>
            </a:solidFill>
            <a:ln w="9525">
              <a:noFill/>
              <a:miter lim="800000"/>
              <a:headEnd/>
              <a:tailEnd/>
            </a:ln>
          </p:spPr>
          <p:txBody>
            <a:bodyPr wrap="none" anchor="ctr"/>
            <a:lstStyle/>
            <a:p>
              <a:pPr algn="ctr"/>
              <a:endParaRPr lang="de-DE" altLang="de-DE"/>
            </a:p>
          </p:txBody>
        </p:sp>
        <p:sp>
          <p:nvSpPr>
            <p:cNvPr id="127" name="Freeform 203"/>
            <p:cNvSpPr>
              <a:spLocks/>
            </p:cNvSpPr>
            <p:nvPr/>
          </p:nvSpPr>
          <p:spPr bwMode="auto">
            <a:xfrm>
              <a:off x="17609937" y="-74567"/>
              <a:ext cx="268297" cy="266921"/>
            </a:xfrm>
            <a:custGeom>
              <a:avLst/>
              <a:gdLst>
                <a:gd name="T0" fmla="*/ 0 w 189"/>
                <a:gd name="T1" fmla="*/ 2147483647 h 188"/>
                <a:gd name="T2" fmla="*/ 2147483647 w 189"/>
                <a:gd name="T3" fmla="*/ 2147483647 h 188"/>
                <a:gd name="T4" fmla="*/ 2147483647 w 189"/>
                <a:gd name="T5" fmla="*/ 2147483647 h 188"/>
                <a:gd name="T6" fmla="*/ 0 60000 65536"/>
                <a:gd name="T7" fmla="*/ 0 60000 65536"/>
                <a:gd name="T8" fmla="*/ 0 60000 65536"/>
                <a:gd name="T9" fmla="*/ 0 w 189"/>
                <a:gd name="T10" fmla="*/ 0 h 188"/>
                <a:gd name="T11" fmla="*/ 189 w 189"/>
                <a:gd name="T12" fmla="*/ 188 h 188"/>
              </a:gdLst>
              <a:ahLst/>
              <a:cxnLst>
                <a:cxn ang="T6">
                  <a:pos x="T0" y="T1"/>
                </a:cxn>
                <a:cxn ang="T7">
                  <a:pos x="T2" y="T3"/>
                </a:cxn>
                <a:cxn ang="T8">
                  <a:pos x="T4" y="T5"/>
                </a:cxn>
              </a:cxnLst>
              <a:rect l="T9" t="T10" r="T11" b="T12"/>
              <a:pathLst>
                <a:path w="189" h="188">
                  <a:moveTo>
                    <a:pt x="0" y="68"/>
                  </a:moveTo>
                  <a:cubicBezTo>
                    <a:pt x="56" y="32"/>
                    <a:pt x="112" y="0"/>
                    <a:pt x="144" y="20"/>
                  </a:cubicBezTo>
                  <a:cubicBezTo>
                    <a:pt x="176" y="40"/>
                    <a:pt x="180" y="153"/>
                    <a:pt x="189" y="188"/>
                  </a:cubicBezTo>
                </a:path>
              </a:pathLst>
            </a:custGeom>
            <a:noFill/>
            <a:ln w="25400">
              <a:solidFill>
                <a:srgbClr val="FFCC00"/>
              </a:solidFill>
              <a:round/>
              <a:headEnd/>
              <a:tailEnd/>
            </a:ln>
          </p:spPr>
          <p:txBody>
            <a:bodyPr/>
            <a:lstStyle/>
            <a:p>
              <a:endParaRPr lang="fr-FR"/>
            </a:p>
          </p:txBody>
        </p:sp>
        <p:sp>
          <p:nvSpPr>
            <p:cNvPr id="128" name="AutoShape 204"/>
            <p:cNvSpPr>
              <a:spLocks noChangeArrowheads="1"/>
            </p:cNvSpPr>
            <p:nvPr/>
          </p:nvSpPr>
          <p:spPr bwMode="auto">
            <a:xfrm rot="21480000">
              <a:off x="17690852" y="206552"/>
              <a:ext cx="173186" cy="48273"/>
            </a:xfrm>
            <a:prstGeom prst="diamond">
              <a:avLst/>
            </a:prstGeom>
            <a:solidFill>
              <a:srgbClr val="FF6600"/>
            </a:solidFill>
            <a:ln w="9525">
              <a:noFill/>
              <a:miter lim="800000"/>
              <a:headEnd/>
              <a:tailEnd/>
            </a:ln>
          </p:spPr>
          <p:txBody>
            <a:bodyPr wrap="none" anchor="ctr"/>
            <a:lstStyle/>
            <a:p>
              <a:pPr algn="ctr"/>
              <a:endParaRPr lang="de-DE" altLang="de-DE"/>
            </a:p>
          </p:txBody>
        </p:sp>
        <p:sp>
          <p:nvSpPr>
            <p:cNvPr id="129" name="AutoShape 205"/>
            <p:cNvSpPr>
              <a:spLocks noChangeArrowheads="1"/>
            </p:cNvSpPr>
            <p:nvPr/>
          </p:nvSpPr>
          <p:spPr bwMode="auto">
            <a:xfrm rot="21480000">
              <a:off x="17418298" y="40438"/>
              <a:ext cx="173186" cy="48273"/>
            </a:xfrm>
            <a:prstGeom prst="diamond">
              <a:avLst/>
            </a:prstGeom>
            <a:solidFill>
              <a:srgbClr val="FF6600"/>
            </a:solidFill>
            <a:ln w="9525">
              <a:noFill/>
              <a:miter lim="800000"/>
              <a:headEnd/>
              <a:tailEnd/>
            </a:ln>
          </p:spPr>
          <p:txBody>
            <a:bodyPr wrap="none" anchor="ctr"/>
            <a:lstStyle/>
            <a:p>
              <a:pPr algn="ctr"/>
              <a:endParaRPr lang="de-DE" altLang="de-DE"/>
            </a:p>
          </p:txBody>
        </p:sp>
        <p:sp>
          <p:nvSpPr>
            <p:cNvPr id="130" name="Freeform 206"/>
            <p:cNvSpPr>
              <a:spLocks/>
            </p:cNvSpPr>
            <p:nvPr/>
          </p:nvSpPr>
          <p:spPr bwMode="auto">
            <a:xfrm>
              <a:off x="17510569" y="-37652"/>
              <a:ext cx="268297" cy="266921"/>
            </a:xfrm>
            <a:custGeom>
              <a:avLst/>
              <a:gdLst>
                <a:gd name="T0" fmla="*/ 0 w 189"/>
                <a:gd name="T1" fmla="*/ 2147483647 h 188"/>
                <a:gd name="T2" fmla="*/ 2147483647 w 189"/>
                <a:gd name="T3" fmla="*/ 2147483647 h 188"/>
                <a:gd name="T4" fmla="*/ 2147483647 w 189"/>
                <a:gd name="T5" fmla="*/ 2147483647 h 188"/>
                <a:gd name="T6" fmla="*/ 0 60000 65536"/>
                <a:gd name="T7" fmla="*/ 0 60000 65536"/>
                <a:gd name="T8" fmla="*/ 0 60000 65536"/>
                <a:gd name="T9" fmla="*/ 0 w 189"/>
                <a:gd name="T10" fmla="*/ 0 h 188"/>
                <a:gd name="T11" fmla="*/ 189 w 189"/>
                <a:gd name="T12" fmla="*/ 188 h 188"/>
              </a:gdLst>
              <a:ahLst/>
              <a:cxnLst>
                <a:cxn ang="T6">
                  <a:pos x="T0" y="T1"/>
                </a:cxn>
                <a:cxn ang="T7">
                  <a:pos x="T2" y="T3"/>
                </a:cxn>
                <a:cxn ang="T8">
                  <a:pos x="T4" y="T5"/>
                </a:cxn>
              </a:cxnLst>
              <a:rect l="T9" t="T10" r="T11" b="T12"/>
              <a:pathLst>
                <a:path w="189" h="188">
                  <a:moveTo>
                    <a:pt x="0" y="68"/>
                  </a:moveTo>
                  <a:cubicBezTo>
                    <a:pt x="56" y="32"/>
                    <a:pt x="112" y="0"/>
                    <a:pt x="144" y="20"/>
                  </a:cubicBezTo>
                  <a:cubicBezTo>
                    <a:pt x="176" y="40"/>
                    <a:pt x="180" y="153"/>
                    <a:pt x="189" y="188"/>
                  </a:cubicBezTo>
                </a:path>
              </a:pathLst>
            </a:custGeom>
            <a:noFill/>
            <a:ln w="25400">
              <a:solidFill>
                <a:srgbClr val="FFCC00"/>
              </a:solidFill>
              <a:round/>
              <a:headEnd/>
              <a:tailEnd/>
            </a:ln>
          </p:spPr>
          <p:txBody>
            <a:bodyPr/>
            <a:lstStyle/>
            <a:p>
              <a:endParaRPr lang="fr-F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9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9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9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9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9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9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animBg="1"/>
      <p:bldP spid="394" grpId="0" animBg="1"/>
      <p:bldP spid="395" grpId="0"/>
      <p:bldP spid="397" grpId="0" animBg="1"/>
      <p:bldP spid="398" grpId="0"/>
      <p:bldP spid="121" grpId="0"/>
      <p:bldP spid="18" grpId="0" animBg="1"/>
      <p:bldP spid="19" grpId="0" animBg="1"/>
      <p:bldP spid="21" grpId="0"/>
      <p:bldP spid="2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Connecteur droit 5"/>
          <p:cNvCxnSpPr/>
          <p:nvPr/>
        </p:nvCxnSpPr>
        <p:spPr>
          <a:xfrm>
            <a:off x="0" y="476250"/>
            <a:ext cx="9144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14341" name="ZoneTexte 7"/>
          <p:cNvSpPr txBox="1">
            <a:spLocks noChangeArrowheads="1"/>
          </p:cNvSpPr>
          <p:nvPr/>
        </p:nvSpPr>
        <p:spPr bwMode="auto">
          <a:xfrm>
            <a:off x="0" y="0"/>
            <a:ext cx="9144000" cy="461963"/>
          </a:xfrm>
          <a:prstGeom prst="rect">
            <a:avLst/>
          </a:prstGeom>
          <a:noFill/>
          <a:ln w="9525">
            <a:noFill/>
            <a:miter lim="800000"/>
            <a:headEnd/>
            <a:tailEnd/>
          </a:ln>
        </p:spPr>
        <p:txBody>
          <a:bodyPr>
            <a:spAutoFit/>
          </a:bodyPr>
          <a:lstStyle/>
          <a:p>
            <a:r>
              <a:rPr lang="fr-FR" sz="2400">
                <a:latin typeface="Calibri" pitchFamily="34" charset="0"/>
              </a:rPr>
              <a:t>Plan de la soutenance de thèse</a:t>
            </a:r>
          </a:p>
        </p:txBody>
      </p:sp>
      <p:sp>
        <p:nvSpPr>
          <p:cNvPr id="2" name="TextBox 1"/>
          <p:cNvSpPr txBox="1"/>
          <p:nvPr/>
        </p:nvSpPr>
        <p:spPr>
          <a:xfrm>
            <a:off x="179388" y="595313"/>
            <a:ext cx="8137525" cy="5786199"/>
          </a:xfrm>
          <a:prstGeom prst="rect">
            <a:avLst/>
          </a:prstGeom>
          <a:noFill/>
        </p:spPr>
        <p:txBody>
          <a:bodyPr>
            <a:spAutoFit/>
          </a:bodyPr>
          <a:lstStyle/>
          <a:p>
            <a:pPr marL="400050" indent="-400050" fontAlgn="auto">
              <a:spcBef>
                <a:spcPts val="0"/>
              </a:spcBef>
              <a:spcAft>
                <a:spcPts val="0"/>
              </a:spcAft>
              <a:defRPr/>
            </a:pPr>
            <a:r>
              <a:rPr lang="fr-FR" sz="2000" dirty="0">
                <a:latin typeface="+mn-lt"/>
                <a:cs typeface="+mn-cs"/>
              </a:rPr>
              <a:t>Introduction</a:t>
            </a:r>
          </a:p>
          <a:p>
            <a:pPr marL="857250" lvl="1" indent="-400050" fontAlgn="auto">
              <a:spcBef>
                <a:spcPts val="0"/>
              </a:spcBef>
              <a:spcAft>
                <a:spcPts val="0"/>
              </a:spcAft>
              <a:defRPr/>
            </a:pPr>
            <a:endParaRPr lang="fr-FR" i="1" dirty="0">
              <a:latin typeface="+mn-lt"/>
              <a:cs typeface="+mn-cs"/>
            </a:endParaRPr>
          </a:p>
          <a:p>
            <a:pPr marL="400050" indent="-400050" fontAlgn="auto">
              <a:spcBef>
                <a:spcPts val="0"/>
              </a:spcBef>
              <a:spcAft>
                <a:spcPts val="0"/>
              </a:spcAft>
              <a:buFont typeface="+mj-lt"/>
              <a:buAutoNum type="romanUcPeriod"/>
              <a:defRPr/>
            </a:pPr>
            <a:r>
              <a:rPr lang="fr-FR" sz="2000" dirty="0">
                <a:latin typeface="+mn-lt"/>
                <a:cs typeface="+mn-cs"/>
              </a:rPr>
              <a:t>Caractérisation mécanique des matériaux de contact</a:t>
            </a:r>
          </a:p>
          <a:p>
            <a:pPr marL="857250" lvl="1" indent="-400050" fontAlgn="auto">
              <a:spcBef>
                <a:spcPts val="0"/>
              </a:spcBef>
              <a:spcAft>
                <a:spcPts val="0"/>
              </a:spcAft>
              <a:buFont typeface="+mj-lt"/>
              <a:buAutoNum type="arabicPeriod"/>
              <a:defRPr/>
            </a:pPr>
            <a:r>
              <a:rPr lang="fr-FR" i="1" dirty="0">
                <a:latin typeface="+mn-lt"/>
                <a:cs typeface="+mn-cs"/>
              </a:rPr>
              <a:t>Présentation de l’essai d’indentation instrumentée</a:t>
            </a:r>
          </a:p>
          <a:p>
            <a:pPr marL="857250" lvl="1" indent="-400050" fontAlgn="auto">
              <a:spcBef>
                <a:spcPts val="0"/>
              </a:spcBef>
              <a:spcAft>
                <a:spcPts val="0"/>
              </a:spcAft>
              <a:buFont typeface="+mj-lt"/>
              <a:buAutoNum type="arabicPeriod"/>
              <a:defRPr/>
            </a:pPr>
            <a:r>
              <a:rPr lang="fr-FR" i="1" dirty="0">
                <a:latin typeface="+mn-lt"/>
                <a:cs typeface="+mn-cs"/>
              </a:rPr>
              <a:t>Etude des propriétés </a:t>
            </a:r>
            <a:r>
              <a:rPr lang="fr-FR" i="1" dirty="0" err="1">
                <a:latin typeface="+mn-lt"/>
                <a:cs typeface="+mn-cs"/>
              </a:rPr>
              <a:t>élasto</a:t>
            </a:r>
            <a:r>
              <a:rPr lang="fr-FR" i="1" dirty="0">
                <a:latin typeface="+mn-lt"/>
                <a:cs typeface="+mn-cs"/>
              </a:rPr>
              <a:t>-plastiques du film d’Al(Cu)</a:t>
            </a:r>
          </a:p>
          <a:p>
            <a:pPr marL="857250" lvl="1" indent="-400050" fontAlgn="auto">
              <a:spcBef>
                <a:spcPts val="0"/>
              </a:spcBef>
              <a:spcAft>
                <a:spcPts val="0"/>
              </a:spcAft>
              <a:buFont typeface="+mj-lt"/>
              <a:buAutoNum type="arabicPeriod"/>
              <a:defRPr/>
            </a:pPr>
            <a:r>
              <a:rPr lang="fr-FR" i="1" dirty="0">
                <a:latin typeface="+mn-lt"/>
                <a:cs typeface="+mn-cs"/>
              </a:rPr>
              <a:t>Caractérisation du microinsert de Nickel</a:t>
            </a:r>
          </a:p>
          <a:p>
            <a:pPr marL="857250" lvl="1" indent="-400050" fontAlgn="auto">
              <a:spcBef>
                <a:spcPts val="0"/>
              </a:spcBef>
              <a:spcAft>
                <a:spcPts val="0"/>
              </a:spcAft>
              <a:buFont typeface="+mj-lt"/>
              <a:buAutoNum type="arabicPeriod"/>
              <a:defRPr/>
            </a:pPr>
            <a:r>
              <a:rPr lang="fr-FR" b="1" i="1" dirty="0">
                <a:solidFill>
                  <a:srgbClr val="FF0000"/>
                </a:solidFill>
                <a:latin typeface="+mn-lt"/>
                <a:cs typeface="+mn-cs"/>
              </a:rPr>
              <a:t>Fissuration de l’oxyde d’Aluminium (Al</a:t>
            </a:r>
            <a:r>
              <a:rPr lang="fr-FR" b="1" i="1" baseline="-25000" dirty="0">
                <a:solidFill>
                  <a:srgbClr val="FF0000"/>
                </a:solidFill>
                <a:latin typeface="+mn-lt"/>
                <a:cs typeface="+mn-cs"/>
              </a:rPr>
              <a:t>2</a:t>
            </a:r>
            <a:r>
              <a:rPr lang="fr-FR" b="1" i="1" dirty="0">
                <a:solidFill>
                  <a:srgbClr val="FF0000"/>
                </a:solidFill>
                <a:latin typeface="+mn-lt"/>
                <a:cs typeface="+mn-cs"/>
              </a:rPr>
              <a:t>O</a:t>
            </a:r>
            <a:r>
              <a:rPr lang="fr-FR" b="1" i="1" baseline="-25000" dirty="0">
                <a:solidFill>
                  <a:srgbClr val="FF0000"/>
                </a:solidFill>
                <a:latin typeface="+mn-lt"/>
                <a:cs typeface="+mn-cs"/>
              </a:rPr>
              <a:t>3</a:t>
            </a:r>
            <a:r>
              <a:rPr lang="fr-FR" b="1" i="1" dirty="0">
                <a:solidFill>
                  <a:srgbClr val="FF0000"/>
                </a:solidFill>
                <a:latin typeface="+mn-lt"/>
                <a:cs typeface="+mn-cs"/>
              </a:rPr>
              <a:t>)</a:t>
            </a:r>
          </a:p>
          <a:p>
            <a:pPr marL="857250" lvl="1" indent="-400050" fontAlgn="auto">
              <a:spcBef>
                <a:spcPts val="0"/>
              </a:spcBef>
              <a:spcAft>
                <a:spcPts val="0"/>
              </a:spcAft>
              <a:buFont typeface="+mj-lt"/>
              <a:buAutoNum type="arabicPeriod"/>
              <a:defRPr/>
            </a:pPr>
            <a:r>
              <a:rPr lang="fr-FR" i="1" dirty="0">
                <a:latin typeface="+mn-lt"/>
                <a:cs typeface="+mn-cs"/>
              </a:rPr>
              <a:t>Bilan des caractérisations</a:t>
            </a:r>
          </a:p>
          <a:p>
            <a:pPr marL="857250" lvl="1" indent="-400050" fontAlgn="auto">
              <a:spcBef>
                <a:spcPts val="0"/>
              </a:spcBef>
              <a:spcAft>
                <a:spcPts val="0"/>
              </a:spcAft>
              <a:buFont typeface="+mj-lt"/>
              <a:buAutoNum type="arabicPeriod"/>
              <a:defRPr/>
            </a:pPr>
            <a:endParaRPr lang="fr-FR" i="1" dirty="0">
              <a:latin typeface="+mn-lt"/>
              <a:cs typeface="+mn-cs"/>
            </a:endParaRPr>
          </a:p>
          <a:p>
            <a:pPr marL="400050" indent="-400050" fontAlgn="auto">
              <a:spcBef>
                <a:spcPts val="0"/>
              </a:spcBef>
              <a:spcAft>
                <a:spcPts val="0"/>
              </a:spcAft>
              <a:buFont typeface="+mj-lt"/>
              <a:buAutoNum type="romanUcPeriod"/>
              <a:defRPr/>
            </a:pPr>
            <a:r>
              <a:rPr lang="fr-FR" sz="2000" dirty="0">
                <a:latin typeface="+mn-lt"/>
                <a:cs typeface="+mn-cs"/>
              </a:rPr>
              <a:t>Etude d’un contact électrique sans singularité géométrique</a:t>
            </a:r>
          </a:p>
          <a:p>
            <a:pPr marL="857250" lvl="1" indent="-400050" fontAlgn="auto">
              <a:spcBef>
                <a:spcPts val="0"/>
              </a:spcBef>
              <a:spcAft>
                <a:spcPts val="0"/>
              </a:spcAft>
              <a:buFont typeface="+mj-lt"/>
              <a:buAutoNum type="arabicPeriod"/>
              <a:defRPr/>
            </a:pPr>
            <a:r>
              <a:rPr lang="fr-FR" i="1" dirty="0">
                <a:latin typeface="+mn-lt"/>
                <a:cs typeface="+mn-cs"/>
              </a:rPr>
              <a:t>L’essai </a:t>
            </a:r>
            <a:r>
              <a:rPr lang="fr-FR" i="1" dirty="0" smtClean="0">
                <a:latin typeface="+mn-lt"/>
                <a:cs typeface="+mn-cs"/>
              </a:rPr>
              <a:t>modèle de </a:t>
            </a:r>
            <a:r>
              <a:rPr lang="fr-FR" i="1" dirty="0">
                <a:latin typeface="+mn-lt"/>
                <a:cs typeface="+mn-cs"/>
              </a:rPr>
              <a:t>compression de barreaux croisés</a:t>
            </a:r>
          </a:p>
          <a:p>
            <a:pPr marL="857250" lvl="1" indent="-400050" fontAlgn="auto">
              <a:spcBef>
                <a:spcPts val="0"/>
              </a:spcBef>
              <a:spcAft>
                <a:spcPts val="0"/>
              </a:spcAft>
              <a:buFont typeface="+mj-lt"/>
              <a:buAutoNum type="arabicPeriod"/>
              <a:defRPr/>
            </a:pPr>
            <a:r>
              <a:rPr lang="fr-FR" i="1" dirty="0">
                <a:latin typeface="+mn-lt"/>
                <a:cs typeface="+mn-cs"/>
              </a:rPr>
              <a:t>Evolution de la résistance électrique de contact</a:t>
            </a:r>
          </a:p>
          <a:p>
            <a:pPr marL="857250" lvl="1" indent="-400050" fontAlgn="auto">
              <a:spcBef>
                <a:spcPts val="0"/>
              </a:spcBef>
              <a:spcAft>
                <a:spcPts val="0"/>
              </a:spcAft>
              <a:buFont typeface="+mj-lt"/>
              <a:buAutoNum type="arabicPeriod"/>
              <a:defRPr/>
            </a:pPr>
            <a:endParaRPr lang="fr-FR" i="1" dirty="0">
              <a:latin typeface="+mn-lt"/>
              <a:cs typeface="+mn-cs"/>
            </a:endParaRPr>
          </a:p>
          <a:p>
            <a:pPr marL="400050" indent="-400050" fontAlgn="auto">
              <a:spcBef>
                <a:spcPts val="0"/>
              </a:spcBef>
              <a:spcAft>
                <a:spcPts val="0"/>
              </a:spcAft>
              <a:buFont typeface="+mj-lt"/>
              <a:buAutoNum type="romanUcPeriod"/>
              <a:defRPr/>
            </a:pPr>
            <a:r>
              <a:rPr lang="fr-FR" sz="2000" dirty="0">
                <a:latin typeface="+mn-lt"/>
                <a:cs typeface="+mn-cs"/>
              </a:rPr>
              <a:t>Etude de l’essai de microinsertion</a:t>
            </a:r>
          </a:p>
          <a:p>
            <a:pPr marL="914400" lvl="1" indent="-457200" fontAlgn="auto">
              <a:spcBef>
                <a:spcPts val="0"/>
              </a:spcBef>
              <a:spcAft>
                <a:spcPts val="0"/>
              </a:spcAft>
              <a:buFont typeface="+mj-lt"/>
              <a:buAutoNum type="arabicPeriod"/>
              <a:defRPr/>
            </a:pPr>
            <a:r>
              <a:rPr lang="fr-FR" i="1" dirty="0">
                <a:latin typeface="+mn-lt"/>
                <a:cs typeface="+mn-cs"/>
              </a:rPr>
              <a:t>Présentation de l’essai de microinsertion</a:t>
            </a:r>
          </a:p>
          <a:p>
            <a:pPr marL="914400" lvl="1" indent="-457200" fontAlgn="auto">
              <a:spcBef>
                <a:spcPts val="0"/>
              </a:spcBef>
              <a:spcAft>
                <a:spcPts val="0"/>
              </a:spcAft>
              <a:buFont typeface="+mj-lt"/>
              <a:buAutoNum type="arabicPeriod"/>
              <a:defRPr/>
            </a:pPr>
            <a:r>
              <a:rPr lang="fr-FR" i="1" dirty="0">
                <a:latin typeface="+mn-lt"/>
                <a:cs typeface="+mn-cs"/>
              </a:rPr>
              <a:t>Résultats expérimentaux et mécanismes de déformation</a:t>
            </a:r>
          </a:p>
          <a:p>
            <a:pPr marL="914400" lvl="1" indent="-457200" fontAlgn="auto">
              <a:spcBef>
                <a:spcPts val="0"/>
              </a:spcBef>
              <a:spcAft>
                <a:spcPts val="0"/>
              </a:spcAft>
              <a:buFont typeface="+mj-lt"/>
              <a:buAutoNum type="arabicPeriod"/>
              <a:defRPr/>
            </a:pPr>
            <a:r>
              <a:rPr lang="fr-FR" i="1" dirty="0">
                <a:latin typeface="+mn-lt"/>
                <a:cs typeface="+mn-cs"/>
              </a:rPr>
              <a:t>Modélisation numérique à l’échelle du microinsert</a:t>
            </a:r>
          </a:p>
          <a:p>
            <a:pPr marL="914400" lvl="1" indent="-457200" fontAlgn="auto">
              <a:spcBef>
                <a:spcPts val="0"/>
              </a:spcBef>
              <a:spcAft>
                <a:spcPts val="0"/>
              </a:spcAft>
              <a:buFont typeface="+mj-lt"/>
              <a:buAutoNum type="arabicPeriod"/>
              <a:defRPr/>
            </a:pPr>
            <a:r>
              <a:rPr lang="fr-FR" i="1" dirty="0">
                <a:latin typeface="+mn-lt"/>
                <a:cs typeface="+mn-cs"/>
              </a:rPr>
              <a:t>Modélisation numérique à l’échelle de la rugosité</a:t>
            </a:r>
          </a:p>
          <a:p>
            <a:pPr marL="857250" lvl="1" indent="-400050" fontAlgn="auto">
              <a:spcBef>
                <a:spcPts val="0"/>
              </a:spcBef>
              <a:spcAft>
                <a:spcPts val="0"/>
              </a:spcAft>
              <a:buFont typeface="+mj-lt"/>
              <a:buAutoNum type="arabicPeriod"/>
              <a:defRPr/>
            </a:pPr>
            <a:endParaRPr lang="fr-FR" i="1" dirty="0">
              <a:latin typeface="+mn-lt"/>
              <a:cs typeface="+mn-cs"/>
            </a:endParaRPr>
          </a:p>
          <a:p>
            <a:pPr marL="400050" indent="-400050" fontAlgn="auto">
              <a:spcBef>
                <a:spcPts val="0"/>
              </a:spcBef>
              <a:spcAft>
                <a:spcPts val="0"/>
              </a:spcAft>
              <a:defRPr/>
            </a:pPr>
            <a:r>
              <a:rPr lang="fr-FR" sz="2000" dirty="0">
                <a:latin typeface="+mn-lt"/>
                <a:cs typeface="+mn-cs"/>
              </a:rPr>
              <a:t>Conclusion et Perspectives</a:t>
            </a:r>
            <a:endParaRPr lang="fr-FR" i="1" dirty="0">
              <a:latin typeface="+mn-lt"/>
              <a:cs typeface="+mn-cs"/>
            </a:endParaRPr>
          </a:p>
        </p:txBody>
      </p:sp>
      <p:grpSp>
        <p:nvGrpSpPr>
          <p:cNvPr id="14343" name="Groupe 113"/>
          <p:cNvGrpSpPr>
            <a:grpSpLocks/>
          </p:cNvGrpSpPr>
          <p:nvPr/>
        </p:nvGrpSpPr>
        <p:grpSpPr bwMode="auto">
          <a:xfrm>
            <a:off x="6086475" y="2708275"/>
            <a:ext cx="2949575" cy="1944688"/>
            <a:chOff x="6086397" y="2708920"/>
            <a:chExt cx="2950099" cy="1944216"/>
          </a:xfrm>
        </p:grpSpPr>
        <p:grpSp>
          <p:nvGrpSpPr>
            <p:cNvPr id="14366" name="Groupe 110"/>
            <p:cNvGrpSpPr>
              <a:grpSpLocks/>
            </p:cNvGrpSpPr>
            <p:nvPr/>
          </p:nvGrpSpPr>
          <p:grpSpPr bwMode="auto">
            <a:xfrm>
              <a:off x="6952019" y="2708920"/>
              <a:ext cx="1926813" cy="1628744"/>
              <a:chOff x="6952019" y="2852936"/>
              <a:chExt cx="1926813" cy="1628744"/>
            </a:xfrm>
          </p:grpSpPr>
          <p:sp>
            <p:nvSpPr>
              <p:cNvPr id="75" name="Corde 74"/>
              <p:cNvSpPr/>
              <p:nvPr/>
            </p:nvSpPr>
            <p:spPr bwMode="auto">
              <a:xfrm rot="10800000">
                <a:off x="6952019" y="3761680"/>
                <a:ext cx="720000" cy="720000"/>
              </a:xfrm>
              <a:prstGeom prst="chord">
                <a:avLst>
                  <a:gd name="adj1" fmla="val 21530261"/>
                  <a:gd name="adj2" fmla="val 10884333"/>
                </a:avLst>
              </a:prstGeom>
              <a:solidFill>
                <a:schemeClr val="bg1">
                  <a:lumMod val="65000"/>
                </a:schemeClr>
              </a:solidFill>
              <a:ln w="9525" cap="flat" cmpd="sng" algn="ctr">
                <a:noFill/>
                <a:prstDash val="solid"/>
                <a:round/>
                <a:headEnd type="none" w="med" len="med"/>
                <a:tailEnd type="none" w="med" len="med"/>
              </a:ln>
              <a:effectLst/>
              <a:scene3d>
                <a:camera prst="orthographicFront">
                  <a:rot lat="20699999" lon="18899985" rev="0"/>
                </a:camera>
                <a:lightRig rig="threePt" dir="t"/>
              </a:scene3d>
              <a:sp3d extrusionH="1016000"/>
            </p:spPr>
            <p:txBody>
              <a:bodyPr/>
              <a:lstStyle/>
              <a:p>
                <a:pPr fontAlgn="auto">
                  <a:spcBef>
                    <a:spcPts val="0"/>
                  </a:spcBef>
                  <a:spcAft>
                    <a:spcPts val="0"/>
                  </a:spcAft>
                  <a:defRPr/>
                </a:pPr>
                <a:endParaRPr lang="fr-FR">
                  <a:latin typeface="+mn-lt"/>
                  <a:cs typeface="+mn-cs"/>
                </a:endParaRPr>
              </a:p>
            </p:txBody>
          </p:sp>
          <p:sp>
            <p:nvSpPr>
              <p:cNvPr id="76" name="Corde 75"/>
              <p:cNvSpPr/>
              <p:nvPr/>
            </p:nvSpPr>
            <p:spPr bwMode="auto">
              <a:xfrm>
                <a:off x="7668344" y="3140968"/>
                <a:ext cx="720000" cy="720000"/>
              </a:xfrm>
              <a:prstGeom prst="chord">
                <a:avLst>
                  <a:gd name="adj1" fmla="val 21530261"/>
                  <a:gd name="adj2" fmla="val 10884333"/>
                </a:avLst>
              </a:prstGeom>
              <a:solidFill>
                <a:schemeClr val="bg1">
                  <a:lumMod val="75000"/>
                </a:schemeClr>
              </a:solidFill>
              <a:ln w="9525" cap="flat" cmpd="sng" algn="ctr">
                <a:noFill/>
                <a:prstDash val="solid"/>
                <a:round/>
                <a:headEnd type="none" w="med" len="med"/>
                <a:tailEnd type="none" w="med" len="med"/>
              </a:ln>
              <a:effectLst/>
              <a:scene3d>
                <a:camera prst="orthographicFront">
                  <a:rot lat="813974" lon="18553829" rev="21212353"/>
                </a:camera>
                <a:lightRig rig="threePt" dir="t"/>
              </a:scene3d>
              <a:sp3d extrusionH="1016000"/>
            </p:spPr>
            <p:txBody>
              <a:bodyPr/>
              <a:lstStyle/>
              <a:p>
                <a:pPr fontAlgn="auto">
                  <a:spcBef>
                    <a:spcPts val="0"/>
                  </a:spcBef>
                  <a:spcAft>
                    <a:spcPts val="0"/>
                  </a:spcAft>
                  <a:defRPr/>
                </a:pPr>
                <a:endParaRPr lang="fr-FR">
                  <a:latin typeface="+mn-lt"/>
                  <a:cs typeface="+mn-cs"/>
                </a:endParaRPr>
              </a:p>
            </p:txBody>
          </p:sp>
          <p:sp>
            <p:nvSpPr>
              <p:cNvPr id="14370" name="AutoShape 31"/>
              <p:cNvSpPr>
                <a:spLocks noChangeArrowheads="1"/>
              </p:cNvSpPr>
              <p:nvPr/>
            </p:nvSpPr>
            <p:spPr bwMode="auto">
              <a:xfrm>
                <a:off x="7601269" y="3172032"/>
                <a:ext cx="180000" cy="252000"/>
              </a:xfrm>
              <a:prstGeom prst="downArrow">
                <a:avLst>
                  <a:gd name="adj1" fmla="val 50000"/>
                  <a:gd name="adj2" fmla="val 48955"/>
                </a:avLst>
              </a:prstGeom>
              <a:solidFill>
                <a:srgbClr val="0000FF"/>
              </a:solidFill>
              <a:ln w="9525">
                <a:noFill/>
                <a:miter lim="800000"/>
                <a:headEnd/>
                <a:tailEnd/>
              </a:ln>
            </p:spPr>
            <p:txBody>
              <a:bodyPr wrap="none" anchor="ctr"/>
              <a:lstStyle/>
              <a:p>
                <a:endParaRPr lang="de-DE">
                  <a:latin typeface="Calibri" pitchFamily="34" charset="0"/>
                </a:endParaRPr>
              </a:p>
            </p:txBody>
          </p:sp>
          <p:sp>
            <p:nvSpPr>
              <p:cNvPr id="14371" name="Text Box 33"/>
              <p:cNvSpPr txBox="1">
                <a:spLocks noChangeArrowheads="1"/>
              </p:cNvSpPr>
              <p:nvPr/>
            </p:nvSpPr>
            <p:spPr bwMode="auto">
              <a:xfrm>
                <a:off x="7380312" y="2852936"/>
                <a:ext cx="644525" cy="338554"/>
              </a:xfrm>
              <a:prstGeom prst="rect">
                <a:avLst/>
              </a:prstGeom>
              <a:noFill/>
              <a:ln w="9525">
                <a:noFill/>
                <a:miter lim="800000"/>
                <a:headEnd/>
                <a:tailEnd/>
              </a:ln>
            </p:spPr>
            <p:txBody>
              <a:bodyPr>
                <a:spAutoFit/>
              </a:bodyPr>
              <a:lstStyle/>
              <a:p>
                <a:pPr>
                  <a:spcBef>
                    <a:spcPct val="50000"/>
                  </a:spcBef>
                </a:pPr>
                <a:r>
                  <a:rPr lang="fr-FR" sz="1600" b="1">
                    <a:solidFill>
                      <a:srgbClr val="0000FF"/>
                    </a:solidFill>
                    <a:latin typeface="Calibri" pitchFamily="34" charset="0"/>
                  </a:rPr>
                  <a:t>Force</a:t>
                </a:r>
              </a:p>
            </p:txBody>
          </p:sp>
          <p:cxnSp>
            <p:nvCxnSpPr>
              <p:cNvPr id="14372" name="Connecteur droit 298"/>
              <p:cNvCxnSpPr>
                <a:cxnSpLocks noChangeShapeType="1"/>
              </p:cNvCxnSpPr>
              <p:nvPr/>
            </p:nvCxnSpPr>
            <p:spPr bwMode="auto">
              <a:xfrm>
                <a:off x="8258056" y="3446416"/>
                <a:ext cx="432000" cy="0"/>
              </a:xfrm>
              <a:prstGeom prst="line">
                <a:avLst/>
              </a:prstGeom>
              <a:noFill/>
              <a:ln w="19050" algn="ctr">
                <a:solidFill>
                  <a:schemeClr val="tx1"/>
                </a:solidFill>
                <a:round/>
                <a:headEnd/>
                <a:tailEnd/>
              </a:ln>
            </p:spPr>
          </p:cxnSp>
          <p:cxnSp>
            <p:nvCxnSpPr>
              <p:cNvPr id="14373" name="Connecteur droit 302"/>
              <p:cNvCxnSpPr>
                <a:cxnSpLocks noChangeShapeType="1"/>
              </p:cNvCxnSpPr>
              <p:nvPr/>
            </p:nvCxnSpPr>
            <p:spPr bwMode="auto">
              <a:xfrm>
                <a:off x="7609984" y="4077072"/>
                <a:ext cx="1080000" cy="0"/>
              </a:xfrm>
              <a:prstGeom prst="line">
                <a:avLst/>
              </a:prstGeom>
              <a:noFill/>
              <a:ln w="19050" algn="ctr">
                <a:solidFill>
                  <a:schemeClr val="tx1"/>
                </a:solidFill>
                <a:round/>
                <a:headEnd/>
                <a:tailEnd/>
              </a:ln>
            </p:spPr>
          </p:cxnSp>
          <p:sp>
            <p:nvSpPr>
              <p:cNvPr id="105" name="Ellipse 104"/>
              <p:cNvSpPr/>
              <p:nvPr/>
            </p:nvSpPr>
            <p:spPr bwMode="auto">
              <a:xfrm>
                <a:off x="8518879" y="3608403"/>
                <a:ext cx="360427" cy="360276"/>
              </a:xfrm>
              <a:prstGeom prst="ellipse">
                <a:avLst/>
              </a:prstGeom>
              <a:solidFill>
                <a:schemeClr val="accent3"/>
              </a:solidFill>
              <a:ln>
                <a:solidFill>
                  <a:srgbClr val="FF0000"/>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lIns="0" tIns="0" rIns="0" bIns="0" anchor="ctr"/>
              <a:lstStyle/>
              <a:p>
                <a:pPr fontAlgn="auto">
                  <a:spcBef>
                    <a:spcPts val="0"/>
                  </a:spcBef>
                  <a:spcAft>
                    <a:spcPts val="0"/>
                  </a:spcAft>
                  <a:defRPr/>
                </a:pPr>
                <a:endParaRPr lang="fr-FR" sz="800" b="1" dirty="0">
                  <a:solidFill>
                    <a:schemeClr val="tx1"/>
                  </a:solidFill>
                </a:endParaRPr>
              </a:p>
            </p:txBody>
          </p:sp>
          <p:cxnSp>
            <p:nvCxnSpPr>
              <p:cNvPr id="14375" name="Connecteur droit 306"/>
              <p:cNvCxnSpPr>
                <a:cxnSpLocks noChangeShapeType="1"/>
              </p:cNvCxnSpPr>
              <p:nvPr/>
            </p:nvCxnSpPr>
            <p:spPr bwMode="auto">
              <a:xfrm flipH="1" flipV="1">
                <a:off x="8696269" y="3450815"/>
                <a:ext cx="0" cy="144000"/>
              </a:xfrm>
              <a:prstGeom prst="line">
                <a:avLst/>
              </a:prstGeom>
              <a:noFill/>
              <a:ln w="19050" algn="ctr">
                <a:solidFill>
                  <a:schemeClr val="tx1"/>
                </a:solidFill>
                <a:round/>
                <a:headEnd/>
                <a:tailEnd/>
              </a:ln>
            </p:spPr>
          </p:cxnSp>
          <p:cxnSp>
            <p:nvCxnSpPr>
              <p:cNvPr id="14376" name="Connecteur droit 311"/>
              <p:cNvCxnSpPr>
                <a:cxnSpLocks noChangeShapeType="1"/>
              </p:cNvCxnSpPr>
              <p:nvPr/>
            </p:nvCxnSpPr>
            <p:spPr bwMode="auto">
              <a:xfrm>
                <a:off x="8696269" y="3969122"/>
                <a:ext cx="0" cy="107950"/>
              </a:xfrm>
              <a:prstGeom prst="line">
                <a:avLst/>
              </a:prstGeom>
              <a:noFill/>
              <a:ln w="19050" algn="ctr">
                <a:solidFill>
                  <a:schemeClr val="tx1"/>
                </a:solidFill>
                <a:round/>
                <a:headEnd/>
                <a:tailEnd/>
              </a:ln>
            </p:spPr>
          </p:cxnSp>
          <p:graphicFrame>
            <p:nvGraphicFramePr>
              <p:cNvPr id="14338" name="Object 6"/>
              <p:cNvGraphicFramePr>
                <a:graphicFrameLocks noChangeAspect="1"/>
              </p:cNvGraphicFramePr>
              <p:nvPr/>
            </p:nvGraphicFramePr>
            <p:xfrm>
              <a:off x="8566094" y="3715122"/>
              <a:ext cx="257175" cy="190500"/>
            </p:xfrm>
            <a:graphic>
              <a:graphicData uri="http://schemas.openxmlformats.org/presentationml/2006/ole">
                <mc:AlternateContent xmlns:mc="http://schemas.openxmlformats.org/markup-compatibility/2006">
                  <mc:Choice xmlns:v="urn:schemas-microsoft-com:vml" Requires="v">
                    <p:oleObj spid="_x0000_s14344" name="Équation" r:id="rId4" imgW="253890" imgH="190417" progId="Equation.3">
                      <p:embed/>
                    </p:oleObj>
                  </mc:Choice>
                  <mc:Fallback>
                    <p:oleObj name="Équation" r:id="rId4" imgW="253890" imgH="190417" progId="Equation.3">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66094" y="3715122"/>
                            <a:ext cx="257175" cy="190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4367" name="Rectangle 112"/>
            <p:cNvSpPr>
              <a:spLocks noChangeArrowheads="1"/>
            </p:cNvSpPr>
            <p:nvPr/>
          </p:nvSpPr>
          <p:spPr bwMode="auto">
            <a:xfrm>
              <a:off x="6086397" y="4068361"/>
              <a:ext cx="2950099" cy="584775"/>
            </a:xfrm>
            <a:prstGeom prst="rect">
              <a:avLst/>
            </a:prstGeom>
            <a:noFill/>
            <a:ln w="9525">
              <a:noFill/>
              <a:miter lim="800000"/>
              <a:headEnd/>
              <a:tailEnd/>
            </a:ln>
          </p:spPr>
          <p:txBody>
            <a:bodyPr>
              <a:spAutoFit/>
            </a:bodyPr>
            <a:lstStyle/>
            <a:p>
              <a:pPr algn="ctr">
                <a:spcBef>
                  <a:spcPct val="50000"/>
                </a:spcBef>
              </a:pPr>
              <a:r>
                <a:rPr lang="fr-FR" sz="1600" b="1" i="1" u="sng">
                  <a:latin typeface="Calibri" pitchFamily="34" charset="0"/>
                  <a:sym typeface="Wingdings" pitchFamily="2" charset="2"/>
                </a:rPr>
                <a:t>Essai de compression de barreaux croisés</a:t>
              </a:r>
              <a:endParaRPr lang="fr-FR" sz="1600" b="1" i="1" u="sng">
                <a:latin typeface="Calibri" pitchFamily="34" charset="0"/>
              </a:endParaRPr>
            </a:p>
          </p:txBody>
        </p:sp>
      </p:grpSp>
      <p:grpSp>
        <p:nvGrpSpPr>
          <p:cNvPr id="14344" name="Groupe 39"/>
          <p:cNvGrpSpPr>
            <a:grpSpLocks/>
          </p:cNvGrpSpPr>
          <p:nvPr/>
        </p:nvGrpSpPr>
        <p:grpSpPr bwMode="auto">
          <a:xfrm>
            <a:off x="6227763" y="476250"/>
            <a:ext cx="2736850" cy="2160588"/>
            <a:chOff x="6228184" y="476672"/>
            <a:chExt cx="2736304" cy="2160240"/>
          </a:xfrm>
        </p:grpSpPr>
        <p:sp>
          <p:nvSpPr>
            <p:cNvPr id="10" name="Rectangle 37"/>
            <p:cNvSpPr>
              <a:spLocks noChangeArrowheads="1"/>
            </p:cNvSpPr>
            <p:nvPr/>
          </p:nvSpPr>
          <p:spPr bwMode="auto">
            <a:xfrm>
              <a:off x="7164288" y="1700808"/>
              <a:ext cx="762000" cy="326997"/>
            </a:xfrm>
            <a:prstGeom prst="rect">
              <a:avLst/>
            </a:prstGeom>
            <a:solidFill>
              <a:srgbClr val="FFCC99"/>
            </a:solidFill>
            <a:ln w="9525">
              <a:noFill/>
              <a:miter lim="800000"/>
              <a:headEnd/>
              <a:tailEnd/>
            </a:ln>
            <a:scene3d>
              <a:camera prst="orthographicFront">
                <a:rot lat="600000" lon="599993" rev="0"/>
              </a:camera>
              <a:lightRig rig="threePt" dir="t"/>
            </a:scene3d>
            <a:sp3d extrusionH="1270000" prstMaterial="matte">
              <a:bevelT w="165100" prst="coolSlant"/>
            </a:sp3d>
          </p:spPr>
          <p:txBody>
            <a:bodyPr wrap="none" anchor="ctr"/>
            <a:lstStyle/>
            <a:p>
              <a:pPr fontAlgn="auto">
                <a:spcBef>
                  <a:spcPts val="0"/>
                </a:spcBef>
                <a:spcAft>
                  <a:spcPts val="0"/>
                </a:spcAft>
                <a:defRPr/>
              </a:pPr>
              <a:endParaRPr lang="fr-FR" dirty="0">
                <a:latin typeface="+mn-lt"/>
                <a:cs typeface="+mn-cs"/>
              </a:endParaRPr>
            </a:p>
          </p:txBody>
        </p:sp>
        <p:sp>
          <p:nvSpPr>
            <p:cNvPr id="14360" name="Text Box 24"/>
            <p:cNvSpPr txBox="1">
              <a:spLocks noChangeArrowheads="1"/>
            </p:cNvSpPr>
            <p:nvPr/>
          </p:nvSpPr>
          <p:spPr bwMode="auto">
            <a:xfrm>
              <a:off x="6228184" y="2052137"/>
              <a:ext cx="2736304" cy="584775"/>
            </a:xfrm>
            <a:prstGeom prst="rect">
              <a:avLst/>
            </a:prstGeom>
            <a:noFill/>
            <a:ln w="9525">
              <a:noFill/>
              <a:miter lim="800000"/>
              <a:headEnd/>
              <a:tailEnd/>
            </a:ln>
          </p:spPr>
          <p:txBody>
            <a:bodyPr>
              <a:spAutoFit/>
            </a:bodyPr>
            <a:lstStyle/>
            <a:p>
              <a:pPr algn="ctr">
                <a:spcBef>
                  <a:spcPct val="50000"/>
                </a:spcBef>
              </a:pPr>
              <a:r>
                <a:rPr lang="fr-FR" sz="1600" b="1" i="1" u="sng">
                  <a:latin typeface="Calibri" pitchFamily="34" charset="0"/>
                  <a:sym typeface="Wingdings" pitchFamily="2" charset="2"/>
                </a:rPr>
                <a:t>Essai d’indentation instrumentée</a:t>
              </a:r>
              <a:endParaRPr lang="fr-FR" sz="1600" b="1" i="1" u="sng">
                <a:latin typeface="Calibri" pitchFamily="34" charset="0"/>
              </a:endParaRPr>
            </a:p>
          </p:txBody>
        </p:sp>
        <p:sp>
          <p:nvSpPr>
            <p:cNvPr id="37" name="Rectangle 37"/>
            <p:cNvSpPr>
              <a:spLocks noChangeArrowheads="1"/>
            </p:cNvSpPr>
            <p:nvPr/>
          </p:nvSpPr>
          <p:spPr bwMode="auto">
            <a:xfrm>
              <a:off x="7164288" y="1628800"/>
              <a:ext cx="762000" cy="119357"/>
            </a:xfrm>
            <a:prstGeom prst="rect">
              <a:avLst/>
            </a:prstGeom>
            <a:solidFill>
              <a:schemeClr val="accent6">
                <a:lumMod val="75000"/>
              </a:schemeClr>
            </a:solidFill>
            <a:ln w="9525">
              <a:noFill/>
              <a:miter lim="800000"/>
              <a:headEnd/>
              <a:tailEnd/>
            </a:ln>
            <a:scene3d>
              <a:camera prst="orthographicFront">
                <a:rot lat="600000" lon="599993" rev="0"/>
              </a:camera>
              <a:lightRig rig="threePt" dir="t"/>
            </a:scene3d>
            <a:sp3d extrusionH="1270000" prstMaterial="matte">
              <a:bevelT w="165100" prst="coolSlant"/>
            </a:sp3d>
          </p:spPr>
          <p:txBody>
            <a:bodyPr wrap="none" anchor="ctr"/>
            <a:lstStyle/>
            <a:p>
              <a:pPr fontAlgn="auto">
                <a:spcBef>
                  <a:spcPts val="0"/>
                </a:spcBef>
                <a:spcAft>
                  <a:spcPts val="0"/>
                </a:spcAft>
                <a:defRPr/>
              </a:pPr>
              <a:endParaRPr lang="fr-FR" dirty="0">
                <a:latin typeface="+mn-lt"/>
                <a:cs typeface="+mn-cs"/>
              </a:endParaRPr>
            </a:p>
          </p:txBody>
        </p:sp>
        <p:sp>
          <p:nvSpPr>
            <p:cNvPr id="38" name="Rectangle 37"/>
            <p:cNvSpPr>
              <a:spLocks noChangeArrowheads="1"/>
            </p:cNvSpPr>
            <p:nvPr/>
          </p:nvSpPr>
          <p:spPr bwMode="auto">
            <a:xfrm>
              <a:off x="7164288" y="1516683"/>
              <a:ext cx="762000" cy="119357"/>
            </a:xfrm>
            <a:prstGeom prst="rect">
              <a:avLst/>
            </a:prstGeom>
            <a:solidFill>
              <a:srgbClr val="FFC000"/>
            </a:solidFill>
            <a:ln w="9525">
              <a:noFill/>
              <a:miter lim="800000"/>
              <a:headEnd/>
              <a:tailEnd/>
            </a:ln>
            <a:scene3d>
              <a:camera prst="orthographicFront">
                <a:rot lat="600000" lon="599993" rev="0"/>
              </a:camera>
              <a:lightRig rig="threePt" dir="t"/>
            </a:scene3d>
            <a:sp3d extrusionH="1270000" prstMaterial="matte">
              <a:bevelT w="165100" prst="coolSlant"/>
            </a:sp3d>
          </p:spPr>
          <p:txBody>
            <a:bodyPr wrap="none" anchor="ctr"/>
            <a:lstStyle/>
            <a:p>
              <a:pPr fontAlgn="auto">
                <a:spcBef>
                  <a:spcPts val="0"/>
                </a:spcBef>
                <a:spcAft>
                  <a:spcPts val="0"/>
                </a:spcAft>
                <a:defRPr/>
              </a:pPr>
              <a:endParaRPr lang="fr-FR" dirty="0">
                <a:latin typeface="+mn-lt"/>
                <a:cs typeface="+mn-cs"/>
              </a:endParaRPr>
            </a:p>
          </p:txBody>
        </p:sp>
        <p:sp>
          <p:nvSpPr>
            <p:cNvPr id="11" name="Triangle isocèle 10"/>
            <p:cNvSpPr/>
            <p:nvPr/>
          </p:nvSpPr>
          <p:spPr bwMode="auto">
            <a:xfrm>
              <a:off x="7490244" y="1556792"/>
              <a:ext cx="338578" cy="326997"/>
            </a:xfrm>
            <a:prstGeom prst="triangle">
              <a:avLst/>
            </a:prstGeom>
            <a:solidFill>
              <a:schemeClr val="bg1">
                <a:lumMod val="50000"/>
              </a:schemeClr>
            </a:solidFill>
            <a:ln w="9525" cap="flat" cmpd="sng" algn="ctr">
              <a:noFill/>
              <a:prstDash val="solid"/>
              <a:round/>
              <a:headEnd type="none" w="med" len="med"/>
              <a:tailEnd type="none" w="med" len="med"/>
            </a:ln>
            <a:effectLst/>
            <a:scene3d>
              <a:camera prst="orthographicFront">
                <a:rot lat="4200000" lon="10799999" rev="10799999"/>
              </a:camera>
              <a:lightRig rig="threePt" dir="t">
                <a:rot lat="0" lon="0" rev="17400000"/>
              </a:lightRig>
            </a:scene3d>
            <a:sp3d prstMaterial="matte">
              <a:bevelT w="635000" h="635000"/>
              <a:bevelB w="0" h="0"/>
            </a:sp3d>
          </p:spPr>
          <p:txBody>
            <a:bodyPr/>
            <a:lstStyle/>
            <a:p>
              <a:pPr fontAlgn="auto">
                <a:spcBef>
                  <a:spcPts val="0"/>
                </a:spcBef>
                <a:spcAft>
                  <a:spcPts val="0"/>
                </a:spcAft>
                <a:defRPr/>
              </a:pPr>
              <a:endParaRPr lang="fr-FR">
                <a:latin typeface="+mn-lt"/>
                <a:cs typeface="+mn-cs"/>
              </a:endParaRPr>
            </a:p>
          </p:txBody>
        </p:sp>
        <p:sp>
          <p:nvSpPr>
            <p:cNvPr id="14364" name="AutoShape 31"/>
            <p:cNvSpPr>
              <a:spLocks noChangeArrowheads="1"/>
            </p:cNvSpPr>
            <p:nvPr/>
          </p:nvSpPr>
          <p:spPr bwMode="auto">
            <a:xfrm>
              <a:off x="7547021" y="795768"/>
              <a:ext cx="180000" cy="252000"/>
            </a:xfrm>
            <a:prstGeom prst="downArrow">
              <a:avLst>
                <a:gd name="adj1" fmla="val 50000"/>
                <a:gd name="adj2" fmla="val 48955"/>
              </a:avLst>
            </a:prstGeom>
            <a:solidFill>
              <a:srgbClr val="0000FF"/>
            </a:solidFill>
            <a:ln w="9525">
              <a:noFill/>
              <a:miter lim="800000"/>
              <a:headEnd/>
              <a:tailEnd/>
            </a:ln>
          </p:spPr>
          <p:txBody>
            <a:bodyPr wrap="none" anchor="ctr"/>
            <a:lstStyle/>
            <a:p>
              <a:endParaRPr lang="de-DE">
                <a:latin typeface="Calibri" pitchFamily="34" charset="0"/>
              </a:endParaRPr>
            </a:p>
          </p:txBody>
        </p:sp>
        <p:sp>
          <p:nvSpPr>
            <p:cNvPr id="14365" name="Text Box 33"/>
            <p:cNvSpPr txBox="1">
              <a:spLocks noChangeArrowheads="1"/>
            </p:cNvSpPr>
            <p:nvPr/>
          </p:nvSpPr>
          <p:spPr bwMode="auto">
            <a:xfrm>
              <a:off x="7326064" y="476672"/>
              <a:ext cx="644525" cy="338554"/>
            </a:xfrm>
            <a:prstGeom prst="rect">
              <a:avLst/>
            </a:prstGeom>
            <a:noFill/>
            <a:ln w="9525">
              <a:noFill/>
              <a:miter lim="800000"/>
              <a:headEnd/>
              <a:tailEnd/>
            </a:ln>
          </p:spPr>
          <p:txBody>
            <a:bodyPr>
              <a:spAutoFit/>
            </a:bodyPr>
            <a:lstStyle/>
            <a:p>
              <a:pPr>
                <a:spcBef>
                  <a:spcPct val="50000"/>
                </a:spcBef>
              </a:pPr>
              <a:r>
                <a:rPr lang="fr-FR" sz="1600" b="1">
                  <a:solidFill>
                    <a:srgbClr val="0000FF"/>
                  </a:solidFill>
                  <a:latin typeface="Calibri" pitchFamily="34" charset="0"/>
                </a:rPr>
                <a:t>Force</a:t>
              </a:r>
            </a:p>
          </p:txBody>
        </p:sp>
      </p:grpSp>
      <p:grpSp>
        <p:nvGrpSpPr>
          <p:cNvPr id="14345" name="Groupe 48"/>
          <p:cNvGrpSpPr>
            <a:grpSpLocks/>
          </p:cNvGrpSpPr>
          <p:nvPr/>
        </p:nvGrpSpPr>
        <p:grpSpPr bwMode="auto">
          <a:xfrm>
            <a:off x="5795963" y="4687888"/>
            <a:ext cx="2193925" cy="1909762"/>
            <a:chOff x="5796136" y="4688220"/>
            <a:chExt cx="2193032" cy="1909132"/>
          </a:xfrm>
        </p:grpSpPr>
        <p:sp>
          <p:nvSpPr>
            <p:cNvPr id="14347" name="Text Box 24"/>
            <p:cNvSpPr txBox="1">
              <a:spLocks noChangeArrowheads="1"/>
            </p:cNvSpPr>
            <p:nvPr/>
          </p:nvSpPr>
          <p:spPr bwMode="auto">
            <a:xfrm>
              <a:off x="5796136" y="6258798"/>
              <a:ext cx="2193032" cy="338554"/>
            </a:xfrm>
            <a:prstGeom prst="rect">
              <a:avLst/>
            </a:prstGeom>
            <a:noFill/>
            <a:ln w="9525">
              <a:noFill/>
              <a:miter lim="800000"/>
              <a:headEnd/>
              <a:tailEnd/>
            </a:ln>
          </p:spPr>
          <p:txBody>
            <a:bodyPr>
              <a:spAutoFit/>
            </a:bodyPr>
            <a:lstStyle/>
            <a:p>
              <a:pPr algn="ctr">
                <a:spcBef>
                  <a:spcPct val="50000"/>
                </a:spcBef>
              </a:pPr>
              <a:r>
                <a:rPr lang="fr-FR" sz="1600" b="1" i="1" u="sng">
                  <a:latin typeface="Calibri" pitchFamily="34" charset="0"/>
                  <a:sym typeface="Wingdings" pitchFamily="2" charset="2"/>
                </a:rPr>
                <a:t>Essai de microinsertion</a:t>
              </a:r>
              <a:endParaRPr lang="fr-FR" sz="1600" b="1" i="1" u="sng">
                <a:latin typeface="Calibri" pitchFamily="34" charset="0"/>
              </a:endParaRPr>
            </a:p>
          </p:txBody>
        </p:sp>
        <p:sp>
          <p:nvSpPr>
            <p:cNvPr id="42" name="Rectangle 37"/>
            <p:cNvSpPr>
              <a:spLocks noChangeArrowheads="1"/>
            </p:cNvSpPr>
            <p:nvPr/>
          </p:nvSpPr>
          <p:spPr bwMode="auto">
            <a:xfrm>
              <a:off x="6444208" y="5943382"/>
              <a:ext cx="762000" cy="326997"/>
            </a:xfrm>
            <a:prstGeom prst="rect">
              <a:avLst/>
            </a:prstGeom>
            <a:solidFill>
              <a:srgbClr val="FFCC99"/>
            </a:solidFill>
            <a:ln w="9525">
              <a:noFill/>
              <a:miter lim="800000"/>
              <a:headEnd/>
              <a:tailEnd/>
            </a:ln>
            <a:scene3d>
              <a:camera prst="orthographicFront">
                <a:rot lat="600000" lon="599993" rev="0"/>
              </a:camera>
              <a:lightRig rig="threePt" dir="t"/>
            </a:scene3d>
            <a:sp3d extrusionH="1270000" prstMaterial="matte">
              <a:bevelT w="165100" prst="coolSlant"/>
            </a:sp3d>
          </p:spPr>
          <p:txBody>
            <a:bodyPr wrap="none" anchor="ctr"/>
            <a:lstStyle/>
            <a:p>
              <a:pPr fontAlgn="auto">
                <a:spcBef>
                  <a:spcPts val="0"/>
                </a:spcBef>
                <a:spcAft>
                  <a:spcPts val="0"/>
                </a:spcAft>
                <a:defRPr/>
              </a:pPr>
              <a:endParaRPr lang="fr-FR" dirty="0">
                <a:latin typeface="+mn-lt"/>
                <a:cs typeface="+mn-cs"/>
              </a:endParaRPr>
            </a:p>
          </p:txBody>
        </p:sp>
        <p:sp>
          <p:nvSpPr>
            <p:cNvPr id="44" name="Rectangle 37"/>
            <p:cNvSpPr>
              <a:spLocks noChangeArrowheads="1"/>
            </p:cNvSpPr>
            <p:nvPr/>
          </p:nvSpPr>
          <p:spPr bwMode="auto">
            <a:xfrm>
              <a:off x="6444208" y="5871374"/>
              <a:ext cx="762000" cy="119357"/>
            </a:xfrm>
            <a:prstGeom prst="rect">
              <a:avLst/>
            </a:prstGeom>
            <a:solidFill>
              <a:schemeClr val="accent6">
                <a:lumMod val="75000"/>
              </a:schemeClr>
            </a:solidFill>
            <a:ln w="9525">
              <a:noFill/>
              <a:miter lim="800000"/>
              <a:headEnd/>
              <a:tailEnd/>
            </a:ln>
            <a:scene3d>
              <a:camera prst="orthographicFront">
                <a:rot lat="600000" lon="599993" rev="0"/>
              </a:camera>
              <a:lightRig rig="threePt" dir="t"/>
            </a:scene3d>
            <a:sp3d extrusionH="1270000" prstMaterial="matte">
              <a:bevelT w="165100" prst="coolSlant"/>
            </a:sp3d>
          </p:spPr>
          <p:txBody>
            <a:bodyPr wrap="none" anchor="ctr"/>
            <a:lstStyle/>
            <a:p>
              <a:pPr fontAlgn="auto">
                <a:spcBef>
                  <a:spcPts val="0"/>
                </a:spcBef>
                <a:spcAft>
                  <a:spcPts val="0"/>
                </a:spcAft>
                <a:defRPr/>
              </a:pPr>
              <a:endParaRPr lang="fr-FR" dirty="0">
                <a:latin typeface="+mn-lt"/>
                <a:cs typeface="+mn-cs"/>
              </a:endParaRPr>
            </a:p>
          </p:txBody>
        </p:sp>
        <p:sp>
          <p:nvSpPr>
            <p:cNvPr id="45" name="Rectangle 44"/>
            <p:cNvSpPr>
              <a:spLocks noChangeArrowheads="1"/>
            </p:cNvSpPr>
            <p:nvPr/>
          </p:nvSpPr>
          <p:spPr bwMode="auto">
            <a:xfrm>
              <a:off x="6444208" y="5759257"/>
              <a:ext cx="762000" cy="119357"/>
            </a:xfrm>
            <a:prstGeom prst="rect">
              <a:avLst/>
            </a:prstGeom>
            <a:solidFill>
              <a:srgbClr val="FFC000"/>
            </a:solidFill>
            <a:ln w="9525">
              <a:noFill/>
              <a:miter lim="800000"/>
              <a:headEnd/>
              <a:tailEnd/>
            </a:ln>
            <a:scene3d>
              <a:camera prst="orthographicFront">
                <a:rot lat="600000" lon="599993" rev="0"/>
              </a:camera>
              <a:lightRig rig="threePt" dir="t"/>
            </a:scene3d>
            <a:sp3d extrusionH="1270000" prstMaterial="matte">
              <a:bevelT w="165100" prst="coolSlant"/>
            </a:sp3d>
          </p:spPr>
          <p:txBody>
            <a:bodyPr wrap="none" anchor="ctr"/>
            <a:lstStyle/>
            <a:p>
              <a:pPr fontAlgn="auto">
                <a:spcBef>
                  <a:spcPts val="0"/>
                </a:spcBef>
                <a:spcAft>
                  <a:spcPts val="0"/>
                </a:spcAft>
                <a:defRPr/>
              </a:pPr>
              <a:endParaRPr lang="fr-FR" dirty="0">
                <a:latin typeface="+mn-lt"/>
                <a:cs typeface="+mn-cs"/>
              </a:endParaRPr>
            </a:p>
          </p:txBody>
        </p:sp>
        <p:sp>
          <p:nvSpPr>
            <p:cNvPr id="15" name="Ellipse 14"/>
            <p:cNvSpPr/>
            <p:nvPr/>
          </p:nvSpPr>
          <p:spPr bwMode="auto">
            <a:xfrm>
              <a:off x="6762005" y="5477188"/>
              <a:ext cx="338578" cy="326997"/>
            </a:xfrm>
            <a:prstGeom prst="ellipse">
              <a:avLst/>
            </a:prstGeom>
            <a:solidFill>
              <a:schemeClr val="bg1">
                <a:lumMod val="50000"/>
              </a:schemeClr>
            </a:solidFill>
            <a:ln w="9525" cap="flat" cmpd="sng" algn="ctr">
              <a:noFill/>
              <a:prstDash val="solid"/>
              <a:round/>
              <a:headEnd type="none" w="med" len="med"/>
              <a:tailEnd type="none" w="med" len="med"/>
            </a:ln>
            <a:effectLst/>
            <a:scene3d>
              <a:camera prst="orthographicFront">
                <a:rot lat="4200000" lon="10799999" rev="10799999"/>
              </a:camera>
              <a:lightRig rig="threePt" dir="t">
                <a:rot lat="0" lon="0" rev="8400000"/>
              </a:lightRig>
            </a:scene3d>
            <a:sp3d extrusionH="317500" prstMaterial="matte">
              <a:extrusionClr>
                <a:schemeClr val="bg1">
                  <a:lumMod val="50000"/>
                </a:schemeClr>
              </a:extrusionClr>
              <a:contourClr>
                <a:srgbClr val="92D050"/>
              </a:contourClr>
            </a:sp3d>
          </p:spPr>
          <p:txBody>
            <a:bodyPr/>
            <a:lstStyle/>
            <a:p>
              <a:pPr fontAlgn="auto">
                <a:spcBef>
                  <a:spcPts val="0"/>
                </a:spcBef>
                <a:spcAft>
                  <a:spcPts val="0"/>
                </a:spcAft>
                <a:defRPr/>
              </a:pPr>
              <a:endParaRPr lang="fr-FR">
                <a:latin typeface="+mn-lt"/>
                <a:cs typeface="+mn-cs"/>
              </a:endParaRPr>
            </a:p>
          </p:txBody>
        </p:sp>
        <p:cxnSp>
          <p:nvCxnSpPr>
            <p:cNvPr id="14352" name="Connecteur droit 298"/>
            <p:cNvCxnSpPr>
              <a:cxnSpLocks noChangeShapeType="1"/>
            </p:cNvCxnSpPr>
            <p:nvPr/>
          </p:nvCxnSpPr>
          <p:spPr bwMode="auto">
            <a:xfrm>
              <a:off x="7009655" y="5325055"/>
              <a:ext cx="684213" cy="0"/>
            </a:xfrm>
            <a:prstGeom prst="line">
              <a:avLst/>
            </a:prstGeom>
            <a:noFill/>
            <a:ln w="19050" algn="ctr">
              <a:solidFill>
                <a:schemeClr val="tx1"/>
              </a:solidFill>
              <a:round/>
              <a:headEnd/>
              <a:tailEnd/>
            </a:ln>
          </p:spPr>
        </p:cxnSp>
        <p:cxnSp>
          <p:nvCxnSpPr>
            <p:cNvPr id="14353" name="Connecteur droit 302"/>
            <p:cNvCxnSpPr>
              <a:cxnSpLocks noChangeShapeType="1"/>
            </p:cNvCxnSpPr>
            <p:nvPr/>
          </p:nvCxnSpPr>
          <p:spPr bwMode="auto">
            <a:xfrm>
              <a:off x="6844555" y="5797274"/>
              <a:ext cx="863600" cy="0"/>
            </a:xfrm>
            <a:prstGeom prst="line">
              <a:avLst/>
            </a:prstGeom>
            <a:noFill/>
            <a:ln w="19050" algn="ctr">
              <a:solidFill>
                <a:schemeClr val="tx1"/>
              </a:solidFill>
              <a:round/>
              <a:headEnd/>
              <a:tailEnd/>
            </a:ln>
          </p:spPr>
        </p:cxnSp>
        <p:cxnSp>
          <p:nvCxnSpPr>
            <p:cNvPr id="14354" name="Connecteur droit 306"/>
            <p:cNvCxnSpPr>
              <a:cxnSpLocks noChangeShapeType="1"/>
            </p:cNvCxnSpPr>
            <p:nvPr/>
          </p:nvCxnSpPr>
          <p:spPr bwMode="auto">
            <a:xfrm flipH="1" flipV="1">
              <a:off x="7701805" y="5323468"/>
              <a:ext cx="0" cy="72000"/>
            </a:xfrm>
            <a:prstGeom prst="line">
              <a:avLst/>
            </a:prstGeom>
            <a:noFill/>
            <a:ln w="19050" algn="ctr">
              <a:solidFill>
                <a:schemeClr val="tx1"/>
              </a:solidFill>
              <a:round/>
              <a:headEnd/>
              <a:tailEnd/>
            </a:ln>
          </p:spPr>
        </p:cxnSp>
        <p:cxnSp>
          <p:nvCxnSpPr>
            <p:cNvPr id="14355" name="Connecteur droit 311"/>
            <p:cNvCxnSpPr>
              <a:cxnSpLocks noChangeShapeType="1"/>
            </p:cNvCxnSpPr>
            <p:nvPr/>
          </p:nvCxnSpPr>
          <p:spPr bwMode="auto">
            <a:xfrm>
              <a:off x="7701805" y="5701577"/>
              <a:ext cx="0" cy="107950"/>
            </a:xfrm>
            <a:prstGeom prst="line">
              <a:avLst/>
            </a:prstGeom>
            <a:noFill/>
            <a:ln w="19050" algn="ctr">
              <a:solidFill>
                <a:schemeClr val="tx1"/>
              </a:solidFill>
              <a:round/>
              <a:headEnd/>
              <a:tailEnd/>
            </a:ln>
          </p:spPr>
        </p:cxnSp>
        <p:sp>
          <p:nvSpPr>
            <p:cNvPr id="14356" name="AutoShape 31"/>
            <p:cNvSpPr>
              <a:spLocks noChangeArrowheads="1"/>
            </p:cNvSpPr>
            <p:nvPr/>
          </p:nvSpPr>
          <p:spPr bwMode="auto">
            <a:xfrm>
              <a:off x="6831634" y="5007316"/>
              <a:ext cx="180000" cy="252000"/>
            </a:xfrm>
            <a:prstGeom prst="downArrow">
              <a:avLst>
                <a:gd name="adj1" fmla="val 50000"/>
                <a:gd name="adj2" fmla="val 48955"/>
              </a:avLst>
            </a:prstGeom>
            <a:solidFill>
              <a:srgbClr val="0000FF"/>
            </a:solidFill>
            <a:ln w="9525">
              <a:noFill/>
              <a:miter lim="800000"/>
              <a:headEnd/>
              <a:tailEnd/>
            </a:ln>
          </p:spPr>
          <p:txBody>
            <a:bodyPr wrap="none" anchor="ctr"/>
            <a:lstStyle/>
            <a:p>
              <a:endParaRPr lang="de-DE">
                <a:latin typeface="Calibri" pitchFamily="34" charset="0"/>
              </a:endParaRPr>
            </a:p>
          </p:txBody>
        </p:sp>
        <p:sp>
          <p:nvSpPr>
            <p:cNvPr id="14357" name="Text Box 33"/>
            <p:cNvSpPr txBox="1">
              <a:spLocks noChangeArrowheads="1"/>
            </p:cNvSpPr>
            <p:nvPr/>
          </p:nvSpPr>
          <p:spPr bwMode="auto">
            <a:xfrm>
              <a:off x="6610677" y="4688220"/>
              <a:ext cx="644525" cy="338554"/>
            </a:xfrm>
            <a:prstGeom prst="rect">
              <a:avLst/>
            </a:prstGeom>
            <a:noFill/>
            <a:ln w="9525">
              <a:noFill/>
              <a:miter lim="800000"/>
              <a:headEnd/>
              <a:tailEnd/>
            </a:ln>
          </p:spPr>
          <p:txBody>
            <a:bodyPr>
              <a:spAutoFit/>
            </a:bodyPr>
            <a:lstStyle/>
            <a:p>
              <a:pPr>
                <a:spcBef>
                  <a:spcPct val="50000"/>
                </a:spcBef>
              </a:pPr>
              <a:r>
                <a:rPr lang="fr-FR" sz="1600" b="1">
                  <a:solidFill>
                    <a:srgbClr val="0000FF"/>
                  </a:solidFill>
                  <a:latin typeface="Calibri" pitchFamily="34" charset="0"/>
                </a:rPr>
                <a:t>Force</a:t>
              </a:r>
            </a:p>
          </p:txBody>
        </p:sp>
        <p:sp>
          <p:nvSpPr>
            <p:cNvPr id="20" name="Ellipse 19"/>
            <p:cNvSpPr/>
            <p:nvPr/>
          </p:nvSpPr>
          <p:spPr bwMode="auto">
            <a:xfrm>
              <a:off x="7524219" y="5383316"/>
              <a:ext cx="360216" cy="360243"/>
            </a:xfrm>
            <a:prstGeom prst="ellipse">
              <a:avLst/>
            </a:prstGeom>
            <a:solidFill>
              <a:schemeClr val="accent3"/>
            </a:solidFill>
            <a:ln>
              <a:solidFill>
                <a:srgbClr val="FF0000"/>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lIns="0" tIns="0" rIns="0" bIns="0" anchor="ctr"/>
            <a:lstStyle/>
            <a:p>
              <a:pPr fontAlgn="auto">
                <a:spcBef>
                  <a:spcPts val="0"/>
                </a:spcBef>
                <a:spcAft>
                  <a:spcPts val="0"/>
                </a:spcAft>
                <a:defRPr/>
              </a:pPr>
              <a:endParaRPr lang="fr-FR" sz="800" b="1" dirty="0">
                <a:solidFill>
                  <a:schemeClr val="tx1"/>
                </a:solidFill>
              </a:endParaRPr>
            </a:p>
          </p:txBody>
        </p:sp>
        <p:graphicFrame>
          <p:nvGraphicFramePr>
            <p:cNvPr id="14339" name="Object 7"/>
            <p:cNvGraphicFramePr>
              <a:graphicFrameLocks noChangeAspect="1"/>
            </p:cNvGraphicFramePr>
            <p:nvPr/>
          </p:nvGraphicFramePr>
          <p:xfrm>
            <a:off x="7571630" y="5474920"/>
            <a:ext cx="257175" cy="190500"/>
          </p:xfrm>
          <a:graphic>
            <a:graphicData uri="http://schemas.openxmlformats.org/presentationml/2006/ole">
              <mc:AlternateContent xmlns:mc="http://schemas.openxmlformats.org/markup-compatibility/2006">
                <mc:Choice xmlns:v="urn:schemas-microsoft-com:vml" Requires="v">
                  <p:oleObj spid="_x0000_s14345" name="Équation" r:id="rId6" imgW="253890" imgH="190417" progId="Equation.3">
                    <p:embed/>
                  </p:oleObj>
                </mc:Choice>
                <mc:Fallback>
                  <p:oleObj name="Équation" r:id="rId6" imgW="253890" imgH="190417" progId="Equation.3">
                    <p:embed/>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71630" y="5474920"/>
                          <a:ext cx="257175" cy="190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41" name="Espace réservé du numéro de diapositive 3"/>
          <p:cNvSpPr>
            <a:spLocks noGrp="1"/>
          </p:cNvSpPr>
          <p:nvPr>
            <p:ph type="sldNum" sz="quarter" idx="12"/>
          </p:nvPr>
        </p:nvSpPr>
        <p:spPr>
          <a:xfrm>
            <a:off x="8675688" y="6492875"/>
            <a:ext cx="347662" cy="365125"/>
          </a:xfrm>
        </p:spPr>
        <p:txBody>
          <a:bodyPr/>
          <a:lstStyle/>
          <a:p>
            <a:pPr>
              <a:defRPr/>
            </a:pPr>
            <a:fld id="{CFB52C5F-B076-4FD8-8C73-33DC25CA8C45}" type="slidenum">
              <a:rPr lang="de-DE"/>
              <a:pPr>
                <a:defRPr/>
              </a:pPr>
              <a:t>20</a:t>
            </a:fld>
            <a:endParaRPr lang="de-DE"/>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Connecteur droit 2"/>
          <p:cNvCxnSpPr/>
          <p:nvPr/>
        </p:nvCxnSpPr>
        <p:spPr>
          <a:xfrm>
            <a:off x="0" y="476250"/>
            <a:ext cx="9144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59395" name="ZoneTexte 3"/>
          <p:cNvSpPr txBox="1">
            <a:spLocks noChangeArrowheads="1"/>
          </p:cNvSpPr>
          <p:nvPr/>
        </p:nvSpPr>
        <p:spPr bwMode="auto">
          <a:xfrm>
            <a:off x="0" y="0"/>
            <a:ext cx="9144000" cy="461963"/>
          </a:xfrm>
          <a:prstGeom prst="rect">
            <a:avLst/>
          </a:prstGeom>
          <a:noFill/>
          <a:ln w="9525">
            <a:noFill/>
            <a:miter lim="800000"/>
            <a:headEnd/>
            <a:tailEnd/>
          </a:ln>
        </p:spPr>
        <p:txBody>
          <a:bodyPr>
            <a:spAutoFit/>
          </a:bodyPr>
          <a:lstStyle/>
          <a:p>
            <a:r>
              <a:rPr lang="fr-FR" sz="2400" dirty="0" smtClean="0">
                <a:latin typeface="Calibri" pitchFamily="34" charset="0"/>
              </a:rPr>
              <a:t>I. </a:t>
            </a:r>
            <a:r>
              <a:rPr lang="fr-FR" sz="2400" dirty="0">
                <a:latin typeface="Calibri" pitchFamily="34" charset="0"/>
              </a:rPr>
              <a:t>Caractérisation mécanique des matériaux de contact</a:t>
            </a:r>
          </a:p>
        </p:txBody>
      </p:sp>
      <p:sp>
        <p:nvSpPr>
          <p:cNvPr id="6" name="ZoneTexte 5"/>
          <p:cNvSpPr txBox="1"/>
          <p:nvPr/>
        </p:nvSpPr>
        <p:spPr>
          <a:xfrm>
            <a:off x="0" y="508000"/>
            <a:ext cx="9144000" cy="400050"/>
          </a:xfrm>
          <a:prstGeom prst="rect">
            <a:avLst/>
          </a:prstGeom>
          <a:solidFill>
            <a:schemeClr val="accent1">
              <a:lumMod val="20000"/>
              <a:lumOff val="80000"/>
            </a:schemeClr>
          </a:solidFill>
        </p:spPr>
        <p:txBody>
          <a:bodyPr>
            <a:spAutoFit/>
          </a:bodyPr>
          <a:lstStyle/>
          <a:p>
            <a:pPr fontAlgn="auto">
              <a:spcBef>
                <a:spcPts val="0"/>
              </a:spcBef>
              <a:spcAft>
                <a:spcPts val="0"/>
              </a:spcAft>
              <a:defRPr/>
            </a:pPr>
            <a:r>
              <a:rPr lang="fr-FR" sz="2000" b="1" i="1" dirty="0">
                <a:latin typeface="+mn-lt"/>
                <a:cs typeface="+mn-cs"/>
                <a:sym typeface="Wingdings"/>
              </a:rPr>
              <a:t></a:t>
            </a:r>
            <a:r>
              <a:rPr lang="fr-FR" sz="2000" i="1" dirty="0">
                <a:latin typeface="+mn-lt"/>
                <a:cs typeface="+mn-cs"/>
                <a:sym typeface="Wingdings"/>
              </a:rPr>
              <a:t> Caractérisation morphologique de l’oxyde natif d’Aluminium</a:t>
            </a:r>
            <a:endParaRPr lang="fr-FR" sz="2000" i="1" dirty="0">
              <a:latin typeface="+mn-lt"/>
              <a:cs typeface="+mn-cs"/>
            </a:endParaRPr>
          </a:p>
        </p:txBody>
      </p:sp>
      <p:sp>
        <p:nvSpPr>
          <p:cNvPr id="7" name="Espace réservé du numéro de diapositive 3"/>
          <p:cNvSpPr>
            <a:spLocks noGrp="1"/>
          </p:cNvSpPr>
          <p:nvPr>
            <p:ph type="sldNum" sz="quarter" idx="12"/>
          </p:nvPr>
        </p:nvSpPr>
        <p:spPr>
          <a:xfrm>
            <a:off x="8675688" y="6492875"/>
            <a:ext cx="347662" cy="365125"/>
          </a:xfrm>
        </p:spPr>
        <p:txBody>
          <a:bodyPr/>
          <a:lstStyle/>
          <a:p>
            <a:pPr>
              <a:defRPr/>
            </a:pPr>
            <a:fld id="{F04CDBF9-DAA9-48DF-BD50-D8BC22A2442F}" type="slidenum">
              <a:rPr lang="de-DE"/>
              <a:pPr>
                <a:defRPr/>
              </a:pPr>
              <a:t>21</a:t>
            </a:fld>
            <a:endParaRPr lang="de-DE"/>
          </a:p>
        </p:txBody>
      </p:sp>
      <p:sp>
        <p:nvSpPr>
          <p:cNvPr id="8" name="Rectangle 93"/>
          <p:cNvSpPr>
            <a:spLocks noChangeArrowheads="1"/>
          </p:cNvSpPr>
          <p:nvPr/>
        </p:nvSpPr>
        <p:spPr bwMode="auto">
          <a:xfrm>
            <a:off x="2771775" y="5064125"/>
            <a:ext cx="1439863" cy="165100"/>
          </a:xfrm>
          <a:prstGeom prst="rect">
            <a:avLst/>
          </a:prstGeom>
          <a:solidFill>
            <a:srgbClr val="FFC000"/>
          </a:solidFill>
          <a:ln w="9525">
            <a:noFill/>
            <a:miter lim="800000"/>
            <a:headEnd/>
            <a:tailEnd/>
          </a:ln>
        </p:spPr>
        <p:txBody>
          <a:bodyPr wrap="none" anchor="ctr"/>
          <a:lstStyle/>
          <a:p>
            <a:pPr algn="ctr" eaLnBrk="0" hangingPunct="0"/>
            <a:endParaRPr lang="fr-FR" sz="1200">
              <a:latin typeface="Calibri" pitchFamily="34" charset="0"/>
            </a:endParaRPr>
          </a:p>
        </p:txBody>
      </p:sp>
      <p:sp>
        <p:nvSpPr>
          <p:cNvPr id="9" name="Rectangle 94"/>
          <p:cNvSpPr>
            <a:spLocks noChangeArrowheads="1"/>
          </p:cNvSpPr>
          <p:nvPr/>
        </p:nvSpPr>
        <p:spPr bwMode="auto">
          <a:xfrm>
            <a:off x="2771775" y="5840413"/>
            <a:ext cx="1439863" cy="457200"/>
          </a:xfrm>
          <a:prstGeom prst="rect">
            <a:avLst/>
          </a:prstGeom>
          <a:solidFill>
            <a:srgbClr val="C0C0C0"/>
          </a:solidFill>
          <a:ln w="9525">
            <a:noFill/>
            <a:miter lim="800000"/>
            <a:headEnd/>
            <a:tailEnd/>
          </a:ln>
        </p:spPr>
        <p:txBody>
          <a:bodyPr wrap="none" anchor="ctr"/>
          <a:lstStyle/>
          <a:p>
            <a:pPr algn="ctr" eaLnBrk="0" hangingPunct="0"/>
            <a:endParaRPr lang="fr-FR" sz="1200">
              <a:latin typeface="Calibri" pitchFamily="34" charset="0"/>
            </a:endParaRPr>
          </a:p>
        </p:txBody>
      </p:sp>
      <p:sp>
        <p:nvSpPr>
          <p:cNvPr id="10" name="Rectangle 95"/>
          <p:cNvSpPr>
            <a:spLocks noChangeArrowheads="1"/>
          </p:cNvSpPr>
          <p:nvPr/>
        </p:nvSpPr>
        <p:spPr bwMode="auto">
          <a:xfrm>
            <a:off x="2771775" y="5624513"/>
            <a:ext cx="1439863" cy="215900"/>
          </a:xfrm>
          <a:prstGeom prst="rect">
            <a:avLst/>
          </a:prstGeom>
          <a:solidFill>
            <a:srgbClr val="99CCFF"/>
          </a:solidFill>
          <a:ln w="9525">
            <a:noFill/>
            <a:miter lim="800000"/>
            <a:headEnd/>
            <a:tailEnd/>
          </a:ln>
        </p:spPr>
        <p:txBody>
          <a:bodyPr wrap="none" anchor="ctr"/>
          <a:lstStyle/>
          <a:p>
            <a:pPr algn="ctr" eaLnBrk="0" hangingPunct="0"/>
            <a:endParaRPr lang="fr-FR" sz="1200">
              <a:latin typeface="Calibri" pitchFamily="34" charset="0"/>
            </a:endParaRPr>
          </a:p>
        </p:txBody>
      </p:sp>
      <p:sp>
        <p:nvSpPr>
          <p:cNvPr id="11" name="Text Box 96"/>
          <p:cNvSpPr txBox="1">
            <a:spLocks noChangeArrowheads="1"/>
          </p:cNvSpPr>
          <p:nvPr/>
        </p:nvSpPr>
        <p:spPr bwMode="auto">
          <a:xfrm>
            <a:off x="1588" y="4716463"/>
            <a:ext cx="2625725" cy="368300"/>
          </a:xfrm>
          <a:prstGeom prst="rect">
            <a:avLst/>
          </a:prstGeom>
          <a:noFill/>
          <a:ln w="9525">
            <a:noFill/>
            <a:miter lim="800000"/>
            <a:headEnd/>
            <a:tailEnd/>
          </a:ln>
        </p:spPr>
        <p:txBody>
          <a:bodyPr>
            <a:spAutoFit/>
          </a:bodyPr>
          <a:lstStyle/>
          <a:p>
            <a:pPr marL="342900" indent="-342900" algn="r" eaLnBrk="0" hangingPunct="0">
              <a:spcBef>
                <a:spcPct val="50000"/>
              </a:spcBef>
            </a:pPr>
            <a:r>
              <a:rPr lang="fr-FR" dirty="0">
                <a:latin typeface="Calibri" pitchFamily="34" charset="0"/>
              </a:rPr>
              <a:t>Al</a:t>
            </a:r>
            <a:r>
              <a:rPr lang="fr-FR" baseline="-25000" dirty="0">
                <a:latin typeface="Calibri" pitchFamily="34" charset="0"/>
              </a:rPr>
              <a:t>2</a:t>
            </a:r>
            <a:r>
              <a:rPr lang="fr-FR" dirty="0">
                <a:latin typeface="Calibri" pitchFamily="34" charset="0"/>
              </a:rPr>
              <a:t>O</a:t>
            </a:r>
            <a:r>
              <a:rPr lang="fr-FR" baseline="-25000" dirty="0">
                <a:latin typeface="Calibri" pitchFamily="34" charset="0"/>
              </a:rPr>
              <a:t>3</a:t>
            </a:r>
            <a:r>
              <a:rPr lang="fr-FR" dirty="0">
                <a:latin typeface="Calibri" pitchFamily="34" charset="0"/>
              </a:rPr>
              <a:t> ALD (</a:t>
            </a:r>
            <a:r>
              <a:rPr lang="fr-FR" dirty="0" smtClean="0">
                <a:latin typeface="Calibri" pitchFamily="34" charset="0"/>
              </a:rPr>
              <a:t>85°C</a:t>
            </a:r>
            <a:r>
              <a:rPr lang="fr-FR" dirty="0">
                <a:latin typeface="Calibri" pitchFamily="34" charset="0"/>
              </a:rPr>
              <a:t>) – 40nm</a:t>
            </a:r>
          </a:p>
        </p:txBody>
      </p:sp>
      <p:sp>
        <p:nvSpPr>
          <p:cNvPr id="12" name="Text Box 97"/>
          <p:cNvSpPr txBox="1">
            <a:spLocks noChangeArrowheads="1"/>
          </p:cNvSpPr>
          <p:nvPr/>
        </p:nvSpPr>
        <p:spPr bwMode="auto">
          <a:xfrm>
            <a:off x="539750" y="5795963"/>
            <a:ext cx="1833563" cy="369887"/>
          </a:xfrm>
          <a:prstGeom prst="rect">
            <a:avLst/>
          </a:prstGeom>
          <a:noFill/>
          <a:ln w="9525">
            <a:noFill/>
            <a:miter lim="800000"/>
            <a:headEnd/>
            <a:tailEnd/>
          </a:ln>
        </p:spPr>
        <p:txBody>
          <a:bodyPr>
            <a:spAutoFit/>
          </a:bodyPr>
          <a:lstStyle/>
          <a:p>
            <a:pPr marL="342900" indent="-342900" algn="r" eaLnBrk="0" hangingPunct="0">
              <a:spcBef>
                <a:spcPct val="50000"/>
              </a:spcBef>
            </a:pPr>
            <a:r>
              <a:rPr lang="fr-FR">
                <a:latin typeface="Calibri" pitchFamily="34" charset="0"/>
              </a:rPr>
              <a:t>SiO</a:t>
            </a:r>
            <a:r>
              <a:rPr lang="fr-FR" baseline="-25000">
                <a:latin typeface="Calibri" pitchFamily="34" charset="0"/>
              </a:rPr>
              <a:t>2</a:t>
            </a:r>
            <a:r>
              <a:rPr lang="fr-FR">
                <a:latin typeface="Calibri" pitchFamily="34" charset="0"/>
              </a:rPr>
              <a:t> – 0,5µm</a:t>
            </a:r>
          </a:p>
        </p:txBody>
      </p:sp>
      <p:sp>
        <p:nvSpPr>
          <p:cNvPr id="13" name="Text Box 98"/>
          <p:cNvSpPr txBox="1">
            <a:spLocks noChangeArrowheads="1"/>
          </p:cNvSpPr>
          <p:nvPr/>
        </p:nvSpPr>
        <p:spPr bwMode="auto">
          <a:xfrm>
            <a:off x="971550" y="6156325"/>
            <a:ext cx="1371600" cy="368300"/>
          </a:xfrm>
          <a:prstGeom prst="rect">
            <a:avLst/>
          </a:prstGeom>
          <a:noFill/>
          <a:ln w="9525">
            <a:noFill/>
            <a:miter lim="800000"/>
            <a:headEnd/>
            <a:tailEnd/>
          </a:ln>
        </p:spPr>
        <p:txBody>
          <a:bodyPr>
            <a:spAutoFit/>
          </a:bodyPr>
          <a:lstStyle/>
          <a:p>
            <a:pPr marL="342900" indent="-342900" algn="r" eaLnBrk="0" hangingPunct="0">
              <a:spcBef>
                <a:spcPct val="50000"/>
              </a:spcBef>
            </a:pPr>
            <a:r>
              <a:rPr lang="fr-FR">
                <a:latin typeface="Calibri" pitchFamily="34" charset="0"/>
              </a:rPr>
              <a:t>Si – 725µm</a:t>
            </a:r>
          </a:p>
        </p:txBody>
      </p:sp>
      <p:cxnSp>
        <p:nvCxnSpPr>
          <p:cNvPr id="14" name="AutoShape 99"/>
          <p:cNvCxnSpPr>
            <a:cxnSpLocks noChangeShapeType="1"/>
            <a:stCxn id="13" idx="3"/>
            <a:endCxn id="9" idx="1"/>
          </p:cNvCxnSpPr>
          <p:nvPr/>
        </p:nvCxnSpPr>
        <p:spPr bwMode="auto">
          <a:xfrm flipV="1">
            <a:off x="2343150" y="6069013"/>
            <a:ext cx="428625" cy="271462"/>
          </a:xfrm>
          <a:prstGeom prst="straightConnector1">
            <a:avLst/>
          </a:prstGeom>
          <a:noFill/>
          <a:ln w="9525">
            <a:solidFill>
              <a:schemeClr val="tx1"/>
            </a:solidFill>
            <a:round/>
            <a:headEnd/>
            <a:tailEnd type="triangle" w="med" len="med"/>
          </a:ln>
        </p:spPr>
      </p:cxnSp>
      <p:cxnSp>
        <p:nvCxnSpPr>
          <p:cNvPr id="15" name="AutoShape 100"/>
          <p:cNvCxnSpPr>
            <a:cxnSpLocks noChangeShapeType="1"/>
            <a:stCxn id="11" idx="3"/>
            <a:endCxn id="8" idx="1"/>
          </p:cNvCxnSpPr>
          <p:nvPr/>
        </p:nvCxnSpPr>
        <p:spPr bwMode="auto">
          <a:xfrm>
            <a:off x="2627313" y="4900613"/>
            <a:ext cx="144462" cy="246062"/>
          </a:xfrm>
          <a:prstGeom prst="straightConnector1">
            <a:avLst/>
          </a:prstGeom>
          <a:noFill/>
          <a:ln w="9525">
            <a:solidFill>
              <a:schemeClr val="tx1"/>
            </a:solidFill>
            <a:round/>
            <a:headEnd/>
            <a:tailEnd type="triangle" w="med" len="med"/>
          </a:ln>
        </p:spPr>
      </p:cxnSp>
      <p:cxnSp>
        <p:nvCxnSpPr>
          <p:cNvPr id="16" name="AutoShape 101"/>
          <p:cNvCxnSpPr>
            <a:cxnSpLocks noChangeShapeType="1"/>
            <a:stCxn id="12" idx="3"/>
            <a:endCxn id="10" idx="1"/>
          </p:cNvCxnSpPr>
          <p:nvPr/>
        </p:nvCxnSpPr>
        <p:spPr bwMode="auto">
          <a:xfrm flipV="1">
            <a:off x="2373313" y="5732463"/>
            <a:ext cx="398462" cy="247650"/>
          </a:xfrm>
          <a:prstGeom prst="straightConnector1">
            <a:avLst/>
          </a:prstGeom>
          <a:noFill/>
          <a:ln w="9525">
            <a:solidFill>
              <a:schemeClr val="tx1"/>
            </a:solidFill>
            <a:round/>
            <a:headEnd/>
            <a:tailEnd type="triangle" w="med" len="med"/>
          </a:ln>
        </p:spPr>
      </p:cxnSp>
      <p:sp>
        <p:nvSpPr>
          <p:cNvPr id="17" name="Rectangle 93"/>
          <p:cNvSpPr>
            <a:spLocks noChangeArrowheads="1"/>
          </p:cNvSpPr>
          <p:nvPr/>
        </p:nvSpPr>
        <p:spPr bwMode="auto">
          <a:xfrm>
            <a:off x="2771775" y="5229225"/>
            <a:ext cx="1439863" cy="71438"/>
          </a:xfrm>
          <a:prstGeom prst="rect">
            <a:avLst/>
          </a:prstGeom>
          <a:solidFill>
            <a:srgbClr val="FF0000"/>
          </a:solidFill>
          <a:ln w="9525">
            <a:noFill/>
            <a:miter lim="800000"/>
            <a:headEnd/>
            <a:tailEnd/>
          </a:ln>
        </p:spPr>
        <p:txBody>
          <a:bodyPr wrap="none" anchor="ctr"/>
          <a:lstStyle/>
          <a:p>
            <a:pPr algn="ctr" eaLnBrk="0" hangingPunct="0"/>
            <a:endParaRPr lang="fr-FR" sz="1200">
              <a:latin typeface="Calibri" pitchFamily="34" charset="0"/>
            </a:endParaRPr>
          </a:p>
        </p:txBody>
      </p:sp>
      <p:sp>
        <p:nvSpPr>
          <p:cNvPr id="18" name="Text Box 96"/>
          <p:cNvSpPr txBox="1">
            <a:spLocks noChangeArrowheads="1"/>
          </p:cNvSpPr>
          <p:nvPr/>
        </p:nvSpPr>
        <p:spPr bwMode="auto">
          <a:xfrm>
            <a:off x="544513" y="5148263"/>
            <a:ext cx="1828800" cy="368300"/>
          </a:xfrm>
          <a:prstGeom prst="rect">
            <a:avLst/>
          </a:prstGeom>
          <a:noFill/>
          <a:ln w="9525">
            <a:noFill/>
            <a:miter lim="800000"/>
            <a:headEnd/>
            <a:tailEnd/>
          </a:ln>
        </p:spPr>
        <p:txBody>
          <a:bodyPr>
            <a:spAutoFit/>
          </a:bodyPr>
          <a:lstStyle/>
          <a:p>
            <a:pPr marL="342900" indent="-342900" algn="r" eaLnBrk="0" hangingPunct="0">
              <a:spcBef>
                <a:spcPct val="50000"/>
              </a:spcBef>
            </a:pPr>
            <a:r>
              <a:rPr lang="fr-FR">
                <a:latin typeface="Calibri" pitchFamily="34" charset="0"/>
              </a:rPr>
              <a:t>Al</a:t>
            </a:r>
            <a:r>
              <a:rPr lang="fr-FR" baseline="-25000">
                <a:latin typeface="Calibri" pitchFamily="34" charset="0"/>
              </a:rPr>
              <a:t>2</a:t>
            </a:r>
            <a:r>
              <a:rPr lang="fr-FR">
                <a:latin typeface="Calibri" pitchFamily="34" charset="0"/>
              </a:rPr>
              <a:t>O</a:t>
            </a:r>
            <a:r>
              <a:rPr lang="fr-FR" baseline="-25000">
                <a:latin typeface="Calibri" pitchFamily="34" charset="0"/>
              </a:rPr>
              <a:t>3</a:t>
            </a:r>
            <a:r>
              <a:rPr lang="fr-FR">
                <a:latin typeface="Calibri" pitchFamily="34" charset="0"/>
              </a:rPr>
              <a:t> natif – 4nm</a:t>
            </a:r>
          </a:p>
        </p:txBody>
      </p:sp>
      <p:cxnSp>
        <p:nvCxnSpPr>
          <p:cNvPr id="19" name="AutoShape 100"/>
          <p:cNvCxnSpPr>
            <a:cxnSpLocks noChangeShapeType="1"/>
            <a:stCxn id="18" idx="3"/>
            <a:endCxn id="17" idx="1"/>
          </p:cNvCxnSpPr>
          <p:nvPr/>
        </p:nvCxnSpPr>
        <p:spPr bwMode="auto">
          <a:xfrm flipV="1">
            <a:off x="2373313" y="5265738"/>
            <a:ext cx="398462" cy="66675"/>
          </a:xfrm>
          <a:prstGeom prst="straightConnector1">
            <a:avLst/>
          </a:prstGeom>
          <a:noFill/>
          <a:ln w="9525">
            <a:solidFill>
              <a:schemeClr val="tx1"/>
            </a:solidFill>
            <a:round/>
            <a:headEnd/>
            <a:tailEnd type="triangle" w="med" len="med"/>
          </a:ln>
        </p:spPr>
      </p:cxnSp>
      <p:sp>
        <p:nvSpPr>
          <p:cNvPr id="20" name="Rectangle 93"/>
          <p:cNvSpPr>
            <a:spLocks noChangeArrowheads="1"/>
          </p:cNvSpPr>
          <p:nvPr/>
        </p:nvSpPr>
        <p:spPr bwMode="auto">
          <a:xfrm>
            <a:off x="2771775" y="5300663"/>
            <a:ext cx="1439863" cy="323850"/>
          </a:xfrm>
          <a:prstGeom prst="rect">
            <a:avLst/>
          </a:prstGeom>
          <a:solidFill>
            <a:schemeClr val="accent3">
              <a:lumMod val="50000"/>
            </a:schemeClr>
          </a:solidFill>
          <a:ln w="9525">
            <a:noFill/>
            <a:miter lim="800000"/>
            <a:headEnd/>
            <a:tailEnd/>
          </a:ln>
        </p:spPr>
        <p:txBody>
          <a:bodyPr wrap="none" anchor="ctr"/>
          <a:lstStyle/>
          <a:p>
            <a:pPr algn="ctr" eaLnBrk="0" fontAlgn="auto" hangingPunct="0">
              <a:spcBef>
                <a:spcPts val="0"/>
              </a:spcBef>
              <a:spcAft>
                <a:spcPts val="0"/>
              </a:spcAft>
              <a:defRPr/>
            </a:pPr>
            <a:endParaRPr lang="fr-FR" sz="1200">
              <a:latin typeface="+mn-lt"/>
              <a:cs typeface="+mn-cs"/>
            </a:endParaRPr>
          </a:p>
        </p:txBody>
      </p:sp>
      <p:sp>
        <p:nvSpPr>
          <p:cNvPr id="21" name="Text Box 96"/>
          <p:cNvSpPr txBox="1">
            <a:spLocks noChangeArrowheads="1"/>
          </p:cNvSpPr>
          <p:nvPr/>
        </p:nvSpPr>
        <p:spPr bwMode="auto">
          <a:xfrm>
            <a:off x="544513" y="5508625"/>
            <a:ext cx="1828800" cy="368300"/>
          </a:xfrm>
          <a:prstGeom prst="rect">
            <a:avLst/>
          </a:prstGeom>
          <a:noFill/>
          <a:ln w="9525">
            <a:noFill/>
            <a:miter lim="800000"/>
            <a:headEnd/>
            <a:tailEnd/>
          </a:ln>
        </p:spPr>
        <p:txBody>
          <a:bodyPr>
            <a:spAutoFit/>
          </a:bodyPr>
          <a:lstStyle/>
          <a:p>
            <a:pPr marL="342900" indent="-342900" algn="r" eaLnBrk="0" hangingPunct="0">
              <a:spcBef>
                <a:spcPct val="50000"/>
              </a:spcBef>
            </a:pPr>
            <a:r>
              <a:rPr lang="fr-FR">
                <a:latin typeface="Calibri" pitchFamily="34" charset="0"/>
              </a:rPr>
              <a:t>Al – 0,5µm</a:t>
            </a:r>
          </a:p>
        </p:txBody>
      </p:sp>
      <p:cxnSp>
        <p:nvCxnSpPr>
          <p:cNvPr id="22" name="AutoShape 100"/>
          <p:cNvCxnSpPr>
            <a:cxnSpLocks noChangeShapeType="1"/>
            <a:stCxn id="21" idx="3"/>
            <a:endCxn id="20" idx="1"/>
          </p:cNvCxnSpPr>
          <p:nvPr/>
        </p:nvCxnSpPr>
        <p:spPr bwMode="auto">
          <a:xfrm flipV="1">
            <a:off x="2373313" y="5462588"/>
            <a:ext cx="398462" cy="230187"/>
          </a:xfrm>
          <a:prstGeom prst="straightConnector1">
            <a:avLst/>
          </a:prstGeom>
          <a:noFill/>
          <a:ln w="9525">
            <a:solidFill>
              <a:schemeClr val="tx1"/>
            </a:solidFill>
            <a:round/>
            <a:headEnd/>
            <a:tailEnd type="triangle" w="med" len="med"/>
          </a:ln>
        </p:spPr>
      </p:cxnSp>
      <p:pic>
        <p:nvPicPr>
          <p:cNvPr id="23" name="Picture 5" descr="al2O3-6"/>
          <p:cNvPicPr>
            <a:picLocks noChangeAspect="1" noChangeArrowheads="1"/>
          </p:cNvPicPr>
          <p:nvPr/>
        </p:nvPicPr>
        <p:blipFill>
          <a:blip r:embed="rId3" cstate="print"/>
          <a:srcRect t="27521" r="9749" b="16856"/>
          <a:stretch>
            <a:fillRect/>
          </a:stretch>
        </p:blipFill>
        <p:spPr bwMode="auto">
          <a:xfrm>
            <a:off x="5038725" y="4229100"/>
            <a:ext cx="3205163" cy="1976438"/>
          </a:xfrm>
          <a:prstGeom prst="rect">
            <a:avLst/>
          </a:prstGeom>
          <a:noFill/>
          <a:ln w="9525">
            <a:noFill/>
            <a:miter lim="800000"/>
            <a:headEnd/>
            <a:tailEnd/>
          </a:ln>
        </p:spPr>
      </p:pic>
      <p:sp>
        <p:nvSpPr>
          <p:cNvPr id="24" name="Line 22"/>
          <p:cNvSpPr>
            <a:spLocks noChangeShapeType="1"/>
          </p:cNvSpPr>
          <p:nvPr/>
        </p:nvSpPr>
        <p:spPr bwMode="auto">
          <a:xfrm>
            <a:off x="7596188" y="5875338"/>
            <a:ext cx="574675" cy="0"/>
          </a:xfrm>
          <a:prstGeom prst="line">
            <a:avLst/>
          </a:prstGeom>
          <a:noFill/>
          <a:ln w="38100">
            <a:solidFill>
              <a:schemeClr val="bg1"/>
            </a:solidFill>
            <a:round/>
            <a:headEnd/>
            <a:tailEnd/>
          </a:ln>
        </p:spPr>
        <p:txBody>
          <a:bodyPr/>
          <a:lstStyle/>
          <a:p>
            <a:endParaRPr lang="fr-FR"/>
          </a:p>
        </p:txBody>
      </p:sp>
      <p:sp>
        <p:nvSpPr>
          <p:cNvPr id="25" name="Text Box 23"/>
          <p:cNvSpPr txBox="1">
            <a:spLocks noChangeArrowheads="1"/>
          </p:cNvSpPr>
          <p:nvPr/>
        </p:nvSpPr>
        <p:spPr bwMode="auto">
          <a:xfrm>
            <a:off x="7531100" y="5875338"/>
            <a:ext cx="1001713" cy="369887"/>
          </a:xfrm>
          <a:prstGeom prst="rect">
            <a:avLst/>
          </a:prstGeom>
          <a:noFill/>
          <a:ln w="9525">
            <a:noFill/>
            <a:miter lim="800000"/>
            <a:headEnd/>
            <a:tailEnd/>
          </a:ln>
        </p:spPr>
        <p:txBody>
          <a:bodyPr>
            <a:spAutoFit/>
          </a:bodyPr>
          <a:lstStyle/>
          <a:p>
            <a:pPr eaLnBrk="0" hangingPunct="0">
              <a:spcBef>
                <a:spcPct val="50000"/>
              </a:spcBef>
            </a:pPr>
            <a:r>
              <a:rPr lang="fr-FR" b="1">
                <a:solidFill>
                  <a:schemeClr val="bg1"/>
                </a:solidFill>
                <a:latin typeface="Calibri" pitchFamily="34" charset="0"/>
              </a:rPr>
              <a:t>20nm</a:t>
            </a:r>
          </a:p>
        </p:txBody>
      </p:sp>
      <p:sp>
        <p:nvSpPr>
          <p:cNvPr id="26" name="Text Box 23"/>
          <p:cNvSpPr txBox="1">
            <a:spLocks noChangeArrowheads="1"/>
          </p:cNvSpPr>
          <p:nvPr/>
        </p:nvSpPr>
        <p:spPr bwMode="auto">
          <a:xfrm>
            <a:off x="5202238" y="5524500"/>
            <a:ext cx="1660525" cy="646113"/>
          </a:xfrm>
          <a:prstGeom prst="rect">
            <a:avLst/>
          </a:prstGeom>
          <a:noFill/>
          <a:ln w="9525">
            <a:noFill/>
            <a:miter lim="800000"/>
            <a:headEnd/>
            <a:tailEnd/>
          </a:ln>
        </p:spPr>
        <p:txBody>
          <a:bodyPr>
            <a:spAutoFit/>
          </a:bodyPr>
          <a:lstStyle/>
          <a:p>
            <a:pPr algn="ctr" eaLnBrk="0" hangingPunct="0">
              <a:spcBef>
                <a:spcPct val="50000"/>
              </a:spcBef>
            </a:pPr>
            <a:r>
              <a:rPr lang="fr-FR" b="1">
                <a:solidFill>
                  <a:schemeClr val="bg1"/>
                </a:solidFill>
                <a:latin typeface="Calibri" pitchFamily="34" charset="0"/>
              </a:rPr>
              <a:t>Grain d’Aluminium</a:t>
            </a:r>
          </a:p>
        </p:txBody>
      </p:sp>
      <p:sp>
        <p:nvSpPr>
          <p:cNvPr id="27" name="Text Box 23"/>
          <p:cNvSpPr txBox="1">
            <a:spLocks noChangeArrowheads="1"/>
          </p:cNvSpPr>
          <p:nvPr/>
        </p:nvSpPr>
        <p:spPr bwMode="auto">
          <a:xfrm>
            <a:off x="6818313" y="5108575"/>
            <a:ext cx="1677987" cy="368300"/>
          </a:xfrm>
          <a:prstGeom prst="rect">
            <a:avLst/>
          </a:prstGeom>
          <a:noFill/>
          <a:ln w="9525">
            <a:noFill/>
            <a:miter lim="800000"/>
            <a:headEnd/>
            <a:tailEnd/>
          </a:ln>
        </p:spPr>
        <p:txBody>
          <a:bodyPr>
            <a:spAutoFit/>
          </a:bodyPr>
          <a:lstStyle/>
          <a:p>
            <a:pPr algn="ctr" eaLnBrk="0" hangingPunct="0">
              <a:spcBef>
                <a:spcPct val="50000"/>
              </a:spcBef>
            </a:pPr>
            <a:r>
              <a:rPr lang="fr-FR" b="1">
                <a:solidFill>
                  <a:schemeClr val="bg1"/>
                </a:solidFill>
                <a:latin typeface="Calibri" pitchFamily="34" charset="0"/>
              </a:rPr>
              <a:t>Al</a:t>
            </a:r>
            <a:r>
              <a:rPr lang="fr-FR" b="1" baseline="-25000">
                <a:solidFill>
                  <a:schemeClr val="bg1"/>
                </a:solidFill>
                <a:latin typeface="Calibri" pitchFamily="34" charset="0"/>
              </a:rPr>
              <a:t>2</a:t>
            </a:r>
            <a:r>
              <a:rPr lang="fr-FR" b="1">
                <a:solidFill>
                  <a:schemeClr val="bg1"/>
                </a:solidFill>
                <a:latin typeface="Calibri" pitchFamily="34" charset="0"/>
              </a:rPr>
              <a:t>O</a:t>
            </a:r>
            <a:r>
              <a:rPr lang="fr-FR" b="1" baseline="-25000">
                <a:solidFill>
                  <a:schemeClr val="bg1"/>
                </a:solidFill>
                <a:latin typeface="Calibri" pitchFamily="34" charset="0"/>
              </a:rPr>
              <a:t>3</a:t>
            </a:r>
            <a:r>
              <a:rPr lang="fr-FR" b="1">
                <a:solidFill>
                  <a:schemeClr val="bg1"/>
                </a:solidFill>
                <a:latin typeface="Calibri" pitchFamily="34" charset="0"/>
              </a:rPr>
              <a:t> ALD</a:t>
            </a:r>
          </a:p>
        </p:txBody>
      </p:sp>
      <p:sp>
        <p:nvSpPr>
          <p:cNvPr id="28" name="Text Box 23"/>
          <p:cNvSpPr txBox="1">
            <a:spLocks noChangeArrowheads="1"/>
          </p:cNvSpPr>
          <p:nvPr/>
        </p:nvSpPr>
        <p:spPr bwMode="auto">
          <a:xfrm>
            <a:off x="4859338" y="4906963"/>
            <a:ext cx="1695450" cy="368300"/>
          </a:xfrm>
          <a:prstGeom prst="rect">
            <a:avLst/>
          </a:prstGeom>
          <a:noFill/>
          <a:ln w="9525">
            <a:noFill/>
            <a:miter lim="800000"/>
            <a:headEnd/>
            <a:tailEnd/>
          </a:ln>
        </p:spPr>
        <p:txBody>
          <a:bodyPr>
            <a:spAutoFit/>
          </a:bodyPr>
          <a:lstStyle/>
          <a:p>
            <a:pPr algn="r" eaLnBrk="0" hangingPunct="0">
              <a:spcBef>
                <a:spcPct val="50000"/>
              </a:spcBef>
            </a:pPr>
            <a:r>
              <a:rPr lang="fr-FR" b="1">
                <a:solidFill>
                  <a:schemeClr val="bg1"/>
                </a:solidFill>
                <a:latin typeface="Calibri" pitchFamily="34" charset="0"/>
              </a:rPr>
              <a:t>Al</a:t>
            </a:r>
            <a:r>
              <a:rPr lang="fr-FR" b="1" baseline="-25000">
                <a:solidFill>
                  <a:schemeClr val="bg1"/>
                </a:solidFill>
                <a:latin typeface="Calibri" pitchFamily="34" charset="0"/>
              </a:rPr>
              <a:t>2</a:t>
            </a:r>
            <a:r>
              <a:rPr lang="fr-FR" b="1">
                <a:solidFill>
                  <a:schemeClr val="bg1"/>
                </a:solidFill>
                <a:latin typeface="Calibri" pitchFamily="34" charset="0"/>
              </a:rPr>
              <a:t>O</a:t>
            </a:r>
            <a:r>
              <a:rPr lang="fr-FR" b="1" baseline="-25000">
                <a:solidFill>
                  <a:schemeClr val="bg1"/>
                </a:solidFill>
                <a:latin typeface="Calibri" pitchFamily="34" charset="0"/>
              </a:rPr>
              <a:t>3</a:t>
            </a:r>
            <a:r>
              <a:rPr lang="fr-FR" b="1">
                <a:solidFill>
                  <a:schemeClr val="bg1"/>
                </a:solidFill>
                <a:latin typeface="Calibri" pitchFamily="34" charset="0"/>
              </a:rPr>
              <a:t> natif</a:t>
            </a:r>
          </a:p>
        </p:txBody>
      </p:sp>
      <p:cxnSp>
        <p:nvCxnSpPr>
          <p:cNvPr id="29" name="Straight Connector 3"/>
          <p:cNvCxnSpPr>
            <a:cxnSpLocks noChangeShapeType="1"/>
          </p:cNvCxnSpPr>
          <p:nvPr/>
        </p:nvCxnSpPr>
        <p:spPr bwMode="auto">
          <a:xfrm>
            <a:off x="6665913" y="4229100"/>
            <a:ext cx="227012" cy="762000"/>
          </a:xfrm>
          <a:prstGeom prst="line">
            <a:avLst/>
          </a:prstGeom>
          <a:noFill/>
          <a:ln w="19050" algn="ctr">
            <a:solidFill>
              <a:schemeClr val="bg1"/>
            </a:solidFill>
            <a:prstDash val="sysDash"/>
            <a:round/>
            <a:headEnd/>
            <a:tailEnd/>
          </a:ln>
        </p:spPr>
      </p:cxnSp>
      <p:cxnSp>
        <p:nvCxnSpPr>
          <p:cNvPr id="30" name="Straight Connector 32"/>
          <p:cNvCxnSpPr>
            <a:cxnSpLocks noChangeShapeType="1"/>
          </p:cNvCxnSpPr>
          <p:nvPr/>
        </p:nvCxnSpPr>
        <p:spPr bwMode="auto">
          <a:xfrm>
            <a:off x="6807200" y="4232275"/>
            <a:ext cx="227013" cy="762000"/>
          </a:xfrm>
          <a:prstGeom prst="line">
            <a:avLst/>
          </a:prstGeom>
          <a:noFill/>
          <a:ln w="19050" algn="ctr">
            <a:solidFill>
              <a:schemeClr val="bg1"/>
            </a:solidFill>
            <a:prstDash val="sysDash"/>
            <a:round/>
            <a:headEnd/>
            <a:tailEnd/>
          </a:ln>
        </p:spPr>
      </p:cxnSp>
      <p:cxnSp>
        <p:nvCxnSpPr>
          <p:cNvPr id="31" name="AutoShape 100"/>
          <p:cNvCxnSpPr>
            <a:cxnSpLocks noChangeShapeType="1"/>
          </p:cNvCxnSpPr>
          <p:nvPr/>
        </p:nvCxnSpPr>
        <p:spPr bwMode="auto">
          <a:xfrm flipV="1">
            <a:off x="6478588" y="4740275"/>
            <a:ext cx="330200" cy="207963"/>
          </a:xfrm>
          <a:prstGeom prst="straightConnector1">
            <a:avLst/>
          </a:prstGeom>
          <a:noFill/>
          <a:ln w="9525">
            <a:solidFill>
              <a:schemeClr val="bg1"/>
            </a:solidFill>
            <a:round/>
            <a:headEnd/>
            <a:tailEnd type="triangle" w="med" len="med"/>
          </a:ln>
        </p:spPr>
      </p:cxnSp>
      <p:sp>
        <p:nvSpPr>
          <p:cNvPr id="59422" name="Rectangle 94"/>
          <p:cNvSpPr>
            <a:spLocks noChangeArrowheads="1"/>
          </p:cNvSpPr>
          <p:nvPr/>
        </p:nvSpPr>
        <p:spPr bwMode="auto">
          <a:xfrm>
            <a:off x="2771775" y="2212975"/>
            <a:ext cx="1439863" cy="457200"/>
          </a:xfrm>
          <a:prstGeom prst="rect">
            <a:avLst/>
          </a:prstGeom>
          <a:solidFill>
            <a:srgbClr val="C0C0C0"/>
          </a:solidFill>
          <a:ln w="9525">
            <a:noFill/>
            <a:miter lim="800000"/>
            <a:headEnd/>
            <a:tailEnd/>
          </a:ln>
        </p:spPr>
        <p:txBody>
          <a:bodyPr wrap="none" anchor="ctr"/>
          <a:lstStyle/>
          <a:p>
            <a:pPr algn="ctr" eaLnBrk="0" hangingPunct="0"/>
            <a:endParaRPr lang="fr-FR" sz="1200">
              <a:latin typeface="Calibri" pitchFamily="34" charset="0"/>
            </a:endParaRPr>
          </a:p>
        </p:txBody>
      </p:sp>
      <p:sp>
        <p:nvSpPr>
          <p:cNvPr id="59423" name="Rectangle 95"/>
          <p:cNvSpPr>
            <a:spLocks noChangeArrowheads="1"/>
          </p:cNvSpPr>
          <p:nvPr/>
        </p:nvSpPr>
        <p:spPr bwMode="auto">
          <a:xfrm>
            <a:off x="2771775" y="1997075"/>
            <a:ext cx="1439863" cy="215900"/>
          </a:xfrm>
          <a:prstGeom prst="rect">
            <a:avLst/>
          </a:prstGeom>
          <a:solidFill>
            <a:srgbClr val="99CCFF"/>
          </a:solidFill>
          <a:ln w="9525">
            <a:noFill/>
            <a:miter lim="800000"/>
            <a:headEnd/>
            <a:tailEnd/>
          </a:ln>
        </p:spPr>
        <p:txBody>
          <a:bodyPr wrap="none" anchor="ctr"/>
          <a:lstStyle/>
          <a:p>
            <a:pPr algn="ctr" eaLnBrk="0" hangingPunct="0"/>
            <a:endParaRPr lang="fr-FR" sz="1200">
              <a:latin typeface="Calibri" pitchFamily="34" charset="0"/>
            </a:endParaRPr>
          </a:p>
        </p:txBody>
      </p:sp>
      <p:sp>
        <p:nvSpPr>
          <p:cNvPr id="59424" name="Text Box 97"/>
          <p:cNvSpPr txBox="1">
            <a:spLocks noChangeArrowheads="1"/>
          </p:cNvSpPr>
          <p:nvPr/>
        </p:nvSpPr>
        <p:spPr bwMode="auto">
          <a:xfrm>
            <a:off x="561975" y="2030413"/>
            <a:ext cx="1524000" cy="369887"/>
          </a:xfrm>
          <a:prstGeom prst="rect">
            <a:avLst/>
          </a:prstGeom>
          <a:noFill/>
          <a:ln w="9525">
            <a:noFill/>
            <a:miter lim="800000"/>
            <a:headEnd/>
            <a:tailEnd/>
          </a:ln>
        </p:spPr>
        <p:txBody>
          <a:bodyPr>
            <a:spAutoFit/>
          </a:bodyPr>
          <a:lstStyle/>
          <a:p>
            <a:pPr marL="342900" indent="-342900" algn="r" eaLnBrk="0" hangingPunct="0">
              <a:spcBef>
                <a:spcPct val="50000"/>
              </a:spcBef>
            </a:pPr>
            <a:r>
              <a:rPr lang="fr-FR">
                <a:latin typeface="Calibri" pitchFamily="34" charset="0"/>
              </a:rPr>
              <a:t>SiO</a:t>
            </a:r>
            <a:r>
              <a:rPr lang="fr-FR" baseline="-25000">
                <a:latin typeface="Calibri" pitchFamily="34" charset="0"/>
              </a:rPr>
              <a:t>2</a:t>
            </a:r>
            <a:r>
              <a:rPr lang="fr-FR">
                <a:latin typeface="Calibri" pitchFamily="34" charset="0"/>
              </a:rPr>
              <a:t> – 0,5µm</a:t>
            </a:r>
          </a:p>
        </p:txBody>
      </p:sp>
      <p:sp>
        <p:nvSpPr>
          <p:cNvPr id="59425" name="Text Box 98"/>
          <p:cNvSpPr txBox="1">
            <a:spLocks noChangeArrowheads="1"/>
          </p:cNvSpPr>
          <p:nvPr/>
        </p:nvSpPr>
        <p:spPr bwMode="auto">
          <a:xfrm>
            <a:off x="561975" y="2411413"/>
            <a:ext cx="1524000" cy="369887"/>
          </a:xfrm>
          <a:prstGeom prst="rect">
            <a:avLst/>
          </a:prstGeom>
          <a:noFill/>
          <a:ln w="9525">
            <a:noFill/>
            <a:miter lim="800000"/>
            <a:headEnd/>
            <a:tailEnd/>
          </a:ln>
        </p:spPr>
        <p:txBody>
          <a:bodyPr>
            <a:spAutoFit/>
          </a:bodyPr>
          <a:lstStyle/>
          <a:p>
            <a:pPr marL="342900" indent="-342900" algn="r" eaLnBrk="0" hangingPunct="0">
              <a:spcBef>
                <a:spcPct val="50000"/>
              </a:spcBef>
            </a:pPr>
            <a:r>
              <a:rPr lang="fr-FR">
                <a:latin typeface="Calibri" pitchFamily="34" charset="0"/>
              </a:rPr>
              <a:t>Si – 725µm</a:t>
            </a:r>
          </a:p>
        </p:txBody>
      </p:sp>
      <p:cxnSp>
        <p:nvCxnSpPr>
          <p:cNvPr id="59426" name="AutoShape 99"/>
          <p:cNvCxnSpPr>
            <a:cxnSpLocks noChangeShapeType="1"/>
            <a:stCxn id="59425" idx="3"/>
            <a:endCxn id="59422" idx="1"/>
          </p:cNvCxnSpPr>
          <p:nvPr/>
        </p:nvCxnSpPr>
        <p:spPr bwMode="auto">
          <a:xfrm flipV="1">
            <a:off x="2085975" y="2441575"/>
            <a:ext cx="685800" cy="153988"/>
          </a:xfrm>
          <a:prstGeom prst="straightConnector1">
            <a:avLst/>
          </a:prstGeom>
          <a:noFill/>
          <a:ln w="9525">
            <a:solidFill>
              <a:schemeClr val="tx1"/>
            </a:solidFill>
            <a:round/>
            <a:headEnd/>
            <a:tailEnd type="triangle" w="med" len="med"/>
          </a:ln>
        </p:spPr>
      </p:cxnSp>
      <p:cxnSp>
        <p:nvCxnSpPr>
          <p:cNvPr id="59427" name="AutoShape 101"/>
          <p:cNvCxnSpPr>
            <a:cxnSpLocks noChangeShapeType="1"/>
            <a:stCxn id="59424" idx="3"/>
            <a:endCxn id="59423" idx="1"/>
          </p:cNvCxnSpPr>
          <p:nvPr/>
        </p:nvCxnSpPr>
        <p:spPr bwMode="auto">
          <a:xfrm flipV="1">
            <a:off x="2085975" y="2105025"/>
            <a:ext cx="685800" cy="109538"/>
          </a:xfrm>
          <a:prstGeom prst="straightConnector1">
            <a:avLst/>
          </a:prstGeom>
          <a:noFill/>
          <a:ln w="9525">
            <a:solidFill>
              <a:schemeClr val="tx1"/>
            </a:solidFill>
            <a:round/>
            <a:headEnd/>
            <a:tailEnd type="triangle" w="med" len="med"/>
          </a:ln>
        </p:spPr>
      </p:cxnSp>
      <p:sp>
        <p:nvSpPr>
          <p:cNvPr id="59428" name="Rectangle 93"/>
          <p:cNvSpPr>
            <a:spLocks noChangeArrowheads="1"/>
          </p:cNvSpPr>
          <p:nvPr/>
        </p:nvSpPr>
        <p:spPr bwMode="auto">
          <a:xfrm>
            <a:off x="2771775" y="1601788"/>
            <a:ext cx="1439863" cy="71437"/>
          </a:xfrm>
          <a:prstGeom prst="rect">
            <a:avLst/>
          </a:prstGeom>
          <a:solidFill>
            <a:srgbClr val="FF0000"/>
          </a:solidFill>
          <a:ln w="9525">
            <a:noFill/>
            <a:miter lim="800000"/>
            <a:headEnd/>
            <a:tailEnd/>
          </a:ln>
        </p:spPr>
        <p:txBody>
          <a:bodyPr wrap="none" anchor="ctr"/>
          <a:lstStyle/>
          <a:p>
            <a:pPr algn="ctr" eaLnBrk="0" hangingPunct="0"/>
            <a:endParaRPr lang="fr-FR" sz="1200">
              <a:latin typeface="Calibri" pitchFamily="34" charset="0"/>
            </a:endParaRPr>
          </a:p>
        </p:txBody>
      </p:sp>
      <p:sp>
        <p:nvSpPr>
          <p:cNvPr id="59429" name="Text Box 96"/>
          <p:cNvSpPr txBox="1">
            <a:spLocks noChangeArrowheads="1"/>
          </p:cNvSpPr>
          <p:nvPr/>
        </p:nvSpPr>
        <p:spPr bwMode="auto">
          <a:xfrm>
            <a:off x="0" y="1204913"/>
            <a:ext cx="2085975" cy="369887"/>
          </a:xfrm>
          <a:prstGeom prst="rect">
            <a:avLst/>
          </a:prstGeom>
          <a:noFill/>
          <a:ln w="9525">
            <a:noFill/>
            <a:miter lim="800000"/>
            <a:headEnd/>
            <a:tailEnd/>
          </a:ln>
        </p:spPr>
        <p:txBody>
          <a:bodyPr>
            <a:spAutoFit/>
          </a:bodyPr>
          <a:lstStyle/>
          <a:p>
            <a:pPr marL="342900" indent="-342900" algn="r" eaLnBrk="0" hangingPunct="0">
              <a:spcBef>
                <a:spcPct val="50000"/>
              </a:spcBef>
            </a:pPr>
            <a:r>
              <a:rPr lang="fr-FR">
                <a:latin typeface="Calibri" pitchFamily="34" charset="0"/>
              </a:rPr>
              <a:t>Al</a:t>
            </a:r>
            <a:r>
              <a:rPr lang="fr-FR" baseline="-25000">
                <a:latin typeface="Calibri" pitchFamily="34" charset="0"/>
              </a:rPr>
              <a:t>2</a:t>
            </a:r>
            <a:r>
              <a:rPr lang="fr-FR">
                <a:latin typeface="Calibri" pitchFamily="34" charset="0"/>
              </a:rPr>
              <a:t>O</a:t>
            </a:r>
            <a:r>
              <a:rPr lang="fr-FR" baseline="-25000">
                <a:latin typeface="Calibri" pitchFamily="34" charset="0"/>
              </a:rPr>
              <a:t>3</a:t>
            </a:r>
            <a:r>
              <a:rPr lang="fr-FR">
                <a:latin typeface="Calibri" pitchFamily="34" charset="0"/>
              </a:rPr>
              <a:t> natif – 4 nm</a:t>
            </a:r>
          </a:p>
        </p:txBody>
      </p:sp>
      <p:cxnSp>
        <p:nvCxnSpPr>
          <p:cNvPr id="59430" name="AutoShape 100"/>
          <p:cNvCxnSpPr>
            <a:cxnSpLocks noChangeShapeType="1"/>
            <a:stCxn id="59429" idx="3"/>
            <a:endCxn id="59428" idx="1"/>
          </p:cNvCxnSpPr>
          <p:nvPr/>
        </p:nvCxnSpPr>
        <p:spPr bwMode="auto">
          <a:xfrm>
            <a:off x="2085975" y="1389063"/>
            <a:ext cx="685800" cy="249237"/>
          </a:xfrm>
          <a:prstGeom prst="straightConnector1">
            <a:avLst/>
          </a:prstGeom>
          <a:noFill/>
          <a:ln w="9525">
            <a:solidFill>
              <a:schemeClr val="tx1"/>
            </a:solidFill>
            <a:round/>
            <a:headEnd/>
            <a:tailEnd type="triangle" w="med" len="med"/>
          </a:ln>
        </p:spPr>
      </p:cxnSp>
      <p:sp>
        <p:nvSpPr>
          <p:cNvPr id="41" name="Rectangle 93"/>
          <p:cNvSpPr>
            <a:spLocks noChangeArrowheads="1"/>
          </p:cNvSpPr>
          <p:nvPr/>
        </p:nvSpPr>
        <p:spPr bwMode="auto">
          <a:xfrm>
            <a:off x="2771775" y="1673225"/>
            <a:ext cx="1439863" cy="323850"/>
          </a:xfrm>
          <a:prstGeom prst="rect">
            <a:avLst/>
          </a:prstGeom>
          <a:solidFill>
            <a:schemeClr val="accent3">
              <a:lumMod val="50000"/>
            </a:schemeClr>
          </a:solidFill>
          <a:ln w="9525">
            <a:noFill/>
            <a:miter lim="800000"/>
            <a:headEnd/>
            <a:tailEnd/>
          </a:ln>
        </p:spPr>
        <p:txBody>
          <a:bodyPr wrap="none" anchor="ctr"/>
          <a:lstStyle/>
          <a:p>
            <a:pPr algn="ctr" eaLnBrk="0" fontAlgn="auto" hangingPunct="0">
              <a:spcBef>
                <a:spcPts val="0"/>
              </a:spcBef>
              <a:spcAft>
                <a:spcPts val="0"/>
              </a:spcAft>
              <a:defRPr/>
            </a:pPr>
            <a:endParaRPr lang="fr-FR" sz="1200">
              <a:latin typeface="+mn-lt"/>
              <a:cs typeface="+mn-cs"/>
            </a:endParaRPr>
          </a:p>
        </p:txBody>
      </p:sp>
      <p:sp>
        <p:nvSpPr>
          <p:cNvPr id="59432" name="Text Box 96"/>
          <p:cNvSpPr txBox="1">
            <a:spLocks noChangeArrowheads="1"/>
          </p:cNvSpPr>
          <p:nvPr/>
        </p:nvSpPr>
        <p:spPr bwMode="auto">
          <a:xfrm>
            <a:off x="561975" y="1636713"/>
            <a:ext cx="1524000" cy="369887"/>
          </a:xfrm>
          <a:prstGeom prst="rect">
            <a:avLst/>
          </a:prstGeom>
          <a:noFill/>
          <a:ln w="9525">
            <a:noFill/>
            <a:miter lim="800000"/>
            <a:headEnd/>
            <a:tailEnd/>
          </a:ln>
        </p:spPr>
        <p:txBody>
          <a:bodyPr>
            <a:spAutoFit/>
          </a:bodyPr>
          <a:lstStyle/>
          <a:p>
            <a:pPr marL="342900" indent="-342900" algn="r" eaLnBrk="0" hangingPunct="0">
              <a:spcBef>
                <a:spcPct val="50000"/>
              </a:spcBef>
            </a:pPr>
            <a:r>
              <a:rPr lang="fr-FR">
                <a:latin typeface="Calibri" pitchFamily="34" charset="0"/>
              </a:rPr>
              <a:t>Al – 0,5µm</a:t>
            </a:r>
          </a:p>
        </p:txBody>
      </p:sp>
      <p:cxnSp>
        <p:nvCxnSpPr>
          <p:cNvPr id="59433" name="AutoShape 100"/>
          <p:cNvCxnSpPr>
            <a:cxnSpLocks noChangeShapeType="1"/>
            <a:stCxn id="59432" idx="3"/>
            <a:endCxn id="41" idx="1"/>
          </p:cNvCxnSpPr>
          <p:nvPr/>
        </p:nvCxnSpPr>
        <p:spPr bwMode="auto">
          <a:xfrm>
            <a:off x="2085975" y="1822450"/>
            <a:ext cx="685800" cy="12700"/>
          </a:xfrm>
          <a:prstGeom prst="straightConnector1">
            <a:avLst/>
          </a:prstGeom>
          <a:noFill/>
          <a:ln w="9525">
            <a:solidFill>
              <a:schemeClr val="tx1"/>
            </a:solidFill>
            <a:round/>
            <a:headEnd/>
            <a:tailEnd type="triangle" w="med" len="med"/>
          </a:ln>
        </p:spPr>
      </p:cxnSp>
      <p:pic>
        <p:nvPicPr>
          <p:cNvPr id="59434" name="Picture 4" descr="E:\Echantillons\µS2701P\TEM\P03\104112aa-600000X-DL-0012.tif"/>
          <p:cNvPicPr>
            <a:picLocks noChangeAspect="1" noChangeArrowheads="1"/>
          </p:cNvPicPr>
          <p:nvPr/>
        </p:nvPicPr>
        <p:blipFill>
          <a:blip r:embed="rId4" cstate="print"/>
          <a:srcRect t="4419" b="35919"/>
          <a:stretch>
            <a:fillRect/>
          </a:stretch>
        </p:blipFill>
        <p:spPr bwMode="auto">
          <a:xfrm>
            <a:off x="5003800" y="981075"/>
            <a:ext cx="3257550" cy="1943100"/>
          </a:xfrm>
          <a:prstGeom prst="rect">
            <a:avLst/>
          </a:prstGeom>
          <a:noFill/>
          <a:ln w="9525">
            <a:noFill/>
            <a:miter lim="800000"/>
            <a:headEnd/>
            <a:tailEnd/>
          </a:ln>
        </p:spPr>
      </p:pic>
      <p:sp>
        <p:nvSpPr>
          <p:cNvPr id="59435" name="Line 22"/>
          <p:cNvSpPr>
            <a:spLocks noChangeShapeType="1"/>
          </p:cNvSpPr>
          <p:nvPr/>
        </p:nvSpPr>
        <p:spPr bwMode="auto">
          <a:xfrm>
            <a:off x="7743825" y="2636838"/>
            <a:ext cx="377825" cy="0"/>
          </a:xfrm>
          <a:prstGeom prst="line">
            <a:avLst/>
          </a:prstGeom>
          <a:noFill/>
          <a:ln w="38100">
            <a:solidFill>
              <a:schemeClr val="tx1"/>
            </a:solidFill>
            <a:round/>
            <a:headEnd/>
            <a:tailEnd/>
          </a:ln>
        </p:spPr>
        <p:txBody>
          <a:bodyPr/>
          <a:lstStyle/>
          <a:p>
            <a:endParaRPr lang="fr-FR"/>
          </a:p>
        </p:txBody>
      </p:sp>
      <p:sp>
        <p:nvSpPr>
          <p:cNvPr id="59436" name="Text Box 23"/>
          <p:cNvSpPr txBox="1">
            <a:spLocks noChangeArrowheads="1"/>
          </p:cNvSpPr>
          <p:nvPr/>
        </p:nvSpPr>
        <p:spPr bwMode="auto">
          <a:xfrm>
            <a:off x="7645400" y="2636838"/>
            <a:ext cx="685800" cy="369887"/>
          </a:xfrm>
          <a:prstGeom prst="rect">
            <a:avLst/>
          </a:prstGeom>
          <a:noFill/>
          <a:ln w="9525">
            <a:noFill/>
            <a:miter lim="800000"/>
            <a:headEnd/>
            <a:tailEnd/>
          </a:ln>
        </p:spPr>
        <p:txBody>
          <a:bodyPr>
            <a:spAutoFit/>
          </a:bodyPr>
          <a:lstStyle/>
          <a:p>
            <a:pPr eaLnBrk="0" hangingPunct="0">
              <a:spcBef>
                <a:spcPct val="50000"/>
              </a:spcBef>
            </a:pPr>
            <a:r>
              <a:rPr lang="fr-FR" b="1">
                <a:latin typeface="Calibri" pitchFamily="34" charset="0"/>
              </a:rPr>
              <a:t>5nm</a:t>
            </a:r>
          </a:p>
        </p:txBody>
      </p:sp>
      <p:sp>
        <p:nvSpPr>
          <p:cNvPr id="59437" name="Text Box 23"/>
          <p:cNvSpPr txBox="1">
            <a:spLocks noChangeArrowheads="1"/>
          </p:cNvSpPr>
          <p:nvPr/>
        </p:nvSpPr>
        <p:spPr bwMode="auto">
          <a:xfrm>
            <a:off x="5102225" y="1055688"/>
            <a:ext cx="1660525" cy="646112"/>
          </a:xfrm>
          <a:prstGeom prst="rect">
            <a:avLst/>
          </a:prstGeom>
          <a:noFill/>
          <a:ln w="9525">
            <a:noFill/>
            <a:miter lim="800000"/>
            <a:headEnd/>
            <a:tailEnd/>
          </a:ln>
        </p:spPr>
        <p:txBody>
          <a:bodyPr>
            <a:spAutoFit/>
          </a:bodyPr>
          <a:lstStyle/>
          <a:p>
            <a:pPr algn="ctr" eaLnBrk="0" hangingPunct="0">
              <a:spcBef>
                <a:spcPct val="50000"/>
              </a:spcBef>
            </a:pPr>
            <a:r>
              <a:rPr lang="fr-FR" b="1">
                <a:solidFill>
                  <a:schemeClr val="bg1"/>
                </a:solidFill>
                <a:latin typeface="Calibri" pitchFamily="34" charset="0"/>
              </a:rPr>
              <a:t>Grain d’Aluminium</a:t>
            </a:r>
          </a:p>
        </p:txBody>
      </p:sp>
      <p:sp>
        <p:nvSpPr>
          <p:cNvPr id="59438" name="Text Box 23"/>
          <p:cNvSpPr txBox="1">
            <a:spLocks noChangeArrowheads="1"/>
          </p:cNvSpPr>
          <p:nvPr/>
        </p:nvSpPr>
        <p:spPr bwMode="auto">
          <a:xfrm rot="-1976263">
            <a:off x="5540375" y="1784350"/>
            <a:ext cx="2841625" cy="368300"/>
          </a:xfrm>
          <a:prstGeom prst="rect">
            <a:avLst/>
          </a:prstGeom>
          <a:noFill/>
          <a:ln w="9525">
            <a:noFill/>
            <a:miter lim="800000"/>
            <a:headEnd/>
            <a:tailEnd/>
          </a:ln>
        </p:spPr>
        <p:txBody>
          <a:bodyPr>
            <a:spAutoFit/>
          </a:bodyPr>
          <a:lstStyle/>
          <a:p>
            <a:pPr algn="r" eaLnBrk="0" hangingPunct="0">
              <a:spcBef>
                <a:spcPct val="50000"/>
              </a:spcBef>
            </a:pPr>
            <a:r>
              <a:rPr lang="fr-FR" b="1">
                <a:solidFill>
                  <a:schemeClr val="bg1"/>
                </a:solidFill>
                <a:latin typeface="Calibri" pitchFamily="34" charset="0"/>
              </a:rPr>
              <a:t>Al</a:t>
            </a:r>
            <a:r>
              <a:rPr lang="fr-FR" b="1" baseline="-25000">
                <a:solidFill>
                  <a:schemeClr val="bg1"/>
                </a:solidFill>
                <a:latin typeface="Calibri" pitchFamily="34" charset="0"/>
              </a:rPr>
              <a:t>2</a:t>
            </a:r>
            <a:r>
              <a:rPr lang="fr-FR" b="1">
                <a:solidFill>
                  <a:schemeClr val="bg1"/>
                </a:solidFill>
                <a:latin typeface="Calibri" pitchFamily="34" charset="0"/>
              </a:rPr>
              <a:t>O</a:t>
            </a:r>
            <a:r>
              <a:rPr lang="fr-FR" b="1" baseline="-25000">
                <a:solidFill>
                  <a:schemeClr val="bg1"/>
                </a:solidFill>
                <a:latin typeface="Calibri" pitchFamily="34" charset="0"/>
              </a:rPr>
              <a:t>3</a:t>
            </a:r>
            <a:r>
              <a:rPr lang="fr-FR" b="1">
                <a:solidFill>
                  <a:schemeClr val="bg1"/>
                </a:solidFill>
                <a:latin typeface="Calibri" pitchFamily="34" charset="0"/>
              </a:rPr>
              <a:t> natif</a:t>
            </a:r>
          </a:p>
        </p:txBody>
      </p:sp>
      <p:sp>
        <p:nvSpPr>
          <p:cNvPr id="59439" name="ZoneTexte 58"/>
          <p:cNvSpPr txBox="1">
            <a:spLocks noChangeArrowheads="1"/>
          </p:cNvSpPr>
          <p:nvPr/>
        </p:nvSpPr>
        <p:spPr bwMode="auto">
          <a:xfrm>
            <a:off x="5003800" y="2924175"/>
            <a:ext cx="3168650" cy="585788"/>
          </a:xfrm>
          <a:prstGeom prst="rect">
            <a:avLst/>
          </a:prstGeom>
          <a:noFill/>
          <a:ln w="9525">
            <a:noFill/>
            <a:miter lim="800000"/>
            <a:headEnd/>
            <a:tailEnd/>
          </a:ln>
        </p:spPr>
        <p:txBody>
          <a:bodyPr>
            <a:spAutoFit/>
          </a:bodyPr>
          <a:lstStyle/>
          <a:p>
            <a:pPr algn="ctr"/>
            <a:r>
              <a:rPr lang="fr-FR" sz="1600" i="1" u="sng">
                <a:latin typeface="Calibri" pitchFamily="34" charset="0"/>
              </a:rPr>
              <a:t>Observation au MET</a:t>
            </a:r>
          </a:p>
          <a:p>
            <a:pPr algn="ctr"/>
            <a:r>
              <a:rPr lang="fr-FR" sz="1600" i="1" u="sng">
                <a:latin typeface="Calibri" pitchFamily="34" charset="0"/>
              </a:rPr>
              <a:t>d’un film d’Al (PVD)</a:t>
            </a:r>
          </a:p>
        </p:txBody>
      </p:sp>
      <p:sp>
        <p:nvSpPr>
          <p:cNvPr id="60" name="ZoneTexte 59"/>
          <p:cNvSpPr txBox="1">
            <a:spLocks noChangeArrowheads="1"/>
          </p:cNvSpPr>
          <p:nvPr/>
        </p:nvSpPr>
        <p:spPr bwMode="auto">
          <a:xfrm>
            <a:off x="4500563" y="6172200"/>
            <a:ext cx="4175125" cy="585788"/>
          </a:xfrm>
          <a:prstGeom prst="rect">
            <a:avLst/>
          </a:prstGeom>
          <a:noFill/>
          <a:ln w="9525">
            <a:noFill/>
            <a:miter lim="800000"/>
            <a:headEnd/>
            <a:tailEnd/>
          </a:ln>
        </p:spPr>
        <p:txBody>
          <a:bodyPr>
            <a:spAutoFit/>
          </a:bodyPr>
          <a:lstStyle/>
          <a:p>
            <a:pPr algn="ctr"/>
            <a:r>
              <a:rPr lang="fr-FR" sz="1600" i="1" u="sng">
                <a:latin typeface="Calibri" pitchFamily="34" charset="0"/>
              </a:rPr>
              <a:t>Observation au MET</a:t>
            </a:r>
          </a:p>
          <a:p>
            <a:pPr algn="ctr"/>
            <a:r>
              <a:rPr lang="fr-FR" sz="1600" i="1" u="sng">
                <a:latin typeface="Calibri" pitchFamily="34" charset="0"/>
              </a:rPr>
              <a:t>d’un film d’Al (PVD) avec un dépôt d’Al</a:t>
            </a:r>
            <a:r>
              <a:rPr lang="fr-FR" sz="1600" i="1" u="sng" baseline="-25000">
                <a:latin typeface="Calibri" pitchFamily="34" charset="0"/>
              </a:rPr>
              <a:t>2</a:t>
            </a:r>
            <a:r>
              <a:rPr lang="fr-FR" sz="1600" i="1" u="sng">
                <a:latin typeface="Calibri" pitchFamily="34" charset="0"/>
              </a:rPr>
              <a:t>O</a:t>
            </a:r>
            <a:r>
              <a:rPr lang="fr-FR" sz="1600" i="1" u="sng" baseline="-25000">
                <a:latin typeface="Calibri" pitchFamily="34" charset="0"/>
              </a:rPr>
              <a:t>3</a:t>
            </a:r>
            <a:r>
              <a:rPr lang="fr-FR" sz="1600" i="1" u="sng">
                <a:latin typeface="Calibri" pitchFamily="34" charset="0"/>
              </a:rPr>
              <a:t> (ALD)</a:t>
            </a:r>
          </a:p>
        </p:txBody>
      </p:sp>
      <p:sp>
        <p:nvSpPr>
          <p:cNvPr id="61" name="Flèche vers le bas 60"/>
          <p:cNvSpPr/>
          <p:nvPr/>
        </p:nvSpPr>
        <p:spPr>
          <a:xfrm>
            <a:off x="3276600" y="4221163"/>
            <a:ext cx="431800" cy="647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62" name="ZoneTexte 61"/>
          <p:cNvSpPr txBox="1">
            <a:spLocks noChangeArrowheads="1"/>
          </p:cNvSpPr>
          <p:nvPr/>
        </p:nvSpPr>
        <p:spPr bwMode="auto">
          <a:xfrm>
            <a:off x="250825" y="2915652"/>
            <a:ext cx="4608513" cy="369332"/>
          </a:xfrm>
          <a:prstGeom prst="rect">
            <a:avLst/>
          </a:prstGeom>
          <a:noFill/>
          <a:ln w="9525">
            <a:noFill/>
            <a:miter lim="800000"/>
            <a:headEnd/>
            <a:tailEnd/>
          </a:ln>
        </p:spPr>
        <p:txBody>
          <a:bodyPr>
            <a:spAutoFit/>
          </a:bodyPr>
          <a:lstStyle/>
          <a:p>
            <a:pPr algn="ctr"/>
            <a:r>
              <a:rPr lang="fr-FR" b="1" dirty="0">
                <a:solidFill>
                  <a:srgbClr val="FF0000"/>
                </a:solidFill>
                <a:latin typeface="Calibri" pitchFamily="34" charset="0"/>
              </a:rPr>
              <a:t>Epaisseur de l’oxyde natif d’Aluminium = </a:t>
            </a:r>
            <a:r>
              <a:rPr lang="fr-FR" b="1" dirty="0" smtClean="0">
                <a:solidFill>
                  <a:srgbClr val="FF0000"/>
                </a:solidFill>
                <a:latin typeface="Calibri" pitchFamily="34" charset="0"/>
              </a:rPr>
              <a:t>4nm</a:t>
            </a:r>
            <a:endParaRPr lang="fr-FR" b="1" dirty="0">
              <a:solidFill>
                <a:srgbClr val="FF0000"/>
              </a:solidFill>
              <a:latin typeface="Calibri" pitchFamily="34" charset="0"/>
            </a:endParaRPr>
          </a:p>
        </p:txBody>
      </p:sp>
      <p:sp>
        <p:nvSpPr>
          <p:cNvPr id="63" name="ZoneTexte 62"/>
          <p:cNvSpPr txBox="1">
            <a:spLocks noChangeArrowheads="1"/>
          </p:cNvSpPr>
          <p:nvPr/>
        </p:nvSpPr>
        <p:spPr bwMode="auto">
          <a:xfrm>
            <a:off x="179388" y="3573016"/>
            <a:ext cx="4824412" cy="369887"/>
          </a:xfrm>
          <a:prstGeom prst="rect">
            <a:avLst/>
          </a:prstGeom>
          <a:noFill/>
          <a:ln w="38100">
            <a:solidFill>
              <a:srgbClr val="008000"/>
            </a:solidFill>
            <a:miter lim="800000"/>
            <a:headEnd/>
            <a:tailEnd/>
          </a:ln>
        </p:spPr>
        <p:txBody>
          <a:bodyPr>
            <a:spAutoFit/>
          </a:bodyPr>
          <a:lstStyle/>
          <a:p>
            <a:pPr algn="ctr"/>
            <a:r>
              <a:rPr lang="fr-FR" b="1">
                <a:latin typeface="Calibri" pitchFamily="34" charset="0"/>
              </a:rPr>
              <a:t>Solution = Dépôt d’Alumine amorphe plus épais !</a:t>
            </a:r>
            <a:endParaRPr lang="fr-FR">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9"/>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30"/>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31"/>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60"/>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61"/>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p:bldP spid="12" grpId="0"/>
      <p:bldP spid="13" grpId="0"/>
      <p:bldP spid="17" grpId="0" animBg="1"/>
      <p:bldP spid="18" grpId="0"/>
      <p:bldP spid="20" grpId="0" animBg="1"/>
      <p:bldP spid="21" grpId="0"/>
      <p:bldP spid="24" grpId="0" animBg="1"/>
      <p:bldP spid="25" grpId="0"/>
      <p:bldP spid="26" grpId="0"/>
      <p:bldP spid="27" grpId="0"/>
      <p:bldP spid="28" grpId="0"/>
      <p:bldP spid="60" grpId="0"/>
      <p:bldP spid="61" grpId="0" animBg="1"/>
      <p:bldP spid="6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e 26"/>
          <p:cNvGrpSpPr/>
          <p:nvPr/>
        </p:nvGrpSpPr>
        <p:grpSpPr>
          <a:xfrm>
            <a:off x="539552" y="946820"/>
            <a:ext cx="7572375" cy="4914900"/>
            <a:chOff x="8964488" y="548680"/>
            <a:chExt cx="7572375" cy="4914900"/>
          </a:xfrm>
        </p:grpSpPr>
        <p:pic>
          <p:nvPicPr>
            <p:cNvPr id="116737" name="Picture 1"/>
            <p:cNvPicPr>
              <a:picLocks noChangeAspect="1" noChangeArrowheads="1"/>
            </p:cNvPicPr>
            <p:nvPr/>
          </p:nvPicPr>
          <p:blipFill>
            <a:blip r:embed="rId3" cstate="print"/>
            <a:srcRect/>
            <a:stretch>
              <a:fillRect/>
            </a:stretch>
          </p:blipFill>
          <p:spPr bwMode="auto">
            <a:xfrm>
              <a:off x="8964488" y="548680"/>
              <a:ext cx="7572375" cy="4914900"/>
            </a:xfrm>
            <a:prstGeom prst="rect">
              <a:avLst/>
            </a:prstGeom>
            <a:noFill/>
            <a:ln w="9525">
              <a:noFill/>
              <a:miter lim="800000"/>
              <a:headEnd/>
              <a:tailEnd/>
            </a:ln>
            <a:effectLst/>
          </p:spPr>
        </p:pic>
        <p:sp>
          <p:nvSpPr>
            <p:cNvPr id="45" name="ZoneTexte 44"/>
            <p:cNvSpPr txBox="1">
              <a:spLocks noChangeArrowheads="1"/>
            </p:cNvSpPr>
            <p:nvPr/>
          </p:nvSpPr>
          <p:spPr bwMode="auto">
            <a:xfrm>
              <a:off x="10899678" y="4234736"/>
              <a:ext cx="4562946" cy="369332"/>
            </a:xfrm>
            <a:prstGeom prst="rect">
              <a:avLst/>
            </a:prstGeom>
            <a:solidFill>
              <a:schemeClr val="bg1"/>
            </a:solidFill>
            <a:ln w="9525">
              <a:noFill/>
              <a:miter lim="800000"/>
              <a:headEnd/>
              <a:tailEnd/>
            </a:ln>
          </p:spPr>
          <p:txBody>
            <a:bodyPr wrap="square">
              <a:spAutoFit/>
            </a:bodyPr>
            <a:lstStyle/>
            <a:p>
              <a:r>
                <a:rPr lang="fr-FR" dirty="0">
                  <a:latin typeface="Calibri" pitchFamily="34" charset="0"/>
                </a:rPr>
                <a:t>Valeurs obtenues </a:t>
              </a:r>
              <a:r>
                <a:rPr lang="fr-FR" dirty="0" smtClean="0">
                  <a:latin typeface="Calibri" pitchFamily="34" charset="0"/>
                </a:rPr>
                <a:t>avec le modèle de Hay </a:t>
              </a:r>
              <a:r>
                <a:rPr lang="fr-FR" i="1" dirty="0">
                  <a:latin typeface="Calibri" pitchFamily="34" charset="0"/>
                </a:rPr>
                <a:t>et </a:t>
              </a:r>
              <a:r>
                <a:rPr lang="fr-FR" i="1" dirty="0" smtClean="0">
                  <a:latin typeface="Calibri" pitchFamily="34" charset="0"/>
                </a:rPr>
                <a:t>al.</a:t>
              </a:r>
              <a:r>
                <a:rPr lang="fr-FR" baseline="30000" dirty="0" smtClean="0">
                  <a:latin typeface="Calibri" pitchFamily="34" charset="0"/>
                </a:rPr>
                <a:t>1</a:t>
              </a:r>
              <a:endParaRPr lang="fr-FR" baseline="30000" dirty="0">
                <a:latin typeface="Calibri" pitchFamily="34" charset="0"/>
              </a:endParaRPr>
            </a:p>
          </p:txBody>
        </p:sp>
      </p:grpSp>
      <p:pic>
        <p:nvPicPr>
          <p:cNvPr id="116739" name="Picture 3"/>
          <p:cNvPicPr>
            <a:picLocks noChangeAspect="1" noChangeArrowheads="1"/>
          </p:cNvPicPr>
          <p:nvPr/>
        </p:nvPicPr>
        <p:blipFill>
          <a:blip r:embed="rId4" cstate="print"/>
          <a:srcRect/>
          <a:stretch>
            <a:fillRect/>
          </a:stretch>
        </p:blipFill>
        <p:spPr bwMode="auto">
          <a:xfrm>
            <a:off x="539552" y="946800"/>
            <a:ext cx="7583644" cy="4914000"/>
          </a:xfrm>
          <a:prstGeom prst="rect">
            <a:avLst/>
          </a:prstGeom>
          <a:noFill/>
          <a:ln w="9525">
            <a:noFill/>
            <a:miter lim="800000"/>
            <a:headEnd/>
            <a:tailEnd/>
          </a:ln>
          <a:effectLst/>
        </p:spPr>
      </p:pic>
      <p:grpSp>
        <p:nvGrpSpPr>
          <p:cNvPr id="26" name="Groupe 25"/>
          <p:cNvGrpSpPr/>
          <p:nvPr/>
        </p:nvGrpSpPr>
        <p:grpSpPr>
          <a:xfrm>
            <a:off x="1094400" y="957600"/>
            <a:ext cx="6822693" cy="4860000"/>
            <a:chOff x="1094400" y="957600"/>
            <a:chExt cx="6822693" cy="4860000"/>
          </a:xfrm>
        </p:grpSpPr>
        <p:pic>
          <p:nvPicPr>
            <p:cNvPr id="116740" name="Picture 4"/>
            <p:cNvPicPr>
              <a:picLocks noChangeAspect="1" noChangeArrowheads="1"/>
            </p:cNvPicPr>
            <p:nvPr/>
          </p:nvPicPr>
          <p:blipFill>
            <a:blip r:embed="rId5" cstate="print"/>
            <a:srcRect/>
            <a:stretch>
              <a:fillRect/>
            </a:stretch>
          </p:blipFill>
          <p:spPr bwMode="auto">
            <a:xfrm>
              <a:off x="1094400" y="957600"/>
              <a:ext cx="6822693" cy="4860000"/>
            </a:xfrm>
            <a:prstGeom prst="rect">
              <a:avLst/>
            </a:prstGeom>
            <a:noFill/>
            <a:ln w="9525">
              <a:noFill/>
              <a:miter lim="800000"/>
              <a:headEnd/>
              <a:tailEnd/>
            </a:ln>
            <a:effectLst/>
          </p:spPr>
        </p:pic>
        <p:sp>
          <p:nvSpPr>
            <p:cNvPr id="24" name="ZoneTexte 59"/>
            <p:cNvSpPr txBox="1">
              <a:spLocks noChangeArrowheads="1"/>
            </p:cNvSpPr>
            <p:nvPr/>
          </p:nvSpPr>
          <p:spPr bwMode="auto">
            <a:xfrm>
              <a:off x="2771800" y="3933056"/>
              <a:ext cx="2621463" cy="369282"/>
            </a:xfrm>
            <a:prstGeom prst="rect">
              <a:avLst/>
            </a:prstGeom>
            <a:solidFill>
              <a:schemeClr val="bg1"/>
            </a:solidFill>
            <a:ln w="9525">
              <a:noFill/>
              <a:miter lim="800000"/>
              <a:headEnd/>
              <a:tailEnd/>
            </a:ln>
          </p:spPr>
          <p:txBody>
            <a:bodyPr>
              <a:spAutoFit/>
            </a:bodyPr>
            <a:lstStyle/>
            <a:p>
              <a:r>
                <a:rPr lang="fr-FR" dirty="0">
                  <a:latin typeface="Calibri" pitchFamily="34" charset="0"/>
                </a:rPr>
                <a:t>Valeurs bibliographiques</a:t>
              </a:r>
            </a:p>
          </p:txBody>
        </p:sp>
        <p:sp>
          <p:nvSpPr>
            <p:cNvPr id="25" name="ZoneTexte 60"/>
            <p:cNvSpPr txBox="1">
              <a:spLocks noChangeArrowheads="1"/>
            </p:cNvSpPr>
            <p:nvPr/>
          </p:nvSpPr>
          <p:spPr bwMode="auto">
            <a:xfrm>
              <a:off x="2771800" y="4306997"/>
              <a:ext cx="2549451" cy="369282"/>
            </a:xfrm>
            <a:prstGeom prst="rect">
              <a:avLst/>
            </a:prstGeom>
            <a:solidFill>
              <a:schemeClr val="bg1"/>
            </a:solidFill>
            <a:ln w="9525">
              <a:noFill/>
              <a:miter lim="800000"/>
              <a:headEnd/>
              <a:tailEnd/>
            </a:ln>
          </p:spPr>
          <p:txBody>
            <a:bodyPr>
              <a:spAutoFit/>
            </a:bodyPr>
            <a:lstStyle/>
            <a:p>
              <a:r>
                <a:rPr lang="fr-FR" dirty="0">
                  <a:latin typeface="Calibri" pitchFamily="34" charset="0"/>
                </a:rPr>
                <a:t>Valeurs obtenues</a:t>
              </a:r>
              <a:endParaRPr lang="fr-FR" baseline="30000" dirty="0">
                <a:latin typeface="Calibri" pitchFamily="34" charset="0"/>
              </a:endParaRPr>
            </a:p>
          </p:txBody>
        </p:sp>
      </p:grpSp>
      <p:cxnSp>
        <p:nvCxnSpPr>
          <p:cNvPr id="3" name="Connecteur droit 2"/>
          <p:cNvCxnSpPr/>
          <p:nvPr/>
        </p:nvCxnSpPr>
        <p:spPr>
          <a:xfrm>
            <a:off x="0" y="476250"/>
            <a:ext cx="9144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60419" name="ZoneTexte 3"/>
          <p:cNvSpPr txBox="1">
            <a:spLocks noChangeArrowheads="1"/>
          </p:cNvSpPr>
          <p:nvPr/>
        </p:nvSpPr>
        <p:spPr bwMode="auto">
          <a:xfrm>
            <a:off x="0" y="0"/>
            <a:ext cx="9144000" cy="461963"/>
          </a:xfrm>
          <a:prstGeom prst="rect">
            <a:avLst/>
          </a:prstGeom>
          <a:noFill/>
          <a:ln w="9525">
            <a:noFill/>
            <a:miter lim="800000"/>
            <a:headEnd/>
            <a:tailEnd/>
          </a:ln>
        </p:spPr>
        <p:txBody>
          <a:bodyPr>
            <a:spAutoFit/>
          </a:bodyPr>
          <a:lstStyle/>
          <a:p>
            <a:r>
              <a:rPr lang="fr-FR" sz="2400" dirty="0" smtClean="0">
                <a:latin typeface="Calibri" pitchFamily="34" charset="0"/>
              </a:rPr>
              <a:t>I. </a:t>
            </a:r>
            <a:r>
              <a:rPr lang="fr-FR" sz="2400" dirty="0">
                <a:latin typeface="Calibri" pitchFamily="34" charset="0"/>
              </a:rPr>
              <a:t>Caractérisation mécanique des matériaux de contact</a:t>
            </a:r>
          </a:p>
        </p:txBody>
      </p:sp>
      <p:sp>
        <p:nvSpPr>
          <p:cNvPr id="6" name="ZoneTexte 5"/>
          <p:cNvSpPr txBox="1"/>
          <p:nvPr/>
        </p:nvSpPr>
        <p:spPr>
          <a:xfrm>
            <a:off x="0" y="508000"/>
            <a:ext cx="9144000" cy="400050"/>
          </a:xfrm>
          <a:prstGeom prst="rect">
            <a:avLst/>
          </a:prstGeom>
          <a:solidFill>
            <a:schemeClr val="accent1">
              <a:lumMod val="20000"/>
              <a:lumOff val="80000"/>
            </a:schemeClr>
          </a:solidFill>
        </p:spPr>
        <p:txBody>
          <a:bodyPr>
            <a:spAutoFit/>
          </a:bodyPr>
          <a:lstStyle/>
          <a:p>
            <a:pPr fontAlgn="auto">
              <a:spcBef>
                <a:spcPts val="0"/>
              </a:spcBef>
              <a:spcAft>
                <a:spcPts val="0"/>
              </a:spcAft>
              <a:defRPr/>
            </a:pPr>
            <a:r>
              <a:rPr lang="fr-FR" sz="2000" b="1" i="1" dirty="0">
                <a:latin typeface="+mn-lt"/>
                <a:cs typeface="+mn-cs"/>
                <a:sym typeface="Wingdings"/>
              </a:rPr>
              <a:t></a:t>
            </a:r>
            <a:r>
              <a:rPr lang="fr-FR" sz="2000" i="1" dirty="0">
                <a:latin typeface="+mn-lt"/>
                <a:cs typeface="+mn-cs"/>
                <a:sym typeface="Wingdings"/>
              </a:rPr>
              <a:t> Caractérisation mécanique du film d’Al</a:t>
            </a:r>
            <a:r>
              <a:rPr lang="fr-FR" sz="2000" i="1" baseline="-25000" dirty="0">
                <a:latin typeface="+mn-lt"/>
                <a:cs typeface="+mn-cs"/>
                <a:sym typeface="Wingdings"/>
              </a:rPr>
              <a:t>2</a:t>
            </a:r>
            <a:r>
              <a:rPr lang="fr-FR" sz="2000" i="1" dirty="0">
                <a:latin typeface="+mn-lt"/>
                <a:cs typeface="+mn-cs"/>
                <a:sym typeface="Wingdings"/>
              </a:rPr>
              <a:t>O</a:t>
            </a:r>
            <a:r>
              <a:rPr lang="fr-FR" sz="2000" i="1" baseline="-25000" dirty="0">
                <a:latin typeface="+mn-lt"/>
                <a:cs typeface="+mn-cs"/>
                <a:sym typeface="Wingdings"/>
              </a:rPr>
              <a:t>3</a:t>
            </a:r>
            <a:r>
              <a:rPr lang="fr-FR" sz="2000" i="1" dirty="0">
                <a:latin typeface="+mn-lt"/>
                <a:cs typeface="+mn-cs"/>
                <a:sym typeface="Wingdings"/>
              </a:rPr>
              <a:t> (ALD) par indentation </a:t>
            </a:r>
            <a:r>
              <a:rPr lang="fr-FR" sz="2000" i="1" dirty="0" err="1">
                <a:latin typeface="+mn-lt"/>
                <a:cs typeface="+mn-cs"/>
                <a:sym typeface="Wingdings"/>
              </a:rPr>
              <a:t>Berkovich</a:t>
            </a:r>
            <a:endParaRPr lang="fr-FR" sz="2000" i="1" dirty="0">
              <a:latin typeface="+mn-lt"/>
              <a:cs typeface="+mn-cs"/>
            </a:endParaRPr>
          </a:p>
        </p:txBody>
      </p:sp>
      <p:sp>
        <p:nvSpPr>
          <p:cNvPr id="7" name="Espace réservé du numéro de diapositive 3"/>
          <p:cNvSpPr>
            <a:spLocks noGrp="1"/>
          </p:cNvSpPr>
          <p:nvPr>
            <p:ph type="sldNum" sz="quarter" idx="12"/>
          </p:nvPr>
        </p:nvSpPr>
        <p:spPr>
          <a:xfrm>
            <a:off x="8675688" y="6492875"/>
            <a:ext cx="347662" cy="365125"/>
          </a:xfrm>
        </p:spPr>
        <p:txBody>
          <a:bodyPr/>
          <a:lstStyle/>
          <a:p>
            <a:pPr>
              <a:defRPr/>
            </a:pPr>
            <a:fld id="{A3CF46AB-867E-498C-B2DA-ADBC01BA2799}" type="slidenum">
              <a:rPr lang="de-DE"/>
              <a:pPr>
                <a:defRPr/>
              </a:pPr>
              <a:t>22</a:t>
            </a:fld>
            <a:endParaRPr lang="de-DE"/>
          </a:p>
        </p:txBody>
      </p:sp>
      <p:sp>
        <p:nvSpPr>
          <p:cNvPr id="50" name="ZoneTexte 49"/>
          <p:cNvSpPr txBox="1">
            <a:spLocks noChangeArrowheads="1"/>
          </p:cNvSpPr>
          <p:nvPr/>
        </p:nvSpPr>
        <p:spPr bwMode="auto">
          <a:xfrm>
            <a:off x="0" y="5805264"/>
            <a:ext cx="9144000" cy="1015663"/>
          </a:xfrm>
          <a:prstGeom prst="rect">
            <a:avLst/>
          </a:prstGeom>
          <a:noFill/>
          <a:ln w="9525">
            <a:noFill/>
            <a:miter lim="800000"/>
            <a:headEnd/>
            <a:tailEnd/>
          </a:ln>
        </p:spPr>
        <p:txBody>
          <a:bodyPr>
            <a:spAutoFit/>
          </a:bodyPr>
          <a:lstStyle/>
          <a:p>
            <a:pPr algn="just"/>
            <a:r>
              <a:rPr lang="en-US" sz="1000" baseline="30000" dirty="0" smtClean="0">
                <a:latin typeface="Calibri" pitchFamily="34" charset="0"/>
              </a:rPr>
              <a:t>1</a:t>
            </a:r>
            <a:r>
              <a:rPr lang="en-US" sz="1000" dirty="0" smtClean="0">
                <a:latin typeface="Calibri" pitchFamily="34" charset="0"/>
              </a:rPr>
              <a:t>Hay </a:t>
            </a:r>
            <a:r>
              <a:rPr lang="en-US" sz="1000" dirty="0">
                <a:latin typeface="Calibri" pitchFamily="34" charset="0"/>
              </a:rPr>
              <a:t>J. et Crawford B., “Measuring substrate-independent modulus of thin films.”, J. Mater. Res., 2011, 26(6), pp. 727-738.</a:t>
            </a:r>
          </a:p>
          <a:p>
            <a:pPr algn="just"/>
            <a:r>
              <a:rPr lang="en-US" sz="1000" baseline="30000" dirty="0">
                <a:latin typeface="Calibri" pitchFamily="34" charset="0"/>
              </a:rPr>
              <a:t>3</a:t>
            </a:r>
            <a:r>
              <a:rPr lang="en-US" sz="1000" dirty="0">
                <a:latin typeface="Calibri" pitchFamily="34" charset="0"/>
              </a:rPr>
              <a:t>Herrmann C. F. </a:t>
            </a:r>
            <a:r>
              <a:rPr lang="en-US" sz="1000" i="1" dirty="0">
                <a:latin typeface="Calibri" pitchFamily="34" charset="0"/>
              </a:rPr>
              <a:t>et al.</a:t>
            </a:r>
            <a:r>
              <a:rPr lang="en-US" sz="1000" dirty="0">
                <a:latin typeface="Calibri" pitchFamily="34" charset="0"/>
              </a:rPr>
              <a:t>, “Properties of atomic layer deposited Al2O3/</a:t>
            </a:r>
            <a:r>
              <a:rPr lang="en-US" sz="1000" dirty="0" err="1">
                <a:latin typeface="Calibri" pitchFamily="34" charset="0"/>
              </a:rPr>
              <a:t>ZnO</a:t>
            </a:r>
            <a:r>
              <a:rPr lang="en-US" sz="1000" dirty="0">
                <a:latin typeface="Calibri" pitchFamily="34" charset="0"/>
              </a:rPr>
              <a:t> dielectric films grown at low temperatures for RF MEMS.”, Proc. of the SPIE on Micromachining and </a:t>
            </a:r>
            <a:r>
              <a:rPr lang="en-US" sz="1000" dirty="0" err="1">
                <a:latin typeface="Calibri" pitchFamily="34" charset="0"/>
              </a:rPr>
              <a:t>Microfabrication</a:t>
            </a:r>
            <a:r>
              <a:rPr lang="en-US" sz="1000" dirty="0">
                <a:latin typeface="Calibri" pitchFamily="34" charset="0"/>
              </a:rPr>
              <a:t> Process Technology X, 2005, 5715, pp. 159-166.</a:t>
            </a:r>
          </a:p>
          <a:p>
            <a:pPr algn="just"/>
            <a:r>
              <a:rPr lang="en-US" sz="1000" baseline="30000" dirty="0">
                <a:latin typeface="Calibri" pitchFamily="34" charset="0"/>
              </a:rPr>
              <a:t>4</a:t>
            </a:r>
            <a:r>
              <a:rPr lang="en-US" sz="1000" dirty="0">
                <a:latin typeface="Calibri" pitchFamily="34" charset="0"/>
              </a:rPr>
              <a:t>Tripp M. K. </a:t>
            </a:r>
            <a:r>
              <a:rPr lang="en-US" sz="1000" i="1" dirty="0">
                <a:latin typeface="Calibri" pitchFamily="34" charset="0"/>
              </a:rPr>
              <a:t>et al.</a:t>
            </a:r>
            <a:r>
              <a:rPr lang="en-US" sz="1000" dirty="0">
                <a:latin typeface="Calibri" pitchFamily="34" charset="0"/>
              </a:rPr>
              <a:t>, “The mechanical properties of atomic layer deposited alumina for use in micro- and </a:t>
            </a:r>
            <a:r>
              <a:rPr lang="en-US" sz="1000" dirty="0" err="1">
                <a:latin typeface="Calibri" pitchFamily="34" charset="0"/>
              </a:rPr>
              <a:t>nano</a:t>
            </a:r>
            <a:r>
              <a:rPr lang="en-US" sz="1000" dirty="0">
                <a:latin typeface="Calibri" pitchFamily="34" charset="0"/>
              </a:rPr>
              <a:t>-electromechanical systems.”, Sensors and Actuators A, 2006, 130-131, pp. 419-429.</a:t>
            </a:r>
          </a:p>
          <a:p>
            <a:pPr algn="just"/>
            <a:r>
              <a:rPr lang="en-US" sz="1000" baseline="30000" dirty="0">
                <a:latin typeface="Calibri" pitchFamily="34" charset="0"/>
              </a:rPr>
              <a:t>5</a:t>
            </a:r>
            <a:r>
              <a:rPr lang="en-US" sz="1000" dirty="0">
                <a:latin typeface="Calibri" pitchFamily="34" charset="0"/>
              </a:rPr>
              <a:t>Bull S. J., “Mechanical response of atomic layer deposition alumina coatings on stiff and compliant substrates.”, J. Vac. Sci. Technol., 2012, A 30(1), pp. 160-1 - </a:t>
            </a:r>
            <a:r>
              <a:rPr lang="en-US" sz="1000" dirty="0" smtClean="0">
                <a:latin typeface="Calibri" pitchFamily="34" charset="0"/>
              </a:rPr>
              <a:t>160-8.²</a:t>
            </a:r>
            <a:endParaRPr lang="en-US" sz="1000" dirty="0">
              <a:latin typeface="Calibri" pitchFamily="34" charset="0"/>
            </a:endParaRPr>
          </a:p>
        </p:txBody>
      </p:sp>
      <p:sp>
        <p:nvSpPr>
          <p:cNvPr id="19" name="Rectangle à coins arrondis 18"/>
          <p:cNvSpPr/>
          <p:nvPr/>
        </p:nvSpPr>
        <p:spPr>
          <a:xfrm>
            <a:off x="2699792" y="1412776"/>
            <a:ext cx="4680520" cy="1584176"/>
          </a:xfrm>
          <a:prstGeom prst="roundRect">
            <a:avLst>
              <a:gd name="adj" fmla="val 9550"/>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b="1" dirty="0" smtClean="0">
                <a:solidFill>
                  <a:schemeClr val="tx1"/>
                </a:solidFill>
              </a:rPr>
              <a:t>Aux faibles enfoncements, on peut considérer l’échantillon comme un système bicouche (Al</a:t>
            </a:r>
            <a:r>
              <a:rPr lang="fr-FR" b="1" baseline="-25000" dirty="0" smtClean="0">
                <a:solidFill>
                  <a:schemeClr val="tx1"/>
                </a:solidFill>
              </a:rPr>
              <a:t>2</a:t>
            </a:r>
            <a:r>
              <a:rPr lang="fr-FR" b="1" dirty="0" smtClean="0">
                <a:solidFill>
                  <a:schemeClr val="tx1"/>
                </a:solidFill>
              </a:rPr>
              <a:t>O</a:t>
            </a:r>
            <a:r>
              <a:rPr lang="fr-FR" b="1" baseline="-25000" dirty="0" smtClean="0">
                <a:solidFill>
                  <a:schemeClr val="tx1"/>
                </a:solidFill>
              </a:rPr>
              <a:t>3</a:t>
            </a:r>
            <a:r>
              <a:rPr lang="fr-FR" b="1" dirty="0" smtClean="0">
                <a:solidFill>
                  <a:schemeClr val="tx1"/>
                </a:solidFill>
              </a:rPr>
              <a:t>/Al)…</a:t>
            </a:r>
          </a:p>
          <a:p>
            <a:pPr algn="ctr" fontAlgn="auto">
              <a:spcBef>
                <a:spcPts val="0"/>
              </a:spcBef>
              <a:spcAft>
                <a:spcPts val="0"/>
              </a:spcAft>
              <a:defRPr/>
            </a:pPr>
            <a:endParaRPr lang="fr-FR" b="1" dirty="0" smtClean="0">
              <a:solidFill>
                <a:schemeClr val="tx1"/>
              </a:solidFill>
            </a:endParaRPr>
          </a:p>
          <a:p>
            <a:pPr algn="ctr" fontAlgn="auto">
              <a:spcBef>
                <a:spcPts val="0"/>
              </a:spcBef>
              <a:spcAft>
                <a:spcPts val="0"/>
              </a:spcAft>
              <a:defRPr/>
            </a:pPr>
            <a:r>
              <a:rPr lang="fr-FR" b="1" dirty="0" smtClean="0">
                <a:solidFill>
                  <a:schemeClr val="tx1"/>
                </a:solidFill>
                <a:sym typeface="Wingdings" pitchFamily="2" charset="2"/>
              </a:rPr>
              <a:t> Modèle élastique bicouche de Hay </a:t>
            </a:r>
            <a:r>
              <a:rPr lang="fr-FR" b="1" i="1" dirty="0" smtClean="0">
                <a:solidFill>
                  <a:schemeClr val="tx1"/>
                </a:solidFill>
                <a:sym typeface="Wingdings" pitchFamily="2" charset="2"/>
              </a:rPr>
              <a:t>et al.</a:t>
            </a:r>
            <a:r>
              <a:rPr lang="fr-FR" b="1" baseline="30000" dirty="0" smtClean="0">
                <a:solidFill>
                  <a:schemeClr val="tx1"/>
                </a:solidFill>
                <a:sym typeface="Wingdings" pitchFamily="2" charset="2"/>
              </a:rPr>
              <a:t>1</a:t>
            </a:r>
            <a:endParaRPr lang="fr-FR" baseline="30000" dirty="0">
              <a:solidFill>
                <a:schemeClr val="tx1"/>
              </a:solidFill>
            </a:endParaRPr>
          </a:p>
        </p:txBody>
      </p:sp>
      <p:sp>
        <p:nvSpPr>
          <p:cNvPr id="49" name="ZoneTexte 48"/>
          <p:cNvSpPr txBox="1">
            <a:spLocks noChangeArrowheads="1"/>
          </p:cNvSpPr>
          <p:nvPr/>
        </p:nvSpPr>
        <p:spPr bwMode="auto">
          <a:xfrm>
            <a:off x="2268538" y="1068388"/>
            <a:ext cx="3671887" cy="922337"/>
          </a:xfrm>
          <a:prstGeom prst="rect">
            <a:avLst/>
          </a:prstGeom>
          <a:noFill/>
          <a:ln w="9525">
            <a:noFill/>
            <a:miter lim="800000"/>
            <a:headEnd/>
            <a:tailEnd/>
          </a:ln>
        </p:spPr>
        <p:txBody>
          <a:bodyPr>
            <a:spAutoFit/>
          </a:bodyPr>
          <a:lstStyle/>
          <a:p>
            <a:r>
              <a:rPr lang="fr-FR" b="1" dirty="0">
                <a:latin typeface="Calibri" pitchFamily="34" charset="0"/>
              </a:rPr>
              <a:t>Module d’Young ≈ (133±11)GPa</a:t>
            </a:r>
          </a:p>
          <a:p>
            <a:r>
              <a:rPr lang="fr-FR" b="1" dirty="0">
                <a:latin typeface="Calibri" pitchFamily="34" charset="0"/>
              </a:rPr>
              <a:t>Valeurs biblio. = (</a:t>
            </a:r>
            <a:r>
              <a:rPr lang="fr-FR" b="1" dirty="0" smtClean="0">
                <a:latin typeface="Calibri" pitchFamily="34" charset="0"/>
              </a:rPr>
              <a:t>125-183)GPa</a:t>
            </a:r>
            <a:r>
              <a:rPr lang="fr-FR" b="1" baseline="30000" dirty="0" smtClean="0">
                <a:latin typeface="Calibri" pitchFamily="34" charset="0"/>
              </a:rPr>
              <a:t>2,3,4</a:t>
            </a:r>
            <a:endParaRPr lang="fr-FR" b="1" baseline="30000" dirty="0">
              <a:latin typeface="Calibri" pitchFamily="34" charset="0"/>
            </a:endParaRPr>
          </a:p>
          <a:p>
            <a:r>
              <a:rPr lang="fr-FR" b="1" dirty="0">
                <a:latin typeface="Calibri" pitchFamily="34" charset="0"/>
                <a:sym typeface="Wingdings" pitchFamily="2" charset="2"/>
              </a:rPr>
              <a:t> </a:t>
            </a:r>
            <a:r>
              <a:rPr lang="fr-FR" b="1" i="1" dirty="0">
                <a:latin typeface="Times New Roman" pitchFamily="18" charset="0"/>
                <a:cs typeface="Times New Roman" pitchFamily="18" charset="0"/>
              </a:rPr>
              <a:t>E</a:t>
            </a:r>
            <a:r>
              <a:rPr lang="fr-FR" b="1" dirty="0">
                <a:latin typeface="Calibri" pitchFamily="34" charset="0"/>
              </a:rPr>
              <a:t>=f(</a:t>
            </a:r>
            <a:r>
              <a:rPr lang="fr-FR" b="1" i="1" dirty="0">
                <a:latin typeface="Times New Roman" pitchFamily="18" charset="0"/>
                <a:cs typeface="Times New Roman" pitchFamily="18" charset="0"/>
              </a:rPr>
              <a:t>T</a:t>
            </a:r>
            <a:r>
              <a:rPr lang="fr-FR" b="1" dirty="0">
                <a:latin typeface="Calibri" pitchFamily="34" charset="0"/>
              </a:rPr>
              <a:t>)</a:t>
            </a:r>
          </a:p>
        </p:txBody>
      </p:sp>
      <p:sp>
        <p:nvSpPr>
          <p:cNvPr id="46" name="Flèche courbée vers la gauche 45"/>
          <p:cNvSpPr/>
          <p:nvPr/>
        </p:nvSpPr>
        <p:spPr>
          <a:xfrm flipV="1">
            <a:off x="7956376" y="1944688"/>
            <a:ext cx="719137" cy="1873250"/>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grpSp>
        <p:nvGrpSpPr>
          <p:cNvPr id="28" name="Groupe 27"/>
          <p:cNvGrpSpPr/>
          <p:nvPr/>
        </p:nvGrpSpPr>
        <p:grpSpPr>
          <a:xfrm>
            <a:off x="1043608" y="896020"/>
            <a:ext cx="6953250" cy="4953000"/>
            <a:chOff x="1043608" y="896020"/>
            <a:chExt cx="6953250" cy="4953000"/>
          </a:xfrm>
        </p:grpSpPr>
        <p:pic>
          <p:nvPicPr>
            <p:cNvPr id="93185" name="Picture 1"/>
            <p:cNvPicPr>
              <a:picLocks noChangeAspect="1" noChangeArrowheads="1"/>
            </p:cNvPicPr>
            <p:nvPr/>
          </p:nvPicPr>
          <p:blipFill>
            <a:blip r:embed="rId6" cstate="print"/>
            <a:srcRect/>
            <a:stretch>
              <a:fillRect/>
            </a:stretch>
          </p:blipFill>
          <p:spPr bwMode="auto">
            <a:xfrm>
              <a:off x="1043608" y="896020"/>
              <a:ext cx="6953250" cy="4953000"/>
            </a:xfrm>
            <a:prstGeom prst="rect">
              <a:avLst/>
            </a:prstGeom>
            <a:noFill/>
            <a:ln w="9525">
              <a:noFill/>
              <a:miter lim="800000"/>
              <a:headEnd/>
              <a:tailEnd/>
            </a:ln>
            <a:effectLst/>
          </p:spPr>
        </p:pic>
        <p:sp>
          <p:nvSpPr>
            <p:cNvPr id="62" name="ZoneTexte 61"/>
            <p:cNvSpPr txBox="1">
              <a:spLocks noChangeArrowheads="1"/>
            </p:cNvSpPr>
            <p:nvPr/>
          </p:nvSpPr>
          <p:spPr bwMode="auto">
            <a:xfrm>
              <a:off x="2699767" y="3212976"/>
              <a:ext cx="4680545" cy="369332"/>
            </a:xfrm>
            <a:prstGeom prst="rect">
              <a:avLst/>
            </a:prstGeom>
            <a:noFill/>
            <a:ln w="28575">
              <a:solidFill>
                <a:srgbClr val="FF0000"/>
              </a:solidFill>
              <a:miter lim="800000"/>
              <a:headEnd/>
              <a:tailEnd/>
            </a:ln>
          </p:spPr>
          <p:txBody>
            <a:bodyPr wrap="square">
              <a:spAutoFit/>
            </a:bodyPr>
            <a:lstStyle/>
            <a:p>
              <a:pPr algn="ctr"/>
              <a:r>
                <a:rPr lang="fr-FR" b="1" dirty="0">
                  <a:latin typeface="Calibri" pitchFamily="34" charset="0"/>
                </a:rPr>
                <a:t>Module d’Young (Al</a:t>
              </a:r>
              <a:r>
                <a:rPr lang="fr-FR" b="1" baseline="-25000" dirty="0">
                  <a:latin typeface="Calibri" pitchFamily="34" charset="0"/>
                </a:rPr>
                <a:t>2</a:t>
              </a:r>
              <a:r>
                <a:rPr lang="fr-FR" b="1" dirty="0">
                  <a:latin typeface="Calibri" pitchFamily="34" charset="0"/>
                </a:rPr>
                <a:t>O</a:t>
              </a:r>
              <a:r>
                <a:rPr lang="fr-FR" b="1" baseline="-25000" dirty="0">
                  <a:latin typeface="Calibri" pitchFamily="34" charset="0"/>
                </a:rPr>
                <a:t>3</a:t>
              </a:r>
              <a:r>
                <a:rPr lang="fr-FR" b="1" dirty="0">
                  <a:latin typeface="Calibri" pitchFamily="34" charset="0"/>
                </a:rPr>
                <a:t> natif) ≈ </a:t>
              </a:r>
              <a:r>
                <a:rPr lang="fr-FR" b="1" dirty="0" smtClean="0">
                  <a:latin typeface="Calibri" pitchFamily="34" charset="0"/>
                </a:rPr>
                <a:t>100-200GPa</a:t>
              </a:r>
              <a:endParaRPr lang="fr-FR" b="1" dirty="0">
                <a:latin typeface="Calibri" pitchFamily="34" charset="0"/>
              </a:endParaRPr>
            </a:p>
          </p:txBody>
        </p:sp>
        <p:sp>
          <p:nvSpPr>
            <p:cNvPr id="60433" name="ZoneTexte 59"/>
            <p:cNvSpPr txBox="1">
              <a:spLocks noChangeArrowheads="1"/>
            </p:cNvSpPr>
            <p:nvPr/>
          </p:nvSpPr>
          <p:spPr bwMode="auto">
            <a:xfrm>
              <a:off x="2797016" y="3909283"/>
              <a:ext cx="3791208" cy="369282"/>
            </a:xfrm>
            <a:prstGeom prst="rect">
              <a:avLst/>
            </a:prstGeom>
            <a:solidFill>
              <a:schemeClr val="bg1"/>
            </a:solidFill>
            <a:ln w="9525">
              <a:noFill/>
              <a:miter lim="800000"/>
              <a:headEnd/>
              <a:tailEnd/>
            </a:ln>
          </p:spPr>
          <p:txBody>
            <a:bodyPr wrap="square">
              <a:spAutoFit/>
            </a:bodyPr>
            <a:lstStyle/>
            <a:p>
              <a:r>
                <a:rPr lang="fr-FR" dirty="0">
                  <a:latin typeface="Calibri" pitchFamily="34" charset="0"/>
                </a:rPr>
                <a:t>Valeurs </a:t>
              </a:r>
              <a:r>
                <a:rPr lang="fr-FR" dirty="0" smtClean="0">
                  <a:latin typeface="Calibri" pitchFamily="34" charset="0"/>
                </a:rPr>
                <a:t>bibliographiques</a:t>
              </a:r>
              <a:r>
                <a:rPr lang="fr-FR" baseline="30000" dirty="0" smtClean="0">
                  <a:latin typeface="Calibri" pitchFamily="34" charset="0"/>
                </a:rPr>
                <a:t>2,3,4</a:t>
              </a:r>
              <a:endParaRPr lang="fr-FR" baseline="30000" dirty="0">
                <a:latin typeface="Calibri" pitchFamily="34" charset="0"/>
              </a:endParaRPr>
            </a:p>
          </p:txBody>
        </p:sp>
        <p:sp>
          <p:nvSpPr>
            <p:cNvPr id="60434" name="ZoneTexte 60"/>
            <p:cNvSpPr txBox="1">
              <a:spLocks noChangeArrowheads="1"/>
            </p:cNvSpPr>
            <p:nvPr/>
          </p:nvSpPr>
          <p:spPr bwMode="auto">
            <a:xfrm>
              <a:off x="2797016" y="4283224"/>
              <a:ext cx="2549451" cy="369282"/>
            </a:xfrm>
            <a:prstGeom prst="rect">
              <a:avLst/>
            </a:prstGeom>
            <a:solidFill>
              <a:schemeClr val="bg1"/>
            </a:solidFill>
            <a:ln w="9525">
              <a:noFill/>
              <a:miter lim="800000"/>
              <a:headEnd/>
              <a:tailEnd/>
            </a:ln>
          </p:spPr>
          <p:txBody>
            <a:bodyPr>
              <a:spAutoFit/>
            </a:bodyPr>
            <a:lstStyle/>
            <a:p>
              <a:r>
                <a:rPr lang="fr-FR" dirty="0">
                  <a:latin typeface="Calibri" pitchFamily="34" charset="0"/>
                </a:rPr>
                <a:t>Valeurs </a:t>
              </a:r>
              <a:r>
                <a:rPr lang="fr-FR" dirty="0" smtClean="0">
                  <a:latin typeface="Calibri" pitchFamily="34" charset="0"/>
                </a:rPr>
                <a:t>obtenues</a:t>
              </a:r>
              <a:endParaRPr lang="fr-FR" baseline="30000" dirty="0">
                <a:latin typeface="Calibri"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2"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xEl>
                                              <p:charRg st="4294967295" end="429496729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9"/>
                                        </p:tgtEl>
                                        <p:attrNameLst>
                                          <p:attrName>style.visibility</p:attrName>
                                        </p:attrNameLst>
                                      </p:cBhvr>
                                      <p:to>
                                        <p:strVal val="visible"/>
                                      </p:to>
                                    </p:set>
                                  </p:childTnLst>
                                </p:cTn>
                              </p:par>
                              <p:par>
                                <p:cTn id="19" presetID="1" presetClass="exit" presetSubtype="0" fill="hold" nodeType="withEffect">
                                  <p:stCondLst>
                                    <p:cond delay="0"/>
                                  </p:stCondLst>
                                  <p:childTnLst>
                                    <p:set>
                                      <p:cBhvr>
                                        <p:cTn id="20" dur="1" fill="hold">
                                          <p:stCondLst>
                                            <p:cond delay="0"/>
                                          </p:stCondLst>
                                        </p:cTn>
                                        <p:tgtEl>
                                          <p:spTgt spid="116739"/>
                                        </p:tgtEl>
                                        <p:attrNameLst>
                                          <p:attrName>style.visibility</p:attrName>
                                        </p:attrNameLst>
                                      </p:cBhvr>
                                      <p:to>
                                        <p:strVal val="hidden"/>
                                      </p:to>
                                    </p:set>
                                  </p:childTnLst>
                                </p:cTn>
                              </p:par>
                              <p:par>
                                <p:cTn id="21" presetID="1" presetClass="exit" presetSubtype="0" fill="hold" grpId="1" nodeType="withEffect">
                                  <p:stCondLst>
                                    <p:cond delay="0"/>
                                  </p:stCondLst>
                                  <p:childTnLst>
                                    <p:set>
                                      <p:cBhvr>
                                        <p:cTn id="22" dur="1" fill="hold">
                                          <p:stCondLst>
                                            <p:cond delay="0"/>
                                          </p:stCondLst>
                                        </p:cTn>
                                        <p:tgtEl>
                                          <p:spTgt spid="49"/>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19"/>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6"/>
                                        </p:tgtEl>
                                        <p:attrNameLst>
                                          <p:attrName>style.visibility</p:attrName>
                                        </p:attrNameLst>
                                      </p:cBhvr>
                                      <p:to>
                                        <p:strVal val="visible"/>
                                      </p:to>
                                    </p:set>
                                  </p:childTnLst>
                                </p:cTn>
                              </p:par>
                              <p:par>
                                <p:cTn id="29" presetID="1" presetClass="exit" presetSubtype="0" fill="hold" grpId="1" nodeType="withEffect">
                                  <p:stCondLst>
                                    <p:cond delay="0"/>
                                  </p:stCondLst>
                                  <p:childTnLst>
                                    <p:set>
                                      <p:cBhvr>
                                        <p:cTn id="30" dur="1" fill="hold">
                                          <p:stCondLst>
                                            <p:cond delay="0"/>
                                          </p:stCondLst>
                                        </p:cTn>
                                        <p:tgtEl>
                                          <p:spTgt spid="46"/>
                                        </p:tgtEl>
                                        <p:attrNameLst>
                                          <p:attrName>style.visibility</p:attrName>
                                        </p:attrNameLst>
                                      </p:cBhvr>
                                      <p:to>
                                        <p:strVal val="hidden"/>
                                      </p:to>
                                    </p:set>
                                  </p:childTnLst>
                                </p:cTn>
                              </p:par>
                              <p:par>
                                <p:cTn id="31" presetID="1" presetClass="exit" presetSubtype="0" fill="hold" nodeType="withEffect">
                                  <p:stCondLst>
                                    <p:cond delay="0"/>
                                  </p:stCondLst>
                                  <p:childTnLst>
                                    <p:set>
                                      <p:cBhvr>
                                        <p:cTn id="32" dur="1" fill="hold">
                                          <p:stCondLst>
                                            <p:cond delay="0"/>
                                          </p:stCondLst>
                                        </p:cTn>
                                        <p:tgtEl>
                                          <p:spTgt spid="27"/>
                                        </p:tgtEl>
                                        <p:attrNameLst>
                                          <p:attrName>style.visibility</p:attrName>
                                        </p:attrNameLst>
                                      </p:cBhvr>
                                      <p:to>
                                        <p:strVal val="hidden"/>
                                      </p:to>
                                    </p:set>
                                  </p:childTnLst>
                                </p:cTn>
                              </p:par>
                              <p:par>
                                <p:cTn id="33" presetID="1" presetClass="exit" presetSubtype="0" fill="hold" nodeType="withEffect">
                                  <p:stCondLst>
                                    <p:cond delay="0"/>
                                  </p:stCondLst>
                                  <p:childTnLst>
                                    <p:set>
                                      <p:cBhvr>
                                        <p:cTn id="34" dur="1" fill="hold">
                                          <p:stCondLst>
                                            <p:cond delay="0"/>
                                          </p:stCondLst>
                                        </p:cTn>
                                        <p:tgtEl>
                                          <p:spTgt spid="26"/>
                                        </p:tgtEl>
                                        <p:attrNameLst>
                                          <p:attrName>style.visibility</p:attrName>
                                        </p:attrNameLst>
                                      </p:cBhvr>
                                      <p:to>
                                        <p:strVal val="hidden"/>
                                      </p:to>
                                    </p:set>
                                  </p:childTnLst>
                                </p:cTn>
                              </p:par>
                              <p:par>
                                <p:cTn id="35" presetID="1" presetClass="entr" presetSubtype="0"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animBg="1"/>
      <p:bldP spid="19" grpId="2" animBg="1"/>
      <p:bldP spid="49" grpId="0"/>
      <p:bldP spid="49" grpId="1"/>
      <p:bldP spid="46" grpId="0" animBg="1"/>
      <p:bldP spid="46"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Connecteur droit 2"/>
          <p:cNvCxnSpPr/>
          <p:nvPr/>
        </p:nvCxnSpPr>
        <p:spPr>
          <a:xfrm>
            <a:off x="0" y="476250"/>
            <a:ext cx="9144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61443" name="ZoneTexte 3"/>
          <p:cNvSpPr txBox="1">
            <a:spLocks noChangeArrowheads="1"/>
          </p:cNvSpPr>
          <p:nvPr/>
        </p:nvSpPr>
        <p:spPr bwMode="auto">
          <a:xfrm>
            <a:off x="0" y="0"/>
            <a:ext cx="9144000" cy="461963"/>
          </a:xfrm>
          <a:prstGeom prst="rect">
            <a:avLst/>
          </a:prstGeom>
          <a:noFill/>
          <a:ln w="9525">
            <a:noFill/>
            <a:miter lim="800000"/>
            <a:headEnd/>
            <a:tailEnd/>
          </a:ln>
        </p:spPr>
        <p:txBody>
          <a:bodyPr>
            <a:spAutoFit/>
          </a:bodyPr>
          <a:lstStyle/>
          <a:p>
            <a:r>
              <a:rPr lang="fr-FR" sz="2400" dirty="0" smtClean="0">
                <a:latin typeface="Calibri" pitchFamily="34" charset="0"/>
              </a:rPr>
              <a:t>I. </a:t>
            </a:r>
            <a:r>
              <a:rPr lang="fr-FR" sz="2400" dirty="0">
                <a:latin typeface="Calibri" pitchFamily="34" charset="0"/>
              </a:rPr>
              <a:t>Caractérisation mécanique des matériaux de contact</a:t>
            </a:r>
          </a:p>
        </p:txBody>
      </p:sp>
      <p:sp>
        <p:nvSpPr>
          <p:cNvPr id="6" name="ZoneTexte 5"/>
          <p:cNvSpPr txBox="1"/>
          <p:nvPr/>
        </p:nvSpPr>
        <p:spPr>
          <a:xfrm>
            <a:off x="0" y="508000"/>
            <a:ext cx="9144000" cy="400050"/>
          </a:xfrm>
          <a:prstGeom prst="rect">
            <a:avLst/>
          </a:prstGeom>
          <a:solidFill>
            <a:schemeClr val="accent1">
              <a:lumMod val="20000"/>
              <a:lumOff val="80000"/>
            </a:schemeClr>
          </a:solidFill>
        </p:spPr>
        <p:txBody>
          <a:bodyPr>
            <a:spAutoFit/>
          </a:bodyPr>
          <a:lstStyle/>
          <a:p>
            <a:pPr fontAlgn="auto">
              <a:spcBef>
                <a:spcPts val="0"/>
              </a:spcBef>
              <a:spcAft>
                <a:spcPts val="0"/>
              </a:spcAft>
              <a:defRPr/>
            </a:pPr>
            <a:r>
              <a:rPr lang="fr-FR" sz="2000" b="1" i="1" dirty="0">
                <a:latin typeface="+mn-lt"/>
                <a:cs typeface="+mn-cs"/>
                <a:sym typeface="Wingdings"/>
              </a:rPr>
              <a:t></a:t>
            </a:r>
            <a:r>
              <a:rPr lang="fr-FR" sz="2000" i="1" dirty="0">
                <a:latin typeface="+mn-lt"/>
                <a:cs typeface="+mn-cs"/>
                <a:sym typeface="Wingdings"/>
              </a:rPr>
              <a:t> Comportement élastique fragile du film d’Al</a:t>
            </a:r>
            <a:r>
              <a:rPr lang="fr-FR" sz="2000" i="1" baseline="-25000" dirty="0">
                <a:latin typeface="+mn-lt"/>
                <a:cs typeface="+mn-cs"/>
                <a:sym typeface="Wingdings"/>
              </a:rPr>
              <a:t>2</a:t>
            </a:r>
            <a:r>
              <a:rPr lang="fr-FR" sz="2000" i="1" dirty="0">
                <a:latin typeface="+mn-lt"/>
                <a:cs typeface="+mn-cs"/>
                <a:sym typeface="Wingdings"/>
              </a:rPr>
              <a:t>O</a:t>
            </a:r>
            <a:r>
              <a:rPr lang="fr-FR" sz="2000" i="1" baseline="-25000" dirty="0">
                <a:latin typeface="+mn-lt"/>
                <a:cs typeface="+mn-cs"/>
                <a:sym typeface="Wingdings"/>
              </a:rPr>
              <a:t>3</a:t>
            </a:r>
            <a:r>
              <a:rPr lang="fr-FR" sz="2000" i="1" dirty="0">
                <a:latin typeface="+mn-lt"/>
                <a:cs typeface="+mn-cs"/>
                <a:sym typeface="Wingdings"/>
              </a:rPr>
              <a:t> </a:t>
            </a:r>
            <a:endParaRPr lang="fr-FR" sz="2000" i="1" baseline="-25000" dirty="0">
              <a:latin typeface="+mn-lt"/>
              <a:cs typeface="+mn-cs"/>
            </a:endParaRPr>
          </a:p>
        </p:txBody>
      </p:sp>
      <p:sp>
        <p:nvSpPr>
          <p:cNvPr id="7" name="Espace réservé du numéro de diapositive 3"/>
          <p:cNvSpPr>
            <a:spLocks noGrp="1"/>
          </p:cNvSpPr>
          <p:nvPr>
            <p:ph type="sldNum" sz="quarter" idx="12"/>
          </p:nvPr>
        </p:nvSpPr>
        <p:spPr>
          <a:xfrm>
            <a:off x="8796338" y="6492875"/>
            <a:ext cx="347662" cy="365125"/>
          </a:xfrm>
        </p:spPr>
        <p:txBody>
          <a:bodyPr/>
          <a:lstStyle/>
          <a:p>
            <a:pPr>
              <a:defRPr/>
            </a:pPr>
            <a:fld id="{5D580856-5DAA-4740-BCF7-322A2212DDF4}" type="slidenum">
              <a:rPr lang="de-DE"/>
              <a:pPr>
                <a:defRPr/>
              </a:pPr>
              <a:t>23</a:t>
            </a:fld>
            <a:endParaRPr lang="de-DE"/>
          </a:p>
        </p:txBody>
      </p:sp>
      <p:sp>
        <p:nvSpPr>
          <p:cNvPr id="8" name="ZoneTexte 7"/>
          <p:cNvSpPr txBox="1">
            <a:spLocks noChangeArrowheads="1"/>
          </p:cNvSpPr>
          <p:nvPr/>
        </p:nvSpPr>
        <p:spPr bwMode="auto">
          <a:xfrm>
            <a:off x="-252536" y="3212976"/>
            <a:ext cx="5759450" cy="401638"/>
          </a:xfrm>
          <a:prstGeom prst="rect">
            <a:avLst/>
          </a:prstGeom>
          <a:noFill/>
          <a:ln w="9525">
            <a:noFill/>
            <a:miter lim="800000"/>
            <a:headEnd/>
            <a:tailEnd/>
          </a:ln>
        </p:spPr>
        <p:txBody>
          <a:bodyPr>
            <a:spAutoFit/>
          </a:bodyPr>
          <a:lstStyle/>
          <a:p>
            <a:pPr algn="ctr"/>
            <a:r>
              <a:rPr lang="fr-FR" sz="2000" b="1" i="1" dirty="0">
                <a:latin typeface="Calibri" pitchFamily="34" charset="0"/>
              </a:rPr>
              <a:t>« Modèle de la crème brûlée</a:t>
            </a:r>
            <a:r>
              <a:rPr lang="fr-FR" sz="2000" b="1" i="1" dirty="0" smtClean="0">
                <a:latin typeface="Calibri" pitchFamily="34" charset="0"/>
              </a:rPr>
              <a:t>… »</a:t>
            </a:r>
            <a:endParaRPr lang="fr-FR" sz="2000" b="1" i="1" baseline="30000" dirty="0">
              <a:latin typeface="Calibri" pitchFamily="34" charset="0"/>
            </a:endParaRPr>
          </a:p>
        </p:txBody>
      </p:sp>
      <p:sp>
        <p:nvSpPr>
          <p:cNvPr id="37" name="Rectangle 94"/>
          <p:cNvSpPr>
            <a:spLocks noChangeArrowheads="1"/>
          </p:cNvSpPr>
          <p:nvPr/>
        </p:nvSpPr>
        <p:spPr bwMode="auto">
          <a:xfrm>
            <a:off x="1044128" y="2168848"/>
            <a:ext cx="3382963" cy="900112"/>
          </a:xfrm>
          <a:prstGeom prst="rect">
            <a:avLst/>
          </a:prstGeom>
          <a:solidFill>
            <a:schemeClr val="bg1">
              <a:lumMod val="50000"/>
            </a:schemeClr>
          </a:solidFill>
          <a:ln w="9525">
            <a:noFill/>
            <a:miter lim="800000"/>
            <a:headEnd/>
            <a:tailEnd/>
          </a:ln>
        </p:spPr>
        <p:txBody>
          <a:bodyPr wrap="none" anchor="ctr"/>
          <a:lstStyle/>
          <a:p>
            <a:pPr algn="ctr" eaLnBrk="0" fontAlgn="auto" hangingPunct="0">
              <a:spcBef>
                <a:spcPts val="0"/>
              </a:spcBef>
              <a:spcAft>
                <a:spcPts val="0"/>
              </a:spcAft>
              <a:defRPr/>
            </a:pPr>
            <a:r>
              <a:rPr lang="fr-FR" b="1" dirty="0">
                <a:solidFill>
                  <a:schemeClr val="bg1"/>
                </a:solidFill>
                <a:latin typeface="+mn-lt"/>
                <a:cs typeface="+mn-cs"/>
              </a:rPr>
              <a:t>Substrat </a:t>
            </a:r>
          </a:p>
          <a:p>
            <a:pPr algn="ctr" eaLnBrk="0" fontAlgn="auto" hangingPunct="0">
              <a:spcBef>
                <a:spcPts val="0"/>
              </a:spcBef>
              <a:spcAft>
                <a:spcPts val="0"/>
              </a:spcAft>
              <a:defRPr/>
            </a:pPr>
            <a:r>
              <a:rPr lang="fr-FR" b="1" dirty="0">
                <a:solidFill>
                  <a:schemeClr val="bg1"/>
                </a:solidFill>
                <a:latin typeface="+mn-lt"/>
                <a:cs typeface="+mn-cs"/>
              </a:rPr>
              <a:t>élastique plastique (Al)</a:t>
            </a:r>
          </a:p>
        </p:txBody>
      </p:sp>
      <p:sp>
        <p:nvSpPr>
          <p:cNvPr id="38" name="Rectangle 94"/>
          <p:cNvSpPr>
            <a:spLocks noChangeArrowheads="1"/>
          </p:cNvSpPr>
          <p:nvPr/>
        </p:nvSpPr>
        <p:spPr bwMode="auto">
          <a:xfrm>
            <a:off x="1044128" y="1810073"/>
            <a:ext cx="3382963" cy="358775"/>
          </a:xfrm>
          <a:prstGeom prst="rect">
            <a:avLst/>
          </a:prstGeom>
          <a:solidFill>
            <a:schemeClr val="bg1">
              <a:lumMod val="75000"/>
            </a:schemeClr>
          </a:solidFill>
          <a:ln w="9525">
            <a:noFill/>
            <a:miter lim="800000"/>
            <a:headEnd/>
            <a:tailEnd/>
          </a:ln>
        </p:spPr>
        <p:txBody>
          <a:bodyPr wrap="none" anchor="ctr"/>
          <a:lstStyle/>
          <a:p>
            <a:pPr algn="ctr" eaLnBrk="0" fontAlgn="auto" hangingPunct="0">
              <a:spcBef>
                <a:spcPts val="0"/>
              </a:spcBef>
              <a:spcAft>
                <a:spcPts val="0"/>
              </a:spcAft>
              <a:defRPr/>
            </a:pPr>
            <a:r>
              <a:rPr lang="fr-FR" b="1" dirty="0">
                <a:latin typeface="+mn-lt"/>
                <a:cs typeface="+mn-cs"/>
              </a:rPr>
              <a:t>Film élastique fragile (Al</a:t>
            </a:r>
            <a:r>
              <a:rPr lang="fr-FR" b="1" baseline="-25000" dirty="0">
                <a:latin typeface="+mn-lt"/>
                <a:cs typeface="+mn-cs"/>
              </a:rPr>
              <a:t>2</a:t>
            </a:r>
            <a:r>
              <a:rPr lang="fr-FR" b="1" dirty="0">
                <a:latin typeface="+mn-lt"/>
                <a:cs typeface="+mn-cs"/>
              </a:rPr>
              <a:t>O</a:t>
            </a:r>
            <a:r>
              <a:rPr lang="fr-FR" b="1" baseline="-25000" dirty="0">
                <a:latin typeface="+mn-lt"/>
                <a:cs typeface="+mn-cs"/>
              </a:rPr>
              <a:t>3</a:t>
            </a:r>
            <a:r>
              <a:rPr lang="fr-FR" b="1" dirty="0">
                <a:latin typeface="+mn-lt"/>
                <a:cs typeface="+mn-cs"/>
              </a:rPr>
              <a:t>)</a:t>
            </a:r>
          </a:p>
        </p:txBody>
      </p:sp>
      <p:grpSp>
        <p:nvGrpSpPr>
          <p:cNvPr id="2" name="Groupe 43"/>
          <p:cNvGrpSpPr>
            <a:grpSpLocks/>
          </p:cNvGrpSpPr>
          <p:nvPr/>
        </p:nvGrpSpPr>
        <p:grpSpPr bwMode="auto">
          <a:xfrm>
            <a:off x="1042989" y="3543375"/>
            <a:ext cx="3239790" cy="2231479"/>
            <a:chOff x="2771800" y="3789040"/>
            <a:chExt cx="3744416" cy="2406047"/>
          </a:xfrm>
        </p:grpSpPr>
        <p:pic>
          <p:nvPicPr>
            <p:cNvPr id="61506" name="Picture 2" descr="http://1.bp.blogspot.com/_cOMZ0XF5qz8/TTh4WCfYF1I/AAAAAAAAG6Q/wVx4_B7QeWk/s1600/IMG_8145-2.jpg"/>
            <p:cNvPicPr>
              <a:picLocks noChangeAspect="1" noChangeArrowheads="1"/>
            </p:cNvPicPr>
            <p:nvPr/>
          </p:nvPicPr>
          <p:blipFill>
            <a:blip r:embed="rId3" cstate="print"/>
            <a:srcRect/>
            <a:stretch>
              <a:fillRect/>
            </a:stretch>
          </p:blipFill>
          <p:spPr bwMode="auto">
            <a:xfrm>
              <a:off x="2771800" y="3789040"/>
              <a:ext cx="3744416" cy="2375364"/>
            </a:xfrm>
            <a:prstGeom prst="rect">
              <a:avLst/>
            </a:prstGeom>
            <a:noFill/>
            <a:ln w="9525">
              <a:noFill/>
              <a:miter lim="800000"/>
              <a:headEnd/>
              <a:tailEnd/>
            </a:ln>
          </p:spPr>
        </p:pic>
        <p:grpSp>
          <p:nvGrpSpPr>
            <p:cNvPr id="61507" name="Groupe 13"/>
            <p:cNvGrpSpPr>
              <a:grpSpLocks/>
            </p:cNvGrpSpPr>
            <p:nvPr/>
          </p:nvGrpSpPr>
          <p:grpSpPr bwMode="auto">
            <a:xfrm>
              <a:off x="2843808" y="5825755"/>
              <a:ext cx="685800" cy="369332"/>
              <a:chOff x="76200" y="2087563"/>
              <a:chExt cx="685800" cy="369210"/>
            </a:xfrm>
          </p:grpSpPr>
          <p:sp>
            <p:nvSpPr>
              <p:cNvPr id="61508" name="Text Box 23"/>
              <p:cNvSpPr txBox="1">
                <a:spLocks noChangeArrowheads="1"/>
              </p:cNvSpPr>
              <p:nvPr/>
            </p:nvSpPr>
            <p:spPr bwMode="auto">
              <a:xfrm>
                <a:off x="76200" y="2087563"/>
                <a:ext cx="685800" cy="369210"/>
              </a:xfrm>
              <a:prstGeom prst="rect">
                <a:avLst/>
              </a:prstGeom>
              <a:noFill/>
              <a:ln w="9525">
                <a:noFill/>
                <a:miter lim="800000"/>
                <a:headEnd/>
                <a:tailEnd/>
              </a:ln>
            </p:spPr>
            <p:txBody>
              <a:bodyPr>
                <a:spAutoFit/>
              </a:bodyPr>
              <a:lstStyle/>
              <a:p>
                <a:pPr eaLnBrk="0" hangingPunct="0">
                  <a:spcBef>
                    <a:spcPct val="50000"/>
                  </a:spcBef>
                </a:pPr>
                <a:r>
                  <a:rPr lang="fr-FR">
                    <a:latin typeface="Calibri" pitchFamily="34" charset="0"/>
                  </a:rPr>
                  <a:t>1cm</a:t>
                </a:r>
              </a:p>
            </p:txBody>
          </p:sp>
          <p:sp>
            <p:nvSpPr>
              <p:cNvPr id="61509" name="Line 22"/>
              <p:cNvSpPr>
                <a:spLocks noChangeShapeType="1"/>
              </p:cNvSpPr>
              <p:nvPr/>
            </p:nvSpPr>
            <p:spPr bwMode="auto">
              <a:xfrm>
                <a:off x="147638" y="2108193"/>
                <a:ext cx="504000" cy="0"/>
              </a:xfrm>
              <a:prstGeom prst="line">
                <a:avLst/>
              </a:prstGeom>
              <a:noFill/>
              <a:ln w="38100">
                <a:solidFill>
                  <a:schemeClr val="tx1"/>
                </a:solidFill>
                <a:round/>
                <a:headEnd/>
                <a:tailEnd/>
              </a:ln>
            </p:spPr>
            <p:txBody>
              <a:bodyPr/>
              <a:lstStyle/>
              <a:p>
                <a:endParaRPr lang="fr-FR"/>
              </a:p>
            </p:txBody>
          </p:sp>
        </p:grpSp>
      </p:grpSp>
      <p:sp>
        <p:nvSpPr>
          <p:cNvPr id="69" name="Corde 68"/>
          <p:cNvSpPr/>
          <p:nvPr/>
        </p:nvSpPr>
        <p:spPr>
          <a:xfrm>
            <a:off x="2411091" y="1160785"/>
            <a:ext cx="649287" cy="649288"/>
          </a:xfrm>
          <a:prstGeom prst="chord">
            <a:avLst>
              <a:gd name="adj1" fmla="val 21531042"/>
              <a:gd name="adj2" fmla="val 10850074"/>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71" name="Flèche vers le bas 70"/>
          <p:cNvSpPr/>
          <p:nvPr/>
        </p:nvSpPr>
        <p:spPr>
          <a:xfrm>
            <a:off x="2410966" y="1203648"/>
            <a:ext cx="215900" cy="27463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74" name="Flèche vers le bas 73"/>
          <p:cNvSpPr/>
          <p:nvPr/>
        </p:nvSpPr>
        <p:spPr>
          <a:xfrm>
            <a:off x="2844353" y="1203648"/>
            <a:ext cx="215900" cy="27463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grpSp>
        <p:nvGrpSpPr>
          <p:cNvPr id="12" name="Groupe 84"/>
          <p:cNvGrpSpPr>
            <a:grpSpLocks/>
          </p:cNvGrpSpPr>
          <p:nvPr/>
        </p:nvGrpSpPr>
        <p:grpSpPr bwMode="auto">
          <a:xfrm>
            <a:off x="1043608" y="1340768"/>
            <a:ext cx="3365500" cy="1714500"/>
            <a:chOff x="5292080" y="1092741"/>
            <a:chExt cx="3366409" cy="1714566"/>
          </a:xfrm>
        </p:grpSpPr>
        <p:grpSp>
          <p:nvGrpSpPr>
            <p:cNvPr id="61490" name="Groupe 62"/>
            <p:cNvGrpSpPr>
              <a:grpSpLocks/>
            </p:cNvGrpSpPr>
            <p:nvPr/>
          </p:nvGrpSpPr>
          <p:grpSpPr bwMode="auto">
            <a:xfrm>
              <a:off x="5292080" y="1092741"/>
              <a:ext cx="3366409" cy="1714566"/>
              <a:chOff x="-1683000" y="3685029"/>
              <a:chExt cx="3366409" cy="1714566"/>
            </a:xfrm>
          </p:grpSpPr>
          <p:sp>
            <p:nvSpPr>
              <p:cNvPr id="51" name="Rectangle 94"/>
              <p:cNvSpPr>
                <a:spLocks noChangeArrowheads="1"/>
              </p:cNvSpPr>
              <p:nvPr/>
            </p:nvSpPr>
            <p:spPr bwMode="auto">
              <a:xfrm>
                <a:off x="-1683000" y="4156534"/>
                <a:ext cx="3366409" cy="344501"/>
              </a:xfrm>
              <a:prstGeom prst="rect">
                <a:avLst/>
              </a:prstGeom>
              <a:solidFill>
                <a:schemeClr val="bg1">
                  <a:lumMod val="75000"/>
                </a:schemeClr>
              </a:solidFill>
              <a:ln w="9525">
                <a:noFill/>
                <a:miter lim="800000"/>
                <a:headEnd/>
                <a:tailEnd/>
              </a:ln>
            </p:spPr>
            <p:txBody>
              <a:bodyPr wrap="none" anchor="ctr"/>
              <a:lstStyle/>
              <a:p>
                <a:pPr eaLnBrk="0" fontAlgn="auto" hangingPunct="0">
                  <a:spcBef>
                    <a:spcPts val="0"/>
                  </a:spcBef>
                  <a:spcAft>
                    <a:spcPts val="0"/>
                  </a:spcAft>
                  <a:defRPr/>
                </a:pPr>
                <a:r>
                  <a:rPr lang="fr-FR" b="1" dirty="0">
                    <a:latin typeface="+mn-lt"/>
                    <a:cs typeface="+mn-cs"/>
                  </a:rPr>
                  <a:t>Al</a:t>
                </a:r>
                <a:r>
                  <a:rPr lang="fr-FR" b="1" baseline="-25000" dirty="0">
                    <a:latin typeface="+mn-lt"/>
                    <a:cs typeface="+mn-cs"/>
                  </a:rPr>
                  <a:t>2</a:t>
                </a:r>
                <a:r>
                  <a:rPr lang="fr-FR" b="1" dirty="0">
                    <a:latin typeface="+mn-lt"/>
                    <a:cs typeface="+mn-cs"/>
                  </a:rPr>
                  <a:t>O</a:t>
                </a:r>
                <a:r>
                  <a:rPr lang="fr-FR" b="1" baseline="-25000" dirty="0">
                    <a:latin typeface="+mn-lt"/>
                    <a:cs typeface="+mn-cs"/>
                  </a:rPr>
                  <a:t>3</a:t>
                </a:r>
                <a:endParaRPr lang="fr-FR" b="1" dirty="0">
                  <a:latin typeface="+mn-lt"/>
                  <a:cs typeface="+mn-cs"/>
                </a:endParaRPr>
              </a:p>
            </p:txBody>
          </p:sp>
          <p:sp>
            <p:nvSpPr>
              <p:cNvPr id="49" name="Rectangle 94"/>
              <p:cNvSpPr>
                <a:spLocks noChangeArrowheads="1"/>
              </p:cNvSpPr>
              <p:nvPr/>
            </p:nvSpPr>
            <p:spPr bwMode="auto">
              <a:xfrm>
                <a:off x="-1683000" y="4499447"/>
                <a:ext cx="3366409" cy="900148"/>
              </a:xfrm>
              <a:prstGeom prst="rect">
                <a:avLst/>
              </a:prstGeom>
              <a:solidFill>
                <a:schemeClr val="bg1">
                  <a:lumMod val="50000"/>
                </a:schemeClr>
              </a:solidFill>
              <a:ln w="9525">
                <a:noFill/>
                <a:miter lim="800000"/>
                <a:headEnd/>
                <a:tailEnd/>
              </a:ln>
            </p:spPr>
            <p:txBody>
              <a:bodyPr wrap="none" anchor="ctr"/>
              <a:lstStyle/>
              <a:p>
                <a:pPr eaLnBrk="0" fontAlgn="auto" hangingPunct="0">
                  <a:spcBef>
                    <a:spcPts val="0"/>
                  </a:spcBef>
                  <a:spcAft>
                    <a:spcPts val="0"/>
                  </a:spcAft>
                  <a:defRPr/>
                </a:pPr>
                <a:r>
                  <a:rPr lang="fr-FR" b="1" dirty="0">
                    <a:solidFill>
                      <a:schemeClr val="bg1"/>
                    </a:solidFill>
                    <a:latin typeface="+mn-lt"/>
                    <a:cs typeface="+mn-cs"/>
                  </a:rPr>
                  <a:t>Al</a:t>
                </a:r>
              </a:p>
            </p:txBody>
          </p:sp>
          <p:sp>
            <p:nvSpPr>
              <p:cNvPr id="59" name="Forme libre 58"/>
              <p:cNvSpPr/>
              <p:nvPr/>
            </p:nvSpPr>
            <p:spPr>
              <a:xfrm>
                <a:off x="-1683000" y="4096208"/>
                <a:ext cx="3366409" cy="288936"/>
              </a:xfrm>
              <a:custGeom>
                <a:avLst/>
                <a:gdLst>
                  <a:gd name="connsiteX0" fmla="*/ 0 w 3360420"/>
                  <a:gd name="connsiteY0" fmla="*/ 31750 h 238760"/>
                  <a:gd name="connsiteX1" fmla="*/ 1165860 w 3360420"/>
                  <a:gd name="connsiteY1" fmla="*/ 39370 h 238760"/>
                  <a:gd name="connsiteX2" fmla="*/ 1729740 w 3360420"/>
                  <a:gd name="connsiteY2" fmla="*/ 237490 h 238760"/>
                  <a:gd name="connsiteX3" fmla="*/ 2240280 w 3360420"/>
                  <a:gd name="connsiteY3" fmla="*/ 31750 h 238760"/>
                  <a:gd name="connsiteX4" fmla="*/ 3360420 w 3360420"/>
                  <a:gd name="connsiteY4" fmla="*/ 46990 h 238760"/>
                  <a:gd name="connsiteX0" fmla="*/ 0 w 3360420"/>
                  <a:gd name="connsiteY0" fmla="*/ 40174 h 297726"/>
                  <a:gd name="connsiteX1" fmla="*/ 1165860 w 3360420"/>
                  <a:gd name="connsiteY1" fmla="*/ 47794 h 297726"/>
                  <a:gd name="connsiteX2" fmla="*/ 1713012 w 3360420"/>
                  <a:gd name="connsiteY2" fmla="*/ 296456 h 297726"/>
                  <a:gd name="connsiteX3" fmla="*/ 2240280 w 3360420"/>
                  <a:gd name="connsiteY3" fmla="*/ 40174 h 297726"/>
                  <a:gd name="connsiteX4" fmla="*/ 3360420 w 3360420"/>
                  <a:gd name="connsiteY4" fmla="*/ 55414 h 297726"/>
                  <a:gd name="connsiteX0" fmla="*/ 0 w 3360420"/>
                  <a:gd name="connsiteY0" fmla="*/ 28172 h 213716"/>
                  <a:gd name="connsiteX1" fmla="*/ 1165860 w 3360420"/>
                  <a:gd name="connsiteY1" fmla="*/ 35792 h 213716"/>
                  <a:gd name="connsiteX2" fmla="*/ 1713012 w 3360420"/>
                  <a:gd name="connsiteY2" fmla="*/ 212446 h 213716"/>
                  <a:gd name="connsiteX3" fmla="*/ 2240280 w 3360420"/>
                  <a:gd name="connsiteY3" fmla="*/ 28172 h 213716"/>
                  <a:gd name="connsiteX4" fmla="*/ 3360420 w 3360420"/>
                  <a:gd name="connsiteY4" fmla="*/ 43412 h 2137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60420" h="213716">
                    <a:moveTo>
                      <a:pt x="0" y="28172"/>
                    </a:moveTo>
                    <a:cubicBezTo>
                      <a:pt x="438785" y="14837"/>
                      <a:pt x="880358" y="5080"/>
                      <a:pt x="1165860" y="35792"/>
                    </a:cubicBezTo>
                    <a:cubicBezTo>
                      <a:pt x="1451362" y="66504"/>
                      <a:pt x="1533942" y="213716"/>
                      <a:pt x="1713012" y="212446"/>
                    </a:cubicBezTo>
                    <a:cubicBezTo>
                      <a:pt x="1892082" y="211176"/>
                      <a:pt x="1965712" y="56344"/>
                      <a:pt x="2240280" y="28172"/>
                    </a:cubicBezTo>
                    <a:cubicBezTo>
                      <a:pt x="2514848" y="0"/>
                      <a:pt x="3176270" y="37062"/>
                      <a:pt x="3360420" y="43412"/>
                    </a:cubicBezTo>
                  </a:path>
                </a:pathLst>
              </a:custGeom>
              <a:solidFill>
                <a:schemeClr val="bg1"/>
              </a:solidFill>
              <a:ln w="889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a:p>
            </p:txBody>
          </p:sp>
          <p:sp>
            <p:nvSpPr>
              <p:cNvPr id="56" name="Corde 55"/>
              <p:cNvSpPr/>
              <p:nvPr/>
            </p:nvSpPr>
            <p:spPr>
              <a:xfrm>
                <a:off x="-301502" y="3685029"/>
                <a:ext cx="647875" cy="647725"/>
              </a:xfrm>
              <a:prstGeom prst="chord">
                <a:avLst>
                  <a:gd name="adj1" fmla="val 21531042"/>
                  <a:gd name="adj2" fmla="val 10850074"/>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60" name="Forme libre 59"/>
              <p:cNvSpPr/>
              <p:nvPr/>
            </p:nvSpPr>
            <p:spPr>
              <a:xfrm>
                <a:off x="-1683000" y="4450233"/>
                <a:ext cx="3366409" cy="214320"/>
              </a:xfrm>
              <a:custGeom>
                <a:avLst/>
                <a:gdLst>
                  <a:gd name="connsiteX0" fmla="*/ 0 w 3360420"/>
                  <a:gd name="connsiteY0" fmla="*/ 31750 h 238760"/>
                  <a:gd name="connsiteX1" fmla="*/ 1165860 w 3360420"/>
                  <a:gd name="connsiteY1" fmla="*/ 39370 h 238760"/>
                  <a:gd name="connsiteX2" fmla="*/ 1729740 w 3360420"/>
                  <a:gd name="connsiteY2" fmla="*/ 237490 h 238760"/>
                  <a:gd name="connsiteX3" fmla="*/ 2240280 w 3360420"/>
                  <a:gd name="connsiteY3" fmla="*/ 31750 h 238760"/>
                  <a:gd name="connsiteX4" fmla="*/ 3360420 w 3360420"/>
                  <a:gd name="connsiteY4" fmla="*/ 46990 h 238760"/>
                  <a:gd name="connsiteX0" fmla="*/ 0 w 3360420"/>
                  <a:gd name="connsiteY0" fmla="*/ 40174 h 297726"/>
                  <a:gd name="connsiteX1" fmla="*/ 1165860 w 3360420"/>
                  <a:gd name="connsiteY1" fmla="*/ 47794 h 297726"/>
                  <a:gd name="connsiteX2" fmla="*/ 1713012 w 3360420"/>
                  <a:gd name="connsiteY2" fmla="*/ 296456 h 297726"/>
                  <a:gd name="connsiteX3" fmla="*/ 2240280 w 3360420"/>
                  <a:gd name="connsiteY3" fmla="*/ 40174 h 297726"/>
                  <a:gd name="connsiteX4" fmla="*/ 3360420 w 3360420"/>
                  <a:gd name="connsiteY4" fmla="*/ 55414 h 297726"/>
                  <a:gd name="connsiteX0" fmla="*/ 0 w 3360420"/>
                  <a:gd name="connsiteY0" fmla="*/ 28172 h 213716"/>
                  <a:gd name="connsiteX1" fmla="*/ 1165860 w 3360420"/>
                  <a:gd name="connsiteY1" fmla="*/ 35792 h 213716"/>
                  <a:gd name="connsiteX2" fmla="*/ 1713012 w 3360420"/>
                  <a:gd name="connsiteY2" fmla="*/ 212446 h 213716"/>
                  <a:gd name="connsiteX3" fmla="*/ 2240280 w 3360420"/>
                  <a:gd name="connsiteY3" fmla="*/ 28172 h 213716"/>
                  <a:gd name="connsiteX4" fmla="*/ 3360420 w 3360420"/>
                  <a:gd name="connsiteY4" fmla="*/ 43412 h 2137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60420" h="213716">
                    <a:moveTo>
                      <a:pt x="0" y="28172"/>
                    </a:moveTo>
                    <a:cubicBezTo>
                      <a:pt x="438785" y="14837"/>
                      <a:pt x="880358" y="5080"/>
                      <a:pt x="1165860" y="35792"/>
                    </a:cubicBezTo>
                    <a:cubicBezTo>
                      <a:pt x="1451362" y="66504"/>
                      <a:pt x="1533942" y="213716"/>
                      <a:pt x="1713012" y="212446"/>
                    </a:cubicBezTo>
                    <a:cubicBezTo>
                      <a:pt x="1892082" y="211176"/>
                      <a:pt x="1965712" y="56344"/>
                      <a:pt x="2240280" y="28172"/>
                    </a:cubicBezTo>
                    <a:cubicBezTo>
                      <a:pt x="2514848" y="0"/>
                      <a:pt x="3176270" y="37062"/>
                      <a:pt x="3360420" y="43412"/>
                    </a:cubicBezTo>
                  </a:path>
                </a:pathLst>
              </a:custGeom>
              <a:solidFill>
                <a:schemeClr val="bg1">
                  <a:lumMod val="75000"/>
                </a:schemeClr>
              </a:solidFill>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a:p>
            </p:txBody>
          </p:sp>
        </p:grpSp>
        <p:sp>
          <p:nvSpPr>
            <p:cNvPr id="75" name="Flèche vers le bas 74"/>
            <p:cNvSpPr/>
            <p:nvPr/>
          </p:nvSpPr>
          <p:spPr>
            <a:xfrm>
              <a:off x="6665639" y="1132430"/>
              <a:ext cx="215958" cy="27464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76" name="Flèche vers le bas 75"/>
            <p:cNvSpPr/>
            <p:nvPr/>
          </p:nvSpPr>
          <p:spPr>
            <a:xfrm>
              <a:off x="7097556" y="1132430"/>
              <a:ext cx="215958" cy="27464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cxnSp>
          <p:nvCxnSpPr>
            <p:cNvPr id="79" name="Connecteur droit 78"/>
            <p:cNvCxnSpPr/>
            <p:nvPr/>
          </p:nvCxnSpPr>
          <p:spPr>
            <a:xfrm>
              <a:off x="6043171" y="1435654"/>
              <a:ext cx="0" cy="466743"/>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2" name="Connecteur droit 81"/>
            <p:cNvCxnSpPr/>
            <p:nvPr/>
          </p:nvCxnSpPr>
          <p:spPr>
            <a:xfrm>
              <a:off x="6371872" y="1478518"/>
              <a:ext cx="0" cy="431817"/>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3" name="Connecteur droit 82"/>
            <p:cNvCxnSpPr/>
            <p:nvPr/>
          </p:nvCxnSpPr>
          <p:spPr>
            <a:xfrm>
              <a:off x="7956624" y="1438829"/>
              <a:ext cx="0" cy="46833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4" name="Connecteur droit 83"/>
            <p:cNvCxnSpPr/>
            <p:nvPr/>
          </p:nvCxnSpPr>
          <p:spPr>
            <a:xfrm>
              <a:off x="7596165" y="1475343"/>
              <a:ext cx="0" cy="431817"/>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93" name="Rectangle 92"/>
          <p:cNvSpPr>
            <a:spLocks noChangeArrowheads="1"/>
          </p:cNvSpPr>
          <p:nvPr/>
        </p:nvSpPr>
        <p:spPr bwMode="auto">
          <a:xfrm>
            <a:off x="264666" y="1117923"/>
            <a:ext cx="2160587" cy="646112"/>
          </a:xfrm>
          <a:prstGeom prst="rect">
            <a:avLst/>
          </a:prstGeom>
          <a:noFill/>
          <a:ln w="9525">
            <a:noFill/>
            <a:miter lim="800000"/>
            <a:headEnd/>
            <a:tailEnd/>
          </a:ln>
        </p:spPr>
        <p:txBody>
          <a:bodyPr>
            <a:spAutoFit/>
          </a:bodyPr>
          <a:lstStyle/>
          <a:p>
            <a:pPr algn="ctr" eaLnBrk="0" hangingPunct="0"/>
            <a:r>
              <a:rPr lang="fr-FR" b="1" dirty="0">
                <a:latin typeface="Calibri" pitchFamily="34" charset="0"/>
              </a:rPr>
              <a:t>Indenteur sphérique de rayon </a:t>
            </a:r>
            <a:r>
              <a:rPr lang="fr-FR" b="1" i="1" dirty="0">
                <a:latin typeface="Times New Roman" pitchFamily="18" charset="0"/>
                <a:cs typeface="Times New Roman" pitchFamily="18" charset="0"/>
              </a:rPr>
              <a:t>R</a:t>
            </a:r>
          </a:p>
        </p:txBody>
      </p:sp>
      <p:cxnSp>
        <p:nvCxnSpPr>
          <p:cNvPr id="94" name="Connecteur droit avec flèche 93"/>
          <p:cNvCxnSpPr/>
          <p:nvPr/>
        </p:nvCxnSpPr>
        <p:spPr>
          <a:xfrm>
            <a:off x="4427091" y="1751335"/>
            <a:ext cx="0" cy="43180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95" name="Rectangle 94"/>
          <p:cNvSpPr>
            <a:spLocks noChangeArrowheads="1"/>
          </p:cNvSpPr>
          <p:nvPr/>
        </p:nvSpPr>
        <p:spPr bwMode="auto">
          <a:xfrm>
            <a:off x="4466778" y="1737048"/>
            <a:ext cx="249238" cy="369887"/>
          </a:xfrm>
          <a:prstGeom prst="rect">
            <a:avLst/>
          </a:prstGeom>
          <a:noFill/>
          <a:ln w="9525">
            <a:noFill/>
            <a:miter lim="800000"/>
            <a:headEnd/>
            <a:tailEnd/>
          </a:ln>
        </p:spPr>
        <p:txBody>
          <a:bodyPr wrap="none">
            <a:spAutoFit/>
          </a:bodyPr>
          <a:lstStyle/>
          <a:p>
            <a:r>
              <a:rPr lang="fr-FR" b="1" i="1">
                <a:latin typeface="Times New Roman" pitchFamily="18" charset="0"/>
                <a:cs typeface="Times New Roman" pitchFamily="18" charset="0"/>
              </a:rPr>
              <a:t>t</a:t>
            </a:r>
            <a:endParaRPr lang="fr-FR">
              <a:latin typeface="Calibri" pitchFamily="34" charset="0"/>
            </a:endParaRPr>
          </a:p>
        </p:txBody>
      </p:sp>
      <p:sp>
        <p:nvSpPr>
          <p:cNvPr id="77" name="Rectangle à coins arrondis 76"/>
          <p:cNvSpPr/>
          <p:nvPr/>
        </p:nvSpPr>
        <p:spPr>
          <a:xfrm>
            <a:off x="1727684" y="6021288"/>
            <a:ext cx="5688632" cy="576262"/>
          </a:xfrm>
          <a:prstGeom prst="roundRect">
            <a:avLst>
              <a:gd name="adj" fmla="val 9550"/>
            </a:avLst>
          </a:prstGeom>
          <a:solidFill>
            <a:schemeClr val="accent3">
              <a:lumMod val="40000"/>
              <a:lumOff val="6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2000" b="1" dirty="0" smtClean="0">
                <a:solidFill>
                  <a:schemeClr val="tx1"/>
                </a:solidFill>
                <a:sym typeface="Wingdings" pitchFamily="2" charset="2"/>
              </a:rPr>
              <a:t> Contrainte à la rupture du film d’Alumine.</a:t>
            </a:r>
            <a:r>
              <a:rPr lang="fr-FR" sz="2000" b="1" dirty="0" smtClean="0">
                <a:solidFill>
                  <a:schemeClr val="tx1"/>
                </a:solidFill>
              </a:rPr>
              <a:t> </a:t>
            </a:r>
            <a:endParaRPr lang="fr-FR" sz="2000" b="1" dirty="0">
              <a:solidFill>
                <a:schemeClr val="tx1"/>
              </a:solidFill>
            </a:endParaRPr>
          </a:p>
        </p:txBody>
      </p:sp>
      <p:sp>
        <p:nvSpPr>
          <p:cNvPr id="80" name="Rectangle à coins arrondis 79"/>
          <p:cNvSpPr/>
          <p:nvPr/>
        </p:nvSpPr>
        <p:spPr>
          <a:xfrm>
            <a:off x="251520" y="3789040"/>
            <a:ext cx="5112568" cy="1800200"/>
          </a:xfrm>
          <a:prstGeom prst="roundRect">
            <a:avLst>
              <a:gd name="adj" fmla="val 9550"/>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Wingdings" pitchFamily="2" charset="2"/>
              <a:buChar char="q"/>
              <a:defRPr/>
            </a:pPr>
            <a:r>
              <a:rPr lang="fr-FR" b="1" dirty="0">
                <a:solidFill>
                  <a:schemeClr val="tx1"/>
                </a:solidFill>
              </a:rPr>
              <a:t> </a:t>
            </a:r>
            <a:r>
              <a:rPr lang="fr-FR" b="1" u="sng" dirty="0">
                <a:solidFill>
                  <a:schemeClr val="tx1"/>
                </a:solidFill>
              </a:rPr>
              <a:t>Analyse statistique</a:t>
            </a:r>
            <a:r>
              <a:rPr lang="fr-FR" b="1" dirty="0">
                <a:solidFill>
                  <a:schemeClr val="tx1"/>
                </a:solidFill>
              </a:rPr>
              <a:t> </a:t>
            </a:r>
            <a:r>
              <a:rPr lang="fr-FR" b="1" dirty="0" smtClean="0">
                <a:solidFill>
                  <a:schemeClr val="tx1"/>
                </a:solidFill>
              </a:rPr>
              <a:t>des </a:t>
            </a:r>
            <a:r>
              <a:rPr lang="fr-FR" b="1" dirty="0">
                <a:solidFill>
                  <a:schemeClr val="tx1"/>
                </a:solidFill>
              </a:rPr>
              <a:t>forces critiques </a:t>
            </a:r>
            <a:r>
              <a:rPr lang="fr-FR" b="1" dirty="0" smtClean="0">
                <a:solidFill>
                  <a:schemeClr val="tx1"/>
                </a:solidFill>
              </a:rPr>
              <a:t>(</a:t>
            </a:r>
            <a:r>
              <a:rPr lang="fr-FR" b="1" dirty="0" err="1" smtClean="0">
                <a:solidFill>
                  <a:schemeClr val="tx1"/>
                </a:solidFill>
              </a:rPr>
              <a:t>Weibull</a:t>
            </a:r>
            <a:r>
              <a:rPr lang="fr-FR" b="1" dirty="0" smtClean="0">
                <a:solidFill>
                  <a:schemeClr val="tx1"/>
                </a:solidFill>
              </a:rPr>
              <a:t>) et </a:t>
            </a:r>
            <a:r>
              <a:rPr lang="fr-FR" b="1" dirty="0">
                <a:solidFill>
                  <a:schemeClr val="tx1"/>
                </a:solidFill>
              </a:rPr>
              <a:t>des diamètres de fissures </a:t>
            </a:r>
            <a:r>
              <a:rPr lang="fr-FR" b="1" dirty="0" smtClean="0">
                <a:solidFill>
                  <a:schemeClr val="tx1"/>
                </a:solidFill>
              </a:rPr>
              <a:t>pour </a:t>
            </a:r>
            <a:r>
              <a:rPr lang="fr-FR" b="1" dirty="0">
                <a:solidFill>
                  <a:schemeClr val="tx1"/>
                </a:solidFill>
              </a:rPr>
              <a:t>différents rapports </a:t>
            </a:r>
            <a:r>
              <a:rPr lang="fr-FR" b="1" i="1" dirty="0" smtClean="0">
                <a:solidFill>
                  <a:schemeClr val="tx1"/>
                </a:solidFill>
                <a:latin typeface="Times New Roman" pitchFamily="18" charset="0"/>
                <a:cs typeface="Times New Roman" pitchFamily="18" charset="0"/>
              </a:rPr>
              <a:t>R</a:t>
            </a:r>
            <a:r>
              <a:rPr lang="fr-FR" b="1" dirty="0" smtClean="0">
                <a:solidFill>
                  <a:schemeClr val="tx1"/>
                </a:solidFill>
              </a:rPr>
              <a:t>/</a:t>
            </a:r>
            <a:r>
              <a:rPr lang="fr-FR" b="1" i="1" dirty="0" smtClean="0">
                <a:solidFill>
                  <a:schemeClr val="tx1"/>
                </a:solidFill>
                <a:latin typeface="Times New Roman" pitchFamily="18" charset="0"/>
                <a:cs typeface="Times New Roman" pitchFamily="18" charset="0"/>
              </a:rPr>
              <a:t>t.</a:t>
            </a:r>
          </a:p>
          <a:p>
            <a:pPr algn="ctr" fontAlgn="auto">
              <a:spcBef>
                <a:spcPts val="0"/>
              </a:spcBef>
              <a:spcAft>
                <a:spcPts val="0"/>
              </a:spcAft>
              <a:buFont typeface="Wingdings" pitchFamily="2" charset="2"/>
              <a:buChar char="q"/>
              <a:defRPr/>
            </a:pPr>
            <a:endParaRPr lang="fr-FR" b="1" i="1" dirty="0" smtClean="0">
              <a:solidFill>
                <a:schemeClr val="tx1"/>
              </a:solidFill>
              <a:latin typeface="Times New Roman" pitchFamily="18" charset="0"/>
              <a:cs typeface="Times New Roman" pitchFamily="18" charset="0"/>
            </a:endParaRPr>
          </a:p>
          <a:p>
            <a:pPr indent="-457200" algn="ctr" fontAlgn="auto">
              <a:spcBef>
                <a:spcPts val="0"/>
              </a:spcBef>
              <a:spcAft>
                <a:spcPts val="0"/>
              </a:spcAft>
              <a:defRPr/>
            </a:pPr>
            <a:r>
              <a:rPr lang="fr-FR" b="1" dirty="0" smtClean="0">
                <a:solidFill>
                  <a:schemeClr val="tx1"/>
                </a:solidFill>
                <a:sym typeface="Wingdings" pitchFamily="2" charset="2"/>
              </a:rPr>
              <a:t> </a:t>
            </a:r>
            <a:r>
              <a:rPr lang="fr-FR" b="1" dirty="0" smtClean="0">
                <a:solidFill>
                  <a:schemeClr val="tx1"/>
                </a:solidFill>
              </a:rPr>
              <a:t>Forces critiques : 40 et 120µN, selon </a:t>
            </a:r>
            <a:r>
              <a:rPr lang="fr-FR" b="1" i="1" dirty="0" smtClean="0">
                <a:solidFill>
                  <a:schemeClr val="tx1"/>
                </a:solidFill>
                <a:latin typeface="Times New Roman" pitchFamily="18" charset="0"/>
                <a:cs typeface="Times New Roman" pitchFamily="18" charset="0"/>
              </a:rPr>
              <a:t>R</a:t>
            </a:r>
            <a:r>
              <a:rPr lang="fr-FR" b="1" dirty="0" smtClean="0">
                <a:solidFill>
                  <a:schemeClr val="tx1"/>
                </a:solidFill>
              </a:rPr>
              <a:t>/</a:t>
            </a:r>
            <a:r>
              <a:rPr lang="fr-FR" b="1" i="1" dirty="0" smtClean="0">
                <a:solidFill>
                  <a:schemeClr val="tx1"/>
                </a:solidFill>
                <a:latin typeface="Times New Roman" pitchFamily="18" charset="0"/>
                <a:cs typeface="Times New Roman" pitchFamily="18" charset="0"/>
              </a:rPr>
              <a:t>t.</a:t>
            </a:r>
            <a:endParaRPr lang="fr-FR" b="1" dirty="0" smtClean="0">
              <a:solidFill>
                <a:schemeClr val="tx1"/>
              </a:solidFill>
            </a:endParaRPr>
          </a:p>
          <a:p>
            <a:pPr indent="-457200" algn="ctr" fontAlgn="auto">
              <a:spcBef>
                <a:spcPts val="0"/>
              </a:spcBef>
              <a:spcAft>
                <a:spcPts val="0"/>
              </a:spcAft>
              <a:defRPr/>
            </a:pPr>
            <a:r>
              <a:rPr lang="fr-FR" b="1" dirty="0" smtClean="0">
                <a:solidFill>
                  <a:schemeClr val="tx1"/>
                </a:solidFill>
                <a:sym typeface="Wingdings" pitchFamily="2" charset="2"/>
              </a:rPr>
              <a:t> </a:t>
            </a:r>
            <a:r>
              <a:rPr lang="fr-FR" b="1" dirty="0" smtClean="0">
                <a:solidFill>
                  <a:schemeClr val="tx1"/>
                </a:solidFill>
                <a:sym typeface="Symbol"/>
              </a:rPr>
              <a:t></a:t>
            </a:r>
            <a:r>
              <a:rPr lang="fr-FR" b="1" dirty="0" smtClean="0">
                <a:solidFill>
                  <a:schemeClr val="tx1"/>
                </a:solidFill>
              </a:rPr>
              <a:t> des fissures : 400 et 900nm, selon </a:t>
            </a:r>
            <a:r>
              <a:rPr lang="fr-FR" b="1" i="1" dirty="0" smtClean="0">
                <a:solidFill>
                  <a:schemeClr val="tx1"/>
                </a:solidFill>
                <a:latin typeface="Times New Roman" pitchFamily="18" charset="0"/>
                <a:cs typeface="Times New Roman" pitchFamily="18" charset="0"/>
              </a:rPr>
              <a:t>R</a:t>
            </a:r>
            <a:r>
              <a:rPr lang="fr-FR" b="1" dirty="0" smtClean="0">
                <a:solidFill>
                  <a:schemeClr val="tx1"/>
                </a:solidFill>
              </a:rPr>
              <a:t>/</a:t>
            </a:r>
            <a:r>
              <a:rPr lang="fr-FR" b="1" i="1" dirty="0" smtClean="0">
                <a:solidFill>
                  <a:schemeClr val="tx1"/>
                </a:solidFill>
                <a:latin typeface="Times New Roman" pitchFamily="18" charset="0"/>
                <a:cs typeface="Times New Roman" pitchFamily="18" charset="0"/>
              </a:rPr>
              <a:t>t.</a:t>
            </a:r>
            <a:endParaRPr lang="fr-FR" b="1" dirty="0">
              <a:solidFill>
                <a:schemeClr val="tx1"/>
              </a:solidFill>
            </a:endParaRPr>
          </a:p>
        </p:txBody>
      </p:sp>
      <p:sp>
        <p:nvSpPr>
          <p:cNvPr id="100" name="ZoneTexte 88"/>
          <p:cNvSpPr txBox="1">
            <a:spLocks noChangeArrowheads="1"/>
          </p:cNvSpPr>
          <p:nvPr/>
        </p:nvSpPr>
        <p:spPr bwMode="auto">
          <a:xfrm>
            <a:off x="5076056" y="5661248"/>
            <a:ext cx="3529012" cy="307777"/>
          </a:xfrm>
          <a:prstGeom prst="rect">
            <a:avLst/>
          </a:prstGeom>
          <a:noFill/>
          <a:ln w="9525">
            <a:noFill/>
            <a:miter lim="800000"/>
            <a:headEnd/>
            <a:tailEnd/>
          </a:ln>
        </p:spPr>
        <p:txBody>
          <a:bodyPr>
            <a:spAutoFit/>
          </a:bodyPr>
          <a:lstStyle/>
          <a:p>
            <a:pPr algn="ctr"/>
            <a:r>
              <a:rPr lang="fr-FR" sz="1400" i="1" u="sng" dirty="0">
                <a:latin typeface="Calibri" pitchFamily="34" charset="0"/>
              </a:rPr>
              <a:t>Observations au MEB </a:t>
            </a:r>
            <a:r>
              <a:rPr lang="fr-FR" sz="1400" i="1" u="sng" dirty="0" smtClean="0">
                <a:latin typeface="Calibri" pitchFamily="34" charset="0"/>
              </a:rPr>
              <a:t>d’indents résiduels</a:t>
            </a:r>
            <a:endParaRPr lang="fr-FR" sz="1400" i="1" u="sng" dirty="0">
              <a:latin typeface="Calibri" pitchFamily="34" charset="0"/>
            </a:endParaRPr>
          </a:p>
        </p:txBody>
      </p:sp>
      <p:grpSp>
        <p:nvGrpSpPr>
          <p:cNvPr id="105" name="Groupe 104"/>
          <p:cNvGrpSpPr/>
          <p:nvPr/>
        </p:nvGrpSpPr>
        <p:grpSpPr>
          <a:xfrm>
            <a:off x="5393544" y="980728"/>
            <a:ext cx="2779312" cy="4754711"/>
            <a:chOff x="5393544" y="980728"/>
            <a:chExt cx="2779312" cy="4754711"/>
          </a:xfrm>
        </p:grpSpPr>
        <p:pic>
          <p:nvPicPr>
            <p:cNvPr id="61484" name="Picture 13" descr="C:\Users\David\Documents\Thèse LCFM\Echantillons\Al2O3\MEB\XP conique 50µm\40nm ALD\110823\53se2.tif"/>
            <p:cNvPicPr>
              <a:picLocks noChangeAspect="1" noChangeArrowheads="1"/>
            </p:cNvPicPr>
            <p:nvPr/>
          </p:nvPicPr>
          <p:blipFill>
            <a:blip r:embed="rId4" cstate="print">
              <a:lum bright="-20000" contrast="40000"/>
            </a:blip>
            <a:srcRect l="22224" r="7925" b="11099"/>
            <a:stretch>
              <a:fillRect/>
            </a:stretch>
          </p:blipFill>
          <p:spPr bwMode="auto">
            <a:xfrm>
              <a:off x="5637167" y="980728"/>
              <a:ext cx="2478634" cy="2448000"/>
            </a:xfrm>
            <a:prstGeom prst="rect">
              <a:avLst/>
            </a:prstGeom>
            <a:noFill/>
            <a:ln w="9525">
              <a:noFill/>
              <a:miter lim="800000"/>
              <a:headEnd/>
              <a:tailEnd/>
            </a:ln>
          </p:spPr>
        </p:pic>
        <p:grpSp>
          <p:nvGrpSpPr>
            <p:cNvPr id="61485" name="Groupe 42"/>
            <p:cNvGrpSpPr>
              <a:grpSpLocks/>
            </p:cNvGrpSpPr>
            <p:nvPr/>
          </p:nvGrpSpPr>
          <p:grpSpPr bwMode="auto">
            <a:xfrm>
              <a:off x="5393544" y="3056876"/>
              <a:ext cx="935062" cy="369440"/>
              <a:chOff x="-21194" y="2077495"/>
              <a:chExt cx="625475" cy="293028"/>
            </a:xfrm>
          </p:grpSpPr>
          <p:sp>
            <p:nvSpPr>
              <p:cNvPr id="61488" name="Text Box 23"/>
              <p:cNvSpPr txBox="1">
                <a:spLocks noChangeArrowheads="1"/>
              </p:cNvSpPr>
              <p:nvPr/>
            </p:nvSpPr>
            <p:spPr bwMode="auto">
              <a:xfrm>
                <a:off x="-21194" y="2077495"/>
                <a:ext cx="625475" cy="293028"/>
              </a:xfrm>
              <a:prstGeom prst="rect">
                <a:avLst/>
              </a:prstGeom>
              <a:noFill/>
              <a:ln w="9525">
                <a:noFill/>
                <a:miter lim="800000"/>
                <a:headEnd/>
                <a:tailEnd/>
              </a:ln>
            </p:spPr>
            <p:txBody>
              <a:bodyPr>
                <a:spAutoFit/>
              </a:bodyPr>
              <a:lstStyle/>
              <a:p>
                <a:pPr algn="ctr" eaLnBrk="0" hangingPunct="0">
                  <a:spcBef>
                    <a:spcPct val="50000"/>
                  </a:spcBef>
                </a:pPr>
                <a:r>
                  <a:rPr lang="fr-FR" dirty="0">
                    <a:solidFill>
                      <a:schemeClr val="bg1"/>
                    </a:solidFill>
                    <a:latin typeface="Calibri" pitchFamily="34" charset="0"/>
                  </a:rPr>
                  <a:t>  2µm</a:t>
                </a:r>
              </a:p>
            </p:txBody>
          </p:sp>
          <p:sp>
            <p:nvSpPr>
              <p:cNvPr id="61489" name="Line 22"/>
              <p:cNvSpPr>
                <a:spLocks noChangeShapeType="1"/>
              </p:cNvSpPr>
              <p:nvPr/>
            </p:nvSpPr>
            <p:spPr bwMode="auto">
              <a:xfrm>
                <a:off x="152392" y="2087563"/>
                <a:ext cx="323850" cy="0"/>
              </a:xfrm>
              <a:prstGeom prst="line">
                <a:avLst/>
              </a:prstGeom>
              <a:noFill/>
              <a:ln w="38100">
                <a:solidFill>
                  <a:srgbClr val="FFFFFF"/>
                </a:solidFill>
                <a:round/>
                <a:headEnd/>
                <a:tailEnd/>
              </a:ln>
            </p:spPr>
            <p:txBody>
              <a:bodyPr/>
              <a:lstStyle/>
              <a:p>
                <a:endParaRPr lang="fr-FR"/>
              </a:p>
            </p:txBody>
          </p:sp>
        </p:grpSp>
        <p:sp>
          <p:nvSpPr>
            <p:cNvPr id="61487" name="ZoneTexte 89"/>
            <p:cNvSpPr txBox="1">
              <a:spLocks noChangeArrowheads="1"/>
            </p:cNvSpPr>
            <p:nvPr/>
          </p:nvSpPr>
          <p:spPr bwMode="auto">
            <a:xfrm>
              <a:off x="5623406" y="980729"/>
              <a:ext cx="2506156" cy="261687"/>
            </a:xfrm>
            <a:prstGeom prst="rect">
              <a:avLst/>
            </a:prstGeom>
            <a:noFill/>
            <a:ln w="9525">
              <a:noFill/>
              <a:miter lim="800000"/>
              <a:headEnd/>
              <a:tailEnd/>
            </a:ln>
          </p:spPr>
          <p:txBody>
            <a:bodyPr>
              <a:spAutoFit/>
            </a:bodyPr>
            <a:lstStyle/>
            <a:p>
              <a:pPr algn="ctr"/>
              <a:r>
                <a:rPr lang="fr-FR" sz="1100" b="1" dirty="0">
                  <a:solidFill>
                    <a:schemeClr val="bg1"/>
                  </a:solidFill>
                  <a:latin typeface="Calibri" pitchFamily="34" charset="0"/>
                </a:rPr>
                <a:t>Al</a:t>
              </a:r>
              <a:r>
                <a:rPr lang="fr-FR" sz="1100" b="1" baseline="-25000" dirty="0">
                  <a:solidFill>
                    <a:schemeClr val="bg1"/>
                  </a:solidFill>
                  <a:latin typeface="Calibri" pitchFamily="34" charset="0"/>
                </a:rPr>
                <a:t>2</a:t>
              </a:r>
              <a:r>
                <a:rPr lang="fr-FR" sz="1100" b="1" dirty="0">
                  <a:solidFill>
                    <a:schemeClr val="bg1"/>
                  </a:solidFill>
                  <a:latin typeface="Calibri" pitchFamily="34" charset="0"/>
                </a:rPr>
                <a:t>O</a:t>
              </a:r>
              <a:r>
                <a:rPr lang="fr-FR" sz="1100" b="1" baseline="-25000" dirty="0">
                  <a:solidFill>
                    <a:schemeClr val="bg1"/>
                  </a:solidFill>
                  <a:latin typeface="Calibri" pitchFamily="34" charset="0"/>
                </a:rPr>
                <a:t>3</a:t>
              </a:r>
              <a:r>
                <a:rPr lang="fr-FR" sz="1100" b="1" dirty="0">
                  <a:solidFill>
                    <a:schemeClr val="bg1"/>
                  </a:solidFill>
                  <a:latin typeface="Calibri" pitchFamily="34" charset="0"/>
                </a:rPr>
                <a:t> (40nm – ALD) / Al (500nm – PVD)</a:t>
              </a:r>
            </a:p>
          </p:txBody>
        </p:sp>
        <p:sp>
          <p:nvSpPr>
            <p:cNvPr id="98" name="Rectangle 97"/>
            <p:cNvSpPr/>
            <p:nvPr/>
          </p:nvSpPr>
          <p:spPr>
            <a:xfrm>
              <a:off x="6948264" y="3131121"/>
              <a:ext cx="1143000" cy="369887"/>
            </a:xfrm>
            <a:prstGeom prst="rect">
              <a:avLst/>
            </a:prstGeom>
          </p:spPr>
          <p:txBody>
            <a:bodyPr wrap="none">
              <a:spAutoFit/>
            </a:bodyPr>
            <a:lstStyle/>
            <a:p>
              <a:pPr fontAlgn="auto">
                <a:spcBef>
                  <a:spcPts val="0"/>
                </a:spcBef>
                <a:spcAft>
                  <a:spcPts val="0"/>
                </a:spcAft>
                <a:defRPr/>
              </a:pPr>
              <a:r>
                <a:rPr lang="fr-FR" b="1" i="1" dirty="0">
                  <a:solidFill>
                    <a:schemeClr val="bg1"/>
                  </a:solidFill>
                  <a:latin typeface="Times New Roman" pitchFamily="18" charset="0"/>
                  <a:cs typeface="Times New Roman" pitchFamily="18" charset="0"/>
                </a:rPr>
                <a:t>R</a:t>
              </a:r>
              <a:r>
                <a:rPr lang="fr-FR" b="1" dirty="0">
                  <a:solidFill>
                    <a:schemeClr val="bg1"/>
                  </a:solidFill>
                  <a:latin typeface="+mn-lt"/>
                  <a:cs typeface="+mn-cs"/>
                </a:rPr>
                <a:t>/</a:t>
              </a:r>
              <a:r>
                <a:rPr lang="fr-FR" b="1" i="1" dirty="0">
                  <a:solidFill>
                    <a:schemeClr val="bg1"/>
                  </a:solidFill>
                  <a:latin typeface="Times New Roman" pitchFamily="18" charset="0"/>
                  <a:cs typeface="Times New Roman" pitchFamily="18" charset="0"/>
                </a:rPr>
                <a:t>t </a:t>
              </a:r>
              <a:r>
                <a:rPr lang="fr-FR" b="1" i="1" dirty="0">
                  <a:solidFill>
                    <a:schemeClr val="bg1"/>
                  </a:solidFill>
                  <a:latin typeface="+mj-lt"/>
                  <a:cs typeface="Times New Roman" pitchFamily="18" charset="0"/>
                </a:rPr>
                <a:t>=1250</a:t>
              </a:r>
              <a:endParaRPr lang="fr-FR" dirty="0">
                <a:solidFill>
                  <a:schemeClr val="bg1"/>
                </a:solidFill>
                <a:latin typeface="+mn-lt"/>
                <a:cs typeface="+mn-cs"/>
              </a:endParaRPr>
            </a:p>
          </p:txBody>
        </p:sp>
        <p:pic>
          <p:nvPicPr>
            <p:cNvPr id="81" name="Picture 2" descr="C:\Users\David\Documents\Thèse LCFM\Echantillons\Al2O3\MEB\XP conique 5µm\Al2O3 40nm\100nm\0118.tif"/>
            <p:cNvPicPr>
              <a:picLocks noChangeAspect="1" noChangeArrowheads="1"/>
            </p:cNvPicPr>
            <p:nvPr/>
          </p:nvPicPr>
          <p:blipFill>
            <a:blip r:embed="rId5" cstate="print"/>
            <a:srcRect l="18617" t="3577" r="12878" b="17757"/>
            <a:stretch>
              <a:fillRect/>
            </a:stretch>
          </p:blipFill>
          <p:spPr bwMode="auto">
            <a:xfrm>
              <a:off x="5634496" y="3501008"/>
              <a:ext cx="2483976" cy="2140029"/>
            </a:xfrm>
            <a:prstGeom prst="rect">
              <a:avLst/>
            </a:prstGeom>
            <a:noFill/>
            <a:ln w="9525">
              <a:noFill/>
              <a:miter lim="800000"/>
              <a:headEnd/>
              <a:tailEnd/>
            </a:ln>
          </p:spPr>
        </p:pic>
        <p:sp>
          <p:nvSpPr>
            <p:cNvPr id="96" name="Rectangle 95"/>
            <p:cNvSpPr/>
            <p:nvPr/>
          </p:nvSpPr>
          <p:spPr>
            <a:xfrm>
              <a:off x="7119665" y="5365552"/>
              <a:ext cx="1025525" cy="369887"/>
            </a:xfrm>
            <a:prstGeom prst="rect">
              <a:avLst/>
            </a:prstGeom>
          </p:spPr>
          <p:txBody>
            <a:bodyPr wrap="none">
              <a:spAutoFit/>
            </a:bodyPr>
            <a:lstStyle/>
            <a:p>
              <a:pPr fontAlgn="auto">
                <a:spcBef>
                  <a:spcPts val="0"/>
                </a:spcBef>
                <a:spcAft>
                  <a:spcPts val="0"/>
                </a:spcAft>
                <a:defRPr/>
              </a:pPr>
              <a:r>
                <a:rPr lang="fr-FR" b="1" i="1" dirty="0">
                  <a:solidFill>
                    <a:schemeClr val="bg1"/>
                  </a:solidFill>
                  <a:latin typeface="Times New Roman" pitchFamily="18" charset="0"/>
                  <a:cs typeface="Times New Roman" pitchFamily="18" charset="0"/>
                </a:rPr>
                <a:t>R</a:t>
              </a:r>
              <a:r>
                <a:rPr lang="fr-FR" b="1" dirty="0">
                  <a:solidFill>
                    <a:schemeClr val="bg1"/>
                  </a:solidFill>
                  <a:latin typeface="+mn-lt"/>
                  <a:cs typeface="+mn-cs"/>
                </a:rPr>
                <a:t>/</a:t>
              </a:r>
              <a:r>
                <a:rPr lang="fr-FR" b="1" i="1" dirty="0">
                  <a:solidFill>
                    <a:schemeClr val="bg1"/>
                  </a:solidFill>
                  <a:latin typeface="Times New Roman" pitchFamily="18" charset="0"/>
                  <a:cs typeface="Times New Roman" pitchFamily="18" charset="0"/>
                </a:rPr>
                <a:t>t </a:t>
              </a:r>
              <a:r>
                <a:rPr lang="fr-FR" b="1" i="1" dirty="0">
                  <a:solidFill>
                    <a:schemeClr val="bg1"/>
                  </a:solidFill>
                  <a:latin typeface="+mj-lt"/>
                  <a:cs typeface="Times New Roman" pitchFamily="18" charset="0"/>
                </a:rPr>
                <a:t>=125</a:t>
              </a:r>
              <a:endParaRPr lang="fr-FR" dirty="0">
                <a:solidFill>
                  <a:schemeClr val="bg1"/>
                </a:solidFill>
                <a:latin typeface="+mn-lt"/>
                <a:cs typeface="+mn-cs"/>
              </a:endParaRPr>
            </a:p>
          </p:txBody>
        </p:sp>
        <p:sp>
          <p:nvSpPr>
            <p:cNvPr id="101" name="ZoneTexte 89"/>
            <p:cNvSpPr txBox="1">
              <a:spLocks noChangeArrowheads="1"/>
            </p:cNvSpPr>
            <p:nvPr/>
          </p:nvSpPr>
          <p:spPr bwMode="auto">
            <a:xfrm>
              <a:off x="5580112" y="3501008"/>
              <a:ext cx="2592744" cy="261687"/>
            </a:xfrm>
            <a:prstGeom prst="rect">
              <a:avLst/>
            </a:prstGeom>
            <a:noFill/>
            <a:ln w="9525">
              <a:noFill/>
              <a:miter lim="800000"/>
              <a:headEnd/>
              <a:tailEnd/>
            </a:ln>
          </p:spPr>
          <p:txBody>
            <a:bodyPr>
              <a:spAutoFit/>
            </a:bodyPr>
            <a:lstStyle/>
            <a:p>
              <a:pPr algn="ctr"/>
              <a:r>
                <a:rPr lang="fr-FR" sz="1100" b="1" dirty="0">
                  <a:solidFill>
                    <a:schemeClr val="bg1"/>
                  </a:solidFill>
                  <a:latin typeface="Calibri" pitchFamily="34" charset="0"/>
                </a:rPr>
                <a:t>Al</a:t>
              </a:r>
              <a:r>
                <a:rPr lang="fr-FR" sz="1100" b="1" baseline="-25000" dirty="0">
                  <a:solidFill>
                    <a:schemeClr val="bg1"/>
                  </a:solidFill>
                  <a:latin typeface="Calibri" pitchFamily="34" charset="0"/>
                </a:rPr>
                <a:t>2</a:t>
              </a:r>
              <a:r>
                <a:rPr lang="fr-FR" sz="1100" b="1" dirty="0">
                  <a:solidFill>
                    <a:schemeClr val="bg1"/>
                  </a:solidFill>
                  <a:latin typeface="Calibri" pitchFamily="34" charset="0"/>
                </a:rPr>
                <a:t>O</a:t>
              </a:r>
              <a:r>
                <a:rPr lang="fr-FR" sz="1100" b="1" baseline="-25000" dirty="0">
                  <a:solidFill>
                    <a:schemeClr val="bg1"/>
                  </a:solidFill>
                  <a:latin typeface="Calibri" pitchFamily="34" charset="0"/>
                </a:rPr>
                <a:t>3</a:t>
              </a:r>
              <a:r>
                <a:rPr lang="fr-FR" sz="1100" b="1" dirty="0">
                  <a:solidFill>
                    <a:schemeClr val="bg1"/>
                  </a:solidFill>
                  <a:latin typeface="Calibri" pitchFamily="34" charset="0"/>
                </a:rPr>
                <a:t> (40nm – ALD) / Al (500nm – PVD)</a:t>
              </a:r>
            </a:p>
          </p:txBody>
        </p:sp>
        <p:grpSp>
          <p:nvGrpSpPr>
            <p:cNvPr id="102" name="Groupe 42"/>
            <p:cNvGrpSpPr>
              <a:grpSpLocks/>
            </p:cNvGrpSpPr>
            <p:nvPr/>
          </p:nvGrpSpPr>
          <p:grpSpPr bwMode="auto">
            <a:xfrm>
              <a:off x="5437138" y="5301208"/>
              <a:ext cx="935062" cy="369440"/>
              <a:chOff x="-21194" y="2077495"/>
              <a:chExt cx="625475" cy="293028"/>
            </a:xfrm>
          </p:grpSpPr>
          <p:sp>
            <p:nvSpPr>
              <p:cNvPr id="103" name="Text Box 23"/>
              <p:cNvSpPr txBox="1">
                <a:spLocks noChangeArrowheads="1"/>
              </p:cNvSpPr>
              <p:nvPr/>
            </p:nvSpPr>
            <p:spPr bwMode="auto">
              <a:xfrm>
                <a:off x="-21194" y="2077495"/>
                <a:ext cx="625475" cy="293028"/>
              </a:xfrm>
              <a:prstGeom prst="rect">
                <a:avLst/>
              </a:prstGeom>
              <a:noFill/>
              <a:ln w="9525">
                <a:noFill/>
                <a:miter lim="800000"/>
                <a:headEnd/>
                <a:tailEnd/>
              </a:ln>
            </p:spPr>
            <p:txBody>
              <a:bodyPr>
                <a:spAutoFit/>
              </a:bodyPr>
              <a:lstStyle/>
              <a:p>
                <a:pPr algn="ctr" eaLnBrk="0" hangingPunct="0">
                  <a:spcBef>
                    <a:spcPct val="50000"/>
                  </a:spcBef>
                </a:pPr>
                <a:r>
                  <a:rPr lang="fr-FR" dirty="0">
                    <a:solidFill>
                      <a:schemeClr val="bg1"/>
                    </a:solidFill>
                    <a:latin typeface="Calibri" pitchFamily="34" charset="0"/>
                  </a:rPr>
                  <a:t>  </a:t>
                </a:r>
                <a:r>
                  <a:rPr lang="fr-FR" dirty="0" smtClean="0">
                    <a:solidFill>
                      <a:schemeClr val="bg1"/>
                    </a:solidFill>
                    <a:latin typeface="Calibri" pitchFamily="34" charset="0"/>
                  </a:rPr>
                  <a:t>1µm</a:t>
                </a:r>
                <a:endParaRPr lang="fr-FR" dirty="0">
                  <a:solidFill>
                    <a:schemeClr val="bg1"/>
                  </a:solidFill>
                  <a:latin typeface="Calibri" pitchFamily="34" charset="0"/>
                </a:endParaRPr>
              </a:p>
            </p:txBody>
          </p:sp>
          <p:sp>
            <p:nvSpPr>
              <p:cNvPr id="104" name="Line 22"/>
              <p:cNvSpPr>
                <a:spLocks noChangeShapeType="1"/>
              </p:cNvSpPr>
              <p:nvPr/>
            </p:nvSpPr>
            <p:spPr bwMode="auto">
              <a:xfrm>
                <a:off x="152392" y="2087563"/>
                <a:ext cx="313051" cy="0"/>
              </a:xfrm>
              <a:prstGeom prst="line">
                <a:avLst/>
              </a:prstGeom>
              <a:noFill/>
              <a:ln w="38100">
                <a:solidFill>
                  <a:srgbClr val="FFFFFF"/>
                </a:solidFill>
                <a:round/>
                <a:headEnd/>
                <a:tailEnd/>
              </a:ln>
            </p:spPr>
            <p:txBody>
              <a:bodyPr/>
              <a:lstStyle/>
              <a:p>
                <a:endParaRPr lang="fr-FR"/>
              </a:p>
            </p:txBody>
          </p:sp>
        </p:grpSp>
      </p:grpSp>
      <p:grpSp>
        <p:nvGrpSpPr>
          <p:cNvPr id="67" name="Groupe 66"/>
          <p:cNvGrpSpPr/>
          <p:nvPr/>
        </p:nvGrpSpPr>
        <p:grpSpPr>
          <a:xfrm>
            <a:off x="5076056" y="980728"/>
            <a:ext cx="3312367" cy="2736304"/>
            <a:chOff x="568185" y="3068960"/>
            <a:chExt cx="3312367" cy="2736304"/>
          </a:xfrm>
        </p:grpSpPr>
        <p:pic>
          <p:nvPicPr>
            <p:cNvPr id="70" name="Picture 68"/>
            <p:cNvPicPr>
              <a:picLocks noChangeAspect="1" noChangeArrowheads="1"/>
            </p:cNvPicPr>
            <p:nvPr/>
          </p:nvPicPr>
          <p:blipFill>
            <a:blip r:embed="rId6" cstate="print"/>
            <a:srcRect l="2055" t="3125" r="2055" b="1563"/>
            <a:stretch>
              <a:fillRect/>
            </a:stretch>
          </p:blipFill>
          <p:spPr bwMode="auto">
            <a:xfrm>
              <a:off x="568185" y="3068960"/>
              <a:ext cx="3139719" cy="2736304"/>
            </a:xfrm>
            <a:prstGeom prst="rect">
              <a:avLst/>
            </a:prstGeom>
            <a:noFill/>
            <a:ln w="9525">
              <a:noFill/>
              <a:miter lim="800000"/>
              <a:headEnd/>
              <a:tailEnd/>
            </a:ln>
          </p:spPr>
        </p:pic>
        <p:cxnSp>
          <p:nvCxnSpPr>
            <p:cNvPr id="39" name="Straight Arrow Connector 45"/>
            <p:cNvCxnSpPr>
              <a:cxnSpLocks noChangeShapeType="1"/>
            </p:cNvCxnSpPr>
            <p:nvPr/>
          </p:nvCxnSpPr>
          <p:spPr bwMode="auto">
            <a:xfrm flipH="1">
              <a:off x="1835696" y="3501008"/>
              <a:ext cx="172649" cy="214163"/>
            </a:xfrm>
            <a:prstGeom prst="straightConnector1">
              <a:avLst/>
            </a:prstGeom>
            <a:noFill/>
            <a:ln w="28575" algn="ctr">
              <a:solidFill>
                <a:schemeClr val="tx1"/>
              </a:solidFill>
              <a:round/>
              <a:headEnd/>
              <a:tailEnd type="arrow" w="med" len="med"/>
            </a:ln>
          </p:spPr>
        </p:cxnSp>
        <p:sp>
          <p:nvSpPr>
            <p:cNvPr id="46" name="Text Box 34"/>
            <p:cNvSpPr txBox="1">
              <a:spLocks noChangeArrowheads="1"/>
            </p:cNvSpPr>
            <p:nvPr/>
          </p:nvSpPr>
          <p:spPr bwMode="auto">
            <a:xfrm>
              <a:off x="1216257" y="3140968"/>
              <a:ext cx="2664295" cy="369332"/>
            </a:xfrm>
            <a:prstGeom prst="rect">
              <a:avLst/>
            </a:prstGeom>
            <a:noFill/>
            <a:ln w="9525">
              <a:noFill/>
              <a:miter lim="800000"/>
              <a:headEnd/>
              <a:tailEnd/>
            </a:ln>
          </p:spPr>
          <p:txBody>
            <a:bodyPr wrap="square">
              <a:spAutoFit/>
            </a:bodyPr>
            <a:lstStyle/>
            <a:p>
              <a:pPr eaLnBrk="0" hangingPunct="0">
                <a:spcBef>
                  <a:spcPct val="50000"/>
                </a:spcBef>
              </a:pPr>
              <a:r>
                <a:rPr lang="fr-FR" b="1" dirty="0" smtClean="0">
                  <a:latin typeface="Calibri" pitchFamily="34" charset="0"/>
                </a:rPr>
                <a:t>Palier à une force critique</a:t>
              </a:r>
              <a:endParaRPr lang="fr-FR" b="1" dirty="0">
                <a:latin typeface="Calibri" pitchFamily="34" charset="0"/>
              </a:endParaRPr>
            </a:p>
          </p:txBody>
        </p:sp>
      </p:grpSp>
      <p:grpSp>
        <p:nvGrpSpPr>
          <p:cNvPr id="106" name="Groupe 105"/>
          <p:cNvGrpSpPr/>
          <p:nvPr/>
        </p:nvGrpSpPr>
        <p:grpSpPr>
          <a:xfrm>
            <a:off x="5652120" y="3802757"/>
            <a:ext cx="2520751" cy="1880468"/>
            <a:chOff x="7019751" y="-3123728"/>
            <a:chExt cx="2520751" cy="1880468"/>
          </a:xfrm>
        </p:grpSpPr>
        <p:pic>
          <p:nvPicPr>
            <p:cNvPr id="72" name="Picture 19" descr="E:\Echantillons\Al2O3\MEB\XP conique 0-5µm\110822\0.05\15_se2.tif"/>
            <p:cNvPicPr>
              <a:picLocks noChangeAspect="1" noChangeArrowheads="1"/>
            </p:cNvPicPr>
            <p:nvPr/>
          </p:nvPicPr>
          <p:blipFill>
            <a:blip r:embed="rId7" cstate="print"/>
            <a:srcRect l="21925" t="29173" r="19507" b="11633"/>
            <a:stretch>
              <a:fillRect/>
            </a:stretch>
          </p:blipFill>
          <p:spPr bwMode="auto">
            <a:xfrm>
              <a:off x="7020272" y="-3123728"/>
              <a:ext cx="2448272" cy="1856728"/>
            </a:xfrm>
            <a:prstGeom prst="rect">
              <a:avLst/>
            </a:prstGeom>
            <a:noFill/>
            <a:ln w="9525">
              <a:noFill/>
              <a:miter lim="800000"/>
              <a:headEnd/>
              <a:tailEnd/>
            </a:ln>
          </p:spPr>
        </p:pic>
        <p:grpSp>
          <p:nvGrpSpPr>
            <p:cNvPr id="85" name="Groupe 13"/>
            <p:cNvGrpSpPr>
              <a:grpSpLocks/>
            </p:cNvGrpSpPr>
            <p:nvPr/>
          </p:nvGrpSpPr>
          <p:grpSpPr bwMode="auto">
            <a:xfrm>
              <a:off x="7019751" y="-1611560"/>
              <a:ext cx="936625" cy="368300"/>
              <a:chOff x="-112045" y="2087566"/>
              <a:chExt cx="936104" cy="369331"/>
            </a:xfrm>
          </p:grpSpPr>
          <p:sp>
            <p:nvSpPr>
              <p:cNvPr id="86" name="Text Box 23"/>
              <p:cNvSpPr txBox="1">
                <a:spLocks noChangeArrowheads="1"/>
              </p:cNvSpPr>
              <p:nvPr/>
            </p:nvSpPr>
            <p:spPr bwMode="auto">
              <a:xfrm>
                <a:off x="-112045" y="2087566"/>
                <a:ext cx="936104" cy="369331"/>
              </a:xfrm>
              <a:prstGeom prst="rect">
                <a:avLst/>
              </a:prstGeom>
              <a:noFill/>
              <a:ln w="9525">
                <a:noFill/>
                <a:miter lim="800000"/>
                <a:headEnd/>
                <a:tailEnd/>
              </a:ln>
            </p:spPr>
            <p:txBody>
              <a:bodyPr>
                <a:spAutoFit/>
              </a:bodyPr>
              <a:lstStyle/>
              <a:p>
                <a:pPr eaLnBrk="0" hangingPunct="0">
                  <a:spcBef>
                    <a:spcPct val="50000"/>
                  </a:spcBef>
                </a:pPr>
                <a:r>
                  <a:rPr lang="fr-FR" dirty="0">
                    <a:solidFill>
                      <a:schemeClr val="bg1"/>
                    </a:solidFill>
                    <a:latin typeface="Calibri" pitchFamily="34" charset="0"/>
                  </a:rPr>
                  <a:t>600nm</a:t>
                </a:r>
              </a:p>
            </p:txBody>
          </p:sp>
          <p:sp>
            <p:nvSpPr>
              <p:cNvPr id="87" name="Line 22"/>
              <p:cNvSpPr>
                <a:spLocks noChangeShapeType="1"/>
              </p:cNvSpPr>
              <p:nvPr/>
            </p:nvSpPr>
            <p:spPr bwMode="auto">
              <a:xfrm>
                <a:off x="-39877" y="2098037"/>
                <a:ext cx="720001" cy="0"/>
              </a:xfrm>
              <a:prstGeom prst="line">
                <a:avLst/>
              </a:prstGeom>
              <a:noFill/>
              <a:ln w="38100">
                <a:solidFill>
                  <a:srgbClr val="FFFFFF"/>
                </a:solidFill>
                <a:round/>
                <a:headEnd/>
                <a:tailEnd/>
              </a:ln>
            </p:spPr>
            <p:txBody>
              <a:bodyPr/>
              <a:lstStyle/>
              <a:p>
                <a:endParaRPr lang="fr-FR"/>
              </a:p>
            </p:txBody>
          </p:sp>
        </p:grpSp>
        <p:sp>
          <p:nvSpPr>
            <p:cNvPr id="88" name="Rectangle 87"/>
            <p:cNvSpPr/>
            <p:nvPr/>
          </p:nvSpPr>
          <p:spPr>
            <a:xfrm>
              <a:off x="8532440" y="-1611560"/>
              <a:ext cx="1008062" cy="368300"/>
            </a:xfrm>
            <a:prstGeom prst="rect">
              <a:avLst/>
            </a:prstGeom>
          </p:spPr>
          <p:txBody>
            <a:bodyPr>
              <a:spAutoFit/>
            </a:bodyPr>
            <a:lstStyle/>
            <a:p>
              <a:pPr fontAlgn="auto">
                <a:spcBef>
                  <a:spcPts val="0"/>
                </a:spcBef>
                <a:spcAft>
                  <a:spcPts val="0"/>
                </a:spcAft>
                <a:defRPr/>
              </a:pPr>
              <a:r>
                <a:rPr lang="fr-FR" b="1" i="1" dirty="0">
                  <a:solidFill>
                    <a:schemeClr val="bg1"/>
                  </a:solidFill>
                  <a:latin typeface="Times New Roman" pitchFamily="18" charset="0"/>
                  <a:cs typeface="Times New Roman" pitchFamily="18" charset="0"/>
                </a:rPr>
                <a:t>R</a:t>
              </a:r>
              <a:r>
                <a:rPr lang="fr-FR" b="1" dirty="0">
                  <a:solidFill>
                    <a:schemeClr val="bg1"/>
                  </a:solidFill>
                  <a:latin typeface="+mn-lt"/>
                  <a:cs typeface="+mn-cs"/>
                </a:rPr>
                <a:t>/</a:t>
              </a:r>
              <a:r>
                <a:rPr lang="fr-FR" b="1" i="1" dirty="0">
                  <a:solidFill>
                    <a:schemeClr val="bg1"/>
                  </a:solidFill>
                  <a:latin typeface="Times New Roman" pitchFamily="18" charset="0"/>
                  <a:cs typeface="Times New Roman" pitchFamily="18" charset="0"/>
                </a:rPr>
                <a:t>t </a:t>
              </a:r>
              <a:r>
                <a:rPr lang="fr-FR" b="1" i="1" dirty="0">
                  <a:solidFill>
                    <a:schemeClr val="bg1"/>
                  </a:solidFill>
                  <a:latin typeface="+mj-lt"/>
                  <a:cs typeface="Times New Roman" pitchFamily="18" charset="0"/>
                </a:rPr>
                <a:t>≈10</a:t>
              </a:r>
              <a:endParaRPr lang="fr-FR" dirty="0">
                <a:solidFill>
                  <a:schemeClr val="bg1"/>
                </a:solidFill>
                <a:latin typeface="+mn-lt"/>
                <a:cs typeface="+mn-cs"/>
              </a:endParaRPr>
            </a:p>
          </p:txBody>
        </p:sp>
      </p:grpSp>
      <p:sp>
        <p:nvSpPr>
          <p:cNvPr id="61" name="ZoneTexte 88"/>
          <p:cNvSpPr txBox="1">
            <a:spLocks noChangeArrowheads="1"/>
          </p:cNvSpPr>
          <p:nvPr/>
        </p:nvSpPr>
        <p:spPr bwMode="auto">
          <a:xfrm>
            <a:off x="5076056" y="5661248"/>
            <a:ext cx="3529012" cy="307777"/>
          </a:xfrm>
          <a:prstGeom prst="rect">
            <a:avLst/>
          </a:prstGeom>
          <a:noFill/>
          <a:ln w="9525">
            <a:noFill/>
            <a:miter lim="800000"/>
            <a:headEnd/>
            <a:tailEnd/>
          </a:ln>
        </p:spPr>
        <p:txBody>
          <a:bodyPr>
            <a:spAutoFit/>
          </a:bodyPr>
          <a:lstStyle/>
          <a:p>
            <a:pPr algn="ctr"/>
            <a:r>
              <a:rPr lang="fr-FR" sz="1400" i="1" u="sng" dirty="0" smtClean="0">
                <a:latin typeface="Calibri" pitchFamily="34" charset="0"/>
              </a:rPr>
              <a:t>Observation </a:t>
            </a:r>
            <a:r>
              <a:rPr lang="fr-FR" sz="1400" i="1" u="sng" dirty="0">
                <a:latin typeface="Calibri" pitchFamily="34" charset="0"/>
              </a:rPr>
              <a:t>au MEB </a:t>
            </a:r>
            <a:r>
              <a:rPr lang="fr-FR" sz="1400" i="1" u="sng" dirty="0" smtClean="0">
                <a:latin typeface="Calibri" pitchFamily="34" charset="0"/>
              </a:rPr>
              <a:t>d’un indent résiduel</a:t>
            </a:r>
            <a:endParaRPr lang="fr-FR" sz="1400" i="1" u="sng" dirty="0">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xit" presetSubtype="0" fill="hold" grpId="1" nodeType="withEffect">
                                  <p:stCondLst>
                                    <p:cond delay="0"/>
                                  </p:stCondLst>
                                  <p:childTnLst>
                                    <p:set>
                                      <p:cBhvr>
                                        <p:cTn id="8" dur="1" fill="hold">
                                          <p:stCondLst>
                                            <p:cond delay="0"/>
                                          </p:stCondLst>
                                        </p:cTn>
                                        <p:tgtEl>
                                          <p:spTgt spid="37"/>
                                        </p:tgtEl>
                                        <p:attrNameLst>
                                          <p:attrName>style.visibility</p:attrName>
                                        </p:attrNameLst>
                                      </p:cBhvr>
                                      <p:to>
                                        <p:strVal val="hidden"/>
                                      </p:to>
                                    </p:set>
                                  </p:childTnLst>
                                </p:cTn>
                              </p:par>
                              <p:par>
                                <p:cTn id="9" presetID="1" presetClass="exit" presetSubtype="0" fill="hold" grpId="1" nodeType="withEffect">
                                  <p:stCondLst>
                                    <p:cond delay="0"/>
                                  </p:stCondLst>
                                  <p:childTnLst>
                                    <p:set>
                                      <p:cBhvr>
                                        <p:cTn id="10" dur="1" fill="hold">
                                          <p:stCondLst>
                                            <p:cond delay="0"/>
                                          </p:stCondLst>
                                        </p:cTn>
                                        <p:tgtEl>
                                          <p:spTgt spid="38"/>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69"/>
                                        </p:tgtEl>
                                        <p:attrNameLst>
                                          <p:attrName>style.visibility</p:attrName>
                                        </p:attrNameLst>
                                      </p:cBhvr>
                                      <p:to>
                                        <p:strVal val="hidden"/>
                                      </p:to>
                                    </p:set>
                                  </p:childTnLst>
                                </p:cTn>
                              </p:par>
                              <p:par>
                                <p:cTn id="13" presetID="1" presetClass="exit" presetSubtype="0" fill="hold" grpId="1" nodeType="withEffect">
                                  <p:stCondLst>
                                    <p:cond delay="0"/>
                                  </p:stCondLst>
                                  <p:childTnLst>
                                    <p:set>
                                      <p:cBhvr>
                                        <p:cTn id="14" dur="1" fill="hold">
                                          <p:stCondLst>
                                            <p:cond delay="0"/>
                                          </p:stCondLst>
                                        </p:cTn>
                                        <p:tgtEl>
                                          <p:spTgt spid="71"/>
                                        </p:tgtEl>
                                        <p:attrNameLst>
                                          <p:attrName>style.visibility</p:attrName>
                                        </p:attrNameLst>
                                      </p:cBhvr>
                                      <p:to>
                                        <p:strVal val="hidden"/>
                                      </p:to>
                                    </p:set>
                                  </p:childTnLst>
                                </p:cTn>
                              </p:par>
                              <p:par>
                                <p:cTn id="15" presetID="1" presetClass="exit" presetSubtype="0" fill="hold" grpId="1" nodeType="withEffect">
                                  <p:stCondLst>
                                    <p:cond delay="0"/>
                                  </p:stCondLst>
                                  <p:childTnLst>
                                    <p:set>
                                      <p:cBhvr>
                                        <p:cTn id="16" dur="1" fill="hold">
                                          <p:stCondLst>
                                            <p:cond delay="0"/>
                                          </p:stCondLst>
                                        </p:cTn>
                                        <p:tgtEl>
                                          <p:spTgt spid="74"/>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2"/>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8"/>
                                        </p:tgtEl>
                                        <p:attrNameLst>
                                          <p:attrName>style.visibility</p:attrName>
                                        </p:attrNameLst>
                                      </p:cBhvr>
                                      <p:to>
                                        <p:strVal val="hidden"/>
                                      </p:to>
                                    </p:set>
                                  </p:childTnLst>
                                </p:cTn>
                              </p:par>
                              <p:par>
                                <p:cTn id="31" presetID="1" presetClass="entr" presetSubtype="0" fill="hold" grpId="0" nodeType="withEffect">
                                  <p:stCondLst>
                                    <p:cond delay="0"/>
                                  </p:stCondLst>
                                  <p:childTnLst>
                                    <p:set>
                                      <p:cBhvr>
                                        <p:cTn id="32" dur="1" fill="hold">
                                          <p:stCondLst>
                                            <p:cond delay="0"/>
                                          </p:stCondLst>
                                        </p:cTn>
                                        <p:tgtEl>
                                          <p:spTgt spid="77"/>
                                        </p:tgtEl>
                                        <p:attrNameLst>
                                          <p:attrName>style.visibility</p:attrName>
                                        </p:attrNameLst>
                                      </p:cBhvr>
                                      <p:to>
                                        <p:strVal val="visible"/>
                                      </p:to>
                                    </p:set>
                                  </p:childTnLst>
                                </p:cTn>
                              </p:par>
                              <p:par>
                                <p:cTn id="33" presetID="1" presetClass="exit" presetSubtype="0" fill="hold" nodeType="withEffect">
                                  <p:stCondLst>
                                    <p:cond delay="0"/>
                                  </p:stCondLst>
                                  <p:childTnLst>
                                    <p:set>
                                      <p:cBhvr>
                                        <p:cTn id="34" dur="1" fill="hold">
                                          <p:stCondLst>
                                            <p:cond delay="0"/>
                                          </p:stCondLst>
                                        </p:cTn>
                                        <p:tgtEl>
                                          <p:spTgt spid="105"/>
                                        </p:tgtEl>
                                        <p:attrNameLst>
                                          <p:attrName>style.visibility</p:attrName>
                                        </p:attrNameLst>
                                      </p:cBhvr>
                                      <p:to>
                                        <p:strVal val="hidden"/>
                                      </p:to>
                                    </p:set>
                                  </p:childTnLst>
                                </p:cTn>
                              </p:par>
                              <p:par>
                                <p:cTn id="35" presetID="1" presetClass="exit" presetSubtype="0" fill="hold" grpId="1" nodeType="withEffect">
                                  <p:stCondLst>
                                    <p:cond delay="0"/>
                                  </p:stCondLst>
                                  <p:childTnLst>
                                    <p:set>
                                      <p:cBhvr>
                                        <p:cTn id="36" dur="1" fill="hold">
                                          <p:stCondLst>
                                            <p:cond delay="0"/>
                                          </p:stCondLst>
                                        </p:cTn>
                                        <p:tgtEl>
                                          <p:spTgt spid="100"/>
                                        </p:tgtEl>
                                        <p:attrNameLst>
                                          <p:attrName>style.visibility</p:attrName>
                                        </p:attrNameLst>
                                      </p:cBhvr>
                                      <p:to>
                                        <p:strVal val="hidden"/>
                                      </p:to>
                                    </p:set>
                                  </p:childTnLst>
                                </p:cTn>
                              </p:par>
                              <p:par>
                                <p:cTn id="37" presetID="1" presetClass="entr" presetSubtype="0" fill="hold" nodeType="withEffect">
                                  <p:stCondLst>
                                    <p:cond delay="0"/>
                                  </p:stCondLst>
                                  <p:childTnLst>
                                    <p:set>
                                      <p:cBhvr>
                                        <p:cTn id="38" dur="1" fill="hold">
                                          <p:stCondLst>
                                            <p:cond delay="0"/>
                                          </p:stCondLst>
                                        </p:cTn>
                                        <p:tgtEl>
                                          <p:spTgt spid="106"/>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6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8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37" grpId="1" animBg="1"/>
      <p:bldP spid="38" grpId="1" animBg="1"/>
      <p:bldP spid="71" grpId="1" animBg="1"/>
      <p:bldP spid="74" grpId="1" animBg="1"/>
      <p:bldP spid="77" grpId="0" animBg="1"/>
      <p:bldP spid="80" grpId="0" animBg="1"/>
      <p:bldP spid="100" grpId="0"/>
      <p:bldP spid="100" grpId="1"/>
      <p:bldP spid="6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Connecteur droit 2"/>
          <p:cNvCxnSpPr/>
          <p:nvPr/>
        </p:nvCxnSpPr>
        <p:spPr>
          <a:xfrm>
            <a:off x="0" y="476250"/>
            <a:ext cx="9144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16394" name="ZoneTexte 3"/>
          <p:cNvSpPr txBox="1">
            <a:spLocks noChangeArrowheads="1"/>
          </p:cNvSpPr>
          <p:nvPr/>
        </p:nvSpPr>
        <p:spPr bwMode="auto">
          <a:xfrm>
            <a:off x="0" y="0"/>
            <a:ext cx="9144000" cy="461963"/>
          </a:xfrm>
          <a:prstGeom prst="rect">
            <a:avLst/>
          </a:prstGeom>
          <a:noFill/>
          <a:ln w="9525">
            <a:noFill/>
            <a:miter lim="800000"/>
            <a:headEnd/>
            <a:tailEnd/>
          </a:ln>
        </p:spPr>
        <p:txBody>
          <a:bodyPr>
            <a:spAutoFit/>
          </a:bodyPr>
          <a:lstStyle/>
          <a:p>
            <a:r>
              <a:rPr lang="fr-FR" sz="2400" dirty="0" smtClean="0">
                <a:latin typeface="Calibri" pitchFamily="34" charset="0"/>
              </a:rPr>
              <a:t>I</a:t>
            </a:r>
            <a:r>
              <a:rPr lang="fr-FR" sz="2400" dirty="0">
                <a:latin typeface="Calibri" pitchFamily="34" charset="0"/>
              </a:rPr>
              <a:t>. Caractérisation mécanique des matériaux de contact</a:t>
            </a:r>
          </a:p>
        </p:txBody>
      </p:sp>
      <p:sp>
        <p:nvSpPr>
          <p:cNvPr id="6" name="ZoneTexte 5"/>
          <p:cNvSpPr txBox="1"/>
          <p:nvPr/>
        </p:nvSpPr>
        <p:spPr>
          <a:xfrm>
            <a:off x="0" y="508000"/>
            <a:ext cx="9144000" cy="400050"/>
          </a:xfrm>
          <a:prstGeom prst="rect">
            <a:avLst/>
          </a:prstGeom>
          <a:solidFill>
            <a:schemeClr val="accent1">
              <a:lumMod val="20000"/>
              <a:lumOff val="80000"/>
            </a:schemeClr>
          </a:solidFill>
        </p:spPr>
        <p:txBody>
          <a:bodyPr>
            <a:spAutoFit/>
          </a:bodyPr>
          <a:lstStyle/>
          <a:p>
            <a:pPr fontAlgn="auto">
              <a:spcBef>
                <a:spcPts val="0"/>
              </a:spcBef>
              <a:spcAft>
                <a:spcPts val="0"/>
              </a:spcAft>
              <a:defRPr/>
            </a:pPr>
            <a:r>
              <a:rPr lang="fr-FR" sz="2000" b="1" i="1" dirty="0">
                <a:latin typeface="+mn-lt"/>
                <a:cs typeface="+mn-cs"/>
                <a:sym typeface="Wingdings"/>
              </a:rPr>
              <a:t></a:t>
            </a:r>
            <a:r>
              <a:rPr lang="fr-FR" sz="2000" i="1" dirty="0">
                <a:latin typeface="+mn-lt"/>
                <a:cs typeface="+mn-cs"/>
                <a:sym typeface="Wingdings"/>
              </a:rPr>
              <a:t> Modélisation numérique de la fissuration du film d’Al</a:t>
            </a:r>
            <a:r>
              <a:rPr lang="fr-FR" sz="2000" i="1" baseline="-25000" dirty="0">
                <a:latin typeface="+mn-lt"/>
                <a:cs typeface="+mn-cs"/>
                <a:sym typeface="Wingdings"/>
              </a:rPr>
              <a:t>2</a:t>
            </a:r>
            <a:r>
              <a:rPr lang="fr-FR" sz="2000" i="1" dirty="0">
                <a:latin typeface="+mn-lt"/>
                <a:cs typeface="+mn-cs"/>
                <a:sym typeface="Wingdings"/>
              </a:rPr>
              <a:t>O</a:t>
            </a:r>
            <a:r>
              <a:rPr lang="fr-FR" sz="2000" i="1" baseline="-25000" dirty="0">
                <a:latin typeface="+mn-lt"/>
                <a:cs typeface="+mn-cs"/>
                <a:sym typeface="Wingdings"/>
              </a:rPr>
              <a:t>3</a:t>
            </a:r>
            <a:endParaRPr lang="fr-FR" sz="2000" i="1" baseline="-25000" dirty="0">
              <a:latin typeface="+mn-lt"/>
              <a:cs typeface="+mn-cs"/>
            </a:endParaRPr>
          </a:p>
        </p:txBody>
      </p:sp>
      <p:sp>
        <p:nvSpPr>
          <p:cNvPr id="7" name="Espace réservé du numéro de diapositive 3"/>
          <p:cNvSpPr>
            <a:spLocks noGrp="1"/>
          </p:cNvSpPr>
          <p:nvPr>
            <p:ph type="sldNum" sz="quarter" idx="12"/>
          </p:nvPr>
        </p:nvSpPr>
        <p:spPr>
          <a:xfrm>
            <a:off x="8675688" y="6492875"/>
            <a:ext cx="347662" cy="365125"/>
          </a:xfrm>
        </p:spPr>
        <p:txBody>
          <a:bodyPr/>
          <a:lstStyle/>
          <a:p>
            <a:pPr>
              <a:defRPr/>
            </a:pPr>
            <a:fld id="{93AA5192-87D8-4BE4-A2E8-ECB9D303C647}" type="slidenum">
              <a:rPr lang="de-DE"/>
              <a:pPr>
                <a:defRPr/>
              </a:pPr>
              <a:t>24</a:t>
            </a:fld>
            <a:endParaRPr lang="de-DE"/>
          </a:p>
        </p:txBody>
      </p:sp>
      <p:grpSp>
        <p:nvGrpSpPr>
          <p:cNvPr id="2" name="Groupe 171"/>
          <p:cNvGrpSpPr>
            <a:grpSpLocks/>
          </p:cNvGrpSpPr>
          <p:nvPr/>
        </p:nvGrpSpPr>
        <p:grpSpPr bwMode="auto">
          <a:xfrm>
            <a:off x="3276600" y="2997200"/>
            <a:ext cx="5759450" cy="3559175"/>
            <a:chOff x="3203848" y="2996952"/>
            <a:chExt cx="5760640" cy="3558726"/>
          </a:xfrm>
        </p:grpSpPr>
        <p:pic>
          <p:nvPicPr>
            <p:cNvPr id="16428" name="Picture 24"/>
            <p:cNvPicPr>
              <a:picLocks noChangeAspect="1" noChangeArrowheads="1"/>
            </p:cNvPicPr>
            <p:nvPr/>
          </p:nvPicPr>
          <p:blipFill>
            <a:blip r:embed="rId4" cstate="print"/>
            <a:srcRect/>
            <a:stretch>
              <a:fillRect/>
            </a:stretch>
          </p:blipFill>
          <p:spPr bwMode="auto">
            <a:xfrm>
              <a:off x="3203848" y="2996952"/>
              <a:ext cx="5760640" cy="3558726"/>
            </a:xfrm>
            <a:prstGeom prst="rect">
              <a:avLst/>
            </a:prstGeom>
            <a:noFill/>
            <a:ln w="9525">
              <a:noFill/>
              <a:miter lim="800000"/>
              <a:headEnd/>
              <a:tailEnd/>
            </a:ln>
          </p:spPr>
        </p:pic>
        <p:sp>
          <p:nvSpPr>
            <p:cNvPr id="16429" name="ZoneTexte 7"/>
            <p:cNvSpPr txBox="1">
              <a:spLocks noChangeArrowheads="1"/>
            </p:cNvSpPr>
            <p:nvPr/>
          </p:nvSpPr>
          <p:spPr bwMode="auto">
            <a:xfrm>
              <a:off x="6613982" y="3140968"/>
              <a:ext cx="1728192" cy="954107"/>
            </a:xfrm>
            <a:prstGeom prst="rect">
              <a:avLst/>
            </a:prstGeom>
            <a:solidFill>
              <a:schemeClr val="bg1"/>
            </a:solidFill>
            <a:ln w="9525">
              <a:noFill/>
              <a:miter lim="800000"/>
              <a:headEnd/>
              <a:tailEnd/>
            </a:ln>
          </p:spPr>
          <p:txBody>
            <a:bodyPr>
              <a:spAutoFit/>
            </a:bodyPr>
            <a:lstStyle/>
            <a:p>
              <a:r>
                <a:rPr lang="fr-FR" sz="1400" i="1">
                  <a:latin typeface="Times New Roman" pitchFamily="18" charset="0"/>
                  <a:cs typeface="Times New Roman" pitchFamily="18" charset="0"/>
                </a:rPr>
                <a:t>t</a:t>
              </a:r>
              <a:r>
                <a:rPr lang="fr-FR" sz="1400">
                  <a:latin typeface="Calibri" pitchFamily="34" charset="0"/>
                </a:rPr>
                <a:t>=40 nm – </a:t>
              </a:r>
              <a:r>
                <a:rPr lang="fr-FR" sz="1400" i="1">
                  <a:latin typeface="Times New Roman" pitchFamily="18" charset="0"/>
                  <a:cs typeface="Times New Roman" pitchFamily="18" charset="0"/>
                </a:rPr>
                <a:t>R</a:t>
              </a:r>
              <a:r>
                <a:rPr lang="fr-FR" sz="1400">
                  <a:latin typeface="Calibri" pitchFamily="34" charset="0"/>
                </a:rPr>
                <a:t>=0,45µm</a:t>
              </a:r>
            </a:p>
            <a:p>
              <a:r>
                <a:rPr lang="fr-FR" sz="1400" i="1">
                  <a:latin typeface="Times New Roman" pitchFamily="18" charset="0"/>
                  <a:cs typeface="Times New Roman" pitchFamily="18" charset="0"/>
                </a:rPr>
                <a:t>t</a:t>
              </a:r>
              <a:r>
                <a:rPr lang="fr-FR" sz="1400">
                  <a:latin typeface="Calibri" pitchFamily="34" charset="0"/>
                </a:rPr>
                <a:t>=40 nm – </a:t>
              </a:r>
              <a:r>
                <a:rPr lang="fr-FR" sz="1400" i="1">
                  <a:latin typeface="Times New Roman" pitchFamily="18" charset="0"/>
                  <a:cs typeface="Times New Roman" pitchFamily="18" charset="0"/>
                </a:rPr>
                <a:t>R</a:t>
              </a:r>
              <a:r>
                <a:rPr lang="fr-FR" sz="1400">
                  <a:latin typeface="Calibri" pitchFamily="34" charset="0"/>
                </a:rPr>
                <a:t>=5µm</a:t>
              </a:r>
            </a:p>
            <a:p>
              <a:r>
                <a:rPr lang="fr-FR" sz="1400" i="1">
                  <a:latin typeface="Times New Roman" pitchFamily="18" charset="0"/>
                  <a:cs typeface="Times New Roman" pitchFamily="18" charset="0"/>
                </a:rPr>
                <a:t>t</a:t>
              </a:r>
              <a:r>
                <a:rPr lang="fr-FR" sz="1400">
                  <a:latin typeface="Calibri" pitchFamily="34" charset="0"/>
                </a:rPr>
                <a:t>=30 nm – </a:t>
              </a:r>
              <a:r>
                <a:rPr lang="fr-FR" sz="1400" i="1">
                  <a:latin typeface="Times New Roman" pitchFamily="18" charset="0"/>
                  <a:cs typeface="Times New Roman" pitchFamily="18" charset="0"/>
                </a:rPr>
                <a:t>R</a:t>
              </a:r>
              <a:r>
                <a:rPr lang="fr-FR" sz="1400">
                  <a:latin typeface="Calibri" pitchFamily="34" charset="0"/>
                </a:rPr>
                <a:t>=5µm</a:t>
              </a:r>
            </a:p>
            <a:p>
              <a:r>
                <a:rPr lang="fr-FR" sz="1400" i="1">
                  <a:latin typeface="Times New Roman" pitchFamily="18" charset="0"/>
                  <a:cs typeface="Times New Roman" pitchFamily="18" charset="0"/>
                </a:rPr>
                <a:t>t</a:t>
              </a:r>
              <a:r>
                <a:rPr lang="fr-FR" sz="1400">
                  <a:latin typeface="Calibri" pitchFamily="34" charset="0"/>
                </a:rPr>
                <a:t>=20 nm – </a:t>
              </a:r>
              <a:r>
                <a:rPr lang="fr-FR" sz="1400" i="1">
                  <a:latin typeface="Times New Roman" pitchFamily="18" charset="0"/>
                  <a:cs typeface="Times New Roman" pitchFamily="18" charset="0"/>
                </a:rPr>
                <a:t>R</a:t>
              </a:r>
              <a:r>
                <a:rPr lang="fr-FR" sz="1400">
                  <a:latin typeface="Calibri" pitchFamily="34" charset="0"/>
                </a:rPr>
                <a:t>=5µm</a:t>
              </a:r>
            </a:p>
          </p:txBody>
        </p:sp>
      </p:grpSp>
      <p:sp>
        <p:nvSpPr>
          <p:cNvPr id="16398" name="Rectangle 4"/>
          <p:cNvSpPr>
            <a:spLocks noChangeArrowheads="1"/>
          </p:cNvSpPr>
          <p:nvPr/>
        </p:nvSpPr>
        <p:spPr bwMode="auto">
          <a:xfrm>
            <a:off x="641350" y="2998788"/>
            <a:ext cx="2160588" cy="360362"/>
          </a:xfrm>
          <a:prstGeom prst="rect">
            <a:avLst/>
          </a:prstGeom>
          <a:solidFill>
            <a:srgbClr val="FFC000"/>
          </a:solidFill>
          <a:ln w="9525">
            <a:noFill/>
            <a:miter lim="800000"/>
            <a:headEnd/>
            <a:tailEnd/>
          </a:ln>
        </p:spPr>
        <p:txBody>
          <a:bodyPr lIns="91405" tIns="45703" rIns="91405" bIns="45703" anchor="ctr"/>
          <a:lstStyle/>
          <a:p>
            <a:pPr algn="r" defTabSz="912813"/>
            <a:r>
              <a:rPr lang="fr-FR" sz="1600" b="1">
                <a:latin typeface="Calibri" pitchFamily="34" charset="0"/>
              </a:rPr>
              <a:t>Al</a:t>
            </a:r>
            <a:r>
              <a:rPr lang="fr-FR" sz="1600" b="1" baseline="-25000">
                <a:latin typeface="Calibri" pitchFamily="34" charset="0"/>
              </a:rPr>
              <a:t>2</a:t>
            </a:r>
            <a:r>
              <a:rPr lang="fr-FR" sz="1600" b="1">
                <a:latin typeface="Calibri" pitchFamily="34" charset="0"/>
              </a:rPr>
              <a:t>O</a:t>
            </a:r>
            <a:r>
              <a:rPr lang="fr-FR" sz="1600" b="1" baseline="-25000">
                <a:latin typeface="Calibri" pitchFamily="34" charset="0"/>
              </a:rPr>
              <a:t>3</a:t>
            </a:r>
            <a:r>
              <a:rPr lang="fr-FR" sz="1600" b="1">
                <a:latin typeface="Calibri" pitchFamily="34" charset="0"/>
              </a:rPr>
              <a:t> </a:t>
            </a:r>
          </a:p>
        </p:txBody>
      </p:sp>
      <p:cxnSp>
        <p:nvCxnSpPr>
          <p:cNvPr id="16399" name="Straight Arrow Connector 7"/>
          <p:cNvCxnSpPr>
            <a:cxnSpLocks noChangeShapeType="1"/>
          </p:cNvCxnSpPr>
          <p:nvPr/>
        </p:nvCxnSpPr>
        <p:spPr bwMode="auto">
          <a:xfrm>
            <a:off x="2800350" y="2968625"/>
            <a:ext cx="0" cy="358775"/>
          </a:xfrm>
          <a:prstGeom prst="straightConnector1">
            <a:avLst/>
          </a:prstGeom>
          <a:noFill/>
          <a:ln w="9525" algn="ctr">
            <a:solidFill>
              <a:schemeClr val="tx1"/>
            </a:solidFill>
            <a:round/>
            <a:headEnd type="arrow" w="med" len="med"/>
            <a:tailEnd type="arrow" w="med" len="med"/>
          </a:ln>
        </p:spPr>
      </p:cxnSp>
      <p:graphicFrame>
        <p:nvGraphicFramePr>
          <p:cNvPr id="16386" name="Object 24"/>
          <p:cNvGraphicFramePr>
            <a:graphicFrameLocks noChangeAspect="1"/>
          </p:cNvGraphicFramePr>
          <p:nvPr/>
        </p:nvGraphicFramePr>
        <p:xfrm>
          <a:off x="2886075" y="3035300"/>
          <a:ext cx="146050" cy="252413"/>
        </p:xfrm>
        <a:graphic>
          <a:graphicData uri="http://schemas.openxmlformats.org/presentationml/2006/ole">
            <mc:AlternateContent xmlns:mc="http://schemas.openxmlformats.org/markup-compatibility/2006">
              <mc:Choice xmlns:v="urn:schemas-microsoft-com:vml" Requires="v">
                <p:oleObj spid="_x0000_s16407" name="Formel" r:id="rId5" imgW="88746" imgH="152136" progId="Equation.3">
                  <p:embed/>
                </p:oleObj>
              </mc:Choice>
              <mc:Fallback>
                <p:oleObj name="Formel" r:id="rId5" imgW="88746" imgH="152136" progId="Equation.3">
                  <p:embed/>
                  <p:pic>
                    <p:nvPicPr>
                      <p:cNvPr id="0" name="Object 2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86075" y="3035300"/>
                        <a:ext cx="146050" cy="2524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64" name="Connecteur droit 95"/>
          <p:cNvCxnSpPr>
            <a:cxnSpLocks noChangeShapeType="1"/>
          </p:cNvCxnSpPr>
          <p:nvPr/>
        </p:nvCxnSpPr>
        <p:spPr bwMode="auto">
          <a:xfrm>
            <a:off x="1587500" y="3006725"/>
            <a:ext cx="0" cy="323850"/>
          </a:xfrm>
          <a:prstGeom prst="line">
            <a:avLst/>
          </a:prstGeom>
          <a:noFill/>
          <a:ln w="28575" algn="ctr">
            <a:solidFill>
              <a:schemeClr val="tx1"/>
            </a:solidFill>
            <a:prstDash val="sysDot"/>
            <a:round/>
            <a:headEnd/>
            <a:tailEnd/>
          </a:ln>
        </p:spPr>
      </p:cxnSp>
      <p:sp>
        <p:nvSpPr>
          <p:cNvPr id="65" name="Rectangle 1609"/>
          <p:cNvSpPr>
            <a:spLocks noChangeArrowheads="1"/>
          </p:cNvSpPr>
          <p:nvPr/>
        </p:nvSpPr>
        <p:spPr bwMode="auto">
          <a:xfrm>
            <a:off x="1860550" y="2279650"/>
            <a:ext cx="3648075" cy="633413"/>
          </a:xfrm>
          <a:prstGeom prst="rect">
            <a:avLst/>
          </a:prstGeom>
          <a:noFill/>
          <a:ln w="9525" algn="ctr">
            <a:noFill/>
            <a:miter lim="800000"/>
            <a:headEnd/>
            <a:tailEnd/>
          </a:ln>
        </p:spPr>
        <p:txBody>
          <a:bodyPr lIns="91405" tIns="45703" rIns="91405" bIns="45703">
            <a:spAutoFit/>
          </a:bodyPr>
          <a:lstStyle/>
          <a:p>
            <a:pPr defTabSz="4171950">
              <a:spcBef>
                <a:spcPct val="20000"/>
              </a:spcBef>
            </a:pPr>
            <a:r>
              <a:rPr lang="fr-FR" sz="1600" dirty="0">
                <a:latin typeface="Calibri" pitchFamily="34" charset="0"/>
              </a:rPr>
              <a:t>Position radiale </a:t>
            </a:r>
            <a:r>
              <a:rPr lang="fr-FR" sz="1600" dirty="0" smtClean="0">
                <a:latin typeface="Calibri" pitchFamily="34" charset="0"/>
              </a:rPr>
              <a:t>critique</a:t>
            </a:r>
            <a:endParaRPr lang="fr-FR" sz="1600" dirty="0">
              <a:latin typeface="Calibri" pitchFamily="34" charset="0"/>
            </a:endParaRPr>
          </a:p>
          <a:p>
            <a:pPr defTabSz="4171950">
              <a:spcBef>
                <a:spcPct val="20000"/>
              </a:spcBef>
            </a:pPr>
            <a:r>
              <a:rPr lang="fr-FR" sz="1600" b="1" dirty="0">
                <a:latin typeface="Calibri" pitchFamily="34" charset="0"/>
                <a:sym typeface="Wingdings" pitchFamily="2" charset="2"/>
              </a:rPr>
              <a:t> Rayon moyen des fissures</a:t>
            </a:r>
            <a:endParaRPr lang="fr-FR" sz="1600" b="1" dirty="0">
              <a:latin typeface="Calibri" pitchFamily="34" charset="0"/>
            </a:endParaRPr>
          </a:p>
        </p:txBody>
      </p:sp>
      <p:cxnSp>
        <p:nvCxnSpPr>
          <p:cNvPr id="66" name="Straight Arrow Connector 113"/>
          <p:cNvCxnSpPr>
            <a:cxnSpLocks noChangeShapeType="1"/>
          </p:cNvCxnSpPr>
          <p:nvPr/>
        </p:nvCxnSpPr>
        <p:spPr bwMode="auto">
          <a:xfrm flipH="1">
            <a:off x="1587500" y="2660650"/>
            <a:ext cx="228600" cy="317500"/>
          </a:xfrm>
          <a:prstGeom prst="straightConnector1">
            <a:avLst/>
          </a:prstGeom>
          <a:noFill/>
          <a:ln w="9525" algn="ctr">
            <a:solidFill>
              <a:schemeClr val="tx1"/>
            </a:solidFill>
            <a:round/>
            <a:headEnd/>
            <a:tailEnd type="arrow" w="med" len="med"/>
          </a:ln>
        </p:spPr>
      </p:cxnSp>
      <p:graphicFrame>
        <p:nvGraphicFramePr>
          <p:cNvPr id="67" name="Object 25"/>
          <p:cNvGraphicFramePr>
            <a:graphicFrameLocks noChangeAspect="1"/>
          </p:cNvGraphicFramePr>
          <p:nvPr/>
        </p:nvGraphicFramePr>
        <p:xfrm>
          <a:off x="3952875" y="2349500"/>
          <a:ext cx="331788" cy="263525"/>
        </p:xfrm>
        <a:graphic>
          <a:graphicData uri="http://schemas.openxmlformats.org/presentationml/2006/ole">
            <mc:AlternateContent xmlns:mc="http://schemas.openxmlformats.org/markup-compatibility/2006">
              <mc:Choice xmlns:v="urn:schemas-microsoft-com:vml" Requires="v">
                <p:oleObj spid="_x0000_s16408" name="Équation" r:id="rId7" imgW="241195" imgH="190417" progId="Equation.3">
                  <p:embed/>
                </p:oleObj>
              </mc:Choice>
              <mc:Fallback>
                <p:oleObj name="Équation" r:id="rId7" imgW="241195" imgH="190417" progId="Equation.3">
                  <p:embed/>
                  <p:pic>
                    <p:nvPicPr>
                      <p:cNvPr id="0" name="Object 2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52875" y="2349500"/>
                        <a:ext cx="331788" cy="263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8" name="Rectangle 93"/>
          <p:cNvSpPr>
            <a:spLocks noChangeArrowheads="1"/>
          </p:cNvSpPr>
          <p:nvPr/>
        </p:nvSpPr>
        <p:spPr bwMode="auto">
          <a:xfrm>
            <a:off x="644525" y="3354388"/>
            <a:ext cx="2160588" cy="360362"/>
          </a:xfrm>
          <a:prstGeom prst="rect">
            <a:avLst/>
          </a:prstGeom>
          <a:solidFill>
            <a:schemeClr val="bg1">
              <a:lumMod val="50000"/>
            </a:schemeClr>
          </a:solidFill>
          <a:ln w="9525">
            <a:noFill/>
            <a:miter lim="800000"/>
            <a:headEnd/>
            <a:tailEnd/>
          </a:ln>
        </p:spPr>
        <p:txBody>
          <a:bodyPr wrap="none" anchor="ctr"/>
          <a:lstStyle/>
          <a:p>
            <a:pPr algn="r" defTabSz="912813" fontAlgn="auto">
              <a:spcBef>
                <a:spcPts val="0"/>
              </a:spcBef>
              <a:spcAft>
                <a:spcPts val="0"/>
              </a:spcAft>
              <a:defRPr/>
            </a:pPr>
            <a:r>
              <a:rPr lang="fr-FR" sz="1600" b="1">
                <a:latin typeface="Calibri" pitchFamily="34" charset="0"/>
                <a:cs typeface="+mn-cs"/>
              </a:rPr>
              <a:t>Al</a:t>
            </a:r>
          </a:p>
        </p:txBody>
      </p:sp>
      <p:sp>
        <p:nvSpPr>
          <p:cNvPr id="16404" name="Rectangle 94"/>
          <p:cNvSpPr>
            <a:spLocks noChangeArrowheads="1"/>
          </p:cNvSpPr>
          <p:nvPr/>
        </p:nvSpPr>
        <p:spPr bwMode="auto">
          <a:xfrm>
            <a:off x="644525" y="4065588"/>
            <a:ext cx="2160588" cy="360362"/>
          </a:xfrm>
          <a:prstGeom prst="rect">
            <a:avLst/>
          </a:prstGeom>
          <a:solidFill>
            <a:srgbClr val="C0C0C0"/>
          </a:solidFill>
          <a:ln w="9525">
            <a:noFill/>
            <a:miter lim="800000"/>
            <a:headEnd/>
            <a:tailEnd/>
          </a:ln>
        </p:spPr>
        <p:txBody>
          <a:bodyPr wrap="none" anchor="ctr"/>
          <a:lstStyle/>
          <a:p>
            <a:pPr algn="r" defTabSz="912813"/>
            <a:r>
              <a:rPr lang="fr-FR" sz="1600" b="1">
                <a:latin typeface="Calibri" pitchFamily="34" charset="0"/>
              </a:rPr>
              <a:t>Si</a:t>
            </a:r>
          </a:p>
        </p:txBody>
      </p:sp>
      <p:sp>
        <p:nvSpPr>
          <p:cNvPr id="16405" name="Rectangle 95"/>
          <p:cNvSpPr>
            <a:spLocks noChangeArrowheads="1"/>
          </p:cNvSpPr>
          <p:nvPr/>
        </p:nvSpPr>
        <p:spPr bwMode="auto">
          <a:xfrm>
            <a:off x="644525" y="3709988"/>
            <a:ext cx="2160588" cy="360362"/>
          </a:xfrm>
          <a:prstGeom prst="rect">
            <a:avLst/>
          </a:prstGeom>
          <a:solidFill>
            <a:srgbClr val="99CCFF"/>
          </a:solidFill>
          <a:ln w="9525">
            <a:noFill/>
            <a:miter lim="800000"/>
            <a:headEnd/>
            <a:tailEnd/>
          </a:ln>
        </p:spPr>
        <p:txBody>
          <a:bodyPr wrap="none" anchor="ctr"/>
          <a:lstStyle/>
          <a:p>
            <a:pPr algn="r" defTabSz="912813"/>
            <a:r>
              <a:rPr lang="fr-FR" sz="1600" b="1">
                <a:latin typeface="Calibri" pitchFamily="34" charset="0"/>
              </a:rPr>
              <a:t>SiO</a:t>
            </a:r>
            <a:r>
              <a:rPr lang="fr-FR" sz="1600" b="1" baseline="-25000">
                <a:latin typeface="Calibri" pitchFamily="34" charset="0"/>
              </a:rPr>
              <a:t>2</a:t>
            </a:r>
          </a:p>
        </p:txBody>
      </p:sp>
      <p:sp>
        <p:nvSpPr>
          <p:cNvPr id="16406" name="Rectangle 1609"/>
          <p:cNvSpPr>
            <a:spLocks noChangeArrowheads="1"/>
          </p:cNvSpPr>
          <p:nvPr/>
        </p:nvSpPr>
        <p:spPr bwMode="auto">
          <a:xfrm>
            <a:off x="511175" y="908720"/>
            <a:ext cx="2189163" cy="584200"/>
          </a:xfrm>
          <a:prstGeom prst="rect">
            <a:avLst/>
          </a:prstGeom>
          <a:noFill/>
          <a:ln w="9525" algn="ctr">
            <a:noFill/>
            <a:miter lim="800000"/>
            <a:headEnd/>
            <a:tailEnd/>
          </a:ln>
        </p:spPr>
        <p:txBody>
          <a:bodyPr lIns="91405" tIns="45703" rIns="91405" bIns="45703">
            <a:spAutoFit/>
          </a:bodyPr>
          <a:lstStyle/>
          <a:p>
            <a:pPr defTabSz="4171950">
              <a:spcBef>
                <a:spcPct val="20000"/>
              </a:spcBef>
            </a:pPr>
            <a:r>
              <a:rPr lang="fr-FR" sz="1600" dirty="0">
                <a:latin typeface="Calibri" pitchFamily="34" charset="0"/>
              </a:rPr>
              <a:t>Déplacement imposé Force mesurée</a:t>
            </a:r>
          </a:p>
        </p:txBody>
      </p:sp>
      <p:grpSp>
        <p:nvGrpSpPr>
          <p:cNvPr id="5" name="Groupe 50"/>
          <p:cNvGrpSpPr>
            <a:grpSpLocks/>
          </p:cNvGrpSpPr>
          <p:nvPr/>
        </p:nvGrpSpPr>
        <p:grpSpPr bwMode="auto">
          <a:xfrm rot="5400000">
            <a:off x="484759" y="2252761"/>
            <a:ext cx="152400" cy="155575"/>
            <a:chOff x="755576" y="5056034"/>
            <a:chExt cx="72008" cy="89253"/>
          </a:xfrm>
          <a:solidFill>
            <a:schemeClr val="tx1"/>
          </a:solidFill>
        </p:grpSpPr>
        <p:sp>
          <p:nvSpPr>
            <p:cNvPr id="73" name="Triangle isocèle 51"/>
            <p:cNvSpPr>
              <a:spLocks noChangeArrowheads="1"/>
            </p:cNvSpPr>
            <p:nvPr/>
          </p:nvSpPr>
          <p:spPr bwMode="auto">
            <a:xfrm>
              <a:off x="755576" y="5056034"/>
              <a:ext cx="72008" cy="72008"/>
            </a:xfrm>
            <a:prstGeom prst="triangle">
              <a:avLst>
                <a:gd name="adj" fmla="val 50000"/>
              </a:avLst>
            </a:prstGeom>
            <a:grpFill/>
            <a:ln w="25400" algn="ctr">
              <a:noFill/>
              <a:miter lim="800000"/>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74" name="Ellipse 52"/>
            <p:cNvSpPr>
              <a:spLocks noChangeArrowheads="1"/>
            </p:cNvSpPr>
            <p:nvPr/>
          </p:nvSpPr>
          <p:spPr bwMode="auto">
            <a:xfrm>
              <a:off x="762719"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75" name="Ellipse 53"/>
            <p:cNvSpPr>
              <a:spLocks noChangeArrowheads="1"/>
            </p:cNvSpPr>
            <p:nvPr/>
          </p:nvSpPr>
          <p:spPr bwMode="auto">
            <a:xfrm>
              <a:off x="800060"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grpSp>
      <p:grpSp>
        <p:nvGrpSpPr>
          <p:cNvPr id="9" name="Groupe 50"/>
          <p:cNvGrpSpPr>
            <a:grpSpLocks/>
          </p:cNvGrpSpPr>
          <p:nvPr/>
        </p:nvGrpSpPr>
        <p:grpSpPr bwMode="auto">
          <a:xfrm rot="5400000">
            <a:off x="484759" y="2700436"/>
            <a:ext cx="152400" cy="155575"/>
            <a:chOff x="755576" y="5056034"/>
            <a:chExt cx="72008" cy="89253"/>
          </a:xfrm>
          <a:solidFill>
            <a:schemeClr val="tx1"/>
          </a:solidFill>
        </p:grpSpPr>
        <p:sp>
          <p:nvSpPr>
            <p:cNvPr id="77" name="Triangle isocèle 51"/>
            <p:cNvSpPr>
              <a:spLocks noChangeArrowheads="1"/>
            </p:cNvSpPr>
            <p:nvPr/>
          </p:nvSpPr>
          <p:spPr bwMode="auto">
            <a:xfrm>
              <a:off x="755576" y="5056034"/>
              <a:ext cx="72008" cy="72008"/>
            </a:xfrm>
            <a:prstGeom prst="triangle">
              <a:avLst>
                <a:gd name="adj" fmla="val 50000"/>
              </a:avLst>
            </a:prstGeom>
            <a:grpFill/>
            <a:ln w="25400" algn="ctr">
              <a:noFill/>
              <a:miter lim="800000"/>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78" name="Ellipse 52"/>
            <p:cNvSpPr>
              <a:spLocks noChangeArrowheads="1"/>
            </p:cNvSpPr>
            <p:nvPr/>
          </p:nvSpPr>
          <p:spPr bwMode="auto">
            <a:xfrm>
              <a:off x="762719"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79" name="Ellipse 53"/>
            <p:cNvSpPr>
              <a:spLocks noChangeArrowheads="1"/>
            </p:cNvSpPr>
            <p:nvPr/>
          </p:nvSpPr>
          <p:spPr bwMode="auto">
            <a:xfrm>
              <a:off x="800060"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grpSp>
      <p:grpSp>
        <p:nvGrpSpPr>
          <p:cNvPr id="10" name="Groupe 50"/>
          <p:cNvGrpSpPr>
            <a:grpSpLocks/>
          </p:cNvGrpSpPr>
          <p:nvPr/>
        </p:nvGrpSpPr>
        <p:grpSpPr bwMode="auto">
          <a:xfrm rot="5400000">
            <a:off x="484767" y="4267286"/>
            <a:ext cx="152400" cy="155603"/>
            <a:chOff x="755576" y="5056018"/>
            <a:chExt cx="72008" cy="89269"/>
          </a:xfrm>
          <a:solidFill>
            <a:schemeClr val="tx1"/>
          </a:solidFill>
        </p:grpSpPr>
        <p:sp>
          <p:nvSpPr>
            <p:cNvPr id="81" name="Triangle isocèle 51"/>
            <p:cNvSpPr>
              <a:spLocks noChangeArrowheads="1"/>
            </p:cNvSpPr>
            <p:nvPr/>
          </p:nvSpPr>
          <p:spPr bwMode="auto">
            <a:xfrm>
              <a:off x="755576" y="5056018"/>
              <a:ext cx="72008" cy="72008"/>
            </a:xfrm>
            <a:prstGeom prst="triangle">
              <a:avLst>
                <a:gd name="adj" fmla="val 50000"/>
              </a:avLst>
            </a:prstGeom>
            <a:grpFill/>
            <a:ln w="25400" algn="ctr">
              <a:noFill/>
              <a:miter lim="800000"/>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82" name="Ellipse 52"/>
            <p:cNvSpPr>
              <a:spLocks noChangeArrowheads="1"/>
            </p:cNvSpPr>
            <p:nvPr/>
          </p:nvSpPr>
          <p:spPr bwMode="auto">
            <a:xfrm>
              <a:off x="762719"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83" name="Ellipse 53"/>
            <p:cNvSpPr>
              <a:spLocks noChangeArrowheads="1"/>
            </p:cNvSpPr>
            <p:nvPr/>
          </p:nvSpPr>
          <p:spPr bwMode="auto">
            <a:xfrm>
              <a:off x="800060"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grpSp>
      <p:grpSp>
        <p:nvGrpSpPr>
          <p:cNvPr id="11" name="Groupe 50"/>
          <p:cNvGrpSpPr>
            <a:grpSpLocks/>
          </p:cNvGrpSpPr>
          <p:nvPr/>
        </p:nvGrpSpPr>
        <p:grpSpPr bwMode="auto">
          <a:xfrm rot="5400000">
            <a:off x="487934" y="3818036"/>
            <a:ext cx="152400" cy="155575"/>
            <a:chOff x="755576" y="5056034"/>
            <a:chExt cx="72008" cy="89253"/>
          </a:xfrm>
          <a:solidFill>
            <a:schemeClr val="tx1"/>
          </a:solidFill>
        </p:grpSpPr>
        <p:sp>
          <p:nvSpPr>
            <p:cNvPr id="85" name="Triangle isocèle 51"/>
            <p:cNvSpPr>
              <a:spLocks noChangeArrowheads="1"/>
            </p:cNvSpPr>
            <p:nvPr/>
          </p:nvSpPr>
          <p:spPr bwMode="auto">
            <a:xfrm>
              <a:off x="755576" y="5056034"/>
              <a:ext cx="72008" cy="72008"/>
            </a:xfrm>
            <a:prstGeom prst="triangle">
              <a:avLst>
                <a:gd name="adj" fmla="val 50000"/>
              </a:avLst>
            </a:prstGeom>
            <a:grpFill/>
            <a:ln w="25400" algn="ctr">
              <a:noFill/>
              <a:miter lim="800000"/>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86" name="Ellipse 52"/>
            <p:cNvSpPr>
              <a:spLocks noChangeArrowheads="1"/>
            </p:cNvSpPr>
            <p:nvPr/>
          </p:nvSpPr>
          <p:spPr bwMode="auto">
            <a:xfrm>
              <a:off x="762719"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87" name="Ellipse 53"/>
            <p:cNvSpPr>
              <a:spLocks noChangeArrowheads="1"/>
            </p:cNvSpPr>
            <p:nvPr/>
          </p:nvSpPr>
          <p:spPr bwMode="auto">
            <a:xfrm>
              <a:off x="800060"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grpSp>
      <p:cxnSp>
        <p:nvCxnSpPr>
          <p:cNvPr id="88" name="Connecteur droit 82"/>
          <p:cNvCxnSpPr/>
          <p:nvPr/>
        </p:nvCxnSpPr>
        <p:spPr>
          <a:xfrm flipH="1">
            <a:off x="638175" y="1466850"/>
            <a:ext cx="0" cy="3195638"/>
          </a:xfrm>
          <a:prstGeom prst="line">
            <a:avLst/>
          </a:prstGeom>
          <a:ln w="19050">
            <a:solidFill>
              <a:schemeClr val="tx1">
                <a:lumMod val="95000"/>
                <a:lumOff val="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16412" name="Line 1487"/>
          <p:cNvSpPr>
            <a:spLocks noChangeShapeType="1"/>
          </p:cNvSpPr>
          <p:nvPr/>
        </p:nvSpPr>
        <p:spPr bwMode="auto">
          <a:xfrm>
            <a:off x="638175" y="3684588"/>
            <a:ext cx="0" cy="720725"/>
          </a:xfrm>
          <a:prstGeom prst="line">
            <a:avLst/>
          </a:prstGeom>
          <a:noFill/>
          <a:ln w="19050">
            <a:solidFill>
              <a:schemeClr val="tx1"/>
            </a:solidFill>
            <a:round/>
            <a:headEnd type="triangle" w="med" len="med"/>
            <a:tailEnd/>
          </a:ln>
        </p:spPr>
        <p:txBody>
          <a:bodyPr/>
          <a:lstStyle/>
          <a:p>
            <a:endParaRPr lang="fr-FR"/>
          </a:p>
        </p:txBody>
      </p:sp>
      <p:sp>
        <p:nvSpPr>
          <p:cNvPr id="16413" name="Line 1487"/>
          <p:cNvSpPr>
            <a:spLocks noChangeShapeType="1"/>
          </p:cNvSpPr>
          <p:nvPr/>
        </p:nvSpPr>
        <p:spPr bwMode="auto">
          <a:xfrm>
            <a:off x="638175" y="4424363"/>
            <a:ext cx="900113" cy="0"/>
          </a:xfrm>
          <a:prstGeom prst="line">
            <a:avLst/>
          </a:prstGeom>
          <a:noFill/>
          <a:ln w="19050">
            <a:solidFill>
              <a:schemeClr val="tx1"/>
            </a:solidFill>
            <a:round/>
            <a:headEnd/>
            <a:tailEnd type="triangle" w="med" len="med"/>
          </a:ln>
        </p:spPr>
        <p:txBody>
          <a:bodyPr/>
          <a:lstStyle/>
          <a:p>
            <a:endParaRPr lang="fr-FR"/>
          </a:p>
        </p:txBody>
      </p:sp>
      <p:graphicFrame>
        <p:nvGraphicFramePr>
          <p:cNvPr id="16388" name="Object 26"/>
          <p:cNvGraphicFramePr>
            <a:graphicFrameLocks noChangeAspect="1"/>
          </p:cNvGraphicFramePr>
          <p:nvPr/>
        </p:nvGraphicFramePr>
        <p:xfrm>
          <a:off x="390525" y="3614738"/>
          <a:ext cx="188913" cy="188912"/>
        </p:xfrm>
        <a:graphic>
          <a:graphicData uri="http://schemas.openxmlformats.org/presentationml/2006/ole">
            <mc:AlternateContent xmlns:mc="http://schemas.openxmlformats.org/markup-compatibility/2006">
              <mc:Choice xmlns:v="urn:schemas-microsoft-com:vml" Requires="v">
                <p:oleObj spid="_x0000_s16409" name="Équation" r:id="rId9" imgW="114102" imgH="114102" progId="Equation.3">
                  <p:embed/>
                </p:oleObj>
              </mc:Choice>
              <mc:Fallback>
                <p:oleObj name="Équation" r:id="rId9" imgW="114102" imgH="114102" progId="Equation.3">
                  <p:embed/>
                  <p:pic>
                    <p:nvPicPr>
                      <p:cNvPr id="0" name="Object 2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90525" y="3614738"/>
                        <a:ext cx="188913" cy="1889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389" name="Object 27"/>
          <p:cNvGraphicFramePr>
            <a:graphicFrameLocks noChangeAspect="1"/>
          </p:cNvGraphicFramePr>
          <p:nvPr/>
        </p:nvGraphicFramePr>
        <p:xfrm>
          <a:off x="1412875" y="4437063"/>
          <a:ext cx="215900" cy="239712"/>
        </p:xfrm>
        <a:graphic>
          <a:graphicData uri="http://schemas.openxmlformats.org/presentationml/2006/ole">
            <mc:AlternateContent xmlns:mc="http://schemas.openxmlformats.org/markup-compatibility/2006">
              <mc:Choice xmlns:v="urn:schemas-microsoft-com:vml" Requires="v">
                <p:oleObj spid="_x0000_s16410" name="Équation" r:id="rId11" imgW="114102" imgH="126780" progId="Equation.3">
                  <p:embed/>
                </p:oleObj>
              </mc:Choice>
              <mc:Fallback>
                <p:oleObj name="Équation" r:id="rId11" imgW="114102" imgH="126780" progId="Equation.3">
                  <p:embed/>
                  <p:pic>
                    <p:nvPicPr>
                      <p:cNvPr id="0" name="Object 2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412875" y="4437063"/>
                        <a:ext cx="215900" cy="2397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3" name="Secteurs 89"/>
          <p:cNvSpPr/>
          <p:nvPr/>
        </p:nvSpPr>
        <p:spPr bwMode="auto">
          <a:xfrm>
            <a:off x="-442913" y="836613"/>
            <a:ext cx="2160588" cy="2160587"/>
          </a:xfrm>
          <a:prstGeom prst="pie">
            <a:avLst>
              <a:gd name="adj1" fmla="val 2902680"/>
              <a:gd name="adj2" fmla="val 5414022"/>
            </a:avLst>
          </a:prstGeom>
          <a:noFill/>
          <a:ln w="9525" cap="flat" cmpd="sng" algn="ctr">
            <a:solidFill>
              <a:schemeClr val="tx1"/>
            </a:solidFill>
            <a:prstDash val="solid"/>
            <a:round/>
            <a:headEnd type="none" w="med" len="med"/>
            <a:tailEnd type="none" w="med" len="med"/>
          </a:ln>
          <a:effectLst/>
        </p:spPr>
        <p:txBody>
          <a:bodyPr/>
          <a:lstStyle/>
          <a:p>
            <a:pPr eaLnBrk="0" fontAlgn="auto" hangingPunct="0">
              <a:spcBef>
                <a:spcPts val="0"/>
              </a:spcBef>
              <a:spcAft>
                <a:spcPts val="0"/>
              </a:spcAft>
              <a:defRPr/>
            </a:pPr>
            <a:endParaRPr lang="fr-FR" sz="2400" dirty="0">
              <a:latin typeface="+mn-lt"/>
              <a:cs typeface="+mn-cs"/>
            </a:endParaRPr>
          </a:p>
        </p:txBody>
      </p:sp>
      <p:sp>
        <p:nvSpPr>
          <p:cNvPr id="16415" name="Rectangle 1609"/>
          <p:cNvSpPr>
            <a:spLocks noChangeArrowheads="1"/>
          </p:cNvSpPr>
          <p:nvPr/>
        </p:nvSpPr>
        <p:spPr bwMode="auto">
          <a:xfrm>
            <a:off x="2079625" y="1700213"/>
            <a:ext cx="3095625" cy="339725"/>
          </a:xfrm>
          <a:prstGeom prst="rect">
            <a:avLst/>
          </a:prstGeom>
          <a:noFill/>
          <a:ln w="9525" algn="ctr">
            <a:noFill/>
            <a:miter lim="800000"/>
            <a:headEnd/>
            <a:tailEnd/>
          </a:ln>
        </p:spPr>
        <p:txBody>
          <a:bodyPr lIns="91405" tIns="45703" rIns="91405" bIns="45703">
            <a:spAutoFit/>
          </a:bodyPr>
          <a:lstStyle/>
          <a:p>
            <a:pPr algn="ctr" defTabSz="4171950">
              <a:spcBef>
                <a:spcPct val="20000"/>
              </a:spcBef>
            </a:pPr>
            <a:r>
              <a:rPr lang="fr-FR" sz="1600" dirty="0">
                <a:latin typeface="Calibri" pitchFamily="34" charset="0"/>
              </a:rPr>
              <a:t>Indenteur </a:t>
            </a:r>
            <a:r>
              <a:rPr lang="fr-FR" sz="1600" dirty="0" smtClean="0">
                <a:latin typeface="Calibri" pitchFamily="34" charset="0"/>
              </a:rPr>
              <a:t>sphérique </a:t>
            </a:r>
            <a:r>
              <a:rPr lang="fr-FR" sz="1600" dirty="0">
                <a:latin typeface="Calibri" pitchFamily="34" charset="0"/>
              </a:rPr>
              <a:t>rigide</a:t>
            </a:r>
          </a:p>
        </p:txBody>
      </p:sp>
      <p:grpSp>
        <p:nvGrpSpPr>
          <p:cNvPr id="12" name="Groupe 50"/>
          <p:cNvGrpSpPr>
            <a:grpSpLocks/>
          </p:cNvGrpSpPr>
          <p:nvPr/>
        </p:nvGrpSpPr>
        <p:grpSpPr bwMode="auto">
          <a:xfrm rot="5400000">
            <a:off x="487934" y="3424336"/>
            <a:ext cx="152400" cy="155575"/>
            <a:chOff x="755576" y="5056034"/>
            <a:chExt cx="72008" cy="89253"/>
          </a:xfrm>
          <a:solidFill>
            <a:schemeClr val="tx1"/>
          </a:solidFill>
        </p:grpSpPr>
        <p:sp>
          <p:nvSpPr>
            <p:cNvPr id="96" name="Triangle isocèle 51"/>
            <p:cNvSpPr>
              <a:spLocks noChangeArrowheads="1"/>
            </p:cNvSpPr>
            <p:nvPr/>
          </p:nvSpPr>
          <p:spPr bwMode="auto">
            <a:xfrm>
              <a:off x="755576" y="5056034"/>
              <a:ext cx="72008" cy="72008"/>
            </a:xfrm>
            <a:prstGeom prst="triangle">
              <a:avLst>
                <a:gd name="adj" fmla="val 50000"/>
              </a:avLst>
            </a:prstGeom>
            <a:grpFill/>
            <a:ln w="25400" algn="ctr">
              <a:noFill/>
              <a:miter lim="800000"/>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97" name="Ellipse 52"/>
            <p:cNvSpPr>
              <a:spLocks noChangeArrowheads="1"/>
            </p:cNvSpPr>
            <p:nvPr/>
          </p:nvSpPr>
          <p:spPr bwMode="auto">
            <a:xfrm>
              <a:off x="762719"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98" name="Ellipse 53"/>
            <p:cNvSpPr>
              <a:spLocks noChangeArrowheads="1"/>
            </p:cNvSpPr>
            <p:nvPr/>
          </p:nvSpPr>
          <p:spPr bwMode="auto">
            <a:xfrm>
              <a:off x="800060"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grpSp>
      <p:cxnSp>
        <p:nvCxnSpPr>
          <p:cNvPr id="16417" name="Straight Arrow Connector 112"/>
          <p:cNvCxnSpPr>
            <a:cxnSpLocks noChangeShapeType="1"/>
          </p:cNvCxnSpPr>
          <p:nvPr/>
        </p:nvCxnSpPr>
        <p:spPr bwMode="auto">
          <a:xfrm>
            <a:off x="652463" y="1938338"/>
            <a:ext cx="709612" cy="793750"/>
          </a:xfrm>
          <a:prstGeom prst="straightConnector1">
            <a:avLst/>
          </a:prstGeom>
          <a:noFill/>
          <a:ln w="9525" algn="ctr">
            <a:solidFill>
              <a:schemeClr val="tx1"/>
            </a:solidFill>
            <a:round/>
            <a:headEnd/>
            <a:tailEnd type="arrow" w="med" len="med"/>
          </a:ln>
        </p:spPr>
      </p:cxnSp>
      <p:cxnSp>
        <p:nvCxnSpPr>
          <p:cNvPr id="16418" name="Straight Arrow Connector 113"/>
          <p:cNvCxnSpPr>
            <a:cxnSpLocks noChangeShapeType="1"/>
          </p:cNvCxnSpPr>
          <p:nvPr/>
        </p:nvCxnSpPr>
        <p:spPr bwMode="auto">
          <a:xfrm flipH="1">
            <a:off x="1935163" y="1989138"/>
            <a:ext cx="576262" cy="223837"/>
          </a:xfrm>
          <a:prstGeom prst="straightConnector1">
            <a:avLst/>
          </a:prstGeom>
          <a:noFill/>
          <a:ln w="9525" algn="ctr">
            <a:solidFill>
              <a:schemeClr val="tx1"/>
            </a:solidFill>
            <a:round/>
            <a:headEnd/>
            <a:tailEnd type="arrow" w="med" len="med"/>
          </a:ln>
        </p:spPr>
      </p:cxnSp>
      <p:graphicFrame>
        <p:nvGraphicFramePr>
          <p:cNvPr id="16390" name="Object 28"/>
          <p:cNvGraphicFramePr>
            <a:graphicFrameLocks noChangeAspect="1"/>
          </p:cNvGraphicFramePr>
          <p:nvPr/>
        </p:nvGraphicFramePr>
        <p:xfrm>
          <a:off x="957263" y="2055813"/>
          <a:ext cx="192087" cy="193675"/>
        </p:xfrm>
        <a:graphic>
          <a:graphicData uri="http://schemas.openxmlformats.org/presentationml/2006/ole">
            <mc:AlternateContent xmlns:mc="http://schemas.openxmlformats.org/markup-compatibility/2006">
              <mc:Choice xmlns:v="urn:schemas-microsoft-com:vml" Requires="v">
                <p:oleObj spid="_x0000_s16411" name="Équation" r:id="rId13" imgW="139700" imgH="139700" progId="Equation.3">
                  <p:embed/>
                </p:oleObj>
              </mc:Choice>
              <mc:Fallback>
                <p:oleObj name="Équation" r:id="rId13" imgW="139700" imgH="139700" progId="Equation.3">
                  <p:embed/>
                  <p:pic>
                    <p:nvPicPr>
                      <p:cNvPr id="0" name="Object 2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57263" y="2055813"/>
                        <a:ext cx="192087" cy="193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391" name="Object 29"/>
          <p:cNvGraphicFramePr>
            <a:graphicFrameLocks noChangeAspect="1"/>
          </p:cNvGraphicFramePr>
          <p:nvPr/>
        </p:nvGraphicFramePr>
        <p:xfrm>
          <a:off x="2341563" y="1106488"/>
          <a:ext cx="430212" cy="250825"/>
        </p:xfrm>
        <a:graphic>
          <a:graphicData uri="http://schemas.openxmlformats.org/presentationml/2006/ole">
            <mc:AlternateContent xmlns:mc="http://schemas.openxmlformats.org/markup-compatibility/2006">
              <mc:Choice xmlns:v="urn:schemas-microsoft-com:vml" Requires="v">
                <p:oleObj spid="_x0000_s16412" name="Équation" r:id="rId15" imgW="330057" imgH="190417" progId="Equation.3">
                  <p:embed/>
                </p:oleObj>
              </mc:Choice>
              <mc:Fallback>
                <p:oleObj name="Équation" r:id="rId15" imgW="330057" imgH="190417" progId="Equation.3">
                  <p:embed/>
                  <p:pic>
                    <p:nvPicPr>
                      <p:cNvPr id="0" name="Object 2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341563" y="1106488"/>
                        <a:ext cx="430212" cy="250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16419" name="Connecteur droit 124"/>
          <p:cNvCxnSpPr>
            <a:cxnSpLocks noChangeShapeType="1"/>
          </p:cNvCxnSpPr>
          <p:nvPr/>
        </p:nvCxnSpPr>
        <p:spPr bwMode="auto">
          <a:xfrm flipV="1">
            <a:off x="1358900" y="1963738"/>
            <a:ext cx="720725" cy="762000"/>
          </a:xfrm>
          <a:prstGeom prst="line">
            <a:avLst/>
          </a:prstGeom>
          <a:noFill/>
          <a:ln w="9525" algn="ctr">
            <a:solidFill>
              <a:schemeClr val="tx1"/>
            </a:solidFill>
            <a:round/>
            <a:headEnd/>
            <a:tailEnd/>
          </a:ln>
        </p:spPr>
      </p:cxnSp>
      <p:graphicFrame>
        <p:nvGraphicFramePr>
          <p:cNvPr id="16392" name="Object 30"/>
          <p:cNvGraphicFramePr>
            <a:graphicFrameLocks noChangeAspect="1"/>
          </p:cNvGraphicFramePr>
          <p:nvPr/>
        </p:nvGraphicFramePr>
        <p:xfrm>
          <a:off x="1835150" y="1347788"/>
          <a:ext cx="514350" cy="268287"/>
        </p:xfrm>
        <a:graphic>
          <a:graphicData uri="http://schemas.openxmlformats.org/presentationml/2006/ole">
            <mc:AlternateContent xmlns:mc="http://schemas.openxmlformats.org/markup-compatibility/2006">
              <mc:Choice xmlns:v="urn:schemas-microsoft-com:vml" Requires="v">
                <p:oleObj spid="_x0000_s16413" name="Équation" r:id="rId17" imgW="393529" imgH="203112" progId="Equation.3">
                  <p:embed/>
                </p:oleObj>
              </mc:Choice>
              <mc:Fallback>
                <p:oleObj name="Équation" r:id="rId17" imgW="393529" imgH="203112" progId="Equation.3">
                  <p:embed/>
                  <p:pic>
                    <p:nvPicPr>
                      <p:cNvPr id="0" name="Object 30"/>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835150" y="1347788"/>
                        <a:ext cx="514350" cy="2682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420" name="Triangle isocèle 51"/>
          <p:cNvSpPr>
            <a:spLocks noChangeArrowheads="1"/>
          </p:cNvSpPr>
          <p:nvPr/>
        </p:nvSpPr>
        <p:spPr bwMode="auto">
          <a:xfrm>
            <a:off x="666750" y="4411663"/>
            <a:ext cx="152400" cy="125412"/>
          </a:xfrm>
          <a:prstGeom prst="triangle">
            <a:avLst>
              <a:gd name="adj" fmla="val 50000"/>
            </a:avLst>
          </a:prstGeom>
          <a:solidFill>
            <a:schemeClr val="tx1"/>
          </a:solidFill>
          <a:ln w="25400" algn="ctr">
            <a:noFill/>
            <a:miter lim="800000"/>
            <a:headEnd/>
            <a:tailEnd/>
          </a:ln>
        </p:spPr>
        <p:txBody>
          <a:bodyPr lIns="91405" tIns="45703" rIns="91405" bIns="45703" anchor="ctr"/>
          <a:lstStyle/>
          <a:p>
            <a:pPr algn="ctr" defTabSz="912813"/>
            <a:endParaRPr lang="fr-FR" sz="1200">
              <a:solidFill>
                <a:srgbClr val="FFFFFF"/>
              </a:solidFill>
              <a:latin typeface="Calibri" pitchFamily="34" charset="0"/>
            </a:endParaRPr>
          </a:p>
        </p:txBody>
      </p:sp>
      <p:sp>
        <p:nvSpPr>
          <p:cNvPr id="16421" name="Triangle isocèle 51"/>
          <p:cNvSpPr>
            <a:spLocks noChangeArrowheads="1"/>
          </p:cNvSpPr>
          <p:nvPr/>
        </p:nvSpPr>
        <p:spPr bwMode="auto">
          <a:xfrm>
            <a:off x="1162050" y="4411663"/>
            <a:ext cx="152400" cy="125412"/>
          </a:xfrm>
          <a:prstGeom prst="triangle">
            <a:avLst>
              <a:gd name="adj" fmla="val 50000"/>
            </a:avLst>
          </a:prstGeom>
          <a:solidFill>
            <a:schemeClr val="tx1"/>
          </a:solidFill>
          <a:ln w="25400" algn="ctr">
            <a:noFill/>
            <a:miter lim="800000"/>
            <a:headEnd/>
            <a:tailEnd/>
          </a:ln>
        </p:spPr>
        <p:txBody>
          <a:bodyPr lIns="91405" tIns="45703" rIns="91405" bIns="45703" anchor="ctr"/>
          <a:lstStyle/>
          <a:p>
            <a:pPr algn="ctr" defTabSz="912813"/>
            <a:endParaRPr lang="fr-FR" sz="1200">
              <a:solidFill>
                <a:srgbClr val="FFFFFF"/>
              </a:solidFill>
              <a:latin typeface="Calibri" pitchFamily="34" charset="0"/>
            </a:endParaRPr>
          </a:p>
        </p:txBody>
      </p:sp>
      <p:sp>
        <p:nvSpPr>
          <p:cNvPr id="16422" name="Triangle isocèle 51"/>
          <p:cNvSpPr>
            <a:spLocks noChangeArrowheads="1"/>
          </p:cNvSpPr>
          <p:nvPr/>
        </p:nvSpPr>
        <p:spPr bwMode="auto">
          <a:xfrm>
            <a:off x="1657350" y="4411663"/>
            <a:ext cx="152400" cy="125412"/>
          </a:xfrm>
          <a:prstGeom prst="triangle">
            <a:avLst>
              <a:gd name="adj" fmla="val 50000"/>
            </a:avLst>
          </a:prstGeom>
          <a:solidFill>
            <a:schemeClr val="tx1"/>
          </a:solidFill>
          <a:ln w="25400" algn="ctr">
            <a:noFill/>
            <a:miter lim="800000"/>
            <a:headEnd/>
            <a:tailEnd/>
          </a:ln>
        </p:spPr>
        <p:txBody>
          <a:bodyPr lIns="91405" tIns="45703" rIns="91405" bIns="45703" anchor="ctr"/>
          <a:lstStyle/>
          <a:p>
            <a:pPr algn="ctr" defTabSz="912813"/>
            <a:endParaRPr lang="fr-FR" sz="1200">
              <a:solidFill>
                <a:srgbClr val="FFFFFF"/>
              </a:solidFill>
              <a:latin typeface="Calibri" pitchFamily="34" charset="0"/>
            </a:endParaRPr>
          </a:p>
        </p:txBody>
      </p:sp>
      <p:sp>
        <p:nvSpPr>
          <p:cNvPr id="16423" name="Triangle isocèle 51"/>
          <p:cNvSpPr>
            <a:spLocks noChangeArrowheads="1"/>
          </p:cNvSpPr>
          <p:nvPr/>
        </p:nvSpPr>
        <p:spPr bwMode="auto">
          <a:xfrm>
            <a:off x="2152650" y="4411663"/>
            <a:ext cx="152400" cy="125412"/>
          </a:xfrm>
          <a:prstGeom prst="triangle">
            <a:avLst>
              <a:gd name="adj" fmla="val 50000"/>
            </a:avLst>
          </a:prstGeom>
          <a:solidFill>
            <a:schemeClr val="tx1"/>
          </a:solidFill>
          <a:ln w="25400" algn="ctr">
            <a:noFill/>
            <a:miter lim="800000"/>
            <a:headEnd/>
            <a:tailEnd/>
          </a:ln>
        </p:spPr>
        <p:txBody>
          <a:bodyPr lIns="91405" tIns="45703" rIns="91405" bIns="45703" anchor="ctr"/>
          <a:lstStyle/>
          <a:p>
            <a:pPr algn="ctr" defTabSz="912813"/>
            <a:endParaRPr lang="fr-FR" sz="1200">
              <a:solidFill>
                <a:srgbClr val="FFFFFF"/>
              </a:solidFill>
              <a:latin typeface="Calibri" pitchFamily="34" charset="0"/>
            </a:endParaRPr>
          </a:p>
        </p:txBody>
      </p:sp>
      <p:sp>
        <p:nvSpPr>
          <p:cNvPr id="16424" name="Triangle isocèle 51"/>
          <p:cNvSpPr>
            <a:spLocks noChangeArrowheads="1"/>
          </p:cNvSpPr>
          <p:nvPr/>
        </p:nvSpPr>
        <p:spPr bwMode="auto">
          <a:xfrm>
            <a:off x="2647950" y="4411663"/>
            <a:ext cx="152400" cy="125412"/>
          </a:xfrm>
          <a:prstGeom prst="triangle">
            <a:avLst>
              <a:gd name="adj" fmla="val 50000"/>
            </a:avLst>
          </a:prstGeom>
          <a:solidFill>
            <a:schemeClr val="tx1"/>
          </a:solidFill>
          <a:ln w="25400" algn="ctr">
            <a:noFill/>
            <a:miter lim="800000"/>
            <a:headEnd/>
            <a:tailEnd/>
          </a:ln>
        </p:spPr>
        <p:txBody>
          <a:bodyPr lIns="91405" tIns="45703" rIns="91405" bIns="45703" anchor="ctr"/>
          <a:lstStyle/>
          <a:p>
            <a:pPr algn="ctr" defTabSz="912813"/>
            <a:endParaRPr lang="fr-FR" sz="1200">
              <a:solidFill>
                <a:srgbClr val="FFFFFF"/>
              </a:solidFill>
              <a:latin typeface="Calibri" pitchFamily="34" charset="0"/>
            </a:endParaRPr>
          </a:p>
        </p:txBody>
      </p:sp>
      <p:sp>
        <p:nvSpPr>
          <p:cNvPr id="16425" name="Down Arrow 11"/>
          <p:cNvSpPr>
            <a:spLocks noChangeArrowheads="1"/>
          </p:cNvSpPr>
          <p:nvPr/>
        </p:nvSpPr>
        <p:spPr bwMode="auto">
          <a:xfrm>
            <a:off x="530225" y="1571625"/>
            <a:ext cx="228600" cy="304800"/>
          </a:xfrm>
          <a:prstGeom prst="downArrow">
            <a:avLst>
              <a:gd name="adj1" fmla="val 50000"/>
              <a:gd name="adj2" fmla="val 49994"/>
            </a:avLst>
          </a:prstGeom>
          <a:solidFill>
            <a:schemeClr val="bg1"/>
          </a:solidFill>
          <a:ln w="9525" algn="ctr">
            <a:solidFill>
              <a:schemeClr val="tx1"/>
            </a:solidFill>
            <a:round/>
            <a:headEnd/>
            <a:tailEnd/>
          </a:ln>
        </p:spPr>
        <p:txBody>
          <a:bodyPr/>
          <a:lstStyle/>
          <a:p>
            <a:pPr eaLnBrk="0" hangingPunct="0"/>
            <a:endParaRPr lang="de-DE" sz="2400">
              <a:latin typeface="Calibri" pitchFamily="34" charset="0"/>
            </a:endParaRPr>
          </a:p>
        </p:txBody>
      </p:sp>
      <p:sp>
        <p:nvSpPr>
          <p:cNvPr id="170" name="Rectangle à coins arrondis 169"/>
          <p:cNvSpPr/>
          <p:nvPr/>
        </p:nvSpPr>
        <p:spPr>
          <a:xfrm>
            <a:off x="5219700" y="1052513"/>
            <a:ext cx="3744913" cy="1656407"/>
          </a:xfrm>
          <a:prstGeom prst="roundRect">
            <a:avLst>
              <a:gd name="adj" fmla="val 9550"/>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b="1" dirty="0">
                <a:solidFill>
                  <a:schemeClr val="tx1"/>
                </a:solidFill>
                <a:sym typeface="Wingdings" pitchFamily="2" charset="2"/>
              </a:rPr>
              <a:t> </a:t>
            </a:r>
            <a:r>
              <a:rPr lang="fr-FR" b="1" dirty="0" smtClean="0">
                <a:solidFill>
                  <a:schemeClr val="tx1"/>
                </a:solidFill>
              </a:rPr>
              <a:t>Evolution </a:t>
            </a:r>
            <a:r>
              <a:rPr lang="fr-FR" b="1" dirty="0">
                <a:solidFill>
                  <a:schemeClr val="tx1"/>
                </a:solidFill>
              </a:rPr>
              <a:t>de la contrainte radiale </a:t>
            </a:r>
            <a:r>
              <a:rPr lang="fr-FR" b="1" i="1" dirty="0" err="1">
                <a:solidFill>
                  <a:schemeClr val="tx1"/>
                </a:solidFill>
                <a:latin typeface="Symbol" pitchFamily="18" charset="2"/>
              </a:rPr>
              <a:t>s</a:t>
            </a:r>
            <a:r>
              <a:rPr lang="fr-FR" b="1" i="1" baseline="-25000" dirty="0" err="1">
                <a:solidFill>
                  <a:schemeClr val="tx1"/>
                </a:solidFill>
                <a:latin typeface="Times New Roman" pitchFamily="18" charset="0"/>
                <a:cs typeface="Times New Roman" pitchFamily="18" charset="0"/>
              </a:rPr>
              <a:t>xx</a:t>
            </a:r>
            <a:r>
              <a:rPr lang="fr-FR" b="1" dirty="0">
                <a:solidFill>
                  <a:schemeClr val="tx1"/>
                </a:solidFill>
              </a:rPr>
              <a:t> à la surface de la couche d’Alumine, à la position radiale critique en fonction de la </a:t>
            </a:r>
            <a:r>
              <a:rPr lang="fr-FR" b="1" dirty="0" smtClean="0">
                <a:solidFill>
                  <a:schemeClr val="tx1"/>
                </a:solidFill>
              </a:rPr>
              <a:t>force.</a:t>
            </a:r>
            <a:endParaRPr lang="fr-FR" b="1" dirty="0">
              <a:solidFill>
                <a:schemeClr val="tx1"/>
              </a:solidFill>
            </a:endParaRPr>
          </a:p>
        </p:txBody>
      </p:sp>
      <p:sp>
        <p:nvSpPr>
          <p:cNvPr id="173" name="Rectangle à coins arrondis 172"/>
          <p:cNvSpPr/>
          <p:nvPr/>
        </p:nvSpPr>
        <p:spPr>
          <a:xfrm>
            <a:off x="323850" y="4797425"/>
            <a:ext cx="2663825" cy="1727200"/>
          </a:xfrm>
          <a:prstGeom prst="roundRect">
            <a:avLst>
              <a:gd name="adj" fmla="val 9550"/>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Wingdings" pitchFamily="2" charset="2"/>
              <a:buChar char="§"/>
              <a:defRPr/>
            </a:pPr>
            <a:r>
              <a:rPr lang="fr-FR" b="1" dirty="0">
                <a:solidFill>
                  <a:schemeClr val="tx1"/>
                </a:solidFill>
                <a:sym typeface="Wingdings" pitchFamily="2" charset="2"/>
              </a:rPr>
              <a:t> </a:t>
            </a:r>
            <a:r>
              <a:rPr lang="fr-FR" b="1" dirty="0">
                <a:solidFill>
                  <a:schemeClr val="tx1"/>
                </a:solidFill>
              </a:rPr>
              <a:t> Contrainte radiale à la rupture entre 1 et 1,5GPa pour l’Alumine amorphe (ALD – </a:t>
            </a:r>
            <a:r>
              <a:rPr lang="fr-FR" b="1" dirty="0" smtClean="0">
                <a:solidFill>
                  <a:schemeClr val="tx1"/>
                </a:solidFill>
              </a:rPr>
              <a:t>85°C).</a:t>
            </a:r>
            <a:endParaRPr lang="fr-FR"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Connecteur droit 2"/>
          <p:cNvCxnSpPr/>
          <p:nvPr/>
        </p:nvCxnSpPr>
        <p:spPr>
          <a:xfrm>
            <a:off x="0" y="476250"/>
            <a:ext cx="9144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63491" name="ZoneTexte 3"/>
          <p:cNvSpPr txBox="1">
            <a:spLocks noChangeArrowheads="1"/>
          </p:cNvSpPr>
          <p:nvPr/>
        </p:nvSpPr>
        <p:spPr bwMode="auto">
          <a:xfrm>
            <a:off x="0" y="0"/>
            <a:ext cx="9144000" cy="461963"/>
          </a:xfrm>
          <a:prstGeom prst="rect">
            <a:avLst/>
          </a:prstGeom>
          <a:noFill/>
          <a:ln w="9525">
            <a:noFill/>
            <a:miter lim="800000"/>
            <a:headEnd/>
            <a:tailEnd/>
          </a:ln>
        </p:spPr>
        <p:txBody>
          <a:bodyPr>
            <a:spAutoFit/>
          </a:bodyPr>
          <a:lstStyle/>
          <a:p>
            <a:r>
              <a:rPr lang="fr-FR" sz="2400" dirty="0" smtClean="0">
                <a:latin typeface="Calibri" pitchFamily="34" charset="0"/>
              </a:rPr>
              <a:t>I. </a:t>
            </a:r>
            <a:r>
              <a:rPr lang="fr-FR" sz="2400" dirty="0">
                <a:latin typeface="Calibri" pitchFamily="34" charset="0"/>
              </a:rPr>
              <a:t>Caractérisation mécanique des matériaux de contact</a:t>
            </a:r>
          </a:p>
        </p:txBody>
      </p:sp>
      <p:sp>
        <p:nvSpPr>
          <p:cNvPr id="6" name="ZoneTexte 5"/>
          <p:cNvSpPr txBox="1"/>
          <p:nvPr/>
        </p:nvSpPr>
        <p:spPr>
          <a:xfrm>
            <a:off x="0" y="508000"/>
            <a:ext cx="9144000" cy="400050"/>
          </a:xfrm>
          <a:prstGeom prst="rect">
            <a:avLst/>
          </a:prstGeom>
          <a:solidFill>
            <a:schemeClr val="accent1">
              <a:lumMod val="20000"/>
              <a:lumOff val="80000"/>
            </a:schemeClr>
          </a:solidFill>
        </p:spPr>
        <p:txBody>
          <a:bodyPr>
            <a:spAutoFit/>
          </a:bodyPr>
          <a:lstStyle/>
          <a:p>
            <a:pPr fontAlgn="auto">
              <a:spcBef>
                <a:spcPts val="0"/>
              </a:spcBef>
              <a:spcAft>
                <a:spcPts val="0"/>
              </a:spcAft>
              <a:defRPr/>
            </a:pPr>
            <a:r>
              <a:rPr lang="fr-FR" sz="2000" b="1" i="1" dirty="0">
                <a:latin typeface="+mn-lt"/>
                <a:cs typeface="+mn-cs"/>
                <a:sym typeface="Wingdings"/>
              </a:rPr>
              <a:t></a:t>
            </a:r>
            <a:r>
              <a:rPr lang="fr-FR" sz="2000" i="1" dirty="0">
                <a:latin typeface="+mn-lt"/>
                <a:cs typeface="+mn-cs"/>
                <a:sym typeface="Wingdings"/>
              </a:rPr>
              <a:t> Bilan récapitulatif des résultats obtenus</a:t>
            </a:r>
            <a:endParaRPr lang="fr-FR" sz="2000" i="1" baseline="-25000" dirty="0">
              <a:latin typeface="+mn-lt"/>
              <a:cs typeface="+mn-cs"/>
            </a:endParaRPr>
          </a:p>
        </p:txBody>
      </p:sp>
      <p:graphicFrame>
        <p:nvGraphicFramePr>
          <p:cNvPr id="8" name="Tableau 7"/>
          <p:cNvGraphicFramePr>
            <a:graphicFrameLocks noGrp="1"/>
          </p:cNvGraphicFramePr>
          <p:nvPr/>
        </p:nvGraphicFramePr>
        <p:xfrm>
          <a:off x="250825" y="996950"/>
          <a:ext cx="8640960" cy="5287796"/>
        </p:xfrm>
        <a:graphic>
          <a:graphicData uri="http://schemas.openxmlformats.org/drawingml/2006/table">
            <a:tbl>
              <a:tblPr firstRow="1" bandRow="1">
                <a:tableStyleId>{5C22544A-7EE6-4342-B048-85BDC9FD1C3A}</a:tableStyleId>
              </a:tblPr>
              <a:tblGrid>
                <a:gridCol w="2160240"/>
                <a:gridCol w="2160240"/>
                <a:gridCol w="2160240"/>
                <a:gridCol w="2160240"/>
              </a:tblGrid>
              <a:tr h="344568">
                <a:tc>
                  <a:txBody>
                    <a:bodyPr/>
                    <a:lstStyle/>
                    <a:p>
                      <a:pPr algn="ctr"/>
                      <a:endParaRPr lang="fr-FR" dirty="0"/>
                    </a:p>
                  </a:txBody>
                  <a:tcPr anchor="ctr"/>
                </a:tc>
                <a:tc>
                  <a:txBody>
                    <a:bodyPr/>
                    <a:lstStyle/>
                    <a:p>
                      <a:pPr algn="ctr"/>
                      <a:r>
                        <a:rPr lang="fr-FR" dirty="0" smtClean="0"/>
                        <a:t>Film d’Al(Cu)</a:t>
                      </a:r>
                      <a:endParaRPr lang="fr-FR" dirty="0"/>
                    </a:p>
                  </a:txBody>
                  <a:tcPr anchor="ctr"/>
                </a:tc>
                <a:tc>
                  <a:txBody>
                    <a:bodyPr/>
                    <a:lstStyle/>
                    <a:p>
                      <a:pPr algn="ctr"/>
                      <a:r>
                        <a:rPr lang="fr-FR" dirty="0" smtClean="0"/>
                        <a:t>Microinsert de Ni</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dirty="0" smtClean="0"/>
                        <a:t>Alumine native</a:t>
                      </a:r>
                    </a:p>
                  </a:txBody>
                  <a:tcPr anchor="ctr"/>
                </a:tc>
              </a:tr>
              <a:tr h="354829">
                <a:tc>
                  <a:txBody>
                    <a:bodyPr/>
                    <a:lstStyle/>
                    <a:p>
                      <a:pPr algn="ctr"/>
                      <a:r>
                        <a:rPr lang="fr-FR" sz="1600" b="1" dirty="0" smtClean="0"/>
                        <a:t>Composition</a:t>
                      </a:r>
                      <a:endParaRPr lang="fr-FR" sz="1600" b="1" dirty="0"/>
                    </a:p>
                  </a:txBody>
                  <a:tcPr anchor="ctr"/>
                </a:tc>
                <a:tc>
                  <a:txBody>
                    <a:bodyPr/>
                    <a:lstStyle/>
                    <a:p>
                      <a:pPr algn="ctr"/>
                      <a:r>
                        <a:rPr lang="fr-FR" sz="1600" b="1" dirty="0" smtClean="0"/>
                        <a:t>Al(Cu </a:t>
                      </a:r>
                      <a:r>
                        <a:rPr lang="fr-FR" sz="1600" b="1" dirty="0" err="1" smtClean="0"/>
                        <a:t>wt</a:t>
                      </a:r>
                      <a:r>
                        <a:rPr lang="fr-FR" sz="1600" b="1" dirty="0" smtClean="0"/>
                        <a:t>-0,5%)</a:t>
                      </a:r>
                      <a:endParaRPr lang="fr-FR" sz="1600" b="1" dirty="0"/>
                    </a:p>
                  </a:txBody>
                  <a:tcPr anchor="ctr"/>
                </a:tc>
                <a:tc>
                  <a:txBody>
                    <a:bodyPr/>
                    <a:lstStyle/>
                    <a:p>
                      <a:pPr algn="ctr"/>
                      <a:r>
                        <a:rPr lang="fr-FR" sz="1600" b="1" dirty="0" smtClean="0"/>
                        <a:t>Ni</a:t>
                      </a:r>
                      <a:endParaRPr lang="fr-FR" sz="1600" b="1" dirty="0"/>
                    </a:p>
                  </a:txBody>
                  <a:tcPr anchor="ctr"/>
                </a:tc>
                <a:tc>
                  <a:txBody>
                    <a:bodyPr/>
                    <a:lstStyle/>
                    <a:p>
                      <a:pPr algn="ctr"/>
                      <a:r>
                        <a:rPr lang="fr-FR" sz="1600" b="1" dirty="0" smtClean="0"/>
                        <a:t>(Al</a:t>
                      </a:r>
                      <a:r>
                        <a:rPr lang="fr-FR" sz="1600" b="1" baseline="-25000" dirty="0" smtClean="0"/>
                        <a:t>2</a:t>
                      </a:r>
                      <a:r>
                        <a:rPr lang="fr-FR" sz="1600" b="1" dirty="0" smtClean="0"/>
                        <a:t>O</a:t>
                      </a:r>
                      <a:r>
                        <a:rPr lang="fr-FR" sz="1600" b="1" baseline="-25000" dirty="0" smtClean="0"/>
                        <a:t>3</a:t>
                      </a:r>
                      <a:r>
                        <a:rPr lang="fr-FR" sz="1600" b="1" dirty="0" smtClean="0"/>
                        <a:t>)</a:t>
                      </a:r>
                      <a:endParaRPr lang="fr-FR" sz="1600" b="1" dirty="0"/>
                    </a:p>
                  </a:txBody>
                  <a:tcPr anchor="ctr"/>
                </a:tc>
              </a:tr>
              <a:tr h="1004104">
                <a:tc>
                  <a:txBody>
                    <a:bodyPr/>
                    <a:lstStyle/>
                    <a:p>
                      <a:pPr algn="ctr"/>
                      <a:r>
                        <a:rPr lang="fr-FR" sz="1600" b="1" dirty="0" smtClean="0"/>
                        <a:t>Observation microscopique</a:t>
                      </a:r>
                      <a:endParaRPr lang="fr-FR" sz="1600" b="1" dirty="0"/>
                    </a:p>
                  </a:txBody>
                  <a:tcPr anchor="ctr"/>
                </a:tc>
                <a:tc>
                  <a:txBody>
                    <a:bodyPr/>
                    <a:lstStyle/>
                    <a:p>
                      <a:pPr algn="ctr"/>
                      <a:endParaRPr lang="fr-FR" sz="1600" dirty="0"/>
                    </a:p>
                  </a:txBody>
                  <a:tcPr anchor="ctr"/>
                </a:tc>
                <a:tc>
                  <a:txBody>
                    <a:bodyPr/>
                    <a:lstStyle/>
                    <a:p>
                      <a:pPr algn="ctr"/>
                      <a:endParaRPr lang="fr-FR" dirty="0"/>
                    </a:p>
                  </a:txBody>
                  <a:tcPr anchor="ctr"/>
                </a:tc>
                <a:tc>
                  <a:txBody>
                    <a:bodyPr/>
                    <a:lstStyle/>
                    <a:p>
                      <a:pPr algn="ctr"/>
                      <a:endParaRPr lang="fr-FR" dirty="0"/>
                    </a:p>
                  </a:txBody>
                  <a:tcPr anchor="ctr"/>
                </a:tc>
              </a:tr>
              <a:tr h="665304">
                <a:tc>
                  <a:txBody>
                    <a:bodyPr/>
                    <a:lstStyle/>
                    <a:p>
                      <a:pPr algn="ctr"/>
                      <a:r>
                        <a:rPr lang="fr-FR" sz="1600" b="1" dirty="0" smtClean="0"/>
                        <a:t>Type de dépôt</a:t>
                      </a:r>
                    </a:p>
                    <a:p>
                      <a:pPr algn="ctr"/>
                      <a:r>
                        <a:rPr lang="fr-FR" sz="1600" b="1" dirty="0" smtClean="0"/>
                        <a:t>(conditions)</a:t>
                      </a:r>
                      <a:endParaRPr lang="fr-FR" sz="1600" b="1" dirty="0"/>
                    </a:p>
                  </a:txBody>
                  <a:tcPr anchor="ctr"/>
                </a:tc>
                <a:tc>
                  <a:txBody>
                    <a:bodyPr/>
                    <a:lstStyle/>
                    <a:p>
                      <a:pPr algn="ctr"/>
                      <a:r>
                        <a:rPr lang="fr-FR" sz="1600" dirty="0" smtClean="0"/>
                        <a:t>PVD </a:t>
                      </a:r>
                    </a:p>
                    <a:p>
                      <a:pPr algn="ctr"/>
                      <a:r>
                        <a:rPr lang="fr-FR" sz="1600" dirty="0" smtClean="0"/>
                        <a:t>(450°C)</a:t>
                      </a:r>
                      <a:endParaRPr lang="fr-FR" sz="1600" dirty="0"/>
                    </a:p>
                  </a:txBody>
                  <a:tcPr anchor="ctr"/>
                </a:tc>
                <a:tc>
                  <a:txBody>
                    <a:bodyPr/>
                    <a:lstStyle/>
                    <a:p>
                      <a:pPr algn="ctr"/>
                      <a:r>
                        <a:rPr lang="fr-FR" sz="1600" dirty="0" smtClean="0"/>
                        <a:t>ECD</a:t>
                      </a:r>
                    </a:p>
                    <a:p>
                      <a:pPr algn="ctr"/>
                      <a:r>
                        <a:rPr lang="fr-FR" sz="1600" dirty="0" smtClean="0"/>
                        <a:t>(1,8A/dm</a:t>
                      </a:r>
                      <a:r>
                        <a:rPr lang="fr-FR" sz="1600" baseline="30000" dirty="0" smtClean="0"/>
                        <a:t>2</a:t>
                      </a:r>
                      <a:r>
                        <a:rPr lang="fr-FR" sz="1600" dirty="0" smtClean="0"/>
                        <a:t>)</a:t>
                      </a:r>
                      <a:endParaRPr lang="fr-FR" sz="1600" dirty="0"/>
                    </a:p>
                  </a:txBody>
                  <a:tcPr anchor="ctr"/>
                </a:tc>
                <a:tc>
                  <a:txBody>
                    <a:bodyPr/>
                    <a:lstStyle/>
                    <a:p>
                      <a:pPr algn="ctr"/>
                      <a:r>
                        <a:rPr lang="fr-FR" sz="1600" dirty="0" smtClean="0"/>
                        <a:t>Formation à l’air libre</a:t>
                      </a:r>
                    </a:p>
                    <a:p>
                      <a:pPr algn="ctr"/>
                      <a:r>
                        <a:rPr lang="fr-FR" sz="1600" dirty="0" smtClean="0"/>
                        <a:t>(</a:t>
                      </a:r>
                      <a:r>
                        <a:rPr lang="fr-FR" sz="1600" i="1" dirty="0" smtClean="0">
                          <a:latin typeface="Times New Roman" pitchFamily="18" charset="0"/>
                          <a:cs typeface="Times New Roman" pitchFamily="18" charset="0"/>
                        </a:rPr>
                        <a:t>T</a:t>
                      </a:r>
                      <a:r>
                        <a:rPr lang="fr-FR" sz="1600" dirty="0" smtClean="0"/>
                        <a:t> et </a:t>
                      </a:r>
                      <a:r>
                        <a:rPr lang="fr-FR" sz="1600" i="1" dirty="0" smtClean="0">
                          <a:latin typeface="Times New Roman" pitchFamily="18" charset="0"/>
                          <a:cs typeface="Times New Roman" pitchFamily="18" charset="0"/>
                        </a:rPr>
                        <a:t>P</a:t>
                      </a:r>
                      <a:r>
                        <a:rPr lang="fr-FR" sz="1600" dirty="0" smtClean="0"/>
                        <a:t> </a:t>
                      </a:r>
                      <a:r>
                        <a:rPr lang="fr-FR" sz="1600" dirty="0" err="1" smtClean="0"/>
                        <a:t>amb</a:t>
                      </a:r>
                      <a:r>
                        <a:rPr lang="fr-FR" sz="1600" dirty="0" smtClean="0"/>
                        <a:t>.)</a:t>
                      </a:r>
                      <a:endParaRPr lang="fr-FR" sz="1600" dirty="0"/>
                    </a:p>
                  </a:txBody>
                  <a:tcPr anchor="ctr"/>
                </a:tc>
              </a:tr>
              <a:tr h="426747">
                <a:tc>
                  <a:txBody>
                    <a:bodyPr/>
                    <a:lstStyle/>
                    <a:p>
                      <a:pPr algn="ctr"/>
                      <a:r>
                        <a:rPr lang="fr-FR" sz="1600" b="1" dirty="0" smtClean="0"/>
                        <a:t>Module d’Young</a:t>
                      </a:r>
                      <a:endParaRPr lang="fr-FR" sz="1600" b="1" dirty="0"/>
                    </a:p>
                  </a:txBody>
                  <a:tcPr anchor="ctr"/>
                </a:tc>
                <a:tc>
                  <a:txBody>
                    <a:bodyPr/>
                    <a:lstStyle/>
                    <a:p>
                      <a:pPr algn="ctr"/>
                      <a:r>
                        <a:rPr lang="fr-FR" sz="1600" dirty="0" smtClean="0"/>
                        <a:t>52GPa</a:t>
                      </a:r>
                      <a:endParaRPr lang="fr-FR" sz="1600" dirty="0"/>
                    </a:p>
                  </a:txBody>
                  <a:tcPr anchor="ctr"/>
                </a:tc>
                <a:tc>
                  <a:txBody>
                    <a:bodyPr/>
                    <a:lstStyle/>
                    <a:p>
                      <a:pPr algn="ctr"/>
                      <a:r>
                        <a:rPr lang="fr-FR" sz="1600" dirty="0" smtClean="0"/>
                        <a:t>216GPa</a:t>
                      </a:r>
                      <a:endParaRPr lang="fr-FR" sz="1600" dirty="0"/>
                    </a:p>
                  </a:txBody>
                  <a:tcPr anchor="ctr"/>
                </a:tc>
                <a:tc>
                  <a:txBody>
                    <a:bodyPr/>
                    <a:lstStyle/>
                    <a:p>
                      <a:pPr algn="ctr"/>
                      <a:r>
                        <a:rPr lang="fr-FR" sz="1600" dirty="0" smtClean="0"/>
                        <a:t>(100-200)GPa</a:t>
                      </a:r>
                      <a:endParaRPr lang="fr-FR" sz="1600" dirty="0"/>
                    </a:p>
                  </a:txBody>
                  <a:tcPr anchor="ctr"/>
                </a:tc>
              </a:tr>
              <a:tr h="581292">
                <a:tc>
                  <a:txBody>
                    <a:bodyPr/>
                    <a:lstStyle/>
                    <a:p>
                      <a:pPr algn="ctr"/>
                      <a:r>
                        <a:rPr lang="fr-FR" sz="1600" b="1" dirty="0" smtClean="0"/>
                        <a:t>Propriétés</a:t>
                      </a:r>
                      <a:r>
                        <a:rPr lang="fr-FR" sz="1600" b="1" baseline="0" dirty="0" smtClean="0"/>
                        <a:t> plastiques</a:t>
                      </a:r>
                      <a:endParaRPr lang="fr-FR" sz="1600" b="1" dirty="0"/>
                    </a:p>
                  </a:txBody>
                  <a:tcPr anchor="ctr"/>
                </a:tc>
                <a:tc>
                  <a:txBody>
                    <a:bodyPr/>
                    <a:lstStyle/>
                    <a:p>
                      <a:pPr algn="ctr"/>
                      <a:r>
                        <a:rPr lang="fr-FR" sz="1600" dirty="0" err="1" smtClean="0"/>
                        <a:t>Coef</a:t>
                      </a:r>
                      <a:r>
                        <a:rPr lang="fr-FR" sz="1600" dirty="0" smtClean="0"/>
                        <a:t>.</a:t>
                      </a:r>
                      <a:r>
                        <a:rPr lang="fr-FR" sz="1600" baseline="0" dirty="0" smtClean="0"/>
                        <a:t> d</a:t>
                      </a:r>
                      <a:r>
                        <a:rPr lang="fr-FR" sz="1600" dirty="0" smtClean="0"/>
                        <a:t>’</a:t>
                      </a:r>
                      <a:r>
                        <a:rPr lang="fr-FR" sz="1600" dirty="0" err="1" smtClean="0"/>
                        <a:t>écrouiss</a:t>
                      </a:r>
                      <a:r>
                        <a:rPr lang="fr-FR" sz="1600" dirty="0" smtClean="0"/>
                        <a:t>. = 0,9</a:t>
                      </a:r>
                    </a:p>
                    <a:p>
                      <a:pPr algn="ctr"/>
                      <a:r>
                        <a:rPr lang="fr-FR" sz="1600" dirty="0" smtClean="0"/>
                        <a:t>Lim. d’</a:t>
                      </a:r>
                      <a:r>
                        <a:rPr lang="fr-FR" sz="1600" dirty="0" err="1" smtClean="0"/>
                        <a:t>élast</a:t>
                      </a:r>
                      <a:r>
                        <a:rPr lang="fr-FR" sz="1600" dirty="0" smtClean="0"/>
                        <a:t>.</a:t>
                      </a:r>
                      <a:r>
                        <a:rPr lang="fr-FR" sz="1600" baseline="0" dirty="0" smtClean="0"/>
                        <a:t>= 46MPa</a:t>
                      </a:r>
                      <a:endParaRPr lang="fr-FR" sz="1600" dirty="0"/>
                    </a:p>
                  </a:txBody>
                  <a:tcPr anchor="ctr"/>
                </a:tc>
                <a:tc>
                  <a:txBody>
                    <a:bodyPr/>
                    <a:lstStyle/>
                    <a:p>
                      <a:pPr algn="ctr"/>
                      <a:r>
                        <a:rPr lang="fr-FR" sz="1600" dirty="0" smtClean="0"/>
                        <a:t>Dureté</a:t>
                      </a:r>
                      <a:r>
                        <a:rPr lang="fr-FR" sz="1600" baseline="0" dirty="0" smtClean="0"/>
                        <a:t> = </a:t>
                      </a:r>
                      <a:r>
                        <a:rPr lang="fr-FR" sz="1600" dirty="0" smtClean="0"/>
                        <a:t>3GPa</a:t>
                      </a:r>
                      <a:endParaRPr lang="fr-FR" sz="1600" dirty="0"/>
                    </a:p>
                  </a:txBody>
                  <a:tcPr anchor="ctr"/>
                </a:tc>
                <a:tc>
                  <a:txBody>
                    <a:bodyPr/>
                    <a:lstStyle/>
                    <a:p>
                      <a:pPr algn="ctr"/>
                      <a:r>
                        <a:rPr lang="fr-FR" sz="1600" dirty="0" smtClean="0"/>
                        <a:t>-</a:t>
                      </a:r>
                      <a:endParaRPr lang="fr-FR" sz="1600" dirty="0"/>
                    </a:p>
                  </a:txBody>
                  <a:tcPr anchor="ctr"/>
                </a:tc>
              </a:tr>
              <a:tr h="811049">
                <a:tc>
                  <a:txBody>
                    <a:bodyPr/>
                    <a:lstStyle/>
                    <a:p>
                      <a:pPr algn="ctr"/>
                      <a:r>
                        <a:rPr lang="fr-FR" sz="1600" b="1" dirty="0" smtClean="0"/>
                        <a:t>Contrainte</a:t>
                      </a:r>
                    </a:p>
                    <a:p>
                      <a:pPr algn="ctr"/>
                      <a:r>
                        <a:rPr lang="fr-FR" sz="1600" b="1" dirty="0" smtClean="0"/>
                        <a:t>normale à la</a:t>
                      </a:r>
                    </a:p>
                    <a:p>
                      <a:pPr algn="ctr"/>
                      <a:r>
                        <a:rPr lang="fr-FR" sz="1600" b="1" dirty="0" smtClean="0"/>
                        <a:t>rupture</a:t>
                      </a:r>
                      <a:endParaRPr lang="fr-FR" sz="1600" b="1" dirty="0"/>
                    </a:p>
                  </a:txBody>
                  <a:tcPr anchor="ctr"/>
                </a:tc>
                <a:tc>
                  <a:txBody>
                    <a:bodyPr/>
                    <a:lstStyle/>
                    <a:p>
                      <a:pPr algn="ctr"/>
                      <a:r>
                        <a:rPr lang="fr-FR" sz="1600" dirty="0" smtClean="0"/>
                        <a:t>-</a:t>
                      </a:r>
                      <a:endParaRPr lang="fr-FR" sz="1600" dirty="0"/>
                    </a:p>
                  </a:txBody>
                  <a:tcPr anchor="ctr"/>
                </a:tc>
                <a:tc>
                  <a:txBody>
                    <a:bodyPr/>
                    <a:lstStyle/>
                    <a:p>
                      <a:pPr algn="ctr"/>
                      <a:r>
                        <a:rPr lang="fr-FR" sz="1600" dirty="0" smtClean="0"/>
                        <a:t>-</a:t>
                      </a:r>
                      <a:endParaRPr lang="fr-FR" sz="1600" dirty="0"/>
                    </a:p>
                  </a:txBody>
                  <a:tcPr anchor="ctr"/>
                </a:tc>
                <a:tc>
                  <a:txBody>
                    <a:bodyPr/>
                    <a:lstStyle/>
                    <a:p>
                      <a:pPr algn="ctr"/>
                      <a:r>
                        <a:rPr lang="fr-FR" sz="1600" dirty="0" smtClean="0"/>
                        <a:t>1-1,5GPa pour de</a:t>
                      </a:r>
                    </a:p>
                    <a:p>
                      <a:pPr algn="ctr"/>
                      <a:r>
                        <a:rPr lang="fr-FR" sz="1600" dirty="0" smtClean="0"/>
                        <a:t>l’Alumine amorphe (ALD - 85°C)</a:t>
                      </a:r>
                      <a:endParaRPr lang="fr-FR" sz="1600" dirty="0"/>
                    </a:p>
                  </a:txBody>
                  <a:tcPr anchor="ctr"/>
                </a:tc>
              </a:tr>
              <a:tr h="811049">
                <a:tc>
                  <a:txBody>
                    <a:bodyPr/>
                    <a:lstStyle/>
                    <a:p>
                      <a:pPr algn="ctr"/>
                      <a:r>
                        <a:rPr lang="fr-FR" sz="1600" b="1" dirty="0" smtClean="0"/>
                        <a:t>Méthodes</a:t>
                      </a:r>
                      <a:endParaRPr lang="fr-FR" sz="1600" b="1" dirty="0"/>
                    </a:p>
                  </a:txBody>
                  <a:tcPr anchor="ctr"/>
                </a:tc>
                <a:tc gridSpan="2">
                  <a:txBody>
                    <a:bodyPr/>
                    <a:lstStyle/>
                    <a:p>
                      <a:pPr algn="ctr"/>
                      <a:r>
                        <a:rPr lang="fr-FR" sz="1600" dirty="0" smtClean="0"/>
                        <a:t>Modèle</a:t>
                      </a:r>
                      <a:r>
                        <a:rPr lang="fr-FR" sz="1600" baseline="0" dirty="0" smtClean="0"/>
                        <a:t> élastique multicouche </a:t>
                      </a:r>
                    </a:p>
                    <a:p>
                      <a:pPr algn="ctr"/>
                      <a:r>
                        <a:rPr lang="fr-FR" sz="1600" baseline="0" dirty="0" smtClean="0"/>
                        <a:t>+ </a:t>
                      </a:r>
                    </a:p>
                    <a:p>
                      <a:pPr algn="ctr"/>
                      <a:r>
                        <a:rPr lang="fr-FR" sz="1600" baseline="0" dirty="0" smtClean="0"/>
                        <a:t>Loi de comportement</a:t>
                      </a:r>
                      <a:endParaRPr lang="fr-FR" sz="1600" dirty="0"/>
                    </a:p>
                  </a:txBody>
                  <a:tcPr anchor="ctr"/>
                </a:tc>
                <a:tc hMerge="1">
                  <a:txBody>
                    <a:bodyPr/>
                    <a:lstStyle/>
                    <a:p>
                      <a:pPr algn="ctr"/>
                      <a:endParaRPr lang="fr-FR" sz="1600" dirty="0"/>
                    </a:p>
                  </a:txBody>
                  <a:tcPr anchor="ctr"/>
                </a:tc>
                <a:tc>
                  <a:txBody>
                    <a:bodyPr/>
                    <a:lstStyle/>
                    <a:p>
                      <a:pPr algn="ctr"/>
                      <a:r>
                        <a:rPr lang="fr-FR" sz="1600" dirty="0" smtClean="0"/>
                        <a:t>Analyse statistique</a:t>
                      </a:r>
                      <a:r>
                        <a:rPr lang="fr-FR" sz="1600" baseline="0" dirty="0" smtClean="0"/>
                        <a:t> couplée  à une modélisation par éléments finis</a:t>
                      </a:r>
                      <a:endParaRPr lang="fr-FR" sz="1600" dirty="0"/>
                    </a:p>
                  </a:txBody>
                  <a:tcPr anchor="ctr"/>
                </a:tc>
              </a:tr>
            </a:tbl>
          </a:graphicData>
        </a:graphic>
      </p:graphicFrame>
      <p:grpSp>
        <p:nvGrpSpPr>
          <p:cNvPr id="63545" name="Groupe 22"/>
          <p:cNvGrpSpPr>
            <a:grpSpLocks/>
          </p:cNvGrpSpPr>
          <p:nvPr/>
        </p:nvGrpSpPr>
        <p:grpSpPr bwMode="auto">
          <a:xfrm>
            <a:off x="7164388" y="1751013"/>
            <a:ext cx="1303337" cy="992187"/>
            <a:chOff x="5914846" y="2708920"/>
            <a:chExt cx="4369556" cy="2124177"/>
          </a:xfrm>
        </p:grpSpPr>
        <p:pic>
          <p:nvPicPr>
            <p:cNvPr id="63558" name="Picture 4" descr="E:\Echantillons\µS2701P\TEM\P03\104112aa-600000X-DL-0012.tif"/>
            <p:cNvPicPr>
              <a:picLocks noChangeAspect="1" noChangeArrowheads="1"/>
            </p:cNvPicPr>
            <p:nvPr/>
          </p:nvPicPr>
          <p:blipFill>
            <a:blip r:embed="rId3" cstate="print"/>
            <a:srcRect t="4419" b="35919"/>
            <a:stretch>
              <a:fillRect/>
            </a:stretch>
          </p:blipFill>
          <p:spPr bwMode="auto">
            <a:xfrm>
              <a:off x="6397506" y="2708920"/>
              <a:ext cx="3360038" cy="2005385"/>
            </a:xfrm>
            <a:prstGeom prst="rect">
              <a:avLst/>
            </a:prstGeom>
            <a:noFill/>
            <a:ln w="9525">
              <a:noFill/>
              <a:miter lim="800000"/>
              <a:headEnd/>
              <a:tailEnd/>
            </a:ln>
          </p:spPr>
        </p:pic>
        <p:sp>
          <p:nvSpPr>
            <p:cNvPr id="63559" name="Line 22"/>
            <p:cNvSpPr>
              <a:spLocks noChangeShapeType="1"/>
            </p:cNvSpPr>
            <p:nvPr/>
          </p:nvSpPr>
          <p:spPr bwMode="auto">
            <a:xfrm>
              <a:off x="8810804" y="4251696"/>
              <a:ext cx="723909" cy="0"/>
            </a:xfrm>
            <a:prstGeom prst="line">
              <a:avLst/>
            </a:prstGeom>
            <a:noFill/>
            <a:ln w="38100">
              <a:solidFill>
                <a:schemeClr val="tx1"/>
              </a:solidFill>
              <a:round/>
              <a:headEnd/>
              <a:tailEnd/>
            </a:ln>
          </p:spPr>
          <p:txBody>
            <a:bodyPr/>
            <a:lstStyle/>
            <a:p>
              <a:endParaRPr lang="fr-FR"/>
            </a:p>
          </p:txBody>
        </p:sp>
        <p:sp>
          <p:nvSpPr>
            <p:cNvPr id="63560" name="Text Box 23"/>
            <p:cNvSpPr txBox="1">
              <a:spLocks noChangeArrowheads="1"/>
            </p:cNvSpPr>
            <p:nvPr/>
          </p:nvSpPr>
          <p:spPr bwMode="auto">
            <a:xfrm>
              <a:off x="8086815" y="4173683"/>
              <a:ext cx="2171969" cy="659414"/>
            </a:xfrm>
            <a:prstGeom prst="rect">
              <a:avLst/>
            </a:prstGeom>
            <a:noFill/>
            <a:ln w="9525">
              <a:noFill/>
              <a:miter lim="800000"/>
              <a:headEnd/>
              <a:tailEnd/>
            </a:ln>
          </p:spPr>
          <p:txBody>
            <a:bodyPr>
              <a:spAutoFit/>
            </a:bodyPr>
            <a:lstStyle/>
            <a:p>
              <a:pPr eaLnBrk="0" hangingPunct="0">
                <a:spcBef>
                  <a:spcPct val="50000"/>
                </a:spcBef>
              </a:pPr>
              <a:r>
                <a:rPr lang="fr-FR" sz="1400">
                  <a:latin typeface="Calibri" pitchFamily="34" charset="0"/>
                </a:rPr>
                <a:t>10nm</a:t>
              </a:r>
            </a:p>
          </p:txBody>
        </p:sp>
        <p:sp>
          <p:nvSpPr>
            <p:cNvPr id="63561" name="Text Box 23"/>
            <p:cNvSpPr txBox="1">
              <a:spLocks noChangeArrowheads="1"/>
            </p:cNvSpPr>
            <p:nvPr/>
          </p:nvSpPr>
          <p:spPr bwMode="auto">
            <a:xfrm>
              <a:off x="5914846" y="2708920"/>
              <a:ext cx="1660524" cy="593472"/>
            </a:xfrm>
            <a:prstGeom prst="rect">
              <a:avLst/>
            </a:prstGeom>
            <a:noFill/>
            <a:ln w="9525">
              <a:noFill/>
              <a:miter lim="800000"/>
              <a:headEnd/>
              <a:tailEnd/>
            </a:ln>
          </p:spPr>
          <p:txBody>
            <a:bodyPr>
              <a:spAutoFit/>
            </a:bodyPr>
            <a:lstStyle/>
            <a:p>
              <a:pPr algn="ctr" eaLnBrk="0" hangingPunct="0">
                <a:spcBef>
                  <a:spcPct val="50000"/>
                </a:spcBef>
              </a:pPr>
              <a:r>
                <a:rPr lang="fr-FR" sz="1200" b="1">
                  <a:solidFill>
                    <a:schemeClr val="bg1"/>
                  </a:solidFill>
                  <a:latin typeface="Calibri" pitchFamily="34" charset="0"/>
                </a:rPr>
                <a:t>Al</a:t>
              </a:r>
            </a:p>
          </p:txBody>
        </p:sp>
        <p:sp>
          <p:nvSpPr>
            <p:cNvPr id="63562" name="Text Box 23"/>
            <p:cNvSpPr txBox="1">
              <a:spLocks noChangeArrowheads="1"/>
            </p:cNvSpPr>
            <p:nvPr/>
          </p:nvSpPr>
          <p:spPr bwMode="auto">
            <a:xfrm rot="-2568858">
              <a:off x="7441936" y="3097457"/>
              <a:ext cx="2842466" cy="560501"/>
            </a:xfrm>
            <a:prstGeom prst="rect">
              <a:avLst/>
            </a:prstGeom>
            <a:noFill/>
            <a:ln w="9525">
              <a:noFill/>
              <a:miter lim="800000"/>
              <a:headEnd/>
              <a:tailEnd/>
            </a:ln>
          </p:spPr>
          <p:txBody>
            <a:bodyPr>
              <a:spAutoFit/>
            </a:bodyPr>
            <a:lstStyle/>
            <a:p>
              <a:pPr algn="r" eaLnBrk="0" hangingPunct="0">
                <a:spcBef>
                  <a:spcPct val="50000"/>
                </a:spcBef>
              </a:pPr>
              <a:r>
                <a:rPr lang="fr-FR" sz="1100" b="1">
                  <a:solidFill>
                    <a:schemeClr val="bg1"/>
                  </a:solidFill>
                  <a:latin typeface="Calibri" pitchFamily="34" charset="0"/>
                </a:rPr>
                <a:t>Al</a:t>
              </a:r>
              <a:r>
                <a:rPr lang="fr-FR" sz="1100" b="1" baseline="-25000">
                  <a:solidFill>
                    <a:schemeClr val="bg1"/>
                  </a:solidFill>
                  <a:latin typeface="Calibri" pitchFamily="34" charset="0"/>
                </a:rPr>
                <a:t>2</a:t>
              </a:r>
              <a:r>
                <a:rPr lang="fr-FR" sz="1100" b="1">
                  <a:solidFill>
                    <a:schemeClr val="bg1"/>
                  </a:solidFill>
                  <a:latin typeface="Calibri" pitchFamily="34" charset="0"/>
                </a:rPr>
                <a:t>O</a:t>
              </a:r>
              <a:r>
                <a:rPr lang="fr-FR" sz="1100" b="1" baseline="-25000">
                  <a:solidFill>
                    <a:schemeClr val="bg1"/>
                  </a:solidFill>
                  <a:latin typeface="Calibri" pitchFamily="34" charset="0"/>
                </a:rPr>
                <a:t>3</a:t>
              </a:r>
              <a:r>
                <a:rPr lang="fr-FR" sz="1100" b="1">
                  <a:solidFill>
                    <a:schemeClr val="bg1"/>
                  </a:solidFill>
                  <a:latin typeface="Calibri" pitchFamily="34" charset="0"/>
                </a:rPr>
                <a:t> natif</a:t>
              </a:r>
            </a:p>
          </p:txBody>
        </p:sp>
      </p:grpSp>
      <p:grpSp>
        <p:nvGrpSpPr>
          <p:cNvPr id="63546" name="Groupe 20"/>
          <p:cNvGrpSpPr>
            <a:grpSpLocks noChangeAspect="1"/>
          </p:cNvGrpSpPr>
          <p:nvPr/>
        </p:nvGrpSpPr>
        <p:grpSpPr bwMode="auto">
          <a:xfrm>
            <a:off x="2843213" y="1751013"/>
            <a:ext cx="1381125" cy="977900"/>
            <a:chOff x="2082784" y="764704"/>
            <a:chExt cx="2389944" cy="1691568"/>
          </a:xfrm>
        </p:grpSpPr>
        <p:pic>
          <p:nvPicPr>
            <p:cNvPr id="63555" name="Picture 16" descr="Alcu00"/>
            <p:cNvPicPr>
              <a:picLocks noChangeAspect="1" noChangeArrowheads="1"/>
            </p:cNvPicPr>
            <p:nvPr/>
          </p:nvPicPr>
          <p:blipFill>
            <a:blip r:embed="rId4" cstate="print">
              <a:lum bright="20000" contrast="60000"/>
            </a:blip>
            <a:srcRect b="8046"/>
            <a:stretch>
              <a:fillRect/>
            </a:stretch>
          </p:blipFill>
          <p:spPr bwMode="auto">
            <a:xfrm>
              <a:off x="2123728" y="764704"/>
              <a:ext cx="2349000" cy="1620000"/>
            </a:xfrm>
            <a:prstGeom prst="rect">
              <a:avLst/>
            </a:prstGeom>
            <a:noFill/>
            <a:ln w="9525">
              <a:noFill/>
              <a:miter lim="800000"/>
              <a:headEnd/>
              <a:tailEnd/>
            </a:ln>
          </p:spPr>
        </p:pic>
        <p:sp>
          <p:nvSpPr>
            <p:cNvPr id="63556" name="Line 22"/>
            <p:cNvSpPr>
              <a:spLocks noChangeShapeType="1"/>
            </p:cNvSpPr>
            <p:nvPr/>
          </p:nvSpPr>
          <p:spPr bwMode="auto">
            <a:xfrm>
              <a:off x="2225326" y="1942961"/>
              <a:ext cx="623008" cy="0"/>
            </a:xfrm>
            <a:prstGeom prst="line">
              <a:avLst/>
            </a:prstGeom>
            <a:noFill/>
            <a:ln w="38100">
              <a:solidFill>
                <a:srgbClr val="FFFFFF"/>
              </a:solidFill>
              <a:round/>
              <a:headEnd/>
              <a:tailEnd/>
            </a:ln>
          </p:spPr>
          <p:txBody>
            <a:bodyPr/>
            <a:lstStyle/>
            <a:p>
              <a:endParaRPr lang="fr-FR"/>
            </a:p>
          </p:txBody>
        </p:sp>
        <p:sp>
          <p:nvSpPr>
            <p:cNvPr id="63557" name="Text Box 23"/>
            <p:cNvSpPr txBox="1">
              <a:spLocks noChangeArrowheads="1"/>
            </p:cNvSpPr>
            <p:nvPr/>
          </p:nvSpPr>
          <p:spPr bwMode="auto">
            <a:xfrm>
              <a:off x="2082784" y="1923640"/>
              <a:ext cx="1121538" cy="532632"/>
            </a:xfrm>
            <a:prstGeom prst="rect">
              <a:avLst/>
            </a:prstGeom>
            <a:noFill/>
            <a:ln w="9525">
              <a:noFill/>
              <a:miter lim="800000"/>
              <a:headEnd/>
              <a:tailEnd/>
            </a:ln>
          </p:spPr>
          <p:txBody>
            <a:bodyPr>
              <a:spAutoFit/>
            </a:bodyPr>
            <a:lstStyle/>
            <a:p>
              <a:pPr eaLnBrk="0" hangingPunct="0">
                <a:spcBef>
                  <a:spcPct val="50000"/>
                </a:spcBef>
              </a:pPr>
              <a:r>
                <a:rPr lang="fr-FR" sz="1400">
                  <a:solidFill>
                    <a:schemeClr val="bg1"/>
                  </a:solidFill>
                  <a:latin typeface="Calibri" pitchFamily="34" charset="0"/>
                </a:rPr>
                <a:t>4µm</a:t>
              </a:r>
            </a:p>
          </p:txBody>
        </p:sp>
      </p:grpSp>
      <p:grpSp>
        <p:nvGrpSpPr>
          <p:cNvPr id="63547" name="Groupe 21"/>
          <p:cNvGrpSpPr>
            <a:grpSpLocks noChangeAspect="1"/>
          </p:cNvGrpSpPr>
          <p:nvPr/>
        </p:nvGrpSpPr>
        <p:grpSpPr bwMode="auto">
          <a:xfrm>
            <a:off x="4829175" y="1751013"/>
            <a:ext cx="1555750" cy="965200"/>
            <a:chOff x="2106534" y="3933056"/>
            <a:chExt cx="3113202" cy="1930748"/>
          </a:xfrm>
        </p:grpSpPr>
        <p:pic>
          <p:nvPicPr>
            <p:cNvPr id="63552" name="Picture 21" descr="Microinsert_vue proche_60°"/>
            <p:cNvPicPr>
              <a:picLocks noChangeAspect="1" noChangeArrowheads="1"/>
            </p:cNvPicPr>
            <p:nvPr/>
          </p:nvPicPr>
          <p:blipFill>
            <a:blip r:embed="rId5" cstate="print"/>
            <a:srcRect l="10149" t="8566" b="17200"/>
            <a:stretch>
              <a:fillRect/>
            </a:stretch>
          </p:blipFill>
          <p:spPr bwMode="auto">
            <a:xfrm>
              <a:off x="2195736" y="3933056"/>
              <a:ext cx="3024000" cy="1872208"/>
            </a:xfrm>
            <a:prstGeom prst="rect">
              <a:avLst/>
            </a:prstGeom>
            <a:noFill/>
            <a:ln w="9525">
              <a:noFill/>
              <a:miter lim="800000"/>
              <a:headEnd/>
              <a:tailEnd/>
            </a:ln>
          </p:spPr>
        </p:pic>
        <p:sp>
          <p:nvSpPr>
            <p:cNvPr id="63553" name="Line 22"/>
            <p:cNvSpPr>
              <a:spLocks noChangeShapeType="1"/>
            </p:cNvSpPr>
            <p:nvPr/>
          </p:nvSpPr>
          <p:spPr bwMode="auto">
            <a:xfrm>
              <a:off x="2312454" y="5292700"/>
              <a:ext cx="576000" cy="0"/>
            </a:xfrm>
            <a:prstGeom prst="line">
              <a:avLst/>
            </a:prstGeom>
            <a:noFill/>
            <a:ln w="38100">
              <a:solidFill>
                <a:srgbClr val="FFFFFF"/>
              </a:solidFill>
              <a:round/>
              <a:headEnd/>
              <a:tailEnd/>
            </a:ln>
          </p:spPr>
          <p:txBody>
            <a:bodyPr/>
            <a:lstStyle/>
            <a:p>
              <a:endParaRPr lang="fr-FR"/>
            </a:p>
          </p:txBody>
        </p:sp>
        <p:sp>
          <p:nvSpPr>
            <p:cNvPr id="63554" name="Text Box 23"/>
            <p:cNvSpPr txBox="1">
              <a:spLocks noChangeArrowheads="1"/>
            </p:cNvSpPr>
            <p:nvPr/>
          </p:nvSpPr>
          <p:spPr bwMode="auto">
            <a:xfrm>
              <a:off x="2106534" y="5248250"/>
              <a:ext cx="1296142" cy="615554"/>
            </a:xfrm>
            <a:prstGeom prst="rect">
              <a:avLst/>
            </a:prstGeom>
            <a:noFill/>
            <a:ln w="9525">
              <a:noFill/>
              <a:miter lim="800000"/>
              <a:headEnd/>
              <a:tailEnd/>
            </a:ln>
          </p:spPr>
          <p:txBody>
            <a:bodyPr>
              <a:spAutoFit/>
            </a:bodyPr>
            <a:lstStyle/>
            <a:p>
              <a:pPr>
                <a:spcBef>
                  <a:spcPct val="50000"/>
                </a:spcBef>
              </a:pPr>
              <a:r>
                <a:rPr lang="fr-FR" sz="1400">
                  <a:solidFill>
                    <a:schemeClr val="bg1"/>
                  </a:solidFill>
                  <a:latin typeface="Calibri" pitchFamily="34" charset="0"/>
                </a:rPr>
                <a:t>6µm</a:t>
              </a:r>
            </a:p>
          </p:txBody>
        </p:sp>
      </p:grpSp>
      <p:sp>
        <p:nvSpPr>
          <p:cNvPr id="7" name="Espace réservé du numéro de diapositive 3"/>
          <p:cNvSpPr>
            <a:spLocks noGrp="1"/>
          </p:cNvSpPr>
          <p:nvPr>
            <p:ph type="sldNum" sz="quarter" idx="12"/>
          </p:nvPr>
        </p:nvSpPr>
        <p:spPr>
          <a:xfrm>
            <a:off x="8675688" y="6492875"/>
            <a:ext cx="347662" cy="365125"/>
          </a:xfrm>
        </p:spPr>
        <p:txBody>
          <a:bodyPr/>
          <a:lstStyle/>
          <a:p>
            <a:pPr>
              <a:defRPr/>
            </a:pPr>
            <a:fld id="{85F514DE-ED18-4DEF-AC6C-80D15B86A69F}" type="slidenum">
              <a:rPr lang="de-DE"/>
              <a:pPr>
                <a:defRPr/>
              </a:pPr>
              <a:t>25</a:t>
            </a:fld>
            <a:endParaRPr lang="de-DE"/>
          </a:p>
        </p:txBody>
      </p:sp>
      <p:sp>
        <p:nvSpPr>
          <p:cNvPr id="26" name="Rectangle 25"/>
          <p:cNvSpPr/>
          <p:nvPr/>
        </p:nvSpPr>
        <p:spPr>
          <a:xfrm>
            <a:off x="6731893" y="908720"/>
            <a:ext cx="2160587" cy="554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7" name="Rectangle 26"/>
          <p:cNvSpPr/>
          <p:nvPr/>
        </p:nvSpPr>
        <p:spPr>
          <a:xfrm>
            <a:off x="2411413" y="908720"/>
            <a:ext cx="4320827" cy="554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8" fill="hold" grpId="0" nodeType="clickEffect">
                                  <p:stCondLst>
                                    <p:cond delay="0"/>
                                  </p:stCondLst>
                                  <p:childTnLst>
                                    <p:animEffect transition="out" filter="wipe(left)">
                                      <p:cBhvr>
                                        <p:cTn id="6" dur="500"/>
                                        <p:tgtEl>
                                          <p:spTgt spid="27"/>
                                        </p:tgtEl>
                                      </p:cBhvr>
                                    </p:animEffect>
                                    <p:set>
                                      <p:cBhvr>
                                        <p:cTn id="7" dur="1" fill="hold">
                                          <p:stCondLst>
                                            <p:cond delay="499"/>
                                          </p:stCondLst>
                                        </p:cTn>
                                        <p:tgtEl>
                                          <p:spTgt spid="2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8" fill="hold" grpId="0" nodeType="clickEffect">
                                  <p:stCondLst>
                                    <p:cond delay="0"/>
                                  </p:stCondLst>
                                  <p:childTnLst>
                                    <p:animEffect transition="out" filter="wipe(left)">
                                      <p:cBhvr>
                                        <p:cTn id="11" dur="500"/>
                                        <p:tgtEl>
                                          <p:spTgt spid="26"/>
                                        </p:tgtEl>
                                      </p:cBhvr>
                                    </p:animEffect>
                                    <p:set>
                                      <p:cBhvr>
                                        <p:cTn id="12" dur="1" fill="hold">
                                          <p:stCondLst>
                                            <p:cond delay="4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Connecteur droit 5"/>
          <p:cNvCxnSpPr/>
          <p:nvPr/>
        </p:nvCxnSpPr>
        <p:spPr>
          <a:xfrm>
            <a:off x="0" y="476250"/>
            <a:ext cx="9144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17413" name="ZoneTexte 7"/>
          <p:cNvSpPr txBox="1">
            <a:spLocks noChangeArrowheads="1"/>
          </p:cNvSpPr>
          <p:nvPr/>
        </p:nvSpPr>
        <p:spPr bwMode="auto">
          <a:xfrm>
            <a:off x="0" y="0"/>
            <a:ext cx="9144000" cy="461963"/>
          </a:xfrm>
          <a:prstGeom prst="rect">
            <a:avLst/>
          </a:prstGeom>
          <a:noFill/>
          <a:ln w="9525">
            <a:noFill/>
            <a:miter lim="800000"/>
            <a:headEnd/>
            <a:tailEnd/>
          </a:ln>
        </p:spPr>
        <p:txBody>
          <a:bodyPr>
            <a:spAutoFit/>
          </a:bodyPr>
          <a:lstStyle/>
          <a:p>
            <a:r>
              <a:rPr lang="fr-FR" sz="2400">
                <a:latin typeface="Calibri" pitchFamily="34" charset="0"/>
              </a:rPr>
              <a:t>Plan de la soutenance de thèse</a:t>
            </a:r>
          </a:p>
        </p:txBody>
      </p:sp>
      <p:sp>
        <p:nvSpPr>
          <p:cNvPr id="2" name="TextBox 1"/>
          <p:cNvSpPr txBox="1"/>
          <p:nvPr/>
        </p:nvSpPr>
        <p:spPr>
          <a:xfrm>
            <a:off x="179388" y="595313"/>
            <a:ext cx="8137525" cy="5786199"/>
          </a:xfrm>
          <a:prstGeom prst="rect">
            <a:avLst/>
          </a:prstGeom>
          <a:noFill/>
        </p:spPr>
        <p:txBody>
          <a:bodyPr>
            <a:spAutoFit/>
          </a:bodyPr>
          <a:lstStyle/>
          <a:p>
            <a:pPr marL="400050" indent="-400050" fontAlgn="auto">
              <a:spcBef>
                <a:spcPts val="0"/>
              </a:spcBef>
              <a:spcAft>
                <a:spcPts val="0"/>
              </a:spcAft>
              <a:defRPr/>
            </a:pPr>
            <a:r>
              <a:rPr lang="fr-FR" sz="2000" dirty="0">
                <a:latin typeface="+mn-lt"/>
                <a:cs typeface="+mn-cs"/>
              </a:rPr>
              <a:t>Introduction</a:t>
            </a:r>
          </a:p>
          <a:p>
            <a:pPr marL="857250" lvl="1" indent="-400050" fontAlgn="auto">
              <a:spcBef>
                <a:spcPts val="0"/>
              </a:spcBef>
              <a:spcAft>
                <a:spcPts val="0"/>
              </a:spcAft>
              <a:defRPr/>
            </a:pPr>
            <a:endParaRPr lang="fr-FR" i="1" dirty="0">
              <a:latin typeface="+mn-lt"/>
              <a:cs typeface="+mn-cs"/>
            </a:endParaRPr>
          </a:p>
          <a:p>
            <a:pPr marL="400050" indent="-400050" fontAlgn="auto">
              <a:spcBef>
                <a:spcPts val="0"/>
              </a:spcBef>
              <a:spcAft>
                <a:spcPts val="0"/>
              </a:spcAft>
              <a:buFont typeface="+mj-lt"/>
              <a:buAutoNum type="romanUcPeriod"/>
              <a:defRPr/>
            </a:pPr>
            <a:r>
              <a:rPr lang="fr-FR" sz="2000" dirty="0">
                <a:latin typeface="+mn-lt"/>
                <a:cs typeface="+mn-cs"/>
              </a:rPr>
              <a:t>Caractérisation mécanique des matériaux de contact</a:t>
            </a:r>
          </a:p>
          <a:p>
            <a:pPr marL="857250" lvl="1" indent="-400050" fontAlgn="auto">
              <a:spcBef>
                <a:spcPts val="0"/>
              </a:spcBef>
              <a:spcAft>
                <a:spcPts val="0"/>
              </a:spcAft>
              <a:buFont typeface="+mj-lt"/>
              <a:buAutoNum type="arabicPeriod"/>
              <a:defRPr/>
            </a:pPr>
            <a:r>
              <a:rPr lang="fr-FR" i="1" dirty="0">
                <a:latin typeface="+mn-lt"/>
                <a:cs typeface="+mn-cs"/>
              </a:rPr>
              <a:t>Présentation de l’essai d’indentation instrumentée</a:t>
            </a:r>
          </a:p>
          <a:p>
            <a:pPr marL="857250" lvl="1" indent="-400050" fontAlgn="auto">
              <a:spcBef>
                <a:spcPts val="0"/>
              </a:spcBef>
              <a:spcAft>
                <a:spcPts val="0"/>
              </a:spcAft>
              <a:buFont typeface="+mj-lt"/>
              <a:buAutoNum type="arabicPeriod"/>
              <a:defRPr/>
            </a:pPr>
            <a:r>
              <a:rPr lang="fr-FR" i="1" dirty="0">
                <a:latin typeface="+mn-lt"/>
                <a:cs typeface="+mn-cs"/>
              </a:rPr>
              <a:t>Etude des propriétés </a:t>
            </a:r>
            <a:r>
              <a:rPr lang="fr-FR" i="1" dirty="0" err="1">
                <a:latin typeface="+mn-lt"/>
                <a:cs typeface="+mn-cs"/>
              </a:rPr>
              <a:t>élasto</a:t>
            </a:r>
            <a:r>
              <a:rPr lang="fr-FR" i="1" dirty="0">
                <a:latin typeface="+mn-lt"/>
                <a:cs typeface="+mn-cs"/>
              </a:rPr>
              <a:t>-plastiques du film d’Al(Cu)</a:t>
            </a:r>
          </a:p>
          <a:p>
            <a:pPr marL="857250" lvl="1" indent="-400050" fontAlgn="auto">
              <a:spcBef>
                <a:spcPts val="0"/>
              </a:spcBef>
              <a:spcAft>
                <a:spcPts val="0"/>
              </a:spcAft>
              <a:buFont typeface="+mj-lt"/>
              <a:buAutoNum type="arabicPeriod"/>
              <a:defRPr/>
            </a:pPr>
            <a:r>
              <a:rPr lang="fr-FR" i="1" dirty="0">
                <a:latin typeface="+mn-lt"/>
                <a:cs typeface="+mn-cs"/>
              </a:rPr>
              <a:t>Caractérisation du microinsert de Nickel</a:t>
            </a:r>
          </a:p>
          <a:p>
            <a:pPr marL="857250" lvl="1" indent="-400050" fontAlgn="auto">
              <a:spcBef>
                <a:spcPts val="0"/>
              </a:spcBef>
              <a:spcAft>
                <a:spcPts val="0"/>
              </a:spcAft>
              <a:buFont typeface="+mj-lt"/>
              <a:buAutoNum type="arabicPeriod"/>
              <a:defRPr/>
            </a:pPr>
            <a:r>
              <a:rPr lang="fr-FR" i="1" dirty="0">
                <a:latin typeface="+mn-lt"/>
                <a:cs typeface="+mn-cs"/>
              </a:rPr>
              <a:t>Fissuration de l’oxyde d’Aluminium (Al</a:t>
            </a:r>
            <a:r>
              <a:rPr lang="fr-FR" i="1" baseline="-25000" dirty="0">
                <a:latin typeface="+mn-lt"/>
                <a:cs typeface="+mn-cs"/>
              </a:rPr>
              <a:t>2</a:t>
            </a:r>
            <a:r>
              <a:rPr lang="fr-FR" i="1" dirty="0">
                <a:latin typeface="+mn-lt"/>
                <a:cs typeface="+mn-cs"/>
              </a:rPr>
              <a:t>O</a:t>
            </a:r>
            <a:r>
              <a:rPr lang="fr-FR" i="1" baseline="-25000" dirty="0">
                <a:latin typeface="+mn-lt"/>
                <a:cs typeface="+mn-cs"/>
              </a:rPr>
              <a:t>3</a:t>
            </a:r>
            <a:r>
              <a:rPr lang="fr-FR" i="1" dirty="0">
                <a:latin typeface="+mn-lt"/>
                <a:cs typeface="+mn-cs"/>
              </a:rPr>
              <a:t>)</a:t>
            </a:r>
          </a:p>
          <a:p>
            <a:pPr marL="857250" lvl="1" indent="-400050" fontAlgn="auto">
              <a:spcBef>
                <a:spcPts val="0"/>
              </a:spcBef>
              <a:spcAft>
                <a:spcPts val="0"/>
              </a:spcAft>
              <a:buFont typeface="+mj-lt"/>
              <a:buAutoNum type="arabicPeriod"/>
              <a:defRPr/>
            </a:pPr>
            <a:r>
              <a:rPr lang="fr-FR" i="1" dirty="0">
                <a:latin typeface="+mn-lt"/>
                <a:cs typeface="+mn-cs"/>
              </a:rPr>
              <a:t>Bilan des caractérisations</a:t>
            </a:r>
          </a:p>
          <a:p>
            <a:pPr marL="857250" lvl="1" indent="-400050" fontAlgn="auto">
              <a:spcBef>
                <a:spcPts val="0"/>
              </a:spcBef>
              <a:spcAft>
                <a:spcPts val="0"/>
              </a:spcAft>
              <a:buFont typeface="+mj-lt"/>
              <a:buAutoNum type="arabicPeriod"/>
              <a:defRPr/>
            </a:pPr>
            <a:endParaRPr lang="fr-FR" i="1" dirty="0">
              <a:latin typeface="+mn-lt"/>
              <a:cs typeface="+mn-cs"/>
            </a:endParaRPr>
          </a:p>
          <a:p>
            <a:pPr marL="400050" indent="-400050" fontAlgn="auto">
              <a:spcBef>
                <a:spcPts val="0"/>
              </a:spcBef>
              <a:spcAft>
                <a:spcPts val="0"/>
              </a:spcAft>
              <a:buFont typeface="+mj-lt"/>
              <a:buAutoNum type="romanUcPeriod"/>
              <a:defRPr/>
            </a:pPr>
            <a:r>
              <a:rPr lang="fr-FR" sz="2000" b="1" dirty="0">
                <a:solidFill>
                  <a:srgbClr val="FF0000"/>
                </a:solidFill>
                <a:latin typeface="+mn-lt"/>
                <a:cs typeface="+mn-cs"/>
              </a:rPr>
              <a:t>Etude d’un contact électrique sans singularité géométrique</a:t>
            </a:r>
          </a:p>
          <a:p>
            <a:pPr marL="857250" lvl="1" indent="-400050" fontAlgn="auto">
              <a:spcBef>
                <a:spcPts val="0"/>
              </a:spcBef>
              <a:spcAft>
                <a:spcPts val="0"/>
              </a:spcAft>
              <a:buFont typeface="+mj-lt"/>
              <a:buAutoNum type="arabicPeriod"/>
              <a:defRPr/>
            </a:pPr>
            <a:r>
              <a:rPr lang="fr-FR" b="1" i="1" dirty="0">
                <a:solidFill>
                  <a:srgbClr val="FF0000"/>
                </a:solidFill>
                <a:latin typeface="+mn-lt"/>
                <a:cs typeface="+mn-cs"/>
              </a:rPr>
              <a:t>L’essai </a:t>
            </a:r>
            <a:r>
              <a:rPr lang="fr-FR" b="1" i="1" dirty="0" smtClean="0">
                <a:solidFill>
                  <a:srgbClr val="FF0000"/>
                </a:solidFill>
                <a:latin typeface="+mn-lt"/>
                <a:cs typeface="+mn-cs"/>
              </a:rPr>
              <a:t>modèle de </a:t>
            </a:r>
            <a:r>
              <a:rPr lang="fr-FR" b="1" i="1" dirty="0">
                <a:solidFill>
                  <a:srgbClr val="FF0000"/>
                </a:solidFill>
                <a:latin typeface="+mn-lt"/>
                <a:cs typeface="+mn-cs"/>
              </a:rPr>
              <a:t>compression de barreaux croisés</a:t>
            </a:r>
          </a:p>
          <a:p>
            <a:pPr marL="857250" lvl="1" indent="-400050" fontAlgn="auto">
              <a:spcBef>
                <a:spcPts val="0"/>
              </a:spcBef>
              <a:spcAft>
                <a:spcPts val="0"/>
              </a:spcAft>
              <a:buFont typeface="+mj-lt"/>
              <a:buAutoNum type="arabicPeriod"/>
              <a:defRPr/>
            </a:pPr>
            <a:r>
              <a:rPr lang="fr-FR" i="1" dirty="0">
                <a:latin typeface="+mn-lt"/>
                <a:cs typeface="+mn-cs"/>
              </a:rPr>
              <a:t>Evolution de la résistance électrique de contact</a:t>
            </a:r>
          </a:p>
          <a:p>
            <a:pPr marL="857250" lvl="1" indent="-400050" fontAlgn="auto">
              <a:spcBef>
                <a:spcPts val="0"/>
              </a:spcBef>
              <a:spcAft>
                <a:spcPts val="0"/>
              </a:spcAft>
              <a:buFont typeface="+mj-lt"/>
              <a:buAutoNum type="arabicPeriod"/>
              <a:defRPr/>
            </a:pPr>
            <a:endParaRPr lang="fr-FR" i="1" dirty="0">
              <a:latin typeface="+mn-lt"/>
              <a:cs typeface="+mn-cs"/>
            </a:endParaRPr>
          </a:p>
          <a:p>
            <a:pPr marL="400050" indent="-400050" fontAlgn="auto">
              <a:spcBef>
                <a:spcPts val="0"/>
              </a:spcBef>
              <a:spcAft>
                <a:spcPts val="0"/>
              </a:spcAft>
              <a:buFont typeface="+mj-lt"/>
              <a:buAutoNum type="romanUcPeriod"/>
              <a:defRPr/>
            </a:pPr>
            <a:r>
              <a:rPr lang="fr-FR" sz="2000" dirty="0">
                <a:latin typeface="+mn-lt"/>
                <a:cs typeface="+mn-cs"/>
              </a:rPr>
              <a:t>Etude de l’essai de microinsertion</a:t>
            </a:r>
          </a:p>
          <a:p>
            <a:pPr marL="914400" lvl="1" indent="-457200" fontAlgn="auto">
              <a:spcBef>
                <a:spcPts val="0"/>
              </a:spcBef>
              <a:spcAft>
                <a:spcPts val="0"/>
              </a:spcAft>
              <a:buFont typeface="+mj-lt"/>
              <a:buAutoNum type="arabicPeriod"/>
              <a:defRPr/>
            </a:pPr>
            <a:r>
              <a:rPr lang="fr-FR" i="1" dirty="0">
                <a:latin typeface="+mn-lt"/>
                <a:cs typeface="+mn-cs"/>
              </a:rPr>
              <a:t>Présentation de l’essai de microinsertion</a:t>
            </a:r>
          </a:p>
          <a:p>
            <a:pPr marL="914400" lvl="1" indent="-457200" fontAlgn="auto">
              <a:spcBef>
                <a:spcPts val="0"/>
              </a:spcBef>
              <a:spcAft>
                <a:spcPts val="0"/>
              </a:spcAft>
              <a:buFont typeface="+mj-lt"/>
              <a:buAutoNum type="arabicPeriod"/>
              <a:defRPr/>
            </a:pPr>
            <a:r>
              <a:rPr lang="fr-FR" i="1" dirty="0">
                <a:latin typeface="+mn-lt"/>
                <a:cs typeface="+mn-cs"/>
              </a:rPr>
              <a:t>Résultats expérimentaux et mécanismes de déformation</a:t>
            </a:r>
          </a:p>
          <a:p>
            <a:pPr marL="914400" lvl="1" indent="-457200" fontAlgn="auto">
              <a:spcBef>
                <a:spcPts val="0"/>
              </a:spcBef>
              <a:spcAft>
                <a:spcPts val="0"/>
              </a:spcAft>
              <a:buFont typeface="+mj-lt"/>
              <a:buAutoNum type="arabicPeriod"/>
              <a:defRPr/>
            </a:pPr>
            <a:r>
              <a:rPr lang="fr-FR" i="1" dirty="0">
                <a:latin typeface="+mn-lt"/>
                <a:cs typeface="+mn-cs"/>
              </a:rPr>
              <a:t>Modélisation numérique à l’échelle du microinsert</a:t>
            </a:r>
          </a:p>
          <a:p>
            <a:pPr marL="914400" lvl="1" indent="-457200" fontAlgn="auto">
              <a:spcBef>
                <a:spcPts val="0"/>
              </a:spcBef>
              <a:spcAft>
                <a:spcPts val="0"/>
              </a:spcAft>
              <a:buFont typeface="+mj-lt"/>
              <a:buAutoNum type="arabicPeriod"/>
              <a:defRPr/>
            </a:pPr>
            <a:r>
              <a:rPr lang="fr-FR" i="1" dirty="0">
                <a:latin typeface="+mn-lt"/>
                <a:cs typeface="+mn-cs"/>
              </a:rPr>
              <a:t>Modélisation numérique à l’échelle de la rugosité</a:t>
            </a:r>
          </a:p>
          <a:p>
            <a:pPr marL="857250" lvl="1" indent="-400050" fontAlgn="auto">
              <a:spcBef>
                <a:spcPts val="0"/>
              </a:spcBef>
              <a:spcAft>
                <a:spcPts val="0"/>
              </a:spcAft>
              <a:buFont typeface="+mj-lt"/>
              <a:buAutoNum type="arabicPeriod"/>
              <a:defRPr/>
            </a:pPr>
            <a:endParaRPr lang="fr-FR" i="1" dirty="0">
              <a:latin typeface="+mn-lt"/>
              <a:cs typeface="+mn-cs"/>
            </a:endParaRPr>
          </a:p>
          <a:p>
            <a:pPr marL="400050" indent="-400050" fontAlgn="auto">
              <a:spcBef>
                <a:spcPts val="0"/>
              </a:spcBef>
              <a:spcAft>
                <a:spcPts val="0"/>
              </a:spcAft>
              <a:defRPr/>
            </a:pPr>
            <a:r>
              <a:rPr lang="fr-FR" sz="2000" dirty="0">
                <a:latin typeface="+mn-lt"/>
                <a:cs typeface="+mn-cs"/>
              </a:rPr>
              <a:t>Conclusion et Perspectives</a:t>
            </a:r>
            <a:endParaRPr lang="fr-FR" i="1" dirty="0">
              <a:latin typeface="+mn-lt"/>
              <a:cs typeface="+mn-cs"/>
            </a:endParaRPr>
          </a:p>
        </p:txBody>
      </p:sp>
      <p:grpSp>
        <p:nvGrpSpPr>
          <p:cNvPr id="17415" name="Groupe 113"/>
          <p:cNvGrpSpPr>
            <a:grpSpLocks/>
          </p:cNvGrpSpPr>
          <p:nvPr/>
        </p:nvGrpSpPr>
        <p:grpSpPr bwMode="auto">
          <a:xfrm>
            <a:off x="6086475" y="2708275"/>
            <a:ext cx="2949575" cy="1944688"/>
            <a:chOff x="6086397" y="2708920"/>
            <a:chExt cx="2950099" cy="1944216"/>
          </a:xfrm>
        </p:grpSpPr>
        <p:grpSp>
          <p:nvGrpSpPr>
            <p:cNvPr id="17438" name="Groupe 110"/>
            <p:cNvGrpSpPr>
              <a:grpSpLocks/>
            </p:cNvGrpSpPr>
            <p:nvPr/>
          </p:nvGrpSpPr>
          <p:grpSpPr bwMode="auto">
            <a:xfrm>
              <a:off x="6952019" y="2708920"/>
              <a:ext cx="1926813" cy="1628744"/>
              <a:chOff x="6952019" y="2852936"/>
              <a:chExt cx="1926813" cy="1628744"/>
            </a:xfrm>
          </p:grpSpPr>
          <p:sp>
            <p:nvSpPr>
              <p:cNvPr id="75" name="Corde 74"/>
              <p:cNvSpPr/>
              <p:nvPr/>
            </p:nvSpPr>
            <p:spPr bwMode="auto">
              <a:xfrm rot="10800000">
                <a:off x="6952019" y="3761680"/>
                <a:ext cx="720000" cy="720000"/>
              </a:xfrm>
              <a:prstGeom prst="chord">
                <a:avLst>
                  <a:gd name="adj1" fmla="val 21530261"/>
                  <a:gd name="adj2" fmla="val 10884333"/>
                </a:avLst>
              </a:prstGeom>
              <a:solidFill>
                <a:schemeClr val="bg1">
                  <a:lumMod val="65000"/>
                </a:schemeClr>
              </a:solidFill>
              <a:ln w="9525" cap="flat" cmpd="sng" algn="ctr">
                <a:noFill/>
                <a:prstDash val="solid"/>
                <a:round/>
                <a:headEnd type="none" w="med" len="med"/>
                <a:tailEnd type="none" w="med" len="med"/>
              </a:ln>
              <a:effectLst/>
              <a:scene3d>
                <a:camera prst="orthographicFront">
                  <a:rot lat="20699999" lon="18899985" rev="0"/>
                </a:camera>
                <a:lightRig rig="threePt" dir="t"/>
              </a:scene3d>
              <a:sp3d extrusionH="1016000"/>
            </p:spPr>
            <p:txBody>
              <a:bodyPr/>
              <a:lstStyle/>
              <a:p>
                <a:pPr fontAlgn="auto">
                  <a:spcBef>
                    <a:spcPts val="0"/>
                  </a:spcBef>
                  <a:spcAft>
                    <a:spcPts val="0"/>
                  </a:spcAft>
                  <a:defRPr/>
                </a:pPr>
                <a:endParaRPr lang="fr-FR">
                  <a:latin typeface="+mn-lt"/>
                  <a:cs typeface="+mn-cs"/>
                </a:endParaRPr>
              </a:p>
            </p:txBody>
          </p:sp>
          <p:sp>
            <p:nvSpPr>
              <p:cNvPr id="76" name="Corde 75"/>
              <p:cNvSpPr/>
              <p:nvPr/>
            </p:nvSpPr>
            <p:spPr bwMode="auto">
              <a:xfrm>
                <a:off x="7668344" y="3140968"/>
                <a:ext cx="720000" cy="720000"/>
              </a:xfrm>
              <a:prstGeom prst="chord">
                <a:avLst>
                  <a:gd name="adj1" fmla="val 21530261"/>
                  <a:gd name="adj2" fmla="val 10884333"/>
                </a:avLst>
              </a:prstGeom>
              <a:solidFill>
                <a:schemeClr val="bg1">
                  <a:lumMod val="75000"/>
                </a:schemeClr>
              </a:solidFill>
              <a:ln w="9525" cap="flat" cmpd="sng" algn="ctr">
                <a:noFill/>
                <a:prstDash val="solid"/>
                <a:round/>
                <a:headEnd type="none" w="med" len="med"/>
                <a:tailEnd type="none" w="med" len="med"/>
              </a:ln>
              <a:effectLst/>
              <a:scene3d>
                <a:camera prst="orthographicFront">
                  <a:rot lat="813974" lon="18553829" rev="21212353"/>
                </a:camera>
                <a:lightRig rig="threePt" dir="t"/>
              </a:scene3d>
              <a:sp3d extrusionH="1016000"/>
            </p:spPr>
            <p:txBody>
              <a:bodyPr/>
              <a:lstStyle/>
              <a:p>
                <a:pPr fontAlgn="auto">
                  <a:spcBef>
                    <a:spcPts val="0"/>
                  </a:spcBef>
                  <a:spcAft>
                    <a:spcPts val="0"/>
                  </a:spcAft>
                  <a:defRPr/>
                </a:pPr>
                <a:endParaRPr lang="fr-FR">
                  <a:latin typeface="+mn-lt"/>
                  <a:cs typeface="+mn-cs"/>
                </a:endParaRPr>
              </a:p>
            </p:txBody>
          </p:sp>
          <p:sp>
            <p:nvSpPr>
              <p:cNvPr id="17442" name="AutoShape 31"/>
              <p:cNvSpPr>
                <a:spLocks noChangeArrowheads="1"/>
              </p:cNvSpPr>
              <p:nvPr/>
            </p:nvSpPr>
            <p:spPr bwMode="auto">
              <a:xfrm>
                <a:off x="7601269" y="3172032"/>
                <a:ext cx="180000" cy="252000"/>
              </a:xfrm>
              <a:prstGeom prst="downArrow">
                <a:avLst>
                  <a:gd name="adj1" fmla="val 50000"/>
                  <a:gd name="adj2" fmla="val 48955"/>
                </a:avLst>
              </a:prstGeom>
              <a:solidFill>
                <a:srgbClr val="0000FF"/>
              </a:solidFill>
              <a:ln w="9525">
                <a:noFill/>
                <a:miter lim="800000"/>
                <a:headEnd/>
                <a:tailEnd/>
              </a:ln>
            </p:spPr>
            <p:txBody>
              <a:bodyPr wrap="none" anchor="ctr"/>
              <a:lstStyle/>
              <a:p>
                <a:endParaRPr lang="de-DE">
                  <a:latin typeface="Calibri" pitchFamily="34" charset="0"/>
                </a:endParaRPr>
              </a:p>
            </p:txBody>
          </p:sp>
          <p:sp>
            <p:nvSpPr>
              <p:cNvPr id="17443" name="Text Box 33"/>
              <p:cNvSpPr txBox="1">
                <a:spLocks noChangeArrowheads="1"/>
              </p:cNvSpPr>
              <p:nvPr/>
            </p:nvSpPr>
            <p:spPr bwMode="auto">
              <a:xfrm>
                <a:off x="7380312" y="2852936"/>
                <a:ext cx="644525" cy="338554"/>
              </a:xfrm>
              <a:prstGeom prst="rect">
                <a:avLst/>
              </a:prstGeom>
              <a:noFill/>
              <a:ln w="9525">
                <a:noFill/>
                <a:miter lim="800000"/>
                <a:headEnd/>
                <a:tailEnd/>
              </a:ln>
            </p:spPr>
            <p:txBody>
              <a:bodyPr>
                <a:spAutoFit/>
              </a:bodyPr>
              <a:lstStyle/>
              <a:p>
                <a:pPr>
                  <a:spcBef>
                    <a:spcPct val="50000"/>
                  </a:spcBef>
                </a:pPr>
                <a:r>
                  <a:rPr lang="fr-FR" sz="1600" b="1">
                    <a:solidFill>
                      <a:srgbClr val="0000FF"/>
                    </a:solidFill>
                    <a:latin typeface="Calibri" pitchFamily="34" charset="0"/>
                  </a:rPr>
                  <a:t>Force</a:t>
                </a:r>
              </a:p>
            </p:txBody>
          </p:sp>
          <p:cxnSp>
            <p:nvCxnSpPr>
              <p:cNvPr id="17444" name="Connecteur droit 298"/>
              <p:cNvCxnSpPr>
                <a:cxnSpLocks noChangeShapeType="1"/>
              </p:cNvCxnSpPr>
              <p:nvPr/>
            </p:nvCxnSpPr>
            <p:spPr bwMode="auto">
              <a:xfrm>
                <a:off x="8258056" y="3446416"/>
                <a:ext cx="432000" cy="0"/>
              </a:xfrm>
              <a:prstGeom prst="line">
                <a:avLst/>
              </a:prstGeom>
              <a:noFill/>
              <a:ln w="19050" algn="ctr">
                <a:solidFill>
                  <a:schemeClr val="tx1"/>
                </a:solidFill>
                <a:round/>
                <a:headEnd/>
                <a:tailEnd/>
              </a:ln>
            </p:spPr>
          </p:cxnSp>
          <p:cxnSp>
            <p:nvCxnSpPr>
              <p:cNvPr id="17445" name="Connecteur droit 302"/>
              <p:cNvCxnSpPr>
                <a:cxnSpLocks noChangeShapeType="1"/>
              </p:cNvCxnSpPr>
              <p:nvPr/>
            </p:nvCxnSpPr>
            <p:spPr bwMode="auto">
              <a:xfrm>
                <a:off x="7609984" y="4077072"/>
                <a:ext cx="1080000" cy="0"/>
              </a:xfrm>
              <a:prstGeom prst="line">
                <a:avLst/>
              </a:prstGeom>
              <a:noFill/>
              <a:ln w="19050" algn="ctr">
                <a:solidFill>
                  <a:schemeClr val="tx1"/>
                </a:solidFill>
                <a:round/>
                <a:headEnd/>
                <a:tailEnd/>
              </a:ln>
            </p:spPr>
          </p:cxnSp>
          <p:sp>
            <p:nvSpPr>
              <p:cNvPr id="105" name="Ellipse 104"/>
              <p:cNvSpPr/>
              <p:nvPr/>
            </p:nvSpPr>
            <p:spPr bwMode="auto">
              <a:xfrm>
                <a:off x="8518879" y="3608403"/>
                <a:ext cx="360427" cy="360276"/>
              </a:xfrm>
              <a:prstGeom prst="ellipse">
                <a:avLst/>
              </a:prstGeom>
              <a:solidFill>
                <a:schemeClr val="accent3"/>
              </a:solidFill>
              <a:ln>
                <a:solidFill>
                  <a:srgbClr val="FF0000"/>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lIns="0" tIns="0" rIns="0" bIns="0" anchor="ctr"/>
              <a:lstStyle/>
              <a:p>
                <a:pPr fontAlgn="auto">
                  <a:spcBef>
                    <a:spcPts val="0"/>
                  </a:spcBef>
                  <a:spcAft>
                    <a:spcPts val="0"/>
                  </a:spcAft>
                  <a:defRPr/>
                </a:pPr>
                <a:endParaRPr lang="fr-FR" sz="800" b="1" dirty="0">
                  <a:solidFill>
                    <a:schemeClr val="tx1"/>
                  </a:solidFill>
                </a:endParaRPr>
              </a:p>
            </p:txBody>
          </p:sp>
          <p:cxnSp>
            <p:nvCxnSpPr>
              <p:cNvPr id="17447" name="Connecteur droit 306"/>
              <p:cNvCxnSpPr>
                <a:cxnSpLocks noChangeShapeType="1"/>
              </p:cNvCxnSpPr>
              <p:nvPr/>
            </p:nvCxnSpPr>
            <p:spPr bwMode="auto">
              <a:xfrm flipH="1" flipV="1">
                <a:off x="8696269" y="3450815"/>
                <a:ext cx="0" cy="144000"/>
              </a:xfrm>
              <a:prstGeom prst="line">
                <a:avLst/>
              </a:prstGeom>
              <a:noFill/>
              <a:ln w="19050" algn="ctr">
                <a:solidFill>
                  <a:schemeClr val="tx1"/>
                </a:solidFill>
                <a:round/>
                <a:headEnd/>
                <a:tailEnd/>
              </a:ln>
            </p:spPr>
          </p:cxnSp>
          <p:cxnSp>
            <p:nvCxnSpPr>
              <p:cNvPr id="17448" name="Connecteur droit 311"/>
              <p:cNvCxnSpPr>
                <a:cxnSpLocks noChangeShapeType="1"/>
              </p:cNvCxnSpPr>
              <p:nvPr/>
            </p:nvCxnSpPr>
            <p:spPr bwMode="auto">
              <a:xfrm>
                <a:off x="8696269" y="3969122"/>
                <a:ext cx="0" cy="107950"/>
              </a:xfrm>
              <a:prstGeom prst="line">
                <a:avLst/>
              </a:prstGeom>
              <a:noFill/>
              <a:ln w="19050" algn="ctr">
                <a:solidFill>
                  <a:schemeClr val="tx1"/>
                </a:solidFill>
                <a:round/>
                <a:headEnd/>
                <a:tailEnd/>
              </a:ln>
            </p:spPr>
          </p:cxnSp>
          <p:graphicFrame>
            <p:nvGraphicFramePr>
              <p:cNvPr id="17410" name="Object 6"/>
              <p:cNvGraphicFramePr>
                <a:graphicFrameLocks noChangeAspect="1"/>
              </p:cNvGraphicFramePr>
              <p:nvPr/>
            </p:nvGraphicFramePr>
            <p:xfrm>
              <a:off x="8566094" y="3715122"/>
              <a:ext cx="257175" cy="190500"/>
            </p:xfrm>
            <a:graphic>
              <a:graphicData uri="http://schemas.openxmlformats.org/presentationml/2006/ole">
                <mc:AlternateContent xmlns:mc="http://schemas.openxmlformats.org/markup-compatibility/2006">
                  <mc:Choice xmlns:v="urn:schemas-microsoft-com:vml" Requires="v">
                    <p:oleObj spid="_x0000_s17416" name="Équation" r:id="rId4" imgW="253890" imgH="190417" progId="Equation.3">
                      <p:embed/>
                    </p:oleObj>
                  </mc:Choice>
                  <mc:Fallback>
                    <p:oleObj name="Équation" r:id="rId4" imgW="253890" imgH="190417" progId="Equation.3">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66094" y="3715122"/>
                            <a:ext cx="257175" cy="190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7439" name="Rectangle 112"/>
            <p:cNvSpPr>
              <a:spLocks noChangeArrowheads="1"/>
            </p:cNvSpPr>
            <p:nvPr/>
          </p:nvSpPr>
          <p:spPr bwMode="auto">
            <a:xfrm>
              <a:off x="6086397" y="4068361"/>
              <a:ext cx="2950099" cy="584775"/>
            </a:xfrm>
            <a:prstGeom prst="rect">
              <a:avLst/>
            </a:prstGeom>
            <a:noFill/>
            <a:ln w="9525">
              <a:noFill/>
              <a:miter lim="800000"/>
              <a:headEnd/>
              <a:tailEnd/>
            </a:ln>
          </p:spPr>
          <p:txBody>
            <a:bodyPr>
              <a:spAutoFit/>
            </a:bodyPr>
            <a:lstStyle/>
            <a:p>
              <a:pPr algn="ctr">
                <a:spcBef>
                  <a:spcPct val="50000"/>
                </a:spcBef>
              </a:pPr>
              <a:r>
                <a:rPr lang="fr-FR" sz="1600" b="1" i="1" u="sng">
                  <a:latin typeface="Calibri" pitchFamily="34" charset="0"/>
                  <a:sym typeface="Wingdings" pitchFamily="2" charset="2"/>
                </a:rPr>
                <a:t>Essai de compression de barreaux croisés</a:t>
              </a:r>
              <a:endParaRPr lang="fr-FR" sz="1600" b="1" i="1" u="sng">
                <a:latin typeface="Calibri" pitchFamily="34" charset="0"/>
              </a:endParaRPr>
            </a:p>
          </p:txBody>
        </p:sp>
      </p:grpSp>
      <p:grpSp>
        <p:nvGrpSpPr>
          <p:cNvPr id="17416" name="Groupe 39"/>
          <p:cNvGrpSpPr>
            <a:grpSpLocks/>
          </p:cNvGrpSpPr>
          <p:nvPr/>
        </p:nvGrpSpPr>
        <p:grpSpPr bwMode="auto">
          <a:xfrm>
            <a:off x="6227763" y="476250"/>
            <a:ext cx="2736850" cy="2160588"/>
            <a:chOff x="6228184" y="476672"/>
            <a:chExt cx="2736304" cy="2160240"/>
          </a:xfrm>
        </p:grpSpPr>
        <p:sp>
          <p:nvSpPr>
            <p:cNvPr id="10" name="Rectangle 37"/>
            <p:cNvSpPr>
              <a:spLocks noChangeArrowheads="1"/>
            </p:cNvSpPr>
            <p:nvPr/>
          </p:nvSpPr>
          <p:spPr bwMode="auto">
            <a:xfrm>
              <a:off x="7164288" y="1700808"/>
              <a:ext cx="762000" cy="326997"/>
            </a:xfrm>
            <a:prstGeom prst="rect">
              <a:avLst/>
            </a:prstGeom>
            <a:solidFill>
              <a:srgbClr val="FFCC99"/>
            </a:solidFill>
            <a:ln w="9525">
              <a:noFill/>
              <a:miter lim="800000"/>
              <a:headEnd/>
              <a:tailEnd/>
            </a:ln>
            <a:scene3d>
              <a:camera prst="orthographicFront">
                <a:rot lat="600000" lon="599993" rev="0"/>
              </a:camera>
              <a:lightRig rig="threePt" dir="t"/>
            </a:scene3d>
            <a:sp3d extrusionH="1270000" prstMaterial="matte">
              <a:bevelT w="165100" prst="coolSlant"/>
            </a:sp3d>
          </p:spPr>
          <p:txBody>
            <a:bodyPr wrap="none" anchor="ctr"/>
            <a:lstStyle/>
            <a:p>
              <a:pPr fontAlgn="auto">
                <a:spcBef>
                  <a:spcPts val="0"/>
                </a:spcBef>
                <a:spcAft>
                  <a:spcPts val="0"/>
                </a:spcAft>
                <a:defRPr/>
              </a:pPr>
              <a:endParaRPr lang="fr-FR" dirty="0">
                <a:latin typeface="+mn-lt"/>
                <a:cs typeface="+mn-cs"/>
              </a:endParaRPr>
            </a:p>
          </p:txBody>
        </p:sp>
        <p:sp>
          <p:nvSpPr>
            <p:cNvPr id="17432" name="Text Box 24"/>
            <p:cNvSpPr txBox="1">
              <a:spLocks noChangeArrowheads="1"/>
            </p:cNvSpPr>
            <p:nvPr/>
          </p:nvSpPr>
          <p:spPr bwMode="auto">
            <a:xfrm>
              <a:off x="6228184" y="2052137"/>
              <a:ext cx="2736304" cy="584775"/>
            </a:xfrm>
            <a:prstGeom prst="rect">
              <a:avLst/>
            </a:prstGeom>
            <a:noFill/>
            <a:ln w="9525">
              <a:noFill/>
              <a:miter lim="800000"/>
              <a:headEnd/>
              <a:tailEnd/>
            </a:ln>
          </p:spPr>
          <p:txBody>
            <a:bodyPr>
              <a:spAutoFit/>
            </a:bodyPr>
            <a:lstStyle/>
            <a:p>
              <a:pPr algn="ctr">
                <a:spcBef>
                  <a:spcPct val="50000"/>
                </a:spcBef>
              </a:pPr>
              <a:r>
                <a:rPr lang="fr-FR" sz="1600" b="1" i="1" u="sng">
                  <a:latin typeface="Calibri" pitchFamily="34" charset="0"/>
                  <a:sym typeface="Wingdings" pitchFamily="2" charset="2"/>
                </a:rPr>
                <a:t>Essai d’indentation instrumentée</a:t>
              </a:r>
              <a:endParaRPr lang="fr-FR" sz="1600" b="1" i="1" u="sng">
                <a:latin typeface="Calibri" pitchFamily="34" charset="0"/>
              </a:endParaRPr>
            </a:p>
          </p:txBody>
        </p:sp>
        <p:sp>
          <p:nvSpPr>
            <p:cNvPr id="37" name="Rectangle 37"/>
            <p:cNvSpPr>
              <a:spLocks noChangeArrowheads="1"/>
            </p:cNvSpPr>
            <p:nvPr/>
          </p:nvSpPr>
          <p:spPr bwMode="auto">
            <a:xfrm>
              <a:off x="7164288" y="1628800"/>
              <a:ext cx="762000" cy="119357"/>
            </a:xfrm>
            <a:prstGeom prst="rect">
              <a:avLst/>
            </a:prstGeom>
            <a:solidFill>
              <a:schemeClr val="accent6">
                <a:lumMod val="75000"/>
              </a:schemeClr>
            </a:solidFill>
            <a:ln w="9525">
              <a:noFill/>
              <a:miter lim="800000"/>
              <a:headEnd/>
              <a:tailEnd/>
            </a:ln>
            <a:scene3d>
              <a:camera prst="orthographicFront">
                <a:rot lat="600000" lon="599993" rev="0"/>
              </a:camera>
              <a:lightRig rig="threePt" dir="t"/>
            </a:scene3d>
            <a:sp3d extrusionH="1270000" prstMaterial="matte">
              <a:bevelT w="165100" prst="coolSlant"/>
            </a:sp3d>
          </p:spPr>
          <p:txBody>
            <a:bodyPr wrap="none" anchor="ctr"/>
            <a:lstStyle/>
            <a:p>
              <a:pPr fontAlgn="auto">
                <a:spcBef>
                  <a:spcPts val="0"/>
                </a:spcBef>
                <a:spcAft>
                  <a:spcPts val="0"/>
                </a:spcAft>
                <a:defRPr/>
              </a:pPr>
              <a:endParaRPr lang="fr-FR" dirty="0">
                <a:latin typeface="+mn-lt"/>
                <a:cs typeface="+mn-cs"/>
              </a:endParaRPr>
            </a:p>
          </p:txBody>
        </p:sp>
        <p:sp>
          <p:nvSpPr>
            <p:cNvPr id="38" name="Rectangle 37"/>
            <p:cNvSpPr>
              <a:spLocks noChangeArrowheads="1"/>
            </p:cNvSpPr>
            <p:nvPr/>
          </p:nvSpPr>
          <p:spPr bwMode="auto">
            <a:xfrm>
              <a:off x="7164288" y="1516683"/>
              <a:ext cx="762000" cy="119357"/>
            </a:xfrm>
            <a:prstGeom prst="rect">
              <a:avLst/>
            </a:prstGeom>
            <a:solidFill>
              <a:srgbClr val="FFC000"/>
            </a:solidFill>
            <a:ln w="9525">
              <a:noFill/>
              <a:miter lim="800000"/>
              <a:headEnd/>
              <a:tailEnd/>
            </a:ln>
            <a:scene3d>
              <a:camera prst="orthographicFront">
                <a:rot lat="600000" lon="599993" rev="0"/>
              </a:camera>
              <a:lightRig rig="threePt" dir="t"/>
            </a:scene3d>
            <a:sp3d extrusionH="1270000" prstMaterial="matte">
              <a:bevelT w="165100" prst="coolSlant"/>
            </a:sp3d>
          </p:spPr>
          <p:txBody>
            <a:bodyPr wrap="none" anchor="ctr"/>
            <a:lstStyle/>
            <a:p>
              <a:pPr fontAlgn="auto">
                <a:spcBef>
                  <a:spcPts val="0"/>
                </a:spcBef>
                <a:spcAft>
                  <a:spcPts val="0"/>
                </a:spcAft>
                <a:defRPr/>
              </a:pPr>
              <a:endParaRPr lang="fr-FR" dirty="0">
                <a:latin typeface="+mn-lt"/>
                <a:cs typeface="+mn-cs"/>
              </a:endParaRPr>
            </a:p>
          </p:txBody>
        </p:sp>
        <p:sp>
          <p:nvSpPr>
            <p:cNvPr id="11" name="Triangle isocèle 10"/>
            <p:cNvSpPr/>
            <p:nvPr/>
          </p:nvSpPr>
          <p:spPr bwMode="auto">
            <a:xfrm>
              <a:off x="7490244" y="1556792"/>
              <a:ext cx="338578" cy="326997"/>
            </a:xfrm>
            <a:prstGeom prst="triangle">
              <a:avLst/>
            </a:prstGeom>
            <a:solidFill>
              <a:schemeClr val="bg1">
                <a:lumMod val="50000"/>
              </a:schemeClr>
            </a:solidFill>
            <a:ln w="9525" cap="flat" cmpd="sng" algn="ctr">
              <a:noFill/>
              <a:prstDash val="solid"/>
              <a:round/>
              <a:headEnd type="none" w="med" len="med"/>
              <a:tailEnd type="none" w="med" len="med"/>
            </a:ln>
            <a:effectLst/>
            <a:scene3d>
              <a:camera prst="orthographicFront">
                <a:rot lat="4200000" lon="10799999" rev="10799999"/>
              </a:camera>
              <a:lightRig rig="threePt" dir="t">
                <a:rot lat="0" lon="0" rev="17400000"/>
              </a:lightRig>
            </a:scene3d>
            <a:sp3d prstMaterial="matte">
              <a:bevelT w="635000" h="635000"/>
              <a:bevelB w="0" h="0"/>
            </a:sp3d>
          </p:spPr>
          <p:txBody>
            <a:bodyPr/>
            <a:lstStyle/>
            <a:p>
              <a:pPr fontAlgn="auto">
                <a:spcBef>
                  <a:spcPts val="0"/>
                </a:spcBef>
                <a:spcAft>
                  <a:spcPts val="0"/>
                </a:spcAft>
                <a:defRPr/>
              </a:pPr>
              <a:endParaRPr lang="fr-FR">
                <a:latin typeface="+mn-lt"/>
                <a:cs typeface="+mn-cs"/>
              </a:endParaRPr>
            </a:p>
          </p:txBody>
        </p:sp>
        <p:sp>
          <p:nvSpPr>
            <p:cNvPr id="17436" name="AutoShape 31"/>
            <p:cNvSpPr>
              <a:spLocks noChangeArrowheads="1"/>
            </p:cNvSpPr>
            <p:nvPr/>
          </p:nvSpPr>
          <p:spPr bwMode="auto">
            <a:xfrm>
              <a:off x="7547021" y="795768"/>
              <a:ext cx="180000" cy="252000"/>
            </a:xfrm>
            <a:prstGeom prst="downArrow">
              <a:avLst>
                <a:gd name="adj1" fmla="val 50000"/>
                <a:gd name="adj2" fmla="val 48955"/>
              </a:avLst>
            </a:prstGeom>
            <a:solidFill>
              <a:srgbClr val="0000FF"/>
            </a:solidFill>
            <a:ln w="9525">
              <a:noFill/>
              <a:miter lim="800000"/>
              <a:headEnd/>
              <a:tailEnd/>
            </a:ln>
          </p:spPr>
          <p:txBody>
            <a:bodyPr wrap="none" anchor="ctr"/>
            <a:lstStyle/>
            <a:p>
              <a:endParaRPr lang="de-DE">
                <a:latin typeface="Calibri" pitchFamily="34" charset="0"/>
              </a:endParaRPr>
            </a:p>
          </p:txBody>
        </p:sp>
        <p:sp>
          <p:nvSpPr>
            <p:cNvPr id="17437" name="Text Box 33"/>
            <p:cNvSpPr txBox="1">
              <a:spLocks noChangeArrowheads="1"/>
            </p:cNvSpPr>
            <p:nvPr/>
          </p:nvSpPr>
          <p:spPr bwMode="auto">
            <a:xfrm>
              <a:off x="7326064" y="476672"/>
              <a:ext cx="644525" cy="338554"/>
            </a:xfrm>
            <a:prstGeom prst="rect">
              <a:avLst/>
            </a:prstGeom>
            <a:noFill/>
            <a:ln w="9525">
              <a:noFill/>
              <a:miter lim="800000"/>
              <a:headEnd/>
              <a:tailEnd/>
            </a:ln>
          </p:spPr>
          <p:txBody>
            <a:bodyPr>
              <a:spAutoFit/>
            </a:bodyPr>
            <a:lstStyle/>
            <a:p>
              <a:pPr>
                <a:spcBef>
                  <a:spcPct val="50000"/>
                </a:spcBef>
              </a:pPr>
              <a:r>
                <a:rPr lang="fr-FR" sz="1600" b="1">
                  <a:solidFill>
                    <a:srgbClr val="0000FF"/>
                  </a:solidFill>
                  <a:latin typeface="Calibri" pitchFamily="34" charset="0"/>
                </a:rPr>
                <a:t>Force</a:t>
              </a:r>
            </a:p>
          </p:txBody>
        </p:sp>
      </p:grpSp>
      <p:grpSp>
        <p:nvGrpSpPr>
          <p:cNvPr id="17417" name="Groupe 48"/>
          <p:cNvGrpSpPr>
            <a:grpSpLocks/>
          </p:cNvGrpSpPr>
          <p:nvPr/>
        </p:nvGrpSpPr>
        <p:grpSpPr bwMode="auto">
          <a:xfrm>
            <a:off x="5795963" y="4687888"/>
            <a:ext cx="2193925" cy="1909762"/>
            <a:chOff x="5796136" y="4688220"/>
            <a:chExt cx="2193032" cy="1909132"/>
          </a:xfrm>
        </p:grpSpPr>
        <p:sp>
          <p:nvSpPr>
            <p:cNvPr id="17419" name="Text Box 24"/>
            <p:cNvSpPr txBox="1">
              <a:spLocks noChangeArrowheads="1"/>
            </p:cNvSpPr>
            <p:nvPr/>
          </p:nvSpPr>
          <p:spPr bwMode="auto">
            <a:xfrm>
              <a:off x="5796136" y="6258798"/>
              <a:ext cx="2193032" cy="338554"/>
            </a:xfrm>
            <a:prstGeom prst="rect">
              <a:avLst/>
            </a:prstGeom>
            <a:noFill/>
            <a:ln w="9525">
              <a:noFill/>
              <a:miter lim="800000"/>
              <a:headEnd/>
              <a:tailEnd/>
            </a:ln>
          </p:spPr>
          <p:txBody>
            <a:bodyPr>
              <a:spAutoFit/>
            </a:bodyPr>
            <a:lstStyle/>
            <a:p>
              <a:pPr algn="ctr">
                <a:spcBef>
                  <a:spcPct val="50000"/>
                </a:spcBef>
              </a:pPr>
              <a:r>
                <a:rPr lang="fr-FR" sz="1600" b="1" i="1" u="sng">
                  <a:latin typeface="Calibri" pitchFamily="34" charset="0"/>
                  <a:sym typeface="Wingdings" pitchFamily="2" charset="2"/>
                </a:rPr>
                <a:t>Essai de microinsertion</a:t>
              </a:r>
              <a:endParaRPr lang="fr-FR" sz="1600" b="1" i="1" u="sng">
                <a:latin typeface="Calibri" pitchFamily="34" charset="0"/>
              </a:endParaRPr>
            </a:p>
          </p:txBody>
        </p:sp>
        <p:sp>
          <p:nvSpPr>
            <p:cNvPr id="42" name="Rectangle 37"/>
            <p:cNvSpPr>
              <a:spLocks noChangeArrowheads="1"/>
            </p:cNvSpPr>
            <p:nvPr/>
          </p:nvSpPr>
          <p:spPr bwMode="auto">
            <a:xfrm>
              <a:off x="6444208" y="5943382"/>
              <a:ext cx="762000" cy="326997"/>
            </a:xfrm>
            <a:prstGeom prst="rect">
              <a:avLst/>
            </a:prstGeom>
            <a:solidFill>
              <a:srgbClr val="FFCC99"/>
            </a:solidFill>
            <a:ln w="9525">
              <a:noFill/>
              <a:miter lim="800000"/>
              <a:headEnd/>
              <a:tailEnd/>
            </a:ln>
            <a:scene3d>
              <a:camera prst="orthographicFront">
                <a:rot lat="600000" lon="599993" rev="0"/>
              </a:camera>
              <a:lightRig rig="threePt" dir="t"/>
            </a:scene3d>
            <a:sp3d extrusionH="1270000" prstMaterial="matte">
              <a:bevelT w="165100" prst="coolSlant"/>
            </a:sp3d>
          </p:spPr>
          <p:txBody>
            <a:bodyPr wrap="none" anchor="ctr"/>
            <a:lstStyle/>
            <a:p>
              <a:pPr fontAlgn="auto">
                <a:spcBef>
                  <a:spcPts val="0"/>
                </a:spcBef>
                <a:spcAft>
                  <a:spcPts val="0"/>
                </a:spcAft>
                <a:defRPr/>
              </a:pPr>
              <a:endParaRPr lang="fr-FR" dirty="0">
                <a:latin typeface="+mn-lt"/>
                <a:cs typeface="+mn-cs"/>
              </a:endParaRPr>
            </a:p>
          </p:txBody>
        </p:sp>
        <p:sp>
          <p:nvSpPr>
            <p:cNvPr id="44" name="Rectangle 37"/>
            <p:cNvSpPr>
              <a:spLocks noChangeArrowheads="1"/>
            </p:cNvSpPr>
            <p:nvPr/>
          </p:nvSpPr>
          <p:spPr bwMode="auto">
            <a:xfrm>
              <a:off x="6444208" y="5871374"/>
              <a:ext cx="762000" cy="119357"/>
            </a:xfrm>
            <a:prstGeom prst="rect">
              <a:avLst/>
            </a:prstGeom>
            <a:solidFill>
              <a:schemeClr val="accent6">
                <a:lumMod val="75000"/>
              </a:schemeClr>
            </a:solidFill>
            <a:ln w="9525">
              <a:noFill/>
              <a:miter lim="800000"/>
              <a:headEnd/>
              <a:tailEnd/>
            </a:ln>
            <a:scene3d>
              <a:camera prst="orthographicFront">
                <a:rot lat="600000" lon="599993" rev="0"/>
              </a:camera>
              <a:lightRig rig="threePt" dir="t"/>
            </a:scene3d>
            <a:sp3d extrusionH="1270000" prstMaterial="matte">
              <a:bevelT w="165100" prst="coolSlant"/>
            </a:sp3d>
          </p:spPr>
          <p:txBody>
            <a:bodyPr wrap="none" anchor="ctr"/>
            <a:lstStyle/>
            <a:p>
              <a:pPr fontAlgn="auto">
                <a:spcBef>
                  <a:spcPts val="0"/>
                </a:spcBef>
                <a:spcAft>
                  <a:spcPts val="0"/>
                </a:spcAft>
                <a:defRPr/>
              </a:pPr>
              <a:endParaRPr lang="fr-FR" dirty="0">
                <a:latin typeface="+mn-lt"/>
                <a:cs typeface="+mn-cs"/>
              </a:endParaRPr>
            </a:p>
          </p:txBody>
        </p:sp>
        <p:sp>
          <p:nvSpPr>
            <p:cNvPr id="45" name="Rectangle 44"/>
            <p:cNvSpPr>
              <a:spLocks noChangeArrowheads="1"/>
            </p:cNvSpPr>
            <p:nvPr/>
          </p:nvSpPr>
          <p:spPr bwMode="auto">
            <a:xfrm>
              <a:off x="6444208" y="5759257"/>
              <a:ext cx="762000" cy="119357"/>
            </a:xfrm>
            <a:prstGeom prst="rect">
              <a:avLst/>
            </a:prstGeom>
            <a:solidFill>
              <a:srgbClr val="FFC000"/>
            </a:solidFill>
            <a:ln w="9525">
              <a:noFill/>
              <a:miter lim="800000"/>
              <a:headEnd/>
              <a:tailEnd/>
            </a:ln>
            <a:scene3d>
              <a:camera prst="orthographicFront">
                <a:rot lat="600000" lon="599993" rev="0"/>
              </a:camera>
              <a:lightRig rig="threePt" dir="t"/>
            </a:scene3d>
            <a:sp3d extrusionH="1270000" prstMaterial="matte">
              <a:bevelT w="165100" prst="coolSlant"/>
            </a:sp3d>
          </p:spPr>
          <p:txBody>
            <a:bodyPr wrap="none" anchor="ctr"/>
            <a:lstStyle/>
            <a:p>
              <a:pPr fontAlgn="auto">
                <a:spcBef>
                  <a:spcPts val="0"/>
                </a:spcBef>
                <a:spcAft>
                  <a:spcPts val="0"/>
                </a:spcAft>
                <a:defRPr/>
              </a:pPr>
              <a:endParaRPr lang="fr-FR" dirty="0">
                <a:latin typeface="+mn-lt"/>
                <a:cs typeface="+mn-cs"/>
              </a:endParaRPr>
            </a:p>
          </p:txBody>
        </p:sp>
        <p:sp>
          <p:nvSpPr>
            <p:cNvPr id="15" name="Ellipse 14"/>
            <p:cNvSpPr/>
            <p:nvPr/>
          </p:nvSpPr>
          <p:spPr bwMode="auto">
            <a:xfrm>
              <a:off x="6762005" y="5477188"/>
              <a:ext cx="338578" cy="326997"/>
            </a:xfrm>
            <a:prstGeom prst="ellipse">
              <a:avLst/>
            </a:prstGeom>
            <a:solidFill>
              <a:schemeClr val="bg1">
                <a:lumMod val="50000"/>
              </a:schemeClr>
            </a:solidFill>
            <a:ln w="9525" cap="flat" cmpd="sng" algn="ctr">
              <a:noFill/>
              <a:prstDash val="solid"/>
              <a:round/>
              <a:headEnd type="none" w="med" len="med"/>
              <a:tailEnd type="none" w="med" len="med"/>
            </a:ln>
            <a:effectLst/>
            <a:scene3d>
              <a:camera prst="orthographicFront">
                <a:rot lat="4200000" lon="10799999" rev="10799999"/>
              </a:camera>
              <a:lightRig rig="threePt" dir="t">
                <a:rot lat="0" lon="0" rev="8400000"/>
              </a:lightRig>
            </a:scene3d>
            <a:sp3d extrusionH="317500" prstMaterial="matte">
              <a:extrusionClr>
                <a:schemeClr val="bg1">
                  <a:lumMod val="50000"/>
                </a:schemeClr>
              </a:extrusionClr>
              <a:contourClr>
                <a:srgbClr val="92D050"/>
              </a:contourClr>
            </a:sp3d>
          </p:spPr>
          <p:txBody>
            <a:bodyPr/>
            <a:lstStyle/>
            <a:p>
              <a:pPr fontAlgn="auto">
                <a:spcBef>
                  <a:spcPts val="0"/>
                </a:spcBef>
                <a:spcAft>
                  <a:spcPts val="0"/>
                </a:spcAft>
                <a:defRPr/>
              </a:pPr>
              <a:endParaRPr lang="fr-FR">
                <a:latin typeface="+mn-lt"/>
                <a:cs typeface="+mn-cs"/>
              </a:endParaRPr>
            </a:p>
          </p:txBody>
        </p:sp>
        <p:cxnSp>
          <p:nvCxnSpPr>
            <p:cNvPr id="17424" name="Connecteur droit 298"/>
            <p:cNvCxnSpPr>
              <a:cxnSpLocks noChangeShapeType="1"/>
            </p:cNvCxnSpPr>
            <p:nvPr/>
          </p:nvCxnSpPr>
          <p:spPr bwMode="auto">
            <a:xfrm>
              <a:off x="7009655" y="5325055"/>
              <a:ext cx="684213" cy="0"/>
            </a:xfrm>
            <a:prstGeom prst="line">
              <a:avLst/>
            </a:prstGeom>
            <a:noFill/>
            <a:ln w="19050" algn="ctr">
              <a:solidFill>
                <a:schemeClr val="tx1"/>
              </a:solidFill>
              <a:round/>
              <a:headEnd/>
              <a:tailEnd/>
            </a:ln>
          </p:spPr>
        </p:cxnSp>
        <p:cxnSp>
          <p:nvCxnSpPr>
            <p:cNvPr id="17425" name="Connecteur droit 302"/>
            <p:cNvCxnSpPr>
              <a:cxnSpLocks noChangeShapeType="1"/>
            </p:cNvCxnSpPr>
            <p:nvPr/>
          </p:nvCxnSpPr>
          <p:spPr bwMode="auto">
            <a:xfrm>
              <a:off x="6844555" y="5797274"/>
              <a:ext cx="863600" cy="0"/>
            </a:xfrm>
            <a:prstGeom prst="line">
              <a:avLst/>
            </a:prstGeom>
            <a:noFill/>
            <a:ln w="19050" algn="ctr">
              <a:solidFill>
                <a:schemeClr val="tx1"/>
              </a:solidFill>
              <a:round/>
              <a:headEnd/>
              <a:tailEnd/>
            </a:ln>
          </p:spPr>
        </p:cxnSp>
        <p:cxnSp>
          <p:nvCxnSpPr>
            <p:cNvPr id="17426" name="Connecteur droit 306"/>
            <p:cNvCxnSpPr>
              <a:cxnSpLocks noChangeShapeType="1"/>
            </p:cNvCxnSpPr>
            <p:nvPr/>
          </p:nvCxnSpPr>
          <p:spPr bwMode="auto">
            <a:xfrm flipH="1" flipV="1">
              <a:off x="7701805" y="5323468"/>
              <a:ext cx="0" cy="72000"/>
            </a:xfrm>
            <a:prstGeom prst="line">
              <a:avLst/>
            </a:prstGeom>
            <a:noFill/>
            <a:ln w="19050" algn="ctr">
              <a:solidFill>
                <a:schemeClr val="tx1"/>
              </a:solidFill>
              <a:round/>
              <a:headEnd/>
              <a:tailEnd/>
            </a:ln>
          </p:spPr>
        </p:cxnSp>
        <p:cxnSp>
          <p:nvCxnSpPr>
            <p:cNvPr id="17427" name="Connecteur droit 311"/>
            <p:cNvCxnSpPr>
              <a:cxnSpLocks noChangeShapeType="1"/>
            </p:cNvCxnSpPr>
            <p:nvPr/>
          </p:nvCxnSpPr>
          <p:spPr bwMode="auto">
            <a:xfrm>
              <a:off x="7701805" y="5701577"/>
              <a:ext cx="0" cy="107950"/>
            </a:xfrm>
            <a:prstGeom prst="line">
              <a:avLst/>
            </a:prstGeom>
            <a:noFill/>
            <a:ln w="19050" algn="ctr">
              <a:solidFill>
                <a:schemeClr val="tx1"/>
              </a:solidFill>
              <a:round/>
              <a:headEnd/>
              <a:tailEnd/>
            </a:ln>
          </p:spPr>
        </p:cxnSp>
        <p:sp>
          <p:nvSpPr>
            <p:cNvPr id="17428" name="AutoShape 31"/>
            <p:cNvSpPr>
              <a:spLocks noChangeArrowheads="1"/>
            </p:cNvSpPr>
            <p:nvPr/>
          </p:nvSpPr>
          <p:spPr bwMode="auto">
            <a:xfrm>
              <a:off x="6831634" y="5007316"/>
              <a:ext cx="180000" cy="252000"/>
            </a:xfrm>
            <a:prstGeom prst="downArrow">
              <a:avLst>
                <a:gd name="adj1" fmla="val 50000"/>
                <a:gd name="adj2" fmla="val 48955"/>
              </a:avLst>
            </a:prstGeom>
            <a:solidFill>
              <a:srgbClr val="0000FF"/>
            </a:solidFill>
            <a:ln w="9525">
              <a:noFill/>
              <a:miter lim="800000"/>
              <a:headEnd/>
              <a:tailEnd/>
            </a:ln>
          </p:spPr>
          <p:txBody>
            <a:bodyPr wrap="none" anchor="ctr"/>
            <a:lstStyle/>
            <a:p>
              <a:endParaRPr lang="de-DE">
                <a:latin typeface="Calibri" pitchFamily="34" charset="0"/>
              </a:endParaRPr>
            </a:p>
          </p:txBody>
        </p:sp>
        <p:sp>
          <p:nvSpPr>
            <p:cNvPr id="17429" name="Text Box 33"/>
            <p:cNvSpPr txBox="1">
              <a:spLocks noChangeArrowheads="1"/>
            </p:cNvSpPr>
            <p:nvPr/>
          </p:nvSpPr>
          <p:spPr bwMode="auto">
            <a:xfrm>
              <a:off x="6610677" y="4688220"/>
              <a:ext cx="644525" cy="338554"/>
            </a:xfrm>
            <a:prstGeom prst="rect">
              <a:avLst/>
            </a:prstGeom>
            <a:noFill/>
            <a:ln w="9525">
              <a:noFill/>
              <a:miter lim="800000"/>
              <a:headEnd/>
              <a:tailEnd/>
            </a:ln>
          </p:spPr>
          <p:txBody>
            <a:bodyPr>
              <a:spAutoFit/>
            </a:bodyPr>
            <a:lstStyle/>
            <a:p>
              <a:pPr>
                <a:spcBef>
                  <a:spcPct val="50000"/>
                </a:spcBef>
              </a:pPr>
              <a:r>
                <a:rPr lang="fr-FR" sz="1600" b="1">
                  <a:solidFill>
                    <a:srgbClr val="0000FF"/>
                  </a:solidFill>
                  <a:latin typeface="Calibri" pitchFamily="34" charset="0"/>
                </a:rPr>
                <a:t>Force</a:t>
              </a:r>
            </a:p>
          </p:txBody>
        </p:sp>
        <p:sp>
          <p:nvSpPr>
            <p:cNvPr id="20" name="Ellipse 19"/>
            <p:cNvSpPr/>
            <p:nvPr/>
          </p:nvSpPr>
          <p:spPr bwMode="auto">
            <a:xfrm>
              <a:off x="7524219" y="5383316"/>
              <a:ext cx="360216" cy="360243"/>
            </a:xfrm>
            <a:prstGeom prst="ellipse">
              <a:avLst/>
            </a:prstGeom>
            <a:solidFill>
              <a:schemeClr val="accent3"/>
            </a:solidFill>
            <a:ln>
              <a:solidFill>
                <a:srgbClr val="FF0000"/>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lIns="0" tIns="0" rIns="0" bIns="0" anchor="ctr"/>
            <a:lstStyle/>
            <a:p>
              <a:pPr fontAlgn="auto">
                <a:spcBef>
                  <a:spcPts val="0"/>
                </a:spcBef>
                <a:spcAft>
                  <a:spcPts val="0"/>
                </a:spcAft>
                <a:defRPr/>
              </a:pPr>
              <a:endParaRPr lang="fr-FR" sz="800" b="1" dirty="0">
                <a:solidFill>
                  <a:schemeClr val="tx1"/>
                </a:solidFill>
              </a:endParaRPr>
            </a:p>
          </p:txBody>
        </p:sp>
        <p:graphicFrame>
          <p:nvGraphicFramePr>
            <p:cNvPr id="17411" name="Object 7"/>
            <p:cNvGraphicFramePr>
              <a:graphicFrameLocks noChangeAspect="1"/>
            </p:cNvGraphicFramePr>
            <p:nvPr/>
          </p:nvGraphicFramePr>
          <p:xfrm>
            <a:off x="7571630" y="5474920"/>
            <a:ext cx="257175" cy="190500"/>
          </p:xfrm>
          <a:graphic>
            <a:graphicData uri="http://schemas.openxmlformats.org/presentationml/2006/ole">
              <mc:AlternateContent xmlns:mc="http://schemas.openxmlformats.org/markup-compatibility/2006">
                <mc:Choice xmlns:v="urn:schemas-microsoft-com:vml" Requires="v">
                  <p:oleObj spid="_x0000_s17417" name="Équation" r:id="rId6" imgW="253890" imgH="190417" progId="Equation.3">
                    <p:embed/>
                  </p:oleObj>
                </mc:Choice>
                <mc:Fallback>
                  <p:oleObj name="Équation" r:id="rId6" imgW="253890" imgH="190417" progId="Equation.3">
                    <p:embed/>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71630" y="5474920"/>
                          <a:ext cx="257175" cy="190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41" name="Espace réservé du numéro de diapositive 3"/>
          <p:cNvSpPr>
            <a:spLocks noGrp="1"/>
          </p:cNvSpPr>
          <p:nvPr>
            <p:ph type="sldNum" sz="quarter" idx="12"/>
          </p:nvPr>
        </p:nvSpPr>
        <p:spPr>
          <a:xfrm>
            <a:off x="8675688" y="6492875"/>
            <a:ext cx="347662" cy="365125"/>
          </a:xfrm>
        </p:spPr>
        <p:txBody>
          <a:bodyPr/>
          <a:lstStyle/>
          <a:p>
            <a:pPr>
              <a:defRPr/>
            </a:pPr>
            <a:fld id="{3FCB1A5F-2C83-4AB6-BAF7-8FAD5F7E75FF}" type="slidenum">
              <a:rPr lang="de-DE"/>
              <a:pPr>
                <a:defRPr/>
              </a:pPr>
              <a:t>26</a:t>
            </a:fld>
            <a:endParaRPr lang="de-DE"/>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274"/>
          <p:cNvGrpSpPr>
            <a:grpSpLocks/>
          </p:cNvGrpSpPr>
          <p:nvPr/>
        </p:nvGrpSpPr>
        <p:grpSpPr bwMode="auto">
          <a:xfrm>
            <a:off x="3563888" y="4027085"/>
            <a:ext cx="3359150" cy="2786291"/>
            <a:chOff x="8846244" y="4293096"/>
            <a:chExt cx="3358604" cy="2785567"/>
          </a:xfrm>
        </p:grpSpPr>
        <p:grpSp>
          <p:nvGrpSpPr>
            <p:cNvPr id="64674" name="Groupe 246"/>
            <p:cNvGrpSpPr>
              <a:grpSpLocks/>
            </p:cNvGrpSpPr>
            <p:nvPr/>
          </p:nvGrpSpPr>
          <p:grpSpPr bwMode="auto">
            <a:xfrm>
              <a:off x="8846244" y="4293096"/>
              <a:ext cx="3358604" cy="2532535"/>
              <a:chOff x="4499993" y="4258160"/>
              <a:chExt cx="3358604" cy="2532535"/>
            </a:xfrm>
          </p:grpSpPr>
          <p:sp>
            <p:nvSpPr>
              <p:cNvPr id="64683" name="Freeform 50"/>
              <p:cNvSpPr>
                <a:spLocks noEditPoints="1"/>
              </p:cNvSpPr>
              <p:nvPr/>
            </p:nvSpPr>
            <p:spPr bwMode="auto">
              <a:xfrm>
                <a:off x="4677224" y="6435551"/>
                <a:ext cx="2906714" cy="87313"/>
              </a:xfrm>
              <a:custGeom>
                <a:avLst/>
                <a:gdLst>
                  <a:gd name="T0" fmla="*/ 0 w 1831"/>
                  <a:gd name="T1" fmla="*/ 24 h 55"/>
                  <a:gd name="T2" fmla="*/ 1786 w 1831"/>
                  <a:gd name="T3" fmla="*/ 24 h 55"/>
                  <a:gd name="T4" fmla="*/ 1786 w 1831"/>
                  <a:gd name="T5" fmla="*/ 30 h 55"/>
                  <a:gd name="T6" fmla="*/ 0 w 1831"/>
                  <a:gd name="T7" fmla="*/ 30 h 55"/>
                  <a:gd name="T8" fmla="*/ 0 w 1831"/>
                  <a:gd name="T9" fmla="*/ 24 h 55"/>
                  <a:gd name="T10" fmla="*/ 1776 w 1831"/>
                  <a:gd name="T11" fmla="*/ 0 h 55"/>
                  <a:gd name="T12" fmla="*/ 1831 w 1831"/>
                  <a:gd name="T13" fmla="*/ 27 h 55"/>
                  <a:gd name="T14" fmla="*/ 1776 w 1831"/>
                  <a:gd name="T15" fmla="*/ 55 h 55"/>
                  <a:gd name="T16" fmla="*/ 1776 w 1831"/>
                  <a:gd name="T17" fmla="*/ 0 h 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31"/>
                  <a:gd name="T28" fmla="*/ 0 h 55"/>
                  <a:gd name="T29" fmla="*/ 1831 w 1831"/>
                  <a:gd name="T30" fmla="*/ 55 h 5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31" h="55">
                    <a:moveTo>
                      <a:pt x="0" y="24"/>
                    </a:moveTo>
                    <a:lnTo>
                      <a:pt x="1786" y="24"/>
                    </a:lnTo>
                    <a:lnTo>
                      <a:pt x="1786" y="30"/>
                    </a:lnTo>
                    <a:lnTo>
                      <a:pt x="0" y="30"/>
                    </a:lnTo>
                    <a:lnTo>
                      <a:pt x="0" y="24"/>
                    </a:lnTo>
                    <a:close/>
                    <a:moveTo>
                      <a:pt x="1776" y="0"/>
                    </a:moveTo>
                    <a:lnTo>
                      <a:pt x="1831" y="27"/>
                    </a:lnTo>
                    <a:lnTo>
                      <a:pt x="1776" y="55"/>
                    </a:lnTo>
                    <a:lnTo>
                      <a:pt x="1776" y="0"/>
                    </a:lnTo>
                    <a:close/>
                  </a:path>
                </a:pathLst>
              </a:custGeom>
              <a:solidFill>
                <a:srgbClr val="000000"/>
              </a:solidFill>
              <a:ln w="0" cap="flat">
                <a:solidFill>
                  <a:srgbClr val="000000"/>
                </a:solidFill>
                <a:prstDash val="solid"/>
                <a:round/>
                <a:headEnd/>
                <a:tailEnd/>
              </a:ln>
            </p:spPr>
            <p:txBody>
              <a:bodyPr/>
              <a:lstStyle/>
              <a:p>
                <a:endParaRPr lang="fr-FR"/>
              </a:p>
            </p:txBody>
          </p:sp>
          <p:sp>
            <p:nvSpPr>
              <p:cNvPr id="64684" name="Freeform 51"/>
              <p:cNvSpPr>
                <a:spLocks noEditPoints="1"/>
              </p:cNvSpPr>
              <p:nvPr/>
            </p:nvSpPr>
            <p:spPr bwMode="auto">
              <a:xfrm>
                <a:off x="4720086" y="4286076"/>
                <a:ext cx="87313" cy="2333625"/>
              </a:xfrm>
              <a:custGeom>
                <a:avLst/>
                <a:gdLst>
                  <a:gd name="T0" fmla="*/ 24 w 55"/>
                  <a:gd name="T1" fmla="*/ 1470 h 1470"/>
                  <a:gd name="T2" fmla="*/ 24 w 55"/>
                  <a:gd name="T3" fmla="*/ 45 h 1470"/>
                  <a:gd name="T4" fmla="*/ 30 w 55"/>
                  <a:gd name="T5" fmla="*/ 45 h 1470"/>
                  <a:gd name="T6" fmla="*/ 30 w 55"/>
                  <a:gd name="T7" fmla="*/ 1470 h 1470"/>
                  <a:gd name="T8" fmla="*/ 24 w 55"/>
                  <a:gd name="T9" fmla="*/ 1470 h 1470"/>
                  <a:gd name="T10" fmla="*/ 0 w 55"/>
                  <a:gd name="T11" fmla="*/ 54 h 1470"/>
                  <a:gd name="T12" fmla="*/ 27 w 55"/>
                  <a:gd name="T13" fmla="*/ 0 h 1470"/>
                  <a:gd name="T14" fmla="*/ 55 w 55"/>
                  <a:gd name="T15" fmla="*/ 54 h 1470"/>
                  <a:gd name="T16" fmla="*/ 0 w 55"/>
                  <a:gd name="T17" fmla="*/ 54 h 147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5"/>
                  <a:gd name="T28" fmla="*/ 0 h 1470"/>
                  <a:gd name="T29" fmla="*/ 55 w 55"/>
                  <a:gd name="T30" fmla="*/ 1470 h 147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5" h="1470">
                    <a:moveTo>
                      <a:pt x="24" y="1470"/>
                    </a:moveTo>
                    <a:lnTo>
                      <a:pt x="24" y="45"/>
                    </a:lnTo>
                    <a:lnTo>
                      <a:pt x="30" y="45"/>
                    </a:lnTo>
                    <a:lnTo>
                      <a:pt x="30" y="1470"/>
                    </a:lnTo>
                    <a:lnTo>
                      <a:pt x="24" y="1470"/>
                    </a:lnTo>
                    <a:close/>
                    <a:moveTo>
                      <a:pt x="0" y="54"/>
                    </a:moveTo>
                    <a:lnTo>
                      <a:pt x="27" y="0"/>
                    </a:lnTo>
                    <a:lnTo>
                      <a:pt x="55" y="54"/>
                    </a:lnTo>
                    <a:lnTo>
                      <a:pt x="0" y="54"/>
                    </a:lnTo>
                    <a:close/>
                  </a:path>
                </a:pathLst>
              </a:custGeom>
              <a:solidFill>
                <a:srgbClr val="000000"/>
              </a:solidFill>
              <a:ln w="0" cap="flat">
                <a:solidFill>
                  <a:srgbClr val="000000"/>
                </a:solidFill>
                <a:prstDash val="solid"/>
                <a:round/>
                <a:headEnd/>
                <a:tailEnd/>
              </a:ln>
            </p:spPr>
            <p:txBody>
              <a:bodyPr/>
              <a:lstStyle/>
              <a:p>
                <a:endParaRPr lang="fr-FR"/>
              </a:p>
            </p:txBody>
          </p:sp>
          <p:sp>
            <p:nvSpPr>
              <p:cNvPr id="64685" name="Rectangle 52"/>
              <p:cNvSpPr>
                <a:spLocks noChangeArrowheads="1"/>
              </p:cNvSpPr>
              <p:nvPr/>
            </p:nvSpPr>
            <p:spPr bwMode="auto">
              <a:xfrm>
                <a:off x="6973739" y="6575251"/>
                <a:ext cx="884858" cy="215444"/>
              </a:xfrm>
              <a:prstGeom prst="rect">
                <a:avLst/>
              </a:prstGeom>
              <a:noFill/>
              <a:ln w="9525">
                <a:noFill/>
                <a:miter lim="800000"/>
                <a:headEnd/>
                <a:tailEnd/>
              </a:ln>
            </p:spPr>
            <p:txBody>
              <a:bodyPr wrap="none" lIns="0" tIns="0" rIns="0" bIns="0">
                <a:spAutoFit/>
              </a:bodyPr>
              <a:lstStyle/>
              <a:p>
                <a:r>
                  <a:rPr lang="fr-FR" sz="1400">
                    <a:solidFill>
                      <a:srgbClr val="000000"/>
                    </a:solidFill>
                  </a:rPr>
                  <a:t>Dépl. (mm)</a:t>
                </a:r>
                <a:endParaRPr lang="fr-FR"/>
              </a:p>
            </p:txBody>
          </p:sp>
          <p:sp>
            <p:nvSpPr>
              <p:cNvPr id="64686" name="Freeform 53"/>
              <p:cNvSpPr>
                <a:spLocks/>
              </p:cNvSpPr>
              <p:nvPr/>
            </p:nvSpPr>
            <p:spPr bwMode="auto">
              <a:xfrm>
                <a:off x="4761361" y="6057725"/>
                <a:ext cx="955675" cy="420688"/>
              </a:xfrm>
              <a:custGeom>
                <a:avLst/>
                <a:gdLst>
                  <a:gd name="T0" fmla="*/ 0 w 602"/>
                  <a:gd name="T1" fmla="*/ 259 h 265"/>
                  <a:gd name="T2" fmla="*/ 599 w 602"/>
                  <a:gd name="T3" fmla="*/ 0 h 265"/>
                  <a:gd name="T4" fmla="*/ 602 w 602"/>
                  <a:gd name="T5" fmla="*/ 7 h 265"/>
                  <a:gd name="T6" fmla="*/ 3 w 602"/>
                  <a:gd name="T7" fmla="*/ 265 h 265"/>
                  <a:gd name="T8" fmla="*/ 0 w 602"/>
                  <a:gd name="T9" fmla="*/ 259 h 265"/>
                  <a:gd name="T10" fmla="*/ 0 60000 65536"/>
                  <a:gd name="T11" fmla="*/ 0 60000 65536"/>
                  <a:gd name="T12" fmla="*/ 0 60000 65536"/>
                  <a:gd name="T13" fmla="*/ 0 60000 65536"/>
                  <a:gd name="T14" fmla="*/ 0 60000 65536"/>
                  <a:gd name="T15" fmla="*/ 0 w 602"/>
                  <a:gd name="T16" fmla="*/ 0 h 265"/>
                  <a:gd name="T17" fmla="*/ 602 w 602"/>
                  <a:gd name="T18" fmla="*/ 265 h 265"/>
                </a:gdLst>
                <a:ahLst/>
                <a:cxnLst>
                  <a:cxn ang="T10">
                    <a:pos x="T0" y="T1"/>
                  </a:cxn>
                  <a:cxn ang="T11">
                    <a:pos x="T2" y="T3"/>
                  </a:cxn>
                  <a:cxn ang="T12">
                    <a:pos x="T4" y="T5"/>
                  </a:cxn>
                  <a:cxn ang="T13">
                    <a:pos x="T6" y="T7"/>
                  </a:cxn>
                  <a:cxn ang="T14">
                    <a:pos x="T8" y="T9"/>
                  </a:cxn>
                </a:cxnLst>
                <a:rect l="T15" t="T16" r="T17" b="T18"/>
                <a:pathLst>
                  <a:path w="602" h="265">
                    <a:moveTo>
                      <a:pt x="0" y="259"/>
                    </a:moveTo>
                    <a:lnTo>
                      <a:pt x="599" y="0"/>
                    </a:lnTo>
                    <a:lnTo>
                      <a:pt x="602" y="7"/>
                    </a:lnTo>
                    <a:lnTo>
                      <a:pt x="3" y="265"/>
                    </a:lnTo>
                    <a:lnTo>
                      <a:pt x="0" y="259"/>
                    </a:lnTo>
                    <a:close/>
                  </a:path>
                </a:pathLst>
              </a:custGeom>
              <a:solidFill>
                <a:srgbClr val="000000"/>
              </a:solidFill>
              <a:ln w="0" cap="flat">
                <a:solidFill>
                  <a:srgbClr val="000000"/>
                </a:solidFill>
                <a:prstDash val="solid"/>
                <a:round/>
                <a:headEnd/>
                <a:tailEnd/>
              </a:ln>
            </p:spPr>
            <p:txBody>
              <a:bodyPr/>
              <a:lstStyle/>
              <a:p>
                <a:endParaRPr lang="fr-FR"/>
              </a:p>
            </p:txBody>
          </p:sp>
          <p:sp>
            <p:nvSpPr>
              <p:cNvPr id="64687" name="Freeform 54"/>
              <p:cNvSpPr>
                <a:spLocks/>
              </p:cNvSpPr>
              <p:nvPr/>
            </p:nvSpPr>
            <p:spPr bwMode="auto">
              <a:xfrm>
                <a:off x="5699574" y="4703588"/>
                <a:ext cx="1196976" cy="1368425"/>
              </a:xfrm>
              <a:custGeom>
                <a:avLst/>
                <a:gdLst>
                  <a:gd name="T0" fmla="*/ 0 w 754"/>
                  <a:gd name="T1" fmla="*/ 857 h 862"/>
                  <a:gd name="T2" fmla="*/ 748 w 754"/>
                  <a:gd name="T3" fmla="*/ 0 h 862"/>
                  <a:gd name="T4" fmla="*/ 754 w 754"/>
                  <a:gd name="T5" fmla="*/ 5 h 862"/>
                  <a:gd name="T6" fmla="*/ 5 w 754"/>
                  <a:gd name="T7" fmla="*/ 862 h 862"/>
                  <a:gd name="T8" fmla="*/ 0 w 754"/>
                  <a:gd name="T9" fmla="*/ 857 h 862"/>
                  <a:gd name="T10" fmla="*/ 0 60000 65536"/>
                  <a:gd name="T11" fmla="*/ 0 60000 65536"/>
                  <a:gd name="T12" fmla="*/ 0 60000 65536"/>
                  <a:gd name="T13" fmla="*/ 0 60000 65536"/>
                  <a:gd name="T14" fmla="*/ 0 60000 65536"/>
                  <a:gd name="T15" fmla="*/ 0 w 754"/>
                  <a:gd name="T16" fmla="*/ 0 h 862"/>
                  <a:gd name="T17" fmla="*/ 754 w 754"/>
                  <a:gd name="T18" fmla="*/ 862 h 862"/>
                </a:gdLst>
                <a:ahLst/>
                <a:cxnLst>
                  <a:cxn ang="T10">
                    <a:pos x="T0" y="T1"/>
                  </a:cxn>
                  <a:cxn ang="T11">
                    <a:pos x="T2" y="T3"/>
                  </a:cxn>
                  <a:cxn ang="T12">
                    <a:pos x="T4" y="T5"/>
                  </a:cxn>
                  <a:cxn ang="T13">
                    <a:pos x="T6" y="T7"/>
                  </a:cxn>
                  <a:cxn ang="T14">
                    <a:pos x="T8" y="T9"/>
                  </a:cxn>
                </a:cxnLst>
                <a:rect l="T15" t="T16" r="T17" b="T18"/>
                <a:pathLst>
                  <a:path w="754" h="862">
                    <a:moveTo>
                      <a:pt x="0" y="857"/>
                    </a:moveTo>
                    <a:lnTo>
                      <a:pt x="748" y="0"/>
                    </a:lnTo>
                    <a:lnTo>
                      <a:pt x="754" y="5"/>
                    </a:lnTo>
                    <a:lnTo>
                      <a:pt x="5" y="862"/>
                    </a:lnTo>
                    <a:lnTo>
                      <a:pt x="0" y="857"/>
                    </a:lnTo>
                    <a:close/>
                  </a:path>
                </a:pathLst>
              </a:custGeom>
              <a:solidFill>
                <a:srgbClr val="000000"/>
              </a:solidFill>
              <a:ln w="0" cap="flat">
                <a:solidFill>
                  <a:srgbClr val="000000"/>
                </a:solidFill>
                <a:prstDash val="solid"/>
                <a:round/>
                <a:headEnd/>
                <a:tailEnd/>
              </a:ln>
            </p:spPr>
            <p:txBody>
              <a:bodyPr/>
              <a:lstStyle/>
              <a:p>
                <a:endParaRPr lang="fr-FR"/>
              </a:p>
            </p:txBody>
          </p:sp>
          <p:sp>
            <p:nvSpPr>
              <p:cNvPr id="64688" name="Rectangle 55"/>
              <p:cNvSpPr>
                <a:spLocks noChangeArrowheads="1"/>
              </p:cNvSpPr>
              <p:nvPr/>
            </p:nvSpPr>
            <p:spPr bwMode="auto">
              <a:xfrm>
                <a:off x="4859786" y="5229051"/>
                <a:ext cx="944563" cy="430213"/>
              </a:xfrm>
              <a:prstGeom prst="rect">
                <a:avLst/>
              </a:prstGeom>
              <a:noFill/>
              <a:ln w="9525">
                <a:noFill/>
                <a:miter lim="800000"/>
                <a:headEnd/>
                <a:tailEnd/>
              </a:ln>
            </p:spPr>
            <p:txBody>
              <a:bodyPr lIns="0" tIns="0" rIns="0" bIns="0">
                <a:spAutoFit/>
              </a:bodyPr>
              <a:lstStyle/>
              <a:p>
                <a:r>
                  <a:rPr lang="fr-FR" sz="1400">
                    <a:solidFill>
                      <a:srgbClr val="000000"/>
                    </a:solidFill>
                  </a:rPr>
                  <a:t>Détection du contact</a:t>
                </a:r>
                <a:endParaRPr lang="fr-FR"/>
              </a:p>
            </p:txBody>
          </p:sp>
          <p:sp>
            <p:nvSpPr>
              <p:cNvPr id="64689" name="Freeform 57"/>
              <p:cNvSpPr>
                <a:spLocks noEditPoints="1"/>
              </p:cNvSpPr>
              <p:nvPr/>
            </p:nvSpPr>
            <p:spPr bwMode="auto">
              <a:xfrm>
                <a:off x="5493199" y="5687838"/>
                <a:ext cx="177800" cy="347663"/>
              </a:xfrm>
              <a:custGeom>
                <a:avLst/>
                <a:gdLst>
                  <a:gd name="T0" fmla="*/ 6 w 112"/>
                  <a:gd name="T1" fmla="*/ 0 h 219"/>
                  <a:gd name="T2" fmla="*/ 95 w 112"/>
                  <a:gd name="T3" fmla="*/ 177 h 219"/>
                  <a:gd name="T4" fmla="*/ 89 w 112"/>
                  <a:gd name="T5" fmla="*/ 180 h 219"/>
                  <a:gd name="T6" fmla="*/ 0 w 112"/>
                  <a:gd name="T7" fmla="*/ 3 h 219"/>
                  <a:gd name="T8" fmla="*/ 6 w 112"/>
                  <a:gd name="T9" fmla="*/ 0 h 219"/>
                  <a:gd name="T10" fmla="*/ 112 w 112"/>
                  <a:gd name="T11" fmla="*/ 158 h 219"/>
                  <a:gd name="T12" fmla="*/ 112 w 112"/>
                  <a:gd name="T13" fmla="*/ 219 h 219"/>
                  <a:gd name="T14" fmla="*/ 63 w 112"/>
                  <a:gd name="T15" fmla="*/ 183 h 219"/>
                  <a:gd name="T16" fmla="*/ 112 w 112"/>
                  <a:gd name="T17" fmla="*/ 158 h 2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2"/>
                  <a:gd name="T28" fmla="*/ 0 h 219"/>
                  <a:gd name="T29" fmla="*/ 112 w 112"/>
                  <a:gd name="T30" fmla="*/ 219 h 2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2" h="219">
                    <a:moveTo>
                      <a:pt x="6" y="0"/>
                    </a:moveTo>
                    <a:lnTo>
                      <a:pt x="95" y="177"/>
                    </a:lnTo>
                    <a:lnTo>
                      <a:pt x="89" y="180"/>
                    </a:lnTo>
                    <a:lnTo>
                      <a:pt x="0" y="3"/>
                    </a:lnTo>
                    <a:lnTo>
                      <a:pt x="6" y="0"/>
                    </a:lnTo>
                    <a:close/>
                    <a:moveTo>
                      <a:pt x="112" y="158"/>
                    </a:moveTo>
                    <a:lnTo>
                      <a:pt x="112" y="219"/>
                    </a:lnTo>
                    <a:lnTo>
                      <a:pt x="63" y="183"/>
                    </a:lnTo>
                    <a:lnTo>
                      <a:pt x="112" y="158"/>
                    </a:lnTo>
                    <a:close/>
                  </a:path>
                </a:pathLst>
              </a:custGeom>
              <a:solidFill>
                <a:srgbClr val="000000"/>
              </a:solidFill>
              <a:ln w="0" cap="flat">
                <a:solidFill>
                  <a:srgbClr val="000000"/>
                </a:solidFill>
                <a:prstDash val="solid"/>
                <a:round/>
                <a:headEnd/>
                <a:tailEnd/>
              </a:ln>
            </p:spPr>
            <p:txBody>
              <a:bodyPr/>
              <a:lstStyle/>
              <a:p>
                <a:endParaRPr lang="fr-FR"/>
              </a:p>
            </p:txBody>
          </p:sp>
          <p:sp>
            <p:nvSpPr>
              <p:cNvPr id="64690" name="Rectangle 58"/>
              <p:cNvSpPr>
                <a:spLocks noChangeArrowheads="1"/>
              </p:cNvSpPr>
              <p:nvPr/>
            </p:nvSpPr>
            <p:spPr bwMode="auto">
              <a:xfrm>
                <a:off x="5324924" y="6224413"/>
                <a:ext cx="357188" cy="11113"/>
              </a:xfrm>
              <a:prstGeom prst="rect">
                <a:avLst/>
              </a:prstGeom>
              <a:solidFill>
                <a:srgbClr val="000000"/>
              </a:solidFill>
              <a:ln w="0">
                <a:solidFill>
                  <a:srgbClr val="000000"/>
                </a:solidFill>
                <a:round/>
                <a:headEnd/>
                <a:tailEnd/>
              </a:ln>
            </p:spPr>
            <p:txBody>
              <a:bodyPr/>
              <a:lstStyle/>
              <a:p>
                <a:endParaRPr lang="fr-FR">
                  <a:latin typeface="Calibri" pitchFamily="34" charset="0"/>
                </a:endParaRPr>
              </a:p>
            </p:txBody>
          </p:sp>
          <p:sp>
            <p:nvSpPr>
              <p:cNvPr id="64691" name="Freeform 59"/>
              <p:cNvSpPr>
                <a:spLocks/>
              </p:cNvSpPr>
              <p:nvPr/>
            </p:nvSpPr>
            <p:spPr bwMode="auto">
              <a:xfrm>
                <a:off x="5564636" y="6119638"/>
                <a:ext cx="46038" cy="111125"/>
              </a:xfrm>
              <a:custGeom>
                <a:avLst/>
                <a:gdLst>
                  <a:gd name="T0" fmla="*/ 13 w 69"/>
                  <a:gd name="T1" fmla="*/ 0 h 164"/>
                  <a:gd name="T2" fmla="*/ 37 w 69"/>
                  <a:gd name="T3" fmla="*/ 32 h 164"/>
                  <a:gd name="T4" fmla="*/ 38 w 69"/>
                  <a:gd name="T5" fmla="*/ 33 h 164"/>
                  <a:gd name="T6" fmla="*/ 55 w 69"/>
                  <a:gd name="T7" fmla="*/ 68 h 164"/>
                  <a:gd name="T8" fmla="*/ 55 w 69"/>
                  <a:gd name="T9" fmla="*/ 69 h 164"/>
                  <a:gd name="T10" fmla="*/ 65 w 69"/>
                  <a:gd name="T11" fmla="*/ 106 h 164"/>
                  <a:gd name="T12" fmla="*/ 65 w 69"/>
                  <a:gd name="T13" fmla="*/ 108 h 164"/>
                  <a:gd name="T14" fmla="*/ 69 w 69"/>
                  <a:gd name="T15" fmla="*/ 146 h 164"/>
                  <a:gd name="T16" fmla="*/ 69 w 69"/>
                  <a:gd name="T17" fmla="*/ 164 h 164"/>
                  <a:gd name="T18" fmla="*/ 53 w 69"/>
                  <a:gd name="T19" fmla="*/ 164 h 164"/>
                  <a:gd name="T20" fmla="*/ 53 w 69"/>
                  <a:gd name="T21" fmla="*/ 147 h 164"/>
                  <a:gd name="T22" fmla="*/ 49 w 69"/>
                  <a:gd name="T23" fmla="*/ 109 h 164"/>
                  <a:gd name="T24" fmla="*/ 50 w 69"/>
                  <a:gd name="T25" fmla="*/ 111 h 164"/>
                  <a:gd name="T26" fmla="*/ 40 w 69"/>
                  <a:gd name="T27" fmla="*/ 74 h 164"/>
                  <a:gd name="T28" fmla="*/ 40 w 69"/>
                  <a:gd name="T29" fmla="*/ 75 h 164"/>
                  <a:gd name="T30" fmla="*/ 23 w 69"/>
                  <a:gd name="T31" fmla="*/ 40 h 164"/>
                  <a:gd name="T32" fmla="*/ 24 w 69"/>
                  <a:gd name="T33" fmla="*/ 41 h 164"/>
                  <a:gd name="T34" fmla="*/ 0 w 69"/>
                  <a:gd name="T35" fmla="*/ 9 h 164"/>
                  <a:gd name="T36" fmla="*/ 13 w 69"/>
                  <a:gd name="T37" fmla="*/ 0 h 16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
                  <a:gd name="T58" fmla="*/ 0 h 164"/>
                  <a:gd name="T59" fmla="*/ 69 w 69"/>
                  <a:gd name="T60" fmla="*/ 164 h 16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 h="164">
                    <a:moveTo>
                      <a:pt x="13" y="0"/>
                    </a:moveTo>
                    <a:lnTo>
                      <a:pt x="37" y="32"/>
                    </a:lnTo>
                    <a:cubicBezTo>
                      <a:pt x="37" y="32"/>
                      <a:pt x="37" y="33"/>
                      <a:pt x="38" y="33"/>
                    </a:cubicBezTo>
                    <a:lnTo>
                      <a:pt x="55" y="68"/>
                    </a:lnTo>
                    <a:cubicBezTo>
                      <a:pt x="55" y="68"/>
                      <a:pt x="55" y="69"/>
                      <a:pt x="55" y="69"/>
                    </a:cubicBezTo>
                    <a:lnTo>
                      <a:pt x="65" y="106"/>
                    </a:lnTo>
                    <a:cubicBezTo>
                      <a:pt x="65" y="107"/>
                      <a:pt x="65" y="107"/>
                      <a:pt x="65" y="108"/>
                    </a:cubicBezTo>
                    <a:lnTo>
                      <a:pt x="69" y="146"/>
                    </a:lnTo>
                    <a:lnTo>
                      <a:pt x="69" y="164"/>
                    </a:lnTo>
                    <a:lnTo>
                      <a:pt x="53" y="164"/>
                    </a:lnTo>
                    <a:lnTo>
                      <a:pt x="53" y="147"/>
                    </a:lnTo>
                    <a:lnTo>
                      <a:pt x="49" y="109"/>
                    </a:lnTo>
                    <a:lnTo>
                      <a:pt x="50" y="111"/>
                    </a:lnTo>
                    <a:lnTo>
                      <a:pt x="40" y="74"/>
                    </a:lnTo>
                    <a:lnTo>
                      <a:pt x="40" y="75"/>
                    </a:lnTo>
                    <a:lnTo>
                      <a:pt x="23" y="40"/>
                    </a:lnTo>
                    <a:lnTo>
                      <a:pt x="24" y="41"/>
                    </a:lnTo>
                    <a:lnTo>
                      <a:pt x="0" y="9"/>
                    </a:lnTo>
                    <a:lnTo>
                      <a:pt x="13" y="0"/>
                    </a:lnTo>
                    <a:close/>
                  </a:path>
                </a:pathLst>
              </a:custGeom>
              <a:solidFill>
                <a:srgbClr val="000000"/>
              </a:solidFill>
              <a:ln w="0" cap="flat">
                <a:solidFill>
                  <a:srgbClr val="000000"/>
                </a:solidFill>
                <a:prstDash val="solid"/>
                <a:round/>
                <a:headEnd/>
                <a:tailEnd/>
              </a:ln>
            </p:spPr>
            <p:txBody>
              <a:bodyPr/>
              <a:lstStyle/>
              <a:p>
                <a:endParaRPr lang="fr-FR"/>
              </a:p>
            </p:txBody>
          </p:sp>
          <p:sp>
            <p:nvSpPr>
              <p:cNvPr id="64692" name="Rectangle 60"/>
              <p:cNvSpPr>
                <a:spLocks noChangeArrowheads="1"/>
              </p:cNvSpPr>
              <p:nvPr/>
            </p:nvSpPr>
            <p:spPr bwMode="auto">
              <a:xfrm>
                <a:off x="5902775" y="5835476"/>
                <a:ext cx="247650" cy="11113"/>
              </a:xfrm>
              <a:prstGeom prst="rect">
                <a:avLst/>
              </a:prstGeom>
              <a:solidFill>
                <a:srgbClr val="000000"/>
              </a:solidFill>
              <a:ln w="0">
                <a:solidFill>
                  <a:srgbClr val="000000"/>
                </a:solidFill>
                <a:round/>
                <a:headEnd/>
                <a:tailEnd/>
              </a:ln>
            </p:spPr>
            <p:txBody>
              <a:bodyPr/>
              <a:lstStyle/>
              <a:p>
                <a:endParaRPr lang="fr-FR">
                  <a:latin typeface="Calibri" pitchFamily="34" charset="0"/>
                </a:endParaRPr>
              </a:p>
            </p:txBody>
          </p:sp>
          <p:sp>
            <p:nvSpPr>
              <p:cNvPr id="64693" name="Rectangle 61"/>
              <p:cNvSpPr>
                <a:spLocks noChangeArrowheads="1"/>
              </p:cNvSpPr>
              <p:nvPr/>
            </p:nvSpPr>
            <p:spPr bwMode="auto">
              <a:xfrm>
                <a:off x="5778153" y="5554304"/>
                <a:ext cx="990600" cy="215444"/>
              </a:xfrm>
              <a:prstGeom prst="rect">
                <a:avLst/>
              </a:prstGeom>
              <a:noFill/>
              <a:ln w="9525">
                <a:noFill/>
                <a:miter lim="800000"/>
                <a:headEnd/>
                <a:tailEnd/>
              </a:ln>
            </p:spPr>
            <p:txBody>
              <a:bodyPr lIns="0" tIns="0" rIns="0" bIns="0">
                <a:spAutoFit/>
              </a:bodyPr>
              <a:lstStyle/>
              <a:p>
                <a:pPr algn="ctr"/>
                <a:r>
                  <a:rPr lang="fr-FR" sz="1400" i="1">
                    <a:solidFill>
                      <a:srgbClr val="000000"/>
                    </a:solidFill>
                    <a:latin typeface="Times New Roman" pitchFamily="18" charset="0"/>
                    <a:cs typeface="Times New Roman" pitchFamily="18" charset="0"/>
                  </a:rPr>
                  <a:t>K</a:t>
                </a:r>
                <a:r>
                  <a:rPr lang="fr-FR" sz="1400" i="1" baseline="-25000">
                    <a:solidFill>
                      <a:srgbClr val="000000"/>
                    </a:solidFill>
                    <a:latin typeface="Times New Roman" pitchFamily="18" charset="0"/>
                    <a:cs typeface="Times New Roman" pitchFamily="18" charset="0"/>
                  </a:rPr>
                  <a:t>tot</a:t>
                </a:r>
                <a:endParaRPr lang="fr-FR" i="1" baseline="-25000">
                  <a:latin typeface="Times New Roman" pitchFamily="18" charset="0"/>
                  <a:cs typeface="Times New Roman" pitchFamily="18" charset="0"/>
                </a:endParaRPr>
              </a:p>
            </p:txBody>
          </p:sp>
          <p:sp>
            <p:nvSpPr>
              <p:cNvPr id="64694" name="Freeform 64"/>
              <p:cNvSpPr>
                <a:spLocks noEditPoints="1"/>
              </p:cNvSpPr>
              <p:nvPr/>
            </p:nvSpPr>
            <p:spPr bwMode="auto">
              <a:xfrm>
                <a:off x="6120681" y="4762216"/>
                <a:ext cx="360040" cy="288032"/>
              </a:xfrm>
              <a:custGeom>
                <a:avLst/>
                <a:gdLst>
                  <a:gd name="T0" fmla="*/ 1 w 368"/>
                  <a:gd name="T1" fmla="*/ 0 h 99"/>
                  <a:gd name="T2" fmla="*/ 324 w 368"/>
                  <a:gd name="T3" fmla="*/ 71 h 99"/>
                  <a:gd name="T4" fmla="*/ 322 w 368"/>
                  <a:gd name="T5" fmla="*/ 78 h 99"/>
                  <a:gd name="T6" fmla="*/ 0 w 368"/>
                  <a:gd name="T7" fmla="*/ 6 h 99"/>
                  <a:gd name="T8" fmla="*/ 1 w 368"/>
                  <a:gd name="T9" fmla="*/ 0 h 99"/>
                  <a:gd name="T10" fmla="*/ 320 w 368"/>
                  <a:gd name="T11" fmla="*/ 46 h 99"/>
                  <a:gd name="T12" fmla="*/ 368 w 368"/>
                  <a:gd name="T13" fmla="*/ 84 h 99"/>
                  <a:gd name="T14" fmla="*/ 308 w 368"/>
                  <a:gd name="T15" fmla="*/ 99 h 99"/>
                  <a:gd name="T16" fmla="*/ 320 w 368"/>
                  <a:gd name="T17" fmla="*/ 46 h 9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8"/>
                  <a:gd name="T28" fmla="*/ 0 h 99"/>
                  <a:gd name="T29" fmla="*/ 368 w 368"/>
                  <a:gd name="T30" fmla="*/ 99 h 9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8" h="99">
                    <a:moveTo>
                      <a:pt x="1" y="0"/>
                    </a:moveTo>
                    <a:lnTo>
                      <a:pt x="324" y="71"/>
                    </a:lnTo>
                    <a:lnTo>
                      <a:pt x="322" y="78"/>
                    </a:lnTo>
                    <a:lnTo>
                      <a:pt x="0" y="6"/>
                    </a:lnTo>
                    <a:lnTo>
                      <a:pt x="1" y="0"/>
                    </a:lnTo>
                    <a:close/>
                    <a:moveTo>
                      <a:pt x="320" y="46"/>
                    </a:moveTo>
                    <a:lnTo>
                      <a:pt x="368" y="84"/>
                    </a:lnTo>
                    <a:lnTo>
                      <a:pt x="308" y="99"/>
                    </a:lnTo>
                    <a:lnTo>
                      <a:pt x="320" y="46"/>
                    </a:lnTo>
                    <a:close/>
                  </a:path>
                </a:pathLst>
              </a:custGeom>
              <a:solidFill>
                <a:srgbClr val="000000"/>
              </a:solidFill>
              <a:ln w="0" cap="flat">
                <a:solidFill>
                  <a:srgbClr val="000000"/>
                </a:solidFill>
                <a:prstDash val="solid"/>
                <a:round/>
                <a:headEnd/>
                <a:tailEnd/>
              </a:ln>
            </p:spPr>
            <p:txBody>
              <a:bodyPr/>
              <a:lstStyle/>
              <a:p>
                <a:endParaRPr lang="fr-FR"/>
              </a:p>
            </p:txBody>
          </p:sp>
          <p:sp>
            <p:nvSpPr>
              <p:cNvPr id="64695" name="Rectangle 65"/>
              <p:cNvSpPr>
                <a:spLocks noChangeArrowheads="1"/>
              </p:cNvSpPr>
              <p:nvPr/>
            </p:nvSpPr>
            <p:spPr bwMode="auto">
              <a:xfrm>
                <a:off x="5616625" y="4546192"/>
                <a:ext cx="586699" cy="215444"/>
              </a:xfrm>
              <a:prstGeom prst="rect">
                <a:avLst/>
              </a:prstGeom>
              <a:noFill/>
              <a:ln w="9525">
                <a:noFill/>
                <a:miter lim="800000"/>
                <a:headEnd/>
                <a:tailEnd/>
              </a:ln>
            </p:spPr>
            <p:txBody>
              <a:bodyPr wrap="none" lIns="0" tIns="0" rIns="0" bIns="0">
                <a:spAutoFit/>
              </a:bodyPr>
              <a:lstStyle/>
              <a:p>
                <a:r>
                  <a:rPr lang="fr-FR" sz="1400">
                    <a:solidFill>
                      <a:srgbClr val="000000"/>
                    </a:solidFill>
                  </a:rPr>
                  <a:t>Charge</a:t>
                </a:r>
                <a:endParaRPr lang="fr-FR"/>
              </a:p>
            </p:txBody>
          </p:sp>
          <p:sp>
            <p:nvSpPr>
              <p:cNvPr id="64696" name="Freeform 67"/>
              <p:cNvSpPr>
                <a:spLocks/>
              </p:cNvSpPr>
              <p:nvPr/>
            </p:nvSpPr>
            <p:spPr bwMode="auto">
              <a:xfrm>
                <a:off x="6026601" y="5687838"/>
                <a:ext cx="46038" cy="153988"/>
              </a:xfrm>
              <a:custGeom>
                <a:avLst/>
                <a:gdLst>
                  <a:gd name="T0" fmla="*/ 15 w 70"/>
                  <a:gd name="T1" fmla="*/ 0 h 227"/>
                  <a:gd name="T2" fmla="*/ 39 w 70"/>
                  <a:gd name="T3" fmla="*/ 45 h 227"/>
                  <a:gd name="T4" fmla="*/ 39 w 70"/>
                  <a:gd name="T5" fmla="*/ 46 h 227"/>
                  <a:gd name="T6" fmla="*/ 56 w 70"/>
                  <a:gd name="T7" fmla="*/ 95 h 227"/>
                  <a:gd name="T8" fmla="*/ 56 w 70"/>
                  <a:gd name="T9" fmla="*/ 96 h 227"/>
                  <a:gd name="T10" fmla="*/ 66 w 70"/>
                  <a:gd name="T11" fmla="*/ 148 h 227"/>
                  <a:gd name="T12" fmla="*/ 70 w 70"/>
                  <a:gd name="T13" fmla="*/ 202 h 227"/>
                  <a:gd name="T14" fmla="*/ 70 w 70"/>
                  <a:gd name="T15" fmla="*/ 227 h 227"/>
                  <a:gd name="T16" fmla="*/ 54 w 70"/>
                  <a:gd name="T17" fmla="*/ 227 h 227"/>
                  <a:gd name="T18" fmla="*/ 54 w 70"/>
                  <a:gd name="T19" fmla="*/ 203 h 227"/>
                  <a:gd name="T20" fmla="*/ 51 w 70"/>
                  <a:gd name="T21" fmla="*/ 151 h 227"/>
                  <a:gd name="T22" fmla="*/ 41 w 70"/>
                  <a:gd name="T23" fmla="*/ 99 h 227"/>
                  <a:gd name="T24" fmla="*/ 41 w 70"/>
                  <a:gd name="T25" fmla="*/ 100 h 227"/>
                  <a:gd name="T26" fmla="*/ 24 w 70"/>
                  <a:gd name="T27" fmla="*/ 51 h 227"/>
                  <a:gd name="T28" fmla="*/ 24 w 70"/>
                  <a:gd name="T29" fmla="*/ 52 h 227"/>
                  <a:gd name="T30" fmla="*/ 0 w 70"/>
                  <a:gd name="T31" fmla="*/ 7 h 227"/>
                  <a:gd name="T32" fmla="*/ 15 w 70"/>
                  <a:gd name="T33" fmla="*/ 0 h 2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0"/>
                  <a:gd name="T52" fmla="*/ 0 h 227"/>
                  <a:gd name="T53" fmla="*/ 70 w 70"/>
                  <a:gd name="T54" fmla="*/ 227 h 2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0" h="227">
                    <a:moveTo>
                      <a:pt x="15" y="0"/>
                    </a:moveTo>
                    <a:lnTo>
                      <a:pt x="39" y="45"/>
                    </a:lnTo>
                    <a:cubicBezTo>
                      <a:pt x="39" y="45"/>
                      <a:pt x="39" y="45"/>
                      <a:pt x="39" y="46"/>
                    </a:cubicBezTo>
                    <a:lnTo>
                      <a:pt x="56" y="95"/>
                    </a:lnTo>
                    <a:cubicBezTo>
                      <a:pt x="56" y="95"/>
                      <a:pt x="56" y="96"/>
                      <a:pt x="56" y="96"/>
                    </a:cubicBezTo>
                    <a:lnTo>
                      <a:pt x="66" y="148"/>
                    </a:lnTo>
                    <a:lnTo>
                      <a:pt x="70" y="202"/>
                    </a:lnTo>
                    <a:lnTo>
                      <a:pt x="70" y="227"/>
                    </a:lnTo>
                    <a:lnTo>
                      <a:pt x="54" y="227"/>
                    </a:lnTo>
                    <a:lnTo>
                      <a:pt x="54" y="203"/>
                    </a:lnTo>
                    <a:lnTo>
                      <a:pt x="51" y="151"/>
                    </a:lnTo>
                    <a:lnTo>
                      <a:pt x="41" y="99"/>
                    </a:lnTo>
                    <a:lnTo>
                      <a:pt x="41" y="100"/>
                    </a:lnTo>
                    <a:lnTo>
                      <a:pt x="24" y="51"/>
                    </a:lnTo>
                    <a:lnTo>
                      <a:pt x="24" y="52"/>
                    </a:lnTo>
                    <a:lnTo>
                      <a:pt x="0" y="7"/>
                    </a:lnTo>
                    <a:lnTo>
                      <a:pt x="15" y="0"/>
                    </a:lnTo>
                    <a:close/>
                  </a:path>
                </a:pathLst>
              </a:custGeom>
              <a:solidFill>
                <a:srgbClr val="000000"/>
              </a:solidFill>
              <a:ln w="0" cap="flat">
                <a:solidFill>
                  <a:srgbClr val="000000"/>
                </a:solidFill>
                <a:prstDash val="solid"/>
                <a:round/>
                <a:headEnd/>
                <a:tailEnd/>
              </a:ln>
            </p:spPr>
            <p:txBody>
              <a:bodyPr/>
              <a:lstStyle/>
              <a:p>
                <a:endParaRPr lang="fr-FR"/>
              </a:p>
            </p:txBody>
          </p:sp>
          <p:sp>
            <p:nvSpPr>
              <p:cNvPr id="64697" name="Rectangle 52"/>
              <p:cNvSpPr>
                <a:spLocks noChangeArrowheads="1"/>
              </p:cNvSpPr>
              <p:nvPr/>
            </p:nvSpPr>
            <p:spPr bwMode="auto">
              <a:xfrm rot="-5400000">
                <a:off x="4230207" y="4527946"/>
                <a:ext cx="755015" cy="215444"/>
              </a:xfrm>
              <a:prstGeom prst="rect">
                <a:avLst/>
              </a:prstGeom>
              <a:noFill/>
              <a:ln w="9525">
                <a:noFill/>
                <a:miter lim="800000"/>
                <a:headEnd/>
                <a:tailEnd/>
              </a:ln>
            </p:spPr>
            <p:txBody>
              <a:bodyPr wrap="none" lIns="0" tIns="0" rIns="0" bIns="0">
                <a:spAutoFit/>
              </a:bodyPr>
              <a:lstStyle/>
              <a:p>
                <a:r>
                  <a:rPr lang="fr-FR" sz="1400">
                    <a:solidFill>
                      <a:srgbClr val="000000"/>
                    </a:solidFill>
                  </a:rPr>
                  <a:t>Force (N)</a:t>
                </a:r>
                <a:endParaRPr lang="fr-FR"/>
              </a:p>
            </p:txBody>
          </p:sp>
        </p:grpSp>
        <p:sp>
          <p:nvSpPr>
            <p:cNvPr id="64675" name="Rectangle 61"/>
            <p:cNvSpPr>
              <a:spLocks noChangeArrowheads="1"/>
            </p:cNvSpPr>
            <p:nvPr/>
          </p:nvSpPr>
          <p:spPr bwMode="auto">
            <a:xfrm>
              <a:off x="9764364" y="6093876"/>
              <a:ext cx="990600" cy="215444"/>
            </a:xfrm>
            <a:prstGeom prst="rect">
              <a:avLst/>
            </a:prstGeom>
            <a:noFill/>
            <a:ln w="9525">
              <a:noFill/>
              <a:miter lim="800000"/>
              <a:headEnd/>
              <a:tailEnd/>
            </a:ln>
          </p:spPr>
          <p:txBody>
            <a:bodyPr lIns="0" tIns="0" rIns="0" bIns="0">
              <a:spAutoFit/>
            </a:bodyPr>
            <a:lstStyle/>
            <a:p>
              <a:pPr algn="ctr"/>
              <a:r>
                <a:rPr lang="fr-FR" sz="1400" i="1">
                  <a:solidFill>
                    <a:srgbClr val="000000"/>
                  </a:solidFill>
                  <a:latin typeface="Times New Roman" pitchFamily="18" charset="0"/>
                  <a:cs typeface="Times New Roman" pitchFamily="18" charset="0"/>
                </a:rPr>
                <a:t>K</a:t>
              </a:r>
              <a:r>
                <a:rPr lang="fr-FR" sz="1400" i="1" baseline="-25000">
                  <a:solidFill>
                    <a:srgbClr val="000000"/>
                  </a:solidFill>
                  <a:latin typeface="Times New Roman" pitchFamily="18" charset="0"/>
                  <a:cs typeface="Times New Roman" pitchFamily="18" charset="0"/>
                </a:rPr>
                <a:t>S</a:t>
              </a:r>
              <a:endParaRPr lang="fr-FR" i="1" baseline="-25000">
                <a:latin typeface="Times New Roman" pitchFamily="18" charset="0"/>
                <a:cs typeface="Times New Roman" pitchFamily="18" charset="0"/>
              </a:endParaRPr>
            </a:p>
          </p:txBody>
        </p:sp>
        <p:grpSp>
          <p:nvGrpSpPr>
            <p:cNvPr id="64677" name="Group 70"/>
            <p:cNvGrpSpPr>
              <a:grpSpLocks noChangeAspect="1"/>
            </p:cNvGrpSpPr>
            <p:nvPr/>
          </p:nvGrpSpPr>
          <p:grpSpPr bwMode="auto">
            <a:xfrm>
              <a:off x="8902700" y="4333875"/>
              <a:ext cx="2800350" cy="2744788"/>
              <a:chOff x="5608" y="2730"/>
              <a:chExt cx="1764" cy="1729"/>
            </a:xfrm>
          </p:grpSpPr>
          <p:sp>
            <p:nvSpPr>
              <p:cNvPr id="64678" name="AutoShape 69"/>
              <p:cNvSpPr>
                <a:spLocks noChangeAspect="1" noChangeArrowheads="1" noTextEdit="1"/>
              </p:cNvSpPr>
              <p:nvPr/>
            </p:nvSpPr>
            <p:spPr bwMode="auto">
              <a:xfrm>
                <a:off x="5608" y="2730"/>
                <a:ext cx="1764" cy="1729"/>
              </a:xfrm>
              <a:prstGeom prst="rect">
                <a:avLst/>
              </a:prstGeom>
              <a:noFill/>
              <a:ln w="9525">
                <a:noFill/>
                <a:miter lim="800000"/>
                <a:headEnd/>
                <a:tailEnd/>
              </a:ln>
            </p:spPr>
            <p:txBody>
              <a:bodyPr/>
              <a:lstStyle/>
              <a:p>
                <a:endParaRPr lang="fr-FR"/>
              </a:p>
            </p:txBody>
          </p:sp>
          <p:sp>
            <p:nvSpPr>
              <p:cNvPr id="64679" name="Rectangle 71"/>
              <p:cNvSpPr>
                <a:spLocks noChangeArrowheads="1"/>
              </p:cNvSpPr>
              <p:nvPr/>
            </p:nvSpPr>
            <p:spPr bwMode="auto">
              <a:xfrm>
                <a:off x="6010" y="4201"/>
                <a:ext cx="958" cy="136"/>
              </a:xfrm>
              <a:prstGeom prst="rect">
                <a:avLst/>
              </a:prstGeom>
              <a:noFill/>
              <a:ln w="9525">
                <a:noFill/>
                <a:miter lim="800000"/>
                <a:headEnd/>
                <a:tailEnd/>
              </a:ln>
            </p:spPr>
            <p:txBody>
              <a:bodyPr wrap="none" lIns="0" tIns="0" rIns="0" bIns="0">
                <a:spAutoFit/>
              </a:bodyPr>
              <a:lstStyle/>
              <a:p>
                <a:r>
                  <a:rPr lang="fr-FR" sz="1400" b="1">
                    <a:solidFill>
                      <a:srgbClr val="0000FF"/>
                    </a:solidFill>
                  </a:rPr>
                  <a:t>Mesure électrique</a:t>
                </a:r>
                <a:endParaRPr lang="fr-FR"/>
              </a:p>
            </p:txBody>
          </p:sp>
          <p:sp>
            <p:nvSpPr>
              <p:cNvPr id="64680" name="Freeform 73"/>
              <p:cNvSpPr>
                <a:spLocks/>
              </p:cNvSpPr>
              <p:nvPr/>
            </p:nvSpPr>
            <p:spPr bwMode="auto">
              <a:xfrm>
                <a:off x="5842" y="4129"/>
                <a:ext cx="1276" cy="72"/>
              </a:xfrm>
              <a:custGeom>
                <a:avLst/>
                <a:gdLst>
                  <a:gd name="T0" fmla="*/ 2923 w 2927"/>
                  <a:gd name="T1" fmla="*/ 27 h 333"/>
                  <a:gd name="T2" fmla="*/ 2908 w 2927"/>
                  <a:gd name="T3" fmla="*/ 51 h 333"/>
                  <a:gd name="T4" fmla="*/ 2887 w 2927"/>
                  <a:gd name="T5" fmla="*/ 69 h 333"/>
                  <a:gd name="T6" fmla="*/ 2858 w 2927"/>
                  <a:gd name="T7" fmla="*/ 85 h 333"/>
                  <a:gd name="T8" fmla="*/ 2789 w 2927"/>
                  <a:gd name="T9" fmla="*/ 113 h 333"/>
                  <a:gd name="T10" fmla="*/ 2590 w 2927"/>
                  <a:gd name="T11" fmla="*/ 155 h 333"/>
                  <a:gd name="T12" fmla="*/ 2330 w 2927"/>
                  <a:gd name="T13" fmla="*/ 178 h 333"/>
                  <a:gd name="T14" fmla="*/ 2039 w 2927"/>
                  <a:gd name="T15" fmla="*/ 184 h 333"/>
                  <a:gd name="T16" fmla="*/ 1784 w 2927"/>
                  <a:gd name="T17" fmla="*/ 207 h 333"/>
                  <a:gd name="T18" fmla="*/ 1592 w 2927"/>
                  <a:gd name="T19" fmla="*/ 248 h 333"/>
                  <a:gd name="T20" fmla="*/ 1530 w 2927"/>
                  <a:gd name="T21" fmla="*/ 272 h 333"/>
                  <a:gd name="T22" fmla="*/ 1511 w 2927"/>
                  <a:gd name="T23" fmla="*/ 282 h 333"/>
                  <a:gd name="T24" fmla="*/ 1498 w 2927"/>
                  <a:gd name="T25" fmla="*/ 294 h 333"/>
                  <a:gd name="T26" fmla="*/ 1491 w 2927"/>
                  <a:gd name="T27" fmla="*/ 301 h 333"/>
                  <a:gd name="T28" fmla="*/ 1463 w 2927"/>
                  <a:gd name="T29" fmla="*/ 333 h 333"/>
                  <a:gd name="T30" fmla="*/ 1436 w 2927"/>
                  <a:gd name="T31" fmla="*/ 301 h 333"/>
                  <a:gd name="T32" fmla="*/ 1429 w 2927"/>
                  <a:gd name="T33" fmla="*/ 294 h 333"/>
                  <a:gd name="T34" fmla="*/ 1416 w 2927"/>
                  <a:gd name="T35" fmla="*/ 282 h 333"/>
                  <a:gd name="T36" fmla="*/ 1395 w 2927"/>
                  <a:gd name="T37" fmla="*/ 271 h 333"/>
                  <a:gd name="T38" fmla="*/ 1332 w 2927"/>
                  <a:gd name="T39" fmla="*/ 247 h 333"/>
                  <a:gd name="T40" fmla="*/ 1142 w 2927"/>
                  <a:gd name="T41" fmla="*/ 207 h 333"/>
                  <a:gd name="T42" fmla="*/ 887 w 2927"/>
                  <a:gd name="T43" fmla="*/ 184 h 333"/>
                  <a:gd name="T44" fmla="*/ 598 w 2927"/>
                  <a:gd name="T45" fmla="*/ 178 h 333"/>
                  <a:gd name="T46" fmla="*/ 339 w 2927"/>
                  <a:gd name="T47" fmla="*/ 155 h 333"/>
                  <a:gd name="T48" fmla="*/ 140 w 2927"/>
                  <a:gd name="T49" fmla="*/ 114 h 333"/>
                  <a:gd name="T50" fmla="*/ 71 w 2927"/>
                  <a:gd name="T51" fmla="*/ 86 h 333"/>
                  <a:gd name="T52" fmla="*/ 40 w 2927"/>
                  <a:gd name="T53" fmla="*/ 69 h 333"/>
                  <a:gd name="T54" fmla="*/ 19 w 2927"/>
                  <a:gd name="T55" fmla="*/ 51 h 333"/>
                  <a:gd name="T56" fmla="*/ 4 w 2927"/>
                  <a:gd name="T57" fmla="*/ 27 h 333"/>
                  <a:gd name="T58" fmla="*/ 47 w 2927"/>
                  <a:gd name="T59" fmla="*/ 0 h 333"/>
                  <a:gd name="T60" fmla="*/ 47 w 2927"/>
                  <a:gd name="T61" fmla="*/ 7 h 333"/>
                  <a:gd name="T62" fmla="*/ 54 w 2927"/>
                  <a:gd name="T63" fmla="*/ 18 h 333"/>
                  <a:gd name="T64" fmla="*/ 67 w 2927"/>
                  <a:gd name="T65" fmla="*/ 30 h 333"/>
                  <a:gd name="T66" fmla="*/ 119 w 2927"/>
                  <a:gd name="T67" fmla="*/ 55 h 333"/>
                  <a:gd name="T68" fmla="*/ 238 w 2927"/>
                  <a:gd name="T69" fmla="*/ 90 h 333"/>
                  <a:gd name="T70" fmla="*/ 465 w 2927"/>
                  <a:gd name="T71" fmla="*/ 122 h 333"/>
                  <a:gd name="T72" fmla="*/ 744 w 2927"/>
                  <a:gd name="T73" fmla="*/ 133 h 333"/>
                  <a:gd name="T74" fmla="*/ 1026 w 2927"/>
                  <a:gd name="T75" fmla="*/ 146 h 333"/>
                  <a:gd name="T76" fmla="*/ 1258 w 2927"/>
                  <a:gd name="T77" fmla="*/ 179 h 333"/>
                  <a:gd name="T78" fmla="*/ 1386 w 2927"/>
                  <a:gd name="T79" fmla="*/ 215 h 333"/>
                  <a:gd name="T80" fmla="*/ 1443 w 2927"/>
                  <a:gd name="T81" fmla="*/ 244 h 333"/>
                  <a:gd name="T82" fmla="*/ 1464 w 2927"/>
                  <a:gd name="T83" fmla="*/ 261 h 333"/>
                  <a:gd name="T84" fmla="*/ 1479 w 2927"/>
                  <a:gd name="T85" fmla="*/ 280 h 333"/>
                  <a:gd name="T86" fmla="*/ 1487 w 2927"/>
                  <a:gd name="T87" fmla="*/ 303 h 333"/>
                  <a:gd name="T88" fmla="*/ 1444 w 2927"/>
                  <a:gd name="T89" fmla="*/ 288 h 333"/>
                  <a:gd name="T90" fmla="*/ 1459 w 2927"/>
                  <a:gd name="T91" fmla="*/ 265 h 333"/>
                  <a:gd name="T92" fmla="*/ 1480 w 2927"/>
                  <a:gd name="T93" fmla="*/ 246 h 333"/>
                  <a:gd name="T94" fmla="*/ 1511 w 2927"/>
                  <a:gd name="T95" fmla="*/ 228 h 333"/>
                  <a:gd name="T96" fmla="*/ 1581 w 2927"/>
                  <a:gd name="T97" fmla="*/ 201 h 333"/>
                  <a:gd name="T98" fmla="*/ 1779 w 2927"/>
                  <a:gd name="T99" fmla="*/ 160 h 333"/>
                  <a:gd name="T100" fmla="*/ 2038 w 2927"/>
                  <a:gd name="T101" fmla="*/ 136 h 333"/>
                  <a:gd name="T102" fmla="*/ 2327 w 2927"/>
                  <a:gd name="T103" fmla="*/ 131 h 333"/>
                  <a:gd name="T104" fmla="*/ 2582 w 2927"/>
                  <a:gd name="T105" fmla="*/ 108 h 333"/>
                  <a:gd name="T106" fmla="*/ 2772 w 2927"/>
                  <a:gd name="T107" fmla="*/ 68 h 333"/>
                  <a:gd name="T108" fmla="*/ 2835 w 2927"/>
                  <a:gd name="T109" fmla="*/ 44 h 333"/>
                  <a:gd name="T110" fmla="*/ 2856 w 2927"/>
                  <a:gd name="T111" fmla="*/ 32 h 333"/>
                  <a:gd name="T112" fmla="*/ 2869 w 2927"/>
                  <a:gd name="T113" fmla="*/ 22 h 333"/>
                  <a:gd name="T114" fmla="*/ 2876 w 2927"/>
                  <a:gd name="T115" fmla="*/ 16 h 333"/>
                  <a:gd name="T116" fmla="*/ 2927 w 2927"/>
                  <a:gd name="T117" fmla="*/ 11 h 33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927"/>
                  <a:gd name="T178" fmla="*/ 0 h 333"/>
                  <a:gd name="T179" fmla="*/ 2927 w 2927"/>
                  <a:gd name="T180" fmla="*/ 333 h 33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927" h="333">
                    <a:moveTo>
                      <a:pt x="2927" y="11"/>
                    </a:moveTo>
                    <a:lnTo>
                      <a:pt x="2923" y="27"/>
                    </a:lnTo>
                    <a:cubicBezTo>
                      <a:pt x="2922" y="30"/>
                      <a:pt x="2921" y="33"/>
                      <a:pt x="2919" y="36"/>
                    </a:cubicBezTo>
                    <a:lnTo>
                      <a:pt x="2908" y="51"/>
                    </a:lnTo>
                    <a:cubicBezTo>
                      <a:pt x="2907" y="52"/>
                      <a:pt x="2905" y="54"/>
                      <a:pt x="2904" y="55"/>
                    </a:cubicBezTo>
                    <a:lnTo>
                      <a:pt x="2887" y="69"/>
                    </a:lnTo>
                    <a:cubicBezTo>
                      <a:pt x="2886" y="70"/>
                      <a:pt x="2884" y="71"/>
                      <a:pt x="2883" y="71"/>
                    </a:cubicBezTo>
                    <a:lnTo>
                      <a:pt x="2858" y="85"/>
                    </a:lnTo>
                    <a:lnTo>
                      <a:pt x="2826" y="99"/>
                    </a:lnTo>
                    <a:lnTo>
                      <a:pt x="2789" y="113"/>
                    </a:lnTo>
                    <a:lnTo>
                      <a:pt x="2699" y="137"/>
                    </a:lnTo>
                    <a:lnTo>
                      <a:pt x="2590" y="155"/>
                    </a:lnTo>
                    <a:lnTo>
                      <a:pt x="2466" y="169"/>
                    </a:lnTo>
                    <a:lnTo>
                      <a:pt x="2330" y="178"/>
                    </a:lnTo>
                    <a:lnTo>
                      <a:pt x="2184" y="181"/>
                    </a:lnTo>
                    <a:lnTo>
                      <a:pt x="2039" y="184"/>
                    </a:lnTo>
                    <a:lnTo>
                      <a:pt x="1905" y="193"/>
                    </a:lnTo>
                    <a:lnTo>
                      <a:pt x="1784" y="207"/>
                    </a:lnTo>
                    <a:lnTo>
                      <a:pt x="1679" y="226"/>
                    </a:lnTo>
                    <a:lnTo>
                      <a:pt x="1592" y="248"/>
                    </a:lnTo>
                    <a:lnTo>
                      <a:pt x="1559" y="260"/>
                    </a:lnTo>
                    <a:lnTo>
                      <a:pt x="1530" y="272"/>
                    </a:lnTo>
                    <a:lnTo>
                      <a:pt x="1507" y="285"/>
                    </a:lnTo>
                    <a:lnTo>
                      <a:pt x="1511" y="282"/>
                    </a:lnTo>
                    <a:lnTo>
                      <a:pt x="1494" y="297"/>
                    </a:lnTo>
                    <a:lnTo>
                      <a:pt x="1498" y="294"/>
                    </a:lnTo>
                    <a:lnTo>
                      <a:pt x="1487" y="309"/>
                    </a:lnTo>
                    <a:lnTo>
                      <a:pt x="1491" y="301"/>
                    </a:lnTo>
                    <a:lnTo>
                      <a:pt x="1487" y="316"/>
                    </a:lnTo>
                    <a:cubicBezTo>
                      <a:pt x="1484" y="326"/>
                      <a:pt x="1474" y="333"/>
                      <a:pt x="1463" y="333"/>
                    </a:cubicBezTo>
                    <a:cubicBezTo>
                      <a:pt x="1453" y="333"/>
                      <a:pt x="1443" y="326"/>
                      <a:pt x="1440" y="316"/>
                    </a:cubicBezTo>
                    <a:lnTo>
                      <a:pt x="1436" y="301"/>
                    </a:lnTo>
                    <a:lnTo>
                      <a:pt x="1440" y="309"/>
                    </a:lnTo>
                    <a:lnTo>
                      <a:pt x="1429" y="294"/>
                    </a:lnTo>
                    <a:lnTo>
                      <a:pt x="1433" y="297"/>
                    </a:lnTo>
                    <a:lnTo>
                      <a:pt x="1416" y="282"/>
                    </a:lnTo>
                    <a:lnTo>
                      <a:pt x="1420" y="285"/>
                    </a:lnTo>
                    <a:lnTo>
                      <a:pt x="1395" y="271"/>
                    </a:lnTo>
                    <a:lnTo>
                      <a:pt x="1367" y="259"/>
                    </a:lnTo>
                    <a:lnTo>
                      <a:pt x="1332" y="247"/>
                    </a:lnTo>
                    <a:lnTo>
                      <a:pt x="1247" y="226"/>
                    </a:lnTo>
                    <a:lnTo>
                      <a:pt x="1142" y="207"/>
                    </a:lnTo>
                    <a:lnTo>
                      <a:pt x="1021" y="193"/>
                    </a:lnTo>
                    <a:lnTo>
                      <a:pt x="887" y="184"/>
                    </a:lnTo>
                    <a:lnTo>
                      <a:pt x="743" y="181"/>
                    </a:lnTo>
                    <a:lnTo>
                      <a:pt x="598" y="178"/>
                    </a:lnTo>
                    <a:lnTo>
                      <a:pt x="462" y="169"/>
                    </a:lnTo>
                    <a:lnTo>
                      <a:pt x="339" y="155"/>
                    </a:lnTo>
                    <a:lnTo>
                      <a:pt x="230" y="137"/>
                    </a:lnTo>
                    <a:lnTo>
                      <a:pt x="140" y="114"/>
                    </a:lnTo>
                    <a:lnTo>
                      <a:pt x="102" y="100"/>
                    </a:lnTo>
                    <a:lnTo>
                      <a:pt x="71" y="86"/>
                    </a:lnTo>
                    <a:lnTo>
                      <a:pt x="44" y="71"/>
                    </a:lnTo>
                    <a:cubicBezTo>
                      <a:pt x="42" y="71"/>
                      <a:pt x="41" y="70"/>
                      <a:pt x="40" y="69"/>
                    </a:cubicBezTo>
                    <a:lnTo>
                      <a:pt x="23" y="55"/>
                    </a:lnTo>
                    <a:cubicBezTo>
                      <a:pt x="22" y="54"/>
                      <a:pt x="20" y="52"/>
                      <a:pt x="19" y="51"/>
                    </a:cubicBezTo>
                    <a:lnTo>
                      <a:pt x="8" y="36"/>
                    </a:lnTo>
                    <a:cubicBezTo>
                      <a:pt x="6" y="33"/>
                      <a:pt x="5" y="30"/>
                      <a:pt x="4" y="27"/>
                    </a:cubicBezTo>
                    <a:lnTo>
                      <a:pt x="0" y="11"/>
                    </a:lnTo>
                    <a:lnTo>
                      <a:pt x="47" y="0"/>
                    </a:lnTo>
                    <a:lnTo>
                      <a:pt x="51" y="16"/>
                    </a:lnTo>
                    <a:lnTo>
                      <a:pt x="47" y="7"/>
                    </a:lnTo>
                    <a:lnTo>
                      <a:pt x="58" y="22"/>
                    </a:lnTo>
                    <a:lnTo>
                      <a:pt x="54" y="18"/>
                    </a:lnTo>
                    <a:lnTo>
                      <a:pt x="71" y="32"/>
                    </a:lnTo>
                    <a:lnTo>
                      <a:pt x="67" y="30"/>
                    </a:lnTo>
                    <a:lnTo>
                      <a:pt x="90" y="42"/>
                    </a:lnTo>
                    <a:lnTo>
                      <a:pt x="119" y="55"/>
                    </a:lnTo>
                    <a:lnTo>
                      <a:pt x="153" y="67"/>
                    </a:lnTo>
                    <a:lnTo>
                      <a:pt x="238" y="90"/>
                    </a:lnTo>
                    <a:lnTo>
                      <a:pt x="344" y="108"/>
                    </a:lnTo>
                    <a:lnTo>
                      <a:pt x="465" y="122"/>
                    </a:lnTo>
                    <a:lnTo>
                      <a:pt x="599" y="130"/>
                    </a:lnTo>
                    <a:lnTo>
                      <a:pt x="744" y="133"/>
                    </a:lnTo>
                    <a:lnTo>
                      <a:pt x="890" y="137"/>
                    </a:lnTo>
                    <a:lnTo>
                      <a:pt x="1026" y="146"/>
                    </a:lnTo>
                    <a:lnTo>
                      <a:pt x="1151" y="160"/>
                    </a:lnTo>
                    <a:lnTo>
                      <a:pt x="1258" y="179"/>
                    </a:lnTo>
                    <a:lnTo>
                      <a:pt x="1349" y="202"/>
                    </a:lnTo>
                    <a:lnTo>
                      <a:pt x="1386" y="215"/>
                    </a:lnTo>
                    <a:lnTo>
                      <a:pt x="1418" y="230"/>
                    </a:lnTo>
                    <a:lnTo>
                      <a:pt x="1443" y="244"/>
                    </a:lnTo>
                    <a:cubicBezTo>
                      <a:pt x="1445" y="244"/>
                      <a:pt x="1446" y="245"/>
                      <a:pt x="1447" y="246"/>
                    </a:cubicBezTo>
                    <a:lnTo>
                      <a:pt x="1464" y="261"/>
                    </a:lnTo>
                    <a:cubicBezTo>
                      <a:pt x="1466" y="263"/>
                      <a:pt x="1467" y="264"/>
                      <a:pt x="1468" y="265"/>
                    </a:cubicBezTo>
                    <a:lnTo>
                      <a:pt x="1479" y="280"/>
                    </a:lnTo>
                    <a:cubicBezTo>
                      <a:pt x="1481" y="283"/>
                      <a:pt x="1482" y="285"/>
                      <a:pt x="1483" y="288"/>
                    </a:cubicBezTo>
                    <a:lnTo>
                      <a:pt x="1487" y="303"/>
                    </a:lnTo>
                    <a:lnTo>
                      <a:pt x="1440" y="303"/>
                    </a:lnTo>
                    <a:lnTo>
                      <a:pt x="1444" y="288"/>
                    </a:lnTo>
                    <a:cubicBezTo>
                      <a:pt x="1445" y="285"/>
                      <a:pt x="1446" y="283"/>
                      <a:pt x="1448" y="280"/>
                    </a:cubicBezTo>
                    <a:lnTo>
                      <a:pt x="1459" y="265"/>
                    </a:lnTo>
                    <a:cubicBezTo>
                      <a:pt x="1460" y="264"/>
                      <a:pt x="1461" y="263"/>
                      <a:pt x="1463" y="261"/>
                    </a:cubicBezTo>
                    <a:lnTo>
                      <a:pt x="1480" y="246"/>
                    </a:lnTo>
                    <a:cubicBezTo>
                      <a:pt x="1481" y="245"/>
                      <a:pt x="1482" y="244"/>
                      <a:pt x="1484" y="244"/>
                    </a:cubicBezTo>
                    <a:lnTo>
                      <a:pt x="1511" y="228"/>
                    </a:lnTo>
                    <a:lnTo>
                      <a:pt x="1542" y="215"/>
                    </a:lnTo>
                    <a:lnTo>
                      <a:pt x="1581" y="201"/>
                    </a:lnTo>
                    <a:lnTo>
                      <a:pt x="1670" y="179"/>
                    </a:lnTo>
                    <a:lnTo>
                      <a:pt x="1779" y="160"/>
                    </a:lnTo>
                    <a:lnTo>
                      <a:pt x="1902" y="146"/>
                    </a:lnTo>
                    <a:lnTo>
                      <a:pt x="2038" y="136"/>
                    </a:lnTo>
                    <a:lnTo>
                      <a:pt x="2183" y="133"/>
                    </a:lnTo>
                    <a:lnTo>
                      <a:pt x="2327" y="131"/>
                    </a:lnTo>
                    <a:lnTo>
                      <a:pt x="2461" y="122"/>
                    </a:lnTo>
                    <a:lnTo>
                      <a:pt x="2582" y="108"/>
                    </a:lnTo>
                    <a:lnTo>
                      <a:pt x="2686" y="90"/>
                    </a:lnTo>
                    <a:lnTo>
                      <a:pt x="2772" y="68"/>
                    </a:lnTo>
                    <a:lnTo>
                      <a:pt x="2807" y="55"/>
                    </a:lnTo>
                    <a:lnTo>
                      <a:pt x="2835" y="44"/>
                    </a:lnTo>
                    <a:lnTo>
                      <a:pt x="2860" y="30"/>
                    </a:lnTo>
                    <a:lnTo>
                      <a:pt x="2856" y="32"/>
                    </a:lnTo>
                    <a:lnTo>
                      <a:pt x="2873" y="18"/>
                    </a:lnTo>
                    <a:lnTo>
                      <a:pt x="2869" y="22"/>
                    </a:lnTo>
                    <a:lnTo>
                      <a:pt x="2880" y="7"/>
                    </a:lnTo>
                    <a:lnTo>
                      <a:pt x="2876" y="16"/>
                    </a:lnTo>
                    <a:lnTo>
                      <a:pt x="2880" y="0"/>
                    </a:lnTo>
                    <a:lnTo>
                      <a:pt x="2927" y="11"/>
                    </a:lnTo>
                    <a:close/>
                  </a:path>
                </a:pathLst>
              </a:custGeom>
              <a:solidFill>
                <a:srgbClr val="0000FF"/>
              </a:solidFill>
              <a:ln w="0" cap="flat">
                <a:solidFill>
                  <a:srgbClr val="0000FF"/>
                </a:solidFill>
                <a:prstDash val="solid"/>
                <a:round/>
                <a:headEnd/>
                <a:tailEnd/>
              </a:ln>
            </p:spPr>
            <p:txBody>
              <a:bodyPr/>
              <a:lstStyle/>
              <a:p>
                <a:endParaRPr lang="fr-FR"/>
              </a:p>
            </p:txBody>
          </p:sp>
          <p:sp>
            <p:nvSpPr>
              <p:cNvPr id="64681" name="Freeform 74"/>
              <p:cNvSpPr>
                <a:spLocks noEditPoints="1"/>
              </p:cNvSpPr>
              <p:nvPr/>
            </p:nvSpPr>
            <p:spPr bwMode="auto">
              <a:xfrm>
                <a:off x="7090" y="2747"/>
                <a:ext cx="28" cy="1367"/>
              </a:xfrm>
              <a:custGeom>
                <a:avLst/>
                <a:gdLst>
                  <a:gd name="T0" fmla="*/ 0 w 28"/>
                  <a:gd name="T1" fmla="*/ 1339 h 1367"/>
                  <a:gd name="T2" fmla="*/ 28 w 28"/>
                  <a:gd name="T3" fmla="*/ 1367 h 1367"/>
                  <a:gd name="T4" fmla="*/ 0 w 28"/>
                  <a:gd name="T5" fmla="*/ 1311 h 1367"/>
                  <a:gd name="T6" fmla="*/ 28 w 28"/>
                  <a:gd name="T7" fmla="*/ 1283 h 1367"/>
                  <a:gd name="T8" fmla="*/ 0 w 28"/>
                  <a:gd name="T9" fmla="*/ 1311 h 1367"/>
                  <a:gd name="T10" fmla="*/ 0 w 28"/>
                  <a:gd name="T11" fmla="*/ 1227 h 1367"/>
                  <a:gd name="T12" fmla="*/ 28 w 28"/>
                  <a:gd name="T13" fmla="*/ 1255 h 1367"/>
                  <a:gd name="T14" fmla="*/ 0 w 28"/>
                  <a:gd name="T15" fmla="*/ 1200 h 1367"/>
                  <a:gd name="T16" fmla="*/ 28 w 28"/>
                  <a:gd name="T17" fmla="*/ 1172 h 1367"/>
                  <a:gd name="T18" fmla="*/ 0 w 28"/>
                  <a:gd name="T19" fmla="*/ 1200 h 1367"/>
                  <a:gd name="T20" fmla="*/ 0 w 28"/>
                  <a:gd name="T21" fmla="*/ 1116 h 1367"/>
                  <a:gd name="T22" fmla="*/ 28 w 28"/>
                  <a:gd name="T23" fmla="*/ 1144 h 1367"/>
                  <a:gd name="T24" fmla="*/ 0 w 28"/>
                  <a:gd name="T25" fmla="*/ 1088 h 1367"/>
                  <a:gd name="T26" fmla="*/ 28 w 28"/>
                  <a:gd name="T27" fmla="*/ 1060 h 1367"/>
                  <a:gd name="T28" fmla="*/ 0 w 28"/>
                  <a:gd name="T29" fmla="*/ 1088 h 1367"/>
                  <a:gd name="T30" fmla="*/ 0 w 28"/>
                  <a:gd name="T31" fmla="*/ 1004 h 1367"/>
                  <a:gd name="T32" fmla="*/ 28 w 28"/>
                  <a:gd name="T33" fmla="*/ 1032 h 1367"/>
                  <a:gd name="T34" fmla="*/ 0 w 28"/>
                  <a:gd name="T35" fmla="*/ 976 h 1367"/>
                  <a:gd name="T36" fmla="*/ 28 w 28"/>
                  <a:gd name="T37" fmla="*/ 949 h 1367"/>
                  <a:gd name="T38" fmla="*/ 0 w 28"/>
                  <a:gd name="T39" fmla="*/ 976 h 1367"/>
                  <a:gd name="T40" fmla="*/ 0 w 28"/>
                  <a:gd name="T41" fmla="*/ 893 h 1367"/>
                  <a:gd name="T42" fmla="*/ 28 w 28"/>
                  <a:gd name="T43" fmla="*/ 921 h 1367"/>
                  <a:gd name="T44" fmla="*/ 0 w 28"/>
                  <a:gd name="T45" fmla="*/ 865 h 1367"/>
                  <a:gd name="T46" fmla="*/ 28 w 28"/>
                  <a:gd name="T47" fmla="*/ 837 h 1367"/>
                  <a:gd name="T48" fmla="*/ 0 w 28"/>
                  <a:gd name="T49" fmla="*/ 865 h 1367"/>
                  <a:gd name="T50" fmla="*/ 0 w 28"/>
                  <a:gd name="T51" fmla="*/ 781 h 1367"/>
                  <a:gd name="T52" fmla="*/ 28 w 28"/>
                  <a:gd name="T53" fmla="*/ 809 h 1367"/>
                  <a:gd name="T54" fmla="*/ 0 w 28"/>
                  <a:gd name="T55" fmla="*/ 753 h 1367"/>
                  <a:gd name="T56" fmla="*/ 28 w 28"/>
                  <a:gd name="T57" fmla="*/ 725 h 1367"/>
                  <a:gd name="T58" fmla="*/ 0 w 28"/>
                  <a:gd name="T59" fmla="*/ 753 h 1367"/>
                  <a:gd name="T60" fmla="*/ 0 w 28"/>
                  <a:gd name="T61" fmla="*/ 670 h 1367"/>
                  <a:gd name="T62" fmla="*/ 28 w 28"/>
                  <a:gd name="T63" fmla="*/ 698 h 1367"/>
                  <a:gd name="T64" fmla="*/ 0 w 28"/>
                  <a:gd name="T65" fmla="*/ 642 h 1367"/>
                  <a:gd name="T66" fmla="*/ 28 w 28"/>
                  <a:gd name="T67" fmla="*/ 614 h 1367"/>
                  <a:gd name="T68" fmla="*/ 0 w 28"/>
                  <a:gd name="T69" fmla="*/ 642 h 1367"/>
                  <a:gd name="T70" fmla="*/ 0 w 28"/>
                  <a:gd name="T71" fmla="*/ 558 h 1367"/>
                  <a:gd name="T72" fmla="*/ 28 w 28"/>
                  <a:gd name="T73" fmla="*/ 586 h 1367"/>
                  <a:gd name="T74" fmla="*/ 0 w 28"/>
                  <a:gd name="T75" fmla="*/ 530 h 1367"/>
                  <a:gd name="T76" fmla="*/ 28 w 28"/>
                  <a:gd name="T77" fmla="*/ 502 h 1367"/>
                  <a:gd name="T78" fmla="*/ 0 w 28"/>
                  <a:gd name="T79" fmla="*/ 530 h 1367"/>
                  <a:gd name="T80" fmla="*/ 0 w 28"/>
                  <a:gd name="T81" fmla="*/ 447 h 1367"/>
                  <a:gd name="T82" fmla="*/ 28 w 28"/>
                  <a:gd name="T83" fmla="*/ 474 h 1367"/>
                  <a:gd name="T84" fmla="*/ 0 w 28"/>
                  <a:gd name="T85" fmla="*/ 419 h 1367"/>
                  <a:gd name="T86" fmla="*/ 28 w 28"/>
                  <a:gd name="T87" fmla="*/ 391 h 1367"/>
                  <a:gd name="T88" fmla="*/ 0 w 28"/>
                  <a:gd name="T89" fmla="*/ 419 h 1367"/>
                  <a:gd name="T90" fmla="*/ 0 w 28"/>
                  <a:gd name="T91" fmla="*/ 335 h 1367"/>
                  <a:gd name="T92" fmla="*/ 28 w 28"/>
                  <a:gd name="T93" fmla="*/ 363 h 1367"/>
                  <a:gd name="T94" fmla="*/ 0 w 28"/>
                  <a:gd name="T95" fmla="*/ 307 h 1367"/>
                  <a:gd name="T96" fmla="*/ 28 w 28"/>
                  <a:gd name="T97" fmla="*/ 279 h 1367"/>
                  <a:gd name="T98" fmla="*/ 0 w 28"/>
                  <a:gd name="T99" fmla="*/ 307 h 1367"/>
                  <a:gd name="T100" fmla="*/ 0 w 28"/>
                  <a:gd name="T101" fmla="*/ 224 h 1367"/>
                  <a:gd name="T102" fmla="*/ 28 w 28"/>
                  <a:gd name="T103" fmla="*/ 251 h 1367"/>
                  <a:gd name="T104" fmla="*/ 0 w 28"/>
                  <a:gd name="T105" fmla="*/ 196 h 1367"/>
                  <a:gd name="T106" fmla="*/ 28 w 28"/>
                  <a:gd name="T107" fmla="*/ 168 h 1367"/>
                  <a:gd name="T108" fmla="*/ 0 w 28"/>
                  <a:gd name="T109" fmla="*/ 196 h 1367"/>
                  <a:gd name="T110" fmla="*/ 0 w 28"/>
                  <a:gd name="T111" fmla="*/ 112 h 1367"/>
                  <a:gd name="T112" fmla="*/ 28 w 28"/>
                  <a:gd name="T113" fmla="*/ 140 h 1367"/>
                  <a:gd name="T114" fmla="*/ 0 w 28"/>
                  <a:gd name="T115" fmla="*/ 84 h 1367"/>
                  <a:gd name="T116" fmla="*/ 28 w 28"/>
                  <a:gd name="T117" fmla="*/ 56 h 1367"/>
                  <a:gd name="T118" fmla="*/ 0 w 28"/>
                  <a:gd name="T119" fmla="*/ 84 h 1367"/>
                  <a:gd name="T120" fmla="*/ 0 w 28"/>
                  <a:gd name="T121" fmla="*/ 0 h 1367"/>
                  <a:gd name="T122" fmla="*/ 28 w 28"/>
                  <a:gd name="T123" fmla="*/ 28 h 136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8"/>
                  <a:gd name="T187" fmla="*/ 0 h 1367"/>
                  <a:gd name="T188" fmla="*/ 28 w 28"/>
                  <a:gd name="T189" fmla="*/ 1367 h 136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8" h="1367">
                    <a:moveTo>
                      <a:pt x="0" y="1367"/>
                    </a:moveTo>
                    <a:lnTo>
                      <a:pt x="0" y="1339"/>
                    </a:lnTo>
                    <a:lnTo>
                      <a:pt x="28" y="1339"/>
                    </a:lnTo>
                    <a:lnTo>
                      <a:pt x="28" y="1367"/>
                    </a:lnTo>
                    <a:lnTo>
                      <a:pt x="0" y="1367"/>
                    </a:lnTo>
                    <a:close/>
                    <a:moveTo>
                      <a:pt x="0" y="1311"/>
                    </a:moveTo>
                    <a:lnTo>
                      <a:pt x="0" y="1283"/>
                    </a:lnTo>
                    <a:lnTo>
                      <a:pt x="28" y="1283"/>
                    </a:lnTo>
                    <a:lnTo>
                      <a:pt x="28" y="1311"/>
                    </a:lnTo>
                    <a:lnTo>
                      <a:pt x="0" y="1311"/>
                    </a:lnTo>
                    <a:close/>
                    <a:moveTo>
                      <a:pt x="0" y="1255"/>
                    </a:moveTo>
                    <a:lnTo>
                      <a:pt x="0" y="1227"/>
                    </a:lnTo>
                    <a:lnTo>
                      <a:pt x="28" y="1227"/>
                    </a:lnTo>
                    <a:lnTo>
                      <a:pt x="28" y="1255"/>
                    </a:lnTo>
                    <a:lnTo>
                      <a:pt x="0" y="1255"/>
                    </a:lnTo>
                    <a:close/>
                    <a:moveTo>
                      <a:pt x="0" y="1200"/>
                    </a:moveTo>
                    <a:lnTo>
                      <a:pt x="0" y="1172"/>
                    </a:lnTo>
                    <a:lnTo>
                      <a:pt x="28" y="1172"/>
                    </a:lnTo>
                    <a:lnTo>
                      <a:pt x="28" y="1200"/>
                    </a:lnTo>
                    <a:lnTo>
                      <a:pt x="0" y="1200"/>
                    </a:lnTo>
                    <a:close/>
                    <a:moveTo>
                      <a:pt x="0" y="1144"/>
                    </a:moveTo>
                    <a:lnTo>
                      <a:pt x="0" y="1116"/>
                    </a:lnTo>
                    <a:lnTo>
                      <a:pt x="28" y="1116"/>
                    </a:lnTo>
                    <a:lnTo>
                      <a:pt x="28" y="1144"/>
                    </a:lnTo>
                    <a:lnTo>
                      <a:pt x="0" y="1144"/>
                    </a:lnTo>
                    <a:close/>
                    <a:moveTo>
                      <a:pt x="0" y="1088"/>
                    </a:moveTo>
                    <a:lnTo>
                      <a:pt x="0" y="1060"/>
                    </a:lnTo>
                    <a:lnTo>
                      <a:pt x="28" y="1060"/>
                    </a:lnTo>
                    <a:lnTo>
                      <a:pt x="28" y="1088"/>
                    </a:lnTo>
                    <a:lnTo>
                      <a:pt x="0" y="1088"/>
                    </a:lnTo>
                    <a:close/>
                    <a:moveTo>
                      <a:pt x="0" y="1032"/>
                    </a:moveTo>
                    <a:lnTo>
                      <a:pt x="0" y="1004"/>
                    </a:lnTo>
                    <a:lnTo>
                      <a:pt x="28" y="1004"/>
                    </a:lnTo>
                    <a:lnTo>
                      <a:pt x="28" y="1032"/>
                    </a:lnTo>
                    <a:lnTo>
                      <a:pt x="0" y="1032"/>
                    </a:lnTo>
                    <a:close/>
                    <a:moveTo>
                      <a:pt x="0" y="976"/>
                    </a:moveTo>
                    <a:lnTo>
                      <a:pt x="0" y="949"/>
                    </a:lnTo>
                    <a:lnTo>
                      <a:pt x="28" y="949"/>
                    </a:lnTo>
                    <a:lnTo>
                      <a:pt x="28" y="976"/>
                    </a:lnTo>
                    <a:lnTo>
                      <a:pt x="0" y="976"/>
                    </a:lnTo>
                    <a:close/>
                    <a:moveTo>
                      <a:pt x="0" y="921"/>
                    </a:moveTo>
                    <a:lnTo>
                      <a:pt x="0" y="893"/>
                    </a:lnTo>
                    <a:lnTo>
                      <a:pt x="28" y="893"/>
                    </a:lnTo>
                    <a:lnTo>
                      <a:pt x="28" y="921"/>
                    </a:lnTo>
                    <a:lnTo>
                      <a:pt x="0" y="921"/>
                    </a:lnTo>
                    <a:close/>
                    <a:moveTo>
                      <a:pt x="0" y="865"/>
                    </a:moveTo>
                    <a:lnTo>
                      <a:pt x="0" y="837"/>
                    </a:lnTo>
                    <a:lnTo>
                      <a:pt x="28" y="837"/>
                    </a:lnTo>
                    <a:lnTo>
                      <a:pt x="28" y="865"/>
                    </a:lnTo>
                    <a:lnTo>
                      <a:pt x="0" y="865"/>
                    </a:lnTo>
                    <a:close/>
                    <a:moveTo>
                      <a:pt x="0" y="809"/>
                    </a:moveTo>
                    <a:lnTo>
                      <a:pt x="0" y="781"/>
                    </a:lnTo>
                    <a:lnTo>
                      <a:pt x="28" y="781"/>
                    </a:lnTo>
                    <a:lnTo>
                      <a:pt x="28" y="809"/>
                    </a:lnTo>
                    <a:lnTo>
                      <a:pt x="0" y="809"/>
                    </a:lnTo>
                    <a:close/>
                    <a:moveTo>
                      <a:pt x="0" y="753"/>
                    </a:moveTo>
                    <a:lnTo>
                      <a:pt x="0" y="725"/>
                    </a:lnTo>
                    <a:lnTo>
                      <a:pt x="28" y="725"/>
                    </a:lnTo>
                    <a:lnTo>
                      <a:pt x="28" y="753"/>
                    </a:lnTo>
                    <a:lnTo>
                      <a:pt x="0" y="753"/>
                    </a:lnTo>
                    <a:close/>
                    <a:moveTo>
                      <a:pt x="0" y="698"/>
                    </a:moveTo>
                    <a:lnTo>
                      <a:pt x="0" y="670"/>
                    </a:lnTo>
                    <a:lnTo>
                      <a:pt x="28" y="670"/>
                    </a:lnTo>
                    <a:lnTo>
                      <a:pt x="28" y="698"/>
                    </a:lnTo>
                    <a:lnTo>
                      <a:pt x="0" y="698"/>
                    </a:lnTo>
                    <a:close/>
                    <a:moveTo>
                      <a:pt x="0" y="642"/>
                    </a:moveTo>
                    <a:lnTo>
                      <a:pt x="0" y="614"/>
                    </a:lnTo>
                    <a:lnTo>
                      <a:pt x="28" y="614"/>
                    </a:lnTo>
                    <a:lnTo>
                      <a:pt x="28" y="642"/>
                    </a:lnTo>
                    <a:lnTo>
                      <a:pt x="0" y="642"/>
                    </a:lnTo>
                    <a:close/>
                    <a:moveTo>
                      <a:pt x="0" y="586"/>
                    </a:moveTo>
                    <a:lnTo>
                      <a:pt x="0" y="558"/>
                    </a:lnTo>
                    <a:lnTo>
                      <a:pt x="28" y="558"/>
                    </a:lnTo>
                    <a:lnTo>
                      <a:pt x="28" y="586"/>
                    </a:lnTo>
                    <a:lnTo>
                      <a:pt x="0" y="586"/>
                    </a:lnTo>
                    <a:close/>
                    <a:moveTo>
                      <a:pt x="0" y="530"/>
                    </a:moveTo>
                    <a:lnTo>
                      <a:pt x="0" y="502"/>
                    </a:lnTo>
                    <a:lnTo>
                      <a:pt x="28" y="502"/>
                    </a:lnTo>
                    <a:lnTo>
                      <a:pt x="28" y="530"/>
                    </a:lnTo>
                    <a:lnTo>
                      <a:pt x="0" y="530"/>
                    </a:lnTo>
                    <a:close/>
                    <a:moveTo>
                      <a:pt x="0" y="474"/>
                    </a:moveTo>
                    <a:lnTo>
                      <a:pt x="0" y="447"/>
                    </a:lnTo>
                    <a:lnTo>
                      <a:pt x="28" y="447"/>
                    </a:lnTo>
                    <a:lnTo>
                      <a:pt x="28" y="474"/>
                    </a:lnTo>
                    <a:lnTo>
                      <a:pt x="0" y="474"/>
                    </a:lnTo>
                    <a:close/>
                    <a:moveTo>
                      <a:pt x="0" y="419"/>
                    </a:moveTo>
                    <a:lnTo>
                      <a:pt x="0" y="391"/>
                    </a:lnTo>
                    <a:lnTo>
                      <a:pt x="28" y="391"/>
                    </a:lnTo>
                    <a:lnTo>
                      <a:pt x="28" y="419"/>
                    </a:lnTo>
                    <a:lnTo>
                      <a:pt x="0" y="419"/>
                    </a:lnTo>
                    <a:close/>
                    <a:moveTo>
                      <a:pt x="0" y="363"/>
                    </a:moveTo>
                    <a:lnTo>
                      <a:pt x="0" y="335"/>
                    </a:lnTo>
                    <a:lnTo>
                      <a:pt x="28" y="335"/>
                    </a:lnTo>
                    <a:lnTo>
                      <a:pt x="28" y="363"/>
                    </a:lnTo>
                    <a:lnTo>
                      <a:pt x="0" y="363"/>
                    </a:lnTo>
                    <a:close/>
                    <a:moveTo>
                      <a:pt x="0" y="307"/>
                    </a:moveTo>
                    <a:lnTo>
                      <a:pt x="0" y="279"/>
                    </a:lnTo>
                    <a:lnTo>
                      <a:pt x="28" y="279"/>
                    </a:lnTo>
                    <a:lnTo>
                      <a:pt x="28" y="307"/>
                    </a:lnTo>
                    <a:lnTo>
                      <a:pt x="0" y="307"/>
                    </a:lnTo>
                    <a:close/>
                    <a:moveTo>
                      <a:pt x="0" y="251"/>
                    </a:moveTo>
                    <a:lnTo>
                      <a:pt x="0" y="224"/>
                    </a:lnTo>
                    <a:lnTo>
                      <a:pt x="28" y="224"/>
                    </a:lnTo>
                    <a:lnTo>
                      <a:pt x="28" y="251"/>
                    </a:lnTo>
                    <a:lnTo>
                      <a:pt x="0" y="251"/>
                    </a:lnTo>
                    <a:close/>
                    <a:moveTo>
                      <a:pt x="0" y="196"/>
                    </a:moveTo>
                    <a:lnTo>
                      <a:pt x="0" y="168"/>
                    </a:lnTo>
                    <a:lnTo>
                      <a:pt x="28" y="168"/>
                    </a:lnTo>
                    <a:lnTo>
                      <a:pt x="28" y="196"/>
                    </a:lnTo>
                    <a:lnTo>
                      <a:pt x="0" y="196"/>
                    </a:lnTo>
                    <a:close/>
                    <a:moveTo>
                      <a:pt x="0" y="140"/>
                    </a:moveTo>
                    <a:lnTo>
                      <a:pt x="0" y="112"/>
                    </a:lnTo>
                    <a:lnTo>
                      <a:pt x="28" y="112"/>
                    </a:lnTo>
                    <a:lnTo>
                      <a:pt x="28" y="140"/>
                    </a:lnTo>
                    <a:lnTo>
                      <a:pt x="0" y="140"/>
                    </a:lnTo>
                    <a:close/>
                    <a:moveTo>
                      <a:pt x="0" y="84"/>
                    </a:moveTo>
                    <a:lnTo>
                      <a:pt x="0" y="56"/>
                    </a:lnTo>
                    <a:lnTo>
                      <a:pt x="28" y="56"/>
                    </a:lnTo>
                    <a:lnTo>
                      <a:pt x="28" y="84"/>
                    </a:lnTo>
                    <a:lnTo>
                      <a:pt x="0" y="84"/>
                    </a:lnTo>
                    <a:close/>
                    <a:moveTo>
                      <a:pt x="0" y="28"/>
                    </a:moveTo>
                    <a:lnTo>
                      <a:pt x="0" y="0"/>
                    </a:lnTo>
                    <a:lnTo>
                      <a:pt x="28" y="0"/>
                    </a:lnTo>
                    <a:lnTo>
                      <a:pt x="28" y="28"/>
                    </a:lnTo>
                    <a:lnTo>
                      <a:pt x="0" y="28"/>
                    </a:lnTo>
                    <a:close/>
                  </a:path>
                </a:pathLst>
              </a:custGeom>
              <a:solidFill>
                <a:srgbClr val="0000FF"/>
              </a:solidFill>
              <a:ln w="0" cap="flat">
                <a:solidFill>
                  <a:srgbClr val="0000FF"/>
                </a:solidFill>
                <a:prstDash val="solid"/>
                <a:round/>
                <a:headEnd/>
                <a:tailEnd/>
              </a:ln>
            </p:spPr>
            <p:txBody>
              <a:bodyPr/>
              <a:lstStyle/>
              <a:p>
                <a:endParaRPr lang="fr-FR"/>
              </a:p>
            </p:txBody>
          </p:sp>
          <p:sp>
            <p:nvSpPr>
              <p:cNvPr id="64682" name="Freeform 75"/>
              <p:cNvSpPr>
                <a:spLocks noEditPoints="1"/>
              </p:cNvSpPr>
              <p:nvPr/>
            </p:nvSpPr>
            <p:spPr bwMode="auto">
              <a:xfrm>
                <a:off x="5835" y="3591"/>
                <a:ext cx="27" cy="530"/>
              </a:xfrm>
              <a:custGeom>
                <a:avLst/>
                <a:gdLst>
                  <a:gd name="T0" fmla="*/ 0 w 27"/>
                  <a:gd name="T1" fmla="*/ 530 h 530"/>
                  <a:gd name="T2" fmla="*/ 0 w 27"/>
                  <a:gd name="T3" fmla="*/ 502 h 530"/>
                  <a:gd name="T4" fmla="*/ 27 w 27"/>
                  <a:gd name="T5" fmla="*/ 502 h 530"/>
                  <a:gd name="T6" fmla="*/ 27 w 27"/>
                  <a:gd name="T7" fmla="*/ 530 h 530"/>
                  <a:gd name="T8" fmla="*/ 0 w 27"/>
                  <a:gd name="T9" fmla="*/ 530 h 530"/>
                  <a:gd name="T10" fmla="*/ 0 w 27"/>
                  <a:gd name="T11" fmla="*/ 474 h 530"/>
                  <a:gd name="T12" fmla="*/ 0 w 27"/>
                  <a:gd name="T13" fmla="*/ 446 h 530"/>
                  <a:gd name="T14" fmla="*/ 27 w 27"/>
                  <a:gd name="T15" fmla="*/ 446 h 530"/>
                  <a:gd name="T16" fmla="*/ 27 w 27"/>
                  <a:gd name="T17" fmla="*/ 474 h 530"/>
                  <a:gd name="T18" fmla="*/ 0 w 27"/>
                  <a:gd name="T19" fmla="*/ 474 h 530"/>
                  <a:gd name="T20" fmla="*/ 0 w 27"/>
                  <a:gd name="T21" fmla="*/ 418 h 530"/>
                  <a:gd name="T22" fmla="*/ 0 w 27"/>
                  <a:gd name="T23" fmla="*/ 390 h 530"/>
                  <a:gd name="T24" fmla="*/ 27 w 27"/>
                  <a:gd name="T25" fmla="*/ 390 h 530"/>
                  <a:gd name="T26" fmla="*/ 27 w 27"/>
                  <a:gd name="T27" fmla="*/ 418 h 530"/>
                  <a:gd name="T28" fmla="*/ 0 w 27"/>
                  <a:gd name="T29" fmla="*/ 418 h 530"/>
                  <a:gd name="T30" fmla="*/ 0 w 27"/>
                  <a:gd name="T31" fmla="*/ 362 h 530"/>
                  <a:gd name="T32" fmla="*/ 0 w 27"/>
                  <a:gd name="T33" fmla="*/ 335 h 530"/>
                  <a:gd name="T34" fmla="*/ 27 w 27"/>
                  <a:gd name="T35" fmla="*/ 335 h 530"/>
                  <a:gd name="T36" fmla="*/ 27 w 27"/>
                  <a:gd name="T37" fmla="*/ 362 h 530"/>
                  <a:gd name="T38" fmla="*/ 0 w 27"/>
                  <a:gd name="T39" fmla="*/ 362 h 530"/>
                  <a:gd name="T40" fmla="*/ 0 w 27"/>
                  <a:gd name="T41" fmla="*/ 307 h 530"/>
                  <a:gd name="T42" fmla="*/ 0 w 27"/>
                  <a:gd name="T43" fmla="*/ 279 h 530"/>
                  <a:gd name="T44" fmla="*/ 27 w 27"/>
                  <a:gd name="T45" fmla="*/ 279 h 530"/>
                  <a:gd name="T46" fmla="*/ 27 w 27"/>
                  <a:gd name="T47" fmla="*/ 307 h 530"/>
                  <a:gd name="T48" fmla="*/ 0 w 27"/>
                  <a:gd name="T49" fmla="*/ 307 h 530"/>
                  <a:gd name="T50" fmla="*/ 0 w 27"/>
                  <a:gd name="T51" fmla="*/ 251 h 530"/>
                  <a:gd name="T52" fmla="*/ 0 w 27"/>
                  <a:gd name="T53" fmla="*/ 223 h 530"/>
                  <a:gd name="T54" fmla="*/ 27 w 27"/>
                  <a:gd name="T55" fmla="*/ 223 h 530"/>
                  <a:gd name="T56" fmla="*/ 27 w 27"/>
                  <a:gd name="T57" fmla="*/ 251 h 530"/>
                  <a:gd name="T58" fmla="*/ 0 w 27"/>
                  <a:gd name="T59" fmla="*/ 251 h 530"/>
                  <a:gd name="T60" fmla="*/ 0 w 27"/>
                  <a:gd name="T61" fmla="*/ 195 h 530"/>
                  <a:gd name="T62" fmla="*/ 0 w 27"/>
                  <a:gd name="T63" fmla="*/ 167 h 530"/>
                  <a:gd name="T64" fmla="*/ 27 w 27"/>
                  <a:gd name="T65" fmla="*/ 167 h 530"/>
                  <a:gd name="T66" fmla="*/ 27 w 27"/>
                  <a:gd name="T67" fmla="*/ 195 h 530"/>
                  <a:gd name="T68" fmla="*/ 0 w 27"/>
                  <a:gd name="T69" fmla="*/ 195 h 530"/>
                  <a:gd name="T70" fmla="*/ 0 w 27"/>
                  <a:gd name="T71" fmla="*/ 139 h 530"/>
                  <a:gd name="T72" fmla="*/ 0 w 27"/>
                  <a:gd name="T73" fmla="*/ 112 h 530"/>
                  <a:gd name="T74" fmla="*/ 27 w 27"/>
                  <a:gd name="T75" fmla="*/ 112 h 530"/>
                  <a:gd name="T76" fmla="*/ 27 w 27"/>
                  <a:gd name="T77" fmla="*/ 139 h 530"/>
                  <a:gd name="T78" fmla="*/ 0 w 27"/>
                  <a:gd name="T79" fmla="*/ 139 h 530"/>
                  <a:gd name="T80" fmla="*/ 0 w 27"/>
                  <a:gd name="T81" fmla="*/ 84 h 530"/>
                  <a:gd name="T82" fmla="*/ 0 w 27"/>
                  <a:gd name="T83" fmla="*/ 56 h 530"/>
                  <a:gd name="T84" fmla="*/ 27 w 27"/>
                  <a:gd name="T85" fmla="*/ 56 h 530"/>
                  <a:gd name="T86" fmla="*/ 27 w 27"/>
                  <a:gd name="T87" fmla="*/ 84 h 530"/>
                  <a:gd name="T88" fmla="*/ 0 w 27"/>
                  <a:gd name="T89" fmla="*/ 84 h 530"/>
                  <a:gd name="T90" fmla="*/ 0 w 27"/>
                  <a:gd name="T91" fmla="*/ 28 h 530"/>
                  <a:gd name="T92" fmla="*/ 0 w 27"/>
                  <a:gd name="T93" fmla="*/ 0 h 530"/>
                  <a:gd name="T94" fmla="*/ 27 w 27"/>
                  <a:gd name="T95" fmla="*/ 0 h 530"/>
                  <a:gd name="T96" fmla="*/ 27 w 27"/>
                  <a:gd name="T97" fmla="*/ 28 h 530"/>
                  <a:gd name="T98" fmla="*/ 0 w 27"/>
                  <a:gd name="T99" fmla="*/ 28 h 53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
                  <a:gd name="T151" fmla="*/ 0 h 530"/>
                  <a:gd name="T152" fmla="*/ 27 w 27"/>
                  <a:gd name="T153" fmla="*/ 530 h 53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 h="530">
                    <a:moveTo>
                      <a:pt x="0" y="530"/>
                    </a:moveTo>
                    <a:lnTo>
                      <a:pt x="0" y="502"/>
                    </a:lnTo>
                    <a:lnTo>
                      <a:pt x="27" y="502"/>
                    </a:lnTo>
                    <a:lnTo>
                      <a:pt x="27" y="530"/>
                    </a:lnTo>
                    <a:lnTo>
                      <a:pt x="0" y="530"/>
                    </a:lnTo>
                    <a:close/>
                    <a:moveTo>
                      <a:pt x="0" y="474"/>
                    </a:moveTo>
                    <a:lnTo>
                      <a:pt x="0" y="446"/>
                    </a:lnTo>
                    <a:lnTo>
                      <a:pt x="27" y="446"/>
                    </a:lnTo>
                    <a:lnTo>
                      <a:pt x="27" y="474"/>
                    </a:lnTo>
                    <a:lnTo>
                      <a:pt x="0" y="474"/>
                    </a:lnTo>
                    <a:close/>
                    <a:moveTo>
                      <a:pt x="0" y="418"/>
                    </a:moveTo>
                    <a:lnTo>
                      <a:pt x="0" y="390"/>
                    </a:lnTo>
                    <a:lnTo>
                      <a:pt x="27" y="390"/>
                    </a:lnTo>
                    <a:lnTo>
                      <a:pt x="27" y="418"/>
                    </a:lnTo>
                    <a:lnTo>
                      <a:pt x="0" y="418"/>
                    </a:lnTo>
                    <a:close/>
                    <a:moveTo>
                      <a:pt x="0" y="362"/>
                    </a:moveTo>
                    <a:lnTo>
                      <a:pt x="0" y="335"/>
                    </a:lnTo>
                    <a:lnTo>
                      <a:pt x="27" y="335"/>
                    </a:lnTo>
                    <a:lnTo>
                      <a:pt x="27" y="362"/>
                    </a:lnTo>
                    <a:lnTo>
                      <a:pt x="0" y="362"/>
                    </a:lnTo>
                    <a:close/>
                    <a:moveTo>
                      <a:pt x="0" y="307"/>
                    </a:moveTo>
                    <a:lnTo>
                      <a:pt x="0" y="279"/>
                    </a:lnTo>
                    <a:lnTo>
                      <a:pt x="27" y="279"/>
                    </a:lnTo>
                    <a:lnTo>
                      <a:pt x="27" y="307"/>
                    </a:lnTo>
                    <a:lnTo>
                      <a:pt x="0" y="307"/>
                    </a:lnTo>
                    <a:close/>
                    <a:moveTo>
                      <a:pt x="0" y="251"/>
                    </a:moveTo>
                    <a:lnTo>
                      <a:pt x="0" y="223"/>
                    </a:lnTo>
                    <a:lnTo>
                      <a:pt x="27" y="223"/>
                    </a:lnTo>
                    <a:lnTo>
                      <a:pt x="27" y="251"/>
                    </a:lnTo>
                    <a:lnTo>
                      <a:pt x="0" y="251"/>
                    </a:lnTo>
                    <a:close/>
                    <a:moveTo>
                      <a:pt x="0" y="195"/>
                    </a:moveTo>
                    <a:lnTo>
                      <a:pt x="0" y="167"/>
                    </a:lnTo>
                    <a:lnTo>
                      <a:pt x="27" y="167"/>
                    </a:lnTo>
                    <a:lnTo>
                      <a:pt x="27" y="195"/>
                    </a:lnTo>
                    <a:lnTo>
                      <a:pt x="0" y="195"/>
                    </a:lnTo>
                    <a:close/>
                    <a:moveTo>
                      <a:pt x="0" y="139"/>
                    </a:moveTo>
                    <a:lnTo>
                      <a:pt x="0" y="112"/>
                    </a:lnTo>
                    <a:lnTo>
                      <a:pt x="27" y="112"/>
                    </a:lnTo>
                    <a:lnTo>
                      <a:pt x="27" y="139"/>
                    </a:lnTo>
                    <a:lnTo>
                      <a:pt x="0" y="139"/>
                    </a:lnTo>
                    <a:close/>
                    <a:moveTo>
                      <a:pt x="0" y="84"/>
                    </a:moveTo>
                    <a:lnTo>
                      <a:pt x="0" y="56"/>
                    </a:lnTo>
                    <a:lnTo>
                      <a:pt x="27" y="56"/>
                    </a:lnTo>
                    <a:lnTo>
                      <a:pt x="27" y="84"/>
                    </a:lnTo>
                    <a:lnTo>
                      <a:pt x="0" y="84"/>
                    </a:lnTo>
                    <a:close/>
                    <a:moveTo>
                      <a:pt x="0" y="28"/>
                    </a:moveTo>
                    <a:lnTo>
                      <a:pt x="0" y="0"/>
                    </a:lnTo>
                    <a:lnTo>
                      <a:pt x="27" y="0"/>
                    </a:lnTo>
                    <a:lnTo>
                      <a:pt x="27" y="28"/>
                    </a:lnTo>
                    <a:lnTo>
                      <a:pt x="0" y="28"/>
                    </a:lnTo>
                    <a:close/>
                  </a:path>
                </a:pathLst>
              </a:custGeom>
              <a:solidFill>
                <a:srgbClr val="0000FF"/>
              </a:solidFill>
              <a:ln w="0" cap="flat">
                <a:solidFill>
                  <a:srgbClr val="0000FF"/>
                </a:solidFill>
                <a:prstDash val="solid"/>
                <a:round/>
                <a:headEnd/>
                <a:tailEnd/>
              </a:ln>
            </p:spPr>
            <p:txBody>
              <a:bodyPr/>
              <a:lstStyle/>
              <a:p>
                <a:endParaRPr lang="fr-FR"/>
              </a:p>
            </p:txBody>
          </p:sp>
        </p:grpSp>
      </p:grpSp>
      <p:cxnSp>
        <p:nvCxnSpPr>
          <p:cNvPr id="3" name="Connecteur droit 2"/>
          <p:cNvCxnSpPr/>
          <p:nvPr/>
        </p:nvCxnSpPr>
        <p:spPr>
          <a:xfrm>
            <a:off x="0" y="476250"/>
            <a:ext cx="9144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64516" name="ZoneTexte 3"/>
          <p:cNvSpPr txBox="1">
            <a:spLocks noChangeArrowheads="1"/>
          </p:cNvSpPr>
          <p:nvPr/>
        </p:nvSpPr>
        <p:spPr bwMode="auto">
          <a:xfrm>
            <a:off x="0" y="0"/>
            <a:ext cx="9144000" cy="461963"/>
          </a:xfrm>
          <a:prstGeom prst="rect">
            <a:avLst/>
          </a:prstGeom>
          <a:noFill/>
          <a:ln w="9525">
            <a:noFill/>
            <a:miter lim="800000"/>
            <a:headEnd/>
            <a:tailEnd/>
          </a:ln>
        </p:spPr>
        <p:txBody>
          <a:bodyPr>
            <a:spAutoFit/>
          </a:bodyPr>
          <a:lstStyle/>
          <a:p>
            <a:r>
              <a:rPr lang="fr-FR" sz="2400" dirty="0" smtClean="0">
                <a:latin typeface="Calibri" pitchFamily="34" charset="0"/>
              </a:rPr>
              <a:t>II</a:t>
            </a:r>
            <a:r>
              <a:rPr lang="fr-FR" sz="2400" dirty="0">
                <a:latin typeface="Calibri" pitchFamily="34" charset="0"/>
              </a:rPr>
              <a:t>. Etude d’un contact électrique sans singularité géométrique</a:t>
            </a:r>
          </a:p>
        </p:txBody>
      </p:sp>
      <p:sp>
        <p:nvSpPr>
          <p:cNvPr id="6" name="ZoneTexte 5"/>
          <p:cNvSpPr txBox="1"/>
          <p:nvPr/>
        </p:nvSpPr>
        <p:spPr>
          <a:xfrm>
            <a:off x="0" y="508000"/>
            <a:ext cx="9144000" cy="400050"/>
          </a:xfrm>
          <a:prstGeom prst="rect">
            <a:avLst/>
          </a:prstGeom>
          <a:solidFill>
            <a:schemeClr val="accent1">
              <a:lumMod val="20000"/>
              <a:lumOff val="80000"/>
            </a:schemeClr>
          </a:solidFill>
        </p:spPr>
        <p:txBody>
          <a:bodyPr>
            <a:spAutoFit/>
          </a:bodyPr>
          <a:lstStyle/>
          <a:p>
            <a:pPr fontAlgn="auto">
              <a:spcBef>
                <a:spcPts val="0"/>
              </a:spcBef>
              <a:spcAft>
                <a:spcPts val="0"/>
              </a:spcAft>
              <a:defRPr/>
            </a:pPr>
            <a:r>
              <a:rPr lang="fr-FR" sz="2000" b="1" i="1" dirty="0">
                <a:latin typeface="+mn-lt"/>
                <a:cs typeface="+mn-cs"/>
                <a:sym typeface="Wingdings"/>
              </a:rPr>
              <a:t></a:t>
            </a:r>
            <a:r>
              <a:rPr lang="fr-FR" sz="2000" i="1" dirty="0">
                <a:latin typeface="+mn-lt"/>
                <a:cs typeface="+mn-cs"/>
                <a:sym typeface="Wingdings"/>
              </a:rPr>
              <a:t> Présentation de l’essai </a:t>
            </a:r>
            <a:r>
              <a:rPr lang="fr-FR" sz="2000" i="1" dirty="0" smtClean="0">
                <a:latin typeface="+mn-lt"/>
                <a:cs typeface="+mn-cs"/>
                <a:sym typeface="Wingdings"/>
              </a:rPr>
              <a:t>modèle de </a:t>
            </a:r>
            <a:r>
              <a:rPr lang="fr-FR" sz="2000" i="1" dirty="0">
                <a:latin typeface="+mn-lt"/>
                <a:cs typeface="+mn-cs"/>
                <a:sym typeface="Wingdings"/>
              </a:rPr>
              <a:t>compression de barreaux </a:t>
            </a:r>
            <a:r>
              <a:rPr lang="fr-FR" sz="2000" i="1" dirty="0" smtClean="0">
                <a:latin typeface="+mn-lt"/>
                <a:cs typeface="+mn-cs"/>
                <a:sym typeface="Wingdings"/>
              </a:rPr>
              <a:t>croisés</a:t>
            </a:r>
            <a:endParaRPr lang="fr-FR" sz="2000" i="1" baseline="30000" dirty="0">
              <a:latin typeface="+mn-lt"/>
              <a:cs typeface="+mn-cs"/>
            </a:endParaRPr>
          </a:p>
        </p:txBody>
      </p:sp>
      <p:sp>
        <p:nvSpPr>
          <p:cNvPr id="7" name="Espace réservé du numéro de diapositive 3"/>
          <p:cNvSpPr>
            <a:spLocks noGrp="1"/>
          </p:cNvSpPr>
          <p:nvPr>
            <p:ph type="sldNum" sz="quarter" idx="12"/>
          </p:nvPr>
        </p:nvSpPr>
        <p:spPr>
          <a:xfrm>
            <a:off x="8675688" y="6492875"/>
            <a:ext cx="347662" cy="365125"/>
          </a:xfrm>
        </p:spPr>
        <p:txBody>
          <a:bodyPr/>
          <a:lstStyle/>
          <a:p>
            <a:pPr>
              <a:defRPr/>
            </a:pPr>
            <a:fld id="{7913EF67-3264-4DAC-AD70-B0264D019E4B}" type="slidenum">
              <a:rPr lang="fr-FR"/>
              <a:pPr>
                <a:defRPr/>
              </a:pPr>
              <a:t>27</a:t>
            </a:fld>
            <a:endParaRPr lang="fr-FR"/>
          </a:p>
        </p:txBody>
      </p:sp>
      <p:sp>
        <p:nvSpPr>
          <p:cNvPr id="116" name="Rectangle 1055"/>
          <p:cNvSpPr>
            <a:spLocks noChangeArrowheads="1"/>
          </p:cNvSpPr>
          <p:nvPr/>
        </p:nvSpPr>
        <p:spPr bwMode="auto">
          <a:xfrm>
            <a:off x="6156176" y="4656072"/>
            <a:ext cx="3240831" cy="584741"/>
          </a:xfrm>
          <a:prstGeom prst="rect">
            <a:avLst/>
          </a:prstGeom>
          <a:noFill/>
          <a:ln w="9525" algn="ctr">
            <a:noFill/>
            <a:miter lim="800000"/>
            <a:headEnd/>
            <a:tailEnd/>
          </a:ln>
        </p:spPr>
        <p:txBody>
          <a:bodyPr wrap="square" lIns="91405" tIns="45703" rIns="91405" bIns="45703">
            <a:spAutoFit/>
          </a:bodyPr>
          <a:lstStyle/>
          <a:p>
            <a:pPr defTabSz="4171950" fontAlgn="auto">
              <a:spcBef>
                <a:spcPts val="0"/>
              </a:spcBef>
              <a:spcAft>
                <a:spcPts val="0"/>
              </a:spcAft>
              <a:buFont typeface="Wingdings"/>
              <a:buChar char="è"/>
              <a:defRPr/>
            </a:pPr>
            <a:r>
              <a:rPr lang="fr-FR" sz="1600" dirty="0" smtClean="0">
                <a:solidFill>
                  <a:srgbClr val="FF0000"/>
                </a:solidFill>
                <a:latin typeface="+mn-lt"/>
              </a:rPr>
              <a:t>Pas de claquage de l’oxyde</a:t>
            </a:r>
          </a:p>
          <a:p>
            <a:pPr defTabSz="4171950" fontAlgn="auto">
              <a:spcBef>
                <a:spcPts val="0"/>
              </a:spcBef>
              <a:spcAft>
                <a:spcPts val="0"/>
              </a:spcAft>
              <a:buFont typeface="Wingdings"/>
              <a:buChar char="è"/>
              <a:defRPr/>
            </a:pPr>
            <a:r>
              <a:rPr lang="fr-FR" sz="1600" dirty="0" smtClean="0">
                <a:solidFill>
                  <a:srgbClr val="FF0000"/>
                </a:solidFill>
                <a:latin typeface="+mn-lt"/>
              </a:rPr>
              <a:t> Pas d’échauffement du contact</a:t>
            </a:r>
            <a:endParaRPr lang="fr-FR" sz="1600" dirty="0">
              <a:solidFill>
                <a:srgbClr val="FF0000"/>
              </a:solidFill>
              <a:latin typeface="+mn-lt"/>
            </a:endParaRPr>
          </a:p>
        </p:txBody>
      </p:sp>
      <p:sp>
        <p:nvSpPr>
          <p:cNvPr id="117" name="Rectangle 1055"/>
          <p:cNvSpPr>
            <a:spLocks noChangeArrowheads="1"/>
          </p:cNvSpPr>
          <p:nvPr/>
        </p:nvSpPr>
        <p:spPr bwMode="auto">
          <a:xfrm>
            <a:off x="6156176" y="4077072"/>
            <a:ext cx="2268537" cy="584741"/>
          </a:xfrm>
          <a:prstGeom prst="rect">
            <a:avLst/>
          </a:prstGeom>
          <a:noFill/>
          <a:ln w="9525" algn="ctr">
            <a:noFill/>
            <a:miter lim="800000"/>
            <a:headEnd/>
            <a:tailEnd/>
          </a:ln>
        </p:spPr>
        <p:txBody>
          <a:bodyPr lIns="91405" tIns="45703" rIns="91405" bIns="45703">
            <a:spAutoFit/>
          </a:bodyPr>
          <a:lstStyle/>
          <a:p>
            <a:pPr defTabSz="4171950"/>
            <a:r>
              <a:rPr lang="fr-FR" sz="1600" b="1" dirty="0" smtClean="0">
                <a:latin typeface="Calibri" pitchFamily="34" charset="0"/>
                <a:sym typeface="Wingdings" pitchFamily="2" charset="2"/>
              </a:rPr>
              <a:t>Pas de glissement</a:t>
            </a:r>
          </a:p>
          <a:p>
            <a:pPr defTabSz="4171950"/>
            <a:r>
              <a:rPr lang="fr-FR" sz="1600" b="1" dirty="0" smtClean="0">
                <a:latin typeface="Calibri" pitchFamily="34" charset="0"/>
                <a:sym typeface="Wingdings" pitchFamily="2" charset="2"/>
              </a:rPr>
              <a:t>Pas de vibration</a:t>
            </a:r>
            <a:endParaRPr lang="fr-FR" sz="1600" dirty="0">
              <a:latin typeface="Calibri" pitchFamily="34" charset="0"/>
            </a:endParaRPr>
          </a:p>
        </p:txBody>
      </p:sp>
      <p:grpSp>
        <p:nvGrpSpPr>
          <p:cNvPr id="96" name="Groupe 161"/>
          <p:cNvGrpSpPr>
            <a:grpSpLocks/>
          </p:cNvGrpSpPr>
          <p:nvPr/>
        </p:nvGrpSpPr>
        <p:grpSpPr bwMode="auto">
          <a:xfrm>
            <a:off x="4740473" y="908720"/>
            <a:ext cx="3863975" cy="2933425"/>
            <a:chOff x="6154713" y="-3145587"/>
            <a:chExt cx="3863900" cy="2933442"/>
          </a:xfrm>
        </p:grpSpPr>
        <p:sp>
          <p:nvSpPr>
            <p:cNvPr id="64650" name="Rectangle 1051"/>
            <p:cNvSpPr>
              <a:spLocks noChangeArrowheads="1"/>
            </p:cNvSpPr>
            <p:nvPr/>
          </p:nvSpPr>
          <p:spPr bwMode="auto">
            <a:xfrm>
              <a:off x="6202263" y="-796889"/>
              <a:ext cx="3308182" cy="584744"/>
            </a:xfrm>
            <a:prstGeom prst="rect">
              <a:avLst/>
            </a:prstGeom>
            <a:noFill/>
            <a:ln w="9525" algn="ctr">
              <a:noFill/>
              <a:miter lim="800000"/>
              <a:headEnd/>
              <a:tailEnd/>
            </a:ln>
          </p:spPr>
          <p:txBody>
            <a:bodyPr wrap="square" lIns="91405" tIns="45703" rIns="91405" bIns="45703">
              <a:spAutoFit/>
            </a:bodyPr>
            <a:lstStyle/>
            <a:p>
              <a:pPr algn="ctr" defTabSz="4171950"/>
              <a:r>
                <a:rPr lang="fr-FR" sz="1600" i="1" u="sng" dirty="0">
                  <a:latin typeface="Calibri" pitchFamily="34" charset="0"/>
                </a:rPr>
                <a:t>Compression de barreaux </a:t>
              </a:r>
              <a:r>
                <a:rPr lang="fr-FR" sz="1600" i="1" u="sng" dirty="0" smtClean="0">
                  <a:latin typeface="Calibri" pitchFamily="34" charset="0"/>
                </a:rPr>
                <a:t>croisés </a:t>
              </a:r>
              <a:r>
                <a:rPr lang="fr-FR" sz="1600" i="1" u="sng" dirty="0">
                  <a:latin typeface="Calibri" pitchFamily="34" charset="0"/>
                </a:rPr>
                <a:t>dans la configuration de films minces</a:t>
              </a:r>
              <a:endParaRPr lang="fr-FR" sz="1600" i="1" dirty="0">
                <a:latin typeface="Calibri" pitchFamily="34" charset="0"/>
              </a:endParaRPr>
            </a:p>
          </p:txBody>
        </p:sp>
        <p:grpSp>
          <p:nvGrpSpPr>
            <p:cNvPr id="64651" name="Group 96"/>
            <p:cNvGrpSpPr>
              <a:grpSpLocks/>
            </p:cNvGrpSpPr>
            <p:nvPr/>
          </p:nvGrpSpPr>
          <p:grpSpPr bwMode="auto">
            <a:xfrm>
              <a:off x="6154713" y="-3145587"/>
              <a:ext cx="3863900" cy="2393631"/>
              <a:chOff x="5472" y="2119"/>
              <a:chExt cx="2884" cy="1691"/>
            </a:xfrm>
          </p:grpSpPr>
          <p:sp>
            <p:nvSpPr>
              <p:cNvPr id="97" name="AutoShape 157"/>
              <p:cNvSpPr>
                <a:spLocks noChangeArrowheads="1"/>
              </p:cNvSpPr>
              <p:nvPr/>
            </p:nvSpPr>
            <p:spPr bwMode="auto">
              <a:xfrm>
                <a:off x="5598" y="2907"/>
                <a:ext cx="852" cy="682"/>
              </a:xfrm>
              <a:custGeom>
                <a:avLst/>
                <a:gdLst>
                  <a:gd name="T0" fmla="*/ 17 w 21600"/>
                  <a:gd name="T1" fmla="*/ 0 h 21600"/>
                  <a:gd name="T2" fmla="*/ 1 w 21600"/>
                  <a:gd name="T3" fmla="*/ 11 h 21600"/>
                  <a:gd name="T4" fmla="*/ 17 w 21600"/>
                  <a:gd name="T5" fmla="*/ 1 h 21600"/>
                  <a:gd name="T6" fmla="*/ 33 w 21600"/>
                  <a:gd name="T7" fmla="*/ 11 h 21600"/>
                  <a:gd name="T8" fmla="*/ 0 60000 65536"/>
                  <a:gd name="T9" fmla="*/ 0 60000 65536"/>
                  <a:gd name="T10" fmla="*/ 0 60000 65536"/>
                  <a:gd name="T11" fmla="*/ 0 60000 65536"/>
                  <a:gd name="T12" fmla="*/ 0 w 21600"/>
                  <a:gd name="T13" fmla="*/ 0 h 21600"/>
                  <a:gd name="T14" fmla="*/ 21600 w 21600"/>
                  <a:gd name="T15" fmla="*/ 7719 h 21600"/>
                </a:gdLst>
                <a:ahLst/>
                <a:cxnLst>
                  <a:cxn ang="T8">
                    <a:pos x="T0" y="T1"/>
                  </a:cxn>
                  <a:cxn ang="T9">
                    <a:pos x="T2" y="T3"/>
                  </a:cxn>
                  <a:cxn ang="T10">
                    <a:pos x="T4" y="T5"/>
                  </a:cxn>
                  <a:cxn ang="T11">
                    <a:pos x="T6" y="T7"/>
                  </a:cxn>
                </a:cxnLst>
                <a:rect l="T12" t="T13" r="T14" b="T15"/>
                <a:pathLst>
                  <a:path w="21600" h="21600">
                    <a:moveTo>
                      <a:pt x="839" y="10800"/>
                    </a:moveTo>
                    <a:cubicBezTo>
                      <a:pt x="839" y="5298"/>
                      <a:pt x="5298" y="839"/>
                      <a:pt x="10800" y="839"/>
                    </a:cubicBezTo>
                    <a:cubicBezTo>
                      <a:pt x="16301" y="838"/>
                      <a:pt x="20760" y="5298"/>
                      <a:pt x="20761" y="10799"/>
                    </a:cubicBezTo>
                    <a:lnTo>
                      <a:pt x="21600" y="10800"/>
                    </a:lnTo>
                    <a:cubicBezTo>
                      <a:pt x="21600" y="4835"/>
                      <a:pt x="16764" y="0"/>
                      <a:pt x="10800" y="0"/>
                    </a:cubicBezTo>
                    <a:cubicBezTo>
                      <a:pt x="4835" y="0"/>
                      <a:pt x="0" y="4835"/>
                      <a:pt x="0" y="10800"/>
                    </a:cubicBezTo>
                    <a:close/>
                  </a:path>
                </a:pathLst>
              </a:custGeom>
              <a:solidFill>
                <a:schemeClr val="accent5">
                  <a:lumMod val="90000"/>
                </a:schemeClr>
              </a:solidFill>
              <a:ln w="9525">
                <a:round/>
                <a:headEnd/>
                <a:tailEnd/>
              </a:ln>
              <a:effectLst/>
              <a:scene3d>
                <a:camera prst="legacyObliqueTopRight">
                  <a:rot lat="0" lon="3000000" rev="0"/>
                </a:camera>
                <a:lightRig rig="legacyFlat4" dir="b"/>
              </a:scene3d>
              <a:sp3d extrusionH="1801800" prstMaterial="legacyMatte">
                <a:bevelT w="13500" h="13500" prst="angle"/>
                <a:bevelB w="13500" h="13500" prst="angle"/>
                <a:extrusionClr>
                  <a:schemeClr val="accent1"/>
                </a:extrusionClr>
              </a:sp3d>
            </p:spPr>
            <p:txBody>
              <a:bodyPr wrap="none" anchor="ctr">
                <a:flatTx/>
              </a:bodyPr>
              <a:lstStyle/>
              <a:p>
                <a:pPr fontAlgn="auto">
                  <a:spcBef>
                    <a:spcPts val="0"/>
                  </a:spcBef>
                  <a:spcAft>
                    <a:spcPts val="0"/>
                  </a:spcAft>
                  <a:defRPr/>
                </a:pPr>
                <a:endParaRPr lang="fr-FR">
                  <a:latin typeface="+mn-lt"/>
                  <a:cs typeface="+mn-cs"/>
                </a:endParaRPr>
              </a:p>
            </p:txBody>
          </p:sp>
          <p:sp>
            <p:nvSpPr>
              <p:cNvPr id="64653" name="AutoShape 158"/>
              <p:cNvSpPr>
                <a:spLocks noChangeArrowheads="1"/>
              </p:cNvSpPr>
              <p:nvPr/>
            </p:nvSpPr>
            <p:spPr bwMode="auto">
              <a:xfrm rot="10800000">
                <a:off x="6329" y="2368"/>
                <a:ext cx="850" cy="680"/>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19 h 21600"/>
                </a:gdLst>
                <a:ahLst/>
                <a:cxnLst>
                  <a:cxn ang="T8">
                    <a:pos x="T0" y="T1"/>
                  </a:cxn>
                  <a:cxn ang="T9">
                    <a:pos x="T2" y="T3"/>
                  </a:cxn>
                  <a:cxn ang="T10">
                    <a:pos x="T4" y="T5"/>
                  </a:cxn>
                  <a:cxn ang="T11">
                    <a:pos x="T6" y="T7"/>
                  </a:cxn>
                </a:cxnLst>
                <a:rect l="T12" t="T13" r="T14" b="T15"/>
                <a:pathLst>
                  <a:path w="21600" h="21600">
                    <a:moveTo>
                      <a:pt x="839" y="10800"/>
                    </a:moveTo>
                    <a:cubicBezTo>
                      <a:pt x="839" y="5298"/>
                      <a:pt x="5298" y="839"/>
                      <a:pt x="10800" y="839"/>
                    </a:cubicBezTo>
                    <a:cubicBezTo>
                      <a:pt x="16301" y="838"/>
                      <a:pt x="20760" y="5298"/>
                      <a:pt x="20761" y="10799"/>
                    </a:cubicBezTo>
                    <a:lnTo>
                      <a:pt x="21600" y="10800"/>
                    </a:lnTo>
                    <a:cubicBezTo>
                      <a:pt x="21600" y="4835"/>
                      <a:pt x="16764" y="0"/>
                      <a:pt x="10800" y="0"/>
                    </a:cubicBezTo>
                    <a:cubicBezTo>
                      <a:pt x="4835" y="0"/>
                      <a:pt x="0" y="4835"/>
                      <a:pt x="0" y="10800"/>
                    </a:cubicBezTo>
                    <a:lnTo>
                      <a:pt x="839" y="10800"/>
                    </a:lnTo>
                    <a:close/>
                  </a:path>
                </a:pathLst>
              </a:custGeom>
              <a:solidFill>
                <a:schemeClr val="accent1"/>
              </a:solidFill>
              <a:ln w="9525">
                <a:round/>
                <a:headEnd/>
                <a:tailEnd/>
              </a:ln>
              <a:scene3d>
                <a:camera prst="legacyObliqueTopRight">
                  <a:rot lat="0" lon="19199990" rev="0"/>
                </a:camera>
                <a:lightRig rig="legacyFlat4" dir="b"/>
              </a:scene3d>
              <a:sp3d extrusionH="1801800" prstMaterial="legacyMatte">
                <a:bevelT w="13500" h="13500" prst="angle"/>
                <a:bevelB w="13500" h="13500" prst="angle"/>
                <a:extrusionClr>
                  <a:schemeClr val="accent1"/>
                </a:extrusionClr>
              </a:sp3d>
            </p:spPr>
            <p:txBody>
              <a:bodyPr wrap="none" anchor="ctr">
                <a:flatTx/>
              </a:bodyPr>
              <a:lstStyle/>
              <a:p>
                <a:endParaRPr lang="fr-FR"/>
              </a:p>
            </p:txBody>
          </p:sp>
          <p:sp>
            <p:nvSpPr>
              <p:cNvPr id="64654" name="Oval 159"/>
              <p:cNvSpPr>
                <a:spLocks noChangeArrowheads="1"/>
              </p:cNvSpPr>
              <p:nvPr/>
            </p:nvSpPr>
            <p:spPr bwMode="auto">
              <a:xfrm>
                <a:off x="6385" y="2773"/>
                <a:ext cx="379" cy="138"/>
              </a:xfrm>
              <a:prstGeom prst="ellipse">
                <a:avLst/>
              </a:prstGeom>
              <a:pattFill prst="ltUpDiag">
                <a:fgClr>
                  <a:schemeClr val="tx2">
                    <a:alpha val="50195"/>
                  </a:schemeClr>
                </a:fgClr>
                <a:bgClr>
                  <a:schemeClr val="bg1">
                    <a:alpha val="50195"/>
                  </a:schemeClr>
                </a:bgClr>
              </a:pattFill>
              <a:ln w="9525">
                <a:solidFill>
                  <a:schemeClr val="tx1"/>
                </a:solidFill>
                <a:prstDash val="sysDot"/>
                <a:round/>
                <a:headEnd/>
                <a:tailEnd/>
              </a:ln>
            </p:spPr>
            <p:txBody>
              <a:bodyPr wrap="none" anchor="ctr"/>
              <a:lstStyle/>
              <a:p>
                <a:endParaRPr lang="fr-FR">
                  <a:latin typeface="Times New Roman" pitchFamily="18" charset="0"/>
                </a:endParaRPr>
              </a:p>
            </p:txBody>
          </p:sp>
          <p:sp>
            <p:nvSpPr>
              <p:cNvPr id="64655" name="AutoShape 6"/>
              <p:cNvSpPr>
                <a:spLocks noChangeArrowheads="1"/>
              </p:cNvSpPr>
              <p:nvPr/>
            </p:nvSpPr>
            <p:spPr bwMode="auto">
              <a:xfrm>
                <a:off x="6478" y="2368"/>
                <a:ext cx="144" cy="336"/>
              </a:xfrm>
              <a:prstGeom prst="downArrow">
                <a:avLst>
                  <a:gd name="adj1" fmla="val 50000"/>
                  <a:gd name="adj2" fmla="val 58333"/>
                </a:avLst>
              </a:prstGeom>
              <a:solidFill>
                <a:srgbClr val="333333"/>
              </a:solidFill>
              <a:ln w="9525">
                <a:noFill/>
                <a:miter lim="800000"/>
                <a:headEnd/>
                <a:tailEnd/>
              </a:ln>
            </p:spPr>
            <p:txBody>
              <a:bodyPr wrap="none" anchor="ctr"/>
              <a:lstStyle/>
              <a:p>
                <a:endParaRPr lang="fr-FR">
                  <a:latin typeface="Times New Roman" pitchFamily="18" charset="0"/>
                </a:endParaRPr>
              </a:p>
            </p:txBody>
          </p:sp>
          <p:sp>
            <p:nvSpPr>
              <p:cNvPr id="64656" name="Oval 161"/>
              <p:cNvSpPr>
                <a:spLocks noChangeArrowheads="1"/>
              </p:cNvSpPr>
              <p:nvPr/>
            </p:nvSpPr>
            <p:spPr bwMode="auto">
              <a:xfrm>
                <a:off x="6119" y="3475"/>
                <a:ext cx="227" cy="227"/>
              </a:xfrm>
              <a:prstGeom prst="ellipse">
                <a:avLst/>
              </a:prstGeom>
              <a:noFill/>
              <a:ln w="19050">
                <a:solidFill>
                  <a:schemeClr val="tx1"/>
                </a:solidFill>
                <a:round/>
                <a:headEnd/>
                <a:tailEnd/>
              </a:ln>
            </p:spPr>
            <p:txBody>
              <a:bodyPr wrap="none" anchor="ctr"/>
              <a:lstStyle/>
              <a:p>
                <a:pPr algn="ctr"/>
                <a:r>
                  <a:rPr lang="fr-FR" i="1">
                    <a:latin typeface="Times New Roman" pitchFamily="18" charset="0"/>
                  </a:rPr>
                  <a:t>V</a:t>
                </a:r>
              </a:p>
            </p:txBody>
          </p:sp>
          <p:sp>
            <p:nvSpPr>
              <p:cNvPr id="64657" name="Line 164"/>
              <p:cNvSpPr>
                <a:spLocks noChangeShapeType="1"/>
              </p:cNvSpPr>
              <p:nvPr/>
            </p:nvSpPr>
            <p:spPr bwMode="auto">
              <a:xfrm>
                <a:off x="5478" y="3040"/>
                <a:ext cx="641" cy="549"/>
              </a:xfrm>
              <a:prstGeom prst="line">
                <a:avLst/>
              </a:prstGeom>
              <a:noFill/>
              <a:ln w="19050">
                <a:solidFill>
                  <a:schemeClr val="tx1"/>
                </a:solidFill>
                <a:round/>
                <a:headEnd/>
                <a:tailEnd/>
              </a:ln>
            </p:spPr>
            <p:txBody>
              <a:bodyPr/>
              <a:lstStyle/>
              <a:p>
                <a:endParaRPr lang="fr-FR"/>
              </a:p>
            </p:txBody>
          </p:sp>
          <p:sp>
            <p:nvSpPr>
              <p:cNvPr id="64658" name="Line 165"/>
              <p:cNvSpPr>
                <a:spLocks noChangeShapeType="1"/>
              </p:cNvSpPr>
              <p:nvPr/>
            </p:nvSpPr>
            <p:spPr bwMode="auto">
              <a:xfrm flipV="1">
                <a:off x="5472" y="2907"/>
                <a:ext cx="522" cy="132"/>
              </a:xfrm>
              <a:prstGeom prst="line">
                <a:avLst/>
              </a:prstGeom>
              <a:noFill/>
              <a:ln w="19050">
                <a:solidFill>
                  <a:schemeClr val="tx1"/>
                </a:solidFill>
                <a:round/>
                <a:headEnd/>
                <a:tailEnd/>
              </a:ln>
            </p:spPr>
            <p:txBody>
              <a:bodyPr/>
              <a:lstStyle/>
              <a:p>
                <a:endParaRPr lang="fr-FR"/>
              </a:p>
            </p:txBody>
          </p:sp>
          <p:sp>
            <p:nvSpPr>
              <p:cNvPr id="64659" name="Text Box 169"/>
              <p:cNvSpPr txBox="1">
                <a:spLocks noChangeArrowheads="1"/>
              </p:cNvSpPr>
              <p:nvPr/>
            </p:nvSpPr>
            <p:spPr bwMode="auto">
              <a:xfrm>
                <a:off x="6199" y="2157"/>
                <a:ext cx="709" cy="261"/>
              </a:xfrm>
              <a:prstGeom prst="rect">
                <a:avLst/>
              </a:prstGeom>
              <a:noFill/>
              <a:ln w="9525">
                <a:noFill/>
                <a:miter lim="800000"/>
                <a:headEnd/>
                <a:tailEnd/>
              </a:ln>
            </p:spPr>
            <p:txBody>
              <a:bodyPr>
                <a:spAutoFit/>
              </a:bodyPr>
              <a:lstStyle/>
              <a:p>
                <a:pPr algn="ctr">
                  <a:spcBef>
                    <a:spcPct val="50000"/>
                  </a:spcBef>
                </a:pPr>
                <a:r>
                  <a:rPr lang="fr-FR" i="1">
                    <a:latin typeface="Times New Roman" pitchFamily="18" charset="0"/>
                  </a:rPr>
                  <a:t>F</a:t>
                </a:r>
              </a:p>
            </p:txBody>
          </p:sp>
          <p:sp>
            <p:nvSpPr>
              <p:cNvPr id="64660" name="Line 170"/>
              <p:cNvSpPr>
                <a:spLocks noChangeShapeType="1"/>
              </p:cNvSpPr>
              <p:nvPr/>
            </p:nvSpPr>
            <p:spPr bwMode="auto">
              <a:xfrm flipV="1">
                <a:off x="6669" y="2368"/>
                <a:ext cx="362" cy="433"/>
              </a:xfrm>
              <a:prstGeom prst="line">
                <a:avLst/>
              </a:prstGeom>
              <a:noFill/>
              <a:ln w="9525">
                <a:solidFill>
                  <a:schemeClr val="tx1"/>
                </a:solidFill>
                <a:round/>
                <a:headEnd type="triangle" w="med" len="med"/>
                <a:tailEnd/>
              </a:ln>
            </p:spPr>
            <p:txBody>
              <a:bodyPr/>
              <a:lstStyle/>
              <a:p>
                <a:endParaRPr lang="fr-FR"/>
              </a:p>
            </p:txBody>
          </p:sp>
          <p:sp>
            <p:nvSpPr>
              <p:cNvPr id="106" name="Text Box 171"/>
              <p:cNvSpPr txBox="1">
                <a:spLocks noChangeArrowheads="1"/>
              </p:cNvSpPr>
              <p:nvPr/>
            </p:nvSpPr>
            <p:spPr bwMode="auto">
              <a:xfrm>
                <a:off x="6794" y="2119"/>
                <a:ext cx="1562" cy="261"/>
              </a:xfrm>
              <a:prstGeom prst="rect">
                <a:avLst/>
              </a:prstGeom>
              <a:noFill/>
              <a:ln w="9525">
                <a:noFill/>
                <a:miter lim="800000"/>
                <a:headEnd/>
                <a:tailEnd/>
              </a:ln>
            </p:spPr>
            <p:txBody>
              <a:bodyPr>
                <a:spAutoFit/>
              </a:bodyPr>
              <a:lstStyle/>
              <a:p>
                <a:pPr algn="ctr" fontAlgn="auto">
                  <a:spcBef>
                    <a:spcPct val="50000"/>
                  </a:spcBef>
                  <a:spcAft>
                    <a:spcPts val="0"/>
                  </a:spcAft>
                  <a:defRPr/>
                </a:pPr>
                <a:r>
                  <a:rPr lang="fr-FR" b="1" dirty="0">
                    <a:latin typeface="+mj-lt"/>
                    <a:cs typeface="+mn-cs"/>
                  </a:rPr>
                  <a:t>Zone de contact</a:t>
                </a:r>
              </a:p>
            </p:txBody>
          </p:sp>
          <p:sp>
            <p:nvSpPr>
              <p:cNvPr id="64662" name="Rectangle 174"/>
              <p:cNvSpPr>
                <a:spLocks noChangeArrowheads="1"/>
              </p:cNvSpPr>
              <p:nvPr/>
            </p:nvSpPr>
            <p:spPr bwMode="auto">
              <a:xfrm rot="900000">
                <a:off x="5973" y="2888"/>
                <a:ext cx="34" cy="34"/>
              </a:xfrm>
              <a:prstGeom prst="rect">
                <a:avLst/>
              </a:prstGeom>
              <a:solidFill>
                <a:schemeClr val="tx2"/>
              </a:solidFill>
              <a:ln w="9525">
                <a:noFill/>
                <a:miter lim="800000"/>
                <a:headEnd/>
                <a:tailEnd/>
              </a:ln>
            </p:spPr>
            <p:txBody>
              <a:bodyPr wrap="none" anchor="ctr"/>
              <a:lstStyle/>
              <a:p>
                <a:endParaRPr lang="fr-FR">
                  <a:latin typeface="Times New Roman" pitchFamily="18" charset="0"/>
                </a:endParaRPr>
              </a:p>
            </p:txBody>
          </p:sp>
          <p:sp>
            <p:nvSpPr>
              <p:cNvPr id="64663" name="Rectangle 176"/>
              <p:cNvSpPr>
                <a:spLocks noChangeArrowheads="1"/>
              </p:cNvSpPr>
              <p:nvPr/>
            </p:nvSpPr>
            <p:spPr bwMode="auto">
              <a:xfrm rot="-900000">
                <a:off x="6769" y="3014"/>
                <a:ext cx="34" cy="30"/>
              </a:xfrm>
              <a:prstGeom prst="rect">
                <a:avLst/>
              </a:prstGeom>
              <a:solidFill>
                <a:schemeClr val="tx2"/>
              </a:solidFill>
              <a:ln w="9525">
                <a:noFill/>
                <a:miter lim="800000"/>
                <a:headEnd/>
                <a:tailEnd/>
              </a:ln>
            </p:spPr>
            <p:txBody>
              <a:bodyPr wrap="none" anchor="ctr"/>
              <a:lstStyle/>
              <a:p>
                <a:endParaRPr lang="fr-FR">
                  <a:latin typeface="Times New Roman" pitchFamily="18" charset="0"/>
                </a:endParaRPr>
              </a:p>
            </p:txBody>
          </p:sp>
          <p:sp>
            <p:nvSpPr>
              <p:cNvPr id="64664" name="Line 177"/>
              <p:cNvSpPr>
                <a:spLocks noChangeShapeType="1"/>
              </p:cNvSpPr>
              <p:nvPr/>
            </p:nvSpPr>
            <p:spPr bwMode="auto">
              <a:xfrm flipV="1">
                <a:off x="6346" y="3393"/>
                <a:ext cx="823" cy="196"/>
              </a:xfrm>
              <a:prstGeom prst="line">
                <a:avLst/>
              </a:prstGeom>
              <a:noFill/>
              <a:ln w="19050">
                <a:solidFill>
                  <a:schemeClr val="tx1"/>
                </a:solidFill>
                <a:round/>
                <a:headEnd/>
                <a:tailEnd/>
              </a:ln>
            </p:spPr>
            <p:txBody>
              <a:bodyPr/>
              <a:lstStyle/>
              <a:p>
                <a:endParaRPr lang="fr-FR"/>
              </a:p>
            </p:txBody>
          </p:sp>
          <p:sp>
            <p:nvSpPr>
              <p:cNvPr id="64665" name="Line 178"/>
              <p:cNvSpPr>
                <a:spLocks noChangeShapeType="1"/>
              </p:cNvSpPr>
              <p:nvPr/>
            </p:nvSpPr>
            <p:spPr bwMode="auto">
              <a:xfrm>
                <a:off x="6784" y="3034"/>
                <a:ext cx="385" cy="359"/>
              </a:xfrm>
              <a:prstGeom prst="line">
                <a:avLst/>
              </a:prstGeom>
              <a:noFill/>
              <a:ln w="19050">
                <a:solidFill>
                  <a:schemeClr val="tx1"/>
                </a:solidFill>
                <a:round/>
                <a:headEnd/>
                <a:tailEnd/>
              </a:ln>
            </p:spPr>
            <p:txBody>
              <a:bodyPr/>
              <a:lstStyle/>
              <a:p>
                <a:endParaRPr lang="fr-FR"/>
              </a:p>
            </p:txBody>
          </p:sp>
          <p:sp>
            <p:nvSpPr>
              <p:cNvPr id="64666" name="AutoShape 180"/>
              <p:cNvSpPr>
                <a:spLocks noChangeArrowheads="1"/>
              </p:cNvSpPr>
              <p:nvPr/>
            </p:nvSpPr>
            <p:spPr bwMode="auto">
              <a:xfrm rot="2367589">
                <a:off x="5954" y="2457"/>
                <a:ext cx="421" cy="170"/>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86 w 21600"/>
                  <a:gd name="T13" fmla="*/ 5464 h 21600"/>
                  <a:gd name="T14" fmla="*/ 18881 w 21600"/>
                  <a:gd name="T15" fmla="*/ 16136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333333"/>
              </a:solidFill>
              <a:ln w="9525">
                <a:noFill/>
                <a:miter lim="800000"/>
                <a:headEnd/>
                <a:tailEnd/>
              </a:ln>
            </p:spPr>
            <p:txBody>
              <a:bodyPr wrap="none" anchor="ctr"/>
              <a:lstStyle/>
              <a:p>
                <a:endParaRPr lang="fr-FR"/>
              </a:p>
            </p:txBody>
          </p:sp>
          <p:sp>
            <p:nvSpPr>
              <p:cNvPr id="64667" name="AutoShape 181"/>
              <p:cNvSpPr>
                <a:spLocks noChangeArrowheads="1"/>
              </p:cNvSpPr>
              <p:nvPr/>
            </p:nvSpPr>
            <p:spPr bwMode="auto">
              <a:xfrm rot="-1039156">
                <a:off x="7218" y="2534"/>
                <a:ext cx="421" cy="170"/>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86 w 21600"/>
                  <a:gd name="T13" fmla="*/ 5464 h 21600"/>
                  <a:gd name="T14" fmla="*/ 18881 w 21600"/>
                  <a:gd name="T15" fmla="*/ 16136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333333"/>
              </a:solidFill>
              <a:ln w="9525">
                <a:noFill/>
                <a:miter lim="800000"/>
                <a:headEnd/>
                <a:tailEnd/>
              </a:ln>
            </p:spPr>
            <p:txBody>
              <a:bodyPr wrap="none" anchor="ctr"/>
              <a:lstStyle/>
              <a:p>
                <a:endParaRPr lang="fr-FR"/>
              </a:p>
            </p:txBody>
          </p:sp>
          <p:sp>
            <p:nvSpPr>
              <p:cNvPr id="64668" name="Text Box 183"/>
              <p:cNvSpPr txBox="1">
                <a:spLocks noChangeArrowheads="1"/>
              </p:cNvSpPr>
              <p:nvPr/>
            </p:nvSpPr>
            <p:spPr bwMode="auto">
              <a:xfrm>
                <a:off x="7456" y="2311"/>
                <a:ext cx="355" cy="261"/>
              </a:xfrm>
              <a:prstGeom prst="rect">
                <a:avLst/>
              </a:prstGeom>
              <a:noFill/>
              <a:ln w="9525">
                <a:noFill/>
                <a:miter lim="800000"/>
                <a:headEnd/>
                <a:tailEnd/>
              </a:ln>
            </p:spPr>
            <p:txBody>
              <a:bodyPr>
                <a:spAutoFit/>
              </a:bodyPr>
              <a:lstStyle/>
              <a:p>
                <a:pPr algn="ctr">
                  <a:spcBef>
                    <a:spcPct val="50000"/>
                  </a:spcBef>
                </a:pPr>
                <a:r>
                  <a:rPr lang="fr-FR" i="1">
                    <a:latin typeface="Times New Roman" pitchFamily="18" charset="0"/>
                  </a:rPr>
                  <a:t>i</a:t>
                </a:r>
              </a:p>
            </p:txBody>
          </p:sp>
          <p:sp>
            <p:nvSpPr>
              <p:cNvPr id="64669" name="Text Box 184"/>
              <p:cNvSpPr txBox="1">
                <a:spLocks noChangeArrowheads="1"/>
              </p:cNvSpPr>
              <p:nvPr/>
            </p:nvSpPr>
            <p:spPr bwMode="auto">
              <a:xfrm>
                <a:off x="5869" y="2172"/>
                <a:ext cx="355" cy="261"/>
              </a:xfrm>
              <a:prstGeom prst="rect">
                <a:avLst/>
              </a:prstGeom>
              <a:noFill/>
              <a:ln w="9525">
                <a:noFill/>
                <a:miter lim="800000"/>
                <a:headEnd/>
                <a:tailEnd/>
              </a:ln>
            </p:spPr>
            <p:txBody>
              <a:bodyPr>
                <a:spAutoFit/>
              </a:bodyPr>
              <a:lstStyle/>
              <a:p>
                <a:pPr algn="ctr">
                  <a:spcBef>
                    <a:spcPct val="50000"/>
                  </a:spcBef>
                </a:pPr>
                <a:r>
                  <a:rPr lang="fr-FR" i="1">
                    <a:latin typeface="Times New Roman" pitchFamily="18" charset="0"/>
                  </a:rPr>
                  <a:t>i</a:t>
                </a:r>
              </a:p>
            </p:txBody>
          </p:sp>
          <p:sp>
            <p:nvSpPr>
              <p:cNvPr id="115" name="Text Box 186"/>
              <p:cNvSpPr txBox="1">
                <a:spLocks noChangeArrowheads="1"/>
              </p:cNvSpPr>
              <p:nvPr/>
            </p:nvSpPr>
            <p:spPr bwMode="auto">
              <a:xfrm>
                <a:off x="6271" y="3549"/>
                <a:ext cx="1006" cy="261"/>
              </a:xfrm>
              <a:prstGeom prst="rect">
                <a:avLst/>
              </a:prstGeom>
              <a:noFill/>
              <a:ln w="9525">
                <a:noFill/>
                <a:miter lim="800000"/>
                <a:headEnd/>
                <a:tailEnd/>
              </a:ln>
            </p:spPr>
            <p:txBody>
              <a:bodyPr>
                <a:spAutoFit/>
              </a:bodyPr>
              <a:lstStyle/>
              <a:p>
                <a:pPr algn="ctr" fontAlgn="auto">
                  <a:spcBef>
                    <a:spcPct val="50000"/>
                  </a:spcBef>
                  <a:spcAft>
                    <a:spcPts val="0"/>
                  </a:spcAft>
                  <a:defRPr/>
                </a:pPr>
                <a:r>
                  <a:rPr lang="fr-FR" b="1">
                    <a:latin typeface="+mj-lt"/>
                    <a:cs typeface="+mn-cs"/>
                  </a:rPr>
                  <a:t>Voltmètre</a:t>
                </a:r>
              </a:p>
            </p:txBody>
          </p:sp>
        </p:grpSp>
      </p:grpSp>
      <p:grpSp>
        <p:nvGrpSpPr>
          <p:cNvPr id="121" name="Group 92"/>
          <p:cNvGrpSpPr>
            <a:grpSpLocks/>
          </p:cNvGrpSpPr>
          <p:nvPr/>
        </p:nvGrpSpPr>
        <p:grpSpPr bwMode="auto">
          <a:xfrm>
            <a:off x="455" y="980728"/>
            <a:ext cx="4185651" cy="2741613"/>
            <a:chOff x="183" y="431"/>
            <a:chExt cx="2491" cy="1588"/>
          </a:xfrm>
        </p:grpSpPr>
        <p:sp>
          <p:nvSpPr>
            <p:cNvPr id="64548" name="Rectangle 54"/>
            <p:cNvSpPr>
              <a:spLocks noChangeArrowheads="1"/>
            </p:cNvSpPr>
            <p:nvPr/>
          </p:nvSpPr>
          <p:spPr bwMode="auto">
            <a:xfrm>
              <a:off x="1022" y="961"/>
              <a:ext cx="59" cy="1037"/>
            </a:xfrm>
            <a:prstGeom prst="rect">
              <a:avLst/>
            </a:prstGeom>
            <a:solidFill>
              <a:srgbClr val="C0C0C0"/>
            </a:solidFill>
            <a:ln w="9525">
              <a:solidFill>
                <a:schemeClr val="tx1"/>
              </a:solidFill>
              <a:miter lim="800000"/>
              <a:headEnd/>
              <a:tailEnd/>
            </a:ln>
          </p:spPr>
          <p:txBody>
            <a:bodyPr wrap="none" anchor="ctr"/>
            <a:lstStyle/>
            <a:p>
              <a:endParaRPr lang="fr-FR">
                <a:latin typeface="Calibri" pitchFamily="34" charset="0"/>
              </a:endParaRPr>
            </a:p>
          </p:txBody>
        </p:sp>
        <p:sp>
          <p:nvSpPr>
            <p:cNvPr id="64549" name="Rectangle 55"/>
            <p:cNvSpPr>
              <a:spLocks noChangeArrowheads="1"/>
            </p:cNvSpPr>
            <p:nvPr/>
          </p:nvSpPr>
          <p:spPr bwMode="auto">
            <a:xfrm>
              <a:off x="2231" y="961"/>
              <a:ext cx="59" cy="1037"/>
            </a:xfrm>
            <a:prstGeom prst="rect">
              <a:avLst/>
            </a:prstGeom>
            <a:solidFill>
              <a:srgbClr val="C0C0C0"/>
            </a:solidFill>
            <a:ln w="9525">
              <a:solidFill>
                <a:schemeClr val="tx1"/>
              </a:solidFill>
              <a:miter lim="800000"/>
              <a:headEnd/>
              <a:tailEnd/>
            </a:ln>
          </p:spPr>
          <p:txBody>
            <a:bodyPr wrap="none" anchor="ctr"/>
            <a:lstStyle/>
            <a:p>
              <a:endParaRPr lang="fr-FR">
                <a:latin typeface="Calibri" pitchFamily="34" charset="0"/>
              </a:endParaRPr>
            </a:p>
          </p:txBody>
        </p:sp>
        <p:sp>
          <p:nvSpPr>
            <p:cNvPr id="64550" name="Rectangle 56"/>
            <p:cNvSpPr>
              <a:spLocks noChangeArrowheads="1"/>
            </p:cNvSpPr>
            <p:nvPr/>
          </p:nvSpPr>
          <p:spPr bwMode="auto">
            <a:xfrm>
              <a:off x="816" y="1998"/>
              <a:ext cx="1680" cy="21"/>
            </a:xfrm>
            <a:prstGeom prst="rect">
              <a:avLst/>
            </a:prstGeom>
            <a:solidFill>
              <a:srgbClr val="C0C0C0"/>
            </a:solidFill>
            <a:ln w="9525">
              <a:solidFill>
                <a:schemeClr val="tx1"/>
              </a:solidFill>
              <a:miter lim="800000"/>
              <a:headEnd/>
              <a:tailEnd/>
            </a:ln>
          </p:spPr>
          <p:txBody>
            <a:bodyPr wrap="none" anchor="ctr"/>
            <a:lstStyle/>
            <a:p>
              <a:endParaRPr lang="fr-FR">
                <a:latin typeface="Calibri" pitchFamily="34" charset="0"/>
              </a:endParaRPr>
            </a:p>
          </p:txBody>
        </p:sp>
        <p:sp>
          <p:nvSpPr>
            <p:cNvPr id="64551" name="Rectangle 57"/>
            <p:cNvSpPr>
              <a:spLocks noChangeArrowheads="1"/>
            </p:cNvSpPr>
            <p:nvPr/>
          </p:nvSpPr>
          <p:spPr bwMode="auto">
            <a:xfrm>
              <a:off x="1199" y="1744"/>
              <a:ext cx="914" cy="254"/>
            </a:xfrm>
            <a:prstGeom prst="rect">
              <a:avLst/>
            </a:prstGeom>
            <a:solidFill>
              <a:srgbClr val="C0C0C0"/>
            </a:solidFill>
            <a:ln w="9525">
              <a:solidFill>
                <a:schemeClr val="tx1"/>
              </a:solidFill>
              <a:miter lim="800000"/>
              <a:headEnd/>
              <a:tailEnd/>
            </a:ln>
          </p:spPr>
          <p:txBody>
            <a:bodyPr wrap="none" anchor="ctr"/>
            <a:lstStyle/>
            <a:p>
              <a:endParaRPr lang="fr-FR">
                <a:latin typeface="Calibri" pitchFamily="34" charset="0"/>
              </a:endParaRPr>
            </a:p>
          </p:txBody>
        </p:sp>
        <p:sp>
          <p:nvSpPr>
            <p:cNvPr id="64552" name="Rectangle 58"/>
            <p:cNvSpPr>
              <a:spLocks noChangeArrowheads="1"/>
            </p:cNvSpPr>
            <p:nvPr/>
          </p:nvSpPr>
          <p:spPr bwMode="auto">
            <a:xfrm>
              <a:off x="1378" y="1662"/>
              <a:ext cx="557" cy="60"/>
            </a:xfrm>
            <a:prstGeom prst="rect">
              <a:avLst/>
            </a:prstGeom>
            <a:solidFill>
              <a:srgbClr val="333333"/>
            </a:solidFill>
            <a:ln w="9525">
              <a:solidFill>
                <a:srgbClr val="333333"/>
              </a:solidFill>
              <a:miter lim="800000"/>
              <a:headEnd/>
              <a:tailEnd/>
            </a:ln>
          </p:spPr>
          <p:txBody>
            <a:bodyPr wrap="none" anchor="ctr"/>
            <a:lstStyle/>
            <a:p>
              <a:endParaRPr lang="fr-FR">
                <a:latin typeface="Calibri" pitchFamily="34" charset="0"/>
              </a:endParaRPr>
            </a:p>
          </p:txBody>
        </p:sp>
        <p:sp>
          <p:nvSpPr>
            <p:cNvPr id="64553" name="Line 59"/>
            <p:cNvSpPr>
              <a:spLocks noChangeShapeType="1"/>
            </p:cNvSpPr>
            <p:nvPr/>
          </p:nvSpPr>
          <p:spPr bwMode="auto">
            <a:xfrm flipV="1">
              <a:off x="993" y="1956"/>
              <a:ext cx="118" cy="42"/>
            </a:xfrm>
            <a:prstGeom prst="line">
              <a:avLst/>
            </a:prstGeom>
            <a:noFill/>
            <a:ln w="9525">
              <a:solidFill>
                <a:schemeClr val="tx1"/>
              </a:solidFill>
              <a:round/>
              <a:headEnd/>
              <a:tailEnd/>
            </a:ln>
          </p:spPr>
          <p:txBody>
            <a:bodyPr/>
            <a:lstStyle/>
            <a:p>
              <a:endParaRPr lang="fr-FR"/>
            </a:p>
          </p:txBody>
        </p:sp>
        <p:sp>
          <p:nvSpPr>
            <p:cNvPr id="64554" name="Line 61"/>
            <p:cNvSpPr>
              <a:spLocks noChangeShapeType="1"/>
            </p:cNvSpPr>
            <p:nvPr/>
          </p:nvSpPr>
          <p:spPr bwMode="auto">
            <a:xfrm flipH="1" flipV="1">
              <a:off x="993" y="1913"/>
              <a:ext cx="118" cy="43"/>
            </a:xfrm>
            <a:prstGeom prst="line">
              <a:avLst/>
            </a:prstGeom>
            <a:noFill/>
            <a:ln w="9525">
              <a:solidFill>
                <a:schemeClr val="tx1"/>
              </a:solidFill>
              <a:round/>
              <a:headEnd/>
              <a:tailEnd/>
            </a:ln>
          </p:spPr>
          <p:txBody>
            <a:bodyPr/>
            <a:lstStyle/>
            <a:p>
              <a:endParaRPr lang="fr-FR"/>
            </a:p>
          </p:txBody>
        </p:sp>
        <p:sp>
          <p:nvSpPr>
            <p:cNvPr id="64555" name="Line 62"/>
            <p:cNvSpPr>
              <a:spLocks noChangeShapeType="1"/>
            </p:cNvSpPr>
            <p:nvPr/>
          </p:nvSpPr>
          <p:spPr bwMode="auto">
            <a:xfrm flipV="1">
              <a:off x="993" y="1871"/>
              <a:ext cx="118" cy="42"/>
            </a:xfrm>
            <a:prstGeom prst="line">
              <a:avLst/>
            </a:prstGeom>
            <a:noFill/>
            <a:ln w="9525">
              <a:solidFill>
                <a:schemeClr val="tx1"/>
              </a:solidFill>
              <a:round/>
              <a:headEnd/>
              <a:tailEnd/>
            </a:ln>
          </p:spPr>
          <p:txBody>
            <a:bodyPr/>
            <a:lstStyle/>
            <a:p>
              <a:endParaRPr lang="fr-FR"/>
            </a:p>
          </p:txBody>
        </p:sp>
        <p:sp>
          <p:nvSpPr>
            <p:cNvPr id="64556" name="Line 63"/>
            <p:cNvSpPr>
              <a:spLocks noChangeShapeType="1"/>
            </p:cNvSpPr>
            <p:nvPr/>
          </p:nvSpPr>
          <p:spPr bwMode="auto">
            <a:xfrm flipH="1" flipV="1">
              <a:off x="993" y="1829"/>
              <a:ext cx="118" cy="42"/>
            </a:xfrm>
            <a:prstGeom prst="line">
              <a:avLst/>
            </a:prstGeom>
            <a:noFill/>
            <a:ln w="9525">
              <a:solidFill>
                <a:schemeClr val="tx1"/>
              </a:solidFill>
              <a:round/>
              <a:headEnd/>
              <a:tailEnd/>
            </a:ln>
          </p:spPr>
          <p:txBody>
            <a:bodyPr/>
            <a:lstStyle/>
            <a:p>
              <a:endParaRPr lang="fr-FR"/>
            </a:p>
          </p:txBody>
        </p:sp>
        <p:sp>
          <p:nvSpPr>
            <p:cNvPr id="64557" name="Line 64"/>
            <p:cNvSpPr>
              <a:spLocks noChangeShapeType="1"/>
            </p:cNvSpPr>
            <p:nvPr/>
          </p:nvSpPr>
          <p:spPr bwMode="auto">
            <a:xfrm flipV="1">
              <a:off x="993" y="1786"/>
              <a:ext cx="118" cy="43"/>
            </a:xfrm>
            <a:prstGeom prst="line">
              <a:avLst/>
            </a:prstGeom>
            <a:noFill/>
            <a:ln w="9525">
              <a:solidFill>
                <a:schemeClr val="tx1"/>
              </a:solidFill>
              <a:round/>
              <a:headEnd/>
              <a:tailEnd/>
            </a:ln>
          </p:spPr>
          <p:txBody>
            <a:bodyPr/>
            <a:lstStyle/>
            <a:p>
              <a:endParaRPr lang="fr-FR"/>
            </a:p>
          </p:txBody>
        </p:sp>
        <p:sp>
          <p:nvSpPr>
            <p:cNvPr id="64558" name="Line 65"/>
            <p:cNvSpPr>
              <a:spLocks noChangeShapeType="1"/>
            </p:cNvSpPr>
            <p:nvPr/>
          </p:nvSpPr>
          <p:spPr bwMode="auto">
            <a:xfrm flipH="1" flipV="1">
              <a:off x="993" y="1744"/>
              <a:ext cx="118" cy="42"/>
            </a:xfrm>
            <a:prstGeom prst="line">
              <a:avLst/>
            </a:prstGeom>
            <a:noFill/>
            <a:ln w="9525">
              <a:solidFill>
                <a:schemeClr val="tx1"/>
              </a:solidFill>
              <a:round/>
              <a:headEnd/>
              <a:tailEnd/>
            </a:ln>
          </p:spPr>
          <p:txBody>
            <a:bodyPr/>
            <a:lstStyle/>
            <a:p>
              <a:endParaRPr lang="fr-FR"/>
            </a:p>
          </p:txBody>
        </p:sp>
        <p:sp>
          <p:nvSpPr>
            <p:cNvPr id="64559" name="Line 66"/>
            <p:cNvSpPr>
              <a:spLocks noChangeShapeType="1"/>
            </p:cNvSpPr>
            <p:nvPr/>
          </p:nvSpPr>
          <p:spPr bwMode="auto">
            <a:xfrm flipV="1">
              <a:off x="993" y="1702"/>
              <a:ext cx="118" cy="42"/>
            </a:xfrm>
            <a:prstGeom prst="line">
              <a:avLst/>
            </a:prstGeom>
            <a:noFill/>
            <a:ln w="9525">
              <a:solidFill>
                <a:schemeClr val="tx1"/>
              </a:solidFill>
              <a:round/>
              <a:headEnd/>
              <a:tailEnd/>
            </a:ln>
          </p:spPr>
          <p:txBody>
            <a:bodyPr/>
            <a:lstStyle/>
            <a:p>
              <a:endParaRPr lang="fr-FR"/>
            </a:p>
          </p:txBody>
        </p:sp>
        <p:sp>
          <p:nvSpPr>
            <p:cNvPr id="64560" name="Line 67"/>
            <p:cNvSpPr>
              <a:spLocks noChangeShapeType="1"/>
            </p:cNvSpPr>
            <p:nvPr/>
          </p:nvSpPr>
          <p:spPr bwMode="auto">
            <a:xfrm flipH="1" flipV="1">
              <a:off x="993" y="1659"/>
              <a:ext cx="118" cy="43"/>
            </a:xfrm>
            <a:prstGeom prst="line">
              <a:avLst/>
            </a:prstGeom>
            <a:noFill/>
            <a:ln w="9525">
              <a:solidFill>
                <a:schemeClr val="tx1"/>
              </a:solidFill>
              <a:round/>
              <a:headEnd/>
              <a:tailEnd/>
            </a:ln>
          </p:spPr>
          <p:txBody>
            <a:bodyPr/>
            <a:lstStyle/>
            <a:p>
              <a:endParaRPr lang="fr-FR"/>
            </a:p>
          </p:txBody>
        </p:sp>
        <p:sp>
          <p:nvSpPr>
            <p:cNvPr id="64561" name="Line 72"/>
            <p:cNvSpPr>
              <a:spLocks noChangeShapeType="1"/>
            </p:cNvSpPr>
            <p:nvPr/>
          </p:nvSpPr>
          <p:spPr bwMode="auto">
            <a:xfrm flipV="1">
              <a:off x="993" y="1617"/>
              <a:ext cx="118" cy="42"/>
            </a:xfrm>
            <a:prstGeom prst="line">
              <a:avLst/>
            </a:prstGeom>
            <a:noFill/>
            <a:ln w="9525">
              <a:solidFill>
                <a:schemeClr val="tx1"/>
              </a:solidFill>
              <a:round/>
              <a:headEnd/>
              <a:tailEnd/>
            </a:ln>
          </p:spPr>
          <p:txBody>
            <a:bodyPr/>
            <a:lstStyle/>
            <a:p>
              <a:endParaRPr lang="fr-FR"/>
            </a:p>
          </p:txBody>
        </p:sp>
        <p:sp>
          <p:nvSpPr>
            <p:cNvPr id="64562" name="Line 73"/>
            <p:cNvSpPr>
              <a:spLocks noChangeShapeType="1"/>
            </p:cNvSpPr>
            <p:nvPr/>
          </p:nvSpPr>
          <p:spPr bwMode="auto">
            <a:xfrm flipH="1" flipV="1">
              <a:off x="993" y="1575"/>
              <a:ext cx="118" cy="42"/>
            </a:xfrm>
            <a:prstGeom prst="line">
              <a:avLst/>
            </a:prstGeom>
            <a:noFill/>
            <a:ln w="9525">
              <a:solidFill>
                <a:schemeClr val="tx1"/>
              </a:solidFill>
              <a:round/>
              <a:headEnd/>
              <a:tailEnd/>
            </a:ln>
          </p:spPr>
          <p:txBody>
            <a:bodyPr/>
            <a:lstStyle/>
            <a:p>
              <a:endParaRPr lang="fr-FR"/>
            </a:p>
          </p:txBody>
        </p:sp>
        <p:sp>
          <p:nvSpPr>
            <p:cNvPr id="64563" name="Line 74"/>
            <p:cNvSpPr>
              <a:spLocks noChangeShapeType="1"/>
            </p:cNvSpPr>
            <p:nvPr/>
          </p:nvSpPr>
          <p:spPr bwMode="auto">
            <a:xfrm flipV="1">
              <a:off x="993" y="1532"/>
              <a:ext cx="118" cy="43"/>
            </a:xfrm>
            <a:prstGeom prst="line">
              <a:avLst/>
            </a:prstGeom>
            <a:noFill/>
            <a:ln w="9525">
              <a:solidFill>
                <a:schemeClr val="tx1"/>
              </a:solidFill>
              <a:round/>
              <a:headEnd/>
              <a:tailEnd/>
            </a:ln>
          </p:spPr>
          <p:txBody>
            <a:bodyPr/>
            <a:lstStyle/>
            <a:p>
              <a:endParaRPr lang="fr-FR"/>
            </a:p>
          </p:txBody>
        </p:sp>
        <p:sp>
          <p:nvSpPr>
            <p:cNvPr id="64564" name="Line 80"/>
            <p:cNvSpPr>
              <a:spLocks noChangeShapeType="1"/>
            </p:cNvSpPr>
            <p:nvPr/>
          </p:nvSpPr>
          <p:spPr bwMode="auto">
            <a:xfrm flipV="1">
              <a:off x="2201" y="1956"/>
              <a:ext cx="118" cy="42"/>
            </a:xfrm>
            <a:prstGeom prst="line">
              <a:avLst/>
            </a:prstGeom>
            <a:noFill/>
            <a:ln w="9525">
              <a:solidFill>
                <a:schemeClr val="tx1"/>
              </a:solidFill>
              <a:round/>
              <a:headEnd/>
              <a:tailEnd/>
            </a:ln>
          </p:spPr>
          <p:txBody>
            <a:bodyPr/>
            <a:lstStyle/>
            <a:p>
              <a:endParaRPr lang="fr-FR"/>
            </a:p>
          </p:txBody>
        </p:sp>
        <p:sp>
          <p:nvSpPr>
            <p:cNvPr id="64565" name="Line 81"/>
            <p:cNvSpPr>
              <a:spLocks noChangeShapeType="1"/>
            </p:cNvSpPr>
            <p:nvPr/>
          </p:nvSpPr>
          <p:spPr bwMode="auto">
            <a:xfrm flipH="1" flipV="1">
              <a:off x="2201" y="1913"/>
              <a:ext cx="118" cy="43"/>
            </a:xfrm>
            <a:prstGeom prst="line">
              <a:avLst/>
            </a:prstGeom>
            <a:noFill/>
            <a:ln w="9525">
              <a:solidFill>
                <a:schemeClr val="tx1"/>
              </a:solidFill>
              <a:round/>
              <a:headEnd/>
              <a:tailEnd/>
            </a:ln>
          </p:spPr>
          <p:txBody>
            <a:bodyPr/>
            <a:lstStyle/>
            <a:p>
              <a:endParaRPr lang="fr-FR"/>
            </a:p>
          </p:txBody>
        </p:sp>
        <p:sp>
          <p:nvSpPr>
            <p:cNvPr id="64566" name="Line 82"/>
            <p:cNvSpPr>
              <a:spLocks noChangeShapeType="1"/>
            </p:cNvSpPr>
            <p:nvPr/>
          </p:nvSpPr>
          <p:spPr bwMode="auto">
            <a:xfrm flipV="1">
              <a:off x="2201" y="1871"/>
              <a:ext cx="118" cy="42"/>
            </a:xfrm>
            <a:prstGeom prst="line">
              <a:avLst/>
            </a:prstGeom>
            <a:noFill/>
            <a:ln w="9525">
              <a:solidFill>
                <a:schemeClr val="tx1"/>
              </a:solidFill>
              <a:round/>
              <a:headEnd/>
              <a:tailEnd/>
            </a:ln>
          </p:spPr>
          <p:txBody>
            <a:bodyPr/>
            <a:lstStyle/>
            <a:p>
              <a:endParaRPr lang="fr-FR"/>
            </a:p>
          </p:txBody>
        </p:sp>
        <p:sp>
          <p:nvSpPr>
            <p:cNvPr id="64567" name="Line 83"/>
            <p:cNvSpPr>
              <a:spLocks noChangeShapeType="1"/>
            </p:cNvSpPr>
            <p:nvPr/>
          </p:nvSpPr>
          <p:spPr bwMode="auto">
            <a:xfrm flipH="1" flipV="1">
              <a:off x="2201" y="1829"/>
              <a:ext cx="118" cy="42"/>
            </a:xfrm>
            <a:prstGeom prst="line">
              <a:avLst/>
            </a:prstGeom>
            <a:noFill/>
            <a:ln w="9525">
              <a:solidFill>
                <a:schemeClr val="tx1"/>
              </a:solidFill>
              <a:round/>
              <a:headEnd/>
              <a:tailEnd/>
            </a:ln>
          </p:spPr>
          <p:txBody>
            <a:bodyPr/>
            <a:lstStyle/>
            <a:p>
              <a:endParaRPr lang="fr-FR"/>
            </a:p>
          </p:txBody>
        </p:sp>
        <p:sp>
          <p:nvSpPr>
            <p:cNvPr id="64568" name="Line 84"/>
            <p:cNvSpPr>
              <a:spLocks noChangeShapeType="1"/>
            </p:cNvSpPr>
            <p:nvPr/>
          </p:nvSpPr>
          <p:spPr bwMode="auto">
            <a:xfrm flipV="1">
              <a:off x="2201" y="1786"/>
              <a:ext cx="118" cy="43"/>
            </a:xfrm>
            <a:prstGeom prst="line">
              <a:avLst/>
            </a:prstGeom>
            <a:noFill/>
            <a:ln w="9525">
              <a:solidFill>
                <a:schemeClr val="tx1"/>
              </a:solidFill>
              <a:round/>
              <a:headEnd/>
              <a:tailEnd/>
            </a:ln>
          </p:spPr>
          <p:txBody>
            <a:bodyPr/>
            <a:lstStyle/>
            <a:p>
              <a:endParaRPr lang="fr-FR"/>
            </a:p>
          </p:txBody>
        </p:sp>
        <p:sp>
          <p:nvSpPr>
            <p:cNvPr id="64569" name="Line 85"/>
            <p:cNvSpPr>
              <a:spLocks noChangeShapeType="1"/>
            </p:cNvSpPr>
            <p:nvPr/>
          </p:nvSpPr>
          <p:spPr bwMode="auto">
            <a:xfrm flipH="1" flipV="1">
              <a:off x="2201" y="1744"/>
              <a:ext cx="118" cy="42"/>
            </a:xfrm>
            <a:prstGeom prst="line">
              <a:avLst/>
            </a:prstGeom>
            <a:noFill/>
            <a:ln w="9525">
              <a:solidFill>
                <a:schemeClr val="tx1"/>
              </a:solidFill>
              <a:round/>
              <a:headEnd/>
              <a:tailEnd/>
            </a:ln>
          </p:spPr>
          <p:txBody>
            <a:bodyPr/>
            <a:lstStyle/>
            <a:p>
              <a:endParaRPr lang="fr-FR"/>
            </a:p>
          </p:txBody>
        </p:sp>
        <p:sp>
          <p:nvSpPr>
            <p:cNvPr id="64570" name="Line 86"/>
            <p:cNvSpPr>
              <a:spLocks noChangeShapeType="1"/>
            </p:cNvSpPr>
            <p:nvPr/>
          </p:nvSpPr>
          <p:spPr bwMode="auto">
            <a:xfrm flipV="1">
              <a:off x="2201" y="1702"/>
              <a:ext cx="118" cy="42"/>
            </a:xfrm>
            <a:prstGeom prst="line">
              <a:avLst/>
            </a:prstGeom>
            <a:noFill/>
            <a:ln w="9525">
              <a:solidFill>
                <a:schemeClr val="tx1"/>
              </a:solidFill>
              <a:round/>
              <a:headEnd/>
              <a:tailEnd/>
            </a:ln>
          </p:spPr>
          <p:txBody>
            <a:bodyPr/>
            <a:lstStyle/>
            <a:p>
              <a:endParaRPr lang="fr-FR"/>
            </a:p>
          </p:txBody>
        </p:sp>
        <p:sp>
          <p:nvSpPr>
            <p:cNvPr id="64571" name="Line 87"/>
            <p:cNvSpPr>
              <a:spLocks noChangeShapeType="1"/>
            </p:cNvSpPr>
            <p:nvPr/>
          </p:nvSpPr>
          <p:spPr bwMode="auto">
            <a:xfrm flipH="1" flipV="1">
              <a:off x="2201" y="1659"/>
              <a:ext cx="118" cy="43"/>
            </a:xfrm>
            <a:prstGeom prst="line">
              <a:avLst/>
            </a:prstGeom>
            <a:noFill/>
            <a:ln w="9525">
              <a:solidFill>
                <a:schemeClr val="tx1"/>
              </a:solidFill>
              <a:round/>
              <a:headEnd/>
              <a:tailEnd/>
            </a:ln>
          </p:spPr>
          <p:txBody>
            <a:bodyPr/>
            <a:lstStyle/>
            <a:p>
              <a:endParaRPr lang="fr-FR"/>
            </a:p>
          </p:txBody>
        </p:sp>
        <p:sp>
          <p:nvSpPr>
            <p:cNvPr id="64572" name="Line 88"/>
            <p:cNvSpPr>
              <a:spLocks noChangeShapeType="1"/>
            </p:cNvSpPr>
            <p:nvPr/>
          </p:nvSpPr>
          <p:spPr bwMode="auto">
            <a:xfrm flipV="1">
              <a:off x="2201" y="1617"/>
              <a:ext cx="118" cy="42"/>
            </a:xfrm>
            <a:prstGeom prst="line">
              <a:avLst/>
            </a:prstGeom>
            <a:noFill/>
            <a:ln w="9525">
              <a:solidFill>
                <a:schemeClr val="tx1"/>
              </a:solidFill>
              <a:round/>
              <a:headEnd/>
              <a:tailEnd/>
            </a:ln>
          </p:spPr>
          <p:txBody>
            <a:bodyPr/>
            <a:lstStyle/>
            <a:p>
              <a:endParaRPr lang="fr-FR"/>
            </a:p>
          </p:txBody>
        </p:sp>
        <p:sp>
          <p:nvSpPr>
            <p:cNvPr id="64573" name="Line 89"/>
            <p:cNvSpPr>
              <a:spLocks noChangeShapeType="1"/>
            </p:cNvSpPr>
            <p:nvPr/>
          </p:nvSpPr>
          <p:spPr bwMode="auto">
            <a:xfrm flipH="1" flipV="1">
              <a:off x="2201" y="1575"/>
              <a:ext cx="118" cy="42"/>
            </a:xfrm>
            <a:prstGeom prst="line">
              <a:avLst/>
            </a:prstGeom>
            <a:noFill/>
            <a:ln w="9525">
              <a:solidFill>
                <a:schemeClr val="tx1"/>
              </a:solidFill>
              <a:round/>
              <a:headEnd/>
              <a:tailEnd/>
            </a:ln>
          </p:spPr>
          <p:txBody>
            <a:bodyPr/>
            <a:lstStyle/>
            <a:p>
              <a:endParaRPr lang="fr-FR"/>
            </a:p>
          </p:txBody>
        </p:sp>
        <p:sp>
          <p:nvSpPr>
            <p:cNvPr id="64574" name="Line 90"/>
            <p:cNvSpPr>
              <a:spLocks noChangeShapeType="1"/>
            </p:cNvSpPr>
            <p:nvPr/>
          </p:nvSpPr>
          <p:spPr bwMode="auto">
            <a:xfrm flipV="1">
              <a:off x="2201" y="1526"/>
              <a:ext cx="118" cy="43"/>
            </a:xfrm>
            <a:prstGeom prst="line">
              <a:avLst/>
            </a:prstGeom>
            <a:noFill/>
            <a:ln w="9525">
              <a:solidFill>
                <a:schemeClr val="tx1"/>
              </a:solidFill>
              <a:round/>
              <a:headEnd/>
              <a:tailEnd/>
            </a:ln>
          </p:spPr>
          <p:txBody>
            <a:bodyPr/>
            <a:lstStyle/>
            <a:p>
              <a:endParaRPr lang="fr-FR"/>
            </a:p>
          </p:txBody>
        </p:sp>
        <p:sp>
          <p:nvSpPr>
            <p:cNvPr id="64575" name="Line 91"/>
            <p:cNvSpPr>
              <a:spLocks noChangeShapeType="1"/>
            </p:cNvSpPr>
            <p:nvPr/>
          </p:nvSpPr>
          <p:spPr bwMode="auto">
            <a:xfrm flipH="1" flipV="1">
              <a:off x="2201" y="1228"/>
              <a:ext cx="118" cy="42"/>
            </a:xfrm>
            <a:prstGeom prst="line">
              <a:avLst/>
            </a:prstGeom>
            <a:noFill/>
            <a:ln w="9525">
              <a:solidFill>
                <a:schemeClr val="tx1"/>
              </a:solidFill>
              <a:round/>
              <a:headEnd/>
              <a:tailEnd/>
            </a:ln>
          </p:spPr>
          <p:txBody>
            <a:bodyPr/>
            <a:lstStyle/>
            <a:p>
              <a:endParaRPr lang="fr-FR"/>
            </a:p>
          </p:txBody>
        </p:sp>
        <p:sp>
          <p:nvSpPr>
            <p:cNvPr id="64576" name="Line 92"/>
            <p:cNvSpPr>
              <a:spLocks noChangeShapeType="1"/>
            </p:cNvSpPr>
            <p:nvPr/>
          </p:nvSpPr>
          <p:spPr bwMode="auto">
            <a:xfrm flipV="1">
              <a:off x="2201" y="1186"/>
              <a:ext cx="118" cy="42"/>
            </a:xfrm>
            <a:prstGeom prst="line">
              <a:avLst/>
            </a:prstGeom>
            <a:noFill/>
            <a:ln w="9525">
              <a:solidFill>
                <a:schemeClr val="tx1"/>
              </a:solidFill>
              <a:round/>
              <a:headEnd/>
              <a:tailEnd/>
            </a:ln>
          </p:spPr>
          <p:txBody>
            <a:bodyPr/>
            <a:lstStyle/>
            <a:p>
              <a:endParaRPr lang="fr-FR"/>
            </a:p>
          </p:txBody>
        </p:sp>
        <p:sp>
          <p:nvSpPr>
            <p:cNvPr id="64577" name="Line 93"/>
            <p:cNvSpPr>
              <a:spLocks noChangeShapeType="1"/>
            </p:cNvSpPr>
            <p:nvPr/>
          </p:nvSpPr>
          <p:spPr bwMode="auto">
            <a:xfrm flipH="1" flipV="1">
              <a:off x="2201" y="1144"/>
              <a:ext cx="118" cy="42"/>
            </a:xfrm>
            <a:prstGeom prst="line">
              <a:avLst/>
            </a:prstGeom>
            <a:noFill/>
            <a:ln w="9525">
              <a:solidFill>
                <a:schemeClr val="tx1"/>
              </a:solidFill>
              <a:round/>
              <a:headEnd/>
              <a:tailEnd/>
            </a:ln>
          </p:spPr>
          <p:txBody>
            <a:bodyPr/>
            <a:lstStyle/>
            <a:p>
              <a:endParaRPr lang="fr-FR"/>
            </a:p>
          </p:txBody>
        </p:sp>
        <p:sp>
          <p:nvSpPr>
            <p:cNvPr id="64578" name="Rectangle 97"/>
            <p:cNvSpPr>
              <a:spLocks noChangeArrowheads="1"/>
            </p:cNvSpPr>
            <p:nvPr/>
          </p:nvSpPr>
          <p:spPr bwMode="auto">
            <a:xfrm>
              <a:off x="875" y="1059"/>
              <a:ext cx="1562" cy="85"/>
            </a:xfrm>
            <a:prstGeom prst="rect">
              <a:avLst/>
            </a:prstGeom>
            <a:solidFill>
              <a:srgbClr val="C0C0C0"/>
            </a:solidFill>
            <a:ln w="9525">
              <a:solidFill>
                <a:schemeClr val="tx1"/>
              </a:solidFill>
              <a:miter lim="800000"/>
              <a:headEnd/>
              <a:tailEnd/>
            </a:ln>
          </p:spPr>
          <p:txBody>
            <a:bodyPr wrap="none" anchor="ctr"/>
            <a:lstStyle/>
            <a:p>
              <a:endParaRPr lang="fr-FR">
                <a:latin typeface="Calibri" pitchFamily="34" charset="0"/>
              </a:endParaRPr>
            </a:p>
          </p:txBody>
        </p:sp>
        <p:sp>
          <p:nvSpPr>
            <p:cNvPr id="64579" name="Rectangle 102"/>
            <p:cNvSpPr>
              <a:spLocks noChangeArrowheads="1"/>
            </p:cNvSpPr>
            <p:nvPr/>
          </p:nvSpPr>
          <p:spPr bwMode="auto">
            <a:xfrm>
              <a:off x="1420" y="847"/>
              <a:ext cx="472" cy="43"/>
            </a:xfrm>
            <a:prstGeom prst="rect">
              <a:avLst/>
            </a:prstGeom>
            <a:solidFill>
              <a:srgbClr val="C0C0C0"/>
            </a:solidFill>
            <a:ln w="9525">
              <a:solidFill>
                <a:schemeClr val="tx1"/>
              </a:solidFill>
              <a:miter lim="800000"/>
              <a:headEnd/>
              <a:tailEnd/>
            </a:ln>
          </p:spPr>
          <p:txBody>
            <a:bodyPr wrap="none" anchor="ctr"/>
            <a:lstStyle/>
            <a:p>
              <a:endParaRPr lang="fr-FR">
                <a:latin typeface="Calibri" pitchFamily="34" charset="0"/>
              </a:endParaRPr>
            </a:p>
          </p:txBody>
        </p:sp>
        <p:sp>
          <p:nvSpPr>
            <p:cNvPr id="64580" name="Rectangle 104"/>
            <p:cNvSpPr>
              <a:spLocks noChangeArrowheads="1"/>
            </p:cNvSpPr>
            <p:nvPr/>
          </p:nvSpPr>
          <p:spPr bwMode="auto">
            <a:xfrm>
              <a:off x="1597" y="598"/>
              <a:ext cx="118" cy="248"/>
            </a:xfrm>
            <a:prstGeom prst="rect">
              <a:avLst/>
            </a:prstGeom>
            <a:solidFill>
              <a:srgbClr val="C0C0C0"/>
            </a:solidFill>
            <a:ln w="9525">
              <a:solidFill>
                <a:schemeClr val="tx1"/>
              </a:solidFill>
              <a:miter lim="800000"/>
              <a:headEnd/>
              <a:tailEnd/>
            </a:ln>
          </p:spPr>
          <p:txBody>
            <a:bodyPr wrap="none" anchor="ctr"/>
            <a:lstStyle/>
            <a:p>
              <a:endParaRPr lang="fr-FR">
                <a:latin typeface="Calibri" pitchFamily="34" charset="0"/>
              </a:endParaRPr>
            </a:p>
          </p:txBody>
        </p:sp>
        <p:sp>
          <p:nvSpPr>
            <p:cNvPr id="64581" name="Line 107"/>
            <p:cNvSpPr>
              <a:spLocks noChangeShapeType="1"/>
            </p:cNvSpPr>
            <p:nvPr/>
          </p:nvSpPr>
          <p:spPr bwMode="auto">
            <a:xfrm>
              <a:off x="2290" y="1059"/>
              <a:ext cx="0" cy="106"/>
            </a:xfrm>
            <a:prstGeom prst="line">
              <a:avLst/>
            </a:prstGeom>
            <a:noFill/>
            <a:ln w="9525">
              <a:solidFill>
                <a:schemeClr val="tx1"/>
              </a:solidFill>
              <a:prstDash val="dash"/>
              <a:round/>
              <a:headEnd/>
              <a:tailEnd/>
            </a:ln>
          </p:spPr>
          <p:txBody>
            <a:bodyPr/>
            <a:lstStyle/>
            <a:p>
              <a:endParaRPr lang="fr-FR"/>
            </a:p>
          </p:txBody>
        </p:sp>
        <p:sp>
          <p:nvSpPr>
            <p:cNvPr id="64582" name="Line 108"/>
            <p:cNvSpPr>
              <a:spLocks noChangeShapeType="1"/>
            </p:cNvSpPr>
            <p:nvPr/>
          </p:nvSpPr>
          <p:spPr bwMode="auto">
            <a:xfrm>
              <a:off x="2231" y="1059"/>
              <a:ext cx="0" cy="106"/>
            </a:xfrm>
            <a:prstGeom prst="line">
              <a:avLst/>
            </a:prstGeom>
            <a:noFill/>
            <a:ln w="9525">
              <a:solidFill>
                <a:schemeClr val="tx1"/>
              </a:solidFill>
              <a:prstDash val="dash"/>
              <a:round/>
              <a:headEnd/>
              <a:tailEnd/>
            </a:ln>
          </p:spPr>
          <p:txBody>
            <a:bodyPr/>
            <a:lstStyle/>
            <a:p>
              <a:endParaRPr lang="fr-FR"/>
            </a:p>
          </p:txBody>
        </p:sp>
        <p:sp>
          <p:nvSpPr>
            <p:cNvPr id="64583" name="Line 110"/>
            <p:cNvSpPr>
              <a:spLocks noChangeShapeType="1"/>
            </p:cNvSpPr>
            <p:nvPr/>
          </p:nvSpPr>
          <p:spPr bwMode="auto">
            <a:xfrm>
              <a:off x="1022" y="1059"/>
              <a:ext cx="0" cy="106"/>
            </a:xfrm>
            <a:prstGeom prst="line">
              <a:avLst/>
            </a:prstGeom>
            <a:noFill/>
            <a:ln w="9525">
              <a:solidFill>
                <a:schemeClr val="tx1"/>
              </a:solidFill>
              <a:prstDash val="dash"/>
              <a:round/>
              <a:headEnd/>
              <a:tailEnd/>
            </a:ln>
          </p:spPr>
          <p:txBody>
            <a:bodyPr/>
            <a:lstStyle/>
            <a:p>
              <a:endParaRPr lang="fr-FR"/>
            </a:p>
          </p:txBody>
        </p:sp>
        <p:sp>
          <p:nvSpPr>
            <p:cNvPr id="64584" name="Line 111"/>
            <p:cNvSpPr>
              <a:spLocks noChangeShapeType="1"/>
            </p:cNvSpPr>
            <p:nvPr/>
          </p:nvSpPr>
          <p:spPr bwMode="auto">
            <a:xfrm>
              <a:off x="1081" y="1059"/>
              <a:ext cx="0" cy="106"/>
            </a:xfrm>
            <a:prstGeom prst="line">
              <a:avLst/>
            </a:prstGeom>
            <a:noFill/>
            <a:ln w="9525">
              <a:solidFill>
                <a:schemeClr val="tx1"/>
              </a:solidFill>
              <a:prstDash val="dash"/>
              <a:round/>
              <a:headEnd/>
              <a:tailEnd/>
            </a:ln>
          </p:spPr>
          <p:txBody>
            <a:bodyPr/>
            <a:lstStyle/>
            <a:p>
              <a:endParaRPr lang="fr-FR"/>
            </a:p>
          </p:txBody>
        </p:sp>
        <p:sp>
          <p:nvSpPr>
            <p:cNvPr id="64585" name="Rectangle 112"/>
            <p:cNvSpPr>
              <a:spLocks noChangeArrowheads="1"/>
            </p:cNvSpPr>
            <p:nvPr/>
          </p:nvSpPr>
          <p:spPr bwMode="auto">
            <a:xfrm>
              <a:off x="1288" y="1723"/>
              <a:ext cx="736" cy="21"/>
            </a:xfrm>
            <a:prstGeom prst="rect">
              <a:avLst/>
            </a:prstGeom>
            <a:solidFill>
              <a:srgbClr val="C0C0C0"/>
            </a:solidFill>
            <a:ln w="9525">
              <a:solidFill>
                <a:schemeClr val="tx1"/>
              </a:solidFill>
              <a:miter lim="800000"/>
              <a:headEnd/>
              <a:tailEnd/>
            </a:ln>
          </p:spPr>
          <p:txBody>
            <a:bodyPr wrap="none" anchor="ctr"/>
            <a:lstStyle/>
            <a:p>
              <a:endParaRPr lang="fr-FR">
                <a:latin typeface="Calibri" pitchFamily="34" charset="0"/>
              </a:endParaRPr>
            </a:p>
          </p:txBody>
        </p:sp>
        <p:sp>
          <p:nvSpPr>
            <p:cNvPr id="64586" name="Rectangle 113"/>
            <p:cNvSpPr>
              <a:spLocks noChangeArrowheads="1"/>
            </p:cNvSpPr>
            <p:nvPr/>
          </p:nvSpPr>
          <p:spPr bwMode="auto">
            <a:xfrm>
              <a:off x="1288" y="1144"/>
              <a:ext cx="736" cy="21"/>
            </a:xfrm>
            <a:prstGeom prst="rect">
              <a:avLst/>
            </a:prstGeom>
            <a:solidFill>
              <a:srgbClr val="C0C0C0"/>
            </a:solidFill>
            <a:ln w="9525">
              <a:solidFill>
                <a:schemeClr val="tx1"/>
              </a:solidFill>
              <a:miter lim="800000"/>
              <a:headEnd/>
              <a:tailEnd/>
            </a:ln>
          </p:spPr>
          <p:txBody>
            <a:bodyPr wrap="none" anchor="ctr"/>
            <a:lstStyle/>
            <a:p>
              <a:endParaRPr lang="fr-FR">
                <a:latin typeface="Calibri" pitchFamily="34" charset="0"/>
              </a:endParaRPr>
            </a:p>
          </p:txBody>
        </p:sp>
        <p:sp>
          <p:nvSpPr>
            <p:cNvPr id="64587" name="Freeform 114"/>
            <p:cNvSpPr>
              <a:spLocks/>
            </p:cNvSpPr>
            <p:nvPr/>
          </p:nvSpPr>
          <p:spPr bwMode="auto">
            <a:xfrm>
              <a:off x="1576" y="1165"/>
              <a:ext cx="160" cy="65"/>
            </a:xfrm>
            <a:custGeom>
              <a:avLst/>
              <a:gdLst>
                <a:gd name="T0" fmla="*/ 0 w 260"/>
                <a:gd name="T1" fmla="*/ 0 h 149"/>
                <a:gd name="T2" fmla="*/ 0 w 260"/>
                <a:gd name="T3" fmla="*/ 0 h 149"/>
                <a:gd name="T4" fmla="*/ 1 w 260"/>
                <a:gd name="T5" fmla="*/ 0 h 149"/>
                <a:gd name="T6" fmla="*/ 1 w 260"/>
                <a:gd name="T7" fmla="*/ 0 h 149"/>
                <a:gd name="T8" fmla="*/ 1 w 260"/>
                <a:gd name="T9" fmla="*/ 0 h 149"/>
                <a:gd name="T10" fmla="*/ 0 w 260"/>
                <a:gd name="T11" fmla="*/ 0 h 149"/>
                <a:gd name="T12" fmla="*/ 0 60000 65536"/>
                <a:gd name="T13" fmla="*/ 0 60000 65536"/>
                <a:gd name="T14" fmla="*/ 0 60000 65536"/>
                <a:gd name="T15" fmla="*/ 0 60000 65536"/>
                <a:gd name="T16" fmla="*/ 0 60000 65536"/>
                <a:gd name="T17" fmla="*/ 0 60000 65536"/>
                <a:gd name="T18" fmla="*/ 0 w 260"/>
                <a:gd name="T19" fmla="*/ 0 h 149"/>
                <a:gd name="T20" fmla="*/ 260 w 260"/>
                <a:gd name="T21" fmla="*/ 149 h 149"/>
              </a:gdLst>
              <a:ahLst/>
              <a:cxnLst>
                <a:cxn ang="T12">
                  <a:pos x="T0" y="T1"/>
                </a:cxn>
                <a:cxn ang="T13">
                  <a:pos x="T2" y="T3"/>
                </a:cxn>
                <a:cxn ang="T14">
                  <a:pos x="T4" y="T5"/>
                </a:cxn>
                <a:cxn ang="T15">
                  <a:pos x="T6" y="T7"/>
                </a:cxn>
                <a:cxn ang="T16">
                  <a:pos x="T8" y="T9"/>
                </a:cxn>
                <a:cxn ang="T17">
                  <a:pos x="T10" y="T11"/>
                </a:cxn>
              </a:cxnLst>
              <a:rect l="T18" t="T19" r="T20" b="T21"/>
              <a:pathLst>
                <a:path w="260" h="149">
                  <a:moveTo>
                    <a:pt x="0" y="0"/>
                  </a:moveTo>
                  <a:lnTo>
                    <a:pt x="0" y="103"/>
                  </a:lnTo>
                  <a:cubicBezTo>
                    <a:pt x="21" y="129"/>
                    <a:pt x="94" y="149"/>
                    <a:pt x="137" y="149"/>
                  </a:cubicBezTo>
                  <a:cubicBezTo>
                    <a:pt x="180" y="149"/>
                    <a:pt x="240" y="127"/>
                    <a:pt x="260" y="102"/>
                  </a:cubicBezTo>
                  <a:lnTo>
                    <a:pt x="260" y="0"/>
                  </a:lnTo>
                  <a:lnTo>
                    <a:pt x="0" y="0"/>
                  </a:lnTo>
                  <a:close/>
                </a:path>
              </a:pathLst>
            </a:custGeom>
            <a:solidFill>
              <a:srgbClr val="333333"/>
            </a:solidFill>
            <a:ln w="9525" cap="flat" cmpd="sng">
              <a:solidFill>
                <a:srgbClr val="333333"/>
              </a:solidFill>
              <a:prstDash val="solid"/>
              <a:round/>
              <a:headEnd/>
              <a:tailEnd/>
            </a:ln>
          </p:spPr>
          <p:txBody>
            <a:bodyPr/>
            <a:lstStyle/>
            <a:p>
              <a:endParaRPr lang="fr-FR"/>
            </a:p>
          </p:txBody>
        </p:sp>
        <p:sp>
          <p:nvSpPr>
            <p:cNvPr id="64588" name="Line 54"/>
            <p:cNvSpPr>
              <a:spLocks noChangeShapeType="1"/>
            </p:cNvSpPr>
            <p:nvPr/>
          </p:nvSpPr>
          <p:spPr bwMode="auto">
            <a:xfrm>
              <a:off x="1734" y="1208"/>
              <a:ext cx="240" cy="0"/>
            </a:xfrm>
            <a:prstGeom prst="line">
              <a:avLst/>
            </a:prstGeom>
            <a:noFill/>
            <a:ln w="9525">
              <a:solidFill>
                <a:schemeClr val="tx1"/>
              </a:solidFill>
              <a:round/>
              <a:headEnd/>
              <a:tailEnd/>
            </a:ln>
          </p:spPr>
          <p:txBody>
            <a:bodyPr/>
            <a:lstStyle/>
            <a:p>
              <a:endParaRPr lang="fr-FR"/>
            </a:p>
          </p:txBody>
        </p:sp>
        <p:sp>
          <p:nvSpPr>
            <p:cNvPr id="64589" name="Line 55"/>
            <p:cNvSpPr>
              <a:spLocks noChangeShapeType="1"/>
            </p:cNvSpPr>
            <p:nvPr/>
          </p:nvSpPr>
          <p:spPr bwMode="auto">
            <a:xfrm>
              <a:off x="1335" y="1208"/>
              <a:ext cx="240" cy="0"/>
            </a:xfrm>
            <a:prstGeom prst="line">
              <a:avLst/>
            </a:prstGeom>
            <a:noFill/>
            <a:ln w="9525">
              <a:solidFill>
                <a:schemeClr val="tx1"/>
              </a:solidFill>
              <a:round/>
              <a:headEnd/>
              <a:tailEnd/>
            </a:ln>
          </p:spPr>
          <p:txBody>
            <a:bodyPr/>
            <a:lstStyle/>
            <a:p>
              <a:endParaRPr lang="fr-FR"/>
            </a:p>
          </p:txBody>
        </p:sp>
        <p:sp>
          <p:nvSpPr>
            <p:cNvPr id="64590" name="Line 56"/>
            <p:cNvSpPr>
              <a:spLocks noChangeShapeType="1"/>
            </p:cNvSpPr>
            <p:nvPr/>
          </p:nvSpPr>
          <p:spPr bwMode="auto">
            <a:xfrm>
              <a:off x="1935" y="1662"/>
              <a:ext cx="39" cy="0"/>
            </a:xfrm>
            <a:prstGeom prst="line">
              <a:avLst/>
            </a:prstGeom>
            <a:noFill/>
            <a:ln w="9525">
              <a:solidFill>
                <a:schemeClr val="tx1"/>
              </a:solidFill>
              <a:round/>
              <a:headEnd/>
              <a:tailEnd/>
            </a:ln>
          </p:spPr>
          <p:txBody>
            <a:bodyPr/>
            <a:lstStyle/>
            <a:p>
              <a:endParaRPr lang="fr-FR"/>
            </a:p>
          </p:txBody>
        </p:sp>
        <p:sp>
          <p:nvSpPr>
            <p:cNvPr id="64591" name="Line 57"/>
            <p:cNvSpPr>
              <a:spLocks noChangeShapeType="1"/>
            </p:cNvSpPr>
            <p:nvPr/>
          </p:nvSpPr>
          <p:spPr bwMode="auto">
            <a:xfrm>
              <a:off x="1335" y="1662"/>
              <a:ext cx="85" cy="0"/>
            </a:xfrm>
            <a:prstGeom prst="line">
              <a:avLst/>
            </a:prstGeom>
            <a:noFill/>
            <a:ln w="9525">
              <a:solidFill>
                <a:schemeClr val="tx1"/>
              </a:solidFill>
              <a:round/>
              <a:headEnd/>
              <a:tailEnd/>
            </a:ln>
          </p:spPr>
          <p:txBody>
            <a:bodyPr/>
            <a:lstStyle/>
            <a:p>
              <a:endParaRPr lang="fr-FR"/>
            </a:p>
          </p:txBody>
        </p:sp>
        <p:sp>
          <p:nvSpPr>
            <p:cNvPr id="64592" name="Oval 58"/>
            <p:cNvSpPr>
              <a:spLocks noChangeArrowheads="1"/>
            </p:cNvSpPr>
            <p:nvPr/>
          </p:nvSpPr>
          <p:spPr bwMode="auto">
            <a:xfrm>
              <a:off x="1287" y="1395"/>
              <a:ext cx="96" cy="96"/>
            </a:xfrm>
            <a:prstGeom prst="ellipse">
              <a:avLst/>
            </a:prstGeom>
            <a:noFill/>
            <a:ln w="9525">
              <a:solidFill>
                <a:schemeClr val="tx1"/>
              </a:solidFill>
              <a:round/>
              <a:headEnd/>
              <a:tailEnd/>
            </a:ln>
          </p:spPr>
          <p:txBody>
            <a:bodyPr wrap="none" anchor="ctr"/>
            <a:lstStyle/>
            <a:p>
              <a:pPr algn="ctr"/>
              <a:r>
                <a:rPr lang="fr-FR" sz="1200" i="1">
                  <a:latin typeface="Times New Roman" pitchFamily="18" charset="0"/>
                  <a:cs typeface="Times New Roman" pitchFamily="18" charset="0"/>
                </a:rPr>
                <a:t>V</a:t>
              </a:r>
            </a:p>
          </p:txBody>
        </p:sp>
        <p:sp>
          <p:nvSpPr>
            <p:cNvPr id="64593" name="Line 61"/>
            <p:cNvSpPr>
              <a:spLocks noChangeShapeType="1"/>
            </p:cNvSpPr>
            <p:nvPr/>
          </p:nvSpPr>
          <p:spPr bwMode="auto">
            <a:xfrm>
              <a:off x="1335" y="1208"/>
              <a:ext cx="0" cy="181"/>
            </a:xfrm>
            <a:prstGeom prst="line">
              <a:avLst/>
            </a:prstGeom>
            <a:noFill/>
            <a:ln w="9525">
              <a:solidFill>
                <a:schemeClr val="tx1"/>
              </a:solidFill>
              <a:round/>
              <a:headEnd/>
              <a:tailEnd/>
            </a:ln>
          </p:spPr>
          <p:txBody>
            <a:bodyPr/>
            <a:lstStyle/>
            <a:p>
              <a:endParaRPr lang="fr-FR"/>
            </a:p>
          </p:txBody>
        </p:sp>
        <p:sp>
          <p:nvSpPr>
            <p:cNvPr id="64594" name="Line 62"/>
            <p:cNvSpPr>
              <a:spLocks noChangeShapeType="1"/>
            </p:cNvSpPr>
            <p:nvPr/>
          </p:nvSpPr>
          <p:spPr bwMode="auto">
            <a:xfrm>
              <a:off x="1338" y="1490"/>
              <a:ext cx="0" cy="170"/>
            </a:xfrm>
            <a:prstGeom prst="line">
              <a:avLst/>
            </a:prstGeom>
            <a:noFill/>
            <a:ln w="9525">
              <a:solidFill>
                <a:schemeClr val="tx1"/>
              </a:solidFill>
              <a:round/>
              <a:headEnd/>
              <a:tailEnd/>
            </a:ln>
          </p:spPr>
          <p:txBody>
            <a:bodyPr/>
            <a:lstStyle/>
            <a:p>
              <a:endParaRPr lang="fr-FR"/>
            </a:p>
          </p:txBody>
        </p:sp>
        <p:sp>
          <p:nvSpPr>
            <p:cNvPr id="64595" name="Line 63"/>
            <p:cNvSpPr>
              <a:spLocks noChangeShapeType="1"/>
            </p:cNvSpPr>
            <p:nvPr/>
          </p:nvSpPr>
          <p:spPr bwMode="auto">
            <a:xfrm>
              <a:off x="1975" y="1211"/>
              <a:ext cx="0" cy="193"/>
            </a:xfrm>
            <a:prstGeom prst="line">
              <a:avLst/>
            </a:prstGeom>
            <a:noFill/>
            <a:ln w="9525">
              <a:solidFill>
                <a:schemeClr val="tx1"/>
              </a:solidFill>
              <a:round/>
              <a:headEnd/>
              <a:tailEnd/>
            </a:ln>
          </p:spPr>
          <p:txBody>
            <a:bodyPr/>
            <a:lstStyle/>
            <a:p>
              <a:endParaRPr lang="fr-FR"/>
            </a:p>
          </p:txBody>
        </p:sp>
        <p:sp>
          <p:nvSpPr>
            <p:cNvPr id="64596" name="Line 64"/>
            <p:cNvSpPr>
              <a:spLocks noChangeShapeType="1"/>
            </p:cNvSpPr>
            <p:nvPr/>
          </p:nvSpPr>
          <p:spPr bwMode="auto">
            <a:xfrm>
              <a:off x="1974" y="1499"/>
              <a:ext cx="0" cy="159"/>
            </a:xfrm>
            <a:prstGeom prst="line">
              <a:avLst/>
            </a:prstGeom>
            <a:noFill/>
            <a:ln w="9525">
              <a:solidFill>
                <a:schemeClr val="tx1"/>
              </a:solidFill>
              <a:round/>
              <a:headEnd/>
              <a:tailEnd/>
            </a:ln>
          </p:spPr>
          <p:txBody>
            <a:bodyPr/>
            <a:lstStyle/>
            <a:p>
              <a:endParaRPr lang="fr-FR"/>
            </a:p>
          </p:txBody>
        </p:sp>
        <p:sp>
          <p:nvSpPr>
            <p:cNvPr id="64597" name="AutoShape 66"/>
            <p:cNvSpPr>
              <a:spLocks noChangeArrowheads="1"/>
            </p:cNvSpPr>
            <p:nvPr/>
          </p:nvSpPr>
          <p:spPr bwMode="auto">
            <a:xfrm>
              <a:off x="1612" y="598"/>
              <a:ext cx="88" cy="180"/>
            </a:xfrm>
            <a:prstGeom prst="downArrow">
              <a:avLst>
                <a:gd name="adj1" fmla="val 50000"/>
                <a:gd name="adj2" fmla="val 51136"/>
              </a:avLst>
            </a:prstGeom>
            <a:solidFill>
              <a:srgbClr val="333333"/>
            </a:solidFill>
            <a:ln w="9525">
              <a:noFill/>
              <a:miter lim="800000"/>
              <a:headEnd/>
              <a:tailEnd/>
            </a:ln>
          </p:spPr>
          <p:txBody>
            <a:bodyPr wrap="none" anchor="ctr"/>
            <a:lstStyle/>
            <a:p>
              <a:endParaRPr lang="fr-FR">
                <a:latin typeface="Calibri" pitchFamily="34" charset="0"/>
              </a:endParaRPr>
            </a:p>
          </p:txBody>
        </p:sp>
        <p:sp>
          <p:nvSpPr>
            <p:cNvPr id="64598" name="Rectangle 69"/>
            <p:cNvSpPr>
              <a:spLocks noChangeArrowheads="1"/>
            </p:cNvSpPr>
            <p:nvPr/>
          </p:nvSpPr>
          <p:spPr bwMode="auto">
            <a:xfrm>
              <a:off x="247" y="655"/>
              <a:ext cx="643" cy="196"/>
            </a:xfrm>
            <a:prstGeom prst="rect">
              <a:avLst/>
            </a:prstGeom>
            <a:noFill/>
            <a:ln w="9525">
              <a:noFill/>
              <a:miter lim="800000"/>
              <a:headEnd/>
              <a:tailEnd/>
            </a:ln>
          </p:spPr>
          <p:txBody>
            <a:bodyPr wrap="square">
              <a:spAutoFit/>
            </a:bodyPr>
            <a:lstStyle/>
            <a:p>
              <a:pPr algn="ctr"/>
              <a:r>
                <a:rPr lang="fr-FR" sz="1600" dirty="0">
                  <a:latin typeface="Calibri" pitchFamily="34" charset="0"/>
                </a:rPr>
                <a:t>Ressorts</a:t>
              </a:r>
            </a:p>
          </p:txBody>
        </p:sp>
        <p:sp>
          <p:nvSpPr>
            <p:cNvPr id="64599" name="Line 71"/>
            <p:cNvSpPr>
              <a:spLocks noChangeShapeType="1"/>
            </p:cNvSpPr>
            <p:nvPr/>
          </p:nvSpPr>
          <p:spPr bwMode="auto">
            <a:xfrm>
              <a:off x="589" y="863"/>
              <a:ext cx="395" cy="494"/>
            </a:xfrm>
            <a:prstGeom prst="line">
              <a:avLst/>
            </a:prstGeom>
            <a:noFill/>
            <a:ln w="9525">
              <a:solidFill>
                <a:schemeClr val="tx1"/>
              </a:solidFill>
              <a:round/>
              <a:headEnd/>
              <a:tailEnd type="triangle" w="med" len="med"/>
            </a:ln>
          </p:spPr>
          <p:txBody>
            <a:bodyPr/>
            <a:lstStyle/>
            <a:p>
              <a:endParaRPr lang="fr-FR"/>
            </a:p>
          </p:txBody>
        </p:sp>
        <p:sp>
          <p:nvSpPr>
            <p:cNvPr id="64600" name="Line 72"/>
            <p:cNvSpPr>
              <a:spLocks noChangeShapeType="1"/>
            </p:cNvSpPr>
            <p:nvPr/>
          </p:nvSpPr>
          <p:spPr bwMode="auto">
            <a:xfrm>
              <a:off x="847" y="780"/>
              <a:ext cx="597" cy="216"/>
            </a:xfrm>
            <a:prstGeom prst="line">
              <a:avLst/>
            </a:prstGeom>
            <a:noFill/>
            <a:ln w="9525">
              <a:solidFill>
                <a:schemeClr val="tx1"/>
              </a:solidFill>
              <a:round/>
              <a:headEnd/>
              <a:tailEnd type="triangle" w="med" len="med"/>
            </a:ln>
          </p:spPr>
          <p:txBody>
            <a:bodyPr/>
            <a:lstStyle/>
            <a:p>
              <a:endParaRPr lang="fr-FR"/>
            </a:p>
          </p:txBody>
        </p:sp>
        <p:sp>
          <p:nvSpPr>
            <p:cNvPr id="64601" name="Line 74"/>
            <p:cNvSpPr>
              <a:spLocks noChangeShapeType="1"/>
            </p:cNvSpPr>
            <p:nvPr/>
          </p:nvSpPr>
          <p:spPr bwMode="auto">
            <a:xfrm flipV="1">
              <a:off x="1713" y="1016"/>
              <a:ext cx="118" cy="43"/>
            </a:xfrm>
            <a:prstGeom prst="line">
              <a:avLst/>
            </a:prstGeom>
            <a:noFill/>
            <a:ln w="9525">
              <a:solidFill>
                <a:schemeClr val="tx1"/>
              </a:solidFill>
              <a:round/>
              <a:headEnd/>
              <a:tailEnd/>
            </a:ln>
          </p:spPr>
          <p:txBody>
            <a:bodyPr/>
            <a:lstStyle/>
            <a:p>
              <a:endParaRPr lang="fr-FR"/>
            </a:p>
          </p:txBody>
        </p:sp>
        <p:sp>
          <p:nvSpPr>
            <p:cNvPr id="64602" name="Line 75"/>
            <p:cNvSpPr>
              <a:spLocks noChangeShapeType="1"/>
            </p:cNvSpPr>
            <p:nvPr/>
          </p:nvSpPr>
          <p:spPr bwMode="auto">
            <a:xfrm flipH="1" flipV="1">
              <a:off x="1713" y="974"/>
              <a:ext cx="118" cy="42"/>
            </a:xfrm>
            <a:prstGeom prst="line">
              <a:avLst/>
            </a:prstGeom>
            <a:noFill/>
            <a:ln w="9525">
              <a:solidFill>
                <a:schemeClr val="tx1"/>
              </a:solidFill>
              <a:round/>
              <a:headEnd/>
              <a:tailEnd/>
            </a:ln>
          </p:spPr>
          <p:txBody>
            <a:bodyPr/>
            <a:lstStyle/>
            <a:p>
              <a:endParaRPr lang="fr-FR"/>
            </a:p>
          </p:txBody>
        </p:sp>
        <p:sp>
          <p:nvSpPr>
            <p:cNvPr id="64603" name="Line 76"/>
            <p:cNvSpPr>
              <a:spLocks noChangeShapeType="1"/>
            </p:cNvSpPr>
            <p:nvPr/>
          </p:nvSpPr>
          <p:spPr bwMode="auto">
            <a:xfrm flipV="1">
              <a:off x="1713" y="932"/>
              <a:ext cx="118" cy="42"/>
            </a:xfrm>
            <a:prstGeom prst="line">
              <a:avLst/>
            </a:prstGeom>
            <a:noFill/>
            <a:ln w="9525">
              <a:solidFill>
                <a:schemeClr val="tx1"/>
              </a:solidFill>
              <a:round/>
              <a:headEnd/>
              <a:tailEnd/>
            </a:ln>
          </p:spPr>
          <p:txBody>
            <a:bodyPr/>
            <a:lstStyle/>
            <a:p>
              <a:endParaRPr lang="fr-FR"/>
            </a:p>
          </p:txBody>
        </p:sp>
        <p:sp>
          <p:nvSpPr>
            <p:cNvPr id="64604" name="Line 77"/>
            <p:cNvSpPr>
              <a:spLocks noChangeShapeType="1"/>
            </p:cNvSpPr>
            <p:nvPr/>
          </p:nvSpPr>
          <p:spPr bwMode="auto">
            <a:xfrm flipH="1" flipV="1">
              <a:off x="1713" y="890"/>
              <a:ext cx="118" cy="42"/>
            </a:xfrm>
            <a:prstGeom prst="line">
              <a:avLst/>
            </a:prstGeom>
            <a:noFill/>
            <a:ln w="9525">
              <a:solidFill>
                <a:schemeClr val="tx1"/>
              </a:solidFill>
              <a:round/>
              <a:headEnd/>
              <a:tailEnd/>
            </a:ln>
          </p:spPr>
          <p:txBody>
            <a:bodyPr/>
            <a:lstStyle/>
            <a:p>
              <a:endParaRPr lang="fr-FR"/>
            </a:p>
          </p:txBody>
        </p:sp>
        <p:sp>
          <p:nvSpPr>
            <p:cNvPr id="64605" name="Line 74"/>
            <p:cNvSpPr>
              <a:spLocks noChangeShapeType="1"/>
            </p:cNvSpPr>
            <p:nvPr/>
          </p:nvSpPr>
          <p:spPr bwMode="auto">
            <a:xfrm flipV="1">
              <a:off x="1494" y="1016"/>
              <a:ext cx="118" cy="43"/>
            </a:xfrm>
            <a:prstGeom prst="line">
              <a:avLst/>
            </a:prstGeom>
            <a:noFill/>
            <a:ln w="9525">
              <a:solidFill>
                <a:schemeClr val="tx1"/>
              </a:solidFill>
              <a:round/>
              <a:headEnd/>
              <a:tailEnd/>
            </a:ln>
          </p:spPr>
          <p:txBody>
            <a:bodyPr/>
            <a:lstStyle/>
            <a:p>
              <a:endParaRPr lang="fr-FR"/>
            </a:p>
          </p:txBody>
        </p:sp>
        <p:sp>
          <p:nvSpPr>
            <p:cNvPr id="64606" name="Line 75"/>
            <p:cNvSpPr>
              <a:spLocks noChangeShapeType="1"/>
            </p:cNvSpPr>
            <p:nvPr/>
          </p:nvSpPr>
          <p:spPr bwMode="auto">
            <a:xfrm flipH="1" flipV="1">
              <a:off x="1494" y="974"/>
              <a:ext cx="118" cy="42"/>
            </a:xfrm>
            <a:prstGeom prst="line">
              <a:avLst/>
            </a:prstGeom>
            <a:noFill/>
            <a:ln w="9525">
              <a:solidFill>
                <a:schemeClr val="tx1"/>
              </a:solidFill>
              <a:round/>
              <a:headEnd/>
              <a:tailEnd/>
            </a:ln>
          </p:spPr>
          <p:txBody>
            <a:bodyPr/>
            <a:lstStyle/>
            <a:p>
              <a:endParaRPr lang="fr-FR"/>
            </a:p>
          </p:txBody>
        </p:sp>
        <p:sp>
          <p:nvSpPr>
            <p:cNvPr id="64607" name="Line 76"/>
            <p:cNvSpPr>
              <a:spLocks noChangeShapeType="1"/>
            </p:cNvSpPr>
            <p:nvPr/>
          </p:nvSpPr>
          <p:spPr bwMode="auto">
            <a:xfrm flipV="1">
              <a:off x="1494" y="932"/>
              <a:ext cx="118" cy="42"/>
            </a:xfrm>
            <a:prstGeom prst="line">
              <a:avLst/>
            </a:prstGeom>
            <a:noFill/>
            <a:ln w="9525">
              <a:solidFill>
                <a:schemeClr val="tx1"/>
              </a:solidFill>
              <a:round/>
              <a:headEnd/>
              <a:tailEnd/>
            </a:ln>
          </p:spPr>
          <p:txBody>
            <a:bodyPr/>
            <a:lstStyle/>
            <a:p>
              <a:endParaRPr lang="fr-FR"/>
            </a:p>
          </p:txBody>
        </p:sp>
        <p:sp>
          <p:nvSpPr>
            <p:cNvPr id="64608" name="Line 77"/>
            <p:cNvSpPr>
              <a:spLocks noChangeShapeType="1"/>
            </p:cNvSpPr>
            <p:nvPr/>
          </p:nvSpPr>
          <p:spPr bwMode="auto">
            <a:xfrm flipH="1" flipV="1">
              <a:off x="1494" y="890"/>
              <a:ext cx="118" cy="42"/>
            </a:xfrm>
            <a:prstGeom prst="line">
              <a:avLst/>
            </a:prstGeom>
            <a:noFill/>
            <a:ln w="9525">
              <a:solidFill>
                <a:schemeClr val="tx1"/>
              </a:solidFill>
              <a:round/>
              <a:headEnd/>
              <a:tailEnd/>
            </a:ln>
          </p:spPr>
          <p:txBody>
            <a:bodyPr/>
            <a:lstStyle/>
            <a:p>
              <a:endParaRPr lang="fr-FR"/>
            </a:p>
          </p:txBody>
        </p:sp>
        <p:sp>
          <p:nvSpPr>
            <p:cNvPr id="64609" name="Rectangle 82"/>
            <p:cNvSpPr>
              <a:spLocks noChangeArrowheads="1"/>
            </p:cNvSpPr>
            <p:nvPr/>
          </p:nvSpPr>
          <p:spPr bwMode="auto">
            <a:xfrm>
              <a:off x="1915" y="502"/>
              <a:ext cx="759" cy="339"/>
            </a:xfrm>
            <a:prstGeom prst="rect">
              <a:avLst/>
            </a:prstGeom>
            <a:noFill/>
            <a:ln w="9525">
              <a:noFill/>
              <a:miter lim="800000"/>
              <a:headEnd/>
              <a:tailEnd/>
            </a:ln>
          </p:spPr>
          <p:txBody>
            <a:bodyPr>
              <a:spAutoFit/>
            </a:bodyPr>
            <a:lstStyle/>
            <a:p>
              <a:pPr algn="ctr"/>
              <a:r>
                <a:rPr lang="fr-FR" sz="1600">
                  <a:latin typeface="Calibri" pitchFamily="34" charset="0"/>
                </a:rPr>
                <a:t>Système de guidage</a:t>
              </a:r>
            </a:p>
          </p:txBody>
        </p:sp>
        <p:sp>
          <p:nvSpPr>
            <p:cNvPr id="64610" name="Line 83"/>
            <p:cNvSpPr>
              <a:spLocks noChangeShapeType="1"/>
            </p:cNvSpPr>
            <p:nvPr/>
          </p:nvSpPr>
          <p:spPr bwMode="auto">
            <a:xfrm flipH="1">
              <a:off x="2261" y="821"/>
              <a:ext cx="0" cy="130"/>
            </a:xfrm>
            <a:prstGeom prst="line">
              <a:avLst/>
            </a:prstGeom>
            <a:noFill/>
            <a:ln w="9525">
              <a:solidFill>
                <a:schemeClr val="tx1"/>
              </a:solidFill>
              <a:round/>
              <a:headEnd/>
              <a:tailEnd type="triangle" w="med" len="med"/>
            </a:ln>
          </p:spPr>
          <p:txBody>
            <a:bodyPr/>
            <a:lstStyle/>
            <a:p>
              <a:endParaRPr lang="fr-FR"/>
            </a:p>
          </p:txBody>
        </p:sp>
        <p:sp>
          <p:nvSpPr>
            <p:cNvPr id="64611" name="Line 85"/>
            <p:cNvSpPr>
              <a:spLocks noChangeShapeType="1"/>
            </p:cNvSpPr>
            <p:nvPr/>
          </p:nvSpPr>
          <p:spPr bwMode="auto">
            <a:xfrm>
              <a:off x="850" y="1559"/>
              <a:ext cx="471" cy="46"/>
            </a:xfrm>
            <a:prstGeom prst="line">
              <a:avLst/>
            </a:prstGeom>
            <a:noFill/>
            <a:ln w="9525">
              <a:solidFill>
                <a:schemeClr val="tx1"/>
              </a:solidFill>
              <a:round/>
              <a:headEnd/>
              <a:tailEnd type="triangle" w="med" len="med"/>
            </a:ln>
          </p:spPr>
          <p:txBody>
            <a:bodyPr/>
            <a:lstStyle/>
            <a:p>
              <a:endParaRPr lang="fr-FR"/>
            </a:p>
          </p:txBody>
        </p:sp>
        <p:sp>
          <p:nvSpPr>
            <p:cNvPr id="64612" name="Rectangle 86"/>
            <p:cNvSpPr>
              <a:spLocks noChangeArrowheads="1"/>
            </p:cNvSpPr>
            <p:nvPr/>
          </p:nvSpPr>
          <p:spPr bwMode="auto">
            <a:xfrm>
              <a:off x="183" y="1368"/>
              <a:ext cx="683" cy="339"/>
            </a:xfrm>
            <a:prstGeom prst="rect">
              <a:avLst/>
            </a:prstGeom>
            <a:noFill/>
            <a:ln w="9525">
              <a:noFill/>
              <a:miter lim="800000"/>
              <a:headEnd/>
              <a:tailEnd/>
            </a:ln>
          </p:spPr>
          <p:txBody>
            <a:bodyPr wrap="square">
              <a:spAutoFit/>
            </a:bodyPr>
            <a:lstStyle/>
            <a:p>
              <a:pPr algn="ctr"/>
              <a:r>
                <a:rPr lang="fr-FR" sz="1600" dirty="0">
                  <a:latin typeface="Calibri" pitchFamily="34" charset="0"/>
                </a:rPr>
                <a:t>Mesures 4fils</a:t>
              </a:r>
            </a:p>
          </p:txBody>
        </p:sp>
        <p:sp>
          <p:nvSpPr>
            <p:cNvPr id="64613" name="Oval 58"/>
            <p:cNvSpPr>
              <a:spLocks noChangeArrowheads="1"/>
            </p:cNvSpPr>
            <p:nvPr/>
          </p:nvSpPr>
          <p:spPr bwMode="auto">
            <a:xfrm>
              <a:off x="1941" y="1401"/>
              <a:ext cx="68" cy="68"/>
            </a:xfrm>
            <a:prstGeom prst="ellipse">
              <a:avLst/>
            </a:prstGeom>
            <a:noFill/>
            <a:ln w="9525">
              <a:solidFill>
                <a:schemeClr val="tx1"/>
              </a:solidFill>
              <a:round/>
              <a:headEnd/>
              <a:tailEnd/>
            </a:ln>
          </p:spPr>
          <p:txBody>
            <a:bodyPr wrap="none" anchor="ctr"/>
            <a:lstStyle/>
            <a:p>
              <a:pPr algn="ctr"/>
              <a:endParaRPr lang="fr-FR">
                <a:latin typeface="Calibri" pitchFamily="34" charset="0"/>
              </a:endParaRPr>
            </a:p>
          </p:txBody>
        </p:sp>
        <p:sp>
          <p:nvSpPr>
            <p:cNvPr id="64614" name="Oval 58"/>
            <p:cNvSpPr>
              <a:spLocks noChangeArrowheads="1"/>
            </p:cNvSpPr>
            <p:nvPr/>
          </p:nvSpPr>
          <p:spPr bwMode="auto">
            <a:xfrm>
              <a:off x="1942" y="1432"/>
              <a:ext cx="68" cy="68"/>
            </a:xfrm>
            <a:prstGeom prst="ellipse">
              <a:avLst/>
            </a:prstGeom>
            <a:noFill/>
            <a:ln w="9525">
              <a:solidFill>
                <a:schemeClr val="tx1"/>
              </a:solidFill>
              <a:round/>
              <a:headEnd/>
              <a:tailEnd/>
            </a:ln>
          </p:spPr>
          <p:txBody>
            <a:bodyPr wrap="none" anchor="ctr"/>
            <a:lstStyle/>
            <a:p>
              <a:pPr algn="ctr"/>
              <a:endParaRPr lang="fr-FR">
                <a:latin typeface="Calibri" pitchFamily="34" charset="0"/>
              </a:endParaRPr>
            </a:p>
          </p:txBody>
        </p:sp>
        <p:sp>
          <p:nvSpPr>
            <p:cNvPr id="64615" name="Line 85"/>
            <p:cNvSpPr>
              <a:spLocks noChangeShapeType="1"/>
            </p:cNvSpPr>
            <p:nvPr/>
          </p:nvSpPr>
          <p:spPr bwMode="auto">
            <a:xfrm flipV="1">
              <a:off x="1657" y="1230"/>
              <a:ext cx="0" cy="102"/>
            </a:xfrm>
            <a:prstGeom prst="line">
              <a:avLst/>
            </a:prstGeom>
            <a:noFill/>
            <a:ln w="9525">
              <a:solidFill>
                <a:schemeClr val="tx1"/>
              </a:solidFill>
              <a:round/>
              <a:headEnd/>
              <a:tailEnd type="triangle" w="med" len="med"/>
            </a:ln>
          </p:spPr>
          <p:txBody>
            <a:bodyPr/>
            <a:lstStyle/>
            <a:p>
              <a:endParaRPr lang="fr-FR"/>
            </a:p>
          </p:txBody>
        </p:sp>
        <p:sp>
          <p:nvSpPr>
            <p:cNvPr id="64616" name="Rectangle 70"/>
            <p:cNvSpPr>
              <a:spLocks noChangeArrowheads="1"/>
            </p:cNvSpPr>
            <p:nvPr/>
          </p:nvSpPr>
          <p:spPr bwMode="auto">
            <a:xfrm>
              <a:off x="1294" y="1287"/>
              <a:ext cx="729" cy="303"/>
            </a:xfrm>
            <a:prstGeom prst="rect">
              <a:avLst/>
            </a:prstGeom>
            <a:noFill/>
            <a:ln w="9525">
              <a:noFill/>
              <a:miter lim="800000"/>
              <a:headEnd/>
              <a:tailEnd/>
            </a:ln>
          </p:spPr>
          <p:txBody>
            <a:bodyPr>
              <a:spAutoFit/>
            </a:bodyPr>
            <a:lstStyle/>
            <a:p>
              <a:pPr algn="ctr"/>
              <a:r>
                <a:rPr lang="fr-FR" sz="1400">
                  <a:latin typeface="Calibri" pitchFamily="34" charset="0"/>
                </a:rPr>
                <a:t>Lentilles identiques</a:t>
              </a:r>
              <a:endParaRPr lang="fr-FR" sz="1400" i="1">
                <a:latin typeface="Times New Roman" pitchFamily="18" charset="0"/>
                <a:cs typeface="Times New Roman" pitchFamily="18" charset="0"/>
              </a:endParaRPr>
            </a:p>
          </p:txBody>
        </p:sp>
        <p:sp>
          <p:nvSpPr>
            <p:cNvPr id="64617" name="Line 85"/>
            <p:cNvSpPr>
              <a:spLocks noChangeShapeType="1"/>
            </p:cNvSpPr>
            <p:nvPr/>
          </p:nvSpPr>
          <p:spPr bwMode="auto">
            <a:xfrm rot="10800000" flipV="1">
              <a:off x="1657" y="1553"/>
              <a:ext cx="0" cy="102"/>
            </a:xfrm>
            <a:prstGeom prst="line">
              <a:avLst/>
            </a:prstGeom>
            <a:noFill/>
            <a:ln w="9525">
              <a:solidFill>
                <a:schemeClr val="tx1"/>
              </a:solidFill>
              <a:round/>
              <a:headEnd/>
              <a:tailEnd type="triangle" w="med" len="med"/>
            </a:ln>
          </p:spPr>
          <p:txBody>
            <a:bodyPr/>
            <a:lstStyle/>
            <a:p>
              <a:endParaRPr lang="fr-FR"/>
            </a:p>
          </p:txBody>
        </p:sp>
        <p:sp>
          <p:nvSpPr>
            <p:cNvPr id="64618" name="Line 85"/>
            <p:cNvSpPr>
              <a:spLocks noChangeShapeType="1"/>
            </p:cNvSpPr>
            <p:nvPr/>
          </p:nvSpPr>
          <p:spPr bwMode="auto">
            <a:xfrm flipH="1" flipV="1">
              <a:off x="2201" y="1485"/>
              <a:ext cx="118" cy="42"/>
            </a:xfrm>
            <a:prstGeom prst="line">
              <a:avLst/>
            </a:prstGeom>
            <a:noFill/>
            <a:ln w="9525">
              <a:solidFill>
                <a:schemeClr val="tx1"/>
              </a:solidFill>
              <a:round/>
              <a:headEnd/>
              <a:tailEnd/>
            </a:ln>
          </p:spPr>
          <p:txBody>
            <a:bodyPr/>
            <a:lstStyle/>
            <a:p>
              <a:endParaRPr lang="fr-FR"/>
            </a:p>
          </p:txBody>
        </p:sp>
        <p:sp>
          <p:nvSpPr>
            <p:cNvPr id="64619" name="Line 86"/>
            <p:cNvSpPr>
              <a:spLocks noChangeShapeType="1"/>
            </p:cNvSpPr>
            <p:nvPr/>
          </p:nvSpPr>
          <p:spPr bwMode="auto">
            <a:xfrm flipV="1">
              <a:off x="2201" y="1443"/>
              <a:ext cx="118" cy="42"/>
            </a:xfrm>
            <a:prstGeom prst="line">
              <a:avLst/>
            </a:prstGeom>
            <a:noFill/>
            <a:ln w="9525">
              <a:solidFill>
                <a:schemeClr val="tx1"/>
              </a:solidFill>
              <a:round/>
              <a:headEnd/>
              <a:tailEnd/>
            </a:ln>
          </p:spPr>
          <p:txBody>
            <a:bodyPr/>
            <a:lstStyle/>
            <a:p>
              <a:endParaRPr lang="fr-FR"/>
            </a:p>
          </p:txBody>
        </p:sp>
        <p:sp>
          <p:nvSpPr>
            <p:cNvPr id="64620" name="Line 87"/>
            <p:cNvSpPr>
              <a:spLocks noChangeShapeType="1"/>
            </p:cNvSpPr>
            <p:nvPr/>
          </p:nvSpPr>
          <p:spPr bwMode="auto">
            <a:xfrm flipH="1" flipV="1">
              <a:off x="2201" y="1400"/>
              <a:ext cx="118" cy="43"/>
            </a:xfrm>
            <a:prstGeom prst="line">
              <a:avLst/>
            </a:prstGeom>
            <a:noFill/>
            <a:ln w="9525">
              <a:solidFill>
                <a:schemeClr val="tx1"/>
              </a:solidFill>
              <a:round/>
              <a:headEnd/>
              <a:tailEnd/>
            </a:ln>
          </p:spPr>
          <p:txBody>
            <a:bodyPr/>
            <a:lstStyle/>
            <a:p>
              <a:endParaRPr lang="fr-FR"/>
            </a:p>
          </p:txBody>
        </p:sp>
        <p:sp>
          <p:nvSpPr>
            <p:cNvPr id="64621" name="Line 88"/>
            <p:cNvSpPr>
              <a:spLocks noChangeShapeType="1"/>
            </p:cNvSpPr>
            <p:nvPr/>
          </p:nvSpPr>
          <p:spPr bwMode="auto">
            <a:xfrm flipV="1">
              <a:off x="2201" y="1358"/>
              <a:ext cx="118" cy="42"/>
            </a:xfrm>
            <a:prstGeom prst="line">
              <a:avLst/>
            </a:prstGeom>
            <a:noFill/>
            <a:ln w="9525">
              <a:solidFill>
                <a:schemeClr val="tx1"/>
              </a:solidFill>
              <a:round/>
              <a:headEnd/>
              <a:tailEnd/>
            </a:ln>
          </p:spPr>
          <p:txBody>
            <a:bodyPr/>
            <a:lstStyle/>
            <a:p>
              <a:endParaRPr lang="fr-FR"/>
            </a:p>
          </p:txBody>
        </p:sp>
        <p:sp>
          <p:nvSpPr>
            <p:cNvPr id="64622" name="Line 89"/>
            <p:cNvSpPr>
              <a:spLocks noChangeShapeType="1"/>
            </p:cNvSpPr>
            <p:nvPr/>
          </p:nvSpPr>
          <p:spPr bwMode="auto">
            <a:xfrm flipH="1" flipV="1">
              <a:off x="2201" y="1316"/>
              <a:ext cx="118" cy="42"/>
            </a:xfrm>
            <a:prstGeom prst="line">
              <a:avLst/>
            </a:prstGeom>
            <a:noFill/>
            <a:ln w="9525">
              <a:solidFill>
                <a:schemeClr val="tx1"/>
              </a:solidFill>
              <a:round/>
              <a:headEnd/>
              <a:tailEnd/>
            </a:ln>
          </p:spPr>
          <p:txBody>
            <a:bodyPr/>
            <a:lstStyle/>
            <a:p>
              <a:endParaRPr lang="fr-FR"/>
            </a:p>
          </p:txBody>
        </p:sp>
        <p:sp>
          <p:nvSpPr>
            <p:cNvPr id="64623" name="Line 90"/>
            <p:cNvSpPr>
              <a:spLocks noChangeShapeType="1"/>
            </p:cNvSpPr>
            <p:nvPr/>
          </p:nvSpPr>
          <p:spPr bwMode="auto">
            <a:xfrm flipV="1">
              <a:off x="2201" y="1273"/>
              <a:ext cx="118" cy="43"/>
            </a:xfrm>
            <a:prstGeom prst="line">
              <a:avLst/>
            </a:prstGeom>
            <a:noFill/>
            <a:ln w="9525">
              <a:solidFill>
                <a:schemeClr val="tx1"/>
              </a:solidFill>
              <a:round/>
              <a:headEnd/>
              <a:tailEnd/>
            </a:ln>
          </p:spPr>
          <p:txBody>
            <a:bodyPr/>
            <a:lstStyle/>
            <a:p>
              <a:endParaRPr lang="fr-FR"/>
            </a:p>
          </p:txBody>
        </p:sp>
        <p:sp>
          <p:nvSpPr>
            <p:cNvPr id="64624" name="Line 91"/>
            <p:cNvSpPr>
              <a:spLocks noChangeShapeType="1"/>
            </p:cNvSpPr>
            <p:nvPr/>
          </p:nvSpPr>
          <p:spPr bwMode="auto">
            <a:xfrm flipH="1" flipV="1">
              <a:off x="993" y="1228"/>
              <a:ext cx="118" cy="42"/>
            </a:xfrm>
            <a:prstGeom prst="line">
              <a:avLst/>
            </a:prstGeom>
            <a:noFill/>
            <a:ln w="9525">
              <a:solidFill>
                <a:schemeClr val="tx1"/>
              </a:solidFill>
              <a:round/>
              <a:headEnd/>
              <a:tailEnd/>
            </a:ln>
          </p:spPr>
          <p:txBody>
            <a:bodyPr/>
            <a:lstStyle/>
            <a:p>
              <a:endParaRPr lang="fr-FR"/>
            </a:p>
          </p:txBody>
        </p:sp>
        <p:sp>
          <p:nvSpPr>
            <p:cNvPr id="64625" name="Line 92"/>
            <p:cNvSpPr>
              <a:spLocks noChangeShapeType="1"/>
            </p:cNvSpPr>
            <p:nvPr/>
          </p:nvSpPr>
          <p:spPr bwMode="auto">
            <a:xfrm flipV="1">
              <a:off x="993" y="1186"/>
              <a:ext cx="118" cy="42"/>
            </a:xfrm>
            <a:prstGeom prst="line">
              <a:avLst/>
            </a:prstGeom>
            <a:noFill/>
            <a:ln w="9525">
              <a:solidFill>
                <a:schemeClr val="tx1"/>
              </a:solidFill>
              <a:round/>
              <a:headEnd/>
              <a:tailEnd/>
            </a:ln>
          </p:spPr>
          <p:txBody>
            <a:bodyPr/>
            <a:lstStyle/>
            <a:p>
              <a:endParaRPr lang="fr-FR"/>
            </a:p>
          </p:txBody>
        </p:sp>
        <p:sp>
          <p:nvSpPr>
            <p:cNvPr id="64626" name="Line 93"/>
            <p:cNvSpPr>
              <a:spLocks noChangeShapeType="1"/>
            </p:cNvSpPr>
            <p:nvPr/>
          </p:nvSpPr>
          <p:spPr bwMode="auto">
            <a:xfrm flipH="1" flipV="1">
              <a:off x="993" y="1144"/>
              <a:ext cx="118" cy="42"/>
            </a:xfrm>
            <a:prstGeom prst="line">
              <a:avLst/>
            </a:prstGeom>
            <a:noFill/>
            <a:ln w="9525">
              <a:solidFill>
                <a:schemeClr val="tx1"/>
              </a:solidFill>
              <a:round/>
              <a:headEnd/>
              <a:tailEnd/>
            </a:ln>
          </p:spPr>
          <p:txBody>
            <a:bodyPr/>
            <a:lstStyle/>
            <a:p>
              <a:endParaRPr lang="fr-FR"/>
            </a:p>
          </p:txBody>
        </p:sp>
        <p:sp>
          <p:nvSpPr>
            <p:cNvPr id="64627" name="Line 85"/>
            <p:cNvSpPr>
              <a:spLocks noChangeShapeType="1"/>
            </p:cNvSpPr>
            <p:nvPr/>
          </p:nvSpPr>
          <p:spPr bwMode="auto">
            <a:xfrm flipH="1" flipV="1">
              <a:off x="993" y="1485"/>
              <a:ext cx="118" cy="42"/>
            </a:xfrm>
            <a:prstGeom prst="line">
              <a:avLst/>
            </a:prstGeom>
            <a:noFill/>
            <a:ln w="9525">
              <a:solidFill>
                <a:schemeClr val="tx1"/>
              </a:solidFill>
              <a:round/>
              <a:headEnd/>
              <a:tailEnd/>
            </a:ln>
          </p:spPr>
          <p:txBody>
            <a:bodyPr/>
            <a:lstStyle/>
            <a:p>
              <a:endParaRPr lang="fr-FR"/>
            </a:p>
          </p:txBody>
        </p:sp>
        <p:sp>
          <p:nvSpPr>
            <p:cNvPr id="64628" name="Line 86"/>
            <p:cNvSpPr>
              <a:spLocks noChangeShapeType="1"/>
            </p:cNvSpPr>
            <p:nvPr/>
          </p:nvSpPr>
          <p:spPr bwMode="auto">
            <a:xfrm flipV="1">
              <a:off x="993" y="1443"/>
              <a:ext cx="118" cy="42"/>
            </a:xfrm>
            <a:prstGeom prst="line">
              <a:avLst/>
            </a:prstGeom>
            <a:noFill/>
            <a:ln w="9525">
              <a:solidFill>
                <a:schemeClr val="tx1"/>
              </a:solidFill>
              <a:round/>
              <a:headEnd/>
              <a:tailEnd/>
            </a:ln>
          </p:spPr>
          <p:txBody>
            <a:bodyPr/>
            <a:lstStyle/>
            <a:p>
              <a:endParaRPr lang="fr-FR"/>
            </a:p>
          </p:txBody>
        </p:sp>
        <p:sp>
          <p:nvSpPr>
            <p:cNvPr id="64629" name="Line 87"/>
            <p:cNvSpPr>
              <a:spLocks noChangeShapeType="1"/>
            </p:cNvSpPr>
            <p:nvPr/>
          </p:nvSpPr>
          <p:spPr bwMode="auto">
            <a:xfrm flipH="1" flipV="1">
              <a:off x="993" y="1400"/>
              <a:ext cx="118" cy="43"/>
            </a:xfrm>
            <a:prstGeom prst="line">
              <a:avLst/>
            </a:prstGeom>
            <a:noFill/>
            <a:ln w="9525">
              <a:solidFill>
                <a:schemeClr val="tx1"/>
              </a:solidFill>
              <a:round/>
              <a:headEnd/>
              <a:tailEnd/>
            </a:ln>
          </p:spPr>
          <p:txBody>
            <a:bodyPr/>
            <a:lstStyle/>
            <a:p>
              <a:endParaRPr lang="fr-FR"/>
            </a:p>
          </p:txBody>
        </p:sp>
        <p:sp>
          <p:nvSpPr>
            <p:cNvPr id="64630" name="Line 88"/>
            <p:cNvSpPr>
              <a:spLocks noChangeShapeType="1"/>
            </p:cNvSpPr>
            <p:nvPr/>
          </p:nvSpPr>
          <p:spPr bwMode="auto">
            <a:xfrm flipV="1">
              <a:off x="993" y="1358"/>
              <a:ext cx="118" cy="42"/>
            </a:xfrm>
            <a:prstGeom prst="line">
              <a:avLst/>
            </a:prstGeom>
            <a:noFill/>
            <a:ln w="9525">
              <a:solidFill>
                <a:schemeClr val="tx1"/>
              </a:solidFill>
              <a:round/>
              <a:headEnd/>
              <a:tailEnd/>
            </a:ln>
          </p:spPr>
          <p:txBody>
            <a:bodyPr/>
            <a:lstStyle/>
            <a:p>
              <a:endParaRPr lang="fr-FR"/>
            </a:p>
          </p:txBody>
        </p:sp>
        <p:sp>
          <p:nvSpPr>
            <p:cNvPr id="64631" name="Line 89"/>
            <p:cNvSpPr>
              <a:spLocks noChangeShapeType="1"/>
            </p:cNvSpPr>
            <p:nvPr/>
          </p:nvSpPr>
          <p:spPr bwMode="auto">
            <a:xfrm flipH="1" flipV="1">
              <a:off x="993" y="1316"/>
              <a:ext cx="118" cy="42"/>
            </a:xfrm>
            <a:prstGeom prst="line">
              <a:avLst/>
            </a:prstGeom>
            <a:noFill/>
            <a:ln w="9525">
              <a:solidFill>
                <a:schemeClr val="tx1"/>
              </a:solidFill>
              <a:round/>
              <a:headEnd/>
              <a:tailEnd/>
            </a:ln>
          </p:spPr>
          <p:txBody>
            <a:bodyPr/>
            <a:lstStyle/>
            <a:p>
              <a:endParaRPr lang="fr-FR"/>
            </a:p>
          </p:txBody>
        </p:sp>
        <p:sp>
          <p:nvSpPr>
            <p:cNvPr id="64632" name="Line 90"/>
            <p:cNvSpPr>
              <a:spLocks noChangeShapeType="1"/>
            </p:cNvSpPr>
            <p:nvPr/>
          </p:nvSpPr>
          <p:spPr bwMode="auto">
            <a:xfrm flipV="1">
              <a:off x="993" y="1273"/>
              <a:ext cx="118" cy="43"/>
            </a:xfrm>
            <a:prstGeom prst="line">
              <a:avLst/>
            </a:prstGeom>
            <a:noFill/>
            <a:ln w="9525">
              <a:solidFill>
                <a:schemeClr val="tx1"/>
              </a:solidFill>
              <a:round/>
              <a:headEnd/>
              <a:tailEnd/>
            </a:ln>
          </p:spPr>
          <p:txBody>
            <a:bodyPr/>
            <a:lstStyle/>
            <a:p>
              <a:endParaRPr lang="fr-FR"/>
            </a:p>
          </p:txBody>
        </p:sp>
        <p:sp>
          <p:nvSpPr>
            <p:cNvPr id="64633" name="Rectangle 68"/>
            <p:cNvSpPr>
              <a:spLocks noChangeArrowheads="1"/>
            </p:cNvSpPr>
            <p:nvPr/>
          </p:nvSpPr>
          <p:spPr bwMode="auto">
            <a:xfrm>
              <a:off x="1496" y="431"/>
              <a:ext cx="383" cy="196"/>
            </a:xfrm>
            <a:prstGeom prst="rect">
              <a:avLst/>
            </a:prstGeom>
            <a:noFill/>
            <a:ln w="9525">
              <a:noFill/>
              <a:miter lim="800000"/>
              <a:headEnd/>
              <a:tailEnd/>
            </a:ln>
          </p:spPr>
          <p:txBody>
            <a:bodyPr wrap="none">
              <a:spAutoFit/>
            </a:bodyPr>
            <a:lstStyle/>
            <a:p>
              <a:r>
                <a:rPr lang="fr-FR" sz="1600">
                  <a:latin typeface="Calibri" pitchFamily="34" charset="0"/>
                </a:rPr>
                <a:t>Force</a:t>
              </a:r>
            </a:p>
          </p:txBody>
        </p:sp>
      </p:grpSp>
      <p:grpSp>
        <p:nvGrpSpPr>
          <p:cNvPr id="61" name="Group 84"/>
          <p:cNvGrpSpPr>
            <a:grpSpLocks/>
          </p:cNvGrpSpPr>
          <p:nvPr/>
        </p:nvGrpSpPr>
        <p:grpSpPr bwMode="auto">
          <a:xfrm>
            <a:off x="592510" y="4077072"/>
            <a:ext cx="2708259" cy="1941384"/>
            <a:chOff x="4572" y="872"/>
            <a:chExt cx="1191" cy="870"/>
          </a:xfrm>
        </p:grpSpPr>
        <p:pic>
          <p:nvPicPr>
            <p:cNvPr id="64671" name="Picture 81" descr="DSCF3103"/>
            <p:cNvPicPr>
              <a:picLocks noChangeAspect="1" noChangeArrowheads="1"/>
            </p:cNvPicPr>
            <p:nvPr/>
          </p:nvPicPr>
          <p:blipFill>
            <a:blip r:embed="rId3" cstate="print"/>
            <a:srcRect/>
            <a:stretch>
              <a:fillRect/>
            </a:stretch>
          </p:blipFill>
          <p:spPr bwMode="auto">
            <a:xfrm>
              <a:off x="4572" y="872"/>
              <a:ext cx="1107" cy="833"/>
            </a:xfrm>
            <a:prstGeom prst="rect">
              <a:avLst/>
            </a:prstGeom>
            <a:noFill/>
            <a:ln w="9525">
              <a:noFill/>
              <a:miter lim="800000"/>
              <a:headEnd/>
              <a:tailEnd/>
            </a:ln>
          </p:spPr>
        </p:pic>
        <p:sp>
          <p:nvSpPr>
            <p:cNvPr id="64672" name="Line 82"/>
            <p:cNvSpPr>
              <a:spLocks noChangeShapeType="1"/>
            </p:cNvSpPr>
            <p:nvPr/>
          </p:nvSpPr>
          <p:spPr bwMode="auto">
            <a:xfrm>
              <a:off x="5395" y="1548"/>
              <a:ext cx="229" cy="2"/>
            </a:xfrm>
            <a:prstGeom prst="line">
              <a:avLst/>
            </a:prstGeom>
            <a:noFill/>
            <a:ln w="31750">
              <a:solidFill>
                <a:schemeClr val="bg1"/>
              </a:solidFill>
              <a:round/>
              <a:headEnd/>
              <a:tailEnd/>
            </a:ln>
          </p:spPr>
          <p:txBody>
            <a:bodyPr/>
            <a:lstStyle/>
            <a:p>
              <a:endParaRPr lang="fr-FR"/>
            </a:p>
          </p:txBody>
        </p:sp>
        <p:sp>
          <p:nvSpPr>
            <p:cNvPr id="64673" name="Rectangle 1055"/>
            <p:cNvSpPr>
              <a:spLocks noChangeArrowheads="1"/>
            </p:cNvSpPr>
            <p:nvPr/>
          </p:nvSpPr>
          <p:spPr bwMode="auto">
            <a:xfrm>
              <a:off x="5269" y="1550"/>
              <a:ext cx="494" cy="192"/>
            </a:xfrm>
            <a:prstGeom prst="rect">
              <a:avLst/>
            </a:prstGeom>
            <a:noFill/>
            <a:ln w="9525" algn="ctr">
              <a:noFill/>
              <a:miter lim="800000"/>
              <a:headEnd/>
              <a:tailEnd/>
            </a:ln>
          </p:spPr>
          <p:txBody>
            <a:bodyPr lIns="91405" tIns="45703" rIns="91405" bIns="45703">
              <a:spAutoFit/>
            </a:bodyPr>
            <a:lstStyle/>
            <a:p>
              <a:pPr algn="ctr" defTabSz="4171950"/>
              <a:r>
                <a:rPr lang="fr-FR" sz="1400" b="1" dirty="0">
                  <a:solidFill>
                    <a:schemeClr val="bg1"/>
                  </a:solidFill>
                  <a:latin typeface="Calibri" pitchFamily="34" charset="0"/>
                </a:rPr>
                <a:t>1cm</a:t>
              </a:r>
              <a:endParaRPr lang="fr-FR" sz="1400" dirty="0">
                <a:solidFill>
                  <a:schemeClr val="bg1"/>
                </a:solidFill>
                <a:latin typeface="Calibri" pitchFamily="34" charset="0"/>
              </a:endParaRPr>
            </a:p>
          </p:txBody>
        </p:sp>
      </p:grpSp>
      <p:sp>
        <p:nvSpPr>
          <p:cNvPr id="166" name="Rectangle 165"/>
          <p:cNvSpPr/>
          <p:nvPr/>
        </p:nvSpPr>
        <p:spPr>
          <a:xfrm>
            <a:off x="539552" y="5877272"/>
            <a:ext cx="2592288" cy="584775"/>
          </a:xfrm>
          <a:prstGeom prst="rect">
            <a:avLst/>
          </a:prstGeom>
        </p:spPr>
        <p:txBody>
          <a:bodyPr wrap="square">
            <a:spAutoFit/>
          </a:bodyPr>
          <a:lstStyle/>
          <a:p>
            <a:pPr algn="ctr" defTabSz="4171950"/>
            <a:r>
              <a:rPr lang="fr-FR" sz="1600" i="1" u="sng" dirty="0" smtClean="0">
                <a:latin typeface="Calibri" pitchFamily="34" charset="0"/>
              </a:rPr>
              <a:t>Lentille de silice avec un dépôt d’Al (PVD)</a:t>
            </a:r>
            <a:endParaRPr lang="fr-FR" sz="1600" i="1" u="sng" dirty="0">
              <a:latin typeface="Calibri"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Connecteur droit 5"/>
          <p:cNvCxnSpPr/>
          <p:nvPr/>
        </p:nvCxnSpPr>
        <p:spPr>
          <a:xfrm>
            <a:off x="0" y="476250"/>
            <a:ext cx="9144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18437" name="ZoneTexte 7"/>
          <p:cNvSpPr txBox="1">
            <a:spLocks noChangeArrowheads="1"/>
          </p:cNvSpPr>
          <p:nvPr/>
        </p:nvSpPr>
        <p:spPr bwMode="auto">
          <a:xfrm>
            <a:off x="0" y="0"/>
            <a:ext cx="9144000" cy="461963"/>
          </a:xfrm>
          <a:prstGeom prst="rect">
            <a:avLst/>
          </a:prstGeom>
          <a:noFill/>
          <a:ln w="9525">
            <a:noFill/>
            <a:miter lim="800000"/>
            <a:headEnd/>
            <a:tailEnd/>
          </a:ln>
        </p:spPr>
        <p:txBody>
          <a:bodyPr>
            <a:spAutoFit/>
          </a:bodyPr>
          <a:lstStyle/>
          <a:p>
            <a:r>
              <a:rPr lang="fr-FR" sz="2400">
                <a:latin typeface="Calibri" pitchFamily="34" charset="0"/>
              </a:rPr>
              <a:t>Plan de la soutenance de thèse</a:t>
            </a:r>
          </a:p>
        </p:txBody>
      </p:sp>
      <p:sp>
        <p:nvSpPr>
          <p:cNvPr id="2" name="TextBox 1"/>
          <p:cNvSpPr txBox="1"/>
          <p:nvPr/>
        </p:nvSpPr>
        <p:spPr>
          <a:xfrm>
            <a:off x="179388" y="595313"/>
            <a:ext cx="8137525" cy="5786199"/>
          </a:xfrm>
          <a:prstGeom prst="rect">
            <a:avLst/>
          </a:prstGeom>
          <a:noFill/>
        </p:spPr>
        <p:txBody>
          <a:bodyPr>
            <a:spAutoFit/>
          </a:bodyPr>
          <a:lstStyle/>
          <a:p>
            <a:pPr marL="400050" indent="-400050" fontAlgn="auto">
              <a:spcBef>
                <a:spcPts val="0"/>
              </a:spcBef>
              <a:spcAft>
                <a:spcPts val="0"/>
              </a:spcAft>
              <a:defRPr/>
            </a:pPr>
            <a:r>
              <a:rPr lang="fr-FR" sz="2000" dirty="0">
                <a:latin typeface="+mn-lt"/>
                <a:cs typeface="+mn-cs"/>
              </a:rPr>
              <a:t>Introduction</a:t>
            </a:r>
          </a:p>
          <a:p>
            <a:pPr marL="857250" lvl="1" indent="-400050" fontAlgn="auto">
              <a:spcBef>
                <a:spcPts val="0"/>
              </a:spcBef>
              <a:spcAft>
                <a:spcPts val="0"/>
              </a:spcAft>
              <a:defRPr/>
            </a:pPr>
            <a:endParaRPr lang="fr-FR" i="1" dirty="0">
              <a:latin typeface="+mn-lt"/>
              <a:cs typeface="+mn-cs"/>
            </a:endParaRPr>
          </a:p>
          <a:p>
            <a:pPr marL="400050" indent="-400050" fontAlgn="auto">
              <a:spcBef>
                <a:spcPts val="0"/>
              </a:spcBef>
              <a:spcAft>
                <a:spcPts val="0"/>
              </a:spcAft>
              <a:buFont typeface="+mj-lt"/>
              <a:buAutoNum type="romanUcPeriod"/>
              <a:defRPr/>
            </a:pPr>
            <a:r>
              <a:rPr lang="fr-FR" sz="2000" dirty="0">
                <a:latin typeface="+mn-lt"/>
                <a:cs typeface="+mn-cs"/>
              </a:rPr>
              <a:t>Caractérisation mécanique des matériaux de contact</a:t>
            </a:r>
          </a:p>
          <a:p>
            <a:pPr marL="857250" lvl="1" indent="-400050" fontAlgn="auto">
              <a:spcBef>
                <a:spcPts val="0"/>
              </a:spcBef>
              <a:spcAft>
                <a:spcPts val="0"/>
              </a:spcAft>
              <a:buFont typeface="+mj-lt"/>
              <a:buAutoNum type="arabicPeriod"/>
              <a:defRPr/>
            </a:pPr>
            <a:r>
              <a:rPr lang="fr-FR" i="1" dirty="0">
                <a:latin typeface="+mn-lt"/>
                <a:cs typeface="+mn-cs"/>
              </a:rPr>
              <a:t>Présentation de l’essai d’indentation instrumentée</a:t>
            </a:r>
          </a:p>
          <a:p>
            <a:pPr marL="857250" lvl="1" indent="-400050" fontAlgn="auto">
              <a:spcBef>
                <a:spcPts val="0"/>
              </a:spcBef>
              <a:spcAft>
                <a:spcPts val="0"/>
              </a:spcAft>
              <a:buFont typeface="+mj-lt"/>
              <a:buAutoNum type="arabicPeriod"/>
              <a:defRPr/>
            </a:pPr>
            <a:r>
              <a:rPr lang="fr-FR" i="1" dirty="0">
                <a:latin typeface="+mn-lt"/>
                <a:cs typeface="+mn-cs"/>
              </a:rPr>
              <a:t>Etude des propriétés </a:t>
            </a:r>
            <a:r>
              <a:rPr lang="fr-FR" i="1" dirty="0" err="1">
                <a:latin typeface="+mn-lt"/>
                <a:cs typeface="+mn-cs"/>
              </a:rPr>
              <a:t>élasto</a:t>
            </a:r>
            <a:r>
              <a:rPr lang="fr-FR" i="1" dirty="0">
                <a:latin typeface="+mn-lt"/>
                <a:cs typeface="+mn-cs"/>
              </a:rPr>
              <a:t>-plastiques du film d’Al(Cu)</a:t>
            </a:r>
          </a:p>
          <a:p>
            <a:pPr marL="857250" lvl="1" indent="-400050" fontAlgn="auto">
              <a:spcBef>
                <a:spcPts val="0"/>
              </a:spcBef>
              <a:spcAft>
                <a:spcPts val="0"/>
              </a:spcAft>
              <a:buFont typeface="+mj-lt"/>
              <a:buAutoNum type="arabicPeriod"/>
              <a:defRPr/>
            </a:pPr>
            <a:r>
              <a:rPr lang="fr-FR" i="1" dirty="0">
                <a:latin typeface="+mn-lt"/>
                <a:cs typeface="+mn-cs"/>
              </a:rPr>
              <a:t>Caractérisation du microinsert de Nickel</a:t>
            </a:r>
          </a:p>
          <a:p>
            <a:pPr marL="857250" lvl="1" indent="-400050" fontAlgn="auto">
              <a:spcBef>
                <a:spcPts val="0"/>
              </a:spcBef>
              <a:spcAft>
                <a:spcPts val="0"/>
              </a:spcAft>
              <a:buFont typeface="+mj-lt"/>
              <a:buAutoNum type="arabicPeriod"/>
              <a:defRPr/>
            </a:pPr>
            <a:r>
              <a:rPr lang="fr-FR" i="1" dirty="0">
                <a:latin typeface="+mn-lt"/>
                <a:cs typeface="+mn-cs"/>
              </a:rPr>
              <a:t>Fissuration de l’oxyde d’Aluminium (Al</a:t>
            </a:r>
            <a:r>
              <a:rPr lang="fr-FR" i="1" baseline="-25000" dirty="0">
                <a:latin typeface="+mn-lt"/>
                <a:cs typeface="+mn-cs"/>
              </a:rPr>
              <a:t>2</a:t>
            </a:r>
            <a:r>
              <a:rPr lang="fr-FR" i="1" dirty="0">
                <a:latin typeface="+mn-lt"/>
                <a:cs typeface="+mn-cs"/>
              </a:rPr>
              <a:t>O</a:t>
            </a:r>
            <a:r>
              <a:rPr lang="fr-FR" i="1" baseline="-25000" dirty="0">
                <a:latin typeface="+mn-lt"/>
                <a:cs typeface="+mn-cs"/>
              </a:rPr>
              <a:t>3</a:t>
            </a:r>
            <a:r>
              <a:rPr lang="fr-FR" i="1" dirty="0">
                <a:latin typeface="+mn-lt"/>
                <a:cs typeface="+mn-cs"/>
              </a:rPr>
              <a:t>)</a:t>
            </a:r>
          </a:p>
          <a:p>
            <a:pPr marL="857250" lvl="1" indent="-400050" fontAlgn="auto">
              <a:spcBef>
                <a:spcPts val="0"/>
              </a:spcBef>
              <a:spcAft>
                <a:spcPts val="0"/>
              </a:spcAft>
              <a:buFont typeface="+mj-lt"/>
              <a:buAutoNum type="arabicPeriod"/>
              <a:defRPr/>
            </a:pPr>
            <a:r>
              <a:rPr lang="fr-FR" i="1" dirty="0">
                <a:latin typeface="+mn-lt"/>
                <a:cs typeface="+mn-cs"/>
              </a:rPr>
              <a:t>Bilan des caractérisations</a:t>
            </a:r>
          </a:p>
          <a:p>
            <a:pPr marL="857250" lvl="1" indent="-400050" fontAlgn="auto">
              <a:spcBef>
                <a:spcPts val="0"/>
              </a:spcBef>
              <a:spcAft>
                <a:spcPts val="0"/>
              </a:spcAft>
              <a:buFont typeface="+mj-lt"/>
              <a:buAutoNum type="arabicPeriod"/>
              <a:defRPr/>
            </a:pPr>
            <a:endParaRPr lang="fr-FR" i="1" dirty="0">
              <a:latin typeface="+mn-lt"/>
              <a:cs typeface="+mn-cs"/>
            </a:endParaRPr>
          </a:p>
          <a:p>
            <a:pPr marL="400050" indent="-400050" fontAlgn="auto">
              <a:spcBef>
                <a:spcPts val="0"/>
              </a:spcBef>
              <a:spcAft>
                <a:spcPts val="0"/>
              </a:spcAft>
              <a:buFont typeface="+mj-lt"/>
              <a:buAutoNum type="romanUcPeriod"/>
              <a:defRPr/>
            </a:pPr>
            <a:r>
              <a:rPr lang="fr-FR" sz="2000" dirty="0">
                <a:latin typeface="+mn-lt"/>
                <a:cs typeface="+mn-cs"/>
              </a:rPr>
              <a:t>Etude d’un contact électrique sans singularité géométrique</a:t>
            </a:r>
          </a:p>
          <a:p>
            <a:pPr marL="857250" lvl="1" indent="-400050" fontAlgn="auto">
              <a:spcBef>
                <a:spcPts val="0"/>
              </a:spcBef>
              <a:spcAft>
                <a:spcPts val="0"/>
              </a:spcAft>
              <a:buFont typeface="+mj-lt"/>
              <a:buAutoNum type="arabicPeriod"/>
              <a:defRPr/>
            </a:pPr>
            <a:r>
              <a:rPr lang="fr-FR" i="1" dirty="0">
                <a:latin typeface="+mn-lt"/>
                <a:cs typeface="+mn-cs"/>
              </a:rPr>
              <a:t>L’essai </a:t>
            </a:r>
            <a:r>
              <a:rPr lang="fr-FR" i="1" dirty="0" smtClean="0">
                <a:latin typeface="+mn-lt"/>
                <a:cs typeface="+mn-cs"/>
              </a:rPr>
              <a:t>modèle de </a:t>
            </a:r>
            <a:r>
              <a:rPr lang="fr-FR" i="1" dirty="0">
                <a:latin typeface="+mn-lt"/>
                <a:cs typeface="+mn-cs"/>
              </a:rPr>
              <a:t>compression de barreaux croisés</a:t>
            </a:r>
          </a:p>
          <a:p>
            <a:pPr marL="857250" lvl="1" indent="-400050" fontAlgn="auto">
              <a:spcBef>
                <a:spcPts val="0"/>
              </a:spcBef>
              <a:spcAft>
                <a:spcPts val="0"/>
              </a:spcAft>
              <a:buFont typeface="+mj-lt"/>
              <a:buAutoNum type="arabicPeriod"/>
              <a:defRPr/>
            </a:pPr>
            <a:r>
              <a:rPr lang="fr-FR" b="1" i="1" dirty="0">
                <a:solidFill>
                  <a:srgbClr val="FF0000"/>
                </a:solidFill>
                <a:latin typeface="+mn-lt"/>
                <a:cs typeface="+mn-cs"/>
              </a:rPr>
              <a:t>Evolution de la résistance électrique de contact</a:t>
            </a:r>
          </a:p>
          <a:p>
            <a:pPr marL="857250" lvl="1" indent="-400050" fontAlgn="auto">
              <a:spcBef>
                <a:spcPts val="0"/>
              </a:spcBef>
              <a:spcAft>
                <a:spcPts val="0"/>
              </a:spcAft>
              <a:buFont typeface="+mj-lt"/>
              <a:buAutoNum type="arabicPeriod"/>
              <a:defRPr/>
            </a:pPr>
            <a:endParaRPr lang="fr-FR" i="1" dirty="0">
              <a:latin typeface="+mn-lt"/>
              <a:cs typeface="+mn-cs"/>
            </a:endParaRPr>
          </a:p>
          <a:p>
            <a:pPr marL="400050" indent="-400050" fontAlgn="auto">
              <a:spcBef>
                <a:spcPts val="0"/>
              </a:spcBef>
              <a:spcAft>
                <a:spcPts val="0"/>
              </a:spcAft>
              <a:buFont typeface="+mj-lt"/>
              <a:buAutoNum type="romanUcPeriod"/>
              <a:defRPr/>
            </a:pPr>
            <a:r>
              <a:rPr lang="fr-FR" sz="2000" dirty="0">
                <a:latin typeface="+mn-lt"/>
                <a:cs typeface="+mn-cs"/>
              </a:rPr>
              <a:t>Etude de l’essai de microinsertion</a:t>
            </a:r>
          </a:p>
          <a:p>
            <a:pPr marL="914400" lvl="1" indent="-457200" fontAlgn="auto">
              <a:spcBef>
                <a:spcPts val="0"/>
              </a:spcBef>
              <a:spcAft>
                <a:spcPts val="0"/>
              </a:spcAft>
              <a:buFont typeface="+mj-lt"/>
              <a:buAutoNum type="arabicPeriod"/>
              <a:defRPr/>
            </a:pPr>
            <a:r>
              <a:rPr lang="fr-FR" i="1" dirty="0">
                <a:latin typeface="+mn-lt"/>
                <a:cs typeface="+mn-cs"/>
              </a:rPr>
              <a:t>Présentation de l’essai de microinsertion</a:t>
            </a:r>
          </a:p>
          <a:p>
            <a:pPr marL="914400" lvl="1" indent="-457200" fontAlgn="auto">
              <a:spcBef>
                <a:spcPts val="0"/>
              </a:spcBef>
              <a:spcAft>
                <a:spcPts val="0"/>
              </a:spcAft>
              <a:buFont typeface="+mj-lt"/>
              <a:buAutoNum type="arabicPeriod"/>
              <a:defRPr/>
            </a:pPr>
            <a:r>
              <a:rPr lang="fr-FR" i="1" dirty="0">
                <a:latin typeface="+mn-lt"/>
                <a:cs typeface="+mn-cs"/>
              </a:rPr>
              <a:t>Résultats expérimentaux et mécanismes de déformation</a:t>
            </a:r>
          </a:p>
          <a:p>
            <a:pPr marL="914400" lvl="1" indent="-457200" fontAlgn="auto">
              <a:spcBef>
                <a:spcPts val="0"/>
              </a:spcBef>
              <a:spcAft>
                <a:spcPts val="0"/>
              </a:spcAft>
              <a:buFont typeface="+mj-lt"/>
              <a:buAutoNum type="arabicPeriod"/>
              <a:defRPr/>
            </a:pPr>
            <a:r>
              <a:rPr lang="fr-FR" i="1" dirty="0">
                <a:latin typeface="+mn-lt"/>
                <a:cs typeface="+mn-cs"/>
              </a:rPr>
              <a:t>Modélisation numérique à l’échelle du microinsert</a:t>
            </a:r>
          </a:p>
          <a:p>
            <a:pPr marL="914400" lvl="1" indent="-457200" fontAlgn="auto">
              <a:spcBef>
                <a:spcPts val="0"/>
              </a:spcBef>
              <a:spcAft>
                <a:spcPts val="0"/>
              </a:spcAft>
              <a:buFont typeface="+mj-lt"/>
              <a:buAutoNum type="arabicPeriod"/>
              <a:defRPr/>
            </a:pPr>
            <a:r>
              <a:rPr lang="fr-FR" i="1" dirty="0">
                <a:latin typeface="+mn-lt"/>
                <a:cs typeface="+mn-cs"/>
              </a:rPr>
              <a:t>Modélisation numérique à l’échelle de la rugosité</a:t>
            </a:r>
          </a:p>
          <a:p>
            <a:pPr marL="857250" lvl="1" indent="-400050" fontAlgn="auto">
              <a:spcBef>
                <a:spcPts val="0"/>
              </a:spcBef>
              <a:spcAft>
                <a:spcPts val="0"/>
              </a:spcAft>
              <a:buFont typeface="+mj-lt"/>
              <a:buAutoNum type="arabicPeriod"/>
              <a:defRPr/>
            </a:pPr>
            <a:endParaRPr lang="fr-FR" i="1" dirty="0">
              <a:latin typeface="+mn-lt"/>
              <a:cs typeface="+mn-cs"/>
            </a:endParaRPr>
          </a:p>
          <a:p>
            <a:pPr marL="400050" indent="-400050" fontAlgn="auto">
              <a:spcBef>
                <a:spcPts val="0"/>
              </a:spcBef>
              <a:spcAft>
                <a:spcPts val="0"/>
              </a:spcAft>
              <a:defRPr/>
            </a:pPr>
            <a:r>
              <a:rPr lang="fr-FR" sz="2000" dirty="0">
                <a:latin typeface="+mn-lt"/>
                <a:cs typeface="+mn-cs"/>
              </a:rPr>
              <a:t>Conclusion et Perspectives</a:t>
            </a:r>
            <a:endParaRPr lang="fr-FR" i="1" dirty="0">
              <a:latin typeface="+mn-lt"/>
              <a:cs typeface="+mn-cs"/>
            </a:endParaRPr>
          </a:p>
        </p:txBody>
      </p:sp>
      <p:grpSp>
        <p:nvGrpSpPr>
          <p:cNvPr id="18439" name="Groupe 113"/>
          <p:cNvGrpSpPr>
            <a:grpSpLocks/>
          </p:cNvGrpSpPr>
          <p:nvPr/>
        </p:nvGrpSpPr>
        <p:grpSpPr bwMode="auto">
          <a:xfrm>
            <a:off x="6372200" y="2708275"/>
            <a:ext cx="2664296" cy="1944688"/>
            <a:chOff x="6372173" y="2708920"/>
            <a:chExt cx="2664769" cy="1944216"/>
          </a:xfrm>
        </p:grpSpPr>
        <p:grpSp>
          <p:nvGrpSpPr>
            <p:cNvPr id="18462" name="Groupe 110"/>
            <p:cNvGrpSpPr>
              <a:grpSpLocks/>
            </p:cNvGrpSpPr>
            <p:nvPr/>
          </p:nvGrpSpPr>
          <p:grpSpPr bwMode="auto">
            <a:xfrm>
              <a:off x="6952019" y="2708920"/>
              <a:ext cx="1926813" cy="1628744"/>
              <a:chOff x="6952019" y="2852936"/>
              <a:chExt cx="1926813" cy="1628744"/>
            </a:xfrm>
          </p:grpSpPr>
          <p:sp>
            <p:nvSpPr>
              <p:cNvPr id="75" name="Corde 74"/>
              <p:cNvSpPr/>
              <p:nvPr/>
            </p:nvSpPr>
            <p:spPr bwMode="auto">
              <a:xfrm rot="10800000">
                <a:off x="6952019" y="3761680"/>
                <a:ext cx="720000" cy="720000"/>
              </a:xfrm>
              <a:prstGeom prst="chord">
                <a:avLst>
                  <a:gd name="adj1" fmla="val 21530261"/>
                  <a:gd name="adj2" fmla="val 10884333"/>
                </a:avLst>
              </a:prstGeom>
              <a:solidFill>
                <a:schemeClr val="bg1">
                  <a:lumMod val="65000"/>
                </a:schemeClr>
              </a:solidFill>
              <a:ln w="9525" cap="flat" cmpd="sng" algn="ctr">
                <a:noFill/>
                <a:prstDash val="solid"/>
                <a:round/>
                <a:headEnd type="none" w="med" len="med"/>
                <a:tailEnd type="none" w="med" len="med"/>
              </a:ln>
              <a:effectLst/>
              <a:scene3d>
                <a:camera prst="orthographicFront">
                  <a:rot lat="20699999" lon="18899985" rev="0"/>
                </a:camera>
                <a:lightRig rig="threePt" dir="t"/>
              </a:scene3d>
              <a:sp3d extrusionH="1016000"/>
            </p:spPr>
            <p:txBody>
              <a:bodyPr/>
              <a:lstStyle/>
              <a:p>
                <a:pPr fontAlgn="auto">
                  <a:spcBef>
                    <a:spcPts val="0"/>
                  </a:spcBef>
                  <a:spcAft>
                    <a:spcPts val="0"/>
                  </a:spcAft>
                  <a:defRPr/>
                </a:pPr>
                <a:endParaRPr lang="fr-FR">
                  <a:latin typeface="+mn-lt"/>
                  <a:cs typeface="+mn-cs"/>
                </a:endParaRPr>
              </a:p>
            </p:txBody>
          </p:sp>
          <p:sp>
            <p:nvSpPr>
              <p:cNvPr id="76" name="Corde 75"/>
              <p:cNvSpPr/>
              <p:nvPr/>
            </p:nvSpPr>
            <p:spPr bwMode="auto">
              <a:xfrm>
                <a:off x="7668344" y="3140968"/>
                <a:ext cx="720000" cy="720000"/>
              </a:xfrm>
              <a:prstGeom prst="chord">
                <a:avLst>
                  <a:gd name="adj1" fmla="val 21530261"/>
                  <a:gd name="adj2" fmla="val 10884333"/>
                </a:avLst>
              </a:prstGeom>
              <a:solidFill>
                <a:schemeClr val="bg1">
                  <a:lumMod val="75000"/>
                </a:schemeClr>
              </a:solidFill>
              <a:ln w="9525" cap="flat" cmpd="sng" algn="ctr">
                <a:noFill/>
                <a:prstDash val="solid"/>
                <a:round/>
                <a:headEnd type="none" w="med" len="med"/>
                <a:tailEnd type="none" w="med" len="med"/>
              </a:ln>
              <a:effectLst/>
              <a:scene3d>
                <a:camera prst="orthographicFront">
                  <a:rot lat="813974" lon="18553829" rev="21212353"/>
                </a:camera>
                <a:lightRig rig="threePt" dir="t"/>
              </a:scene3d>
              <a:sp3d extrusionH="1016000"/>
            </p:spPr>
            <p:txBody>
              <a:bodyPr/>
              <a:lstStyle/>
              <a:p>
                <a:pPr fontAlgn="auto">
                  <a:spcBef>
                    <a:spcPts val="0"/>
                  </a:spcBef>
                  <a:spcAft>
                    <a:spcPts val="0"/>
                  </a:spcAft>
                  <a:defRPr/>
                </a:pPr>
                <a:endParaRPr lang="fr-FR">
                  <a:latin typeface="+mn-lt"/>
                  <a:cs typeface="+mn-cs"/>
                </a:endParaRPr>
              </a:p>
            </p:txBody>
          </p:sp>
          <p:sp>
            <p:nvSpPr>
              <p:cNvPr id="18466" name="AutoShape 31"/>
              <p:cNvSpPr>
                <a:spLocks noChangeArrowheads="1"/>
              </p:cNvSpPr>
              <p:nvPr/>
            </p:nvSpPr>
            <p:spPr bwMode="auto">
              <a:xfrm>
                <a:off x="7601269" y="3172032"/>
                <a:ext cx="180000" cy="252000"/>
              </a:xfrm>
              <a:prstGeom prst="downArrow">
                <a:avLst>
                  <a:gd name="adj1" fmla="val 50000"/>
                  <a:gd name="adj2" fmla="val 48955"/>
                </a:avLst>
              </a:prstGeom>
              <a:solidFill>
                <a:srgbClr val="0000FF"/>
              </a:solidFill>
              <a:ln w="9525">
                <a:noFill/>
                <a:miter lim="800000"/>
                <a:headEnd/>
                <a:tailEnd/>
              </a:ln>
            </p:spPr>
            <p:txBody>
              <a:bodyPr wrap="none" anchor="ctr"/>
              <a:lstStyle/>
              <a:p>
                <a:endParaRPr lang="de-DE">
                  <a:latin typeface="Calibri" pitchFamily="34" charset="0"/>
                </a:endParaRPr>
              </a:p>
            </p:txBody>
          </p:sp>
          <p:sp>
            <p:nvSpPr>
              <p:cNvPr id="18467" name="Text Box 33"/>
              <p:cNvSpPr txBox="1">
                <a:spLocks noChangeArrowheads="1"/>
              </p:cNvSpPr>
              <p:nvPr/>
            </p:nvSpPr>
            <p:spPr bwMode="auto">
              <a:xfrm>
                <a:off x="7380312" y="2852936"/>
                <a:ext cx="644525" cy="338554"/>
              </a:xfrm>
              <a:prstGeom prst="rect">
                <a:avLst/>
              </a:prstGeom>
              <a:noFill/>
              <a:ln w="9525">
                <a:noFill/>
                <a:miter lim="800000"/>
                <a:headEnd/>
                <a:tailEnd/>
              </a:ln>
            </p:spPr>
            <p:txBody>
              <a:bodyPr>
                <a:spAutoFit/>
              </a:bodyPr>
              <a:lstStyle/>
              <a:p>
                <a:pPr>
                  <a:spcBef>
                    <a:spcPct val="50000"/>
                  </a:spcBef>
                </a:pPr>
                <a:r>
                  <a:rPr lang="fr-FR" sz="1600" b="1">
                    <a:solidFill>
                      <a:srgbClr val="0000FF"/>
                    </a:solidFill>
                    <a:latin typeface="Calibri" pitchFamily="34" charset="0"/>
                  </a:rPr>
                  <a:t>Force</a:t>
                </a:r>
              </a:p>
            </p:txBody>
          </p:sp>
          <p:cxnSp>
            <p:nvCxnSpPr>
              <p:cNvPr id="18468" name="Connecteur droit 298"/>
              <p:cNvCxnSpPr>
                <a:cxnSpLocks noChangeShapeType="1"/>
              </p:cNvCxnSpPr>
              <p:nvPr/>
            </p:nvCxnSpPr>
            <p:spPr bwMode="auto">
              <a:xfrm>
                <a:off x="8258056" y="3446416"/>
                <a:ext cx="432000" cy="0"/>
              </a:xfrm>
              <a:prstGeom prst="line">
                <a:avLst/>
              </a:prstGeom>
              <a:noFill/>
              <a:ln w="19050" algn="ctr">
                <a:solidFill>
                  <a:schemeClr val="tx1"/>
                </a:solidFill>
                <a:round/>
                <a:headEnd/>
                <a:tailEnd/>
              </a:ln>
            </p:spPr>
          </p:cxnSp>
          <p:cxnSp>
            <p:nvCxnSpPr>
              <p:cNvPr id="18469" name="Connecteur droit 302"/>
              <p:cNvCxnSpPr>
                <a:cxnSpLocks noChangeShapeType="1"/>
              </p:cNvCxnSpPr>
              <p:nvPr/>
            </p:nvCxnSpPr>
            <p:spPr bwMode="auto">
              <a:xfrm>
                <a:off x="7609984" y="4077072"/>
                <a:ext cx="1080000" cy="0"/>
              </a:xfrm>
              <a:prstGeom prst="line">
                <a:avLst/>
              </a:prstGeom>
              <a:noFill/>
              <a:ln w="19050" algn="ctr">
                <a:solidFill>
                  <a:schemeClr val="tx1"/>
                </a:solidFill>
                <a:round/>
                <a:headEnd/>
                <a:tailEnd/>
              </a:ln>
            </p:spPr>
          </p:cxnSp>
          <p:sp>
            <p:nvSpPr>
              <p:cNvPr id="105" name="Ellipse 104"/>
              <p:cNvSpPr/>
              <p:nvPr/>
            </p:nvSpPr>
            <p:spPr bwMode="auto">
              <a:xfrm>
                <a:off x="8518879" y="3608403"/>
                <a:ext cx="360427" cy="360276"/>
              </a:xfrm>
              <a:prstGeom prst="ellipse">
                <a:avLst/>
              </a:prstGeom>
              <a:solidFill>
                <a:schemeClr val="accent3"/>
              </a:solidFill>
              <a:ln>
                <a:solidFill>
                  <a:srgbClr val="FF0000"/>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lIns="0" tIns="0" rIns="0" bIns="0" anchor="ctr"/>
              <a:lstStyle/>
              <a:p>
                <a:pPr fontAlgn="auto">
                  <a:spcBef>
                    <a:spcPts val="0"/>
                  </a:spcBef>
                  <a:spcAft>
                    <a:spcPts val="0"/>
                  </a:spcAft>
                  <a:defRPr/>
                </a:pPr>
                <a:endParaRPr lang="fr-FR" sz="800" b="1" dirty="0">
                  <a:solidFill>
                    <a:schemeClr val="tx1"/>
                  </a:solidFill>
                </a:endParaRPr>
              </a:p>
            </p:txBody>
          </p:sp>
          <p:cxnSp>
            <p:nvCxnSpPr>
              <p:cNvPr id="18471" name="Connecteur droit 306"/>
              <p:cNvCxnSpPr>
                <a:cxnSpLocks noChangeShapeType="1"/>
              </p:cNvCxnSpPr>
              <p:nvPr/>
            </p:nvCxnSpPr>
            <p:spPr bwMode="auto">
              <a:xfrm flipH="1" flipV="1">
                <a:off x="8696269" y="3450815"/>
                <a:ext cx="0" cy="144000"/>
              </a:xfrm>
              <a:prstGeom prst="line">
                <a:avLst/>
              </a:prstGeom>
              <a:noFill/>
              <a:ln w="19050" algn="ctr">
                <a:solidFill>
                  <a:schemeClr val="tx1"/>
                </a:solidFill>
                <a:round/>
                <a:headEnd/>
                <a:tailEnd/>
              </a:ln>
            </p:spPr>
          </p:cxnSp>
          <p:cxnSp>
            <p:nvCxnSpPr>
              <p:cNvPr id="18472" name="Connecteur droit 311"/>
              <p:cNvCxnSpPr>
                <a:cxnSpLocks noChangeShapeType="1"/>
              </p:cNvCxnSpPr>
              <p:nvPr/>
            </p:nvCxnSpPr>
            <p:spPr bwMode="auto">
              <a:xfrm>
                <a:off x="8696269" y="3969122"/>
                <a:ext cx="0" cy="107950"/>
              </a:xfrm>
              <a:prstGeom prst="line">
                <a:avLst/>
              </a:prstGeom>
              <a:noFill/>
              <a:ln w="19050" algn="ctr">
                <a:solidFill>
                  <a:schemeClr val="tx1"/>
                </a:solidFill>
                <a:round/>
                <a:headEnd/>
                <a:tailEnd/>
              </a:ln>
            </p:spPr>
          </p:cxnSp>
          <p:graphicFrame>
            <p:nvGraphicFramePr>
              <p:cNvPr id="18434" name="Object 6"/>
              <p:cNvGraphicFramePr>
                <a:graphicFrameLocks noChangeAspect="1"/>
              </p:cNvGraphicFramePr>
              <p:nvPr/>
            </p:nvGraphicFramePr>
            <p:xfrm>
              <a:off x="8566094" y="3715122"/>
              <a:ext cx="257175" cy="190500"/>
            </p:xfrm>
            <a:graphic>
              <a:graphicData uri="http://schemas.openxmlformats.org/presentationml/2006/ole">
                <mc:AlternateContent xmlns:mc="http://schemas.openxmlformats.org/markup-compatibility/2006">
                  <mc:Choice xmlns:v="urn:schemas-microsoft-com:vml" Requires="v">
                    <p:oleObj spid="_x0000_s18440" name="Équation" r:id="rId4" imgW="253890" imgH="190417" progId="Equation.3">
                      <p:embed/>
                    </p:oleObj>
                  </mc:Choice>
                  <mc:Fallback>
                    <p:oleObj name="Équation" r:id="rId4" imgW="253890" imgH="190417" progId="Equation.3">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66094" y="3715122"/>
                            <a:ext cx="257175" cy="190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8463" name="Rectangle 112"/>
            <p:cNvSpPr>
              <a:spLocks noChangeArrowheads="1"/>
            </p:cNvSpPr>
            <p:nvPr/>
          </p:nvSpPr>
          <p:spPr bwMode="auto">
            <a:xfrm>
              <a:off x="6372173" y="4068361"/>
              <a:ext cx="2664769" cy="584775"/>
            </a:xfrm>
            <a:prstGeom prst="rect">
              <a:avLst/>
            </a:prstGeom>
            <a:noFill/>
            <a:ln w="9525">
              <a:noFill/>
              <a:miter lim="800000"/>
              <a:headEnd/>
              <a:tailEnd/>
            </a:ln>
          </p:spPr>
          <p:txBody>
            <a:bodyPr wrap="square">
              <a:spAutoFit/>
            </a:bodyPr>
            <a:lstStyle/>
            <a:p>
              <a:pPr algn="ctr">
                <a:spcBef>
                  <a:spcPct val="50000"/>
                </a:spcBef>
              </a:pPr>
              <a:r>
                <a:rPr lang="fr-FR" sz="1600" b="1" i="1" u="sng" dirty="0">
                  <a:latin typeface="Calibri" pitchFamily="34" charset="0"/>
                  <a:sym typeface="Wingdings" pitchFamily="2" charset="2"/>
                </a:rPr>
                <a:t>Essai </a:t>
              </a:r>
              <a:r>
                <a:rPr lang="fr-FR" sz="1600" b="1" i="1" u="sng" dirty="0" smtClean="0">
                  <a:latin typeface="Calibri" pitchFamily="34" charset="0"/>
                  <a:sym typeface="Wingdings" pitchFamily="2" charset="2"/>
                </a:rPr>
                <a:t>modèle de </a:t>
              </a:r>
              <a:r>
                <a:rPr lang="fr-FR" sz="1600" b="1" i="1" u="sng" dirty="0">
                  <a:latin typeface="Calibri" pitchFamily="34" charset="0"/>
                  <a:sym typeface="Wingdings" pitchFamily="2" charset="2"/>
                </a:rPr>
                <a:t>compression de barreaux croisés</a:t>
              </a:r>
              <a:endParaRPr lang="fr-FR" sz="1600" b="1" i="1" u="sng" dirty="0">
                <a:latin typeface="Calibri" pitchFamily="34" charset="0"/>
              </a:endParaRPr>
            </a:p>
          </p:txBody>
        </p:sp>
      </p:grpSp>
      <p:grpSp>
        <p:nvGrpSpPr>
          <p:cNvPr id="18440" name="Groupe 39"/>
          <p:cNvGrpSpPr>
            <a:grpSpLocks/>
          </p:cNvGrpSpPr>
          <p:nvPr/>
        </p:nvGrpSpPr>
        <p:grpSpPr bwMode="auto">
          <a:xfrm>
            <a:off x="6227763" y="476250"/>
            <a:ext cx="2736850" cy="2160588"/>
            <a:chOff x="6228184" y="476672"/>
            <a:chExt cx="2736304" cy="2160240"/>
          </a:xfrm>
        </p:grpSpPr>
        <p:sp>
          <p:nvSpPr>
            <p:cNvPr id="10" name="Rectangle 37"/>
            <p:cNvSpPr>
              <a:spLocks noChangeArrowheads="1"/>
            </p:cNvSpPr>
            <p:nvPr/>
          </p:nvSpPr>
          <p:spPr bwMode="auto">
            <a:xfrm>
              <a:off x="7164288" y="1700808"/>
              <a:ext cx="762000" cy="326997"/>
            </a:xfrm>
            <a:prstGeom prst="rect">
              <a:avLst/>
            </a:prstGeom>
            <a:solidFill>
              <a:srgbClr val="FFCC99"/>
            </a:solidFill>
            <a:ln w="9525">
              <a:noFill/>
              <a:miter lim="800000"/>
              <a:headEnd/>
              <a:tailEnd/>
            </a:ln>
            <a:scene3d>
              <a:camera prst="orthographicFront">
                <a:rot lat="600000" lon="599993" rev="0"/>
              </a:camera>
              <a:lightRig rig="threePt" dir="t"/>
            </a:scene3d>
            <a:sp3d extrusionH="1270000" prstMaterial="matte">
              <a:bevelT w="165100" prst="coolSlant"/>
            </a:sp3d>
          </p:spPr>
          <p:txBody>
            <a:bodyPr wrap="none" anchor="ctr"/>
            <a:lstStyle/>
            <a:p>
              <a:pPr fontAlgn="auto">
                <a:spcBef>
                  <a:spcPts val="0"/>
                </a:spcBef>
                <a:spcAft>
                  <a:spcPts val="0"/>
                </a:spcAft>
                <a:defRPr/>
              </a:pPr>
              <a:endParaRPr lang="fr-FR" dirty="0">
                <a:latin typeface="+mn-lt"/>
                <a:cs typeface="+mn-cs"/>
              </a:endParaRPr>
            </a:p>
          </p:txBody>
        </p:sp>
        <p:sp>
          <p:nvSpPr>
            <p:cNvPr id="18456" name="Text Box 24"/>
            <p:cNvSpPr txBox="1">
              <a:spLocks noChangeArrowheads="1"/>
            </p:cNvSpPr>
            <p:nvPr/>
          </p:nvSpPr>
          <p:spPr bwMode="auto">
            <a:xfrm>
              <a:off x="6228184" y="2052137"/>
              <a:ext cx="2736304" cy="584775"/>
            </a:xfrm>
            <a:prstGeom prst="rect">
              <a:avLst/>
            </a:prstGeom>
            <a:noFill/>
            <a:ln w="9525">
              <a:noFill/>
              <a:miter lim="800000"/>
              <a:headEnd/>
              <a:tailEnd/>
            </a:ln>
          </p:spPr>
          <p:txBody>
            <a:bodyPr>
              <a:spAutoFit/>
            </a:bodyPr>
            <a:lstStyle/>
            <a:p>
              <a:pPr algn="ctr">
                <a:spcBef>
                  <a:spcPct val="50000"/>
                </a:spcBef>
              </a:pPr>
              <a:r>
                <a:rPr lang="fr-FR" sz="1600" b="1" i="1" u="sng">
                  <a:latin typeface="Calibri" pitchFamily="34" charset="0"/>
                  <a:sym typeface="Wingdings" pitchFamily="2" charset="2"/>
                </a:rPr>
                <a:t>Essai d’indentation instrumentée</a:t>
              </a:r>
              <a:endParaRPr lang="fr-FR" sz="1600" b="1" i="1" u="sng">
                <a:latin typeface="Calibri" pitchFamily="34" charset="0"/>
              </a:endParaRPr>
            </a:p>
          </p:txBody>
        </p:sp>
        <p:sp>
          <p:nvSpPr>
            <p:cNvPr id="37" name="Rectangle 37"/>
            <p:cNvSpPr>
              <a:spLocks noChangeArrowheads="1"/>
            </p:cNvSpPr>
            <p:nvPr/>
          </p:nvSpPr>
          <p:spPr bwMode="auto">
            <a:xfrm>
              <a:off x="7164288" y="1628800"/>
              <a:ext cx="762000" cy="119357"/>
            </a:xfrm>
            <a:prstGeom prst="rect">
              <a:avLst/>
            </a:prstGeom>
            <a:solidFill>
              <a:schemeClr val="accent6">
                <a:lumMod val="75000"/>
              </a:schemeClr>
            </a:solidFill>
            <a:ln w="9525">
              <a:noFill/>
              <a:miter lim="800000"/>
              <a:headEnd/>
              <a:tailEnd/>
            </a:ln>
            <a:scene3d>
              <a:camera prst="orthographicFront">
                <a:rot lat="600000" lon="599993" rev="0"/>
              </a:camera>
              <a:lightRig rig="threePt" dir="t"/>
            </a:scene3d>
            <a:sp3d extrusionH="1270000" prstMaterial="matte">
              <a:bevelT w="165100" prst="coolSlant"/>
            </a:sp3d>
          </p:spPr>
          <p:txBody>
            <a:bodyPr wrap="none" anchor="ctr"/>
            <a:lstStyle/>
            <a:p>
              <a:pPr fontAlgn="auto">
                <a:spcBef>
                  <a:spcPts val="0"/>
                </a:spcBef>
                <a:spcAft>
                  <a:spcPts val="0"/>
                </a:spcAft>
                <a:defRPr/>
              </a:pPr>
              <a:endParaRPr lang="fr-FR" dirty="0">
                <a:latin typeface="+mn-lt"/>
                <a:cs typeface="+mn-cs"/>
              </a:endParaRPr>
            </a:p>
          </p:txBody>
        </p:sp>
        <p:sp>
          <p:nvSpPr>
            <p:cNvPr id="38" name="Rectangle 37"/>
            <p:cNvSpPr>
              <a:spLocks noChangeArrowheads="1"/>
            </p:cNvSpPr>
            <p:nvPr/>
          </p:nvSpPr>
          <p:spPr bwMode="auto">
            <a:xfrm>
              <a:off x="7164288" y="1516683"/>
              <a:ext cx="762000" cy="119357"/>
            </a:xfrm>
            <a:prstGeom prst="rect">
              <a:avLst/>
            </a:prstGeom>
            <a:solidFill>
              <a:srgbClr val="FFC000"/>
            </a:solidFill>
            <a:ln w="9525">
              <a:noFill/>
              <a:miter lim="800000"/>
              <a:headEnd/>
              <a:tailEnd/>
            </a:ln>
            <a:scene3d>
              <a:camera prst="orthographicFront">
                <a:rot lat="600000" lon="599993" rev="0"/>
              </a:camera>
              <a:lightRig rig="threePt" dir="t"/>
            </a:scene3d>
            <a:sp3d extrusionH="1270000" prstMaterial="matte">
              <a:bevelT w="165100" prst="coolSlant"/>
            </a:sp3d>
          </p:spPr>
          <p:txBody>
            <a:bodyPr wrap="none" anchor="ctr"/>
            <a:lstStyle/>
            <a:p>
              <a:pPr fontAlgn="auto">
                <a:spcBef>
                  <a:spcPts val="0"/>
                </a:spcBef>
                <a:spcAft>
                  <a:spcPts val="0"/>
                </a:spcAft>
                <a:defRPr/>
              </a:pPr>
              <a:endParaRPr lang="fr-FR" dirty="0">
                <a:latin typeface="+mn-lt"/>
                <a:cs typeface="+mn-cs"/>
              </a:endParaRPr>
            </a:p>
          </p:txBody>
        </p:sp>
        <p:sp>
          <p:nvSpPr>
            <p:cNvPr id="11" name="Triangle isocèle 10"/>
            <p:cNvSpPr/>
            <p:nvPr/>
          </p:nvSpPr>
          <p:spPr bwMode="auto">
            <a:xfrm>
              <a:off x="7490244" y="1556792"/>
              <a:ext cx="338578" cy="326997"/>
            </a:xfrm>
            <a:prstGeom prst="triangle">
              <a:avLst/>
            </a:prstGeom>
            <a:solidFill>
              <a:schemeClr val="bg1">
                <a:lumMod val="50000"/>
              </a:schemeClr>
            </a:solidFill>
            <a:ln w="9525" cap="flat" cmpd="sng" algn="ctr">
              <a:noFill/>
              <a:prstDash val="solid"/>
              <a:round/>
              <a:headEnd type="none" w="med" len="med"/>
              <a:tailEnd type="none" w="med" len="med"/>
            </a:ln>
            <a:effectLst/>
            <a:scene3d>
              <a:camera prst="orthographicFront">
                <a:rot lat="4200000" lon="10799999" rev="10799999"/>
              </a:camera>
              <a:lightRig rig="threePt" dir="t">
                <a:rot lat="0" lon="0" rev="17400000"/>
              </a:lightRig>
            </a:scene3d>
            <a:sp3d prstMaterial="matte">
              <a:bevelT w="635000" h="635000"/>
              <a:bevelB w="0" h="0"/>
            </a:sp3d>
          </p:spPr>
          <p:txBody>
            <a:bodyPr/>
            <a:lstStyle/>
            <a:p>
              <a:pPr fontAlgn="auto">
                <a:spcBef>
                  <a:spcPts val="0"/>
                </a:spcBef>
                <a:spcAft>
                  <a:spcPts val="0"/>
                </a:spcAft>
                <a:defRPr/>
              </a:pPr>
              <a:endParaRPr lang="fr-FR">
                <a:latin typeface="+mn-lt"/>
                <a:cs typeface="+mn-cs"/>
              </a:endParaRPr>
            </a:p>
          </p:txBody>
        </p:sp>
        <p:sp>
          <p:nvSpPr>
            <p:cNvPr id="18460" name="AutoShape 31"/>
            <p:cNvSpPr>
              <a:spLocks noChangeArrowheads="1"/>
            </p:cNvSpPr>
            <p:nvPr/>
          </p:nvSpPr>
          <p:spPr bwMode="auto">
            <a:xfrm>
              <a:off x="7547021" y="795768"/>
              <a:ext cx="180000" cy="252000"/>
            </a:xfrm>
            <a:prstGeom prst="downArrow">
              <a:avLst>
                <a:gd name="adj1" fmla="val 50000"/>
                <a:gd name="adj2" fmla="val 48955"/>
              </a:avLst>
            </a:prstGeom>
            <a:solidFill>
              <a:srgbClr val="0000FF"/>
            </a:solidFill>
            <a:ln w="9525">
              <a:noFill/>
              <a:miter lim="800000"/>
              <a:headEnd/>
              <a:tailEnd/>
            </a:ln>
          </p:spPr>
          <p:txBody>
            <a:bodyPr wrap="none" anchor="ctr"/>
            <a:lstStyle/>
            <a:p>
              <a:endParaRPr lang="de-DE">
                <a:latin typeface="Calibri" pitchFamily="34" charset="0"/>
              </a:endParaRPr>
            </a:p>
          </p:txBody>
        </p:sp>
        <p:sp>
          <p:nvSpPr>
            <p:cNvPr id="18461" name="Text Box 33"/>
            <p:cNvSpPr txBox="1">
              <a:spLocks noChangeArrowheads="1"/>
            </p:cNvSpPr>
            <p:nvPr/>
          </p:nvSpPr>
          <p:spPr bwMode="auto">
            <a:xfrm>
              <a:off x="7326064" y="476672"/>
              <a:ext cx="644525" cy="338554"/>
            </a:xfrm>
            <a:prstGeom prst="rect">
              <a:avLst/>
            </a:prstGeom>
            <a:noFill/>
            <a:ln w="9525">
              <a:noFill/>
              <a:miter lim="800000"/>
              <a:headEnd/>
              <a:tailEnd/>
            </a:ln>
          </p:spPr>
          <p:txBody>
            <a:bodyPr>
              <a:spAutoFit/>
            </a:bodyPr>
            <a:lstStyle/>
            <a:p>
              <a:pPr>
                <a:spcBef>
                  <a:spcPct val="50000"/>
                </a:spcBef>
              </a:pPr>
              <a:r>
                <a:rPr lang="fr-FR" sz="1600" b="1">
                  <a:solidFill>
                    <a:srgbClr val="0000FF"/>
                  </a:solidFill>
                  <a:latin typeface="Calibri" pitchFamily="34" charset="0"/>
                </a:rPr>
                <a:t>Force</a:t>
              </a:r>
            </a:p>
          </p:txBody>
        </p:sp>
      </p:grpSp>
      <p:grpSp>
        <p:nvGrpSpPr>
          <p:cNvPr id="18441" name="Groupe 48"/>
          <p:cNvGrpSpPr>
            <a:grpSpLocks/>
          </p:cNvGrpSpPr>
          <p:nvPr/>
        </p:nvGrpSpPr>
        <p:grpSpPr bwMode="auto">
          <a:xfrm>
            <a:off x="5795963" y="4687888"/>
            <a:ext cx="2193925" cy="1909762"/>
            <a:chOff x="5796136" y="4688220"/>
            <a:chExt cx="2193032" cy="1909132"/>
          </a:xfrm>
        </p:grpSpPr>
        <p:sp>
          <p:nvSpPr>
            <p:cNvPr id="18443" name="Text Box 24"/>
            <p:cNvSpPr txBox="1">
              <a:spLocks noChangeArrowheads="1"/>
            </p:cNvSpPr>
            <p:nvPr/>
          </p:nvSpPr>
          <p:spPr bwMode="auto">
            <a:xfrm>
              <a:off x="5796136" y="6258798"/>
              <a:ext cx="2193032" cy="338554"/>
            </a:xfrm>
            <a:prstGeom prst="rect">
              <a:avLst/>
            </a:prstGeom>
            <a:noFill/>
            <a:ln w="9525">
              <a:noFill/>
              <a:miter lim="800000"/>
              <a:headEnd/>
              <a:tailEnd/>
            </a:ln>
          </p:spPr>
          <p:txBody>
            <a:bodyPr>
              <a:spAutoFit/>
            </a:bodyPr>
            <a:lstStyle/>
            <a:p>
              <a:pPr algn="ctr">
                <a:spcBef>
                  <a:spcPct val="50000"/>
                </a:spcBef>
              </a:pPr>
              <a:r>
                <a:rPr lang="fr-FR" sz="1600" b="1" i="1" u="sng">
                  <a:latin typeface="Calibri" pitchFamily="34" charset="0"/>
                  <a:sym typeface="Wingdings" pitchFamily="2" charset="2"/>
                </a:rPr>
                <a:t>Essai de microinsertion</a:t>
              </a:r>
              <a:endParaRPr lang="fr-FR" sz="1600" b="1" i="1" u="sng">
                <a:latin typeface="Calibri" pitchFamily="34" charset="0"/>
              </a:endParaRPr>
            </a:p>
          </p:txBody>
        </p:sp>
        <p:sp>
          <p:nvSpPr>
            <p:cNvPr id="42" name="Rectangle 37"/>
            <p:cNvSpPr>
              <a:spLocks noChangeArrowheads="1"/>
            </p:cNvSpPr>
            <p:nvPr/>
          </p:nvSpPr>
          <p:spPr bwMode="auto">
            <a:xfrm>
              <a:off x="6444208" y="5943382"/>
              <a:ext cx="762000" cy="326997"/>
            </a:xfrm>
            <a:prstGeom prst="rect">
              <a:avLst/>
            </a:prstGeom>
            <a:solidFill>
              <a:srgbClr val="FFCC99"/>
            </a:solidFill>
            <a:ln w="9525">
              <a:noFill/>
              <a:miter lim="800000"/>
              <a:headEnd/>
              <a:tailEnd/>
            </a:ln>
            <a:scene3d>
              <a:camera prst="orthographicFront">
                <a:rot lat="600000" lon="599993" rev="0"/>
              </a:camera>
              <a:lightRig rig="threePt" dir="t"/>
            </a:scene3d>
            <a:sp3d extrusionH="1270000" prstMaterial="matte">
              <a:bevelT w="165100" prst="coolSlant"/>
            </a:sp3d>
          </p:spPr>
          <p:txBody>
            <a:bodyPr wrap="none" anchor="ctr"/>
            <a:lstStyle/>
            <a:p>
              <a:pPr fontAlgn="auto">
                <a:spcBef>
                  <a:spcPts val="0"/>
                </a:spcBef>
                <a:spcAft>
                  <a:spcPts val="0"/>
                </a:spcAft>
                <a:defRPr/>
              </a:pPr>
              <a:endParaRPr lang="fr-FR" dirty="0">
                <a:latin typeface="+mn-lt"/>
                <a:cs typeface="+mn-cs"/>
              </a:endParaRPr>
            </a:p>
          </p:txBody>
        </p:sp>
        <p:sp>
          <p:nvSpPr>
            <p:cNvPr id="44" name="Rectangle 37"/>
            <p:cNvSpPr>
              <a:spLocks noChangeArrowheads="1"/>
            </p:cNvSpPr>
            <p:nvPr/>
          </p:nvSpPr>
          <p:spPr bwMode="auto">
            <a:xfrm>
              <a:off x="6444208" y="5871374"/>
              <a:ext cx="762000" cy="119357"/>
            </a:xfrm>
            <a:prstGeom prst="rect">
              <a:avLst/>
            </a:prstGeom>
            <a:solidFill>
              <a:schemeClr val="accent6">
                <a:lumMod val="75000"/>
              </a:schemeClr>
            </a:solidFill>
            <a:ln w="9525">
              <a:noFill/>
              <a:miter lim="800000"/>
              <a:headEnd/>
              <a:tailEnd/>
            </a:ln>
            <a:scene3d>
              <a:camera prst="orthographicFront">
                <a:rot lat="600000" lon="599993" rev="0"/>
              </a:camera>
              <a:lightRig rig="threePt" dir="t"/>
            </a:scene3d>
            <a:sp3d extrusionH="1270000" prstMaterial="matte">
              <a:bevelT w="165100" prst="coolSlant"/>
            </a:sp3d>
          </p:spPr>
          <p:txBody>
            <a:bodyPr wrap="none" anchor="ctr"/>
            <a:lstStyle/>
            <a:p>
              <a:pPr fontAlgn="auto">
                <a:spcBef>
                  <a:spcPts val="0"/>
                </a:spcBef>
                <a:spcAft>
                  <a:spcPts val="0"/>
                </a:spcAft>
                <a:defRPr/>
              </a:pPr>
              <a:endParaRPr lang="fr-FR" dirty="0">
                <a:latin typeface="+mn-lt"/>
                <a:cs typeface="+mn-cs"/>
              </a:endParaRPr>
            </a:p>
          </p:txBody>
        </p:sp>
        <p:sp>
          <p:nvSpPr>
            <p:cNvPr id="45" name="Rectangle 44"/>
            <p:cNvSpPr>
              <a:spLocks noChangeArrowheads="1"/>
            </p:cNvSpPr>
            <p:nvPr/>
          </p:nvSpPr>
          <p:spPr bwMode="auto">
            <a:xfrm>
              <a:off x="6444208" y="5759257"/>
              <a:ext cx="762000" cy="119357"/>
            </a:xfrm>
            <a:prstGeom prst="rect">
              <a:avLst/>
            </a:prstGeom>
            <a:solidFill>
              <a:srgbClr val="FFC000"/>
            </a:solidFill>
            <a:ln w="9525">
              <a:noFill/>
              <a:miter lim="800000"/>
              <a:headEnd/>
              <a:tailEnd/>
            </a:ln>
            <a:scene3d>
              <a:camera prst="orthographicFront">
                <a:rot lat="600000" lon="599993" rev="0"/>
              </a:camera>
              <a:lightRig rig="threePt" dir="t"/>
            </a:scene3d>
            <a:sp3d extrusionH="1270000" prstMaterial="matte">
              <a:bevelT w="165100" prst="coolSlant"/>
            </a:sp3d>
          </p:spPr>
          <p:txBody>
            <a:bodyPr wrap="none" anchor="ctr"/>
            <a:lstStyle/>
            <a:p>
              <a:pPr fontAlgn="auto">
                <a:spcBef>
                  <a:spcPts val="0"/>
                </a:spcBef>
                <a:spcAft>
                  <a:spcPts val="0"/>
                </a:spcAft>
                <a:defRPr/>
              </a:pPr>
              <a:endParaRPr lang="fr-FR" dirty="0">
                <a:latin typeface="+mn-lt"/>
                <a:cs typeface="+mn-cs"/>
              </a:endParaRPr>
            </a:p>
          </p:txBody>
        </p:sp>
        <p:sp>
          <p:nvSpPr>
            <p:cNvPr id="15" name="Ellipse 14"/>
            <p:cNvSpPr/>
            <p:nvPr/>
          </p:nvSpPr>
          <p:spPr bwMode="auto">
            <a:xfrm>
              <a:off x="6762005" y="5477188"/>
              <a:ext cx="338578" cy="326997"/>
            </a:xfrm>
            <a:prstGeom prst="ellipse">
              <a:avLst/>
            </a:prstGeom>
            <a:solidFill>
              <a:schemeClr val="bg1">
                <a:lumMod val="50000"/>
              </a:schemeClr>
            </a:solidFill>
            <a:ln w="9525" cap="flat" cmpd="sng" algn="ctr">
              <a:noFill/>
              <a:prstDash val="solid"/>
              <a:round/>
              <a:headEnd type="none" w="med" len="med"/>
              <a:tailEnd type="none" w="med" len="med"/>
            </a:ln>
            <a:effectLst/>
            <a:scene3d>
              <a:camera prst="orthographicFront">
                <a:rot lat="4200000" lon="10799999" rev="10799999"/>
              </a:camera>
              <a:lightRig rig="threePt" dir="t">
                <a:rot lat="0" lon="0" rev="8400000"/>
              </a:lightRig>
            </a:scene3d>
            <a:sp3d extrusionH="317500" prstMaterial="matte">
              <a:extrusionClr>
                <a:schemeClr val="bg1">
                  <a:lumMod val="50000"/>
                </a:schemeClr>
              </a:extrusionClr>
              <a:contourClr>
                <a:srgbClr val="92D050"/>
              </a:contourClr>
            </a:sp3d>
          </p:spPr>
          <p:txBody>
            <a:bodyPr/>
            <a:lstStyle/>
            <a:p>
              <a:pPr fontAlgn="auto">
                <a:spcBef>
                  <a:spcPts val="0"/>
                </a:spcBef>
                <a:spcAft>
                  <a:spcPts val="0"/>
                </a:spcAft>
                <a:defRPr/>
              </a:pPr>
              <a:endParaRPr lang="fr-FR">
                <a:latin typeface="+mn-lt"/>
                <a:cs typeface="+mn-cs"/>
              </a:endParaRPr>
            </a:p>
          </p:txBody>
        </p:sp>
        <p:cxnSp>
          <p:nvCxnSpPr>
            <p:cNvPr id="18448" name="Connecteur droit 298"/>
            <p:cNvCxnSpPr>
              <a:cxnSpLocks noChangeShapeType="1"/>
            </p:cNvCxnSpPr>
            <p:nvPr/>
          </p:nvCxnSpPr>
          <p:spPr bwMode="auto">
            <a:xfrm>
              <a:off x="7009655" y="5325055"/>
              <a:ext cx="684213" cy="0"/>
            </a:xfrm>
            <a:prstGeom prst="line">
              <a:avLst/>
            </a:prstGeom>
            <a:noFill/>
            <a:ln w="19050" algn="ctr">
              <a:solidFill>
                <a:schemeClr val="tx1"/>
              </a:solidFill>
              <a:round/>
              <a:headEnd/>
              <a:tailEnd/>
            </a:ln>
          </p:spPr>
        </p:cxnSp>
        <p:cxnSp>
          <p:nvCxnSpPr>
            <p:cNvPr id="18449" name="Connecteur droit 302"/>
            <p:cNvCxnSpPr>
              <a:cxnSpLocks noChangeShapeType="1"/>
            </p:cNvCxnSpPr>
            <p:nvPr/>
          </p:nvCxnSpPr>
          <p:spPr bwMode="auto">
            <a:xfrm>
              <a:off x="6844555" y="5797274"/>
              <a:ext cx="863600" cy="0"/>
            </a:xfrm>
            <a:prstGeom prst="line">
              <a:avLst/>
            </a:prstGeom>
            <a:noFill/>
            <a:ln w="19050" algn="ctr">
              <a:solidFill>
                <a:schemeClr val="tx1"/>
              </a:solidFill>
              <a:round/>
              <a:headEnd/>
              <a:tailEnd/>
            </a:ln>
          </p:spPr>
        </p:cxnSp>
        <p:cxnSp>
          <p:nvCxnSpPr>
            <p:cNvPr id="18450" name="Connecteur droit 306"/>
            <p:cNvCxnSpPr>
              <a:cxnSpLocks noChangeShapeType="1"/>
            </p:cNvCxnSpPr>
            <p:nvPr/>
          </p:nvCxnSpPr>
          <p:spPr bwMode="auto">
            <a:xfrm flipH="1" flipV="1">
              <a:off x="7701805" y="5323468"/>
              <a:ext cx="0" cy="72000"/>
            </a:xfrm>
            <a:prstGeom prst="line">
              <a:avLst/>
            </a:prstGeom>
            <a:noFill/>
            <a:ln w="19050" algn="ctr">
              <a:solidFill>
                <a:schemeClr val="tx1"/>
              </a:solidFill>
              <a:round/>
              <a:headEnd/>
              <a:tailEnd/>
            </a:ln>
          </p:spPr>
        </p:cxnSp>
        <p:cxnSp>
          <p:nvCxnSpPr>
            <p:cNvPr id="18451" name="Connecteur droit 311"/>
            <p:cNvCxnSpPr>
              <a:cxnSpLocks noChangeShapeType="1"/>
            </p:cNvCxnSpPr>
            <p:nvPr/>
          </p:nvCxnSpPr>
          <p:spPr bwMode="auto">
            <a:xfrm>
              <a:off x="7701805" y="5701577"/>
              <a:ext cx="0" cy="107950"/>
            </a:xfrm>
            <a:prstGeom prst="line">
              <a:avLst/>
            </a:prstGeom>
            <a:noFill/>
            <a:ln w="19050" algn="ctr">
              <a:solidFill>
                <a:schemeClr val="tx1"/>
              </a:solidFill>
              <a:round/>
              <a:headEnd/>
              <a:tailEnd/>
            </a:ln>
          </p:spPr>
        </p:cxnSp>
        <p:sp>
          <p:nvSpPr>
            <p:cNvPr id="18452" name="AutoShape 31"/>
            <p:cNvSpPr>
              <a:spLocks noChangeArrowheads="1"/>
            </p:cNvSpPr>
            <p:nvPr/>
          </p:nvSpPr>
          <p:spPr bwMode="auto">
            <a:xfrm>
              <a:off x="6831634" y="5007316"/>
              <a:ext cx="180000" cy="252000"/>
            </a:xfrm>
            <a:prstGeom prst="downArrow">
              <a:avLst>
                <a:gd name="adj1" fmla="val 50000"/>
                <a:gd name="adj2" fmla="val 48955"/>
              </a:avLst>
            </a:prstGeom>
            <a:solidFill>
              <a:srgbClr val="0000FF"/>
            </a:solidFill>
            <a:ln w="9525">
              <a:noFill/>
              <a:miter lim="800000"/>
              <a:headEnd/>
              <a:tailEnd/>
            </a:ln>
          </p:spPr>
          <p:txBody>
            <a:bodyPr wrap="none" anchor="ctr"/>
            <a:lstStyle/>
            <a:p>
              <a:endParaRPr lang="de-DE">
                <a:latin typeface="Calibri" pitchFamily="34" charset="0"/>
              </a:endParaRPr>
            </a:p>
          </p:txBody>
        </p:sp>
        <p:sp>
          <p:nvSpPr>
            <p:cNvPr id="18453" name="Text Box 33"/>
            <p:cNvSpPr txBox="1">
              <a:spLocks noChangeArrowheads="1"/>
            </p:cNvSpPr>
            <p:nvPr/>
          </p:nvSpPr>
          <p:spPr bwMode="auto">
            <a:xfrm>
              <a:off x="6610677" y="4688220"/>
              <a:ext cx="644525" cy="338554"/>
            </a:xfrm>
            <a:prstGeom prst="rect">
              <a:avLst/>
            </a:prstGeom>
            <a:noFill/>
            <a:ln w="9525">
              <a:noFill/>
              <a:miter lim="800000"/>
              <a:headEnd/>
              <a:tailEnd/>
            </a:ln>
          </p:spPr>
          <p:txBody>
            <a:bodyPr>
              <a:spAutoFit/>
            </a:bodyPr>
            <a:lstStyle/>
            <a:p>
              <a:pPr>
                <a:spcBef>
                  <a:spcPct val="50000"/>
                </a:spcBef>
              </a:pPr>
              <a:r>
                <a:rPr lang="fr-FR" sz="1600" b="1">
                  <a:solidFill>
                    <a:srgbClr val="0000FF"/>
                  </a:solidFill>
                  <a:latin typeface="Calibri" pitchFamily="34" charset="0"/>
                </a:rPr>
                <a:t>Force</a:t>
              </a:r>
            </a:p>
          </p:txBody>
        </p:sp>
        <p:sp>
          <p:nvSpPr>
            <p:cNvPr id="20" name="Ellipse 19"/>
            <p:cNvSpPr/>
            <p:nvPr/>
          </p:nvSpPr>
          <p:spPr bwMode="auto">
            <a:xfrm>
              <a:off x="7524219" y="5383316"/>
              <a:ext cx="360216" cy="360243"/>
            </a:xfrm>
            <a:prstGeom prst="ellipse">
              <a:avLst/>
            </a:prstGeom>
            <a:solidFill>
              <a:schemeClr val="accent3"/>
            </a:solidFill>
            <a:ln>
              <a:solidFill>
                <a:srgbClr val="FF0000"/>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lIns="0" tIns="0" rIns="0" bIns="0" anchor="ctr"/>
            <a:lstStyle/>
            <a:p>
              <a:pPr fontAlgn="auto">
                <a:spcBef>
                  <a:spcPts val="0"/>
                </a:spcBef>
                <a:spcAft>
                  <a:spcPts val="0"/>
                </a:spcAft>
                <a:defRPr/>
              </a:pPr>
              <a:endParaRPr lang="fr-FR" sz="800" b="1" dirty="0">
                <a:solidFill>
                  <a:schemeClr val="tx1"/>
                </a:solidFill>
              </a:endParaRPr>
            </a:p>
          </p:txBody>
        </p:sp>
        <p:graphicFrame>
          <p:nvGraphicFramePr>
            <p:cNvPr id="18435" name="Object 7"/>
            <p:cNvGraphicFramePr>
              <a:graphicFrameLocks noChangeAspect="1"/>
            </p:cNvGraphicFramePr>
            <p:nvPr/>
          </p:nvGraphicFramePr>
          <p:xfrm>
            <a:off x="7571630" y="5474920"/>
            <a:ext cx="257175" cy="190500"/>
          </p:xfrm>
          <a:graphic>
            <a:graphicData uri="http://schemas.openxmlformats.org/presentationml/2006/ole">
              <mc:AlternateContent xmlns:mc="http://schemas.openxmlformats.org/markup-compatibility/2006">
                <mc:Choice xmlns:v="urn:schemas-microsoft-com:vml" Requires="v">
                  <p:oleObj spid="_x0000_s18441" name="Équation" r:id="rId6" imgW="253890" imgH="190417" progId="Equation.3">
                    <p:embed/>
                  </p:oleObj>
                </mc:Choice>
                <mc:Fallback>
                  <p:oleObj name="Équation" r:id="rId6" imgW="253890" imgH="190417" progId="Equation.3">
                    <p:embed/>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71630" y="5474920"/>
                          <a:ext cx="257175" cy="190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41" name="Espace réservé du numéro de diapositive 3"/>
          <p:cNvSpPr>
            <a:spLocks noGrp="1"/>
          </p:cNvSpPr>
          <p:nvPr>
            <p:ph type="sldNum" sz="quarter" idx="12"/>
          </p:nvPr>
        </p:nvSpPr>
        <p:spPr>
          <a:xfrm>
            <a:off x="8675688" y="6492875"/>
            <a:ext cx="347662" cy="365125"/>
          </a:xfrm>
        </p:spPr>
        <p:txBody>
          <a:bodyPr/>
          <a:lstStyle/>
          <a:p>
            <a:pPr>
              <a:defRPr/>
            </a:pPr>
            <a:fld id="{A766EE11-D639-4997-8464-4A91BA320CA4}" type="slidenum">
              <a:rPr lang="de-DE"/>
              <a:pPr>
                <a:defRPr/>
              </a:pPr>
              <a:t>28</a:t>
            </a:fld>
            <a:endParaRPr lang="de-DE"/>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69" name="Picture 1"/>
          <p:cNvPicPr>
            <a:picLocks noChangeAspect="1" noChangeArrowheads="1"/>
          </p:cNvPicPr>
          <p:nvPr/>
        </p:nvPicPr>
        <p:blipFill>
          <a:blip r:embed="rId3" cstate="print"/>
          <a:srcRect l="1916" t="2776" r="1025" b="1511"/>
          <a:stretch>
            <a:fillRect/>
          </a:stretch>
        </p:blipFill>
        <p:spPr bwMode="auto">
          <a:xfrm>
            <a:off x="179512" y="980728"/>
            <a:ext cx="7280113" cy="4608512"/>
          </a:xfrm>
          <a:prstGeom prst="rect">
            <a:avLst/>
          </a:prstGeom>
          <a:noFill/>
          <a:ln w="9525">
            <a:noFill/>
            <a:miter lim="800000"/>
            <a:headEnd/>
            <a:tailEnd/>
          </a:ln>
          <a:effectLst/>
        </p:spPr>
      </p:pic>
      <p:cxnSp>
        <p:nvCxnSpPr>
          <p:cNvPr id="3" name="Connecteur droit 2"/>
          <p:cNvCxnSpPr/>
          <p:nvPr/>
        </p:nvCxnSpPr>
        <p:spPr>
          <a:xfrm>
            <a:off x="0" y="476250"/>
            <a:ext cx="9144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65540" name="ZoneTexte 3"/>
          <p:cNvSpPr txBox="1">
            <a:spLocks noChangeArrowheads="1"/>
          </p:cNvSpPr>
          <p:nvPr/>
        </p:nvSpPr>
        <p:spPr bwMode="auto">
          <a:xfrm>
            <a:off x="0" y="0"/>
            <a:ext cx="9144000" cy="461963"/>
          </a:xfrm>
          <a:prstGeom prst="rect">
            <a:avLst/>
          </a:prstGeom>
          <a:noFill/>
          <a:ln w="9525">
            <a:noFill/>
            <a:miter lim="800000"/>
            <a:headEnd/>
            <a:tailEnd/>
          </a:ln>
        </p:spPr>
        <p:txBody>
          <a:bodyPr>
            <a:spAutoFit/>
          </a:bodyPr>
          <a:lstStyle/>
          <a:p>
            <a:r>
              <a:rPr lang="fr-FR" sz="2400" dirty="0" smtClean="0">
                <a:latin typeface="Calibri" pitchFamily="34" charset="0"/>
              </a:rPr>
              <a:t>II</a:t>
            </a:r>
            <a:r>
              <a:rPr lang="fr-FR" sz="2400" dirty="0">
                <a:latin typeface="Calibri" pitchFamily="34" charset="0"/>
              </a:rPr>
              <a:t>. Etude d’un contact électrique sans singularité géométrique</a:t>
            </a:r>
          </a:p>
        </p:txBody>
      </p:sp>
      <p:sp>
        <p:nvSpPr>
          <p:cNvPr id="6" name="ZoneTexte 5"/>
          <p:cNvSpPr txBox="1"/>
          <p:nvPr/>
        </p:nvSpPr>
        <p:spPr>
          <a:xfrm>
            <a:off x="0" y="508000"/>
            <a:ext cx="9144000" cy="400050"/>
          </a:xfrm>
          <a:prstGeom prst="rect">
            <a:avLst/>
          </a:prstGeom>
          <a:solidFill>
            <a:schemeClr val="accent1">
              <a:lumMod val="20000"/>
              <a:lumOff val="80000"/>
            </a:schemeClr>
          </a:solidFill>
        </p:spPr>
        <p:txBody>
          <a:bodyPr>
            <a:spAutoFit/>
          </a:bodyPr>
          <a:lstStyle/>
          <a:p>
            <a:pPr fontAlgn="auto">
              <a:spcBef>
                <a:spcPts val="0"/>
              </a:spcBef>
              <a:spcAft>
                <a:spcPts val="0"/>
              </a:spcAft>
              <a:defRPr/>
            </a:pPr>
            <a:r>
              <a:rPr lang="fr-FR" sz="2000" b="1" i="1" dirty="0">
                <a:latin typeface="+mn-lt"/>
                <a:cs typeface="+mn-cs"/>
                <a:sym typeface="Wingdings"/>
              </a:rPr>
              <a:t></a:t>
            </a:r>
            <a:r>
              <a:rPr lang="fr-FR" sz="2000" i="1" dirty="0">
                <a:latin typeface="+mn-lt"/>
                <a:cs typeface="+mn-cs"/>
                <a:sym typeface="Wingdings"/>
              </a:rPr>
              <a:t> Evolution de la résistance électrique de contact en fonction de la force appliquée</a:t>
            </a:r>
            <a:endParaRPr lang="fr-FR" sz="2000" i="1" baseline="-25000" dirty="0">
              <a:latin typeface="+mn-lt"/>
              <a:cs typeface="+mn-cs"/>
            </a:endParaRPr>
          </a:p>
        </p:txBody>
      </p:sp>
      <p:sp>
        <p:nvSpPr>
          <p:cNvPr id="7" name="Espace réservé du numéro de diapositive 3"/>
          <p:cNvSpPr>
            <a:spLocks noGrp="1"/>
          </p:cNvSpPr>
          <p:nvPr>
            <p:ph type="sldNum" sz="quarter" idx="12"/>
          </p:nvPr>
        </p:nvSpPr>
        <p:spPr>
          <a:xfrm>
            <a:off x="8675688" y="6492875"/>
            <a:ext cx="347662" cy="365125"/>
          </a:xfrm>
        </p:spPr>
        <p:txBody>
          <a:bodyPr/>
          <a:lstStyle/>
          <a:p>
            <a:pPr>
              <a:defRPr/>
            </a:pPr>
            <a:fld id="{330075BD-FE92-40DC-A28D-784E1EFC5AAA}" type="slidenum">
              <a:rPr lang="fr-FR"/>
              <a:pPr>
                <a:defRPr/>
              </a:pPr>
              <a:t>29</a:t>
            </a:fld>
            <a:endParaRPr lang="fr-FR"/>
          </a:p>
        </p:txBody>
      </p:sp>
      <p:grpSp>
        <p:nvGrpSpPr>
          <p:cNvPr id="65545" name="Groupe 19"/>
          <p:cNvGrpSpPr>
            <a:grpSpLocks/>
          </p:cNvGrpSpPr>
          <p:nvPr/>
        </p:nvGrpSpPr>
        <p:grpSpPr bwMode="auto">
          <a:xfrm>
            <a:off x="3694113" y="1470248"/>
            <a:ext cx="5054600" cy="1022350"/>
            <a:chOff x="3779913" y="1614286"/>
            <a:chExt cx="4839050" cy="1022626"/>
          </a:xfrm>
        </p:grpSpPr>
        <p:sp>
          <p:nvSpPr>
            <p:cNvPr id="22" name="Rectangle 20216"/>
            <p:cNvSpPr txBox="1">
              <a:spLocks noChangeArrowheads="1"/>
            </p:cNvSpPr>
            <p:nvPr/>
          </p:nvSpPr>
          <p:spPr bwMode="auto">
            <a:xfrm>
              <a:off x="3779913" y="1614286"/>
              <a:ext cx="4680991" cy="360460"/>
            </a:xfrm>
            <a:prstGeom prst="rect">
              <a:avLst/>
            </a:prstGeom>
            <a:solidFill>
              <a:schemeClr val="bg1"/>
            </a:solidFill>
            <a:ln w="9525">
              <a:noFill/>
              <a:miter lim="800000"/>
              <a:headEnd/>
              <a:tailEnd/>
            </a:ln>
          </p:spPr>
          <p:txBody>
            <a:bodyPr/>
            <a:lstStyle/>
            <a:p>
              <a:pPr marL="342900" indent="-342900" eaLnBrk="0" fontAlgn="auto" hangingPunct="0">
                <a:spcBef>
                  <a:spcPct val="20000"/>
                </a:spcBef>
                <a:spcAft>
                  <a:spcPts val="0"/>
                </a:spcAft>
                <a:defRPr/>
              </a:pPr>
              <a:r>
                <a:rPr lang="fr-FR" b="1" kern="0" dirty="0">
                  <a:latin typeface="+mn-lt"/>
                  <a:cs typeface="+mn-cs"/>
                </a:rPr>
                <a:t>Résistance élec.de contact </a:t>
              </a:r>
              <a:r>
                <a:rPr lang="fr-FR" b="1" kern="0" dirty="0" err="1">
                  <a:latin typeface="+mn-lt"/>
                  <a:cs typeface="+mn-cs"/>
                </a:rPr>
                <a:t>exp</a:t>
              </a:r>
              <a:r>
                <a:rPr lang="fr-FR" b="1" kern="0" dirty="0">
                  <a:latin typeface="+mn-lt"/>
                  <a:cs typeface="+mn-cs"/>
                </a:rPr>
                <a:t>. (contact lisse)</a:t>
              </a:r>
            </a:p>
          </p:txBody>
        </p:sp>
        <p:sp>
          <p:nvSpPr>
            <p:cNvPr id="23" name="Rectangle 20216"/>
            <p:cNvSpPr txBox="1">
              <a:spLocks noChangeArrowheads="1"/>
            </p:cNvSpPr>
            <p:nvPr/>
          </p:nvSpPr>
          <p:spPr bwMode="auto">
            <a:xfrm>
              <a:off x="3779913" y="1944575"/>
              <a:ext cx="4839050" cy="692337"/>
            </a:xfrm>
            <a:prstGeom prst="rect">
              <a:avLst/>
            </a:prstGeom>
            <a:solidFill>
              <a:schemeClr val="bg1"/>
            </a:solidFill>
            <a:ln w="9525">
              <a:noFill/>
              <a:miter lim="800000"/>
              <a:headEnd/>
              <a:tailEnd/>
            </a:ln>
          </p:spPr>
          <p:txBody>
            <a:bodyPr/>
            <a:lstStyle/>
            <a:p>
              <a:pPr marL="342900" indent="-342900" eaLnBrk="0" fontAlgn="auto" hangingPunct="0">
                <a:spcBef>
                  <a:spcPct val="20000"/>
                </a:spcBef>
                <a:spcAft>
                  <a:spcPts val="0"/>
                </a:spcAft>
                <a:defRPr/>
              </a:pPr>
              <a:r>
                <a:rPr lang="fr-FR" b="1" kern="0" dirty="0">
                  <a:latin typeface="+mn-lt"/>
                  <a:cs typeface="+mn-cs"/>
                </a:rPr>
                <a:t>Résistance élec.de contact </a:t>
              </a:r>
              <a:r>
                <a:rPr lang="fr-FR" b="1" kern="0" dirty="0" err="1">
                  <a:latin typeface="+mn-lt"/>
                  <a:cs typeface="+mn-cs"/>
                </a:rPr>
                <a:t>exp</a:t>
              </a:r>
              <a:r>
                <a:rPr lang="fr-FR" b="1" kern="0" dirty="0">
                  <a:latin typeface="+mn-lt"/>
                  <a:cs typeface="+mn-cs"/>
                </a:rPr>
                <a:t>. (contact rugueux)</a:t>
              </a:r>
            </a:p>
          </p:txBody>
        </p:sp>
      </p:grpSp>
      <p:grpSp>
        <p:nvGrpSpPr>
          <p:cNvPr id="5" name="Groupe 28"/>
          <p:cNvGrpSpPr>
            <a:grpSpLocks/>
          </p:cNvGrpSpPr>
          <p:nvPr/>
        </p:nvGrpSpPr>
        <p:grpSpPr bwMode="auto">
          <a:xfrm>
            <a:off x="4859338" y="2205261"/>
            <a:ext cx="2154237" cy="1439862"/>
            <a:chOff x="6989762" y="3140968"/>
            <a:chExt cx="2154238" cy="1439863"/>
          </a:xfrm>
        </p:grpSpPr>
        <p:pic>
          <p:nvPicPr>
            <p:cNvPr id="65552" name="Picture 20" descr="C:\Users\David\Documents\My Dropbox\A trier\test2.jpg"/>
            <p:cNvPicPr>
              <a:picLocks noChangeAspect="1" noChangeArrowheads="1"/>
            </p:cNvPicPr>
            <p:nvPr/>
          </p:nvPicPr>
          <p:blipFill>
            <a:blip r:embed="rId4" cstate="print"/>
            <a:srcRect/>
            <a:stretch>
              <a:fillRect/>
            </a:stretch>
          </p:blipFill>
          <p:spPr bwMode="auto">
            <a:xfrm>
              <a:off x="6989762" y="3140968"/>
              <a:ext cx="2154238" cy="1439863"/>
            </a:xfrm>
            <a:prstGeom prst="rect">
              <a:avLst/>
            </a:prstGeom>
            <a:noFill/>
            <a:ln w="9525">
              <a:noFill/>
              <a:miter lim="800000"/>
              <a:headEnd/>
              <a:tailEnd/>
            </a:ln>
          </p:spPr>
        </p:pic>
        <p:sp>
          <p:nvSpPr>
            <p:cNvPr id="65553" name="ZoneTexte 25"/>
            <p:cNvSpPr txBox="1">
              <a:spLocks noChangeArrowheads="1"/>
            </p:cNvSpPr>
            <p:nvPr/>
          </p:nvSpPr>
          <p:spPr bwMode="auto">
            <a:xfrm>
              <a:off x="7134956" y="3173176"/>
              <a:ext cx="1224136" cy="288000"/>
            </a:xfrm>
            <a:prstGeom prst="rect">
              <a:avLst/>
            </a:prstGeom>
            <a:solidFill>
              <a:schemeClr val="bg1"/>
            </a:solidFill>
            <a:ln w="9525">
              <a:noFill/>
              <a:miter lim="800000"/>
              <a:headEnd/>
              <a:tailEnd/>
            </a:ln>
          </p:spPr>
          <p:txBody>
            <a:bodyPr anchor="ctr">
              <a:spAutoFit/>
            </a:bodyPr>
            <a:lstStyle/>
            <a:p>
              <a:pPr algn="ctr"/>
              <a:r>
                <a:rPr lang="fr-FR" b="1" dirty="0">
                  <a:latin typeface="Calibri" pitchFamily="34" charset="0"/>
                </a:rPr>
                <a:t>2nm RMS</a:t>
              </a:r>
            </a:p>
          </p:txBody>
        </p:sp>
      </p:grpSp>
      <p:grpSp>
        <p:nvGrpSpPr>
          <p:cNvPr id="8" name="Groupe 27"/>
          <p:cNvGrpSpPr>
            <a:grpSpLocks/>
          </p:cNvGrpSpPr>
          <p:nvPr/>
        </p:nvGrpSpPr>
        <p:grpSpPr bwMode="auto">
          <a:xfrm>
            <a:off x="6875463" y="2708920"/>
            <a:ext cx="2073275" cy="1439862"/>
            <a:chOff x="4932040" y="2420888"/>
            <a:chExt cx="2071688" cy="1439863"/>
          </a:xfrm>
        </p:grpSpPr>
        <p:pic>
          <p:nvPicPr>
            <p:cNvPr id="65550" name="Picture 18" descr="F:\Echantillons\PVD_PTA\Al_PVD_3,5kW\AFM\20x20rough.jpg"/>
            <p:cNvPicPr>
              <a:picLocks noChangeAspect="1" noChangeArrowheads="1"/>
            </p:cNvPicPr>
            <p:nvPr/>
          </p:nvPicPr>
          <p:blipFill>
            <a:blip r:embed="rId5" cstate="print"/>
            <a:srcRect/>
            <a:stretch>
              <a:fillRect/>
            </a:stretch>
          </p:blipFill>
          <p:spPr bwMode="auto">
            <a:xfrm>
              <a:off x="4932040" y="2420888"/>
              <a:ext cx="2071688" cy="1439863"/>
            </a:xfrm>
            <a:prstGeom prst="rect">
              <a:avLst/>
            </a:prstGeom>
            <a:noFill/>
            <a:ln w="9525">
              <a:noFill/>
              <a:miter lim="800000"/>
              <a:headEnd/>
              <a:tailEnd/>
            </a:ln>
          </p:spPr>
        </p:pic>
        <p:sp>
          <p:nvSpPr>
            <p:cNvPr id="65551" name="ZoneTexte 26"/>
            <p:cNvSpPr txBox="1">
              <a:spLocks noChangeArrowheads="1"/>
            </p:cNvSpPr>
            <p:nvPr/>
          </p:nvSpPr>
          <p:spPr bwMode="auto">
            <a:xfrm>
              <a:off x="5032514" y="2425800"/>
              <a:ext cx="1224136" cy="288000"/>
            </a:xfrm>
            <a:prstGeom prst="rect">
              <a:avLst/>
            </a:prstGeom>
            <a:solidFill>
              <a:schemeClr val="bg1"/>
            </a:solidFill>
            <a:ln w="9525">
              <a:noFill/>
              <a:miter lim="800000"/>
              <a:headEnd/>
              <a:tailEnd/>
            </a:ln>
          </p:spPr>
          <p:txBody>
            <a:bodyPr anchor="ctr">
              <a:spAutoFit/>
            </a:bodyPr>
            <a:lstStyle/>
            <a:p>
              <a:pPr algn="ctr"/>
              <a:r>
                <a:rPr lang="fr-FR" b="1" dirty="0">
                  <a:latin typeface="Calibri" pitchFamily="34" charset="0"/>
                </a:rPr>
                <a:t>31nm RMS</a:t>
              </a:r>
            </a:p>
          </p:txBody>
        </p:sp>
      </p:grpSp>
      <p:cxnSp>
        <p:nvCxnSpPr>
          <p:cNvPr id="19" name="Connecteur droit avec flèche 18"/>
          <p:cNvCxnSpPr/>
          <p:nvPr/>
        </p:nvCxnSpPr>
        <p:spPr>
          <a:xfrm flipH="1">
            <a:off x="4355976" y="2925986"/>
            <a:ext cx="431924" cy="28699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Connecteur droit avec flèche 20"/>
          <p:cNvCxnSpPr/>
          <p:nvPr/>
        </p:nvCxnSpPr>
        <p:spPr>
          <a:xfrm flipH="1">
            <a:off x="7092280" y="4221088"/>
            <a:ext cx="216024" cy="28803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Rectangle à coins arrondis 19"/>
          <p:cNvSpPr/>
          <p:nvPr/>
        </p:nvSpPr>
        <p:spPr>
          <a:xfrm>
            <a:off x="395536" y="5733256"/>
            <a:ext cx="8301038" cy="890587"/>
          </a:xfrm>
          <a:prstGeom prst="roundRect">
            <a:avLst>
              <a:gd name="adj" fmla="val 9550"/>
            </a:avLst>
          </a:prstGeom>
          <a:solidFill>
            <a:schemeClr val="accent3">
              <a:lumMod val="40000"/>
              <a:lumOff val="6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342900" indent="-342900">
              <a:spcBef>
                <a:spcPct val="20000"/>
              </a:spcBef>
              <a:buFont typeface="Arial" charset="0"/>
              <a:buChar char="•"/>
            </a:pPr>
            <a:r>
              <a:rPr lang="fr-FR" b="1" u="sng" dirty="0" smtClean="0">
                <a:solidFill>
                  <a:schemeClr val="tx1"/>
                </a:solidFill>
                <a:latin typeface="Calibri" pitchFamily="34" charset="0"/>
              </a:rPr>
              <a:t>Contact rugueux</a:t>
            </a:r>
            <a:r>
              <a:rPr lang="fr-FR" b="1" dirty="0" smtClean="0">
                <a:solidFill>
                  <a:schemeClr val="tx1"/>
                </a:solidFill>
                <a:latin typeface="Calibri" pitchFamily="34" charset="0"/>
              </a:rPr>
              <a:t> : </a:t>
            </a:r>
            <a:r>
              <a:rPr lang="fr-FR" b="1" u="sng" dirty="0" smtClean="0">
                <a:solidFill>
                  <a:schemeClr val="tx1"/>
                </a:solidFill>
                <a:latin typeface="Calibri" pitchFamily="34" charset="0"/>
              </a:rPr>
              <a:t>Faible décroissance</a:t>
            </a:r>
            <a:r>
              <a:rPr lang="fr-FR" b="1" dirty="0" smtClean="0">
                <a:solidFill>
                  <a:schemeClr val="tx1"/>
                </a:solidFill>
                <a:latin typeface="Calibri" pitchFamily="34" charset="0"/>
              </a:rPr>
              <a:t> de la </a:t>
            </a:r>
            <a:r>
              <a:rPr lang="fr-FR" b="1" dirty="0" err="1" smtClean="0">
                <a:solidFill>
                  <a:schemeClr val="tx1"/>
                </a:solidFill>
                <a:latin typeface="Calibri" pitchFamily="34" charset="0"/>
              </a:rPr>
              <a:t>résist</a:t>
            </a:r>
            <a:r>
              <a:rPr lang="fr-FR" b="1" dirty="0" smtClean="0">
                <a:solidFill>
                  <a:schemeClr val="tx1"/>
                </a:solidFill>
                <a:latin typeface="Calibri" pitchFamily="34" charset="0"/>
              </a:rPr>
              <a:t>. </a:t>
            </a:r>
            <a:r>
              <a:rPr lang="fr-FR" b="1" dirty="0" err="1" smtClean="0">
                <a:solidFill>
                  <a:schemeClr val="tx1"/>
                </a:solidFill>
                <a:latin typeface="Calibri" pitchFamily="34" charset="0"/>
              </a:rPr>
              <a:t>élec</a:t>
            </a:r>
            <a:r>
              <a:rPr lang="fr-FR" b="1" dirty="0" smtClean="0">
                <a:solidFill>
                  <a:schemeClr val="tx1"/>
                </a:solidFill>
                <a:latin typeface="Calibri" pitchFamily="34" charset="0"/>
              </a:rPr>
              <a:t>. de </a:t>
            </a:r>
            <a:r>
              <a:rPr lang="fr-FR" b="1" dirty="0" err="1" smtClean="0">
                <a:solidFill>
                  <a:schemeClr val="tx1"/>
                </a:solidFill>
                <a:latin typeface="Calibri" pitchFamily="34" charset="0"/>
              </a:rPr>
              <a:t>cont</a:t>
            </a:r>
            <a:r>
              <a:rPr lang="fr-FR" b="1" dirty="0" smtClean="0">
                <a:solidFill>
                  <a:schemeClr val="tx1"/>
                </a:solidFill>
                <a:latin typeface="Calibri" pitchFamily="34" charset="0"/>
              </a:rPr>
              <a:t>. (1</a:t>
            </a:r>
            <a:r>
              <a:rPr lang="fr-FR" b="1" dirty="0" smtClean="0">
                <a:solidFill>
                  <a:schemeClr val="tx1"/>
                </a:solidFill>
                <a:latin typeface="Symbol" pitchFamily="18" charset="2"/>
              </a:rPr>
              <a:t>W</a:t>
            </a:r>
            <a:r>
              <a:rPr lang="fr-FR" b="1" dirty="0" smtClean="0">
                <a:solidFill>
                  <a:schemeClr val="tx1"/>
                </a:solidFill>
                <a:latin typeface="Calibri" pitchFamily="34" charset="0"/>
              </a:rPr>
              <a:t>  à 10m</a:t>
            </a:r>
            <a:r>
              <a:rPr lang="fr-FR" b="1" dirty="0" smtClean="0">
                <a:solidFill>
                  <a:schemeClr val="tx1"/>
                </a:solidFill>
                <a:latin typeface="Symbol" pitchFamily="18" charset="2"/>
              </a:rPr>
              <a:t>W</a:t>
            </a:r>
            <a:r>
              <a:rPr lang="fr-FR" b="1" dirty="0" smtClean="0">
                <a:solidFill>
                  <a:schemeClr val="tx1"/>
                </a:solidFill>
                <a:latin typeface="Calibri" pitchFamily="34" charset="0"/>
              </a:rPr>
              <a:t>).</a:t>
            </a:r>
          </a:p>
          <a:p>
            <a:pPr marL="342900" indent="-342900">
              <a:spcBef>
                <a:spcPct val="20000"/>
              </a:spcBef>
              <a:buFont typeface="Arial" charset="0"/>
              <a:buChar char="•"/>
            </a:pPr>
            <a:r>
              <a:rPr lang="fr-FR" b="1" u="sng" dirty="0" smtClean="0">
                <a:solidFill>
                  <a:schemeClr val="tx1"/>
                </a:solidFill>
                <a:latin typeface="Calibri" pitchFamily="34" charset="0"/>
              </a:rPr>
              <a:t>Contact lisse</a:t>
            </a:r>
            <a:r>
              <a:rPr lang="fr-FR" b="1" dirty="0" smtClean="0">
                <a:solidFill>
                  <a:schemeClr val="tx1"/>
                </a:solidFill>
                <a:latin typeface="Calibri" pitchFamily="34" charset="0"/>
              </a:rPr>
              <a:t> : </a:t>
            </a:r>
            <a:r>
              <a:rPr lang="fr-FR" b="1" u="sng" dirty="0" smtClean="0">
                <a:solidFill>
                  <a:schemeClr val="tx1"/>
                </a:solidFill>
                <a:latin typeface="Calibri" pitchFamily="34" charset="0"/>
              </a:rPr>
              <a:t>Forte décroissance </a:t>
            </a:r>
            <a:r>
              <a:rPr lang="fr-FR" b="1" dirty="0" smtClean="0">
                <a:solidFill>
                  <a:schemeClr val="tx1"/>
                </a:solidFill>
                <a:latin typeface="Calibri" pitchFamily="34" charset="0"/>
              </a:rPr>
              <a:t>de la </a:t>
            </a:r>
            <a:r>
              <a:rPr lang="fr-FR" b="1" dirty="0" err="1" smtClean="0">
                <a:solidFill>
                  <a:schemeClr val="tx1"/>
                </a:solidFill>
                <a:latin typeface="Calibri" pitchFamily="34" charset="0"/>
              </a:rPr>
              <a:t>résist</a:t>
            </a:r>
            <a:r>
              <a:rPr lang="fr-FR" b="1" dirty="0" smtClean="0">
                <a:solidFill>
                  <a:schemeClr val="tx1"/>
                </a:solidFill>
                <a:latin typeface="Calibri" pitchFamily="34" charset="0"/>
              </a:rPr>
              <a:t>. </a:t>
            </a:r>
            <a:r>
              <a:rPr lang="fr-FR" b="1" dirty="0" err="1" smtClean="0">
                <a:solidFill>
                  <a:schemeClr val="tx1"/>
                </a:solidFill>
                <a:latin typeface="Calibri" pitchFamily="34" charset="0"/>
              </a:rPr>
              <a:t>élec</a:t>
            </a:r>
            <a:r>
              <a:rPr lang="fr-FR" b="1" dirty="0" smtClean="0">
                <a:solidFill>
                  <a:schemeClr val="tx1"/>
                </a:solidFill>
                <a:latin typeface="Calibri" pitchFamily="34" charset="0"/>
              </a:rPr>
              <a:t>. de </a:t>
            </a:r>
            <a:r>
              <a:rPr lang="fr-FR" b="1" dirty="0" err="1" smtClean="0">
                <a:solidFill>
                  <a:schemeClr val="tx1"/>
                </a:solidFill>
                <a:latin typeface="Calibri" pitchFamily="34" charset="0"/>
              </a:rPr>
              <a:t>cont</a:t>
            </a:r>
            <a:r>
              <a:rPr lang="fr-FR" b="1" dirty="0" smtClean="0">
                <a:solidFill>
                  <a:schemeClr val="tx1"/>
                </a:solidFill>
                <a:latin typeface="Calibri" pitchFamily="34" charset="0"/>
              </a:rPr>
              <a:t>. (10M</a:t>
            </a:r>
            <a:r>
              <a:rPr lang="fr-FR" b="1" dirty="0" smtClean="0">
                <a:solidFill>
                  <a:schemeClr val="tx1"/>
                </a:solidFill>
                <a:latin typeface="Symbol" pitchFamily="18" charset="2"/>
              </a:rPr>
              <a:t>W</a:t>
            </a:r>
            <a:r>
              <a:rPr lang="fr-FR" b="1" dirty="0" smtClean="0">
                <a:solidFill>
                  <a:schemeClr val="tx1"/>
                </a:solidFill>
                <a:latin typeface="Calibri" pitchFamily="34" charset="0"/>
              </a:rPr>
              <a:t>  à 10m</a:t>
            </a:r>
            <a:r>
              <a:rPr lang="fr-FR" b="1" dirty="0" smtClean="0">
                <a:solidFill>
                  <a:schemeClr val="tx1"/>
                </a:solidFill>
                <a:latin typeface="Symbol" pitchFamily="18" charset="2"/>
              </a:rPr>
              <a:t>W</a:t>
            </a:r>
            <a:r>
              <a:rPr lang="fr-FR" b="1" dirty="0" smtClean="0">
                <a:solidFill>
                  <a:schemeClr val="tx1"/>
                </a:solidFill>
                <a:latin typeface="Calibri" pitchFamily="34" charset="0"/>
              </a:rPr>
              <a:t>)</a:t>
            </a:r>
            <a:endParaRPr lang="fr-FR" b="1" dirty="0">
              <a:solidFill>
                <a:schemeClr val="tx1"/>
              </a:solidFill>
              <a:latin typeface="Calibri"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46"/>
          <p:cNvSpPr>
            <a:spLocks/>
          </p:cNvSpPr>
          <p:nvPr/>
        </p:nvSpPr>
        <p:spPr bwMode="auto">
          <a:xfrm>
            <a:off x="2341563" y="5607199"/>
            <a:ext cx="1441450" cy="252412"/>
          </a:xfrm>
          <a:custGeom>
            <a:avLst/>
            <a:gdLst>
              <a:gd name="T0" fmla="*/ 2147483647 w 908"/>
              <a:gd name="T1" fmla="*/ 2147483647 h 159"/>
              <a:gd name="T2" fmla="*/ 2147483647 w 908"/>
              <a:gd name="T3" fmla="*/ 2147483647 h 159"/>
              <a:gd name="T4" fmla="*/ 2147483647 w 908"/>
              <a:gd name="T5" fmla="*/ 2147483647 h 159"/>
              <a:gd name="T6" fmla="*/ 2147483647 w 908"/>
              <a:gd name="T7" fmla="*/ 2147483647 h 159"/>
              <a:gd name="T8" fmla="*/ 0 60000 65536"/>
              <a:gd name="T9" fmla="*/ 0 60000 65536"/>
              <a:gd name="T10" fmla="*/ 0 60000 65536"/>
              <a:gd name="T11" fmla="*/ 0 60000 65536"/>
              <a:gd name="T12" fmla="*/ 0 w 908"/>
              <a:gd name="T13" fmla="*/ 0 h 159"/>
              <a:gd name="T14" fmla="*/ 908 w 908"/>
              <a:gd name="T15" fmla="*/ 159 h 159"/>
            </a:gdLst>
            <a:ahLst/>
            <a:cxnLst>
              <a:cxn ang="T8">
                <a:pos x="T0" y="T1"/>
              </a:cxn>
              <a:cxn ang="T9">
                <a:pos x="T2" y="T3"/>
              </a:cxn>
              <a:cxn ang="T10">
                <a:pos x="T4" y="T5"/>
              </a:cxn>
              <a:cxn ang="T11">
                <a:pos x="T6" y="T7"/>
              </a:cxn>
            </a:cxnLst>
            <a:rect l="T12" t="T13" r="T14" b="T15"/>
            <a:pathLst>
              <a:path w="908" h="159">
                <a:moveTo>
                  <a:pt x="93" y="157"/>
                </a:moveTo>
                <a:cubicBezTo>
                  <a:pt x="97" y="135"/>
                  <a:pt x="0" y="47"/>
                  <a:pt x="117" y="25"/>
                </a:cubicBezTo>
                <a:cubicBezTo>
                  <a:pt x="234" y="3"/>
                  <a:pt x="678" y="0"/>
                  <a:pt x="793" y="22"/>
                </a:cubicBezTo>
                <a:cubicBezTo>
                  <a:pt x="908" y="44"/>
                  <a:pt x="805" y="131"/>
                  <a:pt x="808" y="159"/>
                </a:cubicBezTo>
              </a:path>
            </a:pathLst>
          </a:custGeom>
          <a:solidFill>
            <a:schemeClr val="accent1">
              <a:lumMod val="60000"/>
              <a:lumOff val="40000"/>
            </a:schemeClr>
          </a:solidFill>
          <a:ln w="9525">
            <a:noFill/>
            <a:round/>
            <a:headEnd/>
            <a:tailEnd/>
          </a:ln>
        </p:spPr>
        <p:txBody>
          <a:bodyPr/>
          <a:lstStyle/>
          <a:p>
            <a:pPr algn="ctr" fontAlgn="auto">
              <a:spcBef>
                <a:spcPts val="0"/>
              </a:spcBef>
              <a:spcAft>
                <a:spcPts val="0"/>
              </a:spcAft>
              <a:defRPr/>
            </a:pPr>
            <a:endParaRPr lang="fr-FR" sz="1400">
              <a:latin typeface="+mn-lt"/>
              <a:cs typeface="+mn-cs"/>
            </a:endParaRPr>
          </a:p>
        </p:txBody>
      </p:sp>
      <p:sp>
        <p:nvSpPr>
          <p:cNvPr id="49154" name="ZoneTexte 171"/>
          <p:cNvSpPr txBox="1">
            <a:spLocks noChangeArrowheads="1"/>
          </p:cNvSpPr>
          <p:nvPr/>
        </p:nvSpPr>
        <p:spPr bwMode="auto">
          <a:xfrm>
            <a:off x="0" y="0"/>
            <a:ext cx="9144000" cy="461963"/>
          </a:xfrm>
          <a:prstGeom prst="rect">
            <a:avLst/>
          </a:prstGeom>
          <a:noFill/>
          <a:ln w="9525">
            <a:noFill/>
            <a:miter lim="800000"/>
            <a:headEnd/>
            <a:tailEnd/>
          </a:ln>
        </p:spPr>
        <p:txBody>
          <a:bodyPr>
            <a:spAutoFit/>
          </a:bodyPr>
          <a:lstStyle/>
          <a:p>
            <a:r>
              <a:rPr lang="fr-FR" sz="2400">
                <a:latin typeface="Calibri" pitchFamily="34" charset="0"/>
              </a:rPr>
              <a:t>Le procédé de report de puces avec technologie microinsert</a:t>
            </a:r>
          </a:p>
        </p:txBody>
      </p:sp>
      <p:grpSp>
        <p:nvGrpSpPr>
          <p:cNvPr id="49155" name="Group 190"/>
          <p:cNvGrpSpPr>
            <a:grpSpLocks/>
          </p:cNvGrpSpPr>
          <p:nvPr/>
        </p:nvGrpSpPr>
        <p:grpSpPr bwMode="auto">
          <a:xfrm>
            <a:off x="288925" y="1602283"/>
            <a:ext cx="2743200" cy="2133600"/>
            <a:chOff x="251520" y="4031704"/>
            <a:chExt cx="2743200" cy="2133600"/>
          </a:xfrm>
        </p:grpSpPr>
        <p:pic>
          <p:nvPicPr>
            <p:cNvPr id="49205" name="Picture 4" descr="toto051"/>
            <p:cNvPicPr>
              <a:picLocks noChangeAspect="1" noChangeArrowheads="1"/>
            </p:cNvPicPr>
            <p:nvPr/>
          </p:nvPicPr>
          <p:blipFill>
            <a:blip r:embed="rId3" cstate="print"/>
            <a:srcRect l="23825" t="23302" r="18994" b="17387"/>
            <a:stretch>
              <a:fillRect/>
            </a:stretch>
          </p:blipFill>
          <p:spPr bwMode="auto">
            <a:xfrm>
              <a:off x="251520" y="4031704"/>
              <a:ext cx="2743200" cy="2133600"/>
            </a:xfrm>
            <a:prstGeom prst="rect">
              <a:avLst/>
            </a:prstGeom>
            <a:noFill/>
            <a:ln w="9525">
              <a:noFill/>
              <a:miter lim="800000"/>
              <a:headEnd/>
              <a:tailEnd/>
            </a:ln>
          </p:spPr>
        </p:pic>
        <p:sp>
          <p:nvSpPr>
            <p:cNvPr id="49206" name="Line 6"/>
            <p:cNvSpPr>
              <a:spLocks noChangeShapeType="1"/>
            </p:cNvSpPr>
            <p:nvPr/>
          </p:nvSpPr>
          <p:spPr bwMode="auto">
            <a:xfrm>
              <a:off x="499740" y="6082183"/>
              <a:ext cx="431801" cy="0"/>
            </a:xfrm>
            <a:prstGeom prst="line">
              <a:avLst/>
            </a:prstGeom>
            <a:noFill/>
            <a:ln w="25400">
              <a:solidFill>
                <a:schemeClr val="bg1"/>
              </a:solidFill>
              <a:round/>
              <a:headEnd/>
              <a:tailEnd/>
            </a:ln>
          </p:spPr>
          <p:txBody>
            <a:bodyPr/>
            <a:lstStyle/>
            <a:p>
              <a:endParaRPr lang="fr-FR"/>
            </a:p>
          </p:txBody>
        </p:sp>
        <p:sp>
          <p:nvSpPr>
            <p:cNvPr id="49207" name="Text Box 7"/>
            <p:cNvSpPr txBox="1">
              <a:spLocks noChangeArrowheads="1"/>
            </p:cNvSpPr>
            <p:nvPr/>
          </p:nvSpPr>
          <p:spPr bwMode="auto">
            <a:xfrm>
              <a:off x="399728" y="5818658"/>
              <a:ext cx="609600" cy="274638"/>
            </a:xfrm>
            <a:prstGeom prst="rect">
              <a:avLst/>
            </a:prstGeom>
            <a:noFill/>
            <a:ln w="9525">
              <a:noFill/>
              <a:miter lim="800000"/>
              <a:headEnd/>
              <a:tailEnd/>
            </a:ln>
          </p:spPr>
          <p:txBody>
            <a:bodyPr>
              <a:spAutoFit/>
            </a:bodyPr>
            <a:lstStyle/>
            <a:p>
              <a:pPr>
                <a:spcBef>
                  <a:spcPct val="50000"/>
                </a:spcBef>
              </a:pPr>
              <a:r>
                <a:rPr lang="fr-FR" sz="1200" b="1">
                  <a:solidFill>
                    <a:schemeClr val="bg1"/>
                  </a:solidFill>
                  <a:latin typeface="Calibri" pitchFamily="34" charset="0"/>
                </a:rPr>
                <a:t>10µm</a:t>
              </a:r>
            </a:p>
          </p:txBody>
        </p:sp>
      </p:grpSp>
      <p:grpSp>
        <p:nvGrpSpPr>
          <p:cNvPr id="3" name="Group 119"/>
          <p:cNvGrpSpPr>
            <a:grpSpLocks/>
          </p:cNvGrpSpPr>
          <p:nvPr/>
        </p:nvGrpSpPr>
        <p:grpSpPr bwMode="auto">
          <a:xfrm>
            <a:off x="6411913" y="1872158"/>
            <a:ext cx="2400300" cy="1639888"/>
            <a:chOff x="4038" y="496"/>
            <a:chExt cx="1512" cy="1033"/>
          </a:xfrm>
        </p:grpSpPr>
        <p:pic>
          <p:nvPicPr>
            <p:cNvPr id="49202" name="Picture 113" descr="Alcu00"/>
            <p:cNvPicPr>
              <a:picLocks noChangeAspect="1" noChangeArrowheads="1"/>
            </p:cNvPicPr>
            <p:nvPr/>
          </p:nvPicPr>
          <p:blipFill>
            <a:blip r:embed="rId4" cstate="print">
              <a:lum bright="20000" contrast="20000"/>
            </a:blip>
            <a:srcRect/>
            <a:stretch>
              <a:fillRect/>
            </a:stretch>
          </p:blipFill>
          <p:spPr bwMode="auto">
            <a:xfrm>
              <a:off x="4038" y="496"/>
              <a:ext cx="1512" cy="1033"/>
            </a:xfrm>
            <a:prstGeom prst="rect">
              <a:avLst/>
            </a:prstGeom>
            <a:noFill/>
            <a:ln w="9525">
              <a:noFill/>
              <a:miter lim="800000"/>
              <a:headEnd/>
              <a:tailEnd/>
            </a:ln>
          </p:spPr>
        </p:pic>
        <p:sp>
          <p:nvSpPr>
            <p:cNvPr id="49203" name="Line 114"/>
            <p:cNvSpPr>
              <a:spLocks noChangeShapeType="1"/>
            </p:cNvSpPr>
            <p:nvPr/>
          </p:nvSpPr>
          <p:spPr bwMode="auto">
            <a:xfrm>
              <a:off x="4120" y="1474"/>
              <a:ext cx="141" cy="0"/>
            </a:xfrm>
            <a:prstGeom prst="line">
              <a:avLst/>
            </a:prstGeom>
            <a:noFill/>
            <a:ln w="25400">
              <a:solidFill>
                <a:schemeClr val="bg1"/>
              </a:solidFill>
              <a:round/>
              <a:headEnd/>
              <a:tailEnd/>
            </a:ln>
          </p:spPr>
          <p:txBody>
            <a:bodyPr/>
            <a:lstStyle/>
            <a:p>
              <a:endParaRPr lang="fr-FR"/>
            </a:p>
          </p:txBody>
        </p:sp>
        <p:sp>
          <p:nvSpPr>
            <p:cNvPr id="49204" name="Text Box 115"/>
            <p:cNvSpPr txBox="1">
              <a:spLocks noChangeArrowheads="1"/>
            </p:cNvSpPr>
            <p:nvPr/>
          </p:nvSpPr>
          <p:spPr bwMode="auto">
            <a:xfrm>
              <a:off x="4056" y="1334"/>
              <a:ext cx="289" cy="154"/>
            </a:xfrm>
            <a:prstGeom prst="rect">
              <a:avLst/>
            </a:prstGeom>
            <a:noFill/>
            <a:ln w="9525">
              <a:noFill/>
              <a:miter lim="800000"/>
              <a:headEnd/>
              <a:tailEnd/>
            </a:ln>
          </p:spPr>
          <p:txBody>
            <a:bodyPr>
              <a:spAutoFit/>
            </a:bodyPr>
            <a:lstStyle/>
            <a:p>
              <a:pPr>
                <a:spcBef>
                  <a:spcPct val="50000"/>
                </a:spcBef>
              </a:pPr>
              <a:r>
                <a:rPr lang="fr-FR" sz="1000">
                  <a:solidFill>
                    <a:schemeClr val="bg1"/>
                  </a:solidFill>
                  <a:latin typeface="Calibri" pitchFamily="34" charset="0"/>
                </a:rPr>
                <a:t>1µm</a:t>
              </a:r>
            </a:p>
          </p:txBody>
        </p:sp>
      </p:grpSp>
      <p:cxnSp>
        <p:nvCxnSpPr>
          <p:cNvPr id="165" name="Connecteur droit 170"/>
          <p:cNvCxnSpPr/>
          <p:nvPr/>
        </p:nvCxnSpPr>
        <p:spPr>
          <a:xfrm>
            <a:off x="0" y="476250"/>
            <a:ext cx="9144000" cy="0"/>
          </a:xfrm>
          <a:prstGeom prst="line">
            <a:avLst/>
          </a:prstGeom>
          <a:ln w="57150"/>
        </p:spPr>
        <p:style>
          <a:lnRef idx="1">
            <a:schemeClr val="accent1"/>
          </a:lnRef>
          <a:fillRef idx="0">
            <a:schemeClr val="accent1"/>
          </a:fillRef>
          <a:effectRef idx="0">
            <a:schemeClr val="accent1"/>
          </a:effectRef>
          <a:fontRef idx="minor">
            <a:schemeClr val="tx1"/>
          </a:fontRef>
        </p:style>
      </p:cxnSp>
      <p:grpSp>
        <p:nvGrpSpPr>
          <p:cNvPr id="6" name="Groupe 32"/>
          <p:cNvGrpSpPr>
            <a:grpSpLocks/>
          </p:cNvGrpSpPr>
          <p:nvPr/>
        </p:nvGrpSpPr>
        <p:grpSpPr bwMode="auto">
          <a:xfrm>
            <a:off x="5524500" y="6034236"/>
            <a:ext cx="1152000" cy="296884"/>
            <a:chOff x="5596508" y="4144881"/>
            <a:chExt cx="1152000" cy="297450"/>
          </a:xfrm>
        </p:grpSpPr>
        <p:sp>
          <p:nvSpPr>
            <p:cNvPr id="49186" name="Rectangle 5"/>
            <p:cNvSpPr>
              <a:spLocks noChangeArrowheads="1"/>
            </p:cNvSpPr>
            <p:nvPr/>
          </p:nvSpPr>
          <p:spPr bwMode="auto">
            <a:xfrm>
              <a:off x="5596508" y="4189851"/>
              <a:ext cx="1152000" cy="252480"/>
            </a:xfrm>
            <a:prstGeom prst="rect">
              <a:avLst/>
            </a:prstGeom>
            <a:solidFill>
              <a:srgbClr val="92D050"/>
            </a:solidFill>
            <a:ln w="9525">
              <a:noFill/>
              <a:miter lim="800000"/>
              <a:headEnd/>
              <a:tailEnd/>
            </a:ln>
          </p:spPr>
          <p:txBody>
            <a:bodyPr wrap="none" anchor="ctr"/>
            <a:lstStyle/>
            <a:p>
              <a:pPr algn="ctr"/>
              <a:endParaRPr lang="de-DE" sz="1400">
                <a:latin typeface="Calibri" pitchFamily="34" charset="0"/>
              </a:endParaRPr>
            </a:p>
          </p:txBody>
        </p:sp>
        <p:sp>
          <p:nvSpPr>
            <p:cNvPr id="49187" name="Rectangle 6"/>
            <p:cNvSpPr>
              <a:spLocks noChangeArrowheads="1"/>
            </p:cNvSpPr>
            <p:nvPr/>
          </p:nvSpPr>
          <p:spPr bwMode="auto">
            <a:xfrm>
              <a:off x="5596508" y="4144881"/>
              <a:ext cx="1152000" cy="72137"/>
            </a:xfrm>
            <a:prstGeom prst="rect">
              <a:avLst/>
            </a:prstGeom>
            <a:solidFill>
              <a:srgbClr val="FF6600"/>
            </a:solidFill>
            <a:ln w="9525">
              <a:noFill/>
              <a:miter lim="800000"/>
              <a:headEnd/>
              <a:tailEnd/>
            </a:ln>
          </p:spPr>
          <p:txBody>
            <a:bodyPr wrap="none" anchor="ctr"/>
            <a:lstStyle/>
            <a:p>
              <a:pPr algn="ctr"/>
              <a:endParaRPr lang="de-DE" sz="1400">
                <a:latin typeface="Calibri" pitchFamily="34" charset="0"/>
              </a:endParaRPr>
            </a:p>
          </p:txBody>
        </p:sp>
      </p:grpSp>
      <p:sp>
        <p:nvSpPr>
          <p:cNvPr id="36" name="Text Box 97"/>
          <p:cNvSpPr txBox="1">
            <a:spLocks noChangeArrowheads="1"/>
          </p:cNvSpPr>
          <p:nvPr/>
        </p:nvSpPr>
        <p:spPr bwMode="auto">
          <a:xfrm>
            <a:off x="6629400" y="5066020"/>
            <a:ext cx="1687016" cy="523220"/>
          </a:xfrm>
          <a:prstGeom prst="rect">
            <a:avLst/>
          </a:prstGeom>
          <a:noFill/>
          <a:ln w="9525">
            <a:noFill/>
            <a:miter lim="800000"/>
            <a:headEnd/>
            <a:tailEnd/>
          </a:ln>
        </p:spPr>
        <p:txBody>
          <a:bodyPr wrap="square">
            <a:spAutoFit/>
          </a:bodyPr>
          <a:lstStyle/>
          <a:p>
            <a:pPr algn="ctr">
              <a:spcBef>
                <a:spcPct val="50000"/>
              </a:spcBef>
            </a:pPr>
            <a:r>
              <a:rPr lang="fr-FR" sz="1400" b="1" dirty="0">
                <a:latin typeface="Calibri" pitchFamily="34" charset="0"/>
              </a:rPr>
              <a:t>Plot de </a:t>
            </a:r>
            <a:r>
              <a:rPr lang="fr-FR" sz="1400" b="1" dirty="0" smtClean="0">
                <a:latin typeface="Calibri" pitchFamily="34" charset="0"/>
              </a:rPr>
              <a:t>connexion en Al(Cu)</a:t>
            </a:r>
            <a:endParaRPr lang="fr-FR" sz="1400" b="1" dirty="0">
              <a:latin typeface="Calibri" pitchFamily="34" charset="0"/>
            </a:endParaRPr>
          </a:p>
        </p:txBody>
      </p:sp>
      <p:sp>
        <p:nvSpPr>
          <p:cNvPr id="37" name="Text Box 98"/>
          <p:cNvSpPr txBox="1">
            <a:spLocks noChangeArrowheads="1"/>
          </p:cNvSpPr>
          <p:nvPr/>
        </p:nvSpPr>
        <p:spPr bwMode="auto">
          <a:xfrm>
            <a:off x="4572000" y="5402411"/>
            <a:ext cx="1066800" cy="307975"/>
          </a:xfrm>
          <a:prstGeom prst="rect">
            <a:avLst/>
          </a:prstGeom>
          <a:noFill/>
          <a:ln w="9525">
            <a:noFill/>
            <a:miter lim="800000"/>
            <a:headEnd/>
            <a:tailEnd/>
          </a:ln>
        </p:spPr>
        <p:txBody>
          <a:bodyPr>
            <a:spAutoFit/>
          </a:bodyPr>
          <a:lstStyle/>
          <a:p>
            <a:pPr algn="ctr">
              <a:spcBef>
                <a:spcPct val="50000"/>
              </a:spcBef>
            </a:pPr>
            <a:r>
              <a:rPr lang="fr-FR" sz="1400" b="1">
                <a:latin typeface="Calibri" pitchFamily="34" charset="0"/>
              </a:rPr>
              <a:t>Puce</a:t>
            </a:r>
          </a:p>
        </p:txBody>
      </p:sp>
      <p:cxnSp>
        <p:nvCxnSpPr>
          <p:cNvPr id="38" name="AutoShape 103"/>
          <p:cNvCxnSpPr>
            <a:cxnSpLocks noChangeShapeType="1"/>
          </p:cNvCxnSpPr>
          <p:nvPr/>
        </p:nvCxnSpPr>
        <p:spPr bwMode="auto">
          <a:xfrm>
            <a:off x="5243513" y="5661174"/>
            <a:ext cx="264591" cy="576138"/>
          </a:xfrm>
          <a:prstGeom prst="straightConnector1">
            <a:avLst/>
          </a:prstGeom>
          <a:noFill/>
          <a:ln w="9525">
            <a:solidFill>
              <a:schemeClr val="tx1"/>
            </a:solidFill>
            <a:round/>
            <a:headEnd/>
            <a:tailEnd type="triangle" w="med" len="med"/>
          </a:ln>
        </p:spPr>
      </p:cxnSp>
      <p:cxnSp>
        <p:nvCxnSpPr>
          <p:cNvPr id="39" name="AutoShape 107"/>
          <p:cNvCxnSpPr>
            <a:cxnSpLocks noChangeShapeType="1"/>
            <a:endCxn id="49187" idx="3"/>
          </p:cNvCxnSpPr>
          <p:nvPr/>
        </p:nvCxnSpPr>
        <p:spPr bwMode="auto">
          <a:xfrm flipH="1">
            <a:off x="6676500" y="5588149"/>
            <a:ext cx="438676" cy="482087"/>
          </a:xfrm>
          <a:prstGeom prst="straightConnector1">
            <a:avLst/>
          </a:prstGeom>
          <a:noFill/>
          <a:ln w="9525">
            <a:solidFill>
              <a:schemeClr val="tx1"/>
            </a:solidFill>
            <a:round/>
            <a:headEnd/>
            <a:tailEnd type="triangle" w="med" len="med"/>
          </a:ln>
        </p:spPr>
      </p:cxnSp>
      <p:sp>
        <p:nvSpPr>
          <p:cNvPr id="49200" name="Text Box 101"/>
          <p:cNvSpPr txBox="1">
            <a:spLocks noChangeArrowheads="1"/>
          </p:cNvSpPr>
          <p:nvPr/>
        </p:nvSpPr>
        <p:spPr bwMode="auto">
          <a:xfrm>
            <a:off x="645913" y="5085184"/>
            <a:ext cx="1405807" cy="307836"/>
          </a:xfrm>
          <a:prstGeom prst="rect">
            <a:avLst/>
          </a:prstGeom>
          <a:noFill/>
          <a:ln w="9525">
            <a:noFill/>
            <a:miter lim="800000"/>
            <a:headEnd/>
            <a:tailEnd/>
          </a:ln>
        </p:spPr>
        <p:txBody>
          <a:bodyPr>
            <a:spAutoFit/>
          </a:bodyPr>
          <a:lstStyle/>
          <a:p>
            <a:pPr algn="ctr">
              <a:spcBef>
                <a:spcPct val="50000"/>
              </a:spcBef>
            </a:pPr>
            <a:r>
              <a:rPr lang="fr-FR" sz="1400" b="1" dirty="0">
                <a:latin typeface="Calibri" pitchFamily="34" charset="0"/>
              </a:rPr>
              <a:t>Colle époxy</a:t>
            </a:r>
          </a:p>
        </p:txBody>
      </p:sp>
      <p:sp>
        <p:nvSpPr>
          <p:cNvPr id="49201" name="Line 96"/>
          <p:cNvSpPr>
            <a:spLocks noChangeShapeType="1"/>
          </p:cNvSpPr>
          <p:nvPr/>
        </p:nvSpPr>
        <p:spPr bwMode="auto">
          <a:xfrm>
            <a:off x="1835697" y="5301208"/>
            <a:ext cx="648072" cy="360040"/>
          </a:xfrm>
          <a:prstGeom prst="line">
            <a:avLst/>
          </a:prstGeom>
          <a:noFill/>
          <a:ln w="9525">
            <a:solidFill>
              <a:schemeClr val="tx1"/>
            </a:solidFill>
            <a:round/>
            <a:headEnd/>
            <a:tailEnd type="triangle" w="med" len="med"/>
          </a:ln>
        </p:spPr>
        <p:txBody>
          <a:bodyPr/>
          <a:lstStyle/>
          <a:p>
            <a:endParaRPr lang="fr-FR"/>
          </a:p>
        </p:txBody>
      </p:sp>
      <p:sp>
        <p:nvSpPr>
          <p:cNvPr id="49197" name="Text Box 100"/>
          <p:cNvSpPr txBox="1">
            <a:spLocks noChangeArrowheads="1"/>
          </p:cNvSpPr>
          <p:nvPr/>
        </p:nvSpPr>
        <p:spPr bwMode="auto">
          <a:xfrm>
            <a:off x="755650" y="5425854"/>
            <a:ext cx="1212385" cy="523426"/>
          </a:xfrm>
          <a:prstGeom prst="rect">
            <a:avLst/>
          </a:prstGeom>
          <a:noFill/>
          <a:ln w="9525">
            <a:noFill/>
            <a:miter lim="800000"/>
            <a:headEnd/>
            <a:tailEnd/>
          </a:ln>
        </p:spPr>
        <p:txBody>
          <a:bodyPr>
            <a:spAutoFit/>
          </a:bodyPr>
          <a:lstStyle/>
          <a:p>
            <a:pPr algn="ctr">
              <a:spcBef>
                <a:spcPct val="50000"/>
              </a:spcBef>
            </a:pPr>
            <a:r>
              <a:rPr lang="fr-FR" sz="1400" b="1" dirty="0">
                <a:latin typeface="Calibri" pitchFamily="34" charset="0"/>
              </a:rPr>
              <a:t>Réseau de microinserts</a:t>
            </a:r>
          </a:p>
        </p:txBody>
      </p:sp>
      <p:grpSp>
        <p:nvGrpSpPr>
          <p:cNvPr id="49169" name="Groupe 50"/>
          <p:cNvGrpSpPr>
            <a:grpSpLocks/>
          </p:cNvGrpSpPr>
          <p:nvPr/>
        </p:nvGrpSpPr>
        <p:grpSpPr bwMode="auto">
          <a:xfrm>
            <a:off x="2254250" y="1818183"/>
            <a:ext cx="3541713" cy="1687513"/>
            <a:chOff x="2499252" y="908720"/>
            <a:chExt cx="3542040" cy="1687248"/>
          </a:xfrm>
        </p:grpSpPr>
        <p:grpSp>
          <p:nvGrpSpPr>
            <p:cNvPr id="49179" name="Group 120"/>
            <p:cNvGrpSpPr>
              <a:grpSpLocks/>
            </p:cNvGrpSpPr>
            <p:nvPr/>
          </p:nvGrpSpPr>
          <p:grpSpPr bwMode="auto">
            <a:xfrm>
              <a:off x="3620354" y="929680"/>
              <a:ext cx="2420938" cy="1647825"/>
              <a:chOff x="2206" y="489"/>
              <a:chExt cx="1525" cy="1038"/>
            </a:xfrm>
          </p:grpSpPr>
          <p:pic>
            <p:nvPicPr>
              <p:cNvPr id="49183" name="Picture 100" descr="Insert4_tilt60"/>
              <p:cNvPicPr>
                <a:picLocks noChangeAspect="1" noChangeArrowheads="1"/>
              </p:cNvPicPr>
              <p:nvPr/>
            </p:nvPicPr>
            <p:blipFill>
              <a:blip r:embed="rId5" cstate="print"/>
              <a:srcRect b="8466"/>
              <a:stretch>
                <a:fillRect/>
              </a:stretch>
            </p:blipFill>
            <p:spPr bwMode="auto">
              <a:xfrm>
                <a:off x="2219" y="489"/>
                <a:ext cx="1512" cy="1038"/>
              </a:xfrm>
              <a:prstGeom prst="rect">
                <a:avLst/>
              </a:prstGeom>
              <a:noFill/>
              <a:ln w="38100">
                <a:solidFill>
                  <a:srgbClr val="FF0000"/>
                </a:solidFill>
                <a:miter lim="800000"/>
                <a:headEnd/>
                <a:tailEnd/>
              </a:ln>
            </p:spPr>
          </p:pic>
          <p:sp>
            <p:nvSpPr>
              <p:cNvPr id="49184" name="Line 112"/>
              <p:cNvSpPr>
                <a:spLocks noChangeShapeType="1"/>
              </p:cNvSpPr>
              <p:nvPr/>
            </p:nvSpPr>
            <p:spPr bwMode="auto">
              <a:xfrm>
                <a:off x="2270" y="1474"/>
                <a:ext cx="141" cy="0"/>
              </a:xfrm>
              <a:prstGeom prst="line">
                <a:avLst/>
              </a:prstGeom>
              <a:noFill/>
              <a:ln w="25400">
                <a:solidFill>
                  <a:schemeClr val="bg1"/>
                </a:solidFill>
                <a:round/>
                <a:headEnd/>
                <a:tailEnd/>
              </a:ln>
            </p:spPr>
            <p:txBody>
              <a:bodyPr/>
              <a:lstStyle/>
              <a:p>
                <a:endParaRPr lang="fr-FR"/>
              </a:p>
            </p:txBody>
          </p:sp>
          <p:sp>
            <p:nvSpPr>
              <p:cNvPr id="49185" name="Text Box 113"/>
              <p:cNvSpPr txBox="1">
                <a:spLocks noChangeArrowheads="1"/>
              </p:cNvSpPr>
              <p:nvPr/>
            </p:nvSpPr>
            <p:spPr bwMode="auto">
              <a:xfrm>
                <a:off x="2206" y="1320"/>
                <a:ext cx="289" cy="154"/>
              </a:xfrm>
              <a:prstGeom prst="rect">
                <a:avLst/>
              </a:prstGeom>
              <a:noFill/>
              <a:ln w="9525">
                <a:noFill/>
                <a:miter lim="800000"/>
                <a:headEnd/>
                <a:tailEnd/>
              </a:ln>
            </p:spPr>
            <p:txBody>
              <a:bodyPr>
                <a:spAutoFit/>
              </a:bodyPr>
              <a:lstStyle/>
              <a:p>
                <a:pPr>
                  <a:spcBef>
                    <a:spcPct val="50000"/>
                  </a:spcBef>
                </a:pPr>
                <a:r>
                  <a:rPr lang="fr-FR" sz="1000">
                    <a:solidFill>
                      <a:schemeClr val="bg1"/>
                    </a:solidFill>
                    <a:latin typeface="Calibri" pitchFamily="34" charset="0"/>
                  </a:rPr>
                  <a:t>2µm</a:t>
                </a:r>
              </a:p>
            </p:txBody>
          </p:sp>
        </p:grpSp>
        <p:sp>
          <p:nvSpPr>
            <p:cNvPr id="45" name="Rectangle 44"/>
            <p:cNvSpPr/>
            <p:nvPr/>
          </p:nvSpPr>
          <p:spPr>
            <a:xfrm>
              <a:off x="2499252" y="1718218"/>
              <a:ext cx="576316" cy="57617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cxnSp>
          <p:nvCxnSpPr>
            <p:cNvPr id="47" name="Connecteur droit 46"/>
            <p:cNvCxnSpPr/>
            <p:nvPr/>
          </p:nvCxnSpPr>
          <p:spPr>
            <a:xfrm flipV="1">
              <a:off x="3088269" y="908720"/>
              <a:ext cx="547738" cy="79203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8" name="Connecteur droit 47"/>
            <p:cNvCxnSpPr/>
            <p:nvPr/>
          </p:nvCxnSpPr>
          <p:spPr>
            <a:xfrm>
              <a:off x="3088269" y="2276930"/>
              <a:ext cx="520748" cy="31903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49170" name="Rectangle 51"/>
          <p:cNvSpPr>
            <a:spLocks noChangeArrowheads="1"/>
          </p:cNvSpPr>
          <p:nvPr/>
        </p:nvSpPr>
        <p:spPr bwMode="auto">
          <a:xfrm>
            <a:off x="109538" y="3677146"/>
            <a:ext cx="3095625" cy="615950"/>
          </a:xfrm>
          <a:prstGeom prst="rect">
            <a:avLst/>
          </a:prstGeom>
          <a:noFill/>
          <a:ln w="9525">
            <a:noFill/>
            <a:miter lim="800000"/>
            <a:headEnd/>
            <a:tailEnd/>
          </a:ln>
        </p:spPr>
        <p:txBody>
          <a:bodyPr>
            <a:spAutoFit/>
          </a:bodyPr>
          <a:lstStyle/>
          <a:p>
            <a:pPr algn="ctr">
              <a:spcBef>
                <a:spcPct val="50000"/>
              </a:spcBef>
            </a:pPr>
            <a:r>
              <a:rPr lang="fr-FR" b="1" dirty="0">
                <a:latin typeface="Calibri" pitchFamily="34" charset="0"/>
              </a:rPr>
              <a:t> </a:t>
            </a:r>
            <a:r>
              <a:rPr lang="fr-FR" sz="1600" b="1" i="1" u="sng" dirty="0">
                <a:latin typeface="Calibri" pitchFamily="34" charset="0"/>
              </a:rPr>
              <a:t>Matrice 4x4 de microinserts en Nickel électrodéposé</a:t>
            </a:r>
          </a:p>
        </p:txBody>
      </p:sp>
      <p:sp>
        <p:nvSpPr>
          <p:cNvPr id="49171" name="Rectangle 52"/>
          <p:cNvSpPr>
            <a:spLocks noChangeArrowheads="1"/>
          </p:cNvSpPr>
          <p:nvPr/>
        </p:nvSpPr>
        <p:spPr bwMode="auto">
          <a:xfrm>
            <a:off x="3059113" y="3505696"/>
            <a:ext cx="3097212" cy="615950"/>
          </a:xfrm>
          <a:prstGeom prst="rect">
            <a:avLst/>
          </a:prstGeom>
          <a:noFill/>
          <a:ln w="9525">
            <a:noFill/>
            <a:miter lim="800000"/>
            <a:headEnd/>
            <a:tailEnd/>
          </a:ln>
        </p:spPr>
        <p:txBody>
          <a:bodyPr>
            <a:spAutoFit/>
          </a:bodyPr>
          <a:lstStyle/>
          <a:p>
            <a:pPr algn="ctr">
              <a:spcBef>
                <a:spcPct val="50000"/>
              </a:spcBef>
            </a:pPr>
            <a:r>
              <a:rPr lang="fr-FR" b="1" dirty="0">
                <a:latin typeface="Calibri" pitchFamily="34" charset="0"/>
              </a:rPr>
              <a:t> </a:t>
            </a:r>
            <a:r>
              <a:rPr lang="fr-FR" sz="1600" b="1" i="1" u="sng" dirty="0">
                <a:latin typeface="Calibri" pitchFamily="34" charset="0"/>
              </a:rPr>
              <a:t>Microinsert en Nickel électrodéposé</a:t>
            </a:r>
          </a:p>
        </p:txBody>
      </p:sp>
      <p:sp>
        <p:nvSpPr>
          <p:cNvPr id="54" name="Rectangle 53"/>
          <p:cNvSpPr>
            <a:spLocks noChangeArrowheads="1"/>
          </p:cNvSpPr>
          <p:nvPr/>
        </p:nvSpPr>
        <p:spPr bwMode="auto">
          <a:xfrm>
            <a:off x="6156325" y="3507283"/>
            <a:ext cx="2843213" cy="615950"/>
          </a:xfrm>
          <a:prstGeom prst="rect">
            <a:avLst/>
          </a:prstGeom>
          <a:noFill/>
          <a:ln w="9525">
            <a:noFill/>
            <a:miter lim="800000"/>
            <a:headEnd/>
            <a:tailEnd/>
          </a:ln>
        </p:spPr>
        <p:txBody>
          <a:bodyPr>
            <a:spAutoFit/>
          </a:bodyPr>
          <a:lstStyle/>
          <a:p>
            <a:pPr algn="ctr">
              <a:spcBef>
                <a:spcPct val="50000"/>
              </a:spcBef>
            </a:pPr>
            <a:r>
              <a:rPr lang="fr-FR" b="1" dirty="0">
                <a:latin typeface="Calibri" pitchFamily="34" charset="0"/>
              </a:rPr>
              <a:t> </a:t>
            </a:r>
            <a:r>
              <a:rPr lang="fr-FR" sz="1600" b="1" i="1" u="sng" dirty="0">
                <a:latin typeface="Calibri" pitchFamily="34" charset="0"/>
              </a:rPr>
              <a:t>Film mince d’Al(Cu 0,5-</a:t>
            </a:r>
            <a:r>
              <a:rPr lang="fr-FR" sz="1600" b="1" i="1" u="sng" dirty="0" err="1">
                <a:latin typeface="Calibri" pitchFamily="34" charset="0"/>
              </a:rPr>
              <a:t>wt</a:t>
            </a:r>
            <a:r>
              <a:rPr lang="fr-FR" sz="1600" b="1" i="1" u="sng" dirty="0">
                <a:latin typeface="Calibri" pitchFamily="34" charset="0"/>
              </a:rPr>
              <a:t>%) déposé par PVD</a:t>
            </a:r>
          </a:p>
        </p:txBody>
      </p:sp>
      <p:sp>
        <p:nvSpPr>
          <p:cNvPr id="62" name="ZoneTexte 61"/>
          <p:cNvSpPr txBox="1">
            <a:spLocks noChangeArrowheads="1"/>
          </p:cNvSpPr>
          <p:nvPr/>
        </p:nvSpPr>
        <p:spPr bwMode="auto">
          <a:xfrm>
            <a:off x="2026320" y="4293096"/>
            <a:ext cx="2016224" cy="646331"/>
          </a:xfrm>
          <a:prstGeom prst="rect">
            <a:avLst/>
          </a:prstGeom>
          <a:noFill/>
          <a:ln w="9525">
            <a:noFill/>
            <a:miter lim="800000"/>
            <a:headEnd/>
            <a:tailEnd/>
          </a:ln>
        </p:spPr>
        <p:txBody>
          <a:bodyPr wrap="square">
            <a:spAutoFit/>
          </a:bodyPr>
          <a:lstStyle/>
          <a:p>
            <a:pPr algn="ctr"/>
            <a:r>
              <a:rPr lang="fr-FR" dirty="0" smtClean="0">
                <a:latin typeface="Calibri" pitchFamily="34" charset="0"/>
              </a:rPr>
              <a:t>Pression de 3,2GPa/microinsert</a:t>
            </a:r>
            <a:endParaRPr lang="fr-FR" dirty="0">
              <a:latin typeface="Calibri" pitchFamily="34" charset="0"/>
            </a:endParaRPr>
          </a:p>
        </p:txBody>
      </p:sp>
      <p:sp>
        <p:nvSpPr>
          <p:cNvPr id="64" name="Rectangle à coins arrondis 63"/>
          <p:cNvSpPr/>
          <p:nvPr/>
        </p:nvSpPr>
        <p:spPr>
          <a:xfrm>
            <a:off x="6372200" y="4941168"/>
            <a:ext cx="2374900" cy="647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dirty="0"/>
              <a:t>Procédé de </a:t>
            </a:r>
            <a:r>
              <a:rPr lang="fr-FR" dirty="0" err="1"/>
              <a:t>thermocompression</a:t>
            </a:r>
            <a:endParaRPr lang="fr-FR" dirty="0"/>
          </a:p>
        </p:txBody>
      </p:sp>
      <p:sp>
        <p:nvSpPr>
          <p:cNvPr id="66" name="Accolade fermante 65"/>
          <p:cNvSpPr/>
          <p:nvPr/>
        </p:nvSpPr>
        <p:spPr>
          <a:xfrm>
            <a:off x="5651500" y="4221311"/>
            <a:ext cx="288925" cy="2232025"/>
          </a:xfrm>
          <a:prstGeom prst="rightBrace">
            <a:avLst>
              <a:gd name="adj1" fmla="val 91479"/>
              <a:gd name="adj2" fmla="val 5000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a:p>
        </p:txBody>
      </p:sp>
      <p:sp>
        <p:nvSpPr>
          <p:cNvPr id="55" name="Espace réservé du numéro de diapositive 3"/>
          <p:cNvSpPr>
            <a:spLocks noGrp="1"/>
          </p:cNvSpPr>
          <p:nvPr>
            <p:ph type="sldNum" sz="quarter" idx="12"/>
          </p:nvPr>
        </p:nvSpPr>
        <p:spPr>
          <a:xfrm>
            <a:off x="8675688" y="6492875"/>
            <a:ext cx="347662" cy="365125"/>
          </a:xfrm>
        </p:spPr>
        <p:txBody>
          <a:bodyPr/>
          <a:lstStyle/>
          <a:p>
            <a:pPr>
              <a:defRPr/>
            </a:pPr>
            <a:fld id="{9FA1401E-F524-4B46-9D68-3242CF1CF72B}" type="slidenum">
              <a:rPr lang="de-DE"/>
              <a:pPr>
                <a:defRPr/>
              </a:pPr>
              <a:t>3</a:t>
            </a:fld>
            <a:endParaRPr lang="de-DE"/>
          </a:p>
        </p:txBody>
      </p:sp>
      <p:sp>
        <p:nvSpPr>
          <p:cNvPr id="57" name="Rectangle à coins arrondis 56"/>
          <p:cNvSpPr/>
          <p:nvPr/>
        </p:nvSpPr>
        <p:spPr>
          <a:xfrm>
            <a:off x="755576" y="620688"/>
            <a:ext cx="7918450" cy="792088"/>
          </a:xfrm>
          <a:prstGeom prst="roundRect">
            <a:avLst>
              <a:gd name="adj" fmla="val 9550"/>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2400" b="1" u="sng" dirty="0">
                <a:solidFill>
                  <a:schemeClr val="tx1"/>
                </a:solidFill>
              </a:rPr>
              <a:t>2 objectifs</a:t>
            </a:r>
            <a:r>
              <a:rPr lang="fr-FR" sz="2400" b="1" dirty="0">
                <a:solidFill>
                  <a:schemeClr val="tx1"/>
                </a:solidFill>
              </a:rPr>
              <a:t> </a:t>
            </a:r>
            <a:r>
              <a:rPr lang="fr-FR" sz="2400" b="1" dirty="0" smtClean="0">
                <a:solidFill>
                  <a:schemeClr val="tx1"/>
                </a:solidFill>
              </a:rPr>
              <a:t>: </a:t>
            </a:r>
            <a:endParaRPr lang="fr-FR" sz="2400" b="1" dirty="0">
              <a:solidFill>
                <a:schemeClr val="tx1"/>
              </a:solidFill>
            </a:endParaRPr>
          </a:p>
          <a:p>
            <a:pPr algn="ctr" fontAlgn="auto">
              <a:spcBef>
                <a:spcPts val="0"/>
              </a:spcBef>
              <a:spcAft>
                <a:spcPts val="0"/>
              </a:spcAft>
              <a:defRPr/>
            </a:pPr>
            <a:r>
              <a:rPr lang="fr-FR" sz="2000" b="1" dirty="0">
                <a:solidFill>
                  <a:schemeClr val="tx1"/>
                </a:solidFill>
              </a:rPr>
              <a:t>1) Etablir une connexion électrique et 2) réaliser un maintien mécanique.</a:t>
            </a:r>
            <a:endParaRPr lang="fr-FR" sz="2000" b="1" u="sng" dirty="0">
              <a:solidFill>
                <a:schemeClr val="tx1"/>
              </a:solidFill>
            </a:endParaRPr>
          </a:p>
        </p:txBody>
      </p:sp>
      <p:grpSp>
        <p:nvGrpSpPr>
          <p:cNvPr id="173" name="Groupe 172"/>
          <p:cNvGrpSpPr/>
          <p:nvPr/>
        </p:nvGrpSpPr>
        <p:grpSpPr>
          <a:xfrm>
            <a:off x="2490246" y="4737844"/>
            <a:ext cx="3048293" cy="812800"/>
            <a:chOff x="4644136" y="7082928"/>
            <a:chExt cx="3048293" cy="812800"/>
          </a:xfrm>
        </p:grpSpPr>
        <p:grpSp>
          <p:nvGrpSpPr>
            <p:cNvPr id="159" name="Groupe 158"/>
            <p:cNvGrpSpPr/>
            <p:nvPr/>
          </p:nvGrpSpPr>
          <p:grpSpPr>
            <a:xfrm>
              <a:off x="5796508" y="7082928"/>
              <a:ext cx="1895921" cy="812800"/>
              <a:chOff x="3635896" y="4722961"/>
              <a:chExt cx="1895921" cy="812800"/>
            </a:xfrm>
          </p:grpSpPr>
          <p:sp>
            <p:nvSpPr>
              <p:cNvPr id="160" name="Text Box 97"/>
              <p:cNvSpPr txBox="1">
                <a:spLocks noChangeArrowheads="1"/>
              </p:cNvSpPr>
              <p:nvPr/>
            </p:nvSpPr>
            <p:spPr bwMode="auto">
              <a:xfrm>
                <a:off x="3917206" y="5013474"/>
                <a:ext cx="1614611" cy="522287"/>
              </a:xfrm>
              <a:prstGeom prst="rect">
                <a:avLst/>
              </a:prstGeom>
              <a:noFill/>
              <a:ln w="9525">
                <a:noFill/>
                <a:miter lim="800000"/>
                <a:headEnd/>
                <a:tailEnd/>
              </a:ln>
            </p:spPr>
            <p:txBody>
              <a:bodyPr wrap="square">
                <a:spAutoFit/>
              </a:bodyPr>
              <a:lstStyle/>
              <a:p>
                <a:pPr algn="ctr">
                  <a:spcBef>
                    <a:spcPct val="50000"/>
                  </a:spcBef>
                </a:pPr>
                <a:r>
                  <a:rPr lang="fr-FR" sz="1400" b="1" dirty="0">
                    <a:latin typeface="Calibri" pitchFamily="34" charset="0"/>
                  </a:rPr>
                  <a:t>Plot de connexion </a:t>
                </a:r>
                <a:r>
                  <a:rPr lang="fr-FR" sz="1400" b="1" dirty="0" smtClean="0">
                    <a:latin typeface="Calibri" pitchFamily="34" charset="0"/>
                  </a:rPr>
                  <a:t>en Al(Cu)</a:t>
                </a:r>
                <a:endParaRPr lang="fr-FR" sz="1400" b="1" dirty="0">
                  <a:latin typeface="Calibri" pitchFamily="34" charset="0"/>
                </a:endParaRPr>
              </a:p>
            </p:txBody>
          </p:sp>
          <p:sp>
            <p:nvSpPr>
              <p:cNvPr id="161" name="Text Box 98"/>
              <p:cNvSpPr txBox="1">
                <a:spLocks noChangeArrowheads="1"/>
              </p:cNvSpPr>
              <p:nvPr/>
            </p:nvSpPr>
            <p:spPr bwMode="auto">
              <a:xfrm>
                <a:off x="3790950" y="4722961"/>
                <a:ext cx="1066800" cy="307975"/>
              </a:xfrm>
              <a:prstGeom prst="rect">
                <a:avLst/>
              </a:prstGeom>
              <a:noFill/>
              <a:ln w="9525">
                <a:noFill/>
                <a:miter lim="800000"/>
                <a:headEnd/>
                <a:tailEnd/>
              </a:ln>
            </p:spPr>
            <p:txBody>
              <a:bodyPr>
                <a:spAutoFit/>
              </a:bodyPr>
              <a:lstStyle/>
              <a:p>
                <a:pPr algn="ctr">
                  <a:spcBef>
                    <a:spcPct val="50000"/>
                  </a:spcBef>
                </a:pPr>
                <a:r>
                  <a:rPr lang="fr-FR" sz="1400" b="1" dirty="0">
                    <a:latin typeface="Calibri" pitchFamily="34" charset="0"/>
                  </a:rPr>
                  <a:t>Puce</a:t>
                </a:r>
              </a:p>
            </p:txBody>
          </p:sp>
          <p:cxnSp>
            <p:nvCxnSpPr>
              <p:cNvPr id="162" name="AutoShape 103"/>
              <p:cNvCxnSpPr>
                <a:cxnSpLocks noChangeShapeType="1"/>
              </p:cNvCxnSpPr>
              <p:nvPr/>
            </p:nvCxnSpPr>
            <p:spPr bwMode="auto">
              <a:xfrm flipH="1">
                <a:off x="3635896" y="4907111"/>
                <a:ext cx="372543" cy="394097"/>
              </a:xfrm>
              <a:prstGeom prst="straightConnector1">
                <a:avLst/>
              </a:prstGeom>
              <a:noFill/>
              <a:ln w="9525">
                <a:solidFill>
                  <a:schemeClr val="tx1"/>
                </a:solidFill>
                <a:round/>
                <a:headEnd/>
                <a:tailEnd type="triangle" w="med" len="med"/>
              </a:ln>
            </p:spPr>
          </p:cxnSp>
          <p:cxnSp>
            <p:nvCxnSpPr>
              <p:cNvPr id="163" name="AutoShape 107"/>
              <p:cNvCxnSpPr>
                <a:cxnSpLocks noChangeShapeType="1"/>
              </p:cNvCxnSpPr>
              <p:nvPr/>
            </p:nvCxnSpPr>
            <p:spPr bwMode="auto">
              <a:xfrm flipH="1">
                <a:off x="3635896" y="5171589"/>
                <a:ext cx="359842" cy="360883"/>
              </a:xfrm>
              <a:prstGeom prst="straightConnector1">
                <a:avLst/>
              </a:prstGeom>
              <a:noFill/>
              <a:ln w="9525">
                <a:solidFill>
                  <a:schemeClr val="tx1"/>
                </a:solidFill>
                <a:round/>
                <a:headEnd/>
                <a:tailEnd type="triangle" w="med" len="med"/>
              </a:ln>
            </p:spPr>
          </p:cxnSp>
        </p:grpSp>
        <p:grpSp>
          <p:nvGrpSpPr>
            <p:cNvPr id="164" name="Groupe 163"/>
            <p:cNvGrpSpPr/>
            <p:nvPr/>
          </p:nvGrpSpPr>
          <p:grpSpPr>
            <a:xfrm>
              <a:off x="4644136" y="7293421"/>
              <a:ext cx="1152000" cy="600075"/>
              <a:chOff x="2846983" y="8037512"/>
              <a:chExt cx="1152000" cy="600075"/>
            </a:xfrm>
          </p:grpSpPr>
          <p:sp>
            <p:nvSpPr>
              <p:cNvPr id="166" name="Rectangle 5"/>
              <p:cNvSpPr>
                <a:spLocks noChangeArrowheads="1"/>
              </p:cNvSpPr>
              <p:nvPr/>
            </p:nvSpPr>
            <p:spPr bwMode="auto">
              <a:xfrm>
                <a:off x="2851483" y="8332787"/>
                <a:ext cx="1143000" cy="228600"/>
              </a:xfrm>
              <a:prstGeom prst="rect">
                <a:avLst/>
              </a:prstGeom>
              <a:solidFill>
                <a:srgbClr val="92D050"/>
              </a:solidFill>
              <a:ln w="9525">
                <a:noFill/>
                <a:miter lim="800000"/>
                <a:headEnd/>
                <a:tailEnd/>
              </a:ln>
            </p:spPr>
            <p:txBody>
              <a:bodyPr wrap="none" anchor="ctr"/>
              <a:lstStyle/>
              <a:p>
                <a:pPr algn="ctr"/>
                <a:endParaRPr lang="de-DE" sz="1400">
                  <a:latin typeface="Calibri" pitchFamily="34" charset="0"/>
                </a:endParaRPr>
              </a:p>
            </p:txBody>
          </p:sp>
          <p:sp>
            <p:nvSpPr>
              <p:cNvPr id="167" name="Rectangle 6"/>
              <p:cNvSpPr>
                <a:spLocks noChangeArrowheads="1"/>
              </p:cNvSpPr>
              <p:nvPr/>
            </p:nvSpPr>
            <p:spPr bwMode="auto">
              <a:xfrm>
                <a:off x="2851483" y="8561387"/>
                <a:ext cx="1143000" cy="76200"/>
              </a:xfrm>
              <a:prstGeom prst="rect">
                <a:avLst/>
              </a:prstGeom>
              <a:solidFill>
                <a:srgbClr val="FF6600"/>
              </a:solidFill>
              <a:ln w="9525">
                <a:noFill/>
                <a:miter lim="800000"/>
                <a:headEnd/>
                <a:tailEnd/>
              </a:ln>
            </p:spPr>
            <p:txBody>
              <a:bodyPr wrap="none" anchor="ctr"/>
              <a:lstStyle/>
              <a:p>
                <a:pPr algn="ctr"/>
                <a:endParaRPr lang="de-DE" sz="1400">
                  <a:latin typeface="Calibri" pitchFamily="34" charset="0"/>
                </a:endParaRPr>
              </a:p>
            </p:txBody>
          </p:sp>
          <p:sp>
            <p:nvSpPr>
              <p:cNvPr id="168" name="AutoShape 74"/>
              <p:cNvSpPr>
                <a:spLocks noChangeArrowheads="1"/>
              </p:cNvSpPr>
              <p:nvPr/>
            </p:nvSpPr>
            <p:spPr bwMode="auto">
              <a:xfrm>
                <a:off x="3331468" y="8037512"/>
                <a:ext cx="152400" cy="304800"/>
              </a:xfrm>
              <a:prstGeom prst="downArrow">
                <a:avLst>
                  <a:gd name="adj1" fmla="val 50000"/>
                  <a:gd name="adj2" fmla="val 50000"/>
                </a:avLst>
              </a:prstGeom>
              <a:solidFill>
                <a:srgbClr val="0000FF"/>
              </a:solidFill>
              <a:ln w="9525">
                <a:noFill/>
                <a:miter lim="800000"/>
                <a:headEnd/>
                <a:tailEnd/>
              </a:ln>
            </p:spPr>
            <p:txBody>
              <a:bodyPr wrap="none" anchor="ctr"/>
              <a:lstStyle/>
              <a:p>
                <a:pPr algn="ctr"/>
                <a:endParaRPr lang="de-DE" sz="1400">
                  <a:latin typeface="Calibri" pitchFamily="34" charset="0"/>
                </a:endParaRPr>
              </a:p>
            </p:txBody>
          </p:sp>
          <p:sp>
            <p:nvSpPr>
              <p:cNvPr id="169" name="Rectangle 5"/>
              <p:cNvSpPr>
                <a:spLocks noChangeArrowheads="1"/>
              </p:cNvSpPr>
              <p:nvPr/>
            </p:nvSpPr>
            <p:spPr bwMode="auto">
              <a:xfrm>
                <a:off x="2846983" y="8332787"/>
                <a:ext cx="1152000" cy="252000"/>
              </a:xfrm>
              <a:prstGeom prst="rect">
                <a:avLst/>
              </a:prstGeom>
              <a:solidFill>
                <a:srgbClr val="92D050"/>
              </a:solidFill>
              <a:ln w="9525">
                <a:noFill/>
                <a:miter lim="800000"/>
                <a:headEnd/>
                <a:tailEnd/>
              </a:ln>
            </p:spPr>
            <p:txBody>
              <a:bodyPr wrap="none" anchor="ctr"/>
              <a:lstStyle/>
              <a:p>
                <a:pPr algn="ctr"/>
                <a:endParaRPr lang="de-DE" sz="1400">
                  <a:latin typeface="Calibri" pitchFamily="34" charset="0"/>
                </a:endParaRPr>
              </a:p>
            </p:txBody>
          </p:sp>
          <p:sp>
            <p:nvSpPr>
              <p:cNvPr id="170" name="Rectangle 6"/>
              <p:cNvSpPr>
                <a:spLocks noChangeArrowheads="1"/>
              </p:cNvSpPr>
              <p:nvPr/>
            </p:nvSpPr>
            <p:spPr bwMode="auto">
              <a:xfrm>
                <a:off x="2846983" y="8561387"/>
                <a:ext cx="1152000" cy="72000"/>
              </a:xfrm>
              <a:prstGeom prst="rect">
                <a:avLst/>
              </a:prstGeom>
              <a:solidFill>
                <a:srgbClr val="FF6600"/>
              </a:solidFill>
              <a:ln w="9525">
                <a:noFill/>
                <a:miter lim="800000"/>
                <a:headEnd/>
                <a:tailEnd/>
              </a:ln>
            </p:spPr>
            <p:txBody>
              <a:bodyPr wrap="none" anchor="ctr"/>
              <a:lstStyle/>
              <a:p>
                <a:pPr algn="ctr"/>
                <a:endParaRPr lang="de-DE" sz="1400">
                  <a:latin typeface="Calibri" pitchFamily="34" charset="0"/>
                </a:endParaRPr>
              </a:p>
            </p:txBody>
          </p:sp>
          <p:sp>
            <p:nvSpPr>
              <p:cNvPr id="171" name="AutoShape 74"/>
              <p:cNvSpPr>
                <a:spLocks noChangeArrowheads="1"/>
              </p:cNvSpPr>
              <p:nvPr/>
            </p:nvSpPr>
            <p:spPr bwMode="auto">
              <a:xfrm>
                <a:off x="2971428" y="8037512"/>
                <a:ext cx="152400" cy="304800"/>
              </a:xfrm>
              <a:prstGeom prst="downArrow">
                <a:avLst>
                  <a:gd name="adj1" fmla="val 50000"/>
                  <a:gd name="adj2" fmla="val 50000"/>
                </a:avLst>
              </a:prstGeom>
              <a:solidFill>
                <a:srgbClr val="0000FF"/>
              </a:solidFill>
              <a:ln w="9525">
                <a:noFill/>
                <a:miter lim="800000"/>
                <a:headEnd/>
                <a:tailEnd/>
              </a:ln>
            </p:spPr>
            <p:txBody>
              <a:bodyPr wrap="none" anchor="ctr"/>
              <a:lstStyle/>
              <a:p>
                <a:pPr algn="ctr"/>
                <a:endParaRPr lang="de-DE" sz="1400">
                  <a:latin typeface="Calibri" pitchFamily="34" charset="0"/>
                </a:endParaRPr>
              </a:p>
            </p:txBody>
          </p:sp>
          <p:sp>
            <p:nvSpPr>
              <p:cNvPr id="172" name="AutoShape 74"/>
              <p:cNvSpPr>
                <a:spLocks noChangeArrowheads="1"/>
              </p:cNvSpPr>
              <p:nvPr/>
            </p:nvSpPr>
            <p:spPr bwMode="auto">
              <a:xfrm>
                <a:off x="3691508" y="8037512"/>
                <a:ext cx="152400" cy="304800"/>
              </a:xfrm>
              <a:prstGeom prst="downArrow">
                <a:avLst>
                  <a:gd name="adj1" fmla="val 50000"/>
                  <a:gd name="adj2" fmla="val 50000"/>
                </a:avLst>
              </a:prstGeom>
              <a:solidFill>
                <a:srgbClr val="0000FF"/>
              </a:solidFill>
              <a:ln w="9525">
                <a:noFill/>
                <a:miter lim="800000"/>
                <a:headEnd/>
                <a:tailEnd/>
              </a:ln>
            </p:spPr>
            <p:txBody>
              <a:bodyPr wrap="none" anchor="ctr"/>
              <a:lstStyle/>
              <a:p>
                <a:pPr algn="ctr"/>
                <a:endParaRPr lang="de-DE" sz="1400">
                  <a:latin typeface="Calibri" pitchFamily="34" charset="0"/>
                </a:endParaRPr>
              </a:p>
            </p:txBody>
          </p:sp>
        </p:grpSp>
      </p:grpSp>
      <p:sp>
        <p:nvSpPr>
          <p:cNvPr id="22" name="Rectangle 4"/>
          <p:cNvSpPr>
            <a:spLocks noChangeArrowheads="1"/>
          </p:cNvSpPr>
          <p:nvPr/>
        </p:nvSpPr>
        <p:spPr bwMode="auto">
          <a:xfrm>
            <a:off x="1692275" y="5921524"/>
            <a:ext cx="2727325" cy="381000"/>
          </a:xfrm>
          <a:prstGeom prst="rect">
            <a:avLst/>
          </a:prstGeom>
          <a:solidFill>
            <a:schemeClr val="bg1">
              <a:lumMod val="65000"/>
            </a:schemeClr>
          </a:solidFill>
          <a:ln w="9525">
            <a:noFill/>
            <a:miter lim="800000"/>
            <a:headEnd/>
            <a:tailEnd/>
          </a:ln>
        </p:spPr>
        <p:txBody>
          <a:bodyPr wrap="none" anchor="ctr"/>
          <a:lstStyle/>
          <a:p>
            <a:pPr algn="ctr" fontAlgn="auto">
              <a:spcBef>
                <a:spcPct val="50000"/>
              </a:spcBef>
              <a:spcAft>
                <a:spcPts val="0"/>
              </a:spcAft>
              <a:defRPr/>
            </a:pPr>
            <a:r>
              <a:rPr lang="fr-FR" sz="1400" b="1" dirty="0">
                <a:latin typeface="+mn-lt"/>
                <a:cs typeface="+mn-cs"/>
              </a:rPr>
              <a:t>Substrat en silicium</a:t>
            </a:r>
          </a:p>
        </p:txBody>
      </p:sp>
      <p:sp>
        <p:nvSpPr>
          <p:cNvPr id="49189" name="Rectangle 16"/>
          <p:cNvSpPr>
            <a:spLocks noChangeArrowheads="1"/>
          </p:cNvSpPr>
          <p:nvPr/>
        </p:nvSpPr>
        <p:spPr bwMode="auto">
          <a:xfrm>
            <a:off x="2529918" y="5706975"/>
            <a:ext cx="71039" cy="144519"/>
          </a:xfrm>
          <a:prstGeom prst="rect">
            <a:avLst/>
          </a:prstGeom>
          <a:solidFill>
            <a:srgbClr val="008080"/>
          </a:solidFill>
          <a:ln w="9525">
            <a:noFill/>
            <a:miter lim="800000"/>
            <a:headEnd/>
            <a:tailEnd/>
          </a:ln>
        </p:spPr>
        <p:txBody>
          <a:bodyPr wrap="none" anchor="ctr"/>
          <a:lstStyle/>
          <a:p>
            <a:pPr algn="ctr"/>
            <a:endParaRPr lang="de-DE" sz="1400">
              <a:latin typeface="Calibri" pitchFamily="34" charset="0"/>
            </a:endParaRPr>
          </a:p>
        </p:txBody>
      </p:sp>
      <p:sp>
        <p:nvSpPr>
          <p:cNvPr id="49190" name="Rectangle 17"/>
          <p:cNvSpPr>
            <a:spLocks noChangeArrowheads="1"/>
          </p:cNvSpPr>
          <p:nvPr/>
        </p:nvSpPr>
        <p:spPr bwMode="auto">
          <a:xfrm>
            <a:off x="2695015" y="5706975"/>
            <a:ext cx="71039" cy="144519"/>
          </a:xfrm>
          <a:prstGeom prst="rect">
            <a:avLst/>
          </a:prstGeom>
          <a:solidFill>
            <a:srgbClr val="008080"/>
          </a:solidFill>
          <a:ln w="9525">
            <a:noFill/>
            <a:miter lim="800000"/>
            <a:headEnd/>
            <a:tailEnd/>
          </a:ln>
        </p:spPr>
        <p:txBody>
          <a:bodyPr wrap="none" anchor="ctr"/>
          <a:lstStyle/>
          <a:p>
            <a:pPr algn="ctr"/>
            <a:endParaRPr lang="de-DE" sz="1400">
              <a:latin typeface="Calibri" pitchFamily="34" charset="0"/>
            </a:endParaRPr>
          </a:p>
        </p:txBody>
      </p:sp>
      <p:sp>
        <p:nvSpPr>
          <p:cNvPr id="49191" name="Rectangle 18"/>
          <p:cNvSpPr>
            <a:spLocks noChangeArrowheads="1"/>
          </p:cNvSpPr>
          <p:nvPr/>
        </p:nvSpPr>
        <p:spPr bwMode="auto">
          <a:xfrm>
            <a:off x="2860111" y="5706975"/>
            <a:ext cx="71039" cy="144519"/>
          </a:xfrm>
          <a:prstGeom prst="rect">
            <a:avLst/>
          </a:prstGeom>
          <a:solidFill>
            <a:srgbClr val="008080"/>
          </a:solidFill>
          <a:ln w="9525">
            <a:noFill/>
            <a:miter lim="800000"/>
            <a:headEnd/>
            <a:tailEnd/>
          </a:ln>
        </p:spPr>
        <p:txBody>
          <a:bodyPr wrap="none" anchor="ctr"/>
          <a:lstStyle/>
          <a:p>
            <a:pPr algn="ctr"/>
            <a:endParaRPr lang="de-DE" sz="1400">
              <a:latin typeface="Calibri" pitchFamily="34" charset="0"/>
            </a:endParaRPr>
          </a:p>
        </p:txBody>
      </p:sp>
      <p:sp>
        <p:nvSpPr>
          <p:cNvPr id="49192" name="Rectangle 19"/>
          <p:cNvSpPr>
            <a:spLocks noChangeArrowheads="1"/>
          </p:cNvSpPr>
          <p:nvPr/>
        </p:nvSpPr>
        <p:spPr bwMode="auto">
          <a:xfrm>
            <a:off x="3025208" y="5706975"/>
            <a:ext cx="71039" cy="144519"/>
          </a:xfrm>
          <a:prstGeom prst="rect">
            <a:avLst/>
          </a:prstGeom>
          <a:solidFill>
            <a:srgbClr val="008080"/>
          </a:solidFill>
          <a:ln w="9525">
            <a:noFill/>
            <a:miter lim="800000"/>
            <a:headEnd/>
            <a:tailEnd/>
          </a:ln>
        </p:spPr>
        <p:txBody>
          <a:bodyPr wrap="none" anchor="ctr"/>
          <a:lstStyle/>
          <a:p>
            <a:pPr algn="ctr"/>
            <a:endParaRPr lang="de-DE" sz="1400">
              <a:latin typeface="Calibri" pitchFamily="34" charset="0"/>
            </a:endParaRPr>
          </a:p>
        </p:txBody>
      </p:sp>
      <p:sp>
        <p:nvSpPr>
          <p:cNvPr id="49193" name="Rectangle 20"/>
          <p:cNvSpPr>
            <a:spLocks noChangeArrowheads="1"/>
          </p:cNvSpPr>
          <p:nvPr/>
        </p:nvSpPr>
        <p:spPr bwMode="auto">
          <a:xfrm>
            <a:off x="3190305" y="5706975"/>
            <a:ext cx="71039" cy="144519"/>
          </a:xfrm>
          <a:prstGeom prst="rect">
            <a:avLst/>
          </a:prstGeom>
          <a:solidFill>
            <a:srgbClr val="008080"/>
          </a:solidFill>
          <a:ln w="9525">
            <a:noFill/>
            <a:miter lim="800000"/>
            <a:headEnd/>
            <a:tailEnd/>
          </a:ln>
        </p:spPr>
        <p:txBody>
          <a:bodyPr wrap="none" anchor="ctr"/>
          <a:lstStyle/>
          <a:p>
            <a:pPr algn="ctr"/>
            <a:endParaRPr lang="de-DE" sz="1400">
              <a:latin typeface="Calibri" pitchFamily="34" charset="0"/>
            </a:endParaRPr>
          </a:p>
        </p:txBody>
      </p:sp>
      <p:sp>
        <p:nvSpPr>
          <p:cNvPr id="49194" name="Rectangle 21"/>
          <p:cNvSpPr>
            <a:spLocks noChangeArrowheads="1"/>
          </p:cNvSpPr>
          <p:nvPr/>
        </p:nvSpPr>
        <p:spPr bwMode="auto">
          <a:xfrm>
            <a:off x="3355401" y="5706975"/>
            <a:ext cx="71039" cy="144519"/>
          </a:xfrm>
          <a:prstGeom prst="rect">
            <a:avLst/>
          </a:prstGeom>
          <a:solidFill>
            <a:srgbClr val="008080"/>
          </a:solidFill>
          <a:ln w="9525">
            <a:noFill/>
            <a:miter lim="800000"/>
            <a:headEnd/>
            <a:tailEnd/>
          </a:ln>
        </p:spPr>
        <p:txBody>
          <a:bodyPr wrap="none" anchor="ctr"/>
          <a:lstStyle/>
          <a:p>
            <a:pPr algn="ctr"/>
            <a:endParaRPr lang="de-DE" sz="1400">
              <a:latin typeface="Calibri" pitchFamily="34" charset="0"/>
            </a:endParaRPr>
          </a:p>
        </p:txBody>
      </p:sp>
      <p:sp>
        <p:nvSpPr>
          <p:cNvPr id="49195" name="Rectangle 22"/>
          <p:cNvSpPr>
            <a:spLocks noChangeArrowheads="1"/>
          </p:cNvSpPr>
          <p:nvPr/>
        </p:nvSpPr>
        <p:spPr bwMode="auto">
          <a:xfrm>
            <a:off x="3520498" y="5706975"/>
            <a:ext cx="71039" cy="144519"/>
          </a:xfrm>
          <a:prstGeom prst="rect">
            <a:avLst/>
          </a:prstGeom>
          <a:solidFill>
            <a:srgbClr val="008080"/>
          </a:solidFill>
          <a:ln w="9525">
            <a:noFill/>
            <a:miter lim="800000"/>
            <a:headEnd/>
            <a:tailEnd/>
          </a:ln>
        </p:spPr>
        <p:txBody>
          <a:bodyPr wrap="none" anchor="ctr"/>
          <a:lstStyle/>
          <a:p>
            <a:pPr algn="ctr"/>
            <a:endParaRPr lang="de-DE" sz="1400">
              <a:latin typeface="Calibri" pitchFamily="34" charset="0"/>
            </a:endParaRPr>
          </a:p>
        </p:txBody>
      </p:sp>
      <p:sp>
        <p:nvSpPr>
          <p:cNvPr id="49196" name="Rectangle 23"/>
          <p:cNvSpPr>
            <a:spLocks noChangeArrowheads="1"/>
          </p:cNvSpPr>
          <p:nvPr/>
        </p:nvSpPr>
        <p:spPr bwMode="auto">
          <a:xfrm>
            <a:off x="2491819" y="5851494"/>
            <a:ext cx="1136610" cy="76230"/>
          </a:xfrm>
          <a:prstGeom prst="rect">
            <a:avLst/>
          </a:prstGeom>
          <a:solidFill>
            <a:srgbClr val="FF6600"/>
          </a:solidFill>
          <a:ln w="9525">
            <a:noFill/>
            <a:miter lim="800000"/>
            <a:headEnd/>
            <a:tailEnd/>
          </a:ln>
        </p:spPr>
        <p:txBody>
          <a:bodyPr wrap="none" anchor="ctr"/>
          <a:lstStyle/>
          <a:p>
            <a:pPr algn="ctr"/>
            <a:endParaRPr lang="de-DE" sz="1400">
              <a:latin typeface="Calibri" pitchFamily="34" charset="0"/>
            </a:endParaRPr>
          </a:p>
        </p:txBody>
      </p:sp>
      <p:cxnSp>
        <p:nvCxnSpPr>
          <p:cNvPr id="49198" name="AutoShape 104"/>
          <p:cNvCxnSpPr>
            <a:cxnSpLocks noChangeShapeType="1"/>
            <a:stCxn id="49197" idx="3"/>
            <a:endCxn id="49189" idx="1"/>
          </p:cNvCxnSpPr>
          <p:nvPr/>
        </p:nvCxnSpPr>
        <p:spPr bwMode="auto">
          <a:xfrm>
            <a:off x="1968035" y="5687567"/>
            <a:ext cx="561883" cy="91668"/>
          </a:xfrm>
          <a:prstGeom prst="straightConnector1">
            <a:avLst/>
          </a:prstGeom>
          <a:noFill/>
          <a:ln w="9525">
            <a:solidFill>
              <a:schemeClr val="tx1"/>
            </a:solidFill>
            <a:round/>
            <a:headEnd/>
            <a:tailEnd type="triangle"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0018 -0.03515 C -0.01267 -0.06822 -0.03923 -0.19912 -0.07725 -0.23311 C -0.11527 -0.26711 -0.18593 -0.25925 -0.22795 -0.23913 C -0.26996 -0.21901 -0.3085 -0.13922 -0.32968 -0.11285 " pathEditMode="relative" rAng="0" ptsTypes="aaaa">
                                      <p:cBhvr>
                                        <p:cTn id="6" dur="2000" fill="hold"/>
                                        <p:tgtEl>
                                          <p:spTgt spid="6"/>
                                        </p:tgtEl>
                                        <p:attrNameLst>
                                          <p:attrName>ppt_x</p:attrName>
                                          <p:attrName>ppt_y</p:attrName>
                                        </p:attrNameLst>
                                      </p:cBhvr>
                                      <p:rCtr x="-16500" y="-11600"/>
                                    </p:animMotion>
                                  </p:childTnLst>
                                </p:cTn>
                              </p:par>
                              <p:par>
                                <p:cTn id="7" presetID="8" presetClass="emph" presetSubtype="0" fill="hold" nodeType="withEffect">
                                  <p:stCondLst>
                                    <p:cond delay="0"/>
                                  </p:stCondLst>
                                  <p:childTnLst>
                                    <p:animRot by="-10800000">
                                      <p:cBhvr>
                                        <p:cTn id="8" dur="2000" fill="hold"/>
                                        <p:tgtEl>
                                          <p:spTgt spid="6"/>
                                        </p:tgtEl>
                                        <p:attrNameLst>
                                          <p:attrName>r</p:attrName>
                                        </p:attrNameLst>
                                      </p:cBhvr>
                                    </p:animRot>
                                  </p:childTnLst>
                                </p:cTn>
                              </p:par>
                              <p:par>
                                <p:cTn id="9" presetID="1" presetClass="exit" presetSubtype="0" fill="hold" nodeType="withEffect">
                                  <p:stCondLst>
                                    <p:cond delay="0"/>
                                  </p:stCondLst>
                                  <p:childTnLst>
                                    <p:set>
                                      <p:cBhvr>
                                        <p:cTn id="10" dur="1" fill="hold">
                                          <p:stCondLst>
                                            <p:cond delay="0"/>
                                          </p:stCondLst>
                                        </p:cTn>
                                        <p:tgtEl>
                                          <p:spTgt spid="38"/>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37"/>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39"/>
                                        </p:tgtEl>
                                        <p:attrNameLst>
                                          <p:attrName>style.visibility</p:attrName>
                                        </p:attrNameLst>
                                      </p:cBhvr>
                                      <p:to>
                                        <p:strVal val="hidden"/>
                                      </p:to>
                                    </p:set>
                                  </p:childTnLst>
                                </p:cTn>
                              </p:par>
                              <p:par>
                                <p:cTn id="15" presetID="1" presetClass="exit" presetSubtype="0" fill="hold" grpId="0" nodeType="withEffect">
                                  <p:stCondLst>
                                    <p:cond delay="0"/>
                                  </p:stCondLst>
                                  <p:childTnLst>
                                    <p:set>
                                      <p:cBhvr>
                                        <p:cTn id="16" dur="1" fill="hold">
                                          <p:stCondLst>
                                            <p:cond delay="0"/>
                                          </p:stCondLst>
                                        </p:cTn>
                                        <p:tgtEl>
                                          <p:spTgt spid="36"/>
                                        </p:tgtEl>
                                        <p:attrNameLst>
                                          <p:attrName>style.visibility</p:attrName>
                                        </p:attrNameLst>
                                      </p:cBhvr>
                                      <p:to>
                                        <p:strVal val="hidden"/>
                                      </p:to>
                                    </p:set>
                                  </p:childTnLst>
                                </p:cTn>
                              </p:par>
                              <p:par>
                                <p:cTn id="17" presetID="1" presetClass="exit" presetSubtype="0" fill="hold" nodeType="withEffect">
                                  <p:stCondLst>
                                    <p:cond delay="2000"/>
                                  </p:stCondLst>
                                  <p:childTnLst>
                                    <p:set>
                                      <p:cBhvr>
                                        <p:cTn id="18" dur="1" fill="hold">
                                          <p:stCondLst>
                                            <p:cond delay="0"/>
                                          </p:stCondLst>
                                        </p:cTn>
                                        <p:tgtEl>
                                          <p:spTgt spid="6"/>
                                        </p:tgtEl>
                                        <p:attrNameLst>
                                          <p:attrName>style.visibility</p:attrName>
                                        </p:attrNameLst>
                                      </p:cBhvr>
                                      <p:to>
                                        <p:strVal val="hidden"/>
                                      </p:to>
                                    </p:set>
                                  </p:childTnLst>
                                </p:cTn>
                              </p:par>
                              <p:par>
                                <p:cTn id="19" presetID="1" presetClass="entr" presetSubtype="0" fill="hold" grpId="0" nodeType="withEffect">
                                  <p:stCondLst>
                                    <p:cond delay="2000"/>
                                  </p:stCondLst>
                                  <p:childTnLst>
                                    <p:set>
                                      <p:cBhvr>
                                        <p:cTn id="20" dur="1" fill="hold">
                                          <p:stCondLst>
                                            <p:cond delay="0"/>
                                          </p:stCondLst>
                                        </p:cTn>
                                        <p:tgtEl>
                                          <p:spTgt spid="66"/>
                                        </p:tgtEl>
                                        <p:attrNameLst>
                                          <p:attrName>style.visibility</p:attrName>
                                        </p:attrNameLst>
                                      </p:cBhvr>
                                      <p:to>
                                        <p:strVal val="visible"/>
                                      </p:to>
                                    </p:set>
                                  </p:childTnLst>
                                </p:cTn>
                              </p:par>
                              <p:par>
                                <p:cTn id="21" presetID="1" presetClass="entr" presetSubtype="0" fill="hold" grpId="0" nodeType="withEffect">
                                  <p:stCondLst>
                                    <p:cond delay="2000"/>
                                  </p:stCondLst>
                                  <p:childTnLst>
                                    <p:set>
                                      <p:cBhvr>
                                        <p:cTn id="22" dur="1" fill="hold">
                                          <p:stCondLst>
                                            <p:cond delay="0"/>
                                          </p:stCondLst>
                                        </p:cTn>
                                        <p:tgtEl>
                                          <p:spTgt spid="64"/>
                                        </p:tgtEl>
                                        <p:attrNameLst>
                                          <p:attrName>style.visibility</p:attrName>
                                        </p:attrNameLst>
                                      </p:cBhvr>
                                      <p:to>
                                        <p:strVal val="visible"/>
                                      </p:to>
                                    </p:set>
                                  </p:childTnLst>
                                </p:cTn>
                              </p:par>
                              <p:par>
                                <p:cTn id="23" presetID="1" presetClass="entr" presetSubtype="0" fill="hold" nodeType="withEffect">
                                  <p:stCondLst>
                                    <p:cond delay="2000"/>
                                  </p:stCondLst>
                                  <p:childTnLst>
                                    <p:set>
                                      <p:cBhvr>
                                        <p:cTn id="24" dur="1" fill="hold">
                                          <p:stCondLst>
                                            <p:cond delay="0"/>
                                          </p:stCondLst>
                                        </p:cTn>
                                        <p:tgtEl>
                                          <p:spTgt spid="173"/>
                                        </p:tgtEl>
                                        <p:attrNameLst>
                                          <p:attrName>style.visibility</p:attrName>
                                        </p:attrNameLst>
                                      </p:cBhvr>
                                      <p:to>
                                        <p:strVal val="visible"/>
                                      </p:to>
                                    </p:set>
                                  </p:childTnLst>
                                </p:cTn>
                              </p:par>
                              <p:par>
                                <p:cTn id="25" presetID="1" presetClass="entr" presetSubtype="0" fill="hold" grpId="0" nodeType="withEffect">
                                  <p:stCondLst>
                                    <p:cond delay="2000"/>
                                  </p:stCondLst>
                                  <p:childTnLst>
                                    <p:set>
                                      <p:cBhvr>
                                        <p:cTn id="26" dur="1" fill="hold">
                                          <p:stCondLst>
                                            <p:cond delay="0"/>
                                          </p:stCondLst>
                                        </p:cTn>
                                        <p:tgtEl>
                                          <p:spTgt spid="6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0" presetClass="path" presetSubtype="0" accel="50000" decel="50000" fill="hold" nodeType="clickEffect">
                                  <p:stCondLst>
                                    <p:cond delay="0"/>
                                  </p:stCondLst>
                                  <p:childTnLst>
                                    <p:animMotion origin="layout" path="M 0.00069 -3.7037E-7 L 0.00069 0.03194 " pathEditMode="relative" rAng="0" ptsTypes="AA">
                                      <p:cBhvr>
                                        <p:cTn id="30" dur="2000" fill="hold"/>
                                        <p:tgtEl>
                                          <p:spTgt spid="173"/>
                                        </p:tgtEl>
                                        <p:attrNameLst>
                                          <p:attrName>ppt_x</p:attrName>
                                          <p:attrName>ppt_y</p:attrName>
                                        </p:attrNameLst>
                                      </p:cBhvr>
                                      <p:rCtr x="0" y="1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62" grpId="0"/>
      <p:bldP spid="64" grpId="0" animBg="1"/>
      <p:bldP spid="6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Connecteur droit 2"/>
          <p:cNvCxnSpPr/>
          <p:nvPr/>
        </p:nvCxnSpPr>
        <p:spPr>
          <a:xfrm>
            <a:off x="0" y="476250"/>
            <a:ext cx="9144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66563" name="ZoneTexte 3"/>
          <p:cNvSpPr txBox="1">
            <a:spLocks noChangeArrowheads="1"/>
          </p:cNvSpPr>
          <p:nvPr/>
        </p:nvSpPr>
        <p:spPr bwMode="auto">
          <a:xfrm>
            <a:off x="0" y="0"/>
            <a:ext cx="9144000" cy="461963"/>
          </a:xfrm>
          <a:prstGeom prst="rect">
            <a:avLst/>
          </a:prstGeom>
          <a:noFill/>
          <a:ln w="9525">
            <a:noFill/>
            <a:miter lim="800000"/>
            <a:headEnd/>
            <a:tailEnd/>
          </a:ln>
        </p:spPr>
        <p:txBody>
          <a:bodyPr>
            <a:spAutoFit/>
          </a:bodyPr>
          <a:lstStyle/>
          <a:p>
            <a:r>
              <a:rPr lang="fr-FR" sz="2400" dirty="0" smtClean="0">
                <a:latin typeface="Calibri" pitchFamily="34" charset="0"/>
              </a:rPr>
              <a:t>II</a:t>
            </a:r>
            <a:r>
              <a:rPr lang="fr-FR" sz="2400" dirty="0">
                <a:latin typeface="Calibri" pitchFamily="34" charset="0"/>
              </a:rPr>
              <a:t>. Etude d’un contact électrique sans singularité géométrique</a:t>
            </a:r>
          </a:p>
        </p:txBody>
      </p:sp>
      <p:sp>
        <p:nvSpPr>
          <p:cNvPr id="6" name="ZoneTexte 5"/>
          <p:cNvSpPr txBox="1"/>
          <p:nvPr/>
        </p:nvSpPr>
        <p:spPr>
          <a:xfrm>
            <a:off x="0" y="508000"/>
            <a:ext cx="9144000" cy="400050"/>
          </a:xfrm>
          <a:prstGeom prst="rect">
            <a:avLst/>
          </a:prstGeom>
          <a:solidFill>
            <a:schemeClr val="accent1">
              <a:lumMod val="20000"/>
              <a:lumOff val="80000"/>
            </a:schemeClr>
          </a:solidFill>
        </p:spPr>
        <p:txBody>
          <a:bodyPr>
            <a:spAutoFit/>
          </a:bodyPr>
          <a:lstStyle/>
          <a:p>
            <a:pPr fontAlgn="auto">
              <a:spcBef>
                <a:spcPts val="0"/>
              </a:spcBef>
              <a:spcAft>
                <a:spcPts val="0"/>
              </a:spcAft>
              <a:defRPr/>
            </a:pPr>
            <a:r>
              <a:rPr lang="fr-FR" sz="2000" b="1" i="1">
                <a:latin typeface="+mn-lt"/>
                <a:cs typeface="+mn-cs"/>
                <a:sym typeface="Wingdings"/>
              </a:rPr>
              <a:t></a:t>
            </a:r>
            <a:r>
              <a:rPr lang="fr-FR" sz="2000" i="1">
                <a:latin typeface="+mn-lt"/>
                <a:cs typeface="+mn-cs"/>
                <a:sym typeface="Wingdings"/>
              </a:rPr>
              <a:t> Evolution de la résistance électrique de contact en fonction de la force appliquée</a:t>
            </a:r>
            <a:endParaRPr lang="fr-FR" sz="2000" i="1" baseline="-25000">
              <a:latin typeface="+mn-lt"/>
              <a:cs typeface="+mn-cs"/>
            </a:endParaRPr>
          </a:p>
        </p:txBody>
      </p:sp>
      <p:sp>
        <p:nvSpPr>
          <p:cNvPr id="7" name="Espace réservé du numéro de diapositive 3"/>
          <p:cNvSpPr>
            <a:spLocks noGrp="1"/>
          </p:cNvSpPr>
          <p:nvPr>
            <p:ph type="sldNum" sz="quarter" idx="12"/>
          </p:nvPr>
        </p:nvSpPr>
        <p:spPr>
          <a:xfrm>
            <a:off x="8675688" y="6492875"/>
            <a:ext cx="347662" cy="365125"/>
          </a:xfrm>
        </p:spPr>
        <p:txBody>
          <a:bodyPr/>
          <a:lstStyle/>
          <a:p>
            <a:pPr>
              <a:defRPr/>
            </a:pPr>
            <a:fld id="{3B951E4E-E887-4480-BDC9-F91351E10025}" type="slidenum">
              <a:rPr lang="fr-FR"/>
              <a:pPr>
                <a:defRPr/>
              </a:pPr>
              <a:t>30</a:t>
            </a:fld>
            <a:endParaRPr lang="fr-FR"/>
          </a:p>
        </p:txBody>
      </p:sp>
      <p:sp>
        <p:nvSpPr>
          <p:cNvPr id="15" name="Rectangle 20216"/>
          <p:cNvSpPr txBox="1">
            <a:spLocks noChangeArrowheads="1"/>
          </p:cNvSpPr>
          <p:nvPr/>
        </p:nvSpPr>
        <p:spPr bwMode="auto">
          <a:xfrm>
            <a:off x="303213" y="908050"/>
            <a:ext cx="8372475" cy="360363"/>
          </a:xfrm>
          <a:prstGeom prst="rect">
            <a:avLst/>
          </a:prstGeom>
          <a:noFill/>
          <a:ln w="9525">
            <a:noFill/>
            <a:miter lim="800000"/>
            <a:headEnd/>
            <a:tailEnd/>
          </a:ln>
        </p:spPr>
        <p:txBody>
          <a:bodyPr/>
          <a:lstStyle/>
          <a:p>
            <a:pPr marL="342900" indent="-342900" eaLnBrk="0" fontAlgn="auto" hangingPunct="0">
              <a:spcBef>
                <a:spcPct val="20000"/>
              </a:spcBef>
              <a:spcAft>
                <a:spcPts val="0"/>
              </a:spcAft>
              <a:buFont typeface="Wingdings" pitchFamily="2" charset="2"/>
              <a:buChar char="§"/>
              <a:defRPr/>
            </a:pPr>
            <a:r>
              <a:rPr lang="fr-FR" b="1" kern="0" dirty="0">
                <a:latin typeface="+mn-lt"/>
                <a:cs typeface="+mn-cs"/>
              </a:rPr>
              <a:t>Contact entre films minces lisses Al-Al (</a:t>
            </a:r>
            <a:r>
              <a:rPr lang="fr-FR" b="1" i="1" kern="0" dirty="0">
                <a:latin typeface="Times New Roman" pitchFamily="18" charset="0"/>
                <a:cs typeface="Times New Roman" pitchFamily="18" charset="0"/>
              </a:rPr>
              <a:t>R</a:t>
            </a:r>
            <a:r>
              <a:rPr lang="fr-FR" b="1" kern="0" dirty="0">
                <a:latin typeface="+mn-lt"/>
                <a:cs typeface="+mn-cs"/>
              </a:rPr>
              <a:t>=6mm et vitesse de chargement=0,2N/s)</a:t>
            </a:r>
          </a:p>
        </p:txBody>
      </p:sp>
      <p:pic>
        <p:nvPicPr>
          <p:cNvPr id="66568" name="Picture 2"/>
          <p:cNvPicPr>
            <a:picLocks noChangeAspect="1" noChangeArrowheads="1"/>
          </p:cNvPicPr>
          <p:nvPr/>
        </p:nvPicPr>
        <p:blipFill>
          <a:blip r:embed="rId3" cstate="print"/>
          <a:srcRect l="977" t="3062" r="1382" b="2014"/>
          <a:stretch>
            <a:fillRect/>
          </a:stretch>
        </p:blipFill>
        <p:spPr bwMode="auto">
          <a:xfrm>
            <a:off x="360363" y="1341438"/>
            <a:ext cx="6851650" cy="4246562"/>
          </a:xfrm>
          <a:prstGeom prst="rect">
            <a:avLst/>
          </a:prstGeom>
          <a:noFill/>
          <a:ln w="9525">
            <a:noFill/>
            <a:miter lim="800000"/>
            <a:headEnd/>
            <a:tailEnd/>
          </a:ln>
        </p:spPr>
      </p:pic>
      <p:cxnSp>
        <p:nvCxnSpPr>
          <p:cNvPr id="9" name="Connecteur droit 8"/>
          <p:cNvCxnSpPr>
            <a:cxnSpLocks noChangeShapeType="1"/>
          </p:cNvCxnSpPr>
          <p:nvPr/>
        </p:nvCxnSpPr>
        <p:spPr bwMode="auto">
          <a:xfrm>
            <a:off x="1763713" y="2349500"/>
            <a:ext cx="5399087" cy="0"/>
          </a:xfrm>
          <a:prstGeom prst="line">
            <a:avLst/>
          </a:prstGeom>
          <a:noFill/>
          <a:ln w="25400" algn="ctr">
            <a:solidFill>
              <a:schemeClr val="tx1"/>
            </a:solidFill>
            <a:prstDash val="dash"/>
            <a:round/>
            <a:headEnd/>
            <a:tailEnd/>
          </a:ln>
        </p:spPr>
      </p:cxnSp>
      <p:cxnSp>
        <p:nvCxnSpPr>
          <p:cNvPr id="10" name="Connecteur droit 16"/>
          <p:cNvCxnSpPr>
            <a:cxnSpLocks noChangeShapeType="1"/>
          </p:cNvCxnSpPr>
          <p:nvPr/>
        </p:nvCxnSpPr>
        <p:spPr bwMode="auto">
          <a:xfrm>
            <a:off x="1763713" y="4437063"/>
            <a:ext cx="5400675" cy="0"/>
          </a:xfrm>
          <a:prstGeom prst="line">
            <a:avLst/>
          </a:prstGeom>
          <a:noFill/>
          <a:ln w="25400" algn="ctr">
            <a:solidFill>
              <a:schemeClr val="tx1"/>
            </a:solidFill>
            <a:prstDash val="dash"/>
            <a:round/>
            <a:headEnd/>
            <a:tailEnd/>
          </a:ln>
        </p:spPr>
      </p:cxnSp>
      <p:sp>
        <p:nvSpPr>
          <p:cNvPr id="12" name="Ellipse 200"/>
          <p:cNvSpPr>
            <a:spLocks noChangeArrowheads="1"/>
          </p:cNvSpPr>
          <p:nvPr/>
        </p:nvSpPr>
        <p:spPr bwMode="auto">
          <a:xfrm>
            <a:off x="6372225" y="4510088"/>
            <a:ext cx="360363" cy="358775"/>
          </a:xfrm>
          <a:prstGeom prst="ellipse">
            <a:avLst/>
          </a:prstGeom>
          <a:solidFill>
            <a:srgbClr val="FFC000"/>
          </a:solidFill>
          <a:ln w="9525" algn="ctr">
            <a:noFill/>
            <a:round/>
            <a:headEnd/>
            <a:tailEnd/>
          </a:ln>
        </p:spPr>
        <p:txBody>
          <a:bodyPr anchor="ctr"/>
          <a:lstStyle/>
          <a:p>
            <a:pPr algn="ctr" defTabSz="4171950">
              <a:spcBef>
                <a:spcPct val="20000"/>
              </a:spcBef>
            </a:pPr>
            <a:r>
              <a:rPr lang="fr-FR" b="1">
                <a:latin typeface="Calibri" pitchFamily="34" charset="0"/>
              </a:rPr>
              <a:t>3</a:t>
            </a:r>
          </a:p>
        </p:txBody>
      </p:sp>
      <p:sp>
        <p:nvSpPr>
          <p:cNvPr id="13" name="Ellipse 200"/>
          <p:cNvSpPr>
            <a:spLocks noChangeArrowheads="1"/>
          </p:cNvSpPr>
          <p:nvPr/>
        </p:nvSpPr>
        <p:spPr bwMode="auto">
          <a:xfrm>
            <a:off x="4135438" y="2814638"/>
            <a:ext cx="360362" cy="358775"/>
          </a:xfrm>
          <a:prstGeom prst="ellipse">
            <a:avLst/>
          </a:prstGeom>
          <a:solidFill>
            <a:srgbClr val="FFC000"/>
          </a:solidFill>
          <a:ln w="9525" algn="ctr">
            <a:noFill/>
            <a:round/>
            <a:headEnd/>
            <a:tailEnd/>
          </a:ln>
        </p:spPr>
        <p:txBody>
          <a:bodyPr anchor="ctr"/>
          <a:lstStyle/>
          <a:p>
            <a:pPr algn="ctr" defTabSz="4171950">
              <a:spcBef>
                <a:spcPct val="20000"/>
              </a:spcBef>
            </a:pPr>
            <a:r>
              <a:rPr lang="fr-FR" b="1">
                <a:latin typeface="Calibri" pitchFamily="34" charset="0"/>
              </a:rPr>
              <a:t>2</a:t>
            </a:r>
          </a:p>
        </p:txBody>
      </p:sp>
      <p:sp>
        <p:nvSpPr>
          <p:cNvPr id="14" name="Ellipse 200"/>
          <p:cNvSpPr>
            <a:spLocks noChangeArrowheads="1"/>
          </p:cNvSpPr>
          <p:nvPr/>
        </p:nvSpPr>
        <p:spPr bwMode="auto">
          <a:xfrm>
            <a:off x="2124075" y="1412875"/>
            <a:ext cx="360363" cy="358775"/>
          </a:xfrm>
          <a:prstGeom prst="ellipse">
            <a:avLst/>
          </a:prstGeom>
          <a:solidFill>
            <a:srgbClr val="FFC000"/>
          </a:solidFill>
          <a:ln w="9525" algn="ctr">
            <a:noFill/>
            <a:round/>
            <a:headEnd/>
            <a:tailEnd/>
          </a:ln>
        </p:spPr>
        <p:txBody>
          <a:bodyPr anchor="ctr"/>
          <a:lstStyle/>
          <a:p>
            <a:pPr algn="ctr" defTabSz="4171950">
              <a:spcBef>
                <a:spcPct val="20000"/>
              </a:spcBef>
            </a:pPr>
            <a:r>
              <a:rPr lang="fr-FR" b="1">
                <a:latin typeface="Calibri" pitchFamily="34" charset="0"/>
              </a:rPr>
              <a:t>1</a:t>
            </a:r>
          </a:p>
        </p:txBody>
      </p:sp>
      <p:sp>
        <p:nvSpPr>
          <p:cNvPr id="16" name="ZoneTexte 10"/>
          <p:cNvSpPr txBox="1">
            <a:spLocks noChangeArrowheads="1"/>
          </p:cNvSpPr>
          <p:nvPr/>
        </p:nvSpPr>
        <p:spPr bwMode="auto">
          <a:xfrm>
            <a:off x="6983413" y="1900238"/>
            <a:ext cx="2160587" cy="338137"/>
          </a:xfrm>
          <a:prstGeom prst="rect">
            <a:avLst/>
          </a:prstGeom>
          <a:noFill/>
          <a:ln w="9525">
            <a:noFill/>
            <a:miter lim="800000"/>
            <a:headEnd/>
            <a:tailEnd/>
          </a:ln>
        </p:spPr>
        <p:txBody>
          <a:bodyPr anchor="ctr">
            <a:spAutoFit/>
          </a:bodyPr>
          <a:lstStyle/>
          <a:p>
            <a:pPr algn="ctr"/>
            <a:r>
              <a:rPr lang="fr-FR" sz="1600" b="1" i="1">
                <a:latin typeface="Calibri" pitchFamily="34" charset="0"/>
              </a:rPr>
              <a:t>R </a:t>
            </a:r>
            <a:r>
              <a:rPr lang="fr-FR" sz="1600" b="1">
                <a:latin typeface="Calibri" pitchFamily="34" charset="0"/>
              </a:rPr>
              <a:t>&gt; 1M</a:t>
            </a:r>
            <a:r>
              <a:rPr lang="fr-FR" sz="1600" b="1">
                <a:latin typeface="Symbol" pitchFamily="18" charset="2"/>
              </a:rPr>
              <a:t>W</a:t>
            </a:r>
            <a:endParaRPr lang="fr-FR" sz="1600" b="1" baseline="-25000">
              <a:latin typeface="Symbol" pitchFamily="18" charset="2"/>
            </a:endParaRPr>
          </a:p>
        </p:txBody>
      </p:sp>
      <p:sp>
        <p:nvSpPr>
          <p:cNvPr id="17" name="ZoneTexte 10"/>
          <p:cNvSpPr txBox="1">
            <a:spLocks noChangeArrowheads="1"/>
          </p:cNvSpPr>
          <p:nvPr/>
        </p:nvSpPr>
        <p:spPr bwMode="auto">
          <a:xfrm>
            <a:off x="6983413" y="3213100"/>
            <a:ext cx="2160587" cy="338138"/>
          </a:xfrm>
          <a:prstGeom prst="rect">
            <a:avLst/>
          </a:prstGeom>
          <a:noFill/>
          <a:ln w="9525">
            <a:noFill/>
            <a:miter lim="800000"/>
            <a:headEnd/>
            <a:tailEnd/>
          </a:ln>
        </p:spPr>
        <p:txBody>
          <a:bodyPr anchor="ctr">
            <a:spAutoFit/>
          </a:bodyPr>
          <a:lstStyle/>
          <a:p>
            <a:pPr algn="ctr"/>
            <a:r>
              <a:rPr lang="fr-FR" sz="1600" b="1">
                <a:latin typeface="Calibri" pitchFamily="34" charset="0"/>
              </a:rPr>
              <a:t>1M</a:t>
            </a:r>
            <a:r>
              <a:rPr lang="fr-FR" sz="1600" b="1">
                <a:latin typeface="Symbol" pitchFamily="18" charset="2"/>
              </a:rPr>
              <a:t>W </a:t>
            </a:r>
            <a:r>
              <a:rPr lang="fr-FR" sz="1600" b="1">
                <a:latin typeface="Calibri" pitchFamily="34" charset="0"/>
              </a:rPr>
              <a:t>&gt; </a:t>
            </a:r>
            <a:r>
              <a:rPr lang="fr-FR" sz="1600" b="1" i="1">
                <a:latin typeface="Calibri" pitchFamily="34" charset="0"/>
              </a:rPr>
              <a:t>R </a:t>
            </a:r>
            <a:r>
              <a:rPr lang="fr-FR" sz="1600" b="1">
                <a:latin typeface="Calibri" pitchFamily="34" charset="0"/>
              </a:rPr>
              <a:t>&gt; 1</a:t>
            </a:r>
            <a:r>
              <a:rPr lang="fr-FR" sz="1600" b="1">
                <a:latin typeface="Symbol" pitchFamily="18" charset="2"/>
              </a:rPr>
              <a:t>W</a:t>
            </a:r>
            <a:endParaRPr lang="fr-FR" sz="1600" b="1" baseline="-25000">
              <a:latin typeface="Symbol" pitchFamily="18" charset="2"/>
            </a:endParaRPr>
          </a:p>
        </p:txBody>
      </p:sp>
      <p:sp>
        <p:nvSpPr>
          <p:cNvPr id="18" name="ZoneTexte 10"/>
          <p:cNvSpPr txBox="1">
            <a:spLocks noChangeArrowheads="1"/>
          </p:cNvSpPr>
          <p:nvPr/>
        </p:nvSpPr>
        <p:spPr bwMode="auto">
          <a:xfrm>
            <a:off x="6983413" y="4457700"/>
            <a:ext cx="2160587" cy="339725"/>
          </a:xfrm>
          <a:prstGeom prst="rect">
            <a:avLst/>
          </a:prstGeom>
          <a:noFill/>
          <a:ln w="9525">
            <a:noFill/>
            <a:miter lim="800000"/>
            <a:headEnd/>
            <a:tailEnd/>
          </a:ln>
        </p:spPr>
        <p:txBody>
          <a:bodyPr anchor="ctr">
            <a:spAutoFit/>
          </a:bodyPr>
          <a:lstStyle/>
          <a:p>
            <a:pPr algn="ctr"/>
            <a:r>
              <a:rPr lang="fr-FR" sz="1600" b="1">
                <a:latin typeface="Calibri" pitchFamily="34" charset="0"/>
              </a:rPr>
              <a:t>1</a:t>
            </a:r>
            <a:r>
              <a:rPr lang="fr-FR" sz="1600" b="1">
                <a:latin typeface="Symbol" pitchFamily="18" charset="2"/>
              </a:rPr>
              <a:t>W </a:t>
            </a:r>
            <a:r>
              <a:rPr lang="fr-FR" sz="1600" b="1">
                <a:latin typeface="Calibri" pitchFamily="34" charset="0"/>
              </a:rPr>
              <a:t>&gt; </a:t>
            </a:r>
            <a:r>
              <a:rPr lang="fr-FR" sz="1600" b="1" i="1">
                <a:latin typeface="Calibri" pitchFamily="34" charset="0"/>
              </a:rPr>
              <a:t>R</a:t>
            </a:r>
            <a:endParaRPr lang="fr-FR" sz="1600" b="1" baseline="-25000">
              <a:latin typeface="Symbol" pitchFamily="18" charset="2"/>
            </a:endParaRPr>
          </a:p>
        </p:txBody>
      </p:sp>
      <p:sp>
        <p:nvSpPr>
          <p:cNvPr id="20" name="Rectangle à coins arrondis 19"/>
          <p:cNvSpPr/>
          <p:nvPr/>
        </p:nvSpPr>
        <p:spPr>
          <a:xfrm>
            <a:off x="1043608" y="5661248"/>
            <a:ext cx="7416824" cy="1034603"/>
          </a:xfrm>
          <a:prstGeom prst="roundRect">
            <a:avLst>
              <a:gd name="adj" fmla="val 9550"/>
            </a:avLst>
          </a:prstGeom>
          <a:solidFill>
            <a:schemeClr val="accent3">
              <a:lumMod val="40000"/>
              <a:lumOff val="6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342900" indent="-342900">
              <a:spcBef>
                <a:spcPct val="20000"/>
              </a:spcBef>
              <a:buFont typeface="Arial" charset="0"/>
              <a:buChar char="•"/>
            </a:pPr>
            <a:r>
              <a:rPr lang="fr-FR" b="1" u="sng" dirty="0" smtClean="0">
                <a:solidFill>
                  <a:schemeClr val="tx1"/>
                </a:solidFill>
                <a:latin typeface="Calibri" pitchFamily="34" charset="0"/>
              </a:rPr>
              <a:t>3 différentes phases</a:t>
            </a:r>
            <a:r>
              <a:rPr lang="fr-FR" b="1" dirty="0" smtClean="0">
                <a:solidFill>
                  <a:schemeClr val="tx1"/>
                </a:solidFill>
                <a:latin typeface="Calibri" pitchFamily="34" charset="0"/>
              </a:rPr>
              <a:t> sont observées durant la formation du contact.</a:t>
            </a:r>
          </a:p>
          <a:p>
            <a:pPr marL="342900" indent="-342900">
              <a:spcBef>
                <a:spcPct val="20000"/>
              </a:spcBef>
              <a:buFont typeface="Arial" charset="0"/>
              <a:buChar char="•"/>
            </a:pPr>
            <a:r>
              <a:rPr lang="fr-FR" b="1" dirty="0" smtClean="0">
                <a:solidFill>
                  <a:schemeClr val="tx1"/>
                </a:solidFill>
                <a:latin typeface="Calibri" pitchFamily="34" charset="0"/>
              </a:rPr>
              <a:t>Quels sont les mécanismes de formation du contact ?</a:t>
            </a:r>
          </a:p>
          <a:p>
            <a:pPr marL="342900" indent="-342900">
              <a:spcBef>
                <a:spcPct val="20000"/>
              </a:spcBef>
              <a:buFont typeface="Arial" charset="0"/>
              <a:buChar char="•"/>
            </a:pPr>
            <a:r>
              <a:rPr lang="fr-FR" b="1" dirty="0" smtClean="0">
                <a:solidFill>
                  <a:schemeClr val="tx1"/>
                </a:solidFill>
                <a:latin typeface="Calibri" pitchFamily="34" charset="0"/>
              </a:rPr>
              <a:t>Quel est le mode de conduction prépondérant pour chaque phase ?</a:t>
            </a:r>
            <a:endParaRPr lang="fr-FR" b="1" dirty="0">
              <a:solidFill>
                <a:schemeClr val="tx1"/>
              </a:solidFill>
              <a:latin typeface="Calibri"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Connecteur droit 2"/>
          <p:cNvCxnSpPr/>
          <p:nvPr/>
        </p:nvCxnSpPr>
        <p:spPr>
          <a:xfrm>
            <a:off x="0" y="476250"/>
            <a:ext cx="9144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19460" name="ZoneTexte 3"/>
          <p:cNvSpPr txBox="1">
            <a:spLocks noChangeArrowheads="1"/>
          </p:cNvSpPr>
          <p:nvPr/>
        </p:nvSpPr>
        <p:spPr bwMode="auto">
          <a:xfrm>
            <a:off x="0" y="0"/>
            <a:ext cx="9144000" cy="461963"/>
          </a:xfrm>
          <a:prstGeom prst="rect">
            <a:avLst/>
          </a:prstGeom>
          <a:noFill/>
          <a:ln w="9525">
            <a:noFill/>
            <a:miter lim="800000"/>
            <a:headEnd/>
            <a:tailEnd/>
          </a:ln>
        </p:spPr>
        <p:txBody>
          <a:bodyPr>
            <a:spAutoFit/>
          </a:bodyPr>
          <a:lstStyle/>
          <a:p>
            <a:r>
              <a:rPr lang="fr-FR" sz="2400" dirty="0" smtClean="0">
                <a:latin typeface="Calibri" pitchFamily="34" charset="0"/>
              </a:rPr>
              <a:t>II</a:t>
            </a:r>
            <a:r>
              <a:rPr lang="fr-FR" sz="2400" dirty="0">
                <a:latin typeface="Calibri" pitchFamily="34" charset="0"/>
              </a:rPr>
              <a:t>. Etude d’un contact électrique sans singularité géométrique</a:t>
            </a:r>
          </a:p>
        </p:txBody>
      </p:sp>
      <p:sp>
        <p:nvSpPr>
          <p:cNvPr id="7" name="Espace réservé du numéro de diapositive 3"/>
          <p:cNvSpPr>
            <a:spLocks noGrp="1"/>
          </p:cNvSpPr>
          <p:nvPr>
            <p:ph type="sldNum" sz="quarter" idx="12"/>
          </p:nvPr>
        </p:nvSpPr>
        <p:spPr>
          <a:xfrm>
            <a:off x="8675688" y="6492875"/>
            <a:ext cx="347662" cy="365125"/>
          </a:xfrm>
        </p:spPr>
        <p:txBody>
          <a:bodyPr/>
          <a:lstStyle/>
          <a:p>
            <a:pPr>
              <a:defRPr/>
            </a:pPr>
            <a:fld id="{7980FFE8-4401-4FB1-8B94-FAA0EA1D2F58}" type="slidenum">
              <a:rPr lang="de-DE"/>
              <a:pPr>
                <a:defRPr/>
              </a:pPr>
              <a:t>31</a:t>
            </a:fld>
            <a:endParaRPr lang="de-DE"/>
          </a:p>
        </p:txBody>
      </p:sp>
      <p:sp>
        <p:nvSpPr>
          <p:cNvPr id="22" name="ZoneTexte 21"/>
          <p:cNvSpPr txBox="1"/>
          <p:nvPr/>
        </p:nvSpPr>
        <p:spPr>
          <a:xfrm>
            <a:off x="0" y="508000"/>
            <a:ext cx="9144000" cy="400050"/>
          </a:xfrm>
          <a:prstGeom prst="rect">
            <a:avLst/>
          </a:prstGeom>
          <a:solidFill>
            <a:schemeClr val="accent1">
              <a:lumMod val="20000"/>
              <a:lumOff val="80000"/>
            </a:schemeClr>
          </a:solidFill>
        </p:spPr>
        <p:txBody>
          <a:bodyPr>
            <a:spAutoFit/>
          </a:bodyPr>
          <a:lstStyle/>
          <a:p>
            <a:pPr fontAlgn="auto">
              <a:spcBef>
                <a:spcPts val="0"/>
              </a:spcBef>
              <a:spcAft>
                <a:spcPts val="0"/>
              </a:spcAft>
              <a:defRPr/>
            </a:pPr>
            <a:r>
              <a:rPr lang="fr-FR" sz="2000" b="1" i="1" dirty="0">
                <a:latin typeface="+mn-lt"/>
                <a:cs typeface="+mn-cs"/>
                <a:sym typeface="Wingdings"/>
              </a:rPr>
              <a:t></a:t>
            </a:r>
            <a:r>
              <a:rPr lang="fr-FR" sz="2000" i="1" dirty="0">
                <a:latin typeface="+mn-lt"/>
                <a:cs typeface="+mn-cs"/>
                <a:sym typeface="Wingdings"/>
              </a:rPr>
              <a:t> Evolution de la résistance électrique de contact en fonction de la force appliquée</a:t>
            </a:r>
            <a:endParaRPr lang="fr-FR" sz="2000" i="1" baseline="-25000" dirty="0">
              <a:latin typeface="+mn-lt"/>
              <a:cs typeface="+mn-cs"/>
            </a:endParaRPr>
          </a:p>
        </p:txBody>
      </p:sp>
      <p:sp>
        <p:nvSpPr>
          <p:cNvPr id="23" name="Rectangle à coins arrondis 22"/>
          <p:cNvSpPr/>
          <p:nvPr/>
        </p:nvSpPr>
        <p:spPr>
          <a:xfrm>
            <a:off x="293688" y="5778500"/>
            <a:ext cx="2735262" cy="647700"/>
          </a:xfrm>
          <a:prstGeom prst="roundRect">
            <a:avLst>
              <a:gd name="adj" fmla="val 9550"/>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Wingdings" pitchFamily="2" charset="2"/>
              <a:buChar char="§"/>
              <a:defRPr/>
            </a:pPr>
            <a:r>
              <a:rPr lang="fr-FR" sz="1600" b="1" dirty="0">
                <a:solidFill>
                  <a:schemeClr val="tx1"/>
                </a:solidFill>
                <a:sym typeface="Wingdings" pitchFamily="2" charset="2"/>
              </a:rPr>
              <a:t> </a:t>
            </a:r>
            <a:r>
              <a:rPr lang="fr-FR" sz="1600" b="1" dirty="0">
                <a:solidFill>
                  <a:schemeClr val="tx1"/>
                </a:solidFill>
              </a:rPr>
              <a:t> </a:t>
            </a:r>
            <a:r>
              <a:rPr lang="fr-FR" sz="1600" b="1" u="sng" dirty="0">
                <a:solidFill>
                  <a:schemeClr val="tx1"/>
                </a:solidFill>
              </a:rPr>
              <a:t>Hypothèse</a:t>
            </a:r>
            <a:r>
              <a:rPr lang="fr-FR" sz="1600" b="1" dirty="0">
                <a:solidFill>
                  <a:schemeClr val="tx1"/>
                </a:solidFill>
              </a:rPr>
              <a:t> : Effet tunnel à faibles forces</a:t>
            </a:r>
            <a:r>
              <a:rPr lang="fr-FR" sz="1600" b="1" baseline="30000" dirty="0">
                <a:solidFill>
                  <a:schemeClr val="tx1"/>
                </a:solidFill>
              </a:rPr>
              <a:t>1,2</a:t>
            </a:r>
            <a:endParaRPr lang="fr-FR" sz="1600" b="1" baseline="30000" dirty="0">
              <a:solidFill>
                <a:schemeClr val="tx1"/>
              </a:solidFill>
              <a:sym typeface="Wingdings" pitchFamily="2" charset="2"/>
            </a:endParaRPr>
          </a:p>
        </p:txBody>
      </p:sp>
      <p:sp>
        <p:nvSpPr>
          <p:cNvPr id="24" name="Flèche vers le bas 23"/>
          <p:cNvSpPr/>
          <p:nvPr/>
        </p:nvSpPr>
        <p:spPr>
          <a:xfrm rot="16200000">
            <a:off x="3321073" y="5815013"/>
            <a:ext cx="288925" cy="57467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5" name="ZoneTexte 24"/>
          <p:cNvSpPr txBox="1">
            <a:spLocks noChangeArrowheads="1"/>
          </p:cNvSpPr>
          <p:nvPr/>
        </p:nvSpPr>
        <p:spPr bwMode="auto">
          <a:xfrm>
            <a:off x="0" y="6516688"/>
            <a:ext cx="9144000" cy="368300"/>
          </a:xfrm>
          <a:prstGeom prst="rect">
            <a:avLst/>
          </a:prstGeom>
          <a:noFill/>
          <a:ln w="9525">
            <a:noFill/>
            <a:miter lim="800000"/>
            <a:headEnd/>
            <a:tailEnd/>
          </a:ln>
        </p:spPr>
        <p:txBody>
          <a:bodyPr>
            <a:spAutoFit/>
          </a:bodyPr>
          <a:lstStyle/>
          <a:p>
            <a:pPr algn="just"/>
            <a:r>
              <a:rPr lang="fr-FR" sz="900" baseline="30000">
                <a:latin typeface="Calibri" pitchFamily="34" charset="0"/>
              </a:rPr>
              <a:t>1</a:t>
            </a:r>
            <a:r>
              <a:rPr lang="en-US" sz="900">
                <a:latin typeface="Calibri" pitchFamily="34" charset="0"/>
              </a:rPr>
              <a:t>R. S. Timsit, “Electrical contact resistance: fundamental principles”, in Electrical Contacts: Principle and Applications (ed. By P. G. Slade - Marcel Dekker, pp. 45-51, 1999).</a:t>
            </a:r>
          </a:p>
          <a:p>
            <a:pPr algn="just"/>
            <a:r>
              <a:rPr lang="fr-FR" sz="900" baseline="30000">
                <a:latin typeface="Calibri" pitchFamily="34" charset="0"/>
              </a:rPr>
              <a:t>2</a:t>
            </a:r>
            <a:r>
              <a:rPr lang="en-US" sz="900">
                <a:latin typeface="Calibri" pitchFamily="34" charset="0"/>
              </a:rPr>
              <a:t>J. G. Simmons, “Generalized Formula for the Electric Tunnel Effect between Similar Electrodes Separated by a Thin Insulating Film.” Journal of Applied Physics, 1963, 34(6), 1793-1803.</a:t>
            </a:r>
          </a:p>
        </p:txBody>
      </p:sp>
      <p:pic>
        <p:nvPicPr>
          <p:cNvPr id="19466" name="Picture 2"/>
          <p:cNvPicPr>
            <a:picLocks noChangeAspect="1" noChangeArrowheads="1"/>
          </p:cNvPicPr>
          <p:nvPr/>
        </p:nvPicPr>
        <p:blipFill>
          <a:blip r:embed="rId4" cstate="print"/>
          <a:srcRect l="977" t="3062" r="1047" b="2014"/>
          <a:stretch>
            <a:fillRect/>
          </a:stretch>
        </p:blipFill>
        <p:spPr bwMode="auto">
          <a:xfrm>
            <a:off x="360363" y="1341438"/>
            <a:ext cx="6875462" cy="4246562"/>
          </a:xfrm>
          <a:prstGeom prst="rect">
            <a:avLst/>
          </a:prstGeom>
          <a:noFill/>
          <a:ln w="9525">
            <a:noFill/>
            <a:miter lim="800000"/>
            <a:headEnd/>
            <a:tailEnd/>
          </a:ln>
        </p:spPr>
      </p:pic>
      <p:cxnSp>
        <p:nvCxnSpPr>
          <p:cNvPr id="19467" name="Connecteur droit 32"/>
          <p:cNvCxnSpPr>
            <a:cxnSpLocks noChangeShapeType="1"/>
          </p:cNvCxnSpPr>
          <p:nvPr/>
        </p:nvCxnSpPr>
        <p:spPr bwMode="auto">
          <a:xfrm>
            <a:off x="1763713" y="2349500"/>
            <a:ext cx="5399087" cy="0"/>
          </a:xfrm>
          <a:prstGeom prst="line">
            <a:avLst/>
          </a:prstGeom>
          <a:noFill/>
          <a:ln w="25400" algn="ctr">
            <a:solidFill>
              <a:schemeClr val="tx1"/>
            </a:solidFill>
            <a:prstDash val="dash"/>
            <a:round/>
            <a:headEnd/>
            <a:tailEnd/>
          </a:ln>
        </p:spPr>
      </p:cxnSp>
      <p:sp>
        <p:nvSpPr>
          <p:cNvPr id="19468" name="Ellipse 200"/>
          <p:cNvSpPr>
            <a:spLocks noChangeArrowheads="1"/>
          </p:cNvSpPr>
          <p:nvPr/>
        </p:nvSpPr>
        <p:spPr bwMode="auto">
          <a:xfrm>
            <a:off x="2124075" y="1412875"/>
            <a:ext cx="360363" cy="358775"/>
          </a:xfrm>
          <a:prstGeom prst="ellipse">
            <a:avLst/>
          </a:prstGeom>
          <a:solidFill>
            <a:srgbClr val="FFC000"/>
          </a:solidFill>
          <a:ln w="9525" algn="ctr">
            <a:noFill/>
            <a:round/>
            <a:headEnd/>
            <a:tailEnd/>
          </a:ln>
        </p:spPr>
        <p:txBody>
          <a:bodyPr anchor="ctr"/>
          <a:lstStyle/>
          <a:p>
            <a:pPr algn="ctr" defTabSz="4171950">
              <a:spcBef>
                <a:spcPct val="20000"/>
              </a:spcBef>
            </a:pPr>
            <a:r>
              <a:rPr lang="fr-FR" b="1">
                <a:latin typeface="Calibri" pitchFamily="34" charset="0"/>
              </a:rPr>
              <a:t>1</a:t>
            </a:r>
          </a:p>
        </p:txBody>
      </p:sp>
      <p:sp>
        <p:nvSpPr>
          <p:cNvPr id="35" name="ZoneTexte 10"/>
          <p:cNvSpPr txBox="1">
            <a:spLocks noChangeArrowheads="1"/>
          </p:cNvSpPr>
          <p:nvPr/>
        </p:nvSpPr>
        <p:spPr bwMode="auto">
          <a:xfrm>
            <a:off x="6983413" y="1900238"/>
            <a:ext cx="2160587" cy="338137"/>
          </a:xfrm>
          <a:prstGeom prst="rect">
            <a:avLst/>
          </a:prstGeom>
          <a:noFill/>
          <a:ln w="9525">
            <a:noFill/>
            <a:miter lim="800000"/>
            <a:headEnd/>
            <a:tailEnd/>
          </a:ln>
        </p:spPr>
        <p:txBody>
          <a:bodyPr anchor="ctr">
            <a:spAutoFit/>
          </a:bodyPr>
          <a:lstStyle/>
          <a:p>
            <a:pPr algn="ctr"/>
            <a:r>
              <a:rPr lang="fr-FR" sz="1600" b="1" i="1">
                <a:latin typeface="Calibri" pitchFamily="34" charset="0"/>
              </a:rPr>
              <a:t>R </a:t>
            </a:r>
            <a:r>
              <a:rPr lang="fr-FR" sz="1600" b="1">
                <a:latin typeface="Calibri" pitchFamily="34" charset="0"/>
              </a:rPr>
              <a:t>&gt; 1M</a:t>
            </a:r>
            <a:r>
              <a:rPr lang="fr-FR" sz="1600" b="1">
                <a:latin typeface="Symbol" pitchFamily="18" charset="2"/>
              </a:rPr>
              <a:t>W</a:t>
            </a:r>
            <a:endParaRPr lang="fr-FR" sz="1600" b="1" baseline="-25000">
              <a:latin typeface="Symbol" pitchFamily="18" charset="2"/>
            </a:endParaRPr>
          </a:p>
        </p:txBody>
      </p:sp>
      <p:sp>
        <p:nvSpPr>
          <p:cNvPr id="36" name="Rectangle 20216"/>
          <p:cNvSpPr txBox="1">
            <a:spLocks noChangeArrowheads="1"/>
          </p:cNvSpPr>
          <p:nvPr/>
        </p:nvSpPr>
        <p:spPr bwMode="auto">
          <a:xfrm>
            <a:off x="303213" y="908050"/>
            <a:ext cx="8445500" cy="360363"/>
          </a:xfrm>
          <a:prstGeom prst="rect">
            <a:avLst/>
          </a:prstGeom>
          <a:noFill/>
          <a:ln w="9525">
            <a:noFill/>
            <a:miter lim="800000"/>
            <a:headEnd/>
            <a:tailEnd/>
          </a:ln>
        </p:spPr>
        <p:txBody>
          <a:bodyPr/>
          <a:lstStyle/>
          <a:p>
            <a:pPr marL="342900" indent="-342900" eaLnBrk="0" fontAlgn="auto" hangingPunct="0">
              <a:spcBef>
                <a:spcPct val="20000"/>
              </a:spcBef>
              <a:spcAft>
                <a:spcPts val="0"/>
              </a:spcAft>
              <a:buFont typeface="Wingdings" pitchFamily="2" charset="2"/>
              <a:buChar char="§"/>
              <a:defRPr/>
            </a:pPr>
            <a:r>
              <a:rPr lang="fr-FR" b="1" kern="0" dirty="0">
                <a:latin typeface="+mn-lt"/>
                <a:cs typeface="+mn-cs"/>
              </a:rPr>
              <a:t>Contact entre films minces lisses Al-Al (</a:t>
            </a:r>
            <a:r>
              <a:rPr lang="fr-FR" b="1" i="1" kern="0" dirty="0">
                <a:latin typeface="Times New Roman" pitchFamily="18" charset="0"/>
                <a:cs typeface="Times New Roman" pitchFamily="18" charset="0"/>
              </a:rPr>
              <a:t>R</a:t>
            </a:r>
            <a:r>
              <a:rPr lang="fr-FR" b="1" kern="0" dirty="0">
                <a:latin typeface="+mn-lt"/>
                <a:cs typeface="+mn-cs"/>
              </a:rPr>
              <a:t>=6mm et vitesse de chargement=0,2N/s)</a:t>
            </a:r>
          </a:p>
        </p:txBody>
      </p:sp>
      <p:graphicFrame>
        <p:nvGraphicFramePr>
          <p:cNvPr id="10" name="Object 4"/>
          <p:cNvGraphicFramePr>
            <a:graphicFrameLocks noChangeAspect="1"/>
          </p:cNvGraphicFramePr>
          <p:nvPr/>
        </p:nvGraphicFramePr>
        <p:xfrm>
          <a:off x="3842282" y="5730788"/>
          <a:ext cx="5077494" cy="776741"/>
        </p:xfrm>
        <a:graphic>
          <a:graphicData uri="http://schemas.openxmlformats.org/presentationml/2006/ole">
            <mc:AlternateContent xmlns:mc="http://schemas.openxmlformats.org/markup-compatibility/2006">
              <mc:Choice xmlns:v="urn:schemas-microsoft-com:vml" Requires="v">
                <p:oleObj spid="_x0000_s19461" name="Équation" r:id="rId5" imgW="3047760" imgH="495000" progId="Equation.3">
                  <p:embed/>
                </p:oleObj>
              </mc:Choice>
              <mc:Fallback>
                <p:oleObj name="Équation" r:id="rId5" imgW="3047760" imgH="495000" progId="Equation.3">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42282" y="5730788"/>
                        <a:ext cx="5077494" cy="776741"/>
                      </a:xfrm>
                      <a:prstGeom prst="rect">
                        <a:avLst/>
                      </a:prstGeom>
                      <a:noFill/>
                      <a:ln w="44450">
                        <a:solidFill>
                          <a:srgbClr val="FF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56677" name="Picture 5"/>
          <p:cNvPicPr>
            <a:picLocks noChangeAspect="1" noChangeArrowheads="1"/>
          </p:cNvPicPr>
          <p:nvPr/>
        </p:nvPicPr>
        <p:blipFill>
          <a:blip r:embed="rId7" cstate="print"/>
          <a:srcRect l="1019" t="3210" r="1019" b="2087"/>
          <a:stretch>
            <a:fillRect/>
          </a:stretch>
        </p:blipFill>
        <p:spPr bwMode="auto">
          <a:xfrm>
            <a:off x="333375" y="1331913"/>
            <a:ext cx="6911975" cy="4246562"/>
          </a:xfrm>
          <a:prstGeom prst="rect">
            <a:avLst/>
          </a:prstGeom>
          <a:noFill/>
          <a:ln w="9525">
            <a:noFill/>
            <a:miter lim="800000"/>
            <a:headEnd/>
            <a:tailEnd/>
          </a:ln>
        </p:spPr>
      </p:pic>
      <p:sp>
        <p:nvSpPr>
          <p:cNvPr id="17" name="Rectangle 7"/>
          <p:cNvSpPr>
            <a:spLocks noChangeArrowheads="1"/>
          </p:cNvSpPr>
          <p:nvPr/>
        </p:nvSpPr>
        <p:spPr bwMode="auto">
          <a:xfrm>
            <a:off x="1754827" y="1488436"/>
            <a:ext cx="1073150" cy="3422650"/>
          </a:xfrm>
          <a:prstGeom prst="rect">
            <a:avLst/>
          </a:prstGeom>
          <a:solidFill>
            <a:srgbClr val="FF0000">
              <a:alpha val="30196"/>
            </a:srgbClr>
          </a:solidFill>
          <a:ln w="9525">
            <a:noFill/>
            <a:miter lim="800000"/>
            <a:headEnd/>
            <a:tailEnd/>
          </a:ln>
        </p:spPr>
        <p:txBody>
          <a:bodyPr wrap="none" anchor="ctr"/>
          <a:lstStyle/>
          <a:p>
            <a:endParaRPr lang="fr-FR">
              <a:latin typeface="Calibri" pitchFamily="34" charset="0"/>
            </a:endParaRPr>
          </a:p>
        </p:txBody>
      </p:sp>
      <p:sp>
        <p:nvSpPr>
          <p:cNvPr id="27" name="Rectangle à coins arrondis 26"/>
          <p:cNvSpPr/>
          <p:nvPr/>
        </p:nvSpPr>
        <p:spPr>
          <a:xfrm>
            <a:off x="5940425" y="2924174"/>
            <a:ext cx="2989263" cy="1512938"/>
          </a:xfrm>
          <a:prstGeom prst="roundRect">
            <a:avLst>
              <a:gd name="adj" fmla="val 9550"/>
            </a:avLst>
          </a:prstGeom>
          <a:solidFill>
            <a:schemeClr val="accent3">
              <a:lumMod val="40000"/>
              <a:lumOff val="6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b="1" dirty="0">
                <a:solidFill>
                  <a:schemeClr val="tx1"/>
                </a:solidFill>
              </a:rPr>
              <a:t>L’effet tunnel semble être prépondérant à faibles forces (&lt;5N</a:t>
            </a:r>
            <a:r>
              <a:rPr lang="fr-FR" b="1" dirty="0" smtClean="0">
                <a:solidFill>
                  <a:schemeClr val="tx1"/>
                </a:solidFill>
              </a:rPr>
              <a:t>).</a:t>
            </a:r>
            <a:endParaRPr lang="fr-FR" b="1" dirty="0">
              <a:solidFill>
                <a:schemeClr val="tx1"/>
              </a:solidFill>
            </a:endParaRPr>
          </a:p>
          <a:p>
            <a:pPr algn="ctr" fontAlgn="auto">
              <a:spcBef>
                <a:spcPts val="0"/>
              </a:spcBef>
              <a:spcAft>
                <a:spcPts val="0"/>
              </a:spcAft>
              <a:buFont typeface="Wingdings"/>
              <a:buChar char="è"/>
              <a:defRPr/>
            </a:pPr>
            <a:r>
              <a:rPr lang="fr-FR" sz="2000" b="1" dirty="0" smtClean="0">
                <a:solidFill>
                  <a:srgbClr val="FF0000"/>
                </a:solidFill>
              </a:rPr>
              <a:t>Contact Al-Al</a:t>
            </a:r>
            <a:r>
              <a:rPr lang="fr-FR" sz="2000" b="1" baseline="-25000" dirty="0" smtClean="0">
                <a:solidFill>
                  <a:srgbClr val="FF0000"/>
                </a:solidFill>
              </a:rPr>
              <a:t>2</a:t>
            </a:r>
            <a:r>
              <a:rPr lang="fr-FR" sz="2000" b="1" dirty="0" smtClean="0">
                <a:solidFill>
                  <a:srgbClr val="FF0000"/>
                </a:solidFill>
              </a:rPr>
              <a:t>O</a:t>
            </a:r>
            <a:r>
              <a:rPr lang="fr-FR" sz="2000" b="1" baseline="-25000" dirty="0" smtClean="0">
                <a:solidFill>
                  <a:srgbClr val="FF0000"/>
                </a:solidFill>
              </a:rPr>
              <a:t>3</a:t>
            </a:r>
            <a:r>
              <a:rPr lang="fr-FR" sz="2000" b="1" dirty="0" smtClean="0">
                <a:solidFill>
                  <a:srgbClr val="FF0000"/>
                </a:solidFill>
              </a:rPr>
              <a:t>-Al</a:t>
            </a:r>
          </a:p>
          <a:p>
            <a:pPr algn="ctr" fontAlgn="auto">
              <a:spcBef>
                <a:spcPts val="0"/>
              </a:spcBef>
              <a:spcAft>
                <a:spcPts val="0"/>
              </a:spcAft>
              <a:buFont typeface="Wingdings"/>
              <a:buChar char="è"/>
              <a:defRPr/>
            </a:pPr>
            <a:r>
              <a:rPr lang="fr-FR" sz="2000" b="1" dirty="0" smtClean="0">
                <a:solidFill>
                  <a:srgbClr val="FF0000"/>
                </a:solidFill>
              </a:rPr>
              <a:t> Pas de fissuration</a:t>
            </a:r>
            <a:endParaRPr lang="fr-FR" sz="2000" b="1" dirty="0">
              <a:solidFill>
                <a:srgbClr val="FF0000"/>
              </a:solidFill>
            </a:endParaRPr>
          </a:p>
        </p:txBody>
      </p:sp>
      <p:grpSp>
        <p:nvGrpSpPr>
          <p:cNvPr id="2" name="Groupe 40"/>
          <p:cNvGrpSpPr>
            <a:grpSpLocks/>
          </p:cNvGrpSpPr>
          <p:nvPr/>
        </p:nvGrpSpPr>
        <p:grpSpPr bwMode="auto">
          <a:xfrm>
            <a:off x="3276600" y="1484313"/>
            <a:ext cx="4967288" cy="1022350"/>
            <a:chOff x="3491880" y="1614286"/>
            <a:chExt cx="4968553" cy="1022626"/>
          </a:xfrm>
        </p:grpSpPr>
        <p:pic>
          <p:nvPicPr>
            <p:cNvPr id="19475" name="Picture 6"/>
            <p:cNvPicPr>
              <a:picLocks noChangeAspect="1" noChangeArrowheads="1"/>
            </p:cNvPicPr>
            <p:nvPr/>
          </p:nvPicPr>
          <p:blipFill>
            <a:blip r:embed="rId8" cstate="print"/>
            <a:srcRect l="48221" t="9682" r="47331" b="77359"/>
            <a:stretch>
              <a:fillRect/>
            </a:stretch>
          </p:blipFill>
          <p:spPr bwMode="auto">
            <a:xfrm>
              <a:off x="3491880" y="1628800"/>
              <a:ext cx="360040" cy="648072"/>
            </a:xfrm>
            <a:prstGeom prst="rect">
              <a:avLst/>
            </a:prstGeom>
            <a:noFill/>
            <a:ln w="9525">
              <a:noFill/>
              <a:miter lim="800000"/>
              <a:headEnd/>
              <a:tailEnd/>
            </a:ln>
          </p:spPr>
        </p:pic>
        <p:sp>
          <p:nvSpPr>
            <p:cNvPr id="39" name="Rectangle 20216"/>
            <p:cNvSpPr txBox="1">
              <a:spLocks noChangeArrowheads="1"/>
            </p:cNvSpPr>
            <p:nvPr/>
          </p:nvSpPr>
          <p:spPr bwMode="auto">
            <a:xfrm>
              <a:off x="3779291" y="1614286"/>
              <a:ext cx="4681142" cy="360459"/>
            </a:xfrm>
            <a:prstGeom prst="rect">
              <a:avLst/>
            </a:prstGeom>
            <a:noFill/>
            <a:ln w="9525">
              <a:noFill/>
              <a:miter lim="800000"/>
              <a:headEnd/>
              <a:tailEnd/>
            </a:ln>
          </p:spPr>
          <p:txBody>
            <a:bodyPr/>
            <a:lstStyle/>
            <a:p>
              <a:pPr marL="342900" indent="-342900" eaLnBrk="0" fontAlgn="auto" hangingPunct="0">
                <a:spcBef>
                  <a:spcPct val="20000"/>
                </a:spcBef>
                <a:spcAft>
                  <a:spcPts val="0"/>
                </a:spcAft>
                <a:defRPr/>
              </a:pPr>
              <a:r>
                <a:rPr lang="fr-FR" b="1" kern="0" dirty="0">
                  <a:latin typeface="+mn-lt"/>
                  <a:cs typeface="+mn-cs"/>
                </a:rPr>
                <a:t>Résistance électrique de contact expérimental</a:t>
              </a:r>
            </a:p>
          </p:txBody>
        </p:sp>
        <p:sp>
          <p:nvSpPr>
            <p:cNvPr id="40" name="Rectangle 20216"/>
            <p:cNvSpPr txBox="1">
              <a:spLocks noChangeArrowheads="1"/>
            </p:cNvSpPr>
            <p:nvPr/>
          </p:nvSpPr>
          <p:spPr bwMode="auto">
            <a:xfrm>
              <a:off x="3779291" y="1944575"/>
              <a:ext cx="4681142" cy="692337"/>
            </a:xfrm>
            <a:prstGeom prst="rect">
              <a:avLst/>
            </a:prstGeom>
            <a:noFill/>
            <a:ln w="9525">
              <a:noFill/>
              <a:miter lim="800000"/>
              <a:headEnd/>
              <a:tailEnd/>
            </a:ln>
          </p:spPr>
          <p:txBody>
            <a:bodyPr/>
            <a:lstStyle/>
            <a:p>
              <a:pPr marL="342900" indent="-342900" eaLnBrk="0" fontAlgn="auto" hangingPunct="0">
                <a:spcBef>
                  <a:spcPct val="20000"/>
                </a:spcBef>
                <a:spcAft>
                  <a:spcPts val="0"/>
                </a:spcAft>
                <a:defRPr/>
              </a:pPr>
              <a:r>
                <a:rPr lang="fr-FR" b="1" kern="0" dirty="0">
                  <a:latin typeface="+mn-lt"/>
                  <a:cs typeface="+mn-cs"/>
                </a:rPr>
                <a:t>Résistance électrique tunnel avec </a:t>
              </a:r>
              <a:r>
                <a:rPr lang="fr-FR" b="1" i="1" kern="0" dirty="0">
                  <a:latin typeface="Symbol" pitchFamily="18" charset="2"/>
                  <a:cs typeface="+mn-cs"/>
                </a:rPr>
                <a:t>F</a:t>
              </a:r>
              <a:r>
                <a:rPr lang="fr-FR" b="1" kern="0" dirty="0">
                  <a:latin typeface="+mj-lt"/>
                  <a:cs typeface="+mn-cs"/>
                </a:rPr>
                <a:t>=0,1eV</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56677"/>
                                        </p:tgtEl>
                                        <p:attrNameLst>
                                          <p:attrName>style.visibility</p:attrName>
                                        </p:attrNameLst>
                                      </p:cBhvr>
                                      <p:to>
                                        <p:strVal val="visible"/>
                                      </p:to>
                                    </p:set>
                                  </p:childTnLst>
                                </p:cTn>
                              </p:par>
                              <p:par>
                                <p:cTn id="17" presetID="1" presetClass="exit" presetSubtype="0" fill="hold" grpId="0" nodeType="withEffect">
                                  <p:stCondLst>
                                    <p:cond delay="0"/>
                                  </p:stCondLst>
                                  <p:childTnLst>
                                    <p:set>
                                      <p:cBhvr>
                                        <p:cTn id="18" dur="1" fill="hold">
                                          <p:stCondLst>
                                            <p:cond delay="0"/>
                                          </p:stCondLst>
                                        </p:cTn>
                                        <p:tgtEl>
                                          <p:spTgt spid="35"/>
                                        </p:tgtEl>
                                        <p:attrNameLst>
                                          <p:attrName>style.visibility</p:attrName>
                                        </p:attrNameLst>
                                      </p:cBhvr>
                                      <p:to>
                                        <p:strVal val="hidden"/>
                                      </p:to>
                                    </p:set>
                                  </p:childTnLst>
                                </p:cTn>
                              </p:par>
                              <p:par>
                                <p:cTn id="19" presetID="1" presetClass="entr" presetSubtype="0" fill="hold" nodeType="with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p:bldP spid="35" grpId="0"/>
      <p:bldP spid="17" grpId="0" animBg="1"/>
      <p:bldP spid="2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6" name="Picture 7"/>
          <p:cNvPicPr>
            <a:picLocks noChangeAspect="1" noChangeArrowheads="1"/>
          </p:cNvPicPr>
          <p:nvPr/>
        </p:nvPicPr>
        <p:blipFill>
          <a:blip r:embed="rId4" cstate="print"/>
          <a:srcRect l="1717" t="1613" r="17592" b="1591"/>
          <a:stretch>
            <a:fillRect/>
          </a:stretch>
        </p:blipFill>
        <p:spPr bwMode="auto">
          <a:xfrm>
            <a:off x="449263" y="1301750"/>
            <a:ext cx="6767512" cy="4319588"/>
          </a:xfrm>
          <a:prstGeom prst="rect">
            <a:avLst/>
          </a:prstGeom>
          <a:noFill/>
          <a:ln w="9525">
            <a:noFill/>
            <a:miter lim="800000"/>
            <a:headEnd/>
            <a:tailEnd/>
          </a:ln>
        </p:spPr>
      </p:pic>
      <p:cxnSp>
        <p:nvCxnSpPr>
          <p:cNvPr id="3" name="Connecteur droit 2"/>
          <p:cNvCxnSpPr/>
          <p:nvPr/>
        </p:nvCxnSpPr>
        <p:spPr>
          <a:xfrm>
            <a:off x="0" y="476250"/>
            <a:ext cx="9144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20488" name="ZoneTexte 3"/>
          <p:cNvSpPr txBox="1">
            <a:spLocks noChangeArrowheads="1"/>
          </p:cNvSpPr>
          <p:nvPr/>
        </p:nvSpPr>
        <p:spPr bwMode="auto">
          <a:xfrm>
            <a:off x="0" y="0"/>
            <a:ext cx="9144000" cy="461963"/>
          </a:xfrm>
          <a:prstGeom prst="rect">
            <a:avLst/>
          </a:prstGeom>
          <a:noFill/>
          <a:ln w="9525">
            <a:noFill/>
            <a:miter lim="800000"/>
            <a:headEnd/>
            <a:tailEnd/>
          </a:ln>
        </p:spPr>
        <p:txBody>
          <a:bodyPr>
            <a:spAutoFit/>
          </a:bodyPr>
          <a:lstStyle/>
          <a:p>
            <a:r>
              <a:rPr lang="fr-FR" sz="2400" dirty="0" smtClean="0">
                <a:latin typeface="Calibri" pitchFamily="34" charset="0"/>
              </a:rPr>
              <a:t>II</a:t>
            </a:r>
            <a:r>
              <a:rPr lang="fr-FR" sz="2400" dirty="0">
                <a:latin typeface="Calibri" pitchFamily="34" charset="0"/>
              </a:rPr>
              <a:t>. Etude d’un contact électrique sans singularité géométrique</a:t>
            </a:r>
          </a:p>
        </p:txBody>
      </p:sp>
      <p:sp>
        <p:nvSpPr>
          <p:cNvPr id="7" name="Espace réservé du numéro de diapositive 3"/>
          <p:cNvSpPr>
            <a:spLocks noGrp="1"/>
          </p:cNvSpPr>
          <p:nvPr>
            <p:ph type="sldNum" sz="quarter" idx="12"/>
          </p:nvPr>
        </p:nvSpPr>
        <p:spPr>
          <a:xfrm>
            <a:off x="8675688" y="6492875"/>
            <a:ext cx="347662" cy="365125"/>
          </a:xfrm>
        </p:spPr>
        <p:txBody>
          <a:bodyPr/>
          <a:lstStyle/>
          <a:p>
            <a:pPr>
              <a:defRPr/>
            </a:pPr>
            <a:fld id="{3159B28F-EE47-47FC-B0A7-7854BD596EA0}" type="slidenum">
              <a:rPr lang="de-DE"/>
              <a:pPr>
                <a:defRPr/>
              </a:pPr>
              <a:t>32</a:t>
            </a:fld>
            <a:endParaRPr lang="de-DE"/>
          </a:p>
        </p:txBody>
      </p:sp>
      <p:graphicFrame>
        <p:nvGraphicFramePr>
          <p:cNvPr id="10" name="Object 15"/>
          <p:cNvGraphicFramePr>
            <a:graphicFrameLocks noChangeAspect="1"/>
          </p:cNvGraphicFramePr>
          <p:nvPr/>
        </p:nvGraphicFramePr>
        <p:xfrm>
          <a:off x="4284663" y="5697538"/>
          <a:ext cx="3157537" cy="747712"/>
        </p:xfrm>
        <a:graphic>
          <a:graphicData uri="http://schemas.openxmlformats.org/presentationml/2006/ole">
            <mc:AlternateContent xmlns:mc="http://schemas.openxmlformats.org/markup-compatibility/2006">
              <mc:Choice xmlns:v="urn:schemas-microsoft-com:vml" Requires="v">
                <p:oleObj spid="_x0000_s20494" name="Équation" r:id="rId5" imgW="1866900" imgH="431800" progId="Equation.3">
                  <p:embed/>
                </p:oleObj>
              </mc:Choice>
              <mc:Fallback>
                <p:oleObj name="Équation" r:id="rId5" imgW="1866900" imgH="431800" progId="Equation.3">
                  <p:embed/>
                  <p:pic>
                    <p:nvPicPr>
                      <p:cNvPr id="0" name="Object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84663" y="5697538"/>
                        <a:ext cx="3157537" cy="747712"/>
                      </a:xfrm>
                      <a:prstGeom prst="rect">
                        <a:avLst/>
                      </a:prstGeom>
                      <a:solidFill>
                        <a:schemeClr val="bg1"/>
                      </a:solidFill>
                      <a:ln w="38100">
                        <a:solidFill>
                          <a:srgbClr val="FF0000"/>
                        </a:solidFill>
                        <a:miter lim="800000"/>
                        <a:headEnd/>
                        <a:tailEnd/>
                      </a:ln>
                    </p:spPr>
                  </p:pic>
                </p:oleObj>
              </mc:Fallback>
            </mc:AlternateContent>
          </a:graphicData>
        </a:graphic>
      </p:graphicFrame>
      <p:sp>
        <p:nvSpPr>
          <p:cNvPr id="28" name="ZoneTexte 27"/>
          <p:cNvSpPr txBox="1"/>
          <p:nvPr/>
        </p:nvSpPr>
        <p:spPr>
          <a:xfrm>
            <a:off x="0" y="508000"/>
            <a:ext cx="9144000" cy="400050"/>
          </a:xfrm>
          <a:prstGeom prst="rect">
            <a:avLst/>
          </a:prstGeom>
          <a:solidFill>
            <a:schemeClr val="accent1">
              <a:lumMod val="20000"/>
              <a:lumOff val="80000"/>
            </a:schemeClr>
          </a:solidFill>
        </p:spPr>
        <p:txBody>
          <a:bodyPr>
            <a:spAutoFit/>
          </a:bodyPr>
          <a:lstStyle/>
          <a:p>
            <a:pPr fontAlgn="auto">
              <a:spcBef>
                <a:spcPts val="0"/>
              </a:spcBef>
              <a:spcAft>
                <a:spcPts val="0"/>
              </a:spcAft>
              <a:defRPr/>
            </a:pPr>
            <a:r>
              <a:rPr lang="fr-FR" sz="2000" b="1" i="1" dirty="0">
                <a:latin typeface="+mn-lt"/>
                <a:cs typeface="+mn-cs"/>
                <a:sym typeface="Wingdings"/>
              </a:rPr>
              <a:t></a:t>
            </a:r>
            <a:r>
              <a:rPr lang="fr-FR" sz="2000" i="1" dirty="0">
                <a:latin typeface="+mn-lt"/>
                <a:cs typeface="+mn-cs"/>
                <a:sym typeface="Wingdings"/>
              </a:rPr>
              <a:t> Evolution de la résistance électrique de contact en fonction de la force appliquée</a:t>
            </a:r>
            <a:endParaRPr lang="fr-FR" sz="2000" i="1" baseline="-25000" dirty="0">
              <a:latin typeface="+mn-lt"/>
              <a:cs typeface="+mn-cs"/>
            </a:endParaRPr>
          </a:p>
        </p:txBody>
      </p:sp>
      <p:sp>
        <p:nvSpPr>
          <p:cNvPr id="39" name="Rectangle à coins arrondis 38"/>
          <p:cNvSpPr/>
          <p:nvPr/>
        </p:nvSpPr>
        <p:spPr>
          <a:xfrm>
            <a:off x="293688" y="5661025"/>
            <a:ext cx="3054350" cy="819150"/>
          </a:xfrm>
          <a:prstGeom prst="roundRect">
            <a:avLst>
              <a:gd name="adj" fmla="val 9550"/>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Wingdings" pitchFamily="2" charset="2"/>
              <a:buChar char="§"/>
              <a:defRPr/>
            </a:pPr>
            <a:r>
              <a:rPr lang="fr-FR" sz="1600" b="1" dirty="0">
                <a:solidFill>
                  <a:schemeClr val="tx1"/>
                </a:solidFill>
                <a:sym typeface="Wingdings" pitchFamily="2" charset="2"/>
              </a:rPr>
              <a:t> </a:t>
            </a:r>
            <a:r>
              <a:rPr lang="fr-FR" sz="1600" b="1" dirty="0">
                <a:solidFill>
                  <a:schemeClr val="tx1"/>
                </a:solidFill>
              </a:rPr>
              <a:t> </a:t>
            </a:r>
            <a:r>
              <a:rPr lang="fr-FR" sz="1600" b="1" u="sng" dirty="0">
                <a:solidFill>
                  <a:schemeClr val="tx1"/>
                </a:solidFill>
              </a:rPr>
              <a:t>Hypothèse</a:t>
            </a:r>
            <a:r>
              <a:rPr lang="fr-FR" sz="1600" b="1" dirty="0">
                <a:solidFill>
                  <a:schemeClr val="tx1"/>
                </a:solidFill>
              </a:rPr>
              <a:t> : Le mode de conduction balistique contrôle le régime transitoire</a:t>
            </a:r>
            <a:r>
              <a:rPr lang="fr-FR" sz="1600" b="1" baseline="30000" dirty="0">
                <a:solidFill>
                  <a:schemeClr val="tx1"/>
                </a:solidFill>
              </a:rPr>
              <a:t>1,2</a:t>
            </a:r>
            <a:endParaRPr lang="fr-FR" sz="1600" b="1" baseline="30000" dirty="0">
              <a:solidFill>
                <a:schemeClr val="tx1"/>
              </a:solidFill>
              <a:sym typeface="Wingdings" pitchFamily="2" charset="2"/>
            </a:endParaRPr>
          </a:p>
        </p:txBody>
      </p:sp>
      <p:sp>
        <p:nvSpPr>
          <p:cNvPr id="40" name="ZoneTexte 39"/>
          <p:cNvSpPr txBox="1">
            <a:spLocks noChangeArrowheads="1"/>
          </p:cNvSpPr>
          <p:nvPr/>
        </p:nvSpPr>
        <p:spPr bwMode="auto">
          <a:xfrm>
            <a:off x="0" y="6516688"/>
            <a:ext cx="9144000" cy="368300"/>
          </a:xfrm>
          <a:prstGeom prst="rect">
            <a:avLst/>
          </a:prstGeom>
          <a:noFill/>
          <a:ln w="9525">
            <a:noFill/>
            <a:miter lim="800000"/>
            <a:headEnd/>
            <a:tailEnd/>
          </a:ln>
        </p:spPr>
        <p:txBody>
          <a:bodyPr>
            <a:spAutoFit/>
          </a:bodyPr>
          <a:lstStyle/>
          <a:p>
            <a:pPr algn="just"/>
            <a:r>
              <a:rPr lang="fr-FR" sz="900" baseline="30000">
                <a:latin typeface="Calibri" pitchFamily="34" charset="0"/>
              </a:rPr>
              <a:t>1</a:t>
            </a:r>
            <a:r>
              <a:rPr lang="en-US" sz="900">
                <a:latin typeface="Calibri" pitchFamily="34" charset="0"/>
              </a:rPr>
              <a:t>R. S. Timsit, “Electrical contact resistance: fundamental principles”, in Electrical Contacts: Principle and Applications (ed. By P. G. Slade - Marcel Dekker, pp. 45-51, 1999).</a:t>
            </a:r>
          </a:p>
          <a:p>
            <a:pPr algn="just"/>
            <a:r>
              <a:rPr lang="fr-FR" sz="900" baseline="30000">
                <a:latin typeface="Calibri" pitchFamily="34" charset="0"/>
              </a:rPr>
              <a:t>2</a:t>
            </a:r>
            <a:r>
              <a:rPr lang="en-US" sz="900">
                <a:latin typeface="Calibri" pitchFamily="34" charset="0"/>
              </a:rPr>
              <a:t>Y. V. Sharvin, Zh. Exp. Teor. Fiz., 1965,  48.</a:t>
            </a:r>
          </a:p>
        </p:txBody>
      </p:sp>
      <p:sp>
        <p:nvSpPr>
          <p:cNvPr id="41" name="Flèche vers le bas 40"/>
          <p:cNvSpPr/>
          <p:nvPr/>
        </p:nvSpPr>
        <p:spPr>
          <a:xfrm rot="16200000">
            <a:off x="3707606" y="5782470"/>
            <a:ext cx="288925" cy="57626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graphicFrame>
        <p:nvGraphicFramePr>
          <p:cNvPr id="10243" name="Object 16"/>
          <p:cNvGraphicFramePr>
            <a:graphicFrameLocks noChangeAspect="1"/>
          </p:cNvGraphicFramePr>
          <p:nvPr/>
        </p:nvGraphicFramePr>
        <p:xfrm>
          <a:off x="7596188" y="5697538"/>
          <a:ext cx="1131887" cy="750887"/>
        </p:xfrm>
        <a:graphic>
          <a:graphicData uri="http://schemas.openxmlformats.org/presentationml/2006/ole">
            <mc:AlternateContent xmlns:mc="http://schemas.openxmlformats.org/markup-compatibility/2006">
              <mc:Choice xmlns:v="urn:schemas-microsoft-com:vml" Requires="v">
                <p:oleObj spid="_x0000_s20495" name="Équation" r:id="rId7" imgW="761669" imgH="533169" progId="Equation.3">
                  <p:embed/>
                </p:oleObj>
              </mc:Choice>
              <mc:Fallback>
                <p:oleObj name="Équation" r:id="rId7" imgW="761669" imgH="533169" progId="Equation.3">
                  <p:embed/>
                  <p:pic>
                    <p:nvPicPr>
                      <p:cNvPr id="0" name="Object 1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96188" y="5697538"/>
                        <a:ext cx="1131887" cy="750887"/>
                      </a:xfrm>
                      <a:prstGeom prst="rect">
                        <a:avLst/>
                      </a:prstGeom>
                      <a:solidFill>
                        <a:schemeClr val="bg1"/>
                      </a:solidFill>
                      <a:ln>
                        <a:noFill/>
                      </a:ln>
                      <a:extLst>
                        <a:ext uri="{91240B29-F687-4F45-9708-019B960494DF}">
                          <a14:hiddenLine xmlns:a14="http://schemas.microsoft.com/office/drawing/2010/main" w="38100">
                            <a:solidFill>
                              <a:srgbClr val="FF0000"/>
                            </a:solidFill>
                            <a:miter lim="800000"/>
                            <a:headEnd/>
                            <a:tailEnd/>
                          </a14:hiddenLine>
                        </a:ext>
                      </a:extLst>
                    </p:spPr>
                  </p:pic>
                </p:oleObj>
              </mc:Fallback>
            </mc:AlternateContent>
          </a:graphicData>
        </a:graphic>
      </p:graphicFrame>
      <p:pic>
        <p:nvPicPr>
          <p:cNvPr id="2" name="Picture 6"/>
          <p:cNvPicPr>
            <a:picLocks noChangeAspect="1" noChangeArrowheads="1"/>
          </p:cNvPicPr>
          <p:nvPr/>
        </p:nvPicPr>
        <p:blipFill>
          <a:blip r:embed="rId9" cstate="print"/>
          <a:srcRect l="1464" t="1567" r="10288" b="1689"/>
          <a:stretch>
            <a:fillRect/>
          </a:stretch>
        </p:blipFill>
        <p:spPr bwMode="auto">
          <a:xfrm>
            <a:off x="424564" y="1283274"/>
            <a:ext cx="7406537" cy="4320480"/>
          </a:xfrm>
          <a:prstGeom prst="rect">
            <a:avLst/>
          </a:prstGeom>
          <a:noFill/>
          <a:ln w="9525">
            <a:noFill/>
            <a:miter lim="800000"/>
            <a:headEnd/>
            <a:tailEnd/>
          </a:ln>
          <a:effectLst/>
        </p:spPr>
      </p:pic>
      <p:sp>
        <p:nvSpPr>
          <p:cNvPr id="29" name="Rectangle 20216"/>
          <p:cNvSpPr txBox="1">
            <a:spLocks noChangeArrowheads="1"/>
          </p:cNvSpPr>
          <p:nvPr/>
        </p:nvSpPr>
        <p:spPr bwMode="auto">
          <a:xfrm>
            <a:off x="303213" y="908050"/>
            <a:ext cx="8589962" cy="360363"/>
          </a:xfrm>
          <a:prstGeom prst="rect">
            <a:avLst/>
          </a:prstGeom>
          <a:noFill/>
          <a:ln w="9525">
            <a:noFill/>
            <a:miter lim="800000"/>
            <a:headEnd/>
            <a:tailEnd/>
          </a:ln>
        </p:spPr>
        <p:txBody>
          <a:bodyPr/>
          <a:lstStyle/>
          <a:p>
            <a:pPr marL="342900" indent="-342900" eaLnBrk="0" fontAlgn="auto" hangingPunct="0">
              <a:spcBef>
                <a:spcPct val="20000"/>
              </a:spcBef>
              <a:spcAft>
                <a:spcPts val="0"/>
              </a:spcAft>
              <a:buFont typeface="Wingdings" pitchFamily="2" charset="2"/>
              <a:buChar char="§"/>
              <a:defRPr/>
            </a:pPr>
            <a:r>
              <a:rPr lang="fr-FR" b="1" kern="0" dirty="0">
                <a:latin typeface="+mn-lt"/>
                <a:cs typeface="+mn-cs"/>
              </a:rPr>
              <a:t>Contact entre films minces lisses Al-Al (</a:t>
            </a:r>
            <a:r>
              <a:rPr lang="fr-FR" b="1" i="1" kern="0" dirty="0">
                <a:latin typeface="Times New Roman" pitchFamily="18" charset="0"/>
                <a:cs typeface="Times New Roman" pitchFamily="18" charset="0"/>
              </a:rPr>
              <a:t>R</a:t>
            </a:r>
            <a:r>
              <a:rPr lang="fr-FR" b="1" kern="0" dirty="0">
                <a:latin typeface="+mn-lt"/>
                <a:cs typeface="+mn-cs"/>
              </a:rPr>
              <a:t>=6mm et vitesse de chargement=0,2N/s)</a:t>
            </a:r>
          </a:p>
        </p:txBody>
      </p:sp>
      <p:cxnSp>
        <p:nvCxnSpPr>
          <p:cNvPr id="20492" name="Connecteur droit 31"/>
          <p:cNvCxnSpPr>
            <a:cxnSpLocks noChangeShapeType="1"/>
          </p:cNvCxnSpPr>
          <p:nvPr/>
        </p:nvCxnSpPr>
        <p:spPr bwMode="auto">
          <a:xfrm>
            <a:off x="1744663" y="2265363"/>
            <a:ext cx="5399087" cy="0"/>
          </a:xfrm>
          <a:prstGeom prst="line">
            <a:avLst/>
          </a:prstGeom>
          <a:noFill/>
          <a:ln w="25400" algn="ctr">
            <a:solidFill>
              <a:schemeClr val="tx1"/>
            </a:solidFill>
            <a:prstDash val="dash"/>
            <a:round/>
            <a:headEnd/>
            <a:tailEnd/>
          </a:ln>
        </p:spPr>
      </p:cxnSp>
      <p:cxnSp>
        <p:nvCxnSpPr>
          <p:cNvPr id="20493" name="Connecteur droit 16"/>
          <p:cNvCxnSpPr>
            <a:cxnSpLocks noChangeShapeType="1"/>
          </p:cNvCxnSpPr>
          <p:nvPr/>
        </p:nvCxnSpPr>
        <p:spPr bwMode="auto">
          <a:xfrm>
            <a:off x="1744663" y="4352925"/>
            <a:ext cx="5400675" cy="0"/>
          </a:xfrm>
          <a:prstGeom prst="line">
            <a:avLst/>
          </a:prstGeom>
          <a:noFill/>
          <a:ln w="25400" algn="ctr">
            <a:solidFill>
              <a:schemeClr val="tx1"/>
            </a:solidFill>
            <a:prstDash val="dash"/>
            <a:round/>
            <a:headEnd/>
            <a:tailEnd/>
          </a:ln>
        </p:spPr>
      </p:cxnSp>
      <p:sp>
        <p:nvSpPr>
          <p:cNvPr id="20494" name="Ellipse 200"/>
          <p:cNvSpPr>
            <a:spLocks noChangeArrowheads="1"/>
          </p:cNvSpPr>
          <p:nvPr/>
        </p:nvSpPr>
        <p:spPr bwMode="auto">
          <a:xfrm>
            <a:off x="4135438" y="2814638"/>
            <a:ext cx="360362" cy="358775"/>
          </a:xfrm>
          <a:prstGeom prst="ellipse">
            <a:avLst/>
          </a:prstGeom>
          <a:solidFill>
            <a:srgbClr val="FFC000"/>
          </a:solidFill>
          <a:ln w="9525" algn="ctr">
            <a:noFill/>
            <a:round/>
            <a:headEnd/>
            <a:tailEnd/>
          </a:ln>
        </p:spPr>
        <p:txBody>
          <a:bodyPr anchor="ctr"/>
          <a:lstStyle/>
          <a:p>
            <a:pPr algn="ctr" defTabSz="4171950">
              <a:spcBef>
                <a:spcPct val="20000"/>
              </a:spcBef>
            </a:pPr>
            <a:r>
              <a:rPr lang="fr-FR" b="1">
                <a:latin typeface="Calibri" pitchFamily="34" charset="0"/>
              </a:rPr>
              <a:t>2</a:t>
            </a:r>
          </a:p>
        </p:txBody>
      </p:sp>
      <p:sp>
        <p:nvSpPr>
          <p:cNvPr id="35" name="ZoneTexte 10"/>
          <p:cNvSpPr txBox="1">
            <a:spLocks noChangeArrowheads="1"/>
          </p:cNvSpPr>
          <p:nvPr/>
        </p:nvSpPr>
        <p:spPr bwMode="auto">
          <a:xfrm>
            <a:off x="6983413" y="3213100"/>
            <a:ext cx="2160587" cy="338138"/>
          </a:xfrm>
          <a:prstGeom prst="rect">
            <a:avLst/>
          </a:prstGeom>
          <a:noFill/>
          <a:ln w="9525">
            <a:noFill/>
            <a:miter lim="800000"/>
            <a:headEnd/>
            <a:tailEnd/>
          </a:ln>
        </p:spPr>
        <p:txBody>
          <a:bodyPr anchor="ctr">
            <a:spAutoFit/>
          </a:bodyPr>
          <a:lstStyle/>
          <a:p>
            <a:pPr algn="ctr"/>
            <a:r>
              <a:rPr lang="fr-FR" sz="1600" b="1">
                <a:latin typeface="Calibri" pitchFamily="34" charset="0"/>
              </a:rPr>
              <a:t>1M</a:t>
            </a:r>
            <a:r>
              <a:rPr lang="fr-FR" sz="1600" b="1">
                <a:latin typeface="Symbol" pitchFamily="18" charset="2"/>
              </a:rPr>
              <a:t>W </a:t>
            </a:r>
            <a:r>
              <a:rPr lang="fr-FR" sz="1600" b="1">
                <a:latin typeface="Calibri" pitchFamily="34" charset="0"/>
              </a:rPr>
              <a:t>&gt; </a:t>
            </a:r>
            <a:r>
              <a:rPr lang="fr-FR" sz="1600" b="1" i="1">
                <a:latin typeface="Calibri" pitchFamily="34" charset="0"/>
              </a:rPr>
              <a:t>R </a:t>
            </a:r>
            <a:r>
              <a:rPr lang="fr-FR" sz="1600" b="1">
                <a:latin typeface="Calibri" pitchFamily="34" charset="0"/>
              </a:rPr>
              <a:t>&gt; 1</a:t>
            </a:r>
            <a:r>
              <a:rPr lang="fr-FR" sz="1600" b="1">
                <a:latin typeface="Symbol" pitchFamily="18" charset="2"/>
              </a:rPr>
              <a:t>W</a:t>
            </a:r>
            <a:endParaRPr lang="fr-FR" sz="1600" b="1" baseline="-25000">
              <a:latin typeface="Symbol" pitchFamily="18" charset="2"/>
            </a:endParaRPr>
          </a:p>
        </p:txBody>
      </p:sp>
      <p:pic>
        <p:nvPicPr>
          <p:cNvPr id="157708" name="Picture 12"/>
          <p:cNvPicPr>
            <a:picLocks noChangeAspect="1" noChangeArrowheads="1"/>
          </p:cNvPicPr>
          <p:nvPr/>
        </p:nvPicPr>
        <p:blipFill>
          <a:blip r:embed="rId10" cstate="print"/>
          <a:srcRect l="38234" t="7234" r="31615" b="78970"/>
          <a:stretch>
            <a:fillRect/>
          </a:stretch>
        </p:blipFill>
        <p:spPr bwMode="auto">
          <a:xfrm>
            <a:off x="2824163" y="1360488"/>
            <a:ext cx="2952750" cy="719137"/>
          </a:xfrm>
          <a:prstGeom prst="rect">
            <a:avLst/>
          </a:prstGeom>
          <a:noFill/>
          <a:ln w="9525">
            <a:noFill/>
            <a:miter lim="800000"/>
            <a:headEnd/>
            <a:tailEnd/>
          </a:ln>
        </p:spPr>
      </p:pic>
      <p:sp>
        <p:nvSpPr>
          <p:cNvPr id="58" name="Rectangle 20216"/>
          <p:cNvSpPr txBox="1">
            <a:spLocks noChangeArrowheads="1"/>
          </p:cNvSpPr>
          <p:nvPr/>
        </p:nvSpPr>
        <p:spPr bwMode="auto">
          <a:xfrm>
            <a:off x="3181350" y="1341438"/>
            <a:ext cx="3694113" cy="358775"/>
          </a:xfrm>
          <a:prstGeom prst="rect">
            <a:avLst/>
          </a:prstGeom>
          <a:solidFill>
            <a:schemeClr val="bg1"/>
          </a:solidFill>
          <a:ln w="9525">
            <a:noFill/>
            <a:miter lim="800000"/>
            <a:headEnd/>
            <a:tailEnd/>
          </a:ln>
        </p:spPr>
        <p:txBody>
          <a:bodyPr/>
          <a:lstStyle/>
          <a:p>
            <a:pPr marL="342900" indent="-342900" eaLnBrk="0" fontAlgn="auto" hangingPunct="0">
              <a:spcBef>
                <a:spcPct val="20000"/>
              </a:spcBef>
              <a:spcAft>
                <a:spcPts val="0"/>
              </a:spcAft>
              <a:defRPr/>
            </a:pPr>
            <a:r>
              <a:rPr lang="fr-FR" sz="1600" b="1" kern="0" dirty="0">
                <a:latin typeface="+mn-lt"/>
                <a:cs typeface="+mn-cs"/>
              </a:rPr>
              <a:t>Résistance </a:t>
            </a:r>
            <a:r>
              <a:rPr lang="fr-FR" sz="1600" b="1" kern="0" dirty="0" err="1">
                <a:latin typeface="+mn-lt"/>
                <a:cs typeface="+mn-cs"/>
              </a:rPr>
              <a:t>élec</a:t>
            </a:r>
            <a:r>
              <a:rPr lang="fr-FR" sz="1600" b="1" kern="0" dirty="0">
                <a:latin typeface="+mn-lt"/>
                <a:cs typeface="+mn-cs"/>
              </a:rPr>
              <a:t>. de contact </a:t>
            </a:r>
            <a:r>
              <a:rPr lang="fr-FR" sz="1600" b="1" kern="0" dirty="0" err="1">
                <a:latin typeface="+mn-lt"/>
                <a:cs typeface="+mn-cs"/>
              </a:rPr>
              <a:t>exp</a:t>
            </a:r>
            <a:r>
              <a:rPr lang="fr-FR" sz="1600" b="1" kern="0" dirty="0">
                <a:latin typeface="+mn-lt"/>
                <a:cs typeface="+mn-cs"/>
              </a:rPr>
              <a:t>.</a:t>
            </a:r>
          </a:p>
        </p:txBody>
      </p:sp>
      <p:sp>
        <p:nvSpPr>
          <p:cNvPr id="59" name="Rectangle 20216"/>
          <p:cNvSpPr txBox="1">
            <a:spLocks noChangeArrowheads="1"/>
          </p:cNvSpPr>
          <p:nvPr/>
        </p:nvSpPr>
        <p:spPr bwMode="auto">
          <a:xfrm>
            <a:off x="3181350" y="1666875"/>
            <a:ext cx="3671888" cy="322263"/>
          </a:xfrm>
          <a:prstGeom prst="rect">
            <a:avLst/>
          </a:prstGeom>
          <a:solidFill>
            <a:schemeClr val="bg1"/>
          </a:solidFill>
          <a:ln w="9525">
            <a:noFill/>
            <a:miter lim="800000"/>
            <a:headEnd/>
            <a:tailEnd/>
          </a:ln>
        </p:spPr>
        <p:txBody>
          <a:bodyPr/>
          <a:lstStyle/>
          <a:p>
            <a:pPr marL="342900" indent="-342900" eaLnBrk="0" fontAlgn="auto" hangingPunct="0">
              <a:spcBef>
                <a:spcPct val="20000"/>
              </a:spcBef>
              <a:spcAft>
                <a:spcPts val="0"/>
              </a:spcAft>
              <a:defRPr/>
            </a:pPr>
            <a:r>
              <a:rPr lang="fr-FR" sz="1600" b="1" kern="0" dirty="0">
                <a:latin typeface="+mn-lt"/>
                <a:cs typeface="+mn-cs"/>
              </a:rPr>
              <a:t>Rayon de </a:t>
            </a:r>
            <a:r>
              <a:rPr lang="fr-FR" sz="1600" b="1" kern="0" dirty="0" err="1">
                <a:latin typeface="+mn-lt"/>
                <a:cs typeface="+mn-cs"/>
              </a:rPr>
              <a:t>cont</a:t>
            </a:r>
            <a:r>
              <a:rPr lang="fr-FR" sz="1600" b="1" kern="0" dirty="0">
                <a:latin typeface="+mn-lt"/>
                <a:cs typeface="+mn-cs"/>
              </a:rPr>
              <a:t>. </a:t>
            </a:r>
            <a:r>
              <a:rPr lang="fr-FR" sz="1600" b="1" kern="0" dirty="0" err="1">
                <a:latin typeface="+mn-lt"/>
                <a:cs typeface="+mn-cs"/>
              </a:rPr>
              <a:t>éq</a:t>
            </a:r>
            <a:r>
              <a:rPr lang="fr-FR" sz="1600" b="1" kern="0" dirty="0">
                <a:latin typeface="+mn-lt"/>
                <a:cs typeface="+mn-cs"/>
              </a:rPr>
              <a:t>. (modèle </a:t>
            </a:r>
            <a:r>
              <a:rPr lang="fr-FR" sz="1600" b="1" kern="0" dirty="0" err="1">
                <a:latin typeface="+mn-lt"/>
                <a:cs typeface="+mn-cs"/>
              </a:rPr>
              <a:t>Sharvin</a:t>
            </a:r>
            <a:r>
              <a:rPr lang="fr-FR" sz="1600" b="1" kern="0" dirty="0">
                <a:latin typeface="+mn-lt"/>
                <a:cs typeface="+mn-cs"/>
              </a:rPr>
              <a:t>)</a:t>
            </a:r>
          </a:p>
        </p:txBody>
      </p:sp>
      <p:sp>
        <p:nvSpPr>
          <p:cNvPr id="60" name="Rectangle 20216"/>
          <p:cNvSpPr txBox="1">
            <a:spLocks noChangeArrowheads="1"/>
          </p:cNvSpPr>
          <p:nvPr/>
        </p:nvSpPr>
        <p:spPr bwMode="auto">
          <a:xfrm>
            <a:off x="3181350" y="1989138"/>
            <a:ext cx="3598863" cy="344487"/>
          </a:xfrm>
          <a:prstGeom prst="rect">
            <a:avLst/>
          </a:prstGeom>
          <a:solidFill>
            <a:schemeClr val="bg1"/>
          </a:solidFill>
          <a:ln w="9525">
            <a:noFill/>
            <a:miter lim="800000"/>
            <a:headEnd/>
            <a:tailEnd/>
          </a:ln>
        </p:spPr>
        <p:txBody>
          <a:bodyPr/>
          <a:lstStyle/>
          <a:p>
            <a:pPr marL="342900" indent="-342900" eaLnBrk="0" fontAlgn="auto" hangingPunct="0">
              <a:spcBef>
                <a:spcPct val="20000"/>
              </a:spcBef>
              <a:spcAft>
                <a:spcPts val="0"/>
              </a:spcAft>
              <a:defRPr/>
            </a:pPr>
            <a:r>
              <a:rPr lang="fr-FR" sz="1600" b="1" kern="0" dirty="0">
                <a:latin typeface="+mn-lt"/>
                <a:cs typeface="+mn-cs"/>
              </a:rPr>
              <a:t>Fracture de l’Alumine native</a:t>
            </a:r>
          </a:p>
        </p:txBody>
      </p:sp>
      <p:sp>
        <p:nvSpPr>
          <p:cNvPr id="52" name="Line 16"/>
          <p:cNvSpPr>
            <a:spLocks noChangeShapeType="1"/>
          </p:cNvSpPr>
          <p:nvPr/>
        </p:nvSpPr>
        <p:spPr bwMode="auto">
          <a:xfrm flipV="1">
            <a:off x="2930525" y="2152650"/>
            <a:ext cx="288925" cy="0"/>
          </a:xfrm>
          <a:prstGeom prst="line">
            <a:avLst/>
          </a:prstGeom>
          <a:noFill/>
          <a:ln w="57150">
            <a:solidFill>
              <a:schemeClr val="tx1"/>
            </a:solidFill>
            <a:prstDash val="sysDot"/>
            <a:round/>
            <a:headEnd/>
            <a:tailEnd/>
          </a:ln>
        </p:spPr>
        <p:txBody>
          <a:bodyPr/>
          <a:lstStyle/>
          <a:p>
            <a:endParaRPr lang="fr-FR"/>
          </a:p>
        </p:txBody>
      </p:sp>
      <p:sp>
        <p:nvSpPr>
          <p:cNvPr id="45" name="Rectangle 7"/>
          <p:cNvSpPr>
            <a:spLocks noChangeArrowheads="1"/>
          </p:cNvSpPr>
          <p:nvPr/>
        </p:nvSpPr>
        <p:spPr bwMode="auto">
          <a:xfrm>
            <a:off x="1749425" y="1395413"/>
            <a:ext cx="1073150" cy="3527425"/>
          </a:xfrm>
          <a:prstGeom prst="rect">
            <a:avLst/>
          </a:prstGeom>
          <a:solidFill>
            <a:srgbClr val="FF0000">
              <a:alpha val="30196"/>
            </a:srgbClr>
          </a:solidFill>
          <a:ln w="9525">
            <a:noFill/>
            <a:miter lim="800000"/>
            <a:headEnd/>
            <a:tailEnd/>
          </a:ln>
        </p:spPr>
        <p:txBody>
          <a:bodyPr wrap="none" anchor="ctr"/>
          <a:lstStyle/>
          <a:p>
            <a:pPr algn="ctr"/>
            <a:r>
              <a:rPr lang="fr-FR" b="1">
                <a:solidFill>
                  <a:schemeClr val="bg1"/>
                </a:solidFill>
                <a:latin typeface="Calibri" pitchFamily="34" charset="0"/>
              </a:rPr>
              <a:t>Effet </a:t>
            </a:r>
          </a:p>
          <a:p>
            <a:pPr algn="ctr"/>
            <a:r>
              <a:rPr lang="fr-FR" b="1">
                <a:solidFill>
                  <a:schemeClr val="bg1"/>
                </a:solidFill>
                <a:latin typeface="Calibri" pitchFamily="34" charset="0"/>
              </a:rPr>
              <a:t>tunnel</a:t>
            </a:r>
          </a:p>
        </p:txBody>
      </p:sp>
      <p:sp>
        <p:nvSpPr>
          <p:cNvPr id="46" name="Rectangle 7"/>
          <p:cNvSpPr>
            <a:spLocks noChangeArrowheads="1"/>
          </p:cNvSpPr>
          <p:nvPr/>
        </p:nvSpPr>
        <p:spPr bwMode="auto">
          <a:xfrm>
            <a:off x="2817813" y="1395413"/>
            <a:ext cx="2701925" cy="3527425"/>
          </a:xfrm>
          <a:prstGeom prst="rect">
            <a:avLst/>
          </a:prstGeom>
          <a:solidFill>
            <a:schemeClr val="folHlink">
              <a:alpha val="30196"/>
            </a:schemeClr>
          </a:solidFill>
          <a:ln w="9525">
            <a:noFill/>
            <a:miter lim="800000"/>
            <a:headEnd/>
            <a:tailEnd/>
          </a:ln>
        </p:spPr>
        <p:txBody>
          <a:bodyPr wrap="none" anchor="ctr"/>
          <a:lstStyle/>
          <a:p>
            <a:endParaRPr lang="fr-FR">
              <a:latin typeface="Calibri" pitchFamily="34" charset="0"/>
            </a:endParaRPr>
          </a:p>
        </p:txBody>
      </p:sp>
      <p:sp>
        <p:nvSpPr>
          <p:cNvPr id="47" name="Rectangle 7"/>
          <p:cNvSpPr>
            <a:spLocks noChangeArrowheads="1"/>
          </p:cNvSpPr>
          <p:nvPr/>
        </p:nvSpPr>
        <p:spPr bwMode="auto">
          <a:xfrm>
            <a:off x="5508625" y="1395413"/>
            <a:ext cx="1476375" cy="3527425"/>
          </a:xfrm>
          <a:prstGeom prst="rect">
            <a:avLst/>
          </a:prstGeom>
          <a:solidFill>
            <a:srgbClr val="95B3D7">
              <a:alpha val="30196"/>
            </a:srgbClr>
          </a:solidFill>
          <a:ln w="9525">
            <a:noFill/>
            <a:miter lim="800000"/>
            <a:headEnd/>
            <a:tailEnd/>
          </a:ln>
        </p:spPr>
        <p:txBody>
          <a:bodyPr wrap="none" anchor="ctr"/>
          <a:lstStyle/>
          <a:p>
            <a:endParaRPr lang="fr-FR">
              <a:latin typeface="Calibri" pitchFamily="34" charset="0"/>
            </a:endParaRPr>
          </a:p>
        </p:txBody>
      </p:sp>
      <p:sp>
        <p:nvSpPr>
          <p:cNvPr id="51" name="Line 14"/>
          <p:cNvSpPr>
            <a:spLocks noChangeShapeType="1"/>
          </p:cNvSpPr>
          <p:nvPr/>
        </p:nvSpPr>
        <p:spPr bwMode="auto">
          <a:xfrm flipV="1">
            <a:off x="2813050" y="1395413"/>
            <a:ext cx="0" cy="3527425"/>
          </a:xfrm>
          <a:prstGeom prst="line">
            <a:avLst/>
          </a:prstGeom>
          <a:noFill/>
          <a:ln w="57150">
            <a:solidFill>
              <a:schemeClr val="tx1"/>
            </a:solidFill>
            <a:prstDash val="sysDot"/>
            <a:round/>
            <a:headEnd/>
            <a:tailEnd/>
          </a:ln>
        </p:spPr>
        <p:txBody>
          <a:bodyPr/>
          <a:lstStyle/>
          <a:p>
            <a:endParaRPr lang="fr-FR"/>
          </a:p>
        </p:txBody>
      </p:sp>
      <p:graphicFrame>
        <p:nvGraphicFramePr>
          <p:cNvPr id="22" name="Object 17"/>
          <p:cNvGraphicFramePr>
            <a:graphicFrameLocks noChangeAspect="1"/>
          </p:cNvGraphicFramePr>
          <p:nvPr/>
        </p:nvGraphicFramePr>
        <p:xfrm>
          <a:off x="3348038" y="2708275"/>
          <a:ext cx="1335087" cy="411163"/>
        </p:xfrm>
        <a:graphic>
          <a:graphicData uri="http://schemas.openxmlformats.org/presentationml/2006/ole">
            <mc:AlternateContent xmlns:mc="http://schemas.openxmlformats.org/markup-compatibility/2006">
              <mc:Choice xmlns:v="urn:schemas-microsoft-com:vml" Requires="v">
                <p:oleObj spid="_x0000_s20496" name="Équation" r:id="rId11" imgW="634725" imgH="190417" progId="Equation.3">
                  <p:embed/>
                </p:oleObj>
              </mc:Choice>
              <mc:Fallback>
                <p:oleObj name="Équation" r:id="rId11" imgW="634725" imgH="190417" progId="Equation.3">
                  <p:embed/>
                  <p:pic>
                    <p:nvPicPr>
                      <p:cNvPr id="0" name="Object 1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348038" y="2708275"/>
                        <a:ext cx="1335087" cy="411163"/>
                      </a:xfrm>
                      <a:prstGeom prst="rect">
                        <a:avLst/>
                      </a:prstGeom>
                      <a:noFill/>
                      <a:extLst>
                        <a:ext uri="{909E8E84-426E-40DD-AFC4-6F175D3DCCD1}">
                          <a14:hiddenFill xmlns:a14="http://schemas.microsoft.com/office/drawing/2010/main">
                            <a:solidFill>
                              <a:schemeClr val="bg1"/>
                            </a:solidFill>
                          </a14:hiddenFill>
                        </a:ext>
                      </a:extLst>
                    </p:spPr>
                  </p:pic>
                </p:oleObj>
              </mc:Fallback>
            </mc:AlternateContent>
          </a:graphicData>
        </a:graphic>
      </p:graphicFrame>
      <p:graphicFrame>
        <p:nvGraphicFramePr>
          <p:cNvPr id="20" name="Object 18"/>
          <p:cNvGraphicFramePr>
            <a:graphicFrameLocks noChangeAspect="1"/>
          </p:cNvGraphicFramePr>
          <p:nvPr/>
        </p:nvGraphicFramePr>
        <p:xfrm>
          <a:off x="5651500" y="2708275"/>
          <a:ext cx="1319213" cy="428625"/>
        </p:xfrm>
        <a:graphic>
          <a:graphicData uri="http://schemas.openxmlformats.org/presentationml/2006/ole">
            <mc:AlternateContent xmlns:mc="http://schemas.openxmlformats.org/markup-compatibility/2006">
              <mc:Choice xmlns:v="urn:schemas-microsoft-com:vml" Requires="v">
                <p:oleObj spid="_x0000_s20497" name="Équation" r:id="rId13" imgW="723586" imgH="228501" progId="Equation.3">
                  <p:embed/>
                </p:oleObj>
              </mc:Choice>
              <mc:Fallback>
                <p:oleObj name="Équation" r:id="rId13" imgW="723586" imgH="228501" progId="Equation.3">
                  <p:embed/>
                  <p:pic>
                    <p:nvPicPr>
                      <p:cNvPr id="0" name="Object 1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651500" y="2708275"/>
                        <a:ext cx="1319213" cy="428625"/>
                      </a:xfrm>
                      <a:prstGeom prst="rect">
                        <a:avLst/>
                      </a:prstGeom>
                      <a:noFill/>
                      <a:extLst>
                        <a:ext uri="{909E8E84-426E-40DD-AFC4-6F175D3DCCD1}">
                          <a14:hiddenFill xmlns:a14="http://schemas.microsoft.com/office/drawing/2010/main">
                            <a:solidFill>
                              <a:schemeClr val="bg1"/>
                            </a:solidFill>
                          </a14:hiddenFill>
                        </a:ext>
                      </a:extLst>
                    </p:spPr>
                  </p:pic>
                </p:oleObj>
              </mc:Fallback>
            </mc:AlternateContent>
          </a:graphicData>
        </a:graphic>
      </p:graphicFrame>
      <p:sp>
        <p:nvSpPr>
          <p:cNvPr id="30" name="Rectangle à coins arrondis 29"/>
          <p:cNvSpPr/>
          <p:nvPr/>
        </p:nvSpPr>
        <p:spPr>
          <a:xfrm>
            <a:off x="323528" y="5805264"/>
            <a:ext cx="8301038" cy="504055"/>
          </a:xfrm>
          <a:prstGeom prst="roundRect">
            <a:avLst>
              <a:gd name="adj" fmla="val 9550"/>
            </a:avLst>
          </a:prstGeom>
          <a:solidFill>
            <a:schemeClr val="accent3">
              <a:lumMod val="40000"/>
              <a:lumOff val="6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b="1" dirty="0">
                <a:solidFill>
                  <a:schemeClr val="tx1"/>
                </a:solidFill>
              </a:rPr>
              <a:t> Conduction balistique prépondérante durant le régime transitoire </a:t>
            </a:r>
            <a:r>
              <a:rPr lang="fr-FR" b="1" dirty="0">
                <a:solidFill>
                  <a:srgbClr val="FF0000"/>
                </a:solidFill>
                <a:sym typeface="Wingdings" pitchFamily="2" charset="2"/>
              </a:rPr>
              <a:t></a:t>
            </a:r>
            <a:r>
              <a:rPr lang="fr-FR" b="1" dirty="0">
                <a:solidFill>
                  <a:schemeClr val="tx1"/>
                </a:solidFill>
                <a:sym typeface="Wingdings" pitchFamily="2" charset="2"/>
              </a:rPr>
              <a:t> </a:t>
            </a:r>
            <a:r>
              <a:rPr lang="fr-FR" b="1" dirty="0">
                <a:solidFill>
                  <a:srgbClr val="FF0000"/>
                </a:solidFill>
              </a:rPr>
              <a:t>Contact </a:t>
            </a:r>
            <a:r>
              <a:rPr lang="fr-FR" b="1" dirty="0" smtClean="0">
                <a:solidFill>
                  <a:srgbClr val="FF0000"/>
                </a:solidFill>
              </a:rPr>
              <a:t>Al-Al</a:t>
            </a:r>
            <a:endParaRPr lang="fr-FR" sz="12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24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par>
                                <p:cTn id="19" presetID="1" presetClass="exit" presetSubtype="0" fill="hold" grpId="0" nodeType="withEffect">
                                  <p:stCondLst>
                                    <p:cond delay="0"/>
                                  </p:stCondLst>
                                  <p:childTnLst>
                                    <p:set>
                                      <p:cBhvr>
                                        <p:cTn id="20" dur="1" fill="hold">
                                          <p:stCondLst>
                                            <p:cond delay="0"/>
                                          </p:stCondLst>
                                        </p:cTn>
                                        <p:tgtEl>
                                          <p:spTgt spid="35"/>
                                        </p:tgtEl>
                                        <p:attrNameLst>
                                          <p:attrName>style.visibility</p:attrName>
                                        </p:attrNameLst>
                                      </p:cBhvr>
                                      <p:to>
                                        <p:strVal val="hidden"/>
                                      </p:to>
                                    </p:set>
                                  </p:childTnLst>
                                </p:cTn>
                              </p:par>
                              <p:par>
                                <p:cTn id="21" presetID="1" presetClass="entr" presetSubtype="0" fill="hold" nodeType="withEffect">
                                  <p:stCondLst>
                                    <p:cond delay="0"/>
                                  </p:stCondLst>
                                  <p:childTnLst>
                                    <p:set>
                                      <p:cBhvr>
                                        <p:cTn id="22" dur="1" fill="hold">
                                          <p:stCondLst>
                                            <p:cond delay="0"/>
                                          </p:stCondLst>
                                        </p:cTn>
                                        <p:tgtEl>
                                          <p:spTgt spid="15770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9"/>
                                        </p:tgtEl>
                                        <p:attrNameLst>
                                          <p:attrName>style.visibility</p:attrName>
                                        </p:attrNameLst>
                                      </p:cBhvr>
                                      <p:to>
                                        <p:strVal val="visible"/>
                                      </p:to>
                                    </p:set>
                                  </p:childTnLst>
                                </p:cTn>
                              </p:par>
                              <p:par>
                                <p:cTn id="27" presetID="1" presetClass="exit" presetSubtype="0" fill="hold" nodeType="withEffect">
                                  <p:stCondLst>
                                    <p:cond delay="0"/>
                                  </p:stCondLst>
                                  <p:childTnLst>
                                    <p:set>
                                      <p:cBhvr>
                                        <p:cTn id="28" dur="1" fill="hold">
                                          <p:stCondLst>
                                            <p:cond delay="0"/>
                                          </p:stCondLst>
                                        </p:cTn>
                                        <p:tgtEl>
                                          <p:spTgt spid="20492"/>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20493"/>
                                        </p:tgtEl>
                                        <p:attrNameLst>
                                          <p:attrName>style.visibility</p:attrName>
                                        </p:attrNameLst>
                                      </p:cBhvr>
                                      <p:to>
                                        <p:strVal val="hidden"/>
                                      </p:to>
                                    </p:set>
                                  </p:childTnLst>
                                </p:cTn>
                              </p:par>
                              <p:par>
                                <p:cTn id="31" presetID="1" presetClass="exit" presetSubtype="0" fill="hold" grpId="0" nodeType="withEffect">
                                  <p:stCondLst>
                                    <p:cond delay="0"/>
                                  </p:stCondLst>
                                  <p:childTnLst>
                                    <p:set>
                                      <p:cBhvr>
                                        <p:cTn id="32" dur="1" fill="hold">
                                          <p:stCondLst>
                                            <p:cond delay="0"/>
                                          </p:stCondLst>
                                        </p:cTn>
                                        <p:tgtEl>
                                          <p:spTgt spid="2049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60"/>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6"/>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2"/>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47"/>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20"/>
                                        </p:tgtEl>
                                        <p:attrNameLst>
                                          <p:attrName>style.visibility</p:attrName>
                                        </p:attrNameLst>
                                      </p:cBhvr>
                                      <p:to>
                                        <p:strVal val="visible"/>
                                      </p:to>
                                    </p:set>
                                  </p:childTnLst>
                                </p:cTn>
                              </p:par>
                              <p:par>
                                <p:cTn id="51" presetID="1" presetClass="exit" presetSubtype="0" fill="hold" nodeType="withEffect">
                                  <p:stCondLst>
                                    <p:cond delay="0"/>
                                  </p:stCondLst>
                                  <p:childTnLst>
                                    <p:set>
                                      <p:cBhvr>
                                        <p:cTn id="52" dur="1" fill="hold">
                                          <p:stCondLst>
                                            <p:cond delay="0"/>
                                          </p:stCondLst>
                                        </p:cTn>
                                        <p:tgtEl>
                                          <p:spTgt spid="10"/>
                                        </p:tgtEl>
                                        <p:attrNameLst>
                                          <p:attrName>style.visibility</p:attrName>
                                        </p:attrNameLst>
                                      </p:cBhvr>
                                      <p:to>
                                        <p:strVal val="hidden"/>
                                      </p:to>
                                    </p:set>
                                  </p:childTnLst>
                                </p:cTn>
                              </p:par>
                              <p:par>
                                <p:cTn id="53" presetID="1" presetClass="exit" presetSubtype="0" fill="hold" nodeType="withEffect">
                                  <p:stCondLst>
                                    <p:cond delay="0"/>
                                  </p:stCondLst>
                                  <p:childTnLst>
                                    <p:set>
                                      <p:cBhvr>
                                        <p:cTn id="54" dur="1" fill="hold">
                                          <p:stCondLst>
                                            <p:cond delay="0"/>
                                          </p:stCondLst>
                                        </p:cTn>
                                        <p:tgtEl>
                                          <p:spTgt spid="39"/>
                                        </p:tgtEl>
                                        <p:attrNameLst>
                                          <p:attrName>style.visibility</p:attrName>
                                        </p:attrNameLst>
                                      </p:cBhvr>
                                      <p:to>
                                        <p:strVal val="hidden"/>
                                      </p:to>
                                    </p:set>
                                  </p:childTnLst>
                                </p:cTn>
                              </p:par>
                              <p:par>
                                <p:cTn id="55" presetID="1" presetClass="exit" presetSubtype="0" fill="hold" nodeType="withEffect">
                                  <p:stCondLst>
                                    <p:cond delay="0"/>
                                  </p:stCondLst>
                                  <p:childTnLst>
                                    <p:set>
                                      <p:cBhvr>
                                        <p:cTn id="56" dur="1" fill="hold">
                                          <p:stCondLst>
                                            <p:cond delay="0"/>
                                          </p:stCondLst>
                                        </p:cTn>
                                        <p:tgtEl>
                                          <p:spTgt spid="41"/>
                                        </p:tgtEl>
                                        <p:attrNameLst>
                                          <p:attrName>style.visibility</p:attrName>
                                        </p:attrNameLst>
                                      </p:cBhvr>
                                      <p:to>
                                        <p:strVal val="hidden"/>
                                      </p:to>
                                    </p:set>
                                  </p:childTnLst>
                                </p:cTn>
                              </p:par>
                              <p:par>
                                <p:cTn id="57" presetID="1" presetClass="exit" presetSubtype="0" fill="hold" nodeType="withEffect">
                                  <p:stCondLst>
                                    <p:cond delay="0"/>
                                  </p:stCondLst>
                                  <p:childTnLst>
                                    <p:set>
                                      <p:cBhvr>
                                        <p:cTn id="58" dur="1" fill="hold">
                                          <p:stCondLst>
                                            <p:cond delay="0"/>
                                          </p:stCondLst>
                                        </p:cTn>
                                        <p:tgtEl>
                                          <p:spTgt spid="10243"/>
                                        </p:tgtEl>
                                        <p:attrNameLst>
                                          <p:attrName>style.visibility</p:attrName>
                                        </p:attrNameLst>
                                      </p:cBhvr>
                                      <p:to>
                                        <p:strVal val="hidden"/>
                                      </p:to>
                                    </p:set>
                                  </p:childTnLst>
                                </p:cTn>
                              </p:par>
                              <p:par>
                                <p:cTn id="59" presetID="1" presetClass="entr" presetSubtype="0" fill="hold" nodeType="withEffect">
                                  <p:stCondLst>
                                    <p:cond delay="0"/>
                                  </p:stCondLst>
                                  <p:childTnLst>
                                    <p:set>
                                      <p:cBhvr>
                                        <p:cTn id="60"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p:bldP spid="41" grpId="0" animBg="1"/>
      <p:bldP spid="20494" grpId="0" animBg="1"/>
      <p:bldP spid="35" grpId="0"/>
      <p:bldP spid="58" grpId="0" animBg="1"/>
      <p:bldP spid="59" grpId="0" animBg="1"/>
      <p:bldP spid="60" grpId="0" animBg="1"/>
      <p:bldP spid="52" grpId="0" animBg="1"/>
      <p:bldP spid="45" grpId="0" animBg="1"/>
      <p:bldP spid="46" grpId="0" animBg="1"/>
      <p:bldP spid="5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8" name="Picture 9"/>
          <p:cNvPicPr>
            <a:picLocks noChangeAspect="1" noChangeArrowheads="1"/>
          </p:cNvPicPr>
          <p:nvPr/>
        </p:nvPicPr>
        <p:blipFill>
          <a:blip r:embed="rId4" cstate="print"/>
          <a:srcRect l="1631" t="6219" r="1631" b="3127"/>
          <a:stretch>
            <a:fillRect/>
          </a:stretch>
        </p:blipFill>
        <p:spPr bwMode="auto">
          <a:xfrm>
            <a:off x="336550" y="1398588"/>
            <a:ext cx="7777163" cy="4032250"/>
          </a:xfrm>
          <a:prstGeom prst="rect">
            <a:avLst/>
          </a:prstGeom>
          <a:noFill/>
          <a:ln w="9525">
            <a:noFill/>
            <a:miter lim="800000"/>
            <a:headEnd/>
            <a:tailEnd/>
          </a:ln>
        </p:spPr>
      </p:pic>
      <p:pic>
        <p:nvPicPr>
          <p:cNvPr id="489479" name="Picture 7"/>
          <p:cNvPicPr>
            <a:picLocks noChangeAspect="1" noChangeArrowheads="1"/>
          </p:cNvPicPr>
          <p:nvPr/>
        </p:nvPicPr>
        <p:blipFill>
          <a:blip r:embed="rId5" cstate="print"/>
          <a:srcRect l="735" t="4602" r="735" b="1508"/>
          <a:stretch>
            <a:fillRect/>
          </a:stretch>
        </p:blipFill>
        <p:spPr bwMode="auto">
          <a:xfrm>
            <a:off x="250825" y="1341438"/>
            <a:ext cx="7921625" cy="4175125"/>
          </a:xfrm>
          <a:prstGeom prst="rect">
            <a:avLst/>
          </a:prstGeom>
          <a:noFill/>
          <a:ln w="9525">
            <a:noFill/>
            <a:miter lim="800000"/>
            <a:headEnd/>
            <a:tailEnd/>
          </a:ln>
        </p:spPr>
      </p:pic>
      <p:cxnSp>
        <p:nvCxnSpPr>
          <p:cNvPr id="3" name="Connecteur droit 2"/>
          <p:cNvCxnSpPr/>
          <p:nvPr/>
        </p:nvCxnSpPr>
        <p:spPr>
          <a:xfrm>
            <a:off x="0" y="476250"/>
            <a:ext cx="9144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23561" name="ZoneTexte 3"/>
          <p:cNvSpPr txBox="1">
            <a:spLocks noChangeArrowheads="1"/>
          </p:cNvSpPr>
          <p:nvPr/>
        </p:nvSpPr>
        <p:spPr bwMode="auto">
          <a:xfrm>
            <a:off x="0" y="0"/>
            <a:ext cx="9144000" cy="461963"/>
          </a:xfrm>
          <a:prstGeom prst="rect">
            <a:avLst/>
          </a:prstGeom>
          <a:noFill/>
          <a:ln w="9525">
            <a:noFill/>
            <a:miter lim="800000"/>
            <a:headEnd/>
            <a:tailEnd/>
          </a:ln>
        </p:spPr>
        <p:txBody>
          <a:bodyPr>
            <a:spAutoFit/>
          </a:bodyPr>
          <a:lstStyle/>
          <a:p>
            <a:r>
              <a:rPr lang="fr-FR" sz="2400" dirty="0" smtClean="0">
                <a:latin typeface="Calibri" pitchFamily="34" charset="0"/>
              </a:rPr>
              <a:t>II</a:t>
            </a:r>
            <a:r>
              <a:rPr lang="fr-FR" sz="2400" dirty="0">
                <a:latin typeface="Calibri" pitchFamily="34" charset="0"/>
              </a:rPr>
              <a:t>. Etude d’un contact électrique sans singularité géométrique</a:t>
            </a:r>
          </a:p>
        </p:txBody>
      </p:sp>
      <p:sp>
        <p:nvSpPr>
          <p:cNvPr id="6" name="ZoneTexte 5"/>
          <p:cNvSpPr txBox="1"/>
          <p:nvPr/>
        </p:nvSpPr>
        <p:spPr>
          <a:xfrm>
            <a:off x="0" y="508000"/>
            <a:ext cx="9144000" cy="400110"/>
          </a:xfrm>
          <a:prstGeom prst="rect">
            <a:avLst/>
          </a:prstGeom>
          <a:solidFill>
            <a:schemeClr val="accent1">
              <a:lumMod val="20000"/>
              <a:lumOff val="80000"/>
            </a:schemeClr>
          </a:solidFill>
        </p:spPr>
        <p:txBody>
          <a:bodyPr>
            <a:spAutoFit/>
          </a:bodyPr>
          <a:lstStyle/>
          <a:p>
            <a:pPr fontAlgn="auto">
              <a:spcBef>
                <a:spcPts val="0"/>
              </a:spcBef>
              <a:spcAft>
                <a:spcPts val="0"/>
              </a:spcAft>
              <a:defRPr/>
            </a:pPr>
            <a:r>
              <a:rPr lang="fr-FR" sz="2000" b="1" i="1" dirty="0">
                <a:latin typeface="+mn-lt"/>
                <a:cs typeface="+mn-cs"/>
                <a:sym typeface="Wingdings"/>
              </a:rPr>
              <a:t></a:t>
            </a:r>
            <a:r>
              <a:rPr lang="fr-FR" sz="2000" i="1" dirty="0">
                <a:latin typeface="+mn-lt"/>
                <a:cs typeface="+mn-cs"/>
                <a:sym typeface="Wingdings"/>
              </a:rPr>
              <a:t> </a:t>
            </a:r>
            <a:r>
              <a:rPr lang="fr-FR" sz="2000" i="1" dirty="0" smtClean="0">
                <a:latin typeface="+mn-lt"/>
                <a:cs typeface="+mn-cs"/>
                <a:sym typeface="Wingdings"/>
              </a:rPr>
              <a:t> Analyse du </a:t>
            </a:r>
            <a:r>
              <a:rPr lang="fr-FR" sz="2000" i="1" dirty="0">
                <a:latin typeface="+mn-lt"/>
                <a:cs typeface="+mn-cs"/>
                <a:sym typeface="Wingdings"/>
              </a:rPr>
              <a:t>contact électrique à fortes forces</a:t>
            </a:r>
            <a:endParaRPr lang="fr-FR" sz="2000" i="1" baseline="-25000" dirty="0">
              <a:latin typeface="+mn-lt"/>
              <a:cs typeface="+mn-cs"/>
            </a:endParaRPr>
          </a:p>
        </p:txBody>
      </p:sp>
      <p:sp>
        <p:nvSpPr>
          <p:cNvPr id="27" name="Rectangle 20216"/>
          <p:cNvSpPr txBox="1">
            <a:spLocks noChangeArrowheads="1"/>
          </p:cNvSpPr>
          <p:nvPr/>
        </p:nvSpPr>
        <p:spPr bwMode="auto">
          <a:xfrm>
            <a:off x="303213" y="908050"/>
            <a:ext cx="8840787" cy="360363"/>
          </a:xfrm>
          <a:prstGeom prst="rect">
            <a:avLst/>
          </a:prstGeom>
          <a:noFill/>
          <a:ln w="9525">
            <a:noFill/>
            <a:miter lim="800000"/>
            <a:headEnd/>
            <a:tailEnd/>
          </a:ln>
        </p:spPr>
        <p:txBody>
          <a:bodyPr/>
          <a:lstStyle/>
          <a:p>
            <a:pPr marL="342900" indent="-342900" eaLnBrk="0" fontAlgn="auto" hangingPunct="0">
              <a:spcBef>
                <a:spcPct val="20000"/>
              </a:spcBef>
              <a:spcAft>
                <a:spcPts val="0"/>
              </a:spcAft>
              <a:buFont typeface="Wingdings" pitchFamily="2" charset="2"/>
              <a:buChar char="§"/>
              <a:defRPr/>
            </a:pPr>
            <a:r>
              <a:rPr lang="fr-FR" b="1" kern="0" dirty="0">
                <a:latin typeface="+mn-lt"/>
                <a:cs typeface="+mn-cs"/>
              </a:rPr>
              <a:t>Contact entre films minces lisses Al-Al (</a:t>
            </a:r>
            <a:r>
              <a:rPr lang="fr-FR" b="1" i="1" kern="0" dirty="0">
                <a:latin typeface="Times New Roman" pitchFamily="18" charset="0"/>
                <a:cs typeface="Times New Roman" pitchFamily="18" charset="0"/>
              </a:rPr>
              <a:t>R</a:t>
            </a:r>
            <a:r>
              <a:rPr lang="fr-FR" b="1" kern="0" dirty="0">
                <a:latin typeface="+mn-lt"/>
                <a:cs typeface="+mn-cs"/>
              </a:rPr>
              <a:t>=6mm et vitesse de chargement=0,2N/s)</a:t>
            </a:r>
          </a:p>
        </p:txBody>
      </p:sp>
      <p:sp>
        <p:nvSpPr>
          <p:cNvPr id="43" name="ZoneTexte 42"/>
          <p:cNvSpPr txBox="1">
            <a:spLocks noChangeArrowheads="1"/>
          </p:cNvSpPr>
          <p:nvPr/>
        </p:nvSpPr>
        <p:spPr bwMode="auto">
          <a:xfrm>
            <a:off x="3635896" y="6093296"/>
            <a:ext cx="4752330" cy="507831"/>
          </a:xfrm>
          <a:prstGeom prst="rect">
            <a:avLst/>
          </a:prstGeom>
          <a:noFill/>
          <a:ln w="9525">
            <a:noFill/>
            <a:miter lim="800000"/>
            <a:headEnd/>
            <a:tailEnd/>
          </a:ln>
        </p:spPr>
        <p:txBody>
          <a:bodyPr wrap="square">
            <a:spAutoFit/>
          </a:bodyPr>
          <a:lstStyle/>
          <a:p>
            <a:pPr algn="just"/>
            <a:r>
              <a:rPr lang="fr-FR" sz="900" baseline="30000" dirty="0">
                <a:latin typeface="Calibri" pitchFamily="34" charset="0"/>
              </a:rPr>
              <a:t>1</a:t>
            </a:r>
            <a:r>
              <a:rPr lang="fr-FR" sz="900" dirty="0">
                <a:latin typeface="Calibri" pitchFamily="34" charset="0"/>
              </a:rPr>
              <a:t>Mandrillon V., “Evaluation de la contribution de « </a:t>
            </a:r>
            <a:r>
              <a:rPr lang="fr-FR" sz="900" dirty="0" err="1">
                <a:latin typeface="Calibri" pitchFamily="34" charset="0"/>
              </a:rPr>
              <a:t>spreading</a:t>
            </a:r>
            <a:r>
              <a:rPr lang="fr-FR" sz="900" dirty="0">
                <a:latin typeface="Calibri" pitchFamily="34" charset="0"/>
              </a:rPr>
              <a:t> » lors de la mesure de résistance électrique de contact entre films minces métalliques en configuration « 4 fils ». ”, Rapport interne CEA-LETI, 2012..</a:t>
            </a:r>
          </a:p>
        </p:txBody>
      </p:sp>
      <p:sp>
        <p:nvSpPr>
          <p:cNvPr id="22" name="Espace réservé du numéro de diapositive 3"/>
          <p:cNvSpPr>
            <a:spLocks noGrp="1"/>
          </p:cNvSpPr>
          <p:nvPr>
            <p:ph type="sldNum" sz="quarter" idx="12"/>
          </p:nvPr>
        </p:nvSpPr>
        <p:spPr>
          <a:xfrm>
            <a:off x="8675688" y="6492875"/>
            <a:ext cx="347662" cy="365125"/>
          </a:xfrm>
        </p:spPr>
        <p:txBody>
          <a:bodyPr/>
          <a:lstStyle/>
          <a:p>
            <a:pPr>
              <a:defRPr/>
            </a:pPr>
            <a:fld id="{53465A44-DA23-4B6B-906F-1030BABB664D}" type="slidenum">
              <a:rPr lang="fr-FR"/>
              <a:pPr>
                <a:defRPr/>
              </a:pPr>
              <a:t>33</a:t>
            </a:fld>
            <a:endParaRPr lang="fr-FR"/>
          </a:p>
        </p:txBody>
      </p:sp>
      <p:sp>
        <p:nvSpPr>
          <p:cNvPr id="37" name="Rectangle 20216"/>
          <p:cNvSpPr txBox="1">
            <a:spLocks noChangeArrowheads="1"/>
          </p:cNvSpPr>
          <p:nvPr/>
        </p:nvSpPr>
        <p:spPr bwMode="auto">
          <a:xfrm>
            <a:off x="3995738" y="1385888"/>
            <a:ext cx="4679950" cy="360362"/>
          </a:xfrm>
          <a:prstGeom prst="rect">
            <a:avLst/>
          </a:prstGeom>
          <a:solidFill>
            <a:schemeClr val="bg1"/>
          </a:solidFill>
          <a:ln w="9525">
            <a:noFill/>
            <a:miter lim="800000"/>
            <a:headEnd/>
            <a:tailEnd/>
          </a:ln>
        </p:spPr>
        <p:txBody>
          <a:bodyPr/>
          <a:lstStyle/>
          <a:p>
            <a:pPr marL="342900" indent="-342900" eaLnBrk="0" fontAlgn="auto" hangingPunct="0">
              <a:spcBef>
                <a:spcPct val="20000"/>
              </a:spcBef>
              <a:spcAft>
                <a:spcPts val="0"/>
              </a:spcAft>
              <a:defRPr/>
            </a:pPr>
            <a:r>
              <a:rPr lang="fr-FR" b="1" kern="0" dirty="0">
                <a:latin typeface="+mn-lt"/>
                <a:cs typeface="+mn-cs"/>
              </a:rPr>
              <a:t>Résistance électrique de contact expérimental</a:t>
            </a:r>
          </a:p>
        </p:txBody>
      </p:sp>
      <p:sp>
        <p:nvSpPr>
          <p:cNvPr id="39" name="Rectangle 20216"/>
          <p:cNvSpPr txBox="1">
            <a:spLocks noChangeArrowheads="1"/>
          </p:cNvSpPr>
          <p:nvPr/>
        </p:nvSpPr>
        <p:spPr bwMode="auto">
          <a:xfrm>
            <a:off x="3998913" y="1755775"/>
            <a:ext cx="4679950" cy="360363"/>
          </a:xfrm>
          <a:prstGeom prst="rect">
            <a:avLst/>
          </a:prstGeom>
          <a:solidFill>
            <a:schemeClr val="bg1"/>
          </a:solidFill>
          <a:ln w="9525">
            <a:noFill/>
            <a:miter lim="800000"/>
            <a:headEnd/>
            <a:tailEnd/>
          </a:ln>
        </p:spPr>
        <p:txBody>
          <a:bodyPr/>
          <a:lstStyle/>
          <a:p>
            <a:pPr marL="342900" indent="-342900" eaLnBrk="0" fontAlgn="auto" hangingPunct="0">
              <a:spcBef>
                <a:spcPct val="20000"/>
              </a:spcBef>
              <a:spcAft>
                <a:spcPts val="0"/>
              </a:spcAft>
              <a:defRPr/>
            </a:pPr>
            <a:r>
              <a:rPr lang="fr-FR" b="1" kern="0" dirty="0">
                <a:latin typeface="+mn-lt"/>
                <a:cs typeface="+mn-cs"/>
              </a:rPr>
              <a:t>Résistance électrique d’étalement (</a:t>
            </a:r>
            <a:r>
              <a:rPr lang="fr-FR" b="1" kern="0" dirty="0" err="1">
                <a:latin typeface="+mn-lt"/>
                <a:cs typeface="+mn-cs"/>
              </a:rPr>
              <a:t>spreading</a:t>
            </a:r>
            <a:r>
              <a:rPr lang="fr-FR" b="1" kern="0" dirty="0">
                <a:latin typeface="+mn-lt"/>
                <a:cs typeface="+mn-cs"/>
              </a:rPr>
              <a:t>)</a:t>
            </a:r>
            <a:r>
              <a:rPr lang="fr-FR" b="1" kern="0" baseline="30000" dirty="0">
                <a:latin typeface="+mn-lt"/>
                <a:cs typeface="+mn-cs"/>
              </a:rPr>
              <a:t>1</a:t>
            </a:r>
          </a:p>
        </p:txBody>
      </p:sp>
      <p:sp>
        <p:nvSpPr>
          <p:cNvPr id="40" name="Rectangle 20216"/>
          <p:cNvSpPr txBox="1">
            <a:spLocks noChangeArrowheads="1"/>
          </p:cNvSpPr>
          <p:nvPr/>
        </p:nvSpPr>
        <p:spPr bwMode="auto">
          <a:xfrm>
            <a:off x="4175125" y="1546225"/>
            <a:ext cx="3168650" cy="360363"/>
          </a:xfrm>
          <a:prstGeom prst="rect">
            <a:avLst/>
          </a:prstGeom>
          <a:solidFill>
            <a:schemeClr val="bg1"/>
          </a:solidFill>
          <a:ln w="9525">
            <a:noFill/>
            <a:miter lim="800000"/>
            <a:headEnd/>
            <a:tailEnd/>
          </a:ln>
        </p:spPr>
        <p:txBody>
          <a:bodyPr/>
          <a:lstStyle/>
          <a:p>
            <a:pPr marL="342900" indent="-342900" eaLnBrk="0" fontAlgn="auto" hangingPunct="0">
              <a:spcBef>
                <a:spcPct val="20000"/>
              </a:spcBef>
              <a:spcAft>
                <a:spcPts val="0"/>
              </a:spcAft>
              <a:defRPr/>
            </a:pPr>
            <a:r>
              <a:rPr lang="fr-FR" b="1" kern="0" dirty="0">
                <a:latin typeface="+mn-lt"/>
                <a:cs typeface="+mn-cs"/>
              </a:rPr>
              <a:t>Résistance électrique de contact expérimental</a:t>
            </a:r>
          </a:p>
        </p:txBody>
      </p:sp>
      <p:graphicFrame>
        <p:nvGraphicFramePr>
          <p:cNvPr id="489483" name="Object 19"/>
          <p:cNvGraphicFramePr>
            <a:graphicFrameLocks noChangeAspect="1"/>
          </p:cNvGraphicFramePr>
          <p:nvPr/>
        </p:nvGraphicFramePr>
        <p:xfrm>
          <a:off x="1835150" y="3789363"/>
          <a:ext cx="3816350" cy="576262"/>
        </p:xfrm>
        <a:graphic>
          <a:graphicData uri="http://schemas.openxmlformats.org/presentationml/2006/ole">
            <mc:AlternateContent xmlns:mc="http://schemas.openxmlformats.org/markup-compatibility/2006">
              <mc:Choice xmlns:v="urn:schemas-microsoft-com:vml" Requires="v">
                <p:oleObj spid="_x0000_s23566" name="Équation" r:id="rId6" imgW="1917700" imgH="279400" progId="Equation.3">
                  <p:embed/>
                </p:oleObj>
              </mc:Choice>
              <mc:Fallback>
                <p:oleObj name="Équation" r:id="rId6" imgW="1917700" imgH="279400" progId="Equation.3">
                  <p:embed/>
                  <p:pic>
                    <p:nvPicPr>
                      <p:cNvPr id="0" name="Object 1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35150" y="3789363"/>
                        <a:ext cx="3816350" cy="576262"/>
                      </a:xfrm>
                      <a:prstGeom prst="rect">
                        <a:avLst/>
                      </a:prstGeom>
                      <a:solidFill>
                        <a:schemeClr val="bg1"/>
                      </a:solidFill>
                      <a:ln w="28575">
                        <a:solidFill>
                          <a:schemeClr val="tx2"/>
                        </a:solidFill>
                        <a:miter lim="800000"/>
                        <a:headEnd/>
                        <a:tailEnd/>
                      </a:ln>
                    </p:spPr>
                  </p:pic>
                </p:oleObj>
              </mc:Fallback>
            </mc:AlternateContent>
          </a:graphicData>
        </a:graphic>
      </p:graphicFrame>
      <p:cxnSp>
        <p:nvCxnSpPr>
          <p:cNvPr id="16" name="Connecteur droit avec flèche 15"/>
          <p:cNvCxnSpPr/>
          <p:nvPr/>
        </p:nvCxnSpPr>
        <p:spPr>
          <a:xfrm flipV="1">
            <a:off x="3055938" y="2105025"/>
            <a:ext cx="0" cy="865188"/>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graphicFrame>
        <p:nvGraphicFramePr>
          <p:cNvPr id="489484" name="Object 20"/>
          <p:cNvGraphicFramePr>
            <a:graphicFrameLocks noChangeAspect="1"/>
          </p:cNvGraphicFramePr>
          <p:nvPr/>
        </p:nvGraphicFramePr>
        <p:xfrm>
          <a:off x="2127250" y="2263775"/>
          <a:ext cx="909638" cy="523875"/>
        </p:xfrm>
        <a:graphic>
          <a:graphicData uri="http://schemas.openxmlformats.org/presentationml/2006/ole">
            <mc:AlternateContent xmlns:mc="http://schemas.openxmlformats.org/markup-compatibility/2006">
              <mc:Choice xmlns:v="urn:schemas-microsoft-com:vml" Requires="v">
                <p:oleObj spid="_x0000_s23567" name="Équation" r:id="rId8" imgW="457002" imgH="253890" progId="Equation.3">
                  <p:embed/>
                </p:oleObj>
              </mc:Choice>
              <mc:Fallback>
                <p:oleObj name="Équation" r:id="rId8" imgW="457002" imgH="253890" progId="Equation.3">
                  <p:embed/>
                  <p:pic>
                    <p:nvPicPr>
                      <p:cNvPr id="0" name="Object 2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27250" y="2263775"/>
                        <a:ext cx="909638" cy="523875"/>
                      </a:xfrm>
                      <a:prstGeom prst="rect">
                        <a:avLst/>
                      </a:prstGeom>
                      <a:solidFill>
                        <a:schemeClr val="bg1"/>
                      </a:solidFill>
                      <a:ln>
                        <a:noFill/>
                      </a:ln>
                      <a:extLst>
                        <a:ext uri="{91240B29-F687-4F45-9708-019B960494DF}">
                          <a14:hiddenLine xmlns:a14="http://schemas.microsoft.com/office/drawing/2010/main" w="28575">
                            <a:solidFill>
                              <a:schemeClr val="tx2"/>
                            </a:solidFill>
                            <a:miter lim="800000"/>
                            <a:headEnd/>
                            <a:tailEnd/>
                          </a14:hiddenLine>
                        </a:ext>
                      </a:extLst>
                    </p:spPr>
                  </p:pic>
                </p:oleObj>
              </mc:Fallback>
            </mc:AlternateContent>
          </a:graphicData>
        </a:graphic>
      </p:graphicFrame>
      <p:graphicFrame>
        <p:nvGraphicFramePr>
          <p:cNvPr id="489485" name="Object 21"/>
          <p:cNvGraphicFramePr>
            <a:graphicFrameLocks noChangeAspect="1"/>
          </p:cNvGraphicFramePr>
          <p:nvPr/>
        </p:nvGraphicFramePr>
        <p:xfrm>
          <a:off x="5940425" y="3573463"/>
          <a:ext cx="2232025" cy="782637"/>
        </p:xfrm>
        <a:graphic>
          <a:graphicData uri="http://schemas.openxmlformats.org/presentationml/2006/ole">
            <mc:AlternateContent xmlns:mc="http://schemas.openxmlformats.org/markup-compatibility/2006">
              <mc:Choice xmlns:v="urn:schemas-microsoft-com:vml" Requires="v">
                <p:oleObj spid="_x0000_s23568" name="Équation" r:id="rId10" imgW="1651000" imgH="558800" progId="Equation.3">
                  <p:embed/>
                </p:oleObj>
              </mc:Choice>
              <mc:Fallback>
                <p:oleObj name="Équation" r:id="rId10" imgW="1651000" imgH="558800" progId="Equation.3">
                  <p:embed/>
                  <p:pic>
                    <p:nvPicPr>
                      <p:cNvPr id="0" name="Object 2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940425" y="3573463"/>
                        <a:ext cx="2232025" cy="782637"/>
                      </a:xfrm>
                      <a:prstGeom prst="rect">
                        <a:avLst/>
                      </a:prstGeom>
                      <a:solidFill>
                        <a:schemeClr val="bg1"/>
                      </a:solidFill>
                      <a:ln w="38100">
                        <a:solidFill>
                          <a:srgbClr val="FF0000"/>
                        </a:solidFill>
                        <a:miter lim="800000"/>
                        <a:headEnd/>
                        <a:tailEnd/>
                      </a:ln>
                    </p:spPr>
                  </p:pic>
                </p:oleObj>
              </mc:Fallback>
            </mc:AlternateContent>
          </a:graphicData>
        </a:graphic>
      </p:graphicFrame>
      <p:graphicFrame>
        <p:nvGraphicFramePr>
          <p:cNvPr id="489486" name="Object 22"/>
          <p:cNvGraphicFramePr>
            <a:graphicFrameLocks noChangeAspect="1"/>
          </p:cNvGraphicFramePr>
          <p:nvPr/>
        </p:nvGraphicFramePr>
        <p:xfrm>
          <a:off x="5867400" y="2205038"/>
          <a:ext cx="2660650" cy="854075"/>
        </p:xfrm>
        <a:graphic>
          <a:graphicData uri="http://schemas.openxmlformats.org/presentationml/2006/ole">
            <mc:AlternateContent xmlns:mc="http://schemas.openxmlformats.org/markup-compatibility/2006">
              <mc:Choice xmlns:v="urn:schemas-microsoft-com:vml" Requires="v">
                <p:oleObj spid="_x0000_s23569" name="Équation" r:id="rId12" imgW="1968500" imgH="609600" progId="Equation.3">
                  <p:embed/>
                </p:oleObj>
              </mc:Choice>
              <mc:Fallback>
                <p:oleObj name="Équation" r:id="rId12" imgW="1968500" imgH="609600" progId="Equation.3">
                  <p:embed/>
                  <p:pic>
                    <p:nvPicPr>
                      <p:cNvPr id="0" name="Object 2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867400" y="2205038"/>
                        <a:ext cx="2660650" cy="854075"/>
                      </a:xfrm>
                      <a:prstGeom prst="rect">
                        <a:avLst/>
                      </a:prstGeom>
                      <a:solidFill>
                        <a:schemeClr val="bg1"/>
                      </a:solidFill>
                      <a:ln>
                        <a:noFill/>
                      </a:ln>
                      <a:extLst>
                        <a:ext uri="{91240B29-F687-4F45-9708-019B960494DF}">
                          <a14:hiddenLine xmlns:a14="http://schemas.microsoft.com/office/drawing/2010/main" w="38100">
                            <a:solidFill>
                              <a:srgbClr val="FF0000"/>
                            </a:solidFill>
                            <a:miter lim="800000"/>
                            <a:headEnd/>
                            <a:tailEnd/>
                          </a14:hiddenLine>
                        </a:ext>
                      </a:extLst>
                    </p:spPr>
                  </p:pic>
                </p:oleObj>
              </mc:Fallback>
            </mc:AlternateContent>
          </a:graphicData>
        </a:graphic>
      </p:graphicFrame>
      <p:pic>
        <p:nvPicPr>
          <p:cNvPr id="2" name="Picture 6"/>
          <p:cNvPicPr>
            <a:picLocks noChangeAspect="1" noChangeArrowheads="1"/>
          </p:cNvPicPr>
          <p:nvPr/>
        </p:nvPicPr>
        <p:blipFill>
          <a:blip r:embed="rId14" cstate="print"/>
          <a:srcRect/>
          <a:stretch>
            <a:fillRect/>
          </a:stretch>
        </p:blipFill>
        <p:spPr bwMode="auto">
          <a:xfrm>
            <a:off x="755576" y="5061627"/>
            <a:ext cx="2376264" cy="1607733"/>
          </a:xfrm>
          <a:prstGeom prst="rect">
            <a:avLst/>
          </a:prstGeom>
          <a:noFill/>
          <a:ln w="9525">
            <a:noFill/>
            <a:miter lim="800000"/>
            <a:headEnd/>
            <a:tailEnd/>
          </a:ln>
        </p:spPr>
      </p:pic>
      <p:sp>
        <p:nvSpPr>
          <p:cNvPr id="42" name="Rectangle à coins arrondis 41"/>
          <p:cNvSpPr/>
          <p:nvPr/>
        </p:nvSpPr>
        <p:spPr>
          <a:xfrm>
            <a:off x="395288" y="5530651"/>
            <a:ext cx="8353425" cy="994693"/>
          </a:xfrm>
          <a:prstGeom prst="roundRect">
            <a:avLst>
              <a:gd name="adj" fmla="val 9550"/>
            </a:avLst>
          </a:prstGeom>
          <a:solidFill>
            <a:schemeClr val="accent3">
              <a:lumMod val="40000"/>
              <a:lumOff val="6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SzPts val="1800"/>
              <a:buFont typeface="Wingdings" pitchFamily="2" charset="2"/>
              <a:buChar char="Ø"/>
              <a:defRPr/>
            </a:pPr>
            <a:r>
              <a:rPr lang="fr-FR" b="1" dirty="0" smtClean="0">
                <a:solidFill>
                  <a:srgbClr val="000000"/>
                </a:solidFill>
              </a:rPr>
              <a:t> Contribution </a:t>
            </a:r>
            <a:r>
              <a:rPr lang="fr-FR" b="1" dirty="0">
                <a:solidFill>
                  <a:srgbClr val="000000"/>
                </a:solidFill>
              </a:rPr>
              <a:t>majeure de la résistance électrique d’étalement </a:t>
            </a:r>
            <a:r>
              <a:rPr lang="fr-FR" b="1" dirty="0" smtClean="0">
                <a:solidFill>
                  <a:srgbClr val="000000"/>
                </a:solidFill>
              </a:rPr>
              <a:t> à fortes forces.</a:t>
            </a:r>
            <a:endParaRPr lang="fr-FR" b="1" dirty="0">
              <a:solidFill>
                <a:srgbClr val="000000"/>
              </a:solidFill>
            </a:endParaRPr>
          </a:p>
          <a:p>
            <a:pPr algn="ctr" fontAlgn="auto">
              <a:spcBef>
                <a:spcPts val="0"/>
              </a:spcBef>
              <a:spcAft>
                <a:spcPts val="0"/>
              </a:spcAft>
              <a:buSzPts val="1800"/>
              <a:buFont typeface="Wingdings" pitchFamily="2" charset="2"/>
              <a:buChar char="Ø"/>
              <a:defRPr/>
            </a:pPr>
            <a:endParaRPr lang="fr-FR" sz="700" b="1" dirty="0">
              <a:solidFill>
                <a:srgbClr val="000000"/>
              </a:solidFill>
            </a:endParaRPr>
          </a:p>
          <a:p>
            <a:pPr algn="ctr" fontAlgn="auto">
              <a:spcBef>
                <a:spcPts val="0"/>
              </a:spcBef>
              <a:spcAft>
                <a:spcPts val="0"/>
              </a:spcAft>
              <a:buSzPts val="1800"/>
              <a:buFont typeface="Wingdings" pitchFamily="2" charset="2"/>
              <a:buChar char="Ø"/>
              <a:defRPr/>
            </a:pPr>
            <a:r>
              <a:rPr lang="fr-FR" b="1" dirty="0">
                <a:solidFill>
                  <a:srgbClr val="000000"/>
                </a:solidFill>
              </a:rPr>
              <a:t> </a:t>
            </a:r>
            <a:r>
              <a:rPr lang="fr-FR" b="1" dirty="0" smtClean="0">
                <a:solidFill>
                  <a:srgbClr val="000000"/>
                </a:solidFill>
              </a:rPr>
              <a:t>Très faible aire de contact électrique (métal-métal).</a:t>
            </a:r>
            <a:endParaRPr lang="fr-FR" b="1"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948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8947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par>
                                <p:cTn id="15" presetID="1" presetClass="exit" presetSubtype="0" fill="hold" grpId="0" nodeType="withEffect">
                                  <p:stCondLst>
                                    <p:cond delay="0"/>
                                  </p:stCondLst>
                                  <p:childTnLst>
                                    <p:set>
                                      <p:cBhvr>
                                        <p:cTn id="16" dur="1" fill="hold">
                                          <p:stCondLst>
                                            <p:cond delay="0"/>
                                          </p:stCondLst>
                                        </p:cTn>
                                        <p:tgtEl>
                                          <p:spTgt spid="40"/>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48948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8948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8948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2"/>
                                        </p:tgtEl>
                                        <p:attrNameLst>
                                          <p:attrName>style.visibility</p:attrName>
                                        </p:attrNameLst>
                                      </p:cBhvr>
                                      <p:to>
                                        <p:strVal val="visible"/>
                                      </p:to>
                                    </p:set>
                                  </p:childTnLst>
                                </p:cTn>
                              </p:par>
                              <p:par>
                                <p:cTn id="31" presetID="1" presetClass="exit" presetSubtype="0" fill="hold" nodeType="withEffect">
                                  <p:stCondLst>
                                    <p:cond delay="0"/>
                                  </p:stCondLst>
                                  <p:childTnLst>
                                    <p:set>
                                      <p:cBhvr>
                                        <p:cTn id="32" dur="1" fill="hold">
                                          <p:stCondLst>
                                            <p:cond delay="0"/>
                                          </p:stCondLst>
                                        </p:cTn>
                                        <p:tgtEl>
                                          <p:spTgt spid="2"/>
                                        </p:tgtEl>
                                        <p:attrNameLst>
                                          <p:attrName>style.visibility</p:attrName>
                                        </p:attrNameLst>
                                      </p:cBhvr>
                                      <p:to>
                                        <p:strVal val="hidden"/>
                                      </p:to>
                                    </p:set>
                                  </p:childTnLst>
                                </p:cTn>
                              </p:par>
                              <p:par>
                                <p:cTn id="33" presetID="1" presetClass="exit" presetSubtype="0" fill="hold" grpId="1" nodeType="withEffect">
                                  <p:stCondLst>
                                    <p:cond delay="0"/>
                                  </p:stCondLst>
                                  <p:childTnLst>
                                    <p:set>
                                      <p:cBhvr>
                                        <p:cTn id="34" dur="1" fill="hold">
                                          <p:stCondLst>
                                            <p:cond delay="0"/>
                                          </p:stCondLst>
                                        </p:cTn>
                                        <p:tgtEl>
                                          <p:spTgt spid="4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3" grpId="1"/>
      <p:bldP spid="37" grpId="0" animBg="1"/>
      <p:bldP spid="39" grpId="0" animBg="1"/>
      <p:bldP spid="40" grpId="0" animBg="1"/>
      <p:bldP spid="4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p:cNvPicPr>
            <a:picLocks noChangeAspect="1" noChangeArrowheads="1"/>
          </p:cNvPicPr>
          <p:nvPr/>
        </p:nvPicPr>
        <p:blipFill>
          <a:blip r:embed="rId4" cstate="print"/>
          <a:srcRect l="792" t="3847" r="1549" b="5044"/>
          <a:stretch>
            <a:fillRect/>
          </a:stretch>
        </p:blipFill>
        <p:spPr bwMode="auto">
          <a:xfrm>
            <a:off x="424564" y="1139258"/>
            <a:ext cx="8064896" cy="4365104"/>
          </a:xfrm>
          <a:prstGeom prst="rect">
            <a:avLst/>
          </a:prstGeom>
          <a:noFill/>
          <a:ln w="9525">
            <a:noFill/>
            <a:miter lim="800000"/>
            <a:headEnd/>
            <a:tailEnd/>
          </a:ln>
          <a:effectLst/>
        </p:spPr>
      </p:pic>
      <p:cxnSp>
        <p:nvCxnSpPr>
          <p:cNvPr id="3" name="Connecteur droit 2"/>
          <p:cNvCxnSpPr/>
          <p:nvPr/>
        </p:nvCxnSpPr>
        <p:spPr>
          <a:xfrm>
            <a:off x="0" y="476250"/>
            <a:ext cx="9144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22535" name="ZoneTexte 3"/>
          <p:cNvSpPr txBox="1">
            <a:spLocks noChangeArrowheads="1"/>
          </p:cNvSpPr>
          <p:nvPr/>
        </p:nvSpPr>
        <p:spPr bwMode="auto">
          <a:xfrm>
            <a:off x="0" y="0"/>
            <a:ext cx="9144000" cy="461963"/>
          </a:xfrm>
          <a:prstGeom prst="rect">
            <a:avLst/>
          </a:prstGeom>
          <a:noFill/>
          <a:ln w="9525">
            <a:noFill/>
            <a:miter lim="800000"/>
            <a:headEnd/>
            <a:tailEnd/>
          </a:ln>
        </p:spPr>
        <p:txBody>
          <a:bodyPr>
            <a:spAutoFit/>
          </a:bodyPr>
          <a:lstStyle/>
          <a:p>
            <a:r>
              <a:rPr lang="fr-FR" sz="2400" dirty="0" smtClean="0">
                <a:latin typeface="Calibri" pitchFamily="34" charset="0"/>
              </a:rPr>
              <a:t>II</a:t>
            </a:r>
            <a:r>
              <a:rPr lang="fr-FR" sz="2400" dirty="0">
                <a:latin typeface="Calibri" pitchFamily="34" charset="0"/>
              </a:rPr>
              <a:t>. Etude d’un contact électrique sans singularité géométrique</a:t>
            </a:r>
          </a:p>
        </p:txBody>
      </p:sp>
      <p:sp>
        <p:nvSpPr>
          <p:cNvPr id="6" name="ZoneTexte 5"/>
          <p:cNvSpPr txBox="1"/>
          <p:nvPr/>
        </p:nvSpPr>
        <p:spPr>
          <a:xfrm>
            <a:off x="0" y="508000"/>
            <a:ext cx="9144000" cy="400050"/>
          </a:xfrm>
          <a:prstGeom prst="rect">
            <a:avLst/>
          </a:prstGeom>
          <a:solidFill>
            <a:schemeClr val="accent1">
              <a:lumMod val="20000"/>
              <a:lumOff val="80000"/>
            </a:schemeClr>
          </a:solidFill>
        </p:spPr>
        <p:txBody>
          <a:bodyPr>
            <a:spAutoFit/>
          </a:bodyPr>
          <a:lstStyle/>
          <a:p>
            <a:pPr fontAlgn="auto">
              <a:spcBef>
                <a:spcPts val="0"/>
              </a:spcBef>
              <a:spcAft>
                <a:spcPts val="0"/>
              </a:spcAft>
              <a:defRPr/>
            </a:pPr>
            <a:r>
              <a:rPr lang="fr-FR" sz="2000" b="1" i="1" dirty="0">
                <a:latin typeface="+mn-lt"/>
                <a:cs typeface="+mn-cs"/>
                <a:sym typeface="Wingdings"/>
              </a:rPr>
              <a:t></a:t>
            </a:r>
            <a:r>
              <a:rPr lang="fr-FR" sz="2000" i="1" dirty="0">
                <a:latin typeface="+mn-lt"/>
                <a:cs typeface="+mn-cs"/>
                <a:sym typeface="Wingdings"/>
              </a:rPr>
              <a:t> Modélisation analytique à l’aide du modèle de contact de Hertz</a:t>
            </a:r>
            <a:endParaRPr lang="fr-FR" sz="2000" i="1" baseline="-25000" dirty="0">
              <a:latin typeface="+mn-lt"/>
              <a:cs typeface="+mn-cs"/>
            </a:endParaRPr>
          </a:p>
        </p:txBody>
      </p:sp>
      <p:graphicFrame>
        <p:nvGraphicFramePr>
          <p:cNvPr id="38" name="Object 10"/>
          <p:cNvGraphicFramePr>
            <a:graphicFrameLocks noChangeAspect="1"/>
          </p:cNvGraphicFramePr>
          <p:nvPr/>
        </p:nvGraphicFramePr>
        <p:xfrm>
          <a:off x="3059832" y="5732463"/>
          <a:ext cx="1446212" cy="452437"/>
        </p:xfrm>
        <a:graphic>
          <a:graphicData uri="http://schemas.openxmlformats.org/presentationml/2006/ole">
            <mc:AlternateContent xmlns:mc="http://schemas.openxmlformats.org/markup-compatibility/2006">
              <mc:Choice xmlns:v="urn:schemas-microsoft-com:vml" Requires="v">
                <p:oleObj spid="_x0000_s22539" name="Équation" r:id="rId5" imgW="787320" imgH="241200" progId="Equation.3">
                  <p:embed/>
                </p:oleObj>
              </mc:Choice>
              <mc:Fallback>
                <p:oleObj name="Équation" r:id="rId5" imgW="787320" imgH="241200" progId="Equation.3">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59832" y="5732463"/>
                        <a:ext cx="1446212" cy="452437"/>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7" name="Rectangle 20216"/>
          <p:cNvSpPr txBox="1">
            <a:spLocks noChangeArrowheads="1"/>
          </p:cNvSpPr>
          <p:nvPr/>
        </p:nvSpPr>
        <p:spPr bwMode="auto">
          <a:xfrm>
            <a:off x="303213" y="908050"/>
            <a:ext cx="8840787" cy="360363"/>
          </a:xfrm>
          <a:prstGeom prst="rect">
            <a:avLst/>
          </a:prstGeom>
          <a:noFill/>
          <a:ln w="9525">
            <a:noFill/>
            <a:miter lim="800000"/>
            <a:headEnd/>
            <a:tailEnd/>
          </a:ln>
        </p:spPr>
        <p:txBody>
          <a:bodyPr/>
          <a:lstStyle/>
          <a:p>
            <a:pPr marL="342900" indent="-342900" eaLnBrk="0" fontAlgn="auto" hangingPunct="0">
              <a:spcBef>
                <a:spcPct val="20000"/>
              </a:spcBef>
              <a:spcAft>
                <a:spcPts val="0"/>
              </a:spcAft>
              <a:buFont typeface="Wingdings" pitchFamily="2" charset="2"/>
              <a:buChar char="§"/>
              <a:defRPr/>
            </a:pPr>
            <a:r>
              <a:rPr lang="fr-FR" b="1" kern="0">
                <a:latin typeface="+mn-lt"/>
                <a:cs typeface="+mn-cs"/>
              </a:rPr>
              <a:t>Contact entre films minces lisses Al-Al (</a:t>
            </a:r>
            <a:r>
              <a:rPr lang="fr-FR" b="1" i="1" kern="0">
                <a:latin typeface="Times New Roman" pitchFamily="18" charset="0"/>
                <a:cs typeface="Times New Roman" pitchFamily="18" charset="0"/>
              </a:rPr>
              <a:t>R</a:t>
            </a:r>
            <a:r>
              <a:rPr lang="fr-FR" b="1" kern="0">
                <a:latin typeface="+mn-lt"/>
                <a:cs typeface="+mn-cs"/>
              </a:rPr>
              <a:t>=3 et 6mm et vitesse de chargement=0,2N/s)</a:t>
            </a:r>
          </a:p>
        </p:txBody>
      </p:sp>
      <p:sp>
        <p:nvSpPr>
          <p:cNvPr id="22538" name="ZoneTexte 42"/>
          <p:cNvSpPr txBox="1">
            <a:spLocks noChangeArrowheads="1"/>
          </p:cNvSpPr>
          <p:nvPr/>
        </p:nvSpPr>
        <p:spPr bwMode="auto">
          <a:xfrm>
            <a:off x="0" y="6583188"/>
            <a:ext cx="9144000" cy="230188"/>
          </a:xfrm>
          <a:prstGeom prst="rect">
            <a:avLst/>
          </a:prstGeom>
          <a:noFill/>
          <a:ln w="9525">
            <a:noFill/>
            <a:miter lim="800000"/>
            <a:headEnd/>
            <a:tailEnd/>
          </a:ln>
        </p:spPr>
        <p:txBody>
          <a:bodyPr>
            <a:spAutoFit/>
          </a:bodyPr>
          <a:lstStyle/>
          <a:p>
            <a:pPr algn="just"/>
            <a:r>
              <a:rPr lang="fr-FR" sz="900" baseline="30000" dirty="0">
                <a:latin typeface="Calibri" pitchFamily="34" charset="0"/>
              </a:rPr>
              <a:t>1</a:t>
            </a:r>
            <a:r>
              <a:rPr lang="fr-FR" sz="900" dirty="0">
                <a:latin typeface="Calibri" pitchFamily="34" charset="0"/>
              </a:rPr>
              <a:t>K. L. Johnson, “Contact </a:t>
            </a:r>
            <a:r>
              <a:rPr lang="fr-FR" sz="900" dirty="0" err="1">
                <a:latin typeface="Calibri" pitchFamily="34" charset="0"/>
              </a:rPr>
              <a:t>mechanics</a:t>
            </a:r>
            <a:r>
              <a:rPr lang="fr-FR" sz="900" dirty="0">
                <a:latin typeface="Calibri" pitchFamily="34" charset="0"/>
              </a:rPr>
              <a:t>.” (Cambridge </a:t>
            </a:r>
            <a:r>
              <a:rPr lang="fr-FR" sz="900" dirty="0" err="1">
                <a:latin typeface="Calibri" pitchFamily="34" charset="0"/>
              </a:rPr>
              <a:t>University</a:t>
            </a:r>
            <a:r>
              <a:rPr lang="fr-FR" sz="900" dirty="0">
                <a:latin typeface="Calibri" pitchFamily="34" charset="0"/>
              </a:rPr>
              <a:t> </a:t>
            </a:r>
            <a:r>
              <a:rPr lang="fr-FR" sz="900" dirty="0" err="1">
                <a:latin typeface="Calibri" pitchFamily="34" charset="0"/>
              </a:rPr>
              <a:t>Press</a:t>
            </a:r>
            <a:r>
              <a:rPr lang="fr-FR" sz="900" dirty="0">
                <a:latin typeface="Calibri" pitchFamily="34" charset="0"/>
              </a:rPr>
              <a:t>, 1987)..</a:t>
            </a:r>
          </a:p>
        </p:txBody>
      </p:sp>
      <p:pic>
        <p:nvPicPr>
          <p:cNvPr id="160776" name="Picture 8"/>
          <p:cNvPicPr>
            <a:picLocks noChangeAspect="1" noChangeArrowheads="1"/>
          </p:cNvPicPr>
          <p:nvPr/>
        </p:nvPicPr>
        <p:blipFill>
          <a:blip r:embed="rId7" cstate="print"/>
          <a:srcRect l="1170" t="4845" r="1170" b="4977"/>
          <a:stretch>
            <a:fillRect/>
          </a:stretch>
        </p:blipFill>
        <p:spPr bwMode="auto">
          <a:xfrm>
            <a:off x="467940" y="1196975"/>
            <a:ext cx="8064500" cy="4319588"/>
          </a:xfrm>
          <a:prstGeom prst="rect">
            <a:avLst/>
          </a:prstGeom>
          <a:noFill/>
          <a:ln w="9525">
            <a:noFill/>
            <a:miter lim="800000"/>
            <a:headEnd/>
            <a:tailEnd/>
          </a:ln>
        </p:spPr>
      </p:pic>
      <p:sp>
        <p:nvSpPr>
          <p:cNvPr id="29" name="Line 15"/>
          <p:cNvSpPr>
            <a:spLocks noChangeShapeType="1"/>
          </p:cNvSpPr>
          <p:nvPr/>
        </p:nvSpPr>
        <p:spPr bwMode="auto">
          <a:xfrm flipV="1">
            <a:off x="4979988" y="1385888"/>
            <a:ext cx="0" cy="3305175"/>
          </a:xfrm>
          <a:prstGeom prst="line">
            <a:avLst/>
          </a:prstGeom>
          <a:noFill/>
          <a:ln w="38100">
            <a:solidFill>
              <a:srgbClr val="0000FF"/>
            </a:solidFill>
            <a:prstDash val="sysDash"/>
            <a:round/>
            <a:headEnd/>
            <a:tailEnd/>
          </a:ln>
        </p:spPr>
        <p:txBody>
          <a:bodyPr/>
          <a:lstStyle/>
          <a:p>
            <a:endParaRPr lang="fr-FR"/>
          </a:p>
        </p:txBody>
      </p:sp>
      <p:sp>
        <p:nvSpPr>
          <p:cNvPr id="36" name="Rectangle 1051"/>
          <p:cNvSpPr>
            <a:spLocks noChangeArrowheads="1"/>
          </p:cNvSpPr>
          <p:nvPr/>
        </p:nvSpPr>
        <p:spPr bwMode="auto">
          <a:xfrm>
            <a:off x="179512" y="5157788"/>
            <a:ext cx="2103437" cy="400050"/>
          </a:xfrm>
          <a:prstGeom prst="rect">
            <a:avLst/>
          </a:prstGeom>
          <a:noFill/>
          <a:ln w="9525" algn="ctr">
            <a:noFill/>
            <a:miter lim="800000"/>
            <a:headEnd/>
            <a:tailEnd/>
          </a:ln>
        </p:spPr>
        <p:txBody>
          <a:bodyPr lIns="91405" tIns="45703" rIns="91405" bIns="45703">
            <a:spAutoFit/>
          </a:bodyPr>
          <a:lstStyle/>
          <a:p>
            <a:pPr algn="ctr" defTabSz="4171950">
              <a:spcBef>
                <a:spcPct val="20000"/>
              </a:spcBef>
            </a:pPr>
            <a:r>
              <a:rPr lang="fr-FR" sz="2000" b="1" u="sng">
                <a:latin typeface="Calibri" pitchFamily="34" charset="0"/>
              </a:rPr>
              <a:t>Théorie de Hertz</a:t>
            </a:r>
            <a:r>
              <a:rPr lang="fr-FR" sz="2000" b="1" baseline="30000">
                <a:latin typeface="Calibri" pitchFamily="34" charset="0"/>
              </a:rPr>
              <a:t>1</a:t>
            </a:r>
            <a:endParaRPr lang="fr-FR" sz="2000" baseline="30000">
              <a:latin typeface="Calibri" pitchFamily="34" charset="0"/>
            </a:endParaRPr>
          </a:p>
        </p:txBody>
      </p:sp>
      <p:graphicFrame>
        <p:nvGraphicFramePr>
          <p:cNvPr id="41" name="Object 11"/>
          <p:cNvGraphicFramePr>
            <a:graphicFrameLocks noChangeAspect="1"/>
          </p:cNvGraphicFramePr>
          <p:nvPr/>
        </p:nvGraphicFramePr>
        <p:xfrm>
          <a:off x="306388" y="5546725"/>
          <a:ext cx="1800225" cy="785813"/>
        </p:xfrm>
        <a:graphic>
          <a:graphicData uri="http://schemas.openxmlformats.org/presentationml/2006/ole">
            <mc:AlternateContent xmlns:mc="http://schemas.openxmlformats.org/markup-compatibility/2006">
              <mc:Choice xmlns:v="urn:schemas-microsoft-com:vml" Requires="v">
                <p:oleObj spid="_x0000_s22540" name="Équation" r:id="rId8" imgW="1041120" imgH="444240" progId="Equation.3">
                  <p:embed/>
                </p:oleObj>
              </mc:Choice>
              <mc:Fallback>
                <p:oleObj name="Équation" r:id="rId8" imgW="1041120" imgH="444240" progId="Equation.3">
                  <p:embed/>
                  <p:pic>
                    <p:nvPicPr>
                      <p:cNvPr id="0" name="Object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06388" y="5546725"/>
                        <a:ext cx="1800225" cy="785813"/>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5" name="Rectangle 44"/>
          <p:cNvSpPr>
            <a:spLocks noChangeArrowheads="1"/>
          </p:cNvSpPr>
          <p:nvPr/>
        </p:nvSpPr>
        <p:spPr bwMode="auto">
          <a:xfrm>
            <a:off x="250825" y="6322373"/>
            <a:ext cx="2801938" cy="307975"/>
          </a:xfrm>
          <a:prstGeom prst="rect">
            <a:avLst/>
          </a:prstGeom>
          <a:noFill/>
          <a:ln w="9525">
            <a:noFill/>
            <a:miter lim="800000"/>
            <a:headEnd/>
            <a:tailEnd/>
          </a:ln>
        </p:spPr>
        <p:txBody>
          <a:bodyPr wrap="none">
            <a:spAutoFit/>
          </a:bodyPr>
          <a:lstStyle/>
          <a:p>
            <a:pPr marL="342900" indent="-342900" eaLnBrk="0" hangingPunct="0">
              <a:spcBef>
                <a:spcPct val="20000"/>
              </a:spcBef>
              <a:buClr>
                <a:schemeClr val="folHlink"/>
              </a:buClr>
              <a:buFont typeface="Wingdings" pitchFamily="2" charset="2"/>
              <a:buNone/>
            </a:pPr>
            <a:r>
              <a:rPr lang="fr-FR" sz="1400" b="1" dirty="0">
                <a:latin typeface="Calibri" pitchFamily="34" charset="0"/>
                <a:sym typeface="Wingdings" pitchFamily="2" charset="2"/>
              </a:rPr>
              <a:t> Avec </a:t>
            </a:r>
            <a:r>
              <a:rPr lang="fr-FR" sz="1400" b="1" i="1" dirty="0">
                <a:latin typeface="Times New Roman" pitchFamily="18" charset="0"/>
                <a:cs typeface="Times New Roman" pitchFamily="18" charset="0"/>
                <a:sym typeface="Wingdings" pitchFamily="2" charset="2"/>
              </a:rPr>
              <a:t>E</a:t>
            </a:r>
            <a:r>
              <a:rPr lang="fr-FR" sz="1400" b="1" dirty="0">
                <a:latin typeface="Calibri" pitchFamily="34" charset="0"/>
                <a:sym typeface="Wingdings" pitchFamily="2" charset="2"/>
              </a:rPr>
              <a:t> et </a:t>
            </a:r>
            <a:r>
              <a:rPr lang="fr-FR" sz="1400" b="1" i="1" dirty="0">
                <a:latin typeface="Symbol" pitchFamily="18" charset="2"/>
                <a:sym typeface="Wingdings" pitchFamily="2" charset="2"/>
              </a:rPr>
              <a:t>u</a:t>
            </a:r>
            <a:r>
              <a:rPr lang="fr-FR" sz="1400" b="1" dirty="0">
                <a:latin typeface="Calibri" pitchFamily="34" charset="0"/>
                <a:sym typeface="Wingdings" pitchFamily="2" charset="2"/>
              </a:rPr>
              <a:t> de la silice (lentilles)</a:t>
            </a:r>
            <a:endParaRPr lang="fr-FR" sz="1400" b="1" dirty="0">
              <a:latin typeface="Calibri" pitchFamily="34" charset="0"/>
            </a:endParaRPr>
          </a:p>
        </p:txBody>
      </p:sp>
      <p:sp>
        <p:nvSpPr>
          <p:cNvPr id="30" name="Line 16"/>
          <p:cNvSpPr>
            <a:spLocks noChangeShapeType="1"/>
          </p:cNvSpPr>
          <p:nvPr/>
        </p:nvSpPr>
        <p:spPr bwMode="auto">
          <a:xfrm flipV="1">
            <a:off x="5610225" y="2806700"/>
            <a:ext cx="360363" cy="0"/>
          </a:xfrm>
          <a:prstGeom prst="line">
            <a:avLst/>
          </a:prstGeom>
          <a:noFill/>
          <a:ln w="38100">
            <a:solidFill>
              <a:srgbClr val="FF0000"/>
            </a:solidFill>
            <a:prstDash val="sysDot"/>
            <a:round/>
            <a:headEnd/>
            <a:tailEnd/>
          </a:ln>
        </p:spPr>
        <p:txBody>
          <a:bodyPr/>
          <a:lstStyle/>
          <a:p>
            <a:endParaRPr lang="fr-FR"/>
          </a:p>
        </p:txBody>
      </p:sp>
      <p:sp>
        <p:nvSpPr>
          <p:cNvPr id="31" name="Line 17"/>
          <p:cNvSpPr>
            <a:spLocks noChangeShapeType="1"/>
          </p:cNvSpPr>
          <p:nvPr/>
        </p:nvSpPr>
        <p:spPr bwMode="auto">
          <a:xfrm flipV="1">
            <a:off x="5610225" y="3194050"/>
            <a:ext cx="360363" cy="0"/>
          </a:xfrm>
          <a:prstGeom prst="line">
            <a:avLst/>
          </a:prstGeom>
          <a:noFill/>
          <a:ln w="38100">
            <a:solidFill>
              <a:srgbClr val="0000FF"/>
            </a:solidFill>
            <a:prstDash val="sysDash"/>
            <a:round/>
            <a:headEnd/>
            <a:tailEnd/>
          </a:ln>
        </p:spPr>
        <p:txBody>
          <a:bodyPr/>
          <a:lstStyle/>
          <a:p>
            <a:endParaRPr lang="fr-FR"/>
          </a:p>
        </p:txBody>
      </p:sp>
      <p:sp>
        <p:nvSpPr>
          <p:cNvPr id="32" name="Rectangle 8"/>
          <p:cNvSpPr>
            <a:spLocks noChangeArrowheads="1"/>
          </p:cNvSpPr>
          <p:nvPr/>
        </p:nvSpPr>
        <p:spPr bwMode="auto">
          <a:xfrm>
            <a:off x="5940425" y="2636838"/>
            <a:ext cx="3059113" cy="338137"/>
          </a:xfrm>
          <a:prstGeom prst="rect">
            <a:avLst/>
          </a:prstGeom>
          <a:noFill/>
          <a:ln w="9525">
            <a:noFill/>
            <a:miter lim="800000"/>
            <a:headEnd/>
            <a:tailEnd/>
          </a:ln>
        </p:spPr>
        <p:txBody>
          <a:bodyPr>
            <a:spAutoFit/>
          </a:bodyPr>
          <a:lstStyle/>
          <a:p>
            <a:pPr marL="342900" indent="-342900" eaLnBrk="0" hangingPunct="0">
              <a:spcBef>
                <a:spcPct val="20000"/>
              </a:spcBef>
              <a:buClr>
                <a:schemeClr val="folHlink"/>
              </a:buClr>
              <a:buFont typeface="Wingdings" pitchFamily="2" charset="2"/>
              <a:buNone/>
            </a:pPr>
            <a:r>
              <a:rPr lang="fr-FR" sz="1600" i="1">
                <a:latin typeface="Calibri" pitchFamily="34" charset="0"/>
              </a:rPr>
              <a:t>Déformation à la fissuration</a:t>
            </a:r>
          </a:p>
        </p:txBody>
      </p:sp>
      <p:sp>
        <p:nvSpPr>
          <p:cNvPr id="33" name="Rectangle 8"/>
          <p:cNvSpPr>
            <a:spLocks noChangeArrowheads="1"/>
          </p:cNvSpPr>
          <p:nvPr/>
        </p:nvSpPr>
        <p:spPr bwMode="auto">
          <a:xfrm>
            <a:off x="5940425" y="3025775"/>
            <a:ext cx="2446338" cy="336550"/>
          </a:xfrm>
          <a:prstGeom prst="rect">
            <a:avLst/>
          </a:prstGeom>
          <a:noFill/>
          <a:ln w="9525">
            <a:noFill/>
            <a:miter lim="800000"/>
            <a:headEnd/>
            <a:tailEnd/>
          </a:ln>
        </p:spPr>
        <p:txBody>
          <a:bodyPr>
            <a:spAutoFit/>
          </a:bodyPr>
          <a:lstStyle/>
          <a:p>
            <a:pPr marL="342900" indent="-342900" eaLnBrk="0" hangingPunct="0">
              <a:spcBef>
                <a:spcPct val="20000"/>
              </a:spcBef>
              <a:buClr>
                <a:schemeClr val="folHlink"/>
              </a:buClr>
              <a:buFont typeface="Wingdings" pitchFamily="2" charset="2"/>
              <a:buNone/>
            </a:pPr>
            <a:r>
              <a:rPr lang="fr-FR" sz="1600" i="1">
                <a:latin typeface="Calibri" pitchFamily="34" charset="0"/>
              </a:rPr>
              <a:t>Stabilisation du contact</a:t>
            </a:r>
          </a:p>
        </p:txBody>
      </p:sp>
      <p:graphicFrame>
        <p:nvGraphicFramePr>
          <p:cNvPr id="34" name="Object 12"/>
          <p:cNvGraphicFramePr>
            <a:graphicFrameLocks noChangeAspect="1"/>
          </p:cNvGraphicFramePr>
          <p:nvPr/>
        </p:nvGraphicFramePr>
        <p:xfrm>
          <a:off x="8318500" y="2635250"/>
          <a:ext cx="681038" cy="477838"/>
        </p:xfrm>
        <a:graphic>
          <a:graphicData uri="http://schemas.openxmlformats.org/presentationml/2006/ole">
            <mc:AlternateContent xmlns:mc="http://schemas.openxmlformats.org/markup-compatibility/2006">
              <mc:Choice xmlns:v="urn:schemas-microsoft-com:vml" Requires="v">
                <p:oleObj spid="_x0000_s22541" name="Equation" r:id="rId10" imgW="203112" imgH="139639" progId="Equation.3">
                  <p:embed/>
                </p:oleObj>
              </mc:Choice>
              <mc:Fallback>
                <p:oleObj name="Equation" r:id="rId10" imgW="203112" imgH="139639" progId="Equation.3">
                  <p:embed/>
                  <p:pic>
                    <p:nvPicPr>
                      <p:cNvPr id="0" name="Object 1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318500" y="2635250"/>
                        <a:ext cx="681038" cy="4778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6" name="Flèche vers le bas 45"/>
          <p:cNvSpPr/>
          <p:nvPr/>
        </p:nvSpPr>
        <p:spPr>
          <a:xfrm rot="16200000">
            <a:off x="2412455" y="5661026"/>
            <a:ext cx="287337" cy="57626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42" name="Rectangle à coins arrondis 41"/>
          <p:cNvSpPr/>
          <p:nvPr/>
        </p:nvSpPr>
        <p:spPr>
          <a:xfrm>
            <a:off x="4932040" y="5589588"/>
            <a:ext cx="3527425" cy="1079500"/>
          </a:xfrm>
          <a:prstGeom prst="roundRect">
            <a:avLst>
              <a:gd name="adj" fmla="val 9550"/>
            </a:avLst>
          </a:prstGeom>
          <a:solidFill>
            <a:schemeClr val="accent3">
              <a:lumMod val="40000"/>
              <a:lumOff val="6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SzPts val="1800"/>
              <a:defRPr/>
            </a:pPr>
            <a:r>
              <a:rPr lang="fr-FR" sz="1600" b="1" dirty="0">
                <a:solidFill>
                  <a:srgbClr val="000000"/>
                </a:solidFill>
              </a:rPr>
              <a:t>Contrainte normale à la rupture d’environ </a:t>
            </a:r>
            <a:r>
              <a:rPr lang="fr-FR" sz="1600" b="1" u="sng" dirty="0" smtClean="0">
                <a:solidFill>
                  <a:srgbClr val="000000"/>
                </a:solidFill>
              </a:rPr>
              <a:t>(50-100)</a:t>
            </a:r>
            <a:r>
              <a:rPr lang="fr-FR" sz="1600" b="1" u="sng" dirty="0" err="1" smtClean="0">
                <a:solidFill>
                  <a:srgbClr val="000000"/>
                </a:solidFill>
              </a:rPr>
              <a:t>MPa</a:t>
            </a:r>
            <a:r>
              <a:rPr lang="fr-FR" sz="1600" b="1" dirty="0" smtClean="0">
                <a:solidFill>
                  <a:srgbClr val="000000"/>
                </a:solidFill>
              </a:rPr>
              <a:t> </a:t>
            </a:r>
            <a:r>
              <a:rPr lang="fr-FR" sz="1600" b="1" dirty="0">
                <a:solidFill>
                  <a:srgbClr val="000000"/>
                </a:solidFill>
              </a:rPr>
              <a:t>pour l’Alumine native </a:t>
            </a:r>
            <a:r>
              <a:rPr lang="fr-FR" sz="1600" b="1" dirty="0" smtClean="0">
                <a:solidFill>
                  <a:srgbClr val="000000"/>
                </a:solidFill>
              </a:rPr>
              <a:t>(≈20x plus </a:t>
            </a:r>
            <a:r>
              <a:rPr lang="fr-FR" sz="1600" b="1" dirty="0">
                <a:solidFill>
                  <a:srgbClr val="000000"/>
                </a:solidFill>
              </a:rPr>
              <a:t>faible que pour l’Alumine amorphe (ALD – </a:t>
            </a:r>
            <a:r>
              <a:rPr lang="fr-FR" sz="1600" b="1" dirty="0" smtClean="0">
                <a:solidFill>
                  <a:srgbClr val="000000"/>
                </a:solidFill>
              </a:rPr>
              <a:t>85°C</a:t>
            </a:r>
            <a:r>
              <a:rPr lang="fr-FR" sz="1600" b="1" dirty="0">
                <a:solidFill>
                  <a:srgbClr val="000000"/>
                </a:solidFill>
              </a:rPr>
              <a:t>)).</a:t>
            </a:r>
          </a:p>
        </p:txBody>
      </p:sp>
      <p:sp>
        <p:nvSpPr>
          <p:cNvPr id="47" name="Rectangle 7"/>
          <p:cNvSpPr>
            <a:spLocks noChangeArrowheads="1"/>
          </p:cNvSpPr>
          <p:nvPr/>
        </p:nvSpPr>
        <p:spPr bwMode="auto">
          <a:xfrm>
            <a:off x="3276600" y="1268413"/>
            <a:ext cx="431800" cy="3422650"/>
          </a:xfrm>
          <a:prstGeom prst="rect">
            <a:avLst/>
          </a:prstGeom>
          <a:solidFill>
            <a:srgbClr val="FF0000">
              <a:alpha val="20000"/>
            </a:srgbClr>
          </a:solidFill>
          <a:ln w="9525">
            <a:noFill/>
            <a:miter lim="800000"/>
            <a:headEnd/>
            <a:tailEnd/>
          </a:ln>
        </p:spPr>
        <p:txBody>
          <a:bodyPr wrap="none" anchor="ctr"/>
          <a:lstStyle/>
          <a:p>
            <a:endParaRPr lang="fr-FR">
              <a:latin typeface="Calibri" pitchFamily="34" charset="0"/>
            </a:endParaRPr>
          </a:p>
        </p:txBody>
      </p:sp>
      <p:sp>
        <p:nvSpPr>
          <p:cNvPr id="28" name="Line 14"/>
          <p:cNvSpPr>
            <a:spLocks noChangeShapeType="1"/>
          </p:cNvSpPr>
          <p:nvPr/>
        </p:nvSpPr>
        <p:spPr bwMode="auto">
          <a:xfrm flipV="1">
            <a:off x="3492500" y="1341438"/>
            <a:ext cx="0" cy="3305175"/>
          </a:xfrm>
          <a:prstGeom prst="line">
            <a:avLst/>
          </a:prstGeom>
          <a:noFill/>
          <a:ln w="38100">
            <a:solidFill>
              <a:srgbClr val="FF0000"/>
            </a:solidFill>
            <a:prstDash val="sysDot"/>
            <a:round/>
            <a:headEnd/>
            <a:tailEnd/>
          </a:ln>
        </p:spPr>
        <p:txBody>
          <a:bodyPr/>
          <a:lstStyle/>
          <a:p>
            <a:endParaRPr lang="fr-FR"/>
          </a:p>
        </p:txBody>
      </p:sp>
      <p:sp>
        <p:nvSpPr>
          <p:cNvPr id="48" name="Rectangle 7"/>
          <p:cNvSpPr>
            <a:spLocks noChangeArrowheads="1"/>
          </p:cNvSpPr>
          <p:nvPr/>
        </p:nvSpPr>
        <p:spPr bwMode="auto">
          <a:xfrm>
            <a:off x="5583238" y="2708275"/>
            <a:ext cx="433387" cy="215900"/>
          </a:xfrm>
          <a:prstGeom prst="rect">
            <a:avLst/>
          </a:prstGeom>
          <a:solidFill>
            <a:srgbClr val="FF0000">
              <a:alpha val="20000"/>
            </a:srgbClr>
          </a:solidFill>
          <a:ln w="9525">
            <a:noFill/>
            <a:miter lim="800000"/>
            <a:headEnd/>
            <a:tailEnd/>
          </a:ln>
        </p:spPr>
        <p:txBody>
          <a:bodyPr wrap="none" anchor="ctr"/>
          <a:lstStyle/>
          <a:p>
            <a:endParaRPr lang="fr-FR">
              <a:latin typeface="Calibri" pitchFamily="34" charset="0"/>
            </a:endParaRPr>
          </a:p>
        </p:txBody>
      </p:sp>
      <p:sp>
        <p:nvSpPr>
          <p:cNvPr id="22" name="Espace réservé du numéro de diapositive 3"/>
          <p:cNvSpPr>
            <a:spLocks noGrp="1"/>
          </p:cNvSpPr>
          <p:nvPr>
            <p:ph type="sldNum" sz="quarter" idx="12"/>
          </p:nvPr>
        </p:nvSpPr>
        <p:spPr>
          <a:xfrm>
            <a:off x="8675688" y="6492875"/>
            <a:ext cx="347662" cy="365125"/>
          </a:xfrm>
        </p:spPr>
        <p:txBody>
          <a:bodyPr/>
          <a:lstStyle/>
          <a:p>
            <a:pPr>
              <a:defRPr/>
            </a:pPr>
            <a:fld id="{A7CF7771-FEFF-42B8-B69B-7C8B3333F75B}" type="slidenum">
              <a:rPr lang="fr-FR"/>
              <a:pPr>
                <a:defRPr/>
              </a:pPr>
              <a:t>34</a:t>
            </a:fld>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077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8"/>
                                        </p:tgtEl>
                                        <p:attrNameLst>
                                          <p:attrName>style.visibility</p:attrName>
                                        </p:attrNameLst>
                                      </p:cBhvr>
                                      <p:to>
                                        <p:strVal val="visible"/>
                                      </p:to>
                                    </p:set>
                                  </p:childTnLst>
                                </p:cTn>
                              </p:par>
                              <p:par>
                                <p:cTn id="35" presetID="1" presetClass="exit" presetSubtype="0" fill="hold" nodeType="withEffect">
                                  <p:stCondLst>
                                    <p:cond delay="0"/>
                                  </p:stCondLst>
                                  <p:childTnLst>
                                    <p:set>
                                      <p:cBhvr>
                                        <p:cTn id="36" dur="1" fill="hold">
                                          <p:stCondLst>
                                            <p:cond delay="0"/>
                                          </p:stCondLst>
                                        </p:cTn>
                                        <p:tgtEl>
                                          <p:spTgt spid="2"/>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46"/>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8"/>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6" grpId="0"/>
      <p:bldP spid="45" grpId="0"/>
      <p:bldP spid="30" grpId="0" animBg="1"/>
      <p:bldP spid="31" grpId="0" animBg="1"/>
      <p:bldP spid="32" grpId="0"/>
      <p:bldP spid="33" grpId="0"/>
      <p:bldP spid="46" grpId="0" animBg="1"/>
      <p:bldP spid="42" grpId="0" animBg="1"/>
      <p:bldP spid="47" grpId="0" animBg="1"/>
      <p:bldP spid="28" grpId="0" animBg="1"/>
      <p:bldP spid="4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1"/>
          <p:cNvPicPr>
            <a:picLocks noChangeAspect="1" noChangeArrowheads="1"/>
          </p:cNvPicPr>
          <p:nvPr/>
        </p:nvPicPr>
        <p:blipFill>
          <a:blip r:embed="rId3" cstate="print"/>
          <a:srcRect l="1463" t="1656" r="17642" b="3156"/>
          <a:stretch>
            <a:fillRect/>
          </a:stretch>
        </p:blipFill>
        <p:spPr bwMode="auto">
          <a:xfrm>
            <a:off x="76200" y="1196975"/>
            <a:ext cx="6773863" cy="4248150"/>
          </a:xfrm>
          <a:prstGeom prst="rect">
            <a:avLst/>
          </a:prstGeom>
          <a:noFill/>
          <a:ln w="9525">
            <a:noFill/>
            <a:miter lim="800000"/>
            <a:headEnd/>
            <a:tailEnd/>
          </a:ln>
        </p:spPr>
      </p:pic>
      <p:cxnSp>
        <p:nvCxnSpPr>
          <p:cNvPr id="3" name="Connecteur droit 2"/>
          <p:cNvCxnSpPr/>
          <p:nvPr/>
        </p:nvCxnSpPr>
        <p:spPr>
          <a:xfrm>
            <a:off x="0" y="476250"/>
            <a:ext cx="9144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67588" name="ZoneTexte 3"/>
          <p:cNvSpPr txBox="1">
            <a:spLocks noChangeArrowheads="1"/>
          </p:cNvSpPr>
          <p:nvPr/>
        </p:nvSpPr>
        <p:spPr bwMode="auto">
          <a:xfrm>
            <a:off x="0" y="0"/>
            <a:ext cx="9144000" cy="461963"/>
          </a:xfrm>
          <a:prstGeom prst="rect">
            <a:avLst/>
          </a:prstGeom>
          <a:noFill/>
          <a:ln w="9525">
            <a:noFill/>
            <a:miter lim="800000"/>
            <a:headEnd/>
            <a:tailEnd/>
          </a:ln>
        </p:spPr>
        <p:txBody>
          <a:bodyPr>
            <a:spAutoFit/>
          </a:bodyPr>
          <a:lstStyle/>
          <a:p>
            <a:r>
              <a:rPr lang="fr-FR" sz="2400" dirty="0" smtClean="0">
                <a:latin typeface="Calibri" pitchFamily="34" charset="0"/>
              </a:rPr>
              <a:t>II</a:t>
            </a:r>
            <a:r>
              <a:rPr lang="fr-FR" sz="2400" dirty="0">
                <a:latin typeface="Calibri" pitchFamily="34" charset="0"/>
              </a:rPr>
              <a:t>. Etude d’un contact électrique sans singularité géométrique</a:t>
            </a:r>
          </a:p>
        </p:txBody>
      </p:sp>
      <p:sp>
        <p:nvSpPr>
          <p:cNvPr id="7" name="Espace réservé du numéro de diapositive 3"/>
          <p:cNvSpPr>
            <a:spLocks noGrp="1"/>
          </p:cNvSpPr>
          <p:nvPr>
            <p:ph type="sldNum" sz="quarter" idx="12"/>
          </p:nvPr>
        </p:nvSpPr>
        <p:spPr>
          <a:xfrm>
            <a:off x="8675688" y="6492875"/>
            <a:ext cx="347662" cy="365125"/>
          </a:xfrm>
        </p:spPr>
        <p:txBody>
          <a:bodyPr/>
          <a:lstStyle/>
          <a:p>
            <a:pPr>
              <a:defRPr/>
            </a:pPr>
            <a:fld id="{4690DCFC-5EE9-4084-92C3-646542B2FEFA}" type="slidenum">
              <a:rPr lang="fr-FR"/>
              <a:pPr>
                <a:defRPr/>
              </a:pPr>
              <a:t>35</a:t>
            </a:fld>
            <a:endParaRPr lang="fr-FR"/>
          </a:p>
        </p:txBody>
      </p:sp>
      <p:sp>
        <p:nvSpPr>
          <p:cNvPr id="9" name="Rectangle 20206"/>
          <p:cNvSpPr>
            <a:spLocks noChangeArrowheads="1"/>
          </p:cNvSpPr>
          <p:nvPr/>
        </p:nvSpPr>
        <p:spPr bwMode="auto">
          <a:xfrm>
            <a:off x="1404938" y="1484313"/>
            <a:ext cx="5399087" cy="1135062"/>
          </a:xfrm>
          <a:prstGeom prst="rect">
            <a:avLst/>
          </a:prstGeom>
          <a:solidFill>
            <a:schemeClr val="folHlink">
              <a:alpha val="20000"/>
            </a:schemeClr>
          </a:solidFill>
          <a:ln w="9525">
            <a:noFill/>
            <a:miter lim="800000"/>
            <a:headEnd/>
            <a:tailEnd/>
          </a:ln>
        </p:spPr>
        <p:txBody>
          <a:bodyPr wrap="none" anchor="ctr"/>
          <a:lstStyle/>
          <a:p>
            <a:endParaRPr lang="fr-FR">
              <a:latin typeface="Calibri" pitchFamily="34" charset="0"/>
            </a:endParaRPr>
          </a:p>
        </p:txBody>
      </p:sp>
      <p:sp>
        <p:nvSpPr>
          <p:cNvPr id="10" name="Rectangle 20207"/>
          <p:cNvSpPr>
            <a:spLocks noChangeArrowheads="1"/>
          </p:cNvSpPr>
          <p:nvPr/>
        </p:nvSpPr>
        <p:spPr bwMode="auto">
          <a:xfrm>
            <a:off x="1404938" y="2609850"/>
            <a:ext cx="5399087" cy="1304925"/>
          </a:xfrm>
          <a:prstGeom prst="rect">
            <a:avLst/>
          </a:prstGeom>
          <a:solidFill>
            <a:srgbClr val="FFCC00">
              <a:alpha val="20000"/>
            </a:srgbClr>
          </a:solidFill>
          <a:ln w="9525">
            <a:noFill/>
            <a:miter lim="800000"/>
            <a:headEnd/>
            <a:tailEnd/>
          </a:ln>
        </p:spPr>
        <p:txBody>
          <a:bodyPr wrap="none" anchor="ctr"/>
          <a:lstStyle/>
          <a:p>
            <a:endParaRPr lang="fr-FR">
              <a:latin typeface="Calibri" pitchFamily="34" charset="0"/>
            </a:endParaRPr>
          </a:p>
        </p:txBody>
      </p:sp>
      <p:sp>
        <p:nvSpPr>
          <p:cNvPr id="11" name="Rectangle 20208"/>
          <p:cNvSpPr>
            <a:spLocks noChangeArrowheads="1"/>
          </p:cNvSpPr>
          <p:nvPr/>
        </p:nvSpPr>
        <p:spPr bwMode="auto">
          <a:xfrm>
            <a:off x="1404938" y="3924300"/>
            <a:ext cx="5399087" cy="917575"/>
          </a:xfrm>
          <a:prstGeom prst="rect">
            <a:avLst/>
          </a:prstGeom>
          <a:solidFill>
            <a:srgbClr val="3366FF">
              <a:alpha val="20000"/>
            </a:srgbClr>
          </a:solidFill>
          <a:ln w="9525">
            <a:noFill/>
            <a:miter lim="800000"/>
            <a:headEnd/>
            <a:tailEnd/>
          </a:ln>
        </p:spPr>
        <p:txBody>
          <a:bodyPr wrap="none" anchor="ctr"/>
          <a:lstStyle/>
          <a:p>
            <a:endParaRPr lang="fr-FR">
              <a:latin typeface="Calibri" pitchFamily="34" charset="0"/>
            </a:endParaRPr>
          </a:p>
        </p:txBody>
      </p:sp>
      <p:sp>
        <p:nvSpPr>
          <p:cNvPr id="13" name="ZoneTexte 21"/>
          <p:cNvSpPr txBox="1">
            <a:spLocks noChangeArrowheads="1"/>
          </p:cNvSpPr>
          <p:nvPr/>
        </p:nvSpPr>
        <p:spPr bwMode="auto">
          <a:xfrm>
            <a:off x="4284663" y="1117600"/>
            <a:ext cx="2112962" cy="366713"/>
          </a:xfrm>
          <a:prstGeom prst="rect">
            <a:avLst/>
          </a:prstGeom>
          <a:noFill/>
          <a:ln w="9525">
            <a:noFill/>
            <a:miter lim="800000"/>
            <a:headEnd/>
            <a:tailEnd/>
          </a:ln>
        </p:spPr>
        <p:txBody>
          <a:bodyPr>
            <a:spAutoFit/>
          </a:bodyPr>
          <a:lstStyle/>
          <a:p>
            <a:pPr algn="ctr"/>
            <a:r>
              <a:rPr lang="fr-FR" b="1">
                <a:latin typeface="Calibri" pitchFamily="34" charset="0"/>
              </a:rPr>
              <a:t>Contact électrique</a:t>
            </a:r>
          </a:p>
        </p:txBody>
      </p:sp>
      <p:sp>
        <p:nvSpPr>
          <p:cNvPr id="14" name="ZoneTexte 33"/>
          <p:cNvSpPr txBox="1">
            <a:spLocks noChangeArrowheads="1"/>
          </p:cNvSpPr>
          <p:nvPr/>
        </p:nvSpPr>
        <p:spPr bwMode="auto">
          <a:xfrm>
            <a:off x="6875463" y="1116013"/>
            <a:ext cx="2255837" cy="368300"/>
          </a:xfrm>
          <a:prstGeom prst="rect">
            <a:avLst/>
          </a:prstGeom>
          <a:noFill/>
          <a:ln w="9525">
            <a:noFill/>
            <a:miter lim="800000"/>
            <a:headEnd/>
            <a:tailEnd/>
          </a:ln>
        </p:spPr>
        <p:txBody>
          <a:bodyPr>
            <a:spAutoFit/>
          </a:bodyPr>
          <a:lstStyle/>
          <a:p>
            <a:pPr algn="ctr"/>
            <a:r>
              <a:rPr lang="fr-FR" b="1">
                <a:latin typeface="Calibri" pitchFamily="34" charset="0"/>
              </a:rPr>
              <a:t>Structure du contact</a:t>
            </a:r>
          </a:p>
        </p:txBody>
      </p:sp>
      <p:sp>
        <p:nvSpPr>
          <p:cNvPr id="15" name="ZoneTexte 7"/>
          <p:cNvSpPr txBox="1">
            <a:spLocks noChangeArrowheads="1"/>
          </p:cNvSpPr>
          <p:nvPr/>
        </p:nvSpPr>
        <p:spPr bwMode="auto">
          <a:xfrm>
            <a:off x="4859338" y="2957513"/>
            <a:ext cx="2160587" cy="522287"/>
          </a:xfrm>
          <a:prstGeom prst="rect">
            <a:avLst/>
          </a:prstGeom>
          <a:noFill/>
          <a:ln w="9525">
            <a:noFill/>
            <a:miter lim="800000"/>
            <a:headEnd/>
            <a:tailEnd/>
          </a:ln>
        </p:spPr>
        <p:txBody>
          <a:bodyPr anchor="ctr">
            <a:spAutoFit/>
          </a:bodyPr>
          <a:lstStyle/>
          <a:p>
            <a:r>
              <a:rPr lang="fr-FR" sz="1400" b="1" i="1">
                <a:latin typeface="Calibri" pitchFamily="34" charset="0"/>
              </a:rPr>
              <a:t>Contact métallique transitoire</a:t>
            </a:r>
          </a:p>
        </p:txBody>
      </p:sp>
      <p:sp>
        <p:nvSpPr>
          <p:cNvPr id="16" name="ZoneTexte 10"/>
          <p:cNvSpPr txBox="1">
            <a:spLocks noChangeArrowheads="1"/>
          </p:cNvSpPr>
          <p:nvPr/>
        </p:nvSpPr>
        <p:spPr bwMode="auto">
          <a:xfrm>
            <a:off x="4860032" y="4273351"/>
            <a:ext cx="1873250" cy="307777"/>
          </a:xfrm>
          <a:prstGeom prst="rect">
            <a:avLst/>
          </a:prstGeom>
          <a:noFill/>
          <a:ln w="9525">
            <a:noFill/>
            <a:miter lim="800000"/>
            <a:headEnd/>
            <a:tailEnd/>
          </a:ln>
        </p:spPr>
        <p:txBody>
          <a:bodyPr anchor="ctr">
            <a:spAutoFit/>
          </a:bodyPr>
          <a:lstStyle/>
          <a:p>
            <a:r>
              <a:rPr lang="fr-FR" sz="1400" b="1" i="1" dirty="0">
                <a:latin typeface="Calibri" pitchFamily="34" charset="0"/>
              </a:rPr>
              <a:t>Contact </a:t>
            </a:r>
            <a:r>
              <a:rPr lang="fr-FR" sz="1400" b="1" i="1" dirty="0" smtClean="0">
                <a:latin typeface="Calibri" pitchFamily="34" charset="0"/>
              </a:rPr>
              <a:t>stable</a:t>
            </a:r>
            <a:endParaRPr lang="fr-FR" sz="1400" b="1" i="1" dirty="0">
              <a:latin typeface="Calibri" pitchFamily="34" charset="0"/>
            </a:endParaRPr>
          </a:p>
        </p:txBody>
      </p:sp>
      <p:grpSp>
        <p:nvGrpSpPr>
          <p:cNvPr id="2" name="Group 20171"/>
          <p:cNvGrpSpPr>
            <a:grpSpLocks/>
          </p:cNvGrpSpPr>
          <p:nvPr/>
        </p:nvGrpSpPr>
        <p:grpSpPr bwMode="auto">
          <a:xfrm>
            <a:off x="7164388" y="3881438"/>
            <a:ext cx="1593850" cy="809625"/>
            <a:chOff x="4081" y="1876"/>
            <a:chExt cx="816" cy="369"/>
          </a:xfrm>
        </p:grpSpPr>
        <p:grpSp>
          <p:nvGrpSpPr>
            <p:cNvPr id="67645" name="Groupe 70"/>
            <p:cNvGrpSpPr>
              <a:grpSpLocks/>
            </p:cNvGrpSpPr>
            <p:nvPr/>
          </p:nvGrpSpPr>
          <p:grpSpPr bwMode="auto">
            <a:xfrm>
              <a:off x="4081" y="2042"/>
              <a:ext cx="680" cy="203"/>
              <a:chOff x="554868" y="4965700"/>
              <a:chExt cx="2682875" cy="322263"/>
            </a:xfrm>
          </p:grpSpPr>
          <p:sp>
            <p:nvSpPr>
              <p:cNvPr id="67652" name="Freeform 35"/>
              <p:cNvSpPr>
                <a:spLocks/>
              </p:cNvSpPr>
              <p:nvPr/>
            </p:nvSpPr>
            <p:spPr bwMode="auto">
              <a:xfrm>
                <a:off x="558043" y="5100638"/>
                <a:ext cx="2668587" cy="142875"/>
              </a:xfrm>
              <a:custGeom>
                <a:avLst/>
                <a:gdLst>
                  <a:gd name="T0" fmla="*/ 2147483647 w 1681"/>
                  <a:gd name="T1" fmla="*/ 2147483647 h 90"/>
                  <a:gd name="T2" fmla="*/ 2147483647 w 1681"/>
                  <a:gd name="T3" fmla="*/ 2147483647 h 90"/>
                  <a:gd name="T4" fmla="*/ 2147483647 w 1681"/>
                  <a:gd name="T5" fmla="*/ 2147483647 h 90"/>
                  <a:gd name="T6" fmla="*/ 2147483647 w 1681"/>
                  <a:gd name="T7" fmla="*/ 2147483647 h 90"/>
                  <a:gd name="T8" fmla="*/ 2147483647 w 1681"/>
                  <a:gd name="T9" fmla="*/ 2147483647 h 90"/>
                  <a:gd name="T10" fmla="*/ 2147483647 w 1681"/>
                  <a:gd name="T11" fmla="*/ 2147483647 h 90"/>
                  <a:gd name="T12" fmla="*/ 2147483647 w 1681"/>
                  <a:gd name="T13" fmla="*/ 2147483647 h 90"/>
                  <a:gd name="T14" fmla="*/ 2147483647 w 1681"/>
                  <a:gd name="T15" fmla="*/ 2147483647 h 90"/>
                  <a:gd name="T16" fmla="*/ 0 w 1681"/>
                  <a:gd name="T17" fmla="*/ 2147483647 h 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81"/>
                  <a:gd name="T28" fmla="*/ 0 h 90"/>
                  <a:gd name="T29" fmla="*/ 1681 w 1681"/>
                  <a:gd name="T30" fmla="*/ 90 h 9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81" h="90">
                    <a:moveTo>
                      <a:pt x="1681" y="90"/>
                    </a:moveTo>
                    <a:cubicBezTo>
                      <a:pt x="1649" y="79"/>
                      <a:pt x="1559" y="36"/>
                      <a:pt x="1488" y="26"/>
                    </a:cubicBezTo>
                    <a:cubicBezTo>
                      <a:pt x="1417" y="16"/>
                      <a:pt x="1309" y="29"/>
                      <a:pt x="1253" y="30"/>
                    </a:cubicBezTo>
                    <a:cubicBezTo>
                      <a:pt x="1197" y="31"/>
                      <a:pt x="1216" y="35"/>
                      <a:pt x="1150" y="30"/>
                    </a:cubicBezTo>
                    <a:cubicBezTo>
                      <a:pt x="1084" y="25"/>
                      <a:pt x="946" y="0"/>
                      <a:pt x="855" y="2"/>
                    </a:cubicBezTo>
                    <a:cubicBezTo>
                      <a:pt x="764" y="4"/>
                      <a:pt x="693" y="44"/>
                      <a:pt x="605" y="45"/>
                    </a:cubicBezTo>
                    <a:cubicBezTo>
                      <a:pt x="517" y="46"/>
                      <a:pt x="395" y="17"/>
                      <a:pt x="324" y="11"/>
                    </a:cubicBezTo>
                    <a:cubicBezTo>
                      <a:pt x="253" y="5"/>
                      <a:pt x="234" y="0"/>
                      <a:pt x="180" y="8"/>
                    </a:cubicBezTo>
                    <a:cubicBezTo>
                      <a:pt x="126" y="16"/>
                      <a:pt x="37" y="49"/>
                      <a:pt x="0" y="60"/>
                    </a:cubicBezTo>
                  </a:path>
                </a:pathLst>
              </a:custGeom>
              <a:noFill/>
              <a:ln w="9525">
                <a:solidFill>
                  <a:schemeClr val="tx1"/>
                </a:solidFill>
                <a:round/>
                <a:headEnd/>
                <a:tailEnd/>
              </a:ln>
            </p:spPr>
            <p:txBody>
              <a:bodyPr/>
              <a:lstStyle/>
              <a:p>
                <a:endParaRPr lang="fr-FR"/>
              </a:p>
            </p:txBody>
          </p:sp>
          <p:sp>
            <p:nvSpPr>
              <p:cNvPr id="67653" name="Freeform 41" descr="Quadrillage en pointillé"/>
              <p:cNvSpPr>
                <a:spLocks/>
              </p:cNvSpPr>
              <p:nvPr/>
            </p:nvSpPr>
            <p:spPr bwMode="auto">
              <a:xfrm>
                <a:off x="569155" y="5145088"/>
                <a:ext cx="2668588" cy="142875"/>
              </a:xfrm>
              <a:custGeom>
                <a:avLst/>
                <a:gdLst>
                  <a:gd name="T0" fmla="*/ 2147483647 w 1681"/>
                  <a:gd name="T1" fmla="*/ 2147483647 h 90"/>
                  <a:gd name="T2" fmla="*/ 2147483647 w 1681"/>
                  <a:gd name="T3" fmla="*/ 2147483647 h 90"/>
                  <a:gd name="T4" fmla="*/ 2147483647 w 1681"/>
                  <a:gd name="T5" fmla="*/ 2147483647 h 90"/>
                  <a:gd name="T6" fmla="*/ 2147483647 w 1681"/>
                  <a:gd name="T7" fmla="*/ 2147483647 h 90"/>
                  <a:gd name="T8" fmla="*/ 2147483647 w 1681"/>
                  <a:gd name="T9" fmla="*/ 2147483647 h 90"/>
                  <a:gd name="T10" fmla="*/ 2147483647 w 1681"/>
                  <a:gd name="T11" fmla="*/ 2147483647 h 90"/>
                  <a:gd name="T12" fmla="*/ 2147483647 w 1681"/>
                  <a:gd name="T13" fmla="*/ 2147483647 h 90"/>
                  <a:gd name="T14" fmla="*/ 2147483647 w 1681"/>
                  <a:gd name="T15" fmla="*/ 2147483647 h 90"/>
                  <a:gd name="T16" fmla="*/ 0 w 1681"/>
                  <a:gd name="T17" fmla="*/ 2147483647 h 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81"/>
                  <a:gd name="T28" fmla="*/ 0 h 90"/>
                  <a:gd name="T29" fmla="*/ 1681 w 1681"/>
                  <a:gd name="T30" fmla="*/ 90 h 9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81" h="90">
                    <a:moveTo>
                      <a:pt x="1681" y="90"/>
                    </a:moveTo>
                    <a:cubicBezTo>
                      <a:pt x="1649" y="79"/>
                      <a:pt x="1559" y="36"/>
                      <a:pt x="1488" y="26"/>
                    </a:cubicBezTo>
                    <a:cubicBezTo>
                      <a:pt x="1417" y="16"/>
                      <a:pt x="1309" y="29"/>
                      <a:pt x="1253" y="30"/>
                    </a:cubicBezTo>
                    <a:cubicBezTo>
                      <a:pt x="1197" y="31"/>
                      <a:pt x="1216" y="35"/>
                      <a:pt x="1150" y="30"/>
                    </a:cubicBezTo>
                    <a:cubicBezTo>
                      <a:pt x="1084" y="25"/>
                      <a:pt x="946" y="0"/>
                      <a:pt x="855" y="2"/>
                    </a:cubicBezTo>
                    <a:cubicBezTo>
                      <a:pt x="764" y="4"/>
                      <a:pt x="693" y="44"/>
                      <a:pt x="605" y="45"/>
                    </a:cubicBezTo>
                    <a:cubicBezTo>
                      <a:pt x="517" y="46"/>
                      <a:pt x="395" y="17"/>
                      <a:pt x="324" y="11"/>
                    </a:cubicBezTo>
                    <a:cubicBezTo>
                      <a:pt x="253" y="5"/>
                      <a:pt x="234" y="0"/>
                      <a:pt x="180" y="8"/>
                    </a:cubicBezTo>
                    <a:cubicBezTo>
                      <a:pt x="126" y="16"/>
                      <a:pt x="37" y="49"/>
                      <a:pt x="0" y="60"/>
                    </a:cubicBezTo>
                  </a:path>
                </a:pathLst>
              </a:custGeom>
              <a:pattFill prst="dotGrid">
                <a:fgClr>
                  <a:schemeClr val="bg2"/>
                </a:fgClr>
                <a:bgClr>
                  <a:schemeClr val="bg1"/>
                </a:bgClr>
              </a:pattFill>
              <a:ln w="9525">
                <a:solidFill>
                  <a:schemeClr val="tx1"/>
                </a:solidFill>
                <a:round/>
                <a:headEnd/>
                <a:tailEnd/>
              </a:ln>
            </p:spPr>
            <p:txBody>
              <a:bodyPr/>
              <a:lstStyle/>
              <a:p>
                <a:endParaRPr lang="fr-FR"/>
              </a:p>
            </p:txBody>
          </p:sp>
          <p:sp>
            <p:nvSpPr>
              <p:cNvPr id="67654" name="Freeform 33"/>
              <p:cNvSpPr>
                <a:spLocks/>
              </p:cNvSpPr>
              <p:nvPr/>
            </p:nvSpPr>
            <p:spPr bwMode="auto">
              <a:xfrm>
                <a:off x="556455" y="5008563"/>
                <a:ext cx="2668588" cy="165100"/>
              </a:xfrm>
              <a:custGeom>
                <a:avLst/>
                <a:gdLst>
                  <a:gd name="T0" fmla="*/ 0 w 1681"/>
                  <a:gd name="T1" fmla="*/ 0 h 104"/>
                  <a:gd name="T2" fmla="*/ 2147483647 w 1681"/>
                  <a:gd name="T3" fmla="*/ 2147483647 h 104"/>
                  <a:gd name="T4" fmla="*/ 2147483647 w 1681"/>
                  <a:gd name="T5" fmla="*/ 2147483647 h 104"/>
                  <a:gd name="T6" fmla="*/ 2147483647 w 1681"/>
                  <a:gd name="T7" fmla="*/ 2147483647 h 104"/>
                  <a:gd name="T8" fmla="*/ 2147483647 w 1681"/>
                  <a:gd name="T9" fmla="*/ 2147483647 h 104"/>
                  <a:gd name="T10" fmla="*/ 2147483647 w 1681"/>
                  <a:gd name="T11" fmla="*/ 2147483647 h 104"/>
                  <a:gd name="T12" fmla="*/ 2147483647 w 1681"/>
                  <a:gd name="T13" fmla="*/ 2147483647 h 104"/>
                  <a:gd name="T14" fmla="*/ 2147483647 w 1681"/>
                  <a:gd name="T15" fmla="*/ 2147483647 h 104"/>
                  <a:gd name="T16" fmla="*/ 2147483647 w 1681"/>
                  <a:gd name="T17" fmla="*/ 2147483647 h 1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81"/>
                  <a:gd name="T28" fmla="*/ 0 h 104"/>
                  <a:gd name="T29" fmla="*/ 1681 w 1681"/>
                  <a:gd name="T30" fmla="*/ 104 h 10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81" h="104">
                    <a:moveTo>
                      <a:pt x="0" y="0"/>
                    </a:moveTo>
                    <a:cubicBezTo>
                      <a:pt x="34" y="12"/>
                      <a:pt x="134" y="60"/>
                      <a:pt x="205" y="70"/>
                    </a:cubicBezTo>
                    <a:cubicBezTo>
                      <a:pt x="276" y="80"/>
                      <a:pt x="374" y="62"/>
                      <a:pt x="428" y="60"/>
                    </a:cubicBezTo>
                    <a:cubicBezTo>
                      <a:pt x="482" y="58"/>
                      <a:pt x="464" y="54"/>
                      <a:pt x="531" y="60"/>
                    </a:cubicBezTo>
                    <a:cubicBezTo>
                      <a:pt x="598" y="66"/>
                      <a:pt x="741" y="99"/>
                      <a:pt x="832" y="97"/>
                    </a:cubicBezTo>
                    <a:cubicBezTo>
                      <a:pt x="923" y="95"/>
                      <a:pt x="989" y="46"/>
                      <a:pt x="1076" y="45"/>
                    </a:cubicBezTo>
                    <a:cubicBezTo>
                      <a:pt x="1163" y="44"/>
                      <a:pt x="1283" y="82"/>
                      <a:pt x="1357" y="90"/>
                    </a:cubicBezTo>
                    <a:cubicBezTo>
                      <a:pt x="1431" y="98"/>
                      <a:pt x="1465" y="104"/>
                      <a:pt x="1519" y="94"/>
                    </a:cubicBezTo>
                    <a:cubicBezTo>
                      <a:pt x="1573" y="84"/>
                      <a:pt x="1647" y="43"/>
                      <a:pt x="1681" y="30"/>
                    </a:cubicBezTo>
                  </a:path>
                </a:pathLst>
              </a:custGeom>
              <a:noFill/>
              <a:ln w="9525">
                <a:solidFill>
                  <a:schemeClr val="tx1"/>
                </a:solidFill>
                <a:round/>
                <a:headEnd/>
                <a:tailEnd/>
              </a:ln>
            </p:spPr>
            <p:txBody>
              <a:bodyPr/>
              <a:lstStyle/>
              <a:p>
                <a:endParaRPr lang="fr-FR"/>
              </a:p>
            </p:txBody>
          </p:sp>
          <p:sp>
            <p:nvSpPr>
              <p:cNvPr id="67655" name="Freeform 40"/>
              <p:cNvSpPr>
                <a:spLocks/>
              </p:cNvSpPr>
              <p:nvPr/>
            </p:nvSpPr>
            <p:spPr bwMode="auto">
              <a:xfrm>
                <a:off x="554868" y="4965700"/>
                <a:ext cx="2668587" cy="165100"/>
              </a:xfrm>
              <a:custGeom>
                <a:avLst/>
                <a:gdLst>
                  <a:gd name="T0" fmla="*/ 0 w 1681"/>
                  <a:gd name="T1" fmla="*/ 0 h 104"/>
                  <a:gd name="T2" fmla="*/ 2147483647 w 1681"/>
                  <a:gd name="T3" fmla="*/ 2147483647 h 104"/>
                  <a:gd name="T4" fmla="*/ 2147483647 w 1681"/>
                  <a:gd name="T5" fmla="*/ 2147483647 h 104"/>
                  <a:gd name="T6" fmla="*/ 2147483647 w 1681"/>
                  <a:gd name="T7" fmla="*/ 2147483647 h 104"/>
                  <a:gd name="T8" fmla="*/ 2147483647 w 1681"/>
                  <a:gd name="T9" fmla="*/ 2147483647 h 104"/>
                  <a:gd name="T10" fmla="*/ 2147483647 w 1681"/>
                  <a:gd name="T11" fmla="*/ 2147483647 h 104"/>
                  <a:gd name="T12" fmla="*/ 2147483647 w 1681"/>
                  <a:gd name="T13" fmla="*/ 2147483647 h 104"/>
                  <a:gd name="T14" fmla="*/ 2147483647 w 1681"/>
                  <a:gd name="T15" fmla="*/ 2147483647 h 104"/>
                  <a:gd name="T16" fmla="*/ 2147483647 w 1681"/>
                  <a:gd name="T17" fmla="*/ 2147483647 h 1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81"/>
                  <a:gd name="T28" fmla="*/ 0 h 104"/>
                  <a:gd name="T29" fmla="*/ 1681 w 1681"/>
                  <a:gd name="T30" fmla="*/ 104 h 10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81" h="104">
                    <a:moveTo>
                      <a:pt x="0" y="0"/>
                    </a:moveTo>
                    <a:cubicBezTo>
                      <a:pt x="34" y="12"/>
                      <a:pt x="134" y="60"/>
                      <a:pt x="205" y="70"/>
                    </a:cubicBezTo>
                    <a:cubicBezTo>
                      <a:pt x="276" y="80"/>
                      <a:pt x="374" y="62"/>
                      <a:pt x="428" y="60"/>
                    </a:cubicBezTo>
                    <a:cubicBezTo>
                      <a:pt x="482" y="58"/>
                      <a:pt x="464" y="54"/>
                      <a:pt x="531" y="60"/>
                    </a:cubicBezTo>
                    <a:cubicBezTo>
                      <a:pt x="598" y="66"/>
                      <a:pt x="741" y="99"/>
                      <a:pt x="832" y="97"/>
                    </a:cubicBezTo>
                    <a:cubicBezTo>
                      <a:pt x="923" y="95"/>
                      <a:pt x="989" y="46"/>
                      <a:pt x="1076" y="45"/>
                    </a:cubicBezTo>
                    <a:cubicBezTo>
                      <a:pt x="1163" y="44"/>
                      <a:pt x="1283" y="82"/>
                      <a:pt x="1357" y="90"/>
                    </a:cubicBezTo>
                    <a:cubicBezTo>
                      <a:pt x="1431" y="98"/>
                      <a:pt x="1465" y="104"/>
                      <a:pt x="1519" y="94"/>
                    </a:cubicBezTo>
                    <a:cubicBezTo>
                      <a:pt x="1573" y="84"/>
                      <a:pt x="1647" y="43"/>
                      <a:pt x="1681" y="30"/>
                    </a:cubicBezTo>
                  </a:path>
                </a:pathLst>
              </a:custGeom>
              <a:pattFill prst="dotGrid">
                <a:fgClr>
                  <a:schemeClr val="bg2"/>
                </a:fgClr>
                <a:bgClr>
                  <a:schemeClr val="bg1"/>
                </a:bgClr>
              </a:pattFill>
              <a:ln w="9525">
                <a:solidFill>
                  <a:schemeClr val="tx1"/>
                </a:solidFill>
                <a:round/>
                <a:headEnd/>
                <a:tailEnd/>
              </a:ln>
            </p:spPr>
            <p:txBody>
              <a:bodyPr/>
              <a:lstStyle/>
              <a:p>
                <a:endParaRPr lang="fr-FR"/>
              </a:p>
            </p:txBody>
          </p:sp>
          <p:sp>
            <p:nvSpPr>
              <p:cNvPr id="67656" name="Rectangle 37"/>
              <p:cNvSpPr>
                <a:spLocks noChangeArrowheads="1"/>
              </p:cNvSpPr>
              <p:nvPr/>
            </p:nvSpPr>
            <p:spPr bwMode="auto">
              <a:xfrm>
                <a:off x="861255" y="4973638"/>
                <a:ext cx="246063" cy="269875"/>
              </a:xfrm>
              <a:prstGeom prst="rect">
                <a:avLst/>
              </a:prstGeom>
              <a:pattFill prst="dotGrid">
                <a:fgClr>
                  <a:schemeClr val="bg2"/>
                </a:fgClr>
                <a:bgClr>
                  <a:schemeClr val="bg1"/>
                </a:bgClr>
              </a:pattFill>
              <a:ln w="9525">
                <a:noFill/>
                <a:miter lim="800000"/>
                <a:headEnd/>
                <a:tailEnd/>
              </a:ln>
            </p:spPr>
            <p:txBody>
              <a:bodyPr wrap="none" anchor="ctr"/>
              <a:lstStyle/>
              <a:p>
                <a:endParaRPr lang="fr-FR">
                  <a:latin typeface="Calibri" pitchFamily="34" charset="0"/>
                </a:endParaRPr>
              </a:p>
            </p:txBody>
          </p:sp>
          <p:sp>
            <p:nvSpPr>
              <p:cNvPr id="67657" name="Rectangle 38"/>
              <p:cNvSpPr>
                <a:spLocks noChangeArrowheads="1"/>
              </p:cNvSpPr>
              <p:nvPr/>
            </p:nvSpPr>
            <p:spPr bwMode="auto">
              <a:xfrm>
                <a:off x="2667830" y="5016500"/>
                <a:ext cx="319088" cy="269875"/>
              </a:xfrm>
              <a:prstGeom prst="rect">
                <a:avLst/>
              </a:prstGeom>
              <a:pattFill prst="dotGrid">
                <a:fgClr>
                  <a:schemeClr val="bg2"/>
                </a:fgClr>
                <a:bgClr>
                  <a:schemeClr val="bg1"/>
                </a:bgClr>
              </a:pattFill>
              <a:ln w="9525">
                <a:noFill/>
                <a:miter lim="800000"/>
                <a:headEnd/>
                <a:tailEnd/>
              </a:ln>
            </p:spPr>
            <p:txBody>
              <a:bodyPr wrap="none" anchor="ctr"/>
              <a:lstStyle/>
              <a:p>
                <a:endParaRPr lang="fr-FR">
                  <a:latin typeface="Calibri" pitchFamily="34" charset="0"/>
                </a:endParaRPr>
              </a:p>
            </p:txBody>
          </p:sp>
          <p:sp>
            <p:nvSpPr>
              <p:cNvPr id="67658" name="Rectangle 39"/>
              <p:cNvSpPr>
                <a:spLocks noChangeArrowheads="1"/>
              </p:cNvSpPr>
              <p:nvPr/>
            </p:nvSpPr>
            <p:spPr bwMode="auto">
              <a:xfrm>
                <a:off x="1686755" y="4979988"/>
                <a:ext cx="404813" cy="269875"/>
              </a:xfrm>
              <a:prstGeom prst="rect">
                <a:avLst/>
              </a:prstGeom>
              <a:pattFill prst="dotGrid">
                <a:fgClr>
                  <a:schemeClr val="bg2"/>
                </a:fgClr>
                <a:bgClr>
                  <a:schemeClr val="bg1"/>
                </a:bgClr>
              </a:pattFill>
              <a:ln w="9525">
                <a:noFill/>
                <a:miter lim="800000"/>
                <a:headEnd/>
                <a:tailEnd/>
              </a:ln>
            </p:spPr>
            <p:txBody>
              <a:bodyPr wrap="none" anchor="ctr"/>
              <a:lstStyle/>
              <a:p>
                <a:endParaRPr lang="fr-FR">
                  <a:latin typeface="Calibri" pitchFamily="34" charset="0"/>
                </a:endParaRPr>
              </a:p>
            </p:txBody>
          </p:sp>
        </p:grpSp>
        <p:cxnSp>
          <p:nvCxnSpPr>
            <p:cNvPr id="67646" name="Connecteur droit avec flèche 130"/>
            <p:cNvCxnSpPr>
              <a:cxnSpLocks noChangeShapeType="1"/>
            </p:cNvCxnSpPr>
            <p:nvPr/>
          </p:nvCxnSpPr>
          <p:spPr bwMode="auto">
            <a:xfrm>
              <a:off x="4652" y="2063"/>
              <a:ext cx="0" cy="181"/>
            </a:xfrm>
            <a:prstGeom prst="straightConnector1">
              <a:avLst/>
            </a:prstGeom>
            <a:noFill/>
            <a:ln w="9525" algn="ctr">
              <a:solidFill>
                <a:schemeClr val="tx1"/>
              </a:solidFill>
              <a:round/>
              <a:headEnd/>
              <a:tailEnd type="arrow" w="med" len="med"/>
            </a:ln>
          </p:spPr>
        </p:cxnSp>
        <p:cxnSp>
          <p:nvCxnSpPr>
            <p:cNvPr id="67647" name="Connecteur droit avec flèche 132"/>
            <p:cNvCxnSpPr>
              <a:cxnSpLocks noChangeShapeType="1"/>
            </p:cNvCxnSpPr>
            <p:nvPr/>
          </p:nvCxnSpPr>
          <p:spPr bwMode="auto">
            <a:xfrm>
              <a:off x="4185" y="2063"/>
              <a:ext cx="0" cy="182"/>
            </a:xfrm>
            <a:prstGeom prst="straightConnector1">
              <a:avLst/>
            </a:prstGeom>
            <a:noFill/>
            <a:ln w="9525" algn="ctr">
              <a:solidFill>
                <a:schemeClr val="tx1"/>
              </a:solidFill>
              <a:round/>
              <a:headEnd/>
              <a:tailEnd type="arrow" w="med" len="med"/>
            </a:ln>
          </p:spPr>
        </p:cxnSp>
        <p:sp>
          <p:nvSpPr>
            <p:cNvPr id="67648" name="ZoneTexte 133"/>
            <p:cNvSpPr txBox="1">
              <a:spLocks noChangeArrowheads="1"/>
            </p:cNvSpPr>
            <p:nvPr/>
          </p:nvSpPr>
          <p:spPr bwMode="auto">
            <a:xfrm>
              <a:off x="4087" y="1876"/>
              <a:ext cx="341" cy="167"/>
            </a:xfrm>
            <a:prstGeom prst="rect">
              <a:avLst/>
            </a:prstGeom>
            <a:noFill/>
            <a:ln w="9525">
              <a:noFill/>
              <a:miter lim="800000"/>
              <a:headEnd/>
              <a:tailEnd/>
            </a:ln>
          </p:spPr>
          <p:txBody>
            <a:bodyPr>
              <a:spAutoFit/>
            </a:bodyPr>
            <a:lstStyle/>
            <a:p>
              <a:r>
                <a:rPr lang="fr-FR">
                  <a:latin typeface="Calibri" pitchFamily="34" charset="0"/>
                </a:rPr>
                <a:t>e</a:t>
              </a:r>
              <a:r>
                <a:rPr lang="fr-FR" baseline="30000">
                  <a:latin typeface="Calibri" pitchFamily="34" charset="0"/>
                </a:rPr>
                <a:t>-</a:t>
              </a:r>
            </a:p>
          </p:txBody>
        </p:sp>
        <p:cxnSp>
          <p:nvCxnSpPr>
            <p:cNvPr id="67649" name="Connecteur droit avec flèche 163"/>
            <p:cNvCxnSpPr>
              <a:cxnSpLocks noChangeShapeType="1"/>
            </p:cNvCxnSpPr>
            <p:nvPr/>
          </p:nvCxnSpPr>
          <p:spPr bwMode="auto">
            <a:xfrm>
              <a:off x="4419" y="2055"/>
              <a:ext cx="0" cy="181"/>
            </a:xfrm>
            <a:prstGeom prst="straightConnector1">
              <a:avLst/>
            </a:prstGeom>
            <a:noFill/>
            <a:ln w="9525" algn="ctr">
              <a:solidFill>
                <a:schemeClr val="tx1"/>
              </a:solidFill>
              <a:round/>
              <a:headEnd/>
              <a:tailEnd type="arrow" w="med" len="med"/>
            </a:ln>
          </p:spPr>
        </p:cxnSp>
        <p:sp>
          <p:nvSpPr>
            <p:cNvPr id="67650" name="ZoneTexte 164"/>
            <p:cNvSpPr txBox="1">
              <a:spLocks noChangeArrowheads="1"/>
            </p:cNvSpPr>
            <p:nvPr/>
          </p:nvSpPr>
          <p:spPr bwMode="auto">
            <a:xfrm>
              <a:off x="4316" y="1876"/>
              <a:ext cx="340" cy="167"/>
            </a:xfrm>
            <a:prstGeom prst="rect">
              <a:avLst/>
            </a:prstGeom>
            <a:noFill/>
            <a:ln w="9525">
              <a:noFill/>
              <a:miter lim="800000"/>
              <a:headEnd/>
              <a:tailEnd/>
            </a:ln>
          </p:spPr>
          <p:txBody>
            <a:bodyPr>
              <a:spAutoFit/>
            </a:bodyPr>
            <a:lstStyle/>
            <a:p>
              <a:r>
                <a:rPr lang="fr-FR">
                  <a:latin typeface="Calibri" pitchFamily="34" charset="0"/>
                </a:rPr>
                <a:t>e</a:t>
              </a:r>
              <a:r>
                <a:rPr lang="fr-FR" baseline="30000">
                  <a:latin typeface="Calibri" pitchFamily="34" charset="0"/>
                </a:rPr>
                <a:t>-</a:t>
              </a:r>
            </a:p>
          </p:txBody>
        </p:sp>
        <p:sp>
          <p:nvSpPr>
            <p:cNvPr id="67651" name="ZoneTexte 165"/>
            <p:cNvSpPr txBox="1">
              <a:spLocks noChangeArrowheads="1"/>
            </p:cNvSpPr>
            <p:nvPr/>
          </p:nvSpPr>
          <p:spPr bwMode="auto">
            <a:xfrm>
              <a:off x="4557" y="1876"/>
              <a:ext cx="340" cy="167"/>
            </a:xfrm>
            <a:prstGeom prst="rect">
              <a:avLst/>
            </a:prstGeom>
            <a:noFill/>
            <a:ln w="9525">
              <a:noFill/>
              <a:miter lim="800000"/>
              <a:headEnd/>
              <a:tailEnd/>
            </a:ln>
          </p:spPr>
          <p:txBody>
            <a:bodyPr>
              <a:spAutoFit/>
            </a:bodyPr>
            <a:lstStyle/>
            <a:p>
              <a:r>
                <a:rPr lang="fr-FR">
                  <a:latin typeface="Calibri" pitchFamily="34" charset="0"/>
                </a:rPr>
                <a:t>e</a:t>
              </a:r>
              <a:r>
                <a:rPr lang="fr-FR" baseline="30000">
                  <a:latin typeface="Calibri" pitchFamily="34" charset="0"/>
                </a:rPr>
                <a:t>-</a:t>
              </a:r>
            </a:p>
          </p:txBody>
        </p:sp>
      </p:grpSp>
      <p:grpSp>
        <p:nvGrpSpPr>
          <p:cNvPr id="6" name="Group 20186"/>
          <p:cNvGrpSpPr>
            <a:grpSpLocks/>
          </p:cNvGrpSpPr>
          <p:nvPr/>
        </p:nvGrpSpPr>
        <p:grpSpPr bwMode="auto">
          <a:xfrm>
            <a:off x="7164388" y="2747963"/>
            <a:ext cx="1608137" cy="855662"/>
            <a:chOff x="4072" y="1057"/>
            <a:chExt cx="849" cy="448"/>
          </a:xfrm>
        </p:grpSpPr>
        <p:grpSp>
          <p:nvGrpSpPr>
            <p:cNvPr id="67632" name="Groupe 61"/>
            <p:cNvGrpSpPr>
              <a:grpSpLocks/>
            </p:cNvGrpSpPr>
            <p:nvPr/>
          </p:nvGrpSpPr>
          <p:grpSpPr bwMode="auto">
            <a:xfrm>
              <a:off x="4081" y="1241"/>
              <a:ext cx="680" cy="262"/>
              <a:chOff x="570713" y="4102610"/>
              <a:chExt cx="2670175" cy="415925"/>
            </a:xfrm>
          </p:grpSpPr>
          <p:grpSp>
            <p:nvGrpSpPr>
              <p:cNvPr id="67637" name="Group 21"/>
              <p:cNvGrpSpPr>
                <a:grpSpLocks/>
              </p:cNvGrpSpPr>
              <p:nvPr/>
            </p:nvGrpSpPr>
            <p:grpSpPr bwMode="auto">
              <a:xfrm rot="-60000">
                <a:off x="570713" y="4102610"/>
                <a:ext cx="2668588" cy="249237"/>
                <a:chOff x="1859" y="1763"/>
                <a:chExt cx="1681" cy="157"/>
              </a:xfrm>
            </p:grpSpPr>
            <p:sp>
              <p:nvSpPr>
                <p:cNvPr id="67643" name="Freeform 11"/>
                <p:cNvSpPr>
                  <a:spLocks/>
                </p:cNvSpPr>
                <p:nvPr/>
              </p:nvSpPr>
              <p:spPr bwMode="auto">
                <a:xfrm>
                  <a:off x="1859" y="1790"/>
                  <a:ext cx="1681" cy="130"/>
                </a:xfrm>
                <a:custGeom>
                  <a:avLst/>
                  <a:gdLst>
                    <a:gd name="T0" fmla="*/ 0 w 3231"/>
                    <a:gd name="T1" fmla="*/ 0 h 246"/>
                    <a:gd name="T2" fmla="*/ 1 w 3231"/>
                    <a:gd name="T3" fmla="*/ 1 h 246"/>
                    <a:gd name="T4" fmla="*/ 1 w 3231"/>
                    <a:gd name="T5" fmla="*/ 1 h 246"/>
                    <a:gd name="T6" fmla="*/ 1 w 3231"/>
                    <a:gd name="T7" fmla="*/ 1 h 246"/>
                    <a:gd name="T8" fmla="*/ 1 w 3231"/>
                    <a:gd name="T9" fmla="*/ 1 h 246"/>
                    <a:gd name="T10" fmla="*/ 1 w 3231"/>
                    <a:gd name="T11" fmla="*/ 1 h 246"/>
                    <a:gd name="T12" fmla="*/ 1 w 3231"/>
                    <a:gd name="T13" fmla="*/ 1 h 246"/>
                    <a:gd name="T14" fmla="*/ 1 w 3231"/>
                    <a:gd name="T15" fmla="*/ 1 h 246"/>
                    <a:gd name="T16" fmla="*/ 1 w 3231"/>
                    <a:gd name="T17" fmla="*/ 1 h 2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31"/>
                    <a:gd name="T28" fmla="*/ 0 h 246"/>
                    <a:gd name="T29" fmla="*/ 3231 w 3231"/>
                    <a:gd name="T30" fmla="*/ 246 h 2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31" h="246">
                      <a:moveTo>
                        <a:pt x="0" y="0"/>
                      </a:moveTo>
                      <a:cubicBezTo>
                        <a:pt x="129" y="90"/>
                        <a:pt x="259" y="180"/>
                        <a:pt x="396" y="199"/>
                      </a:cubicBezTo>
                      <a:cubicBezTo>
                        <a:pt x="533" y="218"/>
                        <a:pt x="718" y="128"/>
                        <a:pt x="822" y="114"/>
                      </a:cubicBezTo>
                      <a:cubicBezTo>
                        <a:pt x="926" y="100"/>
                        <a:pt x="893" y="100"/>
                        <a:pt x="1020" y="114"/>
                      </a:cubicBezTo>
                      <a:cubicBezTo>
                        <a:pt x="1147" y="128"/>
                        <a:pt x="1412" y="204"/>
                        <a:pt x="1587" y="199"/>
                      </a:cubicBezTo>
                      <a:cubicBezTo>
                        <a:pt x="1762" y="194"/>
                        <a:pt x="1899" y="90"/>
                        <a:pt x="2069" y="85"/>
                      </a:cubicBezTo>
                      <a:cubicBezTo>
                        <a:pt x="2239" y="80"/>
                        <a:pt x="2471" y="146"/>
                        <a:pt x="2608" y="170"/>
                      </a:cubicBezTo>
                      <a:cubicBezTo>
                        <a:pt x="2745" y="194"/>
                        <a:pt x="2787" y="246"/>
                        <a:pt x="2891" y="227"/>
                      </a:cubicBezTo>
                      <a:cubicBezTo>
                        <a:pt x="2995" y="208"/>
                        <a:pt x="3113" y="132"/>
                        <a:pt x="3231" y="57"/>
                      </a:cubicBezTo>
                    </a:path>
                  </a:pathLst>
                </a:custGeom>
                <a:noFill/>
                <a:ln w="9525">
                  <a:solidFill>
                    <a:schemeClr val="tx1"/>
                  </a:solidFill>
                  <a:round/>
                  <a:headEnd/>
                  <a:tailEnd/>
                </a:ln>
              </p:spPr>
              <p:txBody>
                <a:bodyPr/>
                <a:lstStyle/>
                <a:p>
                  <a:endParaRPr lang="fr-FR"/>
                </a:p>
              </p:txBody>
            </p:sp>
            <p:sp>
              <p:nvSpPr>
                <p:cNvPr id="67644" name="Freeform 12"/>
                <p:cNvSpPr>
                  <a:spLocks/>
                </p:cNvSpPr>
                <p:nvPr/>
              </p:nvSpPr>
              <p:spPr bwMode="auto">
                <a:xfrm>
                  <a:off x="1859" y="1763"/>
                  <a:ext cx="1681" cy="130"/>
                </a:xfrm>
                <a:custGeom>
                  <a:avLst/>
                  <a:gdLst>
                    <a:gd name="T0" fmla="*/ 0 w 3231"/>
                    <a:gd name="T1" fmla="*/ 0 h 246"/>
                    <a:gd name="T2" fmla="*/ 1 w 3231"/>
                    <a:gd name="T3" fmla="*/ 1 h 246"/>
                    <a:gd name="T4" fmla="*/ 1 w 3231"/>
                    <a:gd name="T5" fmla="*/ 1 h 246"/>
                    <a:gd name="T6" fmla="*/ 1 w 3231"/>
                    <a:gd name="T7" fmla="*/ 1 h 246"/>
                    <a:gd name="T8" fmla="*/ 1 w 3231"/>
                    <a:gd name="T9" fmla="*/ 1 h 246"/>
                    <a:gd name="T10" fmla="*/ 1 w 3231"/>
                    <a:gd name="T11" fmla="*/ 1 h 246"/>
                    <a:gd name="T12" fmla="*/ 1 w 3231"/>
                    <a:gd name="T13" fmla="*/ 1 h 246"/>
                    <a:gd name="T14" fmla="*/ 1 w 3231"/>
                    <a:gd name="T15" fmla="*/ 1 h 246"/>
                    <a:gd name="T16" fmla="*/ 1 w 3231"/>
                    <a:gd name="T17" fmla="*/ 1 h 2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31"/>
                    <a:gd name="T28" fmla="*/ 0 h 246"/>
                    <a:gd name="T29" fmla="*/ 3231 w 3231"/>
                    <a:gd name="T30" fmla="*/ 246 h 2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31" h="246">
                      <a:moveTo>
                        <a:pt x="0" y="0"/>
                      </a:moveTo>
                      <a:cubicBezTo>
                        <a:pt x="129" y="90"/>
                        <a:pt x="259" y="180"/>
                        <a:pt x="396" y="199"/>
                      </a:cubicBezTo>
                      <a:cubicBezTo>
                        <a:pt x="533" y="218"/>
                        <a:pt x="718" y="128"/>
                        <a:pt x="822" y="114"/>
                      </a:cubicBezTo>
                      <a:cubicBezTo>
                        <a:pt x="926" y="100"/>
                        <a:pt x="893" y="100"/>
                        <a:pt x="1020" y="114"/>
                      </a:cubicBezTo>
                      <a:cubicBezTo>
                        <a:pt x="1147" y="128"/>
                        <a:pt x="1412" y="204"/>
                        <a:pt x="1587" y="199"/>
                      </a:cubicBezTo>
                      <a:cubicBezTo>
                        <a:pt x="1762" y="194"/>
                        <a:pt x="1899" y="90"/>
                        <a:pt x="2069" y="85"/>
                      </a:cubicBezTo>
                      <a:cubicBezTo>
                        <a:pt x="2239" y="80"/>
                        <a:pt x="2471" y="146"/>
                        <a:pt x="2608" y="170"/>
                      </a:cubicBezTo>
                      <a:cubicBezTo>
                        <a:pt x="2745" y="194"/>
                        <a:pt x="2787" y="246"/>
                        <a:pt x="2891" y="227"/>
                      </a:cubicBezTo>
                      <a:cubicBezTo>
                        <a:pt x="2995" y="208"/>
                        <a:pt x="3113" y="132"/>
                        <a:pt x="3231" y="57"/>
                      </a:cubicBezTo>
                    </a:path>
                  </a:pathLst>
                </a:custGeom>
                <a:pattFill prst="dotGrid">
                  <a:fgClr>
                    <a:schemeClr val="bg2"/>
                  </a:fgClr>
                  <a:bgClr>
                    <a:schemeClr val="bg1"/>
                  </a:bgClr>
                </a:pattFill>
                <a:ln w="9525">
                  <a:solidFill>
                    <a:schemeClr val="tx1"/>
                  </a:solidFill>
                  <a:round/>
                  <a:headEnd/>
                  <a:tailEnd/>
                </a:ln>
              </p:spPr>
              <p:txBody>
                <a:bodyPr/>
                <a:lstStyle/>
                <a:p>
                  <a:endParaRPr lang="fr-FR"/>
                </a:p>
              </p:txBody>
            </p:sp>
          </p:grpSp>
          <p:sp>
            <p:nvSpPr>
              <p:cNvPr id="67638" name="Freeform 13"/>
              <p:cNvSpPr>
                <a:spLocks/>
              </p:cNvSpPr>
              <p:nvPr/>
            </p:nvSpPr>
            <p:spPr bwMode="auto">
              <a:xfrm rot="-60000">
                <a:off x="572301" y="4294697"/>
                <a:ext cx="2668587" cy="180975"/>
              </a:xfrm>
              <a:custGeom>
                <a:avLst/>
                <a:gdLst>
                  <a:gd name="T0" fmla="*/ 2147483647 w 1681"/>
                  <a:gd name="T1" fmla="*/ 2147483647 h 114"/>
                  <a:gd name="T2" fmla="*/ 2147483647 w 1681"/>
                  <a:gd name="T3" fmla="*/ 2147483647 h 114"/>
                  <a:gd name="T4" fmla="*/ 2147483647 w 1681"/>
                  <a:gd name="T5" fmla="*/ 2147483647 h 114"/>
                  <a:gd name="T6" fmla="*/ 2147483647 w 1681"/>
                  <a:gd name="T7" fmla="*/ 2147483647 h 114"/>
                  <a:gd name="T8" fmla="*/ 2147483647 w 1681"/>
                  <a:gd name="T9" fmla="*/ 2147483647 h 114"/>
                  <a:gd name="T10" fmla="*/ 2147483647 w 1681"/>
                  <a:gd name="T11" fmla="*/ 2147483647 h 114"/>
                  <a:gd name="T12" fmla="*/ 2147483647 w 1681"/>
                  <a:gd name="T13" fmla="*/ 2147483647 h 114"/>
                  <a:gd name="T14" fmla="*/ 2147483647 w 1681"/>
                  <a:gd name="T15" fmla="*/ 2147483647 h 114"/>
                  <a:gd name="T16" fmla="*/ 0 w 1681"/>
                  <a:gd name="T17" fmla="*/ 2147483647 h 1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81"/>
                  <a:gd name="T28" fmla="*/ 0 h 114"/>
                  <a:gd name="T29" fmla="*/ 1681 w 1681"/>
                  <a:gd name="T30" fmla="*/ 114 h 1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81" h="114">
                    <a:moveTo>
                      <a:pt x="1681" y="114"/>
                    </a:moveTo>
                    <a:cubicBezTo>
                      <a:pt x="1647" y="99"/>
                      <a:pt x="1547" y="32"/>
                      <a:pt x="1476" y="22"/>
                    </a:cubicBezTo>
                    <a:cubicBezTo>
                      <a:pt x="1405" y="12"/>
                      <a:pt x="1307" y="49"/>
                      <a:pt x="1253" y="54"/>
                    </a:cubicBezTo>
                    <a:cubicBezTo>
                      <a:pt x="1199" y="59"/>
                      <a:pt x="1216" y="61"/>
                      <a:pt x="1150" y="54"/>
                    </a:cubicBezTo>
                    <a:cubicBezTo>
                      <a:pt x="1084" y="46"/>
                      <a:pt x="946" y="6"/>
                      <a:pt x="855" y="9"/>
                    </a:cubicBezTo>
                    <a:cubicBezTo>
                      <a:pt x="764" y="11"/>
                      <a:pt x="693" y="66"/>
                      <a:pt x="605" y="69"/>
                    </a:cubicBezTo>
                    <a:cubicBezTo>
                      <a:pt x="516" y="72"/>
                      <a:pt x="395" y="34"/>
                      <a:pt x="324" y="24"/>
                    </a:cubicBezTo>
                    <a:cubicBezTo>
                      <a:pt x="253" y="14"/>
                      <a:pt x="230" y="0"/>
                      <a:pt x="176" y="10"/>
                    </a:cubicBezTo>
                    <a:cubicBezTo>
                      <a:pt x="122" y="20"/>
                      <a:pt x="37" y="69"/>
                      <a:pt x="0" y="84"/>
                    </a:cubicBezTo>
                  </a:path>
                </a:pathLst>
              </a:custGeom>
              <a:noFill/>
              <a:ln w="9525">
                <a:solidFill>
                  <a:schemeClr val="tx1"/>
                </a:solidFill>
                <a:round/>
                <a:headEnd/>
                <a:tailEnd/>
              </a:ln>
            </p:spPr>
            <p:txBody>
              <a:bodyPr/>
              <a:lstStyle/>
              <a:p>
                <a:endParaRPr lang="fr-FR"/>
              </a:p>
            </p:txBody>
          </p:sp>
          <p:sp>
            <p:nvSpPr>
              <p:cNvPr id="67639" name="Freeform 23"/>
              <p:cNvSpPr>
                <a:spLocks/>
              </p:cNvSpPr>
              <p:nvPr/>
            </p:nvSpPr>
            <p:spPr bwMode="auto">
              <a:xfrm rot="-60000">
                <a:off x="572301" y="4337560"/>
                <a:ext cx="2668587" cy="180975"/>
              </a:xfrm>
              <a:custGeom>
                <a:avLst/>
                <a:gdLst>
                  <a:gd name="T0" fmla="*/ 2147483647 w 1681"/>
                  <a:gd name="T1" fmla="*/ 2147483647 h 114"/>
                  <a:gd name="T2" fmla="*/ 2147483647 w 1681"/>
                  <a:gd name="T3" fmla="*/ 2147483647 h 114"/>
                  <a:gd name="T4" fmla="*/ 2147483647 w 1681"/>
                  <a:gd name="T5" fmla="*/ 2147483647 h 114"/>
                  <a:gd name="T6" fmla="*/ 2147483647 w 1681"/>
                  <a:gd name="T7" fmla="*/ 2147483647 h 114"/>
                  <a:gd name="T8" fmla="*/ 2147483647 w 1681"/>
                  <a:gd name="T9" fmla="*/ 2147483647 h 114"/>
                  <a:gd name="T10" fmla="*/ 2147483647 w 1681"/>
                  <a:gd name="T11" fmla="*/ 2147483647 h 114"/>
                  <a:gd name="T12" fmla="*/ 2147483647 w 1681"/>
                  <a:gd name="T13" fmla="*/ 2147483647 h 114"/>
                  <a:gd name="T14" fmla="*/ 2147483647 w 1681"/>
                  <a:gd name="T15" fmla="*/ 2147483647 h 114"/>
                  <a:gd name="T16" fmla="*/ 0 w 1681"/>
                  <a:gd name="T17" fmla="*/ 2147483647 h 1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81"/>
                  <a:gd name="T28" fmla="*/ 0 h 114"/>
                  <a:gd name="T29" fmla="*/ 1681 w 1681"/>
                  <a:gd name="T30" fmla="*/ 114 h 1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81" h="114">
                    <a:moveTo>
                      <a:pt x="1681" y="114"/>
                    </a:moveTo>
                    <a:cubicBezTo>
                      <a:pt x="1647" y="99"/>
                      <a:pt x="1547" y="32"/>
                      <a:pt x="1476" y="22"/>
                    </a:cubicBezTo>
                    <a:cubicBezTo>
                      <a:pt x="1405" y="12"/>
                      <a:pt x="1307" y="49"/>
                      <a:pt x="1253" y="54"/>
                    </a:cubicBezTo>
                    <a:cubicBezTo>
                      <a:pt x="1199" y="59"/>
                      <a:pt x="1216" y="61"/>
                      <a:pt x="1150" y="54"/>
                    </a:cubicBezTo>
                    <a:cubicBezTo>
                      <a:pt x="1084" y="46"/>
                      <a:pt x="946" y="6"/>
                      <a:pt x="855" y="9"/>
                    </a:cubicBezTo>
                    <a:cubicBezTo>
                      <a:pt x="764" y="11"/>
                      <a:pt x="693" y="66"/>
                      <a:pt x="605" y="69"/>
                    </a:cubicBezTo>
                    <a:cubicBezTo>
                      <a:pt x="516" y="72"/>
                      <a:pt x="395" y="34"/>
                      <a:pt x="324" y="24"/>
                    </a:cubicBezTo>
                    <a:cubicBezTo>
                      <a:pt x="253" y="14"/>
                      <a:pt x="230" y="0"/>
                      <a:pt x="176" y="10"/>
                    </a:cubicBezTo>
                    <a:cubicBezTo>
                      <a:pt x="122" y="20"/>
                      <a:pt x="37" y="69"/>
                      <a:pt x="0" y="84"/>
                    </a:cubicBezTo>
                  </a:path>
                </a:pathLst>
              </a:custGeom>
              <a:pattFill prst="dotGrid">
                <a:fgClr>
                  <a:schemeClr val="bg2"/>
                </a:fgClr>
                <a:bgClr>
                  <a:schemeClr val="bg1"/>
                </a:bgClr>
              </a:pattFill>
              <a:ln w="9525">
                <a:solidFill>
                  <a:schemeClr val="tx1"/>
                </a:solidFill>
                <a:round/>
                <a:headEnd/>
                <a:tailEnd/>
              </a:ln>
            </p:spPr>
            <p:txBody>
              <a:bodyPr/>
              <a:lstStyle/>
              <a:p>
                <a:endParaRPr lang="fr-FR"/>
              </a:p>
            </p:txBody>
          </p:sp>
          <p:sp>
            <p:nvSpPr>
              <p:cNvPr id="67640" name="Rectangle 19"/>
              <p:cNvSpPr>
                <a:spLocks noChangeArrowheads="1"/>
              </p:cNvSpPr>
              <p:nvPr/>
            </p:nvSpPr>
            <p:spPr bwMode="auto">
              <a:xfrm rot="-60000">
                <a:off x="861226" y="4167697"/>
                <a:ext cx="134937" cy="269875"/>
              </a:xfrm>
              <a:prstGeom prst="rect">
                <a:avLst/>
              </a:prstGeom>
              <a:pattFill prst="dotGrid">
                <a:fgClr>
                  <a:schemeClr val="bg2"/>
                </a:fgClr>
                <a:bgClr>
                  <a:schemeClr val="bg1"/>
                </a:bgClr>
              </a:pattFill>
              <a:ln w="9525">
                <a:noFill/>
                <a:miter lim="800000"/>
                <a:headEnd/>
                <a:tailEnd/>
              </a:ln>
            </p:spPr>
            <p:txBody>
              <a:bodyPr wrap="none" anchor="ctr"/>
              <a:lstStyle/>
              <a:p>
                <a:endParaRPr lang="fr-FR">
                  <a:latin typeface="Calibri" pitchFamily="34" charset="0"/>
                </a:endParaRPr>
              </a:p>
            </p:txBody>
          </p:sp>
          <p:sp>
            <p:nvSpPr>
              <p:cNvPr id="67641" name="Rectangle 20"/>
              <p:cNvSpPr>
                <a:spLocks noChangeArrowheads="1"/>
              </p:cNvSpPr>
              <p:nvPr/>
            </p:nvSpPr>
            <p:spPr bwMode="auto">
              <a:xfrm rot="-60000">
                <a:off x="2821788" y="4210560"/>
                <a:ext cx="179388" cy="269875"/>
              </a:xfrm>
              <a:prstGeom prst="rect">
                <a:avLst/>
              </a:prstGeom>
              <a:pattFill prst="dotGrid">
                <a:fgClr>
                  <a:schemeClr val="bg2"/>
                </a:fgClr>
                <a:bgClr>
                  <a:schemeClr val="bg1"/>
                </a:bgClr>
              </a:pattFill>
              <a:ln w="9525">
                <a:noFill/>
                <a:miter lim="800000"/>
                <a:headEnd/>
                <a:tailEnd/>
              </a:ln>
            </p:spPr>
            <p:txBody>
              <a:bodyPr wrap="none" anchor="ctr"/>
              <a:lstStyle/>
              <a:p>
                <a:endParaRPr lang="fr-FR">
                  <a:latin typeface="Calibri" pitchFamily="34" charset="0"/>
                </a:endParaRPr>
              </a:p>
            </p:txBody>
          </p:sp>
          <p:sp>
            <p:nvSpPr>
              <p:cNvPr id="67642" name="Rectangle 31"/>
              <p:cNvSpPr>
                <a:spLocks noChangeArrowheads="1"/>
              </p:cNvSpPr>
              <p:nvPr/>
            </p:nvSpPr>
            <p:spPr bwMode="auto">
              <a:xfrm rot="-60000">
                <a:off x="1880401" y="4174047"/>
                <a:ext cx="44450" cy="269875"/>
              </a:xfrm>
              <a:prstGeom prst="rect">
                <a:avLst/>
              </a:prstGeom>
              <a:pattFill prst="dotGrid">
                <a:fgClr>
                  <a:schemeClr val="bg2"/>
                </a:fgClr>
                <a:bgClr>
                  <a:schemeClr val="bg1"/>
                </a:bgClr>
              </a:pattFill>
              <a:ln w="9525">
                <a:noFill/>
                <a:miter lim="800000"/>
                <a:headEnd/>
                <a:tailEnd/>
              </a:ln>
            </p:spPr>
            <p:txBody>
              <a:bodyPr wrap="none" anchor="ctr"/>
              <a:lstStyle/>
              <a:p>
                <a:endParaRPr lang="fr-FR">
                  <a:latin typeface="Calibri" pitchFamily="34" charset="0"/>
                </a:endParaRPr>
              </a:p>
            </p:txBody>
          </p:sp>
        </p:grpSp>
        <p:cxnSp>
          <p:nvCxnSpPr>
            <p:cNvPr id="67633" name="Connecteur droit avec flèche 128"/>
            <p:cNvCxnSpPr>
              <a:cxnSpLocks noChangeShapeType="1"/>
            </p:cNvCxnSpPr>
            <p:nvPr/>
          </p:nvCxnSpPr>
          <p:spPr bwMode="auto">
            <a:xfrm>
              <a:off x="4167" y="1247"/>
              <a:ext cx="0" cy="255"/>
            </a:xfrm>
            <a:prstGeom prst="straightConnector1">
              <a:avLst/>
            </a:prstGeom>
            <a:noFill/>
            <a:ln w="9525" algn="ctr">
              <a:solidFill>
                <a:schemeClr val="tx1"/>
              </a:solidFill>
              <a:round/>
              <a:headEnd/>
              <a:tailEnd type="arrow" w="med" len="med"/>
            </a:ln>
          </p:spPr>
        </p:cxnSp>
        <p:cxnSp>
          <p:nvCxnSpPr>
            <p:cNvPr id="67634" name="Connecteur droit avec flèche 129"/>
            <p:cNvCxnSpPr>
              <a:cxnSpLocks noChangeShapeType="1"/>
            </p:cNvCxnSpPr>
            <p:nvPr/>
          </p:nvCxnSpPr>
          <p:spPr bwMode="auto">
            <a:xfrm>
              <a:off x="4683" y="1250"/>
              <a:ext cx="0" cy="255"/>
            </a:xfrm>
            <a:prstGeom prst="straightConnector1">
              <a:avLst/>
            </a:prstGeom>
            <a:noFill/>
            <a:ln w="9525" algn="ctr">
              <a:solidFill>
                <a:schemeClr val="tx1"/>
              </a:solidFill>
              <a:round/>
              <a:headEnd/>
              <a:tailEnd type="arrow" w="med" len="med"/>
            </a:ln>
          </p:spPr>
        </p:cxnSp>
        <p:sp>
          <p:nvSpPr>
            <p:cNvPr id="67635" name="ZoneTexte 135"/>
            <p:cNvSpPr txBox="1">
              <a:spLocks noChangeArrowheads="1"/>
            </p:cNvSpPr>
            <p:nvPr/>
          </p:nvSpPr>
          <p:spPr bwMode="auto">
            <a:xfrm>
              <a:off x="4072" y="1057"/>
              <a:ext cx="340" cy="192"/>
            </a:xfrm>
            <a:prstGeom prst="rect">
              <a:avLst/>
            </a:prstGeom>
            <a:noFill/>
            <a:ln w="9525">
              <a:noFill/>
              <a:miter lim="800000"/>
              <a:headEnd/>
              <a:tailEnd/>
            </a:ln>
          </p:spPr>
          <p:txBody>
            <a:bodyPr>
              <a:spAutoFit/>
            </a:bodyPr>
            <a:lstStyle/>
            <a:p>
              <a:r>
                <a:rPr lang="fr-FR">
                  <a:latin typeface="Calibri" pitchFamily="34" charset="0"/>
                </a:rPr>
                <a:t>e</a:t>
              </a:r>
              <a:r>
                <a:rPr lang="fr-FR" baseline="30000">
                  <a:latin typeface="Calibri" pitchFamily="34" charset="0"/>
                </a:rPr>
                <a:t>-</a:t>
              </a:r>
            </a:p>
          </p:txBody>
        </p:sp>
        <p:sp>
          <p:nvSpPr>
            <p:cNvPr id="67636" name="ZoneTexte 166"/>
            <p:cNvSpPr txBox="1">
              <a:spLocks noChangeArrowheads="1"/>
            </p:cNvSpPr>
            <p:nvPr/>
          </p:nvSpPr>
          <p:spPr bwMode="auto">
            <a:xfrm>
              <a:off x="4581" y="1057"/>
              <a:ext cx="340" cy="192"/>
            </a:xfrm>
            <a:prstGeom prst="rect">
              <a:avLst/>
            </a:prstGeom>
            <a:noFill/>
            <a:ln w="9525">
              <a:noFill/>
              <a:miter lim="800000"/>
              <a:headEnd/>
              <a:tailEnd/>
            </a:ln>
          </p:spPr>
          <p:txBody>
            <a:bodyPr>
              <a:spAutoFit/>
            </a:bodyPr>
            <a:lstStyle/>
            <a:p>
              <a:r>
                <a:rPr lang="fr-FR">
                  <a:latin typeface="Calibri" pitchFamily="34" charset="0"/>
                </a:rPr>
                <a:t>e</a:t>
              </a:r>
              <a:r>
                <a:rPr lang="fr-FR" baseline="30000">
                  <a:latin typeface="Calibri" pitchFamily="34" charset="0"/>
                </a:rPr>
                <a:t>-</a:t>
              </a:r>
            </a:p>
          </p:txBody>
        </p:sp>
      </p:grpSp>
      <p:sp>
        <p:nvSpPr>
          <p:cNvPr id="46" name="ZoneTexte 6"/>
          <p:cNvSpPr txBox="1">
            <a:spLocks noChangeArrowheads="1"/>
          </p:cNvSpPr>
          <p:nvPr/>
        </p:nvSpPr>
        <p:spPr bwMode="auto">
          <a:xfrm>
            <a:off x="4911725" y="1943100"/>
            <a:ext cx="2160588" cy="304800"/>
          </a:xfrm>
          <a:prstGeom prst="rect">
            <a:avLst/>
          </a:prstGeom>
          <a:noFill/>
          <a:ln w="9525">
            <a:noFill/>
            <a:miter lim="800000"/>
            <a:headEnd/>
            <a:tailEnd/>
          </a:ln>
        </p:spPr>
        <p:txBody>
          <a:bodyPr anchor="ctr">
            <a:spAutoFit/>
          </a:bodyPr>
          <a:lstStyle/>
          <a:p>
            <a:r>
              <a:rPr lang="fr-FR" sz="1400" b="1" i="1">
                <a:latin typeface="Calibri" pitchFamily="34" charset="0"/>
              </a:rPr>
              <a:t>Effet Tunnel</a:t>
            </a:r>
          </a:p>
        </p:txBody>
      </p:sp>
      <p:cxnSp>
        <p:nvCxnSpPr>
          <p:cNvPr id="47" name="Connecteur droit 46"/>
          <p:cNvCxnSpPr>
            <a:cxnSpLocks noChangeShapeType="1"/>
          </p:cNvCxnSpPr>
          <p:nvPr/>
        </p:nvCxnSpPr>
        <p:spPr bwMode="auto">
          <a:xfrm>
            <a:off x="1417638" y="2613025"/>
            <a:ext cx="5399087" cy="0"/>
          </a:xfrm>
          <a:prstGeom prst="line">
            <a:avLst/>
          </a:prstGeom>
          <a:noFill/>
          <a:ln w="25400" algn="ctr">
            <a:solidFill>
              <a:schemeClr val="tx1"/>
            </a:solidFill>
            <a:prstDash val="dash"/>
            <a:round/>
            <a:headEnd/>
            <a:tailEnd/>
          </a:ln>
        </p:spPr>
      </p:cxnSp>
      <p:cxnSp>
        <p:nvCxnSpPr>
          <p:cNvPr id="48" name="Connecteur droit 16"/>
          <p:cNvCxnSpPr>
            <a:cxnSpLocks noChangeShapeType="1"/>
          </p:cNvCxnSpPr>
          <p:nvPr/>
        </p:nvCxnSpPr>
        <p:spPr bwMode="auto">
          <a:xfrm>
            <a:off x="1390650" y="3910013"/>
            <a:ext cx="5400675" cy="0"/>
          </a:xfrm>
          <a:prstGeom prst="line">
            <a:avLst/>
          </a:prstGeom>
          <a:noFill/>
          <a:ln w="25400" algn="ctr">
            <a:solidFill>
              <a:schemeClr val="tx1"/>
            </a:solidFill>
            <a:prstDash val="dash"/>
            <a:round/>
            <a:headEnd/>
            <a:tailEnd/>
          </a:ln>
        </p:spPr>
      </p:cxnSp>
      <p:sp>
        <p:nvSpPr>
          <p:cNvPr id="49" name="Flèche droite 48"/>
          <p:cNvSpPr/>
          <p:nvPr/>
        </p:nvSpPr>
        <p:spPr bwMode="auto">
          <a:xfrm>
            <a:off x="6659563" y="4300538"/>
            <a:ext cx="431800" cy="279400"/>
          </a:xfrm>
          <a:prstGeom prst="rightArrow">
            <a:avLst/>
          </a:prstGeom>
          <a:solidFill>
            <a:schemeClr val="bg1">
              <a:lumMod val="65000"/>
            </a:schemeClr>
          </a:solidFill>
          <a:ln w="9525" cap="flat" cmpd="sng" algn="ctr">
            <a:solidFill>
              <a:schemeClr val="bg1"/>
            </a:solidFill>
            <a:prstDash val="solid"/>
            <a:round/>
            <a:headEnd type="none" w="med" len="med"/>
            <a:tailEnd type="none" w="med" len="med"/>
          </a:ln>
          <a:effectLst/>
        </p:spPr>
        <p:txBody>
          <a:bodyPr/>
          <a:lstStyle/>
          <a:p>
            <a:pPr fontAlgn="auto">
              <a:spcBef>
                <a:spcPts val="0"/>
              </a:spcBef>
              <a:spcAft>
                <a:spcPts val="0"/>
              </a:spcAft>
              <a:defRPr/>
            </a:pPr>
            <a:endParaRPr lang="fr-FR">
              <a:latin typeface="+mn-lt"/>
              <a:cs typeface="+mn-cs"/>
            </a:endParaRPr>
          </a:p>
        </p:txBody>
      </p:sp>
      <p:sp>
        <p:nvSpPr>
          <p:cNvPr id="50" name="Flèche droite 28"/>
          <p:cNvSpPr/>
          <p:nvPr/>
        </p:nvSpPr>
        <p:spPr bwMode="auto">
          <a:xfrm>
            <a:off x="6659563" y="3141663"/>
            <a:ext cx="431800" cy="279400"/>
          </a:xfrm>
          <a:prstGeom prst="rightArrow">
            <a:avLst/>
          </a:prstGeom>
          <a:solidFill>
            <a:schemeClr val="bg1">
              <a:lumMod val="65000"/>
            </a:schemeClr>
          </a:solidFill>
          <a:ln w="9525" cap="flat" cmpd="sng" algn="ctr">
            <a:solidFill>
              <a:schemeClr val="bg1"/>
            </a:solidFill>
            <a:prstDash val="solid"/>
            <a:round/>
            <a:headEnd type="none" w="med" len="med"/>
            <a:tailEnd type="none" w="med" len="med"/>
          </a:ln>
          <a:effectLst/>
        </p:spPr>
        <p:txBody>
          <a:bodyPr/>
          <a:lstStyle/>
          <a:p>
            <a:pPr fontAlgn="auto">
              <a:spcBef>
                <a:spcPts val="0"/>
              </a:spcBef>
              <a:spcAft>
                <a:spcPts val="0"/>
              </a:spcAft>
              <a:defRPr/>
            </a:pPr>
            <a:endParaRPr lang="fr-FR">
              <a:latin typeface="+mn-lt"/>
              <a:cs typeface="+mn-cs"/>
            </a:endParaRPr>
          </a:p>
        </p:txBody>
      </p:sp>
      <p:sp>
        <p:nvSpPr>
          <p:cNvPr id="51" name="Flèche droite 28"/>
          <p:cNvSpPr/>
          <p:nvPr/>
        </p:nvSpPr>
        <p:spPr bwMode="auto">
          <a:xfrm>
            <a:off x="6659563" y="1946275"/>
            <a:ext cx="431800" cy="279400"/>
          </a:xfrm>
          <a:prstGeom prst="rightArrow">
            <a:avLst/>
          </a:prstGeom>
          <a:solidFill>
            <a:schemeClr val="bg1">
              <a:lumMod val="65000"/>
            </a:schemeClr>
          </a:solidFill>
          <a:ln w="9525" cap="flat" cmpd="sng" algn="ctr">
            <a:solidFill>
              <a:schemeClr val="bg1"/>
            </a:solidFill>
            <a:prstDash val="solid"/>
            <a:round/>
            <a:headEnd type="none" w="med" len="med"/>
            <a:tailEnd type="none" w="med" len="med"/>
          </a:ln>
          <a:effectLst/>
        </p:spPr>
        <p:txBody>
          <a:bodyPr/>
          <a:lstStyle/>
          <a:p>
            <a:pPr fontAlgn="auto">
              <a:spcBef>
                <a:spcPts val="0"/>
              </a:spcBef>
              <a:spcAft>
                <a:spcPts val="0"/>
              </a:spcAft>
              <a:defRPr/>
            </a:pPr>
            <a:endParaRPr lang="fr-FR">
              <a:latin typeface="+mn-lt"/>
              <a:cs typeface="+mn-cs"/>
            </a:endParaRPr>
          </a:p>
        </p:txBody>
      </p:sp>
      <p:sp>
        <p:nvSpPr>
          <p:cNvPr id="52" name="Rectangle 20214"/>
          <p:cNvSpPr>
            <a:spLocks noChangeArrowheads="1"/>
          </p:cNvSpPr>
          <p:nvPr/>
        </p:nvSpPr>
        <p:spPr bwMode="auto">
          <a:xfrm>
            <a:off x="1403350" y="2581275"/>
            <a:ext cx="7708900" cy="1323975"/>
          </a:xfrm>
          <a:prstGeom prst="rect">
            <a:avLst/>
          </a:prstGeom>
          <a:solidFill>
            <a:schemeClr val="bg1"/>
          </a:solidFill>
          <a:ln w="9525">
            <a:noFill/>
            <a:miter lim="800000"/>
            <a:headEnd/>
            <a:tailEnd/>
          </a:ln>
        </p:spPr>
        <p:txBody>
          <a:bodyPr wrap="none" anchor="ctr"/>
          <a:lstStyle/>
          <a:p>
            <a:endParaRPr lang="fr-FR">
              <a:latin typeface="Calibri" pitchFamily="34" charset="0"/>
            </a:endParaRPr>
          </a:p>
        </p:txBody>
      </p:sp>
      <p:grpSp>
        <p:nvGrpSpPr>
          <p:cNvPr id="17" name="Group 20156"/>
          <p:cNvGrpSpPr>
            <a:grpSpLocks/>
          </p:cNvGrpSpPr>
          <p:nvPr/>
        </p:nvGrpSpPr>
        <p:grpSpPr bwMode="auto">
          <a:xfrm>
            <a:off x="7164388" y="1452563"/>
            <a:ext cx="2266950" cy="1266825"/>
            <a:chOff x="3465" y="2982"/>
            <a:chExt cx="1275" cy="649"/>
          </a:xfrm>
        </p:grpSpPr>
        <p:grpSp>
          <p:nvGrpSpPr>
            <p:cNvPr id="67618" name="Group 9"/>
            <p:cNvGrpSpPr>
              <a:grpSpLocks/>
            </p:cNvGrpSpPr>
            <p:nvPr/>
          </p:nvGrpSpPr>
          <p:grpSpPr bwMode="auto">
            <a:xfrm>
              <a:off x="3475" y="3181"/>
              <a:ext cx="680" cy="283"/>
              <a:chOff x="943" y="913"/>
              <a:chExt cx="3232" cy="536"/>
            </a:xfrm>
          </p:grpSpPr>
          <p:sp>
            <p:nvSpPr>
              <p:cNvPr id="67628" name="Freeform 5"/>
              <p:cNvSpPr>
                <a:spLocks/>
              </p:cNvSpPr>
              <p:nvPr/>
            </p:nvSpPr>
            <p:spPr bwMode="auto">
              <a:xfrm>
                <a:off x="943" y="964"/>
                <a:ext cx="3231" cy="228"/>
              </a:xfrm>
              <a:custGeom>
                <a:avLst/>
                <a:gdLst>
                  <a:gd name="T0" fmla="*/ 0 w 10000"/>
                  <a:gd name="T1" fmla="*/ 0 h 9274"/>
                  <a:gd name="T2" fmla="*/ 0 w 10000"/>
                  <a:gd name="T3" fmla="*/ 0 h 9274"/>
                  <a:gd name="T4" fmla="*/ 0 w 10000"/>
                  <a:gd name="T5" fmla="*/ 0 h 9274"/>
                  <a:gd name="T6" fmla="*/ 0 w 10000"/>
                  <a:gd name="T7" fmla="*/ 0 h 9274"/>
                  <a:gd name="T8" fmla="*/ 0 w 10000"/>
                  <a:gd name="T9" fmla="*/ 0 h 9274"/>
                  <a:gd name="T10" fmla="*/ 0 w 10000"/>
                  <a:gd name="T11" fmla="*/ 0 h 9274"/>
                  <a:gd name="T12" fmla="*/ 0 w 10000"/>
                  <a:gd name="T13" fmla="*/ 0 h 9274"/>
                  <a:gd name="T14" fmla="*/ 0 w 10000"/>
                  <a:gd name="T15" fmla="*/ 0 h 9274"/>
                  <a:gd name="T16" fmla="*/ 0 w 10000"/>
                  <a:gd name="T17" fmla="*/ 0 h 9274"/>
                  <a:gd name="T18" fmla="*/ 0 w 10000"/>
                  <a:gd name="T19" fmla="*/ 0 h 927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000"/>
                  <a:gd name="T31" fmla="*/ 0 h 9274"/>
                  <a:gd name="T32" fmla="*/ 10000 w 10000"/>
                  <a:gd name="T33" fmla="*/ 9274 h 927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000" h="9274">
                    <a:moveTo>
                      <a:pt x="0" y="0"/>
                    </a:moveTo>
                    <a:cubicBezTo>
                      <a:pt x="399" y="3659"/>
                      <a:pt x="802" y="7317"/>
                      <a:pt x="1226" y="8089"/>
                    </a:cubicBezTo>
                    <a:cubicBezTo>
                      <a:pt x="1650" y="8862"/>
                      <a:pt x="2222" y="5203"/>
                      <a:pt x="2544" y="4634"/>
                    </a:cubicBezTo>
                    <a:cubicBezTo>
                      <a:pt x="2866" y="4065"/>
                      <a:pt x="2764" y="4065"/>
                      <a:pt x="3157" y="4634"/>
                    </a:cubicBezTo>
                    <a:cubicBezTo>
                      <a:pt x="3550" y="5203"/>
                      <a:pt x="4370" y="8293"/>
                      <a:pt x="4912" y="8089"/>
                    </a:cubicBezTo>
                    <a:cubicBezTo>
                      <a:pt x="5453" y="7886"/>
                      <a:pt x="5877" y="3659"/>
                      <a:pt x="6404" y="3455"/>
                    </a:cubicBezTo>
                    <a:cubicBezTo>
                      <a:pt x="6930" y="3252"/>
                      <a:pt x="7648" y="5935"/>
                      <a:pt x="8072" y="6911"/>
                    </a:cubicBezTo>
                    <a:cubicBezTo>
                      <a:pt x="8496" y="7886"/>
                      <a:pt x="8711" y="9274"/>
                      <a:pt x="8948" y="9228"/>
                    </a:cubicBezTo>
                    <a:cubicBezTo>
                      <a:pt x="9185" y="9182"/>
                      <a:pt x="9318" y="7789"/>
                      <a:pt x="9493" y="6637"/>
                    </a:cubicBezTo>
                    <a:cubicBezTo>
                      <a:pt x="9668" y="5485"/>
                      <a:pt x="9916" y="3037"/>
                      <a:pt x="10000" y="2317"/>
                    </a:cubicBezTo>
                  </a:path>
                </a:pathLst>
              </a:custGeom>
              <a:noFill/>
              <a:ln w="9525">
                <a:solidFill>
                  <a:schemeClr val="tx1"/>
                </a:solidFill>
                <a:round/>
                <a:headEnd/>
                <a:tailEnd/>
              </a:ln>
            </p:spPr>
            <p:txBody>
              <a:bodyPr/>
              <a:lstStyle/>
              <a:p>
                <a:endParaRPr lang="fr-FR"/>
              </a:p>
            </p:txBody>
          </p:sp>
          <p:sp>
            <p:nvSpPr>
              <p:cNvPr id="67629" name="Freeform 6"/>
              <p:cNvSpPr>
                <a:spLocks/>
              </p:cNvSpPr>
              <p:nvPr/>
            </p:nvSpPr>
            <p:spPr bwMode="auto">
              <a:xfrm>
                <a:off x="943" y="913"/>
                <a:ext cx="3231" cy="246"/>
              </a:xfrm>
              <a:custGeom>
                <a:avLst/>
                <a:gdLst>
                  <a:gd name="T0" fmla="*/ 0 w 3231"/>
                  <a:gd name="T1" fmla="*/ 0 h 246"/>
                  <a:gd name="T2" fmla="*/ 396 w 3231"/>
                  <a:gd name="T3" fmla="*/ 199 h 246"/>
                  <a:gd name="T4" fmla="*/ 822 w 3231"/>
                  <a:gd name="T5" fmla="*/ 114 h 246"/>
                  <a:gd name="T6" fmla="*/ 1020 w 3231"/>
                  <a:gd name="T7" fmla="*/ 114 h 246"/>
                  <a:gd name="T8" fmla="*/ 1587 w 3231"/>
                  <a:gd name="T9" fmla="*/ 199 h 246"/>
                  <a:gd name="T10" fmla="*/ 2069 w 3231"/>
                  <a:gd name="T11" fmla="*/ 85 h 246"/>
                  <a:gd name="T12" fmla="*/ 2608 w 3231"/>
                  <a:gd name="T13" fmla="*/ 170 h 246"/>
                  <a:gd name="T14" fmla="*/ 2891 w 3231"/>
                  <a:gd name="T15" fmla="*/ 227 h 246"/>
                  <a:gd name="T16" fmla="*/ 3231 w 3231"/>
                  <a:gd name="T17" fmla="*/ 57 h 2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31"/>
                  <a:gd name="T28" fmla="*/ 0 h 246"/>
                  <a:gd name="T29" fmla="*/ 3231 w 3231"/>
                  <a:gd name="T30" fmla="*/ 246 h 2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31" h="246">
                    <a:moveTo>
                      <a:pt x="0" y="0"/>
                    </a:moveTo>
                    <a:cubicBezTo>
                      <a:pt x="129" y="90"/>
                      <a:pt x="259" y="180"/>
                      <a:pt x="396" y="199"/>
                    </a:cubicBezTo>
                    <a:cubicBezTo>
                      <a:pt x="533" y="218"/>
                      <a:pt x="718" y="128"/>
                      <a:pt x="822" y="114"/>
                    </a:cubicBezTo>
                    <a:cubicBezTo>
                      <a:pt x="926" y="100"/>
                      <a:pt x="893" y="100"/>
                      <a:pt x="1020" y="114"/>
                    </a:cubicBezTo>
                    <a:cubicBezTo>
                      <a:pt x="1147" y="128"/>
                      <a:pt x="1412" y="204"/>
                      <a:pt x="1587" y="199"/>
                    </a:cubicBezTo>
                    <a:cubicBezTo>
                      <a:pt x="1762" y="194"/>
                      <a:pt x="1899" y="90"/>
                      <a:pt x="2069" y="85"/>
                    </a:cubicBezTo>
                    <a:cubicBezTo>
                      <a:pt x="2239" y="80"/>
                      <a:pt x="2471" y="146"/>
                      <a:pt x="2608" y="170"/>
                    </a:cubicBezTo>
                    <a:cubicBezTo>
                      <a:pt x="2745" y="194"/>
                      <a:pt x="2787" y="246"/>
                      <a:pt x="2891" y="227"/>
                    </a:cubicBezTo>
                    <a:cubicBezTo>
                      <a:pt x="2995" y="208"/>
                      <a:pt x="3113" y="132"/>
                      <a:pt x="3231" y="57"/>
                    </a:cubicBezTo>
                  </a:path>
                </a:pathLst>
              </a:custGeom>
              <a:pattFill prst="dotGrid">
                <a:fgClr>
                  <a:schemeClr val="bg2"/>
                </a:fgClr>
                <a:bgClr>
                  <a:schemeClr val="bg1"/>
                </a:bgClr>
              </a:pattFill>
              <a:ln w="9525">
                <a:solidFill>
                  <a:schemeClr val="tx1"/>
                </a:solidFill>
                <a:round/>
                <a:headEnd/>
                <a:tailEnd/>
              </a:ln>
            </p:spPr>
            <p:txBody>
              <a:bodyPr/>
              <a:lstStyle/>
              <a:p>
                <a:endParaRPr lang="fr-FR"/>
              </a:p>
            </p:txBody>
          </p:sp>
          <p:sp>
            <p:nvSpPr>
              <p:cNvPr id="67630" name="Freeform 7"/>
              <p:cNvSpPr>
                <a:spLocks/>
              </p:cNvSpPr>
              <p:nvPr/>
            </p:nvSpPr>
            <p:spPr bwMode="auto">
              <a:xfrm rot="10800000">
                <a:off x="944" y="1151"/>
                <a:ext cx="3231" cy="246"/>
              </a:xfrm>
              <a:custGeom>
                <a:avLst/>
                <a:gdLst>
                  <a:gd name="T0" fmla="*/ 0 w 3231"/>
                  <a:gd name="T1" fmla="*/ 0 h 246"/>
                  <a:gd name="T2" fmla="*/ 396 w 3231"/>
                  <a:gd name="T3" fmla="*/ 199 h 246"/>
                  <a:gd name="T4" fmla="*/ 822 w 3231"/>
                  <a:gd name="T5" fmla="*/ 114 h 246"/>
                  <a:gd name="T6" fmla="*/ 1020 w 3231"/>
                  <a:gd name="T7" fmla="*/ 114 h 246"/>
                  <a:gd name="T8" fmla="*/ 1587 w 3231"/>
                  <a:gd name="T9" fmla="*/ 199 h 246"/>
                  <a:gd name="T10" fmla="*/ 2069 w 3231"/>
                  <a:gd name="T11" fmla="*/ 85 h 246"/>
                  <a:gd name="T12" fmla="*/ 2608 w 3231"/>
                  <a:gd name="T13" fmla="*/ 170 h 246"/>
                  <a:gd name="T14" fmla="*/ 2891 w 3231"/>
                  <a:gd name="T15" fmla="*/ 227 h 246"/>
                  <a:gd name="T16" fmla="*/ 3231 w 3231"/>
                  <a:gd name="T17" fmla="*/ 57 h 2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31"/>
                  <a:gd name="T28" fmla="*/ 0 h 246"/>
                  <a:gd name="T29" fmla="*/ 3231 w 3231"/>
                  <a:gd name="T30" fmla="*/ 246 h 2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31" h="246">
                    <a:moveTo>
                      <a:pt x="0" y="0"/>
                    </a:moveTo>
                    <a:cubicBezTo>
                      <a:pt x="129" y="90"/>
                      <a:pt x="259" y="180"/>
                      <a:pt x="396" y="199"/>
                    </a:cubicBezTo>
                    <a:cubicBezTo>
                      <a:pt x="533" y="218"/>
                      <a:pt x="718" y="128"/>
                      <a:pt x="822" y="114"/>
                    </a:cubicBezTo>
                    <a:cubicBezTo>
                      <a:pt x="926" y="100"/>
                      <a:pt x="893" y="100"/>
                      <a:pt x="1020" y="114"/>
                    </a:cubicBezTo>
                    <a:cubicBezTo>
                      <a:pt x="1147" y="128"/>
                      <a:pt x="1412" y="204"/>
                      <a:pt x="1587" y="199"/>
                    </a:cubicBezTo>
                    <a:cubicBezTo>
                      <a:pt x="1762" y="194"/>
                      <a:pt x="1899" y="90"/>
                      <a:pt x="2069" y="85"/>
                    </a:cubicBezTo>
                    <a:cubicBezTo>
                      <a:pt x="2239" y="80"/>
                      <a:pt x="2471" y="146"/>
                      <a:pt x="2608" y="170"/>
                    </a:cubicBezTo>
                    <a:cubicBezTo>
                      <a:pt x="2745" y="194"/>
                      <a:pt x="2787" y="246"/>
                      <a:pt x="2891" y="227"/>
                    </a:cubicBezTo>
                    <a:cubicBezTo>
                      <a:pt x="2995" y="208"/>
                      <a:pt x="3113" y="132"/>
                      <a:pt x="3231" y="57"/>
                    </a:cubicBezTo>
                  </a:path>
                </a:pathLst>
              </a:custGeom>
              <a:noFill/>
              <a:ln w="9525">
                <a:solidFill>
                  <a:schemeClr val="tx1"/>
                </a:solidFill>
                <a:round/>
                <a:headEnd/>
                <a:tailEnd/>
              </a:ln>
            </p:spPr>
            <p:txBody>
              <a:bodyPr/>
              <a:lstStyle/>
              <a:p>
                <a:endParaRPr lang="fr-FR"/>
              </a:p>
            </p:txBody>
          </p:sp>
          <p:sp>
            <p:nvSpPr>
              <p:cNvPr id="67631" name="Freeform 8"/>
              <p:cNvSpPr>
                <a:spLocks/>
              </p:cNvSpPr>
              <p:nvPr/>
            </p:nvSpPr>
            <p:spPr bwMode="auto">
              <a:xfrm rot="10800000">
                <a:off x="944" y="1203"/>
                <a:ext cx="3231" cy="246"/>
              </a:xfrm>
              <a:custGeom>
                <a:avLst/>
                <a:gdLst>
                  <a:gd name="T0" fmla="*/ 0 w 3231"/>
                  <a:gd name="T1" fmla="*/ 0 h 246"/>
                  <a:gd name="T2" fmla="*/ 396 w 3231"/>
                  <a:gd name="T3" fmla="*/ 199 h 246"/>
                  <a:gd name="T4" fmla="*/ 822 w 3231"/>
                  <a:gd name="T5" fmla="*/ 114 h 246"/>
                  <a:gd name="T6" fmla="*/ 1020 w 3231"/>
                  <a:gd name="T7" fmla="*/ 114 h 246"/>
                  <a:gd name="T8" fmla="*/ 1587 w 3231"/>
                  <a:gd name="T9" fmla="*/ 199 h 246"/>
                  <a:gd name="T10" fmla="*/ 2069 w 3231"/>
                  <a:gd name="T11" fmla="*/ 85 h 246"/>
                  <a:gd name="T12" fmla="*/ 2608 w 3231"/>
                  <a:gd name="T13" fmla="*/ 170 h 246"/>
                  <a:gd name="T14" fmla="*/ 2891 w 3231"/>
                  <a:gd name="T15" fmla="*/ 227 h 246"/>
                  <a:gd name="T16" fmla="*/ 3231 w 3231"/>
                  <a:gd name="T17" fmla="*/ 57 h 2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31"/>
                  <a:gd name="T28" fmla="*/ 0 h 246"/>
                  <a:gd name="T29" fmla="*/ 3231 w 3231"/>
                  <a:gd name="T30" fmla="*/ 246 h 2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31" h="246">
                    <a:moveTo>
                      <a:pt x="0" y="0"/>
                    </a:moveTo>
                    <a:cubicBezTo>
                      <a:pt x="129" y="90"/>
                      <a:pt x="259" y="180"/>
                      <a:pt x="396" y="199"/>
                    </a:cubicBezTo>
                    <a:cubicBezTo>
                      <a:pt x="533" y="218"/>
                      <a:pt x="718" y="128"/>
                      <a:pt x="822" y="114"/>
                    </a:cubicBezTo>
                    <a:cubicBezTo>
                      <a:pt x="926" y="100"/>
                      <a:pt x="893" y="100"/>
                      <a:pt x="1020" y="114"/>
                    </a:cubicBezTo>
                    <a:cubicBezTo>
                      <a:pt x="1147" y="128"/>
                      <a:pt x="1412" y="204"/>
                      <a:pt x="1587" y="199"/>
                    </a:cubicBezTo>
                    <a:cubicBezTo>
                      <a:pt x="1762" y="194"/>
                      <a:pt x="1899" y="90"/>
                      <a:pt x="2069" y="85"/>
                    </a:cubicBezTo>
                    <a:cubicBezTo>
                      <a:pt x="2239" y="80"/>
                      <a:pt x="2471" y="146"/>
                      <a:pt x="2608" y="170"/>
                    </a:cubicBezTo>
                    <a:cubicBezTo>
                      <a:pt x="2745" y="194"/>
                      <a:pt x="2787" y="246"/>
                      <a:pt x="2891" y="227"/>
                    </a:cubicBezTo>
                    <a:cubicBezTo>
                      <a:pt x="2995" y="208"/>
                      <a:pt x="3113" y="132"/>
                      <a:pt x="3231" y="57"/>
                    </a:cubicBezTo>
                  </a:path>
                </a:pathLst>
              </a:custGeom>
              <a:pattFill prst="dotGrid">
                <a:fgClr>
                  <a:schemeClr val="bg2"/>
                </a:fgClr>
                <a:bgClr>
                  <a:schemeClr val="bg1"/>
                </a:bgClr>
              </a:pattFill>
              <a:ln w="9525">
                <a:solidFill>
                  <a:schemeClr val="tx1"/>
                </a:solidFill>
                <a:round/>
                <a:headEnd/>
                <a:tailEnd/>
              </a:ln>
            </p:spPr>
            <p:txBody>
              <a:bodyPr/>
              <a:lstStyle/>
              <a:p>
                <a:endParaRPr lang="fr-FR"/>
              </a:p>
            </p:txBody>
          </p:sp>
        </p:grpSp>
        <p:cxnSp>
          <p:nvCxnSpPr>
            <p:cNvPr id="67619" name="Connecteur droit avec flèche 126"/>
            <p:cNvCxnSpPr>
              <a:cxnSpLocks noChangeShapeType="1"/>
            </p:cNvCxnSpPr>
            <p:nvPr/>
          </p:nvCxnSpPr>
          <p:spPr bwMode="auto">
            <a:xfrm>
              <a:off x="3565" y="3209"/>
              <a:ext cx="0" cy="255"/>
            </a:xfrm>
            <a:prstGeom prst="straightConnector1">
              <a:avLst/>
            </a:prstGeom>
            <a:noFill/>
            <a:ln w="9525" algn="ctr">
              <a:solidFill>
                <a:schemeClr val="tx1"/>
              </a:solidFill>
              <a:round/>
              <a:headEnd/>
              <a:tailEnd type="arrow" w="med" len="med"/>
            </a:ln>
          </p:spPr>
        </p:cxnSp>
        <p:sp>
          <p:nvSpPr>
            <p:cNvPr id="67620" name="ZoneTexte 139"/>
            <p:cNvSpPr txBox="1">
              <a:spLocks noChangeArrowheads="1"/>
            </p:cNvSpPr>
            <p:nvPr/>
          </p:nvSpPr>
          <p:spPr bwMode="auto">
            <a:xfrm>
              <a:off x="3465" y="3025"/>
              <a:ext cx="340" cy="188"/>
            </a:xfrm>
            <a:prstGeom prst="rect">
              <a:avLst/>
            </a:prstGeom>
            <a:noFill/>
            <a:ln w="9525">
              <a:noFill/>
              <a:miter lim="800000"/>
              <a:headEnd/>
              <a:tailEnd/>
            </a:ln>
          </p:spPr>
          <p:txBody>
            <a:bodyPr>
              <a:spAutoFit/>
            </a:bodyPr>
            <a:lstStyle/>
            <a:p>
              <a:r>
                <a:rPr lang="fr-FR">
                  <a:latin typeface="Calibri" pitchFamily="34" charset="0"/>
                </a:rPr>
                <a:t>e</a:t>
              </a:r>
              <a:r>
                <a:rPr lang="fr-FR" baseline="30000">
                  <a:latin typeface="Calibri" pitchFamily="34" charset="0"/>
                </a:rPr>
                <a:t>-</a:t>
              </a:r>
            </a:p>
          </p:txBody>
        </p:sp>
        <p:sp>
          <p:nvSpPr>
            <p:cNvPr id="67621" name="ZoneTexte 141"/>
            <p:cNvSpPr txBox="1">
              <a:spLocks noChangeArrowheads="1"/>
            </p:cNvSpPr>
            <p:nvPr/>
          </p:nvSpPr>
          <p:spPr bwMode="auto">
            <a:xfrm>
              <a:off x="4202" y="2982"/>
              <a:ext cx="340" cy="188"/>
            </a:xfrm>
            <a:prstGeom prst="rect">
              <a:avLst/>
            </a:prstGeom>
            <a:noFill/>
            <a:ln w="9525">
              <a:noFill/>
              <a:miter lim="800000"/>
              <a:headEnd/>
              <a:tailEnd/>
            </a:ln>
          </p:spPr>
          <p:txBody>
            <a:bodyPr>
              <a:spAutoFit/>
            </a:bodyPr>
            <a:lstStyle/>
            <a:p>
              <a:r>
                <a:rPr lang="fr-FR">
                  <a:latin typeface="Calibri" pitchFamily="34" charset="0"/>
                </a:rPr>
                <a:t>Al</a:t>
              </a:r>
              <a:endParaRPr lang="fr-FR" baseline="30000">
                <a:latin typeface="Calibri" pitchFamily="34" charset="0"/>
              </a:endParaRPr>
            </a:p>
          </p:txBody>
        </p:sp>
        <p:sp>
          <p:nvSpPr>
            <p:cNvPr id="67622" name="ZoneTexte 142"/>
            <p:cNvSpPr txBox="1">
              <a:spLocks noChangeArrowheads="1"/>
            </p:cNvSpPr>
            <p:nvPr/>
          </p:nvSpPr>
          <p:spPr bwMode="auto">
            <a:xfrm>
              <a:off x="4202" y="3443"/>
              <a:ext cx="340" cy="188"/>
            </a:xfrm>
            <a:prstGeom prst="rect">
              <a:avLst/>
            </a:prstGeom>
            <a:noFill/>
            <a:ln w="9525">
              <a:noFill/>
              <a:miter lim="800000"/>
              <a:headEnd/>
              <a:tailEnd/>
            </a:ln>
          </p:spPr>
          <p:txBody>
            <a:bodyPr>
              <a:spAutoFit/>
            </a:bodyPr>
            <a:lstStyle/>
            <a:p>
              <a:r>
                <a:rPr lang="fr-FR">
                  <a:latin typeface="Calibri" pitchFamily="34" charset="0"/>
                </a:rPr>
                <a:t>Al</a:t>
              </a:r>
              <a:endParaRPr lang="fr-FR" baseline="30000">
                <a:latin typeface="Calibri" pitchFamily="34" charset="0"/>
              </a:endParaRPr>
            </a:p>
          </p:txBody>
        </p:sp>
        <p:sp>
          <p:nvSpPr>
            <p:cNvPr id="67623" name="ZoneTexte 145"/>
            <p:cNvSpPr txBox="1">
              <a:spLocks noChangeArrowheads="1"/>
            </p:cNvSpPr>
            <p:nvPr/>
          </p:nvSpPr>
          <p:spPr bwMode="auto">
            <a:xfrm>
              <a:off x="4202" y="3232"/>
              <a:ext cx="538" cy="189"/>
            </a:xfrm>
            <a:prstGeom prst="rect">
              <a:avLst/>
            </a:prstGeom>
            <a:noFill/>
            <a:ln w="9525">
              <a:noFill/>
              <a:miter lim="800000"/>
              <a:headEnd/>
              <a:tailEnd/>
            </a:ln>
          </p:spPr>
          <p:txBody>
            <a:bodyPr>
              <a:spAutoFit/>
            </a:bodyPr>
            <a:lstStyle/>
            <a:p>
              <a:r>
                <a:rPr lang="fr-FR">
                  <a:latin typeface="Calibri" pitchFamily="34" charset="0"/>
                </a:rPr>
                <a:t>Al</a:t>
              </a:r>
              <a:r>
                <a:rPr lang="fr-FR" baseline="-25000">
                  <a:latin typeface="Calibri" pitchFamily="34" charset="0"/>
                </a:rPr>
                <a:t>2</a:t>
              </a:r>
              <a:r>
                <a:rPr lang="fr-FR">
                  <a:latin typeface="Calibri" pitchFamily="34" charset="0"/>
                </a:rPr>
                <a:t>O</a:t>
              </a:r>
              <a:r>
                <a:rPr lang="fr-FR" baseline="-25000">
                  <a:latin typeface="Calibri" pitchFamily="34" charset="0"/>
                </a:rPr>
                <a:t>3</a:t>
              </a:r>
            </a:p>
          </p:txBody>
        </p:sp>
        <p:cxnSp>
          <p:nvCxnSpPr>
            <p:cNvPr id="67624" name="Connecteur droit avec flèche 149"/>
            <p:cNvCxnSpPr>
              <a:cxnSpLocks noChangeShapeType="1"/>
            </p:cNvCxnSpPr>
            <p:nvPr/>
          </p:nvCxnSpPr>
          <p:spPr bwMode="auto">
            <a:xfrm flipH="1">
              <a:off x="4134" y="3380"/>
              <a:ext cx="68" cy="57"/>
            </a:xfrm>
            <a:prstGeom prst="straightConnector1">
              <a:avLst/>
            </a:prstGeom>
            <a:noFill/>
            <a:ln w="9525" algn="ctr">
              <a:solidFill>
                <a:schemeClr val="tx1"/>
              </a:solidFill>
              <a:round/>
              <a:headEnd/>
              <a:tailEnd type="arrow" w="sm" len="sm"/>
            </a:ln>
          </p:spPr>
        </p:cxnSp>
        <p:cxnSp>
          <p:nvCxnSpPr>
            <p:cNvPr id="67625" name="Connecteur droit avec flèche 155"/>
            <p:cNvCxnSpPr>
              <a:cxnSpLocks noChangeShapeType="1"/>
              <a:stCxn id="67623" idx="1"/>
              <a:endCxn id="67629" idx="7"/>
            </p:cNvCxnSpPr>
            <p:nvPr/>
          </p:nvCxnSpPr>
          <p:spPr bwMode="auto">
            <a:xfrm flipH="1" flipV="1">
              <a:off x="4083" y="3301"/>
              <a:ext cx="119" cy="26"/>
            </a:xfrm>
            <a:prstGeom prst="straightConnector1">
              <a:avLst/>
            </a:prstGeom>
            <a:noFill/>
            <a:ln w="9525" algn="ctr">
              <a:solidFill>
                <a:schemeClr val="tx1"/>
              </a:solidFill>
              <a:round/>
              <a:headEnd/>
              <a:tailEnd type="arrow" w="sm" len="sm"/>
            </a:ln>
          </p:spPr>
        </p:cxnSp>
        <p:cxnSp>
          <p:nvCxnSpPr>
            <p:cNvPr id="67626" name="Connecteur droit avec flèche 158"/>
            <p:cNvCxnSpPr>
              <a:cxnSpLocks noChangeShapeType="1"/>
            </p:cNvCxnSpPr>
            <p:nvPr/>
          </p:nvCxnSpPr>
          <p:spPr bwMode="auto">
            <a:xfrm flipH="1">
              <a:off x="4100" y="3116"/>
              <a:ext cx="102" cy="93"/>
            </a:xfrm>
            <a:prstGeom prst="straightConnector1">
              <a:avLst/>
            </a:prstGeom>
            <a:noFill/>
            <a:ln w="9525" algn="ctr">
              <a:solidFill>
                <a:schemeClr val="tx1"/>
              </a:solidFill>
              <a:round/>
              <a:headEnd/>
              <a:tailEnd type="arrow" w="sm" len="sm"/>
            </a:ln>
          </p:spPr>
        </p:cxnSp>
        <p:cxnSp>
          <p:nvCxnSpPr>
            <p:cNvPr id="67627" name="Connecteur droit avec flèche 160"/>
            <p:cNvCxnSpPr>
              <a:cxnSpLocks noChangeShapeType="1"/>
            </p:cNvCxnSpPr>
            <p:nvPr/>
          </p:nvCxnSpPr>
          <p:spPr bwMode="auto">
            <a:xfrm flipH="1" flipV="1">
              <a:off x="4092" y="3454"/>
              <a:ext cx="110" cy="95"/>
            </a:xfrm>
            <a:prstGeom prst="straightConnector1">
              <a:avLst/>
            </a:prstGeom>
            <a:noFill/>
            <a:ln w="9525" algn="ctr">
              <a:solidFill>
                <a:schemeClr val="tx1"/>
              </a:solidFill>
              <a:round/>
              <a:headEnd/>
              <a:tailEnd type="arrow" w="sm" len="sm"/>
            </a:ln>
          </p:spPr>
        </p:cxnSp>
      </p:grpSp>
      <p:sp>
        <p:nvSpPr>
          <p:cNvPr id="68" name="Rectangle 20215"/>
          <p:cNvSpPr>
            <a:spLocks noChangeArrowheads="1"/>
          </p:cNvSpPr>
          <p:nvPr/>
        </p:nvSpPr>
        <p:spPr bwMode="auto">
          <a:xfrm>
            <a:off x="1403350" y="3854450"/>
            <a:ext cx="7708900" cy="965200"/>
          </a:xfrm>
          <a:prstGeom prst="rect">
            <a:avLst/>
          </a:prstGeom>
          <a:solidFill>
            <a:schemeClr val="bg1"/>
          </a:solidFill>
          <a:ln w="9525">
            <a:noFill/>
            <a:miter lim="800000"/>
            <a:headEnd/>
            <a:tailEnd/>
          </a:ln>
        </p:spPr>
        <p:txBody>
          <a:bodyPr wrap="none" anchor="ctr"/>
          <a:lstStyle/>
          <a:p>
            <a:endParaRPr lang="fr-FR">
              <a:latin typeface="Calibri" pitchFamily="34" charset="0"/>
            </a:endParaRPr>
          </a:p>
        </p:txBody>
      </p:sp>
      <p:sp>
        <p:nvSpPr>
          <p:cNvPr id="70" name="Ellipse 200"/>
          <p:cNvSpPr>
            <a:spLocks noChangeArrowheads="1"/>
          </p:cNvSpPr>
          <p:nvPr/>
        </p:nvSpPr>
        <p:spPr bwMode="auto">
          <a:xfrm>
            <a:off x="5802313" y="3605213"/>
            <a:ext cx="360362" cy="358775"/>
          </a:xfrm>
          <a:prstGeom prst="ellipse">
            <a:avLst/>
          </a:prstGeom>
          <a:solidFill>
            <a:srgbClr val="FFC000"/>
          </a:solidFill>
          <a:ln w="9525" algn="ctr">
            <a:noFill/>
            <a:round/>
            <a:headEnd/>
            <a:tailEnd/>
          </a:ln>
        </p:spPr>
        <p:txBody>
          <a:bodyPr anchor="ctr"/>
          <a:lstStyle/>
          <a:p>
            <a:pPr algn="ctr" defTabSz="4171950">
              <a:spcBef>
                <a:spcPct val="20000"/>
              </a:spcBef>
            </a:pPr>
            <a:r>
              <a:rPr lang="fr-FR" b="1">
                <a:latin typeface="Calibri" pitchFamily="34" charset="0"/>
              </a:rPr>
              <a:t>3</a:t>
            </a:r>
          </a:p>
        </p:txBody>
      </p:sp>
      <p:sp>
        <p:nvSpPr>
          <p:cNvPr id="71" name="Ellipse 200"/>
          <p:cNvSpPr>
            <a:spLocks noChangeArrowheads="1"/>
          </p:cNvSpPr>
          <p:nvPr/>
        </p:nvSpPr>
        <p:spPr bwMode="auto">
          <a:xfrm>
            <a:off x="3616325" y="2652713"/>
            <a:ext cx="360363" cy="358775"/>
          </a:xfrm>
          <a:prstGeom prst="ellipse">
            <a:avLst/>
          </a:prstGeom>
          <a:solidFill>
            <a:srgbClr val="FFC000"/>
          </a:solidFill>
          <a:ln w="9525" algn="ctr">
            <a:noFill/>
            <a:round/>
            <a:headEnd/>
            <a:tailEnd/>
          </a:ln>
        </p:spPr>
        <p:txBody>
          <a:bodyPr anchor="ctr"/>
          <a:lstStyle/>
          <a:p>
            <a:pPr algn="ctr" defTabSz="4171950">
              <a:spcBef>
                <a:spcPct val="20000"/>
              </a:spcBef>
            </a:pPr>
            <a:r>
              <a:rPr lang="fr-FR" b="1">
                <a:latin typeface="Calibri" pitchFamily="34" charset="0"/>
              </a:rPr>
              <a:t>2</a:t>
            </a:r>
          </a:p>
        </p:txBody>
      </p:sp>
      <p:sp>
        <p:nvSpPr>
          <p:cNvPr id="72" name="Ellipse 200"/>
          <p:cNvSpPr>
            <a:spLocks noChangeArrowheads="1"/>
          </p:cNvSpPr>
          <p:nvPr/>
        </p:nvSpPr>
        <p:spPr bwMode="auto">
          <a:xfrm>
            <a:off x="1747838" y="1498600"/>
            <a:ext cx="360362" cy="358775"/>
          </a:xfrm>
          <a:prstGeom prst="ellipse">
            <a:avLst/>
          </a:prstGeom>
          <a:solidFill>
            <a:srgbClr val="FFC000"/>
          </a:solidFill>
          <a:ln w="9525" algn="ctr">
            <a:noFill/>
            <a:round/>
            <a:headEnd/>
            <a:tailEnd/>
          </a:ln>
        </p:spPr>
        <p:txBody>
          <a:bodyPr anchor="ctr"/>
          <a:lstStyle/>
          <a:p>
            <a:pPr algn="ctr" defTabSz="4171950">
              <a:spcBef>
                <a:spcPct val="20000"/>
              </a:spcBef>
            </a:pPr>
            <a:r>
              <a:rPr lang="fr-FR" b="1">
                <a:latin typeface="Calibri" pitchFamily="34" charset="0"/>
              </a:rPr>
              <a:t>1</a:t>
            </a:r>
          </a:p>
        </p:txBody>
      </p:sp>
      <p:sp>
        <p:nvSpPr>
          <p:cNvPr id="73" name="Ellipse 200"/>
          <p:cNvSpPr>
            <a:spLocks noChangeArrowheads="1"/>
          </p:cNvSpPr>
          <p:nvPr/>
        </p:nvSpPr>
        <p:spPr bwMode="auto">
          <a:xfrm>
            <a:off x="4489450" y="4244975"/>
            <a:ext cx="360363" cy="358775"/>
          </a:xfrm>
          <a:prstGeom prst="ellipse">
            <a:avLst/>
          </a:prstGeom>
          <a:solidFill>
            <a:srgbClr val="FFC000"/>
          </a:solidFill>
          <a:ln w="9525" algn="ctr">
            <a:noFill/>
            <a:round/>
            <a:headEnd/>
            <a:tailEnd/>
          </a:ln>
        </p:spPr>
        <p:txBody>
          <a:bodyPr anchor="ctr"/>
          <a:lstStyle/>
          <a:p>
            <a:pPr algn="ctr" defTabSz="4171950">
              <a:spcBef>
                <a:spcPct val="20000"/>
              </a:spcBef>
            </a:pPr>
            <a:r>
              <a:rPr lang="fr-FR" b="1">
                <a:latin typeface="Calibri" pitchFamily="34" charset="0"/>
              </a:rPr>
              <a:t>3</a:t>
            </a:r>
          </a:p>
        </p:txBody>
      </p:sp>
      <p:sp>
        <p:nvSpPr>
          <p:cNvPr id="74" name="Ellipse 200"/>
          <p:cNvSpPr>
            <a:spLocks noChangeArrowheads="1"/>
          </p:cNvSpPr>
          <p:nvPr/>
        </p:nvSpPr>
        <p:spPr bwMode="auto">
          <a:xfrm>
            <a:off x="4489450" y="3038475"/>
            <a:ext cx="360363" cy="358775"/>
          </a:xfrm>
          <a:prstGeom prst="ellipse">
            <a:avLst/>
          </a:prstGeom>
          <a:solidFill>
            <a:srgbClr val="FFC000"/>
          </a:solidFill>
          <a:ln w="9525" algn="ctr">
            <a:noFill/>
            <a:round/>
            <a:headEnd/>
            <a:tailEnd/>
          </a:ln>
        </p:spPr>
        <p:txBody>
          <a:bodyPr anchor="ctr"/>
          <a:lstStyle/>
          <a:p>
            <a:pPr algn="ctr" defTabSz="4171950">
              <a:spcBef>
                <a:spcPct val="20000"/>
              </a:spcBef>
            </a:pPr>
            <a:r>
              <a:rPr lang="fr-FR" b="1">
                <a:latin typeface="Calibri" pitchFamily="34" charset="0"/>
              </a:rPr>
              <a:t>2</a:t>
            </a:r>
          </a:p>
        </p:txBody>
      </p:sp>
      <p:sp>
        <p:nvSpPr>
          <p:cNvPr id="75" name="Ellipse 200"/>
          <p:cNvSpPr>
            <a:spLocks noChangeArrowheads="1"/>
          </p:cNvSpPr>
          <p:nvPr/>
        </p:nvSpPr>
        <p:spPr bwMode="auto">
          <a:xfrm>
            <a:off x="4489450" y="1916113"/>
            <a:ext cx="360363" cy="358775"/>
          </a:xfrm>
          <a:prstGeom prst="ellipse">
            <a:avLst/>
          </a:prstGeom>
          <a:solidFill>
            <a:srgbClr val="FFC000"/>
          </a:solidFill>
          <a:ln w="9525" algn="ctr">
            <a:noFill/>
            <a:round/>
            <a:headEnd/>
            <a:tailEnd/>
          </a:ln>
        </p:spPr>
        <p:txBody>
          <a:bodyPr anchor="ctr"/>
          <a:lstStyle/>
          <a:p>
            <a:pPr algn="ctr" defTabSz="4171950">
              <a:spcBef>
                <a:spcPct val="20000"/>
              </a:spcBef>
            </a:pPr>
            <a:r>
              <a:rPr lang="fr-FR" b="1">
                <a:latin typeface="Calibri" pitchFamily="34" charset="0"/>
              </a:rPr>
              <a:t>1</a:t>
            </a:r>
          </a:p>
        </p:txBody>
      </p:sp>
      <p:sp>
        <p:nvSpPr>
          <p:cNvPr id="76" name="Line 14"/>
          <p:cNvSpPr>
            <a:spLocks noChangeShapeType="1"/>
          </p:cNvSpPr>
          <p:nvPr/>
        </p:nvSpPr>
        <p:spPr bwMode="auto">
          <a:xfrm flipV="1">
            <a:off x="2479675" y="1484313"/>
            <a:ext cx="0" cy="3340100"/>
          </a:xfrm>
          <a:prstGeom prst="line">
            <a:avLst/>
          </a:prstGeom>
          <a:noFill/>
          <a:ln w="57150">
            <a:solidFill>
              <a:srgbClr val="FF0000"/>
            </a:solidFill>
            <a:prstDash val="sysDot"/>
            <a:round/>
            <a:headEnd/>
            <a:tailEnd/>
          </a:ln>
        </p:spPr>
        <p:txBody>
          <a:bodyPr/>
          <a:lstStyle/>
          <a:p>
            <a:endParaRPr lang="fr-FR"/>
          </a:p>
        </p:txBody>
      </p:sp>
      <p:sp>
        <p:nvSpPr>
          <p:cNvPr id="79" name="ZoneTexte 78"/>
          <p:cNvSpPr txBox="1"/>
          <p:nvPr/>
        </p:nvSpPr>
        <p:spPr>
          <a:xfrm>
            <a:off x="0" y="508000"/>
            <a:ext cx="9144000" cy="400050"/>
          </a:xfrm>
          <a:prstGeom prst="rect">
            <a:avLst/>
          </a:prstGeom>
          <a:solidFill>
            <a:schemeClr val="accent1">
              <a:lumMod val="20000"/>
              <a:lumOff val="80000"/>
            </a:schemeClr>
          </a:solidFill>
        </p:spPr>
        <p:txBody>
          <a:bodyPr>
            <a:spAutoFit/>
          </a:bodyPr>
          <a:lstStyle/>
          <a:p>
            <a:pPr fontAlgn="auto">
              <a:spcBef>
                <a:spcPts val="0"/>
              </a:spcBef>
              <a:spcAft>
                <a:spcPts val="0"/>
              </a:spcAft>
              <a:defRPr/>
            </a:pPr>
            <a:r>
              <a:rPr lang="fr-FR" sz="2000" b="1" i="1" dirty="0">
                <a:latin typeface="+mn-lt"/>
                <a:cs typeface="+mn-cs"/>
                <a:sym typeface="Wingdings"/>
              </a:rPr>
              <a:t></a:t>
            </a:r>
            <a:r>
              <a:rPr lang="fr-FR" sz="2000" i="1" dirty="0">
                <a:latin typeface="+mn-lt"/>
                <a:cs typeface="+mn-cs"/>
                <a:sym typeface="Wingdings"/>
              </a:rPr>
              <a:t>  Bilan sur la formation du contact électrique en l’absence de singularité </a:t>
            </a:r>
            <a:r>
              <a:rPr lang="fr-FR" sz="2000" i="1" dirty="0" err="1">
                <a:latin typeface="+mn-lt"/>
                <a:cs typeface="+mn-cs"/>
                <a:sym typeface="Wingdings"/>
              </a:rPr>
              <a:t>géometrique</a:t>
            </a:r>
            <a:r>
              <a:rPr lang="fr-FR" sz="2000" i="1" dirty="0">
                <a:latin typeface="+mn-lt"/>
                <a:cs typeface="+mn-cs"/>
                <a:sym typeface="Wingdings"/>
              </a:rPr>
              <a:t> </a:t>
            </a:r>
            <a:endParaRPr lang="fr-FR" sz="2000" i="1" baseline="-25000" dirty="0">
              <a:latin typeface="+mn-lt"/>
              <a:cs typeface="+mn-cs"/>
            </a:endParaRPr>
          </a:p>
        </p:txBody>
      </p:sp>
      <p:sp>
        <p:nvSpPr>
          <p:cNvPr id="81" name="Rectangle à coins arrondis 80"/>
          <p:cNvSpPr/>
          <p:nvPr/>
        </p:nvSpPr>
        <p:spPr>
          <a:xfrm>
            <a:off x="468313" y="5229199"/>
            <a:ext cx="8207375" cy="1440161"/>
          </a:xfrm>
          <a:prstGeom prst="roundRect">
            <a:avLst>
              <a:gd name="adj" fmla="val 9550"/>
            </a:avLst>
          </a:prstGeom>
          <a:solidFill>
            <a:schemeClr val="accent3">
              <a:lumMod val="40000"/>
              <a:lumOff val="6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buSzPts val="1800"/>
              <a:buFont typeface="Wingdings" pitchFamily="2" charset="2"/>
              <a:buChar char="Ø"/>
              <a:defRPr/>
            </a:pPr>
            <a:r>
              <a:rPr lang="fr-FR" sz="2000" b="1" dirty="0">
                <a:solidFill>
                  <a:srgbClr val="000000"/>
                </a:solidFill>
              </a:rPr>
              <a:t> </a:t>
            </a:r>
            <a:r>
              <a:rPr lang="fr-FR" sz="2000" b="1" u="sng" dirty="0">
                <a:solidFill>
                  <a:srgbClr val="000000"/>
                </a:solidFill>
              </a:rPr>
              <a:t>La rugosité</a:t>
            </a:r>
            <a:r>
              <a:rPr lang="fr-FR" sz="2000" b="1" dirty="0">
                <a:solidFill>
                  <a:srgbClr val="000000"/>
                </a:solidFill>
              </a:rPr>
              <a:t> est un paramètre prépondérant sur la formation du contact.</a:t>
            </a:r>
          </a:p>
          <a:p>
            <a:pPr fontAlgn="auto">
              <a:spcBef>
                <a:spcPts val="0"/>
              </a:spcBef>
              <a:spcAft>
                <a:spcPts val="0"/>
              </a:spcAft>
              <a:buSzPts val="1800"/>
              <a:defRPr/>
            </a:pPr>
            <a:endParaRPr lang="fr-FR" sz="600" b="1" dirty="0">
              <a:solidFill>
                <a:srgbClr val="000000"/>
              </a:solidFill>
            </a:endParaRPr>
          </a:p>
          <a:p>
            <a:pPr fontAlgn="auto">
              <a:spcBef>
                <a:spcPts val="0"/>
              </a:spcBef>
              <a:spcAft>
                <a:spcPts val="0"/>
              </a:spcAft>
              <a:buSzPts val="1800"/>
              <a:buFont typeface="Wingdings" pitchFamily="2" charset="2"/>
              <a:buChar char="Ø"/>
              <a:defRPr/>
            </a:pPr>
            <a:r>
              <a:rPr lang="fr-FR" sz="2000" b="1" dirty="0">
                <a:solidFill>
                  <a:srgbClr val="000000"/>
                </a:solidFill>
              </a:rPr>
              <a:t> Le contact électrique Al-Al se forme par </a:t>
            </a:r>
            <a:r>
              <a:rPr lang="fr-FR" sz="2000" b="1" u="sng" dirty="0">
                <a:solidFill>
                  <a:srgbClr val="000000"/>
                </a:solidFill>
              </a:rPr>
              <a:t>fissuration de l’oxyde natif</a:t>
            </a:r>
            <a:r>
              <a:rPr lang="fr-FR" sz="2000" b="1" dirty="0">
                <a:solidFill>
                  <a:srgbClr val="000000"/>
                </a:solidFill>
              </a:rPr>
              <a:t>.</a:t>
            </a:r>
          </a:p>
          <a:p>
            <a:pPr fontAlgn="auto">
              <a:spcBef>
                <a:spcPts val="0"/>
              </a:spcBef>
              <a:spcAft>
                <a:spcPts val="0"/>
              </a:spcAft>
              <a:buSzPts val="1800"/>
              <a:defRPr/>
            </a:pPr>
            <a:endParaRPr lang="fr-FR" sz="600" b="1" dirty="0">
              <a:solidFill>
                <a:srgbClr val="000000"/>
              </a:solidFill>
            </a:endParaRPr>
          </a:p>
          <a:p>
            <a:pPr fontAlgn="auto">
              <a:spcBef>
                <a:spcPts val="0"/>
              </a:spcBef>
              <a:spcAft>
                <a:spcPts val="0"/>
              </a:spcAft>
              <a:buSzPts val="1800"/>
              <a:buFont typeface="Wingdings" pitchFamily="2" charset="2"/>
              <a:buChar char="Ø"/>
              <a:defRPr/>
            </a:pPr>
            <a:r>
              <a:rPr lang="fr-FR" sz="2000" b="1" dirty="0">
                <a:solidFill>
                  <a:srgbClr val="000000"/>
                </a:solidFill>
              </a:rPr>
              <a:t> Contrainte normale à la rupture de l’Alumine native </a:t>
            </a:r>
            <a:r>
              <a:rPr lang="fr-FR" sz="2000" b="1" dirty="0" smtClean="0">
                <a:solidFill>
                  <a:srgbClr val="000000"/>
                </a:solidFill>
              </a:rPr>
              <a:t>≈ (50-100)</a:t>
            </a:r>
            <a:r>
              <a:rPr lang="fr-FR" sz="2000" b="1" dirty="0" err="1" smtClean="0">
                <a:solidFill>
                  <a:srgbClr val="000000"/>
                </a:solidFill>
              </a:rPr>
              <a:t>MPa</a:t>
            </a:r>
            <a:r>
              <a:rPr lang="fr-FR" sz="2000" b="1" dirty="0" smtClean="0">
                <a:solidFill>
                  <a:srgbClr val="000000"/>
                </a:solidFill>
              </a:rPr>
              <a:t>.</a:t>
            </a:r>
            <a:endParaRPr lang="fr-FR" sz="2000" b="1" dirty="0">
              <a:solidFill>
                <a:srgbClr val="000000"/>
              </a:solidFill>
            </a:endParaRPr>
          </a:p>
        </p:txBody>
      </p:sp>
      <p:sp>
        <p:nvSpPr>
          <p:cNvPr id="82" name="ZoneTexte 21"/>
          <p:cNvSpPr txBox="1">
            <a:spLocks noChangeArrowheads="1"/>
          </p:cNvSpPr>
          <p:nvPr/>
        </p:nvSpPr>
        <p:spPr bwMode="auto">
          <a:xfrm>
            <a:off x="1420813" y="877888"/>
            <a:ext cx="2112962" cy="646112"/>
          </a:xfrm>
          <a:prstGeom prst="rect">
            <a:avLst/>
          </a:prstGeom>
          <a:noFill/>
          <a:ln w="9525">
            <a:noFill/>
            <a:miter lim="800000"/>
            <a:headEnd/>
            <a:tailEnd/>
          </a:ln>
        </p:spPr>
        <p:txBody>
          <a:bodyPr>
            <a:spAutoFit/>
          </a:bodyPr>
          <a:lstStyle/>
          <a:p>
            <a:pPr algn="ctr"/>
            <a:r>
              <a:rPr lang="fr-FR" b="1">
                <a:latin typeface="Calibri" pitchFamily="34" charset="0"/>
              </a:rPr>
              <a:t>Fracture de l’Alumine native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1"/>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7"/>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8"/>
                                        </p:tgtEl>
                                        <p:attrNameLst>
                                          <p:attrName>style.visibility</p:attrName>
                                        </p:attrNameLst>
                                      </p:cBhvr>
                                      <p:to>
                                        <p:strVal val="visible"/>
                                      </p:to>
                                    </p:set>
                                  </p:childTnLst>
                                </p:cTn>
                              </p:par>
                              <p:par>
                                <p:cTn id="41" presetID="1" presetClass="exit" presetSubtype="0" fill="hold" grpId="0" nodeType="withEffect">
                                  <p:stCondLst>
                                    <p:cond delay="0"/>
                                  </p:stCondLst>
                                  <p:childTnLst>
                                    <p:set>
                                      <p:cBhvr>
                                        <p:cTn id="42" dur="1" fill="hold">
                                          <p:stCondLst>
                                            <p:cond delay="0"/>
                                          </p:stCondLst>
                                        </p:cTn>
                                        <p:tgtEl>
                                          <p:spTgt spid="72"/>
                                        </p:tgtEl>
                                        <p:attrNameLst>
                                          <p:attrName>style.visibility</p:attrName>
                                        </p:attrNameLst>
                                      </p:cBhvr>
                                      <p:to>
                                        <p:strVal val="hidden"/>
                                      </p:to>
                                    </p:set>
                                  </p:childTnLst>
                                </p:cTn>
                              </p:par>
                              <p:par>
                                <p:cTn id="43" presetID="1" presetClass="exit" presetSubtype="0" fill="hold" grpId="0" nodeType="withEffect">
                                  <p:stCondLst>
                                    <p:cond delay="0"/>
                                  </p:stCondLst>
                                  <p:childTnLst>
                                    <p:set>
                                      <p:cBhvr>
                                        <p:cTn id="44" dur="1" fill="hold">
                                          <p:stCondLst>
                                            <p:cond delay="0"/>
                                          </p:stCondLst>
                                        </p:cTn>
                                        <p:tgtEl>
                                          <p:spTgt spid="71"/>
                                        </p:tgtEl>
                                        <p:attrNameLst>
                                          <p:attrName>style.visibility</p:attrName>
                                        </p:attrNameLst>
                                      </p:cBhvr>
                                      <p:to>
                                        <p:strVal val="hidden"/>
                                      </p:to>
                                    </p:set>
                                  </p:childTnLst>
                                </p:cTn>
                              </p:par>
                              <p:par>
                                <p:cTn id="45" presetID="1" presetClass="exit" presetSubtype="0" fill="hold" grpId="0" nodeType="withEffect">
                                  <p:stCondLst>
                                    <p:cond delay="0"/>
                                  </p:stCondLst>
                                  <p:childTnLst>
                                    <p:set>
                                      <p:cBhvr>
                                        <p:cTn id="46" dur="1" fill="hold">
                                          <p:stCondLst>
                                            <p:cond delay="0"/>
                                          </p:stCondLst>
                                        </p:cTn>
                                        <p:tgtEl>
                                          <p:spTgt spid="70"/>
                                        </p:tgtEl>
                                        <p:attrNameLst>
                                          <p:attrName>style.visibility</p:attrName>
                                        </p:attrNameLst>
                                      </p:cBhvr>
                                      <p:to>
                                        <p:strVal val="hidden"/>
                                      </p:to>
                                    </p:set>
                                  </p:childTnLst>
                                </p:cTn>
                              </p:par>
                              <p:par>
                                <p:cTn id="47" presetID="1" presetClass="entr" presetSubtype="0" fill="hold" grpId="0" nodeType="withEffect">
                                  <p:stCondLst>
                                    <p:cond delay="0"/>
                                  </p:stCondLst>
                                  <p:childTnLst>
                                    <p:set>
                                      <p:cBhvr>
                                        <p:cTn id="48" dur="1" fill="hold">
                                          <p:stCondLst>
                                            <p:cond delay="0"/>
                                          </p:stCondLst>
                                        </p:cTn>
                                        <p:tgtEl>
                                          <p:spTgt spid="75"/>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grpId="1" nodeType="clickEffect">
                                  <p:stCondLst>
                                    <p:cond delay="0"/>
                                  </p:stCondLst>
                                  <p:childTnLst>
                                    <p:set>
                                      <p:cBhvr>
                                        <p:cTn id="52" dur="1" fill="hold">
                                          <p:stCondLst>
                                            <p:cond delay="0"/>
                                          </p:stCondLst>
                                        </p:cTn>
                                        <p:tgtEl>
                                          <p:spTgt spid="52"/>
                                        </p:tgtEl>
                                        <p:attrNameLst>
                                          <p:attrName>style.visibility</p:attrName>
                                        </p:attrNameLst>
                                      </p:cBhvr>
                                      <p:to>
                                        <p:strVal val="hidden"/>
                                      </p:to>
                                    </p:set>
                                  </p:childTnLst>
                                </p:cTn>
                              </p:par>
                              <p:par>
                                <p:cTn id="53" presetID="1" presetClass="entr" presetSubtype="0" fill="hold" grpId="0" nodeType="withEffect">
                                  <p:stCondLst>
                                    <p:cond delay="0"/>
                                  </p:stCondLst>
                                  <p:childTnLst>
                                    <p:set>
                                      <p:cBhvr>
                                        <p:cTn id="54" dur="1" fill="hold">
                                          <p:stCondLst>
                                            <p:cond delay="0"/>
                                          </p:stCondLst>
                                        </p:cTn>
                                        <p:tgtEl>
                                          <p:spTgt spid="74"/>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76"/>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8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xit" presetSubtype="0" fill="hold" grpId="1" nodeType="clickEffect">
                                  <p:stCondLst>
                                    <p:cond delay="0"/>
                                  </p:stCondLst>
                                  <p:childTnLst>
                                    <p:set>
                                      <p:cBhvr>
                                        <p:cTn id="62" dur="1" fill="hold">
                                          <p:stCondLst>
                                            <p:cond delay="0"/>
                                          </p:stCondLst>
                                        </p:cTn>
                                        <p:tgtEl>
                                          <p:spTgt spid="68"/>
                                        </p:tgtEl>
                                        <p:attrNameLst>
                                          <p:attrName>style.visibility</p:attrName>
                                        </p:attrNameLst>
                                      </p:cBhvr>
                                      <p:to>
                                        <p:strVal val="hidden"/>
                                      </p:to>
                                    </p:set>
                                  </p:childTnLst>
                                </p:cTn>
                              </p:par>
                              <p:par>
                                <p:cTn id="63" presetID="1" presetClass="entr" presetSubtype="0" fill="hold" grpId="0" nodeType="withEffect">
                                  <p:stCondLst>
                                    <p:cond delay="0"/>
                                  </p:stCondLst>
                                  <p:childTnLst>
                                    <p:set>
                                      <p:cBhvr>
                                        <p:cTn id="64" dur="1" fill="hold">
                                          <p:stCondLst>
                                            <p:cond delay="0"/>
                                          </p:stCondLst>
                                        </p:cTn>
                                        <p:tgtEl>
                                          <p:spTgt spid="73"/>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3" grpId="0"/>
      <p:bldP spid="14" grpId="0"/>
      <p:bldP spid="15" grpId="0"/>
      <p:bldP spid="16" grpId="0"/>
      <p:bldP spid="46" grpId="0"/>
      <p:bldP spid="49" grpId="0" animBg="1"/>
      <p:bldP spid="50" grpId="0" animBg="1"/>
      <p:bldP spid="51" grpId="0" animBg="1"/>
      <p:bldP spid="52" grpId="0" animBg="1"/>
      <p:bldP spid="52" grpId="1" animBg="1"/>
      <p:bldP spid="68" grpId="0" animBg="1"/>
      <p:bldP spid="68" grpId="1" animBg="1"/>
      <p:bldP spid="70" grpId="0" animBg="1"/>
      <p:bldP spid="71" grpId="0" animBg="1"/>
      <p:bldP spid="72" grpId="0" animBg="1"/>
      <p:bldP spid="73" grpId="0" animBg="1"/>
      <p:bldP spid="74" grpId="0" animBg="1"/>
      <p:bldP spid="75" grpId="0" animBg="1"/>
      <p:bldP spid="76" grpId="0" animBg="1"/>
      <p:bldP spid="81" grpId="0" animBg="1"/>
      <p:bldP spid="8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Connecteur droit 5"/>
          <p:cNvCxnSpPr/>
          <p:nvPr/>
        </p:nvCxnSpPr>
        <p:spPr>
          <a:xfrm>
            <a:off x="0" y="476250"/>
            <a:ext cx="9144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24581" name="ZoneTexte 7"/>
          <p:cNvSpPr txBox="1">
            <a:spLocks noChangeArrowheads="1"/>
          </p:cNvSpPr>
          <p:nvPr/>
        </p:nvSpPr>
        <p:spPr bwMode="auto">
          <a:xfrm>
            <a:off x="0" y="0"/>
            <a:ext cx="9144000" cy="461963"/>
          </a:xfrm>
          <a:prstGeom prst="rect">
            <a:avLst/>
          </a:prstGeom>
          <a:noFill/>
          <a:ln w="9525">
            <a:noFill/>
            <a:miter lim="800000"/>
            <a:headEnd/>
            <a:tailEnd/>
          </a:ln>
        </p:spPr>
        <p:txBody>
          <a:bodyPr>
            <a:spAutoFit/>
          </a:bodyPr>
          <a:lstStyle/>
          <a:p>
            <a:r>
              <a:rPr lang="fr-FR" sz="2400">
                <a:latin typeface="Calibri" pitchFamily="34" charset="0"/>
              </a:rPr>
              <a:t>Plan de la soutenance de thèse</a:t>
            </a:r>
          </a:p>
        </p:txBody>
      </p:sp>
      <p:sp>
        <p:nvSpPr>
          <p:cNvPr id="2" name="TextBox 1"/>
          <p:cNvSpPr txBox="1"/>
          <p:nvPr/>
        </p:nvSpPr>
        <p:spPr>
          <a:xfrm>
            <a:off x="179388" y="595313"/>
            <a:ext cx="8137525" cy="5786199"/>
          </a:xfrm>
          <a:prstGeom prst="rect">
            <a:avLst/>
          </a:prstGeom>
          <a:noFill/>
        </p:spPr>
        <p:txBody>
          <a:bodyPr>
            <a:spAutoFit/>
          </a:bodyPr>
          <a:lstStyle/>
          <a:p>
            <a:pPr marL="400050" indent="-400050" fontAlgn="auto">
              <a:spcBef>
                <a:spcPts val="0"/>
              </a:spcBef>
              <a:spcAft>
                <a:spcPts val="0"/>
              </a:spcAft>
              <a:defRPr/>
            </a:pPr>
            <a:r>
              <a:rPr lang="fr-FR" sz="2000" dirty="0">
                <a:latin typeface="+mn-lt"/>
                <a:cs typeface="+mn-cs"/>
              </a:rPr>
              <a:t>Introduction</a:t>
            </a:r>
          </a:p>
          <a:p>
            <a:pPr marL="857250" lvl="1" indent="-400050" fontAlgn="auto">
              <a:spcBef>
                <a:spcPts val="0"/>
              </a:spcBef>
              <a:spcAft>
                <a:spcPts val="0"/>
              </a:spcAft>
              <a:defRPr/>
            </a:pPr>
            <a:endParaRPr lang="fr-FR" i="1" dirty="0">
              <a:latin typeface="+mn-lt"/>
              <a:cs typeface="+mn-cs"/>
            </a:endParaRPr>
          </a:p>
          <a:p>
            <a:pPr marL="400050" indent="-400050" fontAlgn="auto">
              <a:spcBef>
                <a:spcPts val="0"/>
              </a:spcBef>
              <a:spcAft>
                <a:spcPts val="0"/>
              </a:spcAft>
              <a:buFont typeface="+mj-lt"/>
              <a:buAutoNum type="romanUcPeriod"/>
              <a:defRPr/>
            </a:pPr>
            <a:r>
              <a:rPr lang="fr-FR" sz="2000" dirty="0">
                <a:latin typeface="+mn-lt"/>
                <a:cs typeface="+mn-cs"/>
              </a:rPr>
              <a:t>Caractérisation mécanique des matériaux de contact</a:t>
            </a:r>
          </a:p>
          <a:p>
            <a:pPr marL="857250" lvl="1" indent="-400050" fontAlgn="auto">
              <a:spcBef>
                <a:spcPts val="0"/>
              </a:spcBef>
              <a:spcAft>
                <a:spcPts val="0"/>
              </a:spcAft>
              <a:buFont typeface="+mj-lt"/>
              <a:buAutoNum type="arabicPeriod"/>
              <a:defRPr/>
            </a:pPr>
            <a:r>
              <a:rPr lang="fr-FR" i="1" dirty="0">
                <a:latin typeface="+mn-lt"/>
                <a:cs typeface="+mn-cs"/>
              </a:rPr>
              <a:t>Présentation de l’essai d’indentation instrumentée</a:t>
            </a:r>
          </a:p>
          <a:p>
            <a:pPr marL="857250" lvl="1" indent="-400050" fontAlgn="auto">
              <a:spcBef>
                <a:spcPts val="0"/>
              </a:spcBef>
              <a:spcAft>
                <a:spcPts val="0"/>
              </a:spcAft>
              <a:buFont typeface="+mj-lt"/>
              <a:buAutoNum type="arabicPeriod"/>
              <a:defRPr/>
            </a:pPr>
            <a:r>
              <a:rPr lang="fr-FR" i="1" dirty="0">
                <a:latin typeface="+mn-lt"/>
                <a:cs typeface="+mn-cs"/>
              </a:rPr>
              <a:t>Etude des propriétés </a:t>
            </a:r>
            <a:r>
              <a:rPr lang="fr-FR" i="1" dirty="0" err="1">
                <a:latin typeface="+mn-lt"/>
                <a:cs typeface="+mn-cs"/>
              </a:rPr>
              <a:t>élasto</a:t>
            </a:r>
            <a:r>
              <a:rPr lang="fr-FR" i="1" dirty="0">
                <a:latin typeface="+mn-lt"/>
                <a:cs typeface="+mn-cs"/>
              </a:rPr>
              <a:t>-plastiques du film d’Al(Cu)</a:t>
            </a:r>
          </a:p>
          <a:p>
            <a:pPr marL="857250" lvl="1" indent="-400050" fontAlgn="auto">
              <a:spcBef>
                <a:spcPts val="0"/>
              </a:spcBef>
              <a:spcAft>
                <a:spcPts val="0"/>
              </a:spcAft>
              <a:buFont typeface="+mj-lt"/>
              <a:buAutoNum type="arabicPeriod"/>
              <a:defRPr/>
            </a:pPr>
            <a:r>
              <a:rPr lang="fr-FR" i="1" dirty="0">
                <a:latin typeface="+mn-lt"/>
                <a:cs typeface="+mn-cs"/>
              </a:rPr>
              <a:t>Caractérisation du microinsert de Nickel</a:t>
            </a:r>
          </a:p>
          <a:p>
            <a:pPr marL="857250" lvl="1" indent="-400050" fontAlgn="auto">
              <a:spcBef>
                <a:spcPts val="0"/>
              </a:spcBef>
              <a:spcAft>
                <a:spcPts val="0"/>
              </a:spcAft>
              <a:buFont typeface="+mj-lt"/>
              <a:buAutoNum type="arabicPeriod"/>
              <a:defRPr/>
            </a:pPr>
            <a:r>
              <a:rPr lang="fr-FR" i="1" dirty="0">
                <a:latin typeface="+mn-lt"/>
                <a:cs typeface="+mn-cs"/>
              </a:rPr>
              <a:t>Fissuration de l’oxyde d’Aluminium (Al</a:t>
            </a:r>
            <a:r>
              <a:rPr lang="fr-FR" i="1" baseline="-25000" dirty="0">
                <a:latin typeface="+mn-lt"/>
                <a:cs typeface="+mn-cs"/>
              </a:rPr>
              <a:t>2</a:t>
            </a:r>
            <a:r>
              <a:rPr lang="fr-FR" i="1" dirty="0">
                <a:latin typeface="+mn-lt"/>
                <a:cs typeface="+mn-cs"/>
              </a:rPr>
              <a:t>O</a:t>
            </a:r>
            <a:r>
              <a:rPr lang="fr-FR" i="1" baseline="-25000" dirty="0">
                <a:latin typeface="+mn-lt"/>
                <a:cs typeface="+mn-cs"/>
              </a:rPr>
              <a:t>3</a:t>
            </a:r>
            <a:r>
              <a:rPr lang="fr-FR" i="1" dirty="0">
                <a:latin typeface="+mn-lt"/>
                <a:cs typeface="+mn-cs"/>
              </a:rPr>
              <a:t>)</a:t>
            </a:r>
          </a:p>
          <a:p>
            <a:pPr marL="857250" lvl="1" indent="-400050" fontAlgn="auto">
              <a:spcBef>
                <a:spcPts val="0"/>
              </a:spcBef>
              <a:spcAft>
                <a:spcPts val="0"/>
              </a:spcAft>
              <a:buFont typeface="+mj-lt"/>
              <a:buAutoNum type="arabicPeriod"/>
              <a:defRPr/>
            </a:pPr>
            <a:r>
              <a:rPr lang="fr-FR" i="1" dirty="0">
                <a:latin typeface="+mn-lt"/>
                <a:cs typeface="+mn-cs"/>
              </a:rPr>
              <a:t>Bilan des caractérisations</a:t>
            </a:r>
          </a:p>
          <a:p>
            <a:pPr marL="857250" lvl="1" indent="-400050" fontAlgn="auto">
              <a:spcBef>
                <a:spcPts val="0"/>
              </a:spcBef>
              <a:spcAft>
                <a:spcPts val="0"/>
              </a:spcAft>
              <a:buFont typeface="+mj-lt"/>
              <a:buAutoNum type="arabicPeriod"/>
              <a:defRPr/>
            </a:pPr>
            <a:endParaRPr lang="fr-FR" i="1" dirty="0">
              <a:latin typeface="+mn-lt"/>
              <a:cs typeface="+mn-cs"/>
            </a:endParaRPr>
          </a:p>
          <a:p>
            <a:pPr marL="400050" indent="-400050" fontAlgn="auto">
              <a:spcBef>
                <a:spcPts val="0"/>
              </a:spcBef>
              <a:spcAft>
                <a:spcPts val="0"/>
              </a:spcAft>
              <a:buFont typeface="+mj-lt"/>
              <a:buAutoNum type="romanUcPeriod"/>
              <a:defRPr/>
            </a:pPr>
            <a:r>
              <a:rPr lang="fr-FR" sz="2000" dirty="0">
                <a:latin typeface="+mn-lt"/>
                <a:cs typeface="+mn-cs"/>
              </a:rPr>
              <a:t>Etude d’un contact électrique sans singularité géométrique</a:t>
            </a:r>
          </a:p>
          <a:p>
            <a:pPr marL="857250" lvl="1" indent="-400050" fontAlgn="auto">
              <a:spcBef>
                <a:spcPts val="0"/>
              </a:spcBef>
              <a:spcAft>
                <a:spcPts val="0"/>
              </a:spcAft>
              <a:buFont typeface="+mj-lt"/>
              <a:buAutoNum type="arabicPeriod"/>
              <a:defRPr/>
            </a:pPr>
            <a:r>
              <a:rPr lang="fr-FR" i="1" dirty="0">
                <a:latin typeface="+mn-lt"/>
                <a:cs typeface="+mn-cs"/>
              </a:rPr>
              <a:t>L’essai </a:t>
            </a:r>
            <a:r>
              <a:rPr lang="fr-FR" i="1" dirty="0" smtClean="0">
                <a:latin typeface="+mn-lt"/>
                <a:cs typeface="+mn-cs"/>
              </a:rPr>
              <a:t>modèle de </a:t>
            </a:r>
            <a:r>
              <a:rPr lang="fr-FR" i="1" dirty="0">
                <a:latin typeface="+mn-lt"/>
                <a:cs typeface="+mn-cs"/>
              </a:rPr>
              <a:t>compression de barreaux croisés</a:t>
            </a:r>
          </a:p>
          <a:p>
            <a:pPr marL="857250" lvl="1" indent="-400050" fontAlgn="auto">
              <a:spcBef>
                <a:spcPts val="0"/>
              </a:spcBef>
              <a:spcAft>
                <a:spcPts val="0"/>
              </a:spcAft>
              <a:buFont typeface="+mj-lt"/>
              <a:buAutoNum type="arabicPeriod"/>
              <a:defRPr/>
            </a:pPr>
            <a:r>
              <a:rPr lang="fr-FR" i="1" dirty="0">
                <a:latin typeface="+mn-lt"/>
                <a:cs typeface="+mn-cs"/>
              </a:rPr>
              <a:t>Evolution de la résistance électrique de contact</a:t>
            </a:r>
          </a:p>
          <a:p>
            <a:pPr marL="857250" lvl="1" indent="-400050" fontAlgn="auto">
              <a:spcBef>
                <a:spcPts val="0"/>
              </a:spcBef>
              <a:spcAft>
                <a:spcPts val="0"/>
              </a:spcAft>
              <a:buFont typeface="+mj-lt"/>
              <a:buAutoNum type="arabicPeriod"/>
              <a:defRPr/>
            </a:pPr>
            <a:endParaRPr lang="fr-FR" i="1" dirty="0">
              <a:latin typeface="+mn-lt"/>
              <a:cs typeface="+mn-cs"/>
            </a:endParaRPr>
          </a:p>
          <a:p>
            <a:pPr marL="400050" indent="-400050" fontAlgn="auto">
              <a:spcBef>
                <a:spcPts val="0"/>
              </a:spcBef>
              <a:spcAft>
                <a:spcPts val="0"/>
              </a:spcAft>
              <a:buFont typeface="+mj-lt"/>
              <a:buAutoNum type="romanUcPeriod"/>
              <a:defRPr/>
            </a:pPr>
            <a:r>
              <a:rPr lang="fr-FR" sz="2000" b="1" dirty="0">
                <a:solidFill>
                  <a:srgbClr val="FF0000"/>
                </a:solidFill>
                <a:latin typeface="+mn-lt"/>
                <a:cs typeface="+mn-cs"/>
              </a:rPr>
              <a:t>Etude de l’essai de microinsertion</a:t>
            </a:r>
          </a:p>
          <a:p>
            <a:pPr marL="914400" lvl="1" indent="-457200" fontAlgn="auto">
              <a:spcBef>
                <a:spcPts val="0"/>
              </a:spcBef>
              <a:spcAft>
                <a:spcPts val="0"/>
              </a:spcAft>
              <a:buFont typeface="+mj-lt"/>
              <a:buAutoNum type="arabicPeriod"/>
              <a:defRPr/>
            </a:pPr>
            <a:r>
              <a:rPr lang="fr-FR" b="1" i="1" dirty="0">
                <a:solidFill>
                  <a:srgbClr val="FF0000"/>
                </a:solidFill>
                <a:latin typeface="+mn-lt"/>
                <a:cs typeface="+mn-cs"/>
              </a:rPr>
              <a:t>Présentation de l’essai de microinsertion</a:t>
            </a:r>
          </a:p>
          <a:p>
            <a:pPr marL="914400" lvl="1" indent="-457200" fontAlgn="auto">
              <a:spcBef>
                <a:spcPts val="0"/>
              </a:spcBef>
              <a:spcAft>
                <a:spcPts val="0"/>
              </a:spcAft>
              <a:buFont typeface="+mj-lt"/>
              <a:buAutoNum type="arabicPeriod"/>
              <a:defRPr/>
            </a:pPr>
            <a:r>
              <a:rPr lang="fr-FR" i="1" dirty="0">
                <a:latin typeface="+mn-lt"/>
                <a:cs typeface="+mn-cs"/>
              </a:rPr>
              <a:t>Résultats expérimentaux et mécanismes de déformation</a:t>
            </a:r>
          </a:p>
          <a:p>
            <a:pPr marL="914400" lvl="1" indent="-457200" fontAlgn="auto">
              <a:spcBef>
                <a:spcPts val="0"/>
              </a:spcBef>
              <a:spcAft>
                <a:spcPts val="0"/>
              </a:spcAft>
              <a:buFont typeface="+mj-lt"/>
              <a:buAutoNum type="arabicPeriod"/>
              <a:defRPr/>
            </a:pPr>
            <a:r>
              <a:rPr lang="fr-FR" i="1" dirty="0">
                <a:latin typeface="+mn-lt"/>
                <a:cs typeface="+mn-cs"/>
              </a:rPr>
              <a:t>Modélisation numérique à l’échelle du microinsert</a:t>
            </a:r>
          </a:p>
          <a:p>
            <a:pPr marL="914400" lvl="1" indent="-457200" fontAlgn="auto">
              <a:spcBef>
                <a:spcPts val="0"/>
              </a:spcBef>
              <a:spcAft>
                <a:spcPts val="0"/>
              </a:spcAft>
              <a:buFont typeface="+mj-lt"/>
              <a:buAutoNum type="arabicPeriod"/>
              <a:defRPr/>
            </a:pPr>
            <a:r>
              <a:rPr lang="fr-FR" i="1" dirty="0">
                <a:latin typeface="+mn-lt"/>
                <a:cs typeface="+mn-cs"/>
              </a:rPr>
              <a:t>Modélisation numérique à l’échelle de la rugosité</a:t>
            </a:r>
          </a:p>
          <a:p>
            <a:pPr marL="857250" lvl="1" indent="-400050" fontAlgn="auto">
              <a:spcBef>
                <a:spcPts val="0"/>
              </a:spcBef>
              <a:spcAft>
                <a:spcPts val="0"/>
              </a:spcAft>
              <a:buFont typeface="+mj-lt"/>
              <a:buAutoNum type="arabicPeriod"/>
              <a:defRPr/>
            </a:pPr>
            <a:endParaRPr lang="fr-FR" i="1" dirty="0">
              <a:latin typeface="+mn-lt"/>
              <a:cs typeface="+mn-cs"/>
            </a:endParaRPr>
          </a:p>
          <a:p>
            <a:pPr marL="400050" indent="-400050" fontAlgn="auto">
              <a:spcBef>
                <a:spcPts val="0"/>
              </a:spcBef>
              <a:spcAft>
                <a:spcPts val="0"/>
              </a:spcAft>
              <a:defRPr/>
            </a:pPr>
            <a:r>
              <a:rPr lang="fr-FR" sz="2000" dirty="0">
                <a:latin typeface="+mn-lt"/>
                <a:cs typeface="+mn-cs"/>
              </a:rPr>
              <a:t>Conclusion et Perspectives</a:t>
            </a:r>
            <a:endParaRPr lang="fr-FR" i="1" dirty="0">
              <a:latin typeface="+mn-lt"/>
              <a:cs typeface="+mn-cs"/>
            </a:endParaRPr>
          </a:p>
        </p:txBody>
      </p:sp>
      <p:grpSp>
        <p:nvGrpSpPr>
          <p:cNvPr id="24583" name="Groupe 113"/>
          <p:cNvGrpSpPr>
            <a:grpSpLocks/>
          </p:cNvGrpSpPr>
          <p:nvPr/>
        </p:nvGrpSpPr>
        <p:grpSpPr bwMode="auto">
          <a:xfrm>
            <a:off x="6086475" y="2708275"/>
            <a:ext cx="2949575" cy="1944688"/>
            <a:chOff x="6086397" y="2708920"/>
            <a:chExt cx="2950099" cy="1944216"/>
          </a:xfrm>
        </p:grpSpPr>
        <p:grpSp>
          <p:nvGrpSpPr>
            <p:cNvPr id="24606" name="Groupe 110"/>
            <p:cNvGrpSpPr>
              <a:grpSpLocks/>
            </p:cNvGrpSpPr>
            <p:nvPr/>
          </p:nvGrpSpPr>
          <p:grpSpPr bwMode="auto">
            <a:xfrm>
              <a:off x="6952019" y="2708920"/>
              <a:ext cx="1926813" cy="1628744"/>
              <a:chOff x="6952019" y="2852936"/>
              <a:chExt cx="1926813" cy="1628744"/>
            </a:xfrm>
          </p:grpSpPr>
          <p:sp>
            <p:nvSpPr>
              <p:cNvPr id="75" name="Corde 74"/>
              <p:cNvSpPr/>
              <p:nvPr/>
            </p:nvSpPr>
            <p:spPr bwMode="auto">
              <a:xfrm rot="10800000">
                <a:off x="6952019" y="3761680"/>
                <a:ext cx="720000" cy="720000"/>
              </a:xfrm>
              <a:prstGeom prst="chord">
                <a:avLst>
                  <a:gd name="adj1" fmla="val 21530261"/>
                  <a:gd name="adj2" fmla="val 10884333"/>
                </a:avLst>
              </a:prstGeom>
              <a:solidFill>
                <a:schemeClr val="bg1">
                  <a:lumMod val="65000"/>
                </a:schemeClr>
              </a:solidFill>
              <a:ln w="9525" cap="flat" cmpd="sng" algn="ctr">
                <a:noFill/>
                <a:prstDash val="solid"/>
                <a:round/>
                <a:headEnd type="none" w="med" len="med"/>
                <a:tailEnd type="none" w="med" len="med"/>
              </a:ln>
              <a:effectLst/>
              <a:scene3d>
                <a:camera prst="orthographicFront">
                  <a:rot lat="20699999" lon="18899985" rev="0"/>
                </a:camera>
                <a:lightRig rig="threePt" dir="t"/>
              </a:scene3d>
              <a:sp3d extrusionH="1016000"/>
            </p:spPr>
            <p:txBody>
              <a:bodyPr/>
              <a:lstStyle/>
              <a:p>
                <a:pPr fontAlgn="auto">
                  <a:spcBef>
                    <a:spcPts val="0"/>
                  </a:spcBef>
                  <a:spcAft>
                    <a:spcPts val="0"/>
                  </a:spcAft>
                  <a:defRPr/>
                </a:pPr>
                <a:endParaRPr lang="fr-FR">
                  <a:latin typeface="+mn-lt"/>
                  <a:cs typeface="+mn-cs"/>
                </a:endParaRPr>
              </a:p>
            </p:txBody>
          </p:sp>
          <p:sp>
            <p:nvSpPr>
              <p:cNvPr id="76" name="Corde 75"/>
              <p:cNvSpPr/>
              <p:nvPr/>
            </p:nvSpPr>
            <p:spPr bwMode="auto">
              <a:xfrm>
                <a:off x="7668344" y="3140968"/>
                <a:ext cx="720000" cy="720000"/>
              </a:xfrm>
              <a:prstGeom prst="chord">
                <a:avLst>
                  <a:gd name="adj1" fmla="val 21530261"/>
                  <a:gd name="adj2" fmla="val 10884333"/>
                </a:avLst>
              </a:prstGeom>
              <a:solidFill>
                <a:schemeClr val="bg1">
                  <a:lumMod val="75000"/>
                </a:schemeClr>
              </a:solidFill>
              <a:ln w="9525" cap="flat" cmpd="sng" algn="ctr">
                <a:noFill/>
                <a:prstDash val="solid"/>
                <a:round/>
                <a:headEnd type="none" w="med" len="med"/>
                <a:tailEnd type="none" w="med" len="med"/>
              </a:ln>
              <a:effectLst/>
              <a:scene3d>
                <a:camera prst="orthographicFront">
                  <a:rot lat="813974" lon="18553829" rev="21212353"/>
                </a:camera>
                <a:lightRig rig="threePt" dir="t"/>
              </a:scene3d>
              <a:sp3d extrusionH="1016000"/>
            </p:spPr>
            <p:txBody>
              <a:bodyPr/>
              <a:lstStyle/>
              <a:p>
                <a:pPr fontAlgn="auto">
                  <a:spcBef>
                    <a:spcPts val="0"/>
                  </a:spcBef>
                  <a:spcAft>
                    <a:spcPts val="0"/>
                  </a:spcAft>
                  <a:defRPr/>
                </a:pPr>
                <a:endParaRPr lang="fr-FR">
                  <a:latin typeface="+mn-lt"/>
                  <a:cs typeface="+mn-cs"/>
                </a:endParaRPr>
              </a:p>
            </p:txBody>
          </p:sp>
          <p:sp>
            <p:nvSpPr>
              <p:cNvPr id="24610" name="AutoShape 31"/>
              <p:cNvSpPr>
                <a:spLocks noChangeArrowheads="1"/>
              </p:cNvSpPr>
              <p:nvPr/>
            </p:nvSpPr>
            <p:spPr bwMode="auto">
              <a:xfrm>
                <a:off x="7601269" y="3172032"/>
                <a:ext cx="180000" cy="252000"/>
              </a:xfrm>
              <a:prstGeom prst="downArrow">
                <a:avLst>
                  <a:gd name="adj1" fmla="val 50000"/>
                  <a:gd name="adj2" fmla="val 48955"/>
                </a:avLst>
              </a:prstGeom>
              <a:solidFill>
                <a:srgbClr val="0000FF"/>
              </a:solidFill>
              <a:ln w="9525">
                <a:noFill/>
                <a:miter lim="800000"/>
                <a:headEnd/>
                <a:tailEnd/>
              </a:ln>
            </p:spPr>
            <p:txBody>
              <a:bodyPr wrap="none" anchor="ctr"/>
              <a:lstStyle/>
              <a:p>
                <a:endParaRPr lang="de-DE">
                  <a:latin typeface="Calibri" pitchFamily="34" charset="0"/>
                </a:endParaRPr>
              </a:p>
            </p:txBody>
          </p:sp>
          <p:sp>
            <p:nvSpPr>
              <p:cNvPr id="24611" name="Text Box 33"/>
              <p:cNvSpPr txBox="1">
                <a:spLocks noChangeArrowheads="1"/>
              </p:cNvSpPr>
              <p:nvPr/>
            </p:nvSpPr>
            <p:spPr bwMode="auto">
              <a:xfrm>
                <a:off x="7380312" y="2852936"/>
                <a:ext cx="644525" cy="338554"/>
              </a:xfrm>
              <a:prstGeom prst="rect">
                <a:avLst/>
              </a:prstGeom>
              <a:noFill/>
              <a:ln w="9525">
                <a:noFill/>
                <a:miter lim="800000"/>
                <a:headEnd/>
                <a:tailEnd/>
              </a:ln>
            </p:spPr>
            <p:txBody>
              <a:bodyPr>
                <a:spAutoFit/>
              </a:bodyPr>
              <a:lstStyle/>
              <a:p>
                <a:pPr>
                  <a:spcBef>
                    <a:spcPct val="50000"/>
                  </a:spcBef>
                </a:pPr>
                <a:r>
                  <a:rPr lang="fr-FR" sz="1600" b="1">
                    <a:solidFill>
                      <a:srgbClr val="0000FF"/>
                    </a:solidFill>
                    <a:latin typeface="Calibri" pitchFamily="34" charset="0"/>
                  </a:rPr>
                  <a:t>Force</a:t>
                </a:r>
              </a:p>
            </p:txBody>
          </p:sp>
          <p:cxnSp>
            <p:nvCxnSpPr>
              <p:cNvPr id="24612" name="Connecteur droit 298"/>
              <p:cNvCxnSpPr>
                <a:cxnSpLocks noChangeShapeType="1"/>
              </p:cNvCxnSpPr>
              <p:nvPr/>
            </p:nvCxnSpPr>
            <p:spPr bwMode="auto">
              <a:xfrm>
                <a:off x="8258056" y="3446416"/>
                <a:ext cx="432000" cy="0"/>
              </a:xfrm>
              <a:prstGeom prst="line">
                <a:avLst/>
              </a:prstGeom>
              <a:noFill/>
              <a:ln w="19050" algn="ctr">
                <a:solidFill>
                  <a:schemeClr val="tx1"/>
                </a:solidFill>
                <a:round/>
                <a:headEnd/>
                <a:tailEnd/>
              </a:ln>
            </p:spPr>
          </p:cxnSp>
          <p:cxnSp>
            <p:nvCxnSpPr>
              <p:cNvPr id="24613" name="Connecteur droit 302"/>
              <p:cNvCxnSpPr>
                <a:cxnSpLocks noChangeShapeType="1"/>
              </p:cNvCxnSpPr>
              <p:nvPr/>
            </p:nvCxnSpPr>
            <p:spPr bwMode="auto">
              <a:xfrm>
                <a:off x="7609984" y="4077072"/>
                <a:ext cx="1080000" cy="0"/>
              </a:xfrm>
              <a:prstGeom prst="line">
                <a:avLst/>
              </a:prstGeom>
              <a:noFill/>
              <a:ln w="19050" algn="ctr">
                <a:solidFill>
                  <a:schemeClr val="tx1"/>
                </a:solidFill>
                <a:round/>
                <a:headEnd/>
                <a:tailEnd/>
              </a:ln>
            </p:spPr>
          </p:cxnSp>
          <p:sp>
            <p:nvSpPr>
              <p:cNvPr id="105" name="Ellipse 104"/>
              <p:cNvSpPr/>
              <p:nvPr/>
            </p:nvSpPr>
            <p:spPr bwMode="auto">
              <a:xfrm>
                <a:off x="8518879" y="3608403"/>
                <a:ext cx="360427" cy="360276"/>
              </a:xfrm>
              <a:prstGeom prst="ellipse">
                <a:avLst/>
              </a:prstGeom>
              <a:solidFill>
                <a:schemeClr val="accent3"/>
              </a:solidFill>
              <a:ln>
                <a:solidFill>
                  <a:srgbClr val="FF0000"/>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lIns="0" tIns="0" rIns="0" bIns="0" anchor="ctr"/>
              <a:lstStyle/>
              <a:p>
                <a:pPr fontAlgn="auto">
                  <a:spcBef>
                    <a:spcPts val="0"/>
                  </a:spcBef>
                  <a:spcAft>
                    <a:spcPts val="0"/>
                  </a:spcAft>
                  <a:defRPr/>
                </a:pPr>
                <a:endParaRPr lang="fr-FR" sz="800" b="1" dirty="0">
                  <a:solidFill>
                    <a:schemeClr val="tx1"/>
                  </a:solidFill>
                </a:endParaRPr>
              </a:p>
            </p:txBody>
          </p:sp>
          <p:cxnSp>
            <p:nvCxnSpPr>
              <p:cNvPr id="24615" name="Connecteur droit 306"/>
              <p:cNvCxnSpPr>
                <a:cxnSpLocks noChangeShapeType="1"/>
              </p:cNvCxnSpPr>
              <p:nvPr/>
            </p:nvCxnSpPr>
            <p:spPr bwMode="auto">
              <a:xfrm flipH="1" flipV="1">
                <a:off x="8696269" y="3450815"/>
                <a:ext cx="0" cy="144000"/>
              </a:xfrm>
              <a:prstGeom prst="line">
                <a:avLst/>
              </a:prstGeom>
              <a:noFill/>
              <a:ln w="19050" algn="ctr">
                <a:solidFill>
                  <a:schemeClr val="tx1"/>
                </a:solidFill>
                <a:round/>
                <a:headEnd/>
                <a:tailEnd/>
              </a:ln>
            </p:spPr>
          </p:cxnSp>
          <p:cxnSp>
            <p:nvCxnSpPr>
              <p:cNvPr id="24616" name="Connecteur droit 311"/>
              <p:cNvCxnSpPr>
                <a:cxnSpLocks noChangeShapeType="1"/>
              </p:cNvCxnSpPr>
              <p:nvPr/>
            </p:nvCxnSpPr>
            <p:spPr bwMode="auto">
              <a:xfrm>
                <a:off x="8696269" y="3969122"/>
                <a:ext cx="0" cy="107950"/>
              </a:xfrm>
              <a:prstGeom prst="line">
                <a:avLst/>
              </a:prstGeom>
              <a:noFill/>
              <a:ln w="19050" algn="ctr">
                <a:solidFill>
                  <a:schemeClr val="tx1"/>
                </a:solidFill>
                <a:round/>
                <a:headEnd/>
                <a:tailEnd/>
              </a:ln>
            </p:spPr>
          </p:cxnSp>
          <p:graphicFrame>
            <p:nvGraphicFramePr>
              <p:cNvPr id="24578" name="Object 6"/>
              <p:cNvGraphicFramePr>
                <a:graphicFrameLocks noChangeAspect="1"/>
              </p:cNvGraphicFramePr>
              <p:nvPr/>
            </p:nvGraphicFramePr>
            <p:xfrm>
              <a:off x="8566094" y="3715122"/>
              <a:ext cx="257175" cy="190500"/>
            </p:xfrm>
            <a:graphic>
              <a:graphicData uri="http://schemas.openxmlformats.org/presentationml/2006/ole">
                <mc:AlternateContent xmlns:mc="http://schemas.openxmlformats.org/markup-compatibility/2006">
                  <mc:Choice xmlns:v="urn:schemas-microsoft-com:vml" Requires="v">
                    <p:oleObj spid="_x0000_s24584" name="Équation" r:id="rId4" imgW="253890" imgH="190417" progId="Equation.3">
                      <p:embed/>
                    </p:oleObj>
                  </mc:Choice>
                  <mc:Fallback>
                    <p:oleObj name="Équation" r:id="rId4" imgW="253890" imgH="190417" progId="Equation.3">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66094" y="3715122"/>
                            <a:ext cx="257175" cy="190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24607" name="Rectangle 112"/>
            <p:cNvSpPr>
              <a:spLocks noChangeArrowheads="1"/>
            </p:cNvSpPr>
            <p:nvPr/>
          </p:nvSpPr>
          <p:spPr bwMode="auto">
            <a:xfrm>
              <a:off x="6086397" y="4068361"/>
              <a:ext cx="2950099" cy="584775"/>
            </a:xfrm>
            <a:prstGeom prst="rect">
              <a:avLst/>
            </a:prstGeom>
            <a:noFill/>
            <a:ln w="9525">
              <a:noFill/>
              <a:miter lim="800000"/>
              <a:headEnd/>
              <a:tailEnd/>
            </a:ln>
          </p:spPr>
          <p:txBody>
            <a:bodyPr>
              <a:spAutoFit/>
            </a:bodyPr>
            <a:lstStyle/>
            <a:p>
              <a:pPr algn="ctr">
                <a:spcBef>
                  <a:spcPct val="50000"/>
                </a:spcBef>
              </a:pPr>
              <a:r>
                <a:rPr lang="fr-FR" sz="1600" b="1" i="1" u="sng">
                  <a:latin typeface="Calibri" pitchFamily="34" charset="0"/>
                  <a:sym typeface="Wingdings" pitchFamily="2" charset="2"/>
                </a:rPr>
                <a:t>Essai de compression de barreaux croisés</a:t>
              </a:r>
              <a:endParaRPr lang="fr-FR" sz="1600" b="1" i="1" u="sng">
                <a:latin typeface="Calibri" pitchFamily="34" charset="0"/>
              </a:endParaRPr>
            </a:p>
          </p:txBody>
        </p:sp>
      </p:grpSp>
      <p:grpSp>
        <p:nvGrpSpPr>
          <p:cNvPr id="24584" name="Groupe 39"/>
          <p:cNvGrpSpPr>
            <a:grpSpLocks/>
          </p:cNvGrpSpPr>
          <p:nvPr/>
        </p:nvGrpSpPr>
        <p:grpSpPr bwMode="auto">
          <a:xfrm>
            <a:off x="6227763" y="476250"/>
            <a:ext cx="2736850" cy="2160588"/>
            <a:chOff x="6228184" y="476672"/>
            <a:chExt cx="2736304" cy="2160240"/>
          </a:xfrm>
        </p:grpSpPr>
        <p:sp>
          <p:nvSpPr>
            <p:cNvPr id="10" name="Rectangle 37"/>
            <p:cNvSpPr>
              <a:spLocks noChangeArrowheads="1"/>
            </p:cNvSpPr>
            <p:nvPr/>
          </p:nvSpPr>
          <p:spPr bwMode="auto">
            <a:xfrm>
              <a:off x="7164288" y="1700808"/>
              <a:ext cx="762000" cy="326997"/>
            </a:xfrm>
            <a:prstGeom prst="rect">
              <a:avLst/>
            </a:prstGeom>
            <a:solidFill>
              <a:srgbClr val="FFCC99"/>
            </a:solidFill>
            <a:ln w="9525">
              <a:noFill/>
              <a:miter lim="800000"/>
              <a:headEnd/>
              <a:tailEnd/>
            </a:ln>
            <a:scene3d>
              <a:camera prst="orthographicFront">
                <a:rot lat="600000" lon="599993" rev="0"/>
              </a:camera>
              <a:lightRig rig="threePt" dir="t"/>
            </a:scene3d>
            <a:sp3d extrusionH="1270000" prstMaterial="matte">
              <a:bevelT w="165100" prst="coolSlant"/>
            </a:sp3d>
          </p:spPr>
          <p:txBody>
            <a:bodyPr wrap="none" anchor="ctr"/>
            <a:lstStyle/>
            <a:p>
              <a:pPr fontAlgn="auto">
                <a:spcBef>
                  <a:spcPts val="0"/>
                </a:spcBef>
                <a:spcAft>
                  <a:spcPts val="0"/>
                </a:spcAft>
                <a:defRPr/>
              </a:pPr>
              <a:endParaRPr lang="fr-FR" dirty="0">
                <a:latin typeface="+mn-lt"/>
                <a:cs typeface="+mn-cs"/>
              </a:endParaRPr>
            </a:p>
          </p:txBody>
        </p:sp>
        <p:sp>
          <p:nvSpPr>
            <p:cNvPr id="24600" name="Text Box 24"/>
            <p:cNvSpPr txBox="1">
              <a:spLocks noChangeArrowheads="1"/>
            </p:cNvSpPr>
            <p:nvPr/>
          </p:nvSpPr>
          <p:spPr bwMode="auto">
            <a:xfrm>
              <a:off x="6228184" y="2052137"/>
              <a:ext cx="2736304" cy="584775"/>
            </a:xfrm>
            <a:prstGeom prst="rect">
              <a:avLst/>
            </a:prstGeom>
            <a:noFill/>
            <a:ln w="9525">
              <a:noFill/>
              <a:miter lim="800000"/>
              <a:headEnd/>
              <a:tailEnd/>
            </a:ln>
          </p:spPr>
          <p:txBody>
            <a:bodyPr>
              <a:spAutoFit/>
            </a:bodyPr>
            <a:lstStyle/>
            <a:p>
              <a:pPr algn="ctr">
                <a:spcBef>
                  <a:spcPct val="50000"/>
                </a:spcBef>
              </a:pPr>
              <a:r>
                <a:rPr lang="fr-FR" sz="1600" b="1" i="1" u="sng">
                  <a:latin typeface="Calibri" pitchFamily="34" charset="0"/>
                  <a:sym typeface="Wingdings" pitchFamily="2" charset="2"/>
                </a:rPr>
                <a:t>Essai d’indentation instrumentée</a:t>
              </a:r>
              <a:endParaRPr lang="fr-FR" sz="1600" b="1" i="1" u="sng">
                <a:latin typeface="Calibri" pitchFamily="34" charset="0"/>
              </a:endParaRPr>
            </a:p>
          </p:txBody>
        </p:sp>
        <p:sp>
          <p:nvSpPr>
            <p:cNvPr id="37" name="Rectangle 37"/>
            <p:cNvSpPr>
              <a:spLocks noChangeArrowheads="1"/>
            </p:cNvSpPr>
            <p:nvPr/>
          </p:nvSpPr>
          <p:spPr bwMode="auto">
            <a:xfrm>
              <a:off x="7164288" y="1628800"/>
              <a:ext cx="762000" cy="119357"/>
            </a:xfrm>
            <a:prstGeom prst="rect">
              <a:avLst/>
            </a:prstGeom>
            <a:solidFill>
              <a:schemeClr val="accent6">
                <a:lumMod val="75000"/>
              </a:schemeClr>
            </a:solidFill>
            <a:ln w="9525">
              <a:noFill/>
              <a:miter lim="800000"/>
              <a:headEnd/>
              <a:tailEnd/>
            </a:ln>
            <a:scene3d>
              <a:camera prst="orthographicFront">
                <a:rot lat="600000" lon="599993" rev="0"/>
              </a:camera>
              <a:lightRig rig="threePt" dir="t"/>
            </a:scene3d>
            <a:sp3d extrusionH="1270000" prstMaterial="matte">
              <a:bevelT w="165100" prst="coolSlant"/>
            </a:sp3d>
          </p:spPr>
          <p:txBody>
            <a:bodyPr wrap="none" anchor="ctr"/>
            <a:lstStyle/>
            <a:p>
              <a:pPr fontAlgn="auto">
                <a:spcBef>
                  <a:spcPts val="0"/>
                </a:spcBef>
                <a:spcAft>
                  <a:spcPts val="0"/>
                </a:spcAft>
                <a:defRPr/>
              </a:pPr>
              <a:endParaRPr lang="fr-FR" dirty="0">
                <a:latin typeface="+mn-lt"/>
                <a:cs typeface="+mn-cs"/>
              </a:endParaRPr>
            </a:p>
          </p:txBody>
        </p:sp>
        <p:sp>
          <p:nvSpPr>
            <p:cNvPr id="38" name="Rectangle 37"/>
            <p:cNvSpPr>
              <a:spLocks noChangeArrowheads="1"/>
            </p:cNvSpPr>
            <p:nvPr/>
          </p:nvSpPr>
          <p:spPr bwMode="auto">
            <a:xfrm>
              <a:off x="7164288" y="1516683"/>
              <a:ext cx="762000" cy="119357"/>
            </a:xfrm>
            <a:prstGeom prst="rect">
              <a:avLst/>
            </a:prstGeom>
            <a:solidFill>
              <a:srgbClr val="FFC000"/>
            </a:solidFill>
            <a:ln w="9525">
              <a:noFill/>
              <a:miter lim="800000"/>
              <a:headEnd/>
              <a:tailEnd/>
            </a:ln>
            <a:scene3d>
              <a:camera prst="orthographicFront">
                <a:rot lat="600000" lon="599993" rev="0"/>
              </a:camera>
              <a:lightRig rig="threePt" dir="t"/>
            </a:scene3d>
            <a:sp3d extrusionH="1270000" prstMaterial="matte">
              <a:bevelT w="165100" prst="coolSlant"/>
            </a:sp3d>
          </p:spPr>
          <p:txBody>
            <a:bodyPr wrap="none" anchor="ctr"/>
            <a:lstStyle/>
            <a:p>
              <a:pPr fontAlgn="auto">
                <a:spcBef>
                  <a:spcPts val="0"/>
                </a:spcBef>
                <a:spcAft>
                  <a:spcPts val="0"/>
                </a:spcAft>
                <a:defRPr/>
              </a:pPr>
              <a:endParaRPr lang="fr-FR" dirty="0">
                <a:latin typeface="+mn-lt"/>
                <a:cs typeface="+mn-cs"/>
              </a:endParaRPr>
            </a:p>
          </p:txBody>
        </p:sp>
        <p:sp>
          <p:nvSpPr>
            <p:cNvPr id="11" name="Triangle isocèle 10"/>
            <p:cNvSpPr/>
            <p:nvPr/>
          </p:nvSpPr>
          <p:spPr bwMode="auto">
            <a:xfrm>
              <a:off x="7490244" y="1556792"/>
              <a:ext cx="338578" cy="326997"/>
            </a:xfrm>
            <a:prstGeom prst="triangle">
              <a:avLst/>
            </a:prstGeom>
            <a:solidFill>
              <a:schemeClr val="bg1">
                <a:lumMod val="50000"/>
              </a:schemeClr>
            </a:solidFill>
            <a:ln w="9525" cap="flat" cmpd="sng" algn="ctr">
              <a:noFill/>
              <a:prstDash val="solid"/>
              <a:round/>
              <a:headEnd type="none" w="med" len="med"/>
              <a:tailEnd type="none" w="med" len="med"/>
            </a:ln>
            <a:effectLst/>
            <a:scene3d>
              <a:camera prst="orthographicFront">
                <a:rot lat="4200000" lon="10799999" rev="10799999"/>
              </a:camera>
              <a:lightRig rig="threePt" dir="t">
                <a:rot lat="0" lon="0" rev="17400000"/>
              </a:lightRig>
            </a:scene3d>
            <a:sp3d prstMaterial="matte">
              <a:bevelT w="635000" h="635000"/>
              <a:bevelB w="0" h="0"/>
            </a:sp3d>
          </p:spPr>
          <p:txBody>
            <a:bodyPr/>
            <a:lstStyle/>
            <a:p>
              <a:pPr fontAlgn="auto">
                <a:spcBef>
                  <a:spcPts val="0"/>
                </a:spcBef>
                <a:spcAft>
                  <a:spcPts val="0"/>
                </a:spcAft>
                <a:defRPr/>
              </a:pPr>
              <a:endParaRPr lang="fr-FR">
                <a:latin typeface="+mn-lt"/>
                <a:cs typeface="+mn-cs"/>
              </a:endParaRPr>
            </a:p>
          </p:txBody>
        </p:sp>
        <p:sp>
          <p:nvSpPr>
            <p:cNvPr id="24604" name="AutoShape 31"/>
            <p:cNvSpPr>
              <a:spLocks noChangeArrowheads="1"/>
            </p:cNvSpPr>
            <p:nvPr/>
          </p:nvSpPr>
          <p:spPr bwMode="auto">
            <a:xfrm>
              <a:off x="7547021" y="795768"/>
              <a:ext cx="180000" cy="252000"/>
            </a:xfrm>
            <a:prstGeom prst="downArrow">
              <a:avLst>
                <a:gd name="adj1" fmla="val 50000"/>
                <a:gd name="adj2" fmla="val 48955"/>
              </a:avLst>
            </a:prstGeom>
            <a:solidFill>
              <a:srgbClr val="0000FF"/>
            </a:solidFill>
            <a:ln w="9525">
              <a:noFill/>
              <a:miter lim="800000"/>
              <a:headEnd/>
              <a:tailEnd/>
            </a:ln>
          </p:spPr>
          <p:txBody>
            <a:bodyPr wrap="none" anchor="ctr"/>
            <a:lstStyle/>
            <a:p>
              <a:endParaRPr lang="de-DE">
                <a:latin typeface="Calibri" pitchFamily="34" charset="0"/>
              </a:endParaRPr>
            </a:p>
          </p:txBody>
        </p:sp>
        <p:sp>
          <p:nvSpPr>
            <p:cNvPr id="24605" name="Text Box 33"/>
            <p:cNvSpPr txBox="1">
              <a:spLocks noChangeArrowheads="1"/>
            </p:cNvSpPr>
            <p:nvPr/>
          </p:nvSpPr>
          <p:spPr bwMode="auto">
            <a:xfrm>
              <a:off x="7326064" y="476672"/>
              <a:ext cx="644525" cy="338554"/>
            </a:xfrm>
            <a:prstGeom prst="rect">
              <a:avLst/>
            </a:prstGeom>
            <a:noFill/>
            <a:ln w="9525">
              <a:noFill/>
              <a:miter lim="800000"/>
              <a:headEnd/>
              <a:tailEnd/>
            </a:ln>
          </p:spPr>
          <p:txBody>
            <a:bodyPr>
              <a:spAutoFit/>
            </a:bodyPr>
            <a:lstStyle/>
            <a:p>
              <a:pPr>
                <a:spcBef>
                  <a:spcPct val="50000"/>
                </a:spcBef>
              </a:pPr>
              <a:r>
                <a:rPr lang="fr-FR" sz="1600" b="1">
                  <a:solidFill>
                    <a:srgbClr val="0000FF"/>
                  </a:solidFill>
                  <a:latin typeface="Calibri" pitchFamily="34" charset="0"/>
                </a:rPr>
                <a:t>Force</a:t>
              </a:r>
            </a:p>
          </p:txBody>
        </p:sp>
      </p:grpSp>
      <p:grpSp>
        <p:nvGrpSpPr>
          <p:cNvPr id="24585" name="Groupe 48"/>
          <p:cNvGrpSpPr>
            <a:grpSpLocks/>
          </p:cNvGrpSpPr>
          <p:nvPr/>
        </p:nvGrpSpPr>
        <p:grpSpPr bwMode="auto">
          <a:xfrm>
            <a:off x="5795963" y="4687888"/>
            <a:ext cx="2193925" cy="1909762"/>
            <a:chOff x="5796136" y="4688220"/>
            <a:chExt cx="2193032" cy="1909132"/>
          </a:xfrm>
        </p:grpSpPr>
        <p:sp>
          <p:nvSpPr>
            <p:cNvPr id="24587" name="Text Box 24"/>
            <p:cNvSpPr txBox="1">
              <a:spLocks noChangeArrowheads="1"/>
            </p:cNvSpPr>
            <p:nvPr/>
          </p:nvSpPr>
          <p:spPr bwMode="auto">
            <a:xfrm>
              <a:off x="5796136" y="6258798"/>
              <a:ext cx="2193032" cy="338554"/>
            </a:xfrm>
            <a:prstGeom prst="rect">
              <a:avLst/>
            </a:prstGeom>
            <a:noFill/>
            <a:ln w="9525">
              <a:noFill/>
              <a:miter lim="800000"/>
              <a:headEnd/>
              <a:tailEnd/>
            </a:ln>
          </p:spPr>
          <p:txBody>
            <a:bodyPr>
              <a:spAutoFit/>
            </a:bodyPr>
            <a:lstStyle/>
            <a:p>
              <a:pPr algn="ctr">
                <a:spcBef>
                  <a:spcPct val="50000"/>
                </a:spcBef>
              </a:pPr>
              <a:r>
                <a:rPr lang="fr-FR" sz="1600" b="1" i="1" u="sng">
                  <a:latin typeface="Calibri" pitchFamily="34" charset="0"/>
                  <a:sym typeface="Wingdings" pitchFamily="2" charset="2"/>
                </a:rPr>
                <a:t>Essai de microinsertion</a:t>
              </a:r>
              <a:endParaRPr lang="fr-FR" sz="1600" b="1" i="1" u="sng">
                <a:latin typeface="Calibri" pitchFamily="34" charset="0"/>
              </a:endParaRPr>
            </a:p>
          </p:txBody>
        </p:sp>
        <p:sp>
          <p:nvSpPr>
            <p:cNvPr id="42" name="Rectangle 37"/>
            <p:cNvSpPr>
              <a:spLocks noChangeArrowheads="1"/>
            </p:cNvSpPr>
            <p:nvPr/>
          </p:nvSpPr>
          <p:spPr bwMode="auto">
            <a:xfrm>
              <a:off x="6444208" y="5943382"/>
              <a:ext cx="762000" cy="326997"/>
            </a:xfrm>
            <a:prstGeom prst="rect">
              <a:avLst/>
            </a:prstGeom>
            <a:solidFill>
              <a:srgbClr val="FFCC99"/>
            </a:solidFill>
            <a:ln w="9525">
              <a:noFill/>
              <a:miter lim="800000"/>
              <a:headEnd/>
              <a:tailEnd/>
            </a:ln>
            <a:scene3d>
              <a:camera prst="orthographicFront">
                <a:rot lat="600000" lon="599993" rev="0"/>
              </a:camera>
              <a:lightRig rig="threePt" dir="t"/>
            </a:scene3d>
            <a:sp3d extrusionH="1270000" prstMaterial="matte">
              <a:bevelT w="165100" prst="coolSlant"/>
            </a:sp3d>
          </p:spPr>
          <p:txBody>
            <a:bodyPr wrap="none" anchor="ctr"/>
            <a:lstStyle/>
            <a:p>
              <a:pPr fontAlgn="auto">
                <a:spcBef>
                  <a:spcPts val="0"/>
                </a:spcBef>
                <a:spcAft>
                  <a:spcPts val="0"/>
                </a:spcAft>
                <a:defRPr/>
              </a:pPr>
              <a:endParaRPr lang="fr-FR" dirty="0">
                <a:latin typeface="+mn-lt"/>
                <a:cs typeface="+mn-cs"/>
              </a:endParaRPr>
            </a:p>
          </p:txBody>
        </p:sp>
        <p:sp>
          <p:nvSpPr>
            <p:cNvPr id="44" name="Rectangle 37"/>
            <p:cNvSpPr>
              <a:spLocks noChangeArrowheads="1"/>
            </p:cNvSpPr>
            <p:nvPr/>
          </p:nvSpPr>
          <p:spPr bwMode="auto">
            <a:xfrm>
              <a:off x="6444208" y="5871374"/>
              <a:ext cx="762000" cy="119357"/>
            </a:xfrm>
            <a:prstGeom prst="rect">
              <a:avLst/>
            </a:prstGeom>
            <a:solidFill>
              <a:schemeClr val="accent6">
                <a:lumMod val="75000"/>
              </a:schemeClr>
            </a:solidFill>
            <a:ln w="9525">
              <a:noFill/>
              <a:miter lim="800000"/>
              <a:headEnd/>
              <a:tailEnd/>
            </a:ln>
            <a:scene3d>
              <a:camera prst="orthographicFront">
                <a:rot lat="600000" lon="599993" rev="0"/>
              </a:camera>
              <a:lightRig rig="threePt" dir="t"/>
            </a:scene3d>
            <a:sp3d extrusionH="1270000" prstMaterial="matte">
              <a:bevelT w="165100" prst="coolSlant"/>
            </a:sp3d>
          </p:spPr>
          <p:txBody>
            <a:bodyPr wrap="none" anchor="ctr"/>
            <a:lstStyle/>
            <a:p>
              <a:pPr fontAlgn="auto">
                <a:spcBef>
                  <a:spcPts val="0"/>
                </a:spcBef>
                <a:spcAft>
                  <a:spcPts val="0"/>
                </a:spcAft>
                <a:defRPr/>
              </a:pPr>
              <a:endParaRPr lang="fr-FR" dirty="0">
                <a:latin typeface="+mn-lt"/>
                <a:cs typeface="+mn-cs"/>
              </a:endParaRPr>
            </a:p>
          </p:txBody>
        </p:sp>
        <p:sp>
          <p:nvSpPr>
            <p:cNvPr id="45" name="Rectangle 44"/>
            <p:cNvSpPr>
              <a:spLocks noChangeArrowheads="1"/>
            </p:cNvSpPr>
            <p:nvPr/>
          </p:nvSpPr>
          <p:spPr bwMode="auto">
            <a:xfrm>
              <a:off x="6444208" y="5759257"/>
              <a:ext cx="762000" cy="119357"/>
            </a:xfrm>
            <a:prstGeom prst="rect">
              <a:avLst/>
            </a:prstGeom>
            <a:solidFill>
              <a:srgbClr val="FFC000"/>
            </a:solidFill>
            <a:ln w="9525">
              <a:noFill/>
              <a:miter lim="800000"/>
              <a:headEnd/>
              <a:tailEnd/>
            </a:ln>
            <a:scene3d>
              <a:camera prst="orthographicFront">
                <a:rot lat="600000" lon="599993" rev="0"/>
              </a:camera>
              <a:lightRig rig="threePt" dir="t"/>
            </a:scene3d>
            <a:sp3d extrusionH="1270000" prstMaterial="matte">
              <a:bevelT w="165100" prst="coolSlant"/>
            </a:sp3d>
          </p:spPr>
          <p:txBody>
            <a:bodyPr wrap="none" anchor="ctr"/>
            <a:lstStyle/>
            <a:p>
              <a:pPr fontAlgn="auto">
                <a:spcBef>
                  <a:spcPts val="0"/>
                </a:spcBef>
                <a:spcAft>
                  <a:spcPts val="0"/>
                </a:spcAft>
                <a:defRPr/>
              </a:pPr>
              <a:endParaRPr lang="fr-FR" dirty="0">
                <a:latin typeface="+mn-lt"/>
                <a:cs typeface="+mn-cs"/>
              </a:endParaRPr>
            </a:p>
          </p:txBody>
        </p:sp>
        <p:sp>
          <p:nvSpPr>
            <p:cNvPr id="15" name="Ellipse 14"/>
            <p:cNvSpPr/>
            <p:nvPr/>
          </p:nvSpPr>
          <p:spPr bwMode="auto">
            <a:xfrm>
              <a:off x="6762005" y="5477188"/>
              <a:ext cx="338578" cy="326997"/>
            </a:xfrm>
            <a:prstGeom prst="ellipse">
              <a:avLst/>
            </a:prstGeom>
            <a:solidFill>
              <a:schemeClr val="bg1">
                <a:lumMod val="50000"/>
              </a:schemeClr>
            </a:solidFill>
            <a:ln w="9525" cap="flat" cmpd="sng" algn="ctr">
              <a:noFill/>
              <a:prstDash val="solid"/>
              <a:round/>
              <a:headEnd type="none" w="med" len="med"/>
              <a:tailEnd type="none" w="med" len="med"/>
            </a:ln>
            <a:effectLst/>
            <a:scene3d>
              <a:camera prst="orthographicFront">
                <a:rot lat="4200000" lon="10799999" rev="10799999"/>
              </a:camera>
              <a:lightRig rig="threePt" dir="t">
                <a:rot lat="0" lon="0" rev="8400000"/>
              </a:lightRig>
            </a:scene3d>
            <a:sp3d extrusionH="317500" prstMaterial="matte">
              <a:extrusionClr>
                <a:schemeClr val="bg1">
                  <a:lumMod val="50000"/>
                </a:schemeClr>
              </a:extrusionClr>
              <a:contourClr>
                <a:srgbClr val="92D050"/>
              </a:contourClr>
            </a:sp3d>
          </p:spPr>
          <p:txBody>
            <a:bodyPr/>
            <a:lstStyle/>
            <a:p>
              <a:pPr fontAlgn="auto">
                <a:spcBef>
                  <a:spcPts val="0"/>
                </a:spcBef>
                <a:spcAft>
                  <a:spcPts val="0"/>
                </a:spcAft>
                <a:defRPr/>
              </a:pPr>
              <a:endParaRPr lang="fr-FR">
                <a:latin typeface="+mn-lt"/>
                <a:cs typeface="+mn-cs"/>
              </a:endParaRPr>
            </a:p>
          </p:txBody>
        </p:sp>
        <p:cxnSp>
          <p:nvCxnSpPr>
            <p:cNvPr id="24592" name="Connecteur droit 298"/>
            <p:cNvCxnSpPr>
              <a:cxnSpLocks noChangeShapeType="1"/>
            </p:cNvCxnSpPr>
            <p:nvPr/>
          </p:nvCxnSpPr>
          <p:spPr bwMode="auto">
            <a:xfrm>
              <a:off x="7009655" y="5325055"/>
              <a:ext cx="684213" cy="0"/>
            </a:xfrm>
            <a:prstGeom prst="line">
              <a:avLst/>
            </a:prstGeom>
            <a:noFill/>
            <a:ln w="19050" algn="ctr">
              <a:solidFill>
                <a:schemeClr val="tx1"/>
              </a:solidFill>
              <a:round/>
              <a:headEnd/>
              <a:tailEnd/>
            </a:ln>
          </p:spPr>
        </p:cxnSp>
        <p:cxnSp>
          <p:nvCxnSpPr>
            <p:cNvPr id="24593" name="Connecteur droit 302"/>
            <p:cNvCxnSpPr>
              <a:cxnSpLocks noChangeShapeType="1"/>
            </p:cNvCxnSpPr>
            <p:nvPr/>
          </p:nvCxnSpPr>
          <p:spPr bwMode="auto">
            <a:xfrm>
              <a:off x="6844555" y="5797274"/>
              <a:ext cx="863600" cy="0"/>
            </a:xfrm>
            <a:prstGeom prst="line">
              <a:avLst/>
            </a:prstGeom>
            <a:noFill/>
            <a:ln w="19050" algn="ctr">
              <a:solidFill>
                <a:schemeClr val="tx1"/>
              </a:solidFill>
              <a:round/>
              <a:headEnd/>
              <a:tailEnd/>
            </a:ln>
          </p:spPr>
        </p:cxnSp>
        <p:cxnSp>
          <p:nvCxnSpPr>
            <p:cNvPr id="24594" name="Connecteur droit 306"/>
            <p:cNvCxnSpPr>
              <a:cxnSpLocks noChangeShapeType="1"/>
            </p:cNvCxnSpPr>
            <p:nvPr/>
          </p:nvCxnSpPr>
          <p:spPr bwMode="auto">
            <a:xfrm flipH="1" flipV="1">
              <a:off x="7701805" y="5323468"/>
              <a:ext cx="0" cy="72000"/>
            </a:xfrm>
            <a:prstGeom prst="line">
              <a:avLst/>
            </a:prstGeom>
            <a:noFill/>
            <a:ln w="19050" algn="ctr">
              <a:solidFill>
                <a:schemeClr val="tx1"/>
              </a:solidFill>
              <a:round/>
              <a:headEnd/>
              <a:tailEnd/>
            </a:ln>
          </p:spPr>
        </p:cxnSp>
        <p:cxnSp>
          <p:nvCxnSpPr>
            <p:cNvPr id="24595" name="Connecteur droit 311"/>
            <p:cNvCxnSpPr>
              <a:cxnSpLocks noChangeShapeType="1"/>
            </p:cNvCxnSpPr>
            <p:nvPr/>
          </p:nvCxnSpPr>
          <p:spPr bwMode="auto">
            <a:xfrm>
              <a:off x="7701805" y="5701577"/>
              <a:ext cx="0" cy="107950"/>
            </a:xfrm>
            <a:prstGeom prst="line">
              <a:avLst/>
            </a:prstGeom>
            <a:noFill/>
            <a:ln w="19050" algn="ctr">
              <a:solidFill>
                <a:schemeClr val="tx1"/>
              </a:solidFill>
              <a:round/>
              <a:headEnd/>
              <a:tailEnd/>
            </a:ln>
          </p:spPr>
        </p:cxnSp>
        <p:sp>
          <p:nvSpPr>
            <p:cNvPr id="24596" name="AutoShape 31"/>
            <p:cNvSpPr>
              <a:spLocks noChangeArrowheads="1"/>
            </p:cNvSpPr>
            <p:nvPr/>
          </p:nvSpPr>
          <p:spPr bwMode="auto">
            <a:xfrm>
              <a:off x="6831634" y="5007316"/>
              <a:ext cx="180000" cy="252000"/>
            </a:xfrm>
            <a:prstGeom prst="downArrow">
              <a:avLst>
                <a:gd name="adj1" fmla="val 50000"/>
                <a:gd name="adj2" fmla="val 48955"/>
              </a:avLst>
            </a:prstGeom>
            <a:solidFill>
              <a:srgbClr val="0000FF"/>
            </a:solidFill>
            <a:ln w="9525">
              <a:noFill/>
              <a:miter lim="800000"/>
              <a:headEnd/>
              <a:tailEnd/>
            </a:ln>
          </p:spPr>
          <p:txBody>
            <a:bodyPr wrap="none" anchor="ctr"/>
            <a:lstStyle/>
            <a:p>
              <a:endParaRPr lang="de-DE">
                <a:latin typeface="Calibri" pitchFamily="34" charset="0"/>
              </a:endParaRPr>
            </a:p>
          </p:txBody>
        </p:sp>
        <p:sp>
          <p:nvSpPr>
            <p:cNvPr id="24597" name="Text Box 33"/>
            <p:cNvSpPr txBox="1">
              <a:spLocks noChangeArrowheads="1"/>
            </p:cNvSpPr>
            <p:nvPr/>
          </p:nvSpPr>
          <p:spPr bwMode="auto">
            <a:xfrm>
              <a:off x="6610677" y="4688220"/>
              <a:ext cx="644525" cy="338554"/>
            </a:xfrm>
            <a:prstGeom prst="rect">
              <a:avLst/>
            </a:prstGeom>
            <a:noFill/>
            <a:ln w="9525">
              <a:noFill/>
              <a:miter lim="800000"/>
              <a:headEnd/>
              <a:tailEnd/>
            </a:ln>
          </p:spPr>
          <p:txBody>
            <a:bodyPr>
              <a:spAutoFit/>
            </a:bodyPr>
            <a:lstStyle/>
            <a:p>
              <a:pPr>
                <a:spcBef>
                  <a:spcPct val="50000"/>
                </a:spcBef>
              </a:pPr>
              <a:r>
                <a:rPr lang="fr-FR" sz="1600" b="1">
                  <a:solidFill>
                    <a:srgbClr val="0000FF"/>
                  </a:solidFill>
                  <a:latin typeface="Calibri" pitchFamily="34" charset="0"/>
                </a:rPr>
                <a:t>Force</a:t>
              </a:r>
            </a:p>
          </p:txBody>
        </p:sp>
        <p:sp>
          <p:nvSpPr>
            <p:cNvPr id="20" name="Ellipse 19"/>
            <p:cNvSpPr/>
            <p:nvPr/>
          </p:nvSpPr>
          <p:spPr bwMode="auto">
            <a:xfrm>
              <a:off x="7524219" y="5383316"/>
              <a:ext cx="360216" cy="360243"/>
            </a:xfrm>
            <a:prstGeom prst="ellipse">
              <a:avLst/>
            </a:prstGeom>
            <a:solidFill>
              <a:schemeClr val="accent3"/>
            </a:solidFill>
            <a:ln>
              <a:solidFill>
                <a:srgbClr val="FF0000"/>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lIns="0" tIns="0" rIns="0" bIns="0" anchor="ctr"/>
            <a:lstStyle/>
            <a:p>
              <a:pPr fontAlgn="auto">
                <a:spcBef>
                  <a:spcPts val="0"/>
                </a:spcBef>
                <a:spcAft>
                  <a:spcPts val="0"/>
                </a:spcAft>
                <a:defRPr/>
              </a:pPr>
              <a:endParaRPr lang="fr-FR" sz="800" b="1" dirty="0">
                <a:solidFill>
                  <a:schemeClr val="tx1"/>
                </a:solidFill>
              </a:endParaRPr>
            </a:p>
          </p:txBody>
        </p:sp>
        <p:graphicFrame>
          <p:nvGraphicFramePr>
            <p:cNvPr id="24579" name="Object 7"/>
            <p:cNvGraphicFramePr>
              <a:graphicFrameLocks noChangeAspect="1"/>
            </p:cNvGraphicFramePr>
            <p:nvPr/>
          </p:nvGraphicFramePr>
          <p:xfrm>
            <a:off x="7571630" y="5474920"/>
            <a:ext cx="257175" cy="190500"/>
          </p:xfrm>
          <a:graphic>
            <a:graphicData uri="http://schemas.openxmlformats.org/presentationml/2006/ole">
              <mc:AlternateContent xmlns:mc="http://schemas.openxmlformats.org/markup-compatibility/2006">
                <mc:Choice xmlns:v="urn:schemas-microsoft-com:vml" Requires="v">
                  <p:oleObj spid="_x0000_s24585" name="Équation" r:id="rId6" imgW="253890" imgH="190417" progId="Equation.3">
                    <p:embed/>
                  </p:oleObj>
                </mc:Choice>
                <mc:Fallback>
                  <p:oleObj name="Équation" r:id="rId6" imgW="253890" imgH="190417" progId="Equation.3">
                    <p:embed/>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71630" y="5474920"/>
                          <a:ext cx="257175" cy="190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41" name="Espace réservé du numéro de diapositive 3"/>
          <p:cNvSpPr>
            <a:spLocks noGrp="1"/>
          </p:cNvSpPr>
          <p:nvPr>
            <p:ph type="sldNum" sz="quarter" idx="12"/>
          </p:nvPr>
        </p:nvSpPr>
        <p:spPr>
          <a:xfrm>
            <a:off x="8675688" y="6492875"/>
            <a:ext cx="347662" cy="365125"/>
          </a:xfrm>
        </p:spPr>
        <p:txBody>
          <a:bodyPr/>
          <a:lstStyle/>
          <a:p>
            <a:pPr>
              <a:defRPr/>
            </a:pPr>
            <a:fld id="{60A44595-F166-41C8-A923-DBE83D6F61D1}" type="slidenum">
              <a:rPr lang="de-DE"/>
              <a:pPr>
                <a:defRPr/>
              </a:pPr>
              <a:t>36</a:t>
            </a:fld>
            <a:endParaRPr lang="de-DE"/>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Connecteur droit 2"/>
          <p:cNvCxnSpPr/>
          <p:nvPr/>
        </p:nvCxnSpPr>
        <p:spPr>
          <a:xfrm>
            <a:off x="0" y="476250"/>
            <a:ext cx="9144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68611" name="ZoneTexte 3"/>
          <p:cNvSpPr txBox="1">
            <a:spLocks noChangeArrowheads="1"/>
          </p:cNvSpPr>
          <p:nvPr/>
        </p:nvSpPr>
        <p:spPr bwMode="auto">
          <a:xfrm>
            <a:off x="0" y="0"/>
            <a:ext cx="9144000" cy="461963"/>
          </a:xfrm>
          <a:prstGeom prst="rect">
            <a:avLst/>
          </a:prstGeom>
          <a:noFill/>
          <a:ln w="9525">
            <a:noFill/>
            <a:miter lim="800000"/>
            <a:headEnd/>
            <a:tailEnd/>
          </a:ln>
        </p:spPr>
        <p:txBody>
          <a:bodyPr>
            <a:spAutoFit/>
          </a:bodyPr>
          <a:lstStyle/>
          <a:p>
            <a:r>
              <a:rPr lang="fr-FR" sz="2400" dirty="0" smtClean="0">
                <a:latin typeface="Calibri" pitchFamily="34" charset="0"/>
              </a:rPr>
              <a:t>III. </a:t>
            </a:r>
            <a:r>
              <a:rPr lang="fr-FR" sz="2400" dirty="0">
                <a:latin typeface="Calibri" pitchFamily="34" charset="0"/>
              </a:rPr>
              <a:t>Etude de l’essai de microinsertion</a:t>
            </a:r>
          </a:p>
        </p:txBody>
      </p:sp>
      <p:sp>
        <p:nvSpPr>
          <p:cNvPr id="6" name="ZoneTexte 5"/>
          <p:cNvSpPr txBox="1"/>
          <p:nvPr/>
        </p:nvSpPr>
        <p:spPr>
          <a:xfrm>
            <a:off x="0" y="508000"/>
            <a:ext cx="9144000" cy="400050"/>
          </a:xfrm>
          <a:prstGeom prst="rect">
            <a:avLst/>
          </a:prstGeom>
          <a:solidFill>
            <a:schemeClr val="accent1">
              <a:lumMod val="20000"/>
              <a:lumOff val="80000"/>
            </a:schemeClr>
          </a:solidFill>
        </p:spPr>
        <p:txBody>
          <a:bodyPr>
            <a:spAutoFit/>
          </a:bodyPr>
          <a:lstStyle/>
          <a:p>
            <a:pPr fontAlgn="auto">
              <a:spcBef>
                <a:spcPts val="0"/>
              </a:spcBef>
              <a:spcAft>
                <a:spcPts val="0"/>
              </a:spcAft>
              <a:defRPr/>
            </a:pPr>
            <a:r>
              <a:rPr lang="fr-FR" sz="2000" b="1" i="1" dirty="0">
                <a:latin typeface="+mn-lt"/>
                <a:cs typeface="+mn-cs"/>
                <a:sym typeface="Wingdings"/>
              </a:rPr>
              <a:t></a:t>
            </a:r>
            <a:r>
              <a:rPr lang="fr-FR" sz="2000" i="1" dirty="0">
                <a:latin typeface="+mn-lt"/>
                <a:cs typeface="+mn-cs"/>
                <a:sym typeface="Wingdings"/>
              </a:rPr>
              <a:t> Présentation de l’essai de microinsertion avec mesure électrique</a:t>
            </a:r>
            <a:r>
              <a:rPr lang="fr-FR" sz="2000" i="1" baseline="30000" dirty="0">
                <a:latin typeface="+mn-lt"/>
                <a:cs typeface="+mn-cs"/>
                <a:sym typeface="Wingdings"/>
              </a:rPr>
              <a:t>1</a:t>
            </a:r>
            <a:endParaRPr lang="fr-FR" sz="2000" i="1" baseline="30000" dirty="0">
              <a:latin typeface="+mn-lt"/>
              <a:cs typeface="+mn-cs"/>
            </a:endParaRPr>
          </a:p>
        </p:txBody>
      </p:sp>
      <p:sp>
        <p:nvSpPr>
          <p:cNvPr id="7" name="Espace réservé du numéro de diapositive 3"/>
          <p:cNvSpPr>
            <a:spLocks noGrp="1"/>
          </p:cNvSpPr>
          <p:nvPr>
            <p:ph type="sldNum" sz="quarter" idx="12"/>
          </p:nvPr>
        </p:nvSpPr>
        <p:spPr>
          <a:xfrm>
            <a:off x="8675688" y="6492875"/>
            <a:ext cx="347662" cy="365125"/>
          </a:xfrm>
        </p:spPr>
        <p:txBody>
          <a:bodyPr/>
          <a:lstStyle/>
          <a:p>
            <a:pPr>
              <a:defRPr/>
            </a:pPr>
            <a:fld id="{009929DE-6161-4FAD-8C5D-4F7617EB710D}" type="slidenum">
              <a:rPr lang="de-DE"/>
              <a:pPr>
                <a:defRPr/>
              </a:pPr>
              <a:t>37</a:t>
            </a:fld>
            <a:endParaRPr lang="de-DE"/>
          </a:p>
        </p:txBody>
      </p:sp>
      <p:sp>
        <p:nvSpPr>
          <p:cNvPr id="8" name="Triangle isocèle 7"/>
          <p:cNvSpPr/>
          <p:nvPr/>
        </p:nvSpPr>
        <p:spPr>
          <a:xfrm flipV="1">
            <a:off x="1581150" y="3719513"/>
            <a:ext cx="71438" cy="152400"/>
          </a:xfrm>
          <a:prstGeom prst="triangle">
            <a:avLst/>
          </a:prstGeom>
          <a:solidFill>
            <a:srgbClr val="FF000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sz="1200"/>
          </a:p>
        </p:txBody>
      </p:sp>
      <p:grpSp>
        <p:nvGrpSpPr>
          <p:cNvPr id="68615" name="Groupe 8"/>
          <p:cNvGrpSpPr>
            <a:grpSpLocks/>
          </p:cNvGrpSpPr>
          <p:nvPr/>
        </p:nvGrpSpPr>
        <p:grpSpPr bwMode="auto">
          <a:xfrm>
            <a:off x="730250" y="1236663"/>
            <a:ext cx="1800225" cy="2474912"/>
            <a:chOff x="6528247" y="2520007"/>
            <a:chExt cx="1800225" cy="2474273"/>
          </a:xfrm>
        </p:grpSpPr>
        <p:sp>
          <p:nvSpPr>
            <p:cNvPr id="10" name="Rectangle 9"/>
            <p:cNvSpPr/>
            <p:nvPr/>
          </p:nvSpPr>
          <p:spPr>
            <a:xfrm>
              <a:off x="6528247" y="2961218"/>
              <a:ext cx="1800225" cy="1799760"/>
            </a:xfrm>
            <a:prstGeom prst="rect">
              <a:avLst/>
            </a:prstGeom>
            <a:solidFill>
              <a:schemeClr val="bg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1" name="Rectangle 10"/>
            <p:cNvSpPr/>
            <p:nvPr/>
          </p:nvSpPr>
          <p:spPr>
            <a:xfrm>
              <a:off x="7306122" y="2875515"/>
              <a:ext cx="215900" cy="1793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2" name="Rectangle 11"/>
            <p:cNvSpPr/>
            <p:nvPr/>
          </p:nvSpPr>
          <p:spPr>
            <a:xfrm>
              <a:off x="7309297" y="4656230"/>
              <a:ext cx="215900" cy="1793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3" name="Rectangle 12"/>
            <p:cNvSpPr/>
            <p:nvPr/>
          </p:nvSpPr>
          <p:spPr>
            <a:xfrm>
              <a:off x="6888610" y="2520007"/>
              <a:ext cx="144462" cy="431689"/>
            </a:xfrm>
            <a:prstGeom prst="rect">
              <a:avLst/>
            </a:prstGeom>
            <a:solidFill>
              <a:schemeClr val="bg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4" name="Rectangle 13"/>
            <p:cNvSpPr/>
            <p:nvPr/>
          </p:nvSpPr>
          <p:spPr>
            <a:xfrm>
              <a:off x="7795072" y="2520007"/>
              <a:ext cx="144463" cy="431689"/>
            </a:xfrm>
            <a:prstGeom prst="rect">
              <a:avLst/>
            </a:prstGeom>
            <a:solidFill>
              <a:schemeClr val="bg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5" name="Rectangle 14"/>
            <p:cNvSpPr/>
            <p:nvPr/>
          </p:nvSpPr>
          <p:spPr>
            <a:xfrm>
              <a:off x="6528247" y="3591292"/>
              <a:ext cx="720725" cy="71420"/>
            </a:xfrm>
            <a:prstGeom prst="rect">
              <a:avLst/>
            </a:prstGeom>
            <a:solidFill>
              <a:schemeClr val="bg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6" name="Rectangle 15"/>
            <p:cNvSpPr/>
            <p:nvPr/>
          </p:nvSpPr>
          <p:spPr>
            <a:xfrm>
              <a:off x="6528247" y="3896014"/>
              <a:ext cx="720725" cy="71420"/>
            </a:xfrm>
            <a:prstGeom prst="rect">
              <a:avLst/>
            </a:prstGeom>
            <a:solidFill>
              <a:schemeClr val="bg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7" name="Rectangle 16"/>
            <p:cNvSpPr/>
            <p:nvPr/>
          </p:nvSpPr>
          <p:spPr>
            <a:xfrm>
              <a:off x="7607747" y="3591292"/>
              <a:ext cx="720725" cy="71420"/>
            </a:xfrm>
            <a:prstGeom prst="rect">
              <a:avLst/>
            </a:prstGeom>
            <a:solidFill>
              <a:schemeClr val="bg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8" name="Rectangle 17"/>
            <p:cNvSpPr/>
            <p:nvPr/>
          </p:nvSpPr>
          <p:spPr>
            <a:xfrm>
              <a:off x="7607747" y="3896014"/>
              <a:ext cx="720725" cy="71420"/>
            </a:xfrm>
            <a:prstGeom prst="rect">
              <a:avLst/>
            </a:prstGeom>
            <a:solidFill>
              <a:schemeClr val="bg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9" name="Rectangle 18"/>
            <p:cNvSpPr/>
            <p:nvPr/>
          </p:nvSpPr>
          <p:spPr>
            <a:xfrm rot="16200000">
              <a:off x="7384712" y="3239613"/>
              <a:ext cx="71420" cy="1079500"/>
            </a:xfrm>
            <a:prstGeom prst="rect">
              <a:avLst/>
            </a:prstGeom>
            <a:solidFill>
              <a:srgbClr val="0070C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0" name="Rectangle 19"/>
            <p:cNvSpPr/>
            <p:nvPr/>
          </p:nvSpPr>
          <p:spPr>
            <a:xfrm>
              <a:off x="7382322" y="2834251"/>
              <a:ext cx="71438" cy="2160029"/>
            </a:xfrm>
            <a:prstGeom prst="rect">
              <a:avLst/>
            </a:prstGeom>
            <a:solidFill>
              <a:srgbClr val="0070C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1" name="Forme libre 20"/>
            <p:cNvSpPr/>
            <p:nvPr/>
          </p:nvSpPr>
          <p:spPr>
            <a:xfrm>
              <a:off x="7128322" y="2562858"/>
              <a:ext cx="576263" cy="388838"/>
            </a:xfrm>
            <a:custGeom>
              <a:avLst/>
              <a:gdLst>
                <a:gd name="connsiteX0" fmla="*/ 0 w 533400"/>
                <a:gd name="connsiteY0" fmla="*/ 266700 h 266700"/>
                <a:gd name="connsiteX1" fmla="*/ 0 w 533400"/>
                <a:gd name="connsiteY1" fmla="*/ 0 h 266700"/>
                <a:gd name="connsiteX2" fmla="*/ 533400 w 533400"/>
                <a:gd name="connsiteY2" fmla="*/ 0 h 266700"/>
                <a:gd name="connsiteX3" fmla="*/ 533400 w 533400"/>
                <a:gd name="connsiteY3" fmla="*/ 234950 h 266700"/>
                <a:gd name="connsiteX4" fmla="*/ 469900 w 533400"/>
                <a:gd name="connsiteY4" fmla="*/ 234950 h 266700"/>
                <a:gd name="connsiteX5" fmla="*/ 476250 w 533400"/>
                <a:gd name="connsiteY5" fmla="*/ 63500 h 266700"/>
                <a:gd name="connsiteX6" fmla="*/ 127000 w 533400"/>
                <a:gd name="connsiteY6" fmla="*/ 63500 h 266700"/>
                <a:gd name="connsiteX7" fmla="*/ 127000 w 533400"/>
                <a:gd name="connsiteY7" fmla="*/ 215900 h 266700"/>
                <a:gd name="connsiteX8" fmla="*/ 0 w 533400"/>
                <a:gd name="connsiteY8" fmla="*/ 266700 h 266700"/>
                <a:gd name="connsiteX0" fmla="*/ 0 w 533400"/>
                <a:gd name="connsiteY0" fmla="*/ 266700 h 266700"/>
                <a:gd name="connsiteX1" fmla="*/ 0 w 533400"/>
                <a:gd name="connsiteY1" fmla="*/ 0 h 266700"/>
                <a:gd name="connsiteX2" fmla="*/ 533400 w 533400"/>
                <a:gd name="connsiteY2" fmla="*/ 0 h 266700"/>
                <a:gd name="connsiteX3" fmla="*/ 533400 w 533400"/>
                <a:gd name="connsiteY3" fmla="*/ 234950 h 266700"/>
                <a:gd name="connsiteX4" fmla="*/ 469900 w 533400"/>
                <a:gd name="connsiteY4" fmla="*/ 234950 h 266700"/>
                <a:gd name="connsiteX5" fmla="*/ 476250 w 533400"/>
                <a:gd name="connsiteY5" fmla="*/ 63500 h 266700"/>
                <a:gd name="connsiteX6" fmla="*/ 127000 w 533400"/>
                <a:gd name="connsiteY6" fmla="*/ 63500 h 266700"/>
                <a:gd name="connsiteX7" fmla="*/ 139700 w 533400"/>
                <a:gd name="connsiteY7" fmla="*/ 254000 h 266700"/>
                <a:gd name="connsiteX8" fmla="*/ 0 w 533400"/>
                <a:gd name="connsiteY8" fmla="*/ 266700 h 266700"/>
                <a:gd name="connsiteX0" fmla="*/ 0 w 533400"/>
                <a:gd name="connsiteY0" fmla="*/ 266700 h 266700"/>
                <a:gd name="connsiteX1" fmla="*/ 0 w 533400"/>
                <a:gd name="connsiteY1" fmla="*/ 0 h 266700"/>
                <a:gd name="connsiteX2" fmla="*/ 533400 w 533400"/>
                <a:gd name="connsiteY2" fmla="*/ 0 h 266700"/>
                <a:gd name="connsiteX3" fmla="*/ 533400 w 533400"/>
                <a:gd name="connsiteY3" fmla="*/ 234950 h 266700"/>
                <a:gd name="connsiteX4" fmla="*/ 469900 w 533400"/>
                <a:gd name="connsiteY4" fmla="*/ 234950 h 266700"/>
                <a:gd name="connsiteX5" fmla="*/ 476250 w 533400"/>
                <a:gd name="connsiteY5" fmla="*/ 63500 h 266700"/>
                <a:gd name="connsiteX6" fmla="*/ 63500 w 533400"/>
                <a:gd name="connsiteY6" fmla="*/ 25400 h 266700"/>
                <a:gd name="connsiteX7" fmla="*/ 139700 w 533400"/>
                <a:gd name="connsiteY7" fmla="*/ 254000 h 266700"/>
                <a:gd name="connsiteX8" fmla="*/ 0 w 533400"/>
                <a:gd name="connsiteY8" fmla="*/ 266700 h 266700"/>
                <a:gd name="connsiteX0" fmla="*/ 0 w 533400"/>
                <a:gd name="connsiteY0" fmla="*/ 266700 h 266700"/>
                <a:gd name="connsiteX1" fmla="*/ 0 w 533400"/>
                <a:gd name="connsiteY1" fmla="*/ 0 h 266700"/>
                <a:gd name="connsiteX2" fmla="*/ 533400 w 533400"/>
                <a:gd name="connsiteY2" fmla="*/ 0 h 266700"/>
                <a:gd name="connsiteX3" fmla="*/ 533400 w 533400"/>
                <a:gd name="connsiteY3" fmla="*/ 234950 h 266700"/>
                <a:gd name="connsiteX4" fmla="*/ 469900 w 533400"/>
                <a:gd name="connsiteY4" fmla="*/ 234950 h 266700"/>
                <a:gd name="connsiteX5" fmla="*/ 476250 w 533400"/>
                <a:gd name="connsiteY5" fmla="*/ 63500 h 266700"/>
                <a:gd name="connsiteX6" fmla="*/ 63500 w 533400"/>
                <a:gd name="connsiteY6" fmla="*/ 25400 h 266700"/>
                <a:gd name="connsiteX7" fmla="*/ 63500 w 533400"/>
                <a:gd name="connsiteY7" fmla="*/ 254000 h 266700"/>
                <a:gd name="connsiteX8" fmla="*/ 0 w 533400"/>
                <a:gd name="connsiteY8" fmla="*/ 266700 h 266700"/>
                <a:gd name="connsiteX0" fmla="*/ 0 w 533400"/>
                <a:gd name="connsiteY0" fmla="*/ 266700 h 266700"/>
                <a:gd name="connsiteX1" fmla="*/ 0 w 533400"/>
                <a:gd name="connsiteY1" fmla="*/ 0 h 266700"/>
                <a:gd name="connsiteX2" fmla="*/ 533400 w 533400"/>
                <a:gd name="connsiteY2" fmla="*/ 0 h 266700"/>
                <a:gd name="connsiteX3" fmla="*/ 533400 w 533400"/>
                <a:gd name="connsiteY3" fmla="*/ 234950 h 266700"/>
                <a:gd name="connsiteX4" fmla="*/ 469900 w 533400"/>
                <a:gd name="connsiteY4" fmla="*/ 234950 h 266700"/>
                <a:gd name="connsiteX5" fmla="*/ 476250 w 533400"/>
                <a:gd name="connsiteY5" fmla="*/ 63500 h 266700"/>
                <a:gd name="connsiteX6" fmla="*/ 63500 w 533400"/>
                <a:gd name="connsiteY6" fmla="*/ 25400 h 266700"/>
                <a:gd name="connsiteX7" fmla="*/ 63500 w 533400"/>
                <a:gd name="connsiteY7" fmla="*/ 254000 h 266700"/>
                <a:gd name="connsiteX8" fmla="*/ 0 w 533400"/>
                <a:gd name="connsiteY8" fmla="*/ 266700 h 266700"/>
                <a:gd name="connsiteX0" fmla="*/ 0 w 546100"/>
                <a:gd name="connsiteY0" fmla="*/ 254000 h 254000"/>
                <a:gd name="connsiteX1" fmla="*/ 12700 w 546100"/>
                <a:gd name="connsiteY1" fmla="*/ 0 h 254000"/>
                <a:gd name="connsiteX2" fmla="*/ 546100 w 546100"/>
                <a:gd name="connsiteY2" fmla="*/ 0 h 254000"/>
                <a:gd name="connsiteX3" fmla="*/ 546100 w 546100"/>
                <a:gd name="connsiteY3" fmla="*/ 234950 h 254000"/>
                <a:gd name="connsiteX4" fmla="*/ 482600 w 546100"/>
                <a:gd name="connsiteY4" fmla="*/ 234950 h 254000"/>
                <a:gd name="connsiteX5" fmla="*/ 488950 w 546100"/>
                <a:gd name="connsiteY5" fmla="*/ 63500 h 254000"/>
                <a:gd name="connsiteX6" fmla="*/ 76200 w 546100"/>
                <a:gd name="connsiteY6" fmla="*/ 25400 h 254000"/>
                <a:gd name="connsiteX7" fmla="*/ 76200 w 546100"/>
                <a:gd name="connsiteY7" fmla="*/ 254000 h 254000"/>
                <a:gd name="connsiteX8" fmla="*/ 0 w 546100"/>
                <a:gd name="connsiteY8" fmla="*/ 254000 h 254000"/>
                <a:gd name="connsiteX0" fmla="*/ 0 w 546100"/>
                <a:gd name="connsiteY0" fmla="*/ 254000 h 254000"/>
                <a:gd name="connsiteX1" fmla="*/ 0 w 546100"/>
                <a:gd name="connsiteY1" fmla="*/ 25400 h 254000"/>
                <a:gd name="connsiteX2" fmla="*/ 546100 w 546100"/>
                <a:gd name="connsiteY2" fmla="*/ 0 h 254000"/>
                <a:gd name="connsiteX3" fmla="*/ 546100 w 546100"/>
                <a:gd name="connsiteY3" fmla="*/ 234950 h 254000"/>
                <a:gd name="connsiteX4" fmla="*/ 482600 w 546100"/>
                <a:gd name="connsiteY4" fmla="*/ 234950 h 254000"/>
                <a:gd name="connsiteX5" fmla="*/ 488950 w 546100"/>
                <a:gd name="connsiteY5" fmla="*/ 63500 h 254000"/>
                <a:gd name="connsiteX6" fmla="*/ 76200 w 546100"/>
                <a:gd name="connsiteY6" fmla="*/ 25400 h 254000"/>
                <a:gd name="connsiteX7" fmla="*/ 76200 w 546100"/>
                <a:gd name="connsiteY7" fmla="*/ 254000 h 254000"/>
                <a:gd name="connsiteX8" fmla="*/ 0 w 546100"/>
                <a:gd name="connsiteY8" fmla="*/ 254000 h 254000"/>
                <a:gd name="connsiteX0" fmla="*/ 0 w 546100"/>
                <a:gd name="connsiteY0" fmla="*/ 228600 h 228600"/>
                <a:gd name="connsiteX1" fmla="*/ 0 w 546100"/>
                <a:gd name="connsiteY1" fmla="*/ 0 h 228600"/>
                <a:gd name="connsiteX2" fmla="*/ 533400 w 546100"/>
                <a:gd name="connsiteY2" fmla="*/ 0 h 228600"/>
                <a:gd name="connsiteX3" fmla="*/ 546100 w 546100"/>
                <a:gd name="connsiteY3" fmla="*/ 209550 h 228600"/>
                <a:gd name="connsiteX4" fmla="*/ 482600 w 546100"/>
                <a:gd name="connsiteY4" fmla="*/ 209550 h 228600"/>
                <a:gd name="connsiteX5" fmla="*/ 488950 w 546100"/>
                <a:gd name="connsiteY5" fmla="*/ 38100 h 228600"/>
                <a:gd name="connsiteX6" fmla="*/ 76200 w 546100"/>
                <a:gd name="connsiteY6" fmla="*/ 0 h 228600"/>
                <a:gd name="connsiteX7" fmla="*/ 76200 w 546100"/>
                <a:gd name="connsiteY7" fmla="*/ 228600 h 228600"/>
                <a:gd name="connsiteX8" fmla="*/ 0 w 546100"/>
                <a:gd name="connsiteY8" fmla="*/ 228600 h 228600"/>
                <a:gd name="connsiteX0" fmla="*/ 0 w 546100"/>
                <a:gd name="connsiteY0" fmla="*/ 228600 h 228600"/>
                <a:gd name="connsiteX1" fmla="*/ 0 w 546100"/>
                <a:gd name="connsiteY1" fmla="*/ 0 h 228600"/>
                <a:gd name="connsiteX2" fmla="*/ 533400 w 546100"/>
                <a:gd name="connsiteY2" fmla="*/ 0 h 228600"/>
                <a:gd name="connsiteX3" fmla="*/ 546100 w 546100"/>
                <a:gd name="connsiteY3" fmla="*/ 209550 h 228600"/>
                <a:gd name="connsiteX4" fmla="*/ 482600 w 546100"/>
                <a:gd name="connsiteY4" fmla="*/ 209550 h 228600"/>
                <a:gd name="connsiteX5" fmla="*/ 488950 w 546100"/>
                <a:gd name="connsiteY5" fmla="*/ 38100 h 228600"/>
                <a:gd name="connsiteX6" fmla="*/ 76200 w 546100"/>
                <a:gd name="connsiteY6" fmla="*/ 76200 h 228600"/>
                <a:gd name="connsiteX7" fmla="*/ 76200 w 546100"/>
                <a:gd name="connsiteY7" fmla="*/ 228600 h 228600"/>
                <a:gd name="connsiteX8" fmla="*/ 0 w 546100"/>
                <a:gd name="connsiteY8" fmla="*/ 228600 h 228600"/>
                <a:gd name="connsiteX0" fmla="*/ 0 w 546100"/>
                <a:gd name="connsiteY0" fmla="*/ 228600 h 228600"/>
                <a:gd name="connsiteX1" fmla="*/ 0 w 546100"/>
                <a:gd name="connsiteY1" fmla="*/ 0 h 228600"/>
                <a:gd name="connsiteX2" fmla="*/ 533400 w 546100"/>
                <a:gd name="connsiteY2" fmla="*/ 0 h 228600"/>
                <a:gd name="connsiteX3" fmla="*/ 546100 w 546100"/>
                <a:gd name="connsiteY3" fmla="*/ 209550 h 228600"/>
                <a:gd name="connsiteX4" fmla="*/ 482600 w 546100"/>
                <a:gd name="connsiteY4" fmla="*/ 209550 h 228600"/>
                <a:gd name="connsiteX5" fmla="*/ 457200 w 546100"/>
                <a:gd name="connsiteY5" fmla="*/ 76200 h 228600"/>
                <a:gd name="connsiteX6" fmla="*/ 76200 w 546100"/>
                <a:gd name="connsiteY6" fmla="*/ 76200 h 228600"/>
                <a:gd name="connsiteX7" fmla="*/ 76200 w 546100"/>
                <a:gd name="connsiteY7" fmla="*/ 228600 h 228600"/>
                <a:gd name="connsiteX8" fmla="*/ 0 w 546100"/>
                <a:gd name="connsiteY8" fmla="*/ 228600 h 228600"/>
                <a:gd name="connsiteX0" fmla="*/ 0 w 546100"/>
                <a:gd name="connsiteY0" fmla="*/ 228600 h 228600"/>
                <a:gd name="connsiteX1" fmla="*/ 0 w 546100"/>
                <a:gd name="connsiteY1" fmla="*/ 0 h 228600"/>
                <a:gd name="connsiteX2" fmla="*/ 533400 w 546100"/>
                <a:gd name="connsiteY2" fmla="*/ 0 h 228600"/>
                <a:gd name="connsiteX3" fmla="*/ 546100 w 546100"/>
                <a:gd name="connsiteY3" fmla="*/ 209550 h 228600"/>
                <a:gd name="connsiteX4" fmla="*/ 457200 w 546100"/>
                <a:gd name="connsiteY4" fmla="*/ 228600 h 228600"/>
                <a:gd name="connsiteX5" fmla="*/ 457200 w 546100"/>
                <a:gd name="connsiteY5" fmla="*/ 76200 h 228600"/>
                <a:gd name="connsiteX6" fmla="*/ 76200 w 546100"/>
                <a:gd name="connsiteY6" fmla="*/ 76200 h 228600"/>
                <a:gd name="connsiteX7" fmla="*/ 76200 w 546100"/>
                <a:gd name="connsiteY7" fmla="*/ 228600 h 228600"/>
                <a:gd name="connsiteX8" fmla="*/ 0 w 546100"/>
                <a:gd name="connsiteY8" fmla="*/ 228600 h 228600"/>
                <a:gd name="connsiteX0" fmla="*/ 0 w 533400"/>
                <a:gd name="connsiteY0" fmla="*/ 228600 h 228600"/>
                <a:gd name="connsiteX1" fmla="*/ 0 w 533400"/>
                <a:gd name="connsiteY1" fmla="*/ 0 h 228600"/>
                <a:gd name="connsiteX2" fmla="*/ 533400 w 533400"/>
                <a:gd name="connsiteY2" fmla="*/ 0 h 228600"/>
                <a:gd name="connsiteX3" fmla="*/ 533400 w 533400"/>
                <a:gd name="connsiteY3" fmla="*/ 228600 h 228600"/>
                <a:gd name="connsiteX4" fmla="*/ 457200 w 533400"/>
                <a:gd name="connsiteY4" fmla="*/ 228600 h 228600"/>
                <a:gd name="connsiteX5" fmla="*/ 457200 w 533400"/>
                <a:gd name="connsiteY5" fmla="*/ 76200 h 228600"/>
                <a:gd name="connsiteX6" fmla="*/ 76200 w 533400"/>
                <a:gd name="connsiteY6" fmla="*/ 76200 h 228600"/>
                <a:gd name="connsiteX7" fmla="*/ 76200 w 533400"/>
                <a:gd name="connsiteY7" fmla="*/ 228600 h 228600"/>
                <a:gd name="connsiteX8" fmla="*/ 0 w 533400"/>
                <a:gd name="connsiteY8"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400" h="228600">
                  <a:moveTo>
                    <a:pt x="0" y="228600"/>
                  </a:moveTo>
                  <a:lnTo>
                    <a:pt x="0" y="0"/>
                  </a:lnTo>
                  <a:lnTo>
                    <a:pt x="533400" y="0"/>
                  </a:lnTo>
                  <a:lnTo>
                    <a:pt x="533400" y="228600"/>
                  </a:lnTo>
                  <a:lnTo>
                    <a:pt x="457200" y="228600"/>
                  </a:lnTo>
                  <a:lnTo>
                    <a:pt x="457200" y="76200"/>
                  </a:lnTo>
                  <a:lnTo>
                    <a:pt x="76200" y="76200"/>
                  </a:lnTo>
                  <a:lnTo>
                    <a:pt x="76200" y="228600"/>
                  </a:lnTo>
                  <a:lnTo>
                    <a:pt x="0" y="22860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2" name="Rectangle 21"/>
            <p:cNvSpPr/>
            <p:nvPr/>
          </p:nvSpPr>
          <p:spPr>
            <a:xfrm>
              <a:off x="7304535" y="2764419"/>
              <a:ext cx="215900" cy="109509"/>
            </a:xfrm>
            <a:prstGeom prst="rect">
              <a:avLst/>
            </a:prstGeom>
            <a:solidFill>
              <a:schemeClr val="tx1">
                <a:lumMod val="50000"/>
                <a:lumOff val="5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cxnSp>
          <p:nvCxnSpPr>
            <p:cNvPr id="23" name="Connecteur droit 22"/>
            <p:cNvCxnSpPr/>
            <p:nvPr/>
          </p:nvCxnSpPr>
          <p:spPr>
            <a:xfrm>
              <a:off x="6529835" y="3281810"/>
              <a:ext cx="152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Connecteur droit 23"/>
            <p:cNvCxnSpPr/>
            <p:nvPr/>
          </p:nvCxnSpPr>
          <p:spPr>
            <a:xfrm flipV="1">
              <a:off x="6680647" y="3207217"/>
              <a:ext cx="46038" cy="7618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Connecteur droit 24"/>
            <p:cNvCxnSpPr/>
            <p:nvPr/>
          </p:nvCxnSpPr>
          <p:spPr>
            <a:xfrm flipH="1" flipV="1">
              <a:off x="6723510" y="3205630"/>
              <a:ext cx="79375" cy="1523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Connecteur droit 25"/>
            <p:cNvCxnSpPr/>
            <p:nvPr/>
          </p:nvCxnSpPr>
          <p:spPr>
            <a:xfrm flipH="1">
              <a:off x="6799710" y="3205630"/>
              <a:ext cx="77787" cy="1523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Connecteur droit 26"/>
            <p:cNvCxnSpPr/>
            <p:nvPr/>
          </p:nvCxnSpPr>
          <p:spPr>
            <a:xfrm flipH="1" flipV="1">
              <a:off x="6875910" y="3205630"/>
              <a:ext cx="77787" cy="1523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Connecteur droit 27"/>
            <p:cNvCxnSpPr/>
            <p:nvPr/>
          </p:nvCxnSpPr>
          <p:spPr>
            <a:xfrm flipH="1">
              <a:off x="6953697" y="3205630"/>
              <a:ext cx="79375" cy="1523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Connecteur droit 28"/>
            <p:cNvCxnSpPr/>
            <p:nvPr/>
          </p:nvCxnSpPr>
          <p:spPr>
            <a:xfrm flipH="1" flipV="1">
              <a:off x="7031485" y="3205630"/>
              <a:ext cx="77787" cy="1523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Connecteur droit 29"/>
            <p:cNvCxnSpPr/>
            <p:nvPr/>
          </p:nvCxnSpPr>
          <p:spPr>
            <a:xfrm flipH="1">
              <a:off x="7106097" y="3205630"/>
              <a:ext cx="79375" cy="1523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Connecteur droit 30"/>
            <p:cNvCxnSpPr/>
            <p:nvPr/>
          </p:nvCxnSpPr>
          <p:spPr>
            <a:xfrm>
              <a:off x="7185472" y="3205630"/>
              <a:ext cx="46038" cy="7618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Connecteur droit 31"/>
            <p:cNvCxnSpPr/>
            <p:nvPr/>
          </p:nvCxnSpPr>
          <p:spPr>
            <a:xfrm>
              <a:off x="7228335" y="3281810"/>
              <a:ext cx="152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Connecteur droit 32"/>
            <p:cNvCxnSpPr/>
            <p:nvPr/>
          </p:nvCxnSpPr>
          <p:spPr>
            <a:xfrm>
              <a:off x="6531422" y="4348335"/>
              <a:ext cx="152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Connecteur droit 33"/>
            <p:cNvCxnSpPr/>
            <p:nvPr/>
          </p:nvCxnSpPr>
          <p:spPr>
            <a:xfrm flipV="1">
              <a:off x="6682235" y="4273741"/>
              <a:ext cx="44450" cy="7618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Connecteur droit 34"/>
            <p:cNvCxnSpPr/>
            <p:nvPr/>
          </p:nvCxnSpPr>
          <p:spPr>
            <a:xfrm flipH="1" flipV="1">
              <a:off x="6725097" y="4272154"/>
              <a:ext cx="77788" cy="1523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Connecteur droit 35"/>
            <p:cNvCxnSpPr/>
            <p:nvPr/>
          </p:nvCxnSpPr>
          <p:spPr>
            <a:xfrm flipH="1">
              <a:off x="6801297" y="4272154"/>
              <a:ext cx="77788" cy="1523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Connecteur droit 36"/>
            <p:cNvCxnSpPr/>
            <p:nvPr/>
          </p:nvCxnSpPr>
          <p:spPr>
            <a:xfrm flipH="1" flipV="1">
              <a:off x="6877497" y="4272154"/>
              <a:ext cx="77788" cy="1523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Connecteur droit 37"/>
            <p:cNvCxnSpPr/>
            <p:nvPr/>
          </p:nvCxnSpPr>
          <p:spPr>
            <a:xfrm flipH="1">
              <a:off x="6955285" y="4272154"/>
              <a:ext cx="79375" cy="1523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Connecteur droit 38"/>
            <p:cNvCxnSpPr/>
            <p:nvPr/>
          </p:nvCxnSpPr>
          <p:spPr>
            <a:xfrm flipH="1" flipV="1">
              <a:off x="7031485" y="4272154"/>
              <a:ext cx="79375" cy="1523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Connecteur droit 39"/>
            <p:cNvCxnSpPr/>
            <p:nvPr/>
          </p:nvCxnSpPr>
          <p:spPr>
            <a:xfrm flipH="1">
              <a:off x="7107685" y="4272154"/>
              <a:ext cx="79375" cy="1523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Connecteur droit 40"/>
            <p:cNvCxnSpPr/>
            <p:nvPr/>
          </p:nvCxnSpPr>
          <p:spPr>
            <a:xfrm>
              <a:off x="7187060" y="4272154"/>
              <a:ext cx="44450" cy="7618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Connecteur droit 41"/>
            <p:cNvCxnSpPr/>
            <p:nvPr/>
          </p:nvCxnSpPr>
          <p:spPr>
            <a:xfrm>
              <a:off x="7228335" y="4348335"/>
              <a:ext cx="152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Connecteur droit 42"/>
            <p:cNvCxnSpPr/>
            <p:nvPr/>
          </p:nvCxnSpPr>
          <p:spPr>
            <a:xfrm>
              <a:off x="7466460" y="4348335"/>
              <a:ext cx="152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Connecteur droit 43"/>
            <p:cNvCxnSpPr/>
            <p:nvPr/>
          </p:nvCxnSpPr>
          <p:spPr>
            <a:xfrm flipV="1">
              <a:off x="7617272" y="4273741"/>
              <a:ext cx="46038" cy="7618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Connecteur droit 44"/>
            <p:cNvCxnSpPr/>
            <p:nvPr/>
          </p:nvCxnSpPr>
          <p:spPr>
            <a:xfrm flipH="1" flipV="1">
              <a:off x="7660135" y="4272154"/>
              <a:ext cx="79375" cy="1523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Connecteur droit 45"/>
            <p:cNvCxnSpPr/>
            <p:nvPr/>
          </p:nvCxnSpPr>
          <p:spPr>
            <a:xfrm flipH="1">
              <a:off x="7736335" y="4272154"/>
              <a:ext cx="79375" cy="1523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Connecteur droit 46"/>
            <p:cNvCxnSpPr/>
            <p:nvPr/>
          </p:nvCxnSpPr>
          <p:spPr>
            <a:xfrm flipH="1" flipV="1">
              <a:off x="7812535" y="4272154"/>
              <a:ext cx="79375" cy="1523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Connecteur droit 47"/>
            <p:cNvCxnSpPr/>
            <p:nvPr/>
          </p:nvCxnSpPr>
          <p:spPr>
            <a:xfrm flipH="1">
              <a:off x="7891910" y="4272154"/>
              <a:ext cx="77787" cy="1523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Connecteur droit 48"/>
            <p:cNvCxnSpPr/>
            <p:nvPr/>
          </p:nvCxnSpPr>
          <p:spPr>
            <a:xfrm flipH="1" flipV="1">
              <a:off x="7968110" y="4272154"/>
              <a:ext cx="77787" cy="1523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Connecteur droit 49"/>
            <p:cNvCxnSpPr/>
            <p:nvPr/>
          </p:nvCxnSpPr>
          <p:spPr>
            <a:xfrm flipH="1">
              <a:off x="8044310" y="4272154"/>
              <a:ext cx="77787" cy="1523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Connecteur droit 50"/>
            <p:cNvCxnSpPr/>
            <p:nvPr/>
          </p:nvCxnSpPr>
          <p:spPr>
            <a:xfrm>
              <a:off x="8122097" y="4272154"/>
              <a:ext cx="46038" cy="7618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Connecteur droit 51"/>
            <p:cNvCxnSpPr/>
            <p:nvPr/>
          </p:nvCxnSpPr>
          <p:spPr>
            <a:xfrm>
              <a:off x="8164960" y="4348335"/>
              <a:ext cx="152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Connecteur droit 52"/>
            <p:cNvCxnSpPr/>
            <p:nvPr/>
          </p:nvCxnSpPr>
          <p:spPr>
            <a:xfrm>
              <a:off x="7466460" y="3281810"/>
              <a:ext cx="152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Connecteur droit 53"/>
            <p:cNvCxnSpPr/>
            <p:nvPr/>
          </p:nvCxnSpPr>
          <p:spPr>
            <a:xfrm flipV="1">
              <a:off x="7615685" y="3207217"/>
              <a:ext cx="46037" cy="7618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Connecteur droit 54"/>
            <p:cNvCxnSpPr/>
            <p:nvPr/>
          </p:nvCxnSpPr>
          <p:spPr>
            <a:xfrm flipH="1" flipV="1">
              <a:off x="7660135" y="3205630"/>
              <a:ext cx="77787" cy="1523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Connecteur droit 55"/>
            <p:cNvCxnSpPr/>
            <p:nvPr/>
          </p:nvCxnSpPr>
          <p:spPr>
            <a:xfrm flipH="1">
              <a:off x="7736335" y="3205630"/>
              <a:ext cx="77787" cy="1523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Connecteur droit 56"/>
            <p:cNvCxnSpPr/>
            <p:nvPr/>
          </p:nvCxnSpPr>
          <p:spPr>
            <a:xfrm flipH="1" flipV="1">
              <a:off x="7812535" y="3205630"/>
              <a:ext cx="77787" cy="1523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Connecteur droit 57"/>
            <p:cNvCxnSpPr/>
            <p:nvPr/>
          </p:nvCxnSpPr>
          <p:spPr>
            <a:xfrm flipH="1">
              <a:off x="7890322" y="3205630"/>
              <a:ext cx="77788" cy="1523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Connecteur droit 58"/>
            <p:cNvCxnSpPr/>
            <p:nvPr/>
          </p:nvCxnSpPr>
          <p:spPr>
            <a:xfrm flipH="1" flipV="1">
              <a:off x="7966522" y="3205630"/>
              <a:ext cx="77788" cy="1523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Connecteur droit 59"/>
            <p:cNvCxnSpPr/>
            <p:nvPr/>
          </p:nvCxnSpPr>
          <p:spPr>
            <a:xfrm flipH="1">
              <a:off x="8042722" y="3205630"/>
              <a:ext cx="77788" cy="1523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Connecteur droit 60"/>
            <p:cNvCxnSpPr/>
            <p:nvPr/>
          </p:nvCxnSpPr>
          <p:spPr>
            <a:xfrm>
              <a:off x="8120510" y="3205630"/>
              <a:ext cx="46037" cy="7618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Connecteur droit 61"/>
            <p:cNvCxnSpPr/>
            <p:nvPr/>
          </p:nvCxnSpPr>
          <p:spPr>
            <a:xfrm>
              <a:off x="8163372" y="3281810"/>
              <a:ext cx="152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8616" name="Groupe 62"/>
          <p:cNvGrpSpPr>
            <a:grpSpLocks/>
          </p:cNvGrpSpPr>
          <p:nvPr/>
        </p:nvGrpSpPr>
        <p:grpSpPr bwMode="auto">
          <a:xfrm>
            <a:off x="1085850" y="4348163"/>
            <a:ext cx="1089025" cy="217487"/>
            <a:chOff x="6927390" y="5630451"/>
            <a:chExt cx="1089025" cy="217488"/>
          </a:xfrm>
        </p:grpSpPr>
        <p:grpSp>
          <p:nvGrpSpPr>
            <p:cNvPr id="68678" name="Groupe 113"/>
            <p:cNvGrpSpPr>
              <a:grpSpLocks/>
            </p:cNvGrpSpPr>
            <p:nvPr/>
          </p:nvGrpSpPr>
          <p:grpSpPr bwMode="auto">
            <a:xfrm>
              <a:off x="6927390" y="5630451"/>
              <a:ext cx="1089025" cy="217488"/>
              <a:chOff x="3708400" y="4797425"/>
              <a:chExt cx="1727200" cy="360373"/>
            </a:xfrm>
          </p:grpSpPr>
          <p:sp>
            <p:nvSpPr>
              <p:cNvPr id="68682" name="Rectangle 146"/>
              <p:cNvSpPr>
                <a:spLocks noChangeArrowheads="1"/>
              </p:cNvSpPr>
              <p:nvPr/>
            </p:nvSpPr>
            <p:spPr bwMode="auto">
              <a:xfrm>
                <a:off x="3708400" y="5084145"/>
                <a:ext cx="1727200" cy="73653"/>
              </a:xfrm>
              <a:prstGeom prst="rect">
                <a:avLst/>
              </a:prstGeom>
              <a:solidFill>
                <a:srgbClr val="808080"/>
              </a:solidFill>
              <a:ln w="19050">
                <a:solidFill>
                  <a:schemeClr val="tx1"/>
                </a:solidFill>
                <a:miter lim="800000"/>
                <a:headEnd/>
                <a:tailEnd/>
              </a:ln>
            </p:spPr>
            <p:txBody>
              <a:bodyPr wrap="none" anchor="ctr"/>
              <a:lstStyle/>
              <a:p>
                <a:pPr algn="ctr"/>
                <a:endParaRPr lang="en-US">
                  <a:latin typeface="Calibri" pitchFamily="34" charset="0"/>
                </a:endParaRPr>
              </a:p>
            </p:txBody>
          </p:sp>
          <p:sp>
            <p:nvSpPr>
              <p:cNvPr id="68683" name="Rectangle 153"/>
              <p:cNvSpPr>
                <a:spLocks noChangeArrowheads="1"/>
              </p:cNvSpPr>
              <p:nvPr/>
            </p:nvSpPr>
            <p:spPr bwMode="auto">
              <a:xfrm>
                <a:off x="3924929" y="5013123"/>
                <a:ext cx="1294141" cy="144675"/>
              </a:xfrm>
              <a:prstGeom prst="rect">
                <a:avLst/>
              </a:prstGeom>
              <a:solidFill>
                <a:srgbClr val="808080"/>
              </a:solidFill>
              <a:ln w="9525">
                <a:noFill/>
                <a:miter lim="800000"/>
                <a:headEnd/>
                <a:tailEnd/>
              </a:ln>
            </p:spPr>
            <p:txBody>
              <a:bodyPr wrap="none" anchor="ctr"/>
              <a:lstStyle/>
              <a:p>
                <a:pPr algn="ctr"/>
                <a:endParaRPr lang="en-US">
                  <a:latin typeface="Calibri" pitchFamily="34" charset="0"/>
                </a:endParaRPr>
              </a:p>
            </p:txBody>
          </p:sp>
          <p:sp>
            <p:nvSpPr>
              <p:cNvPr id="70" name="Line 154"/>
              <p:cNvSpPr>
                <a:spLocks noChangeShapeType="1"/>
              </p:cNvSpPr>
              <p:nvPr/>
            </p:nvSpPr>
            <p:spPr bwMode="auto">
              <a:xfrm>
                <a:off x="3924929" y="4797425"/>
                <a:ext cx="0" cy="286720"/>
              </a:xfrm>
              <a:prstGeom prst="line">
                <a:avLst/>
              </a:prstGeom>
              <a:noFill/>
              <a:ln w="19050">
                <a:solidFill>
                  <a:schemeClr val="tx1"/>
                </a:solidFill>
                <a:round/>
                <a:headEnd/>
                <a:tailEnd/>
              </a:ln>
            </p:spPr>
            <p:txBody>
              <a:bodyPr/>
              <a:lstStyle/>
              <a:p>
                <a:pPr algn="ctr" fontAlgn="auto">
                  <a:spcBef>
                    <a:spcPts val="0"/>
                  </a:spcBef>
                  <a:spcAft>
                    <a:spcPts val="0"/>
                  </a:spcAft>
                  <a:defRPr/>
                </a:pPr>
                <a:endParaRPr lang="fr-FR" sz="1400" dirty="0">
                  <a:latin typeface="+mj-lt"/>
                  <a:cs typeface="+mn-cs"/>
                </a:endParaRPr>
              </a:p>
            </p:txBody>
          </p:sp>
          <p:sp>
            <p:nvSpPr>
              <p:cNvPr id="68685" name="Rectangle 21"/>
              <p:cNvSpPr>
                <a:spLocks noChangeArrowheads="1"/>
              </p:cNvSpPr>
              <p:nvPr/>
            </p:nvSpPr>
            <p:spPr bwMode="auto">
              <a:xfrm>
                <a:off x="3924929" y="4797425"/>
                <a:ext cx="1294141" cy="360373"/>
              </a:xfrm>
              <a:prstGeom prst="rect">
                <a:avLst/>
              </a:prstGeom>
              <a:solidFill>
                <a:srgbClr val="808080"/>
              </a:solidFill>
              <a:ln w="19050">
                <a:solidFill>
                  <a:schemeClr val="tx1"/>
                </a:solidFill>
                <a:miter lim="800000"/>
                <a:headEnd/>
                <a:tailEnd/>
              </a:ln>
            </p:spPr>
            <p:txBody>
              <a:bodyPr wrap="none" anchor="ctr"/>
              <a:lstStyle/>
              <a:p>
                <a:pPr algn="ctr"/>
                <a:endParaRPr lang="en-US">
                  <a:latin typeface="Calibri" pitchFamily="34" charset="0"/>
                </a:endParaRPr>
              </a:p>
            </p:txBody>
          </p:sp>
        </p:grpSp>
        <p:grpSp>
          <p:nvGrpSpPr>
            <p:cNvPr id="68679" name="Groupe 105"/>
            <p:cNvGrpSpPr>
              <a:grpSpLocks/>
            </p:cNvGrpSpPr>
            <p:nvPr/>
          </p:nvGrpSpPr>
          <p:grpSpPr bwMode="auto">
            <a:xfrm>
              <a:off x="7409196" y="5673287"/>
              <a:ext cx="125413" cy="131763"/>
              <a:chOff x="4000246" y="3784789"/>
              <a:chExt cx="284778" cy="288533"/>
            </a:xfrm>
          </p:grpSpPr>
          <p:sp>
            <p:nvSpPr>
              <p:cNvPr id="66" name="Ellipse 65"/>
              <p:cNvSpPr/>
              <p:nvPr/>
            </p:nvSpPr>
            <p:spPr>
              <a:xfrm>
                <a:off x="3998445" y="3784846"/>
                <a:ext cx="288382" cy="288535"/>
              </a:xfrm>
              <a:prstGeom prst="ellipse">
                <a:avLst/>
              </a:prstGeom>
              <a:solidFill>
                <a:schemeClr val="bg1"/>
              </a:solidFill>
              <a:ln w="19050" cmpd="tri">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rgbClr val="FFFFFF"/>
                  </a:solidFill>
                  <a:latin typeface="Arial" charset="0"/>
                </a:endParaRPr>
              </a:p>
            </p:txBody>
          </p:sp>
          <p:sp>
            <p:nvSpPr>
              <p:cNvPr id="67" name="Ellipse 66"/>
              <p:cNvSpPr/>
              <p:nvPr/>
            </p:nvSpPr>
            <p:spPr>
              <a:xfrm>
                <a:off x="4070541" y="3857850"/>
                <a:ext cx="136981" cy="132100"/>
              </a:xfrm>
              <a:prstGeom prst="ellipse">
                <a:avLst/>
              </a:prstGeom>
              <a:solidFill>
                <a:schemeClr val="tx1"/>
              </a:solidFill>
              <a:ln w="19050" cmpd="tri">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rgbClr val="FFFFFF"/>
                  </a:solidFill>
                  <a:latin typeface="Arial" charset="0"/>
                </a:endParaRPr>
              </a:p>
            </p:txBody>
          </p:sp>
        </p:grpSp>
      </p:grpSp>
      <p:grpSp>
        <p:nvGrpSpPr>
          <p:cNvPr id="64" name="Groupe 71"/>
          <p:cNvGrpSpPr>
            <a:grpSpLocks/>
          </p:cNvGrpSpPr>
          <p:nvPr/>
        </p:nvGrpSpPr>
        <p:grpSpPr bwMode="auto">
          <a:xfrm>
            <a:off x="687388" y="3895725"/>
            <a:ext cx="1741487" cy="344488"/>
            <a:chOff x="616353" y="2679700"/>
            <a:chExt cx="1741487" cy="344677"/>
          </a:xfrm>
        </p:grpSpPr>
        <p:sp>
          <p:nvSpPr>
            <p:cNvPr id="68666" name="Oval 319"/>
            <p:cNvSpPr>
              <a:spLocks noChangeArrowheads="1"/>
            </p:cNvSpPr>
            <p:nvPr/>
          </p:nvSpPr>
          <p:spPr bwMode="auto">
            <a:xfrm>
              <a:off x="2141940" y="2725163"/>
              <a:ext cx="215900" cy="215900"/>
            </a:xfrm>
            <a:prstGeom prst="ellipse">
              <a:avLst/>
            </a:prstGeom>
            <a:noFill/>
            <a:ln w="9525">
              <a:solidFill>
                <a:schemeClr val="tx1"/>
              </a:solidFill>
              <a:round/>
              <a:headEnd/>
              <a:tailEnd/>
            </a:ln>
          </p:spPr>
          <p:txBody>
            <a:bodyPr wrap="none" anchor="ctr"/>
            <a:lstStyle/>
            <a:p>
              <a:pPr algn="ctr"/>
              <a:r>
                <a:rPr lang="en-US" sz="1400" i="1">
                  <a:latin typeface="Times New Roman" pitchFamily="18" charset="0"/>
                  <a:cs typeface="Times New Roman" pitchFamily="18" charset="0"/>
                </a:rPr>
                <a:t>A</a:t>
              </a:r>
            </a:p>
          </p:txBody>
        </p:sp>
        <p:sp>
          <p:nvSpPr>
            <p:cNvPr id="68667" name="Text Box 321"/>
            <p:cNvSpPr txBox="1">
              <a:spLocks noChangeArrowheads="1"/>
            </p:cNvSpPr>
            <p:nvPr/>
          </p:nvSpPr>
          <p:spPr bwMode="auto">
            <a:xfrm>
              <a:off x="616353" y="2719577"/>
              <a:ext cx="341312" cy="304800"/>
            </a:xfrm>
            <a:prstGeom prst="rect">
              <a:avLst/>
            </a:prstGeom>
            <a:noFill/>
            <a:ln w="9525">
              <a:noFill/>
              <a:miter lim="800000"/>
              <a:headEnd/>
              <a:tailEnd/>
            </a:ln>
          </p:spPr>
          <p:txBody>
            <a:bodyPr>
              <a:spAutoFit/>
            </a:bodyPr>
            <a:lstStyle/>
            <a:p>
              <a:pPr>
                <a:spcBef>
                  <a:spcPct val="50000"/>
                </a:spcBef>
              </a:pPr>
              <a:r>
                <a:rPr lang="en-US" sz="1400" i="1">
                  <a:latin typeface="Times New Roman" pitchFamily="18" charset="0"/>
                  <a:cs typeface="Times New Roman" pitchFamily="18" charset="0"/>
                </a:rPr>
                <a:t>V</a:t>
              </a:r>
            </a:p>
          </p:txBody>
        </p:sp>
        <p:sp>
          <p:nvSpPr>
            <p:cNvPr id="68668" name="Line 322"/>
            <p:cNvSpPr>
              <a:spLocks noChangeShapeType="1"/>
            </p:cNvSpPr>
            <p:nvPr/>
          </p:nvSpPr>
          <p:spPr bwMode="auto">
            <a:xfrm>
              <a:off x="1627590" y="2683064"/>
              <a:ext cx="622300" cy="0"/>
            </a:xfrm>
            <a:prstGeom prst="line">
              <a:avLst/>
            </a:prstGeom>
            <a:noFill/>
            <a:ln w="9525">
              <a:solidFill>
                <a:schemeClr val="tx1"/>
              </a:solidFill>
              <a:round/>
              <a:headEnd/>
              <a:tailEnd/>
            </a:ln>
          </p:spPr>
          <p:txBody>
            <a:bodyPr/>
            <a:lstStyle/>
            <a:p>
              <a:endParaRPr lang="fr-FR"/>
            </a:p>
          </p:txBody>
        </p:sp>
        <p:sp>
          <p:nvSpPr>
            <p:cNvPr id="68669" name="Line 323"/>
            <p:cNvSpPr>
              <a:spLocks noChangeShapeType="1"/>
            </p:cNvSpPr>
            <p:nvPr/>
          </p:nvSpPr>
          <p:spPr bwMode="auto">
            <a:xfrm flipH="1">
              <a:off x="2267353" y="2951351"/>
              <a:ext cx="0" cy="54000"/>
            </a:xfrm>
            <a:prstGeom prst="line">
              <a:avLst/>
            </a:prstGeom>
            <a:noFill/>
            <a:ln w="9525">
              <a:solidFill>
                <a:schemeClr val="tx1"/>
              </a:solidFill>
              <a:round/>
              <a:headEnd/>
              <a:tailEnd/>
            </a:ln>
          </p:spPr>
          <p:txBody>
            <a:bodyPr/>
            <a:lstStyle/>
            <a:p>
              <a:endParaRPr lang="fr-FR"/>
            </a:p>
          </p:txBody>
        </p:sp>
        <p:sp>
          <p:nvSpPr>
            <p:cNvPr id="68670" name="Line 324"/>
            <p:cNvSpPr>
              <a:spLocks noChangeShapeType="1"/>
            </p:cNvSpPr>
            <p:nvPr/>
          </p:nvSpPr>
          <p:spPr bwMode="auto">
            <a:xfrm>
              <a:off x="1830790" y="2998337"/>
              <a:ext cx="434975" cy="0"/>
            </a:xfrm>
            <a:prstGeom prst="line">
              <a:avLst/>
            </a:prstGeom>
            <a:noFill/>
            <a:ln w="9525">
              <a:solidFill>
                <a:schemeClr val="tx1"/>
              </a:solidFill>
              <a:round/>
              <a:headEnd/>
              <a:tailEnd/>
            </a:ln>
          </p:spPr>
          <p:txBody>
            <a:bodyPr/>
            <a:lstStyle/>
            <a:p>
              <a:endParaRPr lang="fr-FR"/>
            </a:p>
          </p:txBody>
        </p:sp>
        <p:sp>
          <p:nvSpPr>
            <p:cNvPr id="68671" name="Line 325"/>
            <p:cNvSpPr>
              <a:spLocks noChangeShapeType="1"/>
            </p:cNvSpPr>
            <p:nvPr/>
          </p:nvSpPr>
          <p:spPr bwMode="auto">
            <a:xfrm flipH="1">
              <a:off x="2251478" y="2681477"/>
              <a:ext cx="0" cy="50800"/>
            </a:xfrm>
            <a:prstGeom prst="line">
              <a:avLst/>
            </a:prstGeom>
            <a:noFill/>
            <a:ln w="9525">
              <a:solidFill>
                <a:schemeClr val="tx1"/>
              </a:solidFill>
              <a:round/>
              <a:headEnd/>
              <a:tailEnd/>
            </a:ln>
          </p:spPr>
          <p:txBody>
            <a:bodyPr/>
            <a:lstStyle/>
            <a:p>
              <a:endParaRPr lang="fr-FR"/>
            </a:p>
          </p:txBody>
        </p:sp>
        <p:sp>
          <p:nvSpPr>
            <p:cNvPr id="68672" name="Line 327"/>
            <p:cNvSpPr>
              <a:spLocks noChangeShapeType="1"/>
            </p:cNvSpPr>
            <p:nvPr/>
          </p:nvSpPr>
          <p:spPr bwMode="auto">
            <a:xfrm flipV="1">
              <a:off x="948140" y="2679700"/>
              <a:ext cx="493310" cy="0"/>
            </a:xfrm>
            <a:prstGeom prst="line">
              <a:avLst/>
            </a:prstGeom>
            <a:noFill/>
            <a:ln w="9525">
              <a:solidFill>
                <a:schemeClr val="tx1"/>
              </a:solidFill>
              <a:round/>
              <a:headEnd/>
              <a:tailEnd/>
            </a:ln>
          </p:spPr>
          <p:txBody>
            <a:bodyPr/>
            <a:lstStyle/>
            <a:p>
              <a:endParaRPr lang="fr-FR"/>
            </a:p>
          </p:txBody>
        </p:sp>
        <p:sp>
          <p:nvSpPr>
            <p:cNvPr id="68673" name="Line 328"/>
            <p:cNvSpPr>
              <a:spLocks noChangeShapeType="1"/>
            </p:cNvSpPr>
            <p:nvPr/>
          </p:nvSpPr>
          <p:spPr bwMode="auto">
            <a:xfrm>
              <a:off x="957665" y="2983102"/>
              <a:ext cx="284163" cy="0"/>
            </a:xfrm>
            <a:prstGeom prst="line">
              <a:avLst/>
            </a:prstGeom>
            <a:noFill/>
            <a:ln w="9525">
              <a:solidFill>
                <a:schemeClr val="tx1"/>
              </a:solidFill>
              <a:round/>
              <a:headEnd/>
              <a:tailEnd/>
            </a:ln>
          </p:spPr>
          <p:txBody>
            <a:bodyPr/>
            <a:lstStyle/>
            <a:p>
              <a:endParaRPr lang="fr-FR"/>
            </a:p>
          </p:txBody>
        </p:sp>
        <p:sp>
          <p:nvSpPr>
            <p:cNvPr id="68674" name="Line 329"/>
            <p:cNvSpPr>
              <a:spLocks noChangeShapeType="1"/>
            </p:cNvSpPr>
            <p:nvPr/>
          </p:nvSpPr>
          <p:spPr bwMode="auto">
            <a:xfrm>
              <a:off x="944965" y="2679889"/>
              <a:ext cx="1588" cy="173038"/>
            </a:xfrm>
            <a:prstGeom prst="line">
              <a:avLst/>
            </a:prstGeom>
            <a:noFill/>
            <a:ln w="9525">
              <a:solidFill>
                <a:schemeClr val="tx1"/>
              </a:solidFill>
              <a:round/>
              <a:headEnd/>
              <a:tailEnd/>
            </a:ln>
          </p:spPr>
          <p:txBody>
            <a:bodyPr/>
            <a:lstStyle/>
            <a:p>
              <a:endParaRPr lang="fr-FR"/>
            </a:p>
          </p:txBody>
        </p:sp>
        <p:sp>
          <p:nvSpPr>
            <p:cNvPr id="68675" name="Line 330"/>
            <p:cNvSpPr>
              <a:spLocks noChangeShapeType="1"/>
            </p:cNvSpPr>
            <p:nvPr/>
          </p:nvSpPr>
          <p:spPr bwMode="auto">
            <a:xfrm>
              <a:off x="952903" y="2891027"/>
              <a:ext cx="1587" cy="90487"/>
            </a:xfrm>
            <a:prstGeom prst="line">
              <a:avLst/>
            </a:prstGeom>
            <a:noFill/>
            <a:ln w="9525">
              <a:solidFill>
                <a:schemeClr val="tx1"/>
              </a:solidFill>
              <a:round/>
              <a:headEnd/>
              <a:tailEnd/>
            </a:ln>
          </p:spPr>
          <p:txBody>
            <a:bodyPr/>
            <a:lstStyle/>
            <a:p>
              <a:endParaRPr lang="fr-FR"/>
            </a:p>
          </p:txBody>
        </p:sp>
        <p:sp>
          <p:nvSpPr>
            <p:cNvPr id="68676" name="Line 332"/>
            <p:cNvSpPr>
              <a:spLocks noChangeShapeType="1"/>
            </p:cNvSpPr>
            <p:nvPr/>
          </p:nvSpPr>
          <p:spPr bwMode="auto">
            <a:xfrm>
              <a:off x="878290" y="2889439"/>
              <a:ext cx="146050" cy="0"/>
            </a:xfrm>
            <a:prstGeom prst="line">
              <a:avLst/>
            </a:prstGeom>
            <a:noFill/>
            <a:ln w="9525">
              <a:solidFill>
                <a:schemeClr val="tx1"/>
              </a:solidFill>
              <a:round/>
              <a:headEnd/>
              <a:tailEnd/>
            </a:ln>
          </p:spPr>
          <p:txBody>
            <a:bodyPr/>
            <a:lstStyle/>
            <a:p>
              <a:endParaRPr lang="fr-FR"/>
            </a:p>
          </p:txBody>
        </p:sp>
        <p:sp>
          <p:nvSpPr>
            <p:cNvPr id="68677" name="Line 333"/>
            <p:cNvSpPr>
              <a:spLocks noChangeShapeType="1"/>
            </p:cNvSpPr>
            <p:nvPr/>
          </p:nvSpPr>
          <p:spPr bwMode="auto">
            <a:xfrm>
              <a:off x="910040" y="2854514"/>
              <a:ext cx="80963" cy="0"/>
            </a:xfrm>
            <a:prstGeom prst="line">
              <a:avLst/>
            </a:prstGeom>
            <a:noFill/>
            <a:ln w="19050">
              <a:solidFill>
                <a:schemeClr val="tx1"/>
              </a:solidFill>
              <a:round/>
              <a:headEnd/>
              <a:tailEnd/>
            </a:ln>
          </p:spPr>
          <p:txBody>
            <a:bodyPr/>
            <a:lstStyle/>
            <a:p>
              <a:endParaRPr lang="fr-FR"/>
            </a:p>
          </p:txBody>
        </p:sp>
      </p:grpSp>
      <p:grpSp>
        <p:nvGrpSpPr>
          <p:cNvPr id="65" name="Groupe 146"/>
          <p:cNvGrpSpPr>
            <a:grpSpLocks/>
          </p:cNvGrpSpPr>
          <p:nvPr/>
        </p:nvGrpSpPr>
        <p:grpSpPr bwMode="auto">
          <a:xfrm>
            <a:off x="1350963" y="3629025"/>
            <a:ext cx="498475" cy="376039"/>
            <a:chOff x="6465023" y="1183648"/>
            <a:chExt cx="1714585" cy="921338"/>
          </a:xfrm>
        </p:grpSpPr>
        <p:sp>
          <p:nvSpPr>
            <p:cNvPr id="86" name="Rectangle 11"/>
            <p:cNvSpPr>
              <a:spLocks noChangeArrowheads="1"/>
            </p:cNvSpPr>
            <p:nvPr/>
          </p:nvSpPr>
          <p:spPr bwMode="auto">
            <a:xfrm>
              <a:off x="6937608" y="1498703"/>
              <a:ext cx="761479" cy="606283"/>
            </a:xfrm>
            <a:prstGeom prst="rect">
              <a:avLst/>
            </a:prstGeom>
            <a:solidFill>
              <a:srgbClr val="FF0000"/>
            </a:solidFill>
            <a:ln w="9525">
              <a:solidFill>
                <a:schemeClr val="tx1"/>
              </a:solidFill>
              <a:miter lim="800000"/>
              <a:headEnd/>
              <a:tailEnd/>
            </a:ln>
          </p:spPr>
          <p:txBody>
            <a:bodyPr wrap="none" anchor="ctr"/>
            <a:lstStyle/>
            <a:p>
              <a:pPr algn="ctr" fontAlgn="auto">
                <a:spcBef>
                  <a:spcPts val="0"/>
                </a:spcBef>
                <a:spcAft>
                  <a:spcPts val="0"/>
                </a:spcAft>
                <a:defRPr/>
              </a:pPr>
              <a:r>
                <a:rPr lang="en-US" sz="1200" b="1" dirty="0">
                  <a:solidFill>
                    <a:schemeClr val="bg1"/>
                  </a:solidFill>
                  <a:latin typeface="+mn-lt"/>
                  <a:cs typeface="+mn-cs"/>
                </a:rPr>
                <a:t>Ni</a:t>
              </a:r>
            </a:p>
          </p:txBody>
        </p:sp>
        <p:sp>
          <p:nvSpPr>
            <p:cNvPr id="87" name="Rectangle à coins arrondis 86"/>
            <p:cNvSpPr/>
            <p:nvPr/>
          </p:nvSpPr>
          <p:spPr>
            <a:xfrm>
              <a:off x="6465023" y="1183648"/>
              <a:ext cx="1714585" cy="315055"/>
            </a:xfrm>
            <a:prstGeom prst="roundRect">
              <a:avLst>
                <a:gd name="adj" fmla="val 0"/>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rgbClr val="FF0000"/>
                </a:solidFill>
                <a:latin typeface="Arial" charset="0"/>
              </a:endParaRPr>
            </a:p>
          </p:txBody>
        </p:sp>
      </p:grpSp>
      <p:grpSp>
        <p:nvGrpSpPr>
          <p:cNvPr id="68619" name="Groupe 87"/>
          <p:cNvGrpSpPr>
            <a:grpSpLocks/>
          </p:cNvGrpSpPr>
          <p:nvPr/>
        </p:nvGrpSpPr>
        <p:grpSpPr bwMode="auto">
          <a:xfrm>
            <a:off x="263525" y="1106488"/>
            <a:ext cx="2733675" cy="3576637"/>
            <a:chOff x="399840" y="1011477"/>
            <a:chExt cx="2734596" cy="3575471"/>
          </a:xfrm>
        </p:grpSpPr>
        <p:sp>
          <p:nvSpPr>
            <p:cNvPr id="89" name="Cadre 88"/>
            <p:cNvSpPr/>
            <p:nvPr/>
          </p:nvSpPr>
          <p:spPr bwMode="auto">
            <a:xfrm>
              <a:off x="399840" y="1011477"/>
              <a:ext cx="2734596" cy="3575471"/>
            </a:xfrm>
            <a:prstGeom prst="frame">
              <a:avLst>
                <a:gd name="adj1" fmla="val 4338"/>
              </a:avLst>
            </a:prstGeom>
            <a:solidFill>
              <a:schemeClr val="bg1">
                <a:lumMod val="65000"/>
              </a:schemeClr>
            </a:solidFill>
            <a:ln w="9525" cap="flat" cmpd="sng" algn="ctr">
              <a:solidFill>
                <a:schemeClr val="tx1"/>
              </a:solidFill>
              <a:prstDash val="solid"/>
              <a:round/>
              <a:headEnd type="none" w="med" len="med"/>
              <a:tailEnd type="none" w="med" len="med"/>
            </a:ln>
            <a:effectLst/>
          </p:spPr>
          <p:txBody>
            <a:bodyPr/>
            <a:lstStyle/>
            <a:p>
              <a:pPr algn="ctr" defTabSz="995363" fontAlgn="auto">
                <a:spcBef>
                  <a:spcPts val="0"/>
                </a:spcBef>
                <a:spcAft>
                  <a:spcPts val="0"/>
                </a:spcAft>
                <a:defRPr/>
              </a:pPr>
              <a:endParaRPr lang="en-US" dirty="0">
                <a:latin typeface="+mn-lt"/>
                <a:cs typeface="+mn-cs"/>
              </a:endParaRPr>
            </a:p>
          </p:txBody>
        </p:sp>
        <p:sp>
          <p:nvSpPr>
            <p:cNvPr id="90" name="Rectangle 89"/>
            <p:cNvSpPr/>
            <p:nvPr/>
          </p:nvSpPr>
          <p:spPr>
            <a:xfrm>
              <a:off x="1605159" y="4096571"/>
              <a:ext cx="319195" cy="14758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grpSp>
      <p:grpSp>
        <p:nvGrpSpPr>
          <p:cNvPr id="85" name="Groupe 90"/>
          <p:cNvGrpSpPr>
            <a:grpSpLocks/>
          </p:cNvGrpSpPr>
          <p:nvPr/>
        </p:nvGrpSpPr>
        <p:grpSpPr bwMode="auto">
          <a:xfrm>
            <a:off x="179512" y="4248944"/>
            <a:ext cx="1726460" cy="1833319"/>
            <a:chOff x="-76389" y="4247740"/>
            <a:chExt cx="3066793" cy="2949045"/>
          </a:xfrm>
        </p:grpSpPr>
        <p:pic>
          <p:nvPicPr>
            <p:cNvPr id="68657" name="Picture 16" descr="Alcu00"/>
            <p:cNvPicPr>
              <a:picLocks noChangeAspect="1" noChangeArrowheads="1"/>
            </p:cNvPicPr>
            <p:nvPr/>
          </p:nvPicPr>
          <p:blipFill>
            <a:blip r:embed="rId3" cstate="print">
              <a:lum bright="20000" contrast="60000"/>
            </a:blip>
            <a:srcRect b="8046"/>
            <a:stretch>
              <a:fillRect/>
            </a:stretch>
          </p:blipFill>
          <p:spPr bwMode="auto">
            <a:xfrm>
              <a:off x="51522" y="5129578"/>
              <a:ext cx="2938882" cy="2026814"/>
            </a:xfrm>
            <a:prstGeom prst="rect">
              <a:avLst/>
            </a:prstGeom>
            <a:noFill/>
            <a:ln w="38100">
              <a:solidFill>
                <a:srgbClr val="0033CC"/>
              </a:solidFill>
              <a:miter lim="800000"/>
              <a:headEnd/>
              <a:tailEnd/>
            </a:ln>
          </p:spPr>
        </p:pic>
        <p:cxnSp>
          <p:nvCxnSpPr>
            <p:cNvPr id="94" name="Connecteur droit 93"/>
            <p:cNvCxnSpPr>
              <a:stCxn id="97" idx="1"/>
              <a:endCxn id="68657" idx="0"/>
            </p:cNvCxnSpPr>
            <p:nvPr/>
          </p:nvCxnSpPr>
          <p:spPr>
            <a:xfrm flipH="1">
              <a:off x="1520963" y="4247740"/>
              <a:ext cx="449713" cy="881838"/>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sp>
          <p:nvSpPr>
            <p:cNvPr id="68660" name="Line 22"/>
            <p:cNvSpPr>
              <a:spLocks noChangeShapeType="1"/>
            </p:cNvSpPr>
            <p:nvPr/>
          </p:nvSpPr>
          <p:spPr bwMode="auto">
            <a:xfrm>
              <a:off x="179433" y="6751209"/>
              <a:ext cx="287338" cy="0"/>
            </a:xfrm>
            <a:prstGeom prst="line">
              <a:avLst/>
            </a:prstGeom>
            <a:noFill/>
            <a:ln w="38100">
              <a:solidFill>
                <a:srgbClr val="FFFFFF"/>
              </a:solidFill>
              <a:round/>
              <a:headEnd/>
              <a:tailEnd/>
            </a:ln>
          </p:spPr>
          <p:txBody>
            <a:bodyPr/>
            <a:lstStyle/>
            <a:p>
              <a:endParaRPr lang="fr-FR"/>
            </a:p>
          </p:txBody>
        </p:sp>
        <p:sp>
          <p:nvSpPr>
            <p:cNvPr id="68661" name="Text Box 23"/>
            <p:cNvSpPr txBox="1">
              <a:spLocks noChangeArrowheads="1"/>
            </p:cNvSpPr>
            <p:nvPr/>
          </p:nvSpPr>
          <p:spPr bwMode="auto">
            <a:xfrm>
              <a:off x="-76389" y="6751209"/>
              <a:ext cx="1023290" cy="445576"/>
            </a:xfrm>
            <a:prstGeom prst="rect">
              <a:avLst/>
            </a:prstGeom>
            <a:noFill/>
            <a:ln w="9525">
              <a:noFill/>
              <a:miter lim="800000"/>
              <a:headEnd/>
              <a:tailEnd/>
            </a:ln>
          </p:spPr>
          <p:txBody>
            <a:bodyPr wrap="square">
              <a:spAutoFit/>
            </a:bodyPr>
            <a:lstStyle/>
            <a:p>
              <a:pPr>
                <a:spcBef>
                  <a:spcPct val="50000"/>
                </a:spcBef>
              </a:pPr>
              <a:r>
                <a:rPr lang="fr-FR" sz="1200" b="1" dirty="0">
                  <a:solidFill>
                    <a:schemeClr val="bg1"/>
                  </a:solidFill>
                  <a:latin typeface="Calibri" pitchFamily="34" charset="0"/>
                </a:rPr>
                <a:t>2µm</a:t>
              </a:r>
            </a:p>
          </p:txBody>
        </p:sp>
      </p:grpSp>
      <p:sp>
        <p:nvSpPr>
          <p:cNvPr id="97" name="Text Box 36"/>
          <p:cNvSpPr txBox="1">
            <a:spLocks noChangeArrowheads="1"/>
          </p:cNvSpPr>
          <p:nvPr/>
        </p:nvSpPr>
        <p:spPr bwMode="auto">
          <a:xfrm>
            <a:off x="1331913" y="4156075"/>
            <a:ext cx="582612" cy="185738"/>
          </a:xfrm>
          <a:prstGeom prst="rect">
            <a:avLst/>
          </a:prstGeom>
          <a:solidFill>
            <a:srgbClr val="0033CC"/>
          </a:solidFill>
          <a:ln w="12700">
            <a:solidFill>
              <a:schemeClr val="tx1"/>
            </a:solidFill>
            <a:miter lim="800000"/>
            <a:headEnd/>
            <a:tailEnd/>
          </a:ln>
        </p:spPr>
        <p:txBody>
          <a:bodyPr tIns="0" bIns="0">
            <a:spAutoFit/>
          </a:bodyPr>
          <a:lstStyle/>
          <a:p>
            <a:pPr algn="ctr"/>
            <a:r>
              <a:rPr lang="en-US" sz="1200" b="1" dirty="0">
                <a:solidFill>
                  <a:schemeClr val="bg1"/>
                </a:solidFill>
                <a:latin typeface="Calibri" pitchFamily="34" charset="0"/>
              </a:rPr>
              <a:t>Al</a:t>
            </a:r>
          </a:p>
        </p:txBody>
      </p:sp>
      <p:grpSp>
        <p:nvGrpSpPr>
          <p:cNvPr id="88" name="Groupe 97"/>
          <p:cNvGrpSpPr>
            <a:grpSpLocks/>
          </p:cNvGrpSpPr>
          <p:nvPr/>
        </p:nvGrpSpPr>
        <p:grpSpPr bwMode="auto">
          <a:xfrm>
            <a:off x="1691680" y="4005064"/>
            <a:ext cx="3312368" cy="1645151"/>
            <a:chOff x="634003" y="1840655"/>
            <a:chExt cx="4939180" cy="2799580"/>
          </a:xfrm>
        </p:grpSpPr>
        <p:pic>
          <p:nvPicPr>
            <p:cNvPr id="99" name="Picture 21" descr="Microinsert_vue proche_60°"/>
            <p:cNvPicPr>
              <a:picLocks noChangeAspect="1" noChangeArrowheads="1"/>
            </p:cNvPicPr>
            <p:nvPr/>
          </p:nvPicPr>
          <p:blipFill>
            <a:blip r:embed="rId4" cstate="print"/>
            <a:srcRect l="34489" t="18947" r="24291" b="30397"/>
            <a:stretch>
              <a:fillRect/>
            </a:stretch>
          </p:blipFill>
          <p:spPr bwMode="auto">
            <a:xfrm>
              <a:off x="3260599" y="2493012"/>
              <a:ext cx="2312584" cy="2129503"/>
            </a:xfrm>
            <a:prstGeom prst="rect">
              <a:avLst/>
            </a:prstGeom>
            <a:noFill/>
            <a:ln w="38100">
              <a:solidFill>
                <a:srgbClr val="FF0000"/>
              </a:solidFill>
              <a:miter lim="800000"/>
              <a:headEnd/>
              <a:tailEnd/>
            </a:ln>
          </p:spPr>
        </p:pic>
        <p:sp>
          <p:nvSpPr>
            <p:cNvPr id="68653" name="Line 22"/>
            <p:cNvSpPr>
              <a:spLocks noChangeShapeType="1"/>
            </p:cNvSpPr>
            <p:nvPr/>
          </p:nvSpPr>
          <p:spPr bwMode="auto">
            <a:xfrm>
              <a:off x="3366624" y="4168861"/>
              <a:ext cx="287338" cy="0"/>
            </a:xfrm>
            <a:prstGeom prst="line">
              <a:avLst/>
            </a:prstGeom>
            <a:noFill/>
            <a:ln w="38100">
              <a:solidFill>
                <a:schemeClr val="bg1"/>
              </a:solidFill>
              <a:round/>
              <a:headEnd/>
              <a:tailEnd/>
            </a:ln>
          </p:spPr>
          <p:txBody>
            <a:bodyPr/>
            <a:lstStyle/>
            <a:p>
              <a:endParaRPr lang="fr-FR"/>
            </a:p>
          </p:txBody>
        </p:sp>
        <p:sp>
          <p:nvSpPr>
            <p:cNvPr id="68654" name="Text Box 23"/>
            <p:cNvSpPr txBox="1">
              <a:spLocks noChangeArrowheads="1"/>
            </p:cNvSpPr>
            <p:nvPr/>
          </p:nvSpPr>
          <p:spPr bwMode="auto">
            <a:xfrm>
              <a:off x="3103593" y="4168861"/>
              <a:ext cx="804930" cy="471374"/>
            </a:xfrm>
            <a:prstGeom prst="rect">
              <a:avLst/>
            </a:prstGeom>
            <a:noFill/>
            <a:ln w="9525">
              <a:noFill/>
              <a:miter lim="800000"/>
              <a:headEnd/>
              <a:tailEnd/>
            </a:ln>
          </p:spPr>
          <p:txBody>
            <a:bodyPr wrap="square">
              <a:spAutoFit/>
            </a:bodyPr>
            <a:lstStyle/>
            <a:p>
              <a:pPr algn="ctr">
                <a:spcBef>
                  <a:spcPct val="50000"/>
                </a:spcBef>
              </a:pPr>
              <a:r>
                <a:rPr lang="fr-FR" sz="1200" b="1" dirty="0">
                  <a:solidFill>
                    <a:schemeClr val="bg1"/>
                  </a:solidFill>
                  <a:latin typeface="Calibri" pitchFamily="34" charset="0"/>
                </a:rPr>
                <a:t>2µm</a:t>
              </a:r>
            </a:p>
          </p:txBody>
        </p:sp>
        <p:cxnSp>
          <p:nvCxnSpPr>
            <p:cNvPr id="103" name="Connecteur droit 102"/>
            <p:cNvCxnSpPr>
              <a:endCxn id="99" idx="1"/>
            </p:cNvCxnSpPr>
            <p:nvPr/>
          </p:nvCxnSpPr>
          <p:spPr>
            <a:xfrm>
              <a:off x="634003" y="1840655"/>
              <a:ext cx="2626596" cy="171710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91" name="Groupe 104"/>
          <p:cNvGrpSpPr>
            <a:grpSpLocks/>
          </p:cNvGrpSpPr>
          <p:nvPr/>
        </p:nvGrpSpPr>
        <p:grpSpPr bwMode="auto">
          <a:xfrm>
            <a:off x="3527376" y="980728"/>
            <a:ext cx="5616624" cy="3356992"/>
            <a:chOff x="6700474" y="1276701"/>
            <a:chExt cx="5964646" cy="3586540"/>
          </a:xfrm>
        </p:grpSpPr>
        <p:sp>
          <p:nvSpPr>
            <p:cNvPr id="68627" name="Line 5"/>
            <p:cNvSpPr>
              <a:spLocks noChangeShapeType="1"/>
            </p:cNvSpPr>
            <p:nvPr/>
          </p:nvSpPr>
          <p:spPr bwMode="auto">
            <a:xfrm flipH="1">
              <a:off x="7113433" y="1491209"/>
              <a:ext cx="0" cy="2880000"/>
            </a:xfrm>
            <a:prstGeom prst="line">
              <a:avLst/>
            </a:prstGeom>
            <a:noFill/>
            <a:ln w="38100">
              <a:solidFill>
                <a:schemeClr val="tx1"/>
              </a:solidFill>
              <a:round/>
              <a:headEnd type="triangle" w="lg" len="lg"/>
              <a:tailEnd type="none" w="lg" len="lg"/>
            </a:ln>
          </p:spPr>
          <p:txBody>
            <a:bodyPr/>
            <a:lstStyle/>
            <a:p>
              <a:endParaRPr lang="fr-FR"/>
            </a:p>
          </p:txBody>
        </p:sp>
        <p:sp>
          <p:nvSpPr>
            <p:cNvPr id="68628" name="Line 5"/>
            <p:cNvSpPr>
              <a:spLocks noChangeShapeType="1"/>
            </p:cNvSpPr>
            <p:nvPr/>
          </p:nvSpPr>
          <p:spPr bwMode="auto">
            <a:xfrm flipH="1" flipV="1">
              <a:off x="6773001" y="4080682"/>
              <a:ext cx="5760000" cy="0"/>
            </a:xfrm>
            <a:prstGeom prst="line">
              <a:avLst/>
            </a:prstGeom>
            <a:noFill/>
            <a:ln w="38100">
              <a:solidFill>
                <a:schemeClr val="tx1"/>
              </a:solidFill>
              <a:round/>
              <a:headEnd type="triangle" w="lg" len="lg"/>
              <a:tailEnd type="none" w="lg" len="lg"/>
            </a:ln>
          </p:spPr>
          <p:txBody>
            <a:bodyPr/>
            <a:lstStyle/>
            <a:p>
              <a:endParaRPr lang="fr-FR"/>
            </a:p>
          </p:txBody>
        </p:sp>
        <p:sp>
          <p:nvSpPr>
            <p:cNvPr id="68629" name="Line 8"/>
            <p:cNvSpPr>
              <a:spLocks noChangeShapeType="1"/>
            </p:cNvSpPr>
            <p:nvPr/>
          </p:nvSpPr>
          <p:spPr bwMode="auto">
            <a:xfrm flipV="1">
              <a:off x="6832137" y="3835095"/>
              <a:ext cx="540000" cy="540000"/>
            </a:xfrm>
            <a:prstGeom prst="line">
              <a:avLst/>
            </a:prstGeom>
            <a:noFill/>
            <a:ln w="25400">
              <a:solidFill>
                <a:srgbClr val="0000FF"/>
              </a:solidFill>
              <a:round/>
              <a:headEnd/>
              <a:tailEnd/>
            </a:ln>
          </p:spPr>
          <p:txBody>
            <a:bodyPr/>
            <a:lstStyle/>
            <a:p>
              <a:endParaRPr lang="fr-FR"/>
            </a:p>
          </p:txBody>
        </p:sp>
        <p:sp>
          <p:nvSpPr>
            <p:cNvPr id="68630" name="Line 8"/>
            <p:cNvSpPr>
              <a:spLocks noChangeShapeType="1"/>
            </p:cNvSpPr>
            <p:nvPr/>
          </p:nvSpPr>
          <p:spPr bwMode="auto">
            <a:xfrm flipV="1">
              <a:off x="7366485" y="3840709"/>
              <a:ext cx="1080000" cy="0"/>
            </a:xfrm>
            <a:prstGeom prst="line">
              <a:avLst/>
            </a:prstGeom>
            <a:noFill/>
            <a:ln w="25400">
              <a:solidFill>
                <a:srgbClr val="0000FF"/>
              </a:solidFill>
              <a:round/>
              <a:headEnd/>
              <a:tailEnd/>
            </a:ln>
          </p:spPr>
          <p:txBody>
            <a:bodyPr/>
            <a:lstStyle/>
            <a:p>
              <a:endParaRPr lang="fr-FR"/>
            </a:p>
          </p:txBody>
        </p:sp>
        <p:sp>
          <p:nvSpPr>
            <p:cNvPr id="68631" name="Line 8"/>
            <p:cNvSpPr>
              <a:spLocks noChangeShapeType="1"/>
            </p:cNvSpPr>
            <p:nvPr/>
          </p:nvSpPr>
          <p:spPr bwMode="auto">
            <a:xfrm flipV="1">
              <a:off x="8446931" y="2047164"/>
              <a:ext cx="900000" cy="1800000"/>
            </a:xfrm>
            <a:prstGeom prst="line">
              <a:avLst/>
            </a:prstGeom>
            <a:noFill/>
            <a:ln w="25400">
              <a:solidFill>
                <a:srgbClr val="0000FF"/>
              </a:solidFill>
              <a:round/>
              <a:headEnd/>
              <a:tailEnd/>
            </a:ln>
          </p:spPr>
          <p:txBody>
            <a:bodyPr/>
            <a:lstStyle/>
            <a:p>
              <a:endParaRPr lang="fr-FR"/>
            </a:p>
          </p:txBody>
        </p:sp>
        <p:sp>
          <p:nvSpPr>
            <p:cNvPr id="68632" name="Line 8"/>
            <p:cNvSpPr>
              <a:spLocks noChangeShapeType="1"/>
            </p:cNvSpPr>
            <p:nvPr/>
          </p:nvSpPr>
          <p:spPr bwMode="auto">
            <a:xfrm flipH="1" flipV="1">
              <a:off x="11290481" y="3835095"/>
              <a:ext cx="540000" cy="540000"/>
            </a:xfrm>
            <a:prstGeom prst="line">
              <a:avLst/>
            </a:prstGeom>
            <a:noFill/>
            <a:ln w="25400">
              <a:solidFill>
                <a:srgbClr val="0000FF"/>
              </a:solidFill>
              <a:round/>
              <a:headEnd/>
              <a:tailEnd/>
            </a:ln>
          </p:spPr>
          <p:txBody>
            <a:bodyPr/>
            <a:lstStyle/>
            <a:p>
              <a:endParaRPr lang="fr-FR"/>
            </a:p>
          </p:txBody>
        </p:sp>
        <p:sp>
          <p:nvSpPr>
            <p:cNvPr id="68633" name="Line 8"/>
            <p:cNvSpPr>
              <a:spLocks noChangeShapeType="1"/>
            </p:cNvSpPr>
            <p:nvPr/>
          </p:nvSpPr>
          <p:spPr bwMode="auto">
            <a:xfrm flipH="1" flipV="1">
              <a:off x="10216133" y="3840709"/>
              <a:ext cx="1080000" cy="0"/>
            </a:xfrm>
            <a:prstGeom prst="line">
              <a:avLst/>
            </a:prstGeom>
            <a:noFill/>
            <a:ln w="25400">
              <a:solidFill>
                <a:srgbClr val="0000FF"/>
              </a:solidFill>
              <a:round/>
              <a:headEnd/>
              <a:tailEnd/>
            </a:ln>
          </p:spPr>
          <p:txBody>
            <a:bodyPr/>
            <a:lstStyle/>
            <a:p>
              <a:endParaRPr lang="fr-FR"/>
            </a:p>
          </p:txBody>
        </p:sp>
        <p:cxnSp>
          <p:nvCxnSpPr>
            <p:cNvPr id="68634" name="Connecteur droit avec flèche 72"/>
            <p:cNvCxnSpPr>
              <a:cxnSpLocks noChangeShapeType="1"/>
            </p:cNvCxnSpPr>
            <p:nvPr/>
          </p:nvCxnSpPr>
          <p:spPr bwMode="auto">
            <a:xfrm>
              <a:off x="8433740" y="4490113"/>
              <a:ext cx="1800000" cy="0"/>
            </a:xfrm>
            <a:prstGeom prst="straightConnector1">
              <a:avLst/>
            </a:prstGeom>
            <a:noFill/>
            <a:ln w="28575" algn="ctr">
              <a:solidFill>
                <a:srgbClr val="FF0000"/>
              </a:solidFill>
              <a:round/>
              <a:headEnd type="triangle" w="lg" len="lg"/>
              <a:tailEnd type="triangle" w="lg" len="lg"/>
            </a:ln>
          </p:spPr>
        </p:cxnSp>
        <p:sp>
          <p:nvSpPr>
            <p:cNvPr id="68635" name="Text Box 34"/>
            <p:cNvSpPr txBox="1">
              <a:spLocks noChangeArrowheads="1"/>
            </p:cNvSpPr>
            <p:nvPr/>
          </p:nvSpPr>
          <p:spPr bwMode="auto">
            <a:xfrm>
              <a:off x="8167533" y="4524687"/>
              <a:ext cx="2362200" cy="338554"/>
            </a:xfrm>
            <a:prstGeom prst="rect">
              <a:avLst/>
            </a:prstGeom>
            <a:noFill/>
            <a:ln w="9525">
              <a:noFill/>
              <a:miter lim="800000"/>
              <a:headEnd/>
              <a:tailEnd/>
            </a:ln>
          </p:spPr>
          <p:txBody>
            <a:bodyPr>
              <a:spAutoFit/>
            </a:bodyPr>
            <a:lstStyle/>
            <a:p>
              <a:pPr algn="ctr">
                <a:spcBef>
                  <a:spcPct val="50000"/>
                </a:spcBef>
              </a:pPr>
              <a:r>
                <a:rPr lang="fr-FR" sz="1600" b="1" dirty="0">
                  <a:solidFill>
                    <a:srgbClr val="FF0000"/>
                  </a:solidFill>
                  <a:latin typeface="Calibri" pitchFamily="34" charset="0"/>
                </a:rPr>
                <a:t>Mesure électrique</a:t>
              </a:r>
            </a:p>
          </p:txBody>
        </p:sp>
        <p:sp>
          <p:nvSpPr>
            <p:cNvPr id="68636" name="Text Box 34"/>
            <p:cNvSpPr txBox="1">
              <a:spLocks noChangeArrowheads="1"/>
            </p:cNvSpPr>
            <p:nvPr/>
          </p:nvSpPr>
          <p:spPr bwMode="auto">
            <a:xfrm rot="-5400000">
              <a:off x="6374451" y="1602724"/>
              <a:ext cx="990600" cy="338554"/>
            </a:xfrm>
            <a:prstGeom prst="rect">
              <a:avLst/>
            </a:prstGeom>
            <a:noFill/>
            <a:ln w="9525">
              <a:noFill/>
              <a:miter lim="800000"/>
              <a:headEnd/>
              <a:tailEnd/>
            </a:ln>
          </p:spPr>
          <p:txBody>
            <a:bodyPr>
              <a:spAutoFit/>
            </a:bodyPr>
            <a:lstStyle/>
            <a:p>
              <a:pPr algn="ctr">
                <a:spcBef>
                  <a:spcPct val="50000"/>
                </a:spcBef>
              </a:pPr>
              <a:r>
                <a:rPr lang="fr-FR" sz="1600" b="1">
                  <a:latin typeface="Calibri" pitchFamily="34" charset="0"/>
                </a:rPr>
                <a:t>Force</a:t>
              </a:r>
            </a:p>
          </p:txBody>
        </p:sp>
        <p:sp>
          <p:nvSpPr>
            <p:cNvPr id="68637" name="Text Box 34"/>
            <p:cNvSpPr txBox="1">
              <a:spLocks noChangeArrowheads="1"/>
            </p:cNvSpPr>
            <p:nvPr/>
          </p:nvSpPr>
          <p:spPr bwMode="auto">
            <a:xfrm>
              <a:off x="11783702" y="4147469"/>
              <a:ext cx="881418" cy="338554"/>
            </a:xfrm>
            <a:prstGeom prst="rect">
              <a:avLst/>
            </a:prstGeom>
            <a:noFill/>
            <a:ln w="9525">
              <a:noFill/>
              <a:miter lim="800000"/>
              <a:headEnd/>
              <a:tailEnd/>
            </a:ln>
          </p:spPr>
          <p:txBody>
            <a:bodyPr>
              <a:spAutoFit/>
            </a:bodyPr>
            <a:lstStyle/>
            <a:p>
              <a:pPr algn="ctr">
                <a:spcBef>
                  <a:spcPct val="50000"/>
                </a:spcBef>
              </a:pPr>
              <a:r>
                <a:rPr lang="fr-FR" sz="1600" b="1">
                  <a:latin typeface="Calibri" pitchFamily="34" charset="0"/>
                </a:rPr>
                <a:t>Temps</a:t>
              </a:r>
            </a:p>
          </p:txBody>
        </p:sp>
        <p:sp>
          <p:nvSpPr>
            <p:cNvPr id="68638" name="Line 8"/>
            <p:cNvSpPr>
              <a:spLocks noChangeShapeType="1"/>
            </p:cNvSpPr>
            <p:nvPr/>
          </p:nvSpPr>
          <p:spPr bwMode="auto">
            <a:xfrm>
              <a:off x="9336323" y="2035788"/>
              <a:ext cx="900000" cy="1800000"/>
            </a:xfrm>
            <a:prstGeom prst="line">
              <a:avLst/>
            </a:prstGeom>
            <a:noFill/>
            <a:ln w="25400">
              <a:solidFill>
                <a:srgbClr val="0000FF"/>
              </a:solidFill>
              <a:round/>
              <a:headEnd/>
              <a:tailEnd/>
            </a:ln>
          </p:spPr>
          <p:txBody>
            <a:bodyPr/>
            <a:lstStyle/>
            <a:p>
              <a:endParaRPr lang="fr-FR"/>
            </a:p>
          </p:txBody>
        </p:sp>
        <p:sp>
          <p:nvSpPr>
            <p:cNvPr id="68639" name="Text Box 34"/>
            <p:cNvSpPr txBox="1">
              <a:spLocks noChangeArrowheads="1"/>
            </p:cNvSpPr>
            <p:nvPr/>
          </p:nvSpPr>
          <p:spPr bwMode="auto">
            <a:xfrm rot="-3782867">
              <a:off x="8278908" y="2564779"/>
              <a:ext cx="990600" cy="338554"/>
            </a:xfrm>
            <a:prstGeom prst="rect">
              <a:avLst/>
            </a:prstGeom>
            <a:noFill/>
            <a:ln w="9525">
              <a:noFill/>
              <a:miter lim="800000"/>
              <a:headEnd/>
              <a:tailEnd/>
            </a:ln>
          </p:spPr>
          <p:txBody>
            <a:bodyPr>
              <a:spAutoFit/>
            </a:bodyPr>
            <a:lstStyle/>
            <a:p>
              <a:pPr algn="ctr">
                <a:spcBef>
                  <a:spcPct val="50000"/>
                </a:spcBef>
              </a:pPr>
              <a:r>
                <a:rPr lang="fr-FR" sz="1600" b="1">
                  <a:solidFill>
                    <a:srgbClr val="0000FF"/>
                  </a:solidFill>
                  <a:latin typeface="Calibri" pitchFamily="34" charset="0"/>
                </a:rPr>
                <a:t>Charge</a:t>
              </a:r>
            </a:p>
          </p:txBody>
        </p:sp>
        <p:sp>
          <p:nvSpPr>
            <p:cNvPr id="68640" name="Text Box 34"/>
            <p:cNvSpPr txBox="1">
              <a:spLocks noChangeArrowheads="1"/>
            </p:cNvSpPr>
            <p:nvPr/>
          </p:nvSpPr>
          <p:spPr bwMode="auto">
            <a:xfrm rot="3782867" flipH="1">
              <a:off x="9263564" y="2614852"/>
              <a:ext cx="1312215" cy="338554"/>
            </a:xfrm>
            <a:prstGeom prst="rect">
              <a:avLst/>
            </a:prstGeom>
            <a:noFill/>
            <a:ln w="9525">
              <a:noFill/>
              <a:miter lim="800000"/>
              <a:headEnd/>
              <a:tailEnd/>
            </a:ln>
          </p:spPr>
          <p:txBody>
            <a:bodyPr>
              <a:spAutoFit/>
            </a:bodyPr>
            <a:lstStyle/>
            <a:p>
              <a:pPr algn="ctr">
                <a:spcBef>
                  <a:spcPct val="50000"/>
                </a:spcBef>
              </a:pPr>
              <a:r>
                <a:rPr lang="fr-FR" sz="1600" b="1">
                  <a:solidFill>
                    <a:srgbClr val="0000FF"/>
                  </a:solidFill>
                  <a:latin typeface="Calibri" pitchFamily="34" charset="0"/>
                </a:rPr>
                <a:t>Décharge</a:t>
              </a:r>
            </a:p>
          </p:txBody>
        </p:sp>
        <p:sp>
          <p:nvSpPr>
            <p:cNvPr id="68641" name="Text Box 34"/>
            <p:cNvSpPr txBox="1">
              <a:spLocks noChangeArrowheads="1"/>
            </p:cNvSpPr>
            <p:nvPr/>
          </p:nvSpPr>
          <p:spPr bwMode="auto">
            <a:xfrm>
              <a:off x="7243950" y="3331331"/>
              <a:ext cx="1330932" cy="523220"/>
            </a:xfrm>
            <a:prstGeom prst="rect">
              <a:avLst/>
            </a:prstGeom>
            <a:noFill/>
            <a:ln w="9525">
              <a:noFill/>
              <a:miter lim="800000"/>
              <a:headEnd/>
              <a:tailEnd/>
            </a:ln>
          </p:spPr>
          <p:txBody>
            <a:bodyPr>
              <a:spAutoFit/>
            </a:bodyPr>
            <a:lstStyle/>
            <a:p>
              <a:pPr algn="ctr">
                <a:spcBef>
                  <a:spcPct val="50000"/>
                </a:spcBef>
              </a:pPr>
              <a:r>
                <a:rPr lang="fr-FR" sz="1400" b="1">
                  <a:solidFill>
                    <a:srgbClr val="0000FF"/>
                  </a:solidFill>
                  <a:latin typeface="Calibri" pitchFamily="34" charset="0"/>
                </a:rPr>
                <a:t>Dérive thermique</a:t>
              </a:r>
            </a:p>
          </p:txBody>
        </p:sp>
        <p:sp>
          <p:nvSpPr>
            <p:cNvPr id="68642" name="Text Box 34"/>
            <p:cNvSpPr txBox="1">
              <a:spLocks noChangeArrowheads="1"/>
            </p:cNvSpPr>
            <p:nvPr/>
          </p:nvSpPr>
          <p:spPr bwMode="auto">
            <a:xfrm>
              <a:off x="10098607" y="3331331"/>
              <a:ext cx="1330932" cy="523220"/>
            </a:xfrm>
            <a:prstGeom prst="rect">
              <a:avLst/>
            </a:prstGeom>
            <a:noFill/>
            <a:ln w="9525">
              <a:noFill/>
              <a:miter lim="800000"/>
              <a:headEnd/>
              <a:tailEnd/>
            </a:ln>
          </p:spPr>
          <p:txBody>
            <a:bodyPr>
              <a:spAutoFit/>
            </a:bodyPr>
            <a:lstStyle/>
            <a:p>
              <a:pPr algn="ctr">
                <a:spcBef>
                  <a:spcPct val="50000"/>
                </a:spcBef>
              </a:pPr>
              <a:r>
                <a:rPr lang="fr-FR" sz="1400" b="1">
                  <a:solidFill>
                    <a:srgbClr val="0000FF"/>
                  </a:solidFill>
                  <a:latin typeface="Calibri" pitchFamily="34" charset="0"/>
                </a:rPr>
                <a:t>Dérive thermique</a:t>
              </a:r>
            </a:p>
          </p:txBody>
        </p:sp>
        <p:sp>
          <p:nvSpPr>
            <p:cNvPr id="68643" name="Line 23"/>
            <p:cNvSpPr>
              <a:spLocks noChangeShapeType="1"/>
            </p:cNvSpPr>
            <p:nvPr/>
          </p:nvSpPr>
          <p:spPr bwMode="auto">
            <a:xfrm flipV="1">
              <a:off x="7069540" y="2028798"/>
              <a:ext cx="2520000" cy="0"/>
            </a:xfrm>
            <a:prstGeom prst="line">
              <a:avLst/>
            </a:prstGeom>
            <a:noFill/>
            <a:ln w="28575">
              <a:solidFill>
                <a:schemeClr val="tx1"/>
              </a:solidFill>
              <a:prstDash val="sysDash"/>
              <a:round/>
              <a:headEnd/>
              <a:tailEnd/>
            </a:ln>
          </p:spPr>
          <p:txBody>
            <a:bodyPr/>
            <a:lstStyle/>
            <a:p>
              <a:endParaRPr lang="fr-FR"/>
            </a:p>
          </p:txBody>
        </p:sp>
        <p:sp>
          <p:nvSpPr>
            <p:cNvPr id="68644" name="Text Box 34"/>
            <p:cNvSpPr txBox="1">
              <a:spLocks noChangeArrowheads="1"/>
            </p:cNvSpPr>
            <p:nvPr/>
          </p:nvSpPr>
          <p:spPr bwMode="auto">
            <a:xfrm>
              <a:off x="7192369" y="1693147"/>
              <a:ext cx="1992574" cy="338554"/>
            </a:xfrm>
            <a:prstGeom prst="rect">
              <a:avLst/>
            </a:prstGeom>
            <a:noFill/>
            <a:ln w="9525">
              <a:noFill/>
              <a:miter lim="800000"/>
              <a:headEnd/>
              <a:tailEnd/>
            </a:ln>
          </p:spPr>
          <p:txBody>
            <a:bodyPr>
              <a:spAutoFit/>
            </a:bodyPr>
            <a:lstStyle/>
            <a:p>
              <a:pPr algn="ctr">
                <a:spcBef>
                  <a:spcPct val="50000"/>
                </a:spcBef>
              </a:pPr>
              <a:r>
                <a:rPr lang="fr-FR" sz="1600" b="1">
                  <a:latin typeface="Calibri" pitchFamily="34" charset="0"/>
                </a:rPr>
                <a:t>Force maximale</a:t>
              </a:r>
            </a:p>
          </p:txBody>
        </p:sp>
        <p:sp>
          <p:nvSpPr>
            <p:cNvPr id="68645" name="Line 23"/>
            <p:cNvSpPr>
              <a:spLocks noChangeShapeType="1"/>
            </p:cNvSpPr>
            <p:nvPr/>
          </p:nvSpPr>
          <p:spPr bwMode="auto">
            <a:xfrm flipH="1" flipV="1">
              <a:off x="9348716" y="1733265"/>
              <a:ext cx="0" cy="2520000"/>
            </a:xfrm>
            <a:prstGeom prst="line">
              <a:avLst/>
            </a:prstGeom>
            <a:noFill/>
            <a:ln w="28575">
              <a:solidFill>
                <a:schemeClr val="tx1"/>
              </a:solidFill>
              <a:prstDash val="sysDash"/>
              <a:round/>
              <a:headEnd/>
              <a:tailEnd/>
            </a:ln>
          </p:spPr>
          <p:txBody>
            <a:bodyPr/>
            <a:lstStyle/>
            <a:p>
              <a:endParaRPr lang="fr-FR"/>
            </a:p>
          </p:txBody>
        </p:sp>
        <p:sp>
          <p:nvSpPr>
            <p:cNvPr id="68646" name="Line 23"/>
            <p:cNvSpPr>
              <a:spLocks noChangeShapeType="1"/>
            </p:cNvSpPr>
            <p:nvPr/>
          </p:nvSpPr>
          <p:spPr bwMode="auto">
            <a:xfrm flipH="1" flipV="1">
              <a:off x="8463885" y="3533265"/>
              <a:ext cx="0" cy="1080000"/>
            </a:xfrm>
            <a:prstGeom prst="line">
              <a:avLst/>
            </a:prstGeom>
            <a:noFill/>
            <a:ln w="28575">
              <a:solidFill>
                <a:schemeClr val="tx1"/>
              </a:solidFill>
              <a:prstDash val="sysDash"/>
              <a:round/>
              <a:headEnd/>
              <a:tailEnd/>
            </a:ln>
          </p:spPr>
          <p:txBody>
            <a:bodyPr/>
            <a:lstStyle/>
            <a:p>
              <a:endParaRPr lang="fr-FR"/>
            </a:p>
          </p:txBody>
        </p:sp>
        <p:sp>
          <p:nvSpPr>
            <p:cNvPr id="68647" name="Line 23"/>
            <p:cNvSpPr>
              <a:spLocks noChangeShapeType="1"/>
            </p:cNvSpPr>
            <p:nvPr/>
          </p:nvSpPr>
          <p:spPr bwMode="auto">
            <a:xfrm flipH="1" flipV="1">
              <a:off x="10226721" y="3533265"/>
              <a:ext cx="0" cy="1080000"/>
            </a:xfrm>
            <a:prstGeom prst="line">
              <a:avLst/>
            </a:prstGeom>
            <a:noFill/>
            <a:ln w="28575">
              <a:solidFill>
                <a:schemeClr val="tx1"/>
              </a:solidFill>
              <a:prstDash val="sysDash"/>
              <a:round/>
              <a:headEnd/>
              <a:tailEnd/>
            </a:ln>
          </p:spPr>
          <p:txBody>
            <a:bodyPr/>
            <a:lstStyle/>
            <a:p>
              <a:endParaRPr lang="fr-FR"/>
            </a:p>
          </p:txBody>
        </p:sp>
        <p:sp>
          <p:nvSpPr>
            <p:cNvPr id="68648" name="Text Box 34"/>
            <p:cNvSpPr txBox="1">
              <a:spLocks noChangeArrowheads="1"/>
            </p:cNvSpPr>
            <p:nvPr/>
          </p:nvSpPr>
          <p:spPr bwMode="auto">
            <a:xfrm>
              <a:off x="8389200" y="4099701"/>
              <a:ext cx="881418" cy="338554"/>
            </a:xfrm>
            <a:prstGeom prst="rect">
              <a:avLst/>
            </a:prstGeom>
            <a:noFill/>
            <a:ln w="9525">
              <a:noFill/>
              <a:miter lim="800000"/>
              <a:headEnd/>
              <a:tailEnd/>
            </a:ln>
          </p:spPr>
          <p:txBody>
            <a:bodyPr>
              <a:spAutoFit/>
            </a:bodyPr>
            <a:lstStyle/>
            <a:p>
              <a:pPr algn="ctr">
                <a:spcBef>
                  <a:spcPct val="50000"/>
                </a:spcBef>
              </a:pPr>
              <a:r>
                <a:rPr lang="fr-FR" sz="1600" b="1" i="1">
                  <a:latin typeface="Calibri" pitchFamily="34" charset="0"/>
                </a:rPr>
                <a:t>300s</a:t>
              </a:r>
            </a:p>
          </p:txBody>
        </p:sp>
        <p:sp>
          <p:nvSpPr>
            <p:cNvPr id="68649" name="Text Box 34"/>
            <p:cNvSpPr txBox="1">
              <a:spLocks noChangeArrowheads="1"/>
            </p:cNvSpPr>
            <p:nvPr/>
          </p:nvSpPr>
          <p:spPr bwMode="auto">
            <a:xfrm>
              <a:off x="9380179" y="4099701"/>
              <a:ext cx="881418" cy="338554"/>
            </a:xfrm>
            <a:prstGeom prst="rect">
              <a:avLst/>
            </a:prstGeom>
            <a:noFill/>
            <a:ln w="9525">
              <a:noFill/>
              <a:miter lim="800000"/>
              <a:headEnd/>
              <a:tailEnd/>
            </a:ln>
          </p:spPr>
          <p:txBody>
            <a:bodyPr>
              <a:spAutoFit/>
            </a:bodyPr>
            <a:lstStyle/>
            <a:p>
              <a:pPr algn="ctr">
                <a:spcBef>
                  <a:spcPct val="50000"/>
                </a:spcBef>
              </a:pPr>
              <a:r>
                <a:rPr lang="fr-FR" sz="1600" b="1" i="1">
                  <a:latin typeface="Calibri" pitchFamily="34" charset="0"/>
                </a:rPr>
                <a:t>300s</a:t>
              </a:r>
            </a:p>
          </p:txBody>
        </p:sp>
        <p:sp>
          <p:nvSpPr>
            <p:cNvPr id="68650" name="Text Box 34"/>
            <p:cNvSpPr txBox="1">
              <a:spLocks noChangeArrowheads="1"/>
            </p:cNvSpPr>
            <p:nvPr/>
          </p:nvSpPr>
          <p:spPr bwMode="auto">
            <a:xfrm>
              <a:off x="10384806" y="4099701"/>
              <a:ext cx="881418" cy="338554"/>
            </a:xfrm>
            <a:prstGeom prst="rect">
              <a:avLst/>
            </a:prstGeom>
            <a:noFill/>
            <a:ln w="9525">
              <a:noFill/>
              <a:miter lim="800000"/>
              <a:headEnd/>
              <a:tailEnd/>
            </a:ln>
          </p:spPr>
          <p:txBody>
            <a:bodyPr>
              <a:spAutoFit/>
            </a:bodyPr>
            <a:lstStyle/>
            <a:p>
              <a:pPr algn="ctr">
                <a:spcBef>
                  <a:spcPct val="50000"/>
                </a:spcBef>
              </a:pPr>
              <a:r>
                <a:rPr lang="fr-FR" sz="1600" b="1" i="1">
                  <a:latin typeface="Calibri" pitchFamily="34" charset="0"/>
                </a:rPr>
                <a:t>600s</a:t>
              </a:r>
            </a:p>
          </p:txBody>
        </p:sp>
        <p:sp>
          <p:nvSpPr>
            <p:cNvPr id="68651" name="Text Box 34"/>
            <p:cNvSpPr txBox="1">
              <a:spLocks noChangeArrowheads="1"/>
            </p:cNvSpPr>
            <p:nvPr/>
          </p:nvSpPr>
          <p:spPr bwMode="auto">
            <a:xfrm>
              <a:off x="7398221" y="4099701"/>
              <a:ext cx="881418" cy="338554"/>
            </a:xfrm>
            <a:prstGeom prst="rect">
              <a:avLst/>
            </a:prstGeom>
            <a:noFill/>
            <a:ln w="9525">
              <a:noFill/>
              <a:miter lim="800000"/>
              <a:headEnd/>
              <a:tailEnd/>
            </a:ln>
          </p:spPr>
          <p:txBody>
            <a:bodyPr>
              <a:spAutoFit/>
            </a:bodyPr>
            <a:lstStyle/>
            <a:p>
              <a:pPr algn="ctr">
                <a:spcBef>
                  <a:spcPct val="50000"/>
                </a:spcBef>
              </a:pPr>
              <a:r>
                <a:rPr lang="fr-FR" sz="1600" b="1" i="1">
                  <a:latin typeface="Calibri" pitchFamily="34" charset="0"/>
                </a:rPr>
                <a:t>600s</a:t>
              </a:r>
            </a:p>
          </p:txBody>
        </p:sp>
      </p:grpSp>
      <p:sp>
        <p:nvSpPr>
          <p:cNvPr id="68626" name="ZoneTexte 131"/>
          <p:cNvSpPr txBox="1">
            <a:spLocks noChangeArrowheads="1"/>
          </p:cNvSpPr>
          <p:nvPr/>
        </p:nvSpPr>
        <p:spPr bwMode="auto">
          <a:xfrm>
            <a:off x="6228184" y="5805264"/>
            <a:ext cx="2592387" cy="785813"/>
          </a:xfrm>
          <a:prstGeom prst="rect">
            <a:avLst/>
          </a:prstGeom>
          <a:noFill/>
          <a:ln w="9525">
            <a:noFill/>
            <a:miter lim="800000"/>
            <a:headEnd/>
            <a:tailEnd/>
          </a:ln>
        </p:spPr>
        <p:txBody>
          <a:bodyPr>
            <a:spAutoFit/>
          </a:bodyPr>
          <a:lstStyle/>
          <a:p>
            <a:pPr algn="just"/>
            <a:r>
              <a:rPr lang="fr-FR" sz="900" baseline="30000" dirty="0">
                <a:latin typeface="Calibri" pitchFamily="34" charset="0"/>
              </a:rPr>
              <a:t>1</a:t>
            </a:r>
            <a:r>
              <a:rPr lang="fr-FR" sz="900" dirty="0">
                <a:latin typeface="Calibri" pitchFamily="34" charset="0"/>
              </a:rPr>
              <a:t>Diop M. D., “Contribution à l'étude mécanique et électrique du contact localisé : Adaptation de la nanoindentation à la microinsertion.” , Thèse de Doctorat, Ecole Nationale Supérieure des Mines de Saint-Etienne, France, 2009.</a:t>
            </a:r>
          </a:p>
        </p:txBody>
      </p:sp>
      <p:sp>
        <p:nvSpPr>
          <p:cNvPr id="132" name="ZoneTexte 131"/>
          <p:cNvSpPr txBox="1"/>
          <p:nvPr/>
        </p:nvSpPr>
        <p:spPr>
          <a:xfrm>
            <a:off x="6228184" y="4581128"/>
            <a:ext cx="2124744" cy="646331"/>
          </a:xfrm>
          <a:prstGeom prst="rect">
            <a:avLst/>
          </a:prstGeom>
          <a:noFill/>
          <a:ln w="38100">
            <a:solidFill>
              <a:srgbClr val="0033CC"/>
            </a:solidFill>
          </a:ln>
        </p:spPr>
        <p:txBody>
          <a:bodyPr wrap="square" rtlCol="0">
            <a:spAutoFit/>
          </a:bodyPr>
          <a:lstStyle/>
          <a:p>
            <a:pPr algn="ctr"/>
            <a:r>
              <a:rPr lang="fr-FR" b="1" dirty="0" smtClean="0"/>
              <a:t>Compression de 3,2 GPa</a:t>
            </a:r>
            <a:endParaRPr lang="fr-FR" b="1" dirty="0"/>
          </a:p>
        </p:txBody>
      </p:sp>
      <p:pic>
        <p:nvPicPr>
          <p:cNvPr id="133" name="Picture 7" descr="G:\Microinsertion\Insertion élec au NI\µS2538P-P10 vs R942P-P05\120111_Test3_OK\4-MEB après\Insert_tilt60°_se2_3.tif"/>
          <p:cNvPicPr>
            <a:picLocks noChangeAspect="1" noChangeArrowheads="1"/>
          </p:cNvPicPr>
          <p:nvPr/>
        </p:nvPicPr>
        <p:blipFill>
          <a:blip r:embed="rId5" cstate="print"/>
          <a:srcRect b="9151"/>
          <a:stretch>
            <a:fillRect/>
          </a:stretch>
        </p:blipFill>
        <p:spPr bwMode="auto">
          <a:xfrm>
            <a:off x="4163831" y="5445224"/>
            <a:ext cx="1848329" cy="1260000"/>
          </a:xfrm>
          <a:prstGeom prst="rect">
            <a:avLst/>
          </a:prstGeom>
          <a:noFill/>
          <a:ln w="9525">
            <a:noFill/>
            <a:miter lim="800000"/>
            <a:headEnd/>
            <a:tailEnd/>
          </a:ln>
        </p:spPr>
      </p:pic>
      <p:pic>
        <p:nvPicPr>
          <p:cNvPr id="134" name="Picture 12" descr="G:\Microinsertion\Insertion élec au NI\µS2538P-P10 vs R942P-P05\120111_Test3_OK\4-MEB après\emp_dessus_se2.tif"/>
          <p:cNvPicPr>
            <a:picLocks noChangeAspect="1" noChangeArrowheads="1"/>
          </p:cNvPicPr>
          <p:nvPr/>
        </p:nvPicPr>
        <p:blipFill>
          <a:blip r:embed="rId6" cstate="print"/>
          <a:srcRect b="10033"/>
          <a:stretch>
            <a:fillRect/>
          </a:stretch>
        </p:blipFill>
        <p:spPr bwMode="auto">
          <a:xfrm>
            <a:off x="1259631" y="5445223"/>
            <a:ext cx="1866303" cy="1260000"/>
          </a:xfrm>
          <a:prstGeom prst="rect">
            <a:avLst/>
          </a:prstGeom>
          <a:noFill/>
          <a:ln w="9525">
            <a:noFill/>
            <a:miter lim="800000"/>
            <a:headEnd/>
            <a:tailEnd/>
          </a:ln>
        </p:spPr>
      </p:pic>
      <p:pic>
        <p:nvPicPr>
          <p:cNvPr id="137" name="Picture 4"/>
          <p:cNvPicPr>
            <a:picLocks noChangeAspect="1" noChangeArrowheads="1"/>
          </p:cNvPicPr>
          <p:nvPr/>
        </p:nvPicPr>
        <p:blipFill>
          <a:blip r:embed="rId7" cstate="print"/>
          <a:srcRect l="1012" t="15128" r="1894" b="4192"/>
          <a:stretch>
            <a:fillRect/>
          </a:stretch>
        </p:blipFill>
        <p:spPr bwMode="auto">
          <a:xfrm>
            <a:off x="3311352" y="1124744"/>
            <a:ext cx="5832648" cy="2916324"/>
          </a:xfrm>
          <a:prstGeom prst="rect">
            <a:avLst/>
          </a:prstGeom>
          <a:noFill/>
          <a:ln w="9525">
            <a:noFill/>
            <a:miter lim="800000"/>
            <a:headEnd/>
            <a:tailEnd/>
          </a:ln>
        </p:spPr>
      </p:pic>
      <p:sp>
        <p:nvSpPr>
          <p:cNvPr id="143" name="Line 22"/>
          <p:cNvSpPr>
            <a:spLocks noChangeShapeType="1"/>
          </p:cNvSpPr>
          <p:nvPr/>
        </p:nvSpPr>
        <p:spPr bwMode="auto">
          <a:xfrm>
            <a:off x="4316349" y="6453336"/>
            <a:ext cx="192698" cy="0"/>
          </a:xfrm>
          <a:prstGeom prst="line">
            <a:avLst/>
          </a:prstGeom>
          <a:noFill/>
          <a:ln w="38100">
            <a:solidFill>
              <a:schemeClr val="bg1"/>
            </a:solidFill>
            <a:round/>
            <a:headEnd/>
            <a:tailEnd/>
          </a:ln>
        </p:spPr>
        <p:txBody>
          <a:bodyPr/>
          <a:lstStyle/>
          <a:p>
            <a:endParaRPr lang="fr-FR"/>
          </a:p>
        </p:txBody>
      </p:sp>
      <p:sp>
        <p:nvSpPr>
          <p:cNvPr id="144" name="Text Box 23"/>
          <p:cNvSpPr txBox="1">
            <a:spLocks noChangeArrowheads="1"/>
          </p:cNvSpPr>
          <p:nvPr/>
        </p:nvSpPr>
        <p:spPr bwMode="auto">
          <a:xfrm>
            <a:off x="4139952" y="6453336"/>
            <a:ext cx="539811" cy="276999"/>
          </a:xfrm>
          <a:prstGeom prst="rect">
            <a:avLst/>
          </a:prstGeom>
          <a:noFill/>
          <a:ln w="9525">
            <a:noFill/>
            <a:miter lim="800000"/>
            <a:headEnd/>
            <a:tailEnd/>
          </a:ln>
        </p:spPr>
        <p:txBody>
          <a:bodyPr wrap="square">
            <a:spAutoFit/>
          </a:bodyPr>
          <a:lstStyle/>
          <a:p>
            <a:pPr algn="ctr">
              <a:spcBef>
                <a:spcPct val="50000"/>
              </a:spcBef>
            </a:pPr>
            <a:r>
              <a:rPr lang="fr-FR" sz="1200" b="1" dirty="0">
                <a:solidFill>
                  <a:schemeClr val="bg1"/>
                </a:solidFill>
                <a:latin typeface="Calibri" pitchFamily="34" charset="0"/>
              </a:rPr>
              <a:t>2µm</a:t>
            </a:r>
          </a:p>
        </p:txBody>
      </p:sp>
      <p:sp>
        <p:nvSpPr>
          <p:cNvPr id="145" name="Line 22"/>
          <p:cNvSpPr>
            <a:spLocks noChangeShapeType="1"/>
          </p:cNvSpPr>
          <p:nvPr/>
        </p:nvSpPr>
        <p:spPr bwMode="auto">
          <a:xfrm>
            <a:off x="1403648" y="6453336"/>
            <a:ext cx="161758" cy="0"/>
          </a:xfrm>
          <a:prstGeom prst="line">
            <a:avLst/>
          </a:prstGeom>
          <a:noFill/>
          <a:ln w="38100">
            <a:solidFill>
              <a:srgbClr val="FFFFFF"/>
            </a:solidFill>
            <a:round/>
            <a:headEnd/>
            <a:tailEnd/>
          </a:ln>
        </p:spPr>
        <p:txBody>
          <a:bodyPr/>
          <a:lstStyle/>
          <a:p>
            <a:endParaRPr lang="fr-FR"/>
          </a:p>
        </p:txBody>
      </p:sp>
      <p:sp>
        <p:nvSpPr>
          <p:cNvPr id="146" name="Text Box 23"/>
          <p:cNvSpPr txBox="1">
            <a:spLocks noChangeArrowheads="1"/>
          </p:cNvSpPr>
          <p:nvPr/>
        </p:nvSpPr>
        <p:spPr bwMode="auto">
          <a:xfrm>
            <a:off x="1259632" y="6453336"/>
            <a:ext cx="576064" cy="276999"/>
          </a:xfrm>
          <a:prstGeom prst="rect">
            <a:avLst/>
          </a:prstGeom>
          <a:noFill/>
          <a:ln w="9525">
            <a:noFill/>
            <a:miter lim="800000"/>
            <a:headEnd/>
            <a:tailEnd/>
          </a:ln>
        </p:spPr>
        <p:txBody>
          <a:bodyPr wrap="square">
            <a:spAutoFit/>
          </a:bodyPr>
          <a:lstStyle/>
          <a:p>
            <a:pPr>
              <a:spcBef>
                <a:spcPct val="50000"/>
              </a:spcBef>
            </a:pPr>
            <a:r>
              <a:rPr lang="fr-FR" sz="1200" b="1" dirty="0">
                <a:solidFill>
                  <a:schemeClr val="bg1"/>
                </a:solidFill>
                <a:latin typeface="Calibri" pitchFamily="34" charset="0"/>
              </a:rPr>
              <a:t>2µm</a:t>
            </a:r>
          </a:p>
        </p:txBody>
      </p:sp>
      <p:sp>
        <p:nvSpPr>
          <p:cNvPr id="147" name="Flèche courbée vers la gauche 146"/>
          <p:cNvSpPr/>
          <p:nvPr/>
        </p:nvSpPr>
        <p:spPr>
          <a:xfrm rot="19546124">
            <a:off x="5252315" y="4689762"/>
            <a:ext cx="444140" cy="1019440"/>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148" name="Flèche courbée vers la gauche 147"/>
          <p:cNvSpPr/>
          <p:nvPr/>
        </p:nvSpPr>
        <p:spPr>
          <a:xfrm rot="18434731">
            <a:off x="2153579" y="4666250"/>
            <a:ext cx="444140" cy="1019440"/>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3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37"/>
                                        </p:tgtEl>
                                        <p:attrNameLst>
                                          <p:attrName>style.visibility</p:attrName>
                                        </p:attrNameLst>
                                      </p:cBhvr>
                                      <p:to>
                                        <p:strVal val="visible"/>
                                      </p:to>
                                    </p:set>
                                  </p:childTnLst>
                                </p:cTn>
                              </p:par>
                              <p:par>
                                <p:cTn id="29" presetID="1" presetClass="exit" presetSubtype="0" fill="hold" nodeType="withEffect">
                                  <p:stCondLst>
                                    <p:cond delay="0"/>
                                  </p:stCondLst>
                                  <p:childTnLst>
                                    <p:set>
                                      <p:cBhvr>
                                        <p:cTn id="30" dur="1" fill="hold">
                                          <p:stCondLst>
                                            <p:cond delay="0"/>
                                          </p:stCondLst>
                                        </p:cTn>
                                        <p:tgtEl>
                                          <p:spTgt spid="91"/>
                                        </p:tgtEl>
                                        <p:attrNameLst>
                                          <p:attrName>style.visibility</p:attrName>
                                        </p:attrNameLst>
                                      </p:cBhvr>
                                      <p:to>
                                        <p:strVal val="hidden"/>
                                      </p:to>
                                    </p:set>
                                  </p:childTnLst>
                                </p:cTn>
                              </p:par>
                              <p:par>
                                <p:cTn id="31" presetID="1" presetClass="entr" presetSubtype="0" fill="hold" grpId="0" nodeType="withEffect">
                                  <p:stCondLst>
                                    <p:cond delay="0"/>
                                  </p:stCondLst>
                                  <p:childTnLst>
                                    <p:set>
                                      <p:cBhvr>
                                        <p:cTn id="32" dur="1" fill="hold">
                                          <p:stCondLst>
                                            <p:cond delay="0"/>
                                          </p:stCondLst>
                                        </p:cTn>
                                        <p:tgtEl>
                                          <p:spTgt spid="1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132" grpId="0" animBg="1"/>
      <p:bldP spid="147" grpId="0" animBg="1"/>
      <p:bldP spid="14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2788" name="Picture 4"/>
          <p:cNvPicPr>
            <a:picLocks noChangeAspect="1" noChangeArrowheads="1"/>
          </p:cNvPicPr>
          <p:nvPr/>
        </p:nvPicPr>
        <p:blipFill>
          <a:blip r:embed="rId4" cstate="print"/>
          <a:srcRect l="1012" t="15128" r="1894" b="4192"/>
          <a:stretch>
            <a:fillRect/>
          </a:stretch>
        </p:blipFill>
        <p:spPr bwMode="auto">
          <a:xfrm>
            <a:off x="138976" y="894652"/>
            <a:ext cx="6911975" cy="3455987"/>
          </a:xfrm>
          <a:prstGeom prst="rect">
            <a:avLst/>
          </a:prstGeom>
          <a:noFill/>
          <a:ln w="9525">
            <a:noFill/>
            <a:miter lim="800000"/>
            <a:headEnd/>
            <a:tailEnd/>
          </a:ln>
        </p:spPr>
      </p:pic>
      <p:cxnSp>
        <p:nvCxnSpPr>
          <p:cNvPr id="3" name="Connecteur droit 2"/>
          <p:cNvCxnSpPr/>
          <p:nvPr/>
        </p:nvCxnSpPr>
        <p:spPr>
          <a:xfrm>
            <a:off x="0" y="476250"/>
            <a:ext cx="9144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69637" name="ZoneTexte 3"/>
          <p:cNvSpPr txBox="1">
            <a:spLocks noChangeArrowheads="1"/>
          </p:cNvSpPr>
          <p:nvPr/>
        </p:nvSpPr>
        <p:spPr bwMode="auto">
          <a:xfrm>
            <a:off x="0" y="0"/>
            <a:ext cx="9144000" cy="461963"/>
          </a:xfrm>
          <a:prstGeom prst="rect">
            <a:avLst/>
          </a:prstGeom>
          <a:noFill/>
          <a:ln w="9525">
            <a:noFill/>
            <a:miter lim="800000"/>
            <a:headEnd/>
            <a:tailEnd/>
          </a:ln>
        </p:spPr>
        <p:txBody>
          <a:bodyPr>
            <a:spAutoFit/>
          </a:bodyPr>
          <a:lstStyle/>
          <a:p>
            <a:r>
              <a:rPr lang="fr-FR" sz="2400" dirty="0" smtClean="0">
                <a:latin typeface="Calibri" pitchFamily="34" charset="0"/>
              </a:rPr>
              <a:t>III. </a:t>
            </a:r>
            <a:r>
              <a:rPr lang="fr-FR" sz="2400" dirty="0">
                <a:latin typeface="Calibri" pitchFamily="34" charset="0"/>
              </a:rPr>
              <a:t>Etude de l’essai de microinsertion</a:t>
            </a:r>
          </a:p>
        </p:txBody>
      </p:sp>
      <p:grpSp>
        <p:nvGrpSpPr>
          <p:cNvPr id="9" name="Groupe 200"/>
          <p:cNvGrpSpPr>
            <a:grpSpLocks/>
          </p:cNvGrpSpPr>
          <p:nvPr/>
        </p:nvGrpSpPr>
        <p:grpSpPr bwMode="auto">
          <a:xfrm>
            <a:off x="2216150" y="4436988"/>
            <a:ext cx="2286000" cy="2425700"/>
            <a:chOff x="2225526" y="6979964"/>
            <a:chExt cx="2286000" cy="2425700"/>
          </a:xfrm>
        </p:grpSpPr>
        <p:sp>
          <p:nvSpPr>
            <p:cNvPr id="69746" name="Rectangle 4"/>
            <p:cNvSpPr>
              <a:spLocks noChangeArrowheads="1"/>
            </p:cNvSpPr>
            <p:nvPr/>
          </p:nvSpPr>
          <p:spPr bwMode="auto">
            <a:xfrm>
              <a:off x="2236639" y="8824639"/>
              <a:ext cx="2184400" cy="287338"/>
            </a:xfrm>
            <a:prstGeom prst="rect">
              <a:avLst/>
            </a:prstGeom>
            <a:solidFill>
              <a:srgbClr val="CCFFFF"/>
            </a:solidFill>
            <a:ln w="25400" algn="ctr">
              <a:noFill/>
              <a:miter lim="800000"/>
              <a:headEnd/>
              <a:tailEnd/>
            </a:ln>
          </p:spPr>
          <p:txBody>
            <a:bodyPr lIns="91405" tIns="45703" rIns="91405" bIns="45703" anchor="ctr"/>
            <a:lstStyle/>
            <a:p>
              <a:pPr algn="r" defTabSz="912813"/>
              <a:endParaRPr lang="fr-FR" sz="1200">
                <a:latin typeface="Calibri" pitchFamily="34" charset="0"/>
              </a:endParaRPr>
            </a:p>
          </p:txBody>
        </p:sp>
        <p:sp>
          <p:nvSpPr>
            <p:cNvPr id="69747" name="Rectangle 4"/>
            <p:cNvSpPr>
              <a:spLocks noChangeArrowheads="1"/>
            </p:cNvSpPr>
            <p:nvPr/>
          </p:nvSpPr>
          <p:spPr bwMode="auto">
            <a:xfrm>
              <a:off x="2789089" y="8596039"/>
              <a:ext cx="1079500" cy="287338"/>
            </a:xfrm>
            <a:prstGeom prst="rect">
              <a:avLst/>
            </a:prstGeom>
            <a:solidFill>
              <a:schemeClr val="bg1"/>
            </a:solidFill>
            <a:ln w="25400" algn="ctr">
              <a:noFill/>
              <a:miter lim="800000"/>
              <a:headEnd/>
              <a:tailEnd/>
            </a:ln>
          </p:spPr>
          <p:txBody>
            <a:bodyPr lIns="91405" tIns="45703" rIns="91405" bIns="45703" anchor="ctr"/>
            <a:lstStyle/>
            <a:p>
              <a:pPr algn="r" defTabSz="912813"/>
              <a:endParaRPr lang="fr-FR" sz="1200">
                <a:solidFill>
                  <a:srgbClr val="FFFFFF"/>
                </a:solidFill>
                <a:latin typeface="Calibri" pitchFamily="34" charset="0"/>
              </a:endParaRPr>
            </a:p>
          </p:txBody>
        </p:sp>
        <p:cxnSp>
          <p:nvCxnSpPr>
            <p:cNvPr id="69748" name="Connecteur droit 119"/>
            <p:cNvCxnSpPr>
              <a:cxnSpLocks noChangeShapeType="1"/>
            </p:cNvCxnSpPr>
            <p:nvPr/>
          </p:nvCxnSpPr>
          <p:spPr bwMode="auto">
            <a:xfrm>
              <a:off x="2906564" y="8892902"/>
              <a:ext cx="863600" cy="0"/>
            </a:xfrm>
            <a:prstGeom prst="line">
              <a:avLst/>
            </a:prstGeom>
            <a:noFill/>
            <a:ln w="28575" algn="ctr">
              <a:solidFill>
                <a:srgbClr val="FF0000"/>
              </a:solidFill>
              <a:prstDash val="sysDot"/>
              <a:round/>
              <a:headEnd/>
              <a:tailEnd/>
            </a:ln>
          </p:spPr>
        </p:cxnSp>
        <p:sp>
          <p:nvSpPr>
            <p:cNvPr id="69749" name="Rectangle 3"/>
            <p:cNvSpPr>
              <a:spLocks noChangeArrowheads="1"/>
            </p:cNvSpPr>
            <p:nvPr/>
          </p:nvSpPr>
          <p:spPr bwMode="auto">
            <a:xfrm>
              <a:off x="2236639" y="9075464"/>
              <a:ext cx="2184400" cy="330200"/>
            </a:xfrm>
            <a:prstGeom prst="rect">
              <a:avLst/>
            </a:prstGeom>
            <a:solidFill>
              <a:srgbClr val="0070C0"/>
            </a:solidFill>
            <a:ln w="25400" algn="ctr">
              <a:noFill/>
              <a:miter lim="800000"/>
              <a:headEnd/>
              <a:tailEnd/>
            </a:ln>
          </p:spPr>
          <p:txBody>
            <a:bodyPr lIns="91405" tIns="45703" rIns="91405" bIns="45703" anchor="ctr"/>
            <a:lstStyle/>
            <a:p>
              <a:pPr algn="r" defTabSz="912813"/>
              <a:r>
                <a:rPr lang="fr-FR" sz="1200">
                  <a:solidFill>
                    <a:srgbClr val="FFFFFF"/>
                  </a:solidFill>
                  <a:latin typeface="Calibri" pitchFamily="34" charset="0"/>
                </a:rPr>
                <a:t>SiO</a:t>
              </a:r>
              <a:r>
                <a:rPr lang="fr-FR" sz="1200" baseline="-25000">
                  <a:solidFill>
                    <a:srgbClr val="FFFFFF"/>
                  </a:solidFill>
                  <a:latin typeface="Calibri" pitchFamily="34" charset="0"/>
                </a:rPr>
                <a:t>2</a:t>
              </a:r>
              <a:r>
                <a:rPr lang="fr-FR" sz="1200">
                  <a:solidFill>
                    <a:srgbClr val="FFFFFF"/>
                  </a:solidFill>
                  <a:latin typeface="Calibri" pitchFamily="34" charset="0"/>
                </a:rPr>
                <a:t>/Si</a:t>
              </a:r>
              <a:endParaRPr lang="fr-FR" sz="1200" baseline="-25000">
                <a:solidFill>
                  <a:srgbClr val="FFFFFF"/>
                </a:solidFill>
                <a:latin typeface="Calibri" pitchFamily="34" charset="0"/>
              </a:endParaRPr>
            </a:p>
          </p:txBody>
        </p:sp>
        <p:sp>
          <p:nvSpPr>
            <p:cNvPr id="69750" name="Rectangle 1609"/>
            <p:cNvSpPr>
              <a:spLocks noChangeArrowheads="1"/>
            </p:cNvSpPr>
            <p:nvPr/>
          </p:nvSpPr>
          <p:spPr bwMode="auto">
            <a:xfrm>
              <a:off x="2795439" y="7892777"/>
              <a:ext cx="1066800" cy="682625"/>
            </a:xfrm>
            <a:prstGeom prst="rect">
              <a:avLst/>
            </a:prstGeom>
            <a:noFill/>
            <a:ln w="9525" algn="ctr">
              <a:noFill/>
              <a:miter lim="800000"/>
              <a:headEnd/>
              <a:tailEnd/>
            </a:ln>
          </p:spPr>
          <p:txBody>
            <a:bodyPr lIns="91405" tIns="45703" rIns="91405" bIns="45703">
              <a:spAutoFit/>
            </a:bodyPr>
            <a:lstStyle/>
            <a:p>
              <a:pPr algn="ctr" defTabSz="4171950">
                <a:spcBef>
                  <a:spcPct val="20000"/>
                </a:spcBef>
              </a:pPr>
              <a:r>
                <a:rPr lang="fr-FR" sz="1200">
                  <a:solidFill>
                    <a:schemeClr val="bg1"/>
                  </a:solidFill>
                  <a:latin typeface="Calibri" pitchFamily="34" charset="0"/>
                </a:rPr>
                <a:t>Microinsert rugueux</a:t>
              </a:r>
            </a:p>
            <a:p>
              <a:pPr algn="ctr" defTabSz="4171950">
                <a:spcBef>
                  <a:spcPct val="20000"/>
                </a:spcBef>
              </a:pPr>
              <a:r>
                <a:rPr lang="fr-FR" sz="1200">
                  <a:solidFill>
                    <a:schemeClr val="bg1"/>
                  </a:solidFill>
                  <a:latin typeface="Calibri" pitchFamily="34" charset="0"/>
                </a:rPr>
                <a:t>Ni</a:t>
              </a:r>
            </a:p>
          </p:txBody>
        </p:sp>
        <p:sp>
          <p:nvSpPr>
            <p:cNvPr id="69751" name="Rectangle 3"/>
            <p:cNvSpPr>
              <a:spLocks noChangeArrowheads="1"/>
            </p:cNvSpPr>
            <p:nvPr/>
          </p:nvSpPr>
          <p:spPr bwMode="auto">
            <a:xfrm>
              <a:off x="2236639" y="7284764"/>
              <a:ext cx="2184400" cy="330200"/>
            </a:xfrm>
            <a:prstGeom prst="rect">
              <a:avLst/>
            </a:prstGeom>
            <a:solidFill>
              <a:srgbClr val="0070C0"/>
            </a:solidFill>
            <a:ln w="25400" algn="ctr">
              <a:noFill/>
              <a:miter lim="800000"/>
              <a:headEnd/>
              <a:tailEnd/>
            </a:ln>
          </p:spPr>
          <p:txBody>
            <a:bodyPr lIns="91405" tIns="45703" rIns="91405" bIns="45703" anchor="ctr"/>
            <a:lstStyle/>
            <a:p>
              <a:pPr algn="r" defTabSz="912813"/>
              <a:r>
                <a:rPr lang="fr-FR" sz="1200">
                  <a:solidFill>
                    <a:srgbClr val="FFFFFF"/>
                  </a:solidFill>
                  <a:latin typeface="Calibri" pitchFamily="34" charset="0"/>
                </a:rPr>
                <a:t>SiO</a:t>
              </a:r>
              <a:r>
                <a:rPr lang="fr-FR" sz="1200" baseline="-25000">
                  <a:solidFill>
                    <a:srgbClr val="FFFFFF"/>
                  </a:solidFill>
                  <a:latin typeface="Calibri" pitchFamily="34" charset="0"/>
                </a:rPr>
                <a:t>2</a:t>
              </a:r>
              <a:r>
                <a:rPr lang="fr-FR" sz="1200">
                  <a:solidFill>
                    <a:srgbClr val="FFFFFF"/>
                  </a:solidFill>
                  <a:latin typeface="Calibri" pitchFamily="34" charset="0"/>
                </a:rPr>
                <a:t>/Si</a:t>
              </a:r>
              <a:endParaRPr lang="fr-FR" sz="1200" baseline="-25000">
                <a:solidFill>
                  <a:srgbClr val="FFFFFF"/>
                </a:solidFill>
                <a:latin typeface="Calibri" pitchFamily="34" charset="0"/>
              </a:endParaRPr>
            </a:p>
          </p:txBody>
        </p:sp>
        <p:sp>
          <p:nvSpPr>
            <p:cNvPr id="69752" name="Rectangle 4"/>
            <p:cNvSpPr>
              <a:spLocks noChangeArrowheads="1"/>
            </p:cNvSpPr>
            <p:nvPr/>
          </p:nvSpPr>
          <p:spPr bwMode="auto">
            <a:xfrm>
              <a:off x="2236639" y="7614964"/>
              <a:ext cx="2184400" cy="328613"/>
            </a:xfrm>
            <a:prstGeom prst="rect">
              <a:avLst/>
            </a:prstGeom>
            <a:solidFill>
              <a:srgbClr val="6699FF"/>
            </a:solidFill>
            <a:ln w="25400" algn="ctr">
              <a:noFill/>
              <a:miter lim="800000"/>
              <a:headEnd/>
              <a:tailEnd/>
            </a:ln>
          </p:spPr>
          <p:txBody>
            <a:bodyPr lIns="91405" tIns="45703" rIns="91405" bIns="45703" anchor="ctr"/>
            <a:lstStyle/>
            <a:p>
              <a:pPr algn="r" defTabSz="912813"/>
              <a:r>
                <a:rPr lang="fr-FR" sz="1200">
                  <a:solidFill>
                    <a:srgbClr val="FFFFFF"/>
                  </a:solidFill>
                  <a:latin typeface="Calibri" pitchFamily="34" charset="0"/>
                </a:rPr>
                <a:t>Ti/Cu/Ti/Al(Si)</a:t>
              </a:r>
            </a:p>
          </p:txBody>
        </p:sp>
        <p:sp>
          <p:nvSpPr>
            <p:cNvPr id="69753" name="Rectangle 53"/>
            <p:cNvSpPr>
              <a:spLocks noChangeArrowheads="1"/>
            </p:cNvSpPr>
            <p:nvPr/>
          </p:nvSpPr>
          <p:spPr bwMode="auto">
            <a:xfrm>
              <a:off x="3965426" y="8189639"/>
              <a:ext cx="514350" cy="276225"/>
            </a:xfrm>
            <a:prstGeom prst="rect">
              <a:avLst/>
            </a:prstGeom>
            <a:noFill/>
            <a:ln w="9525">
              <a:noFill/>
              <a:miter lim="800000"/>
              <a:headEnd/>
              <a:tailEnd/>
            </a:ln>
          </p:spPr>
          <p:txBody>
            <a:bodyPr wrap="none">
              <a:spAutoFit/>
            </a:bodyPr>
            <a:lstStyle/>
            <a:p>
              <a:pPr algn="r" defTabSz="912813"/>
              <a:r>
                <a:rPr lang="fr-FR" sz="1200">
                  <a:latin typeface="Calibri" pitchFamily="34" charset="0"/>
                </a:rPr>
                <a:t>Al</a:t>
              </a:r>
              <a:r>
                <a:rPr lang="fr-FR" sz="1200" baseline="-25000">
                  <a:latin typeface="Calibri" pitchFamily="34" charset="0"/>
                </a:rPr>
                <a:t>2</a:t>
              </a:r>
              <a:r>
                <a:rPr lang="fr-FR" sz="1200">
                  <a:latin typeface="Calibri" pitchFamily="34" charset="0"/>
                </a:rPr>
                <a:t>O</a:t>
              </a:r>
              <a:r>
                <a:rPr lang="fr-FR" sz="1200" baseline="-25000">
                  <a:latin typeface="Calibri" pitchFamily="34" charset="0"/>
                </a:rPr>
                <a:t>3</a:t>
              </a:r>
            </a:p>
          </p:txBody>
        </p:sp>
        <p:sp>
          <p:nvSpPr>
            <p:cNvPr id="69754" name="Forme libre 60"/>
            <p:cNvSpPr>
              <a:spLocks/>
            </p:cNvSpPr>
            <p:nvPr/>
          </p:nvSpPr>
          <p:spPr bwMode="auto">
            <a:xfrm flipH="1" flipV="1">
              <a:off x="2225526" y="8651248"/>
              <a:ext cx="625602" cy="257305"/>
            </a:xfrm>
            <a:custGeom>
              <a:avLst/>
              <a:gdLst>
                <a:gd name="T0" fmla="*/ 7320 w 565604"/>
                <a:gd name="T1" fmla="*/ 34241 h 171442"/>
                <a:gd name="T2" fmla="*/ 103047 w 565604"/>
                <a:gd name="T3" fmla="*/ 251599 h 171442"/>
                <a:gd name="T4" fmla="*/ 625602 w 565604"/>
                <a:gd name="T5" fmla="*/ 0 h 171442"/>
                <a:gd name="T6" fmla="*/ 0 60000 65536"/>
                <a:gd name="T7" fmla="*/ 0 60000 65536"/>
                <a:gd name="T8" fmla="*/ 0 60000 65536"/>
              </a:gdLst>
              <a:ahLst/>
              <a:cxnLst>
                <a:cxn ang="T6">
                  <a:pos x="T0" y="T1"/>
                </a:cxn>
                <a:cxn ang="T7">
                  <a:pos x="T2" y="T3"/>
                </a:cxn>
                <a:cxn ang="T8">
                  <a:pos x="T4" y="T5"/>
                </a:cxn>
              </a:cxnLst>
              <a:rect l="0" t="0" r="r" b="b"/>
              <a:pathLst>
                <a:path w="565604" h="171442">
                  <a:moveTo>
                    <a:pt x="6618" y="22815"/>
                  </a:moveTo>
                  <a:cubicBezTo>
                    <a:pt x="12968" y="65995"/>
                    <a:pt x="0" y="171442"/>
                    <a:pt x="93164" y="167640"/>
                  </a:cubicBezTo>
                  <a:cubicBezTo>
                    <a:pt x="186328" y="163838"/>
                    <a:pt x="489404" y="27940"/>
                    <a:pt x="565604" y="0"/>
                  </a:cubicBezTo>
                </a:path>
              </a:pathLst>
            </a:custGeom>
            <a:solidFill>
              <a:srgbClr val="CCFFFF"/>
            </a:solidFill>
            <a:ln w="28575" cap="flat" cmpd="sng" algn="ctr">
              <a:solidFill>
                <a:srgbClr val="FF0000"/>
              </a:solidFill>
              <a:prstDash val="solid"/>
              <a:round/>
              <a:headEnd type="none" w="med" len="med"/>
              <a:tailEnd type="none" w="med" len="med"/>
            </a:ln>
          </p:spPr>
          <p:txBody>
            <a:bodyPr/>
            <a:lstStyle/>
            <a:p>
              <a:endParaRPr lang="fr-FR"/>
            </a:p>
          </p:txBody>
        </p:sp>
        <p:sp>
          <p:nvSpPr>
            <p:cNvPr id="188" name="Forme libre 187"/>
            <p:cNvSpPr/>
            <p:nvPr/>
          </p:nvSpPr>
          <p:spPr bwMode="auto">
            <a:xfrm>
              <a:off x="2855764" y="8853214"/>
              <a:ext cx="936625" cy="71438"/>
            </a:xfrm>
            <a:custGeom>
              <a:avLst/>
              <a:gdLst>
                <a:gd name="connsiteX0" fmla="*/ 0 w 1141741"/>
                <a:gd name="connsiteY0" fmla="*/ 0 h 59531"/>
                <a:gd name="connsiteX1" fmla="*/ 7144 w 1141741"/>
                <a:gd name="connsiteY1" fmla="*/ 14287 h 59531"/>
                <a:gd name="connsiteX2" fmla="*/ 14288 w 1141741"/>
                <a:gd name="connsiteY2" fmla="*/ 19050 h 59531"/>
                <a:gd name="connsiteX3" fmla="*/ 16669 w 1141741"/>
                <a:gd name="connsiteY3" fmla="*/ 26194 h 59531"/>
                <a:gd name="connsiteX4" fmla="*/ 30957 w 1141741"/>
                <a:gd name="connsiteY4" fmla="*/ 28575 h 59531"/>
                <a:gd name="connsiteX5" fmla="*/ 50007 w 1141741"/>
                <a:gd name="connsiteY5" fmla="*/ 23812 h 59531"/>
                <a:gd name="connsiteX6" fmla="*/ 57150 w 1141741"/>
                <a:gd name="connsiteY6" fmla="*/ 26194 h 59531"/>
                <a:gd name="connsiteX7" fmla="*/ 59532 w 1141741"/>
                <a:gd name="connsiteY7" fmla="*/ 33337 h 59531"/>
                <a:gd name="connsiteX8" fmla="*/ 76200 w 1141741"/>
                <a:gd name="connsiteY8" fmla="*/ 30956 h 59531"/>
                <a:gd name="connsiteX9" fmla="*/ 80963 w 1141741"/>
                <a:gd name="connsiteY9" fmla="*/ 23812 h 59531"/>
                <a:gd name="connsiteX10" fmla="*/ 95250 w 1141741"/>
                <a:gd name="connsiteY10" fmla="*/ 19050 h 59531"/>
                <a:gd name="connsiteX11" fmla="*/ 104775 w 1141741"/>
                <a:gd name="connsiteY11" fmla="*/ 21431 h 59531"/>
                <a:gd name="connsiteX12" fmla="*/ 109538 w 1141741"/>
                <a:gd name="connsiteY12" fmla="*/ 28575 h 59531"/>
                <a:gd name="connsiteX13" fmla="*/ 114300 w 1141741"/>
                <a:gd name="connsiteY13" fmla="*/ 42862 h 59531"/>
                <a:gd name="connsiteX14" fmla="*/ 121444 w 1141741"/>
                <a:gd name="connsiteY14" fmla="*/ 45244 h 59531"/>
                <a:gd name="connsiteX15" fmla="*/ 130969 w 1141741"/>
                <a:gd name="connsiteY15" fmla="*/ 42862 h 59531"/>
                <a:gd name="connsiteX16" fmla="*/ 145257 w 1141741"/>
                <a:gd name="connsiteY16" fmla="*/ 33337 h 59531"/>
                <a:gd name="connsiteX17" fmla="*/ 166688 w 1141741"/>
                <a:gd name="connsiteY17" fmla="*/ 21431 h 59531"/>
                <a:gd name="connsiteX18" fmla="*/ 173832 w 1141741"/>
                <a:gd name="connsiteY18" fmla="*/ 26194 h 59531"/>
                <a:gd name="connsiteX19" fmla="*/ 180975 w 1141741"/>
                <a:gd name="connsiteY19" fmla="*/ 28575 h 59531"/>
                <a:gd name="connsiteX20" fmla="*/ 190500 w 1141741"/>
                <a:gd name="connsiteY20" fmla="*/ 38100 h 59531"/>
                <a:gd name="connsiteX21" fmla="*/ 200025 w 1141741"/>
                <a:gd name="connsiteY21" fmla="*/ 26194 h 59531"/>
                <a:gd name="connsiteX22" fmla="*/ 214313 w 1141741"/>
                <a:gd name="connsiteY22" fmla="*/ 19050 h 59531"/>
                <a:gd name="connsiteX23" fmla="*/ 233363 w 1141741"/>
                <a:gd name="connsiteY23" fmla="*/ 21431 h 59531"/>
                <a:gd name="connsiteX24" fmla="*/ 240507 w 1141741"/>
                <a:gd name="connsiteY24" fmla="*/ 28575 h 59531"/>
                <a:gd name="connsiteX25" fmla="*/ 247650 w 1141741"/>
                <a:gd name="connsiteY25" fmla="*/ 30956 h 59531"/>
                <a:gd name="connsiteX26" fmla="*/ 261938 w 1141741"/>
                <a:gd name="connsiteY26" fmla="*/ 28575 h 59531"/>
                <a:gd name="connsiteX27" fmla="*/ 276225 w 1141741"/>
                <a:gd name="connsiteY27" fmla="*/ 19050 h 59531"/>
                <a:gd name="connsiteX28" fmla="*/ 283369 w 1141741"/>
                <a:gd name="connsiteY28" fmla="*/ 26194 h 59531"/>
                <a:gd name="connsiteX29" fmla="*/ 290513 w 1141741"/>
                <a:gd name="connsiteY29" fmla="*/ 28575 h 59531"/>
                <a:gd name="connsiteX30" fmla="*/ 297657 w 1141741"/>
                <a:gd name="connsiteY30" fmla="*/ 33337 h 59531"/>
                <a:gd name="connsiteX31" fmla="*/ 300038 w 1141741"/>
                <a:gd name="connsiteY31" fmla="*/ 40481 h 59531"/>
                <a:gd name="connsiteX32" fmla="*/ 314325 w 1141741"/>
                <a:gd name="connsiteY32" fmla="*/ 40481 h 59531"/>
                <a:gd name="connsiteX33" fmla="*/ 319088 w 1141741"/>
                <a:gd name="connsiteY33" fmla="*/ 33337 h 59531"/>
                <a:gd name="connsiteX34" fmla="*/ 326232 w 1141741"/>
                <a:gd name="connsiteY34" fmla="*/ 16669 h 59531"/>
                <a:gd name="connsiteX35" fmla="*/ 340519 w 1141741"/>
                <a:gd name="connsiteY35" fmla="*/ 9525 h 59531"/>
                <a:gd name="connsiteX36" fmla="*/ 361950 w 1141741"/>
                <a:gd name="connsiteY36" fmla="*/ 16669 h 59531"/>
                <a:gd name="connsiteX37" fmla="*/ 364332 w 1141741"/>
                <a:gd name="connsiteY37" fmla="*/ 23812 h 59531"/>
                <a:gd name="connsiteX38" fmla="*/ 373857 w 1141741"/>
                <a:gd name="connsiteY38" fmla="*/ 38100 h 59531"/>
                <a:gd name="connsiteX39" fmla="*/ 404813 w 1141741"/>
                <a:gd name="connsiteY39" fmla="*/ 33337 h 59531"/>
                <a:gd name="connsiteX40" fmla="*/ 411957 w 1141741"/>
                <a:gd name="connsiteY40" fmla="*/ 28575 h 59531"/>
                <a:gd name="connsiteX41" fmla="*/ 421482 w 1141741"/>
                <a:gd name="connsiteY41" fmla="*/ 33337 h 59531"/>
                <a:gd name="connsiteX42" fmla="*/ 435769 w 1141741"/>
                <a:gd name="connsiteY42" fmla="*/ 38100 h 59531"/>
                <a:gd name="connsiteX43" fmla="*/ 447675 w 1141741"/>
                <a:gd name="connsiteY43" fmla="*/ 26194 h 59531"/>
                <a:gd name="connsiteX44" fmla="*/ 454819 w 1141741"/>
                <a:gd name="connsiteY44" fmla="*/ 28575 h 59531"/>
                <a:gd name="connsiteX45" fmla="*/ 459582 w 1141741"/>
                <a:gd name="connsiteY45" fmla="*/ 35719 h 59531"/>
                <a:gd name="connsiteX46" fmla="*/ 488157 w 1141741"/>
                <a:gd name="connsiteY46" fmla="*/ 28575 h 59531"/>
                <a:gd name="connsiteX47" fmla="*/ 504825 w 1141741"/>
                <a:gd name="connsiteY47" fmla="*/ 26194 h 59531"/>
                <a:gd name="connsiteX48" fmla="*/ 511969 w 1141741"/>
                <a:gd name="connsiteY48" fmla="*/ 23812 h 59531"/>
                <a:gd name="connsiteX49" fmla="*/ 533400 w 1141741"/>
                <a:gd name="connsiteY49" fmla="*/ 40481 h 59531"/>
                <a:gd name="connsiteX50" fmla="*/ 540544 w 1141741"/>
                <a:gd name="connsiteY50" fmla="*/ 45244 h 59531"/>
                <a:gd name="connsiteX51" fmla="*/ 542925 w 1141741"/>
                <a:gd name="connsiteY51" fmla="*/ 52387 h 59531"/>
                <a:gd name="connsiteX52" fmla="*/ 557213 w 1141741"/>
                <a:gd name="connsiteY52" fmla="*/ 59531 h 59531"/>
                <a:gd name="connsiteX53" fmla="*/ 571500 w 1141741"/>
                <a:gd name="connsiteY53" fmla="*/ 57150 h 59531"/>
                <a:gd name="connsiteX54" fmla="*/ 585788 w 1141741"/>
                <a:gd name="connsiteY54" fmla="*/ 45244 h 59531"/>
                <a:gd name="connsiteX55" fmla="*/ 592932 w 1141741"/>
                <a:gd name="connsiteY55" fmla="*/ 42862 h 59531"/>
                <a:gd name="connsiteX56" fmla="*/ 614363 w 1141741"/>
                <a:gd name="connsiteY56" fmla="*/ 30956 h 59531"/>
                <a:gd name="connsiteX57" fmla="*/ 623888 w 1141741"/>
                <a:gd name="connsiteY57" fmla="*/ 42862 h 59531"/>
                <a:gd name="connsiteX58" fmla="*/ 635794 w 1141741"/>
                <a:gd name="connsiteY58" fmla="*/ 52387 h 59531"/>
                <a:gd name="connsiteX59" fmla="*/ 650082 w 1141741"/>
                <a:gd name="connsiteY59" fmla="*/ 50006 h 59531"/>
                <a:gd name="connsiteX60" fmla="*/ 652463 w 1141741"/>
                <a:gd name="connsiteY60" fmla="*/ 42862 h 59531"/>
                <a:gd name="connsiteX61" fmla="*/ 659607 w 1141741"/>
                <a:gd name="connsiteY61" fmla="*/ 38100 h 59531"/>
                <a:gd name="connsiteX62" fmla="*/ 692944 w 1141741"/>
                <a:gd name="connsiteY62" fmla="*/ 40481 h 59531"/>
                <a:gd name="connsiteX63" fmla="*/ 707232 w 1141741"/>
                <a:gd name="connsiteY63" fmla="*/ 45244 h 59531"/>
                <a:gd name="connsiteX64" fmla="*/ 719138 w 1141741"/>
                <a:gd name="connsiteY64" fmla="*/ 42862 h 59531"/>
                <a:gd name="connsiteX65" fmla="*/ 733425 w 1141741"/>
                <a:gd name="connsiteY65" fmla="*/ 33337 h 59531"/>
                <a:gd name="connsiteX66" fmla="*/ 738188 w 1141741"/>
                <a:gd name="connsiteY66" fmla="*/ 26194 h 59531"/>
                <a:gd name="connsiteX67" fmla="*/ 752475 w 1141741"/>
                <a:gd name="connsiteY67" fmla="*/ 16669 h 59531"/>
                <a:gd name="connsiteX68" fmla="*/ 766763 w 1141741"/>
                <a:gd name="connsiteY68" fmla="*/ 19050 h 59531"/>
                <a:gd name="connsiteX69" fmla="*/ 773907 w 1141741"/>
                <a:gd name="connsiteY69" fmla="*/ 26194 h 59531"/>
                <a:gd name="connsiteX70" fmla="*/ 788194 w 1141741"/>
                <a:gd name="connsiteY70" fmla="*/ 33337 h 59531"/>
                <a:gd name="connsiteX71" fmla="*/ 795338 w 1141741"/>
                <a:gd name="connsiteY71" fmla="*/ 38100 h 59531"/>
                <a:gd name="connsiteX72" fmla="*/ 802482 w 1141741"/>
                <a:gd name="connsiteY72" fmla="*/ 40481 h 59531"/>
                <a:gd name="connsiteX73" fmla="*/ 809625 w 1141741"/>
                <a:gd name="connsiteY73" fmla="*/ 47625 h 59531"/>
                <a:gd name="connsiteX74" fmla="*/ 826294 w 1141741"/>
                <a:gd name="connsiteY74" fmla="*/ 45244 h 59531"/>
                <a:gd name="connsiteX75" fmla="*/ 835819 w 1141741"/>
                <a:gd name="connsiteY75" fmla="*/ 33337 h 59531"/>
                <a:gd name="connsiteX76" fmla="*/ 840582 w 1141741"/>
                <a:gd name="connsiteY76" fmla="*/ 26194 h 59531"/>
                <a:gd name="connsiteX77" fmla="*/ 852488 w 1141741"/>
                <a:gd name="connsiteY77" fmla="*/ 30956 h 59531"/>
                <a:gd name="connsiteX78" fmla="*/ 859632 w 1141741"/>
                <a:gd name="connsiteY78" fmla="*/ 38100 h 59531"/>
                <a:gd name="connsiteX79" fmla="*/ 862013 w 1141741"/>
                <a:gd name="connsiteY79" fmla="*/ 45244 h 59531"/>
                <a:gd name="connsiteX80" fmla="*/ 871538 w 1141741"/>
                <a:gd name="connsiteY80" fmla="*/ 47625 h 59531"/>
                <a:gd name="connsiteX81" fmla="*/ 914400 w 1141741"/>
                <a:gd name="connsiteY81" fmla="*/ 38100 h 59531"/>
                <a:gd name="connsiteX82" fmla="*/ 916782 w 1141741"/>
                <a:gd name="connsiteY82" fmla="*/ 30956 h 59531"/>
                <a:gd name="connsiteX83" fmla="*/ 923925 w 1141741"/>
                <a:gd name="connsiteY83" fmla="*/ 38100 h 59531"/>
                <a:gd name="connsiteX84" fmla="*/ 933450 w 1141741"/>
                <a:gd name="connsiteY84" fmla="*/ 52387 h 59531"/>
                <a:gd name="connsiteX85" fmla="*/ 969169 w 1141741"/>
                <a:gd name="connsiteY85" fmla="*/ 50006 h 59531"/>
                <a:gd name="connsiteX86" fmla="*/ 981075 w 1141741"/>
                <a:gd name="connsiteY86" fmla="*/ 38100 h 59531"/>
                <a:gd name="connsiteX87" fmla="*/ 988219 w 1141741"/>
                <a:gd name="connsiteY87" fmla="*/ 30956 h 59531"/>
                <a:gd name="connsiteX88" fmla="*/ 990600 w 1141741"/>
                <a:gd name="connsiteY88" fmla="*/ 23812 h 59531"/>
                <a:gd name="connsiteX89" fmla="*/ 1012032 w 1141741"/>
                <a:gd name="connsiteY89" fmla="*/ 33337 h 59531"/>
                <a:gd name="connsiteX90" fmla="*/ 1021557 w 1141741"/>
                <a:gd name="connsiteY90" fmla="*/ 47625 h 59531"/>
                <a:gd name="connsiteX91" fmla="*/ 1031082 w 1141741"/>
                <a:gd name="connsiteY91" fmla="*/ 33337 h 59531"/>
                <a:gd name="connsiteX92" fmla="*/ 1035844 w 1141741"/>
                <a:gd name="connsiteY92" fmla="*/ 26194 h 59531"/>
                <a:gd name="connsiteX93" fmla="*/ 1038225 w 1141741"/>
                <a:gd name="connsiteY93" fmla="*/ 38100 h 59531"/>
                <a:gd name="connsiteX94" fmla="*/ 1052513 w 1141741"/>
                <a:gd name="connsiteY94" fmla="*/ 42862 h 59531"/>
                <a:gd name="connsiteX95" fmla="*/ 1059657 w 1141741"/>
                <a:gd name="connsiteY95" fmla="*/ 38100 h 59531"/>
                <a:gd name="connsiteX96" fmla="*/ 1066800 w 1141741"/>
                <a:gd name="connsiteY96" fmla="*/ 30956 h 59531"/>
                <a:gd name="connsiteX97" fmla="*/ 1073944 w 1141741"/>
                <a:gd name="connsiteY97" fmla="*/ 28575 h 59531"/>
                <a:gd name="connsiteX98" fmla="*/ 1100138 w 1141741"/>
                <a:gd name="connsiteY98" fmla="*/ 28575 h 59531"/>
                <a:gd name="connsiteX99" fmla="*/ 1114425 w 1141741"/>
                <a:gd name="connsiteY99" fmla="*/ 19050 h 59531"/>
                <a:gd name="connsiteX100" fmla="*/ 1138238 w 1141741"/>
                <a:gd name="connsiteY100" fmla="*/ 14287 h 59531"/>
                <a:gd name="connsiteX101" fmla="*/ 1138238 w 1141741"/>
                <a:gd name="connsiteY101" fmla="*/ 2381 h 59531"/>
                <a:gd name="connsiteX0" fmla="*/ 0 w 1141741"/>
                <a:gd name="connsiteY0" fmla="*/ 0 h 59531"/>
                <a:gd name="connsiteX1" fmla="*/ 7144 w 1141741"/>
                <a:gd name="connsiteY1" fmla="*/ 14287 h 59531"/>
                <a:gd name="connsiteX2" fmla="*/ 14288 w 1141741"/>
                <a:gd name="connsiteY2" fmla="*/ 19050 h 59531"/>
                <a:gd name="connsiteX3" fmla="*/ 16669 w 1141741"/>
                <a:gd name="connsiteY3" fmla="*/ 26194 h 59531"/>
                <a:gd name="connsiteX4" fmla="*/ 30957 w 1141741"/>
                <a:gd name="connsiteY4" fmla="*/ 28575 h 59531"/>
                <a:gd name="connsiteX5" fmla="*/ 50007 w 1141741"/>
                <a:gd name="connsiteY5" fmla="*/ 23812 h 59531"/>
                <a:gd name="connsiteX6" fmla="*/ 57150 w 1141741"/>
                <a:gd name="connsiteY6" fmla="*/ 26194 h 59531"/>
                <a:gd name="connsiteX7" fmla="*/ 59532 w 1141741"/>
                <a:gd name="connsiteY7" fmla="*/ 33337 h 59531"/>
                <a:gd name="connsiteX8" fmla="*/ 76200 w 1141741"/>
                <a:gd name="connsiteY8" fmla="*/ 30956 h 59531"/>
                <a:gd name="connsiteX9" fmla="*/ 80963 w 1141741"/>
                <a:gd name="connsiteY9" fmla="*/ 23812 h 59531"/>
                <a:gd name="connsiteX10" fmla="*/ 95250 w 1141741"/>
                <a:gd name="connsiteY10" fmla="*/ 19050 h 59531"/>
                <a:gd name="connsiteX11" fmla="*/ 104775 w 1141741"/>
                <a:gd name="connsiteY11" fmla="*/ 21431 h 59531"/>
                <a:gd name="connsiteX12" fmla="*/ 109538 w 1141741"/>
                <a:gd name="connsiteY12" fmla="*/ 28575 h 59531"/>
                <a:gd name="connsiteX13" fmla="*/ 114300 w 1141741"/>
                <a:gd name="connsiteY13" fmla="*/ 42862 h 59531"/>
                <a:gd name="connsiteX14" fmla="*/ 121444 w 1141741"/>
                <a:gd name="connsiteY14" fmla="*/ 45244 h 59531"/>
                <a:gd name="connsiteX15" fmla="*/ 130969 w 1141741"/>
                <a:gd name="connsiteY15" fmla="*/ 42862 h 59531"/>
                <a:gd name="connsiteX16" fmla="*/ 145257 w 1141741"/>
                <a:gd name="connsiteY16" fmla="*/ 33337 h 59531"/>
                <a:gd name="connsiteX17" fmla="*/ 166688 w 1141741"/>
                <a:gd name="connsiteY17" fmla="*/ 21431 h 59531"/>
                <a:gd name="connsiteX18" fmla="*/ 173832 w 1141741"/>
                <a:gd name="connsiteY18" fmla="*/ 26194 h 59531"/>
                <a:gd name="connsiteX19" fmla="*/ 180975 w 1141741"/>
                <a:gd name="connsiteY19" fmla="*/ 28575 h 59531"/>
                <a:gd name="connsiteX20" fmla="*/ 190500 w 1141741"/>
                <a:gd name="connsiteY20" fmla="*/ 38100 h 59531"/>
                <a:gd name="connsiteX21" fmla="*/ 200025 w 1141741"/>
                <a:gd name="connsiteY21" fmla="*/ 26194 h 59531"/>
                <a:gd name="connsiteX22" fmla="*/ 214313 w 1141741"/>
                <a:gd name="connsiteY22" fmla="*/ 19050 h 59531"/>
                <a:gd name="connsiteX23" fmla="*/ 233363 w 1141741"/>
                <a:gd name="connsiteY23" fmla="*/ 21431 h 59531"/>
                <a:gd name="connsiteX24" fmla="*/ 240507 w 1141741"/>
                <a:gd name="connsiteY24" fmla="*/ 28575 h 59531"/>
                <a:gd name="connsiteX25" fmla="*/ 247650 w 1141741"/>
                <a:gd name="connsiteY25" fmla="*/ 30956 h 59531"/>
                <a:gd name="connsiteX26" fmla="*/ 261938 w 1141741"/>
                <a:gd name="connsiteY26" fmla="*/ 28575 h 59531"/>
                <a:gd name="connsiteX27" fmla="*/ 276225 w 1141741"/>
                <a:gd name="connsiteY27" fmla="*/ 19050 h 59531"/>
                <a:gd name="connsiteX28" fmla="*/ 283369 w 1141741"/>
                <a:gd name="connsiteY28" fmla="*/ 26194 h 59531"/>
                <a:gd name="connsiteX29" fmla="*/ 290513 w 1141741"/>
                <a:gd name="connsiteY29" fmla="*/ 28575 h 59531"/>
                <a:gd name="connsiteX30" fmla="*/ 297657 w 1141741"/>
                <a:gd name="connsiteY30" fmla="*/ 33337 h 59531"/>
                <a:gd name="connsiteX31" fmla="*/ 300038 w 1141741"/>
                <a:gd name="connsiteY31" fmla="*/ 40481 h 59531"/>
                <a:gd name="connsiteX32" fmla="*/ 314325 w 1141741"/>
                <a:gd name="connsiteY32" fmla="*/ 40481 h 59531"/>
                <a:gd name="connsiteX33" fmla="*/ 319088 w 1141741"/>
                <a:gd name="connsiteY33" fmla="*/ 33337 h 59531"/>
                <a:gd name="connsiteX34" fmla="*/ 326232 w 1141741"/>
                <a:gd name="connsiteY34" fmla="*/ 16669 h 59531"/>
                <a:gd name="connsiteX35" fmla="*/ 338393 w 1141741"/>
                <a:gd name="connsiteY35" fmla="*/ 9847 h 59531"/>
                <a:gd name="connsiteX36" fmla="*/ 361950 w 1141741"/>
                <a:gd name="connsiteY36" fmla="*/ 16669 h 59531"/>
                <a:gd name="connsiteX37" fmla="*/ 364332 w 1141741"/>
                <a:gd name="connsiteY37" fmla="*/ 23812 h 59531"/>
                <a:gd name="connsiteX38" fmla="*/ 373857 w 1141741"/>
                <a:gd name="connsiteY38" fmla="*/ 38100 h 59531"/>
                <a:gd name="connsiteX39" fmla="*/ 404813 w 1141741"/>
                <a:gd name="connsiteY39" fmla="*/ 33337 h 59531"/>
                <a:gd name="connsiteX40" fmla="*/ 411957 w 1141741"/>
                <a:gd name="connsiteY40" fmla="*/ 28575 h 59531"/>
                <a:gd name="connsiteX41" fmla="*/ 421482 w 1141741"/>
                <a:gd name="connsiteY41" fmla="*/ 33337 h 59531"/>
                <a:gd name="connsiteX42" fmla="*/ 435769 w 1141741"/>
                <a:gd name="connsiteY42" fmla="*/ 38100 h 59531"/>
                <a:gd name="connsiteX43" fmla="*/ 447675 w 1141741"/>
                <a:gd name="connsiteY43" fmla="*/ 26194 h 59531"/>
                <a:gd name="connsiteX44" fmla="*/ 454819 w 1141741"/>
                <a:gd name="connsiteY44" fmla="*/ 28575 h 59531"/>
                <a:gd name="connsiteX45" fmla="*/ 459582 w 1141741"/>
                <a:gd name="connsiteY45" fmla="*/ 35719 h 59531"/>
                <a:gd name="connsiteX46" fmla="*/ 488157 w 1141741"/>
                <a:gd name="connsiteY46" fmla="*/ 28575 h 59531"/>
                <a:gd name="connsiteX47" fmla="*/ 504825 w 1141741"/>
                <a:gd name="connsiteY47" fmla="*/ 26194 h 59531"/>
                <a:gd name="connsiteX48" fmla="*/ 511969 w 1141741"/>
                <a:gd name="connsiteY48" fmla="*/ 23812 h 59531"/>
                <a:gd name="connsiteX49" fmla="*/ 533400 w 1141741"/>
                <a:gd name="connsiteY49" fmla="*/ 40481 h 59531"/>
                <a:gd name="connsiteX50" fmla="*/ 540544 w 1141741"/>
                <a:gd name="connsiteY50" fmla="*/ 45244 h 59531"/>
                <a:gd name="connsiteX51" fmla="*/ 542925 w 1141741"/>
                <a:gd name="connsiteY51" fmla="*/ 52387 h 59531"/>
                <a:gd name="connsiteX52" fmla="*/ 557213 w 1141741"/>
                <a:gd name="connsiteY52" fmla="*/ 59531 h 59531"/>
                <a:gd name="connsiteX53" fmla="*/ 571500 w 1141741"/>
                <a:gd name="connsiteY53" fmla="*/ 57150 h 59531"/>
                <a:gd name="connsiteX54" fmla="*/ 585788 w 1141741"/>
                <a:gd name="connsiteY54" fmla="*/ 45244 h 59531"/>
                <a:gd name="connsiteX55" fmla="*/ 592932 w 1141741"/>
                <a:gd name="connsiteY55" fmla="*/ 42862 h 59531"/>
                <a:gd name="connsiteX56" fmla="*/ 614363 w 1141741"/>
                <a:gd name="connsiteY56" fmla="*/ 30956 h 59531"/>
                <a:gd name="connsiteX57" fmla="*/ 623888 w 1141741"/>
                <a:gd name="connsiteY57" fmla="*/ 42862 h 59531"/>
                <a:gd name="connsiteX58" fmla="*/ 635794 w 1141741"/>
                <a:gd name="connsiteY58" fmla="*/ 52387 h 59531"/>
                <a:gd name="connsiteX59" fmla="*/ 650082 w 1141741"/>
                <a:gd name="connsiteY59" fmla="*/ 50006 h 59531"/>
                <a:gd name="connsiteX60" fmla="*/ 652463 w 1141741"/>
                <a:gd name="connsiteY60" fmla="*/ 42862 h 59531"/>
                <a:gd name="connsiteX61" fmla="*/ 659607 w 1141741"/>
                <a:gd name="connsiteY61" fmla="*/ 38100 h 59531"/>
                <a:gd name="connsiteX62" fmla="*/ 692944 w 1141741"/>
                <a:gd name="connsiteY62" fmla="*/ 40481 h 59531"/>
                <a:gd name="connsiteX63" fmla="*/ 707232 w 1141741"/>
                <a:gd name="connsiteY63" fmla="*/ 45244 h 59531"/>
                <a:gd name="connsiteX64" fmla="*/ 719138 w 1141741"/>
                <a:gd name="connsiteY64" fmla="*/ 42862 h 59531"/>
                <a:gd name="connsiteX65" fmla="*/ 733425 w 1141741"/>
                <a:gd name="connsiteY65" fmla="*/ 33337 h 59531"/>
                <a:gd name="connsiteX66" fmla="*/ 738188 w 1141741"/>
                <a:gd name="connsiteY66" fmla="*/ 26194 h 59531"/>
                <a:gd name="connsiteX67" fmla="*/ 752475 w 1141741"/>
                <a:gd name="connsiteY67" fmla="*/ 16669 h 59531"/>
                <a:gd name="connsiteX68" fmla="*/ 766763 w 1141741"/>
                <a:gd name="connsiteY68" fmla="*/ 19050 h 59531"/>
                <a:gd name="connsiteX69" fmla="*/ 773907 w 1141741"/>
                <a:gd name="connsiteY69" fmla="*/ 26194 h 59531"/>
                <a:gd name="connsiteX70" fmla="*/ 788194 w 1141741"/>
                <a:gd name="connsiteY70" fmla="*/ 33337 h 59531"/>
                <a:gd name="connsiteX71" fmla="*/ 795338 w 1141741"/>
                <a:gd name="connsiteY71" fmla="*/ 38100 h 59531"/>
                <a:gd name="connsiteX72" fmla="*/ 802482 w 1141741"/>
                <a:gd name="connsiteY72" fmla="*/ 40481 h 59531"/>
                <a:gd name="connsiteX73" fmla="*/ 809625 w 1141741"/>
                <a:gd name="connsiteY73" fmla="*/ 47625 h 59531"/>
                <a:gd name="connsiteX74" fmla="*/ 826294 w 1141741"/>
                <a:gd name="connsiteY74" fmla="*/ 45244 h 59531"/>
                <a:gd name="connsiteX75" fmla="*/ 835819 w 1141741"/>
                <a:gd name="connsiteY75" fmla="*/ 33337 h 59531"/>
                <a:gd name="connsiteX76" fmla="*/ 840582 w 1141741"/>
                <a:gd name="connsiteY76" fmla="*/ 26194 h 59531"/>
                <a:gd name="connsiteX77" fmla="*/ 852488 w 1141741"/>
                <a:gd name="connsiteY77" fmla="*/ 30956 h 59531"/>
                <a:gd name="connsiteX78" fmla="*/ 859632 w 1141741"/>
                <a:gd name="connsiteY78" fmla="*/ 38100 h 59531"/>
                <a:gd name="connsiteX79" fmla="*/ 862013 w 1141741"/>
                <a:gd name="connsiteY79" fmla="*/ 45244 h 59531"/>
                <a:gd name="connsiteX80" fmla="*/ 871538 w 1141741"/>
                <a:gd name="connsiteY80" fmla="*/ 47625 h 59531"/>
                <a:gd name="connsiteX81" fmla="*/ 914400 w 1141741"/>
                <a:gd name="connsiteY81" fmla="*/ 38100 h 59531"/>
                <a:gd name="connsiteX82" fmla="*/ 916782 w 1141741"/>
                <a:gd name="connsiteY82" fmla="*/ 30956 h 59531"/>
                <a:gd name="connsiteX83" fmla="*/ 923925 w 1141741"/>
                <a:gd name="connsiteY83" fmla="*/ 38100 h 59531"/>
                <a:gd name="connsiteX84" fmla="*/ 933450 w 1141741"/>
                <a:gd name="connsiteY84" fmla="*/ 52387 h 59531"/>
                <a:gd name="connsiteX85" fmla="*/ 969169 w 1141741"/>
                <a:gd name="connsiteY85" fmla="*/ 50006 h 59531"/>
                <a:gd name="connsiteX86" fmla="*/ 981075 w 1141741"/>
                <a:gd name="connsiteY86" fmla="*/ 38100 h 59531"/>
                <a:gd name="connsiteX87" fmla="*/ 988219 w 1141741"/>
                <a:gd name="connsiteY87" fmla="*/ 30956 h 59531"/>
                <a:gd name="connsiteX88" fmla="*/ 990600 w 1141741"/>
                <a:gd name="connsiteY88" fmla="*/ 23812 h 59531"/>
                <a:gd name="connsiteX89" fmla="*/ 1012032 w 1141741"/>
                <a:gd name="connsiteY89" fmla="*/ 33337 h 59531"/>
                <a:gd name="connsiteX90" fmla="*/ 1021557 w 1141741"/>
                <a:gd name="connsiteY90" fmla="*/ 47625 h 59531"/>
                <a:gd name="connsiteX91" fmla="*/ 1031082 w 1141741"/>
                <a:gd name="connsiteY91" fmla="*/ 33337 h 59531"/>
                <a:gd name="connsiteX92" fmla="*/ 1035844 w 1141741"/>
                <a:gd name="connsiteY92" fmla="*/ 26194 h 59531"/>
                <a:gd name="connsiteX93" fmla="*/ 1038225 w 1141741"/>
                <a:gd name="connsiteY93" fmla="*/ 38100 h 59531"/>
                <a:gd name="connsiteX94" fmla="*/ 1052513 w 1141741"/>
                <a:gd name="connsiteY94" fmla="*/ 42862 h 59531"/>
                <a:gd name="connsiteX95" fmla="*/ 1059657 w 1141741"/>
                <a:gd name="connsiteY95" fmla="*/ 38100 h 59531"/>
                <a:gd name="connsiteX96" fmla="*/ 1066800 w 1141741"/>
                <a:gd name="connsiteY96" fmla="*/ 30956 h 59531"/>
                <a:gd name="connsiteX97" fmla="*/ 1073944 w 1141741"/>
                <a:gd name="connsiteY97" fmla="*/ 28575 h 59531"/>
                <a:gd name="connsiteX98" fmla="*/ 1100138 w 1141741"/>
                <a:gd name="connsiteY98" fmla="*/ 28575 h 59531"/>
                <a:gd name="connsiteX99" fmla="*/ 1114425 w 1141741"/>
                <a:gd name="connsiteY99" fmla="*/ 19050 h 59531"/>
                <a:gd name="connsiteX100" fmla="*/ 1138238 w 1141741"/>
                <a:gd name="connsiteY100" fmla="*/ 14287 h 59531"/>
                <a:gd name="connsiteX101" fmla="*/ 1138238 w 1141741"/>
                <a:gd name="connsiteY101" fmla="*/ 2381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1141741" h="59531">
                  <a:moveTo>
                    <a:pt x="0" y="0"/>
                  </a:moveTo>
                  <a:cubicBezTo>
                    <a:pt x="1937" y="5809"/>
                    <a:pt x="2529" y="9672"/>
                    <a:pt x="7144" y="14287"/>
                  </a:cubicBezTo>
                  <a:cubicBezTo>
                    <a:pt x="9168" y="16311"/>
                    <a:pt x="11907" y="17462"/>
                    <a:pt x="14288" y="19050"/>
                  </a:cubicBezTo>
                  <a:cubicBezTo>
                    <a:pt x="15082" y="21431"/>
                    <a:pt x="15101" y="24234"/>
                    <a:pt x="16669" y="26194"/>
                  </a:cubicBezTo>
                  <a:cubicBezTo>
                    <a:pt x="22935" y="34026"/>
                    <a:pt x="23700" y="30389"/>
                    <a:pt x="30957" y="28575"/>
                  </a:cubicBezTo>
                  <a:lnTo>
                    <a:pt x="50007" y="23812"/>
                  </a:lnTo>
                  <a:cubicBezTo>
                    <a:pt x="52388" y="24606"/>
                    <a:pt x="55375" y="24419"/>
                    <a:pt x="57150" y="26194"/>
                  </a:cubicBezTo>
                  <a:cubicBezTo>
                    <a:pt x="58925" y="27969"/>
                    <a:pt x="57097" y="32728"/>
                    <a:pt x="59532" y="33337"/>
                  </a:cubicBezTo>
                  <a:cubicBezTo>
                    <a:pt x="64977" y="34698"/>
                    <a:pt x="70644" y="31750"/>
                    <a:pt x="76200" y="30956"/>
                  </a:cubicBezTo>
                  <a:cubicBezTo>
                    <a:pt x="77788" y="28575"/>
                    <a:pt x="78536" y="25329"/>
                    <a:pt x="80963" y="23812"/>
                  </a:cubicBezTo>
                  <a:cubicBezTo>
                    <a:pt x="85220" y="21151"/>
                    <a:pt x="95250" y="19050"/>
                    <a:pt x="95250" y="19050"/>
                  </a:cubicBezTo>
                  <a:cubicBezTo>
                    <a:pt x="98425" y="19844"/>
                    <a:pt x="102052" y="19616"/>
                    <a:pt x="104775" y="21431"/>
                  </a:cubicBezTo>
                  <a:cubicBezTo>
                    <a:pt x="107156" y="23019"/>
                    <a:pt x="108376" y="25960"/>
                    <a:pt x="109538" y="28575"/>
                  </a:cubicBezTo>
                  <a:cubicBezTo>
                    <a:pt x="111577" y="33162"/>
                    <a:pt x="109538" y="41274"/>
                    <a:pt x="114300" y="42862"/>
                  </a:cubicBezTo>
                  <a:lnTo>
                    <a:pt x="121444" y="45244"/>
                  </a:lnTo>
                  <a:cubicBezTo>
                    <a:pt x="124619" y="44450"/>
                    <a:pt x="128042" y="44326"/>
                    <a:pt x="130969" y="42862"/>
                  </a:cubicBezTo>
                  <a:cubicBezTo>
                    <a:pt x="136089" y="40302"/>
                    <a:pt x="145257" y="33337"/>
                    <a:pt x="145257" y="33337"/>
                  </a:cubicBezTo>
                  <a:cubicBezTo>
                    <a:pt x="157027" y="15683"/>
                    <a:pt x="149169" y="17928"/>
                    <a:pt x="166688" y="21431"/>
                  </a:cubicBezTo>
                  <a:cubicBezTo>
                    <a:pt x="169069" y="23019"/>
                    <a:pt x="171272" y="24914"/>
                    <a:pt x="173832" y="26194"/>
                  </a:cubicBezTo>
                  <a:cubicBezTo>
                    <a:pt x="176077" y="27316"/>
                    <a:pt x="179200" y="26800"/>
                    <a:pt x="180975" y="28575"/>
                  </a:cubicBezTo>
                  <a:cubicBezTo>
                    <a:pt x="193674" y="41274"/>
                    <a:pt x="171454" y="31751"/>
                    <a:pt x="190500" y="38100"/>
                  </a:cubicBezTo>
                  <a:cubicBezTo>
                    <a:pt x="210976" y="24449"/>
                    <a:pt x="186879" y="42626"/>
                    <a:pt x="200025" y="26194"/>
                  </a:cubicBezTo>
                  <a:cubicBezTo>
                    <a:pt x="203383" y="21996"/>
                    <a:pt x="209606" y="20619"/>
                    <a:pt x="214313" y="19050"/>
                  </a:cubicBezTo>
                  <a:cubicBezTo>
                    <a:pt x="220663" y="19844"/>
                    <a:pt x="227349" y="19244"/>
                    <a:pt x="233363" y="21431"/>
                  </a:cubicBezTo>
                  <a:cubicBezTo>
                    <a:pt x="236528" y="22582"/>
                    <a:pt x="237705" y="26707"/>
                    <a:pt x="240507" y="28575"/>
                  </a:cubicBezTo>
                  <a:cubicBezTo>
                    <a:pt x="242595" y="29967"/>
                    <a:pt x="245269" y="30162"/>
                    <a:pt x="247650" y="30956"/>
                  </a:cubicBezTo>
                  <a:cubicBezTo>
                    <a:pt x="252413" y="30162"/>
                    <a:pt x="257481" y="30432"/>
                    <a:pt x="261938" y="28575"/>
                  </a:cubicBezTo>
                  <a:cubicBezTo>
                    <a:pt x="267221" y="26374"/>
                    <a:pt x="276225" y="19050"/>
                    <a:pt x="276225" y="19050"/>
                  </a:cubicBezTo>
                  <a:cubicBezTo>
                    <a:pt x="278606" y="21431"/>
                    <a:pt x="280567" y="24326"/>
                    <a:pt x="283369" y="26194"/>
                  </a:cubicBezTo>
                  <a:cubicBezTo>
                    <a:pt x="285458" y="27586"/>
                    <a:pt x="288268" y="27453"/>
                    <a:pt x="290513" y="28575"/>
                  </a:cubicBezTo>
                  <a:cubicBezTo>
                    <a:pt x="293073" y="29855"/>
                    <a:pt x="295276" y="31750"/>
                    <a:pt x="297657" y="33337"/>
                  </a:cubicBezTo>
                  <a:cubicBezTo>
                    <a:pt x="298451" y="35718"/>
                    <a:pt x="298263" y="38706"/>
                    <a:pt x="300038" y="40481"/>
                  </a:cubicBezTo>
                  <a:cubicBezTo>
                    <a:pt x="304800" y="45243"/>
                    <a:pt x="309563" y="42068"/>
                    <a:pt x="314325" y="40481"/>
                  </a:cubicBezTo>
                  <a:cubicBezTo>
                    <a:pt x="315913" y="38100"/>
                    <a:pt x="317961" y="35968"/>
                    <a:pt x="319088" y="33337"/>
                  </a:cubicBezTo>
                  <a:cubicBezTo>
                    <a:pt x="323188" y="23769"/>
                    <a:pt x="318757" y="24144"/>
                    <a:pt x="326232" y="16669"/>
                  </a:cubicBezTo>
                  <a:cubicBezTo>
                    <a:pt x="330850" y="12051"/>
                    <a:pt x="332581" y="11784"/>
                    <a:pt x="338393" y="9847"/>
                  </a:cubicBezTo>
                  <a:cubicBezTo>
                    <a:pt x="345368" y="11009"/>
                    <a:pt x="356797" y="10228"/>
                    <a:pt x="361950" y="16669"/>
                  </a:cubicBezTo>
                  <a:cubicBezTo>
                    <a:pt x="363518" y="18629"/>
                    <a:pt x="363113" y="21618"/>
                    <a:pt x="364332" y="23812"/>
                  </a:cubicBezTo>
                  <a:cubicBezTo>
                    <a:pt x="367112" y="28816"/>
                    <a:pt x="373857" y="38100"/>
                    <a:pt x="373857" y="38100"/>
                  </a:cubicBezTo>
                  <a:cubicBezTo>
                    <a:pt x="384176" y="36512"/>
                    <a:pt x="394685" y="35869"/>
                    <a:pt x="404813" y="33337"/>
                  </a:cubicBezTo>
                  <a:cubicBezTo>
                    <a:pt x="407589" y="32643"/>
                    <a:pt x="409095" y="28575"/>
                    <a:pt x="411957" y="28575"/>
                  </a:cubicBezTo>
                  <a:cubicBezTo>
                    <a:pt x="415507" y="28575"/>
                    <a:pt x="418186" y="32019"/>
                    <a:pt x="421482" y="33337"/>
                  </a:cubicBezTo>
                  <a:cubicBezTo>
                    <a:pt x="426143" y="35201"/>
                    <a:pt x="435769" y="38100"/>
                    <a:pt x="435769" y="38100"/>
                  </a:cubicBezTo>
                  <a:cubicBezTo>
                    <a:pt x="438547" y="33934"/>
                    <a:pt x="441723" y="27186"/>
                    <a:pt x="447675" y="26194"/>
                  </a:cubicBezTo>
                  <a:cubicBezTo>
                    <a:pt x="450151" y="25781"/>
                    <a:pt x="452438" y="27781"/>
                    <a:pt x="454819" y="28575"/>
                  </a:cubicBezTo>
                  <a:cubicBezTo>
                    <a:pt x="456407" y="30956"/>
                    <a:pt x="456766" y="35207"/>
                    <a:pt x="459582" y="35719"/>
                  </a:cubicBezTo>
                  <a:cubicBezTo>
                    <a:pt x="494179" y="42009"/>
                    <a:pt x="470922" y="33745"/>
                    <a:pt x="488157" y="28575"/>
                  </a:cubicBezTo>
                  <a:cubicBezTo>
                    <a:pt x="493533" y="26962"/>
                    <a:pt x="499269" y="26988"/>
                    <a:pt x="504825" y="26194"/>
                  </a:cubicBezTo>
                  <a:cubicBezTo>
                    <a:pt x="507206" y="25400"/>
                    <a:pt x="509588" y="23018"/>
                    <a:pt x="511969" y="23812"/>
                  </a:cubicBezTo>
                  <a:cubicBezTo>
                    <a:pt x="524009" y="27825"/>
                    <a:pt x="525181" y="33631"/>
                    <a:pt x="533400" y="40481"/>
                  </a:cubicBezTo>
                  <a:cubicBezTo>
                    <a:pt x="535599" y="42313"/>
                    <a:pt x="538163" y="43656"/>
                    <a:pt x="540544" y="45244"/>
                  </a:cubicBezTo>
                  <a:cubicBezTo>
                    <a:pt x="541338" y="47625"/>
                    <a:pt x="541357" y="50427"/>
                    <a:pt x="542925" y="52387"/>
                  </a:cubicBezTo>
                  <a:cubicBezTo>
                    <a:pt x="546283" y="56585"/>
                    <a:pt x="552506" y="57962"/>
                    <a:pt x="557213" y="59531"/>
                  </a:cubicBezTo>
                  <a:cubicBezTo>
                    <a:pt x="561975" y="58737"/>
                    <a:pt x="566920" y="58677"/>
                    <a:pt x="571500" y="57150"/>
                  </a:cubicBezTo>
                  <a:cubicBezTo>
                    <a:pt x="579288" y="54554"/>
                    <a:pt x="579159" y="49663"/>
                    <a:pt x="585788" y="45244"/>
                  </a:cubicBezTo>
                  <a:cubicBezTo>
                    <a:pt x="587877" y="43852"/>
                    <a:pt x="590738" y="44081"/>
                    <a:pt x="592932" y="42862"/>
                  </a:cubicBezTo>
                  <a:cubicBezTo>
                    <a:pt x="617491" y="29217"/>
                    <a:pt x="598200" y="36343"/>
                    <a:pt x="614363" y="30956"/>
                  </a:cubicBezTo>
                  <a:cubicBezTo>
                    <a:pt x="618999" y="44865"/>
                    <a:pt x="613116" y="32090"/>
                    <a:pt x="623888" y="42862"/>
                  </a:cubicBezTo>
                  <a:cubicBezTo>
                    <a:pt x="634660" y="53634"/>
                    <a:pt x="621885" y="47751"/>
                    <a:pt x="635794" y="52387"/>
                  </a:cubicBezTo>
                  <a:cubicBezTo>
                    <a:pt x="640557" y="51593"/>
                    <a:pt x="645890" y="52402"/>
                    <a:pt x="650082" y="50006"/>
                  </a:cubicBezTo>
                  <a:cubicBezTo>
                    <a:pt x="652261" y="48761"/>
                    <a:pt x="650895" y="44822"/>
                    <a:pt x="652463" y="42862"/>
                  </a:cubicBezTo>
                  <a:cubicBezTo>
                    <a:pt x="654251" y="40627"/>
                    <a:pt x="657226" y="39687"/>
                    <a:pt x="659607" y="38100"/>
                  </a:cubicBezTo>
                  <a:cubicBezTo>
                    <a:pt x="670719" y="38894"/>
                    <a:pt x="681927" y="38828"/>
                    <a:pt x="692944" y="40481"/>
                  </a:cubicBezTo>
                  <a:cubicBezTo>
                    <a:pt x="697909" y="41226"/>
                    <a:pt x="707232" y="45244"/>
                    <a:pt x="707232" y="45244"/>
                  </a:cubicBezTo>
                  <a:cubicBezTo>
                    <a:pt x="711201" y="44450"/>
                    <a:pt x="715454" y="44537"/>
                    <a:pt x="719138" y="42862"/>
                  </a:cubicBezTo>
                  <a:cubicBezTo>
                    <a:pt x="724349" y="40493"/>
                    <a:pt x="733425" y="33337"/>
                    <a:pt x="733425" y="33337"/>
                  </a:cubicBezTo>
                  <a:cubicBezTo>
                    <a:pt x="735013" y="30956"/>
                    <a:pt x="736034" y="28078"/>
                    <a:pt x="738188" y="26194"/>
                  </a:cubicBezTo>
                  <a:cubicBezTo>
                    <a:pt x="742496" y="22425"/>
                    <a:pt x="752475" y="16669"/>
                    <a:pt x="752475" y="16669"/>
                  </a:cubicBezTo>
                  <a:cubicBezTo>
                    <a:pt x="757238" y="17463"/>
                    <a:pt x="762351" y="17089"/>
                    <a:pt x="766763" y="19050"/>
                  </a:cubicBezTo>
                  <a:cubicBezTo>
                    <a:pt x="769840" y="20418"/>
                    <a:pt x="771320" y="24038"/>
                    <a:pt x="773907" y="26194"/>
                  </a:cubicBezTo>
                  <a:cubicBezTo>
                    <a:pt x="780062" y="31323"/>
                    <a:pt x="781034" y="30951"/>
                    <a:pt x="788194" y="33337"/>
                  </a:cubicBezTo>
                  <a:cubicBezTo>
                    <a:pt x="790575" y="34925"/>
                    <a:pt x="792778" y="36820"/>
                    <a:pt x="795338" y="38100"/>
                  </a:cubicBezTo>
                  <a:cubicBezTo>
                    <a:pt x="797583" y="39223"/>
                    <a:pt x="800393" y="39089"/>
                    <a:pt x="802482" y="40481"/>
                  </a:cubicBezTo>
                  <a:cubicBezTo>
                    <a:pt x="805284" y="42349"/>
                    <a:pt x="807244" y="45244"/>
                    <a:pt x="809625" y="47625"/>
                  </a:cubicBezTo>
                  <a:cubicBezTo>
                    <a:pt x="815181" y="46831"/>
                    <a:pt x="820918" y="46857"/>
                    <a:pt x="826294" y="45244"/>
                  </a:cubicBezTo>
                  <a:cubicBezTo>
                    <a:pt x="835740" y="42410"/>
                    <a:pt x="832346" y="40283"/>
                    <a:pt x="835819" y="33337"/>
                  </a:cubicBezTo>
                  <a:cubicBezTo>
                    <a:pt x="837099" y="30777"/>
                    <a:pt x="838994" y="28575"/>
                    <a:pt x="840582" y="26194"/>
                  </a:cubicBezTo>
                  <a:cubicBezTo>
                    <a:pt x="844551" y="27781"/>
                    <a:pt x="848863" y="28691"/>
                    <a:pt x="852488" y="30956"/>
                  </a:cubicBezTo>
                  <a:cubicBezTo>
                    <a:pt x="855344" y="32741"/>
                    <a:pt x="857764" y="35298"/>
                    <a:pt x="859632" y="38100"/>
                  </a:cubicBezTo>
                  <a:cubicBezTo>
                    <a:pt x="861024" y="40189"/>
                    <a:pt x="860053" y="43676"/>
                    <a:pt x="862013" y="45244"/>
                  </a:cubicBezTo>
                  <a:cubicBezTo>
                    <a:pt x="864569" y="47288"/>
                    <a:pt x="868363" y="46831"/>
                    <a:pt x="871538" y="47625"/>
                  </a:cubicBezTo>
                  <a:cubicBezTo>
                    <a:pt x="891362" y="46304"/>
                    <a:pt x="904254" y="53320"/>
                    <a:pt x="914400" y="38100"/>
                  </a:cubicBezTo>
                  <a:cubicBezTo>
                    <a:pt x="915792" y="36011"/>
                    <a:pt x="915988" y="33337"/>
                    <a:pt x="916782" y="30956"/>
                  </a:cubicBezTo>
                  <a:cubicBezTo>
                    <a:pt x="919163" y="33337"/>
                    <a:pt x="921858" y="35442"/>
                    <a:pt x="923925" y="38100"/>
                  </a:cubicBezTo>
                  <a:cubicBezTo>
                    <a:pt x="927439" y="42618"/>
                    <a:pt x="933450" y="52387"/>
                    <a:pt x="933450" y="52387"/>
                  </a:cubicBezTo>
                  <a:cubicBezTo>
                    <a:pt x="945356" y="51593"/>
                    <a:pt x="957399" y="51968"/>
                    <a:pt x="969169" y="50006"/>
                  </a:cubicBezTo>
                  <a:cubicBezTo>
                    <a:pt x="975930" y="48879"/>
                    <a:pt x="977490" y="42403"/>
                    <a:pt x="981075" y="38100"/>
                  </a:cubicBezTo>
                  <a:cubicBezTo>
                    <a:pt x="983231" y="35513"/>
                    <a:pt x="985838" y="33337"/>
                    <a:pt x="988219" y="30956"/>
                  </a:cubicBezTo>
                  <a:cubicBezTo>
                    <a:pt x="989013" y="28575"/>
                    <a:pt x="988269" y="24744"/>
                    <a:pt x="990600" y="23812"/>
                  </a:cubicBezTo>
                  <a:cubicBezTo>
                    <a:pt x="995503" y="21851"/>
                    <a:pt x="1010204" y="32241"/>
                    <a:pt x="1012032" y="33337"/>
                  </a:cubicBezTo>
                  <a:lnTo>
                    <a:pt x="1021557" y="47625"/>
                  </a:lnTo>
                  <a:lnTo>
                    <a:pt x="1031082" y="33337"/>
                  </a:lnTo>
                  <a:lnTo>
                    <a:pt x="1035844" y="26194"/>
                  </a:lnTo>
                  <a:cubicBezTo>
                    <a:pt x="1036638" y="30163"/>
                    <a:pt x="1035363" y="35238"/>
                    <a:pt x="1038225" y="38100"/>
                  </a:cubicBezTo>
                  <a:cubicBezTo>
                    <a:pt x="1041775" y="41650"/>
                    <a:pt x="1052513" y="42862"/>
                    <a:pt x="1052513" y="42862"/>
                  </a:cubicBezTo>
                  <a:cubicBezTo>
                    <a:pt x="1054894" y="41275"/>
                    <a:pt x="1057458" y="39932"/>
                    <a:pt x="1059657" y="38100"/>
                  </a:cubicBezTo>
                  <a:cubicBezTo>
                    <a:pt x="1062244" y="35944"/>
                    <a:pt x="1063998" y="32824"/>
                    <a:pt x="1066800" y="30956"/>
                  </a:cubicBezTo>
                  <a:cubicBezTo>
                    <a:pt x="1068889" y="29564"/>
                    <a:pt x="1071563" y="29369"/>
                    <a:pt x="1073944" y="28575"/>
                  </a:cubicBezTo>
                  <a:cubicBezTo>
                    <a:pt x="1084491" y="31212"/>
                    <a:pt x="1087814" y="33315"/>
                    <a:pt x="1100138" y="28575"/>
                  </a:cubicBezTo>
                  <a:cubicBezTo>
                    <a:pt x="1105480" y="26520"/>
                    <a:pt x="1109663" y="22225"/>
                    <a:pt x="1114425" y="19050"/>
                  </a:cubicBezTo>
                  <a:cubicBezTo>
                    <a:pt x="1118957" y="16028"/>
                    <a:pt x="1136831" y="14488"/>
                    <a:pt x="1138238" y="14287"/>
                  </a:cubicBezTo>
                  <a:cubicBezTo>
                    <a:pt x="1141180" y="5460"/>
                    <a:pt x="1141741" y="9389"/>
                    <a:pt x="1138238" y="2381"/>
                  </a:cubicBezTo>
                </a:path>
              </a:pathLst>
            </a:custGeom>
            <a:solidFill>
              <a:schemeClr val="bg1">
                <a:lumMod val="50000"/>
              </a:schemeClr>
            </a:solidFill>
            <a:ln w="9525" cap="flat" cmpd="sng" algn="ctr">
              <a:noFill/>
              <a:prstDash val="solid"/>
              <a:round/>
              <a:headEnd type="none" w="med" len="med"/>
              <a:tailEnd type="none" w="med" len="med"/>
            </a:ln>
            <a:effectLst/>
          </p:spPr>
          <p:txBody>
            <a:bodyPr/>
            <a:lstStyle/>
            <a:p>
              <a:pPr eaLnBrk="0" fontAlgn="auto" hangingPunct="0">
                <a:spcBef>
                  <a:spcPts val="0"/>
                </a:spcBef>
                <a:spcAft>
                  <a:spcPts val="0"/>
                </a:spcAft>
                <a:defRPr/>
              </a:pPr>
              <a:endParaRPr lang="fr-FR">
                <a:latin typeface="+mn-lt"/>
                <a:cs typeface="+mn-cs"/>
              </a:endParaRPr>
            </a:p>
          </p:txBody>
        </p:sp>
        <p:sp>
          <p:nvSpPr>
            <p:cNvPr id="189" name="Rectangle 188"/>
            <p:cNvSpPr/>
            <p:nvPr/>
          </p:nvSpPr>
          <p:spPr bwMode="auto">
            <a:xfrm>
              <a:off x="2857351" y="7930877"/>
              <a:ext cx="936625" cy="936625"/>
            </a:xfrm>
            <a:prstGeom prst="rect">
              <a:avLst/>
            </a:prstGeom>
            <a:solidFill>
              <a:schemeClr val="bg1">
                <a:lumMod val="50000"/>
              </a:schemeClr>
            </a:solidFill>
            <a:ln w="9525" cap="flat" cmpd="sng" algn="ctr">
              <a:noFill/>
              <a:prstDash val="solid"/>
              <a:round/>
              <a:headEnd type="none" w="med" len="med"/>
              <a:tailEnd type="none" w="med" len="med"/>
            </a:ln>
            <a:effectLst/>
          </p:spPr>
          <p:txBody>
            <a:bodyPr/>
            <a:lstStyle/>
            <a:p>
              <a:pPr eaLnBrk="0" fontAlgn="auto" hangingPunct="0">
                <a:spcBef>
                  <a:spcPts val="0"/>
                </a:spcBef>
                <a:spcAft>
                  <a:spcPts val="0"/>
                </a:spcAft>
                <a:defRPr/>
              </a:pPr>
              <a:endParaRPr lang="fr-FR">
                <a:latin typeface="+mn-lt"/>
                <a:cs typeface="+mn-cs"/>
              </a:endParaRPr>
            </a:p>
          </p:txBody>
        </p:sp>
        <p:cxnSp>
          <p:nvCxnSpPr>
            <p:cNvPr id="69757" name="Connecteur droit avec flèche 65"/>
            <p:cNvCxnSpPr>
              <a:cxnSpLocks noChangeShapeType="1"/>
              <a:stCxn id="69753" idx="2"/>
            </p:cNvCxnSpPr>
            <p:nvPr/>
          </p:nvCxnSpPr>
          <p:spPr bwMode="auto">
            <a:xfrm flipH="1">
              <a:off x="4167039" y="8465864"/>
              <a:ext cx="55562" cy="184150"/>
            </a:xfrm>
            <a:prstGeom prst="straightConnector1">
              <a:avLst/>
            </a:prstGeom>
            <a:noFill/>
            <a:ln w="9525" algn="ctr">
              <a:solidFill>
                <a:schemeClr val="tx1"/>
              </a:solidFill>
              <a:round/>
              <a:headEnd/>
              <a:tailEnd type="triangle" w="med" len="med"/>
            </a:ln>
          </p:spPr>
        </p:cxnSp>
        <p:sp>
          <p:nvSpPr>
            <p:cNvPr id="69758" name="Rectangle 1609"/>
            <p:cNvSpPr>
              <a:spLocks noChangeArrowheads="1"/>
            </p:cNvSpPr>
            <p:nvPr/>
          </p:nvSpPr>
          <p:spPr bwMode="auto">
            <a:xfrm>
              <a:off x="2795439" y="8134077"/>
              <a:ext cx="1066800" cy="461962"/>
            </a:xfrm>
            <a:prstGeom prst="rect">
              <a:avLst/>
            </a:prstGeom>
            <a:noFill/>
            <a:ln w="9525" algn="ctr">
              <a:noFill/>
              <a:miter lim="800000"/>
              <a:headEnd/>
              <a:tailEnd/>
            </a:ln>
          </p:spPr>
          <p:txBody>
            <a:bodyPr lIns="91405" tIns="45703" rIns="91405" bIns="45703">
              <a:spAutoFit/>
            </a:bodyPr>
            <a:lstStyle/>
            <a:p>
              <a:pPr algn="ctr" defTabSz="4171950">
                <a:spcBef>
                  <a:spcPct val="20000"/>
                </a:spcBef>
              </a:pPr>
              <a:r>
                <a:rPr lang="fr-FR" sz="1200">
                  <a:solidFill>
                    <a:schemeClr val="bg1"/>
                  </a:solidFill>
                  <a:latin typeface="Calibri" pitchFamily="34" charset="0"/>
                </a:rPr>
                <a:t>Microinsert rugueux de Ni</a:t>
              </a:r>
            </a:p>
          </p:txBody>
        </p:sp>
        <p:sp>
          <p:nvSpPr>
            <p:cNvPr id="69759" name="Down Arrow 11"/>
            <p:cNvSpPr>
              <a:spLocks noChangeArrowheads="1"/>
            </p:cNvSpPr>
            <p:nvPr/>
          </p:nvSpPr>
          <p:spPr bwMode="auto">
            <a:xfrm>
              <a:off x="2879576" y="6979964"/>
              <a:ext cx="228600" cy="304800"/>
            </a:xfrm>
            <a:prstGeom prst="downArrow">
              <a:avLst>
                <a:gd name="adj1" fmla="val 50000"/>
                <a:gd name="adj2" fmla="val 49994"/>
              </a:avLst>
            </a:prstGeom>
            <a:solidFill>
              <a:schemeClr val="bg1"/>
            </a:solidFill>
            <a:ln w="9525" algn="ctr">
              <a:solidFill>
                <a:schemeClr val="tx1"/>
              </a:solidFill>
              <a:round/>
              <a:headEnd/>
              <a:tailEnd/>
            </a:ln>
          </p:spPr>
          <p:txBody>
            <a:bodyPr/>
            <a:lstStyle/>
            <a:p>
              <a:pPr eaLnBrk="0" hangingPunct="0"/>
              <a:endParaRPr lang="de-DE">
                <a:latin typeface="Calibri" pitchFamily="34" charset="0"/>
              </a:endParaRPr>
            </a:p>
          </p:txBody>
        </p:sp>
        <p:sp>
          <p:nvSpPr>
            <p:cNvPr id="69760" name="Down Arrow 11"/>
            <p:cNvSpPr>
              <a:spLocks noChangeArrowheads="1"/>
            </p:cNvSpPr>
            <p:nvPr/>
          </p:nvSpPr>
          <p:spPr bwMode="auto">
            <a:xfrm>
              <a:off x="3565376" y="6979964"/>
              <a:ext cx="228600" cy="304800"/>
            </a:xfrm>
            <a:prstGeom prst="downArrow">
              <a:avLst>
                <a:gd name="adj1" fmla="val 50000"/>
                <a:gd name="adj2" fmla="val 49994"/>
              </a:avLst>
            </a:prstGeom>
            <a:solidFill>
              <a:schemeClr val="bg1"/>
            </a:solidFill>
            <a:ln w="9525" algn="ctr">
              <a:solidFill>
                <a:schemeClr val="tx1"/>
              </a:solidFill>
              <a:round/>
              <a:headEnd/>
              <a:tailEnd/>
            </a:ln>
          </p:spPr>
          <p:txBody>
            <a:bodyPr/>
            <a:lstStyle/>
            <a:p>
              <a:pPr eaLnBrk="0" hangingPunct="0"/>
              <a:endParaRPr lang="de-DE">
                <a:latin typeface="Calibri" pitchFamily="34" charset="0"/>
              </a:endParaRPr>
            </a:p>
          </p:txBody>
        </p:sp>
        <p:sp>
          <p:nvSpPr>
            <p:cNvPr id="69761" name="Forme libre 117"/>
            <p:cNvSpPr>
              <a:spLocks/>
            </p:cNvSpPr>
            <p:nvPr/>
          </p:nvSpPr>
          <p:spPr bwMode="auto">
            <a:xfrm flipV="1">
              <a:off x="3779912" y="8651247"/>
              <a:ext cx="649064" cy="257305"/>
            </a:xfrm>
            <a:custGeom>
              <a:avLst/>
              <a:gdLst>
                <a:gd name="T0" fmla="*/ 0 w 588306"/>
                <a:gd name="T1" fmla="*/ 34240 h 171442"/>
                <a:gd name="T2" fmla="*/ 127832 w 588306"/>
                <a:gd name="T3" fmla="*/ 251599 h 171442"/>
                <a:gd name="T4" fmla="*/ 649064 w 588306"/>
                <a:gd name="T5" fmla="*/ 0 h 171442"/>
                <a:gd name="T6" fmla="*/ 0 60000 65536"/>
                <a:gd name="T7" fmla="*/ 0 60000 65536"/>
                <a:gd name="T8" fmla="*/ 0 60000 65536"/>
              </a:gdLst>
              <a:ahLst/>
              <a:cxnLst>
                <a:cxn ang="T6">
                  <a:pos x="T0" y="T1"/>
                </a:cxn>
                <a:cxn ang="T7">
                  <a:pos x="T2" y="T3"/>
                </a:cxn>
                <a:cxn ang="T8">
                  <a:pos x="T4" y="T5"/>
                </a:cxn>
              </a:cxnLst>
              <a:rect l="0" t="0" r="r" b="b"/>
              <a:pathLst>
                <a:path w="588306" h="171442">
                  <a:moveTo>
                    <a:pt x="0" y="22814"/>
                  </a:moveTo>
                  <a:cubicBezTo>
                    <a:pt x="6350" y="65994"/>
                    <a:pt x="17815" y="171442"/>
                    <a:pt x="115866" y="167640"/>
                  </a:cubicBezTo>
                  <a:cubicBezTo>
                    <a:pt x="213917" y="163838"/>
                    <a:pt x="512106" y="27940"/>
                    <a:pt x="588306" y="0"/>
                  </a:cubicBezTo>
                </a:path>
              </a:pathLst>
            </a:custGeom>
            <a:solidFill>
              <a:srgbClr val="CCFFFF"/>
            </a:solidFill>
            <a:ln w="28575" cap="flat" cmpd="sng" algn="ctr">
              <a:solidFill>
                <a:srgbClr val="FF0000"/>
              </a:solidFill>
              <a:prstDash val="solid"/>
              <a:round/>
              <a:headEnd type="none" w="med" len="med"/>
              <a:tailEnd type="none" w="med" len="med"/>
            </a:ln>
          </p:spPr>
          <p:txBody>
            <a:bodyPr/>
            <a:lstStyle/>
            <a:p>
              <a:endParaRPr lang="fr-FR"/>
            </a:p>
          </p:txBody>
        </p:sp>
        <p:sp>
          <p:nvSpPr>
            <p:cNvPr id="69762" name="Forme libre 80"/>
            <p:cNvSpPr>
              <a:spLocks/>
            </p:cNvSpPr>
            <p:nvPr/>
          </p:nvSpPr>
          <p:spPr bwMode="auto">
            <a:xfrm>
              <a:off x="2650976" y="8748439"/>
              <a:ext cx="123825" cy="247650"/>
            </a:xfrm>
            <a:custGeom>
              <a:avLst/>
              <a:gdLst>
                <a:gd name="T0" fmla="*/ 1 w 201612"/>
                <a:gd name="T1" fmla="*/ 2147483647 h 171450"/>
                <a:gd name="T2" fmla="*/ 1 w 201612"/>
                <a:gd name="T3" fmla="*/ 2147483647 h 171450"/>
                <a:gd name="T4" fmla="*/ 1 w 201612"/>
                <a:gd name="T5" fmla="*/ 0 h 171450"/>
                <a:gd name="T6" fmla="*/ 0 60000 65536"/>
                <a:gd name="T7" fmla="*/ 0 60000 65536"/>
                <a:gd name="T8" fmla="*/ 0 60000 65536"/>
                <a:gd name="T9" fmla="*/ 0 w 201612"/>
                <a:gd name="T10" fmla="*/ 0 h 171450"/>
                <a:gd name="T11" fmla="*/ 201612 w 201612"/>
                <a:gd name="T12" fmla="*/ 171450 h 171450"/>
              </a:gdLst>
              <a:ahLst/>
              <a:cxnLst>
                <a:cxn ang="T6">
                  <a:pos x="T0" y="T1"/>
                </a:cxn>
                <a:cxn ang="T7">
                  <a:pos x="T2" y="T3"/>
                </a:cxn>
                <a:cxn ang="T8">
                  <a:pos x="T4" y="T5"/>
                </a:cxn>
              </a:cxnLst>
              <a:rect l="T9" t="T10" r="T11" b="T12"/>
              <a:pathLst>
                <a:path w="201612" h="171450">
                  <a:moveTo>
                    <a:pt x="201612" y="171450"/>
                  </a:moveTo>
                  <a:cubicBezTo>
                    <a:pt x="126206" y="164306"/>
                    <a:pt x="50800" y="157162"/>
                    <a:pt x="25400" y="128587"/>
                  </a:cubicBezTo>
                  <a:cubicBezTo>
                    <a:pt x="0" y="100012"/>
                    <a:pt x="44450" y="19050"/>
                    <a:pt x="49212" y="0"/>
                  </a:cubicBezTo>
                </a:path>
              </a:pathLst>
            </a:custGeom>
            <a:noFill/>
            <a:ln w="9525" cap="flat" cmpd="sng" algn="ctr">
              <a:solidFill>
                <a:schemeClr val="tx1"/>
              </a:solidFill>
              <a:prstDash val="solid"/>
              <a:round/>
              <a:headEnd type="none" w="med" len="med"/>
              <a:tailEnd type="triangle" w="med" len="med"/>
            </a:ln>
          </p:spPr>
          <p:txBody>
            <a:bodyPr/>
            <a:lstStyle/>
            <a:p>
              <a:endParaRPr lang="fr-FR"/>
            </a:p>
          </p:txBody>
        </p:sp>
        <p:cxnSp>
          <p:nvCxnSpPr>
            <p:cNvPr id="69763" name="Connecteur droit avec flèche 22"/>
            <p:cNvCxnSpPr>
              <a:cxnSpLocks noChangeShapeType="1"/>
            </p:cNvCxnSpPr>
            <p:nvPr/>
          </p:nvCxnSpPr>
          <p:spPr bwMode="auto">
            <a:xfrm>
              <a:off x="2803376" y="8996089"/>
              <a:ext cx="304800" cy="0"/>
            </a:xfrm>
            <a:prstGeom prst="straightConnector1">
              <a:avLst/>
            </a:prstGeom>
            <a:noFill/>
            <a:ln w="9525" algn="ctr">
              <a:solidFill>
                <a:schemeClr val="tx1"/>
              </a:solidFill>
              <a:round/>
              <a:headEnd/>
              <a:tailEnd type="triangle" w="med" len="med"/>
            </a:ln>
          </p:spPr>
        </p:cxnSp>
        <p:sp>
          <p:nvSpPr>
            <p:cNvPr id="69764" name="Forme libre 84"/>
            <p:cNvSpPr>
              <a:spLocks/>
            </p:cNvSpPr>
            <p:nvPr/>
          </p:nvSpPr>
          <p:spPr bwMode="auto">
            <a:xfrm flipH="1">
              <a:off x="3870176" y="8748439"/>
              <a:ext cx="152400" cy="247650"/>
            </a:xfrm>
            <a:custGeom>
              <a:avLst/>
              <a:gdLst>
                <a:gd name="T0" fmla="*/ 2 w 201612"/>
                <a:gd name="T1" fmla="*/ 2147483647 h 171450"/>
                <a:gd name="T2" fmla="*/ 2 w 201612"/>
                <a:gd name="T3" fmla="*/ 2147483647 h 171450"/>
                <a:gd name="T4" fmla="*/ 2 w 201612"/>
                <a:gd name="T5" fmla="*/ 0 h 171450"/>
                <a:gd name="T6" fmla="*/ 0 60000 65536"/>
                <a:gd name="T7" fmla="*/ 0 60000 65536"/>
                <a:gd name="T8" fmla="*/ 0 60000 65536"/>
                <a:gd name="T9" fmla="*/ 0 w 201612"/>
                <a:gd name="T10" fmla="*/ 0 h 171450"/>
                <a:gd name="T11" fmla="*/ 201612 w 201612"/>
                <a:gd name="T12" fmla="*/ 171450 h 171450"/>
              </a:gdLst>
              <a:ahLst/>
              <a:cxnLst>
                <a:cxn ang="T6">
                  <a:pos x="T0" y="T1"/>
                </a:cxn>
                <a:cxn ang="T7">
                  <a:pos x="T2" y="T3"/>
                </a:cxn>
                <a:cxn ang="T8">
                  <a:pos x="T4" y="T5"/>
                </a:cxn>
              </a:cxnLst>
              <a:rect l="T9" t="T10" r="T11" b="T12"/>
              <a:pathLst>
                <a:path w="201612" h="171450">
                  <a:moveTo>
                    <a:pt x="201612" y="171450"/>
                  </a:moveTo>
                  <a:cubicBezTo>
                    <a:pt x="126206" y="164306"/>
                    <a:pt x="50800" y="157162"/>
                    <a:pt x="25400" y="128587"/>
                  </a:cubicBezTo>
                  <a:cubicBezTo>
                    <a:pt x="0" y="100012"/>
                    <a:pt x="44450" y="19050"/>
                    <a:pt x="49212" y="0"/>
                  </a:cubicBezTo>
                </a:path>
              </a:pathLst>
            </a:custGeom>
            <a:noFill/>
            <a:ln w="9525" cap="flat" cmpd="sng" algn="ctr">
              <a:solidFill>
                <a:schemeClr val="tx1"/>
              </a:solidFill>
              <a:prstDash val="solid"/>
              <a:round/>
              <a:headEnd type="none" w="med" len="med"/>
              <a:tailEnd type="triangle" w="med" len="med"/>
            </a:ln>
          </p:spPr>
          <p:txBody>
            <a:bodyPr/>
            <a:lstStyle/>
            <a:p>
              <a:endParaRPr lang="fr-FR"/>
            </a:p>
          </p:txBody>
        </p:sp>
        <p:cxnSp>
          <p:nvCxnSpPr>
            <p:cNvPr id="69765" name="Connecteur droit avec flèche 22"/>
            <p:cNvCxnSpPr>
              <a:cxnSpLocks noChangeShapeType="1"/>
            </p:cNvCxnSpPr>
            <p:nvPr/>
          </p:nvCxnSpPr>
          <p:spPr bwMode="auto">
            <a:xfrm flipH="1">
              <a:off x="3546326" y="8996089"/>
              <a:ext cx="304800" cy="0"/>
            </a:xfrm>
            <a:prstGeom prst="straightConnector1">
              <a:avLst/>
            </a:prstGeom>
            <a:noFill/>
            <a:ln w="9525" algn="ctr">
              <a:solidFill>
                <a:schemeClr val="tx1"/>
              </a:solidFill>
              <a:round/>
              <a:headEnd/>
              <a:tailEnd type="triangle" w="med" len="med"/>
            </a:ln>
          </p:spPr>
        </p:cxnSp>
        <p:sp>
          <p:nvSpPr>
            <p:cNvPr id="69766" name="Rectangle 155"/>
            <p:cNvSpPr>
              <a:spLocks noChangeArrowheads="1"/>
            </p:cNvSpPr>
            <p:nvPr/>
          </p:nvSpPr>
          <p:spPr bwMode="auto">
            <a:xfrm>
              <a:off x="3946376" y="8824639"/>
              <a:ext cx="565150" cy="276225"/>
            </a:xfrm>
            <a:prstGeom prst="rect">
              <a:avLst/>
            </a:prstGeom>
            <a:noFill/>
            <a:ln w="9525">
              <a:noFill/>
              <a:miter lim="800000"/>
              <a:headEnd/>
              <a:tailEnd/>
            </a:ln>
          </p:spPr>
          <p:txBody>
            <a:bodyPr wrap="none">
              <a:spAutoFit/>
            </a:bodyPr>
            <a:lstStyle/>
            <a:p>
              <a:pPr algn="r" defTabSz="912813"/>
              <a:r>
                <a:rPr lang="fr-FR" sz="1200">
                  <a:latin typeface="Calibri" pitchFamily="34" charset="0"/>
                </a:rPr>
                <a:t>Al(Cu)</a:t>
              </a:r>
            </a:p>
          </p:txBody>
        </p:sp>
      </p:grpSp>
      <p:grpSp>
        <p:nvGrpSpPr>
          <p:cNvPr id="10" name="Groupe 201"/>
          <p:cNvGrpSpPr>
            <a:grpSpLocks/>
          </p:cNvGrpSpPr>
          <p:nvPr/>
        </p:nvGrpSpPr>
        <p:grpSpPr bwMode="auto">
          <a:xfrm>
            <a:off x="4437063" y="4505251"/>
            <a:ext cx="2286000" cy="2357437"/>
            <a:chOff x="4458419" y="7048204"/>
            <a:chExt cx="2286000" cy="2357460"/>
          </a:xfrm>
        </p:grpSpPr>
        <p:sp>
          <p:nvSpPr>
            <p:cNvPr id="69723" name="Rectangle 4"/>
            <p:cNvSpPr>
              <a:spLocks noChangeArrowheads="1"/>
            </p:cNvSpPr>
            <p:nvPr/>
          </p:nvSpPr>
          <p:spPr bwMode="auto">
            <a:xfrm>
              <a:off x="4469532" y="8824639"/>
              <a:ext cx="2184400" cy="287338"/>
            </a:xfrm>
            <a:prstGeom prst="rect">
              <a:avLst/>
            </a:prstGeom>
            <a:solidFill>
              <a:srgbClr val="CCFFFF"/>
            </a:solidFill>
            <a:ln w="25400" algn="ctr">
              <a:noFill/>
              <a:miter lim="800000"/>
              <a:headEnd/>
              <a:tailEnd/>
            </a:ln>
          </p:spPr>
          <p:txBody>
            <a:bodyPr lIns="91405" tIns="45703" rIns="91405" bIns="45703" anchor="ctr"/>
            <a:lstStyle/>
            <a:p>
              <a:pPr algn="r" defTabSz="912813"/>
              <a:endParaRPr lang="fr-FR" sz="1200">
                <a:latin typeface="Calibri" pitchFamily="34" charset="0"/>
              </a:endParaRPr>
            </a:p>
          </p:txBody>
        </p:sp>
        <p:sp>
          <p:nvSpPr>
            <p:cNvPr id="69724" name="Rectangle 4"/>
            <p:cNvSpPr>
              <a:spLocks noChangeArrowheads="1"/>
            </p:cNvSpPr>
            <p:nvPr/>
          </p:nvSpPr>
          <p:spPr bwMode="auto">
            <a:xfrm>
              <a:off x="5021982" y="8596039"/>
              <a:ext cx="1079500" cy="287338"/>
            </a:xfrm>
            <a:prstGeom prst="rect">
              <a:avLst/>
            </a:prstGeom>
            <a:solidFill>
              <a:schemeClr val="bg1"/>
            </a:solidFill>
            <a:ln w="25400" algn="ctr">
              <a:noFill/>
              <a:miter lim="800000"/>
              <a:headEnd/>
              <a:tailEnd/>
            </a:ln>
          </p:spPr>
          <p:txBody>
            <a:bodyPr lIns="91405" tIns="45703" rIns="91405" bIns="45703" anchor="ctr"/>
            <a:lstStyle/>
            <a:p>
              <a:pPr algn="r" defTabSz="912813"/>
              <a:endParaRPr lang="fr-FR" sz="1200">
                <a:solidFill>
                  <a:srgbClr val="FFFFFF"/>
                </a:solidFill>
                <a:latin typeface="Calibri" pitchFamily="34" charset="0"/>
              </a:endParaRPr>
            </a:p>
          </p:txBody>
        </p:sp>
        <p:cxnSp>
          <p:nvCxnSpPr>
            <p:cNvPr id="69725" name="Connecteur droit 119"/>
            <p:cNvCxnSpPr>
              <a:cxnSpLocks noChangeShapeType="1"/>
            </p:cNvCxnSpPr>
            <p:nvPr/>
          </p:nvCxnSpPr>
          <p:spPr bwMode="auto">
            <a:xfrm>
              <a:off x="5139457" y="8892902"/>
              <a:ext cx="863600" cy="0"/>
            </a:xfrm>
            <a:prstGeom prst="line">
              <a:avLst/>
            </a:prstGeom>
            <a:noFill/>
            <a:ln w="28575" algn="ctr">
              <a:solidFill>
                <a:srgbClr val="FF0000"/>
              </a:solidFill>
              <a:prstDash val="sysDot"/>
              <a:round/>
              <a:headEnd/>
              <a:tailEnd/>
            </a:ln>
          </p:spPr>
        </p:cxnSp>
        <p:sp>
          <p:nvSpPr>
            <p:cNvPr id="69726" name="Rectangle 3"/>
            <p:cNvSpPr>
              <a:spLocks noChangeArrowheads="1"/>
            </p:cNvSpPr>
            <p:nvPr/>
          </p:nvSpPr>
          <p:spPr bwMode="auto">
            <a:xfrm>
              <a:off x="4469532" y="9075464"/>
              <a:ext cx="2184400" cy="330200"/>
            </a:xfrm>
            <a:prstGeom prst="rect">
              <a:avLst/>
            </a:prstGeom>
            <a:solidFill>
              <a:srgbClr val="0070C0"/>
            </a:solidFill>
            <a:ln w="25400" algn="ctr">
              <a:noFill/>
              <a:miter lim="800000"/>
              <a:headEnd/>
              <a:tailEnd/>
            </a:ln>
          </p:spPr>
          <p:txBody>
            <a:bodyPr lIns="91405" tIns="45703" rIns="91405" bIns="45703" anchor="ctr"/>
            <a:lstStyle/>
            <a:p>
              <a:pPr algn="r" defTabSz="912813"/>
              <a:r>
                <a:rPr lang="fr-FR" sz="1200">
                  <a:solidFill>
                    <a:srgbClr val="FFFFFF"/>
                  </a:solidFill>
                  <a:latin typeface="Calibri" pitchFamily="34" charset="0"/>
                </a:rPr>
                <a:t>SiO</a:t>
              </a:r>
              <a:r>
                <a:rPr lang="fr-FR" sz="1200" baseline="-25000">
                  <a:solidFill>
                    <a:srgbClr val="FFFFFF"/>
                  </a:solidFill>
                  <a:latin typeface="Calibri" pitchFamily="34" charset="0"/>
                </a:rPr>
                <a:t>2</a:t>
              </a:r>
              <a:r>
                <a:rPr lang="fr-FR" sz="1200">
                  <a:solidFill>
                    <a:srgbClr val="FFFFFF"/>
                  </a:solidFill>
                  <a:latin typeface="Calibri" pitchFamily="34" charset="0"/>
                </a:rPr>
                <a:t>/Si</a:t>
              </a:r>
              <a:endParaRPr lang="fr-FR" sz="1200" baseline="-25000">
                <a:solidFill>
                  <a:srgbClr val="FFFFFF"/>
                </a:solidFill>
                <a:latin typeface="Calibri" pitchFamily="34" charset="0"/>
              </a:endParaRPr>
            </a:p>
          </p:txBody>
        </p:sp>
        <p:sp>
          <p:nvSpPr>
            <p:cNvPr id="69727" name="Rectangle 1609"/>
            <p:cNvSpPr>
              <a:spLocks noChangeArrowheads="1"/>
            </p:cNvSpPr>
            <p:nvPr/>
          </p:nvSpPr>
          <p:spPr bwMode="auto">
            <a:xfrm>
              <a:off x="5028332" y="7892777"/>
              <a:ext cx="1066800" cy="682625"/>
            </a:xfrm>
            <a:prstGeom prst="rect">
              <a:avLst/>
            </a:prstGeom>
            <a:noFill/>
            <a:ln w="9525" algn="ctr">
              <a:noFill/>
              <a:miter lim="800000"/>
              <a:headEnd/>
              <a:tailEnd/>
            </a:ln>
          </p:spPr>
          <p:txBody>
            <a:bodyPr lIns="91405" tIns="45703" rIns="91405" bIns="45703">
              <a:spAutoFit/>
            </a:bodyPr>
            <a:lstStyle/>
            <a:p>
              <a:pPr algn="ctr" defTabSz="4171950">
                <a:spcBef>
                  <a:spcPct val="20000"/>
                </a:spcBef>
              </a:pPr>
              <a:r>
                <a:rPr lang="fr-FR" sz="1200">
                  <a:solidFill>
                    <a:schemeClr val="bg1"/>
                  </a:solidFill>
                  <a:latin typeface="Calibri" pitchFamily="34" charset="0"/>
                </a:rPr>
                <a:t>Microinsert rugueux</a:t>
              </a:r>
            </a:p>
            <a:p>
              <a:pPr algn="ctr" defTabSz="4171950">
                <a:spcBef>
                  <a:spcPct val="20000"/>
                </a:spcBef>
              </a:pPr>
              <a:r>
                <a:rPr lang="fr-FR" sz="1200">
                  <a:solidFill>
                    <a:schemeClr val="bg1"/>
                  </a:solidFill>
                  <a:latin typeface="Calibri" pitchFamily="34" charset="0"/>
                </a:rPr>
                <a:t>Ni</a:t>
              </a:r>
            </a:p>
          </p:txBody>
        </p:sp>
        <p:sp>
          <p:nvSpPr>
            <p:cNvPr id="69728" name="Rectangle 3"/>
            <p:cNvSpPr>
              <a:spLocks noChangeArrowheads="1"/>
            </p:cNvSpPr>
            <p:nvPr/>
          </p:nvSpPr>
          <p:spPr bwMode="auto">
            <a:xfrm>
              <a:off x="4469532" y="7353004"/>
              <a:ext cx="2184400" cy="330200"/>
            </a:xfrm>
            <a:prstGeom prst="rect">
              <a:avLst/>
            </a:prstGeom>
            <a:solidFill>
              <a:srgbClr val="0070C0"/>
            </a:solidFill>
            <a:ln w="25400" algn="ctr">
              <a:noFill/>
              <a:miter lim="800000"/>
              <a:headEnd/>
              <a:tailEnd/>
            </a:ln>
          </p:spPr>
          <p:txBody>
            <a:bodyPr lIns="91405" tIns="45703" rIns="91405" bIns="45703" anchor="ctr"/>
            <a:lstStyle/>
            <a:p>
              <a:pPr algn="r" defTabSz="912813"/>
              <a:r>
                <a:rPr lang="fr-FR" sz="1200">
                  <a:solidFill>
                    <a:srgbClr val="FFFFFF"/>
                  </a:solidFill>
                  <a:latin typeface="Calibri" pitchFamily="34" charset="0"/>
                </a:rPr>
                <a:t>SiO</a:t>
              </a:r>
              <a:r>
                <a:rPr lang="fr-FR" sz="1200" baseline="-25000">
                  <a:solidFill>
                    <a:srgbClr val="FFFFFF"/>
                  </a:solidFill>
                  <a:latin typeface="Calibri" pitchFamily="34" charset="0"/>
                </a:rPr>
                <a:t>2</a:t>
              </a:r>
              <a:r>
                <a:rPr lang="fr-FR" sz="1200">
                  <a:solidFill>
                    <a:srgbClr val="FFFFFF"/>
                  </a:solidFill>
                  <a:latin typeface="Calibri" pitchFamily="34" charset="0"/>
                </a:rPr>
                <a:t>/Si</a:t>
              </a:r>
              <a:endParaRPr lang="fr-FR" sz="1200" baseline="-25000">
                <a:solidFill>
                  <a:srgbClr val="FFFFFF"/>
                </a:solidFill>
                <a:latin typeface="Calibri" pitchFamily="34" charset="0"/>
              </a:endParaRPr>
            </a:p>
          </p:txBody>
        </p:sp>
        <p:sp>
          <p:nvSpPr>
            <p:cNvPr id="69729" name="Rectangle 4"/>
            <p:cNvSpPr>
              <a:spLocks noChangeArrowheads="1"/>
            </p:cNvSpPr>
            <p:nvPr/>
          </p:nvSpPr>
          <p:spPr bwMode="auto">
            <a:xfrm>
              <a:off x="4469532" y="7683204"/>
              <a:ext cx="2184400" cy="328613"/>
            </a:xfrm>
            <a:prstGeom prst="rect">
              <a:avLst/>
            </a:prstGeom>
            <a:solidFill>
              <a:srgbClr val="6699FF"/>
            </a:solidFill>
            <a:ln w="25400" algn="ctr">
              <a:noFill/>
              <a:miter lim="800000"/>
              <a:headEnd/>
              <a:tailEnd/>
            </a:ln>
          </p:spPr>
          <p:txBody>
            <a:bodyPr lIns="91405" tIns="45703" rIns="91405" bIns="45703" anchor="ctr"/>
            <a:lstStyle/>
            <a:p>
              <a:pPr algn="r" defTabSz="912813"/>
              <a:r>
                <a:rPr lang="fr-FR" sz="1200">
                  <a:solidFill>
                    <a:srgbClr val="FFFFFF"/>
                  </a:solidFill>
                  <a:latin typeface="Calibri" pitchFamily="34" charset="0"/>
                </a:rPr>
                <a:t>Ti/Cu/Ti/Al(Si)</a:t>
              </a:r>
            </a:p>
          </p:txBody>
        </p:sp>
        <p:sp>
          <p:nvSpPr>
            <p:cNvPr id="69730" name="Rectangle 53"/>
            <p:cNvSpPr>
              <a:spLocks noChangeArrowheads="1"/>
            </p:cNvSpPr>
            <p:nvPr/>
          </p:nvSpPr>
          <p:spPr bwMode="auto">
            <a:xfrm>
              <a:off x="6198319" y="8189639"/>
              <a:ext cx="514350" cy="276225"/>
            </a:xfrm>
            <a:prstGeom prst="rect">
              <a:avLst/>
            </a:prstGeom>
            <a:noFill/>
            <a:ln w="9525">
              <a:noFill/>
              <a:miter lim="800000"/>
              <a:headEnd/>
              <a:tailEnd/>
            </a:ln>
          </p:spPr>
          <p:txBody>
            <a:bodyPr wrap="none">
              <a:spAutoFit/>
            </a:bodyPr>
            <a:lstStyle/>
            <a:p>
              <a:pPr algn="r" defTabSz="912813"/>
              <a:r>
                <a:rPr lang="fr-FR" sz="1200">
                  <a:latin typeface="Calibri" pitchFamily="34" charset="0"/>
                </a:rPr>
                <a:t>Al</a:t>
              </a:r>
              <a:r>
                <a:rPr lang="fr-FR" sz="1200" baseline="-25000">
                  <a:latin typeface="Calibri" pitchFamily="34" charset="0"/>
                </a:rPr>
                <a:t>2</a:t>
              </a:r>
              <a:r>
                <a:rPr lang="fr-FR" sz="1200">
                  <a:latin typeface="Calibri" pitchFamily="34" charset="0"/>
                </a:rPr>
                <a:t>O</a:t>
              </a:r>
              <a:r>
                <a:rPr lang="fr-FR" sz="1200" baseline="-25000">
                  <a:latin typeface="Calibri" pitchFamily="34" charset="0"/>
                </a:rPr>
                <a:t>3</a:t>
              </a:r>
            </a:p>
          </p:txBody>
        </p:sp>
        <p:sp>
          <p:nvSpPr>
            <p:cNvPr id="69731" name="Forme libre 58"/>
            <p:cNvSpPr>
              <a:spLocks/>
            </p:cNvSpPr>
            <p:nvPr/>
          </p:nvSpPr>
          <p:spPr bwMode="auto">
            <a:xfrm flipH="1">
              <a:off x="4466357" y="7955306"/>
              <a:ext cx="625475" cy="214313"/>
            </a:xfrm>
            <a:custGeom>
              <a:avLst/>
              <a:gdLst>
                <a:gd name="T0" fmla="*/ 25089 w 566925"/>
                <a:gd name="T1" fmla="*/ 0 h 217896"/>
                <a:gd name="T2" fmla="*/ 164218796 w 566925"/>
                <a:gd name="T3" fmla="*/ 56614 h 217896"/>
                <a:gd name="T4" fmla="*/ 985336643 w 566925"/>
                <a:gd name="T5" fmla="*/ 11574 h 217896"/>
                <a:gd name="T6" fmla="*/ 0 60000 65536"/>
                <a:gd name="T7" fmla="*/ 0 60000 65536"/>
                <a:gd name="T8" fmla="*/ 0 60000 65536"/>
                <a:gd name="T9" fmla="*/ 0 w 566925"/>
                <a:gd name="T10" fmla="*/ 0 h 217896"/>
                <a:gd name="T11" fmla="*/ 566925 w 566925"/>
                <a:gd name="T12" fmla="*/ 217896 h 217896"/>
              </a:gdLst>
              <a:ahLst/>
              <a:cxnLst>
                <a:cxn ang="T6">
                  <a:pos x="T0" y="T1"/>
                </a:cxn>
                <a:cxn ang="T7">
                  <a:pos x="T2" y="T3"/>
                </a:cxn>
                <a:cxn ang="T8">
                  <a:pos x="T4" y="T5"/>
                </a:cxn>
              </a:cxnLst>
              <a:rect l="T9" t="T10" r="T11" b="T12"/>
              <a:pathLst>
                <a:path w="566925" h="217896">
                  <a:moveTo>
                    <a:pt x="14" y="0"/>
                  </a:moveTo>
                  <a:cubicBezTo>
                    <a:pt x="6364" y="43180"/>
                    <a:pt x="0" y="203537"/>
                    <a:pt x="94485" y="210716"/>
                  </a:cubicBezTo>
                  <a:cubicBezTo>
                    <a:pt x="188970" y="217895"/>
                    <a:pt x="490725" y="71016"/>
                    <a:pt x="566925" y="43076"/>
                  </a:cubicBezTo>
                </a:path>
              </a:pathLst>
            </a:custGeom>
            <a:solidFill>
              <a:srgbClr val="6699FF"/>
            </a:solidFill>
            <a:ln w="9525" cap="flat" cmpd="sng" algn="ctr">
              <a:noFill/>
              <a:prstDash val="solid"/>
              <a:round/>
              <a:headEnd type="none" w="med" len="med"/>
              <a:tailEnd type="none" w="med" len="med"/>
            </a:ln>
          </p:spPr>
          <p:txBody>
            <a:bodyPr/>
            <a:lstStyle/>
            <a:p>
              <a:endParaRPr lang="fr-FR"/>
            </a:p>
          </p:txBody>
        </p:sp>
        <p:sp>
          <p:nvSpPr>
            <p:cNvPr id="69732" name="Forme libre 60"/>
            <p:cNvSpPr>
              <a:spLocks/>
            </p:cNvSpPr>
            <p:nvPr/>
          </p:nvSpPr>
          <p:spPr bwMode="auto">
            <a:xfrm flipH="1" flipV="1">
              <a:off x="4458419" y="8564289"/>
              <a:ext cx="627063" cy="327025"/>
            </a:xfrm>
            <a:custGeom>
              <a:avLst/>
              <a:gdLst>
                <a:gd name="T0" fmla="*/ 35523 w 566925"/>
                <a:gd name="T1" fmla="*/ 0 h 217896"/>
                <a:gd name="T2" fmla="*/ 244877669 w 566925"/>
                <a:gd name="T3" fmla="*/ 2147483647 h 217896"/>
                <a:gd name="T4" fmla="*/ 1469299001 w 566925"/>
                <a:gd name="T5" fmla="*/ 2147483647 h 217896"/>
                <a:gd name="T6" fmla="*/ 0 60000 65536"/>
                <a:gd name="T7" fmla="*/ 0 60000 65536"/>
                <a:gd name="T8" fmla="*/ 0 60000 65536"/>
                <a:gd name="T9" fmla="*/ 0 w 566925"/>
                <a:gd name="T10" fmla="*/ 0 h 217896"/>
                <a:gd name="T11" fmla="*/ 566925 w 566925"/>
                <a:gd name="T12" fmla="*/ 217896 h 217896"/>
              </a:gdLst>
              <a:ahLst/>
              <a:cxnLst>
                <a:cxn ang="T6">
                  <a:pos x="T0" y="T1"/>
                </a:cxn>
                <a:cxn ang="T7">
                  <a:pos x="T2" y="T3"/>
                </a:cxn>
                <a:cxn ang="T8">
                  <a:pos x="T4" y="T5"/>
                </a:cxn>
              </a:cxnLst>
              <a:rect l="T9" t="T10" r="T11" b="T12"/>
              <a:pathLst>
                <a:path w="566925" h="217896">
                  <a:moveTo>
                    <a:pt x="14" y="0"/>
                  </a:moveTo>
                  <a:cubicBezTo>
                    <a:pt x="6364" y="43180"/>
                    <a:pt x="0" y="203537"/>
                    <a:pt x="94485" y="210716"/>
                  </a:cubicBezTo>
                  <a:cubicBezTo>
                    <a:pt x="188970" y="217895"/>
                    <a:pt x="490725" y="71016"/>
                    <a:pt x="566925" y="43076"/>
                  </a:cubicBezTo>
                </a:path>
              </a:pathLst>
            </a:custGeom>
            <a:solidFill>
              <a:srgbClr val="CCFFFF"/>
            </a:solidFill>
            <a:ln w="28575" cap="flat" cmpd="sng" algn="ctr">
              <a:solidFill>
                <a:srgbClr val="FF0000"/>
              </a:solidFill>
              <a:prstDash val="solid"/>
              <a:round/>
              <a:headEnd type="none" w="med" len="med"/>
              <a:tailEnd type="none" w="med" len="med"/>
            </a:ln>
          </p:spPr>
          <p:txBody>
            <a:bodyPr/>
            <a:lstStyle/>
            <a:p>
              <a:endParaRPr lang="fr-FR"/>
            </a:p>
          </p:txBody>
        </p:sp>
        <p:sp>
          <p:nvSpPr>
            <p:cNvPr id="116" name="Forme libre 115"/>
            <p:cNvSpPr/>
            <p:nvPr/>
          </p:nvSpPr>
          <p:spPr bwMode="auto">
            <a:xfrm>
              <a:off x="5088656" y="8853209"/>
              <a:ext cx="936625" cy="71439"/>
            </a:xfrm>
            <a:custGeom>
              <a:avLst/>
              <a:gdLst>
                <a:gd name="connsiteX0" fmla="*/ 0 w 1141741"/>
                <a:gd name="connsiteY0" fmla="*/ 0 h 59531"/>
                <a:gd name="connsiteX1" fmla="*/ 7144 w 1141741"/>
                <a:gd name="connsiteY1" fmla="*/ 14287 h 59531"/>
                <a:gd name="connsiteX2" fmla="*/ 14288 w 1141741"/>
                <a:gd name="connsiteY2" fmla="*/ 19050 h 59531"/>
                <a:gd name="connsiteX3" fmla="*/ 16669 w 1141741"/>
                <a:gd name="connsiteY3" fmla="*/ 26194 h 59531"/>
                <a:gd name="connsiteX4" fmla="*/ 30957 w 1141741"/>
                <a:gd name="connsiteY4" fmla="*/ 28575 h 59531"/>
                <a:gd name="connsiteX5" fmla="*/ 50007 w 1141741"/>
                <a:gd name="connsiteY5" fmla="*/ 23812 h 59531"/>
                <a:gd name="connsiteX6" fmla="*/ 57150 w 1141741"/>
                <a:gd name="connsiteY6" fmla="*/ 26194 h 59531"/>
                <a:gd name="connsiteX7" fmla="*/ 59532 w 1141741"/>
                <a:gd name="connsiteY7" fmla="*/ 33337 h 59531"/>
                <a:gd name="connsiteX8" fmla="*/ 76200 w 1141741"/>
                <a:gd name="connsiteY8" fmla="*/ 30956 h 59531"/>
                <a:gd name="connsiteX9" fmla="*/ 80963 w 1141741"/>
                <a:gd name="connsiteY9" fmla="*/ 23812 h 59531"/>
                <a:gd name="connsiteX10" fmla="*/ 95250 w 1141741"/>
                <a:gd name="connsiteY10" fmla="*/ 19050 h 59531"/>
                <a:gd name="connsiteX11" fmla="*/ 104775 w 1141741"/>
                <a:gd name="connsiteY11" fmla="*/ 21431 h 59531"/>
                <a:gd name="connsiteX12" fmla="*/ 109538 w 1141741"/>
                <a:gd name="connsiteY12" fmla="*/ 28575 h 59531"/>
                <a:gd name="connsiteX13" fmla="*/ 114300 w 1141741"/>
                <a:gd name="connsiteY13" fmla="*/ 42862 h 59531"/>
                <a:gd name="connsiteX14" fmla="*/ 121444 w 1141741"/>
                <a:gd name="connsiteY14" fmla="*/ 45244 h 59531"/>
                <a:gd name="connsiteX15" fmla="*/ 130969 w 1141741"/>
                <a:gd name="connsiteY15" fmla="*/ 42862 h 59531"/>
                <a:gd name="connsiteX16" fmla="*/ 145257 w 1141741"/>
                <a:gd name="connsiteY16" fmla="*/ 33337 h 59531"/>
                <a:gd name="connsiteX17" fmla="*/ 166688 w 1141741"/>
                <a:gd name="connsiteY17" fmla="*/ 21431 h 59531"/>
                <a:gd name="connsiteX18" fmla="*/ 173832 w 1141741"/>
                <a:gd name="connsiteY18" fmla="*/ 26194 h 59531"/>
                <a:gd name="connsiteX19" fmla="*/ 180975 w 1141741"/>
                <a:gd name="connsiteY19" fmla="*/ 28575 h 59531"/>
                <a:gd name="connsiteX20" fmla="*/ 190500 w 1141741"/>
                <a:gd name="connsiteY20" fmla="*/ 38100 h 59531"/>
                <a:gd name="connsiteX21" fmla="*/ 200025 w 1141741"/>
                <a:gd name="connsiteY21" fmla="*/ 26194 h 59531"/>
                <a:gd name="connsiteX22" fmla="*/ 214313 w 1141741"/>
                <a:gd name="connsiteY22" fmla="*/ 19050 h 59531"/>
                <a:gd name="connsiteX23" fmla="*/ 233363 w 1141741"/>
                <a:gd name="connsiteY23" fmla="*/ 21431 h 59531"/>
                <a:gd name="connsiteX24" fmla="*/ 240507 w 1141741"/>
                <a:gd name="connsiteY24" fmla="*/ 28575 h 59531"/>
                <a:gd name="connsiteX25" fmla="*/ 247650 w 1141741"/>
                <a:gd name="connsiteY25" fmla="*/ 30956 h 59531"/>
                <a:gd name="connsiteX26" fmla="*/ 261938 w 1141741"/>
                <a:gd name="connsiteY26" fmla="*/ 28575 h 59531"/>
                <a:gd name="connsiteX27" fmla="*/ 276225 w 1141741"/>
                <a:gd name="connsiteY27" fmla="*/ 19050 h 59531"/>
                <a:gd name="connsiteX28" fmla="*/ 283369 w 1141741"/>
                <a:gd name="connsiteY28" fmla="*/ 26194 h 59531"/>
                <a:gd name="connsiteX29" fmla="*/ 290513 w 1141741"/>
                <a:gd name="connsiteY29" fmla="*/ 28575 h 59531"/>
                <a:gd name="connsiteX30" fmla="*/ 297657 w 1141741"/>
                <a:gd name="connsiteY30" fmla="*/ 33337 h 59531"/>
                <a:gd name="connsiteX31" fmla="*/ 300038 w 1141741"/>
                <a:gd name="connsiteY31" fmla="*/ 40481 h 59531"/>
                <a:gd name="connsiteX32" fmla="*/ 314325 w 1141741"/>
                <a:gd name="connsiteY32" fmla="*/ 40481 h 59531"/>
                <a:gd name="connsiteX33" fmla="*/ 319088 w 1141741"/>
                <a:gd name="connsiteY33" fmla="*/ 33337 h 59531"/>
                <a:gd name="connsiteX34" fmla="*/ 326232 w 1141741"/>
                <a:gd name="connsiteY34" fmla="*/ 16669 h 59531"/>
                <a:gd name="connsiteX35" fmla="*/ 340519 w 1141741"/>
                <a:gd name="connsiteY35" fmla="*/ 9525 h 59531"/>
                <a:gd name="connsiteX36" fmla="*/ 361950 w 1141741"/>
                <a:gd name="connsiteY36" fmla="*/ 16669 h 59531"/>
                <a:gd name="connsiteX37" fmla="*/ 364332 w 1141741"/>
                <a:gd name="connsiteY37" fmla="*/ 23812 h 59531"/>
                <a:gd name="connsiteX38" fmla="*/ 373857 w 1141741"/>
                <a:gd name="connsiteY38" fmla="*/ 38100 h 59531"/>
                <a:gd name="connsiteX39" fmla="*/ 404813 w 1141741"/>
                <a:gd name="connsiteY39" fmla="*/ 33337 h 59531"/>
                <a:gd name="connsiteX40" fmla="*/ 411957 w 1141741"/>
                <a:gd name="connsiteY40" fmla="*/ 28575 h 59531"/>
                <a:gd name="connsiteX41" fmla="*/ 421482 w 1141741"/>
                <a:gd name="connsiteY41" fmla="*/ 33337 h 59531"/>
                <a:gd name="connsiteX42" fmla="*/ 435769 w 1141741"/>
                <a:gd name="connsiteY42" fmla="*/ 38100 h 59531"/>
                <a:gd name="connsiteX43" fmla="*/ 447675 w 1141741"/>
                <a:gd name="connsiteY43" fmla="*/ 26194 h 59531"/>
                <a:gd name="connsiteX44" fmla="*/ 454819 w 1141741"/>
                <a:gd name="connsiteY44" fmla="*/ 28575 h 59531"/>
                <a:gd name="connsiteX45" fmla="*/ 459582 w 1141741"/>
                <a:gd name="connsiteY45" fmla="*/ 35719 h 59531"/>
                <a:gd name="connsiteX46" fmla="*/ 488157 w 1141741"/>
                <a:gd name="connsiteY46" fmla="*/ 28575 h 59531"/>
                <a:gd name="connsiteX47" fmla="*/ 504825 w 1141741"/>
                <a:gd name="connsiteY47" fmla="*/ 26194 h 59531"/>
                <a:gd name="connsiteX48" fmla="*/ 511969 w 1141741"/>
                <a:gd name="connsiteY48" fmla="*/ 23812 h 59531"/>
                <a:gd name="connsiteX49" fmla="*/ 533400 w 1141741"/>
                <a:gd name="connsiteY49" fmla="*/ 40481 h 59531"/>
                <a:gd name="connsiteX50" fmla="*/ 540544 w 1141741"/>
                <a:gd name="connsiteY50" fmla="*/ 45244 h 59531"/>
                <a:gd name="connsiteX51" fmla="*/ 542925 w 1141741"/>
                <a:gd name="connsiteY51" fmla="*/ 52387 h 59531"/>
                <a:gd name="connsiteX52" fmla="*/ 557213 w 1141741"/>
                <a:gd name="connsiteY52" fmla="*/ 59531 h 59531"/>
                <a:gd name="connsiteX53" fmla="*/ 571500 w 1141741"/>
                <a:gd name="connsiteY53" fmla="*/ 57150 h 59531"/>
                <a:gd name="connsiteX54" fmla="*/ 585788 w 1141741"/>
                <a:gd name="connsiteY54" fmla="*/ 45244 h 59531"/>
                <a:gd name="connsiteX55" fmla="*/ 592932 w 1141741"/>
                <a:gd name="connsiteY55" fmla="*/ 42862 h 59531"/>
                <a:gd name="connsiteX56" fmla="*/ 614363 w 1141741"/>
                <a:gd name="connsiteY56" fmla="*/ 30956 h 59531"/>
                <a:gd name="connsiteX57" fmla="*/ 623888 w 1141741"/>
                <a:gd name="connsiteY57" fmla="*/ 42862 h 59531"/>
                <a:gd name="connsiteX58" fmla="*/ 635794 w 1141741"/>
                <a:gd name="connsiteY58" fmla="*/ 52387 h 59531"/>
                <a:gd name="connsiteX59" fmla="*/ 650082 w 1141741"/>
                <a:gd name="connsiteY59" fmla="*/ 50006 h 59531"/>
                <a:gd name="connsiteX60" fmla="*/ 652463 w 1141741"/>
                <a:gd name="connsiteY60" fmla="*/ 42862 h 59531"/>
                <a:gd name="connsiteX61" fmla="*/ 659607 w 1141741"/>
                <a:gd name="connsiteY61" fmla="*/ 38100 h 59531"/>
                <a:gd name="connsiteX62" fmla="*/ 692944 w 1141741"/>
                <a:gd name="connsiteY62" fmla="*/ 40481 h 59531"/>
                <a:gd name="connsiteX63" fmla="*/ 707232 w 1141741"/>
                <a:gd name="connsiteY63" fmla="*/ 45244 h 59531"/>
                <a:gd name="connsiteX64" fmla="*/ 719138 w 1141741"/>
                <a:gd name="connsiteY64" fmla="*/ 42862 h 59531"/>
                <a:gd name="connsiteX65" fmla="*/ 733425 w 1141741"/>
                <a:gd name="connsiteY65" fmla="*/ 33337 h 59531"/>
                <a:gd name="connsiteX66" fmla="*/ 738188 w 1141741"/>
                <a:gd name="connsiteY66" fmla="*/ 26194 h 59531"/>
                <a:gd name="connsiteX67" fmla="*/ 752475 w 1141741"/>
                <a:gd name="connsiteY67" fmla="*/ 16669 h 59531"/>
                <a:gd name="connsiteX68" fmla="*/ 766763 w 1141741"/>
                <a:gd name="connsiteY68" fmla="*/ 19050 h 59531"/>
                <a:gd name="connsiteX69" fmla="*/ 773907 w 1141741"/>
                <a:gd name="connsiteY69" fmla="*/ 26194 h 59531"/>
                <a:gd name="connsiteX70" fmla="*/ 788194 w 1141741"/>
                <a:gd name="connsiteY70" fmla="*/ 33337 h 59531"/>
                <a:gd name="connsiteX71" fmla="*/ 795338 w 1141741"/>
                <a:gd name="connsiteY71" fmla="*/ 38100 h 59531"/>
                <a:gd name="connsiteX72" fmla="*/ 802482 w 1141741"/>
                <a:gd name="connsiteY72" fmla="*/ 40481 h 59531"/>
                <a:gd name="connsiteX73" fmla="*/ 809625 w 1141741"/>
                <a:gd name="connsiteY73" fmla="*/ 47625 h 59531"/>
                <a:gd name="connsiteX74" fmla="*/ 826294 w 1141741"/>
                <a:gd name="connsiteY74" fmla="*/ 45244 h 59531"/>
                <a:gd name="connsiteX75" fmla="*/ 835819 w 1141741"/>
                <a:gd name="connsiteY75" fmla="*/ 33337 h 59531"/>
                <a:gd name="connsiteX76" fmla="*/ 840582 w 1141741"/>
                <a:gd name="connsiteY76" fmla="*/ 26194 h 59531"/>
                <a:gd name="connsiteX77" fmla="*/ 852488 w 1141741"/>
                <a:gd name="connsiteY77" fmla="*/ 30956 h 59531"/>
                <a:gd name="connsiteX78" fmla="*/ 859632 w 1141741"/>
                <a:gd name="connsiteY78" fmla="*/ 38100 h 59531"/>
                <a:gd name="connsiteX79" fmla="*/ 862013 w 1141741"/>
                <a:gd name="connsiteY79" fmla="*/ 45244 h 59531"/>
                <a:gd name="connsiteX80" fmla="*/ 871538 w 1141741"/>
                <a:gd name="connsiteY80" fmla="*/ 47625 h 59531"/>
                <a:gd name="connsiteX81" fmla="*/ 914400 w 1141741"/>
                <a:gd name="connsiteY81" fmla="*/ 38100 h 59531"/>
                <a:gd name="connsiteX82" fmla="*/ 916782 w 1141741"/>
                <a:gd name="connsiteY82" fmla="*/ 30956 h 59531"/>
                <a:gd name="connsiteX83" fmla="*/ 923925 w 1141741"/>
                <a:gd name="connsiteY83" fmla="*/ 38100 h 59531"/>
                <a:gd name="connsiteX84" fmla="*/ 933450 w 1141741"/>
                <a:gd name="connsiteY84" fmla="*/ 52387 h 59531"/>
                <a:gd name="connsiteX85" fmla="*/ 969169 w 1141741"/>
                <a:gd name="connsiteY85" fmla="*/ 50006 h 59531"/>
                <a:gd name="connsiteX86" fmla="*/ 981075 w 1141741"/>
                <a:gd name="connsiteY86" fmla="*/ 38100 h 59531"/>
                <a:gd name="connsiteX87" fmla="*/ 988219 w 1141741"/>
                <a:gd name="connsiteY87" fmla="*/ 30956 h 59531"/>
                <a:gd name="connsiteX88" fmla="*/ 990600 w 1141741"/>
                <a:gd name="connsiteY88" fmla="*/ 23812 h 59531"/>
                <a:gd name="connsiteX89" fmla="*/ 1012032 w 1141741"/>
                <a:gd name="connsiteY89" fmla="*/ 33337 h 59531"/>
                <a:gd name="connsiteX90" fmla="*/ 1021557 w 1141741"/>
                <a:gd name="connsiteY90" fmla="*/ 47625 h 59531"/>
                <a:gd name="connsiteX91" fmla="*/ 1031082 w 1141741"/>
                <a:gd name="connsiteY91" fmla="*/ 33337 h 59531"/>
                <a:gd name="connsiteX92" fmla="*/ 1035844 w 1141741"/>
                <a:gd name="connsiteY92" fmla="*/ 26194 h 59531"/>
                <a:gd name="connsiteX93" fmla="*/ 1038225 w 1141741"/>
                <a:gd name="connsiteY93" fmla="*/ 38100 h 59531"/>
                <a:gd name="connsiteX94" fmla="*/ 1052513 w 1141741"/>
                <a:gd name="connsiteY94" fmla="*/ 42862 h 59531"/>
                <a:gd name="connsiteX95" fmla="*/ 1059657 w 1141741"/>
                <a:gd name="connsiteY95" fmla="*/ 38100 h 59531"/>
                <a:gd name="connsiteX96" fmla="*/ 1066800 w 1141741"/>
                <a:gd name="connsiteY96" fmla="*/ 30956 h 59531"/>
                <a:gd name="connsiteX97" fmla="*/ 1073944 w 1141741"/>
                <a:gd name="connsiteY97" fmla="*/ 28575 h 59531"/>
                <a:gd name="connsiteX98" fmla="*/ 1100138 w 1141741"/>
                <a:gd name="connsiteY98" fmla="*/ 28575 h 59531"/>
                <a:gd name="connsiteX99" fmla="*/ 1114425 w 1141741"/>
                <a:gd name="connsiteY99" fmla="*/ 19050 h 59531"/>
                <a:gd name="connsiteX100" fmla="*/ 1138238 w 1141741"/>
                <a:gd name="connsiteY100" fmla="*/ 14287 h 59531"/>
                <a:gd name="connsiteX101" fmla="*/ 1138238 w 1141741"/>
                <a:gd name="connsiteY101" fmla="*/ 2381 h 59531"/>
                <a:gd name="connsiteX0" fmla="*/ 0 w 1141741"/>
                <a:gd name="connsiteY0" fmla="*/ 0 h 59531"/>
                <a:gd name="connsiteX1" fmla="*/ 7144 w 1141741"/>
                <a:gd name="connsiteY1" fmla="*/ 14287 h 59531"/>
                <a:gd name="connsiteX2" fmla="*/ 14288 w 1141741"/>
                <a:gd name="connsiteY2" fmla="*/ 19050 h 59531"/>
                <a:gd name="connsiteX3" fmla="*/ 16669 w 1141741"/>
                <a:gd name="connsiteY3" fmla="*/ 26194 h 59531"/>
                <a:gd name="connsiteX4" fmla="*/ 30957 w 1141741"/>
                <a:gd name="connsiteY4" fmla="*/ 28575 h 59531"/>
                <a:gd name="connsiteX5" fmla="*/ 50007 w 1141741"/>
                <a:gd name="connsiteY5" fmla="*/ 23812 h 59531"/>
                <a:gd name="connsiteX6" fmla="*/ 57150 w 1141741"/>
                <a:gd name="connsiteY6" fmla="*/ 26194 h 59531"/>
                <a:gd name="connsiteX7" fmla="*/ 59532 w 1141741"/>
                <a:gd name="connsiteY7" fmla="*/ 33337 h 59531"/>
                <a:gd name="connsiteX8" fmla="*/ 76200 w 1141741"/>
                <a:gd name="connsiteY8" fmla="*/ 30956 h 59531"/>
                <a:gd name="connsiteX9" fmla="*/ 80963 w 1141741"/>
                <a:gd name="connsiteY9" fmla="*/ 23812 h 59531"/>
                <a:gd name="connsiteX10" fmla="*/ 95250 w 1141741"/>
                <a:gd name="connsiteY10" fmla="*/ 19050 h 59531"/>
                <a:gd name="connsiteX11" fmla="*/ 104775 w 1141741"/>
                <a:gd name="connsiteY11" fmla="*/ 21431 h 59531"/>
                <a:gd name="connsiteX12" fmla="*/ 109538 w 1141741"/>
                <a:gd name="connsiteY12" fmla="*/ 28575 h 59531"/>
                <a:gd name="connsiteX13" fmla="*/ 114300 w 1141741"/>
                <a:gd name="connsiteY13" fmla="*/ 42862 h 59531"/>
                <a:gd name="connsiteX14" fmla="*/ 121444 w 1141741"/>
                <a:gd name="connsiteY14" fmla="*/ 45244 h 59531"/>
                <a:gd name="connsiteX15" fmla="*/ 130969 w 1141741"/>
                <a:gd name="connsiteY15" fmla="*/ 42862 h 59531"/>
                <a:gd name="connsiteX16" fmla="*/ 145257 w 1141741"/>
                <a:gd name="connsiteY16" fmla="*/ 33337 h 59531"/>
                <a:gd name="connsiteX17" fmla="*/ 166688 w 1141741"/>
                <a:gd name="connsiteY17" fmla="*/ 21431 h 59531"/>
                <a:gd name="connsiteX18" fmla="*/ 173832 w 1141741"/>
                <a:gd name="connsiteY18" fmla="*/ 26194 h 59531"/>
                <a:gd name="connsiteX19" fmla="*/ 180975 w 1141741"/>
                <a:gd name="connsiteY19" fmla="*/ 28575 h 59531"/>
                <a:gd name="connsiteX20" fmla="*/ 190500 w 1141741"/>
                <a:gd name="connsiteY20" fmla="*/ 38100 h 59531"/>
                <a:gd name="connsiteX21" fmla="*/ 200025 w 1141741"/>
                <a:gd name="connsiteY21" fmla="*/ 26194 h 59531"/>
                <a:gd name="connsiteX22" fmla="*/ 214313 w 1141741"/>
                <a:gd name="connsiteY22" fmla="*/ 19050 h 59531"/>
                <a:gd name="connsiteX23" fmla="*/ 233363 w 1141741"/>
                <a:gd name="connsiteY23" fmla="*/ 21431 h 59531"/>
                <a:gd name="connsiteX24" fmla="*/ 240507 w 1141741"/>
                <a:gd name="connsiteY24" fmla="*/ 28575 h 59531"/>
                <a:gd name="connsiteX25" fmla="*/ 247650 w 1141741"/>
                <a:gd name="connsiteY25" fmla="*/ 30956 h 59531"/>
                <a:gd name="connsiteX26" fmla="*/ 261938 w 1141741"/>
                <a:gd name="connsiteY26" fmla="*/ 28575 h 59531"/>
                <a:gd name="connsiteX27" fmla="*/ 276225 w 1141741"/>
                <a:gd name="connsiteY27" fmla="*/ 19050 h 59531"/>
                <a:gd name="connsiteX28" fmla="*/ 283369 w 1141741"/>
                <a:gd name="connsiteY28" fmla="*/ 26194 h 59531"/>
                <a:gd name="connsiteX29" fmla="*/ 290513 w 1141741"/>
                <a:gd name="connsiteY29" fmla="*/ 28575 h 59531"/>
                <a:gd name="connsiteX30" fmla="*/ 297657 w 1141741"/>
                <a:gd name="connsiteY30" fmla="*/ 33337 h 59531"/>
                <a:gd name="connsiteX31" fmla="*/ 300038 w 1141741"/>
                <a:gd name="connsiteY31" fmla="*/ 40481 h 59531"/>
                <a:gd name="connsiteX32" fmla="*/ 314325 w 1141741"/>
                <a:gd name="connsiteY32" fmla="*/ 40481 h 59531"/>
                <a:gd name="connsiteX33" fmla="*/ 319088 w 1141741"/>
                <a:gd name="connsiteY33" fmla="*/ 33337 h 59531"/>
                <a:gd name="connsiteX34" fmla="*/ 326232 w 1141741"/>
                <a:gd name="connsiteY34" fmla="*/ 16669 h 59531"/>
                <a:gd name="connsiteX35" fmla="*/ 338393 w 1141741"/>
                <a:gd name="connsiteY35" fmla="*/ 9847 h 59531"/>
                <a:gd name="connsiteX36" fmla="*/ 361950 w 1141741"/>
                <a:gd name="connsiteY36" fmla="*/ 16669 h 59531"/>
                <a:gd name="connsiteX37" fmla="*/ 364332 w 1141741"/>
                <a:gd name="connsiteY37" fmla="*/ 23812 h 59531"/>
                <a:gd name="connsiteX38" fmla="*/ 373857 w 1141741"/>
                <a:gd name="connsiteY38" fmla="*/ 38100 h 59531"/>
                <a:gd name="connsiteX39" fmla="*/ 404813 w 1141741"/>
                <a:gd name="connsiteY39" fmla="*/ 33337 h 59531"/>
                <a:gd name="connsiteX40" fmla="*/ 411957 w 1141741"/>
                <a:gd name="connsiteY40" fmla="*/ 28575 h 59531"/>
                <a:gd name="connsiteX41" fmla="*/ 421482 w 1141741"/>
                <a:gd name="connsiteY41" fmla="*/ 33337 h 59531"/>
                <a:gd name="connsiteX42" fmla="*/ 435769 w 1141741"/>
                <a:gd name="connsiteY42" fmla="*/ 38100 h 59531"/>
                <a:gd name="connsiteX43" fmla="*/ 447675 w 1141741"/>
                <a:gd name="connsiteY43" fmla="*/ 26194 h 59531"/>
                <a:gd name="connsiteX44" fmla="*/ 454819 w 1141741"/>
                <a:gd name="connsiteY44" fmla="*/ 28575 h 59531"/>
                <a:gd name="connsiteX45" fmla="*/ 459582 w 1141741"/>
                <a:gd name="connsiteY45" fmla="*/ 35719 h 59531"/>
                <a:gd name="connsiteX46" fmla="*/ 488157 w 1141741"/>
                <a:gd name="connsiteY46" fmla="*/ 28575 h 59531"/>
                <a:gd name="connsiteX47" fmla="*/ 504825 w 1141741"/>
                <a:gd name="connsiteY47" fmla="*/ 26194 h 59531"/>
                <a:gd name="connsiteX48" fmla="*/ 511969 w 1141741"/>
                <a:gd name="connsiteY48" fmla="*/ 23812 h 59531"/>
                <a:gd name="connsiteX49" fmla="*/ 533400 w 1141741"/>
                <a:gd name="connsiteY49" fmla="*/ 40481 h 59531"/>
                <a:gd name="connsiteX50" fmla="*/ 540544 w 1141741"/>
                <a:gd name="connsiteY50" fmla="*/ 45244 h 59531"/>
                <a:gd name="connsiteX51" fmla="*/ 542925 w 1141741"/>
                <a:gd name="connsiteY51" fmla="*/ 52387 h 59531"/>
                <a:gd name="connsiteX52" fmla="*/ 557213 w 1141741"/>
                <a:gd name="connsiteY52" fmla="*/ 59531 h 59531"/>
                <a:gd name="connsiteX53" fmla="*/ 571500 w 1141741"/>
                <a:gd name="connsiteY53" fmla="*/ 57150 h 59531"/>
                <a:gd name="connsiteX54" fmla="*/ 585788 w 1141741"/>
                <a:gd name="connsiteY54" fmla="*/ 45244 h 59531"/>
                <a:gd name="connsiteX55" fmla="*/ 592932 w 1141741"/>
                <a:gd name="connsiteY55" fmla="*/ 42862 h 59531"/>
                <a:gd name="connsiteX56" fmla="*/ 614363 w 1141741"/>
                <a:gd name="connsiteY56" fmla="*/ 30956 h 59531"/>
                <a:gd name="connsiteX57" fmla="*/ 623888 w 1141741"/>
                <a:gd name="connsiteY57" fmla="*/ 42862 h 59531"/>
                <a:gd name="connsiteX58" fmla="*/ 635794 w 1141741"/>
                <a:gd name="connsiteY58" fmla="*/ 52387 h 59531"/>
                <a:gd name="connsiteX59" fmla="*/ 650082 w 1141741"/>
                <a:gd name="connsiteY59" fmla="*/ 50006 h 59531"/>
                <a:gd name="connsiteX60" fmla="*/ 652463 w 1141741"/>
                <a:gd name="connsiteY60" fmla="*/ 42862 h 59531"/>
                <a:gd name="connsiteX61" fmla="*/ 659607 w 1141741"/>
                <a:gd name="connsiteY61" fmla="*/ 38100 h 59531"/>
                <a:gd name="connsiteX62" fmla="*/ 692944 w 1141741"/>
                <a:gd name="connsiteY62" fmla="*/ 40481 h 59531"/>
                <a:gd name="connsiteX63" fmla="*/ 707232 w 1141741"/>
                <a:gd name="connsiteY63" fmla="*/ 45244 h 59531"/>
                <a:gd name="connsiteX64" fmla="*/ 719138 w 1141741"/>
                <a:gd name="connsiteY64" fmla="*/ 42862 h 59531"/>
                <a:gd name="connsiteX65" fmla="*/ 733425 w 1141741"/>
                <a:gd name="connsiteY65" fmla="*/ 33337 h 59531"/>
                <a:gd name="connsiteX66" fmla="*/ 738188 w 1141741"/>
                <a:gd name="connsiteY66" fmla="*/ 26194 h 59531"/>
                <a:gd name="connsiteX67" fmla="*/ 752475 w 1141741"/>
                <a:gd name="connsiteY67" fmla="*/ 16669 h 59531"/>
                <a:gd name="connsiteX68" fmla="*/ 766763 w 1141741"/>
                <a:gd name="connsiteY68" fmla="*/ 19050 h 59531"/>
                <a:gd name="connsiteX69" fmla="*/ 773907 w 1141741"/>
                <a:gd name="connsiteY69" fmla="*/ 26194 h 59531"/>
                <a:gd name="connsiteX70" fmla="*/ 788194 w 1141741"/>
                <a:gd name="connsiteY70" fmla="*/ 33337 h 59531"/>
                <a:gd name="connsiteX71" fmla="*/ 795338 w 1141741"/>
                <a:gd name="connsiteY71" fmla="*/ 38100 h 59531"/>
                <a:gd name="connsiteX72" fmla="*/ 802482 w 1141741"/>
                <a:gd name="connsiteY72" fmla="*/ 40481 h 59531"/>
                <a:gd name="connsiteX73" fmla="*/ 809625 w 1141741"/>
                <a:gd name="connsiteY73" fmla="*/ 47625 h 59531"/>
                <a:gd name="connsiteX74" fmla="*/ 826294 w 1141741"/>
                <a:gd name="connsiteY74" fmla="*/ 45244 h 59531"/>
                <a:gd name="connsiteX75" fmla="*/ 835819 w 1141741"/>
                <a:gd name="connsiteY75" fmla="*/ 33337 h 59531"/>
                <a:gd name="connsiteX76" fmla="*/ 840582 w 1141741"/>
                <a:gd name="connsiteY76" fmla="*/ 26194 h 59531"/>
                <a:gd name="connsiteX77" fmla="*/ 852488 w 1141741"/>
                <a:gd name="connsiteY77" fmla="*/ 30956 h 59531"/>
                <a:gd name="connsiteX78" fmla="*/ 859632 w 1141741"/>
                <a:gd name="connsiteY78" fmla="*/ 38100 h 59531"/>
                <a:gd name="connsiteX79" fmla="*/ 862013 w 1141741"/>
                <a:gd name="connsiteY79" fmla="*/ 45244 h 59531"/>
                <a:gd name="connsiteX80" fmla="*/ 871538 w 1141741"/>
                <a:gd name="connsiteY80" fmla="*/ 47625 h 59531"/>
                <a:gd name="connsiteX81" fmla="*/ 914400 w 1141741"/>
                <a:gd name="connsiteY81" fmla="*/ 38100 h 59531"/>
                <a:gd name="connsiteX82" fmla="*/ 916782 w 1141741"/>
                <a:gd name="connsiteY82" fmla="*/ 30956 h 59531"/>
                <a:gd name="connsiteX83" fmla="*/ 923925 w 1141741"/>
                <a:gd name="connsiteY83" fmla="*/ 38100 h 59531"/>
                <a:gd name="connsiteX84" fmla="*/ 933450 w 1141741"/>
                <a:gd name="connsiteY84" fmla="*/ 52387 h 59531"/>
                <a:gd name="connsiteX85" fmla="*/ 969169 w 1141741"/>
                <a:gd name="connsiteY85" fmla="*/ 50006 h 59531"/>
                <a:gd name="connsiteX86" fmla="*/ 981075 w 1141741"/>
                <a:gd name="connsiteY86" fmla="*/ 38100 h 59531"/>
                <a:gd name="connsiteX87" fmla="*/ 988219 w 1141741"/>
                <a:gd name="connsiteY87" fmla="*/ 30956 h 59531"/>
                <a:gd name="connsiteX88" fmla="*/ 990600 w 1141741"/>
                <a:gd name="connsiteY88" fmla="*/ 23812 h 59531"/>
                <a:gd name="connsiteX89" fmla="*/ 1012032 w 1141741"/>
                <a:gd name="connsiteY89" fmla="*/ 33337 h 59531"/>
                <a:gd name="connsiteX90" fmla="*/ 1021557 w 1141741"/>
                <a:gd name="connsiteY90" fmla="*/ 47625 h 59531"/>
                <a:gd name="connsiteX91" fmla="*/ 1031082 w 1141741"/>
                <a:gd name="connsiteY91" fmla="*/ 33337 h 59531"/>
                <a:gd name="connsiteX92" fmla="*/ 1035844 w 1141741"/>
                <a:gd name="connsiteY92" fmla="*/ 26194 h 59531"/>
                <a:gd name="connsiteX93" fmla="*/ 1038225 w 1141741"/>
                <a:gd name="connsiteY93" fmla="*/ 38100 h 59531"/>
                <a:gd name="connsiteX94" fmla="*/ 1052513 w 1141741"/>
                <a:gd name="connsiteY94" fmla="*/ 42862 h 59531"/>
                <a:gd name="connsiteX95" fmla="*/ 1059657 w 1141741"/>
                <a:gd name="connsiteY95" fmla="*/ 38100 h 59531"/>
                <a:gd name="connsiteX96" fmla="*/ 1066800 w 1141741"/>
                <a:gd name="connsiteY96" fmla="*/ 30956 h 59531"/>
                <a:gd name="connsiteX97" fmla="*/ 1073944 w 1141741"/>
                <a:gd name="connsiteY97" fmla="*/ 28575 h 59531"/>
                <a:gd name="connsiteX98" fmla="*/ 1100138 w 1141741"/>
                <a:gd name="connsiteY98" fmla="*/ 28575 h 59531"/>
                <a:gd name="connsiteX99" fmla="*/ 1114425 w 1141741"/>
                <a:gd name="connsiteY99" fmla="*/ 19050 h 59531"/>
                <a:gd name="connsiteX100" fmla="*/ 1138238 w 1141741"/>
                <a:gd name="connsiteY100" fmla="*/ 14287 h 59531"/>
                <a:gd name="connsiteX101" fmla="*/ 1138238 w 1141741"/>
                <a:gd name="connsiteY101" fmla="*/ 2381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1141741" h="59531">
                  <a:moveTo>
                    <a:pt x="0" y="0"/>
                  </a:moveTo>
                  <a:cubicBezTo>
                    <a:pt x="1937" y="5809"/>
                    <a:pt x="2529" y="9672"/>
                    <a:pt x="7144" y="14287"/>
                  </a:cubicBezTo>
                  <a:cubicBezTo>
                    <a:pt x="9168" y="16311"/>
                    <a:pt x="11907" y="17462"/>
                    <a:pt x="14288" y="19050"/>
                  </a:cubicBezTo>
                  <a:cubicBezTo>
                    <a:pt x="15082" y="21431"/>
                    <a:pt x="15101" y="24234"/>
                    <a:pt x="16669" y="26194"/>
                  </a:cubicBezTo>
                  <a:cubicBezTo>
                    <a:pt x="22935" y="34026"/>
                    <a:pt x="23700" y="30389"/>
                    <a:pt x="30957" y="28575"/>
                  </a:cubicBezTo>
                  <a:lnTo>
                    <a:pt x="50007" y="23812"/>
                  </a:lnTo>
                  <a:cubicBezTo>
                    <a:pt x="52388" y="24606"/>
                    <a:pt x="55375" y="24419"/>
                    <a:pt x="57150" y="26194"/>
                  </a:cubicBezTo>
                  <a:cubicBezTo>
                    <a:pt x="58925" y="27969"/>
                    <a:pt x="57097" y="32728"/>
                    <a:pt x="59532" y="33337"/>
                  </a:cubicBezTo>
                  <a:cubicBezTo>
                    <a:pt x="64977" y="34698"/>
                    <a:pt x="70644" y="31750"/>
                    <a:pt x="76200" y="30956"/>
                  </a:cubicBezTo>
                  <a:cubicBezTo>
                    <a:pt x="77788" y="28575"/>
                    <a:pt x="78536" y="25329"/>
                    <a:pt x="80963" y="23812"/>
                  </a:cubicBezTo>
                  <a:cubicBezTo>
                    <a:pt x="85220" y="21151"/>
                    <a:pt x="95250" y="19050"/>
                    <a:pt x="95250" y="19050"/>
                  </a:cubicBezTo>
                  <a:cubicBezTo>
                    <a:pt x="98425" y="19844"/>
                    <a:pt x="102052" y="19616"/>
                    <a:pt x="104775" y="21431"/>
                  </a:cubicBezTo>
                  <a:cubicBezTo>
                    <a:pt x="107156" y="23019"/>
                    <a:pt x="108376" y="25960"/>
                    <a:pt x="109538" y="28575"/>
                  </a:cubicBezTo>
                  <a:cubicBezTo>
                    <a:pt x="111577" y="33162"/>
                    <a:pt x="109538" y="41274"/>
                    <a:pt x="114300" y="42862"/>
                  </a:cubicBezTo>
                  <a:lnTo>
                    <a:pt x="121444" y="45244"/>
                  </a:lnTo>
                  <a:cubicBezTo>
                    <a:pt x="124619" y="44450"/>
                    <a:pt x="128042" y="44326"/>
                    <a:pt x="130969" y="42862"/>
                  </a:cubicBezTo>
                  <a:cubicBezTo>
                    <a:pt x="136089" y="40302"/>
                    <a:pt x="145257" y="33337"/>
                    <a:pt x="145257" y="33337"/>
                  </a:cubicBezTo>
                  <a:cubicBezTo>
                    <a:pt x="157027" y="15683"/>
                    <a:pt x="149169" y="17928"/>
                    <a:pt x="166688" y="21431"/>
                  </a:cubicBezTo>
                  <a:cubicBezTo>
                    <a:pt x="169069" y="23019"/>
                    <a:pt x="171272" y="24914"/>
                    <a:pt x="173832" y="26194"/>
                  </a:cubicBezTo>
                  <a:cubicBezTo>
                    <a:pt x="176077" y="27316"/>
                    <a:pt x="179200" y="26800"/>
                    <a:pt x="180975" y="28575"/>
                  </a:cubicBezTo>
                  <a:cubicBezTo>
                    <a:pt x="193674" y="41274"/>
                    <a:pt x="171454" y="31751"/>
                    <a:pt x="190500" y="38100"/>
                  </a:cubicBezTo>
                  <a:cubicBezTo>
                    <a:pt x="210976" y="24449"/>
                    <a:pt x="186879" y="42626"/>
                    <a:pt x="200025" y="26194"/>
                  </a:cubicBezTo>
                  <a:cubicBezTo>
                    <a:pt x="203383" y="21996"/>
                    <a:pt x="209606" y="20619"/>
                    <a:pt x="214313" y="19050"/>
                  </a:cubicBezTo>
                  <a:cubicBezTo>
                    <a:pt x="220663" y="19844"/>
                    <a:pt x="227349" y="19244"/>
                    <a:pt x="233363" y="21431"/>
                  </a:cubicBezTo>
                  <a:cubicBezTo>
                    <a:pt x="236528" y="22582"/>
                    <a:pt x="237705" y="26707"/>
                    <a:pt x="240507" y="28575"/>
                  </a:cubicBezTo>
                  <a:cubicBezTo>
                    <a:pt x="242595" y="29967"/>
                    <a:pt x="245269" y="30162"/>
                    <a:pt x="247650" y="30956"/>
                  </a:cubicBezTo>
                  <a:cubicBezTo>
                    <a:pt x="252413" y="30162"/>
                    <a:pt x="257481" y="30432"/>
                    <a:pt x="261938" y="28575"/>
                  </a:cubicBezTo>
                  <a:cubicBezTo>
                    <a:pt x="267221" y="26374"/>
                    <a:pt x="276225" y="19050"/>
                    <a:pt x="276225" y="19050"/>
                  </a:cubicBezTo>
                  <a:cubicBezTo>
                    <a:pt x="278606" y="21431"/>
                    <a:pt x="280567" y="24326"/>
                    <a:pt x="283369" y="26194"/>
                  </a:cubicBezTo>
                  <a:cubicBezTo>
                    <a:pt x="285458" y="27586"/>
                    <a:pt x="288268" y="27453"/>
                    <a:pt x="290513" y="28575"/>
                  </a:cubicBezTo>
                  <a:cubicBezTo>
                    <a:pt x="293073" y="29855"/>
                    <a:pt x="295276" y="31750"/>
                    <a:pt x="297657" y="33337"/>
                  </a:cubicBezTo>
                  <a:cubicBezTo>
                    <a:pt x="298451" y="35718"/>
                    <a:pt x="298263" y="38706"/>
                    <a:pt x="300038" y="40481"/>
                  </a:cubicBezTo>
                  <a:cubicBezTo>
                    <a:pt x="304800" y="45243"/>
                    <a:pt x="309563" y="42068"/>
                    <a:pt x="314325" y="40481"/>
                  </a:cubicBezTo>
                  <a:cubicBezTo>
                    <a:pt x="315913" y="38100"/>
                    <a:pt x="317961" y="35968"/>
                    <a:pt x="319088" y="33337"/>
                  </a:cubicBezTo>
                  <a:cubicBezTo>
                    <a:pt x="323188" y="23769"/>
                    <a:pt x="318757" y="24144"/>
                    <a:pt x="326232" y="16669"/>
                  </a:cubicBezTo>
                  <a:cubicBezTo>
                    <a:pt x="330850" y="12051"/>
                    <a:pt x="332581" y="11784"/>
                    <a:pt x="338393" y="9847"/>
                  </a:cubicBezTo>
                  <a:cubicBezTo>
                    <a:pt x="345368" y="11009"/>
                    <a:pt x="356797" y="10228"/>
                    <a:pt x="361950" y="16669"/>
                  </a:cubicBezTo>
                  <a:cubicBezTo>
                    <a:pt x="363518" y="18629"/>
                    <a:pt x="363113" y="21618"/>
                    <a:pt x="364332" y="23812"/>
                  </a:cubicBezTo>
                  <a:cubicBezTo>
                    <a:pt x="367112" y="28816"/>
                    <a:pt x="373857" y="38100"/>
                    <a:pt x="373857" y="38100"/>
                  </a:cubicBezTo>
                  <a:cubicBezTo>
                    <a:pt x="384176" y="36512"/>
                    <a:pt x="394685" y="35869"/>
                    <a:pt x="404813" y="33337"/>
                  </a:cubicBezTo>
                  <a:cubicBezTo>
                    <a:pt x="407589" y="32643"/>
                    <a:pt x="409095" y="28575"/>
                    <a:pt x="411957" y="28575"/>
                  </a:cubicBezTo>
                  <a:cubicBezTo>
                    <a:pt x="415507" y="28575"/>
                    <a:pt x="418186" y="32019"/>
                    <a:pt x="421482" y="33337"/>
                  </a:cubicBezTo>
                  <a:cubicBezTo>
                    <a:pt x="426143" y="35201"/>
                    <a:pt x="435769" y="38100"/>
                    <a:pt x="435769" y="38100"/>
                  </a:cubicBezTo>
                  <a:cubicBezTo>
                    <a:pt x="438547" y="33934"/>
                    <a:pt x="441723" y="27186"/>
                    <a:pt x="447675" y="26194"/>
                  </a:cubicBezTo>
                  <a:cubicBezTo>
                    <a:pt x="450151" y="25781"/>
                    <a:pt x="452438" y="27781"/>
                    <a:pt x="454819" y="28575"/>
                  </a:cubicBezTo>
                  <a:cubicBezTo>
                    <a:pt x="456407" y="30956"/>
                    <a:pt x="456766" y="35207"/>
                    <a:pt x="459582" y="35719"/>
                  </a:cubicBezTo>
                  <a:cubicBezTo>
                    <a:pt x="494179" y="42009"/>
                    <a:pt x="470922" y="33745"/>
                    <a:pt x="488157" y="28575"/>
                  </a:cubicBezTo>
                  <a:cubicBezTo>
                    <a:pt x="493533" y="26962"/>
                    <a:pt x="499269" y="26988"/>
                    <a:pt x="504825" y="26194"/>
                  </a:cubicBezTo>
                  <a:cubicBezTo>
                    <a:pt x="507206" y="25400"/>
                    <a:pt x="509588" y="23018"/>
                    <a:pt x="511969" y="23812"/>
                  </a:cubicBezTo>
                  <a:cubicBezTo>
                    <a:pt x="524009" y="27825"/>
                    <a:pt x="525181" y="33631"/>
                    <a:pt x="533400" y="40481"/>
                  </a:cubicBezTo>
                  <a:cubicBezTo>
                    <a:pt x="535599" y="42313"/>
                    <a:pt x="538163" y="43656"/>
                    <a:pt x="540544" y="45244"/>
                  </a:cubicBezTo>
                  <a:cubicBezTo>
                    <a:pt x="541338" y="47625"/>
                    <a:pt x="541357" y="50427"/>
                    <a:pt x="542925" y="52387"/>
                  </a:cubicBezTo>
                  <a:cubicBezTo>
                    <a:pt x="546283" y="56585"/>
                    <a:pt x="552506" y="57962"/>
                    <a:pt x="557213" y="59531"/>
                  </a:cubicBezTo>
                  <a:cubicBezTo>
                    <a:pt x="561975" y="58737"/>
                    <a:pt x="566920" y="58677"/>
                    <a:pt x="571500" y="57150"/>
                  </a:cubicBezTo>
                  <a:cubicBezTo>
                    <a:pt x="579288" y="54554"/>
                    <a:pt x="579159" y="49663"/>
                    <a:pt x="585788" y="45244"/>
                  </a:cubicBezTo>
                  <a:cubicBezTo>
                    <a:pt x="587877" y="43852"/>
                    <a:pt x="590738" y="44081"/>
                    <a:pt x="592932" y="42862"/>
                  </a:cubicBezTo>
                  <a:cubicBezTo>
                    <a:pt x="617491" y="29217"/>
                    <a:pt x="598200" y="36343"/>
                    <a:pt x="614363" y="30956"/>
                  </a:cubicBezTo>
                  <a:cubicBezTo>
                    <a:pt x="618999" y="44865"/>
                    <a:pt x="613116" y="32090"/>
                    <a:pt x="623888" y="42862"/>
                  </a:cubicBezTo>
                  <a:cubicBezTo>
                    <a:pt x="634660" y="53634"/>
                    <a:pt x="621885" y="47751"/>
                    <a:pt x="635794" y="52387"/>
                  </a:cubicBezTo>
                  <a:cubicBezTo>
                    <a:pt x="640557" y="51593"/>
                    <a:pt x="645890" y="52402"/>
                    <a:pt x="650082" y="50006"/>
                  </a:cubicBezTo>
                  <a:cubicBezTo>
                    <a:pt x="652261" y="48761"/>
                    <a:pt x="650895" y="44822"/>
                    <a:pt x="652463" y="42862"/>
                  </a:cubicBezTo>
                  <a:cubicBezTo>
                    <a:pt x="654251" y="40627"/>
                    <a:pt x="657226" y="39687"/>
                    <a:pt x="659607" y="38100"/>
                  </a:cubicBezTo>
                  <a:cubicBezTo>
                    <a:pt x="670719" y="38894"/>
                    <a:pt x="681927" y="38828"/>
                    <a:pt x="692944" y="40481"/>
                  </a:cubicBezTo>
                  <a:cubicBezTo>
                    <a:pt x="697909" y="41226"/>
                    <a:pt x="707232" y="45244"/>
                    <a:pt x="707232" y="45244"/>
                  </a:cubicBezTo>
                  <a:cubicBezTo>
                    <a:pt x="711201" y="44450"/>
                    <a:pt x="715454" y="44537"/>
                    <a:pt x="719138" y="42862"/>
                  </a:cubicBezTo>
                  <a:cubicBezTo>
                    <a:pt x="724349" y="40493"/>
                    <a:pt x="733425" y="33337"/>
                    <a:pt x="733425" y="33337"/>
                  </a:cubicBezTo>
                  <a:cubicBezTo>
                    <a:pt x="735013" y="30956"/>
                    <a:pt x="736034" y="28078"/>
                    <a:pt x="738188" y="26194"/>
                  </a:cubicBezTo>
                  <a:cubicBezTo>
                    <a:pt x="742496" y="22425"/>
                    <a:pt x="752475" y="16669"/>
                    <a:pt x="752475" y="16669"/>
                  </a:cubicBezTo>
                  <a:cubicBezTo>
                    <a:pt x="757238" y="17463"/>
                    <a:pt x="762351" y="17089"/>
                    <a:pt x="766763" y="19050"/>
                  </a:cubicBezTo>
                  <a:cubicBezTo>
                    <a:pt x="769840" y="20418"/>
                    <a:pt x="771320" y="24038"/>
                    <a:pt x="773907" y="26194"/>
                  </a:cubicBezTo>
                  <a:cubicBezTo>
                    <a:pt x="780062" y="31323"/>
                    <a:pt x="781034" y="30951"/>
                    <a:pt x="788194" y="33337"/>
                  </a:cubicBezTo>
                  <a:cubicBezTo>
                    <a:pt x="790575" y="34925"/>
                    <a:pt x="792778" y="36820"/>
                    <a:pt x="795338" y="38100"/>
                  </a:cubicBezTo>
                  <a:cubicBezTo>
                    <a:pt x="797583" y="39223"/>
                    <a:pt x="800393" y="39089"/>
                    <a:pt x="802482" y="40481"/>
                  </a:cubicBezTo>
                  <a:cubicBezTo>
                    <a:pt x="805284" y="42349"/>
                    <a:pt x="807244" y="45244"/>
                    <a:pt x="809625" y="47625"/>
                  </a:cubicBezTo>
                  <a:cubicBezTo>
                    <a:pt x="815181" y="46831"/>
                    <a:pt x="820918" y="46857"/>
                    <a:pt x="826294" y="45244"/>
                  </a:cubicBezTo>
                  <a:cubicBezTo>
                    <a:pt x="835740" y="42410"/>
                    <a:pt x="832346" y="40283"/>
                    <a:pt x="835819" y="33337"/>
                  </a:cubicBezTo>
                  <a:cubicBezTo>
                    <a:pt x="837099" y="30777"/>
                    <a:pt x="838994" y="28575"/>
                    <a:pt x="840582" y="26194"/>
                  </a:cubicBezTo>
                  <a:cubicBezTo>
                    <a:pt x="844551" y="27781"/>
                    <a:pt x="848863" y="28691"/>
                    <a:pt x="852488" y="30956"/>
                  </a:cubicBezTo>
                  <a:cubicBezTo>
                    <a:pt x="855344" y="32741"/>
                    <a:pt x="857764" y="35298"/>
                    <a:pt x="859632" y="38100"/>
                  </a:cubicBezTo>
                  <a:cubicBezTo>
                    <a:pt x="861024" y="40189"/>
                    <a:pt x="860053" y="43676"/>
                    <a:pt x="862013" y="45244"/>
                  </a:cubicBezTo>
                  <a:cubicBezTo>
                    <a:pt x="864569" y="47288"/>
                    <a:pt x="868363" y="46831"/>
                    <a:pt x="871538" y="47625"/>
                  </a:cubicBezTo>
                  <a:cubicBezTo>
                    <a:pt x="891362" y="46304"/>
                    <a:pt x="904254" y="53320"/>
                    <a:pt x="914400" y="38100"/>
                  </a:cubicBezTo>
                  <a:cubicBezTo>
                    <a:pt x="915792" y="36011"/>
                    <a:pt x="915988" y="33337"/>
                    <a:pt x="916782" y="30956"/>
                  </a:cubicBezTo>
                  <a:cubicBezTo>
                    <a:pt x="919163" y="33337"/>
                    <a:pt x="921858" y="35442"/>
                    <a:pt x="923925" y="38100"/>
                  </a:cubicBezTo>
                  <a:cubicBezTo>
                    <a:pt x="927439" y="42618"/>
                    <a:pt x="933450" y="52387"/>
                    <a:pt x="933450" y="52387"/>
                  </a:cubicBezTo>
                  <a:cubicBezTo>
                    <a:pt x="945356" y="51593"/>
                    <a:pt x="957399" y="51968"/>
                    <a:pt x="969169" y="50006"/>
                  </a:cubicBezTo>
                  <a:cubicBezTo>
                    <a:pt x="975930" y="48879"/>
                    <a:pt x="977490" y="42403"/>
                    <a:pt x="981075" y="38100"/>
                  </a:cubicBezTo>
                  <a:cubicBezTo>
                    <a:pt x="983231" y="35513"/>
                    <a:pt x="985838" y="33337"/>
                    <a:pt x="988219" y="30956"/>
                  </a:cubicBezTo>
                  <a:cubicBezTo>
                    <a:pt x="989013" y="28575"/>
                    <a:pt x="988269" y="24744"/>
                    <a:pt x="990600" y="23812"/>
                  </a:cubicBezTo>
                  <a:cubicBezTo>
                    <a:pt x="995503" y="21851"/>
                    <a:pt x="1010204" y="32241"/>
                    <a:pt x="1012032" y="33337"/>
                  </a:cubicBezTo>
                  <a:lnTo>
                    <a:pt x="1021557" y="47625"/>
                  </a:lnTo>
                  <a:lnTo>
                    <a:pt x="1031082" y="33337"/>
                  </a:lnTo>
                  <a:lnTo>
                    <a:pt x="1035844" y="26194"/>
                  </a:lnTo>
                  <a:cubicBezTo>
                    <a:pt x="1036638" y="30163"/>
                    <a:pt x="1035363" y="35238"/>
                    <a:pt x="1038225" y="38100"/>
                  </a:cubicBezTo>
                  <a:cubicBezTo>
                    <a:pt x="1041775" y="41650"/>
                    <a:pt x="1052513" y="42862"/>
                    <a:pt x="1052513" y="42862"/>
                  </a:cubicBezTo>
                  <a:cubicBezTo>
                    <a:pt x="1054894" y="41275"/>
                    <a:pt x="1057458" y="39932"/>
                    <a:pt x="1059657" y="38100"/>
                  </a:cubicBezTo>
                  <a:cubicBezTo>
                    <a:pt x="1062244" y="35944"/>
                    <a:pt x="1063998" y="32824"/>
                    <a:pt x="1066800" y="30956"/>
                  </a:cubicBezTo>
                  <a:cubicBezTo>
                    <a:pt x="1068889" y="29564"/>
                    <a:pt x="1071563" y="29369"/>
                    <a:pt x="1073944" y="28575"/>
                  </a:cubicBezTo>
                  <a:cubicBezTo>
                    <a:pt x="1084491" y="31212"/>
                    <a:pt x="1087814" y="33315"/>
                    <a:pt x="1100138" y="28575"/>
                  </a:cubicBezTo>
                  <a:cubicBezTo>
                    <a:pt x="1105480" y="26520"/>
                    <a:pt x="1109663" y="22225"/>
                    <a:pt x="1114425" y="19050"/>
                  </a:cubicBezTo>
                  <a:cubicBezTo>
                    <a:pt x="1118957" y="16028"/>
                    <a:pt x="1136831" y="14488"/>
                    <a:pt x="1138238" y="14287"/>
                  </a:cubicBezTo>
                  <a:cubicBezTo>
                    <a:pt x="1141180" y="5460"/>
                    <a:pt x="1141741" y="9389"/>
                    <a:pt x="1138238" y="2381"/>
                  </a:cubicBezTo>
                </a:path>
              </a:pathLst>
            </a:custGeom>
            <a:solidFill>
              <a:schemeClr val="bg1">
                <a:lumMod val="50000"/>
              </a:schemeClr>
            </a:solidFill>
            <a:ln w="9525" cap="flat" cmpd="sng" algn="ctr">
              <a:noFill/>
              <a:prstDash val="solid"/>
              <a:round/>
              <a:headEnd type="none" w="med" len="med"/>
              <a:tailEnd type="none" w="med" len="med"/>
            </a:ln>
            <a:effectLst/>
          </p:spPr>
          <p:txBody>
            <a:bodyPr/>
            <a:lstStyle/>
            <a:p>
              <a:pPr eaLnBrk="0" fontAlgn="auto" hangingPunct="0">
                <a:spcBef>
                  <a:spcPts val="0"/>
                </a:spcBef>
                <a:spcAft>
                  <a:spcPts val="0"/>
                </a:spcAft>
                <a:defRPr/>
              </a:pPr>
              <a:endParaRPr lang="fr-FR">
                <a:latin typeface="+mn-lt"/>
                <a:cs typeface="+mn-cs"/>
              </a:endParaRPr>
            </a:p>
          </p:txBody>
        </p:sp>
        <p:sp>
          <p:nvSpPr>
            <p:cNvPr id="117" name="Rectangle 116"/>
            <p:cNvSpPr/>
            <p:nvPr/>
          </p:nvSpPr>
          <p:spPr bwMode="auto">
            <a:xfrm>
              <a:off x="5090244" y="7930863"/>
              <a:ext cx="936625" cy="936634"/>
            </a:xfrm>
            <a:prstGeom prst="rect">
              <a:avLst/>
            </a:prstGeom>
            <a:solidFill>
              <a:schemeClr val="bg1">
                <a:lumMod val="50000"/>
              </a:schemeClr>
            </a:solidFill>
            <a:ln w="9525" cap="flat" cmpd="sng" algn="ctr">
              <a:noFill/>
              <a:prstDash val="solid"/>
              <a:round/>
              <a:headEnd type="none" w="med" len="med"/>
              <a:tailEnd type="none" w="med" len="med"/>
            </a:ln>
            <a:effectLst/>
          </p:spPr>
          <p:txBody>
            <a:bodyPr/>
            <a:lstStyle/>
            <a:p>
              <a:pPr eaLnBrk="0" fontAlgn="auto" hangingPunct="0">
                <a:spcBef>
                  <a:spcPts val="0"/>
                </a:spcBef>
                <a:spcAft>
                  <a:spcPts val="0"/>
                </a:spcAft>
                <a:defRPr/>
              </a:pPr>
              <a:endParaRPr lang="fr-FR">
                <a:latin typeface="+mn-lt"/>
                <a:cs typeface="+mn-cs"/>
              </a:endParaRPr>
            </a:p>
          </p:txBody>
        </p:sp>
        <p:cxnSp>
          <p:nvCxnSpPr>
            <p:cNvPr id="69735" name="Connecteur droit avec flèche 65"/>
            <p:cNvCxnSpPr>
              <a:cxnSpLocks noChangeShapeType="1"/>
              <a:stCxn id="69730" idx="2"/>
            </p:cNvCxnSpPr>
            <p:nvPr/>
          </p:nvCxnSpPr>
          <p:spPr bwMode="auto">
            <a:xfrm flipH="1">
              <a:off x="6399932" y="8465864"/>
              <a:ext cx="55562" cy="184150"/>
            </a:xfrm>
            <a:prstGeom prst="straightConnector1">
              <a:avLst/>
            </a:prstGeom>
            <a:noFill/>
            <a:ln w="9525" algn="ctr">
              <a:solidFill>
                <a:schemeClr val="tx1"/>
              </a:solidFill>
              <a:round/>
              <a:headEnd/>
              <a:tailEnd type="triangle" w="med" len="med"/>
            </a:ln>
          </p:spPr>
        </p:cxnSp>
        <p:sp>
          <p:nvSpPr>
            <p:cNvPr id="69736" name="Rectangle 1609"/>
            <p:cNvSpPr>
              <a:spLocks noChangeArrowheads="1"/>
            </p:cNvSpPr>
            <p:nvPr/>
          </p:nvSpPr>
          <p:spPr bwMode="auto">
            <a:xfrm>
              <a:off x="5028332" y="8134077"/>
              <a:ext cx="1066800" cy="461962"/>
            </a:xfrm>
            <a:prstGeom prst="rect">
              <a:avLst/>
            </a:prstGeom>
            <a:noFill/>
            <a:ln w="9525" algn="ctr">
              <a:noFill/>
              <a:miter lim="800000"/>
              <a:headEnd/>
              <a:tailEnd/>
            </a:ln>
          </p:spPr>
          <p:txBody>
            <a:bodyPr lIns="91405" tIns="45703" rIns="91405" bIns="45703">
              <a:spAutoFit/>
            </a:bodyPr>
            <a:lstStyle/>
            <a:p>
              <a:pPr algn="ctr" defTabSz="4171950">
                <a:spcBef>
                  <a:spcPct val="20000"/>
                </a:spcBef>
              </a:pPr>
              <a:r>
                <a:rPr lang="fr-FR" sz="1200">
                  <a:solidFill>
                    <a:schemeClr val="bg1"/>
                  </a:solidFill>
                  <a:latin typeface="Calibri" pitchFamily="34" charset="0"/>
                </a:rPr>
                <a:t>Microinsert rugueux de Ni</a:t>
              </a:r>
            </a:p>
          </p:txBody>
        </p:sp>
        <p:sp>
          <p:nvSpPr>
            <p:cNvPr id="69737" name="Down Arrow 11"/>
            <p:cNvSpPr>
              <a:spLocks noChangeArrowheads="1"/>
            </p:cNvSpPr>
            <p:nvPr/>
          </p:nvSpPr>
          <p:spPr bwMode="auto">
            <a:xfrm>
              <a:off x="5112469" y="7048204"/>
              <a:ext cx="228600" cy="304800"/>
            </a:xfrm>
            <a:prstGeom prst="downArrow">
              <a:avLst>
                <a:gd name="adj1" fmla="val 50000"/>
                <a:gd name="adj2" fmla="val 49994"/>
              </a:avLst>
            </a:prstGeom>
            <a:solidFill>
              <a:schemeClr val="bg1"/>
            </a:solidFill>
            <a:ln w="9525" algn="ctr">
              <a:solidFill>
                <a:schemeClr val="tx1"/>
              </a:solidFill>
              <a:round/>
              <a:headEnd/>
              <a:tailEnd/>
            </a:ln>
          </p:spPr>
          <p:txBody>
            <a:bodyPr/>
            <a:lstStyle/>
            <a:p>
              <a:pPr eaLnBrk="0" hangingPunct="0"/>
              <a:endParaRPr lang="de-DE">
                <a:latin typeface="Calibri" pitchFamily="34" charset="0"/>
              </a:endParaRPr>
            </a:p>
          </p:txBody>
        </p:sp>
        <p:sp>
          <p:nvSpPr>
            <p:cNvPr id="69738" name="Down Arrow 11"/>
            <p:cNvSpPr>
              <a:spLocks noChangeArrowheads="1"/>
            </p:cNvSpPr>
            <p:nvPr/>
          </p:nvSpPr>
          <p:spPr bwMode="auto">
            <a:xfrm>
              <a:off x="5798269" y="7048204"/>
              <a:ext cx="228600" cy="304800"/>
            </a:xfrm>
            <a:prstGeom prst="downArrow">
              <a:avLst>
                <a:gd name="adj1" fmla="val 50000"/>
                <a:gd name="adj2" fmla="val 49994"/>
              </a:avLst>
            </a:prstGeom>
            <a:solidFill>
              <a:schemeClr val="bg1"/>
            </a:solidFill>
            <a:ln w="9525" algn="ctr">
              <a:solidFill>
                <a:schemeClr val="tx1"/>
              </a:solidFill>
              <a:round/>
              <a:headEnd/>
              <a:tailEnd/>
            </a:ln>
          </p:spPr>
          <p:txBody>
            <a:bodyPr/>
            <a:lstStyle/>
            <a:p>
              <a:pPr eaLnBrk="0" hangingPunct="0"/>
              <a:endParaRPr lang="de-DE">
                <a:latin typeface="Calibri" pitchFamily="34" charset="0"/>
              </a:endParaRPr>
            </a:p>
          </p:txBody>
        </p:sp>
        <p:sp>
          <p:nvSpPr>
            <p:cNvPr id="69739" name="Forme libre 117"/>
            <p:cNvSpPr>
              <a:spLocks/>
            </p:cNvSpPr>
            <p:nvPr/>
          </p:nvSpPr>
          <p:spPr bwMode="auto">
            <a:xfrm flipV="1">
              <a:off x="6036394" y="8564289"/>
              <a:ext cx="625475" cy="327025"/>
            </a:xfrm>
            <a:custGeom>
              <a:avLst/>
              <a:gdLst>
                <a:gd name="T0" fmla="*/ 30539 w 566925"/>
                <a:gd name="T1" fmla="*/ 0 h 217896"/>
                <a:gd name="T2" fmla="*/ 201443504 w 566925"/>
                <a:gd name="T3" fmla="*/ 2147483647 h 217896"/>
                <a:gd name="T4" fmla="*/ 1208696750 w 566925"/>
                <a:gd name="T5" fmla="*/ 2147483647 h 217896"/>
                <a:gd name="T6" fmla="*/ 0 60000 65536"/>
                <a:gd name="T7" fmla="*/ 0 60000 65536"/>
                <a:gd name="T8" fmla="*/ 0 60000 65536"/>
                <a:gd name="T9" fmla="*/ 0 w 566925"/>
                <a:gd name="T10" fmla="*/ 0 h 217896"/>
                <a:gd name="T11" fmla="*/ 566925 w 566925"/>
                <a:gd name="T12" fmla="*/ 217896 h 217896"/>
              </a:gdLst>
              <a:ahLst/>
              <a:cxnLst>
                <a:cxn ang="T6">
                  <a:pos x="T0" y="T1"/>
                </a:cxn>
                <a:cxn ang="T7">
                  <a:pos x="T2" y="T3"/>
                </a:cxn>
                <a:cxn ang="T8">
                  <a:pos x="T4" y="T5"/>
                </a:cxn>
              </a:cxnLst>
              <a:rect l="T9" t="T10" r="T11" b="T12"/>
              <a:pathLst>
                <a:path w="566925" h="217896">
                  <a:moveTo>
                    <a:pt x="14" y="0"/>
                  </a:moveTo>
                  <a:cubicBezTo>
                    <a:pt x="6364" y="43180"/>
                    <a:pt x="0" y="203537"/>
                    <a:pt x="94485" y="210716"/>
                  </a:cubicBezTo>
                  <a:cubicBezTo>
                    <a:pt x="188970" y="217895"/>
                    <a:pt x="490725" y="71016"/>
                    <a:pt x="566925" y="43076"/>
                  </a:cubicBezTo>
                </a:path>
              </a:pathLst>
            </a:custGeom>
            <a:solidFill>
              <a:srgbClr val="CCFFFF"/>
            </a:solidFill>
            <a:ln w="28575" cap="flat" cmpd="sng" algn="ctr">
              <a:solidFill>
                <a:srgbClr val="FF0000"/>
              </a:solidFill>
              <a:prstDash val="solid"/>
              <a:round/>
              <a:headEnd type="none" w="med" len="med"/>
              <a:tailEnd type="none" w="med" len="med"/>
            </a:ln>
          </p:spPr>
          <p:txBody>
            <a:bodyPr/>
            <a:lstStyle/>
            <a:p>
              <a:endParaRPr lang="fr-FR"/>
            </a:p>
          </p:txBody>
        </p:sp>
        <p:sp>
          <p:nvSpPr>
            <p:cNvPr id="69740" name="Forme libre 80"/>
            <p:cNvSpPr>
              <a:spLocks/>
            </p:cNvSpPr>
            <p:nvPr/>
          </p:nvSpPr>
          <p:spPr bwMode="auto">
            <a:xfrm>
              <a:off x="4883869" y="8748439"/>
              <a:ext cx="123825" cy="247650"/>
            </a:xfrm>
            <a:custGeom>
              <a:avLst/>
              <a:gdLst>
                <a:gd name="T0" fmla="*/ 1 w 201612"/>
                <a:gd name="T1" fmla="*/ 2147483647 h 171450"/>
                <a:gd name="T2" fmla="*/ 1 w 201612"/>
                <a:gd name="T3" fmla="*/ 2147483647 h 171450"/>
                <a:gd name="T4" fmla="*/ 1 w 201612"/>
                <a:gd name="T5" fmla="*/ 0 h 171450"/>
                <a:gd name="T6" fmla="*/ 0 60000 65536"/>
                <a:gd name="T7" fmla="*/ 0 60000 65536"/>
                <a:gd name="T8" fmla="*/ 0 60000 65536"/>
                <a:gd name="T9" fmla="*/ 0 w 201612"/>
                <a:gd name="T10" fmla="*/ 0 h 171450"/>
                <a:gd name="T11" fmla="*/ 201612 w 201612"/>
                <a:gd name="T12" fmla="*/ 171450 h 171450"/>
              </a:gdLst>
              <a:ahLst/>
              <a:cxnLst>
                <a:cxn ang="T6">
                  <a:pos x="T0" y="T1"/>
                </a:cxn>
                <a:cxn ang="T7">
                  <a:pos x="T2" y="T3"/>
                </a:cxn>
                <a:cxn ang="T8">
                  <a:pos x="T4" y="T5"/>
                </a:cxn>
              </a:cxnLst>
              <a:rect l="T9" t="T10" r="T11" b="T12"/>
              <a:pathLst>
                <a:path w="201612" h="171450">
                  <a:moveTo>
                    <a:pt x="201612" y="171450"/>
                  </a:moveTo>
                  <a:cubicBezTo>
                    <a:pt x="126206" y="164306"/>
                    <a:pt x="50800" y="157162"/>
                    <a:pt x="25400" y="128587"/>
                  </a:cubicBezTo>
                  <a:cubicBezTo>
                    <a:pt x="0" y="100012"/>
                    <a:pt x="44450" y="19050"/>
                    <a:pt x="49212" y="0"/>
                  </a:cubicBezTo>
                </a:path>
              </a:pathLst>
            </a:custGeom>
            <a:noFill/>
            <a:ln w="9525" cap="flat" cmpd="sng" algn="ctr">
              <a:solidFill>
                <a:schemeClr val="tx1"/>
              </a:solidFill>
              <a:prstDash val="solid"/>
              <a:round/>
              <a:headEnd type="none" w="med" len="med"/>
              <a:tailEnd type="triangle" w="med" len="med"/>
            </a:ln>
          </p:spPr>
          <p:txBody>
            <a:bodyPr/>
            <a:lstStyle/>
            <a:p>
              <a:endParaRPr lang="fr-FR"/>
            </a:p>
          </p:txBody>
        </p:sp>
        <p:cxnSp>
          <p:nvCxnSpPr>
            <p:cNvPr id="69741" name="Connecteur droit avec flèche 22"/>
            <p:cNvCxnSpPr>
              <a:cxnSpLocks noChangeShapeType="1"/>
            </p:cNvCxnSpPr>
            <p:nvPr/>
          </p:nvCxnSpPr>
          <p:spPr bwMode="auto">
            <a:xfrm>
              <a:off x="5036269" y="8996089"/>
              <a:ext cx="304800" cy="0"/>
            </a:xfrm>
            <a:prstGeom prst="straightConnector1">
              <a:avLst/>
            </a:prstGeom>
            <a:noFill/>
            <a:ln w="9525" algn="ctr">
              <a:solidFill>
                <a:schemeClr val="tx1"/>
              </a:solidFill>
              <a:round/>
              <a:headEnd/>
              <a:tailEnd type="triangle" w="med" len="med"/>
            </a:ln>
          </p:spPr>
        </p:cxnSp>
        <p:sp>
          <p:nvSpPr>
            <p:cNvPr id="69742" name="Forme libre 84"/>
            <p:cNvSpPr>
              <a:spLocks/>
            </p:cNvSpPr>
            <p:nvPr/>
          </p:nvSpPr>
          <p:spPr bwMode="auto">
            <a:xfrm flipH="1">
              <a:off x="6103069" y="8748439"/>
              <a:ext cx="152400" cy="247650"/>
            </a:xfrm>
            <a:custGeom>
              <a:avLst/>
              <a:gdLst>
                <a:gd name="T0" fmla="*/ 2 w 201612"/>
                <a:gd name="T1" fmla="*/ 2147483647 h 171450"/>
                <a:gd name="T2" fmla="*/ 2 w 201612"/>
                <a:gd name="T3" fmla="*/ 2147483647 h 171450"/>
                <a:gd name="T4" fmla="*/ 2 w 201612"/>
                <a:gd name="T5" fmla="*/ 0 h 171450"/>
                <a:gd name="T6" fmla="*/ 0 60000 65536"/>
                <a:gd name="T7" fmla="*/ 0 60000 65536"/>
                <a:gd name="T8" fmla="*/ 0 60000 65536"/>
                <a:gd name="T9" fmla="*/ 0 w 201612"/>
                <a:gd name="T10" fmla="*/ 0 h 171450"/>
                <a:gd name="T11" fmla="*/ 201612 w 201612"/>
                <a:gd name="T12" fmla="*/ 171450 h 171450"/>
              </a:gdLst>
              <a:ahLst/>
              <a:cxnLst>
                <a:cxn ang="T6">
                  <a:pos x="T0" y="T1"/>
                </a:cxn>
                <a:cxn ang="T7">
                  <a:pos x="T2" y="T3"/>
                </a:cxn>
                <a:cxn ang="T8">
                  <a:pos x="T4" y="T5"/>
                </a:cxn>
              </a:cxnLst>
              <a:rect l="T9" t="T10" r="T11" b="T12"/>
              <a:pathLst>
                <a:path w="201612" h="171450">
                  <a:moveTo>
                    <a:pt x="201612" y="171450"/>
                  </a:moveTo>
                  <a:cubicBezTo>
                    <a:pt x="126206" y="164306"/>
                    <a:pt x="50800" y="157162"/>
                    <a:pt x="25400" y="128587"/>
                  </a:cubicBezTo>
                  <a:cubicBezTo>
                    <a:pt x="0" y="100012"/>
                    <a:pt x="44450" y="19050"/>
                    <a:pt x="49212" y="0"/>
                  </a:cubicBezTo>
                </a:path>
              </a:pathLst>
            </a:custGeom>
            <a:noFill/>
            <a:ln w="9525" cap="flat" cmpd="sng" algn="ctr">
              <a:solidFill>
                <a:schemeClr val="tx1"/>
              </a:solidFill>
              <a:prstDash val="solid"/>
              <a:round/>
              <a:headEnd type="none" w="med" len="med"/>
              <a:tailEnd type="triangle" w="med" len="med"/>
            </a:ln>
          </p:spPr>
          <p:txBody>
            <a:bodyPr/>
            <a:lstStyle/>
            <a:p>
              <a:endParaRPr lang="fr-FR"/>
            </a:p>
          </p:txBody>
        </p:sp>
        <p:cxnSp>
          <p:nvCxnSpPr>
            <p:cNvPr id="69743" name="Connecteur droit avec flèche 22"/>
            <p:cNvCxnSpPr>
              <a:cxnSpLocks noChangeShapeType="1"/>
            </p:cNvCxnSpPr>
            <p:nvPr/>
          </p:nvCxnSpPr>
          <p:spPr bwMode="auto">
            <a:xfrm flipH="1">
              <a:off x="5779219" y="8996089"/>
              <a:ext cx="304800" cy="0"/>
            </a:xfrm>
            <a:prstGeom prst="straightConnector1">
              <a:avLst/>
            </a:prstGeom>
            <a:noFill/>
            <a:ln w="9525" algn="ctr">
              <a:solidFill>
                <a:schemeClr val="tx1"/>
              </a:solidFill>
              <a:round/>
              <a:headEnd/>
              <a:tailEnd type="triangle" w="med" len="med"/>
            </a:ln>
          </p:spPr>
        </p:cxnSp>
        <p:sp>
          <p:nvSpPr>
            <p:cNvPr id="69744" name="Rectangle 155"/>
            <p:cNvSpPr>
              <a:spLocks noChangeArrowheads="1"/>
            </p:cNvSpPr>
            <p:nvPr/>
          </p:nvSpPr>
          <p:spPr bwMode="auto">
            <a:xfrm>
              <a:off x="6179269" y="8824639"/>
              <a:ext cx="565150" cy="276225"/>
            </a:xfrm>
            <a:prstGeom prst="rect">
              <a:avLst/>
            </a:prstGeom>
            <a:noFill/>
            <a:ln w="9525">
              <a:noFill/>
              <a:miter lim="800000"/>
              <a:headEnd/>
              <a:tailEnd/>
            </a:ln>
          </p:spPr>
          <p:txBody>
            <a:bodyPr wrap="none">
              <a:spAutoFit/>
            </a:bodyPr>
            <a:lstStyle/>
            <a:p>
              <a:pPr algn="r" defTabSz="912813"/>
              <a:r>
                <a:rPr lang="fr-FR" sz="1200">
                  <a:latin typeface="Calibri" pitchFamily="34" charset="0"/>
                </a:rPr>
                <a:t>Al(Cu)</a:t>
              </a:r>
            </a:p>
          </p:txBody>
        </p:sp>
        <p:sp>
          <p:nvSpPr>
            <p:cNvPr id="69745" name="Forme libre 58"/>
            <p:cNvSpPr>
              <a:spLocks/>
            </p:cNvSpPr>
            <p:nvPr/>
          </p:nvSpPr>
          <p:spPr bwMode="auto">
            <a:xfrm>
              <a:off x="6026869" y="7955306"/>
              <a:ext cx="625475" cy="214313"/>
            </a:xfrm>
            <a:custGeom>
              <a:avLst/>
              <a:gdLst>
                <a:gd name="T0" fmla="*/ 25089 w 566925"/>
                <a:gd name="T1" fmla="*/ 0 h 217896"/>
                <a:gd name="T2" fmla="*/ 164218796 w 566925"/>
                <a:gd name="T3" fmla="*/ 56614 h 217896"/>
                <a:gd name="T4" fmla="*/ 985336643 w 566925"/>
                <a:gd name="T5" fmla="*/ 11574 h 217896"/>
                <a:gd name="T6" fmla="*/ 0 60000 65536"/>
                <a:gd name="T7" fmla="*/ 0 60000 65536"/>
                <a:gd name="T8" fmla="*/ 0 60000 65536"/>
                <a:gd name="T9" fmla="*/ 0 w 566925"/>
                <a:gd name="T10" fmla="*/ 0 h 217896"/>
                <a:gd name="T11" fmla="*/ 566925 w 566925"/>
                <a:gd name="T12" fmla="*/ 217896 h 217896"/>
              </a:gdLst>
              <a:ahLst/>
              <a:cxnLst>
                <a:cxn ang="T6">
                  <a:pos x="T0" y="T1"/>
                </a:cxn>
                <a:cxn ang="T7">
                  <a:pos x="T2" y="T3"/>
                </a:cxn>
                <a:cxn ang="T8">
                  <a:pos x="T4" y="T5"/>
                </a:cxn>
              </a:cxnLst>
              <a:rect l="T9" t="T10" r="T11" b="T12"/>
              <a:pathLst>
                <a:path w="566925" h="217896">
                  <a:moveTo>
                    <a:pt x="14" y="0"/>
                  </a:moveTo>
                  <a:cubicBezTo>
                    <a:pt x="6364" y="43180"/>
                    <a:pt x="0" y="203537"/>
                    <a:pt x="94485" y="210716"/>
                  </a:cubicBezTo>
                  <a:cubicBezTo>
                    <a:pt x="188970" y="217895"/>
                    <a:pt x="490725" y="71016"/>
                    <a:pt x="566925" y="43076"/>
                  </a:cubicBezTo>
                </a:path>
              </a:pathLst>
            </a:custGeom>
            <a:solidFill>
              <a:srgbClr val="6699FF"/>
            </a:solidFill>
            <a:ln w="9525" cap="flat" cmpd="sng" algn="ctr">
              <a:noFill/>
              <a:prstDash val="solid"/>
              <a:round/>
              <a:headEnd type="none" w="med" len="med"/>
              <a:tailEnd type="none" w="med" len="med"/>
            </a:ln>
          </p:spPr>
          <p:txBody>
            <a:bodyPr/>
            <a:lstStyle/>
            <a:p>
              <a:endParaRPr lang="fr-FR"/>
            </a:p>
          </p:txBody>
        </p:sp>
      </p:grpSp>
      <p:grpSp>
        <p:nvGrpSpPr>
          <p:cNvPr id="12" name="Groupe 161"/>
          <p:cNvGrpSpPr>
            <a:grpSpLocks/>
          </p:cNvGrpSpPr>
          <p:nvPr/>
        </p:nvGrpSpPr>
        <p:grpSpPr bwMode="auto">
          <a:xfrm>
            <a:off x="6669088" y="4833863"/>
            <a:ext cx="2452687" cy="2028825"/>
            <a:chOff x="6156176" y="7605464"/>
            <a:chExt cx="2452687" cy="2028825"/>
          </a:xfrm>
        </p:grpSpPr>
        <p:sp>
          <p:nvSpPr>
            <p:cNvPr id="69686" name="Rectangle 4"/>
            <p:cNvSpPr>
              <a:spLocks noChangeArrowheads="1"/>
            </p:cNvSpPr>
            <p:nvPr/>
          </p:nvSpPr>
          <p:spPr bwMode="auto">
            <a:xfrm>
              <a:off x="6156176" y="9092952"/>
              <a:ext cx="2184400" cy="217487"/>
            </a:xfrm>
            <a:prstGeom prst="rect">
              <a:avLst/>
            </a:prstGeom>
            <a:solidFill>
              <a:srgbClr val="CCFFFF"/>
            </a:solidFill>
            <a:ln w="25400" algn="ctr">
              <a:noFill/>
              <a:miter lim="800000"/>
              <a:headEnd/>
              <a:tailEnd/>
            </a:ln>
          </p:spPr>
          <p:txBody>
            <a:bodyPr lIns="91405" tIns="45703" rIns="91405" bIns="45703" anchor="ctr"/>
            <a:lstStyle/>
            <a:p>
              <a:pPr algn="r" defTabSz="912813"/>
              <a:endParaRPr lang="fr-FR" sz="1200">
                <a:latin typeface="Calibri" pitchFamily="34" charset="0"/>
              </a:endParaRPr>
            </a:p>
          </p:txBody>
        </p:sp>
        <p:sp>
          <p:nvSpPr>
            <p:cNvPr id="69687" name="Forme libre 71"/>
            <p:cNvSpPr>
              <a:spLocks/>
            </p:cNvSpPr>
            <p:nvPr/>
          </p:nvSpPr>
          <p:spPr bwMode="auto">
            <a:xfrm>
              <a:off x="7853213" y="8375402"/>
              <a:ext cx="485775" cy="303212"/>
            </a:xfrm>
            <a:custGeom>
              <a:avLst/>
              <a:gdLst>
                <a:gd name="T0" fmla="*/ 3 w 566925"/>
                <a:gd name="T1" fmla="*/ 0 h 217896"/>
                <a:gd name="T2" fmla="*/ 3 w 566925"/>
                <a:gd name="T3" fmla="*/ 2147483647 h 217896"/>
                <a:gd name="T4" fmla="*/ 3 w 566925"/>
                <a:gd name="T5" fmla="*/ 2147483647 h 217896"/>
                <a:gd name="T6" fmla="*/ 0 60000 65536"/>
                <a:gd name="T7" fmla="*/ 0 60000 65536"/>
                <a:gd name="T8" fmla="*/ 0 60000 65536"/>
                <a:gd name="T9" fmla="*/ 0 w 566925"/>
                <a:gd name="T10" fmla="*/ 0 h 217896"/>
                <a:gd name="T11" fmla="*/ 566925 w 566925"/>
                <a:gd name="T12" fmla="*/ 217896 h 217896"/>
              </a:gdLst>
              <a:ahLst/>
              <a:cxnLst>
                <a:cxn ang="T6">
                  <a:pos x="T0" y="T1"/>
                </a:cxn>
                <a:cxn ang="T7">
                  <a:pos x="T2" y="T3"/>
                </a:cxn>
                <a:cxn ang="T8">
                  <a:pos x="T4" y="T5"/>
                </a:cxn>
              </a:cxnLst>
              <a:rect l="T9" t="T10" r="T11" b="T12"/>
              <a:pathLst>
                <a:path w="566925" h="217896">
                  <a:moveTo>
                    <a:pt x="14" y="0"/>
                  </a:moveTo>
                  <a:cubicBezTo>
                    <a:pt x="6364" y="43180"/>
                    <a:pt x="0" y="203537"/>
                    <a:pt x="94485" y="210716"/>
                  </a:cubicBezTo>
                  <a:cubicBezTo>
                    <a:pt x="188970" y="217895"/>
                    <a:pt x="490725" y="71016"/>
                    <a:pt x="566925" y="43076"/>
                  </a:cubicBezTo>
                </a:path>
              </a:pathLst>
            </a:custGeom>
            <a:solidFill>
              <a:srgbClr val="6699FF"/>
            </a:solidFill>
            <a:ln w="9525" cap="flat" cmpd="sng" algn="ctr">
              <a:noFill/>
              <a:prstDash val="solid"/>
              <a:round/>
              <a:headEnd type="none" w="med" len="med"/>
              <a:tailEnd type="none" w="med" len="med"/>
            </a:ln>
          </p:spPr>
          <p:txBody>
            <a:bodyPr/>
            <a:lstStyle/>
            <a:p>
              <a:endParaRPr lang="fr-FR"/>
            </a:p>
          </p:txBody>
        </p:sp>
        <p:sp>
          <p:nvSpPr>
            <p:cNvPr id="69688" name="Rectangle 3"/>
            <p:cNvSpPr>
              <a:spLocks noChangeArrowheads="1"/>
            </p:cNvSpPr>
            <p:nvPr/>
          </p:nvSpPr>
          <p:spPr bwMode="auto">
            <a:xfrm>
              <a:off x="6156176" y="9304089"/>
              <a:ext cx="2184400" cy="330200"/>
            </a:xfrm>
            <a:prstGeom prst="rect">
              <a:avLst/>
            </a:prstGeom>
            <a:solidFill>
              <a:srgbClr val="0070C0"/>
            </a:solidFill>
            <a:ln w="25400" algn="ctr">
              <a:noFill/>
              <a:miter lim="800000"/>
              <a:headEnd/>
              <a:tailEnd/>
            </a:ln>
          </p:spPr>
          <p:txBody>
            <a:bodyPr lIns="91405" tIns="45703" rIns="91405" bIns="45703" anchor="ctr"/>
            <a:lstStyle/>
            <a:p>
              <a:pPr algn="r" defTabSz="912813"/>
              <a:r>
                <a:rPr lang="fr-FR" sz="1200">
                  <a:solidFill>
                    <a:srgbClr val="FFFFFF"/>
                  </a:solidFill>
                  <a:latin typeface="Calibri" pitchFamily="34" charset="0"/>
                </a:rPr>
                <a:t>SiO</a:t>
              </a:r>
              <a:r>
                <a:rPr lang="fr-FR" sz="1200" baseline="-25000">
                  <a:solidFill>
                    <a:srgbClr val="FFFFFF"/>
                  </a:solidFill>
                  <a:latin typeface="Calibri" pitchFamily="34" charset="0"/>
                </a:rPr>
                <a:t>2</a:t>
              </a:r>
              <a:r>
                <a:rPr lang="fr-FR" sz="1200">
                  <a:solidFill>
                    <a:srgbClr val="FFFFFF"/>
                  </a:solidFill>
                  <a:latin typeface="Calibri" pitchFamily="34" charset="0"/>
                </a:rPr>
                <a:t>/Si</a:t>
              </a:r>
              <a:endParaRPr lang="fr-FR" sz="1200" baseline="-25000">
                <a:solidFill>
                  <a:srgbClr val="FFFFFF"/>
                </a:solidFill>
                <a:latin typeface="Calibri" pitchFamily="34" charset="0"/>
              </a:endParaRPr>
            </a:p>
          </p:txBody>
        </p:sp>
        <p:sp>
          <p:nvSpPr>
            <p:cNvPr id="69689" name="Rectangle 1609"/>
            <p:cNvSpPr>
              <a:spLocks noChangeArrowheads="1"/>
            </p:cNvSpPr>
            <p:nvPr/>
          </p:nvSpPr>
          <p:spPr bwMode="auto">
            <a:xfrm>
              <a:off x="6714976" y="8448427"/>
              <a:ext cx="1066800" cy="682625"/>
            </a:xfrm>
            <a:prstGeom prst="rect">
              <a:avLst/>
            </a:prstGeom>
            <a:noFill/>
            <a:ln w="9525" algn="ctr">
              <a:noFill/>
              <a:miter lim="800000"/>
              <a:headEnd/>
              <a:tailEnd/>
            </a:ln>
          </p:spPr>
          <p:txBody>
            <a:bodyPr lIns="91405" tIns="45703" rIns="91405" bIns="45703">
              <a:spAutoFit/>
            </a:bodyPr>
            <a:lstStyle/>
            <a:p>
              <a:pPr algn="ctr" defTabSz="4171950">
                <a:spcBef>
                  <a:spcPct val="20000"/>
                </a:spcBef>
              </a:pPr>
              <a:r>
                <a:rPr lang="fr-FR" sz="1200">
                  <a:solidFill>
                    <a:schemeClr val="bg1"/>
                  </a:solidFill>
                  <a:latin typeface="Calibri" pitchFamily="34" charset="0"/>
                </a:rPr>
                <a:t>Microinsert rugueux</a:t>
              </a:r>
            </a:p>
            <a:p>
              <a:pPr algn="ctr" defTabSz="4171950">
                <a:spcBef>
                  <a:spcPct val="20000"/>
                </a:spcBef>
              </a:pPr>
              <a:r>
                <a:rPr lang="fr-FR" sz="1200">
                  <a:solidFill>
                    <a:schemeClr val="bg1"/>
                  </a:solidFill>
                  <a:latin typeface="Calibri" pitchFamily="34" charset="0"/>
                </a:rPr>
                <a:t>Ni</a:t>
              </a:r>
            </a:p>
          </p:txBody>
        </p:sp>
        <p:sp>
          <p:nvSpPr>
            <p:cNvPr id="69690" name="Rectangle 3"/>
            <p:cNvSpPr>
              <a:spLocks noChangeArrowheads="1"/>
            </p:cNvSpPr>
            <p:nvPr/>
          </p:nvSpPr>
          <p:spPr bwMode="auto">
            <a:xfrm>
              <a:off x="6156176" y="7903914"/>
              <a:ext cx="2184400" cy="330200"/>
            </a:xfrm>
            <a:prstGeom prst="rect">
              <a:avLst/>
            </a:prstGeom>
            <a:solidFill>
              <a:srgbClr val="0070C0"/>
            </a:solidFill>
            <a:ln w="25400" algn="ctr">
              <a:noFill/>
              <a:miter lim="800000"/>
              <a:headEnd/>
              <a:tailEnd/>
            </a:ln>
          </p:spPr>
          <p:txBody>
            <a:bodyPr lIns="91405" tIns="45703" rIns="91405" bIns="45703" anchor="ctr"/>
            <a:lstStyle/>
            <a:p>
              <a:pPr algn="r" defTabSz="912813"/>
              <a:r>
                <a:rPr lang="fr-FR" sz="1200">
                  <a:solidFill>
                    <a:srgbClr val="FFFFFF"/>
                  </a:solidFill>
                  <a:latin typeface="Calibri" pitchFamily="34" charset="0"/>
                </a:rPr>
                <a:t>SiO</a:t>
              </a:r>
              <a:r>
                <a:rPr lang="fr-FR" sz="1200" baseline="-25000">
                  <a:solidFill>
                    <a:srgbClr val="FFFFFF"/>
                  </a:solidFill>
                  <a:latin typeface="Calibri" pitchFamily="34" charset="0"/>
                </a:rPr>
                <a:t>2</a:t>
              </a:r>
              <a:r>
                <a:rPr lang="fr-FR" sz="1200">
                  <a:solidFill>
                    <a:srgbClr val="FFFFFF"/>
                  </a:solidFill>
                  <a:latin typeface="Calibri" pitchFamily="34" charset="0"/>
                </a:rPr>
                <a:t>/Si</a:t>
              </a:r>
              <a:endParaRPr lang="fr-FR" sz="1200" baseline="-25000">
                <a:solidFill>
                  <a:srgbClr val="FFFFFF"/>
                </a:solidFill>
                <a:latin typeface="Calibri" pitchFamily="34" charset="0"/>
              </a:endParaRPr>
            </a:p>
          </p:txBody>
        </p:sp>
        <p:sp>
          <p:nvSpPr>
            <p:cNvPr id="69691" name="Rectangle 4"/>
            <p:cNvSpPr>
              <a:spLocks noChangeArrowheads="1"/>
            </p:cNvSpPr>
            <p:nvPr/>
          </p:nvSpPr>
          <p:spPr bwMode="auto">
            <a:xfrm>
              <a:off x="6156176" y="8234114"/>
              <a:ext cx="2184400" cy="203200"/>
            </a:xfrm>
            <a:prstGeom prst="rect">
              <a:avLst/>
            </a:prstGeom>
            <a:solidFill>
              <a:srgbClr val="6699FF"/>
            </a:solidFill>
            <a:ln w="25400" algn="ctr">
              <a:noFill/>
              <a:miter lim="800000"/>
              <a:headEnd/>
              <a:tailEnd/>
            </a:ln>
          </p:spPr>
          <p:txBody>
            <a:bodyPr lIns="91405" tIns="45703" rIns="91405" bIns="45703" anchor="ctr"/>
            <a:lstStyle/>
            <a:p>
              <a:pPr algn="r" defTabSz="912813"/>
              <a:r>
                <a:rPr lang="fr-FR" sz="1200">
                  <a:solidFill>
                    <a:srgbClr val="FFFFFF"/>
                  </a:solidFill>
                  <a:latin typeface="Calibri" pitchFamily="34" charset="0"/>
                </a:rPr>
                <a:t>Ti/Cu/Ti/Al(Si)</a:t>
              </a:r>
            </a:p>
          </p:txBody>
        </p:sp>
        <p:sp>
          <p:nvSpPr>
            <p:cNvPr id="69692" name="Rectangle 77"/>
            <p:cNvSpPr>
              <a:spLocks noChangeArrowheads="1"/>
            </p:cNvSpPr>
            <p:nvPr/>
          </p:nvSpPr>
          <p:spPr bwMode="auto">
            <a:xfrm>
              <a:off x="8094513" y="8542089"/>
              <a:ext cx="514350" cy="276225"/>
            </a:xfrm>
            <a:prstGeom prst="rect">
              <a:avLst/>
            </a:prstGeom>
            <a:noFill/>
            <a:ln w="9525">
              <a:noFill/>
              <a:miter lim="800000"/>
              <a:headEnd/>
              <a:tailEnd/>
            </a:ln>
          </p:spPr>
          <p:txBody>
            <a:bodyPr wrap="none">
              <a:spAutoFit/>
            </a:bodyPr>
            <a:lstStyle/>
            <a:p>
              <a:pPr algn="r" defTabSz="912813"/>
              <a:r>
                <a:rPr lang="fr-FR" sz="1200">
                  <a:latin typeface="Calibri" pitchFamily="34" charset="0"/>
                </a:rPr>
                <a:t>Al</a:t>
              </a:r>
              <a:r>
                <a:rPr lang="fr-FR" sz="1200" baseline="-25000">
                  <a:latin typeface="Calibri" pitchFamily="34" charset="0"/>
                </a:rPr>
                <a:t>2</a:t>
              </a:r>
              <a:r>
                <a:rPr lang="fr-FR" sz="1200">
                  <a:latin typeface="Calibri" pitchFamily="34" charset="0"/>
                </a:rPr>
                <a:t>O</a:t>
              </a:r>
              <a:r>
                <a:rPr lang="fr-FR" sz="1200" baseline="-25000">
                  <a:latin typeface="Calibri" pitchFamily="34" charset="0"/>
                </a:rPr>
                <a:t>3</a:t>
              </a:r>
            </a:p>
          </p:txBody>
        </p:sp>
        <p:sp>
          <p:nvSpPr>
            <p:cNvPr id="69693" name="Forme libre 78"/>
            <p:cNvSpPr>
              <a:spLocks/>
            </p:cNvSpPr>
            <p:nvPr/>
          </p:nvSpPr>
          <p:spPr bwMode="auto">
            <a:xfrm flipH="1">
              <a:off x="6157763" y="8375402"/>
              <a:ext cx="485775" cy="303212"/>
            </a:xfrm>
            <a:custGeom>
              <a:avLst/>
              <a:gdLst>
                <a:gd name="T0" fmla="*/ 3 w 566925"/>
                <a:gd name="T1" fmla="*/ 0 h 217896"/>
                <a:gd name="T2" fmla="*/ 3 w 566925"/>
                <a:gd name="T3" fmla="*/ 2147483647 h 217896"/>
                <a:gd name="T4" fmla="*/ 3 w 566925"/>
                <a:gd name="T5" fmla="*/ 2147483647 h 217896"/>
                <a:gd name="T6" fmla="*/ 0 60000 65536"/>
                <a:gd name="T7" fmla="*/ 0 60000 65536"/>
                <a:gd name="T8" fmla="*/ 0 60000 65536"/>
                <a:gd name="T9" fmla="*/ 0 w 566925"/>
                <a:gd name="T10" fmla="*/ 0 h 217896"/>
                <a:gd name="T11" fmla="*/ 566925 w 566925"/>
                <a:gd name="T12" fmla="*/ 217896 h 217896"/>
              </a:gdLst>
              <a:ahLst/>
              <a:cxnLst>
                <a:cxn ang="T6">
                  <a:pos x="T0" y="T1"/>
                </a:cxn>
                <a:cxn ang="T7">
                  <a:pos x="T2" y="T3"/>
                </a:cxn>
                <a:cxn ang="T8">
                  <a:pos x="T4" y="T5"/>
                </a:cxn>
              </a:cxnLst>
              <a:rect l="T9" t="T10" r="T11" b="T12"/>
              <a:pathLst>
                <a:path w="566925" h="217896">
                  <a:moveTo>
                    <a:pt x="14" y="0"/>
                  </a:moveTo>
                  <a:cubicBezTo>
                    <a:pt x="6364" y="43180"/>
                    <a:pt x="0" y="203537"/>
                    <a:pt x="94485" y="210716"/>
                  </a:cubicBezTo>
                  <a:cubicBezTo>
                    <a:pt x="188970" y="217895"/>
                    <a:pt x="490725" y="71016"/>
                    <a:pt x="566925" y="43076"/>
                  </a:cubicBezTo>
                </a:path>
              </a:pathLst>
            </a:custGeom>
            <a:solidFill>
              <a:srgbClr val="6699FF"/>
            </a:solidFill>
            <a:ln w="9525" cap="flat" cmpd="sng" algn="ctr">
              <a:noFill/>
              <a:prstDash val="solid"/>
              <a:round/>
              <a:headEnd type="none" w="med" len="med"/>
              <a:tailEnd type="none" w="med" len="med"/>
            </a:ln>
          </p:spPr>
          <p:txBody>
            <a:bodyPr/>
            <a:lstStyle/>
            <a:p>
              <a:endParaRPr lang="fr-FR"/>
            </a:p>
          </p:txBody>
        </p:sp>
        <p:sp>
          <p:nvSpPr>
            <p:cNvPr id="127" name="Rectangle 126"/>
            <p:cNvSpPr/>
            <p:nvPr/>
          </p:nvSpPr>
          <p:spPr bwMode="auto">
            <a:xfrm>
              <a:off x="6637188" y="8434139"/>
              <a:ext cx="1223963" cy="720725"/>
            </a:xfrm>
            <a:prstGeom prst="rect">
              <a:avLst/>
            </a:prstGeom>
            <a:solidFill>
              <a:schemeClr val="bg1">
                <a:lumMod val="50000"/>
              </a:schemeClr>
            </a:solidFill>
            <a:ln w="9525" cap="flat" cmpd="sng" algn="ctr">
              <a:noFill/>
              <a:prstDash val="solid"/>
              <a:round/>
              <a:headEnd type="none" w="med" len="med"/>
              <a:tailEnd type="none" w="med" len="med"/>
            </a:ln>
            <a:effectLst/>
          </p:spPr>
          <p:txBody>
            <a:bodyPr/>
            <a:lstStyle/>
            <a:p>
              <a:pPr eaLnBrk="0" fontAlgn="auto" hangingPunct="0">
                <a:spcBef>
                  <a:spcPts val="0"/>
                </a:spcBef>
                <a:spcAft>
                  <a:spcPts val="0"/>
                </a:spcAft>
                <a:defRPr/>
              </a:pPr>
              <a:endParaRPr lang="fr-FR">
                <a:latin typeface="+mn-lt"/>
                <a:cs typeface="+mn-cs"/>
              </a:endParaRPr>
            </a:p>
          </p:txBody>
        </p:sp>
        <p:cxnSp>
          <p:nvCxnSpPr>
            <p:cNvPr id="69695" name="Connecteur droit avec flèche 83"/>
            <p:cNvCxnSpPr>
              <a:cxnSpLocks noChangeShapeType="1"/>
            </p:cNvCxnSpPr>
            <p:nvPr/>
          </p:nvCxnSpPr>
          <p:spPr bwMode="auto">
            <a:xfrm flipH="1">
              <a:off x="8296126" y="8818314"/>
              <a:ext cx="55562" cy="182563"/>
            </a:xfrm>
            <a:prstGeom prst="straightConnector1">
              <a:avLst/>
            </a:prstGeom>
            <a:noFill/>
            <a:ln w="9525" algn="ctr">
              <a:solidFill>
                <a:schemeClr val="tx1"/>
              </a:solidFill>
              <a:round/>
              <a:headEnd/>
              <a:tailEnd type="triangle" w="med" len="med"/>
            </a:ln>
          </p:spPr>
        </p:cxnSp>
        <p:sp>
          <p:nvSpPr>
            <p:cNvPr id="69696" name="Rectangle 1609"/>
            <p:cNvSpPr>
              <a:spLocks noChangeArrowheads="1"/>
            </p:cNvSpPr>
            <p:nvPr/>
          </p:nvSpPr>
          <p:spPr bwMode="auto">
            <a:xfrm>
              <a:off x="6646713" y="8443664"/>
              <a:ext cx="1219200" cy="461963"/>
            </a:xfrm>
            <a:prstGeom prst="rect">
              <a:avLst/>
            </a:prstGeom>
            <a:noFill/>
            <a:ln w="9525" algn="ctr">
              <a:noFill/>
              <a:miter lim="800000"/>
              <a:headEnd/>
              <a:tailEnd/>
            </a:ln>
          </p:spPr>
          <p:txBody>
            <a:bodyPr lIns="91405" tIns="45703" rIns="91405" bIns="45703">
              <a:spAutoFit/>
            </a:bodyPr>
            <a:lstStyle/>
            <a:p>
              <a:pPr algn="ctr" defTabSz="4171950">
                <a:spcBef>
                  <a:spcPct val="20000"/>
                </a:spcBef>
              </a:pPr>
              <a:r>
                <a:rPr lang="fr-FR" sz="1200">
                  <a:solidFill>
                    <a:schemeClr val="bg1"/>
                  </a:solidFill>
                  <a:latin typeface="Calibri" pitchFamily="34" charset="0"/>
                </a:rPr>
                <a:t>Microinsert rugueux de Ni</a:t>
              </a:r>
            </a:p>
          </p:txBody>
        </p:sp>
        <p:sp>
          <p:nvSpPr>
            <p:cNvPr id="69697" name="Rectangle 87"/>
            <p:cNvSpPr>
              <a:spLocks noChangeArrowheads="1"/>
            </p:cNvSpPr>
            <p:nvPr/>
          </p:nvSpPr>
          <p:spPr bwMode="auto">
            <a:xfrm flipH="1">
              <a:off x="8338988" y="8999289"/>
              <a:ext cx="76200" cy="152400"/>
            </a:xfrm>
            <a:prstGeom prst="rect">
              <a:avLst/>
            </a:prstGeom>
            <a:solidFill>
              <a:schemeClr val="bg1"/>
            </a:solidFill>
            <a:ln w="9525" algn="ctr">
              <a:noFill/>
              <a:round/>
              <a:headEnd/>
              <a:tailEnd/>
            </a:ln>
          </p:spPr>
          <p:txBody>
            <a:bodyPr/>
            <a:lstStyle/>
            <a:p>
              <a:pPr eaLnBrk="0" hangingPunct="0"/>
              <a:endParaRPr lang="fr-FR">
                <a:latin typeface="Calibri" pitchFamily="34" charset="0"/>
              </a:endParaRPr>
            </a:p>
          </p:txBody>
        </p:sp>
        <p:sp>
          <p:nvSpPr>
            <p:cNvPr id="69698" name="Down Arrow 11"/>
            <p:cNvSpPr>
              <a:spLocks noChangeArrowheads="1"/>
            </p:cNvSpPr>
            <p:nvPr/>
          </p:nvSpPr>
          <p:spPr bwMode="auto">
            <a:xfrm>
              <a:off x="6341913" y="7605464"/>
              <a:ext cx="228600" cy="304800"/>
            </a:xfrm>
            <a:prstGeom prst="downArrow">
              <a:avLst>
                <a:gd name="adj1" fmla="val 50000"/>
                <a:gd name="adj2" fmla="val 49994"/>
              </a:avLst>
            </a:prstGeom>
            <a:solidFill>
              <a:schemeClr val="bg1"/>
            </a:solidFill>
            <a:ln w="9525" algn="ctr">
              <a:solidFill>
                <a:schemeClr val="tx1"/>
              </a:solidFill>
              <a:round/>
              <a:headEnd/>
              <a:tailEnd/>
            </a:ln>
          </p:spPr>
          <p:txBody>
            <a:bodyPr/>
            <a:lstStyle/>
            <a:p>
              <a:pPr eaLnBrk="0" hangingPunct="0"/>
              <a:endParaRPr lang="de-DE">
                <a:latin typeface="Calibri" pitchFamily="34" charset="0"/>
              </a:endParaRPr>
            </a:p>
          </p:txBody>
        </p:sp>
        <p:sp>
          <p:nvSpPr>
            <p:cNvPr id="69699" name="Down Arrow 11"/>
            <p:cNvSpPr>
              <a:spLocks noChangeArrowheads="1"/>
            </p:cNvSpPr>
            <p:nvPr/>
          </p:nvSpPr>
          <p:spPr bwMode="auto">
            <a:xfrm>
              <a:off x="7142013" y="7605464"/>
              <a:ext cx="228600" cy="304800"/>
            </a:xfrm>
            <a:prstGeom prst="downArrow">
              <a:avLst>
                <a:gd name="adj1" fmla="val 50000"/>
                <a:gd name="adj2" fmla="val 49994"/>
              </a:avLst>
            </a:prstGeom>
            <a:solidFill>
              <a:schemeClr val="bg1"/>
            </a:solidFill>
            <a:ln w="9525" algn="ctr">
              <a:solidFill>
                <a:schemeClr val="tx1"/>
              </a:solidFill>
              <a:round/>
              <a:headEnd/>
              <a:tailEnd/>
            </a:ln>
          </p:spPr>
          <p:txBody>
            <a:bodyPr/>
            <a:lstStyle/>
            <a:p>
              <a:pPr eaLnBrk="0" hangingPunct="0"/>
              <a:endParaRPr lang="de-DE">
                <a:latin typeface="Calibri" pitchFamily="34" charset="0"/>
              </a:endParaRPr>
            </a:p>
          </p:txBody>
        </p:sp>
        <p:sp>
          <p:nvSpPr>
            <p:cNvPr id="69700" name="Down Arrow 11"/>
            <p:cNvSpPr>
              <a:spLocks noChangeArrowheads="1"/>
            </p:cNvSpPr>
            <p:nvPr/>
          </p:nvSpPr>
          <p:spPr bwMode="auto">
            <a:xfrm>
              <a:off x="7942113" y="7605464"/>
              <a:ext cx="228600" cy="304800"/>
            </a:xfrm>
            <a:prstGeom prst="downArrow">
              <a:avLst>
                <a:gd name="adj1" fmla="val 50000"/>
                <a:gd name="adj2" fmla="val 49994"/>
              </a:avLst>
            </a:prstGeom>
            <a:solidFill>
              <a:schemeClr val="bg1"/>
            </a:solidFill>
            <a:ln w="9525" algn="ctr">
              <a:solidFill>
                <a:schemeClr val="tx1"/>
              </a:solidFill>
              <a:round/>
              <a:headEnd/>
              <a:tailEnd/>
            </a:ln>
          </p:spPr>
          <p:txBody>
            <a:bodyPr/>
            <a:lstStyle/>
            <a:p>
              <a:pPr eaLnBrk="0" hangingPunct="0"/>
              <a:endParaRPr lang="de-DE">
                <a:latin typeface="Calibri" pitchFamily="34" charset="0"/>
              </a:endParaRPr>
            </a:p>
          </p:txBody>
        </p:sp>
        <p:sp>
          <p:nvSpPr>
            <p:cNvPr id="69701" name="Forme libre 113"/>
            <p:cNvSpPr>
              <a:spLocks/>
            </p:cNvSpPr>
            <p:nvPr/>
          </p:nvSpPr>
          <p:spPr bwMode="auto">
            <a:xfrm>
              <a:off x="6665763" y="9059614"/>
              <a:ext cx="1168400" cy="100013"/>
            </a:xfrm>
            <a:custGeom>
              <a:avLst/>
              <a:gdLst>
                <a:gd name="T0" fmla="*/ 0 w 1212850"/>
                <a:gd name="T1" fmla="*/ 150576 h 99483"/>
                <a:gd name="T2" fmla="*/ 39725 w 1212850"/>
                <a:gd name="T3" fmla="*/ 1600 h 99483"/>
                <a:gd name="T4" fmla="*/ 79445 w 1212850"/>
                <a:gd name="T5" fmla="*/ 140962 h 99483"/>
                <a:gd name="T6" fmla="*/ 0 60000 65536"/>
                <a:gd name="T7" fmla="*/ 0 60000 65536"/>
                <a:gd name="T8" fmla="*/ 0 60000 65536"/>
                <a:gd name="T9" fmla="*/ 0 w 1212850"/>
                <a:gd name="T10" fmla="*/ 0 h 99483"/>
                <a:gd name="T11" fmla="*/ 1212850 w 1212850"/>
                <a:gd name="T12" fmla="*/ 99483 h 99483"/>
              </a:gdLst>
              <a:ahLst/>
              <a:cxnLst>
                <a:cxn ang="T6">
                  <a:pos x="T0" y="T1"/>
                </a:cxn>
                <a:cxn ang="T7">
                  <a:pos x="T2" y="T3"/>
                </a:cxn>
                <a:cxn ang="T8">
                  <a:pos x="T4" y="T5"/>
                </a:cxn>
              </a:cxnLst>
              <a:rect l="T9" t="T10" r="T11" b="T12"/>
              <a:pathLst>
                <a:path w="1212850" h="99483">
                  <a:moveTo>
                    <a:pt x="0" y="99483"/>
                  </a:moveTo>
                  <a:cubicBezTo>
                    <a:pt x="159279" y="47624"/>
                    <a:pt x="404283" y="2116"/>
                    <a:pt x="606425" y="1058"/>
                  </a:cubicBezTo>
                  <a:cubicBezTo>
                    <a:pt x="833967" y="0"/>
                    <a:pt x="967846" y="43391"/>
                    <a:pt x="1212850" y="93133"/>
                  </a:cubicBezTo>
                </a:path>
              </a:pathLst>
            </a:custGeom>
            <a:solidFill>
              <a:srgbClr val="CCFFFF"/>
            </a:solidFill>
            <a:ln w="28575" cap="flat" cmpd="sng" algn="ctr">
              <a:solidFill>
                <a:srgbClr val="FF0000"/>
              </a:solidFill>
              <a:prstDash val="sysDot"/>
              <a:round/>
              <a:headEnd type="none" w="med" len="med"/>
              <a:tailEnd type="none" w="med" len="med"/>
            </a:ln>
          </p:spPr>
          <p:txBody>
            <a:bodyPr/>
            <a:lstStyle/>
            <a:p>
              <a:endParaRPr lang="fr-FR"/>
            </a:p>
          </p:txBody>
        </p:sp>
        <p:sp>
          <p:nvSpPr>
            <p:cNvPr id="69702" name="Forme libre 114"/>
            <p:cNvSpPr>
              <a:spLocks/>
            </p:cNvSpPr>
            <p:nvPr/>
          </p:nvSpPr>
          <p:spPr bwMode="auto">
            <a:xfrm flipV="1">
              <a:off x="6640363" y="8426202"/>
              <a:ext cx="1212850" cy="71437"/>
            </a:xfrm>
            <a:custGeom>
              <a:avLst/>
              <a:gdLst>
                <a:gd name="T0" fmla="*/ 0 w 1212850"/>
                <a:gd name="T1" fmla="*/ 1 h 99483"/>
                <a:gd name="T2" fmla="*/ 606425 w 1212850"/>
                <a:gd name="T3" fmla="*/ 1 h 99483"/>
                <a:gd name="T4" fmla="*/ 1212850 w 1212850"/>
                <a:gd name="T5" fmla="*/ 1 h 99483"/>
                <a:gd name="T6" fmla="*/ 0 60000 65536"/>
                <a:gd name="T7" fmla="*/ 0 60000 65536"/>
                <a:gd name="T8" fmla="*/ 0 60000 65536"/>
                <a:gd name="T9" fmla="*/ 0 w 1212850"/>
                <a:gd name="T10" fmla="*/ 0 h 99483"/>
                <a:gd name="T11" fmla="*/ 1212850 w 1212850"/>
                <a:gd name="T12" fmla="*/ 99483 h 99483"/>
              </a:gdLst>
              <a:ahLst/>
              <a:cxnLst>
                <a:cxn ang="T6">
                  <a:pos x="T0" y="T1"/>
                </a:cxn>
                <a:cxn ang="T7">
                  <a:pos x="T2" y="T3"/>
                </a:cxn>
                <a:cxn ang="T8">
                  <a:pos x="T4" y="T5"/>
                </a:cxn>
              </a:cxnLst>
              <a:rect l="T9" t="T10" r="T11" b="T12"/>
              <a:pathLst>
                <a:path w="1212850" h="99483">
                  <a:moveTo>
                    <a:pt x="0" y="99483"/>
                  </a:moveTo>
                  <a:cubicBezTo>
                    <a:pt x="159279" y="47624"/>
                    <a:pt x="404283" y="2116"/>
                    <a:pt x="606425" y="1058"/>
                  </a:cubicBezTo>
                  <a:cubicBezTo>
                    <a:pt x="833967" y="0"/>
                    <a:pt x="967846" y="43391"/>
                    <a:pt x="1212850" y="93133"/>
                  </a:cubicBezTo>
                </a:path>
              </a:pathLst>
            </a:custGeom>
            <a:solidFill>
              <a:srgbClr val="6699FF"/>
            </a:solidFill>
            <a:ln w="9525" cap="flat" cmpd="sng" algn="ctr">
              <a:noFill/>
              <a:prstDash val="solid"/>
              <a:round/>
              <a:headEnd type="none" w="med" len="med"/>
              <a:tailEnd type="none" w="med" len="med"/>
            </a:ln>
          </p:spPr>
          <p:txBody>
            <a:bodyPr/>
            <a:lstStyle/>
            <a:p>
              <a:endParaRPr lang="fr-FR"/>
            </a:p>
          </p:txBody>
        </p:sp>
        <p:sp>
          <p:nvSpPr>
            <p:cNvPr id="69703" name="Forme libre 121"/>
            <p:cNvSpPr>
              <a:spLocks/>
            </p:cNvSpPr>
            <p:nvPr/>
          </p:nvSpPr>
          <p:spPr bwMode="auto">
            <a:xfrm flipH="1" flipV="1">
              <a:off x="6162526" y="8770689"/>
              <a:ext cx="468312" cy="401638"/>
            </a:xfrm>
            <a:custGeom>
              <a:avLst/>
              <a:gdLst>
                <a:gd name="T0" fmla="*/ 2 w 566925"/>
                <a:gd name="T1" fmla="*/ 0 h 217896"/>
                <a:gd name="T2" fmla="*/ 2 w 566925"/>
                <a:gd name="T3" fmla="*/ 2147483647 h 217896"/>
                <a:gd name="T4" fmla="*/ 2 w 566925"/>
                <a:gd name="T5" fmla="*/ 2147483647 h 217896"/>
                <a:gd name="T6" fmla="*/ 0 60000 65536"/>
                <a:gd name="T7" fmla="*/ 0 60000 65536"/>
                <a:gd name="T8" fmla="*/ 0 60000 65536"/>
                <a:gd name="T9" fmla="*/ 0 w 566925"/>
                <a:gd name="T10" fmla="*/ 0 h 217896"/>
                <a:gd name="T11" fmla="*/ 566925 w 566925"/>
                <a:gd name="T12" fmla="*/ 217896 h 217896"/>
              </a:gdLst>
              <a:ahLst/>
              <a:cxnLst>
                <a:cxn ang="T6">
                  <a:pos x="T0" y="T1"/>
                </a:cxn>
                <a:cxn ang="T7">
                  <a:pos x="T2" y="T3"/>
                </a:cxn>
                <a:cxn ang="T8">
                  <a:pos x="T4" y="T5"/>
                </a:cxn>
              </a:cxnLst>
              <a:rect l="T9" t="T10" r="T11" b="T12"/>
              <a:pathLst>
                <a:path w="566925" h="217896">
                  <a:moveTo>
                    <a:pt x="14" y="0"/>
                  </a:moveTo>
                  <a:cubicBezTo>
                    <a:pt x="6364" y="43180"/>
                    <a:pt x="0" y="203537"/>
                    <a:pt x="94485" y="210716"/>
                  </a:cubicBezTo>
                  <a:cubicBezTo>
                    <a:pt x="188970" y="217895"/>
                    <a:pt x="490725" y="71016"/>
                    <a:pt x="566925" y="43076"/>
                  </a:cubicBezTo>
                </a:path>
              </a:pathLst>
            </a:custGeom>
            <a:solidFill>
              <a:srgbClr val="CCFFFF"/>
            </a:solidFill>
            <a:ln w="28575" cap="flat" cmpd="sng" algn="ctr">
              <a:solidFill>
                <a:srgbClr val="FF0000"/>
              </a:solidFill>
              <a:prstDash val="solid"/>
              <a:round/>
              <a:headEnd type="none" w="med" len="med"/>
              <a:tailEnd type="none" w="med" len="med"/>
            </a:ln>
          </p:spPr>
          <p:txBody>
            <a:bodyPr/>
            <a:lstStyle/>
            <a:p>
              <a:endParaRPr lang="fr-FR"/>
            </a:p>
          </p:txBody>
        </p:sp>
        <p:sp>
          <p:nvSpPr>
            <p:cNvPr id="69704" name="Forme libre 124"/>
            <p:cNvSpPr>
              <a:spLocks/>
            </p:cNvSpPr>
            <p:nvPr/>
          </p:nvSpPr>
          <p:spPr bwMode="auto">
            <a:xfrm flipV="1">
              <a:off x="7861151" y="8772277"/>
              <a:ext cx="468312" cy="401637"/>
            </a:xfrm>
            <a:custGeom>
              <a:avLst/>
              <a:gdLst>
                <a:gd name="T0" fmla="*/ 2 w 566925"/>
                <a:gd name="T1" fmla="*/ 0 h 217896"/>
                <a:gd name="T2" fmla="*/ 2 w 566925"/>
                <a:gd name="T3" fmla="*/ 2147483647 h 217896"/>
                <a:gd name="T4" fmla="*/ 2 w 566925"/>
                <a:gd name="T5" fmla="*/ 2147483647 h 217896"/>
                <a:gd name="T6" fmla="*/ 0 60000 65536"/>
                <a:gd name="T7" fmla="*/ 0 60000 65536"/>
                <a:gd name="T8" fmla="*/ 0 60000 65536"/>
                <a:gd name="T9" fmla="*/ 0 w 566925"/>
                <a:gd name="T10" fmla="*/ 0 h 217896"/>
                <a:gd name="T11" fmla="*/ 566925 w 566925"/>
                <a:gd name="T12" fmla="*/ 217896 h 217896"/>
              </a:gdLst>
              <a:ahLst/>
              <a:cxnLst>
                <a:cxn ang="T6">
                  <a:pos x="T0" y="T1"/>
                </a:cxn>
                <a:cxn ang="T7">
                  <a:pos x="T2" y="T3"/>
                </a:cxn>
                <a:cxn ang="T8">
                  <a:pos x="T4" y="T5"/>
                </a:cxn>
              </a:cxnLst>
              <a:rect l="T9" t="T10" r="T11" b="T12"/>
              <a:pathLst>
                <a:path w="566925" h="217896">
                  <a:moveTo>
                    <a:pt x="14" y="0"/>
                  </a:moveTo>
                  <a:cubicBezTo>
                    <a:pt x="6364" y="43180"/>
                    <a:pt x="0" y="203537"/>
                    <a:pt x="94485" y="210716"/>
                  </a:cubicBezTo>
                  <a:cubicBezTo>
                    <a:pt x="188970" y="217895"/>
                    <a:pt x="490725" y="71016"/>
                    <a:pt x="566925" y="43076"/>
                  </a:cubicBezTo>
                </a:path>
              </a:pathLst>
            </a:custGeom>
            <a:solidFill>
              <a:srgbClr val="CCFFFF"/>
            </a:solidFill>
            <a:ln w="28575" cap="flat" cmpd="sng" algn="ctr">
              <a:solidFill>
                <a:srgbClr val="FF0000"/>
              </a:solidFill>
              <a:prstDash val="solid"/>
              <a:round/>
              <a:headEnd type="none" w="med" len="med"/>
              <a:tailEnd type="none" w="med" len="med"/>
            </a:ln>
          </p:spPr>
          <p:txBody>
            <a:bodyPr/>
            <a:lstStyle/>
            <a:p>
              <a:endParaRPr lang="fr-FR"/>
            </a:p>
          </p:txBody>
        </p:sp>
        <p:sp>
          <p:nvSpPr>
            <p:cNvPr id="69705" name="Rectangle 155"/>
            <p:cNvSpPr>
              <a:spLocks noChangeArrowheads="1"/>
            </p:cNvSpPr>
            <p:nvPr/>
          </p:nvSpPr>
          <p:spPr bwMode="auto">
            <a:xfrm>
              <a:off x="7834163" y="9053264"/>
              <a:ext cx="565150" cy="276225"/>
            </a:xfrm>
            <a:prstGeom prst="rect">
              <a:avLst/>
            </a:prstGeom>
            <a:noFill/>
            <a:ln w="9525">
              <a:noFill/>
              <a:miter lim="800000"/>
              <a:headEnd/>
              <a:tailEnd/>
            </a:ln>
          </p:spPr>
          <p:txBody>
            <a:bodyPr wrap="none">
              <a:spAutoFit/>
            </a:bodyPr>
            <a:lstStyle/>
            <a:p>
              <a:pPr algn="r" defTabSz="912813"/>
              <a:r>
                <a:rPr lang="fr-FR" sz="1200">
                  <a:latin typeface="Calibri" pitchFamily="34" charset="0"/>
                </a:rPr>
                <a:t>Al(Cu)</a:t>
              </a:r>
            </a:p>
          </p:txBody>
        </p:sp>
        <p:sp>
          <p:nvSpPr>
            <p:cNvPr id="69706" name="Forme libre 90"/>
            <p:cNvSpPr>
              <a:spLocks/>
            </p:cNvSpPr>
            <p:nvPr/>
          </p:nvSpPr>
          <p:spPr bwMode="auto">
            <a:xfrm flipH="1">
              <a:off x="7865913" y="8977064"/>
              <a:ext cx="76200" cy="228600"/>
            </a:xfrm>
            <a:custGeom>
              <a:avLst/>
              <a:gdLst>
                <a:gd name="T0" fmla="*/ 0 w 201612"/>
                <a:gd name="T1" fmla="*/ 2147483647 h 171450"/>
                <a:gd name="T2" fmla="*/ 0 w 201612"/>
                <a:gd name="T3" fmla="*/ 2147483647 h 171450"/>
                <a:gd name="T4" fmla="*/ 0 w 201612"/>
                <a:gd name="T5" fmla="*/ 0 h 171450"/>
                <a:gd name="T6" fmla="*/ 0 60000 65536"/>
                <a:gd name="T7" fmla="*/ 0 60000 65536"/>
                <a:gd name="T8" fmla="*/ 0 60000 65536"/>
                <a:gd name="T9" fmla="*/ 0 w 201612"/>
                <a:gd name="T10" fmla="*/ 0 h 171450"/>
                <a:gd name="T11" fmla="*/ 201612 w 201612"/>
                <a:gd name="T12" fmla="*/ 171450 h 171450"/>
              </a:gdLst>
              <a:ahLst/>
              <a:cxnLst>
                <a:cxn ang="T6">
                  <a:pos x="T0" y="T1"/>
                </a:cxn>
                <a:cxn ang="T7">
                  <a:pos x="T2" y="T3"/>
                </a:cxn>
                <a:cxn ang="T8">
                  <a:pos x="T4" y="T5"/>
                </a:cxn>
              </a:cxnLst>
              <a:rect l="T9" t="T10" r="T11" b="T12"/>
              <a:pathLst>
                <a:path w="201612" h="171450">
                  <a:moveTo>
                    <a:pt x="201612" y="171450"/>
                  </a:moveTo>
                  <a:cubicBezTo>
                    <a:pt x="126206" y="164306"/>
                    <a:pt x="50800" y="157162"/>
                    <a:pt x="25400" y="128587"/>
                  </a:cubicBezTo>
                  <a:cubicBezTo>
                    <a:pt x="0" y="100012"/>
                    <a:pt x="44450" y="19050"/>
                    <a:pt x="49212" y="0"/>
                  </a:cubicBezTo>
                </a:path>
              </a:pathLst>
            </a:custGeom>
            <a:noFill/>
            <a:ln w="9525" cap="flat" cmpd="sng" algn="ctr">
              <a:solidFill>
                <a:schemeClr val="tx1"/>
              </a:solidFill>
              <a:prstDash val="solid"/>
              <a:round/>
              <a:headEnd type="none" w="med" len="med"/>
              <a:tailEnd type="triangle" w="med" len="med"/>
            </a:ln>
          </p:spPr>
          <p:txBody>
            <a:bodyPr/>
            <a:lstStyle/>
            <a:p>
              <a:endParaRPr lang="fr-FR"/>
            </a:p>
          </p:txBody>
        </p:sp>
        <p:sp>
          <p:nvSpPr>
            <p:cNvPr id="69707" name="Forme libre 91"/>
            <p:cNvSpPr>
              <a:spLocks/>
            </p:cNvSpPr>
            <p:nvPr/>
          </p:nvSpPr>
          <p:spPr bwMode="auto">
            <a:xfrm>
              <a:off x="6570513" y="8977064"/>
              <a:ext cx="76200" cy="228600"/>
            </a:xfrm>
            <a:custGeom>
              <a:avLst/>
              <a:gdLst>
                <a:gd name="T0" fmla="*/ 0 w 201612"/>
                <a:gd name="T1" fmla="*/ 2147483647 h 171450"/>
                <a:gd name="T2" fmla="*/ 0 w 201612"/>
                <a:gd name="T3" fmla="*/ 2147483647 h 171450"/>
                <a:gd name="T4" fmla="*/ 0 w 201612"/>
                <a:gd name="T5" fmla="*/ 0 h 171450"/>
                <a:gd name="T6" fmla="*/ 0 60000 65536"/>
                <a:gd name="T7" fmla="*/ 0 60000 65536"/>
                <a:gd name="T8" fmla="*/ 0 60000 65536"/>
                <a:gd name="T9" fmla="*/ 0 w 201612"/>
                <a:gd name="T10" fmla="*/ 0 h 171450"/>
                <a:gd name="T11" fmla="*/ 201612 w 201612"/>
                <a:gd name="T12" fmla="*/ 171450 h 171450"/>
              </a:gdLst>
              <a:ahLst/>
              <a:cxnLst>
                <a:cxn ang="T6">
                  <a:pos x="T0" y="T1"/>
                </a:cxn>
                <a:cxn ang="T7">
                  <a:pos x="T2" y="T3"/>
                </a:cxn>
                <a:cxn ang="T8">
                  <a:pos x="T4" y="T5"/>
                </a:cxn>
              </a:cxnLst>
              <a:rect l="T9" t="T10" r="T11" b="T12"/>
              <a:pathLst>
                <a:path w="201612" h="171450">
                  <a:moveTo>
                    <a:pt x="201612" y="171450"/>
                  </a:moveTo>
                  <a:cubicBezTo>
                    <a:pt x="126206" y="164306"/>
                    <a:pt x="50800" y="157162"/>
                    <a:pt x="25400" y="128587"/>
                  </a:cubicBezTo>
                  <a:cubicBezTo>
                    <a:pt x="0" y="100012"/>
                    <a:pt x="44450" y="19050"/>
                    <a:pt x="49212" y="0"/>
                  </a:cubicBezTo>
                </a:path>
              </a:pathLst>
            </a:custGeom>
            <a:noFill/>
            <a:ln w="9525" cap="flat" cmpd="sng" algn="ctr">
              <a:solidFill>
                <a:schemeClr val="tx1"/>
              </a:solidFill>
              <a:prstDash val="solid"/>
              <a:round/>
              <a:headEnd type="none" w="med" len="med"/>
              <a:tailEnd type="triangle" w="med" len="med"/>
            </a:ln>
          </p:spPr>
          <p:txBody>
            <a:bodyPr/>
            <a:lstStyle/>
            <a:p>
              <a:endParaRPr lang="fr-FR"/>
            </a:p>
          </p:txBody>
        </p:sp>
        <p:sp>
          <p:nvSpPr>
            <p:cNvPr id="69708" name="Forme libre 92"/>
            <p:cNvSpPr>
              <a:spLocks/>
            </p:cNvSpPr>
            <p:nvPr/>
          </p:nvSpPr>
          <p:spPr bwMode="auto">
            <a:xfrm flipH="1">
              <a:off x="6665763" y="9129464"/>
              <a:ext cx="466725" cy="76200"/>
            </a:xfrm>
            <a:custGeom>
              <a:avLst/>
              <a:gdLst>
                <a:gd name="T0" fmla="*/ 2147483647 w 246696"/>
                <a:gd name="T1" fmla="*/ 0 h 171450"/>
                <a:gd name="T2" fmla="*/ 2147483647 w 246696"/>
                <a:gd name="T3" fmla="*/ 0 h 171450"/>
                <a:gd name="T4" fmla="*/ 2147483647 w 246696"/>
                <a:gd name="T5" fmla="*/ 0 h 171450"/>
                <a:gd name="T6" fmla="*/ 0 60000 65536"/>
                <a:gd name="T7" fmla="*/ 0 60000 65536"/>
                <a:gd name="T8" fmla="*/ 0 60000 65536"/>
                <a:gd name="T9" fmla="*/ 0 w 246696"/>
                <a:gd name="T10" fmla="*/ 0 h 171450"/>
                <a:gd name="T11" fmla="*/ 246696 w 246696"/>
                <a:gd name="T12" fmla="*/ 171450 h 171450"/>
              </a:gdLst>
              <a:ahLst/>
              <a:cxnLst>
                <a:cxn ang="T6">
                  <a:pos x="T0" y="T1"/>
                </a:cxn>
                <a:cxn ang="T7">
                  <a:pos x="T2" y="T3"/>
                </a:cxn>
                <a:cxn ang="T8">
                  <a:pos x="T4" y="T5"/>
                </a:cxn>
              </a:cxnLst>
              <a:rect l="T9" t="T10" r="T11" b="T12"/>
              <a:pathLst>
                <a:path w="246696" h="171450">
                  <a:moveTo>
                    <a:pt x="246696" y="171450"/>
                  </a:moveTo>
                  <a:cubicBezTo>
                    <a:pt x="171290" y="164306"/>
                    <a:pt x="110806" y="157162"/>
                    <a:pt x="70484" y="128587"/>
                  </a:cubicBezTo>
                  <a:cubicBezTo>
                    <a:pt x="30162" y="100012"/>
                    <a:pt x="0" y="19050"/>
                    <a:pt x="4762" y="0"/>
                  </a:cubicBezTo>
                </a:path>
              </a:pathLst>
            </a:custGeom>
            <a:noFill/>
            <a:ln w="9525" cap="flat" cmpd="sng" algn="ctr">
              <a:solidFill>
                <a:schemeClr val="tx1"/>
              </a:solidFill>
              <a:prstDash val="solid"/>
              <a:round/>
              <a:headEnd type="none" w="med" len="med"/>
              <a:tailEnd type="triangle" w="med" len="med"/>
            </a:ln>
          </p:spPr>
          <p:txBody>
            <a:bodyPr/>
            <a:lstStyle/>
            <a:p>
              <a:endParaRPr lang="fr-FR"/>
            </a:p>
          </p:txBody>
        </p:sp>
        <p:sp>
          <p:nvSpPr>
            <p:cNvPr id="69709" name="Forme libre 93"/>
            <p:cNvSpPr>
              <a:spLocks/>
            </p:cNvSpPr>
            <p:nvPr/>
          </p:nvSpPr>
          <p:spPr bwMode="auto">
            <a:xfrm>
              <a:off x="7383313" y="9129464"/>
              <a:ext cx="465138" cy="76200"/>
            </a:xfrm>
            <a:custGeom>
              <a:avLst/>
              <a:gdLst>
                <a:gd name="T0" fmla="*/ 2147483647 w 246696"/>
                <a:gd name="T1" fmla="*/ 0 h 171450"/>
                <a:gd name="T2" fmla="*/ 2147483647 w 246696"/>
                <a:gd name="T3" fmla="*/ 0 h 171450"/>
                <a:gd name="T4" fmla="*/ 2147483647 w 246696"/>
                <a:gd name="T5" fmla="*/ 0 h 171450"/>
                <a:gd name="T6" fmla="*/ 0 60000 65536"/>
                <a:gd name="T7" fmla="*/ 0 60000 65536"/>
                <a:gd name="T8" fmla="*/ 0 60000 65536"/>
                <a:gd name="T9" fmla="*/ 0 w 246696"/>
                <a:gd name="T10" fmla="*/ 0 h 171450"/>
                <a:gd name="T11" fmla="*/ 246696 w 246696"/>
                <a:gd name="T12" fmla="*/ 171450 h 171450"/>
              </a:gdLst>
              <a:ahLst/>
              <a:cxnLst>
                <a:cxn ang="T6">
                  <a:pos x="T0" y="T1"/>
                </a:cxn>
                <a:cxn ang="T7">
                  <a:pos x="T2" y="T3"/>
                </a:cxn>
                <a:cxn ang="T8">
                  <a:pos x="T4" y="T5"/>
                </a:cxn>
              </a:cxnLst>
              <a:rect l="T9" t="T10" r="T11" b="T12"/>
              <a:pathLst>
                <a:path w="246696" h="171450">
                  <a:moveTo>
                    <a:pt x="246696" y="171450"/>
                  </a:moveTo>
                  <a:cubicBezTo>
                    <a:pt x="171290" y="164306"/>
                    <a:pt x="110806" y="157162"/>
                    <a:pt x="70484" y="128587"/>
                  </a:cubicBezTo>
                  <a:cubicBezTo>
                    <a:pt x="30162" y="100012"/>
                    <a:pt x="0" y="19050"/>
                    <a:pt x="4762" y="0"/>
                  </a:cubicBezTo>
                </a:path>
              </a:pathLst>
            </a:custGeom>
            <a:noFill/>
            <a:ln w="9525" cap="flat" cmpd="sng" algn="ctr">
              <a:solidFill>
                <a:schemeClr val="tx1"/>
              </a:solidFill>
              <a:prstDash val="solid"/>
              <a:round/>
              <a:headEnd type="none" w="med" len="med"/>
              <a:tailEnd type="triangle" w="med" len="med"/>
            </a:ln>
          </p:spPr>
          <p:txBody>
            <a:bodyPr/>
            <a:lstStyle/>
            <a:p>
              <a:endParaRPr lang="fr-FR"/>
            </a:p>
          </p:txBody>
        </p:sp>
        <p:cxnSp>
          <p:nvCxnSpPr>
            <p:cNvPr id="69710" name="Connecteur droit avec flèche 22"/>
            <p:cNvCxnSpPr>
              <a:cxnSpLocks noChangeShapeType="1"/>
            </p:cNvCxnSpPr>
            <p:nvPr/>
          </p:nvCxnSpPr>
          <p:spPr bwMode="auto">
            <a:xfrm flipH="1">
              <a:off x="6484788" y="8718302"/>
              <a:ext cx="152400" cy="0"/>
            </a:xfrm>
            <a:prstGeom prst="straightConnector1">
              <a:avLst/>
            </a:prstGeom>
            <a:noFill/>
            <a:ln w="9525" algn="ctr">
              <a:solidFill>
                <a:schemeClr val="tx1"/>
              </a:solidFill>
              <a:round/>
              <a:headEnd/>
              <a:tailEnd type="triangle" w="med" len="med"/>
            </a:ln>
          </p:spPr>
        </p:cxnSp>
        <p:cxnSp>
          <p:nvCxnSpPr>
            <p:cNvPr id="69711" name="Connecteur droit avec flèche 22"/>
            <p:cNvCxnSpPr>
              <a:cxnSpLocks noChangeShapeType="1"/>
            </p:cNvCxnSpPr>
            <p:nvPr/>
          </p:nvCxnSpPr>
          <p:spPr bwMode="auto">
            <a:xfrm flipV="1">
              <a:off x="7861151" y="8718302"/>
              <a:ext cx="152400" cy="0"/>
            </a:xfrm>
            <a:prstGeom prst="straightConnector1">
              <a:avLst/>
            </a:prstGeom>
            <a:noFill/>
            <a:ln w="9525" algn="ctr">
              <a:solidFill>
                <a:schemeClr val="tx1"/>
              </a:solidFill>
              <a:round/>
              <a:headEnd/>
              <a:tailEnd type="triangle" w="med" len="med"/>
            </a:ln>
          </p:spPr>
        </p:cxnSp>
      </p:grpSp>
      <p:sp>
        <p:nvSpPr>
          <p:cNvPr id="144" name="ZoneTexte 131"/>
          <p:cNvSpPr txBox="1">
            <a:spLocks noChangeArrowheads="1"/>
          </p:cNvSpPr>
          <p:nvPr/>
        </p:nvSpPr>
        <p:spPr bwMode="auto">
          <a:xfrm>
            <a:off x="7092280" y="908720"/>
            <a:ext cx="1979712" cy="1754326"/>
          </a:xfrm>
          <a:prstGeom prst="rect">
            <a:avLst/>
          </a:prstGeom>
          <a:noFill/>
          <a:ln w="9525">
            <a:noFill/>
            <a:miter lim="800000"/>
            <a:headEnd/>
            <a:tailEnd/>
          </a:ln>
        </p:spPr>
        <p:txBody>
          <a:bodyPr wrap="square">
            <a:spAutoFit/>
          </a:bodyPr>
          <a:lstStyle/>
          <a:p>
            <a:pPr algn="just"/>
            <a:r>
              <a:rPr lang="fr-FR" sz="900" dirty="0" err="1" smtClean="0">
                <a:latin typeface="Calibri" pitchFamily="34" charset="0"/>
              </a:rPr>
              <a:t>Diop</a:t>
            </a:r>
            <a:r>
              <a:rPr lang="fr-FR" sz="900" dirty="0" smtClean="0">
                <a:latin typeface="Calibri" pitchFamily="34" charset="0"/>
              </a:rPr>
              <a:t> </a:t>
            </a:r>
            <a:r>
              <a:rPr lang="fr-FR" sz="900" dirty="0">
                <a:latin typeface="Calibri" pitchFamily="34" charset="0"/>
              </a:rPr>
              <a:t>M. D., “Contribution à l'étude mécanique et électrique du contact localisé : Adaptation de la nanoindentation à la microinsertion.” , Thèse de Doctorat, Ecole Nationale Supérieure des Mines de Saint-Etienne, France, 2009</a:t>
            </a:r>
            <a:r>
              <a:rPr lang="fr-FR" sz="900" dirty="0" smtClean="0">
                <a:latin typeface="Calibri" pitchFamily="34" charset="0"/>
              </a:rPr>
              <a:t>.</a:t>
            </a:r>
          </a:p>
          <a:p>
            <a:pPr algn="just"/>
            <a:endParaRPr lang="fr-FR" sz="900" dirty="0" smtClean="0">
              <a:latin typeface="Calibri" pitchFamily="34" charset="0"/>
            </a:endParaRPr>
          </a:p>
          <a:p>
            <a:pPr algn="just"/>
            <a:r>
              <a:rPr lang="en-US" sz="900" dirty="0" err="1" smtClean="0">
                <a:latin typeface="Calibri" pitchFamily="34" charset="0"/>
              </a:rPr>
              <a:t>Nikolic</a:t>
            </a:r>
            <a:r>
              <a:rPr lang="en-US" sz="900" dirty="0" smtClean="0">
                <a:latin typeface="Calibri" pitchFamily="34" charset="0"/>
              </a:rPr>
              <a:t> B. et Allen P. B., “Electron transport through a circular constriction.”, Physical Review B, 1960, 60, pp. 3963.</a:t>
            </a:r>
            <a:endParaRPr lang="fr-FR" sz="900" dirty="0">
              <a:latin typeface="Calibri" pitchFamily="34" charset="0"/>
            </a:endParaRPr>
          </a:p>
        </p:txBody>
      </p:sp>
      <p:sp>
        <p:nvSpPr>
          <p:cNvPr id="133" name="Espace réservé du numéro de diapositive 3"/>
          <p:cNvSpPr>
            <a:spLocks noGrp="1"/>
          </p:cNvSpPr>
          <p:nvPr>
            <p:ph type="sldNum" sz="quarter" idx="12"/>
          </p:nvPr>
        </p:nvSpPr>
        <p:spPr>
          <a:xfrm>
            <a:off x="8675688" y="6492875"/>
            <a:ext cx="347662" cy="365125"/>
          </a:xfrm>
        </p:spPr>
        <p:txBody>
          <a:bodyPr/>
          <a:lstStyle/>
          <a:p>
            <a:pPr>
              <a:defRPr/>
            </a:pPr>
            <a:fld id="{009929DE-6161-4FAD-8C5D-4F7617EB710D}" type="slidenum">
              <a:rPr lang="de-DE"/>
              <a:pPr>
                <a:defRPr/>
              </a:pPr>
              <a:t>38</a:t>
            </a:fld>
            <a:endParaRPr lang="de-DE"/>
          </a:p>
        </p:txBody>
      </p:sp>
      <p:cxnSp>
        <p:nvCxnSpPr>
          <p:cNvPr id="156" name="Connecteur droit 3"/>
          <p:cNvCxnSpPr>
            <a:cxnSpLocks noChangeShapeType="1"/>
          </p:cNvCxnSpPr>
          <p:nvPr/>
        </p:nvCxnSpPr>
        <p:spPr bwMode="auto">
          <a:xfrm flipV="1">
            <a:off x="2056954" y="1041400"/>
            <a:ext cx="0" cy="2663825"/>
          </a:xfrm>
          <a:prstGeom prst="line">
            <a:avLst/>
          </a:prstGeom>
          <a:noFill/>
          <a:ln w="31750" algn="ctr">
            <a:solidFill>
              <a:schemeClr val="tx1"/>
            </a:solidFill>
            <a:prstDash val="dash"/>
            <a:round/>
            <a:headEnd/>
            <a:tailEnd/>
          </a:ln>
        </p:spPr>
      </p:cxnSp>
      <p:cxnSp>
        <p:nvCxnSpPr>
          <p:cNvPr id="157" name="Connecteur droit 3"/>
          <p:cNvCxnSpPr>
            <a:cxnSpLocks noChangeShapeType="1"/>
          </p:cNvCxnSpPr>
          <p:nvPr/>
        </p:nvCxnSpPr>
        <p:spPr bwMode="auto">
          <a:xfrm flipV="1">
            <a:off x="4681091" y="1617663"/>
            <a:ext cx="0" cy="2087562"/>
          </a:xfrm>
          <a:prstGeom prst="line">
            <a:avLst/>
          </a:prstGeom>
          <a:noFill/>
          <a:ln w="31750" algn="ctr">
            <a:solidFill>
              <a:schemeClr val="tx1"/>
            </a:solidFill>
            <a:prstDash val="dash"/>
            <a:round/>
            <a:headEnd/>
            <a:tailEnd/>
          </a:ln>
        </p:spPr>
      </p:cxnSp>
      <p:cxnSp>
        <p:nvCxnSpPr>
          <p:cNvPr id="159" name="Connecteur droit 3"/>
          <p:cNvCxnSpPr>
            <a:cxnSpLocks noChangeShapeType="1"/>
          </p:cNvCxnSpPr>
          <p:nvPr/>
        </p:nvCxnSpPr>
        <p:spPr bwMode="auto">
          <a:xfrm flipV="1">
            <a:off x="1396554" y="1041400"/>
            <a:ext cx="0" cy="2663825"/>
          </a:xfrm>
          <a:prstGeom prst="line">
            <a:avLst/>
          </a:prstGeom>
          <a:noFill/>
          <a:ln w="31750" algn="ctr">
            <a:solidFill>
              <a:schemeClr val="tx1"/>
            </a:solidFill>
            <a:prstDash val="dash"/>
            <a:round/>
            <a:headEnd/>
            <a:tailEnd/>
          </a:ln>
        </p:spPr>
      </p:cxnSp>
      <p:sp>
        <p:nvSpPr>
          <p:cNvPr id="218" name="Rectangle 217"/>
          <p:cNvSpPr/>
          <p:nvPr/>
        </p:nvSpPr>
        <p:spPr>
          <a:xfrm>
            <a:off x="1260029" y="1052513"/>
            <a:ext cx="144462" cy="2663825"/>
          </a:xfrm>
          <a:prstGeom prst="rect">
            <a:avLst/>
          </a:prstGeom>
          <a:solidFill>
            <a:schemeClr val="accent6">
              <a:lumMod val="7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19" name="Rectangle 218"/>
          <p:cNvSpPr/>
          <p:nvPr/>
        </p:nvSpPr>
        <p:spPr>
          <a:xfrm>
            <a:off x="1404491" y="1052513"/>
            <a:ext cx="647700" cy="2663825"/>
          </a:xfrm>
          <a:prstGeom prst="rect">
            <a:avLst/>
          </a:prstGeom>
          <a:solidFill>
            <a:schemeClr val="accent3">
              <a:lumMod val="7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20" name="Rectangle 219"/>
          <p:cNvSpPr/>
          <p:nvPr/>
        </p:nvSpPr>
        <p:spPr>
          <a:xfrm>
            <a:off x="4682679" y="1052513"/>
            <a:ext cx="1223962" cy="2663825"/>
          </a:xfrm>
          <a:prstGeom prst="rect">
            <a:avLst/>
          </a:prstGeom>
          <a:solidFill>
            <a:schemeClr val="accent1">
              <a:lumMod val="60000"/>
              <a:lumOff val="4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p>
        </p:txBody>
      </p:sp>
      <p:sp>
        <p:nvSpPr>
          <p:cNvPr id="221" name="Rectangle 220"/>
          <p:cNvSpPr/>
          <p:nvPr/>
        </p:nvSpPr>
        <p:spPr>
          <a:xfrm>
            <a:off x="2052191" y="1052513"/>
            <a:ext cx="2628900" cy="2663825"/>
          </a:xfrm>
          <a:prstGeom prst="rect">
            <a:avLst/>
          </a:prstGeom>
          <a:solidFill>
            <a:schemeClr val="accent2">
              <a:lumMod val="60000"/>
              <a:lumOff val="4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p>
        </p:txBody>
      </p:sp>
      <p:sp>
        <p:nvSpPr>
          <p:cNvPr id="89" name="Ellipse 8"/>
          <p:cNvSpPr>
            <a:spLocks noChangeArrowheads="1"/>
          </p:cNvSpPr>
          <p:nvPr/>
        </p:nvSpPr>
        <p:spPr bwMode="auto">
          <a:xfrm>
            <a:off x="3226941" y="3370263"/>
            <a:ext cx="228600" cy="228600"/>
          </a:xfrm>
          <a:prstGeom prst="ellipse">
            <a:avLst/>
          </a:prstGeom>
          <a:solidFill>
            <a:schemeClr val="accent2">
              <a:lumMod val="60000"/>
              <a:lumOff val="40000"/>
            </a:schemeClr>
          </a:solidFill>
          <a:ln w="9525" algn="ctr">
            <a:solidFill>
              <a:schemeClr val="tx1"/>
            </a:solidFill>
            <a:round/>
            <a:headEnd/>
            <a:tailEnd/>
          </a:ln>
        </p:spPr>
        <p:txBody>
          <a:bodyPr anchor="ctr"/>
          <a:lstStyle/>
          <a:p>
            <a:pPr algn="ctr" eaLnBrk="0" fontAlgn="auto" hangingPunct="0">
              <a:spcBef>
                <a:spcPts val="0"/>
              </a:spcBef>
              <a:spcAft>
                <a:spcPts val="0"/>
              </a:spcAft>
              <a:defRPr/>
            </a:pPr>
            <a:r>
              <a:rPr lang="fr-FR" b="1" dirty="0">
                <a:latin typeface="+mn-lt"/>
                <a:cs typeface="+mn-cs"/>
              </a:rPr>
              <a:t>3</a:t>
            </a:r>
          </a:p>
        </p:txBody>
      </p:sp>
      <p:sp>
        <p:nvSpPr>
          <p:cNvPr id="90" name="Ellipse 9"/>
          <p:cNvSpPr>
            <a:spLocks noChangeArrowheads="1"/>
          </p:cNvSpPr>
          <p:nvPr/>
        </p:nvSpPr>
        <p:spPr bwMode="auto">
          <a:xfrm>
            <a:off x="5150991" y="3370263"/>
            <a:ext cx="228600" cy="228600"/>
          </a:xfrm>
          <a:prstGeom prst="ellipse">
            <a:avLst/>
          </a:prstGeom>
          <a:solidFill>
            <a:schemeClr val="accent1">
              <a:lumMod val="60000"/>
              <a:lumOff val="40000"/>
            </a:schemeClr>
          </a:solidFill>
          <a:ln w="9525" algn="ctr">
            <a:solidFill>
              <a:schemeClr val="tx1"/>
            </a:solidFill>
            <a:round/>
            <a:headEnd/>
            <a:tailEnd/>
          </a:ln>
        </p:spPr>
        <p:txBody>
          <a:bodyPr anchor="ctr"/>
          <a:lstStyle/>
          <a:p>
            <a:pPr algn="ctr" eaLnBrk="0" fontAlgn="auto" hangingPunct="0">
              <a:spcBef>
                <a:spcPts val="0"/>
              </a:spcBef>
              <a:spcAft>
                <a:spcPts val="0"/>
              </a:spcAft>
              <a:defRPr/>
            </a:pPr>
            <a:r>
              <a:rPr lang="fr-FR" b="1" dirty="0">
                <a:latin typeface="+mn-lt"/>
                <a:cs typeface="+mn-cs"/>
              </a:rPr>
              <a:t>4</a:t>
            </a:r>
          </a:p>
        </p:txBody>
      </p:sp>
      <p:sp>
        <p:nvSpPr>
          <p:cNvPr id="92" name="Ellipse 11"/>
          <p:cNvSpPr>
            <a:spLocks noChangeArrowheads="1"/>
          </p:cNvSpPr>
          <p:nvPr/>
        </p:nvSpPr>
        <p:spPr bwMode="auto">
          <a:xfrm>
            <a:off x="1607691" y="3370263"/>
            <a:ext cx="228600" cy="228600"/>
          </a:xfrm>
          <a:prstGeom prst="ellipse">
            <a:avLst/>
          </a:prstGeom>
          <a:solidFill>
            <a:schemeClr val="accent3">
              <a:lumMod val="60000"/>
              <a:lumOff val="40000"/>
            </a:schemeClr>
          </a:solidFill>
          <a:ln w="9525" algn="ctr">
            <a:solidFill>
              <a:schemeClr val="tx1"/>
            </a:solidFill>
            <a:round/>
            <a:headEnd/>
            <a:tailEnd/>
          </a:ln>
        </p:spPr>
        <p:txBody>
          <a:bodyPr anchor="ctr"/>
          <a:lstStyle/>
          <a:p>
            <a:pPr algn="ctr" eaLnBrk="0" fontAlgn="auto" hangingPunct="0">
              <a:spcBef>
                <a:spcPts val="0"/>
              </a:spcBef>
              <a:spcAft>
                <a:spcPts val="0"/>
              </a:spcAft>
              <a:defRPr/>
            </a:pPr>
            <a:r>
              <a:rPr lang="fr-FR" b="1" dirty="0">
                <a:latin typeface="+mn-lt"/>
                <a:cs typeface="+mn-cs"/>
              </a:rPr>
              <a:t>2</a:t>
            </a:r>
          </a:p>
        </p:txBody>
      </p:sp>
      <p:sp>
        <p:nvSpPr>
          <p:cNvPr id="87" name="Ellipse 6"/>
          <p:cNvSpPr>
            <a:spLocks noChangeArrowheads="1"/>
          </p:cNvSpPr>
          <p:nvPr/>
        </p:nvSpPr>
        <p:spPr bwMode="auto">
          <a:xfrm>
            <a:off x="1188591" y="3213100"/>
            <a:ext cx="228600" cy="228600"/>
          </a:xfrm>
          <a:prstGeom prst="ellipse">
            <a:avLst/>
          </a:prstGeom>
          <a:solidFill>
            <a:schemeClr val="accent6">
              <a:lumMod val="60000"/>
              <a:lumOff val="40000"/>
            </a:schemeClr>
          </a:solidFill>
          <a:ln w="9525" algn="ctr">
            <a:solidFill>
              <a:schemeClr val="tx1"/>
            </a:solidFill>
            <a:round/>
            <a:headEnd/>
            <a:tailEnd/>
          </a:ln>
        </p:spPr>
        <p:txBody>
          <a:bodyPr anchor="ctr"/>
          <a:lstStyle/>
          <a:p>
            <a:pPr algn="ctr" eaLnBrk="0" fontAlgn="auto" hangingPunct="0">
              <a:spcBef>
                <a:spcPts val="0"/>
              </a:spcBef>
              <a:spcAft>
                <a:spcPts val="0"/>
              </a:spcAft>
              <a:defRPr/>
            </a:pPr>
            <a:r>
              <a:rPr lang="fr-FR" b="1" dirty="0">
                <a:latin typeface="+mn-lt"/>
                <a:cs typeface="+mn-cs"/>
              </a:rPr>
              <a:t>1</a:t>
            </a:r>
          </a:p>
        </p:txBody>
      </p:sp>
      <p:graphicFrame>
        <p:nvGraphicFramePr>
          <p:cNvPr id="489485" name="Object 21"/>
          <p:cNvGraphicFramePr>
            <a:graphicFrameLocks noChangeAspect="1"/>
          </p:cNvGraphicFramePr>
          <p:nvPr/>
        </p:nvGraphicFramePr>
        <p:xfrm>
          <a:off x="6948264" y="3212976"/>
          <a:ext cx="1751013" cy="939800"/>
        </p:xfrm>
        <a:graphic>
          <a:graphicData uri="http://schemas.openxmlformats.org/presentationml/2006/ole">
            <mc:AlternateContent xmlns:mc="http://schemas.openxmlformats.org/markup-compatibility/2006">
              <mc:Choice xmlns:v="urn:schemas-microsoft-com:vml" Requires="v">
                <p:oleObj spid="_x0000_s159754" name="Équation" r:id="rId5" imgW="1295280" imgH="672840" progId="Equation.3">
                  <p:embed/>
                </p:oleObj>
              </mc:Choice>
              <mc:Fallback>
                <p:oleObj name="Équation" r:id="rId5" imgW="1295280" imgH="672840" progId="Equation.3">
                  <p:embed/>
                  <p:pic>
                    <p:nvPicPr>
                      <p:cNvPr id="0" name="Object 2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48264" y="3212976"/>
                        <a:ext cx="1751013" cy="939800"/>
                      </a:xfrm>
                      <a:prstGeom prst="rect">
                        <a:avLst/>
                      </a:prstGeom>
                      <a:solidFill>
                        <a:schemeClr val="bg1"/>
                      </a:solidFill>
                      <a:ln w="38100">
                        <a:solidFill>
                          <a:srgbClr val="FF0000"/>
                        </a:solidFill>
                        <a:miter lim="800000"/>
                        <a:headEnd/>
                        <a:tailEnd/>
                      </a:ln>
                    </p:spPr>
                  </p:pic>
                </p:oleObj>
              </mc:Fallback>
            </mc:AlternateContent>
          </a:graphicData>
        </a:graphic>
      </p:graphicFrame>
      <p:pic>
        <p:nvPicPr>
          <p:cNvPr id="159752" name="Picture 8"/>
          <p:cNvPicPr>
            <a:picLocks noChangeAspect="1" noChangeArrowheads="1"/>
          </p:cNvPicPr>
          <p:nvPr/>
        </p:nvPicPr>
        <p:blipFill>
          <a:blip r:embed="rId7" cstate="print"/>
          <a:srcRect l="1042" t="14898" r="6250" b="3991"/>
          <a:stretch>
            <a:fillRect/>
          </a:stretch>
        </p:blipFill>
        <p:spPr bwMode="auto">
          <a:xfrm>
            <a:off x="311001" y="908720"/>
            <a:ext cx="6277223" cy="3456000"/>
          </a:xfrm>
          <a:prstGeom prst="rect">
            <a:avLst/>
          </a:prstGeom>
          <a:noFill/>
          <a:ln w="9525">
            <a:noFill/>
            <a:miter lim="800000"/>
            <a:headEnd/>
            <a:tailEnd/>
          </a:ln>
          <a:effectLst/>
        </p:spPr>
      </p:pic>
      <p:sp>
        <p:nvSpPr>
          <p:cNvPr id="6" name="ZoneTexte 5"/>
          <p:cNvSpPr txBox="1"/>
          <p:nvPr/>
        </p:nvSpPr>
        <p:spPr>
          <a:xfrm>
            <a:off x="0" y="508000"/>
            <a:ext cx="9144000" cy="400050"/>
          </a:xfrm>
          <a:prstGeom prst="rect">
            <a:avLst/>
          </a:prstGeom>
          <a:solidFill>
            <a:schemeClr val="accent1">
              <a:lumMod val="20000"/>
              <a:lumOff val="80000"/>
            </a:schemeClr>
          </a:solidFill>
        </p:spPr>
        <p:txBody>
          <a:bodyPr>
            <a:spAutoFit/>
          </a:bodyPr>
          <a:lstStyle/>
          <a:p>
            <a:pPr fontAlgn="auto">
              <a:spcBef>
                <a:spcPts val="0"/>
              </a:spcBef>
              <a:spcAft>
                <a:spcPts val="0"/>
              </a:spcAft>
              <a:defRPr/>
            </a:pPr>
            <a:r>
              <a:rPr lang="fr-FR" sz="2000" b="1" i="1" dirty="0">
                <a:latin typeface="+mn-lt"/>
                <a:cs typeface="+mn-cs"/>
                <a:sym typeface="Wingdings"/>
              </a:rPr>
              <a:t></a:t>
            </a:r>
            <a:r>
              <a:rPr lang="fr-FR" sz="2000" i="1" dirty="0">
                <a:latin typeface="+mn-lt"/>
                <a:cs typeface="+mn-cs"/>
                <a:sym typeface="Wingdings"/>
              </a:rPr>
              <a:t> Résultats expérimentaux et mécanismes de déformation</a:t>
            </a:r>
            <a:endParaRPr lang="fr-FR" sz="2000" i="1" baseline="-25000" dirty="0">
              <a:latin typeface="+mn-lt"/>
              <a:cs typeface="+mn-cs"/>
            </a:endParaRPr>
          </a:p>
        </p:txBody>
      </p:sp>
      <p:grpSp>
        <p:nvGrpSpPr>
          <p:cNvPr id="128" name="Groupe 127"/>
          <p:cNvGrpSpPr/>
          <p:nvPr/>
        </p:nvGrpSpPr>
        <p:grpSpPr>
          <a:xfrm>
            <a:off x="1297732" y="1052736"/>
            <a:ext cx="4464000" cy="2675632"/>
            <a:chOff x="540048" y="-3566889"/>
            <a:chExt cx="4464000" cy="2675632"/>
          </a:xfrm>
        </p:grpSpPr>
        <p:cxnSp>
          <p:nvCxnSpPr>
            <p:cNvPr id="112" name="Connecteur droit 3"/>
            <p:cNvCxnSpPr>
              <a:cxnSpLocks noChangeShapeType="1"/>
            </p:cNvCxnSpPr>
            <p:nvPr/>
          </p:nvCxnSpPr>
          <p:spPr bwMode="auto">
            <a:xfrm flipV="1">
              <a:off x="1979712" y="-3566889"/>
              <a:ext cx="0" cy="2663825"/>
            </a:xfrm>
            <a:prstGeom prst="line">
              <a:avLst/>
            </a:prstGeom>
            <a:noFill/>
            <a:ln w="31750" algn="ctr">
              <a:solidFill>
                <a:schemeClr val="tx1"/>
              </a:solidFill>
              <a:prstDash val="dash"/>
              <a:round/>
              <a:headEnd/>
              <a:tailEnd/>
            </a:ln>
          </p:spPr>
        </p:cxnSp>
        <p:cxnSp>
          <p:nvCxnSpPr>
            <p:cNvPr id="114" name="Connecteur droit 3"/>
            <p:cNvCxnSpPr>
              <a:cxnSpLocks noChangeShapeType="1"/>
            </p:cNvCxnSpPr>
            <p:nvPr/>
          </p:nvCxnSpPr>
          <p:spPr bwMode="auto">
            <a:xfrm flipV="1">
              <a:off x="748011" y="-3566889"/>
              <a:ext cx="0" cy="2663825"/>
            </a:xfrm>
            <a:prstGeom prst="line">
              <a:avLst/>
            </a:prstGeom>
            <a:noFill/>
            <a:ln w="31750" algn="ctr">
              <a:solidFill>
                <a:schemeClr val="tx1"/>
              </a:solidFill>
              <a:prstDash val="dash"/>
              <a:round/>
              <a:headEnd/>
              <a:tailEnd/>
            </a:ln>
          </p:spPr>
        </p:cxnSp>
        <p:sp>
          <p:nvSpPr>
            <p:cNvPr id="115" name="Rectangle 114"/>
            <p:cNvSpPr/>
            <p:nvPr/>
          </p:nvSpPr>
          <p:spPr>
            <a:xfrm>
              <a:off x="611486" y="-3555776"/>
              <a:ext cx="144462" cy="2663825"/>
            </a:xfrm>
            <a:prstGeom prst="rect">
              <a:avLst/>
            </a:prstGeom>
            <a:solidFill>
              <a:schemeClr val="accent6">
                <a:lumMod val="7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18" name="Rectangle 117"/>
            <p:cNvSpPr/>
            <p:nvPr/>
          </p:nvSpPr>
          <p:spPr>
            <a:xfrm>
              <a:off x="755948" y="-3555776"/>
              <a:ext cx="1223764" cy="2663825"/>
            </a:xfrm>
            <a:prstGeom prst="rect">
              <a:avLst/>
            </a:prstGeom>
            <a:solidFill>
              <a:schemeClr val="accent3">
                <a:lumMod val="7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20" name="Rectangle 119"/>
            <p:cNvSpPr/>
            <p:nvPr/>
          </p:nvSpPr>
          <p:spPr>
            <a:xfrm>
              <a:off x="3419872" y="-3555776"/>
              <a:ext cx="1584176" cy="2663825"/>
            </a:xfrm>
            <a:prstGeom prst="rect">
              <a:avLst/>
            </a:prstGeom>
            <a:solidFill>
              <a:schemeClr val="accent1">
                <a:lumMod val="60000"/>
                <a:lumOff val="4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p>
          </p:txBody>
        </p:sp>
        <p:sp>
          <p:nvSpPr>
            <p:cNvPr id="121" name="Rectangle 120"/>
            <p:cNvSpPr/>
            <p:nvPr/>
          </p:nvSpPr>
          <p:spPr>
            <a:xfrm>
              <a:off x="1979712" y="-3555776"/>
              <a:ext cx="1440160" cy="2663825"/>
            </a:xfrm>
            <a:prstGeom prst="rect">
              <a:avLst/>
            </a:prstGeom>
            <a:solidFill>
              <a:schemeClr val="accent2">
                <a:lumMod val="60000"/>
                <a:lumOff val="4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p>
          </p:txBody>
        </p:sp>
        <p:sp>
          <p:nvSpPr>
            <p:cNvPr id="122" name="Ellipse 8"/>
            <p:cNvSpPr>
              <a:spLocks noChangeArrowheads="1"/>
            </p:cNvSpPr>
            <p:nvPr/>
          </p:nvSpPr>
          <p:spPr bwMode="auto">
            <a:xfrm>
              <a:off x="2578398" y="-1316608"/>
              <a:ext cx="228600" cy="228600"/>
            </a:xfrm>
            <a:prstGeom prst="ellipse">
              <a:avLst/>
            </a:prstGeom>
            <a:solidFill>
              <a:schemeClr val="accent2">
                <a:lumMod val="60000"/>
                <a:lumOff val="40000"/>
              </a:schemeClr>
            </a:solidFill>
            <a:ln w="9525" algn="ctr">
              <a:solidFill>
                <a:schemeClr val="tx1"/>
              </a:solidFill>
              <a:round/>
              <a:headEnd/>
              <a:tailEnd/>
            </a:ln>
          </p:spPr>
          <p:txBody>
            <a:bodyPr anchor="ctr"/>
            <a:lstStyle/>
            <a:p>
              <a:pPr algn="ctr" eaLnBrk="0" fontAlgn="auto" hangingPunct="0">
                <a:spcBef>
                  <a:spcPts val="0"/>
                </a:spcBef>
                <a:spcAft>
                  <a:spcPts val="0"/>
                </a:spcAft>
                <a:defRPr/>
              </a:pPr>
              <a:r>
                <a:rPr lang="fr-FR" b="1" dirty="0">
                  <a:latin typeface="+mn-lt"/>
                  <a:cs typeface="+mn-cs"/>
                </a:rPr>
                <a:t>3</a:t>
              </a:r>
            </a:p>
          </p:txBody>
        </p:sp>
        <p:sp>
          <p:nvSpPr>
            <p:cNvPr id="123" name="Ellipse 9"/>
            <p:cNvSpPr>
              <a:spLocks noChangeArrowheads="1"/>
            </p:cNvSpPr>
            <p:nvPr/>
          </p:nvSpPr>
          <p:spPr bwMode="auto">
            <a:xfrm>
              <a:off x="4139952" y="-1316608"/>
              <a:ext cx="228600" cy="228600"/>
            </a:xfrm>
            <a:prstGeom prst="ellipse">
              <a:avLst/>
            </a:prstGeom>
            <a:solidFill>
              <a:schemeClr val="accent1">
                <a:lumMod val="60000"/>
                <a:lumOff val="40000"/>
              </a:schemeClr>
            </a:solidFill>
            <a:ln w="9525" algn="ctr">
              <a:solidFill>
                <a:schemeClr val="tx1"/>
              </a:solidFill>
              <a:round/>
              <a:headEnd/>
              <a:tailEnd/>
            </a:ln>
          </p:spPr>
          <p:txBody>
            <a:bodyPr anchor="ctr"/>
            <a:lstStyle/>
            <a:p>
              <a:pPr algn="ctr" eaLnBrk="0" fontAlgn="auto" hangingPunct="0">
                <a:spcBef>
                  <a:spcPts val="0"/>
                </a:spcBef>
                <a:spcAft>
                  <a:spcPts val="0"/>
                </a:spcAft>
                <a:defRPr/>
              </a:pPr>
              <a:r>
                <a:rPr lang="fr-FR" b="1" dirty="0">
                  <a:latin typeface="+mn-lt"/>
                  <a:cs typeface="+mn-cs"/>
                </a:rPr>
                <a:t>4</a:t>
              </a:r>
            </a:p>
          </p:txBody>
        </p:sp>
        <p:sp>
          <p:nvSpPr>
            <p:cNvPr id="124" name="Ellipse 11"/>
            <p:cNvSpPr>
              <a:spLocks noChangeArrowheads="1"/>
            </p:cNvSpPr>
            <p:nvPr/>
          </p:nvSpPr>
          <p:spPr bwMode="auto">
            <a:xfrm>
              <a:off x="1175048" y="-1316608"/>
              <a:ext cx="228600" cy="228600"/>
            </a:xfrm>
            <a:prstGeom prst="ellipse">
              <a:avLst/>
            </a:prstGeom>
            <a:solidFill>
              <a:schemeClr val="accent3">
                <a:lumMod val="60000"/>
                <a:lumOff val="40000"/>
              </a:schemeClr>
            </a:solidFill>
            <a:ln w="9525" algn="ctr">
              <a:solidFill>
                <a:schemeClr val="tx1"/>
              </a:solidFill>
              <a:round/>
              <a:headEnd/>
              <a:tailEnd/>
            </a:ln>
          </p:spPr>
          <p:txBody>
            <a:bodyPr anchor="ctr"/>
            <a:lstStyle/>
            <a:p>
              <a:pPr algn="ctr" eaLnBrk="0" fontAlgn="auto" hangingPunct="0">
                <a:spcBef>
                  <a:spcPts val="0"/>
                </a:spcBef>
                <a:spcAft>
                  <a:spcPts val="0"/>
                </a:spcAft>
                <a:defRPr/>
              </a:pPr>
              <a:r>
                <a:rPr lang="fr-FR" b="1" dirty="0">
                  <a:latin typeface="+mn-lt"/>
                  <a:cs typeface="+mn-cs"/>
                </a:rPr>
                <a:t>2</a:t>
              </a:r>
            </a:p>
          </p:txBody>
        </p:sp>
        <p:sp>
          <p:nvSpPr>
            <p:cNvPr id="125" name="Ellipse 6"/>
            <p:cNvSpPr>
              <a:spLocks noChangeArrowheads="1"/>
            </p:cNvSpPr>
            <p:nvPr/>
          </p:nvSpPr>
          <p:spPr bwMode="auto">
            <a:xfrm>
              <a:off x="540048" y="-1316608"/>
              <a:ext cx="228600" cy="228600"/>
            </a:xfrm>
            <a:prstGeom prst="ellipse">
              <a:avLst/>
            </a:prstGeom>
            <a:solidFill>
              <a:schemeClr val="accent6">
                <a:lumMod val="60000"/>
                <a:lumOff val="40000"/>
              </a:schemeClr>
            </a:solidFill>
            <a:ln w="9525" algn="ctr">
              <a:solidFill>
                <a:schemeClr val="tx1"/>
              </a:solidFill>
              <a:round/>
              <a:headEnd/>
              <a:tailEnd/>
            </a:ln>
          </p:spPr>
          <p:txBody>
            <a:bodyPr anchor="ctr"/>
            <a:lstStyle/>
            <a:p>
              <a:pPr algn="ctr" eaLnBrk="0" fontAlgn="auto" hangingPunct="0">
                <a:spcBef>
                  <a:spcPts val="0"/>
                </a:spcBef>
                <a:spcAft>
                  <a:spcPts val="0"/>
                </a:spcAft>
                <a:defRPr/>
              </a:pPr>
              <a:r>
                <a:rPr lang="fr-FR" b="1" dirty="0">
                  <a:latin typeface="+mn-lt"/>
                  <a:cs typeface="+mn-cs"/>
                </a:rPr>
                <a:t>1</a:t>
              </a:r>
            </a:p>
          </p:txBody>
        </p:sp>
        <p:cxnSp>
          <p:nvCxnSpPr>
            <p:cNvPr id="126" name="Connecteur droit 3"/>
            <p:cNvCxnSpPr>
              <a:cxnSpLocks noChangeShapeType="1"/>
            </p:cNvCxnSpPr>
            <p:nvPr/>
          </p:nvCxnSpPr>
          <p:spPr bwMode="auto">
            <a:xfrm flipV="1">
              <a:off x="3419872" y="-3555082"/>
              <a:ext cx="0" cy="2663825"/>
            </a:xfrm>
            <a:prstGeom prst="line">
              <a:avLst/>
            </a:prstGeom>
            <a:noFill/>
            <a:ln w="31750" algn="ctr">
              <a:solidFill>
                <a:schemeClr val="tx1"/>
              </a:solidFill>
              <a:prstDash val="dash"/>
              <a:round/>
              <a:headEnd/>
              <a:tailEnd/>
            </a:ln>
          </p:spPr>
        </p:cxnSp>
      </p:grpSp>
      <p:grpSp>
        <p:nvGrpSpPr>
          <p:cNvPr id="11" name="Groupe 179"/>
          <p:cNvGrpSpPr>
            <a:grpSpLocks/>
          </p:cNvGrpSpPr>
          <p:nvPr/>
        </p:nvGrpSpPr>
        <p:grpSpPr bwMode="auto">
          <a:xfrm>
            <a:off x="0" y="4221088"/>
            <a:ext cx="2243138" cy="2641600"/>
            <a:chOff x="331838" y="6858000"/>
            <a:chExt cx="2243137" cy="2641600"/>
          </a:xfrm>
        </p:grpSpPr>
        <p:sp>
          <p:nvSpPr>
            <p:cNvPr id="69712" name="Rectangle 4"/>
            <p:cNvSpPr>
              <a:spLocks noChangeArrowheads="1"/>
            </p:cNvSpPr>
            <p:nvPr/>
          </p:nvSpPr>
          <p:spPr bwMode="auto">
            <a:xfrm>
              <a:off x="331838" y="8810625"/>
              <a:ext cx="2184400" cy="53975"/>
            </a:xfrm>
            <a:prstGeom prst="rect">
              <a:avLst/>
            </a:prstGeom>
            <a:solidFill>
              <a:srgbClr val="FF0000"/>
            </a:solidFill>
            <a:ln w="25400" algn="ctr">
              <a:noFill/>
              <a:miter lim="800000"/>
              <a:headEnd/>
              <a:tailEnd/>
            </a:ln>
          </p:spPr>
          <p:txBody>
            <a:bodyPr lIns="91405" tIns="45703" rIns="91405" bIns="45703" anchor="ctr"/>
            <a:lstStyle/>
            <a:p>
              <a:pPr algn="r" defTabSz="912813"/>
              <a:endParaRPr lang="fr-FR" sz="1200" baseline="-25000">
                <a:latin typeface="Calibri" pitchFamily="34" charset="0"/>
              </a:endParaRPr>
            </a:p>
          </p:txBody>
        </p:sp>
        <p:sp>
          <p:nvSpPr>
            <p:cNvPr id="100" name="Rectangle 99"/>
            <p:cNvSpPr/>
            <p:nvPr/>
          </p:nvSpPr>
          <p:spPr bwMode="auto">
            <a:xfrm>
              <a:off x="971601" y="7842250"/>
              <a:ext cx="936625" cy="936625"/>
            </a:xfrm>
            <a:prstGeom prst="rect">
              <a:avLst/>
            </a:prstGeom>
            <a:solidFill>
              <a:schemeClr val="bg1">
                <a:lumMod val="50000"/>
              </a:schemeClr>
            </a:solidFill>
            <a:ln w="9525" cap="flat" cmpd="sng" algn="ctr">
              <a:noFill/>
              <a:prstDash val="solid"/>
              <a:round/>
              <a:headEnd type="none" w="med" len="med"/>
              <a:tailEnd type="none" w="med" len="med"/>
            </a:ln>
            <a:effectLst/>
          </p:spPr>
          <p:txBody>
            <a:bodyPr/>
            <a:lstStyle/>
            <a:p>
              <a:pPr eaLnBrk="0" fontAlgn="auto" hangingPunct="0">
                <a:spcBef>
                  <a:spcPts val="0"/>
                </a:spcBef>
                <a:spcAft>
                  <a:spcPts val="0"/>
                </a:spcAft>
                <a:defRPr/>
              </a:pPr>
              <a:endParaRPr lang="fr-FR">
                <a:latin typeface="+mn-lt"/>
                <a:cs typeface="+mn-cs"/>
              </a:endParaRPr>
            </a:p>
          </p:txBody>
        </p:sp>
        <p:sp>
          <p:nvSpPr>
            <p:cNvPr id="69714" name="Rectangle 3"/>
            <p:cNvSpPr>
              <a:spLocks noChangeArrowheads="1"/>
            </p:cNvSpPr>
            <p:nvPr/>
          </p:nvSpPr>
          <p:spPr bwMode="auto">
            <a:xfrm>
              <a:off x="331838" y="9169400"/>
              <a:ext cx="2184400" cy="330200"/>
            </a:xfrm>
            <a:prstGeom prst="rect">
              <a:avLst/>
            </a:prstGeom>
            <a:solidFill>
              <a:srgbClr val="0070C0"/>
            </a:solidFill>
            <a:ln w="25400" algn="ctr">
              <a:noFill/>
              <a:miter lim="800000"/>
              <a:headEnd/>
              <a:tailEnd/>
            </a:ln>
          </p:spPr>
          <p:txBody>
            <a:bodyPr lIns="91405" tIns="45703" rIns="91405" bIns="45703" anchor="ctr"/>
            <a:lstStyle/>
            <a:p>
              <a:pPr algn="r" defTabSz="912813"/>
              <a:r>
                <a:rPr lang="fr-FR" sz="1200">
                  <a:solidFill>
                    <a:srgbClr val="FFFFFF"/>
                  </a:solidFill>
                  <a:latin typeface="Calibri" pitchFamily="34" charset="0"/>
                </a:rPr>
                <a:t>SiO</a:t>
              </a:r>
              <a:r>
                <a:rPr lang="fr-FR" sz="1200" baseline="-25000">
                  <a:solidFill>
                    <a:srgbClr val="FFFFFF"/>
                  </a:solidFill>
                  <a:latin typeface="Calibri" pitchFamily="34" charset="0"/>
                </a:rPr>
                <a:t>2</a:t>
              </a:r>
              <a:r>
                <a:rPr lang="fr-FR" sz="1200">
                  <a:solidFill>
                    <a:srgbClr val="FFFFFF"/>
                  </a:solidFill>
                  <a:latin typeface="Calibri" pitchFamily="34" charset="0"/>
                </a:rPr>
                <a:t>/Si</a:t>
              </a:r>
              <a:endParaRPr lang="fr-FR" sz="1200" baseline="-25000">
                <a:solidFill>
                  <a:srgbClr val="FFFFFF"/>
                </a:solidFill>
                <a:latin typeface="Calibri" pitchFamily="34" charset="0"/>
              </a:endParaRPr>
            </a:p>
          </p:txBody>
        </p:sp>
        <p:sp>
          <p:nvSpPr>
            <p:cNvPr id="69715" name="Rectangle 4"/>
            <p:cNvSpPr>
              <a:spLocks noChangeArrowheads="1"/>
            </p:cNvSpPr>
            <p:nvPr/>
          </p:nvSpPr>
          <p:spPr bwMode="auto">
            <a:xfrm>
              <a:off x="331838" y="8840788"/>
              <a:ext cx="2184400" cy="328612"/>
            </a:xfrm>
            <a:prstGeom prst="rect">
              <a:avLst/>
            </a:prstGeom>
            <a:solidFill>
              <a:srgbClr val="CCFFFF"/>
            </a:solidFill>
            <a:ln w="25400" algn="ctr">
              <a:noFill/>
              <a:miter lim="800000"/>
              <a:headEnd/>
              <a:tailEnd/>
            </a:ln>
          </p:spPr>
          <p:txBody>
            <a:bodyPr lIns="91405" tIns="45703" rIns="91405" bIns="45703" anchor="ctr"/>
            <a:lstStyle/>
            <a:p>
              <a:pPr algn="r" defTabSz="912813"/>
              <a:r>
                <a:rPr lang="fr-FR" sz="1200">
                  <a:latin typeface="Calibri" pitchFamily="34" charset="0"/>
                </a:rPr>
                <a:t>Al(Cu)</a:t>
              </a:r>
            </a:p>
          </p:txBody>
        </p:sp>
        <p:sp>
          <p:nvSpPr>
            <p:cNvPr id="69716" name="Rectangle 1609"/>
            <p:cNvSpPr>
              <a:spLocks noChangeArrowheads="1"/>
            </p:cNvSpPr>
            <p:nvPr/>
          </p:nvSpPr>
          <p:spPr bwMode="auto">
            <a:xfrm>
              <a:off x="890638" y="8072438"/>
              <a:ext cx="1066800" cy="461962"/>
            </a:xfrm>
            <a:prstGeom prst="rect">
              <a:avLst/>
            </a:prstGeom>
            <a:noFill/>
            <a:ln w="9525" algn="ctr">
              <a:noFill/>
              <a:miter lim="800000"/>
              <a:headEnd/>
              <a:tailEnd/>
            </a:ln>
          </p:spPr>
          <p:txBody>
            <a:bodyPr lIns="91405" tIns="45703" rIns="91405" bIns="45703">
              <a:spAutoFit/>
            </a:bodyPr>
            <a:lstStyle/>
            <a:p>
              <a:pPr algn="ctr" defTabSz="4171950">
                <a:spcBef>
                  <a:spcPct val="20000"/>
                </a:spcBef>
              </a:pPr>
              <a:r>
                <a:rPr lang="fr-FR" sz="1200">
                  <a:solidFill>
                    <a:schemeClr val="bg1"/>
                  </a:solidFill>
                  <a:latin typeface="Calibri" pitchFamily="34" charset="0"/>
                </a:rPr>
                <a:t>Microinsert rugueux de Ni</a:t>
              </a:r>
            </a:p>
          </p:txBody>
        </p:sp>
        <p:sp>
          <p:nvSpPr>
            <p:cNvPr id="104" name="Forme libre 103"/>
            <p:cNvSpPr/>
            <p:nvPr/>
          </p:nvSpPr>
          <p:spPr bwMode="auto">
            <a:xfrm>
              <a:off x="971601" y="8759825"/>
              <a:ext cx="936625" cy="144463"/>
            </a:xfrm>
            <a:custGeom>
              <a:avLst/>
              <a:gdLst>
                <a:gd name="connsiteX0" fmla="*/ 0 w 1141741"/>
                <a:gd name="connsiteY0" fmla="*/ 0 h 59531"/>
                <a:gd name="connsiteX1" fmla="*/ 7144 w 1141741"/>
                <a:gd name="connsiteY1" fmla="*/ 14287 h 59531"/>
                <a:gd name="connsiteX2" fmla="*/ 14288 w 1141741"/>
                <a:gd name="connsiteY2" fmla="*/ 19050 h 59531"/>
                <a:gd name="connsiteX3" fmla="*/ 16669 w 1141741"/>
                <a:gd name="connsiteY3" fmla="*/ 26194 h 59531"/>
                <a:gd name="connsiteX4" fmla="*/ 30957 w 1141741"/>
                <a:gd name="connsiteY4" fmla="*/ 28575 h 59531"/>
                <a:gd name="connsiteX5" fmla="*/ 50007 w 1141741"/>
                <a:gd name="connsiteY5" fmla="*/ 23812 h 59531"/>
                <a:gd name="connsiteX6" fmla="*/ 57150 w 1141741"/>
                <a:gd name="connsiteY6" fmla="*/ 26194 h 59531"/>
                <a:gd name="connsiteX7" fmla="*/ 59532 w 1141741"/>
                <a:gd name="connsiteY7" fmla="*/ 33337 h 59531"/>
                <a:gd name="connsiteX8" fmla="*/ 76200 w 1141741"/>
                <a:gd name="connsiteY8" fmla="*/ 30956 h 59531"/>
                <a:gd name="connsiteX9" fmla="*/ 80963 w 1141741"/>
                <a:gd name="connsiteY9" fmla="*/ 23812 h 59531"/>
                <a:gd name="connsiteX10" fmla="*/ 95250 w 1141741"/>
                <a:gd name="connsiteY10" fmla="*/ 19050 h 59531"/>
                <a:gd name="connsiteX11" fmla="*/ 104775 w 1141741"/>
                <a:gd name="connsiteY11" fmla="*/ 21431 h 59531"/>
                <a:gd name="connsiteX12" fmla="*/ 109538 w 1141741"/>
                <a:gd name="connsiteY12" fmla="*/ 28575 h 59531"/>
                <a:gd name="connsiteX13" fmla="*/ 114300 w 1141741"/>
                <a:gd name="connsiteY13" fmla="*/ 42862 h 59531"/>
                <a:gd name="connsiteX14" fmla="*/ 121444 w 1141741"/>
                <a:gd name="connsiteY14" fmla="*/ 45244 h 59531"/>
                <a:gd name="connsiteX15" fmla="*/ 130969 w 1141741"/>
                <a:gd name="connsiteY15" fmla="*/ 42862 h 59531"/>
                <a:gd name="connsiteX16" fmla="*/ 145257 w 1141741"/>
                <a:gd name="connsiteY16" fmla="*/ 33337 h 59531"/>
                <a:gd name="connsiteX17" fmla="*/ 166688 w 1141741"/>
                <a:gd name="connsiteY17" fmla="*/ 21431 h 59531"/>
                <a:gd name="connsiteX18" fmla="*/ 173832 w 1141741"/>
                <a:gd name="connsiteY18" fmla="*/ 26194 h 59531"/>
                <a:gd name="connsiteX19" fmla="*/ 180975 w 1141741"/>
                <a:gd name="connsiteY19" fmla="*/ 28575 h 59531"/>
                <a:gd name="connsiteX20" fmla="*/ 190500 w 1141741"/>
                <a:gd name="connsiteY20" fmla="*/ 38100 h 59531"/>
                <a:gd name="connsiteX21" fmla="*/ 200025 w 1141741"/>
                <a:gd name="connsiteY21" fmla="*/ 26194 h 59531"/>
                <a:gd name="connsiteX22" fmla="*/ 214313 w 1141741"/>
                <a:gd name="connsiteY22" fmla="*/ 19050 h 59531"/>
                <a:gd name="connsiteX23" fmla="*/ 233363 w 1141741"/>
                <a:gd name="connsiteY23" fmla="*/ 21431 h 59531"/>
                <a:gd name="connsiteX24" fmla="*/ 240507 w 1141741"/>
                <a:gd name="connsiteY24" fmla="*/ 28575 h 59531"/>
                <a:gd name="connsiteX25" fmla="*/ 247650 w 1141741"/>
                <a:gd name="connsiteY25" fmla="*/ 30956 h 59531"/>
                <a:gd name="connsiteX26" fmla="*/ 261938 w 1141741"/>
                <a:gd name="connsiteY26" fmla="*/ 28575 h 59531"/>
                <a:gd name="connsiteX27" fmla="*/ 276225 w 1141741"/>
                <a:gd name="connsiteY27" fmla="*/ 19050 h 59531"/>
                <a:gd name="connsiteX28" fmla="*/ 283369 w 1141741"/>
                <a:gd name="connsiteY28" fmla="*/ 26194 h 59531"/>
                <a:gd name="connsiteX29" fmla="*/ 290513 w 1141741"/>
                <a:gd name="connsiteY29" fmla="*/ 28575 h 59531"/>
                <a:gd name="connsiteX30" fmla="*/ 297657 w 1141741"/>
                <a:gd name="connsiteY30" fmla="*/ 33337 h 59531"/>
                <a:gd name="connsiteX31" fmla="*/ 300038 w 1141741"/>
                <a:gd name="connsiteY31" fmla="*/ 40481 h 59531"/>
                <a:gd name="connsiteX32" fmla="*/ 314325 w 1141741"/>
                <a:gd name="connsiteY32" fmla="*/ 40481 h 59531"/>
                <a:gd name="connsiteX33" fmla="*/ 319088 w 1141741"/>
                <a:gd name="connsiteY33" fmla="*/ 33337 h 59531"/>
                <a:gd name="connsiteX34" fmla="*/ 326232 w 1141741"/>
                <a:gd name="connsiteY34" fmla="*/ 16669 h 59531"/>
                <a:gd name="connsiteX35" fmla="*/ 340519 w 1141741"/>
                <a:gd name="connsiteY35" fmla="*/ 9525 h 59531"/>
                <a:gd name="connsiteX36" fmla="*/ 361950 w 1141741"/>
                <a:gd name="connsiteY36" fmla="*/ 16669 h 59531"/>
                <a:gd name="connsiteX37" fmla="*/ 364332 w 1141741"/>
                <a:gd name="connsiteY37" fmla="*/ 23812 h 59531"/>
                <a:gd name="connsiteX38" fmla="*/ 373857 w 1141741"/>
                <a:gd name="connsiteY38" fmla="*/ 38100 h 59531"/>
                <a:gd name="connsiteX39" fmla="*/ 404813 w 1141741"/>
                <a:gd name="connsiteY39" fmla="*/ 33337 h 59531"/>
                <a:gd name="connsiteX40" fmla="*/ 411957 w 1141741"/>
                <a:gd name="connsiteY40" fmla="*/ 28575 h 59531"/>
                <a:gd name="connsiteX41" fmla="*/ 421482 w 1141741"/>
                <a:gd name="connsiteY41" fmla="*/ 33337 h 59531"/>
                <a:gd name="connsiteX42" fmla="*/ 435769 w 1141741"/>
                <a:gd name="connsiteY42" fmla="*/ 38100 h 59531"/>
                <a:gd name="connsiteX43" fmla="*/ 447675 w 1141741"/>
                <a:gd name="connsiteY43" fmla="*/ 26194 h 59531"/>
                <a:gd name="connsiteX44" fmla="*/ 454819 w 1141741"/>
                <a:gd name="connsiteY44" fmla="*/ 28575 h 59531"/>
                <a:gd name="connsiteX45" fmla="*/ 459582 w 1141741"/>
                <a:gd name="connsiteY45" fmla="*/ 35719 h 59531"/>
                <a:gd name="connsiteX46" fmla="*/ 488157 w 1141741"/>
                <a:gd name="connsiteY46" fmla="*/ 28575 h 59531"/>
                <a:gd name="connsiteX47" fmla="*/ 504825 w 1141741"/>
                <a:gd name="connsiteY47" fmla="*/ 26194 h 59531"/>
                <a:gd name="connsiteX48" fmla="*/ 511969 w 1141741"/>
                <a:gd name="connsiteY48" fmla="*/ 23812 h 59531"/>
                <a:gd name="connsiteX49" fmla="*/ 533400 w 1141741"/>
                <a:gd name="connsiteY49" fmla="*/ 40481 h 59531"/>
                <a:gd name="connsiteX50" fmla="*/ 540544 w 1141741"/>
                <a:gd name="connsiteY50" fmla="*/ 45244 h 59531"/>
                <a:gd name="connsiteX51" fmla="*/ 542925 w 1141741"/>
                <a:gd name="connsiteY51" fmla="*/ 52387 h 59531"/>
                <a:gd name="connsiteX52" fmla="*/ 557213 w 1141741"/>
                <a:gd name="connsiteY52" fmla="*/ 59531 h 59531"/>
                <a:gd name="connsiteX53" fmla="*/ 571500 w 1141741"/>
                <a:gd name="connsiteY53" fmla="*/ 57150 h 59531"/>
                <a:gd name="connsiteX54" fmla="*/ 585788 w 1141741"/>
                <a:gd name="connsiteY54" fmla="*/ 45244 h 59531"/>
                <a:gd name="connsiteX55" fmla="*/ 592932 w 1141741"/>
                <a:gd name="connsiteY55" fmla="*/ 42862 h 59531"/>
                <a:gd name="connsiteX56" fmla="*/ 614363 w 1141741"/>
                <a:gd name="connsiteY56" fmla="*/ 30956 h 59531"/>
                <a:gd name="connsiteX57" fmla="*/ 623888 w 1141741"/>
                <a:gd name="connsiteY57" fmla="*/ 42862 h 59531"/>
                <a:gd name="connsiteX58" fmla="*/ 635794 w 1141741"/>
                <a:gd name="connsiteY58" fmla="*/ 52387 h 59531"/>
                <a:gd name="connsiteX59" fmla="*/ 650082 w 1141741"/>
                <a:gd name="connsiteY59" fmla="*/ 50006 h 59531"/>
                <a:gd name="connsiteX60" fmla="*/ 652463 w 1141741"/>
                <a:gd name="connsiteY60" fmla="*/ 42862 h 59531"/>
                <a:gd name="connsiteX61" fmla="*/ 659607 w 1141741"/>
                <a:gd name="connsiteY61" fmla="*/ 38100 h 59531"/>
                <a:gd name="connsiteX62" fmla="*/ 692944 w 1141741"/>
                <a:gd name="connsiteY62" fmla="*/ 40481 h 59531"/>
                <a:gd name="connsiteX63" fmla="*/ 707232 w 1141741"/>
                <a:gd name="connsiteY63" fmla="*/ 45244 h 59531"/>
                <a:gd name="connsiteX64" fmla="*/ 719138 w 1141741"/>
                <a:gd name="connsiteY64" fmla="*/ 42862 h 59531"/>
                <a:gd name="connsiteX65" fmla="*/ 733425 w 1141741"/>
                <a:gd name="connsiteY65" fmla="*/ 33337 h 59531"/>
                <a:gd name="connsiteX66" fmla="*/ 738188 w 1141741"/>
                <a:gd name="connsiteY66" fmla="*/ 26194 h 59531"/>
                <a:gd name="connsiteX67" fmla="*/ 752475 w 1141741"/>
                <a:gd name="connsiteY67" fmla="*/ 16669 h 59531"/>
                <a:gd name="connsiteX68" fmla="*/ 766763 w 1141741"/>
                <a:gd name="connsiteY68" fmla="*/ 19050 h 59531"/>
                <a:gd name="connsiteX69" fmla="*/ 773907 w 1141741"/>
                <a:gd name="connsiteY69" fmla="*/ 26194 h 59531"/>
                <a:gd name="connsiteX70" fmla="*/ 788194 w 1141741"/>
                <a:gd name="connsiteY70" fmla="*/ 33337 h 59531"/>
                <a:gd name="connsiteX71" fmla="*/ 795338 w 1141741"/>
                <a:gd name="connsiteY71" fmla="*/ 38100 h 59531"/>
                <a:gd name="connsiteX72" fmla="*/ 802482 w 1141741"/>
                <a:gd name="connsiteY72" fmla="*/ 40481 h 59531"/>
                <a:gd name="connsiteX73" fmla="*/ 809625 w 1141741"/>
                <a:gd name="connsiteY73" fmla="*/ 47625 h 59531"/>
                <a:gd name="connsiteX74" fmla="*/ 826294 w 1141741"/>
                <a:gd name="connsiteY74" fmla="*/ 45244 h 59531"/>
                <a:gd name="connsiteX75" fmla="*/ 835819 w 1141741"/>
                <a:gd name="connsiteY75" fmla="*/ 33337 h 59531"/>
                <a:gd name="connsiteX76" fmla="*/ 840582 w 1141741"/>
                <a:gd name="connsiteY76" fmla="*/ 26194 h 59531"/>
                <a:gd name="connsiteX77" fmla="*/ 852488 w 1141741"/>
                <a:gd name="connsiteY77" fmla="*/ 30956 h 59531"/>
                <a:gd name="connsiteX78" fmla="*/ 859632 w 1141741"/>
                <a:gd name="connsiteY78" fmla="*/ 38100 h 59531"/>
                <a:gd name="connsiteX79" fmla="*/ 862013 w 1141741"/>
                <a:gd name="connsiteY79" fmla="*/ 45244 h 59531"/>
                <a:gd name="connsiteX80" fmla="*/ 871538 w 1141741"/>
                <a:gd name="connsiteY80" fmla="*/ 47625 h 59531"/>
                <a:gd name="connsiteX81" fmla="*/ 914400 w 1141741"/>
                <a:gd name="connsiteY81" fmla="*/ 38100 h 59531"/>
                <a:gd name="connsiteX82" fmla="*/ 916782 w 1141741"/>
                <a:gd name="connsiteY82" fmla="*/ 30956 h 59531"/>
                <a:gd name="connsiteX83" fmla="*/ 923925 w 1141741"/>
                <a:gd name="connsiteY83" fmla="*/ 38100 h 59531"/>
                <a:gd name="connsiteX84" fmla="*/ 933450 w 1141741"/>
                <a:gd name="connsiteY84" fmla="*/ 52387 h 59531"/>
                <a:gd name="connsiteX85" fmla="*/ 969169 w 1141741"/>
                <a:gd name="connsiteY85" fmla="*/ 50006 h 59531"/>
                <a:gd name="connsiteX86" fmla="*/ 981075 w 1141741"/>
                <a:gd name="connsiteY86" fmla="*/ 38100 h 59531"/>
                <a:gd name="connsiteX87" fmla="*/ 988219 w 1141741"/>
                <a:gd name="connsiteY87" fmla="*/ 30956 h 59531"/>
                <a:gd name="connsiteX88" fmla="*/ 990600 w 1141741"/>
                <a:gd name="connsiteY88" fmla="*/ 23812 h 59531"/>
                <a:gd name="connsiteX89" fmla="*/ 1012032 w 1141741"/>
                <a:gd name="connsiteY89" fmla="*/ 33337 h 59531"/>
                <a:gd name="connsiteX90" fmla="*/ 1021557 w 1141741"/>
                <a:gd name="connsiteY90" fmla="*/ 47625 h 59531"/>
                <a:gd name="connsiteX91" fmla="*/ 1031082 w 1141741"/>
                <a:gd name="connsiteY91" fmla="*/ 33337 h 59531"/>
                <a:gd name="connsiteX92" fmla="*/ 1035844 w 1141741"/>
                <a:gd name="connsiteY92" fmla="*/ 26194 h 59531"/>
                <a:gd name="connsiteX93" fmla="*/ 1038225 w 1141741"/>
                <a:gd name="connsiteY93" fmla="*/ 38100 h 59531"/>
                <a:gd name="connsiteX94" fmla="*/ 1052513 w 1141741"/>
                <a:gd name="connsiteY94" fmla="*/ 42862 h 59531"/>
                <a:gd name="connsiteX95" fmla="*/ 1059657 w 1141741"/>
                <a:gd name="connsiteY95" fmla="*/ 38100 h 59531"/>
                <a:gd name="connsiteX96" fmla="*/ 1066800 w 1141741"/>
                <a:gd name="connsiteY96" fmla="*/ 30956 h 59531"/>
                <a:gd name="connsiteX97" fmla="*/ 1073944 w 1141741"/>
                <a:gd name="connsiteY97" fmla="*/ 28575 h 59531"/>
                <a:gd name="connsiteX98" fmla="*/ 1100138 w 1141741"/>
                <a:gd name="connsiteY98" fmla="*/ 28575 h 59531"/>
                <a:gd name="connsiteX99" fmla="*/ 1114425 w 1141741"/>
                <a:gd name="connsiteY99" fmla="*/ 19050 h 59531"/>
                <a:gd name="connsiteX100" fmla="*/ 1138238 w 1141741"/>
                <a:gd name="connsiteY100" fmla="*/ 14287 h 59531"/>
                <a:gd name="connsiteX101" fmla="*/ 1138238 w 1141741"/>
                <a:gd name="connsiteY101" fmla="*/ 2381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1141741" h="59531">
                  <a:moveTo>
                    <a:pt x="0" y="0"/>
                  </a:moveTo>
                  <a:cubicBezTo>
                    <a:pt x="1937" y="5809"/>
                    <a:pt x="2529" y="9672"/>
                    <a:pt x="7144" y="14287"/>
                  </a:cubicBezTo>
                  <a:cubicBezTo>
                    <a:pt x="9168" y="16311"/>
                    <a:pt x="11907" y="17462"/>
                    <a:pt x="14288" y="19050"/>
                  </a:cubicBezTo>
                  <a:cubicBezTo>
                    <a:pt x="15082" y="21431"/>
                    <a:pt x="15101" y="24234"/>
                    <a:pt x="16669" y="26194"/>
                  </a:cubicBezTo>
                  <a:cubicBezTo>
                    <a:pt x="22935" y="34026"/>
                    <a:pt x="23700" y="30389"/>
                    <a:pt x="30957" y="28575"/>
                  </a:cubicBezTo>
                  <a:lnTo>
                    <a:pt x="50007" y="23812"/>
                  </a:lnTo>
                  <a:cubicBezTo>
                    <a:pt x="52388" y="24606"/>
                    <a:pt x="55375" y="24419"/>
                    <a:pt x="57150" y="26194"/>
                  </a:cubicBezTo>
                  <a:cubicBezTo>
                    <a:pt x="58925" y="27969"/>
                    <a:pt x="57097" y="32728"/>
                    <a:pt x="59532" y="33337"/>
                  </a:cubicBezTo>
                  <a:cubicBezTo>
                    <a:pt x="64977" y="34698"/>
                    <a:pt x="70644" y="31750"/>
                    <a:pt x="76200" y="30956"/>
                  </a:cubicBezTo>
                  <a:cubicBezTo>
                    <a:pt x="77788" y="28575"/>
                    <a:pt x="78536" y="25329"/>
                    <a:pt x="80963" y="23812"/>
                  </a:cubicBezTo>
                  <a:cubicBezTo>
                    <a:pt x="85220" y="21151"/>
                    <a:pt x="95250" y="19050"/>
                    <a:pt x="95250" y="19050"/>
                  </a:cubicBezTo>
                  <a:cubicBezTo>
                    <a:pt x="98425" y="19844"/>
                    <a:pt x="102052" y="19616"/>
                    <a:pt x="104775" y="21431"/>
                  </a:cubicBezTo>
                  <a:cubicBezTo>
                    <a:pt x="107156" y="23019"/>
                    <a:pt x="108376" y="25960"/>
                    <a:pt x="109538" y="28575"/>
                  </a:cubicBezTo>
                  <a:cubicBezTo>
                    <a:pt x="111577" y="33162"/>
                    <a:pt x="109538" y="41274"/>
                    <a:pt x="114300" y="42862"/>
                  </a:cubicBezTo>
                  <a:lnTo>
                    <a:pt x="121444" y="45244"/>
                  </a:lnTo>
                  <a:cubicBezTo>
                    <a:pt x="124619" y="44450"/>
                    <a:pt x="128042" y="44326"/>
                    <a:pt x="130969" y="42862"/>
                  </a:cubicBezTo>
                  <a:cubicBezTo>
                    <a:pt x="136089" y="40302"/>
                    <a:pt x="145257" y="33337"/>
                    <a:pt x="145257" y="33337"/>
                  </a:cubicBezTo>
                  <a:cubicBezTo>
                    <a:pt x="157027" y="15683"/>
                    <a:pt x="149169" y="17928"/>
                    <a:pt x="166688" y="21431"/>
                  </a:cubicBezTo>
                  <a:cubicBezTo>
                    <a:pt x="169069" y="23019"/>
                    <a:pt x="171272" y="24914"/>
                    <a:pt x="173832" y="26194"/>
                  </a:cubicBezTo>
                  <a:cubicBezTo>
                    <a:pt x="176077" y="27316"/>
                    <a:pt x="179200" y="26800"/>
                    <a:pt x="180975" y="28575"/>
                  </a:cubicBezTo>
                  <a:cubicBezTo>
                    <a:pt x="193674" y="41274"/>
                    <a:pt x="171454" y="31751"/>
                    <a:pt x="190500" y="38100"/>
                  </a:cubicBezTo>
                  <a:cubicBezTo>
                    <a:pt x="210976" y="24449"/>
                    <a:pt x="186879" y="42626"/>
                    <a:pt x="200025" y="26194"/>
                  </a:cubicBezTo>
                  <a:cubicBezTo>
                    <a:pt x="203383" y="21996"/>
                    <a:pt x="209606" y="20619"/>
                    <a:pt x="214313" y="19050"/>
                  </a:cubicBezTo>
                  <a:cubicBezTo>
                    <a:pt x="220663" y="19844"/>
                    <a:pt x="227349" y="19244"/>
                    <a:pt x="233363" y="21431"/>
                  </a:cubicBezTo>
                  <a:cubicBezTo>
                    <a:pt x="236528" y="22582"/>
                    <a:pt x="237705" y="26707"/>
                    <a:pt x="240507" y="28575"/>
                  </a:cubicBezTo>
                  <a:cubicBezTo>
                    <a:pt x="242595" y="29967"/>
                    <a:pt x="245269" y="30162"/>
                    <a:pt x="247650" y="30956"/>
                  </a:cubicBezTo>
                  <a:cubicBezTo>
                    <a:pt x="252413" y="30162"/>
                    <a:pt x="257481" y="30432"/>
                    <a:pt x="261938" y="28575"/>
                  </a:cubicBezTo>
                  <a:cubicBezTo>
                    <a:pt x="267221" y="26374"/>
                    <a:pt x="276225" y="19050"/>
                    <a:pt x="276225" y="19050"/>
                  </a:cubicBezTo>
                  <a:cubicBezTo>
                    <a:pt x="278606" y="21431"/>
                    <a:pt x="280567" y="24326"/>
                    <a:pt x="283369" y="26194"/>
                  </a:cubicBezTo>
                  <a:cubicBezTo>
                    <a:pt x="285458" y="27586"/>
                    <a:pt x="288268" y="27453"/>
                    <a:pt x="290513" y="28575"/>
                  </a:cubicBezTo>
                  <a:cubicBezTo>
                    <a:pt x="293073" y="29855"/>
                    <a:pt x="295276" y="31750"/>
                    <a:pt x="297657" y="33337"/>
                  </a:cubicBezTo>
                  <a:cubicBezTo>
                    <a:pt x="298451" y="35718"/>
                    <a:pt x="298263" y="38706"/>
                    <a:pt x="300038" y="40481"/>
                  </a:cubicBezTo>
                  <a:cubicBezTo>
                    <a:pt x="304800" y="45243"/>
                    <a:pt x="309563" y="42068"/>
                    <a:pt x="314325" y="40481"/>
                  </a:cubicBezTo>
                  <a:cubicBezTo>
                    <a:pt x="315913" y="38100"/>
                    <a:pt x="317961" y="35968"/>
                    <a:pt x="319088" y="33337"/>
                  </a:cubicBezTo>
                  <a:cubicBezTo>
                    <a:pt x="323188" y="23769"/>
                    <a:pt x="318757" y="24144"/>
                    <a:pt x="326232" y="16669"/>
                  </a:cubicBezTo>
                  <a:cubicBezTo>
                    <a:pt x="330850" y="12051"/>
                    <a:pt x="334707" y="11462"/>
                    <a:pt x="340519" y="9525"/>
                  </a:cubicBezTo>
                  <a:cubicBezTo>
                    <a:pt x="347494" y="10687"/>
                    <a:pt x="356797" y="10228"/>
                    <a:pt x="361950" y="16669"/>
                  </a:cubicBezTo>
                  <a:cubicBezTo>
                    <a:pt x="363518" y="18629"/>
                    <a:pt x="363113" y="21618"/>
                    <a:pt x="364332" y="23812"/>
                  </a:cubicBezTo>
                  <a:cubicBezTo>
                    <a:pt x="367112" y="28816"/>
                    <a:pt x="373857" y="38100"/>
                    <a:pt x="373857" y="38100"/>
                  </a:cubicBezTo>
                  <a:cubicBezTo>
                    <a:pt x="384176" y="36512"/>
                    <a:pt x="394685" y="35869"/>
                    <a:pt x="404813" y="33337"/>
                  </a:cubicBezTo>
                  <a:cubicBezTo>
                    <a:pt x="407589" y="32643"/>
                    <a:pt x="409095" y="28575"/>
                    <a:pt x="411957" y="28575"/>
                  </a:cubicBezTo>
                  <a:cubicBezTo>
                    <a:pt x="415507" y="28575"/>
                    <a:pt x="418186" y="32019"/>
                    <a:pt x="421482" y="33337"/>
                  </a:cubicBezTo>
                  <a:cubicBezTo>
                    <a:pt x="426143" y="35201"/>
                    <a:pt x="435769" y="38100"/>
                    <a:pt x="435769" y="38100"/>
                  </a:cubicBezTo>
                  <a:cubicBezTo>
                    <a:pt x="438547" y="33934"/>
                    <a:pt x="441723" y="27186"/>
                    <a:pt x="447675" y="26194"/>
                  </a:cubicBezTo>
                  <a:cubicBezTo>
                    <a:pt x="450151" y="25781"/>
                    <a:pt x="452438" y="27781"/>
                    <a:pt x="454819" y="28575"/>
                  </a:cubicBezTo>
                  <a:cubicBezTo>
                    <a:pt x="456407" y="30956"/>
                    <a:pt x="456766" y="35207"/>
                    <a:pt x="459582" y="35719"/>
                  </a:cubicBezTo>
                  <a:cubicBezTo>
                    <a:pt x="494179" y="42009"/>
                    <a:pt x="470922" y="33745"/>
                    <a:pt x="488157" y="28575"/>
                  </a:cubicBezTo>
                  <a:cubicBezTo>
                    <a:pt x="493533" y="26962"/>
                    <a:pt x="499269" y="26988"/>
                    <a:pt x="504825" y="26194"/>
                  </a:cubicBezTo>
                  <a:cubicBezTo>
                    <a:pt x="507206" y="25400"/>
                    <a:pt x="509588" y="23018"/>
                    <a:pt x="511969" y="23812"/>
                  </a:cubicBezTo>
                  <a:cubicBezTo>
                    <a:pt x="524009" y="27825"/>
                    <a:pt x="525181" y="33631"/>
                    <a:pt x="533400" y="40481"/>
                  </a:cubicBezTo>
                  <a:cubicBezTo>
                    <a:pt x="535599" y="42313"/>
                    <a:pt x="538163" y="43656"/>
                    <a:pt x="540544" y="45244"/>
                  </a:cubicBezTo>
                  <a:cubicBezTo>
                    <a:pt x="541338" y="47625"/>
                    <a:pt x="541357" y="50427"/>
                    <a:pt x="542925" y="52387"/>
                  </a:cubicBezTo>
                  <a:cubicBezTo>
                    <a:pt x="546283" y="56585"/>
                    <a:pt x="552506" y="57962"/>
                    <a:pt x="557213" y="59531"/>
                  </a:cubicBezTo>
                  <a:cubicBezTo>
                    <a:pt x="561975" y="58737"/>
                    <a:pt x="566920" y="58677"/>
                    <a:pt x="571500" y="57150"/>
                  </a:cubicBezTo>
                  <a:cubicBezTo>
                    <a:pt x="579288" y="54554"/>
                    <a:pt x="579159" y="49663"/>
                    <a:pt x="585788" y="45244"/>
                  </a:cubicBezTo>
                  <a:cubicBezTo>
                    <a:pt x="587877" y="43852"/>
                    <a:pt x="590738" y="44081"/>
                    <a:pt x="592932" y="42862"/>
                  </a:cubicBezTo>
                  <a:cubicBezTo>
                    <a:pt x="617491" y="29217"/>
                    <a:pt x="598200" y="36343"/>
                    <a:pt x="614363" y="30956"/>
                  </a:cubicBezTo>
                  <a:cubicBezTo>
                    <a:pt x="618999" y="44865"/>
                    <a:pt x="613116" y="32090"/>
                    <a:pt x="623888" y="42862"/>
                  </a:cubicBezTo>
                  <a:cubicBezTo>
                    <a:pt x="634660" y="53634"/>
                    <a:pt x="621885" y="47751"/>
                    <a:pt x="635794" y="52387"/>
                  </a:cubicBezTo>
                  <a:cubicBezTo>
                    <a:pt x="640557" y="51593"/>
                    <a:pt x="645890" y="52402"/>
                    <a:pt x="650082" y="50006"/>
                  </a:cubicBezTo>
                  <a:cubicBezTo>
                    <a:pt x="652261" y="48761"/>
                    <a:pt x="650895" y="44822"/>
                    <a:pt x="652463" y="42862"/>
                  </a:cubicBezTo>
                  <a:cubicBezTo>
                    <a:pt x="654251" y="40627"/>
                    <a:pt x="657226" y="39687"/>
                    <a:pt x="659607" y="38100"/>
                  </a:cubicBezTo>
                  <a:cubicBezTo>
                    <a:pt x="670719" y="38894"/>
                    <a:pt x="681927" y="38828"/>
                    <a:pt x="692944" y="40481"/>
                  </a:cubicBezTo>
                  <a:cubicBezTo>
                    <a:pt x="697909" y="41226"/>
                    <a:pt x="707232" y="45244"/>
                    <a:pt x="707232" y="45244"/>
                  </a:cubicBezTo>
                  <a:cubicBezTo>
                    <a:pt x="711201" y="44450"/>
                    <a:pt x="715454" y="44537"/>
                    <a:pt x="719138" y="42862"/>
                  </a:cubicBezTo>
                  <a:cubicBezTo>
                    <a:pt x="724349" y="40493"/>
                    <a:pt x="733425" y="33337"/>
                    <a:pt x="733425" y="33337"/>
                  </a:cubicBezTo>
                  <a:cubicBezTo>
                    <a:pt x="735013" y="30956"/>
                    <a:pt x="736034" y="28078"/>
                    <a:pt x="738188" y="26194"/>
                  </a:cubicBezTo>
                  <a:cubicBezTo>
                    <a:pt x="742496" y="22425"/>
                    <a:pt x="752475" y="16669"/>
                    <a:pt x="752475" y="16669"/>
                  </a:cubicBezTo>
                  <a:cubicBezTo>
                    <a:pt x="757238" y="17463"/>
                    <a:pt x="762351" y="17089"/>
                    <a:pt x="766763" y="19050"/>
                  </a:cubicBezTo>
                  <a:cubicBezTo>
                    <a:pt x="769840" y="20418"/>
                    <a:pt x="771320" y="24038"/>
                    <a:pt x="773907" y="26194"/>
                  </a:cubicBezTo>
                  <a:cubicBezTo>
                    <a:pt x="780062" y="31323"/>
                    <a:pt x="781034" y="30951"/>
                    <a:pt x="788194" y="33337"/>
                  </a:cubicBezTo>
                  <a:cubicBezTo>
                    <a:pt x="790575" y="34925"/>
                    <a:pt x="792778" y="36820"/>
                    <a:pt x="795338" y="38100"/>
                  </a:cubicBezTo>
                  <a:cubicBezTo>
                    <a:pt x="797583" y="39223"/>
                    <a:pt x="800393" y="39089"/>
                    <a:pt x="802482" y="40481"/>
                  </a:cubicBezTo>
                  <a:cubicBezTo>
                    <a:pt x="805284" y="42349"/>
                    <a:pt x="807244" y="45244"/>
                    <a:pt x="809625" y="47625"/>
                  </a:cubicBezTo>
                  <a:cubicBezTo>
                    <a:pt x="815181" y="46831"/>
                    <a:pt x="820918" y="46857"/>
                    <a:pt x="826294" y="45244"/>
                  </a:cubicBezTo>
                  <a:cubicBezTo>
                    <a:pt x="835740" y="42410"/>
                    <a:pt x="832346" y="40283"/>
                    <a:pt x="835819" y="33337"/>
                  </a:cubicBezTo>
                  <a:cubicBezTo>
                    <a:pt x="837099" y="30777"/>
                    <a:pt x="838994" y="28575"/>
                    <a:pt x="840582" y="26194"/>
                  </a:cubicBezTo>
                  <a:cubicBezTo>
                    <a:pt x="844551" y="27781"/>
                    <a:pt x="848863" y="28691"/>
                    <a:pt x="852488" y="30956"/>
                  </a:cubicBezTo>
                  <a:cubicBezTo>
                    <a:pt x="855344" y="32741"/>
                    <a:pt x="857764" y="35298"/>
                    <a:pt x="859632" y="38100"/>
                  </a:cubicBezTo>
                  <a:cubicBezTo>
                    <a:pt x="861024" y="40189"/>
                    <a:pt x="860053" y="43676"/>
                    <a:pt x="862013" y="45244"/>
                  </a:cubicBezTo>
                  <a:cubicBezTo>
                    <a:pt x="864569" y="47288"/>
                    <a:pt x="868363" y="46831"/>
                    <a:pt x="871538" y="47625"/>
                  </a:cubicBezTo>
                  <a:cubicBezTo>
                    <a:pt x="891362" y="46304"/>
                    <a:pt x="904254" y="53320"/>
                    <a:pt x="914400" y="38100"/>
                  </a:cubicBezTo>
                  <a:cubicBezTo>
                    <a:pt x="915792" y="36011"/>
                    <a:pt x="915988" y="33337"/>
                    <a:pt x="916782" y="30956"/>
                  </a:cubicBezTo>
                  <a:cubicBezTo>
                    <a:pt x="919163" y="33337"/>
                    <a:pt x="921858" y="35442"/>
                    <a:pt x="923925" y="38100"/>
                  </a:cubicBezTo>
                  <a:cubicBezTo>
                    <a:pt x="927439" y="42618"/>
                    <a:pt x="933450" y="52387"/>
                    <a:pt x="933450" y="52387"/>
                  </a:cubicBezTo>
                  <a:cubicBezTo>
                    <a:pt x="945356" y="51593"/>
                    <a:pt x="957399" y="51968"/>
                    <a:pt x="969169" y="50006"/>
                  </a:cubicBezTo>
                  <a:cubicBezTo>
                    <a:pt x="975930" y="48879"/>
                    <a:pt x="977490" y="42403"/>
                    <a:pt x="981075" y="38100"/>
                  </a:cubicBezTo>
                  <a:cubicBezTo>
                    <a:pt x="983231" y="35513"/>
                    <a:pt x="985838" y="33337"/>
                    <a:pt x="988219" y="30956"/>
                  </a:cubicBezTo>
                  <a:cubicBezTo>
                    <a:pt x="989013" y="28575"/>
                    <a:pt x="988269" y="24744"/>
                    <a:pt x="990600" y="23812"/>
                  </a:cubicBezTo>
                  <a:cubicBezTo>
                    <a:pt x="995503" y="21851"/>
                    <a:pt x="1010204" y="32241"/>
                    <a:pt x="1012032" y="33337"/>
                  </a:cubicBezTo>
                  <a:lnTo>
                    <a:pt x="1021557" y="47625"/>
                  </a:lnTo>
                  <a:lnTo>
                    <a:pt x="1031082" y="33337"/>
                  </a:lnTo>
                  <a:lnTo>
                    <a:pt x="1035844" y="26194"/>
                  </a:lnTo>
                  <a:cubicBezTo>
                    <a:pt x="1036638" y="30163"/>
                    <a:pt x="1035363" y="35238"/>
                    <a:pt x="1038225" y="38100"/>
                  </a:cubicBezTo>
                  <a:cubicBezTo>
                    <a:pt x="1041775" y="41650"/>
                    <a:pt x="1052513" y="42862"/>
                    <a:pt x="1052513" y="42862"/>
                  </a:cubicBezTo>
                  <a:cubicBezTo>
                    <a:pt x="1054894" y="41275"/>
                    <a:pt x="1057458" y="39932"/>
                    <a:pt x="1059657" y="38100"/>
                  </a:cubicBezTo>
                  <a:cubicBezTo>
                    <a:pt x="1062244" y="35944"/>
                    <a:pt x="1063998" y="32824"/>
                    <a:pt x="1066800" y="30956"/>
                  </a:cubicBezTo>
                  <a:cubicBezTo>
                    <a:pt x="1068889" y="29564"/>
                    <a:pt x="1071563" y="29369"/>
                    <a:pt x="1073944" y="28575"/>
                  </a:cubicBezTo>
                  <a:cubicBezTo>
                    <a:pt x="1084491" y="31212"/>
                    <a:pt x="1087814" y="33315"/>
                    <a:pt x="1100138" y="28575"/>
                  </a:cubicBezTo>
                  <a:cubicBezTo>
                    <a:pt x="1105480" y="26520"/>
                    <a:pt x="1109663" y="22225"/>
                    <a:pt x="1114425" y="19050"/>
                  </a:cubicBezTo>
                  <a:cubicBezTo>
                    <a:pt x="1118957" y="16028"/>
                    <a:pt x="1136831" y="14488"/>
                    <a:pt x="1138238" y="14287"/>
                  </a:cubicBezTo>
                  <a:cubicBezTo>
                    <a:pt x="1141180" y="5460"/>
                    <a:pt x="1141741" y="9389"/>
                    <a:pt x="1138238" y="2381"/>
                  </a:cubicBezTo>
                </a:path>
              </a:pathLst>
            </a:custGeom>
            <a:solidFill>
              <a:schemeClr val="bg1">
                <a:lumMod val="50000"/>
              </a:schemeClr>
            </a:solidFill>
            <a:ln w="9525" cap="flat" cmpd="sng" algn="ctr">
              <a:noFill/>
              <a:prstDash val="solid"/>
              <a:round/>
              <a:headEnd type="none" w="med" len="med"/>
              <a:tailEnd type="none" w="med" len="med"/>
            </a:ln>
            <a:effectLst/>
          </p:spPr>
          <p:txBody>
            <a:bodyPr/>
            <a:lstStyle/>
            <a:p>
              <a:pPr eaLnBrk="0" fontAlgn="auto" hangingPunct="0">
                <a:spcBef>
                  <a:spcPts val="0"/>
                </a:spcBef>
                <a:spcAft>
                  <a:spcPts val="0"/>
                </a:spcAft>
                <a:defRPr/>
              </a:pPr>
              <a:endParaRPr lang="fr-FR">
                <a:latin typeface="+mn-lt"/>
                <a:cs typeface="+mn-cs"/>
              </a:endParaRPr>
            </a:p>
          </p:txBody>
        </p:sp>
        <p:sp>
          <p:nvSpPr>
            <p:cNvPr id="69718" name="Rectangle 3"/>
            <p:cNvSpPr>
              <a:spLocks noChangeArrowheads="1"/>
            </p:cNvSpPr>
            <p:nvPr/>
          </p:nvSpPr>
          <p:spPr bwMode="auto">
            <a:xfrm>
              <a:off x="331838" y="7183438"/>
              <a:ext cx="2184400" cy="330200"/>
            </a:xfrm>
            <a:prstGeom prst="rect">
              <a:avLst/>
            </a:prstGeom>
            <a:solidFill>
              <a:srgbClr val="0070C0"/>
            </a:solidFill>
            <a:ln w="25400" algn="ctr">
              <a:noFill/>
              <a:miter lim="800000"/>
              <a:headEnd/>
              <a:tailEnd/>
            </a:ln>
          </p:spPr>
          <p:txBody>
            <a:bodyPr lIns="91405" tIns="45703" rIns="91405" bIns="45703" anchor="ctr"/>
            <a:lstStyle/>
            <a:p>
              <a:pPr algn="r" defTabSz="912813"/>
              <a:r>
                <a:rPr lang="fr-FR" sz="1200">
                  <a:solidFill>
                    <a:srgbClr val="FFFFFF"/>
                  </a:solidFill>
                  <a:latin typeface="Calibri" pitchFamily="34" charset="0"/>
                </a:rPr>
                <a:t>SiO</a:t>
              </a:r>
              <a:r>
                <a:rPr lang="fr-FR" sz="1200" baseline="-25000">
                  <a:solidFill>
                    <a:srgbClr val="FFFFFF"/>
                  </a:solidFill>
                  <a:latin typeface="Calibri" pitchFamily="34" charset="0"/>
                </a:rPr>
                <a:t>2</a:t>
              </a:r>
              <a:r>
                <a:rPr lang="fr-FR" sz="1200">
                  <a:solidFill>
                    <a:srgbClr val="FFFFFF"/>
                  </a:solidFill>
                  <a:latin typeface="Calibri" pitchFamily="34" charset="0"/>
                </a:rPr>
                <a:t>/Si</a:t>
              </a:r>
              <a:endParaRPr lang="fr-FR" sz="1200" baseline="-25000">
                <a:solidFill>
                  <a:srgbClr val="FFFFFF"/>
                </a:solidFill>
                <a:latin typeface="Calibri" pitchFamily="34" charset="0"/>
              </a:endParaRPr>
            </a:p>
          </p:txBody>
        </p:sp>
        <p:sp>
          <p:nvSpPr>
            <p:cNvPr id="69719" name="Rectangle 4"/>
            <p:cNvSpPr>
              <a:spLocks noChangeArrowheads="1"/>
            </p:cNvSpPr>
            <p:nvPr/>
          </p:nvSpPr>
          <p:spPr bwMode="auto">
            <a:xfrm>
              <a:off x="331838" y="7513638"/>
              <a:ext cx="2184400" cy="328612"/>
            </a:xfrm>
            <a:prstGeom prst="rect">
              <a:avLst/>
            </a:prstGeom>
            <a:solidFill>
              <a:srgbClr val="6699FF"/>
            </a:solidFill>
            <a:ln w="25400" algn="ctr">
              <a:noFill/>
              <a:miter lim="800000"/>
              <a:headEnd/>
              <a:tailEnd/>
            </a:ln>
          </p:spPr>
          <p:txBody>
            <a:bodyPr lIns="91405" tIns="45703" rIns="91405" bIns="45703" anchor="ctr"/>
            <a:lstStyle/>
            <a:p>
              <a:pPr algn="r" defTabSz="912813"/>
              <a:r>
                <a:rPr lang="fr-FR" sz="1200">
                  <a:solidFill>
                    <a:srgbClr val="FFFFFF"/>
                  </a:solidFill>
                  <a:latin typeface="Calibri" pitchFamily="34" charset="0"/>
                </a:rPr>
                <a:t>Ti/Cu/Ti/Al(Si)</a:t>
              </a:r>
            </a:p>
          </p:txBody>
        </p:sp>
        <p:sp>
          <p:nvSpPr>
            <p:cNvPr id="69720" name="Rectangle 20"/>
            <p:cNvSpPr>
              <a:spLocks noChangeArrowheads="1"/>
            </p:cNvSpPr>
            <p:nvPr/>
          </p:nvSpPr>
          <p:spPr bwMode="auto">
            <a:xfrm>
              <a:off x="2060625" y="8305800"/>
              <a:ext cx="514350" cy="276225"/>
            </a:xfrm>
            <a:prstGeom prst="rect">
              <a:avLst/>
            </a:prstGeom>
            <a:noFill/>
            <a:ln w="9525">
              <a:noFill/>
              <a:miter lim="800000"/>
              <a:headEnd/>
              <a:tailEnd/>
            </a:ln>
          </p:spPr>
          <p:txBody>
            <a:bodyPr wrap="none">
              <a:spAutoFit/>
            </a:bodyPr>
            <a:lstStyle/>
            <a:p>
              <a:pPr algn="r" defTabSz="912813"/>
              <a:r>
                <a:rPr lang="fr-FR" sz="1200">
                  <a:latin typeface="Calibri" pitchFamily="34" charset="0"/>
                </a:rPr>
                <a:t>Al</a:t>
              </a:r>
              <a:r>
                <a:rPr lang="fr-FR" sz="1200" baseline="-25000">
                  <a:latin typeface="Calibri" pitchFamily="34" charset="0"/>
                </a:rPr>
                <a:t>2</a:t>
              </a:r>
              <a:r>
                <a:rPr lang="fr-FR" sz="1200">
                  <a:latin typeface="Calibri" pitchFamily="34" charset="0"/>
                </a:rPr>
                <a:t>O</a:t>
              </a:r>
              <a:r>
                <a:rPr lang="fr-FR" sz="1200" baseline="-25000">
                  <a:latin typeface="Calibri" pitchFamily="34" charset="0"/>
                </a:rPr>
                <a:t>3</a:t>
              </a:r>
            </a:p>
          </p:txBody>
        </p:sp>
        <p:cxnSp>
          <p:nvCxnSpPr>
            <p:cNvPr id="69721" name="Connecteur droit avec flèche 22"/>
            <p:cNvCxnSpPr>
              <a:cxnSpLocks noChangeShapeType="1"/>
              <a:stCxn id="69720" idx="2"/>
            </p:cNvCxnSpPr>
            <p:nvPr/>
          </p:nvCxnSpPr>
          <p:spPr bwMode="auto">
            <a:xfrm flipH="1">
              <a:off x="2289225" y="8582025"/>
              <a:ext cx="28575" cy="209550"/>
            </a:xfrm>
            <a:prstGeom prst="straightConnector1">
              <a:avLst/>
            </a:prstGeom>
            <a:noFill/>
            <a:ln w="9525" algn="ctr">
              <a:solidFill>
                <a:schemeClr val="tx1"/>
              </a:solidFill>
              <a:round/>
              <a:headEnd/>
              <a:tailEnd type="triangle" w="med" len="med"/>
            </a:ln>
          </p:spPr>
        </p:cxnSp>
        <p:sp>
          <p:nvSpPr>
            <p:cNvPr id="69722" name="Down Arrow 11"/>
            <p:cNvSpPr>
              <a:spLocks noChangeArrowheads="1"/>
            </p:cNvSpPr>
            <p:nvPr/>
          </p:nvSpPr>
          <p:spPr bwMode="auto">
            <a:xfrm>
              <a:off x="1298625" y="6858000"/>
              <a:ext cx="228600" cy="304800"/>
            </a:xfrm>
            <a:prstGeom prst="downArrow">
              <a:avLst>
                <a:gd name="adj1" fmla="val 50000"/>
                <a:gd name="adj2" fmla="val 49994"/>
              </a:avLst>
            </a:prstGeom>
            <a:solidFill>
              <a:schemeClr val="bg1"/>
            </a:solidFill>
            <a:ln w="9525" algn="ctr">
              <a:solidFill>
                <a:schemeClr val="tx1"/>
              </a:solidFill>
              <a:round/>
              <a:headEnd/>
              <a:tailEnd/>
            </a:ln>
          </p:spPr>
          <p:txBody>
            <a:bodyPr/>
            <a:lstStyle/>
            <a:p>
              <a:pPr eaLnBrk="0" hangingPunct="0"/>
              <a:endParaRPr lang="de-DE">
                <a:latin typeface="Calibri"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5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1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8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2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2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90"/>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59752"/>
                                        </p:tgtEl>
                                        <p:attrNameLst>
                                          <p:attrName>style.visibility</p:attrName>
                                        </p:attrNameLst>
                                      </p:cBhvr>
                                      <p:to>
                                        <p:strVal val="visible"/>
                                      </p:to>
                                    </p:set>
                                  </p:childTnLst>
                                </p:cTn>
                              </p:par>
                              <p:par>
                                <p:cTn id="45" presetID="1" presetClass="exit" presetSubtype="0" fill="hold" nodeType="withEffect">
                                  <p:stCondLst>
                                    <p:cond delay="0"/>
                                  </p:stCondLst>
                                  <p:childTnLst>
                                    <p:set>
                                      <p:cBhvr>
                                        <p:cTn id="46" dur="1" fill="hold">
                                          <p:stCondLst>
                                            <p:cond delay="0"/>
                                          </p:stCondLst>
                                        </p:cTn>
                                        <p:tgtEl>
                                          <p:spTgt spid="502788"/>
                                        </p:tgtEl>
                                        <p:attrNameLst>
                                          <p:attrName>style.visibility</p:attrName>
                                        </p:attrNameLst>
                                      </p:cBhvr>
                                      <p:to>
                                        <p:strVal val="hidden"/>
                                      </p:to>
                                    </p:set>
                                  </p:childTnLst>
                                </p:cTn>
                              </p:par>
                              <p:par>
                                <p:cTn id="47" presetID="1" presetClass="exit" presetSubtype="0" fill="hold" nodeType="withEffect">
                                  <p:stCondLst>
                                    <p:cond delay="0"/>
                                  </p:stCondLst>
                                  <p:childTnLst>
                                    <p:set>
                                      <p:cBhvr>
                                        <p:cTn id="48" dur="1" fill="hold">
                                          <p:stCondLst>
                                            <p:cond delay="0"/>
                                          </p:stCondLst>
                                        </p:cTn>
                                        <p:tgtEl>
                                          <p:spTgt spid="156"/>
                                        </p:tgtEl>
                                        <p:attrNameLst>
                                          <p:attrName>style.visibility</p:attrName>
                                        </p:attrNameLst>
                                      </p:cBhvr>
                                      <p:to>
                                        <p:strVal val="hidden"/>
                                      </p:to>
                                    </p:set>
                                  </p:childTnLst>
                                </p:cTn>
                              </p:par>
                              <p:par>
                                <p:cTn id="49" presetID="1" presetClass="exit" presetSubtype="0" fill="hold" nodeType="withEffect">
                                  <p:stCondLst>
                                    <p:cond delay="0"/>
                                  </p:stCondLst>
                                  <p:childTnLst>
                                    <p:set>
                                      <p:cBhvr>
                                        <p:cTn id="50" dur="1" fill="hold">
                                          <p:stCondLst>
                                            <p:cond delay="0"/>
                                          </p:stCondLst>
                                        </p:cTn>
                                        <p:tgtEl>
                                          <p:spTgt spid="157"/>
                                        </p:tgtEl>
                                        <p:attrNameLst>
                                          <p:attrName>style.visibility</p:attrName>
                                        </p:attrNameLst>
                                      </p:cBhvr>
                                      <p:to>
                                        <p:strVal val="hidden"/>
                                      </p:to>
                                    </p:set>
                                  </p:childTnLst>
                                </p:cTn>
                              </p:par>
                              <p:par>
                                <p:cTn id="51" presetID="1" presetClass="exit" presetSubtype="0" fill="hold" nodeType="withEffect">
                                  <p:stCondLst>
                                    <p:cond delay="0"/>
                                  </p:stCondLst>
                                  <p:childTnLst>
                                    <p:set>
                                      <p:cBhvr>
                                        <p:cTn id="52" dur="1" fill="hold">
                                          <p:stCondLst>
                                            <p:cond delay="0"/>
                                          </p:stCondLst>
                                        </p:cTn>
                                        <p:tgtEl>
                                          <p:spTgt spid="159"/>
                                        </p:tgtEl>
                                        <p:attrNameLst>
                                          <p:attrName>style.visibility</p:attrName>
                                        </p:attrNameLst>
                                      </p:cBhvr>
                                      <p:to>
                                        <p:strVal val="hidden"/>
                                      </p:to>
                                    </p:set>
                                  </p:childTnLst>
                                </p:cTn>
                              </p:par>
                              <p:par>
                                <p:cTn id="53" presetID="1" presetClass="exit" presetSubtype="0" fill="hold" grpId="1" nodeType="withEffect">
                                  <p:stCondLst>
                                    <p:cond delay="0"/>
                                  </p:stCondLst>
                                  <p:childTnLst>
                                    <p:set>
                                      <p:cBhvr>
                                        <p:cTn id="54" dur="1" fill="hold">
                                          <p:stCondLst>
                                            <p:cond delay="0"/>
                                          </p:stCondLst>
                                        </p:cTn>
                                        <p:tgtEl>
                                          <p:spTgt spid="218"/>
                                        </p:tgtEl>
                                        <p:attrNameLst>
                                          <p:attrName>style.visibility</p:attrName>
                                        </p:attrNameLst>
                                      </p:cBhvr>
                                      <p:to>
                                        <p:strVal val="hidden"/>
                                      </p:to>
                                    </p:set>
                                  </p:childTnLst>
                                </p:cTn>
                              </p:par>
                              <p:par>
                                <p:cTn id="55" presetID="1" presetClass="exit" presetSubtype="0" fill="hold" grpId="1" nodeType="withEffect">
                                  <p:stCondLst>
                                    <p:cond delay="0"/>
                                  </p:stCondLst>
                                  <p:childTnLst>
                                    <p:set>
                                      <p:cBhvr>
                                        <p:cTn id="56" dur="1" fill="hold">
                                          <p:stCondLst>
                                            <p:cond delay="0"/>
                                          </p:stCondLst>
                                        </p:cTn>
                                        <p:tgtEl>
                                          <p:spTgt spid="219"/>
                                        </p:tgtEl>
                                        <p:attrNameLst>
                                          <p:attrName>style.visibility</p:attrName>
                                        </p:attrNameLst>
                                      </p:cBhvr>
                                      <p:to>
                                        <p:strVal val="hidden"/>
                                      </p:to>
                                    </p:set>
                                  </p:childTnLst>
                                </p:cTn>
                              </p:par>
                              <p:par>
                                <p:cTn id="57" presetID="1" presetClass="exit" presetSubtype="0" fill="hold" grpId="1" nodeType="withEffect">
                                  <p:stCondLst>
                                    <p:cond delay="0"/>
                                  </p:stCondLst>
                                  <p:childTnLst>
                                    <p:set>
                                      <p:cBhvr>
                                        <p:cTn id="58" dur="1" fill="hold">
                                          <p:stCondLst>
                                            <p:cond delay="0"/>
                                          </p:stCondLst>
                                        </p:cTn>
                                        <p:tgtEl>
                                          <p:spTgt spid="220"/>
                                        </p:tgtEl>
                                        <p:attrNameLst>
                                          <p:attrName>style.visibility</p:attrName>
                                        </p:attrNameLst>
                                      </p:cBhvr>
                                      <p:to>
                                        <p:strVal val="hidden"/>
                                      </p:to>
                                    </p:set>
                                  </p:childTnLst>
                                </p:cTn>
                              </p:par>
                              <p:par>
                                <p:cTn id="59" presetID="1" presetClass="exit" presetSubtype="0" fill="hold" grpId="1" nodeType="withEffect">
                                  <p:stCondLst>
                                    <p:cond delay="0"/>
                                  </p:stCondLst>
                                  <p:childTnLst>
                                    <p:set>
                                      <p:cBhvr>
                                        <p:cTn id="60" dur="1" fill="hold">
                                          <p:stCondLst>
                                            <p:cond delay="0"/>
                                          </p:stCondLst>
                                        </p:cTn>
                                        <p:tgtEl>
                                          <p:spTgt spid="221"/>
                                        </p:tgtEl>
                                        <p:attrNameLst>
                                          <p:attrName>style.visibility</p:attrName>
                                        </p:attrNameLst>
                                      </p:cBhvr>
                                      <p:to>
                                        <p:strVal val="hidden"/>
                                      </p:to>
                                    </p:set>
                                  </p:childTnLst>
                                </p:cTn>
                              </p:par>
                              <p:par>
                                <p:cTn id="61" presetID="1" presetClass="exit" presetSubtype="0" fill="hold" grpId="1" nodeType="withEffect">
                                  <p:stCondLst>
                                    <p:cond delay="0"/>
                                  </p:stCondLst>
                                  <p:childTnLst>
                                    <p:set>
                                      <p:cBhvr>
                                        <p:cTn id="62" dur="1" fill="hold">
                                          <p:stCondLst>
                                            <p:cond delay="0"/>
                                          </p:stCondLst>
                                        </p:cTn>
                                        <p:tgtEl>
                                          <p:spTgt spid="89"/>
                                        </p:tgtEl>
                                        <p:attrNameLst>
                                          <p:attrName>style.visibility</p:attrName>
                                        </p:attrNameLst>
                                      </p:cBhvr>
                                      <p:to>
                                        <p:strVal val="hidden"/>
                                      </p:to>
                                    </p:set>
                                  </p:childTnLst>
                                </p:cTn>
                              </p:par>
                              <p:par>
                                <p:cTn id="63" presetID="1" presetClass="exit" presetSubtype="0" fill="hold" grpId="1" nodeType="withEffect">
                                  <p:stCondLst>
                                    <p:cond delay="0"/>
                                  </p:stCondLst>
                                  <p:childTnLst>
                                    <p:set>
                                      <p:cBhvr>
                                        <p:cTn id="64" dur="1" fill="hold">
                                          <p:stCondLst>
                                            <p:cond delay="0"/>
                                          </p:stCondLst>
                                        </p:cTn>
                                        <p:tgtEl>
                                          <p:spTgt spid="90"/>
                                        </p:tgtEl>
                                        <p:attrNameLst>
                                          <p:attrName>style.visibility</p:attrName>
                                        </p:attrNameLst>
                                      </p:cBhvr>
                                      <p:to>
                                        <p:strVal val="hidden"/>
                                      </p:to>
                                    </p:set>
                                  </p:childTnLst>
                                </p:cTn>
                              </p:par>
                              <p:par>
                                <p:cTn id="65" presetID="1" presetClass="exit" presetSubtype="0" fill="hold" grpId="1" nodeType="withEffect">
                                  <p:stCondLst>
                                    <p:cond delay="0"/>
                                  </p:stCondLst>
                                  <p:childTnLst>
                                    <p:set>
                                      <p:cBhvr>
                                        <p:cTn id="66" dur="1" fill="hold">
                                          <p:stCondLst>
                                            <p:cond delay="0"/>
                                          </p:stCondLst>
                                        </p:cTn>
                                        <p:tgtEl>
                                          <p:spTgt spid="92"/>
                                        </p:tgtEl>
                                        <p:attrNameLst>
                                          <p:attrName>style.visibility</p:attrName>
                                        </p:attrNameLst>
                                      </p:cBhvr>
                                      <p:to>
                                        <p:strVal val="hidden"/>
                                      </p:to>
                                    </p:set>
                                  </p:childTnLst>
                                </p:cTn>
                              </p:par>
                              <p:par>
                                <p:cTn id="67" presetID="1" presetClass="exit" presetSubtype="0" fill="hold" grpId="1" nodeType="withEffect">
                                  <p:stCondLst>
                                    <p:cond delay="0"/>
                                  </p:stCondLst>
                                  <p:childTnLst>
                                    <p:set>
                                      <p:cBhvr>
                                        <p:cTn id="68" dur="1" fill="hold">
                                          <p:stCondLst>
                                            <p:cond delay="0"/>
                                          </p:stCondLst>
                                        </p:cTn>
                                        <p:tgtEl>
                                          <p:spTgt spid="87"/>
                                        </p:tgtEl>
                                        <p:attrNameLst>
                                          <p:attrName>style.visibility</p:attrName>
                                        </p:attrNameLst>
                                      </p:cBhvr>
                                      <p:to>
                                        <p:strVal val="hidden"/>
                                      </p:to>
                                    </p:set>
                                  </p:childTnLst>
                                </p:cTn>
                              </p:par>
                              <p:par>
                                <p:cTn id="69" presetID="1" presetClass="entr" presetSubtype="0" fill="hold" nodeType="withEffect">
                                  <p:stCondLst>
                                    <p:cond delay="0"/>
                                  </p:stCondLst>
                                  <p:childTnLst>
                                    <p:set>
                                      <p:cBhvr>
                                        <p:cTn id="70" dur="1" fill="hold">
                                          <p:stCondLst>
                                            <p:cond delay="0"/>
                                          </p:stCondLst>
                                        </p:cTn>
                                        <p:tgtEl>
                                          <p:spTgt spid="144">
                                            <p:txEl>
                                              <p:pRg st="2" end="2"/>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128"/>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4894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8" grpId="0" animBg="1"/>
      <p:bldP spid="218" grpId="1" animBg="1"/>
      <p:bldP spid="219" grpId="0" animBg="1"/>
      <p:bldP spid="219" grpId="1" animBg="1"/>
      <p:bldP spid="220" grpId="0" animBg="1"/>
      <p:bldP spid="220" grpId="1" animBg="1"/>
      <p:bldP spid="221" grpId="0" animBg="1"/>
      <p:bldP spid="221" grpId="1" animBg="1"/>
      <p:bldP spid="89" grpId="0" animBg="1"/>
      <p:bldP spid="89" grpId="1" animBg="1"/>
      <p:bldP spid="90" grpId="0" animBg="1"/>
      <p:bldP spid="90" grpId="1" animBg="1"/>
      <p:bldP spid="92" grpId="0" animBg="1"/>
      <p:bldP spid="92" grpId="1" animBg="1"/>
      <p:bldP spid="87" grpId="0" animBg="1"/>
      <p:bldP spid="87"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Connecteur droit 2"/>
          <p:cNvCxnSpPr/>
          <p:nvPr/>
        </p:nvCxnSpPr>
        <p:spPr>
          <a:xfrm>
            <a:off x="0" y="476250"/>
            <a:ext cx="9144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6" name="ZoneTexte 5"/>
          <p:cNvSpPr txBox="1"/>
          <p:nvPr/>
        </p:nvSpPr>
        <p:spPr>
          <a:xfrm>
            <a:off x="0" y="508000"/>
            <a:ext cx="9144000" cy="400050"/>
          </a:xfrm>
          <a:prstGeom prst="rect">
            <a:avLst/>
          </a:prstGeom>
          <a:solidFill>
            <a:schemeClr val="accent1">
              <a:lumMod val="20000"/>
              <a:lumOff val="80000"/>
            </a:schemeClr>
          </a:solidFill>
        </p:spPr>
        <p:txBody>
          <a:bodyPr>
            <a:spAutoFit/>
          </a:bodyPr>
          <a:lstStyle/>
          <a:p>
            <a:pPr fontAlgn="auto">
              <a:spcBef>
                <a:spcPts val="0"/>
              </a:spcBef>
              <a:spcAft>
                <a:spcPts val="0"/>
              </a:spcAft>
              <a:defRPr/>
            </a:pPr>
            <a:r>
              <a:rPr lang="fr-FR" sz="2000" b="1" i="1" dirty="0">
                <a:latin typeface="+mn-lt"/>
                <a:cs typeface="+mn-cs"/>
                <a:sym typeface="Wingdings"/>
              </a:rPr>
              <a:t></a:t>
            </a:r>
            <a:r>
              <a:rPr lang="fr-FR" sz="2000" i="1" dirty="0">
                <a:latin typeface="+mn-lt"/>
                <a:cs typeface="+mn-cs"/>
                <a:sym typeface="Wingdings"/>
              </a:rPr>
              <a:t> Caractérisation morphologique du microinsert de Nickel</a:t>
            </a:r>
            <a:endParaRPr lang="fr-FR" sz="2000" i="1" dirty="0">
              <a:latin typeface="+mn-lt"/>
              <a:cs typeface="+mn-cs"/>
            </a:endParaRPr>
          </a:p>
        </p:txBody>
      </p:sp>
      <p:sp>
        <p:nvSpPr>
          <p:cNvPr id="7" name="Espace réservé du numéro de diapositive 3"/>
          <p:cNvSpPr>
            <a:spLocks noGrp="1"/>
          </p:cNvSpPr>
          <p:nvPr>
            <p:ph type="sldNum" sz="quarter" idx="12"/>
          </p:nvPr>
        </p:nvSpPr>
        <p:spPr>
          <a:xfrm>
            <a:off x="8675688" y="6492875"/>
            <a:ext cx="347662" cy="365125"/>
          </a:xfrm>
        </p:spPr>
        <p:txBody>
          <a:bodyPr/>
          <a:lstStyle/>
          <a:p>
            <a:pPr>
              <a:defRPr/>
            </a:pPr>
            <a:fld id="{4A1E806C-59B4-4E6E-925E-DDCB7B50F4C2}" type="slidenum">
              <a:rPr lang="de-DE"/>
              <a:pPr>
                <a:defRPr/>
              </a:pPr>
              <a:t>39</a:t>
            </a:fld>
            <a:endParaRPr lang="de-DE"/>
          </a:p>
        </p:txBody>
      </p:sp>
      <p:pic>
        <p:nvPicPr>
          <p:cNvPr id="13319" name="Picture 21" descr="Microinsert_vue proche_60°"/>
          <p:cNvPicPr>
            <a:picLocks noChangeAspect="1" noChangeArrowheads="1"/>
          </p:cNvPicPr>
          <p:nvPr/>
        </p:nvPicPr>
        <p:blipFill>
          <a:blip r:embed="rId4" cstate="print"/>
          <a:srcRect l="10149" t="8566" b="17200"/>
          <a:stretch>
            <a:fillRect/>
          </a:stretch>
        </p:blipFill>
        <p:spPr bwMode="auto">
          <a:xfrm>
            <a:off x="4787900" y="1268413"/>
            <a:ext cx="3024188" cy="1873250"/>
          </a:xfrm>
          <a:prstGeom prst="rect">
            <a:avLst/>
          </a:prstGeom>
          <a:noFill/>
          <a:ln w="9525">
            <a:noFill/>
            <a:miter lim="800000"/>
            <a:headEnd/>
            <a:tailEnd/>
          </a:ln>
        </p:spPr>
      </p:pic>
      <p:sp>
        <p:nvSpPr>
          <p:cNvPr id="13320" name="Line 22"/>
          <p:cNvSpPr>
            <a:spLocks noChangeShapeType="1"/>
          </p:cNvSpPr>
          <p:nvPr/>
        </p:nvSpPr>
        <p:spPr bwMode="auto">
          <a:xfrm>
            <a:off x="4932363" y="2781300"/>
            <a:ext cx="431800" cy="0"/>
          </a:xfrm>
          <a:prstGeom prst="line">
            <a:avLst/>
          </a:prstGeom>
          <a:noFill/>
          <a:ln w="38100">
            <a:solidFill>
              <a:srgbClr val="FFFFFF"/>
            </a:solidFill>
            <a:round/>
            <a:headEnd/>
            <a:tailEnd/>
          </a:ln>
        </p:spPr>
        <p:txBody>
          <a:bodyPr/>
          <a:lstStyle/>
          <a:p>
            <a:endParaRPr lang="fr-FR"/>
          </a:p>
        </p:txBody>
      </p:sp>
      <p:sp>
        <p:nvSpPr>
          <p:cNvPr id="13321" name="Text Box 23"/>
          <p:cNvSpPr txBox="1">
            <a:spLocks noChangeArrowheads="1"/>
          </p:cNvSpPr>
          <p:nvPr/>
        </p:nvSpPr>
        <p:spPr bwMode="auto">
          <a:xfrm>
            <a:off x="4832350" y="2781300"/>
            <a:ext cx="685800" cy="368300"/>
          </a:xfrm>
          <a:prstGeom prst="rect">
            <a:avLst/>
          </a:prstGeom>
          <a:noFill/>
          <a:ln w="9525">
            <a:noFill/>
            <a:miter lim="800000"/>
            <a:headEnd/>
            <a:tailEnd/>
          </a:ln>
        </p:spPr>
        <p:txBody>
          <a:bodyPr>
            <a:spAutoFit/>
          </a:bodyPr>
          <a:lstStyle/>
          <a:p>
            <a:pPr>
              <a:spcBef>
                <a:spcPct val="50000"/>
              </a:spcBef>
            </a:pPr>
            <a:r>
              <a:rPr lang="fr-FR">
                <a:solidFill>
                  <a:schemeClr val="bg1"/>
                </a:solidFill>
                <a:latin typeface="Calibri" pitchFamily="34" charset="0"/>
              </a:rPr>
              <a:t>5µm</a:t>
            </a:r>
          </a:p>
        </p:txBody>
      </p:sp>
      <p:sp>
        <p:nvSpPr>
          <p:cNvPr id="13322" name="Rectangle 24"/>
          <p:cNvSpPr>
            <a:spLocks noChangeArrowheads="1"/>
          </p:cNvSpPr>
          <p:nvPr/>
        </p:nvSpPr>
        <p:spPr bwMode="auto">
          <a:xfrm>
            <a:off x="2700338" y="2373313"/>
            <a:ext cx="1439862" cy="287337"/>
          </a:xfrm>
          <a:prstGeom prst="rect">
            <a:avLst/>
          </a:prstGeom>
          <a:solidFill>
            <a:srgbClr val="FF6600"/>
          </a:solidFill>
          <a:ln w="9525">
            <a:noFill/>
            <a:miter lim="800000"/>
            <a:headEnd/>
            <a:tailEnd/>
          </a:ln>
        </p:spPr>
        <p:txBody>
          <a:bodyPr wrap="none" anchor="ctr"/>
          <a:lstStyle/>
          <a:p>
            <a:pPr algn="ctr"/>
            <a:endParaRPr lang="fr-FR">
              <a:latin typeface="Calibri" pitchFamily="34" charset="0"/>
            </a:endParaRPr>
          </a:p>
        </p:txBody>
      </p:sp>
      <p:sp>
        <p:nvSpPr>
          <p:cNvPr id="13" name="Rectangle 25"/>
          <p:cNvSpPr>
            <a:spLocks noChangeArrowheads="1"/>
          </p:cNvSpPr>
          <p:nvPr/>
        </p:nvSpPr>
        <p:spPr bwMode="auto">
          <a:xfrm>
            <a:off x="2700338" y="2303463"/>
            <a:ext cx="1439862" cy="71437"/>
          </a:xfrm>
          <a:prstGeom prst="rect">
            <a:avLst/>
          </a:prstGeom>
          <a:solidFill>
            <a:schemeClr val="accent5">
              <a:lumMod val="75000"/>
            </a:schemeClr>
          </a:solidFill>
          <a:ln w="9525">
            <a:noFill/>
            <a:miter lim="800000"/>
            <a:headEnd/>
            <a:tailEnd/>
          </a:ln>
        </p:spPr>
        <p:txBody>
          <a:bodyPr wrap="none" anchor="ctr"/>
          <a:lstStyle/>
          <a:p>
            <a:pPr algn="ctr" fontAlgn="auto">
              <a:spcBef>
                <a:spcPts val="0"/>
              </a:spcBef>
              <a:spcAft>
                <a:spcPts val="0"/>
              </a:spcAft>
              <a:defRPr/>
            </a:pPr>
            <a:endParaRPr lang="fr-FR">
              <a:latin typeface="+mn-lt"/>
              <a:cs typeface="+mn-cs"/>
            </a:endParaRPr>
          </a:p>
        </p:txBody>
      </p:sp>
      <p:sp>
        <p:nvSpPr>
          <p:cNvPr id="13324" name="Rectangle 26"/>
          <p:cNvSpPr>
            <a:spLocks noChangeArrowheads="1"/>
          </p:cNvSpPr>
          <p:nvPr/>
        </p:nvSpPr>
        <p:spPr bwMode="auto">
          <a:xfrm>
            <a:off x="2700338" y="2093913"/>
            <a:ext cx="1439862" cy="215900"/>
          </a:xfrm>
          <a:prstGeom prst="rect">
            <a:avLst/>
          </a:prstGeom>
          <a:solidFill>
            <a:srgbClr val="FFC000"/>
          </a:solidFill>
          <a:ln w="9525">
            <a:noFill/>
            <a:miter lim="800000"/>
            <a:headEnd/>
            <a:tailEnd/>
          </a:ln>
        </p:spPr>
        <p:txBody>
          <a:bodyPr wrap="none" anchor="ctr"/>
          <a:lstStyle/>
          <a:p>
            <a:pPr algn="ctr"/>
            <a:endParaRPr lang="fr-FR">
              <a:latin typeface="Calibri" pitchFamily="34" charset="0"/>
            </a:endParaRPr>
          </a:p>
        </p:txBody>
      </p:sp>
      <p:sp>
        <p:nvSpPr>
          <p:cNvPr id="13325" name="Rectangle 28"/>
          <p:cNvSpPr>
            <a:spLocks noChangeArrowheads="1"/>
          </p:cNvSpPr>
          <p:nvPr/>
        </p:nvSpPr>
        <p:spPr bwMode="auto">
          <a:xfrm rot="5400000">
            <a:off x="3040063" y="1608138"/>
            <a:ext cx="762000" cy="228600"/>
          </a:xfrm>
          <a:prstGeom prst="rect">
            <a:avLst/>
          </a:prstGeom>
          <a:noFill/>
          <a:ln w="9525">
            <a:noFill/>
            <a:miter lim="800000"/>
            <a:headEnd/>
            <a:tailEnd/>
          </a:ln>
        </p:spPr>
        <p:txBody>
          <a:bodyPr wrap="none" anchor="ctr"/>
          <a:lstStyle/>
          <a:p>
            <a:endParaRPr lang="fr-FR">
              <a:latin typeface="Calibri" pitchFamily="34" charset="0"/>
            </a:endParaRPr>
          </a:p>
        </p:txBody>
      </p:sp>
      <p:sp>
        <p:nvSpPr>
          <p:cNvPr id="13326" name="Line 29"/>
          <p:cNvSpPr>
            <a:spLocks noChangeShapeType="1"/>
          </p:cNvSpPr>
          <p:nvPr/>
        </p:nvSpPr>
        <p:spPr bwMode="auto">
          <a:xfrm>
            <a:off x="3421063" y="1341438"/>
            <a:ext cx="0" cy="762000"/>
          </a:xfrm>
          <a:prstGeom prst="line">
            <a:avLst/>
          </a:prstGeom>
          <a:noFill/>
          <a:ln w="9525">
            <a:noFill/>
            <a:round/>
            <a:headEnd type="triangle" w="med" len="med"/>
            <a:tailEnd type="triangle" w="med" len="med"/>
          </a:ln>
        </p:spPr>
        <p:txBody>
          <a:bodyPr/>
          <a:lstStyle/>
          <a:p>
            <a:endParaRPr lang="fr-FR"/>
          </a:p>
        </p:txBody>
      </p:sp>
      <p:sp>
        <p:nvSpPr>
          <p:cNvPr id="13327" name="Text Box 30"/>
          <p:cNvSpPr txBox="1">
            <a:spLocks noChangeArrowheads="1"/>
          </p:cNvSpPr>
          <p:nvPr/>
        </p:nvSpPr>
        <p:spPr bwMode="auto">
          <a:xfrm>
            <a:off x="1260475" y="1331913"/>
            <a:ext cx="1800225" cy="368300"/>
          </a:xfrm>
          <a:prstGeom prst="rect">
            <a:avLst/>
          </a:prstGeom>
          <a:noFill/>
          <a:ln w="9525">
            <a:noFill/>
            <a:miter lim="800000"/>
            <a:headEnd/>
            <a:tailEnd/>
          </a:ln>
        </p:spPr>
        <p:txBody>
          <a:bodyPr>
            <a:spAutoFit/>
          </a:bodyPr>
          <a:lstStyle/>
          <a:p>
            <a:pPr>
              <a:spcBef>
                <a:spcPct val="50000"/>
              </a:spcBef>
            </a:pPr>
            <a:r>
              <a:rPr lang="fr-FR" i="1">
                <a:latin typeface="Times New Roman" pitchFamily="18" charset="0"/>
              </a:rPr>
              <a:t>h</a:t>
            </a:r>
            <a:r>
              <a:rPr lang="fr-FR" i="1" baseline="-25000">
                <a:latin typeface="Times New Roman" pitchFamily="18" charset="0"/>
              </a:rPr>
              <a:t>insert</a:t>
            </a:r>
            <a:r>
              <a:rPr lang="fr-FR">
                <a:latin typeface="Calibri" pitchFamily="34" charset="0"/>
              </a:rPr>
              <a:t>= 8 -10µm</a:t>
            </a:r>
          </a:p>
        </p:txBody>
      </p:sp>
      <p:sp>
        <p:nvSpPr>
          <p:cNvPr id="13328" name="Text Box 32"/>
          <p:cNvSpPr txBox="1">
            <a:spLocks noChangeArrowheads="1"/>
          </p:cNvSpPr>
          <p:nvPr/>
        </p:nvSpPr>
        <p:spPr bwMode="auto">
          <a:xfrm>
            <a:off x="2928938" y="908050"/>
            <a:ext cx="990600" cy="369888"/>
          </a:xfrm>
          <a:prstGeom prst="rect">
            <a:avLst/>
          </a:prstGeom>
          <a:noFill/>
          <a:ln w="9525">
            <a:noFill/>
            <a:miter lim="800000"/>
            <a:headEnd/>
            <a:tailEnd/>
          </a:ln>
        </p:spPr>
        <p:txBody>
          <a:bodyPr>
            <a:spAutoFit/>
          </a:bodyPr>
          <a:lstStyle/>
          <a:p>
            <a:pPr algn="ctr">
              <a:spcBef>
                <a:spcPct val="50000"/>
              </a:spcBef>
            </a:pPr>
            <a:r>
              <a:rPr lang="fr-FR">
                <a:latin typeface="Calibri" pitchFamily="34" charset="0"/>
              </a:rPr>
              <a:t>Ø 12µm</a:t>
            </a:r>
          </a:p>
        </p:txBody>
      </p:sp>
      <p:sp>
        <p:nvSpPr>
          <p:cNvPr id="19" name="Rectangle 33"/>
          <p:cNvSpPr>
            <a:spLocks noChangeArrowheads="1"/>
          </p:cNvSpPr>
          <p:nvPr/>
        </p:nvSpPr>
        <p:spPr bwMode="auto">
          <a:xfrm>
            <a:off x="2700338" y="2852738"/>
            <a:ext cx="1439862" cy="457200"/>
          </a:xfrm>
          <a:prstGeom prst="rect">
            <a:avLst/>
          </a:prstGeom>
          <a:solidFill>
            <a:schemeClr val="tx1">
              <a:lumMod val="50000"/>
              <a:lumOff val="50000"/>
            </a:schemeClr>
          </a:solidFill>
          <a:ln w="9525">
            <a:noFill/>
            <a:miter lim="800000"/>
            <a:headEnd/>
            <a:tailEnd/>
          </a:ln>
        </p:spPr>
        <p:txBody>
          <a:bodyPr wrap="none" anchor="ctr"/>
          <a:lstStyle/>
          <a:p>
            <a:pPr algn="ctr" fontAlgn="auto">
              <a:spcBef>
                <a:spcPts val="0"/>
              </a:spcBef>
              <a:spcAft>
                <a:spcPts val="0"/>
              </a:spcAft>
              <a:defRPr/>
            </a:pPr>
            <a:endParaRPr lang="fr-FR">
              <a:latin typeface="+mn-lt"/>
              <a:cs typeface="+mn-cs"/>
            </a:endParaRPr>
          </a:p>
        </p:txBody>
      </p:sp>
      <p:sp>
        <p:nvSpPr>
          <p:cNvPr id="20" name="Rectangle 34"/>
          <p:cNvSpPr>
            <a:spLocks noChangeArrowheads="1"/>
          </p:cNvSpPr>
          <p:nvPr/>
        </p:nvSpPr>
        <p:spPr bwMode="auto">
          <a:xfrm>
            <a:off x="2700338" y="2636838"/>
            <a:ext cx="1439862" cy="215900"/>
          </a:xfrm>
          <a:prstGeom prst="rect">
            <a:avLst/>
          </a:prstGeom>
          <a:solidFill>
            <a:schemeClr val="bg1">
              <a:lumMod val="65000"/>
            </a:schemeClr>
          </a:solidFill>
          <a:ln w="9525">
            <a:noFill/>
            <a:miter lim="800000"/>
            <a:headEnd/>
            <a:tailEnd/>
          </a:ln>
        </p:spPr>
        <p:txBody>
          <a:bodyPr wrap="none" anchor="ctr"/>
          <a:lstStyle/>
          <a:p>
            <a:pPr algn="ctr" fontAlgn="auto">
              <a:spcBef>
                <a:spcPts val="0"/>
              </a:spcBef>
              <a:spcAft>
                <a:spcPts val="0"/>
              </a:spcAft>
              <a:defRPr/>
            </a:pPr>
            <a:endParaRPr lang="fr-FR">
              <a:latin typeface="+mn-lt"/>
              <a:cs typeface="+mn-cs"/>
            </a:endParaRPr>
          </a:p>
        </p:txBody>
      </p:sp>
      <p:sp>
        <p:nvSpPr>
          <p:cNvPr id="13331" name="Line 39"/>
          <p:cNvSpPr>
            <a:spLocks noChangeShapeType="1"/>
          </p:cNvSpPr>
          <p:nvPr/>
        </p:nvSpPr>
        <p:spPr bwMode="auto">
          <a:xfrm>
            <a:off x="3421063" y="1341438"/>
            <a:ext cx="0" cy="762000"/>
          </a:xfrm>
          <a:prstGeom prst="line">
            <a:avLst/>
          </a:prstGeom>
          <a:noFill/>
          <a:ln w="9525">
            <a:noFill/>
            <a:round/>
            <a:headEnd type="triangle" w="med" len="med"/>
            <a:tailEnd type="triangle" w="med" len="med"/>
          </a:ln>
        </p:spPr>
        <p:txBody>
          <a:bodyPr/>
          <a:lstStyle/>
          <a:p>
            <a:endParaRPr lang="fr-FR"/>
          </a:p>
        </p:txBody>
      </p:sp>
      <p:sp>
        <p:nvSpPr>
          <p:cNvPr id="13332" name="Line 41"/>
          <p:cNvSpPr>
            <a:spLocks noChangeShapeType="1"/>
          </p:cNvSpPr>
          <p:nvPr/>
        </p:nvSpPr>
        <p:spPr bwMode="auto">
          <a:xfrm>
            <a:off x="2963863" y="1270000"/>
            <a:ext cx="914400" cy="0"/>
          </a:xfrm>
          <a:prstGeom prst="line">
            <a:avLst/>
          </a:prstGeom>
          <a:noFill/>
          <a:ln w="9525">
            <a:solidFill>
              <a:schemeClr val="tx1"/>
            </a:solidFill>
            <a:round/>
            <a:headEnd type="triangle" w="med" len="med"/>
            <a:tailEnd type="triangle" w="med" len="med"/>
          </a:ln>
        </p:spPr>
        <p:txBody>
          <a:bodyPr/>
          <a:lstStyle/>
          <a:p>
            <a:endParaRPr lang="fr-FR"/>
          </a:p>
        </p:txBody>
      </p:sp>
      <p:sp>
        <p:nvSpPr>
          <p:cNvPr id="23" name="Rectangle 43"/>
          <p:cNvSpPr>
            <a:spLocks noChangeArrowheads="1"/>
          </p:cNvSpPr>
          <p:nvPr/>
        </p:nvSpPr>
        <p:spPr bwMode="auto">
          <a:xfrm>
            <a:off x="2970213" y="1341438"/>
            <a:ext cx="900112" cy="762000"/>
          </a:xfrm>
          <a:prstGeom prst="rect">
            <a:avLst/>
          </a:prstGeom>
          <a:solidFill>
            <a:schemeClr val="accent5">
              <a:lumMod val="50000"/>
            </a:schemeClr>
          </a:solidFill>
          <a:ln w="9525">
            <a:noFill/>
            <a:miter lim="800000"/>
            <a:headEnd/>
            <a:tailEnd/>
          </a:ln>
        </p:spPr>
        <p:txBody>
          <a:bodyPr wrap="none" anchor="ctr"/>
          <a:lstStyle/>
          <a:p>
            <a:pPr fontAlgn="auto">
              <a:spcBef>
                <a:spcPts val="0"/>
              </a:spcBef>
              <a:spcAft>
                <a:spcPts val="0"/>
              </a:spcAft>
              <a:defRPr/>
            </a:pPr>
            <a:endParaRPr lang="fr-FR">
              <a:latin typeface="+mn-lt"/>
              <a:cs typeface="+mn-cs"/>
            </a:endParaRPr>
          </a:p>
        </p:txBody>
      </p:sp>
      <p:sp>
        <p:nvSpPr>
          <p:cNvPr id="13334" name="Line 44"/>
          <p:cNvSpPr>
            <a:spLocks noChangeShapeType="1"/>
          </p:cNvSpPr>
          <p:nvPr/>
        </p:nvSpPr>
        <p:spPr bwMode="auto">
          <a:xfrm>
            <a:off x="2900363" y="1417638"/>
            <a:ext cx="0" cy="685800"/>
          </a:xfrm>
          <a:prstGeom prst="line">
            <a:avLst/>
          </a:prstGeom>
          <a:noFill/>
          <a:ln w="9525">
            <a:solidFill>
              <a:schemeClr val="tx1"/>
            </a:solidFill>
            <a:round/>
            <a:headEnd type="triangle" w="med" len="med"/>
            <a:tailEnd type="triangle" w="med" len="med"/>
          </a:ln>
        </p:spPr>
        <p:txBody>
          <a:bodyPr/>
          <a:lstStyle/>
          <a:p>
            <a:endParaRPr lang="fr-FR"/>
          </a:p>
        </p:txBody>
      </p:sp>
      <p:sp>
        <p:nvSpPr>
          <p:cNvPr id="13335" name="Text Box 46"/>
          <p:cNvSpPr txBox="1">
            <a:spLocks noChangeArrowheads="1"/>
          </p:cNvSpPr>
          <p:nvPr/>
        </p:nvSpPr>
        <p:spPr bwMode="auto">
          <a:xfrm>
            <a:off x="744538" y="1989138"/>
            <a:ext cx="1498600" cy="368300"/>
          </a:xfrm>
          <a:prstGeom prst="rect">
            <a:avLst/>
          </a:prstGeom>
          <a:noFill/>
          <a:ln w="9525">
            <a:noFill/>
            <a:miter lim="800000"/>
            <a:headEnd/>
            <a:tailEnd/>
          </a:ln>
        </p:spPr>
        <p:txBody>
          <a:bodyPr>
            <a:spAutoFit/>
          </a:bodyPr>
          <a:lstStyle/>
          <a:p>
            <a:pPr algn="r">
              <a:spcBef>
                <a:spcPct val="50000"/>
              </a:spcBef>
            </a:pPr>
            <a:r>
              <a:rPr lang="fr-FR">
                <a:latin typeface="Calibri" pitchFamily="34" charset="0"/>
              </a:rPr>
              <a:t>Cu – 0,25µm</a:t>
            </a:r>
          </a:p>
        </p:txBody>
      </p:sp>
      <p:sp>
        <p:nvSpPr>
          <p:cNvPr id="13336" name="Text Box 47"/>
          <p:cNvSpPr txBox="1">
            <a:spLocks noChangeArrowheads="1"/>
          </p:cNvSpPr>
          <p:nvPr/>
        </p:nvSpPr>
        <p:spPr bwMode="auto">
          <a:xfrm>
            <a:off x="323850" y="2312988"/>
            <a:ext cx="1919288" cy="368300"/>
          </a:xfrm>
          <a:prstGeom prst="rect">
            <a:avLst/>
          </a:prstGeom>
          <a:noFill/>
          <a:ln w="9525">
            <a:noFill/>
            <a:miter lim="800000"/>
            <a:headEnd/>
            <a:tailEnd/>
          </a:ln>
        </p:spPr>
        <p:txBody>
          <a:bodyPr>
            <a:spAutoFit/>
          </a:bodyPr>
          <a:lstStyle/>
          <a:p>
            <a:pPr algn="r">
              <a:spcBef>
                <a:spcPct val="50000"/>
              </a:spcBef>
            </a:pPr>
            <a:r>
              <a:rPr lang="fr-FR">
                <a:latin typeface="Calibri" pitchFamily="34" charset="0"/>
              </a:rPr>
              <a:t>Ti – 0,03µm</a:t>
            </a:r>
          </a:p>
        </p:txBody>
      </p:sp>
      <p:sp>
        <p:nvSpPr>
          <p:cNvPr id="13337" name="Text Box 48"/>
          <p:cNvSpPr txBox="1">
            <a:spLocks noChangeArrowheads="1"/>
          </p:cNvSpPr>
          <p:nvPr/>
        </p:nvSpPr>
        <p:spPr bwMode="auto">
          <a:xfrm>
            <a:off x="871538" y="2627313"/>
            <a:ext cx="1371600" cy="369887"/>
          </a:xfrm>
          <a:prstGeom prst="rect">
            <a:avLst/>
          </a:prstGeom>
          <a:noFill/>
          <a:ln w="9525">
            <a:noFill/>
            <a:miter lim="800000"/>
            <a:headEnd/>
            <a:tailEnd/>
          </a:ln>
        </p:spPr>
        <p:txBody>
          <a:bodyPr>
            <a:spAutoFit/>
          </a:bodyPr>
          <a:lstStyle/>
          <a:p>
            <a:pPr algn="r">
              <a:spcBef>
                <a:spcPct val="50000"/>
              </a:spcBef>
            </a:pPr>
            <a:r>
              <a:rPr lang="fr-FR">
                <a:latin typeface="Calibri" pitchFamily="34" charset="0"/>
              </a:rPr>
              <a:t>Al(Si) – 1µm</a:t>
            </a:r>
          </a:p>
        </p:txBody>
      </p:sp>
      <p:sp>
        <p:nvSpPr>
          <p:cNvPr id="13338" name="Text Box 49"/>
          <p:cNvSpPr txBox="1">
            <a:spLocks noChangeArrowheads="1"/>
          </p:cNvSpPr>
          <p:nvPr/>
        </p:nvSpPr>
        <p:spPr bwMode="auto">
          <a:xfrm>
            <a:off x="252413" y="2987675"/>
            <a:ext cx="1990725" cy="369888"/>
          </a:xfrm>
          <a:prstGeom prst="rect">
            <a:avLst/>
          </a:prstGeom>
          <a:noFill/>
          <a:ln w="9525">
            <a:noFill/>
            <a:miter lim="800000"/>
            <a:headEnd/>
            <a:tailEnd/>
          </a:ln>
        </p:spPr>
        <p:txBody>
          <a:bodyPr>
            <a:spAutoFit/>
          </a:bodyPr>
          <a:lstStyle/>
          <a:p>
            <a:pPr algn="r">
              <a:spcBef>
                <a:spcPct val="50000"/>
              </a:spcBef>
            </a:pPr>
            <a:r>
              <a:rPr lang="fr-FR">
                <a:latin typeface="Calibri" pitchFamily="34" charset="0"/>
              </a:rPr>
              <a:t>SiO</a:t>
            </a:r>
            <a:r>
              <a:rPr lang="fr-FR" baseline="-25000">
                <a:latin typeface="Calibri" pitchFamily="34" charset="0"/>
              </a:rPr>
              <a:t>2</a:t>
            </a:r>
            <a:r>
              <a:rPr lang="fr-FR">
                <a:latin typeface="Calibri" pitchFamily="34" charset="0"/>
              </a:rPr>
              <a:t> – 0,5µm</a:t>
            </a:r>
          </a:p>
        </p:txBody>
      </p:sp>
      <p:sp>
        <p:nvSpPr>
          <p:cNvPr id="13339" name="Text Box 50"/>
          <p:cNvSpPr txBox="1">
            <a:spLocks noChangeArrowheads="1"/>
          </p:cNvSpPr>
          <p:nvPr/>
        </p:nvSpPr>
        <p:spPr bwMode="auto">
          <a:xfrm>
            <a:off x="871538" y="3348038"/>
            <a:ext cx="1371600" cy="368300"/>
          </a:xfrm>
          <a:prstGeom prst="rect">
            <a:avLst/>
          </a:prstGeom>
          <a:noFill/>
          <a:ln w="9525">
            <a:noFill/>
            <a:miter lim="800000"/>
            <a:headEnd/>
            <a:tailEnd/>
          </a:ln>
        </p:spPr>
        <p:txBody>
          <a:bodyPr>
            <a:spAutoFit/>
          </a:bodyPr>
          <a:lstStyle/>
          <a:p>
            <a:pPr algn="r">
              <a:spcBef>
                <a:spcPct val="50000"/>
              </a:spcBef>
            </a:pPr>
            <a:r>
              <a:rPr lang="fr-FR">
                <a:latin typeface="Calibri" pitchFamily="34" charset="0"/>
              </a:rPr>
              <a:t>Si – 725µm</a:t>
            </a:r>
          </a:p>
        </p:txBody>
      </p:sp>
      <p:cxnSp>
        <p:nvCxnSpPr>
          <p:cNvPr id="13340" name="AutoShape 52"/>
          <p:cNvCxnSpPr>
            <a:cxnSpLocks noChangeShapeType="1"/>
            <a:stCxn id="13339" idx="3"/>
            <a:endCxn id="19" idx="1"/>
          </p:cNvCxnSpPr>
          <p:nvPr/>
        </p:nvCxnSpPr>
        <p:spPr bwMode="auto">
          <a:xfrm flipV="1">
            <a:off x="2243138" y="3081338"/>
            <a:ext cx="457200" cy="450850"/>
          </a:xfrm>
          <a:prstGeom prst="straightConnector1">
            <a:avLst/>
          </a:prstGeom>
          <a:noFill/>
          <a:ln w="9525">
            <a:solidFill>
              <a:schemeClr val="tx1"/>
            </a:solidFill>
            <a:round/>
            <a:headEnd/>
            <a:tailEnd type="triangle" w="med" len="med"/>
          </a:ln>
        </p:spPr>
      </p:cxnSp>
      <p:cxnSp>
        <p:nvCxnSpPr>
          <p:cNvPr id="13341" name="AutoShape 54"/>
          <p:cNvCxnSpPr>
            <a:cxnSpLocks noChangeShapeType="1"/>
            <a:stCxn id="13335" idx="3"/>
            <a:endCxn id="13324" idx="1"/>
          </p:cNvCxnSpPr>
          <p:nvPr/>
        </p:nvCxnSpPr>
        <p:spPr bwMode="auto">
          <a:xfrm>
            <a:off x="2243138" y="2173288"/>
            <a:ext cx="457200" cy="28575"/>
          </a:xfrm>
          <a:prstGeom prst="straightConnector1">
            <a:avLst/>
          </a:prstGeom>
          <a:noFill/>
          <a:ln w="9525">
            <a:solidFill>
              <a:schemeClr val="tx1"/>
            </a:solidFill>
            <a:round/>
            <a:headEnd/>
            <a:tailEnd type="triangle" w="med" len="med"/>
          </a:ln>
        </p:spPr>
      </p:cxnSp>
      <p:cxnSp>
        <p:nvCxnSpPr>
          <p:cNvPr id="13342" name="AutoShape 55"/>
          <p:cNvCxnSpPr>
            <a:cxnSpLocks noChangeShapeType="1"/>
            <a:stCxn id="13336" idx="3"/>
            <a:endCxn id="13" idx="1"/>
          </p:cNvCxnSpPr>
          <p:nvPr/>
        </p:nvCxnSpPr>
        <p:spPr bwMode="auto">
          <a:xfrm flipV="1">
            <a:off x="2243138" y="2339975"/>
            <a:ext cx="457200" cy="157163"/>
          </a:xfrm>
          <a:prstGeom prst="straightConnector1">
            <a:avLst/>
          </a:prstGeom>
          <a:noFill/>
          <a:ln w="9525">
            <a:solidFill>
              <a:schemeClr val="tx1"/>
            </a:solidFill>
            <a:round/>
            <a:headEnd/>
            <a:tailEnd type="triangle" w="med" len="med"/>
          </a:ln>
        </p:spPr>
      </p:cxnSp>
      <p:cxnSp>
        <p:nvCxnSpPr>
          <p:cNvPr id="13343" name="AutoShape 56"/>
          <p:cNvCxnSpPr>
            <a:cxnSpLocks noChangeShapeType="1"/>
            <a:stCxn id="13337" idx="3"/>
            <a:endCxn id="13322" idx="1"/>
          </p:cNvCxnSpPr>
          <p:nvPr/>
        </p:nvCxnSpPr>
        <p:spPr bwMode="auto">
          <a:xfrm flipV="1">
            <a:off x="2243138" y="2517775"/>
            <a:ext cx="457200" cy="295275"/>
          </a:xfrm>
          <a:prstGeom prst="straightConnector1">
            <a:avLst/>
          </a:prstGeom>
          <a:noFill/>
          <a:ln w="9525">
            <a:solidFill>
              <a:schemeClr val="tx1"/>
            </a:solidFill>
            <a:round/>
            <a:headEnd/>
            <a:tailEnd type="triangle" w="med" len="med"/>
          </a:ln>
        </p:spPr>
      </p:cxnSp>
      <p:cxnSp>
        <p:nvCxnSpPr>
          <p:cNvPr id="13344" name="AutoShape 57"/>
          <p:cNvCxnSpPr>
            <a:cxnSpLocks noChangeShapeType="1"/>
            <a:stCxn id="13338" idx="3"/>
            <a:endCxn id="20" idx="1"/>
          </p:cNvCxnSpPr>
          <p:nvPr/>
        </p:nvCxnSpPr>
        <p:spPr bwMode="auto">
          <a:xfrm flipV="1">
            <a:off x="2243138" y="2744788"/>
            <a:ext cx="457200" cy="427037"/>
          </a:xfrm>
          <a:prstGeom prst="straightConnector1">
            <a:avLst/>
          </a:prstGeom>
          <a:noFill/>
          <a:ln w="9525">
            <a:solidFill>
              <a:schemeClr val="tx1"/>
            </a:solidFill>
            <a:round/>
            <a:headEnd/>
            <a:tailEnd type="triangle" w="med" len="med"/>
          </a:ln>
        </p:spPr>
      </p:cxnSp>
      <p:sp>
        <p:nvSpPr>
          <p:cNvPr id="13345" name="Text Box 58"/>
          <p:cNvSpPr txBox="1">
            <a:spLocks noChangeArrowheads="1"/>
          </p:cNvSpPr>
          <p:nvPr/>
        </p:nvSpPr>
        <p:spPr bwMode="auto">
          <a:xfrm>
            <a:off x="2933700" y="1412875"/>
            <a:ext cx="990600" cy="646113"/>
          </a:xfrm>
          <a:prstGeom prst="rect">
            <a:avLst/>
          </a:prstGeom>
          <a:noFill/>
          <a:ln w="9525">
            <a:noFill/>
            <a:miter lim="800000"/>
            <a:headEnd/>
            <a:tailEnd/>
          </a:ln>
        </p:spPr>
        <p:txBody>
          <a:bodyPr>
            <a:spAutoFit/>
          </a:bodyPr>
          <a:lstStyle/>
          <a:p>
            <a:pPr algn="ctr">
              <a:spcBef>
                <a:spcPct val="50000"/>
              </a:spcBef>
            </a:pPr>
            <a:r>
              <a:rPr lang="fr-FR" b="1">
                <a:solidFill>
                  <a:schemeClr val="bg1"/>
                </a:solidFill>
                <a:latin typeface="Calibri" pitchFamily="34" charset="0"/>
              </a:rPr>
              <a:t>Insert de Ni</a:t>
            </a:r>
          </a:p>
        </p:txBody>
      </p:sp>
      <p:sp>
        <p:nvSpPr>
          <p:cNvPr id="36" name="Rectangle 102"/>
          <p:cNvSpPr>
            <a:spLocks noChangeArrowheads="1"/>
          </p:cNvSpPr>
          <p:nvPr/>
        </p:nvSpPr>
        <p:spPr bwMode="auto">
          <a:xfrm>
            <a:off x="2700338" y="2027238"/>
            <a:ext cx="152400" cy="76200"/>
          </a:xfrm>
          <a:prstGeom prst="rect">
            <a:avLst/>
          </a:prstGeom>
          <a:solidFill>
            <a:schemeClr val="accent5">
              <a:lumMod val="75000"/>
            </a:schemeClr>
          </a:solidFill>
          <a:ln w="9525">
            <a:noFill/>
            <a:miter lim="800000"/>
            <a:headEnd/>
            <a:tailEnd/>
          </a:ln>
        </p:spPr>
        <p:txBody>
          <a:bodyPr wrap="none" anchor="ctr"/>
          <a:lstStyle/>
          <a:p>
            <a:pPr algn="ctr" fontAlgn="auto">
              <a:spcBef>
                <a:spcPts val="0"/>
              </a:spcBef>
              <a:spcAft>
                <a:spcPts val="0"/>
              </a:spcAft>
              <a:defRPr/>
            </a:pPr>
            <a:endParaRPr lang="fr-FR">
              <a:latin typeface="+mn-lt"/>
              <a:cs typeface="+mn-cs"/>
            </a:endParaRPr>
          </a:p>
        </p:txBody>
      </p:sp>
      <p:sp>
        <p:nvSpPr>
          <p:cNvPr id="37" name="Rectangle 103"/>
          <p:cNvSpPr>
            <a:spLocks noChangeArrowheads="1"/>
          </p:cNvSpPr>
          <p:nvPr/>
        </p:nvSpPr>
        <p:spPr bwMode="auto">
          <a:xfrm>
            <a:off x="3986213" y="2027238"/>
            <a:ext cx="152400" cy="76200"/>
          </a:xfrm>
          <a:prstGeom prst="rect">
            <a:avLst/>
          </a:prstGeom>
          <a:solidFill>
            <a:schemeClr val="accent5">
              <a:lumMod val="75000"/>
            </a:schemeClr>
          </a:solidFill>
          <a:ln w="9525">
            <a:noFill/>
            <a:miter lim="800000"/>
            <a:headEnd/>
            <a:tailEnd/>
          </a:ln>
        </p:spPr>
        <p:txBody>
          <a:bodyPr wrap="none" anchor="ctr"/>
          <a:lstStyle/>
          <a:p>
            <a:pPr algn="ctr" fontAlgn="auto">
              <a:spcBef>
                <a:spcPts val="0"/>
              </a:spcBef>
              <a:spcAft>
                <a:spcPts val="0"/>
              </a:spcAft>
              <a:defRPr/>
            </a:pPr>
            <a:endParaRPr lang="fr-FR">
              <a:latin typeface="+mn-lt"/>
              <a:cs typeface="+mn-cs"/>
            </a:endParaRPr>
          </a:p>
        </p:txBody>
      </p:sp>
      <p:sp>
        <p:nvSpPr>
          <p:cNvPr id="13348" name="Text Box 104"/>
          <p:cNvSpPr txBox="1">
            <a:spLocks noChangeArrowheads="1"/>
          </p:cNvSpPr>
          <p:nvPr/>
        </p:nvSpPr>
        <p:spPr bwMode="auto">
          <a:xfrm>
            <a:off x="468313" y="1700213"/>
            <a:ext cx="1774825" cy="369887"/>
          </a:xfrm>
          <a:prstGeom prst="rect">
            <a:avLst/>
          </a:prstGeom>
          <a:noFill/>
          <a:ln w="9525">
            <a:noFill/>
            <a:miter lim="800000"/>
            <a:headEnd/>
            <a:tailEnd/>
          </a:ln>
        </p:spPr>
        <p:txBody>
          <a:bodyPr>
            <a:spAutoFit/>
          </a:bodyPr>
          <a:lstStyle/>
          <a:p>
            <a:pPr algn="r">
              <a:spcBef>
                <a:spcPct val="50000"/>
              </a:spcBef>
            </a:pPr>
            <a:r>
              <a:rPr lang="fr-FR">
                <a:latin typeface="Calibri" pitchFamily="34" charset="0"/>
              </a:rPr>
              <a:t>Ti – 0,05µm</a:t>
            </a:r>
          </a:p>
        </p:txBody>
      </p:sp>
      <p:cxnSp>
        <p:nvCxnSpPr>
          <p:cNvPr id="13349" name="AutoShape 105"/>
          <p:cNvCxnSpPr>
            <a:cxnSpLocks noChangeShapeType="1"/>
            <a:stCxn id="13348" idx="3"/>
            <a:endCxn id="36" idx="1"/>
          </p:cNvCxnSpPr>
          <p:nvPr/>
        </p:nvCxnSpPr>
        <p:spPr bwMode="auto">
          <a:xfrm>
            <a:off x="2243138" y="1885950"/>
            <a:ext cx="457200" cy="179388"/>
          </a:xfrm>
          <a:prstGeom prst="straightConnector1">
            <a:avLst/>
          </a:prstGeom>
          <a:noFill/>
          <a:ln w="9525">
            <a:solidFill>
              <a:schemeClr val="tx1"/>
            </a:solidFill>
            <a:round/>
            <a:headEnd/>
            <a:tailEnd type="triangle" w="med" len="med"/>
          </a:ln>
        </p:spPr>
      </p:cxnSp>
      <p:pic>
        <p:nvPicPr>
          <p:cNvPr id="41" name="Image 6"/>
          <p:cNvPicPr>
            <a:picLocks noChangeAspect="1" noChangeArrowheads="1"/>
          </p:cNvPicPr>
          <p:nvPr/>
        </p:nvPicPr>
        <p:blipFill>
          <a:blip r:embed="rId5" cstate="print"/>
          <a:srcRect l="5963" t="8923" r="10568" b="8273"/>
          <a:stretch>
            <a:fillRect/>
          </a:stretch>
        </p:blipFill>
        <p:spPr bwMode="auto">
          <a:xfrm>
            <a:off x="16726" y="3717036"/>
            <a:ext cx="2520000" cy="1882251"/>
          </a:xfrm>
          <a:prstGeom prst="rect">
            <a:avLst/>
          </a:prstGeom>
          <a:noFill/>
          <a:ln w="9525">
            <a:noFill/>
            <a:miter lim="800000"/>
            <a:headEnd/>
            <a:tailEnd/>
          </a:ln>
        </p:spPr>
      </p:pic>
      <p:sp>
        <p:nvSpPr>
          <p:cNvPr id="13352" name="ZoneTexte 51"/>
          <p:cNvSpPr txBox="1">
            <a:spLocks noChangeArrowheads="1"/>
          </p:cNvSpPr>
          <p:nvPr/>
        </p:nvSpPr>
        <p:spPr bwMode="auto">
          <a:xfrm>
            <a:off x="4643438" y="3141663"/>
            <a:ext cx="3168650" cy="584200"/>
          </a:xfrm>
          <a:prstGeom prst="rect">
            <a:avLst/>
          </a:prstGeom>
          <a:noFill/>
          <a:ln w="9525">
            <a:noFill/>
            <a:miter lim="800000"/>
            <a:headEnd/>
            <a:tailEnd/>
          </a:ln>
        </p:spPr>
        <p:txBody>
          <a:bodyPr>
            <a:spAutoFit/>
          </a:bodyPr>
          <a:lstStyle/>
          <a:p>
            <a:pPr algn="ctr"/>
            <a:r>
              <a:rPr lang="fr-FR" sz="1600" i="1" u="sng" dirty="0">
                <a:latin typeface="Calibri" pitchFamily="34" charset="0"/>
              </a:rPr>
              <a:t>Observation au MEB d’un microinsert de Ni </a:t>
            </a:r>
            <a:r>
              <a:rPr lang="fr-FR" sz="1600" i="1" u="sng" dirty="0" smtClean="0">
                <a:latin typeface="Calibri" pitchFamily="34" charset="0"/>
              </a:rPr>
              <a:t>électrodéposé</a:t>
            </a:r>
            <a:endParaRPr lang="fr-FR" sz="1600" i="1" u="sng" dirty="0">
              <a:latin typeface="Calibri" pitchFamily="34" charset="0"/>
            </a:endParaRPr>
          </a:p>
        </p:txBody>
      </p:sp>
      <p:sp>
        <p:nvSpPr>
          <p:cNvPr id="55" name="ZoneTexte 54"/>
          <p:cNvSpPr txBox="1">
            <a:spLocks noChangeArrowheads="1"/>
          </p:cNvSpPr>
          <p:nvPr/>
        </p:nvSpPr>
        <p:spPr bwMode="auto">
          <a:xfrm>
            <a:off x="0" y="6484938"/>
            <a:ext cx="8675688" cy="400050"/>
          </a:xfrm>
          <a:prstGeom prst="rect">
            <a:avLst/>
          </a:prstGeom>
          <a:noFill/>
          <a:ln w="9525">
            <a:noFill/>
            <a:miter lim="800000"/>
            <a:headEnd/>
            <a:tailEnd/>
          </a:ln>
        </p:spPr>
        <p:txBody>
          <a:bodyPr>
            <a:spAutoFit/>
          </a:bodyPr>
          <a:lstStyle/>
          <a:p>
            <a:pPr algn="just"/>
            <a:r>
              <a:rPr lang="en-US" sz="1000" baseline="30000">
                <a:latin typeface="Calibri" pitchFamily="34" charset="0"/>
              </a:rPr>
              <a:t>1</a:t>
            </a:r>
            <a:r>
              <a:rPr lang="fr-FR" sz="1000">
                <a:latin typeface="Calibri" pitchFamily="34" charset="0"/>
              </a:rPr>
              <a:t>Duvivier P. Y., “Etude expérimentale et modélisation du contact électrique et mécanique quasi-statique entre surfaces rugueuses d’or : application aux micros-relais MEMS.”, Thèse de Doctorat, Ecole Nationale Supérieure des Mines de Saint-Etienne, France, 2011.</a:t>
            </a:r>
            <a:endParaRPr lang="en-US" sz="1000">
              <a:latin typeface="Calibri" pitchFamily="34" charset="0"/>
            </a:endParaRPr>
          </a:p>
        </p:txBody>
      </p:sp>
      <p:grpSp>
        <p:nvGrpSpPr>
          <p:cNvPr id="2" name="Groupe 53"/>
          <p:cNvGrpSpPr>
            <a:grpSpLocks/>
          </p:cNvGrpSpPr>
          <p:nvPr/>
        </p:nvGrpSpPr>
        <p:grpSpPr bwMode="auto">
          <a:xfrm>
            <a:off x="5004246" y="3796598"/>
            <a:ext cx="4032250" cy="2737553"/>
            <a:chOff x="4729953" y="4011201"/>
            <a:chExt cx="4032448" cy="2737345"/>
          </a:xfrm>
        </p:grpSpPr>
        <p:pic>
          <p:nvPicPr>
            <p:cNvPr id="13356" name="Picture 2" descr="C:\Users\David\Documents\Thèse LCFM\Echantillons\µS5100A\AFM (41)\NiAFM_3D.jpg"/>
            <p:cNvPicPr>
              <a:picLocks noChangeAspect="1" noChangeArrowheads="1"/>
            </p:cNvPicPr>
            <p:nvPr/>
          </p:nvPicPr>
          <p:blipFill>
            <a:blip r:embed="rId6" cstate="print"/>
            <a:srcRect l="17545" t="19444" b="14839"/>
            <a:stretch>
              <a:fillRect/>
            </a:stretch>
          </p:blipFill>
          <p:spPr bwMode="auto">
            <a:xfrm>
              <a:off x="4873972" y="4011201"/>
              <a:ext cx="3600383" cy="2374721"/>
            </a:xfrm>
            <a:prstGeom prst="rect">
              <a:avLst/>
            </a:prstGeom>
            <a:noFill/>
            <a:ln w="9525">
              <a:noFill/>
              <a:miter lim="800000"/>
              <a:headEnd/>
              <a:tailEnd/>
            </a:ln>
          </p:spPr>
        </p:pic>
        <p:sp>
          <p:nvSpPr>
            <p:cNvPr id="13357" name="ZoneTexte 52"/>
            <p:cNvSpPr txBox="1">
              <a:spLocks noChangeArrowheads="1"/>
            </p:cNvSpPr>
            <p:nvPr/>
          </p:nvSpPr>
          <p:spPr bwMode="auto">
            <a:xfrm>
              <a:off x="4729953" y="6163771"/>
              <a:ext cx="4032448" cy="584775"/>
            </a:xfrm>
            <a:prstGeom prst="rect">
              <a:avLst/>
            </a:prstGeom>
            <a:noFill/>
            <a:ln w="9525">
              <a:noFill/>
              <a:miter lim="800000"/>
              <a:headEnd/>
              <a:tailEnd/>
            </a:ln>
          </p:spPr>
          <p:txBody>
            <a:bodyPr>
              <a:spAutoFit/>
            </a:bodyPr>
            <a:lstStyle/>
            <a:p>
              <a:pPr algn="ctr"/>
              <a:r>
                <a:rPr lang="fr-FR" sz="1600" i="1" u="sng" dirty="0">
                  <a:latin typeface="Calibri" pitchFamily="34" charset="0"/>
                </a:rPr>
                <a:t>Observation AFM de la surface d’un microinsert de </a:t>
              </a:r>
              <a:r>
                <a:rPr lang="fr-FR" sz="1600" i="1" u="sng" dirty="0" smtClean="0">
                  <a:latin typeface="Calibri" pitchFamily="34" charset="0"/>
                </a:rPr>
                <a:t>Ni électrodéposé</a:t>
              </a:r>
              <a:endParaRPr lang="fr-FR" sz="1600" i="1" u="sng" dirty="0">
                <a:latin typeface="Calibri" pitchFamily="34" charset="0"/>
              </a:endParaRPr>
            </a:p>
          </p:txBody>
        </p:sp>
      </p:grpSp>
      <p:sp>
        <p:nvSpPr>
          <p:cNvPr id="56" name="Rectangle 55"/>
          <p:cNvSpPr/>
          <p:nvPr/>
        </p:nvSpPr>
        <p:spPr>
          <a:xfrm>
            <a:off x="6124575" y="1643063"/>
            <a:ext cx="360363" cy="35877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graphicFrame>
        <p:nvGraphicFramePr>
          <p:cNvPr id="326657" name="Object 3"/>
          <p:cNvGraphicFramePr>
            <a:graphicFrameLocks noChangeAspect="1"/>
          </p:cNvGraphicFramePr>
          <p:nvPr/>
        </p:nvGraphicFramePr>
        <p:xfrm>
          <a:off x="702345" y="5661248"/>
          <a:ext cx="1349375" cy="323850"/>
        </p:xfrm>
        <a:graphic>
          <a:graphicData uri="http://schemas.openxmlformats.org/presentationml/2006/ole">
            <mc:AlternateContent xmlns:mc="http://schemas.openxmlformats.org/markup-compatibility/2006">
              <mc:Choice xmlns:v="urn:schemas-microsoft-com:vml" Requires="v">
                <p:oleObj spid="_x0000_s157704" name="Équation" r:id="rId7" imgW="952200" imgH="228600" progId="Equation.3">
                  <p:embed/>
                </p:oleObj>
              </mc:Choice>
              <mc:Fallback>
                <p:oleObj name="Équation" r:id="rId7" imgW="952200" imgH="228600" progId="Equation.3">
                  <p:embed/>
                  <p:pic>
                    <p:nvPicPr>
                      <p:cNvPr id="0" name="Object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2345" y="5661248"/>
                        <a:ext cx="1349375" cy="32385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40" name="Image 5"/>
          <p:cNvPicPr>
            <a:picLocks noChangeAspect="1" noChangeArrowheads="1"/>
          </p:cNvPicPr>
          <p:nvPr/>
        </p:nvPicPr>
        <p:blipFill>
          <a:blip r:embed="rId9" cstate="print"/>
          <a:srcRect l="21707" t="23959" r="25877" b="21008"/>
          <a:stretch>
            <a:fillRect/>
          </a:stretch>
        </p:blipFill>
        <p:spPr bwMode="auto">
          <a:xfrm>
            <a:off x="2373940" y="4437111"/>
            <a:ext cx="2520000" cy="1969005"/>
          </a:xfrm>
          <a:prstGeom prst="rect">
            <a:avLst/>
          </a:prstGeom>
          <a:noFill/>
          <a:ln w="9525">
            <a:noFill/>
            <a:miter lim="800000"/>
            <a:headEnd/>
            <a:tailEnd/>
          </a:ln>
        </p:spPr>
      </p:pic>
      <p:graphicFrame>
        <p:nvGraphicFramePr>
          <p:cNvPr id="4" name="Object 3"/>
          <p:cNvGraphicFramePr>
            <a:graphicFrameLocks noChangeAspect="1"/>
          </p:cNvGraphicFramePr>
          <p:nvPr/>
        </p:nvGraphicFramePr>
        <p:xfrm>
          <a:off x="3060576" y="4077072"/>
          <a:ext cx="1295400" cy="288925"/>
        </p:xfrm>
        <a:graphic>
          <a:graphicData uri="http://schemas.openxmlformats.org/presentationml/2006/ole">
            <mc:AlternateContent xmlns:mc="http://schemas.openxmlformats.org/markup-compatibility/2006">
              <mc:Choice xmlns:v="urn:schemas-microsoft-com:vml" Requires="v">
                <p:oleObj spid="_x0000_s157705" name="Équation" r:id="rId10" imgW="914400" imgH="203040" progId="Equation.3">
                  <p:embed/>
                </p:oleObj>
              </mc:Choice>
              <mc:Fallback>
                <p:oleObj name="Équation" r:id="rId10" imgW="914400" imgH="203040" progId="Equation.3">
                  <p:embed/>
                  <p:pic>
                    <p:nvPicPr>
                      <p:cNvPr id="0"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060576" y="4077072"/>
                        <a:ext cx="1295400" cy="288925"/>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8" name="ZoneTexte 3"/>
          <p:cNvSpPr txBox="1">
            <a:spLocks noChangeArrowheads="1"/>
          </p:cNvSpPr>
          <p:nvPr/>
        </p:nvSpPr>
        <p:spPr bwMode="auto">
          <a:xfrm>
            <a:off x="0" y="0"/>
            <a:ext cx="9144000" cy="461963"/>
          </a:xfrm>
          <a:prstGeom prst="rect">
            <a:avLst/>
          </a:prstGeom>
          <a:noFill/>
          <a:ln w="9525">
            <a:noFill/>
            <a:miter lim="800000"/>
            <a:headEnd/>
            <a:tailEnd/>
          </a:ln>
        </p:spPr>
        <p:txBody>
          <a:bodyPr>
            <a:spAutoFit/>
          </a:bodyPr>
          <a:lstStyle/>
          <a:p>
            <a:r>
              <a:rPr lang="fr-FR" sz="2400" dirty="0" smtClean="0">
                <a:latin typeface="Calibri" pitchFamily="34" charset="0"/>
              </a:rPr>
              <a:t>III. </a:t>
            </a:r>
            <a:r>
              <a:rPr lang="fr-FR" sz="2400" dirty="0">
                <a:latin typeface="Calibri" pitchFamily="34" charset="0"/>
              </a:rPr>
              <a:t>Etude de l’essai de microinsertion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1000"/>
                                  </p:stCondLst>
                                  <p:childTnLst>
                                    <p:set>
                                      <p:cBhvr>
                                        <p:cTn id="6" dur="1" fill="hold">
                                          <p:stCondLst>
                                            <p:cond delay="0"/>
                                          </p:stCondLst>
                                        </p:cTn>
                                        <p:tgtEl>
                                          <p:spTgt spid="2"/>
                                        </p:tgtEl>
                                        <p:attrNameLst>
                                          <p:attrName>style.visibility</p:attrName>
                                        </p:attrNameLst>
                                      </p:cBhvr>
                                      <p:to>
                                        <p:strVal val="visible"/>
                                      </p:to>
                                    </p:set>
                                  </p:childTnLst>
                                </p:cTn>
                              </p:par>
                              <p:par>
                                <p:cTn id="7" presetID="0" presetClass="path" presetSubtype="0" accel="50000" decel="50000" fill="hold" nodeType="withEffect">
                                  <p:stCondLst>
                                    <p:cond delay="0"/>
                                  </p:stCondLst>
                                  <p:childTnLst>
                                    <p:animMotion origin="layout" path="M -0.07865 -0.48357 L 1.66667E-6 3.7037E-7 " pathEditMode="relative" rAng="0" ptsTypes="AA">
                                      <p:cBhvr>
                                        <p:cTn id="8" dur="1000" fill="hold"/>
                                        <p:tgtEl>
                                          <p:spTgt spid="2"/>
                                        </p:tgtEl>
                                        <p:attrNameLst>
                                          <p:attrName>ppt_x</p:attrName>
                                          <p:attrName>ppt_y</p:attrName>
                                        </p:attrNameLst>
                                      </p:cBhvr>
                                      <p:rCtr x="3900" y="24200"/>
                                    </p:animMotion>
                                  </p:childTnLst>
                                </p:cTn>
                              </p:par>
                              <p:par>
                                <p:cTn id="9" presetID="23" presetClass="entr" presetSubtype="16"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fltVal val="0"/>
                                          </p:val>
                                        </p:tav>
                                        <p:tav tm="100000">
                                          <p:val>
                                            <p:strVal val="#ppt_w"/>
                                          </p:val>
                                        </p:tav>
                                      </p:tavLst>
                                    </p:anim>
                                    <p:anim calcmode="lin" valueType="num">
                                      <p:cBhvr>
                                        <p:cTn id="12" dur="1000" fill="hold"/>
                                        <p:tgtEl>
                                          <p:spTgt spid="2"/>
                                        </p:tgtEl>
                                        <p:attrNameLst>
                                          <p:attrName>ppt_h</p:attrName>
                                        </p:attrNameLst>
                                      </p:cBhvr>
                                      <p:tavLst>
                                        <p:tav tm="0">
                                          <p:val>
                                            <p:fltVal val="0"/>
                                          </p:val>
                                        </p:tav>
                                        <p:tav tm="100000">
                                          <p:val>
                                            <p:strVal val="#ppt_h"/>
                                          </p:val>
                                        </p:tav>
                                      </p:tavLst>
                                    </p:anim>
                                  </p:childTnLst>
                                </p:cTn>
                              </p:par>
                              <p:par>
                                <p:cTn id="13" presetID="1" presetClass="entr" presetSubtype="0" fill="hold" grpId="0" nodeType="withEffect">
                                  <p:stCondLst>
                                    <p:cond delay="1000"/>
                                  </p:stCondLst>
                                  <p:childTnLst>
                                    <p:set>
                                      <p:cBhvr>
                                        <p:cTn id="14" dur="1" fill="hold">
                                          <p:stCondLst>
                                            <p:cond delay="0"/>
                                          </p:stCondLst>
                                        </p:cTn>
                                        <p:tgtEl>
                                          <p:spTgt spid="56"/>
                                        </p:tgtEl>
                                        <p:attrNameLst>
                                          <p:attrName>style.visibility</p:attrName>
                                        </p:attrNameLst>
                                      </p:cBhvr>
                                      <p:to>
                                        <p:strVal val="visible"/>
                                      </p:to>
                                    </p:set>
                                  </p:childTnLst>
                                </p:cTn>
                              </p:par>
                              <p:par>
                                <p:cTn id="15" presetID="1" presetClass="entr" presetSubtype="0" fill="hold" nodeType="withEffect">
                                  <p:stCondLst>
                                    <p:cond delay="1000"/>
                                  </p:stCondLst>
                                  <p:childTnLst>
                                    <p:set>
                                      <p:cBhvr>
                                        <p:cTn id="16" dur="1" fill="hold">
                                          <p:stCondLst>
                                            <p:cond delay="0"/>
                                          </p:stCondLst>
                                        </p:cTn>
                                        <p:tgtEl>
                                          <p:spTgt spid="41"/>
                                        </p:tgtEl>
                                        <p:attrNameLst>
                                          <p:attrName>style.visibility</p:attrName>
                                        </p:attrNameLst>
                                      </p:cBhvr>
                                      <p:to>
                                        <p:strVal val="visible"/>
                                      </p:to>
                                    </p:set>
                                  </p:childTnLst>
                                </p:cTn>
                              </p:par>
                              <p:par>
                                <p:cTn id="17" presetID="1" presetClass="entr" presetSubtype="0" fill="hold" nodeType="withEffect">
                                  <p:stCondLst>
                                    <p:cond delay="1000"/>
                                  </p:stCondLst>
                                  <p:childTnLst>
                                    <p:set>
                                      <p:cBhvr>
                                        <p:cTn id="18" dur="1" fill="hold">
                                          <p:stCondLst>
                                            <p:cond delay="0"/>
                                          </p:stCondLst>
                                        </p:cTn>
                                        <p:tgtEl>
                                          <p:spTgt spid="326657"/>
                                        </p:tgtEl>
                                        <p:attrNameLst>
                                          <p:attrName>style.visibility</p:attrName>
                                        </p:attrNameLst>
                                      </p:cBhvr>
                                      <p:to>
                                        <p:strVal val="visible"/>
                                      </p:to>
                                    </p:set>
                                  </p:childTnLst>
                                </p:cTn>
                              </p:par>
                              <p:par>
                                <p:cTn id="19" presetID="1" presetClass="entr" presetSubtype="0" fill="hold" nodeType="withEffect">
                                  <p:stCondLst>
                                    <p:cond delay="1000"/>
                                  </p:stCondLst>
                                  <p:childTnLst>
                                    <p:set>
                                      <p:cBhvr>
                                        <p:cTn id="20" dur="1" fill="hold">
                                          <p:stCondLst>
                                            <p:cond delay="0"/>
                                          </p:stCondLst>
                                        </p:cTn>
                                        <p:tgtEl>
                                          <p:spTgt spid="40"/>
                                        </p:tgtEl>
                                        <p:attrNameLst>
                                          <p:attrName>style.visibility</p:attrName>
                                        </p:attrNameLst>
                                      </p:cBhvr>
                                      <p:to>
                                        <p:strVal val="visible"/>
                                      </p:to>
                                    </p:set>
                                  </p:childTnLst>
                                </p:cTn>
                              </p:par>
                              <p:par>
                                <p:cTn id="21" presetID="1" presetClass="entr" presetSubtype="0" fill="hold" nodeType="withEffect">
                                  <p:stCondLst>
                                    <p:cond delay="100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02" name="Groupe 58"/>
          <p:cNvGrpSpPr>
            <a:grpSpLocks/>
          </p:cNvGrpSpPr>
          <p:nvPr/>
        </p:nvGrpSpPr>
        <p:grpSpPr bwMode="auto">
          <a:xfrm>
            <a:off x="1978472" y="1623120"/>
            <a:ext cx="1900237" cy="1535112"/>
            <a:chOff x="1439144" y="1534542"/>
            <a:chExt cx="1144587" cy="838200"/>
          </a:xfrm>
        </p:grpSpPr>
        <p:sp>
          <p:nvSpPr>
            <p:cNvPr id="17" name="Rectangle 35"/>
            <p:cNvSpPr>
              <a:spLocks noChangeArrowheads="1"/>
            </p:cNvSpPr>
            <p:nvPr/>
          </p:nvSpPr>
          <p:spPr bwMode="auto">
            <a:xfrm>
              <a:off x="1439144" y="1991348"/>
              <a:ext cx="1144587" cy="381394"/>
            </a:xfrm>
            <a:prstGeom prst="rect">
              <a:avLst/>
            </a:prstGeom>
            <a:solidFill>
              <a:schemeClr val="bg1">
                <a:lumMod val="65000"/>
              </a:schemeClr>
            </a:solidFill>
            <a:ln w="9525">
              <a:noFill/>
              <a:miter lim="800000"/>
              <a:headEnd/>
              <a:tailEnd/>
            </a:ln>
          </p:spPr>
          <p:txBody>
            <a:bodyPr wrap="none" anchor="ctr"/>
            <a:lstStyle/>
            <a:p>
              <a:pPr algn="ctr" fontAlgn="auto">
                <a:spcBef>
                  <a:spcPts val="0"/>
                </a:spcBef>
                <a:spcAft>
                  <a:spcPts val="0"/>
                </a:spcAft>
                <a:defRPr/>
              </a:pPr>
              <a:r>
                <a:rPr lang="de-DE" sz="2000" b="1" dirty="0">
                  <a:latin typeface="+mn-lt"/>
                  <a:cs typeface="+mn-cs"/>
                </a:rPr>
                <a:t>Si</a:t>
              </a:r>
            </a:p>
          </p:txBody>
        </p:sp>
        <p:sp>
          <p:nvSpPr>
            <p:cNvPr id="51238" name="Rectangle 49"/>
            <p:cNvSpPr>
              <a:spLocks noChangeArrowheads="1"/>
            </p:cNvSpPr>
            <p:nvPr/>
          </p:nvSpPr>
          <p:spPr bwMode="auto">
            <a:xfrm>
              <a:off x="1439144" y="1763142"/>
              <a:ext cx="1144587" cy="152400"/>
            </a:xfrm>
            <a:prstGeom prst="rect">
              <a:avLst/>
            </a:prstGeom>
            <a:solidFill>
              <a:srgbClr val="CCFFCC"/>
            </a:solidFill>
            <a:ln w="9525">
              <a:noFill/>
              <a:miter lim="800000"/>
              <a:headEnd/>
              <a:tailEnd/>
            </a:ln>
          </p:spPr>
          <p:txBody>
            <a:bodyPr wrap="none" anchor="ctr"/>
            <a:lstStyle/>
            <a:p>
              <a:pPr algn="ctr"/>
              <a:endParaRPr lang="de-DE" sz="2000" b="1">
                <a:latin typeface="Calibri" pitchFamily="34" charset="0"/>
              </a:endParaRPr>
            </a:p>
          </p:txBody>
        </p:sp>
        <p:sp>
          <p:nvSpPr>
            <p:cNvPr id="51239" name="Rectangle 50"/>
            <p:cNvSpPr>
              <a:spLocks noChangeArrowheads="1"/>
            </p:cNvSpPr>
            <p:nvPr/>
          </p:nvSpPr>
          <p:spPr bwMode="auto">
            <a:xfrm>
              <a:off x="1439144" y="1534542"/>
              <a:ext cx="1143000" cy="228600"/>
            </a:xfrm>
            <a:prstGeom prst="rect">
              <a:avLst/>
            </a:prstGeom>
            <a:solidFill>
              <a:srgbClr val="92D050"/>
            </a:solidFill>
            <a:ln w="9525">
              <a:noFill/>
              <a:miter lim="800000"/>
              <a:headEnd/>
              <a:tailEnd/>
            </a:ln>
          </p:spPr>
          <p:txBody>
            <a:bodyPr wrap="none" anchor="ctr"/>
            <a:lstStyle/>
            <a:p>
              <a:pPr algn="ctr"/>
              <a:r>
                <a:rPr lang="de-DE" sz="2000" b="1">
                  <a:latin typeface="Calibri" pitchFamily="34" charset="0"/>
                </a:rPr>
                <a:t>Puce</a:t>
              </a:r>
            </a:p>
          </p:txBody>
        </p:sp>
        <p:sp>
          <p:nvSpPr>
            <p:cNvPr id="51240" name="Rectangle 51"/>
            <p:cNvSpPr>
              <a:spLocks noChangeArrowheads="1"/>
            </p:cNvSpPr>
            <p:nvPr/>
          </p:nvSpPr>
          <p:spPr bwMode="auto">
            <a:xfrm>
              <a:off x="1439144" y="1763142"/>
              <a:ext cx="1143000" cy="76200"/>
            </a:xfrm>
            <a:prstGeom prst="rect">
              <a:avLst/>
            </a:prstGeom>
            <a:solidFill>
              <a:srgbClr val="FF6600"/>
            </a:solidFill>
            <a:ln w="9525">
              <a:noFill/>
              <a:miter lim="800000"/>
              <a:headEnd/>
              <a:tailEnd/>
            </a:ln>
          </p:spPr>
          <p:txBody>
            <a:bodyPr wrap="none" anchor="ctr"/>
            <a:lstStyle/>
            <a:p>
              <a:pPr algn="ctr"/>
              <a:endParaRPr lang="de-DE" sz="2000" b="1">
                <a:latin typeface="Calibri" pitchFamily="34" charset="0"/>
              </a:endParaRPr>
            </a:p>
          </p:txBody>
        </p:sp>
        <p:sp>
          <p:nvSpPr>
            <p:cNvPr id="51241" name="Rectangle 52"/>
            <p:cNvSpPr>
              <a:spLocks noChangeArrowheads="1"/>
            </p:cNvSpPr>
            <p:nvPr/>
          </p:nvSpPr>
          <p:spPr bwMode="auto">
            <a:xfrm>
              <a:off x="1477244" y="1771080"/>
              <a:ext cx="71437" cy="144462"/>
            </a:xfrm>
            <a:prstGeom prst="rect">
              <a:avLst/>
            </a:prstGeom>
            <a:solidFill>
              <a:srgbClr val="008080"/>
            </a:solidFill>
            <a:ln w="9525">
              <a:noFill/>
              <a:miter lim="800000"/>
              <a:headEnd/>
              <a:tailEnd/>
            </a:ln>
          </p:spPr>
          <p:txBody>
            <a:bodyPr wrap="none" anchor="ctr"/>
            <a:lstStyle/>
            <a:p>
              <a:pPr algn="ctr"/>
              <a:endParaRPr lang="de-DE" sz="2000" b="1">
                <a:latin typeface="Calibri" pitchFamily="34" charset="0"/>
              </a:endParaRPr>
            </a:p>
          </p:txBody>
        </p:sp>
        <p:sp>
          <p:nvSpPr>
            <p:cNvPr id="51242" name="Rectangle 53"/>
            <p:cNvSpPr>
              <a:spLocks noChangeArrowheads="1"/>
            </p:cNvSpPr>
            <p:nvPr/>
          </p:nvSpPr>
          <p:spPr bwMode="auto">
            <a:xfrm>
              <a:off x="1642344" y="1771080"/>
              <a:ext cx="71437" cy="144462"/>
            </a:xfrm>
            <a:prstGeom prst="rect">
              <a:avLst/>
            </a:prstGeom>
            <a:solidFill>
              <a:srgbClr val="008080"/>
            </a:solidFill>
            <a:ln w="9525">
              <a:noFill/>
              <a:miter lim="800000"/>
              <a:headEnd/>
              <a:tailEnd/>
            </a:ln>
          </p:spPr>
          <p:txBody>
            <a:bodyPr wrap="none" anchor="ctr"/>
            <a:lstStyle/>
            <a:p>
              <a:pPr algn="ctr"/>
              <a:endParaRPr lang="de-DE" sz="2000" b="1">
                <a:latin typeface="Calibri" pitchFamily="34" charset="0"/>
              </a:endParaRPr>
            </a:p>
          </p:txBody>
        </p:sp>
        <p:sp>
          <p:nvSpPr>
            <p:cNvPr id="51243" name="Rectangle 54"/>
            <p:cNvSpPr>
              <a:spLocks noChangeArrowheads="1"/>
            </p:cNvSpPr>
            <p:nvPr/>
          </p:nvSpPr>
          <p:spPr bwMode="auto">
            <a:xfrm>
              <a:off x="1807444" y="1771080"/>
              <a:ext cx="71437" cy="144462"/>
            </a:xfrm>
            <a:prstGeom prst="rect">
              <a:avLst/>
            </a:prstGeom>
            <a:solidFill>
              <a:srgbClr val="008080"/>
            </a:solidFill>
            <a:ln w="9525">
              <a:noFill/>
              <a:miter lim="800000"/>
              <a:headEnd/>
              <a:tailEnd/>
            </a:ln>
          </p:spPr>
          <p:txBody>
            <a:bodyPr wrap="none" anchor="ctr"/>
            <a:lstStyle/>
            <a:p>
              <a:pPr algn="ctr"/>
              <a:endParaRPr lang="de-DE" sz="2000" b="1">
                <a:latin typeface="Calibri" pitchFamily="34" charset="0"/>
              </a:endParaRPr>
            </a:p>
          </p:txBody>
        </p:sp>
        <p:sp>
          <p:nvSpPr>
            <p:cNvPr id="51244" name="Rectangle 55"/>
            <p:cNvSpPr>
              <a:spLocks noChangeArrowheads="1"/>
            </p:cNvSpPr>
            <p:nvPr/>
          </p:nvSpPr>
          <p:spPr bwMode="auto">
            <a:xfrm>
              <a:off x="1972544" y="1771080"/>
              <a:ext cx="71437" cy="144462"/>
            </a:xfrm>
            <a:prstGeom prst="rect">
              <a:avLst/>
            </a:prstGeom>
            <a:solidFill>
              <a:srgbClr val="008080"/>
            </a:solidFill>
            <a:ln w="9525">
              <a:noFill/>
              <a:miter lim="800000"/>
              <a:headEnd/>
              <a:tailEnd/>
            </a:ln>
          </p:spPr>
          <p:txBody>
            <a:bodyPr wrap="none" anchor="ctr"/>
            <a:lstStyle/>
            <a:p>
              <a:pPr algn="ctr"/>
              <a:endParaRPr lang="de-DE" sz="2000" b="1">
                <a:latin typeface="Calibri" pitchFamily="34" charset="0"/>
              </a:endParaRPr>
            </a:p>
          </p:txBody>
        </p:sp>
        <p:sp>
          <p:nvSpPr>
            <p:cNvPr id="51245" name="Rectangle 56"/>
            <p:cNvSpPr>
              <a:spLocks noChangeArrowheads="1"/>
            </p:cNvSpPr>
            <p:nvPr/>
          </p:nvSpPr>
          <p:spPr bwMode="auto">
            <a:xfrm>
              <a:off x="2137644" y="1771080"/>
              <a:ext cx="71437" cy="144462"/>
            </a:xfrm>
            <a:prstGeom prst="rect">
              <a:avLst/>
            </a:prstGeom>
            <a:solidFill>
              <a:srgbClr val="008080"/>
            </a:solidFill>
            <a:ln w="9525">
              <a:noFill/>
              <a:miter lim="800000"/>
              <a:headEnd/>
              <a:tailEnd/>
            </a:ln>
          </p:spPr>
          <p:txBody>
            <a:bodyPr wrap="none" anchor="ctr"/>
            <a:lstStyle/>
            <a:p>
              <a:pPr algn="ctr"/>
              <a:endParaRPr lang="de-DE" sz="2000" b="1">
                <a:latin typeface="Calibri" pitchFamily="34" charset="0"/>
              </a:endParaRPr>
            </a:p>
          </p:txBody>
        </p:sp>
        <p:sp>
          <p:nvSpPr>
            <p:cNvPr id="51246" name="Rectangle 57"/>
            <p:cNvSpPr>
              <a:spLocks noChangeArrowheads="1"/>
            </p:cNvSpPr>
            <p:nvPr/>
          </p:nvSpPr>
          <p:spPr bwMode="auto">
            <a:xfrm>
              <a:off x="2302744" y="1771080"/>
              <a:ext cx="71437" cy="144462"/>
            </a:xfrm>
            <a:prstGeom prst="rect">
              <a:avLst/>
            </a:prstGeom>
            <a:solidFill>
              <a:srgbClr val="008080"/>
            </a:solidFill>
            <a:ln w="9525">
              <a:noFill/>
              <a:miter lim="800000"/>
              <a:headEnd/>
              <a:tailEnd/>
            </a:ln>
          </p:spPr>
          <p:txBody>
            <a:bodyPr wrap="none" anchor="ctr"/>
            <a:lstStyle/>
            <a:p>
              <a:pPr algn="ctr"/>
              <a:endParaRPr lang="de-DE" sz="2000" b="1">
                <a:latin typeface="Calibri" pitchFamily="34" charset="0"/>
              </a:endParaRPr>
            </a:p>
          </p:txBody>
        </p:sp>
        <p:sp>
          <p:nvSpPr>
            <p:cNvPr id="51247" name="Rectangle 58"/>
            <p:cNvSpPr>
              <a:spLocks noChangeArrowheads="1"/>
            </p:cNvSpPr>
            <p:nvPr/>
          </p:nvSpPr>
          <p:spPr bwMode="auto">
            <a:xfrm>
              <a:off x="2467844" y="1771080"/>
              <a:ext cx="71437" cy="144462"/>
            </a:xfrm>
            <a:prstGeom prst="rect">
              <a:avLst/>
            </a:prstGeom>
            <a:solidFill>
              <a:srgbClr val="008080"/>
            </a:solidFill>
            <a:ln w="9525">
              <a:noFill/>
              <a:miter lim="800000"/>
              <a:headEnd/>
              <a:tailEnd/>
            </a:ln>
          </p:spPr>
          <p:txBody>
            <a:bodyPr wrap="none" anchor="ctr"/>
            <a:lstStyle/>
            <a:p>
              <a:pPr algn="ctr"/>
              <a:endParaRPr lang="de-DE" sz="2000" b="1">
                <a:latin typeface="Calibri" pitchFamily="34" charset="0"/>
              </a:endParaRPr>
            </a:p>
          </p:txBody>
        </p:sp>
        <p:sp>
          <p:nvSpPr>
            <p:cNvPr id="51248" name="Rectangle 59"/>
            <p:cNvSpPr>
              <a:spLocks noChangeArrowheads="1"/>
            </p:cNvSpPr>
            <p:nvPr/>
          </p:nvSpPr>
          <p:spPr bwMode="auto">
            <a:xfrm>
              <a:off x="1439144" y="1915542"/>
              <a:ext cx="1143000" cy="76200"/>
            </a:xfrm>
            <a:prstGeom prst="rect">
              <a:avLst/>
            </a:prstGeom>
            <a:solidFill>
              <a:srgbClr val="FF6600"/>
            </a:solidFill>
            <a:ln w="9525">
              <a:noFill/>
              <a:miter lim="800000"/>
              <a:headEnd/>
              <a:tailEnd/>
            </a:ln>
          </p:spPr>
          <p:txBody>
            <a:bodyPr wrap="none" anchor="ctr"/>
            <a:lstStyle/>
            <a:p>
              <a:pPr algn="ctr"/>
              <a:endParaRPr lang="de-DE" sz="2000" b="1">
                <a:latin typeface="Calibri" pitchFamily="34" charset="0"/>
              </a:endParaRPr>
            </a:p>
          </p:txBody>
        </p:sp>
      </p:grpSp>
      <p:sp>
        <p:nvSpPr>
          <p:cNvPr id="51203" name="Text Box 24"/>
          <p:cNvSpPr txBox="1">
            <a:spLocks noChangeArrowheads="1"/>
          </p:cNvSpPr>
          <p:nvPr/>
        </p:nvSpPr>
        <p:spPr bwMode="auto">
          <a:xfrm>
            <a:off x="1475234" y="3212976"/>
            <a:ext cx="2952750" cy="584200"/>
          </a:xfrm>
          <a:prstGeom prst="rect">
            <a:avLst/>
          </a:prstGeom>
          <a:noFill/>
          <a:ln w="9525">
            <a:noFill/>
            <a:miter lim="800000"/>
            <a:headEnd/>
            <a:tailEnd/>
          </a:ln>
        </p:spPr>
        <p:txBody>
          <a:bodyPr>
            <a:spAutoFit/>
          </a:bodyPr>
          <a:lstStyle/>
          <a:p>
            <a:pPr algn="ctr">
              <a:spcBef>
                <a:spcPct val="50000"/>
              </a:spcBef>
            </a:pPr>
            <a:r>
              <a:rPr lang="fr-FR" sz="1600" b="1" i="1" u="sng" dirty="0">
                <a:latin typeface="Calibri" pitchFamily="34" charset="0"/>
              </a:rPr>
              <a:t>Empilement d’une puce sur un substrat par microinsertion</a:t>
            </a:r>
          </a:p>
        </p:txBody>
      </p:sp>
      <p:sp>
        <p:nvSpPr>
          <p:cNvPr id="51204" name="ZoneTexte 95"/>
          <p:cNvSpPr txBox="1">
            <a:spLocks noChangeArrowheads="1"/>
          </p:cNvSpPr>
          <p:nvPr/>
        </p:nvSpPr>
        <p:spPr bwMode="auto">
          <a:xfrm>
            <a:off x="0" y="0"/>
            <a:ext cx="9144000" cy="461963"/>
          </a:xfrm>
          <a:prstGeom prst="rect">
            <a:avLst/>
          </a:prstGeom>
          <a:noFill/>
          <a:ln w="9525">
            <a:noFill/>
            <a:miter lim="800000"/>
            <a:headEnd/>
            <a:tailEnd/>
          </a:ln>
        </p:spPr>
        <p:txBody>
          <a:bodyPr>
            <a:spAutoFit/>
          </a:bodyPr>
          <a:lstStyle/>
          <a:p>
            <a:r>
              <a:rPr lang="fr-FR" sz="2400" dirty="0" smtClean="0">
                <a:latin typeface="Calibri" pitchFamily="34" charset="0"/>
              </a:rPr>
              <a:t>Problématique de la thèse</a:t>
            </a:r>
            <a:endParaRPr lang="fr-FR" sz="2400" dirty="0">
              <a:latin typeface="Calibri" pitchFamily="34" charset="0"/>
            </a:endParaRPr>
          </a:p>
        </p:txBody>
      </p:sp>
      <p:cxnSp>
        <p:nvCxnSpPr>
          <p:cNvPr id="97" name="Connecteur droit 170"/>
          <p:cNvCxnSpPr/>
          <p:nvPr/>
        </p:nvCxnSpPr>
        <p:spPr>
          <a:xfrm>
            <a:off x="0" y="476250"/>
            <a:ext cx="9144000" cy="0"/>
          </a:xfrm>
          <a:prstGeom prst="line">
            <a:avLst/>
          </a:prstGeom>
          <a:ln w="57150"/>
        </p:spPr>
        <p:style>
          <a:lnRef idx="1">
            <a:schemeClr val="accent1"/>
          </a:lnRef>
          <a:fillRef idx="0">
            <a:schemeClr val="accent1"/>
          </a:fillRef>
          <a:effectRef idx="0">
            <a:schemeClr val="accent1"/>
          </a:effectRef>
          <a:fontRef idx="minor">
            <a:schemeClr val="tx1"/>
          </a:fontRef>
        </p:style>
      </p:cxnSp>
      <p:grpSp>
        <p:nvGrpSpPr>
          <p:cNvPr id="3" name="Groupe 101"/>
          <p:cNvGrpSpPr>
            <a:grpSpLocks/>
          </p:cNvGrpSpPr>
          <p:nvPr/>
        </p:nvGrpSpPr>
        <p:grpSpPr bwMode="auto">
          <a:xfrm>
            <a:off x="4786436" y="1046857"/>
            <a:ext cx="3600450" cy="2432050"/>
            <a:chOff x="3923928" y="980728"/>
            <a:chExt cx="3600450" cy="2432050"/>
          </a:xfrm>
        </p:grpSpPr>
        <p:pic>
          <p:nvPicPr>
            <p:cNvPr id="51234" name="Picture 67"/>
            <p:cNvPicPr>
              <a:picLocks noChangeAspect="1" noChangeArrowheads="1"/>
            </p:cNvPicPr>
            <p:nvPr/>
          </p:nvPicPr>
          <p:blipFill>
            <a:blip r:embed="rId3" cstate="print"/>
            <a:srcRect/>
            <a:stretch>
              <a:fillRect/>
            </a:stretch>
          </p:blipFill>
          <p:spPr bwMode="auto">
            <a:xfrm>
              <a:off x="3923928" y="980728"/>
              <a:ext cx="3600450" cy="2432050"/>
            </a:xfrm>
            <a:prstGeom prst="rect">
              <a:avLst/>
            </a:prstGeom>
            <a:noFill/>
            <a:ln w="19050" algn="ctr">
              <a:noFill/>
              <a:prstDash val="sysDot"/>
              <a:miter lim="800000"/>
              <a:headEnd/>
              <a:tailEnd/>
            </a:ln>
          </p:spPr>
        </p:pic>
        <p:sp>
          <p:nvSpPr>
            <p:cNvPr id="51235" name="Line 8"/>
            <p:cNvSpPr>
              <a:spLocks noChangeShapeType="1"/>
            </p:cNvSpPr>
            <p:nvPr/>
          </p:nvSpPr>
          <p:spPr bwMode="auto">
            <a:xfrm>
              <a:off x="3996754" y="3354024"/>
              <a:ext cx="431800" cy="0"/>
            </a:xfrm>
            <a:prstGeom prst="line">
              <a:avLst/>
            </a:prstGeom>
            <a:noFill/>
            <a:ln w="25400">
              <a:solidFill>
                <a:schemeClr val="bg1"/>
              </a:solidFill>
              <a:round/>
              <a:headEnd/>
              <a:tailEnd/>
            </a:ln>
          </p:spPr>
          <p:txBody>
            <a:bodyPr/>
            <a:lstStyle/>
            <a:p>
              <a:endParaRPr lang="fr-FR"/>
            </a:p>
          </p:txBody>
        </p:sp>
        <p:sp>
          <p:nvSpPr>
            <p:cNvPr id="51236" name="Text Box 9"/>
            <p:cNvSpPr txBox="1">
              <a:spLocks noChangeArrowheads="1"/>
            </p:cNvSpPr>
            <p:nvPr/>
          </p:nvSpPr>
          <p:spPr bwMode="auto">
            <a:xfrm>
              <a:off x="3941192" y="3100024"/>
              <a:ext cx="558800" cy="274638"/>
            </a:xfrm>
            <a:prstGeom prst="rect">
              <a:avLst/>
            </a:prstGeom>
            <a:noFill/>
            <a:ln w="9525">
              <a:noFill/>
              <a:miter lim="800000"/>
              <a:headEnd/>
              <a:tailEnd/>
            </a:ln>
          </p:spPr>
          <p:txBody>
            <a:bodyPr>
              <a:spAutoFit/>
            </a:bodyPr>
            <a:lstStyle/>
            <a:p>
              <a:pPr>
                <a:spcBef>
                  <a:spcPct val="50000"/>
                </a:spcBef>
              </a:pPr>
              <a:r>
                <a:rPr lang="fr-FR" sz="1200" b="1">
                  <a:solidFill>
                    <a:schemeClr val="bg1"/>
                  </a:solidFill>
                  <a:latin typeface="Calibri" pitchFamily="34" charset="0"/>
                </a:rPr>
                <a:t>1µm</a:t>
              </a:r>
            </a:p>
          </p:txBody>
        </p:sp>
      </p:grpSp>
      <p:sp>
        <p:nvSpPr>
          <p:cNvPr id="103" name="Text Box 24"/>
          <p:cNvSpPr txBox="1">
            <a:spLocks noChangeArrowheads="1"/>
          </p:cNvSpPr>
          <p:nvPr/>
        </p:nvSpPr>
        <p:spPr bwMode="auto">
          <a:xfrm>
            <a:off x="4570734" y="3486845"/>
            <a:ext cx="3600400" cy="584775"/>
          </a:xfrm>
          <a:prstGeom prst="rect">
            <a:avLst/>
          </a:prstGeom>
          <a:noFill/>
          <a:ln w="9525">
            <a:noFill/>
            <a:miter lim="800000"/>
            <a:headEnd/>
            <a:tailEnd/>
          </a:ln>
        </p:spPr>
        <p:txBody>
          <a:bodyPr wrap="square">
            <a:spAutoFit/>
          </a:bodyPr>
          <a:lstStyle/>
          <a:p>
            <a:pPr algn="ctr">
              <a:spcBef>
                <a:spcPct val="50000"/>
              </a:spcBef>
            </a:pPr>
            <a:r>
              <a:rPr lang="fr-FR" sz="1600" b="1" i="1" u="sng" dirty="0">
                <a:latin typeface="Calibri" pitchFamily="34" charset="0"/>
              </a:rPr>
              <a:t>Vue en coupe d’un contact réalisé par </a:t>
            </a:r>
            <a:r>
              <a:rPr lang="fr-FR" sz="1600" b="1" i="1" u="sng" dirty="0" smtClean="0">
                <a:latin typeface="Calibri" pitchFamily="34" charset="0"/>
              </a:rPr>
              <a:t>microinsertion</a:t>
            </a:r>
            <a:r>
              <a:rPr lang="fr-FR" sz="1600" b="1" i="1" baseline="30000" dirty="0" smtClean="0">
                <a:latin typeface="Calibri" pitchFamily="34" charset="0"/>
              </a:rPr>
              <a:t>1</a:t>
            </a:r>
          </a:p>
        </p:txBody>
      </p:sp>
      <p:sp>
        <p:nvSpPr>
          <p:cNvPr id="87" name="Text Box 71"/>
          <p:cNvSpPr txBox="1">
            <a:spLocks noChangeArrowheads="1"/>
          </p:cNvSpPr>
          <p:nvPr/>
        </p:nvSpPr>
        <p:spPr bwMode="auto">
          <a:xfrm>
            <a:off x="5867523" y="3159820"/>
            <a:ext cx="1371600" cy="307975"/>
          </a:xfrm>
          <a:prstGeom prst="rect">
            <a:avLst/>
          </a:prstGeom>
          <a:noFill/>
          <a:ln w="9525" algn="ctr">
            <a:noFill/>
            <a:miter lim="800000"/>
            <a:headEnd/>
            <a:tailEnd/>
          </a:ln>
        </p:spPr>
        <p:txBody>
          <a:bodyPr>
            <a:spAutoFit/>
          </a:bodyPr>
          <a:lstStyle/>
          <a:p>
            <a:pPr algn="ctr">
              <a:spcBef>
                <a:spcPct val="50000"/>
              </a:spcBef>
            </a:pPr>
            <a:r>
              <a:rPr lang="fr-FR" sz="1400" b="1">
                <a:solidFill>
                  <a:schemeClr val="bg1"/>
                </a:solidFill>
                <a:latin typeface="Calibri" pitchFamily="34" charset="0"/>
              </a:rPr>
              <a:t>SiO2 /Si</a:t>
            </a:r>
            <a:endParaRPr lang="fr-FR" sz="1400" b="1" baseline="-25000">
              <a:solidFill>
                <a:schemeClr val="bg1"/>
              </a:solidFill>
              <a:latin typeface="Calibri" pitchFamily="34" charset="0"/>
            </a:endParaRPr>
          </a:p>
        </p:txBody>
      </p:sp>
      <p:grpSp>
        <p:nvGrpSpPr>
          <p:cNvPr id="4" name="Group 63"/>
          <p:cNvGrpSpPr>
            <a:grpSpLocks/>
          </p:cNvGrpSpPr>
          <p:nvPr/>
        </p:nvGrpSpPr>
        <p:grpSpPr bwMode="auto">
          <a:xfrm>
            <a:off x="5291261" y="1335782"/>
            <a:ext cx="2906712" cy="1766888"/>
            <a:chOff x="408" y="1119"/>
            <a:chExt cx="1831" cy="1113"/>
          </a:xfrm>
        </p:grpSpPr>
        <p:sp>
          <p:nvSpPr>
            <p:cNvPr id="51232" name="Text Box 45"/>
            <p:cNvSpPr txBox="1">
              <a:spLocks noChangeArrowheads="1"/>
            </p:cNvSpPr>
            <p:nvPr/>
          </p:nvSpPr>
          <p:spPr bwMode="auto">
            <a:xfrm>
              <a:off x="816" y="1391"/>
              <a:ext cx="862" cy="368"/>
            </a:xfrm>
            <a:prstGeom prst="rect">
              <a:avLst/>
            </a:prstGeom>
            <a:noFill/>
            <a:ln w="9525" algn="ctr">
              <a:noFill/>
              <a:miter lim="800000"/>
              <a:headEnd/>
              <a:tailEnd/>
            </a:ln>
          </p:spPr>
          <p:txBody>
            <a:bodyPr>
              <a:spAutoFit/>
            </a:bodyPr>
            <a:lstStyle/>
            <a:p>
              <a:pPr algn="ctr">
                <a:spcBef>
                  <a:spcPct val="50000"/>
                </a:spcBef>
              </a:pPr>
              <a:r>
                <a:rPr lang="fr-FR" sz="1600" b="1">
                  <a:solidFill>
                    <a:srgbClr val="008080"/>
                  </a:solidFill>
                  <a:latin typeface="Calibri" pitchFamily="34" charset="0"/>
                </a:rPr>
                <a:t>Microinsert en Ni</a:t>
              </a:r>
            </a:p>
          </p:txBody>
        </p:sp>
        <p:sp>
          <p:nvSpPr>
            <p:cNvPr id="51233" name="Freeform 50"/>
            <p:cNvSpPr>
              <a:spLocks/>
            </p:cNvSpPr>
            <p:nvPr/>
          </p:nvSpPr>
          <p:spPr bwMode="auto">
            <a:xfrm>
              <a:off x="408" y="1119"/>
              <a:ext cx="1831" cy="1113"/>
            </a:xfrm>
            <a:custGeom>
              <a:avLst/>
              <a:gdLst>
                <a:gd name="T0" fmla="*/ 332 w 1831"/>
                <a:gd name="T1" fmla="*/ 1021 h 1113"/>
                <a:gd name="T2" fmla="*/ 310 w 1831"/>
                <a:gd name="T3" fmla="*/ 666 h 1113"/>
                <a:gd name="T4" fmla="*/ 142 w 1831"/>
                <a:gd name="T5" fmla="*/ 552 h 1113"/>
                <a:gd name="T6" fmla="*/ 4 w 1831"/>
                <a:gd name="T7" fmla="*/ 207 h 1113"/>
                <a:gd name="T8" fmla="*/ 166 w 1831"/>
                <a:gd name="T9" fmla="*/ 57 h 1113"/>
                <a:gd name="T10" fmla="*/ 406 w 1831"/>
                <a:gd name="T11" fmla="*/ 5 h 1113"/>
                <a:gd name="T12" fmla="*/ 824 w 1831"/>
                <a:gd name="T13" fmla="*/ 27 h 1113"/>
                <a:gd name="T14" fmla="*/ 1352 w 1831"/>
                <a:gd name="T15" fmla="*/ 13 h 1113"/>
                <a:gd name="T16" fmla="*/ 1550 w 1831"/>
                <a:gd name="T17" fmla="*/ 55 h 1113"/>
                <a:gd name="T18" fmla="*/ 1802 w 1831"/>
                <a:gd name="T19" fmla="*/ 215 h 1113"/>
                <a:gd name="T20" fmla="*/ 1726 w 1831"/>
                <a:gd name="T21" fmla="*/ 359 h 1113"/>
                <a:gd name="T22" fmla="*/ 1650 w 1831"/>
                <a:gd name="T23" fmla="*/ 493 h 1113"/>
                <a:gd name="T24" fmla="*/ 1504 w 1831"/>
                <a:gd name="T25" fmla="*/ 594 h 1113"/>
                <a:gd name="T26" fmla="*/ 1367 w 1831"/>
                <a:gd name="T27" fmla="*/ 739 h 1113"/>
                <a:gd name="T28" fmla="*/ 1343 w 1831"/>
                <a:gd name="T29" fmla="*/ 1004 h 1113"/>
                <a:gd name="T30" fmla="*/ 1232 w 1831"/>
                <a:gd name="T31" fmla="*/ 1104 h 1113"/>
                <a:gd name="T32" fmla="*/ 954 w 1831"/>
                <a:gd name="T33" fmla="*/ 1058 h 1113"/>
                <a:gd name="T34" fmla="*/ 710 w 1831"/>
                <a:gd name="T35" fmla="*/ 1042 h 1113"/>
                <a:gd name="T36" fmla="*/ 394 w 1831"/>
                <a:gd name="T37" fmla="*/ 1076 h 1113"/>
                <a:gd name="T38" fmla="*/ 332 w 1831"/>
                <a:gd name="T39" fmla="*/ 1021 h 111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831"/>
                <a:gd name="T61" fmla="*/ 0 h 1113"/>
                <a:gd name="T62" fmla="*/ 1831 w 1831"/>
                <a:gd name="T63" fmla="*/ 1113 h 111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831" h="1113">
                  <a:moveTo>
                    <a:pt x="332" y="1021"/>
                  </a:moveTo>
                  <a:cubicBezTo>
                    <a:pt x="302" y="957"/>
                    <a:pt x="342" y="744"/>
                    <a:pt x="310" y="666"/>
                  </a:cubicBezTo>
                  <a:cubicBezTo>
                    <a:pt x="278" y="588"/>
                    <a:pt x="193" y="628"/>
                    <a:pt x="142" y="552"/>
                  </a:cubicBezTo>
                  <a:cubicBezTo>
                    <a:pt x="91" y="476"/>
                    <a:pt x="0" y="289"/>
                    <a:pt x="4" y="207"/>
                  </a:cubicBezTo>
                  <a:cubicBezTo>
                    <a:pt x="8" y="125"/>
                    <a:pt x="99" y="91"/>
                    <a:pt x="166" y="57"/>
                  </a:cubicBezTo>
                  <a:cubicBezTo>
                    <a:pt x="233" y="23"/>
                    <a:pt x="296" y="10"/>
                    <a:pt x="406" y="5"/>
                  </a:cubicBezTo>
                  <a:cubicBezTo>
                    <a:pt x="516" y="0"/>
                    <a:pt x="666" y="26"/>
                    <a:pt x="824" y="27"/>
                  </a:cubicBezTo>
                  <a:cubicBezTo>
                    <a:pt x="982" y="28"/>
                    <a:pt x="1231" y="8"/>
                    <a:pt x="1352" y="13"/>
                  </a:cubicBezTo>
                  <a:cubicBezTo>
                    <a:pt x="1473" y="18"/>
                    <a:pt x="1475" y="21"/>
                    <a:pt x="1550" y="55"/>
                  </a:cubicBezTo>
                  <a:cubicBezTo>
                    <a:pt x="1625" y="89"/>
                    <a:pt x="1773" y="164"/>
                    <a:pt x="1802" y="215"/>
                  </a:cubicBezTo>
                  <a:cubicBezTo>
                    <a:pt x="1831" y="266"/>
                    <a:pt x="1751" y="313"/>
                    <a:pt x="1726" y="359"/>
                  </a:cubicBezTo>
                  <a:cubicBezTo>
                    <a:pt x="1701" y="405"/>
                    <a:pt x="1687" y="454"/>
                    <a:pt x="1650" y="493"/>
                  </a:cubicBezTo>
                  <a:cubicBezTo>
                    <a:pt x="1613" y="532"/>
                    <a:pt x="1551" y="553"/>
                    <a:pt x="1504" y="594"/>
                  </a:cubicBezTo>
                  <a:cubicBezTo>
                    <a:pt x="1457" y="635"/>
                    <a:pt x="1394" y="671"/>
                    <a:pt x="1367" y="739"/>
                  </a:cubicBezTo>
                  <a:cubicBezTo>
                    <a:pt x="1340" y="807"/>
                    <a:pt x="1365" y="943"/>
                    <a:pt x="1343" y="1004"/>
                  </a:cubicBezTo>
                  <a:cubicBezTo>
                    <a:pt x="1321" y="1065"/>
                    <a:pt x="1297" y="1095"/>
                    <a:pt x="1232" y="1104"/>
                  </a:cubicBezTo>
                  <a:cubicBezTo>
                    <a:pt x="1167" y="1113"/>
                    <a:pt x="1041" y="1068"/>
                    <a:pt x="954" y="1058"/>
                  </a:cubicBezTo>
                  <a:cubicBezTo>
                    <a:pt x="867" y="1048"/>
                    <a:pt x="803" y="1039"/>
                    <a:pt x="710" y="1042"/>
                  </a:cubicBezTo>
                  <a:cubicBezTo>
                    <a:pt x="617" y="1045"/>
                    <a:pt x="457" y="1080"/>
                    <a:pt x="394" y="1076"/>
                  </a:cubicBezTo>
                  <a:cubicBezTo>
                    <a:pt x="331" y="1072"/>
                    <a:pt x="345" y="1032"/>
                    <a:pt x="332" y="1021"/>
                  </a:cubicBezTo>
                  <a:close/>
                </a:path>
              </a:pathLst>
            </a:custGeom>
            <a:noFill/>
            <a:ln w="25400" cap="flat">
              <a:solidFill>
                <a:srgbClr val="008080"/>
              </a:solidFill>
              <a:prstDash val="dash"/>
              <a:round/>
              <a:headEnd/>
              <a:tailEnd/>
            </a:ln>
          </p:spPr>
          <p:txBody>
            <a:bodyPr/>
            <a:lstStyle/>
            <a:p>
              <a:endParaRPr lang="fr-FR"/>
            </a:p>
          </p:txBody>
        </p:sp>
      </p:grpSp>
      <p:sp>
        <p:nvSpPr>
          <p:cNvPr id="105" name="Text Box 71"/>
          <p:cNvSpPr txBox="1">
            <a:spLocks noChangeArrowheads="1"/>
          </p:cNvSpPr>
          <p:nvPr/>
        </p:nvSpPr>
        <p:spPr bwMode="auto">
          <a:xfrm>
            <a:off x="5867523" y="980182"/>
            <a:ext cx="1371600" cy="307975"/>
          </a:xfrm>
          <a:prstGeom prst="rect">
            <a:avLst/>
          </a:prstGeom>
          <a:noFill/>
          <a:ln w="9525" algn="ctr">
            <a:noFill/>
            <a:miter lim="800000"/>
            <a:headEnd/>
            <a:tailEnd/>
          </a:ln>
        </p:spPr>
        <p:txBody>
          <a:bodyPr>
            <a:spAutoFit/>
          </a:bodyPr>
          <a:lstStyle/>
          <a:p>
            <a:pPr algn="ctr">
              <a:spcBef>
                <a:spcPct val="50000"/>
              </a:spcBef>
            </a:pPr>
            <a:r>
              <a:rPr lang="fr-FR" sz="1400" b="1">
                <a:solidFill>
                  <a:schemeClr val="bg1"/>
                </a:solidFill>
                <a:latin typeface="Calibri" pitchFamily="34" charset="0"/>
              </a:rPr>
              <a:t>SiO2 /Si</a:t>
            </a:r>
            <a:endParaRPr lang="fr-FR" sz="1400" b="1" baseline="-25000">
              <a:solidFill>
                <a:schemeClr val="bg1"/>
              </a:solidFill>
              <a:latin typeface="Calibri" pitchFamily="34" charset="0"/>
            </a:endParaRPr>
          </a:p>
        </p:txBody>
      </p:sp>
      <p:grpSp>
        <p:nvGrpSpPr>
          <p:cNvPr id="5" name="Groupe 105"/>
          <p:cNvGrpSpPr>
            <a:grpSpLocks/>
          </p:cNvGrpSpPr>
          <p:nvPr/>
        </p:nvGrpSpPr>
        <p:grpSpPr bwMode="auto">
          <a:xfrm>
            <a:off x="4714998" y="1224657"/>
            <a:ext cx="3676650" cy="873125"/>
            <a:chOff x="3839493" y="1086523"/>
            <a:chExt cx="3676961" cy="873246"/>
          </a:xfrm>
        </p:grpSpPr>
        <p:sp>
          <p:nvSpPr>
            <p:cNvPr id="51230" name="Text Box 71"/>
            <p:cNvSpPr txBox="1">
              <a:spLocks noChangeArrowheads="1"/>
            </p:cNvSpPr>
            <p:nvPr/>
          </p:nvSpPr>
          <p:spPr bwMode="auto">
            <a:xfrm>
              <a:off x="3839493" y="1086523"/>
              <a:ext cx="865187" cy="338554"/>
            </a:xfrm>
            <a:prstGeom prst="rect">
              <a:avLst/>
            </a:prstGeom>
            <a:noFill/>
            <a:ln w="9525" algn="ctr">
              <a:noFill/>
              <a:miter lim="800000"/>
              <a:headEnd/>
              <a:tailEnd/>
            </a:ln>
          </p:spPr>
          <p:txBody>
            <a:bodyPr>
              <a:spAutoFit/>
            </a:bodyPr>
            <a:lstStyle/>
            <a:p>
              <a:pPr>
                <a:spcBef>
                  <a:spcPct val="50000"/>
                </a:spcBef>
              </a:pPr>
              <a:r>
                <a:rPr lang="fr-FR" sz="1600" b="1">
                  <a:solidFill>
                    <a:srgbClr val="FF6600"/>
                  </a:solidFill>
                  <a:latin typeface="Calibri" pitchFamily="34" charset="0"/>
                </a:rPr>
                <a:t>Al(Cu)</a:t>
              </a:r>
            </a:p>
          </p:txBody>
        </p:sp>
        <p:sp>
          <p:nvSpPr>
            <p:cNvPr id="51231" name="Freeform 52"/>
            <p:cNvSpPr>
              <a:spLocks/>
            </p:cNvSpPr>
            <p:nvPr/>
          </p:nvSpPr>
          <p:spPr bwMode="auto">
            <a:xfrm>
              <a:off x="3931879" y="1124744"/>
              <a:ext cx="3584575" cy="835025"/>
            </a:xfrm>
            <a:custGeom>
              <a:avLst/>
              <a:gdLst>
                <a:gd name="T0" fmla="*/ 2147483647 w 2258"/>
                <a:gd name="T1" fmla="*/ 2147483647 h 526"/>
                <a:gd name="T2" fmla="*/ 2147483647 w 2258"/>
                <a:gd name="T3" fmla="*/ 2147483647 h 526"/>
                <a:gd name="T4" fmla="*/ 2147483647 w 2258"/>
                <a:gd name="T5" fmla="*/ 2147483647 h 526"/>
                <a:gd name="T6" fmla="*/ 2147483647 w 2258"/>
                <a:gd name="T7" fmla="*/ 2147483647 h 526"/>
                <a:gd name="T8" fmla="*/ 2147483647 w 2258"/>
                <a:gd name="T9" fmla="*/ 2147483647 h 526"/>
                <a:gd name="T10" fmla="*/ 2147483647 w 2258"/>
                <a:gd name="T11" fmla="*/ 2147483647 h 526"/>
                <a:gd name="T12" fmla="*/ 2147483647 w 2258"/>
                <a:gd name="T13" fmla="*/ 2147483647 h 526"/>
                <a:gd name="T14" fmla="*/ 2147483647 w 2258"/>
                <a:gd name="T15" fmla="*/ 2147483647 h 526"/>
                <a:gd name="T16" fmla="*/ 2147483647 w 2258"/>
                <a:gd name="T17" fmla="*/ 2147483647 h 526"/>
                <a:gd name="T18" fmla="*/ 2147483647 w 2258"/>
                <a:gd name="T19" fmla="*/ 2147483647 h 526"/>
                <a:gd name="T20" fmla="*/ 2147483647 w 2258"/>
                <a:gd name="T21" fmla="*/ 2147483647 h 526"/>
                <a:gd name="T22" fmla="*/ 0 w 2258"/>
                <a:gd name="T23" fmla="*/ 0 h 526"/>
                <a:gd name="T24" fmla="*/ 0 w 2258"/>
                <a:gd name="T25" fmla="*/ 2147483647 h 526"/>
                <a:gd name="T26" fmla="*/ 2147483647 w 2258"/>
                <a:gd name="T27" fmla="*/ 2147483647 h 5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58"/>
                <a:gd name="T43" fmla="*/ 0 h 526"/>
                <a:gd name="T44" fmla="*/ 2258 w 2258"/>
                <a:gd name="T45" fmla="*/ 526 h 52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58" h="526">
                  <a:moveTo>
                    <a:pt x="196" y="526"/>
                  </a:moveTo>
                  <a:cubicBezTo>
                    <a:pt x="241" y="507"/>
                    <a:pt x="257" y="449"/>
                    <a:pt x="270" y="399"/>
                  </a:cubicBezTo>
                  <a:cubicBezTo>
                    <a:pt x="283" y="349"/>
                    <a:pt x="248" y="278"/>
                    <a:pt x="272" y="225"/>
                  </a:cubicBezTo>
                  <a:cubicBezTo>
                    <a:pt x="296" y="172"/>
                    <a:pt x="337" y="112"/>
                    <a:pt x="414" y="79"/>
                  </a:cubicBezTo>
                  <a:cubicBezTo>
                    <a:pt x="491" y="46"/>
                    <a:pt x="617" y="30"/>
                    <a:pt x="734" y="25"/>
                  </a:cubicBezTo>
                  <a:cubicBezTo>
                    <a:pt x="851" y="20"/>
                    <a:pt x="941" y="47"/>
                    <a:pt x="1118" y="51"/>
                  </a:cubicBezTo>
                  <a:cubicBezTo>
                    <a:pt x="1295" y="55"/>
                    <a:pt x="1631" y="30"/>
                    <a:pt x="1794" y="51"/>
                  </a:cubicBezTo>
                  <a:cubicBezTo>
                    <a:pt x="1957" y="72"/>
                    <a:pt x="2034" y="126"/>
                    <a:pt x="2096" y="179"/>
                  </a:cubicBezTo>
                  <a:cubicBezTo>
                    <a:pt x="2158" y="232"/>
                    <a:pt x="2141" y="327"/>
                    <a:pt x="2168" y="371"/>
                  </a:cubicBezTo>
                  <a:cubicBezTo>
                    <a:pt x="2195" y="415"/>
                    <a:pt x="2244" y="504"/>
                    <a:pt x="2258" y="446"/>
                  </a:cubicBezTo>
                  <a:lnTo>
                    <a:pt x="2250" y="24"/>
                  </a:lnTo>
                  <a:lnTo>
                    <a:pt x="0" y="0"/>
                  </a:lnTo>
                  <a:lnTo>
                    <a:pt x="0" y="516"/>
                  </a:lnTo>
                  <a:lnTo>
                    <a:pt x="196" y="526"/>
                  </a:lnTo>
                  <a:close/>
                </a:path>
              </a:pathLst>
            </a:custGeom>
            <a:noFill/>
            <a:ln w="25400" cap="flat">
              <a:solidFill>
                <a:srgbClr val="FF6600"/>
              </a:solidFill>
              <a:prstDash val="dash"/>
              <a:round/>
              <a:headEnd/>
              <a:tailEnd/>
            </a:ln>
          </p:spPr>
          <p:txBody>
            <a:bodyPr/>
            <a:lstStyle/>
            <a:p>
              <a:endParaRPr lang="fr-FR"/>
            </a:p>
          </p:txBody>
        </p:sp>
      </p:grpSp>
      <p:grpSp>
        <p:nvGrpSpPr>
          <p:cNvPr id="7" name="Groupe 107"/>
          <p:cNvGrpSpPr>
            <a:grpSpLocks/>
          </p:cNvGrpSpPr>
          <p:nvPr/>
        </p:nvGrpSpPr>
        <p:grpSpPr bwMode="auto">
          <a:xfrm>
            <a:off x="4786436" y="1335782"/>
            <a:ext cx="3594100" cy="796925"/>
            <a:chOff x="3203848" y="4441527"/>
            <a:chExt cx="3594100" cy="796925"/>
          </a:xfrm>
        </p:grpSpPr>
        <p:sp>
          <p:nvSpPr>
            <p:cNvPr id="51226" name="Freeform 58"/>
            <p:cNvSpPr>
              <a:spLocks/>
            </p:cNvSpPr>
            <p:nvPr/>
          </p:nvSpPr>
          <p:spPr bwMode="auto">
            <a:xfrm>
              <a:off x="3203848" y="4441527"/>
              <a:ext cx="3594100" cy="796925"/>
            </a:xfrm>
            <a:custGeom>
              <a:avLst/>
              <a:gdLst>
                <a:gd name="T0" fmla="*/ 0 w 2264"/>
                <a:gd name="T1" fmla="*/ 2147483647 h 502"/>
                <a:gd name="T2" fmla="*/ 2147483647 w 2264"/>
                <a:gd name="T3" fmla="*/ 2147483647 h 502"/>
                <a:gd name="T4" fmla="*/ 2147483647 w 2264"/>
                <a:gd name="T5" fmla="*/ 2147483647 h 502"/>
                <a:gd name="T6" fmla="*/ 2147483647 w 2264"/>
                <a:gd name="T7" fmla="*/ 2147483647 h 502"/>
                <a:gd name="T8" fmla="*/ 2147483647 w 2264"/>
                <a:gd name="T9" fmla="*/ 2147483647 h 502"/>
                <a:gd name="T10" fmla="*/ 2147483647 w 2264"/>
                <a:gd name="T11" fmla="*/ 2147483647 h 502"/>
                <a:gd name="T12" fmla="*/ 2147483647 w 2264"/>
                <a:gd name="T13" fmla="*/ 2147483647 h 502"/>
                <a:gd name="T14" fmla="*/ 2147483647 w 2264"/>
                <a:gd name="T15" fmla="*/ 2147483647 h 502"/>
                <a:gd name="T16" fmla="*/ 2147483647 w 2264"/>
                <a:gd name="T17" fmla="*/ 2147483647 h 502"/>
                <a:gd name="T18" fmla="*/ 2147483647 w 2264"/>
                <a:gd name="T19" fmla="*/ 2147483647 h 502"/>
                <a:gd name="T20" fmla="*/ 2147483647 w 2264"/>
                <a:gd name="T21" fmla="*/ 2147483647 h 502"/>
                <a:gd name="T22" fmla="*/ 2147483647 w 2264"/>
                <a:gd name="T23" fmla="*/ 2147483647 h 502"/>
                <a:gd name="T24" fmla="*/ 2147483647 w 2264"/>
                <a:gd name="T25" fmla="*/ 2147483647 h 502"/>
                <a:gd name="T26" fmla="*/ 2147483647 w 2264"/>
                <a:gd name="T27" fmla="*/ 2147483647 h 502"/>
                <a:gd name="T28" fmla="*/ 2147483647 w 2264"/>
                <a:gd name="T29" fmla="*/ 2147483647 h 502"/>
                <a:gd name="T30" fmla="*/ 2147483647 w 2264"/>
                <a:gd name="T31" fmla="*/ 2147483647 h 502"/>
                <a:gd name="T32" fmla="*/ 2147483647 w 2264"/>
                <a:gd name="T33" fmla="*/ 2147483647 h 502"/>
                <a:gd name="T34" fmla="*/ 2147483647 w 2264"/>
                <a:gd name="T35" fmla="*/ 2147483647 h 50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264"/>
                <a:gd name="T55" fmla="*/ 0 h 502"/>
                <a:gd name="T56" fmla="*/ 2264 w 2264"/>
                <a:gd name="T57" fmla="*/ 502 h 50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264" h="502">
                  <a:moveTo>
                    <a:pt x="0" y="491"/>
                  </a:moveTo>
                  <a:cubicBezTo>
                    <a:pt x="25" y="492"/>
                    <a:pt x="109" y="502"/>
                    <a:pt x="152" y="499"/>
                  </a:cubicBezTo>
                  <a:cubicBezTo>
                    <a:pt x="195" y="496"/>
                    <a:pt x="239" y="478"/>
                    <a:pt x="256" y="471"/>
                  </a:cubicBezTo>
                  <a:cubicBezTo>
                    <a:pt x="273" y="464"/>
                    <a:pt x="249" y="482"/>
                    <a:pt x="256" y="459"/>
                  </a:cubicBezTo>
                  <a:cubicBezTo>
                    <a:pt x="263" y="436"/>
                    <a:pt x="290" y="373"/>
                    <a:pt x="296" y="335"/>
                  </a:cubicBezTo>
                  <a:cubicBezTo>
                    <a:pt x="302" y="297"/>
                    <a:pt x="282" y="265"/>
                    <a:pt x="290" y="229"/>
                  </a:cubicBezTo>
                  <a:cubicBezTo>
                    <a:pt x="298" y="193"/>
                    <a:pt x="310" y="153"/>
                    <a:pt x="344" y="121"/>
                  </a:cubicBezTo>
                  <a:cubicBezTo>
                    <a:pt x="378" y="89"/>
                    <a:pt x="437" y="56"/>
                    <a:pt x="494" y="37"/>
                  </a:cubicBezTo>
                  <a:cubicBezTo>
                    <a:pt x="551" y="18"/>
                    <a:pt x="615" y="13"/>
                    <a:pt x="684" y="7"/>
                  </a:cubicBezTo>
                  <a:cubicBezTo>
                    <a:pt x="753" y="1"/>
                    <a:pt x="839" y="0"/>
                    <a:pt x="908" y="3"/>
                  </a:cubicBezTo>
                  <a:cubicBezTo>
                    <a:pt x="977" y="6"/>
                    <a:pt x="1003" y="23"/>
                    <a:pt x="1098" y="25"/>
                  </a:cubicBezTo>
                  <a:cubicBezTo>
                    <a:pt x="1193" y="27"/>
                    <a:pt x="1374" y="19"/>
                    <a:pt x="1476" y="17"/>
                  </a:cubicBezTo>
                  <a:cubicBezTo>
                    <a:pt x="1578" y="15"/>
                    <a:pt x="1633" y="4"/>
                    <a:pt x="1710" y="13"/>
                  </a:cubicBezTo>
                  <a:cubicBezTo>
                    <a:pt x="1787" y="22"/>
                    <a:pt x="1871" y="48"/>
                    <a:pt x="1936" y="73"/>
                  </a:cubicBezTo>
                  <a:cubicBezTo>
                    <a:pt x="2001" y="98"/>
                    <a:pt x="2063" y="128"/>
                    <a:pt x="2098" y="165"/>
                  </a:cubicBezTo>
                  <a:cubicBezTo>
                    <a:pt x="2133" y="202"/>
                    <a:pt x="2134" y="258"/>
                    <a:pt x="2148" y="297"/>
                  </a:cubicBezTo>
                  <a:cubicBezTo>
                    <a:pt x="2162" y="336"/>
                    <a:pt x="2165" y="377"/>
                    <a:pt x="2184" y="399"/>
                  </a:cubicBezTo>
                  <a:cubicBezTo>
                    <a:pt x="2203" y="421"/>
                    <a:pt x="2247" y="421"/>
                    <a:pt x="2264" y="427"/>
                  </a:cubicBezTo>
                </a:path>
              </a:pathLst>
            </a:custGeom>
            <a:noFill/>
            <a:ln w="38100" cap="flat">
              <a:solidFill>
                <a:schemeClr val="bg1"/>
              </a:solidFill>
              <a:prstDash val="sysDot"/>
              <a:round/>
              <a:headEnd/>
              <a:tailEnd/>
            </a:ln>
          </p:spPr>
          <p:txBody>
            <a:bodyPr/>
            <a:lstStyle/>
            <a:p>
              <a:endParaRPr lang="fr-FR"/>
            </a:p>
          </p:txBody>
        </p:sp>
        <p:sp>
          <p:nvSpPr>
            <p:cNvPr id="51227" name="Text Box 71"/>
            <p:cNvSpPr txBox="1">
              <a:spLocks noChangeArrowheads="1"/>
            </p:cNvSpPr>
            <p:nvPr/>
          </p:nvSpPr>
          <p:spPr bwMode="auto">
            <a:xfrm>
              <a:off x="3816623" y="4622502"/>
              <a:ext cx="865188" cy="338554"/>
            </a:xfrm>
            <a:prstGeom prst="rect">
              <a:avLst/>
            </a:prstGeom>
            <a:noFill/>
            <a:ln w="9525" algn="ctr">
              <a:noFill/>
              <a:miter lim="800000"/>
              <a:headEnd/>
              <a:tailEnd/>
            </a:ln>
          </p:spPr>
          <p:txBody>
            <a:bodyPr>
              <a:spAutoFit/>
            </a:bodyPr>
            <a:lstStyle/>
            <a:p>
              <a:pPr>
                <a:spcBef>
                  <a:spcPct val="50000"/>
                </a:spcBef>
              </a:pPr>
              <a:r>
                <a:rPr lang="fr-FR" sz="1600" b="1">
                  <a:solidFill>
                    <a:schemeClr val="bg1"/>
                  </a:solidFill>
                  <a:latin typeface="Calibri" pitchFamily="34" charset="0"/>
                </a:rPr>
                <a:t>Al</a:t>
              </a:r>
              <a:r>
                <a:rPr lang="fr-FR" sz="1600" b="1" baseline="-25000">
                  <a:solidFill>
                    <a:schemeClr val="bg1"/>
                  </a:solidFill>
                  <a:latin typeface="Calibri" pitchFamily="34" charset="0"/>
                </a:rPr>
                <a:t>2</a:t>
              </a:r>
              <a:r>
                <a:rPr lang="fr-FR" sz="1600" b="1">
                  <a:solidFill>
                    <a:schemeClr val="bg1"/>
                  </a:solidFill>
                  <a:latin typeface="Calibri" pitchFamily="34" charset="0"/>
                </a:rPr>
                <a:t>O</a:t>
              </a:r>
              <a:r>
                <a:rPr lang="fr-FR" sz="1600" b="1" baseline="-25000">
                  <a:solidFill>
                    <a:schemeClr val="bg1"/>
                  </a:solidFill>
                  <a:latin typeface="Calibri" pitchFamily="34" charset="0"/>
                </a:rPr>
                <a:t>3</a:t>
              </a:r>
            </a:p>
          </p:txBody>
        </p:sp>
      </p:grpSp>
      <p:grpSp>
        <p:nvGrpSpPr>
          <p:cNvPr id="8" name="Groupe 110"/>
          <p:cNvGrpSpPr>
            <a:grpSpLocks/>
          </p:cNvGrpSpPr>
          <p:nvPr/>
        </p:nvGrpSpPr>
        <p:grpSpPr bwMode="auto">
          <a:xfrm>
            <a:off x="8172400" y="2054920"/>
            <a:ext cx="1154113" cy="339725"/>
            <a:chOff x="7570530" y="1941546"/>
            <a:chExt cx="1153220" cy="338554"/>
          </a:xfrm>
        </p:grpSpPr>
        <p:sp>
          <p:nvSpPr>
            <p:cNvPr id="51224" name="Text Box 71"/>
            <p:cNvSpPr txBox="1">
              <a:spLocks noChangeArrowheads="1"/>
            </p:cNvSpPr>
            <p:nvPr/>
          </p:nvSpPr>
          <p:spPr bwMode="auto">
            <a:xfrm>
              <a:off x="7858562" y="1941546"/>
              <a:ext cx="865188" cy="338554"/>
            </a:xfrm>
            <a:prstGeom prst="rect">
              <a:avLst/>
            </a:prstGeom>
            <a:noFill/>
            <a:ln w="9525" algn="ctr">
              <a:noFill/>
              <a:miter lim="800000"/>
              <a:headEnd/>
              <a:tailEnd/>
            </a:ln>
          </p:spPr>
          <p:txBody>
            <a:bodyPr>
              <a:spAutoFit/>
            </a:bodyPr>
            <a:lstStyle/>
            <a:p>
              <a:pPr>
                <a:spcBef>
                  <a:spcPct val="50000"/>
                </a:spcBef>
              </a:pPr>
              <a:r>
                <a:rPr lang="fr-FR" sz="1600" b="1" dirty="0">
                  <a:latin typeface="Calibri" pitchFamily="34" charset="0"/>
                </a:rPr>
                <a:t>Colle</a:t>
              </a:r>
              <a:endParaRPr lang="fr-FR" sz="1600" b="1" baseline="-25000" dirty="0">
                <a:latin typeface="Calibri" pitchFamily="34" charset="0"/>
              </a:endParaRPr>
            </a:p>
          </p:txBody>
        </p:sp>
        <p:cxnSp>
          <p:nvCxnSpPr>
            <p:cNvPr id="110" name="Connecteur droit avec flèche 109"/>
            <p:cNvCxnSpPr>
              <a:stCxn id="51224" idx="1"/>
            </p:cNvCxnSpPr>
            <p:nvPr/>
          </p:nvCxnSpPr>
          <p:spPr>
            <a:xfrm flipH="1" flipV="1">
              <a:off x="7570530" y="2085510"/>
              <a:ext cx="288701" cy="2531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9" name="Groupe 111"/>
          <p:cNvGrpSpPr>
            <a:grpSpLocks/>
          </p:cNvGrpSpPr>
          <p:nvPr/>
        </p:nvGrpSpPr>
        <p:grpSpPr bwMode="auto">
          <a:xfrm>
            <a:off x="7229598" y="1550095"/>
            <a:ext cx="1182688" cy="1481137"/>
            <a:chOff x="6654453" y="1412255"/>
            <a:chExt cx="1182621" cy="1481138"/>
          </a:xfrm>
        </p:grpSpPr>
        <p:sp>
          <p:nvSpPr>
            <p:cNvPr id="51220" name="Freeform 25"/>
            <p:cNvSpPr>
              <a:spLocks/>
            </p:cNvSpPr>
            <p:nvPr/>
          </p:nvSpPr>
          <p:spPr bwMode="auto">
            <a:xfrm>
              <a:off x="6654453" y="1447180"/>
              <a:ext cx="1146175" cy="1393825"/>
            </a:xfrm>
            <a:custGeom>
              <a:avLst/>
              <a:gdLst>
                <a:gd name="T0" fmla="*/ 2147483647 w 722"/>
                <a:gd name="T1" fmla="*/ 2147483647 h 878"/>
                <a:gd name="T2" fmla="*/ 2147483647 w 722"/>
                <a:gd name="T3" fmla="*/ 2147483647 h 878"/>
                <a:gd name="T4" fmla="*/ 2147483647 w 722"/>
                <a:gd name="T5" fmla="*/ 2147483647 h 878"/>
                <a:gd name="T6" fmla="*/ 2147483647 w 722"/>
                <a:gd name="T7" fmla="*/ 2147483647 h 878"/>
                <a:gd name="T8" fmla="*/ 2147483647 w 722"/>
                <a:gd name="T9" fmla="*/ 2147483647 h 878"/>
                <a:gd name="T10" fmla="*/ 2147483647 w 722"/>
                <a:gd name="T11" fmla="*/ 2147483647 h 878"/>
                <a:gd name="T12" fmla="*/ 0 60000 65536"/>
                <a:gd name="T13" fmla="*/ 0 60000 65536"/>
                <a:gd name="T14" fmla="*/ 0 60000 65536"/>
                <a:gd name="T15" fmla="*/ 0 60000 65536"/>
                <a:gd name="T16" fmla="*/ 0 60000 65536"/>
                <a:gd name="T17" fmla="*/ 0 60000 65536"/>
                <a:gd name="T18" fmla="*/ 0 w 722"/>
                <a:gd name="T19" fmla="*/ 0 h 878"/>
                <a:gd name="T20" fmla="*/ 722 w 722"/>
                <a:gd name="T21" fmla="*/ 878 h 878"/>
              </a:gdLst>
              <a:ahLst/>
              <a:cxnLst>
                <a:cxn ang="T12">
                  <a:pos x="T0" y="T1"/>
                </a:cxn>
                <a:cxn ang="T13">
                  <a:pos x="T2" y="T3"/>
                </a:cxn>
                <a:cxn ang="T14">
                  <a:pos x="T4" y="T5"/>
                </a:cxn>
                <a:cxn ang="T15">
                  <a:pos x="T6" y="T7"/>
                </a:cxn>
                <a:cxn ang="T16">
                  <a:pos x="T8" y="T9"/>
                </a:cxn>
                <a:cxn ang="T17">
                  <a:pos x="T10" y="T11"/>
                </a:cxn>
              </a:cxnLst>
              <a:rect l="T18" t="T19" r="T20" b="T21"/>
              <a:pathLst>
                <a:path w="722" h="878">
                  <a:moveTo>
                    <a:pt x="716" y="856"/>
                  </a:moveTo>
                  <a:cubicBezTo>
                    <a:pt x="643" y="857"/>
                    <a:pt x="391" y="878"/>
                    <a:pt x="276" y="860"/>
                  </a:cubicBezTo>
                  <a:cubicBezTo>
                    <a:pt x="161" y="842"/>
                    <a:pt x="48" y="856"/>
                    <a:pt x="24" y="748"/>
                  </a:cubicBezTo>
                  <a:cubicBezTo>
                    <a:pt x="0" y="640"/>
                    <a:pt x="86" y="335"/>
                    <a:pt x="133" y="214"/>
                  </a:cubicBezTo>
                  <a:cubicBezTo>
                    <a:pt x="180" y="93"/>
                    <a:pt x="210" y="44"/>
                    <a:pt x="308" y="22"/>
                  </a:cubicBezTo>
                  <a:cubicBezTo>
                    <a:pt x="406" y="0"/>
                    <a:pt x="636" y="70"/>
                    <a:pt x="722" y="82"/>
                  </a:cubicBezTo>
                </a:path>
              </a:pathLst>
            </a:custGeom>
            <a:noFill/>
            <a:ln w="25400">
              <a:solidFill>
                <a:schemeClr val="bg1"/>
              </a:solidFill>
              <a:round/>
              <a:headEnd/>
              <a:tailEnd/>
            </a:ln>
          </p:spPr>
          <p:txBody>
            <a:bodyPr/>
            <a:lstStyle/>
            <a:p>
              <a:endParaRPr lang="fr-FR"/>
            </a:p>
          </p:txBody>
        </p:sp>
        <p:sp>
          <p:nvSpPr>
            <p:cNvPr id="51221" name="AutoShape 35"/>
            <p:cNvSpPr>
              <a:spLocks noChangeArrowheads="1"/>
            </p:cNvSpPr>
            <p:nvPr/>
          </p:nvSpPr>
          <p:spPr bwMode="auto">
            <a:xfrm rot="5494045" flipH="1" flipV="1">
              <a:off x="7215633" y="2741787"/>
              <a:ext cx="150813" cy="152400"/>
            </a:xfrm>
            <a:prstGeom prst="triangle">
              <a:avLst>
                <a:gd name="adj" fmla="val 50000"/>
              </a:avLst>
            </a:prstGeom>
            <a:solidFill>
              <a:schemeClr val="bg1"/>
            </a:solidFill>
            <a:ln w="9525">
              <a:noFill/>
              <a:miter lim="800000"/>
              <a:headEnd/>
              <a:tailEnd/>
            </a:ln>
          </p:spPr>
          <p:txBody>
            <a:bodyPr wrap="none" anchor="ctr"/>
            <a:lstStyle/>
            <a:p>
              <a:endParaRPr lang="de-DE">
                <a:latin typeface="Calibri" pitchFamily="34" charset="0"/>
              </a:endParaRPr>
            </a:p>
          </p:txBody>
        </p:sp>
        <p:sp>
          <p:nvSpPr>
            <p:cNvPr id="51222" name="AutoShape 36"/>
            <p:cNvSpPr>
              <a:spLocks noChangeArrowheads="1"/>
            </p:cNvSpPr>
            <p:nvPr/>
          </p:nvSpPr>
          <p:spPr bwMode="auto">
            <a:xfrm rot="-5855967" flipH="1" flipV="1">
              <a:off x="7075933" y="1411462"/>
              <a:ext cx="150813" cy="152400"/>
            </a:xfrm>
            <a:prstGeom prst="triangle">
              <a:avLst>
                <a:gd name="adj" fmla="val 50000"/>
              </a:avLst>
            </a:prstGeom>
            <a:solidFill>
              <a:schemeClr val="bg1"/>
            </a:solidFill>
            <a:ln w="9525">
              <a:noFill/>
              <a:miter lim="800000"/>
              <a:headEnd/>
              <a:tailEnd/>
            </a:ln>
          </p:spPr>
          <p:txBody>
            <a:bodyPr wrap="none" anchor="ctr"/>
            <a:lstStyle/>
            <a:p>
              <a:endParaRPr lang="de-DE">
                <a:latin typeface="Calibri" pitchFamily="34" charset="0"/>
              </a:endParaRPr>
            </a:p>
          </p:txBody>
        </p:sp>
        <p:sp>
          <p:nvSpPr>
            <p:cNvPr id="51223" name="Text Box 37"/>
            <p:cNvSpPr txBox="1">
              <a:spLocks noChangeArrowheads="1"/>
            </p:cNvSpPr>
            <p:nvPr/>
          </p:nvSpPr>
          <p:spPr bwMode="auto">
            <a:xfrm>
              <a:off x="6900970" y="2274738"/>
              <a:ext cx="936104" cy="523220"/>
            </a:xfrm>
            <a:prstGeom prst="rect">
              <a:avLst/>
            </a:prstGeom>
            <a:noFill/>
            <a:ln w="9525">
              <a:noFill/>
              <a:miter lim="800000"/>
              <a:headEnd/>
              <a:tailEnd/>
            </a:ln>
          </p:spPr>
          <p:txBody>
            <a:bodyPr>
              <a:spAutoFit/>
            </a:bodyPr>
            <a:lstStyle/>
            <a:p>
              <a:pPr algn="ctr">
                <a:spcBef>
                  <a:spcPct val="50000"/>
                </a:spcBef>
              </a:pPr>
              <a:r>
                <a:rPr lang="fr-FR" sz="1400" b="1">
                  <a:solidFill>
                    <a:schemeClr val="bg1"/>
                  </a:solidFill>
                  <a:latin typeface="Calibri" pitchFamily="34" charset="0"/>
                </a:rPr>
                <a:t>Courant électrique</a:t>
              </a:r>
            </a:p>
          </p:txBody>
        </p:sp>
      </p:grpSp>
      <p:sp>
        <p:nvSpPr>
          <p:cNvPr id="114" name="Flèche vers le bas 113"/>
          <p:cNvSpPr/>
          <p:nvPr/>
        </p:nvSpPr>
        <p:spPr>
          <a:xfrm rot="16200000">
            <a:off x="359247" y="4689426"/>
            <a:ext cx="504825" cy="57626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16" name="Espace réservé du numéro de diapositive 3"/>
          <p:cNvSpPr>
            <a:spLocks noGrp="1"/>
          </p:cNvSpPr>
          <p:nvPr>
            <p:ph type="sldNum" sz="quarter" idx="12"/>
          </p:nvPr>
        </p:nvSpPr>
        <p:spPr>
          <a:xfrm>
            <a:off x="8675688" y="6492875"/>
            <a:ext cx="347662" cy="365125"/>
          </a:xfrm>
        </p:spPr>
        <p:txBody>
          <a:bodyPr/>
          <a:lstStyle/>
          <a:p>
            <a:pPr>
              <a:defRPr/>
            </a:pPr>
            <a:fld id="{54B5BC03-27F7-4951-815E-4D5C9654D3E9}" type="slidenum">
              <a:rPr lang="de-DE"/>
              <a:pPr>
                <a:defRPr/>
              </a:pPr>
              <a:t>4</a:t>
            </a:fld>
            <a:endParaRPr lang="de-DE"/>
          </a:p>
        </p:txBody>
      </p:sp>
      <p:sp>
        <p:nvSpPr>
          <p:cNvPr id="61" name="Rectangle à coins arrondis 60"/>
          <p:cNvSpPr/>
          <p:nvPr/>
        </p:nvSpPr>
        <p:spPr>
          <a:xfrm>
            <a:off x="971600" y="4221088"/>
            <a:ext cx="7633344" cy="1584176"/>
          </a:xfrm>
          <a:prstGeom prst="roundRect">
            <a:avLst>
              <a:gd name="adj" fmla="val 9550"/>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wrap="none" lIns="0" rIns="0" anchor="ctr"/>
          <a:lstStyle/>
          <a:p>
            <a:pPr algn="ctr" fontAlgn="auto">
              <a:spcBef>
                <a:spcPts val="0"/>
              </a:spcBef>
              <a:spcAft>
                <a:spcPts val="0"/>
              </a:spcAft>
              <a:defRPr/>
            </a:pPr>
            <a:r>
              <a:rPr lang="fr-FR" sz="2000" b="1" u="sng" dirty="0">
                <a:solidFill>
                  <a:schemeClr val="tx1"/>
                </a:solidFill>
              </a:rPr>
              <a:t>Objectifs</a:t>
            </a:r>
            <a:r>
              <a:rPr lang="fr-FR" sz="2000" dirty="0">
                <a:solidFill>
                  <a:schemeClr val="tx1"/>
                </a:solidFill>
              </a:rPr>
              <a:t> : </a:t>
            </a:r>
          </a:p>
          <a:p>
            <a:pPr algn="ctr" fontAlgn="auto">
              <a:spcBef>
                <a:spcPts val="0"/>
              </a:spcBef>
              <a:spcAft>
                <a:spcPts val="0"/>
              </a:spcAft>
              <a:defRPr/>
            </a:pPr>
            <a:endParaRPr lang="fr-FR" sz="1050" dirty="0">
              <a:solidFill>
                <a:schemeClr val="tx1"/>
              </a:solidFill>
            </a:endParaRPr>
          </a:p>
          <a:p>
            <a:pPr marL="360000" indent="-457200" algn="ctr" fontAlgn="auto">
              <a:spcBef>
                <a:spcPts val="0"/>
              </a:spcBef>
              <a:spcAft>
                <a:spcPts val="0"/>
              </a:spcAft>
              <a:buFont typeface="+mj-lt"/>
              <a:buAutoNum type="arabicPeriod"/>
              <a:defRPr/>
            </a:pPr>
            <a:r>
              <a:rPr lang="fr-FR" sz="2000" b="1" i="1" dirty="0" smtClean="0">
                <a:solidFill>
                  <a:schemeClr val="tx1"/>
                </a:solidFill>
              </a:rPr>
              <a:t>Compréhension de la mécanique de microinsertion.</a:t>
            </a:r>
            <a:endParaRPr lang="fr-FR" sz="2000" b="1" i="1" dirty="0">
              <a:solidFill>
                <a:schemeClr val="tx1"/>
              </a:solidFill>
            </a:endParaRPr>
          </a:p>
          <a:p>
            <a:pPr marL="360000" indent="-457200" algn="ctr" fontAlgn="auto">
              <a:spcBef>
                <a:spcPts val="0"/>
              </a:spcBef>
              <a:spcAft>
                <a:spcPts val="0"/>
              </a:spcAft>
              <a:buFont typeface="+mj-lt"/>
              <a:buAutoNum type="arabicPeriod"/>
              <a:defRPr/>
            </a:pPr>
            <a:endParaRPr lang="fr-FR" sz="1050" b="1" i="1" dirty="0">
              <a:solidFill>
                <a:schemeClr val="tx1"/>
              </a:solidFill>
            </a:endParaRPr>
          </a:p>
          <a:p>
            <a:pPr marL="360000" indent="-457200" algn="ctr" fontAlgn="auto">
              <a:spcBef>
                <a:spcPts val="0"/>
              </a:spcBef>
              <a:spcAft>
                <a:spcPts val="0"/>
              </a:spcAft>
              <a:buFont typeface="+mj-lt"/>
              <a:buAutoNum type="arabicPeriod"/>
              <a:defRPr/>
            </a:pPr>
            <a:r>
              <a:rPr lang="fr-FR" sz="2000" b="1" i="1" dirty="0" smtClean="0">
                <a:solidFill>
                  <a:schemeClr val="tx1"/>
                </a:solidFill>
              </a:rPr>
              <a:t>Compréhension de la formation du contact électrique.</a:t>
            </a:r>
            <a:endParaRPr lang="fr-FR" sz="2000" b="1" i="1" dirty="0">
              <a:solidFill>
                <a:schemeClr val="tx1"/>
              </a:solidFill>
            </a:endParaRPr>
          </a:p>
        </p:txBody>
      </p:sp>
      <p:sp>
        <p:nvSpPr>
          <p:cNvPr id="49" name="Rectangle 48"/>
          <p:cNvSpPr/>
          <p:nvPr/>
        </p:nvSpPr>
        <p:spPr>
          <a:xfrm>
            <a:off x="0" y="6453336"/>
            <a:ext cx="8316416" cy="400110"/>
          </a:xfrm>
          <a:prstGeom prst="rect">
            <a:avLst/>
          </a:prstGeom>
        </p:spPr>
        <p:txBody>
          <a:bodyPr wrap="square">
            <a:spAutoFit/>
          </a:bodyPr>
          <a:lstStyle/>
          <a:p>
            <a:pPr>
              <a:spcBef>
                <a:spcPct val="50000"/>
              </a:spcBef>
            </a:pPr>
            <a:r>
              <a:rPr lang="en-US" sz="1000" b="1" baseline="30000" dirty="0" smtClean="0">
                <a:latin typeface="Calibri" pitchFamily="34" charset="0"/>
              </a:rPr>
              <a:t>1</a:t>
            </a:r>
            <a:r>
              <a:rPr lang="en-US" sz="1000" b="1" dirty="0" smtClean="0">
                <a:latin typeface="Calibri" pitchFamily="34" charset="0"/>
              </a:rPr>
              <a:t>Boutry H. </a:t>
            </a:r>
            <a:r>
              <a:rPr lang="en-US" sz="1000" b="1" i="1" dirty="0" smtClean="0">
                <a:latin typeface="Calibri" pitchFamily="34" charset="0"/>
              </a:rPr>
              <a:t>et al.</a:t>
            </a:r>
            <a:r>
              <a:rPr lang="en-US" sz="1000" b="1" dirty="0" smtClean="0">
                <a:latin typeface="Calibri" pitchFamily="34" charset="0"/>
              </a:rPr>
              <a:t>, “Reliability Characterization and Process Optimization of Ni-based Microinsert Interconnections for Flip Chip Die on Wafer Attachment.”, 2009 IEEE 59th Electronic Components and Technology Conf., 2009, </a:t>
            </a:r>
            <a:r>
              <a:rPr lang="en-US" sz="1000" b="1" dirty="0" err="1" smtClean="0">
                <a:latin typeface="Calibri" pitchFamily="34" charset="0"/>
              </a:rPr>
              <a:t>Vols</a:t>
            </a:r>
            <a:r>
              <a:rPr lang="en-US" sz="1000" b="1" dirty="0" smtClean="0">
                <a:latin typeface="Calibri" pitchFamily="34" charset="0"/>
              </a:rPr>
              <a:t> 1-4, pp. 74-79.</a:t>
            </a:r>
            <a:endParaRPr lang="fr-FR" sz="1000" b="1" dirty="0">
              <a:latin typeface="Calibri" pitchFamily="34" charset="0"/>
            </a:endParaRPr>
          </a:p>
        </p:txBody>
      </p:sp>
      <p:sp>
        <p:nvSpPr>
          <p:cNvPr id="50" name="Rectangle 49"/>
          <p:cNvSpPr/>
          <p:nvPr/>
        </p:nvSpPr>
        <p:spPr>
          <a:xfrm>
            <a:off x="3347244" y="1988840"/>
            <a:ext cx="288032" cy="4320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52" name="Connecteur droit 51"/>
          <p:cNvCxnSpPr/>
          <p:nvPr/>
        </p:nvCxnSpPr>
        <p:spPr>
          <a:xfrm flipV="1">
            <a:off x="3635896" y="1052736"/>
            <a:ext cx="1150862" cy="9361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Connecteur droit 52"/>
          <p:cNvCxnSpPr/>
          <p:nvPr/>
        </p:nvCxnSpPr>
        <p:spPr>
          <a:xfrm>
            <a:off x="3635896" y="2420888"/>
            <a:ext cx="1150862" cy="100811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69" name="Picture 100" descr="Insert4_tilt60"/>
          <p:cNvPicPr>
            <a:picLocks noChangeAspect="1" noChangeArrowheads="1"/>
          </p:cNvPicPr>
          <p:nvPr/>
        </p:nvPicPr>
        <p:blipFill>
          <a:blip r:embed="rId4" cstate="print"/>
          <a:srcRect b="8466"/>
          <a:stretch>
            <a:fillRect/>
          </a:stretch>
        </p:blipFill>
        <p:spPr bwMode="auto">
          <a:xfrm>
            <a:off x="179512" y="836712"/>
            <a:ext cx="1468096" cy="1008112"/>
          </a:xfrm>
          <a:prstGeom prst="rect">
            <a:avLst/>
          </a:prstGeom>
          <a:noFill/>
          <a:ln w="38100">
            <a:noFill/>
            <a:miter lim="800000"/>
            <a:headEnd/>
            <a:tailEnd/>
          </a:ln>
        </p:spPr>
      </p:pic>
      <p:sp>
        <p:nvSpPr>
          <p:cNvPr id="51" name="Text Box 24"/>
          <p:cNvSpPr txBox="1">
            <a:spLocks noChangeArrowheads="1"/>
          </p:cNvSpPr>
          <p:nvPr/>
        </p:nvSpPr>
        <p:spPr bwMode="auto">
          <a:xfrm>
            <a:off x="-180528" y="1772816"/>
            <a:ext cx="2160240" cy="584775"/>
          </a:xfrm>
          <a:prstGeom prst="rect">
            <a:avLst/>
          </a:prstGeom>
          <a:noFill/>
          <a:ln w="9525">
            <a:noFill/>
            <a:miter lim="800000"/>
            <a:headEnd/>
            <a:tailEnd/>
          </a:ln>
        </p:spPr>
        <p:txBody>
          <a:bodyPr wrap="square">
            <a:spAutoFit/>
          </a:bodyPr>
          <a:lstStyle/>
          <a:p>
            <a:pPr algn="ctr">
              <a:spcBef>
                <a:spcPct val="50000"/>
              </a:spcBef>
            </a:pPr>
            <a:r>
              <a:rPr lang="fr-FR" sz="1600" b="1" i="1" u="sng" dirty="0" smtClean="0">
                <a:latin typeface="Calibri" pitchFamily="34" charset="0"/>
              </a:rPr>
              <a:t>Microinsert avant compression</a:t>
            </a:r>
            <a:endParaRPr lang="fr-FR" sz="1600" b="1" i="1" baseline="30000" dirty="0" smtClean="0">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P spid="61"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716" name="Picture 20"/>
          <p:cNvPicPr>
            <a:picLocks noChangeAspect="1" noChangeArrowheads="1"/>
          </p:cNvPicPr>
          <p:nvPr/>
        </p:nvPicPr>
        <p:blipFill>
          <a:blip r:embed="rId4" cstate="print"/>
          <a:srcRect l="1212" t="10413" r="4290" b="4200"/>
          <a:stretch>
            <a:fillRect/>
          </a:stretch>
        </p:blipFill>
        <p:spPr bwMode="auto">
          <a:xfrm>
            <a:off x="3347864" y="2996952"/>
            <a:ext cx="4931120" cy="2592000"/>
          </a:xfrm>
          <a:prstGeom prst="rect">
            <a:avLst/>
          </a:prstGeom>
          <a:noFill/>
          <a:ln w="9525">
            <a:noFill/>
            <a:miter lim="800000"/>
            <a:headEnd/>
            <a:tailEnd/>
          </a:ln>
          <a:effectLst/>
        </p:spPr>
      </p:pic>
      <p:cxnSp>
        <p:nvCxnSpPr>
          <p:cNvPr id="3" name="Connecteur droit 2"/>
          <p:cNvCxnSpPr/>
          <p:nvPr/>
        </p:nvCxnSpPr>
        <p:spPr>
          <a:xfrm>
            <a:off x="0" y="476250"/>
            <a:ext cx="9144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29712" name="ZoneTexte 3"/>
          <p:cNvSpPr txBox="1">
            <a:spLocks noChangeArrowheads="1"/>
          </p:cNvSpPr>
          <p:nvPr/>
        </p:nvSpPr>
        <p:spPr bwMode="auto">
          <a:xfrm>
            <a:off x="0" y="0"/>
            <a:ext cx="9144000" cy="461963"/>
          </a:xfrm>
          <a:prstGeom prst="rect">
            <a:avLst/>
          </a:prstGeom>
          <a:noFill/>
          <a:ln w="9525">
            <a:noFill/>
            <a:miter lim="800000"/>
            <a:headEnd/>
            <a:tailEnd/>
          </a:ln>
        </p:spPr>
        <p:txBody>
          <a:bodyPr>
            <a:spAutoFit/>
          </a:bodyPr>
          <a:lstStyle/>
          <a:p>
            <a:r>
              <a:rPr lang="fr-FR" sz="2400" dirty="0" smtClean="0">
                <a:latin typeface="Calibri" pitchFamily="34" charset="0"/>
              </a:rPr>
              <a:t>III. </a:t>
            </a:r>
            <a:r>
              <a:rPr lang="fr-FR" sz="2400" dirty="0">
                <a:latin typeface="Calibri" pitchFamily="34" charset="0"/>
              </a:rPr>
              <a:t>Etude de l’essai de microinsertion</a:t>
            </a:r>
          </a:p>
        </p:txBody>
      </p:sp>
      <p:sp>
        <p:nvSpPr>
          <p:cNvPr id="6" name="ZoneTexte 5"/>
          <p:cNvSpPr txBox="1"/>
          <p:nvPr/>
        </p:nvSpPr>
        <p:spPr>
          <a:xfrm>
            <a:off x="0" y="508000"/>
            <a:ext cx="9144000" cy="400050"/>
          </a:xfrm>
          <a:prstGeom prst="rect">
            <a:avLst/>
          </a:prstGeom>
          <a:solidFill>
            <a:schemeClr val="accent1">
              <a:lumMod val="20000"/>
              <a:lumOff val="80000"/>
            </a:schemeClr>
          </a:solidFill>
        </p:spPr>
        <p:txBody>
          <a:bodyPr>
            <a:spAutoFit/>
          </a:bodyPr>
          <a:lstStyle/>
          <a:p>
            <a:pPr fontAlgn="auto">
              <a:spcBef>
                <a:spcPts val="0"/>
              </a:spcBef>
              <a:spcAft>
                <a:spcPts val="0"/>
              </a:spcAft>
              <a:defRPr/>
            </a:pPr>
            <a:r>
              <a:rPr lang="fr-FR" sz="2000" b="1" i="1" dirty="0">
                <a:latin typeface="+mn-lt"/>
                <a:cs typeface="+mn-cs"/>
                <a:sym typeface="Wingdings"/>
              </a:rPr>
              <a:t></a:t>
            </a:r>
            <a:r>
              <a:rPr lang="fr-FR" sz="2000" i="1" dirty="0">
                <a:latin typeface="+mn-lt"/>
                <a:cs typeface="+mn-cs"/>
                <a:sym typeface="Wingdings"/>
              </a:rPr>
              <a:t> Modélisation numérique à l’échelle d’une rugosité</a:t>
            </a:r>
            <a:endParaRPr lang="fr-FR" sz="2000" i="1" baseline="-25000" dirty="0">
              <a:latin typeface="+mn-lt"/>
              <a:cs typeface="+mn-cs"/>
            </a:endParaRPr>
          </a:p>
        </p:txBody>
      </p:sp>
      <p:sp>
        <p:nvSpPr>
          <p:cNvPr id="41" name="Espace réservé du numéro de diapositive 3"/>
          <p:cNvSpPr>
            <a:spLocks noGrp="1"/>
          </p:cNvSpPr>
          <p:nvPr>
            <p:ph type="sldNum" sz="quarter" idx="12"/>
          </p:nvPr>
        </p:nvSpPr>
        <p:spPr>
          <a:xfrm>
            <a:off x="8675688" y="6492875"/>
            <a:ext cx="347662" cy="365125"/>
          </a:xfrm>
        </p:spPr>
        <p:txBody>
          <a:bodyPr/>
          <a:lstStyle/>
          <a:p>
            <a:pPr>
              <a:defRPr/>
            </a:pPr>
            <a:fld id="{D8216034-57EB-4D52-B6C3-880AEDE3167D}" type="slidenum">
              <a:rPr lang="de-DE"/>
              <a:pPr>
                <a:defRPr/>
              </a:pPr>
              <a:t>40</a:t>
            </a:fld>
            <a:endParaRPr lang="de-DE"/>
          </a:p>
        </p:txBody>
      </p:sp>
      <p:grpSp>
        <p:nvGrpSpPr>
          <p:cNvPr id="5" name="Groupe 232"/>
          <p:cNvGrpSpPr>
            <a:grpSpLocks/>
          </p:cNvGrpSpPr>
          <p:nvPr/>
        </p:nvGrpSpPr>
        <p:grpSpPr bwMode="auto">
          <a:xfrm>
            <a:off x="-742950" y="620713"/>
            <a:ext cx="3576638" cy="3760787"/>
            <a:chOff x="-4263776" y="2539504"/>
            <a:chExt cx="3577009" cy="3760658"/>
          </a:xfrm>
        </p:grpSpPr>
        <p:sp>
          <p:nvSpPr>
            <p:cNvPr id="229" name="Secteurs 228"/>
            <p:cNvSpPr/>
            <p:nvPr/>
          </p:nvSpPr>
          <p:spPr>
            <a:xfrm>
              <a:off x="-4263776" y="2539504"/>
              <a:ext cx="2619647" cy="2457366"/>
            </a:xfrm>
            <a:prstGeom prst="pie">
              <a:avLst>
                <a:gd name="adj1" fmla="val 21593025"/>
                <a:gd name="adj2" fmla="val 5419699"/>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sp>
          <p:nvSpPr>
            <p:cNvPr id="132" name="Rectangle 93"/>
            <p:cNvSpPr>
              <a:spLocks noChangeArrowheads="1"/>
            </p:cNvSpPr>
            <p:nvPr/>
          </p:nvSpPr>
          <p:spPr bwMode="auto">
            <a:xfrm>
              <a:off x="-2957127" y="4977820"/>
              <a:ext cx="2160811" cy="360350"/>
            </a:xfrm>
            <a:prstGeom prst="rect">
              <a:avLst/>
            </a:prstGeom>
            <a:solidFill>
              <a:schemeClr val="bg1">
                <a:lumMod val="50000"/>
              </a:schemeClr>
            </a:solidFill>
            <a:ln w="9525">
              <a:noFill/>
              <a:miter lim="800000"/>
              <a:headEnd/>
              <a:tailEnd/>
            </a:ln>
          </p:spPr>
          <p:txBody>
            <a:bodyPr wrap="none" anchor="ctr"/>
            <a:lstStyle/>
            <a:p>
              <a:pPr algn="r" defTabSz="912813" fontAlgn="auto">
                <a:spcBef>
                  <a:spcPts val="0"/>
                </a:spcBef>
                <a:spcAft>
                  <a:spcPts val="0"/>
                </a:spcAft>
                <a:defRPr/>
              </a:pPr>
              <a:r>
                <a:rPr lang="fr-FR" sz="1600" b="1" dirty="0">
                  <a:latin typeface="Calibri" pitchFamily="34" charset="0"/>
                  <a:cs typeface="+mn-cs"/>
                </a:rPr>
                <a:t>Al</a:t>
              </a:r>
              <a:r>
                <a:rPr lang="fr-FR" sz="1600" b="1" baseline="-25000" dirty="0">
                  <a:latin typeface="Calibri" pitchFamily="34" charset="0"/>
                  <a:cs typeface="+mn-cs"/>
                </a:rPr>
                <a:t>2</a:t>
              </a:r>
              <a:r>
                <a:rPr lang="fr-FR" sz="1600" b="1" dirty="0">
                  <a:latin typeface="Calibri" pitchFamily="34" charset="0"/>
                  <a:cs typeface="+mn-cs"/>
                </a:rPr>
                <a:t>O</a:t>
              </a:r>
              <a:r>
                <a:rPr lang="fr-FR" sz="1600" b="1" baseline="-25000" dirty="0">
                  <a:latin typeface="Calibri" pitchFamily="34" charset="0"/>
                  <a:cs typeface="+mn-cs"/>
                </a:rPr>
                <a:t>3</a:t>
              </a:r>
            </a:p>
          </p:txBody>
        </p:sp>
        <p:sp>
          <p:nvSpPr>
            <p:cNvPr id="29762" name="Rectangle 95"/>
            <p:cNvSpPr>
              <a:spLocks noChangeArrowheads="1"/>
            </p:cNvSpPr>
            <p:nvPr/>
          </p:nvSpPr>
          <p:spPr bwMode="auto">
            <a:xfrm>
              <a:off x="-2957487" y="5333373"/>
              <a:ext cx="2160588" cy="720000"/>
            </a:xfrm>
            <a:prstGeom prst="rect">
              <a:avLst/>
            </a:prstGeom>
            <a:solidFill>
              <a:srgbClr val="99CCFF"/>
            </a:solidFill>
            <a:ln w="9525">
              <a:noFill/>
              <a:miter lim="800000"/>
              <a:headEnd/>
              <a:tailEnd/>
            </a:ln>
          </p:spPr>
          <p:txBody>
            <a:bodyPr wrap="none" anchor="ctr"/>
            <a:lstStyle/>
            <a:p>
              <a:pPr algn="r" defTabSz="912813"/>
              <a:r>
                <a:rPr lang="fr-FR" sz="1600" b="1" dirty="0" smtClean="0">
                  <a:latin typeface="Calibri" pitchFamily="34" charset="0"/>
                </a:rPr>
                <a:t>Al(Cu)</a:t>
              </a:r>
              <a:endParaRPr lang="fr-FR" sz="1600" b="1" baseline="-25000" dirty="0">
                <a:latin typeface="Calibri" pitchFamily="34" charset="0"/>
              </a:endParaRPr>
            </a:p>
          </p:txBody>
        </p:sp>
        <p:sp>
          <p:nvSpPr>
            <p:cNvPr id="29763" name="Rectangle 1609"/>
            <p:cNvSpPr>
              <a:spLocks noChangeArrowheads="1"/>
            </p:cNvSpPr>
            <p:nvPr/>
          </p:nvSpPr>
          <p:spPr bwMode="auto">
            <a:xfrm>
              <a:off x="-2974627" y="2883371"/>
              <a:ext cx="2188046" cy="584741"/>
            </a:xfrm>
            <a:prstGeom prst="rect">
              <a:avLst/>
            </a:prstGeom>
            <a:noFill/>
            <a:ln w="9525" algn="ctr">
              <a:noFill/>
              <a:miter lim="800000"/>
              <a:headEnd/>
              <a:tailEnd/>
            </a:ln>
          </p:spPr>
          <p:txBody>
            <a:bodyPr lIns="91405" tIns="45703" rIns="91405" bIns="45703">
              <a:spAutoFit/>
            </a:bodyPr>
            <a:lstStyle/>
            <a:p>
              <a:pPr defTabSz="4171950">
                <a:spcBef>
                  <a:spcPct val="20000"/>
                </a:spcBef>
              </a:pPr>
              <a:r>
                <a:rPr lang="fr-FR" sz="1600">
                  <a:latin typeface="Calibri" pitchFamily="34" charset="0"/>
                </a:rPr>
                <a:t>Déplacement imposé Force mesurée</a:t>
              </a:r>
            </a:p>
          </p:txBody>
        </p:sp>
        <p:grpSp>
          <p:nvGrpSpPr>
            <p:cNvPr id="7" name="Groupe 50"/>
            <p:cNvGrpSpPr>
              <a:grpSpLocks/>
            </p:cNvGrpSpPr>
            <p:nvPr/>
          </p:nvGrpSpPr>
          <p:grpSpPr bwMode="auto">
            <a:xfrm rot="5400000">
              <a:off x="-3117824" y="3876049"/>
              <a:ext cx="152400" cy="155575"/>
              <a:chOff x="755576" y="5056034"/>
              <a:chExt cx="72008" cy="89253"/>
            </a:xfrm>
            <a:solidFill>
              <a:schemeClr val="tx1"/>
            </a:solidFill>
          </p:grpSpPr>
          <p:sp>
            <p:nvSpPr>
              <p:cNvPr id="170" name="Triangle isocèle 51"/>
              <p:cNvSpPr>
                <a:spLocks noChangeArrowheads="1"/>
              </p:cNvSpPr>
              <p:nvPr/>
            </p:nvSpPr>
            <p:spPr bwMode="auto">
              <a:xfrm>
                <a:off x="755576" y="5056034"/>
                <a:ext cx="72008" cy="72008"/>
              </a:xfrm>
              <a:prstGeom prst="triangle">
                <a:avLst>
                  <a:gd name="adj" fmla="val 50000"/>
                </a:avLst>
              </a:prstGeom>
              <a:grpFill/>
              <a:ln w="25400" algn="ctr">
                <a:noFill/>
                <a:miter lim="800000"/>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171" name="Ellipse 52"/>
              <p:cNvSpPr>
                <a:spLocks noChangeArrowheads="1"/>
              </p:cNvSpPr>
              <p:nvPr/>
            </p:nvSpPr>
            <p:spPr bwMode="auto">
              <a:xfrm>
                <a:off x="762719"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172" name="Ellipse 53"/>
              <p:cNvSpPr>
                <a:spLocks noChangeArrowheads="1"/>
              </p:cNvSpPr>
              <p:nvPr/>
            </p:nvSpPr>
            <p:spPr bwMode="auto">
              <a:xfrm>
                <a:off x="800060"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grpSp>
        <p:grpSp>
          <p:nvGrpSpPr>
            <p:cNvPr id="8" name="Groupe 50"/>
            <p:cNvGrpSpPr>
              <a:grpSpLocks/>
            </p:cNvGrpSpPr>
            <p:nvPr/>
          </p:nvGrpSpPr>
          <p:grpSpPr bwMode="auto">
            <a:xfrm rot="5400000">
              <a:off x="-3117824" y="4323724"/>
              <a:ext cx="152400" cy="155575"/>
              <a:chOff x="755576" y="5056034"/>
              <a:chExt cx="72008" cy="89253"/>
            </a:xfrm>
            <a:solidFill>
              <a:schemeClr val="tx1"/>
            </a:solidFill>
          </p:grpSpPr>
          <p:sp>
            <p:nvSpPr>
              <p:cNvPr id="167" name="Triangle isocèle 51"/>
              <p:cNvSpPr>
                <a:spLocks noChangeArrowheads="1"/>
              </p:cNvSpPr>
              <p:nvPr/>
            </p:nvSpPr>
            <p:spPr bwMode="auto">
              <a:xfrm>
                <a:off x="755576" y="5056034"/>
                <a:ext cx="72008" cy="72008"/>
              </a:xfrm>
              <a:prstGeom prst="triangle">
                <a:avLst>
                  <a:gd name="adj" fmla="val 50000"/>
                </a:avLst>
              </a:prstGeom>
              <a:grpFill/>
              <a:ln w="25400" algn="ctr">
                <a:noFill/>
                <a:miter lim="800000"/>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168" name="Ellipse 52"/>
              <p:cNvSpPr>
                <a:spLocks noChangeArrowheads="1"/>
              </p:cNvSpPr>
              <p:nvPr/>
            </p:nvSpPr>
            <p:spPr bwMode="auto">
              <a:xfrm>
                <a:off x="762719"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169" name="Ellipse 53"/>
              <p:cNvSpPr>
                <a:spLocks noChangeArrowheads="1"/>
              </p:cNvSpPr>
              <p:nvPr/>
            </p:nvSpPr>
            <p:spPr bwMode="auto">
              <a:xfrm>
                <a:off x="800060"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grpSp>
        <p:grpSp>
          <p:nvGrpSpPr>
            <p:cNvPr id="9" name="Groupe 50"/>
            <p:cNvGrpSpPr>
              <a:grpSpLocks/>
            </p:cNvGrpSpPr>
            <p:nvPr/>
          </p:nvGrpSpPr>
          <p:grpSpPr bwMode="auto">
            <a:xfrm rot="5400000">
              <a:off x="-3117816" y="5890574"/>
              <a:ext cx="152400" cy="155603"/>
              <a:chOff x="755576" y="5056018"/>
              <a:chExt cx="72008" cy="89269"/>
            </a:xfrm>
            <a:solidFill>
              <a:schemeClr val="tx1"/>
            </a:solidFill>
          </p:grpSpPr>
          <p:sp>
            <p:nvSpPr>
              <p:cNvPr id="164" name="Triangle isocèle 51"/>
              <p:cNvSpPr>
                <a:spLocks noChangeArrowheads="1"/>
              </p:cNvSpPr>
              <p:nvPr/>
            </p:nvSpPr>
            <p:spPr bwMode="auto">
              <a:xfrm>
                <a:off x="755576" y="5056018"/>
                <a:ext cx="72008" cy="72008"/>
              </a:xfrm>
              <a:prstGeom prst="triangle">
                <a:avLst>
                  <a:gd name="adj" fmla="val 50000"/>
                </a:avLst>
              </a:prstGeom>
              <a:grpFill/>
              <a:ln w="25400" algn="ctr">
                <a:noFill/>
                <a:miter lim="800000"/>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165" name="Ellipse 52"/>
              <p:cNvSpPr>
                <a:spLocks noChangeArrowheads="1"/>
              </p:cNvSpPr>
              <p:nvPr/>
            </p:nvSpPr>
            <p:spPr bwMode="auto">
              <a:xfrm>
                <a:off x="762719"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166" name="Ellipse 53"/>
              <p:cNvSpPr>
                <a:spLocks noChangeArrowheads="1"/>
              </p:cNvSpPr>
              <p:nvPr/>
            </p:nvSpPr>
            <p:spPr bwMode="auto">
              <a:xfrm>
                <a:off x="800060"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grpSp>
        <p:grpSp>
          <p:nvGrpSpPr>
            <p:cNvPr id="10" name="Groupe 50"/>
            <p:cNvGrpSpPr>
              <a:grpSpLocks/>
            </p:cNvGrpSpPr>
            <p:nvPr/>
          </p:nvGrpSpPr>
          <p:grpSpPr bwMode="auto">
            <a:xfrm rot="5400000">
              <a:off x="-3114649" y="5441324"/>
              <a:ext cx="152400" cy="155575"/>
              <a:chOff x="755576" y="5056034"/>
              <a:chExt cx="72008" cy="89253"/>
            </a:xfrm>
            <a:solidFill>
              <a:schemeClr val="tx1"/>
            </a:solidFill>
          </p:grpSpPr>
          <p:sp>
            <p:nvSpPr>
              <p:cNvPr id="161" name="Triangle isocèle 51"/>
              <p:cNvSpPr>
                <a:spLocks noChangeArrowheads="1"/>
              </p:cNvSpPr>
              <p:nvPr/>
            </p:nvSpPr>
            <p:spPr bwMode="auto">
              <a:xfrm>
                <a:off x="755576" y="5056034"/>
                <a:ext cx="72008" cy="72008"/>
              </a:xfrm>
              <a:prstGeom prst="triangle">
                <a:avLst>
                  <a:gd name="adj" fmla="val 50000"/>
                </a:avLst>
              </a:prstGeom>
              <a:grpFill/>
              <a:ln w="25400" algn="ctr">
                <a:noFill/>
                <a:miter lim="800000"/>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162" name="Ellipse 52"/>
              <p:cNvSpPr>
                <a:spLocks noChangeArrowheads="1"/>
              </p:cNvSpPr>
              <p:nvPr/>
            </p:nvSpPr>
            <p:spPr bwMode="auto">
              <a:xfrm>
                <a:off x="762719"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163" name="Ellipse 53"/>
              <p:cNvSpPr>
                <a:spLocks noChangeArrowheads="1"/>
              </p:cNvSpPr>
              <p:nvPr/>
            </p:nvSpPr>
            <p:spPr bwMode="auto">
              <a:xfrm>
                <a:off x="800060"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grpSp>
        <p:cxnSp>
          <p:nvCxnSpPr>
            <p:cNvPr id="140" name="Connecteur droit 82"/>
            <p:cNvCxnSpPr/>
            <p:nvPr/>
          </p:nvCxnSpPr>
          <p:spPr>
            <a:xfrm flipH="1">
              <a:off x="-2963478" y="3090347"/>
              <a:ext cx="0" cy="3195528"/>
            </a:xfrm>
            <a:prstGeom prst="line">
              <a:avLst/>
            </a:prstGeom>
            <a:ln w="19050">
              <a:solidFill>
                <a:schemeClr val="tx1">
                  <a:lumMod val="95000"/>
                  <a:lumOff val="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29769" name="Line 1487"/>
            <p:cNvSpPr>
              <a:spLocks noChangeShapeType="1"/>
            </p:cNvSpPr>
            <p:nvPr/>
          </p:nvSpPr>
          <p:spPr bwMode="auto">
            <a:xfrm>
              <a:off x="-2963837" y="5307975"/>
              <a:ext cx="0" cy="720725"/>
            </a:xfrm>
            <a:prstGeom prst="line">
              <a:avLst/>
            </a:prstGeom>
            <a:noFill/>
            <a:ln w="19050">
              <a:solidFill>
                <a:schemeClr val="tx1"/>
              </a:solidFill>
              <a:round/>
              <a:headEnd type="triangle" w="med" len="med"/>
              <a:tailEnd/>
            </a:ln>
          </p:spPr>
          <p:txBody>
            <a:bodyPr/>
            <a:lstStyle/>
            <a:p>
              <a:endParaRPr lang="fr-FR"/>
            </a:p>
          </p:txBody>
        </p:sp>
        <p:sp>
          <p:nvSpPr>
            <p:cNvPr id="29770" name="Line 1487"/>
            <p:cNvSpPr>
              <a:spLocks noChangeShapeType="1"/>
            </p:cNvSpPr>
            <p:nvPr/>
          </p:nvSpPr>
          <p:spPr bwMode="auto">
            <a:xfrm>
              <a:off x="-2963837" y="6047750"/>
              <a:ext cx="900113" cy="0"/>
            </a:xfrm>
            <a:prstGeom prst="line">
              <a:avLst/>
            </a:prstGeom>
            <a:noFill/>
            <a:ln w="19050">
              <a:solidFill>
                <a:schemeClr val="tx1"/>
              </a:solidFill>
              <a:round/>
              <a:headEnd/>
              <a:tailEnd type="triangle" w="med" len="med"/>
            </a:ln>
          </p:spPr>
          <p:txBody>
            <a:bodyPr/>
            <a:lstStyle/>
            <a:p>
              <a:endParaRPr lang="fr-FR"/>
            </a:p>
          </p:txBody>
        </p:sp>
        <p:graphicFrame>
          <p:nvGraphicFramePr>
            <p:cNvPr id="29699" name="Object 18"/>
            <p:cNvGraphicFramePr>
              <a:graphicFrameLocks noChangeAspect="1"/>
            </p:cNvGraphicFramePr>
            <p:nvPr/>
          </p:nvGraphicFramePr>
          <p:xfrm>
            <a:off x="-3211487" y="5238125"/>
            <a:ext cx="188913" cy="188912"/>
          </p:xfrm>
          <a:graphic>
            <a:graphicData uri="http://schemas.openxmlformats.org/presentationml/2006/ole">
              <mc:AlternateContent xmlns:mc="http://schemas.openxmlformats.org/markup-compatibility/2006">
                <mc:Choice xmlns:v="urn:schemas-microsoft-com:vml" Requires="v">
                  <p:oleObj spid="_x0000_s29743" name="Équation" r:id="rId5" imgW="114102" imgH="114102" progId="Equation.3">
                    <p:embed/>
                  </p:oleObj>
                </mc:Choice>
                <mc:Fallback>
                  <p:oleObj name="Équation" r:id="rId5" imgW="114102" imgH="114102" progId="Equation.3">
                    <p:embed/>
                    <p:pic>
                      <p:nvPicPr>
                        <p:cNvPr id="0" name="Object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11487" y="5238125"/>
                          <a:ext cx="188913" cy="1889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9700" name="Object 19"/>
            <p:cNvGraphicFramePr>
              <a:graphicFrameLocks noChangeAspect="1"/>
            </p:cNvGraphicFramePr>
            <p:nvPr/>
          </p:nvGraphicFramePr>
          <p:xfrm>
            <a:off x="-2189137" y="6060450"/>
            <a:ext cx="215900" cy="239712"/>
          </p:xfrm>
          <a:graphic>
            <a:graphicData uri="http://schemas.openxmlformats.org/presentationml/2006/ole">
              <mc:AlternateContent xmlns:mc="http://schemas.openxmlformats.org/markup-compatibility/2006">
                <mc:Choice xmlns:v="urn:schemas-microsoft-com:vml" Requires="v">
                  <p:oleObj spid="_x0000_s29744" name="Équation" r:id="rId7" imgW="114102" imgH="126780" progId="Equation.3">
                    <p:embed/>
                  </p:oleObj>
                </mc:Choice>
                <mc:Fallback>
                  <p:oleObj name="Équation" r:id="rId7" imgW="114102" imgH="126780" progId="Equation.3">
                    <p:embed/>
                    <p:pic>
                      <p:nvPicPr>
                        <p:cNvPr id="0" name="Object 1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89137" y="6060450"/>
                          <a:ext cx="215900" cy="2397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9771" name="Rectangle 1609"/>
            <p:cNvSpPr>
              <a:spLocks noChangeArrowheads="1"/>
            </p:cNvSpPr>
            <p:nvPr/>
          </p:nvSpPr>
          <p:spPr bwMode="auto">
            <a:xfrm>
              <a:off x="-3060848" y="3933056"/>
              <a:ext cx="1340346" cy="633985"/>
            </a:xfrm>
            <a:prstGeom prst="rect">
              <a:avLst/>
            </a:prstGeom>
            <a:noFill/>
            <a:ln w="9525" algn="ctr">
              <a:noFill/>
              <a:miter lim="800000"/>
              <a:headEnd/>
              <a:tailEnd/>
            </a:ln>
          </p:spPr>
          <p:txBody>
            <a:bodyPr lIns="91405" tIns="45703" rIns="91405" bIns="45703">
              <a:spAutoFit/>
            </a:bodyPr>
            <a:lstStyle/>
            <a:p>
              <a:pPr algn="ctr" defTabSz="4171950">
                <a:spcBef>
                  <a:spcPct val="20000"/>
                </a:spcBef>
              </a:pPr>
              <a:r>
                <a:rPr lang="fr-FR" sz="1600" b="1">
                  <a:latin typeface="Calibri" pitchFamily="34" charset="0"/>
                </a:rPr>
                <a:t>Rugosité</a:t>
              </a:r>
            </a:p>
            <a:p>
              <a:pPr algn="ctr" defTabSz="4171950">
                <a:spcBef>
                  <a:spcPct val="20000"/>
                </a:spcBef>
              </a:pPr>
              <a:r>
                <a:rPr lang="fr-FR" sz="1600" b="1">
                  <a:latin typeface="Calibri" pitchFamily="34" charset="0"/>
                </a:rPr>
                <a:t>de Ni</a:t>
              </a:r>
            </a:p>
          </p:txBody>
        </p:sp>
        <p:grpSp>
          <p:nvGrpSpPr>
            <p:cNvPr id="11" name="Groupe 50"/>
            <p:cNvGrpSpPr>
              <a:grpSpLocks/>
            </p:cNvGrpSpPr>
            <p:nvPr/>
          </p:nvGrpSpPr>
          <p:grpSpPr bwMode="auto">
            <a:xfrm rot="5400000">
              <a:off x="-3114649" y="5047624"/>
              <a:ext cx="152400" cy="155575"/>
              <a:chOff x="755576" y="5056034"/>
              <a:chExt cx="72008" cy="89253"/>
            </a:xfrm>
            <a:solidFill>
              <a:schemeClr val="tx1"/>
            </a:solidFill>
          </p:grpSpPr>
          <p:sp>
            <p:nvSpPr>
              <p:cNvPr id="158" name="Triangle isocèle 51"/>
              <p:cNvSpPr>
                <a:spLocks noChangeArrowheads="1"/>
              </p:cNvSpPr>
              <p:nvPr/>
            </p:nvSpPr>
            <p:spPr bwMode="auto">
              <a:xfrm>
                <a:off x="755576" y="5056034"/>
                <a:ext cx="72008" cy="72008"/>
              </a:xfrm>
              <a:prstGeom prst="triangle">
                <a:avLst>
                  <a:gd name="adj" fmla="val 50000"/>
                </a:avLst>
              </a:prstGeom>
              <a:grpFill/>
              <a:ln w="25400" algn="ctr">
                <a:noFill/>
                <a:miter lim="800000"/>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159" name="Ellipse 52"/>
              <p:cNvSpPr>
                <a:spLocks noChangeArrowheads="1"/>
              </p:cNvSpPr>
              <p:nvPr/>
            </p:nvSpPr>
            <p:spPr bwMode="auto">
              <a:xfrm>
                <a:off x="762719"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160" name="Ellipse 53"/>
              <p:cNvSpPr>
                <a:spLocks noChangeArrowheads="1"/>
              </p:cNvSpPr>
              <p:nvPr/>
            </p:nvSpPr>
            <p:spPr bwMode="auto">
              <a:xfrm>
                <a:off x="800060"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grpSp>
        <p:graphicFrame>
          <p:nvGraphicFramePr>
            <p:cNvPr id="29701" name="Object 20"/>
            <p:cNvGraphicFramePr>
              <a:graphicFrameLocks noChangeAspect="1"/>
            </p:cNvGraphicFramePr>
            <p:nvPr/>
          </p:nvGraphicFramePr>
          <p:xfrm>
            <a:off x="-1116979" y="2950791"/>
            <a:ext cx="430212" cy="250825"/>
          </p:xfrm>
          <a:graphic>
            <a:graphicData uri="http://schemas.openxmlformats.org/presentationml/2006/ole">
              <mc:AlternateContent xmlns:mc="http://schemas.openxmlformats.org/markup-compatibility/2006">
                <mc:Choice xmlns:v="urn:schemas-microsoft-com:vml" Requires="v">
                  <p:oleObj spid="_x0000_s29745" name="Équation" r:id="rId9" imgW="330057" imgH="190417" progId="Equation.3">
                    <p:embed/>
                  </p:oleObj>
                </mc:Choice>
                <mc:Fallback>
                  <p:oleObj name="Équation" r:id="rId9" imgW="330057" imgH="190417" progId="Equation.3">
                    <p:embed/>
                    <p:pic>
                      <p:nvPicPr>
                        <p:cNvPr id="0" name="Object 2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16979" y="2950791"/>
                          <a:ext cx="430212" cy="250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9702" name="Object 21"/>
            <p:cNvGraphicFramePr>
              <a:graphicFrameLocks noChangeAspect="1"/>
            </p:cNvGraphicFramePr>
            <p:nvPr/>
          </p:nvGraphicFramePr>
          <p:xfrm>
            <a:off x="-1622871" y="3192307"/>
            <a:ext cx="514350" cy="268288"/>
          </p:xfrm>
          <a:graphic>
            <a:graphicData uri="http://schemas.openxmlformats.org/presentationml/2006/ole">
              <mc:AlternateContent xmlns:mc="http://schemas.openxmlformats.org/markup-compatibility/2006">
                <mc:Choice xmlns:v="urn:schemas-microsoft-com:vml" Requires="v">
                  <p:oleObj spid="_x0000_s29746" name="Équation" r:id="rId11" imgW="393529" imgH="203112" progId="Equation.3">
                    <p:embed/>
                  </p:oleObj>
                </mc:Choice>
                <mc:Fallback>
                  <p:oleObj name="Équation" r:id="rId11" imgW="393529" imgH="203112" progId="Equation.3">
                    <p:embed/>
                    <p:pic>
                      <p:nvPicPr>
                        <p:cNvPr id="0" name="Object 2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622871" y="3192307"/>
                          <a:ext cx="514350" cy="2682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9773" name="Triangle isocèle 51"/>
            <p:cNvSpPr>
              <a:spLocks noChangeArrowheads="1"/>
            </p:cNvSpPr>
            <p:nvPr/>
          </p:nvSpPr>
          <p:spPr bwMode="auto">
            <a:xfrm>
              <a:off x="-2935262" y="6035050"/>
              <a:ext cx="152400" cy="125412"/>
            </a:xfrm>
            <a:prstGeom prst="triangle">
              <a:avLst>
                <a:gd name="adj" fmla="val 50000"/>
              </a:avLst>
            </a:prstGeom>
            <a:solidFill>
              <a:schemeClr val="tx1"/>
            </a:solidFill>
            <a:ln w="25400" algn="ctr">
              <a:noFill/>
              <a:miter lim="800000"/>
              <a:headEnd/>
              <a:tailEnd/>
            </a:ln>
          </p:spPr>
          <p:txBody>
            <a:bodyPr lIns="91405" tIns="45703" rIns="91405" bIns="45703" anchor="ctr"/>
            <a:lstStyle/>
            <a:p>
              <a:pPr algn="ctr" defTabSz="912813"/>
              <a:endParaRPr lang="fr-FR" sz="1200">
                <a:solidFill>
                  <a:srgbClr val="FFFFFF"/>
                </a:solidFill>
                <a:latin typeface="Calibri" pitchFamily="34" charset="0"/>
              </a:endParaRPr>
            </a:p>
          </p:txBody>
        </p:sp>
        <p:sp>
          <p:nvSpPr>
            <p:cNvPr id="29774" name="Triangle isocèle 51"/>
            <p:cNvSpPr>
              <a:spLocks noChangeArrowheads="1"/>
            </p:cNvSpPr>
            <p:nvPr/>
          </p:nvSpPr>
          <p:spPr bwMode="auto">
            <a:xfrm>
              <a:off x="-2439962" y="6035050"/>
              <a:ext cx="152400" cy="125412"/>
            </a:xfrm>
            <a:prstGeom prst="triangle">
              <a:avLst>
                <a:gd name="adj" fmla="val 50000"/>
              </a:avLst>
            </a:prstGeom>
            <a:solidFill>
              <a:schemeClr val="tx1"/>
            </a:solidFill>
            <a:ln w="25400" algn="ctr">
              <a:noFill/>
              <a:miter lim="800000"/>
              <a:headEnd/>
              <a:tailEnd/>
            </a:ln>
          </p:spPr>
          <p:txBody>
            <a:bodyPr lIns="91405" tIns="45703" rIns="91405" bIns="45703" anchor="ctr"/>
            <a:lstStyle/>
            <a:p>
              <a:pPr algn="ctr" defTabSz="912813"/>
              <a:endParaRPr lang="fr-FR" sz="1200">
                <a:solidFill>
                  <a:srgbClr val="FFFFFF"/>
                </a:solidFill>
                <a:latin typeface="Calibri" pitchFamily="34" charset="0"/>
              </a:endParaRPr>
            </a:p>
          </p:txBody>
        </p:sp>
        <p:sp>
          <p:nvSpPr>
            <p:cNvPr id="29775" name="Triangle isocèle 51"/>
            <p:cNvSpPr>
              <a:spLocks noChangeArrowheads="1"/>
            </p:cNvSpPr>
            <p:nvPr/>
          </p:nvSpPr>
          <p:spPr bwMode="auto">
            <a:xfrm>
              <a:off x="-1944662" y="6035050"/>
              <a:ext cx="152400" cy="125412"/>
            </a:xfrm>
            <a:prstGeom prst="triangle">
              <a:avLst>
                <a:gd name="adj" fmla="val 50000"/>
              </a:avLst>
            </a:prstGeom>
            <a:solidFill>
              <a:schemeClr val="tx1"/>
            </a:solidFill>
            <a:ln w="25400" algn="ctr">
              <a:noFill/>
              <a:miter lim="800000"/>
              <a:headEnd/>
              <a:tailEnd/>
            </a:ln>
          </p:spPr>
          <p:txBody>
            <a:bodyPr lIns="91405" tIns="45703" rIns="91405" bIns="45703" anchor="ctr"/>
            <a:lstStyle/>
            <a:p>
              <a:pPr algn="ctr" defTabSz="912813"/>
              <a:endParaRPr lang="fr-FR" sz="1200">
                <a:solidFill>
                  <a:srgbClr val="FFFFFF"/>
                </a:solidFill>
                <a:latin typeface="Calibri" pitchFamily="34" charset="0"/>
              </a:endParaRPr>
            </a:p>
          </p:txBody>
        </p:sp>
        <p:sp>
          <p:nvSpPr>
            <p:cNvPr id="29776" name="Triangle isocèle 51"/>
            <p:cNvSpPr>
              <a:spLocks noChangeArrowheads="1"/>
            </p:cNvSpPr>
            <p:nvPr/>
          </p:nvSpPr>
          <p:spPr bwMode="auto">
            <a:xfrm>
              <a:off x="-1449362" y="6035050"/>
              <a:ext cx="152400" cy="125412"/>
            </a:xfrm>
            <a:prstGeom prst="triangle">
              <a:avLst>
                <a:gd name="adj" fmla="val 50000"/>
              </a:avLst>
            </a:prstGeom>
            <a:solidFill>
              <a:schemeClr val="tx1"/>
            </a:solidFill>
            <a:ln w="25400" algn="ctr">
              <a:noFill/>
              <a:miter lim="800000"/>
              <a:headEnd/>
              <a:tailEnd/>
            </a:ln>
          </p:spPr>
          <p:txBody>
            <a:bodyPr lIns="91405" tIns="45703" rIns="91405" bIns="45703" anchor="ctr"/>
            <a:lstStyle/>
            <a:p>
              <a:pPr algn="ctr" defTabSz="912813"/>
              <a:endParaRPr lang="fr-FR" sz="1200">
                <a:solidFill>
                  <a:srgbClr val="FFFFFF"/>
                </a:solidFill>
                <a:latin typeface="Calibri" pitchFamily="34" charset="0"/>
              </a:endParaRPr>
            </a:p>
          </p:txBody>
        </p:sp>
        <p:sp>
          <p:nvSpPr>
            <p:cNvPr id="29777" name="Triangle isocèle 51"/>
            <p:cNvSpPr>
              <a:spLocks noChangeArrowheads="1"/>
            </p:cNvSpPr>
            <p:nvPr/>
          </p:nvSpPr>
          <p:spPr bwMode="auto">
            <a:xfrm>
              <a:off x="-954062" y="6035050"/>
              <a:ext cx="152400" cy="125412"/>
            </a:xfrm>
            <a:prstGeom prst="triangle">
              <a:avLst>
                <a:gd name="adj" fmla="val 50000"/>
              </a:avLst>
            </a:prstGeom>
            <a:solidFill>
              <a:schemeClr val="tx1"/>
            </a:solidFill>
            <a:ln w="25400" algn="ctr">
              <a:noFill/>
              <a:miter lim="800000"/>
              <a:headEnd/>
              <a:tailEnd/>
            </a:ln>
          </p:spPr>
          <p:txBody>
            <a:bodyPr lIns="91405" tIns="45703" rIns="91405" bIns="45703" anchor="ctr"/>
            <a:lstStyle/>
            <a:p>
              <a:pPr algn="ctr" defTabSz="912813"/>
              <a:endParaRPr lang="fr-FR" sz="1200">
                <a:solidFill>
                  <a:srgbClr val="FFFFFF"/>
                </a:solidFill>
                <a:latin typeface="Calibri" pitchFamily="34" charset="0"/>
              </a:endParaRPr>
            </a:p>
          </p:txBody>
        </p:sp>
        <p:sp>
          <p:nvSpPr>
            <p:cNvPr id="29778" name="Down Arrow 11"/>
            <p:cNvSpPr>
              <a:spLocks noChangeArrowheads="1"/>
            </p:cNvSpPr>
            <p:nvPr/>
          </p:nvSpPr>
          <p:spPr bwMode="auto">
            <a:xfrm>
              <a:off x="-3063031" y="3474724"/>
              <a:ext cx="228600" cy="304800"/>
            </a:xfrm>
            <a:prstGeom prst="downArrow">
              <a:avLst>
                <a:gd name="adj1" fmla="val 50000"/>
                <a:gd name="adj2" fmla="val 49994"/>
              </a:avLst>
            </a:prstGeom>
            <a:solidFill>
              <a:schemeClr val="bg1"/>
            </a:solidFill>
            <a:ln w="9525" algn="ctr">
              <a:solidFill>
                <a:schemeClr val="tx1"/>
              </a:solidFill>
              <a:round/>
              <a:headEnd/>
              <a:tailEnd/>
            </a:ln>
          </p:spPr>
          <p:txBody>
            <a:bodyPr/>
            <a:lstStyle/>
            <a:p>
              <a:pPr eaLnBrk="0" hangingPunct="0"/>
              <a:endParaRPr lang="de-DE" sz="2400">
                <a:latin typeface="Calibri" pitchFamily="34" charset="0"/>
              </a:endParaRPr>
            </a:p>
          </p:txBody>
        </p:sp>
        <p:sp>
          <p:nvSpPr>
            <p:cNvPr id="29779" name="Down Arrow 11"/>
            <p:cNvSpPr>
              <a:spLocks noChangeArrowheads="1"/>
            </p:cNvSpPr>
            <p:nvPr/>
          </p:nvSpPr>
          <p:spPr bwMode="auto">
            <a:xfrm>
              <a:off x="-2654986" y="3474724"/>
              <a:ext cx="228600" cy="304800"/>
            </a:xfrm>
            <a:prstGeom prst="downArrow">
              <a:avLst>
                <a:gd name="adj1" fmla="val 50000"/>
                <a:gd name="adj2" fmla="val 49994"/>
              </a:avLst>
            </a:prstGeom>
            <a:solidFill>
              <a:schemeClr val="bg1"/>
            </a:solidFill>
            <a:ln w="9525" algn="ctr">
              <a:solidFill>
                <a:schemeClr val="tx1"/>
              </a:solidFill>
              <a:round/>
              <a:headEnd/>
              <a:tailEnd/>
            </a:ln>
          </p:spPr>
          <p:txBody>
            <a:bodyPr/>
            <a:lstStyle/>
            <a:p>
              <a:pPr eaLnBrk="0" hangingPunct="0"/>
              <a:endParaRPr lang="de-DE" sz="2400">
                <a:latin typeface="Calibri" pitchFamily="34" charset="0"/>
              </a:endParaRPr>
            </a:p>
          </p:txBody>
        </p:sp>
        <p:sp>
          <p:nvSpPr>
            <p:cNvPr id="29780" name="Down Arrow 11"/>
            <p:cNvSpPr>
              <a:spLocks noChangeArrowheads="1"/>
            </p:cNvSpPr>
            <p:nvPr/>
          </p:nvSpPr>
          <p:spPr bwMode="auto">
            <a:xfrm>
              <a:off x="-1838895" y="3474724"/>
              <a:ext cx="228600" cy="304800"/>
            </a:xfrm>
            <a:prstGeom prst="downArrow">
              <a:avLst>
                <a:gd name="adj1" fmla="val 50000"/>
                <a:gd name="adj2" fmla="val 49994"/>
              </a:avLst>
            </a:prstGeom>
            <a:solidFill>
              <a:schemeClr val="bg1"/>
            </a:solidFill>
            <a:ln w="9525" algn="ctr">
              <a:solidFill>
                <a:schemeClr val="tx1"/>
              </a:solidFill>
              <a:round/>
              <a:headEnd/>
              <a:tailEnd/>
            </a:ln>
          </p:spPr>
          <p:txBody>
            <a:bodyPr/>
            <a:lstStyle/>
            <a:p>
              <a:pPr eaLnBrk="0" hangingPunct="0"/>
              <a:endParaRPr lang="de-DE" sz="2400">
                <a:latin typeface="Calibri" pitchFamily="34" charset="0"/>
              </a:endParaRPr>
            </a:p>
          </p:txBody>
        </p:sp>
        <p:sp>
          <p:nvSpPr>
            <p:cNvPr id="29781" name="Down Arrow 11"/>
            <p:cNvSpPr>
              <a:spLocks noChangeArrowheads="1"/>
            </p:cNvSpPr>
            <p:nvPr/>
          </p:nvSpPr>
          <p:spPr bwMode="auto">
            <a:xfrm>
              <a:off x="-2246941" y="3474724"/>
              <a:ext cx="228600" cy="304800"/>
            </a:xfrm>
            <a:prstGeom prst="downArrow">
              <a:avLst>
                <a:gd name="adj1" fmla="val 50000"/>
                <a:gd name="adj2" fmla="val 49994"/>
              </a:avLst>
            </a:prstGeom>
            <a:solidFill>
              <a:schemeClr val="bg1"/>
            </a:solidFill>
            <a:ln w="9525" algn="ctr">
              <a:solidFill>
                <a:schemeClr val="tx1"/>
              </a:solidFill>
              <a:round/>
              <a:headEnd/>
              <a:tailEnd/>
            </a:ln>
          </p:spPr>
          <p:txBody>
            <a:bodyPr/>
            <a:lstStyle/>
            <a:p>
              <a:pPr eaLnBrk="0" hangingPunct="0"/>
              <a:endParaRPr lang="de-DE" sz="2400">
                <a:latin typeface="Calibri" pitchFamily="34" charset="0"/>
              </a:endParaRPr>
            </a:p>
          </p:txBody>
        </p:sp>
      </p:grpSp>
      <p:grpSp>
        <p:nvGrpSpPr>
          <p:cNvPr id="12" name="Groupe 237"/>
          <p:cNvGrpSpPr>
            <a:grpSpLocks/>
          </p:cNvGrpSpPr>
          <p:nvPr/>
        </p:nvGrpSpPr>
        <p:grpSpPr bwMode="auto">
          <a:xfrm>
            <a:off x="-757238" y="680517"/>
            <a:ext cx="4446588" cy="3703637"/>
            <a:chOff x="-4140968" y="3789040"/>
            <a:chExt cx="4445471" cy="3703257"/>
          </a:xfrm>
        </p:grpSpPr>
        <p:sp>
          <p:nvSpPr>
            <p:cNvPr id="230" name="Secteurs 229"/>
            <p:cNvSpPr/>
            <p:nvPr/>
          </p:nvSpPr>
          <p:spPr>
            <a:xfrm>
              <a:off x="-4140968" y="3789040"/>
              <a:ext cx="2620305" cy="2457198"/>
            </a:xfrm>
            <a:prstGeom prst="pie">
              <a:avLst>
                <a:gd name="adj1" fmla="val 21593025"/>
                <a:gd name="adj2" fmla="val 5419699"/>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sp>
          <p:nvSpPr>
            <p:cNvPr id="29737" name="Rectangle 95"/>
            <p:cNvSpPr>
              <a:spLocks noChangeArrowheads="1"/>
            </p:cNvSpPr>
            <p:nvPr/>
          </p:nvSpPr>
          <p:spPr bwMode="auto">
            <a:xfrm>
              <a:off x="-2828056" y="6525508"/>
              <a:ext cx="2160588" cy="720000"/>
            </a:xfrm>
            <a:prstGeom prst="rect">
              <a:avLst/>
            </a:prstGeom>
            <a:solidFill>
              <a:srgbClr val="99CCFF"/>
            </a:solidFill>
            <a:ln w="9525">
              <a:noFill/>
              <a:miter lim="800000"/>
              <a:headEnd/>
              <a:tailEnd/>
            </a:ln>
          </p:spPr>
          <p:txBody>
            <a:bodyPr wrap="none" anchor="ctr"/>
            <a:lstStyle/>
            <a:p>
              <a:pPr algn="r" defTabSz="912813"/>
              <a:r>
                <a:rPr lang="fr-FR" sz="1600" b="1" dirty="0" smtClean="0">
                  <a:latin typeface="Calibri" pitchFamily="34" charset="0"/>
                </a:rPr>
                <a:t>Al(Cu)</a:t>
              </a:r>
              <a:endParaRPr lang="fr-FR" sz="1600" b="1" baseline="-25000" dirty="0">
                <a:latin typeface="Calibri" pitchFamily="34" charset="0"/>
              </a:endParaRPr>
            </a:p>
          </p:txBody>
        </p:sp>
        <p:grpSp>
          <p:nvGrpSpPr>
            <p:cNvPr id="13" name="Groupe 50"/>
            <p:cNvGrpSpPr>
              <a:grpSpLocks/>
            </p:cNvGrpSpPr>
            <p:nvPr/>
          </p:nvGrpSpPr>
          <p:grpSpPr bwMode="auto">
            <a:xfrm rot="5400000">
              <a:off x="-2988393" y="5515859"/>
              <a:ext cx="152400" cy="155575"/>
              <a:chOff x="755576" y="5056034"/>
              <a:chExt cx="72008" cy="89253"/>
            </a:xfrm>
            <a:solidFill>
              <a:schemeClr val="tx1"/>
            </a:solidFill>
          </p:grpSpPr>
          <p:sp>
            <p:nvSpPr>
              <p:cNvPr id="211" name="Triangle isocèle 51"/>
              <p:cNvSpPr>
                <a:spLocks noChangeArrowheads="1"/>
              </p:cNvSpPr>
              <p:nvPr/>
            </p:nvSpPr>
            <p:spPr bwMode="auto">
              <a:xfrm>
                <a:off x="755576" y="5056034"/>
                <a:ext cx="72008" cy="72008"/>
              </a:xfrm>
              <a:prstGeom prst="triangle">
                <a:avLst>
                  <a:gd name="adj" fmla="val 50000"/>
                </a:avLst>
              </a:prstGeom>
              <a:grpFill/>
              <a:ln w="25400" algn="ctr">
                <a:noFill/>
                <a:miter lim="800000"/>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212" name="Ellipse 52"/>
              <p:cNvSpPr>
                <a:spLocks noChangeArrowheads="1"/>
              </p:cNvSpPr>
              <p:nvPr/>
            </p:nvSpPr>
            <p:spPr bwMode="auto">
              <a:xfrm>
                <a:off x="762719"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213" name="Ellipse 53"/>
              <p:cNvSpPr>
                <a:spLocks noChangeArrowheads="1"/>
              </p:cNvSpPr>
              <p:nvPr/>
            </p:nvSpPr>
            <p:spPr bwMode="auto">
              <a:xfrm>
                <a:off x="800060"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grpSp>
        <p:grpSp>
          <p:nvGrpSpPr>
            <p:cNvPr id="14" name="Groupe 50"/>
            <p:cNvGrpSpPr>
              <a:grpSpLocks/>
            </p:cNvGrpSpPr>
            <p:nvPr/>
          </p:nvGrpSpPr>
          <p:grpSpPr bwMode="auto">
            <a:xfrm rot="5400000">
              <a:off x="-2988385" y="7082709"/>
              <a:ext cx="152400" cy="155603"/>
              <a:chOff x="755576" y="5056018"/>
              <a:chExt cx="72008" cy="89269"/>
            </a:xfrm>
            <a:solidFill>
              <a:schemeClr val="tx1"/>
            </a:solidFill>
          </p:grpSpPr>
          <p:sp>
            <p:nvSpPr>
              <p:cNvPr id="208" name="Triangle isocèle 51"/>
              <p:cNvSpPr>
                <a:spLocks noChangeArrowheads="1"/>
              </p:cNvSpPr>
              <p:nvPr/>
            </p:nvSpPr>
            <p:spPr bwMode="auto">
              <a:xfrm>
                <a:off x="755576" y="5056018"/>
                <a:ext cx="72008" cy="72008"/>
              </a:xfrm>
              <a:prstGeom prst="triangle">
                <a:avLst>
                  <a:gd name="adj" fmla="val 50000"/>
                </a:avLst>
              </a:prstGeom>
              <a:grpFill/>
              <a:ln w="25400" algn="ctr">
                <a:noFill/>
                <a:miter lim="800000"/>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209" name="Ellipse 52"/>
              <p:cNvSpPr>
                <a:spLocks noChangeArrowheads="1"/>
              </p:cNvSpPr>
              <p:nvPr/>
            </p:nvSpPr>
            <p:spPr bwMode="auto">
              <a:xfrm>
                <a:off x="762719"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210" name="Ellipse 53"/>
              <p:cNvSpPr>
                <a:spLocks noChangeArrowheads="1"/>
              </p:cNvSpPr>
              <p:nvPr/>
            </p:nvSpPr>
            <p:spPr bwMode="auto">
              <a:xfrm>
                <a:off x="800060"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grpSp>
        <p:grpSp>
          <p:nvGrpSpPr>
            <p:cNvPr id="15" name="Groupe 50"/>
            <p:cNvGrpSpPr>
              <a:grpSpLocks/>
            </p:cNvGrpSpPr>
            <p:nvPr/>
          </p:nvGrpSpPr>
          <p:grpSpPr bwMode="auto">
            <a:xfrm rot="5400000">
              <a:off x="-2985218" y="6633459"/>
              <a:ext cx="152400" cy="155575"/>
              <a:chOff x="755576" y="5056034"/>
              <a:chExt cx="72008" cy="89253"/>
            </a:xfrm>
            <a:solidFill>
              <a:schemeClr val="tx1"/>
            </a:solidFill>
          </p:grpSpPr>
          <p:sp>
            <p:nvSpPr>
              <p:cNvPr id="205" name="Triangle isocèle 51"/>
              <p:cNvSpPr>
                <a:spLocks noChangeArrowheads="1"/>
              </p:cNvSpPr>
              <p:nvPr/>
            </p:nvSpPr>
            <p:spPr bwMode="auto">
              <a:xfrm>
                <a:off x="755576" y="5056034"/>
                <a:ext cx="72008" cy="72008"/>
              </a:xfrm>
              <a:prstGeom prst="triangle">
                <a:avLst>
                  <a:gd name="adj" fmla="val 50000"/>
                </a:avLst>
              </a:prstGeom>
              <a:grpFill/>
              <a:ln w="25400" algn="ctr">
                <a:noFill/>
                <a:miter lim="800000"/>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206" name="Ellipse 52"/>
              <p:cNvSpPr>
                <a:spLocks noChangeArrowheads="1"/>
              </p:cNvSpPr>
              <p:nvPr/>
            </p:nvSpPr>
            <p:spPr bwMode="auto">
              <a:xfrm>
                <a:off x="762719"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207" name="Ellipse 53"/>
              <p:cNvSpPr>
                <a:spLocks noChangeArrowheads="1"/>
              </p:cNvSpPr>
              <p:nvPr/>
            </p:nvSpPr>
            <p:spPr bwMode="auto">
              <a:xfrm>
                <a:off x="800060"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grpSp>
        <p:cxnSp>
          <p:nvCxnSpPr>
            <p:cNvPr id="182" name="Connecteur droit 82"/>
            <p:cNvCxnSpPr/>
            <p:nvPr/>
          </p:nvCxnSpPr>
          <p:spPr>
            <a:xfrm flipH="1">
              <a:off x="-2834783" y="4282701"/>
              <a:ext cx="0" cy="3195310"/>
            </a:xfrm>
            <a:prstGeom prst="line">
              <a:avLst/>
            </a:prstGeom>
            <a:ln w="19050">
              <a:solidFill>
                <a:schemeClr val="tx1">
                  <a:lumMod val="95000"/>
                  <a:lumOff val="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29742" name="Line 1487"/>
            <p:cNvSpPr>
              <a:spLocks noChangeShapeType="1"/>
            </p:cNvSpPr>
            <p:nvPr/>
          </p:nvSpPr>
          <p:spPr bwMode="auto">
            <a:xfrm>
              <a:off x="-2834406" y="6500110"/>
              <a:ext cx="0" cy="720725"/>
            </a:xfrm>
            <a:prstGeom prst="line">
              <a:avLst/>
            </a:prstGeom>
            <a:noFill/>
            <a:ln w="19050">
              <a:solidFill>
                <a:schemeClr val="tx1"/>
              </a:solidFill>
              <a:round/>
              <a:headEnd type="triangle" w="med" len="med"/>
              <a:tailEnd/>
            </a:ln>
          </p:spPr>
          <p:txBody>
            <a:bodyPr/>
            <a:lstStyle/>
            <a:p>
              <a:endParaRPr lang="fr-FR"/>
            </a:p>
          </p:txBody>
        </p:sp>
        <p:sp>
          <p:nvSpPr>
            <p:cNvPr id="29743" name="Line 1487"/>
            <p:cNvSpPr>
              <a:spLocks noChangeShapeType="1"/>
            </p:cNvSpPr>
            <p:nvPr/>
          </p:nvSpPr>
          <p:spPr bwMode="auto">
            <a:xfrm>
              <a:off x="-2834406" y="7239885"/>
              <a:ext cx="900113" cy="0"/>
            </a:xfrm>
            <a:prstGeom prst="line">
              <a:avLst/>
            </a:prstGeom>
            <a:noFill/>
            <a:ln w="19050">
              <a:solidFill>
                <a:schemeClr val="tx1"/>
              </a:solidFill>
              <a:round/>
              <a:headEnd/>
              <a:tailEnd type="triangle" w="med" len="med"/>
            </a:ln>
          </p:spPr>
          <p:txBody>
            <a:bodyPr/>
            <a:lstStyle/>
            <a:p>
              <a:endParaRPr lang="fr-FR"/>
            </a:p>
          </p:txBody>
        </p:sp>
        <p:graphicFrame>
          <p:nvGraphicFramePr>
            <p:cNvPr id="29703" name="Object 22"/>
            <p:cNvGraphicFramePr>
              <a:graphicFrameLocks noChangeAspect="1"/>
            </p:cNvGraphicFramePr>
            <p:nvPr/>
          </p:nvGraphicFramePr>
          <p:xfrm>
            <a:off x="-3082056" y="6430260"/>
            <a:ext cx="188913" cy="188912"/>
          </p:xfrm>
          <a:graphic>
            <a:graphicData uri="http://schemas.openxmlformats.org/presentationml/2006/ole">
              <mc:AlternateContent xmlns:mc="http://schemas.openxmlformats.org/markup-compatibility/2006">
                <mc:Choice xmlns:v="urn:schemas-microsoft-com:vml" Requires="v">
                  <p:oleObj spid="_x0000_s29747" name="Équation" r:id="rId13" imgW="114102" imgH="114102" progId="Equation.3">
                    <p:embed/>
                  </p:oleObj>
                </mc:Choice>
                <mc:Fallback>
                  <p:oleObj name="Équation" r:id="rId13" imgW="114102" imgH="114102" progId="Equation.3">
                    <p:embed/>
                    <p:pic>
                      <p:nvPicPr>
                        <p:cNvPr id="0" name="Object 2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82056" y="6430260"/>
                          <a:ext cx="188913" cy="1889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9704" name="Object 23"/>
            <p:cNvGraphicFramePr>
              <a:graphicFrameLocks noChangeAspect="1"/>
            </p:cNvGraphicFramePr>
            <p:nvPr/>
          </p:nvGraphicFramePr>
          <p:xfrm>
            <a:off x="-2059706" y="7252585"/>
            <a:ext cx="215900" cy="239712"/>
          </p:xfrm>
          <a:graphic>
            <a:graphicData uri="http://schemas.openxmlformats.org/presentationml/2006/ole">
              <mc:AlternateContent xmlns:mc="http://schemas.openxmlformats.org/markup-compatibility/2006">
                <mc:Choice xmlns:v="urn:schemas-microsoft-com:vml" Requires="v">
                  <p:oleObj spid="_x0000_s29748" name="Équation" r:id="rId14" imgW="114102" imgH="126780" progId="Equation.3">
                    <p:embed/>
                  </p:oleObj>
                </mc:Choice>
                <mc:Fallback>
                  <p:oleObj name="Équation" r:id="rId14" imgW="114102" imgH="126780" progId="Equation.3">
                    <p:embed/>
                    <p:pic>
                      <p:nvPicPr>
                        <p:cNvPr id="0" name="Object 2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59706" y="7252585"/>
                          <a:ext cx="215900" cy="2397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9744" name="Rectangle 1609"/>
            <p:cNvSpPr>
              <a:spLocks noChangeArrowheads="1"/>
            </p:cNvSpPr>
            <p:nvPr/>
          </p:nvSpPr>
          <p:spPr bwMode="auto">
            <a:xfrm>
              <a:off x="-2833786" y="5305814"/>
              <a:ext cx="1119882" cy="584741"/>
            </a:xfrm>
            <a:prstGeom prst="rect">
              <a:avLst/>
            </a:prstGeom>
            <a:noFill/>
            <a:ln w="9525" algn="ctr">
              <a:noFill/>
              <a:miter lim="800000"/>
              <a:headEnd/>
              <a:tailEnd/>
            </a:ln>
          </p:spPr>
          <p:txBody>
            <a:bodyPr lIns="91405" tIns="45703" rIns="91405" bIns="45703">
              <a:spAutoFit/>
            </a:bodyPr>
            <a:lstStyle/>
            <a:p>
              <a:pPr algn="ctr" defTabSz="4171950">
                <a:spcBef>
                  <a:spcPct val="20000"/>
                </a:spcBef>
              </a:pPr>
              <a:r>
                <a:rPr lang="fr-FR" sz="1600" b="1">
                  <a:latin typeface="Calibri" pitchFamily="34" charset="0"/>
                </a:rPr>
                <a:t>Rugosité de Ni</a:t>
              </a:r>
            </a:p>
          </p:txBody>
        </p:sp>
        <p:grpSp>
          <p:nvGrpSpPr>
            <p:cNvPr id="16" name="Groupe 50"/>
            <p:cNvGrpSpPr>
              <a:grpSpLocks/>
            </p:cNvGrpSpPr>
            <p:nvPr/>
          </p:nvGrpSpPr>
          <p:grpSpPr bwMode="auto">
            <a:xfrm rot="5400000">
              <a:off x="-2985218" y="6239759"/>
              <a:ext cx="152400" cy="155575"/>
              <a:chOff x="755576" y="5056034"/>
              <a:chExt cx="72008" cy="89253"/>
            </a:xfrm>
            <a:solidFill>
              <a:schemeClr val="tx1"/>
            </a:solidFill>
          </p:grpSpPr>
          <p:sp>
            <p:nvSpPr>
              <p:cNvPr id="202" name="Triangle isocèle 51"/>
              <p:cNvSpPr>
                <a:spLocks noChangeArrowheads="1"/>
              </p:cNvSpPr>
              <p:nvPr/>
            </p:nvSpPr>
            <p:spPr bwMode="auto">
              <a:xfrm>
                <a:off x="755576" y="5056034"/>
                <a:ext cx="72008" cy="72008"/>
              </a:xfrm>
              <a:prstGeom prst="triangle">
                <a:avLst>
                  <a:gd name="adj" fmla="val 50000"/>
                </a:avLst>
              </a:prstGeom>
              <a:grpFill/>
              <a:ln w="25400" algn="ctr">
                <a:noFill/>
                <a:miter lim="800000"/>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203" name="Ellipse 52"/>
              <p:cNvSpPr>
                <a:spLocks noChangeArrowheads="1"/>
              </p:cNvSpPr>
              <p:nvPr/>
            </p:nvSpPr>
            <p:spPr bwMode="auto">
              <a:xfrm>
                <a:off x="762719"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204" name="Ellipse 53"/>
              <p:cNvSpPr>
                <a:spLocks noChangeArrowheads="1"/>
              </p:cNvSpPr>
              <p:nvPr/>
            </p:nvSpPr>
            <p:spPr bwMode="auto">
              <a:xfrm>
                <a:off x="800060"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grpSp>
        <p:sp>
          <p:nvSpPr>
            <p:cNvPr id="29746" name="Triangle isocèle 51"/>
            <p:cNvSpPr>
              <a:spLocks noChangeArrowheads="1"/>
            </p:cNvSpPr>
            <p:nvPr/>
          </p:nvSpPr>
          <p:spPr bwMode="auto">
            <a:xfrm>
              <a:off x="-2805831" y="7227185"/>
              <a:ext cx="152400" cy="125412"/>
            </a:xfrm>
            <a:prstGeom prst="triangle">
              <a:avLst>
                <a:gd name="adj" fmla="val 50000"/>
              </a:avLst>
            </a:prstGeom>
            <a:solidFill>
              <a:schemeClr val="tx1"/>
            </a:solidFill>
            <a:ln w="25400" algn="ctr">
              <a:noFill/>
              <a:miter lim="800000"/>
              <a:headEnd/>
              <a:tailEnd/>
            </a:ln>
          </p:spPr>
          <p:txBody>
            <a:bodyPr lIns="91405" tIns="45703" rIns="91405" bIns="45703" anchor="ctr"/>
            <a:lstStyle/>
            <a:p>
              <a:pPr algn="ctr" defTabSz="912813"/>
              <a:endParaRPr lang="fr-FR" sz="1200">
                <a:solidFill>
                  <a:srgbClr val="FFFFFF"/>
                </a:solidFill>
                <a:latin typeface="Calibri" pitchFamily="34" charset="0"/>
              </a:endParaRPr>
            </a:p>
          </p:txBody>
        </p:sp>
        <p:sp>
          <p:nvSpPr>
            <p:cNvPr id="29747" name="Triangle isocèle 51"/>
            <p:cNvSpPr>
              <a:spLocks noChangeArrowheads="1"/>
            </p:cNvSpPr>
            <p:nvPr/>
          </p:nvSpPr>
          <p:spPr bwMode="auto">
            <a:xfrm>
              <a:off x="-2310531" y="7227185"/>
              <a:ext cx="152400" cy="125412"/>
            </a:xfrm>
            <a:prstGeom prst="triangle">
              <a:avLst>
                <a:gd name="adj" fmla="val 50000"/>
              </a:avLst>
            </a:prstGeom>
            <a:solidFill>
              <a:schemeClr val="tx1"/>
            </a:solidFill>
            <a:ln w="25400" algn="ctr">
              <a:noFill/>
              <a:miter lim="800000"/>
              <a:headEnd/>
              <a:tailEnd/>
            </a:ln>
          </p:spPr>
          <p:txBody>
            <a:bodyPr lIns="91405" tIns="45703" rIns="91405" bIns="45703" anchor="ctr"/>
            <a:lstStyle/>
            <a:p>
              <a:pPr algn="ctr" defTabSz="912813"/>
              <a:endParaRPr lang="fr-FR" sz="1200">
                <a:solidFill>
                  <a:srgbClr val="FFFFFF"/>
                </a:solidFill>
                <a:latin typeface="Calibri" pitchFamily="34" charset="0"/>
              </a:endParaRPr>
            </a:p>
          </p:txBody>
        </p:sp>
        <p:sp>
          <p:nvSpPr>
            <p:cNvPr id="29748" name="Triangle isocèle 51"/>
            <p:cNvSpPr>
              <a:spLocks noChangeArrowheads="1"/>
            </p:cNvSpPr>
            <p:nvPr/>
          </p:nvSpPr>
          <p:spPr bwMode="auto">
            <a:xfrm>
              <a:off x="-1815231" y="7227185"/>
              <a:ext cx="152400" cy="125412"/>
            </a:xfrm>
            <a:prstGeom prst="triangle">
              <a:avLst>
                <a:gd name="adj" fmla="val 50000"/>
              </a:avLst>
            </a:prstGeom>
            <a:solidFill>
              <a:schemeClr val="tx1"/>
            </a:solidFill>
            <a:ln w="25400" algn="ctr">
              <a:noFill/>
              <a:miter lim="800000"/>
              <a:headEnd/>
              <a:tailEnd/>
            </a:ln>
          </p:spPr>
          <p:txBody>
            <a:bodyPr lIns="91405" tIns="45703" rIns="91405" bIns="45703" anchor="ctr"/>
            <a:lstStyle/>
            <a:p>
              <a:pPr algn="ctr" defTabSz="912813"/>
              <a:endParaRPr lang="fr-FR" sz="1200">
                <a:solidFill>
                  <a:srgbClr val="FFFFFF"/>
                </a:solidFill>
                <a:latin typeface="Calibri" pitchFamily="34" charset="0"/>
              </a:endParaRPr>
            </a:p>
          </p:txBody>
        </p:sp>
        <p:sp>
          <p:nvSpPr>
            <p:cNvPr id="29749" name="Triangle isocèle 51"/>
            <p:cNvSpPr>
              <a:spLocks noChangeArrowheads="1"/>
            </p:cNvSpPr>
            <p:nvPr/>
          </p:nvSpPr>
          <p:spPr bwMode="auto">
            <a:xfrm>
              <a:off x="-1319931" y="7227185"/>
              <a:ext cx="152400" cy="125412"/>
            </a:xfrm>
            <a:prstGeom prst="triangle">
              <a:avLst>
                <a:gd name="adj" fmla="val 50000"/>
              </a:avLst>
            </a:prstGeom>
            <a:solidFill>
              <a:schemeClr val="tx1"/>
            </a:solidFill>
            <a:ln w="25400" algn="ctr">
              <a:noFill/>
              <a:miter lim="800000"/>
              <a:headEnd/>
              <a:tailEnd/>
            </a:ln>
          </p:spPr>
          <p:txBody>
            <a:bodyPr lIns="91405" tIns="45703" rIns="91405" bIns="45703" anchor="ctr"/>
            <a:lstStyle/>
            <a:p>
              <a:pPr algn="ctr" defTabSz="912813"/>
              <a:endParaRPr lang="fr-FR" sz="1200">
                <a:solidFill>
                  <a:srgbClr val="FFFFFF"/>
                </a:solidFill>
                <a:latin typeface="Calibri" pitchFamily="34" charset="0"/>
              </a:endParaRPr>
            </a:p>
          </p:txBody>
        </p:sp>
        <p:sp>
          <p:nvSpPr>
            <p:cNvPr id="29750" name="Triangle isocèle 51"/>
            <p:cNvSpPr>
              <a:spLocks noChangeArrowheads="1"/>
            </p:cNvSpPr>
            <p:nvPr/>
          </p:nvSpPr>
          <p:spPr bwMode="auto">
            <a:xfrm>
              <a:off x="-824631" y="7227185"/>
              <a:ext cx="152400" cy="125412"/>
            </a:xfrm>
            <a:prstGeom prst="triangle">
              <a:avLst>
                <a:gd name="adj" fmla="val 50000"/>
              </a:avLst>
            </a:prstGeom>
            <a:solidFill>
              <a:schemeClr val="tx1"/>
            </a:solidFill>
            <a:ln w="25400" algn="ctr">
              <a:noFill/>
              <a:miter lim="800000"/>
              <a:headEnd/>
              <a:tailEnd/>
            </a:ln>
          </p:spPr>
          <p:txBody>
            <a:bodyPr lIns="91405" tIns="45703" rIns="91405" bIns="45703" anchor="ctr"/>
            <a:lstStyle/>
            <a:p>
              <a:pPr algn="ctr" defTabSz="912813"/>
              <a:endParaRPr lang="fr-FR" sz="1200">
                <a:solidFill>
                  <a:srgbClr val="FFFFFF"/>
                </a:solidFill>
                <a:latin typeface="Calibri" pitchFamily="34" charset="0"/>
              </a:endParaRPr>
            </a:p>
          </p:txBody>
        </p:sp>
        <p:sp>
          <p:nvSpPr>
            <p:cNvPr id="29751" name="Down Arrow 11"/>
            <p:cNvSpPr>
              <a:spLocks noChangeArrowheads="1"/>
            </p:cNvSpPr>
            <p:nvPr/>
          </p:nvSpPr>
          <p:spPr bwMode="auto">
            <a:xfrm>
              <a:off x="-2933600" y="4707177"/>
              <a:ext cx="228600" cy="304800"/>
            </a:xfrm>
            <a:prstGeom prst="downArrow">
              <a:avLst>
                <a:gd name="adj1" fmla="val 50000"/>
                <a:gd name="adj2" fmla="val 49994"/>
              </a:avLst>
            </a:prstGeom>
            <a:solidFill>
              <a:schemeClr val="bg1"/>
            </a:solidFill>
            <a:ln w="9525" algn="ctr">
              <a:solidFill>
                <a:schemeClr val="tx1"/>
              </a:solidFill>
              <a:round/>
              <a:headEnd/>
              <a:tailEnd/>
            </a:ln>
          </p:spPr>
          <p:txBody>
            <a:bodyPr/>
            <a:lstStyle/>
            <a:p>
              <a:pPr eaLnBrk="0" hangingPunct="0"/>
              <a:endParaRPr lang="de-DE" sz="2400">
                <a:latin typeface="Calibri" pitchFamily="34" charset="0"/>
              </a:endParaRPr>
            </a:p>
          </p:txBody>
        </p:sp>
        <p:sp>
          <p:nvSpPr>
            <p:cNvPr id="29752" name="Down Arrow 11"/>
            <p:cNvSpPr>
              <a:spLocks noChangeArrowheads="1"/>
            </p:cNvSpPr>
            <p:nvPr/>
          </p:nvSpPr>
          <p:spPr bwMode="auto">
            <a:xfrm>
              <a:off x="-2525555" y="4707177"/>
              <a:ext cx="228600" cy="304800"/>
            </a:xfrm>
            <a:prstGeom prst="downArrow">
              <a:avLst>
                <a:gd name="adj1" fmla="val 50000"/>
                <a:gd name="adj2" fmla="val 49994"/>
              </a:avLst>
            </a:prstGeom>
            <a:solidFill>
              <a:schemeClr val="bg1"/>
            </a:solidFill>
            <a:ln w="9525" algn="ctr">
              <a:solidFill>
                <a:schemeClr val="tx1"/>
              </a:solidFill>
              <a:round/>
              <a:headEnd/>
              <a:tailEnd/>
            </a:ln>
          </p:spPr>
          <p:txBody>
            <a:bodyPr/>
            <a:lstStyle/>
            <a:p>
              <a:pPr eaLnBrk="0" hangingPunct="0"/>
              <a:endParaRPr lang="de-DE" sz="2400">
                <a:latin typeface="Calibri" pitchFamily="34" charset="0"/>
              </a:endParaRPr>
            </a:p>
          </p:txBody>
        </p:sp>
        <p:sp>
          <p:nvSpPr>
            <p:cNvPr id="29753" name="Down Arrow 11"/>
            <p:cNvSpPr>
              <a:spLocks noChangeArrowheads="1"/>
            </p:cNvSpPr>
            <p:nvPr/>
          </p:nvSpPr>
          <p:spPr bwMode="auto">
            <a:xfrm>
              <a:off x="-1709464" y="4707177"/>
              <a:ext cx="228600" cy="304800"/>
            </a:xfrm>
            <a:prstGeom prst="downArrow">
              <a:avLst>
                <a:gd name="adj1" fmla="val 50000"/>
                <a:gd name="adj2" fmla="val 49994"/>
              </a:avLst>
            </a:prstGeom>
            <a:solidFill>
              <a:schemeClr val="bg1"/>
            </a:solidFill>
            <a:ln w="9525" algn="ctr">
              <a:solidFill>
                <a:schemeClr val="tx1"/>
              </a:solidFill>
              <a:round/>
              <a:headEnd/>
              <a:tailEnd/>
            </a:ln>
          </p:spPr>
          <p:txBody>
            <a:bodyPr/>
            <a:lstStyle/>
            <a:p>
              <a:pPr eaLnBrk="0" hangingPunct="0"/>
              <a:endParaRPr lang="de-DE" sz="2400">
                <a:latin typeface="Calibri" pitchFamily="34" charset="0"/>
              </a:endParaRPr>
            </a:p>
          </p:txBody>
        </p:sp>
        <p:sp>
          <p:nvSpPr>
            <p:cNvPr id="29754" name="Down Arrow 11"/>
            <p:cNvSpPr>
              <a:spLocks noChangeArrowheads="1"/>
            </p:cNvSpPr>
            <p:nvPr/>
          </p:nvSpPr>
          <p:spPr bwMode="auto">
            <a:xfrm>
              <a:off x="-2117510" y="4707177"/>
              <a:ext cx="228600" cy="304800"/>
            </a:xfrm>
            <a:prstGeom prst="downArrow">
              <a:avLst>
                <a:gd name="adj1" fmla="val 50000"/>
                <a:gd name="adj2" fmla="val 49994"/>
              </a:avLst>
            </a:prstGeom>
            <a:solidFill>
              <a:schemeClr val="bg1"/>
            </a:solidFill>
            <a:ln w="9525" algn="ctr">
              <a:solidFill>
                <a:schemeClr val="tx1"/>
              </a:solidFill>
              <a:round/>
              <a:headEnd/>
              <a:tailEnd/>
            </a:ln>
          </p:spPr>
          <p:txBody>
            <a:bodyPr/>
            <a:lstStyle/>
            <a:p>
              <a:pPr eaLnBrk="0" hangingPunct="0"/>
              <a:endParaRPr lang="de-DE" sz="2400">
                <a:latin typeface="Calibri" pitchFamily="34" charset="0"/>
              </a:endParaRPr>
            </a:p>
          </p:txBody>
        </p:sp>
        <p:sp>
          <p:nvSpPr>
            <p:cNvPr id="199" name="Rectangle 93"/>
            <p:cNvSpPr>
              <a:spLocks noChangeArrowheads="1"/>
            </p:cNvSpPr>
            <p:nvPr/>
          </p:nvSpPr>
          <p:spPr bwMode="auto">
            <a:xfrm>
              <a:off x="-1641283" y="6170046"/>
              <a:ext cx="974480" cy="360325"/>
            </a:xfrm>
            <a:prstGeom prst="rect">
              <a:avLst/>
            </a:prstGeom>
            <a:solidFill>
              <a:schemeClr val="bg1">
                <a:lumMod val="50000"/>
              </a:schemeClr>
            </a:solidFill>
            <a:ln w="9525">
              <a:noFill/>
              <a:miter lim="800000"/>
              <a:headEnd/>
              <a:tailEnd/>
            </a:ln>
          </p:spPr>
          <p:txBody>
            <a:bodyPr wrap="none" anchor="ctr"/>
            <a:lstStyle/>
            <a:p>
              <a:pPr algn="r" defTabSz="912813" fontAlgn="auto">
                <a:spcBef>
                  <a:spcPts val="0"/>
                </a:spcBef>
                <a:spcAft>
                  <a:spcPts val="0"/>
                </a:spcAft>
                <a:defRPr/>
              </a:pPr>
              <a:r>
                <a:rPr lang="fr-FR" sz="1600" b="1" dirty="0">
                  <a:latin typeface="Calibri" pitchFamily="34" charset="0"/>
                  <a:cs typeface="+mn-cs"/>
                </a:rPr>
                <a:t>Al</a:t>
              </a:r>
              <a:r>
                <a:rPr lang="fr-FR" sz="1600" b="1" baseline="-25000" dirty="0">
                  <a:latin typeface="Calibri" pitchFamily="34" charset="0"/>
                  <a:cs typeface="+mn-cs"/>
                </a:rPr>
                <a:t>2</a:t>
              </a:r>
              <a:r>
                <a:rPr lang="fr-FR" sz="1600" b="1" dirty="0">
                  <a:latin typeface="Calibri" pitchFamily="34" charset="0"/>
                  <a:cs typeface="+mn-cs"/>
                </a:rPr>
                <a:t>O</a:t>
              </a:r>
              <a:r>
                <a:rPr lang="fr-FR" sz="1600" b="1" baseline="-25000" dirty="0">
                  <a:latin typeface="Calibri" pitchFamily="34" charset="0"/>
                  <a:cs typeface="+mn-cs"/>
                </a:rPr>
                <a:t>3</a:t>
              </a:r>
            </a:p>
          </p:txBody>
        </p:sp>
        <p:sp>
          <p:nvSpPr>
            <p:cNvPr id="29756" name="Line 1696"/>
            <p:cNvSpPr>
              <a:spLocks noChangeShapeType="1"/>
            </p:cNvSpPr>
            <p:nvPr/>
          </p:nvSpPr>
          <p:spPr bwMode="auto">
            <a:xfrm flipH="1">
              <a:off x="-1447402" y="5434500"/>
              <a:ext cx="237554" cy="292200"/>
            </a:xfrm>
            <a:prstGeom prst="line">
              <a:avLst/>
            </a:prstGeom>
            <a:noFill/>
            <a:ln w="28575">
              <a:solidFill>
                <a:schemeClr val="tx1"/>
              </a:solidFill>
              <a:round/>
              <a:headEnd/>
              <a:tailEnd type="triangle" w="med" len="med"/>
            </a:ln>
          </p:spPr>
          <p:txBody>
            <a:bodyPr/>
            <a:lstStyle/>
            <a:p>
              <a:endParaRPr lang="fr-FR"/>
            </a:p>
          </p:txBody>
        </p:sp>
        <p:sp>
          <p:nvSpPr>
            <p:cNvPr id="29757" name="Rectangle 1697"/>
            <p:cNvSpPr>
              <a:spLocks noChangeArrowheads="1"/>
            </p:cNvSpPr>
            <p:nvPr/>
          </p:nvSpPr>
          <p:spPr bwMode="auto">
            <a:xfrm>
              <a:off x="-1425872" y="4786428"/>
              <a:ext cx="1730375" cy="646296"/>
            </a:xfrm>
            <a:prstGeom prst="rect">
              <a:avLst/>
            </a:prstGeom>
            <a:noFill/>
            <a:ln w="9525" algn="ctr">
              <a:noFill/>
              <a:miter lim="800000"/>
              <a:headEnd/>
              <a:tailEnd/>
            </a:ln>
          </p:spPr>
          <p:txBody>
            <a:bodyPr lIns="91405" tIns="45703" rIns="91405" bIns="45703">
              <a:spAutoFit/>
            </a:bodyPr>
            <a:lstStyle/>
            <a:p>
              <a:pPr algn="ctr" defTabSz="4171950">
                <a:spcBef>
                  <a:spcPct val="20000"/>
                </a:spcBef>
              </a:pPr>
              <a:r>
                <a:rPr lang="fr-FR" b="1">
                  <a:latin typeface="Calibri" pitchFamily="34" charset="0"/>
                </a:rPr>
                <a:t>Fissuration de l’Alumine</a:t>
              </a:r>
            </a:p>
          </p:txBody>
        </p:sp>
        <p:sp>
          <p:nvSpPr>
            <p:cNvPr id="231" name="Rectangle 93"/>
            <p:cNvSpPr>
              <a:spLocks noChangeArrowheads="1"/>
            </p:cNvSpPr>
            <p:nvPr/>
          </p:nvSpPr>
          <p:spPr bwMode="auto">
            <a:xfrm rot="21405241">
              <a:off x="-2828435" y="6214491"/>
              <a:ext cx="1114145" cy="360325"/>
            </a:xfrm>
            <a:prstGeom prst="rect">
              <a:avLst/>
            </a:prstGeom>
            <a:solidFill>
              <a:schemeClr val="bg1">
                <a:lumMod val="50000"/>
              </a:schemeClr>
            </a:solidFill>
            <a:ln w="9525">
              <a:noFill/>
              <a:miter lim="800000"/>
              <a:headEnd/>
              <a:tailEnd/>
            </a:ln>
          </p:spPr>
          <p:txBody>
            <a:bodyPr wrap="none" anchor="ctr"/>
            <a:lstStyle/>
            <a:p>
              <a:pPr algn="r" defTabSz="912813" fontAlgn="auto">
                <a:spcBef>
                  <a:spcPts val="0"/>
                </a:spcBef>
                <a:spcAft>
                  <a:spcPts val="0"/>
                </a:spcAft>
                <a:defRPr/>
              </a:pPr>
              <a:endParaRPr lang="fr-FR" sz="1600" b="1" baseline="-25000" dirty="0">
                <a:latin typeface="Calibri" pitchFamily="34" charset="0"/>
                <a:cs typeface="+mn-cs"/>
              </a:endParaRPr>
            </a:p>
          </p:txBody>
        </p:sp>
        <p:grpSp>
          <p:nvGrpSpPr>
            <p:cNvPr id="17" name="Groupe 50"/>
            <p:cNvGrpSpPr>
              <a:grpSpLocks/>
            </p:cNvGrpSpPr>
            <p:nvPr/>
          </p:nvGrpSpPr>
          <p:grpSpPr bwMode="auto">
            <a:xfrm rot="5400000">
              <a:off x="-2987252" y="5083597"/>
              <a:ext cx="152400" cy="155575"/>
              <a:chOff x="755576" y="5056034"/>
              <a:chExt cx="72008" cy="89253"/>
            </a:xfrm>
            <a:solidFill>
              <a:schemeClr val="tx1"/>
            </a:solidFill>
          </p:grpSpPr>
          <p:sp>
            <p:nvSpPr>
              <p:cNvPr id="235" name="Triangle isocèle 51"/>
              <p:cNvSpPr>
                <a:spLocks noChangeArrowheads="1"/>
              </p:cNvSpPr>
              <p:nvPr/>
            </p:nvSpPr>
            <p:spPr bwMode="auto">
              <a:xfrm>
                <a:off x="755576" y="5056034"/>
                <a:ext cx="72008" cy="72008"/>
              </a:xfrm>
              <a:prstGeom prst="triangle">
                <a:avLst>
                  <a:gd name="adj" fmla="val 50000"/>
                </a:avLst>
              </a:prstGeom>
              <a:grpFill/>
              <a:ln w="25400" algn="ctr">
                <a:noFill/>
                <a:miter lim="800000"/>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236" name="Ellipse 52"/>
              <p:cNvSpPr>
                <a:spLocks noChangeArrowheads="1"/>
              </p:cNvSpPr>
              <p:nvPr/>
            </p:nvSpPr>
            <p:spPr bwMode="auto">
              <a:xfrm>
                <a:off x="762719"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237" name="Ellipse 53"/>
              <p:cNvSpPr>
                <a:spLocks noChangeArrowheads="1"/>
              </p:cNvSpPr>
              <p:nvPr/>
            </p:nvSpPr>
            <p:spPr bwMode="auto">
              <a:xfrm>
                <a:off x="800060"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grpSp>
      </p:grpSp>
      <p:sp>
        <p:nvSpPr>
          <p:cNvPr id="239" name="Arc plein 238"/>
          <p:cNvSpPr/>
          <p:nvPr/>
        </p:nvSpPr>
        <p:spPr>
          <a:xfrm rot="5400000">
            <a:off x="-641350" y="4105275"/>
            <a:ext cx="2339975" cy="2520951"/>
          </a:xfrm>
          <a:prstGeom prst="blockArc">
            <a:avLst>
              <a:gd name="adj1" fmla="val 10883688"/>
              <a:gd name="adj2" fmla="val 21468792"/>
              <a:gd name="adj3" fmla="val 5909"/>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cxnSp>
        <p:nvCxnSpPr>
          <p:cNvPr id="240" name="Connecteur droit 239"/>
          <p:cNvCxnSpPr/>
          <p:nvPr/>
        </p:nvCxnSpPr>
        <p:spPr>
          <a:xfrm flipH="1">
            <a:off x="1651000" y="3068638"/>
            <a:ext cx="0" cy="2232025"/>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41" name="Connecteur droit 240"/>
          <p:cNvCxnSpPr/>
          <p:nvPr/>
        </p:nvCxnSpPr>
        <p:spPr>
          <a:xfrm flipH="1">
            <a:off x="1765300" y="3068638"/>
            <a:ext cx="0" cy="2232025"/>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42" name="Line 1487"/>
          <p:cNvSpPr>
            <a:spLocks noChangeShapeType="1"/>
          </p:cNvSpPr>
          <p:nvPr/>
        </p:nvSpPr>
        <p:spPr bwMode="auto">
          <a:xfrm>
            <a:off x="544513" y="5300663"/>
            <a:ext cx="1116012" cy="0"/>
          </a:xfrm>
          <a:prstGeom prst="line">
            <a:avLst/>
          </a:prstGeom>
          <a:noFill/>
          <a:ln w="31750">
            <a:solidFill>
              <a:schemeClr val="tx1"/>
            </a:solidFill>
            <a:round/>
            <a:headEnd type="triangle" w="med" len="med"/>
            <a:tailEnd type="triangle" w="med" len="med"/>
          </a:ln>
        </p:spPr>
        <p:txBody>
          <a:bodyPr/>
          <a:lstStyle/>
          <a:p>
            <a:endParaRPr lang="fr-FR"/>
          </a:p>
        </p:txBody>
      </p:sp>
      <p:graphicFrame>
        <p:nvGraphicFramePr>
          <p:cNvPr id="243" name="Object 26"/>
          <p:cNvGraphicFramePr>
            <a:graphicFrameLocks noChangeAspect="1"/>
          </p:cNvGraphicFramePr>
          <p:nvPr/>
        </p:nvGraphicFramePr>
        <p:xfrm>
          <a:off x="827088" y="4918075"/>
          <a:ext cx="431800" cy="334963"/>
        </p:xfrm>
        <a:graphic>
          <a:graphicData uri="http://schemas.openxmlformats.org/presentationml/2006/ole">
            <mc:AlternateContent xmlns:mc="http://schemas.openxmlformats.org/markup-compatibility/2006">
              <mc:Choice xmlns:v="urn:schemas-microsoft-com:vml" Requires="v">
                <p:oleObj spid="_x0000_s29749" name="Équation" r:id="rId15" imgW="241200" imgH="190440" progId="Equation.3">
                  <p:embed/>
                </p:oleObj>
              </mc:Choice>
              <mc:Fallback>
                <p:oleObj name="Équation" r:id="rId15" imgW="241200" imgH="190440" progId="Equation.3">
                  <p:embed/>
                  <p:pic>
                    <p:nvPicPr>
                      <p:cNvPr id="0" name="Object 2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27088" y="4918075"/>
                        <a:ext cx="431800"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0000"/>
                            </a:solidFill>
                            <a:miter lim="800000"/>
                            <a:headEnd/>
                            <a:tailEnd/>
                          </a14:hiddenLine>
                        </a:ext>
                      </a:extLst>
                    </p:spPr>
                  </p:pic>
                </p:oleObj>
              </mc:Fallback>
            </mc:AlternateContent>
          </a:graphicData>
        </a:graphic>
      </p:graphicFrame>
      <p:cxnSp>
        <p:nvCxnSpPr>
          <p:cNvPr id="244" name="Connecteur droit 82"/>
          <p:cNvCxnSpPr/>
          <p:nvPr/>
        </p:nvCxnSpPr>
        <p:spPr>
          <a:xfrm>
            <a:off x="563563" y="4140200"/>
            <a:ext cx="0" cy="2376488"/>
          </a:xfrm>
          <a:prstGeom prst="line">
            <a:avLst/>
          </a:prstGeom>
          <a:ln w="19050">
            <a:solidFill>
              <a:schemeClr val="tx1">
                <a:lumMod val="95000"/>
                <a:lumOff val="5000"/>
              </a:schemeClr>
            </a:solidFill>
            <a:prstDash val="dashDot"/>
          </a:ln>
        </p:spPr>
        <p:style>
          <a:lnRef idx="1">
            <a:schemeClr val="accent1"/>
          </a:lnRef>
          <a:fillRef idx="0">
            <a:schemeClr val="accent1"/>
          </a:fillRef>
          <a:effectRef idx="0">
            <a:schemeClr val="accent1"/>
          </a:effectRef>
          <a:fontRef idx="minor">
            <a:schemeClr val="tx1"/>
          </a:fontRef>
        </p:style>
      </p:cxnSp>
      <p:graphicFrame>
        <p:nvGraphicFramePr>
          <p:cNvPr id="29709" name="Object 34"/>
          <p:cNvGraphicFramePr>
            <a:graphicFrameLocks noChangeAspect="1"/>
          </p:cNvGraphicFramePr>
          <p:nvPr/>
        </p:nvGraphicFramePr>
        <p:xfrm>
          <a:off x="3923928" y="2420888"/>
          <a:ext cx="4013726" cy="432048"/>
        </p:xfrm>
        <a:graphic>
          <a:graphicData uri="http://schemas.openxmlformats.org/presentationml/2006/ole">
            <mc:AlternateContent xmlns:mc="http://schemas.openxmlformats.org/markup-compatibility/2006">
              <mc:Choice xmlns:v="urn:schemas-microsoft-com:vml" Requires="v">
                <p:oleObj spid="_x0000_s29750" name="Équation" r:id="rId17" imgW="2298600" imgH="253800" progId="Equation.3">
                  <p:embed/>
                </p:oleObj>
              </mc:Choice>
              <mc:Fallback>
                <p:oleObj name="Équation" r:id="rId17" imgW="2298600" imgH="253800" progId="Equation.3">
                  <p:embed/>
                  <p:pic>
                    <p:nvPicPr>
                      <p:cNvPr id="0" name="Object 3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923928" y="2420888"/>
                        <a:ext cx="4013726" cy="43204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7" name="Rectangle à coins arrondis 116"/>
          <p:cNvSpPr/>
          <p:nvPr/>
        </p:nvSpPr>
        <p:spPr>
          <a:xfrm>
            <a:off x="3923928" y="1052736"/>
            <a:ext cx="4608512" cy="1152128"/>
          </a:xfrm>
          <a:prstGeom prst="roundRect">
            <a:avLst>
              <a:gd name="adj" fmla="val 9550"/>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Wingdings" pitchFamily="2" charset="2"/>
              <a:buChar char="§"/>
              <a:defRPr/>
            </a:pPr>
            <a:r>
              <a:rPr lang="fr-FR" sz="1600" b="1" dirty="0" smtClean="0">
                <a:solidFill>
                  <a:schemeClr val="tx1"/>
                </a:solidFill>
              </a:rPr>
              <a:t> Trois rayons de rugosités : 65, 260 et 455nm.</a:t>
            </a:r>
          </a:p>
          <a:p>
            <a:pPr algn="ctr" fontAlgn="auto">
              <a:spcBef>
                <a:spcPts val="0"/>
              </a:spcBef>
              <a:spcAft>
                <a:spcPts val="0"/>
              </a:spcAft>
              <a:buFont typeface="Wingdings" pitchFamily="2" charset="2"/>
              <a:buChar char="§"/>
              <a:defRPr/>
            </a:pPr>
            <a:endParaRPr lang="fr-FR" sz="1600" b="1" dirty="0" smtClean="0">
              <a:solidFill>
                <a:schemeClr val="tx1"/>
              </a:solidFill>
            </a:endParaRPr>
          </a:p>
          <a:p>
            <a:pPr algn="ctr" fontAlgn="auto">
              <a:spcBef>
                <a:spcPts val="0"/>
              </a:spcBef>
              <a:spcAft>
                <a:spcPts val="0"/>
              </a:spcAft>
              <a:buFont typeface="Wingdings" pitchFamily="2" charset="2"/>
              <a:buChar char="§"/>
              <a:defRPr/>
            </a:pPr>
            <a:r>
              <a:rPr lang="fr-FR" sz="1600" b="1" dirty="0" smtClean="0">
                <a:solidFill>
                  <a:schemeClr val="tx1"/>
                </a:solidFill>
              </a:rPr>
              <a:t> On cherche à déterminer directement la contrainte radiale dans l’Alumine native.</a:t>
            </a:r>
            <a:endParaRPr lang="fr-FR" sz="1600" b="1" baseline="30000" dirty="0">
              <a:solidFill>
                <a:schemeClr val="tx1"/>
              </a:solidFill>
              <a:sym typeface="Wingdings" pitchFamily="2" charset="2"/>
            </a:endParaRPr>
          </a:p>
        </p:txBody>
      </p:sp>
      <p:sp>
        <p:nvSpPr>
          <p:cNvPr id="107" name="Rectangle 15"/>
          <p:cNvSpPr>
            <a:spLocks noChangeArrowheads="1"/>
          </p:cNvSpPr>
          <p:nvPr/>
        </p:nvSpPr>
        <p:spPr bwMode="auto">
          <a:xfrm>
            <a:off x="4425226" y="3079711"/>
            <a:ext cx="762000" cy="685800"/>
          </a:xfrm>
          <a:prstGeom prst="rect">
            <a:avLst/>
          </a:prstGeom>
          <a:solidFill>
            <a:schemeClr val="bg1"/>
          </a:solidFill>
          <a:ln w="9525" algn="ctr">
            <a:noFill/>
            <a:round/>
            <a:headEnd/>
            <a:tailEnd/>
          </a:ln>
        </p:spPr>
        <p:txBody>
          <a:bodyPr/>
          <a:lstStyle/>
          <a:p>
            <a:pPr eaLnBrk="0" hangingPunct="0"/>
            <a:endParaRPr lang="fr-FR" altLang="de-DE"/>
          </a:p>
        </p:txBody>
      </p:sp>
      <p:sp>
        <p:nvSpPr>
          <p:cNvPr id="108" name="Ellipse 107"/>
          <p:cNvSpPr/>
          <p:nvPr/>
        </p:nvSpPr>
        <p:spPr>
          <a:xfrm rot="1404696">
            <a:off x="5576936" y="3856768"/>
            <a:ext cx="216000" cy="936000"/>
          </a:xfrm>
          <a:prstGeom prst="ellipse">
            <a:avLst/>
          </a:prstGeom>
          <a:noFill/>
          <a:ln>
            <a:solidFill>
              <a:srgbClr val="0070C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defRPr/>
            </a:pPr>
            <a:endParaRPr lang="fr-FR"/>
          </a:p>
        </p:txBody>
      </p:sp>
      <p:sp>
        <p:nvSpPr>
          <p:cNvPr id="109" name="Ellipse 108"/>
          <p:cNvSpPr/>
          <p:nvPr/>
        </p:nvSpPr>
        <p:spPr>
          <a:xfrm rot="2344090">
            <a:off x="5814885" y="3738100"/>
            <a:ext cx="214313" cy="936000"/>
          </a:xfrm>
          <a:prstGeom prst="ellipse">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defRPr/>
            </a:pPr>
            <a:endParaRPr lang="fr-FR"/>
          </a:p>
        </p:txBody>
      </p:sp>
      <p:sp>
        <p:nvSpPr>
          <p:cNvPr id="110" name="Ellipse 109"/>
          <p:cNvSpPr/>
          <p:nvPr/>
        </p:nvSpPr>
        <p:spPr>
          <a:xfrm>
            <a:off x="4464913" y="3117811"/>
            <a:ext cx="360363" cy="144463"/>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defRPr/>
            </a:pPr>
            <a:endParaRPr lang="fr-FR"/>
          </a:p>
        </p:txBody>
      </p:sp>
      <p:sp>
        <p:nvSpPr>
          <p:cNvPr id="111" name="Ellipse 110"/>
          <p:cNvSpPr/>
          <p:nvPr/>
        </p:nvSpPr>
        <p:spPr>
          <a:xfrm>
            <a:off x="4464913" y="3346411"/>
            <a:ext cx="360363" cy="144463"/>
          </a:xfrm>
          <a:prstGeom prst="ellipse">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defRPr/>
            </a:pPr>
            <a:endParaRPr lang="fr-FR"/>
          </a:p>
        </p:txBody>
      </p:sp>
      <p:sp>
        <p:nvSpPr>
          <p:cNvPr id="112" name="Ellipse 111"/>
          <p:cNvSpPr/>
          <p:nvPr/>
        </p:nvSpPr>
        <p:spPr>
          <a:xfrm>
            <a:off x="4464913" y="3587711"/>
            <a:ext cx="360363" cy="142875"/>
          </a:xfrm>
          <a:prstGeom prst="ellipse">
            <a:avLst/>
          </a:prstGeom>
          <a:noFill/>
          <a:ln>
            <a:solidFill>
              <a:srgbClr val="0070C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defRPr/>
            </a:pPr>
            <a:endParaRPr lang="fr-FR"/>
          </a:p>
        </p:txBody>
      </p:sp>
      <p:sp>
        <p:nvSpPr>
          <p:cNvPr id="115" name="Ellipse 114"/>
          <p:cNvSpPr/>
          <p:nvPr/>
        </p:nvSpPr>
        <p:spPr>
          <a:xfrm rot="6038167">
            <a:off x="7204567" y="3654560"/>
            <a:ext cx="1080158" cy="2927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defRPr/>
            </a:pPr>
            <a:endParaRPr lang="fr-FR"/>
          </a:p>
        </p:txBody>
      </p:sp>
      <p:graphicFrame>
        <p:nvGraphicFramePr>
          <p:cNvPr id="29718" name="Object 4"/>
          <p:cNvGraphicFramePr>
            <a:graphicFrameLocks noChangeAspect="1"/>
          </p:cNvGraphicFramePr>
          <p:nvPr/>
        </p:nvGraphicFramePr>
        <p:xfrm>
          <a:off x="6372200" y="4738792"/>
          <a:ext cx="1149051" cy="256771"/>
        </p:xfrm>
        <a:graphic>
          <a:graphicData uri="http://schemas.openxmlformats.org/presentationml/2006/ole">
            <mc:AlternateContent xmlns:mc="http://schemas.openxmlformats.org/markup-compatibility/2006">
              <mc:Choice xmlns:v="urn:schemas-microsoft-com:vml" Requires="v">
                <p:oleObj spid="_x0000_s29751" name="Équation" r:id="rId19" imgW="1371600" imgH="279360" progId="Equation.3">
                  <p:embed/>
                </p:oleObj>
              </mc:Choice>
              <mc:Fallback>
                <p:oleObj name="Équation" r:id="rId19" imgW="1371600" imgH="279360" progId="Equation.3">
                  <p:embed/>
                  <p:pic>
                    <p:nvPicPr>
                      <p:cNvPr id="0" name="Object 4"/>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372200" y="4738792"/>
                        <a:ext cx="1149051" cy="256771"/>
                      </a:xfrm>
                      <a:prstGeom prst="rect">
                        <a:avLst/>
                      </a:prstGeom>
                      <a:solidFill>
                        <a:schemeClr val="bg1"/>
                      </a:solidFill>
                    </p:spPr>
                  </p:pic>
                </p:oleObj>
              </mc:Fallback>
            </mc:AlternateContent>
          </a:graphicData>
        </a:graphic>
      </p:graphicFrame>
      <p:graphicFrame>
        <p:nvGraphicFramePr>
          <p:cNvPr id="29719" name="Object 4"/>
          <p:cNvGraphicFramePr>
            <a:graphicFrameLocks noChangeAspect="1"/>
          </p:cNvGraphicFramePr>
          <p:nvPr/>
        </p:nvGraphicFramePr>
        <p:xfrm>
          <a:off x="6372200" y="4497400"/>
          <a:ext cx="1054100" cy="255588"/>
        </p:xfrm>
        <a:graphic>
          <a:graphicData uri="http://schemas.openxmlformats.org/presentationml/2006/ole">
            <mc:AlternateContent xmlns:mc="http://schemas.openxmlformats.org/markup-compatibility/2006">
              <mc:Choice xmlns:v="urn:schemas-microsoft-com:vml" Requires="v">
                <p:oleObj spid="_x0000_s29752" name="Équation" r:id="rId21" imgW="1257120" imgH="279360" progId="Equation.3">
                  <p:embed/>
                </p:oleObj>
              </mc:Choice>
              <mc:Fallback>
                <p:oleObj name="Équation" r:id="rId21" imgW="1257120" imgH="279360" progId="Equation.3">
                  <p:embed/>
                  <p:pic>
                    <p:nvPicPr>
                      <p:cNvPr id="0" name="Picture 23"/>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6372200" y="4497400"/>
                        <a:ext cx="1054100" cy="255588"/>
                      </a:xfrm>
                      <a:prstGeom prst="rect">
                        <a:avLst/>
                      </a:prstGeom>
                      <a:solidFill>
                        <a:schemeClr val="bg1"/>
                      </a:solidFill>
                    </p:spPr>
                  </p:pic>
                </p:oleObj>
              </mc:Fallback>
            </mc:AlternateContent>
          </a:graphicData>
        </a:graphic>
      </p:graphicFrame>
      <p:graphicFrame>
        <p:nvGraphicFramePr>
          <p:cNvPr id="29720" name="Object 7"/>
          <p:cNvGraphicFramePr>
            <a:graphicFrameLocks noChangeAspect="1"/>
          </p:cNvGraphicFramePr>
          <p:nvPr/>
        </p:nvGraphicFramePr>
        <p:xfrm>
          <a:off x="4854483" y="3068960"/>
          <a:ext cx="1013661" cy="764791"/>
        </p:xfrm>
        <a:graphic>
          <a:graphicData uri="http://schemas.openxmlformats.org/presentationml/2006/ole">
            <mc:AlternateContent xmlns:mc="http://schemas.openxmlformats.org/markup-compatibility/2006">
              <mc:Choice xmlns:v="urn:schemas-microsoft-com:vml" Requires="v">
                <p:oleObj spid="_x0000_s29753" name="Équation" r:id="rId23" imgW="926698" imgH="634725" progId="Equation.3">
                  <p:embed/>
                </p:oleObj>
              </mc:Choice>
              <mc:Fallback>
                <p:oleObj name="Équation" r:id="rId23" imgW="926698" imgH="634725" progId="Equation.3">
                  <p:embed/>
                  <p:pic>
                    <p:nvPicPr>
                      <p:cNvPr id="0" name="Object 7"/>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4854483" y="3068960"/>
                        <a:ext cx="1013661" cy="764791"/>
                      </a:xfrm>
                      <a:prstGeom prst="rect">
                        <a:avLst/>
                      </a:prstGeom>
                      <a:solidFill>
                        <a:schemeClr val="bg1"/>
                      </a:solidFill>
                    </p:spPr>
                  </p:pic>
                </p:oleObj>
              </mc:Fallback>
            </mc:AlternateContent>
          </a:graphicData>
        </a:graphic>
      </p:graphicFrame>
      <p:grpSp>
        <p:nvGrpSpPr>
          <p:cNvPr id="113" name="Groupe 112"/>
          <p:cNvGrpSpPr/>
          <p:nvPr/>
        </p:nvGrpSpPr>
        <p:grpSpPr>
          <a:xfrm>
            <a:off x="3851920" y="2924944"/>
            <a:ext cx="4464496" cy="2557214"/>
            <a:chOff x="9144000" y="-603448"/>
            <a:chExt cx="5224256" cy="2989262"/>
          </a:xfrm>
        </p:grpSpPr>
        <p:pic>
          <p:nvPicPr>
            <p:cNvPr id="114" name="Picture 41"/>
            <p:cNvPicPr>
              <a:picLocks noChangeAspect="1" noChangeArrowheads="1"/>
            </p:cNvPicPr>
            <p:nvPr/>
          </p:nvPicPr>
          <p:blipFill>
            <a:blip r:embed="rId25" cstate="print"/>
            <a:srcRect l="1459" t="12093" r="13931" b="3255"/>
            <a:stretch>
              <a:fillRect/>
            </a:stretch>
          </p:blipFill>
          <p:spPr bwMode="auto">
            <a:xfrm>
              <a:off x="9144000" y="-603448"/>
              <a:ext cx="4951413" cy="2989262"/>
            </a:xfrm>
            <a:prstGeom prst="rect">
              <a:avLst/>
            </a:prstGeom>
            <a:noFill/>
            <a:ln w="9525">
              <a:noFill/>
              <a:miter lim="800000"/>
              <a:headEnd/>
              <a:tailEnd/>
            </a:ln>
          </p:spPr>
        </p:pic>
        <p:sp>
          <p:nvSpPr>
            <p:cNvPr id="116" name="Rectangle 115"/>
            <p:cNvSpPr>
              <a:spLocks noChangeArrowheads="1"/>
            </p:cNvSpPr>
            <p:nvPr/>
          </p:nvSpPr>
          <p:spPr bwMode="auto">
            <a:xfrm>
              <a:off x="10021739" y="-372142"/>
              <a:ext cx="301932" cy="2195513"/>
            </a:xfrm>
            <a:prstGeom prst="rect">
              <a:avLst/>
            </a:prstGeom>
            <a:solidFill>
              <a:srgbClr val="0033CC">
                <a:alpha val="59999"/>
              </a:srgbClr>
            </a:solidFill>
            <a:ln w="9525" algn="ctr">
              <a:noFill/>
              <a:round/>
              <a:headEnd/>
              <a:tailEnd/>
            </a:ln>
          </p:spPr>
          <p:txBody>
            <a:bodyPr/>
            <a:lstStyle/>
            <a:p>
              <a:pPr eaLnBrk="0" hangingPunct="0"/>
              <a:endParaRPr lang="fr-FR">
                <a:latin typeface="Calibri" pitchFamily="34" charset="0"/>
              </a:endParaRPr>
            </a:p>
          </p:txBody>
        </p:sp>
        <p:sp>
          <p:nvSpPr>
            <p:cNvPr id="119" name="Rectangle 118"/>
            <p:cNvSpPr>
              <a:spLocks noChangeArrowheads="1"/>
            </p:cNvSpPr>
            <p:nvPr/>
          </p:nvSpPr>
          <p:spPr bwMode="auto">
            <a:xfrm>
              <a:off x="11735593" y="-243780"/>
              <a:ext cx="71437" cy="215900"/>
            </a:xfrm>
            <a:prstGeom prst="rect">
              <a:avLst/>
            </a:prstGeom>
            <a:solidFill>
              <a:srgbClr val="0033CC">
                <a:alpha val="59999"/>
              </a:srgbClr>
            </a:solidFill>
            <a:ln w="9525" algn="ctr">
              <a:noFill/>
              <a:round/>
              <a:headEnd/>
              <a:tailEnd/>
            </a:ln>
          </p:spPr>
          <p:txBody>
            <a:bodyPr/>
            <a:lstStyle/>
            <a:p>
              <a:pPr eaLnBrk="0" hangingPunct="0"/>
              <a:endParaRPr lang="fr-FR">
                <a:latin typeface="Calibri" pitchFamily="34" charset="0"/>
              </a:endParaRPr>
            </a:p>
          </p:txBody>
        </p:sp>
        <p:sp>
          <p:nvSpPr>
            <p:cNvPr id="121" name="ZoneTexte 187"/>
            <p:cNvSpPr txBox="1">
              <a:spLocks noChangeArrowheads="1"/>
            </p:cNvSpPr>
            <p:nvPr/>
          </p:nvSpPr>
          <p:spPr bwMode="auto">
            <a:xfrm>
              <a:off x="11756128" y="-320619"/>
              <a:ext cx="2612128" cy="359777"/>
            </a:xfrm>
            <a:prstGeom prst="rect">
              <a:avLst/>
            </a:prstGeom>
            <a:noFill/>
            <a:ln w="9525">
              <a:noFill/>
              <a:miter lim="800000"/>
              <a:headEnd/>
              <a:tailEnd/>
            </a:ln>
          </p:spPr>
          <p:txBody>
            <a:bodyPr wrap="square">
              <a:spAutoFit/>
            </a:bodyPr>
            <a:lstStyle/>
            <a:p>
              <a:r>
                <a:rPr lang="fr-FR" sz="1400" b="1" dirty="0" smtClean="0">
                  <a:latin typeface="Calibri" pitchFamily="34" charset="0"/>
                </a:rPr>
                <a:t>Fissures sous les rugosités</a:t>
              </a:r>
            </a:p>
          </p:txBody>
        </p:sp>
      </p:grpSp>
      <p:sp>
        <p:nvSpPr>
          <p:cNvPr id="257" name="Rectangle à coins arrondis 256"/>
          <p:cNvSpPr/>
          <p:nvPr/>
        </p:nvSpPr>
        <p:spPr>
          <a:xfrm>
            <a:off x="2555776" y="5589240"/>
            <a:ext cx="5976664" cy="1008112"/>
          </a:xfrm>
          <a:prstGeom prst="roundRect">
            <a:avLst>
              <a:gd name="adj" fmla="val 9550"/>
            </a:avLst>
          </a:prstGeom>
          <a:solidFill>
            <a:schemeClr val="accent3">
              <a:lumMod val="40000"/>
              <a:lumOff val="6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buSzPts val="1800"/>
              <a:buFont typeface="Wingdings" pitchFamily="2" charset="2"/>
              <a:buChar char="Ø"/>
              <a:defRPr/>
            </a:pPr>
            <a:r>
              <a:rPr lang="fr-FR" b="1" dirty="0" smtClean="0">
                <a:solidFill>
                  <a:srgbClr val="000000"/>
                </a:solidFill>
              </a:rPr>
              <a:t> </a:t>
            </a:r>
            <a:r>
              <a:rPr lang="fr-FR" b="1" u="sng" dirty="0" smtClean="0">
                <a:solidFill>
                  <a:srgbClr val="000000"/>
                </a:solidFill>
              </a:rPr>
              <a:t>Pression locale de fissuration</a:t>
            </a:r>
            <a:r>
              <a:rPr lang="fr-FR" b="1" dirty="0" smtClean="0">
                <a:solidFill>
                  <a:srgbClr val="000000"/>
                </a:solidFill>
              </a:rPr>
              <a:t> </a:t>
            </a:r>
            <a:r>
              <a:rPr lang="fr-FR" b="1" dirty="0">
                <a:solidFill>
                  <a:srgbClr val="000000"/>
                </a:solidFill>
              </a:rPr>
              <a:t>: 90 à </a:t>
            </a:r>
            <a:r>
              <a:rPr lang="fr-FR" b="1" dirty="0" smtClean="0">
                <a:solidFill>
                  <a:srgbClr val="000000"/>
                </a:solidFill>
              </a:rPr>
              <a:t>370MPa .</a:t>
            </a:r>
          </a:p>
          <a:p>
            <a:pPr fontAlgn="auto">
              <a:spcBef>
                <a:spcPts val="0"/>
              </a:spcBef>
              <a:spcAft>
                <a:spcPts val="0"/>
              </a:spcAft>
              <a:buSzPts val="1800"/>
              <a:buFont typeface="Wingdings" pitchFamily="2" charset="2"/>
              <a:buChar char="Ø"/>
              <a:defRPr/>
            </a:pPr>
            <a:r>
              <a:rPr lang="fr-FR" b="1" dirty="0" smtClean="0">
                <a:solidFill>
                  <a:srgbClr val="000000"/>
                </a:solidFill>
              </a:rPr>
              <a:t>Pressions atteintes dés le début du contact (pour </a:t>
            </a:r>
            <a:r>
              <a:rPr lang="fr-FR" b="1" dirty="0" err="1" smtClean="0">
                <a:solidFill>
                  <a:srgbClr val="000000"/>
                </a:solidFill>
              </a:rPr>
              <a:t>qq</a:t>
            </a:r>
            <a:r>
              <a:rPr lang="fr-FR" b="1" dirty="0" smtClean="0">
                <a:solidFill>
                  <a:srgbClr val="000000"/>
                </a:solidFill>
              </a:rPr>
              <a:t> mN).</a:t>
            </a:r>
            <a:endParaRPr lang="fr-FR" b="1" dirty="0">
              <a:solidFill>
                <a:srgbClr val="000000"/>
              </a:solidFill>
            </a:endParaRPr>
          </a:p>
          <a:p>
            <a:pPr fontAlgn="auto">
              <a:spcBef>
                <a:spcPts val="0"/>
              </a:spcBef>
              <a:spcAft>
                <a:spcPts val="0"/>
              </a:spcAft>
              <a:buSzPts val="1800"/>
              <a:buFont typeface="Wingdings" pitchFamily="2" charset="2"/>
              <a:buChar char="Ø"/>
              <a:defRPr/>
            </a:pPr>
            <a:r>
              <a:rPr lang="fr-FR" b="1" dirty="0">
                <a:solidFill>
                  <a:srgbClr val="000000"/>
                </a:solidFill>
              </a:rPr>
              <a:t> </a:t>
            </a:r>
            <a:r>
              <a:rPr lang="fr-FR" b="1" dirty="0" smtClean="0">
                <a:solidFill>
                  <a:srgbClr val="000000"/>
                </a:solidFill>
              </a:rPr>
              <a:t>Validation de l’absence de régime tunnel.</a:t>
            </a:r>
            <a:endParaRPr lang="fr-FR" b="1" dirty="0">
              <a:solidFill>
                <a:srgbClr val="000000"/>
              </a:solidFill>
            </a:endParaRPr>
          </a:p>
        </p:txBody>
      </p:sp>
      <p:sp>
        <p:nvSpPr>
          <p:cNvPr id="120" name="Rectangle à coins arrondis 119"/>
          <p:cNvSpPr/>
          <p:nvPr/>
        </p:nvSpPr>
        <p:spPr>
          <a:xfrm>
            <a:off x="2411760" y="5877272"/>
            <a:ext cx="6192688" cy="432048"/>
          </a:xfrm>
          <a:prstGeom prst="roundRect">
            <a:avLst>
              <a:gd name="adj" fmla="val 9550"/>
            </a:avLst>
          </a:prstGeom>
          <a:solidFill>
            <a:schemeClr val="accent3">
              <a:lumMod val="40000"/>
              <a:lumOff val="6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buSzPts val="1800"/>
              <a:buFont typeface="Wingdings" pitchFamily="2" charset="2"/>
              <a:buChar char="Ø"/>
              <a:defRPr/>
            </a:pPr>
            <a:r>
              <a:rPr lang="fr-FR" b="1" dirty="0" smtClean="0">
                <a:solidFill>
                  <a:srgbClr val="000000"/>
                </a:solidFill>
              </a:rPr>
              <a:t> Contrainte de traction maximale à 1,2x le rayon de contact.</a:t>
            </a:r>
            <a:endParaRPr lang="fr-FR" b="1"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5"/>
                                        </p:tgtEl>
                                        <p:attrNameLst>
                                          <p:attrName>style.visibility</p:attrName>
                                        </p:attrNameLst>
                                      </p:cBhvr>
                                      <p:to>
                                        <p:strVal val="hidden"/>
                                      </p:to>
                                    </p:set>
                                  </p:childTnLst>
                                </p:cTn>
                              </p:par>
                              <p:par>
                                <p:cTn id="9" presetID="1" presetClass="entr" presetSubtype="0" fill="hold" nodeType="withEffect">
                                  <p:stCondLst>
                                    <p:cond delay="0"/>
                                  </p:stCondLst>
                                  <p:childTnLst>
                                    <p:set>
                                      <p:cBhvr>
                                        <p:cTn id="10" dur="1" fill="hold">
                                          <p:stCondLst>
                                            <p:cond delay="0"/>
                                          </p:stCondLst>
                                        </p:cTn>
                                        <p:tgtEl>
                                          <p:spTgt spid="24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4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3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4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4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4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970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971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0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0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0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1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1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1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15"/>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9718"/>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9719"/>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9720"/>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20"/>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113"/>
                                        </p:tgtEl>
                                        <p:attrNameLst>
                                          <p:attrName>style.visibility</p:attrName>
                                        </p:attrNameLst>
                                      </p:cBhvr>
                                      <p:to>
                                        <p:strVal val="visible"/>
                                      </p:to>
                                    </p:set>
                                  </p:childTnLst>
                                </p:cTn>
                              </p:par>
                              <p:par>
                                <p:cTn id="53" presetID="1" presetClass="exit" presetSubtype="0" fill="hold" nodeType="withEffect">
                                  <p:stCondLst>
                                    <p:cond delay="0"/>
                                  </p:stCondLst>
                                  <p:childTnLst>
                                    <p:set>
                                      <p:cBhvr>
                                        <p:cTn id="54" dur="1" fill="hold">
                                          <p:stCondLst>
                                            <p:cond delay="0"/>
                                          </p:stCondLst>
                                        </p:cTn>
                                        <p:tgtEl>
                                          <p:spTgt spid="29716"/>
                                        </p:tgtEl>
                                        <p:attrNameLst>
                                          <p:attrName>style.visibility</p:attrName>
                                        </p:attrNameLst>
                                      </p:cBhvr>
                                      <p:to>
                                        <p:strVal val="hidden"/>
                                      </p:to>
                                    </p:set>
                                  </p:childTnLst>
                                </p:cTn>
                              </p:par>
                              <p:par>
                                <p:cTn id="55" presetID="1" presetClass="entr" presetSubtype="0" fill="hold" grpId="0" nodeType="withEffect">
                                  <p:stCondLst>
                                    <p:cond delay="0"/>
                                  </p:stCondLst>
                                  <p:childTnLst>
                                    <p:set>
                                      <p:cBhvr>
                                        <p:cTn id="56" dur="1" fill="hold">
                                          <p:stCondLst>
                                            <p:cond delay="0"/>
                                          </p:stCondLst>
                                        </p:cTn>
                                        <p:tgtEl>
                                          <p:spTgt spid="257"/>
                                        </p:tgtEl>
                                        <p:attrNameLst>
                                          <p:attrName>style.visibility</p:attrName>
                                        </p:attrNameLst>
                                      </p:cBhvr>
                                      <p:to>
                                        <p:strVal val="visible"/>
                                      </p:to>
                                    </p:set>
                                  </p:childTnLst>
                                </p:cTn>
                              </p:par>
                              <p:par>
                                <p:cTn id="57" presetID="1" presetClass="exit" presetSubtype="0" fill="hold" grpId="1" nodeType="withEffect">
                                  <p:stCondLst>
                                    <p:cond delay="0"/>
                                  </p:stCondLst>
                                  <p:childTnLst>
                                    <p:set>
                                      <p:cBhvr>
                                        <p:cTn id="58" dur="1" fill="hold">
                                          <p:stCondLst>
                                            <p:cond delay="0"/>
                                          </p:stCondLst>
                                        </p:cTn>
                                        <p:tgtEl>
                                          <p:spTgt spid="1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2" grpId="0" animBg="1"/>
      <p:bldP spid="107" grpId="0" animBg="1"/>
      <p:bldP spid="108" grpId="0" animBg="1"/>
      <p:bldP spid="109" grpId="0" animBg="1"/>
      <p:bldP spid="110" grpId="0" animBg="1"/>
      <p:bldP spid="111" grpId="0" animBg="1"/>
      <p:bldP spid="112" grpId="0" animBg="1"/>
      <p:bldP spid="115" grpId="0" animBg="1"/>
      <p:bldP spid="257" grpId="0" animBg="1"/>
      <p:bldP spid="120" grpId="0" animBg="1"/>
      <p:bldP spid="120" grpId="1"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Rectangle à coins arrondis 132"/>
          <p:cNvSpPr/>
          <p:nvPr/>
        </p:nvSpPr>
        <p:spPr>
          <a:xfrm>
            <a:off x="179512" y="5013176"/>
            <a:ext cx="3240360" cy="792088"/>
          </a:xfrm>
          <a:prstGeom prst="roundRect">
            <a:avLst>
              <a:gd name="adj" fmla="val 9550"/>
            </a:avLst>
          </a:prstGeom>
          <a:solidFill>
            <a:schemeClr val="accent3">
              <a:lumMod val="40000"/>
              <a:lumOff val="6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buSzPts val="1800"/>
              <a:buFont typeface="Wingdings" pitchFamily="2" charset="2"/>
              <a:buChar char="Ø"/>
              <a:defRPr/>
            </a:pPr>
            <a:r>
              <a:rPr lang="fr-FR" b="1" dirty="0">
                <a:solidFill>
                  <a:srgbClr val="000000"/>
                </a:solidFill>
              </a:rPr>
              <a:t> </a:t>
            </a:r>
            <a:r>
              <a:rPr lang="fr-FR" b="1" u="sng" dirty="0">
                <a:solidFill>
                  <a:srgbClr val="000000"/>
                </a:solidFill>
              </a:rPr>
              <a:t>Début de </a:t>
            </a:r>
            <a:r>
              <a:rPr lang="fr-FR" b="1" u="sng" dirty="0" err="1">
                <a:solidFill>
                  <a:srgbClr val="000000"/>
                </a:solidFill>
              </a:rPr>
              <a:t>fiss</a:t>
            </a:r>
            <a:r>
              <a:rPr lang="fr-FR" b="1" u="sng" dirty="0">
                <a:solidFill>
                  <a:srgbClr val="000000"/>
                </a:solidFill>
              </a:rPr>
              <a:t>.</a:t>
            </a:r>
            <a:r>
              <a:rPr lang="fr-FR" b="1" dirty="0">
                <a:solidFill>
                  <a:srgbClr val="000000"/>
                </a:solidFill>
              </a:rPr>
              <a:t> : 80 à 130MPa</a:t>
            </a:r>
          </a:p>
          <a:p>
            <a:pPr fontAlgn="auto">
              <a:spcBef>
                <a:spcPts val="0"/>
              </a:spcBef>
              <a:spcAft>
                <a:spcPts val="0"/>
              </a:spcAft>
              <a:buSzPts val="1800"/>
              <a:buFont typeface="Wingdings" pitchFamily="2" charset="2"/>
              <a:buChar char="Ø"/>
              <a:defRPr/>
            </a:pPr>
            <a:r>
              <a:rPr lang="fr-FR" b="1" dirty="0">
                <a:solidFill>
                  <a:srgbClr val="000000"/>
                </a:solidFill>
              </a:rPr>
              <a:t> </a:t>
            </a:r>
            <a:r>
              <a:rPr lang="fr-FR" b="1" u="sng" dirty="0">
                <a:solidFill>
                  <a:srgbClr val="000000"/>
                </a:solidFill>
              </a:rPr>
              <a:t>Fin de </a:t>
            </a:r>
            <a:r>
              <a:rPr lang="fr-FR" b="1" u="sng" dirty="0" err="1">
                <a:solidFill>
                  <a:srgbClr val="000000"/>
                </a:solidFill>
              </a:rPr>
              <a:t>fiss</a:t>
            </a:r>
            <a:r>
              <a:rPr lang="fr-FR" b="1" u="sng" dirty="0">
                <a:solidFill>
                  <a:srgbClr val="000000"/>
                </a:solidFill>
              </a:rPr>
              <a:t>.</a:t>
            </a:r>
            <a:r>
              <a:rPr lang="fr-FR" b="1" dirty="0">
                <a:solidFill>
                  <a:srgbClr val="000000"/>
                </a:solidFill>
              </a:rPr>
              <a:t> : 180 à </a:t>
            </a:r>
            <a:r>
              <a:rPr lang="fr-FR" b="1" dirty="0" smtClean="0">
                <a:solidFill>
                  <a:srgbClr val="000000"/>
                </a:solidFill>
              </a:rPr>
              <a:t>230MPa</a:t>
            </a:r>
            <a:endParaRPr lang="fr-FR" b="1" dirty="0">
              <a:solidFill>
                <a:srgbClr val="000000"/>
              </a:solidFill>
            </a:endParaRPr>
          </a:p>
        </p:txBody>
      </p:sp>
      <p:sp>
        <p:nvSpPr>
          <p:cNvPr id="143" name="Rectangle à coins arrondis 142"/>
          <p:cNvSpPr/>
          <p:nvPr/>
        </p:nvSpPr>
        <p:spPr>
          <a:xfrm>
            <a:off x="179512" y="4653136"/>
            <a:ext cx="3240360" cy="1368152"/>
          </a:xfrm>
          <a:prstGeom prst="roundRect">
            <a:avLst>
              <a:gd name="adj" fmla="val 9550"/>
            </a:avLst>
          </a:prstGeom>
          <a:solidFill>
            <a:schemeClr val="accent3">
              <a:lumMod val="40000"/>
              <a:lumOff val="6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buSzPts val="1800"/>
              <a:buFont typeface="Wingdings" pitchFamily="2" charset="2"/>
              <a:buChar char="Ø"/>
              <a:defRPr/>
            </a:pPr>
            <a:r>
              <a:rPr lang="fr-FR" b="1" dirty="0" smtClean="0">
                <a:solidFill>
                  <a:srgbClr val="000000"/>
                </a:solidFill>
              </a:rPr>
              <a:t> Le contact se forme par fissurations de l’oxyde natif sous les rugosités, puis au bord du microinsert…</a:t>
            </a:r>
            <a:endParaRPr lang="fr-FR" b="1" dirty="0">
              <a:solidFill>
                <a:srgbClr val="000000"/>
              </a:solidFill>
            </a:endParaRPr>
          </a:p>
        </p:txBody>
      </p:sp>
      <p:grpSp>
        <p:nvGrpSpPr>
          <p:cNvPr id="155" name="Groupe 154"/>
          <p:cNvGrpSpPr/>
          <p:nvPr/>
        </p:nvGrpSpPr>
        <p:grpSpPr>
          <a:xfrm>
            <a:off x="0" y="4437112"/>
            <a:ext cx="3514927" cy="2016224"/>
            <a:chOff x="0" y="4437112"/>
            <a:chExt cx="3514927" cy="2016224"/>
          </a:xfrm>
        </p:grpSpPr>
        <p:pic>
          <p:nvPicPr>
            <p:cNvPr id="148" name="Picture 15"/>
            <p:cNvPicPr>
              <a:picLocks noChangeAspect="1" noChangeArrowheads="1"/>
            </p:cNvPicPr>
            <p:nvPr/>
          </p:nvPicPr>
          <p:blipFill>
            <a:blip r:embed="rId4" cstate="print"/>
            <a:srcRect l="3450" t="1837" r="1467" b="1612"/>
            <a:stretch>
              <a:fillRect/>
            </a:stretch>
          </p:blipFill>
          <p:spPr bwMode="auto">
            <a:xfrm>
              <a:off x="0" y="4437112"/>
              <a:ext cx="3300139" cy="2016224"/>
            </a:xfrm>
            <a:prstGeom prst="rect">
              <a:avLst/>
            </a:prstGeom>
            <a:noFill/>
            <a:ln w="9525">
              <a:noFill/>
              <a:miter lim="800000"/>
              <a:headEnd/>
              <a:tailEnd/>
            </a:ln>
            <a:effectLst/>
          </p:spPr>
        </p:pic>
        <p:grpSp>
          <p:nvGrpSpPr>
            <p:cNvPr id="149" name="Groupe 148"/>
            <p:cNvGrpSpPr/>
            <p:nvPr/>
          </p:nvGrpSpPr>
          <p:grpSpPr>
            <a:xfrm>
              <a:off x="1643955" y="4556620"/>
              <a:ext cx="1308774" cy="307777"/>
              <a:chOff x="1763688" y="4556620"/>
              <a:chExt cx="1308774" cy="307777"/>
            </a:xfrm>
          </p:grpSpPr>
          <p:sp>
            <p:nvSpPr>
              <p:cNvPr id="150" name="Rectangle 149"/>
              <p:cNvSpPr/>
              <p:nvPr/>
            </p:nvSpPr>
            <p:spPr>
              <a:xfrm>
                <a:off x="2285452" y="4556620"/>
                <a:ext cx="787010" cy="307777"/>
              </a:xfrm>
              <a:prstGeom prst="rect">
                <a:avLst/>
              </a:prstGeom>
            </p:spPr>
            <p:txBody>
              <a:bodyPr wrap="none">
                <a:spAutoFit/>
              </a:bodyPr>
              <a:lstStyle/>
              <a:p>
                <a:r>
                  <a:rPr lang="fr-FR" sz="1400" b="1" dirty="0" smtClean="0">
                    <a:latin typeface="Calibri" pitchFamily="34" charset="0"/>
                  </a:rPr>
                  <a:t>Traction</a:t>
                </a:r>
                <a:endParaRPr lang="fr-FR" sz="1400" dirty="0"/>
              </a:p>
            </p:txBody>
          </p:sp>
          <p:cxnSp>
            <p:nvCxnSpPr>
              <p:cNvPr id="151" name="Connecteur droit avec flèche 150"/>
              <p:cNvCxnSpPr>
                <a:stCxn id="150" idx="1"/>
              </p:cNvCxnSpPr>
              <p:nvPr/>
            </p:nvCxnSpPr>
            <p:spPr>
              <a:xfrm flipH="1">
                <a:off x="1763688" y="4710509"/>
                <a:ext cx="521764" cy="14635"/>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152" name="Groupe 151"/>
            <p:cNvGrpSpPr/>
            <p:nvPr/>
          </p:nvGrpSpPr>
          <p:grpSpPr>
            <a:xfrm>
              <a:off x="2003995" y="5373216"/>
              <a:ext cx="1510932" cy="307777"/>
              <a:chOff x="2123728" y="5373216"/>
              <a:chExt cx="1510932" cy="307777"/>
            </a:xfrm>
          </p:grpSpPr>
          <p:sp>
            <p:nvSpPr>
              <p:cNvPr id="153" name="Rectangle 152"/>
              <p:cNvSpPr/>
              <p:nvPr/>
            </p:nvSpPr>
            <p:spPr>
              <a:xfrm>
                <a:off x="2483768" y="5373216"/>
                <a:ext cx="1150892" cy="307777"/>
              </a:xfrm>
              <a:prstGeom prst="rect">
                <a:avLst/>
              </a:prstGeom>
            </p:spPr>
            <p:txBody>
              <a:bodyPr wrap="none">
                <a:spAutoFit/>
              </a:bodyPr>
              <a:lstStyle/>
              <a:p>
                <a:r>
                  <a:rPr lang="fr-FR" sz="1400" b="1" dirty="0" smtClean="0">
                    <a:latin typeface="Calibri" pitchFamily="34" charset="0"/>
                  </a:rPr>
                  <a:t>Compression</a:t>
                </a:r>
                <a:endParaRPr lang="fr-FR" sz="1400" dirty="0"/>
              </a:p>
            </p:txBody>
          </p:sp>
          <p:cxnSp>
            <p:nvCxnSpPr>
              <p:cNvPr id="154" name="Connecteur droit avec flèche 153"/>
              <p:cNvCxnSpPr/>
              <p:nvPr/>
            </p:nvCxnSpPr>
            <p:spPr>
              <a:xfrm flipH="1">
                <a:off x="2123728" y="5517232"/>
                <a:ext cx="360040" cy="30024"/>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sp>
        <p:nvSpPr>
          <p:cNvPr id="111" name="Arc plein 110"/>
          <p:cNvSpPr/>
          <p:nvPr/>
        </p:nvSpPr>
        <p:spPr>
          <a:xfrm rot="5400000">
            <a:off x="-607744" y="4183372"/>
            <a:ext cx="2339975" cy="2520950"/>
          </a:xfrm>
          <a:prstGeom prst="blockArc">
            <a:avLst>
              <a:gd name="adj1" fmla="val 10800000"/>
              <a:gd name="adj2" fmla="val 21568744"/>
              <a:gd name="adj3" fmla="val 8219"/>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cxnSp>
        <p:nvCxnSpPr>
          <p:cNvPr id="53" name="Connecteur droit 52"/>
          <p:cNvCxnSpPr/>
          <p:nvPr/>
        </p:nvCxnSpPr>
        <p:spPr>
          <a:xfrm>
            <a:off x="0" y="476250"/>
            <a:ext cx="9144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27664" name="ZoneTexte 53"/>
          <p:cNvSpPr txBox="1">
            <a:spLocks noChangeArrowheads="1"/>
          </p:cNvSpPr>
          <p:nvPr/>
        </p:nvSpPr>
        <p:spPr bwMode="auto">
          <a:xfrm>
            <a:off x="0" y="0"/>
            <a:ext cx="9144000" cy="461963"/>
          </a:xfrm>
          <a:prstGeom prst="rect">
            <a:avLst/>
          </a:prstGeom>
          <a:noFill/>
          <a:ln w="9525">
            <a:noFill/>
            <a:miter lim="800000"/>
            <a:headEnd/>
            <a:tailEnd/>
          </a:ln>
        </p:spPr>
        <p:txBody>
          <a:bodyPr>
            <a:spAutoFit/>
          </a:bodyPr>
          <a:lstStyle/>
          <a:p>
            <a:r>
              <a:rPr lang="fr-FR" sz="2400" dirty="0" smtClean="0">
                <a:latin typeface="Calibri" pitchFamily="34" charset="0"/>
              </a:rPr>
              <a:t>III. </a:t>
            </a:r>
            <a:r>
              <a:rPr lang="fr-FR" sz="2400" dirty="0">
                <a:latin typeface="Calibri" pitchFamily="34" charset="0"/>
              </a:rPr>
              <a:t>Etude de l’essai de microinsertion</a:t>
            </a:r>
          </a:p>
        </p:txBody>
      </p:sp>
      <p:sp>
        <p:nvSpPr>
          <p:cNvPr id="55" name="ZoneTexte 54"/>
          <p:cNvSpPr txBox="1"/>
          <p:nvPr/>
        </p:nvSpPr>
        <p:spPr>
          <a:xfrm>
            <a:off x="0" y="508000"/>
            <a:ext cx="9144000" cy="400050"/>
          </a:xfrm>
          <a:prstGeom prst="rect">
            <a:avLst/>
          </a:prstGeom>
          <a:solidFill>
            <a:schemeClr val="accent1">
              <a:lumMod val="20000"/>
              <a:lumOff val="80000"/>
            </a:schemeClr>
          </a:solidFill>
        </p:spPr>
        <p:txBody>
          <a:bodyPr>
            <a:spAutoFit/>
          </a:bodyPr>
          <a:lstStyle/>
          <a:p>
            <a:pPr fontAlgn="auto">
              <a:spcBef>
                <a:spcPts val="0"/>
              </a:spcBef>
              <a:spcAft>
                <a:spcPts val="0"/>
              </a:spcAft>
              <a:defRPr/>
            </a:pPr>
            <a:r>
              <a:rPr lang="fr-FR" sz="2000" b="1" i="1" dirty="0">
                <a:latin typeface="+mn-lt"/>
                <a:cs typeface="+mn-cs"/>
                <a:sym typeface="Wingdings"/>
              </a:rPr>
              <a:t></a:t>
            </a:r>
            <a:r>
              <a:rPr lang="fr-FR" sz="2000" i="1" dirty="0">
                <a:latin typeface="+mn-lt"/>
                <a:cs typeface="+mn-cs"/>
                <a:sym typeface="Wingdings"/>
              </a:rPr>
              <a:t> Modélisation numérique à l’échelle du microinsert</a:t>
            </a:r>
            <a:endParaRPr lang="fr-FR" sz="2000" i="1" baseline="-25000" dirty="0">
              <a:latin typeface="+mn-lt"/>
              <a:cs typeface="+mn-cs"/>
            </a:endParaRPr>
          </a:p>
        </p:txBody>
      </p:sp>
      <p:grpSp>
        <p:nvGrpSpPr>
          <p:cNvPr id="2" name="Groupe 116"/>
          <p:cNvGrpSpPr>
            <a:grpSpLocks/>
          </p:cNvGrpSpPr>
          <p:nvPr/>
        </p:nvGrpSpPr>
        <p:grpSpPr bwMode="auto">
          <a:xfrm>
            <a:off x="290473" y="962642"/>
            <a:ext cx="2525713" cy="3417888"/>
            <a:chOff x="391096" y="1052736"/>
            <a:chExt cx="2524720" cy="3416791"/>
          </a:xfrm>
        </p:grpSpPr>
        <p:sp>
          <p:nvSpPr>
            <p:cNvPr id="61" name="Rectangle 60"/>
            <p:cNvSpPr/>
            <p:nvPr/>
          </p:nvSpPr>
          <p:spPr>
            <a:xfrm rot="5400000">
              <a:off x="1083752" y="1566175"/>
              <a:ext cx="433248" cy="1294891"/>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59" name="Rectangle 58"/>
            <p:cNvSpPr/>
            <p:nvPr/>
          </p:nvSpPr>
          <p:spPr>
            <a:xfrm>
              <a:off x="643410" y="1996996"/>
              <a:ext cx="431630" cy="1152155"/>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58" name="Rectangle à coins arrondis 57"/>
            <p:cNvSpPr/>
            <p:nvPr/>
          </p:nvSpPr>
          <p:spPr>
            <a:xfrm>
              <a:off x="652931" y="1996996"/>
              <a:ext cx="1294891" cy="1152155"/>
            </a:xfrm>
            <a:prstGeom prst="roundRect">
              <a:avLst>
                <a:gd name="adj" fmla="val 24959"/>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9" name="Rectangle 93"/>
            <p:cNvSpPr>
              <a:spLocks noChangeArrowheads="1"/>
            </p:cNvSpPr>
            <p:nvPr/>
          </p:nvSpPr>
          <p:spPr bwMode="auto">
            <a:xfrm>
              <a:off x="644996" y="3147563"/>
              <a:ext cx="2161325" cy="360247"/>
            </a:xfrm>
            <a:prstGeom prst="rect">
              <a:avLst/>
            </a:prstGeom>
            <a:solidFill>
              <a:schemeClr val="bg1">
                <a:lumMod val="50000"/>
              </a:schemeClr>
            </a:solidFill>
            <a:ln w="9525">
              <a:noFill/>
              <a:miter lim="800000"/>
              <a:headEnd/>
              <a:tailEnd/>
            </a:ln>
          </p:spPr>
          <p:txBody>
            <a:bodyPr wrap="none" anchor="ctr"/>
            <a:lstStyle/>
            <a:p>
              <a:pPr algn="r" defTabSz="912813" fontAlgn="auto">
                <a:spcBef>
                  <a:spcPts val="0"/>
                </a:spcBef>
                <a:spcAft>
                  <a:spcPts val="0"/>
                </a:spcAft>
                <a:defRPr/>
              </a:pPr>
              <a:r>
                <a:rPr lang="fr-FR" sz="1600" b="1" dirty="0" smtClean="0">
                  <a:latin typeface="Calibri" pitchFamily="34" charset="0"/>
                  <a:cs typeface="+mn-cs"/>
                </a:rPr>
                <a:t>Al(Cu)</a:t>
              </a:r>
              <a:endParaRPr lang="fr-FR" sz="1600" b="1" dirty="0">
                <a:latin typeface="Calibri" pitchFamily="34" charset="0"/>
                <a:cs typeface="+mn-cs"/>
              </a:endParaRPr>
            </a:p>
          </p:txBody>
        </p:sp>
        <p:sp>
          <p:nvSpPr>
            <p:cNvPr id="27713" name="Rectangle 94"/>
            <p:cNvSpPr>
              <a:spLocks noChangeArrowheads="1"/>
            </p:cNvSpPr>
            <p:nvPr/>
          </p:nvSpPr>
          <p:spPr bwMode="auto">
            <a:xfrm>
              <a:off x="645096" y="3858340"/>
              <a:ext cx="2160588" cy="360362"/>
            </a:xfrm>
            <a:prstGeom prst="rect">
              <a:avLst/>
            </a:prstGeom>
            <a:solidFill>
              <a:srgbClr val="C0C0C0"/>
            </a:solidFill>
            <a:ln w="9525">
              <a:noFill/>
              <a:miter lim="800000"/>
              <a:headEnd/>
              <a:tailEnd/>
            </a:ln>
          </p:spPr>
          <p:txBody>
            <a:bodyPr wrap="none" anchor="ctr"/>
            <a:lstStyle/>
            <a:p>
              <a:pPr algn="r" defTabSz="912813"/>
              <a:r>
                <a:rPr lang="fr-FR" sz="1600" b="1">
                  <a:latin typeface="Calibri" pitchFamily="34" charset="0"/>
                </a:rPr>
                <a:t>Si</a:t>
              </a:r>
            </a:p>
          </p:txBody>
        </p:sp>
        <p:sp>
          <p:nvSpPr>
            <p:cNvPr id="27714" name="Rectangle 95"/>
            <p:cNvSpPr>
              <a:spLocks noChangeArrowheads="1"/>
            </p:cNvSpPr>
            <p:nvPr/>
          </p:nvSpPr>
          <p:spPr bwMode="auto">
            <a:xfrm>
              <a:off x="645096" y="3502740"/>
              <a:ext cx="2160588" cy="360362"/>
            </a:xfrm>
            <a:prstGeom prst="rect">
              <a:avLst/>
            </a:prstGeom>
            <a:solidFill>
              <a:srgbClr val="99CCFF"/>
            </a:solidFill>
            <a:ln w="9525">
              <a:noFill/>
              <a:miter lim="800000"/>
              <a:headEnd/>
              <a:tailEnd/>
            </a:ln>
          </p:spPr>
          <p:txBody>
            <a:bodyPr wrap="none" anchor="ctr"/>
            <a:lstStyle/>
            <a:p>
              <a:pPr algn="r" defTabSz="912813"/>
              <a:r>
                <a:rPr lang="fr-FR" sz="1600" b="1">
                  <a:latin typeface="Calibri" pitchFamily="34" charset="0"/>
                </a:rPr>
                <a:t>SiO</a:t>
              </a:r>
              <a:r>
                <a:rPr lang="fr-FR" sz="1600" b="1" baseline="-25000">
                  <a:latin typeface="Calibri" pitchFamily="34" charset="0"/>
                </a:rPr>
                <a:t>2</a:t>
              </a:r>
            </a:p>
          </p:txBody>
        </p:sp>
        <p:sp>
          <p:nvSpPr>
            <p:cNvPr id="27715" name="Rectangle 1609"/>
            <p:cNvSpPr>
              <a:spLocks noChangeArrowheads="1"/>
            </p:cNvSpPr>
            <p:nvPr/>
          </p:nvSpPr>
          <p:spPr bwMode="auto">
            <a:xfrm>
              <a:off x="627956" y="1052736"/>
              <a:ext cx="2188046" cy="584741"/>
            </a:xfrm>
            <a:prstGeom prst="rect">
              <a:avLst/>
            </a:prstGeom>
            <a:noFill/>
            <a:ln w="9525" algn="ctr">
              <a:noFill/>
              <a:miter lim="800000"/>
              <a:headEnd/>
              <a:tailEnd/>
            </a:ln>
          </p:spPr>
          <p:txBody>
            <a:bodyPr lIns="91405" tIns="45703" rIns="91405" bIns="45703">
              <a:spAutoFit/>
            </a:bodyPr>
            <a:lstStyle/>
            <a:p>
              <a:pPr defTabSz="4171950">
                <a:spcBef>
                  <a:spcPct val="20000"/>
                </a:spcBef>
              </a:pPr>
              <a:r>
                <a:rPr lang="fr-FR" sz="1600">
                  <a:latin typeface="Calibri" pitchFamily="34" charset="0"/>
                </a:rPr>
                <a:t>Déplacement imposé Force mesurée</a:t>
              </a:r>
            </a:p>
          </p:txBody>
        </p:sp>
        <p:grpSp>
          <p:nvGrpSpPr>
            <p:cNvPr id="3" name="Groupe 50"/>
            <p:cNvGrpSpPr>
              <a:grpSpLocks/>
            </p:cNvGrpSpPr>
            <p:nvPr/>
          </p:nvGrpSpPr>
          <p:grpSpPr bwMode="auto">
            <a:xfrm rot="5400000">
              <a:off x="484759" y="2045414"/>
              <a:ext cx="152400" cy="155575"/>
              <a:chOff x="755576" y="5056034"/>
              <a:chExt cx="72008" cy="89253"/>
            </a:xfrm>
            <a:solidFill>
              <a:schemeClr val="tx1"/>
            </a:solidFill>
          </p:grpSpPr>
          <p:sp>
            <p:nvSpPr>
              <p:cNvPr id="14" name="Triangle isocèle 51"/>
              <p:cNvSpPr>
                <a:spLocks noChangeArrowheads="1"/>
              </p:cNvSpPr>
              <p:nvPr/>
            </p:nvSpPr>
            <p:spPr bwMode="auto">
              <a:xfrm>
                <a:off x="755576" y="5056034"/>
                <a:ext cx="72008" cy="72008"/>
              </a:xfrm>
              <a:prstGeom prst="triangle">
                <a:avLst>
                  <a:gd name="adj" fmla="val 50000"/>
                </a:avLst>
              </a:prstGeom>
              <a:grpFill/>
              <a:ln w="25400" algn="ctr">
                <a:noFill/>
                <a:miter lim="800000"/>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15" name="Ellipse 52"/>
              <p:cNvSpPr>
                <a:spLocks noChangeArrowheads="1"/>
              </p:cNvSpPr>
              <p:nvPr/>
            </p:nvSpPr>
            <p:spPr bwMode="auto">
              <a:xfrm>
                <a:off x="762719"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16" name="Ellipse 53"/>
              <p:cNvSpPr>
                <a:spLocks noChangeArrowheads="1"/>
              </p:cNvSpPr>
              <p:nvPr/>
            </p:nvSpPr>
            <p:spPr bwMode="auto">
              <a:xfrm>
                <a:off x="800060"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grpSp>
        <p:grpSp>
          <p:nvGrpSpPr>
            <p:cNvPr id="4" name="Groupe 50"/>
            <p:cNvGrpSpPr>
              <a:grpSpLocks/>
            </p:cNvGrpSpPr>
            <p:nvPr/>
          </p:nvGrpSpPr>
          <p:grpSpPr bwMode="auto">
            <a:xfrm rot="5400000">
              <a:off x="484759" y="2493089"/>
              <a:ext cx="152400" cy="155575"/>
              <a:chOff x="755576" y="5056034"/>
              <a:chExt cx="72008" cy="89253"/>
            </a:xfrm>
            <a:solidFill>
              <a:schemeClr val="tx1"/>
            </a:solidFill>
          </p:grpSpPr>
          <p:sp>
            <p:nvSpPr>
              <p:cNvPr id="18" name="Triangle isocèle 51"/>
              <p:cNvSpPr>
                <a:spLocks noChangeArrowheads="1"/>
              </p:cNvSpPr>
              <p:nvPr/>
            </p:nvSpPr>
            <p:spPr bwMode="auto">
              <a:xfrm>
                <a:off x="755576" y="5056034"/>
                <a:ext cx="72008" cy="72008"/>
              </a:xfrm>
              <a:prstGeom prst="triangle">
                <a:avLst>
                  <a:gd name="adj" fmla="val 50000"/>
                </a:avLst>
              </a:prstGeom>
              <a:grpFill/>
              <a:ln w="25400" algn="ctr">
                <a:noFill/>
                <a:miter lim="800000"/>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19" name="Ellipse 52"/>
              <p:cNvSpPr>
                <a:spLocks noChangeArrowheads="1"/>
              </p:cNvSpPr>
              <p:nvPr/>
            </p:nvSpPr>
            <p:spPr bwMode="auto">
              <a:xfrm>
                <a:off x="762719"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20" name="Ellipse 53"/>
              <p:cNvSpPr>
                <a:spLocks noChangeArrowheads="1"/>
              </p:cNvSpPr>
              <p:nvPr/>
            </p:nvSpPr>
            <p:spPr bwMode="auto">
              <a:xfrm>
                <a:off x="800060"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grpSp>
        <p:grpSp>
          <p:nvGrpSpPr>
            <p:cNvPr id="5" name="Groupe 50"/>
            <p:cNvGrpSpPr>
              <a:grpSpLocks/>
            </p:cNvGrpSpPr>
            <p:nvPr/>
          </p:nvGrpSpPr>
          <p:grpSpPr bwMode="auto">
            <a:xfrm rot="5400000">
              <a:off x="484767" y="4059939"/>
              <a:ext cx="152400" cy="155603"/>
              <a:chOff x="755576" y="5056018"/>
              <a:chExt cx="72008" cy="89269"/>
            </a:xfrm>
            <a:solidFill>
              <a:schemeClr val="tx1"/>
            </a:solidFill>
          </p:grpSpPr>
          <p:sp>
            <p:nvSpPr>
              <p:cNvPr id="22" name="Triangle isocèle 51"/>
              <p:cNvSpPr>
                <a:spLocks noChangeArrowheads="1"/>
              </p:cNvSpPr>
              <p:nvPr/>
            </p:nvSpPr>
            <p:spPr bwMode="auto">
              <a:xfrm>
                <a:off x="755576" y="5056018"/>
                <a:ext cx="72008" cy="72008"/>
              </a:xfrm>
              <a:prstGeom prst="triangle">
                <a:avLst>
                  <a:gd name="adj" fmla="val 50000"/>
                </a:avLst>
              </a:prstGeom>
              <a:grpFill/>
              <a:ln w="25400" algn="ctr">
                <a:noFill/>
                <a:miter lim="800000"/>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23" name="Ellipse 52"/>
              <p:cNvSpPr>
                <a:spLocks noChangeArrowheads="1"/>
              </p:cNvSpPr>
              <p:nvPr/>
            </p:nvSpPr>
            <p:spPr bwMode="auto">
              <a:xfrm>
                <a:off x="762719"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24" name="Ellipse 53"/>
              <p:cNvSpPr>
                <a:spLocks noChangeArrowheads="1"/>
              </p:cNvSpPr>
              <p:nvPr/>
            </p:nvSpPr>
            <p:spPr bwMode="auto">
              <a:xfrm>
                <a:off x="800060"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grpSp>
        <p:grpSp>
          <p:nvGrpSpPr>
            <p:cNvPr id="6" name="Groupe 50"/>
            <p:cNvGrpSpPr>
              <a:grpSpLocks/>
            </p:cNvGrpSpPr>
            <p:nvPr/>
          </p:nvGrpSpPr>
          <p:grpSpPr bwMode="auto">
            <a:xfrm rot="5400000">
              <a:off x="487934" y="3610689"/>
              <a:ext cx="152400" cy="155575"/>
              <a:chOff x="755576" y="5056034"/>
              <a:chExt cx="72008" cy="89253"/>
            </a:xfrm>
            <a:solidFill>
              <a:schemeClr val="tx1"/>
            </a:solidFill>
          </p:grpSpPr>
          <p:sp>
            <p:nvSpPr>
              <p:cNvPr id="26" name="Triangle isocèle 51"/>
              <p:cNvSpPr>
                <a:spLocks noChangeArrowheads="1"/>
              </p:cNvSpPr>
              <p:nvPr/>
            </p:nvSpPr>
            <p:spPr bwMode="auto">
              <a:xfrm>
                <a:off x="755576" y="5056034"/>
                <a:ext cx="72008" cy="72008"/>
              </a:xfrm>
              <a:prstGeom prst="triangle">
                <a:avLst>
                  <a:gd name="adj" fmla="val 50000"/>
                </a:avLst>
              </a:prstGeom>
              <a:grpFill/>
              <a:ln w="25400" algn="ctr">
                <a:noFill/>
                <a:miter lim="800000"/>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27" name="Ellipse 52"/>
              <p:cNvSpPr>
                <a:spLocks noChangeArrowheads="1"/>
              </p:cNvSpPr>
              <p:nvPr/>
            </p:nvSpPr>
            <p:spPr bwMode="auto">
              <a:xfrm>
                <a:off x="762719"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28" name="Ellipse 53"/>
              <p:cNvSpPr>
                <a:spLocks noChangeArrowheads="1"/>
              </p:cNvSpPr>
              <p:nvPr/>
            </p:nvSpPr>
            <p:spPr bwMode="auto">
              <a:xfrm>
                <a:off x="800060"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grpSp>
        <p:cxnSp>
          <p:nvCxnSpPr>
            <p:cNvPr id="29" name="Connecteur droit 82"/>
            <p:cNvCxnSpPr/>
            <p:nvPr/>
          </p:nvCxnSpPr>
          <p:spPr>
            <a:xfrm flipH="1">
              <a:off x="638649" y="1259045"/>
              <a:ext cx="0" cy="3196199"/>
            </a:xfrm>
            <a:prstGeom prst="line">
              <a:avLst/>
            </a:prstGeom>
            <a:ln w="19050">
              <a:solidFill>
                <a:schemeClr val="tx1">
                  <a:lumMod val="95000"/>
                  <a:lumOff val="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27721" name="Line 1487"/>
            <p:cNvSpPr>
              <a:spLocks noChangeShapeType="1"/>
            </p:cNvSpPr>
            <p:nvPr/>
          </p:nvSpPr>
          <p:spPr bwMode="auto">
            <a:xfrm>
              <a:off x="638746" y="3477340"/>
              <a:ext cx="0" cy="720725"/>
            </a:xfrm>
            <a:prstGeom prst="line">
              <a:avLst/>
            </a:prstGeom>
            <a:noFill/>
            <a:ln w="19050">
              <a:solidFill>
                <a:schemeClr val="tx1"/>
              </a:solidFill>
              <a:round/>
              <a:headEnd type="triangle" w="med" len="med"/>
              <a:tailEnd/>
            </a:ln>
          </p:spPr>
          <p:txBody>
            <a:bodyPr/>
            <a:lstStyle/>
            <a:p>
              <a:endParaRPr lang="fr-FR"/>
            </a:p>
          </p:txBody>
        </p:sp>
        <p:sp>
          <p:nvSpPr>
            <p:cNvPr id="27722" name="Line 1487"/>
            <p:cNvSpPr>
              <a:spLocks noChangeShapeType="1"/>
            </p:cNvSpPr>
            <p:nvPr/>
          </p:nvSpPr>
          <p:spPr bwMode="auto">
            <a:xfrm>
              <a:off x="638746" y="4217115"/>
              <a:ext cx="900113" cy="0"/>
            </a:xfrm>
            <a:prstGeom prst="line">
              <a:avLst/>
            </a:prstGeom>
            <a:noFill/>
            <a:ln w="19050">
              <a:solidFill>
                <a:schemeClr val="tx1"/>
              </a:solidFill>
              <a:round/>
              <a:headEnd/>
              <a:tailEnd type="triangle" w="med" len="med"/>
            </a:ln>
          </p:spPr>
          <p:txBody>
            <a:bodyPr/>
            <a:lstStyle/>
            <a:p>
              <a:endParaRPr lang="fr-FR"/>
            </a:p>
          </p:txBody>
        </p:sp>
        <p:graphicFrame>
          <p:nvGraphicFramePr>
            <p:cNvPr id="27651" name="Object 27"/>
            <p:cNvGraphicFramePr>
              <a:graphicFrameLocks noChangeAspect="1"/>
            </p:cNvGraphicFramePr>
            <p:nvPr/>
          </p:nvGraphicFramePr>
          <p:xfrm>
            <a:off x="391096" y="3407490"/>
            <a:ext cx="188913" cy="188912"/>
          </p:xfrm>
          <a:graphic>
            <a:graphicData uri="http://schemas.openxmlformats.org/presentationml/2006/ole">
              <mc:AlternateContent xmlns:mc="http://schemas.openxmlformats.org/markup-compatibility/2006">
                <mc:Choice xmlns:v="urn:schemas-microsoft-com:vml" Requires="v">
                  <p:oleObj spid="_x0000_s27685" name="Équation" r:id="rId5" imgW="114102" imgH="114102" progId="Equation.3">
                    <p:embed/>
                  </p:oleObj>
                </mc:Choice>
                <mc:Fallback>
                  <p:oleObj name="Équation" r:id="rId5" imgW="114102" imgH="114102" progId="Equation.3">
                    <p:embed/>
                    <p:pic>
                      <p:nvPicPr>
                        <p:cNvPr id="0" name="Object 2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1096" y="3407490"/>
                          <a:ext cx="188913" cy="1889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7652" name="Object 28"/>
            <p:cNvGraphicFramePr>
              <a:graphicFrameLocks noChangeAspect="1"/>
            </p:cNvGraphicFramePr>
            <p:nvPr/>
          </p:nvGraphicFramePr>
          <p:xfrm>
            <a:off x="1413446" y="4229815"/>
            <a:ext cx="215900" cy="239712"/>
          </p:xfrm>
          <a:graphic>
            <a:graphicData uri="http://schemas.openxmlformats.org/presentationml/2006/ole">
              <mc:AlternateContent xmlns:mc="http://schemas.openxmlformats.org/markup-compatibility/2006">
                <mc:Choice xmlns:v="urn:schemas-microsoft-com:vml" Requires="v">
                  <p:oleObj spid="_x0000_s27686" name="Équation" r:id="rId7" imgW="114102" imgH="126780" progId="Equation.3">
                    <p:embed/>
                  </p:oleObj>
                </mc:Choice>
                <mc:Fallback>
                  <p:oleObj name="Équation" r:id="rId7" imgW="114102" imgH="126780" progId="Equation.3">
                    <p:embed/>
                    <p:pic>
                      <p:nvPicPr>
                        <p:cNvPr id="0" name="Object 2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13446" y="4229815"/>
                          <a:ext cx="215900" cy="2397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7723" name="Rectangle 1609"/>
            <p:cNvSpPr>
              <a:spLocks noChangeArrowheads="1"/>
            </p:cNvSpPr>
            <p:nvPr/>
          </p:nvSpPr>
          <p:spPr bwMode="auto">
            <a:xfrm>
              <a:off x="639366" y="2141533"/>
              <a:ext cx="1340346" cy="633985"/>
            </a:xfrm>
            <a:prstGeom prst="rect">
              <a:avLst/>
            </a:prstGeom>
            <a:noFill/>
            <a:ln w="9525" algn="ctr">
              <a:noFill/>
              <a:miter lim="800000"/>
              <a:headEnd/>
              <a:tailEnd/>
            </a:ln>
          </p:spPr>
          <p:txBody>
            <a:bodyPr lIns="91405" tIns="45703" rIns="91405" bIns="45703">
              <a:spAutoFit/>
            </a:bodyPr>
            <a:lstStyle/>
            <a:p>
              <a:pPr algn="ctr" defTabSz="4171950">
                <a:spcBef>
                  <a:spcPct val="20000"/>
                </a:spcBef>
              </a:pPr>
              <a:r>
                <a:rPr lang="fr-FR" sz="1600" b="1">
                  <a:latin typeface="Calibri" pitchFamily="34" charset="0"/>
                </a:rPr>
                <a:t>Microinsert </a:t>
              </a:r>
            </a:p>
            <a:p>
              <a:pPr algn="ctr" defTabSz="4171950">
                <a:spcBef>
                  <a:spcPct val="20000"/>
                </a:spcBef>
              </a:pPr>
              <a:r>
                <a:rPr lang="fr-FR" sz="1600" b="1">
                  <a:latin typeface="Calibri" pitchFamily="34" charset="0"/>
                </a:rPr>
                <a:t>en Ni</a:t>
              </a:r>
            </a:p>
          </p:txBody>
        </p:sp>
        <p:grpSp>
          <p:nvGrpSpPr>
            <p:cNvPr id="7" name="Groupe 50"/>
            <p:cNvGrpSpPr>
              <a:grpSpLocks/>
            </p:cNvGrpSpPr>
            <p:nvPr/>
          </p:nvGrpSpPr>
          <p:grpSpPr bwMode="auto">
            <a:xfrm rot="5400000">
              <a:off x="487934" y="3216989"/>
              <a:ext cx="152400" cy="155575"/>
              <a:chOff x="755576" y="5056034"/>
              <a:chExt cx="72008" cy="89253"/>
            </a:xfrm>
            <a:solidFill>
              <a:schemeClr val="tx1"/>
            </a:solidFill>
          </p:grpSpPr>
          <p:sp>
            <p:nvSpPr>
              <p:cNvPr id="37" name="Triangle isocèle 51"/>
              <p:cNvSpPr>
                <a:spLocks noChangeArrowheads="1"/>
              </p:cNvSpPr>
              <p:nvPr/>
            </p:nvSpPr>
            <p:spPr bwMode="auto">
              <a:xfrm>
                <a:off x="755576" y="5056034"/>
                <a:ext cx="72008" cy="72008"/>
              </a:xfrm>
              <a:prstGeom prst="triangle">
                <a:avLst>
                  <a:gd name="adj" fmla="val 50000"/>
                </a:avLst>
              </a:prstGeom>
              <a:grpFill/>
              <a:ln w="25400" algn="ctr">
                <a:noFill/>
                <a:miter lim="800000"/>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38" name="Ellipse 52"/>
              <p:cNvSpPr>
                <a:spLocks noChangeArrowheads="1"/>
              </p:cNvSpPr>
              <p:nvPr/>
            </p:nvSpPr>
            <p:spPr bwMode="auto">
              <a:xfrm>
                <a:off x="762719"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39" name="Ellipse 53"/>
              <p:cNvSpPr>
                <a:spLocks noChangeArrowheads="1"/>
              </p:cNvSpPr>
              <p:nvPr/>
            </p:nvSpPr>
            <p:spPr bwMode="auto">
              <a:xfrm>
                <a:off x="800060"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grpSp>
        <p:graphicFrame>
          <p:nvGraphicFramePr>
            <p:cNvPr id="27653" name="Object 29"/>
            <p:cNvGraphicFramePr>
              <a:graphicFrameLocks noChangeAspect="1"/>
            </p:cNvGraphicFramePr>
            <p:nvPr/>
          </p:nvGraphicFramePr>
          <p:xfrm>
            <a:off x="2485604" y="1120156"/>
            <a:ext cx="430212" cy="250825"/>
          </p:xfrm>
          <a:graphic>
            <a:graphicData uri="http://schemas.openxmlformats.org/presentationml/2006/ole">
              <mc:AlternateContent xmlns:mc="http://schemas.openxmlformats.org/markup-compatibility/2006">
                <mc:Choice xmlns:v="urn:schemas-microsoft-com:vml" Requires="v">
                  <p:oleObj spid="_x0000_s27687" name="Équation" r:id="rId9" imgW="330057" imgH="190417" progId="Equation.3">
                    <p:embed/>
                  </p:oleObj>
                </mc:Choice>
                <mc:Fallback>
                  <p:oleObj name="Équation" r:id="rId9" imgW="330057" imgH="190417" progId="Equation.3">
                    <p:embed/>
                    <p:pic>
                      <p:nvPicPr>
                        <p:cNvPr id="0" name="Object 2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85604" y="1120156"/>
                          <a:ext cx="430212" cy="250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7654" name="Object 30"/>
            <p:cNvGraphicFramePr>
              <a:graphicFrameLocks noChangeAspect="1"/>
            </p:cNvGraphicFramePr>
            <p:nvPr/>
          </p:nvGraphicFramePr>
          <p:xfrm>
            <a:off x="1979712" y="1361672"/>
            <a:ext cx="514350" cy="268288"/>
          </p:xfrm>
          <a:graphic>
            <a:graphicData uri="http://schemas.openxmlformats.org/presentationml/2006/ole">
              <mc:AlternateContent xmlns:mc="http://schemas.openxmlformats.org/markup-compatibility/2006">
                <mc:Choice xmlns:v="urn:schemas-microsoft-com:vml" Requires="v">
                  <p:oleObj spid="_x0000_s27688" name="Équation" r:id="rId11" imgW="393529" imgH="203112" progId="Equation.3">
                    <p:embed/>
                  </p:oleObj>
                </mc:Choice>
                <mc:Fallback>
                  <p:oleObj name="Équation" r:id="rId11" imgW="393529" imgH="203112" progId="Equation.3">
                    <p:embed/>
                    <p:pic>
                      <p:nvPicPr>
                        <p:cNvPr id="0" name="Object 3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979712" y="1361672"/>
                          <a:ext cx="514350" cy="2682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7725" name="Triangle isocèle 51"/>
            <p:cNvSpPr>
              <a:spLocks noChangeArrowheads="1"/>
            </p:cNvSpPr>
            <p:nvPr/>
          </p:nvSpPr>
          <p:spPr bwMode="auto">
            <a:xfrm>
              <a:off x="667321" y="4204415"/>
              <a:ext cx="152400" cy="125412"/>
            </a:xfrm>
            <a:prstGeom prst="triangle">
              <a:avLst>
                <a:gd name="adj" fmla="val 50000"/>
              </a:avLst>
            </a:prstGeom>
            <a:solidFill>
              <a:schemeClr val="tx1"/>
            </a:solidFill>
            <a:ln w="25400" algn="ctr">
              <a:noFill/>
              <a:miter lim="800000"/>
              <a:headEnd/>
              <a:tailEnd/>
            </a:ln>
          </p:spPr>
          <p:txBody>
            <a:bodyPr lIns="91405" tIns="45703" rIns="91405" bIns="45703" anchor="ctr"/>
            <a:lstStyle/>
            <a:p>
              <a:pPr algn="ctr" defTabSz="912813"/>
              <a:endParaRPr lang="fr-FR" sz="1200">
                <a:solidFill>
                  <a:srgbClr val="FFFFFF"/>
                </a:solidFill>
                <a:latin typeface="Calibri" pitchFamily="34" charset="0"/>
              </a:endParaRPr>
            </a:p>
          </p:txBody>
        </p:sp>
        <p:sp>
          <p:nvSpPr>
            <p:cNvPr id="27726" name="Triangle isocèle 51"/>
            <p:cNvSpPr>
              <a:spLocks noChangeArrowheads="1"/>
            </p:cNvSpPr>
            <p:nvPr/>
          </p:nvSpPr>
          <p:spPr bwMode="auto">
            <a:xfrm>
              <a:off x="1162621" y="4204415"/>
              <a:ext cx="152400" cy="125412"/>
            </a:xfrm>
            <a:prstGeom prst="triangle">
              <a:avLst>
                <a:gd name="adj" fmla="val 50000"/>
              </a:avLst>
            </a:prstGeom>
            <a:solidFill>
              <a:schemeClr val="tx1"/>
            </a:solidFill>
            <a:ln w="25400" algn="ctr">
              <a:noFill/>
              <a:miter lim="800000"/>
              <a:headEnd/>
              <a:tailEnd/>
            </a:ln>
          </p:spPr>
          <p:txBody>
            <a:bodyPr lIns="91405" tIns="45703" rIns="91405" bIns="45703" anchor="ctr"/>
            <a:lstStyle/>
            <a:p>
              <a:pPr algn="ctr" defTabSz="912813"/>
              <a:endParaRPr lang="fr-FR" sz="1200">
                <a:solidFill>
                  <a:srgbClr val="FFFFFF"/>
                </a:solidFill>
                <a:latin typeface="Calibri" pitchFamily="34" charset="0"/>
              </a:endParaRPr>
            </a:p>
          </p:txBody>
        </p:sp>
        <p:sp>
          <p:nvSpPr>
            <p:cNvPr id="27727" name="Triangle isocèle 51"/>
            <p:cNvSpPr>
              <a:spLocks noChangeArrowheads="1"/>
            </p:cNvSpPr>
            <p:nvPr/>
          </p:nvSpPr>
          <p:spPr bwMode="auto">
            <a:xfrm>
              <a:off x="1657921" y="4204415"/>
              <a:ext cx="152400" cy="125412"/>
            </a:xfrm>
            <a:prstGeom prst="triangle">
              <a:avLst>
                <a:gd name="adj" fmla="val 50000"/>
              </a:avLst>
            </a:prstGeom>
            <a:solidFill>
              <a:schemeClr val="tx1"/>
            </a:solidFill>
            <a:ln w="25400" algn="ctr">
              <a:noFill/>
              <a:miter lim="800000"/>
              <a:headEnd/>
              <a:tailEnd/>
            </a:ln>
          </p:spPr>
          <p:txBody>
            <a:bodyPr lIns="91405" tIns="45703" rIns="91405" bIns="45703" anchor="ctr"/>
            <a:lstStyle/>
            <a:p>
              <a:pPr algn="ctr" defTabSz="912813"/>
              <a:endParaRPr lang="fr-FR" sz="1200">
                <a:solidFill>
                  <a:srgbClr val="FFFFFF"/>
                </a:solidFill>
                <a:latin typeface="Calibri" pitchFamily="34" charset="0"/>
              </a:endParaRPr>
            </a:p>
          </p:txBody>
        </p:sp>
        <p:sp>
          <p:nvSpPr>
            <p:cNvPr id="27728" name="Triangle isocèle 51"/>
            <p:cNvSpPr>
              <a:spLocks noChangeArrowheads="1"/>
            </p:cNvSpPr>
            <p:nvPr/>
          </p:nvSpPr>
          <p:spPr bwMode="auto">
            <a:xfrm>
              <a:off x="2153221" y="4204415"/>
              <a:ext cx="152400" cy="125412"/>
            </a:xfrm>
            <a:prstGeom prst="triangle">
              <a:avLst>
                <a:gd name="adj" fmla="val 50000"/>
              </a:avLst>
            </a:prstGeom>
            <a:solidFill>
              <a:schemeClr val="tx1"/>
            </a:solidFill>
            <a:ln w="25400" algn="ctr">
              <a:noFill/>
              <a:miter lim="800000"/>
              <a:headEnd/>
              <a:tailEnd/>
            </a:ln>
          </p:spPr>
          <p:txBody>
            <a:bodyPr lIns="91405" tIns="45703" rIns="91405" bIns="45703" anchor="ctr"/>
            <a:lstStyle/>
            <a:p>
              <a:pPr algn="ctr" defTabSz="912813"/>
              <a:endParaRPr lang="fr-FR" sz="1200">
                <a:solidFill>
                  <a:srgbClr val="FFFFFF"/>
                </a:solidFill>
                <a:latin typeface="Calibri" pitchFamily="34" charset="0"/>
              </a:endParaRPr>
            </a:p>
          </p:txBody>
        </p:sp>
        <p:sp>
          <p:nvSpPr>
            <p:cNvPr id="27729" name="Triangle isocèle 51"/>
            <p:cNvSpPr>
              <a:spLocks noChangeArrowheads="1"/>
            </p:cNvSpPr>
            <p:nvPr/>
          </p:nvSpPr>
          <p:spPr bwMode="auto">
            <a:xfrm>
              <a:off x="2648521" y="4204415"/>
              <a:ext cx="152400" cy="125412"/>
            </a:xfrm>
            <a:prstGeom prst="triangle">
              <a:avLst>
                <a:gd name="adj" fmla="val 50000"/>
              </a:avLst>
            </a:prstGeom>
            <a:solidFill>
              <a:schemeClr val="tx1"/>
            </a:solidFill>
            <a:ln w="25400" algn="ctr">
              <a:noFill/>
              <a:miter lim="800000"/>
              <a:headEnd/>
              <a:tailEnd/>
            </a:ln>
          </p:spPr>
          <p:txBody>
            <a:bodyPr lIns="91405" tIns="45703" rIns="91405" bIns="45703" anchor="ctr"/>
            <a:lstStyle/>
            <a:p>
              <a:pPr algn="ctr" defTabSz="912813"/>
              <a:endParaRPr lang="fr-FR" sz="1200">
                <a:solidFill>
                  <a:srgbClr val="FFFFFF"/>
                </a:solidFill>
                <a:latin typeface="Calibri" pitchFamily="34" charset="0"/>
              </a:endParaRPr>
            </a:p>
          </p:txBody>
        </p:sp>
        <p:sp>
          <p:nvSpPr>
            <p:cNvPr id="27730" name="Down Arrow 11"/>
            <p:cNvSpPr>
              <a:spLocks noChangeArrowheads="1"/>
            </p:cNvSpPr>
            <p:nvPr/>
          </p:nvSpPr>
          <p:spPr bwMode="auto">
            <a:xfrm>
              <a:off x="539552" y="1682189"/>
              <a:ext cx="228600" cy="304800"/>
            </a:xfrm>
            <a:prstGeom prst="downArrow">
              <a:avLst>
                <a:gd name="adj1" fmla="val 50000"/>
                <a:gd name="adj2" fmla="val 49994"/>
              </a:avLst>
            </a:prstGeom>
            <a:solidFill>
              <a:schemeClr val="bg1"/>
            </a:solidFill>
            <a:ln w="9525" algn="ctr">
              <a:solidFill>
                <a:schemeClr val="tx1"/>
              </a:solidFill>
              <a:round/>
              <a:headEnd/>
              <a:tailEnd/>
            </a:ln>
          </p:spPr>
          <p:txBody>
            <a:bodyPr/>
            <a:lstStyle/>
            <a:p>
              <a:pPr eaLnBrk="0" hangingPunct="0"/>
              <a:endParaRPr lang="de-DE" sz="2400">
                <a:latin typeface="Calibri" pitchFamily="34" charset="0"/>
              </a:endParaRPr>
            </a:p>
          </p:txBody>
        </p:sp>
        <p:sp>
          <p:nvSpPr>
            <p:cNvPr id="27731" name="Down Arrow 11"/>
            <p:cNvSpPr>
              <a:spLocks noChangeArrowheads="1"/>
            </p:cNvSpPr>
            <p:nvPr/>
          </p:nvSpPr>
          <p:spPr bwMode="auto">
            <a:xfrm>
              <a:off x="947597" y="1682189"/>
              <a:ext cx="228600" cy="304800"/>
            </a:xfrm>
            <a:prstGeom prst="downArrow">
              <a:avLst>
                <a:gd name="adj1" fmla="val 50000"/>
                <a:gd name="adj2" fmla="val 49994"/>
              </a:avLst>
            </a:prstGeom>
            <a:solidFill>
              <a:schemeClr val="bg1"/>
            </a:solidFill>
            <a:ln w="9525" algn="ctr">
              <a:solidFill>
                <a:schemeClr val="tx1"/>
              </a:solidFill>
              <a:round/>
              <a:headEnd/>
              <a:tailEnd/>
            </a:ln>
          </p:spPr>
          <p:txBody>
            <a:bodyPr/>
            <a:lstStyle/>
            <a:p>
              <a:pPr eaLnBrk="0" hangingPunct="0"/>
              <a:endParaRPr lang="de-DE" sz="2400">
                <a:latin typeface="Calibri" pitchFamily="34" charset="0"/>
              </a:endParaRPr>
            </a:p>
          </p:txBody>
        </p:sp>
        <p:sp>
          <p:nvSpPr>
            <p:cNvPr id="27732" name="Down Arrow 11"/>
            <p:cNvSpPr>
              <a:spLocks noChangeArrowheads="1"/>
            </p:cNvSpPr>
            <p:nvPr/>
          </p:nvSpPr>
          <p:spPr bwMode="auto">
            <a:xfrm>
              <a:off x="1763688" y="1682189"/>
              <a:ext cx="228600" cy="304800"/>
            </a:xfrm>
            <a:prstGeom prst="downArrow">
              <a:avLst>
                <a:gd name="adj1" fmla="val 50000"/>
                <a:gd name="adj2" fmla="val 49994"/>
              </a:avLst>
            </a:prstGeom>
            <a:solidFill>
              <a:schemeClr val="bg1"/>
            </a:solidFill>
            <a:ln w="9525" algn="ctr">
              <a:solidFill>
                <a:schemeClr val="tx1"/>
              </a:solidFill>
              <a:round/>
              <a:headEnd/>
              <a:tailEnd/>
            </a:ln>
          </p:spPr>
          <p:txBody>
            <a:bodyPr/>
            <a:lstStyle/>
            <a:p>
              <a:pPr eaLnBrk="0" hangingPunct="0"/>
              <a:endParaRPr lang="de-DE" sz="2400">
                <a:latin typeface="Calibri" pitchFamily="34" charset="0"/>
              </a:endParaRPr>
            </a:p>
          </p:txBody>
        </p:sp>
        <p:sp>
          <p:nvSpPr>
            <p:cNvPr id="27733" name="Down Arrow 11"/>
            <p:cNvSpPr>
              <a:spLocks noChangeArrowheads="1"/>
            </p:cNvSpPr>
            <p:nvPr/>
          </p:nvSpPr>
          <p:spPr bwMode="auto">
            <a:xfrm>
              <a:off x="1355642" y="1682189"/>
              <a:ext cx="228600" cy="304800"/>
            </a:xfrm>
            <a:prstGeom prst="downArrow">
              <a:avLst>
                <a:gd name="adj1" fmla="val 50000"/>
                <a:gd name="adj2" fmla="val 49994"/>
              </a:avLst>
            </a:prstGeom>
            <a:solidFill>
              <a:schemeClr val="bg1"/>
            </a:solidFill>
            <a:ln w="9525" algn="ctr">
              <a:solidFill>
                <a:schemeClr val="tx1"/>
              </a:solidFill>
              <a:round/>
              <a:headEnd/>
              <a:tailEnd/>
            </a:ln>
          </p:spPr>
          <p:txBody>
            <a:bodyPr/>
            <a:lstStyle/>
            <a:p>
              <a:pPr eaLnBrk="0" hangingPunct="0"/>
              <a:endParaRPr lang="de-DE" sz="2400">
                <a:latin typeface="Calibri" pitchFamily="34" charset="0"/>
              </a:endParaRPr>
            </a:p>
          </p:txBody>
        </p:sp>
      </p:grpSp>
      <p:grpSp>
        <p:nvGrpSpPr>
          <p:cNvPr id="8" name="Groupe 115"/>
          <p:cNvGrpSpPr>
            <a:grpSpLocks/>
          </p:cNvGrpSpPr>
          <p:nvPr/>
        </p:nvGrpSpPr>
        <p:grpSpPr bwMode="auto">
          <a:xfrm>
            <a:off x="298411" y="1171671"/>
            <a:ext cx="3459162" cy="3209925"/>
            <a:chOff x="4279528" y="1253430"/>
            <a:chExt cx="3458567" cy="3209925"/>
          </a:xfrm>
        </p:grpSpPr>
        <p:sp>
          <p:nvSpPr>
            <p:cNvPr id="67" name="Rectangle 66"/>
            <p:cNvSpPr/>
            <p:nvPr/>
          </p:nvSpPr>
          <p:spPr>
            <a:xfrm rot="5400000">
              <a:off x="4973109" y="1701216"/>
              <a:ext cx="431800" cy="1295177"/>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68" name="Rectangle 67"/>
            <p:cNvSpPr/>
            <p:nvPr/>
          </p:nvSpPr>
          <p:spPr>
            <a:xfrm>
              <a:off x="4530310" y="2132905"/>
              <a:ext cx="433312" cy="1152525"/>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69" name="Rectangle à coins arrondis 68"/>
            <p:cNvSpPr/>
            <p:nvPr/>
          </p:nvSpPr>
          <p:spPr>
            <a:xfrm>
              <a:off x="4541420" y="2132905"/>
              <a:ext cx="1295177" cy="1152525"/>
            </a:xfrm>
            <a:prstGeom prst="roundRect">
              <a:avLst>
                <a:gd name="adj" fmla="val 24959"/>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7686" name="Rectangle 94"/>
            <p:cNvSpPr>
              <a:spLocks noChangeArrowheads="1"/>
            </p:cNvSpPr>
            <p:nvPr/>
          </p:nvSpPr>
          <p:spPr bwMode="auto">
            <a:xfrm>
              <a:off x="4533528" y="3852168"/>
              <a:ext cx="2160588" cy="360362"/>
            </a:xfrm>
            <a:prstGeom prst="rect">
              <a:avLst/>
            </a:prstGeom>
            <a:solidFill>
              <a:srgbClr val="C0C0C0"/>
            </a:solidFill>
            <a:ln w="9525">
              <a:noFill/>
              <a:miter lim="800000"/>
              <a:headEnd/>
              <a:tailEnd/>
            </a:ln>
          </p:spPr>
          <p:txBody>
            <a:bodyPr wrap="none" anchor="ctr"/>
            <a:lstStyle/>
            <a:p>
              <a:pPr algn="r" defTabSz="912813"/>
              <a:r>
                <a:rPr lang="fr-FR" sz="1600" b="1">
                  <a:latin typeface="Calibri" pitchFamily="34" charset="0"/>
                </a:rPr>
                <a:t>Si</a:t>
              </a:r>
            </a:p>
          </p:txBody>
        </p:sp>
        <p:sp>
          <p:nvSpPr>
            <p:cNvPr id="27687" name="Rectangle 95"/>
            <p:cNvSpPr>
              <a:spLocks noChangeArrowheads="1"/>
            </p:cNvSpPr>
            <p:nvPr/>
          </p:nvSpPr>
          <p:spPr bwMode="auto">
            <a:xfrm>
              <a:off x="4533528" y="3496568"/>
              <a:ext cx="2160588" cy="360362"/>
            </a:xfrm>
            <a:prstGeom prst="rect">
              <a:avLst/>
            </a:prstGeom>
            <a:solidFill>
              <a:srgbClr val="99CCFF"/>
            </a:solidFill>
            <a:ln w="9525">
              <a:noFill/>
              <a:miter lim="800000"/>
              <a:headEnd/>
              <a:tailEnd/>
            </a:ln>
          </p:spPr>
          <p:txBody>
            <a:bodyPr wrap="none" anchor="ctr"/>
            <a:lstStyle/>
            <a:p>
              <a:pPr algn="r" defTabSz="912813"/>
              <a:r>
                <a:rPr lang="fr-FR" sz="1600" b="1">
                  <a:latin typeface="Calibri" pitchFamily="34" charset="0"/>
                </a:rPr>
                <a:t>SiO</a:t>
              </a:r>
              <a:r>
                <a:rPr lang="fr-FR" sz="1600" b="1" baseline="-25000">
                  <a:latin typeface="Calibri" pitchFamily="34" charset="0"/>
                </a:rPr>
                <a:t>2</a:t>
              </a:r>
            </a:p>
          </p:txBody>
        </p:sp>
        <p:grpSp>
          <p:nvGrpSpPr>
            <p:cNvPr id="13" name="Groupe 50"/>
            <p:cNvGrpSpPr>
              <a:grpSpLocks/>
            </p:cNvGrpSpPr>
            <p:nvPr/>
          </p:nvGrpSpPr>
          <p:grpSpPr bwMode="auto">
            <a:xfrm rot="5400000">
              <a:off x="4373191" y="2486917"/>
              <a:ext cx="152400" cy="155575"/>
              <a:chOff x="755576" y="5056034"/>
              <a:chExt cx="72008" cy="89253"/>
            </a:xfrm>
            <a:solidFill>
              <a:schemeClr val="tx1"/>
            </a:solidFill>
          </p:grpSpPr>
          <p:sp>
            <p:nvSpPr>
              <p:cNvPr id="79" name="Triangle isocèle 51"/>
              <p:cNvSpPr>
                <a:spLocks noChangeArrowheads="1"/>
              </p:cNvSpPr>
              <p:nvPr/>
            </p:nvSpPr>
            <p:spPr bwMode="auto">
              <a:xfrm>
                <a:off x="755576" y="5056034"/>
                <a:ext cx="72008" cy="72008"/>
              </a:xfrm>
              <a:prstGeom prst="triangle">
                <a:avLst>
                  <a:gd name="adj" fmla="val 50000"/>
                </a:avLst>
              </a:prstGeom>
              <a:grpFill/>
              <a:ln w="25400" algn="ctr">
                <a:noFill/>
                <a:miter lim="800000"/>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80" name="Ellipse 52"/>
              <p:cNvSpPr>
                <a:spLocks noChangeArrowheads="1"/>
              </p:cNvSpPr>
              <p:nvPr/>
            </p:nvSpPr>
            <p:spPr bwMode="auto">
              <a:xfrm>
                <a:off x="762719"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81" name="Ellipse 53"/>
              <p:cNvSpPr>
                <a:spLocks noChangeArrowheads="1"/>
              </p:cNvSpPr>
              <p:nvPr/>
            </p:nvSpPr>
            <p:spPr bwMode="auto">
              <a:xfrm>
                <a:off x="800060"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grpSp>
        <p:grpSp>
          <p:nvGrpSpPr>
            <p:cNvPr id="17" name="Groupe 50"/>
            <p:cNvGrpSpPr>
              <a:grpSpLocks/>
            </p:cNvGrpSpPr>
            <p:nvPr/>
          </p:nvGrpSpPr>
          <p:grpSpPr bwMode="auto">
            <a:xfrm rot="5400000">
              <a:off x="4373199" y="4053767"/>
              <a:ext cx="152400" cy="155603"/>
              <a:chOff x="755576" y="5056018"/>
              <a:chExt cx="72008" cy="89269"/>
            </a:xfrm>
            <a:solidFill>
              <a:schemeClr val="tx1"/>
            </a:solidFill>
          </p:grpSpPr>
          <p:sp>
            <p:nvSpPr>
              <p:cNvPr id="83" name="Triangle isocèle 51"/>
              <p:cNvSpPr>
                <a:spLocks noChangeArrowheads="1"/>
              </p:cNvSpPr>
              <p:nvPr/>
            </p:nvSpPr>
            <p:spPr bwMode="auto">
              <a:xfrm>
                <a:off x="755576" y="5056018"/>
                <a:ext cx="72008" cy="72008"/>
              </a:xfrm>
              <a:prstGeom prst="triangle">
                <a:avLst>
                  <a:gd name="adj" fmla="val 50000"/>
                </a:avLst>
              </a:prstGeom>
              <a:grpFill/>
              <a:ln w="25400" algn="ctr">
                <a:noFill/>
                <a:miter lim="800000"/>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84" name="Ellipse 52"/>
              <p:cNvSpPr>
                <a:spLocks noChangeArrowheads="1"/>
              </p:cNvSpPr>
              <p:nvPr/>
            </p:nvSpPr>
            <p:spPr bwMode="auto">
              <a:xfrm>
                <a:off x="762719"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85" name="Ellipse 53"/>
              <p:cNvSpPr>
                <a:spLocks noChangeArrowheads="1"/>
              </p:cNvSpPr>
              <p:nvPr/>
            </p:nvSpPr>
            <p:spPr bwMode="auto">
              <a:xfrm>
                <a:off x="800060"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grpSp>
        <p:grpSp>
          <p:nvGrpSpPr>
            <p:cNvPr id="21" name="Groupe 50"/>
            <p:cNvGrpSpPr>
              <a:grpSpLocks/>
            </p:cNvGrpSpPr>
            <p:nvPr/>
          </p:nvGrpSpPr>
          <p:grpSpPr bwMode="auto">
            <a:xfrm rot="5400000">
              <a:off x="4376366" y="3604517"/>
              <a:ext cx="152400" cy="155575"/>
              <a:chOff x="755576" y="5056034"/>
              <a:chExt cx="72008" cy="89253"/>
            </a:xfrm>
            <a:solidFill>
              <a:schemeClr val="tx1"/>
            </a:solidFill>
          </p:grpSpPr>
          <p:sp>
            <p:nvSpPr>
              <p:cNvPr id="87" name="Triangle isocèle 51"/>
              <p:cNvSpPr>
                <a:spLocks noChangeArrowheads="1"/>
              </p:cNvSpPr>
              <p:nvPr/>
            </p:nvSpPr>
            <p:spPr bwMode="auto">
              <a:xfrm>
                <a:off x="755576" y="5056034"/>
                <a:ext cx="72008" cy="72008"/>
              </a:xfrm>
              <a:prstGeom prst="triangle">
                <a:avLst>
                  <a:gd name="adj" fmla="val 50000"/>
                </a:avLst>
              </a:prstGeom>
              <a:grpFill/>
              <a:ln w="25400" algn="ctr">
                <a:noFill/>
                <a:miter lim="800000"/>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88" name="Ellipse 52"/>
              <p:cNvSpPr>
                <a:spLocks noChangeArrowheads="1"/>
              </p:cNvSpPr>
              <p:nvPr/>
            </p:nvSpPr>
            <p:spPr bwMode="auto">
              <a:xfrm>
                <a:off x="762719"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89" name="Ellipse 53"/>
              <p:cNvSpPr>
                <a:spLocks noChangeArrowheads="1"/>
              </p:cNvSpPr>
              <p:nvPr/>
            </p:nvSpPr>
            <p:spPr bwMode="auto">
              <a:xfrm>
                <a:off x="800060"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grpSp>
        <p:cxnSp>
          <p:nvCxnSpPr>
            <p:cNvPr id="90" name="Connecteur droit 82"/>
            <p:cNvCxnSpPr/>
            <p:nvPr/>
          </p:nvCxnSpPr>
          <p:spPr>
            <a:xfrm flipH="1">
              <a:off x="4517612" y="1253430"/>
              <a:ext cx="0" cy="3095625"/>
            </a:xfrm>
            <a:prstGeom prst="line">
              <a:avLst/>
            </a:prstGeom>
            <a:ln w="19050">
              <a:solidFill>
                <a:schemeClr val="tx1">
                  <a:lumMod val="95000"/>
                  <a:lumOff val="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27692" name="Line 1487"/>
            <p:cNvSpPr>
              <a:spLocks noChangeShapeType="1"/>
            </p:cNvSpPr>
            <p:nvPr/>
          </p:nvSpPr>
          <p:spPr bwMode="auto">
            <a:xfrm>
              <a:off x="4527178" y="3471168"/>
              <a:ext cx="0" cy="720725"/>
            </a:xfrm>
            <a:prstGeom prst="line">
              <a:avLst/>
            </a:prstGeom>
            <a:noFill/>
            <a:ln w="19050">
              <a:solidFill>
                <a:schemeClr val="tx1"/>
              </a:solidFill>
              <a:round/>
              <a:headEnd type="triangle" w="med" len="med"/>
              <a:tailEnd/>
            </a:ln>
          </p:spPr>
          <p:txBody>
            <a:bodyPr/>
            <a:lstStyle/>
            <a:p>
              <a:endParaRPr lang="fr-FR"/>
            </a:p>
          </p:txBody>
        </p:sp>
        <p:sp>
          <p:nvSpPr>
            <p:cNvPr id="27693" name="Line 1487"/>
            <p:cNvSpPr>
              <a:spLocks noChangeShapeType="1"/>
            </p:cNvSpPr>
            <p:nvPr/>
          </p:nvSpPr>
          <p:spPr bwMode="auto">
            <a:xfrm>
              <a:off x="4527178" y="4210943"/>
              <a:ext cx="900113" cy="0"/>
            </a:xfrm>
            <a:prstGeom prst="line">
              <a:avLst/>
            </a:prstGeom>
            <a:noFill/>
            <a:ln w="19050">
              <a:solidFill>
                <a:schemeClr val="tx1"/>
              </a:solidFill>
              <a:round/>
              <a:headEnd/>
              <a:tailEnd type="triangle" w="med" len="med"/>
            </a:ln>
          </p:spPr>
          <p:txBody>
            <a:bodyPr/>
            <a:lstStyle/>
            <a:p>
              <a:endParaRPr lang="fr-FR"/>
            </a:p>
          </p:txBody>
        </p:sp>
        <p:graphicFrame>
          <p:nvGraphicFramePr>
            <p:cNvPr id="27655" name="Object 31"/>
            <p:cNvGraphicFramePr>
              <a:graphicFrameLocks noChangeAspect="1"/>
            </p:cNvGraphicFramePr>
            <p:nvPr/>
          </p:nvGraphicFramePr>
          <p:xfrm>
            <a:off x="4279528" y="3401318"/>
            <a:ext cx="188913" cy="188912"/>
          </p:xfrm>
          <a:graphic>
            <a:graphicData uri="http://schemas.openxmlformats.org/presentationml/2006/ole">
              <mc:AlternateContent xmlns:mc="http://schemas.openxmlformats.org/markup-compatibility/2006">
                <mc:Choice xmlns:v="urn:schemas-microsoft-com:vml" Requires="v">
                  <p:oleObj spid="_x0000_s27689" name="Équation" r:id="rId13" imgW="114102" imgH="114102" progId="Equation.3">
                    <p:embed/>
                  </p:oleObj>
                </mc:Choice>
                <mc:Fallback>
                  <p:oleObj name="Équation" r:id="rId13" imgW="114102" imgH="114102" progId="Equation.3">
                    <p:embed/>
                    <p:pic>
                      <p:nvPicPr>
                        <p:cNvPr id="0" name="Object 3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79528" y="3401318"/>
                          <a:ext cx="188913" cy="1889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7656" name="Object 32"/>
            <p:cNvGraphicFramePr>
              <a:graphicFrameLocks noChangeAspect="1"/>
            </p:cNvGraphicFramePr>
            <p:nvPr/>
          </p:nvGraphicFramePr>
          <p:xfrm>
            <a:off x="5301878" y="4223643"/>
            <a:ext cx="215900" cy="239712"/>
          </p:xfrm>
          <a:graphic>
            <a:graphicData uri="http://schemas.openxmlformats.org/presentationml/2006/ole">
              <mc:AlternateContent xmlns:mc="http://schemas.openxmlformats.org/markup-compatibility/2006">
                <mc:Choice xmlns:v="urn:schemas-microsoft-com:vml" Requires="v">
                  <p:oleObj spid="_x0000_s27690" name="Équation" r:id="rId14" imgW="114102" imgH="126780" progId="Equation.3">
                    <p:embed/>
                  </p:oleObj>
                </mc:Choice>
                <mc:Fallback>
                  <p:oleObj name="Équation" r:id="rId14" imgW="114102" imgH="126780" progId="Equation.3">
                    <p:embed/>
                    <p:pic>
                      <p:nvPicPr>
                        <p:cNvPr id="0" name="Object 3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01878" y="4223643"/>
                          <a:ext cx="215900" cy="2397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7694" name="Rectangle 1609"/>
            <p:cNvSpPr>
              <a:spLocks noChangeArrowheads="1"/>
            </p:cNvSpPr>
            <p:nvPr/>
          </p:nvSpPr>
          <p:spPr bwMode="auto">
            <a:xfrm>
              <a:off x="4527798" y="2276872"/>
              <a:ext cx="1340346" cy="633985"/>
            </a:xfrm>
            <a:prstGeom prst="rect">
              <a:avLst/>
            </a:prstGeom>
            <a:noFill/>
            <a:ln w="9525" algn="ctr">
              <a:noFill/>
              <a:miter lim="800000"/>
              <a:headEnd/>
              <a:tailEnd/>
            </a:ln>
          </p:spPr>
          <p:txBody>
            <a:bodyPr lIns="91405" tIns="45703" rIns="91405" bIns="45703">
              <a:spAutoFit/>
            </a:bodyPr>
            <a:lstStyle/>
            <a:p>
              <a:pPr algn="ctr" defTabSz="4171950">
                <a:spcBef>
                  <a:spcPct val="20000"/>
                </a:spcBef>
              </a:pPr>
              <a:r>
                <a:rPr lang="fr-FR" sz="1600" b="1" dirty="0">
                  <a:latin typeface="Calibri" pitchFamily="34" charset="0"/>
                </a:rPr>
                <a:t>Microinsert </a:t>
              </a:r>
            </a:p>
            <a:p>
              <a:pPr algn="ctr" defTabSz="4171950">
                <a:spcBef>
                  <a:spcPct val="20000"/>
                </a:spcBef>
              </a:pPr>
              <a:r>
                <a:rPr lang="fr-FR" sz="1600" b="1" dirty="0">
                  <a:latin typeface="Calibri" pitchFamily="34" charset="0"/>
                </a:rPr>
                <a:t>en Ni</a:t>
              </a:r>
            </a:p>
          </p:txBody>
        </p:sp>
        <p:grpSp>
          <p:nvGrpSpPr>
            <p:cNvPr id="25" name="Groupe 50"/>
            <p:cNvGrpSpPr>
              <a:grpSpLocks/>
            </p:cNvGrpSpPr>
            <p:nvPr/>
          </p:nvGrpSpPr>
          <p:grpSpPr bwMode="auto">
            <a:xfrm rot="5400000">
              <a:off x="4376366" y="3210817"/>
              <a:ext cx="152400" cy="155575"/>
              <a:chOff x="755576" y="5056034"/>
              <a:chExt cx="72008" cy="89253"/>
            </a:xfrm>
            <a:solidFill>
              <a:schemeClr val="tx1"/>
            </a:solidFill>
          </p:grpSpPr>
          <p:sp>
            <p:nvSpPr>
              <p:cNvPr id="97" name="Triangle isocèle 51"/>
              <p:cNvSpPr>
                <a:spLocks noChangeArrowheads="1"/>
              </p:cNvSpPr>
              <p:nvPr/>
            </p:nvSpPr>
            <p:spPr bwMode="auto">
              <a:xfrm>
                <a:off x="755576" y="5056034"/>
                <a:ext cx="72008" cy="72008"/>
              </a:xfrm>
              <a:prstGeom prst="triangle">
                <a:avLst>
                  <a:gd name="adj" fmla="val 50000"/>
                </a:avLst>
              </a:prstGeom>
              <a:grpFill/>
              <a:ln w="25400" algn="ctr">
                <a:noFill/>
                <a:miter lim="800000"/>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98" name="Ellipse 52"/>
              <p:cNvSpPr>
                <a:spLocks noChangeArrowheads="1"/>
              </p:cNvSpPr>
              <p:nvPr/>
            </p:nvSpPr>
            <p:spPr bwMode="auto">
              <a:xfrm>
                <a:off x="762719"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sp>
            <p:nvSpPr>
              <p:cNvPr id="99" name="Ellipse 53"/>
              <p:cNvSpPr>
                <a:spLocks noChangeArrowheads="1"/>
              </p:cNvSpPr>
              <p:nvPr/>
            </p:nvSpPr>
            <p:spPr bwMode="auto">
              <a:xfrm>
                <a:off x="800060" y="5127287"/>
                <a:ext cx="18000" cy="18000"/>
              </a:xfrm>
              <a:prstGeom prst="ellipse">
                <a:avLst/>
              </a:prstGeom>
              <a:grpFill/>
              <a:ln w="25400" algn="ctr">
                <a:noFill/>
                <a:round/>
                <a:headEnd/>
                <a:tailEnd/>
              </a:ln>
            </p:spPr>
            <p:txBody>
              <a:bodyPr lIns="91405" tIns="45703" rIns="91405" bIns="45703" anchor="ctr"/>
              <a:lstStyle/>
              <a:p>
                <a:pPr algn="ctr" defTabSz="912813" fontAlgn="auto">
                  <a:spcBef>
                    <a:spcPts val="0"/>
                  </a:spcBef>
                  <a:spcAft>
                    <a:spcPts val="0"/>
                  </a:spcAft>
                  <a:defRPr/>
                </a:pPr>
                <a:endParaRPr lang="fr-FR" sz="1600">
                  <a:solidFill>
                    <a:srgbClr val="FFFFFF"/>
                  </a:solidFill>
                  <a:latin typeface="Calibri" pitchFamily="34" charset="0"/>
                  <a:cs typeface="+mn-cs"/>
                </a:endParaRPr>
              </a:p>
            </p:txBody>
          </p:sp>
        </p:grpSp>
        <p:sp>
          <p:nvSpPr>
            <p:cNvPr id="27696" name="Triangle isocèle 51"/>
            <p:cNvSpPr>
              <a:spLocks noChangeArrowheads="1"/>
            </p:cNvSpPr>
            <p:nvPr/>
          </p:nvSpPr>
          <p:spPr bwMode="auto">
            <a:xfrm>
              <a:off x="4555753" y="4198243"/>
              <a:ext cx="152400" cy="125412"/>
            </a:xfrm>
            <a:prstGeom prst="triangle">
              <a:avLst>
                <a:gd name="adj" fmla="val 50000"/>
              </a:avLst>
            </a:prstGeom>
            <a:solidFill>
              <a:schemeClr val="tx1"/>
            </a:solidFill>
            <a:ln w="25400" algn="ctr">
              <a:noFill/>
              <a:miter lim="800000"/>
              <a:headEnd/>
              <a:tailEnd/>
            </a:ln>
          </p:spPr>
          <p:txBody>
            <a:bodyPr lIns="91405" tIns="45703" rIns="91405" bIns="45703" anchor="ctr"/>
            <a:lstStyle/>
            <a:p>
              <a:pPr algn="ctr" defTabSz="912813"/>
              <a:endParaRPr lang="fr-FR" sz="1200">
                <a:solidFill>
                  <a:srgbClr val="FFFFFF"/>
                </a:solidFill>
                <a:latin typeface="Calibri" pitchFamily="34" charset="0"/>
              </a:endParaRPr>
            </a:p>
          </p:txBody>
        </p:sp>
        <p:sp>
          <p:nvSpPr>
            <p:cNvPr id="27697" name="Triangle isocèle 51"/>
            <p:cNvSpPr>
              <a:spLocks noChangeArrowheads="1"/>
            </p:cNvSpPr>
            <p:nvPr/>
          </p:nvSpPr>
          <p:spPr bwMode="auto">
            <a:xfrm>
              <a:off x="5051053" y="4198243"/>
              <a:ext cx="152400" cy="125412"/>
            </a:xfrm>
            <a:prstGeom prst="triangle">
              <a:avLst>
                <a:gd name="adj" fmla="val 50000"/>
              </a:avLst>
            </a:prstGeom>
            <a:solidFill>
              <a:schemeClr val="tx1"/>
            </a:solidFill>
            <a:ln w="25400" algn="ctr">
              <a:noFill/>
              <a:miter lim="800000"/>
              <a:headEnd/>
              <a:tailEnd/>
            </a:ln>
          </p:spPr>
          <p:txBody>
            <a:bodyPr lIns="91405" tIns="45703" rIns="91405" bIns="45703" anchor="ctr"/>
            <a:lstStyle/>
            <a:p>
              <a:pPr algn="ctr" defTabSz="912813"/>
              <a:endParaRPr lang="fr-FR" sz="1200">
                <a:solidFill>
                  <a:srgbClr val="FFFFFF"/>
                </a:solidFill>
                <a:latin typeface="Calibri" pitchFamily="34" charset="0"/>
              </a:endParaRPr>
            </a:p>
          </p:txBody>
        </p:sp>
        <p:sp>
          <p:nvSpPr>
            <p:cNvPr id="27698" name="Triangle isocèle 51"/>
            <p:cNvSpPr>
              <a:spLocks noChangeArrowheads="1"/>
            </p:cNvSpPr>
            <p:nvPr/>
          </p:nvSpPr>
          <p:spPr bwMode="auto">
            <a:xfrm>
              <a:off x="5546353" y="4198243"/>
              <a:ext cx="152400" cy="125412"/>
            </a:xfrm>
            <a:prstGeom prst="triangle">
              <a:avLst>
                <a:gd name="adj" fmla="val 50000"/>
              </a:avLst>
            </a:prstGeom>
            <a:solidFill>
              <a:schemeClr val="tx1"/>
            </a:solidFill>
            <a:ln w="25400" algn="ctr">
              <a:noFill/>
              <a:miter lim="800000"/>
              <a:headEnd/>
              <a:tailEnd/>
            </a:ln>
          </p:spPr>
          <p:txBody>
            <a:bodyPr lIns="91405" tIns="45703" rIns="91405" bIns="45703" anchor="ctr"/>
            <a:lstStyle/>
            <a:p>
              <a:pPr algn="ctr" defTabSz="912813"/>
              <a:endParaRPr lang="fr-FR" sz="1200">
                <a:solidFill>
                  <a:srgbClr val="FFFFFF"/>
                </a:solidFill>
                <a:latin typeface="Calibri" pitchFamily="34" charset="0"/>
              </a:endParaRPr>
            </a:p>
          </p:txBody>
        </p:sp>
        <p:sp>
          <p:nvSpPr>
            <p:cNvPr id="27699" name="Triangle isocèle 51"/>
            <p:cNvSpPr>
              <a:spLocks noChangeArrowheads="1"/>
            </p:cNvSpPr>
            <p:nvPr/>
          </p:nvSpPr>
          <p:spPr bwMode="auto">
            <a:xfrm>
              <a:off x="6041653" y="4198243"/>
              <a:ext cx="152400" cy="125412"/>
            </a:xfrm>
            <a:prstGeom prst="triangle">
              <a:avLst>
                <a:gd name="adj" fmla="val 50000"/>
              </a:avLst>
            </a:prstGeom>
            <a:solidFill>
              <a:schemeClr val="tx1"/>
            </a:solidFill>
            <a:ln w="25400" algn="ctr">
              <a:noFill/>
              <a:miter lim="800000"/>
              <a:headEnd/>
              <a:tailEnd/>
            </a:ln>
          </p:spPr>
          <p:txBody>
            <a:bodyPr lIns="91405" tIns="45703" rIns="91405" bIns="45703" anchor="ctr"/>
            <a:lstStyle/>
            <a:p>
              <a:pPr algn="ctr" defTabSz="912813"/>
              <a:endParaRPr lang="fr-FR" sz="1200">
                <a:solidFill>
                  <a:srgbClr val="FFFFFF"/>
                </a:solidFill>
                <a:latin typeface="Calibri" pitchFamily="34" charset="0"/>
              </a:endParaRPr>
            </a:p>
          </p:txBody>
        </p:sp>
        <p:sp>
          <p:nvSpPr>
            <p:cNvPr id="27700" name="Triangle isocèle 51"/>
            <p:cNvSpPr>
              <a:spLocks noChangeArrowheads="1"/>
            </p:cNvSpPr>
            <p:nvPr/>
          </p:nvSpPr>
          <p:spPr bwMode="auto">
            <a:xfrm>
              <a:off x="6536953" y="4198243"/>
              <a:ext cx="152400" cy="125412"/>
            </a:xfrm>
            <a:prstGeom prst="triangle">
              <a:avLst>
                <a:gd name="adj" fmla="val 50000"/>
              </a:avLst>
            </a:prstGeom>
            <a:solidFill>
              <a:schemeClr val="tx1"/>
            </a:solidFill>
            <a:ln w="25400" algn="ctr">
              <a:noFill/>
              <a:miter lim="800000"/>
              <a:headEnd/>
              <a:tailEnd/>
            </a:ln>
          </p:spPr>
          <p:txBody>
            <a:bodyPr lIns="91405" tIns="45703" rIns="91405" bIns="45703" anchor="ctr"/>
            <a:lstStyle/>
            <a:p>
              <a:pPr algn="ctr" defTabSz="912813"/>
              <a:endParaRPr lang="fr-FR" sz="1200">
                <a:solidFill>
                  <a:srgbClr val="FFFFFF"/>
                </a:solidFill>
                <a:latin typeface="Calibri" pitchFamily="34" charset="0"/>
              </a:endParaRPr>
            </a:p>
          </p:txBody>
        </p:sp>
        <p:sp>
          <p:nvSpPr>
            <p:cNvPr id="27701" name="Down Arrow 11"/>
            <p:cNvSpPr>
              <a:spLocks noChangeArrowheads="1"/>
            </p:cNvSpPr>
            <p:nvPr/>
          </p:nvSpPr>
          <p:spPr bwMode="auto">
            <a:xfrm>
              <a:off x="4427984" y="1817528"/>
              <a:ext cx="228600" cy="304800"/>
            </a:xfrm>
            <a:prstGeom prst="downArrow">
              <a:avLst>
                <a:gd name="adj1" fmla="val 50000"/>
                <a:gd name="adj2" fmla="val 49994"/>
              </a:avLst>
            </a:prstGeom>
            <a:solidFill>
              <a:schemeClr val="bg1"/>
            </a:solidFill>
            <a:ln w="9525" algn="ctr">
              <a:solidFill>
                <a:schemeClr val="tx1"/>
              </a:solidFill>
              <a:round/>
              <a:headEnd/>
              <a:tailEnd/>
            </a:ln>
          </p:spPr>
          <p:txBody>
            <a:bodyPr/>
            <a:lstStyle/>
            <a:p>
              <a:pPr eaLnBrk="0" hangingPunct="0"/>
              <a:endParaRPr lang="de-DE" sz="2400">
                <a:latin typeface="Calibri" pitchFamily="34" charset="0"/>
              </a:endParaRPr>
            </a:p>
          </p:txBody>
        </p:sp>
        <p:sp>
          <p:nvSpPr>
            <p:cNvPr id="27702" name="Down Arrow 11"/>
            <p:cNvSpPr>
              <a:spLocks noChangeArrowheads="1"/>
            </p:cNvSpPr>
            <p:nvPr/>
          </p:nvSpPr>
          <p:spPr bwMode="auto">
            <a:xfrm>
              <a:off x="4836029" y="1817528"/>
              <a:ext cx="228600" cy="304800"/>
            </a:xfrm>
            <a:prstGeom prst="downArrow">
              <a:avLst>
                <a:gd name="adj1" fmla="val 50000"/>
                <a:gd name="adj2" fmla="val 49994"/>
              </a:avLst>
            </a:prstGeom>
            <a:solidFill>
              <a:schemeClr val="bg1"/>
            </a:solidFill>
            <a:ln w="9525" algn="ctr">
              <a:solidFill>
                <a:schemeClr val="tx1"/>
              </a:solidFill>
              <a:round/>
              <a:headEnd/>
              <a:tailEnd/>
            </a:ln>
          </p:spPr>
          <p:txBody>
            <a:bodyPr/>
            <a:lstStyle/>
            <a:p>
              <a:pPr eaLnBrk="0" hangingPunct="0"/>
              <a:endParaRPr lang="de-DE" sz="2400">
                <a:latin typeface="Calibri" pitchFamily="34" charset="0"/>
              </a:endParaRPr>
            </a:p>
          </p:txBody>
        </p:sp>
        <p:sp>
          <p:nvSpPr>
            <p:cNvPr id="27703" name="Down Arrow 11"/>
            <p:cNvSpPr>
              <a:spLocks noChangeArrowheads="1"/>
            </p:cNvSpPr>
            <p:nvPr/>
          </p:nvSpPr>
          <p:spPr bwMode="auto">
            <a:xfrm>
              <a:off x="5652120" y="1817528"/>
              <a:ext cx="228600" cy="304800"/>
            </a:xfrm>
            <a:prstGeom prst="downArrow">
              <a:avLst>
                <a:gd name="adj1" fmla="val 50000"/>
                <a:gd name="adj2" fmla="val 49994"/>
              </a:avLst>
            </a:prstGeom>
            <a:solidFill>
              <a:schemeClr val="bg1"/>
            </a:solidFill>
            <a:ln w="9525" algn="ctr">
              <a:solidFill>
                <a:schemeClr val="tx1"/>
              </a:solidFill>
              <a:round/>
              <a:headEnd/>
              <a:tailEnd/>
            </a:ln>
          </p:spPr>
          <p:txBody>
            <a:bodyPr/>
            <a:lstStyle/>
            <a:p>
              <a:pPr eaLnBrk="0" hangingPunct="0"/>
              <a:endParaRPr lang="de-DE" sz="2400">
                <a:latin typeface="Calibri" pitchFamily="34" charset="0"/>
              </a:endParaRPr>
            </a:p>
          </p:txBody>
        </p:sp>
        <p:sp>
          <p:nvSpPr>
            <p:cNvPr id="27704" name="Down Arrow 11"/>
            <p:cNvSpPr>
              <a:spLocks noChangeArrowheads="1"/>
            </p:cNvSpPr>
            <p:nvPr/>
          </p:nvSpPr>
          <p:spPr bwMode="auto">
            <a:xfrm>
              <a:off x="5244074" y="1817528"/>
              <a:ext cx="228600" cy="304800"/>
            </a:xfrm>
            <a:prstGeom prst="downArrow">
              <a:avLst>
                <a:gd name="adj1" fmla="val 50000"/>
                <a:gd name="adj2" fmla="val 49994"/>
              </a:avLst>
            </a:prstGeom>
            <a:solidFill>
              <a:schemeClr val="bg1"/>
            </a:solidFill>
            <a:ln w="9525" algn="ctr">
              <a:solidFill>
                <a:schemeClr val="tx1"/>
              </a:solidFill>
              <a:round/>
              <a:headEnd/>
              <a:tailEnd/>
            </a:ln>
          </p:spPr>
          <p:txBody>
            <a:bodyPr/>
            <a:lstStyle/>
            <a:p>
              <a:pPr eaLnBrk="0" hangingPunct="0"/>
              <a:endParaRPr lang="de-DE" sz="2400">
                <a:latin typeface="Calibri" pitchFamily="34" charset="0"/>
              </a:endParaRPr>
            </a:p>
          </p:txBody>
        </p:sp>
        <p:sp>
          <p:nvSpPr>
            <p:cNvPr id="112" name="Freeform 860"/>
            <p:cNvSpPr>
              <a:spLocks/>
            </p:cNvSpPr>
            <p:nvPr/>
          </p:nvSpPr>
          <p:spPr bwMode="auto">
            <a:xfrm>
              <a:off x="4968384" y="2752030"/>
              <a:ext cx="1728490" cy="728662"/>
            </a:xfrm>
            <a:custGeom>
              <a:avLst/>
              <a:gdLst>
                <a:gd name="T0" fmla="*/ 0 w 1377"/>
                <a:gd name="T1" fmla="*/ 2147483647 h 419"/>
                <a:gd name="T2" fmla="*/ 2147483647 w 1377"/>
                <a:gd name="T3" fmla="*/ 2147483647 h 419"/>
                <a:gd name="T4" fmla="*/ 2147483647 w 1377"/>
                <a:gd name="T5" fmla="*/ 2147483647 h 419"/>
                <a:gd name="T6" fmla="*/ 2147483647 w 1377"/>
                <a:gd name="T7" fmla="*/ 2147483647 h 419"/>
                <a:gd name="T8" fmla="*/ 2147483647 w 1377"/>
                <a:gd name="T9" fmla="*/ 2147483647 h 419"/>
                <a:gd name="T10" fmla="*/ 2147483647 w 1377"/>
                <a:gd name="T11" fmla="*/ 2147483647 h 419"/>
                <a:gd name="T12" fmla="*/ 2147483647 w 1377"/>
                <a:gd name="T13" fmla="*/ 2147483647 h 419"/>
                <a:gd name="T14" fmla="*/ 2147483647 w 1377"/>
                <a:gd name="T15" fmla="*/ 2147483647 h 419"/>
                <a:gd name="T16" fmla="*/ 2147483647 w 1377"/>
                <a:gd name="T17" fmla="*/ 2147483647 h 419"/>
                <a:gd name="T18" fmla="*/ 0 w 1377"/>
                <a:gd name="T19" fmla="*/ 2147483647 h 4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77"/>
                <a:gd name="T31" fmla="*/ 0 h 419"/>
                <a:gd name="T32" fmla="*/ 1377 w 1377"/>
                <a:gd name="T33" fmla="*/ 419 h 419"/>
                <a:gd name="connsiteX0" fmla="*/ 0 w 10000"/>
                <a:gd name="connsiteY0" fmla="*/ 12319 h 12367"/>
                <a:gd name="connsiteX1" fmla="*/ 10000 w 10000"/>
                <a:gd name="connsiteY1" fmla="*/ 12367 h 12367"/>
                <a:gd name="connsiteX2" fmla="*/ 9993 w 10000"/>
                <a:gd name="connsiteY2" fmla="*/ 7403 h 12367"/>
                <a:gd name="connsiteX3" fmla="*/ 7349 w 10000"/>
                <a:gd name="connsiteY3" fmla="*/ 6544 h 12367"/>
                <a:gd name="connsiteX4" fmla="*/ 5752 w 10000"/>
                <a:gd name="connsiteY4" fmla="*/ 3918 h 12367"/>
                <a:gd name="connsiteX5" fmla="*/ 6667 w 10000"/>
                <a:gd name="connsiteY5" fmla="*/ 549 h 12367"/>
                <a:gd name="connsiteX6" fmla="*/ 3980 w 10000"/>
                <a:gd name="connsiteY6" fmla="*/ 7260 h 12367"/>
                <a:gd name="connsiteX7" fmla="*/ 3457 w 10000"/>
                <a:gd name="connsiteY7" fmla="*/ 8763 h 12367"/>
                <a:gd name="connsiteX8" fmla="*/ 15 w 10000"/>
                <a:gd name="connsiteY8" fmla="*/ 8763 h 12367"/>
                <a:gd name="connsiteX9" fmla="*/ 0 w 10000"/>
                <a:gd name="connsiteY9" fmla="*/ 12319 h 12367"/>
                <a:gd name="connsiteX0" fmla="*/ 0 w 10000"/>
                <a:gd name="connsiteY0" fmla="*/ 12282 h 12330"/>
                <a:gd name="connsiteX1" fmla="*/ 10000 w 10000"/>
                <a:gd name="connsiteY1" fmla="*/ 12330 h 12330"/>
                <a:gd name="connsiteX2" fmla="*/ 9993 w 10000"/>
                <a:gd name="connsiteY2" fmla="*/ 7366 h 12330"/>
                <a:gd name="connsiteX3" fmla="*/ 7349 w 10000"/>
                <a:gd name="connsiteY3" fmla="*/ 6507 h 12330"/>
                <a:gd name="connsiteX4" fmla="*/ 7083 w 10000"/>
                <a:gd name="connsiteY4" fmla="*/ 4148 h 12330"/>
                <a:gd name="connsiteX5" fmla="*/ 6667 w 10000"/>
                <a:gd name="connsiteY5" fmla="*/ 512 h 12330"/>
                <a:gd name="connsiteX6" fmla="*/ 3980 w 10000"/>
                <a:gd name="connsiteY6" fmla="*/ 7223 h 12330"/>
                <a:gd name="connsiteX7" fmla="*/ 3457 w 10000"/>
                <a:gd name="connsiteY7" fmla="*/ 8726 h 12330"/>
                <a:gd name="connsiteX8" fmla="*/ 15 w 10000"/>
                <a:gd name="connsiteY8" fmla="*/ 8726 h 12330"/>
                <a:gd name="connsiteX9" fmla="*/ 0 w 10000"/>
                <a:gd name="connsiteY9" fmla="*/ 12282 h 12330"/>
                <a:gd name="connsiteX0" fmla="*/ 0 w 10000"/>
                <a:gd name="connsiteY0" fmla="*/ 12282 h 12330"/>
                <a:gd name="connsiteX1" fmla="*/ 10000 w 10000"/>
                <a:gd name="connsiteY1" fmla="*/ 12330 h 12330"/>
                <a:gd name="connsiteX2" fmla="*/ 9993 w 10000"/>
                <a:gd name="connsiteY2" fmla="*/ 7366 h 12330"/>
                <a:gd name="connsiteX3" fmla="*/ 7917 w 10000"/>
                <a:gd name="connsiteY3" fmla="*/ 6875 h 12330"/>
                <a:gd name="connsiteX4" fmla="*/ 7083 w 10000"/>
                <a:gd name="connsiteY4" fmla="*/ 4148 h 12330"/>
                <a:gd name="connsiteX5" fmla="*/ 6667 w 10000"/>
                <a:gd name="connsiteY5" fmla="*/ 512 h 12330"/>
                <a:gd name="connsiteX6" fmla="*/ 3980 w 10000"/>
                <a:gd name="connsiteY6" fmla="*/ 7223 h 12330"/>
                <a:gd name="connsiteX7" fmla="*/ 3457 w 10000"/>
                <a:gd name="connsiteY7" fmla="*/ 8726 h 12330"/>
                <a:gd name="connsiteX8" fmla="*/ 15 w 10000"/>
                <a:gd name="connsiteY8" fmla="*/ 8726 h 12330"/>
                <a:gd name="connsiteX9" fmla="*/ 0 w 10000"/>
                <a:gd name="connsiteY9" fmla="*/ 12282 h 12330"/>
                <a:gd name="connsiteX0" fmla="*/ 0 w 10000"/>
                <a:gd name="connsiteY0" fmla="*/ 12376 h 12424"/>
                <a:gd name="connsiteX1" fmla="*/ 10000 w 10000"/>
                <a:gd name="connsiteY1" fmla="*/ 12424 h 12424"/>
                <a:gd name="connsiteX2" fmla="*/ 9993 w 10000"/>
                <a:gd name="connsiteY2" fmla="*/ 7460 h 12424"/>
                <a:gd name="connsiteX3" fmla="*/ 7917 w 10000"/>
                <a:gd name="connsiteY3" fmla="*/ 6969 h 12424"/>
                <a:gd name="connsiteX4" fmla="*/ 7083 w 10000"/>
                <a:gd name="connsiteY4" fmla="*/ 4242 h 12424"/>
                <a:gd name="connsiteX5" fmla="*/ 6667 w 10000"/>
                <a:gd name="connsiteY5" fmla="*/ 606 h 12424"/>
                <a:gd name="connsiteX6" fmla="*/ 5833 w 10000"/>
                <a:gd name="connsiteY6" fmla="*/ 7879 h 12424"/>
                <a:gd name="connsiteX7" fmla="*/ 3457 w 10000"/>
                <a:gd name="connsiteY7" fmla="*/ 8820 h 12424"/>
                <a:gd name="connsiteX8" fmla="*/ 15 w 10000"/>
                <a:gd name="connsiteY8" fmla="*/ 8820 h 12424"/>
                <a:gd name="connsiteX9" fmla="*/ 0 w 10000"/>
                <a:gd name="connsiteY9" fmla="*/ 12376 h 12424"/>
                <a:gd name="connsiteX0" fmla="*/ 0 w 10000"/>
                <a:gd name="connsiteY0" fmla="*/ 11467 h 11515"/>
                <a:gd name="connsiteX1" fmla="*/ 10000 w 10000"/>
                <a:gd name="connsiteY1" fmla="*/ 11515 h 11515"/>
                <a:gd name="connsiteX2" fmla="*/ 9993 w 10000"/>
                <a:gd name="connsiteY2" fmla="*/ 6551 h 11515"/>
                <a:gd name="connsiteX3" fmla="*/ 7917 w 10000"/>
                <a:gd name="connsiteY3" fmla="*/ 6060 h 11515"/>
                <a:gd name="connsiteX4" fmla="*/ 7083 w 10000"/>
                <a:gd name="connsiteY4" fmla="*/ 3333 h 11515"/>
                <a:gd name="connsiteX5" fmla="*/ 6250 w 10000"/>
                <a:gd name="connsiteY5" fmla="*/ 606 h 11515"/>
                <a:gd name="connsiteX6" fmla="*/ 5833 w 10000"/>
                <a:gd name="connsiteY6" fmla="*/ 6970 h 11515"/>
                <a:gd name="connsiteX7" fmla="*/ 3457 w 10000"/>
                <a:gd name="connsiteY7" fmla="*/ 7911 h 11515"/>
                <a:gd name="connsiteX8" fmla="*/ 15 w 10000"/>
                <a:gd name="connsiteY8" fmla="*/ 7911 h 11515"/>
                <a:gd name="connsiteX9" fmla="*/ 0 w 10000"/>
                <a:gd name="connsiteY9" fmla="*/ 11467 h 11515"/>
                <a:gd name="connsiteX0" fmla="*/ 0 w 10000"/>
                <a:gd name="connsiteY0" fmla="*/ 11467 h 11515"/>
                <a:gd name="connsiteX1" fmla="*/ 10000 w 10000"/>
                <a:gd name="connsiteY1" fmla="*/ 11515 h 11515"/>
                <a:gd name="connsiteX2" fmla="*/ 9993 w 10000"/>
                <a:gd name="connsiteY2" fmla="*/ 6551 h 11515"/>
                <a:gd name="connsiteX3" fmla="*/ 7917 w 10000"/>
                <a:gd name="connsiteY3" fmla="*/ 6060 h 11515"/>
                <a:gd name="connsiteX4" fmla="*/ 7083 w 10000"/>
                <a:gd name="connsiteY4" fmla="*/ 3333 h 11515"/>
                <a:gd name="connsiteX5" fmla="*/ 6250 w 10000"/>
                <a:gd name="connsiteY5" fmla="*/ 606 h 11515"/>
                <a:gd name="connsiteX6" fmla="*/ 5000 w 10000"/>
                <a:gd name="connsiteY6" fmla="*/ 6970 h 11515"/>
                <a:gd name="connsiteX7" fmla="*/ 3457 w 10000"/>
                <a:gd name="connsiteY7" fmla="*/ 7911 h 11515"/>
                <a:gd name="connsiteX8" fmla="*/ 15 w 10000"/>
                <a:gd name="connsiteY8" fmla="*/ 7911 h 11515"/>
                <a:gd name="connsiteX9" fmla="*/ 0 w 10000"/>
                <a:gd name="connsiteY9" fmla="*/ 11467 h 11515"/>
                <a:gd name="connsiteX0" fmla="*/ 0 w 10000"/>
                <a:gd name="connsiteY0" fmla="*/ 9346 h 9394"/>
                <a:gd name="connsiteX1" fmla="*/ 10000 w 10000"/>
                <a:gd name="connsiteY1" fmla="*/ 9394 h 9394"/>
                <a:gd name="connsiteX2" fmla="*/ 9993 w 10000"/>
                <a:gd name="connsiteY2" fmla="*/ 4430 h 9394"/>
                <a:gd name="connsiteX3" fmla="*/ 7917 w 10000"/>
                <a:gd name="connsiteY3" fmla="*/ 3939 h 9394"/>
                <a:gd name="connsiteX4" fmla="*/ 7083 w 10000"/>
                <a:gd name="connsiteY4" fmla="*/ 1212 h 9394"/>
                <a:gd name="connsiteX5" fmla="*/ 5934 w 10000"/>
                <a:gd name="connsiteY5" fmla="*/ 606 h 9394"/>
                <a:gd name="connsiteX6" fmla="*/ 5000 w 10000"/>
                <a:gd name="connsiteY6" fmla="*/ 4849 h 9394"/>
                <a:gd name="connsiteX7" fmla="*/ 3457 w 10000"/>
                <a:gd name="connsiteY7" fmla="*/ 5790 h 9394"/>
                <a:gd name="connsiteX8" fmla="*/ 15 w 10000"/>
                <a:gd name="connsiteY8" fmla="*/ 5790 h 9394"/>
                <a:gd name="connsiteX9" fmla="*/ 0 w 10000"/>
                <a:gd name="connsiteY9" fmla="*/ 9346 h 9394"/>
                <a:gd name="connsiteX0" fmla="*/ 0 w 10000"/>
                <a:gd name="connsiteY0" fmla="*/ 9734 h 9785"/>
                <a:gd name="connsiteX1" fmla="*/ 10000 w 10000"/>
                <a:gd name="connsiteY1" fmla="*/ 9785 h 9785"/>
                <a:gd name="connsiteX2" fmla="*/ 9993 w 10000"/>
                <a:gd name="connsiteY2" fmla="*/ 4501 h 9785"/>
                <a:gd name="connsiteX3" fmla="*/ 7917 w 10000"/>
                <a:gd name="connsiteY3" fmla="*/ 3978 h 9785"/>
                <a:gd name="connsiteX4" fmla="*/ 6767 w 10000"/>
                <a:gd name="connsiteY4" fmla="*/ 2366 h 9785"/>
                <a:gd name="connsiteX5" fmla="*/ 5934 w 10000"/>
                <a:gd name="connsiteY5" fmla="*/ 430 h 9785"/>
                <a:gd name="connsiteX6" fmla="*/ 5000 w 10000"/>
                <a:gd name="connsiteY6" fmla="*/ 4947 h 9785"/>
                <a:gd name="connsiteX7" fmla="*/ 3457 w 10000"/>
                <a:gd name="connsiteY7" fmla="*/ 5949 h 9785"/>
                <a:gd name="connsiteX8" fmla="*/ 15 w 10000"/>
                <a:gd name="connsiteY8" fmla="*/ 5949 h 9785"/>
                <a:gd name="connsiteX9" fmla="*/ 0 w 10000"/>
                <a:gd name="connsiteY9" fmla="*/ 9734 h 9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9785">
                  <a:moveTo>
                    <a:pt x="0" y="9734"/>
                  </a:moveTo>
                  <a:lnTo>
                    <a:pt x="10000" y="9785"/>
                  </a:lnTo>
                  <a:cubicBezTo>
                    <a:pt x="9998" y="8023"/>
                    <a:pt x="9995" y="6263"/>
                    <a:pt x="9993" y="4501"/>
                  </a:cubicBezTo>
                  <a:lnTo>
                    <a:pt x="7917" y="3978"/>
                  </a:lnTo>
                  <a:cubicBezTo>
                    <a:pt x="7089" y="3621"/>
                    <a:pt x="7098" y="2958"/>
                    <a:pt x="6767" y="2366"/>
                  </a:cubicBezTo>
                  <a:cubicBezTo>
                    <a:pt x="6437" y="1775"/>
                    <a:pt x="6229" y="0"/>
                    <a:pt x="5934" y="430"/>
                  </a:cubicBezTo>
                  <a:cubicBezTo>
                    <a:pt x="5640" y="860"/>
                    <a:pt x="5174" y="3905"/>
                    <a:pt x="5000" y="4947"/>
                  </a:cubicBezTo>
                  <a:lnTo>
                    <a:pt x="3457" y="5949"/>
                  </a:lnTo>
                  <a:lnTo>
                    <a:pt x="15" y="5949"/>
                  </a:lnTo>
                  <a:cubicBezTo>
                    <a:pt x="10" y="7210"/>
                    <a:pt x="5" y="8472"/>
                    <a:pt x="0" y="9734"/>
                  </a:cubicBezTo>
                  <a:close/>
                </a:path>
              </a:pathLst>
            </a:custGeom>
            <a:solidFill>
              <a:schemeClr val="bg1">
                <a:lumMod val="50000"/>
              </a:schemeClr>
            </a:solidFill>
            <a:ln w="9525">
              <a:noFill/>
              <a:round/>
              <a:headEnd/>
              <a:tailEnd/>
            </a:ln>
          </p:spPr>
          <p:txBody>
            <a:bodyPr/>
            <a:lstStyle/>
            <a:p>
              <a:pPr fontAlgn="auto">
                <a:spcBef>
                  <a:spcPts val="0"/>
                </a:spcBef>
                <a:spcAft>
                  <a:spcPts val="0"/>
                </a:spcAft>
                <a:defRPr/>
              </a:pPr>
              <a:endParaRPr lang="fr-FR">
                <a:latin typeface="+mn-lt"/>
                <a:cs typeface="+mn-cs"/>
              </a:endParaRPr>
            </a:p>
          </p:txBody>
        </p:sp>
        <p:sp>
          <p:nvSpPr>
            <p:cNvPr id="70" name="Rectangle 93"/>
            <p:cNvSpPr>
              <a:spLocks noChangeArrowheads="1"/>
            </p:cNvSpPr>
            <p:nvPr/>
          </p:nvSpPr>
          <p:spPr bwMode="auto">
            <a:xfrm>
              <a:off x="4533484" y="3140967"/>
              <a:ext cx="2160215" cy="360363"/>
            </a:xfrm>
            <a:prstGeom prst="rect">
              <a:avLst/>
            </a:prstGeom>
            <a:solidFill>
              <a:schemeClr val="bg1">
                <a:lumMod val="50000"/>
              </a:schemeClr>
            </a:solidFill>
            <a:ln w="9525">
              <a:noFill/>
              <a:miter lim="800000"/>
              <a:headEnd/>
              <a:tailEnd/>
            </a:ln>
          </p:spPr>
          <p:txBody>
            <a:bodyPr wrap="none" anchor="ctr"/>
            <a:lstStyle/>
            <a:p>
              <a:pPr algn="r" defTabSz="912813" fontAlgn="auto">
                <a:spcBef>
                  <a:spcPts val="0"/>
                </a:spcBef>
                <a:spcAft>
                  <a:spcPts val="0"/>
                </a:spcAft>
                <a:defRPr/>
              </a:pPr>
              <a:r>
                <a:rPr lang="fr-FR" sz="1600" b="1" dirty="0" smtClean="0">
                  <a:latin typeface="Calibri" pitchFamily="34" charset="0"/>
                  <a:cs typeface="+mn-cs"/>
                </a:rPr>
                <a:t>Al(Cu)</a:t>
              </a:r>
              <a:endParaRPr lang="fr-FR" sz="1600" b="1" dirty="0">
                <a:latin typeface="Calibri" pitchFamily="34" charset="0"/>
                <a:cs typeface="+mn-cs"/>
              </a:endParaRPr>
            </a:p>
          </p:txBody>
        </p:sp>
        <p:sp>
          <p:nvSpPr>
            <p:cNvPr id="27707" name="Line 1696"/>
            <p:cNvSpPr>
              <a:spLocks noChangeShapeType="1"/>
            </p:cNvSpPr>
            <p:nvPr/>
          </p:nvSpPr>
          <p:spPr bwMode="auto">
            <a:xfrm flipH="1">
              <a:off x="5914182" y="2405558"/>
              <a:ext cx="237554" cy="292200"/>
            </a:xfrm>
            <a:prstGeom prst="line">
              <a:avLst/>
            </a:prstGeom>
            <a:noFill/>
            <a:ln w="28575">
              <a:solidFill>
                <a:schemeClr val="tx1"/>
              </a:solidFill>
              <a:round/>
              <a:headEnd/>
              <a:tailEnd type="triangle" w="med" len="med"/>
            </a:ln>
          </p:spPr>
          <p:txBody>
            <a:bodyPr/>
            <a:lstStyle/>
            <a:p>
              <a:endParaRPr lang="fr-FR"/>
            </a:p>
          </p:txBody>
        </p:sp>
        <p:sp>
          <p:nvSpPr>
            <p:cNvPr id="27708" name="Rectangle 1697"/>
            <p:cNvSpPr>
              <a:spLocks noChangeArrowheads="1"/>
            </p:cNvSpPr>
            <p:nvPr/>
          </p:nvSpPr>
          <p:spPr bwMode="auto">
            <a:xfrm>
              <a:off x="6007720" y="1757486"/>
              <a:ext cx="1730375" cy="923295"/>
            </a:xfrm>
            <a:prstGeom prst="rect">
              <a:avLst/>
            </a:prstGeom>
            <a:noFill/>
            <a:ln w="9525" algn="ctr">
              <a:noFill/>
              <a:miter lim="800000"/>
              <a:headEnd/>
              <a:tailEnd/>
            </a:ln>
          </p:spPr>
          <p:txBody>
            <a:bodyPr lIns="91405" tIns="45703" rIns="91405" bIns="45703">
              <a:spAutoFit/>
            </a:bodyPr>
            <a:lstStyle/>
            <a:p>
              <a:pPr algn="ctr" defTabSz="4171950">
                <a:spcBef>
                  <a:spcPct val="20000"/>
                </a:spcBef>
              </a:pPr>
              <a:r>
                <a:rPr lang="fr-FR" b="1" dirty="0">
                  <a:latin typeface="Calibri" pitchFamily="34" charset="0"/>
                </a:rPr>
                <a:t>Pénétration de l’insert dans le film d’Al(Cu)</a:t>
              </a:r>
            </a:p>
          </p:txBody>
        </p:sp>
      </p:grpSp>
      <p:graphicFrame>
        <p:nvGraphicFramePr>
          <p:cNvPr id="564237" name="Object 33"/>
          <p:cNvGraphicFramePr>
            <a:graphicFrameLocks noChangeAspect="1"/>
          </p:cNvGraphicFramePr>
          <p:nvPr/>
        </p:nvGraphicFramePr>
        <p:xfrm>
          <a:off x="4067944" y="1819678"/>
          <a:ext cx="1711325" cy="504825"/>
        </p:xfrm>
        <a:graphic>
          <a:graphicData uri="http://schemas.openxmlformats.org/presentationml/2006/ole">
            <mc:AlternateContent xmlns:mc="http://schemas.openxmlformats.org/markup-compatibility/2006">
              <mc:Choice xmlns:v="urn:schemas-microsoft-com:vml" Requires="v">
                <p:oleObj spid="_x0000_s27691" name="Équation" r:id="rId15" imgW="927000" imgH="279360" progId="Equation.3">
                  <p:embed/>
                </p:oleObj>
              </mc:Choice>
              <mc:Fallback>
                <p:oleObj name="Équation" r:id="rId15" imgW="927000" imgH="279360" progId="Equation.3">
                  <p:embed/>
                  <p:pic>
                    <p:nvPicPr>
                      <p:cNvPr id="0" name="Object 3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067944" y="1819678"/>
                        <a:ext cx="1711325" cy="504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7659" name="Object 35"/>
          <p:cNvGraphicFramePr>
            <a:graphicFrameLocks noChangeAspect="1"/>
          </p:cNvGraphicFramePr>
          <p:nvPr/>
        </p:nvGraphicFramePr>
        <p:xfrm>
          <a:off x="4067944" y="2395742"/>
          <a:ext cx="4176464" cy="457194"/>
        </p:xfrm>
        <a:graphic>
          <a:graphicData uri="http://schemas.openxmlformats.org/presentationml/2006/ole">
            <mc:AlternateContent xmlns:mc="http://schemas.openxmlformats.org/markup-compatibility/2006">
              <mc:Choice xmlns:v="urn:schemas-microsoft-com:vml" Requires="v">
                <p:oleObj spid="_x0000_s27692" name="Équation" r:id="rId17" imgW="2260440" imgH="253800" progId="Equation.3">
                  <p:embed/>
                </p:oleObj>
              </mc:Choice>
              <mc:Fallback>
                <p:oleObj name="Équation" r:id="rId17" imgW="2260440" imgH="253800" progId="Equation.3">
                  <p:embed/>
                  <p:pic>
                    <p:nvPicPr>
                      <p:cNvPr id="0" name="Object 3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067944" y="2395742"/>
                        <a:ext cx="4176464" cy="45719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4" name="Line 1487"/>
          <p:cNvSpPr>
            <a:spLocks noChangeShapeType="1"/>
          </p:cNvSpPr>
          <p:nvPr/>
        </p:nvSpPr>
        <p:spPr bwMode="auto">
          <a:xfrm>
            <a:off x="511136" y="5283817"/>
            <a:ext cx="1081087" cy="0"/>
          </a:xfrm>
          <a:prstGeom prst="line">
            <a:avLst/>
          </a:prstGeom>
          <a:noFill/>
          <a:ln w="31750">
            <a:solidFill>
              <a:schemeClr val="tx1"/>
            </a:solidFill>
            <a:round/>
            <a:headEnd type="triangle" w="med" len="med"/>
            <a:tailEnd type="triangle" w="med" len="med"/>
          </a:ln>
        </p:spPr>
        <p:txBody>
          <a:bodyPr/>
          <a:lstStyle/>
          <a:p>
            <a:endParaRPr lang="fr-FR"/>
          </a:p>
        </p:txBody>
      </p:sp>
      <p:graphicFrame>
        <p:nvGraphicFramePr>
          <p:cNvPr id="564260" name="Object 36"/>
          <p:cNvGraphicFramePr>
            <a:graphicFrameLocks noChangeAspect="1"/>
          </p:cNvGraphicFramePr>
          <p:nvPr/>
        </p:nvGraphicFramePr>
        <p:xfrm>
          <a:off x="800061" y="4901230"/>
          <a:ext cx="431800" cy="334962"/>
        </p:xfrm>
        <a:graphic>
          <a:graphicData uri="http://schemas.openxmlformats.org/presentationml/2006/ole">
            <mc:AlternateContent xmlns:mc="http://schemas.openxmlformats.org/markup-compatibility/2006">
              <mc:Choice xmlns:v="urn:schemas-microsoft-com:vml" Requires="v">
                <p:oleObj spid="_x0000_s27693" name="Équation" r:id="rId19" imgW="241200" imgH="190440" progId="Equation.3">
                  <p:embed/>
                </p:oleObj>
              </mc:Choice>
              <mc:Fallback>
                <p:oleObj name="Équation" r:id="rId19" imgW="241200" imgH="190440" progId="Equation.3">
                  <p:embed/>
                  <p:pic>
                    <p:nvPicPr>
                      <p:cNvPr id="0" name="Object 36"/>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800061" y="4901230"/>
                        <a:ext cx="431800"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0000"/>
                            </a:solidFill>
                            <a:miter lim="800000"/>
                            <a:headEnd/>
                            <a:tailEnd/>
                          </a14:hiddenLine>
                        </a:ext>
                      </a:extLst>
                    </p:spPr>
                  </p:pic>
                </p:oleObj>
              </mc:Fallback>
            </mc:AlternateContent>
          </a:graphicData>
        </a:graphic>
      </p:graphicFrame>
      <p:cxnSp>
        <p:nvCxnSpPr>
          <p:cNvPr id="125" name="Connecteur droit 82"/>
          <p:cNvCxnSpPr/>
          <p:nvPr/>
        </p:nvCxnSpPr>
        <p:spPr>
          <a:xfrm>
            <a:off x="536536" y="4245592"/>
            <a:ext cx="0" cy="2376488"/>
          </a:xfrm>
          <a:prstGeom prst="line">
            <a:avLst/>
          </a:prstGeom>
          <a:ln w="19050">
            <a:solidFill>
              <a:schemeClr val="tx1">
                <a:lumMod val="95000"/>
                <a:lumOff val="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52" name="Espace réservé du numéro de diapositive 3"/>
          <p:cNvSpPr>
            <a:spLocks noGrp="1"/>
          </p:cNvSpPr>
          <p:nvPr>
            <p:ph type="sldNum" sz="quarter" idx="12"/>
          </p:nvPr>
        </p:nvSpPr>
        <p:spPr>
          <a:xfrm>
            <a:off x="8675688" y="6492875"/>
            <a:ext cx="347662" cy="365125"/>
          </a:xfrm>
        </p:spPr>
        <p:txBody>
          <a:bodyPr/>
          <a:lstStyle/>
          <a:p>
            <a:pPr>
              <a:defRPr/>
            </a:pPr>
            <a:fld id="{EC27A8B3-F9DD-429A-BFCD-50B463CF63FB}" type="slidenum">
              <a:rPr lang="de-DE"/>
              <a:pPr>
                <a:defRPr/>
              </a:pPr>
              <a:t>41</a:t>
            </a:fld>
            <a:endParaRPr lang="de-DE"/>
          </a:p>
        </p:txBody>
      </p:sp>
      <p:grpSp>
        <p:nvGrpSpPr>
          <p:cNvPr id="117" name="Groupe 116"/>
          <p:cNvGrpSpPr>
            <a:grpSpLocks noChangeAspect="1"/>
          </p:cNvGrpSpPr>
          <p:nvPr/>
        </p:nvGrpSpPr>
        <p:grpSpPr>
          <a:xfrm>
            <a:off x="3779912" y="3140968"/>
            <a:ext cx="4680520" cy="2909392"/>
            <a:chOff x="-2362200" y="1049338"/>
            <a:chExt cx="8335963" cy="5181600"/>
          </a:xfrm>
        </p:grpSpPr>
        <p:pic>
          <p:nvPicPr>
            <p:cNvPr id="114" name="Picture 8"/>
            <p:cNvPicPr>
              <a:picLocks noChangeAspect="1" noChangeArrowheads="1"/>
            </p:cNvPicPr>
            <p:nvPr/>
          </p:nvPicPr>
          <p:blipFill>
            <a:blip r:embed="rId21" cstate="print"/>
            <a:srcRect l="2612" t="8904" r="3374" b="4610"/>
            <a:stretch>
              <a:fillRect/>
            </a:stretch>
          </p:blipFill>
          <p:spPr bwMode="auto">
            <a:xfrm>
              <a:off x="-2362200" y="1049338"/>
              <a:ext cx="8229600" cy="5181600"/>
            </a:xfrm>
            <a:prstGeom prst="rect">
              <a:avLst/>
            </a:prstGeom>
            <a:noFill/>
            <a:ln w="9525">
              <a:noFill/>
              <a:miter lim="800000"/>
              <a:headEnd/>
              <a:tailEnd/>
            </a:ln>
          </p:spPr>
        </p:pic>
        <p:graphicFrame>
          <p:nvGraphicFramePr>
            <p:cNvPr id="115" name="Object 5"/>
            <p:cNvGraphicFramePr>
              <a:graphicFrameLocks noChangeAspect="1"/>
            </p:cNvGraphicFramePr>
            <p:nvPr/>
          </p:nvGraphicFramePr>
          <p:xfrm>
            <a:off x="3502025" y="1614488"/>
            <a:ext cx="2471738" cy="1066800"/>
          </p:xfrm>
          <a:graphic>
            <a:graphicData uri="http://schemas.openxmlformats.org/presentationml/2006/ole">
              <mc:AlternateContent xmlns:mc="http://schemas.openxmlformats.org/markup-compatibility/2006">
                <mc:Choice xmlns:v="urn:schemas-microsoft-com:vml" Requires="v">
                  <p:oleObj spid="_x0000_s27694" name="Équation" r:id="rId22" imgW="1066800" imgH="419100" progId="Equation.3">
                    <p:embed/>
                  </p:oleObj>
                </mc:Choice>
                <mc:Fallback>
                  <p:oleObj name="Équation" r:id="rId22" imgW="1066800" imgH="419100" progId="Equation.3">
                    <p:embed/>
                    <p:pic>
                      <p:nvPicPr>
                        <p:cNvPr id="0" name="Object 5"/>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3502025" y="1614488"/>
                          <a:ext cx="2471738" cy="1066800"/>
                        </a:xfrm>
                        <a:prstGeom prst="rect">
                          <a:avLst/>
                        </a:prstGeom>
                        <a:solidFill>
                          <a:schemeClr val="bg1"/>
                        </a:solidFill>
                      </p:spPr>
                    </p:pic>
                  </p:oleObj>
                </mc:Fallback>
              </mc:AlternateContent>
            </a:graphicData>
          </a:graphic>
        </p:graphicFrame>
        <p:graphicFrame>
          <p:nvGraphicFramePr>
            <p:cNvPr id="116" name="Object 6"/>
            <p:cNvGraphicFramePr>
              <a:graphicFrameLocks noChangeAspect="1"/>
            </p:cNvGraphicFramePr>
            <p:nvPr/>
          </p:nvGraphicFramePr>
          <p:xfrm>
            <a:off x="-536575" y="4648200"/>
            <a:ext cx="2057400" cy="457200"/>
          </p:xfrm>
          <a:graphic>
            <a:graphicData uri="http://schemas.openxmlformats.org/presentationml/2006/ole">
              <mc:AlternateContent xmlns:mc="http://schemas.openxmlformats.org/markup-compatibility/2006">
                <mc:Choice xmlns:v="urn:schemas-microsoft-com:vml" Requires="v">
                  <p:oleObj spid="_x0000_s27695" name="Équation" r:id="rId24" imgW="901309" imgH="215806" progId="Equation.3">
                    <p:embed/>
                  </p:oleObj>
                </mc:Choice>
                <mc:Fallback>
                  <p:oleObj name="Équation" r:id="rId24" imgW="901309" imgH="215806" progId="Equation.3">
                    <p:embed/>
                    <p:pic>
                      <p:nvPicPr>
                        <p:cNvPr id="0" name="Object 6"/>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536575" y="4648200"/>
                          <a:ext cx="2057400" cy="457200"/>
                        </a:xfrm>
                        <a:prstGeom prst="rect">
                          <a:avLst/>
                        </a:prstGeom>
                        <a:solidFill>
                          <a:schemeClr val="bg1"/>
                        </a:solidFill>
                      </p:spPr>
                    </p:pic>
                  </p:oleObj>
                </mc:Fallback>
              </mc:AlternateContent>
            </a:graphicData>
          </a:graphic>
        </p:graphicFrame>
      </p:grpSp>
      <p:cxnSp>
        <p:nvCxnSpPr>
          <p:cNvPr id="118" name="Connecteur droit 117"/>
          <p:cNvCxnSpPr/>
          <p:nvPr/>
        </p:nvCxnSpPr>
        <p:spPr>
          <a:xfrm flipH="1">
            <a:off x="1619672" y="3067667"/>
            <a:ext cx="0" cy="2230438"/>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9" name="Connecteur droit 118"/>
          <p:cNvCxnSpPr/>
          <p:nvPr/>
        </p:nvCxnSpPr>
        <p:spPr>
          <a:xfrm flipH="1">
            <a:off x="1806462" y="3067667"/>
            <a:ext cx="0" cy="2230438"/>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95" name="Connecteur droit 194"/>
          <p:cNvCxnSpPr/>
          <p:nvPr/>
        </p:nvCxnSpPr>
        <p:spPr>
          <a:xfrm>
            <a:off x="5652120" y="3861048"/>
            <a:ext cx="0" cy="237626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96" name="Connecteur droit 195"/>
          <p:cNvCxnSpPr/>
          <p:nvPr/>
        </p:nvCxnSpPr>
        <p:spPr>
          <a:xfrm>
            <a:off x="6228184" y="3861048"/>
            <a:ext cx="0" cy="237626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98" name="Accolade ouvrante 197"/>
          <p:cNvSpPr/>
          <p:nvPr/>
        </p:nvSpPr>
        <p:spPr>
          <a:xfrm rot="16200000">
            <a:off x="5890456" y="6026368"/>
            <a:ext cx="99392" cy="576064"/>
          </a:xfrm>
          <a:prstGeom prst="leftBrace">
            <a:avLst>
              <a:gd name="adj1" fmla="val 68802"/>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99" name="Accolade ouvrante 198"/>
          <p:cNvSpPr/>
          <p:nvPr/>
        </p:nvSpPr>
        <p:spPr>
          <a:xfrm rot="16200000">
            <a:off x="7380288" y="6048704"/>
            <a:ext cx="72000" cy="504000"/>
          </a:xfrm>
          <a:prstGeom prst="leftBrace">
            <a:avLst>
              <a:gd name="adj1" fmla="val 68802"/>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dirty="0"/>
          </a:p>
        </p:txBody>
      </p:sp>
      <p:cxnSp>
        <p:nvCxnSpPr>
          <p:cNvPr id="200" name="Connecteur droit 199"/>
          <p:cNvCxnSpPr/>
          <p:nvPr/>
        </p:nvCxnSpPr>
        <p:spPr>
          <a:xfrm>
            <a:off x="7164288" y="5409400"/>
            <a:ext cx="0" cy="82800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01" name="Connecteur droit 200"/>
          <p:cNvCxnSpPr/>
          <p:nvPr/>
        </p:nvCxnSpPr>
        <p:spPr>
          <a:xfrm>
            <a:off x="7668344" y="5409400"/>
            <a:ext cx="0" cy="82800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02" name="ZoneTexte 201"/>
          <p:cNvSpPr txBox="1"/>
          <p:nvPr/>
        </p:nvSpPr>
        <p:spPr>
          <a:xfrm>
            <a:off x="5393804" y="6304518"/>
            <a:ext cx="1008112" cy="369332"/>
          </a:xfrm>
          <a:prstGeom prst="rect">
            <a:avLst/>
          </a:prstGeom>
          <a:noFill/>
        </p:spPr>
        <p:txBody>
          <a:bodyPr wrap="square" rtlCol="0">
            <a:spAutoFit/>
          </a:bodyPr>
          <a:lstStyle/>
          <a:p>
            <a:pPr algn="ctr"/>
            <a:r>
              <a:rPr lang="fr-FR" b="1" i="1" dirty="0" err="1" smtClean="0">
                <a:latin typeface="Times New Roman" pitchFamily="18" charset="0"/>
                <a:cs typeface="Times New Roman" pitchFamily="18" charset="0"/>
              </a:rPr>
              <a:t>P</a:t>
            </a:r>
            <a:r>
              <a:rPr lang="fr-FR" b="1" i="1" baseline="-25000" dirty="0" err="1" smtClean="0">
                <a:latin typeface="Times New Roman" pitchFamily="18" charset="0"/>
                <a:cs typeface="Times New Roman" pitchFamily="18" charset="0"/>
              </a:rPr>
              <a:t>init</a:t>
            </a:r>
            <a:endParaRPr lang="fr-FR" b="1" i="1" baseline="-25000" dirty="0">
              <a:latin typeface="Times New Roman" pitchFamily="18" charset="0"/>
              <a:cs typeface="Times New Roman" pitchFamily="18" charset="0"/>
            </a:endParaRPr>
          </a:p>
        </p:txBody>
      </p:sp>
      <p:sp>
        <p:nvSpPr>
          <p:cNvPr id="204" name="ZoneTexte 203"/>
          <p:cNvSpPr txBox="1"/>
          <p:nvPr/>
        </p:nvSpPr>
        <p:spPr>
          <a:xfrm>
            <a:off x="6876256" y="6304518"/>
            <a:ext cx="1008112" cy="369332"/>
          </a:xfrm>
          <a:prstGeom prst="rect">
            <a:avLst/>
          </a:prstGeom>
          <a:noFill/>
        </p:spPr>
        <p:txBody>
          <a:bodyPr wrap="square" rtlCol="0">
            <a:spAutoFit/>
          </a:bodyPr>
          <a:lstStyle/>
          <a:p>
            <a:pPr algn="ctr"/>
            <a:r>
              <a:rPr lang="fr-FR" b="1" i="1" dirty="0" err="1" smtClean="0">
                <a:latin typeface="Times New Roman" pitchFamily="18" charset="0"/>
                <a:cs typeface="Times New Roman" pitchFamily="18" charset="0"/>
              </a:rPr>
              <a:t>P</a:t>
            </a:r>
            <a:r>
              <a:rPr lang="fr-FR" b="1" i="1" baseline="-25000" dirty="0" err="1" smtClean="0">
                <a:latin typeface="Times New Roman" pitchFamily="18" charset="0"/>
                <a:cs typeface="Times New Roman" pitchFamily="18" charset="0"/>
              </a:rPr>
              <a:t>fin</a:t>
            </a:r>
            <a:endParaRPr lang="fr-FR" b="1" i="1" baseline="-25000" dirty="0">
              <a:latin typeface="Times New Roman" pitchFamily="18" charset="0"/>
              <a:cs typeface="Times New Roman" pitchFamily="18" charset="0"/>
            </a:endParaRPr>
          </a:p>
        </p:txBody>
      </p:sp>
      <p:grpSp>
        <p:nvGrpSpPr>
          <p:cNvPr id="141" name="Groupe 140"/>
          <p:cNvGrpSpPr/>
          <p:nvPr/>
        </p:nvGrpSpPr>
        <p:grpSpPr>
          <a:xfrm>
            <a:off x="3851920" y="3212976"/>
            <a:ext cx="5076056" cy="2989262"/>
            <a:chOff x="3851920" y="3212976"/>
            <a:chExt cx="5076056" cy="2989262"/>
          </a:xfrm>
        </p:grpSpPr>
        <p:pic>
          <p:nvPicPr>
            <p:cNvPr id="564265" name="Picture 41"/>
            <p:cNvPicPr>
              <a:picLocks noChangeAspect="1" noChangeArrowheads="1"/>
            </p:cNvPicPr>
            <p:nvPr/>
          </p:nvPicPr>
          <p:blipFill>
            <a:blip r:embed="rId26" cstate="print"/>
            <a:srcRect l="1459" t="12093" r="13931" b="3255"/>
            <a:stretch>
              <a:fillRect/>
            </a:stretch>
          </p:blipFill>
          <p:spPr bwMode="auto">
            <a:xfrm>
              <a:off x="3851920" y="3212976"/>
              <a:ext cx="4951413" cy="2989262"/>
            </a:xfrm>
            <a:prstGeom prst="rect">
              <a:avLst/>
            </a:prstGeom>
            <a:noFill/>
            <a:ln w="9525">
              <a:noFill/>
              <a:miter lim="800000"/>
              <a:headEnd/>
              <a:tailEnd/>
            </a:ln>
          </p:spPr>
        </p:pic>
        <p:sp>
          <p:nvSpPr>
            <p:cNvPr id="127" name="Rectangle 126"/>
            <p:cNvSpPr/>
            <p:nvPr/>
          </p:nvSpPr>
          <p:spPr bwMode="auto">
            <a:xfrm>
              <a:off x="5004048" y="3444283"/>
              <a:ext cx="71438" cy="2195513"/>
            </a:xfrm>
            <a:prstGeom prst="rect">
              <a:avLst/>
            </a:prstGeom>
            <a:solidFill>
              <a:schemeClr val="tx1">
                <a:lumMod val="95000"/>
                <a:lumOff val="5000"/>
                <a:alpha val="60000"/>
              </a:schemeClr>
            </a:solidFill>
            <a:ln w="9525" cap="flat" cmpd="sng" algn="ctr">
              <a:noFill/>
              <a:prstDash val="solid"/>
              <a:round/>
              <a:headEnd type="none" w="med" len="med"/>
              <a:tailEnd type="none" w="med" len="med"/>
            </a:ln>
            <a:effectLst/>
          </p:spPr>
          <p:txBody>
            <a:bodyPr/>
            <a:lstStyle/>
            <a:p>
              <a:pPr eaLnBrk="0" fontAlgn="auto" hangingPunct="0">
                <a:spcBef>
                  <a:spcPts val="0"/>
                </a:spcBef>
                <a:spcAft>
                  <a:spcPts val="0"/>
                </a:spcAft>
                <a:defRPr/>
              </a:pPr>
              <a:endParaRPr lang="fr-FR">
                <a:latin typeface="+mn-lt"/>
                <a:cs typeface="+mn-cs"/>
              </a:endParaRPr>
            </a:p>
          </p:txBody>
        </p:sp>
        <p:sp>
          <p:nvSpPr>
            <p:cNvPr id="134" name="Rectangle 133"/>
            <p:cNvSpPr>
              <a:spLocks noChangeArrowheads="1"/>
            </p:cNvSpPr>
            <p:nvPr/>
          </p:nvSpPr>
          <p:spPr bwMode="auto">
            <a:xfrm>
              <a:off x="6084168" y="3572644"/>
              <a:ext cx="71437" cy="215900"/>
            </a:xfrm>
            <a:prstGeom prst="rect">
              <a:avLst/>
            </a:prstGeom>
            <a:solidFill>
              <a:srgbClr val="00CC00">
                <a:alpha val="59999"/>
              </a:srgbClr>
            </a:solidFill>
            <a:ln w="9525" algn="ctr">
              <a:noFill/>
              <a:round/>
              <a:headEnd/>
              <a:tailEnd/>
            </a:ln>
          </p:spPr>
          <p:txBody>
            <a:bodyPr/>
            <a:lstStyle/>
            <a:p>
              <a:pPr eaLnBrk="0" hangingPunct="0"/>
              <a:endParaRPr lang="fr-FR">
                <a:latin typeface="Calibri" pitchFamily="34" charset="0"/>
              </a:endParaRPr>
            </a:p>
          </p:txBody>
        </p:sp>
        <p:sp>
          <p:nvSpPr>
            <p:cNvPr id="135" name="Rectangle 134"/>
            <p:cNvSpPr/>
            <p:nvPr/>
          </p:nvSpPr>
          <p:spPr bwMode="auto">
            <a:xfrm>
              <a:off x="6084168" y="4102869"/>
              <a:ext cx="71437" cy="215900"/>
            </a:xfrm>
            <a:prstGeom prst="rect">
              <a:avLst/>
            </a:prstGeom>
            <a:solidFill>
              <a:schemeClr val="tx1">
                <a:lumMod val="95000"/>
                <a:lumOff val="5000"/>
                <a:alpha val="60000"/>
              </a:schemeClr>
            </a:solidFill>
            <a:ln w="9525" cap="flat" cmpd="sng" algn="ctr">
              <a:noFill/>
              <a:prstDash val="solid"/>
              <a:round/>
              <a:headEnd type="none" w="med" len="med"/>
              <a:tailEnd type="none" w="med" len="med"/>
            </a:ln>
            <a:effectLst/>
          </p:spPr>
          <p:txBody>
            <a:bodyPr/>
            <a:lstStyle/>
            <a:p>
              <a:pPr eaLnBrk="0" fontAlgn="auto" hangingPunct="0">
                <a:spcBef>
                  <a:spcPts val="0"/>
                </a:spcBef>
                <a:spcAft>
                  <a:spcPts val="0"/>
                </a:spcAft>
                <a:defRPr/>
              </a:pPr>
              <a:endParaRPr lang="fr-FR">
                <a:latin typeface="+mn-lt"/>
                <a:cs typeface="+mn-cs"/>
              </a:endParaRPr>
            </a:p>
          </p:txBody>
        </p:sp>
        <p:sp>
          <p:nvSpPr>
            <p:cNvPr id="129" name="ZoneTexte 187"/>
            <p:cNvSpPr txBox="1">
              <a:spLocks noChangeArrowheads="1"/>
            </p:cNvSpPr>
            <p:nvPr/>
          </p:nvSpPr>
          <p:spPr bwMode="auto">
            <a:xfrm>
              <a:off x="6156176" y="3525722"/>
              <a:ext cx="2771800" cy="307777"/>
            </a:xfrm>
            <a:prstGeom prst="rect">
              <a:avLst/>
            </a:prstGeom>
            <a:noFill/>
            <a:ln w="9525">
              <a:noFill/>
              <a:miter lim="800000"/>
              <a:headEnd/>
              <a:tailEnd/>
            </a:ln>
          </p:spPr>
          <p:txBody>
            <a:bodyPr wrap="square">
              <a:spAutoFit/>
            </a:bodyPr>
            <a:lstStyle/>
            <a:p>
              <a:pPr algn="ctr"/>
              <a:r>
                <a:rPr lang="fr-FR" sz="1400" b="1" dirty="0">
                  <a:latin typeface="Calibri" pitchFamily="34" charset="0"/>
                </a:rPr>
                <a:t>Début de la </a:t>
              </a:r>
              <a:r>
                <a:rPr lang="fr-FR" sz="1400" b="1" dirty="0" smtClean="0">
                  <a:latin typeface="Calibri" pitchFamily="34" charset="0"/>
                </a:rPr>
                <a:t>fissuration - </a:t>
              </a:r>
              <a:r>
                <a:rPr lang="fr-FR" sz="1400" b="1" i="1" dirty="0" err="1" smtClean="0">
                  <a:latin typeface="Times New Roman" pitchFamily="18" charset="0"/>
                  <a:cs typeface="Times New Roman" pitchFamily="18" charset="0"/>
                </a:rPr>
                <a:t>R</a:t>
              </a:r>
              <a:r>
                <a:rPr lang="fr-FR" sz="1400" b="1" i="1" baseline="-25000" dirty="0" err="1" smtClean="0">
                  <a:latin typeface="Times New Roman" pitchFamily="18" charset="0"/>
                  <a:cs typeface="Times New Roman" pitchFamily="18" charset="0"/>
                </a:rPr>
                <a:t>iso</a:t>
              </a:r>
              <a:r>
                <a:rPr lang="fr-FR" sz="1400" b="1" dirty="0" smtClean="0">
                  <a:latin typeface="Calibri" pitchFamily="34" charset="0"/>
                </a:rPr>
                <a:t>=</a:t>
              </a:r>
              <a:r>
                <a:rPr lang="fr-FR" sz="1400" b="1" i="1" dirty="0" err="1" smtClean="0">
                  <a:latin typeface="Times New Roman" pitchFamily="18" charset="0"/>
                  <a:cs typeface="Times New Roman" pitchFamily="18" charset="0"/>
                </a:rPr>
                <a:t>R</a:t>
              </a:r>
              <a:r>
                <a:rPr lang="fr-FR" sz="1400" b="1" i="1" baseline="-25000" dirty="0" err="1" smtClean="0">
                  <a:latin typeface="Times New Roman" pitchFamily="18" charset="0"/>
                  <a:cs typeface="Times New Roman" pitchFamily="18" charset="0"/>
                </a:rPr>
                <a:t>insert</a:t>
              </a:r>
              <a:endParaRPr lang="fr-FR" sz="1400" b="1" dirty="0">
                <a:latin typeface="Calibri" pitchFamily="34" charset="0"/>
              </a:endParaRPr>
            </a:p>
          </p:txBody>
        </p:sp>
        <p:sp>
          <p:nvSpPr>
            <p:cNvPr id="136" name="ZoneTexte 187"/>
            <p:cNvSpPr txBox="1">
              <a:spLocks noChangeArrowheads="1"/>
            </p:cNvSpPr>
            <p:nvPr/>
          </p:nvSpPr>
          <p:spPr bwMode="auto">
            <a:xfrm>
              <a:off x="5796136" y="4044970"/>
              <a:ext cx="2951312" cy="307777"/>
            </a:xfrm>
            <a:prstGeom prst="rect">
              <a:avLst/>
            </a:prstGeom>
            <a:noFill/>
            <a:ln w="9525">
              <a:noFill/>
              <a:miter lim="800000"/>
              <a:headEnd/>
              <a:tailEnd/>
            </a:ln>
          </p:spPr>
          <p:txBody>
            <a:bodyPr wrap="square">
              <a:spAutoFit/>
            </a:bodyPr>
            <a:lstStyle/>
            <a:p>
              <a:pPr algn="ctr"/>
              <a:r>
                <a:rPr lang="fr-FR" sz="1400" b="1" dirty="0">
                  <a:latin typeface="Calibri" pitchFamily="34" charset="0"/>
                </a:rPr>
                <a:t>Fin de la </a:t>
              </a:r>
              <a:r>
                <a:rPr lang="fr-FR" sz="1400" b="1" dirty="0" smtClean="0">
                  <a:latin typeface="Calibri" pitchFamily="34" charset="0"/>
                </a:rPr>
                <a:t>fissuration - </a:t>
              </a:r>
              <a:r>
                <a:rPr lang="fr-FR" sz="1400" b="1" i="1" dirty="0" err="1" smtClean="0">
                  <a:latin typeface="Times New Roman" pitchFamily="18" charset="0"/>
                  <a:cs typeface="Times New Roman" pitchFamily="18" charset="0"/>
                </a:rPr>
                <a:t>R</a:t>
              </a:r>
              <a:r>
                <a:rPr lang="fr-FR" sz="1400" b="1" i="1" baseline="-25000" dirty="0" err="1" smtClean="0">
                  <a:latin typeface="Times New Roman" pitchFamily="18" charset="0"/>
                  <a:cs typeface="Times New Roman" pitchFamily="18" charset="0"/>
                </a:rPr>
                <a:t>iso</a:t>
              </a:r>
              <a:r>
                <a:rPr lang="fr-FR" sz="1400" b="1" dirty="0" smtClean="0">
                  <a:latin typeface="Calibri" pitchFamily="34" charset="0"/>
                </a:rPr>
                <a:t>=</a:t>
              </a:r>
              <a:r>
                <a:rPr lang="fr-FR" sz="1400" b="1" i="1" dirty="0" smtClean="0">
                  <a:latin typeface="Times New Roman" pitchFamily="18" charset="0"/>
                  <a:cs typeface="Times New Roman" pitchFamily="18" charset="0"/>
                </a:rPr>
                <a:t>0</a:t>
              </a:r>
              <a:endParaRPr lang="fr-FR" sz="1400" b="1" dirty="0">
                <a:latin typeface="Calibri" pitchFamily="34" charset="0"/>
              </a:endParaRPr>
            </a:p>
          </p:txBody>
        </p:sp>
        <p:sp>
          <p:nvSpPr>
            <p:cNvPr id="128" name="Rectangle 127"/>
            <p:cNvSpPr>
              <a:spLocks noChangeArrowheads="1"/>
            </p:cNvSpPr>
            <p:nvPr/>
          </p:nvSpPr>
          <p:spPr bwMode="auto">
            <a:xfrm>
              <a:off x="4859188" y="3444283"/>
              <a:ext cx="71437" cy="2195513"/>
            </a:xfrm>
            <a:prstGeom prst="rect">
              <a:avLst/>
            </a:prstGeom>
            <a:solidFill>
              <a:srgbClr val="00B050">
                <a:alpha val="59999"/>
              </a:srgbClr>
            </a:solidFill>
            <a:ln w="9525" algn="ctr">
              <a:noFill/>
              <a:round/>
              <a:headEnd/>
              <a:tailEnd/>
            </a:ln>
          </p:spPr>
          <p:txBody>
            <a:bodyPr/>
            <a:lstStyle/>
            <a:p>
              <a:pPr eaLnBrk="0" hangingPunct="0"/>
              <a:endParaRPr lang="fr-FR">
                <a:latin typeface="Calibri" pitchFamily="34" charset="0"/>
              </a:endParaRPr>
            </a:p>
          </p:txBody>
        </p:sp>
      </p:grpSp>
      <p:sp>
        <p:nvSpPr>
          <p:cNvPr id="138" name="Rectangle 137"/>
          <p:cNvSpPr>
            <a:spLocks noChangeArrowheads="1"/>
          </p:cNvSpPr>
          <p:nvPr/>
        </p:nvSpPr>
        <p:spPr bwMode="auto">
          <a:xfrm>
            <a:off x="4740730" y="3444283"/>
            <a:ext cx="263318" cy="2195513"/>
          </a:xfrm>
          <a:prstGeom prst="rect">
            <a:avLst/>
          </a:prstGeom>
          <a:solidFill>
            <a:srgbClr val="0033CC">
              <a:alpha val="59999"/>
            </a:srgbClr>
          </a:solidFill>
          <a:ln w="9525" algn="ctr">
            <a:noFill/>
            <a:round/>
            <a:headEnd/>
            <a:tailEnd/>
          </a:ln>
        </p:spPr>
        <p:txBody>
          <a:bodyPr/>
          <a:lstStyle/>
          <a:p>
            <a:pPr eaLnBrk="0" hangingPunct="0"/>
            <a:endParaRPr lang="fr-FR">
              <a:latin typeface="Calibri" pitchFamily="34" charset="0"/>
            </a:endParaRPr>
          </a:p>
        </p:txBody>
      </p:sp>
      <p:sp>
        <p:nvSpPr>
          <p:cNvPr id="139" name="Rectangle 138"/>
          <p:cNvSpPr>
            <a:spLocks noChangeArrowheads="1"/>
          </p:cNvSpPr>
          <p:nvPr/>
        </p:nvSpPr>
        <p:spPr bwMode="auto">
          <a:xfrm>
            <a:off x="6084168" y="4705608"/>
            <a:ext cx="71437" cy="215900"/>
          </a:xfrm>
          <a:prstGeom prst="rect">
            <a:avLst/>
          </a:prstGeom>
          <a:solidFill>
            <a:srgbClr val="0070C0">
              <a:alpha val="59999"/>
            </a:srgbClr>
          </a:solidFill>
          <a:ln w="9525" algn="ctr">
            <a:noFill/>
            <a:round/>
            <a:headEnd/>
            <a:tailEnd/>
          </a:ln>
        </p:spPr>
        <p:txBody>
          <a:bodyPr/>
          <a:lstStyle/>
          <a:p>
            <a:pPr eaLnBrk="0" hangingPunct="0"/>
            <a:endParaRPr lang="fr-FR">
              <a:latin typeface="Calibri" pitchFamily="34" charset="0"/>
            </a:endParaRPr>
          </a:p>
        </p:txBody>
      </p:sp>
      <p:sp>
        <p:nvSpPr>
          <p:cNvPr id="140" name="ZoneTexte 187"/>
          <p:cNvSpPr txBox="1">
            <a:spLocks noChangeArrowheads="1"/>
          </p:cNvSpPr>
          <p:nvPr/>
        </p:nvSpPr>
        <p:spPr bwMode="auto">
          <a:xfrm>
            <a:off x="5940152" y="4658105"/>
            <a:ext cx="2438400" cy="307777"/>
          </a:xfrm>
          <a:prstGeom prst="rect">
            <a:avLst/>
          </a:prstGeom>
          <a:noFill/>
          <a:ln w="9525">
            <a:noFill/>
            <a:miter lim="800000"/>
            <a:headEnd/>
            <a:tailEnd/>
          </a:ln>
        </p:spPr>
        <p:txBody>
          <a:bodyPr>
            <a:spAutoFit/>
          </a:bodyPr>
          <a:lstStyle/>
          <a:p>
            <a:pPr algn="ctr"/>
            <a:r>
              <a:rPr lang="fr-FR" sz="1400" b="1" dirty="0" smtClean="0">
                <a:latin typeface="Calibri" pitchFamily="34" charset="0"/>
              </a:rPr>
              <a:t>Fissures sous les rugosités</a:t>
            </a:r>
            <a:endParaRPr lang="fr-FR" sz="1400" b="1" dirty="0">
              <a:latin typeface="Calibri" pitchFamily="34" charset="0"/>
            </a:endParaRPr>
          </a:p>
        </p:txBody>
      </p:sp>
      <p:sp>
        <p:nvSpPr>
          <p:cNvPr id="145" name="Rectangle à coins arrondis 144"/>
          <p:cNvSpPr/>
          <p:nvPr/>
        </p:nvSpPr>
        <p:spPr>
          <a:xfrm>
            <a:off x="3995936" y="1124744"/>
            <a:ext cx="4896544" cy="576064"/>
          </a:xfrm>
          <a:prstGeom prst="roundRect">
            <a:avLst>
              <a:gd name="adj" fmla="val 9550"/>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Wingdings" pitchFamily="2" charset="2"/>
              <a:buChar char="§"/>
              <a:defRPr/>
            </a:pPr>
            <a:r>
              <a:rPr lang="fr-FR" sz="2000" b="1" dirty="0" smtClean="0">
                <a:solidFill>
                  <a:schemeClr val="tx1"/>
                </a:solidFill>
              </a:rPr>
              <a:t> Déformation  Al(Cu) </a:t>
            </a:r>
            <a:r>
              <a:rPr lang="fr-FR" sz="2000" b="1" dirty="0" smtClean="0">
                <a:solidFill>
                  <a:schemeClr val="tx1"/>
                </a:solidFill>
                <a:sym typeface="Wingdings" pitchFamily="2" charset="2"/>
              </a:rPr>
              <a:t> </a:t>
            </a:r>
            <a:r>
              <a:rPr lang="fr-FR" sz="2000" b="1" dirty="0" smtClean="0">
                <a:solidFill>
                  <a:schemeClr val="tx1"/>
                </a:solidFill>
              </a:rPr>
              <a:t>Déformation Al</a:t>
            </a:r>
            <a:r>
              <a:rPr lang="fr-FR" sz="2000" b="1" baseline="-25000" dirty="0" smtClean="0">
                <a:solidFill>
                  <a:schemeClr val="tx1"/>
                </a:solidFill>
              </a:rPr>
              <a:t>2</a:t>
            </a:r>
            <a:r>
              <a:rPr lang="fr-FR" sz="2000" b="1" dirty="0" smtClean="0">
                <a:solidFill>
                  <a:schemeClr val="tx1"/>
                </a:solidFill>
              </a:rPr>
              <a:t>O</a:t>
            </a:r>
            <a:r>
              <a:rPr lang="fr-FR" sz="2000" b="1" baseline="-25000" dirty="0" smtClean="0">
                <a:solidFill>
                  <a:schemeClr val="tx1"/>
                </a:solidFill>
              </a:rPr>
              <a:t>3</a:t>
            </a:r>
          </a:p>
        </p:txBody>
      </p:sp>
      <p:cxnSp>
        <p:nvCxnSpPr>
          <p:cNvPr id="156" name="Connecteur droit 155"/>
          <p:cNvCxnSpPr/>
          <p:nvPr/>
        </p:nvCxnSpPr>
        <p:spPr>
          <a:xfrm flipH="1">
            <a:off x="1808400" y="3037896"/>
            <a:ext cx="0" cy="2230438"/>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2"/>
                                        </p:tgtEl>
                                        <p:attrNameLst>
                                          <p:attrName>style.visibility</p:attrName>
                                        </p:attrNameLst>
                                      </p:cBhvr>
                                      <p:to>
                                        <p:strVal val="hidden"/>
                                      </p:to>
                                    </p:set>
                                  </p:childTnLst>
                                </p:cTn>
                              </p:par>
                              <p:par>
                                <p:cTn id="9" presetID="1" presetClass="entr" presetSubtype="0" fill="hold" nodeType="withEffect">
                                  <p:stCondLst>
                                    <p:cond delay="0"/>
                                  </p:stCondLst>
                                  <p:childTnLst>
                                    <p:set>
                                      <p:cBhvr>
                                        <p:cTn id="10" dur="1" fill="hold">
                                          <p:stCondLst>
                                            <p:cond delay="0"/>
                                          </p:stCondLst>
                                        </p:cTn>
                                        <p:tgtEl>
                                          <p:spTgt spid="15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765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6426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11"/>
                                        </p:tgtEl>
                                        <p:attrNameLst>
                                          <p:attrName>style.visibility</p:attrName>
                                        </p:attrNameLst>
                                      </p:cBhvr>
                                      <p:to>
                                        <p:strVal val="visible"/>
                                      </p:to>
                                    </p:set>
                                  </p:childTnLst>
                                </p:cTn>
                              </p:par>
                              <p:par>
                                <p:cTn id="29" presetID="1" presetClass="exit" presetSubtype="0" fill="hold" nodeType="withEffect">
                                  <p:stCondLst>
                                    <p:cond delay="0"/>
                                  </p:stCondLst>
                                  <p:childTnLst>
                                    <p:set>
                                      <p:cBhvr>
                                        <p:cTn id="30" dur="1" fill="hold">
                                          <p:stCondLst>
                                            <p:cond delay="0"/>
                                          </p:stCondLst>
                                        </p:cTn>
                                        <p:tgtEl>
                                          <p:spTgt spid="155"/>
                                        </p:tgtEl>
                                        <p:attrNameLst>
                                          <p:attrName>style.visibility</p:attrName>
                                        </p:attrNameLst>
                                      </p:cBhvr>
                                      <p:to>
                                        <p:strVal val="hidden"/>
                                      </p:to>
                                    </p:set>
                                  </p:childTnLst>
                                </p:cTn>
                              </p:par>
                              <p:par>
                                <p:cTn id="31" presetID="1" presetClass="exit" presetSubtype="0" fill="hold" nodeType="withEffect">
                                  <p:stCondLst>
                                    <p:cond delay="0"/>
                                  </p:stCondLst>
                                  <p:childTnLst>
                                    <p:set>
                                      <p:cBhvr>
                                        <p:cTn id="32" dur="1" fill="hold">
                                          <p:stCondLst>
                                            <p:cond delay="0"/>
                                          </p:stCondLst>
                                        </p:cTn>
                                        <p:tgtEl>
                                          <p:spTgt spid="15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1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0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04"/>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00"/>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01"/>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98"/>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99"/>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33"/>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195"/>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96"/>
                                        </p:tgtEl>
                                        <p:attrNameLst>
                                          <p:attrName>style.visibility</p:attrName>
                                        </p:attrNameLst>
                                      </p:cBhvr>
                                      <p:to>
                                        <p:strVal val="visible"/>
                                      </p:to>
                                    </p:set>
                                  </p:childTnLst>
                                </p:cTn>
                              </p:par>
                              <p:par>
                                <p:cTn id="57" presetID="1" presetClass="exit" presetSubtype="0" fill="hold" nodeType="withEffect">
                                  <p:stCondLst>
                                    <p:cond delay="0"/>
                                  </p:stCondLst>
                                  <p:childTnLst>
                                    <p:set>
                                      <p:cBhvr>
                                        <p:cTn id="58" dur="1" fill="hold">
                                          <p:stCondLst>
                                            <p:cond delay="0"/>
                                          </p:stCondLst>
                                        </p:cTn>
                                        <p:tgtEl>
                                          <p:spTgt spid="111"/>
                                        </p:tgtEl>
                                        <p:attrNameLst>
                                          <p:attrName>style.visibility</p:attrName>
                                        </p:attrNameLst>
                                      </p:cBhvr>
                                      <p:to>
                                        <p:strVal val="hidden"/>
                                      </p:to>
                                    </p:set>
                                  </p:childTnLst>
                                </p:cTn>
                              </p:par>
                              <p:par>
                                <p:cTn id="59" presetID="1" presetClass="exit" presetSubtype="0" fill="hold" nodeType="withEffect">
                                  <p:stCondLst>
                                    <p:cond delay="0"/>
                                  </p:stCondLst>
                                  <p:childTnLst>
                                    <p:set>
                                      <p:cBhvr>
                                        <p:cTn id="60" dur="1" fill="hold">
                                          <p:stCondLst>
                                            <p:cond delay="0"/>
                                          </p:stCondLst>
                                        </p:cTn>
                                        <p:tgtEl>
                                          <p:spTgt spid="119"/>
                                        </p:tgtEl>
                                        <p:attrNameLst>
                                          <p:attrName>style.visibility</p:attrName>
                                        </p:attrNameLst>
                                      </p:cBhvr>
                                      <p:to>
                                        <p:strVal val="hidden"/>
                                      </p:to>
                                    </p:set>
                                  </p:childTnLst>
                                </p:cTn>
                              </p:par>
                              <p:par>
                                <p:cTn id="61" presetID="1" presetClass="exit" presetSubtype="0" fill="hold" nodeType="withEffect">
                                  <p:stCondLst>
                                    <p:cond delay="0"/>
                                  </p:stCondLst>
                                  <p:childTnLst>
                                    <p:set>
                                      <p:cBhvr>
                                        <p:cTn id="62" dur="1" fill="hold">
                                          <p:stCondLst>
                                            <p:cond delay="0"/>
                                          </p:stCondLst>
                                        </p:cTn>
                                        <p:tgtEl>
                                          <p:spTgt spid="118"/>
                                        </p:tgtEl>
                                        <p:attrNameLst>
                                          <p:attrName>style.visibility</p:attrName>
                                        </p:attrNameLst>
                                      </p:cBhvr>
                                      <p:to>
                                        <p:strVal val="hidden"/>
                                      </p:to>
                                    </p:set>
                                  </p:childTnLst>
                                </p:cTn>
                              </p:par>
                              <p:par>
                                <p:cTn id="63" presetID="1" presetClass="exit" presetSubtype="0" fill="hold" grpId="1" nodeType="withEffect">
                                  <p:stCondLst>
                                    <p:cond delay="0"/>
                                  </p:stCondLst>
                                  <p:childTnLst>
                                    <p:set>
                                      <p:cBhvr>
                                        <p:cTn id="64" dur="1" fill="hold">
                                          <p:stCondLst>
                                            <p:cond delay="0"/>
                                          </p:stCondLst>
                                        </p:cTn>
                                        <p:tgtEl>
                                          <p:spTgt spid="124"/>
                                        </p:tgtEl>
                                        <p:attrNameLst>
                                          <p:attrName>style.visibility</p:attrName>
                                        </p:attrNameLst>
                                      </p:cBhvr>
                                      <p:to>
                                        <p:strVal val="hidden"/>
                                      </p:to>
                                    </p:set>
                                  </p:childTnLst>
                                </p:cTn>
                              </p:par>
                              <p:par>
                                <p:cTn id="65" presetID="1" presetClass="exit" presetSubtype="0" fill="hold" nodeType="withEffect">
                                  <p:stCondLst>
                                    <p:cond delay="0"/>
                                  </p:stCondLst>
                                  <p:childTnLst>
                                    <p:set>
                                      <p:cBhvr>
                                        <p:cTn id="66" dur="1" fill="hold">
                                          <p:stCondLst>
                                            <p:cond delay="0"/>
                                          </p:stCondLst>
                                        </p:cTn>
                                        <p:tgtEl>
                                          <p:spTgt spid="125"/>
                                        </p:tgtEl>
                                        <p:attrNameLst>
                                          <p:attrName>style.visibility</p:attrName>
                                        </p:attrNameLst>
                                      </p:cBhvr>
                                      <p:to>
                                        <p:strVal val="hidden"/>
                                      </p:to>
                                    </p:set>
                                  </p:childTnLst>
                                </p:cTn>
                              </p:par>
                              <p:par>
                                <p:cTn id="67" presetID="1" presetClass="exit" presetSubtype="0" fill="hold" nodeType="withEffect">
                                  <p:stCondLst>
                                    <p:cond delay="0"/>
                                  </p:stCondLst>
                                  <p:childTnLst>
                                    <p:set>
                                      <p:cBhvr>
                                        <p:cTn id="68" dur="1" fill="hold">
                                          <p:stCondLst>
                                            <p:cond delay="0"/>
                                          </p:stCondLst>
                                        </p:cTn>
                                        <p:tgtEl>
                                          <p:spTgt spid="564260"/>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141"/>
                                        </p:tgtEl>
                                        <p:attrNameLst>
                                          <p:attrName>style.visibility</p:attrName>
                                        </p:attrNameLst>
                                      </p:cBhvr>
                                      <p:to>
                                        <p:strVal val="visible"/>
                                      </p:to>
                                    </p:set>
                                  </p:childTnLst>
                                </p:cTn>
                              </p:par>
                              <p:par>
                                <p:cTn id="73" presetID="1" presetClass="exit" presetSubtype="0" fill="hold" nodeType="withEffect">
                                  <p:stCondLst>
                                    <p:cond delay="0"/>
                                  </p:stCondLst>
                                  <p:childTnLst>
                                    <p:set>
                                      <p:cBhvr>
                                        <p:cTn id="74" dur="1" fill="hold">
                                          <p:stCondLst>
                                            <p:cond delay="0"/>
                                          </p:stCondLst>
                                        </p:cTn>
                                        <p:tgtEl>
                                          <p:spTgt spid="117"/>
                                        </p:tgtEl>
                                        <p:attrNameLst>
                                          <p:attrName>style.visibility</p:attrName>
                                        </p:attrNameLst>
                                      </p:cBhvr>
                                      <p:to>
                                        <p:strVal val="hidden"/>
                                      </p:to>
                                    </p:set>
                                  </p:childTnLst>
                                </p:cTn>
                              </p:par>
                              <p:par>
                                <p:cTn id="75" presetID="1" presetClass="exit" presetSubtype="0" fill="hold" nodeType="withEffect">
                                  <p:stCondLst>
                                    <p:cond delay="0"/>
                                  </p:stCondLst>
                                  <p:childTnLst>
                                    <p:set>
                                      <p:cBhvr>
                                        <p:cTn id="76" dur="1" fill="hold">
                                          <p:stCondLst>
                                            <p:cond delay="0"/>
                                          </p:stCondLst>
                                        </p:cTn>
                                        <p:tgtEl>
                                          <p:spTgt spid="195"/>
                                        </p:tgtEl>
                                        <p:attrNameLst>
                                          <p:attrName>style.visibility</p:attrName>
                                        </p:attrNameLst>
                                      </p:cBhvr>
                                      <p:to>
                                        <p:strVal val="hidden"/>
                                      </p:to>
                                    </p:set>
                                  </p:childTnLst>
                                </p:cTn>
                              </p:par>
                              <p:par>
                                <p:cTn id="77" presetID="1" presetClass="exit" presetSubtype="0" fill="hold" nodeType="withEffect">
                                  <p:stCondLst>
                                    <p:cond delay="0"/>
                                  </p:stCondLst>
                                  <p:childTnLst>
                                    <p:set>
                                      <p:cBhvr>
                                        <p:cTn id="78" dur="1" fill="hold">
                                          <p:stCondLst>
                                            <p:cond delay="0"/>
                                          </p:stCondLst>
                                        </p:cTn>
                                        <p:tgtEl>
                                          <p:spTgt spid="196"/>
                                        </p:tgtEl>
                                        <p:attrNameLst>
                                          <p:attrName>style.visibility</p:attrName>
                                        </p:attrNameLst>
                                      </p:cBhvr>
                                      <p:to>
                                        <p:strVal val="hidden"/>
                                      </p:to>
                                    </p:set>
                                  </p:childTnLst>
                                </p:cTn>
                              </p:par>
                              <p:par>
                                <p:cTn id="79" presetID="1" presetClass="exit" presetSubtype="0" fill="hold" nodeType="withEffect">
                                  <p:stCondLst>
                                    <p:cond delay="0"/>
                                  </p:stCondLst>
                                  <p:childTnLst>
                                    <p:set>
                                      <p:cBhvr>
                                        <p:cTn id="80" dur="1" fill="hold">
                                          <p:stCondLst>
                                            <p:cond delay="0"/>
                                          </p:stCondLst>
                                        </p:cTn>
                                        <p:tgtEl>
                                          <p:spTgt spid="198"/>
                                        </p:tgtEl>
                                        <p:attrNameLst>
                                          <p:attrName>style.visibility</p:attrName>
                                        </p:attrNameLst>
                                      </p:cBhvr>
                                      <p:to>
                                        <p:strVal val="hidden"/>
                                      </p:to>
                                    </p:set>
                                  </p:childTnLst>
                                </p:cTn>
                              </p:par>
                              <p:par>
                                <p:cTn id="81" presetID="1" presetClass="exit" presetSubtype="0" fill="hold" nodeType="withEffect">
                                  <p:stCondLst>
                                    <p:cond delay="0"/>
                                  </p:stCondLst>
                                  <p:childTnLst>
                                    <p:set>
                                      <p:cBhvr>
                                        <p:cTn id="82" dur="1" fill="hold">
                                          <p:stCondLst>
                                            <p:cond delay="0"/>
                                          </p:stCondLst>
                                        </p:cTn>
                                        <p:tgtEl>
                                          <p:spTgt spid="199"/>
                                        </p:tgtEl>
                                        <p:attrNameLst>
                                          <p:attrName>style.visibility</p:attrName>
                                        </p:attrNameLst>
                                      </p:cBhvr>
                                      <p:to>
                                        <p:strVal val="hidden"/>
                                      </p:to>
                                    </p:set>
                                  </p:childTnLst>
                                </p:cTn>
                              </p:par>
                              <p:par>
                                <p:cTn id="83" presetID="1" presetClass="exit" presetSubtype="0" fill="hold" nodeType="withEffect">
                                  <p:stCondLst>
                                    <p:cond delay="0"/>
                                  </p:stCondLst>
                                  <p:childTnLst>
                                    <p:set>
                                      <p:cBhvr>
                                        <p:cTn id="84" dur="1" fill="hold">
                                          <p:stCondLst>
                                            <p:cond delay="0"/>
                                          </p:stCondLst>
                                        </p:cTn>
                                        <p:tgtEl>
                                          <p:spTgt spid="200"/>
                                        </p:tgtEl>
                                        <p:attrNameLst>
                                          <p:attrName>style.visibility</p:attrName>
                                        </p:attrNameLst>
                                      </p:cBhvr>
                                      <p:to>
                                        <p:strVal val="hidden"/>
                                      </p:to>
                                    </p:set>
                                  </p:childTnLst>
                                </p:cTn>
                              </p:par>
                              <p:par>
                                <p:cTn id="85" presetID="1" presetClass="exit" presetSubtype="0" fill="hold" nodeType="withEffect">
                                  <p:stCondLst>
                                    <p:cond delay="0"/>
                                  </p:stCondLst>
                                  <p:childTnLst>
                                    <p:set>
                                      <p:cBhvr>
                                        <p:cTn id="86" dur="1" fill="hold">
                                          <p:stCondLst>
                                            <p:cond delay="0"/>
                                          </p:stCondLst>
                                        </p:cTn>
                                        <p:tgtEl>
                                          <p:spTgt spid="201"/>
                                        </p:tgtEl>
                                        <p:attrNameLst>
                                          <p:attrName>style.visibility</p:attrName>
                                        </p:attrNameLst>
                                      </p:cBhvr>
                                      <p:to>
                                        <p:strVal val="hidden"/>
                                      </p:to>
                                    </p:set>
                                  </p:childTnLst>
                                </p:cTn>
                              </p:par>
                              <p:par>
                                <p:cTn id="87" presetID="1" presetClass="exit" presetSubtype="0" fill="hold" nodeType="withEffect">
                                  <p:stCondLst>
                                    <p:cond delay="0"/>
                                  </p:stCondLst>
                                  <p:childTnLst>
                                    <p:set>
                                      <p:cBhvr>
                                        <p:cTn id="88" dur="1" fill="hold">
                                          <p:stCondLst>
                                            <p:cond delay="0"/>
                                          </p:stCondLst>
                                        </p:cTn>
                                        <p:tgtEl>
                                          <p:spTgt spid="202"/>
                                        </p:tgtEl>
                                        <p:attrNameLst>
                                          <p:attrName>style.visibility</p:attrName>
                                        </p:attrNameLst>
                                      </p:cBhvr>
                                      <p:to>
                                        <p:strVal val="hidden"/>
                                      </p:to>
                                    </p:set>
                                  </p:childTnLst>
                                </p:cTn>
                              </p:par>
                              <p:par>
                                <p:cTn id="89" presetID="1" presetClass="exit" presetSubtype="0" fill="hold" nodeType="withEffect">
                                  <p:stCondLst>
                                    <p:cond delay="0"/>
                                  </p:stCondLst>
                                  <p:childTnLst>
                                    <p:set>
                                      <p:cBhvr>
                                        <p:cTn id="90" dur="1" fill="hold">
                                          <p:stCondLst>
                                            <p:cond delay="0"/>
                                          </p:stCondLst>
                                        </p:cTn>
                                        <p:tgtEl>
                                          <p:spTgt spid="204"/>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138"/>
                                        </p:tgtEl>
                                        <p:attrNameLst>
                                          <p:attrName>style.visibility</p:attrName>
                                        </p:attrNameLst>
                                      </p:cBhvr>
                                      <p:to>
                                        <p:strVal val="visible"/>
                                      </p:to>
                                    </p:set>
                                  </p:childTnLst>
                                </p:cTn>
                              </p:par>
                              <p:par>
                                <p:cTn id="95" presetID="1" presetClass="exit" presetSubtype="0" fill="hold" nodeType="withEffect">
                                  <p:stCondLst>
                                    <p:cond delay="0"/>
                                  </p:stCondLst>
                                  <p:childTnLst>
                                    <p:set>
                                      <p:cBhvr>
                                        <p:cTn id="96" dur="1" fill="hold">
                                          <p:stCondLst>
                                            <p:cond delay="0"/>
                                          </p:stCondLst>
                                        </p:cTn>
                                        <p:tgtEl>
                                          <p:spTgt spid="133"/>
                                        </p:tgtEl>
                                        <p:attrNameLst>
                                          <p:attrName>style.visibility</p:attrName>
                                        </p:attrNameLst>
                                      </p:cBhvr>
                                      <p:to>
                                        <p:strVal val="hidden"/>
                                      </p:to>
                                    </p:set>
                                  </p:childTnLst>
                                </p:cTn>
                              </p:par>
                              <p:par>
                                <p:cTn id="97" presetID="1" presetClass="entr" presetSubtype="0" fill="hold" grpId="0" nodeType="withEffect">
                                  <p:stCondLst>
                                    <p:cond delay="0"/>
                                  </p:stCondLst>
                                  <p:childTnLst>
                                    <p:set>
                                      <p:cBhvr>
                                        <p:cTn id="98" dur="1" fill="hold">
                                          <p:stCondLst>
                                            <p:cond delay="0"/>
                                          </p:stCondLst>
                                        </p:cTn>
                                        <p:tgtEl>
                                          <p:spTgt spid="140"/>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0"/>
                                          </p:stCondLst>
                                        </p:cTn>
                                        <p:tgtEl>
                                          <p:spTgt spid="139"/>
                                        </p:tgtEl>
                                        <p:attrNameLst>
                                          <p:attrName>style.visibility</p:attrName>
                                        </p:attrNameLst>
                                      </p:cBhvr>
                                      <p:to>
                                        <p:strVal val="visible"/>
                                      </p:to>
                                    </p:set>
                                  </p:childTnLst>
                                </p:cTn>
                              </p:par>
                              <p:par>
                                <p:cTn id="101" presetID="1" presetClass="entr" presetSubtype="0" fill="hold" grpId="0" nodeType="withEffect">
                                  <p:stCondLst>
                                    <p:cond delay="0"/>
                                  </p:stCondLst>
                                  <p:childTnLst>
                                    <p:set>
                                      <p:cBhvr>
                                        <p:cTn id="102" dur="1" fill="hold">
                                          <p:stCondLst>
                                            <p:cond delay="0"/>
                                          </p:stCondLst>
                                        </p:cTn>
                                        <p:tgtEl>
                                          <p:spTgt spid="1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 grpId="0" animBg="1"/>
      <p:bldP spid="143" grpId="0" animBg="1"/>
      <p:bldP spid="124" grpId="0" animBg="1"/>
      <p:bldP spid="124" grpId="1" animBg="1"/>
      <p:bldP spid="198" grpId="0" animBg="1"/>
      <p:bldP spid="199" grpId="0" animBg="1"/>
      <p:bldP spid="202" grpId="0"/>
      <p:bldP spid="204" grpId="0"/>
      <p:bldP spid="138" grpId="0" animBg="1"/>
      <p:bldP spid="139" grpId="0" animBg="1"/>
      <p:bldP spid="14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Connecteur droit 2"/>
          <p:cNvCxnSpPr/>
          <p:nvPr/>
        </p:nvCxnSpPr>
        <p:spPr>
          <a:xfrm>
            <a:off x="0" y="476250"/>
            <a:ext cx="9144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70660" name="ZoneTexte 3"/>
          <p:cNvSpPr txBox="1">
            <a:spLocks noChangeArrowheads="1"/>
          </p:cNvSpPr>
          <p:nvPr/>
        </p:nvSpPr>
        <p:spPr bwMode="auto">
          <a:xfrm>
            <a:off x="0" y="0"/>
            <a:ext cx="9144000" cy="461963"/>
          </a:xfrm>
          <a:prstGeom prst="rect">
            <a:avLst/>
          </a:prstGeom>
          <a:noFill/>
          <a:ln w="9525">
            <a:noFill/>
            <a:miter lim="800000"/>
            <a:headEnd/>
            <a:tailEnd/>
          </a:ln>
        </p:spPr>
        <p:txBody>
          <a:bodyPr>
            <a:spAutoFit/>
          </a:bodyPr>
          <a:lstStyle/>
          <a:p>
            <a:r>
              <a:rPr lang="fr-FR" sz="2400" dirty="0" smtClean="0">
                <a:latin typeface="Calibri" pitchFamily="34" charset="0"/>
              </a:rPr>
              <a:t>III. </a:t>
            </a:r>
            <a:r>
              <a:rPr lang="fr-FR" sz="2400" dirty="0">
                <a:latin typeface="Calibri" pitchFamily="34" charset="0"/>
              </a:rPr>
              <a:t>Etude de l’essai de microinsertion</a:t>
            </a:r>
          </a:p>
        </p:txBody>
      </p:sp>
      <p:sp>
        <p:nvSpPr>
          <p:cNvPr id="6" name="ZoneTexte 5"/>
          <p:cNvSpPr txBox="1"/>
          <p:nvPr/>
        </p:nvSpPr>
        <p:spPr>
          <a:xfrm>
            <a:off x="0" y="508000"/>
            <a:ext cx="9144000" cy="400050"/>
          </a:xfrm>
          <a:prstGeom prst="rect">
            <a:avLst/>
          </a:prstGeom>
          <a:solidFill>
            <a:schemeClr val="accent1">
              <a:lumMod val="20000"/>
              <a:lumOff val="80000"/>
            </a:schemeClr>
          </a:solidFill>
        </p:spPr>
        <p:txBody>
          <a:bodyPr>
            <a:spAutoFit/>
          </a:bodyPr>
          <a:lstStyle/>
          <a:p>
            <a:pPr fontAlgn="auto">
              <a:spcBef>
                <a:spcPts val="0"/>
              </a:spcBef>
              <a:spcAft>
                <a:spcPts val="0"/>
              </a:spcAft>
              <a:defRPr/>
            </a:pPr>
            <a:r>
              <a:rPr lang="fr-FR" sz="2000" b="1" i="1" dirty="0">
                <a:latin typeface="+mn-lt"/>
                <a:cs typeface="+mn-cs"/>
                <a:sym typeface="Wingdings"/>
              </a:rPr>
              <a:t></a:t>
            </a:r>
            <a:r>
              <a:rPr lang="fr-FR" sz="2000" i="1" dirty="0">
                <a:latin typeface="+mn-lt"/>
                <a:cs typeface="+mn-cs"/>
                <a:sym typeface="Wingdings"/>
              </a:rPr>
              <a:t> Scénario de la formation du contact électrique (microinsert de </a:t>
            </a:r>
            <a:r>
              <a:rPr lang="fr-FR" sz="2000" i="1" dirty="0" smtClean="0">
                <a:latin typeface="+mn-lt"/>
                <a:cs typeface="+mn-cs"/>
                <a:sym typeface="Symbol"/>
              </a:rPr>
              <a:t></a:t>
            </a:r>
            <a:r>
              <a:rPr lang="fr-FR" sz="2000" i="1" dirty="0" smtClean="0">
                <a:latin typeface="+mn-lt"/>
                <a:cs typeface="+mn-cs"/>
                <a:sym typeface="Wingdings"/>
              </a:rPr>
              <a:t> 12µm</a:t>
            </a:r>
            <a:r>
              <a:rPr lang="fr-FR" sz="2000" i="1" dirty="0">
                <a:latin typeface="+mn-lt"/>
                <a:cs typeface="+mn-cs"/>
                <a:sym typeface="Wingdings"/>
              </a:rPr>
              <a:t>)</a:t>
            </a:r>
            <a:endParaRPr lang="fr-FR" sz="2000" i="1" baseline="-25000" dirty="0">
              <a:latin typeface="+mn-lt"/>
              <a:cs typeface="+mn-cs"/>
            </a:endParaRPr>
          </a:p>
        </p:txBody>
      </p:sp>
      <p:sp>
        <p:nvSpPr>
          <p:cNvPr id="7" name="Espace réservé du numéro de diapositive 3"/>
          <p:cNvSpPr>
            <a:spLocks noGrp="1"/>
          </p:cNvSpPr>
          <p:nvPr>
            <p:ph type="sldNum" sz="quarter" idx="12"/>
          </p:nvPr>
        </p:nvSpPr>
        <p:spPr>
          <a:xfrm>
            <a:off x="8675688" y="6492875"/>
            <a:ext cx="347662" cy="365125"/>
          </a:xfrm>
        </p:spPr>
        <p:txBody>
          <a:bodyPr/>
          <a:lstStyle/>
          <a:p>
            <a:pPr>
              <a:defRPr/>
            </a:pPr>
            <a:fld id="{3624F7DF-4234-4AA5-AF36-F541D3EAEFD7}" type="slidenum">
              <a:rPr lang="de-DE"/>
              <a:pPr>
                <a:defRPr/>
              </a:pPr>
              <a:t>42</a:t>
            </a:fld>
            <a:endParaRPr lang="de-DE"/>
          </a:p>
        </p:txBody>
      </p:sp>
      <p:sp>
        <p:nvSpPr>
          <p:cNvPr id="70668" name="Rectangle 4"/>
          <p:cNvSpPr>
            <a:spLocks noChangeArrowheads="1"/>
          </p:cNvSpPr>
          <p:nvPr/>
        </p:nvSpPr>
        <p:spPr bwMode="auto">
          <a:xfrm>
            <a:off x="1116013" y="2933353"/>
            <a:ext cx="2184400" cy="53975"/>
          </a:xfrm>
          <a:prstGeom prst="rect">
            <a:avLst/>
          </a:prstGeom>
          <a:solidFill>
            <a:srgbClr val="FF0000"/>
          </a:solidFill>
          <a:ln w="25400" algn="ctr">
            <a:noFill/>
            <a:miter lim="800000"/>
            <a:headEnd/>
            <a:tailEnd/>
          </a:ln>
        </p:spPr>
        <p:txBody>
          <a:bodyPr lIns="91405" tIns="45703" rIns="91405" bIns="45703" anchor="ctr"/>
          <a:lstStyle/>
          <a:p>
            <a:pPr algn="r" defTabSz="912813"/>
            <a:endParaRPr lang="fr-FR" sz="1200" baseline="-25000">
              <a:latin typeface="Calibri" pitchFamily="34" charset="0"/>
            </a:endParaRPr>
          </a:p>
        </p:txBody>
      </p:sp>
      <p:sp>
        <p:nvSpPr>
          <p:cNvPr id="38" name="Rectangle 37"/>
          <p:cNvSpPr/>
          <p:nvPr/>
        </p:nvSpPr>
        <p:spPr bwMode="auto">
          <a:xfrm>
            <a:off x="1755775" y="1964978"/>
            <a:ext cx="936625" cy="936625"/>
          </a:xfrm>
          <a:prstGeom prst="rect">
            <a:avLst/>
          </a:prstGeom>
          <a:solidFill>
            <a:schemeClr val="bg1">
              <a:lumMod val="50000"/>
            </a:schemeClr>
          </a:solidFill>
          <a:ln w="9525" cap="flat" cmpd="sng" algn="ctr">
            <a:noFill/>
            <a:prstDash val="solid"/>
            <a:round/>
            <a:headEnd type="none" w="med" len="med"/>
            <a:tailEnd type="none" w="med" len="med"/>
          </a:ln>
          <a:effectLst/>
        </p:spPr>
        <p:txBody>
          <a:bodyPr/>
          <a:lstStyle/>
          <a:p>
            <a:pPr eaLnBrk="0" fontAlgn="auto" hangingPunct="0">
              <a:spcBef>
                <a:spcPts val="0"/>
              </a:spcBef>
              <a:spcAft>
                <a:spcPts val="0"/>
              </a:spcAft>
              <a:defRPr/>
            </a:pPr>
            <a:endParaRPr lang="fr-FR">
              <a:latin typeface="+mn-lt"/>
              <a:cs typeface="+mn-cs"/>
            </a:endParaRPr>
          </a:p>
        </p:txBody>
      </p:sp>
      <p:sp>
        <p:nvSpPr>
          <p:cNvPr id="70670" name="Rectangle 3"/>
          <p:cNvSpPr>
            <a:spLocks noChangeArrowheads="1"/>
          </p:cNvSpPr>
          <p:nvPr/>
        </p:nvSpPr>
        <p:spPr bwMode="auto">
          <a:xfrm>
            <a:off x="1116013" y="3292128"/>
            <a:ext cx="2184400" cy="330200"/>
          </a:xfrm>
          <a:prstGeom prst="rect">
            <a:avLst/>
          </a:prstGeom>
          <a:solidFill>
            <a:srgbClr val="0070C0"/>
          </a:solidFill>
          <a:ln w="25400" algn="ctr">
            <a:noFill/>
            <a:miter lim="800000"/>
            <a:headEnd/>
            <a:tailEnd/>
          </a:ln>
        </p:spPr>
        <p:txBody>
          <a:bodyPr lIns="91405" tIns="45703" rIns="91405" bIns="45703" anchor="ctr"/>
          <a:lstStyle/>
          <a:p>
            <a:pPr algn="r" defTabSz="912813"/>
            <a:r>
              <a:rPr lang="fr-FR" sz="1200">
                <a:solidFill>
                  <a:srgbClr val="FFFFFF"/>
                </a:solidFill>
                <a:latin typeface="Calibri" pitchFamily="34" charset="0"/>
              </a:rPr>
              <a:t>SiO</a:t>
            </a:r>
            <a:r>
              <a:rPr lang="fr-FR" sz="1200" baseline="-25000">
                <a:solidFill>
                  <a:srgbClr val="FFFFFF"/>
                </a:solidFill>
                <a:latin typeface="Calibri" pitchFamily="34" charset="0"/>
              </a:rPr>
              <a:t>2</a:t>
            </a:r>
            <a:r>
              <a:rPr lang="fr-FR" sz="1200">
                <a:solidFill>
                  <a:srgbClr val="FFFFFF"/>
                </a:solidFill>
                <a:latin typeface="Calibri" pitchFamily="34" charset="0"/>
              </a:rPr>
              <a:t>/Si</a:t>
            </a:r>
            <a:endParaRPr lang="fr-FR" sz="1200" baseline="-25000">
              <a:solidFill>
                <a:srgbClr val="FFFFFF"/>
              </a:solidFill>
              <a:latin typeface="Calibri" pitchFamily="34" charset="0"/>
            </a:endParaRPr>
          </a:p>
        </p:txBody>
      </p:sp>
      <p:sp>
        <p:nvSpPr>
          <p:cNvPr id="70671" name="Rectangle 4"/>
          <p:cNvSpPr>
            <a:spLocks noChangeArrowheads="1"/>
          </p:cNvSpPr>
          <p:nvPr/>
        </p:nvSpPr>
        <p:spPr bwMode="auto">
          <a:xfrm>
            <a:off x="1116013" y="2963515"/>
            <a:ext cx="2184400" cy="328613"/>
          </a:xfrm>
          <a:prstGeom prst="rect">
            <a:avLst/>
          </a:prstGeom>
          <a:solidFill>
            <a:srgbClr val="CCFFFF"/>
          </a:solidFill>
          <a:ln w="25400" algn="ctr">
            <a:noFill/>
            <a:miter lim="800000"/>
            <a:headEnd/>
            <a:tailEnd/>
          </a:ln>
        </p:spPr>
        <p:txBody>
          <a:bodyPr lIns="91405" tIns="45703" rIns="91405" bIns="45703" anchor="ctr"/>
          <a:lstStyle/>
          <a:p>
            <a:pPr algn="r" defTabSz="912813"/>
            <a:r>
              <a:rPr lang="fr-FR" sz="1200">
                <a:latin typeface="Calibri" pitchFamily="34" charset="0"/>
              </a:rPr>
              <a:t>Al(Cu)</a:t>
            </a:r>
          </a:p>
        </p:txBody>
      </p:sp>
      <p:sp>
        <p:nvSpPr>
          <p:cNvPr id="70672" name="Rectangle 1609"/>
          <p:cNvSpPr>
            <a:spLocks noChangeArrowheads="1"/>
          </p:cNvSpPr>
          <p:nvPr/>
        </p:nvSpPr>
        <p:spPr bwMode="auto">
          <a:xfrm>
            <a:off x="1674813" y="2195165"/>
            <a:ext cx="1066800" cy="461963"/>
          </a:xfrm>
          <a:prstGeom prst="rect">
            <a:avLst/>
          </a:prstGeom>
          <a:noFill/>
          <a:ln w="9525" algn="ctr">
            <a:noFill/>
            <a:miter lim="800000"/>
            <a:headEnd/>
            <a:tailEnd/>
          </a:ln>
        </p:spPr>
        <p:txBody>
          <a:bodyPr lIns="91405" tIns="45703" rIns="91405" bIns="45703">
            <a:spAutoFit/>
          </a:bodyPr>
          <a:lstStyle/>
          <a:p>
            <a:pPr algn="ctr" defTabSz="4171950">
              <a:spcBef>
                <a:spcPct val="20000"/>
              </a:spcBef>
            </a:pPr>
            <a:r>
              <a:rPr lang="fr-FR" sz="1200">
                <a:solidFill>
                  <a:schemeClr val="bg1"/>
                </a:solidFill>
                <a:latin typeface="Calibri" pitchFamily="34" charset="0"/>
              </a:rPr>
              <a:t>Microinsert rugueux de Ni</a:t>
            </a:r>
          </a:p>
        </p:txBody>
      </p:sp>
      <p:sp>
        <p:nvSpPr>
          <p:cNvPr id="42" name="Forme libre 41"/>
          <p:cNvSpPr/>
          <p:nvPr/>
        </p:nvSpPr>
        <p:spPr bwMode="auto">
          <a:xfrm>
            <a:off x="1755775" y="2882553"/>
            <a:ext cx="936625" cy="144462"/>
          </a:xfrm>
          <a:custGeom>
            <a:avLst/>
            <a:gdLst>
              <a:gd name="connsiteX0" fmla="*/ 0 w 1141741"/>
              <a:gd name="connsiteY0" fmla="*/ 0 h 59531"/>
              <a:gd name="connsiteX1" fmla="*/ 7144 w 1141741"/>
              <a:gd name="connsiteY1" fmla="*/ 14287 h 59531"/>
              <a:gd name="connsiteX2" fmla="*/ 14288 w 1141741"/>
              <a:gd name="connsiteY2" fmla="*/ 19050 h 59531"/>
              <a:gd name="connsiteX3" fmla="*/ 16669 w 1141741"/>
              <a:gd name="connsiteY3" fmla="*/ 26194 h 59531"/>
              <a:gd name="connsiteX4" fmla="*/ 30957 w 1141741"/>
              <a:gd name="connsiteY4" fmla="*/ 28575 h 59531"/>
              <a:gd name="connsiteX5" fmla="*/ 50007 w 1141741"/>
              <a:gd name="connsiteY5" fmla="*/ 23812 h 59531"/>
              <a:gd name="connsiteX6" fmla="*/ 57150 w 1141741"/>
              <a:gd name="connsiteY6" fmla="*/ 26194 h 59531"/>
              <a:gd name="connsiteX7" fmla="*/ 59532 w 1141741"/>
              <a:gd name="connsiteY7" fmla="*/ 33337 h 59531"/>
              <a:gd name="connsiteX8" fmla="*/ 76200 w 1141741"/>
              <a:gd name="connsiteY8" fmla="*/ 30956 h 59531"/>
              <a:gd name="connsiteX9" fmla="*/ 80963 w 1141741"/>
              <a:gd name="connsiteY9" fmla="*/ 23812 h 59531"/>
              <a:gd name="connsiteX10" fmla="*/ 95250 w 1141741"/>
              <a:gd name="connsiteY10" fmla="*/ 19050 h 59531"/>
              <a:gd name="connsiteX11" fmla="*/ 104775 w 1141741"/>
              <a:gd name="connsiteY11" fmla="*/ 21431 h 59531"/>
              <a:gd name="connsiteX12" fmla="*/ 109538 w 1141741"/>
              <a:gd name="connsiteY12" fmla="*/ 28575 h 59531"/>
              <a:gd name="connsiteX13" fmla="*/ 114300 w 1141741"/>
              <a:gd name="connsiteY13" fmla="*/ 42862 h 59531"/>
              <a:gd name="connsiteX14" fmla="*/ 121444 w 1141741"/>
              <a:gd name="connsiteY14" fmla="*/ 45244 h 59531"/>
              <a:gd name="connsiteX15" fmla="*/ 130969 w 1141741"/>
              <a:gd name="connsiteY15" fmla="*/ 42862 h 59531"/>
              <a:gd name="connsiteX16" fmla="*/ 145257 w 1141741"/>
              <a:gd name="connsiteY16" fmla="*/ 33337 h 59531"/>
              <a:gd name="connsiteX17" fmla="*/ 166688 w 1141741"/>
              <a:gd name="connsiteY17" fmla="*/ 21431 h 59531"/>
              <a:gd name="connsiteX18" fmla="*/ 173832 w 1141741"/>
              <a:gd name="connsiteY18" fmla="*/ 26194 h 59531"/>
              <a:gd name="connsiteX19" fmla="*/ 180975 w 1141741"/>
              <a:gd name="connsiteY19" fmla="*/ 28575 h 59531"/>
              <a:gd name="connsiteX20" fmla="*/ 190500 w 1141741"/>
              <a:gd name="connsiteY20" fmla="*/ 38100 h 59531"/>
              <a:gd name="connsiteX21" fmla="*/ 200025 w 1141741"/>
              <a:gd name="connsiteY21" fmla="*/ 26194 h 59531"/>
              <a:gd name="connsiteX22" fmla="*/ 214313 w 1141741"/>
              <a:gd name="connsiteY22" fmla="*/ 19050 h 59531"/>
              <a:gd name="connsiteX23" fmla="*/ 233363 w 1141741"/>
              <a:gd name="connsiteY23" fmla="*/ 21431 h 59531"/>
              <a:gd name="connsiteX24" fmla="*/ 240507 w 1141741"/>
              <a:gd name="connsiteY24" fmla="*/ 28575 h 59531"/>
              <a:gd name="connsiteX25" fmla="*/ 247650 w 1141741"/>
              <a:gd name="connsiteY25" fmla="*/ 30956 h 59531"/>
              <a:gd name="connsiteX26" fmla="*/ 261938 w 1141741"/>
              <a:gd name="connsiteY26" fmla="*/ 28575 h 59531"/>
              <a:gd name="connsiteX27" fmla="*/ 276225 w 1141741"/>
              <a:gd name="connsiteY27" fmla="*/ 19050 h 59531"/>
              <a:gd name="connsiteX28" fmla="*/ 283369 w 1141741"/>
              <a:gd name="connsiteY28" fmla="*/ 26194 h 59531"/>
              <a:gd name="connsiteX29" fmla="*/ 290513 w 1141741"/>
              <a:gd name="connsiteY29" fmla="*/ 28575 h 59531"/>
              <a:gd name="connsiteX30" fmla="*/ 297657 w 1141741"/>
              <a:gd name="connsiteY30" fmla="*/ 33337 h 59531"/>
              <a:gd name="connsiteX31" fmla="*/ 300038 w 1141741"/>
              <a:gd name="connsiteY31" fmla="*/ 40481 h 59531"/>
              <a:gd name="connsiteX32" fmla="*/ 314325 w 1141741"/>
              <a:gd name="connsiteY32" fmla="*/ 40481 h 59531"/>
              <a:gd name="connsiteX33" fmla="*/ 319088 w 1141741"/>
              <a:gd name="connsiteY33" fmla="*/ 33337 h 59531"/>
              <a:gd name="connsiteX34" fmla="*/ 326232 w 1141741"/>
              <a:gd name="connsiteY34" fmla="*/ 16669 h 59531"/>
              <a:gd name="connsiteX35" fmla="*/ 340519 w 1141741"/>
              <a:gd name="connsiteY35" fmla="*/ 9525 h 59531"/>
              <a:gd name="connsiteX36" fmla="*/ 361950 w 1141741"/>
              <a:gd name="connsiteY36" fmla="*/ 16669 h 59531"/>
              <a:gd name="connsiteX37" fmla="*/ 364332 w 1141741"/>
              <a:gd name="connsiteY37" fmla="*/ 23812 h 59531"/>
              <a:gd name="connsiteX38" fmla="*/ 373857 w 1141741"/>
              <a:gd name="connsiteY38" fmla="*/ 38100 h 59531"/>
              <a:gd name="connsiteX39" fmla="*/ 404813 w 1141741"/>
              <a:gd name="connsiteY39" fmla="*/ 33337 h 59531"/>
              <a:gd name="connsiteX40" fmla="*/ 411957 w 1141741"/>
              <a:gd name="connsiteY40" fmla="*/ 28575 h 59531"/>
              <a:gd name="connsiteX41" fmla="*/ 421482 w 1141741"/>
              <a:gd name="connsiteY41" fmla="*/ 33337 h 59531"/>
              <a:gd name="connsiteX42" fmla="*/ 435769 w 1141741"/>
              <a:gd name="connsiteY42" fmla="*/ 38100 h 59531"/>
              <a:gd name="connsiteX43" fmla="*/ 447675 w 1141741"/>
              <a:gd name="connsiteY43" fmla="*/ 26194 h 59531"/>
              <a:gd name="connsiteX44" fmla="*/ 454819 w 1141741"/>
              <a:gd name="connsiteY44" fmla="*/ 28575 h 59531"/>
              <a:gd name="connsiteX45" fmla="*/ 459582 w 1141741"/>
              <a:gd name="connsiteY45" fmla="*/ 35719 h 59531"/>
              <a:gd name="connsiteX46" fmla="*/ 488157 w 1141741"/>
              <a:gd name="connsiteY46" fmla="*/ 28575 h 59531"/>
              <a:gd name="connsiteX47" fmla="*/ 504825 w 1141741"/>
              <a:gd name="connsiteY47" fmla="*/ 26194 h 59531"/>
              <a:gd name="connsiteX48" fmla="*/ 511969 w 1141741"/>
              <a:gd name="connsiteY48" fmla="*/ 23812 h 59531"/>
              <a:gd name="connsiteX49" fmla="*/ 533400 w 1141741"/>
              <a:gd name="connsiteY49" fmla="*/ 40481 h 59531"/>
              <a:gd name="connsiteX50" fmla="*/ 540544 w 1141741"/>
              <a:gd name="connsiteY50" fmla="*/ 45244 h 59531"/>
              <a:gd name="connsiteX51" fmla="*/ 542925 w 1141741"/>
              <a:gd name="connsiteY51" fmla="*/ 52387 h 59531"/>
              <a:gd name="connsiteX52" fmla="*/ 557213 w 1141741"/>
              <a:gd name="connsiteY52" fmla="*/ 59531 h 59531"/>
              <a:gd name="connsiteX53" fmla="*/ 571500 w 1141741"/>
              <a:gd name="connsiteY53" fmla="*/ 57150 h 59531"/>
              <a:gd name="connsiteX54" fmla="*/ 585788 w 1141741"/>
              <a:gd name="connsiteY54" fmla="*/ 45244 h 59531"/>
              <a:gd name="connsiteX55" fmla="*/ 592932 w 1141741"/>
              <a:gd name="connsiteY55" fmla="*/ 42862 h 59531"/>
              <a:gd name="connsiteX56" fmla="*/ 614363 w 1141741"/>
              <a:gd name="connsiteY56" fmla="*/ 30956 h 59531"/>
              <a:gd name="connsiteX57" fmla="*/ 623888 w 1141741"/>
              <a:gd name="connsiteY57" fmla="*/ 42862 h 59531"/>
              <a:gd name="connsiteX58" fmla="*/ 635794 w 1141741"/>
              <a:gd name="connsiteY58" fmla="*/ 52387 h 59531"/>
              <a:gd name="connsiteX59" fmla="*/ 650082 w 1141741"/>
              <a:gd name="connsiteY59" fmla="*/ 50006 h 59531"/>
              <a:gd name="connsiteX60" fmla="*/ 652463 w 1141741"/>
              <a:gd name="connsiteY60" fmla="*/ 42862 h 59531"/>
              <a:gd name="connsiteX61" fmla="*/ 659607 w 1141741"/>
              <a:gd name="connsiteY61" fmla="*/ 38100 h 59531"/>
              <a:gd name="connsiteX62" fmla="*/ 692944 w 1141741"/>
              <a:gd name="connsiteY62" fmla="*/ 40481 h 59531"/>
              <a:gd name="connsiteX63" fmla="*/ 707232 w 1141741"/>
              <a:gd name="connsiteY63" fmla="*/ 45244 h 59531"/>
              <a:gd name="connsiteX64" fmla="*/ 719138 w 1141741"/>
              <a:gd name="connsiteY64" fmla="*/ 42862 h 59531"/>
              <a:gd name="connsiteX65" fmla="*/ 733425 w 1141741"/>
              <a:gd name="connsiteY65" fmla="*/ 33337 h 59531"/>
              <a:gd name="connsiteX66" fmla="*/ 738188 w 1141741"/>
              <a:gd name="connsiteY66" fmla="*/ 26194 h 59531"/>
              <a:gd name="connsiteX67" fmla="*/ 752475 w 1141741"/>
              <a:gd name="connsiteY67" fmla="*/ 16669 h 59531"/>
              <a:gd name="connsiteX68" fmla="*/ 766763 w 1141741"/>
              <a:gd name="connsiteY68" fmla="*/ 19050 h 59531"/>
              <a:gd name="connsiteX69" fmla="*/ 773907 w 1141741"/>
              <a:gd name="connsiteY69" fmla="*/ 26194 h 59531"/>
              <a:gd name="connsiteX70" fmla="*/ 788194 w 1141741"/>
              <a:gd name="connsiteY70" fmla="*/ 33337 h 59531"/>
              <a:gd name="connsiteX71" fmla="*/ 795338 w 1141741"/>
              <a:gd name="connsiteY71" fmla="*/ 38100 h 59531"/>
              <a:gd name="connsiteX72" fmla="*/ 802482 w 1141741"/>
              <a:gd name="connsiteY72" fmla="*/ 40481 h 59531"/>
              <a:gd name="connsiteX73" fmla="*/ 809625 w 1141741"/>
              <a:gd name="connsiteY73" fmla="*/ 47625 h 59531"/>
              <a:gd name="connsiteX74" fmla="*/ 826294 w 1141741"/>
              <a:gd name="connsiteY74" fmla="*/ 45244 h 59531"/>
              <a:gd name="connsiteX75" fmla="*/ 835819 w 1141741"/>
              <a:gd name="connsiteY75" fmla="*/ 33337 h 59531"/>
              <a:gd name="connsiteX76" fmla="*/ 840582 w 1141741"/>
              <a:gd name="connsiteY76" fmla="*/ 26194 h 59531"/>
              <a:gd name="connsiteX77" fmla="*/ 852488 w 1141741"/>
              <a:gd name="connsiteY77" fmla="*/ 30956 h 59531"/>
              <a:gd name="connsiteX78" fmla="*/ 859632 w 1141741"/>
              <a:gd name="connsiteY78" fmla="*/ 38100 h 59531"/>
              <a:gd name="connsiteX79" fmla="*/ 862013 w 1141741"/>
              <a:gd name="connsiteY79" fmla="*/ 45244 h 59531"/>
              <a:gd name="connsiteX80" fmla="*/ 871538 w 1141741"/>
              <a:gd name="connsiteY80" fmla="*/ 47625 h 59531"/>
              <a:gd name="connsiteX81" fmla="*/ 914400 w 1141741"/>
              <a:gd name="connsiteY81" fmla="*/ 38100 h 59531"/>
              <a:gd name="connsiteX82" fmla="*/ 916782 w 1141741"/>
              <a:gd name="connsiteY82" fmla="*/ 30956 h 59531"/>
              <a:gd name="connsiteX83" fmla="*/ 923925 w 1141741"/>
              <a:gd name="connsiteY83" fmla="*/ 38100 h 59531"/>
              <a:gd name="connsiteX84" fmla="*/ 933450 w 1141741"/>
              <a:gd name="connsiteY84" fmla="*/ 52387 h 59531"/>
              <a:gd name="connsiteX85" fmla="*/ 969169 w 1141741"/>
              <a:gd name="connsiteY85" fmla="*/ 50006 h 59531"/>
              <a:gd name="connsiteX86" fmla="*/ 981075 w 1141741"/>
              <a:gd name="connsiteY86" fmla="*/ 38100 h 59531"/>
              <a:gd name="connsiteX87" fmla="*/ 988219 w 1141741"/>
              <a:gd name="connsiteY87" fmla="*/ 30956 h 59531"/>
              <a:gd name="connsiteX88" fmla="*/ 990600 w 1141741"/>
              <a:gd name="connsiteY88" fmla="*/ 23812 h 59531"/>
              <a:gd name="connsiteX89" fmla="*/ 1012032 w 1141741"/>
              <a:gd name="connsiteY89" fmla="*/ 33337 h 59531"/>
              <a:gd name="connsiteX90" fmla="*/ 1021557 w 1141741"/>
              <a:gd name="connsiteY90" fmla="*/ 47625 h 59531"/>
              <a:gd name="connsiteX91" fmla="*/ 1031082 w 1141741"/>
              <a:gd name="connsiteY91" fmla="*/ 33337 h 59531"/>
              <a:gd name="connsiteX92" fmla="*/ 1035844 w 1141741"/>
              <a:gd name="connsiteY92" fmla="*/ 26194 h 59531"/>
              <a:gd name="connsiteX93" fmla="*/ 1038225 w 1141741"/>
              <a:gd name="connsiteY93" fmla="*/ 38100 h 59531"/>
              <a:gd name="connsiteX94" fmla="*/ 1052513 w 1141741"/>
              <a:gd name="connsiteY94" fmla="*/ 42862 h 59531"/>
              <a:gd name="connsiteX95" fmla="*/ 1059657 w 1141741"/>
              <a:gd name="connsiteY95" fmla="*/ 38100 h 59531"/>
              <a:gd name="connsiteX96" fmla="*/ 1066800 w 1141741"/>
              <a:gd name="connsiteY96" fmla="*/ 30956 h 59531"/>
              <a:gd name="connsiteX97" fmla="*/ 1073944 w 1141741"/>
              <a:gd name="connsiteY97" fmla="*/ 28575 h 59531"/>
              <a:gd name="connsiteX98" fmla="*/ 1100138 w 1141741"/>
              <a:gd name="connsiteY98" fmla="*/ 28575 h 59531"/>
              <a:gd name="connsiteX99" fmla="*/ 1114425 w 1141741"/>
              <a:gd name="connsiteY99" fmla="*/ 19050 h 59531"/>
              <a:gd name="connsiteX100" fmla="*/ 1138238 w 1141741"/>
              <a:gd name="connsiteY100" fmla="*/ 14287 h 59531"/>
              <a:gd name="connsiteX101" fmla="*/ 1138238 w 1141741"/>
              <a:gd name="connsiteY101" fmla="*/ 2381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1141741" h="59531">
                <a:moveTo>
                  <a:pt x="0" y="0"/>
                </a:moveTo>
                <a:cubicBezTo>
                  <a:pt x="1937" y="5809"/>
                  <a:pt x="2529" y="9672"/>
                  <a:pt x="7144" y="14287"/>
                </a:cubicBezTo>
                <a:cubicBezTo>
                  <a:pt x="9168" y="16311"/>
                  <a:pt x="11907" y="17462"/>
                  <a:pt x="14288" y="19050"/>
                </a:cubicBezTo>
                <a:cubicBezTo>
                  <a:pt x="15082" y="21431"/>
                  <a:pt x="15101" y="24234"/>
                  <a:pt x="16669" y="26194"/>
                </a:cubicBezTo>
                <a:cubicBezTo>
                  <a:pt x="22935" y="34026"/>
                  <a:pt x="23700" y="30389"/>
                  <a:pt x="30957" y="28575"/>
                </a:cubicBezTo>
                <a:lnTo>
                  <a:pt x="50007" y="23812"/>
                </a:lnTo>
                <a:cubicBezTo>
                  <a:pt x="52388" y="24606"/>
                  <a:pt x="55375" y="24419"/>
                  <a:pt x="57150" y="26194"/>
                </a:cubicBezTo>
                <a:cubicBezTo>
                  <a:pt x="58925" y="27969"/>
                  <a:pt x="57097" y="32728"/>
                  <a:pt x="59532" y="33337"/>
                </a:cubicBezTo>
                <a:cubicBezTo>
                  <a:pt x="64977" y="34698"/>
                  <a:pt x="70644" y="31750"/>
                  <a:pt x="76200" y="30956"/>
                </a:cubicBezTo>
                <a:cubicBezTo>
                  <a:pt x="77788" y="28575"/>
                  <a:pt x="78536" y="25329"/>
                  <a:pt x="80963" y="23812"/>
                </a:cubicBezTo>
                <a:cubicBezTo>
                  <a:pt x="85220" y="21151"/>
                  <a:pt x="95250" y="19050"/>
                  <a:pt x="95250" y="19050"/>
                </a:cubicBezTo>
                <a:cubicBezTo>
                  <a:pt x="98425" y="19844"/>
                  <a:pt x="102052" y="19616"/>
                  <a:pt x="104775" y="21431"/>
                </a:cubicBezTo>
                <a:cubicBezTo>
                  <a:pt x="107156" y="23019"/>
                  <a:pt x="108376" y="25960"/>
                  <a:pt x="109538" y="28575"/>
                </a:cubicBezTo>
                <a:cubicBezTo>
                  <a:pt x="111577" y="33162"/>
                  <a:pt x="109538" y="41274"/>
                  <a:pt x="114300" y="42862"/>
                </a:cubicBezTo>
                <a:lnTo>
                  <a:pt x="121444" y="45244"/>
                </a:lnTo>
                <a:cubicBezTo>
                  <a:pt x="124619" y="44450"/>
                  <a:pt x="128042" y="44326"/>
                  <a:pt x="130969" y="42862"/>
                </a:cubicBezTo>
                <a:cubicBezTo>
                  <a:pt x="136089" y="40302"/>
                  <a:pt x="145257" y="33337"/>
                  <a:pt x="145257" y="33337"/>
                </a:cubicBezTo>
                <a:cubicBezTo>
                  <a:pt x="157027" y="15683"/>
                  <a:pt x="149169" y="17928"/>
                  <a:pt x="166688" y="21431"/>
                </a:cubicBezTo>
                <a:cubicBezTo>
                  <a:pt x="169069" y="23019"/>
                  <a:pt x="171272" y="24914"/>
                  <a:pt x="173832" y="26194"/>
                </a:cubicBezTo>
                <a:cubicBezTo>
                  <a:pt x="176077" y="27316"/>
                  <a:pt x="179200" y="26800"/>
                  <a:pt x="180975" y="28575"/>
                </a:cubicBezTo>
                <a:cubicBezTo>
                  <a:pt x="193674" y="41274"/>
                  <a:pt x="171454" y="31751"/>
                  <a:pt x="190500" y="38100"/>
                </a:cubicBezTo>
                <a:cubicBezTo>
                  <a:pt x="210976" y="24449"/>
                  <a:pt x="186879" y="42626"/>
                  <a:pt x="200025" y="26194"/>
                </a:cubicBezTo>
                <a:cubicBezTo>
                  <a:pt x="203383" y="21996"/>
                  <a:pt x="209606" y="20619"/>
                  <a:pt x="214313" y="19050"/>
                </a:cubicBezTo>
                <a:cubicBezTo>
                  <a:pt x="220663" y="19844"/>
                  <a:pt x="227349" y="19244"/>
                  <a:pt x="233363" y="21431"/>
                </a:cubicBezTo>
                <a:cubicBezTo>
                  <a:pt x="236528" y="22582"/>
                  <a:pt x="237705" y="26707"/>
                  <a:pt x="240507" y="28575"/>
                </a:cubicBezTo>
                <a:cubicBezTo>
                  <a:pt x="242595" y="29967"/>
                  <a:pt x="245269" y="30162"/>
                  <a:pt x="247650" y="30956"/>
                </a:cubicBezTo>
                <a:cubicBezTo>
                  <a:pt x="252413" y="30162"/>
                  <a:pt x="257481" y="30432"/>
                  <a:pt x="261938" y="28575"/>
                </a:cubicBezTo>
                <a:cubicBezTo>
                  <a:pt x="267221" y="26374"/>
                  <a:pt x="276225" y="19050"/>
                  <a:pt x="276225" y="19050"/>
                </a:cubicBezTo>
                <a:cubicBezTo>
                  <a:pt x="278606" y="21431"/>
                  <a:pt x="280567" y="24326"/>
                  <a:pt x="283369" y="26194"/>
                </a:cubicBezTo>
                <a:cubicBezTo>
                  <a:pt x="285458" y="27586"/>
                  <a:pt x="288268" y="27453"/>
                  <a:pt x="290513" y="28575"/>
                </a:cubicBezTo>
                <a:cubicBezTo>
                  <a:pt x="293073" y="29855"/>
                  <a:pt x="295276" y="31750"/>
                  <a:pt x="297657" y="33337"/>
                </a:cubicBezTo>
                <a:cubicBezTo>
                  <a:pt x="298451" y="35718"/>
                  <a:pt x="298263" y="38706"/>
                  <a:pt x="300038" y="40481"/>
                </a:cubicBezTo>
                <a:cubicBezTo>
                  <a:pt x="304800" y="45243"/>
                  <a:pt x="309563" y="42068"/>
                  <a:pt x="314325" y="40481"/>
                </a:cubicBezTo>
                <a:cubicBezTo>
                  <a:pt x="315913" y="38100"/>
                  <a:pt x="317961" y="35968"/>
                  <a:pt x="319088" y="33337"/>
                </a:cubicBezTo>
                <a:cubicBezTo>
                  <a:pt x="323188" y="23769"/>
                  <a:pt x="318757" y="24144"/>
                  <a:pt x="326232" y="16669"/>
                </a:cubicBezTo>
                <a:cubicBezTo>
                  <a:pt x="330850" y="12051"/>
                  <a:pt x="334707" y="11462"/>
                  <a:pt x="340519" y="9525"/>
                </a:cubicBezTo>
                <a:cubicBezTo>
                  <a:pt x="347494" y="10687"/>
                  <a:pt x="356797" y="10228"/>
                  <a:pt x="361950" y="16669"/>
                </a:cubicBezTo>
                <a:cubicBezTo>
                  <a:pt x="363518" y="18629"/>
                  <a:pt x="363113" y="21618"/>
                  <a:pt x="364332" y="23812"/>
                </a:cubicBezTo>
                <a:cubicBezTo>
                  <a:pt x="367112" y="28816"/>
                  <a:pt x="373857" y="38100"/>
                  <a:pt x="373857" y="38100"/>
                </a:cubicBezTo>
                <a:cubicBezTo>
                  <a:pt x="384176" y="36512"/>
                  <a:pt x="394685" y="35869"/>
                  <a:pt x="404813" y="33337"/>
                </a:cubicBezTo>
                <a:cubicBezTo>
                  <a:pt x="407589" y="32643"/>
                  <a:pt x="409095" y="28575"/>
                  <a:pt x="411957" y="28575"/>
                </a:cubicBezTo>
                <a:cubicBezTo>
                  <a:pt x="415507" y="28575"/>
                  <a:pt x="418186" y="32019"/>
                  <a:pt x="421482" y="33337"/>
                </a:cubicBezTo>
                <a:cubicBezTo>
                  <a:pt x="426143" y="35201"/>
                  <a:pt x="435769" y="38100"/>
                  <a:pt x="435769" y="38100"/>
                </a:cubicBezTo>
                <a:cubicBezTo>
                  <a:pt x="438547" y="33934"/>
                  <a:pt x="441723" y="27186"/>
                  <a:pt x="447675" y="26194"/>
                </a:cubicBezTo>
                <a:cubicBezTo>
                  <a:pt x="450151" y="25781"/>
                  <a:pt x="452438" y="27781"/>
                  <a:pt x="454819" y="28575"/>
                </a:cubicBezTo>
                <a:cubicBezTo>
                  <a:pt x="456407" y="30956"/>
                  <a:pt x="456766" y="35207"/>
                  <a:pt x="459582" y="35719"/>
                </a:cubicBezTo>
                <a:cubicBezTo>
                  <a:pt x="494179" y="42009"/>
                  <a:pt x="470922" y="33745"/>
                  <a:pt x="488157" y="28575"/>
                </a:cubicBezTo>
                <a:cubicBezTo>
                  <a:pt x="493533" y="26962"/>
                  <a:pt x="499269" y="26988"/>
                  <a:pt x="504825" y="26194"/>
                </a:cubicBezTo>
                <a:cubicBezTo>
                  <a:pt x="507206" y="25400"/>
                  <a:pt x="509588" y="23018"/>
                  <a:pt x="511969" y="23812"/>
                </a:cubicBezTo>
                <a:cubicBezTo>
                  <a:pt x="524009" y="27825"/>
                  <a:pt x="525181" y="33631"/>
                  <a:pt x="533400" y="40481"/>
                </a:cubicBezTo>
                <a:cubicBezTo>
                  <a:pt x="535599" y="42313"/>
                  <a:pt x="538163" y="43656"/>
                  <a:pt x="540544" y="45244"/>
                </a:cubicBezTo>
                <a:cubicBezTo>
                  <a:pt x="541338" y="47625"/>
                  <a:pt x="541357" y="50427"/>
                  <a:pt x="542925" y="52387"/>
                </a:cubicBezTo>
                <a:cubicBezTo>
                  <a:pt x="546283" y="56585"/>
                  <a:pt x="552506" y="57962"/>
                  <a:pt x="557213" y="59531"/>
                </a:cubicBezTo>
                <a:cubicBezTo>
                  <a:pt x="561975" y="58737"/>
                  <a:pt x="566920" y="58677"/>
                  <a:pt x="571500" y="57150"/>
                </a:cubicBezTo>
                <a:cubicBezTo>
                  <a:pt x="579288" y="54554"/>
                  <a:pt x="579159" y="49663"/>
                  <a:pt x="585788" y="45244"/>
                </a:cubicBezTo>
                <a:cubicBezTo>
                  <a:pt x="587877" y="43852"/>
                  <a:pt x="590738" y="44081"/>
                  <a:pt x="592932" y="42862"/>
                </a:cubicBezTo>
                <a:cubicBezTo>
                  <a:pt x="617491" y="29217"/>
                  <a:pt x="598200" y="36343"/>
                  <a:pt x="614363" y="30956"/>
                </a:cubicBezTo>
                <a:cubicBezTo>
                  <a:pt x="618999" y="44865"/>
                  <a:pt x="613116" y="32090"/>
                  <a:pt x="623888" y="42862"/>
                </a:cubicBezTo>
                <a:cubicBezTo>
                  <a:pt x="634660" y="53634"/>
                  <a:pt x="621885" y="47751"/>
                  <a:pt x="635794" y="52387"/>
                </a:cubicBezTo>
                <a:cubicBezTo>
                  <a:pt x="640557" y="51593"/>
                  <a:pt x="645890" y="52402"/>
                  <a:pt x="650082" y="50006"/>
                </a:cubicBezTo>
                <a:cubicBezTo>
                  <a:pt x="652261" y="48761"/>
                  <a:pt x="650895" y="44822"/>
                  <a:pt x="652463" y="42862"/>
                </a:cubicBezTo>
                <a:cubicBezTo>
                  <a:pt x="654251" y="40627"/>
                  <a:pt x="657226" y="39687"/>
                  <a:pt x="659607" y="38100"/>
                </a:cubicBezTo>
                <a:cubicBezTo>
                  <a:pt x="670719" y="38894"/>
                  <a:pt x="681927" y="38828"/>
                  <a:pt x="692944" y="40481"/>
                </a:cubicBezTo>
                <a:cubicBezTo>
                  <a:pt x="697909" y="41226"/>
                  <a:pt x="707232" y="45244"/>
                  <a:pt x="707232" y="45244"/>
                </a:cubicBezTo>
                <a:cubicBezTo>
                  <a:pt x="711201" y="44450"/>
                  <a:pt x="715454" y="44537"/>
                  <a:pt x="719138" y="42862"/>
                </a:cubicBezTo>
                <a:cubicBezTo>
                  <a:pt x="724349" y="40493"/>
                  <a:pt x="733425" y="33337"/>
                  <a:pt x="733425" y="33337"/>
                </a:cubicBezTo>
                <a:cubicBezTo>
                  <a:pt x="735013" y="30956"/>
                  <a:pt x="736034" y="28078"/>
                  <a:pt x="738188" y="26194"/>
                </a:cubicBezTo>
                <a:cubicBezTo>
                  <a:pt x="742496" y="22425"/>
                  <a:pt x="752475" y="16669"/>
                  <a:pt x="752475" y="16669"/>
                </a:cubicBezTo>
                <a:cubicBezTo>
                  <a:pt x="757238" y="17463"/>
                  <a:pt x="762351" y="17089"/>
                  <a:pt x="766763" y="19050"/>
                </a:cubicBezTo>
                <a:cubicBezTo>
                  <a:pt x="769840" y="20418"/>
                  <a:pt x="771320" y="24038"/>
                  <a:pt x="773907" y="26194"/>
                </a:cubicBezTo>
                <a:cubicBezTo>
                  <a:pt x="780062" y="31323"/>
                  <a:pt x="781034" y="30951"/>
                  <a:pt x="788194" y="33337"/>
                </a:cubicBezTo>
                <a:cubicBezTo>
                  <a:pt x="790575" y="34925"/>
                  <a:pt x="792778" y="36820"/>
                  <a:pt x="795338" y="38100"/>
                </a:cubicBezTo>
                <a:cubicBezTo>
                  <a:pt x="797583" y="39223"/>
                  <a:pt x="800393" y="39089"/>
                  <a:pt x="802482" y="40481"/>
                </a:cubicBezTo>
                <a:cubicBezTo>
                  <a:pt x="805284" y="42349"/>
                  <a:pt x="807244" y="45244"/>
                  <a:pt x="809625" y="47625"/>
                </a:cubicBezTo>
                <a:cubicBezTo>
                  <a:pt x="815181" y="46831"/>
                  <a:pt x="820918" y="46857"/>
                  <a:pt x="826294" y="45244"/>
                </a:cubicBezTo>
                <a:cubicBezTo>
                  <a:pt x="835740" y="42410"/>
                  <a:pt x="832346" y="40283"/>
                  <a:pt x="835819" y="33337"/>
                </a:cubicBezTo>
                <a:cubicBezTo>
                  <a:pt x="837099" y="30777"/>
                  <a:pt x="838994" y="28575"/>
                  <a:pt x="840582" y="26194"/>
                </a:cubicBezTo>
                <a:cubicBezTo>
                  <a:pt x="844551" y="27781"/>
                  <a:pt x="848863" y="28691"/>
                  <a:pt x="852488" y="30956"/>
                </a:cubicBezTo>
                <a:cubicBezTo>
                  <a:pt x="855344" y="32741"/>
                  <a:pt x="857764" y="35298"/>
                  <a:pt x="859632" y="38100"/>
                </a:cubicBezTo>
                <a:cubicBezTo>
                  <a:pt x="861024" y="40189"/>
                  <a:pt x="860053" y="43676"/>
                  <a:pt x="862013" y="45244"/>
                </a:cubicBezTo>
                <a:cubicBezTo>
                  <a:pt x="864569" y="47288"/>
                  <a:pt x="868363" y="46831"/>
                  <a:pt x="871538" y="47625"/>
                </a:cubicBezTo>
                <a:cubicBezTo>
                  <a:pt x="891362" y="46304"/>
                  <a:pt x="904254" y="53320"/>
                  <a:pt x="914400" y="38100"/>
                </a:cubicBezTo>
                <a:cubicBezTo>
                  <a:pt x="915792" y="36011"/>
                  <a:pt x="915988" y="33337"/>
                  <a:pt x="916782" y="30956"/>
                </a:cubicBezTo>
                <a:cubicBezTo>
                  <a:pt x="919163" y="33337"/>
                  <a:pt x="921858" y="35442"/>
                  <a:pt x="923925" y="38100"/>
                </a:cubicBezTo>
                <a:cubicBezTo>
                  <a:pt x="927439" y="42618"/>
                  <a:pt x="933450" y="52387"/>
                  <a:pt x="933450" y="52387"/>
                </a:cubicBezTo>
                <a:cubicBezTo>
                  <a:pt x="945356" y="51593"/>
                  <a:pt x="957399" y="51968"/>
                  <a:pt x="969169" y="50006"/>
                </a:cubicBezTo>
                <a:cubicBezTo>
                  <a:pt x="975930" y="48879"/>
                  <a:pt x="977490" y="42403"/>
                  <a:pt x="981075" y="38100"/>
                </a:cubicBezTo>
                <a:cubicBezTo>
                  <a:pt x="983231" y="35513"/>
                  <a:pt x="985838" y="33337"/>
                  <a:pt x="988219" y="30956"/>
                </a:cubicBezTo>
                <a:cubicBezTo>
                  <a:pt x="989013" y="28575"/>
                  <a:pt x="988269" y="24744"/>
                  <a:pt x="990600" y="23812"/>
                </a:cubicBezTo>
                <a:cubicBezTo>
                  <a:pt x="995503" y="21851"/>
                  <a:pt x="1010204" y="32241"/>
                  <a:pt x="1012032" y="33337"/>
                </a:cubicBezTo>
                <a:lnTo>
                  <a:pt x="1021557" y="47625"/>
                </a:lnTo>
                <a:lnTo>
                  <a:pt x="1031082" y="33337"/>
                </a:lnTo>
                <a:lnTo>
                  <a:pt x="1035844" y="26194"/>
                </a:lnTo>
                <a:cubicBezTo>
                  <a:pt x="1036638" y="30163"/>
                  <a:pt x="1035363" y="35238"/>
                  <a:pt x="1038225" y="38100"/>
                </a:cubicBezTo>
                <a:cubicBezTo>
                  <a:pt x="1041775" y="41650"/>
                  <a:pt x="1052513" y="42862"/>
                  <a:pt x="1052513" y="42862"/>
                </a:cubicBezTo>
                <a:cubicBezTo>
                  <a:pt x="1054894" y="41275"/>
                  <a:pt x="1057458" y="39932"/>
                  <a:pt x="1059657" y="38100"/>
                </a:cubicBezTo>
                <a:cubicBezTo>
                  <a:pt x="1062244" y="35944"/>
                  <a:pt x="1063998" y="32824"/>
                  <a:pt x="1066800" y="30956"/>
                </a:cubicBezTo>
                <a:cubicBezTo>
                  <a:pt x="1068889" y="29564"/>
                  <a:pt x="1071563" y="29369"/>
                  <a:pt x="1073944" y="28575"/>
                </a:cubicBezTo>
                <a:cubicBezTo>
                  <a:pt x="1084491" y="31212"/>
                  <a:pt x="1087814" y="33315"/>
                  <a:pt x="1100138" y="28575"/>
                </a:cubicBezTo>
                <a:cubicBezTo>
                  <a:pt x="1105480" y="26520"/>
                  <a:pt x="1109663" y="22225"/>
                  <a:pt x="1114425" y="19050"/>
                </a:cubicBezTo>
                <a:cubicBezTo>
                  <a:pt x="1118957" y="16028"/>
                  <a:pt x="1136831" y="14488"/>
                  <a:pt x="1138238" y="14287"/>
                </a:cubicBezTo>
                <a:cubicBezTo>
                  <a:pt x="1141180" y="5460"/>
                  <a:pt x="1141741" y="9389"/>
                  <a:pt x="1138238" y="2381"/>
                </a:cubicBezTo>
              </a:path>
            </a:pathLst>
          </a:custGeom>
          <a:solidFill>
            <a:schemeClr val="bg1">
              <a:lumMod val="50000"/>
            </a:schemeClr>
          </a:solidFill>
          <a:ln w="9525" cap="flat" cmpd="sng" algn="ctr">
            <a:noFill/>
            <a:prstDash val="solid"/>
            <a:round/>
            <a:headEnd type="none" w="med" len="med"/>
            <a:tailEnd type="none" w="med" len="med"/>
          </a:ln>
          <a:effectLst/>
        </p:spPr>
        <p:txBody>
          <a:bodyPr/>
          <a:lstStyle/>
          <a:p>
            <a:pPr eaLnBrk="0" fontAlgn="auto" hangingPunct="0">
              <a:spcBef>
                <a:spcPts val="0"/>
              </a:spcBef>
              <a:spcAft>
                <a:spcPts val="0"/>
              </a:spcAft>
              <a:defRPr/>
            </a:pPr>
            <a:endParaRPr lang="fr-FR">
              <a:latin typeface="+mn-lt"/>
              <a:cs typeface="+mn-cs"/>
            </a:endParaRPr>
          </a:p>
        </p:txBody>
      </p:sp>
      <p:sp>
        <p:nvSpPr>
          <p:cNvPr id="70674" name="Rectangle 3"/>
          <p:cNvSpPr>
            <a:spLocks noChangeArrowheads="1"/>
          </p:cNvSpPr>
          <p:nvPr/>
        </p:nvSpPr>
        <p:spPr bwMode="auto">
          <a:xfrm>
            <a:off x="1116013" y="1306165"/>
            <a:ext cx="2184400" cy="330200"/>
          </a:xfrm>
          <a:prstGeom prst="rect">
            <a:avLst/>
          </a:prstGeom>
          <a:solidFill>
            <a:srgbClr val="0070C0"/>
          </a:solidFill>
          <a:ln w="25400" algn="ctr">
            <a:noFill/>
            <a:miter lim="800000"/>
            <a:headEnd/>
            <a:tailEnd/>
          </a:ln>
        </p:spPr>
        <p:txBody>
          <a:bodyPr lIns="91405" tIns="45703" rIns="91405" bIns="45703" anchor="ctr"/>
          <a:lstStyle/>
          <a:p>
            <a:pPr algn="r" defTabSz="912813"/>
            <a:r>
              <a:rPr lang="fr-FR" sz="1200">
                <a:solidFill>
                  <a:srgbClr val="FFFFFF"/>
                </a:solidFill>
                <a:latin typeface="Calibri" pitchFamily="34" charset="0"/>
              </a:rPr>
              <a:t>SiO</a:t>
            </a:r>
            <a:r>
              <a:rPr lang="fr-FR" sz="1200" baseline="-25000">
                <a:solidFill>
                  <a:srgbClr val="FFFFFF"/>
                </a:solidFill>
                <a:latin typeface="Calibri" pitchFamily="34" charset="0"/>
              </a:rPr>
              <a:t>2</a:t>
            </a:r>
            <a:r>
              <a:rPr lang="fr-FR" sz="1200">
                <a:solidFill>
                  <a:srgbClr val="FFFFFF"/>
                </a:solidFill>
                <a:latin typeface="Calibri" pitchFamily="34" charset="0"/>
              </a:rPr>
              <a:t>/Si</a:t>
            </a:r>
            <a:endParaRPr lang="fr-FR" sz="1200" baseline="-25000">
              <a:solidFill>
                <a:srgbClr val="FFFFFF"/>
              </a:solidFill>
              <a:latin typeface="Calibri" pitchFamily="34" charset="0"/>
            </a:endParaRPr>
          </a:p>
        </p:txBody>
      </p:sp>
      <p:sp>
        <p:nvSpPr>
          <p:cNvPr id="70675" name="Rectangle 4"/>
          <p:cNvSpPr>
            <a:spLocks noChangeArrowheads="1"/>
          </p:cNvSpPr>
          <p:nvPr/>
        </p:nvSpPr>
        <p:spPr bwMode="auto">
          <a:xfrm>
            <a:off x="1116013" y="1636365"/>
            <a:ext cx="2184400" cy="328613"/>
          </a:xfrm>
          <a:prstGeom prst="rect">
            <a:avLst/>
          </a:prstGeom>
          <a:solidFill>
            <a:srgbClr val="6699FF"/>
          </a:solidFill>
          <a:ln w="25400" algn="ctr">
            <a:noFill/>
            <a:miter lim="800000"/>
            <a:headEnd/>
            <a:tailEnd/>
          </a:ln>
        </p:spPr>
        <p:txBody>
          <a:bodyPr lIns="91405" tIns="45703" rIns="91405" bIns="45703" anchor="ctr"/>
          <a:lstStyle/>
          <a:p>
            <a:pPr algn="r" defTabSz="912813"/>
            <a:r>
              <a:rPr lang="fr-FR" sz="1200">
                <a:solidFill>
                  <a:srgbClr val="FFFFFF"/>
                </a:solidFill>
                <a:latin typeface="Calibri" pitchFamily="34" charset="0"/>
              </a:rPr>
              <a:t>Ti/Cu/Ti/Al(Si)</a:t>
            </a:r>
          </a:p>
        </p:txBody>
      </p:sp>
      <p:sp>
        <p:nvSpPr>
          <p:cNvPr id="70676" name="Rectangle 20"/>
          <p:cNvSpPr>
            <a:spLocks noChangeArrowheads="1"/>
          </p:cNvSpPr>
          <p:nvPr/>
        </p:nvSpPr>
        <p:spPr bwMode="auto">
          <a:xfrm>
            <a:off x="2844800" y="2428528"/>
            <a:ext cx="514350" cy="276225"/>
          </a:xfrm>
          <a:prstGeom prst="rect">
            <a:avLst/>
          </a:prstGeom>
          <a:noFill/>
          <a:ln w="9525">
            <a:noFill/>
            <a:miter lim="800000"/>
            <a:headEnd/>
            <a:tailEnd/>
          </a:ln>
        </p:spPr>
        <p:txBody>
          <a:bodyPr wrap="none">
            <a:spAutoFit/>
          </a:bodyPr>
          <a:lstStyle/>
          <a:p>
            <a:pPr algn="r" defTabSz="912813"/>
            <a:r>
              <a:rPr lang="fr-FR" sz="1200">
                <a:latin typeface="Calibri" pitchFamily="34" charset="0"/>
              </a:rPr>
              <a:t>Al</a:t>
            </a:r>
            <a:r>
              <a:rPr lang="fr-FR" sz="1200" baseline="-25000">
                <a:latin typeface="Calibri" pitchFamily="34" charset="0"/>
              </a:rPr>
              <a:t>2</a:t>
            </a:r>
            <a:r>
              <a:rPr lang="fr-FR" sz="1200">
                <a:latin typeface="Calibri" pitchFamily="34" charset="0"/>
              </a:rPr>
              <a:t>O</a:t>
            </a:r>
            <a:r>
              <a:rPr lang="fr-FR" sz="1200" baseline="-25000">
                <a:latin typeface="Calibri" pitchFamily="34" charset="0"/>
              </a:rPr>
              <a:t>3</a:t>
            </a:r>
          </a:p>
        </p:txBody>
      </p:sp>
      <p:cxnSp>
        <p:nvCxnSpPr>
          <p:cNvPr id="70677" name="Connecteur droit avec flèche 22"/>
          <p:cNvCxnSpPr>
            <a:cxnSpLocks noChangeShapeType="1"/>
            <a:stCxn id="70676" idx="2"/>
          </p:cNvCxnSpPr>
          <p:nvPr/>
        </p:nvCxnSpPr>
        <p:spPr bwMode="auto">
          <a:xfrm flipH="1">
            <a:off x="3073400" y="2704753"/>
            <a:ext cx="28575" cy="209550"/>
          </a:xfrm>
          <a:prstGeom prst="straightConnector1">
            <a:avLst/>
          </a:prstGeom>
          <a:noFill/>
          <a:ln w="9525" algn="ctr">
            <a:solidFill>
              <a:schemeClr val="tx1"/>
            </a:solidFill>
            <a:round/>
            <a:headEnd/>
            <a:tailEnd type="triangle" w="med" len="med"/>
          </a:ln>
        </p:spPr>
      </p:cxnSp>
      <p:sp>
        <p:nvSpPr>
          <p:cNvPr id="70706" name="Down Arrow 11"/>
          <p:cNvSpPr>
            <a:spLocks noChangeArrowheads="1"/>
          </p:cNvSpPr>
          <p:nvPr/>
        </p:nvSpPr>
        <p:spPr bwMode="auto">
          <a:xfrm>
            <a:off x="2082800" y="980728"/>
            <a:ext cx="228600" cy="304800"/>
          </a:xfrm>
          <a:prstGeom prst="downArrow">
            <a:avLst>
              <a:gd name="adj1" fmla="val 50000"/>
              <a:gd name="adj2" fmla="val 49994"/>
            </a:avLst>
          </a:prstGeom>
          <a:solidFill>
            <a:schemeClr val="bg1"/>
          </a:solidFill>
          <a:ln w="9525" algn="ctr">
            <a:solidFill>
              <a:schemeClr val="tx1"/>
            </a:solidFill>
            <a:round/>
            <a:headEnd/>
            <a:tailEnd/>
          </a:ln>
        </p:spPr>
        <p:txBody>
          <a:bodyPr/>
          <a:lstStyle/>
          <a:p>
            <a:pPr eaLnBrk="0" hangingPunct="0"/>
            <a:endParaRPr lang="de-DE">
              <a:latin typeface="Calibri" pitchFamily="34" charset="0"/>
            </a:endParaRPr>
          </a:p>
        </p:txBody>
      </p:sp>
      <p:sp>
        <p:nvSpPr>
          <p:cNvPr id="70712" name="Rectangle 134"/>
          <p:cNvSpPr>
            <a:spLocks noChangeArrowheads="1"/>
          </p:cNvSpPr>
          <p:nvPr/>
        </p:nvSpPr>
        <p:spPr bwMode="auto">
          <a:xfrm>
            <a:off x="900113" y="4338290"/>
            <a:ext cx="574675" cy="738188"/>
          </a:xfrm>
          <a:prstGeom prst="rect">
            <a:avLst/>
          </a:prstGeom>
          <a:noFill/>
          <a:ln w="9525">
            <a:noFill/>
            <a:miter lim="800000"/>
            <a:headEnd/>
            <a:tailEnd/>
          </a:ln>
        </p:spPr>
        <p:txBody>
          <a:bodyPr wrap="none">
            <a:spAutoFit/>
          </a:bodyPr>
          <a:lstStyle/>
          <a:p>
            <a:pPr algn="ctr"/>
            <a:r>
              <a:rPr lang="fr-FR" sz="1400">
                <a:latin typeface="Calibri" pitchFamily="34" charset="0"/>
                <a:ea typeface="MS Mincho" pitchFamily="49" charset="-128"/>
                <a:cs typeface="Times New Roman" pitchFamily="18" charset="0"/>
              </a:rPr>
              <a:t>0µm</a:t>
            </a:r>
          </a:p>
          <a:p>
            <a:pPr algn="ctr"/>
            <a:r>
              <a:rPr lang="fr-FR" sz="1400">
                <a:latin typeface="Calibri" pitchFamily="34" charset="0"/>
                <a:ea typeface="MS Mincho" pitchFamily="49" charset="-128"/>
                <a:cs typeface="Times New Roman" pitchFamily="18" charset="0"/>
              </a:rPr>
              <a:t>0mN </a:t>
            </a:r>
          </a:p>
          <a:p>
            <a:pPr algn="ctr"/>
            <a:r>
              <a:rPr lang="fr-FR" sz="1400">
                <a:latin typeface="Calibri" pitchFamily="34" charset="0"/>
                <a:ea typeface="MS Mincho" pitchFamily="49" charset="-128"/>
                <a:cs typeface="Times New Roman" pitchFamily="18" charset="0"/>
              </a:rPr>
              <a:t>0GPa</a:t>
            </a:r>
          </a:p>
        </p:txBody>
      </p:sp>
      <p:sp>
        <p:nvSpPr>
          <p:cNvPr id="70713" name="Rectangle 135"/>
          <p:cNvSpPr>
            <a:spLocks noChangeArrowheads="1"/>
          </p:cNvSpPr>
          <p:nvPr/>
        </p:nvSpPr>
        <p:spPr bwMode="auto">
          <a:xfrm>
            <a:off x="2614613" y="4338290"/>
            <a:ext cx="792162" cy="738188"/>
          </a:xfrm>
          <a:prstGeom prst="rect">
            <a:avLst/>
          </a:prstGeom>
          <a:noFill/>
          <a:ln w="9525">
            <a:noFill/>
            <a:miter lim="800000"/>
            <a:headEnd/>
            <a:tailEnd/>
          </a:ln>
        </p:spPr>
        <p:txBody>
          <a:bodyPr wrap="none">
            <a:spAutoFit/>
          </a:bodyPr>
          <a:lstStyle/>
          <a:p>
            <a:pPr algn="ctr"/>
            <a:r>
              <a:rPr lang="fr-FR" sz="1400">
                <a:latin typeface="Calibri" pitchFamily="34" charset="0"/>
                <a:ea typeface="MS Mincho" pitchFamily="49" charset="-128"/>
                <a:cs typeface="Times New Roman" pitchFamily="18" charset="0"/>
              </a:rPr>
              <a:t>0,15µm</a:t>
            </a:r>
          </a:p>
          <a:p>
            <a:pPr algn="ctr"/>
            <a:r>
              <a:rPr lang="fr-FR" sz="1400">
                <a:latin typeface="Calibri" pitchFamily="34" charset="0"/>
                <a:ea typeface="MS Mincho" pitchFamily="49" charset="-128"/>
                <a:cs typeface="Times New Roman" pitchFamily="18" charset="0"/>
              </a:rPr>
              <a:t>2mN</a:t>
            </a:r>
          </a:p>
          <a:p>
            <a:pPr algn="ctr"/>
            <a:r>
              <a:rPr lang="fr-FR" sz="1400">
                <a:latin typeface="Calibri" pitchFamily="34" charset="0"/>
                <a:ea typeface="MS Mincho" pitchFamily="49" charset="-128"/>
                <a:cs typeface="Times New Roman" pitchFamily="18" charset="0"/>
              </a:rPr>
              <a:t>0,02GPa</a:t>
            </a:r>
          </a:p>
        </p:txBody>
      </p:sp>
      <p:cxnSp>
        <p:nvCxnSpPr>
          <p:cNvPr id="70714" name="Connecteur droit avec flèche 137"/>
          <p:cNvCxnSpPr>
            <a:cxnSpLocks noChangeShapeType="1"/>
          </p:cNvCxnSpPr>
          <p:nvPr/>
        </p:nvCxnSpPr>
        <p:spPr bwMode="auto">
          <a:xfrm>
            <a:off x="1187450" y="4181128"/>
            <a:ext cx="7416800" cy="0"/>
          </a:xfrm>
          <a:prstGeom prst="straightConnector1">
            <a:avLst/>
          </a:prstGeom>
          <a:noFill/>
          <a:ln w="38100" algn="ctr">
            <a:solidFill>
              <a:schemeClr val="tx1"/>
            </a:solidFill>
            <a:round/>
            <a:headEnd/>
            <a:tailEnd type="arrow" w="med" len="med"/>
          </a:ln>
        </p:spPr>
      </p:cxnSp>
      <p:cxnSp>
        <p:nvCxnSpPr>
          <p:cNvPr id="70715" name="Connecteur droit 141"/>
          <p:cNvCxnSpPr>
            <a:cxnSpLocks noChangeShapeType="1"/>
          </p:cNvCxnSpPr>
          <p:nvPr/>
        </p:nvCxnSpPr>
        <p:spPr bwMode="auto">
          <a:xfrm>
            <a:off x="3009900" y="4181128"/>
            <a:ext cx="0" cy="152400"/>
          </a:xfrm>
          <a:prstGeom prst="line">
            <a:avLst/>
          </a:prstGeom>
          <a:noFill/>
          <a:ln w="28575" algn="ctr">
            <a:solidFill>
              <a:schemeClr val="tx1"/>
            </a:solidFill>
            <a:round/>
            <a:headEnd/>
            <a:tailEnd/>
          </a:ln>
        </p:spPr>
      </p:cxnSp>
      <p:cxnSp>
        <p:nvCxnSpPr>
          <p:cNvPr id="70716" name="Connecteur droit 144"/>
          <p:cNvCxnSpPr>
            <a:cxnSpLocks noChangeShapeType="1"/>
          </p:cNvCxnSpPr>
          <p:nvPr/>
        </p:nvCxnSpPr>
        <p:spPr bwMode="auto">
          <a:xfrm>
            <a:off x="4752975" y="4181128"/>
            <a:ext cx="0" cy="152400"/>
          </a:xfrm>
          <a:prstGeom prst="line">
            <a:avLst/>
          </a:prstGeom>
          <a:noFill/>
          <a:ln w="28575" algn="ctr">
            <a:solidFill>
              <a:schemeClr val="tx1"/>
            </a:solidFill>
            <a:round/>
            <a:headEnd/>
            <a:tailEnd/>
          </a:ln>
        </p:spPr>
      </p:cxnSp>
      <p:sp>
        <p:nvSpPr>
          <p:cNvPr id="70717" name="Rectangle 145"/>
          <p:cNvSpPr>
            <a:spLocks noChangeArrowheads="1"/>
          </p:cNvSpPr>
          <p:nvPr/>
        </p:nvSpPr>
        <p:spPr bwMode="auto">
          <a:xfrm>
            <a:off x="4356100" y="4338290"/>
            <a:ext cx="792163" cy="738188"/>
          </a:xfrm>
          <a:prstGeom prst="rect">
            <a:avLst/>
          </a:prstGeom>
          <a:noFill/>
          <a:ln w="9525">
            <a:noFill/>
            <a:miter lim="800000"/>
            <a:headEnd/>
            <a:tailEnd/>
          </a:ln>
        </p:spPr>
        <p:txBody>
          <a:bodyPr wrap="none">
            <a:spAutoFit/>
          </a:bodyPr>
          <a:lstStyle/>
          <a:p>
            <a:pPr algn="ctr"/>
            <a:r>
              <a:rPr lang="fr-FR" sz="1400">
                <a:latin typeface="Calibri" pitchFamily="34" charset="0"/>
                <a:ea typeface="MS Mincho" pitchFamily="49" charset="-128"/>
                <a:cs typeface="Times New Roman" pitchFamily="18" charset="0"/>
              </a:rPr>
              <a:t>1,2µm</a:t>
            </a:r>
          </a:p>
          <a:p>
            <a:pPr algn="ctr"/>
            <a:r>
              <a:rPr lang="fr-FR" sz="1400">
                <a:latin typeface="Calibri" pitchFamily="34" charset="0"/>
                <a:ea typeface="MS Mincho" pitchFamily="49" charset="-128"/>
                <a:cs typeface="Times New Roman" pitchFamily="18" charset="0"/>
              </a:rPr>
              <a:t>130mN</a:t>
            </a:r>
          </a:p>
          <a:p>
            <a:pPr algn="ctr"/>
            <a:r>
              <a:rPr lang="fr-FR" sz="1400">
                <a:latin typeface="Calibri" pitchFamily="34" charset="0"/>
                <a:ea typeface="MS Mincho" pitchFamily="49" charset="-128"/>
                <a:cs typeface="Times New Roman" pitchFamily="18" charset="0"/>
              </a:rPr>
              <a:t>1,14GPa</a:t>
            </a:r>
          </a:p>
        </p:txBody>
      </p:sp>
      <p:cxnSp>
        <p:nvCxnSpPr>
          <p:cNvPr id="70718" name="Connecteur droit 146"/>
          <p:cNvCxnSpPr>
            <a:cxnSpLocks noChangeShapeType="1"/>
          </p:cNvCxnSpPr>
          <p:nvPr/>
        </p:nvCxnSpPr>
        <p:spPr bwMode="auto">
          <a:xfrm>
            <a:off x="6515100" y="4181128"/>
            <a:ext cx="0" cy="152400"/>
          </a:xfrm>
          <a:prstGeom prst="line">
            <a:avLst/>
          </a:prstGeom>
          <a:noFill/>
          <a:ln w="28575" algn="ctr">
            <a:solidFill>
              <a:schemeClr val="tx1"/>
            </a:solidFill>
            <a:round/>
            <a:headEnd/>
            <a:tailEnd/>
          </a:ln>
        </p:spPr>
      </p:cxnSp>
      <p:sp>
        <p:nvSpPr>
          <p:cNvPr id="70719" name="Rectangle 147"/>
          <p:cNvSpPr>
            <a:spLocks noChangeArrowheads="1"/>
          </p:cNvSpPr>
          <p:nvPr/>
        </p:nvSpPr>
        <p:spPr bwMode="auto">
          <a:xfrm>
            <a:off x="6119813" y="4338290"/>
            <a:ext cx="792162" cy="738188"/>
          </a:xfrm>
          <a:prstGeom prst="rect">
            <a:avLst/>
          </a:prstGeom>
          <a:noFill/>
          <a:ln w="9525">
            <a:noFill/>
            <a:miter lim="800000"/>
            <a:headEnd/>
            <a:tailEnd/>
          </a:ln>
        </p:spPr>
        <p:txBody>
          <a:bodyPr wrap="none">
            <a:spAutoFit/>
          </a:bodyPr>
          <a:lstStyle/>
          <a:p>
            <a:pPr algn="ctr"/>
            <a:r>
              <a:rPr lang="fr-FR" sz="1400" dirty="0">
                <a:latin typeface="Calibri" pitchFamily="34" charset="0"/>
                <a:ea typeface="MS Mincho" pitchFamily="49" charset="-128"/>
                <a:cs typeface="Times New Roman" pitchFamily="18" charset="0"/>
              </a:rPr>
              <a:t>4,9µm</a:t>
            </a:r>
          </a:p>
          <a:p>
            <a:pPr algn="ctr"/>
            <a:r>
              <a:rPr lang="fr-FR" sz="1400" dirty="0">
                <a:latin typeface="Calibri" pitchFamily="34" charset="0"/>
                <a:ea typeface="MS Mincho" pitchFamily="49" charset="-128"/>
                <a:cs typeface="Times New Roman" pitchFamily="18" charset="0"/>
              </a:rPr>
              <a:t>250mN</a:t>
            </a:r>
          </a:p>
          <a:p>
            <a:pPr algn="ctr"/>
            <a:r>
              <a:rPr lang="fr-FR" sz="1400" dirty="0">
                <a:latin typeface="Calibri" pitchFamily="34" charset="0"/>
                <a:ea typeface="MS Mincho" pitchFamily="49" charset="-128"/>
                <a:cs typeface="Times New Roman" pitchFamily="18" charset="0"/>
              </a:rPr>
              <a:t>2,21GPa</a:t>
            </a:r>
          </a:p>
        </p:txBody>
      </p:sp>
      <p:cxnSp>
        <p:nvCxnSpPr>
          <p:cNvPr id="70720" name="Connecteur droit 148"/>
          <p:cNvCxnSpPr>
            <a:cxnSpLocks noChangeShapeType="1"/>
          </p:cNvCxnSpPr>
          <p:nvPr/>
        </p:nvCxnSpPr>
        <p:spPr bwMode="auto">
          <a:xfrm>
            <a:off x="8278813" y="4181128"/>
            <a:ext cx="0" cy="152400"/>
          </a:xfrm>
          <a:prstGeom prst="line">
            <a:avLst/>
          </a:prstGeom>
          <a:noFill/>
          <a:ln w="28575" algn="ctr">
            <a:solidFill>
              <a:schemeClr val="tx1"/>
            </a:solidFill>
            <a:round/>
            <a:headEnd/>
            <a:tailEnd/>
          </a:ln>
        </p:spPr>
      </p:cxnSp>
      <p:sp>
        <p:nvSpPr>
          <p:cNvPr id="70721" name="Rectangle 149"/>
          <p:cNvSpPr>
            <a:spLocks noChangeArrowheads="1"/>
          </p:cNvSpPr>
          <p:nvPr/>
        </p:nvSpPr>
        <p:spPr bwMode="auto">
          <a:xfrm>
            <a:off x="7881938" y="4338290"/>
            <a:ext cx="793750" cy="738188"/>
          </a:xfrm>
          <a:prstGeom prst="rect">
            <a:avLst/>
          </a:prstGeom>
          <a:noFill/>
          <a:ln w="9525">
            <a:noFill/>
            <a:miter lim="800000"/>
            <a:headEnd/>
            <a:tailEnd/>
          </a:ln>
        </p:spPr>
        <p:txBody>
          <a:bodyPr wrap="none">
            <a:spAutoFit/>
          </a:bodyPr>
          <a:lstStyle/>
          <a:p>
            <a:pPr algn="ctr"/>
            <a:r>
              <a:rPr lang="fr-FR" sz="1400">
                <a:latin typeface="Calibri" pitchFamily="34" charset="0"/>
                <a:ea typeface="MS Mincho" pitchFamily="49" charset="-128"/>
                <a:cs typeface="Times New Roman" pitchFamily="18" charset="0"/>
              </a:rPr>
              <a:t>6,3µm</a:t>
            </a:r>
          </a:p>
          <a:p>
            <a:pPr algn="ctr"/>
            <a:r>
              <a:rPr lang="fr-FR" sz="1400">
                <a:latin typeface="Calibri" pitchFamily="34" charset="0"/>
                <a:ea typeface="MS Mincho" pitchFamily="49" charset="-128"/>
                <a:cs typeface="Times New Roman" pitchFamily="18" charset="0"/>
              </a:rPr>
              <a:t>362mN</a:t>
            </a:r>
          </a:p>
          <a:p>
            <a:pPr algn="ctr"/>
            <a:r>
              <a:rPr lang="fr-FR" sz="1400">
                <a:latin typeface="Calibri" pitchFamily="34" charset="0"/>
                <a:ea typeface="MS Mincho" pitchFamily="49" charset="-128"/>
                <a:cs typeface="Times New Roman" pitchFamily="18" charset="0"/>
              </a:rPr>
              <a:t>3,20GPa</a:t>
            </a:r>
          </a:p>
        </p:txBody>
      </p:sp>
      <p:grpSp>
        <p:nvGrpSpPr>
          <p:cNvPr id="179" name="Groupe 178"/>
          <p:cNvGrpSpPr/>
          <p:nvPr/>
        </p:nvGrpSpPr>
        <p:grpSpPr>
          <a:xfrm>
            <a:off x="6076950" y="1590328"/>
            <a:ext cx="2452688" cy="2028825"/>
            <a:chOff x="6076950" y="1887538"/>
            <a:chExt cx="2452688" cy="2028825"/>
          </a:xfrm>
        </p:grpSpPr>
        <p:sp>
          <p:nvSpPr>
            <p:cNvPr id="70694" name="Rectangle 77"/>
            <p:cNvSpPr>
              <a:spLocks noChangeArrowheads="1"/>
            </p:cNvSpPr>
            <p:nvPr/>
          </p:nvSpPr>
          <p:spPr bwMode="auto">
            <a:xfrm>
              <a:off x="8015288" y="2824163"/>
              <a:ext cx="514350" cy="276225"/>
            </a:xfrm>
            <a:prstGeom prst="rect">
              <a:avLst/>
            </a:prstGeom>
            <a:noFill/>
            <a:ln w="9525">
              <a:noFill/>
              <a:miter lim="800000"/>
              <a:headEnd/>
              <a:tailEnd/>
            </a:ln>
          </p:spPr>
          <p:txBody>
            <a:bodyPr wrap="none">
              <a:spAutoFit/>
            </a:bodyPr>
            <a:lstStyle/>
            <a:p>
              <a:pPr algn="r" defTabSz="912813"/>
              <a:r>
                <a:rPr lang="fr-FR" sz="1200">
                  <a:latin typeface="Calibri" pitchFamily="34" charset="0"/>
                </a:rPr>
                <a:t>Al</a:t>
              </a:r>
              <a:r>
                <a:rPr lang="fr-FR" sz="1200" baseline="-25000">
                  <a:latin typeface="Calibri" pitchFamily="34" charset="0"/>
                </a:rPr>
                <a:t>2</a:t>
              </a:r>
              <a:r>
                <a:rPr lang="fr-FR" sz="1200">
                  <a:latin typeface="Calibri" pitchFamily="34" charset="0"/>
                </a:rPr>
                <a:t>O</a:t>
              </a:r>
              <a:r>
                <a:rPr lang="fr-FR" sz="1200" baseline="-25000">
                  <a:latin typeface="Calibri" pitchFamily="34" charset="0"/>
                </a:rPr>
                <a:t>3</a:t>
              </a:r>
            </a:p>
          </p:txBody>
        </p:sp>
        <p:sp>
          <p:nvSpPr>
            <p:cNvPr id="70667" name="Rectangle 4"/>
            <p:cNvSpPr>
              <a:spLocks noChangeArrowheads="1"/>
            </p:cNvSpPr>
            <p:nvPr/>
          </p:nvSpPr>
          <p:spPr bwMode="auto">
            <a:xfrm>
              <a:off x="6076950" y="3375025"/>
              <a:ext cx="2184400" cy="217488"/>
            </a:xfrm>
            <a:prstGeom prst="rect">
              <a:avLst/>
            </a:prstGeom>
            <a:solidFill>
              <a:srgbClr val="CCFFFF"/>
            </a:solidFill>
            <a:ln w="25400" algn="ctr">
              <a:noFill/>
              <a:miter lim="800000"/>
              <a:headEnd/>
              <a:tailEnd/>
            </a:ln>
          </p:spPr>
          <p:txBody>
            <a:bodyPr lIns="91405" tIns="45703" rIns="91405" bIns="45703" anchor="ctr"/>
            <a:lstStyle/>
            <a:p>
              <a:pPr algn="r" defTabSz="912813"/>
              <a:endParaRPr lang="fr-FR" sz="1200">
                <a:latin typeface="Calibri" pitchFamily="34" charset="0"/>
              </a:endParaRPr>
            </a:p>
          </p:txBody>
        </p:sp>
        <p:sp>
          <p:nvSpPr>
            <p:cNvPr id="70689" name="Forme libre 71"/>
            <p:cNvSpPr>
              <a:spLocks/>
            </p:cNvSpPr>
            <p:nvPr/>
          </p:nvSpPr>
          <p:spPr bwMode="auto">
            <a:xfrm>
              <a:off x="7773988" y="2657475"/>
              <a:ext cx="485775" cy="303213"/>
            </a:xfrm>
            <a:custGeom>
              <a:avLst/>
              <a:gdLst>
                <a:gd name="T0" fmla="*/ 3 w 566925"/>
                <a:gd name="T1" fmla="*/ 0 h 217896"/>
                <a:gd name="T2" fmla="*/ 3 w 566925"/>
                <a:gd name="T3" fmla="*/ 2147483647 h 217896"/>
                <a:gd name="T4" fmla="*/ 3 w 566925"/>
                <a:gd name="T5" fmla="*/ 2147483647 h 217896"/>
                <a:gd name="T6" fmla="*/ 0 60000 65536"/>
                <a:gd name="T7" fmla="*/ 0 60000 65536"/>
                <a:gd name="T8" fmla="*/ 0 60000 65536"/>
                <a:gd name="T9" fmla="*/ 0 w 566925"/>
                <a:gd name="T10" fmla="*/ 0 h 217896"/>
                <a:gd name="T11" fmla="*/ 566925 w 566925"/>
                <a:gd name="T12" fmla="*/ 217896 h 217896"/>
              </a:gdLst>
              <a:ahLst/>
              <a:cxnLst>
                <a:cxn ang="T6">
                  <a:pos x="T0" y="T1"/>
                </a:cxn>
                <a:cxn ang="T7">
                  <a:pos x="T2" y="T3"/>
                </a:cxn>
                <a:cxn ang="T8">
                  <a:pos x="T4" y="T5"/>
                </a:cxn>
              </a:cxnLst>
              <a:rect l="T9" t="T10" r="T11" b="T12"/>
              <a:pathLst>
                <a:path w="566925" h="217896">
                  <a:moveTo>
                    <a:pt x="14" y="0"/>
                  </a:moveTo>
                  <a:cubicBezTo>
                    <a:pt x="6364" y="43180"/>
                    <a:pt x="0" y="203537"/>
                    <a:pt x="94485" y="210716"/>
                  </a:cubicBezTo>
                  <a:cubicBezTo>
                    <a:pt x="188970" y="217895"/>
                    <a:pt x="490725" y="71016"/>
                    <a:pt x="566925" y="43076"/>
                  </a:cubicBezTo>
                </a:path>
              </a:pathLst>
            </a:custGeom>
            <a:solidFill>
              <a:srgbClr val="6699FF"/>
            </a:solidFill>
            <a:ln w="9525" cap="flat" cmpd="sng" algn="ctr">
              <a:noFill/>
              <a:prstDash val="solid"/>
              <a:round/>
              <a:headEnd type="none" w="med" len="med"/>
              <a:tailEnd type="none" w="med" len="med"/>
            </a:ln>
          </p:spPr>
          <p:txBody>
            <a:bodyPr/>
            <a:lstStyle/>
            <a:p>
              <a:endParaRPr lang="fr-FR"/>
            </a:p>
          </p:txBody>
        </p:sp>
        <p:sp>
          <p:nvSpPr>
            <p:cNvPr id="70690" name="Rectangle 3"/>
            <p:cNvSpPr>
              <a:spLocks noChangeArrowheads="1"/>
            </p:cNvSpPr>
            <p:nvPr/>
          </p:nvSpPr>
          <p:spPr bwMode="auto">
            <a:xfrm>
              <a:off x="6076950" y="3586163"/>
              <a:ext cx="2184400" cy="330200"/>
            </a:xfrm>
            <a:prstGeom prst="rect">
              <a:avLst/>
            </a:prstGeom>
            <a:solidFill>
              <a:srgbClr val="0070C0"/>
            </a:solidFill>
            <a:ln w="25400" algn="ctr">
              <a:noFill/>
              <a:miter lim="800000"/>
              <a:headEnd/>
              <a:tailEnd/>
            </a:ln>
          </p:spPr>
          <p:txBody>
            <a:bodyPr lIns="91405" tIns="45703" rIns="91405" bIns="45703" anchor="ctr"/>
            <a:lstStyle/>
            <a:p>
              <a:pPr algn="r" defTabSz="912813"/>
              <a:r>
                <a:rPr lang="fr-FR" sz="1200">
                  <a:solidFill>
                    <a:srgbClr val="FFFFFF"/>
                  </a:solidFill>
                  <a:latin typeface="Calibri" pitchFamily="34" charset="0"/>
                </a:rPr>
                <a:t>SiO</a:t>
              </a:r>
              <a:r>
                <a:rPr lang="fr-FR" sz="1200" baseline="-25000">
                  <a:solidFill>
                    <a:srgbClr val="FFFFFF"/>
                  </a:solidFill>
                  <a:latin typeface="Calibri" pitchFamily="34" charset="0"/>
                </a:rPr>
                <a:t>2</a:t>
              </a:r>
              <a:r>
                <a:rPr lang="fr-FR" sz="1200">
                  <a:solidFill>
                    <a:srgbClr val="FFFFFF"/>
                  </a:solidFill>
                  <a:latin typeface="Calibri" pitchFamily="34" charset="0"/>
                </a:rPr>
                <a:t>/Si</a:t>
              </a:r>
              <a:endParaRPr lang="fr-FR" sz="1200" baseline="-25000">
                <a:solidFill>
                  <a:srgbClr val="FFFFFF"/>
                </a:solidFill>
                <a:latin typeface="Calibri" pitchFamily="34" charset="0"/>
              </a:endParaRPr>
            </a:p>
          </p:txBody>
        </p:sp>
        <p:sp>
          <p:nvSpPr>
            <p:cNvPr id="70691" name="Rectangle 1609"/>
            <p:cNvSpPr>
              <a:spLocks noChangeArrowheads="1"/>
            </p:cNvSpPr>
            <p:nvPr/>
          </p:nvSpPr>
          <p:spPr bwMode="auto">
            <a:xfrm>
              <a:off x="6635750" y="2730500"/>
              <a:ext cx="1066800" cy="682625"/>
            </a:xfrm>
            <a:prstGeom prst="rect">
              <a:avLst/>
            </a:prstGeom>
            <a:noFill/>
            <a:ln w="9525" algn="ctr">
              <a:noFill/>
              <a:miter lim="800000"/>
              <a:headEnd/>
              <a:tailEnd/>
            </a:ln>
          </p:spPr>
          <p:txBody>
            <a:bodyPr lIns="91405" tIns="45703" rIns="91405" bIns="45703">
              <a:spAutoFit/>
            </a:bodyPr>
            <a:lstStyle/>
            <a:p>
              <a:pPr algn="ctr" defTabSz="4171950">
                <a:spcBef>
                  <a:spcPct val="20000"/>
                </a:spcBef>
              </a:pPr>
              <a:r>
                <a:rPr lang="fr-FR" sz="1200">
                  <a:solidFill>
                    <a:schemeClr val="bg1"/>
                  </a:solidFill>
                  <a:latin typeface="Calibri" pitchFamily="34" charset="0"/>
                </a:rPr>
                <a:t>Microinsert rugueux</a:t>
              </a:r>
            </a:p>
            <a:p>
              <a:pPr algn="ctr" defTabSz="4171950">
                <a:spcBef>
                  <a:spcPct val="20000"/>
                </a:spcBef>
              </a:pPr>
              <a:r>
                <a:rPr lang="fr-FR" sz="1200">
                  <a:solidFill>
                    <a:schemeClr val="bg1"/>
                  </a:solidFill>
                  <a:latin typeface="Calibri" pitchFamily="34" charset="0"/>
                </a:rPr>
                <a:t>Ni</a:t>
              </a:r>
            </a:p>
          </p:txBody>
        </p:sp>
        <p:sp>
          <p:nvSpPr>
            <p:cNvPr id="70692" name="Rectangle 3"/>
            <p:cNvSpPr>
              <a:spLocks noChangeArrowheads="1"/>
            </p:cNvSpPr>
            <p:nvPr/>
          </p:nvSpPr>
          <p:spPr bwMode="auto">
            <a:xfrm>
              <a:off x="6076950" y="2185988"/>
              <a:ext cx="2184400" cy="330200"/>
            </a:xfrm>
            <a:prstGeom prst="rect">
              <a:avLst/>
            </a:prstGeom>
            <a:solidFill>
              <a:srgbClr val="0070C0"/>
            </a:solidFill>
            <a:ln w="25400" algn="ctr">
              <a:noFill/>
              <a:miter lim="800000"/>
              <a:headEnd/>
              <a:tailEnd/>
            </a:ln>
          </p:spPr>
          <p:txBody>
            <a:bodyPr lIns="91405" tIns="45703" rIns="91405" bIns="45703" anchor="ctr"/>
            <a:lstStyle/>
            <a:p>
              <a:pPr algn="r" defTabSz="912813"/>
              <a:r>
                <a:rPr lang="fr-FR" sz="1200">
                  <a:solidFill>
                    <a:srgbClr val="FFFFFF"/>
                  </a:solidFill>
                  <a:latin typeface="Calibri" pitchFamily="34" charset="0"/>
                </a:rPr>
                <a:t>SiO</a:t>
              </a:r>
              <a:r>
                <a:rPr lang="fr-FR" sz="1200" baseline="-25000">
                  <a:solidFill>
                    <a:srgbClr val="FFFFFF"/>
                  </a:solidFill>
                  <a:latin typeface="Calibri" pitchFamily="34" charset="0"/>
                </a:rPr>
                <a:t>2</a:t>
              </a:r>
              <a:r>
                <a:rPr lang="fr-FR" sz="1200">
                  <a:solidFill>
                    <a:srgbClr val="FFFFFF"/>
                  </a:solidFill>
                  <a:latin typeface="Calibri" pitchFamily="34" charset="0"/>
                </a:rPr>
                <a:t>/Si</a:t>
              </a:r>
              <a:endParaRPr lang="fr-FR" sz="1200" baseline="-25000">
                <a:solidFill>
                  <a:srgbClr val="FFFFFF"/>
                </a:solidFill>
                <a:latin typeface="Calibri" pitchFamily="34" charset="0"/>
              </a:endParaRPr>
            </a:p>
          </p:txBody>
        </p:sp>
        <p:sp>
          <p:nvSpPr>
            <p:cNvPr id="70693" name="Rectangle 4"/>
            <p:cNvSpPr>
              <a:spLocks noChangeArrowheads="1"/>
            </p:cNvSpPr>
            <p:nvPr/>
          </p:nvSpPr>
          <p:spPr bwMode="auto">
            <a:xfrm>
              <a:off x="6076950" y="2516188"/>
              <a:ext cx="2184400" cy="203200"/>
            </a:xfrm>
            <a:prstGeom prst="rect">
              <a:avLst/>
            </a:prstGeom>
            <a:solidFill>
              <a:srgbClr val="6699FF"/>
            </a:solidFill>
            <a:ln w="25400" algn="ctr">
              <a:noFill/>
              <a:miter lim="800000"/>
              <a:headEnd/>
              <a:tailEnd/>
            </a:ln>
          </p:spPr>
          <p:txBody>
            <a:bodyPr lIns="91405" tIns="45703" rIns="91405" bIns="45703" anchor="ctr"/>
            <a:lstStyle/>
            <a:p>
              <a:pPr algn="r" defTabSz="912813"/>
              <a:r>
                <a:rPr lang="fr-FR" sz="1200" dirty="0">
                  <a:solidFill>
                    <a:srgbClr val="FFFFFF"/>
                  </a:solidFill>
                  <a:latin typeface="Calibri" pitchFamily="34" charset="0"/>
                </a:rPr>
                <a:t>Ti/Cu/Ti/Al(Si)</a:t>
              </a:r>
            </a:p>
          </p:txBody>
        </p:sp>
        <p:sp>
          <p:nvSpPr>
            <p:cNvPr id="70695" name="Forme libre 78"/>
            <p:cNvSpPr>
              <a:spLocks/>
            </p:cNvSpPr>
            <p:nvPr/>
          </p:nvSpPr>
          <p:spPr bwMode="auto">
            <a:xfrm flipH="1">
              <a:off x="6078538" y="2657475"/>
              <a:ext cx="485775" cy="303213"/>
            </a:xfrm>
            <a:custGeom>
              <a:avLst/>
              <a:gdLst>
                <a:gd name="T0" fmla="*/ 3 w 566925"/>
                <a:gd name="T1" fmla="*/ 0 h 217896"/>
                <a:gd name="T2" fmla="*/ 3 w 566925"/>
                <a:gd name="T3" fmla="*/ 2147483647 h 217896"/>
                <a:gd name="T4" fmla="*/ 3 w 566925"/>
                <a:gd name="T5" fmla="*/ 2147483647 h 217896"/>
                <a:gd name="T6" fmla="*/ 0 60000 65536"/>
                <a:gd name="T7" fmla="*/ 0 60000 65536"/>
                <a:gd name="T8" fmla="*/ 0 60000 65536"/>
                <a:gd name="T9" fmla="*/ 0 w 566925"/>
                <a:gd name="T10" fmla="*/ 0 h 217896"/>
                <a:gd name="T11" fmla="*/ 566925 w 566925"/>
                <a:gd name="T12" fmla="*/ 217896 h 217896"/>
              </a:gdLst>
              <a:ahLst/>
              <a:cxnLst>
                <a:cxn ang="T6">
                  <a:pos x="T0" y="T1"/>
                </a:cxn>
                <a:cxn ang="T7">
                  <a:pos x="T2" y="T3"/>
                </a:cxn>
                <a:cxn ang="T8">
                  <a:pos x="T4" y="T5"/>
                </a:cxn>
              </a:cxnLst>
              <a:rect l="T9" t="T10" r="T11" b="T12"/>
              <a:pathLst>
                <a:path w="566925" h="217896">
                  <a:moveTo>
                    <a:pt x="14" y="0"/>
                  </a:moveTo>
                  <a:cubicBezTo>
                    <a:pt x="6364" y="43180"/>
                    <a:pt x="0" y="203537"/>
                    <a:pt x="94485" y="210716"/>
                  </a:cubicBezTo>
                  <a:cubicBezTo>
                    <a:pt x="188970" y="217895"/>
                    <a:pt x="490725" y="71016"/>
                    <a:pt x="566925" y="43076"/>
                  </a:cubicBezTo>
                </a:path>
              </a:pathLst>
            </a:custGeom>
            <a:solidFill>
              <a:srgbClr val="6699FF"/>
            </a:solidFill>
            <a:ln w="9525" cap="flat" cmpd="sng" algn="ctr">
              <a:noFill/>
              <a:prstDash val="solid"/>
              <a:round/>
              <a:headEnd type="none" w="med" len="med"/>
              <a:tailEnd type="none" w="med" len="med"/>
            </a:ln>
          </p:spPr>
          <p:txBody>
            <a:bodyPr/>
            <a:lstStyle/>
            <a:p>
              <a:endParaRPr lang="fr-FR"/>
            </a:p>
          </p:txBody>
        </p:sp>
        <p:sp>
          <p:nvSpPr>
            <p:cNvPr id="65" name="Rectangle 64"/>
            <p:cNvSpPr/>
            <p:nvPr/>
          </p:nvSpPr>
          <p:spPr bwMode="auto">
            <a:xfrm>
              <a:off x="6557963" y="2716213"/>
              <a:ext cx="1223962" cy="720725"/>
            </a:xfrm>
            <a:prstGeom prst="rect">
              <a:avLst/>
            </a:prstGeom>
            <a:solidFill>
              <a:schemeClr val="bg1">
                <a:lumMod val="50000"/>
              </a:schemeClr>
            </a:solidFill>
            <a:ln w="9525" cap="flat" cmpd="sng" algn="ctr">
              <a:noFill/>
              <a:prstDash val="solid"/>
              <a:round/>
              <a:headEnd type="none" w="med" len="med"/>
              <a:tailEnd type="none" w="med" len="med"/>
            </a:ln>
            <a:effectLst/>
          </p:spPr>
          <p:txBody>
            <a:bodyPr/>
            <a:lstStyle/>
            <a:p>
              <a:pPr eaLnBrk="0" fontAlgn="auto" hangingPunct="0">
                <a:spcBef>
                  <a:spcPts val="0"/>
                </a:spcBef>
                <a:spcAft>
                  <a:spcPts val="0"/>
                </a:spcAft>
                <a:defRPr/>
              </a:pPr>
              <a:endParaRPr lang="fr-FR">
                <a:latin typeface="+mn-lt"/>
                <a:cs typeface="+mn-cs"/>
              </a:endParaRPr>
            </a:p>
          </p:txBody>
        </p:sp>
        <p:cxnSp>
          <p:nvCxnSpPr>
            <p:cNvPr id="70697" name="Connecteur droit avec flèche 83"/>
            <p:cNvCxnSpPr>
              <a:cxnSpLocks noChangeShapeType="1"/>
              <a:stCxn id="70694" idx="2"/>
            </p:cNvCxnSpPr>
            <p:nvPr/>
          </p:nvCxnSpPr>
          <p:spPr bwMode="auto">
            <a:xfrm flipH="1">
              <a:off x="8216900" y="3100388"/>
              <a:ext cx="55563" cy="182562"/>
            </a:xfrm>
            <a:prstGeom prst="straightConnector1">
              <a:avLst/>
            </a:prstGeom>
            <a:noFill/>
            <a:ln w="9525" algn="ctr">
              <a:solidFill>
                <a:schemeClr val="tx1"/>
              </a:solidFill>
              <a:round/>
              <a:headEnd/>
              <a:tailEnd type="triangle" w="med" len="med"/>
            </a:ln>
          </p:spPr>
        </p:cxnSp>
        <p:sp>
          <p:nvSpPr>
            <p:cNvPr id="70698" name="Rectangle 1609"/>
            <p:cNvSpPr>
              <a:spLocks noChangeArrowheads="1"/>
            </p:cNvSpPr>
            <p:nvPr/>
          </p:nvSpPr>
          <p:spPr bwMode="auto">
            <a:xfrm>
              <a:off x="6567488" y="2725738"/>
              <a:ext cx="1219200" cy="461962"/>
            </a:xfrm>
            <a:prstGeom prst="rect">
              <a:avLst/>
            </a:prstGeom>
            <a:noFill/>
            <a:ln w="9525" algn="ctr">
              <a:noFill/>
              <a:miter lim="800000"/>
              <a:headEnd/>
              <a:tailEnd/>
            </a:ln>
          </p:spPr>
          <p:txBody>
            <a:bodyPr lIns="91405" tIns="45703" rIns="91405" bIns="45703">
              <a:spAutoFit/>
            </a:bodyPr>
            <a:lstStyle/>
            <a:p>
              <a:pPr algn="ctr" defTabSz="4171950">
                <a:spcBef>
                  <a:spcPct val="20000"/>
                </a:spcBef>
              </a:pPr>
              <a:r>
                <a:rPr lang="fr-FR" sz="1200">
                  <a:solidFill>
                    <a:schemeClr val="bg1"/>
                  </a:solidFill>
                  <a:latin typeface="Calibri" pitchFamily="34" charset="0"/>
                </a:rPr>
                <a:t>Microinsert rugueux de Ni</a:t>
              </a:r>
            </a:p>
          </p:txBody>
        </p:sp>
        <p:sp>
          <p:nvSpPr>
            <p:cNvPr id="70699" name="Rectangle 87"/>
            <p:cNvSpPr>
              <a:spLocks noChangeArrowheads="1"/>
            </p:cNvSpPr>
            <p:nvPr/>
          </p:nvSpPr>
          <p:spPr bwMode="auto">
            <a:xfrm flipH="1">
              <a:off x="8259763" y="3281363"/>
              <a:ext cx="76200" cy="152400"/>
            </a:xfrm>
            <a:prstGeom prst="rect">
              <a:avLst/>
            </a:prstGeom>
            <a:solidFill>
              <a:schemeClr val="bg1"/>
            </a:solidFill>
            <a:ln w="9525" algn="ctr">
              <a:noFill/>
              <a:round/>
              <a:headEnd/>
              <a:tailEnd/>
            </a:ln>
          </p:spPr>
          <p:txBody>
            <a:bodyPr/>
            <a:lstStyle/>
            <a:p>
              <a:pPr eaLnBrk="0" hangingPunct="0"/>
              <a:endParaRPr lang="fr-FR">
                <a:latin typeface="Calibri" pitchFamily="34" charset="0"/>
              </a:endParaRPr>
            </a:p>
          </p:txBody>
        </p:sp>
        <p:sp>
          <p:nvSpPr>
            <p:cNvPr id="70703" name="Down Arrow 11"/>
            <p:cNvSpPr>
              <a:spLocks noChangeArrowheads="1"/>
            </p:cNvSpPr>
            <p:nvPr/>
          </p:nvSpPr>
          <p:spPr bwMode="auto">
            <a:xfrm>
              <a:off x="6262688" y="1887538"/>
              <a:ext cx="228600" cy="304800"/>
            </a:xfrm>
            <a:prstGeom prst="downArrow">
              <a:avLst>
                <a:gd name="adj1" fmla="val 50000"/>
                <a:gd name="adj2" fmla="val 49994"/>
              </a:avLst>
            </a:prstGeom>
            <a:solidFill>
              <a:schemeClr val="bg1"/>
            </a:solidFill>
            <a:ln w="9525" algn="ctr">
              <a:solidFill>
                <a:schemeClr val="tx1"/>
              </a:solidFill>
              <a:round/>
              <a:headEnd/>
              <a:tailEnd/>
            </a:ln>
          </p:spPr>
          <p:txBody>
            <a:bodyPr/>
            <a:lstStyle/>
            <a:p>
              <a:pPr eaLnBrk="0" hangingPunct="0"/>
              <a:endParaRPr lang="de-DE">
                <a:latin typeface="Calibri" pitchFamily="34" charset="0"/>
              </a:endParaRPr>
            </a:p>
          </p:txBody>
        </p:sp>
        <p:sp>
          <p:nvSpPr>
            <p:cNvPr id="70704" name="Down Arrow 11"/>
            <p:cNvSpPr>
              <a:spLocks noChangeArrowheads="1"/>
            </p:cNvSpPr>
            <p:nvPr/>
          </p:nvSpPr>
          <p:spPr bwMode="auto">
            <a:xfrm>
              <a:off x="7062788" y="1887538"/>
              <a:ext cx="228600" cy="304800"/>
            </a:xfrm>
            <a:prstGeom prst="downArrow">
              <a:avLst>
                <a:gd name="adj1" fmla="val 50000"/>
                <a:gd name="adj2" fmla="val 49994"/>
              </a:avLst>
            </a:prstGeom>
            <a:solidFill>
              <a:schemeClr val="bg1"/>
            </a:solidFill>
            <a:ln w="9525" algn="ctr">
              <a:solidFill>
                <a:schemeClr val="tx1"/>
              </a:solidFill>
              <a:round/>
              <a:headEnd/>
              <a:tailEnd/>
            </a:ln>
          </p:spPr>
          <p:txBody>
            <a:bodyPr/>
            <a:lstStyle/>
            <a:p>
              <a:pPr eaLnBrk="0" hangingPunct="0"/>
              <a:endParaRPr lang="de-DE">
                <a:latin typeface="Calibri" pitchFamily="34" charset="0"/>
              </a:endParaRPr>
            </a:p>
          </p:txBody>
        </p:sp>
        <p:sp>
          <p:nvSpPr>
            <p:cNvPr id="70705" name="Down Arrow 11"/>
            <p:cNvSpPr>
              <a:spLocks noChangeArrowheads="1"/>
            </p:cNvSpPr>
            <p:nvPr/>
          </p:nvSpPr>
          <p:spPr bwMode="auto">
            <a:xfrm>
              <a:off x="7862888" y="1887538"/>
              <a:ext cx="228600" cy="304800"/>
            </a:xfrm>
            <a:prstGeom prst="downArrow">
              <a:avLst>
                <a:gd name="adj1" fmla="val 50000"/>
                <a:gd name="adj2" fmla="val 49994"/>
              </a:avLst>
            </a:prstGeom>
            <a:solidFill>
              <a:schemeClr val="bg1"/>
            </a:solidFill>
            <a:ln w="9525" algn="ctr">
              <a:solidFill>
                <a:schemeClr val="tx1"/>
              </a:solidFill>
              <a:round/>
              <a:headEnd/>
              <a:tailEnd/>
            </a:ln>
          </p:spPr>
          <p:txBody>
            <a:bodyPr/>
            <a:lstStyle/>
            <a:p>
              <a:pPr eaLnBrk="0" hangingPunct="0"/>
              <a:endParaRPr lang="de-DE">
                <a:latin typeface="Calibri" pitchFamily="34" charset="0"/>
              </a:endParaRPr>
            </a:p>
          </p:txBody>
        </p:sp>
        <p:sp>
          <p:nvSpPr>
            <p:cNvPr id="70707" name="Forme libre 113"/>
            <p:cNvSpPr>
              <a:spLocks/>
            </p:cNvSpPr>
            <p:nvPr/>
          </p:nvSpPr>
          <p:spPr bwMode="auto">
            <a:xfrm>
              <a:off x="6586538" y="3341688"/>
              <a:ext cx="1168400" cy="100012"/>
            </a:xfrm>
            <a:custGeom>
              <a:avLst/>
              <a:gdLst>
                <a:gd name="T0" fmla="*/ 0 w 1212850"/>
                <a:gd name="T1" fmla="*/ 150576 h 99483"/>
                <a:gd name="T2" fmla="*/ 39725 w 1212850"/>
                <a:gd name="T3" fmla="*/ 1600 h 99483"/>
                <a:gd name="T4" fmla="*/ 79445 w 1212850"/>
                <a:gd name="T5" fmla="*/ 140962 h 99483"/>
                <a:gd name="T6" fmla="*/ 0 60000 65536"/>
                <a:gd name="T7" fmla="*/ 0 60000 65536"/>
                <a:gd name="T8" fmla="*/ 0 60000 65536"/>
                <a:gd name="T9" fmla="*/ 0 w 1212850"/>
                <a:gd name="T10" fmla="*/ 0 h 99483"/>
                <a:gd name="T11" fmla="*/ 1212850 w 1212850"/>
                <a:gd name="T12" fmla="*/ 99483 h 99483"/>
              </a:gdLst>
              <a:ahLst/>
              <a:cxnLst>
                <a:cxn ang="T6">
                  <a:pos x="T0" y="T1"/>
                </a:cxn>
                <a:cxn ang="T7">
                  <a:pos x="T2" y="T3"/>
                </a:cxn>
                <a:cxn ang="T8">
                  <a:pos x="T4" y="T5"/>
                </a:cxn>
              </a:cxnLst>
              <a:rect l="T9" t="T10" r="T11" b="T12"/>
              <a:pathLst>
                <a:path w="1212850" h="99483">
                  <a:moveTo>
                    <a:pt x="0" y="99483"/>
                  </a:moveTo>
                  <a:cubicBezTo>
                    <a:pt x="159279" y="47624"/>
                    <a:pt x="404283" y="2116"/>
                    <a:pt x="606425" y="1058"/>
                  </a:cubicBezTo>
                  <a:cubicBezTo>
                    <a:pt x="833967" y="0"/>
                    <a:pt x="967846" y="43391"/>
                    <a:pt x="1212850" y="93133"/>
                  </a:cubicBezTo>
                </a:path>
              </a:pathLst>
            </a:custGeom>
            <a:solidFill>
              <a:srgbClr val="CCFFFF"/>
            </a:solidFill>
            <a:ln w="28575" cap="flat" cmpd="sng" algn="ctr">
              <a:solidFill>
                <a:srgbClr val="FF0000"/>
              </a:solidFill>
              <a:prstDash val="sysDot"/>
              <a:round/>
              <a:headEnd type="none" w="med" len="med"/>
              <a:tailEnd type="none" w="med" len="med"/>
            </a:ln>
          </p:spPr>
          <p:txBody>
            <a:bodyPr/>
            <a:lstStyle/>
            <a:p>
              <a:endParaRPr lang="fr-FR"/>
            </a:p>
          </p:txBody>
        </p:sp>
        <p:sp>
          <p:nvSpPr>
            <p:cNvPr id="70708" name="Forme libre 114"/>
            <p:cNvSpPr>
              <a:spLocks/>
            </p:cNvSpPr>
            <p:nvPr/>
          </p:nvSpPr>
          <p:spPr bwMode="auto">
            <a:xfrm flipV="1">
              <a:off x="6561138" y="2708275"/>
              <a:ext cx="1212850" cy="71438"/>
            </a:xfrm>
            <a:custGeom>
              <a:avLst/>
              <a:gdLst>
                <a:gd name="T0" fmla="*/ 0 w 1212850"/>
                <a:gd name="T1" fmla="*/ 1 h 99483"/>
                <a:gd name="T2" fmla="*/ 606425 w 1212850"/>
                <a:gd name="T3" fmla="*/ 1 h 99483"/>
                <a:gd name="T4" fmla="*/ 1212850 w 1212850"/>
                <a:gd name="T5" fmla="*/ 1 h 99483"/>
                <a:gd name="T6" fmla="*/ 0 60000 65536"/>
                <a:gd name="T7" fmla="*/ 0 60000 65536"/>
                <a:gd name="T8" fmla="*/ 0 60000 65536"/>
                <a:gd name="T9" fmla="*/ 0 w 1212850"/>
                <a:gd name="T10" fmla="*/ 0 h 99483"/>
                <a:gd name="T11" fmla="*/ 1212850 w 1212850"/>
                <a:gd name="T12" fmla="*/ 99483 h 99483"/>
              </a:gdLst>
              <a:ahLst/>
              <a:cxnLst>
                <a:cxn ang="T6">
                  <a:pos x="T0" y="T1"/>
                </a:cxn>
                <a:cxn ang="T7">
                  <a:pos x="T2" y="T3"/>
                </a:cxn>
                <a:cxn ang="T8">
                  <a:pos x="T4" y="T5"/>
                </a:cxn>
              </a:cxnLst>
              <a:rect l="T9" t="T10" r="T11" b="T12"/>
              <a:pathLst>
                <a:path w="1212850" h="99483">
                  <a:moveTo>
                    <a:pt x="0" y="99483"/>
                  </a:moveTo>
                  <a:cubicBezTo>
                    <a:pt x="159279" y="47624"/>
                    <a:pt x="404283" y="2116"/>
                    <a:pt x="606425" y="1058"/>
                  </a:cubicBezTo>
                  <a:cubicBezTo>
                    <a:pt x="833967" y="0"/>
                    <a:pt x="967846" y="43391"/>
                    <a:pt x="1212850" y="93133"/>
                  </a:cubicBezTo>
                </a:path>
              </a:pathLst>
            </a:custGeom>
            <a:solidFill>
              <a:srgbClr val="6699FF"/>
            </a:solidFill>
            <a:ln w="9525" cap="flat" cmpd="sng" algn="ctr">
              <a:noFill/>
              <a:prstDash val="solid"/>
              <a:round/>
              <a:headEnd type="none" w="med" len="med"/>
              <a:tailEnd type="none" w="med" len="med"/>
            </a:ln>
          </p:spPr>
          <p:txBody>
            <a:bodyPr/>
            <a:lstStyle/>
            <a:p>
              <a:endParaRPr lang="fr-FR"/>
            </a:p>
          </p:txBody>
        </p:sp>
        <p:sp>
          <p:nvSpPr>
            <p:cNvPr id="70710" name="Forme libre 121"/>
            <p:cNvSpPr>
              <a:spLocks/>
            </p:cNvSpPr>
            <p:nvPr/>
          </p:nvSpPr>
          <p:spPr bwMode="auto">
            <a:xfrm flipH="1" flipV="1">
              <a:off x="6083300" y="3052763"/>
              <a:ext cx="468313" cy="401637"/>
            </a:xfrm>
            <a:custGeom>
              <a:avLst/>
              <a:gdLst>
                <a:gd name="T0" fmla="*/ 2 w 566925"/>
                <a:gd name="T1" fmla="*/ 0 h 217896"/>
                <a:gd name="T2" fmla="*/ 2 w 566925"/>
                <a:gd name="T3" fmla="*/ 2147483647 h 217896"/>
                <a:gd name="T4" fmla="*/ 2 w 566925"/>
                <a:gd name="T5" fmla="*/ 2147483647 h 217896"/>
                <a:gd name="T6" fmla="*/ 0 60000 65536"/>
                <a:gd name="T7" fmla="*/ 0 60000 65536"/>
                <a:gd name="T8" fmla="*/ 0 60000 65536"/>
                <a:gd name="T9" fmla="*/ 0 w 566925"/>
                <a:gd name="T10" fmla="*/ 0 h 217896"/>
                <a:gd name="T11" fmla="*/ 566925 w 566925"/>
                <a:gd name="T12" fmla="*/ 217896 h 217896"/>
              </a:gdLst>
              <a:ahLst/>
              <a:cxnLst>
                <a:cxn ang="T6">
                  <a:pos x="T0" y="T1"/>
                </a:cxn>
                <a:cxn ang="T7">
                  <a:pos x="T2" y="T3"/>
                </a:cxn>
                <a:cxn ang="T8">
                  <a:pos x="T4" y="T5"/>
                </a:cxn>
              </a:cxnLst>
              <a:rect l="T9" t="T10" r="T11" b="T12"/>
              <a:pathLst>
                <a:path w="566925" h="217896">
                  <a:moveTo>
                    <a:pt x="14" y="0"/>
                  </a:moveTo>
                  <a:cubicBezTo>
                    <a:pt x="6364" y="43180"/>
                    <a:pt x="0" y="203537"/>
                    <a:pt x="94485" y="210716"/>
                  </a:cubicBezTo>
                  <a:cubicBezTo>
                    <a:pt x="188970" y="217895"/>
                    <a:pt x="490725" y="71016"/>
                    <a:pt x="566925" y="43076"/>
                  </a:cubicBezTo>
                </a:path>
              </a:pathLst>
            </a:custGeom>
            <a:solidFill>
              <a:srgbClr val="CCFFFF"/>
            </a:solidFill>
            <a:ln w="28575" cap="flat" cmpd="sng" algn="ctr">
              <a:solidFill>
                <a:srgbClr val="FF0000"/>
              </a:solidFill>
              <a:prstDash val="solid"/>
              <a:round/>
              <a:headEnd type="none" w="med" len="med"/>
              <a:tailEnd type="none" w="med" len="med"/>
            </a:ln>
          </p:spPr>
          <p:txBody>
            <a:bodyPr/>
            <a:lstStyle/>
            <a:p>
              <a:endParaRPr lang="fr-FR"/>
            </a:p>
          </p:txBody>
        </p:sp>
        <p:sp>
          <p:nvSpPr>
            <p:cNvPr id="70711" name="Forme libre 124"/>
            <p:cNvSpPr>
              <a:spLocks/>
            </p:cNvSpPr>
            <p:nvPr/>
          </p:nvSpPr>
          <p:spPr bwMode="auto">
            <a:xfrm flipV="1">
              <a:off x="7781925" y="3054350"/>
              <a:ext cx="468313" cy="401638"/>
            </a:xfrm>
            <a:custGeom>
              <a:avLst/>
              <a:gdLst>
                <a:gd name="T0" fmla="*/ 2 w 566925"/>
                <a:gd name="T1" fmla="*/ 0 h 217896"/>
                <a:gd name="T2" fmla="*/ 2 w 566925"/>
                <a:gd name="T3" fmla="*/ 2147483647 h 217896"/>
                <a:gd name="T4" fmla="*/ 2 w 566925"/>
                <a:gd name="T5" fmla="*/ 2147483647 h 217896"/>
                <a:gd name="T6" fmla="*/ 0 60000 65536"/>
                <a:gd name="T7" fmla="*/ 0 60000 65536"/>
                <a:gd name="T8" fmla="*/ 0 60000 65536"/>
                <a:gd name="T9" fmla="*/ 0 w 566925"/>
                <a:gd name="T10" fmla="*/ 0 h 217896"/>
                <a:gd name="T11" fmla="*/ 566925 w 566925"/>
                <a:gd name="T12" fmla="*/ 217896 h 217896"/>
              </a:gdLst>
              <a:ahLst/>
              <a:cxnLst>
                <a:cxn ang="T6">
                  <a:pos x="T0" y="T1"/>
                </a:cxn>
                <a:cxn ang="T7">
                  <a:pos x="T2" y="T3"/>
                </a:cxn>
                <a:cxn ang="T8">
                  <a:pos x="T4" y="T5"/>
                </a:cxn>
              </a:cxnLst>
              <a:rect l="T9" t="T10" r="T11" b="T12"/>
              <a:pathLst>
                <a:path w="566925" h="217896">
                  <a:moveTo>
                    <a:pt x="14" y="0"/>
                  </a:moveTo>
                  <a:cubicBezTo>
                    <a:pt x="6364" y="43180"/>
                    <a:pt x="0" y="203537"/>
                    <a:pt x="94485" y="210716"/>
                  </a:cubicBezTo>
                  <a:cubicBezTo>
                    <a:pt x="188970" y="217895"/>
                    <a:pt x="490725" y="71016"/>
                    <a:pt x="566925" y="43076"/>
                  </a:cubicBezTo>
                </a:path>
              </a:pathLst>
            </a:custGeom>
            <a:solidFill>
              <a:srgbClr val="CCFFFF"/>
            </a:solidFill>
            <a:ln w="28575" cap="flat" cmpd="sng" algn="ctr">
              <a:solidFill>
                <a:srgbClr val="FF0000"/>
              </a:solidFill>
              <a:prstDash val="solid"/>
              <a:round/>
              <a:headEnd type="none" w="med" len="med"/>
              <a:tailEnd type="none" w="med" len="med"/>
            </a:ln>
          </p:spPr>
          <p:txBody>
            <a:bodyPr/>
            <a:lstStyle/>
            <a:p>
              <a:endParaRPr lang="fr-FR"/>
            </a:p>
          </p:txBody>
        </p:sp>
        <p:sp>
          <p:nvSpPr>
            <p:cNvPr id="70722" name="Rectangle 155"/>
            <p:cNvSpPr>
              <a:spLocks noChangeArrowheads="1"/>
            </p:cNvSpPr>
            <p:nvPr/>
          </p:nvSpPr>
          <p:spPr bwMode="auto">
            <a:xfrm>
              <a:off x="7754938" y="3335338"/>
              <a:ext cx="565150" cy="276225"/>
            </a:xfrm>
            <a:prstGeom prst="rect">
              <a:avLst/>
            </a:prstGeom>
            <a:noFill/>
            <a:ln w="9525">
              <a:noFill/>
              <a:miter lim="800000"/>
              <a:headEnd/>
              <a:tailEnd/>
            </a:ln>
          </p:spPr>
          <p:txBody>
            <a:bodyPr wrap="none">
              <a:spAutoFit/>
            </a:bodyPr>
            <a:lstStyle/>
            <a:p>
              <a:pPr algn="r" defTabSz="912813"/>
              <a:r>
                <a:rPr lang="fr-FR" sz="1200">
                  <a:latin typeface="Calibri" pitchFamily="34" charset="0"/>
                </a:rPr>
                <a:t>Al(Cu)</a:t>
              </a:r>
            </a:p>
          </p:txBody>
        </p:sp>
        <p:sp>
          <p:nvSpPr>
            <p:cNvPr id="70728" name="Forme libre 90"/>
            <p:cNvSpPr>
              <a:spLocks/>
            </p:cNvSpPr>
            <p:nvPr/>
          </p:nvSpPr>
          <p:spPr bwMode="auto">
            <a:xfrm flipH="1">
              <a:off x="7786688" y="3259138"/>
              <a:ext cx="76200" cy="228600"/>
            </a:xfrm>
            <a:custGeom>
              <a:avLst/>
              <a:gdLst>
                <a:gd name="T0" fmla="*/ 0 w 201612"/>
                <a:gd name="T1" fmla="*/ 2147483647 h 171450"/>
                <a:gd name="T2" fmla="*/ 0 w 201612"/>
                <a:gd name="T3" fmla="*/ 2147483647 h 171450"/>
                <a:gd name="T4" fmla="*/ 0 w 201612"/>
                <a:gd name="T5" fmla="*/ 0 h 171450"/>
                <a:gd name="T6" fmla="*/ 0 60000 65536"/>
                <a:gd name="T7" fmla="*/ 0 60000 65536"/>
                <a:gd name="T8" fmla="*/ 0 60000 65536"/>
                <a:gd name="T9" fmla="*/ 0 w 201612"/>
                <a:gd name="T10" fmla="*/ 0 h 171450"/>
                <a:gd name="T11" fmla="*/ 201612 w 201612"/>
                <a:gd name="T12" fmla="*/ 171450 h 171450"/>
              </a:gdLst>
              <a:ahLst/>
              <a:cxnLst>
                <a:cxn ang="T6">
                  <a:pos x="T0" y="T1"/>
                </a:cxn>
                <a:cxn ang="T7">
                  <a:pos x="T2" y="T3"/>
                </a:cxn>
                <a:cxn ang="T8">
                  <a:pos x="T4" y="T5"/>
                </a:cxn>
              </a:cxnLst>
              <a:rect l="T9" t="T10" r="T11" b="T12"/>
              <a:pathLst>
                <a:path w="201612" h="171450">
                  <a:moveTo>
                    <a:pt x="201612" y="171450"/>
                  </a:moveTo>
                  <a:cubicBezTo>
                    <a:pt x="126206" y="164306"/>
                    <a:pt x="50800" y="157162"/>
                    <a:pt x="25400" y="128587"/>
                  </a:cubicBezTo>
                  <a:cubicBezTo>
                    <a:pt x="0" y="100012"/>
                    <a:pt x="44450" y="19050"/>
                    <a:pt x="49212" y="0"/>
                  </a:cubicBezTo>
                </a:path>
              </a:pathLst>
            </a:custGeom>
            <a:noFill/>
            <a:ln w="9525" cap="flat" cmpd="sng" algn="ctr">
              <a:solidFill>
                <a:schemeClr val="tx1"/>
              </a:solidFill>
              <a:prstDash val="solid"/>
              <a:round/>
              <a:headEnd type="none" w="med" len="med"/>
              <a:tailEnd type="triangle" w="med" len="med"/>
            </a:ln>
          </p:spPr>
          <p:txBody>
            <a:bodyPr/>
            <a:lstStyle/>
            <a:p>
              <a:endParaRPr lang="fr-FR"/>
            </a:p>
          </p:txBody>
        </p:sp>
        <p:sp>
          <p:nvSpPr>
            <p:cNvPr id="70729" name="Forme libre 91"/>
            <p:cNvSpPr>
              <a:spLocks/>
            </p:cNvSpPr>
            <p:nvPr/>
          </p:nvSpPr>
          <p:spPr bwMode="auto">
            <a:xfrm>
              <a:off x="6491288" y="3259138"/>
              <a:ext cx="76200" cy="228600"/>
            </a:xfrm>
            <a:custGeom>
              <a:avLst/>
              <a:gdLst>
                <a:gd name="T0" fmla="*/ 0 w 201612"/>
                <a:gd name="T1" fmla="*/ 2147483647 h 171450"/>
                <a:gd name="T2" fmla="*/ 0 w 201612"/>
                <a:gd name="T3" fmla="*/ 2147483647 h 171450"/>
                <a:gd name="T4" fmla="*/ 0 w 201612"/>
                <a:gd name="T5" fmla="*/ 0 h 171450"/>
                <a:gd name="T6" fmla="*/ 0 60000 65536"/>
                <a:gd name="T7" fmla="*/ 0 60000 65536"/>
                <a:gd name="T8" fmla="*/ 0 60000 65536"/>
                <a:gd name="T9" fmla="*/ 0 w 201612"/>
                <a:gd name="T10" fmla="*/ 0 h 171450"/>
                <a:gd name="T11" fmla="*/ 201612 w 201612"/>
                <a:gd name="T12" fmla="*/ 171450 h 171450"/>
              </a:gdLst>
              <a:ahLst/>
              <a:cxnLst>
                <a:cxn ang="T6">
                  <a:pos x="T0" y="T1"/>
                </a:cxn>
                <a:cxn ang="T7">
                  <a:pos x="T2" y="T3"/>
                </a:cxn>
                <a:cxn ang="T8">
                  <a:pos x="T4" y="T5"/>
                </a:cxn>
              </a:cxnLst>
              <a:rect l="T9" t="T10" r="T11" b="T12"/>
              <a:pathLst>
                <a:path w="201612" h="171450">
                  <a:moveTo>
                    <a:pt x="201612" y="171450"/>
                  </a:moveTo>
                  <a:cubicBezTo>
                    <a:pt x="126206" y="164306"/>
                    <a:pt x="50800" y="157162"/>
                    <a:pt x="25400" y="128587"/>
                  </a:cubicBezTo>
                  <a:cubicBezTo>
                    <a:pt x="0" y="100012"/>
                    <a:pt x="44450" y="19050"/>
                    <a:pt x="49212" y="0"/>
                  </a:cubicBezTo>
                </a:path>
              </a:pathLst>
            </a:custGeom>
            <a:noFill/>
            <a:ln w="9525" cap="flat" cmpd="sng" algn="ctr">
              <a:solidFill>
                <a:schemeClr val="tx1"/>
              </a:solidFill>
              <a:prstDash val="solid"/>
              <a:round/>
              <a:headEnd type="none" w="med" len="med"/>
              <a:tailEnd type="triangle" w="med" len="med"/>
            </a:ln>
          </p:spPr>
          <p:txBody>
            <a:bodyPr/>
            <a:lstStyle/>
            <a:p>
              <a:endParaRPr lang="fr-FR"/>
            </a:p>
          </p:txBody>
        </p:sp>
        <p:sp>
          <p:nvSpPr>
            <p:cNvPr id="70730" name="Forme libre 92"/>
            <p:cNvSpPr>
              <a:spLocks/>
            </p:cNvSpPr>
            <p:nvPr/>
          </p:nvSpPr>
          <p:spPr bwMode="auto">
            <a:xfrm flipH="1">
              <a:off x="6586538" y="3411538"/>
              <a:ext cx="466725" cy="76200"/>
            </a:xfrm>
            <a:custGeom>
              <a:avLst/>
              <a:gdLst>
                <a:gd name="T0" fmla="*/ 2147483647 w 246696"/>
                <a:gd name="T1" fmla="*/ 0 h 171450"/>
                <a:gd name="T2" fmla="*/ 2147483647 w 246696"/>
                <a:gd name="T3" fmla="*/ 0 h 171450"/>
                <a:gd name="T4" fmla="*/ 2147483647 w 246696"/>
                <a:gd name="T5" fmla="*/ 0 h 171450"/>
                <a:gd name="T6" fmla="*/ 0 60000 65536"/>
                <a:gd name="T7" fmla="*/ 0 60000 65536"/>
                <a:gd name="T8" fmla="*/ 0 60000 65536"/>
                <a:gd name="T9" fmla="*/ 0 w 246696"/>
                <a:gd name="T10" fmla="*/ 0 h 171450"/>
                <a:gd name="T11" fmla="*/ 246696 w 246696"/>
                <a:gd name="T12" fmla="*/ 171450 h 171450"/>
              </a:gdLst>
              <a:ahLst/>
              <a:cxnLst>
                <a:cxn ang="T6">
                  <a:pos x="T0" y="T1"/>
                </a:cxn>
                <a:cxn ang="T7">
                  <a:pos x="T2" y="T3"/>
                </a:cxn>
                <a:cxn ang="T8">
                  <a:pos x="T4" y="T5"/>
                </a:cxn>
              </a:cxnLst>
              <a:rect l="T9" t="T10" r="T11" b="T12"/>
              <a:pathLst>
                <a:path w="246696" h="171450">
                  <a:moveTo>
                    <a:pt x="246696" y="171450"/>
                  </a:moveTo>
                  <a:cubicBezTo>
                    <a:pt x="171290" y="164306"/>
                    <a:pt x="110806" y="157162"/>
                    <a:pt x="70484" y="128587"/>
                  </a:cubicBezTo>
                  <a:cubicBezTo>
                    <a:pt x="30162" y="100012"/>
                    <a:pt x="0" y="19050"/>
                    <a:pt x="4762" y="0"/>
                  </a:cubicBezTo>
                </a:path>
              </a:pathLst>
            </a:custGeom>
            <a:noFill/>
            <a:ln w="9525" cap="flat" cmpd="sng" algn="ctr">
              <a:solidFill>
                <a:schemeClr val="tx1"/>
              </a:solidFill>
              <a:prstDash val="solid"/>
              <a:round/>
              <a:headEnd type="none" w="med" len="med"/>
              <a:tailEnd type="triangle" w="med" len="med"/>
            </a:ln>
          </p:spPr>
          <p:txBody>
            <a:bodyPr/>
            <a:lstStyle/>
            <a:p>
              <a:endParaRPr lang="fr-FR"/>
            </a:p>
          </p:txBody>
        </p:sp>
        <p:sp>
          <p:nvSpPr>
            <p:cNvPr id="70731" name="Forme libre 93"/>
            <p:cNvSpPr>
              <a:spLocks/>
            </p:cNvSpPr>
            <p:nvPr/>
          </p:nvSpPr>
          <p:spPr bwMode="auto">
            <a:xfrm>
              <a:off x="7304088" y="3411538"/>
              <a:ext cx="465137" cy="76200"/>
            </a:xfrm>
            <a:custGeom>
              <a:avLst/>
              <a:gdLst>
                <a:gd name="T0" fmla="*/ 2147483647 w 246696"/>
                <a:gd name="T1" fmla="*/ 0 h 171450"/>
                <a:gd name="T2" fmla="*/ 2147483647 w 246696"/>
                <a:gd name="T3" fmla="*/ 0 h 171450"/>
                <a:gd name="T4" fmla="*/ 2147483647 w 246696"/>
                <a:gd name="T5" fmla="*/ 0 h 171450"/>
                <a:gd name="T6" fmla="*/ 0 60000 65536"/>
                <a:gd name="T7" fmla="*/ 0 60000 65536"/>
                <a:gd name="T8" fmla="*/ 0 60000 65536"/>
                <a:gd name="T9" fmla="*/ 0 w 246696"/>
                <a:gd name="T10" fmla="*/ 0 h 171450"/>
                <a:gd name="T11" fmla="*/ 246696 w 246696"/>
                <a:gd name="T12" fmla="*/ 171450 h 171450"/>
              </a:gdLst>
              <a:ahLst/>
              <a:cxnLst>
                <a:cxn ang="T6">
                  <a:pos x="T0" y="T1"/>
                </a:cxn>
                <a:cxn ang="T7">
                  <a:pos x="T2" y="T3"/>
                </a:cxn>
                <a:cxn ang="T8">
                  <a:pos x="T4" y="T5"/>
                </a:cxn>
              </a:cxnLst>
              <a:rect l="T9" t="T10" r="T11" b="T12"/>
              <a:pathLst>
                <a:path w="246696" h="171450">
                  <a:moveTo>
                    <a:pt x="246696" y="171450"/>
                  </a:moveTo>
                  <a:cubicBezTo>
                    <a:pt x="171290" y="164306"/>
                    <a:pt x="110806" y="157162"/>
                    <a:pt x="70484" y="128587"/>
                  </a:cubicBezTo>
                  <a:cubicBezTo>
                    <a:pt x="30162" y="100012"/>
                    <a:pt x="0" y="19050"/>
                    <a:pt x="4762" y="0"/>
                  </a:cubicBezTo>
                </a:path>
              </a:pathLst>
            </a:custGeom>
            <a:noFill/>
            <a:ln w="9525" cap="flat" cmpd="sng" algn="ctr">
              <a:solidFill>
                <a:schemeClr val="tx1"/>
              </a:solidFill>
              <a:prstDash val="solid"/>
              <a:round/>
              <a:headEnd type="none" w="med" len="med"/>
              <a:tailEnd type="triangle" w="med" len="med"/>
            </a:ln>
          </p:spPr>
          <p:txBody>
            <a:bodyPr/>
            <a:lstStyle/>
            <a:p>
              <a:endParaRPr lang="fr-FR"/>
            </a:p>
          </p:txBody>
        </p:sp>
        <p:cxnSp>
          <p:nvCxnSpPr>
            <p:cNvPr id="70732" name="Connecteur droit avec flèche 22"/>
            <p:cNvCxnSpPr>
              <a:cxnSpLocks noChangeShapeType="1"/>
            </p:cNvCxnSpPr>
            <p:nvPr/>
          </p:nvCxnSpPr>
          <p:spPr bwMode="auto">
            <a:xfrm flipH="1">
              <a:off x="6405563" y="3000375"/>
              <a:ext cx="152400" cy="0"/>
            </a:xfrm>
            <a:prstGeom prst="straightConnector1">
              <a:avLst/>
            </a:prstGeom>
            <a:noFill/>
            <a:ln w="9525" algn="ctr">
              <a:solidFill>
                <a:schemeClr val="tx1"/>
              </a:solidFill>
              <a:round/>
              <a:headEnd/>
              <a:tailEnd type="triangle" w="med" len="med"/>
            </a:ln>
          </p:spPr>
        </p:cxnSp>
        <p:cxnSp>
          <p:nvCxnSpPr>
            <p:cNvPr id="70733" name="Connecteur droit avec flèche 22"/>
            <p:cNvCxnSpPr>
              <a:cxnSpLocks noChangeShapeType="1"/>
            </p:cNvCxnSpPr>
            <p:nvPr/>
          </p:nvCxnSpPr>
          <p:spPr bwMode="auto">
            <a:xfrm flipV="1">
              <a:off x="7781925" y="3000375"/>
              <a:ext cx="152400" cy="0"/>
            </a:xfrm>
            <a:prstGeom prst="straightConnector1">
              <a:avLst/>
            </a:prstGeom>
            <a:noFill/>
            <a:ln w="9525" algn="ctr">
              <a:solidFill>
                <a:schemeClr val="tx1"/>
              </a:solidFill>
              <a:round/>
              <a:headEnd/>
              <a:tailEnd type="triangle" w="med" len="med"/>
            </a:ln>
          </p:spPr>
        </p:cxnSp>
      </p:grpSp>
      <p:sp>
        <p:nvSpPr>
          <p:cNvPr id="70734" name="Rectangle 134"/>
          <p:cNvSpPr>
            <a:spLocks noChangeArrowheads="1"/>
          </p:cNvSpPr>
          <p:nvPr/>
        </p:nvSpPr>
        <p:spPr bwMode="auto">
          <a:xfrm>
            <a:off x="1354138" y="3636615"/>
            <a:ext cx="1633537" cy="522288"/>
          </a:xfrm>
          <a:prstGeom prst="rect">
            <a:avLst/>
          </a:prstGeom>
          <a:noFill/>
          <a:ln w="9525">
            <a:noFill/>
            <a:miter lim="800000"/>
            <a:headEnd/>
            <a:tailEnd/>
          </a:ln>
        </p:spPr>
        <p:txBody>
          <a:bodyPr>
            <a:spAutoFit/>
          </a:bodyPr>
          <a:lstStyle/>
          <a:p>
            <a:pPr algn="ctr"/>
            <a:r>
              <a:rPr lang="fr-FR" sz="1400" b="1" dirty="0">
                <a:latin typeface="Calibri" pitchFamily="34" charset="0"/>
                <a:ea typeface="MS Mincho" pitchFamily="49" charset="-128"/>
                <a:cs typeface="Times New Roman" pitchFamily="18" charset="0"/>
              </a:rPr>
              <a:t>Ecrasement</a:t>
            </a:r>
          </a:p>
          <a:p>
            <a:pPr algn="ctr"/>
            <a:r>
              <a:rPr lang="fr-FR" sz="1400" b="1" dirty="0">
                <a:latin typeface="Calibri" pitchFamily="34" charset="0"/>
                <a:ea typeface="MS Mincho" pitchFamily="49" charset="-128"/>
                <a:cs typeface="Times New Roman" pitchFamily="18" charset="0"/>
              </a:rPr>
              <a:t>des rugosités</a:t>
            </a:r>
          </a:p>
        </p:txBody>
      </p:sp>
      <p:sp>
        <p:nvSpPr>
          <p:cNvPr id="70740" name="Down Arrow 11"/>
          <p:cNvSpPr>
            <a:spLocks noChangeArrowheads="1"/>
          </p:cNvSpPr>
          <p:nvPr/>
        </p:nvSpPr>
        <p:spPr bwMode="auto">
          <a:xfrm rot="-5400000">
            <a:off x="3347944" y="5004038"/>
            <a:ext cx="360000" cy="1080000"/>
          </a:xfrm>
          <a:prstGeom prst="downArrow">
            <a:avLst>
              <a:gd name="adj1" fmla="val 50000"/>
              <a:gd name="adj2" fmla="val 50012"/>
            </a:avLst>
          </a:prstGeom>
          <a:solidFill>
            <a:srgbClr val="FFC000"/>
          </a:solidFill>
          <a:ln w="9525" algn="ctr">
            <a:noFill/>
            <a:round/>
            <a:headEnd/>
            <a:tailEnd/>
          </a:ln>
        </p:spPr>
        <p:txBody>
          <a:bodyPr/>
          <a:lstStyle/>
          <a:p>
            <a:pPr eaLnBrk="0" hangingPunct="0"/>
            <a:endParaRPr lang="de-DE">
              <a:latin typeface="Calibri" pitchFamily="34" charset="0"/>
            </a:endParaRPr>
          </a:p>
        </p:txBody>
      </p:sp>
      <p:grpSp>
        <p:nvGrpSpPr>
          <p:cNvPr id="181" name="Groupe 180"/>
          <p:cNvGrpSpPr/>
          <p:nvPr/>
        </p:nvGrpSpPr>
        <p:grpSpPr>
          <a:xfrm>
            <a:off x="6593160" y="4943524"/>
            <a:ext cx="1219200" cy="1219200"/>
            <a:chOff x="6593160" y="5240734"/>
            <a:chExt cx="1219200" cy="1219200"/>
          </a:xfrm>
        </p:grpSpPr>
        <p:sp>
          <p:nvSpPr>
            <p:cNvPr id="9" name="AutoShape 1494"/>
            <p:cNvSpPr>
              <a:spLocks noChangeArrowheads="1"/>
            </p:cNvSpPr>
            <p:nvPr/>
          </p:nvSpPr>
          <p:spPr bwMode="auto">
            <a:xfrm>
              <a:off x="6593160" y="5240734"/>
              <a:ext cx="1219200" cy="12192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pPr fontAlgn="auto">
                <a:spcBef>
                  <a:spcPts val="0"/>
                </a:spcBef>
                <a:spcAft>
                  <a:spcPts val="0"/>
                </a:spcAft>
                <a:defRPr/>
              </a:pPr>
              <a:endParaRPr lang="fr-FR">
                <a:latin typeface="+mn-lt"/>
                <a:cs typeface="+mn-cs"/>
              </a:endParaRPr>
            </a:p>
          </p:txBody>
        </p:sp>
        <p:sp>
          <p:nvSpPr>
            <p:cNvPr id="10" name="Ellipse 67"/>
            <p:cNvSpPr>
              <a:spLocks noChangeArrowheads="1"/>
            </p:cNvSpPr>
            <p:nvPr/>
          </p:nvSpPr>
          <p:spPr bwMode="auto">
            <a:xfrm>
              <a:off x="6632663" y="5281911"/>
              <a:ext cx="1140194" cy="1136846"/>
            </a:xfrm>
            <a:prstGeom prst="ellipse">
              <a:avLst/>
            </a:prstGeom>
            <a:noFill/>
            <a:ln w="19050" algn="ctr">
              <a:solidFill>
                <a:srgbClr val="00B050"/>
              </a:solidFill>
              <a:round/>
              <a:headEnd/>
              <a:tailEnd/>
            </a:ln>
          </p:spPr>
          <p:txBody>
            <a:bodyPr/>
            <a:lstStyle/>
            <a:p>
              <a:pPr eaLnBrk="0" fontAlgn="auto" hangingPunct="0">
                <a:spcBef>
                  <a:spcPts val="0"/>
                </a:spcBef>
                <a:spcAft>
                  <a:spcPts val="0"/>
                </a:spcAft>
                <a:defRPr/>
              </a:pPr>
              <a:endParaRPr lang="fr-FR">
                <a:latin typeface="+mn-lt"/>
                <a:cs typeface="+mn-cs"/>
              </a:endParaRPr>
            </a:p>
          </p:txBody>
        </p:sp>
        <p:sp>
          <p:nvSpPr>
            <p:cNvPr id="11" name="AutoShape 1494"/>
            <p:cNvSpPr>
              <a:spLocks noChangeArrowheads="1"/>
            </p:cNvSpPr>
            <p:nvPr/>
          </p:nvSpPr>
          <p:spPr bwMode="auto">
            <a:xfrm>
              <a:off x="6693713" y="5351733"/>
              <a:ext cx="1018095" cy="1015105"/>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pPr fontAlgn="auto">
                <a:spcBef>
                  <a:spcPts val="0"/>
                </a:spcBef>
                <a:spcAft>
                  <a:spcPts val="0"/>
                </a:spcAft>
                <a:defRPr/>
              </a:pPr>
              <a:endParaRPr lang="fr-FR">
                <a:latin typeface="+mn-lt"/>
                <a:cs typeface="+mn-cs"/>
              </a:endParaRPr>
            </a:p>
          </p:txBody>
        </p:sp>
        <p:sp>
          <p:nvSpPr>
            <p:cNvPr id="12" name="Ellipse 67"/>
            <p:cNvSpPr>
              <a:spLocks noChangeArrowheads="1"/>
            </p:cNvSpPr>
            <p:nvPr/>
          </p:nvSpPr>
          <p:spPr bwMode="auto">
            <a:xfrm>
              <a:off x="6713464" y="5372321"/>
              <a:ext cx="977695" cy="973928"/>
            </a:xfrm>
            <a:prstGeom prst="ellipse">
              <a:avLst/>
            </a:prstGeom>
            <a:noFill/>
            <a:ln w="19050" algn="ctr">
              <a:solidFill>
                <a:srgbClr val="00B050"/>
              </a:solidFill>
              <a:round/>
              <a:headEnd/>
              <a:tailEnd/>
            </a:ln>
          </p:spPr>
          <p:txBody>
            <a:bodyPr/>
            <a:lstStyle/>
            <a:p>
              <a:pPr eaLnBrk="0" fontAlgn="auto" hangingPunct="0">
                <a:spcBef>
                  <a:spcPts val="0"/>
                </a:spcBef>
                <a:spcAft>
                  <a:spcPts val="0"/>
                </a:spcAft>
                <a:defRPr/>
              </a:pPr>
              <a:endParaRPr lang="fr-FR">
                <a:latin typeface="+mn-lt"/>
                <a:cs typeface="+mn-cs"/>
              </a:endParaRPr>
            </a:p>
          </p:txBody>
        </p:sp>
        <p:sp>
          <p:nvSpPr>
            <p:cNvPr id="13" name="AutoShape 1494"/>
            <p:cNvSpPr>
              <a:spLocks noChangeArrowheads="1"/>
            </p:cNvSpPr>
            <p:nvPr/>
          </p:nvSpPr>
          <p:spPr bwMode="auto">
            <a:xfrm>
              <a:off x="6824760" y="5472334"/>
              <a:ext cx="756000" cy="756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pPr fontAlgn="auto">
                <a:spcBef>
                  <a:spcPts val="0"/>
                </a:spcBef>
                <a:spcAft>
                  <a:spcPts val="0"/>
                </a:spcAft>
                <a:defRPr/>
              </a:pPr>
              <a:endParaRPr lang="fr-FR">
                <a:latin typeface="+mn-lt"/>
                <a:cs typeface="+mn-cs"/>
              </a:endParaRPr>
            </a:p>
          </p:txBody>
        </p:sp>
        <p:sp>
          <p:nvSpPr>
            <p:cNvPr id="14" name="Ellipse 67"/>
            <p:cNvSpPr>
              <a:spLocks noChangeArrowheads="1"/>
            </p:cNvSpPr>
            <p:nvPr/>
          </p:nvSpPr>
          <p:spPr bwMode="auto">
            <a:xfrm>
              <a:off x="6842760" y="5490334"/>
              <a:ext cx="720000" cy="720000"/>
            </a:xfrm>
            <a:prstGeom prst="ellipse">
              <a:avLst/>
            </a:prstGeom>
            <a:noFill/>
            <a:ln w="19050" algn="ctr">
              <a:solidFill>
                <a:srgbClr val="00B050"/>
              </a:solidFill>
              <a:round/>
              <a:headEnd/>
              <a:tailEnd/>
            </a:ln>
          </p:spPr>
          <p:txBody>
            <a:bodyPr/>
            <a:lstStyle/>
            <a:p>
              <a:pPr eaLnBrk="0" fontAlgn="auto" hangingPunct="0">
                <a:spcBef>
                  <a:spcPts val="0"/>
                </a:spcBef>
                <a:spcAft>
                  <a:spcPts val="0"/>
                </a:spcAft>
                <a:defRPr/>
              </a:pPr>
              <a:endParaRPr lang="fr-FR">
                <a:latin typeface="+mn-lt"/>
                <a:cs typeface="+mn-cs"/>
              </a:endParaRPr>
            </a:p>
          </p:txBody>
        </p:sp>
        <p:sp>
          <p:nvSpPr>
            <p:cNvPr id="15" name="AutoShape 1494"/>
            <p:cNvSpPr>
              <a:spLocks noChangeArrowheads="1"/>
            </p:cNvSpPr>
            <p:nvPr/>
          </p:nvSpPr>
          <p:spPr bwMode="auto">
            <a:xfrm>
              <a:off x="6891736" y="5942954"/>
              <a:ext cx="142749" cy="14233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pPr fontAlgn="auto">
                <a:spcBef>
                  <a:spcPts val="0"/>
                </a:spcBef>
                <a:spcAft>
                  <a:spcPts val="0"/>
                </a:spcAft>
                <a:defRPr/>
              </a:pPr>
              <a:endParaRPr lang="fr-FR">
                <a:latin typeface="+mn-lt"/>
                <a:cs typeface="+mn-cs"/>
              </a:endParaRPr>
            </a:p>
          </p:txBody>
        </p:sp>
        <p:sp>
          <p:nvSpPr>
            <p:cNvPr id="16" name="AutoShape 1494"/>
            <p:cNvSpPr>
              <a:spLocks noChangeArrowheads="1"/>
            </p:cNvSpPr>
            <p:nvPr/>
          </p:nvSpPr>
          <p:spPr bwMode="auto">
            <a:xfrm>
              <a:off x="7223409" y="5959543"/>
              <a:ext cx="142749" cy="14233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pPr fontAlgn="auto">
                <a:spcBef>
                  <a:spcPts val="0"/>
                </a:spcBef>
                <a:spcAft>
                  <a:spcPts val="0"/>
                </a:spcAft>
                <a:defRPr/>
              </a:pPr>
              <a:endParaRPr lang="fr-FR">
                <a:latin typeface="+mn-lt"/>
                <a:cs typeface="+mn-cs"/>
              </a:endParaRPr>
            </a:p>
          </p:txBody>
        </p:sp>
        <p:sp>
          <p:nvSpPr>
            <p:cNvPr id="17" name="AutoShape 1494"/>
            <p:cNvSpPr>
              <a:spLocks noChangeArrowheads="1"/>
            </p:cNvSpPr>
            <p:nvPr/>
          </p:nvSpPr>
          <p:spPr bwMode="auto">
            <a:xfrm>
              <a:off x="7345060" y="5621734"/>
              <a:ext cx="162500" cy="162023"/>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pPr fontAlgn="auto">
                <a:spcBef>
                  <a:spcPts val="0"/>
                </a:spcBef>
                <a:spcAft>
                  <a:spcPts val="0"/>
                </a:spcAft>
                <a:defRPr/>
              </a:pPr>
              <a:endParaRPr lang="fr-FR">
                <a:latin typeface="+mn-lt"/>
                <a:cs typeface="+mn-cs"/>
              </a:endParaRPr>
            </a:p>
          </p:txBody>
        </p:sp>
        <p:sp>
          <p:nvSpPr>
            <p:cNvPr id="18" name="AutoShape 1494"/>
            <p:cNvSpPr>
              <a:spLocks noChangeArrowheads="1"/>
            </p:cNvSpPr>
            <p:nvPr/>
          </p:nvSpPr>
          <p:spPr bwMode="auto">
            <a:xfrm>
              <a:off x="7309597" y="5529869"/>
              <a:ext cx="101451" cy="101153"/>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pPr fontAlgn="auto">
                <a:spcBef>
                  <a:spcPts val="0"/>
                </a:spcBef>
                <a:spcAft>
                  <a:spcPts val="0"/>
                </a:spcAft>
                <a:defRPr/>
              </a:pPr>
              <a:endParaRPr lang="fr-FR">
                <a:latin typeface="+mn-lt"/>
                <a:cs typeface="+mn-cs"/>
              </a:endParaRPr>
            </a:p>
          </p:txBody>
        </p:sp>
        <p:sp>
          <p:nvSpPr>
            <p:cNvPr id="19" name="AutoShape 1494"/>
            <p:cNvSpPr>
              <a:spLocks noChangeArrowheads="1"/>
            </p:cNvSpPr>
            <p:nvPr/>
          </p:nvSpPr>
          <p:spPr bwMode="auto">
            <a:xfrm>
              <a:off x="7051033" y="5701738"/>
              <a:ext cx="122100" cy="121741"/>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pPr fontAlgn="auto">
                <a:spcBef>
                  <a:spcPts val="0"/>
                </a:spcBef>
                <a:spcAft>
                  <a:spcPts val="0"/>
                </a:spcAft>
                <a:defRPr/>
              </a:pPr>
              <a:endParaRPr lang="fr-FR">
                <a:latin typeface="+mn-lt"/>
                <a:cs typeface="+mn-cs"/>
              </a:endParaRPr>
            </a:p>
          </p:txBody>
        </p:sp>
        <p:sp>
          <p:nvSpPr>
            <p:cNvPr id="20" name="AutoShape 1494"/>
            <p:cNvSpPr>
              <a:spLocks noChangeArrowheads="1"/>
            </p:cNvSpPr>
            <p:nvPr/>
          </p:nvSpPr>
          <p:spPr bwMode="auto">
            <a:xfrm>
              <a:off x="7431360" y="5916575"/>
              <a:ext cx="122100" cy="121741"/>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pPr fontAlgn="auto">
                <a:spcBef>
                  <a:spcPts val="0"/>
                </a:spcBef>
                <a:spcAft>
                  <a:spcPts val="0"/>
                </a:spcAft>
                <a:defRPr/>
              </a:pPr>
              <a:endParaRPr lang="fr-FR">
                <a:latin typeface="+mn-lt"/>
                <a:cs typeface="+mn-cs"/>
              </a:endParaRPr>
            </a:p>
          </p:txBody>
        </p:sp>
        <p:sp>
          <p:nvSpPr>
            <p:cNvPr id="21" name="AutoShape 1494"/>
            <p:cNvSpPr>
              <a:spLocks noChangeArrowheads="1"/>
            </p:cNvSpPr>
            <p:nvPr/>
          </p:nvSpPr>
          <p:spPr bwMode="auto">
            <a:xfrm>
              <a:off x="7050360" y="5488384"/>
              <a:ext cx="101451" cy="101153"/>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pPr fontAlgn="auto">
                <a:spcBef>
                  <a:spcPts val="0"/>
                </a:spcBef>
                <a:spcAft>
                  <a:spcPts val="0"/>
                </a:spcAft>
                <a:defRPr/>
              </a:pPr>
              <a:endParaRPr lang="fr-FR">
                <a:latin typeface="+mn-lt"/>
                <a:cs typeface="+mn-cs"/>
              </a:endParaRPr>
            </a:p>
          </p:txBody>
        </p:sp>
        <p:sp>
          <p:nvSpPr>
            <p:cNvPr id="22" name="AutoShape 1494"/>
            <p:cNvSpPr>
              <a:spLocks noChangeArrowheads="1"/>
            </p:cNvSpPr>
            <p:nvPr/>
          </p:nvSpPr>
          <p:spPr bwMode="auto">
            <a:xfrm>
              <a:off x="7051033" y="6088445"/>
              <a:ext cx="101451" cy="101153"/>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pPr fontAlgn="auto">
                <a:spcBef>
                  <a:spcPts val="0"/>
                </a:spcBef>
                <a:spcAft>
                  <a:spcPts val="0"/>
                </a:spcAft>
                <a:defRPr/>
              </a:pPr>
              <a:endParaRPr lang="fr-FR">
                <a:latin typeface="+mn-lt"/>
                <a:cs typeface="+mn-cs"/>
              </a:endParaRPr>
            </a:p>
          </p:txBody>
        </p:sp>
        <p:sp>
          <p:nvSpPr>
            <p:cNvPr id="23" name="AutoShape 1494"/>
            <p:cNvSpPr>
              <a:spLocks noChangeArrowheads="1"/>
            </p:cNvSpPr>
            <p:nvPr/>
          </p:nvSpPr>
          <p:spPr bwMode="auto">
            <a:xfrm>
              <a:off x="7180315" y="5787673"/>
              <a:ext cx="101451" cy="101153"/>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pPr fontAlgn="auto">
                <a:spcBef>
                  <a:spcPts val="0"/>
                </a:spcBef>
                <a:spcAft>
                  <a:spcPts val="0"/>
                </a:spcAft>
                <a:defRPr/>
              </a:pPr>
              <a:endParaRPr lang="fr-FR">
                <a:latin typeface="+mn-lt"/>
                <a:cs typeface="+mn-cs"/>
              </a:endParaRPr>
            </a:p>
          </p:txBody>
        </p:sp>
        <p:sp>
          <p:nvSpPr>
            <p:cNvPr id="24" name="AutoShape 1494"/>
            <p:cNvSpPr>
              <a:spLocks noChangeArrowheads="1"/>
            </p:cNvSpPr>
            <p:nvPr/>
          </p:nvSpPr>
          <p:spPr bwMode="auto">
            <a:xfrm>
              <a:off x="6897960" y="5621734"/>
              <a:ext cx="156216" cy="156652"/>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pPr fontAlgn="auto">
                <a:spcBef>
                  <a:spcPts val="0"/>
                </a:spcBef>
                <a:spcAft>
                  <a:spcPts val="0"/>
                </a:spcAft>
                <a:defRPr/>
              </a:pPr>
              <a:endParaRPr lang="fr-FR">
                <a:latin typeface="+mn-lt"/>
                <a:cs typeface="+mn-cs"/>
              </a:endParaRPr>
            </a:p>
          </p:txBody>
        </p:sp>
        <p:sp>
          <p:nvSpPr>
            <p:cNvPr id="25" name="AutoShape 1494"/>
            <p:cNvSpPr>
              <a:spLocks noChangeArrowheads="1"/>
            </p:cNvSpPr>
            <p:nvPr/>
          </p:nvSpPr>
          <p:spPr bwMode="auto">
            <a:xfrm>
              <a:off x="7383665" y="5660226"/>
              <a:ext cx="86188" cy="85935"/>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pPr fontAlgn="auto">
                <a:spcBef>
                  <a:spcPts val="0"/>
                </a:spcBef>
                <a:spcAft>
                  <a:spcPts val="0"/>
                </a:spcAft>
                <a:defRPr/>
              </a:pPr>
              <a:endParaRPr lang="fr-FR">
                <a:latin typeface="+mn-lt"/>
                <a:cs typeface="+mn-cs"/>
              </a:endParaRPr>
            </a:p>
          </p:txBody>
        </p:sp>
        <p:sp>
          <p:nvSpPr>
            <p:cNvPr id="26" name="AutoShape 1494"/>
            <p:cNvSpPr>
              <a:spLocks noChangeArrowheads="1"/>
            </p:cNvSpPr>
            <p:nvPr/>
          </p:nvSpPr>
          <p:spPr bwMode="auto">
            <a:xfrm>
              <a:off x="7252138" y="5988187"/>
              <a:ext cx="85290" cy="8504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pPr fontAlgn="auto">
                <a:spcBef>
                  <a:spcPts val="0"/>
                </a:spcBef>
                <a:spcAft>
                  <a:spcPts val="0"/>
                </a:spcAft>
                <a:defRPr/>
              </a:pPr>
              <a:endParaRPr lang="fr-FR">
                <a:latin typeface="+mn-lt"/>
                <a:cs typeface="+mn-cs"/>
              </a:endParaRPr>
            </a:p>
          </p:txBody>
        </p:sp>
        <p:sp>
          <p:nvSpPr>
            <p:cNvPr id="27" name="AutoShape 1494"/>
            <p:cNvSpPr>
              <a:spLocks noChangeArrowheads="1"/>
            </p:cNvSpPr>
            <p:nvPr/>
          </p:nvSpPr>
          <p:spPr bwMode="auto">
            <a:xfrm>
              <a:off x="6925852" y="5973389"/>
              <a:ext cx="86188" cy="85935"/>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pPr fontAlgn="auto">
                <a:spcBef>
                  <a:spcPts val="0"/>
                </a:spcBef>
                <a:spcAft>
                  <a:spcPts val="0"/>
                </a:spcAft>
                <a:defRPr/>
              </a:pPr>
              <a:endParaRPr lang="fr-FR">
                <a:latin typeface="+mn-lt"/>
                <a:cs typeface="+mn-cs"/>
              </a:endParaRPr>
            </a:p>
          </p:txBody>
        </p:sp>
        <p:sp>
          <p:nvSpPr>
            <p:cNvPr id="28" name="AutoShape 1494"/>
            <p:cNvSpPr>
              <a:spLocks noChangeArrowheads="1"/>
            </p:cNvSpPr>
            <p:nvPr/>
          </p:nvSpPr>
          <p:spPr bwMode="auto">
            <a:xfrm>
              <a:off x="6953623" y="5673653"/>
              <a:ext cx="43094" cy="42967"/>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pPr fontAlgn="auto">
                <a:spcBef>
                  <a:spcPts val="0"/>
                </a:spcBef>
                <a:spcAft>
                  <a:spcPts val="0"/>
                </a:spcAft>
                <a:defRPr/>
              </a:pPr>
              <a:endParaRPr lang="fr-FR">
                <a:latin typeface="+mn-lt"/>
                <a:cs typeface="+mn-cs"/>
              </a:endParaRPr>
            </a:p>
          </p:txBody>
        </p:sp>
        <p:sp>
          <p:nvSpPr>
            <p:cNvPr id="29" name="AutoShape 1494"/>
            <p:cNvSpPr>
              <a:spLocks noChangeArrowheads="1"/>
            </p:cNvSpPr>
            <p:nvPr/>
          </p:nvSpPr>
          <p:spPr bwMode="auto">
            <a:xfrm>
              <a:off x="7081558" y="6118880"/>
              <a:ext cx="43094" cy="42967"/>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pPr fontAlgn="auto">
                <a:spcBef>
                  <a:spcPts val="0"/>
                </a:spcBef>
                <a:spcAft>
                  <a:spcPts val="0"/>
                </a:spcAft>
                <a:defRPr/>
              </a:pPr>
              <a:endParaRPr lang="fr-FR">
                <a:latin typeface="+mn-lt"/>
                <a:cs typeface="+mn-cs"/>
              </a:endParaRPr>
            </a:p>
          </p:txBody>
        </p:sp>
        <p:sp>
          <p:nvSpPr>
            <p:cNvPr id="30" name="AutoShape 1494"/>
            <p:cNvSpPr>
              <a:spLocks noChangeArrowheads="1"/>
            </p:cNvSpPr>
            <p:nvPr/>
          </p:nvSpPr>
          <p:spPr bwMode="auto">
            <a:xfrm>
              <a:off x="7089639" y="5740230"/>
              <a:ext cx="43094" cy="42967"/>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pPr fontAlgn="auto">
                <a:spcBef>
                  <a:spcPts val="0"/>
                </a:spcBef>
                <a:spcAft>
                  <a:spcPts val="0"/>
                </a:spcAft>
                <a:defRPr/>
              </a:pPr>
              <a:endParaRPr lang="fr-FR">
                <a:latin typeface="+mn-lt"/>
                <a:cs typeface="+mn-cs"/>
              </a:endParaRPr>
            </a:p>
          </p:txBody>
        </p:sp>
        <p:sp>
          <p:nvSpPr>
            <p:cNvPr id="31" name="AutoShape 1494"/>
            <p:cNvSpPr>
              <a:spLocks noChangeArrowheads="1"/>
            </p:cNvSpPr>
            <p:nvPr/>
          </p:nvSpPr>
          <p:spPr bwMode="auto">
            <a:xfrm>
              <a:off x="7405212" y="5681710"/>
              <a:ext cx="43094" cy="42967"/>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pPr fontAlgn="auto">
                <a:spcBef>
                  <a:spcPts val="0"/>
                </a:spcBef>
                <a:spcAft>
                  <a:spcPts val="0"/>
                </a:spcAft>
                <a:defRPr/>
              </a:pPr>
              <a:endParaRPr lang="fr-FR">
                <a:latin typeface="+mn-lt"/>
                <a:cs typeface="+mn-cs"/>
              </a:endParaRPr>
            </a:p>
          </p:txBody>
        </p:sp>
        <p:sp>
          <p:nvSpPr>
            <p:cNvPr id="32" name="AutoShape 1494"/>
            <p:cNvSpPr>
              <a:spLocks noChangeArrowheads="1"/>
            </p:cNvSpPr>
            <p:nvPr/>
          </p:nvSpPr>
          <p:spPr bwMode="auto">
            <a:xfrm>
              <a:off x="7180535" y="6109593"/>
              <a:ext cx="108000" cy="108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pPr fontAlgn="auto">
                <a:spcBef>
                  <a:spcPts val="0"/>
                </a:spcBef>
                <a:spcAft>
                  <a:spcPts val="0"/>
                </a:spcAft>
                <a:defRPr/>
              </a:pPr>
              <a:endParaRPr lang="fr-FR">
                <a:latin typeface="+mn-lt"/>
                <a:cs typeface="+mn-cs"/>
              </a:endParaRPr>
            </a:p>
          </p:txBody>
        </p:sp>
        <p:sp>
          <p:nvSpPr>
            <p:cNvPr id="70741" name="AutoShape 1494"/>
            <p:cNvSpPr>
              <a:spLocks noChangeArrowheads="1"/>
            </p:cNvSpPr>
            <p:nvPr/>
          </p:nvSpPr>
          <p:spPr bwMode="auto">
            <a:xfrm>
              <a:off x="7050137" y="5849938"/>
              <a:ext cx="107950" cy="10795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endParaRPr lang="fr-FR"/>
            </a:p>
          </p:txBody>
        </p:sp>
        <p:sp>
          <p:nvSpPr>
            <p:cNvPr id="70742" name="AutoShape 1494"/>
            <p:cNvSpPr>
              <a:spLocks noChangeArrowheads="1"/>
            </p:cNvSpPr>
            <p:nvPr/>
          </p:nvSpPr>
          <p:spPr bwMode="auto">
            <a:xfrm>
              <a:off x="7312075" y="5892800"/>
              <a:ext cx="42862" cy="42863"/>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endParaRPr lang="fr-FR"/>
            </a:p>
          </p:txBody>
        </p:sp>
        <p:sp>
          <p:nvSpPr>
            <p:cNvPr id="70743" name="AutoShape 1494"/>
            <p:cNvSpPr>
              <a:spLocks noChangeArrowheads="1"/>
            </p:cNvSpPr>
            <p:nvPr/>
          </p:nvSpPr>
          <p:spPr bwMode="auto">
            <a:xfrm>
              <a:off x="7464475" y="5807075"/>
              <a:ext cx="42862" cy="42863"/>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endParaRPr lang="fr-FR"/>
            </a:p>
          </p:txBody>
        </p:sp>
        <p:sp>
          <p:nvSpPr>
            <p:cNvPr id="70744" name="AutoShape 1494"/>
            <p:cNvSpPr>
              <a:spLocks noChangeArrowheads="1"/>
            </p:cNvSpPr>
            <p:nvPr/>
          </p:nvSpPr>
          <p:spPr bwMode="auto">
            <a:xfrm>
              <a:off x="7388275" y="6045200"/>
              <a:ext cx="42862" cy="42863"/>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endParaRPr lang="fr-FR"/>
            </a:p>
          </p:txBody>
        </p:sp>
        <p:sp>
          <p:nvSpPr>
            <p:cNvPr id="70745" name="AutoShape 1494"/>
            <p:cNvSpPr>
              <a:spLocks noChangeArrowheads="1"/>
            </p:cNvSpPr>
            <p:nvPr/>
          </p:nvSpPr>
          <p:spPr bwMode="auto">
            <a:xfrm>
              <a:off x="7202537" y="5621338"/>
              <a:ext cx="42863" cy="42862"/>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endParaRPr lang="fr-FR"/>
            </a:p>
          </p:txBody>
        </p:sp>
      </p:grpSp>
      <p:grpSp>
        <p:nvGrpSpPr>
          <p:cNvPr id="71" name="Groupe 138"/>
          <p:cNvGrpSpPr>
            <a:grpSpLocks/>
          </p:cNvGrpSpPr>
          <p:nvPr/>
        </p:nvGrpSpPr>
        <p:grpSpPr bwMode="auto">
          <a:xfrm>
            <a:off x="1964566" y="5248044"/>
            <a:ext cx="447194" cy="559098"/>
            <a:chOff x="1089025" y="5056187"/>
            <a:chExt cx="1054100" cy="1322388"/>
          </a:xfrm>
          <a:noFill/>
        </p:grpSpPr>
        <p:sp>
          <p:nvSpPr>
            <p:cNvPr id="158" name="AutoShape 1494"/>
            <p:cNvSpPr>
              <a:spLocks noChangeArrowheads="1"/>
            </p:cNvSpPr>
            <p:nvPr/>
          </p:nvSpPr>
          <p:spPr bwMode="auto">
            <a:xfrm>
              <a:off x="1622425" y="5208587"/>
              <a:ext cx="179388" cy="179388"/>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grpFill/>
            <a:ln w="19050" algn="ctr">
              <a:solidFill>
                <a:srgbClr val="00B050"/>
              </a:solidFill>
              <a:round/>
              <a:headEnd/>
              <a:tailEnd/>
            </a:ln>
          </p:spPr>
          <p:txBody>
            <a:bodyPr wrap="none" anchor="ctr"/>
            <a:lstStyle/>
            <a:p>
              <a:pPr fontAlgn="auto">
                <a:spcBef>
                  <a:spcPts val="0"/>
                </a:spcBef>
                <a:spcAft>
                  <a:spcPts val="0"/>
                </a:spcAft>
                <a:defRPr/>
              </a:pPr>
              <a:endParaRPr lang="fr-FR">
                <a:latin typeface="+mn-lt"/>
                <a:cs typeface="+mn-cs"/>
              </a:endParaRPr>
            </a:p>
          </p:txBody>
        </p:sp>
        <p:sp>
          <p:nvSpPr>
            <p:cNvPr id="159" name="AutoShape 1494"/>
            <p:cNvSpPr>
              <a:spLocks noChangeArrowheads="1"/>
            </p:cNvSpPr>
            <p:nvPr/>
          </p:nvSpPr>
          <p:spPr bwMode="auto">
            <a:xfrm>
              <a:off x="1165225" y="5513387"/>
              <a:ext cx="215900" cy="2159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grpFill/>
            <a:ln w="19050" algn="ctr">
              <a:solidFill>
                <a:srgbClr val="00B050"/>
              </a:solidFill>
              <a:round/>
              <a:headEnd/>
              <a:tailEnd/>
            </a:ln>
          </p:spPr>
          <p:txBody>
            <a:bodyPr wrap="none" anchor="ctr"/>
            <a:lstStyle/>
            <a:p>
              <a:pPr fontAlgn="auto">
                <a:spcBef>
                  <a:spcPts val="0"/>
                </a:spcBef>
                <a:spcAft>
                  <a:spcPts val="0"/>
                </a:spcAft>
                <a:defRPr/>
              </a:pPr>
              <a:endParaRPr lang="fr-FR">
                <a:latin typeface="+mn-lt"/>
                <a:cs typeface="+mn-cs"/>
              </a:endParaRPr>
            </a:p>
          </p:txBody>
        </p:sp>
        <p:sp>
          <p:nvSpPr>
            <p:cNvPr id="160" name="AutoShape 1494"/>
            <p:cNvSpPr>
              <a:spLocks noChangeArrowheads="1"/>
            </p:cNvSpPr>
            <p:nvPr/>
          </p:nvSpPr>
          <p:spPr bwMode="auto">
            <a:xfrm>
              <a:off x="1927225" y="5894387"/>
              <a:ext cx="215900" cy="2159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grpFill/>
            <a:ln w="19050" algn="ctr">
              <a:solidFill>
                <a:srgbClr val="00B050"/>
              </a:solidFill>
              <a:round/>
              <a:headEnd/>
              <a:tailEnd/>
            </a:ln>
          </p:spPr>
          <p:txBody>
            <a:bodyPr wrap="none" anchor="ctr"/>
            <a:lstStyle/>
            <a:p>
              <a:pPr fontAlgn="auto">
                <a:spcBef>
                  <a:spcPts val="0"/>
                </a:spcBef>
                <a:spcAft>
                  <a:spcPts val="0"/>
                </a:spcAft>
                <a:defRPr/>
              </a:pPr>
              <a:endParaRPr lang="fr-FR">
                <a:latin typeface="+mn-lt"/>
                <a:cs typeface="+mn-cs"/>
              </a:endParaRPr>
            </a:p>
          </p:txBody>
        </p:sp>
        <p:sp>
          <p:nvSpPr>
            <p:cNvPr id="161" name="AutoShape 1494"/>
            <p:cNvSpPr>
              <a:spLocks noChangeArrowheads="1"/>
            </p:cNvSpPr>
            <p:nvPr/>
          </p:nvSpPr>
          <p:spPr bwMode="auto">
            <a:xfrm>
              <a:off x="1089025" y="5056187"/>
              <a:ext cx="179388" cy="179388"/>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grpFill/>
            <a:ln w="19050" algn="ctr">
              <a:solidFill>
                <a:srgbClr val="00B050"/>
              </a:solidFill>
              <a:round/>
              <a:headEnd/>
              <a:tailEnd/>
            </a:ln>
          </p:spPr>
          <p:txBody>
            <a:bodyPr wrap="none" anchor="ctr"/>
            <a:lstStyle/>
            <a:p>
              <a:pPr fontAlgn="auto">
                <a:spcBef>
                  <a:spcPts val="0"/>
                </a:spcBef>
                <a:spcAft>
                  <a:spcPts val="0"/>
                </a:spcAft>
                <a:defRPr/>
              </a:pPr>
              <a:endParaRPr lang="fr-FR">
                <a:latin typeface="+mn-lt"/>
                <a:cs typeface="+mn-cs"/>
              </a:endParaRPr>
            </a:p>
          </p:txBody>
        </p:sp>
        <p:sp>
          <p:nvSpPr>
            <p:cNvPr id="162" name="AutoShape 1494"/>
            <p:cNvSpPr>
              <a:spLocks noChangeArrowheads="1"/>
            </p:cNvSpPr>
            <p:nvPr/>
          </p:nvSpPr>
          <p:spPr bwMode="auto">
            <a:xfrm>
              <a:off x="1165225" y="6199187"/>
              <a:ext cx="179388" cy="179388"/>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grpFill/>
            <a:ln w="19050" algn="ctr">
              <a:solidFill>
                <a:srgbClr val="00B050"/>
              </a:solidFill>
              <a:round/>
              <a:headEnd/>
              <a:tailEnd/>
            </a:ln>
          </p:spPr>
          <p:txBody>
            <a:bodyPr wrap="none" anchor="ctr"/>
            <a:lstStyle/>
            <a:p>
              <a:pPr fontAlgn="auto">
                <a:spcBef>
                  <a:spcPts val="0"/>
                </a:spcBef>
                <a:spcAft>
                  <a:spcPts val="0"/>
                </a:spcAft>
                <a:defRPr/>
              </a:pPr>
              <a:endParaRPr lang="fr-FR">
                <a:latin typeface="+mn-lt"/>
                <a:cs typeface="+mn-cs"/>
              </a:endParaRPr>
            </a:p>
          </p:txBody>
        </p:sp>
        <p:sp>
          <p:nvSpPr>
            <p:cNvPr id="163" name="AutoShape 1494"/>
            <p:cNvSpPr>
              <a:spLocks noChangeArrowheads="1"/>
            </p:cNvSpPr>
            <p:nvPr/>
          </p:nvSpPr>
          <p:spPr bwMode="auto">
            <a:xfrm>
              <a:off x="1919288" y="5353050"/>
              <a:ext cx="152400" cy="152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grpFill/>
            <a:ln w="19050" algn="ctr">
              <a:solidFill>
                <a:srgbClr val="00B050"/>
              </a:solidFill>
              <a:round/>
              <a:headEnd/>
              <a:tailEnd/>
            </a:ln>
          </p:spPr>
          <p:txBody>
            <a:bodyPr wrap="none" anchor="ctr"/>
            <a:lstStyle/>
            <a:p>
              <a:pPr fontAlgn="auto">
                <a:spcBef>
                  <a:spcPts val="0"/>
                </a:spcBef>
                <a:spcAft>
                  <a:spcPts val="0"/>
                </a:spcAft>
                <a:defRPr/>
              </a:pPr>
              <a:endParaRPr lang="fr-FR">
                <a:latin typeface="+mn-lt"/>
                <a:cs typeface="+mn-cs"/>
              </a:endParaRPr>
            </a:p>
          </p:txBody>
        </p:sp>
      </p:grpSp>
      <p:sp>
        <p:nvSpPr>
          <p:cNvPr id="70747" name="AutoShape 1494"/>
          <p:cNvSpPr>
            <a:spLocks noChangeArrowheads="1"/>
          </p:cNvSpPr>
          <p:nvPr/>
        </p:nvSpPr>
        <p:spPr bwMode="auto">
          <a:xfrm>
            <a:off x="2200558" y="5525740"/>
            <a:ext cx="36512" cy="36513"/>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endParaRPr lang="fr-FR"/>
          </a:p>
        </p:txBody>
      </p:sp>
      <p:sp>
        <p:nvSpPr>
          <p:cNvPr id="70748" name="AutoShape 1494"/>
          <p:cNvSpPr>
            <a:spLocks noChangeArrowheads="1"/>
          </p:cNvSpPr>
          <p:nvPr/>
        </p:nvSpPr>
        <p:spPr bwMode="auto">
          <a:xfrm>
            <a:off x="2048158" y="5628928"/>
            <a:ext cx="36512" cy="34925"/>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endParaRPr lang="fr-FR"/>
          </a:p>
        </p:txBody>
      </p:sp>
      <p:sp>
        <p:nvSpPr>
          <p:cNvPr id="70749" name="AutoShape 1494"/>
          <p:cNvSpPr>
            <a:spLocks noChangeArrowheads="1"/>
          </p:cNvSpPr>
          <p:nvPr/>
        </p:nvSpPr>
        <p:spPr bwMode="auto">
          <a:xfrm>
            <a:off x="2048158" y="5400328"/>
            <a:ext cx="36512" cy="34925"/>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endParaRPr lang="fr-FR"/>
          </a:p>
        </p:txBody>
      </p:sp>
      <p:grpSp>
        <p:nvGrpSpPr>
          <p:cNvPr id="180" name="Groupe 179"/>
          <p:cNvGrpSpPr/>
          <p:nvPr/>
        </p:nvGrpSpPr>
        <p:grpSpPr>
          <a:xfrm>
            <a:off x="4303192" y="5095924"/>
            <a:ext cx="916880" cy="914400"/>
            <a:chOff x="4303192" y="5393134"/>
            <a:chExt cx="916880" cy="914400"/>
          </a:xfrm>
        </p:grpSpPr>
        <p:sp>
          <p:nvSpPr>
            <p:cNvPr id="123" name="AutoShape 1494"/>
            <p:cNvSpPr>
              <a:spLocks noChangeArrowheads="1"/>
            </p:cNvSpPr>
            <p:nvPr/>
          </p:nvSpPr>
          <p:spPr bwMode="auto">
            <a:xfrm>
              <a:off x="4305672" y="5393134"/>
              <a:ext cx="914400" cy="914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pPr fontAlgn="auto">
                <a:spcBef>
                  <a:spcPts val="0"/>
                </a:spcBef>
                <a:spcAft>
                  <a:spcPts val="0"/>
                </a:spcAft>
                <a:defRPr/>
              </a:pPr>
              <a:endParaRPr lang="fr-FR">
                <a:latin typeface="+mn-lt"/>
                <a:cs typeface="+mn-cs"/>
              </a:endParaRPr>
            </a:p>
          </p:txBody>
        </p:sp>
        <p:sp>
          <p:nvSpPr>
            <p:cNvPr id="124" name="Ellipse 67"/>
            <p:cNvSpPr>
              <a:spLocks noChangeArrowheads="1"/>
            </p:cNvSpPr>
            <p:nvPr/>
          </p:nvSpPr>
          <p:spPr bwMode="auto">
            <a:xfrm>
              <a:off x="4335299" y="5424017"/>
              <a:ext cx="855146" cy="852634"/>
            </a:xfrm>
            <a:prstGeom prst="ellipse">
              <a:avLst/>
            </a:prstGeom>
            <a:noFill/>
            <a:ln w="19050" algn="ctr">
              <a:solidFill>
                <a:srgbClr val="00B050"/>
              </a:solidFill>
              <a:round/>
              <a:headEnd/>
              <a:tailEnd/>
            </a:ln>
          </p:spPr>
          <p:txBody>
            <a:bodyPr/>
            <a:lstStyle/>
            <a:p>
              <a:pPr eaLnBrk="0" fontAlgn="auto" hangingPunct="0">
                <a:spcBef>
                  <a:spcPts val="0"/>
                </a:spcBef>
                <a:spcAft>
                  <a:spcPts val="0"/>
                </a:spcAft>
                <a:defRPr/>
              </a:pPr>
              <a:endParaRPr lang="fr-FR">
                <a:latin typeface="+mn-lt"/>
                <a:cs typeface="+mn-cs"/>
              </a:endParaRPr>
            </a:p>
          </p:txBody>
        </p:sp>
        <p:sp>
          <p:nvSpPr>
            <p:cNvPr id="125" name="AutoShape 1494"/>
            <p:cNvSpPr>
              <a:spLocks noChangeArrowheads="1"/>
            </p:cNvSpPr>
            <p:nvPr/>
          </p:nvSpPr>
          <p:spPr bwMode="auto">
            <a:xfrm>
              <a:off x="4487475" y="5900015"/>
              <a:ext cx="107062" cy="106747"/>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pPr fontAlgn="auto">
                <a:spcBef>
                  <a:spcPts val="0"/>
                </a:spcBef>
                <a:spcAft>
                  <a:spcPts val="0"/>
                </a:spcAft>
                <a:defRPr/>
              </a:pPr>
              <a:endParaRPr lang="fr-FR">
                <a:latin typeface="+mn-lt"/>
                <a:cs typeface="+mn-cs"/>
              </a:endParaRPr>
            </a:p>
          </p:txBody>
        </p:sp>
        <p:sp>
          <p:nvSpPr>
            <p:cNvPr id="126" name="AutoShape 1494"/>
            <p:cNvSpPr>
              <a:spLocks noChangeArrowheads="1"/>
            </p:cNvSpPr>
            <p:nvPr/>
          </p:nvSpPr>
          <p:spPr bwMode="auto">
            <a:xfrm>
              <a:off x="4939961" y="5642210"/>
              <a:ext cx="121875" cy="121517"/>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pPr fontAlgn="auto">
                <a:spcBef>
                  <a:spcPts val="0"/>
                </a:spcBef>
                <a:spcAft>
                  <a:spcPts val="0"/>
                </a:spcAft>
                <a:defRPr/>
              </a:pPr>
              <a:endParaRPr lang="fr-FR">
                <a:latin typeface="+mn-lt"/>
                <a:cs typeface="+mn-cs"/>
              </a:endParaRPr>
            </a:p>
          </p:txBody>
        </p:sp>
        <p:sp>
          <p:nvSpPr>
            <p:cNvPr id="127" name="AutoShape 1494"/>
            <p:cNvSpPr>
              <a:spLocks noChangeArrowheads="1"/>
            </p:cNvSpPr>
            <p:nvPr/>
          </p:nvSpPr>
          <p:spPr bwMode="auto">
            <a:xfrm>
              <a:off x="4843000" y="5609985"/>
              <a:ext cx="76088" cy="75865"/>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pPr fontAlgn="auto">
                <a:spcBef>
                  <a:spcPts val="0"/>
                </a:spcBef>
                <a:spcAft>
                  <a:spcPts val="0"/>
                </a:spcAft>
                <a:defRPr/>
              </a:pPr>
              <a:endParaRPr lang="fr-FR">
                <a:latin typeface="+mn-lt"/>
                <a:cs typeface="+mn-cs"/>
              </a:endParaRPr>
            </a:p>
          </p:txBody>
        </p:sp>
        <p:sp>
          <p:nvSpPr>
            <p:cNvPr id="128" name="AutoShape 1494"/>
            <p:cNvSpPr>
              <a:spLocks noChangeArrowheads="1"/>
            </p:cNvSpPr>
            <p:nvPr/>
          </p:nvSpPr>
          <p:spPr bwMode="auto">
            <a:xfrm>
              <a:off x="4972282" y="5900015"/>
              <a:ext cx="91575" cy="91306"/>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pPr fontAlgn="auto">
                <a:spcBef>
                  <a:spcPts val="0"/>
                </a:spcBef>
                <a:spcAft>
                  <a:spcPts val="0"/>
                </a:spcAft>
                <a:defRPr/>
              </a:pPr>
              <a:endParaRPr lang="fr-FR">
                <a:latin typeface="+mn-lt"/>
                <a:cs typeface="+mn-cs"/>
              </a:endParaRPr>
            </a:p>
          </p:txBody>
        </p:sp>
        <p:sp>
          <p:nvSpPr>
            <p:cNvPr id="129" name="AutoShape 1494"/>
            <p:cNvSpPr>
              <a:spLocks noChangeArrowheads="1"/>
            </p:cNvSpPr>
            <p:nvPr/>
          </p:nvSpPr>
          <p:spPr bwMode="auto">
            <a:xfrm>
              <a:off x="4381872" y="5850334"/>
              <a:ext cx="76088" cy="75865"/>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pPr fontAlgn="auto">
                <a:spcBef>
                  <a:spcPts val="0"/>
                </a:spcBef>
                <a:spcAft>
                  <a:spcPts val="0"/>
                </a:spcAft>
                <a:defRPr/>
              </a:pPr>
              <a:endParaRPr lang="fr-FR">
                <a:latin typeface="+mn-lt"/>
                <a:cs typeface="+mn-cs"/>
              </a:endParaRPr>
            </a:p>
          </p:txBody>
        </p:sp>
        <p:sp>
          <p:nvSpPr>
            <p:cNvPr id="130" name="AutoShape 1494"/>
            <p:cNvSpPr>
              <a:spLocks noChangeArrowheads="1"/>
            </p:cNvSpPr>
            <p:nvPr/>
          </p:nvSpPr>
          <p:spPr bwMode="auto">
            <a:xfrm>
              <a:off x="4839184" y="5803338"/>
              <a:ext cx="76088" cy="75865"/>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pPr fontAlgn="auto">
                <a:spcBef>
                  <a:spcPts val="0"/>
                </a:spcBef>
                <a:spcAft>
                  <a:spcPts val="0"/>
                </a:spcAft>
                <a:defRPr/>
              </a:pPr>
              <a:endParaRPr lang="fr-FR">
                <a:latin typeface="+mn-lt"/>
                <a:cs typeface="+mn-cs"/>
              </a:endParaRPr>
            </a:p>
          </p:txBody>
        </p:sp>
        <p:sp>
          <p:nvSpPr>
            <p:cNvPr id="131" name="AutoShape 1494"/>
            <p:cNvSpPr>
              <a:spLocks noChangeArrowheads="1"/>
            </p:cNvSpPr>
            <p:nvPr/>
          </p:nvSpPr>
          <p:spPr bwMode="auto">
            <a:xfrm>
              <a:off x="4455154" y="5642210"/>
              <a:ext cx="117162" cy="117489"/>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pPr fontAlgn="auto">
                <a:spcBef>
                  <a:spcPts val="0"/>
                </a:spcBef>
                <a:spcAft>
                  <a:spcPts val="0"/>
                </a:spcAft>
                <a:defRPr/>
              </a:pPr>
              <a:endParaRPr lang="fr-FR">
                <a:latin typeface="+mn-lt"/>
                <a:cs typeface="+mn-cs"/>
              </a:endParaRPr>
            </a:p>
          </p:txBody>
        </p:sp>
        <p:sp>
          <p:nvSpPr>
            <p:cNvPr id="119" name="AutoShape 1494"/>
            <p:cNvSpPr>
              <a:spLocks noChangeArrowheads="1"/>
            </p:cNvSpPr>
            <p:nvPr/>
          </p:nvSpPr>
          <p:spPr bwMode="auto">
            <a:xfrm>
              <a:off x="4621895" y="5712222"/>
              <a:ext cx="144000" cy="144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pPr fontAlgn="auto">
                <a:spcBef>
                  <a:spcPts val="0"/>
                </a:spcBef>
                <a:spcAft>
                  <a:spcPts val="0"/>
                </a:spcAft>
                <a:defRPr/>
              </a:pPr>
              <a:endParaRPr lang="fr-FR">
                <a:latin typeface="+mn-lt"/>
                <a:cs typeface="+mn-cs"/>
              </a:endParaRPr>
            </a:p>
          </p:txBody>
        </p:sp>
        <p:sp>
          <p:nvSpPr>
            <p:cNvPr id="120" name="AutoShape 1494"/>
            <p:cNvSpPr>
              <a:spLocks noChangeArrowheads="1"/>
            </p:cNvSpPr>
            <p:nvPr/>
          </p:nvSpPr>
          <p:spPr bwMode="auto">
            <a:xfrm>
              <a:off x="4762872" y="5469334"/>
              <a:ext cx="107062" cy="106747"/>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pPr fontAlgn="auto">
                <a:spcBef>
                  <a:spcPts val="0"/>
                </a:spcBef>
                <a:spcAft>
                  <a:spcPts val="0"/>
                </a:spcAft>
                <a:defRPr/>
              </a:pPr>
              <a:endParaRPr lang="fr-FR">
                <a:latin typeface="+mn-lt"/>
                <a:cs typeface="+mn-cs"/>
              </a:endParaRPr>
            </a:p>
          </p:txBody>
        </p:sp>
        <p:sp>
          <p:nvSpPr>
            <p:cNvPr id="121" name="AutoShape 1494"/>
            <p:cNvSpPr>
              <a:spLocks noChangeArrowheads="1"/>
            </p:cNvSpPr>
            <p:nvPr/>
          </p:nvSpPr>
          <p:spPr bwMode="auto">
            <a:xfrm>
              <a:off x="4610472" y="6002734"/>
              <a:ext cx="121875" cy="121517"/>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pPr fontAlgn="auto">
                <a:spcBef>
                  <a:spcPts val="0"/>
                </a:spcBef>
                <a:spcAft>
                  <a:spcPts val="0"/>
                </a:spcAft>
                <a:defRPr/>
              </a:pPr>
              <a:endParaRPr lang="fr-FR">
                <a:latin typeface="+mn-lt"/>
                <a:cs typeface="+mn-cs"/>
              </a:endParaRPr>
            </a:p>
          </p:txBody>
        </p:sp>
        <p:sp>
          <p:nvSpPr>
            <p:cNvPr id="122" name="AutoShape 1494"/>
            <p:cNvSpPr>
              <a:spLocks noChangeArrowheads="1"/>
            </p:cNvSpPr>
            <p:nvPr/>
          </p:nvSpPr>
          <p:spPr bwMode="auto">
            <a:xfrm>
              <a:off x="4839072" y="6084640"/>
              <a:ext cx="107062" cy="106747"/>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pPr fontAlgn="auto">
                <a:spcBef>
                  <a:spcPts val="0"/>
                </a:spcBef>
                <a:spcAft>
                  <a:spcPts val="0"/>
                </a:spcAft>
                <a:defRPr/>
              </a:pPr>
              <a:endParaRPr lang="fr-FR">
                <a:latin typeface="+mn-lt"/>
                <a:cs typeface="+mn-cs"/>
              </a:endParaRPr>
            </a:p>
          </p:txBody>
        </p:sp>
        <p:sp>
          <p:nvSpPr>
            <p:cNvPr id="70750" name="AutoShape 1494"/>
            <p:cNvSpPr>
              <a:spLocks noChangeArrowheads="1"/>
            </p:cNvSpPr>
            <p:nvPr/>
          </p:nvSpPr>
          <p:spPr bwMode="auto">
            <a:xfrm>
              <a:off x="4607992" y="5926138"/>
              <a:ext cx="36512" cy="36512"/>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endParaRPr lang="fr-FR"/>
            </a:p>
          </p:txBody>
        </p:sp>
        <p:sp>
          <p:nvSpPr>
            <p:cNvPr id="70751" name="AutoShape 1494"/>
            <p:cNvSpPr>
              <a:spLocks noChangeArrowheads="1"/>
            </p:cNvSpPr>
            <p:nvPr/>
          </p:nvSpPr>
          <p:spPr bwMode="auto">
            <a:xfrm>
              <a:off x="4455592" y="5621338"/>
              <a:ext cx="36512" cy="36512"/>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endParaRPr lang="fr-FR"/>
            </a:p>
          </p:txBody>
        </p:sp>
        <p:sp>
          <p:nvSpPr>
            <p:cNvPr id="70752" name="AutoShape 1494"/>
            <p:cNvSpPr>
              <a:spLocks noChangeArrowheads="1"/>
            </p:cNvSpPr>
            <p:nvPr/>
          </p:nvSpPr>
          <p:spPr bwMode="auto">
            <a:xfrm>
              <a:off x="4303192" y="5773738"/>
              <a:ext cx="36512" cy="36512"/>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endParaRPr lang="fr-FR"/>
            </a:p>
          </p:txBody>
        </p:sp>
        <p:sp>
          <p:nvSpPr>
            <p:cNvPr id="70753" name="AutoShape 1494"/>
            <p:cNvSpPr>
              <a:spLocks noChangeArrowheads="1"/>
            </p:cNvSpPr>
            <p:nvPr/>
          </p:nvSpPr>
          <p:spPr bwMode="auto">
            <a:xfrm>
              <a:off x="4455592" y="6154738"/>
              <a:ext cx="36512" cy="36512"/>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626" y="10800"/>
                  </a:moveTo>
                  <a:cubicBezTo>
                    <a:pt x="2626" y="15314"/>
                    <a:pt x="6286" y="18974"/>
                    <a:pt x="10800" y="18974"/>
                  </a:cubicBezTo>
                  <a:cubicBezTo>
                    <a:pt x="15314" y="18974"/>
                    <a:pt x="18974" y="15314"/>
                    <a:pt x="18974" y="10800"/>
                  </a:cubicBezTo>
                  <a:cubicBezTo>
                    <a:pt x="18974" y="6286"/>
                    <a:pt x="15314" y="2626"/>
                    <a:pt x="10800" y="2626"/>
                  </a:cubicBezTo>
                  <a:cubicBezTo>
                    <a:pt x="6286" y="2626"/>
                    <a:pt x="2626" y="6286"/>
                    <a:pt x="2626" y="10800"/>
                  </a:cubicBezTo>
                  <a:close/>
                </a:path>
              </a:pathLst>
            </a:custGeom>
            <a:noFill/>
            <a:ln w="19050" algn="ctr">
              <a:solidFill>
                <a:srgbClr val="00B050"/>
              </a:solidFill>
              <a:round/>
              <a:headEnd/>
              <a:tailEnd/>
            </a:ln>
          </p:spPr>
          <p:txBody>
            <a:bodyPr wrap="none" anchor="ctr"/>
            <a:lstStyle/>
            <a:p>
              <a:endParaRPr lang="fr-FR"/>
            </a:p>
          </p:txBody>
        </p:sp>
      </p:grpSp>
      <p:grpSp>
        <p:nvGrpSpPr>
          <p:cNvPr id="177" name="Groupe 176"/>
          <p:cNvGrpSpPr/>
          <p:nvPr/>
        </p:nvGrpSpPr>
        <p:grpSpPr>
          <a:xfrm>
            <a:off x="3703638" y="1193453"/>
            <a:ext cx="2286000" cy="2425700"/>
            <a:chOff x="3703638" y="1490663"/>
            <a:chExt cx="2286000" cy="2425700"/>
          </a:xfrm>
        </p:grpSpPr>
        <p:sp>
          <p:nvSpPr>
            <p:cNvPr id="70664" name="Rectangle 4"/>
            <p:cNvSpPr>
              <a:spLocks noChangeArrowheads="1"/>
            </p:cNvSpPr>
            <p:nvPr/>
          </p:nvSpPr>
          <p:spPr bwMode="auto">
            <a:xfrm>
              <a:off x="3714750" y="3335338"/>
              <a:ext cx="2184400" cy="287337"/>
            </a:xfrm>
            <a:prstGeom prst="rect">
              <a:avLst/>
            </a:prstGeom>
            <a:solidFill>
              <a:srgbClr val="CCFFFF"/>
            </a:solidFill>
            <a:ln w="25400" algn="ctr">
              <a:noFill/>
              <a:miter lim="800000"/>
              <a:headEnd/>
              <a:tailEnd/>
            </a:ln>
          </p:spPr>
          <p:txBody>
            <a:bodyPr lIns="91405" tIns="45703" rIns="91405" bIns="45703" anchor="ctr"/>
            <a:lstStyle/>
            <a:p>
              <a:pPr algn="r" defTabSz="912813"/>
              <a:endParaRPr lang="fr-FR" sz="1200">
                <a:latin typeface="Calibri" pitchFamily="34" charset="0"/>
              </a:endParaRPr>
            </a:p>
          </p:txBody>
        </p:sp>
        <p:sp>
          <p:nvSpPr>
            <p:cNvPr id="70665" name="Rectangle 4"/>
            <p:cNvSpPr>
              <a:spLocks noChangeArrowheads="1"/>
            </p:cNvSpPr>
            <p:nvPr/>
          </p:nvSpPr>
          <p:spPr bwMode="auto">
            <a:xfrm>
              <a:off x="4267200" y="3106738"/>
              <a:ext cx="1079500" cy="287337"/>
            </a:xfrm>
            <a:prstGeom prst="rect">
              <a:avLst/>
            </a:prstGeom>
            <a:solidFill>
              <a:schemeClr val="bg1"/>
            </a:solidFill>
            <a:ln w="25400" algn="ctr">
              <a:noFill/>
              <a:miter lim="800000"/>
              <a:headEnd/>
              <a:tailEnd/>
            </a:ln>
          </p:spPr>
          <p:txBody>
            <a:bodyPr lIns="91405" tIns="45703" rIns="91405" bIns="45703" anchor="ctr"/>
            <a:lstStyle/>
            <a:p>
              <a:pPr algn="r" defTabSz="912813"/>
              <a:endParaRPr lang="fr-FR" sz="1200">
                <a:solidFill>
                  <a:srgbClr val="FFFFFF"/>
                </a:solidFill>
                <a:latin typeface="Calibri" pitchFamily="34" charset="0"/>
              </a:endParaRPr>
            </a:p>
          </p:txBody>
        </p:sp>
        <p:cxnSp>
          <p:nvCxnSpPr>
            <p:cNvPr id="70666" name="Connecteur droit 119"/>
            <p:cNvCxnSpPr>
              <a:cxnSpLocks noChangeShapeType="1"/>
            </p:cNvCxnSpPr>
            <p:nvPr/>
          </p:nvCxnSpPr>
          <p:spPr bwMode="auto">
            <a:xfrm>
              <a:off x="4384675" y="3403600"/>
              <a:ext cx="863600" cy="0"/>
            </a:xfrm>
            <a:prstGeom prst="line">
              <a:avLst/>
            </a:prstGeom>
            <a:noFill/>
            <a:ln w="28575" algn="ctr">
              <a:solidFill>
                <a:srgbClr val="FF0000"/>
              </a:solidFill>
              <a:prstDash val="sysDot"/>
              <a:round/>
              <a:headEnd/>
              <a:tailEnd/>
            </a:ln>
          </p:spPr>
        </p:cxnSp>
        <p:sp>
          <p:nvSpPr>
            <p:cNvPr id="70678" name="Rectangle 3"/>
            <p:cNvSpPr>
              <a:spLocks noChangeArrowheads="1"/>
            </p:cNvSpPr>
            <p:nvPr/>
          </p:nvSpPr>
          <p:spPr bwMode="auto">
            <a:xfrm>
              <a:off x="3714750" y="3586163"/>
              <a:ext cx="2184400" cy="330200"/>
            </a:xfrm>
            <a:prstGeom prst="rect">
              <a:avLst/>
            </a:prstGeom>
            <a:solidFill>
              <a:srgbClr val="0070C0"/>
            </a:solidFill>
            <a:ln w="25400" algn="ctr">
              <a:noFill/>
              <a:miter lim="800000"/>
              <a:headEnd/>
              <a:tailEnd/>
            </a:ln>
          </p:spPr>
          <p:txBody>
            <a:bodyPr lIns="91405" tIns="45703" rIns="91405" bIns="45703" anchor="ctr"/>
            <a:lstStyle/>
            <a:p>
              <a:pPr algn="r" defTabSz="912813"/>
              <a:r>
                <a:rPr lang="fr-FR" sz="1200">
                  <a:solidFill>
                    <a:srgbClr val="FFFFFF"/>
                  </a:solidFill>
                  <a:latin typeface="Calibri" pitchFamily="34" charset="0"/>
                </a:rPr>
                <a:t>SiO</a:t>
              </a:r>
              <a:r>
                <a:rPr lang="fr-FR" sz="1200" baseline="-25000">
                  <a:solidFill>
                    <a:srgbClr val="FFFFFF"/>
                  </a:solidFill>
                  <a:latin typeface="Calibri" pitchFamily="34" charset="0"/>
                </a:rPr>
                <a:t>2</a:t>
              </a:r>
              <a:r>
                <a:rPr lang="fr-FR" sz="1200">
                  <a:solidFill>
                    <a:srgbClr val="FFFFFF"/>
                  </a:solidFill>
                  <a:latin typeface="Calibri" pitchFamily="34" charset="0"/>
                </a:rPr>
                <a:t>/Si</a:t>
              </a:r>
              <a:endParaRPr lang="fr-FR" sz="1200" baseline="-25000">
                <a:solidFill>
                  <a:srgbClr val="FFFFFF"/>
                </a:solidFill>
                <a:latin typeface="Calibri" pitchFamily="34" charset="0"/>
              </a:endParaRPr>
            </a:p>
          </p:txBody>
        </p:sp>
        <p:sp>
          <p:nvSpPr>
            <p:cNvPr id="70679" name="Rectangle 1609"/>
            <p:cNvSpPr>
              <a:spLocks noChangeArrowheads="1"/>
            </p:cNvSpPr>
            <p:nvPr/>
          </p:nvSpPr>
          <p:spPr bwMode="auto">
            <a:xfrm>
              <a:off x="4273550" y="2403475"/>
              <a:ext cx="1066800" cy="682625"/>
            </a:xfrm>
            <a:prstGeom prst="rect">
              <a:avLst/>
            </a:prstGeom>
            <a:noFill/>
            <a:ln w="9525" algn="ctr">
              <a:noFill/>
              <a:miter lim="800000"/>
              <a:headEnd/>
              <a:tailEnd/>
            </a:ln>
          </p:spPr>
          <p:txBody>
            <a:bodyPr lIns="91405" tIns="45703" rIns="91405" bIns="45703">
              <a:spAutoFit/>
            </a:bodyPr>
            <a:lstStyle/>
            <a:p>
              <a:pPr algn="ctr" defTabSz="4171950">
                <a:spcBef>
                  <a:spcPct val="20000"/>
                </a:spcBef>
              </a:pPr>
              <a:r>
                <a:rPr lang="fr-FR" sz="1200">
                  <a:solidFill>
                    <a:schemeClr val="bg1"/>
                  </a:solidFill>
                  <a:latin typeface="Calibri" pitchFamily="34" charset="0"/>
                </a:rPr>
                <a:t>Microinsert rugueux</a:t>
              </a:r>
            </a:p>
            <a:p>
              <a:pPr algn="ctr" defTabSz="4171950">
                <a:spcBef>
                  <a:spcPct val="20000"/>
                </a:spcBef>
              </a:pPr>
              <a:r>
                <a:rPr lang="fr-FR" sz="1200">
                  <a:solidFill>
                    <a:schemeClr val="bg1"/>
                  </a:solidFill>
                  <a:latin typeface="Calibri" pitchFamily="34" charset="0"/>
                </a:rPr>
                <a:t>Ni</a:t>
              </a:r>
            </a:p>
          </p:txBody>
        </p:sp>
        <p:sp>
          <p:nvSpPr>
            <p:cNvPr id="70680" name="Rectangle 3"/>
            <p:cNvSpPr>
              <a:spLocks noChangeArrowheads="1"/>
            </p:cNvSpPr>
            <p:nvPr/>
          </p:nvSpPr>
          <p:spPr bwMode="auto">
            <a:xfrm>
              <a:off x="3714750" y="1795463"/>
              <a:ext cx="2184400" cy="330200"/>
            </a:xfrm>
            <a:prstGeom prst="rect">
              <a:avLst/>
            </a:prstGeom>
            <a:solidFill>
              <a:srgbClr val="0070C0"/>
            </a:solidFill>
            <a:ln w="25400" algn="ctr">
              <a:noFill/>
              <a:miter lim="800000"/>
              <a:headEnd/>
              <a:tailEnd/>
            </a:ln>
          </p:spPr>
          <p:txBody>
            <a:bodyPr lIns="91405" tIns="45703" rIns="91405" bIns="45703" anchor="ctr"/>
            <a:lstStyle/>
            <a:p>
              <a:pPr algn="r" defTabSz="912813"/>
              <a:r>
                <a:rPr lang="fr-FR" sz="1200">
                  <a:solidFill>
                    <a:srgbClr val="FFFFFF"/>
                  </a:solidFill>
                  <a:latin typeface="Calibri" pitchFamily="34" charset="0"/>
                </a:rPr>
                <a:t>SiO</a:t>
              </a:r>
              <a:r>
                <a:rPr lang="fr-FR" sz="1200" baseline="-25000">
                  <a:solidFill>
                    <a:srgbClr val="FFFFFF"/>
                  </a:solidFill>
                  <a:latin typeface="Calibri" pitchFamily="34" charset="0"/>
                </a:rPr>
                <a:t>2</a:t>
              </a:r>
              <a:r>
                <a:rPr lang="fr-FR" sz="1200">
                  <a:solidFill>
                    <a:srgbClr val="FFFFFF"/>
                  </a:solidFill>
                  <a:latin typeface="Calibri" pitchFamily="34" charset="0"/>
                </a:rPr>
                <a:t>/Si</a:t>
              </a:r>
              <a:endParaRPr lang="fr-FR" sz="1200" baseline="-25000">
                <a:solidFill>
                  <a:srgbClr val="FFFFFF"/>
                </a:solidFill>
                <a:latin typeface="Calibri" pitchFamily="34" charset="0"/>
              </a:endParaRPr>
            </a:p>
          </p:txBody>
        </p:sp>
        <p:sp>
          <p:nvSpPr>
            <p:cNvPr id="70681" name="Rectangle 4"/>
            <p:cNvSpPr>
              <a:spLocks noChangeArrowheads="1"/>
            </p:cNvSpPr>
            <p:nvPr/>
          </p:nvSpPr>
          <p:spPr bwMode="auto">
            <a:xfrm>
              <a:off x="3714750" y="2125663"/>
              <a:ext cx="2184400" cy="328612"/>
            </a:xfrm>
            <a:prstGeom prst="rect">
              <a:avLst/>
            </a:prstGeom>
            <a:solidFill>
              <a:srgbClr val="6699FF"/>
            </a:solidFill>
            <a:ln w="25400" algn="ctr">
              <a:noFill/>
              <a:miter lim="800000"/>
              <a:headEnd/>
              <a:tailEnd/>
            </a:ln>
          </p:spPr>
          <p:txBody>
            <a:bodyPr lIns="91405" tIns="45703" rIns="91405" bIns="45703" anchor="ctr"/>
            <a:lstStyle/>
            <a:p>
              <a:pPr algn="r" defTabSz="912813"/>
              <a:r>
                <a:rPr lang="fr-FR" sz="1200">
                  <a:solidFill>
                    <a:srgbClr val="FFFFFF"/>
                  </a:solidFill>
                  <a:latin typeface="Calibri" pitchFamily="34" charset="0"/>
                </a:rPr>
                <a:t>Ti/Cu/Ti/Al(Si)</a:t>
              </a:r>
            </a:p>
          </p:txBody>
        </p:sp>
        <p:sp>
          <p:nvSpPr>
            <p:cNvPr id="70682" name="Rectangle 53"/>
            <p:cNvSpPr>
              <a:spLocks noChangeArrowheads="1"/>
            </p:cNvSpPr>
            <p:nvPr/>
          </p:nvSpPr>
          <p:spPr bwMode="auto">
            <a:xfrm>
              <a:off x="5443538" y="2700338"/>
              <a:ext cx="514350" cy="276225"/>
            </a:xfrm>
            <a:prstGeom prst="rect">
              <a:avLst/>
            </a:prstGeom>
            <a:noFill/>
            <a:ln w="9525">
              <a:noFill/>
              <a:miter lim="800000"/>
              <a:headEnd/>
              <a:tailEnd/>
            </a:ln>
          </p:spPr>
          <p:txBody>
            <a:bodyPr wrap="none">
              <a:spAutoFit/>
            </a:bodyPr>
            <a:lstStyle/>
            <a:p>
              <a:pPr algn="r" defTabSz="912813"/>
              <a:r>
                <a:rPr lang="fr-FR" sz="1200">
                  <a:latin typeface="Calibri" pitchFamily="34" charset="0"/>
                </a:rPr>
                <a:t>Al</a:t>
              </a:r>
              <a:r>
                <a:rPr lang="fr-FR" sz="1200" baseline="-25000">
                  <a:latin typeface="Calibri" pitchFamily="34" charset="0"/>
                </a:rPr>
                <a:t>2</a:t>
              </a:r>
              <a:r>
                <a:rPr lang="fr-FR" sz="1200">
                  <a:latin typeface="Calibri" pitchFamily="34" charset="0"/>
                </a:rPr>
                <a:t>O</a:t>
              </a:r>
              <a:r>
                <a:rPr lang="fr-FR" sz="1200" baseline="-25000">
                  <a:latin typeface="Calibri" pitchFamily="34" charset="0"/>
                </a:rPr>
                <a:t>3</a:t>
              </a:r>
            </a:p>
          </p:txBody>
        </p:sp>
        <p:sp>
          <p:nvSpPr>
            <p:cNvPr id="70683" name="Forme libre 58"/>
            <p:cNvSpPr>
              <a:spLocks/>
            </p:cNvSpPr>
            <p:nvPr/>
          </p:nvSpPr>
          <p:spPr bwMode="auto">
            <a:xfrm flipH="1">
              <a:off x="3711575" y="2411413"/>
              <a:ext cx="625475" cy="214312"/>
            </a:xfrm>
            <a:custGeom>
              <a:avLst/>
              <a:gdLst>
                <a:gd name="T0" fmla="*/ 25089 w 566925"/>
                <a:gd name="T1" fmla="*/ 0 h 217896"/>
                <a:gd name="T2" fmla="*/ 164218796 w 566925"/>
                <a:gd name="T3" fmla="*/ 56614 h 217896"/>
                <a:gd name="T4" fmla="*/ 985336643 w 566925"/>
                <a:gd name="T5" fmla="*/ 11574 h 217896"/>
                <a:gd name="T6" fmla="*/ 0 60000 65536"/>
                <a:gd name="T7" fmla="*/ 0 60000 65536"/>
                <a:gd name="T8" fmla="*/ 0 60000 65536"/>
                <a:gd name="T9" fmla="*/ 0 w 566925"/>
                <a:gd name="T10" fmla="*/ 0 h 217896"/>
                <a:gd name="T11" fmla="*/ 566925 w 566925"/>
                <a:gd name="T12" fmla="*/ 217896 h 217896"/>
              </a:gdLst>
              <a:ahLst/>
              <a:cxnLst>
                <a:cxn ang="T6">
                  <a:pos x="T0" y="T1"/>
                </a:cxn>
                <a:cxn ang="T7">
                  <a:pos x="T2" y="T3"/>
                </a:cxn>
                <a:cxn ang="T8">
                  <a:pos x="T4" y="T5"/>
                </a:cxn>
              </a:cxnLst>
              <a:rect l="T9" t="T10" r="T11" b="T12"/>
              <a:pathLst>
                <a:path w="566925" h="217896">
                  <a:moveTo>
                    <a:pt x="14" y="0"/>
                  </a:moveTo>
                  <a:cubicBezTo>
                    <a:pt x="6364" y="43180"/>
                    <a:pt x="0" y="203537"/>
                    <a:pt x="94485" y="210716"/>
                  </a:cubicBezTo>
                  <a:cubicBezTo>
                    <a:pt x="188970" y="217895"/>
                    <a:pt x="490725" y="71016"/>
                    <a:pt x="566925" y="43076"/>
                  </a:cubicBezTo>
                </a:path>
              </a:pathLst>
            </a:custGeom>
            <a:solidFill>
              <a:srgbClr val="6699FF"/>
            </a:solidFill>
            <a:ln w="9525" cap="flat" cmpd="sng" algn="ctr">
              <a:noFill/>
              <a:prstDash val="solid"/>
              <a:round/>
              <a:headEnd type="none" w="med" len="med"/>
              <a:tailEnd type="none" w="med" len="med"/>
            </a:ln>
          </p:spPr>
          <p:txBody>
            <a:bodyPr/>
            <a:lstStyle/>
            <a:p>
              <a:endParaRPr lang="fr-FR"/>
            </a:p>
          </p:txBody>
        </p:sp>
        <p:sp>
          <p:nvSpPr>
            <p:cNvPr id="70684" name="Forme libre 60"/>
            <p:cNvSpPr>
              <a:spLocks/>
            </p:cNvSpPr>
            <p:nvPr/>
          </p:nvSpPr>
          <p:spPr bwMode="auto">
            <a:xfrm flipH="1" flipV="1">
              <a:off x="3703638" y="3074988"/>
              <a:ext cx="627062" cy="327025"/>
            </a:xfrm>
            <a:custGeom>
              <a:avLst/>
              <a:gdLst>
                <a:gd name="T0" fmla="*/ 35523 w 566925"/>
                <a:gd name="T1" fmla="*/ 0 h 217896"/>
                <a:gd name="T2" fmla="*/ 244877669 w 566925"/>
                <a:gd name="T3" fmla="*/ 2147483647 h 217896"/>
                <a:gd name="T4" fmla="*/ 1469299001 w 566925"/>
                <a:gd name="T5" fmla="*/ 2147483647 h 217896"/>
                <a:gd name="T6" fmla="*/ 0 60000 65536"/>
                <a:gd name="T7" fmla="*/ 0 60000 65536"/>
                <a:gd name="T8" fmla="*/ 0 60000 65536"/>
                <a:gd name="T9" fmla="*/ 0 w 566925"/>
                <a:gd name="T10" fmla="*/ 0 h 217896"/>
                <a:gd name="T11" fmla="*/ 566925 w 566925"/>
                <a:gd name="T12" fmla="*/ 217896 h 217896"/>
              </a:gdLst>
              <a:ahLst/>
              <a:cxnLst>
                <a:cxn ang="T6">
                  <a:pos x="T0" y="T1"/>
                </a:cxn>
                <a:cxn ang="T7">
                  <a:pos x="T2" y="T3"/>
                </a:cxn>
                <a:cxn ang="T8">
                  <a:pos x="T4" y="T5"/>
                </a:cxn>
              </a:cxnLst>
              <a:rect l="T9" t="T10" r="T11" b="T12"/>
              <a:pathLst>
                <a:path w="566925" h="217896">
                  <a:moveTo>
                    <a:pt x="14" y="0"/>
                  </a:moveTo>
                  <a:cubicBezTo>
                    <a:pt x="6364" y="43180"/>
                    <a:pt x="0" y="203537"/>
                    <a:pt x="94485" y="210716"/>
                  </a:cubicBezTo>
                  <a:cubicBezTo>
                    <a:pt x="188970" y="217895"/>
                    <a:pt x="490725" y="71016"/>
                    <a:pt x="566925" y="43076"/>
                  </a:cubicBezTo>
                </a:path>
              </a:pathLst>
            </a:custGeom>
            <a:solidFill>
              <a:srgbClr val="CCFFFF"/>
            </a:solidFill>
            <a:ln w="28575" cap="flat" cmpd="sng" algn="ctr">
              <a:solidFill>
                <a:srgbClr val="FF0000"/>
              </a:solidFill>
              <a:prstDash val="solid"/>
              <a:round/>
              <a:headEnd type="none" w="med" len="med"/>
              <a:tailEnd type="none" w="med" len="med"/>
            </a:ln>
          </p:spPr>
          <p:txBody>
            <a:bodyPr/>
            <a:lstStyle/>
            <a:p>
              <a:endParaRPr lang="fr-FR"/>
            </a:p>
          </p:txBody>
        </p:sp>
        <p:sp>
          <p:nvSpPr>
            <p:cNvPr id="54" name="Forme libre 53"/>
            <p:cNvSpPr/>
            <p:nvPr/>
          </p:nvSpPr>
          <p:spPr bwMode="auto">
            <a:xfrm>
              <a:off x="4333875" y="3363913"/>
              <a:ext cx="936625" cy="71437"/>
            </a:xfrm>
            <a:custGeom>
              <a:avLst/>
              <a:gdLst>
                <a:gd name="connsiteX0" fmla="*/ 0 w 1141741"/>
                <a:gd name="connsiteY0" fmla="*/ 0 h 59531"/>
                <a:gd name="connsiteX1" fmla="*/ 7144 w 1141741"/>
                <a:gd name="connsiteY1" fmla="*/ 14287 h 59531"/>
                <a:gd name="connsiteX2" fmla="*/ 14288 w 1141741"/>
                <a:gd name="connsiteY2" fmla="*/ 19050 h 59531"/>
                <a:gd name="connsiteX3" fmla="*/ 16669 w 1141741"/>
                <a:gd name="connsiteY3" fmla="*/ 26194 h 59531"/>
                <a:gd name="connsiteX4" fmla="*/ 30957 w 1141741"/>
                <a:gd name="connsiteY4" fmla="*/ 28575 h 59531"/>
                <a:gd name="connsiteX5" fmla="*/ 50007 w 1141741"/>
                <a:gd name="connsiteY5" fmla="*/ 23812 h 59531"/>
                <a:gd name="connsiteX6" fmla="*/ 57150 w 1141741"/>
                <a:gd name="connsiteY6" fmla="*/ 26194 h 59531"/>
                <a:gd name="connsiteX7" fmla="*/ 59532 w 1141741"/>
                <a:gd name="connsiteY7" fmla="*/ 33337 h 59531"/>
                <a:gd name="connsiteX8" fmla="*/ 76200 w 1141741"/>
                <a:gd name="connsiteY8" fmla="*/ 30956 h 59531"/>
                <a:gd name="connsiteX9" fmla="*/ 80963 w 1141741"/>
                <a:gd name="connsiteY9" fmla="*/ 23812 h 59531"/>
                <a:gd name="connsiteX10" fmla="*/ 95250 w 1141741"/>
                <a:gd name="connsiteY10" fmla="*/ 19050 h 59531"/>
                <a:gd name="connsiteX11" fmla="*/ 104775 w 1141741"/>
                <a:gd name="connsiteY11" fmla="*/ 21431 h 59531"/>
                <a:gd name="connsiteX12" fmla="*/ 109538 w 1141741"/>
                <a:gd name="connsiteY12" fmla="*/ 28575 h 59531"/>
                <a:gd name="connsiteX13" fmla="*/ 114300 w 1141741"/>
                <a:gd name="connsiteY13" fmla="*/ 42862 h 59531"/>
                <a:gd name="connsiteX14" fmla="*/ 121444 w 1141741"/>
                <a:gd name="connsiteY14" fmla="*/ 45244 h 59531"/>
                <a:gd name="connsiteX15" fmla="*/ 130969 w 1141741"/>
                <a:gd name="connsiteY15" fmla="*/ 42862 h 59531"/>
                <a:gd name="connsiteX16" fmla="*/ 145257 w 1141741"/>
                <a:gd name="connsiteY16" fmla="*/ 33337 h 59531"/>
                <a:gd name="connsiteX17" fmla="*/ 166688 w 1141741"/>
                <a:gd name="connsiteY17" fmla="*/ 21431 h 59531"/>
                <a:gd name="connsiteX18" fmla="*/ 173832 w 1141741"/>
                <a:gd name="connsiteY18" fmla="*/ 26194 h 59531"/>
                <a:gd name="connsiteX19" fmla="*/ 180975 w 1141741"/>
                <a:gd name="connsiteY19" fmla="*/ 28575 h 59531"/>
                <a:gd name="connsiteX20" fmla="*/ 190500 w 1141741"/>
                <a:gd name="connsiteY20" fmla="*/ 38100 h 59531"/>
                <a:gd name="connsiteX21" fmla="*/ 200025 w 1141741"/>
                <a:gd name="connsiteY21" fmla="*/ 26194 h 59531"/>
                <a:gd name="connsiteX22" fmla="*/ 214313 w 1141741"/>
                <a:gd name="connsiteY22" fmla="*/ 19050 h 59531"/>
                <a:gd name="connsiteX23" fmla="*/ 233363 w 1141741"/>
                <a:gd name="connsiteY23" fmla="*/ 21431 h 59531"/>
                <a:gd name="connsiteX24" fmla="*/ 240507 w 1141741"/>
                <a:gd name="connsiteY24" fmla="*/ 28575 h 59531"/>
                <a:gd name="connsiteX25" fmla="*/ 247650 w 1141741"/>
                <a:gd name="connsiteY25" fmla="*/ 30956 h 59531"/>
                <a:gd name="connsiteX26" fmla="*/ 261938 w 1141741"/>
                <a:gd name="connsiteY26" fmla="*/ 28575 h 59531"/>
                <a:gd name="connsiteX27" fmla="*/ 276225 w 1141741"/>
                <a:gd name="connsiteY27" fmla="*/ 19050 h 59531"/>
                <a:gd name="connsiteX28" fmla="*/ 283369 w 1141741"/>
                <a:gd name="connsiteY28" fmla="*/ 26194 h 59531"/>
                <a:gd name="connsiteX29" fmla="*/ 290513 w 1141741"/>
                <a:gd name="connsiteY29" fmla="*/ 28575 h 59531"/>
                <a:gd name="connsiteX30" fmla="*/ 297657 w 1141741"/>
                <a:gd name="connsiteY30" fmla="*/ 33337 h 59531"/>
                <a:gd name="connsiteX31" fmla="*/ 300038 w 1141741"/>
                <a:gd name="connsiteY31" fmla="*/ 40481 h 59531"/>
                <a:gd name="connsiteX32" fmla="*/ 314325 w 1141741"/>
                <a:gd name="connsiteY32" fmla="*/ 40481 h 59531"/>
                <a:gd name="connsiteX33" fmla="*/ 319088 w 1141741"/>
                <a:gd name="connsiteY33" fmla="*/ 33337 h 59531"/>
                <a:gd name="connsiteX34" fmla="*/ 326232 w 1141741"/>
                <a:gd name="connsiteY34" fmla="*/ 16669 h 59531"/>
                <a:gd name="connsiteX35" fmla="*/ 340519 w 1141741"/>
                <a:gd name="connsiteY35" fmla="*/ 9525 h 59531"/>
                <a:gd name="connsiteX36" fmla="*/ 361950 w 1141741"/>
                <a:gd name="connsiteY36" fmla="*/ 16669 h 59531"/>
                <a:gd name="connsiteX37" fmla="*/ 364332 w 1141741"/>
                <a:gd name="connsiteY37" fmla="*/ 23812 h 59531"/>
                <a:gd name="connsiteX38" fmla="*/ 373857 w 1141741"/>
                <a:gd name="connsiteY38" fmla="*/ 38100 h 59531"/>
                <a:gd name="connsiteX39" fmla="*/ 404813 w 1141741"/>
                <a:gd name="connsiteY39" fmla="*/ 33337 h 59531"/>
                <a:gd name="connsiteX40" fmla="*/ 411957 w 1141741"/>
                <a:gd name="connsiteY40" fmla="*/ 28575 h 59531"/>
                <a:gd name="connsiteX41" fmla="*/ 421482 w 1141741"/>
                <a:gd name="connsiteY41" fmla="*/ 33337 h 59531"/>
                <a:gd name="connsiteX42" fmla="*/ 435769 w 1141741"/>
                <a:gd name="connsiteY42" fmla="*/ 38100 h 59531"/>
                <a:gd name="connsiteX43" fmla="*/ 447675 w 1141741"/>
                <a:gd name="connsiteY43" fmla="*/ 26194 h 59531"/>
                <a:gd name="connsiteX44" fmla="*/ 454819 w 1141741"/>
                <a:gd name="connsiteY44" fmla="*/ 28575 h 59531"/>
                <a:gd name="connsiteX45" fmla="*/ 459582 w 1141741"/>
                <a:gd name="connsiteY45" fmla="*/ 35719 h 59531"/>
                <a:gd name="connsiteX46" fmla="*/ 488157 w 1141741"/>
                <a:gd name="connsiteY46" fmla="*/ 28575 h 59531"/>
                <a:gd name="connsiteX47" fmla="*/ 504825 w 1141741"/>
                <a:gd name="connsiteY47" fmla="*/ 26194 h 59531"/>
                <a:gd name="connsiteX48" fmla="*/ 511969 w 1141741"/>
                <a:gd name="connsiteY48" fmla="*/ 23812 h 59531"/>
                <a:gd name="connsiteX49" fmla="*/ 533400 w 1141741"/>
                <a:gd name="connsiteY49" fmla="*/ 40481 h 59531"/>
                <a:gd name="connsiteX50" fmla="*/ 540544 w 1141741"/>
                <a:gd name="connsiteY50" fmla="*/ 45244 h 59531"/>
                <a:gd name="connsiteX51" fmla="*/ 542925 w 1141741"/>
                <a:gd name="connsiteY51" fmla="*/ 52387 h 59531"/>
                <a:gd name="connsiteX52" fmla="*/ 557213 w 1141741"/>
                <a:gd name="connsiteY52" fmla="*/ 59531 h 59531"/>
                <a:gd name="connsiteX53" fmla="*/ 571500 w 1141741"/>
                <a:gd name="connsiteY53" fmla="*/ 57150 h 59531"/>
                <a:gd name="connsiteX54" fmla="*/ 585788 w 1141741"/>
                <a:gd name="connsiteY54" fmla="*/ 45244 h 59531"/>
                <a:gd name="connsiteX55" fmla="*/ 592932 w 1141741"/>
                <a:gd name="connsiteY55" fmla="*/ 42862 h 59531"/>
                <a:gd name="connsiteX56" fmla="*/ 614363 w 1141741"/>
                <a:gd name="connsiteY56" fmla="*/ 30956 h 59531"/>
                <a:gd name="connsiteX57" fmla="*/ 623888 w 1141741"/>
                <a:gd name="connsiteY57" fmla="*/ 42862 h 59531"/>
                <a:gd name="connsiteX58" fmla="*/ 635794 w 1141741"/>
                <a:gd name="connsiteY58" fmla="*/ 52387 h 59531"/>
                <a:gd name="connsiteX59" fmla="*/ 650082 w 1141741"/>
                <a:gd name="connsiteY59" fmla="*/ 50006 h 59531"/>
                <a:gd name="connsiteX60" fmla="*/ 652463 w 1141741"/>
                <a:gd name="connsiteY60" fmla="*/ 42862 h 59531"/>
                <a:gd name="connsiteX61" fmla="*/ 659607 w 1141741"/>
                <a:gd name="connsiteY61" fmla="*/ 38100 h 59531"/>
                <a:gd name="connsiteX62" fmla="*/ 692944 w 1141741"/>
                <a:gd name="connsiteY62" fmla="*/ 40481 h 59531"/>
                <a:gd name="connsiteX63" fmla="*/ 707232 w 1141741"/>
                <a:gd name="connsiteY63" fmla="*/ 45244 h 59531"/>
                <a:gd name="connsiteX64" fmla="*/ 719138 w 1141741"/>
                <a:gd name="connsiteY64" fmla="*/ 42862 h 59531"/>
                <a:gd name="connsiteX65" fmla="*/ 733425 w 1141741"/>
                <a:gd name="connsiteY65" fmla="*/ 33337 h 59531"/>
                <a:gd name="connsiteX66" fmla="*/ 738188 w 1141741"/>
                <a:gd name="connsiteY66" fmla="*/ 26194 h 59531"/>
                <a:gd name="connsiteX67" fmla="*/ 752475 w 1141741"/>
                <a:gd name="connsiteY67" fmla="*/ 16669 h 59531"/>
                <a:gd name="connsiteX68" fmla="*/ 766763 w 1141741"/>
                <a:gd name="connsiteY68" fmla="*/ 19050 h 59531"/>
                <a:gd name="connsiteX69" fmla="*/ 773907 w 1141741"/>
                <a:gd name="connsiteY69" fmla="*/ 26194 h 59531"/>
                <a:gd name="connsiteX70" fmla="*/ 788194 w 1141741"/>
                <a:gd name="connsiteY70" fmla="*/ 33337 h 59531"/>
                <a:gd name="connsiteX71" fmla="*/ 795338 w 1141741"/>
                <a:gd name="connsiteY71" fmla="*/ 38100 h 59531"/>
                <a:gd name="connsiteX72" fmla="*/ 802482 w 1141741"/>
                <a:gd name="connsiteY72" fmla="*/ 40481 h 59531"/>
                <a:gd name="connsiteX73" fmla="*/ 809625 w 1141741"/>
                <a:gd name="connsiteY73" fmla="*/ 47625 h 59531"/>
                <a:gd name="connsiteX74" fmla="*/ 826294 w 1141741"/>
                <a:gd name="connsiteY74" fmla="*/ 45244 h 59531"/>
                <a:gd name="connsiteX75" fmla="*/ 835819 w 1141741"/>
                <a:gd name="connsiteY75" fmla="*/ 33337 h 59531"/>
                <a:gd name="connsiteX76" fmla="*/ 840582 w 1141741"/>
                <a:gd name="connsiteY76" fmla="*/ 26194 h 59531"/>
                <a:gd name="connsiteX77" fmla="*/ 852488 w 1141741"/>
                <a:gd name="connsiteY77" fmla="*/ 30956 h 59531"/>
                <a:gd name="connsiteX78" fmla="*/ 859632 w 1141741"/>
                <a:gd name="connsiteY78" fmla="*/ 38100 h 59531"/>
                <a:gd name="connsiteX79" fmla="*/ 862013 w 1141741"/>
                <a:gd name="connsiteY79" fmla="*/ 45244 h 59531"/>
                <a:gd name="connsiteX80" fmla="*/ 871538 w 1141741"/>
                <a:gd name="connsiteY80" fmla="*/ 47625 h 59531"/>
                <a:gd name="connsiteX81" fmla="*/ 914400 w 1141741"/>
                <a:gd name="connsiteY81" fmla="*/ 38100 h 59531"/>
                <a:gd name="connsiteX82" fmla="*/ 916782 w 1141741"/>
                <a:gd name="connsiteY82" fmla="*/ 30956 h 59531"/>
                <a:gd name="connsiteX83" fmla="*/ 923925 w 1141741"/>
                <a:gd name="connsiteY83" fmla="*/ 38100 h 59531"/>
                <a:gd name="connsiteX84" fmla="*/ 933450 w 1141741"/>
                <a:gd name="connsiteY84" fmla="*/ 52387 h 59531"/>
                <a:gd name="connsiteX85" fmla="*/ 969169 w 1141741"/>
                <a:gd name="connsiteY85" fmla="*/ 50006 h 59531"/>
                <a:gd name="connsiteX86" fmla="*/ 981075 w 1141741"/>
                <a:gd name="connsiteY86" fmla="*/ 38100 h 59531"/>
                <a:gd name="connsiteX87" fmla="*/ 988219 w 1141741"/>
                <a:gd name="connsiteY87" fmla="*/ 30956 h 59531"/>
                <a:gd name="connsiteX88" fmla="*/ 990600 w 1141741"/>
                <a:gd name="connsiteY88" fmla="*/ 23812 h 59531"/>
                <a:gd name="connsiteX89" fmla="*/ 1012032 w 1141741"/>
                <a:gd name="connsiteY89" fmla="*/ 33337 h 59531"/>
                <a:gd name="connsiteX90" fmla="*/ 1021557 w 1141741"/>
                <a:gd name="connsiteY90" fmla="*/ 47625 h 59531"/>
                <a:gd name="connsiteX91" fmla="*/ 1031082 w 1141741"/>
                <a:gd name="connsiteY91" fmla="*/ 33337 h 59531"/>
                <a:gd name="connsiteX92" fmla="*/ 1035844 w 1141741"/>
                <a:gd name="connsiteY92" fmla="*/ 26194 h 59531"/>
                <a:gd name="connsiteX93" fmla="*/ 1038225 w 1141741"/>
                <a:gd name="connsiteY93" fmla="*/ 38100 h 59531"/>
                <a:gd name="connsiteX94" fmla="*/ 1052513 w 1141741"/>
                <a:gd name="connsiteY94" fmla="*/ 42862 h 59531"/>
                <a:gd name="connsiteX95" fmla="*/ 1059657 w 1141741"/>
                <a:gd name="connsiteY95" fmla="*/ 38100 h 59531"/>
                <a:gd name="connsiteX96" fmla="*/ 1066800 w 1141741"/>
                <a:gd name="connsiteY96" fmla="*/ 30956 h 59531"/>
                <a:gd name="connsiteX97" fmla="*/ 1073944 w 1141741"/>
                <a:gd name="connsiteY97" fmla="*/ 28575 h 59531"/>
                <a:gd name="connsiteX98" fmla="*/ 1100138 w 1141741"/>
                <a:gd name="connsiteY98" fmla="*/ 28575 h 59531"/>
                <a:gd name="connsiteX99" fmla="*/ 1114425 w 1141741"/>
                <a:gd name="connsiteY99" fmla="*/ 19050 h 59531"/>
                <a:gd name="connsiteX100" fmla="*/ 1138238 w 1141741"/>
                <a:gd name="connsiteY100" fmla="*/ 14287 h 59531"/>
                <a:gd name="connsiteX101" fmla="*/ 1138238 w 1141741"/>
                <a:gd name="connsiteY101" fmla="*/ 2381 h 59531"/>
                <a:gd name="connsiteX0" fmla="*/ 0 w 1141741"/>
                <a:gd name="connsiteY0" fmla="*/ 0 h 59531"/>
                <a:gd name="connsiteX1" fmla="*/ 7144 w 1141741"/>
                <a:gd name="connsiteY1" fmla="*/ 14287 h 59531"/>
                <a:gd name="connsiteX2" fmla="*/ 14288 w 1141741"/>
                <a:gd name="connsiteY2" fmla="*/ 19050 h 59531"/>
                <a:gd name="connsiteX3" fmla="*/ 16669 w 1141741"/>
                <a:gd name="connsiteY3" fmla="*/ 26194 h 59531"/>
                <a:gd name="connsiteX4" fmla="*/ 30957 w 1141741"/>
                <a:gd name="connsiteY4" fmla="*/ 28575 h 59531"/>
                <a:gd name="connsiteX5" fmla="*/ 50007 w 1141741"/>
                <a:gd name="connsiteY5" fmla="*/ 23812 h 59531"/>
                <a:gd name="connsiteX6" fmla="*/ 57150 w 1141741"/>
                <a:gd name="connsiteY6" fmla="*/ 26194 h 59531"/>
                <a:gd name="connsiteX7" fmla="*/ 59532 w 1141741"/>
                <a:gd name="connsiteY7" fmla="*/ 33337 h 59531"/>
                <a:gd name="connsiteX8" fmla="*/ 76200 w 1141741"/>
                <a:gd name="connsiteY8" fmla="*/ 30956 h 59531"/>
                <a:gd name="connsiteX9" fmla="*/ 80963 w 1141741"/>
                <a:gd name="connsiteY9" fmla="*/ 23812 h 59531"/>
                <a:gd name="connsiteX10" fmla="*/ 95250 w 1141741"/>
                <a:gd name="connsiteY10" fmla="*/ 19050 h 59531"/>
                <a:gd name="connsiteX11" fmla="*/ 104775 w 1141741"/>
                <a:gd name="connsiteY11" fmla="*/ 21431 h 59531"/>
                <a:gd name="connsiteX12" fmla="*/ 109538 w 1141741"/>
                <a:gd name="connsiteY12" fmla="*/ 28575 h 59531"/>
                <a:gd name="connsiteX13" fmla="*/ 114300 w 1141741"/>
                <a:gd name="connsiteY13" fmla="*/ 42862 h 59531"/>
                <a:gd name="connsiteX14" fmla="*/ 121444 w 1141741"/>
                <a:gd name="connsiteY14" fmla="*/ 45244 h 59531"/>
                <a:gd name="connsiteX15" fmla="*/ 130969 w 1141741"/>
                <a:gd name="connsiteY15" fmla="*/ 42862 h 59531"/>
                <a:gd name="connsiteX16" fmla="*/ 145257 w 1141741"/>
                <a:gd name="connsiteY16" fmla="*/ 33337 h 59531"/>
                <a:gd name="connsiteX17" fmla="*/ 166688 w 1141741"/>
                <a:gd name="connsiteY17" fmla="*/ 21431 h 59531"/>
                <a:gd name="connsiteX18" fmla="*/ 173832 w 1141741"/>
                <a:gd name="connsiteY18" fmla="*/ 26194 h 59531"/>
                <a:gd name="connsiteX19" fmla="*/ 180975 w 1141741"/>
                <a:gd name="connsiteY19" fmla="*/ 28575 h 59531"/>
                <a:gd name="connsiteX20" fmla="*/ 190500 w 1141741"/>
                <a:gd name="connsiteY20" fmla="*/ 38100 h 59531"/>
                <a:gd name="connsiteX21" fmla="*/ 200025 w 1141741"/>
                <a:gd name="connsiteY21" fmla="*/ 26194 h 59531"/>
                <a:gd name="connsiteX22" fmla="*/ 214313 w 1141741"/>
                <a:gd name="connsiteY22" fmla="*/ 19050 h 59531"/>
                <a:gd name="connsiteX23" fmla="*/ 233363 w 1141741"/>
                <a:gd name="connsiteY23" fmla="*/ 21431 h 59531"/>
                <a:gd name="connsiteX24" fmla="*/ 240507 w 1141741"/>
                <a:gd name="connsiteY24" fmla="*/ 28575 h 59531"/>
                <a:gd name="connsiteX25" fmla="*/ 247650 w 1141741"/>
                <a:gd name="connsiteY25" fmla="*/ 30956 h 59531"/>
                <a:gd name="connsiteX26" fmla="*/ 261938 w 1141741"/>
                <a:gd name="connsiteY26" fmla="*/ 28575 h 59531"/>
                <a:gd name="connsiteX27" fmla="*/ 276225 w 1141741"/>
                <a:gd name="connsiteY27" fmla="*/ 19050 h 59531"/>
                <a:gd name="connsiteX28" fmla="*/ 283369 w 1141741"/>
                <a:gd name="connsiteY28" fmla="*/ 26194 h 59531"/>
                <a:gd name="connsiteX29" fmla="*/ 290513 w 1141741"/>
                <a:gd name="connsiteY29" fmla="*/ 28575 h 59531"/>
                <a:gd name="connsiteX30" fmla="*/ 297657 w 1141741"/>
                <a:gd name="connsiteY30" fmla="*/ 33337 h 59531"/>
                <a:gd name="connsiteX31" fmla="*/ 300038 w 1141741"/>
                <a:gd name="connsiteY31" fmla="*/ 40481 h 59531"/>
                <a:gd name="connsiteX32" fmla="*/ 314325 w 1141741"/>
                <a:gd name="connsiteY32" fmla="*/ 40481 h 59531"/>
                <a:gd name="connsiteX33" fmla="*/ 319088 w 1141741"/>
                <a:gd name="connsiteY33" fmla="*/ 33337 h 59531"/>
                <a:gd name="connsiteX34" fmla="*/ 326232 w 1141741"/>
                <a:gd name="connsiteY34" fmla="*/ 16669 h 59531"/>
                <a:gd name="connsiteX35" fmla="*/ 338393 w 1141741"/>
                <a:gd name="connsiteY35" fmla="*/ 9847 h 59531"/>
                <a:gd name="connsiteX36" fmla="*/ 361950 w 1141741"/>
                <a:gd name="connsiteY36" fmla="*/ 16669 h 59531"/>
                <a:gd name="connsiteX37" fmla="*/ 364332 w 1141741"/>
                <a:gd name="connsiteY37" fmla="*/ 23812 h 59531"/>
                <a:gd name="connsiteX38" fmla="*/ 373857 w 1141741"/>
                <a:gd name="connsiteY38" fmla="*/ 38100 h 59531"/>
                <a:gd name="connsiteX39" fmla="*/ 404813 w 1141741"/>
                <a:gd name="connsiteY39" fmla="*/ 33337 h 59531"/>
                <a:gd name="connsiteX40" fmla="*/ 411957 w 1141741"/>
                <a:gd name="connsiteY40" fmla="*/ 28575 h 59531"/>
                <a:gd name="connsiteX41" fmla="*/ 421482 w 1141741"/>
                <a:gd name="connsiteY41" fmla="*/ 33337 h 59531"/>
                <a:gd name="connsiteX42" fmla="*/ 435769 w 1141741"/>
                <a:gd name="connsiteY42" fmla="*/ 38100 h 59531"/>
                <a:gd name="connsiteX43" fmla="*/ 447675 w 1141741"/>
                <a:gd name="connsiteY43" fmla="*/ 26194 h 59531"/>
                <a:gd name="connsiteX44" fmla="*/ 454819 w 1141741"/>
                <a:gd name="connsiteY44" fmla="*/ 28575 h 59531"/>
                <a:gd name="connsiteX45" fmla="*/ 459582 w 1141741"/>
                <a:gd name="connsiteY45" fmla="*/ 35719 h 59531"/>
                <a:gd name="connsiteX46" fmla="*/ 488157 w 1141741"/>
                <a:gd name="connsiteY46" fmla="*/ 28575 h 59531"/>
                <a:gd name="connsiteX47" fmla="*/ 504825 w 1141741"/>
                <a:gd name="connsiteY47" fmla="*/ 26194 h 59531"/>
                <a:gd name="connsiteX48" fmla="*/ 511969 w 1141741"/>
                <a:gd name="connsiteY48" fmla="*/ 23812 h 59531"/>
                <a:gd name="connsiteX49" fmla="*/ 533400 w 1141741"/>
                <a:gd name="connsiteY49" fmla="*/ 40481 h 59531"/>
                <a:gd name="connsiteX50" fmla="*/ 540544 w 1141741"/>
                <a:gd name="connsiteY50" fmla="*/ 45244 h 59531"/>
                <a:gd name="connsiteX51" fmla="*/ 542925 w 1141741"/>
                <a:gd name="connsiteY51" fmla="*/ 52387 h 59531"/>
                <a:gd name="connsiteX52" fmla="*/ 557213 w 1141741"/>
                <a:gd name="connsiteY52" fmla="*/ 59531 h 59531"/>
                <a:gd name="connsiteX53" fmla="*/ 571500 w 1141741"/>
                <a:gd name="connsiteY53" fmla="*/ 57150 h 59531"/>
                <a:gd name="connsiteX54" fmla="*/ 585788 w 1141741"/>
                <a:gd name="connsiteY54" fmla="*/ 45244 h 59531"/>
                <a:gd name="connsiteX55" fmla="*/ 592932 w 1141741"/>
                <a:gd name="connsiteY55" fmla="*/ 42862 h 59531"/>
                <a:gd name="connsiteX56" fmla="*/ 614363 w 1141741"/>
                <a:gd name="connsiteY56" fmla="*/ 30956 h 59531"/>
                <a:gd name="connsiteX57" fmla="*/ 623888 w 1141741"/>
                <a:gd name="connsiteY57" fmla="*/ 42862 h 59531"/>
                <a:gd name="connsiteX58" fmla="*/ 635794 w 1141741"/>
                <a:gd name="connsiteY58" fmla="*/ 52387 h 59531"/>
                <a:gd name="connsiteX59" fmla="*/ 650082 w 1141741"/>
                <a:gd name="connsiteY59" fmla="*/ 50006 h 59531"/>
                <a:gd name="connsiteX60" fmla="*/ 652463 w 1141741"/>
                <a:gd name="connsiteY60" fmla="*/ 42862 h 59531"/>
                <a:gd name="connsiteX61" fmla="*/ 659607 w 1141741"/>
                <a:gd name="connsiteY61" fmla="*/ 38100 h 59531"/>
                <a:gd name="connsiteX62" fmla="*/ 692944 w 1141741"/>
                <a:gd name="connsiteY62" fmla="*/ 40481 h 59531"/>
                <a:gd name="connsiteX63" fmla="*/ 707232 w 1141741"/>
                <a:gd name="connsiteY63" fmla="*/ 45244 h 59531"/>
                <a:gd name="connsiteX64" fmla="*/ 719138 w 1141741"/>
                <a:gd name="connsiteY64" fmla="*/ 42862 h 59531"/>
                <a:gd name="connsiteX65" fmla="*/ 733425 w 1141741"/>
                <a:gd name="connsiteY65" fmla="*/ 33337 h 59531"/>
                <a:gd name="connsiteX66" fmla="*/ 738188 w 1141741"/>
                <a:gd name="connsiteY66" fmla="*/ 26194 h 59531"/>
                <a:gd name="connsiteX67" fmla="*/ 752475 w 1141741"/>
                <a:gd name="connsiteY67" fmla="*/ 16669 h 59531"/>
                <a:gd name="connsiteX68" fmla="*/ 766763 w 1141741"/>
                <a:gd name="connsiteY68" fmla="*/ 19050 h 59531"/>
                <a:gd name="connsiteX69" fmla="*/ 773907 w 1141741"/>
                <a:gd name="connsiteY69" fmla="*/ 26194 h 59531"/>
                <a:gd name="connsiteX70" fmla="*/ 788194 w 1141741"/>
                <a:gd name="connsiteY70" fmla="*/ 33337 h 59531"/>
                <a:gd name="connsiteX71" fmla="*/ 795338 w 1141741"/>
                <a:gd name="connsiteY71" fmla="*/ 38100 h 59531"/>
                <a:gd name="connsiteX72" fmla="*/ 802482 w 1141741"/>
                <a:gd name="connsiteY72" fmla="*/ 40481 h 59531"/>
                <a:gd name="connsiteX73" fmla="*/ 809625 w 1141741"/>
                <a:gd name="connsiteY73" fmla="*/ 47625 h 59531"/>
                <a:gd name="connsiteX74" fmla="*/ 826294 w 1141741"/>
                <a:gd name="connsiteY74" fmla="*/ 45244 h 59531"/>
                <a:gd name="connsiteX75" fmla="*/ 835819 w 1141741"/>
                <a:gd name="connsiteY75" fmla="*/ 33337 h 59531"/>
                <a:gd name="connsiteX76" fmla="*/ 840582 w 1141741"/>
                <a:gd name="connsiteY76" fmla="*/ 26194 h 59531"/>
                <a:gd name="connsiteX77" fmla="*/ 852488 w 1141741"/>
                <a:gd name="connsiteY77" fmla="*/ 30956 h 59531"/>
                <a:gd name="connsiteX78" fmla="*/ 859632 w 1141741"/>
                <a:gd name="connsiteY78" fmla="*/ 38100 h 59531"/>
                <a:gd name="connsiteX79" fmla="*/ 862013 w 1141741"/>
                <a:gd name="connsiteY79" fmla="*/ 45244 h 59531"/>
                <a:gd name="connsiteX80" fmla="*/ 871538 w 1141741"/>
                <a:gd name="connsiteY80" fmla="*/ 47625 h 59531"/>
                <a:gd name="connsiteX81" fmla="*/ 914400 w 1141741"/>
                <a:gd name="connsiteY81" fmla="*/ 38100 h 59531"/>
                <a:gd name="connsiteX82" fmla="*/ 916782 w 1141741"/>
                <a:gd name="connsiteY82" fmla="*/ 30956 h 59531"/>
                <a:gd name="connsiteX83" fmla="*/ 923925 w 1141741"/>
                <a:gd name="connsiteY83" fmla="*/ 38100 h 59531"/>
                <a:gd name="connsiteX84" fmla="*/ 933450 w 1141741"/>
                <a:gd name="connsiteY84" fmla="*/ 52387 h 59531"/>
                <a:gd name="connsiteX85" fmla="*/ 969169 w 1141741"/>
                <a:gd name="connsiteY85" fmla="*/ 50006 h 59531"/>
                <a:gd name="connsiteX86" fmla="*/ 981075 w 1141741"/>
                <a:gd name="connsiteY86" fmla="*/ 38100 h 59531"/>
                <a:gd name="connsiteX87" fmla="*/ 988219 w 1141741"/>
                <a:gd name="connsiteY87" fmla="*/ 30956 h 59531"/>
                <a:gd name="connsiteX88" fmla="*/ 990600 w 1141741"/>
                <a:gd name="connsiteY88" fmla="*/ 23812 h 59531"/>
                <a:gd name="connsiteX89" fmla="*/ 1012032 w 1141741"/>
                <a:gd name="connsiteY89" fmla="*/ 33337 h 59531"/>
                <a:gd name="connsiteX90" fmla="*/ 1021557 w 1141741"/>
                <a:gd name="connsiteY90" fmla="*/ 47625 h 59531"/>
                <a:gd name="connsiteX91" fmla="*/ 1031082 w 1141741"/>
                <a:gd name="connsiteY91" fmla="*/ 33337 h 59531"/>
                <a:gd name="connsiteX92" fmla="*/ 1035844 w 1141741"/>
                <a:gd name="connsiteY92" fmla="*/ 26194 h 59531"/>
                <a:gd name="connsiteX93" fmla="*/ 1038225 w 1141741"/>
                <a:gd name="connsiteY93" fmla="*/ 38100 h 59531"/>
                <a:gd name="connsiteX94" fmla="*/ 1052513 w 1141741"/>
                <a:gd name="connsiteY94" fmla="*/ 42862 h 59531"/>
                <a:gd name="connsiteX95" fmla="*/ 1059657 w 1141741"/>
                <a:gd name="connsiteY95" fmla="*/ 38100 h 59531"/>
                <a:gd name="connsiteX96" fmla="*/ 1066800 w 1141741"/>
                <a:gd name="connsiteY96" fmla="*/ 30956 h 59531"/>
                <a:gd name="connsiteX97" fmla="*/ 1073944 w 1141741"/>
                <a:gd name="connsiteY97" fmla="*/ 28575 h 59531"/>
                <a:gd name="connsiteX98" fmla="*/ 1100138 w 1141741"/>
                <a:gd name="connsiteY98" fmla="*/ 28575 h 59531"/>
                <a:gd name="connsiteX99" fmla="*/ 1114425 w 1141741"/>
                <a:gd name="connsiteY99" fmla="*/ 19050 h 59531"/>
                <a:gd name="connsiteX100" fmla="*/ 1138238 w 1141741"/>
                <a:gd name="connsiteY100" fmla="*/ 14287 h 59531"/>
                <a:gd name="connsiteX101" fmla="*/ 1138238 w 1141741"/>
                <a:gd name="connsiteY101" fmla="*/ 2381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1141741" h="59531">
                  <a:moveTo>
                    <a:pt x="0" y="0"/>
                  </a:moveTo>
                  <a:cubicBezTo>
                    <a:pt x="1937" y="5809"/>
                    <a:pt x="2529" y="9672"/>
                    <a:pt x="7144" y="14287"/>
                  </a:cubicBezTo>
                  <a:cubicBezTo>
                    <a:pt x="9168" y="16311"/>
                    <a:pt x="11907" y="17462"/>
                    <a:pt x="14288" y="19050"/>
                  </a:cubicBezTo>
                  <a:cubicBezTo>
                    <a:pt x="15082" y="21431"/>
                    <a:pt x="15101" y="24234"/>
                    <a:pt x="16669" y="26194"/>
                  </a:cubicBezTo>
                  <a:cubicBezTo>
                    <a:pt x="22935" y="34026"/>
                    <a:pt x="23700" y="30389"/>
                    <a:pt x="30957" y="28575"/>
                  </a:cubicBezTo>
                  <a:lnTo>
                    <a:pt x="50007" y="23812"/>
                  </a:lnTo>
                  <a:cubicBezTo>
                    <a:pt x="52388" y="24606"/>
                    <a:pt x="55375" y="24419"/>
                    <a:pt x="57150" y="26194"/>
                  </a:cubicBezTo>
                  <a:cubicBezTo>
                    <a:pt x="58925" y="27969"/>
                    <a:pt x="57097" y="32728"/>
                    <a:pt x="59532" y="33337"/>
                  </a:cubicBezTo>
                  <a:cubicBezTo>
                    <a:pt x="64977" y="34698"/>
                    <a:pt x="70644" y="31750"/>
                    <a:pt x="76200" y="30956"/>
                  </a:cubicBezTo>
                  <a:cubicBezTo>
                    <a:pt x="77788" y="28575"/>
                    <a:pt x="78536" y="25329"/>
                    <a:pt x="80963" y="23812"/>
                  </a:cubicBezTo>
                  <a:cubicBezTo>
                    <a:pt x="85220" y="21151"/>
                    <a:pt x="95250" y="19050"/>
                    <a:pt x="95250" y="19050"/>
                  </a:cubicBezTo>
                  <a:cubicBezTo>
                    <a:pt x="98425" y="19844"/>
                    <a:pt x="102052" y="19616"/>
                    <a:pt x="104775" y="21431"/>
                  </a:cubicBezTo>
                  <a:cubicBezTo>
                    <a:pt x="107156" y="23019"/>
                    <a:pt x="108376" y="25960"/>
                    <a:pt x="109538" y="28575"/>
                  </a:cubicBezTo>
                  <a:cubicBezTo>
                    <a:pt x="111577" y="33162"/>
                    <a:pt x="109538" y="41274"/>
                    <a:pt x="114300" y="42862"/>
                  </a:cubicBezTo>
                  <a:lnTo>
                    <a:pt x="121444" y="45244"/>
                  </a:lnTo>
                  <a:cubicBezTo>
                    <a:pt x="124619" y="44450"/>
                    <a:pt x="128042" y="44326"/>
                    <a:pt x="130969" y="42862"/>
                  </a:cubicBezTo>
                  <a:cubicBezTo>
                    <a:pt x="136089" y="40302"/>
                    <a:pt x="145257" y="33337"/>
                    <a:pt x="145257" y="33337"/>
                  </a:cubicBezTo>
                  <a:cubicBezTo>
                    <a:pt x="157027" y="15683"/>
                    <a:pt x="149169" y="17928"/>
                    <a:pt x="166688" y="21431"/>
                  </a:cubicBezTo>
                  <a:cubicBezTo>
                    <a:pt x="169069" y="23019"/>
                    <a:pt x="171272" y="24914"/>
                    <a:pt x="173832" y="26194"/>
                  </a:cubicBezTo>
                  <a:cubicBezTo>
                    <a:pt x="176077" y="27316"/>
                    <a:pt x="179200" y="26800"/>
                    <a:pt x="180975" y="28575"/>
                  </a:cubicBezTo>
                  <a:cubicBezTo>
                    <a:pt x="193674" y="41274"/>
                    <a:pt x="171454" y="31751"/>
                    <a:pt x="190500" y="38100"/>
                  </a:cubicBezTo>
                  <a:cubicBezTo>
                    <a:pt x="210976" y="24449"/>
                    <a:pt x="186879" y="42626"/>
                    <a:pt x="200025" y="26194"/>
                  </a:cubicBezTo>
                  <a:cubicBezTo>
                    <a:pt x="203383" y="21996"/>
                    <a:pt x="209606" y="20619"/>
                    <a:pt x="214313" y="19050"/>
                  </a:cubicBezTo>
                  <a:cubicBezTo>
                    <a:pt x="220663" y="19844"/>
                    <a:pt x="227349" y="19244"/>
                    <a:pt x="233363" y="21431"/>
                  </a:cubicBezTo>
                  <a:cubicBezTo>
                    <a:pt x="236528" y="22582"/>
                    <a:pt x="237705" y="26707"/>
                    <a:pt x="240507" y="28575"/>
                  </a:cubicBezTo>
                  <a:cubicBezTo>
                    <a:pt x="242595" y="29967"/>
                    <a:pt x="245269" y="30162"/>
                    <a:pt x="247650" y="30956"/>
                  </a:cubicBezTo>
                  <a:cubicBezTo>
                    <a:pt x="252413" y="30162"/>
                    <a:pt x="257481" y="30432"/>
                    <a:pt x="261938" y="28575"/>
                  </a:cubicBezTo>
                  <a:cubicBezTo>
                    <a:pt x="267221" y="26374"/>
                    <a:pt x="276225" y="19050"/>
                    <a:pt x="276225" y="19050"/>
                  </a:cubicBezTo>
                  <a:cubicBezTo>
                    <a:pt x="278606" y="21431"/>
                    <a:pt x="280567" y="24326"/>
                    <a:pt x="283369" y="26194"/>
                  </a:cubicBezTo>
                  <a:cubicBezTo>
                    <a:pt x="285458" y="27586"/>
                    <a:pt x="288268" y="27453"/>
                    <a:pt x="290513" y="28575"/>
                  </a:cubicBezTo>
                  <a:cubicBezTo>
                    <a:pt x="293073" y="29855"/>
                    <a:pt x="295276" y="31750"/>
                    <a:pt x="297657" y="33337"/>
                  </a:cubicBezTo>
                  <a:cubicBezTo>
                    <a:pt x="298451" y="35718"/>
                    <a:pt x="298263" y="38706"/>
                    <a:pt x="300038" y="40481"/>
                  </a:cubicBezTo>
                  <a:cubicBezTo>
                    <a:pt x="304800" y="45243"/>
                    <a:pt x="309563" y="42068"/>
                    <a:pt x="314325" y="40481"/>
                  </a:cubicBezTo>
                  <a:cubicBezTo>
                    <a:pt x="315913" y="38100"/>
                    <a:pt x="317961" y="35968"/>
                    <a:pt x="319088" y="33337"/>
                  </a:cubicBezTo>
                  <a:cubicBezTo>
                    <a:pt x="323188" y="23769"/>
                    <a:pt x="318757" y="24144"/>
                    <a:pt x="326232" y="16669"/>
                  </a:cubicBezTo>
                  <a:cubicBezTo>
                    <a:pt x="330850" y="12051"/>
                    <a:pt x="332581" y="11784"/>
                    <a:pt x="338393" y="9847"/>
                  </a:cubicBezTo>
                  <a:cubicBezTo>
                    <a:pt x="345368" y="11009"/>
                    <a:pt x="356797" y="10228"/>
                    <a:pt x="361950" y="16669"/>
                  </a:cubicBezTo>
                  <a:cubicBezTo>
                    <a:pt x="363518" y="18629"/>
                    <a:pt x="363113" y="21618"/>
                    <a:pt x="364332" y="23812"/>
                  </a:cubicBezTo>
                  <a:cubicBezTo>
                    <a:pt x="367112" y="28816"/>
                    <a:pt x="373857" y="38100"/>
                    <a:pt x="373857" y="38100"/>
                  </a:cubicBezTo>
                  <a:cubicBezTo>
                    <a:pt x="384176" y="36512"/>
                    <a:pt x="394685" y="35869"/>
                    <a:pt x="404813" y="33337"/>
                  </a:cubicBezTo>
                  <a:cubicBezTo>
                    <a:pt x="407589" y="32643"/>
                    <a:pt x="409095" y="28575"/>
                    <a:pt x="411957" y="28575"/>
                  </a:cubicBezTo>
                  <a:cubicBezTo>
                    <a:pt x="415507" y="28575"/>
                    <a:pt x="418186" y="32019"/>
                    <a:pt x="421482" y="33337"/>
                  </a:cubicBezTo>
                  <a:cubicBezTo>
                    <a:pt x="426143" y="35201"/>
                    <a:pt x="435769" y="38100"/>
                    <a:pt x="435769" y="38100"/>
                  </a:cubicBezTo>
                  <a:cubicBezTo>
                    <a:pt x="438547" y="33934"/>
                    <a:pt x="441723" y="27186"/>
                    <a:pt x="447675" y="26194"/>
                  </a:cubicBezTo>
                  <a:cubicBezTo>
                    <a:pt x="450151" y="25781"/>
                    <a:pt x="452438" y="27781"/>
                    <a:pt x="454819" y="28575"/>
                  </a:cubicBezTo>
                  <a:cubicBezTo>
                    <a:pt x="456407" y="30956"/>
                    <a:pt x="456766" y="35207"/>
                    <a:pt x="459582" y="35719"/>
                  </a:cubicBezTo>
                  <a:cubicBezTo>
                    <a:pt x="494179" y="42009"/>
                    <a:pt x="470922" y="33745"/>
                    <a:pt x="488157" y="28575"/>
                  </a:cubicBezTo>
                  <a:cubicBezTo>
                    <a:pt x="493533" y="26962"/>
                    <a:pt x="499269" y="26988"/>
                    <a:pt x="504825" y="26194"/>
                  </a:cubicBezTo>
                  <a:cubicBezTo>
                    <a:pt x="507206" y="25400"/>
                    <a:pt x="509588" y="23018"/>
                    <a:pt x="511969" y="23812"/>
                  </a:cubicBezTo>
                  <a:cubicBezTo>
                    <a:pt x="524009" y="27825"/>
                    <a:pt x="525181" y="33631"/>
                    <a:pt x="533400" y="40481"/>
                  </a:cubicBezTo>
                  <a:cubicBezTo>
                    <a:pt x="535599" y="42313"/>
                    <a:pt x="538163" y="43656"/>
                    <a:pt x="540544" y="45244"/>
                  </a:cubicBezTo>
                  <a:cubicBezTo>
                    <a:pt x="541338" y="47625"/>
                    <a:pt x="541357" y="50427"/>
                    <a:pt x="542925" y="52387"/>
                  </a:cubicBezTo>
                  <a:cubicBezTo>
                    <a:pt x="546283" y="56585"/>
                    <a:pt x="552506" y="57962"/>
                    <a:pt x="557213" y="59531"/>
                  </a:cubicBezTo>
                  <a:cubicBezTo>
                    <a:pt x="561975" y="58737"/>
                    <a:pt x="566920" y="58677"/>
                    <a:pt x="571500" y="57150"/>
                  </a:cubicBezTo>
                  <a:cubicBezTo>
                    <a:pt x="579288" y="54554"/>
                    <a:pt x="579159" y="49663"/>
                    <a:pt x="585788" y="45244"/>
                  </a:cubicBezTo>
                  <a:cubicBezTo>
                    <a:pt x="587877" y="43852"/>
                    <a:pt x="590738" y="44081"/>
                    <a:pt x="592932" y="42862"/>
                  </a:cubicBezTo>
                  <a:cubicBezTo>
                    <a:pt x="617491" y="29217"/>
                    <a:pt x="598200" y="36343"/>
                    <a:pt x="614363" y="30956"/>
                  </a:cubicBezTo>
                  <a:cubicBezTo>
                    <a:pt x="618999" y="44865"/>
                    <a:pt x="613116" y="32090"/>
                    <a:pt x="623888" y="42862"/>
                  </a:cubicBezTo>
                  <a:cubicBezTo>
                    <a:pt x="634660" y="53634"/>
                    <a:pt x="621885" y="47751"/>
                    <a:pt x="635794" y="52387"/>
                  </a:cubicBezTo>
                  <a:cubicBezTo>
                    <a:pt x="640557" y="51593"/>
                    <a:pt x="645890" y="52402"/>
                    <a:pt x="650082" y="50006"/>
                  </a:cubicBezTo>
                  <a:cubicBezTo>
                    <a:pt x="652261" y="48761"/>
                    <a:pt x="650895" y="44822"/>
                    <a:pt x="652463" y="42862"/>
                  </a:cubicBezTo>
                  <a:cubicBezTo>
                    <a:pt x="654251" y="40627"/>
                    <a:pt x="657226" y="39687"/>
                    <a:pt x="659607" y="38100"/>
                  </a:cubicBezTo>
                  <a:cubicBezTo>
                    <a:pt x="670719" y="38894"/>
                    <a:pt x="681927" y="38828"/>
                    <a:pt x="692944" y="40481"/>
                  </a:cubicBezTo>
                  <a:cubicBezTo>
                    <a:pt x="697909" y="41226"/>
                    <a:pt x="707232" y="45244"/>
                    <a:pt x="707232" y="45244"/>
                  </a:cubicBezTo>
                  <a:cubicBezTo>
                    <a:pt x="711201" y="44450"/>
                    <a:pt x="715454" y="44537"/>
                    <a:pt x="719138" y="42862"/>
                  </a:cubicBezTo>
                  <a:cubicBezTo>
                    <a:pt x="724349" y="40493"/>
                    <a:pt x="733425" y="33337"/>
                    <a:pt x="733425" y="33337"/>
                  </a:cubicBezTo>
                  <a:cubicBezTo>
                    <a:pt x="735013" y="30956"/>
                    <a:pt x="736034" y="28078"/>
                    <a:pt x="738188" y="26194"/>
                  </a:cubicBezTo>
                  <a:cubicBezTo>
                    <a:pt x="742496" y="22425"/>
                    <a:pt x="752475" y="16669"/>
                    <a:pt x="752475" y="16669"/>
                  </a:cubicBezTo>
                  <a:cubicBezTo>
                    <a:pt x="757238" y="17463"/>
                    <a:pt x="762351" y="17089"/>
                    <a:pt x="766763" y="19050"/>
                  </a:cubicBezTo>
                  <a:cubicBezTo>
                    <a:pt x="769840" y="20418"/>
                    <a:pt x="771320" y="24038"/>
                    <a:pt x="773907" y="26194"/>
                  </a:cubicBezTo>
                  <a:cubicBezTo>
                    <a:pt x="780062" y="31323"/>
                    <a:pt x="781034" y="30951"/>
                    <a:pt x="788194" y="33337"/>
                  </a:cubicBezTo>
                  <a:cubicBezTo>
                    <a:pt x="790575" y="34925"/>
                    <a:pt x="792778" y="36820"/>
                    <a:pt x="795338" y="38100"/>
                  </a:cubicBezTo>
                  <a:cubicBezTo>
                    <a:pt x="797583" y="39223"/>
                    <a:pt x="800393" y="39089"/>
                    <a:pt x="802482" y="40481"/>
                  </a:cubicBezTo>
                  <a:cubicBezTo>
                    <a:pt x="805284" y="42349"/>
                    <a:pt x="807244" y="45244"/>
                    <a:pt x="809625" y="47625"/>
                  </a:cubicBezTo>
                  <a:cubicBezTo>
                    <a:pt x="815181" y="46831"/>
                    <a:pt x="820918" y="46857"/>
                    <a:pt x="826294" y="45244"/>
                  </a:cubicBezTo>
                  <a:cubicBezTo>
                    <a:pt x="835740" y="42410"/>
                    <a:pt x="832346" y="40283"/>
                    <a:pt x="835819" y="33337"/>
                  </a:cubicBezTo>
                  <a:cubicBezTo>
                    <a:pt x="837099" y="30777"/>
                    <a:pt x="838994" y="28575"/>
                    <a:pt x="840582" y="26194"/>
                  </a:cubicBezTo>
                  <a:cubicBezTo>
                    <a:pt x="844551" y="27781"/>
                    <a:pt x="848863" y="28691"/>
                    <a:pt x="852488" y="30956"/>
                  </a:cubicBezTo>
                  <a:cubicBezTo>
                    <a:pt x="855344" y="32741"/>
                    <a:pt x="857764" y="35298"/>
                    <a:pt x="859632" y="38100"/>
                  </a:cubicBezTo>
                  <a:cubicBezTo>
                    <a:pt x="861024" y="40189"/>
                    <a:pt x="860053" y="43676"/>
                    <a:pt x="862013" y="45244"/>
                  </a:cubicBezTo>
                  <a:cubicBezTo>
                    <a:pt x="864569" y="47288"/>
                    <a:pt x="868363" y="46831"/>
                    <a:pt x="871538" y="47625"/>
                  </a:cubicBezTo>
                  <a:cubicBezTo>
                    <a:pt x="891362" y="46304"/>
                    <a:pt x="904254" y="53320"/>
                    <a:pt x="914400" y="38100"/>
                  </a:cubicBezTo>
                  <a:cubicBezTo>
                    <a:pt x="915792" y="36011"/>
                    <a:pt x="915988" y="33337"/>
                    <a:pt x="916782" y="30956"/>
                  </a:cubicBezTo>
                  <a:cubicBezTo>
                    <a:pt x="919163" y="33337"/>
                    <a:pt x="921858" y="35442"/>
                    <a:pt x="923925" y="38100"/>
                  </a:cubicBezTo>
                  <a:cubicBezTo>
                    <a:pt x="927439" y="42618"/>
                    <a:pt x="933450" y="52387"/>
                    <a:pt x="933450" y="52387"/>
                  </a:cubicBezTo>
                  <a:cubicBezTo>
                    <a:pt x="945356" y="51593"/>
                    <a:pt x="957399" y="51968"/>
                    <a:pt x="969169" y="50006"/>
                  </a:cubicBezTo>
                  <a:cubicBezTo>
                    <a:pt x="975930" y="48879"/>
                    <a:pt x="977490" y="42403"/>
                    <a:pt x="981075" y="38100"/>
                  </a:cubicBezTo>
                  <a:cubicBezTo>
                    <a:pt x="983231" y="35513"/>
                    <a:pt x="985838" y="33337"/>
                    <a:pt x="988219" y="30956"/>
                  </a:cubicBezTo>
                  <a:cubicBezTo>
                    <a:pt x="989013" y="28575"/>
                    <a:pt x="988269" y="24744"/>
                    <a:pt x="990600" y="23812"/>
                  </a:cubicBezTo>
                  <a:cubicBezTo>
                    <a:pt x="995503" y="21851"/>
                    <a:pt x="1010204" y="32241"/>
                    <a:pt x="1012032" y="33337"/>
                  </a:cubicBezTo>
                  <a:lnTo>
                    <a:pt x="1021557" y="47625"/>
                  </a:lnTo>
                  <a:lnTo>
                    <a:pt x="1031082" y="33337"/>
                  </a:lnTo>
                  <a:lnTo>
                    <a:pt x="1035844" y="26194"/>
                  </a:lnTo>
                  <a:cubicBezTo>
                    <a:pt x="1036638" y="30163"/>
                    <a:pt x="1035363" y="35238"/>
                    <a:pt x="1038225" y="38100"/>
                  </a:cubicBezTo>
                  <a:cubicBezTo>
                    <a:pt x="1041775" y="41650"/>
                    <a:pt x="1052513" y="42862"/>
                    <a:pt x="1052513" y="42862"/>
                  </a:cubicBezTo>
                  <a:cubicBezTo>
                    <a:pt x="1054894" y="41275"/>
                    <a:pt x="1057458" y="39932"/>
                    <a:pt x="1059657" y="38100"/>
                  </a:cubicBezTo>
                  <a:cubicBezTo>
                    <a:pt x="1062244" y="35944"/>
                    <a:pt x="1063998" y="32824"/>
                    <a:pt x="1066800" y="30956"/>
                  </a:cubicBezTo>
                  <a:cubicBezTo>
                    <a:pt x="1068889" y="29564"/>
                    <a:pt x="1071563" y="29369"/>
                    <a:pt x="1073944" y="28575"/>
                  </a:cubicBezTo>
                  <a:cubicBezTo>
                    <a:pt x="1084491" y="31212"/>
                    <a:pt x="1087814" y="33315"/>
                    <a:pt x="1100138" y="28575"/>
                  </a:cubicBezTo>
                  <a:cubicBezTo>
                    <a:pt x="1105480" y="26520"/>
                    <a:pt x="1109663" y="22225"/>
                    <a:pt x="1114425" y="19050"/>
                  </a:cubicBezTo>
                  <a:cubicBezTo>
                    <a:pt x="1118957" y="16028"/>
                    <a:pt x="1136831" y="14488"/>
                    <a:pt x="1138238" y="14287"/>
                  </a:cubicBezTo>
                  <a:cubicBezTo>
                    <a:pt x="1141180" y="5460"/>
                    <a:pt x="1141741" y="9389"/>
                    <a:pt x="1138238" y="2381"/>
                  </a:cubicBezTo>
                </a:path>
              </a:pathLst>
            </a:custGeom>
            <a:solidFill>
              <a:schemeClr val="bg1">
                <a:lumMod val="50000"/>
              </a:schemeClr>
            </a:solidFill>
            <a:ln w="9525" cap="flat" cmpd="sng" algn="ctr">
              <a:noFill/>
              <a:prstDash val="solid"/>
              <a:round/>
              <a:headEnd type="none" w="med" len="med"/>
              <a:tailEnd type="none" w="med" len="med"/>
            </a:ln>
            <a:effectLst/>
          </p:spPr>
          <p:txBody>
            <a:bodyPr/>
            <a:lstStyle/>
            <a:p>
              <a:pPr eaLnBrk="0" fontAlgn="auto" hangingPunct="0">
                <a:spcBef>
                  <a:spcPts val="0"/>
                </a:spcBef>
                <a:spcAft>
                  <a:spcPts val="0"/>
                </a:spcAft>
                <a:defRPr/>
              </a:pPr>
              <a:endParaRPr lang="fr-FR">
                <a:latin typeface="+mn-lt"/>
                <a:cs typeface="+mn-cs"/>
              </a:endParaRPr>
            </a:p>
          </p:txBody>
        </p:sp>
        <p:sp>
          <p:nvSpPr>
            <p:cNvPr id="55" name="Rectangle 54"/>
            <p:cNvSpPr/>
            <p:nvPr/>
          </p:nvSpPr>
          <p:spPr bwMode="auto">
            <a:xfrm>
              <a:off x="4335463" y="2441575"/>
              <a:ext cx="936625" cy="936625"/>
            </a:xfrm>
            <a:prstGeom prst="rect">
              <a:avLst/>
            </a:prstGeom>
            <a:solidFill>
              <a:schemeClr val="bg1">
                <a:lumMod val="50000"/>
              </a:schemeClr>
            </a:solidFill>
            <a:ln w="9525" cap="flat" cmpd="sng" algn="ctr">
              <a:noFill/>
              <a:prstDash val="solid"/>
              <a:round/>
              <a:headEnd type="none" w="med" len="med"/>
              <a:tailEnd type="none" w="med" len="med"/>
            </a:ln>
            <a:effectLst/>
          </p:spPr>
          <p:txBody>
            <a:bodyPr/>
            <a:lstStyle/>
            <a:p>
              <a:pPr eaLnBrk="0" fontAlgn="auto" hangingPunct="0">
                <a:spcBef>
                  <a:spcPts val="0"/>
                </a:spcBef>
                <a:spcAft>
                  <a:spcPts val="0"/>
                </a:spcAft>
                <a:defRPr/>
              </a:pPr>
              <a:endParaRPr lang="fr-FR">
                <a:latin typeface="+mn-lt"/>
                <a:cs typeface="+mn-cs"/>
              </a:endParaRPr>
            </a:p>
          </p:txBody>
        </p:sp>
        <p:cxnSp>
          <p:nvCxnSpPr>
            <p:cNvPr id="70687" name="Connecteur droit avec flèche 65"/>
            <p:cNvCxnSpPr>
              <a:cxnSpLocks noChangeShapeType="1"/>
              <a:stCxn id="70682" idx="2"/>
            </p:cNvCxnSpPr>
            <p:nvPr/>
          </p:nvCxnSpPr>
          <p:spPr bwMode="auto">
            <a:xfrm flipH="1">
              <a:off x="5645150" y="2976563"/>
              <a:ext cx="55563" cy="184150"/>
            </a:xfrm>
            <a:prstGeom prst="straightConnector1">
              <a:avLst/>
            </a:prstGeom>
            <a:noFill/>
            <a:ln w="9525" algn="ctr">
              <a:solidFill>
                <a:schemeClr val="tx1"/>
              </a:solidFill>
              <a:round/>
              <a:headEnd/>
              <a:tailEnd type="triangle" w="med" len="med"/>
            </a:ln>
          </p:spPr>
        </p:cxnSp>
        <p:sp>
          <p:nvSpPr>
            <p:cNvPr id="70688" name="Rectangle 1609"/>
            <p:cNvSpPr>
              <a:spLocks noChangeArrowheads="1"/>
            </p:cNvSpPr>
            <p:nvPr/>
          </p:nvSpPr>
          <p:spPr bwMode="auto">
            <a:xfrm>
              <a:off x="4273550" y="2644775"/>
              <a:ext cx="1066800" cy="461963"/>
            </a:xfrm>
            <a:prstGeom prst="rect">
              <a:avLst/>
            </a:prstGeom>
            <a:noFill/>
            <a:ln w="9525" algn="ctr">
              <a:noFill/>
              <a:miter lim="800000"/>
              <a:headEnd/>
              <a:tailEnd/>
            </a:ln>
          </p:spPr>
          <p:txBody>
            <a:bodyPr lIns="91405" tIns="45703" rIns="91405" bIns="45703">
              <a:spAutoFit/>
            </a:bodyPr>
            <a:lstStyle/>
            <a:p>
              <a:pPr algn="ctr" defTabSz="4171950">
                <a:spcBef>
                  <a:spcPct val="20000"/>
                </a:spcBef>
              </a:pPr>
              <a:r>
                <a:rPr lang="fr-FR" sz="1200">
                  <a:solidFill>
                    <a:schemeClr val="bg1"/>
                  </a:solidFill>
                  <a:latin typeface="Calibri" pitchFamily="34" charset="0"/>
                </a:rPr>
                <a:t>Microinsert rugueux de Ni</a:t>
              </a:r>
            </a:p>
          </p:txBody>
        </p:sp>
        <p:sp>
          <p:nvSpPr>
            <p:cNvPr id="70701" name="Down Arrow 11"/>
            <p:cNvSpPr>
              <a:spLocks noChangeArrowheads="1"/>
            </p:cNvSpPr>
            <p:nvPr/>
          </p:nvSpPr>
          <p:spPr bwMode="auto">
            <a:xfrm>
              <a:off x="4357688" y="1490663"/>
              <a:ext cx="228600" cy="304800"/>
            </a:xfrm>
            <a:prstGeom prst="downArrow">
              <a:avLst>
                <a:gd name="adj1" fmla="val 50000"/>
                <a:gd name="adj2" fmla="val 49994"/>
              </a:avLst>
            </a:prstGeom>
            <a:solidFill>
              <a:schemeClr val="bg1"/>
            </a:solidFill>
            <a:ln w="9525" algn="ctr">
              <a:solidFill>
                <a:schemeClr val="tx1"/>
              </a:solidFill>
              <a:round/>
              <a:headEnd/>
              <a:tailEnd/>
            </a:ln>
          </p:spPr>
          <p:txBody>
            <a:bodyPr/>
            <a:lstStyle/>
            <a:p>
              <a:pPr eaLnBrk="0" hangingPunct="0"/>
              <a:endParaRPr lang="de-DE">
                <a:latin typeface="Calibri" pitchFamily="34" charset="0"/>
              </a:endParaRPr>
            </a:p>
          </p:txBody>
        </p:sp>
        <p:sp>
          <p:nvSpPr>
            <p:cNvPr id="70702" name="Down Arrow 11"/>
            <p:cNvSpPr>
              <a:spLocks noChangeArrowheads="1"/>
            </p:cNvSpPr>
            <p:nvPr/>
          </p:nvSpPr>
          <p:spPr bwMode="auto">
            <a:xfrm>
              <a:off x="5043488" y="1490663"/>
              <a:ext cx="228600" cy="304800"/>
            </a:xfrm>
            <a:prstGeom prst="downArrow">
              <a:avLst>
                <a:gd name="adj1" fmla="val 50000"/>
                <a:gd name="adj2" fmla="val 49994"/>
              </a:avLst>
            </a:prstGeom>
            <a:solidFill>
              <a:schemeClr val="bg1"/>
            </a:solidFill>
            <a:ln w="9525" algn="ctr">
              <a:solidFill>
                <a:schemeClr val="tx1"/>
              </a:solidFill>
              <a:round/>
              <a:headEnd/>
              <a:tailEnd/>
            </a:ln>
          </p:spPr>
          <p:txBody>
            <a:bodyPr/>
            <a:lstStyle/>
            <a:p>
              <a:pPr eaLnBrk="0" hangingPunct="0"/>
              <a:endParaRPr lang="de-DE">
                <a:latin typeface="Calibri" pitchFamily="34" charset="0"/>
              </a:endParaRPr>
            </a:p>
          </p:txBody>
        </p:sp>
        <p:sp>
          <p:nvSpPr>
            <p:cNvPr id="70709" name="Forme libre 117"/>
            <p:cNvSpPr>
              <a:spLocks/>
            </p:cNvSpPr>
            <p:nvPr/>
          </p:nvSpPr>
          <p:spPr bwMode="auto">
            <a:xfrm flipV="1">
              <a:off x="5281613" y="3074988"/>
              <a:ext cx="625475" cy="327025"/>
            </a:xfrm>
            <a:custGeom>
              <a:avLst/>
              <a:gdLst>
                <a:gd name="T0" fmla="*/ 30539 w 566925"/>
                <a:gd name="T1" fmla="*/ 0 h 217896"/>
                <a:gd name="T2" fmla="*/ 201443504 w 566925"/>
                <a:gd name="T3" fmla="*/ 2147483647 h 217896"/>
                <a:gd name="T4" fmla="*/ 1208696750 w 566925"/>
                <a:gd name="T5" fmla="*/ 2147483647 h 217896"/>
                <a:gd name="T6" fmla="*/ 0 60000 65536"/>
                <a:gd name="T7" fmla="*/ 0 60000 65536"/>
                <a:gd name="T8" fmla="*/ 0 60000 65536"/>
                <a:gd name="T9" fmla="*/ 0 w 566925"/>
                <a:gd name="T10" fmla="*/ 0 h 217896"/>
                <a:gd name="T11" fmla="*/ 566925 w 566925"/>
                <a:gd name="T12" fmla="*/ 217896 h 217896"/>
              </a:gdLst>
              <a:ahLst/>
              <a:cxnLst>
                <a:cxn ang="T6">
                  <a:pos x="T0" y="T1"/>
                </a:cxn>
                <a:cxn ang="T7">
                  <a:pos x="T2" y="T3"/>
                </a:cxn>
                <a:cxn ang="T8">
                  <a:pos x="T4" y="T5"/>
                </a:cxn>
              </a:cxnLst>
              <a:rect l="T9" t="T10" r="T11" b="T12"/>
              <a:pathLst>
                <a:path w="566925" h="217896">
                  <a:moveTo>
                    <a:pt x="14" y="0"/>
                  </a:moveTo>
                  <a:cubicBezTo>
                    <a:pt x="6364" y="43180"/>
                    <a:pt x="0" y="203537"/>
                    <a:pt x="94485" y="210716"/>
                  </a:cubicBezTo>
                  <a:cubicBezTo>
                    <a:pt x="188970" y="217895"/>
                    <a:pt x="490725" y="71016"/>
                    <a:pt x="566925" y="43076"/>
                  </a:cubicBezTo>
                </a:path>
              </a:pathLst>
            </a:custGeom>
            <a:solidFill>
              <a:srgbClr val="CCFFFF"/>
            </a:solidFill>
            <a:ln w="28575" cap="flat" cmpd="sng" algn="ctr">
              <a:solidFill>
                <a:srgbClr val="FF0000"/>
              </a:solidFill>
              <a:prstDash val="solid"/>
              <a:round/>
              <a:headEnd type="none" w="med" len="med"/>
              <a:tailEnd type="none" w="med" len="med"/>
            </a:ln>
          </p:spPr>
          <p:txBody>
            <a:bodyPr/>
            <a:lstStyle/>
            <a:p>
              <a:endParaRPr lang="fr-FR"/>
            </a:p>
          </p:txBody>
        </p:sp>
        <p:sp>
          <p:nvSpPr>
            <p:cNvPr id="70723" name="Forme libre 80"/>
            <p:cNvSpPr>
              <a:spLocks/>
            </p:cNvSpPr>
            <p:nvPr/>
          </p:nvSpPr>
          <p:spPr bwMode="auto">
            <a:xfrm>
              <a:off x="4129088" y="3259138"/>
              <a:ext cx="123825" cy="247650"/>
            </a:xfrm>
            <a:custGeom>
              <a:avLst/>
              <a:gdLst>
                <a:gd name="T0" fmla="*/ 1 w 201612"/>
                <a:gd name="T1" fmla="*/ 2147483647 h 171450"/>
                <a:gd name="T2" fmla="*/ 1 w 201612"/>
                <a:gd name="T3" fmla="*/ 2147483647 h 171450"/>
                <a:gd name="T4" fmla="*/ 1 w 201612"/>
                <a:gd name="T5" fmla="*/ 0 h 171450"/>
                <a:gd name="T6" fmla="*/ 0 60000 65536"/>
                <a:gd name="T7" fmla="*/ 0 60000 65536"/>
                <a:gd name="T8" fmla="*/ 0 60000 65536"/>
                <a:gd name="T9" fmla="*/ 0 w 201612"/>
                <a:gd name="T10" fmla="*/ 0 h 171450"/>
                <a:gd name="T11" fmla="*/ 201612 w 201612"/>
                <a:gd name="T12" fmla="*/ 171450 h 171450"/>
              </a:gdLst>
              <a:ahLst/>
              <a:cxnLst>
                <a:cxn ang="T6">
                  <a:pos x="T0" y="T1"/>
                </a:cxn>
                <a:cxn ang="T7">
                  <a:pos x="T2" y="T3"/>
                </a:cxn>
                <a:cxn ang="T8">
                  <a:pos x="T4" y="T5"/>
                </a:cxn>
              </a:cxnLst>
              <a:rect l="T9" t="T10" r="T11" b="T12"/>
              <a:pathLst>
                <a:path w="201612" h="171450">
                  <a:moveTo>
                    <a:pt x="201612" y="171450"/>
                  </a:moveTo>
                  <a:cubicBezTo>
                    <a:pt x="126206" y="164306"/>
                    <a:pt x="50800" y="157162"/>
                    <a:pt x="25400" y="128587"/>
                  </a:cubicBezTo>
                  <a:cubicBezTo>
                    <a:pt x="0" y="100012"/>
                    <a:pt x="44450" y="19050"/>
                    <a:pt x="49212" y="0"/>
                  </a:cubicBezTo>
                </a:path>
              </a:pathLst>
            </a:custGeom>
            <a:noFill/>
            <a:ln w="9525" cap="flat" cmpd="sng" algn="ctr">
              <a:solidFill>
                <a:schemeClr val="tx1"/>
              </a:solidFill>
              <a:prstDash val="solid"/>
              <a:round/>
              <a:headEnd type="none" w="med" len="med"/>
              <a:tailEnd type="triangle" w="med" len="med"/>
            </a:ln>
          </p:spPr>
          <p:txBody>
            <a:bodyPr/>
            <a:lstStyle/>
            <a:p>
              <a:endParaRPr lang="fr-FR"/>
            </a:p>
          </p:txBody>
        </p:sp>
        <p:cxnSp>
          <p:nvCxnSpPr>
            <p:cNvPr id="70724" name="Connecteur droit avec flèche 22"/>
            <p:cNvCxnSpPr>
              <a:cxnSpLocks noChangeShapeType="1"/>
            </p:cNvCxnSpPr>
            <p:nvPr/>
          </p:nvCxnSpPr>
          <p:spPr bwMode="auto">
            <a:xfrm>
              <a:off x="4281488" y="3506788"/>
              <a:ext cx="304800" cy="0"/>
            </a:xfrm>
            <a:prstGeom prst="straightConnector1">
              <a:avLst/>
            </a:prstGeom>
            <a:noFill/>
            <a:ln w="9525" algn="ctr">
              <a:solidFill>
                <a:schemeClr val="tx1"/>
              </a:solidFill>
              <a:round/>
              <a:headEnd/>
              <a:tailEnd type="triangle" w="med" len="med"/>
            </a:ln>
          </p:spPr>
        </p:cxnSp>
        <p:sp>
          <p:nvSpPr>
            <p:cNvPr id="70725" name="Forme libre 84"/>
            <p:cNvSpPr>
              <a:spLocks/>
            </p:cNvSpPr>
            <p:nvPr/>
          </p:nvSpPr>
          <p:spPr bwMode="auto">
            <a:xfrm flipH="1">
              <a:off x="5348288" y="3259138"/>
              <a:ext cx="152400" cy="247650"/>
            </a:xfrm>
            <a:custGeom>
              <a:avLst/>
              <a:gdLst>
                <a:gd name="T0" fmla="*/ 2 w 201612"/>
                <a:gd name="T1" fmla="*/ 2147483647 h 171450"/>
                <a:gd name="T2" fmla="*/ 2 w 201612"/>
                <a:gd name="T3" fmla="*/ 2147483647 h 171450"/>
                <a:gd name="T4" fmla="*/ 2 w 201612"/>
                <a:gd name="T5" fmla="*/ 0 h 171450"/>
                <a:gd name="T6" fmla="*/ 0 60000 65536"/>
                <a:gd name="T7" fmla="*/ 0 60000 65536"/>
                <a:gd name="T8" fmla="*/ 0 60000 65536"/>
                <a:gd name="T9" fmla="*/ 0 w 201612"/>
                <a:gd name="T10" fmla="*/ 0 h 171450"/>
                <a:gd name="T11" fmla="*/ 201612 w 201612"/>
                <a:gd name="T12" fmla="*/ 171450 h 171450"/>
              </a:gdLst>
              <a:ahLst/>
              <a:cxnLst>
                <a:cxn ang="T6">
                  <a:pos x="T0" y="T1"/>
                </a:cxn>
                <a:cxn ang="T7">
                  <a:pos x="T2" y="T3"/>
                </a:cxn>
                <a:cxn ang="T8">
                  <a:pos x="T4" y="T5"/>
                </a:cxn>
              </a:cxnLst>
              <a:rect l="T9" t="T10" r="T11" b="T12"/>
              <a:pathLst>
                <a:path w="201612" h="171450">
                  <a:moveTo>
                    <a:pt x="201612" y="171450"/>
                  </a:moveTo>
                  <a:cubicBezTo>
                    <a:pt x="126206" y="164306"/>
                    <a:pt x="50800" y="157162"/>
                    <a:pt x="25400" y="128587"/>
                  </a:cubicBezTo>
                  <a:cubicBezTo>
                    <a:pt x="0" y="100012"/>
                    <a:pt x="44450" y="19050"/>
                    <a:pt x="49212" y="0"/>
                  </a:cubicBezTo>
                </a:path>
              </a:pathLst>
            </a:custGeom>
            <a:noFill/>
            <a:ln w="9525" cap="flat" cmpd="sng" algn="ctr">
              <a:solidFill>
                <a:schemeClr val="tx1"/>
              </a:solidFill>
              <a:prstDash val="solid"/>
              <a:round/>
              <a:headEnd type="none" w="med" len="med"/>
              <a:tailEnd type="triangle" w="med" len="med"/>
            </a:ln>
          </p:spPr>
          <p:txBody>
            <a:bodyPr/>
            <a:lstStyle/>
            <a:p>
              <a:endParaRPr lang="fr-FR"/>
            </a:p>
          </p:txBody>
        </p:sp>
        <p:cxnSp>
          <p:nvCxnSpPr>
            <p:cNvPr id="70726" name="Connecteur droit avec flèche 22"/>
            <p:cNvCxnSpPr>
              <a:cxnSpLocks noChangeShapeType="1"/>
            </p:cNvCxnSpPr>
            <p:nvPr/>
          </p:nvCxnSpPr>
          <p:spPr bwMode="auto">
            <a:xfrm flipH="1">
              <a:off x="5024438" y="3506788"/>
              <a:ext cx="304800" cy="0"/>
            </a:xfrm>
            <a:prstGeom prst="straightConnector1">
              <a:avLst/>
            </a:prstGeom>
            <a:noFill/>
            <a:ln w="9525" algn="ctr">
              <a:solidFill>
                <a:schemeClr val="tx1"/>
              </a:solidFill>
              <a:round/>
              <a:headEnd/>
              <a:tailEnd type="triangle" w="med" len="med"/>
            </a:ln>
          </p:spPr>
        </p:cxnSp>
        <p:sp>
          <p:nvSpPr>
            <p:cNvPr id="70727" name="Rectangle 155"/>
            <p:cNvSpPr>
              <a:spLocks noChangeArrowheads="1"/>
            </p:cNvSpPr>
            <p:nvPr/>
          </p:nvSpPr>
          <p:spPr bwMode="auto">
            <a:xfrm>
              <a:off x="5424488" y="3335338"/>
              <a:ext cx="565150" cy="276225"/>
            </a:xfrm>
            <a:prstGeom prst="rect">
              <a:avLst/>
            </a:prstGeom>
            <a:noFill/>
            <a:ln w="9525">
              <a:noFill/>
              <a:miter lim="800000"/>
              <a:headEnd/>
              <a:tailEnd/>
            </a:ln>
          </p:spPr>
          <p:txBody>
            <a:bodyPr wrap="none">
              <a:spAutoFit/>
            </a:bodyPr>
            <a:lstStyle/>
            <a:p>
              <a:pPr algn="r" defTabSz="912813"/>
              <a:r>
                <a:rPr lang="fr-FR" sz="1200">
                  <a:latin typeface="Calibri" pitchFamily="34" charset="0"/>
                </a:rPr>
                <a:t>Al(Cu)</a:t>
              </a:r>
            </a:p>
          </p:txBody>
        </p:sp>
        <p:sp>
          <p:nvSpPr>
            <p:cNvPr id="70735" name="Forme libre 58"/>
            <p:cNvSpPr>
              <a:spLocks/>
            </p:cNvSpPr>
            <p:nvPr/>
          </p:nvSpPr>
          <p:spPr bwMode="auto">
            <a:xfrm>
              <a:off x="5272088" y="2411413"/>
              <a:ext cx="625475" cy="214312"/>
            </a:xfrm>
            <a:custGeom>
              <a:avLst/>
              <a:gdLst>
                <a:gd name="T0" fmla="*/ 25089 w 566925"/>
                <a:gd name="T1" fmla="*/ 0 h 217896"/>
                <a:gd name="T2" fmla="*/ 164218796 w 566925"/>
                <a:gd name="T3" fmla="*/ 56614 h 217896"/>
                <a:gd name="T4" fmla="*/ 985336643 w 566925"/>
                <a:gd name="T5" fmla="*/ 11574 h 217896"/>
                <a:gd name="T6" fmla="*/ 0 60000 65536"/>
                <a:gd name="T7" fmla="*/ 0 60000 65536"/>
                <a:gd name="T8" fmla="*/ 0 60000 65536"/>
                <a:gd name="T9" fmla="*/ 0 w 566925"/>
                <a:gd name="T10" fmla="*/ 0 h 217896"/>
                <a:gd name="T11" fmla="*/ 566925 w 566925"/>
                <a:gd name="T12" fmla="*/ 217896 h 217896"/>
              </a:gdLst>
              <a:ahLst/>
              <a:cxnLst>
                <a:cxn ang="T6">
                  <a:pos x="T0" y="T1"/>
                </a:cxn>
                <a:cxn ang="T7">
                  <a:pos x="T2" y="T3"/>
                </a:cxn>
                <a:cxn ang="T8">
                  <a:pos x="T4" y="T5"/>
                </a:cxn>
              </a:cxnLst>
              <a:rect l="T9" t="T10" r="T11" b="T12"/>
              <a:pathLst>
                <a:path w="566925" h="217896">
                  <a:moveTo>
                    <a:pt x="14" y="0"/>
                  </a:moveTo>
                  <a:cubicBezTo>
                    <a:pt x="6364" y="43180"/>
                    <a:pt x="0" y="203537"/>
                    <a:pt x="94485" y="210716"/>
                  </a:cubicBezTo>
                  <a:cubicBezTo>
                    <a:pt x="188970" y="217895"/>
                    <a:pt x="490725" y="71016"/>
                    <a:pt x="566925" y="43076"/>
                  </a:cubicBezTo>
                </a:path>
              </a:pathLst>
            </a:custGeom>
            <a:solidFill>
              <a:srgbClr val="6699FF"/>
            </a:solidFill>
            <a:ln w="9525" cap="flat" cmpd="sng" algn="ctr">
              <a:noFill/>
              <a:prstDash val="solid"/>
              <a:round/>
              <a:headEnd type="none" w="med" len="med"/>
              <a:tailEnd type="none" w="med" len="med"/>
            </a:ln>
          </p:spPr>
          <p:txBody>
            <a:bodyPr/>
            <a:lstStyle/>
            <a:p>
              <a:endParaRPr lang="fr-FR"/>
            </a:p>
          </p:txBody>
        </p:sp>
      </p:grpSp>
      <p:sp>
        <p:nvSpPr>
          <p:cNvPr id="70758" name="Rectangle 134"/>
          <p:cNvSpPr>
            <a:spLocks noChangeArrowheads="1"/>
          </p:cNvSpPr>
          <p:nvPr/>
        </p:nvSpPr>
        <p:spPr bwMode="auto">
          <a:xfrm rot="-5400000">
            <a:off x="-300831" y="2413446"/>
            <a:ext cx="1339850" cy="338138"/>
          </a:xfrm>
          <a:prstGeom prst="rect">
            <a:avLst/>
          </a:prstGeom>
          <a:noFill/>
          <a:ln w="9525">
            <a:noFill/>
            <a:miter lim="800000"/>
            <a:headEnd/>
            <a:tailEnd/>
          </a:ln>
        </p:spPr>
        <p:txBody>
          <a:bodyPr wrap="none">
            <a:spAutoFit/>
          </a:bodyPr>
          <a:lstStyle/>
          <a:p>
            <a:pPr algn="ctr"/>
            <a:r>
              <a:rPr lang="fr-FR" sz="1600" b="1">
                <a:latin typeface="Calibri" pitchFamily="34" charset="0"/>
                <a:ea typeface="MS Mincho" pitchFamily="49" charset="-128"/>
                <a:cs typeface="Times New Roman" pitchFamily="18" charset="0"/>
              </a:rPr>
              <a:t>Vue en coupe</a:t>
            </a:r>
          </a:p>
        </p:txBody>
      </p:sp>
      <p:sp>
        <p:nvSpPr>
          <p:cNvPr id="70759" name="Rectangle 134"/>
          <p:cNvSpPr>
            <a:spLocks noChangeArrowheads="1"/>
          </p:cNvSpPr>
          <p:nvPr/>
        </p:nvSpPr>
        <p:spPr bwMode="auto">
          <a:xfrm rot="-5400000">
            <a:off x="-586581" y="5261422"/>
            <a:ext cx="1912937" cy="584200"/>
          </a:xfrm>
          <a:prstGeom prst="rect">
            <a:avLst/>
          </a:prstGeom>
          <a:noFill/>
          <a:ln w="9525">
            <a:noFill/>
            <a:miter lim="800000"/>
            <a:headEnd/>
            <a:tailEnd/>
          </a:ln>
        </p:spPr>
        <p:txBody>
          <a:bodyPr wrap="none">
            <a:spAutoFit/>
          </a:bodyPr>
          <a:lstStyle/>
          <a:p>
            <a:pPr algn="ctr"/>
            <a:r>
              <a:rPr lang="fr-FR" sz="1600" b="1">
                <a:latin typeface="Calibri" pitchFamily="34" charset="0"/>
                <a:ea typeface="MS Mincho" pitchFamily="49" charset="-128"/>
                <a:cs typeface="Times New Roman" pitchFamily="18" charset="0"/>
              </a:rPr>
              <a:t>Aire de contact élec.</a:t>
            </a:r>
          </a:p>
          <a:p>
            <a:pPr algn="ctr"/>
            <a:r>
              <a:rPr lang="fr-FR" sz="1600" b="1">
                <a:latin typeface="Calibri" pitchFamily="34" charset="0"/>
                <a:ea typeface="MS Mincho" pitchFamily="49" charset="-128"/>
                <a:cs typeface="Times New Roman" pitchFamily="18" charset="0"/>
              </a:rPr>
              <a:t>Vue de dessus</a:t>
            </a:r>
          </a:p>
        </p:txBody>
      </p:sp>
      <p:sp>
        <p:nvSpPr>
          <p:cNvPr id="70760" name="Left Brace 6"/>
          <p:cNvSpPr>
            <a:spLocks/>
          </p:cNvSpPr>
          <p:nvPr/>
        </p:nvSpPr>
        <p:spPr bwMode="auto">
          <a:xfrm>
            <a:off x="717550" y="1133128"/>
            <a:ext cx="228600" cy="3048000"/>
          </a:xfrm>
          <a:prstGeom prst="leftBrace">
            <a:avLst>
              <a:gd name="adj1" fmla="val 44444"/>
              <a:gd name="adj2" fmla="val 50000"/>
            </a:avLst>
          </a:prstGeom>
          <a:noFill/>
          <a:ln w="28575" algn="ctr">
            <a:solidFill>
              <a:schemeClr val="tx1"/>
            </a:solidFill>
            <a:round/>
            <a:headEnd/>
            <a:tailEnd/>
          </a:ln>
        </p:spPr>
        <p:txBody>
          <a:bodyPr/>
          <a:lstStyle/>
          <a:p>
            <a:pPr eaLnBrk="0" hangingPunct="0"/>
            <a:endParaRPr lang="de-DE" sz="2000" b="1">
              <a:latin typeface="Calibri" pitchFamily="34" charset="0"/>
            </a:endParaRPr>
          </a:p>
        </p:txBody>
      </p:sp>
      <p:sp>
        <p:nvSpPr>
          <p:cNvPr id="70761" name="Left Brace 171"/>
          <p:cNvSpPr>
            <a:spLocks/>
          </p:cNvSpPr>
          <p:nvPr/>
        </p:nvSpPr>
        <p:spPr bwMode="auto">
          <a:xfrm>
            <a:off x="717550" y="4995515"/>
            <a:ext cx="228600" cy="1168400"/>
          </a:xfrm>
          <a:prstGeom prst="leftBrace">
            <a:avLst>
              <a:gd name="adj1" fmla="val 44438"/>
              <a:gd name="adj2" fmla="val 50000"/>
            </a:avLst>
          </a:prstGeom>
          <a:noFill/>
          <a:ln w="28575" algn="ctr">
            <a:solidFill>
              <a:schemeClr val="tx1"/>
            </a:solidFill>
            <a:round/>
            <a:headEnd/>
            <a:tailEnd/>
          </a:ln>
        </p:spPr>
        <p:txBody>
          <a:bodyPr/>
          <a:lstStyle/>
          <a:p>
            <a:pPr eaLnBrk="0" hangingPunct="0"/>
            <a:endParaRPr lang="de-DE" sz="2000" b="1">
              <a:latin typeface="Calibri" pitchFamily="34" charset="0"/>
            </a:endParaRPr>
          </a:p>
        </p:txBody>
      </p:sp>
      <p:cxnSp>
        <p:nvCxnSpPr>
          <p:cNvPr id="70762" name="Connecteur droit 141"/>
          <p:cNvCxnSpPr>
            <a:cxnSpLocks noChangeShapeType="1"/>
          </p:cNvCxnSpPr>
          <p:nvPr/>
        </p:nvCxnSpPr>
        <p:spPr bwMode="auto">
          <a:xfrm>
            <a:off x="1187450" y="4181128"/>
            <a:ext cx="0" cy="152400"/>
          </a:xfrm>
          <a:prstGeom prst="line">
            <a:avLst/>
          </a:prstGeom>
          <a:noFill/>
          <a:ln w="28575" algn="ctr">
            <a:solidFill>
              <a:schemeClr val="tx1"/>
            </a:solidFill>
            <a:round/>
            <a:headEnd/>
            <a:tailEnd/>
          </a:ln>
        </p:spPr>
      </p:cxnSp>
      <p:sp>
        <p:nvSpPr>
          <p:cNvPr id="70763" name="Down Arrow 11"/>
          <p:cNvSpPr>
            <a:spLocks noChangeArrowheads="1"/>
          </p:cNvSpPr>
          <p:nvPr/>
        </p:nvSpPr>
        <p:spPr bwMode="auto">
          <a:xfrm rot="-5400000">
            <a:off x="2909094" y="3734247"/>
            <a:ext cx="228600" cy="360362"/>
          </a:xfrm>
          <a:prstGeom prst="downArrow">
            <a:avLst>
              <a:gd name="adj1" fmla="val 50000"/>
              <a:gd name="adj2" fmla="val 49999"/>
            </a:avLst>
          </a:prstGeom>
          <a:solidFill>
            <a:srgbClr val="FFC000"/>
          </a:solidFill>
          <a:ln w="9525" algn="ctr">
            <a:noFill/>
            <a:round/>
            <a:headEnd/>
            <a:tailEnd/>
          </a:ln>
        </p:spPr>
        <p:txBody>
          <a:bodyPr/>
          <a:lstStyle/>
          <a:p>
            <a:pPr eaLnBrk="0" hangingPunct="0"/>
            <a:endParaRPr lang="de-DE">
              <a:latin typeface="Calibri" pitchFamily="34" charset="0"/>
            </a:endParaRPr>
          </a:p>
        </p:txBody>
      </p:sp>
      <p:sp>
        <p:nvSpPr>
          <p:cNvPr id="70764" name="Rectangle 134"/>
          <p:cNvSpPr>
            <a:spLocks noChangeArrowheads="1"/>
          </p:cNvSpPr>
          <p:nvPr/>
        </p:nvSpPr>
        <p:spPr bwMode="auto">
          <a:xfrm>
            <a:off x="3132138" y="3636615"/>
            <a:ext cx="1633537" cy="522288"/>
          </a:xfrm>
          <a:prstGeom prst="rect">
            <a:avLst/>
          </a:prstGeom>
          <a:noFill/>
          <a:ln w="9525">
            <a:noFill/>
            <a:miter lim="800000"/>
            <a:headEnd/>
            <a:tailEnd/>
          </a:ln>
        </p:spPr>
        <p:txBody>
          <a:bodyPr>
            <a:spAutoFit/>
          </a:bodyPr>
          <a:lstStyle/>
          <a:p>
            <a:pPr algn="ctr"/>
            <a:r>
              <a:rPr lang="fr-FR" sz="1400" b="1">
                <a:latin typeface="Calibri" pitchFamily="34" charset="0"/>
                <a:ea typeface="MS Mincho" pitchFamily="49" charset="-128"/>
                <a:cs typeface="Times New Roman" pitchFamily="18" charset="0"/>
              </a:rPr>
              <a:t>Déf. plastique du film d’Al(Cu) </a:t>
            </a:r>
          </a:p>
        </p:txBody>
      </p:sp>
      <p:sp>
        <p:nvSpPr>
          <p:cNvPr id="70765" name="Down Arrow 11"/>
          <p:cNvSpPr>
            <a:spLocks noChangeArrowheads="1"/>
          </p:cNvSpPr>
          <p:nvPr/>
        </p:nvSpPr>
        <p:spPr bwMode="auto">
          <a:xfrm rot="-5400000">
            <a:off x="4687094" y="3734247"/>
            <a:ext cx="228600" cy="360362"/>
          </a:xfrm>
          <a:prstGeom prst="downArrow">
            <a:avLst>
              <a:gd name="adj1" fmla="val 50000"/>
              <a:gd name="adj2" fmla="val 49999"/>
            </a:avLst>
          </a:prstGeom>
          <a:solidFill>
            <a:srgbClr val="FFC000"/>
          </a:solidFill>
          <a:ln w="9525" algn="ctr">
            <a:noFill/>
            <a:round/>
            <a:headEnd/>
            <a:tailEnd/>
          </a:ln>
        </p:spPr>
        <p:txBody>
          <a:bodyPr/>
          <a:lstStyle/>
          <a:p>
            <a:pPr eaLnBrk="0" hangingPunct="0"/>
            <a:endParaRPr lang="de-DE">
              <a:latin typeface="Calibri" pitchFamily="34" charset="0"/>
            </a:endParaRPr>
          </a:p>
        </p:txBody>
      </p:sp>
      <p:sp>
        <p:nvSpPr>
          <p:cNvPr id="70766" name="Rectangle 134"/>
          <p:cNvSpPr>
            <a:spLocks noChangeArrowheads="1"/>
          </p:cNvSpPr>
          <p:nvPr/>
        </p:nvSpPr>
        <p:spPr bwMode="auto">
          <a:xfrm>
            <a:off x="4883150" y="3636615"/>
            <a:ext cx="1633538" cy="522288"/>
          </a:xfrm>
          <a:prstGeom prst="rect">
            <a:avLst/>
          </a:prstGeom>
          <a:noFill/>
          <a:ln w="9525">
            <a:noFill/>
            <a:miter lim="800000"/>
            <a:headEnd/>
            <a:tailEnd/>
          </a:ln>
        </p:spPr>
        <p:txBody>
          <a:bodyPr>
            <a:spAutoFit/>
          </a:bodyPr>
          <a:lstStyle/>
          <a:p>
            <a:pPr algn="ctr"/>
            <a:r>
              <a:rPr lang="fr-FR" sz="1400" b="1" dirty="0" err="1">
                <a:latin typeface="Calibri" pitchFamily="34" charset="0"/>
                <a:ea typeface="MS Mincho" pitchFamily="49" charset="-128"/>
                <a:cs typeface="Times New Roman" pitchFamily="18" charset="0"/>
              </a:rPr>
              <a:t>Déf</a:t>
            </a:r>
            <a:r>
              <a:rPr lang="fr-FR" sz="1400" b="1" dirty="0">
                <a:latin typeface="Calibri" pitchFamily="34" charset="0"/>
                <a:ea typeface="MS Mincho" pitchFamily="49" charset="-128"/>
                <a:cs typeface="Times New Roman" pitchFamily="18" charset="0"/>
              </a:rPr>
              <a:t>. plastique </a:t>
            </a:r>
          </a:p>
          <a:p>
            <a:pPr algn="ctr"/>
            <a:r>
              <a:rPr lang="fr-FR" sz="1400" b="1" dirty="0">
                <a:latin typeface="Calibri" pitchFamily="34" charset="0"/>
                <a:ea typeface="MS Mincho" pitchFamily="49" charset="-128"/>
                <a:cs typeface="Times New Roman" pitchFamily="18" charset="0"/>
              </a:rPr>
              <a:t>de la base</a:t>
            </a:r>
          </a:p>
        </p:txBody>
      </p:sp>
      <p:sp>
        <p:nvSpPr>
          <p:cNvPr id="70767" name="Down Arrow 11"/>
          <p:cNvSpPr>
            <a:spLocks noChangeArrowheads="1"/>
          </p:cNvSpPr>
          <p:nvPr/>
        </p:nvSpPr>
        <p:spPr bwMode="auto">
          <a:xfrm rot="-5400000">
            <a:off x="6438107" y="3734246"/>
            <a:ext cx="228600" cy="360363"/>
          </a:xfrm>
          <a:prstGeom prst="downArrow">
            <a:avLst>
              <a:gd name="adj1" fmla="val 50000"/>
              <a:gd name="adj2" fmla="val 49999"/>
            </a:avLst>
          </a:prstGeom>
          <a:solidFill>
            <a:srgbClr val="FFC000"/>
          </a:solidFill>
          <a:ln w="9525" algn="ctr">
            <a:noFill/>
            <a:round/>
            <a:headEnd/>
            <a:tailEnd/>
          </a:ln>
        </p:spPr>
        <p:txBody>
          <a:bodyPr/>
          <a:lstStyle/>
          <a:p>
            <a:pPr eaLnBrk="0" hangingPunct="0"/>
            <a:endParaRPr lang="de-DE">
              <a:latin typeface="Calibri" pitchFamily="34" charset="0"/>
            </a:endParaRPr>
          </a:p>
        </p:txBody>
      </p:sp>
      <p:sp>
        <p:nvSpPr>
          <p:cNvPr id="70768" name="Rectangle 134"/>
          <p:cNvSpPr>
            <a:spLocks noChangeArrowheads="1"/>
          </p:cNvSpPr>
          <p:nvPr/>
        </p:nvSpPr>
        <p:spPr bwMode="auto">
          <a:xfrm>
            <a:off x="6588125" y="3636615"/>
            <a:ext cx="1633538" cy="522288"/>
          </a:xfrm>
          <a:prstGeom prst="rect">
            <a:avLst/>
          </a:prstGeom>
          <a:noFill/>
          <a:ln w="9525">
            <a:noFill/>
            <a:miter lim="800000"/>
            <a:headEnd/>
            <a:tailEnd/>
          </a:ln>
        </p:spPr>
        <p:txBody>
          <a:bodyPr>
            <a:spAutoFit/>
          </a:bodyPr>
          <a:lstStyle/>
          <a:p>
            <a:pPr algn="ctr"/>
            <a:r>
              <a:rPr lang="fr-FR" sz="1400" b="1" dirty="0" err="1">
                <a:latin typeface="Calibri" pitchFamily="34" charset="0"/>
                <a:ea typeface="MS Mincho" pitchFamily="49" charset="-128"/>
                <a:cs typeface="Times New Roman" pitchFamily="18" charset="0"/>
              </a:rPr>
              <a:t>Déf</a:t>
            </a:r>
            <a:r>
              <a:rPr lang="fr-FR" sz="1400" b="1" dirty="0">
                <a:latin typeface="Calibri" pitchFamily="34" charset="0"/>
                <a:ea typeface="MS Mincho" pitchFamily="49" charset="-128"/>
                <a:cs typeface="Times New Roman" pitchFamily="18" charset="0"/>
              </a:rPr>
              <a:t>. plastique </a:t>
            </a:r>
          </a:p>
          <a:p>
            <a:pPr algn="ctr"/>
            <a:r>
              <a:rPr lang="fr-FR" sz="1400" b="1" dirty="0">
                <a:latin typeface="Calibri" pitchFamily="34" charset="0"/>
                <a:ea typeface="MS Mincho" pitchFamily="49" charset="-128"/>
                <a:cs typeface="Times New Roman" pitchFamily="18" charset="0"/>
              </a:rPr>
              <a:t>du microinsert</a:t>
            </a:r>
          </a:p>
        </p:txBody>
      </p:sp>
      <p:sp>
        <p:nvSpPr>
          <p:cNvPr id="175" name="Down Arrow 11"/>
          <p:cNvSpPr>
            <a:spLocks noChangeArrowheads="1"/>
          </p:cNvSpPr>
          <p:nvPr/>
        </p:nvSpPr>
        <p:spPr bwMode="auto">
          <a:xfrm rot="-5400000">
            <a:off x="5796216" y="5004038"/>
            <a:ext cx="360000" cy="1080000"/>
          </a:xfrm>
          <a:prstGeom prst="downArrow">
            <a:avLst>
              <a:gd name="adj1" fmla="val 50000"/>
              <a:gd name="adj2" fmla="val 50012"/>
            </a:avLst>
          </a:prstGeom>
          <a:solidFill>
            <a:srgbClr val="FFC000"/>
          </a:solidFill>
          <a:ln w="9525" algn="ctr">
            <a:noFill/>
            <a:round/>
            <a:headEnd/>
            <a:tailEnd/>
          </a:ln>
        </p:spPr>
        <p:txBody>
          <a:bodyPr/>
          <a:lstStyle/>
          <a:p>
            <a:pPr eaLnBrk="0" hangingPunct="0"/>
            <a:endParaRPr lang="de-DE">
              <a:latin typeface="Calibri" pitchFamily="34" charset="0"/>
            </a:endParaRPr>
          </a:p>
        </p:txBody>
      </p:sp>
      <p:graphicFrame>
        <p:nvGraphicFramePr>
          <p:cNvPr id="489485" name="Object 21"/>
          <p:cNvGraphicFramePr>
            <a:graphicFrameLocks noChangeAspect="1"/>
          </p:cNvGraphicFramePr>
          <p:nvPr/>
        </p:nvGraphicFramePr>
        <p:xfrm>
          <a:off x="6228184" y="6296297"/>
          <a:ext cx="2008187" cy="373063"/>
        </p:xfrm>
        <a:graphic>
          <a:graphicData uri="http://schemas.openxmlformats.org/presentationml/2006/ole">
            <mc:AlternateContent xmlns:mc="http://schemas.openxmlformats.org/markup-compatibility/2006">
              <mc:Choice xmlns:v="urn:schemas-microsoft-com:vml" Requires="v">
                <p:oleObj spid="_x0000_s185348" name="Équation" r:id="rId4" imgW="1485720" imgH="266400" progId="Equation.3">
                  <p:embed/>
                </p:oleObj>
              </mc:Choice>
              <mc:Fallback>
                <p:oleObj name="Équation" r:id="rId4" imgW="1485720" imgH="266400" progId="Equation.3">
                  <p:embed/>
                  <p:pic>
                    <p:nvPicPr>
                      <p:cNvPr id="0" name="Object 2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28184" y="6296297"/>
                        <a:ext cx="2008187" cy="373063"/>
                      </a:xfrm>
                      <a:prstGeom prst="rect">
                        <a:avLst/>
                      </a:prstGeom>
                      <a:solidFill>
                        <a:schemeClr val="bg1"/>
                      </a:solidFill>
                      <a:ln w="38100">
                        <a:solidFill>
                          <a:srgbClr val="FF0000"/>
                        </a:solidFill>
                        <a:miter lim="800000"/>
                        <a:headEnd/>
                        <a:tailEnd/>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076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076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076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071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074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076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8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07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076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076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75"/>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7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70721"/>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8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894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717" grpId="0"/>
      <p:bldP spid="70719" grpId="0"/>
      <p:bldP spid="70721" grpId="0"/>
      <p:bldP spid="70740" grpId="0" animBg="1"/>
      <p:bldP spid="70763" grpId="0" animBg="1"/>
      <p:bldP spid="70764" grpId="0"/>
      <p:bldP spid="70765" grpId="0" animBg="1"/>
      <p:bldP spid="70766" grpId="0"/>
      <p:bldP spid="70767" grpId="0" animBg="1"/>
      <p:bldP spid="70768" grpId="0"/>
      <p:bldP spid="175"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à coins arrondis 12"/>
          <p:cNvSpPr/>
          <p:nvPr/>
        </p:nvSpPr>
        <p:spPr>
          <a:xfrm>
            <a:off x="122238" y="4582567"/>
            <a:ext cx="8928000" cy="1582737"/>
          </a:xfrm>
          <a:prstGeom prst="roundRect">
            <a:avLst/>
          </a:prstGeom>
          <a:solidFill>
            <a:schemeClr val="accent6">
              <a:lumMod val="40000"/>
              <a:lumOff val="6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1" name="Rectangle à coins arrondis 10"/>
          <p:cNvSpPr/>
          <p:nvPr/>
        </p:nvSpPr>
        <p:spPr>
          <a:xfrm>
            <a:off x="134938" y="718121"/>
            <a:ext cx="8928000" cy="1584000"/>
          </a:xfrm>
          <a:prstGeom prst="roundRect">
            <a:avLst/>
          </a:prstGeom>
          <a:solidFill>
            <a:schemeClr val="accent1">
              <a:lumMod val="40000"/>
              <a:lumOff val="6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2" name="Rectangle à coins arrondis 11"/>
          <p:cNvSpPr/>
          <p:nvPr/>
        </p:nvSpPr>
        <p:spPr>
          <a:xfrm>
            <a:off x="134938" y="2502658"/>
            <a:ext cx="8928000" cy="1835150"/>
          </a:xfrm>
          <a:prstGeom prst="roundRect">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cxnSp>
        <p:nvCxnSpPr>
          <p:cNvPr id="3" name="Connecteur droit 2"/>
          <p:cNvCxnSpPr/>
          <p:nvPr/>
        </p:nvCxnSpPr>
        <p:spPr>
          <a:xfrm>
            <a:off x="0" y="476250"/>
            <a:ext cx="8928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71686" name="ZoneTexte 3"/>
          <p:cNvSpPr txBox="1">
            <a:spLocks noChangeArrowheads="1"/>
          </p:cNvSpPr>
          <p:nvPr/>
        </p:nvSpPr>
        <p:spPr bwMode="auto">
          <a:xfrm>
            <a:off x="0" y="0"/>
            <a:ext cx="9144000" cy="461963"/>
          </a:xfrm>
          <a:prstGeom prst="rect">
            <a:avLst/>
          </a:prstGeom>
          <a:noFill/>
          <a:ln w="9525">
            <a:noFill/>
            <a:miter lim="800000"/>
            <a:headEnd/>
            <a:tailEnd/>
          </a:ln>
        </p:spPr>
        <p:txBody>
          <a:bodyPr>
            <a:spAutoFit/>
          </a:bodyPr>
          <a:lstStyle/>
          <a:p>
            <a:r>
              <a:rPr lang="fr-FR" sz="2400" dirty="0" smtClean="0">
                <a:latin typeface="Calibri" pitchFamily="34" charset="0"/>
              </a:rPr>
              <a:t>Conclusion</a:t>
            </a:r>
            <a:endParaRPr lang="fr-FR" sz="2400" dirty="0">
              <a:latin typeface="Calibri" pitchFamily="34" charset="0"/>
            </a:endParaRPr>
          </a:p>
        </p:txBody>
      </p:sp>
      <p:sp>
        <p:nvSpPr>
          <p:cNvPr id="7" name="Espace réservé du numéro de diapositive 3"/>
          <p:cNvSpPr>
            <a:spLocks noGrp="1"/>
          </p:cNvSpPr>
          <p:nvPr>
            <p:ph type="sldNum" sz="quarter" idx="12"/>
          </p:nvPr>
        </p:nvSpPr>
        <p:spPr>
          <a:xfrm>
            <a:off x="8675688" y="6492875"/>
            <a:ext cx="347662" cy="365125"/>
          </a:xfrm>
        </p:spPr>
        <p:txBody>
          <a:bodyPr/>
          <a:lstStyle/>
          <a:p>
            <a:pPr>
              <a:defRPr/>
            </a:pPr>
            <a:fld id="{7884D9D5-1871-4DD1-9769-BB1173F8D84C}" type="slidenum">
              <a:rPr lang="de-DE"/>
              <a:pPr>
                <a:defRPr/>
              </a:pPr>
              <a:t>43</a:t>
            </a:fld>
            <a:endParaRPr lang="de-DE"/>
          </a:p>
        </p:txBody>
      </p:sp>
      <p:sp>
        <p:nvSpPr>
          <p:cNvPr id="10" name="TextBox 1"/>
          <p:cNvSpPr txBox="1">
            <a:spLocks noChangeArrowheads="1"/>
          </p:cNvSpPr>
          <p:nvPr/>
        </p:nvSpPr>
        <p:spPr bwMode="auto">
          <a:xfrm>
            <a:off x="101035" y="721724"/>
            <a:ext cx="8964489" cy="5478423"/>
          </a:xfrm>
          <a:prstGeom prst="rect">
            <a:avLst/>
          </a:prstGeom>
          <a:noFill/>
          <a:ln w="9525">
            <a:noFill/>
            <a:miter lim="800000"/>
            <a:headEnd/>
            <a:tailEnd/>
          </a:ln>
        </p:spPr>
        <p:txBody>
          <a:bodyPr wrap="square">
            <a:spAutoFit/>
          </a:bodyPr>
          <a:lstStyle/>
          <a:p>
            <a:pPr marL="400050" indent="-400050">
              <a:buFont typeface="Wingdings" pitchFamily="2" charset="2"/>
              <a:buChar char="q"/>
            </a:pPr>
            <a:r>
              <a:rPr lang="fr-FR" sz="2000" b="1" dirty="0">
                <a:latin typeface="Calibri" pitchFamily="34" charset="0"/>
              </a:rPr>
              <a:t>Caractérisation mécanique des matériaux de contact utilisés dans le procédé de report de puce par </a:t>
            </a:r>
            <a:r>
              <a:rPr lang="fr-FR" sz="2000" b="1" dirty="0" err="1">
                <a:latin typeface="Calibri" pitchFamily="34" charset="0"/>
              </a:rPr>
              <a:t>thermocompression</a:t>
            </a:r>
            <a:r>
              <a:rPr lang="fr-FR" sz="2000" b="1" dirty="0">
                <a:latin typeface="Calibri" pitchFamily="34" charset="0"/>
              </a:rPr>
              <a:t>.</a:t>
            </a:r>
          </a:p>
          <a:p>
            <a:pPr marL="857250" lvl="1" indent="-400050">
              <a:buFont typeface="Wingdings" pitchFamily="2" charset="2"/>
              <a:buChar char="§"/>
            </a:pPr>
            <a:r>
              <a:rPr lang="fr-FR" i="1" dirty="0" smtClean="0">
                <a:latin typeface="Calibri" pitchFamily="34" charset="0"/>
              </a:rPr>
              <a:t>Développement d’un modèle élastique multicouche original.</a:t>
            </a:r>
          </a:p>
          <a:p>
            <a:pPr marL="857250" lvl="1" indent="-400050">
              <a:buFont typeface="Wingdings" pitchFamily="2" charset="2"/>
              <a:buChar char="§"/>
            </a:pPr>
            <a:r>
              <a:rPr lang="fr-FR" i="1" dirty="0" smtClean="0">
                <a:latin typeface="Calibri" pitchFamily="34" charset="0"/>
              </a:rPr>
              <a:t>Modélisations numériques pour l’identification des lois de comportement nécessaires (Al(Cu), Ni, Al</a:t>
            </a:r>
            <a:r>
              <a:rPr lang="fr-FR" i="1" baseline="-25000" dirty="0" smtClean="0">
                <a:latin typeface="Calibri" pitchFamily="34" charset="0"/>
              </a:rPr>
              <a:t>2</a:t>
            </a:r>
            <a:r>
              <a:rPr lang="fr-FR" i="1" dirty="0" smtClean="0">
                <a:latin typeface="Calibri" pitchFamily="34" charset="0"/>
              </a:rPr>
              <a:t>O</a:t>
            </a:r>
            <a:r>
              <a:rPr lang="fr-FR" i="1" baseline="-25000" dirty="0" smtClean="0">
                <a:latin typeface="Calibri" pitchFamily="34" charset="0"/>
              </a:rPr>
              <a:t>3</a:t>
            </a:r>
            <a:r>
              <a:rPr lang="fr-FR" i="1" dirty="0" smtClean="0">
                <a:latin typeface="Calibri" pitchFamily="34" charset="0"/>
              </a:rPr>
              <a:t>).</a:t>
            </a:r>
          </a:p>
          <a:p>
            <a:pPr marL="857250" lvl="1" indent="-400050">
              <a:buFont typeface="Wingdings" pitchFamily="2" charset="2"/>
              <a:buChar char="§"/>
            </a:pPr>
            <a:endParaRPr lang="fr-FR" sz="2400" dirty="0">
              <a:latin typeface="Calibri" pitchFamily="34" charset="0"/>
            </a:endParaRPr>
          </a:p>
          <a:p>
            <a:pPr marL="400050" indent="-400050">
              <a:buFont typeface="Wingdings" pitchFamily="2" charset="2"/>
              <a:buChar char="q"/>
            </a:pPr>
            <a:r>
              <a:rPr lang="fr-FR" sz="2000" b="1" dirty="0">
                <a:latin typeface="Calibri" pitchFamily="34" charset="0"/>
              </a:rPr>
              <a:t>Etude </a:t>
            </a:r>
            <a:r>
              <a:rPr lang="fr-FR" sz="2000" b="1" dirty="0" smtClean="0">
                <a:latin typeface="Calibri" pitchFamily="34" charset="0"/>
              </a:rPr>
              <a:t>quantitative du </a:t>
            </a:r>
            <a:r>
              <a:rPr lang="fr-FR" sz="2000" b="1" dirty="0">
                <a:latin typeface="Calibri" pitchFamily="34" charset="0"/>
              </a:rPr>
              <a:t>contact électrique </a:t>
            </a:r>
            <a:r>
              <a:rPr lang="fr-FR" sz="2000" b="1" dirty="0" smtClean="0">
                <a:latin typeface="Calibri" pitchFamily="34" charset="0"/>
              </a:rPr>
              <a:t>par </a:t>
            </a:r>
            <a:r>
              <a:rPr lang="fr-FR" sz="2000" b="1" dirty="0">
                <a:latin typeface="Calibri" pitchFamily="34" charset="0"/>
              </a:rPr>
              <a:t>compression de barreaux croisés.</a:t>
            </a:r>
          </a:p>
          <a:p>
            <a:pPr marL="857250" lvl="1" indent="-400050">
              <a:buFont typeface="Wingdings" pitchFamily="2" charset="2"/>
              <a:buChar char="§"/>
            </a:pPr>
            <a:r>
              <a:rPr lang="fr-FR" i="1" dirty="0">
                <a:latin typeface="Calibri" pitchFamily="34" charset="0"/>
              </a:rPr>
              <a:t>Développement d’un banc de caractérisation spécifiques pour la configuration avec films </a:t>
            </a:r>
            <a:r>
              <a:rPr lang="fr-FR" i="1" dirty="0" smtClean="0">
                <a:latin typeface="Calibri" pitchFamily="34" charset="0"/>
              </a:rPr>
              <a:t>minces d’Al.</a:t>
            </a:r>
            <a:endParaRPr lang="fr-FR" i="1" dirty="0">
              <a:latin typeface="Calibri" pitchFamily="34" charset="0"/>
            </a:endParaRPr>
          </a:p>
          <a:p>
            <a:pPr marL="857250" lvl="1" indent="-400050">
              <a:buFont typeface="Wingdings" pitchFamily="2" charset="2"/>
              <a:buChar char="§"/>
            </a:pPr>
            <a:r>
              <a:rPr lang="fr-FR" i="1" dirty="0" smtClean="0">
                <a:latin typeface="Calibri" pitchFamily="34" charset="0"/>
              </a:rPr>
              <a:t>Compréhension de l’établissement du contact électrique (effet tunnel, conduction balistique et régime permanent).</a:t>
            </a:r>
          </a:p>
          <a:p>
            <a:pPr marL="857250" lvl="1" indent="-400050">
              <a:buFont typeface="Wingdings" pitchFamily="2" charset="2"/>
              <a:buChar char="§"/>
            </a:pPr>
            <a:r>
              <a:rPr lang="fr-FR" i="1" dirty="0" smtClean="0">
                <a:latin typeface="Calibri" pitchFamily="34" charset="0"/>
              </a:rPr>
              <a:t>Rôle prépondérant de l’Alumine native.</a:t>
            </a:r>
          </a:p>
          <a:p>
            <a:pPr marL="857250" lvl="1" indent="-400050">
              <a:buFont typeface="Wingdings" pitchFamily="2" charset="2"/>
              <a:buChar char="§"/>
            </a:pPr>
            <a:endParaRPr lang="fr-FR" sz="2400" i="1" dirty="0">
              <a:latin typeface="Calibri" pitchFamily="34" charset="0"/>
            </a:endParaRPr>
          </a:p>
          <a:p>
            <a:pPr marL="400050" indent="-400050">
              <a:buFont typeface="Wingdings" pitchFamily="2" charset="2"/>
              <a:buChar char="q"/>
            </a:pPr>
            <a:r>
              <a:rPr lang="fr-FR" sz="2000" b="1" dirty="0" smtClean="0">
                <a:latin typeface="Calibri" pitchFamily="34" charset="0"/>
              </a:rPr>
              <a:t>Mesure mécanique et électrique d’un </a:t>
            </a:r>
            <a:r>
              <a:rPr lang="fr-FR" sz="2000" b="1" dirty="0">
                <a:latin typeface="Calibri" pitchFamily="34" charset="0"/>
              </a:rPr>
              <a:t>essai </a:t>
            </a:r>
            <a:r>
              <a:rPr lang="fr-FR" sz="2000" b="1" dirty="0" smtClean="0">
                <a:latin typeface="Calibri" pitchFamily="34" charset="0"/>
              </a:rPr>
              <a:t>réel de </a:t>
            </a:r>
            <a:r>
              <a:rPr lang="fr-FR" sz="2000" b="1" dirty="0">
                <a:latin typeface="Calibri" pitchFamily="34" charset="0"/>
              </a:rPr>
              <a:t>microinsertion.</a:t>
            </a:r>
          </a:p>
          <a:p>
            <a:pPr marL="857250" lvl="1" indent="-400050">
              <a:buFont typeface="Wingdings" pitchFamily="2" charset="2"/>
              <a:buChar char="§"/>
            </a:pPr>
            <a:r>
              <a:rPr lang="fr-FR" i="1" dirty="0">
                <a:latin typeface="Calibri" pitchFamily="34" charset="0"/>
              </a:rPr>
              <a:t>Analyse de la déformation des matériaux.</a:t>
            </a:r>
          </a:p>
          <a:p>
            <a:pPr marL="857250" lvl="1" indent="-400050">
              <a:buFont typeface="Wingdings" pitchFamily="2" charset="2"/>
              <a:buChar char="§"/>
            </a:pPr>
            <a:r>
              <a:rPr lang="fr-FR" i="1" dirty="0" smtClean="0">
                <a:latin typeface="Calibri" pitchFamily="34" charset="0"/>
              </a:rPr>
              <a:t>Seuils mécaniques de la fissuration de l’Alumine native à l’échelle de la rugosité de surface et du microinsert.</a:t>
            </a:r>
            <a:endParaRPr lang="fr-FR" i="1" dirty="0">
              <a:latin typeface="Calibri" pitchFamily="34" charset="0"/>
            </a:endParaRPr>
          </a:p>
          <a:p>
            <a:pPr marL="857250" lvl="1" indent="-400050">
              <a:buFont typeface="Wingdings" pitchFamily="2" charset="2"/>
              <a:buChar char="§"/>
            </a:pPr>
            <a:r>
              <a:rPr lang="fr-FR" i="1" dirty="0">
                <a:latin typeface="Calibri" pitchFamily="34" charset="0"/>
              </a:rPr>
              <a:t>Scénario de formation du contact électrique en fonction de la force appliquée.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xEl>
                                              <p:pRg st="7" end="7"/>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9" end="9"/>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xEl>
                                              <p:pRg st="10" end="1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
                                            <p:txEl>
                                              <p:pRg st="11" end="1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
                                            <p:txEl>
                                              <p:pRg st="12" end="12"/>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Connecteur droit 2"/>
          <p:cNvCxnSpPr/>
          <p:nvPr/>
        </p:nvCxnSpPr>
        <p:spPr>
          <a:xfrm>
            <a:off x="0" y="476250"/>
            <a:ext cx="9144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72707" name="ZoneTexte 3"/>
          <p:cNvSpPr txBox="1">
            <a:spLocks noChangeArrowheads="1"/>
          </p:cNvSpPr>
          <p:nvPr/>
        </p:nvSpPr>
        <p:spPr bwMode="auto">
          <a:xfrm>
            <a:off x="0" y="0"/>
            <a:ext cx="9144000" cy="461963"/>
          </a:xfrm>
          <a:prstGeom prst="rect">
            <a:avLst/>
          </a:prstGeom>
          <a:noFill/>
          <a:ln w="9525">
            <a:noFill/>
            <a:miter lim="800000"/>
            <a:headEnd/>
            <a:tailEnd/>
          </a:ln>
        </p:spPr>
        <p:txBody>
          <a:bodyPr>
            <a:spAutoFit/>
          </a:bodyPr>
          <a:lstStyle/>
          <a:p>
            <a:r>
              <a:rPr lang="fr-FR" sz="2400" dirty="0" smtClean="0">
                <a:latin typeface="Calibri" pitchFamily="34" charset="0"/>
              </a:rPr>
              <a:t>Perspectives </a:t>
            </a:r>
            <a:r>
              <a:rPr lang="fr-FR" sz="2400" dirty="0">
                <a:latin typeface="Calibri" pitchFamily="34" charset="0"/>
              </a:rPr>
              <a:t>et Remerciements</a:t>
            </a:r>
          </a:p>
        </p:txBody>
      </p:sp>
      <p:sp>
        <p:nvSpPr>
          <p:cNvPr id="7" name="Espace réservé du numéro de diapositive 3"/>
          <p:cNvSpPr>
            <a:spLocks noGrp="1"/>
          </p:cNvSpPr>
          <p:nvPr>
            <p:ph type="sldNum" sz="quarter" idx="12"/>
          </p:nvPr>
        </p:nvSpPr>
        <p:spPr>
          <a:xfrm>
            <a:off x="8675688" y="6492875"/>
            <a:ext cx="347662" cy="365125"/>
          </a:xfrm>
        </p:spPr>
        <p:txBody>
          <a:bodyPr/>
          <a:lstStyle/>
          <a:p>
            <a:pPr>
              <a:defRPr/>
            </a:pPr>
            <a:fld id="{ABAF92B4-C5F9-4059-BDAB-E29113421E27}" type="slidenum">
              <a:rPr lang="de-DE"/>
              <a:pPr>
                <a:defRPr/>
              </a:pPr>
              <a:t>44</a:t>
            </a:fld>
            <a:endParaRPr lang="de-DE"/>
          </a:p>
        </p:txBody>
      </p:sp>
      <p:pic>
        <p:nvPicPr>
          <p:cNvPr id="72709" name="Picture 9" descr="2D"/>
          <p:cNvPicPr>
            <a:picLocks noChangeAspect="1" noChangeArrowheads="1"/>
          </p:cNvPicPr>
          <p:nvPr/>
        </p:nvPicPr>
        <p:blipFill>
          <a:blip r:embed="rId3" cstate="print"/>
          <a:srcRect/>
          <a:stretch>
            <a:fillRect/>
          </a:stretch>
        </p:blipFill>
        <p:spPr bwMode="auto">
          <a:xfrm>
            <a:off x="4356100" y="949325"/>
            <a:ext cx="3600450" cy="2335213"/>
          </a:xfrm>
          <a:prstGeom prst="rect">
            <a:avLst/>
          </a:prstGeom>
          <a:noFill/>
          <a:ln w="9525">
            <a:noFill/>
            <a:miter lim="800000"/>
            <a:headEnd/>
            <a:tailEnd/>
          </a:ln>
        </p:spPr>
      </p:pic>
      <p:sp>
        <p:nvSpPr>
          <p:cNvPr id="72710" name="TextBox 1"/>
          <p:cNvSpPr txBox="1">
            <a:spLocks noChangeArrowheads="1"/>
          </p:cNvSpPr>
          <p:nvPr/>
        </p:nvSpPr>
        <p:spPr bwMode="auto">
          <a:xfrm>
            <a:off x="179388" y="595313"/>
            <a:ext cx="8137525" cy="400050"/>
          </a:xfrm>
          <a:prstGeom prst="rect">
            <a:avLst/>
          </a:prstGeom>
          <a:noFill/>
          <a:ln w="9525">
            <a:noFill/>
            <a:miter lim="800000"/>
            <a:headEnd/>
            <a:tailEnd/>
          </a:ln>
        </p:spPr>
        <p:txBody>
          <a:bodyPr>
            <a:spAutoFit/>
          </a:bodyPr>
          <a:lstStyle/>
          <a:p>
            <a:pPr marL="400050" indent="-400050">
              <a:buFont typeface="Wingdings" pitchFamily="2" charset="2"/>
              <a:buChar char="q"/>
            </a:pPr>
            <a:r>
              <a:rPr lang="fr-FR" sz="2000" dirty="0">
                <a:latin typeface="Calibri" pitchFamily="34" charset="0"/>
              </a:rPr>
              <a:t>Formation du contact dans le cas réel avec une </a:t>
            </a:r>
            <a:r>
              <a:rPr lang="fr-FR" sz="2000" dirty="0" smtClean="0">
                <a:latin typeface="Calibri" pitchFamily="34" charset="0"/>
              </a:rPr>
              <a:t>matrice </a:t>
            </a:r>
            <a:r>
              <a:rPr lang="fr-FR" sz="2000" dirty="0">
                <a:latin typeface="Calibri" pitchFamily="34" charset="0"/>
              </a:rPr>
              <a:t>de microinserts.</a:t>
            </a:r>
          </a:p>
        </p:txBody>
      </p:sp>
      <p:grpSp>
        <p:nvGrpSpPr>
          <p:cNvPr id="72711" name="Group 190"/>
          <p:cNvGrpSpPr>
            <a:grpSpLocks/>
          </p:cNvGrpSpPr>
          <p:nvPr/>
        </p:nvGrpSpPr>
        <p:grpSpPr bwMode="auto">
          <a:xfrm>
            <a:off x="684213" y="1116013"/>
            <a:ext cx="2743200" cy="2133600"/>
            <a:chOff x="251520" y="4031704"/>
            <a:chExt cx="2743200" cy="2133600"/>
          </a:xfrm>
        </p:grpSpPr>
        <p:pic>
          <p:nvPicPr>
            <p:cNvPr id="72722" name="Picture 4" descr="toto051"/>
            <p:cNvPicPr>
              <a:picLocks noChangeAspect="1" noChangeArrowheads="1"/>
            </p:cNvPicPr>
            <p:nvPr/>
          </p:nvPicPr>
          <p:blipFill>
            <a:blip r:embed="rId4" cstate="print"/>
            <a:srcRect l="23825" t="23302" r="18994" b="17387"/>
            <a:stretch>
              <a:fillRect/>
            </a:stretch>
          </p:blipFill>
          <p:spPr bwMode="auto">
            <a:xfrm>
              <a:off x="251520" y="4031704"/>
              <a:ext cx="2743200" cy="2133600"/>
            </a:xfrm>
            <a:prstGeom prst="rect">
              <a:avLst/>
            </a:prstGeom>
            <a:noFill/>
            <a:ln w="9525">
              <a:noFill/>
              <a:miter lim="800000"/>
              <a:headEnd/>
              <a:tailEnd/>
            </a:ln>
          </p:spPr>
        </p:pic>
        <p:sp>
          <p:nvSpPr>
            <p:cNvPr id="72723" name="Line 6"/>
            <p:cNvSpPr>
              <a:spLocks noChangeShapeType="1"/>
            </p:cNvSpPr>
            <p:nvPr/>
          </p:nvSpPr>
          <p:spPr bwMode="auto">
            <a:xfrm>
              <a:off x="499740" y="6082183"/>
              <a:ext cx="431801" cy="0"/>
            </a:xfrm>
            <a:prstGeom prst="line">
              <a:avLst/>
            </a:prstGeom>
            <a:noFill/>
            <a:ln w="25400">
              <a:solidFill>
                <a:schemeClr val="bg1"/>
              </a:solidFill>
              <a:round/>
              <a:headEnd/>
              <a:tailEnd/>
            </a:ln>
          </p:spPr>
          <p:txBody>
            <a:bodyPr/>
            <a:lstStyle/>
            <a:p>
              <a:endParaRPr lang="fr-FR"/>
            </a:p>
          </p:txBody>
        </p:sp>
        <p:sp>
          <p:nvSpPr>
            <p:cNvPr id="72724" name="Text Box 7"/>
            <p:cNvSpPr txBox="1">
              <a:spLocks noChangeArrowheads="1"/>
            </p:cNvSpPr>
            <p:nvPr/>
          </p:nvSpPr>
          <p:spPr bwMode="auto">
            <a:xfrm>
              <a:off x="399728" y="5818658"/>
              <a:ext cx="609600" cy="274638"/>
            </a:xfrm>
            <a:prstGeom prst="rect">
              <a:avLst/>
            </a:prstGeom>
            <a:noFill/>
            <a:ln w="9525">
              <a:noFill/>
              <a:miter lim="800000"/>
              <a:headEnd/>
              <a:tailEnd/>
            </a:ln>
          </p:spPr>
          <p:txBody>
            <a:bodyPr>
              <a:spAutoFit/>
            </a:bodyPr>
            <a:lstStyle/>
            <a:p>
              <a:pPr>
                <a:spcBef>
                  <a:spcPct val="50000"/>
                </a:spcBef>
              </a:pPr>
              <a:r>
                <a:rPr lang="fr-FR" sz="1200" b="1">
                  <a:solidFill>
                    <a:schemeClr val="bg1"/>
                  </a:solidFill>
                  <a:latin typeface="Calibri" pitchFamily="34" charset="0"/>
                </a:rPr>
                <a:t>10µm</a:t>
              </a:r>
            </a:p>
          </p:txBody>
        </p:sp>
      </p:grpSp>
      <p:sp>
        <p:nvSpPr>
          <p:cNvPr id="72712" name="Rectangle 14"/>
          <p:cNvSpPr>
            <a:spLocks noChangeArrowheads="1"/>
          </p:cNvSpPr>
          <p:nvPr/>
        </p:nvSpPr>
        <p:spPr bwMode="auto">
          <a:xfrm>
            <a:off x="503238" y="3190875"/>
            <a:ext cx="3097212" cy="615950"/>
          </a:xfrm>
          <a:prstGeom prst="rect">
            <a:avLst/>
          </a:prstGeom>
          <a:noFill/>
          <a:ln w="9525">
            <a:noFill/>
            <a:miter lim="800000"/>
            <a:headEnd/>
            <a:tailEnd/>
          </a:ln>
        </p:spPr>
        <p:txBody>
          <a:bodyPr>
            <a:spAutoFit/>
          </a:bodyPr>
          <a:lstStyle/>
          <a:p>
            <a:pPr algn="ctr">
              <a:spcBef>
                <a:spcPct val="50000"/>
              </a:spcBef>
            </a:pPr>
            <a:r>
              <a:rPr lang="fr-FR" b="1">
                <a:latin typeface="Calibri" pitchFamily="34" charset="0"/>
              </a:rPr>
              <a:t> </a:t>
            </a:r>
            <a:r>
              <a:rPr lang="fr-FR" sz="1600" b="1" i="1" u="sng">
                <a:latin typeface="Calibri" pitchFamily="34" charset="0"/>
              </a:rPr>
              <a:t>Matrice 4x4 de microinserts en Nickel électrodéposé</a:t>
            </a:r>
          </a:p>
        </p:txBody>
      </p:sp>
      <p:sp>
        <p:nvSpPr>
          <p:cNvPr id="72713" name="Rectangle 15"/>
          <p:cNvSpPr>
            <a:spLocks noChangeArrowheads="1"/>
          </p:cNvSpPr>
          <p:nvPr/>
        </p:nvSpPr>
        <p:spPr bwMode="auto">
          <a:xfrm>
            <a:off x="4284663" y="3190875"/>
            <a:ext cx="3527425" cy="584200"/>
          </a:xfrm>
          <a:prstGeom prst="rect">
            <a:avLst/>
          </a:prstGeom>
          <a:noFill/>
          <a:ln w="9525">
            <a:noFill/>
            <a:miter lim="800000"/>
            <a:headEnd/>
            <a:tailEnd/>
          </a:ln>
        </p:spPr>
        <p:txBody>
          <a:bodyPr>
            <a:spAutoFit/>
          </a:bodyPr>
          <a:lstStyle/>
          <a:p>
            <a:pPr algn="ctr">
              <a:spcBef>
                <a:spcPct val="50000"/>
              </a:spcBef>
            </a:pPr>
            <a:r>
              <a:rPr lang="fr-FR" sz="1600" b="1" i="1" u="sng">
                <a:latin typeface="Calibri" pitchFamily="34" charset="0"/>
              </a:rPr>
              <a:t>Observation du sommet des microinserts par profilomètrie optique</a:t>
            </a:r>
          </a:p>
        </p:txBody>
      </p:sp>
      <p:sp>
        <p:nvSpPr>
          <p:cNvPr id="17" name="Flèche vers le bas 16"/>
          <p:cNvSpPr/>
          <p:nvPr/>
        </p:nvSpPr>
        <p:spPr>
          <a:xfrm rot="16200000">
            <a:off x="3852863" y="1908175"/>
            <a:ext cx="287337" cy="57626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8" name="TextBox 1"/>
          <p:cNvSpPr txBox="1">
            <a:spLocks noChangeArrowheads="1"/>
          </p:cNvSpPr>
          <p:nvPr/>
        </p:nvSpPr>
        <p:spPr bwMode="auto">
          <a:xfrm>
            <a:off x="179388" y="3797300"/>
            <a:ext cx="8137525" cy="400050"/>
          </a:xfrm>
          <a:prstGeom prst="rect">
            <a:avLst/>
          </a:prstGeom>
          <a:noFill/>
          <a:ln w="9525">
            <a:noFill/>
            <a:miter lim="800000"/>
            <a:headEnd/>
            <a:tailEnd/>
          </a:ln>
        </p:spPr>
        <p:txBody>
          <a:bodyPr>
            <a:spAutoFit/>
          </a:bodyPr>
          <a:lstStyle/>
          <a:p>
            <a:pPr marL="400050" indent="-400050">
              <a:buFont typeface="Wingdings" pitchFamily="2" charset="2"/>
              <a:buChar char="q"/>
            </a:pPr>
            <a:r>
              <a:rPr lang="fr-FR" sz="2000">
                <a:latin typeface="Calibri" pitchFamily="34" charset="0"/>
              </a:rPr>
              <a:t>Nouveaux matériaux de contact &amp; nouvelles géométries ?</a:t>
            </a:r>
          </a:p>
        </p:txBody>
      </p:sp>
      <p:pic>
        <p:nvPicPr>
          <p:cNvPr id="19" name="Picture 5"/>
          <p:cNvPicPr>
            <a:picLocks noChangeAspect="1" noChangeArrowheads="1"/>
          </p:cNvPicPr>
          <p:nvPr/>
        </p:nvPicPr>
        <p:blipFill>
          <a:blip r:embed="rId5" cstate="print"/>
          <a:srcRect l="4211" t="4185" r="51086" b="30054"/>
          <a:stretch>
            <a:fillRect/>
          </a:stretch>
        </p:blipFill>
        <p:spPr bwMode="auto">
          <a:xfrm>
            <a:off x="719138" y="4211638"/>
            <a:ext cx="2665412" cy="1657350"/>
          </a:xfrm>
          <a:prstGeom prst="rect">
            <a:avLst/>
          </a:prstGeom>
          <a:noFill/>
          <a:ln w="9525">
            <a:noFill/>
            <a:miter lim="800000"/>
            <a:headEnd/>
            <a:tailEnd/>
          </a:ln>
        </p:spPr>
      </p:pic>
      <p:sp>
        <p:nvSpPr>
          <p:cNvPr id="20" name="Line 22"/>
          <p:cNvSpPr>
            <a:spLocks noChangeShapeType="1"/>
          </p:cNvSpPr>
          <p:nvPr/>
        </p:nvSpPr>
        <p:spPr bwMode="auto">
          <a:xfrm>
            <a:off x="755650" y="5580063"/>
            <a:ext cx="431800" cy="0"/>
          </a:xfrm>
          <a:prstGeom prst="line">
            <a:avLst/>
          </a:prstGeom>
          <a:noFill/>
          <a:ln w="38100">
            <a:solidFill>
              <a:srgbClr val="FFFFFF"/>
            </a:solidFill>
            <a:round/>
            <a:headEnd/>
            <a:tailEnd/>
          </a:ln>
        </p:spPr>
        <p:txBody>
          <a:bodyPr/>
          <a:lstStyle/>
          <a:p>
            <a:endParaRPr lang="fr-FR"/>
          </a:p>
        </p:txBody>
      </p:sp>
      <p:sp>
        <p:nvSpPr>
          <p:cNvPr id="21" name="Text Box 23"/>
          <p:cNvSpPr txBox="1">
            <a:spLocks noChangeArrowheads="1"/>
          </p:cNvSpPr>
          <p:nvPr/>
        </p:nvSpPr>
        <p:spPr bwMode="auto">
          <a:xfrm>
            <a:off x="684213" y="5580063"/>
            <a:ext cx="884237" cy="307975"/>
          </a:xfrm>
          <a:prstGeom prst="rect">
            <a:avLst/>
          </a:prstGeom>
          <a:noFill/>
          <a:ln w="9525">
            <a:noFill/>
            <a:miter lim="800000"/>
            <a:headEnd/>
            <a:tailEnd/>
          </a:ln>
        </p:spPr>
        <p:txBody>
          <a:bodyPr>
            <a:spAutoFit/>
          </a:bodyPr>
          <a:lstStyle/>
          <a:p>
            <a:pPr eaLnBrk="0" hangingPunct="0">
              <a:spcBef>
                <a:spcPct val="50000"/>
              </a:spcBef>
            </a:pPr>
            <a:r>
              <a:rPr lang="fr-FR" sz="1400">
                <a:solidFill>
                  <a:schemeClr val="bg1"/>
                </a:solidFill>
                <a:latin typeface="Calibri" pitchFamily="34" charset="0"/>
              </a:rPr>
              <a:t>1µm</a:t>
            </a:r>
          </a:p>
        </p:txBody>
      </p:sp>
      <p:sp>
        <p:nvSpPr>
          <p:cNvPr id="22" name="Rectangle 21"/>
          <p:cNvSpPr>
            <a:spLocks noChangeArrowheads="1"/>
          </p:cNvSpPr>
          <p:nvPr/>
        </p:nvSpPr>
        <p:spPr bwMode="auto">
          <a:xfrm>
            <a:off x="684213" y="5868988"/>
            <a:ext cx="2735262" cy="584200"/>
          </a:xfrm>
          <a:prstGeom prst="rect">
            <a:avLst/>
          </a:prstGeom>
          <a:noFill/>
          <a:ln w="9525">
            <a:noFill/>
            <a:miter lim="800000"/>
            <a:headEnd/>
            <a:tailEnd/>
          </a:ln>
        </p:spPr>
        <p:txBody>
          <a:bodyPr>
            <a:spAutoFit/>
          </a:bodyPr>
          <a:lstStyle/>
          <a:p>
            <a:pPr algn="ctr">
              <a:spcBef>
                <a:spcPct val="50000"/>
              </a:spcBef>
            </a:pPr>
            <a:r>
              <a:rPr lang="fr-FR" sz="1600" b="1" i="1" u="sng">
                <a:latin typeface="Calibri" pitchFamily="34" charset="0"/>
              </a:rPr>
              <a:t>Technologie de report de puce avec microtubes</a:t>
            </a:r>
            <a:r>
              <a:rPr lang="fr-FR" sz="1600" b="1" i="1" u="sng" baseline="30000">
                <a:latin typeface="Calibri" pitchFamily="34" charset="0"/>
              </a:rPr>
              <a:t>1</a:t>
            </a:r>
          </a:p>
        </p:txBody>
      </p:sp>
      <p:sp>
        <p:nvSpPr>
          <p:cNvPr id="23" name="ZoneTexte 22"/>
          <p:cNvSpPr txBox="1">
            <a:spLocks noChangeArrowheads="1"/>
          </p:cNvSpPr>
          <p:nvPr/>
        </p:nvSpPr>
        <p:spPr bwMode="auto">
          <a:xfrm>
            <a:off x="0" y="6484938"/>
            <a:ext cx="5867400" cy="400050"/>
          </a:xfrm>
          <a:prstGeom prst="rect">
            <a:avLst/>
          </a:prstGeom>
          <a:noFill/>
          <a:ln w="9525">
            <a:noFill/>
            <a:miter lim="800000"/>
            <a:headEnd/>
            <a:tailEnd/>
          </a:ln>
        </p:spPr>
        <p:txBody>
          <a:bodyPr>
            <a:spAutoFit/>
          </a:bodyPr>
          <a:lstStyle/>
          <a:p>
            <a:pPr algn="just"/>
            <a:r>
              <a:rPr lang="fr-FR" sz="1000" baseline="30000">
                <a:latin typeface="Calibri" pitchFamily="34" charset="0"/>
              </a:rPr>
              <a:t>1</a:t>
            </a:r>
            <a:r>
              <a:rPr lang="fr-FR" sz="1000">
                <a:latin typeface="Calibri" pitchFamily="34" charset="0"/>
              </a:rPr>
              <a:t>Goubault de Brugière, B. </a:t>
            </a:r>
            <a:r>
              <a:rPr lang="fr-FR" sz="1000" i="1">
                <a:latin typeface="Calibri" pitchFamily="34" charset="0"/>
              </a:rPr>
              <a:t>et al.</a:t>
            </a:r>
            <a:r>
              <a:rPr lang="fr-FR" sz="1000">
                <a:latin typeface="Calibri" pitchFamily="34" charset="0"/>
              </a:rPr>
              <a:t>, “Electro-mechanical studies of micro-tube insertion into Al–Cu pads for 10</a:t>
            </a:r>
            <a:r>
              <a:rPr lang="el-GR" sz="1000">
                <a:latin typeface="Calibri" pitchFamily="34" charset="0"/>
              </a:rPr>
              <a:t>μ</a:t>
            </a:r>
            <a:r>
              <a:rPr lang="fr-FR" sz="1000">
                <a:latin typeface="Calibri" pitchFamily="34" charset="0"/>
              </a:rPr>
              <a:t>m pitch interconnection technology and 3D applications.”, Microelectronic Engineering, 2013, 107, pp. 84-90.</a:t>
            </a:r>
          </a:p>
        </p:txBody>
      </p:sp>
      <p:sp>
        <p:nvSpPr>
          <p:cNvPr id="33" name="Rectangle 32"/>
          <p:cNvSpPr/>
          <p:nvPr/>
        </p:nvSpPr>
        <p:spPr>
          <a:xfrm>
            <a:off x="4074919" y="4221088"/>
            <a:ext cx="4601537" cy="2123658"/>
          </a:xfrm>
          <a:prstGeom prst="rect">
            <a:avLst/>
          </a:prstGeom>
          <a:noFill/>
        </p:spPr>
        <p:txBody>
          <a:bodyPr>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fontAlgn="auto">
              <a:spcBef>
                <a:spcPts val="0"/>
              </a:spcBef>
              <a:spcAft>
                <a:spcPts val="0"/>
              </a:spcAft>
              <a:defRPr/>
            </a:pPr>
            <a:r>
              <a:rPr lang="fr-FR" sz="4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n-lt"/>
                <a:cs typeface="+mn-cs"/>
              </a:rPr>
              <a:t>Merci </a:t>
            </a:r>
          </a:p>
          <a:p>
            <a:pPr algn="ctr" fontAlgn="auto">
              <a:spcBef>
                <a:spcPts val="0"/>
              </a:spcBef>
              <a:spcAft>
                <a:spcPts val="0"/>
              </a:spcAft>
              <a:defRPr/>
            </a:pPr>
            <a:r>
              <a:rPr lang="fr-FR" sz="4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n-lt"/>
                <a:cs typeface="+mn-cs"/>
              </a:rPr>
              <a:t>de votre attention...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animBg="1"/>
      <p:bldP spid="21" grpId="0"/>
      <p:bldP spid="22"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Connecteur droit 5"/>
          <p:cNvCxnSpPr/>
          <p:nvPr/>
        </p:nvCxnSpPr>
        <p:spPr>
          <a:xfrm>
            <a:off x="0" y="476250"/>
            <a:ext cx="9144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2053" name="ZoneTexte 7"/>
          <p:cNvSpPr txBox="1">
            <a:spLocks noChangeArrowheads="1"/>
          </p:cNvSpPr>
          <p:nvPr/>
        </p:nvSpPr>
        <p:spPr bwMode="auto">
          <a:xfrm>
            <a:off x="0" y="0"/>
            <a:ext cx="9144000" cy="461963"/>
          </a:xfrm>
          <a:prstGeom prst="rect">
            <a:avLst/>
          </a:prstGeom>
          <a:noFill/>
          <a:ln w="9525">
            <a:noFill/>
            <a:miter lim="800000"/>
            <a:headEnd/>
            <a:tailEnd/>
          </a:ln>
        </p:spPr>
        <p:txBody>
          <a:bodyPr>
            <a:spAutoFit/>
          </a:bodyPr>
          <a:lstStyle/>
          <a:p>
            <a:r>
              <a:rPr lang="fr-FR" sz="2400">
                <a:latin typeface="Calibri" pitchFamily="34" charset="0"/>
              </a:rPr>
              <a:t>Plan de la soutenance de thèse</a:t>
            </a:r>
          </a:p>
        </p:txBody>
      </p:sp>
      <p:sp>
        <p:nvSpPr>
          <p:cNvPr id="2" name="TextBox 1"/>
          <p:cNvSpPr txBox="1"/>
          <p:nvPr/>
        </p:nvSpPr>
        <p:spPr>
          <a:xfrm>
            <a:off x="179388" y="595313"/>
            <a:ext cx="8137525" cy="5786199"/>
          </a:xfrm>
          <a:prstGeom prst="rect">
            <a:avLst/>
          </a:prstGeom>
          <a:noFill/>
        </p:spPr>
        <p:txBody>
          <a:bodyPr>
            <a:spAutoFit/>
          </a:bodyPr>
          <a:lstStyle/>
          <a:p>
            <a:pPr marL="400050" indent="-400050" fontAlgn="auto">
              <a:spcBef>
                <a:spcPts val="0"/>
              </a:spcBef>
              <a:spcAft>
                <a:spcPts val="0"/>
              </a:spcAft>
              <a:defRPr/>
            </a:pPr>
            <a:r>
              <a:rPr lang="fr-FR" sz="2000" dirty="0">
                <a:latin typeface="+mn-lt"/>
                <a:cs typeface="+mn-cs"/>
              </a:rPr>
              <a:t>Introduction</a:t>
            </a:r>
          </a:p>
          <a:p>
            <a:pPr marL="857250" lvl="1" indent="-400050" fontAlgn="auto">
              <a:spcBef>
                <a:spcPts val="0"/>
              </a:spcBef>
              <a:spcAft>
                <a:spcPts val="0"/>
              </a:spcAft>
              <a:defRPr/>
            </a:pPr>
            <a:endParaRPr lang="fr-FR" i="1" dirty="0">
              <a:latin typeface="+mn-lt"/>
              <a:cs typeface="+mn-cs"/>
            </a:endParaRPr>
          </a:p>
          <a:p>
            <a:pPr marL="400050" indent="-400050" fontAlgn="auto">
              <a:spcBef>
                <a:spcPts val="0"/>
              </a:spcBef>
              <a:spcAft>
                <a:spcPts val="0"/>
              </a:spcAft>
              <a:buFont typeface="+mj-lt"/>
              <a:buAutoNum type="romanUcPeriod"/>
              <a:defRPr/>
            </a:pPr>
            <a:r>
              <a:rPr lang="fr-FR" sz="2000" dirty="0">
                <a:latin typeface="+mn-lt"/>
                <a:cs typeface="+mn-cs"/>
              </a:rPr>
              <a:t>Caractérisation mécanique des matériaux de contact</a:t>
            </a:r>
          </a:p>
          <a:p>
            <a:pPr marL="857250" lvl="1" indent="-400050" fontAlgn="auto">
              <a:spcBef>
                <a:spcPts val="0"/>
              </a:spcBef>
              <a:spcAft>
                <a:spcPts val="0"/>
              </a:spcAft>
              <a:buFont typeface="+mj-lt"/>
              <a:buAutoNum type="arabicPeriod"/>
              <a:defRPr/>
            </a:pPr>
            <a:r>
              <a:rPr lang="fr-FR" i="1" dirty="0">
                <a:latin typeface="+mn-lt"/>
                <a:cs typeface="+mn-cs"/>
              </a:rPr>
              <a:t>Présentation de l’essai d’indentation instrumentée</a:t>
            </a:r>
          </a:p>
          <a:p>
            <a:pPr marL="857250" lvl="1" indent="-400050" fontAlgn="auto">
              <a:spcBef>
                <a:spcPts val="0"/>
              </a:spcBef>
              <a:spcAft>
                <a:spcPts val="0"/>
              </a:spcAft>
              <a:buFont typeface="+mj-lt"/>
              <a:buAutoNum type="arabicPeriod"/>
              <a:defRPr/>
            </a:pPr>
            <a:r>
              <a:rPr lang="fr-FR" i="1" dirty="0">
                <a:latin typeface="+mn-lt"/>
                <a:cs typeface="+mn-cs"/>
              </a:rPr>
              <a:t>Etude des propriétés </a:t>
            </a:r>
            <a:r>
              <a:rPr lang="fr-FR" i="1" dirty="0" err="1">
                <a:latin typeface="+mn-lt"/>
                <a:cs typeface="+mn-cs"/>
              </a:rPr>
              <a:t>élasto</a:t>
            </a:r>
            <a:r>
              <a:rPr lang="fr-FR" i="1" dirty="0">
                <a:latin typeface="+mn-lt"/>
                <a:cs typeface="+mn-cs"/>
              </a:rPr>
              <a:t>-plastiques du film d’Al(Cu)</a:t>
            </a:r>
          </a:p>
          <a:p>
            <a:pPr marL="857250" lvl="1" indent="-400050" fontAlgn="auto">
              <a:spcBef>
                <a:spcPts val="0"/>
              </a:spcBef>
              <a:spcAft>
                <a:spcPts val="0"/>
              </a:spcAft>
              <a:buFont typeface="+mj-lt"/>
              <a:buAutoNum type="arabicPeriod"/>
              <a:defRPr/>
            </a:pPr>
            <a:r>
              <a:rPr lang="fr-FR" i="1" dirty="0">
                <a:latin typeface="+mn-lt"/>
                <a:cs typeface="+mn-cs"/>
              </a:rPr>
              <a:t>Caractérisation du microinsert de Nickel</a:t>
            </a:r>
          </a:p>
          <a:p>
            <a:pPr marL="857250" lvl="1" indent="-400050" fontAlgn="auto">
              <a:spcBef>
                <a:spcPts val="0"/>
              </a:spcBef>
              <a:spcAft>
                <a:spcPts val="0"/>
              </a:spcAft>
              <a:buFont typeface="+mj-lt"/>
              <a:buAutoNum type="arabicPeriod"/>
              <a:defRPr/>
            </a:pPr>
            <a:r>
              <a:rPr lang="fr-FR" i="1" dirty="0">
                <a:latin typeface="+mn-lt"/>
                <a:cs typeface="+mn-cs"/>
              </a:rPr>
              <a:t>Fissuration de l’oxyde d’Aluminium (Al</a:t>
            </a:r>
            <a:r>
              <a:rPr lang="fr-FR" i="1" baseline="-25000" dirty="0">
                <a:latin typeface="+mn-lt"/>
                <a:cs typeface="+mn-cs"/>
              </a:rPr>
              <a:t>2</a:t>
            </a:r>
            <a:r>
              <a:rPr lang="fr-FR" i="1" dirty="0">
                <a:latin typeface="+mn-lt"/>
                <a:cs typeface="+mn-cs"/>
              </a:rPr>
              <a:t>O</a:t>
            </a:r>
            <a:r>
              <a:rPr lang="fr-FR" i="1" baseline="-25000" dirty="0">
                <a:latin typeface="+mn-lt"/>
                <a:cs typeface="+mn-cs"/>
              </a:rPr>
              <a:t>3</a:t>
            </a:r>
            <a:r>
              <a:rPr lang="fr-FR" i="1" dirty="0">
                <a:latin typeface="+mn-lt"/>
                <a:cs typeface="+mn-cs"/>
              </a:rPr>
              <a:t>)</a:t>
            </a:r>
          </a:p>
          <a:p>
            <a:pPr marL="857250" lvl="1" indent="-400050" fontAlgn="auto">
              <a:spcBef>
                <a:spcPts val="0"/>
              </a:spcBef>
              <a:spcAft>
                <a:spcPts val="0"/>
              </a:spcAft>
              <a:buFont typeface="+mj-lt"/>
              <a:buAutoNum type="arabicPeriod"/>
              <a:defRPr/>
            </a:pPr>
            <a:r>
              <a:rPr lang="fr-FR" i="1" dirty="0">
                <a:latin typeface="+mn-lt"/>
                <a:cs typeface="+mn-cs"/>
              </a:rPr>
              <a:t>Bilan des caractérisations</a:t>
            </a:r>
          </a:p>
          <a:p>
            <a:pPr marL="857250" lvl="1" indent="-400050" fontAlgn="auto">
              <a:spcBef>
                <a:spcPts val="0"/>
              </a:spcBef>
              <a:spcAft>
                <a:spcPts val="0"/>
              </a:spcAft>
              <a:buFont typeface="+mj-lt"/>
              <a:buAutoNum type="arabicPeriod"/>
              <a:defRPr/>
            </a:pPr>
            <a:endParaRPr lang="fr-FR" i="1" dirty="0">
              <a:latin typeface="+mn-lt"/>
              <a:cs typeface="+mn-cs"/>
            </a:endParaRPr>
          </a:p>
          <a:p>
            <a:pPr marL="400050" indent="-400050" fontAlgn="auto">
              <a:spcBef>
                <a:spcPts val="0"/>
              </a:spcBef>
              <a:spcAft>
                <a:spcPts val="0"/>
              </a:spcAft>
              <a:buFont typeface="+mj-lt"/>
              <a:buAutoNum type="romanUcPeriod"/>
              <a:defRPr/>
            </a:pPr>
            <a:r>
              <a:rPr lang="fr-FR" sz="2000" dirty="0">
                <a:latin typeface="+mn-lt"/>
                <a:cs typeface="+mn-cs"/>
              </a:rPr>
              <a:t>Etude d’un contact électrique sans singularité géométrique</a:t>
            </a:r>
          </a:p>
          <a:p>
            <a:pPr marL="857250" lvl="1" indent="-400050" fontAlgn="auto">
              <a:spcBef>
                <a:spcPts val="0"/>
              </a:spcBef>
              <a:spcAft>
                <a:spcPts val="0"/>
              </a:spcAft>
              <a:buFont typeface="+mj-lt"/>
              <a:buAutoNum type="arabicPeriod"/>
              <a:defRPr/>
            </a:pPr>
            <a:r>
              <a:rPr lang="fr-FR" i="1" dirty="0">
                <a:latin typeface="+mn-lt"/>
                <a:cs typeface="+mn-cs"/>
              </a:rPr>
              <a:t>L’essai </a:t>
            </a:r>
            <a:r>
              <a:rPr lang="fr-FR" i="1" dirty="0" smtClean="0">
                <a:latin typeface="+mn-lt"/>
                <a:cs typeface="+mn-cs"/>
              </a:rPr>
              <a:t>modèle de </a:t>
            </a:r>
            <a:r>
              <a:rPr lang="fr-FR" i="1" dirty="0">
                <a:latin typeface="+mn-lt"/>
                <a:cs typeface="+mn-cs"/>
              </a:rPr>
              <a:t>compression de barreaux croisés</a:t>
            </a:r>
          </a:p>
          <a:p>
            <a:pPr marL="857250" lvl="1" indent="-400050" fontAlgn="auto">
              <a:spcBef>
                <a:spcPts val="0"/>
              </a:spcBef>
              <a:spcAft>
                <a:spcPts val="0"/>
              </a:spcAft>
              <a:buFont typeface="+mj-lt"/>
              <a:buAutoNum type="arabicPeriod"/>
              <a:defRPr/>
            </a:pPr>
            <a:r>
              <a:rPr lang="fr-FR" i="1" dirty="0">
                <a:latin typeface="+mn-lt"/>
                <a:cs typeface="+mn-cs"/>
              </a:rPr>
              <a:t>Evolution de la résistance électrique de contact</a:t>
            </a:r>
          </a:p>
          <a:p>
            <a:pPr marL="857250" lvl="1" indent="-400050" fontAlgn="auto">
              <a:spcBef>
                <a:spcPts val="0"/>
              </a:spcBef>
              <a:spcAft>
                <a:spcPts val="0"/>
              </a:spcAft>
              <a:buFont typeface="+mj-lt"/>
              <a:buAutoNum type="arabicPeriod"/>
              <a:defRPr/>
            </a:pPr>
            <a:endParaRPr lang="fr-FR" i="1" dirty="0">
              <a:latin typeface="+mn-lt"/>
              <a:cs typeface="+mn-cs"/>
            </a:endParaRPr>
          </a:p>
          <a:p>
            <a:pPr marL="400050" indent="-400050" fontAlgn="auto">
              <a:spcBef>
                <a:spcPts val="0"/>
              </a:spcBef>
              <a:spcAft>
                <a:spcPts val="0"/>
              </a:spcAft>
              <a:buFont typeface="+mj-lt"/>
              <a:buAutoNum type="romanUcPeriod"/>
              <a:defRPr/>
            </a:pPr>
            <a:r>
              <a:rPr lang="fr-FR" sz="2000" dirty="0">
                <a:latin typeface="+mn-lt"/>
                <a:cs typeface="+mn-cs"/>
              </a:rPr>
              <a:t>Etude de l’essai de microinsertion</a:t>
            </a:r>
          </a:p>
          <a:p>
            <a:pPr marL="914400" lvl="1" indent="-457200" fontAlgn="auto">
              <a:spcBef>
                <a:spcPts val="0"/>
              </a:spcBef>
              <a:spcAft>
                <a:spcPts val="0"/>
              </a:spcAft>
              <a:buFont typeface="+mj-lt"/>
              <a:buAutoNum type="arabicPeriod"/>
              <a:defRPr/>
            </a:pPr>
            <a:r>
              <a:rPr lang="fr-FR" i="1" dirty="0">
                <a:latin typeface="+mn-lt"/>
                <a:cs typeface="+mn-cs"/>
              </a:rPr>
              <a:t>Présentation de l’essai de microinsertion</a:t>
            </a:r>
          </a:p>
          <a:p>
            <a:pPr marL="914400" lvl="1" indent="-457200" fontAlgn="auto">
              <a:spcBef>
                <a:spcPts val="0"/>
              </a:spcBef>
              <a:spcAft>
                <a:spcPts val="0"/>
              </a:spcAft>
              <a:buFont typeface="+mj-lt"/>
              <a:buAutoNum type="arabicPeriod"/>
              <a:defRPr/>
            </a:pPr>
            <a:r>
              <a:rPr lang="fr-FR" i="1" dirty="0">
                <a:latin typeface="+mn-lt"/>
                <a:cs typeface="+mn-cs"/>
              </a:rPr>
              <a:t>Résultats expérimentaux et mécanismes de déformation</a:t>
            </a:r>
          </a:p>
          <a:p>
            <a:pPr marL="914400" lvl="1" indent="-457200" fontAlgn="auto">
              <a:spcBef>
                <a:spcPts val="0"/>
              </a:spcBef>
              <a:spcAft>
                <a:spcPts val="0"/>
              </a:spcAft>
              <a:buFont typeface="+mj-lt"/>
              <a:buAutoNum type="arabicPeriod"/>
              <a:defRPr/>
            </a:pPr>
            <a:r>
              <a:rPr lang="fr-FR" i="1" dirty="0">
                <a:latin typeface="+mn-lt"/>
                <a:cs typeface="+mn-cs"/>
              </a:rPr>
              <a:t>Modélisation numérique à l’échelle du microinsert</a:t>
            </a:r>
          </a:p>
          <a:p>
            <a:pPr marL="914400" lvl="1" indent="-457200" fontAlgn="auto">
              <a:spcBef>
                <a:spcPts val="0"/>
              </a:spcBef>
              <a:spcAft>
                <a:spcPts val="0"/>
              </a:spcAft>
              <a:buFont typeface="+mj-lt"/>
              <a:buAutoNum type="arabicPeriod"/>
              <a:defRPr/>
            </a:pPr>
            <a:r>
              <a:rPr lang="fr-FR" i="1" dirty="0">
                <a:latin typeface="+mn-lt"/>
                <a:cs typeface="+mn-cs"/>
              </a:rPr>
              <a:t>Modélisation numérique à l’échelle de la rugosité</a:t>
            </a:r>
          </a:p>
          <a:p>
            <a:pPr marL="857250" lvl="1" indent="-400050" fontAlgn="auto">
              <a:spcBef>
                <a:spcPts val="0"/>
              </a:spcBef>
              <a:spcAft>
                <a:spcPts val="0"/>
              </a:spcAft>
              <a:buFont typeface="+mj-lt"/>
              <a:buAutoNum type="arabicPeriod"/>
              <a:defRPr/>
            </a:pPr>
            <a:endParaRPr lang="fr-FR" i="1" dirty="0">
              <a:latin typeface="+mn-lt"/>
              <a:cs typeface="+mn-cs"/>
            </a:endParaRPr>
          </a:p>
          <a:p>
            <a:pPr marL="400050" indent="-400050" fontAlgn="auto">
              <a:spcBef>
                <a:spcPts val="0"/>
              </a:spcBef>
              <a:spcAft>
                <a:spcPts val="0"/>
              </a:spcAft>
              <a:defRPr/>
            </a:pPr>
            <a:r>
              <a:rPr lang="fr-FR" sz="2000" dirty="0">
                <a:latin typeface="+mn-lt"/>
                <a:cs typeface="+mn-cs"/>
              </a:rPr>
              <a:t>Conclusion et Perspectives</a:t>
            </a:r>
            <a:endParaRPr lang="fr-FR" i="1" dirty="0">
              <a:latin typeface="+mn-lt"/>
              <a:cs typeface="+mn-cs"/>
            </a:endParaRPr>
          </a:p>
        </p:txBody>
      </p:sp>
      <p:grpSp>
        <p:nvGrpSpPr>
          <p:cNvPr id="3" name="Groupe 113"/>
          <p:cNvGrpSpPr>
            <a:grpSpLocks/>
          </p:cNvGrpSpPr>
          <p:nvPr/>
        </p:nvGrpSpPr>
        <p:grpSpPr bwMode="auto">
          <a:xfrm>
            <a:off x="6086475" y="2708275"/>
            <a:ext cx="2949575" cy="1944688"/>
            <a:chOff x="6086397" y="2708920"/>
            <a:chExt cx="2950099" cy="1944216"/>
          </a:xfrm>
        </p:grpSpPr>
        <p:grpSp>
          <p:nvGrpSpPr>
            <p:cNvPr id="2078" name="Groupe 110"/>
            <p:cNvGrpSpPr>
              <a:grpSpLocks/>
            </p:cNvGrpSpPr>
            <p:nvPr/>
          </p:nvGrpSpPr>
          <p:grpSpPr bwMode="auto">
            <a:xfrm>
              <a:off x="6952019" y="2708920"/>
              <a:ext cx="1926813" cy="1628744"/>
              <a:chOff x="6952019" y="2852936"/>
              <a:chExt cx="1926813" cy="1628744"/>
            </a:xfrm>
          </p:grpSpPr>
          <p:sp>
            <p:nvSpPr>
              <p:cNvPr id="75" name="Corde 74"/>
              <p:cNvSpPr/>
              <p:nvPr/>
            </p:nvSpPr>
            <p:spPr bwMode="auto">
              <a:xfrm rot="10800000">
                <a:off x="6952019" y="3761680"/>
                <a:ext cx="720000" cy="720000"/>
              </a:xfrm>
              <a:prstGeom prst="chord">
                <a:avLst>
                  <a:gd name="adj1" fmla="val 21530261"/>
                  <a:gd name="adj2" fmla="val 10884333"/>
                </a:avLst>
              </a:prstGeom>
              <a:solidFill>
                <a:schemeClr val="bg1">
                  <a:lumMod val="65000"/>
                </a:schemeClr>
              </a:solidFill>
              <a:ln w="9525" cap="flat" cmpd="sng" algn="ctr">
                <a:noFill/>
                <a:prstDash val="solid"/>
                <a:round/>
                <a:headEnd type="none" w="med" len="med"/>
                <a:tailEnd type="none" w="med" len="med"/>
              </a:ln>
              <a:effectLst/>
              <a:scene3d>
                <a:camera prst="orthographicFront">
                  <a:rot lat="20699999" lon="18899985" rev="0"/>
                </a:camera>
                <a:lightRig rig="threePt" dir="t"/>
              </a:scene3d>
              <a:sp3d extrusionH="1016000"/>
            </p:spPr>
            <p:txBody>
              <a:bodyPr/>
              <a:lstStyle/>
              <a:p>
                <a:pPr fontAlgn="auto">
                  <a:spcBef>
                    <a:spcPts val="0"/>
                  </a:spcBef>
                  <a:spcAft>
                    <a:spcPts val="0"/>
                  </a:spcAft>
                  <a:defRPr/>
                </a:pPr>
                <a:endParaRPr lang="fr-FR">
                  <a:latin typeface="+mn-lt"/>
                  <a:cs typeface="+mn-cs"/>
                </a:endParaRPr>
              </a:p>
            </p:txBody>
          </p:sp>
          <p:sp>
            <p:nvSpPr>
              <p:cNvPr id="76" name="Corde 75"/>
              <p:cNvSpPr/>
              <p:nvPr/>
            </p:nvSpPr>
            <p:spPr bwMode="auto">
              <a:xfrm>
                <a:off x="7668344" y="3140968"/>
                <a:ext cx="720000" cy="720000"/>
              </a:xfrm>
              <a:prstGeom prst="chord">
                <a:avLst>
                  <a:gd name="adj1" fmla="val 21530261"/>
                  <a:gd name="adj2" fmla="val 10884333"/>
                </a:avLst>
              </a:prstGeom>
              <a:solidFill>
                <a:schemeClr val="bg1">
                  <a:lumMod val="75000"/>
                </a:schemeClr>
              </a:solidFill>
              <a:ln w="9525" cap="flat" cmpd="sng" algn="ctr">
                <a:noFill/>
                <a:prstDash val="solid"/>
                <a:round/>
                <a:headEnd type="none" w="med" len="med"/>
                <a:tailEnd type="none" w="med" len="med"/>
              </a:ln>
              <a:effectLst/>
              <a:scene3d>
                <a:camera prst="orthographicFront">
                  <a:rot lat="813974" lon="18553829" rev="21212353"/>
                </a:camera>
                <a:lightRig rig="threePt" dir="t"/>
              </a:scene3d>
              <a:sp3d extrusionH="1016000"/>
            </p:spPr>
            <p:txBody>
              <a:bodyPr/>
              <a:lstStyle/>
              <a:p>
                <a:pPr fontAlgn="auto">
                  <a:spcBef>
                    <a:spcPts val="0"/>
                  </a:spcBef>
                  <a:spcAft>
                    <a:spcPts val="0"/>
                  </a:spcAft>
                  <a:defRPr/>
                </a:pPr>
                <a:endParaRPr lang="fr-FR">
                  <a:latin typeface="+mn-lt"/>
                  <a:cs typeface="+mn-cs"/>
                </a:endParaRPr>
              </a:p>
            </p:txBody>
          </p:sp>
          <p:sp>
            <p:nvSpPr>
              <p:cNvPr id="2082" name="AutoShape 31"/>
              <p:cNvSpPr>
                <a:spLocks noChangeArrowheads="1"/>
              </p:cNvSpPr>
              <p:nvPr/>
            </p:nvSpPr>
            <p:spPr bwMode="auto">
              <a:xfrm>
                <a:off x="7601269" y="3172032"/>
                <a:ext cx="180000" cy="252000"/>
              </a:xfrm>
              <a:prstGeom prst="downArrow">
                <a:avLst>
                  <a:gd name="adj1" fmla="val 50000"/>
                  <a:gd name="adj2" fmla="val 48955"/>
                </a:avLst>
              </a:prstGeom>
              <a:solidFill>
                <a:srgbClr val="0000FF"/>
              </a:solidFill>
              <a:ln w="9525">
                <a:noFill/>
                <a:miter lim="800000"/>
                <a:headEnd/>
                <a:tailEnd/>
              </a:ln>
            </p:spPr>
            <p:txBody>
              <a:bodyPr wrap="none" anchor="ctr"/>
              <a:lstStyle/>
              <a:p>
                <a:endParaRPr lang="de-DE">
                  <a:latin typeface="Calibri" pitchFamily="34" charset="0"/>
                </a:endParaRPr>
              </a:p>
            </p:txBody>
          </p:sp>
          <p:sp>
            <p:nvSpPr>
              <p:cNvPr id="2083" name="Text Box 33"/>
              <p:cNvSpPr txBox="1">
                <a:spLocks noChangeArrowheads="1"/>
              </p:cNvSpPr>
              <p:nvPr/>
            </p:nvSpPr>
            <p:spPr bwMode="auto">
              <a:xfrm>
                <a:off x="7380312" y="2852936"/>
                <a:ext cx="644525" cy="338554"/>
              </a:xfrm>
              <a:prstGeom prst="rect">
                <a:avLst/>
              </a:prstGeom>
              <a:noFill/>
              <a:ln w="9525">
                <a:noFill/>
                <a:miter lim="800000"/>
                <a:headEnd/>
                <a:tailEnd/>
              </a:ln>
            </p:spPr>
            <p:txBody>
              <a:bodyPr>
                <a:spAutoFit/>
              </a:bodyPr>
              <a:lstStyle/>
              <a:p>
                <a:pPr>
                  <a:spcBef>
                    <a:spcPct val="50000"/>
                  </a:spcBef>
                </a:pPr>
                <a:r>
                  <a:rPr lang="fr-FR" sz="1600" b="1">
                    <a:solidFill>
                      <a:srgbClr val="0000FF"/>
                    </a:solidFill>
                    <a:latin typeface="Calibri" pitchFamily="34" charset="0"/>
                  </a:rPr>
                  <a:t>Force</a:t>
                </a:r>
              </a:p>
            </p:txBody>
          </p:sp>
          <p:cxnSp>
            <p:nvCxnSpPr>
              <p:cNvPr id="2084" name="Connecteur droit 298"/>
              <p:cNvCxnSpPr>
                <a:cxnSpLocks noChangeShapeType="1"/>
              </p:cNvCxnSpPr>
              <p:nvPr/>
            </p:nvCxnSpPr>
            <p:spPr bwMode="auto">
              <a:xfrm>
                <a:off x="8258056" y="3446416"/>
                <a:ext cx="432000" cy="0"/>
              </a:xfrm>
              <a:prstGeom prst="line">
                <a:avLst/>
              </a:prstGeom>
              <a:noFill/>
              <a:ln w="19050" algn="ctr">
                <a:solidFill>
                  <a:schemeClr val="tx1"/>
                </a:solidFill>
                <a:round/>
                <a:headEnd/>
                <a:tailEnd/>
              </a:ln>
            </p:spPr>
          </p:cxnSp>
          <p:cxnSp>
            <p:nvCxnSpPr>
              <p:cNvPr id="2085" name="Connecteur droit 302"/>
              <p:cNvCxnSpPr>
                <a:cxnSpLocks noChangeShapeType="1"/>
              </p:cNvCxnSpPr>
              <p:nvPr/>
            </p:nvCxnSpPr>
            <p:spPr bwMode="auto">
              <a:xfrm>
                <a:off x="7609984" y="4077072"/>
                <a:ext cx="1080000" cy="0"/>
              </a:xfrm>
              <a:prstGeom prst="line">
                <a:avLst/>
              </a:prstGeom>
              <a:noFill/>
              <a:ln w="19050" algn="ctr">
                <a:solidFill>
                  <a:schemeClr val="tx1"/>
                </a:solidFill>
                <a:round/>
                <a:headEnd/>
                <a:tailEnd/>
              </a:ln>
            </p:spPr>
          </p:cxnSp>
          <p:sp>
            <p:nvSpPr>
              <p:cNvPr id="105" name="Ellipse 104"/>
              <p:cNvSpPr/>
              <p:nvPr/>
            </p:nvSpPr>
            <p:spPr bwMode="auto">
              <a:xfrm>
                <a:off x="8518879" y="3608403"/>
                <a:ext cx="360427" cy="360276"/>
              </a:xfrm>
              <a:prstGeom prst="ellipse">
                <a:avLst/>
              </a:prstGeom>
              <a:solidFill>
                <a:schemeClr val="accent3"/>
              </a:solidFill>
              <a:ln>
                <a:solidFill>
                  <a:srgbClr val="FF0000"/>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lIns="0" tIns="0" rIns="0" bIns="0" anchor="ctr"/>
              <a:lstStyle/>
              <a:p>
                <a:pPr fontAlgn="auto">
                  <a:spcBef>
                    <a:spcPts val="0"/>
                  </a:spcBef>
                  <a:spcAft>
                    <a:spcPts val="0"/>
                  </a:spcAft>
                  <a:defRPr/>
                </a:pPr>
                <a:endParaRPr lang="fr-FR" sz="800" b="1" dirty="0">
                  <a:solidFill>
                    <a:schemeClr val="tx1"/>
                  </a:solidFill>
                </a:endParaRPr>
              </a:p>
            </p:txBody>
          </p:sp>
          <p:cxnSp>
            <p:nvCxnSpPr>
              <p:cNvPr id="2087" name="Connecteur droit 306"/>
              <p:cNvCxnSpPr>
                <a:cxnSpLocks noChangeShapeType="1"/>
              </p:cNvCxnSpPr>
              <p:nvPr/>
            </p:nvCxnSpPr>
            <p:spPr bwMode="auto">
              <a:xfrm flipH="1" flipV="1">
                <a:off x="8696269" y="3450815"/>
                <a:ext cx="0" cy="144000"/>
              </a:xfrm>
              <a:prstGeom prst="line">
                <a:avLst/>
              </a:prstGeom>
              <a:noFill/>
              <a:ln w="19050" algn="ctr">
                <a:solidFill>
                  <a:schemeClr val="tx1"/>
                </a:solidFill>
                <a:round/>
                <a:headEnd/>
                <a:tailEnd/>
              </a:ln>
            </p:spPr>
          </p:cxnSp>
          <p:cxnSp>
            <p:nvCxnSpPr>
              <p:cNvPr id="2088" name="Connecteur droit 311"/>
              <p:cNvCxnSpPr>
                <a:cxnSpLocks noChangeShapeType="1"/>
              </p:cNvCxnSpPr>
              <p:nvPr/>
            </p:nvCxnSpPr>
            <p:spPr bwMode="auto">
              <a:xfrm>
                <a:off x="8696269" y="3969122"/>
                <a:ext cx="0" cy="107950"/>
              </a:xfrm>
              <a:prstGeom prst="line">
                <a:avLst/>
              </a:prstGeom>
              <a:noFill/>
              <a:ln w="19050" algn="ctr">
                <a:solidFill>
                  <a:schemeClr val="tx1"/>
                </a:solidFill>
                <a:round/>
                <a:headEnd/>
                <a:tailEnd/>
              </a:ln>
            </p:spPr>
          </p:cxnSp>
          <p:graphicFrame>
            <p:nvGraphicFramePr>
              <p:cNvPr id="2050" name="Object 7"/>
              <p:cNvGraphicFramePr>
                <a:graphicFrameLocks noChangeAspect="1"/>
              </p:cNvGraphicFramePr>
              <p:nvPr/>
            </p:nvGraphicFramePr>
            <p:xfrm>
              <a:off x="8566094" y="3715122"/>
              <a:ext cx="257175" cy="190500"/>
            </p:xfrm>
            <a:graphic>
              <a:graphicData uri="http://schemas.openxmlformats.org/presentationml/2006/ole">
                <mc:AlternateContent xmlns:mc="http://schemas.openxmlformats.org/markup-compatibility/2006">
                  <mc:Choice xmlns:v="urn:schemas-microsoft-com:vml" Requires="v">
                    <p:oleObj spid="_x0000_s2056" name="Équation" r:id="rId4" imgW="253890" imgH="190417" progId="Equation.3">
                      <p:embed/>
                    </p:oleObj>
                  </mc:Choice>
                  <mc:Fallback>
                    <p:oleObj name="Équation" r:id="rId4" imgW="253890" imgH="190417" progId="Equation.3">
                      <p:embed/>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66094" y="3715122"/>
                            <a:ext cx="257175" cy="190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2079" name="Rectangle 112"/>
            <p:cNvSpPr>
              <a:spLocks noChangeArrowheads="1"/>
            </p:cNvSpPr>
            <p:nvPr/>
          </p:nvSpPr>
          <p:spPr bwMode="auto">
            <a:xfrm>
              <a:off x="6086397" y="4068361"/>
              <a:ext cx="2950099" cy="584775"/>
            </a:xfrm>
            <a:prstGeom prst="rect">
              <a:avLst/>
            </a:prstGeom>
            <a:noFill/>
            <a:ln w="9525">
              <a:noFill/>
              <a:miter lim="800000"/>
              <a:headEnd/>
              <a:tailEnd/>
            </a:ln>
          </p:spPr>
          <p:txBody>
            <a:bodyPr>
              <a:spAutoFit/>
            </a:bodyPr>
            <a:lstStyle/>
            <a:p>
              <a:pPr algn="ctr">
                <a:spcBef>
                  <a:spcPct val="50000"/>
                </a:spcBef>
              </a:pPr>
              <a:r>
                <a:rPr lang="fr-FR" sz="1600" b="1" i="1" u="sng">
                  <a:latin typeface="Calibri" pitchFamily="34" charset="0"/>
                  <a:sym typeface="Wingdings" pitchFamily="2" charset="2"/>
                </a:rPr>
                <a:t>Essai de compression de barreaux croisés</a:t>
              </a:r>
              <a:endParaRPr lang="fr-FR" sz="1600" b="1" i="1" u="sng">
                <a:latin typeface="Calibri" pitchFamily="34" charset="0"/>
              </a:endParaRPr>
            </a:p>
          </p:txBody>
        </p:sp>
      </p:grpSp>
      <p:grpSp>
        <p:nvGrpSpPr>
          <p:cNvPr id="2056" name="Groupe 39"/>
          <p:cNvGrpSpPr>
            <a:grpSpLocks/>
          </p:cNvGrpSpPr>
          <p:nvPr/>
        </p:nvGrpSpPr>
        <p:grpSpPr bwMode="auto">
          <a:xfrm>
            <a:off x="6192838" y="548332"/>
            <a:ext cx="2736850" cy="2160588"/>
            <a:chOff x="6228184" y="476672"/>
            <a:chExt cx="2736304" cy="2160240"/>
          </a:xfrm>
        </p:grpSpPr>
        <p:sp>
          <p:nvSpPr>
            <p:cNvPr id="10" name="Rectangle 37"/>
            <p:cNvSpPr>
              <a:spLocks noChangeArrowheads="1"/>
            </p:cNvSpPr>
            <p:nvPr/>
          </p:nvSpPr>
          <p:spPr bwMode="auto">
            <a:xfrm>
              <a:off x="7164288" y="1700808"/>
              <a:ext cx="762000" cy="326997"/>
            </a:xfrm>
            <a:prstGeom prst="rect">
              <a:avLst/>
            </a:prstGeom>
            <a:solidFill>
              <a:srgbClr val="FFCC99"/>
            </a:solidFill>
            <a:ln w="9525">
              <a:noFill/>
              <a:miter lim="800000"/>
              <a:headEnd/>
              <a:tailEnd/>
            </a:ln>
            <a:scene3d>
              <a:camera prst="orthographicFront">
                <a:rot lat="600000" lon="599993" rev="0"/>
              </a:camera>
              <a:lightRig rig="threePt" dir="t"/>
            </a:scene3d>
            <a:sp3d extrusionH="1270000" prstMaterial="matte">
              <a:bevelT w="165100" prst="coolSlant"/>
            </a:sp3d>
          </p:spPr>
          <p:txBody>
            <a:bodyPr wrap="none" anchor="ctr"/>
            <a:lstStyle/>
            <a:p>
              <a:pPr fontAlgn="auto">
                <a:spcBef>
                  <a:spcPts val="0"/>
                </a:spcBef>
                <a:spcAft>
                  <a:spcPts val="0"/>
                </a:spcAft>
                <a:defRPr/>
              </a:pPr>
              <a:endParaRPr lang="fr-FR" dirty="0">
                <a:latin typeface="+mn-lt"/>
                <a:cs typeface="+mn-cs"/>
              </a:endParaRPr>
            </a:p>
          </p:txBody>
        </p:sp>
        <p:sp>
          <p:nvSpPr>
            <p:cNvPr id="2072" name="Text Box 24"/>
            <p:cNvSpPr txBox="1">
              <a:spLocks noChangeArrowheads="1"/>
            </p:cNvSpPr>
            <p:nvPr/>
          </p:nvSpPr>
          <p:spPr bwMode="auto">
            <a:xfrm>
              <a:off x="6228184" y="2052137"/>
              <a:ext cx="2736304" cy="584775"/>
            </a:xfrm>
            <a:prstGeom prst="rect">
              <a:avLst/>
            </a:prstGeom>
            <a:noFill/>
            <a:ln w="9525">
              <a:noFill/>
              <a:miter lim="800000"/>
              <a:headEnd/>
              <a:tailEnd/>
            </a:ln>
          </p:spPr>
          <p:txBody>
            <a:bodyPr>
              <a:spAutoFit/>
            </a:bodyPr>
            <a:lstStyle/>
            <a:p>
              <a:pPr algn="ctr">
                <a:spcBef>
                  <a:spcPct val="50000"/>
                </a:spcBef>
              </a:pPr>
              <a:r>
                <a:rPr lang="fr-FR" sz="1600" b="1" i="1" u="sng">
                  <a:latin typeface="Calibri" pitchFamily="34" charset="0"/>
                  <a:sym typeface="Wingdings" pitchFamily="2" charset="2"/>
                </a:rPr>
                <a:t>Essai d’indentation instrumentée</a:t>
              </a:r>
              <a:endParaRPr lang="fr-FR" sz="1600" b="1" i="1" u="sng">
                <a:latin typeface="Calibri" pitchFamily="34" charset="0"/>
              </a:endParaRPr>
            </a:p>
          </p:txBody>
        </p:sp>
        <p:sp>
          <p:nvSpPr>
            <p:cNvPr id="37" name="Rectangle 37"/>
            <p:cNvSpPr>
              <a:spLocks noChangeArrowheads="1"/>
            </p:cNvSpPr>
            <p:nvPr/>
          </p:nvSpPr>
          <p:spPr bwMode="auto">
            <a:xfrm>
              <a:off x="7164288" y="1628800"/>
              <a:ext cx="762000" cy="119357"/>
            </a:xfrm>
            <a:prstGeom prst="rect">
              <a:avLst/>
            </a:prstGeom>
            <a:solidFill>
              <a:schemeClr val="accent6">
                <a:lumMod val="75000"/>
              </a:schemeClr>
            </a:solidFill>
            <a:ln w="9525">
              <a:noFill/>
              <a:miter lim="800000"/>
              <a:headEnd/>
              <a:tailEnd/>
            </a:ln>
            <a:scene3d>
              <a:camera prst="orthographicFront">
                <a:rot lat="600000" lon="599993" rev="0"/>
              </a:camera>
              <a:lightRig rig="threePt" dir="t"/>
            </a:scene3d>
            <a:sp3d extrusionH="1270000" prstMaterial="matte">
              <a:bevelT w="165100" prst="coolSlant"/>
            </a:sp3d>
          </p:spPr>
          <p:txBody>
            <a:bodyPr wrap="none" anchor="ctr"/>
            <a:lstStyle/>
            <a:p>
              <a:pPr fontAlgn="auto">
                <a:spcBef>
                  <a:spcPts val="0"/>
                </a:spcBef>
                <a:spcAft>
                  <a:spcPts val="0"/>
                </a:spcAft>
                <a:defRPr/>
              </a:pPr>
              <a:endParaRPr lang="fr-FR" dirty="0">
                <a:latin typeface="+mn-lt"/>
                <a:cs typeface="+mn-cs"/>
              </a:endParaRPr>
            </a:p>
          </p:txBody>
        </p:sp>
        <p:sp>
          <p:nvSpPr>
            <p:cNvPr id="38" name="Rectangle 37"/>
            <p:cNvSpPr>
              <a:spLocks noChangeArrowheads="1"/>
            </p:cNvSpPr>
            <p:nvPr/>
          </p:nvSpPr>
          <p:spPr bwMode="auto">
            <a:xfrm>
              <a:off x="7164288" y="1516683"/>
              <a:ext cx="762000" cy="119357"/>
            </a:xfrm>
            <a:prstGeom prst="rect">
              <a:avLst/>
            </a:prstGeom>
            <a:solidFill>
              <a:srgbClr val="FFC000"/>
            </a:solidFill>
            <a:ln w="9525">
              <a:noFill/>
              <a:miter lim="800000"/>
              <a:headEnd/>
              <a:tailEnd/>
            </a:ln>
            <a:scene3d>
              <a:camera prst="orthographicFront">
                <a:rot lat="600000" lon="599993" rev="0"/>
              </a:camera>
              <a:lightRig rig="threePt" dir="t"/>
            </a:scene3d>
            <a:sp3d extrusionH="1270000" prstMaterial="matte">
              <a:bevelT w="165100" prst="coolSlant"/>
            </a:sp3d>
          </p:spPr>
          <p:txBody>
            <a:bodyPr wrap="none" anchor="ctr"/>
            <a:lstStyle/>
            <a:p>
              <a:pPr fontAlgn="auto">
                <a:spcBef>
                  <a:spcPts val="0"/>
                </a:spcBef>
                <a:spcAft>
                  <a:spcPts val="0"/>
                </a:spcAft>
                <a:defRPr/>
              </a:pPr>
              <a:endParaRPr lang="fr-FR" dirty="0">
                <a:latin typeface="+mn-lt"/>
                <a:cs typeface="+mn-cs"/>
              </a:endParaRPr>
            </a:p>
          </p:txBody>
        </p:sp>
        <p:sp>
          <p:nvSpPr>
            <p:cNvPr id="11" name="Triangle isocèle 10"/>
            <p:cNvSpPr/>
            <p:nvPr/>
          </p:nvSpPr>
          <p:spPr bwMode="auto">
            <a:xfrm>
              <a:off x="7490244" y="1556792"/>
              <a:ext cx="338578" cy="326997"/>
            </a:xfrm>
            <a:prstGeom prst="triangle">
              <a:avLst/>
            </a:prstGeom>
            <a:solidFill>
              <a:schemeClr val="bg1">
                <a:lumMod val="50000"/>
              </a:schemeClr>
            </a:solidFill>
            <a:ln w="9525" cap="flat" cmpd="sng" algn="ctr">
              <a:noFill/>
              <a:prstDash val="solid"/>
              <a:round/>
              <a:headEnd type="none" w="med" len="med"/>
              <a:tailEnd type="none" w="med" len="med"/>
            </a:ln>
            <a:effectLst/>
            <a:scene3d>
              <a:camera prst="orthographicFront">
                <a:rot lat="4200000" lon="10799999" rev="10799999"/>
              </a:camera>
              <a:lightRig rig="threePt" dir="t">
                <a:rot lat="0" lon="0" rev="17400000"/>
              </a:lightRig>
            </a:scene3d>
            <a:sp3d prstMaterial="matte">
              <a:bevelT w="635000" h="635000"/>
              <a:bevelB w="0" h="0"/>
            </a:sp3d>
          </p:spPr>
          <p:txBody>
            <a:bodyPr/>
            <a:lstStyle/>
            <a:p>
              <a:pPr fontAlgn="auto">
                <a:spcBef>
                  <a:spcPts val="0"/>
                </a:spcBef>
                <a:spcAft>
                  <a:spcPts val="0"/>
                </a:spcAft>
                <a:defRPr/>
              </a:pPr>
              <a:endParaRPr lang="fr-FR">
                <a:latin typeface="+mn-lt"/>
                <a:cs typeface="+mn-cs"/>
              </a:endParaRPr>
            </a:p>
          </p:txBody>
        </p:sp>
        <p:sp>
          <p:nvSpPr>
            <p:cNvPr id="2076" name="AutoShape 31"/>
            <p:cNvSpPr>
              <a:spLocks noChangeArrowheads="1"/>
            </p:cNvSpPr>
            <p:nvPr/>
          </p:nvSpPr>
          <p:spPr bwMode="auto">
            <a:xfrm>
              <a:off x="7547021" y="795768"/>
              <a:ext cx="180000" cy="252000"/>
            </a:xfrm>
            <a:prstGeom prst="downArrow">
              <a:avLst>
                <a:gd name="adj1" fmla="val 50000"/>
                <a:gd name="adj2" fmla="val 48955"/>
              </a:avLst>
            </a:prstGeom>
            <a:solidFill>
              <a:srgbClr val="0000FF"/>
            </a:solidFill>
            <a:ln w="9525">
              <a:noFill/>
              <a:miter lim="800000"/>
              <a:headEnd/>
              <a:tailEnd/>
            </a:ln>
          </p:spPr>
          <p:txBody>
            <a:bodyPr wrap="none" anchor="ctr"/>
            <a:lstStyle/>
            <a:p>
              <a:endParaRPr lang="de-DE">
                <a:latin typeface="Calibri" pitchFamily="34" charset="0"/>
              </a:endParaRPr>
            </a:p>
          </p:txBody>
        </p:sp>
        <p:sp>
          <p:nvSpPr>
            <p:cNvPr id="2077" name="Text Box 33"/>
            <p:cNvSpPr txBox="1">
              <a:spLocks noChangeArrowheads="1"/>
            </p:cNvSpPr>
            <p:nvPr/>
          </p:nvSpPr>
          <p:spPr bwMode="auto">
            <a:xfrm>
              <a:off x="7326064" y="476672"/>
              <a:ext cx="644525" cy="338554"/>
            </a:xfrm>
            <a:prstGeom prst="rect">
              <a:avLst/>
            </a:prstGeom>
            <a:noFill/>
            <a:ln w="9525">
              <a:noFill/>
              <a:miter lim="800000"/>
              <a:headEnd/>
              <a:tailEnd/>
            </a:ln>
          </p:spPr>
          <p:txBody>
            <a:bodyPr>
              <a:spAutoFit/>
            </a:bodyPr>
            <a:lstStyle/>
            <a:p>
              <a:pPr>
                <a:spcBef>
                  <a:spcPct val="50000"/>
                </a:spcBef>
              </a:pPr>
              <a:r>
                <a:rPr lang="fr-FR" sz="1600" b="1">
                  <a:solidFill>
                    <a:srgbClr val="0000FF"/>
                  </a:solidFill>
                  <a:latin typeface="Calibri" pitchFamily="34" charset="0"/>
                </a:rPr>
                <a:t>Force</a:t>
              </a:r>
            </a:p>
          </p:txBody>
        </p:sp>
      </p:grpSp>
      <p:grpSp>
        <p:nvGrpSpPr>
          <p:cNvPr id="7" name="Groupe 48"/>
          <p:cNvGrpSpPr>
            <a:grpSpLocks/>
          </p:cNvGrpSpPr>
          <p:nvPr/>
        </p:nvGrpSpPr>
        <p:grpSpPr bwMode="auto">
          <a:xfrm>
            <a:off x="6464300" y="4687888"/>
            <a:ext cx="2193925" cy="1909762"/>
            <a:chOff x="5796136" y="4688220"/>
            <a:chExt cx="2193032" cy="1909132"/>
          </a:xfrm>
        </p:grpSpPr>
        <p:sp>
          <p:nvSpPr>
            <p:cNvPr id="2059" name="Text Box 24"/>
            <p:cNvSpPr txBox="1">
              <a:spLocks noChangeArrowheads="1"/>
            </p:cNvSpPr>
            <p:nvPr/>
          </p:nvSpPr>
          <p:spPr bwMode="auto">
            <a:xfrm>
              <a:off x="5796136" y="6258798"/>
              <a:ext cx="2193032" cy="338554"/>
            </a:xfrm>
            <a:prstGeom prst="rect">
              <a:avLst/>
            </a:prstGeom>
            <a:noFill/>
            <a:ln w="9525">
              <a:noFill/>
              <a:miter lim="800000"/>
              <a:headEnd/>
              <a:tailEnd/>
            </a:ln>
          </p:spPr>
          <p:txBody>
            <a:bodyPr>
              <a:spAutoFit/>
            </a:bodyPr>
            <a:lstStyle/>
            <a:p>
              <a:pPr algn="ctr">
                <a:spcBef>
                  <a:spcPct val="50000"/>
                </a:spcBef>
              </a:pPr>
              <a:r>
                <a:rPr lang="fr-FR" sz="1600" b="1" i="1" u="sng">
                  <a:latin typeface="Calibri" pitchFamily="34" charset="0"/>
                  <a:sym typeface="Wingdings" pitchFamily="2" charset="2"/>
                </a:rPr>
                <a:t>Essai de microinsertion</a:t>
              </a:r>
              <a:endParaRPr lang="fr-FR" sz="1600" b="1" i="1" u="sng">
                <a:latin typeface="Calibri" pitchFamily="34" charset="0"/>
              </a:endParaRPr>
            </a:p>
          </p:txBody>
        </p:sp>
        <p:sp>
          <p:nvSpPr>
            <p:cNvPr id="42" name="Rectangle 37"/>
            <p:cNvSpPr>
              <a:spLocks noChangeArrowheads="1"/>
            </p:cNvSpPr>
            <p:nvPr/>
          </p:nvSpPr>
          <p:spPr bwMode="auto">
            <a:xfrm>
              <a:off x="6444208" y="5943382"/>
              <a:ext cx="762000" cy="326997"/>
            </a:xfrm>
            <a:prstGeom prst="rect">
              <a:avLst/>
            </a:prstGeom>
            <a:solidFill>
              <a:srgbClr val="FFCC99"/>
            </a:solidFill>
            <a:ln w="9525">
              <a:noFill/>
              <a:miter lim="800000"/>
              <a:headEnd/>
              <a:tailEnd/>
            </a:ln>
            <a:scene3d>
              <a:camera prst="orthographicFront">
                <a:rot lat="600000" lon="599993" rev="0"/>
              </a:camera>
              <a:lightRig rig="threePt" dir="t"/>
            </a:scene3d>
            <a:sp3d extrusionH="1270000" prstMaterial="matte">
              <a:bevelT w="165100" prst="coolSlant"/>
            </a:sp3d>
          </p:spPr>
          <p:txBody>
            <a:bodyPr wrap="none" anchor="ctr"/>
            <a:lstStyle/>
            <a:p>
              <a:pPr fontAlgn="auto">
                <a:spcBef>
                  <a:spcPts val="0"/>
                </a:spcBef>
                <a:spcAft>
                  <a:spcPts val="0"/>
                </a:spcAft>
                <a:defRPr/>
              </a:pPr>
              <a:endParaRPr lang="fr-FR" dirty="0">
                <a:latin typeface="+mn-lt"/>
                <a:cs typeface="+mn-cs"/>
              </a:endParaRPr>
            </a:p>
          </p:txBody>
        </p:sp>
        <p:sp>
          <p:nvSpPr>
            <p:cNvPr id="44" name="Rectangle 37"/>
            <p:cNvSpPr>
              <a:spLocks noChangeArrowheads="1"/>
            </p:cNvSpPr>
            <p:nvPr/>
          </p:nvSpPr>
          <p:spPr bwMode="auto">
            <a:xfrm>
              <a:off x="6444208" y="5871374"/>
              <a:ext cx="762000" cy="119357"/>
            </a:xfrm>
            <a:prstGeom prst="rect">
              <a:avLst/>
            </a:prstGeom>
            <a:solidFill>
              <a:schemeClr val="accent6">
                <a:lumMod val="75000"/>
              </a:schemeClr>
            </a:solidFill>
            <a:ln w="9525">
              <a:noFill/>
              <a:miter lim="800000"/>
              <a:headEnd/>
              <a:tailEnd/>
            </a:ln>
            <a:scene3d>
              <a:camera prst="orthographicFront">
                <a:rot lat="600000" lon="599993" rev="0"/>
              </a:camera>
              <a:lightRig rig="threePt" dir="t"/>
            </a:scene3d>
            <a:sp3d extrusionH="1270000" prstMaterial="matte">
              <a:bevelT w="165100" prst="coolSlant"/>
            </a:sp3d>
          </p:spPr>
          <p:txBody>
            <a:bodyPr wrap="none" anchor="ctr"/>
            <a:lstStyle/>
            <a:p>
              <a:pPr fontAlgn="auto">
                <a:spcBef>
                  <a:spcPts val="0"/>
                </a:spcBef>
                <a:spcAft>
                  <a:spcPts val="0"/>
                </a:spcAft>
                <a:defRPr/>
              </a:pPr>
              <a:endParaRPr lang="fr-FR" dirty="0">
                <a:latin typeface="+mn-lt"/>
                <a:cs typeface="+mn-cs"/>
              </a:endParaRPr>
            </a:p>
          </p:txBody>
        </p:sp>
        <p:sp>
          <p:nvSpPr>
            <p:cNvPr id="45" name="Rectangle 44"/>
            <p:cNvSpPr>
              <a:spLocks noChangeArrowheads="1"/>
            </p:cNvSpPr>
            <p:nvPr/>
          </p:nvSpPr>
          <p:spPr bwMode="auto">
            <a:xfrm>
              <a:off x="6444208" y="5759257"/>
              <a:ext cx="762000" cy="119357"/>
            </a:xfrm>
            <a:prstGeom prst="rect">
              <a:avLst/>
            </a:prstGeom>
            <a:solidFill>
              <a:srgbClr val="FFC000"/>
            </a:solidFill>
            <a:ln w="9525">
              <a:noFill/>
              <a:miter lim="800000"/>
              <a:headEnd/>
              <a:tailEnd/>
            </a:ln>
            <a:scene3d>
              <a:camera prst="orthographicFront">
                <a:rot lat="600000" lon="599993" rev="0"/>
              </a:camera>
              <a:lightRig rig="threePt" dir="t"/>
            </a:scene3d>
            <a:sp3d extrusionH="1270000" prstMaterial="matte">
              <a:bevelT w="165100" prst="coolSlant"/>
            </a:sp3d>
          </p:spPr>
          <p:txBody>
            <a:bodyPr wrap="none" anchor="ctr"/>
            <a:lstStyle/>
            <a:p>
              <a:pPr fontAlgn="auto">
                <a:spcBef>
                  <a:spcPts val="0"/>
                </a:spcBef>
                <a:spcAft>
                  <a:spcPts val="0"/>
                </a:spcAft>
                <a:defRPr/>
              </a:pPr>
              <a:endParaRPr lang="fr-FR" dirty="0">
                <a:latin typeface="+mn-lt"/>
                <a:cs typeface="+mn-cs"/>
              </a:endParaRPr>
            </a:p>
          </p:txBody>
        </p:sp>
        <p:sp>
          <p:nvSpPr>
            <p:cNvPr id="15" name="Ellipse 14"/>
            <p:cNvSpPr/>
            <p:nvPr/>
          </p:nvSpPr>
          <p:spPr bwMode="auto">
            <a:xfrm>
              <a:off x="6762005" y="5477188"/>
              <a:ext cx="338578" cy="326997"/>
            </a:xfrm>
            <a:prstGeom prst="ellipse">
              <a:avLst/>
            </a:prstGeom>
            <a:solidFill>
              <a:schemeClr val="bg1">
                <a:lumMod val="50000"/>
              </a:schemeClr>
            </a:solidFill>
            <a:ln w="9525" cap="flat" cmpd="sng" algn="ctr">
              <a:noFill/>
              <a:prstDash val="solid"/>
              <a:round/>
              <a:headEnd type="none" w="med" len="med"/>
              <a:tailEnd type="none" w="med" len="med"/>
            </a:ln>
            <a:effectLst/>
            <a:scene3d>
              <a:camera prst="orthographicFront">
                <a:rot lat="4200000" lon="10799999" rev="10799999"/>
              </a:camera>
              <a:lightRig rig="threePt" dir="t">
                <a:rot lat="0" lon="0" rev="8400000"/>
              </a:lightRig>
            </a:scene3d>
            <a:sp3d extrusionH="317500" prstMaterial="matte">
              <a:extrusionClr>
                <a:schemeClr val="bg1">
                  <a:lumMod val="50000"/>
                </a:schemeClr>
              </a:extrusionClr>
              <a:contourClr>
                <a:srgbClr val="92D050"/>
              </a:contourClr>
            </a:sp3d>
          </p:spPr>
          <p:txBody>
            <a:bodyPr/>
            <a:lstStyle/>
            <a:p>
              <a:pPr fontAlgn="auto">
                <a:spcBef>
                  <a:spcPts val="0"/>
                </a:spcBef>
                <a:spcAft>
                  <a:spcPts val="0"/>
                </a:spcAft>
                <a:defRPr/>
              </a:pPr>
              <a:endParaRPr lang="fr-FR">
                <a:latin typeface="+mn-lt"/>
                <a:cs typeface="+mn-cs"/>
              </a:endParaRPr>
            </a:p>
          </p:txBody>
        </p:sp>
        <p:cxnSp>
          <p:nvCxnSpPr>
            <p:cNvPr id="2064" name="Connecteur droit 298"/>
            <p:cNvCxnSpPr>
              <a:cxnSpLocks noChangeShapeType="1"/>
            </p:cNvCxnSpPr>
            <p:nvPr/>
          </p:nvCxnSpPr>
          <p:spPr bwMode="auto">
            <a:xfrm>
              <a:off x="7009655" y="5325055"/>
              <a:ext cx="684213" cy="0"/>
            </a:xfrm>
            <a:prstGeom prst="line">
              <a:avLst/>
            </a:prstGeom>
            <a:noFill/>
            <a:ln w="19050" algn="ctr">
              <a:solidFill>
                <a:schemeClr val="tx1"/>
              </a:solidFill>
              <a:round/>
              <a:headEnd/>
              <a:tailEnd/>
            </a:ln>
          </p:spPr>
        </p:cxnSp>
        <p:cxnSp>
          <p:nvCxnSpPr>
            <p:cNvPr id="2065" name="Connecteur droit 302"/>
            <p:cNvCxnSpPr>
              <a:cxnSpLocks noChangeShapeType="1"/>
            </p:cNvCxnSpPr>
            <p:nvPr/>
          </p:nvCxnSpPr>
          <p:spPr bwMode="auto">
            <a:xfrm>
              <a:off x="6844555" y="5812509"/>
              <a:ext cx="863600" cy="0"/>
            </a:xfrm>
            <a:prstGeom prst="line">
              <a:avLst/>
            </a:prstGeom>
            <a:noFill/>
            <a:ln w="19050" algn="ctr">
              <a:solidFill>
                <a:schemeClr val="tx1"/>
              </a:solidFill>
              <a:round/>
              <a:headEnd/>
              <a:tailEnd/>
            </a:ln>
          </p:spPr>
        </p:cxnSp>
        <p:cxnSp>
          <p:nvCxnSpPr>
            <p:cNvPr id="2066" name="Connecteur droit 306"/>
            <p:cNvCxnSpPr>
              <a:cxnSpLocks noChangeShapeType="1"/>
            </p:cNvCxnSpPr>
            <p:nvPr/>
          </p:nvCxnSpPr>
          <p:spPr bwMode="auto">
            <a:xfrm flipH="1" flipV="1">
              <a:off x="7701805" y="5323468"/>
              <a:ext cx="0" cy="72000"/>
            </a:xfrm>
            <a:prstGeom prst="line">
              <a:avLst/>
            </a:prstGeom>
            <a:noFill/>
            <a:ln w="19050" algn="ctr">
              <a:solidFill>
                <a:schemeClr val="tx1"/>
              </a:solidFill>
              <a:round/>
              <a:headEnd/>
              <a:tailEnd/>
            </a:ln>
          </p:spPr>
        </p:cxnSp>
        <p:cxnSp>
          <p:nvCxnSpPr>
            <p:cNvPr id="2067" name="Connecteur droit 311"/>
            <p:cNvCxnSpPr>
              <a:cxnSpLocks noChangeShapeType="1"/>
            </p:cNvCxnSpPr>
            <p:nvPr/>
          </p:nvCxnSpPr>
          <p:spPr bwMode="auto">
            <a:xfrm>
              <a:off x="7701805" y="5701577"/>
              <a:ext cx="0" cy="107950"/>
            </a:xfrm>
            <a:prstGeom prst="line">
              <a:avLst/>
            </a:prstGeom>
            <a:noFill/>
            <a:ln w="19050" algn="ctr">
              <a:solidFill>
                <a:schemeClr val="tx1"/>
              </a:solidFill>
              <a:round/>
              <a:headEnd/>
              <a:tailEnd/>
            </a:ln>
          </p:spPr>
        </p:cxnSp>
        <p:sp>
          <p:nvSpPr>
            <p:cNvPr id="2068" name="AutoShape 31"/>
            <p:cNvSpPr>
              <a:spLocks noChangeArrowheads="1"/>
            </p:cNvSpPr>
            <p:nvPr/>
          </p:nvSpPr>
          <p:spPr bwMode="auto">
            <a:xfrm>
              <a:off x="6831634" y="5007316"/>
              <a:ext cx="180000" cy="252000"/>
            </a:xfrm>
            <a:prstGeom prst="downArrow">
              <a:avLst>
                <a:gd name="adj1" fmla="val 50000"/>
                <a:gd name="adj2" fmla="val 48955"/>
              </a:avLst>
            </a:prstGeom>
            <a:solidFill>
              <a:srgbClr val="0000FF"/>
            </a:solidFill>
            <a:ln w="9525">
              <a:noFill/>
              <a:miter lim="800000"/>
              <a:headEnd/>
              <a:tailEnd/>
            </a:ln>
          </p:spPr>
          <p:txBody>
            <a:bodyPr wrap="none" anchor="ctr"/>
            <a:lstStyle/>
            <a:p>
              <a:endParaRPr lang="de-DE">
                <a:latin typeface="Calibri" pitchFamily="34" charset="0"/>
              </a:endParaRPr>
            </a:p>
          </p:txBody>
        </p:sp>
        <p:sp>
          <p:nvSpPr>
            <p:cNvPr id="2069" name="Text Box 33"/>
            <p:cNvSpPr txBox="1">
              <a:spLocks noChangeArrowheads="1"/>
            </p:cNvSpPr>
            <p:nvPr/>
          </p:nvSpPr>
          <p:spPr bwMode="auto">
            <a:xfrm>
              <a:off x="6610677" y="4688220"/>
              <a:ext cx="644525" cy="338554"/>
            </a:xfrm>
            <a:prstGeom prst="rect">
              <a:avLst/>
            </a:prstGeom>
            <a:noFill/>
            <a:ln w="9525">
              <a:noFill/>
              <a:miter lim="800000"/>
              <a:headEnd/>
              <a:tailEnd/>
            </a:ln>
          </p:spPr>
          <p:txBody>
            <a:bodyPr>
              <a:spAutoFit/>
            </a:bodyPr>
            <a:lstStyle/>
            <a:p>
              <a:pPr>
                <a:spcBef>
                  <a:spcPct val="50000"/>
                </a:spcBef>
              </a:pPr>
              <a:r>
                <a:rPr lang="fr-FR" sz="1600" b="1">
                  <a:solidFill>
                    <a:srgbClr val="0000FF"/>
                  </a:solidFill>
                  <a:latin typeface="Calibri" pitchFamily="34" charset="0"/>
                </a:rPr>
                <a:t>Force</a:t>
              </a:r>
            </a:p>
          </p:txBody>
        </p:sp>
        <p:sp>
          <p:nvSpPr>
            <p:cNvPr id="20" name="Ellipse 19"/>
            <p:cNvSpPr/>
            <p:nvPr/>
          </p:nvSpPr>
          <p:spPr bwMode="auto">
            <a:xfrm>
              <a:off x="7524220" y="5383316"/>
              <a:ext cx="360215" cy="360243"/>
            </a:xfrm>
            <a:prstGeom prst="ellipse">
              <a:avLst/>
            </a:prstGeom>
            <a:solidFill>
              <a:schemeClr val="accent3"/>
            </a:solidFill>
            <a:ln>
              <a:solidFill>
                <a:srgbClr val="FF0000"/>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lIns="0" tIns="0" rIns="0" bIns="0" anchor="ctr"/>
            <a:lstStyle/>
            <a:p>
              <a:pPr fontAlgn="auto">
                <a:spcBef>
                  <a:spcPts val="0"/>
                </a:spcBef>
                <a:spcAft>
                  <a:spcPts val="0"/>
                </a:spcAft>
                <a:defRPr/>
              </a:pPr>
              <a:endParaRPr lang="fr-FR" sz="800" b="1" dirty="0">
                <a:solidFill>
                  <a:schemeClr val="tx1"/>
                </a:solidFill>
              </a:endParaRPr>
            </a:p>
          </p:txBody>
        </p:sp>
        <p:graphicFrame>
          <p:nvGraphicFramePr>
            <p:cNvPr id="2051" name="Object 8"/>
            <p:cNvGraphicFramePr>
              <a:graphicFrameLocks noChangeAspect="1"/>
            </p:cNvGraphicFramePr>
            <p:nvPr/>
          </p:nvGraphicFramePr>
          <p:xfrm>
            <a:off x="7571630" y="5474920"/>
            <a:ext cx="257175" cy="190500"/>
          </p:xfrm>
          <a:graphic>
            <a:graphicData uri="http://schemas.openxmlformats.org/presentationml/2006/ole">
              <mc:AlternateContent xmlns:mc="http://schemas.openxmlformats.org/markup-compatibility/2006">
                <mc:Choice xmlns:v="urn:schemas-microsoft-com:vml" Requires="v">
                  <p:oleObj spid="_x0000_s2057" name="Équation" r:id="rId6" imgW="253890" imgH="190417" progId="Equation.3">
                    <p:embed/>
                  </p:oleObj>
                </mc:Choice>
                <mc:Fallback>
                  <p:oleObj name="Équation" r:id="rId6" imgW="253890" imgH="190417" progId="Equation.3">
                    <p:embed/>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71630" y="5474920"/>
                          <a:ext cx="257175" cy="190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41" name="Espace réservé du numéro de diapositive 3"/>
          <p:cNvSpPr>
            <a:spLocks noGrp="1"/>
          </p:cNvSpPr>
          <p:nvPr>
            <p:ph type="sldNum" sz="quarter" idx="12"/>
          </p:nvPr>
        </p:nvSpPr>
        <p:spPr>
          <a:xfrm>
            <a:off x="8675688" y="6492875"/>
            <a:ext cx="347662" cy="365125"/>
          </a:xfrm>
        </p:spPr>
        <p:txBody>
          <a:bodyPr/>
          <a:lstStyle/>
          <a:p>
            <a:pPr>
              <a:defRPr/>
            </a:pPr>
            <a:fld id="{5E3340F2-3095-4CBF-B329-D09A81E56CC7}" type="slidenum">
              <a:rPr lang="de-DE"/>
              <a:pPr>
                <a:defRPr/>
              </a:pPr>
              <a:t>5</a:t>
            </a:fld>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7"/>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2">
                                            <p:txEl>
                                              <p:pRg st="9" end="9"/>
                                            </p:txEl>
                                          </p:spTgt>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2">
                                            <p:txEl>
                                              <p:pRg st="10" end="10"/>
                                            </p:txEl>
                                          </p:spTgt>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2">
                                            <p:txEl>
                                              <p:pRg st="11" end="11"/>
                                            </p:txEl>
                                          </p:spTgt>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2">
                                            <p:txEl>
                                              <p:pRg st="13" end="13"/>
                                            </p:txEl>
                                          </p:spTgt>
                                        </p:tgtEl>
                                        <p:attrNameLst>
                                          <p:attrName>style.visibility</p:attrName>
                                        </p:attrNameLst>
                                      </p:cBhvr>
                                      <p:to>
                                        <p:strVal val="hidden"/>
                                      </p:to>
                                    </p:set>
                                  </p:childTnLst>
                                </p:cTn>
                              </p:par>
                              <p:par>
                                <p:cTn id="17" presetID="1" presetClass="exit" presetSubtype="0" fill="hold" nodeType="withEffect">
                                  <p:stCondLst>
                                    <p:cond delay="0"/>
                                  </p:stCondLst>
                                  <p:childTnLst>
                                    <p:set>
                                      <p:cBhvr>
                                        <p:cTn id="18" dur="1" fill="hold">
                                          <p:stCondLst>
                                            <p:cond delay="0"/>
                                          </p:stCondLst>
                                        </p:cTn>
                                        <p:tgtEl>
                                          <p:spTgt spid="2">
                                            <p:txEl>
                                              <p:pRg st="14" end="14"/>
                                            </p:txEl>
                                          </p:spTgt>
                                        </p:tgtEl>
                                        <p:attrNameLst>
                                          <p:attrName>style.visibility</p:attrName>
                                        </p:attrNameLst>
                                      </p:cBhvr>
                                      <p:to>
                                        <p:strVal val="hidden"/>
                                      </p:to>
                                    </p:set>
                                  </p:childTnLst>
                                </p:cTn>
                              </p:par>
                              <p:par>
                                <p:cTn id="19" presetID="1" presetClass="exit" presetSubtype="0" fill="hold" nodeType="withEffect">
                                  <p:stCondLst>
                                    <p:cond delay="0"/>
                                  </p:stCondLst>
                                  <p:childTnLst>
                                    <p:set>
                                      <p:cBhvr>
                                        <p:cTn id="20" dur="1" fill="hold">
                                          <p:stCondLst>
                                            <p:cond delay="0"/>
                                          </p:stCondLst>
                                        </p:cTn>
                                        <p:tgtEl>
                                          <p:spTgt spid="2">
                                            <p:txEl>
                                              <p:pRg st="15" end="15"/>
                                            </p:txEl>
                                          </p:spTgt>
                                        </p:tgtEl>
                                        <p:attrNameLst>
                                          <p:attrName>style.visibility</p:attrName>
                                        </p:attrNameLst>
                                      </p:cBhvr>
                                      <p:to>
                                        <p:strVal val="hidden"/>
                                      </p:to>
                                    </p:set>
                                  </p:childTnLst>
                                </p:cTn>
                              </p:par>
                              <p:par>
                                <p:cTn id="21" presetID="1" presetClass="exit" presetSubtype="0" fill="hold" nodeType="withEffect">
                                  <p:stCondLst>
                                    <p:cond delay="0"/>
                                  </p:stCondLst>
                                  <p:childTnLst>
                                    <p:set>
                                      <p:cBhvr>
                                        <p:cTn id="22" dur="1" fill="hold">
                                          <p:stCondLst>
                                            <p:cond delay="0"/>
                                          </p:stCondLst>
                                        </p:cTn>
                                        <p:tgtEl>
                                          <p:spTgt spid="2">
                                            <p:txEl>
                                              <p:pRg st="16" end="16"/>
                                            </p:txEl>
                                          </p:spTgt>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2">
                                            <p:txEl>
                                              <p:pRg st="17" end="17"/>
                                            </p:txEl>
                                          </p:spTgt>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2">
                                            <p:txEl>
                                              <p:pRg st="19" end="19"/>
                                            </p:txEl>
                                          </p:spTgt>
                                        </p:tgtEl>
                                        <p:attrNameLst>
                                          <p:attrName>style.visibility</p:attrName>
                                        </p:attrNameLst>
                                      </p:cBhvr>
                                      <p:to>
                                        <p:strVal val="hidden"/>
                                      </p:to>
                                    </p:set>
                                  </p:childTnLst>
                                </p:cTn>
                              </p:par>
                              <p:par>
                                <p:cTn id="27" presetID="3" presetClass="emph" presetSubtype="1" nodeType="withEffect">
                                  <p:stCondLst>
                                    <p:cond delay="0"/>
                                  </p:stCondLst>
                                  <p:childTnLst>
                                    <p:set>
                                      <p:cBhvr override="childStyle">
                                        <p:cTn id="28" dur="indefinite"/>
                                        <p:tgtEl>
                                          <p:spTgt spid="2">
                                            <p:txEl>
                                              <p:pRg st="2" end="2"/>
                                            </p:txEl>
                                          </p:spTgt>
                                        </p:tgtEl>
                                        <p:attrNameLst>
                                          <p:attrName>style.color</p:attrName>
                                        </p:attrNameLst>
                                      </p:cBhvr>
                                      <p:to>
                                        <p:clrVal>
                                          <a:srgbClr val="FF0000"/>
                                        </p:clrVal>
                                      </p:to>
                                    </p:set>
                                  </p:childTnLst>
                                </p:cTn>
                              </p:par>
                              <p:par>
                                <p:cTn id="29" presetID="3" presetClass="emph" presetSubtype="1" nodeType="withEffect">
                                  <p:stCondLst>
                                    <p:cond delay="0"/>
                                  </p:stCondLst>
                                  <p:childTnLst>
                                    <p:set>
                                      <p:cBhvr override="childStyle">
                                        <p:cTn id="30" dur="indefinite"/>
                                        <p:tgtEl>
                                          <p:spTgt spid="2">
                                            <p:txEl>
                                              <p:pRg st="3" end="3"/>
                                            </p:txEl>
                                          </p:spTgt>
                                        </p:tgtEl>
                                        <p:attrNameLst>
                                          <p:attrName>style.color</p:attrName>
                                        </p:attrNameLst>
                                      </p:cBhvr>
                                      <p:to>
                                        <p:clrVal>
                                          <a:srgbClr val="FF0000"/>
                                        </p:clrVal>
                                      </p:to>
                                    </p:set>
                                  </p:childTnLst>
                                </p:cTn>
                              </p:par>
                              <p:par>
                                <p:cTn id="31" presetID="5" presetClass="emph" presetSubtype="1" nodeType="withEffect">
                                  <p:stCondLst>
                                    <p:cond delay="0"/>
                                  </p:stCondLst>
                                  <p:childTnLst>
                                    <p:set>
                                      <p:cBhvr override="childStyle">
                                        <p:cTn id="32" dur="indefinite"/>
                                        <p:tgtEl>
                                          <p:spTgt spid="2">
                                            <p:txEl>
                                              <p:pRg st="2" end="2"/>
                                            </p:txEl>
                                          </p:spTgt>
                                        </p:tgtEl>
                                        <p:attrNameLst>
                                          <p:attrName>style.fontStyle</p:attrName>
                                        </p:attrNameLst>
                                      </p:cBhvr>
                                      <p:to>
                                        <p:strVal val="normal"/>
                                      </p:to>
                                    </p:set>
                                    <p:set>
                                      <p:cBhvr override="childStyle">
                                        <p:cTn id="33" dur="indefinite"/>
                                        <p:tgtEl>
                                          <p:spTgt spid="2">
                                            <p:txEl>
                                              <p:pRg st="2" end="2"/>
                                            </p:txEl>
                                          </p:spTgt>
                                        </p:tgtEl>
                                        <p:attrNameLst>
                                          <p:attrName>style.fontWeight</p:attrName>
                                        </p:attrNameLst>
                                      </p:cBhvr>
                                      <p:to>
                                        <p:strVal val="bold"/>
                                      </p:to>
                                    </p:set>
                                    <p:set>
                                      <p:cBhvr override="childStyle">
                                        <p:cTn id="34" dur="indefinite"/>
                                        <p:tgtEl>
                                          <p:spTgt spid="2">
                                            <p:txEl>
                                              <p:pRg st="2" end="2"/>
                                            </p:txEl>
                                          </p:spTgt>
                                        </p:tgtEl>
                                        <p:attrNameLst>
                                          <p:attrName>style.textDecorationUnderline</p:attrName>
                                        </p:attrNameLst>
                                      </p:cBhvr>
                                      <p:to>
                                        <p:strVal val="false"/>
                                      </p:to>
                                    </p:set>
                                  </p:childTnLst>
                                </p:cTn>
                              </p:par>
                              <p:par>
                                <p:cTn id="35" presetID="5" presetClass="emph" presetSubtype="1" nodeType="withEffect">
                                  <p:stCondLst>
                                    <p:cond delay="0"/>
                                  </p:stCondLst>
                                  <p:childTnLst>
                                    <p:set>
                                      <p:cBhvr override="childStyle">
                                        <p:cTn id="36" dur="indefinite"/>
                                        <p:tgtEl>
                                          <p:spTgt spid="2">
                                            <p:txEl>
                                              <p:pRg st="3" end="3"/>
                                            </p:txEl>
                                          </p:spTgt>
                                        </p:tgtEl>
                                        <p:attrNameLst>
                                          <p:attrName>style.fontStyle</p:attrName>
                                        </p:attrNameLst>
                                      </p:cBhvr>
                                      <p:to>
                                        <p:strVal val="normal"/>
                                      </p:to>
                                    </p:set>
                                    <p:set>
                                      <p:cBhvr override="childStyle">
                                        <p:cTn id="37" dur="indefinite"/>
                                        <p:tgtEl>
                                          <p:spTgt spid="2">
                                            <p:txEl>
                                              <p:pRg st="3" end="3"/>
                                            </p:txEl>
                                          </p:spTgt>
                                        </p:tgtEl>
                                        <p:attrNameLst>
                                          <p:attrName>style.fontWeight</p:attrName>
                                        </p:attrNameLst>
                                      </p:cBhvr>
                                      <p:to>
                                        <p:strVal val="bold"/>
                                      </p:to>
                                    </p:set>
                                    <p:set>
                                      <p:cBhvr override="childStyle">
                                        <p:cTn id="38" dur="indefinite"/>
                                        <p:tgtEl>
                                          <p:spTgt spid="2">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Rectangle 87"/>
          <p:cNvSpPr/>
          <p:nvPr/>
        </p:nvSpPr>
        <p:spPr>
          <a:xfrm>
            <a:off x="5824538" y="2133600"/>
            <a:ext cx="947737" cy="4318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89" name="Triangle isocèle 88"/>
          <p:cNvSpPr>
            <a:spLocks noChangeAspect="1"/>
          </p:cNvSpPr>
          <p:nvPr/>
        </p:nvSpPr>
        <p:spPr>
          <a:xfrm flipV="1">
            <a:off x="5570538" y="1258888"/>
            <a:ext cx="1368425" cy="876300"/>
          </a:xfrm>
          <a:prstGeom prst="triangle">
            <a:avLst/>
          </a:prstGeom>
          <a:solidFill>
            <a:srgbClr val="FFC00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90" name="Bouée 89"/>
          <p:cNvSpPr/>
          <p:nvPr/>
        </p:nvSpPr>
        <p:spPr>
          <a:xfrm>
            <a:off x="5003800" y="836613"/>
            <a:ext cx="2520950" cy="2519362"/>
          </a:xfrm>
          <a:prstGeom prst="donut">
            <a:avLst>
              <a:gd name="adj" fmla="val 32576"/>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grpSp>
        <p:nvGrpSpPr>
          <p:cNvPr id="2" name="Groupe 113"/>
          <p:cNvGrpSpPr>
            <a:grpSpLocks/>
          </p:cNvGrpSpPr>
          <p:nvPr/>
        </p:nvGrpSpPr>
        <p:grpSpPr bwMode="auto">
          <a:xfrm>
            <a:off x="5929313" y="2840038"/>
            <a:ext cx="752475" cy="784225"/>
            <a:chOff x="5928702" y="2839804"/>
            <a:chExt cx="753298" cy="783687"/>
          </a:xfrm>
        </p:grpSpPr>
        <p:cxnSp>
          <p:nvCxnSpPr>
            <p:cNvPr id="299" name="Connecteur droit 298"/>
            <p:cNvCxnSpPr/>
            <p:nvPr/>
          </p:nvCxnSpPr>
          <p:spPr>
            <a:xfrm flipV="1">
              <a:off x="5992271" y="2908019"/>
              <a:ext cx="611855" cy="66629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00" name="Forme libre 99"/>
            <p:cNvSpPr/>
            <p:nvPr/>
          </p:nvSpPr>
          <p:spPr>
            <a:xfrm rot="19971305">
              <a:off x="5928702" y="3247511"/>
              <a:ext cx="300365" cy="375980"/>
            </a:xfrm>
            <a:custGeom>
              <a:avLst/>
              <a:gdLst>
                <a:gd name="connsiteX0" fmla="*/ 0 w 133350"/>
                <a:gd name="connsiteY0" fmla="*/ 301625 h 382587"/>
                <a:gd name="connsiteX1" fmla="*/ 47625 w 133350"/>
                <a:gd name="connsiteY1" fmla="*/ 212725 h 382587"/>
                <a:gd name="connsiteX2" fmla="*/ 76200 w 133350"/>
                <a:gd name="connsiteY2" fmla="*/ 12700 h 382587"/>
                <a:gd name="connsiteX3" fmla="*/ 66675 w 133350"/>
                <a:gd name="connsiteY3" fmla="*/ 212725 h 382587"/>
                <a:gd name="connsiteX4" fmla="*/ 44450 w 133350"/>
                <a:gd name="connsiteY4" fmla="*/ 374650 h 382587"/>
                <a:gd name="connsiteX5" fmla="*/ 114300 w 133350"/>
                <a:gd name="connsiteY5" fmla="*/ 165100 h 382587"/>
                <a:gd name="connsiteX6" fmla="*/ 133350 w 133350"/>
                <a:gd name="connsiteY6" fmla="*/ 0 h 382587"/>
                <a:gd name="connsiteX0" fmla="*/ 0 w 114300"/>
                <a:gd name="connsiteY0" fmla="*/ 288925 h 369887"/>
                <a:gd name="connsiteX1" fmla="*/ 47625 w 114300"/>
                <a:gd name="connsiteY1" fmla="*/ 200025 h 369887"/>
                <a:gd name="connsiteX2" fmla="*/ 76200 w 114300"/>
                <a:gd name="connsiteY2" fmla="*/ 0 h 369887"/>
                <a:gd name="connsiteX3" fmla="*/ 66675 w 114300"/>
                <a:gd name="connsiteY3" fmla="*/ 200025 h 369887"/>
                <a:gd name="connsiteX4" fmla="*/ 44450 w 114300"/>
                <a:gd name="connsiteY4" fmla="*/ 361950 h 369887"/>
                <a:gd name="connsiteX5" fmla="*/ 114300 w 114300"/>
                <a:gd name="connsiteY5" fmla="*/ 152400 h 369887"/>
                <a:gd name="connsiteX0" fmla="*/ 11112 w 77787"/>
                <a:gd name="connsiteY0" fmla="*/ 200025 h 369887"/>
                <a:gd name="connsiteX1" fmla="*/ 39687 w 77787"/>
                <a:gd name="connsiteY1" fmla="*/ 0 h 369887"/>
                <a:gd name="connsiteX2" fmla="*/ 30162 w 77787"/>
                <a:gd name="connsiteY2" fmla="*/ 200025 h 369887"/>
                <a:gd name="connsiteX3" fmla="*/ 7937 w 77787"/>
                <a:gd name="connsiteY3" fmla="*/ 361950 h 369887"/>
                <a:gd name="connsiteX4" fmla="*/ 77787 w 77787"/>
                <a:gd name="connsiteY4" fmla="*/ 152400 h 369887"/>
                <a:gd name="connsiteX0" fmla="*/ 0 w 84088"/>
                <a:gd name="connsiteY0" fmla="*/ 171024 h 375687"/>
                <a:gd name="connsiteX1" fmla="*/ 45988 w 84088"/>
                <a:gd name="connsiteY1" fmla="*/ 5800 h 375687"/>
                <a:gd name="connsiteX2" fmla="*/ 36463 w 84088"/>
                <a:gd name="connsiteY2" fmla="*/ 205825 h 375687"/>
                <a:gd name="connsiteX3" fmla="*/ 14238 w 84088"/>
                <a:gd name="connsiteY3" fmla="*/ 367750 h 375687"/>
                <a:gd name="connsiteX4" fmla="*/ 84088 w 84088"/>
                <a:gd name="connsiteY4" fmla="*/ 158200 h 375687"/>
                <a:gd name="connsiteX0" fmla="*/ 0 w 84088"/>
                <a:gd name="connsiteY0" fmla="*/ 243433 h 376088"/>
                <a:gd name="connsiteX1" fmla="*/ 45988 w 84088"/>
                <a:gd name="connsiteY1" fmla="*/ 6201 h 376088"/>
                <a:gd name="connsiteX2" fmla="*/ 36463 w 84088"/>
                <a:gd name="connsiteY2" fmla="*/ 206226 h 376088"/>
                <a:gd name="connsiteX3" fmla="*/ 14238 w 84088"/>
                <a:gd name="connsiteY3" fmla="*/ 368151 h 376088"/>
                <a:gd name="connsiteX4" fmla="*/ 84088 w 84088"/>
                <a:gd name="connsiteY4" fmla="*/ 158601 h 376088"/>
                <a:gd name="connsiteX0" fmla="*/ 0 w 84088"/>
                <a:gd name="connsiteY0" fmla="*/ 243433 h 376088"/>
                <a:gd name="connsiteX1" fmla="*/ 45988 w 84088"/>
                <a:gd name="connsiteY1" fmla="*/ 6201 h 376088"/>
                <a:gd name="connsiteX2" fmla="*/ 36463 w 84088"/>
                <a:gd name="connsiteY2" fmla="*/ 206226 h 376088"/>
                <a:gd name="connsiteX3" fmla="*/ 14238 w 84088"/>
                <a:gd name="connsiteY3" fmla="*/ 368151 h 376088"/>
                <a:gd name="connsiteX4" fmla="*/ 84088 w 84088"/>
                <a:gd name="connsiteY4" fmla="*/ 158601 h 376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088" h="376088">
                  <a:moveTo>
                    <a:pt x="0" y="243433"/>
                  </a:moveTo>
                  <a:cubicBezTo>
                    <a:pt x="12700" y="195279"/>
                    <a:pt x="39911" y="12402"/>
                    <a:pt x="45988" y="6201"/>
                  </a:cubicBezTo>
                  <a:cubicBezTo>
                    <a:pt x="52065" y="0"/>
                    <a:pt x="41755" y="145901"/>
                    <a:pt x="36463" y="206226"/>
                  </a:cubicBezTo>
                  <a:cubicBezTo>
                    <a:pt x="31171" y="266551"/>
                    <a:pt x="6301" y="376088"/>
                    <a:pt x="14238" y="368151"/>
                  </a:cubicBezTo>
                  <a:cubicBezTo>
                    <a:pt x="22175" y="360214"/>
                    <a:pt x="70656" y="238237"/>
                    <a:pt x="84088" y="158601"/>
                  </a:cubicBez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a:p>
          </p:txBody>
        </p:sp>
        <p:sp>
          <p:nvSpPr>
            <p:cNvPr id="112" name="Forme libre 111"/>
            <p:cNvSpPr/>
            <p:nvPr/>
          </p:nvSpPr>
          <p:spPr>
            <a:xfrm rot="19971305">
              <a:off x="6155962" y="3044451"/>
              <a:ext cx="300366" cy="375980"/>
            </a:xfrm>
            <a:custGeom>
              <a:avLst/>
              <a:gdLst>
                <a:gd name="connsiteX0" fmla="*/ 0 w 133350"/>
                <a:gd name="connsiteY0" fmla="*/ 301625 h 382587"/>
                <a:gd name="connsiteX1" fmla="*/ 47625 w 133350"/>
                <a:gd name="connsiteY1" fmla="*/ 212725 h 382587"/>
                <a:gd name="connsiteX2" fmla="*/ 76200 w 133350"/>
                <a:gd name="connsiteY2" fmla="*/ 12700 h 382587"/>
                <a:gd name="connsiteX3" fmla="*/ 66675 w 133350"/>
                <a:gd name="connsiteY3" fmla="*/ 212725 h 382587"/>
                <a:gd name="connsiteX4" fmla="*/ 44450 w 133350"/>
                <a:gd name="connsiteY4" fmla="*/ 374650 h 382587"/>
                <a:gd name="connsiteX5" fmla="*/ 114300 w 133350"/>
                <a:gd name="connsiteY5" fmla="*/ 165100 h 382587"/>
                <a:gd name="connsiteX6" fmla="*/ 133350 w 133350"/>
                <a:gd name="connsiteY6" fmla="*/ 0 h 382587"/>
                <a:gd name="connsiteX0" fmla="*/ 0 w 114300"/>
                <a:gd name="connsiteY0" fmla="*/ 288925 h 369887"/>
                <a:gd name="connsiteX1" fmla="*/ 47625 w 114300"/>
                <a:gd name="connsiteY1" fmla="*/ 200025 h 369887"/>
                <a:gd name="connsiteX2" fmla="*/ 76200 w 114300"/>
                <a:gd name="connsiteY2" fmla="*/ 0 h 369887"/>
                <a:gd name="connsiteX3" fmla="*/ 66675 w 114300"/>
                <a:gd name="connsiteY3" fmla="*/ 200025 h 369887"/>
                <a:gd name="connsiteX4" fmla="*/ 44450 w 114300"/>
                <a:gd name="connsiteY4" fmla="*/ 361950 h 369887"/>
                <a:gd name="connsiteX5" fmla="*/ 114300 w 114300"/>
                <a:gd name="connsiteY5" fmla="*/ 152400 h 369887"/>
                <a:gd name="connsiteX0" fmla="*/ 11112 w 77787"/>
                <a:gd name="connsiteY0" fmla="*/ 200025 h 369887"/>
                <a:gd name="connsiteX1" fmla="*/ 39687 w 77787"/>
                <a:gd name="connsiteY1" fmla="*/ 0 h 369887"/>
                <a:gd name="connsiteX2" fmla="*/ 30162 w 77787"/>
                <a:gd name="connsiteY2" fmla="*/ 200025 h 369887"/>
                <a:gd name="connsiteX3" fmla="*/ 7937 w 77787"/>
                <a:gd name="connsiteY3" fmla="*/ 361950 h 369887"/>
                <a:gd name="connsiteX4" fmla="*/ 77787 w 77787"/>
                <a:gd name="connsiteY4" fmla="*/ 152400 h 369887"/>
                <a:gd name="connsiteX0" fmla="*/ 0 w 84088"/>
                <a:gd name="connsiteY0" fmla="*/ 171024 h 375687"/>
                <a:gd name="connsiteX1" fmla="*/ 45988 w 84088"/>
                <a:gd name="connsiteY1" fmla="*/ 5800 h 375687"/>
                <a:gd name="connsiteX2" fmla="*/ 36463 w 84088"/>
                <a:gd name="connsiteY2" fmla="*/ 205825 h 375687"/>
                <a:gd name="connsiteX3" fmla="*/ 14238 w 84088"/>
                <a:gd name="connsiteY3" fmla="*/ 367750 h 375687"/>
                <a:gd name="connsiteX4" fmla="*/ 84088 w 84088"/>
                <a:gd name="connsiteY4" fmla="*/ 158200 h 375687"/>
                <a:gd name="connsiteX0" fmla="*/ 0 w 84088"/>
                <a:gd name="connsiteY0" fmla="*/ 243433 h 376088"/>
                <a:gd name="connsiteX1" fmla="*/ 45988 w 84088"/>
                <a:gd name="connsiteY1" fmla="*/ 6201 h 376088"/>
                <a:gd name="connsiteX2" fmla="*/ 36463 w 84088"/>
                <a:gd name="connsiteY2" fmla="*/ 206226 h 376088"/>
                <a:gd name="connsiteX3" fmla="*/ 14238 w 84088"/>
                <a:gd name="connsiteY3" fmla="*/ 368151 h 376088"/>
                <a:gd name="connsiteX4" fmla="*/ 84088 w 84088"/>
                <a:gd name="connsiteY4" fmla="*/ 158601 h 376088"/>
                <a:gd name="connsiteX0" fmla="*/ 0 w 84088"/>
                <a:gd name="connsiteY0" fmla="*/ 243433 h 376088"/>
                <a:gd name="connsiteX1" fmla="*/ 45988 w 84088"/>
                <a:gd name="connsiteY1" fmla="*/ 6201 h 376088"/>
                <a:gd name="connsiteX2" fmla="*/ 36463 w 84088"/>
                <a:gd name="connsiteY2" fmla="*/ 206226 h 376088"/>
                <a:gd name="connsiteX3" fmla="*/ 14238 w 84088"/>
                <a:gd name="connsiteY3" fmla="*/ 368151 h 376088"/>
                <a:gd name="connsiteX4" fmla="*/ 84088 w 84088"/>
                <a:gd name="connsiteY4" fmla="*/ 158601 h 376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088" h="376088">
                  <a:moveTo>
                    <a:pt x="0" y="243433"/>
                  </a:moveTo>
                  <a:cubicBezTo>
                    <a:pt x="12700" y="195279"/>
                    <a:pt x="39911" y="12402"/>
                    <a:pt x="45988" y="6201"/>
                  </a:cubicBezTo>
                  <a:cubicBezTo>
                    <a:pt x="52065" y="0"/>
                    <a:pt x="41755" y="145901"/>
                    <a:pt x="36463" y="206226"/>
                  </a:cubicBezTo>
                  <a:cubicBezTo>
                    <a:pt x="31171" y="266551"/>
                    <a:pt x="6301" y="376088"/>
                    <a:pt x="14238" y="368151"/>
                  </a:cubicBezTo>
                  <a:cubicBezTo>
                    <a:pt x="22175" y="360214"/>
                    <a:pt x="70656" y="238237"/>
                    <a:pt x="84088" y="158601"/>
                  </a:cubicBez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a:p>
          </p:txBody>
        </p:sp>
        <p:sp>
          <p:nvSpPr>
            <p:cNvPr id="113" name="Forme libre 112"/>
            <p:cNvSpPr/>
            <p:nvPr/>
          </p:nvSpPr>
          <p:spPr>
            <a:xfrm rot="19971305">
              <a:off x="6381634" y="2839804"/>
              <a:ext cx="300366" cy="375979"/>
            </a:xfrm>
            <a:custGeom>
              <a:avLst/>
              <a:gdLst>
                <a:gd name="connsiteX0" fmla="*/ 0 w 133350"/>
                <a:gd name="connsiteY0" fmla="*/ 301625 h 382587"/>
                <a:gd name="connsiteX1" fmla="*/ 47625 w 133350"/>
                <a:gd name="connsiteY1" fmla="*/ 212725 h 382587"/>
                <a:gd name="connsiteX2" fmla="*/ 76200 w 133350"/>
                <a:gd name="connsiteY2" fmla="*/ 12700 h 382587"/>
                <a:gd name="connsiteX3" fmla="*/ 66675 w 133350"/>
                <a:gd name="connsiteY3" fmla="*/ 212725 h 382587"/>
                <a:gd name="connsiteX4" fmla="*/ 44450 w 133350"/>
                <a:gd name="connsiteY4" fmla="*/ 374650 h 382587"/>
                <a:gd name="connsiteX5" fmla="*/ 114300 w 133350"/>
                <a:gd name="connsiteY5" fmla="*/ 165100 h 382587"/>
                <a:gd name="connsiteX6" fmla="*/ 133350 w 133350"/>
                <a:gd name="connsiteY6" fmla="*/ 0 h 382587"/>
                <a:gd name="connsiteX0" fmla="*/ 0 w 114300"/>
                <a:gd name="connsiteY0" fmla="*/ 288925 h 369887"/>
                <a:gd name="connsiteX1" fmla="*/ 47625 w 114300"/>
                <a:gd name="connsiteY1" fmla="*/ 200025 h 369887"/>
                <a:gd name="connsiteX2" fmla="*/ 76200 w 114300"/>
                <a:gd name="connsiteY2" fmla="*/ 0 h 369887"/>
                <a:gd name="connsiteX3" fmla="*/ 66675 w 114300"/>
                <a:gd name="connsiteY3" fmla="*/ 200025 h 369887"/>
                <a:gd name="connsiteX4" fmla="*/ 44450 w 114300"/>
                <a:gd name="connsiteY4" fmla="*/ 361950 h 369887"/>
                <a:gd name="connsiteX5" fmla="*/ 114300 w 114300"/>
                <a:gd name="connsiteY5" fmla="*/ 152400 h 369887"/>
                <a:gd name="connsiteX0" fmla="*/ 11112 w 77787"/>
                <a:gd name="connsiteY0" fmla="*/ 200025 h 369887"/>
                <a:gd name="connsiteX1" fmla="*/ 39687 w 77787"/>
                <a:gd name="connsiteY1" fmla="*/ 0 h 369887"/>
                <a:gd name="connsiteX2" fmla="*/ 30162 w 77787"/>
                <a:gd name="connsiteY2" fmla="*/ 200025 h 369887"/>
                <a:gd name="connsiteX3" fmla="*/ 7937 w 77787"/>
                <a:gd name="connsiteY3" fmla="*/ 361950 h 369887"/>
                <a:gd name="connsiteX4" fmla="*/ 77787 w 77787"/>
                <a:gd name="connsiteY4" fmla="*/ 152400 h 369887"/>
                <a:gd name="connsiteX0" fmla="*/ 0 w 84088"/>
                <a:gd name="connsiteY0" fmla="*/ 171024 h 375687"/>
                <a:gd name="connsiteX1" fmla="*/ 45988 w 84088"/>
                <a:gd name="connsiteY1" fmla="*/ 5800 h 375687"/>
                <a:gd name="connsiteX2" fmla="*/ 36463 w 84088"/>
                <a:gd name="connsiteY2" fmla="*/ 205825 h 375687"/>
                <a:gd name="connsiteX3" fmla="*/ 14238 w 84088"/>
                <a:gd name="connsiteY3" fmla="*/ 367750 h 375687"/>
                <a:gd name="connsiteX4" fmla="*/ 84088 w 84088"/>
                <a:gd name="connsiteY4" fmla="*/ 158200 h 375687"/>
                <a:gd name="connsiteX0" fmla="*/ 0 w 84088"/>
                <a:gd name="connsiteY0" fmla="*/ 243433 h 376088"/>
                <a:gd name="connsiteX1" fmla="*/ 45988 w 84088"/>
                <a:gd name="connsiteY1" fmla="*/ 6201 h 376088"/>
                <a:gd name="connsiteX2" fmla="*/ 36463 w 84088"/>
                <a:gd name="connsiteY2" fmla="*/ 206226 h 376088"/>
                <a:gd name="connsiteX3" fmla="*/ 14238 w 84088"/>
                <a:gd name="connsiteY3" fmla="*/ 368151 h 376088"/>
                <a:gd name="connsiteX4" fmla="*/ 84088 w 84088"/>
                <a:gd name="connsiteY4" fmla="*/ 158601 h 376088"/>
                <a:gd name="connsiteX0" fmla="*/ 0 w 84088"/>
                <a:gd name="connsiteY0" fmla="*/ 243433 h 376088"/>
                <a:gd name="connsiteX1" fmla="*/ 45988 w 84088"/>
                <a:gd name="connsiteY1" fmla="*/ 6201 h 376088"/>
                <a:gd name="connsiteX2" fmla="*/ 36463 w 84088"/>
                <a:gd name="connsiteY2" fmla="*/ 206226 h 376088"/>
                <a:gd name="connsiteX3" fmla="*/ 14238 w 84088"/>
                <a:gd name="connsiteY3" fmla="*/ 368151 h 376088"/>
                <a:gd name="connsiteX4" fmla="*/ 84088 w 84088"/>
                <a:gd name="connsiteY4" fmla="*/ 158601 h 376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088" h="376088">
                  <a:moveTo>
                    <a:pt x="0" y="243433"/>
                  </a:moveTo>
                  <a:cubicBezTo>
                    <a:pt x="12700" y="195279"/>
                    <a:pt x="39911" y="12402"/>
                    <a:pt x="45988" y="6201"/>
                  </a:cubicBezTo>
                  <a:cubicBezTo>
                    <a:pt x="52065" y="0"/>
                    <a:pt x="41755" y="145901"/>
                    <a:pt x="36463" y="206226"/>
                  </a:cubicBezTo>
                  <a:cubicBezTo>
                    <a:pt x="31171" y="266551"/>
                    <a:pt x="6301" y="376088"/>
                    <a:pt x="14238" y="368151"/>
                  </a:cubicBezTo>
                  <a:cubicBezTo>
                    <a:pt x="22175" y="360214"/>
                    <a:pt x="70656" y="238237"/>
                    <a:pt x="84088" y="158601"/>
                  </a:cubicBez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a:p>
          </p:txBody>
        </p:sp>
      </p:grpSp>
      <p:sp>
        <p:nvSpPr>
          <p:cNvPr id="91" name="Ellipse 90"/>
          <p:cNvSpPr/>
          <p:nvPr/>
        </p:nvSpPr>
        <p:spPr>
          <a:xfrm>
            <a:off x="5811838" y="1646238"/>
            <a:ext cx="900112" cy="900112"/>
          </a:xfrm>
          <a:prstGeom prst="ellipse">
            <a:avLst/>
          </a:prstGeom>
          <a:noFill/>
          <a:ln w="38100">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cxnSp>
        <p:nvCxnSpPr>
          <p:cNvPr id="3" name="Connecteur droit 2"/>
          <p:cNvCxnSpPr/>
          <p:nvPr/>
        </p:nvCxnSpPr>
        <p:spPr>
          <a:xfrm>
            <a:off x="0" y="476250"/>
            <a:ext cx="9144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3081" name="ZoneTexte 3"/>
          <p:cNvSpPr txBox="1">
            <a:spLocks noChangeArrowheads="1"/>
          </p:cNvSpPr>
          <p:nvPr/>
        </p:nvSpPr>
        <p:spPr bwMode="auto">
          <a:xfrm>
            <a:off x="0" y="0"/>
            <a:ext cx="9144000" cy="461963"/>
          </a:xfrm>
          <a:prstGeom prst="rect">
            <a:avLst/>
          </a:prstGeom>
          <a:noFill/>
          <a:ln w="9525">
            <a:noFill/>
            <a:miter lim="800000"/>
            <a:headEnd/>
            <a:tailEnd/>
          </a:ln>
        </p:spPr>
        <p:txBody>
          <a:bodyPr>
            <a:spAutoFit/>
          </a:bodyPr>
          <a:lstStyle/>
          <a:p>
            <a:r>
              <a:rPr lang="fr-FR" sz="2400" dirty="0" smtClean="0">
                <a:latin typeface="Calibri" pitchFamily="34" charset="0"/>
              </a:rPr>
              <a:t>I. </a:t>
            </a:r>
            <a:r>
              <a:rPr lang="fr-FR" sz="2400" dirty="0">
                <a:latin typeface="Calibri" pitchFamily="34" charset="0"/>
              </a:rPr>
              <a:t>Caractérisation mécanique des matériaux de contact</a:t>
            </a:r>
          </a:p>
        </p:txBody>
      </p:sp>
      <p:sp>
        <p:nvSpPr>
          <p:cNvPr id="6" name="ZoneTexte 5"/>
          <p:cNvSpPr txBox="1"/>
          <p:nvPr/>
        </p:nvSpPr>
        <p:spPr>
          <a:xfrm>
            <a:off x="0" y="508000"/>
            <a:ext cx="9144000" cy="400050"/>
          </a:xfrm>
          <a:prstGeom prst="rect">
            <a:avLst/>
          </a:prstGeom>
          <a:solidFill>
            <a:schemeClr val="accent1">
              <a:lumMod val="20000"/>
              <a:lumOff val="80000"/>
            </a:schemeClr>
          </a:solidFill>
        </p:spPr>
        <p:txBody>
          <a:bodyPr>
            <a:spAutoFit/>
          </a:bodyPr>
          <a:lstStyle/>
          <a:p>
            <a:pPr fontAlgn="auto">
              <a:spcBef>
                <a:spcPts val="0"/>
              </a:spcBef>
              <a:spcAft>
                <a:spcPts val="0"/>
              </a:spcAft>
              <a:defRPr/>
            </a:pPr>
            <a:r>
              <a:rPr lang="fr-FR" sz="2000" b="1" i="1" dirty="0">
                <a:latin typeface="+mn-lt"/>
                <a:cs typeface="+mn-cs"/>
                <a:sym typeface="Wingdings"/>
              </a:rPr>
              <a:t></a:t>
            </a:r>
            <a:r>
              <a:rPr lang="fr-FR" sz="2000" i="1" dirty="0">
                <a:latin typeface="+mn-lt"/>
                <a:cs typeface="+mn-cs"/>
                <a:sym typeface="Wingdings"/>
              </a:rPr>
              <a:t> </a:t>
            </a:r>
            <a:r>
              <a:rPr lang="fr-FR" sz="2000" i="1" dirty="0">
                <a:latin typeface="+mn-lt"/>
                <a:cs typeface="+mn-cs"/>
              </a:rPr>
              <a:t>Présentation de l’essai d’indentation </a:t>
            </a:r>
            <a:r>
              <a:rPr lang="fr-FR" sz="2000" i="1" dirty="0" smtClean="0">
                <a:latin typeface="+mn-lt"/>
                <a:cs typeface="+mn-cs"/>
              </a:rPr>
              <a:t>instrumentée</a:t>
            </a:r>
            <a:endParaRPr lang="fr-FR" sz="2000" i="1" dirty="0">
              <a:latin typeface="+mn-lt"/>
              <a:cs typeface="+mn-cs"/>
            </a:endParaRPr>
          </a:p>
        </p:txBody>
      </p:sp>
      <p:sp>
        <p:nvSpPr>
          <p:cNvPr id="194" name="Rectangle 193"/>
          <p:cNvSpPr/>
          <p:nvPr/>
        </p:nvSpPr>
        <p:spPr>
          <a:xfrm>
            <a:off x="546100" y="1268413"/>
            <a:ext cx="4054475" cy="4579937"/>
          </a:xfrm>
          <a:prstGeom prst="rect">
            <a:avLst/>
          </a:prstGeom>
          <a:solidFill>
            <a:schemeClr val="bg1">
              <a:lumMod val="5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95" name="Rectangle 194"/>
          <p:cNvSpPr/>
          <p:nvPr/>
        </p:nvSpPr>
        <p:spPr>
          <a:xfrm>
            <a:off x="820738" y="1462088"/>
            <a:ext cx="3606800" cy="4122737"/>
          </a:xfrm>
          <a:prstGeom prst="rect">
            <a:avLst/>
          </a:prstGeom>
          <a:solidFill>
            <a:schemeClr val="bg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96" name="Rectangle 195"/>
          <p:cNvSpPr/>
          <p:nvPr/>
        </p:nvSpPr>
        <p:spPr>
          <a:xfrm>
            <a:off x="1370013" y="2205038"/>
            <a:ext cx="2409825" cy="2109787"/>
          </a:xfrm>
          <a:prstGeom prst="rect">
            <a:avLst/>
          </a:prstGeom>
          <a:solidFill>
            <a:schemeClr val="bg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97" name="Rectangle 196"/>
          <p:cNvSpPr/>
          <p:nvPr/>
        </p:nvSpPr>
        <p:spPr>
          <a:xfrm>
            <a:off x="2409825" y="1997075"/>
            <a:ext cx="290513"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98" name="Rectangle 197"/>
          <p:cNvSpPr/>
          <p:nvPr/>
        </p:nvSpPr>
        <p:spPr>
          <a:xfrm>
            <a:off x="2414588" y="4181475"/>
            <a:ext cx="288925" cy="2270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99" name="Rectangle 198"/>
          <p:cNvSpPr/>
          <p:nvPr/>
        </p:nvSpPr>
        <p:spPr>
          <a:xfrm>
            <a:off x="107950" y="5824538"/>
            <a:ext cx="4930775" cy="228600"/>
          </a:xfrm>
          <a:prstGeom prst="rect">
            <a:avLst/>
          </a:prstGeom>
          <a:solidFill>
            <a:schemeClr val="tx1">
              <a:lumMod val="65000"/>
              <a:lumOff val="3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03" name="Rectangle 202"/>
          <p:cNvSpPr/>
          <p:nvPr/>
        </p:nvSpPr>
        <p:spPr>
          <a:xfrm>
            <a:off x="1852613" y="1460500"/>
            <a:ext cx="192087" cy="738188"/>
          </a:xfrm>
          <a:prstGeom prst="rect">
            <a:avLst/>
          </a:prstGeom>
          <a:solidFill>
            <a:schemeClr val="bg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04" name="Rectangle 203"/>
          <p:cNvSpPr/>
          <p:nvPr/>
        </p:nvSpPr>
        <p:spPr>
          <a:xfrm>
            <a:off x="3065463" y="1460500"/>
            <a:ext cx="192087" cy="738188"/>
          </a:xfrm>
          <a:prstGeom prst="rect">
            <a:avLst/>
          </a:prstGeom>
          <a:solidFill>
            <a:schemeClr val="bg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06" name="Rectangle 205"/>
          <p:cNvSpPr/>
          <p:nvPr/>
        </p:nvSpPr>
        <p:spPr>
          <a:xfrm>
            <a:off x="1370013" y="2825750"/>
            <a:ext cx="963612" cy="90488"/>
          </a:xfrm>
          <a:prstGeom prst="rect">
            <a:avLst/>
          </a:prstGeom>
          <a:solidFill>
            <a:schemeClr val="bg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07" name="Rectangle 206"/>
          <p:cNvSpPr/>
          <p:nvPr/>
        </p:nvSpPr>
        <p:spPr>
          <a:xfrm>
            <a:off x="1370013" y="3376613"/>
            <a:ext cx="963612" cy="92075"/>
          </a:xfrm>
          <a:prstGeom prst="rect">
            <a:avLst/>
          </a:prstGeom>
          <a:solidFill>
            <a:schemeClr val="bg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08" name="Rectangle 207"/>
          <p:cNvSpPr/>
          <p:nvPr/>
        </p:nvSpPr>
        <p:spPr>
          <a:xfrm>
            <a:off x="2814638" y="2825750"/>
            <a:ext cx="963612" cy="90488"/>
          </a:xfrm>
          <a:prstGeom prst="rect">
            <a:avLst/>
          </a:prstGeom>
          <a:solidFill>
            <a:schemeClr val="bg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09" name="Rectangle 208"/>
          <p:cNvSpPr/>
          <p:nvPr/>
        </p:nvSpPr>
        <p:spPr>
          <a:xfrm>
            <a:off x="2814638" y="3376613"/>
            <a:ext cx="963612" cy="92075"/>
          </a:xfrm>
          <a:prstGeom prst="rect">
            <a:avLst/>
          </a:prstGeom>
          <a:solidFill>
            <a:schemeClr val="bg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12" name="Rectangle 211"/>
          <p:cNvSpPr/>
          <p:nvPr/>
        </p:nvSpPr>
        <p:spPr>
          <a:xfrm>
            <a:off x="2092325" y="5121275"/>
            <a:ext cx="965200" cy="458788"/>
          </a:xfrm>
          <a:prstGeom prst="rect">
            <a:avLst/>
          </a:prstGeom>
          <a:solidFill>
            <a:schemeClr val="tx1">
              <a:lumMod val="50000"/>
              <a:lumOff val="5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13" name="Rectangle 212"/>
          <p:cNvSpPr/>
          <p:nvPr/>
        </p:nvSpPr>
        <p:spPr>
          <a:xfrm>
            <a:off x="2428875" y="4935538"/>
            <a:ext cx="242888" cy="18097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16" name="Forme libre 215"/>
          <p:cNvSpPr/>
          <p:nvPr/>
        </p:nvSpPr>
        <p:spPr>
          <a:xfrm>
            <a:off x="2173288" y="1512888"/>
            <a:ext cx="769937" cy="684212"/>
          </a:xfrm>
          <a:custGeom>
            <a:avLst/>
            <a:gdLst>
              <a:gd name="connsiteX0" fmla="*/ 0 w 533400"/>
              <a:gd name="connsiteY0" fmla="*/ 266700 h 266700"/>
              <a:gd name="connsiteX1" fmla="*/ 0 w 533400"/>
              <a:gd name="connsiteY1" fmla="*/ 0 h 266700"/>
              <a:gd name="connsiteX2" fmla="*/ 533400 w 533400"/>
              <a:gd name="connsiteY2" fmla="*/ 0 h 266700"/>
              <a:gd name="connsiteX3" fmla="*/ 533400 w 533400"/>
              <a:gd name="connsiteY3" fmla="*/ 234950 h 266700"/>
              <a:gd name="connsiteX4" fmla="*/ 469900 w 533400"/>
              <a:gd name="connsiteY4" fmla="*/ 234950 h 266700"/>
              <a:gd name="connsiteX5" fmla="*/ 476250 w 533400"/>
              <a:gd name="connsiteY5" fmla="*/ 63500 h 266700"/>
              <a:gd name="connsiteX6" fmla="*/ 127000 w 533400"/>
              <a:gd name="connsiteY6" fmla="*/ 63500 h 266700"/>
              <a:gd name="connsiteX7" fmla="*/ 127000 w 533400"/>
              <a:gd name="connsiteY7" fmla="*/ 215900 h 266700"/>
              <a:gd name="connsiteX8" fmla="*/ 0 w 533400"/>
              <a:gd name="connsiteY8" fmla="*/ 266700 h 266700"/>
              <a:gd name="connsiteX0" fmla="*/ 0 w 533400"/>
              <a:gd name="connsiteY0" fmla="*/ 266700 h 266700"/>
              <a:gd name="connsiteX1" fmla="*/ 0 w 533400"/>
              <a:gd name="connsiteY1" fmla="*/ 0 h 266700"/>
              <a:gd name="connsiteX2" fmla="*/ 533400 w 533400"/>
              <a:gd name="connsiteY2" fmla="*/ 0 h 266700"/>
              <a:gd name="connsiteX3" fmla="*/ 533400 w 533400"/>
              <a:gd name="connsiteY3" fmla="*/ 234950 h 266700"/>
              <a:gd name="connsiteX4" fmla="*/ 469900 w 533400"/>
              <a:gd name="connsiteY4" fmla="*/ 234950 h 266700"/>
              <a:gd name="connsiteX5" fmla="*/ 476250 w 533400"/>
              <a:gd name="connsiteY5" fmla="*/ 63500 h 266700"/>
              <a:gd name="connsiteX6" fmla="*/ 127000 w 533400"/>
              <a:gd name="connsiteY6" fmla="*/ 63500 h 266700"/>
              <a:gd name="connsiteX7" fmla="*/ 139700 w 533400"/>
              <a:gd name="connsiteY7" fmla="*/ 254000 h 266700"/>
              <a:gd name="connsiteX8" fmla="*/ 0 w 533400"/>
              <a:gd name="connsiteY8" fmla="*/ 266700 h 266700"/>
              <a:gd name="connsiteX0" fmla="*/ 0 w 533400"/>
              <a:gd name="connsiteY0" fmla="*/ 266700 h 266700"/>
              <a:gd name="connsiteX1" fmla="*/ 0 w 533400"/>
              <a:gd name="connsiteY1" fmla="*/ 0 h 266700"/>
              <a:gd name="connsiteX2" fmla="*/ 533400 w 533400"/>
              <a:gd name="connsiteY2" fmla="*/ 0 h 266700"/>
              <a:gd name="connsiteX3" fmla="*/ 533400 w 533400"/>
              <a:gd name="connsiteY3" fmla="*/ 234950 h 266700"/>
              <a:gd name="connsiteX4" fmla="*/ 469900 w 533400"/>
              <a:gd name="connsiteY4" fmla="*/ 234950 h 266700"/>
              <a:gd name="connsiteX5" fmla="*/ 476250 w 533400"/>
              <a:gd name="connsiteY5" fmla="*/ 63500 h 266700"/>
              <a:gd name="connsiteX6" fmla="*/ 63500 w 533400"/>
              <a:gd name="connsiteY6" fmla="*/ 25400 h 266700"/>
              <a:gd name="connsiteX7" fmla="*/ 139700 w 533400"/>
              <a:gd name="connsiteY7" fmla="*/ 254000 h 266700"/>
              <a:gd name="connsiteX8" fmla="*/ 0 w 533400"/>
              <a:gd name="connsiteY8" fmla="*/ 266700 h 266700"/>
              <a:gd name="connsiteX0" fmla="*/ 0 w 533400"/>
              <a:gd name="connsiteY0" fmla="*/ 266700 h 266700"/>
              <a:gd name="connsiteX1" fmla="*/ 0 w 533400"/>
              <a:gd name="connsiteY1" fmla="*/ 0 h 266700"/>
              <a:gd name="connsiteX2" fmla="*/ 533400 w 533400"/>
              <a:gd name="connsiteY2" fmla="*/ 0 h 266700"/>
              <a:gd name="connsiteX3" fmla="*/ 533400 w 533400"/>
              <a:gd name="connsiteY3" fmla="*/ 234950 h 266700"/>
              <a:gd name="connsiteX4" fmla="*/ 469900 w 533400"/>
              <a:gd name="connsiteY4" fmla="*/ 234950 h 266700"/>
              <a:gd name="connsiteX5" fmla="*/ 476250 w 533400"/>
              <a:gd name="connsiteY5" fmla="*/ 63500 h 266700"/>
              <a:gd name="connsiteX6" fmla="*/ 63500 w 533400"/>
              <a:gd name="connsiteY6" fmla="*/ 25400 h 266700"/>
              <a:gd name="connsiteX7" fmla="*/ 63500 w 533400"/>
              <a:gd name="connsiteY7" fmla="*/ 254000 h 266700"/>
              <a:gd name="connsiteX8" fmla="*/ 0 w 533400"/>
              <a:gd name="connsiteY8" fmla="*/ 266700 h 266700"/>
              <a:gd name="connsiteX0" fmla="*/ 0 w 533400"/>
              <a:gd name="connsiteY0" fmla="*/ 266700 h 266700"/>
              <a:gd name="connsiteX1" fmla="*/ 0 w 533400"/>
              <a:gd name="connsiteY1" fmla="*/ 0 h 266700"/>
              <a:gd name="connsiteX2" fmla="*/ 533400 w 533400"/>
              <a:gd name="connsiteY2" fmla="*/ 0 h 266700"/>
              <a:gd name="connsiteX3" fmla="*/ 533400 w 533400"/>
              <a:gd name="connsiteY3" fmla="*/ 234950 h 266700"/>
              <a:gd name="connsiteX4" fmla="*/ 469900 w 533400"/>
              <a:gd name="connsiteY4" fmla="*/ 234950 h 266700"/>
              <a:gd name="connsiteX5" fmla="*/ 476250 w 533400"/>
              <a:gd name="connsiteY5" fmla="*/ 63500 h 266700"/>
              <a:gd name="connsiteX6" fmla="*/ 63500 w 533400"/>
              <a:gd name="connsiteY6" fmla="*/ 25400 h 266700"/>
              <a:gd name="connsiteX7" fmla="*/ 63500 w 533400"/>
              <a:gd name="connsiteY7" fmla="*/ 254000 h 266700"/>
              <a:gd name="connsiteX8" fmla="*/ 0 w 533400"/>
              <a:gd name="connsiteY8" fmla="*/ 266700 h 266700"/>
              <a:gd name="connsiteX0" fmla="*/ 0 w 546100"/>
              <a:gd name="connsiteY0" fmla="*/ 254000 h 254000"/>
              <a:gd name="connsiteX1" fmla="*/ 12700 w 546100"/>
              <a:gd name="connsiteY1" fmla="*/ 0 h 254000"/>
              <a:gd name="connsiteX2" fmla="*/ 546100 w 546100"/>
              <a:gd name="connsiteY2" fmla="*/ 0 h 254000"/>
              <a:gd name="connsiteX3" fmla="*/ 546100 w 546100"/>
              <a:gd name="connsiteY3" fmla="*/ 234950 h 254000"/>
              <a:gd name="connsiteX4" fmla="*/ 482600 w 546100"/>
              <a:gd name="connsiteY4" fmla="*/ 234950 h 254000"/>
              <a:gd name="connsiteX5" fmla="*/ 488950 w 546100"/>
              <a:gd name="connsiteY5" fmla="*/ 63500 h 254000"/>
              <a:gd name="connsiteX6" fmla="*/ 76200 w 546100"/>
              <a:gd name="connsiteY6" fmla="*/ 25400 h 254000"/>
              <a:gd name="connsiteX7" fmla="*/ 76200 w 546100"/>
              <a:gd name="connsiteY7" fmla="*/ 254000 h 254000"/>
              <a:gd name="connsiteX8" fmla="*/ 0 w 546100"/>
              <a:gd name="connsiteY8" fmla="*/ 254000 h 254000"/>
              <a:gd name="connsiteX0" fmla="*/ 0 w 546100"/>
              <a:gd name="connsiteY0" fmla="*/ 254000 h 254000"/>
              <a:gd name="connsiteX1" fmla="*/ 0 w 546100"/>
              <a:gd name="connsiteY1" fmla="*/ 25400 h 254000"/>
              <a:gd name="connsiteX2" fmla="*/ 546100 w 546100"/>
              <a:gd name="connsiteY2" fmla="*/ 0 h 254000"/>
              <a:gd name="connsiteX3" fmla="*/ 546100 w 546100"/>
              <a:gd name="connsiteY3" fmla="*/ 234950 h 254000"/>
              <a:gd name="connsiteX4" fmla="*/ 482600 w 546100"/>
              <a:gd name="connsiteY4" fmla="*/ 234950 h 254000"/>
              <a:gd name="connsiteX5" fmla="*/ 488950 w 546100"/>
              <a:gd name="connsiteY5" fmla="*/ 63500 h 254000"/>
              <a:gd name="connsiteX6" fmla="*/ 76200 w 546100"/>
              <a:gd name="connsiteY6" fmla="*/ 25400 h 254000"/>
              <a:gd name="connsiteX7" fmla="*/ 76200 w 546100"/>
              <a:gd name="connsiteY7" fmla="*/ 254000 h 254000"/>
              <a:gd name="connsiteX8" fmla="*/ 0 w 546100"/>
              <a:gd name="connsiteY8" fmla="*/ 254000 h 254000"/>
              <a:gd name="connsiteX0" fmla="*/ 0 w 546100"/>
              <a:gd name="connsiteY0" fmla="*/ 228600 h 228600"/>
              <a:gd name="connsiteX1" fmla="*/ 0 w 546100"/>
              <a:gd name="connsiteY1" fmla="*/ 0 h 228600"/>
              <a:gd name="connsiteX2" fmla="*/ 533400 w 546100"/>
              <a:gd name="connsiteY2" fmla="*/ 0 h 228600"/>
              <a:gd name="connsiteX3" fmla="*/ 546100 w 546100"/>
              <a:gd name="connsiteY3" fmla="*/ 209550 h 228600"/>
              <a:gd name="connsiteX4" fmla="*/ 482600 w 546100"/>
              <a:gd name="connsiteY4" fmla="*/ 209550 h 228600"/>
              <a:gd name="connsiteX5" fmla="*/ 488950 w 546100"/>
              <a:gd name="connsiteY5" fmla="*/ 38100 h 228600"/>
              <a:gd name="connsiteX6" fmla="*/ 76200 w 546100"/>
              <a:gd name="connsiteY6" fmla="*/ 0 h 228600"/>
              <a:gd name="connsiteX7" fmla="*/ 76200 w 546100"/>
              <a:gd name="connsiteY7" fmla="*/ 228600 h 228600"/>
              <a:gd name="connsiteX8" fmla="*/ 0 w 546100"/>
              <a:gd name="connsiteY8" fmla="*/ 228600 h 228600"/>
              <a:gd name="connsiteX0" fmla="*/ 0 w 546100"/>
              <a:gd name="connsiteY0" fmla="*/ 228600 h 228600"/>
              <a:gd name="connsiteX1" fmla="*/ 0 w 546100"/>
              <a:gd name="connsiteY1" fmla="*/ 0 h 228600"/>
              <a:gd name="connsiteX2" fmla="*/ 533400 w 546100"/>
              <a:gd name="connsiteY2" fmla="*/ 0 h 228600"/>
              <a:gd name="connsiteX3" fmla="*/ 546100 w 546100"/>
              <a:gd name="connsiteY3" fmla="*/ 209550 h 228600"/>
              <a:gd name="connsiteX4" fmla="*/ 482600 w 546100"/>
              <a:gd name="connsiteY4" fmla="*/ 209550 h 228600"/>
              <a:gd name="connsiteX5" fmla="*/ 488950 w 546100"/>
              <a:gd name="connsiteY5" fmla="*/ 38100 h 228600"/>
              <a:gd name="connsiteX6" fmla="*/ 76200 w 546100"/>
              <a:gd name="connsiteY6" fmla="*/ 76200 h 228600"/>
              <a:gd name="connsiteX7" fmla="*/ 76200 w 546100"/>
              <a:gd name="connsiteY7" fmla="*/ 228600 h 228600"/>
              <a:gd name="connsiteX8" fmla="*/ 0 w 546100"/>
              <a:gd name="connsiteY8" fmla="*/ 228600 h 228600"/>
              <a:gd name="connsiteX0" fmla="*/ 0 w 546100"/>
              <a:gd name="connsiteY0" fmla="*/ 228600 h 228600"/>
              <a:gd name="connsiteX1" fmla="*/ 0 w 546100"/>
              <a:gd name="connsiteY1" fmla="*/ 0 h 228600"/>
              <a:gd name="connsiteX2" fmla="*/ 533400 w 546100"/>
              <a:gd name="connsiteY2" fmla="*/ 0 h 228600"/>
              <a:gd name="connsiteX3" fmla="*/ 546100 w 546100"/>
              <a:gd name="connsiteY3" fmla="*/ 209550 h 228600"/>
              <a:gd name="connsiteX4" fmla="*/ 482600 w 546100"/>
              <a:gd name="connsiteY4" fmla="*/ 209550 h 228600"/>
              <a:gd name="connsiteX5" fmla="*/ 457200 w 546100"/>
              <a:gd name="connsiteY5" fmla="*/ 76200 h 228600"/>
              <a:gd name="connsiteX6" fmla="*/ 76200 w 546100"/>
              <a:gd name="connsiteY6" fmla="*/ 76200 h 228600"/>
              <a:gd name="connsiteX7" fmla="*/ 76200 w 546100"/>
              <a:gd name="connsiteY7" fmla="*/ 228600 h 228600"/>
              <a:gd name="connsiteX8" fmla="*/ 0 w 546100"/>
              <a:gd name="connsiteY8" fmla="*/ 228600 h 228600"/>
              <a:gd name="connsiteX0" fmla="*/ 0 w 546100"/>
              <a:gd name="connsiteY0" fmla="*/ 228600 h 228600"/>
              <a:gd name="connsiteX1" fmla="*/ 0 w 546100"/>
              <a:gd name="connsiteY1" fmla="*/ 0 h 228600"/>
              <a:gd name="connsiteX2" fmla="*/ 533400 w 546100"/>
              <a:gd name="connsiteY2" fmla="*/ 0 h 228600"/>
              <a:gd name="connsiteX3" fmla="*/ 546100 w 546100"/>
              <a:gd name="connsiteY3" fmla="*/ 209550 h 228600"/>
              <a:gd name="connsiteX4" fmla="*/ 457200 w 546100"/>
              <a:gd name="connsiteY4" fmla="*/ 228600 h 228600"/>
              <a:gd name="connsiteX5" fmla="*/ 457200 w 546100"/>
              <a:gd name="connsiteY5" fmla="*/ 76200 h 228600"/>
              <a:gd name="connsiteX6" fmla="*/ 76200 w 546100"/>
              <a:gd name="connsiteY6" fmla="*/ 76200 h 228600"/>
              <a:gd name="connsiteX7" fmla="*/ 76200 w 546100"/>
              <a:gd name="connsiteY7" fmla="*/ 228600 h 228600"/>
              <a:gd name="connsiteX8" fmla="*/ 0 w 546100"/>
              <a:gd name="connsiteY8" fmla="*/ 228600 h 228600"/>
              <a:gd name="connsiteX0" fmla="*/ 0 w 533400"/>
              <a:gd name="connsiteY0" fmla="*/ 228600 h 228600"/>
              <a:gd name="connsiteX1" fmla="*/ 0 w 533400"/>
              <a:gd name="connsiteY1" fmla="*/ 0 h 228600"/>
              <a:gd name="connsiteX2" fmla="*/ 533400 w 533400"/>
              <a:gd name="connsiteY2" fmla="*/ 0 h 228600"/>
              <a:gd name="connsiteX3" fmla="*/ 533400 w 533400"/>
              <a:gd name="connsiteY3" fmla="*/ 228600 h 228600"/>
              <a:gd name="connsiteX4" fmla="*/ 457200 w 533400"/>
              <a:gd name="connsiteY4" fmla="*/ 228600 h 228600"/>
              <a:gd name="connsiteX5" fmla="*/ 457200 w 533400"/>
              <a:gd name="connsiteY5" fmla="*/ 76200 h 228600"/>
              <a:gd name="connsiteX6" fmla="*/ 76200 w 533400"/>
              <a:gd name="connsiteY6" fmla="*/ 76200 h 228600"/>
              <a:gd name="connsiteX7" fmla="*/ 76200 w 533400"/>
              <a:gd name="connsiteY7" fmla="*/ 228600 h 228600"/>
              <a:gd name="connsiteX8" fmla="*/ 0 w 533400"/>
              <a:gd name="connsiteY8"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400" h="228600">
                <a:moveTo>
                  <a:pt x="0" y="228600"/>
                </a:moveTo>
                <a:lnTo>
                  <a:pt x="0" y="0"/>
                </a:lnTo>
                <a:lnTo>
                  <a:pt x="533400" y="0"/>
                </a:lnTo>
                <a:lnTo>
                  <a:pt x="533400" y="228600"/>
                </a:lnTo>
                <a:lnTo>
                  <a:pt x="457200" y="228600"/>
                </a:lnTo>
                <a:lnTo>
                  <a:pt x="457200" y="76200"/>
                </a:lnTo>
                <a:lnTo>
                  <a:pt x="76200" y="76200"/>
                </a:lnTo>
                <a:lnTo>
                  <a:pt x="76200" y="228600"/>
                </a:lnTo>
                <a:lnTo>
                  <a:pt x="0" y="22860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grpSp>
        <p:nvGrpSpPr>
          <p:cNvPr id="5" name="Groupe 282"/>
          <p:cNvGrpSpPr>
            <a:grpSpLocks/>
          </p:cNvGrpSpPr>
          <p:nvPr/>
        </p:nvGrpSpPr>
        <p:grpSpPr bwMode="auto">
          <a:xfrm>
            <a:off x="1841500" y="1773238"/>
            <a:ext cx="1444625" cy="3041650"/>
            <a:chOff x="1985224" y="1629623"/>
            <a:chExt cx="1444754" cy="3041391"/>
          </a:xfrm>
        </p:grpSpPr>
        <p:sp>
          <p:nvSpPr>
            <p:cNvPr id="205" name="Triangle isocèle 204"/>
            <p:cNvSpPr/>
            <p:nvPr/>
          </p:nvSpPr>
          <p:spPr>
            <a:xfrm flipV="1">
              <a:off x="2642508" y="4477355"/>
              <a:ext cx="96847" cy="193659"/>
            </a:xfrm>
            <a:prstGeom prst="triangle">
              <a:avLst/>
            </a:prstGeom>
            <a:solidFill>
              <a:srgbClr val="FFC00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10" name="Rectangle 209"/>
            <p:cNvSpPr/>
            <p:nvPr/>
          </p:nvSpPr>
          <p:spPr>
            <a:xfrm rot="16200000">
              <a:off x="2662361" y="2198567"/>
              <a:ext cx="90480" cy="1444754"/>
            </a:xfrm>
            <a:prstGeom prst="rect">
              <a:avLst/>
            </a:prstGeom>
            <a:solidFill>
              <a:srgbClr val="0070C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11" name="Rectangle 210"/>
            <p:cNvSpPr/>
            <p:nvPr/>
          </p:nvSpPr>
          <p:spPr>
            <a:xfrm>
              <a:off x="2642508" y="1718515"/>
              <a:ext cx="96847" cy="2749316"/>
            </a:xfrm>
            <a:prstGeom prst="rect">
              <a:avLst/>
            </a:prstGeom>
            <a:solidFill>
              <a:srgbClr val="0070C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17" name="Rectangle 216"/>
            <p:cNvSpPr/>
            <p:nvPr/>
          </p:nvSpPr>
          <p:spPr>
            <a:xfrm>
              <a:off x="2552013" y="1629623"/>
              <a:ext cx="288951" cy="139688"/>
            </a:xfrm>
            <a:prstGeom prst="rect">
              <a:avLst/>
            </a:prstGeom>
            <a:solidFill>
              <a:schemeClr val="tx1">
                <a:lumMod val="50000"/>
                <a:lumOff val="5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grpSp>
      <p:cxnSp>
        <p:nvCxnSpPr>
          <p:cNvPr id="218" name="Connecteur droit 217"/>
          <p:cNvCxnSpPr/>
          <p:nvPr/>
        </p:nvCxnSpPr>
        <p:spPr>
          <a:xfrm>
            <a:off x="1371600" y="2514600"/>
            <a:ext cx="20478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9" name="Connecteur droit 218"/>
          <p:cNvCxnSpPr/>
          <p:nvPr/>
        </p:nvCxnSpPr>
        <p:spPr>
          <a:xfrm flipV="1">
            <a:off x="1573213" y="2419350"/>
            <a:ext cx="61912" cy="968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0" name="Connecteur droit 219"/>
          <p:cNvCxnSpPr/>
          <p:nvPr/>
        </p:nvCxnSpPr>
        <p:spPr>
          <a:xfrm flipH="1" flipV="1">
            <a:off x="1630363" y="2417763"/>
            <a:ext cx="106362" cy="1936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1" name="Connecteur droit 220"/>
          <p:cNvCxnSpPr/>
          <p:nvPr/>
        </p:nvCxnSpPr>
        <p:spPr>
          <a:xfrm flipH="1">
            <a:off x="1733550" y="2417763"/>
            <a:ext cx="103188" cy="1936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2" name="Connecteur droit 221"/>
          <p:cNvCxnSpPr/>
          <p:nvPr/>
        </p:nvCxnSpPr>
        <p:spPr>
          <a:xfrm flipH="1" flipV="1">
            <a:off x="1835150" y="2417763"/>
            <a:ext cx="103188" cy="1936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3" name="Connecteur droit 222"/>
          <p:cNvCxnSpPr/>
          <p:nvPr/>
        </p:nvCxnSpPr>
        <p:spPr>
          <a:xfrm flipH="1">
            <a:off x="1938338" y="2417763"/>
            <a:ext cx="106362" cy="1936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4" name="Connecteur droit 223"/>
          <p:cNvCxnSpPr/>
          <p:nvPr/>
        </p:nvCxnSpPr>
        <p:spPr>
          <a:xfrm flipH="1" flipV="1">
            <a:off x="2043113" y="2417763"/>
            <a:ext cx="104775" cy="1936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5" name="Connecteur droit 224"/>
          <p:cNvCxnSpPr/>
          <p:nvPr/>
        </p:nvCxnSpPr>
        <p:spPr>
          <a:xfrm flipH="1">
            <a:off x="2143125" y="2417763"/>
            <a:ext cx="106363" cy="1936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6" name="Connecteur droit 225"/>
          <p:cNvCxnSpPr/>
          <p:nvPr/>
        </p:nvCxnSpPr>
        <p:spPr>
          <a:xfrm>
            <a:off x="2249488" y="2417763"/>
            <a:ext cx="61912" cy="968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7" name="Connecteur droit 226"/>
          <p:cNvCxnSpPr/>
          <p:nvPr/>
        </p:nvCxnSpPr>
        <p:spPr>
          <a:xfrm>
            <a:off x="2306638" y="2514600"/>
            <a:ext cx="20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8" name="Connecteur droit 227"/>
          <p:cNvCxnSpPr/>
          <p:nvPr/>
        </p:nvCxnSpPr>
        <p:spPr>
          <a:xfrm>
            <a:off x="1373188" y="3898900"/>
            <a:ext cx="20478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9" name="Connecteur droit 228"/>
          <p:cNvCxnSpPr/>
          <p:nvPr/>
        </p:nvCxnSpPr>
        <p:spPr>
          <a:xfrm flipV="1">
            <a:off x="1576388" y="3803650"/>
            <a:ext cx="58737" cy="968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0" name="Connecteur droit 229"/>
          <p:cNvCxnSpPr/>
          <p:nvPr/>
        </p:nvCxnSpPr>
        <p:spPr>
          <a:xfrm flipH="1" flipV="1">
            <a:off x="1633538" y="3802063"/>
            <a:ext cx="103187" cy="1936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1" name="Connecteur droit 230"/>
          <p:cNvCxnSpPr/>
          <p:nvPr/>
        </p:nvCxnSpPr>
        <p:spPr>
          <a:xfrm flipH="1">
            <a:off x="1735138" y="3802063"/>
            <a:ext cx="103187" cy="1936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2" name="Connecteur droit 231"/>
          <p:cNvCxnSpPr/>
          <p:nvPr/>
        </p:nvCxnSpPr>
        <p:spPr>
          <a:xfrm flipH="1" flipV="1">
            <a:off x="1836738" y="3802063"/>
            <a:ext cx="104775" cy="1936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3" name="Connecteur droit 232"/>
          <p:cNvCxnSpPr/>
          <p:nvPr/>
        </p:nvCxnSpPr>
        <p:spPr>
          <a:xfrm flipH="1">
            <a:off x="1941513" y="3802063"/>
            <a:ext cx="106362" cy="1936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4" name="Connecteur droit 233"/>
          <p:cNvCxnSpPr/>
          <p:nvPr/>
        </p:nvCxnSpPr>
        <p:spPr>
          <a:xfrm flipH="1" flipV="1">
            <a:off x="2043113" y="3802063"/>
            <a:ext cx="106362" cy="1936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5" name="Connecteur droit 234"/>
          <p:cNvCxnSpPr/>
          <p:nvPr/>
        </p:nvCxnSpPr>
        <p:spPr>
          <a:xfrm flipH="1">
            <a:off x="2144713" y="3802063"/>
            <a:ext cx="106362" cy="1936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6" name="Connecteur droit 235"/>
          <p:cNvCxnSpPr/>
          <p:nvPr/>
        </p:nvCxnSpPr>
        <p:spPr>
          <a:xfrm>
            <a:off x="2251075" y="3802063"/>
            <a:ext cx="60325" cy="968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7" name="Connecteur droit 236"/>
          <p:cNvCxnSpPr/>
          <p:nvPr/>
        </p:nvCxnSpPr>
        <p:spPr>
          <a:xfrm>
            <a:off x="2306638" y="3898900"/>
            <a:ext cx="20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8" name="Connecteur droit 237"/>
          <p:cNvCxnSpPr/>
          <p:nvPr/>
        </p:nvCxnSpPr>
        <p:spPr>
          <a:xfrm>
            <a:off x="2625725" y="3898900"/>
            <a:ext cx="20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9" name="Connecteur droit 238"/>
          <p:cNvCxnSpPr/>
          <p:nvPr/>
        </p:nvCxnSpPr>
        <p:spPr>
          <a:xfrm flipV="1">
            <a:off x="2827338" y="3803650"/>
            <a:ext cx="61912" cy="968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0" name="Connecteur droit 239"/>
          <p:cNvCxnSpPr/>
          <p:nvPr/>
        </p:nvCxnSpPr>
        <p:spPr>
          <a:xfrm flipH="1" flipV="1">
            <a:off x="2884488" y="3802063"/>
            <a:ext cx="106362" cy="1936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1" name="Connecteur droit 240"/>
          <p:cNvCxnSpPr/>
          <p:nvPr/>
        </p:nvCxnSpPr>
        <p:spPr>
          <a:xfrm flipH="1">
            <a:off x="2986088" y="3802063"/>
            <a:ext cx="106362" cy="1936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2" name="Connecteur droit 241"/>
          <p:cNvCxnSpPr/>
          <p:nvPr/>
        </p:nvCxnSpPr>
        <p:spPr>
          <a:xfrm flipH="1" flipV="1">
            <a:off x="3087688" y="3802063"/>
            <a:ext cx="106362" cy="1936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3" name="Connecteur droit 242"/>
          <p:cNvCxnSpPr/>
          <p:nvPr/>
        </p:nvCxnSpPr>
        <p:spPr>
          <a:xfrm flipH="1">
            <a:off x="3194050" y="3802063"/>
            <a:ext cx="104775" cy="1936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4" name="Connecteur droit 243"/>
          <p:cNvCxnSpPr/>
          <p:nvPr/>
        </p:nvCxnSpPr>
        <p:spPr>
          <a:xfrm flipH="1" flipV="1">
            <a:off x="3297238" y="3802063"/>
            <a:ext cx="103187" cy="1936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5" name="Connecteur droit 244"/>
          <p:cNvCxnSpPr/>
          <p:nvPr/>
        </p:nvCxnSpPr>
        <p:spPr>
          <a:xfrm flipH="1">
            <a:off x="3398838" y="3802063"/>
            <a:ext cx="103187" cy="1936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6" name="Connecteur droit 245"/>
          <p:cNvCxnSpPr/>
          <p:nvPr/>
        </p:nvCxnSpPr>
        <p:spPr>
          <a:xfrm>
            <a:off x="3502025" y="3802063"/>
            <a:ext cx="61913" cy="968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7" name="Connecteur droit 246"/>
          <p:cNvCxnSpPr/>
          <p:nvPr/>
        </p:nvCxnSpPr>
        <p:spPr>
          <a:xfrm>
            <a:off x="3560763" y="3898900"/>
            <a:ext cx="20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8" name="Connecteur droit 247"/>
          <p:cNvCxnSpPr/>
          <p:nvPr/>
        </p:nvCxnSpPr>
        <p:spPr>
          <a:xfrm>
            <a:off x="2625725" y="2514600"/>
            <a:ext cx="20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9" name="Connecteur droit 248"/>
          <p:cNvCxnSpPr/>
          <p:nvPr/>
        </p:nvCxnSpPr>
        <p:spPr>
          <a:xfrm flipV="1">
            <a:off x="2824163" y="2419350"/>
            <a:ext cx="61912" cy="968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0" name="Connecteur droit 249"/>
          <p:cNvCxnSpPr/>
          <p:nvPr/>
        </p:nvCxnSpPr>
        <p:spPr>
          <a:xfrm flipH="1" flipV="1">
            <a:off x="2884488" y="2417763"/>
            <a:ext cx="104775" cy="1936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1" name="Connecteur droit 250"/>
          <p:cNvCxnSpPr/>
          <p:nvPr/>
        </p:nvCxnSpPr>
        <p:spPr>
          <a:xfrm flipH="1">
            <a:off x="2986088" y="2417763"/>
            <a:ext cx="104775" cy="1936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2" name="Connecteur droit 251"/>
          <p:cNvCxnSpPr/>
          <p:nvPr/>
        </p:nvCxnSpPr>
        <p:spPr>
          <a:xfrm flipH="1" flipV="1">
            <a:off x="3087688" y="2417763"/>
            <a:ext cx="104775" cy="1936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3" name="Connecteur droit 252"/>
          <p:cNvCxnSpPr/>
          <p:nvPr/>
        </p:nvCxnSpPr>
        <p:spPr>
          <a:xfrm flipH="1">
            <a:off x="3192463" y="2417763"/>
            <a:ext cx="104775" cy="1936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4" name="Connecteur droit 253"/>
          <p:cNvCxnSpPr/>
          <p:nvPr/>
        </p:nvCxnSpPr>
        <p:spPr>
          <a:xfrm flipH="1" flipV="1">
            <a:off x="3294063" y="2417763"/>
            <a:ext cx="104775" cy="1936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5" name="Connecteur droit 254"/>
          <p:cNvCxnSpPr/>
          <p:nvPr/>
        </p:nvCxnSpPr>
        <p:spPr>
          <a:xfrm flipH="1">
            <a:off x="3395663" y="2417763"/>
            <a:ext cx="104775" cy="1936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6" name="Connecteur droit 255"/>
          <p:cNvCxnSpPr/>
          <p:nvPr/>
        </p:nvCxnSpPr>
        <p:spPr>
          <a:xfrm>
            <a:off x="3500438" y="2417763"/>
            <a:ext cx="61912" cy="968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7" name="Connecteur droit 256"/>
          <p:cNvCxnSpPr/>
          <p:nvPr/>
        </p:nvCxnSpPr>
        <p:spPr>
          <a:xfrm>
            <a:off x="3557588" y="2514600"/>
            <a:ext cx="20478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139" name="Rectangle 68"/>
          <p:cNvSpPr>
            <a:spLocks noChangeArrowheads="1"/>
          </p:cNvSpPr>
          <p:nvPr/>
        </p:nvSpPr>
        <p:spPr bwMode="auto">
          <a:xfrm>
            <a:off x="374650" y="6080125"/>
            <a:ext cx="4392613" cy="338138"/>
          </a:xfrm>
          <a:prstGeom prst="rect">
            <a:avLst/>
          </a:prstGeom>
          <a:noFill/>
          <a:ln w="9525">
            <a:noFill/>
            <a:miter lim="800000"/>
            <a:headEnd/>
            <a:tailEnd/>
          </a:ln>
        </p:spPr>
        <p:txBody>
          <a:bodyPr>
            <a:spAutoFit/>
          </a:bodyPr>
          <a:lstStyle/>
          <a:p>
            <a:pPr algn="ctr"/>
            <a:r>
              <a:rPr lang="fr-FR" sz="1600" i="1">
                <a:latin typeface="Calibri" pitchFamily="34" charset="0"/>
              </a:rPr>
              <a:t>Schématisation du Nano Indenteur®</a:t>
            </a:r>
          </a:p>
        </p:txBody>
      </p:sp>
      <p:cxnSp>
        <p:nvCxnSpPr>
          <p:cNvPr id="286" name="Connecteur droit avec flèche 285"/>
          <p:cNvCxnSpPr/>
          <p:nvPr/>
        </p:nvCxnSpPr>
        <p:spPr>
          <a:xfrm>
            <a:off x="5292725" y="5876925"/>
            <a:ext cx="3382963"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87" name="Connecteur droit avec flèche 286"/>
          <p:cNvCxnSpPr/>
          <p:nvPr/>
        </p:nvCxnSpPr>
        <p:spPr>
          <a:xfrm flipV="1">
            <a:off x="5445125" y="1484313"/>
            <a:ext cx="0" cy="454501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142" name="ZoneTexte 288"/>
          <p:cNvSpPr txBox="1">
            <a:spLocks noChangeArrowheads="1"/>
          </p:cNvSpPr>
          <p:nvPr/>
        </p:nvSpPr>
        <p:spPr bwMode="auto">
          <a:xfrm>
            <a:off x="6427788" y="5908675"/>
            <a:ext cx="2124075" cy="368300"/>
          </a:xfrm>
          <a:prstGeom prst="rect">
            <a:avLst/>
          </a:prstGeom>
          <a:noFill/>
          <a:ln w="9525">
            <a:noFill/>
            <a:miter lim="800000"/>
            <a:headEnd/>
            <a:tailEnd/>
          </a:ln>
        </p:spPr>
        <p:txBody>
          <a:bodyPr>
            <a:spAutoFit/>
          </a:bodyPr>
          <a:lstStyle/>
          <a:p>
            <a:pPr algn="r"/>
            <a:r>
              <a:rPr lang="fr-FR">
                <a:latin typeface="Calibri" pitchFamily="34" charset="0"/>
              </a:rPr>
              <a:t>Déplacement (</a:t>
            </a:r>
            <a:r>
              <a:rPr lang="fr-FR" i="1">
                <a:latin typeface="Times New Roman" pitchFamily="18" charset="0"/>
                <a:cs typeface="Times New Roman" pitchFamily="18" charset="0"/>
              </a:rPr>
              <a:t>h</a:t>
            </a:r>
            <a:r>
              <a:rPr lang="fr-FR">
                <a:latin typeface="Calibri" pitchFamily="34" charset="0"/>
              </a:rPr>
              <a:t>)</a:t>
            </a:r>
          </a:p>
        </p:txBody>
      </p:sp>
      <p:sp>
        <p:nvSpPr>
          <p:cNvPr id="3143" name="ZoneTexte 289"/>
          <p:cNvSpPr txBox="1">
            <a:spLocks noChangeArrowheads="1"/>
          </p:cNvSpPr>
          <p:nvPr/>
        </p:nvSpPr>
        <p:spPr bwMode="auto">
          <a:xfrm rot="-5400000">
            <a:off x="4168775" y="2484438"/>
            <a:ext cx="2122487" cy="369888"/>
          </a:xfrm>
          <a:prstGeom prst="rect">
            <a:avLst/>
          </a:prstGeom>
          <a:noFill/>
          <a:ln w="9525">
            <a:noFill/>
            <a:miter lim="800000"/>
            <a:headEnd/>
            <a:tailEnd/>
          </a:ln>
        </p:spPr>
        <p:txBody>
          <a:bodyPr>
            <a:spAutoFit/>
          </a:bodyPr>
          <a:lstStyle/>
          <a:p>
            <a:pPr algn="r"/>
            <a:r>
              <a:rPr lang="fr-FR">
                <a:latin typeface="Calibri" pitchFamily="34" charset="0"/>
              </a:rPr>
              <a:t>Force  (</a:t>
            </a:r>
            <a:r>
              <a:rPr lang="fr-FR" i="1">
                <a:latin typeface="Times New Roman" pitchFamily="18" charset="0"/>
                <a:cs typeface="Times New Roman" pitchFamily="18" charset="0"/>
              </a:rPr>
              <a:t>F</a:t>
            </a:r>
            <a:r>
              <a:rPr lang="fr-FR">
                <a:latin typeface="Calibri" pitchFamily="34" charset="0"/>
              </a:rPr>
              <a:t>)</a:t>
            </a:r>
          </a:p>
        </p:txBody>
      </p:sp>
      <p:sp>
        <p:nvSpPr>
          <p:cNvPr id="294" name="Forme libre 293"/>
          <p:cNvSpPr/>
          <p:nvPr/>
        </p:nvSpPr>
        <p:spPr>
          <a:xfrm>
            <a:off x="5437188" y="1628775"/>
            <a:ext cx="2806700" cy="4260850"/>
          </a:xfrm>
          <a:custGeom>
            <a:avLst/>
            <a:gdLst>
              <a:gd name="connsiteX0" fmla="*/ 0 w 1951630"/>
              <a:gd name="connsiteY0" fmla="*/ 3439235 h 3439235"/>
              <a:gd name="connsiteX1" fmla="*/ 764275 w 1951630"/>
              <a:gd name="connsiteY1" fmla="*/ 2661313 h 3439235"/>
              <a:gd name="connsiteX2" fmla="*/ 1555845 w 1951630"/>
              <a:gd name="connsiteY2" fmla="*/ 1392071 h 3439235"/>
              <a:gd name="connsiteX3" fmla="*/ 1951630 w 1951630"/>
              <a:gd name="connsiteY3" fmla="*/ 0 h 3439235"/>
              <a:gd name="connsiteX0" fmla="*/ 0 w 1951630"/>
              <a:gd name="connsiteY0" fmla="*/ 3439235 h 3439235"/>
              <a:gd name="connsiteX1" fmla="*/ 764275 w 1951630"/>
              <a:gd name="connsiteY1" fmla="*/ 2661313 h 3439235"/>
              <a:gd name="connsiteX2" fmla="*/ 1250590 w 1951630"/>
              <a:gd name="connsiteY2" fmla="*/ 1511166 h 3439235"/>
              <a:gd name="connsiteX3" fmla="*/ 1951630 w 1951630"/>
              <a:gd name="connsiteY3" fmla="*/ 0 h 3439235"/>
              <a:gd name="connsiteX0" fmla="*/ 0 w 1951630"/>
              <a:gd name="connsiteY0" fmla="*/ 3439235 h 3439235"/>
              <a:gd name="connsiteX1" fmla="*/ 599624 w 1951630"/>
              <a:gd name="connsiteY1" fmla="*/ 2615480 h 3439235"/>
              <a:gd name="connsiteX2" fmla="*/ 1250590 w 1951630"/>
              <a:gd name="connsiteY2" fmla="*/ 1511166 h 3439235"/>
              <a:gd name="connsiteX3" fmla="*/ 1951630 w 1951630"/>
              <a:gd name="connsiteY3" fmla="*/ 0 h 3439235"/>
              <a:gd name="connsiteX0" fmla="*/ 0 w 1951630"/>
              <a:gd name="connsiteY0" fmla="*/ 3439235 h 3439235"/>
              <a:gd name="connsiteX1" fmla="*/ 599624 w 1951630"/>
              <a:gd name="connsiteY1" fmla="*/ 2673602 h 3439235"/>
              <a:gd name="connsiteX2" fmla="*/ 1250590 w 1951630"/>
              <a:gd name="connsiteY2" fmla="*/ 1511166 h 3439235"/>
              <a:gd name="connsiteX3" fmla="*/ 1951630 w 1951630"/>
              <a:gd name="connsiteY3" fmla="*/ 0 h 3439235"/>
            </a:gdLst>
            <a:ahLst/>
            <a:cxnLst>
              <a:cxn ang="0">
                <a:pos x="connsiteX0" y="connsiteY0"/>
              </a:cxn>
              <a:cxn ang="0">
                <a:pos x="connsiteX1" y="connsiteY1"/>
              </a:cxn>
              <a:cxn ang="0">
                <a:pos x="connsiteX2" y="connsiteY2"/>
              </a:cxn>
              <a:cxn ang="0">
                <a:pos x="connsiteX3" y="connsiteY3"/>
              </a:cxn>
            </a:cxnLst>
            <a:rect l="l" t="t" r="r" b="b"/>
            <a:pathLst>
              <a:path w="1951630" h="3439235">
                <a:moveTo>
                  <a:pt x="0" y="3439235"/>
                </a:moveTo>
                <a:cubicBezTo>
                  <a:pt x="252484" y="3220871"/>
                  <a:pt x="391192" y="2994947"/>
                  <a:pt x="599624" y="2673602"/>
                </a:cubicBezTo>
                <a:cubicBezTo>
                  <a:pt x="808056" y="2352257"/>
                  <a:pt x="1025256" y="1956766"/>
                  <a:pt x="1250590" y="1511166"/>
                </a:cubicBezTo>
                <a:cubicBezTo>
                  <a:pt x="1475924" y="1065566"/>
                  <a:pt x="1881117" y="322997"/>
                  <a:pt x="1951630" y="0"/>
                </a:cubicBezTo>
              </a:path>
            </a:pathLst>
          </a:custGeom>
          <a:ln w="3810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a:p>
        </p:txBody>
      </p:sp>
      <p:sp>
        <p:nvSpPr>
          <p:cNvPr id="296" name="Forme libre 295"/>
          <p:cNvSpPr/>
          <p:nvPr/>
        </p:nvSpPr>
        <p:spPr>
          <a:xfrm>
            <a:off x="7216775" y="1628775"/>
            <a:ext cx="1049338" cy="4233863"/>
          </a:xfrm>
          <a:custGeom>
            <a:avLst/>
            <a:gdLst>
              <a:gd name="connsiteX0" fmla="*/ 409432 w 464024"/>
              <a:gd name="connsiteY0" fmla="*/ 0 h 4217158"/>
              <a:gd name="connsiteX1" fmla="*/ 395785 w 464024"/>
              <a:gd name="connsiteY1" fmla="*/ 1433015 h 4217158"/>
              <a:gd name="connsiteX2" fmla="*/ 0 w 464024"/>
              <a:gd name="connsiteY2" fmla="*/ 4217158 h 4217158"/>
              <a:gd name="connsiteX0" fmla="*/ 538119 w 565415"/>
              <a:gd name="connsiteY0" fmla="*/ 0 h 4161620"/>
              <a:gd name="connsiteX1" fmla="*/ 395785 w 565415"/>
              <a:gd name="connsiteY1" fmla="*/ 1377477 h 4161620"/>
              <a:gd name="connsiteX2" fmla="*/ 0 w 565415"/>
              <a:gd name="connsiteY2" fmla="*/ 4161620 h 4161620"/>
              <a:gd name="connsiteX0" fmla="*/ 538119 w 539875"/>
              <a:gd name="connsiteY0" fmla="*/ 0 h 4161620"/>
              <a:gd name="connsiteX1" fmla="*/ 395785 w 539875"/>
              <a:gd name="connsiteY1" fmla="*/ 1377477 h 4161620"/>
              <a:gd name="connsiteX2" fmla="*/ 0 w 539875"/>
              <a:gd name="connsiteY2" fmla="*/ 4161620 h 4161620"/>
              <a:gd name="connsiteX0" fmla="*/ 539875 w 541631"/>
              <a:gd name="connsiteY0" fmla="*/ 0 h 4233628"/>
              <a:gd name="connsiteX1" fmla="*/ 395785 w 541631"/>
              <a:gd name="connsiteY1" fmla="*/ 1449485 h 4233628"/>
              <a:gd name="connsiteX2" fmla="*/ 0 w 541631"/>
              <a:gd name="connsiteY2" fmla="*/ 4233628 h 4233628"/>
              <a:gd name="connsiteX0" fmla="*/ 539875 w 539875"/>
              <a:gd name="connsiteY0" fmla="*/ 0 h 4233628"/>
              <a:gd name="connsiteX1" fmla="*/ 395785 w 539875"/>
              <a:gd name="connsiteY1" fmla="*/ 1449485 h 4233628"/>
              <a:gd name="connsiteX2" fmla="*/ 0 w 539875"/>
              <a:gd name="connsiteY2" fmla="*/ 4233628 h 4233628"/>
              <a:gd name="connsiteX0" fmla="*/ 539875 w 539875"/>
              <a:gd name="connsiteY0" fmla="*/ 0 h 4233628"/>
              <a:gd name="connsiteX1" fmla="*/ 395785 w 539875"/>
              <a:gd name="connsiteY1" fmla="*/ 1449485 h 4233628"/>
              <a:gd name="connsiteX2" fmla="*/ 0 w 539875"/>
              <a:gd name="connsiteY2" fmla="*/ 4233628 h 4233628"/>
              <a:gd name="connsiteX0" fmla="*/ 539875 w 539875"/>
              <a:gd name="connsiteY0" fmla="*/ 0 h 4233628"/>
              <a:gd name="connsiteX1" fmla="*/ 373765 w 539875"/>
              <a:gd name="connsiteY1" fmla="*/ 1440160 h 4233628"/>
              <a:gd name="connsiteX2" fmla="*/ 0 w 539875"/>
              <a:gd name="connsiteY2" fmla="*/ 4233628 h 4233628"/>
              <a:gd name="connsiteX0" fmla="*/ 539875 w 539875"/>
              <a:gd name="connsiteY0" fmla="*/ 0 h 4233628"/>
              <a:gd name="connsiteX1" fmla="*/ 380787 w 539875"/>
              <a:gd name="connsiteY1" fmla="*/ 1512168 h 4233628"/>
              <a:gd name="connsiteX2" fmla="*/ 0 w 539875"/>
              <a:gd name="connsiteY2" fmla="*/ 4233628 h 4233628"/>
            </a:gdLst>
            <a:ahLst/>
            <a:cxnLst>
              <a:cxn ang="0">
                <a:pos x="connsiteX0" y="connsiteY0"/>
              </a:cxn>
              <a:cxn ang="0">
                <a:pos x="connsiteX1" y="connsiteY1"/>
              </a:cxn>
              <a:cxn ang="0">
                <a:pos x="connsiteX2" y="connsiteY2"/>
              </a:cxn>
            </a:cxnLst>
            <a:rect l="l" t="t" r="r" b="b"/>
            <a:pathLst>
              <a:path w="539875" h="4233628">
                <a:moveTo>
                  <a:pt x="539875" y="0"/>
                </a:moveTo>
                <a:cubicBezTo>
                  <a:pt x="435581" y="1098178"/>
                  <a:pt x="470766" y="806563"/>
                  <a:pt x="380787" y="1512168"/>
                </a:cubicBezTo>
                <a:cubicBezTo>
                  <a:pt x="290808" y="2217773"/>
                  <a:pt x="163773" y="3192986"/>
                  <a:pt x="0" y="4233628"/>
                </a:cubicBezTo>
              </a:path>
            </a:pathLst>
          </a:custGeom>
          <a:ln w="3810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a:p>
        </p:txBody>
      </p:sp>
      <p:grpSp>
        <p:nvGrpSpPr>
          <p:cNvPr id="7" name="Groupe 96"/>
          <p:cNvGrpSpPr>
            <a:grpSpLocks/>
          </p:cNvGrpSpPr>
          <p:nvPr/>
        </p:nvGrpSpPr>
        <p:grpSpPr bwMode="auto">
          <a:xfrm>
            <a:off x="7502525" y="1628775"/>
            <a:ext cx="1482725" cy="4248150"/>
            <a:chOff x="7517376" y="1484784"/>
            <a:chExt cx="1482608" cy="4248000"/>
          </a:xfrm>
        </p:grpSpPr>
        <p:cxnSp>
          <p:nvCxnSpPr>
            <p:cNvPr id="81" name="Connecteur droit 80"/>
            <p:cNvCxnSpPr/>
            <p:nvPr/>
          </p:nvCxnSpPr>
          <p:spPr>
            <a:xfrm flipH="1">
              <a:off x="7517376" y="1484784"/>
              <a:ext cx="776227" cy="4248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Connecteur droit 82"/>
            <p:cNvCxnSpPr/>
            <p:nvPr/>
          </p:nvCxnSpPr>
          <p:spPr>
            <a:xfrm>
              <a:off x="8031685" y="2997619"/>
              <a:ext cx="28890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5" name="Arc 84"/>
            <p:cNvSpPr/>
            <p:nvPr/>
          </p:nvSpPr>
          <p:spPr>
            <a:xfrm>
              <a:off x="7884060" y="2780138"/>
              <a:ext cx="360334" cy="433373"/>
            </a:xfrm>
            <a:prstGeom prst="arc">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a:p>
          </p:txBody>
        </p:sp>
        <p:graphicFrame>
          <p:nvGraphicFramePr>
            <p:cNvPr id="3074" name="Object 3"/>
            <p:cNvGraphicFramePr>
              <a:graphicFrameLocks noChangeAspect="1"/>
            </p:cNvGraphicFramePr>
            <p:nvPr/>
          </p:nvGraphicFramePr>
          <p:xfrm>
            <a:off x="8172400" y="2276872"/>
            <a:ext cx="827584" cy="641378"/>
          </p:xfrm>
          <a:graphic>
            <a:graphicData uri="http://schemas.openxmlformats.org/presentationml/2006/ole">
              <mc:AlternateContent xmlns:mc="http://schemas.openxmlformats.org/markup-compatibility/2006">
                <mc:Choice xmlns:v="urn:schemas-microsoft-com:vml" Requires="v">
                  <p:oleObj spid="_x0000_s3077" name="Équation" r:id="rId4" imgW="507780" imgH="393529" progId="Equation.3">
                    <p:embed/>
                  </p:oleObj>
                </mc:Choice>
                <mc:Fallback>
                  <p:oleObj name="Équation" r:id="rId4" imgW="507780" imgH="393529" progId="Equation.3">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72400" y="2276872"/>
                          <a:ext cx="827584" cy="64137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cxnSp>
        <p:nvCxnSpPr>
          <p:cNvPr id="92" name="Connecteur droit 91"/>
          <p:cNvCxnSpPr>
            <a:stCxn id="91" idx="3"/>
            <a:endCxn id="205" idx="5"/>
          </p:cNvCxnSpPr>
          <p:nvPr/>
        </p:nvCxnSpPr>
        <p:spPr>
          <a:xfrm flipH="1">
            <a:off x="2570163" y="2414588"/>
            <a:ext cx="3373437" cy="2303462"/>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sp>
        <p:nvSpPr>
          <p:cNvPr id="103" name="Rectangle à coins arrondis 102"/>
          <p:cNvSpPr/>
          <p:nvPr/>
        </p:nvSpPr>
        <p:spPr>
          <a:xfrm>
            <a:off x="5610225" y="1004888"/>
            <a:ext cx="3311525" cy="431800"/>
          </a:xfrm>
          <a:prstGeom prst="roundRect">
            <a:avLst>
              <a:gd name="adj" fmla="val 9550"/>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b="1" dirty="0">
                <a:solidFill>
                  <a:schemeClr val="tx1"/>
                </a:solidFill>
              </a:rPr>
              <a:t> Mesure de la raideur en continu</a:t>
            </a:r>
          </a:p>
        </p:txBody>
      </p:sp>
      <p:sp>
        <p:nvSpPr>
          <p:cNvPr id="105" name="Espace réservé du numéro de diapositive 3"/>
          <p:cNvSpPr>
            <a:spLocks noGrp="1"/>
          </p:cNvSpPr>
          <p:nvPr>
            <p:ph type="sldNum" sz="quarter" idx="12"/>
          </p:nvPr>
        </p:nvSpPr>
        <p:spPr>
          <a:xfrm>
            <a:off x="8675688" y="6492875"/>
            <a:ext cx="347662" cy="365125"/>
          </a:xfrm>
        </p:spPr>
        <p:txBody>
          <a:bodyPr/>
          <a:lstStyle/>
          <a:p>
            <a:pPr>
              <a:defRPr/>
            </a:pPr>
            <a:fld id="{7841762D-A8CE-42D5-A77A-922790F21E23}" type="slidenum">
              <a:rPr lang="de-DE"/>
              <a:pPr>
                <a:defRPr/>
              </a:pPr>
              <a:t>6</a:t>
            </a:fld>
            <a:endParaRPr lang="de-DE"/>
          </a:p>
        </p:txBody>
      </p:sp>
      <p:sp>
        <p:nvSpPr>
          <p:cNvPr id="102" name="Rectangle 101"/>
          <p:cNvSpPr/>
          <p:nvPr/>
        </p:nvSpPr>
        <p:spPr>
          <a:xfrm>
            <a:off x="5867400" y="2795588"/>
            <a:ext cx="865188"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97" name="Ellipse 296"/>
          <p:cNvSpPr/>
          <p:nvPr/>
        </p:nvSpPr>
        <p:spPr>
          <a:xfrm>
            <a:off x="5838825" y="2779713"/>
            <a:ext cx="900113" cy="900112"/>
          </a:xfrm>
          <a:prstGeom prst="ellipse">
            <a:avLst/>
          </a:prstGeom>
          <a:noFill/>
          <a:ln w="38100">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cxnSp>
        <p:nvCxnSpPr>
          <p:cNvPr id="324" name="Connecteur droit 323"/>
          <p:cNvCxnSpPr>
            <a:stCxn id="297" idx="5"/>
          </p:cNvCxnSpPr>
          <p:nvPr/>
        </p:nvCxnSpPr>
        <p:spPr>
          <a:xfrm>
            <a:off x="6605588" y="3548063"/>
            <a:ext cx="360362" cy="444500"/>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sp>
        <p:nvSpPr>
          <p:cNvPr id="3153" name="ZoneTexte 114"/>
          <p:cNvSpPr txBox="1">
            <a:spLocks noChangeArrowheads="1"/>
          </p:cNvSpPr>
          <p:nvPr/>
        </p:nvSpPr>
        <p:spPr bwMode="auto">
          <a:xfrm>
            <a:off x="0" y="6597352"/>
            <a:ext cx="8064500" cy="276999"/>
          </a:xfrm>
          <a:prstGeom prst="rect">
            <a:avLst/>
          </a:prstGeom>
          <a:noFill/>
          <a:ln w="9525">
            <a:noFill/>
            <a:miter lim="800000"/>
            <a:headEnd/>
            <a:tailEnd/>
          </a:ln>
        </p:spPr>
        <p:txBody>
          <a:bodyPr>
            <a:spAutoFit/>
          </a:bodyPr>
          <a:lstStyle/>
          <a:p>
            <a:pPr algn="just"/>
            <a:r>
              <a:rPr lang="fr-FR" sz="1200" u="sng" dirty="0">
                <a:latin typeface="Calibri" pitchFamily="34" charset="0"/>
              </a:rPr>
              <a:t>Source</a:t>
            </a:r>
            <a:r>
              <a:rPr lang="fr-FR" sz="1200" dirty="0">
                <a:latin typeface="Calibri" pitchFamily="34" charset="0"/>
              </a:rPr>
              <a:t> : Fischer-Cripps A. C., “Nanoindentation – 2nd Edition.”, Springer, 2004.</a:t>
            </a:r>
            <a:endParaRPr lang="fr-FR" sz="1050" dirty="0">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0035 7.40741E-7 L 0.00035 0.03148 " pathEditMode="relative" rAng="0" ptsTypes="AA">
                                      <p:cBhvr>
                                        <p:cTn id="6" dur="3000" fill="hold"/>
                                        <p:tgtEl>
                                          <p:spTgt spid="5"/>
                                        </p:tgtEl>
                                        <p:attrNameLst>
                                          <p:attrName>ppt_x</p:attrName>
                                          <p:attrName>ppt_y</p:attrName>
                                        </p:attrNameLst>
                                      </p:cBhvr>
                                      <p:rCtr x="0" y="16"/>
                                    </p:animMotion>
                                  </p:childTnLst>
                                </p:cTn>
                              </p:par>
                              <p:par>
                                <p:cTn id="7" presetID="18" presetClass="entr" presetSubtype="9" fill="hold" nodeType="withEffect">
                                  <p:stCondLst>
                                    <p:cond delay="500"/>
                                  </p:stCondLst>
                                  <p:childTnLst>
                                    <p:set>
                                      <p:cBhvr>
                                        <p:cTn id="8" dur="1" fill="hold">
                                          <p:stCondLst>
                                            <p:cond delay="0"/>
                                          </p:stCondLst>
                                        </p:cTn>
                                        <p:tgtEl>
                                          <p:spTgt spid="294"/>
                                        </p:tgtEl>
                                        <p:attrNameLst>
                                          <p:attrName>style.visibility</p:attrName>
                                        </p:attrNameLst>
                                      </p:cBhvr>
                                      <p:to>
                                        <p:strVal val="visible"/>
                                      </p:to>
                                    </p:set>
                                    <p:animEffect transition="in" filter="strips(upLeft)">
                                      <p:cBhvr>
                                        <p:cTn id="9" dur="3000"/>
                                        <p:tgtEl>
                                          <p:spTgt spid="294"/>
                                        </p:tgtEl>
                                      </p:cBhvr>
                                    </p:animEffect>
                                  </p:childTnLst>
                                </p:cTn>
                              </p:par>
                            </p:childTnLst>
                          </p:cTn>
                        </p:par>
                      </p:childTnLst>
                    </p:cTn>
                  </p:par>
                  <p:par>
                    <p:cTn id="10" fill="hold">
                      <p:stCondLst>
                        <p:cond delay="indefinite"/>
                      </p:stCondLst>
                      <p:childTnLst>
                        <p:par>
                          <p:cTn id="11" fill="hold">
                            <p:stCondLst>
                              <p:cond delay="0"/>
                            </p:stCondLst>
                            <p:childTnLst>
                              <p:par>
                                <p:cTn id="12" presetID="0" presetClass="path" presetSubtype="0" accel="50000" decel="50000" fill="hold" nodeType="clickEffect">
                                  <p:stCondLst>
                                    <p:cond delay="0"/>
                                  </p:stCondLst>
                                  <p:childTnLst>
                                    <p:animMotion origin="layout" path="M 0.00052 0.03148 L 0.00052 -0.00115 " pathEditMode="relative" rAng="0" ptsTypes="AA">
                                      <p:cBhvr>
                                        <p:cTn id="13" dur="3000" fill="hold"/>
                                        <p:tgtEl>
                                          <p:spTgt spid="5"/>
                                        </p:tgtEl>
                                        <p:attrNameLst>
                                          <p:attrName>ppt_x</p:attrName>
                                          <p:attrName>ppt_y</p:attrName>
                                        </p:attrNameLst>
                                      </p:cBhvr>
                                      <p:rCtr x="0" y="-16"/>
                                    </p:animMotion>
                                  </p:childTnLst>
                                </p:cTn>
                              </p:par>
                              <p:par>
                                <p:cTn id="14" presetID="18" presetClass="entr" presetSubtype="12" fill="hold" nodeType="withEffect">
                                  <p:stCondLst>
                                    <p:cond delay="0"/>
                                  </p:stCondLst>
                                  <p:childTnLst>
                                    <p:set>
                                      <p:cBhvr>
                                        <p:cTn id="15" dur="1" fill="hold">
                                          <p:stCondLst>
                                            <p:cond delay="0"/>
                                          </p:stCondLst>
                                        </p:cTn>
                                        <p:tgtEl>
                                          <p:spTgt spid="296"/>
                                        </p:tgtEl>
                                        <p:attrNameLst>
                                          <p:attrName>style.visibility</p:attrName>
                                        </p:attrNameLst>
                                      </p:cBhvr>
                                      <p:to>
                                        <p:strVal val="visible"/>
                                      </p:to>
                                    </p:set>
                                    <p:animEffect transition="in" filter="strips(downLeft)">
                                      <p:cBhvr>
                                        <p:cTn id="16" dur="2000"/>
                                        <p:tgtEl>
                                          <p:spTgt spid="296"/>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03"/>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8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9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91"/>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9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97"/>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2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24"/>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0" presetClass="path" presetSubtype="0" accel="50000" decel="50000" fill="hold" grpId="0" nodeType="clickEffect">
                                  <p:stCondLst>
                                    <p:cond delay="500"/>
                                  </p:stCondLst>
                                  <p:childTnLst>
                                    <p:animMotion origin="layout" path="M 5.55556E-7 3.7037E-6 L 5.55556E-7 0.03148 " pathEditMode="relative" ptsTypes="AA">
                                      <p:cBhvr>
                                        <p:cTn id="46" dur="500" fill="hold"/>
                                        <p:tgtEl>
                                          <p:spTgt spid="89"/>
                                        </p:tgtEl>
                                        <p:attrNameLst>
                                          <p:attrName>ppt_x</p:attrName>
                                          <p:attrName>ppt_y</p:attrName>
                                        </p:attrNameLst>
                                      </p:cBhvr>
                                    </p:animMotion>
                                  </p:childTnLst>
                                </p:cTn>
                              </p:par>
                              <p:par>
                                <p:cTn id="47" presetID="0" presetClass="path" presetSubtype="0" accel="50000" decel="50000" fill="hold" grpId="3" nodeType="withEffect">
                                  <p:stCondLst>
                                    <p:cond delay="1000"/>
                                  </p:stCondLst>
                                  <p:childTnLst>
                                    <p:animMotion origin="layout" path="M 4.72222E-6 0.03102 L 4.72222E-6 0.01019 " pathEditMode="relative" rAng="0" ptsTypes="AA">
                                      <p:cBhvr>
                                        <p:cTn id="48" dur="500" fill="hold"/>
                                        <p:tgtEl>
                                          <p:spTgt spid="89"/>
                                        </p:tgtEl>
                                        <p:attrNameLst>
                                          <p:attrName>ppt_x</p:attrName>
                                          <p:attrName>ppt_y</p:attrName>
                                        </p:attrNameLst>
                                      </p:cBhvr>
                                      <p:rCtr x="0" y="-10"/>
                                    </p:animMotion>
                                  </p:childTnLst>
                                </p:cTn>
                              </p:par>
                              <p:par>
                                <p:cTn id="49" presetID="0" presetClass="path" presetSubtype="0" accel="50000" decel="50000" fill="hold" grpId="1" nodeType="withEffect">
                                  <p:stCondLst>
                                    <p:cond delay="1500"/>
                                  </p:stCondLst>
                                  <p:childTnLst>
                                    <p:animMotion origin="layout" path="M 4.72222E-6 0.00972 L 4.72222E-6 0.04121 " pathEditMode="relative" rAng="0" ptsTypes="AA">
                                      <p:cBhvr>
                                        <p:cTn id="50" dur="500" fill="hold"/>
                                        <p:tgtEl>
                                          <p:spTgt spid="89"/>
                                        </p:tgtEl>
                                        <p:attrNameLst>
                                          <p:attrName>ppt_x</p:attrName>
                                          <p:attrName>ppt_y</p:attrName>
                                        </p:attrNameLst>
                                      </p:cBhvr>
                                      <p:rCtr x="0" y="16"/>
                                    </p:animMotion>
                                  </p:childTnLst>
                                </p:cTn>
                              </p:par>
                              <p:par>
                                <p:cTn id="51" presetID="0" presetClass="path" presetSubtype="0" accel="50000" decel="50000" fill="hold" grpId="4" nodeType="withEffect">
                                  <p:stCondLst>
                                    <p:cond delay="2000"/>
                                  </p:stCondLst>
                                  <p:childTnLst>
                                    <p:animMotion origin="layout" path="M 4.72222E-6 0.04121 L 4.72222E-6 0.02014 " pathEditMode="relative" rAng="0" ptsTypes="AA">
                                      <p:cBhvr>
                                        <p:cTn id="52" dur="500" fill="hold"/>
                                        <p:tgtEl>
                                          <p:spTgt spid="89"/>
                                        </p:tgtEl>
                                        <p:attrNameLst>
                                          <p:attrName>ppt_x</p:attrName>
                                          <p:attrName>ppt_y</p:attrName>
                                        </p:attrNameLst>
                                      </p:cBhvr>
                                      <p:rCtr x="0" y="-11"/>
                                    </p:animMotion>
                                  </p:childTnLst>
                                </p:cTn>
                              </p:par>
                              <p:par>
                                <p:cTn id="53" presetID="0" presetClass="path" presetSubtype="0" accel="50000" decel="50000" fill="hold" grpId="2" nodeType="withEffect">
                                  <p:stCondLst>
                                    <p:cond delay="2500"/>
                                  </p:stCondLst>
                                  <p:childTnLst>
                                    <p:animMotion origin="layout" path="M 4.72222E-6 0.02014 L 4.72222E-6 0.05162 " pathEditMode="relative" rAng="0" ptsTypes="AA">
                                      <p:cBhvr>
                                        <p:cTn id="54" dur="500" fill="hold"/>
                                        <p:tgtEl>
                                          <p:spTgt spid="89"/>
                                        </p:tgtEl>
                                        <p:attrNameLst>
                                          <p:attrName>ppt_x</p:attrName>
                                          <p:attrName>ppt_y</p:attrName>
                                        </p:attrNameLst>
                                      </p:cBhvr>
                                      <p:rCtr x="0" y="16"/>
                                    </p:animMotion>
                                  </p:childTnLst>
                                </p:cTn>
                              </p:par>
                              <p:par>
                                <p:cTn id="55" presetID="0" presetClass="path" presetSubtype="0" accel="50000" decel="50000" fill="hold" grpId="5" nodeType="withEffect">
                                  <p:stCondLst>
                                    <p:cond delay="3000"/>
                                  </p:stCondLst>
                                  <p:childTnLst>
                                    <p:animMotion origin="layout" path="M -2.5E-6 0.05162 L -2.5E-6 0.03056 " pathEditMode="relative" rAng="0" ptsTypes="AA">
                                      <p:cBhvr>
                                        <p:cTn id="56" dur="500" fill="hold"/>
                                        <p:tgtEl>
                                          <p:spTgt spid="89"/>
                                        </p:tgtEl>
                                        <p:attrNameLst>
                                          <p:attrName>ppt_x</p:attrName>
                                          <p:attrName>ppt_y</p:attrName>
                                        </p:attrNameLst>
                                      </p:cBhvr>
                                      <p:rCtr x="0" y="-11"/>
                                    </p:animMotion>
                                  </p:childTnLst>
                                </p:cTn>
                              </p:par>
                              <p:par>
                                <p:cTn id="57" presetID="1" presetClass="entr" presetSubtype="0" fill="hold" grpId="1" nodeType="withEffect">
                                  <p:stCondLst>
                                    <p:cond delay="0"/>
                                  </p:stCondLst>
                                  <p:childTnLst>
                                    <p:set>
                                      <p:cBhvr>
                                        <p:cTn id="58" dur="1" fill="hold">
                                          <p:stCondLst>
                                            <p:cond delay="0"/>
                                          </p:stCondLst>
                                        </p:cTn>
                                        <p:tgtEl>
                                          <p:spTgt spid="102"/>
                                        </p:tgtEl>
                                        <p:attrNameLst>
                                          <p:attrName>style.visibility</p:attrName>
                                        </p:attrNameLst>
                                      </p:cBhvr>
                                      <p:to>
                                        <p:strVal val="visible"/>
                                      </p:to>
                                    </p:set>
                                  </p:childTnLst>
                                </p:cTn>
                              </p:par>
                              <p:par>
                                <p:cTn id="59" presetID="22" presetClass="exit" presetSubtype="8" fill="hold" grpId="0" nodeType="withEffect">
                                  <p:stCondLst>
                                    <p:cond delay="500"/>
                                  </p:stCondLst>
                                  <p:childTnLst>
                                    <p:animEffect transition="out" filter="wipe(left)">
                                      <p:cBhvr>
                                        <p:cTn id="60" dur="3500"/>
                                        <p:tgtEl>
                                          <p:spTgt spid="102"/>
                                        </p:tgtEl>
                                      </p:cBhvr>
                                    </p:animEffect>
                                    <p:set>
                                      <p:cBhvr>
                                        <p:cTn id="61" dur="1" fill="hold">
                                          <p:stCondLst>
                                            <p:cond delay="3499"/>
                                          </p:stCondLst>
                                        </p:cTn>
                                        <p:tgtEl>
                                          <p:spTgt spid="10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89" grpId="1" animBg="1"/>
      <p:bldP spid="89" grpId="2" animBg="1"/>
      <p:bldP spid="89" grpId="3" animBg="1"/>
      <p:bldP spid="89" grpId="4" animBg="1"/>
      <p:bldP spid="89" grpId="5" animBg="1"/>
      <p:bldP spid="103" grpId="0" animBg="1"/>
      <p:bldP spid="102" grpId="0" animBg="1"/>
      <p:bldP spid="102" grpId="1" animBg="1"/>
      <p:bldP spid="29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à coins arrondis 25"/>
          <p:cNvSpPr/>
          <p:nvPr/>
        </p:nvSpPr>
        <p:spPr bwMode="auto">
          <a:xfrm>
            <a:off x="359209" y="2636913"/>
            <a:ext cx="3456384" cy="1656184"/>
          </a:xfrm>
          <a:prstGeom prst="roundRect">
            <a:avLst>
              <a:gd name="adj" fmla="val 9550"/>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a:lstStyle/>
          <a:p>
            <a:pPr algn="ctr" fontAlgn="auto">
              <a:spcBef>
                <a:spcPts val="0"/>
              </a:spcBef>
              <a:spcAft>
                <a:spcPts val="0"/>
              </a:spcAft>
              <a:defRPr/>
            </a:pPr>
            <a:r>
              <a:rPr lang="fr-FR" b="1" u="sng" dirty="0" smtClean="0">
                <a:solidFill>
                  <a:schemeClr val="tx1"/>
                </a:solidFill>
              </a:rPr>
              <a:t>Module d’Young</a:t>
            </a:r>
            <a:endParaRPr lang="fr-FR" b="1" u="sng" dirty="0">
              <a:solidFill>
                <a:schemeClr val="tx1"/>
              </a:solidFill>
            </a:endParaRPr>
          </a:p>
        </p:txBody>
      </p:sp>
      <p:cxnSp>
        <p:nvCxnSpPr>
          <p:cNvPr id="3" name="Connecteur droit 2"/>
          <p:cNvCxnSpPr/>
          <p:nvPr/>
        </p:nvCxnSpPr>
        <p:spPr>
          <a:xfrm>
            <a:off x="0" y="476250"/>
            <a:ext cx="9144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4101" name="ZoneTexte 3"/>
          <p:cNvSpPr txBox="1">
            <a:spLocks noChangeArrowheads="1"/>
          </p:cNvSpPr>
          <p:nvPr/>
        </p:nvSpPr>
        <p:spPr bwMode="auto">
          <a:xfrm>
            <a:off x="0" y="0"/>
            <a:ext cx="9144000" cy="461963"/>
          </a:xfrm>
          <a:prstGeom prst="rect">
            <a:avLst/>
          </a:prstGeom>
          <a:noFill/>
          <a:ln w="9525">
            <a:noFill/>
            <a:miter lim="800000"/>
            <a:headEnd/>
            <a:tailEnd/>
          </a:ln>
        </p:spPr>
        <p:txBody>
          <a:bodyPr>
            <a:spAutoFit/>
          </a:bodyPr>
          <a:lstStyle/>
          <a:p>
            <a:r>
              <a:rPr lang="fr-FR" sz="2400" dirty="0" smtClean="0">
                <a:latin typeface="Calibri" pitchFamily="34" charset="0"/>
              </a:rPr>
              <a:t>I. </a:t>
            </a:r>
            <a:r>
              <a:rPr lang="fr-FR" sz="2400" dirty="0">
                <a:latin typeface="Calibri" pitchFamily="34" charset="0"/>
              </a:rPr>
              <a:t>Caractérisation mécanique des matériaux de contact</a:t>
            </a:r>
          </a:p>
        </p:txBody>
      </p:sp>
      <p:sp>
        <p:nvSpPr>
          <p:cNvPr id="6" name="ZoneTexte 5"/>
          <p:cNvSpPr txBox="1"/>
          <p:nvPr/>
        </p:nvSpPr>
        <p:spPr>
          <a:xfrm>
            <a:off x="0" y="508000"/>
            <a:ext cx="9144000" cy="400050"/>
          </a:xfrm>
          <a:prstGeom prst="rect">
            <a:avLst/>
          </a:prstGeom>
          <a:solidFill>
            <a:schemeClr val="accent1">
              <a:lumMod val="20000"/>
              <a:lumOff val="80000"/>
            </a:schemeClr>
          </a:solidFill>
        </p:spPr>
        <p:txBody>
          <a:bodyPr>
            <a:spAutoFit/>
          </a:bodyPr>
          <a:lstStyle/>
          <a:p>
            <a:pPr fontAlgn="auto">
              <a:spcBef>
                <a:spcPts val="0"/>
              </a:spcBef>
              <a:spcAft>
                <a:spcPts val="0"/>
              </a:spcAft>
              <a:defRPr/>
            </a:pPr>
            <a:r>
              <a:rPr lang="fr-FR" sz="2000" b="1" i="1" dirty="0">
                <a:latin typeface="+mn-lt"/>
                <a:cs typeface="+mn-cs"/>
                <a:sym typeface="Wingdings"/>
              </a:rPr>
              <a:t></a:t>
            </a:r>
            <a:r>
              <a:rPr lang="fr-FR" sz="2000" i="1" dirty="0">
                <a:latin typeface="+mn-lt"/>
                <a:cs typeface="+mn-cs"/>
                <a:sym typeface="Wingdings"/>
              </a:rPr>
              <a:t> Extraction des propriétés mécaniques</a:t>
            </a:r>
            <a:endParaRPr lang="fr-FR" sz="2000" i="1" dirty="0">
              <a:latin typeface="+mn-lt"/>
              <a:cs typeface="+mn-cs"/>
            </a:endParaRPr>
          </a:p>
        </p:txBody>
      </p:sp>
      <p:sp>
        <p:nvSpPr>
          <p:cNvPr id="7" name="Espace réservé du numéro de diapositive 3"/>
          <p:cNvSpPr>
            <a:spLocks noGrp="1"/>
          </p:cNvSpPr>
          <p:nvPr>
            <p:ph type="sldNum" sz="quarter" idx="12"/>
          </p:nvPr>
        </p:nvSpPr>
        <p:spPr>
          <a:xfrm>
            <a:off x="8675688" y="6492875"/>
            <a:ext cx="347662" cy="365125"/>
          </a:xfrm>
        </p:spPr>
        <p:txBody>
          <a:bodyPr/>
          <a:lstStyle/>
          <a:p>
            <a:pPr>
              <a:defRPr/>
            </a:pPr>
            <a:fld id="{016DC85A-762A-44BC-BE77-38B35C49C9E7}" type="slidenum">
              <a:rPr lang="de-DE"/>
              <a:pPr>
                <a:defRPr/>
              </a:pPr>
              <a:t>7</a:t>
            </a:fld>
            <a:endParaRPr lang="de-DE"/>
          </a:p>
        </p:txBody>
      </p:sp>
      <p:grpSp>
        <p:nvGrpSpPr>
          <p:cNvPr id="4104" name="Groupe 27"/>
          <p:cNvGrpSpPr>
            <a:grpSpLocks/>
          </p:cNvGrpSpPr>
          <p:nvPr/>
        </p:nvGrpSpPr>
        <p:grpSpPr bwMode="auto">
          <a:xfrm>
            <a:off x="323689" y="1052513"/>
            <a:ext cx="3527425" cy="1368375"/>
            <a:chOff x="395536" y="1052736"/>
            <a:chExt cx="3528392" cy="1368179"/>
          </a:xfrm>
        </p:grpSpPr>
        <p:sp>
          <p:nvSpPr>
            <p:cNvPr id="41" name="Rectangle à coins arrondis 40"/>
            <p:cNvSpPr/>
            <p:nvPr/>
          </p:nvSpPr>
          <p:spPr>
            <a:xfrm>
              <a:off x="395536" y="1052736"/>
              <a:ext cx="3528392" cy="1368179"/>
            </a:xfrm>
            <a:prstGeom prst="roundRect">
              <a:avLst>
                <a:gd name="adj" fmla="val 9550"/>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lstStyle/>
            <a:p>
              <a:pPr algn="ctr" fontAlgn="auto">
                <a:spcBef>
                  <a:spcPts val="0"/>
                </a:spcBef>
                <a:spcAft>
                  <a:spcPts val="0"/>
                </a:spcAft>
                <a:defRPr/>
              </a:pPr>
              <a:r>
                <a:rPr lang="fr-FR" b="1" dirty="0" smtClean="0">
                  <a:solidFill>
                    <a:schemeClr val="tx1"/>
                  </a:solidFill>
                </a:rPr>
                <a:t>Unique relation</a:t>
              </a:r>
              <a:endParaRPr lang="fr-FR" b="1" u="sng" dirty="0">
                <a:solidFill>
                  <a:schemeClr val="tx1"/>
                </a:solidFill>
              </a:endParaRPr>
            </a:p>
            <a:p>
              <a:pPr algn="ctr" fontAlgn="auto">
                <a:spcBef>
                  <a:spcPts val="0"/>
                </a:spcBef>
                <a:spcAft>
                  <a:spcPts val="0"/>
                </a:spcAft>
                <a:defRPr/>
              </a:pPr>
              <a:r>
                <a:rPr lang="fr-FR" i="1" dirty="0" smtClean="0">
                  <a:solidFill>
                    <a:schemeClr val="tx1"/>
                  </a:solidFill>
                </a:rPr>
                <a:t>Relation de Sneddon</a:t>
              </a:r>
              <a:r>
                <a:rPr lang="fr-FR" i="1" baseline="30000" dirty="0" smtClean="0">
                  <a:solidFill>
                    <a:schemeClr val="tx1"/>
                  </a:solidFill>
                </a:rPr>
                <a:t>1,2</a:t>
              </a:r>
              <a:endParaRPr lang="fr-FR" i="1" dirty="0">
                <a:solidFill>
                  <a:schemeClr val="tx1"/>
                </a:solidFill>
              </a:endParaRPr>
            </a:p>
          </p:txBody>
        </p:sp>
        <p:graphicFrame>
          <p:nvGraphicFramePr>
            <p:cNvPr id="4098" name="Object 7"/>
            <p:cNvGraphicFramePr>
              <a:graphicFrameLocks noChangeAspect="1"/>
            </p:cNvGraphicFramePr>
            <p:nvPr/>
          </p:nvGraphicFramePr>
          <p:xfrm>
            <a:off x="1127575" y="1686057"/>
            <a:ext cx="1940457" cy="644433"/>
          </p:xfrm>
          <a:graphic>
            <a:graphicData uri="http://schemas.openxmlformats.org/presentationml/2006/ole">
              <mc:AlternateContent xmlns:mc="http://schemas.openxmlformats.org/markup-compatibility/2006">
                <mc:Choice xmlns:v="urn:schemas-microsoft-com:vml" Requires="v">
                  <p:oleObj spid="_x0000_s4107" name="Équation" r:id="rId4" imgW="799920" imgH="266400" progId="Equation.3">
                    <p:embed/>
                  </p:oleObj>
                </mc:Choice>
                <mc:Fallback>
                  <p:oleObj name="Équation" r:id="rId4" imgW="799920" imgH="266400" progId="Equation.3">
                    <p:embed/>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27575" y="1686057"/>
                          <a:ext cx="1940457" cy="644433"/>
                        </a:xfrm>
                        <a:prstGeom prst="rect">
                          <a:avLst/>
                        </a:prstGeom>
                        <a:solidFill>
                          <a:schemeClr val="bg1"/>
                        </a:solidFill>
                        <a:ln w="28575">
                          <a:solidFill>
                            <a:schemeClr val="tx2"/>
                          </a:solidFill>
                          <a:miter lim="800000"/>
                          <a:headEnd/>
                          <a:tailEnd/>
                        </a:ln>
                      </p:spPr>
                    </p:pic>
                  </p:oleObj>
                </mc:Fallback>
              </mc:AlternateContent>
            </a:graphicData>
          </a:graphic>
        </p:graphicFrame>
      </p:grpSp>
      <p:sp>
        <p:nvSpPr>
          <p:cNvPr id="4105" name="ZoneTexte 30"/>
          <p:cNvSpPr txBox="1">
            <a:spLocks noChangeArrowheads="1"/>
          </p:cNvSpPr>
          <p:nvPr/>
        </p:nvSpPr>
        <p:spPr bwMode="auto">
          <a:xfrm>
            <a:off x="0" y="6381328"/>
            <a:ext cx="8569325" cy="461665"/>
          </a:xfrm>
          <a:prstGeom prst="rect">
            <a:avLst/>
          </a:prstGeom>
          <a:noFill/>
          <a:ln w="9525">
            <a:noFill/>
            <a:miter lim="800000"/>
            <a:headEnd/>
            <a:tailEnd/>
          </a:ln>
        </p:spPr>
        <p:txBody>
          <a:bodyPr>
            <a:spAutoFit/>
          </a:bodyPr>
          <a:lstStyle/>
          <a:p>
            <a:pPr algn="just"/>
            <a:r>
              <a:rPr lang="fr-FR" sz="1200" baseline="30000" dirty="0" smtClean="0">
                <a:latin typeface="Calibri" pitchFamily="34" charset="0"/>
              </a:rPr>
              <a:t>1</a:t>
            </a:r>
            <a:r>
              <a:rPr lang="en-US" sz="1200" dirty="0" err="1" smtClean="0">
                <a:latin typeface="Calibri" pitchFamily="34" charset="0"/>
              </a:rPr>
              <a:t>Sneddon</a:t>
            </a:r>
            <a:r>
              <a:rPr lang="en-US" sz="1200" dirty="0" smtClean="0">
                <a:latin typeface="Calibri" pitchFamily="34" charset="0"/>
              </a:rPr>
              <a:t> I. N., “</a:t>
            </a:r>
            <a:r>
              <a:rPr lang="en-US" sz="1200" dirty="0" err="1" smtClean="0">
                <a:latin typeface="Calibri" pitchFamily="34" charset="0"/>
              </a:rPr>
              <a:t>Boussinesqs</a:t>
            </a:r>
            <a:r>
              <a:rPr lang="en-US" sz="1200" dirty="0" smtClean="0">
                <a:latin typeface="Calibri" pitchFamily="34" charset="0"/>
              </a:rPr>
              <a:t> problem for a rigid cone.”, Proc. of the Cambridge Philosophical Soc., 1948, 44(4), pp. 492-507.</a:t>
            </a:r>
          </a:p>
          <a:p>
            <a:pPr algn="just"/>
            <a:r>
              <a:rPr lang="fr-FR" sz="1200" baseline="30000" dirty="0" smtClean="0">
                <a:latin typeface="Calibri" pitchFamily="34" charset="0"/>
              </a:rPr>
              <a:t>2</a:t>
            </a:r>
            <a:r>
              <a:rPr lang="fr-FR" sz="1200" dirty="0" smtClean="0">
                <a:latin typeface="Calibri" pitchFamily="34" charset="0"/>
              </a:rPr>
              <a:t>Bulychev S. I. </a:t>
            </a:r>
            <a:r>
              <a:rPr lang="fr-FR" sz="1200" i="1" dirty="0" smtClean="0">
                <a:latin typeface="Calibri" pitchFamily="34" charset="0"/>
              </a:rPr>
              <a:t>et al.</a:t>
            </a:r>
            <a:r>
              <a:rPr lang="fr-FR" sz="1200" dirty="0" smtClean="0">
                <a:latin typeface="Calibri" pitchFamily="34" charset="0"/>
              </a:rPr>
              <a:t>, “</a:t>
            </a:r>
            <a:r>
              <a:rPr lang="fr-FR" sz="1200" dirty="0" err="1" smtClean="0">
                <a:latin typeface="Calibri" pitchFamily="34" charset="0"/>
              </a:rPr>
              <a:t>Determining</a:t>
            </a:r>
            <a:r>
              <a:rPr lang="fr-FR" sz="1200" dirty="0" smtClean="0">
                <a:latin typeface="Calibri" pitchFamily="34" charset="0"/>
              </a:rPr>
              <a:t> </a:t>
            </a:r>
            <a:r>
              <a:rPr lang="fr-FR" sz="1200" dirty="0" err="1" smtClean="0">
                <a:latin typeface="Calibri" pitchFamily="34" charset="0"/>
              </a:rPr>
              <a:t>Young’s</a:t>
            </a:r>
            <a:r>
              <a:rPr lang="fr-FR" sz="1200" dirty="0" smtClean="0">
                <a:latin typeface="Calibri" pitchFamily="34" charset="0"/>
              </a:rPr>
              <a:t> </a:t>
            </a:r>
            <a:r>
              <a:rPr lang="fr-FR" sz="1200" dirty="0" err="1" smtClean="0">
                <a:latin typeface="Calibri" pitchFamily="34" charset="0"/>
              </a:rPr>
              <a:t>modulus</a:t>
            </a:r>
            <a:r>
              <a:rPr lang="fr-FR" sz="1200" dirty="0" smtClean="0">
                <a:latin typeface="Calibri" pitchFamily="34" charset="0"/>
              </a:rPr>
              <a:t> </a:t>
            </a:r>
            <a:r>
              <a:rPr lang="fr-FR" sz="1200" dirty="0" err="1" smtClean="0">
                <a:latin typeface="Calibri" pitchFamily="34" charset="0"/>
              </a:rPr>
              <a:t>from</a:t>
            </a:r>
            <a:r>
              <a:rPr lang="fr-FR" sz="1200" dirty="0" smtClean="0">
                <a:latin typeface="Calibri" pitchFamily="34" charset="0"/>
              </a:rPr>
              <a:t> the </a:t>
            </a:r>
            <a:r>
              <a:rPr lang="fr-FR" sz="1200" dirty="0" err="1" smtClean="0">
                <a:latin typeface="Calibri" pitchFamily="34" charset="0"/>
              </a:rPr>
              <a:t>indentor</a:t>
            </a:r>
            <a:r>
              <a:rPr lang="fr-FR" sz="1200" dirty="0" smtClean="0">
                <a:latin typeface="Calibri" pitchFamily="34" charset="0"/>
              </a:rPr>
              <a:t> </a:t>
            </a:r>
            <a:r>
              <a:rPr lang="fr-FR" sz="1200" dirty="0" err="1" smtClean="0">
                <a:latin typeface="Calibri" pitchFamily="34" charset="0"/>
              </a:rPr>
              <a:t>penetration</a:t>
            </a:r>
            <a:r>
              <a:rPr lang="fr-FR" sz="1200" dirty="0" smtClean="0">
                <a:latin typeface="Calibri" pitchFamily="34" charset="0"/>
              </a:rPr>
              <a:t> </a:t>
            </a:r>
            <a:r>
              <a:rPr lang="fr-FR" sz="1200" dirty="0" err="1" smtClean="0">
                <a:latin typeface="Calibri" pitchFamily="34" charset="0"/>
              </a:rPr>
              <a:t>diagram</a:t>
            </a:r>
            <a:r>
              <a:rPr lang="fr-FR" sz="1200" dirty="0" smtClean="0">
                <a:latin typeface="Calibri" pitchFamily="34" charset="0"/>
              </a:rPr>
              <a:t>.”, </a:t>
            </a:r>
            <a:r>
              <a:rPr lang="fr-FR" sz="1200" dirty="0" err="1" smtClean="0">
                <a:latin typeface="Calibri" pitchFamily="34" charset="0"/>
              </a:rPr>
              <a:t>Zavod</a:t>
            </a:r>
            <a:r>
              <a:rPr lang="fr-FR" sz="1200" dirty="0" smtClean="0">
                <a:latin typeface="Calibri" pitchFamily="34" charset="0"/>
              </a:rPr>
              <a:t>. Lab., 1973, 39, pp. 1137-1142.</a:t>
            </a:r>
            <a:endParaRPr lang="fr-FR" sz="1200" dirty="0">
              <a:latin typeface="Calibri" pitchFamily="34" charset="0"/>
            </a:endParaRPr>
          </a:p>
        </p:txBody>
      </p:sp>
      <p:sp>
        <p:nvSpPr>
          <p:cNvPr id="22" name="Rectangle à coins arrondis 21"/>
          <p:cNvSpPr/>
          <p:nvPr/>
        </p:nvSpPr>
        <p:spPr>
          <a:xfrm>
            <a:off x="4283521" y="1484784"/>
            <a:ext cx="4752975" cy="4176464"/>
          </a:xfrm>
          <a:prstGeom prst="roundRect">
            <a:avLst>
              <a:gd name="adj" fmla="val 9550"/>
            </a:avLst>
          </a:prstGeom>
          <a:solidFill>
            <a:schemeClr val="accent6">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fontAlgn="auto">
              <a:spcBef>
                <a:spcPts val="0"/>
              </a:spcBef>
              <a:spcAft>
                <a:spcPts val="0"/>
              </a:spcAft>
              <a:defRPr/>
            </a:pPr>
            <a:r>
              <a:rPr lang="fr-FR" sz="2400" b="1" dirty="0" smtClean="0">
                <a:solidFill>
                  <a:schemeClr val="tx1"/>
                </a:solidFill>
              </a:rPr>
              <a:t>Détermination du rayon de contact  </a:t>
            </a:r>
            <a:r>
              <a:rPr lang="fr-FR" sz="2400" b="1" i="1" dirty="0" err="1" smtClean="0">
                <a:solidFill>
                  <a:schemeClr val="tx1"/>
                </a:solidFill>
                <a:latin typeface="Times New Roman" pitchFamily="18" charset="0"/>
                <a:cs typeface="Times New Roman" pitchFamily="18" charset="0"/>
              </a:rPr>
              <a:t>a</a:t>
            </a:r>
            <a:r>
              <a:rPr lang="fr-FR" sz="2400" b="1" i="1" baseline="-25000" dirty="0" err="1" smtClean="0">
                <a:solidFill>
                  <a:schemeClr val="tx1"/>
                </a:solidFill>
                <a:latin typeface="Times New Roman" pitchFamily="18" charset="0"/>
                <a:cs typeface="Times New Roman" pitchFamily="18" charset="0"/>
              </a:rPr>
              <a:t>c</a:t>
            </a:r>
            <a:r>
              <a:rPr lang="fr-FR" sz="2400" b="1" dirty="0" smtClean="0">
                <a:solidFill>
                  <a:schemeClr val="tx1"/>
                </a:solidFill>
              </a:rPr>
              <a:t> ?</a:t>
            </a:r>
            <a:endParaRPr lang="fr-FR" sz="2400" b="1" dirty="0">
              <a:solidFill>
                <a:schemeClr val="tx1"/>
              </a:solidFill>
            </a:endParaRPr>
          </a:p>
        </p:txBody>
      </p:sp>
      <p:grpSp>
        <p:nvGrpSpPr>
          <p:cNvPr id="5" name="Groupe 28"/>
          <p:cNvGrpSpPr>
            <a:grpSpLocks/>
          </p:cNvGrpSpPr>
          <p:nvPr/>
        </p:nvGrpSpPr>
        <p:grpSpPr bwMode="auto">
          <a:xfrm>
            <a:off x="4788346" y="2492896"/>
            <a:ext cx="3744913" cy="2970213"/>
            <a:chOff x="4572000" y="1628799"/>
            <a:chExt cx="3744416" cy="2970181"/>
          </a:xfrm>
        </p:grpSpPr>
        <p:pic>
          <p:nvPicPr>
            <p:cNvPr id="4113" name="Picture 5"/>
            <p:cNvPicPr>
              <a:picLocks noChangeAspect="1" noChangeArrowheads="1"/>
            </p:cNvPicPr>
            <p:nvPr/>
          </p:nvPicPr>
          <p:blipFill>
            <a:blip r:embed="rId6" cstate="print"/>
            <a:srcRect t="9979" r="12122" b="13513"/>
            <a:stretch>
              <a:fillRect/>
            </a:stretch>
          </p:blipFill>
          <p:spPr bwMode="auto">
            <a:xfrm>
              <a:off x="4572000" y="1628799"/>
              <a:ext cx="3744416" cy="2970181"/>
            </a:xfrm>
            <a:prstGeom prst="rect">
              <a:avLst/>
            </a:prstGeom>
            <a:noFill/>
            <a:ln w="9525">
              <a:noFill/>
              <a:miter lim="800000"/>
              <a:headEnd/>
              <a:tailEnd/>
            </a:ln>
          </p:spPr>
        </p:pic>
        <p:sp>
          <p:nvSpPr>
            <p:cNvPr id="4114" name="ZoneTexte 31"/>
            <p:cNvSpPr txBox="1">
              <a:spLocks noChangeArrowheads="1"/>
            </p:cNvSpPr>
            <p:nvPr/>
          </p:nvSpPr>
          <p:spPr bwMode="auto">
            <a:xfrm>
              <a:off x="6516216" y="1755400"/>
              <a:ext cx="1080120" cy="184666"/>
            </a:xfrm>
            <a:prstGeom prst="rect">
              <a:avLst/>
            </a:prstGeom>
            <a:solidFill>
              <a:schemeClr val="bg1"/>
            </a:solidFill>
            <a:ln w="9525">
              <a:noFill/>
              <a:miter lim="800000"/>
              <a:headEnd/>
              <a:tailEnd/>
            </a:ln>
          </p:spPr>
          <p:txBody>
            <a:bodyPr lIns="0" tIns="0" rIns="0" bIns="0">
              <a:spAutoFit/>
            </a:bodyPr>
            <a:lstStyle/>
            <a:p>
              <a:pPr algn="ctr"/>
              <a:r>
                <a:rPr lang="fr-FR" sz="1200">
                  <a:latin typeface="Calibri" pitchFamily="34" charset="0"/>
                </a:rPr>
                <a:t>4µm</a:t>
              </a:r>
            </a:p>
          </p:txBody>
        </p:sp>
        <p:sp>
          <p:nvSpPr>
            <p:cNvPr id="4115" name="ZoneTexte 32"/>
            <p:cNvSpPr txBox="1">
              <a:spLocks noChangeArrowheads="1"/>
            </p:cNvSpPr>
            <p:nvPr/>
          </p:nvSpPr>
          <p:spPr bwMode="auto">
            <a:xfrm rot="-1102106">
              <a:off x="6729343" y="4072874"/>
              <a:ext cx="720080" cy="184666"/>
            </a:xfrm>
            <a:prstGeom prst="rect">
              <a:avLst/>
            </a:prstGeom>
            <a:solidFill>
              <a:schemeClr val="bg1"/>
            </a:solidFill>
            <a:ln w="9525">
              <a:noFill/>
              <a:miter lim="800000"/>
              <a:headEnd/>
              <a:tailEnd/>
            </a:ln>
          </p:spPr>
          <p:txBody>
            <a:bodyPr lIns="0" tIns="0" rIns="0" bIns="0">
              <a:spAutoFit/>
            </a:bodyPr>
            <a:lstStyle/>
            <a:p>
              <a:pPr algn="ctr"/>
              <a:r>
                <a:rPr lang="fr-FR" sz="1200">
                  <a:latin typeface="Calibri" pitchFamily="34" charset="0"/>
                </a:rPr>
                <a:t>20µm</a:t>
              </a:r>
            </a:p>
          </p:txBody>
        </p:sp>
        <p:sp>
          <p:nvSpPr>
            <p:cNvPr id="4116" name="ZoneTexte 33"/>
            <p:cNvSpPr txBox="1">
              <a:spLocks noChangeArrowheads="1"/>
            </p:cNvSpPr>
            <p:nvPr/>
          </p:nvSpPr>
          <p:spPr bwMode="auto">
            <a:xfrm rot="2893545">
              <a:off x="4952726" y="3697752"/>
              <a:ext cx="720080" cy="184666"/>
            </a:xfrm>
            <a:prstGeom prst="rect">
              <a:avLst/>
            </a:prstGeom>
            <a:solidFill>
              <a:schemeClr val="bg1"/>
            </a:solidFill>
            <a:ln w="9525">
              <a:noFill/>
              <a:miter lim="800000"/>
              <a:headEnd/>
              <a:tailEnd/>
            </a:ln>
          </p:spPr>
          <p:txBody>
            <a:bodyPr lIns="0" tIns="0" rIns="0" bIns="0">
              <a:spAutoFit/>
            </a:bodyPr>
            <a:lstStyle/>
            <a:p>
              <a:pPr algn="ctr"/>
              <a:r>
                <a:rPr lang="fr-FR" sz="1200">
                  <a:latin typeface="Calibri" pitchFamily="34" charset="0"/>
                </a:rPr>
                <a:t>20µm</a:t>
              </a:r>
            </a:p>
          </p:txBody>
        </p:sp>
      </p:grpSp>
      <p:grpSp>
        <p:nvGrpSpPr>
          <p:cNvPr id="8" name="Groupe 64"/>
          <p:cNvGrpSpPr>
            <a:grpSpLocks/>
          </p:cNvGrpSpPr>
          <p:nvPr/>
        </p:nvGrpSpPr>
        <p:grpSpPr bwMode="auto">
          <a:xfrm>
            <a:off x="1007901" y="4437112"/>
            <a:ext cx="2159000" cy="1800225"/>
            <a:chOff x="1007724" y="4221088"/>
            <a:chExt cx="2160000" cy="1800200"/>
          </a:xfrm>
          <a:noFill/>
        </p:grpSpPr>
        <p:sp>
          <p:nvSpPr>
            <p:cNvPr id="23" name="Rectangle à coins arrondis 22"/>
            <p:cNvSpPr/>
            <p:nvPr/>
          </p:nvSpPr>
          <p:spPr>
            <a:xfrm>
              <a:off x="1007724" y="4221088"/>
              <a:ext cx="2160000" cy="1800200"/>
            </a:xfrm>
            <a:prstGeom prst="roundRect">
              <a:avLst>
                <a:gd name="adj" fmla="val 9550"/>
              </a:avLst>
            </a:prstGeom>
            <a:grpFill/>
            <a:ln w="38100"/>
          </p:spPr>
          <p:style>
            <a:lnRef idx="2">
              <a:schemeClr val="accent1">
                <a:shade val="50000"/>
              </a:schemeClr>
            </a:lnRef>
            <a:fillRef idx="1">
              <a:schemeClr val="accent1"/>
            </a:fillRef>
            <a:effectRef idx="0">
              <a:schemeClr val="accent1"/>
            </a:effectRef>
            <a:fontRef idx="minor">
              <a:schemeClr val="lt1"/>
            </a:fontRef>
          </p:style>
          <p:txBody>
            <a:bodyPr/>
            <a:lstStyle/>
            <a:p>
              <a:pPr algn="ctr" fontAlgn="auto">
                <a:spcBef>
                  <a:spcPts val="0"/>
                </a:spcBef>
                <a:spcAft>
                  <a:spcPts val="0"/>
                </a:spcAft>
                <a:defRPr/>
              </a:pPr>
              <a:r>
                <a:rPr lang="fr-FR" b="1" u="sng" dirty="0">
                  <a:solidFill>
                    <a:schemeClr val="tx1"/>
                  </a:solidFill>
                </a:rPr>
                <a:t>Dureté</a:t>
              </a:r>
            </a:p>
          </p:txBody>
        </p:sp>
        <p:graphicFrame>
          <p:nvGraphicFramePr>
            <p:cNvPr id="4099" name="Object 8"/>
            <p:cNvGraphicFramePr>
              <a:graphicFrameLocks noChangeAspect="1"/>
            </p:cNvGraphicFramePr>
            <p:nvPr/>
          </p:nvGraphicFramePr>
          <p:xfrm>
            <a:off x="1346490" y="4743319"/>
            <a:ext cx="1486588" cy="1092185"/>
          </p:xfrm>
          <a:graphic>
            <a:graphicData uri="http://schemas.openxmlformats.org/presentationml/2006/ole">
              <mc:AlternateContent xmlns:mc="http://schemas.openxmlformats.org/markup-compatibility/2006">
                <mc:Choice xmlns:v="urn:schemas-microsoft-com:vml" Requires="v">
                  <p:oleObj spid="_x0000_s4108" name="Équation" r:id="rId7" imgW="723600" imgH="533160" progId="Equation.3">
                    <p:embed/>
                  </p:oleObj>
                </mc:Choice>
                <mc:Fallback>
                  <p:oleObj name="Équation" r:id="rId7" imgW="723600" imgH="533160" progId="Equation.3">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46490" y="4743319"/>
                          <a:ext cx="1486588" cy="1092185"/>
                        </a:xfrm>
                        <a:prstGeom prst="rect">
                          <a:avLst/>
                        </a:prstGeom>
                        <a:solidFill>
                          <a:schemeClr val="bg1"/>
                        </a:solidFill>
                        <a:ln>
                          <a:noFill/>
                        </a:ln>
                        <a:extLst>
                          <a:ext uri="{91240B29-F687-4F45-9708-019B960494DF}">
                            <a14:hiddenLine xmlns:a14="http://schemas.microsoft.com/office/drawing/2010/main" w="28575">
                              <a:solidFill>
                                <a:schemeClr val="tx2"/>
                              </a:solidFill>
                              <a:miter lim="800000"/>
                              <a:headEnd/>
                              <a:tailEnd/>
                            </a14:hiddenLine>
                          </a:ext>
                        </a:extLst>
                      </p:spPr>
                    </p:pic>
                  </p:oleObj>
                </mc:Fallback>
              </mc:AlternateContent>
            </a:graphicData>
          </a:graphic>
        </p:graphicFrame>
      </p:grpSp>
      <p:sp>
        <p:nvSpPr>
          <p:cNvPr id="20" name="Ellipse 19"/>
          <p:cNvSpPr/>
          <p:nvPr/>
        </p:nvSpPr>
        <p:spPr>
          <a:xfrm>
            <a:off x="2555776" y="1808912"/>
            <a:ext cx="540000" cy="540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graphicFrame>
        <p:nvGraphicFramePr>
          <p:cNvPr id="24" name="Object 7"/>
          <p:cNvGraphicFramePr>
            <a:graphicFrameLocks noChangeAspect="1"/>
          </p:cNvGraphicFramePr>
          <p:nvPr/>
        </p:nvGraphicFramePr>
        <p:xfrm>
          <a:off x="454938" y="3140968"/>
          <a:ext cx="3264926" cy="1008112"/>
        </p:xfrm>
        <a:graphic>
          <a:graphicData uri="http://schemas.openxmlformats.org/presentationml/2006/ole">
            <mc:AlternateContent xmlns:mc="http://schemas.openxmlformats.org/markup-compatibility/2006">
              <mc:Choice xmlns:v="urn:schemas-microsoft-com:vml" Requires="v">
                <p:oleObj spid="_x0000_s4109" name="Équation" r:id="rId9" imgW="1968480" imgH="609480" progId="Equation.3">
                  <p:embed/>
                </p:oleObj>
              </mc:Choice>
              <mc:Fallback>
                <p:oleObj name="Équation" r:id="rId9" imgW="1968480" imgH="609480" progId="Equation.3">
                  <p:embed/>
                  <p:pic>
                    <p:nvPicPr>
                      <p:cNvPr id="0"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54938" y="3140968"/>
                        <a:ext cx="3264926" cy="1008112"/>
                      </a:xfrm>
                      <a:prstGeom prst="rect">
                        <a:avLst/>
                      </a:prstGeom>
                      <a:solidFill>
                        <a:schemeClr val="bg1"/>
                      </a:solidFill>
                      <a:ln>
                        <a:noFill/>
                      </a:ln>
                      <a:extLst>
                        <a:ext uri="{91240B29-F687-4F45-9708-019B960494DF}">
                          <a14:hiddenLine xmlns:a14="http://schemas.microsoft.com/office/drawing/2010/main" w="28575">
                            <a:solidFill>
                              <a:schemeClr val="tx2"/>
                            </a:solidFill>
                            <a:miter lim="800000"/>
                            <a:headEnd/>
                            <a:tailEnd/>
                          </a14:hiddenLine>
                        </a:ext>
                      </a:extLst>
                    </p:spPr>
                  </p:pic>
                </p:oleObj>
              </mc:Fallback>
            </mc:AlternateContent>
          </a:graphicData>
        </a:graphic>
      </p:graphicFrame>
      <p:sp>
        <p:nvSpPr>
          <p:cNvPr id="25" name="Ellipse 24"/>
          <p:cNvSpPr/>
          <p:nvPr/>
        </p:nvSpPr>
        <p:spPr>
          <a:xfrm>
            <a:off x="2303808" y="5517232"/>
            <a:ext cx="540000" cy="540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2">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2">
                                            <p:bg/>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2" grpId="0" build="allAtOnce" animBg="1"/>
      <p:bldP spid="20" grpId="0" animBg="1"/>
      <p:bldP spid="2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riangle isocèle 41"/>
          <p:cNvSpPr/>
          <p:nvPr/>
        </p:nvSpPr>
        <p:spPr>
          <a:xfrm rot="10800000">
            <a:off x="3203848" y="2636912"/>
            <a:ext cx="2592288" cy="1008112"/>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3" name="Connecteur droit 2"/>
          <p:cNvCxnSpPr/>
          <p:nvPr/>
        </p:nvCxnSpPr>
        <p:spPr>
          <a:xfrm>
            <a:off x="0" y="476250"/>
            <a:ext cx="9144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5126" name="ZoneTexte 3"/>
          <p:cNvSpPr txBox="1">
            <a:spLocks noChangeArrowheads="1"/>
          </p:cNvSpPr>
          <p:nvPr/>
        </p:nvSpPr>
        <p:spPr bwMode="auto">
          <a:xfrm>
            <a:off x="0" y="0"/>
            <a:ext cx="9144000" cy="461963"/>
          </a:xfrm>
          <a:prstGeom prst="rect">
            <a:avLst/>
          </a:prstGeom>
          <a:noFill/>
          <a:ln w="9525">
            <a:noFill/>
            <a:miter lim="800000"/>
            <a:headEnd/>
            <a:tailEnd/>
          </a:ln>
        </p:spPr>
        <p:txBody>
          <a:bodyPr>
            <a:spAutoFit/>
          </a:bodyPr>
          <a:lstStyle/>
          <a:p>
            <a:r>
              <a:rPr lang="fr-FR" sz="2400" dirty="0" smtClean="0">
                <a:latin typeface="Calibri" pitchFamily="34" charset="0"/>
              </a:rPr>
              <a:t>I. </a:t>
            </a:r>
            <a:r>
              <a:rPr lang="fr-FR" sz="2400" dirty="0">
                <a:latin typeface="Calibri" pitchFamily="34" charset="0"/>
              </a:rPr>
              <a:t>Caractérisation mécanique des matériaux de contact</a:t>
            </a:r>
          </a:p>
        </p:txBody>
      </p:sp>
      <p:sp>
        <p:nvSpPr>
          <p:cNvPr id="6" name="ZoneTexte 5"/>
          <p:cNvSpPr txBox="1"/>
          <p:nvPr/>
        </p:nvSpPr>
        <p:spPr>
          <a:xfrm>
            <a:off x="0" y="508000"/>
            <a:ext cx="9144000" cy="400050"/>
          </a:xfrm>
          <a:prstGeom prst="rect">
            <a:avLst/>
          </a:prstGeom>
          <a:solidFill>
            <a:schemeClr val="accent1">
              <a:lumMod val="20000"/>
              <a:lumOff val="80000"/>
            </a:schemeClr>
          </a:solidFill>
        </p:spPr>
        <p:txBody>
          <a:bodyPr>
            <a:spAutoFit/>
          </a:bodyPr>
          <a:lstStyle/>
          <a:p>
            <a:pPr fontAlgn="auto">
              <a:spcBef>
                <a:spcPts val="0"/>
              </a:spcBef>
              <a:spcAft>
                <a:spcPts val="0"/>
              </a:spcAft>
              <a:defRPr/>
            </a:pPr>
            <a:r>
              <a:rPr lang="fr-FR" sz="2000" b="1" i="1" dirty="0">
                <a:latin typeface="+mn-lt"/>
                <a:cs typeface="+mn-cs"/>
                <a:sym typeface="Wingdings"/>
              </a:rPr>
              <a:t></a:t>
            </a:r>
            <a:r>
              <a:rPr lang="fr-FR" sz="2000" i="1" dirty="0">
                <a:latin typeface="+mn-lt"/>
                <a:cs typeface="+mn-cs"/>
                <a:sym typeface="Wingdings"/>
              </a:rPr>
              <a:t> </a:t>
            </a:r>
            <a:r>
              <a:rPr lang="fr-FR" sz="2000" i="1" dirty="0" smtClean="0">
                <a:latin typeface="+mn-lt"/>
                <a:cs typeface="+mn-cs"/>
                <a:sym typeface="Wingdings"/>
              </a:rPr>
              <a:t>Rhéologie d’un matériau semi-infini</a:t>
            </a:r>
            <a:endParaRPr lang="fr-FR" sz="2000" i="1" dirty="0">
              <a:latin typeface="+mn-lt"/>
              <a:cs typeface="+mn-cs"/>
            </a:endParaRPr>
          </a:p>
        </p:txBody>
      </p:sp>
      <p:sp>
        <p:nvSpPr>
          <p:cNvPr id="7" name="Espace réservé du numéro de diapositive 3"/>
          <p:cNvSpPr>
            <a:spLocks noGrp="1"/>
          </p:cNvSpPr>
          <p:nvPr>
            <p:ph type="sldNum" sz="quarter" idx="12"/>
          </p:nvPr>
        </p:nvSpPr>
        <p:spPr>
          <a:xfrm>
            <a:off x="8675688" y="6492875"/>
            <a:ext cx="347662" cy="365125"/>
          </a:xfrm>
        </p:spPr>
        <p:txBody>
          <a:bodyPr/>
          <a:lstStyle/>
          <a:p>
            <a:pPr>
              <a:defRPr/>
            </a:pPr>
            <a:fld id="{8E2F2F70-A925-4D82-8A70-143C25585E51}" type="slidenum">
              <a:rPr lang="de-DE"/>
              <a:pPr>
                <a:defRPr/>
              </a:pPr>
              <a:t>8</a:t>
            </a:fld>
            <a:endParaRPr lang="de-DE"/>
          </a:p>
        </p:txBody>
      </p:sp>
      <p:sp>
        <p:nvSpPr>
          <p:cNvPr id="54" name="Forme libre 53"/>
          <p:cNvSpPr/>
          <p:nvPr/>
        </p:nvSpPr>
        <p:spPr bwMode="auto">
          <a:xfrm>
            <a:off x="1279526" y="2762359"/>
            <a:ext cx="2572393" cy="378609"/>
          </a:xfrm>
          <a:custGeom>
            <a:avLst/>
            <a:gdLst>
              <a:gd name="connsiteX0" fmla="*/ 0 w 1016794"/>
              <a:gd name="connsiteY0" fmla="*/ 110331 h 128587"/>
              <a:gd name="connsiteX1" fmla="*/ 711994 w 1016794"/>
              <a:gd name="connsiteY1" fmla="*/ 110331 h 128587"/>
              <a:gd name="connsiteX2" fmla="*/ 890588 w 1016794"/>
              <a:gd name="connsiteY2" fmla="*/ 794 h 128587"/>
              <a:gd name="connsiteX3" fmla="*/ 1016794 w 1016794"/>
              <a:gd name="connsiteY3" fmla="*/ 115094 h 128587"/>
              <a:gd name="connsiteX0" fmla="*/ 0 w 1016794"/>
              <a:gd name="connsiteY0" fmla="*/ 110331 h 115094"/>
              <a:gd name="connsiteX1" fmla="*/ 711994 w 1016794"/>
              <a:gd name="connsiteY1" fmla="*/ 110331 h 115094"/>
              <a:gd name="connsiteX2" fmla="*/ 890588 w 1016794"/>
              <a:gd name="connsiteY2" fmla="*/ 794 h 115094"/>
              <a:gd name="connsiteX3" fmla="*/ 1016794 w 1016794"/>
              <a:gd name="connsiteY3" fmla="*/ 115094 h 115094"/>
              <a:gd name="connsiteX0" fmla="*/ 0 w 1016794"/>
              <a:gd name="connsiteY0" fmla="*/ 181769 h 186532"/>
              <a:gd name="connsiteX1" fmla="*/ 711994 w 1016794"/>
              <a:gd name="connsiteY1" fmla="*/ 181769 h 186532"/>
              <a:gd name="connsiteX2" fmla="*/ 876300 w 1016794"/>
              <a:gd name="connsiteY2" fmla="*/ 794 h 186532"/>
              <a:gd name="connsiteX3" fmla="*/ 1016794 w 1016794"/>
              <a:gd name="connsiteY3" fmla="*/ 186532 h 186532"/>
              <a:gd name="connsiteX0" fmla="*/ 0 w 1016794"/>
              <a:gd name="connsiteY0" fmla="*/ 186531 h 191294"/>
              <a:gd name="connsiteX1" fmla="*/ 647700 w 1016794"/>
              <a:gd name="connsiteY1" fmla="*/ 157956 h 191294"/>
              <a:gd name="connsiteX2" fmla="*/ 876300 w 1016794"/>
              <a:gd name="connsiteY2" fmla="*/ 5556 h 191294"/>
              <a:gd name="connsiteX3" fmla="*/ 1016794 w 1016794"/>
              <a:gd name="connsiteY3" fmla="*/ 191294 h 191294"/>
              <a:gd name="connsiteX0" fmla="*/ 0 w 1016794"/>
              <a:gd name="connsiteY0" fmla="*/ 186531 h 191294"/>
              <a:gd name="connsiteX1" fmla="*/ 647700 w 1016794"/>
              <a:gd name="connsiteY1" fmla="*/ 157956 h 191294"/>
              <a:gd name="connsiteX2" fmla="*/ 876300 w 1016794"/>
              <a:gd name="connsiteY2" fmla="*/ 5556 h 191294"/>
              <a:gd name="connsiteX3" fmla="*/ 1016794 w 1016794"/>
              <a:gd name="connsiteY3" fmla="*/ 191294 h 191294"/>
              <a:gd name="connsiteX0" fmla="*/ 0 w 1016794"/>
              <a:gd name="connsiteY0" fmla="*/ 186531 h 234156"/>
              <a:gd name="connsiteX1" fmla="*/ 571500 w 1016794"/>
              <a:gd name="connsiteY1" fmla="*/ 234156 h 234156"/>
              <a:gd name="connsiteX2" fmla="*/ 647700 w 1016794"/>
              <a:gd name="connsiteY2" fmla="*/ 157956 h 234156"/>
              <a:gd name="connsiteX3" fmla="*/ 876300 w 1016794"/>
              <a:gd name="connsiteY3" fmla="*/ 5556 h 234156"/>
              <a:gd name="connsiteX4" fmla="*/ 1016794 w 1016794"/>
              <a:gd name="connsiteY4" fmla="*/ 191294 h 234156"/>
              <a:gd name="connsiteX0" fmla="*/ 0 w 1016794"/>
              <a:gd name="connsiteY0" fmla="*/ 186531 h 234156"/>
              <a:gd name="connsiteX1" fmla="*/ 571500 w 1016794"/>
              <a:gd name="connsiteY1" fmla="*/ 234156 h 234156"/>
              <a:gd name="connsiteX2" fmla="*/ 647700 w 1016794"/>
              <a:gd name="connsiteY2" fmla="*/ 157956 h 234156"/>
              <a:gd name="connsiteX3" fmla="*/ 876300 w 1016794"/>
              <a:gd name="connsiteY3" fmla="*/ 5556 h 234156"/>
              <a:gd name="connsiteX4" fmla="*/ 1016794 w 1016794"/>
              <a:gd name="connsiteY4" fmla="*/ 191294 h 234156"/>
              <a:gd name="connsiteX0" fmla="*/ 0 w 1016794"/>
              <a:gd name="connsiteY0" fmla="*/ 180975 h 228600"/>
              <a:gd name="connsiteX1" fmla="*/ 571500 w 1016794"/>
              <a:gd name="connsiteY1" fmla="*/ 228600 h 228600"/>
              <a:gd name="connsiteX2" fmla="*/ 876300 w 1016794"/>
              <a:gd name="connsiteY2" fmla="*/ 0 h 228600"/>
              <a:gd name="connsiteX3" fmla="*/ 1016794 w 1016794"/>
              <a:gd name="connsiteY3" fmla="*/ 185738 h 228600"/>
              <a:gd name="connsiteX0" fmla="*/ 0 w 1016794"/>
              <a:gd name="connsiteY0" fmla="*/ 180975 h 185738"/>
              <a:gd name="connsiteX1" fmla="*/ 647700 w 1016794"/>
              <a:gd name="connsiteY1" fmla="*/ 152400 h 185738"/>
              <a:gd name="connsiteX2" fmla="*/ 876300 w 1016794"/>
              <a:gd name="connsiteY2" fmla="*/ 0 h 185738"/>
              <a:gd name="connsiteX3" fmla="*/ 1016794 w 1016794"/>
              <a:gd name="connsiteY3" fmla="*/ 185738 h 185738"/>
              <a:gd name="connsiteX0" fmla="*/ 0 w 1016794"/>
              <a:gd name="connsiteY0" fmla="*/ 180975 h 195263"/>
              <a:gd name="connsiteX1" fmla="*/ 647700 w 1016794"/>
              <a:gd name="connsiteY1" fmla="*/ 152400 h 195263"/>
              <a:gd name="connsiteX2" fmla="*/ 876300 w 1016794"/>
              <a:gd name="connsiteY2" fmla="*/ 0 h 195263"/>
              <a:gd name="connsiteX3" fmla="*/ 1016794 w 1016794"/>
              <a:gd name="connsiteY3" fmla="*/ 185738 h 195263"/>
              <a:gd name="connsiteX0" fmla="*/ 0 w 1016794"/>
              <a:gd name="connsiteY0" fmla="*/ 180975 h 195263"/>
              <a:gd name="connsiteX1" fmla="*/ 647700 w 1016794"/>
              <a:gd name="connsiteY1" fmla="*/ 152400 h 195263"/>
              <a:gd name="connsiteX2" fmla="*/ 876300 w 1016794"/>
              <a:gd name="connsiteY2" fmla="*/ 0 h 195263"/>
              <a:gd name="connsiteX3" fmla="*/ 1016794 w 1016794"/>
              <a:gd name="connsiteY3" fmla="*/ 185738 h 195263"/>
              <a:gd name="connsiteX0" fmla="*/ 0 w 1016794"/>
              <a:gd name="connsiteY0" fmla="*/ 104775 h 119063"/>
              <a:gd name="connsiteX1" fmla="*/ 647700 w 1016794"/>
              <a:gd name="connsiteY1" fmla="*/ 76200 h 119063"/>
              <a:gd name="connsiteX2" fmla="*/ 952500 w 1016794"/>
              <a:gd name="connsiteY2" fmla="*/ 0 h 119063"/>
              <a:gd name="connsiteX3" fmla="*/ 1016794 w 1016794"/>
              <a:gd name="connsiteY3" fmla="*/ 109538 h 119063"/>
              <a:gd name="connsiteX0" fmla="*/ 0 w 1031081"/>
              <a:gd name="connsiteY0" fmla="*/ 104775 h 152400"/>
              <a:gd name="connsiteX1" fmla="*/ 647700 w 1031081"/>
              <a:gd name="connsiteY1" fmla="*/ 76200 h 152400"/>
              <a:gd name="connsiteX2" fmla="*/ 952500 w 1031081"/>
              <a:gd name="connsiteY2" fmla="*/ 0 h 152400"/>
              <a:gd name="connsiteX3" fmla="*/ 1031081 w 1031081"/>
              <a:gd name="connsiteY3" fmla="*/ 152400 h 152400"/>
              <a:gd name="connsiteX0" fmla="*/ 0 w 1031081"/>
              <a:gd name="connsiteY0" fmla="*/ 104775 h 152399"/>
              <a:gd name="connsiteX1" fmla="*/ 647700 w 1031081"/>
              <a:gd name="connsiteY1" fmla="*/ 76200 h 152399"/>
              <a:gd name="connsiteX2" fmla="*/ 952500 w 1031081"/>
              <a:gd name="connsiteY2" fmla="*/ 0 h 152399"/>
              <a:gd name="connsiteX3" fmla="*/ 1031081 w 1031081"/>
              <a:gd name="connsiteY3" fmla="*/ 152399 h 152399"/>
              <a:gd name="connsiteX0" fmla="*/ 0 w 1031081"/>
              <a:gd name="connsiteY0" fmla="*/ 104775 h 152399"/>
              <a:gd name="connsiteX1" fmla="*/ 647700 w 1031081"/>
              <a:gd name="connsiteY1" fmla="*/ 76200 h 152399"/>
              <a:gd name="connsiteX2" fmla="*/ 952500 w 1031081"/>
              <a:gd name="connsiteY2" fmla="*/ 0 h 152399"/>
              <a:gd name="connsiteX3" fmla="*/ 1031081 w 1031081"/>
              <a:gd name="connsiteY3" fmla="*/ 152399 h 152399"/>
              <a:gd name="connsiteX0" fmla="*/ 0 w 1031081"/>
              <a:gd name="connsiteY0" fmla="*/ 104775 h 152400"/>
              <a:gd name="connsiteX1" fmla="*/ 647700 w 1031081"/>
              <a:gd name="connsiteY1" fmla="*/ 76200 h 152400"/>
              <a:gd name="connsiteX2" fmla="*/ 952500 w 1031081"/>
              <a:gd name="connsiteY2" fmla="*/ 0 h 152400"/>
              <a:gd name="connsiteX3" fmla="*/ 1031081 w 1031081"/>
              <a:gd name="connsiteY3" fmla="*/ 152400 h 152400"/>
              <a:gd name="connsiteX0" fmla="*/ 0 w 1031081"/>
              <a:gd name="connsiteY0" fmla="*/ 104775 h 119063"/>
              <a:gd name="connsiteX1" fmla="*/ 647700 w 1031081"/>
              <a:gd name="connsiteY1" fmla="*/ 76200 h 119063"/>
              <a:gd name="connsiteX2" fmla="*/ 952500 w 1031081"/>
              <a:gd name="connsiteY2" fmla="*/ 0 h 119063"/>
              <a:gd name="connsiteX3" fmla="*/ 1031081 w 1031081"/>
              <a:gd name="connsiteY3" fmla="*/ 76199 h 119063"/>
              <a:gd name="connsiteX0" fmla="*/ 0 w 1031081"/>
              <a:gd name="connsiteY0" fmla="*/ 104775 h 119063"/>
              <a:gd name="connsiteX1" fmla="*/ 647700 w 1031081"/>
              <a:gd name="connsiteY1" fmla="*/ 76200 h 119063"/>
              <a:gd name="connsiteX2" fmla="*/ 878681 w 1031081"/>
              <a:gd name="connsiteY2" fmla="*/ 0 h 119063"/>
              <a:gd name="connsiteX3" fmla="*/ 1031081 w 1031081"/>
              <a:gd name="connsiteY3" fmla="*/ 76199 h 119063"/>
              <a:gd name="connsiteX0" fmla="*/ 0 w 1107281"/>
              <a:gd name="connsiteY0" fmla="*/ 104775 h 228600"/>
              <a:gd name="connsiteX1" fmla="*/ 647700 w 1107281"/>
              <a:gd name="connsiteY1" fmla="*/ 76200 h 228600"/>
              <a:gd name="connsiteX2" fmla="*/ 878681 w 1107281"/>
              <a:gd name="connsiteY2" fmla="*/ 0 h 228600"/>
              <a:gd name="connsiteX3" fmla="*/ 1107281 w 1107281"/>
              <a:gd name="connsiteY3" fmla="*/ 228600 h 228600"/>
              <a:gd name="connsiteX0" fmla="*/ 0 w 1107281"/>
              <a:gd name="connsiteY0" fmla="*/ 104776 h 228601"/>
              <a:gd name="connsiteX1" fmla="*/ 647700 w 1107281"/>
              <a:gd name="connsiteY1" fmla="*/ 76201 h 228601"/>
              <a:gd name="connsiteX2" fmla="*/ 878681 w 1107281"/>
              <a:gd name="connsiteY2" fmla="*/ 0 h 228601"/>
              <a:gd name="connsiteX3" fmla="*/ 1107281 w 1107281"/>
              <a:gd name="connsiteY3" fmla="*/ 228601 h 228601"/>
              <a:gd name="connsiteX0" fmla="*/ 0 w 1107281"/>
              <a:gd name="connsiteY0" fmla="*/ 125414 h 249239"/>
              <a:gd name="connsiteX1" fmla="*/ 647700 w 1107281"/>
              <a:gd name="connsiteY1" fmla="*/ 96839 h 249239"/>
              <a:gd name="connsiteX2" fmla="*/ 878681 w 1107281"/>
              <a:gd name="connsiteY2" fmla="*/ 20638 h 249239"/>
              <a:gd name="connsiteX3" fmla="*/ 1107281 w 1107281"/>
              <a:gd name="connsiteY3" fmla="*/ 249239 h 249239"/>
              <a:gd name="connsiteX0" fmla="*/ 0 w 1107281"/>
              <a:gd name="connsiteY0" fmla="*/ 142875 h 266700"/>
              <a:gd name="connsiteX1" fmla="*/ 647700 w 1107281"/>
              <a:gd name="connsiteY1" fmla="*/ 114300 h 266700"/>
              <a:gd name="connsiteX2" fmla="*/ 878681 w 1107281"/>
              <a:gd name="connsiteY2" fmla="*/ 38099 h 266700"/>
              <a:gd name="connsiteX3" fmla="*/ 954881 w 1107281"/>
              <a:gd name="connsiteY3" fmla="*/ 38100 h 266700"/>
              <a:gd name="connsiteX4" fmla="*/ 1107281 w 1107281"/>
              <a:gd name="connsiteY4" fmla="*/ 266700 h 266700"/>
              <a:gd name="connsiteX0" fmla="*/ 0 w 1107281"/>
              <a:gd name="connsiteY0" fmla="*/ 142875 h 266700"/>
              <a:gd name="connsiteX1" fmla="*/ 647700 w 1107281"/>
              <a:gd name="connsiteY1" fmla="*/ 114300 h 266700"/>
              <a:gd name="connsiteX2" fmla="*/ 878681 w 1107281"/>
              <a:gd name="connsiteY2" fmla="*/ 38099 h 266700"/>
              <a:gd name="connsiteX3" fmla="*/ 954881 w 1107281"/>
              <a:gd name="connsiteY3" fmla="*/ 38100 h 266700"/>
              <a:gd name="connsiteX4" fmla="*/ 1107281 w 1107281"/>
              <a:gd name="connsiteY4" fmla="*/ 266700 h 266700"/>
              <a:gd name="connsiteX0" fmla="*/ 0 w 1107281"/>
              <a:gd name="connsiteY0" fmla="*/ 130175 h 254000"/>
              <a:gd name="connsiteX1" fmla="*/ 647700 w 1107281"/>
              <a:gd name="connsiteY1" fmla="*/ 101600 h 254000"/>
              <a:gd name="connsiteX2" fmla="*/ 954881 w 1107281"/>
              <a:gd name="connsiteY2" fmla="*/ 25400 h 254000"/>
              <a:gd name="connsiteX3" fmla="*/ 1107281 w 1107281"/>
              <a:gd name="connsiteY3" fmla="*/ 254000 h 254000"/>
              <a:gd name="connsiteX0" fmla="*/ 0 w 1107281"/>
              <a:gd name="connsiteY0" fmla="*/ 130175 h 254000"/>
              <a:gd name="connsiteX1" fmla="*/ 647700 w 1107281"/>
              <a:gd name="connsiteY1" fmla="*/ 101600 h 254000"/>
              <a:gd name="connsiteX2" fmla="*/ 954881 w 1107281"/>
              <a:gd name="connsiteY2" fmla="*/ 25400 h 254000"/>
              <a:gd name="connsiteX3" fmla="*/ 1107281 w 1107281"/>
              <a:gd name="connsiteY3" fmla="*/ 254000 h 254000"/>
              <a:gd name="connsiteX0" fmla="*/ 0 w 1107281"/>
              <a:gd name="connsiteY0" fmla="*/ 130175 h 254000"/>
              <a:gd name="connsiteX1" fmla="*/ 647700 w 1107281"/>
              <a:gd name="connsiteY1" fmla="*/ 101600 h 254000"/>
              <a:gd name="connsiteX2" fmla="*/ 954881 w 1107281"/>
              <a:gd name="connsiteY2" fmla="*/ 25400 h 254000"/>
              <a:gd name="connsiteX3" fmla="*/ 1107281 w 1107281"/>
              <a:gd name="connsiteY3" fmla="*/ 254000 h 254000"/>
              <a:gd name="connsiteX0" fmla="*/ 0 w 1107281"/>
              <a:gd name="connsiteY0" fmla="*/ 130175 h 254000"/>
              <a:gd name="connsiteX1" fmla="*/ 647700 w 1107281"/>
              <a:gd name="connsiteY1" fmla="*/ 101600 h 254000"/>
              <a:gd name="connsiteX2" fmla="*/ 954881 w 1107281"/>
              <a:gd name="connsiteY2" fmla="*/ 25400 h 254000"/>
              <a:gd name="connsiteX3" fmla="*/ 1107281 w 1107281"/>
              <a:gd name="connsiteY3" fmla="*/ 254000 h 254000"/>
              <a:gd name="connsiteX0" fmla="*/ 0 w 954881"/>
              <a:gd name="connsiteY0" fmla="*/ 130175 h 144463"/>
              <a:gd name="connsiteX1" fmla="*/ 647700 w 954881"/>
              <a:gd name="connsiteY1" fmla="*/ 101600 h 144463"/>
              <a:gd name="connsiteX2" fmla="*/ 954881 w 954881"/>
              <a:gd name="connsiteY2" fmla="*/ 25400 h 144463"/>
              <a:gd name="connsiteX0" fmla="*/ 0 w 954881"/>
              <a:gd name="connsiteY0" fmla="*/ 130174 h 144462"/>
              <a:gd name="connsiteX1" fmla="*/ 647700 w 954881"/>
              <a:gd name="connsiteY1" fmla="*/ 101599 h 144462"/>
              <a:gd name="connsiteX2" fmla="*/ 954881 w 954881"/>
              <a:gd name="connsiteY2" fmla="*/ 25400 h 144462"/>
              <a:gd name="connsiteX0" fmla="*/ 0 w 1031081"/>
              <a:gd name="connsiteY0" fmla="*/ 46038 h 93663"/>
              <a:gd name="connsiteX1" fmla="*/ 647700 w 1031081"/>
              <a:gd name="connsiteY1" fmla="*/ 17463 h 93663"/>
              <a:gd name="connsiteX2" fmla="*/ 1031081 w 1031081"/>
              <a:gd name="connsiteY2" fmla="*/ 93663 h 93663"/>
              <a:gd name="connsiteX0" fmla="*/ 0 w 1031081"/>
              <a:gd name="connsiteY0" fmla="*/ 117475 h 165100"/>
              <a:gd name="connsiteX1" fmla="*/ 647700 w 1031081"/>
              <a:gd name="connsiteY1" fmla="*/ 88900 h 165100"/>
              <a:gd name="connsiteX2" fmla="*/ 954881 w 1031081"/>
              <a:gd name="connsiteY2" fmla="*/ 12700 h 165100"/>
              <a:gd name="connsiteX3" fmla="*/ 1031081 w 1031081"/>
              <a:gd name="connsiteY3" fmla="*/ 165100 h 165100"/>
              <a:gd name="connsiteX0" fmla="*/ 0 w 1031081"/>
              <a:gd name="connsiteY0" fmla="*/ 117475 h 165100"/>
              <a:gd name="connsiteX1" fmla="*/ 647700 w 1031081"/>
              <a:gd name="connsiteY1" fmla="*/ 88900 h 165100"/>
              <a:gd name="connsiteX2" fmla="*/ 954881 w 1031081"/>
              <a:gd name="connsiteY2" fmla="*/ 12700 h 165100"/>
              <a:gd name="connsiteX3" fmla="*/ 1031081 w 1031081"/>
              <a:gd name="connsiteY3" fmla="*/ 165100 h 165100"/>
              <a:gd name="connsiteX0" fmla="*/ 0 w 1107281"/>
              <a:gd name="connsiteY0" fmla="*/ 117475 h 165100"/>
              <a:gd name="connsiteX1" fmla="*/ 647700 w 1107281"/>
              <a:gd name="connsiteY1" fmla="*/ 88900 h 165100"/>
              <a:gd name="connsiteX2" fmla="*/ 954881 w 1107281"/>
              <a:gd name="connsiteY2" fmla="*/ 12700 h 165100"/>
              <a:gd name="connsiteX3" fmla="*/ 1107281 w 1107281"/>
              <a:gd name="connsiteY3" fmla="*/ 165100 h 165100"/>
              <a:gd name="connsiteX0" fmla="*/ 0 w 1066800"/>
              <a:gd name="connsiteY0" fmla="*/ 115358 h 150283"/>
              <a:gd name="connsiteX1" fmla="*/ 647700 w 1066800"/>
              <a:gd name="connsiteY1" fmla="*/ 86783 h 150283"/>
              <a:gd name="connsiteX2" fmla="*/ 954881 w 1066800"/>
              <a:gd name="connsiteY2" fmla="*/ 10583 h 150283"/>
              <a:gd name="connsiteX3" fmla="*/ 1066800 w 1066800"/>
              <a:gd name="connsiteY3" fmla="*/ 150283 h 150283"/>
              <a:gd name="connsiteX0" fmla="*/ 0 w 1066800"/>
              <a:gd name="connsiteY0" fmla="*/ 106362 h 193674"/>
              <a:gd name="connsiteX1" fmla="*/ 526257 w 1066800"/>
              <a:gd name="connsiteY1" fmla="*/ 150811 h 193674"/>
              <a:gd name="connsiteX2" fmla="*/ 954881 w 1066800"/>
              <a:gd name="connsiteY2" fmla="*/ 1587 h 193674"/>
              <a:gd name="connsiteX3" fmla="*/ 1066800 w 1066800"/>
              <a:gd name="connsiteY3" fmla="*/ 141287 h 193674"/>
              <a:gd name="connsiteX0" fmla="*/ 0 w 1073943"/>
              <a:gd name="connsiteY0" fmla="*/ 150810 h 193674"/>
              <a:gd name="connsiteX1" fmla="*/ 533400 w 1073943"/>
              <a:gd name="connsiteY1" fmla="*/ 150811 h 193674"/>
              <a:gd name="connsiteX2" fmla="*/ 962024 w 1073943"/>
              <a:gd name="connsiteY2" fmla="*/ 1587 h 193674"/>
              <a:gd name="connsiteX3" fmla="*/ 1073943 w 1073943"/>
              <a:gd name="connsiteY3" fmla="*/ 141287 h 193674"/>
              <a:gd name="connsiteX0" fmla="*/ 0 w 1073943"/>
              <a:gd name="connsiteY0" fmla="*/ 150810 h 151208"/>
              <a:gd name="connsiteX1" fmla="*/ 533400 w 1073943"/>
              <a:gd name="connsiteY1" fmla="*/ 150811 h 151208"/>
              <a:gd name="connsiteX2" fmla="*/ 962024 w 1073943"/>
              <a:gd name="connsiteY2" fmla="*/ 1587 h 151208"/>
              <a:gd name="connsiteX3" fmla="*/ 1073943 w 1073943"/>
              <a:gd name="connsiteY3" fmla="*/ 141287 h 151208"/>
              <a:gd name="connsiteX0" fmla="*/ 0 w 1073943"/>
              <a:gd name="connsiteY0" fmla="*/ 103668 h 104066"/>
              <a:gd name="connsiteX1" fmla="*/ 533400 w 1073943"/>
              <a:gd name="connsiteY1" fmla="*/ 103669 h 104066"/>
              <a:gd name="connsiteX2" fmla="*/ 949063 w 1073943"/>
              <a:gd name="connsiteY2" fmla="*/ 1587 h 104066"/>
              <a:gd name="connsiteX3" fmla="*/ 1073943 w 1073943"/>
              <a:gd name="connsiteY3" fmla="*/ 94145 h 104066"/>
              <a:gd name="connsiteX0" fmla="*/ 0 w 1120227"/>
              <a:gd name="connsiteY0" fmla="*/ 104313 h 104711"/>
              <a:gd name="connsiteX1" fmla="*/ 533400 w 1120227"/>
              <a:gd name="connsiteY1" fmla="*/ 104314 h 104711"/>
              <a:gd name="connsiteX2" fmla="*/ 949063 w 1120227"/>
              <a:gd name="connsiteY2" fmla="*/ 2232 h 104711"/>
              <a:gd name="connsiteX3" fmla="*/ 1120227 w 1120227"/>
              <a:gd name="connsiteY3" fmla="*/ 90922 h 104711"/>
              <a:gd name="connsiteX0" fmla="*/ 0 w 1120227"/>
              <a:gd name="connsiteY0" fmla="*/ 104313 h 104711"/>
              <a:gd name="connsiteX1" fmla="*/ 533400 w 1120227"/>
              <a:gd name="connsiteY1" fmla="*/ 104314 h 104711"/>
              <a:gd name="connsiteX2" fmla="*/ 949063 w 1120227"/>
              <a:gd name="connsiteY2" fmla="*/ 2232 h 104711"/>
              <a:gd name="connsiteX3" fmla="*/ 1120227 w 1120227"/>
              <a:gd name="connsiteY3" fmla="*/ 90922 h 104711"/>
              <a:gd name="connsiteX0" fmla="*/ 0 w 1120227"/>
              <a:gd name="connsiteY0" fmla="*/ 104313 h 104711"/>
              <a:gd name="connsiteX1" fmla="*/ 533400 w 1120227"/>
              <a:gd name="connsiteY1" fmla="*/ 104314 h 104711"/>
              <a:gd name="connsiteX2" fmla="*/ 949063 w 1120227"/>
              <a:gd name="connsiteY2" fmla="*/ 2232 h 104711"/>
              <a:gd name="connsiteX3" fmla="*/ 1120227 w 1120227"/>
              <a:gd name="connsiteY3" fmla="*/ 90922 h 104711"/>
              <a:gd name="connsiteX0" fmla="*/ 0 w 1188693"/>
              <a:gd name="connsiteY0" fmla="*/ 109704 h 155440"/>
              <a:gd name="connsiteX1" fmla="*/ 533400 w 1188693"/>
              <a:gd name="connsiteY1" fmla="*/ 109705 h 155440"/>
              <a:gd name="connsiteX2" fmla="*/ 949063 w 1188693"/>
              <a:gd name="connsiteY2" fmla="*/ 7623 h 155440"/>
              <a:gd name="connsiteX3" fmla="*/ 1188693 w 1188693"/>
              <a:gd name="connsiteY3" fmla="*/ 155440 h 155440"/>
              <a:gd name="connsiteX0" fmla="*/ 0 w 1188693"/>
              <a:gd name="connsiteY0" fmla="*/ 109704 h 155440"/>
              <a:gd name="connsiteX1" fmla="*/ 533400 w 1188693"/>
              <a:gd name="connsiteY1" fmla="*/ 109705 h 155440"/>
              <a:gd name="connsiteX2" fmla="*/ 949063 w 1188693"/>
              <a:gd name="connsiteY2" fmla="*/ 7623 h 155440"/>
              <a:gd name="connsiteX3" fmla="*/ 1188693 w 1188693"/>
              <a:gd name="connsiteY3" fmla="*/ 155440 h 155440"/>
              <a:gd name="connsiteX0" fmla="*/ 0 w 1188693"/>
              <a:gd name="connsiteY0" fmla="*/ 109704 h 155441"/>
              <a:gd name="connsiteX1" fmla="*/ 533400 w 1188693"/>
              <a:gd name="connsiteY1" fmla="*/ 109705 h 155441"/>
              <a:gd name="connsiteX2" fmla="*/ 949063 w 1188693"/>
              <a:gd name="connsiteY2" fmla="*/ 7623 h 155441"/>
              <a:gd name="connsiteX3" fmla="*/ 1188693 w 1188693"/>
              <a:gd name="connsiteY3" fmla="*/ 155441 h 155441"/>
              <a:gd name="connsiteX0" fmla="*/ 0 w 1188693"/>
              <a:gd name="connsiteY0" fmla="*/ 109704 h 155441"/>
              <a:gd name="connsiteX1" fmla="*/ 533400 w 1188693"/>
              <a:gd name="connsiteY1" fmla="*/ 109705 h 155441"/>
              <a:gd name="connsiteX2" fmla="*/ 949063 w 1188693"/>
              <a:gd name="connsiteY2" fmla="*/ 7623 h 155441"/>
              <a:gd name="connsiteX3" fmla="*/ 1188693 w 1188693"/>
              <a:gd name="connsiteY3" fmla="*/ 155441 h 155441"/>
              <a:gd name="connsiteX0" fmla="*/ 0 w 1222925"/>
              <a:gd name="connsiteY0" fmla="*/ 109704 h 155441"/>
              <a:gd name="connsiteX1" fmla="*/ 533400 w 1222925"/>
              <a:gd name="connsiteY1" fmla="*/ 109705 h 155441"/>
              <a:gd name="connsiteX2" fmla="*/ 949063 w 1222925"/>
              <a:gd name="connsiteY2" fmla="*/ 7623 h 155441"/>
              <a:gd name="connsiteX3" fmla="*/ 1222925 w 1222925"/>
              <a:gd name="connsiteY3" fmla="*/ 155441 h 155441"/>
              <a:gd name="connsiteX0" fmla="*/ 0 w 1222925"/>
              <a:gd name="connsiteY0" fmla="*/ 109704 h 155441"/>
              <a:gd name="connsiteX1" fmla="*/ 533400 w 1222925"/>
              <a:gd name="connsiteY1" fmla="*/ 109705 h 155441"/>
              <a:gd name="connsiteX2" fmla="*/ 949063 w 1222925"/>
              <a:gd name="connsiteY2" fmla="*/ 7623 h 155441"/>
              <a:gd name="connsiteX3" fmla="*/ 1222925 w 1222925"/>
              <a:gd name="connsiteY3" fmla="*/ 155441 h 155441"/>
            </a:gdLst>
            <a:ahLst/>
            <a:cxnLst>
              <a:cxn ang="0">
                <a:pos x="connsiteX0" y="connsiteY0"/>
              </a:cxn>
              <a:cxn ang="0">
                <a:pos x="connsiteX1" y="connsiteY1"/>
              </a:cxn>
              <a:cxn ang="0">
                <a:pos x="connsiteX2" y="connsiteY2"/>
              </a:cxn>
              <a:cxn ang="0">
                <a:pos x="connsiteX3" y="connsiteY3"/>
              </a:cxn>
            </a:cxnLst>
            <a:rect l="l" t="t" r="r" b="b"/>
            <a:pathLst>
              <a:path w="1222925" h="155441">
                <a:moveTo>
                  <a:pt x="0" y="109704"/>
                </a:moveTo>
                <a:lnTo>
                  <a:pt x="533400" y="109705"/>
                </a:lnTo>
                <a:cubicBezTo>
                  <a:pt x="685403" y="110102"/>
                  <a:pt x="834142" y="0"/>
                  <a:pt x="949063" y="7623"/>
                </a:cubicBezTo>
                <a:cubicBezTo>
                  <a:pt x="1054468" y="34952"/>
                  <a:pt x="1191749" y="127014"/>
                  <a:pt x="1222925" y="155441"/>
                </a:cubicBezTo>
              </a:path>
            </a:pathLst>
          </a:cu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sz="4000"/>
          </a:p>
        </p:txBody>
      </p:sp>
      <p:sp>
        <p:nvSpPr>
          <p:cNvPr id="56" name="Forme libre 55"/>
          <p:cNvSpPr/>
          <p:nvPr/>
        </p:nvSpPr>
        <p:spPr bwMode="auto">
          <a:xfrm flipH="1">
            <a:off x="4807073" y="2909887"/>
            <a:ext cx="2861270" cy="514350"/>
          </a:xfrm>
          <a:custGeom>
            <a:avLst/>
            <a:gdLst>
              <a:gd name="connsiteX0" fmla="*/ 0 w 1016794"/>
              <a:gd name="connsiteY0" fmla="*/ 110331 h 128587"/>
              <a:gd name="connsiteX1" fmla="*/ 711994 w 1016794"/>
              <a:gd name="connsiteY1" fmla="*/ 110331 h 128587"/>
              <a:gd name="connsiteX2" fmla="*/ 890588 w 1016794"/>
              <a:gd name="connsiteY2" fmla="*/ 794 h 128587"/>
              <a:gd name="connsiteX3" fmla="*/ 1016794 w 1016794"/>
              <a:gd name="connsiteY3" fmla="*/ 115094 h 128587"/>
              <a:gd name="connsiteX0" fmla="*/ 0 w 1016794"/>
              <a:gd name="connsiteY0" fmla="*/ 110331 h 115094"/>
              <a:gd name="connsiteX1" fmla="*/ 711994 w 1016794"/>
              <a:gd name="connsiteY1" fmla="*/ 110331 h 115094"/>
              <a:gd name="connsiteX2" fmla="*/ 890588 w 1016794"/>
              <a:gd name="connsiteY2" fmla="*/ 794 h 115094"/>
              <a:gd name="connsiteX3" fmla="*/ 1016794 w 1016794"/>
              <a:gd name="connsiteY3" fmla="*/ 115094 h 115094"/>
              <a:gd name="connsiteX0" fmla="*/ 0 w 1016794"/>
              <a:gd name="connsiteY0" fmla="*/ 0 h 4763"/>
              <a:gd name="connsiteX1" fmla="*/ 711994 w 1016794"/>
              <a:gd name="connsiteY1" fmla="*/ 0 h 4763"/>
              <a:gd name="connsiteX2" fmla="*/ 1016794 w 1016794"/>
              <a:gd name="connsiteY2" fmla="*/ 4763 h 4763"/>
              <a:gd name="connsiteX0" fmla="*/ 0 w 10281"/>
              <a:gd name="connsiteY0" fmla="*/ 0 h 99990"/>
              <a:gd name="connsiteX1" fmla="*/ 7002 w 10281"/>
              <a:gd name="connsiteY1" fmla="*/ 0 h 99990"/>
              <a:gd name="connsiteX2" fmla="*/ 10281 w 10281"/>
              <a:gd name="connsiteY2" fmla="*/ 99990 h 99990"/>
              <a:gd name="connsiteX0" fmla="*/ 0 w 10281"/>
              <a:gd name="connsiteY0" fmla="*/ 76660 h 176650"/>
              <a:gd name="connsiteX1" fmla="*/ 7002 w 10281"/>
              <a:gd name="connsiteY1" fmla="*/ 76660 h 176650"/>
              <a:gd name="connsiteX2" fmla="*/ 8782 w 10281"/>
              <a:gd name="connsiteY2" fmla="*/ 16666 h 176650"/>
              <a:gd name="connsiteX3" fmla="*/ 10281 w 10281"/>
              <a:gd name="connsiteY3" fmla="*/ 176650 h 176650"/>
              <a:gd name="connsiteX0" fmla="*/ 0 w 11030"/>
              <a:gd name="connsiteY0" fmla="*/ 76660 h 336634"/>
              <a:gd name="connsiteX1" fmla="*/ 7002 w 11030"/>
              <a:gd name="connsiteY1" fmla="*/ 76660 h 336634"/>
              <a:gd name="connsiteX2" fmla="*/ 8782 w 11030"/>
              <a:gd name="connsiteY2" fmla="*/ 16666 h 336634"/>
              <a:gd name="connsiteX3" fmla="*/ 11030 w 11030"/>
              <a:gd name="connsiteY3" fmla="*/ 336634 h 336634"/>
              <a:gd name="connsiteX0" fmla="*/ 0 w 11030"/>
              <a:gd name="connsiteY0" fmla="*/ 76660 h 336634"/>
              <a:gd name="connsiteX1" fmla="*/ 7002 w 11030"/>
              <a:gd name="connsiteY1" fmla="*/ 76660 h 336634"/>
              <a:gd name="connsiteX2" fmla="*/ 8782 w 11030"/>
              <a:gd name="connsiteY2" fmla="*/ 16666 h 336634"/>
              <a:gd name="connsiteX3" fmla="*/ 11030 w 11030"/>
              <a:gd name="connsiteY3" fmla="*/ 336634 h 336634"/>
              <a:gd name="connsiteX0" fmla="*/ 0 w 11030"/>
              <a:gd name="connsiteY0" fmla="*/ 0 h 259974"/>
              <a:gd name="connsiteX1" fmla="*/ 7002 w 11030"/>
              <a:gd name="connsiteY1" fmla="*/ 0 h 259974"/>
              <a:gd name="connsiteX2" fmla="*/ 11030 w 11030"/>
              <a:gd name="connsiteY2" fmla="*/ 259974 h 259974"/>
              <a:gd name="connsiteX0" fmla="*/ 0 w 11030"/>
              <a:gd name="connsiteY0" fmla="*/ 0 h 259974"/>
              <a:gd name="connsiteX1" fmla="*/ 7002 w 11030"/>
              <a:gd name="connsiteY1" fmla="*/ 0 h 259974"/>
              <a:gd name="connsiteX2" fmla="*/ 11030 w 11030"/>
              <a:gd name="connsiteY2" fmla="*/ 259974 h 259974"/>
              <a:gd name="connsiteX0" fmla="*/ 0 w 11030"/>
              <a:gd name="connsiteY0" fmla="*/ 0 h 259974"/>
              <a:gd name="connsiteX1" fmla="*/ 7002 w 11030"/>
              <a:gd name="connsiteY1" fmla="*/ 0 h 259974"/>
              <a:gd name="connsiteX2" fmla="*/ 11030 w 11030"/>
              <a:gd name="connsiteY2" fmla="*/ 259974 h 259974"/>
              <a:gd name="connsiteX0" fmla="*/ 0 w 11030"/>
              <a:gd name="connsiteY0" fmla="*/ 0 h 259974"/>
              <a:gd name="connsiteX1" fmla="*/ 7002 w 11030"/>
              <a:gd name="connsiteY1" fmla="*/ 0 h 259974"/>
              <a:gd name="connsiteX2" fmla="*/ 11030 w 11030"/>
              <a:gd name="connsiteY2" fmla="*/ 259974 h 259974"/>
              <a:gd name="connsiteX0" fmla="*/ 0 w 11780"/>
              <a:gd name="connsiteY0" fmla="*/ 0 h 419958"/>
              <a:gd name="connsiteX1" fmla="*/ 7002 w 11780"/>
              <a:gd name="connsiteY1" fmla="*/ 0 h 419958"/>
              <a:gd name="connsiteX2" fmla="*/ 11780 w 11780"/>
              <a:gd name="connsiteY2" fmla="*/ 419958 h 419958"/>
              <a:gd name="connsiteX0" fmla="*/ 0 w 11780"/>
              <a:gd name="connsiteY0" fmla="*/ 0 h 419958"/>
              <a:gd name="connsiteX1" fmla="*/ 7002 w 11780"/>
              <a:gd name="connsiteY1" fmla="*/ 0 h 419958"/>
              <a:gd name="connsiteX2" fmla="*/ 11780 w 11780"/>
              <a:gd name="connsiteY2" fmla="*/ 419958 h 419958"/>
              <a:gd name="connsiteX0" fmla="*/ 0 w 12117"/>
              <a:gd name="connsiteY0" fmla="*/ 0 h 441774"/>
              <a:gd name="connsiteX1" fmla="*/ 7002 w 12117"/>
              <a:gd name="connsiteY1" fmla="*/ 0 h 441774"/>
              <a:gd name="connsiteX2" fmla="*/ 12117 w 12117"/>
              <a:gd name="connsiteY2" fmla="*/ 441774 h 441774"/>
            </a:gdLst>
            <a:ahLst/>
            <a:cxnLst>
              <a:cxn ang="0">
                <a:pos x="connsiteX0" y="connsiteY0"/>
              </a:cxn>
              <a:cxn ang="0">
                <a:pos x="connsiteX1" y="connsiteY1"/>
              </a:cxn>
              <a:cxn ang="0">
                <a:pos x="connsiteX2" y="connsiteY2"/>
              </a:cxn>
            </a:cxnLst>
            <a:rect l="l" t="t" r="r" b="b"/>
            <a:pathLst>
              <a:path w="12117" h="441774">
                <a:moveTo>
                  <a:pt x="0" y="0"/>
                </a:moveTo>
                <a:lnTo>
                  <a:pt x="7002" y="0"/>
                </a:lnTo>
                <a:cubicBezTo>
                  <a:pt x="8840" y="43329"/>
                  <a:pt x="10529" y="162636"/>
                  <a:pt x="12117" y="441774"/>
                </a:cubicBezTo>
              </a:path>
            </a:pathLst>
          </a:cu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sz="4000"/>
          </a:p>
        </p:txBody>
      </p:sp>
      <p:cxnSp>
        <p:nvCxnSpPr>
          <p:cNvPr id="57" name="Connecteur droit 56"/>
          <p:cNvCxnSpPr/>
          <p:nvPr/>
        </p:nvCxnSpPr>
        <p:spPr bwMode="auto">
          <a:xfrm flipH="1">
            <a:off x="4499992" y="2097192"/>
            <a:ext cx="0" cy="2664000"/>
          </a:xfrm>
          <a:prstGeom prst="line">
            <a:avLst/>
          </a:prstGeom>
          <a:ln>
            <a:solidFill>
              <a:schemeClr val="tx1">
                <a:lumMod val="95000"/>
                <a:lumOff val="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58" name="Connecteur droit 57"/>
          <p:cNvCxnSpPr/>
          <p:nvPr/>
        </p:nvCxnSpPr>
        <p:spPr bwMode="auto">
          <a:xfrm flipV="1">
            <a:off x="4483101" y="3643312"/>
            <a:ext cx="3178175" cy="0"/>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9" name="Connecteur droit avec flèche 58"/>
          <p:cNvCxnSpPr/>
          <p:nvPr/>
        </p:nvCxnSpPr>
        <p:spPr bwMode="auto">
          <a:xfrm>
            <a:off x="7606506" y="2915444"/>
            <a:ext cx="0" cy="720000"/>
          </a:xfrm>
          <a:prstGeom prst="straightConnector1">
            <a:avLst/>
          </a:prstGeom>
          <a:ln>
            <a:solidFill>
              <a:schemeClr val="tx1">
                <a:lumMod val="95000"/>
                <a:lumOff val="5000"/>
              </a:schemeClr>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sp>
        <p:nvSpPr>
          <p:cNvPr id="5145" name="Text Box 34"/>
          <p:cNvSpPr txBox="1">
            <a:spLocks noChangeArrowheads="1"/>
          </p:cNvSpPr>
          <p:nvPr/>
        </p:nvSpPr>
        <p:spPr bwMode="auto">
          <a:xfrm>
            <a:off x="7092280" y="2977941"/>
            <a:ext cx="1441809" cy="523067"/>
          </a:xfrm>
          <a:prstGeom prst="rect">
            <a:avLst/>
          </a:prstGeom>
          <a:noFill/>
          <a:ln w="9525">
            <a:noFill/>
            <a:miter lim="800000"/>
            <a:headEnd/>
            <a:tailEnd/>
          </a:ln>
        </p:spPr>
        <p:txBody>
          <a:bodyPr>
            <a:spAutoFit/>
          </a:bodyPr>
          <a:lstStyle/>
          <a:p>
            <a:pPr algn="ctr">
              <a:spcBef>
                <a:spcPct val="50000"/>
              </a:spcBef>
            </a:pPr>
            <a:r>
              <a:rPr lang="fr-FR" sz="2800" b="1" i="1" dirty="0">
                <a:latin typeface="Times New Roman" pitchFamily="18" charset="0"/>
                <a:cs typeface="Times New Roman" pitchFamily="18" charset="0"/>
              </a:rPr>
              <a:t>h</a:t>
            </a:r>
            <a:endParaRPr lang="fr-FR" sz="2800" b="1" i="1" baseline="-25000" dirty="0">
              <a:latin typeface="Times New Roman" pitchFamily="18" charset="0"/>
              <a:cs typeface="Times New Roman" pitchFamily="18" charset="0"/>
            </a:endParaRPr>
          </a:p>
        </p:txBody>
      </p:sp>
      <p:cxnSp>
        <p:nvCxnSpPr>
          <p:cNvPr id="61" name="Connecteur droit 60"/>
          <p:cNvCxnSpPr/>
          <p:nvPr/>
        </p:nvCxnSpPr>
        <p:spPr bwMode="auto">
          <a:xfrm flipV="1">
            <a:off x="5004048" y="3284984"/>
            <a:ext cx="1806328" cy="0"/>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2" name="Connecteur droit avec flèche 61"/>
          <p:cNvCxnSpPr/>
          <p:nvPr/>
        </p:nvCxnSpPr>
        <p:spPr bwMode="auto">
          <a:xfrm>
            <a:off x="6735762" y="3289274"/>
            <a:ext cx="0" cy="360000"/>
          </a:xfrm>
          <a:prstGeom prst="straightConnector1">
            <a:avLst/>
          </a:prstGeom>
          <a:ln>
            <a:solidFill>
              <a:schemeClr val="tx1">
                <a:lumMod val="95000"/>
                <a:lumOff val="5000"/>
              </a:schemeClr>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sp>
        <p:nvSpPr>
          <p:cNvPr id="5148" name="Text Box 34"/>
          <p:cNvSpPr txBox="1">
            <a:spLocks noChangeArrowheads="1"/>
          </p:cNvSpPr>
          <p:nvPr/>
        </p:nvSpPr>
        <p:spPr bwMode="auto">
          <a:xfrm>
            <a:off x="6300192" y="3140968"/>
            <a:ext cx="1441809" cy="523067"/>
          </a:xfrm>
          <a:prstGeom prst="rect">
            <a:avLst/>
          </a:prstGeom>
          <a:noFill/>
          <a:ln w="9525">
            <a:noFill/>
            <a:miter lim="800000"/>
            <a:headEnd/>
            <a:tailEnd/>
          </a:ln>
        </p:spPr>
        <p:txBody>
          <a:bodyPr>
            <a:spAutoFit/>
          </a:bodyPr>
          <a:lstStyle/>
          <a:p>
            <a:pPr algn="ctr">
              <a:spcBef>
                <a:spcPct val="50000"/>
              </a:spcBef>
            </a:pPr>
            <a:r>
              <a:rPr lang="fr-FR" sz="2800" b="1" i="1" dirty="0" err="1">
                <a:latin typeface="Times New Roman" pitchFamily="18" charset="0"/>
                <a:cs typeface="Times New Roman" pitchFamily="18" charset="0"/>
              </a:rPr>
              <a:t>h</a:t>
            </a:r>
            <a:r>
              <a:rPr lang="fr-FR" sz="2800" b="1" i="1" baseline="-25000" dirty="0" err="1">
                <a:latin typeface="Times New Roman" pitchFamily="18" charset="0"/>
                <a:cs typeface="Times New Roman" pitchFamily="18" charset="0"/>
              </a:rPr>
              <a:t>c</a:t>
            </a:r>
            <a:endParaRPr lang="fr-FR" sz="2800" b="1" i="1" baseline="-25000" dirty="0">
              <a:latin typeface="Times New Roman" pitchFamily="18" charset="0"/>
              <a:cs typeface="Times New Roman" pitchFamily="18" charset="0"/>
            </a:endParaRPr>
          </a:p>
        </p:txBody>
      </p:sp>
      <p:cxnSp>
        <p:nvCxnSpPr>
          <p:cNvPr id="64" name="Connecteur droit 63"/>
          <p:cNvCxnSpPr/>
          <p:nvPr/>
        </p:nvCxnSpPr>
        <p:spPr bwMode="auto">
          <a:xfrm flipH="1">
            <a:off x="5004048" y="3284984"/>
            <a:ext cx="0" cy="908049"/>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5" name="Connecteur droit avec flèche 64"/>
          <p:cNvCxnSpPr/>
          <p:nvPr/>
        </p:nvCxnSpPr>
        <p:spPr bwMode="auto">
          <a:xfrm flipV="1">
            <a:off x="4483098" y="4037013"/>
            <a:ext cx="520952" cy="0"/>
          </a:xfrm>
          <a:prstGeom prst="straightConnector1">
            <a:avLst/>
          </a:prstGeom>
          <a:ln>
            <a:solidFill>
              <a:schemeClr val="tx1">
                <a:lumMod val="95000"/>
                <a:lumOff val="5000"/>
              </a:schemeClr>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sp>
        <p:nvSpPr>
          <p:cNvPr id="5151" name="Text Box 34"/>
          <p:cNvSpPr txBox="1">
            <a:spLocks noChangeArrowheads="1"/>
          </p:cNvSpPr>
          <p:nvPr/>
        </p:nvSpPr>
        <p:spPr bwMode="auto">
          <a:xfrm>
            <a:off x="4066295" y="3867287"/>
            <a:ext cx="1441809" cy="523067"/>
          </a:xfrm>
          <a:prstGeom prst="rect">
            <a:avLst/>
          </a:prstGeom>
          <a:noFill/>
          <a:ln w="9525">
            <a:noFill/>
            <a:miter lim="800000"/>
            <a:headEnd/>
            <a:tailEnd/>
          </a:ln>
        </p:spPr>
        <p:txBody>
          <a:bodyPr>
            <a:spAutoFit/>
          </a:bodyPr>
          <a:lstStyle/>
          <a:p>
            <a:pPr algn="ctr">
              <a:spcBef>
                <a:spcPct val="50000"/>
              </a:spcBef>
            </a:pPr>
            <a:r>
              <a:rPr lang="fr-FR" sz="2800" b="1" i="1" dirty="0" err="1">
                <a:latin typeface="Times New Roman" pitchFamily="18" charset="0"/>
                <a:cs typeface="Times New Roman" pitchFamily="18" charset="0"/>
              </a:rPr>
              <a:t>a</a:t>
            </a:r>
            <a:r>
              <a:rPr lang="fr-FR" sz="2800" b="1" i="1" baseline="-25000" dirty="0" err="1">
                <a:latin typeface="Times New Roman" pitchFamily="18" charset="0"/>
                <a:cs typeface="Times New Roman" pitchFamily="18" charset="0"/>
              </a:rPr>
              <a:t>c</a:t>
            </a:r>
            <a:endParaRPr lang="fr-FR" sz="2800" b="1" i="1" baseline="-25000" dirty="0">
              <a:latin typeface="Times New Roman" pitchFamily="18" charset="0"/>
              <a:cs typeface="Times New Roman" pitchFamily="18" charset="0"/>
            </a:endParaRPr>
          </a:p>
        </p:txBody>
      </p:sp>
      <p:cxnSp>
        <p:nvCxnSpPr>
          <p:cNvPr id="67" name="Connecteur droit 66"/>
          <p:cNvCxnSpPr/>
          <p:nvPr/>
        </p:nvCxnSpPr>
        <p:spPr bwMode="auto">
          <a:xfrm flipH="1">
            <a:off x="3563888" y="2924944"/>
            <a:ext cx="0" cy="1230314"/>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8" name="Connecteur droit avec flèche 67"/>
          <p:cNvCxnSpPr/>
          <p:nvPr/>
        </p:nvCxnSpPr>
        <p:spPr bwMode="auto">
          <a:xfrm>
            <a:off x="3563888" y="4037013"/>
            <a:ext cx="933500" cy="0"/>
          </a:xfrm>
          <a:prstGeom prst="straightConnector1">
            <a:avLst/>
          </a:prstGeom>
          <a:ln>
            <a:solidFill>
              <a:schemeClr val="tx1">
                <a:lumMod val="95000"/>
                <a:lumOff val="5000"/>
              </a:schemeClr>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sp>
        <p:nvSpPr>
          <p:cNvPr id="5154" name="Text Box 34"/>
          <p:cNvSpPr txBox="1">
            <a:spLocks noChangeArrowheads="1"/>
          </p:cNvSpPr>
          <p:nvPr/>
        </p:nvSpPr>
        <p:spPr bwMode="auto">
          <a:xfrm>
            <a:off x="3328569" y="3867287"/>
            <a:ext cx="1441809" cy="523067"/>
          </a:xfrm>
          <a:prstGeom prst="rect">
            <a:avLst/>
          </a:prstGeom>
          <a:noFill/>
          <a:ln w="9525">
            <a:noFill/>
            <a:miter lim="800000"/>
            <a:headEnd/>
            <a:tailEnd/>
          </a:ln>
        </p:spPr>
        <p:txBody>
          <a:bodyPr>
            <a:spAutoFit/>
          </a:bodyPr>
          <a:lstStyle/>
          <a:p>
            <a:pPr algn="ctr">
              <a:spcBef>
                <a:spcPct val="50000"/>
              </a:spcBef>
            </a:pPr>
            <a:r>
              <a:rPr lang="fr-FR" sz="2800" b="1" i="1">
                <a:latin typeface="Times New Roman" pitchFamily="18" charset="0"/>
                <a:cs typeface="Times New Roman" pitchFamily="18" charset="0"/>
              </a:rPr>
              <a:t>a</a:t>
            </a:r>
            <a:r>
              <a:rPr lang="fr-FR" sz="2800" b="1" i="1" baseline="-25000">
                <a:latin typeface="Times New Roman" pitchFamily="18" charset="0"/>
                <a:cs typeface="Times New Roman" pitchFamily="18" charset="0"/>
              </a:rPr>
              <a:t>c</a:t>
            </a:r>
          </a:p>
        </p:txBody>
      </p:sp>
      <p:cxnSp>
        <p:nvCxnSpPr>
          <p:cNvPr id="70" name="Connecteur droit 69"/>
          <p:cNvCxnSpPr/>
          <p:nvPr/>
        </p:nvCxnSpPr>
        <p:spPr bwMode="auto">
          <a:xfrm>
            <a:off x="1439863" y="3643312"/>
            <a:ext cx="3043236" cy="0"/>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1" name="Connecteur droit 70"/>
          <p:cNvCxnSpPr/>
          <p:nvPr/>
        </p:nvCxnSpPr>
        <p:spPr bwMode="auto">
          <a:xfrm flipV="1">
            <a:off x="2052587" y="2924944"/>
            <a:ext cx="1511301" cy="0"/>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2" name="Connecteur droit avec flèche 71"/>
          <p:cNvCxnSpPr/>
          <p:nvPr/>
        </p:nvCxnSpPr>
        <p:spPr bwMode="auto">
          <a:xfrm>
            <a:off x="2123728" y="2925024"/>
            <a:ext cx="0" cy="720000"/>
          </a:xfrm>
          <a:prstGeom prst="straightConnector1">
            <a:avLst/>
          </a:prstGeom>
          <a:ln>
            <a:solidFill>
              <a:schemeClr val="tx1">
                <a:lumMod val="95000"/>
                <a:lumOff val="5000"/>
              </a:schemeClr>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sp>
        <p:nvSpPr>
          <p:cNvPr id="5158" name="Text Box 34"/>
          <p:cNvSpPr txBox="1">
            <a:spLocks noChangeArrowheads="1"/>
          </p:cNvSpPr>
          <p:nvPr/>
        </p:nvSpPr>
        <p:spPr bwMode="auto">
          <a:xfrm>
            <a:off x="1185975" y="2977941"/>
            <a:ext cx="1441809" cy="523067"/>
          </a:xfrm>
          <a:prstGeom prst="rect">
            <a:avLst/>
          </a:prstGeom>
          <a:noFill/>
          <a:ln w="9525">
            <a:noFill/>
            <a:miter lim="800000"/>
            <a:headEnd/>
            <a:tailEnd/>
          </a:ln>
        </p:spPr>
        <p:txBody>
          <a:bodyPr>
            <a:spAutoFit/>
          </a:bodyPr>
          <a:lstStyle/>
          <a:p>
            <a:pPr algn="ctr">
              <a:spcBef>
                <a:spcPct val="50000"/>
              </a:spcBef>
            </a:pPr>
            <a:r>
              <a:rPr lang="fr-FR" sz="2800" b="1" i="1" dirty="0" err="1">
                <a:latin typeface="Times New Roman" pitchFamily="18" charset="0"/>
                <a:cs typeface="Times New Roman" pitchFamily="18" charset="0"/>
              </a:rPr>
              <a:t>h</a:t>
            </a:r>
            <a:r>
              <a:rPr lang="fr-FR" sz="2800" b="1" i="1" baseline="-25000" dirty="0" err="1">
                <a:latin typeface="Times New Roman" pitchFamily="18" charset="0"/>
                <a:cs typeface="Times New Roman" pitchFamily="18" charset="0"/>
              </a:rPr>
              <a:t>c</a:t>
            </a:r>
            <a:endParaRPr lang="fr-FR" sz="2800" b="1" i="1" baseline="-25000" dirty="0">
              <a:latin typeface="Times New Roman" pitchFamily="18" charset="0"/>
              <a:cs typeface="Times New Roman" pitchFamily="18" charset="0"/>
            </a:endParaRPr>
          </a:p>
        </p:txBody>
      </p:sp>
      <p:cxnSp>
        <p:nvCxnSpPr>
          <p:cNvPr id="76" name="Connecteur droit avec flèche 75"/>
          <p:cNvCxnSpPr/>
          <p:nvPr/>
        </p:nvCxnSpPr>
        <p:spPr bwMode="auto">
          <a:xfrm>
            <a:off x="1439863" y="3030537"/>
            <a:ext cx="0" cy="617536"/>
          </a:xfrm>
          <a:prstGeom prst="straightConnector1">
            <a:avLst/>
          </a:prstGeom>
          <a:ln>
            <a:solidFill>
              <a:schemeClr val="tx1">
                <a:lumMod val="95000"/>
                <a:lumOff val="5000"/>
              </a:schemeClr>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sp>
        <p:nvSpPr>
          <p:cNvPr id="5160" name="Text Box 34"/>
          <p:cNvSpPr txBox="1">
            <a:spLocks noChangeArrowheads="1"/>
          </p:cNvSpPr>
          <p:nvPr/>
        </p:nvSpPr>
        <p:spPr bwMode="auto">
          <a:xfrm>
            <a:off x="537903" y="3068960"/>
            <a:ext cx="1441809" cy="523067"/>
          </a:xfrm>
          <a:prstGeom prst="rect">
            <a:avLst/>
          </a:prstGeom>
          <a:noFill/>
          <a:ln w="9525">
            <a:noFill/>
            <a:miter lim="800000"/>
            <a:headEnd/>
            <a:tailEnd/>
          </a:ln>
        </p:spPr>
        <p:txBody>
          <a:bodyPr>
            <a:spAutoFit/>
          </a:bodyPr>
          <a:lstStyle/>
          <a:p>
            <a:pPr algn="ctr">
              <a:spcBef>
                <a:spcPct val="50000"/>
              </a:spcBef>
            </a:pPr>
            <a:r>
              <a:rPr lang="fr-FR" sz="2800" b="1" i="1" dirty="0">
                <a:latin typeface="Times New Roman" pitchFamily="18" charset="0"/>
                <a:cs typeface="Times New Roman" pitchFamily="18" charset="0"/>
              </a:rPr>
              <a:t>h</a:t>
            </a:r>
            <a:endParaRPr lang="fr-FR" sz="2800" b="1" i="1" baseline="-25000" dirty="0">
              <a:latin typeface="Times New Roman" pitchFamily="18" charset="0"/>
              <a:cs typeface="Times New Roman" pitchFamily="18" charset="0"/>
            </a:endParaRPr>
          </a:p>
        </p:txBody>
      </p:sp>
      <p:sp>
        <p:nvSpPr>
          <p:cNvPr id="79" name="Rectangle à coins arrondis 78"/>
          <p:cNvSpPr/>
          <p:nvPr/>
        </p:nvSpPr>
        <p:spPr>
          <a:xfrm>
            <a:off x="304800" y="1125538"/>
            <a:ext cx="2989263" cy="898525"/>
          </a:xfrm>
          <a:prstGeom prst="roundRect">
            <a:avLst>
              <a:gd name="adj" fmla="val 9550"/>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2000" b="1" dirty="0">
                <a:solidFill>
                  <a:schemeClr val="tx1"/>
                </a:solidFill>
              </a:rPr>
              <a:t> </a:t>
            </a:r>
            <a:r>
              <a:rPr lang="fr-FR" sz="2000" b="1" dirty="0" smtClean="0">
                <a:solidFill>
                  <a:schemeClr val="tx1"/>
                </a:solidFill>
              </a:rPr>
              <a:t>Bourrelet</a:t>
            </a:r>
          </a:p>
          <a:p>
            <a:pPr algn="ctr" fontAlgn="auto">
              <a:spcBef>
                <a:spcPts val="0"/>
              </a:spcBef>
              <a:spcAft>
                <a:spcPts val="0"/>
              </a:spcAft>
              <a:defRPr/>
            </a:pPr>
            <a:r>
              <a:rPr lang="fr-FR" sz="2000" b="1" dirty="0" smtClean="0">
                <a:solidFill>
                  <a:schemeClr val="tx1"/>
                </a:solidFill>
              </a:rPr>
              <a:t>(pile-up)</a:t>
            </a:r>
            <a:endParaRPr lang="fr-FR" sz="2000" b="1" dirty="0">
              <a:solidFill>
                <a:schemeClr val="tx1"/>
              </a:solidFill>
            </a:endParaRPr>
          </a:p>
        </p:txBody>
      </p:sp>
      <p:sp>
        <p:nvSpPr>
          <p:cNvPr id="82" name="Rectangle à coins arrondis 81"/>
          <p:cNvSpPr/>
          <p:nvPr/>
        </p:nvSpPr>
        <p:spPr>
          <a:xfrm>
            <a:off x="5707063" y="1125538"/>
            <a:ext cx="2987675" cy="898525"/>
          </a:xfrm>
          <a:prstGeom prst="roundRect">
            <a:avLst>
              <a:gd name="adj" fmla="val 9550"/>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2000" b="1" dirty="0">
                <a:solidFill>
                  <a:schemeClr val="tx1"/>
                </a:solidFill>
              </a:rPr>
              <a:t>Affaissement </a:t>
            </a:r>
          </a:p>
          <a:p>
            <a:pPr algn="ctr" fontAlgn="auto">
              <a:spcBef>
                <a:spcPts val="0"/>
              </a:spcBef>
              <a:spcAft>
                <a:spcPts val="0"/>
              </a:spcAft>
              <a:defRPr/>
            </a:pPr>
            <a:r>
              <a:rPr lang="fr-FR" sz="2000" b="1" dirty="0" smtClean="0">
                <a:solidFill>
                  <a:schemeClr val="tx1"/>
                </a:solidFill>
              </a:rPr>
              <a:t>(</a:t>
            </a:r>
            <a:r>
              <a:rPr lang="fr-FR" sz="2000" b="1" dirty="0" err="1" smtClean="0">
                <a:solidFill>
                  <a:schemeClr val="tx1"/>
                </a:solidFill>
              </a:rPr>
              <a:t>sink</a:t>
            </a:r>
            <a:r>
              <a:rPr lang="fr-FR" sz="2000" b="1" dirty="0" smtClean="0">
                <a:solidFill>
                  <a:schemeClr val="tx1"/>
                </a:solidFill>
              </a:rPr>
              <a:t>-in</a:t>
            </a:r>
            <a:r>
              <a:rPr lang="fr-FR" sz="2000" b="1" dirty="0">
                <a:solidFill>
                  <a:schemeClr val="tx1"/>
                </a:solidFill>
              </a:rPr>
              <a:t>)</a:t>
            </a:r>
          </a:p>
        </p:txBody>
      </p:sp>
      <p:graphicFrame>
        <p:nvGraphicFramePr>
          <p:cNvPr id="83" name="Object 10"/>
          <p:cNvGraphicFramePr>
            <a:graphicFrameLocks noChangeAspect="1"/>
          </p:cNvGraphicFramePr>
          <p:nvPr/>
        </p:nvGraphicFramePr>
        <p:xfrm>
          <a:off x="577850" y="4964113"/>
          <a:ext cx="2444750" cy="1344612"/>
        </p:xfrm>
        <a:graphic>
          <a:graphicData uri="http://schemas.openxmlformats.org/presentationml/2006/ole">
            <mc:AlternateContent xmlns:mc="http://schemas.openxmlformats.org/markup-compatibility/2006">
              <mc:Choice xmlns:v="urn:schemas-microsoft-com:vml" Requires="v">
                <p:oleObj spid="_x0000_s5131" name="Équation" r:id="rId4" imgW="1257120" imgH="812520" progId="Equation.3">
                  <p:embed/>
                </p:oleObj>
              </mc:Choice>
              <mc:Fallback>
                <p:oleObj name="Équation" r:id="rId4" imgW="1257120" imgH="812520" progId="Equation.3">
                  <p:embed/>
                  <p:pic>
                    <p:nvPicPr>
                      <p:cNvPr id="0" name="Object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7850" y="4964113"/>
                        <a:ext cx="2444750" cy="1344612"/>
                      </a:xfrm>
                      <a:prstGeom prst="rect">
                        <a:avLst/>
                      </a:prstGeom>
                      <a:solidFill>
                        <a:schemeClr val="bg1"/>
                      </a:solidFill>
                      <a:ln w="28575">
                        <a:solidFill>
                          <a:schemeClr val="tx2"/>
                        </a:solidFill>
                        <a:miter lim="800000"/>
                        <a:headEnd/>
                        <a:tailEnd/>
                      </a:ln>
                    </p:spPr>
                  </p:pic>
                </p:oleObj>
              </mc:Fallback>
            </mc:AlternateContent>
          </a:graphicData>
        </a:graphic>
      </p:graphicFrame>
      <p:graphicFrame>
        <p:nvGraphicFramePr>
          <p:cNvPr id="254981" name="Object 11"/>
          <p:cNvGraphicFramePr>
            <a:graphicFrameLocks noChangeAspect="1"/>
          </p:cNvGraphicFramePr>
          <p:nvPr/>
        </p:nvGraphicFramePr>
        <p:xfrm>
          <a:off x="6237288" y="5000625"/>
          <a:ext cx="1925637" cy="1308100"/>
        </p:xfrm>
        <a:graphic>
          <a:graphicData uri="http://schemas.openxmlformats.org/presentationml/2006/ole">
            <mc:AlternateContent xmlns:mc="http://schemas.openxmlformats.org/markup-compatibility/2006">
              <mc:Choice xmlns:v="urn:schemas-microsoft-com:vml" Requires="v">
                <p:oleObj spid="_x0000_s5132" name="Équation" r:id="rId6" imgW="990360" imgH="774360" progId="Equation.3">
                  <p:embed/>
                </p:oleObj>
              </mc:Choice>
              <mc:Fallback>
                <p:oleObj name="Équation" r:id="rId6" imgW="990360" imgH="774360" progId="Equation.3">
                  <p:embed/>
                  <p:pic>
                    <p:nvPicPr>
                      <p:cNvPr id="0" name="Object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37288" y="5000625"/>
                        <a:ext cx="1925637" cy="1308100"/>
                      </a:xfrm>
                      <a:prstGeom prst="rect">
                        <a:avLst/>
                      </a:prstGeom>
                      <a:solidFill>
                        <a:schemeClr val="bg1"/>
                      </a:solidFill>
                      <a:ln w="28575">
                        <a:solidFill>
                          <a:schemeClr val="tx2"/>
                        </a:solidFill>
                        <a:miter lim="800000"/>
                        <a:headEnd/>
                        <a:tailEnd/>
                      </a:ln>
                    </p:spPr>
                  </p:pic>
                </p:oleObj>
              </mc:Fallback>
            </mc:AlternateContent>
          </a:graphicData>
        </a:graphic>
      </p:graphicFrame>
      <p:sp>
        <p:nvSpPr>
          <p:cNvPr id="84" name="Rectangle à coins arrondis 83"/>
          <p:cNvSpPr/>
          <p:nvPr/>
        </p:nvSpPr>
        <p:spPr>
          <a:xfrm>
            <a:off x="250825" y="4327525"/>
            <a:ext cx="3097213" cy="539750"/>
          </a:xfrm>
          <a:prstGeom prst="roundRect">
            <a:avLst>
              <a:gd name="adj" fmla="val 9550"/>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2000" b="1" dirty="0">
                <a:solidFill>
                  <a:schemeClr val="tx1"/>
                </a:solidFill>
              </a:rPr>
              <a:t> Modèle de Loubet </a:t>
            </a:r>
            <a:r>
              <a:rPr lang="fr-FR" sz="2000" b="1" i="1" dirty="0">
                <a:solidFill>
                  <a:schemeClr val="tx1"/>
                </a:solidFill>
              </a:rPr>
              <a:t>et al.</a:t>
            </a:r>
            <a:r>
              <a:rPr lang="fr-FR" sz="2000" b="1" baseline="30000" dirty="0">
                <a:solidFill>
                  <a:schemeClr val="tx1"/>
                </a:solidFill>
              </a:rPr>
              <a:t>1</a:t>
            </a:r>
          </a:p>
        </p:txBody>
      </p:sp>
      <p:sp>
        <p:nvSpPr>
          <p:cNvPr id="85" name="Rectangle à coins arrondis 84"/>
          <p:cNvSpPr/>
          <p:nvPr/>
        </p:nvSpPr>
        <p:spPr>
          <a:xfrm>
            <a:off x="5653088" y="4327525"/>
            <a:ext cx="3095625" cy="539750"/>
          </a:xfrm>
          <a:prstGeom prst="roundRect">
            <a:avLst>
              <a:gd name="adj" fmla="val 9550"/>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2000" b="1" dirty="0">
                <a:solidFill>
                  <a:schemeClr val="tx1"/>
                </a:solidFill>
              </a:rPr>
              <a:t> Modèle de Oliver et Pharr</a:t>
            </a:r>
            <a:r>
              <a:rPr lang="fr-FR" sz="2000" b="1" baseline="30000" dirty="0">
                <a:solidFill>
                  <a:schemeClr val="tx1"/>
                </a:solidFill>
              </a:rPr>
              <a:t>2</a:t>
            </a:r>
            <a:endParaRPr lang="fr-FR" sz="2000" b="1" dirty="0">
              <a:solidFill>
                <a:schemeClr val="tx1"/>
              </a:solidFill>
            </a:endParaRPr>
          </a:p>
        </p:txBody>
      </p:sp>
      <p:sp>
        <p:nvSpPr>
          <p:cNvPr id="86" name="ZoneTexte 85"/>
          <p:cNvSpPr txBox="1">
            <a:spLocks noChangeArrowheads="1"/>
          </p:cNvSpPr>
          <p:nvPr/>
        </p:nvSpPr>
        <p:spPr bwMode="auto">
          <a:xfrm>
            <a:off x="0" y="6304002"/>
            <a:ext cx="4067944" cy="553998"/>
          </a:xfrm>
          <a:prstGeom prst="rect">
            <a:avLst/>
          </a:prstGeom>
          <a:noFill/>
          <a:ln w="9525">
            <a:noFill/>
            <a:miter lim="800000"/>
            <a:headEnd/>
            <a:tailEnd/>
          </a:ln>
        </p:spPr>
        <p:txBody>
          <a:bodyPr wrap="square">
            <a:spAutoFit/>
          </a:bodyPr>
          <a:lstStyle/>
          <a:p>
            <a:pPr algn="just"/>
            <a:r>
              <a:rPr lang="fr-FR" sz="1000" baseline="30000" dirty="0">
                <a:latin typeface="Calibri" pitchFamily="34" charset="0"/>
              </a:rPr>
              <a:t>1</a:t>
            </a:r>
            <a:r>
              <a:rPr lang="fr-FR" sz="1000" dirty="0">
                <a:latin typeface="Calibri" pitchFamily="34" charset="0"/>
              </a:rPr>
              <a:t>Loubet J. L. </a:t>
            </a:r>
            <a:r>
              <a:rPr lang="fr-FR" sz="1000" i="1" dirty="0">
                <a:latin typeface="Calibri" pitchFamily="34" charset="0"/>
              </a:rPr>
              <a:t>et al.</a:t>
            </a:r>
            <a:r>
              <a:rPr lang="fr-FR" sz="1000" dirty="0">
                <a:latin typeface="Calibri" pitchFamily="34" charset="0"/>
              </a:rPr>
              <a:t>, “Nanoindentation </a:t>
            </a:r>
            <a:r>
              <a:rPr lang="fr-FR" sz="1000" dirty="0" err="1">
                <a:latin typeface="Calibri" pitchFamily="34" charset="0"/>
              </a:rPr>
              <a:t>with</a:t>
            </a:r>
            <a:r>
              <a:rPr lang="fr-FR" sz="1000" dirty="0">
                <a:latin typeface="Calibri" pitchFamily="34" charset="0"/>
              </a:rPr>
              <a:t> a surface force </a:t>
            </a:r>
            <a:r>
              <a:rPr lang="fr-FR" sz="1000" dirty="0" err="1">
                <a:latin typeface="Calibri" pitchFamily="34" charset="0"/>
              </a:rPr>
              <a:t>apparatus</a:t>
            </a:r>
            <a:r>
              <a:rPr lang="fr-FR" sz="1000" dirty="0">
                <a:latin typeface="Calibri" pitchFamily="34" charset="0"/>
              </a:rPr>
              <a:t>.”, </a:t>
            </a:r>
            <a:r>
              <a:rPr lang="fr-FR" sz="1000" dirty="0" err="1">
                <a:latin typeface="Calibri" pitchFamily="34" charset="0"/>
              </a:rPr>
              <a:t>Mechanical</a:t>
            </a:r>
            <a:r>
              <a:rPr lang="fr-FR" sz="1000" dirty="0">
                <a:latin typeface="Calibri" pitchFamily="34" charset="0"/>
              </a:rPr>
              <a:t> </a:t>
            </a:r>
            <a:r>
              <a:rPr lang="fr-FR" sz="1000" dirty="0" err="1">
                <a:latin typeface="Calibri" pitchFamily="34" charset="0"/>
              </a:rPr>
              <a:t>properties</a:t>
            </a:r>
            <a:r>
              <a:rPr lang="fr-FR" sz="1000" dirty="0">
                <a:latin typeface="Calibri" pitchFamily="34" charset="0"/>
              </a:rPr>
              <a:t> and </a:t>
            </a:r>
            <a:r>
              <a:rPr lang="fr-FR" sz="1000" dirty="0" err="1">
                <a:latin typeface="Calibri" pitchFamily="34" charset="0"/>
              </a:rPr>
              <a:t>deformation</a:t>
            </a:r>
            <a:r>
              <a:rPr lang="fr-FR" sz="1000" dirty="0">
                <a:latin typeface="Calibri" pitchFamily="34" charset="0"/>
              </a:rPr>
              <a:t> </a:t>
            </a:r>
            <a:r>
              <a:rPr lang="fr-FR" sz="1000" dirty="0" err="1">
                <a:latin typeface="Calibri" pitchFamily="34" charset="0"/>
              </a:rPr>
              <a:t>behavior</a:t>
            </a:r>
            <a:r>
              <a:rPr lang="fr-FR" sz="1000" dirty="0">
                <a:latin typeface="Calibri" pitchFamily="34" charset="0"/>
              </a:rPr>
              <a:t> of </a:t>
            </a:r>
            <a:r>
              <a:rPr lang="fr-FR" sz="1000" dirty="0" err="1">
                <a:latin typeface="Calibri" pitchFamily="34" charset="0"/>
              </a:rPr>
              <a:t>materials</a:t>
            </a:r>
            <a:r>
              <a:rPr lang="fr-FR" sz="1000" dirty="0">
                <a:latin typeface="Calibri" pitchFamily="34" charset="0"/>
              </a:rPr>
              <a:t> </a:t>
            </a:r>
            <a:r>
              <a:rPr lang="fr-FR" sz="1000" dirty="0" err="1">
                <a:latin typeface="Calibri" pitchFamily="34" charset="0"/>
              </a:rPr>
              <a:t>having</a:t>
            </a:r>
            <a:r>
              <a:rPr lang="fr-FR" sz="1000" dirty="0">
                <a:latin typeface="Calibri" pitchFamily="34" charset="0"/>
              </a:rPr>
              <a:t> </a:t>
            </a:r>
            <a:r>
              <a:rPr lang="fr-FR" sz="1000" dirty="0" err="1">
                <a:latin typeface="Calibri" pitchFamily="34" charset="0"/>
              </a:rPr>
              <a:t>ultra-fine</a:t>
            </a:r>
            <a:r>
              <a:rPr lang="fr-FR" sz="1000" dirty="0">
                <a:latin typeface="Calibri" pitchFamily="34" charset="0"/>
              </a:rPr>
              <a:t> microstructures, Kluwer </a:t>
            </a:r>
            <a:r>
              <a:rPr lang="fr-FR" sz="1000" dirty="0" err="1">
                <a:latin typeface="Calibri" pitchFamily="34" charset="0"/>
              </a:rPr>
              <a:t>Academic</a:t>
            </a:r>
            <a:r>
              <a:rPr lang="fr-FR" sz="1000" dirty="0">
                <a:latin typeface="Calibri" pitchFamily="34" charset="0"/>
              </a:rPr>
              <a:t> </a:t>
            </a:r>
            <a:r>
              <a:rPr lang="fr-FR" sz="1000" dirty="0" err="1">
                <a:latin typeface="Calibri" pitchFamily="34" charset="0"/>
              </a:rPr>
              <a:t>Publishers</a:t>
            </a:r>
            <a:r>
              <a:rPr lang="fr-FR" sz="1000" dirty="0">
                <a:latin typeface="Calibri" pitchFamily="34" charset="0"/>
              </a:rPr>
              <a:t>, 1993. pp. 429-447</a:t>
            </a:r>
            <a:r>
              <a:rPr lang="fr-FR" sz="1000" dirty="0" smtClean="0">
                <a:latin typeface="Calibri" pitchFamily="34" charset="0"/>
              </a:rPr>
              <a:t>.</a:t>
            </a:r>
            <a:endParaRPr lang="fr-FR" sz="1000" dirty="0">
              <a:latin typeface="Calibri" pitchFamily="34" charset="0"/>
            </a:endParaRPr>
          </a:p>
        </p:txBody>
      </p:sp>
      <p:sp>
        <p:nvSpPr>
          <p:cNvPr id="5135" name="Rectangle 86"/>
          <p:cNvSpPr>
            <a:spLocks noChangeArrowheads="1"/>
          </p:cNvSpPr>
          <p:nvPr/>
        </p:nvSpPr>
        <p:spPr bwMode="auto">
          <a:xfrm>
            <a:off x="3924300" y="2699073"/>
            <a:ext cx="1112838" cy="369887"/>
          </a:xfrm>
          <a:prstGeom prst="rect">
            <a:avLst/>
          </a:prstGeom>
          <a:solidFill>
            <a:schemeClr val="bg1"/>
          </a:solidFill>
          <a:ln w="9525">
            <a:noFill/>
            <a:miter lim="800000"/>
            <a:headEnd/>
            <a:tailEnd/>
          </a:ln>
        </p:spPr>
        <p:txBody>
          <a:bodyPr wrap="none">
            <a:spAutoFit/>
          </a:bodyPr>
          <a:lstStyle/>
          <a:p>
            <a:pPr algn="ctr"/>
            <a:r>
              <a:rPr lang="fr-FR" dirty="0">
                <a:latin typeface="Calibri" pitchFamily="34" charset="0"/>
              </a:rPr>
              <a:t>Indenteur</a:t>
            </a:r>
          </a:p>
        </p:txBody>
      </p:sp>
      <p:cxnSp>
        <p:nvCxnSpPr>
          <p:cNvPr id="39" name="Connecteur droit avec flèche 38"/>
          <p:cNvCxnSpPr/>
          <p:nvPr/>
        </p:nvCxnSpPr>
        <p:spPr>
          <a:xfrm>
            <a:off x="2700338" y="2133600"/>
            <a:ext cx="431800" cy="50323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0" name="Connecteur droit avec flèche 39"/>
          <p:cNvCxnSpPr/>
          <p:nvPr/>
        </p:nvCxnSpPr>
        <p:spPr>
          <a:xfrm flipH="1">
            <a:off x="5795963" y="2133600"/>
            <a:ext cx="504825" cy="71913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254982" name="Object 12"/>
          <p:cNvGraphicFramePr>
            <a:graphicFrameLocks noChangeAspect="1"/>
          </p:cNvGraphicFramePr>
          <p:nvPr/>
        </p:nvGraphicFramePr>
        <p:xfrm>
          <a:off x="4052888" y="1268413"/>
          <a:ext cx="812800" cy="647700"/>
        </p:xfrm>
        <a:graphic>
          <a:graphicData uri="http://schemas.openxmlformats.org/presentationml/2006/ole">
            <mc:AlternateContent xmlns:mc="http://schemas.openxmlformats.org/markup-compatibility/2006">
              <mc:Choice xmlns:v="urn:schemas-microsoft-com:vml" Requires="v">
                <p:oleObj spid="_x0000_s5133" name="Équation" r:id="rId8" imgW="317160" imgH="253800" progId="Equation.3">
                  <p:embed/>
                </p:oleObj>
              </mc:Choice>
              <mc:Fallback>
                <p:oleObj name="Équation" r:id="rId8" imgW="317160" imgH="253800" progId="Equation.3">
                  <p:embed/>
                  <p:pic>
                    <p:nvPicPr>
                      <p:cNvPr id="0" name="Object 1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52888" y="1268413"/>
                        <a:ext cx="812800" cy="647700"/>
                      </a:xfrm>
                      <a:prstGeom prst="rect">
                        <a:avLst/>
                      </a:prstGeom>
                      <a:solidFill>
                        <a:schemeClr val="bg1"/>
                      </a:solidFill>
                      <a:ln w="28575">
                        <a:solidFill>
                          <a:schemeClr val="tx2"/>
                        </a:solidFill>
                        <a:miter lim="800000"/>
                        <a:headEnd/>
                        <a:tailEnd/>
                      </a:ln>
                    </p:spPr>
                  </p:pic>
                </p:oleObj>
              </mc:Fallback>
            </mc:AlternateContent>
          </a:graphicData>
        </a:graphic>
      </p:graphicFrame>
      <p:sp>
        <p:nvSpPr>
          <p:cNvPr id="41" name="ZoneTexte 40"/>
          <p:cNvSpPr txBox="1">
            <a:spLocks noChangeArrowheads="1"/>
          </p:cNvSpPr>
          <p:nvPr/>
        </p:nvSpPr>
        <p:spPr bwMode="auto">
          <a:xfrm>
            <a:off x="4932040" y="6304002"/>
            <a:ext cx="3888432" cy="553998"/>
          </a:xfrm>
          <a:prstGeom prst="rect">
            <a:avLst/>
          </a:prstGeom>
          <a:noFill/>
          <a:ln w="9525">
            <a:noFill/>
            <a:miter lim="800000"/>
            <a:headEnd/>
            <a:tailEnd/>
          </a:ln>
        </p:spPr>
        <p:txBody>
          <a:bodyPr wrap="square">
            <a:spAutoFit/>
          </a:bodyPr>
          <a:lstStyle/>
          <a:p>
            <a:pPr algn="just"/>
            <a:r>
              <a:rPr lang="fr-FR" sz="1000" baseline="30000" dirty="0" smtClean="0">
                <a:latin typeface="Calibri" pitchFamily="34" charset="0"/>
              </a:rPr>
              <a:t>2</a:t>
            </a:r>
            <a:r>
              <a:rPr lang="en-US" sz="1000" dirty="0">
                <a:latin typeface="Calibri" pitchFamily="34" charset="0"/>
              </a:rPr>
              <a:t>Oliver W. C. et Pharr G. M., “An improved technique for determining hardness and elastic modulus using load and displacement sensing indentation experiments.” J. of Mater. Res., 1992, 7(6), pp. 1564-1583.</a:t>
            </a:r>
            <a:endParaRPr lang="fr-FR" sz="1000" dirty="0">
              <a:latin typeface="Calibri" pitchFamily="34" charset="0"/>
            </a:endParaRPr>
          </a:p>
        </p:txBody>
      </p:sp>
      <p:cxnSp>
        <p:nvCxnSpPr>
          <p:cNvPr id="44" name="Connecteur droit 43"/>
          <p:cNvCxnSpPr>
            <a:stCxn id="54" idx="3"/>
            <a:endCxn id="42" idx="0"/>
          </p:cNvCxnSpPr>
          <p:nvPr/>
        </p:nvCxnSpPr>
        <p:spPr>
          <a:xfrm>
            <a:off x="3851919" y="3140968"/>
            <a:ext cx="648073" cy="50405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Connecteur droit 44"/>
          <p:cNvCxnSpPr>
            <a:stCxn id="56" idx="2"/>
            <a:endCxn id="42" idx="0"/>
          </p:cNvCxnSpPr>
          <p:nvPr/>
        </p:nvCxnSpPr>
        <p:spPr>
          <a:xfrm flipH="1">
            <a:off x="4499992" y="3424237"/>
            <a:ext cx="307081" cy="2207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5498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82" grpId="0" animBg="1"/>
      <p:bldP spid="84" grpId="0" animBg="1"/>
      <p:bldP spid="8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Connecteur droit 5"/>
          <p:cNvCxnSpPr/>
          <p:nvPr/>
        </p:nvCxnSpPr>
        <p:spPr>
          <a:xfrm>
            <a:off x="0" y="476250"/>
            <a:ext cx="9144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6149" name="ZoneTexte 7"/>
          <p:cNvSpPr txBox="1">
            <a:spLocks noChangeArrowheads="1"/>
          </p:cNvSpPr>
          <p:nvPr/>
        </p:nvSpPr>
        <p:spPr bwMode="auto">
          <a:xfrm>
            <a:off x="0" y="0"/>
            <a:ext cx="9144000" cy="461963"/>
          </a:xfrm>
          <a:prstGeom prst="rect">
            <a:avLst/>
          </a:prstGeom>
          <a:noFill/>
          <a:ln w="9525">
            <a:noFill/>
            <a:miter lim="800000"/>
            <a:headEnd/>
            <a:tailEnd/>
          </a:ln>
        </p:spPr>
        <p:txBody>
          <a:bodyPr>
            <a:spAutoFit/>
          </a:bodyPr>
          <a:lstStyle/>
          <a:p>
            <a:r>
              <a:rPr lang="fr-FR" sz="2400">
                <a:latin typeface="Calibri" pitchFamily="34" charset="0"/>
              </a:rPr>
              <a:t>Plan de la soutenance de thèse</a:t>
            </a:r>
          </a:p>
        </p:txBody>
      </p:sp>
      <p:sp>
        <p:nvSpPr>
          <p:cNvPr id="2" name="TextBox 1"/>
          <p:cNvSpPr txBox="1"/>
          <p:nvPr/>
        </p:nvSpPr>
        <p:spPr>
          <a:xfrm>
            <a:off x="179388" y="595313"/>
            <a:ext cx="8137525" cy="5786199"/>
          </a:xfrm>
          <a:prstGeom prst="rect">
            <a:avLst/>
          </a:prstGeom>
          <a:noFill/>
        </p:spPr>
        <p:txBody>
          <a:bodyPr>
            <a:spAutoFit/>
          </a:bodyPr>
          <a:lstStyle/>
          <a:p>
            <a:pPr marL="400050" indent="-400050" fontAlgn="auto">
              <a:spcBef>
                <a:spcPts val="0"/>
              </a:spcBef>
              <a:spcAft>
                <a:spcPts val="0"/>
              </a:spcAft>
              <a:defRPr/>
            </a:pPr>
            <a:r>
              <a:rPr lang="fr-FR" sz="2000" dirty="0">
                <a:latin typeface="+mn-lt"/>
                <a:cs typeface="+mn-cs"/>
              </a:rPr>
              <a:t>Introduction</a:t>
            </a:r>
          </a:p>
          <a:p>
            <a:pPr marL="857250" lvl="1" indent="-400050" fontAlgn="auto">
              <a:spcBef>
                <a:spcPts val="0"/>
              </a:spcBef>
              <a:spcAft>
                <a:spcPts val="0"/>
              </a:spcAft>
              <a:defRPr/>
            </a:pPr>
            <a:endParaRPr lang="fr-FR" i="1" dirty="0">
              <a:latin typeface="+mn-lt"/>
              <a:cs typeface="+mn-cs"/>
            </a:endParaRPr>
          </a:p>
          <a:p>
            <a:pPr marL="400050" indent="-400050" fontAlgn="auto">
              <a:spcBef>
                <a:spcPts val="0"/>
              </a:spcBef>
              <a:spcAft>
                <a:spcPts val="0"/>
              </a:spcAft>
              <a:buFont typeface="+mj-lt"/>
              <a:buAutoNum type="romanUcPeriod"/>
              <a:defRPr/>
            </a:pPr>
            <a:r>
              <a:rPr lang="fr-FR" sz="2000" dirty="0">
                <a:latin typeface="+mn-lt"/>
                <a:cs typeface="+mn-cs"/>
              </a:rPr>
              <a:t>Caractérisation mécanique des matériaux de contact</a:t>
            </a:r>
          </a:p>
          <a:p>
            <a:pPr marL="857250" lvl="1" indent="-400050" fontAlgn="auto">
              <a:spcBef>
                <a:spcPts val="0"/>
              </a:spcBef>
              <a:spcAft>
                <a:spcPts val="0"/>
              </a:spcAft>
              <a:buFont typeface="+mj-lt"/>
              <a:buAutoNum type="arabicPeriod"/>
              <a:defRPr/>
            </a:pPr>
            <a:r>
              <a:rPr lang="fr-FR" i="1" dirty="0">
                <a:latin typeface="+mn-lt"/>
                <a:cs typeface="+mn-cs"/>
              </a:rPr>
              <a:t>Présentation de l’essai d’indentation instrumentée</a:t>
            </a:r>
          </a:p>
          <a:p>
            <a:pPr marL="857250" lvl="1" indent="-400050" fontAlgn="auto">
              <a:spcBef>
                <a:spcPts val="0"/>
              </a:spcBef>
              <a:spcAft>
                <a:spcPts val="0"/>
              </a:spcAft>
              <a:buFont typeface="+mj-lt"/>
              <a:buAutoNum type="arabicPeriod"/>
              <a:defRPr/>
            </a:pPr>
            <a:r>
              <a:rPr lang="fr-FR" b="1" i="1" dirty="0">
                <a:solidFill>
                  <a:srgbClr val="FF0000"/>
                </a:solidFill>
                <a:latin typeface="+mn-lt"/>
                <a:cs typeface="+mn-cs"/>
              </a:rPr>
              <a:t>Etude des propriétés </a:t>
            </a:r>
            <a:r>
              <a:rPr lang="fr-FR" b="1" i="1" dirty="0" err="1">
                <a:solidFill>
                  <a:srgbClr val="FF0000"/>
                </a:solidFill>
                <a:latin typeface="+mn-lt"/>
                <a:cs typeface="+mn-cs"/>
              </a:rPr>
              <a:t>élasto</a:t>
            </a:r>
            <a:r>
              <a:rPr lang="fr-FR" b="1" i="1" dirty="0">
                <a:solidFill>
                  <a:srgbClr val="FF0000"/>
                </a:solidFill>
                <a:latin typeface="+mn-lt"/>
                <a:cs typeface="+mn-cs"/>
              </a:rPr>
              <a:t>-plastiques du film d’Al(Cu)</a:t>
            </a:r>
          </a:p>
          <a:p>
            <a:pPr marL="857250" lvl="1" indent="-400050" fontAlgn="auto">
              <a:spcBef>
                <a:spcPts val="0"/>
              </a:spcBef>
              <a:spcAft>
                <a:spcPts val="0"/>
              </a:spcAft>
              <a:buFont typeface="+mj-lt"/>
              <a:buAutoNum type="arabicPeriod"/>
              <a:defRPr/>
            </a:pPr>
            <a:r>
              <a:rPr lang="fr-FR" i="1" dirty="0">
                <a:latin typeface="+mn-lt"/>
                <a:cs typeface="+mn-cs"/>
              </a:rPr>
              <a:t>Caractérisation du microinsert de Nickel</a:t>
            </a:r>
          </a:p>
          <a:p>
            <a:pPr marL="857250" lvl="1" indent="-400050" fontAlgn="auto">
              <a:spcBef>
                <a:spcPts val="0"/>
              </a:spcBef>
              <a:spcAft>
                <a:spcPts val="0"/>
              </a:spcAft>
              <a:buFont typeface="+mj-lt"/>
              <a:buAutoNum type="arabicPeriod"/>
              <a:defRPr/>
            </a:pPr>
            <a:r>
              <a:rPr lang="fr-FR" i="1" dirty="0">
                <a:latin typeface="+mn-lt"/>
                <a:cs typeface="+mn-cs"/>
              </a:rPr>
              <a:t>Fissuration de l’oxyde d’Aluminium (Al</a:t>
            </a:r>
            <a:r>
              <a:rPr lang="fr-FR" i="1" baseline="-25000" dirty="0">
                <a:latin typeface="+mn-lt"/>
                <a:cs typeface="+mn-cs"/>
              </a:rPr>
              <a:t>2</a:t>
            </a:r>
            <a:r>
              <a:rPr lang="fr-FR" i="1" dirty="0">
                <a:latin typeface="+mn-lt"/>
                <a:cs typeface="+mn-cs"/>
              </a:rPr>
              <a:t>O</a:t>
            </a:r>
            <a:r>
              <a:rPr lang="fr-FR" i="1" baseline="-25000" dirty="0">
                <a:latin typeface="+mn-lt"/>
                <a:cs typeface="+mn-cs"/>
              </a:rPr>
              <a:t>3</a:t>
            </a:r>
            <a:r>
              <a:rPr lang="fr-FR" i="1" dirty="0">
                <a:latin typeface="+mn-lt"/>
                <a:cs typeface="+mn-cs"/>
              </a:rPr>
              <a:t>)</a:t>
            </a:r>
          </a:p>
          <a:p>
            <a:pPr marL="857250" lvl="1" indent="-400050" fontAlgn="auto">
              <a:spcBef>
                <a:spcPts val="0"/>
              </a:spcBef>
              <a:spcAft>
                <a:spcPts val="0"/>
              </a:spcAft>
              <a:buFont typeface="+mj-lt"/>
              <a:buAutoNum type="arabicPeriod"/>
              <a:defRPr/>
            </a:pPr>
            <a:r>
              <a:rPr lang="fr-FR" i="1" dirty="0">
                <a:latin typeface="+mn-lt"/>
                <a:cs typeface="+mn-cs"/>
              </a:rPr>
              <a:t>Bilan des caractérisations</a:t>
            </a:r>
          </a:p>
          <a:p>
            <a:pPr marL="857250" lvl="1" indent="-400050" fontAlgn="auto">
              <a:spcBef>
                <a:spcPts val="0"/>
              </a:spcBef>
              <a:spcAft>
                <a:spcPts val="0"/>
              </a:spcAft>
              <a:buFont typeface="+mj-lt"/>
              <a:buAutoNum type="arabicPeriod"/>
              <a:defRPr/>
            </a:pPr>
            <a:endParaRPr lang="fr-FR" i="1" dirty="0">
              <a:latin typeface="+mn-lt"/>
              <a:cs typeface="+mn-cs"/>
            </a:endParaRPr>
          </a:p>
          <a:p>
            <a:pPr marL="400050" indent="-400050" fontAlgn="auto">
              <a:spcBef>
                <a:spcPts val="0"/>
              </a:spcBef>
              <a:spcAft>
                <a:spcPts val="0"/>
              </a:spcAft>
              <a:buFont typeface="+mj-lt"/>
              <a:buAutoNum type="romanUcPeriod"/>
              <a:defRPr/>
            </a:pPr>
            <a:r>
              <a:rPr lang="fr-FR" sz="2000" dirty="0">
                <a:latin typeface="+mn-lt"/>
                <a:cs typeface="+mn-cs"/>
              </a:rPr>
              <a:t>Etude d’un contact électrique sans singularité géométrique</a:t>
            </a:r>
          </a:p>
          <a:p>
            <a:pPr marL="857250" lvl="1" indent="-400050" fontAlgn="auto">
              <a:spcBef>
                <a:spcPts val="0"/>
              </a:spcBef>
              <a:spcAft>
                <a:spcPts val="0"/>
              </a:spcAft>
              <a:buFont typeface="+mj-lt"/>
              <a:buAutoNum type="arabicPeriod"/>
              <a:defRPr/>
            </a:pPr>
            <a:r>
              <a:rPr lang="fr-FR" i="1" dirty="0">
                <a:latin typeface="+mn-lt"/>
                <a:cs typeface="+mn-cs"/>
              </a:rPr>
              <a:t>L’essai </a:t>
            </a:r>
            <a:r>
              <a:rPr lang="fr-FR" i="1" dirty="0" smtClean="0">
                <a:latin typeface="+mn-lt"/>
                <a:cs typeface="+mn-cs"/>
              </a:rPr>
              <a:t>modèle de </a:t>
            </a:r>
            <a:r>
              <a:rPr lang="fr-FR" i="1" dirty="0">
                <a:latin typeface="+mn-lt"/>
                <a:cs typeface="+mn-cs"/>
              </a:rPr>
              <a:t>compression de barreaux croisés</a:t>
            </a:r>
          </a:p>
          <a:p>
            <a:pPr marL="857250" lvl="1" indent="-400050" fontAlgn="auto">
              <a:spcBef>
                <a:spcPts val="0"/>
              </a:spcBef>
              <a:spcAft>
                <a:spcPts val="0"/>
              </a:spcAft>
              <a:buFont typeface="+mj-lt"/>
              <a:buAutoNum type="arabicPeriod"/>
              <a:defRPr/>
            </a:pPr>
            <a:r>
              <a:rPr lang="fr-FR" i="1" dirty="0">
                <a:latin typeface="+mn-lt"/>
                <a:cs typeface="+mn-cs"/>
              </a:rPr>
              <a:t>Evolution de la résistance électrique de contact</a:t>
            </a:r>
          </a:p>
          <a:p>
            <a:pPr marL="857250" lvl="1" indent="-400050" fontAlgn="auto">
              <a:spcBef>
                <a:spcPts val="0"/>
              </a:spcBef>
              <a:spcAft>
                <a:spcPts val="0"/>
              </a:spcAft>
              <a:buFont typeface="+mj-lt"/>
              <a:buAutoNum type="arabicPeriod"/>
              <a:defRPr/>
            </a:pPr>
            <a:endParaRPr lang="fr-FR" i="1" dirty="0">
              <a:latin typeface="+mn-lt"/>
              <a:cs typeface="+mn-cs"/>
            </a:endParaRPr>
          </a:p>
          <a:p>
            <a:pPr marL="400050" indent="-400050" fontAlgn="auto">
              <a:spcBef>
                <a:spcPts val="0"/>
              </a:spcBef>
              <a:spcAft>
                <a:spcPts val="0"/>
              </a:spcAft>
              <a:buFont typeface="+mj-lt"/>
              <a:buAutoNum type="romanUcPeriod"/>
              <a:defRPr/>
            </a:pPr>
            <a:r>
              <a:rPr lang="fr-FR" sz="2000" dirty="0">
                <a:latin typeface="+mn-lt"/>
                <a:cs typeface="+mn-cs"/>
              </a:rPr>
              <a:t>Etude de l’essai de microinsertion</a:t>
            </a:r>
          </a:p>
          <a:p>
            <a:pPr marL="914400" lvl="1" indent="-457200" fontAlgn="auto">
              <a:spcBef>
                <a:spcPts val="0"/>
              </a:spcBef>
              <a:spcAft>
                <a:spcPts val="0"/>
              </a:spcAft>
              <a:buFont typeface="+mj-lt"/>
              <a:buAutoNum type="arabicPeriod"/>
              <a:defRPr/>
            </a:pPr>
            <a:r>
              <a:rPr lang="fr-FR" i="1" dirty="0">
                <a:latin typeface="+mn-lt"/>
                <a:cs typeface="+mn-cs"/>
              </a:rPr>
              <a:t>Présentation de l’essai de microinsertion</a:t>
            </a:r>
          </a:p>
          <a:p>
            <a:pPr marL="914400" lvl="1" indent="-457200" fontAlgn="auto">
              <a:spcBef>
                <a:spcPts val="0"/>
              </a:spcBef>
              <a:spcAft>
                <a:spcPts val="0"/>
              </a:spcAft>
              <a:buFont typeface="+mj-lt"/>
              <a:buAutoNum type="arabicPeriod"/>
              <a:defRPr/>
            </a:pPr>
            <a:r>
              <a:rPr lang="fr-FR" i="1" dirty="0">
                <a:latin typeface="+mn-lt"/>
                <a:cs typeface="+mn-cs"/>
              </a:rPr>
              <a:t>Résultats expérimentaux et mécanismes de déformation</a:t>
            </a:r>
          </a:p>
          <a:p>
            <a:pPr marL="914400" lvl="1" indent="-457200" fontAlgn="auto">
              <a:spcBef>
                <a:spcPts val="0"/>
              </a:spcBef>
              <a:spcAft>
                <a:spcPts val="0"/>
              </a:spcAft>
              <a:buFont typeface="+mj-lt"/>
              <a:buAutoNum type="arabicPeriod"/>
              <a:defRPr/>
            </a:pPr>
            <a:r>
              <a:rPr lang="fr-FR" i="1" dirty="0">
                <a:latin typeface="+mn-lt"/>
                <a:cs typeface="+mn-cs"/>
              </a:rPr>
              <a:t>Modélisation numérique à l’échelle du microinsert</a:t>
            </a:r>
          </a:p>
          <a:p>
            <a:pPr marL="914400" lvl="1" indent="-457200" fontAlgn="auto">
              <a:spcBef>
                <a:spcPts val="0"/>
              </a:spcBef>
              <a:spcAft>
                <a:spcPts val="0"/>
              </a:spcAft>
              <a:buFont typeface="+mj-lt"/>
              <a:buAutoNum type="arabicPeriod"/>
              <a:defRPr/>
            </a:pPr>
            <a:r>
              <a:rPr lang="fr-FR" i="1" dirty="0">
                <a:latin typeface="+mn-lt"/>
                <a:cs typeface="+mn-cs"/>
              </a:rPr>
              <a:t>Modélisation numérique à l’échelle de la rugosité</a:t>
            </a:r>
          </a:p>
          <a:p>
            <a:pPr marL="857250" lvl="1" indent="-400050" fontAlgn="auto">
              <a:spcBef>
                <a:spcPts val="0"/>
              </a:spcBef>
              <a:spcAft>
                <a:spcPts val="0"/>
              </a:spcAft>
              <a:buFont typeface="+mj-lt"/>
              <a:buAutoNum type="arabicPeriod"/>
              <a:defRPr/>
            </a:pPr>
            <a:endParaRPr lang="fr-FR" i="1" dirty="0">
              <a:latin typeface="+mn-lt"/>
              <a:cs typeface="+mn-cs"/>
            </a:endParaRPr>
          </a:p>
          <a:p>
            <a:pPr marL="400050" indent="-400050" fontAlgn="auto">
              <a:spcBef>
                <a:spcPts val="0"/>
              </a:spcBef>
              <a:spcAft>
                <a:spcPts val="0"/>
              </a:spcAft>
              <a:defRPr/>
            </a:pPr>
            <a:r>
              <a:rPr lang="fr-FR" sz="2000" dirty="0">
                <a:latin typeface="+mn-lt"/>
                <a:cs typeface="+mn-cs"/>
              </a:rPr>
              <a:t>Conclusion et Perspectives</a:t>
            </a:r>
            <a:endParaRPr lang="fr-FR" i="1" dirty="0">
              <a:latin typeface="+mn-lt"/>
              <a:cs typeface="+mn-cs"/>
            </a:endParaRPr>
          </a:p>
        </p:txBody>
      </p:sp>
      <p:grpSp>
        <p:nvGrpSpPr>
          <p:cNvPr id="6151" name="Groupe 113"/>
          <p:cNvGrpSpPr>
            <a:grpSpLocks/>
          </p:cNvGrpSpPr>
          <p:nvPr/>
        </p:nvGrpSpPr>
        <p:grpSpPr bwMode="auto">
          <a:xfrm>
            <a:off x="6086475" y="2708275"/>
            <a:ext cx="2949575" cy="1944688"/>
            <a:chOff x="6086397" y="2708920"/>
            <a:chExt cx="2950099" cy="1944216"/>
          </a:xfrm>
        </p:grpSpPr>
        <p:grpSp>
          <p:nvGrpSpPr>
            <p:cNvPr id="6174" name="Groupe 110"/>
            <p:cNvGrpSpPr>
              <a:grpSpLocks/>
            </p:cNvGrpSpPr>
            <p:nvPr/>
          </p:nvGrpSpPr>
          <p:grpSpPr bwMode="auto">
            <a:xfrm>
              <a:off x="6952019" y="2708920"/>
              <a:ext cx="1926813" cy="1628744"/>
              <a:chOff x="6952019" y="2852936"/>
              <a:chExt cx="1926813" cy="1628744"/>
            </a:xfrm>
          </p:grpSpPr>
          <p:sp>
            <p:nvSpPr>
              <p:cNvPr id="75" name="Corde 74"/>
              <p:cNvSpPr/>
              <p:nvPr/>
            </p:nvSpPr>
            <p:spPr bwMode="auto">
              <a:xfrm rot="10800000">
                <a:off x="6952019" y="3761680"/>
                <a:ext cx="720000" cy="720000"/>
              </a:xfrm>
              <a:prstGeom prst="chord">
                <a:avLst>
                  <a:gd name="adj1" fmla="val 21530261"/>
                  <a:gd name="adj2" fmla="val 10884333"/>
                </a:avLst>
              </a:prstGeom>
              <a:solidFill>
                <a:schemeClr val="bg1">
                  <a:lumMod val="65000"/>
                </a:schemeClr>
              </a:solidFill>
              <a:ln w="9525" cap="flat" cmpd="sng" algn="ctr">
                <a:noFill/>
                <a:prstDash val="solid"/>
                <a:round/>
                <a:headEnd type="none" w="med" len="med"/>
                <a:tailEnd type="none" w="med" len="med"/>
              </a:ln>
              <a:effectLst/>
              <a:scene3d>
                <a:camera prst="orthographicFront">
                  <a:rot lat="20699999" lon="18899985" rev="0"/>
                </a:camera>
                <a:lightRig rig="threePt" dir="t"/>
              </a:scene3d>
              <a:sp3d extrusionH="1016000"/>
            </p:spPr>
            <p:txBody>
              <a:bodyPr/>
              <a:lstStyle/>
              <a:p>
                <a:pPr fontAlgn="auto">
                  <a:spcBef>
                    <a:spcPts val="0"/>
                  </a:spcBef>
                  <a:spcAft>
                    <a:spcPts val="0"/>
                  </a:spcAft>
                  <a:defRPr/>
                </a:pPr>
                <a:endParaRPr lang="fr-FR">
                  <a:latin typeface="+mn-lt"/>
                  <a:cs typeface="+mn-cs"/>
                </a:endParaRPr>
              </a:p>
            </p:txBody>
          </p:sp>
          <p:sp>
            <p:nvSpPr>
              <p:cNvPr id="76" name="Corde 75"/>
              <p:cNvSpPr/>
              <p:nvPr/>
            </p:nvSpPr>
            <p:spPr bwMode="auto">
              <a:xfrm>
                <a:off x="7668344" y="3140968"/>
                <a:ext cx="720000" cy="720000"/>
              </a:xfrm>
              <a:prstGeom prst="chord">
                <a:avLst>
                  <a:gd name="adj1" fmla="val 21530261"/>
                  <a:gd name="adj2" fmla="val 10884333"/>
                </a:avLst>
              </a:prstGeom>
              <a:solidFill>
                <a:schemeClr val="bg1">
                  <a:lumMod val="75000"/>
                </a:schemeClr>
              </a:solidFill>
              <a:ln w="9525" cap="flat" cmpd="sng" algn="ctr">
                <a:noFill/>
                <a:prstDash val="solid"/>
                <a:round/>
                <a:headEnd type="none" w="med" len="med"/>
                <a:tailEnd type="none" w="med" len="med"/>
              </a:ln>
              <a:effectLst/>
              <a:scene3d>
                <a:camera prst="orthographicFront">
                  <a:rot lat="813974" lon="18553829" rev="21212353"/>
                </a:camera>
                <a:lightRig rig="threePt" dir="t"/>
              </a:scene3d>
              <a:sp3d extrusionH="1016000"/>
            </p:spPr>
            <p:txBody>
              <a:bodyPr/>
              <a:lstStyle/>
              <a:p>
                <a:pPr fontAlgn="auto">
                  <a:spcBef>
                    <a:spcPts val="0"/>
                  </a:spcBef>
                  <a:spcAft>
                    <a:spcPts val="0"/>
                  </a:spcAft>
                  <a:defRPr/>
                </a:pPr>
                <a:endParaRPr lang="fr-FR">
                  <a:latin typeface="+mn-lt"/>
                  <a:cs typeface="+mn-cs"/>
                </a:endParaRPr>
              </a:p>
            </p:txBody>
          </p:sp>
          <p:sp>
            <p:nvSpPr>
              <p:cNvPr id="6178" name="AutoShape 31"/>
              <p:cNvSpPr>
                <a:spLocks noChangeArrowheads="1"/>
              </p:cNvSpPr>
              <p:nvPr/>
            </p:nvSpPr>
            <p:spPr bwMode="auto">
              <a:xfrm>
                <a:off x="7601269" y="3172032"/>
                <a:ext cx="180000" cy="252000"/>
              </a:xfrm>
              <a:prstGeom prst="downArrow">
                <a:avLst>
                  <a:gd name="adj1" fmla="val 50000"/>
                  <a:gd name="adj2" fmla="val 48955"/>
                </a:avLst>
              </a:prstGeom>
              <a:solidFill>
                <a:srgbClr val="0000FF"/>
              </a:solidFill>
              <a:ln w="9525">
                <a:noFill/>
                <a:miter lim="800000"/>
                <a:headEnd/>
                <a:tailEnd/>
              </a:ln>
            </p:spPr>
            <p:txBody>
              <a:bodyPr wrap="none" anchor="ctr"/>
              <a:lstStyle/>
              <a:p>
                <a:endParaRPr lang="de-DE">
                  <a:latin typeface="Calibri" pitchFamily="34" charset="0"/>
                </a:endParaRPr>
              </a:p>
            </p:txBody>
          </p:sp>
          <p:sp>
            <p:nvSpPr>
              <p:cNvPr id="6179" name="Text Box 33"/>
              <p:cNvSpPr txBox="1">
                <a:spLocks noChangeArrowheads="1"/>
              </p:cNvSpPr>
              <p:nvPr/>
            </p:nvSpPr>
            <p:spPr bwMode="auto">
              <a:xfrm>
                <a:off x="7380312" y="2852936"/>
                <a:ext cx="644525" cy="338554"/>
              </a:xfrm>
              <a:prstGeom prst="rect">
                <a:avLst/>
              </a:prstGeom>
              <a:noFill/>
              <a:ln w="9525">
                <a:noFill/>
                <a:miter lim="800000"/>
                <a:headEnd/>
                <a:tailEnd/>
              </a:ln>
            </p:spPr>
            <p:txBody>
              <a:bodyPr>
                <a:spAutoFit/>
              </a:bodyPr>
              <a:lstStyle/>
              <a:p>
                <a:pPr>
                  <a:spcBef>
                    <a:spcPct val="50000"/>
                  </a:spcBef>
                </a:pPr>
                <a:r>
                  <a:rPr lang="fr-FR" sz="1600" b="1">
                    <a:solidFill>
                      <a:srgbClr val="0000FF"/>
                    </a:solidFill>
                    <a:latin typeface="Calibri" pitchFamily="34" charset="0"/>
                  </a:rPr>
                  <a:t>Force</a:t>
                </a:r>
              </a:p>
            </p:txBody>
          </p:sp>
          <p:cxnSp>
            <p:nvCxnSpPr>
              <p:cNvPr id="6180" name="Connecteur droit 298"/>
              <p:cNvCxnSpPr>
                <a:cxnSpLocks noChangeShapeType="1"/>
              </p:cNvCxnSpPr>
              <p:nvPr/>
            </p:nvCxnSpPr>
            <p:spPr bwMode="auto">
              <a:xfrm>
                <a:off x="8258056" y="3446416"/>
                <a:ext cx="432000" cy="0"/>
              </a:xfrm>
              <a:prstGeom prst="line">
                <a:avLst/>
              </a:prstGeom>
              <a:noFill/>
              <a:ln w="19050" algn="ctr">
                <a:solidFill>
                  <a:schemeClr val="tx1"/>
                </a:solidFill>
                <a:round/>
                <a:headEnd/>
                <a:tailEnd/>
              </a:ln>
            </p:spPr>
          </p:cxnSp>
          <p:cxnSp>
            <p:nvCxnSpPr>
              <p:cNvPr id="6181" name="Connecteur droit 302"/>
              <p:cNvCxnSpPr>
                <a:cxnSpLocks noChangeShapeType="1"/>
              </p:cNvCxnSpPr>
              <p:nvPr/>
            </p:nvCxnSpPr>
            <p:spPr bwMode="auto">
              <a:xfrm>
                <a:off x="7609984" y="4077072"/>
                <a:ext cx="1080000" cy="0"/>
              </a:xfrm>
              <a:prstGeom prst="line">
                <a:avLst/>
              </a:prstGeom>
              <a:noFill/>
              <a:ln w="19050" algn="ctr">
                <a:solidFill>
                  <a:schemeClr val="tx1"/>
                </a:solidFill>
                <a:round/>
                <a:headEnd/>
                <a:tailEnd/>
              </a:ln>
            </p:spPr>
          </p:cxnSp>
          <p:sp>
            <p:nvSpPr>
              <p:cNvPr id="105" name="Ellipse 104"/>
              <p:cNvSpPr/>
              <p:nvPr/>
            </p:nvSpPr>
            <p:spPr bwMode="auto">
              <a:xfrm>
                <a:off x="8518879" y="3608403"/>
                <a:ext cx="360427" cy="360276"/>
              </a:xfrm>
              <a:prstGeom prst="ellipse">
                <a:avLst/>
              </a:prstGeom>
              <a:solidFill>
                <a:schemeClr val="accent3"/>
              </a:solidFill>
              <a:ln>
                <a:solidFill>
                  <a:srgbClr val="FF0000"/>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lIns="0" tIns="0" rIns="0" bIns="0" anchor="ctr"/>
              <a:lstStyle/>
              <a:p>
                <a:pPr fontAlgn="auto">
                  <a:spcBef>
                    <a:spcPts val="0"/>
                  </a:spcBef>
                  <a:spcAft>
                    <a:spcPts val="0"/>
                  </a:spcAft>
                  <a:defRPr/>
                </a:pPr>
                <a:endParaRPr lang="fr-FR" sz="800" b="1" dirty="0">
                  <a:solidFill>
                    <a:schemeClr val="tx1"/>
                  </a:solidFill>
                </a:endParaRPr>
              </a:p>
            </p:txBody>
          </p:sp>
          <p:cxnSp>
            <p:nvCxnSpPr>
              <p:cNvPr id="6183" name="Connecteur droit 306"/>
              <p:cNvCxnSpPr>
                <a:cxnSpLocks noChangeShapeType="1"/>
              </p:cNvCxnSpPr>
              <p:nvPr/>
            </p:nvCxnSpPr>
            <p:spPr bwMode="auto">
              <a:xfrm flipH="1" flipV="1">
                <a:off x="8696269" y="3450815"/>
                <a:ext cx="0" cy="144000"/>
              </a:xfrm>
              <a:prstGeom prst="line">
                <a:avLst/>
              </a:prstGeom>
              <a:noFill/>
              <a:ln w="19050" algn="ctr">
                <a:solidFill>
                  <a:schemeClr val="tx1"/>
                </a:solidFill>
                <a:round/>
                <a:headEnd/>
                <a:tailEnd/>
              </a:ln>
            </p:spPr>
          </p:cxnSp>
          <p:cxnSp>
            <p:nvCxnSpPr>
              <p:cNvPr id="6184" name="Connecteur droit 311"/>
              <p:cNvCxnSpPr>
                <a:cxnSpLocks noChangeShapeType="1"/>
              </p:cNvCxnSpPr>
              <p:nvPr/>
            </p:nvCxnSpPr>
            <p:spPr bwMode="auto">
              <a:xfrm>
                <a:off x="8696269" y="3969122"/>
                <a:ext cx="0" cy="107950"/>
              </a:xfrm>
              <a:prstGeom prst="line">
                <a:avLst/>
              </a:prstGeom>
              <a:noFill/>
              <a:ln w="19050" algn="ctr">
                <a:solidFill>
                  <a:schemeClr val="tx1"/>
                </a:solidFill>
                <a:round/>
                <a:headEnd/>
                <a:tailEnd/>
              </a:ln>
            </p:spPr>
          </p:cxnSp>
          <p:graphicFrame>
            <p:nvGraphicFramePr>
              <p:cNvPr id="6146" name="Object 6"/>
              <p:cNvGraphicFramePr>
                <a:graphicFrameLocks noChangeAspect="1"/>
              </p:cNvGraphicFramePr>
              <p:nvPr/>
            </p:nvGraphicFramePr>
            <p:xfrm>
              <a:off x="8566094" y="3715122"/>
              <a:ext cx="257175" cy="190500"/>
            </p:xfrm>
            <a:graphic>
              <a:graphicData uri="http://schemas.openxmlformats.org/presentationml/2006/ole">
                <mc:AlternateContent xmlns:mc="http://schemas.openxmlformats.org/markup-compatibility/2006">
                  <mc:Choice xmlns:v="urn:schemas-microsoft-com:vml" Requires="v">
                    <p:oleObj spid="_x0000_s6152" name="Équation" r:id="rId4" imgW="253890" imgH="190417" progId="Equation.3">
                      <p:embed/>
                    </p:oleObj>
                  </mc:Choice>
                  <mc:Fallback>
                    <p:oleObj name="Équation" r:id="rId4" imgW="253890" imgH="190417" progId="Equation.3">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66094" y="3715122"/>
                            <a:ext cx="257175" cy="190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6175" name="Rectangle 112"/>
            <p:cNvSpPr>
              <a:spLocks noChangeArrowheads="1"/>
            </p:cNvSpPr>
            <p:nvPr/>
          </p:nvSpPr>
          <p:spPr bwMode="auto">
            <a:xfrm>
              <a:off x="6086397" y="4068361"/>
              <a:ext cx="2950099" cy="584775"/>
            </a:xfrm>
            <a:prstGeom prst="rect">
              <a:avLst/>
            </a:prstGeom>
            <a:noFill/>
            <a:ln w="9525">
              <a:noFill/>
              <a:miter lim="800000"/>
              <a:headEnd/>
              <a:tailEnd/>
            </a:ln>
          </p:spPr>
          <p:txBody>
            <a:bodyPr>
              <a:spAutoFit/>
            </a:bodyPr>
            <a:lstStyle/>
            <a:p>
              <a:pPr algn="ctr">
                <a:spcBef>
                  <a:spcPct val="50000"/>
                </a:spcBef>
              </a:pPr>
              <a:r>
                <a:rPr lang="fr-FR" sz="1600" b="1" i="1" u="sng">
                  <a:latin typeface="Calibri" pitchFamily="34" charset="0"/>
                  <a:sym typeface="Wingdings" pitchFamily="2" charset="2"/>
                </a:rPr>
                <a:t>Essai de compression de barreaux croisés</a:t>
              </a:r>
              <a:endParaRPr lang="fr-FR" sz="1600" b="1" i="1" u="sng">
                <a:latin typeface="Calibri" pitchFamily="34" charset="0"/>
              </a:endParaRPr>
            </a:p>
          </p:txBody>
        </p:sp>
      </p:grpSp>
      <p:grpSp>
        <p:nvGrpSpPr>
          <p:cNvPr id="6152" name="Groupe 39"/>
          <p:cNvGrpSpPr>
            <a:grpSpLocks/>
          </p:cNvGrpSpPr>
          <p:nvPr/>
        </p:nvGrpSpPr>
        <p:grpSpPr bwMode="auto">
          <a:xfrm>
            <a:off x="6227763" y="476250"/>
            <a:ext cx="2736850" cy="2160588"/>
            <a:chOff x="6228184" y="476672"/>
            <a:chExt cx="2736304" cy="2160240"/>
          </a:xfrm>
        </p:grpSpPr>
        <p:sp>
          <p:nvSpPr>
            <p:cNvPr id="10" name="Rectangle 37"/>
            <p:cNvSpPr>
              <a:spLocks noChangeArrowheads="1"/>
            </p:cNvSpPr>
            <p:nvPr/>
          </p:nvSpPr>
          <p:spPr bwMode="auto">
            <a:xfrm>
              <a:off x="7164288" y="1700808"/>
              <a:ext cx="762000" cy="326997"/>
            </a:xfrm>
            <a:prstGeom prst="rect">
              <a:avLst/>
            </a:prstGeom>
            <a:solidFill>
              <a:srgbClr val="FFCC99"/>
            </a:solidFill>
            <a:ln w="9525">
              <a:noFill/>
              <a:miter lim="800000"/>
              <a:headEnd/>
              <a:tailEnd/>
            </a:ln>
            <a:scene3d>
              <a:camera prst="orthographicFront">
                <a:rot lat="600000" lon="599993" rev="0"/>
              </a:camera>
              <a:lightRig rig="threePt" dir="t"/>
            </a:scene3d>
            <a:sp3d extrusionH="1270000" prstMaterial="matte">
              <a:bevelT w="165100" prst="coolSlant"/>
            </a:sp3d>
          </p:spPr>
          <p:txBody>
            <a:bodyPr wrap="none" anchor="ctr"/>
            <a:lstStyle/>
            <a:p>
              <a:pPr fontAlgn="auto">
                <a:spcBef>
                  <a:spcPts val="0"/>
                </a:spcBef>
                <a:spcAft>
                  <a:spcPts val="0"/>
                </a:spcAft>
                <a:defRPr/>
              </a:pPr>
              <a:endParaRPr lang="fr-FR" dirty="0">
                <a:latin typeface="+mn-lt"/>
                <a:cs typeface="+mn-cs"/>
              </a:endParaRPr>
            </a:p>
          </p:txBody>
        </p:sp>
        <p:sp>
          <p:nvSpPr>
            <p:cNvPr id="6168" name="Text Box 24"/>
            <p:cNvSpPr txBox="1">
              <a:spLocks noChangeArrowheads="1"/>
            </p:cNvSpPr>
            <p:nvPr/>
          </p:nvSpPr>
          <p:spPr bwMode="auto">
            <a:xfrm>
              <a:off x="6228184" y="2052137"/>
              <a:ext cx="2736304" cy="584775"/>
            </a:xfrm>
            <a:prstGeom prst="rect">
              <a:avLst/>
            </a:prstGeom>
            <a:noFill/>
            <a:ln w="9525">
              <a:noFill/>
              <a:miter lim="800000"/>
              <a:headEnd/>
              <a:tailEnd/>
            </a:ln>
          </p:spPr>
          <p:txBody>
            <a:bodyPr>
              <a:spAutoFit/>
            </a:bodyPr>
            <a:lstStyle/>
            <a:p>
              <a:pPr algn="ctr">
                <a:spcBef>
                  <a:spcPct val="50000"/>
                </a:spcBef>
              </a:pPr>
              <a:r>
                <a:rPr lang="fr-FR" sz="1600" b="1" i="1" u="sng">
                  <a:latin typeface="Calibri" pitchFamily="34" charset="0"/>
                  <a:sym typeface="Wingdings" pitchFamily="2" charset="2"/>
                </a:rPr>
                <a:t>Essai d’indentation instrumentée</a:t>
              </a:r>
              <a:endParaRPr lang="fr-FR" sz="1600" b="1" i="1" u="sng">
                <a:latin typeface="Calibri" pitchFamily="34" charset="0"/>
              </a:endParaRPr>
            </a:p>
          </p:txBody>
        </p:sp>
        <p:sp>
          <p:nvSpPr>
            <p:cNvPr id="37" name="Rectangle 37"/>
            <p:cNvSpPr>
              <a:spLocks noChangeArrowheads="1"/>
            </p:cNvSpPr>
            <p:nvPr/>
          </p:nvSpPr>
          <p:spPr bwMode="auto">
            <a:xfrm>
              <a:off x="7164288" y="1628800"/>
              <a:ext cx="762000" cy="119357"/>
            </a:xfrm>
            <a:prstGeom prst="rect">
              <a:avLst/>
            </a:prstGeom>
            <a:solidFill>
              <a:schemeClr val="accent6">
                <a:lumMod val="75000"/>
              </a:schemeClr>
            </a:solidFill>
            <a:ln w="9525">
              <a:noFill/>
              <a:miter lim="800000"/>
              <a:headEnd/>
              <a:tailEnd/>
            </a:ln>
            <a:scene3d>
              <a:camera prst="orthographicFront">
                <a:rot lat="600000" lon="599993" rev="0"/>
              </a:camera>
              <a:lightRig rig="threePt" dir="t"/>
            </a:scene3d>
            <a:sp3d extrusionH="1270000" prstMaterial="matte">
              <a:bevelT w="165100" prst="coolSlant"/>
            </a:sp3d>
          </p:spPr>
          <p:txBody>
            <a:bodyPr wrap="none" anchor="ctr"/>
            <a:lstStyle/>
            <a:p>
              <a:pPr fontAlgn="auto">
                <a:spcBef>
                  <a:spcPts val="0"/>
                </a:spcBef>
                <a:spcAft>
                  <a:spcPts val="0"/>
                </a:spcAft>
                <a:defRPr/>
              </a:pPr>
              <a:endParaRPr lang="fr-FR" dirty="0">
                <a:latin typeface="+mn-lt"/>
                <a:cs typeface="+mn-cs"/>
              </a:endParaRPr>
            </a:p>
          </p:txBody>
        </p:sp>
        <p:sp>
          <p:nvSpPr>
            <p:cNvPr id="38" name="Rectangle 37"/>
            <p:cNvSpPr>
              <a:spLocks noChangeArrowheads="1"/>
            </p:cNvSpPr>
            <p:nvPr/>
          </p:nvSpPr>
          <p:spPr bwMode="auto">
            <a:xfrm>
              <a:off x="7164288" y="1516683"/>
              <a:ext cx="762000" cy="119357"/>
            </a:xfrm>
            <a:prstGeom prst="rect">
              <a:avLst/>
            </a:prstGeom>
            <a:solidFill>
              <a:srgbClr val="FFC000"/>
            </a:solidFill>
            <a:ln w="9525">
              <a:noFill/>
              <a:miter lim="800000"/>
              <a:headEnd/>
              <a:tailEnd/>
            </a:ln>
            <a:scene3d>
              <a:camera prst="orthographicFront">
                <a:rot lat="600000" lon="599993" rev="0"/>
              </a:camera>
              <a:lightRig rig="threePt" dir="t"/>
            </a:scene3d>
            <a:sp3d extrusionH="1270000" prstMaterial="matte">
              <a:bevelT w="165100" prst="coolSlant"/>
            </a:sp3d>
          </p:spPr>
          <p:txBody>
            <a:bodyPr wrap="none" anchor="ctr"/>
            <a:lstStyle/>
            <a:p>
              <a:pPr fontAlgn="auto">
                <a:spcBef>
                  <a:spcPts val="0"/>
                </a:spcBef>
                <a:spcAft>
                  <a:spcPts val="0"/>
                </a:spcAft>
                <a:defRPr/>
              </a:pPr>
              <a:endParaRPr lang="fr-FR" dirty="0">
                <a:latin typeface="+mn-lt"/>
                <a:cs typeface="+mn-cs"/>
              </a:endParaRPr>
            </a:p>
          </p:txBody>
        </p:sp>
        <p:sp>
          <p:nvSpPr>
            <p:cNvPr id="11" name="Triangle isocèle 10"/>
            <p:cNvSpPr/>
            <p:nvPr/>
          </p:nvSpPr>
          <p:spPr bwMode="auto">
            <a:xfrm>
              <a:off x="7490244" y="1556792"/>
              <a:ext cx="338578" cy="326997"/>
            </a:xfrm>
            <a:prstGeom prst="triangle">
              <a:avLst/>
            </a:prstGeom>
            <a:solidFill>
              <a:schemeClr val="bg1">
                <a:lumMod val="50000"/>
              </a:schemeClr>
            </a:solidFill>
            <a:ln w="9525" cap="flat" cmpd="sng" algn="ctr">
              <a:noFill/>
              <a:prstDash val="solid"/>
              <a:round/>
              <a:headEnd type="none" w="med" len="med"/>
              <a:tailEnd type="none" w="med" len="med"/>
            </a:ln>
            <a:effectLst/>
            <a:scene3d>
              <a:camera prst="orthographicFront">
                <a:rot lat="4200000" lon="10799999" rev="10799999"/>
              </a:camera>
              <a:lightRig rig="threePt" dir="t">
                <a:rot lat="0" lon="0" rev="17400000"/>
              </a:lightRig>
            </a:scene3d>
            <a:sp3d prstMaterial="matte">
              <a:bevelT w="635000" h="635000"/>
              <a:bevelB w="0" h="0"/>
            </a:sp3d>
          </p:spPr>
          <p:txBody>
            <a:bodyPr/>
            <a:lstStyle/>
            <a:p>
              <a:pPr fontAlgn="auto">
                <a:spcBef>
                  <a:spcPts val="0"/>
                </a:spcBef>
                <a:spcAft>
                  <a:spcPts val="0"/>
                </a:spcAft>
                <a:defRPr/>
              </a:pPr>
              <a:endParaRPr lang="fr-FR">
                <a:latin typeface="+mn-lt"/>
                <a:cs typeface="+mn-cs"/>
              </a:endParaRPr>
            </a:p>
          </p:txBody>
        </p:sp>
        <p:sp>
          <p:nvSpPr>
            <p:cNvPr id="6172" name="AutoShape 31"/>
            <p:cNvSpPr>
              <a:spLocks noChangeArrowheads="1"/>
            </p:cNvSpPr>
            <p:nvPr/>
          </p:nvSpPr>
          <p:spPr bwMode="auto">
            <a:xfrm>
              <a:off x="7547021" y="795768"/>
              <a:ext cx="180000" cy="252000"/>
            </a:xfrm>
            <a:prstGeom prst="downArrow">
              <a:avLst>
                <a:gd name="adj1" fmla="val 50000"/>
                <a:gd name="adj2" fmla="val 48955"/>
              </a:avLst>
            </a:prstGeom>
            <a:solidFill>
              <a:srgbClr val="0000FF"/>
            </a:solidFill>
            <a:ln w="9525">
              <a:noFill/>
              <a:miter lim="800000"/>
              <a:headEnd/>
              <a:tailEnd/>
            </a:ln>
          </p:spPr>
          <p:txBody>
            <a:bodyPr wrap="none" anchor="ctr"/>
            <a:lstStyle/>
            <a:p>
              <a:endParaRPr lang="de-DE">
                <a:latin typeface="Calibri" pitchFamily="34" charset="0"/>
              </a:endParaRPr>
            </a:p>
          </p:txBody>
        </p:sp>
        <p:sp>
          <p:nvSpPr>
            <p:cNvPr id="6173" name="Text Box 33"/>
            <p:cNvSpPr txBox="1">
              <a:spLocks noChangeArrowheads="1"/>
            </p:cNvSpPr>
            <p:nvPr/>
          </p:nvSpPr>
          <p:spPr bwMode="auto">
            <a:xfrm>
              <a:off x="7326064" y="476672"/>
              <a:ext cx="644525" cy="338554"/>
            </a:xfrm>
            <a:prstGeom prst="rect">
              <a:avLst/>
            </a:prstGeom>
            <a:noFill/>
            <a:ln w="9525">
              <a:noFill/>
              <a:miter lim="800000"/>
              <a:headEnd/>
              <a:tailEnd/>
            </a:ln>
          </p:spPr>
          <p:txBody>
            <a:bodyPr>
              <a:spAutoFit/>
            </a:bodyPr>
            <a:lstStyle/>
            <a:p>
              <a:pPr>
                <a:spcBef>
                  <a:spcPct val="50000"/>
                </a:spcBef>
              </a:pPr>
              <a:r>
                <a:rPr lang="fr-FR" sz="1600" b="1">
                  <a:solidFill>
                    <a:srgbClr val="0000FF"/>
                  </a:solidFill>
                  <a:latin typeface="Calibri" pitchFamily="34" charset="0"/>
                </a:rPr>
                <a:t>Force</a:t>
              </a:r>
            </a:p>
          </p:txBody>
        </p:sp>
      </p:grpSp>
      <p:grpSp>
        <p:nvGrpSpPr>
          <p:cNvPr id="6153" name="Groupe 48"/>
          <p:cNvGrpSpPr>
            <a:grpSpLocks/>
          </p:cNvGrpSpPr>
          <p:nvPr/>
        </p:nvGrpSpPr>
        <p:grpSpPr bwMode="auto">
          <a:xfrm>
            <a:off x="5795963" y="4687888"/>
            <a:ext cx="2193925" cy="1909762"/>
            <a:chOff x="5796136" y="4688220"/>
            <a:chExt cx="2193032" cy="1909132"/>
          </a:xfrm>
        </p:grpSpPr>
        <p:sp>
          <p:nvSpPr>
            <p:cNvPr id="6155" name="Text Box 24"/>
            <p:cNvSpPr txBox="1">
              <a:spLocks noChangeArrowheads="1"/>
            </p:cNvSpPr>
            <p:nvPr/>
          </p:nvSpPr>
          <p:spPr bwMode="auto">
            <a:xfrm>
              <a:off x="5796136" y="6258798"/>
              <a:ext cx="2193032" cy="338554"/>
            </a:xfrm>
            <a:prstGeom prst="rect">
              <a:avLst/>
            </a:prstGeom>
            <a:noFill/>
            <a:ln w="9525">
              <a:noFill/>
              <a:miter lim="800000"/>
              <a:headEnd/>
              <a:tailEnd/>
            </a:ln>
          </p:spPr>
          <p:txBody>
            <a:bodyPr>
              <a:spAutoFit/>
            </a:bodyPr>
            <a:lstStyle/>
            <a:p>
              <a:pPr algn="ctr">
                <a:spcBef>
                  <a:spcPct val="50000"/>
                </a:spcBef>
              </a:pPr>
              <a:r>
                <a:rPr lang="fr-FR" sz="1600" b="1" i="1" u="sng">
                  <a:latin typeface="Calibri" pitchFamily="34" charset="0"/>
                  <a:sym typeface="Wingdings" pitchFamily="2" charset="2"/>
                </a:rPr>
                <a:t>Essai de microinsertion</a:t>
              </a:r>
              <a:endParaRPr lang="fr-FR" sz="1600" b="1" i="1" u="sng">
                <a:latin typeface="Calibri" pitchFamily="34" charset="0"/>
              </a:endParaRPr>
            </a:p>
          </p:txBody>
        </p:sp>
        <p:sp>
          <p:nvSpPr>
            <p:cNvPr id="42" name="Rectangle 37"/>
            <p:cNvSpPr>
              <a:spLocks noChangeArrowheads="1"/>
            </p:cNvSpPr>
            <p:nvPr/>
          </p:nvSpPr>
          <p:spPr bwMode="auto">
            <a:xfrm>
              <a:off x="6444208" y="5943382"/>
              <a:ext cx="762000" cy="326997"/>
            </a:xfrm>
            <a:prstGeom prst="rect">
              <a:avLst/>
            </a:prstGeom>
            <a:solidFill>
              <a:srgbClr val="FFCC99"/>
            </a:solidFill>
            <a:ln w="9525">
              <a:noFill/>
              <a:miter lim="800000"/>
              <a:headEnd/>
              <a:tailEnd/>
            </a:ln>
            <a:scene3d>
              <a:camera prst="orthographicFront">
                <a:rot lat="600000" lon="599993" rev="0"/>
              </a:camera>
              <a:lightRig rig="threePt" dir="t"/>
            </a:scene3d>
            <a:sp3d extrusionH="1270000" prstMaterial="matte">
              <a:bevelT w="165100" prst="coolSlant"/>
            </a:sp3d>
          </p:spPr>
          <p:txBody>
            <a:bodyPr wrap="none" anchor="ctr"/>
            <a:lstStyle/>
            <a:p>
              <a:pPr fontAlgn="auto">
                <a:spcBef>
                  <a:spcPts val="0"/>
                </a:spcBef>
                <a:spcAft>
                  <a:spcPts val="0"/>
                </a:spcAft>
                <a:defRPr/>
              </a:pPr>
              <a:endParaRPr lang="fr-FR" dirty="0">
                <a:latin typeface="+mn-lt"/>
                <a:cs typeface="+mn-cs"/>
              </a:endParaRPr>
            </a:p>
          </p:txBody>
        </p:sp>
        <p:sp>
          <p:nvSpPr>
            <p:cNvPr id="44" name="Rectangle 37"/>
            <p:cNvSpPr>
              <a:spLocks noChangeArrowheads="1"/>
            </p:cNvSpPr>
            <p:nvPr/>
          </p:nvSpPr>
          <p:spPr bwMode="auto">
            <a:xfrm>
              <a:off x="6444208" y="5871374"/>
              <a:ext cx="762000" cy="119357"/>
            </a:xfrm>
            <a:prstGeom prst="rect">
              <a:avLst/>
            </a:prstGeom>
            <a:solidFill>
              <a:schemeClr val="accent6">
                <a:lumMod val="75000"/>
              </a:schemeClr>
            </a:solidFill>
            <a:ln w="9525">
              <a:noFill/>
              <a:miter lim="800000"/>
              <a:headEnd/>
              <a:tailEnd/>
            </a:ln>
            <a:scene3d>
              <a:camera prst="orthographicFront">
                <a:rot lat="600000" lon="599993" rev="0"/>
              </a:camera>
              <a:lightRig rig="threePt" dir="t"/>
            </a:scene3d>
            <a:sp3d extrusionH="1270000" prstMaterial="matte">
              <a:bevelT w="165100" prst="coolSlant"/>
            </a:sp3d>
          </p:spPr>
          <p:txBody>
            <a:bodyPr wrap="none" anchor="ctr"/>
            <a:lstStyle/>
            <a:p>
              <a:pPr fontAlgn="auto">
                <a:spcBef>
                  <a:spcPts val="0"/>
                </a:spcBef>
                <a:spcAft>
                  <a:spcPts val="0"/>
                </a:spcAft>
                <a:defRPr/>
              </a:pPr>
              <a:endParaRPr lang="fr-FR" dirty="0">
                <a:latin typeface="+mn-lt"/>
                <a:cs typeface="+mn-cs"/>
              </a:endParaRPr>
            </a:p>
          </p:txBody>
        </p:sp>
        <p:sp>
          <p:nvSpPr>
            <p:cNvPr id="45" name="Rectangle 44"/>
            <p:cNvSpPr>
              <a:spLocks noChangeArrowheads="1"/>
            </p:cNvSpPr>
            <p:nvPr/>
          </p:nvSpPr>
          <p:spPr bwMode="auto">
            <a:xfrm>
              <a:off x="6444208" y="5759257"/>
              <a:ext cx="762000" cy="119357"/>
            </a:xfrm>
            <a:prstGeom prst="rect">
              <a:avLst/>
            </a:prstGeom>
            <a:solidFill>
              <a:srgbClr val="FFC000"/>
            </a:solidFill>
            <a:ln w="9525">
              <a:noFill/>
              <a:miter lim="800000"/>
              <a:headEnd/>
              <a:tailEnd/>
            </a:ln>
            <a:scene3d>
              <a:camera prst="orthographicFront">
                <a:rot lat="600000" lon="599993" rev="0"/>
              </a:camera>
              <a:lightRig rig="threePt" dir="t"/>
            </a:scene3d>
            <a:sp3d extrusionH="1270000" prstMaterial="matte">
              <a:bevelT w="165100" prst="coolSlant"/>
            </a:sp3d>
          </p:spPr>
          <p:txBody>
            <a:bodyPr wrap="none" anchor="ctr"/>
            <a:lstStyle/>
            <a:p>
              <a:pPr fontAlgn="auto">
                <a:spcBef>
                  <a:spcPts val="0"/>
                </a:spcBef>
                <a:spcAft>
                  <a:spcPts val="0"/>
                </a:spcAft>
                <a:defRPr/>
              </a:pPr>
              <a:endParaRPr lang="fr-FR" dirty="0">
                <a:latin typeface="+mn-lt"/>
                <a:cs typeface="+mn-cs"/>
              </a:endParaRPr>
            </a:p>
          </p:txBody>
        </p:sp>
        <p:sp>
          <p:nvSpPr>
            <p:cNvPr id="15" name="Ellipse 14"/>
            <p:cNvSpPr/>
            <p:nvPr/>
          </p:nvSpPr>
          <p:spPr bwMode="auto">
            <a:xfrm>
              <a:off x="6762005" y="5477188"/>
              <a:ext cx="338578" cy="326997"/>
            </a:xfrm>
            <a:prstGeom prst="ellipse">
              <a:avLst/>
            </a:prstGeom>
            <a:solidFill>
              <a:schemeClr val="bg1">
                <a:lumMod val="50000"/>
              </a:schemeClr>
            </a:solidFill>
            <a:ln w="9525" cap="flat" cmpd="sng" algn="ctr">
              <a:noFill/>
              <a:prstDash val="solid"/>
              <a:round/>
              <a:headEnd type="none" w="med" len="med"/>
              <a:tailEnd type="none" w="med" len="med"/>
            </a:ln>
            <a:effectLst/>
            <a:scene3d>
              <a:camera prst="orthographicFront">
                <a:rot lat="4200000" lon="10799999" rev="10799999"/>
              </a:camera>
              <a:lightRig rig="threePt" dir="t">
                <a:rot lat="0" lon="0" rev="8400000"/>
              </a:lightRig>
            </a:scene3d>
            <a:sp3d extrusionH="317500" prstMaterial="matte">
              <a:extrusionClr>
                <a:schemeClr val="bg1">
                  <a:lumMod val="50000"/>
                </a:schemeClr>
              </a:extrusionClr>
              <a:contourClr>
                <a:srgbClr val="92D050"/>
              </a:contourClr>
            </a:sp3d>
          </p:spPr>
          <p:txBody>
            <a:bodyPr/>
            <a:lstStyle/>
            <a:p>
              <a:pPr fontAlgn="auto">
                <a:spcBef>
                  <a:spcPts val="0"/>
                </a:spcBef>
                <a:spcAft>
                  <a:spcPts val="0"/>
                </a:spcAft>
                <a:defRPr/>
              </a:pPr>
              <a:endParaRPr lang="fr-FR">
                <a:latin typeface="+mn-lt"/>
                <a:cs typeface="+mn-cs"/>
              </a:endParaRPr>
            </a:p>
          </p:txBody>
        </p:sp>
        <p:cxnSp>
          <p:nvCxnSpPr>
            <p:cNvPr id="6160" name="Connecteur droit 298"/>
            <p:cNvCxnSpPr>
              <a:cxnSpLocks noChangeShapeType="1"/>
            </p:cNvCxnSpPr>
            <p:nvPr/>
          </p:nvCxnSpPr>
          <p:spPr bwMode="auto">
            <a:xfrm>
              <a:off x="7009655" y="5325055"/>
              <a:ext cx="684213" cy="0"/>
            </a:xfrm>
            <a:prstGeom prst="line">
              <a:avLst/>
            </a:prstGeom>
            <a:noFill/>
            <a:ln w="19050" algn="ctr">
              <a:solidFill>
                <a:schemeClr val="tx1"/>
              </a:solidFill>
              <a:round/>
              <a:headEnd/>
              <a:tailEnd/>
            </a:ln>
          </p:spPr>
        </p:cxnSp>
        <p:cxnSp>
          <p:nvCxnSpPr>
            <p:cNvPr id="6161" name="Connecteur droit 302"/>
            <p:cNvCxnSpPr>
              <a:cxnSpLocks noChangeShapeType="1"/>
            </p:cNvCxnSpPr>
            <p:nvPr/>
          </p:nvCxnSpPr>
          <p:spPr bwMode="auto">
            <a:xfrm>
              <a:off x="6844555" y="5797274"/>
              <a:ext cx="863600" cy="0"/>
            </a:xfrm>
            <a:prstGeom prst="line">
              <a:avLst/>
            </a:prstGeom>
            <a:noFill/>
            <a:ln w="19050" algn="ctr">
              <a:solidFill>
                <a:schemeClr val="tx1"/>
              </a:solidFill>
              <a:round/>
              <a:headEnd/>
              <a:tailEnd/>
            </a:ln>
          </p:spPr>
        </p:cxnSp>
        <p:cxnSp>
          <p:nvCxnSpPr>
            <p:cNvPr id="6162" name="Connecteur droit 306"/>
            <p:cNvCxnSpPr>
              <a:cxnSpLocks noChangeShapeType="1"/>
            </p:cNvCxnSpPr>
            <p:nvPr/>
          </p:nvCxnSpPr>
          <p:spPr bwMode="auto">
            <a:xfrm flipH="1" flipV="1">
              <a:off x="7701805" y="5323468"/>
              <a:ext cx="0" cy="72000"/>
            </a:xfrm>
            <a:prstGeom prst="line">
              <a:avLst/>
            </a:prstGeom>
            <a:noFill/>
            <a:ln w="19050" algn="ctr">
              <a:solidFill>
                <a:schemeClr val="tx1"/>
              </a:solidFill>
              <a:round/>
              <a:headEnd/>
              <a:tailEnd/>
            </a:ln>
          </p:spPr>
        </p:cxnSp>
        <p:cxnSp>
          <p:nvCxnSpPr>
            <p:cNvPr id="6163" name="Connecteur droit 311"/>
            <p:cNvCxnSpPr>
              <a:cxnSpLocks noChangeShapeType="1"/>
            </p:cNvCxnSpPr>
            <p:nvPr/>
          </p:nvCxnSpPr>
          <p:spPr bwMode="auto">
            <a:xfrm>
              <a:off x="7701805" y="5701577"/>
              <a:ext cx="0" cy="107950"/>
            </a:xfrm>
            <a:prstGeom prst="line">
              <a:avLst/>
            </a:prstGeom>
            <a:noFill/>
            <a:ln w="19050" algn="ctr">
              <a:solidFill>
                <a:schemeClr val="tx1"/>
              </a:solidFill>
              <a:round/>
              <a:headEnd/>
              <a:tailEnd/>
            </a:ln>
          </p:spPr>
        </p:cxnSp>
        <p:sp>
          <p:nvSpPr>
            <p:cNvPr id="6164" name="AutoShape 31"/>
            <p:cNvSpPr>
              <a:spLocks noChangeArrowheads="1"/>
            </p:cNvSpPr>
            <p:nvPr/>
          </p:nvSpPr>
          <p:spPr bwMode="auto">
            <a:xfrm>
              <a:off x="6831634" y="5007316"/>
              <a:ext cx="180000" cy="252000"/>
            </a:xfrm>
            <a:prstGeom prst="downArrow">
              <a:avLst>
                <a:gd name="adj1" fmla="val 50000"/>
                <a:gd name="adj2" fmla="val 48955"/>
              </a:avLst>
            </a:prstGeom>
            <a:solidFill>
              <a:srgbClr val="0000FF"/>
            </a:solidFill>
            <a:ln w="9525">
              <a:noFill/>
              <a:miter lim="800000"/>
              <a:headEnd/>
              <a:tailEnd/>
            </a:ln>
          </p:spPr>
          <p:txBody>
            <a:bodyPr wrap="none" anchor="ctr"/>
            <a:lstStyle/>
            <a:p>
              <a:endParaRPr lang="de-DE">
                <a:latin typeface="Calibri" pitchFamily="34" charset="0"/>
              </a:endParaRPr>
            </a:p>
          </p:txBody>
        </p:sp>
        <p:sp>
          <p:nvSpPr>
            <p:cNvPr id="6165" name="Text Box 33"/>
            <p:cNvSpPr txBox="1">
              <a:spLocks noChangeArrowheads="1"/>
            </p:cNvSpPr>
            <p:nvPr/>
          </p:nvSpPr>
          <p:spPr bwMode="auto">
            <a:xfrm>
              <a:off x="6610677" y="4688220"/>
              <a:ext cx="644525" cy="338554"/>
            </a:xfrm>
            <a:prstGeom prst="rect">
              <a:avLst/>
            </a:prstGeom>
            <a:noFill/>
            <a:ln w="9525">
              <a:noFill/>
              <a:miter lim="800000"/>
              <a:headEnd/>
              <a:tailEnd/>
            </a:ln>
          </p:spPr>
          <p:txBody>
            <a:bodyPr>
              <a:spAutoFit/>
            </a:bodyPr>
            <a:lstStyle/>
            <a:p>
              <a:pPr>
                <a:spcBef>
                  <a:spcPct val="50000"/>
                </a:spcBef>
              </a:pPr>
              <a:r>
                <a:rPr lang="fr-FR" sz="1600" b="1">
                  <a:solidFill>
                    <a:srgbClr val="0000FF"/>
                  </a:solidFill>
                  <a:latin typeface="Calibri" pitchFamily="34" charset="0"/>
                </a:rPr>
                <a:t>Force</a:t>
              </a:r>
            </a:p>
          </p:txBody>
        </p:sp>
        <p:sp>
          <p:nvSpPr>
            <p:cNvPr id="20" name="Ellipse 19"/>
            <p:cNvSpPr/>
            <p:nvPr/>
          </p:nvSpPr>
          <p:spPr bwMode="auto">
            <a:xfrm>
              <a:off x="7524219" y="5383316"/>
              <a:ext cx="360216" cy="360243"/>
            </a:xfrm>
            <a:prstGeom prst="ellipse">
              <a:avLst/>
            </a:prstGeom>
            <a:solidFill>
              <a:schemeClr val="accent3"/>
            </a:solidFill>
            <a:ln>
              <a:solidFill>
                <a:srgbClr val="FF0000"/>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lIns="0" tIns="0" rIns="0" bIns="0" anchor="ctr"/>
            <a:lstStyle/>
            <a:p>
              <a:pPr fontAlgn="auto">
                <a:spcBef>
                  <a:spcPts val="0"/>
                </a:spcBef>
                <a:spcAft>
                  <a:spcPts val="0"/>
                </a:spcAft>
                <a:defRPr/>
              </a:pPr>
              <a:endParaRPr lang="fr-FR" sz="800" b="1" dirty="0">
                <a:solidFill>
                  <a:schemeClr val="tx1"/>
                </a:solidFill>
              </a:endParaRPr>
            </a:p>
          </p:txBody>
        </p:sp>
        <p:graphicFrame>
          <p:nvGraphicFramePr>
            <p:cNvPr id="6147" name="Object 7"/>
            <p:cNvGraphicFramePr>
              <a:graphicFrameLocks noChangeAspect="1"/>
            </p:cNvGraphicFramePr>
            <p:nvPr/>
          </p:nvGraphicFramePr>
          <p:xfrm>
            <a:off x="7571630" y="5474920"/>
            <a:ext cx="257175" cy="190500"/>
          </p:xfrm>
          <a:graphic>
            <a:graphicData uri="http://schemas.openxmlformats.org/presentationml/2006/ole">
              <mc:AlternateContent xmlns:mc="http://schemas.openxmlformats.org/markup-compatibility/2006">
                <mc:Choice xmlns:v="urn:schemas-microsoft-com:vml" Requires="v">
                  <p:oleObj spid="_x0000_s6153" name="Équation" r:id="rId6" imgW="253890" imgH="190417" progId="Equation.3">
                    <p:embed/>
                  </p:oleObj>
                </mc:Choice>
                <mc:Fallback>
                  <p:oleObj name="Équation" r:id="rId6" imgW="253890" imgH="190417" progId="Equation.3">
                    <p:embed/>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71630" y="5474920"/>
                          <a:ext cx="257175" cy="190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41" name="Espace réservé du numéro de diapositive 3"/>
          <p:cNvSpPr>
            <a:spLocks noGrp="1"/>
          </p:cNvSpPr>
          <p:nvPr>
            <p:ph type="sldNum" sz="quarter" idx="12"/>
          </p:nvPr>
        </p:nvSpPr>
        <p:spPr>
          <a:xfrm>
            <a:off x="8675688" y="6492875"/>
            <a:ext cx="347662" cy="365125"/>
          </a:xfrm>
        </p:spPr>
        <p:txBody>
          <a:bodyPr/>
          <a:lstStyle/>
          <a:p>
            <a:pPr>
              <a:defRPr/>
            </a:pPr>
            <a:fld id="{C54CCF13-EE23-443B-A3D1-BFB394D813A1}" type="slidenum">
              <a:rPr lang="de-DE"/>
              <a:pPr>
                <a:defRPr/>
              </a:pPr>
              <a:t>9</a:t>
            </a:fld>
            <a:endParaRPr lang="de-DE"/>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Summer">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Summer">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ummer">
      <a:fillStyleLst>
        <a:solidFill>
          <a:schemeClr val="phClr"/>
        </a:solidFill>
        <a:gradFill rotWithShape="1">
          <a:gsLst>
            <a:gs pos="0">
              <a:schemeClr val="phClr">
                <a:tint val="70000"/>
                <a:lumMod val="110000"/>
              </a:schemeClr>
            </a:gs>
            <a:gs pos="100000">
              <a:schemeClr val="phClr">
                <a:tint val="90000"/>
              </a:schemeClr>
            </a:gs>
          </a:gsLst>
          <a:lin ang="5400000" scaled="1"/>
        </a:gradFill>
        <a:gradFill rotWithShape="1">
          <a:gsLst>
            <a:gs pos="0">
              <a:schemeClr val="phClr">
                <a:tint val="98000"/>
                <a:satMod val="120000"/>
                <a:lumMod val="110000"/>
              </a:schemeClr>
            </a:gs>
            <a:gs pos="100000">
              <a:schemeClr val="phClr">
                <a:shade val="90000"/>
                <a:lumMod val="90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a:effectStyle>
      </a:effectStyleLst>
      <a:bgFillStyleLst>
        <a:solidFill>
          <a:schemeClr val="phClr"/>
        </a:solidFill>
        <a:gradFill rotWithShape="1">
          <a:gsLst>
            <a:gs pos="0">
              <a:schemeClr val="phClr">
                <a:tint val="97000"/>
                <a:shade val="80000"/>
                <a:hueMod val="110000"/>
                <a:satMod val="120000"/>
              </a:schemeClr>
            </a:gs>
            <a:gs pos="100000">
              <a:schemeClr val="phClr">
                <a:shade val="60000"/>
                <a:hueMod val="40000"/>
                <a:satMod val="120000"/>
                <a:lumMod val="103000"/>
              </a:schemeClr>
            </a:gs>
          </a:gsLst>
          <a:lin ang="5400000" scaled="1"/>
        </a:gradFill>
        <a:gradFill rotWithShape="1">
          <a:gsLst>
            <a:gs pos="0">
              <a:schemeClr val="phClr">
                <a:tint val="97000"/>
                <a:shade val="80000"/>
                <a:hueMod val="110000"/>
                <a:satMod val="130000"/>
                <a:lumMod val="100000"/>
              </a:schemeClr>
            </a:gs>
            <a:gs pos="100000">
              <a:schemeClr val="phClr">
                <a:shade val="60000"/>
                <a:hueMod val="40000"/>
                <a:satMod val="120000"/>
                <a:lumMod val="103000"/>
              </a:schemeClr>
            </a:gs>
          </a:gsLst>
          <a:path path="circle">
            <a:fillToRect l="50000" t="50000" r="100000" b="10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0</TotalTime>
  <Words>4899</Words>
  <Application>Microsoft Office PowerPoint</Application>
  <PresentationFormat>On-screen Show (4:3)</PresentationFormat>
  <Paragraphs>938</Paragraphs>
  <Slides>44</Slides>
  <Notes>44</Notes>
  <HiddenSlides>0</HiddenSlides>
  <MMClips>0</MMClips>
  <ScaleCrop>false</ScaleCrop>
  <HeadingPairs>
    <vt:vector size="6" baseType="variant">
      <vt:variant>
        <vt:lpstr>Theme</vt:lpstr>
      </vt:variant>
      <vt:variant>
        <vt:i4>3</vt:i4>
      </vt:variant>
      <vt:variant>
        <vt:lpstr>Embedded OLE Servers</vt:lpstr>
      </vt:variant>
      <vt:variant>
        <vt:i4>3</vt:i4>
      </vt:variant>
      <vt:variant>
        <vt:lpstr>Slide Titles</vt:lpstr>
      </vt:variant>
      <vt:variant>
        <vt:i4>44</vt:i4>
      </vt:variant>
    </vt:vector>
  </HeadingPairs>
  <TitlesOfParts>
    <vt:vector size="50" baseType="lpstr">
      <vt:lpstr>Summer</vt:lpstr>
      <vt:lpstr>Custom Design</vt:lpstr>
      <vt:lpstr>Thème Office</vt:lpstr>
      <vt:lpstr>Équation</vt:lpstr>
      <vt:lpstr>Formel</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David</dc:creator>
  <cp:lastModifiedBy>David Mercier</cp:lastModifiedBy>
  <cp:revision>163</cp:revision>
  <dcterms:created xsi:type="dcterms:W3CDTF">2013-09-01T13:43:59Z</dcterms:created>
  <dcterms:modified xsi:type="dcterms:W3CDTF">2014-09-17T09:49:26Z</dcterms:modified>
</cp:coreProperties>
</file>