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5" r:id="rId5"/>
  </p:sldMasterIdLst>
  <p:notesMasterIdLst>
    <p:notesMasterId r:id="rId46"/>
  </p:notesMasterIdLst>
  <p:handoutMasterIdLst>
    <p:handoutMasterId r:id="rId47"/>
  </p:handoutMasterIdLst>
  <p:sldIdLst>
    <p:sldId id="256" r:id="rId6"/>
    <p:sldId id="1493" r:id="rId7"/>
    <p:sldId id="1507" r:id="rId8"/>
    <p:sldId id="1505" r:id="rId9"/>
    <p:sldId id="1494" r:id="rId10"/>
    <p:sldId id="1510" r:id="rId11"/>
    <p:sldId id="1528" r:id="rId12"/>
    <p:sldId id="1541" r:id="rId13"/>
    <p:sldId id="1540" r:id="rId14"/>
    <p:sldId id="1542" r:id="rId15"/>
    <p:sldId id="1461" r:id="rId16"/>
    <p:sldId id="1422" r:id="rId17"/>
    <p:sldId id="1532" r:id="rId18"/>
    <p:sldId id="1536" r:id="rId19"/>
    <p:sldId id="1553" r:id="rId20"/>
    <p:sldId id="1534" r:id="rId21"/>
    <p:sldId id="1535" r:id="rId22"/>
    <p:sldId id="1529" r:id="rId23"/>
    <p:sldId id="1531" r:id="rId24"/>
    <p:sldId id="1530" r:id="rId25"/>
    <p:sldId id="1512" r:id="rId26"/>
    <p:sldId id="1473" r:id="rId27"/>
    <p:sldId id="1472" r:id="rId28"/>
    <p:sldId id="1543" r:id="rId29"/>
    <p:sldId id="1546" r:id="rId30"/>
    <p:sldId id="1538" r:id="rId31"/>
    <p:sldId id="1498" r:id="rId32"/>
    <p:sldId id="1497" r:id="rId33"/>
    <p:sldId id="1501" r:id="rId34"/>
    <p:sldId id="1499" r:id="rId35"/>
    <p:sldId id="1509" r:id="rId36"/>
    <p:sldId id="1537" r:id="rId37"/>
    <p:sldId id="1513" r:id="rId38"/>
    <p:sldId id="1539" r:id="rId39"/>
    <p:sldId id="1504" r:id="rId40"/>
    <p:sldId id="1552" r:id="rId41"/>
    <p:sldId id="1544" r:id="rId42"/>
    <p:sldId id="1545" r:id="rId43"/>
    <p:sldId id="1502" r:id="rId44"/>
    <p:sldId id="1450" r:id="rId4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0B43D2CB-6D07-4AF6-8385-F02019C31457}">
          <p14:sldIdLst>
            <p14:sldId id="256"/>
            <p14:sldId id="1493"/>
            <p14:sldId id="1507"/>
            <p14:sldId id="1505"/>
            <p14:sldId id="1494"/>
            <p14:sldId id="1510"/>
            <p14:sldId id="1528"/>
            <p14:sldId id="1541"/>
            <p14:sldId id="1540"/>
            <p14:sldId id="1542"/>
            <p14:sldId id="1461"/>
            <p14:sldId id="1422"/>
            <p14:sldId id="1532"/>
            <p14:sldId id="1536"/>
            <p14:sldId id="1553"/>
            <p14:sldId id="1534"/>
            <p14:sldId id="1535"/>
            <p14:sldId id="1529"/>
            <p14:sldId id="1531"/>
            <p14:sldId id="1530"/>
            <p14:sldId id="1512"/>
            <p14:sldId id="1473"/>
            <p14:sldId id="1472"/>
            <p14:sldId id="1543"/>
            <p14:sldId id="1546"/>
            <p14:sldId id="1538"/>
            <p14:sldId id="1498"/>
            <p14:sldId id="1497"/>
            <p14:sldId id="1501"/>
            <p14:sldId id="1499"/>
            <p14:sldId id="1509"/>
            <p14:sldId id="1537"/>
            <p14:sldId id="1513"/>
            <p14:sldId id="1539"/>
            <p14:sldId id="1504"/>
            <p14:sldId id="1552"/>
            <p14:sldId id="1544"/>
            <p14:sldId id="1545"/>
            <p14:sldId id="1502"/>
            <p14:sldId id="1450"/>
          </p14:sldIdLst>
        </p14:section>
        <p14:section name="Vorlagedatei speichern" id="{AEBC5EF8-8830-4BD1-BC6A-5A08C5F265C4}">
          <p14:sldIdLst/>
        </p14:section>
        <p14:section name="Hinweise" id="{56D9347E-C790-4216-A93D-C117F720C0C3}">
          <p14:sldIdLst/>
        </p14:section>
        <p14:section name="Beispielseiten" id="{CA34319E-7765-4C8B-AD7F-242E6857A15E}">
          <p14:sldIdLst/>
        </p14:section>
        <p14:section name="More Examples" id="{60A2C5C4-FF54-4ACC-A17E-78E04B267541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nöfel,Anja" initials="K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B02F"/>
    <a:srgbClr val="009BA4"/>
    <a:srgbClr val="70AD47"/>
    <a:srgbClr val="064569"/>
    <a:srgbClr val="13A983"/>
    <a:srgbClr val="000000"/>
    <a:srgbClr val="0074AC"/>
    <a:srgbClr val="93C356"/>
    <a:srgbClr val="BCCF02"/>
    <a:srgbClr val="2861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unkle Formatvorlage 1 - Akz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4" autoAdjust="0"/>
    <p:restoredTop sz="97823" autoAdjust="0"/>
  </p:normalViewPr>
  <p:slideViewPr>
    <p:cSldViewPr snapToGrid="0" snapToObjects="1">
      <p:cViewPr varScale="1">
        <p:scale>
          <a:sx n="106" d="100"/>
          <a:sy n="106" d="100"/>
        </p:scale>
        <p:origin x="186" y="11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3" d="100"/>
          <a:sy n="63" d="100"/>
        </p:scale>
        <p:origin x="298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commentAuthors" Target="commentAuthors.xml"/><Relationship Id="rId8" Type="http://schemas.openxmlformats.org/officeDocument/2006/relationships/slide" Target="slides/slide3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C6211-610F-44E5-BF19-D3CDF6EDD281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61AA8-FB04-42D1-9939-D1A1356F808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31560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435D3-23A6-45D3-8DFA-7317DC1E7A64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9AC09-DF60-43F4-96BF-67D4D9A7409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3182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2943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1359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TUD">
    <p:bg>
      <p:bgPr>
        <a:solidFill>
          <a:schemeClr val="bg1">
            <a:alpha val="3842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980790"/>
            <a:ext cx="12192000" cy="5877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604059490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016001"/>
            <a:ext cx="12192000" cy="5076825"/>
          </a:xfrm>
        </p:spPr>
        <p:txBody>
          <a:bodyPr/>
          <a:lstStyle/>
          <a:p>
            <a:r>
              <a:rPr lang="en-US" dirty="0"/>
              <a:t>Drag image to placeholder or add by clicking icon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3292747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092824"/>
          </a:xfrm>
        </p:spPr>
        <p:txBody>
          <a:bodyPr/>
          <a:lstStyle/>
          <a:p>
            <a:r>
              <a:rPr lang="en-US" dirty="0"/>
              <a:t>Drag image to placeholder or add by clicking icon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0629674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1D98-8263-4A8B-B23A-4648B9081DA5}" type="datetimeFigureOut">
              <a:rPr lang="en-US" smtClean="0"/>
              <a:t>6/14/2024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388E5-41F1-480D-AD24-CE7CCBC40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633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2892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42E874-400C-E24A-926D-CC99757EE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34657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91302" y="371735"/>
            <a:ext cx="10267951" cy="81228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6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65854071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655734" y="1484314"/>
            <a:ext cx="6009217" cy="4249737"/>
          </a:xfrm>
        </p:spPr>
        <p:txBody>
          <a:bodyPr/>
          <a:lstStyle/>
          <a:p>
            <a:pPr lvl="0"/>
            <a:r>
              <a:rPr lang="en-US" noProof="0"/>
              <a:t>Mastertextformat bearbeiten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527049" y="1484313"/>
            <a:ext cx="4985567" cy="1332000"/>
          </a:xfrm>
        </p:spPr>
        <p:txBody>
          <a:bodyPr/>
          <a:lstStyle/>
          <a:p>
            <a:r>
              <a:rPr lang="en-US" noProof="0" dirty="0"/>
              <a:t>Bild auf </a:t>
            </a:r>
            <a:r>
              <a:rPr lang="en-US" noProof="0" dirty="0" err="1"/>
              <a:t>Platzhalter</a:t>
            </a:r>
            <a:r>
              <a:rPr lang="en-US" noProof="0" dirty="0"/>
              <a:t> </a:t>
            </a:r>
            <a:r>
              <a:rPr lang="en-US" noProof="0" dirty="0" err="1"/>
              <a:t>ziehen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auf Symbol </a:t>
            </a:r>
            <a:r>
              <a:rPr lang="en-US" noProof="0" dirty="0" err="1"/>
              <a:t>hinzufügen</a:t>
            </a:r>
            <a:endParaRPr lang="en-US" noProof="0" dirty="0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4" hasCustomPrompt="1"/>
          </p:nvPr>
        </p:nvSpPr>
        <p:spPr>
          <a:xfrm>
            <a:off x="534035" y="2943181"/>
            <a:ext cx="4977765" cy="1332000"/>
          </a:xfrm>
        </p:spPr>
        <p:txBody>
          <a:bodyPr/>
          <a:lstStyle/>
          <a:p>
            <a:r>
              <a:rPr lang="en-US" noProof="0" dirty="0"/>
              <a:t>Bild auf </a:t>
            </a:r>
            <a:r>
              <a:rPr lang="en-US" noProof="0" dirty="0" err="1"/>
              <a:t>Platzhalter</a:t>
            </a:r>
            <a:r>
              <a:rPr lang="en-US" noProof="0" dirty="0"/>
              <a:t> </a:t>
            </a:r>
            <a:r>
              <a:rPr lang="en-US" noProof="0" dirty="0" err="1"/>
              <a:t>ziehen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auf Symbol </a:t>
            </a:r>
            <a:r>
              <a:rPr lang="en-US" noProof="0" dirty="0" err="1"/>
              <a:t>hinzufügen</a:t>
            </a:r>
            <a:endParaRPr lang="en-US" noProof="0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5" hasCustomPrompt="1"/>
          </p:nvPr>
        </p:nvSpPr>
        <p:spPr>
          <a:xfrm>
            <a:off x="534035" y="4402050"/>
            <a:ext cx="4977767" cy="1332000"/>
          </a:xfrm>
        </p:spPr>
        <p:txBody>
          <a:bodyPr/>
          <a:lstStyle/>
          <a:p>
            <a:r>
              <a:rPr lang="en-US" noProof="0"/>
              <a:t>Bild auf Platzhalter ziehen oder durch Klicken auf Symbol hinzufügen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26433105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6165852" y="1484313"/>
            <a:ext cx="5512769" cy="4249738"/>
          </a:xfrm>
          <a:ln w="6350">
            <a:solidFill>
              <a:schemeClr val="bg2"/>
            </a:solidFill>
          </a:ln>
        </p:spPr>
        <p:txBody>
          <a:bodyPr/>
          <a:lstStyle/>
          <a:p>
            <a:r>
              <a:rPr lang="en-US" noProof="0" dirty="0"/>
              <a:t>Drag image to placeholder or add by clicking icon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14352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1405770121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14351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165851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2884893349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14351" y="1484314"/>
            <a:ext cx="34544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7725261" y="1484314"/>
            <a:ext cx="3450167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9" name="Textplatzhalt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112684" y="1484314"/>
            <a:ext cx="34544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3741975855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 txBox="1">
            <a:spLocks/>
          </p:cNvSpPr>
          <p:nvPr/>
        </p:nvSpPr>
        <p:spPr>
          <a:xfrm>
            <a:off x="6165851" y="368300"/>
            <a:ext cx="5499101" cy="82867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baseline="0">
                <a:solidFill>
                  <a:schemeClr val="tx2"/>
                </a:solidFill>
                <a:latin typeface="Open Sans ExtraBold" panose="020B0606030504020204" pitchFamily="34" charset="0"/>
                <a:ea typeface="+mj-ea"/>
                <a:cs typeface="+mj-cs"/>
              </a:defRPr>
            </a:lvl1pPr>
          </a:lstStyle>
          <a:p>
            <a:r>
              <a:rPr lang="de-DE" sz="2400" dirty="0"/>
              <a:t>Titelmasterformat durch Klicken bearbeiten</a:t>
            </a:r>
          </a:p>
        </p:txBody>
      </p:sp>
      <p:sp>
        <p:nvSpPr>
          <p:cNvPr id="8" name="Textplatzhalter 5"/>
          <p:cNvSpPr>
            <a:spLocks noGrp="1"/>
          </p:cNvSpPr>
          <p:nvPr>
            <p:ph type="body" sz="quarter" idx="10"/>
          </p:nvPr>
        </p:nvSpPr>
        <p:spPr>
          <a:xfrm>
            <a:off x="514351" y="1484314"/>
            <a:ext cx="5511800" cy="424973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1"/>
          </p:nvPr>
        </p:nvSpPr>
        <p:spPr>
          <a:xfrm>
            <a:off x="6165851" y="1484314"/>
            <a:ext cx="5511800" cy="42497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27051" y="367506"/>
            <a:ext cx="5499101" cy="829469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29176316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70481721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95350" y="358563"/>
            <a:ext cx="10267951" cy="81228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This is an title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77619" y="1484313"/>
            <a:ext cx="10648949" cy="424973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1826505" y="6158242"/>
            <a:ext cx="279033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LLMs for Bio-image Analysis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Bio-IAS, Nice, France 2024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Robert Haase @haesleinhuepf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June 14</a:t>
            </a:r>
            <a:r>
              <a:rPr lang="en-US" sz="1000" baseline="30000" noProof="0" dirty="0">
                <a:solidFill>
                  <a:schemeClr val="bg2"/>
                </a:solidFill>
              </a:rPr>
              <a:t>th</a:t>
            </a:r>
            <a:r>
              <a:rPr lang="en-US" sz="1000" baseline="0" noProof="0" dirty="0">
                <a:solidFill>
                  <a:schemeClr val="bg2"/>
                </a:solidFill>
              </a:rPr>
              <a:t> 2024</a:t>
            </a:r>
          </a:p>
        </p:txBody>
      </p:sp>
      <p:cxnSp>
        <p:nvCxnSpPr>
          <p:cNvPr id="8" name="Gerade Verbindung 14"/>
          <p:cNvCxnSpPr/>
          <p:nvPr/>
        </p:nvCxnSpPr>
        <p:spPr>
          <a:xfrm>
            <a:off x="0" y="6063479"/>
            <a:ext cx="1219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7699688" y="6221812"/>
            <a:ext cx="82980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de-DE" sz="10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fld id="{38F97D41-8991-4148-BA02-56FEE4AAF2CC}" type="slidenum">
              <a:rPr lang="de-DE" sz="1000" baseline="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1000" baseline="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A8309DBD-9A40-2349-A663-52842E0881D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23648">
            <a:off x="10518588" y="-1404142"/>
            <a:ext cx="4841067" cy="456011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AA7E9CC-0B56-D845-8F08-95D8DC7CD31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481" y="6077578"/>
            <a:ext cx="1816520" cy="760027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CA20171B-332B-3046-B607-37D179DE6C63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22" y="6246727"/>
            <a:ext cx="1619251" cy="47625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C41FD19D-2546-974E-8FE0-F91C1D8B0F11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85" y="6151073"/>
            <a:ext cx="1481211" cy="603145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791" y="-197974"/>
            <a:ext cx="1207113" cy="162777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324" y="-268488"/>
            <a:ext cx="2712955" cy="268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104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78" r:id="rId2"/>
    <p:sldLayoutId id="2147483868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80" r:id="rId12"/>
    <p:sldLayoutId id="2147483881" r:id="rId13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Font typeface="Arial" panose="020B0604020202020204" pitchFamily="34" charset="0"/>
        <a:buNone/>
        <a:defRPr sz="24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1pPr>
      <a:lvl2pPr marL="396000" indent="-324000" algn="l" defTabSz="914400" rtl="0" eaLnBrk="1" latinLnBrk="0" hangingPunct="1">
        <a:spcBef>
          <a:spcPts val="300"/>
        </a:spcBef>
        <a:buClr>
          <a:schemeClr val="accent1"/>
        </a:buClr>
        <a:buFont typeface="Arial" panose="020B0604020202020204" pitchFamily="34" charset="0"/>
        <a:buChar char="•"/>
        <a:defRPr sz="24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2pPr>
      <a:lvl3pPr marL="285750" indent="-285750" algn="l" defTabSz="914400" rtl="0" eaLnBrk="1" latinLnBrk="0" hangingPunct="1"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3pPr>
      <a:lvl4pPr marL="465750" indent="-285750" algn="l" defTabSz="914400" rtl="0" eaLnBrk="1" latinLnBrk="0" hangingPunct="1">
        <a:spcBef>
          <a:spcPts val="300"/>
        </a:spcBef>
        <a:buClr>
          <a:srgbClr val="51B02F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4pPr>
      <a:lvl5pPr marL="682362" indent="-285750" algn="l" defTabSz="914400" rtl="0" eaLnBrk="1" latinLnBrk="0" hangingPunct="1">
        <a:spcBef>
          <a:spcPts val="300"/>
        </a:spcBef>
        <a:buClr>
          <a:schemeClr val="bg2"/>
        </a:buClr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5pPr>
      <a:lvl6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b="1" kern="1200">
          <a:solidFill>
            <a:srgbClr val="FF0000"/>
          </a:solidFill>
          <a:latin typeface="+mn-lt"/>
          <a:ea typeface="+mn-ea"/>
          <a:cs typeface="+mn-cs"/>
        </a:defRPr>
      </a:lvl6pPr>
      <a:lvl7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kern="1200">
          <a:solidFill>
            <a:srgbClr val="FF0000"/>
          </a:solidFill>
          <a:latin typeface="+mn-lt"/>
          <a:ea typeface="+mn-ea"/>
          <a:cs typeface="+mn-cs"/>
        </a:defRPr>
      </a:lvl7pPr>
      <a:lvl8pPr marL="893763" indent="-228600" algn="l" defTabSz="914400" rtl="0" eaLnBrk="1" latinLnBrk="0" hangingPunct="1">
        <a:spcBef>
          <a:spcPct val="20000"/>
        </a:spcBef>
        <a:buClr>
          <a:schemeClr val="bg2"/>
        </a:buClr>
        <a:buSzPct val="100000"/>
        <a:buFont typeface="Wingdings" panose="05000000000000000000" pitchFamily="2" charset="2"/>
        <a:buChar char="§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31">
          <p15:clr>
            <a:srgbClr val="F26B43"/>
          </p15:clr>
        </p15:guide>
        <p15:guide id="3" pos="324">
          <p15:clr>
            <a:srgbClr val="F26B43"/>
          </p15:clr>
        </p15:guide>
        <p15:guide id="4" pos="880">
          <p15:clr>
            <a:srgbClr val="F26B43"/>
          </p15:clr>
        </p15:guide>
        <p15:guide id="5" pos="968">
          <p15:clr>
            <a:srgbClr val="F26B43"/>
          </p15:clr>
        </p15:guide>
        <p15:guide id="6" pos="1528">
          <p15:clr>
            <a:srgbClr val="F26B43"/>
          </p15:clr>
        </p15:guide>
        <p15:guide id="7" pos="1616">
          <p15:clr>
            <a:srgbClr val="F26B43"/>
          </p15:clr>
        </p15:guide>
        <p15:guide id="8" pos="2268">
          <p15:clr>
            <a:srgbClr val="F26B43"/>
          </p15:clr>
        </p15:guide>
        <p15:guide id="9" pos="2176">
          <p15:clr>
            <a:srgbClr val="F26B43"/>
          </p15:clr>
        </p15:guide>
        <p15:guide id="10" pos="2912">
          <p15:clr>
            <a:srgbClr val="F26B43"/>
          </p15:clr>
        </p15:guide>
        <p15:guide id="11" pos="2823">
          <p15:clr>
            <a:srgbClr val="F26B43"/>
          </p15:clr>
        </p15:guide>
        <p15:guide id="12" pos="3472">
          <p15:clr>
            <a:srgbClr val="F26B43"/>
          </p15:clr>
        </p15:guide>
        <p15:guide id="13" pos="3563">
          <p15:clr>
            <a:srgbClr val="F26B43"/>
          </p15:clr>
        </p15:guide>
        <p15:guide id="14" pos="4119">
          <p15:clr>
            <a:srgbClr val="F26B43"/>
          </p15:clr>
        </p15:guide>
        <p15:guide id="15" pos="4211">
          <p15:clr>
            <a:srgbClr val="F26B43"/>
          </p15:clr>
        </p15:guide>
        <p15:guide id="16" pos="4767">
          <p15:clr>
            <a:srgbClr val="F26B43"/>
          </p15:clr>
        </p15:guide>
        <p15:guide id="17" pos="4868">
          <p15:clr>
            <a:srgbClr val="F26B43"/>
          </p15:clr>
        </p15:guide>
        <p15:guide id="18" pos="5183">
          <p15:clr>
            <a:srgbClr val="F26B43"/>
          </p15:clr>
        </p15:guide>
        <p15:guide id="19" pos="5091">
          <p15:clr>
            <a:srgbClr val="F26B43"/>
          </p15:clr>
        </p15:guide>
        <p15:guide id="20" pos="5415">
          <p15:clr>
            <a:srgbClr val="F26B43"/>
          </p15:clr>
        </p15:guide>
        <p15:guide id="21" pos="5507">
          <p15:clr>
            <a:srgbClr val="F26B43"/>
          </p15:clr>
        </p15:guide>
        <p15:guide id="22" pos="6060">
          <p15:clr>
            <a:srgbClr val="F26B43"/>
          </p15:clr>
        </p15:guide>
        <p15:guide id="23" pos="6152">
          <p15:clr>
            <a:srgbClr val="F26B43"/>
          </p15:clr>
        </p15:guide>
        <p15:guide id="24" pos="6708">
          <p15:clr>
            <a:srgbClr val="F26B43"/>
          </p15:clr>
        </p15:guide>
        <p15:guide id="25" pos="6800">
          <p15:clr>
            <a:srgbClr val="F26B43"/>
          </p15:clr>
        </p15:guide>
        <p15:guide id="26" pos="7448">
          <p15:clr>
            <a:srgbClr val="F26B43"/>
          </p15:clr>
        </p15:guide>
        <p15:guide id="27" pos="7356">
          <p15:clr>
            <a:srgbClr val="F26B43"/>
          </p15:clr>
        </p15:guide>
        <p15:guide id="30" orient="horz" pos="727">
          <p15:clr>
            <a:srgbClr val="F26B43"/>
          </p15:clr>
        </p15:guide>
        <p15:guide id="31" pos="555">
          <p15:clr>
            <a:srgbClr val="F26B43"/>
          </p15:clr>
        </p15:guide>
        <p15:guide id="32" pos="644">
          <p15:clr>
            <a:srgbClr val="F26B43"/>
          </p15:clr>
        </p15:guide>
        <p15:guide id="33" pos="1204">
          <p15:clr>
            <a:srgbClr val="F26B43"/>
          </p15:clr>
        </p15:guide>
        <p15:guide id="34" pos="1300">
          <p15:clr>
            <a:srgbClr val="F26B43"/>
          </p15:clr>
        </p15:guide>
        <p15:guide id="35" pos="1852">
          <p15:clr>
            <a:srgbClr val="F26B43"/>
          </p15:clr>
        </p15:guide>
        <p15:guide id="36" pos="1943">
          <p15:clr>
            <a:srgbClr val="F26B43"/>
          </p15:clr>
        </p15:guide>
        <p15:guide id="37" pos="2500">
          <p15:clr>
            <a:srgbClr val="F26B43"/>
          </p15:clr>
        </p15:guide>
        <p15:guide id="38" pos="2588">
          <p15:clr>
            <a:srgbClr val="F26B43"/>
          </p15:clr>
        </p15:guide>
        <p15:guide id="39" pos="3144">
          <p15:clr>
            <a:srgbClr val="F26B43"/>
          </p15:clr>
        </p15:guide>
        <p15:guide id="40" pos="3239">
          <p15:clr>
            <a:srgbClr val="F26B43"/>
          </p15:clr>
        </p15:guide>
        <p15:guide id="41" pos="3796">
          <p15:clr>
            <a:srgbClr val="F26B43"/>
          </p15:clr>
        </p15:guide>
        <p15:guide id="42" pos="3884">
          <p15:clr>
            <a:srgbClr val="F26B43"/>
          </p15:clr>
        </p15:guide>
        <p15:guide id="43" pos="4440">
          <p15:clr>
            <a:srgbClr val="F26B43"/>
          </p15:clr>
        </p15:guide>
        <p15:guide id="44" pos="4536">
          <p15:clr>
            <a:srgbClr val="F26B43"/>
          </p15:clr>
        </p15:guide>
        <p15:guide id="45" pos="5736">
          <p15:clr>
            <a:srgbClr val="F26B43"/>
          </p15:clr>
        </p15:guide>
        <p15:guide id="46" pos="5831">
          <p15:clr>
            <a:srgbClr val="F26B43"/>
          </p15:clr>
        </p15:guide>
        <p15:guide id="47" pos="6411">
          <p15:clr>
            <a:srgbClr val="F26B43"/>
          </p15:clr>
        </p15:guide>
        <p15:guide id="48" pos="6479">
          <p15:clr>
            <a:srgbClr val="F26B43"/>
          </p15:clr>
        </p15:guide>
        <p15:guide id="49" pos="7032">
          <p15:clr>
            <a:srgbClr val="F26B43"/>
          </p15:clr>
        </p15:guide>
        <p15:guide id="50" pos="7127">
          <p15:clr>
            <a:srgbClr val="F26B43"/>
          </p15:clr>
        </p15:guide>
        <p15:guide id="51" orient="horz" pos="3612">
          <p15:clr>
            <a:srgbClr val="F26B43"/>
          </p15:clr>
        </p15:guide>
        <p15:guide id="52" orient="horz" pos="3838">
          <p15:clr>
            <a:srgbClr val="F26B43"/>
          </p15:clr>
        </p15:guide>
        <p15:guide id="53" orient="horz" pos="935">
          <p15:clr>
            <a:srgbClr val="F26B43"/>
          </p15:clr>
        </p15:guide>
        <p15:guide id="58" orient="horz" pos="221">
          <p15:clr>
            <a:srgbClr val="F26B43"/>
          </p15:clr>
        </p15:guide>
        <p15:guide id="59" orient="horz" pos="3962">
          <p15:clr>
            <a:srgbClr val="F26B43"/>
          </p15:clr>
        </p15:guide>
        <p15:guide id="60" orient="horz" pos="4167">
          <p15:clr>
            <a:srgbClr val="F26B43"/>
          </p15:clr>
        </p15:guide>
        <p15:guide id="61" orient="horz" pos="618">
          <p15:clr>
            <a:srgbClr val="F26B43"/>
          </p15:clr>
        </p15:guide>
        <p15:guide id="62" orient="horz" pos="490">
          <p15:clr>
            <a:srgbClr val="F26B43"/>
          </p15:clr>
        </p15:guide>
        <p15:guide id="63" orient="horz" pos="40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hyperlink" Target="https://doi.org/10.5281/zenodo.11638980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tiff"/><Relationship Id="rId9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github.com/haesleinhuepf/bia-bob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github.com/haesleinhuepf/bia-bob/blob/main/demo/basic_demo.ipynb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aDS/Python-training-2024/blob/main/2_tables_plots/python_weather_analysis.ipynb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caDS/Python-training-2024/blob/main/2_tables_plots/python_weather_analysis.ipynb" TargetMode="External"/><Relationship Id="rId7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github.com/haesleinhuepf/bia-bob/blob/main/demo/generate_notebooks.ipynb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bia-bob/blob/main/demo/generate_notebooks.ipynb" TargetMode="External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link.springer.com/chapter/10.1007/978-3-030-76394-7_5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hyperlink" Target="https://github.com/haesleinhuepf/bia-bob/blob/main/demo/gemini.ipynb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46.png"/><Relationship Id="rId7" Type="http://schemas.openxmlformats.org/officeDocument/2006/relationships/hyperlink" Target="https://github.com/HelmholtzAI-FZJ/FastChat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github.com/haesleinhuepf/bia-bob/blob/main/demo/custom_endpoints.ipynb" TargetMode="External"/><Relationship Id="rId5" Type="http://schemas.openxmlformats.org/officeDocument/2006/relationships/hyperlink" Target="https://ollama.com/" TargetMode="External"/><Relationship Id="rId4" Type="http://schemas.openxmlformats.org/officeDocument/2006/relationships/hyperlink" Target="https://login.helmholtz.de/oauth2-as/oauth2-authz-web-entry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arxiv.org/abs/2310.18351" TargetMode="External"/><Relationship Id="rId3" Type="http://schemas.openxmlformats.org/officeDocument/2006/relationships/image" Target="../media/image48.png"/><Relationship Id="rId7" Type="http://schemas.openxmlformats.org/officeDocument/2006/relationships/hyperlink" Target="https://bioimage.io/#/" TargetMode="External"/><Relationship Id="rId12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nature.com/articles/s41592-024-02310-w" TargetMode="External"/><Relationship Id="rId11" Type="http://schemas.openxmlformats.org/officeDocument/2006/relationships/hyperlink" Target="https://jupyter-ai.readthedocs.io/" TargetMode="External"/><Relationship Id="rId5" Type="http://schemas.openxmlformats.org/officeDocument/2006/relationships/hyperlink" Target="https://github.com/royerlab/napari-chatgpt" TargetMode="External"/><Relationship Id="rId10" Type="http://schemas.openxmlformats.org/officeDocument/2006/relationships/image" Target="../media/image51.png"/><Relationship Id="rId4" Type="http://schemas.openxmlformats.org/officeDocument/2006/relationships/image" Target="../media/image49.png"/><Relationship Id="rId9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chat.openai.com/gpts" TargetMode="External"/><Relationship Id="rId7" Type="http://schemas.openxmlformats.org/officeDocument/2006/relationships/image" Target="../media/image55.png"/><Relationship Id="rId2" Type="http://schemas.openxmlformats.org/officeDocument/2006/relationships/hyperlink" Target="https://chatgpt.com/g/g-FGdNx7MIl-microscope-image-analysis-gpt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hyperlink" Target="https://chatgpt.com/g/g-psAohb1OY-bio-image-analysis-gpt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107.03374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github.com/haesleinhuepf/human-eval-bia" TargetMode="External"/><Relationship Id="rId4" Type="http://schemas.openxmlformats.org/officeDocument/2006/relationships/hyperlink" Target="https://www.biorxiv.org/content/10.1101/2024.04.19.590278v1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hyperlink" Target="https://github.com/haesleinhuepf/human-eval-bia" TargetMode="External"/><Relationship Id="rId7" Type="http://schemas.openxmlformats.org/officeDocument/2006/relationships/image" Target="../media/image60.png"/><Relationship Id="rId2" Type="http://schemas.openxmlformats.org/officeDocument/2006/relationships/hyperlink" Target="https://www.biorxiv.org/content/10.1101/2024.04.19.590278v1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2.png"/><Relationship Id="rId5" Type="http://schemas.openxmlformats.org/officeDocument/2006/relationships/hyperlink" Target="https://github.com/haesleinhuepf/human-eval-bia" TargetMode="External"/><Relationship Id="rId4" Type="http://schemas.openxmlformats.org/officeDocument/2006/relationships/hyperlink" Target="https://www.biorxiv.org/content/10.1101/2024.04.19.590278v1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iorxiv.org/content/10.1101/2024.04.19.590278v1" TargetMode="External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9.png"/><Relationship Id="rId11" Type="http://schemas.openxmlformats.org/officeDocument/2006/relationships/image" Target="../media/image62.png"/><Relationship Id="rId5" Type="http://schemas.openxmlformats.org/officeDocument/2006/relationships/image" Target="../media/image68.png"/><Relationship Id="rId10" Type="http://schemas.openxmlformats.org/officeDocument/2006/relationships/hyperlink" Target="https://www.ebi.ac.uk/bioimage-archive/galleries/S-BIAD634-ai.html" TargetMode="External"/><Relationship Id="rId4" Type="http://schemas.openxmlformats.org/officeDocument/2006/relationships/image" Target="../media/image67.png"/><Relationship Id="rId9" Type="http://schemas.openxmlformats.org/officeDocument/2006/relationships/hyperlink" Target="https://github.com/haesleinhuepf/human-eval-bia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github.com/haesleinhuepf/human-eval-bia" TargetMode="External"/><Relationship Id="rId4" Type="http://schemas.openxmlformats.org/officeDocument/2006/relationships/hyperlink" Target="https://www.biorxiv.org/content/10.1101/2024.04.19.590278v1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human-eval-bia/pull/67" TargetMode="Externa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4.19.590278v1" TargetMode="Externa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6.png"/><Relationship Id="rId4" Type="http://schemas.openxmlformats.org/officeDocument/2006/relationships/hyperlink" Target="https://github.com/haesleinhuepf/human-eval-bia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4.19.590278v1" TargetMode="Externa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thub.com/haesleinhuepf/human-eval-bia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haesleinhuepf.github.io/BioImageAnalysisNotebooks/07_prompt_engineering/60_image_variations_huggingface.html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darth-d/blob/main/demo/demo_replacing.ipynb" TargetMode="External"/><Relationship Id="rId2" Type="http://schemas.openxmlformats.org/officeDocument/2006/relationships/image" Target="../media/image82.gif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png"/><Relationship Id="rId3" Type="http://schemas.openxmlformats.org/officeDocument/2006/relationships/image" Target="../media/image9.tiff"/><Relationship Id="rId7" Type="http://schemas.openxmlformats.org/officeDocument/2006/relationships/image" Target="../media/image11.jpeg"/><Relationship Id="rId12" Type="http://schemas.openxmlformats.org/officeDocument/2006/relationships/image" Target="../media/image89.png"/><Relationship Id="rId17" Type="http://schemas.openxmlformats.org/officeDocument/2006/relationships/image" Target="../media/image93.jpeg"/><Relationship Id="rId2" Type="http://schemas.openxmlformats.org/officeDocument/2006/relationships/image" Target="../media/image83.jpeg"/><Relationship Id="rId16" Type="http://schemas.openxmlformats.org/officeDocument/2006/relationships/image" Target="../media/image9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gif"/><Relationship Id="rId11" Type="http://schemas.openxmlformats.org/officeDocument/2006/relationships/image" Target="../media/image88.png"/><Relationship Id="rId5" Type="http://schemas.openxmlformats.org/officeDocument/2006/relationships/image" Target="../media/image84.png"/><Relationship Id="rId15" Type="http://schemas.openxmlformats.org/officeDocument/2006/relationships/image" Target="../media/image13.png"/><Relationship Id="rId10" Type="http://schemas.openxmlformats.org/officeDocument/2006/relationships/image" Target="../media/image87.jpeg"/><Relationship Id="rId4" Type="http://schemas.openxmlformats.org/officeDocument/2006/relationships/image" Target="../media/image8.png"/><Relationship Id="rId9" Type="http://schemas.openxmlformats.org/officeDocument/2006/relationships/image" Target="../media/image86.png"/><Relationship Id="rId14" Type="http://schemas.openxmlformats.org/officeDocument/2006/relationships/image" Target="../media/image9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haesleinhuepf.github.io/BioImageAnalysisNotebooks/20c_vision_models/vision_models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BDB284B-876B-EF41-B780-30B88DFEE22A}"/>
              </a:ext>
            </a:extLst>
          </p:cNvPr>
          <p:cNvSpPr txBox="1"/>
          <p:nvPr/>
        </p:nvSpPr>
        <p:spPr>
          <a:xfrm>
            <a:off x="3453285" y="174659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31221FD6-08D6-3F40-ACE8-C0B9BADE7F5D}"/>
              </a:ext>
            </a:extLst>
          </p:cNvPr>
          <p:cNvSpPr txBox="1">
            <a:spLocks/>
          </p:cNvSpPr>
          <p:nvPr/>
        </p:nvSpPr>
        <p:spPr>
          <a:xfrm>
            <a:off x="437199" y="2192004"/>
            <a:ext cx="6871679" cy="3795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48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Large Language Models for Bio-image Analysis</a:t>
            </a:r>
            <a:endParaRPr lang="en-US" sz="4800" b="1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36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  <a:endParaRPr lang="en-US" sz="36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7" name="Textfeld 1">
            <a:extLst>
              <a:ext uri="{FF2B5EF4-FFF2-40B4-BE49-F238E27FC236}">
                <a16:creationId xmlns:a16="http://schemas.microsoft.com/office/drawing/2014/main" id="{133DAE70-6BD8-6A4A-9D15-1E20F8A03384}"/>
              </a:ext>
            </a:extLst>
          </p:cNvPr>
          <p:cNvSpPr/>
          <p:nvPr/>
        </p:nvSpPr>
        <p:spPr>
          <a:xfrm>
            <a:off x="3453120" y="1746500"/>
            <a:ext cx="18144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0" name="Grafik 4">
            <a:extLst>
              <a:ext uri="{FF2B5EF4-FFF2-40B4-BE49-F238E27FC236}">
                <a16:creationId xmlns:a16="http://schemas.microsoft.com/office/drawing/2014/main" id="{7574A395-5655-958E-857A-E37BCECE93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437265" y="679846"/>
            <a:ext cx="2623295" cy="1066655"/>
          </a:xfrm>
          <a:prstGeom prst="rect">
            <a:avLst/>
          </a:prstGeom>
          <a:ln w="0">
            <a:noFill/>
          </a:ln>
        </p:spPr>
      </p:pic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0962E261-CF76-C9DA-5822-449F26E2B4B4}"/>
              </a:ext>
            </a:extLst>
          </p:cNvPr>
          <p:cNvSpPr/>
          <p:nvPr/>
        </p:nvSpPr>
        <p:spPr>
          <a:xfrm>
            <a:off x="437265" y="1847300"/>
            <a:ext cx="2940120" cy="555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BA90B84-F38E-BE65-580D-D0DC27CBBF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6596" y="789305"/>
            <a:ext cx="2523494" cy="847735"/>
          </a:xfrm>
          <a:prstGeom prst="rect">
            <a:avLst/>
          </a:prstGeom>
        </p:spPr>
      </p:pic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7515EFC3-C016-B6E5-DDF3-FB5ABA225945}"/>
              </a:ext>
            </a:extLst>
          </p:cNvPr>
          <p:cNvSpPr/>
          <p:nvPr/>
        </p:nvSpPr>
        <p:spPr>
          <a:xfrm>
            <a:off x="4287898" y="1843405"/>
            <a:ext cx="4095749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NATIONAL RESEARCH DATA MANAGEMENT INFRASTRUCTURE FOR MICROSCOPY AND BIOIMAGE ANALYSIS</a:t>
            </a:r>
          </a:p>
        </p:txBody>
      </p:sp>
      <p:pic>
        <p:nvPicPr>
          <p:cNvPr id="18" name="Grafik 7">
            <a:extLst>
              <a:ext uri="{FF2B5EF4-FFF2-40B4-BE49-F238E27FC236}">
                <a16:creationId xmlns:a16="http://schemas.microsoft.com/office/drawing/2014/main" id="{2F771CAA-1E83-FD55-5C27-CC011F61D4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19" name="Grafik 5">
            <a:extLst>
              <a:ext uri="{FF2B5EF4-FFF2-40B4-BE49-F238E27FC236}">
                <a16:creationId xmlns:a16="http://schemas.microsoft.com/office/drawing/2014/main" id="{AFB01F5B-381D-7B26-B749-CCFD0509E27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20" name="Grafik 10">
            <a:extLst>
              <a:ext uri="{FF2B5EF4-FFF2-40B4-BE49-F238E27FC236}">
                <a16:creationId xmlns:a16="http://schemas.microsoft.com/office/drawing/2014/main" id="{60EE3F23-6C94-E5EE-4EEF-3A9506F4708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7C73701-EC58-7CA2-98D6-9A2251CE0321}"/>
              </a:ext>
            </a:extLst>
          </p:cNvPr>
          <p:cNvCxnSpPr/>
          <p:nvPr/>
        </p:nvCxnSpPr>
        <p:spPr>
          <a:xfrm>
            <a:off x="8639251" y="6232550"/>
            <a:ext cx="0" cy="490057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9748712-FC7B-7600-466F-256B4120B6F0}"/>
              </a:ext>
            </a:extLst>
          </p:cNvPr>
          <p:cNvSpPr txBox="1"/>
          <p:nvPr/>
        </p:nvSpPr>
        <p:spPr>
          <a:xfrm>
            <a:off x="7510113" y="5674249"/>
            <a:ext cx="46837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https://doi.org/10.5281/zenodo.11638980</a:t>
            </a:r>
            <a:r>
              <a:rPr lang="en-US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09B255-6E17-9EF5-52DF-383CF69DE9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89078" y="2654188"/>
            <a:ext cx="3102681" cy="30676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F35D9C1-B3BE-6BDB-0618-9330D3DCFF9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77391" y="867736"/>
            <a:ext cx="1112027" cy="847734"/>
          </a:xfrm>
          <a:prstGeom prst="rect">
            <a:avLst/>
          </a:prstGeom>
        </p:spPr>
      </p:pic>
      <p:sp>
        <p:nvSpPr>
          <p:cNvPr id="5" name="Textplatzhalter 2">
            <a:extLst>
              <a:ext uri="{FF2B5EF4-FFF2-40B4-BE49-F238E27FC236}">
                <a16:creationId xmlns:a16="http://schemas.microsoft.com/office/drawing/2014/main" id="{88BDCA66-8137-5444-78DC-15F4D6F3C50A}"/>
              </a:ext>
            </a:extLst>
          </p:cNvPr>
          <p:cNvSpPr/>
          <p:nvPr/>
        </p:nvSpPr>
        <p:spPr>
          <a:xfrm>
            <a:off x="9294160" y="1843405"/>
            <a:ext cx="1373509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GLOBAL BIOIMAGE ANALYST’S SOCIETY</a:t>
            </a:r>
          </a:p>
        </p:txBody>
      </p:sp>
    </p:spTree>
    <p:extLst>
      <p:ext uri="{BB962C8B-B14F-4D97-AF65-F5344CB8AC3E}">
        <p14:creationId xmlns:p14="http://schemas.microsoft.com/office/powerpoint/2010/main" val="868022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Large Language Models</a:t>
            </a:r>
            <a:r>
              <a:rPr lang="en-US" sz="4400" dirty="0"/>
              <a:t> (LLMs)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4911985"/>
          </a:xfrm>
        </p:spPr>
        <p:txBody>
          <a:bodyPr>
            <a:normAutofit/>
          </a:bodyPr>
          <a:lstStyle/>
          <a:p>
            <a:r>
              <a:rPr lang="en-US" sz="3200" dirty="0"/>
              <a:t>Text-to-text, translation, code generation</a:t>
            </a:r>
            <a:endParaRPr lang="en-US" sz="3200" u="sng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4245082" y="2129494"/>
            <a:ext cx="1569155" cy="2539942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441809" y="3137855"/>
            <a:ext cx="255541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 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blobs.tif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  <a:endCxn id="9" idx="2"/>
          </p:cNvCxnSpPr>
          <p:nvPr/>
        </p:nvCxnSpPr>
        <p:spPr>
          <a:xfrm>
            <a:off x="2997224" y="3399465"/>
            <a:ext cx="762465" cy="12700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541CB736-676B-499C-17A5-12D07D761549}"/>
              </a:ext>
            </a:extLst>
          </p:cNvPr>
          <p:cNvSpPr txBox="1">
            <a:spLocks/>
          </p:cNvSpPr>
          <p:nvPr/>
        </p:nvSpPr>
        <p:spPr>
          <a:xfrm>
            <a:off x="7184571" y="2922412"/>
            <a:ext cx="4775200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skimage.io import 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imread</a:t>
            </a:r>
            <a:endParaRPr lang="en-US" sz="2800" dirty="0">
              <a:solidFill>
                <a:srgbClr val="2021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image = 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imread</a:t>
            </a:r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blobs.tif</a:t>
            </a:r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C9569F83-589E-48C8-BEA4-1F5545E809F2}"/>
              </a:ext>
            </a:extLst>
          </p:cNvPr>
          <p:cNvCxnSpPr>
            <a:cxnSpLocks/>
          </p:cNvCxnSpPr>
          <p:nvPr/>
        </p:nvCxnSpPr>
        <p:spPr>
          <a:xfrm>
            <a:off x="6299631" y="3353837"/>
            <a:ext cx="884940" cy="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42D2E42C-66B2-7B0A-F737-48B6D0846053}"/>
              </a:ext>
            </a:extLst>
          </p:cNvPr>
          <p:cNvSpPr txBox="1"/>
          <p:nvPr/>
        </p:nvSpPr>
        <p:spPr>
          <a:xfrm>
            <a:off x="326496" y="3681237"/>
            <a:ext cx="947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English</a:t>
            </a:r>
            <a:endParaRPr lang="en-US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07A3D00-F81A-A821-0749-FF314F622F8A}"/>
              </a:ext>
            </a:extLst>
          </p:cNvPr>
          <p:cNvSpPr txBox="1"/>
          <p:nvPr/>
        </p:nvSpPr>
        <p:spPr>
          <a:xfrm>
            <a:off x="7068630" y="3889524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Python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883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88CB9-1037-46B5-523D-069A009A5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4B58DE6-87E2-BB3D-F6DF-4887680D2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source assistant: </a:t>
            </a:r>
            <a:r>
              <a:rPr lang="en-US" dirty="0" err="1">
                <a:solidFill>
                  <a:srgbClr val="51B02F"/>
                </a:solidFill>
              </a:rPr>
              <a:t>BiA</a:t>
            </a:r>
            <a:r>
              <a:rPr lang="en-US" dirty="0">
                <a:solidFill>
                  <a:srgbClr val="51B02F"/>
                </a:solidFill>
              </a:rPr>
              <a:t>-Bob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684AA5-8CA8-466C-3EB7-A6374146ACC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7942" y="1184014"/>
            <a:ext cx="3467476" cy="477880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 need to upload your [image] data </a:t>
            </a:r>
            <a:br>
              <a:rPr lang="en-US" dirty="0"/>
            </a:br>
            <a:r>
              <a:rPr lang="en-US" dirty="0"/>
              <a:t>(-&gt; privacy)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Multi-agent / </a:t>
            </a:r>
            <a:br>
              <a:rPr lang="en-US" dirty="0"/>
            </a:br>
            <a:r>
              <a:rPr lang="en-US" dirty="0"/>
              <a:t>-platform capable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Vision models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Extensible through plugins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Integrated in </a:t>
            </a:r>
            <a:r>
              <a:rPr lang="en-US" dirty="0" err="1"/>
              <a:t>Jupyter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296EAB-8DEB-142B-D926-6F8DCF4569F5}"/>
              </a:ext>
            </a:extLst>
          </p:cNvPr>
          <p:cNvSpPr txBox="1"/>
          <p:nvPr/>
        </p:nvSpPr>
        <p:spPr>
          <a:xfrm>
            <a:off x="3698652" y="6266157"/>
            <a:ext cx="78343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https://github.com/haesleinhuepf/bia-bob</a:t>
            </a:r>
            <a:r>
              <a:rPr lang="en-US" dirty="0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4A34ED4-7311-D7DF-540B-AAF3C16678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6719"/>
          <a:stretch/>
        </p:blipFill>
        <p:spPr>
          <a:xfrm>
            <a:off x="4433887" y="1181909"/>
            <a:ext cx="6678613" cy="6087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94FCFA0-CF73-89C9-5762-D2052EA609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177" b="69102"/>
          <a:stretch/>
        </p:blipFill>
        <p:spPr>
          <a:xfrm>
            <a:off x="4433886" y="1790700"/>
            <a:ext cx="6678613" cy="8122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B69058C-399D-8142-DAF8-AC1DAC862C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5274" b="-1453"/>
          <a:stretch/>
        </p:blipFill>
        <p:spPr>
          <a:xfrm>
            <a:off x="4433885" y="2600325"/>
            <a:ext cx="6678613" cy="30334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CF4E5D1-B07C-011D-257F-E819C57989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6086" y="3602072"/>
            <a:ext cx="4076700" cy="24193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FE74FFB-C6A8-E56A-A93E-6A0B1BC385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222" y="5102167"/>
            <a:ext cx="778098" cy="926897"/>
          </a:xfrm>
          <a:prstGeom prst="rect">
            <a:avLst/>
          </a:prstGeom>
        </p:spPr>
      </p:pic>
      <p:pic>
        <p:nvPicPr>
          <p:cNvPr id="18" name="Picture 17" descr="A logo of a company&#10;&#10;Description automatically generated">
            <a:extLst>
              <a:ext uri="{FF2B5EF4-FFF2-40B4-BE49-F238E27FC236}">
                <a16:creationId xmlns:a16="http://schemas.microsoft.com/office/drawing/2014/main" id="{5BF8DF6E-62F2-9345-24DF-5568C50C72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0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A4BABE-80DC-B31A-EDE6-3AF4BC177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1F524-2DD0-34D3-CF3E-8B19FB4D3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Generating complex code blocks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61D90-671B-9C65-58DB-4B1A6194691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the </a:t>
            </a:r>
            <a:r>
              <a:rPr lang="en-US" dirty="0">
                <a:solidFill>
                  <a:srgbClr val="51B02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%%bob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… </a:t>
            </a:r>
            <a:r>
              <a:rPr lang="en-US" dirty="0"/>
              <a:t>syntax to ask for complex analysis tasks.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0ECACF-CFE4-9B66-AA03-F50532E8272C}"/>
              </a:ext>
            </a:extLst>
          </p:cNvPr>
          <p:cNvSpPr txBox="1"/>
          <p:nvPr/>
        </p:nvSpPr>
        <p:spPr>
          <a:xfrm>
            <a:off x="3988133" y="6155721"/>
            <a:ext cx="682157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2"/>
              </a:rPr>
              <a:t>https://github.com/haesleinhuepf/bia-bob/blob/main/demo/basic_demo.ipynb</a:t>
            </a:r>
            <a:r>
              <a:rPr lang="en-US" sz="1600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E081B8-6874-2B83-9E54-71A0DBA56B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58" y="1644957"/>
            <a:ext cx="5792868" cy="18853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236A9E0-E2C7-5EEC-BDBF-D366017CB7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6988" y="2448898"/>
            <a:ext cx="2808752" cy="302183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5C30D52-4264-72B5-2309-E56D82A34F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6864" y="2448897"/>
            <a:ext cx="3191358" cy="3106959"/>
          </a:xfrm>
          <a:prstGeom prst="rect">
            <a:avLst/>
          </a:prstGeom>
        </p:spPr>
      </p:pic>
      <p:pic>
        <p:nvPicPr>
          <p:cNvPr id="4" name="Picture 3" descr="A logo of a company&#10;&#10;Description automatically generated">
            <a:extLst>
              <a:ext uri="{FF2B5EF4-FFF2-40B4-BE49-F238E27FC236}">
                <a16:creationId xmlns:a16="http://schemas.microsoft.com/office/drawing/2014/main" id="{9E92766E-7236-3B19-C7DD-E35D983A7F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36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8A476-409E-3DD1-51B2-9CE0AE528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Generating </a:t>
            </a:r>
            <a:r>
              <a:rPr lang="de-DE" dirty="0" err="1"/>
              <a:t>notebooks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EC88D6-14EA-759B-1A5C-3ABFA88B5F1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364128"/>
          </a:xfrm>
        </p:spPr>
        <p:txBody>
          <a:bodyPr/>
          <a:lstStyle/>
          <a:p>
            <a:r>
              <a:rPr lang="de-DE" dirty="0"/>
              <a:t>… also </a:t>
            </a:r>
            <a:r>
              <a:rPr lang="de-DE" dirty="0" err="1">
                <a:solidFill>
                  <a:srgbClr val="51B02F"/>
                </a:solidFill>
              </a:rPr>
              <a:t>great</a:t>
            </a:r>
            <a:r>
              <a:rPr lang="de-DE" dirty="0">
                <a:solidFill>
                  <a:srgbClr val="51B02F"/>
                </a:solidFill>
              </a:rPr>
              <a:t> </a:t>
            </a:r>
            <a:r>
              <a:rPr lang="de-DE" dirty="0" err="1">
                <a:solidFill>
                  <a:srgbClr val="51B02F"/>
                </a:solidFill>
              </a:rPr>
              <a:t>for</a:t>
            </a:r>
            <a:r>
              <a:rPr lang="de-DE" dirty="0">
                <a:solidFill>
                  <a:srgbClr val="51B02F"/>
                </a:solidFill>
              </a:rPr>
              <a:t> </a:t>
            </a:r>
            <a:r>
              <a:rPr lang="de-DE" dirty="0" err="1">
                <a:solidFill>
                  <a:srgbClr val="51B02F"/>
                </a:solidFill>
              </a:rPr>
              <a:t>learning</a:t>
            </a:r>
            <a:r>
              <a:rPr lang="de-DE" dirty="0">
                <a:solidFill>
                  <a:srgbClr val="51B02F"/>
                </a:solidFill>
              </a:rPr>
              <a:t> </a:t>
            </a:r>
            <a:r>
              <a:rPr lang="de-DE" dirty="0"/>
              <a:t>Python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4C319F-5925-868F-D392-B8EC9F9A44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71" y="1868549"/>
            <a:ext cx="11875464" cy="26586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1ECB943-A3A5-601D-DCF5-B7390FC9242F}"/>
              </a:ext>
            </a:extLst>
          </p:cNvPr>
          <p:cNvSpPr txBox="1"/>
          <p:nvPr/>
        </p:nvSpPr>
        <p:spPr>
          <a:xfrm>
            <a:off x="3684693" y="6169388"/>
            <a:ext cx="5081936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Cropped, licensed CC-BY 4.0 by Matthias Täschner &amp; Robert Haase</a:t>
            </a:r>
            <a:endParaRPr lang="en-US" sz="1100" dirty="0">
              <a:hlinkClick r:id="rId3"/>
            </a:endParaRPr>
          </a:p>
          <a:p>
            <a:r>
              <a:rPr lang="en-US" sz="1100" dirty="0">
                <a:hlinkClick r:id="rId3"/>
              </a:rPr>
              <a:t>https://github.com/ScaDS/Python-training-2024/blob/main/2_tables_plots/python_weather_analysis.ipynb</a:t>
            </a:r>
            <a:r>
              <a:rPr lang="en-US" sz="1100" dirty="0"/>
              <a:t> 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0968C17-29B9-1DD3-8053-3DA0DD0769AB}"/>
              </a:ext>
            </a:extLst>
          </p:cNvPr>
          <p:cNvCxnSpPr/>
          <p:nvPr/>
        </p:nvCxnSpPr>
        <p:spPr>
          <a:xfrm>
            <a:off x="1117600" y="2307772"/>
            <a:ext cx="4310743" cy="0"/>
          </a:xfrm>
          <a:prstGeom prst="line">
            <a:avLst/>
          </a:prstGeom>
          <a:ln w="38100">
            <a:solidFill>
              <a:srgbClr val="51B0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A logo of a company&#10;&#10;Description automatically generated">
            <a:extLst>
              <a:ext uri="{FF2B5EF4-FFF2-40B4-BE49-F238E27FC236}">
                <a16:creationId xmlns:a16="http://schemas.microsoft.com/office/drawing/2014/main" id="{3056F63C-0026-D6E6-7DC2-FA7BEF60ED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160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logo of a company&#10;&#10;Description automatically generated">
            <a:extLst>
              <a:ext uri="{FF2B5EF4-FFF2-40B4-BE49-F238E27FC236}">
                <a16:creationId xmlns:a16="http://schemas.microsoft.com/office/drawing/2014/main" id="{92B7EBDF-24C1-17E0-2DA1-EB352450EF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1B28A9-C97B-ED67-2802-C000E7789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Generating </a:t>
            </a:r>
            <a:r>
              <a:rPr lang="de-DE" dirty="0" err="1"/>
              <a:t>notebooks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AC37AB-7440-12D6-8861-9B3EB6C8C41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4662"/>
          </a:xfrm>
        </p:spPr>
        <p:txBody>
          <a:bodyPr/>
          <a:lstStyle/>
          <a:p>
            <a:r>
              <a:rPr lang="de-DE" dirty="0"/>
              <a:t>… also </a:t>
            </a:r>
            <a:r>
              <a:rPr lang="de-DE" dirty="0" err="1">
                <a:solidFill>
                  <a:srgbClr val="51B02F"/>
                </a:solidFill>
              </a:rPr>
              <a:t>great</a:t>
            </a:r>
            <a:r>
              <a:rPr lang="de-DE" dirty="0">
                <a:solidFill>
                  <a:srgbClr val="51B02F"/>
                </a:solidFill>
              </a:rPr>
              <a:t> </a:t>
            </a:r>
            <a:r>
              <a:rPr lang="de-DE" dirty="0" err="1">
                <a:solidFill>
                  <a:srgbClr val="51B02F"/>
                </a:solidFill>
              </a:rPr>
              <a:t>for</a:t>
            </a:r>
            <a:r>
              <a:rPr lang="de-DE" dirty="0">
                <a:solidFill>
                  <a:srgbClr val="51B02F"/>
                </a:solidFill>
              </a:rPr>
              <a:t> </a:t>
            </a:r>
            <a:r>
              <a:rPr lang="de-DE" dirty="0" err="1">
                <a:solidFill>
                  <a:srgbClr val="51B02F"/>
                </a:solidFill>
              </a:rPr>
              <a:t>learning</a:t>
            </a:r>
            <a:r>
              <a:rPr lang="de-DE" dirty="0">
                <a:solidFill>
                  <a:srgbClr val="51B02F"/>
                </a:solidFill>
              </a:rPr>
              <a:t> </a:t>
            </a:r>
            <a:r>
              <a:rPr lang="de-DE" dirty="0"/>
              <a:t>Python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965160-C853-4350-3251-FC2819F8B339}"/>
              </a:ext>
            </a:extLst>
          </p:cNvPr>
          <p:cNvSpPr txBox="1"/>
          <p:nvPr/>
        </p:nvSpPr>
        <p:spPr>
          <a:xfrm>
            <a:off x="3684693" y="6169388"/>
            <a:ext cx="5081936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Cropped, licensed CC-BY 4.0 by Matthias Täschner &amp; Robert Haase</a:t>
            </a:r>
            <a:endParaRPr lang="en-US" sz="1100" dirty="0">
              <a:hlinkClick r:id="rId3"/>
            </a:endParaRPr>
          </a:p>
          <a:p>
            <a:r>
              <a:rPr lang="en-US" sz="1100" dirty="0">
                <a:hlinkClick r:id="rId3"/>
              </a:rPr>
              <a:t>https://github.com/ScaDS/Python-training-2024/blob/main/2_tables_plots/python_weather_analysis.ipynb</a:t>
            </a:r>
            <a:r>
              <a:rPr lang="en-US" sz="11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A80825-B7AE-4717-252D-7E225837A6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98" y="1638677"/>
            <a:ext cx="4123205" cy="436314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17EC2-CC76-8F3D-DDC9-DEF5B29238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4515" y="1862609"/>
            <a:ext cx="4110576" cy="32392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B76A81F-84F1-7107-1127-A028DEB0FE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3420" y="3272730"/>
            <a:ext cx="4110578" cy="25130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6BDE43C-0953-422A-71C7-807E417955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79840" y="2409016"/>
            <a:ext cx="4104262" cy="359280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64E9FEB4-ACD6-0C1E-51C7-226F4E5F2849}"/>
              </a:ext>
            </a:extLst>
          </p:cNvPr>
          <p:cNvSpPr/>
          <p:nvPr/>
        </p:nvSpPr>
        <p:spPr>
          <a:xfrm>
            <a:off x="7979840" y="88448"/>
            <a:ext cx="4104262" cy="2001609"/>
          </a:xfrm>
          <a:prstGeom prst="wedgeRectCallout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these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kind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tasks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Python and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ChatGPT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are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🚀!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49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CC6E6-66DA-CEA0-4709-96CEBA691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00B050"/>
                </a:solidFill>
              </a:rPr>
              <a:t>Vision</a:t>
            </a:r>
            <a:r>
              <a:rPr lang="de-DE" dirty="0"/>
              <a:t> Language Models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6D830-6D4A-F62B-D8FF-2DA4BA0B167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 err="1"/>
              <a:t>Classifying</a:t>
            </a:r>
            <a:r>
              <a:rPr lang="de-DE" sz="3200" dirty="0"/>
              <a:t> </a:t>
            </a:r>
            <a:r>
              <a:rPr lang="de-DE" sz="3200" dirty="0" err="1"/>
              <a:t>images</a:t>
            </a:r>
            <a:r>
              <a:rPr lang="de-DE" sz="3200" dirty="0"/>
              <a:t> 🥱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 err="1">
                <a:solidFill>
                  <a:schemeClr val="tx1"/>
                </a:solidFill>
              </a:rPr>
              <a:t>Describing</a:t>
            </a:r>
            <a:r>
              <a:rPr lang="de-DE" sz="3200" dirty="0">
                <a:solidFill>
                  <a:schemeClr val="tx1"/>
                </a:solidFill>
              </a:rPr>
              <a:t> </a:t>
            </a:r>
            <a:r>
              <a:rPr lang="de-DE" sz="3200" dirty="0" err="1">
                <a:solidFill>
                  <a:schemeClr val="tx1"/>
                </a:solidFill>
              </a:rPr>
              <a:t>images</a:t>
            </a:r>
            <a:r>
              <a:rPr lang="de-DE" sz="3200" dirty="0">
                <a:solidFill>
                  <a:schemeClr val="tx1"/>
                </a:solidFill>
              </a:rPr>
              <a:t> 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419EF-2C39-3898-BD73-E1EB6552B0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62" t="5179" r="26575" b="11711"/>
          <a:stretch/>
        </p:blipFill>
        <p:spPr>
          <a:xfrm>
            <a:off x="1667988" y="2829811"/>
            <a:ext cx="2571392" cy="257701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626F38C-E292-D0BC-4A5D-E917D6C2740D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533685" y="3142113"/>
            <a:ext cx="1298080" cy="1952410"/>
            <a:chOff x="7715165" y="1693760"/>
            <a:chExt cx="2554941" cy="3842824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309F2ED-DBA3-849F-CF56-4475465FAB92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060BF96-FC86-B514-CE35-57342A971BE0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1269D69-5E46-5EB4-5636-80E8AEA383D3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9866789-B659-3B63-FDCF-DDCF451FFC91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D6B1945-ED7F-EA69-4689-8D7C96636E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ED0EE42-6046-724E-9692-E6326A064DA3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18EE482-B923-2571-2135-6DCEA42492D8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06AB249-5A48-F424-3A6E-020BAF79024D}"/>
                </a:ext>
              </a:extLst>
            </p:cNvPr>
            <p:cNvCxnSpPr>
              <a:stCxn id="6" idx="6"/>
              <a:endCxn id="10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3295ED1-FCF3-08B7-8ABC-7D9015298216}"/>
                </a:ext>
              </a:extLst>
            </p:cNvPr>
            <p:cNvCxnSpPr>
              <a:cxnSpLocks/>
              <a:stCxn id="7" idx="6"/>
              <a:endCxn id="10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A1F9643-CF48-554C-9D90-7FACE1A2F013}"/>
                </a:ext>
              </a:extLst>
            </p:cNvPr>
            <p:cNvCxnSpPr>
              <a:cxnSpLocks/>
              <a:stCxn id="6" idx="6"/>
              <a:endCxn id="11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AD8D665-09CB-3746-D9FB-C3165EBB0EC0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715ACFE-2290-2A65-684C-0F170951BAEB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23793C6-5A13-C111-8711-2EF019F49A5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9BE6FFB-E894-7992-D34F-C7FA24F43276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D47D89F-2CB2-2471-BD31-D3B69B40BD6F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28FD1C3-64EF-AF66-B064-2CBBA9DEAADA}"/>
                </a:ext>
              </a:extLst>
            </p:cNvPr>
            <p:cNvCxnSpPr>
              <a:cxnSpLocks/>
              <a:stCxn id="9" idx="6"/>
              <a:endCxn id="11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41D10E1-E90F-9BF8-4114-F24129B53F02}"/>
                </a:ext>
              </a:extLst>
            </p:cNvPr>
            <p:cNvCxnSpPr>
              <a:cxnSpLocks/>
              <a:stCxn id="9" idx="6"/>
              <a:endCxn id="10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97E5249-B710-F191-83AF-632A6687FF1C}"/>
                </a:ext>
              </a:extLst>
            </p:cNvPr>
            <p:cNvCxnSpPr>
              <a:cxnSpLocks/>
              <a:stCxn id="12" idx="2"/>
              <a:endCxn id="6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7B20D1F-97A5-4AD5-97A2-F3D06A9113BF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EF67618-A60C-B93D-8DB1-A262E11BD0CC}"/>
                </a:ext>
              </a:extLst>
            </p:cNvPr>
            <p:cNvCxnSpPr>
              <a:cxnSpLocks/>
              <a:stCxn id="24" idx="6"/>
              <a:endCxn id="10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8E9B92D-056B-2CDB-5145-2E47D248CA2E}"/>
                </a:ext>
              </a:extLst>
            </p:cNvPr>
            <p:cNvCxnSpPr>
              <a:cxnSpLocks/>
              <a:stCxn id="24" idx="6"/>
              <a:endCxn id="11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384EB92-E561-BFBF-1F76-3F2948965C92}"/>
                </a:ext>
              </a:extLst>
            </p:cNvPr>
            <p:cNvCxnSpPr>
              <a:cxnSpLocks/>
              <a:stCxn id="24" idx="6"/>
              <a:endCxn id="12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4CE801F-EE1A-8A3D-3AE2-8BFEBEBE6FBA}"/>
                </a:ext>
              </a:extLst>
            </p:cNvPr>
            <p:cNvCxnSpPr>
              <a:cxnSpLocks/>
              <a:stCxn id="8" idx="6"/>
              <a:endCxn id="10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41D61F8C-7703-1A41-92EE-FEBEEE77BCAD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749DF39-BA9C-23E9-9E1E-6CBF8F451A7A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5043DE0-137E-F4E2-125D-691925F18FF9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E7509C5-F333-D6A0-8B0D-2066FBBA60F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BE22442-5243-7B7C-83AB-7756F3FE5AA2}"/>
                </a:ext>
              </a:extLst>
            </p:cNvPr>
            <p:cNvCxnSpPr>
              <a:stCxn id="29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9657E148-B53A-2864-43D8-58880C685DAD}"/>
                </a:ext>
              </a:extLst>
            </p:cNvPr>
            <p:cNvCxnSpPr>
              <a:cxnSpLocks/>
              <a:stCxn id="30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A3D456F3-0632-42B1-6D6C-E180B27956E5}"/>
                </a:ext>
              </a:extLst>
            </p:cNvPr>
            <p:cNvCxnSpPr>
              <a:cxnSpLocks/>
              <a:stCxn id="29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97A47D08-C7EE-9ACF-87CA-B7B5BFB277F9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125944D-24E7-248F-2429-1F82B2F53E6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6492EF85-4988-EF02-210E-5288E86AE99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A020313-978F-2CF7-449A-0301AE01C43C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3BCA9EA-E359-10DF-6852-6477E2CBD35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4E29A8CC-88DE-1E29-8AC9-D10116B19DA8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F24B8A0-047D-5538-D35A-13FDDE96D7EA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16CCC91-4D73-EDAF-B964-272E21D5A498}"/>
                </a:ext>
              </a:extLst>
            </p:cNvPr>
            <p:cNvCxnSpPr>
              <a:cxnSpLocks/>
              <a:endCxn id="29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EAA8F79-96F5-C120-E5AC-7F87FFF74F2D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B583AD8-CB70-A2B4-B7A1-69051818CE55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AE247A52-652A-AF13-6005-D08D58F2EF47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83E205D5-059D-8385-7410-2B9EA431FA49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018BAE7-20A0-19F0-41D9-0934E78D161C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68EF25BF-D49D-43ED-3155-1EC8459CF3A0}"/>
              </a:ext>
            </a:extLst>
          </p:cNvPr>
          <p:cNvCxnSpPr>
            <a:cxnSpLocks/>
            <a:stCxn id="4" idx="3"/>
            <a:endCxn id="7" idx="2"/>
          </p:cNvCxnSpPr>
          <p:nvPr/>
        </p:nvCxnSpPr>
        <p:spPr>
          <a:xfrm>
            <a:off x="4239380" y="4118317"/>
            <a:ext cx="967140" cy="1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999D0DCB-E27A-C3B7-4B31-2ED218EC3B3B}"/>
              </a:ext>
            </a:extLst>
          </p:cNvPr>
          <p:cNvSpPr txBox="1">
            <a:spLocks/>
          </p:cNvSpPr>
          <p:nvPr/>
        </p:nvSpPr>
        <p:spPr>
          <a:xfrm>
            <a:off x="8414475" y="3333489"/>
            <a:ext cx="2571391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32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picture of a cat and a microscope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A5DC4F2D-2C50-1B9F-1964-1A4D14FEBD0A}"/>
              </a:ext>
            </a:extLst>
          </p:cNvPr>
          <p:cNvCxnSpPr>
            <a:cxnSpLocks/>
            <a:stCxn id="30" idx="2"/>
            <a:endCxn id="50" idx="1"/>
          </p:cNvCxnSpPr>
          <p:nvPr/>
        </p:nvCxnSpPr>
        <p:spPr>
          <a:xfrm>
            <a:off x="7158930" y="4118318"/>
            <a:ext cx="1255545" cy="1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83522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A311E-52D9-8189-010C-F5D41B85B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4" y="371735"/>
            <a:ext cx="10644900" cy="812280"/>
          </a:xfrm>
        </p:spPr>
        <p:txBody>
          <a:bodyPr/>
          <a:lstStyle/>
          <a:p>
            <a:r>
              <a:rPr lang="de-DE" sz="4400" dirty="0">
                <a:solidFill>
                  <a:srgbClr val="51B02F"/>
                </a:solidFill>
              </a:rPr>
              <a:t>Vision</a:t>
            </a:r>
            <a:r>
              <a:rPr lang="de-DE" sz="4400" dirty="0"/>
              <a:t> </a:t>
            </a:r>
            <a:r>
              <a:rPr lang="de-DE" sz="4400" dirty="0" err="1"/>
              <a:t>language</a:t>
            </a:r>
            <a:r>
              <a:rPr lang="de-DE" sz="4400" dirty="0"/>
              <a:t> </a:t>
            </a:r>
            <a:r>
              <a:rPr lang="de-DE" sz="4400" dirty="0" err="1"/>
              <a:t>models</a:t>
            </a:r>
            <a:endParaRPr lang="en-US" sz="4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9CCE48-533C-BF9A-969B-2A59BA064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16" y="1181868"/>
            <a:ext cx="2292323" cy="174667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A732CB2-E07A-0952-9847-78A099D80695}"/>
              </a:ext>
            </a:extLst>
          </p:cNvPr>
          <p:cNvGrpSpPr>
            <a:grpSpLocks noChangeAspect="1"/>
          </p:cNvGrpSpPr>
          <p:nvPr/>
        </p:nvGrpSpPr>
        <p:grpSpPr>
          <a:xfrm>
            <a:off x="9602449" y="2115557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6" name="Smiley Face 5">
              <a:extLst>
                <a:ext uri="{FF2B5EF4-FFF2-40B4-BE49-F238E27FC236}">
                  <a16:creationId xmlns:a16="http://schemas.microsoft.com/office/drawing/2014/main" id="{2C92DF75-AE80-3E92-0456-BA5B1746B07B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9C82D62-888A-F07B-D768-0D7AC429BFF1}"/>
                </a:ext>
              </a:extLst>
            </p:cNvPr>
            <p:cNvCxnSpPr>
              <a:stCxn id="6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4123BF1-72CA-1FEF-0DBE-81B23BDC8919}"/>
                </a:ext>
              </a:extLst>
            </p:cNvPr>
            <p:cNvCxnSpPr>
              <a:stCxn id="6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CC8DD82-6D9D-1879-DE8E-6B293ED3DD13}"/>
                </a:ext>
              </a:extLst>
            </p:cNvPr>
            <p:cNvCxnSpPr>
              <a:stCxn id="6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F048ADB-1CEE-3CAC-2F1D-39B0AE375511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191ACE9-2D12-DF31-D896-EBC18B1265D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BBB4F8E9-FBE5-2114-BF61-D3E5AAD0D1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638" y="1172618"/>
            <a:ext cx="7191011" cy="137027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8F0DBB-FF75-9BDC-EA57-8B8DF54540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639" y="2699804"/>
            <a:ext cx="7132456" cy="890093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9A58D9AB-CEB3-1C32-F552-CC0C48FB0EFB}"/>
              </a:ext>
            </a:extLst>
          </p:cNvPr>
          <p:cNvGrpSpPr>
            <a:grpSpLocks noChangeAspect="1"/>
          </p:cNvGrpSpPr>
          <p:nvPr/>
        </p:nvGrpSpPr>
        <p:grpSpPr>
          <a:xfrm>
            <a:off x="10741341" y="2868805"/>
            <a:ext cx="862012" cy="1998425"/>
            <a:chOff x="621102" y="2631056"/>
            <a:chExt cx="379563" cy="879951"/>
          </a:xfrm>
          <a:solidFill>
            <a:srgbClr val="E30B5D"/>
          </a:solidFill>
        </p:grpSpPr>
        <p:sp>
          <p:nvSpPr>
            <p:cNvPr id="23" name="Smiley Face 22">
              <a:extLst>
                <a:ext uri="{FF2B5EF4-FFF2-40B4-BE49-F238E27FC236}">
                  <a16:creationId xmlns:a16="http://schemas.microsoft.com/office/drawing/2014/main" id="{BA492420-67E2-D22A-CA64-A68C8A81F7A8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6DB76C9-7524-79E0-20A2-53F220E1E53C}"/>
                </a:ext>
              </a:extLst>
            </p:cNvPr>
            <p:cNvCxnSpPr>
              <a:stCxn id="23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B1FD461-BA32-C9E2-DB79-3DB0FD9E1FA7}"/>
                </a:ext>
              </a:extLst>
            </p:cNvPr>
            <p:cNvCxnSpPr>
              <a:stCxn id="23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54B50E1-8332-D6EF-1C2D-1F220DC01863}"/>
                </a:ext>
              </a:extLst>
            </p:cNvPr>
            <p:cNvCxnSpPr>
              <a:stCxn id="23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0EF74A19-7DD0-5CC1-F676-14FEFEBC9713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7BD08C6-990F-9995-CFBD-94B2AA13F127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8A08B1D6-7568-3AD0-1744-8C234FB82794}"/>
              </a:ext>
            </a:extLst>
          </p:cNvPr>
          <p:cNvSpPr txBox="1"/>
          <p:nvPr/>
        </p:nvSpPr>
        <p:spPr>
          <a:xfrm>
            <a:off x="10353857" y="4885538"/>
            <a:ext cx="16369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Computer</a:t>
            </a:r>
          </a:p>
          <a:p>
            <a:pPr algn="ctr"/>
            <a:r>
              <a:rPr lang="en-US" sz="2400" dirty="0"/>
              <a:t>scientist</a:t>
            </a:r>
          </a:p>
        </p:txBody>
      </p:sp>
      <p:sp>
        <p:nvSpPr>
          <p:cNvPr id="30" name="Speech Bubble: Oval 29">
            <a:extLst>
              <a:ext uri="{FF2B5EF4-FFF2-40B4-BE49-F238E27FC236}">
                <a16:creationId xmlns:a16="http://schemas.microsoft.com/office/drawing/2014/main" id="{7ABD0701-92DA-AD4D-58E0-72C18F813AEF}"/>
              </a:ext>
            </a:extLst>
          </p:cNvPr>
          <p:cNvSpPr/>
          <p:nvPr/>
        </p:nvSpPr>
        <p:spPr>
          <a:xfrm>
            <a:off x="10741341" y="1741630"/>
            <a:ext cx="1218977" cy="992331"/>
          </a:xfrm>
          <a:prstGeom prst="wedgeEllipseCallout">
            <a:avLst>
              <a:gd name="adj1" fmla="val -25430"/>
              <a:gd name="adj2" fmla="val 59227"/>
            </a:avLst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/>
              <a:t>That makes sense!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F79E109-8823-7EBE-1CFD-B68DCBB3FD1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" b="79023"/>
          <a:stretch/>
        </p:blipFill>
        <p:spPr>
          <a:xfrm>
            <a:off x="2361164" y="3676665"/>
            <a:ext cx="7179298" cy="112765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5C39385-218A-A3F5-C1D8-AAA99DCF375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4038" b="11946"/>
          <a:stretch/>
        </p:blipFill>
        <p:spPr>
          <a:xfrm>
            <a:off x="2332588" y="5104629"/>
            <a:ext cx="7179296" cy="75348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45CA466-2618-CB77-0119-58D741AD15E4}"/>
              </a:ext>
            </a:extLst>
          </p:cNvPr>
          <p:cNvSpPr txBox="1"/>
          <p:nvPr/>
        </p:nvSpPr>
        <p:spPr>
          <a:xfrm>
            <a:off x="9325571" y="42042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Biologist</a:t>
            </a:r>
          </a:p>
        </p:txBody>
      </p:sp>
      <p:pic>
        <p:nvPicPr>
          <p:cNvPr id="5" name="Picture 4" descr="A logo of a company&#10;&#10;Description automatically generated">
            <a:extLst>
              <a:ext uri="{FF2B5EF4-FFF2-40B4-BE49-F238E27FC236}">
                <a16:creationId xmlns:a16="http://schemas.microsoft.com/office/drawing/2014/main" id="{17EA0237-F202-746B-F3F0-F4C42AC349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D0501317-675D-590C-D95F-3C36EA6648F5}"/>
              </a:ext>
            </a:extLst>
          </p:cNvPr>
          <p:cNvSpPr/>
          <p:nvPr/>
        </p:nvSpPr>
        <p:spPr>
          <a:xfrm>
            <a:off x="10081721" y="679011"/>
            <a:ext cx="1289431" cy="1062620"/>
          </a:xfrm>
          <a:prstGeom prst="wedgeEllipseCallout">
            <a:avLst>
              <a:gd name="adj1" fmla="val -36055"/>
              <a:gd name="adj2" fmla="val 80300"/>
            </a:avLst>
          </a:prstGeom>
          <a:solidFill>
            <a:srgbClr val="70AD4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That’s half right!</a:t>
            </a:r>
          </a:p>
        </p:txBody>
      </p:sp>
    </p:spTree>
    <p:extLst>
      <p:ext uri="{BB962C8B-B14F-4D97-AF65-F5344CB8AC3E}">
        <p14:creationId xmlns:p14="http://schemas.microsoft.com/office/powerpoint/2010/main" val="27240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 animBg="1"/>
      <p:bldP spid="16" grpId="0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E0BA4-DB9B-6C44-5E99-A19C37F82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500" dirty="0"/>
              <a:t>Generating </a:t>
            </a:r>
            <a:r>
              <a:rPr lang="de-DE" sz="3500" dirty="0" err="1"/>
              <a:t>notebooks</a:t>
            </a:r>
            <a:r>
              <a:rPr lang="de-DE" sz="3500" dirty="0"/>
              <a:t> </a:t>
            </a:r>
            <a:r>
              <a:rPr lang="de-DE" sz="3500" dirty="0" err="1"/>
              <a:t>using</a:t>
            </a:r>
            <a:r>
              <a:rPr lang="de-DE" sz="3500" dirty="0"/>
              <a:t> </a:t>
            </a:r>
            <a:r>
              <a:rPr lang="de-DE" sz="3500" dirty="0" err="1">
                <a:solidFill>
                  <a:schemeClr val="accent2">
                    <a:lumMod val="50000"/>
                  </a:schemeClr>
                </a:solidFill>
              </a:rPr>
              <a:t>vision</a:t>
            </a:r>
            <a:r>
              <a:rPr lang="de-DE" sz="3500" dirty="0"/>
              <a:t> </a:t>
            </a:r>
            <a:r>
              <a:rPr lang="de-DE" sz="3500" dirty="0" err="1"/>
              <a:t>models</a:t>
            </a:r>
            <a:r>
              <a:rPr lang="de-DE" sz="3500" dirty="0"/>
              <a:t> </a:t>
            </a:r>
            <a:endParaRPr lang="en-US" sz="35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1A6CAB-7329-2149-E3F0-A75FD70FB99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74852"/>
          </a:xfrm>
        </p:spPr>
        <p:txBody>
          <a:bodyPr/>
          <a:lstStyle/>
          <a:p>
            <a:r>
              <a:rPr lang="de-DE" dirty="0"/>
              <a:t>Ask %%</a:t>
            </a:r>
            <a:r>
              <a:rPr lang="de-DE" dirty="0" err="1"/>
              <a:t>bob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>
                <a:solidFill>
                  <a:srgbClr val="51B02F"/>
                </a:solidFill>
              </a:rPr>
              <a:t>generate</a:t>
            </a:r>
            <a:r>
              <a:rPr lang="de-DE" dirty="0">
                <a:solidFill>
                  <a:srgbClr val="51B02F"/>
                </a:solidFill>
              </a:rPr>
              <a:t> a </a:t>
            </a:r>
            <a:r>
              <a:rPr lang="de-DE" dirty="0" err="1">
                <a:solidFill>
                  <a:srgbClr val="51B02F"/>
                </a:solidFill>
              </a:rPr>
              <a:t>Jupyter</a:t>
            </a:r>
            <a:r>
              <a:rPr lang="de-DE" dirty="0">
                <a:solidFill>
                  <a:srgbClr val="51B02F"/>
                </a:solidFill>
              </a:rPr>
              <a:t> </a:t>
            </a:r>
            <a:r>
              <a:rPr lang="de-DE" dirty="0" err="1">
                <a:solidFill>
                  <a:srgbClr val="51B02F"/>
                </a:solidFill>
              </a:rPr>
              <a:t>notebook</a:t>
            </a:r>
            <a:endParaRPr lang="en-US" dirty="0">
              <a:solidFill>
                <a:srgbClr val="51B02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8401AE-21CB-550A-C1DB-2C88ECA13DF4}"/>
              </a:ext>
            </a:extLst>
          </p:cNvPr>
          <p:cNvSpPr txBox="1"/>
          <p:nvPr/>
        </p:nvSpPr>
        <p:spPr>
          <a:xfrm>
            <a:off x="3554663" y="6193877"/>
            <a:ext cx="7835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2"/>
              </a:rPr>
              <a:t>https://github.com/haesleinhuepf/bia-bob/blob/main/demo/generate_notebooks.ipynb</a:t>
            </a:r>
            <a:r>
              <a:rPr lang="en-US" sz="16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103F70-78F4-54F6-3C3F-F485C4284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27" y="1580177"/>
            <a:ext cx="5139584" cy="29918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A3C6F4-5264-C362-BCA6-594020EF5B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609"/>
          <a:stretch/>
        </p:blipFill>
        <p:spPr>
          <a:xfrm>
            <a:off x="5708076" y="2963167"/>
            <a:ext cx="5898465" cy="2235965"/>
          </a:xfrm>
          <a:prstGeom prst="rect">
            <a:avLst/>
          </a:prstGeom>
        </p:spPr>
      </p:pic>
      <p:sp>
        <p:nvSpPr>
          <p:cNvPr id="8" name="Arrow: Bent 7">
            <a:extLst>
              <a:ext uri="{FF2B5EF4-FFF2-40B4-BE49-F238E27FC236}">
                <a16:creationId xmlns:a16="http://schemas.microsoft.com/office/drawing/2014/main" id="{2C7D6F01-2AFD-BCF1-0F16-9664FC749F73}"/>
              </a:ext>
            </a:extLst>
          </p:cNvPr>
          <p:cNvSpPr/>
          <p:nvPr/>
        </p:nvSpPr>
        <p:spPr>
          <a:xfrm rot="5400000">
            <a:off x="5672368" y="1684069"/>
            <a:ext cx="1414536" cy="1364134"/>
          </a:xfrm>
          <a:prstGeom prst="bentArrow">
            <a:avLst>
              <a:gd name="adj1" fmla="val 11063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70B54E-0450-7019-D53A-E905E8D0A5A7}"/>
              </a:ext>
            </a:extLst>
          </p:cNvPr>
          <p:cNvSpPr txBox="1"/>
          <p:nvPr/>
        </p:nvSpPr>
        <p:spPr>
          <a:xfrm>
            <a:off x="6808206" y="2018923"/>
            <a:ext cx="3413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Present</a:t>
            </a:r>
            <a:r>
              <a:rPr lang="de-DE" dirty="0"/>
              <a:t> Bob an </a:t>
            </a:r>
            <a:r>
              <a:rPr lang="de-DE" dirty="0" err="1"/>
              <a:t>image</a:t>
            </a:r>
            <a:r>
              <a:rPr lang="de-DE" dirty="0"/>
              <a:t> like </a:t>
            </a:r>
            <a:r>
              <a:rPr lang="de-DE" dirty="0" err="1"/>
              <a:t>this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07C087-B057-447A-DFEB-B1717B5CED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6444" r="8174" b="-56"/>
          <a:stretch/>
        </p:blipFill>
        <p:spPr>
          <a:xfrm>
            <a:off x="4716854" y="5277822"/>
            <a:ext cx="7310045" cy="459524"/>
          </a:xfrm>
          <a:prstGeom prst="rect">
            <a:avLst/>
          </a:prstGeom>
          <a:ln w="38100">
            <a:solidFill>
              <a:srgbClr val="51B02F"/>
            </a:solidFill>
          </a:ln>
        </p:spPr>
      </p:pic>
      <p:pic>
        <p:nvPicPr>
          <p:cNvPr id="12" name="Picture 11" descr="A logo of a company&#10;&#10;Description automatically generated">
            <a:extLst>
              <a:ext uri="{FF2B5EF4-FFF2-40B4-BE49-F238E27FC236}">
                <a16:creationId xmlns:a16="http://schemas.microsoft.com/office/drawing/2014/main" id="{1E2928D6-314D-47FB-9A19-79E6179A24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BF3C84D-C87F-A58C-E123-AAEF60DF3E2B}"/>
              </a:ext>
            </a:extLst>
          </p:cNvPr>
          <p:cNvCxnSpPr>
            <a:cxnSpLocks/>
          </p:cNvCxnSpPr>
          <p:nvPr/>
        </p:nvCxnSpPr>
        <p:spPr>
          <a:xfrm>
            <a:off x="5834743" y="3846286"/>
            <a:ext cx="555569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AFA458C-E780-B5A7-2393-A462605D9C8E}"/>
              </a:ext>
            </a:extLst>
          </p:cNvPr>
          <p:cNvCxnSpPr>
            <a:cxnSpLocks/>
          </p:cNvCxnSpPr>
          <p:nvPr/>
        </p:nvCxnSpPr>
        <p:spPr>
          <a:xfrm>
            <a:off x="5825690" y="3456159"/>
            <a:ext cx="513805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B571DB5-082C-3CCF-83F0-5A2A065B8A5E}"/>
              </a:ext>
            </a:extLst>
          </p:cNvPr>
          <p:cNvCxnSpPr>
            <a:cxnSpLocks/>
          </p:cNvCxnSpPr>
          <p:nvPr/>
        </p:nvCxnSpPr>
        <p:spPr>
          <a:xfrm>
            <a:off x="5825690" y="4677696"/>
            <a:ext cx="123601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27DF6C3-2371-E35A-2D76-EA981942A421}"/>
              </a:ext>
            </a:extLst>
          </p:cNvPr>
          <p:cNvCxnSpPr>
            <a:cxnSpLocks/>
          </p:cNvCxnSpPr>
          <p:nvPr/>
        </p:nvCxnSpPr>
        <p:spPr>
          <a:xfrm>
            <a:off x="7306147" y="4458904"/>
            <a:ext cx="39642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12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E0BA4-DB9B-6C44-5E99-A19C37F82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500" dirty="0"/>
              <a:t>Generating </a:t>
            </a:r>
            <a:r>
              <a:rPr lang="de-DE" sz="3500" dirty="0" err="1"/>
              <a:t>notebooks</a:t>
            </a:r>
            <a:r>
              <a:rPr lang="de-DE" sz="3500" dirty="0"/>
              <a:t> </a:t>
            </a:r>
            <a:r>
              <a:rPr lang="de-DE" sz="3500" dirty="0" err="1"/>
              <a:t>using</a:t>
            </a:r>
            <a:r>
              <a:rPr lang="de-DE" sz="3500" dirty="0"/>
              <a:t> </a:t>
            </a:r>
            <a:r>
              <a:rPr lang="de-DE" sz="3500" dirty="0" err="1"/>
              <a:t>vision</a:t>
            </a:r>
            <a:r>
              <a:rPr lang="de-DE" sz="3500" dirty="0"/>
              <a:t> </a:t>
            </a:r>
            <a:r>
              <a:rPr lang="de-DE" sz="3500" dirty="0" err="1"/>
              <a:t>models</a:t>
            </a:r>
            <a:r>
              <a:rPr lang="de-DE" sz="3500" dirty="0"/>
              <a:t> </a:t>
            </a:r>
            <a:endParaRPr lang="en-US" sz="3500" dirty="0"/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93431445-2997-7446-7489-C32622474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184" y="1041298"/>
            <a:ext cx="8605631" cy="490230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28401AE-21CB-550A-C1DB-2C88ECA13DF4}"/>
              </a:ext>
            </a:extLst>
          </p:cNvPr>
          <p:cNvSpPr txBox="1"/>
          <p:nvPr/>
        </p:nvSpPr>
        <p:spPr>
          <a:xfrm>
            <a:off x="3554663" y="6193877"/>
            <a:ext cx="7835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https://github.com/haesleinhuepf/bia-bob/blob/main/demo/generate_notebooks.ipynb</a:t>
            </a:r>
            <a:r>
              <a:rPr lang="en-US" sz="1600" dirty="0"/>
              <a:t> </a:t>
            </a:r>
          </a:p>
        </p:txBody>
      </p:sp>
      <p:pic>
        <p:nvPicPr>
          <p:cNvPr id="12" name="Picture 11" descr="A logo of a company&#10;&#10;Description automatically generated">
            <a:extLst>
              <a:ext uri="{FF2B5EF4-FFF2-40B4-BE49-F238E27FC236}">
                <a16:creationId xmlns:a16="http://schemas.microsoft.com/office/drawing/2014/main" id="{9912E4E1-45D6-31FD-0D9F-71441F1E16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8895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">
            <a:extLst>
              <a:ext uri="{FF2B5EF4-FFF2-40B4-BE49-F238E27FC236}">
                <a16:creationId xmlns:a16="http://schemas.microsoft.com/office/drawing/2014/main" id="{6D20CECA-BEB8-4B38-6502-46E2CE9F60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887"/>
          <a:stretch/>
        </p:blipFill>
        <p:spPr bwMode="auto">
          <a:xfrm>
            <a:off x="0" y="1264929"/>
            <a:ext cx="3168713" cy="4634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67B560-9B8F-08F1-53ED-3B4FD295C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Optimizing</a:t>
            </a:r>
            <a:r>
              <a:rPr lang="de-DE" dirty="0"/>
              <a:t> </a:t>
            </a:r>
            <a:r>
              <a:rPr lang="de-DE" dirty="0" err="1"/>
              <a:t>documentation</a:t>
            </a:r>
            <a:endParaRPr lang="en-US" dirty="0"/>
          </a:p>
        </p:txBody>
      </p:sp>
      <p:pic>
        <p:nvPicPr>
          <p:cNvPr id="6" name="Picture 5" descr="A logo of a company&#10;&#10;Description automatically generated">
            <a:extLst>
              <a:ext uri="{FF2B5EF4-FFF2-40B4-BE49-F238E27FC236}">
                <a16:creationId xmlns:a16="http://schemas.microsoft.com/office/drawing/2014/main" id="{1E1D824A-FB0D-9D26-64B9-9AF917DC28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  <p:pic>
        <p:nvPicPr>
          <p:cNvPr id="4" name="Picture 2" descr="Image">
            <a:extLst>
              <a:ext uri="{FF2B5EF4-FFF2-40B4-BE49-F238E27FC236}">
                <a16:creationId xmlns:a16="http://schemas.microsoft.com/office/drawing/2014/main" id="{495B37A6-AE8B-F11C-0AC3-3705F11044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0" r="32483"/>
          <a:stretch/>
        </p:blipFill>
        <p:spPr bwMode="auto">
          <a:xfrm>
            <a:off x="3168713" y="1307933"/>
            <a:ext cx="5006166" cy="4634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mage">
            <a:extLst>
              <a:ext uri="{FF2B5EF4-FFF2-40B4-BE49-F238E27FC236}">
                <a16:creationId xmlns:a16="http://schemas.microsoft.com/office/drawing/2014/main" id="{CC52644D-9E1C-A5C8-260A-00F386DFE3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8" r="-62"/>
          <a:stretch/>
        </p:blipFill>
        <p:spPr bwMode="auto">
          <a:xfrm>
            <a:off x="8147720" y="1307933"/>
            <a:ext cx="3974471" cy="4634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A13868-FF2B-1D0B-ADD5-0115B45D68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55773"/>
          </a:xfrm>
        </p:spPr>
        <p:txBody>
          <a:bodyPr/>
          <a:lstStyle/>
          <a:p>
            <a:r>
              <a:rPr lang="de-DE" dirty="0"/>
              <a:t>E.g.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make</a:t>
            </a:r>
            <a:r>
              <a:rPr lang="de-DE" dirty="0"/>
              <a:t> code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readable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07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Large Language Models</a:t>
            </a:r>
            <a:r>
              <a:rPr lang="en-US" sz="4400" dirty="0"/>
              <a:t> (LLMs)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4911985"/>
          </a:xfrm>
        </p:spPr>
        <p:txBody>
          <a:bodyPr>
            <a:normAutofit/>
          </a:bodyPr>
          <a:lstStyle/>
          <a:p>
            <a:r>
              <a:rPr lang="en-US" sz="3200" dirty="0"/>
              <a:t>Text-to-text, translation, code generation</a:t>
            </a:r>
            <a:endParaRPr lang="en-US" sz="3200" u="sng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4245082" y="2129494"/>
            <a:ext cx="1569155" cy="2539942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184947" y="3137855"/>
            <a:ext cx="286659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 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hela-cells.tif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</p:cNvCxnSpPr>
          <p:nvPr/>
        </p:nvCxnSpPr>
        <p:spPr>
          <a:xfrm>
            <a:off x="3051542" y="3399465"/>
            <a:ext cx="669429" cy="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541CB736-676B-499C-17A5-12D07D761549}"/>
              </a:ext>
            </a:extLst>
          </p:cNvPr>
          <p:cNvSpPr txBox="1">
            <a:spLocks/>
          </p:cNvSpPr>
          <p:nvPr/>
        </p:nvSpPr>
        <p:spPr>
          <a:xfrm>
            <a:off x="7184571" y="2922412"/>
            <a:ext cx="4775200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skimage.io import 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imread</a:t>
            </a:r>
            <a:endParaRPr lang="en-US" sz="2800" dirty="0">
              <a:solidFill>
                <a:srgbClr val="2021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image = 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imread</a:t>
            </a:r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hela-cells.tif</a:t>
            </a:r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C9569F83-589E-48C8-BEA4-1F5545E809F2}"/>
              </a:ext>
            </a:extLst>
          </p:cNvPr>
          <p:cNvCxnSpPr>
            <a:cxnSpLocks/>
          </p:cNvCxnSpPr>
          <p:nvPr/>
        </p:nvCxnSpPr>
        <p:spPr>
          <a:xfrm>
            <a:off x="6299631" y="3353837"/>
            <a:ext cx="884940" cy="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42D2E42C-66B2-7B0A-F737-48B6D0846053}"/>
              </a:ext>
            </a:extLst>
          </p:cNvPr>
          <p:cNvSpPr txBox="1"/>
          <p:nvPr/>
        </p:nvSpPr>
        <p:spPr>
          <a:xfrm>
            <a:off x="71969" y="3693611"/>
            <a:ext cx="947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English</a:t>
            </a:r>
            <a:endParaRPr lang="en-US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07A3D00-F81A-A821-0749-FF314F622F8A}"/>
              </a:ext>
            </a:extLst>
          </p:cNvPr>
          <p:cNvSpPr txBox="1"/>
          <p:nvPr/>
        </p:nvSpPr>
        <p:spPr>
          <a:xfrm>
            <a:off x="7068630" y="3889524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Python</a:t>
            </a:r>
            <a:endParaRPr lang="en-US" dirty="0"/>
          </a:p>
        </p:txBody>
      </p: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3A0C91DB-45A8-AF42-6CBC-E1F4CFBD7046}"/>
              </a:ext>
            </a:extLst>
          </p:cNvPr>
          <p:cNvSpPr/>
          <p:nvPr/>
        </p:nvSpPr>
        <p:spPr>
          <a:xfrm>
            <a:off x="3410094" y="4741206"/>
            <a:ext cx="1697682" cy="966270"/>
          </a:xfrm>
          <a:prstGeom prst="wedgeRectCallout">
            <a:avLst>
              <a:gd name="adj1" fmla="val 34738"/>
              <a:gd name="adj2" fmla="val -109520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Neural</a:t>
            </a:r>
            <a:r>
              <a:rPr lang="de-DE" sz="28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network</a:t>
            </a:r>
            <a:endParaRPr lang="en-US" sz="28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7166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7B560-9B8F-08F1-53ED-3B4FD295C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GPU-</a:t>
            </a:r>
            <a:r>
              <a:rPr lang="de-DE" dirty="0" err="1"/>
              <a:t>Accelerating</a:t>
            </a:r>
            <a:r>
              <a:rPr lang="de-DE" dirty="0"/>
              <a:t> code</a:t>
            </a:r>
            <a:endParaRPr lang="en-US" dirty="0"/>
          </a:p>
        </p:txBody>
      </p:sp>
      <p:pic>
        <p:nvPicPr>
          <p:cNvPr id="5" name="Picture 4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23F68AB8-1A16-66F7-80E8-85C7E7A3A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17" y="1063689"/>
            <a:ext cx="9642561" cy="4957861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BD7B23E0-7179-67DC-A375-190E1841E293}"/>
              </a:ext>
            </a:extLst>
          </p:cNvPr>
          <p:cNvSpPr/>
          <p:nvPr/>
        </p:nvSpPr>
        <p:spPr>
          <a:xfrm>
            <a:off x="9362485" y="2326460"/>
            <a:ext cx="2370967" cy="1675051"/>
          </a:xfrm>
          <a:prstGeom prst="wedgeRectCallout">
            <a:avLst>
              <a:gd name="adj1" fmla="val -55987"/>
              <a:gd name="adj2" fmla="val -22524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It‘s</a:t>
            </a:r>
            <a:r>
              <a:rPr lang="de-DE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our</a:t>
            </a:r>
            <a:r>
              <a:rPr lang="de-DE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responsibility</a:t>
            </a:r>
            <a:r>
              <a:rPr lang="de-DE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that</a:t>
            </a:r>
            <a:r>
              <a:rPr lang="de-DE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results</a:t>
            </a:r>
            <a:r>
              <a:rPr lang="de-DE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are</a:t>
            </a:r>
            <a:r>
              <a:rPr lang="de-DE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comparable</a:t>
            </a:r>
            <a:r>
              <a:rPr lang="de-DE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!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D4531C80-9EEC-C98C-5256-1EF994D34640}"/>
              </a:ext>
            </a:extLst>
          </p:cNvPr>
          <p:cNvSpPr/>
          <p:nvPr/>
        </p:nvSpPr>
        <p:spPr>
          <a:xfrm>
            <a:off x="9379560" y="4156840"/>
            <a:ext cx="2370967" cy="1675051"/>
          </a:xfrm>
          <a:prstGeom prst="wedgeRectCallout">
            <a:avLst>
              <a:gd name="adj1" fmla="val 21829"/>
              <a:gd name="adj2" fmla="val -59722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https://link.springer.com/chapter/10.1007/978-3-030-76394-7_5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pic>
        <p:nvPicPr>
          <p:cNvPr id="12" name="Picture 11" descr="A logo of a company&#10;&#10;Description automatically generated">
            <a:extLst>
              <a:ext uri="{FF2B5EF4-FFF2-40B4-BE49-F238E27FC236}">
                <a16:creationId xmlns:a16="http://schemas.microsoft.com/office/drawing/2014/main" id="{A46C7436-1A39-99C2-599B-DB0008C49F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93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CB8B0-6952-EC8E-0245-8A2A11A1D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10925560" cy="812280"/>
          </a:xfrm>
        </p:spPr>
        <p:txBody>
          <a:bodyPr/>
          <a:lstStyle/>
          <a:p>
            <a:r>
              <a:rPr lang="en-US" dirty="0"/>
              <a:t>Under the hood: prompt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70E1BA-6325-D0DF-441C-99CF63AF55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3766773" cy="4550036"/>
          </a:xfrm>
        </p:spPr>
        <p:txBody>
          <a:bodyPr/>
          <a:lstStyle/>
          <a:p>
            <a:r>
              <a:rPr lang="en-US" dirty="0">
                <a:solidFill>
                  <a:srgbClr val="51B02F"/>
                </a:solidFill>
              </a:rPr>
              <a:t>Context-dependent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system prompt </a:t>
            </a:r>
            <a:r>
              <a:rPr lang="en-US" dirty="0"/>
              <a:t>considering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local variables and functions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installed python libraries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chat history</a:t>
            </a: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0A352D3F-DB89-7857-9081-467AB0EAF014}"/>
              </a:ext>
            </a:extLst>
          </p:cNvPr>
          <p:cNvSpPr/>
          <p:nvPr/>
        </p:nvSpPr>
        <p:spPr>
          <a:xfrm>
            <a:off x="4248812" y="1174513"/>
            <a:ext cx="6245018" cy="572406"/>
          </a:xfrm>
          <a:prstGeom prst="wedgeRectCallout">
            <a:avLst>
              <a:gd name="adj1" fmla="val -52786"/>
              <a:gd name="adj2" fmla="val 2583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You are a extremely talented bioimage analyst and you use Python to solve your tasks ...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F06601A8-AC72-F2D8-4708-FED056F273E6}"/>
              </a:ext>
            </a:extLst>
          </p:cNvPr>
          <p:cNvSpPr/>
          <p:nvPr/>
        </p:nvSpPr>
        <p:spPr>
          <a:xfrm>
            <a:off x="4248812" y="2138615"/>
            <a:ext cx="6245018" cy="2017486"/>
          </a:xfrm>
          <a:prstGeom prst="wedgeRectCallout">
            <a:avLst>
              <a:gd name="adj1" fmla="val -52786"/>
              <a:gd name="adj2" fmla="val 2583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## Python specific code snippets</a:t>
            </a:r>
          </a:p>
          <a:p>
            <a:r>
              <a:rPr lang="en-US" sz="1600" dirty="0"/>
              <a:t>If the user asks for those simple tasks, use these code snippets.</a:t>
            </a:r>
          </a:p>
          <a:p>
            <a:endParaRPr lang="en-US" sz="1600" dirty="0"/>
          </a:p>
          <a:p>
            <a:r>
              <a:rPr lang="en-US" sz="1600" dirty="0"/>
              <a:t>    * Load an image file from disc and store it in a variable:</a:t>
            </a:r>
          </a:p>
          <a:p>
            <a:r>
              <a:rPr lang="en-US" sz="1600" dirty="0"/>
              <a:t>    ```</a:t>
            </a:r>
          </a:p>
          <a:p>
            <a:r>
              <a:rPr lang="en-US" sz="1600" dirty="0"/>
              <a:t>    from skimage.io import </a:t>
            </a:r>
            <a:r>
              <a:rPr lang="en-US" sz="1600" dirty="0" err="1"/>
              <a:t>imread</a:t>
            </a:r>
            <a:endParaRPr lang="en-US" sz="1600" dirty="0"/>
          </a:p>
          <a:p>
            <a:r>
              <a:rPr lang="en-US" sz="1600" dirty="0"/>
              <a:t>    image = </a:t>
            </a:r>
            <a:r>
              <a:rPr lang="en-US" sz="1600" dirty="0" err="1"/>
              <a:t>imread</a:t>
            </a:r>
            <a:r>
              <a:rPr lang="en-US" sz="1600" dirty="0"/>
              <a:t>(filename)</a:t>
            </a:r>
          </a:p>
          <a:p>
            <a:r>
              <a:rPr lang="en-US" sz="1600" dirty="0"/>
              <a:t>    ```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293A5BA2-7E49-BBA4-EA61-C07128A9BC2D}"/>
              </a:ext>
            </a:extLst>
          </p:cNvPr>
          <p:cNvSpPr/>
          <p:nvPr/>
        </p:nvSpPr>
        <p:spPr>
          <a:xfrm>
            <a:off x="4248812" y="4508912"/>
            <a:ext cx="6245018" cy="1309807"/>
          </a:xfrm>
          <a:prstGeom prst="wedgeRectCallout">
            <a:avLst>
              <a:gd name="adj1" fmla="val -52786"/>
              <a:gd name="adj2" fmla="val 2583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## </a:t>
            </a:r>
            <a:r>
              <a:rPr lang="en-US" sz="1600" dirty="0" err="1"/>
              <a:t>Todos</a:t>
            </a:r>
            <a:endParaRPr lang="en-US" sz="1600" dirty="0"/>
          </a:p>
          <a:p>
            <a:r>
              <a:rPr lang="en-US" sz="1600" dirty="0"/>
              <a:t>Answer your response in three sections:</a:t>
            </a:r>
          </a:p>
          <a:p>
            <a:r>
              <a:rPr lang="en-US" sz="1600" dirty="0"/>
              <a:t>    1. Summary: First provide a short summary of the task.</a:t>
            </a:r>
          </a:p>
          <a:p>
            <a:r>
              <a:rPr lang="en-US" sz="1600" dirty="0"/>
              <a:t>    2. Plan: Provide a concise step-by-step plan without any code.</a:t>
            </a:r>
          </a:p>
          <a:p>
            <a:r>
              <a:rPr lang="en-US" sz="1600" dirty="0"/>
              <a:t>    3. Code: Provide the code.</a:t>
            </a: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DFE9975E-7C79-3B90-7ED4-7C26F09018AC}"/>
              </a:ext>
            </a:extLst>
          </p:cNvPr>
          <p:cNvSpPr/>
          <p:nvPr/>
        </p:nvSpPr>
        <p:spPr>
          <a:xfrm>
            <a:off x="410309" y="5050971"/>
            <a:ext cx="3058606" cy="767748"/>
          </a:xfrm>
          <a:prstGeom prst="wedgeRectCallout">
            <a:avLst>
              <a:gd name="adj1" fmla="val 69167"/>
              <a:gd name="adj2" fmla="val 66282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+ your prompt</a:t>
            </a: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7826B35E-DEAE-0001-8FCA-12A9267ADA66}"/>
              </a:ext>
            </a:extLst>
          </p:cNvPr>
          <p:cNvSpPr/>
          <p:nvPr/>
        </p:nvSpPr>
        <p:spPr>
          <a:xfrm>
            <a:off x="10578959" y="1184015"/>
            <a:ext cx="358880" cy="4634704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60D036-FDD4-E636-B167-27F47D73C2EC}"/>
              </a:ext>
            </a:extLst>
          </p:cNvPr>
          <p:cNvSpPr txBox="1"/>
          <p:nvPr/>
        </p:nvSpPr>
        <p:spPr>
          <a:xfrm>
            <a:off x="10937839" y="2901202"/>
            <a:ext cx="14561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About 6500 tokens </a:t>
            </a:r>
            <a:br>
              <a:rPr lang="en-US" sz="2000" dirty="0"/>
            </a:br>
            <a:r>
              <a:rPr lang="en-US" sz="2000" dirty="0"/>
              <a:t>(</a:t>
            </a:r>
            <a:r>
              <a:rPr lang="en-US" sz="2000" dirty="0">
                <a:sym typeface="Symbol" panose="05050102010706020507" pitchFamily="18" charset="2"/>
              </a:rPr>
              <a:t>words</a:t>
            </a:r>
            <a:r>
              <a:rPr lang="en-US" sz="2000" dirty="0"/>
              <a:t>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0AAA93-6FC3-9D92-C2B4-8450E5B6BF06}"/>
              </a:ext>
            </a:extLst>
          </p:cNvPr>
          <p:cNvSpPr txBox="1"/>
          <p:nvPr/>
        </p:nvSpPr>
        <p:spPr>
          <a:xfrm>
            <a:off x="7220977" y="1460716"/>
            <a:ext cx="5870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602607-D74C-5EBE-2166-E0BDB51E177E}"/>
              </a:ext>
            </a:extLst>
          </p:cNvPr>
          <p:cNvSpPr txBox="1"/>
          <p:nvPr/>
        </p:nvSpPr>
        <p:spPr>
          <a:xfrm>
            <a:off x="7220977" y="3859082"/>
            <a:ext cx="5870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  <p:pic>
        <p:nvPicPr>
          <p:cNvPr id="4" name="Picture 3" descr="A logo of a company&#10;&#10;Description automatically generated">
            <a:extLst>
              <a:ext uri="{FF2B5EF4-FFF2-40B4-BE49-F238E27FC236}">
                <a16:creationId xmlns:a16="http://schemas.microsoft.com/office/drawing/2014/main" id="{42110DA0-A04F-8BDF-8478-C2B2989C77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45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EFAA4-94FF-1488-CA5D-4C2FF3AA7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11300698" cy="812280"/>
          </a:xfrm>
        </p:spPr>
        <p:txBody>
          <a:bodyPr/>
          <a:lstStyle/>
          <a:p>
            <a:r>
              <a:rPr lang="en-US" dirty="0"/>
              <a:t>Compatible language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FB7E4E-5D0A-CA79-DA62-92A7BCE26A4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4262490" cy="60502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ChatGPT by OpenAI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5B4DC40-8208-75A0-9B88-F2F0C8212C38}"/>
              </a:ext>
            </a:extLst>
          </p:cNvPr>
          <p:cNvSpPr txBox="1">
            <a:spLocks/>
          </p:cNvSpPr>
          <p:nvPr/>
        </p:nvSpPr>
        <p:spPr>
          <a:xfrm>
            <a:off x="6458138" y="1184015"/>
            <a:ext cx="3397062" cy="60502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Gemini by Google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A0FA95-36D4-61DC-7099-0830A9D550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b="27551"/>
          <a:stretch/>
        </p:blipFill>
        <p:spPr>
          <a:xfrm>
            <a:off x="6016042" y="1687882"/>
            <a:ext cx="6030815" cy="37229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29B21C7-29A5-AB53-BAC2-070DEF265B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719" t="-2199" r="3719" b="45079"/>
          <a:stretch/>
        </p:blipFill>
        <p:spPr>
          <a:xfrm>
            <a:off x="-232228" y="1566787"/>
            <a:ext cx="6096828" cy="384173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2A27AD-CCC9-D9E1-F760-A00B5BA1A626}"/>
              </a:ext>
            </a:extLst>
          </p:cNvPr>
          <p:cNvSpPr txBox="1"/>
          <p:nvPr/>
        </p:nvSpPr>
        <p:spPr>
          <a:xfrm>
            <a:off x="3931152" y="6136810"/>
            <a:ext cx="47954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https://github.com/haesleinhuepf/bia-bob/blob/main/demo/gemini.ipynb</a:t>
            </a:r>
            <a:r>
              <a:rPr lang="en-US" dirty="0"/>
              <a:t> </a:t>
            </a:r>
          </a:p>
        </p:txBody>
      </p:sp>
      <p:pic>
        <p:nvPicPr>
          <p:cNvPr id="4" name="Picture 3" descr="A logo of a company&#10;&#10;Description automatically generated">
            <a:extLst>
              <a:ext uri="{FF2B5EF4-FFF2-40B4-BE49-F238E27FC236}">
                <a16:creationId xmlns:a16="http://schemas.microsoft.com/office/drawing/2014/main" id="{2649A556-4E81-FD37-4964-F96612525D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97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EFAA4-94FF-1488-CA5D-4C2FF3AA7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11376898" cy="812280"/>
          </a:xfrm>
        </p:spPr>
        <p:txBody>
          <a:bodyPr/>
          <a:lstStyle/>
          <a:p>
            <a:r>
              <a:rPr lang="en-US" dirty="0"/>
              <a:t>Compatible language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FB7E4E-5D0A-CA79-DA62-92A7BCE26A4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4763364" cy="60502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Mistral through </a:t>
            </a:r>
            <a:r>
              <a:rPr lang="en-US" dirty="0" err="1"/>
              <a:t>Blablador</a:t>
            </a:r>
            <a:r>
              <a:rPr lang="en-US" dirty="0"/>
              <a:t>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5B4DC40-8208-75A0-9B88-F2F0C8212C38}"/>
              </a:ext>
            </a:extLst>
          </p:cNvPr>
          <p:cNvSpPr txBox="1">
            <a:spLocks/>
          </p:cNvSpPr>
          <p:nvPr/>
        </p:nvSpPr>
        <p:spPr>
          <a:xfrm>
            <a:off x="6553070" y="1160362"/>
            <a:ext cx="5009232" cy="60502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CodeLLama</a:t>
            </a:r>
            <a:r>
              <a:rPr lang="en-US" dirty="0"/>
              <a:t> via </a:t>
            </a:r>
            <a:r>
              <a:rPr lang="en-US" dirty="0" err="1"/>
              <a:t>ollama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47D5C57-6DCB-E420-DD13-DF50BAB537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698" y="1765391"/>
            <a:ext cx="4895493" cy="317435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E1F9F20-17E7-B844-1B34-CB08FB228E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6217" y="1789043"/>
            <a:ext cx="4516888" cy="352905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9117A94-D911-DBA5-C297-AF97F880C185}"/>
              </a:ext>
            </a:extLst>
          </p:cNvPr>
          <p:cNvSpPr txBox="1"/>
          <p:nvPr/>
        </p:nvSpPr>
        <p:spPr>
          <a:xfrm>
            <a:off x="3809999" y="6082623"/>
            <a:ext cx="443947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hlinkClick r:id="rId4"/>
              </a:rPr>
              <a:t>https://login.helmholtz.de/oauth2-as/oauth2-authz-web-entry</a:t>
            </a:r>
            <a:r>
              <a:rPr lang="en-US" sz="1100" dirty="0"/>
              <a:t> </a:t>
            </a:r>
          </a:p>
          <a:p>
            <a:r>
              <a:rPr lang="en-US" sz="1100" dirty="0">
                <a:hlinkClick r:id="rId5"/>
              </a:rPr>
              <a:t>https://ollama.com</a:t>
            </a:r>
            <a:r>
              <a:rPr lang="en-US" sz="1100" dirty="0"/>
              <a:t> </a:t>
            </a:r>
          </a:p>
          <a:p>
            <a:r>
              <a:rPr lang="en-US" sz="1100" dirty="0">
                <a:hlinkClick r:id="rId6"/>
              </a:rPr>
              <a:t>https://github.com/haesleinhuepf/bia-bob/blob/main/demo/custom_endpoints.ipynb</a:t>
            </a:r>
            <a:r>
              <a:rPr lang="en-US" sz="1100" dirty="0"/>
              <a:t> </a:t>
            </a:r>
          </a:p>
        </p:txBody>
      </p:sp>
      <p:sp>
        <p:nvSpPr>
          <p:cNvPr id="20" name="Speech Bubble: Rectangle 19">
            <a:extLst>
              <a:ext uri="{FF2B5EF4-FFF2-40B4-BE49-F238E27FC236}">
                <a16:creationId xmlns:a16="http://schemas.microsoft.com/office/drawing/2014/main" id="{E3FCA643-2F4C-7126-D425-6071F7F698E0}"/>
              </a:ext>
            </a:extLst>
          </p:cNvPr>
          <p:cNvSpPr/>
          <p:nvPr/>
        </p:nvSpPr>
        <p:spPr>
          <a:xfrm>
            <a:off x="4166660" y="1698505"/>
            <a:ext cx="1858617" cy="1926933"/>
          </a:xfrm>
          <a:prstGeom prst="wedgeRectCallout">
            <a:avLst>
              <a:gd name="adj1" fmla="val -23507"/>
              <a:gd name="adj2" fmla="val -56134"/>
            </a:avLst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3">
                    <a:lumMod val="50000"/>
                  </a:schemeClr>
                </a:solidFill>
              </a:rPr>
              <a:t>Free online service for German academics, offered by </a:t>
            </a:r>
            <a:r>
              <a:rPr lang="en-US" sz="2000" dirty="0" err="1">
                <a:solidFill>
                  <a:schemeClr val="accent3">
                    <a:lumMod val="50000"/>
                  </a:schemeClr>
                </a:solidFill>
              </a:rPr>
              <a:t>HelmholtzAI</a:t>
            </a:r>
            <a:endParaRPr lang="en-US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62789CF6-D16F-2972-7141-B20BDAAE6894}"/>
              </a:ext>
            </a:extLst>
          </p:cNvPr>
          <p:cNvSpPr/>
          <p:nvPr/>
        </p:nvSpPr>
        <p:spPr>
          <a:xfrm>
            <a:off x="4478216" y="3692324"/>
            <a:ext cx="1976284" cy="1247426"/>
          </a:xfrm>
          <a:prstGeom prst="wedgeRectCallout">
            <a:avLst>
              <a:gd name="adj1" fmla="val -23507"/>
              <a:gd name="adj2" fmla="val -56134"/>
            </a:avLst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3">
                    <a:lumMod val="50000"/>
                  </a:schemeClr>
                </a:solidFill>
              </a:rPr>
              <a:t>Open Source: </a:t>
            </a:r>
            <a:r>
              <a:rPr lang="en-US" sz="1600" dirty="0">
                <a:solidFill>
                  <a:schemeClr val="accent3">
                    <a:lumMod val="50000"/>
                  </a:schemeClr>
                </a:solidFill>
                <a:hlinkClick r:id="rId7"/>
              </a:rPr>
              <a:t>https://github.com/HelmholtzAI-FZJ/FastChat</a:t>
            </a:r>
            <a:r>
              <a:rPr lang="en-US" sz="1600" dirty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23" name="Speech Bubble: Rectangle 22">
            <a:extLst>
              <a:ext uri="{FF2B5EF4-FFF2-40B4-BE49-F238E27FC236}">
                <a16:creationId xmlns:a16="http://schemas.microsoft.com/office/drawing/2014/main" id="{6FCB95E6-50F4-8646-8866-696D1FF9D9BB}"/>
              </a:ext>
            </a:extLst>
          </p:cNvPr>
          <p:cNvSpPr/>
          <p:nvPr/>
        </p:nvSpPr>
        <p:spPr>
          <a:xfrm>
            <a:off x="184893" y="5102338"/>
            <a:ext cx="4516888" cy="837574"/>
          </a:xfrm>
          <a:prstGeom prst="wedgeRectCallout">
            <a:avLst>
              <a:gd name="adj1" fmla="val -52959"/>
              <a:gd name="adj2" fmla="val -25313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Many </a:t>
            </a:r>
            <a:r>
              <a:rPr lang="en-US" dirty="0" err="1">
                <a:solidFill>
                  <a:srgbClr val="C00000"/>
                </a:solidFill>
              </a:rPr>
              <a:t>OpenSource</a:t>
            </a:r>
            <a:r>
              <a:rPr lang="en-US" dirty="0">
                <a:solidFill>
                  <a:srgbClr val="C00000"/>
                </a:solidFill>
              </a:rPr>
              <a:t> models </a:t>
            </a:r>
            <a:r>
              <a:rPr lang="en-US" i="1" dirty="0">
                <a:solidFill>
                  <a:srgbClr val="C00000"/>
                </a:solidFill>
              </a:rPr>
              <a:t>seem</a:t>
            </a:r>
            <a:r>
              <a:rPr lang="en-US" dirty="0">
                <a:solidFill>
                  <a:srgbClr val="C00000"/>
                </a:solidFill>
              </a:rPr>
              <a:t> less capable than the commercial models, when it comes to complex tasks</a:t>
            </a:r>
          </a:p>
        </p:txBody>
      </p:sp>
      <p:pic>
        <p:nvPicPr>
          <p:cNvPr id="5" name="Picture 4" descr="A logo of a company&#10;&#10;Description automatically generated">
            <a:extLst>
              <a:ext uri="{FF2B5EF4-FFF2-40B4-BE49-F238E27FC236}">
                <a16:creationId xmlns:a16="http://schemas.microsoft.com/office/drawing/2014/main" id="{2BC83880-F07E-4200-6C22-5192F8F6EE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  <p:sp>
        <p:nvSpPr>
          <p:cNvPr id="21" name="Speech Bubble: Rectangle 20">
            <a:extLst>
              <a:ext uri="{FF2B5EF4-FFF2-40B4-BE49-F238E27FC236}">
                <a16:creationId xmlns:a16="http://schemas.microsoft.com/office/drawing/2014/main" id="{E0512680-43B3-69DD-57E5-083E003A1D49}"/>
              </a:ext>
            </a:extLst>
          </p:cNvPr>
          <p:cNvSpPr/>
          <p:nvPr/>
        </p:nvSpPr>
        <p:spPr>
          <a:xfrm>
            <a:off x="10503622" y="990742"/>
            <a:ext cx="1536657" cy="1415526"/>
          </a:xfrm>
          <a:prstGeom prst="wedgeRectCallout">
            <a:avLst>
              <a:gd name="adj1" fmla="val -56774"/>
              <a:gd name="adj2" fmla="val -21931"/>
            </a:avLst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3">
                    <a:lumMod val="50000"/>
                  </a:schemeClr>
                </a:solidFill>
              </a:rPr>
              <a:t>Runs on your local computer (offline)</a:t>
            </a:r>
          </a:p>
        </p:txBody>
      </p:sp>
    </p:spTree>
    <p:extLst>
      <p:ext uri="{BB962C8B-B14F-4D97-AF65-F5344CB8AC3E}">
        <p14:creationId xmlns:p14="http://schemas.microsoft.com/office/powerpoint/2010/main" val="69340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" grpId="0" animBg="1"/>
      <p:bldP spid="23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97AA1D1-D366-485A-6EFA-54326C9B66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725" y="1979836"/>
            <a:ext cx="3794052" cy="31407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F50150-71EC-F5FF-39B6-429253BD2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Similar</a:t>
            </a:r>
            <a:r>
              <a:rPr lang="de-DE" dirty="0"/>
              <a:t> </a:t>
            </a:r>
            <a:r>
              <a:rPr lang="de-DE" dirty="0" err="1"/>
              <a:t>tools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A45E48-FE92-B1E0-99AF-D85D2E61D1B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996447"/>
            <a:ext cx="10644901" cy="385840"/>
          </a:xfrm>
        </p:spPr>
        <p:txBody>
          <a:bodyPr/>
          <a:lstStyle/>
          <a:p>
            <a:r>
              <a:rPr lang="de-DE" dirty="0"/>
              <a:t>Bob </a:t>
            </a:r>
            <a:r>
              <a:rPr lang="de-DE" dirty="0" err="1"/>
              <a:t>is</a:t>
            </a:r>
            <a:r>
              <a:rPr lang="de-DE" dirty="0"/>
              <a:t> not </a:t>
            </a:r>
            <a:r>
              <a:rPr lang="de-DE" dirty="0" err="1"/>
              <a:t>alone</a:t>
            </a:r>
            <a:r>
              <a:rPr lang="de-DE" dirty="0"/>
              <a:t>… and </a:t>
            </a:r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becoming</a:t>
            </a:r>
            <a:r>
              <a:rPr lang="de-DE" dirty="0"/>
              <a:t> </a:t>
            </a:r>
            <a:r>
              <a:rPr lang="de-DE" dirty="0" err="1"/>
              <a:t>more</a:t>
            </a:r>
            <a:r>
              <a:rPr lang="de-DE" dirty="0"/>
              <a:t>.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8A1B5A-F08A-9DC1-9A26-9C762A61A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223" y="1942202"/>
            <a:ext cx="3429364" cy="21960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0625D1A-95CB-7A5F-2EF7-67C1F5B886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936" y="3523804"/>
            <a:ext cx="3022555" cy="19646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C6F93AF-1C8E-A592-3DFD-16879E3C3A1B}"/>
              </a:ext>
            </a:extLst>
          </p:cNvPr>
          <p:cNvSpPr txBox="1"/>
          <p:nvPr/>
        </p:nvSpPr>
        <p:spPr>
          <a:xfrm>
            <a:off x="-55683" y="5488465"/>
            <a:ext cx="415876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5"/>
              </a:rPr>
              <a:t>https://github.</a:t>
            </a:r>
            <a:r>
              <a:rPr lang="en-US" sz="1200" dirty="0">
                <a:hlinkClick r:id="rId5"/>
              </a:rPr>
              <a:t>com/royerlab/napari-chatgpt</a:t>
            </a:r>
            <a:r>
              <a:rPr lang="en-US" sz="1200" dirty="0"/>
              <a:t> </a:t>
            </a:r>
          </a:p>
          <a:p>
            <a:pPr algn="ctr"/>
            <a:r>
              <a:rPr lang="en-US" sz="1200" dirty="0">
                <a:hlinkClick r:id="rId6"/>
              </a:rPr>
              <a:t>https://www.nature.com/articles/s41592-024-02310-w</a:t>
            </a:r>
            <a:r>
              <a:rPr lang="en-US" sz="1200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483B4B-9BFB-0864-E04A-26AB888D8766}"/>
              </a:ext>
            </a:extLst>
          </p:cNvPr>
          <p:cNvSpPr txBox="1"/>
          <p:nvPr/>
        </p:nvSpPr>
        <p:spPr>
          <a:xfrm>
            <a:off x="8151729" y="5462804"/>
            <a:ext cx="3882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7"/>
              </a:rPr>
              <a:t>https://bioimage.io/#/</a:t>
            </a:r>
            <a:r>
              <a:rPr lang="en-US" sz="1400" dirty="0"/>
              <a:t> </a:t>
            </a:r>
          </a:p>
          <a:p>
            <a:pPr algn="ctr"/>
            <a:r>
              <a:rPr lang="en-US" sz="1400" dirty="0">
                <a:hlinkClick r:id="rId8"/>
              </a:rPr>
              <a:t>https://arxiv.org/abs/2310.18351</a:t>
            </a:r>
            <a:r>
              <a:rPr lang="en-US" sz="1400" dirty="0"/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49EFB81-367B-F436-872A-2FFFA5BE4AD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96399" y="4253135"/>
            <a:ext cx="2759685" cy="120966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A screenshot of Jupyter AI showing the chat interface and the magic commands">
            <a:extLst>
              <a:ext uri="{FF2B5EF4-FFF2-40B4-BE49-F238E27FC236}">
                <a16:creationId xmlns:a16="http://schemas.microsoft.com/office/drawing/2014/main" id="{39DE352F-CF93-EA77-BA38-334C846AD4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1840"/>
          <a:stretch/>
        </p:blipFill>
        <p:spPr bwMode="auto">
          <a:xfrm>
            <a:off x="3849395" y="1942202"/>
            <a:ext cx="3794051" cy="353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B13C46F-1910-FD7C-1CD7-679EA4409AF5}"/>
              </a:ext>
            </a:extLst>
          </p:cNvPr>
          <p:cNvSpPr txBox="1"/>
          <p:nvPr/>
        </p:nvSpPr>
        <p:spPr>
          <a:xfrm>
            <a:off x="4080712" y="5546392"/>
            <a:ext cx="38891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11"/>
              </a:rPr>
              <a:t>https://jupyter-ai.readthedocs.io/</a:t>
            </a:r>
            <a:r>
              <a:rPr lang="en-US" sz="1400" dirty="0"/>
              <a:t>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6192BD7-8713-667C-632D-A3C61A20454D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b="30256"/>
          <a:stretch/>
        </p:blipFill>
        <p:spPr>
          <a:xfrm>
            <a:off x="6096000" y="3170093"/>
            <a:ext cx="1964652" cy="2308409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A4526E2-C369-3634-4DF6-0EAAB1C9EFF6}"/>
              </a:ext>
            </a:extLst>
          </p:cNvPr>
          <p:cNvSpPr txBox="1">
            <a:spLocks/>
          </p:cNvSpPr>
          <p:nvPr/>
        </p:nvSpPr>
        <p:spPr>
          <a:xfrm>
            <a:off x="158223" y="1497747"/>
            <a:ext cx="3588807" cy="38584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err="1"/>
              <a:t>Napari-chatGPT</a:t>
            </a:r>
            <a:r>
              <a:rPr lang="de-DE" dirty="0"/>
              <a:t> / Omega</a:t>
            </a:r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A92D83-CAE9-B475-00ED-3F5A70E0CCAF}"/>
              </a:ext>
            </a:extLst>
          </p:cNvPr>
          <p:cNvSpPr txBox="1">
            <a:spLocks/>
          </p:cNvSpPr>
          <p:nvPr/>
        </p:nvSpPr>
        <p:spPr>
          <a:xfrm>
            <a:off x="3899430" y="1497747"/>
            <a:ext cx="3588807" cy="38584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dirty="0" err="1"/>
              <a:t>Jupyter</a:t>
            </a:r>
            <a:r>
              <a:rPr lang="de-DE" dirty="0"/>
              <a:t>-AI</a:t>
            </a:r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650F9FAF-9973-3098-184B-A22BD6CD46F5}"/>
              </a:ext>
            </a:extLst>
          </p:cNvPr>
          <p:cNvSpPr txBox="1">
            <a:spLocks/>
          </p:cNvSpPr>
          <p:nvPr/>
        </p:nvSpPr>
        <p:spPr>
          <a:xfrm>
            <a:off x="8512896" y="1497747"/>
            <a:ext cx="3588807" cy="38584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dirty="0"/>
              <a:t>Bioimage-</a:t>
            </a:r>
            <a:r>
              <a:rPr lang="de-DE" dirty="0" err="1"/>
              <a:t>io</a:t>
            </a:r>
            <a:r>
              <a:rPr lang="de-DE" dirty="0"/>
              <a:t> </a:t>
            </a:r>
            <a:r>
              <a:rPr lang="de-DE" dirty="0" err="1"/>
              <a:t>ChatBot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3250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50150-71EC-F5FF-39B6-429253BD2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Similar</a:t>
            </a:r>
            <a:r>
              <a:rPr lang="de-DE" dirty="0"/>
              <a:t> </a:t>
            </a:r>
            <a:r>
              <a:rPr lang="de-DE" dirty="0" err="1"/>
              <a:t>tools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A45E48-FE92-B1E0-99AF-D85D2E61D1B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996447"/>
            <a:ext cx="10644901" cy="385840"/>
          </a:xfrm>
        </p:spPr>
        <p:txBody>
          <a:bodyPr/>
          <a:lstStyle/>
          <a:p>
            <a:r>
              <a:rPr lang="de-DE" dirty="0"/>
              <a:t>Bob </a:t>
            </a:r>
            <a:r>
              <a:rPr lang="de-DE" dirty="0" err="1"/>
              <a:t>is</a:t>
            </a:r>
            <a:r>
              <a:rPr lang="de-DE" dirty="0"/>
              <a:t> not </a:t>
            </a:r>
            <a:r>
              <a:rPr lang="de-DE" dirty="0" err="1"/>
              <a:t>alone</a:t>
            </a:r>
            <a:r>
              <a:rPr lang="de-DE" dirty="0"/>
              <a:t>… and </a:t>
            </a:r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becoming</a:t>
            </a:r>
            <a:r>
              <a:rPr lang="de-DE" dirty="0"/>
              <a:t> </a:t>
            </a:r>
            <a:r>
              <a:rPr lang="de-DE" dirty="0" err="1"/>
              <a:t>more</a:t>
            </a:r>
            <a:r>
              <a:rPr lang="de-DE" dirty="0"/>
              <a:t>.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6F93AF-1C8E-A592-3DFD-16879E3C3A1B}"/>
              </a:ext>
            </a:extLst>
          </p:cNvPr>
          <p:cNvSpPr txBox="1"/>
          <p:nvPr/>
        </p:nvSpPr>
        <p:spPr>
          <a:xfrm>
            <a:off x="507156" y="5536859"/>
            <a:ext cx="34012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2"/>
              </a:rPr>
              <a:t>https://chatgpt.com/g/g-FGdNx7MIl-microscope-image-analysis-gpt</a:t>
            </a:r>
            <a:r>
              <a:rPr lang="en-US" sz="1400" dirty="0"/>
              <a:t> </a:t>
            </a:r>
            <a:endParaRPr lang="en-US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483B4B-9BFB-0864-E04A-26AB888D8766}"/>
              </a:ext>
            </a:extLst>
          </p:cNvPr>
          <p:cNvSpPr txBox="1"/>
          <p:nvPr/>
        </p:nvSpPr>
        <p:spPr>
          <a:xfrm>
            <a:off x="4361749" y="5661498"/>
            <a:ext cx="347955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3"/>
              </a:rPr>
              <a:t>http://chat.openai.com/gpts</a:t>
            </a:r>
            <a:r>
              <a:rPr lang="en-US" sz="1400" dirty="0"/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13C46F-1910-FD7C-1CD7-679EA4409AF5}"/>
              </a:ext>
            </a:extLst>
          </p:cNvPr>
          <p:cNvSpPr txBox="1"/>
          <p:nvPr/>
        </p:nvSpPr>
        <p:spPr>
          <a:xfrm>
            <a:off x="8294643" y="5553776"/>
            <a:ext cx="32660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4"/>
              </a:rPr>
              <a:t>https://chatgpt.com/g/g-psAohb1OY-bio-image-analysis-gpt</a:t>
            </a:r>
            <a:r>
              <a:rPr lang="en-US" sz="1400" dirty="0"/>
              <a:t>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1798CC2-2B05-1FE7-B649-C38629792D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1749" y="1399204"/>
            <a:ext cx="3479553" cy="41148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39F31A3-51A0-61A5-74D2-8D4CAE2666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157" y="1382287"/>
            <a:ext cx="3401251" cy="41148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DDFBA89-D227-53FB-4E40-BEAC779697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94643" y="1399204"/>
            <a:ext cx="3266076" cy="41148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Arrow: Right 26">
            <a:extLst>
              <a:ext uri="{FF2B5EF4-FFF2-40B4-BE49-F238E27FC236}">
                <a16:creationId xmlns:a16="http://schemas.microsoft.com/office/drawing/2014/main" id="{338F904A-D1EF-096B-6DF5-63F8FC055A94}"/>
              </a:ext>
            </a:extLst>
          </p:cNvPr>
          <p:cNvSpPr/>
          <p:nvPr/>
        </p:nvSpPr>
        <p:spPr>
          <a:xfrm rot="10800000">
            <a:off x="3851610" y="3763479"/>
            <a:ext cx="510139" cy="30800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D9344CF4-029D-3B1D-232E-036D8F110E7F}"/>
              </a:ext>
            </a:extLst>
          </p:cNvPr>
          <p:cNvSpPr/>
          <p:nvPr/>
        </p:nvSpPr>
        <p:spPr>
          <a:xfrm>
            <a:off x="7784504" y="3109034"/>
            <a:ext cx="510139" cy="30800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30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27" grpId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29820-1D49-F865-2AF0-38D2E2554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472E10-6B7C-3450-CCB4-16D2CBBC444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5"/>
          </a:xfrm>
        </p:spPr>
        <p:txBody>
          <a:bodyPr/>
          <a:lstStyle/>
          <a:p>
            <a:pPr algn="ctr"/>
            <a:endParaRPr lang="de-DE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sz="4000" dirty="0"/>
              <a:t>How </a:t>
            </a:r>
            <a:r>
              <a:rPr lang="en-US" sz="4000" i="1" dirty="0"/>
              <a:t>good</a:t>
            </a:r>
            <a:r>
              <a:rPr lang="en-US" sz="4000" dirty="0"/>
              <a:t> are LLMs for </a:t>
            </a:r>
            <a:br>
              <a:rPr lang="en-US" sz="4000" dirty="0"/>
            </a:br>
            <a:r>
              <a:rPr lang="en-US" sz="4000" dirty="0"/>
              <a:t>Bio-image Analysis?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CEEEBD-D285-D14F-B83A-DC7B0170ABD5}"/>
              </a:ext>
            </a:extLst>
          </p:cNvPr>
          <p:cNvSpPr txBox="1"/>
          <p:nvPr/>
        </p:nvSpPr>
        <p:spPr>
          <a:xfrm>
            <a:off x="7787707" y="1324035"/>
            <a:ext cx="2754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Do LLMs </a:t>
            </a:r>
            <a:r>
              <a:rPr lang="de-DE" sz="2400" dirty="0" err="1"/>
              <a:t>introduce</a:t>
            </a:r>
            <a:r>
              <a:rPr lang="de-DE" sz="2400" dirty="0"/>
              <a:t> bias?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490846-90F1-2F62-2972-D65CA4D8B3DB}"/>
              </a:ext>
            </a:extLst>
          </p:cNvPr>
          <p:cNvSpPr txBox="1"/>
          <p:nvPr/>
        </p:nvSpPr>
        <p:spPr>
          <a:xfrm>
            <a:off x="4318127" y="4903054"/>
            <a:ext cx="34135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err="1"/>
              <a:t>What</a:t>
            </a:r>
            <a:r>
              <a:rPr lang="de-DE" sz="2400" dirty="0"/>
              <a:t> </a:t>
            </a:r>
            <a:r>
              <a:rPr lang="de-DE" sz="2400" dirty="0" err="1"/>
              <a:t>are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limits</a:t>
            </a:r>
            <a:r>
              <a:rPr lang="de-DE" sz="2400" dirty="0"/>
              <a:t> of </a:t>
            </a:r>
            <a:r>
              <a:rPr lang="de-DE" sz="2400" dirty="0" err="1"/>
              <a:t>the</a:t>
            </a:r>
            <a:r>
              <a:rPr lang="de-DE" sz="2400" dirty="0"/>
              <a:t> LLM </a:t>
            </a:r>
            <a:r>
              <a:rPr lang="de-DE" sz="2400" dirty="0" err="1"/>
              <a:t>technology</a:t>
            </a:r>
            <a:r>
              <a:rPr lang="de-DE" sz="2400" dirty="0"/>
              <a:t>?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8B498E-59E4-E575-2DAB-DBF83D0B7E89}"/>
              </a:ext>
            </a:extLst>
          </p:cNvPr>
          <p:cNvSpPr txBox="1"/>
          <p:nvPr/>
        </p:nvSpPr>
        <p:spPr>
          <a:xfrm>
            <a:off x="8779714" y="2373197"/>
            <a:ext cx="34135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Can LLMs </a:t>
            </a:r>
            <a:r>
              <a:rPr lang="de-DE" sz="2400" dirty="0" err="1"/>
              <a:t>act</a:t>
            </a:r>
            <a:r>
              <a:rPr lang="de-DE" sz="2400" dirty="0"/>
              <a:t> </a:t>
            </a:r>
            <a:r>
              <a:rPr lang="de-DE" sz="2400" dirty="0" err="1"/>
              <a:t>according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good</a:t>
            </a:r>
            <a:r>
              <a:rPr lang="de-DE" sz="2400" dirty="0"/>
              <a:t> </a:t>
            </a:r>
            <a:r>
              <a:rPr lang="de-DE" sz="2400" dirty="0" err="1"/>
              <a:t>scientific</a:t>
            </a:r>
            <a:r>
              <a:rPr lang="de-DE" sz="2400" dirty="0"/>
              <a:t> </a:t>
            </a:r>
            <a:r>
              <a:rPr lang="de-DE" sz="2400" dirty="0" err="1"/>
              <a:t>practice</a:t>
            </a:r>
            <a:r>
              <a:rPr lang="de-DE" sz="2400" dirty="0"/>
              <a:t>?</a:t>
            </a:r>
            <a:endParaRPr lang="en-US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688D57-E27C-466B-B4BC-47C7967EB776}"/>
              </a:ext>
            </a:extLst>
          </p:cNvPr>
          <p:cNvSpPr txBox="1"/>
          <p:nvPr/>
        </p:nvSpPr>
        <p:spPr>
          <a:xfrm>
            <a:off x="-85404" y="2775591"/>
            <a:ext cx="34135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err="1"/>
              <a:t>How</a:t>
            </a:r>
            <a:r>
              <a:rPr lang="de-DE" sz="2400" dirty="0"/>
              <a:t> </a:t>
            </a:r>
            <a:r>
              <a:rPr lang="de-DE" sz="2400" dirty="0" err="1"/>
              <a:t>can</a:t>
            </a:r>
            <a:r>
              <a:rPr lang="de-DE" sz="2400" dirty="0"/>
              <a:t> </a:t>
            </a:r>
            <a:r>
              <a:rPr lang="de-DE" sz="2400" dirty="0" err="1"/>
              <a:t>we</a:t>
            </a:r>
            <a:r>
              <a:rPr lang="de-DE" sz="2400" dirty="0"/>
              <a:t> </a:t>
            </a:r>
            <a:r>
              <a:rPr lang="de-DE" sz="2400" dirty="0" err="1"/>
              <a:t>validate</a:t>
            </a:r>
            <a:r>
              <a:rPr lang="de-DE" sz="2400" dirty="0"/>
              <a:t> LLMs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BiA</a:t>
            </a:r>
            <a:r>
              <a:rPr lang="de-DE" sz="2400" dirty="0"/>
              <a:t>?</a:t>
            </a:r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37DA5E-64B6-DEA9-9E60-97298C674E92}"/>
              </a:ext>
            </a:extLst>
          </p:cNvPr>
          <p:cNvSpPr txBox="1"/>
          <p:nvPr/>
        </p:nvSpPr>
        <p:spPr>
          <a:xfrm>
            <a:off x="8438242" y="4009856"/>
            <a:ext cx="34135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err="1"/>
              <a:t>How</a:t>
            </a:r>
            <a:r>
              <a:rPr lang="de-DE" sz="2400" dirty="0"/>
              <a:t> </a:t>
            </a:r>
            <a:r>
              <a:rPr lang="de-DE" sz="2400" dirty="0" err="1"/>
              <a:t>can</a:t>
            </a:r>
            <a:r>
              <a:rPr lang="de-DE" sz="2400" dirty="0"/>
              <a:t> </a:t>
            </a:r>
            <a:r>
              <a:rPr lang="de-DE" sz="2400" dirty="0" err="1"/>
              <a:t>we</a:t>
            </a:r>
            <a:r>
              <a:rPr lang="de-DE" sz="2400" dirty="0"/>
              <a:t> </a:t>
            </a:r>
            <a:r>
              <a:rPr lang="de-DE" sz="2400" dirty="0" err="1"/>
              <a:t>validate</a:t>
            </a:r>
            <a:r>
              <a:rPr lang="de-DE" sz="2400" dirty="0"/>
              <a:t> </a:t>
            </a:r>
            <a:r>
              <a:rPr lang="de-DE" sz="2400" dirty="0" err="1"/>
              <a:t>specific</a:t>
            </a:r>
            <a:r>
              <a:rPr lang="de-DE" sz="2400" dirty="0"/>
              <a:t> LLM </a:t>
            </a:r>
            <a:r>
              <a:rPr lang="de-DE" sz="2400" dirty="0" err="1"/>
              <a:t>output</a:t>
            </a:r>
            <a:r>
              <a:rPr lang="de-DE" sz="2400" dirty="0"/>
              <a:t> </a:t>
            </a:r>
            <a:r>
              <a:rPr lang="de-DE" sz="2400" dirty="0" err="1"/>
              <a:t>without</a:t>
            </a:r>
            <a:r>
              <a:rPr lang="de-DE" sz="2400" dirty="0"/>
              <a:t> </a:t>
            </a:r>
            <a:r>
              <a:rPr lang="de-DE" sz="2400" dirty="0" err="1"/>
              <a:t>ground</a:t>
            </a:r>
            <a:r>
              <a:rPr lang="de-DE" sz="2400" dirty="0"/>
              <a:t> </a:t>
            </a:r>
            <a:r>
              <a:rPr lang="de-DE" sz="2400" dirty="0" err="1"/>
              <a:t>truth</a:t>
            </a:r>
            <a:r>
              <a:rPr lang="de-DE" sz="2400" dirty="0"/>
              <a:t>?</a:t>
            </a:r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31D991-921D-C36B-5154-64D92D47F38E}"/>
              </a:ext>
            </a:extLst>
          </p:cNvPr>
          <p:cNvSpPr txBox="1"/>
          <p:nvPr/>
        </p:nvSpPr>
        <p:spPr>
          <a:xfrm>
            <a:off x="891302" y="4012728"/>
            <a:ext cx="30515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Will </a:t>
            </a:r>
            <a:r>
              <a:rPr lang="de-DE" sz="2400" dirty="0" err="1"/>
              <a:t>we</a:t>
            </a:r>
            <a:r>
              <a:rPr lang="de-DE" sz="2400" dirty="0"/>
              <a:t> all </a:t>
            </a:r>
            <a:r>
              <a:rPr lang="de-DE" sz="2400" dirty="0" err="1"/>
              <a:t>be</a:t>
            </a:r>
            <a:r>
              <a:rPr lang="de-DE" sz="2400" dirty="0"/>
              <a:t> </a:t>
            </a:r>
            <a:r>
              <a:rPr lang="de-DE" sz="2400" dirty="0" err="1"/>
              <a:t>replaced</a:t>
            </a:r>
            <a:r>
              <a:rPr lang="de-DE" sz="2400" dirty="0"/>
              <a:t> </a:t>
            </a:r>
            <a:r>
              <a:rPr lang="de-DE" sz="2400" dirty="0" err="1"/>
              <a:t>by</a:t>
            </a:r>
            <a:r>
              <a:rPr lang="de-DE" sz="2400" dirty="0"/>
              <a:t> AI </a:t>
            </a:r>
            <a:r>
              <a:rPr lang="de-DE" sz="2400" dirty="0" err="1"/>
              <a:t>anytime</a:t>
            </a:r>
            <a:r>
              <a:rPr lang="de-DE" sz="2400" dirty="0"/>
              <a:t> </a:t>
            </a:r>
            <a:r>
              <a:rPr lang="de-DE" sz="2400" dirty="0" err="1"/>
              <a:t>soon</a:t>
            </a:r>
            <a:r>
              <a:rPr lang="de-DE" sz="2400" dirty="0"/>
              <a:t>?</a:t>
            </a:r>
            <a:endParaRPr lang="en-US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64241C-E808-BDA9-8E0C-7D1C32A4A454}"/>
              </a:ext>
            </a:extLst>
          </p:cNvPr>
          <p:cNvSpPr txBox="1"/>
          <p:nvPr/>
        </p:nvSpPr>
        <p:spPr>
          <a:xfrm>
            <a:off x="4837901" y="1123950"/>
            <a:ext cx="3051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err="1"/>
              <a:t>Is</a:t>
            </a:r>
            <a:r>
              <a:rPr lang="de-DE" sz="2400" dirty="0"/>
              <a:t> GPT-4o </a:t>
            </a:r>
            <a:r>
              <a:rPr lang="de-DE" sz="2400" dirty="0" err="1"/>
              <a:t>better</a:t>
            </a:r>
            <a:r>
              <a:rPr lang="de-DE" sz="2400" dirty="0"/>
              <a:t> </a:t>
            </a:r>
            <a:r>
              <a:rPr lang="de-DE" sz="2400" dirty="0" err="1"/>
              <a:t>than</a:t>
            </a:r>
            <a:r>
              <a:rPr lang="de-DE" sz="2400" dirty="0"/>
              <a:t> Claude?</a:t>
            </a:r>
            <a:endParaRPr lang="en-US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D7ABFA-F4B2-DC6A-0603-4921A4B7EA3C}"/>
              </a:ext>
            </a:extLst>
          </p:cNvPr>
          <p:cNvSpPr txBox="1"/>
          <p:nvPr/>
        </p:nvSpPr>
        <p:spPr>
          <a:xfrm>
            <a:off x="1352774" y="1414111"/>
            <a:ext cx="3051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err="1"/>
              <a:t>Which</a:t>
            </a:r>
            <a:r>
              <a:rPr lang="de-DE" sz="2400" dirty="0"/>
              <a:t> LLM </a:t>
            </a:r>
            <a:r>
              <a:rPr lang="de-DE" sz="2400" dirty="0" err="1"/>
              <a:t>should</a:t>
            </a:r>
            <a:r>
              <a:rPr lang="de-DE" sz="2400" dirty="0"/>
              <a:t> I </a:t>
            </a:r>
            <a:r>
              <a:rPr lang="de-DE" sz="2400" dirty="0" err="1"/>
              <a:t>pay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5438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5F2F6-6594-55DF-A849-6B76ABB1D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6034D-11A5-5A9F-ED00-419E4DC89E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11445"/>
            <a:ext cx="11164034" cy="454385"/>
          </a:xfrm>
        </p:spPr>
        <p:txBody>
          <a:bodyPr/>
          <a:lstStyle/>
          <a:p>
            <a:r>
              <a:rPr lang="en-US" dirty="0"/>
              <a:t>Example test-case inspired by </a:t>
            </a:r>
            <a:r>
              <a:rPr lang="en-US" dirty="0" err="1"/>
              <a:t>HumaEval</a:t>
            </a:r>
            <a:r>
              <a:rPr lang="en-US" dirty="0"/>
              <a:t> (Chen et al 2021)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04434D-2865-68FF-24B9-C436EA1F53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638"/>
          <a:stretch/>
        </p:blipFill>
        <p:spPr>
          <a:xfrm>
            <a:off x="528445" y="1638400"/>
            <a:ext cx="4875875" cy="4325078"/>
          </a:xfrm>
          <a:prstGeom prst="rect">
            <a:avLst/>
          </a:prstGeom>
        </p:spPr>
      </p:pic>
      <p:sp>
        <p:nvSpPr>
          <p:cNvPr id="4" name="Right Brace 3">
            <a:extLst>
              <a:ext uri="{FF2B5EF4-FFF2-40B4-BE49-F238E27FC236}">
                <a16:creationId xmlns:a16="http://schemas.microsoft.com/office/drawing/2014/main" id="{19418898-FEE5-48E3-35AC-6CF4E7A2F8B5}"/>
              </a:ext>
            </a:extLst>
          </p:cNvPr>
          <p:cNvSpPr/>
          <p:nvPr/>
        </p:nvSpPr>
        <p:spPr>
          <a:xfrm>
            <a:off x="5553703" y="1698109"/>
            <a:ext cx="358880" cy="1311615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DA041436-393E-E0A3-7414-23BD76AF0417}"/>
              </a:ext>
            </a:extLst>
          </p:cNvPr>
          <p:cNvSpPr/>
          <p:nvPr/>
        </p:nvSpPr>
        <p:spPr>
          <a:xfrm>
            <a:off x="5553703" y="3060700"/>
            <a:ext cx="358880" cy="1126305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17F13B-57F7-48CD-7A06-03AFEC4B5811}"/>
              </a:ext>
            </a:extLst>
          </p:cNvPr>
          <p:cNvSpPr txBox="1"/>
          <p:nvPr/>
        </p:nvSpPr>
        <p:spPr>
          <a:xfrm>
            <a:off x="5912582" y="2169940"/>
            <a:ext cx="1277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Prompt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577599-1A4E-E141-7275-DDB0C2F87E2C}"/>
              </a:ext>
            </a:extLst>
          </p:cNvPr>
          <p:cNvSpPr txBox="1"/>
          <p:nvPr/>
        </p:nvSpPr>
        <p:spPr>
          <a:xfrm>
            <a:off x="5912583" y="3374718"/>
            <a:ext cx="127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Reference solution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3A0FFB-0FF0-9129-BAEE-C79C792FEE7B}"/>
              </a:ext>
            </a:extLst>
          </p:cNvPr>
          <p:cNvSpPr txBox="1"/>
          <p:nvPr/>
        </p:nvSpPr>
        <p:spPr>
          <a:xfrm>
            <a:off x="5912583" y="4803051"/>
            <a:ext cx="127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Unit test (excerpt)</a:t>
            </a: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81BEB43F-E7B0-8199-C26C-1B075A17AE00}"/>
              </a:ext>
            </a:extLst>
          </p:cNvPr>
          <p:cNvSpPr/>
          <p:nvPr/>
        </p:nvSpPr>
        <p:spPr>
          <a:xfrm>
            <a:off x="5553703" y="4288957"/>
            <a:ext cx="358880" cy="1674521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AE659D57-B43F-6294-11A2-A92671B5688A}"/>
              </a:ext>
            </a:extLst>
          </p:cNvPr>
          <p:cNvSpPr/>
          <p:nvPr/>
        </p:nvSpPr>
        <p:spPr>
          <a:xfrm>
            <a:off x="8464062" y="4170823"/>
            <a:ext cx="3575538" cy="1674521"/>
          </a:xfrm>
          <a:prstGeom prst="wedgeRectCallout">
            <a:avLst>
              <a:gd name="adj1" fmla="val -54465"/>
              <a:gd name="adj2" fmla="val 78860"/>
            </a:avLst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We formulated 57 of such test-cases (yet)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D58E22-2FC0-416E-A2C0-4F8C9054344E}"/>
              </a:ext>
            </a:extLst>
          </p:cNvPr>
          <p:cNvSpPr txBox="1"/>
          <p:nvPr/>
        </p:nvSpPr>
        <p:spPr>
          <a:xfrm>
            <a:off x="3760967" y="6152085"/>
            <a:ext cx="76928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Chen at al 2021: </a:t>
            </a:r>
            <a:r>
              <a:rPr lang="en-US" sz="1200" dirty="0">
                <a:hlinkClick r:id="rId3"/>
              </a:rPr>
              <a:t>https://arxiv.org/abs/2107.03374</a:t>
            </a:r>
            <a:r>
              <a:rPr lang="en-US" sz="1200" dirty="0"/>
              <a:t> </a:t>
            </a:r>
            <a:endParaRPr lang="en-US" sz="1200" dirty="0">
              <a:hlinkClick r:id="rId4"/>
            </a:endParaRPr>
          </a:p>
          <a:p>
            <a:r>
              <a:rPr lang="en-US" sz="1200" dirty="0">
                <a:hlinkClick r:id="rId4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5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8587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/>
      <p:bldP spid="9" grpId="0"/>
      <p:bldP spid="10" grpId="0"/>
      <p:bldP spid="11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340DC-8C5E-0B61-D15D-C9FA52DF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3EDFD0-B3EC-1003-58B9-01739B71D69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9369"/>
          </a:xfrm>
        </p:spPr>
        <p:txBody>
          <a:bodyPr/>
          <a:lstStyle/>
          <a:p>
            <a:r>
              <a:rPr lang="en-US" dirty="0"/>
              <a:t>Use case: segment the image and measure the average area of objects.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2C6657-E36D-FCB4-8F3F-6212C33B9FA0}"/>
              </a:ext>
            </a:extLst>
          </p:cNvPr>
          <p:cNvSpPr txBox="1"/>
          <p:nvPr/>
        </p:nvSpPr>
        <p:spPr>
          <a:xfrm>
            <a:off x="3760967" y="6224655"/>
            <a:ext cx="7692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3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E3CBC1-CEC1-F0DA-2F85-91BB13F28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566" y="2130513"/>
            <a:ext cx="1791668" cy="17964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323397-99D3-6D25-1A9A-6A9CAC959D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6511" y="2126643"/>
            <a:ext cx="1790956" cy="17814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EBB0B0-97DB-B389-C22C-D6AFA83013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5993" y="2130580"/>
            <a:ext cx="1791668" cy="1796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A85658C-3C64-EA67-7B7C-129A4D90BCF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1" b="66041"/>
          <a:stretch/>
        </p:blipFill>
        <p:spPr>
          <a:xfrm>
            <a:off x="8349658" y="1872730"/>
            <a:ext cx="615085" cy="18329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1FE9CEB-DA3A-A50E-159A-0F111A5509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873950" y="2293791"/>
            <a:ext cx="1773217" cy="853771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3EE3A474-B229-07D0-3899-D850381A5A13}"/>
              </a:ext>
            </a:extLst>
          </p:cNvPr>
          <p:cNvSpPr/>
          <p:nvPr/>
        </p:nvSpPr>
        <p:spPr>
          <a:xfrm>
            <a:off x="10251700" y="2427493"/>
            <a:ext cx="1576605" cy="957304"/>
          </a:xfrm>
          <a:prstGeom prst="wedgeEllipseCallou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dirty="0"/>
              <a:t>858.04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5F4063-7F97-343E-06A4-BE2CB2B295B5}"/>
              </a:ext>
            </a:extLst>
          </p:cNvPr>
          <p:cNvSpPr txBox="1"/>
          <p:nvPr/>
        </p:nvSpPr>
        <p:spPr>
          <a:xfrm rot="5400000">
            <a:off x="8514490" y="3602006"/>
            <a:ext cx="44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…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11F4A70-FB67-F6AB-BC25-DE1CE4F923E6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195BE2-607A-F874-2205-F742378AC2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83641" r="9667" b="14837"/>
            <a:stretch/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0AECEA0-7A55-D147-F67D-09C75A16D1B6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1CFD133-E1EA-B4E4-7848-B872B7639966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FCBF38E-064F-DFCE-7F79-B8237F4C76FD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2C14902-8310-2508-2119-AF01BCDBD401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FD03A05-9D79-0144-8443-47AE2D7F902F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3987C8C-06DE-2694-BE02-1B5E7BBDCF60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1627ADE-EF55-D1C3-BBB0-81199E36373C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9F39D5B-7BF2-ED3C-55F2-511A53CDD6D2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C737F93-83AF-8C83-00C3-612030F0889C}"/>
              </a:ext>
            </a:extLst>
          </p:cNvPr>
          <p:cNvSpPr/>
          <p:nvPr/>
        </p:nvSpPr>
        <p:spPr>
          <a:xfrm>
            <a:off x="9338536" y="2687287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97F4FF48-F7A8-409F-9355-6BA3F6643F21}"/>
              </a:ext>
            </a:extLst>
          </p:cNvPr>
          <p:cNvSpPr/>
          <p:nvPr/>
        </p:nvSpPr>
        <p:spPr>
          <a:xfrm>
            <a:off x="7690346" y="2687287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D5FA3C07-297E-B3B9-6C03-8E1080413D0B}"/>
              </a:ext>
            </a:extLst>
          </p:cNvPr>
          <p:cNvSpPr/>
          <p:nvPr/>
        </p:nvSpPr>
        <p:spPr>
          <a:xfrm>
            <a:off x="5192408" y="2662823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C06D3D5E-171D-D135-701A-F739565D11CB}"/>
              </a:ext>
            </a:extLst>
          </p:cNvPr>
          <p:cNvSpPr/>
          <p:nvPr/>
        </p:nvSpPr>
        <p:spPr>
          <a:xfrm>
            <a:off x="2773349" y="2687287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20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2" grpId="0" animBg="1"/>
      <p:bldP spid="23" grpId="0" animBg="1"/>
      <p:bldP spid="24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4E3D5-335F-44A0-B04B-B1FB63B9C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F0815-B058-648A-B1AB-CA1D5405D24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94314"/>
          </a:xfrm>
        </p:spPr>
        <p:txBody>
          <a:bodyPr/>
          <a:lstStyle/>
          <a:p>
            <a:r>
              <a:rPr lang="en-US" dirty="0"/>
              <a:t>Use-case: compute the correlation matrix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332911-D01F-9A24-E30A-DBD75598E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755" y="1654679"/>
            <a:ext cx="2397042" cy="28043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E6F6EEF-AE52-43DD-D3B6-64B2B818E7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9816" y="1996295"/>
            <a:ext cx="3873471" cy="199743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8FDC560-4809-DEEB-9F79-9A3B7D2FD1C4}"/>
              </a:ext>
            </a:extLst>
          </p:cNvPr>
          <p:cNvSpPr txBox="1"/>
          <p:nvPr/>
        </p:nvSpPr>
        <p:spPr>
          <a:xfrm>
            <a:off x="3760967" y="6224655"/>
            <a:ext cx="7692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4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5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F22CAEB-C78C-A9A6-BE6D-532A2DCCFA28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B3267B9-A4BB-1033-E07E-5D090155E5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53609" r="9668" b="44869"/>
            <a:stretch/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5BCAC0F-A3CE-1C18-1FDC-45489D4A9CB8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5361C50-7C77-4436-AA76-EB67F8692AF4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AB9D0CA-59F2-596C-50AE-333D64353FE0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67B717-7DB5-2069-7932-779D9E0B7BD9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B884121-46B7-8340-9A28-B65EF9AE177D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BD91371-6196-984C-1510-6A6323C5293A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64429E3-6FFA-CE22-E27B-8C2C811EC1EC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06D8F7D-3EEB-FCB5-372C-01B40737471B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C731E469-114E-1C64-7BA9-138171A2F373}"/>
              </a:ext>
            </a:extLst>
          </p:cNvPr>
          <p:cNvSpPr/>
          <p:nvPr/>
        </p:nvSpPr>
        <p:spPr>
          <a:xfrm>
            <a:off x="4827455" y="2776337"/>
            <a:ext cx="993255" cy="653143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1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707F1-C2B9-4CE8-0ED6-CC197EF4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51B02F"/>
                </a:solidFill>
              </a:rPr>
              <a:t>Bio-image Analysis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1ADF039-D812-913B-9765-81F947328516}"/>
              </a:ext>
            </a:extLst>
          </p:cNvPr>
          <p:cNvGrpSpPr>
            <a:grpSpLocks noChangeAspect="1"/>
          </p:cNvGrpSpPr>
          <p:nvPr/>
        </p:nvGrpSpPr>
        <p:grpSpPr>
          <a:xfrm>
            <a:off x="9879329" y="2570763"/>
            <a:ext cx="862012" cy="1998425"/>
            <a:chOff x="621102" y="2631056"/>
            <a:chExt cx="379563" cy="879951"/>
          </a:xfrm>
          <a:solidFill>
            <a:srgbClr val="E30B5D"/>
          </a:solidFill>
        </p:grpSpPr>
        <p:sp>
          <p:nvSpPr>
            <p:cNvPr id="8" name="Smiley Face 7">
              <a:extLst>
                <a:ext uri="{FF2B5EF4-FFF2-40B4-BE49-F238E27FC236}">
                  <a16:creationId xmlns:a16="http://schemas.microsoft.com/office/drawing/2014/main" id="{AEA22BB6-5045-E8C3-8E4A-B2C879E889CD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C98FC48-8504-CABF-E3A8-DC8FA15E9426}"/>
                </a:ext>
              </a:extLst>
            </p:cNvPr>
            <p:cNvCxnSpPr>
              <a:stCxn id="8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3567122-EFE9-299C-AF93-7AB1F3F50DEF}"/>
                </a:ext>
              </a:extLst>
            </p:cNvPr>
            <p:cNvCxnSpPr>
              <a:stCxn id="8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A9D2A48-22F7-732A-CB8C-299F6AD95EA0}"/>
                </a:ext>
              </a:extLst>
            </p:cNvPr>
            <p:cNvCxnSpPr>
              <a:stCxn id="8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9F554E1-DBE0-FD11-A56C-E2983A4AC5B1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6D630EF-DD5D-CB1D-A9E1-31BBD2D5F180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1C6D095-B489-31ED-8F16-4DFF40EDF59E}"/>
              </a:ext>
            </a:extLst>
          </p:cNvPr>
          <p:cNvGrpSpPr>
            <a:grpSpLocks noChangeAspect="1"/>
          </p:cNvGrpSpPr>
          <p:nvPr/>
        </p:nvGrpSpPr>
        <p:grpSpPr>
          <a:xfrm>
            <a:off x="5466142" y="2570763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5" name="Smiley Face 14">
              <a:extLst>
                <a:ext uri="{FF2B5EF4-FFF2-40B4-BE49-F238E27FC236}">
                  <a16:creationId xmlns:a16="http://schemas.microsoft.com/office/drawing/2014/main" id="{C2167355-42BD-6FDB-F1F8-DDD4BA127328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adFill flip="none" rotWithShape="1">
              <a:gsLst>
                <a:gs pos="0">
                  <a:srgbClr val="92D050"/>
                </a:gs>
                <a:gs pos="100000">
                  <a:srgbClr val="00B0F0">
                    <a:shade val="67500"/>
                    <a:satMod val="115000"/>
                  </a:srgbClr>
                </a:gs>
                <a:gs pos="100000">
                  <a:srgbClr val="00B0F0"/>
                </a:gs>
              </a:gsLst>
              <a:lin ang="2700000" scaled="1"/>
              <a:tileRect/>
            </a:gra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B4230D9-4758-216B-005D-23C1FDAD0041}"/>
                </a:ext>
              </a:extLst>
            </p:cNvPr>
            <p:cNvCxnSpPr>
              <a:stCxn id="15" idx="4"/>
            </p:cNvCxnSpPr>
            <p:nvPr/>
          </p:nvCxnSpPr>
          <p:spPr>
            <a:xfrm>
              <a:off x="810884" y="2993365"/>
              <a:ext cx="0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60313AD-F9E6-3200-328E-A34EEA53877D}"/>
                </a:ext>
              </a:extLst>
            </p:cNvPr>
            <p:cNvCxnSpPr>
              <a:stCxn id="1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4E5058F-76D4-AA82-F58F-4CA5722763AF}"/>
                </a:ext>
              </a:extLst>
            </p:cNvPr>
            <p:cNvCxnSpPr>
              <a:stCxn id="1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C550EA2-4D78-6FED-E9EA-2084F6CEF5E8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DAC4FB4-7A31-2AB3-8944-1EDE38AD2D9D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2A32607-999F-BFFB-4D08-51D8341842FC}"/>
              </a:ext>
            </a:extLst>
          </p:cNvPr>
          <p:cNvGrpSpPr>
            <a:grpSpLocks noChangeAspect="1"/>
          </p:cNvGrpSpPr>
          <p:nvPr/>
        </p:nvGrpSpPr>
        <p:grpSpPr>
          <a:xfrm>
            <a:off x="1103866" y="2570763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22" name="Smiley Face 21">
              <a:extLst>
                <a:ext uri="{FF2B5EF4-FFF2-40B4-BE49-F238E27FC236}">
                  <a16:creationId xmlns:a16="http://schemas.microsoft.com/office/drawing/2014/main" id="{C8E7F51D-117C-97F5-965F-CB462D75443E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557098E-212D-653A-C1BF-82D73899729D}"/>
                </a:ext>
              </a:extLst>
            </p:cNvPr>
            <p:cNvCxnSpPr>
              <a:stCxn id="22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0F42A54-D5C9-8D4D-57A0-ABBD07156E6B}"/>
                </a:ext>
              </a:extLst>
            </p:cNvPr>
            <p:cNvCxnSpPr>
              <a:stCxn id="22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DAF2623-69BD-7A6B-1B61-0125FACD952A}"/>
                </a:ext>
              </a:extLst>
            </p:cNvPr>
            <p:cNvCxnSpPr>
              <a:stCxn id="22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467A1EF-BA56-E8C1-DE72-A0974B0B76E9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0E51311-C3B0-FF5D-FF82-2EA8E0F2967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17E27D82-D4DC-1017-F008-A9C0AABC1841}"/>
              </a:ext>
            </a:extLst>
          </p:cNvPr>
          <p:cNvSpPr txBox="1"/>
          <p:nvPr/>
        </p:nvSpPr>
        <p:spPr>
          <a:xfrm>
            <a:off x="502350" y="1596812"/>
            <a:ext cx="21130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🧬</a:t>
            </a:r>
            <a:r>
              <a:rPr lang="en-US" sz="4800" dirty="0"/>
              <a:t>🧫</a:t>
            </a:r>
            <a:r>
              <a:rPr lang="en-US" sz="2400" dirty="0"/>
              <a:t>🔬</a:t>
            </a:r>
            <a:endParaRPr lang="en-US" sz="1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C2F37B1-376F-A80C-D4A6-3EC23C48DA13}"/>
              </a:ext>
            </a:extLst>
          </p:cNvPr>
          <p:cNvSpPr txBox="1"/>
          <p:nvPr/>
        </p:nvSpPr>
        <p:spPr>
          <a:xfrm>
            <a:off x="9186566" y="1412146"/>
            <a:ext cx="23102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📊</a:t>
            </a:r>
            <a:r>
              <a:rPr lang="en-US" sz="3600" dirty="0"/>
              <a:t>💾</a:t>
            </a:r>
            <a:r>
              <a:rPr lang="en-US" sz="6000" dirty="0"/>
              <a:t>💻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58E71F-4424-C25B-5FF0-1C259F11A913}"/>
              </a:ext>
            </a:extLst>
          </p:cNvPr>
          <p:cNvSpPr txBox="1"/>
          <p:nvPr/>
        </p:nvSpPr>
        <p:spPr>
          <a:xfrm>
            <a:off x="5270248" y="1781478"/>
            <a:ext cx="1104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🔬🧫💉</a:t>
            </a:r>
            <a:br>
              <a:rPr lang="en-US" dirty="0"/>
            </a:br>
            <a:r>
              <a:rPr lang="en-US" dirty="0"/>
              <a:t>💾📊🧬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5D81B86-A795-1975-C76E-490FF4155CCB}"/>
              </a:ext>
            </a:extLst>
          </p:cNvPr>
          <p:cNvSpPr txBox="1"/>
          <p:nvPr/>
        </p:nvSpPr>
        <p:spPr>
          <a:xfrm>
            <a:off x="381173" y="4659465"/>
            <a:ext cx="2307427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Biologist</a:t>
            </a:r>
          </a:p>
          <a:p>
            <a:pPr algn="ctr"/>
            <a:r>
              <a:rPr lang="en-US" i="1" dirty="0"/>
              <a:t>Domain-specialist </a:t>
            </a:r>
            <a:br>
              <a:rPr lang="en-US" i="1" dirty="0"/>
            </a:br>
            <a:r>
              <a:rPr lang="en-US" i="1" dirty="0"/>
              <a:t>(focused on </a:t>
            </a:r>
            <a:br>
              <a:rPr lang="en-US" i="1" dirty="0"/>
            </a:br>
            <a:r>
              <a:rPr lang="en-US" i="1" dirty="0"/>
              <a:t>real-world problems)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6BD9FBF-6F64-72C5-41DC-F630BD457F69}"/>
              </a:ext>
            </a:extLst>
          </p:cNvPr>
          <p:cNvSpPr txBox="1"/>
          <p:nvPr/>
        </p:nvSpPr>
        <p:spPr>
          <a:xfrm>
            <a:off x="8483371" y="4667416"/>
            <a:ext cx="36539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Computer Scientist</a:t>
            </a:r>
          </a:p>
          <a:p>
            <a:pPr algn="ctr"/>
            <a:r>
              <a:rPr lang="en-US" i="1" dirty="0"/>
              <a:t>Method + infrastructure specialist </a:t>
            </a:r>
            <a:br>
              <a:rPr lang="en-US" i="1" dirty="0"/>
            </a:br>
            <a:r>
              <a:rPr lang="en-US" i="1" dirty="0"/>
              <a:t>(algorithm-centered)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9C2E772-E0DB-DB02-8D20-9F80853D8F96}"/>
              </a:ext>
            </a:extLst>
          </p:cNvPr>
          <p:cNvSpPr txBox="1"/>
          <p:nvPr/>
        </p:nvSpPr>
        <p:spPr>
          <a:xfrm>
            <a:off x="4309222" y="4667416"/>
            <a:ext cx="3175869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Bio-image Analyst</a:t>
            </a:r>
          </a:p>
          <a:p>
            <a:pPr algn="ctr"/>
            <a:r>
              <a:rPr lang="en-US" i="1" dirty="0">
                <a:sym typeface="Wingdings" panose="05000000000000000000" pitchFamily="2" charset="2"/>
              </a:rPr>
              <a:t> </a:t>
            </a:r>
            <a:r>
              <a:rPr lang="en-US" i="1" dirty="0"/>
              <a:t>Generalist </a:t>
            </a:r>
            <a:r>
              <a:rPr lang="en-US" i="1" dirty="0">
                <a:sym typeface="Wingdings" panose="05000000000000000000" pitchFamily="2" charset="2"/>
              </a:rPr>
              <a:t> </a:t>
            </a:r>
          </a:p>
          <a:p>
            <a:pPr algn="ctr"/>
            <a:r>
              <a:rPr lang="en-US" i="1" dirty="0">
                <a:sym typeface="Wingdings" panose="05000000000000000000" pitchFamily="2" charset="2"/>
              </a:rPr>
              <a:t>(data-driven, </a:t>
            </a:r>
            <a:br>
              <a:rPr lang="en-US" i="1" dirty="0">
                <a:sym typeface="Wingdings" panose="05000000000000000000" pitchFamily="2" charset="2"/>
              </a:rPr>
            </a:br>
            <a:r>
              <a:rPr lang="en-US" i="1" dirty="0">
                <a:sym typeface="Wingdings" panose="05000000000000000000" pitchFamily="2" charset="2"/>
              </a:rPr>
              <a:t>service-oriented)</a:t>
            </a:r>
            <a:endParaRPr lang="en-US" i="1" dirty="0"/>
          </a:p>
        </p:txBody>
      </p:sp>
      <p:sp>
        <p:nvSpPr>
          <p:cNvPr id="35" name="Content Placeholder 34">
            <a:extLst>
              <a:ext uri="{FF2B5EF4-FFF2-40B4-BE49-F238E27FC236}">
                <a16:creationId xmlns:a16="http://schemas.microsoft.com/office/drawing/2014/main" id="{603E8C06-A470-5D8F-D4C7-78073903C30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450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03F25F93-B7CB-9921-87F0-DA41FBB887A3}"/>
              </a:ext>
            </a:extLst>
          </p:cNvPr>
          <p:cNvSpPr/>
          <p:nvPr/>
        </p:nvSpPr>
        <p:spPr>
          <a:xfrm rot="21071982" flipV="1">
            <a:off x="9034954" y="1375904"/>
            <a:ext cx="2546917" cy="1128502"/>
          </a:xfrm>
          <a:prstGeom prst="cloudCallout">
            <a:avLst>
              <a:gd name="adj1" fmla="val -16858"/>
              <a:gd name="adj2" fmla="val -57678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95E1A2BC-6974-AB12-C23E-08D7681D120C}"/>
              </a:ext>
            </a:extLst>
          </p:cNvPr>
          <p:cNvSpPr/>
          <p:nvPr/>
        </p:nvSpPr>
        <p:spPr>
          <a:xfrm flipV="1">
            <a:off x="4861711" y="1596812"/>
            <a:ext cx="2018923" cy="940086"/>
          </a:xfrm>
          <a:prstGeom prst="cloudCallout">
            <a:avLst>
              <a:gd name="adj1" fmla="val -16858"/>
              <a:gd name="adj2" fmla="val -57678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45F787E1-935A-8A57-6416-1DCC467B4E1B}"/>
              </a:ext>
            </a:extLst>
          </p:cNvPr>
          <p:cNvSpPr/>
          <p:nvPr/>
        </p:nvSpPr>
        <p:spPr>
          <a:xfrm flipV="1">
            <a:off x="220848" y="1563378"/>
            <a:ext cx="2823631" cy="992254"/>
          </a:xfrm>
          <a:prstGeom prst="cloudCallout">
            <a:avLst>
              <a:gd name="adj1" fmla="val -16858"/>
              <a:gd name="adj2" fmla="val -57678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51C78D71-F5F3-F78C-BE46-F7BEF2355A06}"/>
              </a:ext>
            </a:extLst>
          </p:cNvPr>
          <p:cNvSpPr/>
          <p:nvPr/>
        </p:nvSpPr>
        <p:spPr>
          <a:xfrm>
            <a:off x="8007837" y="2143443"/>
            <a:ext cx="1715101" cy="1098297"/>
          </a:xfrm>
          <a:prstGeom prst="wedgeEllipseCallout">
            <a:avLst>
              <a:gd name="adj1" fmla="val 52493"/>
              <a:gd name="adj2" fmla="val 3228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/>
            <a:r>
              <a:rPr lang="en-US" sz="1600" dirty="0"/>
              <a:t>Kubernetes cluster</a:t>
            </a:r>
          </a:p>
        </p:txBody>
      </p:sp>
      <p:sp>
        <p:nvSpPr>
          <p:cNvPr id="34" name="Speech Bubble: Oval 33">
            <a:extLst>
              <a:ext uri="{FF2B5EF4-FFF2-40B4-BE49-F238E27FC236}">
                <a16:creationId xmlns:a16="http://schemas.microsoft.com/office/drawing/2014/main" id="{A89049C7-B646-95A7-6525-C417E1C32B34}"/>
              </a:ext>
            </a:extLst>
          </p:cNvPr>
          <p:cNvSpPr/>
          <p:nvPr/>
        </p:nvSpPr>
        <p:spPr>
          <a:xfrm>
            <a:off x="3734508" y="2098834"/>
            <a:ext cx="1529865" cy="1098297"/>
          </a:xfrm>
          <a:prstGeom prst="wedgeEllipseCallout">
            <a:avLst>
              <a:gd name="adj1" fmla="val 53994"/>
              <a:gd name="adj2" fmla="val 3922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Many computers working together</a:t>
            </a:r>
          </a:p>
        </p:txBody>
      </p:sp>
      <p:sp>
        <p:nvSpPr>
          <p:cNvPr id="36" name="Speech Bubble: Oval 35">
            <a:extLst>
              <a:ext uri="{FF2B5EF4-FFF2-40B4-BE49-F238E27FC236}">
                <a16:creationId xmlns:a16="http://schemas.microsoft.com/office/drawing/2014/main" id="{FFAA3B88-454E-0242-3E07-BAC8FDDB916C}"/>
              </a:ext>
            </a:extLst>
          </p:cNvPr>
          <p:cNvSpPr/>
          <p:nvPr/>
        </p:nvSpPr>
        <p:spPr>
          <a:xfrm>
            <a:off x="2056728" y="3272358"/>
            <a:ext cx="2092849" cy="1098297"/>
          </a:xfrm>
          <a:prstGeom prst="wedgeEllipseCallout">
            <a:avLst>
              <a:gd name="adj1" fmla="val -42613"/>
              <a:gd name="adj2" fmla="val -48657"/>
            </a:avLst>
          </a:prstGeom>
          <a:solidFill>
            <a:srgbClr val="70AD4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Tribolium</a:t>
            </a:r>
            <a:r>
              <a:rPr lang="en-US" dirty="0"/>
              <a:t> </a:t>
            </a:r>
            <a:r>
              <a:rPr lang="en-US" dirty="0" err="1"/>
              <a:t>castaneum</a:t>
            </a:r>
            <a:endParaRPr lang="en-US" dirty="0"/>
          </a:p>
        </p:txBody>
      </p:sp>
      <p:sp>
        <p:nvSpPr>
          <p:cNvPr id="37" name="Speech Bubble: Oval 36">
            <a:extLst>
              <a:ext uri="{FF2B5EF4-FFF2-40B4-BE49-F238E27FC236}">
                <a16:creationId xmlns:a16="http://schemas.microsoft.com/office/drawing/2014/main" id="{19DE9753-F6EB-5A6A-1947-3730D96CBF8A}"/>
              </a:ext>
            </a:extLst>
          </p:cNvPr>
          <p:cNvSpPr/>
          <p:nvPr/>
        </p:nvSpPr>
        <p:spPr>
          <a:xfrm>
            <a:off x="6469912" y="3272358"/>
            <a:ext cx="1461369" cy="1098297"/>
          </a:xfrm>
          <a:prstGeom prst="wedgeEllipseCallout">
            <a:avLst>
              <a:gd name="adj1" fmla="val -50434"/>
              <a:gd name="adj2" fmla="val -48657"/>
            </a:avLst>
          </a:prstGeom>
          <a:solidFill>
            <a:srgbClr val="70AD4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Flour beetle</a:t>
            </a:r>
          </a:p>
        </p:txBody>
      </p:sp>
    </p:spTree>
    <p:extLst>
      <p:ext uri="{BB962C8B-B14F-4D97-AF65-F5344CB8AC3E}">
        <p14:creationId xmlns:p14="http://schemas.microsoft.com/office/powerpoint/2010/main" val="356012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1" grpId="0"/>
      <p:bldP spid="33" grpId="0"/>
      <p:bldP spid="4" grpId="0" animBg="1"/>
      <p:bldP spid="5" grpId="0" animBg="1"/>
      <p:bldP spid="7" grpId="0" animBg="1"/>
      <p:bldP spid="34" grpId="0" animBg="1"/>
      <p:bldP spid="36" grpId="0" animBg="1"/>
      <p:bldP spid="3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43283-F6E9-9954-A08D-9A4C73D0C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825DF-4A2B-8444-B845-25C09DEEB43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case: Count segmented objects in a folder of segmentation results.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4A079C-EBA6-62FF-3257-C3151B2B7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5533" y="1930777"/>
            <a:ext cx="1561392" cy="11710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0939DF-C26B-A4E8-D145-F100F62AFE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728" y="2202006"/>
            <a:ext cx="1561392" cy="11710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99B388-764C-357A-8421-756D8117D0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1923" y="2473235"/>
            <a:ext cx="1555146" cy="11647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4D5A18-1856-8BD3-C3F3-B6403BC386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6085" y="2198044"/>
            <a:ext cx="2758754" cy="172231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0D917D-9FDE-5C2D-1DD2-A554A02B47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8872" y="2738218"/>
            <a:ext cx="1570760" cy="11772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AA2D4DA-79EA-5162-DDC7-EE29DC0916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1434" y="3015692"/>
            <a:ext cx="1564514" cy="117104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C42A004-B9E3-2627-1F14-CD889040774D}"/>
              </a:ext>
            </a:extLst>
          </p:cNvPr>
          <p:cNvSpPr txBox="1"/>
          <p:nvPr/>
        </p:nvSpPr>
        <p:spPr>
          <a:xfrm>
            <a:off x="3760967" y="6048810"/>
            <a:ext cx="46444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8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9"/>
              </a:rPr>
              <a:t>https://github.com/haesleinhuepf/human-eval-bia</a:t>
            </a:r>
            <a:r>
              <a:rPr lang="en-US" sz="1200" dirty="0"/>
              <a:t> </a:t>
            </a:r>
          </a:p>
          <a:p>
            <a:r>
              <a:rPr lang="en-US" sz="1200" dirty="0"/>
              <a:t>Data Source: </a:t>
            </a:r>
            <a:r>
              <a:rPr lang="en-US" sz="1200" dirty="0">
                <a:hlinkClick r:id="rId10"/>
              </a:rPr>
              <a:t>https://www.ebi.ac.uk/bioimage-archive/galleries/S-BIAD634-ai.html</a:t>
            </a:r>
            <a:r>
              <a:rPr lang="en-US" sz="1200" dirty="0"/>
              <a:t>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F4918FA-97C2-509C-A001-2B59EB7FFCD3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6CE12D1-5A0D-8DB4-32CF-4C8C394EBD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77639" r="9667" b="20839"/>
            <a:stretch/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712D41F-B679-EDF5-AFE3-DFFC9890966A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FE06E0B-4A5B-E13A-3284-E5657871C336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E50C177-CC37-574F-E50E-1A82092242BB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7534FF0-93A2-358A-F3CE-A76617527A30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07E6838-1FE4-AE75-2B88-8A89DAD1AB99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4A7429A-F786-AAB6-3FA2-B1EAAB9A23D6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75866EB-C9C1-5890-577F-A3707C0F7D76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4E599AE-AE24-97EE-864E-309C330D3936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3" name="Speech Bubble: Oval 22">
            <a:extLst>
              <a:ext uri="{FF2B5EF4-FFF2-40B4-BE49-F238E27FC236}">
                <a16:creationId xmlns:a16="http://schemas.microsoft.com/office/drawing/2014/main" id="{A01BBC50-BC4F-35B8-88EC-2C9E4F3B245F}"/>
              </a:ext>
            </a:extLst>
          </p:cNvPr>
          <p:cNvSpPr/>
          <p:nvPr/>
        </p:nvSpPr>
        <p:spPr>
          <a:xfrm>
            <a:off x="9390744" y="2272621"/>
            <a:ext cx="1099688" cy="1586662"/>
          </a:xfrm>
          <a:prstGeom prst="wedgeEllipseCallou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300</a:t>
            </a:r>
          </a:p>
          <a:p>
            <a:pPr algn="ctr"/>
            <a:r>
              <a:rPr lang="en-US"/>
              <a:t>398</a:t>
            </a:r>
          </a:p>
          <a:p>
            <a:pPr algn="ctr"/>
            <a:r>
              <a:rPr lang="en-US"/>
              <a:t>368</a:t>
            </a:r>
          </a:p>
          <a:p>
            <a:pPr algn="ctr"/>
            <a:r>
              <a:rPr lang="en-US"/>
              <a:t>378</a:t>
            </a:r>
          </a:p>
          <a:p>
            <a:pPr algn="ctr"/>
            <a:r>
              <a:rPr lang="en-US"/>
              <a:t>363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C4265C79-5DE5-1CE2-4E70-D75267FF187D}"/>
              </a:ext>
            </a:extLst>
          </p:cNvPr>
          <p:cNvSpPr/>
          <p:nvPr/>
        </p:nvSpPr>
        <p:spPr>
          <a:xfrm>
            <a:off x="8607323" y="2835814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F722FFEC-B4DD-6B89-BD84-9D700B36E307}"/>
              </a:ext>
            </a:extLst>
          </p:cNvPr>
          <p:cNvSpPr/>
          <p:nvPr/>
        </p:nvSpPr>
        <p:spPr>
          <a:xfrm>
            <a:off x="4406005" y="2825496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9806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08D33-255C-BDA0-0D60-36D8991A8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 LLMs for Bio-image Analysis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23625AD-1FC7-CDD2-7137-89A787A76B8A}"/>
              </a:ext>
            </a:extLst>
          </p:cNvPr>
          <p:cNvGrpSpPr/>
          <p:nvPr/>
        </p:nvGrpSpPr>
        <p:grpSpPr>
          <a:xfrm>
            <a:off x="138458" y="1230437"/>
            <a:ext cx="12025472" cy="920014"/>
            <a:chOff x="0" y="4768682"/>
            <a:chExt cx="12025472" cy="92001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4257A73-D62D-B831-B33B-96F7A8726961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D1CBA07-ECE9-C3E7-B71F-28E595A092C4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4B393A4-AD3A-CA9C-740A-92ABD41F7E76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09900D2-6789-8A87-7531-7E5A010347EF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640C9A9-2FB1-5276-4C75-6ED1C00058C8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AA60D32-0B0F-DB83-8DF1-DE96D0B613E3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E535D0A-0C6D-A087-BC62-C26ABBE802DE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7A84BBA-1769-711A-5098-7EA18C9E158E}"/>
                </a:ext>
              </a:extLst>
            </p:cNvPr>
            <p:cNvSpPr txBox="1"/>
            <p:nvPr/>
          </p:nvSpPr>
          <p:spPr>
            <a:xfrm>
              <a:off x="0" y="5196253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7F0BD692-DB2A-DC3F-5218-EFFDED5817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2" t="16067" r="9711" b="82411"/>
          <a:stretch/>
        </p:blipFill>
        <p:spPr>
          <a:xfrm>
            <a:off x="-868711" y="2801798"/>
            <a:ext cx="12403692" cy="30426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88843B1-FC12-D4DC-4581-A518FFA504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" t="40077" r="9622" b="58401"/>
          <a:stretch/>
        </p:blipFill>
        <p:spPr>
          <a:xfrm>
            <a:off x="-877542" y="4128887"/>
            <a:ext cx="12403692" cy="30426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26FFB73-3077-FCA4-B6A8-A9DDED18FB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1565" r="9669" b="56913"/>
          <a:stretch/>
        </p:blipFill>
        <p:spPr>
          <a:xfrm>
            <a:off x="-883225" y="3811925"/>
            <a:ext cx="12403692" cy="30426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BC918AA-D5FA-B693-D90F-92FFAF00D1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1" t="46076" r="9458" b="52402"/>
          <a:stretch/>
        </p:blipFill>
        <p:spPr>
          <a:xfrm>
            <a:off x="-848514" y="4430099"/>
            <a:ext cx="12403692" cy="30426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4DF9474-043F-9DF0-DB9B-AB75EFAF0D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1" t="73137" r="9458" b="25341"/>
          <a:stretch/>
        </p:blipFill>
        <p:spPr>
          <a:xfrm>
            <a:off x="-834000" y="3126294"/>
            <a:ext cx="12403692" cy="30426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D5927D3-24D8-9D91-3FC1-26B4E0ACA1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80" r="9669" b="86998"/>
          <a:stretch/>
        </p:blipFill>
        <p:spPr>
          <a:xfrm>
            <a:off x="-884034" y="4731312"/>
            <a:ext cx="12403692" cy="30426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3F15422-9888-D31F-FCBC-FB9EAE3F1A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68" t="74617" r="8501" b="23861"/>
          <a:stretch/>
        </p:blipFill>
        <p:spPr>
          <a:xfrm>
            <a:off x="-746147" y="5432769"/>
            <a:ext cx="12403692" cy="30426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771D4F7-F549-2D2C-C0D6-53DE1DB31D02}"/>
              </a:ext>
            </a:extLst>
          </p:cNvPr>
          <p:cNvSpPr txBox="1"/>
          <p:nvPr/>
        </p:nvSpPr>
        <p:spPr>
          <a:xfrm>
            <a:off x="4608856" y="2063366"/>
            <a:ext cx="6910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Statistics / tabular data wrangling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AB34D9D-010C-D06E-3355-84EFF1D9691C}"/>
              </a:ext>
            </a:extLst>
          </p:cNvPr>
          <p:cNvSpPr txBox="1"/>
          <p:nvPr/>
        </p:nvSpPr>
        <p:spPr>
          <a:xfrm>
            <a:off x="4594343" y="3378369"/>
            <a:ext cx="7449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Measurements / feature extraction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8871E5-F635-4ACF-9CA2-8957663CDE9C}"/>
              </a:ext>
            </a:extLst>
          </p:cNvPr>
          <p:cNvSpPr txBox="1"/>
          <p:nvPr/>
        </p:nvSpPr>
        <p:spPr>
          <a:xfrm>
            <a:off x="4553373" y="5011219"/>
            <a:ext cx="7449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Advanced workflows / big data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8103CBB-564C-109A-FD62-50738AC00B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8" t="79107" r="8451" b="19371"/>
          <a:stretch/>
        </p:blipFill>
        <p:spPr>
          <a:xfrm>
            <a:off x="-739305" y="5746229"/>
            <a:ext cx="12403692" cy="30426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2011CC1-B4A3-2930-355A-6B120D3E79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47" r="9669" b="91431"/>
          <a:stretch/>
        </p:blipFill>
        <p:spPr>
          <a:xfrm>
            <a:off x="-863028" y="2490491"/>
            <a:ext cx="12403692" cy="30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48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aph of different colored bars&#10;&#10;Description automatically generated">
            <a:extLst>
              <a:ext uri="{FF2B5EF4-FFF2-40B4-BE49-F238E27FC236}">
                <a16:creationId xmlns:a16="http://schemas.microsoft.com/office/drawing/2014/main" id="{80D0DA0F-D269-89D5-F010-C5FB0254AE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89"/>
          <a:stretch/>
        </p:blipFill>
        <p:spPr>
          <a:xfrm>
            <a:off x="5515430" y="1383810"/>
            <a:ext cx="4995644" cy="46514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C77950-88A8-55B5-9127-8CC37A3A2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AFBD3-C881-B28F-C325-EF00B70E3D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77808"/>
          </a:xfrm>
        </p:spPr>
        <p:txBody>
          <a:bodyPr/>
          <a:lstStyle/>
          <a:p>
            <a:r>
              <a:rPr lang="en-US" dirty="0"/>
              <a:t>Summary: 57 use-cases (yet), </a:t>
            </a:r>
            <a:r>
              <a:rPr lang="en-US" dirty="0">
                <a:solidFill>
                  <a:srgbClr val="51B02F"/>
                </a:solidFill>
              </a:rPr>
              <a:t>15</a:t>
            </a:r>
            <a:r>
              <a:rPr lang="en-US" dirty="0"/>
              <a:t> LLMs (yet), n=10</a:t>
            </a:r>
          </a:p>
          <a:p>
            <a:endParaRPr lang="en-US" dirty="0"/>
          </a:p>
        </p:txBody>
      </p:sp>
      <p:pic>
        <p:nvPicPr>
          <p:cNvPr id="7" name="Picture 6" descr="A blue and white grid with many different colored squares&#10;&#10;Description automatically generated with medium confidence">
            <a:extLst>
              <a:ext uri="{FF2B5EF4-FFF2-40B4-BE49-F238E27FC236}">
                <a16:creationId xmlns:a16="http://schemas.microsoft.com/office/drawing/2014/main" id="{0C40CC50-AFC8-722B-7B15-E1A8127C09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"/>
          <a:stretch/>
        </p:blipFill>
        <p:spPr>
          <a:xfrm>
            <a:off x="1133471" y="1607194"/>
            <a:ext cx="3400144" cy="442810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82EEA10-E4BA-9065-F927-C4C41BFC2173}"/>
              </a:ext>
            </a:extLst>
          </p:cNvPr>
          <p:cNvSpPr txBox="1"/>
          <p:nvPr/>
        </p:nvSpPr>
        <p:spPr>
          <a:xfrm>
            <a:off x="3760967" y="6224655"/>
            <a:ext cx="7692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4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5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251092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307A7E9D-559F-CF55-D0BA-E54B22C246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59"/>
          <a:stretch/>
        </p:blipFill>
        <p:spPr bwMode="auto">
          <a:xfrm>
            <a:off x="5479312" y="1348263"/>
            <a:ext cx="5029031" cy="4704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C77950-88A8-55B5-9127-8CC37A3A2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AFBD3-C881-B28F-C325-EF00B70E3D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77808"/>
          </a:xfrm>
        </p:spPr>
        <p:txBody>
          <a:bodyPr/>
          <a:lstStyle/>
          <a:p>
            <a:r>
              <a:rPr lang="en-US" dirty="0"/>
              <a:t>Summary: 57 use-cases (yet), </a:t>
            </a:r>
            <a:r>
              <a:rPr lang="en-US" dirty="0">
                <a:solidFill>
                  <a:srgbClr val="51B02F"/>
                </a:solidFill>
              </a:rPr>
              <a:t>17</a:t>
            </a:r>
            <a:r>
              <a:rPr lang="en-US" dirty="0"/>
              <a:t> LLMs (yet), n=10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2855CC-970F-FAB4-D527-799933565214}"/>
              </a:ext>
            </a:extLst>
          </p:cNvPr>
          <p:cNvSpPr txBox="1"/>
          <p:nvPr/>
        </p:nvSpPr>
        <p:spPr>
          <a:xfrm>
            <a:off x="3854513" y="6156878"/>
            <a:ext cx="38318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https://github.com/haesleinhuepf/human-eval-bia/pull/67</a:t>
            </a:r>
            <a:r>
              <a:rPr lang="en-US" dirty="0"/>
              <a:t> 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C03FB2CC-B09C-6FF6-6EB3-4D5F160C49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4"/>
          <a:stretch/>
        </p:blipFill>
        <p:spPr bwMode="auto">
          <a:xfrm>
            <a:off x="1117149" y="1586293"/>
            <a:ext cx="3422474" cy="446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040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6CFD2FF8-6C9C-8A45-6FE8-DDA0568EC7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9438" b="59218"/>
          <a:stretch/>
        </p:blipFill>
        <p:spPr bwMode="auto">
          <a:xfrm>
            <a:off x="3517900" y="901700"/>
            <a:ext cx="8408134" cy="318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1F098BEB-4E68-4703-DCEF-799BD4603A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84" b="3030"/>
          <a:stretch/>
        </p:blipFill>
        <p:spPr bwMode="auto">
          <a:xfrm>
            <a:off x="3068914" y="4093421"/>
            <a:ext cx="9706132" cy="195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1653D9-96A9-EB03-5138-2E8928A37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4D9D95-49C4-09A1-8EA1-D16D9598FB6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3704753" cy="812279"/>
          </a:xfrm>
        </p:spPr>
        <p:txBody>
          <a:bodyPr/>
          <a:lstStyle/>
          <a:p>
            <a:r>
              <a:rPr lang="en-US" sz="3200" dirty="0"/>
              <a:t>Common Python libraries (n=570)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B12E258-43CA-9EE3-4189-F2199A9465BC}"/>
              </a:ext>
            </a:extLst>
          </p:cNvPr>
          <p:cNvSpPr txBox="1"/>
          <p:nvPr/>
        </p:nvSpPr>
        <p:spPr>
          <a:xfrm>
            <a:off x="3760967" y="6224655"/>
            <a:ext cx="7692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4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DF505CE-2B65-F238-7EB2-8F2CF23CDA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36" t="-1" b="24623"/>
          <a:stretch/>
        </p:blipFill>
        <p:spPr bwMode="auto">
          <a:xfrm>
            <a:off x="11862534" y="901700"/>
            <a:ext cx="339781" cy="318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BD13E1A-B38B-CCCD-B8F3-48111600472C}"/>
              </a:ext>
            </a:extLst>
          </p:cNvPr>
          <p:cNvSpPr/>
          <p:nvPr/>
        </p:nvSpPr>
        <p:spPr>
          <a:xfrm>
            <a:off x="4368800" y="1627581"/>
            <a:ext cx="7493734" cy="2794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FBA1B1-C1BF-76D7-E6EF-AE8E62489C84}"/>
              </a:ext>
            </a:extLst>
          </p:cNvPr>
          <p:cNvSpPr/>
          <p:nvPr/>
        </p:nvSpPr>
        <p:spPr>
          <a:xfrm>
            <a:off x="3517900" y="2534816"/>
            <a:ext cx="8344634" cy="627483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31AD72-C95C-C2D1-E8D9-464C37F5CCE3}"/>
              </a:ext>
            </a:extLst>
          </p:cNvPr>
          <p:cNvSpPr/>
          <p:nvPr/>
        </p:nvSpPr>
        <p:spPr>
          <a:xfrm>
            <a:off x="4483099" y="3429001"/>
            <a:ext cx="7360127" cy="3683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6ED61-E9BB-9AAC-1B88-638FF6692043}"/>
              </a:ext>
            </a:extLst>
          </p:cNvPr>
          <p:cNvSpPr txBox="1"/>
          <p:nvPr/>
        </p:nvSpPr>
        <p:spPr>
          <a:xfrm>
            <a:off x="891301" y="3378201"/>
            <a:ext cx="35724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>
                <a:solidFill>
                  <a:srgbClr val="FFC000"/>
                </a:solidFill>
              </a:rPr>
              <a:t>Do </a:t>
            </a:r>
            <a:r>
              <a:rPr lang="de-DE" sz="3200" dirty="0" err="1">
                <a:solidFill>
                  <a:srgbClr val="FFC000"/>
                </a:solidFill>
              </a:rPr>
              <a:t>we</a:t>
            </a:r>
            <a:r>
              <a:rPr lang="de-DE" sz="3200" dirty="0">
                <a:solidFill>
                  <a:srgbClr val="FFC000"/>
                </a:solidFill>
              </a:rPr>
              <a:t> </a:t>
            </a:r>
            <a:r>
              <a:rPr lang="de-DE" sz="3200" dirty="0" err="1">
                <a:solidFill>
                  <a:srgbClr val="FFC000"/>
                </a:solidFill>
              </a:rPr>
              <a:t>need</a:t>
            </a:r>
            <a:r>
              <a:rPr lang="de-DE" sz="3200" dirty="0">
                <a:solidFill>
                  <a:srgbClr val="FFC000"/>
                </a:solidFill>
              </a:rPr>
              <a:t> a </a:t>
            </a:r>
            <a:r>
              <a:rPr lang="de-DE" sz="3200" dirty="0" err="1">
                <a:solidFill>
                  <a:srgbClr val="FFC000"/>
                </a:solidFill>
              </a:rPr>
              <a:t>BiA-specific</a:t>
            </a:r>
            <a:r>
              <a:rPr lang="de-DE" sz="3200" dirty="0">
                <a:solidFill>
                  <a:srgbClr val="FFC000"/>
                </a:solidFill>
              </a:rPr>
              <a:t> LLM?</a:t>
            </a:r>
            <a:endParaRPr lang="en-US" sz="3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69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090EB843-19BE-5B7A-0F47-19E97C7348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 bwMode="auto">
          <a:xfrm>
            <a:off x="4580319" y="923931"/>
            <a:ext cx="7595945" cy="5124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1653D9-96A9-EB03-5138-2E8928A37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4D9D95-49C4-09A1-8EA1-D16D9598FB6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3704753" cy="812279"/>
          </a:xfrm>
        </p:spPr>
        <p:txBody>
          <a:bodyPr/>
          <a:lstStyle/>
          <a:p>
            <a:r>
              <a:rPr lang="en-US" sz="3200" dirty="0"/>
              <a:t>Common error messages (n=570)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B12E258-43CA-9EE3-4189-F2199A9465BC}"/>
              </a:ext>
            </a:extLst>
          </p:cNvPr>
          <p:cNvSpPr txBox="1"/>
          <p:nvPr/>
        </p:nvSpPr>
        <p:spPr>
          <a:xfrm>
            <a:off x="3760967" y="6224655"/>
            <a:ext cx="7692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4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  <p:sp>
        <p:nvSpPr>
          <p:cNvPr id="19" name="Speech Bubble: Rectangle 18">
            <a:extLst>
              <a:ext uri="{FF2B5EF4-FFF2-40B4-BE49-F238E27FC236}">
                <a16:creationId xmlns:a16="http://schemas.microsoft.com/office/drawing/2014/main" id="{B6B1E86E-ADA3-C694-56C6-057A6756C56B}"/>
              </a:ext>
            </a:extLst>
          </p:cNvPr>
          <p:cNvSpPr/>
          <p:nvPr/>
        </p:nvSpPr>
        <p:spPr>
          <a:xfrm>
            <a:off x="526526" y="2227102"/>
            <a:ext cx="2806700" cy="916030"/>
          </a:xfrm>
          <a:prstGeom prst="wedgeRectCallout">
            <a:avLst>
              <a:gd name="adj1" fmla="val 56090"/>
              <a:gd name="adj2" fmla="val -1867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Halucinating</a:t>
            </a:r>
            <a:r>
              <a:rPr lang="en-US" sz="2800" dirty="0"/>
              <a:t> API?</a:t>
            </a:r>
          </a:p>
        </p:txBody>
      </p:sp>
      <p:sp>
        <p:nvSpPr>
          <p:cNvPr id="20" name="Speech Bubble: Rectangle 19">
            <a:extLst>
              <a:ext uri="{FF2B5EF4-FFF2-40B4-BE49-F238E27FC236}">
                <a16:creationId xmlns:a16="http://schemas.microsoft.com/office/drawing/2014/main" id="{89427802-FC2A-85B6-75A3-E59C5A74A625}"/>
              </a:ext>
            </a:extLst>
          </p:cNvPr>
          <p:cNvSpPr/>
          <p:nvPr/>
        </p:nvSpPr>
        <p:spPr>
          <a:xfrm>
            <a:off x="391151" y="3237209"/>
            <a:ext cx="2806700" cy="916030"/>
          </a:xfrm>
          <a:prstGeom prst="wedgeRectCallout">
            <a:avLst>
              <a:gd name="adj1" fmla="val 56090"/>
              <a:gd name="adj2" fmla="val -1867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Forgot import statements?</a:t>
            </a:r>
          </a:p>
        </p:txBody>
      </p:sp>
    </p:spTree>
    <p:extLst>
      <p:ext uri="{BB962C8B-B14F-4D97-AF65-F5344CB8AC3E}">
        <p14:creationId xmlns:p14="http://schemas.microsoft.com/office/powerpoint/2010/main" val="99452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3D52A-1CCB-B31B-08C7-807B15249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/>
              <a:t>Image </a:t>
            </a:r>
            <a:r>
              <a:rPr lang="de-DE" sz="3600" dirty="0" err="1"/>
              <a:t>generation</a:t>
            </a:r>
            <a:r>
              <a:rPr lang="de-DE" sz="3600" dirty="0"/>
              <a:t> </a:t>
            </a:r>
            <a:r>
              <a:rPr lang="de-DE" sz="3600" dirty="0" err="1"/>
              <a:t>models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8C6E9-6565-C403-CCBB-98495540966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1090851"/>
          </a:xfrm>
        </p:spPr>
        <p:txBody>
          <a:bodyPr/>
          <a:lstStyle/>
          <a:p>
            <a:r>
              <a:rPr lang="de-DE" sz="2800" dirty="0" err="1"/>
              <a:t>Producing</a:t>
            </a:r>
            <a:r>
              <a:rPr lang="de-DE" sz="2800" dirty="0"/>
              <a:t> </a:t>
            </a:r>
            <a:r>
              <a:rPr lang="de-DE" sz="2800" dirty="0" err="1"/>
              <a:t>images</a:t>
            </a:r>
            <a:r>
              <a:rPr lang="de-DE" sz="2800" dirty="0"/>
              <a:t>, also </a:t>
            </a:r>
            <a:r>
              <a:rPr lang="de-DE" sz="2800" dirty="0" err="1"/>
              <a:t>replacing</a:t>
            </a:r>
            <a:r>
              <a:rPr lang="de-DE" sz="2800" dirty="0"/>
              <a:t> </a:t>
            </a:r>
            <a:r>
              <a:rPr lang="de-DE" sz="2800" dirty="0" err="1"/>
              <a:t>regions</a:t>
            </a:r>
            <a:r>
              <a:rPr lang="de-DE" sz="2800" dirty="0"/>
              <a:t> in </a:t>
            </a:r>
            <a:r>
              <a:rPr lang="de-DE" sz="2800" dirty="0" err="1"/>
              <a:t>images</a:t>
            </a:r>
            <a:endParaRPr lang="de-DE" sz="2800" dirty="0"/>
          </a:p>
          <a:p>
            <a:r>
              <a:rPr lang="de-DE" sz="2800" dirty="0"/>
              <a:t>(also „Variation“, „</a:t>
            </a:r>
            <a:r>
              <a:rPr lang="de-DE" sz="2800" dirty="0" err="1"/>
              <a:t>Inpainting</a:t>
            </a:r>
            <a:r>
              <a:rPr lang="de-DE" sz="2800" dirty="0"/>
              <a:t>“, „Gap-</a:t>
            </a:r>
            <a:r>
              <a:rPr lang="de-DE" sz="2800" dirty="0" err="1"/>
              <a:t>filling</a:t>
            </a:r>
            <a:r>
              <a:rPr lang="de-DE" sz="2800" dirty="0"/>
              <a:t>“, „Replacing“)</a:t>
            </a:r>
            <a:endParaRPr 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1145ACC-B804-1C67-020C-CBD526D6C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149" y="2296653"/>
            <a:ext cx="2320924" cy="2310878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C57FAEBE-07F8-1D07-D8A7-1F476A1AC456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664928" y="3674039"/>
            <a:ext cx="1298080" cy="1952410"/>
            <a:chOff x="7715165" y="1693760"/>
            <a:chExt cx="2554941" cy="3842824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97A85B9A-D6B5-DC94-5E5E-68D0CF6052A0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55CA0EB1-6D2D-FCEC-3720-4548CF24CA97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4E4913FA-061B-CBEF-8851-E7AD1D6369AA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977C50F9-99A0-937F-D4F4-540F733B000E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BDBEC1B-BEA3-96CF-B4A0-90CD3A960CBB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005DAA5-DEE1-8EE7-C946-605327E88595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50E1C63D-519B-7129-75A9-B60B46283F4B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D4E92F63-7AE1-DCDD-EFA3-A3DE69289D87}"/>
                </a:ext>
              </a:extLst>
            </p:cNvPr>
            <p:cNvCxnSpPr>
              <a:stCxn id="57" idx="6"/>
              <a:endCxn id="6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5421863B-25B7-91D1-17CF-DD9506A5EC32}"/>
                </a:ext>
              </a:extLst>
            </p:cNvPr>
            <p:cNvCxnSpPr>
              <a:cxnSpLocks/>
              <a:stCxn id="58" idx="6"/>
              <a:endCxn id="6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7CA3A613-5C01-D49D-1EFF-9B3B4DE14053}"/>
                </a:ext>
              </a:extLst>
            </p:cNvPr>
            <p:cNvCxnSpPr>
              <a:cxnSpLocks/>
              <a:stCxn id="57" idx="6"/>
              <a:endCxn id="6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B048A303-B7B3-41A0-E931-D75A41A73570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CFDEC773-428B-9B07-918F-3BB39BF08D4D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EEF205AF-5379-7C70-192D-3EDD2A7BB35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16BE7AC7-05BC-9110-5B37-E96972537688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26500133-9DC6-08B5-0F2D-3767DAC30B52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761F0200-38DB-B0B8-B12E-943C4369B3AB}"/>
                </a:ext>
              </a:extLst>
            </p:cNvPr>
            <p:cNvCxnSpPr>
              <a:cxnSpLocks/>
              <a:stCxn id="60" idx="6"/>
              <a:endCxn id="6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3C35DCFB-9971-E9D1-6D5C-0FE28866BFB7}"/>
                </a:ext>
              </a:extLst>
            </p:cNvPr>
            <p:cNvCxnSpPr>
              <a:cxnSpLocks/>
              <a:stCxn id="60" idx="6"/>
              <a:endCxn id="6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3F0A4AB1-D99F-C4C8-C20A-013E008CD5DD}"/>
                </a:ext>
              </a:extLst>
            </p:cNvPr>
            <p:cNvCxnSpPr>
              <a:cxnSpLocks/>
              <a:stCxn id="64" idx="2"/>
              <a:endCxn id="57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10921116-9A15-7C94-1675-34AF4A236AAF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D1D0E7B-0832-2CBC-1CB5-C74A1DFD02E3}"/>
                </a:ext>
              </a:extLst>
            </p:cNvPr>
            <p:cNvCxnSpPr>
              <a:cxnSpLocks/>
              <a:stCxn id="79" idx="6"/>
              <a:endCxn id="6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0C9BE8C9-4E09-2D07-59B5-38F1A6AA2814}"/>
                </a:ext>
              </a:extLst>
            </p:cNvPr>
            <p:cNvCxnSpPr>
              <a:cxnSpLocks/>
              <a:stCxn id="79" idx="6"/>
              <a:endCxn id="6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A85BA415-E177-FB4B-E4E8-88F246BD05BD}"/>
                </a:ext>
              </a:extLst>
            </p:cNvPr>
            <p:cNvCxnSpPr>
              <a:cxnSpLocks/>
              <a:stCxn id="79" idx="6"/>
              <a:endCxn id="6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B9A6D0DF-88F3-153A-C921-46814D912FDF}"/>
                </a:ext>
              </a:extLst>
            </p:cNvPr>
            <p:cNvCxnSpPr>
              <a:cxnSpLocks/>
              <a:stCxn id="59" idx="6"/>
              <a:endCxn id="6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D4A551DF-FF41-4532-0AD0-DA0BF7E5FCB2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D9F2C9A7-5688-0D5D-C1B5-D230A9536D22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9BCC1EBA-E7DD-7130-8B85-CA4BB85FCFE1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97EA6C37-BB40-6609-14BD-251D422655B5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829E4C6C-C2DF-2CF2-E61F-E811E7736D1E}"/>
                </a:ext>
              </a:extLst>
            </p:cNvPr>
            <p:cNvCxnSpPr>
              <a:stCxn id="84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B96AAAB1-48AF-626F-6116-5087247A28DF}"/>
                </a:ext>
              </a:extLst>
            </p:cNvPr>
            <p:cNvCxnSpPr>
              <a:cxnSpLocks/>
              <a:stCxn id="85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6E9FA109-B5AD-AF49-C5D0-C82F49EEE141}"/>
                </a:ext>
              </a:extLst>
            </p:cNvPr>
            <p:cNvCxnSpPr>
              <a:cxnSpLocks/>
              <a:stCxn id="84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FCF28F89-25B1-9C27-211F-3598C4C1B237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3DD9426D-C58A-9621-8C09-5D6817D67BD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32309EE4-C476-358E-4797-4E688C42CDE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A73AA2DA-C6FC-EC4C-E5E9-2EABD1CDE712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EE285D8F-F9DC-6E29-94DC-A75772BD22A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C49E7755-C8C2-1AEB-A679-335EAD36BCFA}"/>
                </a:ext>
              </a:extLst>
            </p:cNvPr>
            <p:cNvCxnSpPr>
              <a:cxnSpLocks/>
              <a:stCxn id="87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137FCCB6-B72B-21AE-76BA-7873AF88F5F6}"/>
                </a:ext>
              </a:extLst>
            </p:cNvPr>
            <p:cNvCxnSpPr>
              <a:cxnSpLocks/>
              <a:stCxn id="87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7271A374-7ACB-C809-A64B-738B98DDC8C5}"/>
                </a:ext>
              </a:extLst>
            </p:cNvPr>
            <p:cNvCxnSpPr>
              <a:cxnSpLocks/>
              <a:endCxn id="84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1702D99C-F544-5709-4DBD-13773F10C963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B8CD5663-0B03-1642-C3EB-587F22A72A5C}"/>
                </a:ext>
              </a:extLst>
            </p:cNvPr>
            <p:cNvCxnSpPr>
              <a:cxnSpLocks/>
              <a:stCxn id="99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A901A13C-AD45-DC2B-A962-3752DE02ECB4}"/>
                </a:ext>
              </a:extLst>
            </p:cNvPr>
            <p:cNvCxnSpPr>
              <a:cxnSpLocks/>
              <a:stCxn id="99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C321D186-8848-94DA-E5B3-68EB4339A4CC}"/>
                </a:ext>
              </a:extLst>
            </p:cNvPr>
            <p:cNvCxnSpPr>
              <a:cxnSpLocks/>
              <a:stCxn id="99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DEDF387C-1240-9591-D1F7-57146D32A7B3}"/>
                </a:ext>
              </a:extLst>
            </p:cNvPr>
            <p:cNvCxnSpPr>
              <a:cxnSpLocks/>
              <a:stCxn id="86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04" name="TextBox 103">
            <a:extLst>
              <a:ext uri="{FF2B5EF4-FFF2-40B4-BE49-F238E27FC236}">
                <a16:creationId xmlns:a16="http://schemas.microsoft.com/office/drawing/2014/main" id="{78940E76-BB67-82D5-35DC-D5D1FA1F7DBD}"/>
              </a:ext>
            </a:extLst>
          </p:cNvPr>
          <p:cNvSpPr txBox="1">
            <a:spLocks/>
          </p:cNvSpPr>
          <p:nvPr/>
        </p:nvSpPr>
        <p:spPr>
          <a:xfrm>
            <a:off x="2697663" y="4650245"/>
            <a:ext cx="1953025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picture of a cat and a microscope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5" name="Picture 104">
            <a:extLst>
              <a:ext uri="{FF2B5EF4-FFF2-40B4-BE49-F238E27FC236}">
                <a16:creationId xmlns:a16="http://schemas.microsoft.com/office/drawing/2014/main" id="{A2D596EC-89C6-6176-C848-3EA6E24D27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5583" y="2316359"/>
            <a:ext cx="2320924" cy="2291170"/>
          </a:xfrm>
          <a:prstGeom prst="rect">
            <a:avLst/>
          </a:prstGeom>
        </p:spPr>
      </p:pic>
      <p:cxnSp>
        <p:nvCxnSpPr>
          <p:cNvPr id="106" name="Connector: Elbow 105">
            <a:extLst>
              <a:ext uri="{FF2B5EF4-FFF2-40B4-BE49-F238E27FC236}">
                <a16:creationId xmlns:a16="http://schemas.microsoft.com/office/drawing/2014/main" id="{4DEEFC03-0FD1-12A4-DC04-79904B047D80}"/>
              </a:ext>
            </a:extLst>
          </p:cNvPr>
          <p:cNvCxnSpPr>
            <a:cxnSpLocks/>
            <a:stCxn id="7" idx="3"/>
            <a:endCxn id="58" idx="2"/>
          </p:cNvCxnSpPr>
          <p:nvPr/>
        </p:nvCxnSpPr>
        <p:spPr>
          <a:xfrm>
            <a:off x="4650073" y="3452092"/>
            <a:ext cx="687690" cy="1198152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nector: Elbow 106">
            <a:extLst>
              <a:ext uri="{FF2B5EF4-FFF2-40B4-BE49-F238E27FC236}">
                <a16:creationId xmlns:a16="http://schemas.microsoft.com/office/drawing/2014/main" id="{6B2AA7A0-5F83-8D51-24B3-EC1C9B35D203}"/>
              </a:ext>
            </a:extLst>
          </p:cNvPr>
          <p:cNvCxnSpPr>
            <a:cxnSpLocks/>
            <a:stCxn id="104" idx="3"/>
            <a:endCxn id="58" idx="2"/>
          </p:cNvCxnSpPr>
          <p:nvPr/>
        </p:nvCxnSpPr>
        <p:spPr>
          <a:xfrm flipV="1">
            <a:off x="4650688" y="4650244"/>
            <a:ext cx="687075" cy="69249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nector: Elbow 107">
            <a:extLst>
              <a:ext uri="{FF2B5EF4-FFF2-40B4-BE49-F238E27FC236}">
                <a16:creationId xmlns:a16="http://schemas.microsoft.com/office/drawing/2014/main" id="{1F35A287-0FC9-C142-215A-780B76E1DE4E}"/>
              </a:ext>
            </a:extLst>
          </p:cNvPr>
          <p:cNvCxnSpPr>
            <a:cxnSpLocks/>
            <a:stCxn id="85" idx="2"/>
            <a:endCxn id="105" idx="1"/>
          </p:cNvCxnSpPr>
          <p:nvPr/>
        </p:nvCxnSpPr>
        <p:spPr>
          <a:xfrm flipV="1">
            <a:off x="7290173" y="3461944"/>
            <a:ext cx="465410" cy="1188300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37331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10AB1-1FD9-175D-566C-42090355E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Other </a:t>
            </a:r>
            <a:r>
              <a:rPr lang="de-DE" dirty="0" err="1"/>
              <a:t>related</a:t>
            </a:r>
            <a:r>
              <a:rPr lang="de-DE" dirty="0"/>
              <a:t> </a:t>
            </a:r>
            <a:r>
              <a:rPr lang="de-DE" dirty="0" err="1"/>
              <a:t>use-cases</a:t>
            </a:r>
            <a:r>
              <a:rPr lang="de-DE" dirty="0"/>
              <a:t> of LLMs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7BEC6-1234-4254-B526-0FEAE293F9A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895638"/>
          </a:xfrm>
        </p:spPr>
        <p:txBody>
          <a:bodyPr/>
          <a:lstStyle/>
          <a:p>
            <a:r>
              <a:rPr lang="de-DE" sz="3600" dirty="0"/>
              <a:t>Image </a:t>
            </a:r>
            <a:r>
              <a:rPr lang="de-DE" sz="3600" dirty="0" err="1"/>
              <a:t>variation</a:t>
            </a:r>
            <a:r>
              <a:rPr lang="de-DE" sz="3600" dirty="0"/>
              <a:t> – just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fun</a:t>
            </a:r>
            <a:r>
              <a:rPr lang="de-DE" sz="3600" dirty="0"/>
              <a:t>?</a:t>
            </a:r>
            <a:endParaRPr lang="en-US" sz="3600" dirty="0"/>
          </a:p>
        </p:txBody>
      </p:sp>
      <p:pic>
        <p:nvPicPr>
          <p:cNvPr id="4" name="Picture 3" descr="A close-up of a black and white speckled surface&#10;&#10;Description automatically generated">
            <a:extLst>
              <a:ext uri="{FF2B5EF4-FFF2-40B4-BE49-F238E27FC236}">
                <a16:creationId xmlns:a16="http://schemas.microsoft.com/office/drawing/2014/main" id="{77B49513-23D4-8F00-304C-C76A820FC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36" y="1876840"/>
            <a:ext cx="4053924" cy="4022253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FA81C112-9B6C-E879-9123-9E440A70C7FA}"/>
              </a:ext>
            </a:extLst>
          </p:cNvPr>
          <p:cNvSpPr/>
          <p:nvPr/>
        </p:nvSpPr>
        <p:spPr>
          <a:xfrm>
            <a:off x="5122045" y="2956419"/>
            <a:ext cx="1947910" cy="177694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2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631605-5B0D-2FE6-9424-6EAED3E639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4525" y="1876840"/>
            <a:ext cx="4029900" cy="40222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3AE3FB-9C8F-7892-BA89-74D815C27914}"/>
              </a:ext>
            </a:extLst>
          </p:cNvPr>
          <p:cNvSpPr txBox="1"/>
          <p:nvPr/>
        </p:nvSpPr>
        <p:spPr>
          <a:xfrm>
            <a:off x="3533199" y="6236915"/>
            <a:ext cx="48117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4"/>
              </a:rPr>
              <a:t>https://haesleinhuepf.github.io/BioImageAnalysisNotebooks/07_prompt_engineering/60_image_variations_huggingface.html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0027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10AB1-1FD9-175D-566C-42090355E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Other </a:t>
            </a:r>
            <a:r>
              <a:rPr lang="de-DE" dirty="0" err="1"/>
              <a:t>related</a:t>
            </a:r>
            <a:r>
              <a:rPr lang="de-DE" dirty="0"/>
              <a:t> </a:t>
            </a:r>
            <a:r>
              <a:rPr lang="de-DE" dirty="0" err="1"/>
              <a:t>use-cases</a:t>
            </a:r>
            <a:r>
              <a:rPr lang="de-DE" dirty="0"/>
              <a:t> of LLMs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7BEC6-1234-4254-B526-0FEAE293F9A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895638"/>
          </a:xfrm>
        </p:spPr>
        <p:txBody>
          <a:bodyPr/>
          <a:lstStyle/>
          <a:p>
            <a:r>
              <a:rPr lang="de-DE" sz="3600" dirty="0"/>
              <a:t>Image </a:t>
            </a:r>
            <a:r>
              <a:rPr lang="de-DE" sz="3600" dirty="0" err="1"/>
              <a:t>inpainting</a:t>
            </a:r>
            <a:r>
              <a:rPr lang="de-DE" sz="3600" dirty="0"/>
              <a:t> – </a:t>
            </a:r>
            <a:r>
              <a:rPr lang="de-DE" sz="3600" dirty="0" err="1"/>
              <a:t>introducing</a:t>
            </a:r>
            <a:r>
              <a:rPr lang="de-DE" sz="3600" dirty="0"/>
              <a:t> new </a:t>
            </a:r>
            <a:r>
              <a:rPr lang="de-DE" sz="3600" dirty="0" err="1"/>
              <a:t>challenges</a:t>
            </a:r>
            <a:endParaRPr lang="en-US" sz="3600" dirty="0"/>
          </a:p>
        </p:txBody>
      </p:sp>
      <p:pic>
        <p:nvPicPr>
          <p:cNvPr id="8" name="Picture 7" descr="A screenshot of a cell&#10;&#10;Description automatically generated">
            <a:extLst>
              <a:ext uri="{FF2B5EF4-FFF2-40B4-BE49-F238E27FC236}">
                <a16:creationId xmlns:a16="http://schemas.microsoft.com/office/drawing/2014/main" id="{9E49F95A-F248-905E-9C70-64E9266D9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47" y="1995523"/>
            <a:ext cx="5044947" cy="3890595"/>
          </a:xfrm>
          <a:prstGeom prst="rect">
            <a:avLst/>
          </a:prstGeom>
        </p:spPr>
      </p:pic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4EB78006-CBF0-BBA4-A574-B0573BAC8E54}"/>
              </a:ext>
            </a:extLst>
          </p:cNvPr>
          <p:cNvSpPr/>
          <p:nvPr/>
        </p:nvSpPr>
        <p:spPr>
          <a:xfrm>
            <a:off x="5672014" y="2001798"/>
            <a:ext cx="3059292" cy="1615341"/>
          </a:xfrm>
          <a:prstGeom prst="wedgeRectCallout">
            <a:avLst>
              <a:gd name="adj1" fmla="val -56039"/>
              <a:gd name="adj2" fmla="val 21196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Detecting manipulations becomes harder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5E1617-2EFC-294A-2795-F26FDC776961}"/>
              </a:ext>
            </a:extLst>
          </p:cNvPr>
          <p:cNvSpPr txBox="1"/>
          <p:nvPr/>
        </p:nvSpPr>
        <p:spPr>
          <a:xfrm>
            <a:off x="4102873" y="6216704"/>
            <a:ext cx="3840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https://github.com/haesleinhuepf/darth-d/blob/main/demo/demo_replacing.ipynb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952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D0268-B699-6477-6FE1-9208307A0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&amp; outlook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E3F3F-18CF-E2C6-9D17-4072EB4D1F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4786" y="1184015"/>
            <a:ext cx="4915523" cy="4550036"/>
          </a:xfrm>
        </p:spPr>
        <p:txBody>
          <a:bodyPr/>
          <a:lstStyle/>
          <a:p>
            <a:pPr marL="342900" indent="-168275">
              <a:buFont typeface="Arial" panose="020B0604020202020204" pitchFamily="34" charset="0"/>
              <a:buChar char="•"/>
            </a:pPr>
            <a:r>
              <a:rPr lang="en-US" sz="2200" dirty="0"/>
              <a:t>LLMs can generate code to analyze biological microscopy images</a:t>
            </a:r>
          </a:p>
          <a:p>
            <a:pPr marL="342900" indent="-168275">
              <a:buFont typeface="Arial" panose="020B0604020202020204" pitchFamily="34" charset="0"/>
              <a:buChar char="•"/>
            </a:pPr>
            <a:r>
              <a:rPr lang="en-US" sz="2200" dirty="0"/>
              <a:t>Open-source benchmarks can help targeting further improvement</a:t>
            </a:r>
          </a:p>
          <a:p>
            <a:pPr marL="342900" indent="-168275">
              <a:buFont typeface="Arial" panose="020B0604020202020204" pitchFamily="34" charset="0"/>
              <a:buChar char="•"/>
            </a:pPr>
            <a:r>
              <a:rPr lang="en-US" sz="2200" dirty="0"/>
              <a:t>Challenges:</a:t>
            </a:r>
          </a:p>
          <a:p>
            <a:pPr marL="738900" lvl="1" indent="-168275"/>
            <a:r>
              <a:rPr lang="en-US" sz="2200" dirty="0"/>
              <a:t>Identify best strategy (fine-tuning, prompt-engineering, RAGs)</a:t>
            </a:r>
          </a:p>
          <a:p>
            <a:pPr marL="738900" lvl="1" indent="-168275"/>
            <a:r>
              <a:rPr lang="en-US" sz="2200" dirty="0"/>
              <a:t>Multi-modal / multi-agent approaches</a:t>
            </a:r>
          </a:p>
          <a:p>
            <a:pPr marL="738900" lvl="1" indent="-168275"/>
            <a:r>
              <a:rPr lang="en-US" sz="2200" dirty="0"/>
              <a:t>Introduce good scientific practice -&gt; </a:t>
            </a:r>
            <a:r>
              <a:rPr lang="en-US" sz="2200" u="sng" dirty="0"/>
              <a:t>trustworthy AI</a:t>
            </a:r>
          </a:p>
          <a:p>
            <a:pPr marL="738900" lvl="1" indent="-168275"/>
            <a:endParaRPr lang="en-US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8D4667-F51E-7F47-ACBD-06CA601C7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5390" y="2233799"/>
            <a:ext cx="1555040" cy="154830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28AC6B9-81FB-859F-7BF0-4CAF7E12DD56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8175285" y="2848617"/>
            <a:ext cx="1298080" cy="1952410"/>
            <a:chOff x="7715165" y="1693760"/>
            <a:chExt cx="2554941" cy="3842824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78A8A18-D47D-CE0D-90DA-3A3FD269C5DA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E26CD9A-10DF-9C30-D1B1-EFE1F5D1FF56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8DDB3ED-41FC-4DFD-CF63-F75AC00FF37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78F4401-0618-5A51-96D2-774A36E97B1F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36AC5F0-EBF5-F4A1-1FA4-26DD0AAF736A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39FB64C-0BCF-3A73-14D4-177A13179A57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E50F81-E297-2FC6-6DB7-D57E77922627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1780EF0-F206-4E54-9E13-94F56B850E3B}"/>
                </a:ext>
              </a:extLst>
            </p:cNvPr>
            <p:cNvCxnSpPr>
              <a:stCxn id="6" idx="6"/>
              <a:endCxn id="10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D8BB5BB-FCC7-776E-055A-ABEADB173BA7}"/>
                </a:ext>
              </a:extLst>
            </p:cNvPr>
            <p:cNvCxnSpPr>
              <a:cxnSpLocks/>
              <a:stCxn id="7" idx="6"/>
              <a:endCxn id="10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BE0F313-59F3-60D1-C7B0-A5F14782FFDA}"/>
                </a:ext>
              </a:extLst>
            </p:cNvPr>
            <p:cNvCxnSpPr>
              <a:cxnSpLocks/>
              <a:stCxn id="6" idx="6"/>
              <a:endCxn id="11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B97BD1E-B348-408C-BD1D-D5883921F2FE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745A28F-E1C8-E0D9-0691-2E5E5D72D67F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ECFEB53-5473-A4C8-28D0-A4FAFDBE5B2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87C1130-7325-2DF2-D754-9EC255401699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FDB4506-3AC1-B6E9-D109-16E8E07D622A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A445C94-2162-9473-AD0F-B1D47FA60083}"/>
                </a:ext>
              </a:extLst>
            </p:cNvPr>
            <p:cNvCxnSpPr>
              <a:cxnSpLocks/>
              <a:stCxn id="9" idx="6"/>
              <a:endCxn id="11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6CEE090-164B-88D6-147C-33563291A81E}"/>
                </a:ext>
              </a:extLst>
            </p:cNvPr>
            <p:cNvCxnSpPr>
              <a:cxnSpLocks/>
              <a:stCxn id="9" idx="6"/>
              <a:endCxn id="10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768B0AE-56B9-585C-2037-C6419ECD315E}"/>
                </a:ext>
              </a:extLst>
            </p:cNvPr>
            <p:cNvCxnSpPr>
              <a:cxnSpLocks/>
              <a:stCxn id="12" idx="2"/>
              <a:endCxn id="6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2C75FA3-BB5C-0B71-FD4F-E4574C8D9203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6C1137B-C084-70EF-E8A5-55E4AA60E3E3}"/>
                </a:ext>
              </a:extLst>
            </p:cNvPr>
            <p:cNvCxnSpPr>
              <a:cxnSpLocks/>
              <a:stCxn id="24" idx="6"/>
              <a:endCxn id="10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6983945-E90E-57B0-B098-14CDDBE4A265}"/>
                </a:ext>
              </a:extLst>
            </p:cNvPr>
            <p:cNvCxnSpPr>
              <a:cxnSpLocks/>
              <a:stCxn id="24" idx="6"/>
              <a:endCxn id="11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691FD81-B765-B552-0142-1E0B0BC91E86}"/>
                </a:ext>
              </a:extLst>
            </p:cNvPr>
            <p:cNvCxnSpPr>
              <a:cxnSpLocks/>
              <a:stCxn id="24" idx="6"/>
              <a:endCxn id="12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C2235819-1FFF-F7B0-E67F-D4B32A28A655}"/>
                </a:ext>
              </a:extLst>
            </p:cNvPr>
            <p:cNvCxnSpPr>
              <a:cxnSpLocks/>
              <a:stCxn id="8" idx="6"/>
              <a:endCxn id="10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47477203-6DE8-9FCD-351F-2F2D7918738D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5B0EC0C-51AA-0007-23F7-A956A7CAEACA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35F56E0-D4E4-D67D-7C99-453403B5839F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86E2D50-5560-C0AB-9546-E004F88EFE60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CA88035-3F9A-1E61-0057-EE1129EDCE04}"/>
                </a:ext>
              </a:extLst>
            </p:cNvPr>
            <p:cNvCxnSpPr>
              <a:stCxn id="29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C60DC323-1EC0-9016-5842-AF9F8C4EF1D9}"/>
                </a:ext>
              </a:extLst>
            </p:cNvPr>
            <p:cNvCxnSpPr>
              <a:cxnSpLocks/>
              <a:stCxn id="30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0E2F1B-1A3C-0582-8AA6-E1DEA7C04863}"/>
                </a:ext>
              </a:extLst>
            </p:cNvPr>
            <p:cNvCxnSpPr>
              <a:cxnSpLocks/>
              <a:stCxn id="29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B995C1FD-E151-EC05-53EC-1EA4BB84FC91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9A0F0A8-12C8-0BAF-A73C-50E0112BC97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90A6D05-0E37-1C3F-538B-7515F4F97D0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BBB63DF-5114-3D89-161B-9F1DCEFD74D2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4019B609-02F0-0BBB-BA3D-3E0E5DCFF5E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550F57AD-41FD-2EDC-5B80-B13D1E0CB7B7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9F8FD48-B1E7-7AA5-0AC0-6DEF44596987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DBF345AA-DD75-AA9F-386E-33C0B958BD67}"/>
                </a:ext>
              </a:extLst>
            </p:cNvPr>
            <p:cNvCxnSpPr>
              <a:cxnSpLocks/>
              <a:endCxn id="29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FAC693B0-6A4F-F64F-516C-9801C5C93FAB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4CE9DBE-0D70-5E53-01D8-C6612FCDB044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D6F3FED-4EE9-388C-44D8-C4AB01CC4D76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855321BA-127D-FE56-8EA0-C752459D681B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773609F-ED95-5A82-87CD-379753298D4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2EA245F0-96AF-D895-BCE6-288E362BE184}"/>
              </a:ext>
            </a:extLst>
          </p:cNvPr>
          <p:cNvSpPr txBox="1">
            <a:spLocks/>
          </p:cNvSpPr>
          <p:nvPr/>
        </p:nvSpPr>
        <p:spPr>
          <a:xfrm>
            <a:off x="5606005" y="4039549"/>
            <a:ext cx="155504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many cells are there?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12886311-BAF3-BE58-D89C-77BA229EFDC9}"/>
              </a:ext>
            </a:extLst>
          </p:cNvPr>
          <p:cNvCxnSpPr>
            <a:stCxn id="4" idx="3"/>
            <a:endCxn id="7" idx="2"/>
          </p:cNvCxnSpPr>
          <p:nvPr/>
        </p:nvCxnSpPr>
        <p:spPr>
          <a:xfrm>
            <a:off x="7160430" y="3007954"/>
            <a:ext cx="687690" cy="81686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3907F082-E78A-92A5-2843-E0734E21E7F2}"/>
              </a:ext>
            </a:extLst>
          </p:cNvPr>
          <p:cNvCxnSpPr>
            <a:cxnSpLocks/>
            <a:stCxn id="49" idx="3"/>
            <a:endCxn id="7" idx="2"/>
          </p:cNvCxnSpPr>
          <p:nvPr/>
        </p:nvCxnSpPr>
        <p:spPr>
          <a:xfrm flipV="1">
            <a:off x="7161045" y="3824822"/>
            <a:ext cx="687075" cy="72255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2A6352D4-388D-4D3F-6F63-1DD843F498D5}"/>
              </a:ext>
            </a:extLst>
          </p:cNvPr>
          <p:cNvCxnSpPr>
            <a:cxnSpLocks/>
            <a:stCxn id="30" idx="2"/>
          </p:cNvCxnSpPr>
          <p:nvPr/>
        </p:nvCxnSpPr>
        <p:spPr>
          <a:xfrm flipV="1">
            <a:off x="9800530" y="3007953"/>
            <a:ext cx="465410" cy="81686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>
            <a:extLst>
              <a:ext uri="{FF2B5EF4-FFF2-40B4-BE49-F238E27FC236}">
                <a16:creationId xmlns:a16="http://schemas.microsoft.com/office/drawing/2014/main" id="{7CD3BB42-15A4-077D-98B5-2CB4EF249A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712" t="2756" r="20148" b="7097"/>
          <a:stretch/>
        </p:blipFill>
        <p:spPr>
          <a:xfrm>
            <a:off x="5582977" y="2233799"/>
            <a:ext cx="1603543" cy="1548307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E5F3986D-A708-5D0A-6FFB-744EFF02817E}"/>
              </a:ext>
            </a:extLst>
          </p:cNvPr>
          <p:cNvSpPr txBox="1">
            <a:spLocks/>
          </p:cNvSpPr>
          <p:nvPr/>
        </p:nvSpPr>
        <p:spPr>
          <a:xfrm>
            <a:off x="10265940" y="4039549"/>
            <a:ext cx="1471076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4 cells. I used this code…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DACA0F4A-EB3B-9F10-8BD5-F882C6F210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5940" y="2233799"/>
            <a:ext cx="1471076" cy="1548307"/>
          </a:xfrm>
          <a:prstGeom prst="rect">
            <a:avLst/>
          </a:prstGeom>
        </p:spPr>
      </p:pic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251EDA7E-DEBF-8176-2498-51602F864038}"/>
              </a:ext>
            </a:extLst>
          </p:cNvPr>
          <p:cNvCxnSpPr>
            <a:cxnSpLocks/>
          </p:cNvCxnSpPr>
          <p:nvPr/>
        </p:nvCxnSpPr>
        <p:spPr>
          <a:xfrm>
            <a:off x="9800530" y="3824822"/>
            <a:ext cx="465410" cy="72255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25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707F1-C2B9-4CE8-0ED6-CC197EF4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8422E-E889-7EF3-9A58-23AB41025C1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My job 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18AF81-6F21-B121-B8E1-E87C4FE447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713" b="32769"/>
          <a:stretch/>
        </p:blipFill>
        <p:spPr>
          <a:xfrm>
            <a:off x="3037398" y="2228850"/>
            <a:ext cx="7073146" cy="254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3254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NEUBIAS: Network of BioImage Analysts Logo">
            <a:extLst>
              <a:ext uri="{FF2B5EF4-FFF2-40B4-BE49-F238E27FC236}">
                <a16:creationId xmlns:a16="http://schemas.microsoft.com/office/drawing/2014/main" id="{73B86B23-CBD3-6A8A-21E4-CE9E24EFEB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" r="54926"/>
          <a:stretch/>
        </p:blipFill>
        <p:spPr bwMode="auto">
          <a:xfrm>
            <a:off x="9486410" y="4028631"/>
            <a:ext cx="1555299" cy="76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fik 7">
            <a:extLst>
              <a:ext uri="{FF2B5EF4-FFF2-40B4-BE49-F238E27FC236}">
                <a16:creationId xmlns:a16="http://schemas.microsoft.com/office/drawing/2014/main" id="{DB298A1D-A20F-86E9-2A43-06159BD5EC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 b="13875"/>
          <a:stretch/>
        </p:blipFill>
        <p:spPr>
          <a:xfrm>
            <a:off x="2310148" y="5187266"/>
            <a:ext cx="1992545" cy="828906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143E9FD8-3FA2-0DD3-016D-FB38B803A87E}"/>
              </a:ext>
            </a:extLst>
          </p:cNvPr>
          <p:cNvSpPr txBox="1">
            <a:spLocks/>
          </p:cNvSpPr>
          <p:nvPr/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Acknowledgements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446382-BDF6-5384-CD3B-3086F8199A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971" y="3967216"/>
            <a:ext cx="2684029" cy="9016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65B879-612E-E127-C991-85D3C08880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5625" y="3961787"/>
            <a:ext cx="2779812" cy="902845"/>
          </a:xfrm>
          <a:prstGeom prst="rect">
            <a:avLst/>
          </a:prstGeom>
        </p:spPr>
      </p:pic>
      <p:pic>
        <p:nvPicPr>
          <p:cNvPr id="13" name="Grafik 5">
            <a:extLst>
              <a:ext uri="{FF2B5EF4-FFF2-40B4-BE49-F238E27FC236}">
                <a16:creationId xmlns:a16="http://schemas.microsoft.com/office/drawing/2014/main" id="{82C2727B-3548-F35A-6B76-908C5D66E6D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4348418" y="5187265"/>
            <a:ext cx="604100" cy="828907"/>
          </a:xfrm>
          <a:prstGeom prst="rect">
            <a:avLst/>
          </a:prstGeom>
        </p:spPr>
      </p:pic>
      <p:pic>
        <p:nvPicPr>
          <p:cNvPr id="14" name="Grafik 10">
            <a:extLst>
              <a:ext uri="{FF2B5EF4-FFF2-40B4-BE49-F238E27FC236}">
                <a16:creationId xmlns:a16="http://schemas.microsoft.com/office/drawing/2014/main" id="{C7B3CA53-76A0-C1BE-3C33-BB7FC5A799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518" y="5428685"/>
            <a:ext cx="1642275" cy="42330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86C4EBD-7BE3-1E7D-90A9-A90790F3648B}"/>
              </a:ext>
            </a:extLst>
          </p:cNvPr>
          <p:cNvSpPr txBox="1"/>
          <p:nvPr/>
        </p:nvSpPr>
        <p:spPr>
          <a:xfrm>
            <a:off x="354693" y="5287701"/>
            <a:ext cx="1730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Funding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DDF5437-63BA-9E28-59A8-4AF647F162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47384" y="5197220"/>
            <a:ext cx="1438001" cy="81895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E73EBBC-1248-E275-D6E5-A571F42961B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37976" y="5409126"/>
            <a:ext cx="3247698" cy="44286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D8DDDB1-36A5-42BB-172B-844A7214F31B}"/>
              </a:ext>
            </a:extLst>
          </p:cNvPr>
          <p:cNvSpPr txBox="1"/>
          <p:nvPr/>
        </p:nvSpPr>
        <p:spPr>
          <a:xfrm>
            <a:off x="368180" y="3681319"/>
            <a:ext cx="2908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Communities &amp; platforms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CD6B482-9F3F-F041-DECF-3E60C0776465}"/>
              </a:ext>
            </a:extLst>
          </p:cNvPr>
          <p:cNvSpPr txBox="1">
            <a:spLocks/>
          </p:cNvSpPr>
          <p:nvPr/>
        </p:nvSpPr>
        <p:spPr>
          <a:xfrm>
            <a:off x="6331311" y="941956"/>
            <a:ext cx="2908047" cy="268865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 err="1"/>
              <a:t>BiAPoL</a:t>
            </a:r>
            <a:r>
              <a:rPr lang="en-US" sz="2000" dirty="0"/>
              <a:t> team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Marcelo Zoccoler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Johannes Soltwedel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Maleeha Hassan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Stefan Hahmann</a:t>
            </a:r>
          </a:p>
          <a:p>
            <a:pPr marL="276225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200" dirty="0"/>
              <a:t>Former lab members: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Ryan George Savill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Laura Zigutyte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Mara Lampert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Allyson Ryan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Conni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Wetzker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Till Korten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Somashekhar Kulkarni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6" descr="A person jumping in the air with a skateboard&#10;&#10;Description automatically generated with medium confidence">
            <a:extLst>
              <a:ext uri="{FF2B5EF4-FFF2-40B4-BE49-F238E27FC236}">
                <a16:creationId xmlns:a16="http://schemas.microsoft.com/office/drawing/2014/main" id="{6F750CF5-B36F-CE7B-667F-7EBACBB11B9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086" y="984107"/>
            <a:ext cx="3641949" cy="2593349"/>
          </a:xfrm>
          <a:prstGeom prst="rect">
            <a:avLst/>
          </a:prstGeom>
        </p:spPr>
      </p:pic>
      <p:pic>
        <p:nvPicPr>
          <p:cNvPr id="18" name="Picture 2" descr="@BiAPoL">
            <a:extLst>
              <a:ext uri="{FF2B5EF4-FFF2-40B4-BE49-F238E27FC236}">
                <a16:creationId xmlns:a16="http://schemas.microsoft.com/office/drawing/2014/main" id="{D34BDD4D-9154-108F-A316-E5B0D71E4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334" y="928572"/>
            <a:ext cx="902845" cy="90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12F5355-D2D1-A2B0-2BC6-757F23612E5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7603" y="1010281"/>
            <a:ext cx="1008422" cy="111004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05943F-E97C-98A8-DE1A-ED7B7AC546AD}"/>
              </a:ext>
            </a:extLst>
          </p:cNvPr>
          <p:cNvSpPr txBox="1"/>
          <p:nvPr/>
        </p:nvSpPr>
        <p:spPr>
          <a:xfrm>
            <a:off x="1595009" y="1399578"/>
            <a:ext cx="1700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Christian Tischer (EMBL Heidelberg)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2040C99-7AA8-8E8E-9C32-D22563AC694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93358" y="999731"/>
            <a:ext cx="790339" cy="109820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438BADB-C440-DA7A-0562-03D26550E6E4}"/>
              </a:ext>
            </a:extLst>
          </p:cNvPr>
          <p:cNvSpPr txBox="1"/>
          <p:nvPr/>
        </p:nvSpPr>
        <p:spPr>
          <a:xfrm>
            <a:off x="3929161" y="1400045"/>
            <a:ext cx="1700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Nico Scherf </a:t>
            </a:r>
            <a:br>
              <a:rPr lang="en-US" sz="1200" dirty="0"/>
            </a:br>
            <a:r>
              <a:rPr lang="en-US" sz="1200" dirty="0"/>
              <a:t>(MPI CBS Leipzig)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038BB42-C8D7-1BCC-0E88-BB434E5578E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697455" y="1855038"/>
            <a:ext cx="1015942" cy="42330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E86A09-548C-86C6-B750-FFA6B34EA79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083906" y="4028631"/>
            <a:ext cx="1001129" cy="76319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283016F-EF22-969C-D2F4-136BF1DAF91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745090" y="3995518"/>
            <a:ext cx="2475361" cy="818951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19FD527-4F7A-FF2F-4F82-39EF94F0F9E9}"/>
              </a:ext>
            </a:extLst>
          </p:cNvPr>
          <p:cNvSpPr txBox="1"/>
          <p:nvPr/>
        </p:nvSpPr>
        <p:spPr>
          <a:xfrm>
            <a:off x="3889533" y="2169924"/>
            <a:ext cx="1700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Kevin Yamauchi </a:t>
            </a:r>
            <a:br>
              <a:rPr lang="en-US" sz="1200" dirty="0"/>
            </a:br>
            <a:r>
              <a:rPr lang="en-US" sz="1200" dirty="0"/>
              <a:t>(ETH Zurich / Basel)</a:t>
            </a:r>
          </a:p>
          <a:p>
            <a:pPr algn="ctr"/>
            <a:endParaRPr lang="en-US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E3BFDED-C500-622E-80F6-FC9C324375EC}"/>
              </a:ext>
            </a:extLst>
          </p:cNvPr>
          <p:cNvSpPr txBox="1"/>
          <p:nvPr/>
        </p:nvSpPr>
        <p:spPr>
          <a:xfrm>
            <a:off x="3631000" y="2606544"/>
            <a:ext cx="2242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Loic Royer</a:t>
            </a:r>
          </a:p>
          <a:p>
            <a:pPr algn="ctr"/>
            <a:r>
              <a:rPr lang="en-US" sz="1200" dirty="0"/>
              <a:t>(CZ </a:t>
            </a:r>
            <a:r>
              <a:rPr lang="en-US" sz="1200" dirty="0" err="1"/>
              <a:t>Biohub</a:t>
            </a:r>
            <a:r>
              <a:rPr lang="en-US" sz="1200" dirty="0"/>
              <a:t> San Francisco)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B460D6-F212-379E-64BF-43B1208C485F}"/>
              </a:ext>
            </a:extLst>
          </p:cNvPr>
          <p:cNvSpPr txBox="1"/>
          <p:nvPr/>
        </p:nvSpPr>
        <p:spPr>
          <a:xfrm>
            <a:off x="3721101" y="6032068"/>
            <a:ext cx="4616876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RH acknowledges the financial support by the Federal Ministry of Education and Research of Germany and by </a:t>
            </a:r>
            <a:r>
              <a:rPr lang="en-US" sz="1000" dirty="0" err="1"/>
              <a:t>Sächsische</a:t>
            </a:r>
            <a:r>
              <a:rPr lang="en-US" sz="1000" dirty="0"/>
              <a:t> </a:t>
            </a:r>
            <a:r>
              <a:rPr lang="en-US" sz="1000" dirty="0" err="1"/>
              <a:t>Staatsministerium</a:t>
            </a:r>
            <a:r>
              <a:rPr lang="en-US" sz="1000" dirty="0"/>
              <a:t> für </a:t>
            </a:r>
            <a:r>
              <a:rPr lang="en-US" sz="1000" dirty="0" err="1"/>
              <a:t>Wissenschaft</a:t>
            </a:r>
            <a:r>
              <a:rPr lang="en-US" sz="1000" dirty="0"/>
              <a:t>, Kultur und </a:t>
            </a:r>
            <a:r>
              <a:rPr lang="en-US" sz="1000" dirty="0" err="1"/>
              <a:t>Tourismus</a:t>
            </a:r>
            <a:r>
              <a:rPr lang="en-US" sz="1000" dirty="0"/>
              <a:t> in the </a:t>
            </a:r>
            <a:r>
              <a:rPr lang="en-US" sz="1000" dirty="0" err="1"/>
              <a:t>programme</a:t>
            </a:r>
            <a:r>
              <a:rPr lang="en-US" sz="1000" dirty="0"/>
              <a:t> Center of Excellence for AI-research „Center for Scalable Data Analytics and Artificial Intelligence Dresden/Leipzig“, project identification number: ScaDS.AI</a:t>
            </a:r>
          </a:p>
        </p:txBody>
      </p:sp>
      <p:pic>
        <p:nvPicPr>
          <p:cNvPr id="1026" name="Picture 2" descr="Jean-Karim Hériché">
            <a:extLst>
              <a:ext uri="{FF2B5EF4-FFF2-40B4-BE49-F238E27FC236}">
                <a16:creationId xmlns:a16="http://schemas.microsoft.com/office/drawing/2014/main" id="{F88874A5-AD7F-BD6C-A45E-B10180142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84" y="2254357"/>
            <a:ext cx="1004222" cy="113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98A393-B2F1-BF35-392C-7E3EC11D6315}"/>
              </a:ext>
            </a:extLst>
          </p:cNvPr>
          <p:cNvSpPr txBox="1"/>
          <p:nvPr/>
        </p:nvSpPr>
        <p:spPr>
          <a:xfrm>
            <a:off x="1546971" y="2612936"/>
            <a:ext cx="1700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Jean-Karim </a:t>
            </a:r>
            <a:r>
              <a:rPr lang="en-US" sz="1200" dirty="0" err="1"/>
              <a:t>Hériché</a:t>
            </a:r>
            <a:r>
              <a:rPr lang="en-US" sz="1200" dirty="0"/>
              <a:t> (EMBL Heidelberg)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0A6095-6B82-64A7-4990-C5432F81779F}"/>
              </a:ext>
            </a:extLst>
          </p:cNvPr>
          <p:cNvSpPr txBox="1"/>
          <p:nvPr/>
        </p:nvSpPr>
        <p:spPr>
          <a:xfrm>
            <a:off x="3625720" y="3058217"/>
            <a:ext cx="2034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Matthias Täschner (ScaDS.AI)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83965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D22B4AEA-AE6C-FD66-669C-7BA07F80E6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231" b="2905"/>
          <a:stretch/>
        </p:blipFill>
        <p:spPr>
          <a:xfrm>
            <a:off x="3037398" y="4770618"/>
            <a:ext cx="7073146" cy="12753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FC003A-742E-1FFE-25B6-AD857AC19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10629165" cy="812280"/>
          </a:xfrm>
        </p:spPr>
        <p:txBody>
          <a:bodyPr/>
          <a:lstStyle/>
          <a:p>
            <a:r>
              <a:rPr lang="en-US" sz="3600" dirty="0"/>
              <a:t>Bio-image Analysis using Large-Language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CF8C3-2EFE-F0BC-5A88-2AB86CA40E4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32738"/>
          </a:xfrm>
        </p:spPr>
        <p:txBody>
          <a:bodyPr/>
          <a:lstStyle/>
          <a:p>
            <a:r>
              <a:rPr lang="en-US" dirty="0"/>
              <a:t>My job is changing, since we have </a:t>
            </a:r>
            <a:r>
              <a:rPr lang="en-US" dirty="0">
                <a:solidFill>
                  <a:srgbClr val="51B02F"/>
                </a:solidFill>
              </a:rPr>
              <a:t>ChatGPT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461E47-145D-9F51-0FB9-D8084E8032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2769"/>
          <a:stretch/>
        </p:blipFill>
        <p:spPr>
          <a:xfrm>
            <a:off x="3037398" y="1899470"/>
            <a:ext cx="7073146" cy="287114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64C048E-E114-ADD0-2B70-40E62D9B4836}"/>
              </a:ext>
            </a:extLst>
          </p:cNvPr>
          <p:cNvSpPr txBox="1"/>
          <p:nvPr/>
        </p:nvSpPr>
        <p:spPr>
          <a:xfrm>
            <a:off x="130288" y="2529033"/>
            <a:ext cx="2782956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Prompt: </a:t>
            </a:r>
            <a:br>
              <a:rPr lang="en-US" sz="2400" dirty="0"/>
            </a:br>
            <a:r>
              <a:rPr lang="en-US" sz="2400" dirty="0"/>
              <a:t>“Please segment the nuclei in the blue channel of the image”</a:t>
            </a:r>
          </a:p>
        </p:txBody>
      </p:sp>
    </p:spTree>
    <p:extLst>
      <p:ext uri="{BB962C8B-B14F-4D97-AF65-F5344CB8AC3E}">
        <p14:creationId xmlns:p14="http://schemas.microsoft.com/office/powerpoint/2010/main" val="216286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826720-D218-2137-E6D7-06C787B7DF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173" r="290" b="78385"/>
          <a:stretch/>
        </p:blipFill>
        <p:spPr>
          <a:xfrm>
            <a:off x="6238341" y="1514232"/>
            <a:ext cx="5149137" cy="13376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E86540-AFBF-3DEE-C523-6636A3346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/>
              <a:t>Vision </a:t>
            </a:r>
            <a:r>
              <a:rPr lang="de-DE" sz="3600" dirty="0" err="1"/>
              <a:t>language</a:t>
            </a:r>
            <a:r>
              <a:rPr lang="de-DE" sz="3600" dirty="0"/>
              <a:t> </a:t>
            </a:r>
            <a:r>
              <a:rPr lang="de-DE" sz="3600" dirty="0" err="1"/>
              <a:t>models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counting</a:t>
            </a:r>
            <a:r>
              <a:rPr lang="de-DE" sz="3600" dirty="0"/>
              <a:t> </a:t>
            </a:r>
            <a:r>
              <a:rPr lang="de-DE" sz="3600" dirty="0" err="1"/>
              <a:t>objects</a:t>
            </a:r>
            <a:endParaRPr lang="en-US" sz="36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5784C2E-C5C5-BD13-CEDC-0E0E7EE84C98}"/>
              </a:ext>
            </a:extLst>
          </p:cNvPr>
          <p:cNvSpPr txBox="1">
            <a:spLocks/>
          </p:cNvSpPr>
          <p:nvPr/>
        </p:nvSpPr>
        <p:spPr>
          <a:xfrm>
            <a:off x="893326" y="1185232"/>
            <a:ext cx="10644901" cy="608846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400" dirty="0"/>
              <a:t>LLMs </a:t>
            </a:r>
            <a:r>
              <a:rPr lang="de-DE" sz="2400" dirty="0" err="1"/>
              <a:t>were</a:t>
            </a:r>
            <a:r>
              <a:rPr lang="de-DE" sz="2400" dirty="0"/>
              <a:t> not </a:t>
            </a:r>
            <a:r>
              <a:rPr lang="de-DE" sz="2400" dirty="0" err="1"/>
              <a:t>exactly</a:t>
            </a:r>
            <a:r>
              <a:rPr lang="de-DE" sz="2400" dirty="0"/>
              <a:t> </a:t>
            </a:r>
            <a:r>
              <a:rPr lang="de-DE" sz="2400" dirty="0" err="1"/>
              <a:t>built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this</a:t>
            </a:r>
            <a:r>
              <a:rPr lang="de-DE" sz="2400" dirty="0"/>
              <a:t> </a:t>
            </a:r>
            <a:r>
              <a:rPr lang="de-DE" sz="2400" dirty="0" err="1"/>
              <a:t>use-case</a:t>
            </a:r>
            <a:r>
              <a:rPr lang="de-DE" sz="2400" dirty="0"/>
              <a:t>…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7FD795-0CCF-37AA-DF94-747BB21BF5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1486"/>
          <a:stretch/>
        </p:blipFill>
        <p:spPr>
          <a:xfrm>
            <a:off x="843224" y="1594984"/>
            <a:ext cx="4966857" cy="413536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901F39C-9A43-FB12-27C8-95EF7F14C666}"/>
              </a:ext>
            </a:extLst>
          </p:cNvPr>
          <p:cNvCxnSpPr>
            <a:cxnSpLocks/>
          </p:cNvCxnSpPr>
          <p:nvPr/>
        </p:nvCxnSpPr>
        <p:spPr>
          <a:xfrm>
            <a:off x="7747000" y="2341148"/>
            <a:ext cx="50070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C7A8977B-1F30-1270-5E45-F056C5C061B4}"/>
              </a:ext>
            </a:extLst>
          </p:cNvPr>
          <p:cNvSpPr/>
          <p:nvPr/>
        </p:nvSpPr>
        <p:spPr>
          <a:xfrm>
            <a:off x="7747000" y="3111507"/>
            <a:ext cx="3601776" cy="2514593"/>
          </a:xfrm>
          <a:prstGeom prst="wedgeRectCallou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800" dirty="0">
                <a:solidFill>
                  <a:srgbClr val="C00000"/>
                </a:solidFill>
              </a:rPr>
              <a:t>n=1</a:t>
            </a:r>
            <a:endParaRPr lang="en-US" sz="13800" dirty="0">
              <a:solidFill>
                <a:srgbClr val="C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FDE750-DD1D-9A41-00E8-E9CF544C09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23" t="91981" r="65399" b="1953"/>
          <a:stretch/>
        </p:blipFill>
        <p:spPr>
          <a:xfrm>
            <a:off x="1035781" y="5411028"/>
            <a:ext cx="4523447" cy="43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38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EE64E049-8C3A-78AC-2DD3-F26350EE2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75" y="2137691"/>
            <a:ext cx="7019416" cy="39109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B01EF3-3FB2-C68E-11AC-C3D9856F3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0" y="371735"/>
            <a:ext cx="10454403" cy="812280"/>
          </a:xfrm>
        </p:spPr>
        <p:txBody>
          <a:bodyPr/>
          <a:lstStyle/>
          <a:p>
            <a:r>
              <a:rPr lang="de-DE" dirty="0"/>
              <a:t>Vision </a:t>
            </a:r>
            <a:r>
              <a:rPr lang="de-DE" dirty="0" err="1"/>
              <a:t>language</a:t>
            </a:r>
            <a:r>
              <a:rPr lang="de-DE" dirty="0"/>
              <a:t> </a:t>
            </a:r>
            <a:r>
              <a:rPr lang="de-DE" dirty="0" err="1"/>
              <a:t>models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counting</a:t>
            </a:r>
            <a:r>
              <a:rPr lang="de-DE" dirty="0"/>
              <a:t> </a:t>
            </a:r>
            <a:r>
              <a:rPr lang="de-DE" dirty="0" err="1"/>
              <a:t>objects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08A13D-33C6-33E1-48F7-7FEAADAE1B5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04850" y="1362075"/>
            <a:ext cx="10815617" cy="4371976"/>
          </a:xfrm>
        </p:spPr>
        <p:txBody>
          <a:bodyPr/>
          <a:lstStyle/>
          <a:p>
            <a:r>
              <a:rPr lang="de-DE" sz="2400" dirty="0"/>
              <a:t>Prompt: „</a:t>
            </a:r>
            <a:r>
              <a:rPr lang="en-US" sz="2400" dirty="0" err="1"/>
              <a:t>Analyse</a:t>
            </a:r>
            <a:r>
              <a:rPr lang="en-US" sz="2400" dirty="0"/>
              <a:t> the following image by counting the bright blobs. Respond with the number only. </a:t>
            </a:r>
            <a:r>
              <a:rPr lang="de-DE" sz="2400" dirty="0"/>
              <a:t>“ </a:t>
            </a:r>
            <a:r>
              <a:rPr lang="de-DE" sz="2400" dirty="0">
                <a:solidFill>
                  <a:srgbClr val="51B02F"/>
                </a:solidFill>
              </a:rPr>
              <a:t>(n=25)</a:t>
            </a:r>
            <a:endParaRPr lang="en-US" sz="2400" dirty="0">
              <a:solidFill>
                <a:srgbClr val="51B02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F495FD-4A65-1F7A-E397-7C390A0105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26" b="6944"/>
          <a:stretch/>
        </p:blipFill>
        <p:spPr>
          <a:xfrm>
            <a:off x="720337" y="2305050"/>
            <a:ext cx="3226817" cy="31908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4D3915E-E14C-736D-F5C8-901402C89DCA}"/>
              </a:ext>
            </a:extLst>
          </p:cNvPr>
          <p:cNvSpPr txBox="1"/>
          <p:nvPr/>
        </p:nvSpPr>
        <p:spPr>
          <a:xfrm>
            <a:off x="3651615" y="6172421"/>
            <a:ext cx="49716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4"/>
              </a:rPr>
              <a:t>https://haesleinhuepf.github.io/BioImageAnalysisNotebooks/20c_vision_models/vision_models.html</a:t>
            </a:r>
            <a:r>
              <a:rPr lang="en-US" sz="1600" dirty="0"/>
              <a:t> </a:t>
            </a: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D8B31D7-FC04-6E81-8E44-06084D8DF12F}"/>
              </a:ext>
            </a:extLst>
          </p:cNvPr>
          <p:cNvSpPr/>
          <p:nvPr/>
        </p:nvSpPr>
        <p:spPr>
          <a:xfrm>
            <a:off x="6286500" y="2476500"/>
            <a:ext cx="933450" cy="600075"/>
          </a:xfrm>
          <a:prstGeom prst="wedgeRectCallout">
            <a:avLst>
              <a:gd name="adj1" fmla="val -57568"/>
              <a:gd name="adj2" fmla="val 5138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Nov 2023</a:t>
            </a:r>
            <a:endParaRPr lang="en-US" dirty="0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FACEA394-6B20-5CD5-2E6C-70D5AB638C04}"/>
              </a:ext>
            </a:extLst>
          </p:cNvPr>
          <p:cNvSpPr/>
          <p:nvPr/>
        </p:nvSpPr>
        <p:spPr>
          <a:xfrm>
            <a:off x="8404590" y="3386137"/>
            <a:ext cx="933450" cy="600075"/>
          </a:xfrm>
          <a:prstGeom prst="wedgeRectCallout">
            <a:avLst>
              <a:gd name="adj1" fmla="val -57568"/>
              <a:gd name="adj2" fmla="val 5138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Apr 2024</a:t>
            </a:r>
            <a:endParaRPr lang="en-US" dirty="0"/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0A5FD4E0-DF83-A4ED-5E46-37CAA22B1A68}"/>
              </a:ext>
            </a:extLst>
          </p:cNvPr>
          <p:cNvSpPr/>
          <p:nvPr/>
        </p:nvSpPr>
        <p:spPr>
          <a:xfrm>
            <a:off x="10553191" y="3657599"/>
            <a:ext cx="933450" cy="600075"/>
          </a:xfrm>
          <a:prstGeom prst="wedgeRectCallout">
            <a:avLst>
              <a:gd name="adj1" fmla="val -57568"/>
              <a:gd name="adj2" fmla="val 5138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May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71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Multi-modal </a:t>
            </a:r>
            <a:r>
              <a:rPr lang="en-US" sz="4400" dirty="0"/>
              <a:t>LLMs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4911985"/>
          </a:xfrm>
        </p:spPr>
        <p:txBody>
          <a:bodyPr>
            <a:normAutofit/>
          </a:bodyPr>
          <a:lstStyle/>
          <a:p>
            <a:r>
              <a:rPr lang="en-US" dirty="0"/>
              <a:t>Combining image, text and […] data, to gain new [biological] insights.</a:t>
            </a:r>
            <a:endParaRPr lang="en-US" u="sng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452589" y="2981563"/>
            <a:ext cx="1569155" cy="2360127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1059544" y="4713294"/>
            <a:ext cx="2582804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many cells are there?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211BB9C9-8209-5403-324B-3B0B5ED322CA}"/>
              </a:ext>
            </a:extLst>
          </p:cNvPr>
          <p:cNvCxnSpPr>
            <a:cxnSpLocks/>
            <a:stCxn id="4" idx="3"/>
            <a:endCxn id="9" idx="2"/>
          </p:cNvCxnSpPr>
          <p:nvPr/>
        </p:nvCxnSpPr>
        <p:spPr>
          <a:xfrm>
            <a:off x="3673142" y="3240867"/>
            <a:ext cx="1383961" cy="920759"/>
          </a:xfrm>
          <a:prstGeom prst="bentConnector3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  <a:endCxn id="9" idx="2"/>
          </p:cNvCxnSpPr>
          <p:nvPr/>
        </p:nvCxnSpPr>
        <p:spPr>
          <a:xfrm flipV="1">
            <a:off x="3642348" y="4161626"/>
            <a:ext cx="1414755" cy="1028722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34E247B3-BC77-3DF8-2B17-811614B35BB3}"/>
              </a:ext>
            </a:extLst>
          </p:cNvPr>
          <p:cNvCxnSpPr>
            <a:cxnSpLocks/>
            <a:stCxn id="32" idx="2"/>
            <a:endCxn id="54" idx="1"/>
          </p:cNvCxnSpPr>
          <p:nvPr/>
        </p:nvCxnSpPr>
        <p:spPr>
          <a:xfrm flipV="1">
            <a:off x="7417230" y="3240867"/>
            <a:ext cx="1223001" cy="920760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B2B6F25-2EF0-37EF-F995-7B817AD1EC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12" t="2756" r="20148" b="7097"/>
          <a:stretch/>
        </p:blipFill>
        <p:spPr>
          <a:xfrm>
            <a:off x="1267842" y="2079643"/>
            <a:ext cx="2405300" cy="2322447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541CB736-676B-499C-17A5-12D07D761549}"/>
              </a:ext>
            </a:extLst>
          </p:cNvPr>
          <p:cNvSpPr txBox="1">
            <a:spLocks/>
          </p:cNvSpPr>
          <p:nvPr/>
        </p:nvSpPr>
        <p:spPr>
          <a:xfrm>
            <a:off x="8640231" y="4539125"/>
            <a:ext cx="3058283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4 cells. </a:t>
            </a:r>
            <a:b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just marked their nuclei.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67777978-8D54-9C5D-758F-FBE9DAD43E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0231" y="2079643"/>
            <a:ext cx="2206601" cy="2322447"/>
          </a:xfrm>
          <a:prstGeom prst="rect">
            <a:avLst/>
          </a:prstGeom>
        </p:spPr>
      </p:pic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C9569F83-589E-48C8-BEA4-1F5545E809F2}"/>
              </a:ext>
            </a:extLst>
          </p:cNvPr>
          <p:cNvCxnSpPr>
            <a:cxnSpLocks/>
            <a:stCxn id="32" idx="2"/>
            <a:endCxn id="51" idx="1"/>
          </p:cNvCxnSpPr>
          <p:nvPr/>
        </p:nvCxnSpPr>
        <p:spPr>
          <a:xfrm>
            <a:off x="7417230" y="4161627"/>
            <a:ext cx="1223001" cy="1069996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0788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D22B4AEA-AE6C-FD66-669C-7BA07F80E6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231" b="2905"/>
          <a:stretch/>
        </p:blipFill>
        <p:spPr>
          <a:xfrm>
            <a:off x="3037398" y="4770618"/>
            <a:ext cx="7073146" cy="12753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FC003A-742E-1FFE-25B6-AD857AC19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10629165" cy="812280"/>
          </a:xfrm>
        </p:spPr>
        <p:txBody>
          <a:bodyPr/>
          <a:lstStyle/>
          <a:p>
            <a:r>
              <a:rPr lang="en-US" sz="3600" dirty="0"/>
              <a:t>Bio-image Analysis using Large-Language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CF8C3-2EFE-F0BC-5A88-2AB86CA40E4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32738"/>
          </a:xfrm>
        </p:spPr>
        <p:txBody>
          <a:bodyPr/>
          <a:lstStyle/>
          <a:p>
            <a:r>
              <a:rPr lang="en-US" dirty="0"/>
              <a:t>My job is changing, since we have </a:t>
            </a:r>
            <a:r>
              <a:rPr lang="en-US" dirty="0">
                <a:solidFill>
                  <a:srgbClr val="51B02F"/>
                </a:solidFill>
              </a:rPr>
              <a:t>ChatGPT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461E47-145D-9F51-0FB9-D8084E8032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2769"/>
          <a:stretch/>
        </p:blipFill>
        <p:spPr>
          <a:xfrm>
            <a:off x="3037398" y="1899470"/>
            <a:ext cx="7073146" cy="28711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E64FCB-7054-3BD7-CDB0-D493BD1217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61" t="1256" r="5504" b="3167"/>
          <a:stretch/>
        </p:blipFill>
        <p:spPr>
          <a:xfrm>
            <a:off x="7825106" y="155313"/>
            <a:ext cx="4252777" cy="6550286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A8BADB-F679-43B5-4D97-04EB525A9ED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771" t="-2992" b="55"/>
          <a:stretch/>
        </p:blipFill>
        <p:spPr>
          <a:xfrm>
            <a:off x="-3904343" y="2177143"/>
            <a:ext cx="3123826" cy="2593475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42AFBFD-71A9-9877-111B-C26F0C2522BB}"/>
              </a:ext>
            </a:extLst>
          </p:cNvPr>
          <p:cNvCxnSpPr>
            <a:cxnSpLocks/>
          </p:cNvCxnSpPr>
          <p:nvPr/>
        </p:nvCxnSpPr>
        <p:spPr>
          <a:xfrm>
            <a:off x="4182386" y="5661163"/>
            <a:ext cx="3642720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64C048E-E114-ADD0-2B70-40E62D9B4836}"/>
              </a:ext>
            </a:extLst>
          </p:cNvPr>
          <p:cNvSpPr txBox="1"/>
          <p:nvPr/>
        </p:nvSpPr>
        <p:spPr>
          <a:xfrm>
            <a:off x="130288" y="2529033"/>
            <a:ext cx="2782956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Prompt: </a:t>
            </a:r>
            <a:br>
              <a:rPr lang="en-US" sz="2400" dirty="0"/>
            </a:br>
            <a:r>
              <a:rPr lang="en-US" sz="2400" dirty="0"/>
              <a:t>“Please segment the nuclei in the blue channel of the image”</a:t>
            </a:r>
          </a:p>
        </p:txBody>
      </p:sp>
    </p:spTree>
    <p:extLst>
      <p:ext uri="{BB962C8B-B14F-4D97-AF65-F5344CB8AC3E}">
        <p14:creationId xmlns:p14="http://schemas.microsoft.com/office/powerpoint/2010/main" val="337442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UD_2018">
  <a:themeElements>
    <a:clrScheme name="TUD_Farben">
      <a:dk1>
        <a:srgbClr val="00305E"/>
      </a:dk1>
      <a:lt1>
        <a:srgbClr val="FFFFFF"/>
      </a:lt1>
      <a:dk2>
        <a:srgbClr val="00305E"/>
      </a:dk2>
      <a:lt2>
        <a:srgbClr val="727879"/>
      </a:lt2>
      <a:accent1>
        <a:srgbClr val="009EE0"/>
      </a:accent1>
      <a:accent2>
        <a:srgbClr val="006AB3"/>
      </a:accent2>
      <a:accent3>
        <a:srgbClr val="6AB023"/>
      </a:accent3>
      <a:accent4>
        <a:srgbClr val="007D40"/>
      </a:accent4>
      <a:accent5>
        <a:srgbClr val="93107E"/>
      </a:accent5>
      <a:accent6>
        <a:srgbClr val="54378A"/>
      </a:accent6>
      <a:hlink>
        <a:srgbClr val="009EE0"/>
      </a:hlink>
      <a:folHlink>
        <a:srgbClr val="006AB3"/>
      </a:folHlink>
    </a:clrScheme>
    <a:fontScheme name="TUD_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5" id="{F5DABC0C-316B-434E-B9F8-D3370FD95A3E}" vid="{19CB8540-6DD6-924D-B8D0-2D0F9399859F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BEE476C9DF2F248B265B4A3C7AC3448" ma:contentTypeVersion="11" ma:contentTypeDescription="Ein neues Dokument erstellen." ma:contentTypeScope="" ma:versionID="0793756170811d0eb752a3111ee68051">
  <xsd:schema xmlns:xsd="http://www.w3.org/2001/XMLSchema" xmlns:xs="http://www.w3.org/2001/XMLSchema" xmlns:p="http://schemas.microsoft.com/office/2006/metadata/properties" xmlns:ns2="a086261e-0429-4196-aa9d-895edc846c16" targetNamespace="http://schemas.microsoft.com/office/2006/metadata/properties" ma:root="true" ma:fieldsID="dda6790b4f1926a9a2f1b57ce85fcf7a" ns2:_="">
    <xsd:import namespace="a086261e-0429-4196-aa9d-895edc846c1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86261e-0429-4196-aa9d-895edc846c1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086261e-0429-4196-aa9d-895edc846c16">ZIHTEAMSITE-196109956-1493</_dlc_DocId>
    <_dlc_DocIdUrl xmlns="a086261e-0429-4196-aa9d-895edc846c16">
      <Url>https://sharepoint.tu-dresden.de/sites/zih/projekte/scads/_layouts/15/DocIdRedir.aspx?ID=ZIHTEAMSITE-196109956-1493</Url>
      <Description>ZIHTEAMSITE-196109956-1493</Description>
    </_dlc_DocIdUrl>
  </documentManagement>
</p:properties>
</file>

<file path=customXml/itemProps1.xml><?xml version="1.0" encoding="utf-8"?>
<ds:datastoreItem xmlns:ds="http://schemas.openxmlformats.org/officeDocument/2006/customXml" ds:itemID="{76DC3C5C-13A8-4AE9-9F1D-E2AC52CBD043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941C5575-D805-4D41-AA18-4E77B97090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F7354A6-EABF-4029-B3F4-181CA108D2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86261e-0429-4196-aa9d-895edc846c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18F8D1C-8693-43B4-9141-AEF95057B684}">
  <ds:schemaRefs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dcmitype/"/>
    <ds:schemaRef ds:uri="http://schemas.openxmlformats.org/package/2006/metadata/core-properties"/>
    <ds:schemaRef ds:uri="a086261e-0429-4196-aa9d-895edc846c16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1975</TotalTime>
  <Words>1820</Words>
  <Application>Microsoft Office PowerPoint</Application>
  <PresentationFormat>Widescreen</PresentationFormat>
  <Paragraphs>292</Paragraphs>
  <Slides>40</Slides>
  <Notes>2</Notes>
  <HiddenSlides>1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9" baseType="lpstr">
      <vt:lpstr>Arial</vt:lpstr>
      <vt:lpstr>Calibri</vt:lpstr>
      <vt:lpstr>Courier New</vt:lpstr>
      <vt:lpstr>Open Sans</vt:lpstr>
      <vt:lpstr>Open Sans ExtraBold</vt:lpstr>
      <vt:lpstr>Symbol</vt:lpstr>
      <vt:lpstr>Times New Roman</vt:lpstr>
      <vt:lpstr>Wingdings</vt:lpstr>
      <vt:lpstr>TUD_2018</vt:lpstr>
      <vt:lpstr>PowerPoint Presentation</vt:lpstr>
      <vt:lpstr>Large Language Models (LLMs)</vt:lpstr>
      <vt:lpstr>Bio-image Analysis</vt:lpstr>
      <vt:lpstr>Bio-image Analysis</vt:lpstr>
      <vt:lpstr>Bio-image Analysis using Large-Language Models</vt:lpstr>
      <vt:lpstr>Vision language models for counting objects</vt:lpstr>
      <vt:lpstr>Vision language models for counting objects</vt:lpstr>
      <vt:lpstr>Multi-modal LLMs</vt:lpstr>
      <vt:lpstr>Bio-image Analysis using Large-Language Models</vt:lpstr>
      <vt:lpstr>Large Language Models (LLMs)</vt:lpstr>
      <vt:lpstr>Open source assistant: BiA-Bob</vt:lpstr>
      <vt:lpstr>Generating complex code blocks</vt:lpstr>
      <vt:lpstr>Generating notebooks</vt:lpstr>
      <vt:lpstr>Generating notebooks</vt:lpstr>
      <vt:lpstr>Vision Language Models</vt:lpstr>
      <vt:lpstr>Vision language models</vt:lpstr>
      <vt:lpstr>Generating notebooks using vision models </vt:lpstr>
      <vt:lpstr>Generating notebooks using vision models </vt:lpstr>
      <vt:lpstr>Optimizing documentation</vt:lpstr>
      <vt:lpstr>GPU-Accelerating code</vt:lpstr>
      <vt:lpstr>Under the hood: prompt engineering</vt:lpstr>
      <vt:lpstr>Compatible language models</vt:lpstr>
      <vt:lpstr>Compatible language models</vt:lpstr>
      <vt:lpstr>Similar tools</vt:lpstr>
      <vt:lpstr>Similar tools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Image generation models</vt:lpstr>
      <vt:lpstr>Other related use-cases of LLMs</vt:lpstr>
      <vt:lpstr>Other related use-cases of LLMs</vt:lpstr>
      <vt:lpstr>Summary &amp; outlook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Thomas Burghardt</dc:creator>
  <cp:lastModifiedBy>Robert Haase</cp:lastModifiedBy>
  <cp:revision>130</cp:revision>
  <dcterms:modified xsi:type="dcterms:W3CDTF">2024-06-14T05:24:58Z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0x0101003BEE476C9DF2F248B265B4A3C7AC3448</vt:lpwstr>
  </property>
  <property fmtid="{D5CDD505-2E9C-101B-9397-08002B2CF9AE}" pid="3" name="_dlc_DocIdItemGuid">
    <vt:lpwstr>72f4eced-47dd-49c0-bdfa-f3d2425fc663</vt:lpwstr>
  </property>
</Properties>
</file>