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70" r:id="rId3"/>
    <p:sldId id="271" r:id="rId4"/>
    <p:sldId id="278" r:id="rId5"/>
    <p:sldId id="279" r:id="rId6"/>
    <p:sldId id="273" r:id="rId7"/>
    <p:sldId id="274" r:id="rId8"/>
    <p:sldId id="277" r:id="rId9"/>
    <p:sldId id="275" r:id="rId10"/>
    <p:sldId id="280" r:id="rId11"/>
    <p:sldId id="281" r:id="rId12"/>
    <p:sldId id="276" r:id="rId13"/>
    <p:sldId id="260" r:id="rId14"/>
  </p:sldIdLst>
  <p:sldSz cx="9144000" cy="6858000" type="screen4x3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581"/>
    <a:srgbClr val="0E1F50"/>
    <a:srgbClr val="058F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1815" autoAdjust="0"/>
  </p:normalViewPr>
  <p:slideViewPr>
    <p:cSldViewPr>
      <p:cViewPr>
        <p:scale>
          <a:sx n="75" d="100"/>
          <a:sy n="75" d="100"/>
        </p:scale>
        <p:origin x="1666" y="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DD7C8-4501-462E-9966-E4A4C719E74D}" type="datetimeFigureOut">
              <a:rPr lang="sl-SI" smtClean="0"/>
              <a:t>29. 01. 2018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0BD01-25EB-47F6-AE30-A09DC6452B8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011491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FA39B-2848-49E9-9FE1-2599C637B24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CC712-8D56-4B5B-912E-BC0E87FD5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6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CC712-8D56-4B5B-912E-BC0E87FD52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25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CC712-8D56-4B5B-912E-BC0E87FD52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16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CC712-8D56-4B5B-912E-BC0E87FD52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58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benefits of the technology, what they are, how they work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CC712-8D56-4B5B-912E-BC0E87FD52E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70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CC712-8D56-4B5B-912E-BC0E87FD52E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72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CC712-8D56-4B5B-912E-BC0E87FD52E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88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CC712-8D56-4B5B-912E-BC0E87FD52E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70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CC712-8D56-4B5B-912E-BC0E87FD52E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87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CC712-8D56-4B5B-912E-BC0E87FD52E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91306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2"/>
          </p:nvPr>
        </p:nvSpPr>
        <p:spPr>
          <a:xfrm>
            <a:off x="428596" y="42068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  <a:latin typeface="Myriad Pro" pitchFamily="34" charset="0"/>
              </a:defRPr>
            </a:lvl1pPr>
          </a:lstStyle>
          <a:p>
            <a:fld id="{73720256-3A32-4C1A-9265-69382BDBFFE5}" type="datetimeFigureOut">
              <a:rPr lang="es-ES" smtClean="0"/>
              <a:pPr/>
              <a:t>29/01/2018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 hasCustomPrompt="1"/>
          </p:nvPr>
        </p:nvSpPr>
        <p:spPr>
          <a:xfrm>
            <a:off x="428596" y="571480"/>
            <a:ext cx="8215370" cy="642942"/>
          </a:xfrm>
          <a:prstGeom prst="rect">
            <a:avLst/>
          </a:prstGeom>
        </p:spPr>
        <p:txBody>
          <a:bodyPr/>
          <a:lstStyle>
            <a:lvl1pPr marL="540000" indent="-540000">
              <a:lnSpc>
                <a:spcPts val="3600"/>
              </a:lnSpc>
              <a:buClr>
                <a:schemeClr val="bg1"/>
              </a:buClr>
              <a:buSzPct val="95000"/>
              <a:buFont typeface="+mj-lt"/>
              <a:buNone/>
              <a:defRPr sz="3400" b="1">
                <a:solidFill>
                  <a:schemeClr val="bg1"/>
                </a:solidFill>
                <a:effectLst/>
              </a:defRPr>
            </a:lvl1pPr>
          </a:lstStyle>
          <a:p>
            <a:r>
              <a:rPr lang="es-ES" dirty="0" err="1" smtClean="0"/>
              <a:t>Index</a:t>
            </a:r>
            <a:endParaRPr lang="es-ES" dirty="0"/>
          </a:p>
        </p:txBody>
      </p:sp>
      <p:sp>
        <p:nvSpPr>
          <p:cNvPr id="8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571472" y="1390648"/>
            <a:ext cx="3929090" cy="4395806"/>
          </a:xfrm>
          <a:prstGeom prst="rect">
            <a:avLst/>
          </a:prstGeom>
        </p:spPr>
        <p:txBody>
          <a:bodyPr/>
          <a:lstStyle>
            <a:lvl1pPr marL="457200" indent="-457200"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95000"/>
              <a:buFont typeface="+mj-lt"/>
              <a:buAutoNum type="arabicPeriod"/>
              <a:defRPr sz="2400" b="0">
                <a:solidFill>
                  <a:schemeClr val="bg1"/>
                </a:solidFill>
                <a:effectLst/>
              </a:defRPr>
            </a:lvl1pPr>
            <a:lvl2pPr marL="457200" indent="-457200" algn="l"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2400" baseline="0">
                <a:solidFill>
                  <a:schemeClr val="bg1"/>
                </a:solidFill>
                <a:latin typeface="Myriad Pro" pitchFamily="34" charset="0"/>
              </a:defRPr>
            </a:lvl2pPr>
            <a:lvl3pPr marL="540000" indent="-180000" algn="l">
              <a:spcBef>
                <a:spcPts val="0"/>
              </a:spcBef>
              <a:buClr>
                <a:srgbClr val="058F9D"/>
              </a:buClr>
              <a:buSzPct val="65000"/>
              <a:buFont typeface="Courier New" pitchFamily="49" charset="0"/>
              <a:buNone/>
              <a:defRPr sz="2200">
                <a:solidFill>
                  <a:schemeClr val="tx1"/>
                </a:solidFill>
                <a:latin typeface="Myriad Pro" pitchFamily="34" charset="0"/>
              </a:defRPr>
            </a:lvl3pPr>
            <a:lvl4pPr marL="900000" indent="-180000" algn="l">
              <a:spcBef>
                <a:spcPts val="0"/>
              </a:spcBef>
              <a:buClr>
                <a:srgbClr val="058F9D"/>
              </a:buClr>
              <a:buFont typeface="Arial" pitchFamily="34" charset="0"/>
              <a:buNone/>
              <a:defRPr>
                <a:solidFill>
                  <a:schemeClr val="tx1"/>
                </a:solidFill>
                <a:latin typeface="Myriad Pro" pitchFamily="34" charset="0"/>
              </a:defRPr>
            </a:lvl4pPr>
            <a:lvl5pPr marL="1260000" indent="-180000" algn="l">
              <a:spcBef>
                <a:spcPts val="0"/>
              </a:spcBef>
              <a:buClr>
                <a:srgbClr val="058F9D"/>
              </a:buClr>
              <a:buSzPct val="75000"/>
              <a:buFont typeface="Calibri" pitchFamily="34" charset="0"/>
              <a:buNone/>
              <a:defRPr sz="1800">
                <a:solidFill>
                  <a:schemeClr val="tx1"/>
                </a:solidFill>
                <a:latin typeface="Myriad Pro" pitchFamily="34" charset="0"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1</a:t>
            </a:r>
          </a:p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2</a:t>
            </a:r>
          </a:p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3</a:t>
            </a:r>
          </a:p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4</a:t>
            </a:r>
          </a:p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5</a:t>
            </a:r>
          </a:p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6</a:t>
            </a:r>
          </a:p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7</a:t>
            </a:r>
          </a:p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8</a:t>
            </a:r>
          </a:p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9</a:t>
            </a:r>
          </a:p>
          <a:p>
            <a:pPr lvl="1"/>
            <a:r>
              <a:rPr lang="es-ES" dirty="0" err="1" smtClean="0"/>
              <a:t>Chapter</a:t>
            </a:r>
            <a:r>
              <a:rPr lang="es-ES" dirty="0" smtClean="0"/>
              <a:t> 10</a:t>
            </a:r>
          </a:p>
          <a:p>
            <a:pPr lvl="1"/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15370" cy="1000132"/>
          </a:xfrm>
          <a:prstGeom prst="rect">
            <a:avLst/>
          </a:prstGeom>
        </p:spPr>
        <p:txBody>
          <a:bodyPr/>
          <a:lstStyle>
            <a:lvl1pPr marL="540000" indent="-540000">
              <a:lnSpc>
                <a:spcPts val="3600"/>
              </a:lnSpc>
              <a:buClr>
                <a:srgbClr val="212581"/>
              </a:buClr>
              <a:buSzPct val="95000"/>
              <a:buFont typeface="+mj-lt"/>
              <a:buAutoNum type="arabicPeriod"/>
              <a:defRPr sz="3400" b="1">
                <a:solidFill>
                  <a:srgbClr val="212581"/>
                </a:solidFill>
                <a:effectLst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428596" y="1390648"/>
            <a:ext cx="8215370" cy="4395806"/>
          </a:xfrm>
          <a:prstGeom prst="rect">
            <a:avLst/>
          </a:prstGeom>
        </p:spPr>
        <p:txBody>
          <a:bodyPr/>
          <a:lstStyle>
            <a:lvl1pPr marL="270000" indent="-270000" algn="l">
              <a:spcBef>
                <a:spcPts val="0"/>
              </a:spcBef>
              <a:spcAft>
                <a:spcPts val="0"/>
              </a:spcAft>
              <a:buClr>
                <a:srgbClr val="058F9D"/>
              </a:buClr>
              <a:buSzPct val="95000"/>
              <a:buFont typeface="Arial" pitchFamily="34" charset="0"/>
              <a:buChar char="•"/>
              <a:defRPr sz="2400" b="0">
                <a:solidFill>
                  <a:schemeClr val="tx1"/>
                </a:solidFill>
                <a:effectLst/>
              </a:defRPr>
            </a:lvl1pPr>
            <a:lvl2pPr marL="270000" indent="-270000" algn="l">
              <a:spcBef>
                <a:spcPts val="0"/>
              </a:spcBef>
              <a:buClr>
                <a:srgbClr val="21258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Myriad Pro" pitchFamily="34" charset="0"/>
              </a:defRPr>
            </a:lvl2pPr>
            <a:lvl3pPr marL="540000" indent="-180000" algn="l">
              <a:spcBef>
                <a:spcPts val="0"/>
              </a:spcBef>
              <a:buClr>
                <a:srgbClr val="212581"/>
              </a:buClr>
              <a:buSzPct val="65000"/>
              <a:buFont typeface="Courier New" pitchFamily="49" charset="0"/>
              <a:buChar char="o"/>
              <a:defRPr sz="2200">
                <a:solidFill>
                  <a:schemeClr val="tx1"/>
                </a:solidFill>
                <a:latin typeface="Myriad Pro" pitchFamily="34" charset="0"/>
              </a:defRPr>
            </a:lvl3pPr>
            <a:lvl4pPr marL="900000" indent="-180000" algn="l">
              <a:spcBef>
                <a:spcPts val="0"/>
              </a:spcBef>
              <a:buClr>
                <a:srgbClr val="212581"/>
              </a:buClr>
              <a:buSzPct val="90000"/>
              <a:buFont typeface="Arial" pitchFamily="34" charset="0"/>
              <a:buChar char="•"/>
              <a:defRPr>
                <a:solidFill>
                  <a:schemeClr val="tx1"/>
                </a:solidFill>
                <a:latin typeface="Myriad Pro" pitchFamily="34" charset="0"/>
              </a:defRPr>
            </a:lvl4pPr>
            <a:lvl5pPr marL="1260000" indent="-180000" algn="l">
              <a:spcBef>
                <a:spcPts val="0"/>
              </a:spcBef>
              <a:buClr>
                <a:srgbClr val="212581"/>
              </a:buClr>
              <a:buSzPct val="75000"/>
              <a:buFont typeface="Calibri" pitchFamily="34" charset="0"/>
              <a:buChar char="─"/>
              <a:defRPr sz="1800">
                <a:solidFill>
                  <a:schemeClr val="tx1"/>
                </a:solidFill>
                <a:latin typeface="Myriad Pro" pitchFamily="34" charset="0"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1143000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357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901"/>
            <a:ext cx="1440000" cy="360000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fld id="{14FB2D46-1162-495C-A387-127E9E86B32E}" type="datetime1">
              <a:rPr lang="en-US" smtClean="0"/>
              <a:t>1/29/2018</a:t>
            </a:fld>
            <a:endParaRPr lang="de-DE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75656" y="6492901"/>
            <a:ext cx="6192688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smtClean="0"/>
              <a:t>R. Prodan, 2nd ENTICE Project Meeting, Budapest, 2015</a:t>
            </a:r>
            <a:endParaRPr lang="en-US" dirty="0" smtClean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4000" y="6492901"/>
            <a:ext cx="1440000" cy="360000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5C27B5D6-744C-4EB1-A041-19A83E878482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7692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  <p:sldLayoutId id="2147483653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yriad Pro" pitchFamily="34" charset="0"/>
          <a:ea typeface="+mj-ea"/>
          <a:cs typeface="+mj-cs"/>
        </a:defRPr>
      </a:lvl1pPr>
    </p:titleStyle>
    <p:bodyStyle>
      <a:lvl1pPr marL="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600" b="1" kern="1200" baseline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yriad Pro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596" y="1628800"/>
            <a:ext cx="8229600" cy="2427264"/>
          </a:xfrm>
        </p:spPr>
        <p:txBody>
          <a:bodyPr>
            <a:normAutofit/>
          </a:bodyPr>
          <a:lstStyle/>
          <a:p>
            <a:pPr algn="ctr"/>
            <a:r>
              <a:rPr lang="en-US" b="0" dirty="0">
                <a:effectLst/>
              </a:rPr>
              <a:t>Semantics for the Cloud: The ENTICE integrated environment and opportunities with smart contracts</a:t>
            </a:r>
            <a:endParaRPr lang="en-GB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2"/>
          </p:nvPr>
        </p:nvSpPr>
        <p:spPr>
          <a:xfrm>
            <a:off x="428596" y="47971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Myriad Pro" pitchFamily="34" charset="0"/>
              </a:defRPr>
            </a:lvl1pPr>
          </a:lstStyle>
          <a:p>
            <a:r>
              <a:rPr lang="en-GB" sz="1600" dirty="0" smtClean="0"/>
              <a:t>1</a:t>
            </a:r>
            <a:r>
              <a:rPr lang="sl-SI" sz="1600" dirty="0"/>
              <a:t>8</a:t>
            </a:r>
            <a:r>
              <a:rPr lang="en-GB" sz="1600" dirty="0" smtClean="0"/>
              <a:t>.01.2016</a:t>
            </a:r>
            <a:endParaRPr lang="en-GB" sz="1600" dirty="0"/>
          </a:p>
        </p:txBody>
      </p:sp>
      <p:sp>
        <p:nvSpPr>
          <p:cNvPr id="6" name="3 Marcador de fecha"/>
          <p:cNvSpPr txBox="1">
            <a:spLocks/>
          </p:cNvSpPr>
          <p:nvPr/>
        </p:nvSpPr>
        <p:spPr>
          <a:xfrm>
            <a:off x="827584" y="3573016"/>
            <a:ext cx="6984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Myriad Pro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l-SI" sz="1600" dirty="0" smtClean="0"/>
              <a:t>Sandi Gec, Uroš Paščinski, Vlado Stankovski</a:t>
            </a:r>
            <a:endParaRPr lang="en-GB" sz="1600" dirty="0"/>
          </a:p>
        </p:txBody>
      </p:sp>
      <p:pic>
        <p:nvPicPr>
          <p:cNvPr id="7" name="Picture 2" descr="Rezultat iskanja slik za university of ljubljana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744" y="3912522"/>
            <a:ext cx="1066456" cy="102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Smart contract example (1/2)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1247745"/>
            <a:ext cx="8215370" cy="4536504"/>
          </a:xfrm>
        </p:spPr>
        <p:txBody>
          <a:bodyPr/>
          <a:lstStyle/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pragma solidity ^0.4.6;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contract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ENTICEAgreement {</a:t>
            </a:r>
            <a:endParaRPr lang="sl-SI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address public enticeUser;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address public enticeEnvironment;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struct documentStruct {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bool approvedByUser;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bool approvedByEnv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sl-SI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//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to be added ; attributes to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</a:t>
            </a:r>
            <a:b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// approved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(SLA, Pareto, Pricing etc.)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mapping(bytes32 =&gt; documentStruct) public documentStructs;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bytes32[] public documentList; // all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bytes32[] public approvedDocuments; // approved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// for event listeners    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event LogProposedDocument(address proposer, bytes32 docHash);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event LogApprovedDocument(address approver, bytes32 docHash);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//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storing the entice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user &amp; entice environment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addresses</a:t>
            </a:r>
            <a:endParaRPr lang="sl-SI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function TwoSigs(address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addrUser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address addrEnv) public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enticeUser = addrUser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sl-SI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enticeEnvironment = addrEnv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sl-SI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 fontAlgn="base">
              <a:buNone/>
            </a:pPr>
            <a:endParaRPr lang="sl-SI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1763524"/>
            <a:ext cx="279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← addresses of the parties</a:t>
            </a:r>
            <a:endParaRPr lang="sl-SI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2348880"/>
            <a:ext cx="2129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← contract structure</a:t>
            </a:r>
            <a:endParaRPr lang="sl-SI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2708920"/>
            <a:ext cx="2902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← ENTICE specific metadata</a:t>
            </a:r>
            <a:endParaRPr lang="sl-SI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3406455"/>
            <a:ext cx="239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← supporting functions</a:t>
            </a:r>
            <a:endParaRPr lang="sl-SI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4132602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← event listeners</a:t>
            </a:r>
            <a:endParaRPr lang="sl-SI" dirty="0"/>
          </a:p>
        </p:txBody>
      </p:sp>
      <p:sp>
        <p:nvSpPr>
          <p:cNvPr id="10" name="TextBox 9"/>
          <p:cNvSpPr txBox="1"/>
          <p:nvPr/>
        </p:nvSpPr>
        <p:spPr>
          <a:xfrm>
            <a:off x="5925401" y="4869160"/>
            <a:ext cx="292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← construction data function</a:t>
            </a:r>
            <a:endParaRPr lang="sl-SI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862975"/>
            <a:ext cx="630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Code validated and ready to be deployed on Ethereum testnet.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49135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Smart contract example </a:t>
            </a:r>
            <a:r>
              <a:rPr lang="sl-SI" dirty="0" smtClean="0"/>
              <a:t>(2/2</a:t>
            </a:r>
            <a:r>
              <a:rPr lang="sl-SI" dirty="0"/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1196752"/>
            <a:ext cx="8215370" cy="4395806"/>
          </a:xfrm>
        </p:spPr>
        <p:txBody>
          <a:bodyPr/>
          <a:lstStyle/>
          <a:p>
            <a:pPr marL="0" indent="0" fontAlgn="base">
              <a:buNone/>
            </a:pP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iteration over document lists</a:t>
            </a:r>
          </a:p>
          <a:p>
            <a:pPr marL="0" indent="0" fontAlgn="base">
              <a:buNone/>
            </a:pP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function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getDocumentsCount() public constant returns(uint docCount) {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return documentList.length;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endParaRPr lang="sl-SI" sz="11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fontAlgn="base">
              <a:buNone/>
            </a:pP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 fontAlgn="base">
              <a:buNone/>
            </a:pP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function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getApprovedCount() public constant returns(uint apprCount) {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return approvedDocuments.length;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 fontAlgn="base">
              <a:buNone/>
            </a:pP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//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propose/approve function</a:t>
            </a:r>
          </a:p>
          <a:p>
            <a:pPr marL="0" indent="0" fontAlgn="base">
              <a:buNone/>
            </a:pP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function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agreeDoc(bytes32 hash) public returns(bool success) {</a:t>
            </a:r>
          </a:p>
          <a:p>
            <a:pPr marL="0" indent="0" fontAlgn="base">
              <a:buNone/>
            </a:pPr>
            <a:endParaRPr lang="sl-SI" sz="11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fontAlgn="base">
              <a:buNone/>
            </a:pP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//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if the user is unknown, abort!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if(msg.sender != enticeUser &amp;&amp; msg.sender != enticeEnvironment)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revert(); </a:t>
            </a:r>
            <a:endParaRPr lang="sl-SI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//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if the users are known, set approval flag to TRUE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if(msg.sender == enticeUser) documentStructs[hash]. approvedByUser = true; 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if(msg.sender == enticeEnvironment) documentStructs[hash]. approvedByEnv = true; 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if(documentStructs[hash]. approvedByUser == true &amp;&amp; documentStructs[hash]. approvedByEnv == true) {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//uint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docCount = documentList.push(hash);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LogApprovedDocument(msg.sender, hash);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} else {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//uint 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apprCount = approvedDocuments.push(hash);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LogProposedDocument(msg.sender, hash);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return true</a:t>
            </a: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 fontAlgn="base">
              <a:buNone/>
            </a:pPr>
            <a:r>
              <a:rPr lang="sl-SI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 fontAlgn="base">
              <a:buNone/>
            </a:pPr>
            <a:r>
              <a:rPr lang="sl-SI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0152" y="2780928"/>
            <a:ext cx="2436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← agreement execution</a:t>
            </a:r>
            <a:endParaRPr lang="sl-SI" dirty="0"/>
          </a:p>
        </p:txBody>
      </p:sp>
      <p:sp>
        <p:nvSpPr>
          <p:cNvPr id="5" name="TextBox 4"/>
          <p:cNvSpPr txBox="1"/>
          <p:nvPr/>
        </p:nvSpPr>
        <p:spPr>
          <a:xfrm>
            <a:off x="5940152" y="3137728"/>
            <a:ext cx="178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← unknown user</a:t>
            </a:r>
            <a:endParaRPr lang="sl-SI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4460662"/>
            <a:ext cx="178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← unknown user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77546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Future work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Improved fragmentation through semantic recommendation system</a:t>
            </a:r>
            <a:endParaRPr lang="sl-SI" dirty="0"/>
          </a:p>
          <a:p>
            <a:r>
              <a:rPr lang="en-GB" dirty="0"/>
              <a:t>Integration of smart contracts and evaluation on </a:t>
            </a:r>
            <a:r>
              <a:rPr lang="en-GB" dirty="0" err="1"/>
              <a:t>testnet</a:t>
            </a:r>
            <a:r>
              <a:rPr lang="en-GB" dirty="0"/>
              <a:t> network </a:t>
            </a:r>
            <a:r>
              <a:rPr lang="sl-SI" dirty="0" smtClean="0"/>
              <a:t>of</a:t>
            </a:r>
            <a:r>
              <a:rPr lang="en-GB" dirty="0" smtClean="0"/>
              <a:t> </a:t>
            </a:r>
            <a:r>
              <a:rPr lang="en-GB" dirty="0" err="1" smtClean="0"/>
              <a:t>Ethereum</a:t>
            </a:r>
            <a:endParaRPr lang="sl-SI" dirty="0"/>
          </a:p>
          <a:p>
            <a:r>
              <a:rPr lang="sl-SI" dirty="0" smtClean="0"/>
              <a:t>Use and evaluation</a:t>
            </a:r>
            <a:r>
              <a:rPr lang="en-GB" dirty="0" smtClean="0"/>
              <a:t> </a:t>
            </a:r>
            <a:r>
              <a:rPr lang="en-GB" dirty="0"/>
              <a:t>of distributed storages (e.g. SIA and </a:t>
            </a:r>
            <a:r>
              <a:rPr lang="en-GB" dirty="0" err="1"/>
              <a:t>StorJ</a:t>
            </a:r>
            <a:r>
              <a:rPr lang="en-GB" dirty="0"/>
              <a:t>) for:</a:t>
            </a:r>
            <a:endParaRPr lang="sl-SI" dirty="0"/>
          </a:p>
          <a:p>
            <a:pPr lvl="2"/>
            <a:r>
              <a:rPr lang="en-GB" dirty="0"/>
              <a:t>increase heterogeneous of the geolocations</a:t>
            </a:r>
            <a:endParaRPr lang="sl-SI" dirty="0"/>
          </a:p>
          <a:p>
            <a:pPr lvl="2"/>
            <a:r>
              <a:rPr lang="en-GB" dirty="0"/>
              <a:t>reduce the overall cost of storage</a:t>
            </a:r>
            <a:endParaRPr lang="sl-SI" dirty="0"/>
          </a:p>
          <a:p>
            <a:r>
              <a:rPr lang="en-GB" dirty="0"/>
              <a:t>Overall distribution of services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98518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596" y="1484784"/>
            <a:ext cx="8229600" cy="1143000"/>
          </a:xfrm>
        </p:spPr>
        <p:txBody>
          <a:bodyPr/>
          <a:lstStyle/>
          <a:p>
            <a:pPr algn="ctr"/>
            <a:r>
              <a:rPr lang="en-GB" dirty="0" smtClean="0"/>
              <a:t>Thank you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Questions?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2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Outline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Semantics in ENTICE environment</a:t>
            </a:r>
          </a:p>
          <a:p>
            <a:r>
              <a:rPr lang="sl-SI" dirty="0" smtClean="0"/>
              <a:t>High-level architecture</a:t>
            </a:r>
          </a:p>
          <a:p>
            <a:r>
              <a:rPr lang="sl-SI" dirty="0" smtClean="0"/>
              <a:t>Blockchain</a:t>
            </a:r>
          </a:p>
          <a:p>
            <a:r>
              <a:rPr lang="sl-SI" dirty="0"/>
              <a:t>S</a:t>
            </a:r>
            <a:r>
              <a:rPr lang="sl-SI" dirty="0" smtClean="0"/>
              <a:t>mart contracts</a:t>
            </a:r>
          </a:p>
          <a:p>
            <a:r>
              <a:rPr lang="sl-SI" dirty="0" smtClean="0"/>
              <a:t>Potential integration of smart contracts in ENTICE environment</a:t>
            </a:r>
          </a:p>
          <a:p>
            <a:r>
              <a:rPr lang="sl-SI" dirty="0" smtClean="0"/>
              <a:t>Smart contract example</a:t>
            </a:r>
          </a:p>
          <a:p>
            <a:r>
              <a:rPr lang="sl-SI" dirty="0" smtClean="0"/>
              <a:t>Future work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4147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Semantics in ENTICE </a:t>
            </a:r>
            <a:r>
              <a:rPr lang="sl-SI" dirty="0" smtClean="0"/>
              <a:t>environment (1/3)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1390648"/>
            <a:ext cx="4935492" cy="3696818"/>
          </a:xfrm>
        </p:spPr>
        <p:txBody>
          <a:bodyPr/>
          <a:lstStyle/>
          <a:p>
            <a:r>
              <a:rPr lang="sl-SI" dirty="0" smtClean="0"/>
              <a:t>Data modeled </a:t>
            </a:r>
            <a:r>
              <a:rPr lang="sl-SI" dirty="0"/>
              <a:t>using Web Ontology Language (OWL) and Resource Description Framework </a:t>
            </a:r>
            <a:r>
              <a:rPr lang="sl-SI" dirty="0" smtClean="0"/>
              <a:t>(RDF)</a:t>
            </a:r>
          </a:p>
          <a:p>
            <a:r>
              <a:rPr lang="sl-SI" dirty="0" smtClean="0"/>
              <a:t>Main pillar for the ENTICE data</a:t>
            </a:r>
          </a:p>
          <a:p>
            <a:r>
              <a:rPr lang="sl-SI" dirty="0" smtClean="0"/>
              <a:t>Possibility to inference new data with reasoning mechanisms</a:t>
            </a:r>
          </a:p>
          <a:p>
            <a:r>
              <a:rPr lang="sl-SI" dirty="0"/>
              <a:t>Rich graph representation of the relationships among the </a:t>
            </a:r>
            <a:r>
              <a:rPr lang="sl-SI" dirty="0" smtClean="0"/>
              <a:t>data </a:t>
            </a:r>
            <a:r>
              <a:rPr lang="sl-SI" dirty="0" smtClean="0">
                <a:latin typeface="Calibri" panose="020F0502020204030204" pitchFamily="34" charset="0"/>
              </a:rPr>
              <a:t>→</a:t>
            </a:r>
            <a:endParaRPr lang="sl-SI" dirty="0" smtClean="0"/>
          </a:p>
          <a:p>
            <a:endParaRPr lang="sl-SI" dirty="0" smtClean="0"/>
          </a:p>
          <a:p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883" y="1390648"/>
            <a:ext cx="3681605" cy="369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0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Semantics in ENTICE environment </a:t>
            </a:r>
            <a:r>
              <a:rPr lang="sl-SI" dirty="0" smtClean="0"/>
              <a:t>(2/3)</a:t>
            </a:r>
            <a:endParaRPr lang="sl-S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112"/>
          <a:stretch/>
        </p:blipFill>
        <p:spPr>
          <a:xfrm>
            <a:off x="404585" y="2051358"/>
            <a:ext cx="8267316" cy="2385754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28596" y="1390648"/>
            <a:ext cx="8215370" cy="1390280"/>
          </a:xfrm>
        </p:spPr>
        <p:txBody>
          <a:bodyPr/>
          <a:lstStyle/>
          <a:p>
            <a:r>
              <a:rPr lang="sl-SI" dirty="0" smtClean="0"/>
              <a:t>Representation of the main entities: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549990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Semantics in ENTICE environment </a:t>
            </a:r>
            <a:r>
              <a:rPr lang="sl-SI" dirty="0" smtClean="0"/>
              <a:t>(3/3</a:t>
            </a:r>
            <a:r>
              <a:rPr lang="sl-SI" dirty="0"/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/>
              <a:t>Example benefits:</a:t>
            </a:r>
          </a:p>
          <a:p>
            <a:pPr lvl="2"/>
            <a:r>
              <a:rPr lang="sl-SI" dirty="0"/>
              <a:t>*reduction of the input metadata size for the Multi-Objective optimization (MO) solver by up to 60%,</a:t>
            </a:r>
          </a:p>
          <a:p>
            <a:pPr lvl="2"/>
            <a:r>
              <a:rPr lang="sl-SI" dirty="0"/>
              <a:t>*reduction of the total optimization time of the MO solver by up to 68%, while fully preserving the quality of the solution,</a:t>
            </a:r>
          </a:p>
          <a:p>
            <a:pPr lvl="2"/>
            <a:r>
              <a:rPr lang="sl-SI" dirty="0"/>
              <a:t>semantic representation of fragments (base/virtual images) focusing on richer relationships among the entities</a:t>
            </a:r>
            <a:r>
              <a:rPr lang="sl-SI" dirty="0" smtClean="0"/>
              <a:t>.</a:t>
            </a:r>
            <a:endParaRPr lang="sl-SI" dirty="0"/>
          </a:p>
        </p:txBody>
      </p:sp>
      <p:sp>
        <p:nvSpPr>
          <p:cNvPr id="4" name="Rectangle 3"/>
          <p:cNvSpPr/>
          <p:nvPr/>
        </p:nvSpPr>
        <p:spPr>
          <a:xfrm>
            <a:off x="414636" y="4778568"/>
            <a:ext cx="8208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400" dirty="0" smtClean="0"/>
              <a:t>* Gec </a:t>
            </a:r>
            <a:r>
              <a:rPr lang="sl-SI" sz="1400" dirty="0"/>
              <a:t>S, Kimovski D, Paščinski U, Prodan R, Stankovski V</a:t>
            </a:r>
            <a:r>
              <a:rPr lang="sl-SI" sz="1400" dirty="0" smtClean="0"/>
              <a:t>.: </a:t>
            </a:r>
            <a:r>
              <a:rPr lang="sl-SI" sz="1400" dirty="0"/>
              <a:t>Semantic approach for multi-objective optimisation of the ENTICE distributed Virtual Machine and container images repository. Concurrency Computat: Pract Exper. 2017;e4264. https://doi.org/10.1002/cpe.4264</a:t>
            </a:r>
          </a:p>
        </p:txBody>
      </p:sp>
    </p:spTree>
    <p:extLst>
      <p:ext uri="{BB962C8B-B14F-4D97-AF65-F5344CB8AC3E}">
        <p14:creationId xmlns:p14="http://schemas.microsoft.com/office/powerpoint/2010/main" val="4054452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High-level architecture</a:t>
            </a:r>
            <a:br>
              <a:rPr lang="sl-SI" dirty="0"/>
            </a:b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617" y="820471"/>
            <a:ext cx="5447327" cy="501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13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Blockchain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/>
              <a:t>B</a:t>
            </a:r>
            <a:r>
              <a:rPr lang="sl-SI" dirty="0" smtClean="0"/>
              <a:t>lockchain </a:t>
            </a:r>
            <a:r>
              <a:rPr lang="sl-SI" dirty="0"/>
              <a:t>benefits: </a:t>
            </a:r>
            <a:endParaRPr lang="sl-SI" dirty="0" smtClean="0"/>
          </a:p>
          <a:p>
            <a:pPr lvl="2"/>
            <a:r>
              <a:rPr lang="en-US" dirty="0" smtClean="0"/>
              <a:t>decentralization</a:t>
            </a:r>
            <a:r>
              <a:rPr lang="en-US" dirty="0"/>
              <a:t>,</a:t>
            </a:r>
          </a:p>
          <a:p>
            <a:pPr lvl="2"/>
            <a:r>
              <a:rPr lang="en-US" dirty="0" smtClean="0"/>
              <a:t>transparency,</a:t>
            </a:r>
            <a:endParaRPr lang="sl-SI" dirty="0" smtClean="0"/>
          </a:p>
          <a:p>
            <a:pPr lvl="2"/>
            <a:r>
              <a:rPr lang="en-US" dirty="0" smtClean="0"/>
              <a:t>reduced </a:t>
            </a:r>
            <a:r>
              <a:rPr lang="en-US" dirty="0"/>
              <a:t>transaction </a:t>
            </a:r>
            <a:r>
              <a:rPr lang="en-US" dirty="0" smtClean="0"/>
              <a:t>cost,</a:t>
            </a:r>
            <a:endParaRPr lang="sl-SI" dirty="0" smtClean="0"/>
          </a:p>
          <a:p>
            <a:pPr lvl="2"/>
            <a:r>
              <a:rPr lang="sl-SI" dirty="0"/>
              <a:t>s</a:t>
            </a:r>
            <a:r>
              <a:rPr lang="sl-SI" dirty="0" smtClean="0"/>
              <a:t>atisfying </a:t>
            </a:r>
            <a:r>
              <a:rPr lang="en-US" dirty="0" smtClean="0"/>
              <a:t>transaction speed,</a:t>
            </a:r>
            <a:endParaRPr lang="sl-SI" dirty="0" smtClean="0"/>
          </a:p>
          <a:p>
            <a:pPr lvl="2"/>
            <a:r>
              <a:rPr lang="en-US" dirty="0" smtClean="0"/>
              <a:t>user-controlled </a:t>
            </a:r>
            <a:r>
              <a:rPr lang="en-US" dirty="0"/>
              <a:t>networks</a:t>
            </a:r>
            <a:r>
              <a:rPr lang="en-US" dirty="0" smtClean="0"/>
              <a:t>,</a:t>
            </a:r>
            <a:r>
              <a:rPr lang="sl-SI" dirty="0" smtClean="0"/>
              <a:t> etc.</a:t>
            </a:r>
          </a:p>
          <a:p>
            <a:r>
              <a:rPr lang="sl-SI" dirty="0"/>
              <a:t>data </a:t>
            </a:r>
            <a:r>
              <a:rPr lang="sl-SI" dirty="0" smtClean="0"/>
              <a:t>representation:</a:t>
            </a:r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931" y="3861048"/>
            <a:ext cx="483870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1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Smart contracts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Definition:  „</a:t>
            </a:r>
            <a:r>
              <a:rPr lang="sl-SI" i="1" dirty="0" smtClean="0"/>
              <a:t>Smart contracts </a:t>
            </a:r>
            <a:r>
              <a:rPr lang="en-US" i="1" dirty="0" smtClean="0"/>
              <a:t>are </a:t>
            </a:r>
            <a:r>
              <a:rPr lang="en-US" i="1" dirty="0"/>
              <a:t>self-executing contracts with the terms of the agreement between buyer and seller being directly written into lines of </a:t>
            </a:r>
            <a:r>
              <a:rPr lang="en-US" i="1" dirty="0" smtClean="0"/>
              <a:t>code</a:t>
            </a:r>
            <a:r>
              <a:rPr lang="sl-SI" dirty="0" smtClean="0"/>
              <a:t>“.</a:t>
            </a:r>
          </a:p>
          <a:p>
            <a:r>
              <a:rPr lang="sl-SI" dirty="0" smtClean="0"/>
              <a:t>Smar contracts can:</a:t>
            </a:r>
          </a:p>
          <a:p>
            <a:pPr lvl="2"/>
            <a:r>
              <a:rPr lang="sl-SI" dirty="0"/>
              <a:t>c</a:t>
            </a:r>
            <a:r>
              <a:rPr lang="sl-SI" dirty="0" smtClean="0"/>
              <a:t>reate new ones,</a:t>
            </a:r>
          </a:p>
          <a:p>
            <a:pPr lvl="2"/>
            <a:r>
              <a:rPr lang="sl-SI" dirty="0"/>
              <a:t>c</a:t>
            </a:r>
            <a:r>
              <a:rPr lang="sl-SI" dirty="0" smtClean="0"/>
              <a:t>onsist of defined rules and</a:t>
            </a:r>
            <a:br>
              <a:rPr lang="sl-SI" dirty="0" smtClean="0"/>
            </a:br>
            <a:r>
              <a:rPr lang="sl-SI" smtClean="0"/>
              <a:t>penalities </a:t>
            </a:r>
            <a:r>
              <a:rPr lang="sl-SI" smtClean="0"/>
              <a:t>around </a:t>
            </a:r>
            <a:r>
              <a:rPr lang="sl-SI" dirty="0" smtClean="0"/>
              <a:t>an agreement,</a:t>
            </a:r>
          </a:p>
          <a:p>
            <a:pPr lvl="2"/>
            <a:r>
              <a:rPr lang="sl-SI" dirty="0"/>
              <a:t>b</a:t>
            </a:r>
            <a:r>
              <a:rPr lang="sl-SI" dirty="0" smtClean="0"/>
              <a:t>e agreegated among others</a:t>
            </a:r>
            <a:br>
              <a:rPr lang="sl-SI" dirty="0" smtClean="0"/>
            </a:br>
            <a:r>
              <a:rPr lang="sl-SI" dirty="0" smtClean="0"/>
              <a:t>(like anexes).</a:t>
            </a:r>
            <a:endParaRPr lang="sl-SI" dirty="0"/>
          </a:p>
          <a:p>
            <a:r>
              <a:rPr lang="sl-SI" dirty="0" smtClean="0"/>
              <a:t>Example OriginChain*</a:t>
            </a:r>
            <a:endParaRPr lang="sl-SI" dirty="0"/>
          </a:p>
        </p:txBody>
      </p:sp>
      <p:sp>
        <p:nvSpPr>
          <p:cNvPr id="4" name="Rectangle 3"/>
          <p:cNvSpPr/>
          <p:nvPr/>
        </p:nvSpPr>
        <p:spPr>
          <a:xfrm>
            <a:off x="162049" y="5223755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600" dirty="0"/>
              <a:t>* Q. Lu and X. Xu, "Adaptable Blockchain-Based Systems: A Case Study for Product Traceability," in IEEE Software, vol. 34, no. 6, pp. 21-27, </a:t>
            </a:r>
            <a:r>
              <a:rPr lang="sl-SI" sz="1600" dirty="0" smtClean="0"/>
              <a:t>November </a:t>
            </a:r>
            <a:r>
              <a:rPr lang="sl-SI" sz="1600" dirty="0"/>
              <a:t>2017.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53187"/>
            <a:ext cx="3413151" cy="297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40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Potential integration of smart contracts in ENTICE environment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Initial requirement:</a:t>
            </a:r>
            <a:br>
              <a:rPr lang="sl-SI" dirty="0" smtClean="0"/>
            </a:br>
            <a:r>
              <a:rPr lang="sl-SI" dirty="0" smtClean="0"/>
              <a:t>Using Metamask as a</a:t>
            </a:r>
            <a:br>
              <a:rPr lang="sl-SI" dirty="0" smtClean="0"/>
            </a:br>
            <a:r>
              <a:rPr lang="sl-SI" b="1" dirty="0" smtClean="0"/>
              <a:t>blockchain bridge </a:t>
            </a:r>
            <a:r>
              <a:rPr lang="sl-SI" dirty="0" smtClean="0"/>
              <a:t>and</a:t>
            </a:r>
            <a:br>
              <a:rPr lang="sl-SI" dirty="0" smtClean="0"/>
            </a:br>
            <a:r>
              <a:rPr lang="sl-SI" dirty="0" smtClean="0"/>
              <a:t>the GUI,</a:t>
            </a:r>
          </a:p>
          <a:p>
            <a:r>
              <a:rPr lang="sl-SI" dirty="0" smtClean="0"/>
              <a:t>Fully transparent</a:t>
            </a:r>
            <a:br>
              <a:rPr lang="sl-SI" dirty="0" smtClean="0"/>
            </a:br>
            <a:r>
              <a:rPr lang="sl-SI" dirty="0" smtClean="0"/>
              <a:t>SLA agreements,</a:t>
            </a:r>
          </a:p>
          <a:p>
            <a:r>
              <a:rPr lang="sl-SI" dirty="0"/>
              <a:t>f</a:t>
            </a:r>
            <a:r>
              <a:rPr lang="sl-SI" dirty="0" smtClean="0"/>
              <a:t>acilitate monetization</a:t>
            </a:r>
            <a:br>
              <a:rPr lang="sl-SI" dirty="0" smtClean="0"/>
            </a:br>
            <a:r>
              <a:rPr lang="sl-SI" dirty="0" smtClean="0"/>
              <a:t>of the services,</a:t>
            </a:r>
          </a:p>
          <a:p>
            <a:r>
              <a:rPr lang="en-US" dirty="0" smtClean="0"/>
              <a:t>Introduced penalties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US" dirty="0" smtClean="0"/>
              <a:t>for </a:t>
            </a:r>
            <a:r>
              <a:rPr lang="en-US" dirty="0"/>
              <a:t>the </a:t>
            </a:r>
            <a:r>
              <a:rPr lang="en-US" dirty="0" smtClean="0"/>
              <a:t>significantly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US" dirty="0" smtClean="0"/>
              <a:t>decreased </a:t>
            </a:r>
            <a:r>
              <a:rPr lang="en-US" dirty="0" err="1" smtClean="0"/>
              <a:t>QoS</a:t>
            </a:r>
            <a:r>
              <a:rPr lang="sl-SI" dirty="0"/>
              <a:t> </a:t>
            </a:r>
            <a:r>
              <a:rPr lang="sl-SI" dirty="0" smtClean="0"/>
              <a:t>and</a:t>
            </a:r>
            <a:br>
              <a:rPr lang="sl-SI" dirty="0" smtClean="0"/>
            </a:br>
            <a:r>
              <a:rPr lang="sl-SI" dirty="0" smtClean="0"/>
              <a:t>others.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1395212"/>
            <a:ext cx="4383778" cy="40370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2276872"/>
            <a:ext cx="435874" cy="504056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softEdge rad="0"/>
          </a:effectLst>
          <a:scene3d>
            <a:camera prst="orthographicFront"/>
            <a:lightRig rig="threePt" dir="t"/>
          </a:scene3d>
          <a:sp3d>
            <a:bevelB/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3536176"/>
            <a:ext cx="435874" cy="504056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softEdge rad="0"/>
          </a:effectLst>
          <a:scene3d>
            <a:camera prst="orthographicFront"/>
            <a:lightRig rig="threePt" dir="t"/>
          </a:scene3d>
          <a:sp3d>
            <a:bevelB/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4293096"/>
            <a:ext cx="435874" cy="504056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softEdge rad="0"/>
          </a:effectLst>
          <a:scene3d>
            <a:camera prst="orthographicFront"/>
            <a:lightRig rig="threePt" dir="t"/>
          </a:scene3d>
          <a:sp3d>
            <a:bevelB/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9893" y="4797152"/>
            <a:ext cx="435874" cy="504056"/>
          </a:xfrm>
          <a:prstGeom prst="rect">
            <a:avLst/>
          </a:prstGeom>
          <a:solidFill>
            <a:schemeClr val="tx1">
              <a:alpha val="35000"/>
            </a:schemeClr>
          </a:solidFill>
          <a:effectLst>
            <a:softEdge rad="0"/>
          </a:effectLst>
          <a:scene3d>
            <a:camera prst="orthographicFront"/>
            <a:lightRig rig="threePt" dir="t"/>
          </a:scene3d>
          <a:sp3d>
            <a:bevelB/>
          </a:sp3d>
        </p:spPr>
      </p:pic>
      <p:pic>
        <p:nvPicPr>
          <p:cNvPr id="1026" name="Picture 2" descr="Rezultat iskanja slik za metamask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9" t="16683" r="31961" b="17501"/>
          <a:stretch/>
        </p:blipFill>
        <p:spPr bwMode="auto">
          <a:xfrm>
            <a:off x="4243182" y="1943049"/>
            <a:ext cx="369604" cy="40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7321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1">
      <a:dk1>
        <a:sysClr val="windowText" lastClr="000000"/>
      </a:dk1>
      <a:lt1>
        <a:sysClr val="window" lastClr="FFFFFF"/>
      </a:lt1>
      <a:dk2>
        <a:srgbClr val="058F9D"/>
      </a:dk2>
      <a:lt2>
        <a:srgbClr val="FFFFFF"/>
      </a:lt2>
      <a:accent1>
        <a:srgbClr val="04617B"/>
      </a:accent1>
      <a:accent2>
        <a:srgbClr val="0ABEBE"/>
      </a:accent2>
      <a:accent3>
        <a:srgbClr val="5EF6E4"/>
      </a:accent3>
      <a:accent4>
        <a:srgbClr val="7CCA62"/>
      </a:accent4>
      <a:accent5>
        <a:srgbClr val="009DD9"/>
      </a:accent5>
      <a:accent6>
        <a:srgbClr val="7030A0"/>
      </a:accent6>
      <a:hlink>
        <a:srgbClr val="01303D"/>
      </a:hlink>
      <a:folHlink>
        <a:srgbClr val="01303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5057</TotalTime>
  <Words>507</Words>
  <Application>Microsoft Office PowerPoint</Application>
  <PresentationFormat>On-screen Show (4:3)</PresentationFormat>
  <Paragraphs>128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</vt:lpstr>
      <vt:lpstr>Myriad Pro</vt:lpstr>
      <vt:lpstr>Tema de Office</vt:lpstr>
      <vt:lpstr>Semantics for the Cloud: The ENTICE integrated environment and opportunities with smart contracts</vt:lpstr>
      <vt:lpstr>Outline</vt:lpstr>
      <vt:lpstr>Semantics in ENTICE environment (1/3)</vt:lpstr>
      <vt:lpstr>Semantics in ENTICE environment (2/3)</vt:lpstr>
      <vt:lpstr>Semantics in ENTICE environment (3/3)</vt:lpstr>
      <vt:lpstr>High-level architecture </vt:lpstr>
      <vt:lpstr>Blockchain</vt:lpstr>
      <vt:lpstr>Smart contracts</vt:lpstr>
      <vt:lpstr>Potential integration of smart contracts in ENTICE environment</vt:lpstr>
      <vt:lpstr>Smart contract example (1/2)</vt:lpstr>
      <vt:lpstr>Smart contract example (2/2)</vt:lpstr>
      <vt:lpstr>Future work</vt:lpstr>
      <vt:lpstr>Thank you  Questions?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jseoane</dc:creator>
  <cp:lastModifiedBy>SandiG</cp:lastModifiedBy>
  <cp:revision>233</cp:revision>
  <cp:lastPrinted>2016-01-11T04:03:01Z</cp:lastPrinted>
  <dcterms:created xsi:type="dcterms:W3CDTF">2014-09-15T15:34:19Z</dcterms:created>
  <dcterms:modified xsi:type="dcterms:W3CDTF">2018-01-30T14:55:20Z</dcterms:modified>
</cp:coreProperties>
</file>