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258" r:id="rId3"/>
    <p:sldId id="326" r:id="rId4"/>
    <p:sldId id="327" r:id="rId5"/>
    <p:sldId id="268" r:id="rId6"/>
    <p:sldId id="276" r:id="rId7"/>
    <p:sldId id="272" r:id="rId8"/>
    <p:sldId id="292" r:id="rId9"/>
    <p:sldId id="328" r:id="rId10"/>
    <p:sldId id="284" r:id="rId11"/>
    <p:sldId id="288" r:id="rId12"/>
    <p:sldId id="303" r:id="rId13"/>
    <p:sldId id="304" r:id="rId14"/>
    <p:sldId id="287" r:id="rId15"/>
    <p:sldId id="283" r:id="rId16"/>
    <p:sldId id="296" r:id="rId17"/>
    <p:sldId id="324" r:id="rId18"/>
    <p:sldId id="331" r:id="rId19"/>
    <p:sldId id="289" r:id="rId20"/>
    <p:sldId id="329" r:id="rId21"/>
    <p:sldId id="259" r:id="rId22"/>
    <p:sldId id="332" r:id="rId23"/>
    <p:sldId id="330" r:id="rId24"/>
    <p:sldId id="265" r:id="rId25"/>
    <p:sldId id="274" r:id="rId26"/>
    <p:sldId id="320" r:id="rId2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927"/>
    <p:restoredTop sz="81056"/>
  </p:normalViewPr>
  <p:slideViewPr>
    <p:cSldViewPr snapToGrid="0">
      <p:cViewPr varScale="1">
        <p:scale>
          <a:sx n="84" d="100"/>
          <a:sy n="84" d="100"/>
        </p:scale>
        <p:origin x="200" y="496"/>
      </p:cViewPr>
      <p:guideLst/>
    </p:cSldViewPr>
  </p:slideViewPr>
  <p:outlineViewPr>
    <p:cViewPr>
      <p:scale>
        <a:sx n="33" d="100"/>
        <a:sy n="33" d="100"/>
      </p:scale>
      <p:origin x="0" y="-38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Gill Sans MT" panose="020B0502020104020203" pitchFamily="34" charset="77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Gill Sans MT" panose="020B0502020104020203" pitchFamily="34" charset="77"/>
              </a:defRPr>
            </a:lvl1pPr>
          </a:lstStyle>
          <a:p>
            <a:fld id="{F419FBA6-657E-FE4D-9C69-138C92C0BCA5}" type="datetimeFigureOut">
              <a:rPr lang="en-GB" smtClean="0"/>
              <a:pPr/>
              <a:t>13/06/2024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Gill Sans MT" panose="020B0502020104020203" pitchFamily="34" charset="77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Gill Sans MT" panose="020B0502020104020203" pitchFamily="34" charset="77"/>
              </a:defRPr>
            </a:lvl1pPr>
          </a:lstStyle>
          <a:p>
            <a:fld id="{D943C6CE-245A-4B4A-A126-0C543A57949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6790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Gill Sans MT" panose="020B0502020104020203" pitchFamily="34" charset="77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Gill Sans MT" panose="020B0502020104020203" pitchFamily="34" charset="77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Gill Sans MT" panose="020B0502020104020203" pitchFamily="34" charset="77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Gill Sans MT" panose="020B0502020104020203" pitchFamily="34" charset="77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Gill Sans MT" panose="020B0502020104020203" pitchFamily="34" charset="77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43C6CE-245A-4B4A-A126-0C543A579495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65038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43C6CE-245A-4B4A-A126-0C543A579495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98800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43C6CE-245A-4B4A-A126-0C543A579495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03569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43C6CE-245A-4B4A-A126-0C543A579495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88000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43C6CE-245A-4B4A-A126-0C543A579495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75946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43C6CE-245A-4B4A-A126-0C543A579495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69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43C6CE-245A-4B4A-A126-0C543A579495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99947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43C6CE-245A-4B4A-A126-0C543A579495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20840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43C6CE-245A-4B4A-A126-0C543A579495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88484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43C6CE-245A-4B4A-A126-0C543A579495}" type="slidenum">
              <a:rPr lang="en-GB" smtClean="0"/>
              <a:pPr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996928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43C6CE-245A-4B4A-A126-0C543A579495}" type="slidenum">
              <a:rPr lang="en-GB" smtClean="0"/>
              <a:pPr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43609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43C6CE-245A-4B4A-A126-0C543A579495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346390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43C6CE-245A-4B4A-A126-0C543A579495}" type="slidenum">
              <a:rPr lang="en-GB" smtClean="0"/>
              <a:pPr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07862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43C6CE-245A-4B4A-A126-0C543A579495}" type="slidenum">
              <a:rPr lang="en-GB" smtClean="0"/>
              <a:pPr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328554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43C6CE-245A-4B4A-A126-0C543A579495}" type="slidenum">
              <a:rPr lang="en-GB" smtClean="0"/>
              <a:pPr/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19249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43C6CE-245A-4B4A-A126-0C543A579495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7411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43C6CE-245A-4B4A-A126-0C543A579495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36165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  <a:p>
            <a:r>
              <a:rPr lang="en-GB" dirty="0"/>
              <a:t>https://</a:t>
            </a:r>
            <a:r>
              <a:rPr lang="en-GB" dirty="0" err="1"/>
              <a:t>bmcmedresmethodol.biomedcentral.com</a:t>
            </a:r>
            <a:r>
              <a:rPr lang="en-GB" dirty="0"/>
              <a:t>/articles/10.1186/s12874-021-01304-y</a:t>
            </a:r>
          </a:p>
          <a:p>
            <a:endParaRPr lang="en-GB" dirty="0"/>
          </a:p>
          <a:p>
            <a:r>
              <a:rPr lang="en-GB" dirty="0"/>
              <a:t>https://</a:t>
            </a:r>
            <a:r>
              <a:rPr lang="en-GB" dirty="0" err="1"/>
              <a:t>www.ncbi.nlm.nih.gov</a:t>
            </a:r>
            <a:r>
              <a:rPr lang="en-GB" dirty="0"/>
              <a:t>/</a:t>
            </a:r>
            <a:r>
              <a:rPr lang="en-GB" dirty="0" err="1"/>
              <a:t>pmc</a:t>
            </a:r>
            <a:r>
              <a:rPr lang="en-GB" dirty="0"/>
              <a:t>/articles/PMC7660964/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43C6CE-245A-4B4A-A126-0C543A57949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93566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</a:t>
            </a:r>
            <a:r>
              <a:rPr lang="en-GB" dirty="0" err="1"/>
              <a:t>www.amsterdamumc.org</a:t>
            </a:r>
            <a:r>
              <a:rPr lang="en-GB" dirty="0"/>
              <a:t>/</a:t>
            </a:r>
            <a:r>
              <a:rPr lang="en-GB" dirty="0" err="1"/>
              <a:t>en</a:t>
            </a:r>
            <a:r>
              <a:rPr lang="en-GB" dirty="0"/>
              <a:t>/about/organization/incorporating-the-fair-principles-in-the-research-data-life-cycle.htm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43C6CE-245A-4B4A-A126-0C543A57949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44484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43C6CE-245A-4B4A-A126-0C543A579495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46479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43C6CE-245A-4B4A-A126-0C543A579495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34238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43C6CE-245A-4B4A-A126-0C543A579495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2749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>
            <a:extLst>
              <a:ext uri="{FF2B5EF4-FFF2-40B4-BE49-F238E27FC236}">
                <a16:creationId xmlns:a16="http://schemas.microsoft.com/office/drawing/2014/main" id="{13699E00-D0EA-E48C-0081-A16BD83AB004}"/>
              </a:ext>
            </a:extLst>
          </p:cNvPr>
          <p:cNvSpPr txBox="1"/>
          <p:nvPr userDrawn="1"/>
        </p:nvSpPr>
        <p:spPr>
          <a:xfrm>
            <a:off x="361121" y="6010513"/>
            <a:ext cx="4280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0" i="0" dirty="0">
                <a:latin typeface="Gill Sans MT" panose="020B0502020104020203" pitchFamily="34" charset="77"/>
                <a:ea typeface="Open Sans Light" panose="020B0306030504020204" pitchFamily="34" charset="0"/>
                <a:cs typeface="Open Sans Light" panose="020B0306030504020204" pitchFamily="34" charset="0"/>
              </a:rPr>
              <a:t>DANS is </a:t>
            </a:r>
            <a:r>
              <a:rPr lang="nl-NL" sz="900" b="0" i="0" dirty="0" err="1">
                <a:latin typeface="Gill Sans MT" panose="020B0502020104020203" pitchFamily="34" charset="77"/>
                <a:ea typeface="Open Sans Light" panose="020B0306030504020204" pitchFamily="34" charset="0"/>
                <a:cs typeface="Open Sans Light" panose="020B0306030504020204" pitchFamily="34" charset="0"/>
              </a:rPr>
              <a:t>an</a:t>
            </a:r>
            <a:r>
              <a:rPr lang="nl-NL" sz="900" b="0" i="0" dirty="0">
                <a:latin typeface="Gill Sans MT" panose="020B0502020104020203" pitchFamily="34" charset="77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l-NL" sz="900" b="0" i="0" dirty="0" err="1">
                <a:latin typeface="Gill Sans MT" panose="020B0502020104020203" pitchFamily="34" charset="77"/>
                <a:ea typeface="Open Sans Light" panose="020B0306030504020204" pitchFamily="34" charset="0"/>
                <a:cs typeface="Open Sans Light" panose="020B0306030504020204" pitchFamily="34" charset="0"/>
              </a:rPr>
              <a:t>institute</a:t>
            </a:r>
            <a:r>
              <a:rPr lang="nl-NL" sz="900" b="0" i="0" dirty="0">
                <a:latin typeface="Gill Sans MT" panose="020B0502020104020203" pitchFamily="34" charset="77"/>
                <a:ea typeface="Open Sans Light" panose="020B0306030504020204" pitchFamily="34" charset="0"/>
                <a:cs typeface="Open Sans Light" panose="020B0306030504020204" pitchFamily="34" charset="0"/>
              </a:rPr>
              <a:t> of KNAW </a:t>
            </a:r>
            <a:r>
              <a:rPr lang="nl-NL" sz="900" b="0" i="0" dirty="0" err="1">
                <a:latin typeface="Gill Sans MT" panose="020B0502020104020203" pitchFamily="34" charset="77"/>
                <a:ea typeface="Open Sans Light" panose="020B0306030504020204" pitchFamily="34" charset="0"/>
                <a:cs typeface="Open Sans Light" panose="020B0306030504020204" pitchFamily="34" charset="0"/>
              </a:rPr>
              <a:t>and</a:t>
            </a:r>
            <a:r>
              <a:rPr lang="nl-NL" sz="900" b="0" i="0" dirty="0">
                <a:latin typeface="Gill Sans MT" panose="020B0502020104020203" pitchFamily="34" charset="77"/>
                <a:ea typeface="Open Sans Light" panose="020B0306030504020204" pitchFamily="34" charset="0"/>
                <a:cs typeface="Open Sans Light" panose="020B0306030504020204" pitchFamily="34" charset="0"/>
              </a:rPr>
              <a:t> NWO</a:t>
            </a:r>
            <a:br>
              <a:rPr lang="nl-NL" sz="900" b="0" i="0" dirty="0">
                <a:latin typeface="Gill Sans MT" panose="020B0502020104020203" pitchFamily="34" charset="77"/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r>
              <a:rPr lang="nl-NL" sz="900" b="0" i="0" dirty="0">
                <a:latin typeface="Gill Sans MT" panose="020B0502020104020203" pitchFamily="34" charset="77"/>
                <a:ea typeface="Open Sans Light" panose="020B0306030504020204" pitchFamily="34" charset="0"/>
                <a:cs typeface="Open Sans Light" panose="020B0306030504020204" pitchFamily="34" charset="0"/>
              </a:rPr>
              <a:t>Dutch </a:t>
            </a:r>
            <a:r>
              <a:rPr lang="nl-NL" sz="900" b="0" i="0" dirty="0" err="1">
                <a:latin typeface="Gill Sans MT" panose="020B0502020104020203" pitchFamily="34" charset="77"/>
                <a:ea typeface="Open Sans Light" panose="020B0306030504020204" pitchFamily="34" charset="0"/>
                <a:cs typeface="Open Sans Light" panose="020B0306030504020204" pitchFamily="34" charset="0"/>
              </a:rPr>
              <a:t>national</a:t>
            </a:r>
            <a:r>
              <a:rPr lang="nl-NL" sz="900" b="0" i="0" dirty="0">
                <a:latin typeface="Gill Sans MT" panose="020B0502020104020203" pitchFamily="34" charset="77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l-NL" sz="900" b="0" i="0" dirty="0" err="1">
                <a:latin typeface="Gill Sans MT" panose="020B0502020104020203" pitchFamily="34" charset="77"/>
                <a:ea typeface="Open Sans Light" panose="020B0306030504020204" pitchFamily="34" charset="0"/>
                <a:cs typeface="Open Sans Light" panose="020B0306030504020204" pitchFamily="34" charset="0"/>
              </a:rPr>
              <a:t>centre</a:t>
            </a:r>
            <a:r>
              <a:rPr lang="nl-NL" sz="900" b="0" i="0" dirty="0">
                <a:latin typeface="Gill Sans MT" panose="020B0502020104020203" pitchFamily="34" charset="77"/>
                <a:ea typeface="Open Sans Light" panose="020B0306030504020204" pitchFamily="34" charset="0"/>
                <a:cs typeface="Open Sans Light" panose="020B0306030504020204" pitchFamily="34" charset="0"/>
              </a:rPr>
              <a:t> of expertise </a:t>
            </a:r>
            <a:r>
              <a:rPr lang="nl-NL" sz="900" b="0" i="0" dirty="0" err="1">
                <a:latin typeface="Gill Sans MT" panose="020B0502020104020203" pitchFamily="34" charset="77"/>
                <a:ea typeface="Open Sans Light" panose="020B0306030504020204" pitchFamily="34" charset="0"/>
                <a:cs typeface="Open Sans Light" panose="020B0306030504020204" pitchFamily="34" charset="0"/>
              </a:rPr>
              <a:t>and</a:t>
            </a:r>
            <a:r>
              <a:rPr lang="nl-NL" sz="900" b="0" i="0" dirty="0">
                <a:latin typeface="Gill Sans MT" panose="020B0502020104020203" pitchFamily="34" charset="77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l-NL" sz="900" b="0" i="0" dirty="0" err="1">
                <a:latin typeface="Gill Sans MT" panose="020B0502020104020203" pitchFamily="34" charset="77"/>
                <a:ea typeface="Open Sans Light" panose="020B0306030504020204" pitchFamily="34" charset="0"/>
                <a:cs typeface="Open Sans Light" panose="020B0306030504020204" pitchFamily="34" charset="0"/>
              </a:rPr>
              <a:t>repository</a:t>
            </a:r>
            <a:r>
              <a:rPr lang="nl-NL" sz="900" b="0" i="0" dirty="0">
                <a:latin typeface="Gill Sans MT" panose="020B0502020104020203" pitchFamily="34" charset="77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l-NL" sz="900" b="0" i="0" dirty="0" err="1">
                <a:latin typeface="Gill Sans MT" panose="020B0502020104020203" pitchFamily="34" charset="77"/>
                <a:ea typeface="Open Sans Light" panose="020B0306030504020204" pitchFamily="34" charset="0"/>
                <a:cs typeface="Open Sans Light" panose="020B0306030504020204" pitchFamily="34" charset="0"/>
              </a:rPr>
              <a:t>for</a:t>
            </a:r>
            <a:r>
              <a:rPr lang="nl-NL" sz="900" b="0" i="0" dirty="0">
                <a:latin typeface="Gill Sans MT" panose="020B0502020104020203" pitchFamily="34" charset="77"/>
                <a:ea typeface="Open Sans Light" panose="020B0306030504020204" pitchFamily="34" charset="0"/>
                <a:cs typeface="Open Sans Light" panose="020B0306030504020204" pitchFamily="34" charset="0"/>
              </a:rPr>
              <a:t> research data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5A125E1-6037-C6F3-55A9-F1507F65570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927432"/>
            <a:ext cx="9144000" cy="706437"/>
          </a:xfrm>
        </p:spPr>
        <p:txBody>
          <a:bodyPr anchor="t">
            <a:normAutofit/>
          </a:bodyPr>
          <a:lstStyle>
            <a:lvl1pPr algn="l">
              <a:defRPr sz="4000" b="0" i="0">
                <a:solidFill>
                  <a:schemeClr val="tx2"/>
                </a:solidFill>
                <a:latin typeface="Gill Sans MT" panose="020B0502020104020203" pitchFamily="34" charset="77"/>
                <a:cs typeface="Gill Sans MT" panose="020B0502020104020203" pitchFamily="34" charset="77"/>
              </a:defRPr>
            </a:lvl1pPr>
          </a:lstStyle>
          <a:p>
            <a:r>
              <a:rPr lang="nl-NL" dirty="0"/>
              <a:t>The </a:t>
            </a:r>
            <a:r>
              <a:rPr lang="nl-NL" dirty="0" err="1"/>
              <a:t>title</a:t>
            </a:r>
            <a:r>
              <a:rPr lang="nl-NL" dirty="0"/>
              <a:t> of </a:t>
            </a:r>
            <a:r>
              <a:rPr lang="nl-NL" dirty="0" err="1"/>
              <a:t>your</a:t>
            </a:r>
            <a:r>
              <a:rPr lang="nl-NL" dirty="0"/>
              <a:t> </a:t>
            </a:r>
            <a:r>
              <a:rPr lang="nl-NL" dirty="0" err="1"/>
              <a:t>presentation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4AAA9C2-FC33-4275-BA6D-8758EEC8F91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2737335"/>
            <a:ext cx="9144000" cy="691666"/>
          </a:xfrm>
        </p:spPr>
        <p:txBody>
          <a:bodyPr>
            <a:normAutofit/>
          </a:bodyPr>
          <a:lstStyle>
            <a:lvl1pPr marL="0" indent="0" algn="l">
              <a:buNone/>
              <a:defRPr sz="2000" b="0" i="0">
                <a:latin typeface="Gill Sans MT" panose="020B0502020104020203" pitchFamily="34" charset="77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dirty="0" err="1"/>
              <a:t>And</a:t>
            </a:r>
            <a:r>
              <a:rPr lang="nl-NL" dirty="0"/>
              <a:t> a </a:t>
            </a:r>
            <a:r>
              <a:rPr lang="nl-NL" dirty="0" err="1"/>
              <a:t>possible</a:t>
            </a:r>
            <a:r>
              <a:rPr lang="nl-NL" dirty="0"/>
              <a:t> </a:t>
            </a:r>
            <a:r>
              <a:rPr lang="nl-NL" dirty="0" err="1"/>
              <a:t>subtitle</a:t>
            </a:r>
            <a:r>
              <a:rPr lang="nl-NL" dirty="0"/>
              <a:t> 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4A7E7A6-559F-B1AF-ECC3-2FEDB5B99D6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3508375"/>
            <a:ext cx="9144000" cy="895350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latin typeface="Gill Sans MT" panose="020B0502020104020203" pitchFamily="34" charset="77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nl-NL" dirty="0"/>
              <a:t>Name of </a:t>
            </a:r>
            <a:r>
              <a:rPr lang="nl-NL" dirty="0" err="1"/>
              <a:t>presentor</a:t>
            </a:r>
            <a:r>
              <a:rPr lang="nl-NL" dirty="0"/>
              <a:t> – </a:t>
            </a:r>
            <a:r>
              <a:rPr lang="nl-NL" dirty="0" err="1"/>
              <a:t>function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organisation</a:t>
            </a:r>
            <a:r>
              <a:rPr lang="nl-NL" dirty="0"/>
              <a:t> </a:t>
            </a:r>
            <a:r>
              <a:rPr lang="nl-NL" dirty="0" err="1"/>
              <a:t>if</a:t>
            </a:r>
            <a:r>
              <a:rPr lang="nl-NL" dirty="0"/>
              <a:t> </a:t>
            </a:r>
            <a:r>
              <a:rPr lang="nl-NL" dirty="0" err="1"/>
              <a:t>other</a:t>
            </a:r>
            <a:r>
              <a:rPr lang="nl-NL" dirty="0"/>
              <a:t> </a:t>
            </a:r>
            <a:r>
              <a:rPr lang="nl-NL" dirty="0" err="1"/>
              <a:t>than</a:t>
            </a:r>
            <a:r>
              <a:rPr lang="nl-NL" dirty="0"/>
              <a:t> DANS</a:t>
            </a:r>
          </a:p>
          <a:p>
            <a:pPr lvl="0"/>
            <a:r>
              <a:rPr lang="nl-NL" dirty="0"/>
              <a:t>Name of second </a:t>
            </a:r>
            <a:r>
              <a:rPr lang="nl-NL" dirty="0" err="1"/>
              <a:t>presentor</a:t>
            </a:r>
            <a:r>
              <a:rPr lang="nl-NL" dirty="0"/>
              <a:t> – </a:t>
            </a:r>
            <a:r>
              <a:rPr lang="nl-NL" dirty="0" err="1"/>
              <a:t>function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organisation</a:t>
            </a:r>
            <a:r>
              <a:rPr lang="nl-NL" dirty="0"/>
              <a:t> </a:t>
            </a:r>
            <a:r>
              <a:rPr lang="nl-NL" dirty="0" err="1"/>
              <a:t>if</a:t>
            </a:r>
            <a:r>
              <a:rPr lang="nl-NL" dirty="0"/>
              <a:t> </a:t>
            </a:r>
            <a:r>
              <a:rPr lang="nl-NL" dirty="0" err="1"/>
              <a:t>other</a:t>
            </a:r>
            <a:r>
              <a:rPr lang="nl-NL" dirty="0"/>
              <a:t> </a:t>
            </a:r>
            <a:r>
              <a:rPr lang="nl-NL" dirty="0" err="1"/>
              <a:t>than</a:t>
            </a:r>
            <a:r>
              <a:rPr lang="nl-NL" dirty="0"/>
              <a:t> DANS</a:t>
            </a:r>
          </a:p>
        </p:txBody>
      </p:sp>
      <p:sp>
        <p:nvSpPr>
          <p:cNvPr id="6" name="Tijdelijke aanduiding voor tekst 4">
            <a:extLst>
              <a:ext uri="{FF2B5EF4-FFF2-40B4-BE49-F238E27FC236}">
                <a16:creationId xmlns:a16="http://schemas.microsoft.com/office/drawing/2014/main" id="{93E22E53-5B2A-286A-598D-4B80EF64EDF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24000" y="4483099"/>
            <a:ext cx="9144000" cy="895350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latin typeface="Gill Sans MT" panose="020B0502020104020203" pitchFamily="34" charset="77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nl-NL" dirty="0"/>
              <a:t>Date </a:t>
            </a:r>
            <a:r>
              <a:rPr lang="nl-NL" dirty="0" err="1"/>
              <a:t>dd</a:t>
            </a:r>
            <a:r>
              <a:rPr lang="nl-NL" dirty="0"/>
              <a:t>/mm/</a:t>
            </a:r>
            <a:r>
              <a:rPr lang="nl-NL" dirty="0" err="1"/>
              <a:t>yy</a:t>
            </a:r>
            <a:endParaRPr lang="nl-NL" dirty="0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AB039912-817A-1309-3F5B-6EEB68F96D7C}"/>
              </a:ext>
            </a:extLst>
          </p:cNvPr>
          <p:cNvSpPr txBox="1"/>
          <p:nvPr userDrawn="1"/>
        </p:nvSpPr>
        <p:spPr>
          <a:xfrm>
            <a:off x="7530107" y="6149013"/>
            <a:ext cx="42804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900" b="0" i="0" dirty="0" err="1">
                <a:latin typeface="Gill Sans MT" panose="020B0502020104020203" pitchFamily="34" charset="77"/>
                <a:ea typeface="Open Sans Light" panose="020B0306030504020204" pitchFamily="34" charset="0"/>
                <a:cs typeface="Open Sans Light" panose="020B0306030504020204" pitchFamily="34" charset="0"/>
              </a:rPr>
              <a:t>www.dans.knaw.nl</a:t>
            </a:r>
            <a:endParaRPr lang="nl-NL" sz="900" b="0" i="0" dirty="0">
              <a:latin typeface="Gill Sans MT" panose="020B0502020104020203" pitchFamily="34" charset="77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14284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74" userDrawn="1">
          <p15:clr>
            <a:srgbClr val="FBAE40"/>
          </p15:clr>
        </p15:guide>
        <p15:guide id="2" pos="737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F87EB5EA-2E9C-6E93-B4B0-6D378AC0F9B3}"/>
              </a:ext>
            </a:extLst>
          </p:cNvPr>
          <p:cNvSpPr txBox="1"/>
          <p:nvPr userDrawn="1"/>
        </p:nvSpPr>
        <p:spPr>
          <a:xfrm>
            <a:off x="1524000" y="130986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b="0" i="0" dirty="0">
                <a:solidFill>
                  <a:schemeClr val="tx2"/>
                </a:solidFill>
                <a:latin typeface="Gill Sans MT" panose="020B0502020104020203" pitchFamily="34" charset="77"/>
                <a:cs typeface="Glegoo" pitchFamily="2" charset="77"/>
              </a:rPr>
              <a:t>More information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13699E00-D0EA-E48C-0081-A16BD83AB004}"/>
              </a:ext>
            </a:extLst>
          </p:cNvPr>
          <p:cNvSpPr txBox="1"/>
          <p:nvPr userDrawn="1"/>
        </p:nvSpPr>
        <p:spPr>
          <a:xfrm>
            <a:off x="388386" y="6015368"/>
            <a:ext cx="4280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nl-NL" sz="900" b="0" i="0" dirty="0">
                <a:latin typeface="Gill Sans MT" panose="020B0502020104020203" pitchFamily="34" charset="77"/>
                <a:ea typeface="Open Sans Light" panose="020B0306030504020204" pitchFamily="34" charset="0"/>
                <a:cs typeface="Open Sans Light" panose="020B0306030504020204" pitchFamily="34" charset="0"/>
              </a:rPr>
              <a:t>DANS is </a:t>
            </a:r>
            <a:r>
              <a:rPr lang="nl-NL" sz="900" b="0" i="0" dirty="0" err="1">
                <a:latin typeface="Gill Sans MT" panose="020B0502020104020203" pitchFamily="34" charset="77"/>
                <a:ea typeface="Open Sans Light" panose="020B0306030504020204" pitchFamily="34" charset="0"/>
                <a:cs typeface="Open Sans Light" panose="020B0306030504020204" pitchFamily="34" charset="0"/>
              </a:rPr>
              <a:t>an</a:t>
            </a:r>
            <a:r>
              <a:rPr lang="nl-NL" sz="900" b="0" i="0" dirty="0">
                <a:latin typeface="Gill Sans MT" panose="020B0502020104020203" pitchFamily="34" charset="77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l-NL" sz="900" b="0" i="0" dirty="0" err="1">
                <a:latin typeface="Gill Sans MT" panose="020B0502020104020203" pitchFamily="34" charset="77"/>
                <a:ea typeface="Open Sans Light" panose="020B0306030504020204" pitchFamily="34" charset="0"/>
                <a:cs typeface="Open Sans Light" panose="020B0306030504020204" pitchFamily="34" charset="0"/>
              </a:rPr>
              <a:t>institute</a:t>
            </a:r>
            <a:r>
              <a:rPr lang="nl-NL" sz="900" b="0" i="0" dirty="0">
                <a:latin typeface="Gill Sans MT" panose="020B0502020104020203" pitchFamily="34" charset="77"/>
                <a:ea typeface="Open Sans Light" panose="020B0306030504020204" pitchFamily="34" charset="0"/>
                <a:cs typeface="Open Sans Light" panose="020B0306030504020204" pitchFamily="34" charset="0"/>
              </a:rPr>
              <a:t> of KNAW </a:t>
            </a:r>
            <a:r>
              <a:rPr lang="nl-NL" sz="900" b="0" i="0" dirty="0" err="1">
                <a:latin typeface="Gill Sans MT" panose="020B0502020104020203" pitchFamily="34" charset="77"/>
                <a:ea typeface="Open Sans Light" panose="020B0306030504020204" pitchFamily="34" charset="0"/>
                <a:cs typeface="Open Sans Light" panose="020B0306030504020204" pitchFamily="34" charset="0"/>
              </a:rPr>
              <a:t>and</a:t>
            </a:r>
            <a:r>
              <a:rPr lang="nl-NL" sz="900" b="0" i="0" dirty="0">
                <a:latin typeface="Gill Sans MT" panose="020B0502020104020203" pitchFamily="34" charset="77"/>
                <a:ea typeface="Open Sans Light" panose="020B0306030504020204" pitchFamily="34" charset="0"/>
                <a:cs typeface="Open Sans Light" panose="020B0306030504020204" pitchFamily="34" charset="0"/>
              </a:rPr>
              <a:t> NWO</a:t>
            </a:r>
            <a:br>
              <a:rPr lang="nl-NL" sz="900" b="0" i="0" dirty="0">
                <a:latin typeface="Gill Sans MT" panose="020B0502020104020203" pitchFamily="34" charset="77"/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r>
              <a:rPr lang="nl-NL" sz="900" b="0" i="0" dirty="0">
                <a:latin typeface="Gill Sans MT" panose="020B0502020104020203" pitchFamily="34" charset="77"/>
                <a:ea typeface="Open Sans Light" panose="020B0306030504020204" pitchFamily="34" charset="0"/>
                <a:cs typeface="Open Sans Light" panose="020B0306030504020204" pitchFamily="34" charset="0"/>
              </a:rPr>
              <a:t>Dutch </a:t>
            </a:r>
            <a:r>
              <a:rPr lang="nl-NL" sz="900" b="0" i="0" dirty="0" err="1">
                <a:latin typeface="Gill Sans MT" panose="020B0502020104020203" pitchFamily="34" charset="77"/>
                <a:ea typeface="Open Sans Light" panose="020B0306030504020204" pitchFamily="34" charset="0"/>
                <a:cs typeface="Open Sans Light" panose="020B0306030504020204" pitchFamily="34" charset="0"/>
              </a:rPr>
              <a:t>national</a:t>
            </a:r>
            <a:r>
              <a:rPr lang="nl-NL" sz="900" b="0" i="0" dirty="0">
                <a:latin typeface="Gill Sans MT" panose="020B0502020104020203" pitchFamily="34" charset="77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l-NL" sz="900" b="0" i="0" dirty="0" err="1">
                <a:latin typeface="Gill Sans MT" panose="020B0502020104020203" pitchFamily="34" charset="77"/>
                <a:ea typeface="Open Sans Light" panose="020B0306030504020204" pitchFamily="34" charset="0"/>
                <a:cs typeface="Open Sans Light" panose="020B0306030504020204" pitchFamily="34" charset="0"/>
              </a:rPr>
              <a:t>centre</a:t>
            </a:r>
            <a:r>
              <a:rPr lang="nl-NL" sz="900" b="0" i="0" dirty="0">
                <a:latin typeface="Gill Sans MT" panose="020B0502020104020203" pitchFamily="34" charset="77"/>
                <a:ea typeface="Open Sans Light" panose="020B0306030504020204" pitchFamily="34" charset="0"/>
                <a:cs typeface="Open Sans Light" panose="020B0306030504020204" pitchFamily="34" charset="0"/>
              </a:rPr>
              <a:t> of expertise </a:t>
            </a:r>
            <a:r>
              <a:rPr lang="nl-NL" sz="900" b="0" i="0" dirty="0" err="1">
                <a:latin typeface="Gill Sans MT" panose="020B0502020104020203" pitchFamily="34" charset="77"/>
                <a:ea typeface="Open Sans Light" panose="020B0306030504020204" pitchFamily="34" charset="0"/>
                <a:cs typeface="Open Sans Light" panose="020B0306030504020204" pitchFamily="34" charset="0"/>
              </a:rPr>
              <a:t>and</a:t>
            </a:r>
            <a:r>
              <a:rPr lang="nl-NL" sz="900" b="0" i="0" dirty="0">
                <a:latin typeface="Gill Sans MT" panose="020B0502020104020203" pitchFamily="34" charset="77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l-NL" sz="900" b="0" i="0" dirty="0" err="1">
                <a:latin typeface="Gill Sans MT" panose="020B0502020104020203" pitchFamily="34" charset="77"/>
                <a:ea typeface="Open Sans Light" panose="020B0306030504020204" pitchFamily="34" charset="0"/>
                <a:cs typeface="Open Sans Light" panose="020B0306030504020204" pitchFamily="34" charset="0"/>
              </a:rPr>
              <a:t>repository</a:t>
            </a:r>
            <a:r>
              <a:rPr lang="nl-NL" sz="900" b="0" i="0" dirty="0">
                <a:latin typeface="Gill Sans MT" panose="020B0502020104020203" pitchFamily="34" charset="77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l-NL" sz="900" b="0" i="0" dirty="0" err="1">
                <a:latin typeface="Gill Sans MT" panose="020B0502020104020203" pitchFamily="34" charset="77"/>
                <a:ea typeface="Open Sans Light" panose="020B0306030504020204" pitchFamily="34" charset="0"/>
                <a:cs typeface="Open Sans Light" panose="020B0306030504020204" pitchFamily="34" charset="0"/>
              </a:rPr>
              <a:t>for</a:t>
            </a:r>
            <a:r>
              <a:rPr lang="nl-NL" sz="900" b="0" i="0" dirty="0">
                <a:latin typeface="Gill Sans MT" panose="020B0502020104020203" pitchFamily="34" charset="77"/>
                <a:ea typeface="Open Sans Light" panose="020B0306030504020204" pitchFamily="34" charset="0"/>
                <a:cs typeface="Open Sans Light" panose="020B0306030504020204" pitchFamily="34" charset="0"/>
              </a:rPr>
              <a:t> research data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29FB2262-30A9-E287-A7C9-38EBAFD72B86}"/>
              </a:ext>
            </a:extLst>
          </p:cNvPr>
          <p:cNvSpPr txBox="1"/>
          <p:nvPr userDrawn="1"/>
        </p:nvSpPr>
        <p:spPr>
          <a:xfrm>
            <a:off x="3791758" y="2151456"/>
            <a:ext cx="46306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b="0" i="0" dirty="0" err="1">
                <a:solidFill>
                  <a:schemeClr val="tx1"/>
                </a:solidFill>
                <a:latin typeface="Gill Sans MT" panose="020B0502020104020203" pitchFamily="34" charset="77"/>
                <a:ea typeface="Open Sans" panose="020B0606030504020204" pitchFamily="34" charset="0"/>
                <a:cs typeface="Open Sans" panose="020B0606030504020204" pitchFamily="34" charset="0"/>
              </a:rPr>
              <a:t>Visit</a:t>
            </a:r>
            <a:r>
              <a:rPr lang="nl-NL" sz="2000" b="0" i="0" dirty="0">
                <a:solidFill>
                  <a:schemeClr val="tx1"/>
                </a:solidFill>
                <a:latin typeface="Gill Sans MT" panose="020B0502020104020203" pitchFamily="34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l-NL" sz="2000" b="0" i="0" dirty="0" err="1">
                <a:solidFill>
                  <a:schemeClr val="tx1"/>
                </a:solidFill>
                <a:latin typeface="Gill Sans MT" panose="020B0502020104020203" pitchFamily="34" charset="77"/>
                <a:ea typeface="Open Sans" panose="020B0606030504020204" pitchFamily="34" charset="0"/>
                <a:cs typeface="Open Sans" panose="020B0606030504020204" pitchFamily="34" charset="0"/>
              </a:rPr>
              <a:t>our</a:t>
            </a:r>
            <a:r>
              <a:rPr lang="nl-NL" sz="2000" b="0" i="0" dirty="0">
                <a:solidFill>
                  <a:schemeClr val="tx1"/>
                </a:solidFill>
                <a:latin typeface="Gill Sans MT" panose="020B0502020104020203" pitchFamily="34" charset="77"/>
                <a:ea typeface="Open Sans" panose="020B0606030504020204" pitchFamily="34" charset="0"/>
                <a:cs typeface="Open Sans" panose="020B0606030504020204" pitchFamily="34" charset="0"/>
              </a:rPr>
              <a:t> website </a:t>
            </a:r>
            <a:r>
              <a:rPr lang="nl-NL" sz="2000" b="0" i="0" dirty="0" err="1">
                <a:solidFill>
                  <a:schemeClr val="tx1"/>
                </a:solidFill>
                <a:latin typeface="Gill Sans MT" panose="020B0502020104020203" pitchFamily="34" charset="77"/>
                <a:ea typeface="Open Sans" panose="020B0606030504020204" pitchFamily="34" charset="0"/>
                <a:cs typeface="Open Sans" panose="020B0606030504020204" pitchFamily="34" charset="0"/>
              </a:rPr>
              <a:t>www.dans.knaw.nl</a:t>
            </a:r>
            <a:endParaRPr lang="nl-NL" sz="2000" b="0" i="0" dirty="0">
              <a:solidFill>
                <a:schemeClr val="tx1"/>
              </a:solidFill>
              <a:latin typeface="Gill Sans MT" panose="020B0502020104020203" pitchFamily="34" charset="77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E9402A44-0009-2686-94ED-CEFD6A67DCF1}"/>
              </a:ext>
            </a:extLst>
          </p:cNvPr>
          <p:cNvSpPr txBox="1"/>
          <p:nvPr userDrawn="1"/>
        </p:nvSpPr>
        <p:spPr>
          <a:xfrm>
            <a:off x="4800600" y="2737120"/>
            <a:ext cx="259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b="0" i="0" dirty="0" err="1">
                <a:solidFill>
                  <a:schemeClr val="tx1"/>
                </a:solidFill>
                <a:latin typeface="Gill Sans MT" panose="020B0502020104020203" pitchFamily="34" charset="77"/>
                <a:ea typeface="Open Sans" panose="020B0606030504020204" pitchFamily="34" charset="0"/>
                <a:cs typeface="Open Sans" panose="020B0606030504020204" pitchFamily="34" charset="0"/>
              </a:rPr>
              <a:t>And</a:t>
            </a:r>
            <a:r>
              <a:rPr lang="nl-NL" sz="2000" b="0" i="0" dirty="0">
                <a:solidFill>
                  <a:schemeClr val="tx1"/>
                </a:solidFill>
                <a:latin typeface="Gill Sans MT" panose="020B0502020104020203" pitchFamily="34" charset="77"/>
                <a:ea typeface="Open Sans" panose="020B0606030504020204" pitchFamily="34" charset="0"/>
                <a:cs typeface="Open Sans" panose="020B0606030504020204" pitchFamily="34" charset="0"/>
              </a:rPr>
              <a:t> follow </a:t>
            </a:r>
            <a:r>
              <a:rPr lang="nl-NL" sz="2000" b="0" i="0" dirty="0" err="1">
                <a:solidFill>
                  <a:schemeClr val="tx1"/>
                </a:solidFill>
                <a:latin typeface="Gill Sans MT" panose="020B0502020104020203" pitchFamily="34" charset="77"/>
                <a:ea typeface="Open Sans" panose="020B0606030504020204" pitchFamily="34" charset="0"/>
                <a:cs typeface="Open Sans" panose="020B0606030504020204" pitchFamily="34" charset="0"/>
              </a:rPr>
              <a:t>us</a:t>
            </a:r>
            <a:r>
              <a:rPr lang="nl-NL" sz="2000" b="0" i="0" dirty="0">
                <a:solidFill>
                  <a:schemeClr val="tx1"/>
                </a:solidFill>
                <a:latin typeface="Gill Sans MT" panose="020B0502020104020203" pitchFamily="34" charset="77"/>
                <a:ea typeface="Open Sans" panose="020B0606030504020204" pitchFamily="34" charset="0"/>
                <a:cs typeface="Open Sans" panose="020B0606030504020204" pitchFamily="34" charset="0"/>
              </a:rPr>
              <a:t> online</a:t>
            </a:r>
          </a:p>
        </p:txBody>
      </p:sp>
      <p:sp>
        <p:nvSpPr>
          <p:cNvPr id="15" name="object 4">
            <a:extLst>
              <a:ext uri="{FF2B5EF4-FFF2-40B4-BE49-F238E27FC236}">
                <a16:creationId xmlns:a16="http://schemas.microsoft.com/office/drawing/2014/main" id="{C3941EAC-7259-011F-A777-8F162BA63889}"/>
              </a:ext>
            </a:extLst>
          </p:cNvPr>
          <p:cNvSpPr txBox="1"/>
          <p:nvPr userDrawn="1"/>
        </p:nvSpPr>
        <p:spPr>
          <a:xfrm>
            <a:off x="5383962" y="3703043"/>
            <a:ext cx="702350" cy="427680"/>
          </a:xfrm>
          <a:prstGeom prst="rect">
            <a:avLst/>
          </a:prstGeom>
        </p:spPr>
        <p:txBody>
          <a:bodyPr vert="horz" wrap="square" lIns="0" tIns="3238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4"/>
              </a:spcBef>
            </a:pPr>
            <a:r>
              <a:rPr sz="1200" b="0" i="0" spc="-10" dirty="0">
                <a:solidFill>
                  <a:srgbClr val="033B4A"/>
                </a:solidFill>
                <a:latin typeface="Gill Sans MT" panose="020B0502020104020203" pitchFamily="34" charset="77"/>
                <a:ea typeface="Open Sans" panose="020B0606030504020204" pitchFamily="34" charset="0"/>
                <a:cs typeface="Open Sans" panose="020B0606030504020204" pitchFamily="34" charset="0"/>
              </a:rPr>
              <a:t>Linked</a:t>
            </a:r>
            <a:r>
              <a:rPr lang="nl-NL" sz="1200" b="0" i="0" spc="-10" dirty="0">
                <a:solidFill>
                  <a:srgbClr val="033B4A"/>
                </a:solidFill>
                <a:latin typeface="Gill Sans MT" panose="020B0502020104020203" pitchFamily="34" charset="77"/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sz="1200" b="0" i="0" spc="-10" dirty="0">
                <a:solidFill>
                  <a:srgbClr val="033B4A"/>
                </a:solidFill>
                <a:latin typeface="Gill Sans MT" panose="020B0502020104020203" pitchFamily="34" charset="77"/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endParaRPr sz="1200" b="0" i="0" dirty="0">
              <a:latin typeface="Gill Sans MT" panose="020B0502020104020203" pitchFamily="34" charset="77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2700">
              <a:lnSpc>
                <a:spcPct val="100000"/>
              </a:lnSpc>
              <a:spcBef>
                <a:spcPts val="160"/>
              </a:spcBef>
            </a:pPr>
            <a:r>
              <a:rPr sz="1200" b="0" i="0" spc="-10" dirty="0">
                <a:solidFill>
                  <a:srgbClr val="033B4A"/>
                </a:solidFill>
                <a:latin typeface="Gill Sans MT" panose="020B0502020104020203" pitchFamily="34" charset="77"/>
                <a:ea typeface="Open Sans" panose="020B0606030504020204" pitchFamily="34" charset="0"/>
                <a:cs typeface="Open Sans" panose="020B0606030504020204" pitchFamily="34" charset="0"/>
              </a:rPr>
              <a:t>@DANS</a:t>
            </a:r>
            <a:endParaRPr sz="1200" b="0" i="0" dirty="0">
              <a:latin typeface="Gill Sans MT" panose="020B0502020104020203" pitchFamily="34" charset="77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" name="Afbeelding 2" descr="Afbeelding met cirkel, Graphics, symbool, Lettertype&#10;&#10;Automatisch gegenereerde beschrijving">
            <a:extLst>
              <a:ext uri="{FF2B5EF4-FFF2-40B4-BE49-F238E27FC236}">
                <a16:creationId xmlns:a16="http://schemas.microsoft.com/office/drawing/2014/main" id="{C4D649CE-BDFD-0943-87F7-D1A38A9C816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836106" y="4202535"/>
            <a:ext cx="468000" cy="468000"/>
          </a:xfrm>
          <a:prstGeom prst="rect">
            <a:avLst/>
          </a:prstGeom>
        </p:spPr>
      </p:pic>
      <p:pic>
        <p:nvPicPr>
          <p:cNvPr id="6" name="Afbeelding 5" descr="Afbeelding met symbool, Graphics, logo, clipart&#10;&#10;Automatisch gegenereerde beschrijving">
            <a:extLst>
              <a:ext uri="{FF2B5EF4-FFF2-40B4-BE49-F238E27FC236}">
                <a16:creationId xmlns:a16="http://schemas.microsoft.com/office/drawing/2014/main" id="{4AB39B63-596F-8864-F8DA-6502B2DC2E4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841240" y="3161735"/>
            <a:ext cx="468000" cy="468000"/>
          </a:xfrm>
          <a:prstGeom prst="rect">
            <a:avLst/>
          </a:prstGeom>
        </p:spPr>
      </p:pic>
      <p:pic>
        <p:nvPicPr>
          <p:cNvPr id="11" name="Afbeelding 10" descr="Afbeelding met Graphics, cirkel, logo, Lettertype&#10;&#10;Automatisch gegenereerde beschrijving">
            <a:extLst>
              <a:ext uri="{FF2B5EF4-FFF2-40B4-BE49-F238E27FC236}">
                <a16:creationId xmlns:a16="http://schemas.microsoft.com/office/drawing/2014/main" id="{85C20A2C-9DA7-FE4D-3A87-F4D13A33FFC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836962" y="3678314"/>
            <a:ext cx="468000" cy="468000"/>
          </a:xfrm>
          <a:prstGeom prst="rect">
            <a:avLst/>
          </a:prstGeom>
        </p:spPr>
      </p:pic>
      <p:sp>
        <p:nvSpPr>
          <p:cNvPr id="12" name="object 4">
            <a:extLst>
              <a:ext uri="{FF2B5EF4-FFF2-40B4-BE49-F238E27FC236}">
                <a16:creationId xmlns:a16="http://schemas.microsoft.com/office/drawing/2014/main" id="{5AF12743-B696-7819-A28A-A477C9E7BBBC}"/>
              </a:ext>
            </a:extLst>
          </p:cNvPr>
          <p:cNvSpPr txBox="1"/>
          <p:nvPr userDrawn="1"/>
        </p:nvSpPr>
        <p:spPr>
          <a:xfrm>
            <a:off x="5383962" y="3158019"/>
            <a:ext cx="1376269" cy="637994"/>
          </a:xfrm>
          <a:prstGeom prst="rect">
            <a:avLst/>
          </a:prstGeom>
        </p:spPr>
        <p:txBody>
          <a:bodyPr vert="horz" wrap="square" lIns="0" tIns="32384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nl-NL" sz="1200" b="0" i="0" spc="-10" dirty="0">
                <a:solidFill>
                  <a:srgbClr val="033B4A"/>
                </a:solidFill>
                <a:latin typeface="Gill Sans MT" panose="020B0502020104020203" pitchFamily="34" charset="77"/>
                <a:ea typeface="Open Sans" panose="020B0606030504020204" pitchFamily="34" charset="0"/>
                <a:cs typeface="Open Sans" panose="020B0606030504020204" pitchFamily="34" charset="0"/>
              </a:rPr>
              <a:t>M</a:t>
            </a:r>
            <a:r>
              <a:rPr sz="1200" b="0" i="0" spc="-10" dirty="0" err="1">
                <a:solidFill>
                  <a:srgbClr val="033B4A"/>
                </a:solidFill>
                <a:latin typeface="Gill Sans MT" panose="020B0502020104020203" pitchFamily="34" charset="77"/>
                <a:ea typeface="Open Sans" panose="020B0606030504020204" pitchFamily="34" charset="0"/>
                <a:cs typeface="Open Sans" panose="020B0606030504020204" pitchFamily="34" charset="0"/>
              </a:rPr>
              <a:t>astodon</a:t>
            </a:r>
            <a:endParaRPr sz="1200" b="0" i="0" dirty="0">
              <a:latin typeface="Gill Sans MT" panose="020B0502020104020203" pitchFamily="34" charset="77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2700">
              <a:lnSpc>
                <a:spcPct val="100000"/>
              </a:lnSpc>
              <a:spcBef>
                <a:spcPts val="160"/>
              </a:spcBef>
            </a:pPr>
            <a:r>
              <a:rPr sz="1200" b="0" i="0" spc="-10" dirty="0">
                <a:solidFill>
                  <a:srgbClr val="033B4A"/>
                </a:solidFill>
                <a:latin typeface="Gill Sans MT" panose="020B0502020104020203" pitchFamily="34" charset="77"/>
                <a:ea typeface="Open Sans" panose="020B0606030504020204" pitchFamily="34" charset="0"/>
                <a:cs typeface="Open Sans" panose="020B0606030504020204" pitchFamily="34" charset="0"/>
              </a:rPr>
              <a:t>@</a:t>
            </a:r>
            <a:r>
              <a:rPr sz="1200" b="0" i="0" spc="-10" dirty="0" err="1">
                <a:solidFill>
                  <a:srgbClr val="033B4A"/>
                </a:solidFill>
                <a:latin typeface="Gill Sans MT" panose="020B0502020104020203" pitchFamily="34" charset="77"/>
                <a:ea typeface="Open Sans" panose="020B0606030504020204" pitchFamily="34" charset="0"/>
                <a:cs typeface="Open Sans" panose="020B0606030504020204" pitchFamily="34" charset="0"/>
              </a:rPr>
              <a:t>DANS_knaw_nwo</a:t>
            </a:r>
            <a:endParaRPr lang="nl-NL" sz="1200" b="0" i="0" spc="-10" dirty="0">
              <a:solidFill>
                <a:srgbClr val="033B4A"/>
              </a:solidFill>
              <a:latin typeface="Gill Sans MT" panose="020B0502020104020203" pitchFamily="34" charset="77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2700">
              <a:lnSpc>
                <a:spcPct val="100000"/>
              </a:lnSpc>
              <a:spcBef>
                <a:spcPts val="160"/>
              </a:spcBef>
            </a:pPr>
            <a:endParaRPr sz="1200" b="0" i="0" dirty="0">
              <a:latin typeface="Gill Sans MT" panose="020B0502020104020203" pitchFamily="34" charset="77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object 4">
            <a:extLst>
              <a:ext uri="{FF2B5EF4-FFF2-40B4-BE49-F238E27FC236}">
                <a16:creationId xmlns:a16="http://schemas.microsoft.com/office/drawing/2014/main" id="{F9E47792-5E0D-5AF8-B140-4AC1692A9A6F}"/>
              </a:ext>
            </a:extLst>
          </p:cNvPr>
          <p:cNvSpPr txBox="1"/>
          <p:nvPr userDrawn="1"/>
        </p:nvSpPr>
        <p:spPr>
          <a:xfrm>
            <a:off x="5388017" y="4222855"/>
            <a:ext cx="1376269" cy="650818"/>
          </a:xfrm>
          <a:prstGeom prst="rect">
            <a:avLst/>
          </a:prstGeom>
        </p:spPr>
        <p:txBody>
          <a:bodyPr vert="horz" wrap="square" lIns="0" tIns="3238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4"/>
              </a:spcBef>
            </a:pPr>
            <a:r>
              <a:rPr lang="nl-NL" sz="1200" b="0" i="0" spc="10" dirty="0">
                <a:solidFill>
                  <a:srgbClr val="033B4A"/>
                </a:solidFill>
                <a:latin typeface="Gill Sans MT" panose="020B0502020104020203" pitchFamily="34" charset="77"/>
                <a:ea typeface="Open Sans" panose="020B0606030504020204" pitchFamily="34" charset="0"/>
                <a:cs typeface="Open Sans" panose="020B0606030504020204" pitchFamily="34" charset="0"/>
              </a:rPr>
              <a:t>X</a:t>
            </a:r>
            <a:endParaRPr lang="nl-NL" sz="1200" b="0" i="0" spc="0" dirty="0">
              <a:solidFill>
                <a:schemeClr val="tx1"/>
              </a:solidFill>
              <a:latin typeface="Gill Sans MT" panose="020B0502020104020203" pitchFamily="34" charset="77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2700">
              <a:lnSpc>
                <a:spcPct val="100000"/>
              </a:lnSpc>
              <a:spcBef>
                <a:spcPts val="254"/>
              </a:spcBef>
            </a:pPr>
            <a:r>
              <a:rPr lang="nl-NL" sz="1200" b="0" i="0" spc="-10" dirty="0">
                <a:solidFill>
                  <a:srgbClr val="033B4A"/>
                </a:solidFill>
                <a:latin typeface="Gill Sans MT" panose="020B0502020104020203" pitchFamily="34" charset="77"/>
                <a:ea typeface="Open Sans" panose="020B0606030504020204" pitchFamily="34" charset="0"/>
                <a:cs typeface="Open Sans" panose="020B0606030504020204" pitchFamily="34" charset="0"/>
              </a:rPr>
              <a:t>@</a:t>
            </a:r>
            <a:r>
              <a:rPr lang="nl-NL" sz="1200" b="0" i="0" spc="-10" dirty="0" err="1">
                <a:solidFill>
                  <a:srgbClr val="033B4A"/>
                </a:solidFill>
                <a:latin typeface="Gill Sans MT" panose="020B0502020104020203" pitchFamily="34" charset="77"/>
                <a:ea typeface="Open Sans" panose="020B0606030504020204" pitchFamily="34" charset="0"/>
                <a:cs typeface="Open Sans" panose="020B0606030504020204" pitchFamily="34" charset="0"/>
              </a:rPr>
              <a:t>DANS_knaw_nwo</a:t>
            </a:r>
            <a:endParaRPr lang="nl-NL" sz="1200" b="0" i="0" dirty="0">
              <a:latin typeface="Gill Sans MT" panose="020B0502020104020203" pitchFamily="34" charset="77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2700">
              <a:lnSpc>
                <a:spcPct val="100000"/>
              </a:lnSpc>
              <a:spcBef>
                <a:spcPts val="160"/>
              </a:spcBef>
            </a:pPr>
            <a:endParaRPr sz="1200" b="0" i="0" dirty="0">
              <a:latin typeface="Gill Sans MT" panose="020B0502020104020203" pitchFamily="34" charset="77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00505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7378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able of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B263CC-03AA-9911-50BD-5806E3D935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87045"/>
            <a:ext cx="10515600" cy="1325563"/>
          </a:xfrm>
        </p:spPr>
        <p:txBody>
          <a:bodyPr>
            <a:normAutofit/>
          </a:bodyPr>
          <a:lstStyle>
            <a:lvl1pPr>
              <a:defRPr sz="4000" b="0" i="0">
                <a:solidFill>
                  <a:schemeClr val="tx2"/>
                </a:solidFill>
                <a:latin typeface="Gill Sans MT" panose="020B0502020104020203" pitchFamily="34" charset="77"/>
                <a:cs typeface="Gill Sans MT" panose="020B0502020104020203" pitchFamily="34" charset="77"/>
              </a:defRPr>
            </a:lvl1pPr>
          </a:lstStyle>
          <a:p>
            <a:r>
              <a:rPr lang="nl-NL" dirty="0" err="1"/>
              <a:t>Title</a:t>
            </a:r>
            <a:r>
              <a:rPr lang="nl-NL" dirty="0"/>
              <a:t>, e.g. </a:t>
            </a:r>
            <a:r>
              <a:rPr lang="nl-NL" dirty="0" err="1"/>
              <a:t>Today’s</a:t>
            </a:r>
            <a:r>
              <a:rPr lang="nl-NL" dirty="0"/>
              <a:t> Program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8F4A1DD-A6D9-35E6-3E5B-6E34C533F6C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947545"/>
            <a:ext cx="10515600" cy="4351338"/>
          </a:xfrm>
        </p:spPr>
        <p:txBody>
          <a:bodyPr/>
          <a:lstStyle>
            <a:lvl1pPr>
              <a:defRPr sz="2000" b="0" i="0">
                <a:latin typeface="Gill Sans MT" panose="020B0502020104020203" pitchFamily="34" charset="77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1600" b="0" i="0">
                <a:latin typeface="Gill Sans MT" panose="020B0502020104020203" pitchFamily="34" charset="77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nl-NL" dirty="0"/>
              <a:t>15:30 – 16:00	 Topic </a:t>
            </a:r>
          </a:p>
          <a:p>
            <a:pPr lvl="1"/>
            <a:r>
              <a:rPr lang="nl-NL" dirty="0"/>
              <a:t>Sub topic </a:t>
            </a:r>
          </a:p>
          <a:p>
            <a:pPr lvl="0"/>
            <a:r>
              <a:rPr lang="nl-NL" dirty="0"/>
              <a:t>16:00 – 16:10 Second topic</a:t>
            </a:r>
          </a:p>
          <a:p>
            <a:pPr lvl="0"/>
            <a:r>
              <a:rPr lang="nl-NL" dirty="0" err="1"/>
              <a:t>Etc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68087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egular content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B263CC-03AA-9911-50BD-5806E3D935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87045"/>
            <a:ext cx="10515600" cy="1325563"/>
          </a:xfrm>
        </p:spPr>
        <p:txBody>
          <a:bodyPr>
            <a:normAutofit/>
          </a:bodyPr>
          <a:lstStyle>
            <a:lvl1pPr>
              <a:defRPr sz="4000" b="0" i="0">
                <a:solidFill>
                  <a:schemeClr val="tx2"/>
                </a:solidFill>
                <a:latin typeface="Gill Sans MT" panose="020B0502020104020203" pitchFamily="34" charset="77"/>
                <a:cs typeface="Gill Sans MT" panose="020B0502020104020203" pitchFamily="34" charset="77"/>
              </a:defRPr>
            </a:lvl1pPr>
          </a:lstStyle>
          <a:p>
            <a:r>
              <a:rPr lang="nl-NL" dirty="0" err="1"/>
              <a:t>Title</a:t>
            </a:r>
            <a:r>
              <a:rPr lang="nl-NL" dirty="0"/>
              <a:t>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8F4A1DD-A6D9-35E6-3E5B-6E34C533F6C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947545"/>
            <a:ext cx="10515600" cy="4351338"/>
          </a:xfrm>
        </p:spPr>
        <p:txBody>
          <a:bodyPr/>
          <a:lstStyle>
            <a:lvl1pPr marL="0" indent="0">
              <a:buNone/>
              <a:defRPr sz="2000" b="0" i="0">
                <a:latin typeface="Gill Sans MT" panose="020B0502020104020203" pitchFamily="34" charset="77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nl-NL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3128519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ide with two colum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5DA453-C632-3805-9DEF-A707BA243F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00062"/>
            <a:ext cx="10515600" cy="1325563"/>
          </a:xfrm>
        </p:spPr>
        <p:txBody>
          <a:bodyPr>
            <a:normAutofit/>
          </a:bodyPr>
          <a:lstStyle>
            <a:lvl1pPr>
              <a:defRPr sz="4000" b="0" i="0">
                <a:solidFill>
                  <a:schemeClr val="tx2"/>
                </a:solidFill>
                <a:latin typeface="Gill Sans MT" panose="020B0502020104020203" pitchFamily="34" charset="77"/>
                <a:cs typeface="Gill Sans MT" panose="020B0502020104020203" pitchFamily="34" charset="77"/>
              </a:defRPr>
            </a:lvl1pPr>
          </a:lstStyle>
          <a:p>
            <a:r>
              <a:rPr lang="nl-NL" dirty="0" err="1"/>
              <a:t>Title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52E27BF-F2F6-CD73-BDB9-7D7AC53087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06600"/>
            <a:ext cx="5181600" cy="4351338"/>
          </a:xfrm>
        </p:spPr>
        <p:txBody>
          <a:bodyPr>
            <a:normAutofit/>
          </a:bodyPr>
          <a:lstStyle>
            <a:lvl1pPr>
              <a:defRPr sz="2000" b="0" i="0">
                <a:latin typeface="Gill Sans MT" panose="020B0502020104020203" pitchFamily="34" charset="77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1800" b="0" i="0">
                <a:latin typeface="Gill Sans MT" panose="020B0502020104020203" pitchFamily="34" charset="77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sz="1600" b="0" i="0">
                <a:latin typeface="Gill Sans MT" panose="020B0502020104020203" pitchFamily="34" charset="77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sz="1400" b="0" i="0">
                <a:latin typeface="Gill Sans MT" panose="020B0502020104020203" pitchFamily="34" charset="77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sz="1400" b="0" i="0">
                <a:latin typeface="Gill Sans MT" panose="020B0502020104020203" pitchFamily="34" charset="77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0FA3D75-242B-EBF5-E7A1-2A245665DE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006600"/>
            <a:ext cx="5181600" cy="4351338"/>
          </a:xfrm>
        </p:spPr>
        <p:txBody>
          <a:bodyPr>
            <a:normAutofit/>
          </a:bodyPr>
          <a:lstStyle>
            <a:lvl1pPr>
              <a:defRPr sz="2000" b="0" i="0">
                <a:latin typeface="Gill Sans MT" panose="020B0502020104020203" pitchFamily="34" charset="77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1800" b="0" i="0">
                <a:latin typeface="Gill Sans MT" panose="020B0502020104020203" pitchFamily="34" charset="77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sz="1600" b="0" i="0">
                <a:latin typeface="Gill Sans MT" panose="020B0502020104020203" pitchFamily="34" charset="77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sz="1400" b="0" i="0">
                <a:latin typeface="Gill Sans MT" panose="020B0502020104020203" pitchFamily="34" charset="77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sz="1400" b="0" i="0">
                <a:latin typeface="Gill Sans MT" panose="020B0502020104020203" pitchFamily="34" charset="77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48690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 to make a compa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E6F87C-44FB-B606-D8AE-11AAD9F67E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7334"/>
            <a:ext cx="10515600" cy="1325563"/>
          </a:xfrm>
        </p:spPr>
        <p:txBody>
          <a:bodyPr>
            <a:normAutofit/>
          </a:bodyPr>
          <a:lstStyle>
            <a:lvl1pPr>
              <a:defRPr sz="4000" b="0" i="0">
                <a:solidFill>
                  <a:schemeClr val="tx2"/>
                </a:solidFill>
                <a:latin typeface="Gill Sans MT" panose="020B0502020104020203" pitchFamily="34" charset="77"/>
                <a:cs typeface="Gill Sans MT" panose="020B0502020104020203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AC3F10D-7974-6930-8C6A-39B1C7F118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43372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latin typeface="Gill Sans MT" panose="020B0502020104020203" pitchFamily="34" charset="77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42F306C-8D21-9540-2964-2A0E445515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2667284"/>
            <a:ext cx="5157787" cy="3684588"/>
          </a:xfrm>
        </p:spPr>
        <p:txBody>
          <a:bodyPr>
            <a:normAutofit/>
          </a:bodyPr>
          <a:lstStyle>
            <a:lvl1pPr>
              <a:defRPr sz="2000" b="0" i="0">
                <a:latin typeface="Gill Sans MT" panose="020B0502020104020203" pitchFamily="34" charset="77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1800" b="0" i="0">
                <a:latin typeface="Gill Sans MT" panose="020B0502020104020203" pitchFamily="34" charset="77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sz="1600" b="0" i="0">
                <a:latin typeface="Gill Sans MT" panose="020B0502020104020203" pitchFamily="34" charset="77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sz="1400" b="0" i="0">
                <a:latin typeface="Gill Sans MT" panose="020B0502020104020203" pitchFamily="34" charset="77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sz="1400" b="0" i="0">
                <a:latin typeface="Gill Sans MT" panose="020B0502020104020203" pitchFamily="34" charset="77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6418BA8-622F-28A6-7F62-DE98BC9D27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612" y="1845571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latin typeface="Gill Sans MT" panose="020B0502020104020203" pitchFamily="34" charset="77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703D39C-7C75-72A0-2CAA-2674F853ED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612" y="2669483"/>
            <a:ext cx="5183188" cy="3684588"/>
          </a:xfrm>
        </p:spPr>
        <p:txBody>
          <a:bodyPr>
            <a:normAutofit/>
          </a:bodyPr>
          <a:lstStyle>
            <a:lvl1pPr>
              <a:defRPr sz="2000" b="0" i="0">
                <a:latin typeface="Gill Sans MT" panose="020B0502020104020203" pitchFamily="34" charset="77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1800" b="0" i="0">
                <a:latin typeface="Gill Sans MT" panose="020B0502020104020203" pitchFamily="34" charset="77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sz="1600" b="0" i="0">
                <a:latin typeface="Gill Sans MT" panose="020B0502020104020203" pitchFamily="34" charset="77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sz="1400" b="0" i="0">
                <a:latin typeface="Gill Sans MT" panose="020B0502020104020203" pitchFamily="34" charset="77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sz="1400" b="0" i="0">
                <a:latin typeface="Gill Sans MT" panose="020B0502020104020203" pitchFamily="34" charset="77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68294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EEF2E4-8071-F14B-DB5C-F3435DAC9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7629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nl-NL"/>
          </a:p>
        </p:txBody>
      </p:sp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DDF71AFD-6E5A-55A0-C5B3-610D04F885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61640" y="2001838"/>
            <a:ext cx="10092159" cy="4329112"/>
          </a:xfrm>
        </p:spPr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icon to add picture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71664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>
            <a:extLst>
              <a:ext uri="{FF2B5EF4-FFF2-40B4-BE49-F238E27FC236}">
                <a16:creationId xmlns:a16="http://schemas.microsoft.com/office/drawing/2014/main" id="{BC65445B-C8B8-BD94-6E66-D9A90BE99D4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82536" y="899318"/>
            <a:ext cx="9999022" cy="5406479"/>
          </a:xfrm>
        </p:spPr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icon to add picture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18809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etween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22E290-A4BB-7E55-841F-8FD7D047C7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82534" y="1163474"/>
            <a:ext cx="10136167" cy="2363498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err="1"/>
              <a:t>Title</a:t>
            </a:r>
            <a:r>
              <a:rPr lang="nl-NL" dirty="0"/>
              <a:t> 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B90D51E-7710-8B34-B8AB-58627BA29F9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82535" y="3648075"/>
            <a:ext cx="10136167" cy="1500187"/>
          </a:xfr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err="1"/>
              <a:t>Subtitle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24327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-filling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F7AEDF05-D43C-E463-0BF8-91C5BA9C1A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 b="0" i="0"/>
            </a:lvl1pPr>
          </a:lstStyle>
          <a:p>
            <a:r>
              <a:rPr lang="en-GB" dirty="0"/>
              <a:t>Click icon to add picture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09761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2783A0CE-8828-0215-70B2-41F4B3B964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6012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12EA320-4A54-69E5-581C-64BE712C6B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920628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983243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2" r:id="rId4"/>
    <p:sldLayoutId id="2147483653" r:id="rId5"/>
    <p:sldLayoutId id="2147483662" r:id="rId6"/>
    <p:sldLayoutId id="2147483655" r:id="rId7"/>
    <p:sldLayoutId id="2147483651" r:id="rId8"/>
    <p:sldLayoutId id="2147483661" r:id="rId9"/>
    <p:sldLayoutId id="2147483663" r:id="rId1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tx2"/>
          </a:solidFill>
          <a:latin typeface="Gill Sans MT" panose="020B0502020104020203" pitchFamily="34" charset="77"/>
          <a:ea typeface="+mj-ea"/>
          <a:cs typeface="Gill Sans MT" panose="020B0502020104020203" pitchFamily="34" charset="77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Gill Sans MT" panose="020B0502020104020203" pitchFamily="34" charset="77"/>
          <a:ea typeface="Open Sans" panose="020B0606030504020204" pitchFamily="34" charset="0"/>
          <a:cs typeface="Open Sans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Gill Sans MT" panose="020B0502020104020203" pitchFamily="34" charset="77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ill Sans MT" panose="020B0502020104020203" pitchFamily="34" charset="77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Gill Sans MT" panose="020B0502020104020203" pitchFamily="34" charset="77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Gill Sans MT" panose="020B0502020104020203" pitchFamily="34" charset="77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orcid.org/" TargetMode="Externa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3data.org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cbi.nlm.nih.gov/pmc/articles/PMC9216516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cbi.nlm.nih.gov/genbank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rdmkit.elixir-europe.org/data_life_cycle" TargetMode="External"/><Relationship Id="rId2" Type="http://schemas.openxmlformats.org/officeDocument/2006/relationships/hyperlink" Target="https://rdmkit.elixir-europe.org/researcher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rdmkit.elixir-europe.org/national_resources" TargetMode="External"/><Relationship Id="rId4" Type="http://schemas.openxmlformats.org/officeDocument/2006/relationships/hyperlink" Target="https://rdmkit.elixir-europe.org/your_domain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aph-qualityhandbook.org/set-up-conduct/study-preparation/fair-data-stewardship/" TargetMode="External"/><Relationship Id="rId13" Type="http://schemas.openxmlformats.org/officeDocument/2006/relationships/hyperlink" Target="https://www.univ-lille.fr/recherche/publier-et-diffuser-la-recherche/science-ouverte" TargetMode="External"/><Relationship Id="rId18" Type="http://schemas.openxmlformats.org/officeDocument/2006/relationships/hyperlink" Target="https://oscc.uni-koeln.de/en/open-science-center-cologne" TargetMode="External"/><Relationship Id="rId3" Type="http://schemas.openxmlformats.org/officeDocument/2006/relationships/hyperlink" Target="https://www.ox.ac.uk/research/support-researchers/open-research" TargetMode="External"/><Relationship Id="rId7" Type="http://schemas.openxmlformats.org/officeDocument/2006/relationships/hyperlink" Target="https://www.amsterdamumc.org/en/research/support/services-facilities/data-management/about-research-data-management.htm" TargetMode="External"/><Relationship Id="rId12" Type="http://schemas.openxmlformats.org/officeDocument/2006/relationships/hyperlink" Target="https://u-paris.fr/bibliotheques/science-ouverte/" TargetMode="External"/><Relationship Id="rId17" Type="http://schemas.openxmlformats.org/officeDocument/2006/relationships/hyperlink" Target="https://frankfurt-osi.netlify.app/" TargetMode="External"/><Relationship Id="rId2" Type="http://schemas.openxmlformats.org/officeDocument/2006/relationships/notesSlide" Target="../notesSlides/notesSlide18.xml"/><Relationship Id="rId16" Type="http://schemas.openxmlformats.org/officeDocument/2006/relationships/hyperlink" Target="https://osi-luebeck.de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library.manchester.ac.uk/services/research/open-research/" TargetMode="External"/><Relationship Id="rId11" Type="http://schemas.openxmlformats.org/officeDocument/2006/relationships/hyperlink" Target="https://www.ugent.be/en/research/openscience" TargetMode="External"/><Relationship Id="rId5" Type="http://schemas.openxmlformats.org/officeDocument/2006/relationships/hyperlink" Target="https://www.gla.ac.uk/myglasgow/openresearch/" TargetMode="External"/><Relationship Id="rId15" Type="http://schemas.openxmlformats.org/officeDocument/2006/relationships/hyperlink" Target="https://datascience.stanford.edu/cores" TargetMode="External"/><Relationship Id="rId10" Type="http://schemas.openxmlformats.org/officeDocument/2006/relationships/hyperlink" Target="https://www.openscience-rotterdam.com/home/" TargetMode="External"/><Relationship Id="rId19" Type="http://schemas.openxmlformats.org/officeDocument/2006/relationships/hyperlink" Target="https://digibuo.uniovi.es/dspace/" TargetMode="External"/><Relationship Id="rId4" Type="http://schemas.openxmlformats.org/officeDocument/2006/relationships/hyperlink" Target="https://osc.cam.ac.uk/open-research" TargetMode="External"/><Relationship Id="rId9" Type="http://schemas.openxmlformats.org/officeDocument/2006/relationships/hyperlink" Target="https://umcgresearch.org/open-science" TargetMode="External"/><Relationship Id="rId14" Type="http://schemas.openxmlformats.org/officeDocument/2006/relationships/hyperlink" Target="https://guides.library.uwa.edu.au/c.php?g=325196&amp;p=6940742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elixir-europe.org/about-us/who-we-are/nodes" TargetMode="External"/><Relationship Id="rId7" Type="http://schemas.openxmlformats.org/officeDocument/2006/relationships/hyperlink" Target="https://ec.europa.eu/assets/rtd/ethics-data-protection-decision-tree/index.html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gdpr.eu/eu-gdpr-personal-data/" TargetMode="External"/><Relationship Id="rId5" Type="http://schemas.openxmlformats.org/officeDocument/2006/relationships/hyperlink" Target="https://www.bbmri-eric.eu/elsi/" TargetMode="External"/><Relationship Id="rId4" Type="http://schemas.openxmlformats.org/officeDocument/2006/relationships/hyperlink" Target="https://rdmkit.elixir-europe.org/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bmcmedresmethodol.biomedcentral.com/articles/10.1186/s12874-021-01304-y" TargetMode="External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hyperlink" Target="https://www.ncbi.nlm.nih.gov/pmc/articles/PMC7660964/" TargetMode="Externa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msterdamumc.org/en/about/organization/incorporating-the-fair-principles-in-the-research-data-life-cycle.htm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www.404media.co/google-search-really-has-gotten-worse-researchers-find/" TargetMode="External"/><Relationship Id="rId4" Type="http://schemas.openxmlformats.org/officeDocument/2006/relationships/hyperlink" Target="https://doi.org/10.1007/978-3-031-56063-7_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069FDC-967A-F28E-AD72-2D803649C8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4657" y="1280160"/>
            <a:ext cx="9902685" cy="1773672"/>
          </a:xfrm>
        </p:spPr>
        <p:txBody>
          <a:bodyPr>
            <a:normAutofit fontScale="90000"/>
          </a:bodyPr>
          <a:lstStyle/>
          <a:p>
            <a:pPr algn="ctr"/>
            <a:r>
              <a:rPr lang="nl-NL" sz="6600" dirty="0">
                <a:latin typeface="Glegoo" pitchFamily="2" charset="77"/>
                <a:cs typeface="Glegoo" pitchFamily="2" charset="77"/>
              </a:rPr>
              <a:t>Building a </a:t>
            </a:r>
            <a:r>
              <a:rPr lang="nl-NL" sz="6600" dirty="0" err="1">
                <a:latin typeface="Glegoo" pitchFamily="2" charset="77"/>
                <a:cs typeface="Glegoo" pitchFamily="2" charset="77"/>
              </a:rPr>
              <a:t>toolkit</a:t>
            </a:r>
            <a:r>
              <a:rPr lang="nl-NL" sz="6600" dirty="0">
                <a:latin typeface="Glegoo" pitchFamily="2" charset="77"/>
                <a:cs typeface="Glegoo" pitchFamily="2" charset="77"/>
              </a:rPr>
              <a:t> </a:t>
            </a:r>
            <a:r>
              <a:rPr lang="nl-NL" sz="6600" dirty="0" err="1">
                <a:latin typeface="Glegoo" pitchFamily="2" charset="77"/>
                <a:cs typeface="Glegoo" pitchFamily="2" charset="77"/>
              </a:rPr>
              <a:t>for</a:t>
            </a:r>
            <a:r>
              <a:rPr lang="nl-NL" sz="6600" dirty="0">
                <a:latin typeface="Glegoo" pitchFamily="2" charset="77"/>
                <a:cs typeface="Glegoo" pitchFamily="2" charset="77"/>
              </a:rPr>
              <a:t> FAIR data </a:t>
            </a:r>
            <a:r>
              <a:rPr lang="nl-NL" sz="6600" dirty="0" err="1">
                <a:latin typeface="Glegoo" pitchFamily="2" charset="77"/>
                <a:cs typeface="Glegoo" pitchFamily="2" charset="77"/>
              </a:rPr>
              <a:t>and</a:t>
            </a:r>
            <a:r>
              <a:rPr lang="nl-NL" sz="6600" dirty="0">
                <a:latin typeface="Glegoo" pitchFamily="2" charset="77"/>
                <a:cs typeface="Glegoo" pitchFamily="2" charset="77"/>
              </a:rPr>
              <a:t> Open </a:t>
            </a:r>
            <a:r>
              <a:rPr lang="nl-NL" sz="6600" dirty="0" err="1">
                <a:latin typeface="Glegoo" pitchFamily="2" charset="77"/>
                <a:cs typeface="Glegoo" pitchFamily="2" charset="77"/>
              </a:rPr>
              <a:t>science</a:t>
            </a:r>
            <a:endParaRPr lang="nl-NL" sz="6600" dirty="0">
              <a:latin typeface="Glegoo" pitchFamily="2" charset="77"/>
              <a:cs typeface="Glegoo" pitchFamily="2" charset="77"/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59A5D62-E8A7-A084-183D-6E9FD493AA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30119" y="3429000"/>
            <a:ext cx="7931751" cy="691666"/>
          </a:xfrm>
        </p:spPr>
        <p:txBody>
          <a:bodyPr>
            <a:normAutofit/>
          </a:bodyPr>
          <a:lstStyle/>
          <a:p>
            <a:pPr algn="ctr"/>
            <a:r>
              <a:rPr lang="nl-NL" sz="1800" dirty="0" err="1">
                <a:latin typeface="Open Sans" panose="020B0606030504020204" pitchFamily="34" charset="0"/>
              </a:rPr>
              <a:t>for</a:t>
            </a:r>
            <a:r>
              <a:rPr lang="nl-NL" sz="1800" dirty="0">
                <a:latin typeface="Open Sans" panose="020B0606030504020204" pitchFamily="34" charset="0"/>
              </a:rPr>
              <a:t> </a:t>
            </a:r>
            <a:r>
              <a:rPr lang="nl-NL" sz="1800" dirty="0" err="1">
                <a:latin typeface="Open Sans" panose="020B0606030504020204" pitchFamily="34" charset="0"/>
              </a:rPr>
              <a:t>the</a:t>
            </a:r>
            <a:r>
              <a:rPr lang="nl-NL" sz="1800" dirty="0">
                <a:latin typeface="Open Sans" panose="020B0606030504020204" pitchFamily="34" charset="0"/>
              </a:rPr>
              <a:t> </a:t>
            </a:r>
            <a:r>
              <a:rPr lang="nl-NL" sz="1800" dirty="0" err="1">
                <a:latin typeface="Open Sans" panose="020B0606030504020204" pitchFamily="34" charset="0"/>
              </a:rPr>
              <a:t>Computational</a:t>
            </a:r>
            <a:r>
              <a:rPr lang="nl-NL" sz="1800" dirty="0">
                <a:latin typeface="Open Sans" panose="020B0606030504020204" pitchFamily="34" charset="0"/>
              </a:rPr>
              <a:t> </a:t>
            </a:r>
            <a:r>
              <a:rPr lang="nl-NL" sz="1800" dirty="0" err="1">
                <a:latin typeface="Open Sans" panose="020B0606030504020204" pitchFamily="34" charset="0"/>
              </a:rPr>
              <a:t>Biology</a:t>
            </a:r>
            <a:r>
              <a:rPr lang="nl-NL" sz="1800" dirty="0">
                <a:latin typeface="Open Sans" panose="020B0606030504020204" pitchFamily="34" charset="0"/>
              </a:rPr>
              <a:t> Training in </a:t>
            </a:r>
            <a:r>
              <a:rPr lang="nl-NL" sz="1800" dirty="0" err="1">
                <a:latin typeface="Open Sans" panose="020B0606030504020204" pitchFamily="34" charset="0"/>
              </a:rPr>
              <a:t>Hematology</a:t>
            </a:r>
            <a:r>
              <a:rPr lang="nl-NL" sz="1800" dirty="0">
                <a:latin typeface="Open Sans" panose="020B0606030504020204" pitchFamily="34" charset="0"/>
              </a:rPr>
              <a:t> </a:t>
            </a:r>
            <a:r>
              <a:rPr lang="nl-NL" sz="1800" dirty="0" err="1">
                <a:latin typeface="Open Sans" panose="020B0606030504020204" pitchFamily="34" charset="0"/>
              </a:rPr>
              <a:t>programme</a:t>
            </a:r>
            <a:r>
              <a:rPr lang="nl-NL" sz="1800" dirty="0">
                <a:latin typeface="Open Sans" panose="020B0606030504020204" pitchFamily="34" charset="0"/>
              </a:rPr>
              <a:t>, EHA</a:t>
            </a:r>
            <a:endParaRPr lang="nl-NL" dirty="0">
              <a:latin typeface="Open Sans" panose="020B0606030504020204" pitchFamily="34" charset="0"/>
            </a:endParaRP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ED09F4C-AE92-C61D-9F94-D379E49DFF5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989478" y="4155899"/>
            <a:ext cx="8213035" cy="456649"/>
          </a:xfrm>
        </p:spPr>
        <p:txBody>
          <a:bodyPr>
            <a:normAutofit/>
          </a:bodyPr>
          <a:lstStyle/>
          <a:p>
            <a:pPr algn="ctr"/>
            <a:r>
              <a:rPr lang="nl-NL" sz="2400" dirty="0">
                <a:latin typeface="Glegoo" pitchFamily="2" charset="77"/>
                <a:cs typeface="Glegoo" pitchFamily="2" charset="77"/>
              </a:rPr>
              <a:t>Kim Ferguson, DANS-KNAW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8787D7BB-33D5-D86C-21DF-A91AD6CCEBB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695234" y="4644158"/>
            <a:ext cx="4801525" cy="456649"/>
          </a:xfrm>
        </p:spPr>
        <p:txBody>
          <a:bodyPr>
            <a:normAutofit/>
          </a:bodyPr>
          <a:lstStyle/>
          <a:p>
            <a:pPr algn="ctr"/>
            <a:r>
              <a:rPr lang="nl-N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13/06/2024 – EHA2024 </a:t>
            </a:r>
            <a:r>
              <a:rPr lang="nl-NL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Congress</a:t>
            </a:r>
            <a:endParaRPr lang="nl-N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ijdelijke aanduiding voor tekst 4">
            <a:extLst>
              <a:ext uri="{FF2B5EF4-FFF2-40B4-BE49-F238E27FC236}">
                <a16:creationId xmlns:a16="http://schemas.microsoft.com/office/drawing/2014/main" id="{E9CEBC0F-9064-50E4-2CC1-B3D38A1CAC96}"/>
              </a:ext>
            </a:extLst>
          </p:cNvPr>
          <p:cNvSpPr txBox="1">
            <a:spLocks/>
          </p:cNvSpPr>
          <p:nvPr/>
        </p:nvSpPr>
        <p:spPr>
          <a:xfrm>
            <a:off x="4446101" y="6202874"/>
            <a:ext cx="3892356" cy="45664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/>
                </a:solidFill>
                <a:latin typeface="Gill Sans MT" panose="020B0502020104020203" pitchFamily="34" charset="77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Gill Sans MT" panose="020B0502020104020203" pitchFamily="34" charset="77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Gill Sans MT" panose="020B0502020104020203" pitchFamily="34" charset="77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Gill Sans MT" panose="020B0502020104020203" pitchFamily="34" charset="77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Gill Sans MT" panose="020B0502020104020203" pitchFamily="34" charset="77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highlight>
                  <a:srgbClr val="FFFFFF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DOI: 10.5281/zenodo.11479503 (v2)</a:t>
            </a:r>
            <a:endParaRPr lang="nl-NL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026" name="Picture 2" descr="About CC Licenses - Creative Commons">
            <a:extLst>
              <a:ext uri="{FF2B5EF4-FFF2-40B4-BE49-F238E27FC236}">
                <a16:creationId xmlns:a16="http://schemas.microsoft.com/office/drawing/2014/main" id="{F731EB8E-32D4-47F5-E4D4-2ED3CC79AC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4941" y="6431199"/>
            <a:ext cx="1219432" cy="42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31129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1F0C38C-F444-C705-EE8D-380ED7CDE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5413" y="2130421"/>
            <a:ext cx="9381173" cy="2597157"/>
          </a:xfrm>
        </p:spPr>
        <p:txBody>
          <a:bodyPr>
            <a:normAutofit/>
          </a:bodyPr>
          <a:lstStyle/>
          <a:p>
            <a:pPr algn="ctr"/>
            <a:r>
              <a:rPr lang="en-GB" sz="8000" dirty="0">
                <a:latin typeface="Glegoo" pitchFamily="2" charset="77"/>
                <a:cs typeface="Glegoo" pitchFamily="2" charset="77"/>
              </a:rPr>
              <a:t>Tools for Open &amp; FAIR data</a:t>
            </a:r>
          </a:p>
        </p:txBody>
      </p:sp>
    </p:spTree>
    <p:extLst>
      <p:ext uri="{BB962C8B-B14F-4D97-AF65-F5344CB8AC3E}">
        <p14:creationId xmlns:p14="http://schemas.microsoft.com/office/powerpoint/2010/main" val="40519185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F169DD5-4F56-6BC2-CAEC-E14B04AD6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Glegoo" pitchFamily="2" charset="77"/>
                <a:cs typeface="Glegoo" pitchFamily="2" charset="77"/>
              </a:rPr>
              <a:t>#1 ORCID</a:t>
            </a:r>
          </a:p>
        </p:txBody>
      </p:sp>
      <p:pic>
        <p:nvPicPr>
          <p:cNvPr id="1030" name="Picture 6" descr="Orcid id logo">
            <a:extLst>
              <a:ext uri="{FF2B5EF4-FFF2-40B4-BE49-F238E27FC236}">
                <a16:creationId xmlns:a16="http://schemas.microsoft.com/office/drawing/2014/main" id="{2777CC20-2D8D-F7D3-A150-91EBF2767B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9517" y="666868"/>
            <a:ext cx="965915" cy="965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Screenshot of Kim Ferguson's ORCID ID account">
            <a:extLst>
              <a:ext uri="{FF2B5EF4-FFF2-40B4-BE49-F238E27FC236}">
                <a16:creationId xmlns:a16="http://schemas.microsoft.com/office/drawing/2014/main" id="{CBFBE3BA-A0AD-AE92-3C82-2D9ECBD0C4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563" y="1520406"/>
            <a:ext cx="5497437" cy="5295388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B503EAB-7FEA-E172-3CBD-BA19E2338B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8115" y="1992431"/>
            <a:ext cx="4908720" cy="435133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latin typeface="Open Sans" panose="020B0606030504020204" pitchFamily="34" charset="0"/>
              </a:rPr>
              <a:t>A persistent identifier for researchers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latin typeface="Open Sans" panose="020B0606030504020204" pitchFamily="34" charset="0"/>
              </a:rPr>
              <a:t>Tracks you beyond a single position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>
                <a:latin typeface="Open Sans" panose="020B0606030504020204" pitchFamily="34" charset="0"/>
              </a:rPr>
              <a:t>Aometimes</a:t>
            </a:r>
            <a:r>
              <a:rPr lang="en-GB" dirty="0">
                <a:latin typeface="Open Sans" panose="020B0606030504020204" pitchFamily="34" charset="0"/>
              </a:rPr>
              <a:t> a requirement for publication in certain journals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latin typeface="Open Sans" panose="020B0606030504020204" pitchFamily="34" charset="0"/>
              </a:rPr>
              <a:t>Can help track publications, datasets, and other materials archived or published</a:t>
            </a:r>
          </a:p>
          <a:p>
            <a:endParaRPr lang="en-GB" dirty="0">
              <a:latin typeface="Open Sans" panose="020B0606030504020204" pitchFamily="34" charset="0"/>
            </a:endParaRPr>
          </a:p>
          <a:p>
            <a:r>
              <a:rPr lang="en-GB" u="sng" dirty="0">
                <a:latin typeface="Open Sans" panose="020B0606030504020204" pitchFamily="34" charset="0"/>
              </a:rPr>
              <a:t>Do you have an </a:t>
            </a:r>
            <a:r>
              <a:rPr lang="en-GB" u="sng" dirty="0">
                <a:latin typeface="Open Sans" panose="020B0606030504020204" pitchFamily="34" charset="0"/>
                <a:hlinkClick r:id="rId5"/>
              </a:rPr>
              <a:t>ORCID ID </a:t>
            </a:r>
            <a:r>
              <a:rPr lang="en-GB" u="sng" dirty="0">
                <a:latin typeface="Open Sans" panose="020B0606030504020204" pitchFamily="34" charset="0"/>
              </a:rPr>
              <a:t>yet?</a:t>
            </a:r>
          </a:p>
        </p:txBody>
      </p:sp>
    </p:spTree>
    <p:extLst>
      <p:ext uri="{BB962C8B-B14F-4D97-AF65-F5344CB8AC3E}">
        <p14:creationId xmlns:p14="http://schemas.microsoft.com/office/powerpoint/2010/main" val="2304979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3D806-DA12-70EE-6D27-6C50568A04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6068" y="999109"/>
            <a:ext cx="10297732" cy="1325563"/>
          </a:xfrm>
        </p:spPr>
        <p:txBody>
          <a:bodyPr/>
          <a:lstStyle/>
          <a:p>
            <a:r>
              <a:rPr lang="en-US" dirty="0">
                <a:latin typeface="Glegoo" pitchFamily="2" charset="77"/>
                <a:cs typeface="Glegoo" pitchFamily="2" charset="77"/>
              </a:rPr>
              <a:t>Data repositories: good for finding data, good for storing data</a:t>
            </a:r>
            <a:endParaRPr lang="en-GB" dirty="0">
              <a:latin typeface="Glegoo" pitchFamily="2" charset="77"/>
              <a:cs typeface="Glegoo" pitchFamily="2" charset="77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0ED6D1-3572-1D21-88AC-B85D3EFC11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8176" y="2670047"/>
            <a:ext cx="9945624" cy="3628835"/>
          </a:xfrm>
        </p:spPr>
        <p:txBody>
          <a:bodyPr>
            <a:normAutofit/>
          </a:bodyPr>
          <a:lstStyle/>
          <a:p>
            <a:r>
              <a:rPr lang="en-GB" sz="3600" dirty="0">
                <a:latin typeface="Open Sans" panose="020B0606030504020204" pitchFamily="34" charset="0"/>
              </a:rPr>
              <a:t>Internal shared drives are useful for colleagues but aren’t the same as publishing a dataset in a repository.</a:t>
            </a:r>
          </a:p>
          <a:p>
            <a:endParaRPr lang="en-GB" sz="3600" dirty="0">
              <a:latin typeface="Open Sans" panose="020B0606030504020204" pitchFamily="34" charset="0"/>
            </a:endParaRPr>
          </a:p>
          <a:p>
            <a:r>
              <a:rPr lang="en-GB" sz="3600" b="1" dirty="0">
                <a:latin typeface="Open Sans" panose="020B0606030504020204" pitchFamily="34" charset="0"/>
              </a:rPr>
              <a:t>“A flash drive is not a storage solution”</a:t>
            </a:r>
          </a:p>
        </p:txBody>
      </p:sp>
    </p:spTree>
    <p:extLst>
      <p:ext uri="{BB962C8B-B14F-4D97-AF65-F5344CB8AC3E}">
        <p14:creationId xmlns:p14="http://schemas.microsoft.com/office/powerpoint/2010/main" val="1749669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E75BA-4C47-CFEF-C740-F82E2E1015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Glegoo" pitchFamily="2" charset="77"/>
                <a:cs typeface="Glegoo" pitchFamily="2" charset="77"/>
              </a:rPr>
              <a:t>Repositories &amp; FAIR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60B717-14D0-9215-47C2-E0E9ECAAC6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5524" y="1666304"/>
            <a:ext cx="9685020" cy="5045392"/>
          </a:xfrm>
        </p:spPr>
        <p:txBody>
          <a:bodyPr>
            <a:normAutofit/>
          </a:bodyPr>
          <a:lstStyle/>
          <a:p>
            <a:r>
              <a:rPr lang="en-GB" sz="2800" dirty="0">
                <a:latin typeface="Open Sans" panose="020B0606030504020204" pitchFamily="34" charset="0"/>
              </a:rPr>
              <a:t>A good repository: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latin typeface="Open Sans" panose="020B0606030504020204" pitchFamily="34" charset="0"/>
              </a:rPr>
              <a:t>Provides a Persistent Identifier (PID) to your dataset = </a:t>
            </a:r>
            <a:r>
              <a:rPr lang="en-GB" sz="2800" dirty="0">
                <a:solidFill>
                  <a:schemeClr val="accent2"/>
                </a:solidFill>
                <a:latin typeface="Open Sans" panose="020B0606030504020204" pitchFamily="34" charset="0"/>
              </a:rPr>
              <a:t>Findable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latin typeface="Open Sans" panose="020B0606030504020204" pitchFamily="34" charset="0"/>
              </a:rPr>
              <a:t>Enables the inclusion of rich metadata = </a:t>
            </a:r>
            <a:r>
              <a:rPr lang="en-GB" sz="2800" dirty="0">
                <a:solidFill>
                  <a:schemeClr val="accent2"/>
                </a:solidFill>
                <a:latin typeface="Open Sans" panose="020B0606030504020204" pitchFamily="34" charset="0"/>
              </a:rPr>
              <a:t>Reusable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latin typeface="Open Sans" panose="020B0606030504020204" pitchFamily="34" charset="0"/>
              </a:rPr>
              <a:t>Allows for human and machine findable and readable metadata = </a:t>
            </a:r>
            <a:r>
              <a:rPr lang="en-GB" sz="2800" dirty="0">
                <a:solidFill>
                  <a:schemeClr val="accent2"/>
                </a:solidFill>
                <a:latin typeface="Open Sans" panose="020B0606030504020204" pitchFamily="34" charset="0"/>
              </a:rPr>
              <a:t>Findable</a:t>
            </a:r>
            <a:r>
              <a:rPr lang="en-GB" sz="2800" dirty="0">
                <a:latin typeface="Open Sans" panose="020B0606030504020204" pitchFamily="34" charset="0"/>
              </a:rPr>
              <a:t> + </a:t>
            </a:r>
            <a:r>
              <a:rPr lang="en-GB" sz="2800" dirty="0">
                <a:solidFill>
                  <a:schemeClr val="accent2"/>
                </a:solidFill>
                <a:latin typeface="Open Sans" panose="020B0606030504020204" pitchFamily="34" charset="0"/>
              </a:rPr>
              <a:t>Accessible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latin typeface="Open Sans" panose="020B0606030504020204" pitchFamily="34" charset="0"/>
              </a:rPr>
              <a:t>Uses Knowledge Organisation Systems (KOS), such as vocabularies, to improve the quality of metadata = </a:t>
            </a:r>
            <a:r>
              <a:rPr lang="en-GB" sz="2800" dirty="0">
                <a:solidFill>
                  <a:schemeClr val="accent2"/>
                </a:solidFill>
                <a:latin typeface="Open Sans" panose="020B0606030504020204" pitchFamily="34" charset="0"/>
              </a:rPr>
              <a:t>Reusable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latin typeface="Open Sans" panose="020B0606030504020204" pitchFamily="34" charset="0"/>
              </a:rPr>
              <a:t>Provides long term and easy access to your data = </a:t>
            </a:r>
            <a:r>
              <a:rPr lang="en-GB" sz="2800" dirty="0">
                <a:solidFill>
                  <a:schemeClr val="accent2"/>
                </a:solidFill>
                <a:latin typeface="Open Sans" panose="020B0606030504020204" pitchFamily="34" charset="0"/>
              </a:rPr>
              <a:t>Accessible</a:t>
            </a:r>
            <a:r>
              <a:rPr lang="en-GB" sz="2800" dirty="0">
                <a:latin typeface="Open Sans" panose="020B0606030504020204" pitchFamily="34" charset="0"/>
              </a:rPr>
              <a:t> + </a:t>
            </a:r>
            <a:r>
              <a:rPr lang="en-GB" sz="2800" dirty="0">
                <a:solidFill>
                  <a:schemeClr val="accent2"/>
                </a:solidFill>
                <a:latin typeface="Open Sans" panose="020B0606030504020204" pitchFamily="34" charset="0"/>
              </a:rPr>
              <a:t>Reusable</a:t>
            </a:r>
          </a:p>
        </p:txBody>
      </p:sp>
    </p:spTree>
    <p:extLst>
      <p:ext uri="{BB962C8B-B14F-4D97-AF65-F5344CB8AC3E}">
        <p14:creationId xmlns:p14="http://schemas.microsoft.com/office/powerpoint/2010/main" val="7047641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F169DD5-4F56-6BC2-CAEC-E14B04AD6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Glegoo" pitchFamily="2" charset="77"/>
                <a:cs typeface="Glegoo" pitchFamily="2" charset="77"/>
              </a:rPr>
              <a:t>#2 Re3data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B503EAB-7FEA-E172-3CBD-BA19E2338B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8038" y="1540009"/>
            <a:ext cx="9628031" cy="4830946"/>
          </a:xfrm>
        </p:spPr>
        <p:txBody>
          <a:bodyPr>
            <a:normAutofit/>
          </a:bodyPr>
          <a:lstStyle/>
          <a:p>
            <a:r>
              <a:rPr lang="en-GB" sz="2400" dirty="0">
                <a:latin typeface="Open Sans" panose="020B0606030504020204" pitchFamily="34" charset="0"/>
              </a:rPr>
              <a:t>Re3data can help with a few questions: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Open Sans" panose="020B0606030504020204" pitchFamily="34" charset="0"/>
              </a:rPr>
              <a:t>Where to find data to re-use?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Open Sans" panose="020B0606030504020204" pitchFamily="34" charset="0"/>
              </a:rPr>
              <a:t>Where to store data of a certain type?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Open Sans" panose="020B0606030504020204" pitchFamily="34" charset="0"/>
              </a:rPr>
              <a:t>What is the certification level of some of these repositories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Open Sans" panose="020B0606030504020204" pitchFamily="34" charset="0"/>
              </a:rPr>
              <a:t>What standards should I be aware of in my field?</a:t>
            </a:r>
          </a:p>
          <a:p>
            <a:endParaRPr lang="en-GB" sz="2400" dirty="0">
              <a:latin typeface="Open Sans" panose="020B0606030504020204" pitchFamily="34" charset="0"/>
            </a:endParaRPr>
          </a:p>
          <a:p>
            <a:r>
              <a:rPr lang="en-GB" sz="2400" dirty="0">
                <a:latin typeface="Open Sans" panose="020B0606030504020204" pitchFamily="34" charset="0"/>
              </a:rPr>
              <a:t>What questions re3data cannot answer: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Open Sans" panose="020B0606030504020204" pitchFamily="34" charset="0"/>
              </a:rPr>
              <a:t>Is this the most appropriate place to store or find data?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Open Sans" panose="020B0606030504020204" pitchFamily="34" charset="0"/>
              </a:rPr>
              <a:t>Is this “good”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Open Sans" panose="020B0606030504020204" pitchFamily="34" charset="0"/>
              </a:rPr>
              <a:t>Why isn’t my favourite repository in re3data?</a:t>
            </a:r>
          </a:p>
        </p:txBody>
      </p:sp>
      <p:pic>
        <p:nvPicPr>
          <p:cNvPr id="2050" name="Picture 2" descr="re3data - DataCite">
            <a:hlinkClick r:id="rId3"/>
            <a:extLst>
              <a:ext uri="{FF2B5EF4-FFF2-40B4-BE49-F238E27FC236}">
                <a16:creationId xmlns:a16="http://schemas.microsoft.com/office/drawing/2014/main" id="{8B8EA7C2-BBF6-5A3A-67BC-7E6E240E22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4141" y="1540009"/>
            <a:ext cx="3987084" cy="1255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8131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438ADF-0A7D-A858-79DC-4DFA85179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Glegoo" pitchFamily="2" charset="77"/>
                <a:cs typeface="Glegoo" pitchFamily="2" charset="77"/>
              </a:rPr>
              <a:t>What if it’s not in re3data?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FDF9BF3-E993-41E8-2B57-1C3FCEA647C6}"/>
              </a:ext>
            </a:extLst>
          </p:cNvPr>
          <p:cNvSpPr txBox="1"/>
          <p:nvPr/>
        </p:nvSpPr>
        <p:spPr>
          <a:xfrm>
            <a:off x="1287888" y="1983346"/>
            <a:ext cx="953036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Reasons why it may not be in re3data: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 hasn’t been added yet, it’s a hidden gem!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 isn’t currently meeting the standards of re3data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 hasn’t been added yet, it’s too new!</a:t>
            </a:r>
          </a:p>
        </p:txBody>
      </p:sp>
      <p:pic>
        <p:nvPicPr>
          <p:cNvPr id="5" name="Picture 4" descr="Article, ImmuneData: an integrated data discovery system for immunology data repositories by Deng, Yaseen, and Wu 2022.">
            <a:hlinkClick r:id="rId3"/>
            <a:extLst>
              <a:ext uri="{FF2B5EF4-FFF2-40B4-BE49-F238E27FC236}">
                <a16:creationId xmlns:a16="http://schemas.microsoft.com/office/drawing/2014/main" id="{6B19CC9B-D85F-17D9-222C-A994E17D32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6871" y="3969966"/>
            <a:ext cx="7772400" cy="2485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1222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FF486-0799-BD4D-7DEF-5275BBA222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Glegoo" pitchFamily="2" charset="77"/>
                <a:cs typeface="Glegoo" pitchFamily="2" charset="77"/>
              </a:rPr>
              <a:t>Sidebar: Repository certification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D5450-A577-2366-B051-9A05428907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2130" y="1545466"/>
            <a:ext cx="10091670" cy="5151548"/>
          </a:xfrm>
        </p:spPr>
        <p:txBody>
          <a:bodyPr>
            <a:normAutofit fontScale="92500" lnSpcReduction="10000"/>
          </a:bodyPr>
          <a:lstStyle/>
          <a:p>
            <a:r>
              <a:rPr lang="en-GB" sz="2400" dirty="0">
                <a:latin typeface="Open Sans" panose="020B0606030504020204" pitchFamily="34" charset="0"/>
              </a:rPr>
              <a:t>Certification relates to a few elements: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Open Sans" panose="020B0606030504020204" pitchFamily="34" charset="0"/>
              </a:rPr>
              <a:t>Organisational infrastructure (funding, staffing, policies)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Open Sans" panose="020B0606030504020204" pitchFamily="34" charset="0"/>
              </a:rPr>
              <a:t>Handling of digital objects (persistent identifiers, documentation)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Open Sans" panose="020B0606030504020204" pitchFamily="34" charset="0"/>
              </a:rPr>
              <a:t>Technological infrastructure (IT, security)</a:t>
            </a:r>
          </a:p>
          <a:p>
            <a:endParaRPr lang="en-GB" sz="2400" dirty="0">
              <a:latin typeface="Open Sans" panose="020B0606030504020204" pitchFamily="34" charset="0"/>
            </a:endParaRPr>
          </a:p>
          <a:p>
            <a:r>
              <a:rPr lang="en-GB" sz="2400" dirty="0">
                <a:latin typeface="Open Sans" panose="020B0606030504020204" pitchFamily="34" charset="0"/>
              </a:rPr>
              <a:t>In some communities, there is self-regulation or tradition rather than certification. A lack of certification doesn’t necessarily mean it’s a poor repository.  Always check!</a:t>
            </a:r>
          </a:p>
          <a:p>
            <a:endParaRPr lang="en-GB" sz="2400" dirty="0">
              <a:latin typeface="Open Sans" panose="020B0606030504020204" pitchFamily="34" charset="0"/>
            </a:endParaRPr>
          </a:p>
          <a:p>
            <a:r>
              <a:rPr lang="en-GB" sz="2400" dirty="0">
                <a:latin typeface="Open Sans" panose="020B0606030504020204" pitchFamily="34" charset="0"/>
              </a:rPr>
              <a:t>Case in point:</a:t>
            </a:r>
          </a:p>
          <a:p>
            <a:r>
              <a:rPr lang="en-GB" sz="2400" dirty="0">
                <a:latin typeface="Open Sans" panose="020B0606030504020204" pitchFamily="34" charset="0"/>
              </a:rPr>
              <a:t>“The International Nucleotide Sequence Database Collaboration (INSDC), which comprises the DNA </a:t>
            </a:r>
            <a:r>
              <a:rPr lang="en-GB" sz="2400" dirty="0" err="1">
                <a:latin typeface="Open Sans" panose="020B0606030504020204" pitchFamily="34" charset="0"/>
              </a:rPr>
              <a:t>DataBank</a:t>
            </a:r>
            <a:r>
              <a:rPr lang="en-GB" sz="2400" dirty="0">
                <a:latin typeface="Open Sans" panose="020B0606030504020204" pitchFamily="34" charset="0"/>
              </a:rPr>
              <a:t> of Japan (DDBJ), the European Nucleotide Archive (ENA), and GenBank at NCBI. These three organizations exchange data on a daily basis.” (Source: </a:t>
            </a:r>
            <a:r>
              <a:rPr lang="en-GB" sz="2400" dirty="0">
                <a:latin typeface="Open Sans" panose="020B0606030504020204" pitchFamily="34" charset="0"/>
                <a:hlinkClick r:id="rId3"/>
              </a:rPr>
              <a:t>GenBank</a:t>
            </a:r>
            <a:r>
              <a:rPr lang="en-GB" sz="2400" dirty="0">
                <a:latin typeface="Open Sans" panose="020B0606030504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194658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E75BA-4C47-CFEF-C740-F82E2E1015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>
                <a:latin typeface="Glegoo" pitchFamily="2" charset="77"/>
                <a:cs typeface="Glegoo" pitchFamily="2" charset="77"/>
              </a:rPr>
              <a:t>GenBank and the ENA are good repositories: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60B717-14D0-9215-47C2-E0E9ECAAC6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5524" y="1666304"/>
            <a:ext cx="9685020" cy="504539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latin typeface="Open Sans" panose="020B0606030504020204" pitchFamily="34" charset="0"/>
              </a:rPr>
              <a:t>Provides an </a:t>
            </a:r>
            <a:r>
              <a:rPr lang="en-GB" sz="2800" dirty="0">
                <a:solidFill>
                  <a:schemeClr val="accent2"/>
                </a:solidFill>
                <a:latin typeface="Open Sans" panose="020B0606030504020204" pitchFamily="34" charset="0"/>
              </a:rPr>
              <a:t>Accession ID and/or Project ID </a:t>
            </a:r>
            <a:r>
              <a:rPr lang="en-GB" sz="2800" dirty="0">
                <a:latin typeface="Open Sans" panose="020B0606030504020204" pitchFamily="34" charset="0"/>
              </a:rPr>
              <a:t>as a Persistent Identifier (PID) for your dataset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latin typeface="Open Sans" panose="020B0606030504020204" pitchFamily="34" charset="0"/>
              </a:rPr>
              <a:t>Enables the inclusion of rich metadata, </a:t>
            </a:r>
            <a:r>
              <a:rPr lang="en-GB" sz="2800" dirty="0">
                <a:solidFill>
                  <a:schemeClr val="accent2"/>
                </a:solidFill>
                <a:latin typeface="Open Sans" panose="020B0606030504020204" pitchFamily="34" charset="0"/>
              </a:rPr>
              <a:t>including minimum required information for submission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latin typeface="Open Sans" panose="020B0606030504020204" pitchFamily="34" charset="0"/>
              </a:rPr>
              <a:t>Allows for human and machine findable and readable metadata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latin typeface="Open Sans" panose="020B0606030504020204" pitchFamily="34" charset="0"/>
              </a:rPr>
              <a:t>Uses </a:t>
            </a:r>
            <a:r>
              <a:rPr lang="en-GB" sz="2800" dirty="0">
                <a:solidFill>
                  <a:schemeClr val="accent2"/>
                </a:solidFill>
                <a:latin typeface="Open Sans" panose="020B0606030504020204" pitchFamily="34" charset="0"/>
              </a:rPr>
              <a:t>several controlled vocabularies</a:t>
            </a:r>
            <a:r>
              <a:rPr lang="en-GB" sz="2800" dirty="0">
                <a:latin typeface="Open Sans" panose="020B0606030504020204" pitchFamily="34" charset="0"/>
              </a:rPr>
              <a:t> to improve the quality of metadata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latin typeface="Open Sans" panose="020B0606030504020204" pitchFamily="34" charset="0"/>
              </a:rPr>
              <a:t>Provides long term and easy access to your data, </a:t>
            </a:r>
            <a:r>
              <a:rPr lang="en-GB" sz="2800" dirty="0">
                <a:solidFill>
                  <a:schemeClr val="accent2"/>
                </a:solidFill>
                <a:latin typeface="Open Sans" panose="020B0606030504020204" pitchFamily="34" charset="0"/>
              </a:rPr>
              <a:t>shared between multiple organisations</a:t>
            </a:r>
          </a:p>
        </p:txBody>
      </p:sp>
    </p:spTree>
    <p:extLst>
      <p:ext uri="{BB962C8B-B14F-4D97-AF65-F5344CB8AC3E}">
        <p14:creationId xmlns:p14="http://schemas.microsoft.com/office/powerpoint/2010/main" val="18476105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18109-8728-D90A-7BEF-B82E7B5C0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dirty="0">
                <a:latin typeface="Glegoo" pitchFamily="2" charset="77"/>
                <a:cs typeface="Glegoo" pitchFamily="2" charset="77"/>
              </a:rPr>
              <a:t>#3 FAIR-Aware</a:t>
            </a:r>
          </a:p>
        </p:txBody>
      </p:sp>
      <p:pic>
        <p:nvPicPr>
          <p:cNvPr id="4" name="Google Shape;91;g12014aa42b0_2_38" descr="FAIR Aware logo, Your first step towards your FAIR data(set)">
            <a:extLst>
              <a:ext uri="{FF2B5EF4-FFF2-40B4-BE49-F238E27FC236}">
                <a16:creationId xmlns:a16="http://schemas.microsoft.com/office/drawing/2014/main" id="{7D252BB8-A9AA-2487-7D81-EE74DD1C73AE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768225" y="2263172"/>
            <a:ext cx="6655549" cy="10432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145A2AE-D272-7B69-8AB1-481606833C97}"/>
              </a:ext>
            </a:extLst>
          </p:cNvPr>
          <p:cNvSpPr txBox="1"/>
          <p:nvPr/>
        </p:nvSpPr>
        <p:spPr>
          <a:xfrm>
            <a:off x="3046926" y="3306372"/>
            <a:ext cx="60981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https://</a:t>
            </a:r>
            <a:r>
              <a:rPr lang="en-GB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fairaware.dans.knaw.nl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879D81-CCE0-34BC-A671-9B831F18DB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1303" y="3940054"/>
            <a:ext cx="9589394" cy="2579457"/>
          </a:xfrm>
        </p:spPr>
        <p:txBody>
          <a:bodyPr>
            <a:normAutofit fontScale="925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Open Sans" panose="020B0606030504020204" pitchFamily="34" charset="0"/>
              </a:rPr>
              <a:t>Just 10 questions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Open Sans" panose="020B0606030504020204" pitchFamily="34" charset="0"/>
              </a:rPr>
              <a:t>Self-paced, supporting documentation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Open Sans" panose="020B0606030504020204" pitchFamily="34" charset="0"/>
              </a:rPr>
              <a:t>Related to the FAIR-ness of a dataset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Open Sans" panose="020B0606030504020204" pitchFamily="34" charset="0"/>
              </a:rPr>
              <a:t>Can be used just before publication or shortly after for improving FAIR qualities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Open Sans" panose="020B0606030504020204" pitchFamily="34" charset="0"/>
              </a:rPr>
              <a:t>Can also be done to determine how to improve previous publications</a:t>
            </a:r>
          </a:p>
        </p:txBody>
      </p:sp>
    </p:spTree>
    <p:extLst>
      <p:ext uri="{BB962C8B-B14F-4D97-AF65-F5344CB8AC3E}">
        <p14:creationId xmlns:p14="http://schemas.microsoft.com/office/powerpoint/2010/main" val="24907912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F169DD5-4F56-6BC2-CAEC-E14B04AD6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Glegoo" pitchFamily="2" charset="77"/>
                <a:cs typeface="Glegoo" pitchFamily="2" charset="77"/>
              </a:rPr>
              <a:t>#4 &amp; #5 </a:t>
            </a:r>
            <a:r>
              <a:rPr lang="en-GB" dirty="0" err="1">
                <a:latin typeface="Glegoo" pitchFamily="2" charset="77"/>
                <a:cs typeface="Glegoo" pitchFamily="2" charset="77"/>
              </a:rPr>
              <a:t>Figshare</a:t>
            </a:r>
            <a:r>
              <a:rPr lang="en-GB" dirty="0">
                <a:latin typeface="Glegoo" pitchFamily="2" charset="77"/>
                <a:cs typeface="Glegoo" pitchFamily="2" charset="77"/>
              </a:rPr>
              <a:t> &amp; </a:t>
            </a:r>
            <a:r>
              <a:rPr lang="en-GB" dirty="0" err="1">
                <a:latin typeface="Glegoo" pitchFamily="2" charset="77"/>
                <a:cs typeface="Glegoo" pitchFamily="2" charset="77"/>
              </a:rPr>
              <a:t>Zenodo</a:t>
            </a:r>
            <a:endParaRPr lang="en-GB" dirty="0">
              <a:latin typeface="Glegoo" pitchFamily="2" charset="77"/>
              <a:cs typeface="Glegoo" pitchFamily="2" charset="77"/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E63F9C9-07AC-39FB-F317-0F5B035C23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61374" y="1947545"/>
            <a:ext cx="9692425" cy="4351338"/>
          </a:xfrm>
        </p:spPr>
        <p:txBody>
          <a:bodyPr>
            <a:normAutofit fontScale="92500" lnSpcReduction="10000"/>
          </a:bodyPr>
          <a:lstStyle/>
          <a:p>
            <a:r>
              <a:rPr lang="en-GB" sz="2800" dirty="0">
                <a:latin typeface="Open Sans" panose="020B0606030504020204" pitchFamily="34" charset="0"/>
              </a:rPr>
              <a:t>Both useful for depositing and sharing things beyond publications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latin typeface="Open Sans" panose="020B0606030504020204" pitchFamily="34" charset="0"/>
              </a:rPr>
              <a:t>Supplementary information for publications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latin typeface="Open Sans" panose="020B0606030504020204" pitchFamily="34" charset="0"/>
              </a:rPr>
              <a:t>Conference presentations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latin typeface="Open Sans" panose="020B0606030504020204" pitchFamily="34" charset="0"/>
              </a:rPr>
              <a:t>Posters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latin typeface="Open Sans" panose="020B0606030504020204" pitchFamily="34" charset="0"/>
              </a:rPr>
              <a:t>Infographics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latin typeface="Open Sans" panose="020B0606030504020204" pitchFamily="34" charset="0"/>
              </a:rPr>
              <a:t>Videos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latin typeface="Open Sans" panose="020B0606030504020204" pitchFamily="34" charset="0"/>
              </a:rPr>
              <a:t>Project deliverables (reports, data management plans)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latin typeface="Open Sans" panose="020B0606030504020204" pitchFamily="34" charset="0"/>
              </a:rPr>
              <a:t>Data is possible, but not recommended - use a domain-specific repository for that (trust me)</a:t>
            </a:r>
          </a:p>
        </p:txBody>
      </p:sp>
    </p:spTree>
    <p:extLst>
      <p:ext uri="{BB962C8B-B14F-4D97-AF65-F5344CB8AC3E}">
        <p14:creationId xmlns:p14="http://schemas.microsoft.com/office/powerpoint/2010/main" val="1045414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8327BE-2AE5-CC76-A711-15A3B3DA0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Glegoo" pitchFamily="2" charset="77"/>
                <a:cs typeface="Glegoo" pitchFamily="2" charset="77"/>
              </a:rPr>
              <a:t>Brief </a:t>
            </a:r>
            <a:r>
              <a:rPr lang="nl-NL" dirty="0" err="1">
                <a:latin typeface="Glegoo" pitchFamily="2" charset="77"/>
                <a:cs typeface="Glegoo" pitchFamily="2" charset="77"/>
              </a:rPr>
              <a:t>Introduction</a:t>
            </a:r>
            <a:endParaRPr lang="nl-NL" dirty="0">
              <a:latin typeface="Glegoo" pitchFamily="2" charset="77"/>
              <a:cs typeface="Glegoo" pitchFamily="2" charset="77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E9A2731-8DFA-5E0A-431E-C246EE9928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2147" y="1687132"/>
            <a:ext cx="10515600" cy="4591873"/>
          </a:xfrm>
        </p:spPr>
        <p:txBody>
          <a:bodyPr>
            <a:normAutofit fontScale="92500" lnSpcReduction="10000"/>
          </a:bodyPr>
          <a:lstStyle/>
          <a:p>
            <a:r>
              <a:rPr lang="nl-NL" sz="2400" dirty="0">
                <a:latin typeface="Open Sans" panose="020B0606030504020204" pitchFamily="34" charset="0"/>
              </a:rPr>
              <a:t>What is DANS?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latin typeface="Open Sans" panose="020B0606030504020204" pitchFamily="34" charset="0"/>
              </a:rPr>
              <a:t>DANS is </a:t>
            </a:r>
            <a:r>
              <a:rPr lang="nl-NL" sz="2400" dirty="0" err="1">
                <a:latin typeface="Open Sans" panose="020B0606030504020204" pitchFamily="34" charset="0"/>
              </a:rPr>
              <a:t>an</a:t>
            </a:r>
            <a:r>
              <a:rPr lang="nl-NL" sz="2400" dirty="0">
                <a:latin typeface="Open Sans" panose="020B0606030504020204" pitchFamily="34" charset="0"/>
              </a:rPr>
              <a:t> </a:t>
            </a:r>
            <a:r>
              <a:rPr lang="nl-NL" sz="2400" dirty="0" err="1">
                <a:latin typeface="Open Sans" panose="020B0606030504020204" pitchFamily="34" charset="0"/>
              </a:rPr>
              <a:t>institute</a:t>
            </a:r>
            <a:r>
              <a:rPr lang="nl-NL" sz="2400" dirty="0">
                <a:latin typeface="Open Sans" panose="020B0606030504020204" pitchFamily="34" charset="0"/>
              </a:rPr>
              <a:t> of </a:t>
            </a:r>
            <a:r>
              <a:rPr lang="nl-NL" sz="2400" dirty="0" err="1">
                <a:latin typeface="Open Sans" panose="020B0606030504020204" pitchFamily="34" charset="0"/>
              </a:rPr>
              <a:t>the</a:t>
            </a:r>
            <a:r>
              <a:rPr lang="nl-NL" sz="2400" dirty="0">
                <a:latin typeface="Open Sans" panose="020B0606030504020204" pitchFamily="34" charset="0"/>
              </a:rPr>
              <a:t> KNAW (Royal Netherlands Academy of Arts </a:t>
            </a:r>
            <a:r>
              <a:rPr lang="nl-NL" sz="2400" dirty="0" err="1">
                <a:latin typeface="Open Sans" panose="020B0606030504020204" pitchFamily="34" charset="0"/>
              </a:rPr>
              <a:t>and</a:t>
            </a:r>
            <a:r>
              <a:rPr lang="nl-NL" sz="2400" dirty="0">
                <a:latin typeface="Open Sans" panose="020B0606030504020204" pitchFamily="34" charset="0"/>
              </a:rPr>
              <a:t> Sciences) </a:t>
            </a:r>
            <a:r>
              <a:rPr lang="nl-NL" sz="2400" dirty="0" err="1">
                <a:latin typeface="Open Sans" panose="020B0606030504020204" pitchFamily="34" charset="0"/>
              </a:rPr>
              <a:t>and</a:t>
            </a:r>
            <a:r>
              <a:rPr lang="nl-NL" sz="2400" dirty="0">
                <a:latin typeface="Open Sans" panose="020B0606030504020204" pitchFamily="34" charset="0"/>
              </a:rPr>
              <a:t> </a:t>
            </a:r>
            <a:r>
              <a:rPr lang="nl-NL" sz="2400" dirty="0" err="1">
                <a:latin typeface="Open Sans" panose="020B0606030504020204" pitchFamily="34" charset="0"/>
              </a:rPr>
              <a:t>the</a:t>
            </a:r>
            <a:r>
              <a:rPr lang="nl-NL" sz="2400" dirty="0">
                <a:latin typeface="Open Sans" panose="020B0606030504020204" pitchFamily="34" charset="0"/>
              </a:rPr>
              <a:t> NWO (Dutch Research Council)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latin typeface="Open Sans" panose="020B0606030504020204" pitchFamily="34" charset="0"/>
              </a:rPr>
              <a:t>DANS is </a:t>
            </a:r>
            <a:r>
              <a:rPr lang="nl-NL" sz="2400" dirty="0" err="1">
                <a:latin typeface="Open Sans" panose="020B0606030504020204" pitchFamily="34" charset="0"/>
              </a:rPr>
              <a:t>the</a:t>
            </a:r>
            <a:r>
              <a:rPr lang="nl-NL" sz="2400" dirty="0">
                <a:latin typeface="Open Sans" panose="020B0606030504020204" pitchFamily="34" charset="0"/>
              </a:rPr>
              <a:t> Dutch </a:t>
            </a:r>
            <a:r>
              <a:rPr lang="nl-NL" sz="2400" dirty="0" err="1">
                <a:latin typeface="Open Sans" panose="020B0606030504020204" pitchFamily="34" charset="0"/>
              </a:rPr>
              <a:t>national</a:t>
            </a:r>
            <a:r>
              <a:rPr lang="nl-NL" sz="2400" dirty="0">
                <a:latin typeface="Open Sans" panose="020B0606030504020204" pitchFamily="34" charset="0"/>
              </a:rPr>
              <a:t> </a:t>
            </a:r>
            <a:r>
              <a:rPr lang="nl-NL" sz="2400" dirty="0" err="1">
                <a:latin typeface="Open Sans" panose="020B0606030504020204" pitchFamily="34" charset="0"/>
              </a:rPr>
              <a:t>centre</a:t>
            </a:r>
            <a:r>
              <a:rPr lang="nl-NL" sz="2400" dirty="0">
                <a:latin typeface="Open Sans" panose="020B0606030504020204" pitchFamily="34" charset="0"/>
              </a:rPr>
              <a:t> of expertise </a:t>
            </a:r>
            <a:r>
              <a:rPr lang="nl-NL" sz="2400" dirty="0" err="1">
                <a:latin typeface="Open Sans" panose="020B0606030504020204" pitchFamily="34" charset="0"/>
              </a:rPr>
              <a:t>and</a:t>
            </a:r>
            <a:r>
              <a:rPr lang="nl-NL" sz="2400" dirty="0">
                <a:latin typeface="Open Sans" panose="020B0606030504020204" pitchFamily="34" charset="0"/>
              </a:rPr>
              <a:t> </a:t>
            </a:r>
            <a:r>
              <a:rPr lang="nl-NL" sz="2400" dirty="0" err="1">
                <a:latin typeface="Open Sans" panose="020B0606030504020204" pitchFamily="34" charset="0"/>
              </a:rPr>
              <a:t>repository</a:t>
            </a:r>
            <a:r>
              <a:rPr lang="nl-NL" sz="2400" dirty="0">
                <a:latin typeface="Open Sans" panose="020B0606030504020204" pitchFamily="34" charset="0"/>
              </a:rPr>
              <a:t> </a:t>
            </a:r>
            <a:r>
              <a:rPr lang="nl-NL" sz="2400" dirty="0" err="1">
                <a:latin typeface="Open Sans" panose="020B0606030504020204" pitchFamily="34" charset="0"/>
              </a:rPr>
              <a:t>for</a:t>
            </a:r>
            <a:r>
              <a:rPr lang="nl-NL" sz="2400" dirty="0">
                <a:latin typeface="Open Sans" panose="020B0606030504020204" pitchFamily="34" charset="0"/>
              </a:rPr>
              <a:t> research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latin typeface="Open Sans" panose="020B0606030504020204" pitchFamily="34" charset="0"/>
              </a:rPr>
              <a:t>DANS </a:t>
            </a:r>
            <a:r>
              <a:rPr lang="nl-NL" sz="2400" dirty="0" err="1">
                <a:latin typeface="Open Sans" panose="020B0606030504020204" pitchFamily="34" charset="0"/>
              </a:rPr>
              <a:t>maintains</a:t>
            </a:r>
            <a:r>
              <a:rPr lang="nl-NL" sz="2400" dirty="0">
                <a:latin typeface="Open Sans" panose="020B0606030504020204" pitchFamily="34" charset="0"/>
              </a:rPr>
              <a:t> </a:t>
            </a:r>
            <a:r>
              <a:rPr lang="nl-NL" sz="2400" dirty="0" err="1">
                <a:latin typeface="Open Sans" panose="020B0606030504020204" pitchFamily="34" charset="0"/>
              </a:rPr>
              <a:t>four</a:t>
            </a:r>
            <a:r>
              <a:rPr lang="nl-NL" sz="2400" dirty="0">
                <a:latin typeface="Open Sans" panose="020B0606030504020204" pitchFamily="34" charset="0"/>
              </a:rPr>
              <a:t> domain-</a:t>
            </a:r>
            <a:r>
              <a:rPr lang="nl-NL" sz="2400" dirty="0" err="1">
                <a:latin typeface="Open Sans" panose="020B0606030504020204" pitchFamily="34" charset="0"/>
              </a:rPr>
              <a:t>specific</a:t>
            </a:r>
            <a:r>
              <a:rPr lang="nl-NL" sz="2400" dirty="0">
                <a:latin typeface="Open Sans" panose="020B0606030504020204" pitchFamily="34" charset="0"/>
              </a:rPr>
              <a:t> </a:t>
            </a:r>
            <a:r>
              <a:rPr lang="nl-NL" sz="2400" dirty="0" err="1">
                <a:latin typeface="Open Sans" panose="020B0606030504020204" pitchFamily="34" charset="0"/>
              </a:rPr>
              <a:t>repositories</a:t>
            </a:r>
            <a:r>
              <a:rPr lang="nl-NL" sz="2400" dirty="0">
                <a:latin typeface="Open Sans" panose="020B0606030504020204" pitchFamily="34" charset="0"/>
              </a:rPr>
              <a:t> (Data Stations), supports </a:t>
            </a:r>
            <a:r>
              <a:rPr lang="nl-NL" sz="2400" dirty="0" err="1">
                <a:latin typeface="Open Sans" panose="020B0606030504020204" pitchFamily="34" charset="0"/>
              </a:rPr>
              <a:t>institutional</a:t>
            </a:r>
            <a:r>
              <a:rPr lang="nl-NL" sz="2400" dirty="0">
                <a:latin typeface="Open Sans" panose="020B0606030504020204" pitchFamily="34" charset="0"/>
              </a:rPr>
              <a:t> </a:t>
            </a:r>
            <a:r>
              <a:rPr lang="nl-NL" sz="2400" dirty="0" err="1">
                <a:latin typeface="Open Sans" panose="020B0606030504020204" pitchFamily="34" charset="0"/>
              </a:rPr>
              <a:t>repositories</a:t>
            </a:r>
            <a:r>
              <a:rPr lang="nl-NL" sz="2400" dirty="0">
                <a:latin typeface="Open Sans" panose="020B0606030504020204" pitchFamily="34" charset="0"/>
              </a:rPr>
              <a:t> (</a:t>
            </a:r>
            <a:r>
              <a:rPr lang="nl-NL" sz="2400" dirty="0" err="1">
                <a:latin typeface="Open Sans" panose="020B0606030504020204" pitchFamily="34" charset="0"/>
              </a:rPr>
              <a:t>DataverseNL</a:t>
            </a:r>
            <a:r>
              <a:rPr lang="nl-NL" sz="2400" dirty="0">
                <a:latin typeface="Open Sans" panose="020B0606030504020204" pitchFamily="34" charset="0"/>
              </a:rPr>
              <a:t>), </a:t>
            </a:r>
            <a:r>
              <a:rPr lang="nl-NL" sz="2400" dirty="0" err="1">
                <a:latin typeface="Open Sans" panose="020B0606030504020204" pitchFamily="34" charset="0"/>
              </a:rPr>
              <a:t>and</a:t>
            </a:r>
            <a:r>
              <a:rPr lang="nl-NL" sz="2400" dirty="0">
                <a:latin typeface="Open Sans" panose="020B0606030504020204" pitchFamily="34" charset="0"/>
              </a:rPr>
              <a:t> </a:t>
            </a:r>
            <a:r>
              <a:rPr lang="nl-NL" sz="2400" dirty="0" err="1">
                <a:latin typeface="Open Sans" panose="020B0606030504020204" pitchFamily="34" charset="0"/>
              </a:rPr>
              <a:t>works</a:t>
            </a:r>
            <a:r>
              <a:rPr lang="nl-NL" sz="2400" dirty="0">
                <a:latin typeface="Open Sans" panose="020B0606030504020204" pitchFamily="34" charset="0"/>
              </a:rPr>
              <a:t> on </a:t>
            </a:r>
            <a:r>
              <a:rPr lang="nl-NL" sz="2400" dirty="0" err="1">
                <a:latin typeface="Open Sans" panose="020B0606030504020204" pitchFamily="34" charset="0"/>
              </a:rPr>
              <a:t>various</a:t>
            </a:r>
            <a:r>
              <a:rPr lang="nl-NL" sz="2400" dirty="0">
                <a:latin typeface="Open Sans" panose="020B0606030504020204" pitchFamily="34" charset="0"/>
              </a:rPr>
              <a:t> </a:t>
            </a:r>
            <a:r>
              <a:rPr lang="nl-NL" sz="2400" dirty="0" err="1">
                <a:latin typeface="Open Sans" panose="020B0606030504020204" pitchFamily="34" charset="0"/>
              </a:rPr>
              <a:t>national</a:t>
            </a:r>
            <a:r>
              <a:rPr lang="nl-NL" sz="2400" dirty="0">
                <a:latin typeface="Open Sans" panose="020B0606030504020204" pitchFamily="34" charset="0"/>
              </a:rPr>
              <a:t> </a:t>
            </a:r>
            <a:r>
              <a:rPr lang="nl-NL" sz="2400" dirty="0" err="1">
                <a:latin typeface="Open Sans" panose="020B0606030504020204" pitchFamily="34" charset="0"/>
              </a:rPr>
              <a:t>and</a:t>
            </a:r>
            <a:r>
              <a:rPr lang="nl-NL" sz="2400" dirty="0">
                <a:latin typeface="Open Sans" panose="020B0606030504020204" pitchFamily="34" charset="0"/>
              </a:rPr>
              <a:t> </a:t>
            </a:r>
            <a:r>
              <a:rPr lang="nl-NL" sz="2400" dirty="0" err="1">
                <a:latin typeface="Open Sans" panose="020B0606030504020204" pitchFamily="34" charset="0"/>
              </a:rPr>
              <a:t>international</a:t>
            </a:r>
            <a:r>
              <a:rPr lang="nl-NL" sz="2400" dirty="0">
                <a:latin typeface="Open Sans" panose="020B0606030504020204" pitchFamily="34" charset="0"/>
              </a:rPr>
              <a:t> data </a:t>
            </a:r>
            <a:r>
              <a:rPr lang="nl-NL" sz="2400" dirty="0" err="1">
                <a:latin typeface="Open Sans" panose="020B0606030504020204" pitchFamily="34" charset="0"/>
              </a:rPr>
              <a:t>projects</a:t>
            </a:r>
            <a:endParaRPr lang="nl-NL" sz="2400" dirty="0">
              <a:latin typeface="Open Sans" panose="020B0606030504020204" pitchFamily="34" charset="0"/>
            </a:endParaRPr>
          </a:p>
          <a:p>
            <a:endParaRPr lang="nl-NL" sz="2400" dirty="0">
              <a:latin typeface="Open Sans" panose="020B0606030504020204" pitchFamily="34" charset="0"/>
            </a:endParaRPr>
          </a:p>
          <a:p>
            <a:r>
              <a:rPr lang="nl-NL" sz="2400" dirty="0" err="1">
                <a:latin typeface="Open Sans" panose="020B0606030504020204" pitchFamily="34" charset="0"/>
              </a:rPr>
              <a:t>Who</a:t>
            </a:r>
            <a:r>
              <a:rPr lang="nl-NL" sz="2400" dirty="0">
                <a:latin typeface="Open Sans" panose="020B0606030504020204" pitchFamily="34" charset="0"/>
              </a:rPr>
              <a:t> </a:t>
            </a:r>
            <a:r>
              <a:rPr lang="nl-NL" sz="2400" dirty="0" err="1">
                <a:latin typeface="Open Sans" panose="020B0606030504020204" pitchFamily="34" charset="0"/>
              </a:rPr>
              <a:t>am</a:t>
            </a:r>
            <a:r>
              <a:rPr lang="nl-NL" sz="2400" dirty="0">
                <a:latin typeface="Open Sans" panose="020B0606030504020204" pitchFamily="34" charset="0"/>
              </a:rPr>
              <a:t> I?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latin typeface="Open Sans" panose="020B0606030504020204" pitchFamily="34" charset="0"/>
              </a:rPr>
              <a:t>Kim Ferguson (PhD in Insect </a:t>
            </a:r>
            <a:r>
              <a:rPr lang="nl-NL" sz="2400" dirty="0" err="1">
                <a:latin typeface="Open Sans" panose="020B0606030504020204" pitchFamily="34" charset="0"/>
              </a:rPr>
              <a:t>Genomics</a:t>
            </a:r>
            <a:r>
              <a:rPr lang="nl-NL" sz="2400" dirty="0">
                <a:latin typeface="Open Sans" panose="020B0606030504020204" pitchFamily="34" charset="0"/>
                <a:sym typeface="Wingdings" pitchFamily="2" charset="2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latin typeface="Open Sans" panose="020B0606030504020204" pitchFamily="34" charset="0"/>
              </a:rPr>
              <a:t>Research Data Management Specialist </a:t>
            </a:r>
            <a:r>
              <a:rPr lang="nl-NL" sz="2400" dirty="0">
                <a:latin typeface="Open Sans" panose="020B0606030504020204" pitchFamily="34" charset="0"/>
                <a:sym typeface="Wingdings" pitchFamily="2" charset="2"/>
              </a:rPr>
              <a:t> European </a:t>
            </a:r>
            <a:r>
              <a:rPr lang="nl-NL" sz="2400" dirty="0" err="1">
                <a:latin typeface="Open Sans" panose="020B0606030504020204" pitchFamily="34" charset="0"/>
                <a:sym typeface="Wingdings" pitchFamily="2" charset="2"/>
              </a:rPr>
              <a:t>projects</a:t>
            </a:r>
            <a:r>
              <a:rPr lang="nl-NL" sz="2400" dirty="0">
                <a:latin typeface="Open Sans" panose="020B0606030504020204" pitchFamily="34" charset="0"/>
                <a:sym typeface="Wingdings" pitchFamily="2" charset="2"/>
              </a:rPr>
              <a:t>, training, FAIR data</a:t>
            </a:r>
          </a:p>
        </p:txBody>
      </p:sp>
    </p:spTree>
    <p:extLst>
      <p:ext uri="{BB962C8B-B14F-4D97-AF65-F5344CB8AC3E}">
        <p14:creationId xmlns:p14="http://schemas.microsoft.com/office/powerpoint/2010/main" val="2661352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9B086-48C8-AA3E-F963-15B6160E7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Glegoo" pitchFamily="2" charset="77"/>
                <a:cs typeface="Glegoo" pitchFamily="2" charset="77"/>
              </a:rPr>
              <a:t>#6 Elixir RDM Cookbook</a:t>
            </a:r>
          </a:p>
        </p:txBody>
      </p:sp>
      <p:sp>
        <p:nvSpPr>
          <p:cNvPr id="4" name="Content Placeholder 7">
            <a:extLst>
              <a:ext uri="{FF2B5EF4-FFF2-40B4-BE49-F238E27FC236}">
                <a16:creationId xmlns:a16="http://schemas.microsoft.com/office/drawing/2014/main" id="{B9F7CF7E-9C61-5BBA-A966-C63994779FC6}"/>
              </a:ext>
            </a:extLst>
          </p:cNvPr>
          <p:cNvSpPr txBox="1">
            <a:spLocks/>
          </p:cNvSpPr>
          <p:nvPr/>
        </p:nvSpPr>
        <p:spPr>
          <a:xfrm>
            <a:off x="1661374" y="1947545"/>
            <a:ext cx="96924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Gill Sans MT" panose="020B0502020104020203" pitchFamily="34" charset="77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>
                <a:latin typeface="Open Sans" panose="020B0606030504020204" pitchFamily="34" charset="0"/>
              </a:rPr>
              <a:t>A well-curated home for resources and tips for research data management, including FAIR practices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latin typeface="Open Sans" panose="020B0606030504020204" pitchFamily="34" charset="0"/>
              </a:rPr>
              <a:t>Role-specific resources: </a:t>
            </a:r>
            <a:r>
              <a:rPr lang="en-GB" sz="2800" dirty="0">
                <a:latin typeface="Open Sans" panose="020B0606030504020204" pitchFamily="34" charset="0"/>
                <a:hlinkClick r:id="rId2"/>
              </a:rPr>
              <a:t>Researcher</a:t>
            </a:r>
            <a:endParaRPr lang="en-GB" sz="2800" dirty="0">
              <a:latin typeface="Open Sans" panose="020B0606030504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latin typeface="Open Sans" panose="020B0606030504020204" pitchFamily="34" charset="0"/>
              </a:rPr>
              <a:t>Resources for each stage of the </a:t>
            </a:r>
            <a:r>
              <a:rPr lang="en-GB" sz="2800" dirty="0">
                <a:latin typeface="Open Sans" panose="020B0606030504020204" pitchFamily="34" charset="0"/>
                <a:hlinkClick r:id="rId3"/>
              </a:rPr>
              <a:t>research data life cycle</a:t>
            </a:r>
            <a:endParaRPr lang="en-GB" sz="2800" dirty="0">
              <a:latin typeface="Open Sans" panose="020B0606030504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latin typeface="Open Sans" panose="020B0606030504020204" pitchFamily="34" charset="0"/>
              </a:rPr>
              <a:t>Fine-tune advice to your </a:t>
            </a:r>
            <a:r>
              <a:rPr lang="en-GB" sz="2800" dirty="0">
                <a:latin typeface="Open Sans" panose="020B0606030504020204" pitchFamily="34" charset="0"/>
                <a:hlinkClick r:id="rId4"/>
              </a:rPr>
              <a:t>research domain</a:t>
            </a:r>
            <a:endParaRPr lang="en-GB" sz="2800" dirty="0">
              <a:latin typeface="Open Sans" panose="020B0606030504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latin typeface="Open Sans" panose="020B0606030504020204" pitchFamily="34" charset="0"/>
                <a:hlinkClick r:id="rId5"/>
              </a:rPr>
              <a:t>Country-specific</a:t>
            </a:r>
            <a:r>
              <a:rPr lang="en-GB" sz="2800" dirty="0">
                <a:latin typeface="Open Sans" panose="020B0606030504020204" pitchFamily="34" charset="0"/>
              </a:rPr>
              <a:t> pointers and contacts</a:t>
            </a:r>
          </a:p>
        </p:txBody>
      </p:sp>
    </p:spTree>
    <p:extLst>
      <p:ext uri="{BB962C8B-B14F-4D97-AF65-F5344CB8AC3E}">
        <p14:creationId xmlns:p14="http://schemas.microsoft.com/office/powerpoint/2010/main" val="22568260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5492E8-6CCF-3555-253E-C48CFE300A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2500" y="755783"/>
            <a:ext cx="10151300" cy="1325563"/>
          </a:xfrm>
        </p:spPr>
        <p:txBody>
          <a:bodyPr>
            <a:normAutofit/>
          </a:bodyPr>
          <a:lstStyle/>
          <a:p>
            <a:r>
              <a:rPr lang="nl-NL" sz="3600" dirty="0">
                <a:latin typeface="Glegoo" pitchFamily="2" charset="77"/>
                <a:cs typeface="Glegoo" pitchFamily="2" charset="77"/>
              </a:rPr>
              <a:t>But </a:t>
            </a:r>
            <a:r>
              <a:rPr lang="nl-NL" sz="3600" dirty="0" err="1">
                <a:latin typeface="Glegoo" pitchFamily="2" charset="77"/>
                <a:cs typeface="Glegoo" pitchFamily="2" charset="77"/>
              </a:rPr>
              <a:t>where</a:t>
            </a:r>
            <a:r>
              <a:rPr lang="nl-NL" sz="3600" dirty="0">
                <a:latin typeface="Glegoo" pitchFamily="2" charset="77"/>
                <a:cs typeface="Glegoo" pitchFamily="2" charset="77"/>
              </a:rPr>
              <a:t> </a:t>
            </a:r>
            <a:r>
              <a:rPr lang="nl-NL" sz="3600" dirty="0" err="1">
                <a:latin typeface="Glegoo" pitchFamily="2" charset="77"/>
                <a:cs typeface="Glegoo" pitchFamily="2" charset="77"/>
              </a:rPr>
              <a:t>to</a:t>
            </a:r>
            <a:r>
              <a:rPr lang="nl-NL" sz="3600" dirty="0">
                <a:latin typeface="Glegoo" pitchFamily="2" charset="77"/>
                <a:cs typeface="Glegoo" pitchFamily="2" charset="77"/>
              </a:rPr>
              <a:t> start </a:t>
            </a:r>
            <a:r>
              <a:rPr lang="nl-NL" sz="3600" dirty="0" err="1">
                <a:latin typeface="Glegoo" pitchFamily="2" charset="77"/>
                <a:cs typeface="Glegoo" pitchFamily="2" charset="77"/>
              </a:rPr>
              <a:t>with</a:t>
            </a:r>
            <a:r>
              <a:rPr lang="nl-NL" sz="3600" dirty="0">
                <a:latin typeface="Glegoo" pitchFamily="2" charset="77"/>
                <a:cs typeface="Glegoo" pitchFamily="2" charset="77"/>
              </a:rPr>
              <a:t> Open </a:t>
            </a:r>
            <a:r>
              <a:rPr lang="nl-NL" sz="3600" dirty="0" err="1">
                <a:latin typeface="Glegoo" pitchFamily="2" charset="77"/>
                <a:cs typeface="Glegoo" pitchFamily="2" charset="77"/>
              </a:rPr>
              <a:t>Science</a:t>
            </a:r>
            <a:r>
              <a:rPr lang="nl-NL" sz="3600" dirty="0">
                <a:latin typeface="Glegoo" pitchFamily="2" charset="77"/>
                <a:cs typeface="Glegoo" pitchFamily="2" charset="77"/>
              </a:rPr>
              <a:t> </a:t>
            </a:r>
            <a:r>
              <a:rPr lang="nl-NL" sz="3600" dirty="0" err="1">
                <a:latin typeface="Glegoo" pitchFamily="2" charset="77"/>
                <a:cs typeface="Glegoo" pitchFamily="2" charset="77"/>
              </a:rPr>
              <a:t>and</a:t>
            </a:r>
            <a:r>
              <a:rPr lang="nl-NL" sz="3600" dirty="0">
                <a:latin typeface="Glegoo" pitchFamily="2" charset="77"/>
                <a:cs typeface="Glegoo" pitchFamily="2" charset="77"/>
              </a:rPr>
              <a:t> FAIR data? A few tips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C68E4EE-4624-B12D-13E7-710DFD18FA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02500" y="2101113"/>
            <a:ext cx="4893500" cy="4001104"/>
          </a:xfrm>
          <a:ln w="28575">
            <a:solidFill>
              <a:srgbClr val="002060"/>
            </a:solidFill>
          </a:ln>
        </p:spPr>
        <p:txBody>
          <a:bodyPr>
            <a:normAutofit/>
          </a:bodyPr>
          <a:lstStyle/>
          <a:p>
            <a:r>
              <a:rPr lang="nl-NL" dirty="0">
                <a:latin typeface="Open Sans" panose="020B0606030504020204" pitchFamily="34" charset="0"/>
                <a:hlinkClick r:id="rId3"/>
              </a:rPr>
              <a:t>University of Oxford</a:t>
            </a:r>
            <a:endParaRPr lang="nl-NL" dirty="0">
              <a:latin typeface="Open Sans" panose="020B0606030504020204" pitchFamily="34" charset="0"/>
            </a:endParaRPr>
          </a:p>
          <a:p>
            <a:r>
              <a:rPr lang="nl-NL" dirty="0">
                <a:latin typeface="Open Sans" panose="020B0606030504020204" pitchFamily="34" charset="0"/>
                <a:hlinkClick r:id="rId4"/>
              </a:rPr>
              <a:t>University of Cambridge</a:t>
            </a:r>
            <a:endParaRPr lang="nl-NL" dirty="0">
              <a:latin typeface="Open Sans" panose="020B0606030504020204" pitchFamily="34" charset="0"/>
            </a:endParaRPr>
          </a:p>
          <a:p>
            <a:r>
              <a:rPr lang="nl-NL" dirty="0">
                <a:latin typeface="Open Sans" panose="020B0606030504020204" pitchFamily="34" charset="0"/>
                <a:hlinkClick r:id="rId5"/>
              </a:rPr>
              <a:t>University of Glasgow</a:t>
            </a:r>
            <a:endParaRPr lang="nl-NL" dirty="0">
              <a:latin typeface="Open Sans" panose="020B0606030504020204" pitchFamily="34" charset="0"/>
            </a:endParaRPr>
          </a:p>
          <a:p>
            <a:r>
              <a:rPr lang="nl-NL" dirty="0">
                <a:latin typeface="Open Sans" panose="020B0606030504020204" pitchFamily="34" charset="0"/>
                <a:hlinkClick r:id="rId6"/>
              </a:rPr>
              <a:t>University of Manchester</a:t>
            </a:r>
            <a:endParaRPr lang="nl-NL" dirty="0">
              <a:latin typeface="Open Sans" panose="020B0606030504020204" pitchFamily="34" charset="0"/>
            </a:endParaRPr>
          </a:p>
          <a:p>
            <a:r>
              <a:rPr lang="nl-NL" dirty="0">
                <a:latin typeface="Open Sans" panose="020B0606030504020204" pitchFamily="34" charset="0"/>
                <a:hlinkClick r:id="rId7"/>
              </a:rPr>
              <a:t>Amsterdam Medical Centre</a:t>
            </a:r>
            <a:r>
              <a:rPr lang="nl-NL" dirty="0">
                <a:latin typeface="Open Sans" panose="020B0606030504020204" pitchFamily="34" charset="0"/>
              </a:rPr>
              <a:t> (incl. </a:t>
            </a:r>
            <a:r>
              <a:rPr lang="nl-NL" dirty="0">
                <a:latin typeface="Open Sans" panose="020B0606030504020204" pitchFamily="34" charset="0"/>
                <a:hlinkClick r:id="rId8"/>
              </a:rPr>
              <a:t>FAIR Data</a:t>
            </a:r>
            <a:r>
              <a:rPr lang="nl-NL" dirty="0">
                <a:latin typeface="Open Sans" panose="020B0606030504020204" pitchFamily="34" charset="0"/>
              </a:rPr>
              <a:t>)</a:t>
            </a:r>
          </a:p>
          <a:p>
            <a:r>
              <a:rPr lang="nl-NL" dirty="0">
                <a:latin typeface="Open Sans" panose="020B0606030504020204" pitchFamily="34" charset="0"/>
                <a:hlinkClick r:id="rId9"/>
              </a:rPr>
              <a:t>UMC Groningen</a:t>
            </a:r>
            <a:endParaRPr lang="nl-NL" dirty="0">
              <a:latin typeface="Open Sans" panose="020B0606030504020204" pitchFamily="34" charset="0"/>
            </a:endParaRPr>
          </a:p>
          <a:p>
            <a:r>
              <a:rPr lang="nl-NL" dirty="0">
                <a:latin typeface="Open Sans" panose="020B0606030504020204" pitchFamily="34" charset="0"/>
                <a:hlinkClick r:id="rId10"/>
              </a:rPr>
              <a:t>Open Science Community Rotterdam</a:t>
            </a:r>
            <a:endParaRPr lang="nl-NL" dirty="0">
              <a:latin typeface="Open Sans" panose="020B0606030504020204" pitchFamily="34" charset="0"/>
            </a:endParaRPr>
          </a:p>
          <a:p>
            <a:r>
              <a:rPr lang="nl-NL" dirty="0">
                <a:latin typeface="Open Sans" panose="020B0606030504020204" pitchFamily="34" charset="0"/>
                <a:hlinkClick r:id="rId11"/>
              </a:rPr>
              <a:t>UGent Open Science</a:t>
            </a:r>
            <a:endParaRPr lang="nl-NL" dirty="0">
              <a:latin typeface="Open Sans" panose="020B0606030504020204" pitchFamily="34" charset="0"/>
              <a:hlinkClick r:id="rId12"/>
            </a:endParaRPr>
          </a:p>
          <a:p>
            <a:pPr marL="0" indent="0">
              <a:buNone/>
            </a:pPr>
            <a:endParaRPr lang="nl-NL" dirty="0">
              <a:latin typeface="Open Sans" panose="020B0606030504020204" pitchFamily="34" charset="0"/>
            </a:endParaRPr>
          </a:p>
          <a:p>
            <a:endParaRPr lang="nl-NL" dirty="0">
              <a:latin typeface="Open Sans" panose="020B0606030504020204" pitchFamily="34" charset="0"/>
            </a:endParaRPr>
          </a:p>
          <a:p>
            <a:endParaRPr lang="nl-NL" dirty="0">
              <a:latin typeface="Open Sans" panose="020B0606030504020204" pitchFamily="34" charset="0"/>
            </a:endParaRPr>
          </a:p>
          <a:p>
            <a:endParaRPr lang="nl-NL" dirty="0">
              <a:latin typeface="Open Sans" panose="020B0606030504020204" pitchFamily="34" charset="0"/>
            </a:endParaRP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8593594-A016-4D58-5DDA-EEDA4F9FA0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081346"/>
            <a:ext cx="5181600" cy="4001104"/>
          </a:xfrm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nl-NL" dirty="0">
                <a:latin typeface="Open Sans" panose="020B0606030504020204" pitchFamily="34" charset="0"/>
                <a:hlinkClick r:id="rId12"/>
              </a:rPr>
              <a:t>Université Paris Cité</a:t>
            </a:r>
            <a:endParaRPr lang="nl-NL" dirty="0">
              <a:latin typeface="Open Sans" panose="020B0606030504020204" pitchFamily="34" charset="0"/>
            </a:endParaRPr>
          </a:p>
          <a:p>
            <a:r>
              <a:rPr lang="nl-NL" dirty="0">
                <a:latin typeface="Open Sans" panose="020B0606030504020204" pitchFamily="34" charset="0"/>
                <a:hlinkClick r:id="rId13"/>
              </a:rPr>
              <a:t>Université de Lille </a:t>
            </a:r>
            <a:endParaRPr lang="nl-NL" dirty="0">
              <a:latin typeface="Open Sans" panose="020B0606030504020204" pitchFamily="34" charset="0"/>
            </a:endParaRPr>
          </a:p>
          <a:p>
            <a:r>
              <a:rPr lang="nl-NL" dirty="0">
                <a:latin typeface="Open Sans" panose="020B0606030504020204" pitchFamily="34" charset="0"/>
                <a:hlinkClick r:id="rId14"/>
              </a:rPr>
              <a:t>University of Western Australia</a:t>
            </a:r>
            <a:endParaRPr lang="nl-NL" dirty="0">
              <a:latin typeface="Open Sans" panose="020B0606030504020204" pitchFamily="34" charset="0"/>
            </a:endParaRPr>
          </a:p>
          <a:p>
            <a:r>
              <a:rPr lang="nl-NL" dirty="0">
                <a:latin typeface="Open Sans" panose="020B0606030504020204" pitchFamily="34" charset="0"/>
                <a:hlinkClick r:id="rId15"/>
              </a:rPr>
              <a:t>Stanford Center for Open and REproducible Science</a:t>
            </a:r>
            <a:endParaRPr lang="nl-NL" dirty="0">
              <a:latin typeface="Open Sans" panose="020B0606030504020204" pitchFamily="34" charset="0"/>
            </a:endParaRPr>
          </a:p>
          <a:p>
            <a:r>
              <a:rPr lang="nl-NL" dirty="0">
                <a:latin typeface="Open Sans" panose="020B0606030504020204" pitchFamily="34" charset="0"/>
              </a:rPr>
              <a:t>UKSH &amp; </a:t>
            </a:r>
            <a:r>
              <a:rPr lang="nl-NL" dirty="0">
                <a:latin typeface="Open Sans" panose="020B0606030504020204" pitchFamily="34" charset="0"/>
                <a:hlinkClick r:id="rId16"/>
              </a:rPr>
              <a:t>Lübeck Open Science Initiative </a:t>
            </a:r>
            <a:endParaRPr lang="nl-NL" dirty="0">
              <a:latin typeface="Open Sans" panose="020B0606030504020204" pitchFamily="34" charset="0"/>
            </a:endParaRPr>
          </a:p>
          <a:p>
            <a:r>
              <a:rPr lang="nl-NL" dirty="0">
                <a:latin typeface="Open Sans" panose="020B0606030504020204" pitchFamily="34" charset="0"/>
                <a:hlinkClick r:id="rId17"/>
              </a:rPr>
              <a:t>Frankfurt Open Science Initiative</a:t>
            </a:r>
            <a:endParaRPr lang="nl-NL" dirty="0">
              <a:latin typeface="Open Sans" panose="020B0606030504020204" pitchFamily="34" charset="0"/>
            </a:endParaRPr>
          </a:p>
          <a:p>
            <a:r>
              <a:rPr lang="nl-NL" dirty="0">
                <a:latin typeface="Open Sans" panose="020B0606030504020204" pitchFamily="34" charset="0"/>
                <a:hlinkClick r:id="rId18"/>
              </a:rPr>
              <a:t>Open Science Center Cologne</a:t>
            </a:r>
            <a:endParaRPr lang="nl-NL" dirty="0">
              <a:latin typeface="Open Sans" panose="020B0606030504020204" pitchFamily="34" charset="0"/>
            </a:endParaRPr>
          </a:p>
          <a:p>
            <a:r>
              <a:rPr lang="nl-NL" dirty="0">
                <a:latin typeface="Open Sans" panose="020B0606030504020204" pitchFamily="34" charset="0"/>
                <a:hlinkClick r:id="rId19"/>
              </a:rPr>
              <a:t>Repositorio Institucional de la Universidad de Oviedo</a:t>
            </a:r>
            <a:endParaRPr lang="nl-NL" dirty="0">
              <a:latin typeface="Open Sans" panose="020B0606030504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FCCF8FA-46AE-5D43-8D6D-BC22179C5DD5}"/>
              </a:ext>
            </a:extLst>
          </p:cNvPr>
          <p:cNvSpPr txBox="1"/>
          <p:nvPr/>
        </p:nvSpPr>
        <p:spPr>
          <a:xfrm>
            <a:off x="460331" y="6377706"/>
            <a:ext cx="112713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*Note:  This is the best option I found, but it could be that there are better, more specific-/department-based options</a:t>
            </a:r>
          </a:p>
        </p:txBody>
      </p:sp>
    </p:spTree>
    <p:extLst>
      <p:ext uri="{BB962C8B-B14F-4D97-AF65-F5344CB8AC3E}">
        <p14:creationId xmlns:p14="http://schemas.microsoft.com/office/powerpoint/2010/main" val="37519887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5492E8-6CCF-3555-253E-C48CFE300A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3518" y="755783"/>
            <a:ext cx="9584961" cy="1325563"/>
          </a:xfrm>
        </p:spPr>
        <p:txBody>
          <a:bodyPr>
            <a:normAutofit/>
          </a:bodyPr>
          <a:lstStyle/>
          <a:p>
            <a:r>
              <a:rPr lang="nl-NL" sz="3600" dirty="0">
                <a:latin typeface="Glegoo" pitchFamily="2" charset="77"/>
                <a:cs typeface="Glegoo" pitchFamily="2" charset="77"/>
              </a:rPr>
              <a:t>But </a:t>
            </a:r>
            <a:r>
              <a:rPr lang="nl-NL" sz="3600" dirty="0" err="1">
                <a:latin typeface="Glegoo" pitchFamily="2" charset="77"/>
                <a:cs typeface="Glegoo" pitchFamily="2" charset="77"/>
              </a:rPr>
              <a:t>where</a:t>
            </a:r>
            <a:r>
              <a:rPr lang="nl-NL" sz="3600" dirty="0">
                <a:latin typeface="Glegoo" pitchFamily="2" charset="77"/>
                <a:cs typeface="Glegoo" pitchFamily="2" charset="77"/>
              </a:rPr>
              <a:t> </a:t>
            </a:r>
            <a:r>
              <a:rPr lang="nl-NL" sz="3600" dirty="0" err="1">
                <a:latin typeface="Glegoo" pitchFamily="2" charset="77"/>
                <a:cs typeface="Glegoo" pitchFamily="2" charset="77"/>
              </a:rPr>
              <a:t>to</a:t>
            </a:r>
            <a:r>
              <a:rPr lang="nl-NL" sz="3600" dirty="0">
                <a:latin typeface="Glegoo" pitchFamily="2" charset="77"/>
                <a:cs typeface="Glegoo" pitchFamily="2" charset="77"/>
              </a:rPr>
              <a:t> start </a:t>
            </a:r>
            <a:r>
              <a:rPr lang="nl-NL" sz="3600" dirty="0" err="1">
                <a:latin typeface="Glegoo" pitchFamily="2" charset="77"/>
                <a:cs typeface="Glegoo" pitchFamily="2" charset="77"/>
              </a:rPr>
              <a:t>with</a:t>
            </a:r>
            <a:r>
              <a:rPr lang="nl-NL" sz="3600" dirty="0">
                <a:latin typeface="Glegoo" pitchFamily="2" charset="77"/>
                <a:cs typeface="Glegoo" pitchFamily="2" charset="77"/>
              </a:rPr>
              <a:t> Open </a:t>
            </a:r>
            <a:r>
              <a:rPr lang="nl-NL" sz="3600" dirty="0" err="1">
                <a:latin typeface="Glegoo" pitchFamily="2" charset="77"/>
                <a:cs typeface="Glegoo" pitchFamily="2" charset="77"/>
              </a:rPr>
              <a:t>Science</a:t>
            </a:r>
            <a:r>
              <a:rPr lang="nl-NL" sz="3600" dirty="0">
                <a:latin typeface="Glegoo" pitchFamily="2" charset="77"/>
                <a:cs typeface="Glegoo" pitchFamily="2" charset="77"/>
              </a:rPr>
              <a:t> </a:t>
            </a:r>
            <a:r>
              <a:rPr lang="nl-NL" sz="3600" dirty="0" err="1">
                <a:latin typeface="Glegoo" pitchFamily="2" charset="77"/>
                <a:cs typeface="Glegoo" pitchFamily="2" charset="77"/>
              </a:rPr>
              <a:t>and</a:t>
            </a:r>
            <a:r>
              <a:rPr lang="nl-NL" sz="3600" dirty="0">
                <a:latin typeface="Glegoo" pitchFamily="2" charset="77"/>
                <a:cs typeface="Glegoo" pitchFamily="2" charset="77"/>
              </a:rPr>
              <a:t> FAIR data? A few more tips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8593594-A016-4D58-5DDA-EEDA4F9FA0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03518" y="2081346"/>
            <a:ext cx="9584961" cy="4001104"/>
          </a:xfrm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600" dirty="0">
                <a:latin typeface="Open Sans" panose="020B0606030504020204" pitchFamily="34" charset="0"/>
              </a:rPr>
              <a:t>More </a:t>
            </a:r>
            <a:r>
              <a:rPr lang="nl-NL" sz="2600" dirty="0" err="1">
                <a:latin typeface="Open Sans" panose="020B0606030504020204" pitchFamily="34" charset="0"/>
              </a:rPr>
              <a:t>for</a:t>
            </a:r>
            <a:r>
              <a:rPr lang="nl-NL" sz="2600" dirty="0">
                <a:latin typeface="Open Sans" panose="020B0606030504020204" pitchFamily="34" charset="0"/>
              </a:rPr>
              <a:t> </a:t>
            </a:r>
            <a:r>
              <a:rPr lang="nl-NL" sz="2600" dirty="0" err="1">
                <a:latin typeface="Open Sans" panose="020B0606030504020204" pitchFamily="34" charset="0"/>
              </a:rPr>
              <a:t>the</a:t>
            </a:r>
            <a:r>
              <a:rPr lang="nl-NL" sz="2600" dirty="0">
                <a:latin typeface="Open Sans" panose="020B0606030504020204" pitchFamily="34" charset="0"/>
              </a:rPr>
              <a:t> domain/field </a:t>
            </a:r>
            <a:r>
              <a:rPr lang="nl-NL" sz="2600" dirty="0" err="1">
                <a:latin typeface="Open Sans" panose="020B0606030504020204" pitchFamily="34" charset="0"/>
              </a:rPr>
              <a:t>that</a:t>
            </a:r>
            <a:r>
              <a:rPr lang="nl-NL" sz="2600" dirty="0">
                <a:latin typeface="Open Sans" panose="020B0606030504020204" pitchFamily="34" charset="0"/>
              </a:rPr>
              <a:t> </a:t>
            </a:r>
            <a:r>
              <a:rPr lang="nl-NL" sz="2600" dirty="0" err="1">
                <a:latin typeface="Open Sans" panose="020B0606030504020204" pitchFamily="34" charset="0"/>
              </a:rPr>
              <a:t>you’re</a:t>
            </a:r>
            <a:r>
              <a:rPr lang="nl-NL" sz="2600" dirty="0">
                <a:latin typeface="Open Sans" panose="020B0606030504020204" pitchFamily="34" charset="0"/>
              </a:rPr>
              <a:t> </a:t>
            </a:r>
            <a:r>
              <a:rPr lang="nl-NL" sz="2600" dirty="0" err="1">
                <a:latin typeface="Open Sans" panose="020B0606030504020204" pitchFamily="34" charset="0"/>
              </a:rPr>
              <a:t>working</a:t>
            </a:r>
            <a:r>
              <a:rPr lang="nl-NL" sz="2600" dirty="0">
                <a:latin typeface="Open Sans" panose="020B0606030504020204" pitchFamily="34" charset="0"/>
              </a:rPr>
              <a:t> in </a:t>
            </a:r>
            <a:r>
              <a:rPr lang="nl-NL" sz="2400" dirty="0" err="1">
                <a:latin typeface="Open Sans" panose="020B0606030504020204" pitchFamily="34" charset="0"/>
              </a:rPr>
              <a:t>ERICs</a:t>
            </a:r>
            <a:r>
              <a:rPr lang="nl-NL" dirty="0">
                <a:latin typeface="Open Sans" panose="020B0606030504020204" pitchFamily="34" charset="0"/>
              </a:rPr>
              <a:t> </a:t>
            </a:r>
            <a:r>
              <a:rPr lang="nl-NL" sz="1600" dirty="0">
                <a:latin typeface="Open Sans" panose="020B0606030504020204" pitchFamily="34" charset="0"/>
              </a:rPr>
              <a:t>(European Research </a:t>
            </a:r>
            <a:r>
              <a:rPr lang="nl-NL" sz="1600" dirty="0" err="1">
                <a:latin typeface="Open Sans" panose="020B0606030504020204" pitchFamily="34" charset="0"/>
              </a:rPr>
              <a:t>Infrastructure</a:t>
            </a:r>
            <a:r>
              <a:rPr lang="nl-NL" sz="1600" dirty="0">
                <a:latin typeface="Open Sans" panose="020B0606030504020204" pitchFamily="34" charset="0"/>
              </a:rPr>
              <a:t> Consortium)</a:t>
            </a:r>
          </a:p>
          <a:p>
            <a:r>
              <a:rPr lang="nl-NL" dirty="0">
                <a:latin typeface="Open Sans" panose="020B0606030504020204" pitchFamily="34" charset="0"/>
              </a:rPr>
              <a:t>ELIXIR Europe ERIC, </a:t>
            </a:r>
            <a:r>
              <a:rPr lang="nl-NL" dirty="0">
                <a:latin typeface="Open Sans" panose="020B0606030504020204" pitchFamily="34" charset="0"/>
                <a:hlinkClick r:id="rId3"/>
              </a:rPr>
              <a:t>nodes</a:t>
            </a:r>
            <a:endParaRPr lang="nl-NL" dirty="0">
              <a:latin typeface="Open Sans" panose="020B0606030504020204" pitchFamily="34" charset="0"/>
            </a:endParaRPr>
          </a:p>
          <a:p>
            <a:pPr lvl="1"/>
            <a:r>
              <a:rPr lang="nl-NL" dirty="0">
                <a:latin typeface="Open Sans" panose="020B0606030504020204" pitchFamily="34" charset="0"/>
                <a:hlinkClick r:id="rId4"/>
              </a:rPr>
              <a:t>RDMKit</a:t>
            </a:r>
            <a:r>
              <a:rPr lang="nl-NL" dirty="0">
                <a:latin typeface="Open Sans" panose="020B0606030504020204" pitchFamily="34" charset="0"/>
              </a:rPr>
              <a:t> (Research Data Management Kit)</a:t>
            </a:r>
          </a:p>
          <a:p>
            <a:r>
              <a:rPr lang="nl-NL" dirty="0">
                <a:latin typeface="Open Sans" panose="020B0606030504020204" pitchFamily="34" charset="0"/>
              </a:rPr>
              <a:t>The EATRIS ERIC (</a:t>
            </a:r>
            <a:r>
              <a:rPr lang="nl-NL" dirty="0" err="1">
                <a:latin typeface="Open Sans" panose="020B0606030504020204" pitchFamily="34" charset="0"/>
              </a:rPr>
              <a:t>translational</a:t>
            </a:r>
            <a:r>
              <a:rPr lang="nl-NL" dirty="0">
                <a:latin typeface="Open Sans" panose="020B0606030504020204" pitchFamily="34" charset="0"/>
              </a:rPr>
              <a:t> </a:t>
            </a:r>
            <a:r>
              <a:rPr lang="nl-NL" dirty="0" err="1">
                <a:latin typeface="Open Sans" panose="020B0606030504020204" pitchFamily="34" charset="0"/>
              </a:rPr>
              <a:t>medicine</a:t>
            </a:r>
            <a:r>
              <a:rPr lang="nl-NL" dirty="0">
                <a:latin typeface="Open Sans" panose="020B0606030504020204" pitchFamily="34" charset="0"/>
              </a:rPr>
              <a:t>)</a:t>
            </a:r>
          </a:p>
          <a:p>
            <a:r>
              <a:rPr lang="nl-NL" dirty="0">
                <a:latin typeface="Open Sans" panose="020B0606030504020204" pitchFamily="34" charset="0"/>
              </a:rPr>
              <a:t>BBMRI-ERIC (</a:t>
            </a:r>
            <a:r>
              <a:rPr lang="nl-NL" dirty="0" err="1">
                <a:latin typeface="Open Sans" panose="020B0606030504020204" pitchFamily="34" charset="0"/>
              </a:rPr>
              <a:t>Biobanking</a:t>
            </a:r>
            <a:r>
              <a:rPr lang="nl-NL" dirty="0">
                <a:latin typeface="Open Sans" panose="020B0606030504020204" pitchFamily="34" charset="0"/>
              </a:rPr>
              <a:t> </a:t>
            </a:r>
            <a:r>
              <a:rPr lang="nl-NL" dirty="0" err="1">
                <a:latin typeface="Open Sans" panose="020B0606030504020204" pitchFamily="34" charset="0"/>
              </a:rPr>
              <a:t>and</a:t>
            </a:r>
            <a:r>
              <a:rPr lang="nl-NL" dirty="0">
                <a:latin typeface="Open Sans" panose="020B0606030504020204" pitchFamily="34" charset="0"/>
              </a:rPr>
              <a:t> </a:t>
            </a:r>
            <a:r>
              <a:rPr lang="nl-NL" dirty="0" err="1">
                <a:latin typeface="Open Sans" panose="020B0606030504020204" pitchFamily="34" charset="0"/>
              </a:rPr>
              <a:t>BioMedical</a:t>
            </a:r>
            <a:r>
              <a:rPr lang="nl-NL" dirty="0">
                <a:latin typeface="Open Sans" panose="020B0606030504020204" pitchFamily="34" charset="0"/>
              </a:rPr>
              <a:t> Research resources </a:t>
            </a:r>
            <a:r>
              <a:rPr lang="nl-NL" dirty="0" err="1">
                <a:latin typeface="Open Sans" panose="020B0606030504020204" pitchFamily="34" charset="0"/>
              </a:rPr>
              <a:t>Infrastructure</a:t>
            </a:r>
            <a:r>
              <a:rPr lang="nl-NL" dirty="0">
                <a:latin typeface="Open Sans" panose="020B0606030504020204" pitchFamily="34" charset="0"/>
              </a:rPr>
              <a:t>) </a:t>
            </a:r>
            <a:r>
              <a:rPr lang="nl-NL" dirty="0" err="1">
                <a:latin typeface="Open Sans" panose="020B0606030504020204" pitchFamily="34" charset="0"/>
              </a:rPr>
              <a:t>and</a:t>
            </a:r>
            <a:r>
              <a:rPr lang="nl-NL" dirty="0">
                <a:latin typeface="Open Sans" panose="020B0606030504020204" pitchFamily="34" charset="0"/>
              </a:rPr>
              <a:t> </a:t>
            </a:r>
            <a:r>
              <a:rPr lang="nl-NL" dirty="0" err="1">
                <a:latin typeface="Open Sans" panose="020B0606030504020204" pitchFamily="34" charset="0"/>
              </a:rPr>
              <a:t>their</a:t>
            </a:r>
            <a:r>
              <a:rPr lang="nl-NL" dirty="0">
                <a:latin typeface="Open Sans" panose="020B0606030504020204" pitchFamily="34" charset="0"/>
              </a:rPr>
              <a:t> </a:t>
            </a:r>
            <a:r>
              <a:rPr lang="nl-NL" dirty="0">
                <a:latin typeface="Open Sans" panose="020B0606030504020204" pitchFamily="34" charset="0"/>
                <a:hlinkClick r:id="rId5"/>
              </a:rPr>
              <a:t>ELSI (Ethics, Legal, Social Issues) Services</a:t>
            </a:r>
            <a:endParaRPr lang="nl-NL" dirty="0">
              <a:latin typeface="Open Sans" panose="020B0606030504020204" pitchFamily="34" charset="0"/>
            </a:endParaRPr>
          </a:p>
          <a:p>
            <a:pPr marL="0" indent="0">
              <a:buNone/>
            </a:pPr>
            <a:r>
              <a:rPr lang="nl-NL" sz="2400" dirty="0" err="1">
                <a:latin typeface="Open Sans" panose="020B0606030504020204" pitchFamily="34" charset="0"/>
              </a:rPr>
              <a:t>Other</a:t>
            </a:r>
            <a:r>
              <a:rPr lang="nl-NL" sz="2400" dirty="0">
                <a:latin typeface="Open Sans" panose="020B0606030504020204" pitchFamily="34" charset="0"/>
              </a:rPr>
              <a:t> EU Resources</a:t>
            </a:r>
          </a:p>
          <a:p>
            <a:r>
              <a:rPr lang="nl-NL" dirty="0">
                <a:latin typeface="Open Sans" panose="020B0606030504020204" pitchFamily="34" charset="0"/>
              </a:rPr>
              <a:t>GDPR.EU </a:t>
            </a:r>
            <a:r>
              <a:rPr lang="nl-NL" dirty="0" err="1">
                <a:latin typeface="Open Sans" panose="020B0606030504020204" pitchFamily="34" charset="0"/>
              </a:rPr>
              <a:t>including</a:t>
            </a:r>
            <a:r>
              <a:rPr lang="nl-NL" dirty="0">
                <a:latin typeface="Open Sans" panose="020B0606030504020204" pitchFamily="34" charset="0"/>
              </a:rPr>
              <a:t> </a:t>
            </a:r>
            <a:r>
              <a:rPr lang="nl-NL" dirty="0">
                <a:latin typeface="Open Sans" panose="020B0606030504020204" pitchFamily="34" charset="0"/>
                <a:hlinkClick r:id="rId6"/>
              </a:rPr>
              <a:t>What is personal data</a:t>
            </a:r>
            <a:r>
              <a:rPr lang="nl-NL" dirty="0">
                <a:latin typeface="Open Sans" panose="020B0606030504020204" pitchFamily="34" charset="0"/>
              </a:rPr>
              <a:t>?</a:t>
            </a:r>
          </a:p>
          <a:p>
            <a:r>
              <a:rPr lang="nl-NL" dirty="0">
                <a:latin typeface="Open Sans" panose="020B0606030504020204" pitchFamily="34" charset="0"/>
              </a:rPr>
              <a:t>EU </a:t>
            </a:r>
            <a:r>
              <a:rPr lang="nl-NL" dirty="0" err="1">
                <a:latin typeface="Open Sans" panose="020B0606030504020204" pitchFamily="34" charset="0"/>
              </a:rPr>
              <a:t>Ethics</a:t>
            </a:r>
            <a:r>
              <a:rPr lang="nl-NL" dirty="0">
                <a:latin typeface="Open Sans" panose="020B0606030504020204" pitchFamily="34" charset="0"/>
              </a:rPr>
              <a:t> &amp; Data </a:t>
            </a:r>
            <a:r>
              <a:rPr lang="nl-NL" dirty="0" err="1">
                <a:latin typeface="Open Sans" panose="020B0606030504020204" pitchFamily="34" charset="0"/>
              </a:rPr>
              <a:t>Protection</a:t>
            </a:r>
            <a:r>
              <a:rPr lang="nl-NL" dirty="0">
                <a:latin typeface="Open Sans" panose="020B0606030504020204" pitchFamily="34" charset="0"/>
              </a:rPr>
              <a:t> </a:t>
            </a:r>
            <a:r>
              <a:rPr lang="nl-NL" dirty="0">
                <a:latin typeface="Open Sans" panose="020B0606030504020204" pitchFamily="34" charset="0"/>
                <a:hlinkClick r:id="rId7"/>
              </a:rPr>
              <a:t>Decision Tree</a:t>
            </a:r>
            <a:endParaRPr lang="nl-NL" dirty="0"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87625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0E560A-C779-9A9B-1FD6-951D5E1E1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6776" y="2670066"/>
            <a:ext cx="10136167" cy="1517868"/>
          </a:xfrm>
        </p:spPr>
        <p:txBody>
          <a:bodyPr>
            <a:normAutofit/>
          </a:bodyPr>
          <a:lstStyle/>
          <a:p>
            <a:pPr algn="ctr"/>
            <a:r>
              <a:rPr lang="en-GB" sz="8000" dirty="0">
                <a:latin typeface="Glegoo" pitchFamily="2" charset="77"/>
                <a:cs typeface="Glegoo" pitchFamily="2" charset="77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8873550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213A3-FFDC-7743-9872-EA85AF031C7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94509" y="-1498805"/>
            <a:ext cx="10515600" cy="1325563"/>
          </a:xfrm>
        </p:spPr>
        <p:txBody>
          <a:bodyPr/>
          <a:lstStyle/>
          <a:p>
            <a:r>
              <a:rPr lang="en-GB" dirty="0"/>
              <a:t>End slide</a:t>
            </a:r>
          </a:p>
        </p:txBody>
      </p:sp>
    </p:spTree>
    <p:extLst>
      <p:ext uri="{BB962C8B-B14F-4D97-AF65-F5344CB8AC3E}">
        <p14:creationId xmlns:p14="http://schemas.microsoft.com/office/powerpoint/2010/main" val="26658869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8327BE-2AE5-CC76-A711-15A3B3DA0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>
                <a:latin typeface="+mj-lt"/>
              </a:rPr>
              <a:t>References</a:t>
            </a:r>
            <a:r>
              <a:rPr lang="nl-NL" dirty="0">
                <a:latin typeface="+mj-lt"/>
              </a:rPr>
              <a:t> (</a:t>
            </a:r>
            <a:r>
              <a:rPr lang="nl-NL" dirty="0" err="1">
                <a:latin typeface="+mj-lt"/>
              </a:rPr>
              <a:t>articles</a:t>
            </a:r>
            <a:r>
              <a:rPr lang="nl-NL" dirty="0">
                <a:latin typeface="+mj-lt"/>
              </a:rPr>
              <a:t> &amp; </a:t>
            </a:r>
            <a:r>
              <a:rPr lang="nl-NL" dirty="0" err="1">
                <a:latin typeface="+mj-lt"/>
              </a:rPr>
              <a:t>materials</a:t>
            </a:r>
            <a:r>
              <a:rPr lang="nl-NL" dirty="0">
                <a:latin typeface="+mj-lt"/>
              </a:rPr>
              <a:t>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E9A2731-8DFA-5E0A-431E-C246EE9928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0766" y="1506828"/>
            <a:ext cx="10262315" cy="5157028"/>
          </a:xfrm>
        </p:spPr>
        <p:txBody>
          <a:bodyPr numCol="1"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GB" sz="1500" kern="100" dirty="0">
                <a:effectLst/>
                <a:latin typeface="Open Sans" panose="020B0606030504020204" pitchFamily="34" charset="0"/>
              </a:rPr>
              <a:t>Barker, Michelle, Neil P. </a:t>
            </a:r>
            <a:r>
              <a:rPr lang="en-GB" sz="1500" kern="100" dirty="0" err="1">
                <a:effectLst/>
                <a:latin typeface="Open Sans" panose="020B0606030504020204" pitchFamily="34" charset="0"/>
              </a:rPr>
              <a:t>Chue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 Hong, Daniel S. Katz, Anna-Lena Lamprecht, Carlos Martinez-Ortiz, </a:t>
            </a:r>
            <a:r>
              <a:rPr lang="en-GB" sz="1500" kern="100" dirty="0" err="1">
                <a:effectLst/>
                <a:latin typeface="Open Sans" panose="020B0606030504020204" pitchFamily="34" charset="0"/>
              </a:rPr>
              <a:t>Fotis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 </a:t>
            </a:r>
            <a:r>
              <a:rPr lang="en-GB" sz="1500" kern="100" dirty="0" err="1">
                <a:effectLst/>
                <a:latin typeface="Open Sans" panose="020B0606030504020204" pitchFamily="34" charset="0"/>
              </a:rPr>
              <a:t>Psomopoulos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, Jennifer Harrow, et al. 2022. ‘Introducing the FAIR Principles for Research Software’. </a:t>
            </a:r>
            <a:r>
              <a:rPr lang="en-GB" sz="1500" i="1" kern="100" dirty="0">
                <a:effectLst/>
                <a:latin typeface="Open Sans" panose="020B0606030504020204" pitchFamily="34" charset="0"/>
              </a:rPr>
              <a:t>Scientific Data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 9 (1): 622. https://</a:t>
            </a:r>
            <a:r>
              <a:rPr lang="en-GB" sz="1500" kern="100" dirty="0" err="1">
                <a:effectLst/>
                <a:latin typeface="Open Sans" panose="020B0606030504020204" pitchFamily="34" charset="0"/>
              </a:rPr>
              <a:t>doi.org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/10.1038/s41597-022-01710-x.</a:t>
            </a:r>
            <a:endParaRPr lang="en-NL" sz="1500" kern="100" dirty="0">
              <a:effectLst/>
              <a:latin typeface="Open Sans" panose="020B0606030504020204" pitchFamily="34" charset="0"/>
            </a:endParaRPr>
          </a:p>
          <a:p>
            <a:pPr>
              <a:lnSpc>
                <a:spcPct val="120000"/>
              </a:lnSpc>
            </a:pPr>
            <a:r>
              <a:rPr lang="en-GB" sz="1500" kern="100" dirty="0" err="1">
                <a:effectLst/>
                <a:latin typeface="Open Sans" panose="020B0606030504020204" pitchFamily="34" charset="0"/>
              </a:rPr>
              <a:t>Besançon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, </a:t>
            </a:r>
            <a:r>
              <a:rPr lang="en-GB" sz="1500" kern="100" dirty="0" err="1">
                <a:effectLst/>
                <a:latin typeface="Open Sans" panose="020B0606030504020204" pitchFamily="34" charset="0"/>
              </a:rPr>
              <a:t>Lonni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, Nathan </a:t>
            </a:r>
            <a:r>
              <a:rPr lang="en-GB" sz="1500" kern="100" dirty="0" err="1">
                <a:effectLst/>
                <a:latin typeface="Open Sans" panose="020B0606030504020204" pitchFamily="34" charset="0"/>
              </a:rPr>
              <a:t>Peiffer-Smadja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, </a:t>
            </a:r>
            <a:r>
              <a:rPr lang="en-GB" sz="1500" kern="100" dirty="0" err="1">
                <a:effectLst/>
                <a:latin typeface="Open Sans" panose="020B0606030504020204" pitchFamily="34" charset="0"/>
              </a:rPr>
              <a:t>Corentin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 </a:t>
            </a:r>
            <a:r>
              <a:rPr lang="en-GB" sz="1500" kern="100" dirty="0" err="1">
                <a:effectLst/>
                <a:latin typeface="Open Sans" panose="020B0606030504020204" pitchFamily="34" charset="0"/>
              </a:rPr>
              <a:t>Segalas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, </a:t>
            </a:r>
            <a:r>
              <a:rPr lang="en-GB" sz="1500" kern="100" dirty="0" err="1">
                <a:effectLst/>
                <a:latin typeface="Open Sans" panose="020B0606030504020204" pitchFamily="34" charset="0"/>
              </a:rPr>
              <a:t>Haiting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 Jiang, Paola </a:t>
            </a:r>
            <a:r>
              <a:rPr lang="en-GB" sz="1500" kern="100" dirty="0" err="1">
                <a:effectLst/>
                <a:latin typeface="Open Sans" panose="020B0606030504020204" pitchFamily="34" charset="0"/>
              </a:rPr>
              <a:t>Masuzzo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, Cooper </a:t>
            </a:r>
            <a:r>
              <a:rPr lang="en-GB" sz="1500" kern="100" dirty="0" err="1">
                <a:effectLst/>
                <a:latin typeface="Open Sans" panose="020B0606030504020204" pitchFamily="34" charset="0"/>
              </a:rPr>
              <a:t>Smout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, Eric Billy, Maxime </a:t>
            </a:r>
            <a:r>
              <a:rPr lang="en-GB" sz="1500" kern="100" dirty="0" err="1">
                <a:effectLst/>
                <a:latin typeface="Open Sans" panose="020B0606030504020204" pitchFamily="34" charset="0"/>
              </a:rPr>
              <a:t>Deforet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, and </a:t>
            </a:r>
            <a:r>
              <a:rPr lang="en-GB" sz="1500" kern="100" dirty="0" err="1">
                <a:effectLst/>
                <a:latin typeface="Open Sans" panose="020B0606030504020204" pitchFamily="34" charset="0"/>
              </a:rPr>
              <a:t>Clémence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 </a:t>
            </a:r>
            <a:r>
              <a:rPr lang="en-GB" sz="1500" kern="100" dirty="0" err="1">
                <a:effectLst/>
                <a:latin typeface="Open Sans" panose="020B0606030504020204" pitchFamily="34" charset="0"/>
              </a:rPr>
              <a:t>Leyrat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. 2021. ‘Open Science Saves Lives: Lessons from the COVID-19 Pandemic’. </a:t>
            </a:r>
            <a:r>
              <a:rPr lang="en-GB" sz="1500" i="1" kern="100" dirty="0">
                <a:effectLst/>
                <a:latin typeface="Open Sans" panose="020B0606030504020204" pitchFamily="34" charset="0"/>
              </a:rPr>
              <a:t>BMC Medical Research Methodology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 21 (1): 117. https://</a:t>
            </a:r>
            <a:r>
              <a:rPr lang="en-GB" sz="1500" kern="100" dirty="0" err="1">
                <a:effectLst/>
                <a:latin typeface="Open Sans" panose="020B0606030504020204" pitchFamily="34" charset="0"/>
              </a:rPr>
              <a:t>doi.org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/10.1186/s12874-021-01304-y.</a:t>
            </a:r>
            <a:endParaRPr lang="en-NL" sz="1500" kern="100" dirty="0">
              <a:effectLst/>
              <a:latin typeface="Open Sans" panose="020B0606030504020204" pitchFamily="34" charset="0"/>
            </a:endParaRPr>
          </a:p>
          <a:p>
            <a:pPr>
              <a:lnSpc>
                <a:spcPct val="120000"/>
              </a:lnSpc>
            </a:pPr>
            <a:r>
              <a:rPr lang="en-GB" sz="1500" kern="100" dirty="0">
                <a:effectLst/>
                <a:latin typeface="Open Sans" panose="020B0606030504020204" pitchFamily="34" charset="0"/>
              </a:rPr>
              <a:t>Bevendorff, </a:t>
            </a:r>
            <a:r>
              <a:rPr lang="en-GB" sz="1500" kern="100" dirty="0" err="1">
                <a:effectLst/>
                <a:latin typeface="Open Sans" panose="020B0606030504020204" pitchFamily="34" charset="0"/>
              </a:rPr>
              <a:t>Janek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, Matti </a:t>
            </a:r>
            <a:r>
              <a:rPr lang="en-GB" sz="1500" kern="100" dirty="0" err="1">
                <a:effectLst/>
                <a:latin typeface="Open Sans" panose="020B0606030504020204" pitchFamily="34" charset="0"/>
              </a:rPr>
              <a:t>Wiegmann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, Martin </a:t>
            </a:r>
            <a:r>
              <a:rPr lang="en-GB" sz="1500" kern="100" dirty="0" err="1">
                <a:effectLst/>
                <a:latin typeface="Open Sans" panose="020B0606030504020204" pitchFamily="34" charset="0"/>
              </a:rPr>
              <a:t>Potthast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, and Benno Stein. 2024. ‘Is Google Getting Worse? A Longitudinal Investigation of SEO Spam in Search Engines’. In </a:t>
            </a:r>
            <a:r>
              <a:rPr lang="en-GB" sz="1500" i="1" kern="100" dirty="0">
                <a:effectLst/>
                <a:latin typeface="Open Sans" panose="020B0606030504020204" pitchFamily="34" charset="0"/>
              </a:rPr>
              <a:t>Advances in Information Retrieval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, edited by </a:t>
            </a:r>
            <a:r>
              <a:rPr lang="en-GB" sz="1500" kern="100" dirty="0" err="1">
                <a:effectLst/>
                <a:latin typeface="Open Sans" panose="020B0606030504020204" pitchFamily="34" charset="0"/>
              </a:rPr>
              <a:t>Nazli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 </a:t>
            </a:r>
            <a:r>
              <a:rPr lang="en-GB" sz="1500" kern="100" dirty="0" err="1">
                <a:effectLst/>
                <a:latin typeface="Open Sans" panose="020B0606030504020204" pitchFamily="34" charset="0"/>
              </a:rPr>
              <a:t>Goharian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, Nicola </a:t>
            </a:r>
            <a:r>
              <a:rPr lang="en-GB" sz="1500" kern="100" dirty="0" err="1">
                <a:effectLst/>
                <a:latin typeface="Open Sans" panose="020B0606030504020204" pitchFamily="34" charset="0"/>
              </a:rPr>
              <a:t>Tonellotto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, Yulan He, Aldo </a:t>
            </a:r>
            <a:r>
              <a:rPr lang="en-GB" sz="1500" kern="100" dirty="0" err="1">
                <a:effectLst/>
                <a:latin typeface="Open Sans" panose="020B0606030504020204" pitchFamily="34" charset="0"/>
              </a:rPr>
              <a:t>Lipani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, Graham McDonald, Craig Macdonald, and </a:t>
            </a:r>
            <a:r>
              <a:rPr lang="en-GB" sz="1500" kern="100" dirty="0" err="1">
                <a:effectLst/>
                <a:latin typeface="Open Sans" panose="020B0606030504020204" pitchFamily="34" charset="0"/>
              </a:rPr>
              <a:t>Iadh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 </a:t>
            </a:r>
            <a:r>
              <a:rPr lang="en-GB" sz="1500" kern="100" dirty="0" err="1">
                <a:effectLst/>
                <a:latin typeface="Open Sans" panose="020B0606030504020204" pitchFamily="34" charset="0"/>
              </a:rPr>
              <a:t>Ounis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, 56–71. Cham: Springer Nature Switzerland. https://</a:t>
            </a:r>
            <a:r>
              <a:rPr lang="en-GB" sz="1500" kern="100" dirty="0" err="1">
                <a:effectLst/>
                <a:latin typeface="Open Sans" panose="020B0606030504020204" pitchFamily="34" charset="0"/>
              </a:rPr>
              <a:t>doi.org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/10.1007/978-3-031-56063-7_4.</a:t>
            </a:r>
            <a:endParaRPr lang="en-NL" sz="1500" kern="100" dirty="0">
              <a:effectLst/>
              <a:latin typeface="Open Sans" panose="020B0606030504020204" pitchFamily="34" charset="0"/>
            </a:endParaRPr>
          </a:p>
          <a:p>
            <a:pPr>
              <a:lnSpc>
                <a:spcPct val="120000"/>
              </a:lnSpc>
            </a:pPr>
            <a:r>
              <a:rPr lang="en-GB" sz="1500" kern="100" dirty="0">
                <a:effectLst/>
                <a:latin typeface="Open Sans" panose="020B0606030504020204" pitchFamily="34" charset="0"/>
              </a:rPr>
              <a:t>Deng, Nan, </a:t>
            </a:r>
            <a:r>
              <a:rPr lang="en-GB" sz="1500" kern="100" dirty="0" err="1">
                <a:effectLst/>
                <a:latin typeface="Open Sans" panose="020B0606030504020204" pitchFamily="34" charset="0"/>
              </a:rPr>
              <a:t>Canglin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 Wu, Ashraf Yaseen, and Hulin Wu. 2022. ‘</a:t>
            </a:r>
            <a:r>
              <a:rPr lang="en-GB" sz="1500" kern="100" dirty="0" err="1">
                <a:effectLst/>
                <a:latin typeface="Open Sans" panose="020B0606030504020204" pitchFamily="34" charset="0"/>
              </a:rPr>
              <a:t>ImmuneData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: An Integrated Data Discovery System for Immunology Data Repositories’. </a:t>
            </a:r>
            <a:r>
              <a:rPr lang="en-GB" sz="1500" i="1" kern="100" dirty="0">
                <a:effectLst/>
                <a:latin typeface="Open Sans" panose="020B0606030504020204" pitchFamily="34" charset="0"/>
              </a:rPr>
              <a:t>Database: The Journal of Biological Databases and Curation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 2022 (March):baac003. https://</a:t>
            </a:r>
            <a:r>
              <a:rPr lang="en-GB" sz="1500" kern="100" dirty="0" err="1">
                <a:effectLst/>
                <a:latin typeface="Open Sans" panose="020B0606030504020204" pitchFamily="34" charset="0"/>
              </a:rPr>
              <a:t>doi.org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/10.1093/database/baac003.</a:t>
            </a:r>
            <a:endParaRPr lang="en-NL" sz="1500" kern="100" dirty="0">
              <a:effectLst/>
              <a:latin typeface="Open Sans" panose="020B0606030504020204" pitchFamily="34" charset="0"/>
            </a:endParaRPr>
          </a:p>
          <a:p>
            <a:pPr>
              <a:lnSpc>
                <a:spcPct val="120000"/>
              </a:lnSpc>
            </a:pPr>
            <a:r>
              <a:rPr lang="en-GB" sz="1500" kern="100" dirty="0" err="1">
                <a:effectLst/>
                <a:latin typeface="Open Sans" panose="020B0606030504020204" pitchFamily="34" charset="0"/>
              </a:rPr>
              <a:t>Groeneweg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, Stefan, Robin P. </a:t>
            </a:r>
            <a:r>
              <a:rPr lang="en-GB" sz="1500" kern="100" dirty="0" err="1">
                <a:effectLst/>
                <a:latin typeface="Open Sans" panose="020B0606030504020204" pitchFamily="34" charset="0"/>
              </a:rPr>
              <a:t>Peeters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, Carla Moran, Athanasia </a:t>
            </a:r>
            <a:r>
              <a:rPr lang="en-GB" sz="1500" kern="100" dirty="0" err="1">
                <a:effectLst/>
                <a:latin typeface="Open Sans" panose="020B0606030504020204" pitchFamily="34" charset="0"/>
              </a:rPr>
              <a:t>Stoupa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, Françoise Auriol, Davide </a:t>
            </a:r>
            <a:r>
              <a:rPr lang="en-GB" sz="1500" kern="100" dirty="0" err="1">
                <a:effectLst/>
                <a:latin typeface="Open Sans" panose="020B0606030504020204" pitchFamily="34" charset="0"/>
              </a:rPr>
              <a:t>Tonduti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, Alice </a:t>
            </a:r>
            <a:r>
              <a:rPr lang="en-GB" sz="1500" kern="100" dirty="0" err="1">
                <a:effectLst/>
                <a:latin typeface="Open Sans" panose="020B0606030504020204" pitchFamily="34" charset="0"/>
              </a:rPr>
              <a:t>Dica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, et al. 2019. ‘Effectiveness and Safety of the Tri-Iodothyronine Analogue </a:t>
            </a:r>
            <a:r>
              <a:rPr lang="en-GB" sz="1500" kern="100" dirty="0" err="1">
                <a:effectLst/>
                <a:latin typeface="Open Sans" panose="020B0606030504020204" pitchFamily="34" charset="0"/>
              </a:rPr>
              <a:t>Triac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 in Children and Adults with MCT8 Deficiency: An International, Single-Arm, Open-Label, Phase 2 Trial’. </a:t>
            </a:r>
            <a:r>
              <a:rPr lang="en-GB" sz="1500" i="1" kern="100" dirty="0">
                <a:effectLst/>
                <a:latin typeface="Open Sans" panose="020B0606030504020204" pitchFamily="34" charset="0"/>
              </a:rPr>
              <a:t>The Lancet Diabetes &amp; Endocrinology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 7 (9): 695–706. https://</a:t>
            </a:r>
            <a:r>
              <a:rPr lang="en-GB" sz="1500" kern="100" dirty="0" err="1">
                <a:effectLst/>
                <a:latin typeface="Open Sans" panose="020B0606030504020204" pitchFamily="34" charset="0"/>
              </a:rPr>
              <a:t>doi.org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/10.1016/S2213-8587(19)30155-X.</a:t>
            </a:r>
            <a:endParaRPr lang="en-NL" sz="1500" kern="100" dirty="0">
              <a:effectLst/>
              <a:latin typeface="Open Sans" panose="020B0606030504020204" pitchFamily="34" charset="0"/>
            </a:endParaRPr>
          </a:p>
          <a:p>
            <a:pPr>
              <a:lnSpc>
                <a:spcPct val="120000"/>
              </a:lnSpc>
            </a:pPr>
            <a:r>
              <a:rPr lang="en-GB" sz="1500" kern="100" dirty="0">
                <a:effectLst/>
                <a:latin typeface="Open Sans" panose="020B0606030504020204" pitchFamily="34" charset="0"/>
              </a:rPr>
              <a:t>Heijden, J. a. G. van der, A. J. </a:t>
            </a:r>
            <a:r>
              <a:rPr lang="en-GB" sz="1500" kern="100" dirty="0" err="1">
                <a:effectLst/>
                <a:latin typeface="Open Sans" panose="020B0606030504020204" pitchFamily="34" charset="0"/>
              </a:rPr>
              <a:t>Kalkdijk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-Dijkstra, J. P. E. N. Pierie, H. L. van </a:t>
            </a:r>
            <a:r>
              <a:rPr lang="en-GB" sz="1500" kern="100" dirty="0" err="1">
                <a:effectLst/>
                <a:latin typeface="Open Sans" panose="020B0606030504020204" pitchFamily="34" charset="0"/>
              </a:rPr>
              <a:t>Westreenen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, P. M. A. </a:t>
            </a:r>
            <a:r>
              <a:rPr lang="en-GB" sz="1500" kern="100" dirty="0" err="1">
                <a:effectLst/>
                <a:latin typeface="Open Sans" panose="020B0606030504020204" pitchFamily="34" charset="0"/>
              </a:rPr>
              <a:t>Broens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, B. R. </a:t>
            </a:r>
            <a:r>
              <a:rPr lang="en-GB" sz="1500" kern="100" dirty="0" err="1">
                <a:effectLst/>
                <a:latin typeface="Open Sans" panose="020B0606030504020204" pitchFamily="34" charset="0"/>
              </a:rPr>
              <a:t>Klarenbeek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, and On behalf of the FORCE trial Group. 2022. ‘Pelvic Floor Rehabilitation After Rectal Cancer Surgery: A </a:t>
            </a:r>
            <a:r>
              <a:rPr lang="en-GB" sz="1500" kern="100" dirty="0" err="1">
                <a:effectLst/>
                <a:latin typeface="Open Sans" panose="020B0606030504020204" pitchFamily="34" charset="0"/>
              </a:rPr>
              <a:t>Multicenter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 Randomized Clinical Trial (FORCE Trial)’. </a:t>
            </a:r>
            <a:r>
              <a:rPr lang="en-GB" sz="1500" i="1" kern="100" dirty="0">
                <a:effectLst/>
                <a:latin typeface="Open Sans" panose="020B0606030504020204" pitchFamily="34" charset="0"/>
              </a:rPr>
              <a:t>Annals of Surgery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 276 (1): 38. https://</a:t>
            </a:r>
            <a:r>
              <a:rPr lang="en-GB" sz="1500" kern="100" dirty="0" err="1">
                <a:effectLst/>
                <a:latin typeface="Open Sans" panose="020B0606030504020204" pitchFamily="34" charset="0"/>
              </a:rPr>
              <a:t>doi.org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/10.1097/SLA.0000000000005353.</a:t>
            </a:r>
            <a:endParaRPr lang="en-NL" sz="1500" kern="100" dirty="0">
              <a:effectLst/>
              <a:latin typeface="Open Sans" panose="020B0606030504020204" pitchFamily="34" charset="0"/>
            </a:endParaRPr>
          </a:p>
          <a:p>
            <a:pPr>
              <a:lnSpc>
                <a:spcPct val="120000"/>
              </a:lnSpc>
            </a:pPr>
            <a:r>
              <a:rPr lang="en-GB" sz="1500" kern="100" dirty="0">
                <a:effectLst/>
                <a:latin typeface="Open Sans" panose="020B0606030504020204" pitchFamily="34" charset="0"/>
              </a:rPr>
              <a:t>Heijden, J.A.G. Van Der, B.R. </a:t>
            </a:r>
            <a:r>
              <a:rPr lang="en-GB" sz="1500" kern="100" dirty="0" err="1">
                <a:effectLst/>
                <a:latin typeface="Open Sans" panose="020B0606030504020204" pitchFamily="34" charset="0"/>
              </a:rPr>
              <a:t>Klarenbeek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, M. De Vries, P.M. </a:t>
            </a:r>
            <a:r>
              <a:rPr lang="en-GB" sz="1500" kern="100" dirty="0" err="1">
                <a:effectLst/>
                <a:latin typeface="Open Sans" panose="020B0606030504020204" pitchFamily="34" charset="0"/>
              </a:rPr>
              <a:t>Broens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, H.L. Van </a:t>
            </a:r>
            <a:r>
              <a:rPr lang="en-GB" sz="1500" kern="100" dirty="0" err="1">
                <a:effectLst/>
                <a:latin typeface="Open Sans" panose="020B0606030504020204" pitchFamily="34" charset="0"/>
              </a:rPr>
              <a:t>Westreenen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, A.J. </a:t>
            </a:r>
            <a:r>
              <a:rPr lang="en-GB" sz="1500" kern="100" dirty="0" err="1">
                <a:effectLst/>
                <a:latin typeface="Open Sans" panose="020B0606030504020204" pitchFamily="34" charset="0"/>
              </a:rPr>
              <a:t>Kalkdijk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-Dijkstra, and J.P.E.N. Pierie. 2022. ‘Pelvic Floor rehabilitation to improve functional Outcome and quality of life after surgery for Rectal </a:t>
            </a:r>
            <a:r>
              <a:rPr lang="en-GB" sz="1500" kern="100" dirty="0" err="1">
                <a:effectLst/>
                <a:latin typeface="Open Sans" panose="020B0606030504020204" pitchFamily="34" charset="0"/>
              </a:rPr>
              <a:t>CancEr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: a randomized controlled trial. FORCE-trial’. Application/</a:t>
            </a:r>
            <a:r>
              <a:rPr lang="en-GB" sz="1500" kern="100" dirty="0" err="1">
                <a:effectLst/>
                <a:latin typeface="Open Sans" panose="020B0606030504020204" pitchFamily="34" charset="0"/>
              </a:rPr>
              <a:t>pdf,sps,sav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. Data Archiving and Networked Services (DANS). https://</a:t>
            </a:r>
            <a:r>
              <a:rPr lang="en-GB" sz="1500" kern="100" dirty="0" err="1">
                <a:effectLst/>
                <a:latin typeface="Open Sans" panose="020B0606030504020204" pitchFamily="34" charset="0"/>
              </a:rPr>
              <a:t>doi.org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/10.17026/DANS-ZHE-RRV2.</a:t>
            </a:r>
            <a:endParaRPr lang="en-NL" sz="1500" kern="100" dirty="0">
              <a:effectLst/>
              <a:latin typeface="Open Sans" panose="020B0606030504020204" pitchFamily="34" charset="0"/>
            </a:endParaRPr>
          </a:p>
          <a:p>
            <a:pPr>
              <a:lnSpc>
                <a:spcPct val="120000"/>
              </a:lnSpc>
            </a:pPr>
            <a:r>
              <a:rPr lang="en-GB" sz="1500" dirty="0" err="1">
                <a:effectLst/>
                <a:latin typeface="Open Sans" panose="020B0606030504020204" pitchFamily="34" charset="0"/>
              </a:rPr>
              <a:t>Hrynaszkiewicz</a:t>
            </a:r>
            <a:r>
              <a:rPr lang="en-GB" sz="1500" dirty="0">
                <a:effectLst/>
                <a:latin typeface="Open Sans" panose="020B0606030504020204" pitchFamily="34" charset="0"/>
              </a:rPr>
              <a:t>, Iain, Melissa L. Norton, Andrew J. Vickers, and Douglas G. Altman. 2010. ‘Preparing Raw Clinical Data for Publication: Guidance for Journal Editors, Authors, and Peer Reviewers’. </a:t>
            </a:r>
            <a:r>
              <a:rPr lang="en-GB" sz="1500" i="1" dirty="0">
                <a:effectLst/>
                <a:latin typeface="Open Sans" panose="020B0606030504020204" pitchFamily="34" charset="0"/>
              </a:rPr>
              <a:t>BMJ</a:t>
            </a:r>
            <a:r>
              <a:rPr lang="en-GB" sz="1500" dirty="0">
                <a:effectLst/>
                <a:latin typeface="Open Sans" panose="020B0606030504020204" pitchFamily="34" charset="0"/>
              </a:rPr>
              <a:t> 340 (January):c181. https://</a:t>
            </a:r>
            <a:r>
              <a:rPr lang="en-GB" sz="1500" dirty="0" err="1">
                <a:effectLst/>
                <a:latin typeface="Open Sans" panose="020B0606030504020204" pitchFamily="34" charset="0"/>
              </a:rPr>
              <a:t>doi.org</a:t>
            </a:r>
            <a:r>
              <a:rPr lang="en-GB" sz="1500" dirty="0">
                <a:effectLst/>
                <a:latin typeface="Open Sans" panose="020B0606030504020204" pitchFamily="34" charset="0"/>
              </a:rPr>
              <a:t>/10.1136/bmj.c181.</a:t>
            </a:r>
            <a:r>
              <a:rPr lang="en-NL" sz="1500" dirty="0">
                <a:effectLst/>
                <a:latin typeface="Open Sans" panose="020B0606030504020204" pitchFamily="34" charset="0"/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en-GB" sz="1500" kern="100" dirty="0">
                <a:effectLst/>
                <a:latin typeface="Open Sans" panose="020B0606030504020204" pitchFamily="34" charset="0"/>
              </a:rPr>
              <a:t>G. Altman. 2010. ‘Preparing Raw Clinical Data for Publication: Guidance for Journal Editors, Authors, and Peer Reviewers’. </a:t>
            </a:r>
            <a:r>
              <a:rPr lang="en-GB" sz="1500" i="1" kern="100" dirty="0">
                <a:effectLst/>
                <a:latin typeface="Open Sans" panose="020B0606030504020204" pitchFamily="34" charset="0"/>
              </a:rPr>
              <a:t>BMJ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 340 (January):c181. https://</a:t>
            </a:r>
            <a:r>
              <a:rPr lang="en-GB" sz="1500" kern="100" dirty="0" err="1">
                <a:effectLst/>
                <a:latin typeface="Open Sans" panose="020B0606030504020204" pitchFamily="34" charset="0"/>
              </a:rPr>
              <a:t>doi.org</a:t>
            </a:r>
            <a:r>
              <a:rPr lang="en-GB" sz="1500" kern="100" dirty="0">
                <a:effectLst/>
                <a:latin typeface="Open Sans" panose="020B0606030504020204" pitchFamily="34" charset="0"/>
              </a:rPr>
              <a:t>/10.1136/bmj.c181.</a:t>
            </a:r>
            <a:endParaRPr lang="en-NL" sz="1500" kern="100" dirty="0">
              <a:effectLst/>
              <a:latin typeface="Open Sans" panose="020B0606030504020204" pitchFamily="34" charset="0"/>
            </a:endParaRPr>
          </a:p>
          <a:p>
            <a:endParaRPr lang="en-NL" sz="1000" kern="100" dirty="0">
              <a:effectLst/>
              <a:latin typeface="Gill Sans MT" panose="020B0502020104020203" pitchFamily="34" charset="77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06540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C9920F-73D4-3B01-3284-AAD7E5D9A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>
                <a:latin typeface="+mj-lt"/>
              </a:rPr>
              <a:t>References</a:t>
            </a:r>
            <a:r>
              <a:rPr lang="nl-NL" dirty="0">
                <a:latin typeface="+mj-lt"/>
              </a:rPr>
              <a:t> (</a:t>
            </a:r>
            <a:r>
              <a:rPr lang="nl-NL" dirty="0" err="1">
                <a:latin typeface="+mj-lt"/>
              </a:rPr>
              <a:t>articles</a:t>
            </a:r>
            <a:r>
              <a:rPr lang="nl-NL" dirty="0">
                <a:latin typeface="+mj-lt"/>
              </a:rPr>
              <a:t> &amp; </a:t>
            </a:r>
            <a:r>
              <a:rPr lang="nl-NL" dirty="0" err="1">
                <a:latin typeface="+mj-lt"/>
              </a:rPr>
              <a:t>materials</a:t>
            </a:r>
            <a:r>
              <a:rPr lang="nl-NL" dirty="0">
                <a:latin typeface="+mj-lt"/>
              </a:rPr>
              <a:t>), </a:t>
            </a:r>
            <a:r>
              <a:rPr lang="nl-NL" dirty="0" err="1">
                <a:latin typeface="+mj-lt"/>
              </a:rPr>
              <a:t>cont</a:t>
            </a:r>
            <a:r>
              <a:rPr lang="nl-NL" dirty="0">
                <a:latin typeface="+mj-lt"/>
              </a:rPr>
              <a:t>.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A1B1B0-FF03-8016-496E-3EA57DF94A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4203" y="1424066"/>
            <a:ext cx="10139597" cy="5276537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100" kern="100" dirty="0">
                <a:effectLst/>
                <a:latin typeface="Open Sans" panose="020B0606030504020204" pitchFamily="34" charset="0"/>
              </a:rPr>
              <a:t>Jaarsveld, C.H.M. Van, D.F.M. </a:t>
            </a:r>
            <a:r>
              <a:rPr lang="en-GB" sz="1100" kern="100" dirty="0" err="1">
                <a:effectLst/>
                <a:latin typeface="Open Sans" panose="020B0606030504020204" pitchFamily="34" charset="0"/>
              </a:rPr>
              <a:t>Reukers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, R.P. </a:t>
            </a:r>
            <a:r>
              <a:rPr lang="en-GB" sz="1100" kern="100" dirty="0" err="1">
                <a:effectLst/>
                <a:latin typeface="Open Sans" panose="020B0606030504020204" pitchFamily="34" charset="0"/>
              </a:rPr>
              <a:t>Akkermans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, S.P. </a:t>
            </a:r>
            <a:r>
              <a:rPr lang="en-GB" sz="1100" kern="100" dirty="0" err="1">
                <a:effectLst/>
                <a:latin typeface="Open Sans" panose="020B0606030504020204" pitchFamily="34" charset="0"/>
              </a:rPr>
              <a:t>Keijmel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, G. </a:t>
            </a:r>
            <a:r>
              <a:rPr lang="en-GB" sz="1100" kern="100" dirty="0" err="1">
                <a:effectLst/>
                <a:latin typeface="Open Sans" panose="020B0606030504020204" pitchFamily="34" charset="0"/>
              </a:rPr>
              <a:t>Morroy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, A.S.G. Van Dam, P.C. </a:t>
            </a:r>
            <a:r>
              <a:rPr lang="en-GB" sz="1100" kern="100" dirty="0" err="1">
                <a:effectLst/>
                <a:latin typeface="Open Sans" panose="020B0606030504020204" pitchFamily="34" charset="0"/>
              </a:rPr>
              <a:t>Wever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, et al. 2021. ‘Impact of Q-Fever on Physical and Psychosocial Functioning until 8 Years after Coxiella </a:t>
            </a:r>
            <a:r>
              <a:rPr lang="en-GB" sz="1100" kern="100" dirty="0" err="1">
                <a:effectLst/>
                <a:latin typeface="Open Sans" panose="020B0606030504020204" pitchFamily="34" charset="0"/>
              </a:rPr>
              <a:t>Burnetii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 Infection’. Application/</a:t>
            </a:r>
            <a:r>
              <a:rPr lang="en-GB" sz="1100" kern="100" dirty="0" err="1">
                <a:effectLst/>
                <a:latin typeface="Open Sans" panose="020B0606030504020204" pitchFamily="34" charset="0"/>
              </a:rPr>
              <a:t>pdf,csv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. Data Archiving and Networked Services (DANS). https://</a:t>
            </a:r>
            <a:r>
              <a:rPr lang="en-GB" sz="1100" kern="100" dirty="0" err="1">
                <a:effectLst/>
                <a:latin typeface="Open Sans" panose="020B0606030504020204" pitchFamily="34" charset="0"/>
              </a:rPr>
              <a:t>doi.org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/10.17026/DANS-ZPA-FKPH.</a:t>
            </a:r>
            <a:endParaRPr lang="en-NL" sz="1100" kern="100" dirty="0">
              <a:effectLst/>
              <a:latin typeface="Open Sans" panose="020B0606030504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100" kern="100" dirty="0" err="1">
                <a:effectLst/>
                <a:latin typeface="Open Sans" panose="020B0606030504020204" pitchFamily="34" charset="0"/>
              </a:rPr>
              <a:t>Kalkdijk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-Dijkstra, A.J., J.A.G. van der Heijden, H.L. van </a:t>
            </a:r>
            <a:r>
              <a:rPr lang="en-GB" sz="1100" kern="100" dirty="0" err="1">
                <a:effectLst/>
                <a:latin typeface="Open Sans" panose="020B0606030504020204" pitchFamily="34" charset="0"/>
              </a:rPr>
              <a:t>Westreenen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, P.M.A. </a:t>
            </a:r>
            <a:r>
              <a:rPr lang="en-GB" sz="1100" kern="100" dirty="0" err="1">
                <a:effectLst/>
                <a:latin typeface="Open Sans" panose="020B0606030504020204" pitchFamily="34" charset="0"/>
              </a:rPr>
              <a:t>Broens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, M. </a:t>
            </a:r>
            <a:r>
              <a:rPr lang="en-GB" sz="1100" kern="100" dirty="0" err="1">
                <a:effectLst/>
                <a:latin typeface="Open Sans" panose="020B0606030504020204" pitchFamily="34" charset="0"/>
              </a:rPr>
              <a:t>Trzpis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, J.P.E.N. Pierie, B.R. </a:t>
            </a:r>
            <a:r>
              <a:rPr lang="en-GB" sz="1100" kern="100" dirty="0" err="1">
                <a:effectLst/>
                <a:latin typeface="Open Sans" panose="020B0606030504020204" pitchFamily="34" charset="0"/>
              </a:rPr>
              <a:t>Klarenbeek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, et al. 2020. ‘Pelvic Floor Rehabilitation to Improve Functional Outcome and Quality of Life after Surgery for Rectal Cancer: Study Protocol for a Randomized Controlled Trial (FORCE Trial)’. </a:t>
            </a:r>
            <a:r>
              <a:rPr lang="en-GB" sz="1100" i="1" kern="100" dirty="0">
                <a:effectLst/>
                <a:latin typeface="Open Sans" panose="020B0606030504020204" pitchFamily="34" charset="0"/>
              </a:rPr>
              <a:t>Trials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 21 (1): 112. https://</a:t>
            </a:r>
            <a:r>
              <a:rPr lang="en-GB" sz="1100" kern="100" dirty="0" err="1">
                <a:effectLst/>
                <a:latin typeface="Open Sans" panose="020B0606030504020204" pitchFamily="34" charset="0"/>
              </a:rPr>
              <a:t>doi.org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/10.1186/s13063-019-4043-7.</a:t>
            </a:r>
            <a:endParaRPr lang="en-NL" sz="1100" kern="100" dirty="0">
              <a:effectLst/>
              <a:latin typeface="Open Sans" panose="020B0606030504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100" kern="100" dirty="0" err="1">
                <a:effectLst/>
                <a:latin typeface="Open Sans" panose="020B0606030504020204" pitchFamily="34" charset="0"/>
              </a:rPr>
              <a:t>Kraaikamp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, Emilie. 2021. ‘GDPR for Researchers – Making Your Data Management GDPR Proof [Workshop]’, June. https://</a:t>
            </a:r>
            <a:r>
              <a:rPr lang="en-GB" sz="1100" kern="100" dirty="0" err="1">
                <a:effectLst/>
                <a:latin typeface="Open Sans" panose="020B0606030504020204" pitchFamily="34" charset="0"/>
              </a:rPr>
              <a:t>doi.org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/10.5281/zenodo.5018482.</a:t>
            </a:r>
            <a:endParaRPr lang="en-NL" sz="1100" kern="100" dirty="0">
              <a:effectLst/>
              <a:latin typeface="Open Sans" panose="020B0606030504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100" kern="100" dirty="0">
                <a:effectLst/>
                <a:latin typeface="Open Sans" panose="020B0606030504020204" pitchFamily="34" charset="0"/>
              </a:rPr>
              <a:t>———. 2023. ‘Health Data for Research - GDPR Challenges’, November. https://</a:t>
            </a:r>
            <a:r>
              <a:rPr lang="en-GB" sz="1100" kern="100" dirty="0" err="1">
                <a:effectLst/>
                <a:latin typeface="Open Sans" panose="020B0606030504020204" pitchFamily="34" charset="0"/>
              </a:rPr>
              <a:t>doi.org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/10.5281/zenodo.10077813.</a:t>
            </a:r>
            <a:endParaRPr lang="en-NL" sz="1100" kern="100" dirty="0">
              <a:effectLst/>
              <a:latin typeface="Open Sans" panose="020B0606030504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100" kern="100" dirty="0">
                <a:effectLst/>
                <a:latin typeface="Open Sans" panose="020B0606030504020204" pitchFamily="34" charset="0"/>
              </a:rPr>
              <a:t>Lawlor, Rita T. 2023. ‘The Impact of GDPR on Data Sharing for European Cancer Research’. </a:t>
            </a:r>
            <a:r>
              <a:rPr lang="en-GB" sz="1100" i="1" kern="100" dirty="0">
                <a:effectLst/>
                <a:latin typeface="Open Sans" panose="020B0606030504020204" pitchFamily="34" charset="0"/>
              </a:rPr>
              <a:t>The Lancet Oncology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 24 (1): 6–8. https://</a:t>
            </a:r>
            <a:r>
              <a:rPr lang="en-GB" sz="1100" kern="100" dirty="0" err="1">
                <a:effectLst/>
                <a:latin typeface="Open Sans" panose="020B0606030504020204" pitchFamily="34" charset="0"/>
              </a:rPr>
              <a:t>doi.org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/10.1016/S1470-2045(22)00653-2.</a:t>
            </a:r>
            <a:endParaRPr lang="en-NL" sz="1100" kern="100" dirty="0">
              <a:effectLst/>
              <a:latin typeface="Open Sans" panose="020B0606030504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100" kern="100" dirty="0">
                <a:effectLst/>
                <a:latin typeface="Open Sans" panose="020B0606030504020204" pitchFamily="34" charset="0"/>
              </a:rPr>
              <a:t>Martínez-García, Alicia, Celia Alvarez-Romero, Esther Román-</a:t>
            </a:r>
            <a:r>
              <a:rPr lang="en-GB" sz="1100" kern="100" dirty="0" err="1">
                <a:effectLst/>
                <a:latin typeface="Open Sans" panose="020B0606030504020204" pitchFamily="34" charset="0"/>
              </a:rPr>
              <a:t>Villarán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, </a:t>
            </a:r>
            <a:r>
              <a:rPr lang="en-GB" sz="1100" kern="100" dirty="0" err="1">
                <a:effectLst/>
                <a:latin typeface="Open Sans" panose="020B0606030504020204" pitchFamily="34" charset="0"/>
              </a:rPr>
              <a:t>Máximo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 </a:t>
            </a:r>
            <a:r>
              <a:rPr lang="en-GB" sz="1100" kern="100" dirty="0" err="1">
                <a:effectLst/>
                <a:latin typeface="Open Sans" panose="020B0606030504020204" pitchFamily="34" charset="0"/>
              </a:rPr>
              <a:t>Bernabeu-Wittel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, and Carlos Luis Parra-Calderón. 2023. ‘FAIR Principles to Improve the Impact on Health Research Management Outcomes’. </a:t>
            </a:r>
            <a:r>
              <a:rPr lang="en-GB" sz="1100" i="1" kern="100" dirty="0" err="1">
                <a:effectLst/>
                <a:latin typeface="Open Sans" panose="020B0606030504020204" pitchFamily="34" charset="0"/>
              </a:rPr>
              <a:t>Heliyon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 9 (5): e15733. https://</a:t>
            </a:r>
            <a:r>
              <a:rPr lang="en-GB" sz="1100" kern="100" dirty="0" err="1">
                <a:effectLst/>
                <a:latin typeface="Open Sans" panose="020B0606030504020204" pitchFamily="34" charset="0"/>
              </a:rPr>
              <a:t>doi.org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/10.1016/j.heliyon.2023.e15733.</a:t>
            </a:r>
            <a:endParaRPr lang="en-NL" sz="1100" kern="100" dirty="0">
              <a:effectLst/>
              <a:latin typeface="Open Sans" panose="020B0606030504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100" kern="100" dirty="0" err="1">
                <a:effectLst/>
                <a:latin typeface="Open Sans" panose="020B0606030504020204" pitchFamily="34" charset="0"/>
              </a:rPr>
              <a:t>Miljković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, </a:t>
            </a:r>
            <a:r>
              <a:rPr lang="en-GB" sz="1100" kern="100" dirty="0" err="1">
                <a:effectLst/>
                <a:latin typeface="Open Sans" panose="020B0606030504020204" pitchFamily="34" charset="0"/>
              </a:rPr>
              <a:t>Nadica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, Ana </a:t>
            </a:r>
            <a:r>
              <a:rPr lang="en-GB" sz="1100" kern="100" dirty="0" err="1">
                <a:effectLst/>
                <a:latin typeface="Open Sans" panose="020B0606030504020204" pitchFamily="34" charset="0"/>
              </a:rPr>
              <a:t>Trisovic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, and </a:t>
            </a:r>
            <a:r>
              <a:rPr lang="en-GB" sz="1100" kern="100" dirty="0" err="1">
                <a:effectLst/>
                <a:latin typeface="Open Sans" panose="020B0606030504020204" pitchFamily="34" charset="0"/>
              </a:rPr>
              <a:t>Limor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 Peer. 2021. ‘Towards FAIR Principles for Open Hardware’, September. https://</a:t>
            </a:r>
            <a:r>
              <a:rPr lang="en-GB" sz="1100" kern="100" dirty="0" err="1">
                <a:effectLst/>
                <a:latin typeface="Open Sans" panose="020B0606030504020204" pitchFamily="34" charset="0"/>
              </a:rPr>
              <a:t>doi.org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/10.5281/zenodo.5524415.</a:t>
            </a:r>
            <a:endParaRPr lang="en-NL" sz="1100" kern="100" dirty="0">
              <a:effectLst/>
              <a:latin typeface="Open Sans" panose="020B0606030504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100" kern="100" dirty="0" err="1">
                <a:effectLst/>
                <a:latin typeface="Open Sans" panose="020B0606030504020204" pitchFamily="34" charset="0"/>
              </a:rPr>
              <a:t>Reukers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, Daphne F. M., Cornelia H. M. van Jaarsveld, Reinier P. </a:t>
            </a:r>
            <a:r>
              <a:rPr lang="en-GB" sz="1100" kern="100" dirty="0" err="1">
                <a:effectLst/>
                <a:latin typeface="Open Sans" panose="020B0606030504020204" pitchFamily="34" charset="0"/>
              </a:rPr>
              <a:t>Akkermans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, Stephan P. </a:t>
            </a:r>
            <a:r>
              <a:rPr lang="en-GB" sz="1100" kern="100" dirty="0" err="1">
                <a:effectLst/>
                <a:latin typeface="Open Sans" panose="020B0606030504020204" pitchFamily="34" charset="0"/>
              </a:rPr>
              <a:t>Keijmel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, Gabriella </a:t>
            </a:r>
            <a:r>
              <a:rPr lang="en-GB" sz="1100" kern="100" dirty="0" err="1">
                <a:effectLst/>
                <a:latin typeface="Open Sans" panose="020B0606030504020204" pitchFamily="34" charset="0"/>
              </a:rPr>
              <a:t>Morroy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, Adriana S. G. van Dam, Peter C. </a:t>
            </a:r>
            <a:r>
              <a:rPr lang="en-GB" sz="1100" kern="100" dirty="0" err="1">
                <a:effectLst/>
                <a:latin typeface="Open Sans" panose="020B0606030504020204" pitchFamily="34" charset="0"/>
              </a:rPr>
              <a:t>Wever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, et al. 2022. ‘Impact of Q-Fever on Physical and Psychosocial Functioning until 8 Years after Coxiella </a:t>
            </a:r>
            <a:r>
              <a:rPr lang="en-GB" sz="1100" kern="100" dirty="0" err="1">
                <a:effectLst/>
                <a:latin typeface="Open Sans" panose="020B0606030504020204" pitchFamily="34" charset="0"/>
              </a:rPr>
              <a:t>Burnetii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 Infection: An Integrative Data Analysis’. </a:t>
            </a:r>
            <a:r>
              <a:rPr lang="en-GB" sz="1100" i="1" kern="100" dirty="0">
                <a:effectLst/>
                <a:latin typeface="Open Sans" panose="020B0606030504020204" pitchFamily="34" charset="0"/>
              </a:rPr>
              <a:t>PLOS ONE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 17 (2): e0263239. https://</a:t>
            </a:r>
            <a:r>
              <a:rPr lang="en-GB" sz="1100" kern="100" dirty="0" err="1">
                <a:effectLst/>
                <a:latin typeface="Open Sans" panose="020B0606030504020204" pitchFamily="34" charset="0"/>
              </a:rPr>
              <a:t>doi.org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/10.1371/journal.pone.0263239.</a:t>
            </a:r>
            <a:endParaRPr lang="en-NL" sz="1100" kern="100" dirty="0">
              <a:effectLst/>
              <a:latin typeface="Open Sans" panose="020B0606030504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100" kern="100" dirty="0" err="1">
                <a:effectLst/>
                <a:latin typeface="Open Sans" panose="020B0606030504020204" pitchFamily="34" charset="0"/>
              </a:rPr>
              <a:t>Rius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, Cristina, </a:t>
            </a:r>
            <a:r>
              <a:rPr lang="en-GB" sz="1100" kern="100" dirty="0" err="1">
                <a:effectLst/>
                <a:latin typeface="Open Sans" panose="020B0606030504020204" pitchFamily="34" charset="0"/>
              </a:rPr>
              <a:t>Yiming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 Liu, Andrea </a:t>
            </a:r>
            <a:r>
              <a:rPr lang="en-GB" sz="1100" kern="100" dirty="0" err="1">
                <a:effectLst/>
                <a:latin typeface="Open Sans" panose="020B0606030504020204" pitchFamily="34" charset="0"/>
              </a:rPr>
              <a:t>Sixto-Costoya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, Juan Carlos Valderrama-</a:t>
            </a:r>
            <a:r>
              <a:rPr lang="en-GB" sz="1100" kern="100" dirty="0" err="1">
                <a:effectLst/>
                <a:latin typeface="Open Sans" panose="020B0606030504020204" pitchFamily="34" charset="0"/>
              </a:rPr>
              <a:t>Zurián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, and Rut Lucas-Dominguez. 2024. ‘State of Open Science in Cancer Research’. </a:t>
            </a:r>
            <a:r>
              <a:rPr lang="en-GB" sz="1100" i="1" kern="100" dirty="0">
                <a:effectLst/>
                <a:latin typeface="Open Sans" panose="020B0606030504020204" pitchFamily="34" charset="0"/>
              </a:rPr>
              <a:t>Clinical and Translational Oncology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, April. https://</a:t>
            </a:r>
            <a:r>
              <a:rPr lang="en-GB" sz="1100" kern="100" dirty="0" err="1">
                <a:effectLst/>
                <a:latin typeface="Open Sans" panose="020B0606030504020204" pitchFamily="34" charset="0"/>
              </a:rPr>
              <a:t>doi.org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/10.1007/s12094-024-03468-7.</a:t>
            </a:r>
            <a:endParaRPr lang="en-NL" sz="1100" kern="100" dirty="0">
              <a:effectLst/>
              <a:latin typeface="Open Sans" panose="020B0606030504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100" kern="100" dirty="0">
                <a:effectLst/>
                <a:latin typeface="Open Sans" panose="020B0606030504020204" pitchFamily="34" charset="0"/>
              </a:rPr>
              <a:t>Rubinstein, </a:t>
            </a:r>
            <a:r>
              <a:rPr lang="en-GB" sz="1100" kern="100" dirty="0" err="1">
                <a:effectLst/>
                <a:latin typeface="Open Sans" panose="020B0606030504020204" pitchFamily="34" charset="0"/>
              </a:rPr>
              <a:t>Yaffa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 R, Peter N Robinson, William A </a:t>
            </a:r>
            <a:r>
              <a:rPr lang="en-GB" sz="1100" kern="100" dirty="0" err="1">
                <a:effectLst/>
                <a:latin typeface="Open Sans" panose="020B0606030504020204" pitchFamily="34" charset="0"/>
              </a:rPr>
              <a:t>Gahl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, Paul </a:t>
            </a:r>
            <a:r>
              <a:rPr lang="en-GB" sz="1100" kern="100" dirty="0" err="1">
                <a:effectLst/>
                <a:latin typeface="Open Sans" panose="020B0606030504020204" pitchFamily="34" charset="0"/>
              </a:rPr>
              <a:t>Avillach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, Gareth </a:t>
            </a:r>
            <a:r>
              <a:rPr lang="en-GB" sz="1100" kern="100" dirty="0" err="1">
                <a:effectLst/>
                <a:latin typeface="Open Sans" panose="020B0606030504020204" pitchFamily="34" charset="0"/>
              </a:rPr>
              <a:t>Baynam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, Helene </a:t>
            </a:r>
            <a:r>
              <a:rPr lang="en-GB" sz="1100" kern="100" dirty="0" err="1">
                <a:effectLst/>
                <a:latin typeface="Open Sans" panose="020B0606030504020204" pitchFamily="34" charset="0"/>
              </a:rPr>
              <a:t>Cederroth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, Rebecca M Goodwin, et al. 2020. ‘The Case for Open Science: Rare Diseases’. </a:t>
            </a:r>
            <a:r>
              <a:rPr lang="en-GB" sz="1100" i="1" kern="100" dirty="0">
                <a:effectLst/>
                <a:latin typeface="Open Sans" panose="020B0606030504020204" pitchFamily="34" charset="0"/>
              </a:rPr>
              <a:t>JAMIA Open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 3 (3): 472–86. https://</a:t>
            </a:r>
            <a:r>
              <a:rPr lang="en-GB" sz="1100" kern="100" dirty="0" err="1">
                <a:effectLst/>
                <a:latin typeface="Open Sans" panose="020B0606030504020204" pitchFamily="34" charset="0"/>
              </a:rPr>
              <a:t>doi.org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/10.1093/</a:t>
            </a:r>
            <a:r>
              <a:rPr lang="en-GB" sz="1100" kern="100" dirty="0" err="1">
                <a:effectLst/>
                <a:latin typeface="Open Sans" panose="020B0606030504020204" pitchFamily="34" charset="0"/>
              </a:rPr>
              <a:t>jamiaopen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/ooaa030.</a:t>
            </a:r>
            <a:endParaRPr lang="en-NL" sz="1100" kern="100" dirty="0">
              <a:effectLst/>
              <a:latin typeface="Open Sans" panose="020B0606030504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100" kern="100" dirty="0">
                <a:effectLst/>
                <a:latin typeface="Open Sans" panose="020B0606030504020204" pitchFamily="34" charset="0"/>
              </a:rPr>
              <a:t>Stubbs, Matthew J., Paul </a:t>
            </a:r>
            <a:r>
              <a:rPr lang="en-GB" sz="1100" kern="100" dirty="0" err="1">
                <a:effectLst/>
                <a:latin typeface="Open Sans" panose="020B0606030504020204" pitchFamily="34" charset="0"/>
              </a:rPr>
              <a:t>Coppo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, Chris Cheshire, Agnès </a:t>
            </a:r>
            <a:r>
              <a:rPr lang="en-GB" sz="1100" kern="100" dirty="0" err="1">
                <a:effectLst/>
                <a:latin typeface="Open Sans" panose="020B0606030504020204" pitchFamily="34" charset="0"/>
              </a:rPr>
              <a:t>Veyradier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, Stephanie </a:t>
            </a:r>
            <a:r>
              <a:rPr lang="en-GB" sz="1100" kern="100" dirty="0" err="1">
                <a:effectLst/>
                <a:latin typeface="Open Sans" panose="020B0606030504020204" pitchFamily="34" charset="0"/>
              </a:rPr>
              <a:t>Dufek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, Adam P. Levine, Mari Thomas, et al. 2022. ‘Identification of a Novel Genetic Locus Associated with Immune-Mediated Thrombotic Thrombocytopenic Purpura’. </a:t>
            </a:r>
            <a:r>
              <a:rPr lang="en-GB" sz="1100" i="1" kern="100" dirty="0" err="1">
                <a:effectLst/>
                <a:latin typeface="Open Sans" panose="020B0606030504020204" pitchFamily="34" charset="0"/>
              </a:rPr>
              <a:t>Haematologica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 107 (3): 574–82. https://</a:t>
            </a:r>
            <a:r>
              <a:rPr lang="en-GB" sz="1100" kern="100" dirty="0" err="1">
                <a:effectLst/>
                <a:latin typeface="Open Sans" panose="020B0606030504020204" pitchFamily="34" charset="0"/>
              </a:rPr>
              <a:t>doi.org</a:t>
            </a:r>
            <a:r>
              <a:rPr lang="en-GB" sz="1100" kern="100" dirty="0">
                <a:effectLst/>
                <a:latin typeface="Open Sans" panose="020B0606030504020204" pitchFamily="34" charset="0"/>
              </a:rPr>
              <a:t>/10.3324/haematol.2020.274639.</a:t>
            </a:r>
            <a:endParaRPr lang="en-NL" sz="1100" kern="100" dirty="0">
              <a:effectLst/>
              <a:latin typeface="Open Sans" panose="020B0606030504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100" dirty="0">
                <a:effectLst/>
                <a:latin typeface="Open Sans" panose="020B0606030504020204" pitchFamily="34" charset="0"/>
              </a:rPr>
              <a:t>Wilkinson, Mark D., Michel Dumontier, </a:t>
            </a:r>
            <a:r>
              <a:rPr lang="en-GB" sz="1100" dirty="0" err="1">
                <a:effectLst/>
                <a:latin typeface="Open Sans" panose="020B0606030504020204" pitchFamily="34" charset="0"/>
              </a:rPr>
              <a:t>IJsbrand</a:t>
            </a:r>
            <a:r>
              <a:rPr lang="en-GB" sz="1100" dirty="0">
                <a:effectLst/>
                <a:latin typeface="Open Sans" panose="020B0606030504020204" pitchFamily="34" charset="0"/>
              </a:rPr>
              <a:t> Jan </a:t>
            </a:r>
            <a:r>
              <a:rPr lang="en-GB" sz="1100" dirty="0" err="1">
                <a:effectLst/>
                <a:latin typeface="Open Sans" panose="020B0606030504020204" pitchFamily="34" charset="0"/>
              </a:rPr>
              <a:t>Aalbersberg</a:t>
            </a:r>
            <a:r>
              <a:rPr lang="en-GB" sz="1100" dirty="0">
                <a:effectLst/>
                <a:latin typeface="Open Sans" panose="020B0606030504020204" pitchFamily="34" charset="0"/>
              </a:rPr>
              <a:t>, Gabrielle Appleton, Myles Axton, Arie </a:t>
            </a:r>
            <a:r>
              <a:rPr lang="en-GB" sz="1100" dirty="0" err="1">
                <a:effectLst/>
                <a:latin typeface="Open Sans" panose="020B0606030504020204" pitchFamily="34" charset="0"/>
              </a:rPr>
              <a:t>Baak</a:t>
            </a:r>
            <a:r>
              <a:rPr lang="en-GB" sz="1100" dirty="0">
                <a:effectLst/>
                <a:latin typeface="Open Sans" panose="020B0606030504020204" pitchFamily="34" charset="0"/>
              </a:rPr>
              <a:t>, Niklas Blomberg, et al. 2016. ‘The FAIR Guiding Principles for Scientific Data Management and Stewardship’. </a:t>
            </a:r>
            <a:r>
              <a:rPr lang="en-GB" sz="1100" i="1" dirty="0">
                <a:effectLst/>
                <a:latin typeface="Open Sans" panose="020B0606030504020204" pitchFamily="34" charset="0"/>
              </a:rPr>
              <a:t>Scientific Data</a:t>
            </a:r>
            <a:r>
              <a:rPr lang="en-GB" sz="1100" dirty="0">
                <a:effectLst/>
                <a:latin typeface="Open Sans" panose="020B0606030504020204" pitchFamily="34" charset="0"/>
              </a:rPr>
              <a:t> 3 (1): 160018. https://</a:t>
            </a:r>
            <a:r>
              <a:rPr lang="en-GB" sz="1100" dirty="0" err="1">
                <a:effectLst/>
                <a:latin typeface="Open Sans" panose="020B0606030504020204" pitchFamily="34" charset="0"/>
              </a:rPr>
              <a:t>doi.org</a:t>
            </a:r>
            <a:r>
              <a:rPr lang="en-GB" sz="1100" dirty="0">
                <a:effectLst/>
                <a:latin typeface="Open Sans" panose="020B0606030504020204" pitchFamily="34" charset="0"/>
              </a:rPr>
              <a:t>/10.1038/sdata.2016.18.</a:t>
            </a:r>
            <a:r>
              <a:rPr lang="en-NL" sz="1100" dirty="0">
                <a:effectLst/>
                <a:latin typeface="Open Sans" panose="020B0606030504020204" pitchFamily="34" charset="0"/>
              </a:rPr>
              <a:t> </a:t>
            </a:r>
            <a:endParaRPr lang="en-NL" sz="1100" kern="100" dirty="0">
              <a:effectLst/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142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FCADCE-9C8E-5B69-8AA0-BE7FAC8F0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7916" y="2112079"/>
            <a:ext cx="10136167" cy="2633842"/>
          </a:xfrm>
        </p:spPr>
        <p:txBody>
          <a:bodyPr>
            <a:normAutofit/>
          </a:bodyPr>
          <a:lstStyle/>
          <a:p>
            <a:pPr algn="ctr"/>
            <a:r>
              <a:rPr lang="en-GB" sz="8800" dirty="0">
                <a:latin typeface="Glegoo" pitchFamily="2" charset="77"/>
                <a:cs typeface="Glegoo" pitchFamily="2" charset="77"/>
              </a:rPr>
              <a:t>Refresher on FAIR data</a:t>
            </a:r>
          </a:p>
        </p:txBody>
      </p:sp>
    </p:spTree>
    <p:extLst>
      <p:ext uri="{BB962C8B-B14F-4D97-AF65-F5344CB8AC3E}">
        <p14:creationId xmlns:p14="http://schemas.microsoft.com/office/powerpoint/2010/main" val="1379561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6E24D8C-9C5F-25F4-2264-CDEB773E2CD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-1724147"/>
            <a:ext cx="10515600" cy="1325563"/>
          </a:xfrm>
        </p:spPr>
        <p:txBody>
          <a:bodyPr/>
          <a:lstStyle/>
          <a:p>
            <a:r>
              <a:rPr lang="en-GB" dirty="0"/>
              <a:t>Reminder</a:t>
            </a: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425F2ABC-7DA8-3D86-D6C6-AD4EB4CDFC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132" r="132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229D89A-65D5-617C-1390-34C383D74419}"/>
              </a:ext>
            </a:extLst>
          </p:cNvPr>
          <p:cNvSpPr txBox="1"/>
          <p:nvPr/>
        </p:nvSpPr>
        <p:spPr>
          <a:xfrm rot="20609221">
            <a:off x="117970" y="627579"/>
            <a:ext cx="3578266" cy="576293"/>
          </a:xfrm>
          <a:prstGeom prst="rect">
            <a:avLst/>
          </a:prstGeom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2000" tIns="72000" rIns="72000" bIns="72000" rtlCol="0" anchor="ctr" anchorCtr="0">
            <a:spAutoFit/>
          </a:bodyPr>
          <a:lstStyle/>
          <a:p>
            <a:pPr algn="ctr"/>
            <a:r>
              <a:rPr lang="en-GB" sz="2800" dirty="0">
                <a:latin typeface="Glegoo" pitchFamily="2" charset="77"/>
                <a:cs typeface="Glegoo" pitchFamily="2" charset="77"/>
              </a:rPr>
              <a:t>Flashback to May…</a:t>
            </a:r>
          </a:p>
        </p:txBody>
      </p:sp>
    </p:spTree>
    <p:extLst>
      <p:ext uri="{BB962C8B-B14F-4D97-AF65-F5344CB8AC3E}">
        <p14:creationId xmlns:p14="http://schemas.microsoft.com/office/powerpoint/2010/main" val="3480923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8327BE-2AE5-CC76-A711-15A3B3DA0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dirty="0">
                <a:latin typeface="Glegoo" pitchFamily="2" charset="77"/>
                <a:cs typeface="Glegoo" pitchFamily="2" charset="77"/>
              </a:rPr>
              <a:t>Open </a:t>
            </a:r>
            <a:r>
              <a:rPr lang="nl-NL" sz="3200" dirty="0" err="1">
                <a:latin typeface="Glegoo" pitchFamily="2" charset="77"/>
                <a:cs typeface="Glegoo" pitchFamily="2" charset="77"/>
              </a:rPr>
              <a:t>Science</a:t>
            </a:r>
            <a:r>
              <a:rPr lang="nl-NL" sz="3200" dirty="0">
                <a:latin typeface="Glegoo" pitchFamily="2" charset="77"/>
                <a:cs typeface="Glegoo" pitchFamily="2" charset="77"/>
              </a:rPr>
              <a:t> in Life </a:t>
            </a:r>
            <a:r>
              <a:rPr lang="nl-NL" sz="3200" dirty="0" err="1">
                <a:latin typeface="Glegoo" pitchFamily="2" charset="77"/>
                <a:cs typeface="Glegoo" pitchFamily="2" charset="77"/>
              </a:rPr>
              <a:t>Science</a:t>
            </a:r>
            <a:r>
              <a:rPr lang="nl-NL" sz="3200" dirty="0">
                <a:latin typeface="Glegoo" pitchFamily="2" charset="77"/>
                <a:cs typeface="Glegoo" pitchFamily="2" charset="77"/>
              </a:rPr>
              <a:t>/</a:t>
            </a:r>
            <a:r>
              <a:rPr lang="nl-NL" sz="3200" dirty="0" err="1">
                <a:latin typeface="Glegoo" pitchFamily="2" charset="77"/>
                <a:cs typeface="Glegoo" pitchFamily="2" charset="77"/>
              </a:rPr>
              <a:t>Medical</a:t>
            </a:r>
            <a:r>
              <a:rPr lang="nl-NL" sz="3200" dirty="0">
                <a:latin typeface="Glegoo" pitchFamily="2" charset="77"/>
                <a:cs typeface="Glegoo" pitchFamily="2" charset="77"/>
              </a:rPr>
              <a:t> Research</a:t>
            </a:r>
          </a:p>
        </p:txBody>
      </p:sp>
      <p:pic>
        <p:nvPicPr>
          <p:cNvPr id="12" name="Picture 11" descr="Article: Open science saves lives: lessons from the COVID-19 pandemic, by Besancon et al 2021, published in BMC Medical Research Methodology, see references">
            <a:hlinkClick r:id="rId3"/>
            <a:extLst>
              <a:ext uri="{FF2B5EF4-FFF2-40B4-BE49-F238E27FC236}">
                <a16:creationId xmlns:a16="http://schemas.microsoft.com/office/drawing/2014/main" id="{EC7E9264-4D0D-B221-3817-6D29A24D44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623" y="1812608"/>
            <a:ext cx="5440912" cy="2076976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16" name="Picture 15" descr="Review article: The case for open science: rare diseases, by Rubinstein et al. 2020 in JAMIA Open">
            <a:hlinkClick r:id="rId5"/>
            <a:extLst>
              <a:ext uri="{FF2B5EF4-FFF2-40B4-BE49-F238E27FC236}">
                <a16:creationId xmlns:a16="http://schemas.microsoft.com/office/drawing/2014/main" id="{AAF52759-4976-6FCB-5D4F-175DD18D85E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9332"/>
          <a:stretch/>
        </p:blipFill>
        <p:spPr>
          <a:xfrm>
            <a:off x="6258466" y="2446514"/>
            <a:ext cx="5095334" cy="2886140"/>
          </a:xfrm>
          <a:prstGeom prst="rect">
            <a:avLst/>
          </a:prstGeom>
          <a:ln w="28575">
            <a:solidFill>
              <a:schemeClr val="accent2"/>
            </a:solidFill>
          </a:ln>
        </p:spPr>
      </p:pic>
      <p:pic>
        <p:nvPicPr>
          <p:cNvPr id="7" name="Picture 6" descr="Article: State of open science in cancer research by Rius et al">
            <a:extLst>
              <a:ext uri="{FF2B5EF4-FFF2-40B4-BE49-F238E27FC236}">
                <a16:creationId xmlns:a16="http://schemas.microsoft.com/office/drawing/2014/main" id="{472CE269-760A-849F-1A56-8A447123282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3986" y="4186861"/>
            <a:ext cx="5528966" cy="2184094"/>
          </a:xfrm>
          <a:prstGeom prst="rect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630913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32B406-6D0C-A4AC-4330-3C5D72BDB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latin typeface="Glegoo" pitchFamily="2" charset="77"/>
                <a:cs typeface="Glegoo" pitchFamily="2" charset="77"/>
              </a:rPr>
              <a:t>Findable, Accessible, Interoperable, and Reusable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F4EC6C-B606-3EB8-F520-50C599D9FC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61640" y="1714500"/>
            <a:ext cx="7853785" cy="4616450"/>
          </a:xfrm>
        </p:spPr>
        <p:txBody>
          <a:bodyPr>
            <a:normAutofit fontScale="92500"/>
          </a:bodyPr>
          <a:lstStyle/>
          <a:p>
            <a:r>
              <a:rPr lang="en-GB" sz="2800" dirty="0">
                <a:latin typeface="Open Sans" panose="020B0606030504020204" pitchFamily="34" charset="0"/>
              </a:rPr>
              <a:t>First publication, “The FAIR Guiding Principles for scientific data management and stewardship” from Wilkinson et al. 2016 </a:t>
            </a:r>
          </a:p>
          <a:p>
            <a:r>
              <a:rPr lang="en-GB" sz="2800" dirty="0">
                <a:latin typeface="Open Sans" panose="020B0606030504020204" pitchFamily="34" charset="0"/>
              </a:rPr>
              <a:t>Continues to be enhanced</a:t>
            </a:r>
          </a:p>
          <a:p>
            <a:pPr lvl="1"/>
            <a:r>
              <a:rPr lang="en-GB" sz="2600" dirty="0">
                <a:latin typeface="Open Sans" panose="020B0606030504020204" pitchFamily="34" charset="0"/>
              </a:rPr>
              <a:t>FAIR principles and hardware (</a:t>
            </a:r>
            <a:r>
              <a:rPr lang="en-GB" sz="2600" dirty="0" err="1">
                <a:latin typeface="Open Sans" panose="020B0606030504020204" pitchFamily="34" charset="0"/>
              </a:rPr>
              <a:t>Miljković</a:t>
            </a:r>
            <a:r>
              <a:rPr lang="en-GB" sz="2600" dirty="0">
                <a:latin typeface="Open Sans" panose="020B0606030504020204" pitchFamily="34" charset="0"/>
              </a:rPr>
              <a:t>, </a:t>
            </a:r>
            <a:r>
              <a:rPr lang="en-GB" sz="2600" dirty="0" err="1">
                <a:latin typeface="Open Sans" panose="020B0606030504020204" pitchFamily="34" charset="0"/>
              </a:rPr>
              <a:t>Trisovic</a:t>
            </a:r>
            <a:r>
              <a:rPr lang="en-GB" sz="2600" dirty="0">
                <a:latin typeface="Open Sans" panose="020B0606030504020204" pitchFamily="34" charset="0"/>
              </a:rPr>
              <a:t>, and Peer 2021)</a:t>
            </a:r>
          </a:p>
          <a:p>
            <a:pPr lvl="1"/>
            <a:r>
              <a:rPr lang="en-GB" sz="2600" dirty="0">
                <a:latin typeface="Open Sans" panose="020B0606030504020204" pitchFamily="34" charset="0"/>
              </a:rPr>
              <a:t>FAIR principles and software (Barker et al. 2022)</a:t>
            </a:r>
          </a:p>
          <a:p>
            <a:pPr lvl="1"/>
            <a:r>
              <a:rPr lang="en-GB" sz="2600" dirty="0">
                <a:latin typeface="Open Sans" panose="020B0606030504020204" pitchFamily="34" charset="0"/>
              </a:rPr>
              <a:t>FAIR principles and health research management outcomes (Martínez-García et al. 2023)</a:t>
            </a:r>
          </a:p>
          <a:p>
            <a:r>
              <a:rPr lang="en-GB" sz="2800" dirty="0">
                <a:latin typeface="Open Sans" panose="020B0606030504020204" pitchFamily="34" charset="0"/>
              </a:rPr>
              <a:t>Referenced in national and international policies and funding agreements</a:t>
            </a:r>
          </a:p>
        </p:txBody>
      </p:sp>
      <p:pic>
        <p:nvPicPr>
          <p:cNvPr id="7" name="Picture 6" descr="Cover of thesis, FAIR Data in Medical Research by Merlin G. Kersloot">
            <a:hlinkClick r:id="rId3"/>
            <a:extLst>
              <a:ext uri="{FF2B5EF4-FFF2-40B4-BE49-F238E27FC236}">
                <a16:creationId xmlns:a16="http://schemas.microsoft.com/office/drawing/2014/main" id="{E9FDB036-F8D9-CD48-B11A-9A83A31895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15425" y="2986510"/>
            <a:ext cx="2434630" cy="3344440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2366698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8327BE-2AE5-CC76-A711-15A3B3DA02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9609" y="407073"/>
            <a:ext cx="8956043" cy="1325563"/>
          </a:xfrm>
        </p:spPr>
        <p:txBody>
          <a:bodyPr/>
          <a:lstStyle/>
          <a:p>
            <a:pPr algn="ctr"/>
            <a:r>
              <a:rPr lang="nl-NL" b="1" dirty="0" err="1">
                <a:latin typeface="Glegoo" pitchFamily="2" charset="77"/>
                <a:cs typeface="Glegoo" pitchFamily="2" charset="77"/>
              </a:rPr>
              <a:t>There</a:t>
            </a:r>
            <a:r>
              <a:rPr lang="nl-NL" b="1" dirty="0">
                <a:latin typeface="Glegoo" pitchFamily="2" charset="77"/>
                <a:cs typeface="Glegoo" pitchFamily="2" charset="77"/>
              </a:rPr>
              <a:t> is </a:t>
            </a:r>
            <a:r>
              <a:rPr lang="nl-NL" b="1" dirty="0" err="1">
                <a:latin typeface="Glegoo" pitchFamily="2" charset="77"/>
                <a:cs typeface="Glegoo" pitchFamily="2" charset="77"/>
              </a:rPr>
              <a:t>some</a:t>
            </a:r>
            <a:r>
              <a:rPr lang="nl-NL" b="1" dirty="0">
                <a:latin typeface="Glegoo" pitchFamily="2" charset="77"/>
                <a:cs typeface="Glegoo" pitchFamily="2" charset="77"/>
              </a:rPr>
              <a:t> overlap</a:t>
            </a:r>
          </a:p>
        </p:txBody>
      </p:sp>
      <p:pic>
        <p:nvPicPr>
          <p:cNvPr id="7" name="Picture 6" descr="Venn diagram, where Open Data and Fair Data overlap in the middle to show Open &amp; Fair Data">
            <a:extLst>
              <a:ext uri="{FF2B5EF4-FFF2-40B4-BE49-F238E27FC236}">
                <a16:creationId xmlns:a16="http://schemas.microsoft.com/office/drawing/2014/main" id="{7D86B726-4D16-5A3D-B3BD-D239530A940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000" b="52407" l="27344" r="72031">
                        <a14:foregroundMark x1="35625" y1="18333" x2="53698" y2="25463"/>
                        <a14:foregroundMark x1="53698" y1="25463" x2="54323" y2="25926"/>
                        <a14:foregroundMark x1="33542" y1="31204" x2="43229" y2="32593"/>
                        <a14:foregroundMark x1="43229" y1="32593" x2="52396" y2="31204"/>
                        <a14:foregroundMark x1="52396" y1="31204" x2="56250" y2="28426"/>
                        <a14:foregroundMark x1="56250" y1="28426" x2="56615" y2="27778"/>
                        <a14:foregroundMark x1="49167" y1="9074" x2="42448" y2="3704"/>
                        <a14:foregroundMark x1="42448" y1="3704" x2="34427" y2="5000"/>
                        <a14:foregroundMark x1="34427" y1="5000" x2="31927" y2="8796"/>
                        <a14:foregroundMark x1="31927" y1="8796" x2="30625" y2="23796"/>
                        <a14:foregroundMark x1="30625" y1="23796" x2="31406" y2="31574"/>
                        <a14:foregroundMark x1="31406" y1="31574" x2="34531" y2="38704"/>
                        <a14:foregroundMark x1="34531" y1="38704" x2="39896" y2="43056"/>
                        <a14:foregroundMark x1="39896" y1="43056" x2="45156" y2="41389"/>
                        <a14:foregroundMark x1="45156" y1="41389" x2="47552" y2="37593"/>
                        <a14:foregroundMark x1="47552" y1="37593" x2="50104" y2="23056"/>
                        <a14:foregroundMark x1="50104" y1="23056" x2="50000" y2="17407"/>
                        <a14:foregroundMark x1="50000" y1="17407" x2="46094" y2="6667"/>
                        <a14:foregroundMark x1="29010" y1="17593" x2="28073" y2="31852"/>
                        <a14:foregroundMark x1="28073" y1="31852" x2="28438" y2="35370"/>
                        <a14:foregroundMark x1="49323" y1="17685" x2="49844" y2="39537"/>
                        <a14:foregroundMark x1="57083" y1="4444" x2="60208" y2="4537"/>
                        <a14:foregroundMark x1="60208" y1="4537" x2="64219" y2="7222"/>
                        <a14:foregroundMark x1="64219" y1="7222" x2="69167" y2="16852"/>
                        <a14:foregroundMark x1="69167" y1="16852" x2="71094" y2="30463"/>
                        <a14:foregroundMark x1="71094" y1="30463" x2="69896" y2="36481"/>
                        <a14:foregroundMark x1="69896" y1="36481" x2="61302" y2="44815"/>
                        <a14:foregroundMark x1="61302" y1="44815" x2="52969" y2="45741"/>
                        <a14:foregroundMark x1="57500" y1="50648" x2="62187" y2="47593"/>
                        <a14:foregroundMark x1="62187" y1="47593" x2="64896" y2="43519"/>
                        <a14:foregroundMark x1="64896" y1="43519" x2="65781" y2="34907"/>
                        <a14:foregroundMark x1="65781" y1="34907" x2="62760" y2="28056"/>
                        <a14:foregroundMark x1="62760" y1="28056" x2="58125" y2="24167"/>
                        <a14:foregroundMark x1="58125" y1="24167" x2="56250" y2="23704"/>
                        <a14:foregroundMark x1="51771" y1="27222" x2="54427" y2="36574"/>
                        <a14:foregroundMark x1="54427" y1="36574" x2="59583" y2="37037"/>
                        <a14:foregroundMark x1="59583" y1="37037" x2="65000" y2="27685"/>
                        <a14:foregroundMark x1="65000" y1="27685" x2="65156" y2="16296"/>
                        <a14:foregroundMark x1="65156" y1="16296" x2="60365" y2="11574"/>
                        <a14:foregroundMark x1="60365" y1="11574" x2="53073" y2="13519"/>
                        <a14:foregroundMark x1="53073" y1="13519" x2="49740" y2="20833"/>
                        <a14:foregroundMark x1="49740" y1="20833" x2="49635" y2="21667"/>
                        <a14:foregroundMark x1="53438" y1="8426" x2="58906" y2="12222"/>
                        <a14:foregroundMark x1="58906" y1="12222" x2="61667" y2="21852"/>
                        <a14:foregroundMark x1="61667" y1="21852" x2="62292" y2="29259"/>
                        <a14:foregroundMark x1="62292" y1="29259" x2="57969" y2="38704"/>
                        <a14:foregroundMark x1="57969" y1="38704" x2="53854" y2="41019"/>
                        <a14:foregroundMark x1="53854" y1="41019" x2="46302" y2="40278"/>
                        <a14:foregroundMark x1="46302" y1="40278" x2="47813" y2="24167"/>
                        <a14:foregroundMark x1="47813" y1="24167" x2="53073" y2="15556"/>
                        <a14:foregroundMark x1="53073" y1="15556" x2="59688" y2="12500"/>
                        <a14:foregroundMark x1="59688" y1="12500" x2="62604" y2="12593"/>
                        <a14:foregroundMark x1="50729" y1="47593" x2="56875" y2="51204"/>
                        <a14:foregroundMark x1="56875" y1="51204" x2="60000" y2="50370"/>
                        <a14:foregroundMark x1="60000" y1="50370" x2="65521" y2="46019"/>
                        <a14:foregroundMark x1="65521" y1="46019" x2="68854" y2="39907"/>
                        <a14:foregroundMark x1="68854" y1="39907" x2="71406" y2="31389"/>
                        <a14:foregroundMark x1="71406" y1="31389" x2="71875" y2="22222"/>
                        <a14:foregroundMark x1="71875" y1="22222" x2="70208" y2="16111"/>
                        <a14:foregroundMark x1="70208" y1="16111" x2="65781" y2="7685"/>
                        <a14:foregroundMark x1="65781" y1="7685" x2="65781" y2="7685"/>
                        <a14:foregroundMark x1="71719" y1="27500" x2="71719" y2="27500"/>
                        <a14:foregroundMark x1="72292" y1="31204" x2="72135" y2="25278"/>
                        <a14:foregroundMark x1="72135" y1="25278" x2="72083" y2="24907"/>
                        <a14:foregroundMark x1="45000" y1="13056" x2="35208" y2="13148"/>
                        <a14:foregroundMark x1="35208" y1="13148" x2="29583" y2="19259"/>
                        <a14:foregroundMark x1="29583" y1="19259" x2="28594" y2="27130"/>
                        <a14:foregroundMark x1="28594" y1="27130" x2="28854" y2="33519"/>
                        <a14:foregroundMark x1="28854" y1="33519" x2="34792" y2="39074"/>
                        <a14:foregroundMark x1="34792" y1="39074" x2="44688" y2="35833"/>
                        <a14:foregroundMark x1="44688" y1="35833" x2="47552" y2="31852"/>
                        <a14:foregroundMark x1="47552" y1="31852" x2="48125" y2="29074"/>
                        <a14:foregroundMark x1="46510" y1="47685" x2="37604" y2="48333"/>
                        <a14:foregroundMark x1="37604" y1="48333" x2="33073" y2="46667"/>
                        <a14:foregroundMark x1="33073" y1="46667" x2="25104" y2="36389"/>
                        <a14:foregroundMark x1="25104" y1="36389" x2="23385" y2="31481"/>
                        <a14:foregroundMark x1="23385" y1="31481" x2="24375" y2="25556"/>
                        <a14:foregroundMark x1="24375" y1="25556" x2="27344" y2="21019"/>
                        <a14:foregroundMark x1="27344" y1="21019" x2="42448" y2="14259"/>
                        <a14:foregroundMark x1="42448" y1="14259" x2="44219" y2="14167"/>
                        <a14:foregroundMark x1="48958" y1="26204" x2="50677" y2="16296"/>
                        <a14:foregroundMark x1="50677" y1="16296" x2="53333" y2="11204"/>
                        <a14:foregroundMark x1="53333" y1="11204" x2="57396" y2="9352"/>
                        <a14:foregroundMark x1="57396" y1="9352" x2="61667" y2="10185"/>
                        <a14:foregroundMark x1="61667" y1="10185" x2="67760" y2="23426"/>
                        <a14:foregroundMark x1="67760" y1="23426" x2="69010" y2="29352"/>
                        <a14:foregroundMark x1="69010" y1="29352" x2="65729" y2="33148"/>
                        <a14:foregroundMark x1="65729" y1="33148" x2="57917" y2="28889"/>
                        <a14:foregroundMark x1="57917" y1="28889" x2="54479" y2="28796"/>
                        <a14:foregroundMark x1="38177" y1="52222" x2="41198" y2="52407"/>
                        <a14:foregroundMark x1="41198" y1="52407" x2="40573" y2="50926"/>
                      </a14:backgroundRemoval>
                    </a14:imgEffect>
                  </a14:imgLayer>
                </a14:imgProps>
              </a:ext>
            </a:extLst>
          </a:blip>
          <a:srcRect l="25000" r="24264" b="44444"/>
          <a:stretch/>
        </p:blipFill>
        <p:spPr>
          <a:xfrm>
            <a:off x="1939609" y="1503006"/>
            <a:ext cx="8211279" cy="505767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67EA7A-6935-CE4C-C7DC-1872CAF360B5}"/>
              </a:ext>
            </a:extLst>
          </p:cNvPr>
          <p:cNvSpPr txBox="1"/>
          <p:nvPr/>
        </p:nvSpPr>
        <p:spPr>
          <a:xfrm>
            <a:off x="3036715" y="3277789"/>
            <a:ext cx="205837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OPEN DATA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78F9ADE-C0A6-5FA7-D685-DEA7E7CA1A8D}"/>
              </a:ext>
            </a:extLst>
          </p:cNvPr>
          <p:cNvSpPr txBox="1"/>
          <p:nvPr/>
        </p:nvSpPr>
        <p:spPr>
          <a:xfrm>
            <a:off x="7153463" y="3277789"/>
            <a:ext cx="196442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FAIR DATA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744ECA6-4AC8-14E7-B16D-F5F02934E51C}"/>
              </a:ext>
            </a:extLst>
          </p:cNvPr>
          <p:cNvSpPr txBox="1"/>
          <p:nvPr/>
        </p:nvSpPr>
        <p:spPr>
          <a:xfrm>
            <a:off x="5095089" y="3339344"/>
            <a:ext cx="17287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OPEN </a:t>
            </a:r>
          </a:p>
          <a:p>
            <a:pPr algn="ctr"/>
            <a:r>
              <a:rPr lang="en-GB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&amp; FAIR DATA</a:t>
            </a:r>
          </a:p>
        </p:txBody>
      </p:sp>
    </p:spTree>
    <p:extLst>
      <p:ext uri="{BB962C8B-B14F-4D97-AF65-F5344CB8AC3E}">
        <p14:creationId xmlns:p14="http://schemas.microsoft.com/office/powerpoint/2010/main" val="3274940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009E4-263B-22B5-7DA1-5B4C1499A8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07733"/>
            <a:ext cx="10515600" cy="1325563"/>
          </a:xfrm>
        </p:spPr>
        <p:txBody>
          <a:bodyPr>
            <a:noAutofit/>
          </a:bodyPr>
          <a:lstStyle/>
          <a:p>
            <a:r>
              <a:rPr lang="en-GB" sz="3200" dirty="0">
                <a:latin typeface="Glegoo" pitchFamily="2" charset="77"/>
                <a:cs typeface="Glegoo" pitchFamily="2" charset="77"/>
              </a:rPr>
              <a:t>“As open as possible, as closed as necessary”</a:t>
            </a:r>
            <a:br>
              <a:rPr lang="en-GB" sz="3200" dirty="0">
                <a:latin typeface="Glegoo" pitchFamily="2" charset="77"/>
                <a:cs typeface="Glegoo" pitchFamily="2" charset="77"/>
              </a:rPr>
            </a:br>
            <a:r>
              <a:rPr lang="en-GB" sz="3200" dirty="0">
                <a:latin typeface="Glegoo" pitchFamily="2" charset="77"/>
                <a:cs typeface="Glegoo" pitchFamily="2" charset="77"/>
              </a:rPr>
              <a:t>“If it can’t be open, it should at least be FAIR”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15529F-6714-C20C-E81A-89D8FE568B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0163" y="2233296"/>
            <a:ext cx="10053637" cy="3652350"/>
          </a:xfrm>
        </p:spPr>
        <p:txBody>
          <a:bodyPr>
            <a:normAutofit lnSpcReduction="10000"/>
          </a:bodyPr>
          <a:lstStyle/>
          <a:p>
            <a:r>
              <a:rPr lang="en-GB" sz="2800" dirty="0">
                <a:latin typeface="Open Sans" panose="020B0606030504020204" pitchFamily="34" charset="0"/>
              </a:rPr>
              <a:t>Health data, sensitive data – sometimes, this cannot be open.</a:t>
            </a:r>
          </a:p>
          <a:p>
            <a:endParaRPr lang="en-GB" sz="2800" dirty="0">
              <a:latin typeface="Open Sans" panose="020B0606030504020204" pitchFamily="34" charset="0"/>
            </a:endParaRPr>
          </a:p>
          <a:p>
            <a:r>
              <a:rPr lang="en-GB" sz="2800" dirty="0">
                <a:latin typeface="Open Sans" panose="020B0606030504020204" pitchFamily="34" charset="0"/>
              </a:rPr>
              <a:t>However, </a:t>
            </a:r>
            <a:r>
              <a:rPr lang="en-GB" sz="2800" u="sng" dirty="0">
                <a:latin typeface="Open Sans" panose="020B0606030504020204" pitchFamily="34" charset="0"/>
              </a:rPr>
              <a:t>metadata</a:t>
            </a:r>
            <a:r>
              <a:rPr lang="en-GB" sz="2800" dirty="0">
                <a:latin typeface="Open Sans" panose="020B0606030504020204" pitchFamily="34" charset="0"/>
              </a:rPr>
              <a:t> can nearly always be open</a:t>
            </a:r>
          </a:p>
          <a:p>
            <a:pPr marL="1028700" lvl="1" indent="-342900"/>
            <a:r>
              <a:rPr lang="en-GB" sz="2000" dirty="0"/>
              <a:t>What was measured, how it was measured, types of statistical analyses, etc.</a:t>
            </a:r>
          </a:p>
          <a:p>
            <a:pPr marL="1028700" lvl="1" indent="-342900"/>
            <a:r>
              <a:rPr lang="en-GB" sz="2000" dirty="0"/>
              <a:t>Tricky area? IPR </a:t>
            </a:r>
            <a:r>
              <a:rPr lang="en-GB" sz="2000" dirty="0">
                <a:sym typeface="Wingdings" pitchFamily="2" charset="2"/>
              </a:rPr>
              <a:t> but compromises are possible</a:t>
            </a:r>
            <a:endParaRPr lang="en-GB" sz="2000" dirty="0"/>
          </a:p>
          <a:p>
            <a:pPr marL="342900" indent="-342900"/>
            <a:endParaRPr lang="en-GB" sz="2800" dirty="0">
              <a:latin typeface="Open Sans" panose="020B0606030504020204" pitchFamily="34" charset="0"/>
            </a:endParaRPr>
          </a:p>
          <a:p>
            <a:pPr marL="342900" indent="-342900"/>
            <a:r>
              <a:rPr lang="en-GB" sz="2800" dirty="0">
                <a:latin typeface="Open Sans" panose="020B0606030504020204" pitchFamily="34" charset="0"/>
              </a:rPr>
              <a:t>Either way, </a:t>
            </a:r>
            <a:r>
              <a:rPr lang="en-GB" sz="2800" u="sng" dirty="0">
                <a:latin typeface="Open Sans" panose="020B0606030504020204" pitchFamily="34" charset="0"/>
              </a:rPr>
              <a:t>your data can still be FAIR</a:t>
            </a:r>
          </a:p>
        </p:txBody>
      </p:sp>
    </p:spTree>
    <p:extLst>
      <p:ext uri="{BB962C8B-B14F-4D97-AF65-F5344CB8AC3E}">
        <p14:creationId xmlns:p14="http://schemas.microsoft.com/office/powerpoint/2010/main" val="1238963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28A52-B66D-3FDF-AA4A-785530DDE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latin typeface="Glegoo" pitchFamily="2" charset="77"/>
                <a:cs typeface="Glegoo" pitchFamily="2" charset="77"/>
              </a:rPr>
              <a:t>Relying on search engines for findability…</a:t>
            </a:r>
          </a:p>
        </p:txBody>
      </p:sp>
      <p:grpSp>
        <p:nvGrpSpPr>
          <p:cNvPr id="8" name="Group 7" descr="Article title, Google Search Really Has Gotten Worse, Researchers Find. From 404 Media, written by Jason Kebler on January 16, 2024. ">
            <a:extLst>
              <a:ext uri="{FF2B5EF4-FFF2-40B4-BE49-F238E27FC236}">
                <a16:creationId xmlns:a16="http://schemas.microsoft.com/office/drawing/2014/main" id="{630B101A-E01C-BE6B-CCBC-87EA823A2D03}"/>
              </a:ext>
            </a:extLst>
          </p:cNvPr>
          <p:cNvGrpSpPr/>
          <p:nvPr/>
        </p:nvGrpSpPr>
        <p:grpSpPr>
          <a:xfrm>
            <a:off x="2209800" y="1562736"/>
            <a:ext cx="7772400" cy="3096321"/>
            <a:chOff x="2199500" y="3254050"/>
            <a:chExt cx="7772400" cy="3096321"/>
          </a:xfrm>
        </p:grpSpPr>
        <p:pic>
          <p:nvPicPr>
            <p:cNvPr id="5" name="Picture 4" descr="A black background with white text&#10;&#10;Description automatically generated">
              <a:extLst>
                <a:ext uri="{FF2B5EF4-FFF2-40B4-BE49-F238E27FC236}">
                  <a16:creationId xmlns:a16="http://schemas.microsoft.com/office/drawing/2014/main" id="{4B99CE32-D35F-CCF6-052C-05526D32B9A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99500" y="3254050"/>
              <a:ext cx="7772400" cy="3096321"/>
            </a:xfrm>
            <a:prstGeom prst="rect">
              <a:avLst/>
            </a:prstGeom>
          </p:spPr>
        </p:pic>
        <p:pic>
          <p:nvPicPr>
            <p:cNvPr id="7" name="Picture 6" descr="A white text with a green stripe&#10;&#10;Description automatically generated">
              <a:extLst>
                <a:ext uri="{FF2B5EF4-FFF2-40B4-BE49-F238E27FC236}">
                  <a16:creationId xmlns:a16="http://schemas.microsoft.com/office/drawing/2014/main" id="{F37E6158-F5D9-A104-C6C6-265F308922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572470" y="5716845"/>
              <a:ext cx="1399430" cy="633526"/>
            </a:xfrm>
            <a:prstGeom prst="rect">
              <a:avLst/>
            </a:prstGeom>
          </p:spPr>
        </p:pic>
      </p:grp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5E0B235A-53EC-B3CC-6099-0CA7FDF6567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80013" y="4774168"/>
            <a:ext cx="8631974" cy="2063715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en-GB" sz="2800" dirty="0">
                <a:latin typeface="Open Sans" panose="020B0606030504020204" pitchFamily="34" charset="0"/>
              </a:rPr>
              <a:t>Study used is </a:t>
            </a:r>
            <a:r>
              <a:rPr lang="en-GB" sz="2800" dirty="0">
                <a:latin typeface="Open Sans" panose="020B0606030504020204" pitchFamily="34" charset="0"/>
                <a:hlinkClick r:id="rId4"/>
              </a:rPr>
              <a:t>Bevendorff and Wiegmann </a:t>
            </a:r>
            <a:r>
              <a:rPr lang="en-GB" sz="2800" i="1" dirty="0">
                <a:latin typeface="Open Sans" panose="020B0606030504020204" pitchFamily="34" charset="0"/>
                <a:hlinkClick r:id="rId4"/>
              </a:rPr>
              <a:t>et al. </a:t>
            </a:r>
            <a:r>
              <a:rPr lang="en-GB" sz="2800" dirty="0">
                <a:latin typeface="Open Sans" panose="020B0606030504020204" pitchFamily="34" charset="0"/>
                <a:hlinkClick r:id="rId4"/>
              </a:rPr>
              <a:t>2024</a:t>
            </a:r>
            <a:r>
              <a:rPr lang="en-GB" sz="2800" dirty="0">
                <a:latin typeface="Open Sans" panose="020B0606030504020204" pitchFamily="34" charset="0"/>
              </a:rPr>
              <a:t> – this </a:t>
            </a:r>
            <a:r>
              <a:rPr lang="en-GB" sz="2800" dirty="0">
                <a:latin typeface="Open Sans" panose="020B0606030504020204" pitchFamily="34" charset="0"/>
                <a:hlinkClick r:id="rId5"/>
              </a:rPr>
              <a:t>404 Media article</a:t>
            </a:r>
            <a:r>
              <a:rPr lang="en-GB" sz="2800" dirty="0">
                <a:latin typeface="Open Sans" panose="020B0606030504020204" pitchFamily="34" charset="0"/>
              </a:rPr>
              <a:t> contains a link to a PDF of the article, a longitudinal study over a year (Aug. 2022 – Sept. 2023)</a:t>
            </a:r>
          </a:p>
          <a:p>
            <a:pPr>
              <a:lnSpc>
                <a:spcPct val="120000"/>
              </a:lnSpc>
            </a:pPr>
            <a:r>
              <a:rPr lang="en-GB" sz="2800" dirty="0">
                <a:latin typeface="Open Sans" panose="020B0606030504020204" pitchFamily="34" charset="0"/>
              </a:rPr>
              <a:t>Focused on product reviews, but the listed approaches to SEO (search engine optimisation) apply to most web-based content and website structuring</a:t>
            </a:r>
          </a:p>
          <a:p>
            <a:pPr>
              <a:lnSpc>
                <a:spcPct val="120000"/>
              </a:lnSpc>
            </a:pPr>
            <a:r>
              <a:rPr lang="en-GB" sz="2800" dirty="0">
                <a:latin typeface="Open Sans" panose="020B0606030504020204" pitchFamily="34" charset="0"/>
              </a:rPr>
              <a:t>“The constant struggle of billion-dollar search engine companies with targeted SEO affiliate spam should serve as an example that web search is a dynamic game with many players, some with bad intentions.”</a:t>
            </a:r>
          </a:p>
        </p:txBody>
      </p:sp>
    </p:spTree>
    <p:extLst>
      <p:ext uri="{BB962C8B-B14F-4D97-AF65-F5344CB8AC3E}">
        <p14:creationId xmlns:p14="http://schemas.microsoft.com/office/powerpoint/2010/main" val="588285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theme/theme1.xml><?xml version="1.0" encoding="utf-8"?>
<a:theme xmlns:a="http://schemas.openxmlformats.org/drawingml/2006/main" name="Kantoorthema">
  <a:themeElements>
    <a:clrScheme name="DANS Huis Stijl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A7D3"/>
      </a:accent1>
      <a:accent2>
        <a:srgbClr val="DC241F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DC241F"/>
      </a:hlink>
      <a:folHlink>
        <a:srgbClr val="954F72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NS_PPT_Template_OCT23" id="{99D7DFBB-A88C-4E43-9425-2C5E9B814516}" vid="{16D9AAC7-694A-8D4E-8C85-D4059C346FD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Kantoorthema</Template>
  <TotalTime>3390</TotalTime>
  <Words>2683</Words>
  <Application>Microsoft Macintosh PowerPoint</Application>
  <PresentationFormat>Widescreen</PresentationFormat>
  <Paragraphs>197</Paragraphs>
  <Slides>26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Gill Sans MT</vt:lpstr>
      <vt:lpstr>Glegoo</vt:lpstr>
      <vt:lpstr>Open Sans</vt:lpstr>
      <vt:lpstr>Wingdings</vt:lpstr>
      <vt:lpstr>Kantoorthema</vt:lpstr>
      <vt:lpstr>Building a toolkit for FAIR data and Open science</vt:lpstr>
      <vt:lpstr>Brief Introduction</vt:lpstr>
      <vt:lpstr>Refresher on FAIR data</vt:lpstr>
      <vt:lpstr>Reminder</vt:lpstr>
      <vt:lpstr>Open Science in Life Science/Medical Research</vt:lpstr>
      <vt:lpstr>Findable, Accessible, Interoperable, and Reusable</vt:lpstr>
      <vt:lpstr>There is some overlap</vt:lpstr>
      <vt:lpstr>“As open as possible, as closed as necessary” “If it can’t be open, it should at least be FAIR”</vt:lpstr>
      <vt:lpstr>Relying on search engines for findability…</vt:lpstr>
      <vt:lpstr>Tools for Open &amp; FAIR data</vt:lpstr>
      <vt:lpstr>#1 ORCID</vt:lpstr>
      <vt:lpstr>Data repositories: good for finding data, good for storing data</vt:lpstr>
      <vt:lpstr>Repositories &amp; FAIR</vt:lpstr>
      <vt:lpstr>#2 Re3data</vt:lpstr>
      <vt:lpstr>What if it’s not in re3data?</vt:lpstr>
      <vt:lpstr>Sidebar: Repository certification</vt:lpstr>
      <vt:lpstr>GenBank and the ENA are good repositories:</vt:lpstr>
      <vt:lpstr>#3 FAIR-Aware</vt:lpstr>
      <vt:lpstr>#4 &amp; #5 Figshare &amp; Zenodo</vt:lpstr>
      <vt:lpstr>#6 Elixir RDM Cookbook</vt:lpstr>
      <vt:lpstr>But where to start with Open Science and FAIR data? A few tips</vt:lpstr>
      <vt:lpstr>But where to start with Open Science and FAIR data? A few more tips</vt:lpstr>
      <vt:lpstr>Questions?</vt:lpstr>
      <vt:lpstr>End slide</vt:lpstr>
      <vt:lpstr>References (articles &amp; materials)</vt:lpstr>
      <vt:lpstr>References (articles &amp; materials), cont.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Pascal Flohr</dc:creator>
  <cp:lastModifiedBy>Kim Ferguson</cp:lastModifiedBy>
  <cp:revision>29</cp:revision>
  <dcterms:created xsi:type="dcterms:W3CDTF">2023-10-10T08:43:59Z</dcterms:created>
  <dcterms:modified xsi:type="dcterms:W3CDTF">2024-06-13T06:40:32Z</dcterms:modified>
</cp:coreProperties>
</file>