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</p:sldIdLst>
  <p:sldSz cx="9144000" cy="6858000" type="screen4x3"/>
  <p:notesSz cx="6799263" cy="9929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E0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ableStyles" Target="tableStyle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Calibri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Calibri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Calibri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Calibri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Calibri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Calibri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Calibri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Calibri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7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8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Calibri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Calibri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Calibri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Calibri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Calibri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Calibri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Calibri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Calibri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Calibri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11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117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118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Calibri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Calibri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9E0B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fr-FR" sz="4400" b="0" strike="noStrike" spc="-1">
                <a:latin typeface="Calibri"/>
              </a:rPr>
              <a:t>Cliquez pour éditer le format du texte-titre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latin typeface="Calibri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latin typeface="Calibri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latin typeface="Calibri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latin typeface="Calibri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Calibri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Calibri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Calibri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 11" descr="UL-ModuleDegrade-Diaporama.jpg"/>
          <p:cNvPicPr/>
          <p:nvPr/>
        </p:nvPicPr>
        <p:blipFill>
          <a:blip r:embed="rId14"/>
          <a:stretch/>
        </p:blipFill>
        <p:spPr>
          <a:xfrm>
            <a:off x="0" y="6159600"/>
            <a:ext cx="9143280" cy="697680"/>
          </a:xfrm>
          <a:prstGeom prst="rect">
            <a:avLst/>
          </a:prstGeom>
          <a:ln>
            <a:noFill/>
          </a:ln>
        </p:spPr>
      </p:pic>
      <p:sp>
        <p:nvSpPr>
          <p:cNvPr id="39" name="CustomShape 1"/>
          <p:cNvSpPr/>
          <p:nvPr/>
        </p:nvSpPr>
        <p:spPr>
          <a:xfrm>
            <a:off x="4408560" y="6459840"/>
            <a:ext cx="567720" cy="122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spAutoFit/>
          </a:bodyPr>
          <a:lstStyle/>
          <a:p>
            <a:pPr algn="r">
              <a:lnSpc>
                <a:spcPct val="100000"/>
              </a:lnSpc>
            </a:pPr>
            <a:fld id="{F73AE945-7AC3-4B71-B1E6-66688C4871EC}" type="slidenum">
              <a:rPr lang="fr-FR" sz="800" b="1" strike="noStrike" spc="-1">
                <a:solidFill>
                  <a:srgbClr val="FFFFFF"/>
                </a:solidFill>
                <a:latin typeface="Verdana"/>
                <a:ea typeface="ＭＳ Ｐゴシック"/>
              </a:rPr>
              <a:t>‹N°›</a:t>
            </a:fld>
            <a:endParaRPr lang="fr-FR" sz="800" b="0" strike="noStrike" spc="-1">
              <a:latin typeface="Calibri"/>
            </a:endParaRPr>
          </a:p>
        </p:txBody>
      </p:sp>
      <p:pic>
        <p:nvPicPr>
          <p:cNvPr id="40" name="Image 10"/>
          <p:cNvPicPr/>
          <p:nvPr/>
        </p:nvPicPr>
        <p:blipFill>
          <a:blip r:embed="rId15"/>
          <a:stretch/>
        </p:blipFill>
        <p:spPr>
          <a:xfrm>
            <a:off x="0" y="6190920"/>
            <a:ext cx="2320200" cy="666360"/>
          </a:xfrm>
          <a:prstGeom prst="rect">
            <a:avLst/>
          </a:prstGeom>
          <a:ln>
            <a:noFill/>
          </a:ln>
        </p:spPr>
      </p:pic>
      <p:sp>
        <p:nvSpPr>
          <p:cNvPr id="41" name="Line 2"/>
          <p:cNvSpPr/>
          <p:nvPr/>
        </p:nvSpPr>
        <p:spPr>
          <a:xfrm>
            <a:off x="5079960" y="6349680"/>
            <a:ext cx="0" cy="344520"/>
          </a:xfrm>
          <a:prstGeom prst="line">
            <a:avLst/>
          </a:prstGeom>
          <a:ln w="6480">
            <a:solidFill>
              <a:schemeClr val="bg1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2" name="CustomShape 3"/>
          <p:cNvSpPr/>
          <p:nvPr/>
        </p:nvSpPr>
        <p:spPr>
          <a:xfrm>
            <a:off x="4408560" y="6459840"/>
            <a:ext cx="567720" cy="122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spAutoFit/>
          </a:bodyPr>
          <a:lstStyle/>
          <a:p>
            <a:pPr algn="r">
              <a:lnSpc>
                <a:spcPct val="100000"/>
              </a:lnSpc>
            </a:pPr>
            <a:fld id="{48FC75F8-5C1C-4118-97AF-247639757697}" type="slidenum">
              <a:rPr lang="fr-FR" sz="800" b="1" strike="noStrike" spc="-1">
                <a:solidFill>
                  <a:srgbClr val="FFFFFF"/>
                </a:solidFill>
                <a:latin typeface="Verdana"/>
                <a:ea typeface="ＭＳ Ｐゴシック"/>
              </a:rPr>
              <a:t>‹N°›</a:t>
            </a:fld>
            <a:endParaRPr lang="fr-FR" sz="800" b="0" strike="noStrike" spc="-1">
              <a:latin typeface="Calibri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fr-FR" sz="4400" b="0" strike="noStrike" spc="-1">
                <a:latin typeface="Calibri"/>
              </a:rPr>
              <a:t>Cliquez pour éditer le format du texte-titre</a:t>
            </a:r>
          </a:p>
        </p:txBody>
      </p:sp>
      <p:sp>
        <p:nvSpPr>
          <p:cNvPr id="4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latin typeface="Calibri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latin typeface="Calibri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latin typeface="Calibri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latin typeface="Calibri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Calibri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Calibri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Calibri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fr-FR" sz="4400" b="0" strike="noStrike" spc="-1">
                <a:latin typeface="Calibri"/>
              </a:rPr>
              <a:t>Cliquez pour éditer le format du texte-titre</a:t>
            </a: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latin typeface="Calibri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latin typeface="Calibri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latin typeface="Calibri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latin typeface="Calibri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Calibri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Calibri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Calibri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udoc.abes.fr/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heses.fr/" TargetMode="Externa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jUfPeaXx174" TargetMode="Externa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967666" y="2596369"/>
            <a:ext cx="7196400" cy="1828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360000" tIns="0" rIns="0" bIns="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720"/>
              </a:spcBef>
            </a:pPr>
            <a:r>
              <a:rPr lang="fr-FR" sz="3600" b="1" strike="noStrike" spc="-1" dirty="0">
                <a:latin typeface="Verdana"/>
                <a:ea typeface="DejaVu Sans"/>
              </a:rPr>
              <a:t>Recherche documentaire</a:t>
            </a:r>
            <a:br>
              <a:rPr dirty="0"/>
            </a:br>
            <a:r>
              <a:rPr lang="fr-FR" sz="3600" b="1" strike="noStrike" spc="-1" dirty="0">
                <a:latin typeface="Verdana"/>
                <a:ea typeface="DejaVu Sans"/>
              </a:rPr>
              <a:t>Master 1 Langues</a:t>
            </a:r>
            <a:endParaRPr lang="fr-FR" sz="3600" b="0" strike="noStrike" spc="-1" dirty="0">
              <a:latin typeface="Calibri"/>
            </a:endParaRPr>
          </a:p>
        </p:txBody>
      </p:sp>
      <p:sp>
        <p:nvSpPr>
          <p:cNvPr id="120" name="CustomShape 2"/>
          <p:cNvSpPr/>
          <p:nvPr/>
        </p:nvSpPr>
        <p:spPr>
          <a:xfrm>
            <a:off x="3772080" y="6436080"/>
            <a:ext cx="4761000" cy="27554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fr-FR" sz="1200" b="0" strike="noStrike" spc="-1" dirty="0">
                <a:latin typeface="Verdana"/>
                <a:ea typeface="DejaVu Sans"/>
              </a:rPr>
              <a:t> </a:t>
            </a:r>
            <a:endParaRPr lang="fr-FR" sz="1200" b="0" strike="noStrike" spc="-1" dirty="0">
              <a:latin typeface="Calibri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E7178D4-FD2A-47F2-B0C7-7BF532316E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35332" cy="819404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4B125A10-4AAD-4025-BCEF-9D287DE64FD6}"/>
              </a:ext>
            </a:extLst>
          </p:cNvPr>
          <p:cNvSpPr txBox="1"/>
          <p:nvPr/>
        </p:nvSpPr>
        <p:spPr>
          <a:xfrm>
            <a:off x="4383000" y="6436080"/>
            <a:ext cx="476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SCD Université de Lille - Département Formations des publics – BU SHS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 xmlns:p15="http://schemas.microsoft.com/office/powerpoint/2012/main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DC45B228-A291-4673-9135-4A4A11BD3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2845" y="2400792"/>
            <a:ext cx="6092542" cy="4230767"/>
          </a:xfrm>
          <a:prstGeom prst="rect">
            <a:avLst/>
          </a:prstGeom>
        </p:spPr>
      </p:pic>
      <p:sp>
        <p:nvSpPr>
          <p:cNvPr id="154" name="CustomShape 1"/>
          <p:cNvSpPr/>
          <p:nvPr/>
        </p:nvSpPr>
        <p:spPr>
          <a:xfrm>
            <a:off x="590400" y="373680"/>
            <a:ext cx="7910280" cy="528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800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		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 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</p:txBody>
      </p:sp>
      <p:sp>
        <p:nvSpPr>
          <p:cNvPr id="155" name="CustomShape 2"/>
          <p:cNvSpPr/>
          <p:nvPr/>
        </p:nvSpPr>
        <p:spPr>
          <a:xfrm>
            <a:off x="5221440" y="6372360"/>
            <a:ext cx="3776760" cy="35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</p:txBody>
      </p:sp>
      <p:sp>
        <p:nvSpPr>
          <p:cNvPr id="156" name="CustomShape 3"/>
          <p:cNvSpPr/>
          <p:nvPr/>
        </p:nvSpPr>
        <p:spPr>
          <a:xfrm>
            <a:off x="540720" y="279720"/>
            <a:ext cx="806184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1800" b="0" strike="noStrike" spc="-1">
              <a:latin typeface="Calibri"/>
            </a:endParaRPr>
          </a:p>
        </p:txBody>
      </p:sp>
      <p:sp>
        <p:nvSpPr>
          <p:cNvPr id="157" name="CustomShape 4"/>
          <p:cNvSpPr/>
          <p:nvPr/>
        </p:nvSpPr>
        <p:spPr>
          <a:xfrm>
            <a:off x="540720" y="226440"/>
            <a:ext cx="8061840" cy="233764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800" b="0" strike="noStrike" spc="-1" dirty="0" err="1">
                <a:solidFill>
                  <a:srgbClr val="5A5A5A"/>
                </a:solidFill>
                <a:latin typeface="Verdana"/>
                <a:ea typeface="DejaVu Sans"/>
              </a:rPr>
              <a:t>Lillocat</a:t>
            </a:r>
            <a:r>
              <a:rPr lang="fr-FR" sz="2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 – Demande magasin</a:t>
            </a:r>
            <a:r>
              <a:rPr lang="fr-FR" sz="4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4800" b="0" strike="noStrike" spc="-1" dirty="0">
              <a:latin typeface="Calibri"/>
            </a:endParaRPr>
          </a:p>
          <a:p>
            <a:pPr algn="ctr">
              <a:lnSpc>
                <a:spcPct val="100000"/>
              </a:lnSpc>
            </a:pPr>
            <a:endParaRPr lang="fr-FR" sz="14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r>
              <a:rPr lang="fr-FR" sz="16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Si on regarde le résultat </a:t>
            </a:r>
            <a:r>
              <a:rPr lang="fr-FR" sz="1800" b="1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Walking Arras</a:t>
            </a:r>
            <a:r>
              <a:rPr lang="fr-FR" sz="1600" b="1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, </a:t>
            </a:r>
            <a:r>
              <a:rPr lang="fr-FR" sz="16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on peut voir qu’il se situe en </a:t>
            </a:r>
            <a:r>
              <a:rPr lang="fr-FR" sz="1600" b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magasin</a:t>
            </a:r>
            <a:r>
              <a:rPr lang="fr-FR" sz="16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. Le</a:t>
            </a:r>
            <a:r>
              <a:rPr lang="fr-FR" sz="1600" b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 </a:t>
            </a:r>
            <a:r>
              <a:rPr lang="fr-FR" sz="16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magasin est le lieu de stockage des ouvrages de la BU. </a:t>
            </a:r>
            <a:endParaRPr lang="fr-FR" sz="16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r>
              <a:rPr lang="fr-FR" sz="16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Pour pouvoir emprunter un document en magasin, il faut faire une demande en ligne à partir du bouton </a:t>
            </a:r>
            <a:r>
              <a:rPr lang="fr-FR" sz="1600" b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« Demander »</a:t>
            </a:r>
            <a:endParaRPr lang="fr-FR" sz="1600" b="0" strike="noStrike" spc="-1" dirty="0"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1800" b="0" strike="noStrike" spc="-1" dirty="0">
              <a:latin typeface="Calibri"/>
            </a:endParaRPr>
          </a:p>
        </p:txBody>
      </p:sp>
      <p:sp>
        <p:nvSpPr>
          <p:cNvPr id="160" name="CustomShape 6"/>
          <p:cNvSpPr/>
          <p:nvPr/>
        </p:nvSpPr>
        <p:spPr>
          <a:xfrm>
            <a:off x="2601200" y="4953664"/>
            <a:ext cx="1260542" cy="319680"/>
          </a:xfrm>
          <a:prstGeom prst="ellipse">
            <a:avLst/>
          </a:prstGeom>
          <a:noFill/>
          <a:ln>
            <a:solidFill>
              <a:srgbClr val="89E0B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7108B756-366A-4778-A089-753052230E50}"/>
              </a:ext>
            </a:extLst>
          </p:cNvPr>
          <p:cNvCxnSpPr>
            <a:cxnSpLocks/>
          </p:cNvCxnSpPr>
          <p:nvPr/>
        </p:nvCxnSpPr>
        <p:spPr>
          <a:xfrm>
            <a:off x="3231471" y="5959503"/>
            <a:ext cx="2618913" cy="0"/>
          </a:xfrm>
          <a:prstGeom prst="line">
            <a:avLst/>
          </a:prstGeom>
          <a:ln w="28575">
            <a:solidFill>
              <a:srgbClr val="89E0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FD5B338A-831C-44B3-A9A9-B48BFF129F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437" y="2033902"/>
            <a:ext cx="7566686" cy="3629618"/>
          </a:xfrm>
          <a:prstGeom prst="rect">
            <a:avLst/>
          </a:prstGeom>
        </p:spPr>
      </p:pic>
      <p:sp>
        <p:nvSpPr>
          <p:cNvPr id="161" name="CustomShape 1"/>
          <p:cNvSpPr/>
          <p:nvPr/>
        </p:nvSpPr>
        <p:spPr>
          <a:xfrm>
            <a:off x="590400" y="373680"/>
            <a:ext cx="7910280" cy="528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800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 dirty="0">
                <a:solidFill>
                  <a:srgbClr val="5A5A5A"/>
                </a:solidFill>
                <a:latin typeface="Verdana"/>
                <a:ea typeface="ＭＳ Ｐゴシック"/>
              </a:rPr>
              <a:t>		</a:t>
            </a:r>
            <a:endParaRPr lang="fr-FR" sz="1200" b="0" strike="noStrike" spc="-1" dirty="0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 dirty="0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 dirty="0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 dirty="0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200" b="0" strike="noStrike" spc="-1" dirty="0">
                <a:solidFill>
                  <a:srgbClr val="5A5A5A"/>
                </a:solidFill>
                <a:latin typeface="Verdana"/>
                <a:ea typeface="ＭＳ Ｐゴシック"/>
              </a:rPr>
              <a:t>Si on consulte la notice </a:t>
            </a: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détaillée d’un ouvrage</a:t>
            </a:r>
            <a:r>
              <a:rPr lang="fr-FR" sz="1200" b="0" strike="noStrike" spc="-1" dirty="0">
                <a:solidFill>
                  <a:srgbClr val="5A5A5A"/>
                </a:solidFill>
                <a:latin typeface="Verdana"/>
                <a:ea typeface="ＭＳ Ｐゴシック"/>
              </a:rPr>
              <a:t>, on peut relever les mots clés utilisés pour décrire l’ouvrage et s’en servir dans de nouvelles recherches</a:t>
            </a:r>
            <a:endParaRPr lang="fr-FR" sz="1200" b="0" strike="noStrike" spc="-1" dirty="0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 dirty="0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 dirty="0">
              <a:latin typeface="Calibri"/>
            </a:endParaRPr>
          </a:p>
        </p:txBody>
      </p:sp>
      <p:sp>
        <p:nvSpPr>
          <p:cNvPr id="162" name="CustomShape 2"/>
          <p:cNvSpPr/>
          <p:nvPr/>
        </p:nvSpPr>
        <p:spPr>
          <a:xfrm>
            <a:off x="5221440" y="6372360"/>
            <a:ext cx="3776760" cy="35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</p:txBody>
      </p:sp>
      <p:sp>
        <p:nvSpPr>
          <p:cNvPr id="163" name="CustomShape 3"/>
          <p:cNvSpPr/>
          <p:nvPr/>
        </p:nvSpPr>
        <p:spPr>
          <a:xfrm>
            <a:off x="540720" y="279720"/>
            <a:ext cx="806184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1800" b="0" strike="noStrike" spc="-1">
              <a:latin typeface="Calibri"/>
            </a:endParaRPr>
          </a:p>
        </p:txBody>
      </p:sp>
      <p:sp>
        <p:nvSpPr>
          <p:cNvPr id="164" name="CustomShape 4"/>
          <p:cNvSpPr/>
          <p:nvPr/>
        </p:nvSpPr>
        <p:spPr>
          <a:xfrm>
            <a:off x="643320" y="82903"/>
            <a:ext cx="8061840" cy="82954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800" b="0" strike="noStrike" spc="-1" dirty="0" err="1">
                <a:solidFill>
                  <a:srgbClr val="5A5A5A"/>
                </a:solidFill>
                <a:latin typeface="Verdana"/>
                <a:ea typeface="DejaVu Sans"/>
              </a:rPr>
              <a:t>Lillocat</a:t>
            </a:r>
            <a:r>
              <a:rPr lang="fr-FR" sz="2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 – Exploiter une notice</a:t>
            </a:r>
            <a:r>
              <a:rPr lang="fr-FR" sz="4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4800" b="0" strike="noStrike" spc="-1" dirty="0">
              <a:latin typeface="Calibri"/>
            </a:endParaRPr>
          </a:p>
        </p:txBody>
      </p:sp>
      <p:sp>
        <p:nvSpPr>
          <p:cNvPr id="166" name="CustomShape 5"/>
          <p:cNvSpPr/>
          <p:nvPr/>
        </p:nvSpPr>
        <p:spPr>
          <a:xfrm>
            <a:off x="2608559" y="2752078"/>
            <a:ext cx="4094081" cy="2734322"/>
          </a:xfrm>
          <a:prstGeom prst="bracePair">
            <a:avLst>
              <a:gd name="adj" fmla="val 8333"/>
            </a:avLst>
          </a:prstGeom>
          <a:noFill/>
          <a:ln w="28440">
            <a:solidFill>
              <a:srgbClr val="89E0B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CustomShape 1"/>
          <p:cNvSpPr/>
          <p:nvPr/>
        </p:nvSpPr>
        <p:spPr>
          <a:xfrm>
            <a:off x="590400" y="373680"/>
            <a:ext cx="7910280" cy="528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800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		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 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</p:txBody>
      </p:sp>
      <p:sp>
        <p:nvSpPr>
          <p:cNvPr id="168" name="CustomShape 2"/>
          <p:cNvSpPr/>
          <p:nvPr/>
        </p:nvSpPr>
        <p:spPr>
          <a:xfrm>
            <a:off x="5221440" y="6372360"/>
            <a:ext cx="3776760" cy="35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</p:txBody>
      </p:sp>
      <p:sp>
        <p:nvSpPr>
          <p:cNvPr id="169" name="CustomShape 3"/>
          <p:cNvSpPr/>
          <p:nvPr/>
        </p:nvSpPr>
        <p:spPr>
          <a:xfrm>
            <a:off x="540720" y="279720"/>
            <a:ext cx="806184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1800" b="0" strike="noStrike" spc="-1">
              <a:latin typeface="Calibri"/>
            </a:endParaRPr>
          </a:p>
        </p:txBody>
      </p:sp>
      <p:sp>
        <p:nvSpPr>
          <p:cNvPr id="170" name="CustomShape 4"/>
          <p:cNvSpPr/>
          <p:nvPr/>
        </p:nvSpPr>
        <p:spPr>
          <a:xfrm>
            <a:off x="540720" y="226440"/>
            <a:ext cx="8061840" cy="4276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800" b="0" strike="noStrike" spc="-1" dirty="0" err="1">
                <a:solidFill>
                  <a:srgbClr val="5A5A5A"/>
                </a:solidFill>
                <a:latin typeface="Verdana"/>
                <a:ea typeface="DejaVu Sans"/>
              </a:rPr>
              <a:t>Lillocat</a:t>
            </a:r>
            <a:r>
              <a:rPr lang="fr-FR" sz="2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 – Astuces de recherche</a:t>
            </a:r>
            <a:r>
              <a:rPr lang="fr-FR" sz="4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4800" b="0" strike="noStrike" spc="-1" dirty="0">
              <a:latin typeface="Calibri"/>
            </a:endParaRPr>
          </a:p>
          <a:p>
            <a:pPr algn="ctr">
              <a:lnSpc>
                <a:spcPct val="100000"/>
              </a:lnSpc>
            </a:pPr>
            <a:endParaRPr lang="fr-FR" b="0" strike="noStrike" spc="-1" dirty="0">
              <a:latin typeface="Calibri"/>
            </a:endParaRPr>
          </a:p>
          <a:p>
            <a:pPr algn="ctr">
              <a:lnSpc>
                <a:spcPct val="100000"/>
              </a:lnSpc>
            </a:pPr>
            <a:endParaRPr lang="fr-FR" sz="4800" b="0" strike="noStrike" spc="-1" dirty="0">
              <a:latin typeface="Calibri"/>
            </a:endParaRPr>
          </a:p>
          <a:p>
            <a:pPr marL="285840" indent="-285120" algn="just">
              <a:lnSpc>
                <a:spcPct val="100000"/>
              </a:lnSpc>
              <a:buClr>
                <a:srgbClr val="5A5A5A"/>
              </a:buClr>
              <a:buFont typeface="Arial"/>
              <a:buChar char="•"/>
            </a:pPr>
            <a:r>
              <a:rPr lang="fr-FR" sz="16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Pour rechercher une </a:t>
            </a:r>
            <a:r>
              <a:rPr lang="fr-FR" sz="1600" b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expression exacte </a:t>
            </a:r>
            <a:r>
              <a:rPr lang="fr-FR" sz="16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on peut utiliser les guillemets</a:t>
            </a:r>
            <a:endParaRPr lang="fr-FR" sz="16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6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r>
              <a:rPr lang="fr-FR" sz="1400" b="0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Exemple :</a:t>
            </a:r>
            <a:endParaRPr lang="fr-FR" sz="14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4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r>
              <a:rPr lang="fr-FR" sz="14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 La recherche </a:t>
            </a:r>
            <a:r>
              <a:rPr lang="fr-FR" sz="1400" b="1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black </a:t>
            </a:r>
            <a:r>
              <a:rPr lang="fr-FR" sz="1400" b="1" i="1" strike="noStrike" spc="-1" dirty="0" err="1">
                <a:solidFill>
                  <a:srgbClr val="5A5A5A"/>
                </a:solidFill>
                <a:latin typeface="Verdana"/>
                <a:ea typeface="DejaVu Sans"/>
              </a:rPr>
              <a:t>identity</a:t>
            </a:r>
            <a:r>
              <a:rPr lang="fr-FR" sz="1400" b="1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 </a:t>
            </a:r>
            <a:r>
              <a:rPr lang="fr-FR" sz="14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dans </a:t>
            </a:r>
            <a:r>
              <a:rPr lang="fr-FR" sz="1400" b="0" strike="noStrike" spc="-1" dirty="0" err="1">
                <a:solidFill>
                  <a:srgbClr val="5A5A5A"/>
                </a:solidFill>
                <a:latin typeface="Verdana"/>
                <a:ea typeface="DejaVu Sans"/>
              </a:rPr>
              <a:t>Lillocat</a:t>
            </a:r>
            <a:r>
              <a:rPr lang="fr-FR" sz="14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 donne beaucoup de résultats dont certains dans lesquels les deux mots sont éloignés et ne forment pas une expression.</a:t>
            </a:r>
            <a:endParaRPr lang="fr-FR" sz="14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4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r>
              <a:rPr lang="fr-FR" sz="14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La recherche </a:t>
            </a:r>
            <a:r>
              <a:rPr lang="fr-FR" sz="1400" b="1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«  black </a:t>
            </a:r>
            <a:r>
              <a:rPr lang="fr-FR" sz="1400" b="1" i="1" strike="noStrike" spc="-1" dirty="0" err="1">
                <a:solidFill>
                  <a:srgbClr val="5A5A5A"/>
                </a:solidFill>
                <a:latin typeface="Verdana"/>
                <a:ea typeface="DejaVu Sans"/>
              </a:rPr>
              <a:t>identity</a:t>
            </a:r>
            <a:r>
              <a:rPr lang="fr-FR" sz="1400" b="1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 » </a:t>
            </a:r>
            <a:r>
              <a:rPr lang="fr-FR" sz="14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avec les guillemets me donnera moins de résultats et les mots seront toujours côte à côte. Les résultats seront plus pertinents.</a:t>
            </a:r>
            <a:endParaRPr lang="fr-FR" sz="14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400" b="0" strike="noStrike" spc="-1" dirty="0">
              <a:latin typeface="Calibri"/>
            </a:endParaRPr>
          </a:p>
          <a:p>
            <a:pPr>
              <a:lnSpc>
                <a:spcPct val="100000"/>
              </a:lnSpc>
            </a:pPr>
            <a:endParaRPr lang="fr-FR" sz="1400" b="0" strike="noStrike" spc="-1" dirty="0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CustomShape 1"/>
          <p:cNvSpPr/>
          <p:nvPr/>
        </p:nvSpPr>
        <p:spPr>
          <a:xfrm>
            <a:off x="5221440" y="6372360"/>
            <a:ext cx="3776760" cy="35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</p:txBody>
      </p:sp>
      <p:sp>
        <p:nvSpPr>
          <p:cNvPr id="172" name="CustomShape 2"/>
          <p:cNvSpPr/>
          <p:nvPr/>
        </p:nvSpPr>
        <p:spPr>
          <a:xfrm>
            <a:off x="540720" y="279720"/>
            <a:ext cx="806184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1800" b="0" strike="noStrike" spc="-1">
              <a:latin typeface="Calibri"/>
            </a:endParaRPr>
          </a:p>
        </p:txBody>
      </p:sp>
      <p:sp>
        <p:nvSpPr>
          <p:cNvPr id="173" name="CustomShape 3"/>
          <p:cNvSpPr/>
          <p:nvPr/>
        </p:nvSpPr>
        <p:spPr>
          <a:xfrm>
            <a:off x="540720" y="226440"/>
            <a:ext cx="8061840" cy="501530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800" b="0" strike="noStrike" spc="-1" dirty="0" err="1">
                <a:solidFill>
                  <a:srgbClr val="5A5A5A"/>
                </a:solidFill>
                <a:latin typeface="Verdana"/>
                <a:ea typeface="DejaVu Sans"/>
              </a:rPr>
              <a:t>Lillocat</a:t>
            </a:r>
            <a:r>
              <a:rPr lang="fr-FR" sz="2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 – Astuces de recherche</a:t>
            </a:r>
            <a:r>
              <a:rPr lang="fr-FR" sz="4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4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4800" b="0" strike="noStrike" spc="-1" dirty="0">
              <a:latin typeface="Calibri"/>
            </a:endParaRPr>
          </a:p>
          <a:p>
            <a:pPr marL="285840" indent="-285120" algn="just">
              <a:lnSpc>
                <a:spcPct val="100000"/>
              </a:lnSpc>
              <a:buClr>
                <a:srgbClr val="5A5A5A"/>
              </a:buClr>
              <a:buFont typeface="Arial"/>
              <a:buChar char="•"/>
            </a:pPr>
            <a:r>
              <a:rPr lang="fr-FR" sz="16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La </a:t>
            </a:r>
            <a:r>
              <a:rPr lang="fr-FR" sz="1600" b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troncature</a:t>
            </a:r>
            <a:r>
              <a:rPr lang="fr-FR" sz="16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 permet de chercher plusieurs mots de la même famille en une seule requête à partir de leur racine commune. La troncature prend la forme d’une astérisque * </a:t>
            </a:r>
            <a:endParaRPr lang="fr-FR" sz="16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6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r>
              <a:rPr lang="fr-FR" sz="1400" b="0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Exemple :</a:t>
            </a:r>
            <a:endParaRPr lang="fr-FR" sz="14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4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r>
              <a:rPr lang="fr-FR" sz="14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La recherche </a:t>
            </a:r>
            <a:r>
              <a:rPr lang="fr-FR" sz="1400" b="1" i="1" strike="noStrike" spc="-1" dirty="0" err="1">
                <a:solidFill>
                  <a:srgbClr val="5A5A5A"/>
                </a:solidFill>
                <a:latin typeface="Verdana"/>
                <a:ea typeface="DejaVu Sans"/>
              </a:rPr>
              <a:t>language</a:t>
            </a:r>
            <a:r>
              <a:rPr lang="fr-FR" sz="1400" b="1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 </a:t>
            </a:r>
            <a:r>
              <a:rPr lang="fr-FR" sz="1400" b="1" i="1" strike="noStrike" spc="-1" dirty="0" err="1">
                <a:solidFill>
                  <a:srgbClr val="5A5A5A"/>
                </a:solidFill>
                <a:latin typeface="Verdana"/>
                <a:ea typeface="DejaVu Sans"/>
              </a:rPr>
              <a:t>teach</a:t>
            </a:r>
            <a:r>
              <a:rPr lang="fr-FR" sz="1400" b="1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* </a:t>
            </a:r>
            <a:r>
              <a:rPr lang="fr-FR" sz="14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cherchera les termes </a:t>
            </a:r>
            <a:r>
              <a:rPr lang="fr-FR" sz="1400" b="0" i="1" strike="noStrike" spc="-1" dirty="0" err="1">
                <a:solidFill>
                  <a:srgbClr val="5A5A5A"/>
                </a:solidFill>
                <a:latin typeface="Verdana"/>
                <a:ea typeface="DejaVu Sans"/>
              </a:rPr>
              <a:t>teach</a:t>
            </a:r>
            <a:r>
              <a:rPr lang="fr-FR" sz="1400" b="0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, </a:t>
            </a:r>
            <a:r>
              <a:rPr lang="fr-FR" sz="1400" b="0" i="1" strike="noStrike" spc="-1" dirty="0" err="1">
                <a:solidFill>
                  <a:srgbClr val="5A5A5A"/>
                </a:solidFill>
                <a:latin typeface="Verdana"/>
                <a:ea typeface="DejaVu Sans"/>
              </a:rPr>
              <a:t>teaching</a:t>
            </a:r>
            <a:r>
              <a:rPr lang="fr-FR" sz="1400" b="0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, </a:t>
            </a:r>
            <a:r>
              <a:rPr lang="fr-FR" sz="1400" b="0" i="1" strike="noStrike" spc="-1" dirty="0" err="1">
                <a:solidFill>
                  <a:srgbClr val="5A5A5A"/>
                </a:solidFill>
                <a:latin typeface="Verdana"/>
                <a:ea typeface="DejaVu Sans"/>
              </a:rPr>
              <a:t>teacher</a:t>
            </a:r>
            <a:r>
              <a:rPr lang="fr-FR" sz="1400" b="0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 ou </a:t>
            </a:r>
            <a:r>
              <a:rPr lang="fr-FR" sz="1400" b="0" i="1" strike="noStrike" spc="-1" dirty="0" err="1">
                <a:solidFill>
                  <a:srgbClr val="5A5A5A"/>
                </a:solidFill>
                <a:latin typeface="Verdana"/>
                <a:ea typeface="DejaVu Sans"/>
              </a:rPr>
              <a:t>teachers</a:t>
            </a:r>
            <a:r>
              <a:rPr lang="fr-FR" sz="1400" b="0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…</a:t>
            </a:r>
            <a:endParaRPr lang="fr-FR" sz="14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4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r>
              <a:rPr lang="fr-FR" sz="14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La recherche </a:t>
            </a:r>
            <a:r>
              <a:rPr lang="fr-FR" sz="1400" b="1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cyclisme </a:t>
            </a:r>
            <a:r>
              <a:rPr lang="fr-FR" sz="1400" b="1" i="1" strike="noStrike" spc="-1" dirty="0" err="1">
                <a:solidFill>
                  <a:srgbClr val="5A5A5A"/>
                </a:solidFill>
                <a:latin typeface="Verdana"/>
                <a:ea typeface="DejaVu Sans"/>
              </a:rPr>
              <a:t>féminis</a:t>
            </a:r>
            <a:r>
              <a:rPr lang="fr-FR" sz="1400" b="1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* </a:t>
            </a:r>
            <a:r>
              <a:rPr lang="fr-FR" sz="14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cherchera les termes </a:t>
            </a:r>
            <a:r>
              <a:rPr lang="fr-FR" sz="1400" b="0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féminisme, féministe, féministes, féminisation…</a:t>
            </a:r>
            <a:endParaRPr lang="fr-FR" sz="1400" b="0" strike="noStrike" spc="-1" dirty="0">
              <a:latin typeface="Calibri"/>
            </a:endParaRPr>
          </a:p>
          <a:p>
            <a:pPr>
              <a:lnSpc>
                <a:spcPct val="100000"/>
              </a:lnSpc>
            </a:pPr>
            <a:endParaRPr lang="fr-FR" sz="1400" b="0" strike="noStrike" spc="-1" dirty="0"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fr-FR" sz="16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Cela permet d’élargir ma recherche à l’ensemble de ces termes en une seule fois.</a:t>
            </a:r>
            <a:endParaRPr lang="fr-FR" sz="1600" b="0" strike="noStrike" spc="-1" dirty="0">
              <a:latin typeface="Calibri"/>
            </a:endParaRPr>
          </a:p>
          <a:p>
            <a:pPr>
              <a:lnSpc>
                <a:spcPct val="100000"/>
              </a:lnSpc>
            </a:pPr>
            <a:endParaRPr lang="fr-FR" sz="1600" b="0" strike="noStrike" spc="-1" dirty="0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CustomShape 1"/>
          <p:cNvSpPr/>
          <p:nvPr/>
        </p:nvSpPr>
        <p:spPr>
          <a:xfrm>
            <a:off x="590400" y="373680"/>
            <a:ext cx="7910280" cy="528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800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		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 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</p:txBody>
      </p:sp>
      <p:sp>
        <p:nvSpPr>
          <p:cNvPr id="175" name="CustomShape 2"/>
          <p:cNvSpPr/>
          <p:nvPr/>
        </p:nvSpPr>
        <p:spPr>
          <a:xfrm>
            <a:off x="5221440" y="6372360"/>
            <a:ext cx="3776760" cy="35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</p:txBody>
      </p:sp>
      <p:sp>
        <p:nvSpPr>
          <p:cNvPr id="176" name="CustomShape 3"/>
          <p:cNvSpPr/>
          <p:nvPr/>
        </p:nvSpPr>
        <p:spPr>
          <a:xfrm>
            <a:off x="540720" y="279720"/>
            <a:ext cx="806184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1800" b="0" strike="noStrike" spc="-1">
              <a:latin typeface="Calibri"/>
            </a:endParaRPr>
          </a:p>
        </p:txBody>
      </p:sp>
      <p:sp>
        <p:nvSpPr>
          <p:cNvPr id="177" name="CustomShape 4"/>
          <p:cNvSpPr/>
          <p:nvPr/>
        </p:nvSpPr>
        <p:spPr>
          <a:xfrm>
            <a:off x="391320" y="279720"/>
            <a:ext cx="8360640" cy="501530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800" b="0" strike="noStrike" spc="-1" dirty="0" err="1">
                <a:solidFill>
                  <a:srgbClr val="5A5A5A"/>
                </a:solidFill>
                <a:latin typeface="Verdana"/>
                <a:ea typeface="DejaVu Sans"/>
              </a:rPr>
              <a:t>Lillocat</a:t>
            </a:r>
            <a:r>
              <a:rPr lang="fr-FR" sz="2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 – Recherche de périodiques</a:t>
            </a:r>
            <a:r>
              <a:rPr lang="fr-FR" sz="4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4800" b="0" strike="noStrike" spc="-1" dirty="0">
              <a:latin typeface="Calibri"/>
            </a:endParaRPr>
          </a:p>
          <a:p>
            <a:pPr algn="ctr">
              <a:lnSpc>
                <a:spcPct val="100000"/>
              </a:lnSpc>
            </a:pPr>
            <a:endParaRPr lang="fr-FR" sz="2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Pour chercher un </a:t>
            </a:r>
            <a:r>
              <a:rPr lang="fr-FR" sz="1800" b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titre particulier de revue</a:t>
            </a: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, vous pouvez aller directement dans la recherche périodique de </a:t>
            </a:r>
            <a:r>
              <a:rPr lang="fr-FR" sz="1800" b="0" strike="noStrike" spc="-1" dirty="0" err="1">
                <a:solidFill>
                  <a:srgbClr val="5A5A5A"/>
                </a:solidFill>
                <a:latin typeface="Verdana"/>
                <a:ea typeface="DejaVu Sans"/>
              </a:rPr>
              <a:t>Lillocat</a:t>
            </a: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 (onglet en haut de la page) </a:t>
            </a: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r>
              <a:rPr lang="fr-FR" sz="1800" b="0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Exemples :</a:t>
            </a: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 </a:t>
            </a: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r>
              <a:rPr lang="fr-FR" sz="1600" b="0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Journal of </a:t>
            </a:r>
            <a:r>
              <a:rPr lang="fr-FR" sz="1600" b="0" i="1" strike="noStrike" spc="-1" dirty="0" err="1">
                <a:solidFill>
                  <a:srgbClr val="5A5A5A"/>
                </a:solidFill>
                <a:latin typeface="Verdana"/>
                <a:ea typeface="DejaVu Sans"/>
              </a:rPr>
              <a:t>linguistics</a:t>
            </a:r>
            <a:r>
              <a:rPr lang="fr-FR" sz="1600" b="0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 </a:t>
            </a:r>
            <a:endParaRPr lang="fr-FR" sz="16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r>
              <a:rPr lang="fr-FR" sz="1600" b="0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Etudes irlandaises </a:t>
            </a:r>
          </a:p>
          <a:p>
            <a:pPr algn="just">
              <a:lnSpc>
                <a:spcPct val="100000"/>
              </a:lnSpc>
            </a:pPr>
            <a:r>
              <a:rPr lang="fr-FR" sz="1600" i="1" spc="-1" dirty="0">
                <a:solidFill>
                  <a:srgbClr val="5A5A5A"/>
                </a:solidFill>
                <a:latin typeface="Verdana"/>
                <a:ea typeface="DejaVu Sans"/>
              </a:rPr>
              <a:t>Etudes anglaises</a:t>
            </a:r>
            <a:endParaRPr lang="fr-FR" sz="16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6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Pour demander un numéro particulier de revue papier, il faudra également faire une </a:t>
            </a:r>
            <a:r>
              <a:rPr lang="fr-FR" sz="1800" b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demande magasin</a:t>
            </a: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. </a:t>
            </a:r>
          </a:p>
          <a:p>
            <a:pPr algn="just">
              <a:lnSpc>
                <a:spcPct val="100000"/>
              </a:lnSpc>
            </a:pPr>
            <a:r>
              <a:rPr lang="fr-FR" spc="-1" dirty="0">
                <a:solidFill>
                  <a:srgbClr val="5A5A5A"/>
                </a:solidFill>
                <a:latin typeface="Verdana"/>
                <a:ea typeface="DejaVu Sans"/>
              </a:rPr>
              <a:t>Pour consulter un numéro de revue en ligne, il faut suivre le lien donné.</a:t>
            </a:r>
            <a:endParaRPr lang="fr-FR" sz="1800" b="0" strike="noStrike" spc="-1" dirty="0">
              <a:latin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CustomShape 1"/>
          <p:cNvSpPr/>
          <p:nvPr/>
        </p:nvSpPr>
        <p:spPr>
          <a:xfrm>
            <a:off x="590400" y="373680"/>
            <a:ext cx="7910280" cy="528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800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		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 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</p:txBody>
      </p:sp>
      <p:sp>
        <p:nvSpPr>
          <p:cNvPr id="179" name="CustomShape 2"/>
          <p:cNvSpPr/>
          <p:nvPr/>
        </p:nvSpPr>
        <p:spPr>
          <a:xfrm>
            <a:off x="5221440" y="6372360"/>
            <a:ext cx="3776760" cy="35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</p:txBody>
      </p:sp>
      <p:sp>
        <p:nvSpPr>
          <p:cNvPr id="180" name="CustomShape 3"/>
          <p:cNvSpPr/>
          <p:nvPr/>
        </p:nvSpPr>
        <p:spPr>
          <a:xfrm>
            <a:off x="540720" y="279720"/>
            <a:ext cx="806184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1800" b="0" strike="noStrike" spc="-1">
              <a:latin typeface="Calibri"/>
            </a:endParaRPr>
          </a:p>
        </p:txBody>
      </p:sp>
      <p:sp>
        <p:nvSpPr>
          <p:cNvPr id="181" name="CustomShape 4"/>
          <p:cNvSpPr/>
          <p:nvPr/>
        </p:nvSpPr>
        <p:spPr>
          <a:xfrm>
            <a:off x="391320" y="279720"/>
            <a:ext cx="8360640" cy="572319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800" b="0" strike="noStrike" spc="-1" dirty="0" err="1">
                <a:solidFill>
                  <a:srgbClr val="5A5A5A"/>
                </a:solidFill>
                <a:latin typeface="Verdana"/>
                <a:ea typeface="DejaVu Sans"/>
              </a:rPr>
              <a:t>Lillocat</a:t>
            </a:r>
            <a:r>
              <a:rPr lang="fr-FR" sz="2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 – Recherche avancée</a:t>
            </a:r>
            <a:r>
              <a:rPr lang="fr-FR" sz="4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4800" b="0" strike="noStrike" spc="-1" dirty="0">
              <a:latin typeface="Calibri"/>
            </a:endParaRPr>
          </a:p>
          <a:p>
            <a:pPr algn="ctr">
              <a:lnSpc>
                <a:spcPct val="100000"/>
              </a:lnSpc>
            </a:pPr>
            <a:endParaRPr lang="fr-FR" sz="4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Elle permet de choisir </a:t>
            </a:r>
            <a:r>
              <a:rPr lang="fr-FR" sz="1800" b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l’index de recherche</a:t>
            </a: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En recherche simple, si je tape </a:t>
            </a:r>
            <a:r>
              <a:rPr lang="fr-FR" sz="1800" b="0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Jeffrey </a:t>
            </a:r>
            <a:r>
              <a:rPr lang="fr-FR" sz="1800" b="0" i="1" strike="noStrike" spc="-1" dirty="0" err="1">
                <a:solidFill>
                  <a:srgbClr val="5A5A5A"/>
                </a:solidFill>
                <a:latin typeface="Verdana"/>
                <a:ea typeface="DejaVu Sans"/>
              </a:rPr>
              <a:t>Eugenides</a:t>
            </a:r>
            <a:r>
              <a:rPr lang="fr-FR" sz="1800" b="0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, </a:t>
            </a: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j’aurai en résultats </a:t>
            </a: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marL="285840" indent="-285120" algn="just">
              <a:lnSpc>
                <a:spcPct val="100000"/>
              </a:lnSpc>
              <a:buClr>
                <a:srgbClr val="5A5A5A"/>
              </a:buClr>
              <a:buFont typeface="StarSymbol"/>
              <a:buChar char="-"/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des documents </a:t>
            </a:r>
            <a:r>
              <a:rPr lang="fr-FR" sz="1800" b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de</a:t>
            </a: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 </a:t>
            </a:r>
            <a:r>
              <a:rPr lang="fr-FR" sz="1800" b="0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Jeffrey </a:t>
            </a:r>
            <a:r>
              <a:rPr lang="fr-FR" sz="1800" b="0" i="1" strike="noStrike" spc="-1" dirty="0" err="1">
                <a:solidFill>
                  <a:srgbClr val="5A5A5A"/>
                </a:solidFill>
                <a:latin typeface="Verdana"/>
                <a:ea typeface="DejaVu Sans"/>
              </a:rPr>
              <a:t>Eugenides</a:t>
            </a:r>
            <a:endParaRPr lang="fr-FR" sz="1800" b="0" strike="noStrike" spc="-1" dirty="0">
              <a:solidFill>
                <a:srgbClr val="5A5A5A"/>
              </a:solidFill>
              <a:latin typeface="Verdana"/>
              <a:ea typeface="DejaVu Sans"/>
            </a:endParaRPr>
          </a:p>
          <a:p>
            <a:pPr marL="720" algn="just">
              <a:lnSpc>
                <a:spcPct val="100000"/>
              </a:lnSpc>
              <a:buClr>
                <a:srgbClr val="5A5A5A"/>
              </a:buClr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 </a:t>
            </a:r>
            <a:endParaRPr lang="fr-FR" sz="1800" b="0" strike="noStrike" spc="-1" dirty="0">
              <a:latin typeface="Calibri"/>
            </a:endParaRPr>
          </a:p>
          <a:p>
            <a:pPr marL="285840" indent="-285120" algn="just">
              <a:lnSpc>
                <a:spcPct val="100000"/>
              </a:lnSpc>
              <a:buClr>
                <a:srgbClr val="5A5A5A"/>
              </a:buClr>
              <a:buFont typeface="StarSymbol"/>
              <a:buChar char="-"/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des documents </a:t>
            </a:r>
            <a:r>
              <a:rPr lang="fr-FR" sz="1800" b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sur</a:t>
            </a: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 </a:t>
            </a:r>
            <a:r>
              <a:rPr lang="fr-FR" sz="1800" b="0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Jeffrey </a:t>
            </a:r>
            <a:r>
              <a:rPr lang="fr-FR" sz="1800" b="0" i="1" strike="noStrike" spc="-1" dirty="0" err="1">
                <a:solidFill>
                  <a:srgbClr val="5A5A5A"/>
                </a:solidFill>
                <a:latin typeface="Verdana"/>
                <a:ea typeface="DejaVu Sans"/>
              </a:rPr>
              <a:t>Eugenides</a:t>
            </a: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Si il s’agit de mon sujet d’études, je n’ai pas nécessairement besoin des ouvrages dont il est auteur</a:t>
            </a: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algn="just"/>
            <a:r>
              <a:rPr lang="fr-FR" spc="-1" dirty="0">
                <a:solidFill>
                  <a:srgbClr val="5A5A5A"/>
                </a:solidFill>
                <a:latin typeface="Verdana"/>
              </a:rPr>
              <a:t>En recherche avancée, je peux choisir l’index </a:t>
            </a:r>
            <a:r>
              <a:rPr lang="fr-FR" i="1" spc="-1" dirty="0">
                <a:solidFill>
                  <a:srgbClr val="5A5A5A"/>
                </a:solidFill>
                <a:latin typeface="Verdana"/>
              </a:rPr>
              <a:t>Auteur</a:t>
            </a:r>
            <a:r>
              <a:rPr lang="fr-FR" spc="-1" dirty="0">
                <a:solidFill>
                  <a:srgbClr val="5A5A5A"/>
                </a:solidFill>
                <a:latin typeface="Verdana"/>
              </a:rPr>
              <a:t> ou </a:t>
            </a:r>
            <a:r>
              <a:rPr lang="fr-FR" i="1" spc="-1" dirty="0">
                <a:solidFill>
                  <a:srgbClr val="5A5A5A"/>
                </a:solidFill>
                <a:latin typeface="Verdana"/>
              </a:rPr>
              <a:t>Sujet</a:t>
            </a:r>
            <a:r>
              <a:rPr lang="fr-FR" spc="-1" dirty="0">
                <a:solidFill>
                  <a:srgbClr val="5A5A5A"/>
                </a:solidFill>
                <a:latin typeface="Verdana"/>
              </a:rPr>
              <a:t> et chercher </a:t>
            </a:r>
            <a:r>
              <a:rPr lang="fr-FR" i="1" spc="-1" dirty="0">
                <a:solidFill>
                  <a:srgbClr val="5A5A5A"/>
                </a:solidFill>
                <a:latin typeface="Verdana"/>
              </a:rPr>
              <a:t>Jeffrey </a:t>
            </a:r>
            <a:r>
              <a:rPr lang="fr-FR" i="1" spc="-1" dirty="0" err="1">
                <a:solidFill>
                  <a:srgbClr val="5A5A5A"/>
                </a:solidFill>
                <a:latin typeface="Verdana"/>
              </a:rPr>
              <a:t>Eugenides</a:t>
            </a:r>
            <a:endParaRPr lang="fr-FR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CustomShape 1"/>
          <p:cNvSpPr/>
          <p:nvPr/>
        </p:nvSpPr>
        <p:spPr>
          <a:xfrm>
            <a:off x="590400" y="373680"/>
            <a:ext cx="7910280" cy="528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800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		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 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</p:txBody>
      </p:sp>
      <p:sp>
        <p:nvSpPr>
          <p:cNvPr id="183" name="CustomShape 2"/>
          <p:cNvSpPr/>
          <p:nvPr/>
        </p:nvSpPr>
        <p:spPr>
          <a:xfrm>
            <a:off x="5221440" y="6372360"/>
            <a:ext cx="3776760" cy="35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</p:txBody>
      </p:sp>
      <p:sp>
        <p:nvSpPr>
          <p:cNvPr id="184" name="CustomShape 3"/>
          <p:cNvSpPr/>
          <p:nvPr/>
        </p:nvSpPr>
        <p:spPr>
          <a:xfrm>
            <a:off x="540720" y="279720"/>
            <a:ext cx="806184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1800" b="0" strike="noStrike" spc="-1">
              <a:latin typeface="Calibri"/>
            </a:endParaRPr>
          </a:p>
        </p:txBody>
      </p:sp>
      <p:sp>
        <p:nvSpPr>
          <p:cNvPr id="185" name="CustomShape 4"/>
          <p:cNvSpPr/>
          <p:nvPr/>
        </p:nvSpPr>
        <p:spPr>
          <a:xfrm>
            <a:off x="391320" y="279720"/>
            <a:ext cx="8360640" cy="3014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800" b="0" strike="noStrike" spc="-1">
                <a:solidFill>
                  <a:srgbClr val="5A5A5A"/>
                </a:solidFill>
                <a:latin typeface="Verdana"/>
                <a:ea typeface="DejaVu Sans"/>
              </a:rPr>
              <a:t>Lillocat – Recherche avancée</a:t>
            </a:r>
            <a:r>
              <a:rPr lang="fr-FR" sz="4800" b="0" strike="noStrike" spc="-1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4800" b="0" strike="noStrike" spc="-1">
              <a:latin typeface="Calibri"/>
            </a:endParaRPr>
          </a:p>
          <a:p>
            <a:pPr algn="ctr">
              <a:lnSpc>
                <a:spcPct val="100000"/>
              </a:lnSpc>
            </a:pPr>
            <a:endParaRPr lang="fr-FR" sz="4800" b="0" strike="noStrike" spc="-1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4800" b="0" strike="noStrike" spc="-1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4800" b="0" strike="noStrike" spc="-1">
              <a:latin typeface="Calibri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71BD0D3A-33D2-44AC-9873-5516037D15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152" y="1680918"/>
            <a:ext cx="8573696" cy="3496163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CustomShape 1"/>
          <p:cNvSpPr/>
          <p:nvPr/>
        </p:nvSpPr>
        <p:spPr>
          <a:xfrm>
            <a:off x="590400" y="373680"/>
            <a:ext cx="7910280" cy="528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800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		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 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</p:txBody>
      </p:sp>
      <p:sp>
        <p:nvSpPr>
          <p:cNvPr id="188" name="CustomShape 2"/>
          <p:cNvSpPr/>
          <p:nvPr/>
        </p:nvSpPr>
        <p:spPr>
          <a:xfrm>
            <a:off x="5221440" y="6372360"/>
            <a:ext cx="3776760" cy="35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</p:txBody>
      </p:sp>
      <p:sp>
        <p:nvSpPr>
          <p:cNvPr id="189" name="CustomShape 3"/>
          <p:cNvSpPr/>
          <p:nvPr/>
        </p:nvSpPr>
        <p:spPr>
          <a:xfrm>
            <a:off x="540720" y="279720"/>
            <a:ext cx="806184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1800" b="0" strike="noStrike" spc="-1">
              <a:latin typeface="Calibri"/>
            </a:endParaRPr>
          </a:p>
        </p:txBody>
      </p:sp>
      <p:sp>
        <p:nvSpPr>
          <p:cNvPr id="190" name="CustomShape 4"/>
          <p:cNvSpPr/>
          <p:nvPr/>
        </p:nvSpPr>
        <p:spPr>
          <a:xfrm>
            <a:off x="391320" y="279720"/>
            <a:ext cx="8360640" cy="544619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800" b="0" strike="noStrike" spc="-1" dirty="0" err="1">
                <a:solidFill>
                  <a:srgbClr val="5A5A5A"/>
                </a:solidFill>
                <a:latin typeface="Verdana"/>
                <a:ea typeface="DejaVu Sans"/>
              </a:rPr>
              <a:t>Lillocat</a:t>
            </a:r>
            <a:r>
              <a:rPr lang="fr-FR" sz="2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 – Recherche avancée</a:t>
            </a:r>
            <a:r>
              <a:rPr lang="fr-FR" sz="4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4800" b="0" strike="noStrike" spc="-1" dirty="0">
              <a:latin typeface="Calibri"/>
            </a:endParaRPr>
          </a:p>
          <a:p>
            <a:pPr>
              <a:lnSpc>
                <a:spcPct val="100000"/>
              </a:lnSpc>
            </a:pPr>
            <a:endParaRPr lang="fr-FR" sz="4800" b="0" strike="noStrike" spc="-1" dirty="0"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La recherche avancée permet également de faire des recherches complexes à l’aide des opérateurs booléens </a:t>
            </a:r>
            <a:r>
              <a:rPr lang="fr-FR" sz="1800" b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ET / OU / SAUF </a:t>
            </a: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et des filtres</a:t>
            </a:r>
            <a:endParaRPr lang="fr-FR" sz="1800" b="0" strike="noStrike" spc="-1" dirty="0">
              <a:latin typeface="Calibri"/>
            </a:endParaRPr>
          </a:p>
          <a:p>
            <a:pPr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Exemples : </a:t>
            </a:r>
            <a:endParaRPr lang="fr-FR" sz="1800" b="0" strike="noStrike" spc="-1" dirty="0">
              <a:latin typeface="Calibri"/>
            </a:endParaRPr>
          </a:p>
          <a:p>
            <a:pPr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Sujet = </a:t>
            </a:r>
            <a:r>
              <a:rPr lang="fr-FR" sz="1800" b="0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Afro-américain </a:t>
            </a:r>
            <a:r>
              <a:rPr lang="fr-FR" sz="1600" b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OU</a:t>
            </a: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 sujet = </a:t>
            </a:r>
            <a:r>
              <a:rPr lang="fr-FR" sz="1800" b="0" i="1" strike="noStrike" spc="-1" dirty="0" err="1">
                <a:solidFill>
                  <a:srgbClr val="5A5A5A"/>
                </a:solidFill>
                <a:latin typeface="Verdana"/>
                <a:ea typeface="DejaVu Sans"/>
              </a:rPr>
              <a:t>African</a:t>
            </a:r>
            <a:r>
              <a:rPr lang="fr-FR" sz="1800" b="0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 </a:t>
            </a:r>
            <a:r>
              <a:rPr lang="fr-FR" sz="1800" b="0" i="1" strike="noStrike" spc="-1" dirty="0" err="1">
                <a:solidFill>
                  <a:srgbClr val="5A5A5A"/>
                </a:solidFill>
                <a:latin typeface="Verdana"/>
                <a:ea typeface="DejaVu Sans"/>
              </a:rPr>
              <a:t>american</a:t>
            </a:r>
            <a:endParaRPr lang="fr-FR" sz="1800" b="0" strike="noStrike" spc="-1" dirty="0"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(il cherchera autant l’occurrence en français qu’en anglais)</a:t>
            </a:r>
            <a:endParaRPr lang="fr-FR" sz="1800" b="0" strike="noStrike" spc="-1" dirty="0">
              <a:latin typeface="Calibri"/>
            </a:endParaRPr>
          </a:p>
          <a:p>
            <a:pPr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Sujet = </a:t>
            </a:r>
            <a:r>
              <a:rPr lang="fr-FR" sz="1800" b="0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Suffrage </a:t>
            </a:r>
            <a:r>
              <a:rPr lang="fr-FR" sz="1600" b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OU</a:t>
            </a: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 Sujet = </a:t>
            </a:r>
            <a:r>
              <a:rPr lang="fr-FR" sz="1800" b="0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Right to vote </a:t>
            </a:r>
            <a:endParaRPr lang="fr-FR" sz="1800" b="0" strike="noStrike" spc="-1" dirty="0"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(il cherchera au moins l’un des synonymes)</a:t>
            </a:r>
            <a:endParaRPr lang="fr-FR" sz="1800" b="0" strike="noStrike" spc="-1" dirty="0"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1800" b="0" strike="noStrike" spc="-1" dirty="0"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Sujet = English </a:t>
            </a:r>
            <a:r>
              <a:rPr lang="fr-FR" sz="1800" b="0" strike="noStrike" spc="-1" dirty="0" err="1">
                <a:solidFill>
                  <a:srgbClr val="5A5A5A"/>
                </a:solidFill>
                <a:latin typeface="Verdana"/>
                <a:ea typeface="DejaVu Sans"/>
              </a:rPr>
              <a:t>language</a:t>
            </a: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 </a:t>
            </a:r>
            <a:r>
              <a:rPr lang="fr-FR" sz="1600" b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ET</a:t>
            </a: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 note de thèse = doctorat </a:t>
            </a:r>
            <a:endParaRPr lang="fr-FR" sz="1800" b="0" strike="noStrike" spc="-1" dirty="0">
              <a:latin typeface="Calibri"/>
            </a:endParaRPr>
          </a:p>
          <a:p>
            <a:pPr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1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500"/>
                                        <p:tgtEl>
                                          <p:spTgt spid="1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500"/>
                                        <p:tgtEl>
                                          <p:spTgt spid="1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2" dur="500"/>
                                        <p:tgtEl>
                                          <p:spTgt spid="1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7" dur="500"/>
                                        <p:tgtEl>
                                          <p:spTgt spid="1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2" dur="500"/>
                                        <p:tgtEl>
                                          <p:spTgt spid="1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7" dur="500"/>
                                        <p:tgtEl>
                                          <p:spTgt spid="19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9E0B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CustomShape 1"/>
          <p:cNvSpPr/>
          <p:nvPr/>
        </p:nvSpPr>
        <p:spPr>
          <a:xfrm>
            <a:off x="4528080" y="0"/>
            <a:ext cx="4878720" cy="6856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360000" tIns="0" rIns="0" bIns="0" anchor="ctr">
            <a:noAutofit/>
          </a:bodyPr>
          <a:lstStyle/>
          <a:p>
            <a:pPr>
              <a:lnSpc>
                <a:spcPct val="100000"/>
              </a:lnSpc>
              <a:spcBef>
                <a:spcPts val="479"/>
              </a:spcBef>
              <a:tabLst>
                <a:tab pos="0" algn="l"/>
              </a:tabLst>
            </a:pPr>
            <a:r>
              <a:rPr lang="fr-FR" sz="2400" b="1" strike="noStrike" spc="-1" dirty="0">
                <a:latin typeface="Verdana"/>
                <a:ea typeface="DejaVu Sans"/>
              </a:rPr>
              <a:t>Le SUDOC </a:t>
            </a:r>
            <a:endParaRPr lang="fr-FR" sz="2400" b="0" strike="noStrike" spc="-1" dirty="0">
              <a:latin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CustomShape 1"/>
          <p:cNvSpPr/>
          <p:nvPr/>
        </p:nvSpPr>
        <p:spPr>
          <a:xfrm>
            <a:off x="590400" y="373680"/>
            <a:ext cx="7910280" cy="528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800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		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 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</p:txBody>
      </p:sp>
      <p:sp>
        <p:nvSpPr>
          <p:cNvPr id="193" name="CustomShape 2"/>
          <p:cNvSpPr/>
          <p:nvPr/>
        </p:nvSpPr>
        <p:spPr>
          <a:xfrm>
            <a:off x="5221440" y="6372360"/>
            <a:ext cx="3776760" cy="35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</p:txBody>
      </p:sp>
      <p:sp>
        <p:nvSpPr>
          <p:cNvPr id="194" name="CustomShape 3"/>
          <p:cNvSpPr/>
          <p:nvPr/>
        </p:nvSpPr>
        <p:spPr>
          <a:xfrm>
            <a:off x="540720" y="279720"/>
            <a:ext cx="806184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1800" b="0" strike="noStrike" spc="-1">
              <a:latin typeface="Calibri"/>
            </a:endParaRPr>
          </a:p>
        </p:txBody>
      </p:sp>
      <p:sp>
        <p:nvSpPr>
          <p:cNvPr id="195" name="CustomShape 4"/>
          <p:cNvSpPr/>
          <p:nvPr/>
        </p:nvSpPr>
        <p:spPr>
          <a:xfrm>
            <a:off x="391320" y="279720"/>
            <a:ext cx="8360640" cy="544619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800" b="0" strike="noStrike" spc="-1" dirty="0" err="1">
                <a:solidFill>
                  <a:srgbClr val="5A5A5A"/>
                </a:solidFill>
                <a:latin typeface="Verdana"/>
                <a:ea typeface="DejaVu Sans"/>
              </a:rPr>
              <a:t>Sudoc</a:t>
            </a:r>
            <a:r>
              <a:rPr lang="fr-FR" sz="4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4800" b="0" strike="noStrike" spc="-1" dirty="0">
              <a:latin typeface="Calibri"/>
            </a:endParaRPr>
          </a:p>
          <a:p>
            <a:pPr algn="ctr">
              <a:lnSpc>
                <a:spcPct val="100000"/>
              </a:lnSpc>
            </a:pPr>
            <a:endParaRPr lang="fr-FR" sz="4800" b="0" strike="noStrike" spc="-1" dirty="0">
              <a:latin typeface="Calibri"/>
            </a:endParaRPr>
          </a:p>
          <a:p>
            <a:pPr marL="285840" indent="-285120" algn="just">
              <a:lnSpc>
                <a:spcPct val="100000"/>
              </a:lnSpc>
              <a:buClr>
                <a:srgbClr val="5A5A5A"/>
              </a:buClr>
              <a:buFont typeface="Arial"/>
              <a:buChar char="•"/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Système Universitaire de Documentation est le catalogue collectif des BU et grandes écoles en France. Il est librement consultable en ligne </a:t>
            </a:r>
            <a:r>
              <a:rPr lang="fr-FR" sz="1800" b="0" u="sng" strike="noStrike" spc="-1" dirty="0">
                <a:solidFill>
                  <a:srgbClr val="1D428A"/>
                </a:solidFill>
                <a:uFillTx/>
                <a:latin typeface="Verdana"/>
                <a:ea typeface="DejaVu Sans"/>
                <a:hlinkClick r:id="rId2"/>
              </a:rPr>
              <a:t>www.sudoc.abes.fr</a:t>
            </a: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 </a:t>
            </a: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marL="285840" indent="-285120">
              <a:lnSpc>
                <a:spcPct val="100000"/>
              </a:lnSpc>
              <a:buClr>
                <a:srgbClr val="5A5A5A"/>
              </a:buClr>
              <a:buFont typeface="Arial"/>
              <a:buChar char="•"/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Il sert à localiser et emprunter des ouvrages qui ne sont pas à la BU via le PEB (prêt entre bibliothèque). Pour créer un compte, il faut contacter le service PEB de la BU SHS à l’adresse suivante : </a:t>
            </a:r>
            <a:r>
              <a:rPr lang="fr-FR" sz="1800" b="0" strike="noStrike" spc="-1" dirty="0">
                <a:solidFill>
                  <a:srgbClr val="152F9F"/>
                </a:solidFill>
                <a:latin typeface="Verdana"/>
                <a:ea typeface="DejaVu Sans"/>
              </a:rPr>
              <a:t>peb-bushs@univ-lille.fr</a:t>
            </a:r>
            <a:endParaRPr lang="fr-FR" sz="1800" b="0" strike="noStrike" spc="-1" dirty="0">
              <a:latin typeface="Calibri"/>
            </a:endParaRPr>
          </a:p>
          <a:p>
            <a:pPr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marL="285840" indent="-285120">
              <a:lnSpc>
                <a:spcPct val="100000"/>
              </a:lnSpc>
              <a:buClr>
                <a:srgbClr val="5A5A5A"/>
              </a:buClr>
              <a:buFont typeface="Arial"/>
              <a:buChar char="•"/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Si un ouvrage n’est pas référencé dans </a:t>
            </a:r>
            <a:r>
              <a:rPr lang="fr-FR" sz="1800" b="0" strike="noStrike" spc="-1" dirty="0" err="1">
                <a:solidFill>
                  <a:srgbClr val="5A5A5A"/>
                </a:solidFill>
                <a:latin typeface="Verdana"/>
                <a:ea typeface="DejaVu Sans"/>
              </a:rPr>
              <a:t>Lillocat</a:t>
            </a: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 ou si vous voulez élargir votre champ de recherche, vous pouvez utiliser ce catalogue</a:t>
            </a: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4572000" y="0"/>
            <a:ext cx="4570560" cy="685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360000" tIns="0" rIns="0" bIns="0" anchor="ctr">
            <a:noAutofit/>
          </a:bodyPr>
          <a:lstStyle/>
          <a:p>
            <a:pPr>
              <a:lnSpc>
                <a:spcPct val="100000"/>
              </a:lnSpc>
              <a:spcBef>
                <a:spcPts val="380"/>
              </a:spcBef>
            </a:pPr>
            <a:r>
              <a:rPr lang="fr-FR" sz="1900" b="1" strike="noStrike" spc="-1" dirty="0">
                <a:latin typeface="Verdana"/>
                <a:ea typeface="DejaVu Sans"/>
              </a:rPr>
              <a:t>Quelques points de méthodologie</a:t>
            </a:r>
            <a:endParaRPr lang="fr-FR" sz="1900" b="0" strike="noStrike" spc="-1" dirty="0">
              <a:latin typeface="Calibri"/>
            </a:endParaRPr>
          </a:p>
          <a:p>
            <a:pPr>
              <a:lnSpc>
                <a:spcPct val="100000"/>
              </a:lnSpc>
              <a:spcBef>
                <a:spcPts val="380"/>
              </a:spcBef>
            </a:pPr>
            <a:endParaRPr lang="fr-FR" sz="1900" b="0" strike="noStrike" spc="-1" dirty="0">
              <a:latin typeface="Calibri"/>
            </a:endParaRPr>
          </a:p>
          <a:p>
            <a:pPr>
              <a:lnSpc>
                <a:spcPct val="100000"/>
              </a:lnSpc>
              <a:spcBef>
                <a:spcPts val="380"/>
              </a:spcBef>
            </a:pPr>
            <a:endParaRPr lang="fr-FR" sz="1900" b="0" strike="noStrike" spc="-1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 xmlns:p15="http://schemas.microsoft.com/office/powerpoint/2012/main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ED2EC722-BEA3-4590-856B-C5CFCD7C44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800" y="2175029"/>
            <a:ext cx="8852399" cy="4385611"/>
          </a:xfrm>
          <a:prstGeom prst="rect">
            <a:avLst/>
          </a:prstGeom>
        </p:spPr>
      </p:pic>
      <p:sp>
        <p:nvSpPr>
          <p:cNvPr id="196" name="CustomShape 1"/>
          <p:cNvSpPr/>
          <p:nvPr/>
        </p:nvSpPr>
        <p:spPr>
          <a:xfrm>
            <a:off x="590400" y="373680"/>
            <a:ext cx="7910280" cy="528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800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		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 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</p:txBody>
      </p:sp>
      <p:sp>
        <p:nvSpPr>
          <p:cNvPr id="197" name="CustomShape 2"/>
          <p:cNvSpPr/>
          <p:nvPr/>
        </p:nvSpPr>
        <p:spPr>
          <a:xfrm>
            <a:off x="5221440" y="6372360"/>
            <a:ext cx="3776760" cy="35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</p:txBody>
      </p:sp>
      <p:sp>
        <p:nvSpPr>
          <p:cNvPr id="198" name="CustomShape 3"/>
          <p:cNvSpPr/>
          <p:nvPr/>
        </p:nvSpPr>
        <p:spPr>
          <a:xfrm>
            <a:off x="540720" y="279720"/>
            <a:ext cx="806184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1800" b="0" strike="noStrike" spc="-1">
              <a:latin typeface="Calibri"/>
            </a:endParaRPr>
          </a:p>
        </p:txBody>
      </p:sp>
      <p:sp>
        <p:nvSpPr>
          <p:cNvPr id="199" name="CustomShape 4"/>
          <p:cNvSpPr/>
          <p:nvPr/>
        </p:nvSpPr>
        <p:spPr>
          <a:xfrm>
            <a:off x="391320" y="279720"/>
            <a:ext cx="8360640" cy="221453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Recherche dans le </a:t>
            </a:r>
            <a:r>
              <a:rPr lang="fr-FR" sz="2800" b="0" strike="noStrike" spc="-1" dirty="0" err="1">
                <a:solidFill>
                  <a:srgbClr val="5A5A5A"/>
                </a:solidFill>
                <a:latin typeface="Verdana"/>
                <a:ea typeface="DejaVu Sans"/>
              </a:rPr>
              <a:t>Sudoc</a:t>
            </a:r>
            <a:r>
              <a:rPr lang="fr-FR" sz="4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4800" b="0" strike="noStrike" spc="-1" dirty="0"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fr-FR" sz="1800" b="0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Exemples : </a:t>
            </a:r>
            <a:endParaRPr lang="fr-FR" sz="1800" b="0" strike="noStrike" spc="-1" dirty="0">
              <a:latin typeface="Calibri"/>
            </a:endParaRPr>
          </a:p>
          <a:p>
            <a:pPr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fr-FR" sz="1800" b="0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Ku Klux Klan</a:t>
            </a:r>
            <a:endParaRPr lang="fr-FR" sz="1800" b="0" strike="noStrike" spc="-1" dirty="0">
              <a:latin typeface="Calibri"/>
            </a:endParaRPr>
          </a:p>
          <a:p>
            <a:pPr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</p:txBody>
      </p:sp>
      <p:sp>
        <p:nvSpPr>
          <p:cNvPr id="200" name="CustomShape 5"/>
          <p:cNvSpPr/>
          <p:nvPr/>
        </p:nvSpPr>
        <p:spPr>
          <a:xfrm>
            <a:off x="145799" y="5244120"/>
            <a:ext cx="1401840" cy="33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600" b="1" strike="noStrike" spc="-1" dirty="0">
                <a:solidFill>
                  <a:srgbClr val="8DC8E8"/>
                </a:solidFill>
                <a:latin typeface="Verdana"/>
                <a:ea typeface="DejaVu Sans"/>
              </a:rPr>
              <a:t>Filtres</a:t>
            </a:r>
            <a:endParaRPr lang="fr-FR" sz="1600" b="0" strike="noStrike" spc="-1" dirty="0">
              <a:latin typeface="Calibri"/>
            </a:endParaRPr>
          </a:p>
        </p:txBody>
      </p:sp>
      <p:sp>
        <p:nvSpPr>
          <p:cNvPr id="201" name="CustomShape 6"/>
          <p:cNvSpPr/>
          <p:nvPr/>
        </p:nvSpPr>
        <p:spPr>
          <a:xfrm>
            <a:off x="5139720" y="1541160"/>
            <a:ext cx="3560040" cy="33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600" b="1" strike="noStrike" spc="-1">
                <a:solidFill>
                  <a:srgbClr val="8DC8E8"/>
                </a:solidFill>
                <a:latin typeface="Verdana"/>
                <a:ea typeface="DejaVu Sans"/>
              </a:rPr>
              <a:t>Localisation des exemplaires</a:t>
            </a:r>
            <a:endParaRPr lang="fr-FR" sz="1600" b="0" strike="noStrike" spc="-1">
              <a:latin typeface="Calibri"/>
            </a:endParaRPr>
          </a:p>
        </p:txBody>
      </p:sp>
      <p:sp>
        <p:nvSpPr>
          <p:cNvPr id="202" name="CustomShape 7"/>
          <p:cNvSpPr/>
          <p:nvPr/>
        </p:nvSpPr>
        <p:spPr>
          <a:xfrm flipH="1">
            <a:off x="5858280" y="1879920"/>
            <a:ext cx="480240" cy="377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solidFill>
              <a:srgbClr val="87C4E4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4" name="CustomShape 8"/>
          <p:cNvSpPr/>
          <p:nvPr/>
        </p:nvSpPr>
        <p:spPr>
          <a:xfrm flipV="1">
            <a:off x="1029810" y="4939560"/>
            <a:ext cx="198726" cy="484696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solidFill>
              <a:srgbClr val="87C4E4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CustomShape 1"/>
          <p:cNvSpPr/>
          <p:nvPr/>
        </p:nvSpPr>
        <p:spPr>
          <a:xfrm>
            <a:off x="590400" y="373680"/>
            <a:ext cx="7910280" cy="528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800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		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 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</p:txBody>
      </p:sp>
      <p:sp>
        <p:nvSpPr>
          <p:cNvPr id="206" name="CustomShape 2"/>
          <p:cNvSpPr/>
          <p:nvPr/>
        </p:nvSpPr>
        <p:spPr>
          <a:xfrm>
            <a:off x="5221440" y="6372360"/>
            <a:ext cx="3776760" cy="35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</p:txBody>
      </p:sp>
      <p:sp>
        <p:nvSpPr>
          <p:cNvPr id="207" name="CustomShape 3"/>
          <p:cNvSpPr/>
          <p:nvPr/>
        </p:nvSpPr>
        <p:spPr>
          <a:xfrm>
            <a:off x="540720" y="279720"/>
            <a:ext cx="806184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1800" b="0" strike="noStrike" spc="-1">
              <a:latin typeface="Calibri"/>
            </a:endParaRPr>
          </a:p>
        </p:txBody>
      </p:sp>
      <p:sp>
        <p:nvSpPr>
          <p:cNvPr id="208" name="CustomShape 4"/>
          <p:cNvSpPr/>
          <p:nvPr/>
        </p:nvSpPr>
        <p:spPr>
          <a:xfrm>
            <a:off x="391320" y="279720"/>
            <a:ext cx="8360640" cy="212220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800" b="0" strike="noStrike" spc="-1" dirty="0" err="1">
                <a:solidFill>
                  <a:srgbClr val="5A5A5A"/>
                </a:solidFill>
                <a:latin typeface="Verdana"/>
                <a:ea typeface="DejaVu Sans"/>
              </a:rPr>
              <a:t>Sudoc</a:t>
            </a:r>
            <a:r>
              <a:rPr lang="fr-FR" sz="4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4800" b="0" strike="noStrike" spc="-1" dirty="0">
              <a:latin typeface="Calibri"/>
            </a:endParaRPr>
          </a:p>
          <a:p>
            <a:pPr algn="ctr">
              <a:lnSpc>
                <a:spcPct val="100000"/>
              </a:lnSpc>
            </a:pPr>
            <a:endParaRPr lang="fr-FR" sz="4800" b="0" strike="noStrike" spc="-1" dirty="0">
              <a:latin typeface="Calibri"/>
            </a:endParaRPr>
          </a:p>
          <a:p>
            <a:pPr marL="285840" indent="-285120" algn="just">
              <a:lnSpc>
                <a:spcPct val="100000"/>
              </a:lnSpc>
              <a:buClr>
                <a:srgbClr val="5A5A5A"/>
              </a:buClr>
              <a:buFont typeface="Arial"/>
              <a:buChar char="•"/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L’exemplaire est disponible pour le prêt entre bibliothèques  </a:t>
            </a: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511E882-3720-478D-927D-9291F5AE5C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213" y="2589483"/>
            <a:ext cx="7544853" cy="288647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9E0B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CustomShape 1"/>
          <p:cNvSpPr/>
          <p:nvPr/>
        </p:nvSpPr>
        <p:spPr>
          <a:xfrm>
            <a:off x="4528080" y="0"/>
            <a:ext cx="4878720" cy="6856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360000" tIns="0" rIns="0" bIns="0" anchor="ctr">
            <a:noAutofit/>
          </a:bodyPr>
          <a:lstStyle/>
          <a:p>
            <a:pPr>
              <a:lnSpc>
                <a:spcPct val="100000"/>
              </a:lnSpc>
              <a:spcBef>
                <a:spcPts val="479"/>
              </a:spcBef>
              <a:tabLst>
                <a:tab pos="0" algn="l"/>
              </a:tabLst>
            </a:pPr>
            <a:r>
              <a:rPr lang="fr-FR" sz="2400" b="1" strike="noStrike" spc="-1" dirty="0">
                <a:latin typeface="Verdana"/>
                <a:ea typeface="DejaVu Sans"/>
              </a:rPr>
              <a:t>Theses.fr</a:t>
            </a:r>
            <a:endParaRPr lang="fr-FR" sz="2400" b="0" strike="noStrike" spc="-1" dirty="0">
              <a:latin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590400" y="373680"/>
            <a:ext cx="7910280" cy="528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800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		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 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</p:txBody>
      </p:sp>
      <p:sp>
        <p:nvSpPr>
          <p:cNvPr id="212" name="CustomShape 2"/>
          <p:cNvSpPr/>
          <p:nvPr/>
        </p:nvSpPr>
        <p:spPr>
          <a:xfrm>
            <a:off x="5221440" y="6372360"/>
            <a:ext cx="3776760" cy="35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</p:txBody>
      </p:sp>
      <p:sp>
        <p:nvSpPr>
          <p:cNvPr id="213" name="CustomShape 3"/>
          <p:cNvSpPr/>
          <p:nvPr/>
        </p:nvSpPr>
        <p:spPr>
          <a:xfrm>
            <a:off x="540720" y="279720"/>
            <a:ext cx="806184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1800" b="0" strike="noStrike" spc="-1">
              <a:latin typeface="Calibri"/>
            </a:endParaRPr>
          </a:p>
        </p:txBody>
      </p:sp>
      <p:sp>
        <p:nvSpPr>
          <p:cNvPr id="214" name="CustomShape 4"/>
          <p:cNvSpPr/>
          <p:nvPr/>
        </p:nvSpPr>
        <p:spPr>
          <a:xfrm>
            <a:off x="391320" y="279720"/>
            <a:ext cx="8360640" cy="572319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Theses.fr</a:t>
            </a:r>
            <a:r>
              <a:rPr lang="fr-FR" sz="4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4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4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Sur </a:t>
            </a:r>
            <a:r>
              <a:rPr lang="fr-FR" sz="1800" b="0" u="sng" strike="noStrike" spc="-1" dirty="0">
                <a:solidFill>
                  <a:srgbClr val="1D428A"/>
                </a:solidFill>
                <a:uFillTx/>
                <a:latin typeface="Verdana"/>
                <a:ea typeface="DejaVu Sans"/>
                <a:hlinkClick r:id="rId2"/>
              </a:rPr>
              <a:t>www.theses.fr</a:t>
            </a: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 vous pouvez faire des recherches sur les thèses soutenues ou en préparation en France. </a:t>
            </a: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Cela donne une idée de l’état de la recherche dans vos thématiques spécifiques.</a:t>
            </a: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Le code couleur vert correspond aux thèses soutenues, le code couleur orange aux thèses en préparation.</a:t>
            </a: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Quand la version numérique est accessible, un lien direct est fait vers la plateforme TEL pour pouvoir lire la thèse en ligne.</a:t>
            </a: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r>
              <a:rPr lang="fr-FR" sz="1800" b="0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Exemple :</a:t>
            </a: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r>
              <a:rPr lang="fr-FR" sz="1800" b="0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"nouveaux mouvements religieux" japon </a:t>
            </a: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Image 3"/>
          <p:cNvPicPr/>
          <p:nvPr/>
        </p:nvPicPr>
        <p:blipFill>
          <a:blip r:embed="rId2"/>
          <a:stretch/>
        </p:blipFill>
        <p:spPr>
          <a:xfrm>
            <a:off x="213480" y="225180"/>
            <a:ext cx="8784720" cy="5871240"/>
          </a:xfrm>
          <a:prstGeom prst="rect">
            <a:avLst/>
          </a:prstGeom>
          <a:ln>
            <a:noFill/>
          </a:ln>
        </p:spPr>
      </p:pic>
      <p:sp>
        <p:nvSpPr>
          <p:cNvPr id="216" name="CustomShape 1"/>
          <p:cNvSpPr/>
          <p:nvPr/>
        </p:nvSpPr>
        <p:spPr>
          <a:xfrm>
            <a:off x="590400" y="373680"/>
            <a:ext cx="7910280" cy="528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800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		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 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</p:txBody>
      </p:sp>
      <p:sp>
        <p:nvSpPr>
          <p:cNvPr id="217" name="CustomShape 2"/>
          <p:cNvSpPr/>
          <p:nvPr/>
        </p:nvSpPr>
        <p:spPr>
          <a:xfrm>
            <a:off x="5221440" y="6372360"/>
            <a:ext cx="3776760" cy="35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</p:txBody>
      </p:sp>
      <p:sp>
        <p:nvSpPr>
          <p:cNvPr id="218" name="CustomShape 3"/>
          <p:cNvSpPr/>
          <p:nvPr/>
        </p:nvSpPr>
        <p:spPr>
          <a:xfrm>
            <a:off x="540720" y="279720"/>
            <a:ext cx="806184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1800" b="0" strike="noStrike" spc="-1">
              <a:latin typeface="Calibri"/>
            </a:endParaRPr>
          </a:p>
        </p:txBody>
      </p:sp>
      <p:sp>
        <p:nvSpPr>
          <p:cNvPr id="219" name="CustomShape 4"/>
          <p:cNvSpPr/>
          <p:nvPr/>
        </p:nvSpPr>
        <p:spPr>
          <a:xfrm>
            <a:off x="540720" y="373680"/>
            <a:ext cx="8211240" cy="3014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4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4800" b="0" strike="noStrike" spc="-1" dirty="0">
              <a:latin typeface="Calibri"/>
            </a:endParaRPr>
          </a:p>
          <a:p>
            <a:pPr algn="ctr">
              <a:lnSpc>
                <a:spcPct val="100000"/>
              </a:lnSpc>
            </a:pPr>
            <a:endParaRPr lang="fr-FR" sz="4800" b="0" strike="noStrike" spc="-1" dirty="0">
              <a:latin typeface="Calibri"/>
            </a:endParaRPr>
          </a:p>
          <a:p>
            <a:pPr algn="ctr">
              <a:lnSpc>
                <a:spcPct val="100000"/>
              </a:lnSpc>
            </a:pPr>
            <a:endParaRPr lang="fr-FR" sz="4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4800" b="0" strike="noStrike" spc="-1" dirty="0">
              <a:latin typeface="Calibri"/>
            </a:endParaRPr>
          </a:p>
        </p:txBody>
      </p:sp>
      <p:sp>
        <p:nvSpPr>
          <p:cNvPr id="220" name="CustomShape 5"/>
          <p:cNvSpPr/>
          <p:nvPr/>
        </p:nvSpPr>
        <p:spPr>
          <a:xfrm>
            <a:off x="2558448" y="4341280"/>
            <a:ext cx="4536000" cy="3333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600" b="1" strike="noStrike" spc="-1" dirty="0">
                <a:solidFill>
                  <a:srgbClr val="2D2D2D"/>
                </a:solidFill>
                <a:latin typeface="Verdana"/>
                <a:ea typeface="DejaVu Sans"/>
              </a:rPr>
              <a:t>Donne l’accès en ligne quand il existe</a:t>
            </a:r>
            <a:endParaRPr lang="fr-FR" sz="1600" b="0" strike="noStrike" spc="-1" dirty="0">
              <a:latin typeface="Calibri"/>
            </a:endParaRPr>
          </a:p>
        </p:txBody>
      </p:sp>
      <p:sp>
        <p:nvSpPr>
          <p:cNvPr id="221" name="CustomShape 6"/>
          <p:cNvSpPr/>
          <p:nvPr/>
        </p:nvSpPr>
        <p:spPr>
          <a:xfrm flipV="1">
            <a:off x="7144128" y="4541535"/>
            <a:ext cx="623520" cy="102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solidFill>
              <a:schemeClr val="tx1">
                <a:lumMod val="50000"/>
              </a:schemeClr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2" name="CustomShape 7"/>
          <p:cNvSpPr/>
          <p:nvPr/>
        </p:nvSpPr>
        <p:spPr>
          <a:xfrm>
            <a:off x="7144128" y="4688640"/>
            <a:ext cx="649080" cy="11318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solidFill>
              <a:schemeClr val="tx1">
                <a:lumMod val="50000"/>
              </a:schemeClr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223" name="CustomShape 8"/>
          <p:cNvSpPr/>
          <p:nvPr/>
        </p:nvSpPr>
        <p:spPr>
          <a:xfrm>
            <a:off x="1972080" y="1615140"/>
            <a:ext cx="5101560" cy="3333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600" b="1" strike="noStrike" spc="-1" dirty="0">
                <a:solidFill>
                  <a:srgbClr val="2D2D2D"/>
                </a:solidFill>
                <a:latin typeface="Verdana"/>
                <a:ea typeface="DejaVu Sans"/>
              </a:rPr>
              <a:t>Signale les thèses en cours de préparation</a:t>
            </a:r>
            <a:endParaRPr lang="fr-FR" sz="1600" b="0" strike="noStrike" spc="-1" dirty="0">
              <a:latin typeface="Calibri"/>
            </a:endParaRPr>
          </a:p>
        </p:txBody>
      </p:sp>
      <p:sp>
        <p:nvSpPr>
          <p:cNvPr id="224" name="CustomShape 9"/>
          <p:cNvSpPr/>
          <p:nvPr/>
        </p:nvSpPr>
        <p:spPr>
          <a:xfrm>
            <a:off x="6439860" y="1957860"/>
            <a:ext cx="669960" cy="9943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solidFill>
              <a:schemeClr val="tx1">
                <a:lumMod val="50000"/>
              </a:schemeClr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9E0B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CustomShape 1"/>
          <p:cNvSpPr/>
          <p:nvPr/>
        </p:nvSpPr>
        <p:spPr>
          <a:xfrm>
            <a:off x="4528080" y="0"/>
            <a:ext cx="4878720" cy="6856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360000" tIns="0" rIns="0" bIns="0" anchor="ctr">
            <a:noAutofit/>
          </a:bodyPr>
          <a:lstStyle/>
          <a:p>
            <a:pPr>
              <a:lnSpc>
                <a:spcPct val="100000"/>
              </a:lnSpc>
              <a:spcBef>
                <a:spcPts val="479"/>
              </a:spcBef>
              <a:tabLst>
                <a:tab pos="0" algn="l"/>
              </a:tabLst>
            </a:pPr>
            <a:r>
              <a:rPr lang="fr-FR" sz="2400" b="1" strike="noStrike" spc="-1" dirty="0">
                <a:latin typeface="Verdana"/>
                <a:ea typeface="DejaVu Sans"/>
              </a:rPr>
              <a:t>Quelques bases de données</a:t>
            </a:r>
            <a:endParaRPr lang="fr-FR" sz="2400" b="0" strike="noStrike" spc="-1" dirty="0">
              <a:latin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CustomShape 1"/>
          <p:cNvSpPr/>
          <p:nvPr/>
        </p:nvSpPr>
        <p:spPr>
          <a:xfrm>
            <a:off x="590400" y="373680"/>
            <a:ext cx="7910280" cy="528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800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		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 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</p:txBody>
      </p:sp>
      <p:sp>
        <p:nvSpPr>
          <p:cNvPr id="227" name="CustomShape 2"/>
          <p:cNvSpPr/>
          <p:nvPr/>
        </p:nvSpPr>
        <p:spPr>
          <a:xfrm>
            <a:off x="5221440" y="6372360"/>
            <a:ext cx="3776760" cy="35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</p:txBody>
      </p:sp>
      <p:sp>
        <p:nvSpPr>
          <p:cNvPr id="228" name="CustomShape 3"/>
          <p:cNvSpPr/>
          <p:nvPr/>
        </p:nvSpPr>
        <p:spPr>
          <a:xfrm>
            <a:off x="540720" y="279720"/>
            <a:ext cx="806184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1800" b="0" strike="noStrike" spc="-1">
              <a:latin typeface="Calibri"/>
            </a:endParaRPr>
          </a:p>
        </p:txBody>
      </p:sp>
      <p:sp>
        <p:nvSpPr>
          <p:cNvPr id="229" name="CustomShape 4"/>
          <p:cNvSpPr/>
          <p:nvPr/>
        </p:nvSpPr>
        <p:spPr>
          <a:xfrm>
            <a:off x="391320" y="279720"/>
            <a:ext cx="8360640" cy="489219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CAIRN</a:t>
            </a:r>
            <a:r>
              <a:rPr lang="fr-FR" sz="4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4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4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L’accès aux bases de données se fait à partir de l’</a:t>
            </a:r>
            <a:r>
              <a:rPr lang="fr-FR" sz="1800" b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onglet ressources électroniques</a:t>
            </a: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 en haut de la page </a:t>
            </a:r>
            <a:r>
              <a:rPr lang="fr-FR" sz="1800" b="0" strike="noStrike" spc="-1" dirty="0" err="1">
                <a:solidFill>
                  <a:srgbClr val="5A5A5A"/>
                </a:solidFill>
                <a:latin typeface="Verdana"/>
                <a:ea typeface="DejaVu Sans"/>
              </a:rPr>
              <a:t>Lillocat</a:t>
            </a: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marL="285840" indent="-285120" algn="just">
              <a:lnSpc>
                <a:spcPct val="100000"/>
              </a:lnSpc>
              <a:buClr>
                <a:srgbClr val="5A5A5A"/>
              </a:buClr>
              <a:buFont typeface="Arial"/>
              <a:buChar char="•"/>
            </a:pPr>
            <a:r>
              <a:rPr lang="fr-FR" sz="1800" b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Cairn : </a:t>
            </a: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base de données en SHS proposant des revues et des e-books. (tutoriel à ce </a:t>
            </a:r>
            <a:r>
              <a:rPr lang="fr-FR" sz="1800" b="0" u="sng" strike="noStrike" spc="-1" dirty="0">
                <a:solidFill>
                  <a:srgbClr val="1D428A"/>
                </a:solidFill>
                <a:uFillTx/>
                <a:latin typeface="Verdana"/>
                <a:ea typeface="DejaVu Sans"/>
                <a:hlinkClick r:id="rId2"/>
              </a:rPr>
              <a:t>lien</a:t>
            </a: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)</a:t>
            </a: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On y trouve notamment les revues :</a:t>
            </a:r>
            <a:endParaRPr lang="fr-FR" sz="1800" b="0" strike="noStrike" spc="-1" dirty="0">
              <a:latin typeface="Calibri"/>
            </a:endParaRPr>
          </a:p>
          <a:p>
            <a:pPr marL="285840" indent="-285120" algn="just">
              <a:lnSpc>
                <a:spcPct val="100000"/>
              </a:lnSpc>
              <a:buClr>
                <a:srgbClr val="5A5A5A"/>
              </a:buClr>
              <a:buFont typeface="Arial"/>
              <a:buChar char="-"/>
            </a:pPr>
            <a:r>
              <a:rPr lang="fr-FR" sz="1800" b="0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Etudes anglaises</a:t>
            </a:r>
            <a:endParaRPr lang="fr-FR" sz="1800" b="0" strike="noStrike" spc="-1" dirty="0">
              <a:latin typeface="Calibri"/>
            </a:endParaRPr>
          </a:p>
          <a:p>
            <a:pPr marL="285840" indent="-285120" algn="just">
              <a:lnSpc>
                <a:spcPct val="100000"/>
              </a:lnSpc>
              <a:buClr>
                <a:srgbClr val="5A5A5A"/>
              </a:buClr>
              <a:buFont typeface="Arial"/>
              <a:buChar char="-"/>
            </a:pPr>
            <a:r>
              <a:rPr lang="fr-FR" sz="1800" b="0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Etudes germaniques</a:t>
            </a: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CustomShape 1"/>
          <p:cNvSpPr/>
          <p:nvPr/>
        </p:nvSpPr>
        <p:spPr>
          <a:xfrm>
            <a:off x="590400" y="373680"/>
            <a:ext cx="7910280" cy="528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800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		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 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</p:txBody>
      </p:sp>
      <p:sp>
        <p:nvSpPr>
          <p:cNvPr id="231" name="CustomShape 2"/>
          <p:cNvSpPr/>
          <p:nvPr/>
        </p:nvSpPr>
        <p:spPr>
          <a:xfrm>
            <a:off x="5221440" y="6372360"/>
            <a:ext cx="3776760" cy="35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</p:txBody>
      </p:sp>
      <p:sp>
        <p:nvSpPr>
          <p:cNvPr id="232" name="CustomShape 3"/>
          <p:cNvSpPr/>
          <p:nvPr/>
        </p:nvSpPr>
        <p:spPr>
          <a:xfrm>
            <a:off x="540720" y="279720"/>
            <a:ext cx="806184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1800" b="0" strike="noStrike" spc="-1">
              <a:latin typeface="Calibri"/>
            </a:endParaRPr>
          </a:p>
        </p:txBody>
      </p:sp>
      <p:sp>
        <p:nvSpPr>
          <p:cNvPr id="233" name="CustomShape 4"/>
          <p:cNvSpPr/>
          <p:nvPr/>
        </p:nvSpPr>
        <p:spPr>
          <a:xfrm>
            <a:off x="391320" y="279720"/>
            <a:ext cx="8360640" cy="5941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CAIRN</a:t>
            </a:r>
            <a:r>
              <a:rPr lang="fr-FR" sz="4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4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3200" b="0" strike="noStrike" spc="-1" dirty="0">
              <a:latin typeface="Calibri"/>
            </a:endParaRPr>
          </a:p>
          <a:p>
            <a:pPr marL="285840" indent="-285120" algn="just">
              <a:lnSpc>
                <a:spcPct val="100000"/>
              </a:lnSpc>
              <a:buClr>
                <a:srgbClr val="5A5A5A"/>
              </a:buClr>
              <a:buFont typeface="Arial"/>
              <a:buChar char="•"/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Attention la BU n’est pas abonnée à l’ensemble des ressources signalées dans Cairn. Vous n’aurez donc pas toujours accès au texte intégral des documents. </a:t>
            </a: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marL="285840" indent="-285120" algn="just">
              <a:lnSpc>
                <a:spcPct val="100000"/>
              </a:lnSpc>
              <a:buClr>
                <a:srgbClr val="5A5A5A"/>
              </a:buClr>
              <a:buFont typeface="Arial"/>
              <a:buChar char="•"/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Pour rechercher uniquement dans les collections accessibles, il faut utiliser le filtre ci-dessous :</a:t>
            </a: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</p:txBody>
      </p:sp>
      <p:pic>
        <p:nvPicPr>
          <p:cNvPr id="234" name="Image 5"/>
          <p:cNvPicPr/>
          <p:nvPr/>
        </p:nvPicPr>
        <p:blipFill>
          <a:blip r:embed="rId2"/>
          <a:stretch/>
        </p:blipFill>
        <p:spPr>
          <a:xfrm>
            <a:off x="2700000" y="3654360"/>
            <a:ext cx="3743280" cy="2009160"/>
          </a:xfrm>
          <a:prstGeom prst="rect">
            <a:avLst/>
          </a:prstGeom>
          <a:ln>
            <a:noFill/>
          </a:ln>
        </p:spPr>
      </p:pic>
      <p:sp>
        <p:nvSpPr>
          <p:cNvPr id="235" name="CustomShape 5"/>
          <p:cNvSpPr/>
          <p:nvPr/>
        </p:nvSpPr>
        <p:spPr>
          <a:xfrm>
            <a:off x="1449748" y="4209767"/>
            <a:ext cx="1486080" cy="7819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chemeClr val="bg2">
                <a:lumMod val="75000"/>
              </a:schemeClr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CustomShape 1"/>
          <p:cNvSpPr/>
          <p:nvPr/>
        </p:nvSpPr>
        <p:spPr>
          <a:xfrm>
            <a:off x="590400" y="373680"/>
            <a:ext cx="7910280" cy="528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800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		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 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</p:txBody>
      </p:sp>
      <p:sp>
        <p:nvSpPr>
          <p:cNvPr id="237" name="CustomShape 2"/>
          <p:cNvSpPr/>
          <p:nvPr/>
        </p:nvSpPr>
        <p:spPr>
          <a:xfrm>
            <a:off x="5221440" y="6372360"/>
            <a:ext cx="3776760" cy="35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</p:txBody>
      </p:sp>
      <p:sp>
        <p:nvSpPr>
          <p:cNvPr id="238" name="CustomShape 3"/>
          <p:cNvSpPr/>
          <p:nvPr/>
        </p:nvSpPr>
        <p:spPr>
          <a:xfrm>
            <a:off x="540720" y="279720"/>
            <a:ext cx="806184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1800" b="0" strike="noStrike" spc="-1">
              <a:latin typeface="Calibri"/>
            </a:endParaRPr>
          </a:p>
        </p:txBody>
      </p:sp>
      <p:sp>
        <p:nvSpPr>
          <p:cNvPr id="239" name="CustomShape 4"/>
          <p:cNvSpPr/>
          <p:nvPr/>
        </p:nvSpPr>
        <p:spPr>
          <a:xfrm>
            <a:off x="268200" y="312840"/>
            <a:ext cx="8606880" cy="507685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CAIRN</a:t>
            </a:r>
            <a:r>
              <a:rPr lang="fr-FR" sz="4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4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2400" b="0" strike="noStrike" spc="-1" dirty="0">
              <a:latin typeface="Calibri"/>
            </a:endParaRPr>
          </a:p>
          <a:p>
            <a:pPr marL="285840" indent="-285120">
              <a:lnSpc>
                <a:spcPct val="100000"/>
              </a:lnSpc>
              <a:buClr>
                <a:srgbClr val="5A5A5A"/>
              </a:buClr>
              <a:buFont typeface="Arial"/>
              <a:buChar char="•"/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On peut rechercher par arborescence ou en recherche plein texte </a:t>
            </a:r>
            <a:endParaRPr lang="fr-FR" sz="1800" b="0" strike="noStrike" spc="-1" dirty="0"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Recherche simple ou recherche avancée</a:t>
            </a: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marL="285840" indent="-285120" algn="just">
              <a:lnSpc>
                <a:spcPct val="100000"/>
              </a:lnSpc>
              <a:buClr>
                <a:srgbClr val="5A5A5A"/>
              </a:buClr>
              <a:buFont typeface="Arial"/>
              <a:buChar char="•"/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En cliquant sur le nom d’un auteur, vous aurez accès à l’ensemble des publications dont il est l’auteur et accessibles via Cairn</a:t>
            </a: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</p:txBody>
      </p:sp>
      <p:pic>
        <p:nvPicPr>
          <p:cNvPr id="240" name="Image 1"/>
          <p:cNvPicPr/>
          <p:nvPr/>
        </p:nvPicPr>
        <p:blipFill>
          <a:blip r:embed="rId2"/>
          <a:stretch/>
        </p:blipFill>
        <p:spPr>
          <a:xfrm>
            <a:off x="3938940" y="2610180"/>
            <a:ext cx="2199960" cy="1637640"/>
          </a:xfrm>
          <a:prstGeom prst="rect">
            <a:avLst/>
          </a:prstGeom>
          <a:ln>
            <a:noFill/>
          </a:ln>
        </p:spPr>
      </p:pic>
      <p:sp>
        <p:nvSpPr>
          <p:cNvPr id="241" name="CustomShape 5"/>
          <p:cNvSpPr/>
          <p:nvPr/>
        </p:nvSpPr>
        <p:spPr>
          <a:xfrm rot="16200000" flipH="1">
            <a:off x="4494240" y="2160969"/>
            <a:ext cx="622440" cy="466920"/>
          </a:xfrm>
          <a:prstGeom prst="bentConnector3">
            <a:avLst>
              <a:gd name="adj1" fmla="val 57357"/>
            </a:avLst>
          </a:prstGeom>
          <a:noFill/>
          <a:ln w="28440">
            <a:solidFill>
              <a:srgbClr val="87C4E4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Image 3"/>
          <p:cNvPicPr/>
          <p:nvPr/>
        </p:nvPicPr>
        <p:blipFill>
          <a:blip r:embed="rId2"/>
          <a:stretch/>
        </p:blipFill>
        <p:spPr>
          <a:xfrm>
            <a:off x="1295820" y="1824120"/>
            <a:ext cx="6551640" cy="3933360"/>
          </a:xfrm>
          <a:prstGeom prst="rect">
            <a:avLst/>
          </a:prstGeom>
          <a:ln>
            <a:noFill/>
          </a:ln>
        </p:spPr>
      </p:pic>
      <p:sp>
        <p:nvSpPr>
          <p:cNvPr id="243" name="CustomShape 1"/>
          <p:cNvSpPr/>
          <p:nvPr/>
        </p:nvSpPr>
        <p:spPr>
          <a:xfrm>
            <a:off x="590400" y="373680"/>
            <a:ext cx="7910280" cy="528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800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		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 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</p:txBody>
      </p:sp>
      <p:sp>
        <p:nvSpPr>
          <p:cNvPr id="244" name="CustomShape 2"/>
          <p:cNvSpPr/>
          <p:nvPr/>
        </p:nvSpPr>
        <p:spPr>
          <a:xfrm>
            <a:off x="5221440" y="6372360"/>
            <a:ext cx="3776760" cy="35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</p:txBody>
      </p:sp>
      <p:sp>
        <p:nvSpPr>
          <p:cNvPr id="245" name="CustomShape 3"/>
          <p:cNvSpPr/>
          <p:nvPr/>
        </p:nvSpPr>
        <p:spPr>
          <a:xfrm>
            <a:off x="540720" y="279720"/>
            <a:ext cx="806184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1800" b="0" strike="noStrike" spc="-1">
              <a:latin typeface="Calibri"/>
            </a:endParaRPr>
          </a:p>
        </p:txBody>
      </p:sp>
      <p:sp>
        <p:nvSpPr>
          <p:cNvPr id="246" name="CustomShape 4"/>
          <p:cNvSpPr/>
          <p:nvPr/>
        </p:nvSpPr>
        <p:spPr>
          <a:xfrm>
            <a:off x="391320" y="279720"/>
            <a:ext cx="8360640" cy="221453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CAIRN</a:t>
            </a:r>
            <a:r>
              <a:rPr lang="fr-FR" sz="4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4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solidFill>
                <a:srgbClr val="5A5A5A"/>
              </a:solidFill>
              <a:latin typeface="Verdana"/>
              <a:ea typeface="DejaVu Sans"/>
            </a:endParaRPr>
          </a:p>
          <a:p>
            <a:pPr algn="just"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Possibilité de chercher des mots clés dans une revue spécifique</a:t>
            </a: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</p:txBody>
      </p:sp>
      <p:sp>
        <p:nvSpPr>
          <p:cNvPr id="247" name="CustomShape 5"/>
          <p:cNvSpPr/>
          <p:nvPr/>
        </p:nvSpPr>
        <p:spPr>
          <a:xfrm>
            <a:off x="4365332" y="4592317"/>
            <a:ext cx="1385640" cy="397800"/>
          </a:xfrm>
          <a:prstGeom prst="ellipse">
            <a:avLst/>
          </a:prstGeom>
          <a:noFill/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590400" y="373680"/>
            <a:ext cx="7910280" cy="528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800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		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 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</p:txBody>
      </p:sp>
      <p:sp>
        <p:nvSpPr>
          <p:cNvPr id="124" name="CustomShape 2"/>
          <p:cNvSpPr/>
          <p:nvPr/>
        </p:nvSpPr>
        <p:spPr>
          <a:xfrm>
            <a:off x="5221440" y="6372360"/>
            <a:ext cx="3776760" cy="35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</p:txBody>
      </p:sp>
      <p:sp>
        <p:nvSpPr>
          <p:cNvPr id="125" name="CustomShape 3"/>
          <p:cNvSpPr/>
          <p:nvPr/>
        </p:nvSpPr>
        <p:spPr>
          <a:xfrm>
            <a:off x="590400" y="-36720"/>
            <a:ext cx="8061840" cy="646185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Cerner son sujet</a:t>
            </a:r>
            <a:r>
              <a:rPr lang="fr-FR" sz="4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4800" b="0" strike="noStrike" spc="-1" dirty="0">
              <a:latin typeface="Calibri"/>
            </a:endParaRPr>
          </a:p>
          <a:p>
            <a:pPr algn="ctr">
              <a:lnSpc>
                <a:spcPct val="100000"/>
              </a:lnSpc>
            </a:pPr>
            <a:endParaRPr lang="fr-FR" sz="2400" b="0" strike="noStrike" spc="-1" dirty="0">
              <a:latin typeface="Calibri"/>
            </a:endParaRPr>
          </a:p>
          <a:p>
            <a:pPr marL="720" algn="just">
              <a:lnSpc>
                <a:spcPct val="100000"/>
              </a:lnSpc>
            </a:pPr>
            <a:r>
              <a:rPr lang="fr-FR" sz="1800" b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Donner un cadre à son sujet</a:t>
            </a: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 : avant de se lancer dans la recherche et pour gagner en pertinence, il faut circonscrire le sujet en établissant les limites, géographiques, chronologiques et thématiques du sujet.</a:t>
            </a:r>
            <a:endParaRPr lang="fr-FR" sz="1800" b="0" strike="noStrike" spc="-1" dirty="0">
              <a:latin typeface="Calibri"/>
            </a:endParaRPr>
          </a:p>
          <a:p>
            <a:pPr marL="720"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marL="720" algn="just">
              <a:lnSpc>
                <a:spcPct val="100000"/>
              </a:lnSpc>
            </a:pPr>
            <a:r>
              <a:rPr lang="fr-FR" sz="1800" b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Se poser les bonnes questions </a:t>
            </a: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: On peut s’aider de la méthode QQOQCP et éventuellement faire une carte mentale pour mieux visualiser les différents aspects de son sujet.</a:t>
            </a:r>
            <a:endParaRPr lang="fr-FR" sz="1800" b="0" strike="noStrike" spc="-1" dirty="0">
              <a:latin typeface="Calibri"/>
            </a:endParaRPr>
          </a:p>
          <a:p>
            <a:pPr marL="720"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marL="720">
              <a:lnSpc>
                <a:spcPct val="100000"/>
              </a:lnSpc>
            </a:pPr>
            <a:r>
              <a:rPr lang="fr-FR" sz="1200" b="0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Exemple : animal </a:t>
            </a:r>
            <a:r>
              <a:rPr lang="fr-FR" sz="1200" b="0" i="1" strike="noStrike" spc="-1" dirty="0" err="1">
                <a:solidFill>
                  <a:srgbClr val="5A5A5A"/>
                </a:solidFill>
                <a:latin typeface="Verdana"/>
                <a:ea typeface="DejaVu Sans"/>
              </a:rPr>
              <a:t>rights</a:t>
            </a:r>
            <a:r>
              <a:rPr lang="fr-FR" sz="1200" b="0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 (où ? – en France, dans le monde ?/ quoi ? législation, association de défense, émergence du mouvement / quand ? - depuis quand …)</a:t>
            </a:r>
            <a:endParaRPr lang="fr-FR" sz="1200" b="0" strike="noStrike" spc="-1" dirty="0">
              <a:latin typeface="Calibri"/>
            </a:endParaRPr>
          </a:p>
          <a:p>
            <a:pPr marL="720">
              <a:lnSpc>
                <a:spcPct val="100000"/>
              </a:lnSpc>
            </a:pPr>
            <a:endParaRPr lang="fr-FR" sz="1200" b="0" strike="noStrike" spc="-1" dirty="0">
              <a:latin typeface="Calibri"/>
            </a:endParaRPr>
          </a:p>
          <a:p>
            <a:pPr marL="720">
              <a:lnSpc>
                <a:spcPct val="100000"/>
              </a:lnSpc>
            </a:pPr>
            <a:r>
              <a:rPr lang="fr-FR" sz="1200" b="0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Exemple : Le taux de criminalité au Japon (où ? région précise, ville ou campagne, banlieue ou centre ville / Quand ? À quelle époque ? / Quoi ? quel type de criminalité : banditisme, fraude, trafics…)</a:t>
            </a:r>
            <a:endParaRPr lang="fr-FR" sz="1200" b="0" strike="noStrike" spc="-1" dirty="0">
              <a:latin typeface="Calibri"/>
            </a:endParaRPr>
          </a:p>
          <a:p>
            <a:pPr marL="720" algn="just">
              <a:lnSpc>
                <a:spcPct val="100000"/>
              </a:lnSpc>
            </a:pPr>
            <a:endParaRPr lang="fr-FR" sz="1200" b="0" strike="noStrike" spc="-1" dirty="0">
              <a:latin typeface="Calibri"/>
            </a:endParaRPr>
          </a:p>
          <a:p>
            <a:pPr marL="720" algn="just">
              <a:lnSpc>
                <a:spcPct val="100000"/>
              </a:lnSpc>
            </a:pPr>
            <a:r>
              <a:rPr lang="fr-FR" sz="1800" b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Définir</a:t>
            </a: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 les termes essentiels du sujet</a:t>
            </a:r>
            <a:endParaRPr lang="fr-FR" sz="1800" b="0" strike="noStrike" spc="-1" dirty="0">
              <a:latin typeface="Calibri"/>
            </a:endParaRPr>
          </a:p>
          <a:p>
            <a:pPr marL="720"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marL="720" algn="just">
              <a:lnSpc>
                <a:spcPct val="100000"/>
              </a:lnSpc>
            </a:pPr>
            <a:r>
              <a:rPr lang="fr-FR" sz="1800" b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Etablir une liste de mots clés </a:t>
            </a: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importants ainsi que leurs synonymes et leur traduction, les noter et alimenter cette liste au fil des recherches </a:t>
            </a:r>
            <a:endParaRPr lang="fr-FR" sz="1800" b="0" strike="noStrike" spc="-1" dirty="0">
              <a:latin typeface="Calibri"/>
            </a:endParaRPr>
          </a:p>
          <a:p>
            <a:pPr marL="720"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1800" b="0" strike="noStrike" spc="-1" dirty="0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CustomShape 1"/>
          <p:cNvSpPr/>
          <p:nvPr/>
        </p:nvSpPr>
        <p:spPr>
          <a:xfrm>
            <a:off x="590400" y="373680"/>
            <a:ext cx="7910280" cy="528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800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		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 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</p:txBody>
      </p:sp>
      <p:sp>
        <p:nvSpPr>
          <p:cNvPr id="249" name="CustomShape 2"/>
          <p:cNvSpPr/>
          <p:nvPr/>
        </p:nvSpPr>
        <p:spPr>
          <a:xfrm>
            <a:off x="5221440" y="6372360"/>
            <a:ext cx="3776760" cy="35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</p:txBody>
      </p:sp>
      <p:sp>
        <p:nvSpPr>
          <p:cNvPr id="250" name="CustomShape 3"/>
          <p:cNvSpPr/>
          <p:nvPr/>
        </p:nvSpPr>
        <p:spPr>
          <a:xfrm>
            <a:off x="540720" y="279720"/>
            <a:ext cx="806184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1800" b="0" strike="noStrike" spc="-1">
              <a:latin typeface="Calibri"/>
            </a:endParaRPr>
          </a:p>
        </p:txBody>
      </p:sp>
      <p:sp>
        <p:nvSpPr>
          <p:cNvPr id="251" name="CustomShape 4"/>
          <p:cNvSpPr/>
          <p:nvPr/>
        </p:nvSpPr>
        <p:spPr>
          <a:xfrm>
            <a:off x="391320" y="279720"/>
            <a:ext cx="8360640" cy="461519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Open Edition</a:t>
            </a:r>
            <a:r>
              <a:rPr lang="fr-FR" sz="4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4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4800" b="0" strike="noStrike" spc="-1" dirty="0">
              <a:latin typeface="Calibri"/>
            </a:endParaRPr>
          </a:p>
          <a:p>
            <a:pPr marL="285840" indent="-285120" algn="just">
              <a:lnSpc>
                <a:spcPct val="100000"/>
              </a:lnSpc>
              <a:buClr>
                <a:srgbClr val="5A5A5A"/>
              </a:buClr>
              <a:buFont typeface="Arial"/>
              <a:buChar char="•"/>
            </a:pPr>
            <a:r>
              <a:rPr lang="fr-FR" sz="1800" b="1" strike="noStrike" spc="-1" dirty="0" err="1">
                <a:solidFill>
                  <a:srgbClr val="5A5A5A"/>
                </a:solidFill>
                <a:latin typeface="Verdana"/>
                <a:ea typeface="DejaVu Sans"/>
              </a:rPr>
              <a:t>OpenEdition</a:t>
            </a: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 est un portail de ressources électroniques en sciences humaines et sociales.</a:t>
            </a: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On y trouve :</a:t>
            </a: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 </a:t>
            </a:r>
            <a:endParaRPr lang="fr-FR" sz="1800" b="0" strike="noStrike" spc="-1" dirty="0">
              <a:latin typeface="Calibri"/>
            </a:endParaRPr>
          </a:p>
          <a:p>
            <a:pPr marL="285840" indent="-285120" algn="just">
              <a:lnSpc>
                <a:spcPct val="100000"/>
              </a:lnSpc>
              <a:buClr>
                <a:srgbClr val="5A5A5A"/>
              </a:buClr>
              <a:buFont typeface="Arial"/>
              <a:buChar char="-"/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Des revues (</a:t>
            </a:r>
            <a:r>
              <a:rPr lang="fr-FR" sz="1800" b="0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Open Edition </a:t>
            </a:r>
            <a:r>
              <a:rPr lang="fr-FR" sz="1800" b="0" i="1" strike="noStrike" spc="-1" dirty="0" err="1">
                <a:solidFill>
                  <a:srgbClr val="5A5A5A"/>
                </a:solidFill>
                <a:latin typeface="Verdana"/>
                <a:ea typeface="DejaVu Sans"/>
              </a:rPr>
              <a:t>Journals</a:t>
            </a: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)</a:t>
            </a:r>
            <a:endParaRPr lang="fr-FR" sz="1800" b="0" strike="noStrike" spc="-1" dirty="0">
              <a:latin typeface="Calibri"/>
            </a:endParaRPr>
          </a:p>
          <a:p>
            <a:pPr marL="285840" indent="-285120" algn="just">
              <a:lnSpc>
                <a:spcPct val="100000"/>
              </a:lnSpc>
              <a:buClr>
                <a:srgbClr val="5A5A5A"/>
              </a:buClr>
              <a:buFont typeface="Arial"/>
              <a:buChar char="-"/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Des e-books (</a:t>
            </a:r>
            <a:r>
              <a:rPr lang="fr-FR" sz="1800" b="0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Open Edition Books</a:t>
            </a: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)</a:t>
            </a:r>
            <a:endParaRPr lang="fr-FR" sz="1800" b="0" strike="noStrike" spc="-1" dirty="0">
              <a:latin typeface="Calibri"/>
            </a:endParaRPr>
          </a:p>
          <a:p>
            <a:pPr marL="285840" indent="-285120" algn="just">
              <a:lnSpc>
                <a:spcPct val="100000"/>
              </a:lnSpc>
              <a:buClr>
                <a:srgbClr val="5A5A5A"/>
              </a:buClr>
              <a:buFont typeface="Arial"/>
              <a:buChar char="-"/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Des Carnets de recherche </a:t>
            </a:r>
            <a:r>
              <a:rPr lang="fr-FR" sz="1800" b="0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(</a:t>
            </a:r>
            <a:r>
              <a:rPr lang="fr-FR" sz="1800" b="0" i="1" strike="noStrike" spc="-1" dirty="0" err="1">
                <a:solidFill>
                  <a:srgbClr val="5A5A5A"/>
                </a:solidFill>
                <a:latin typeface="Verdana"/>
                <a:ea typeface="DejaVu Sans"/>
              </a:rPr>
              <a:t>Hypotheses</a:t>
            </a:r>
            <a:r>
              <a:rPr lang="fr-FR" sz="1800" b="0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)</a:t>
            </a:r>
            <a:endParaRPr lang="fr-FR" sz="1800" b="0" strike="noStrike" spc="-1" dirty="0">
              <a:latin typeface="Calibri"/>
            </a:endParaRPr>
          </a:p>
          <a:p>
            <a:pPr marL="285840" indent="-285120" algn="just">
              <a:lnSpc>
                <a:spcPct val="100000"/>
              </a:lnSpc>
              <a:buClr>
                <a:srgbClr val="5A5A5A"/>
              </a:buClr>
              <a:buFont typeface="Arial"/>
              <a:buChar char="-"/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Des événements scientifiques </a:t>
            </a:r>
            <a:r>
              <a:rPr lang="fr-FR" sz="1800" b="0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(</a:t>
            </a:r>
            <a:r>
              <a:rPr lang="fr-FR" sz="1800" b="0" i="1" strike="noStrike" spc="-1" dirty="0" err="1">
                <a:solidFill>
                  <a:srgbClr val="5A5A5A"/>
                </a:solidFill>
                <a:latin typeface="Verdana"/>
                <a:ea typeface="DejaVu Sans"/>
              </a:rPr>
              <a:t>Calenda</a:t>
            </a:r>
            <a:r>
              <a:rPr lang="fr-FR" sz="1800" b="0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)</a:t>
            </a: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CustomShape 1"/>
          <p:cNvSpPr/>
          <p:nvPr/>
        </p:nvSpPr>
        <p:spPr>
          <a:xfrm>
            <a:off x="590400" y="373680"/>
            <a:ext cx="7910280" cy="528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800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		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 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</p:txBody>
      </p:sp>
      <p:sp>
        <p:nvSpPr>
          <p:cNvPr id="253" name="CustomShape 2"/>
          <p:cNvSpPr/>
          <p:nvPr/>
        </p:nvSpPr>
        <p:spPr>
          <a:xfrm>
            <a:off x="5221440" y="6372360"/>
            <a:ext cx="3776760" cy="35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</p:txBody>
      </p:sp>
      <p:sp>
        <p:nvSpPr>
          <p:cNvPr id="254" name="CustomShape 3"/>
          <p:cNvSpPr/>
          <p:nvPr/>
        </p:nvSpPr>
        <p:spPr>
          <a:xfrm>
            <a:off x="540720" y="279720"/>
            <a:ext cx="806184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1800" b="0" strike="noStrike" spc="-1">
              <a:latin typeface="Calibri"/>
            </a:endParaRPr>
          </a:p>
        </p:txBody>
      </p:sp>
      <p:sp>
        <p:nvSpPr>
          <p:cNvPr id="255" name="CustomShape 4"/>
          <p:cNvSpPr/>
          <p:nvPr/>
        </p:nvSpPr>
        <p:spPr>
          <a:xfrm>
            <a:off x="391320" y="279720"/>
            <a:ext cx="8360640" cy="230687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JSTOR</a:t>
            </a:r>
            <a:r>
              <a:rPr lang="fr-FR" sz="4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4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24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r>
              <a:rPr lang="fr-FR" sz="1800" b="1" strike="noStrike" spc="-1" dirty="0" err="1">
                <a:solidFill>
                  <a:srgbClr val="5A5A5A"/>
                </a:solidFill>
                <a:latin typeface="Verdana"/>
                <a:ea typeface="DejaVu Sans"/>
              </a:rPr>
              <a:t>Jstor</a:t>
            </a:r>
            <a:r>
              <a:rPr lang="fr-FR" sz="1800" b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 </a:t>
            </a: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: Base d'archive de revues en texte intégral, parfois depuis les origines des revues. Collections anciennes, toutes disciplines. Collections arts &amp; sciences 1,2,3,4.</a:t>
            </a: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D6CF69BC-8419-4143-A848-BE00FCCCB9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7413" y="2517821"/>
            <a:ext cx="6809173" cy="363796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CustomShape 1"/>
          <p:cNvSpPr/>
          <p:nvPr/>
        </p:nvSpPr>
        <p:spPr>
          <a:xfrm>
            <a:off x="590400" y="373680"/>
            <a:ext cx="7910280" cy="528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800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		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 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</p:txBody>
      </p:sp>
      <p:sp>
        <p:nvSpPr>
          <p:cNvPr id="258" name="CustomShape 2"/>
          <p:cNvSpPr/>
          <p:nvPr/>
        </p:nvSpPr>
        <p:spPr>
          <a:xfrm>
            <a:off x="5221440" y="6372360"/>
            <a:ext cx="3776760" cy="35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</p:txBody>
      </p:sp>
      <p:sp>
        <p:nvSpPr>
          <p:cNvPr id="259" name="CustomShape 3"/>
          <p:cNvSpPr/>
          <p:nvPr/>
        </p:nvSpPr>
        <p:spPr>
          <a:xfrm>
            <a:off x="540720" y="279720"/>
            <a:ext cx="806184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1800" b="0" strike="noStrike" spc="-1">
              <a:latin typeface="Calibri"/>
            </a:endParaRPr>
          </a:p>
        </p:txBody>
      </p:sp>
      <p:sp>
        <p:nvSpPr>
          <p:cNvPr id="260" name="CustomShape 4"/>
          <p:cNvSpPr/>
          <p:nvPr/>
        </p:nvSpPr>
        <p:spPr>
          <a:xfrm>
            <a:off x="391320" y="279720"/>
            <a:ext cx="8360640" cy="4874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800" b="0" strike="noStrike" spc="-1">
                <a:solidFill>
                  <a:srgbClr val="5A5A5A"/>
                </a:solidFill>
                <a:latin typeface="Verdana"/>
                <a:ea typeface="DejaVu Sans"/>
              </a:rPr>
              <a:t>Academic Search Complete</a:t>
            </a:r>
            <a:endParaRPr lang="fr-FR" sz="2800" b="0" strike="noStrike" spc="-1">
              <a:latin typeface="Calibri"/>
            </a:endParaRPr>
          </a:p>
          <a:p>
            <a:pPr algn="ctr">
              <a:lnSpc>
                <a:spcPct val="100000"/>
              </a:lnSpc>
            </a:pPr>
            <a:endParaRPr lang="fr-FR" sz="2800" b="0" strike="noStrike" spc="-1">
              <a:latin typeface="Calibri"/>
            </a:endParaRPr>
          </a:p>
          <a:p>
            <a:pPr algn="ctr">
              <a:lnSpc>
                <a:spcPct val="100000"/>
              </a:lnSpc>
            </a:pPr>
            <a:r>
              <a:rPr lang="fr-FR" sz="4800" b="0" strike="noStrike" spc="-1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4800" b="0" strike="noStrike" spc="-1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4800" b="0" strike="noStrike" spc="-1"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5A5A5A"/>
                </a:solidFill>
                <a:latin typeface="Verdana"/>
                <a:ea typeface="DejaVu Sans"/>
              </a:rPr>
              <a:t>Bouquet de revues en texte intégral et outil bibliographique, toutes disciplines.</a:t>
            </a: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fr-FR" sz="1800" b="1" strike="noStrike" spc="-1">
                <a:solidFill>
                  <a:srgbClr val="5A5A5A"/>
                </a:solidFill>
                <a:latin typeface="Verdana"/>
                <a:ea typeface="DejaVu Sans"/>
              </a:rPr>
              <a:t>Interroger en anglais</a:t>
            </a:r>
            <a:r>
              <a:rPr lang="fr-FR" sz="1800" b="0" strike="noStrike" spc="-1">
                <a:solidFill>
                  <a:srgbClr val="5A5A5A"/>
                </a:solidFill>
                <a:latin typeface="Verdana"/>
                <a:ea typeface="DejaVu Sans"/>
              </a:rPr>
              <a:t>.</a:t>
            </a: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5A5A5A"/>
                </a:solidFill>
                <a:latin typeface="Verdana"/>
                <a:ea typeface="DejaVu Sans"/>
              </a:rPr>
              <a:t>La base propose des synonymes aux termes de recherches quand on écrit les mots clés</a:t>
            </a:r>
            <a:endParaRPr lang="fr-FR" sz="1800" b="0" strike="noStrike" spc="-1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>
              <a:latin typeface="Calibri"/>
            </a:endParaRPr>
          </a:p>
        </p:txBody>
      </p:sp>
      <p:pic>
        <p:nvPicPr>
          <p:cNvPr id="261" name="Image 3"/>
          <p:cNvPicPr/>
          <p:nvPr/>
        </p:nvPicPr>
        <p:blipFill>
          <a:blip r:embed="rId2"/>
          <a:stretch/>
        </p:blipFill>
        <p:spPr>
          <a:xfrm>
            <a:off x="3110400" y="1193760"/>
            <a:ext cx="2922480" cy="608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CustomShape 1"/>
          <p:cNvSpPr/>
          <p:nvPr/>
        </p:nvSpPr>
        <p:spPr>
          <a:xfrm>
            <a:off x="590400" y="373680"/>
            <a:ext cx="7910280" cy="528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800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		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 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</p:txBody>
      </p:sp>
      <p:sp>
        <p:nvSpPr>
          <p:cNvPr id="263" name="CustomShape 2"/>
          <p:cNvSpPr/>
          <p:nvPr/>
        </p:nvSpPr>
        <p:spPr>
          <a:xfrm>
            <a:off x="5221440" y="6372360"/>
            <a:ext cx="3776760" cy="35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</p:txBody>
      </p:sp>
      <p:sp>
        <p:nvSpPr>
          <p:cNvPr id="264" name="CustomShape 3"/>
          <p:cNvSpPr/>
          <p:nvPr/>
        </p:nvSpPr>
        <p:spPr>
          <a:xfrm>
            <a:off x="540720" y="279720"/>
            <a:ext cx="806184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1800" b="0" strike="noStrike" spc="-1">
              <a:latin typeface="Calibri"/>
            </a:endParaRPr>
          </a:p>
        </p:txBody>
      </p:sp>
      <p:sp>
        <p:nvSpPr>
          <p:cNvPr id="265" name="CustomShape 4"/>
          <p:cNvSpPr/>
          <p:nvPr/>
        </p:nvSpPr>
        <p:spPr>
          <a:xfrm>
            <a:off x="391320" y="279720"/>
            <a:ext cx="8360640" cy="2192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800" b="0" strike="noStrike" spc="-1">
                <a:solidFill>
                  <a:srgbClr val="5A5A5A"/>
                </a:solidFill>
                <a:latin typeface="Verdana"/>
                <a:ea typeface="DejaVu Sans"/>
              </a:rPr>
              <a:t>Academic Search Complete</a:t>
            </a:r>
            <a:endParaRPr lang="fr-FR" sz="2800" b="0" strike="noStrike" spc="-1">
              <a:latin typeface="Calibri"/>
            </a:endParaRPr>
          </a:p>
          <a:p>
            <a:pPr algn="ctr">
              <a:lnSpc>
                <a:spcPct val="100000"/>
              </a:lnSpc>
            </a:pPr>
            <a:endParaRPr lang="fr-FR" sz="2800" b="0" strike="noStrike" spc="-1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2800" b="0" strike="noStrike" spc="-1"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5A5A5A"/>
                </a:solidFill>
                <a:latin typeface="Verdana"/>
                <a:ea typeface="DejaVu Sans"/>
              </a:rPr>
              <a:t>La base propose des synonymes aux termes de recherches quand on écrit les mots clés</a:t>
            </a:r>
            <a:endParaRPr lang="fr-FR" sz="1800" b="0" strike="noStrike" spc="-1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>
              <a:latin typeface="Calibri"/>
            </a:endParaRPr>
          </a:p>
        </p:txBody>
      </p:sp>
      <p:pic>
        <p:nvPicPr>
          <p:cNvPr id="266" name="Image 7"/>
          <p:cNvPicPr/>
          <p:nvPr/>
        </p:nvPicPr>
        <p:blipFill>
          <a:blip r:embed="rId2"/>
          <a:stretch/>
        </p:blipFill>
        <p:spPr>
          <a:xfrm>
            <a:off x="1691640" y="2434320"/>
            <a:ext cx="5760000" cy="2202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CustomShape 1"/>
          <p:cNvSpPr/>
          <p:nvPr/>
        </p:nvSpPr>
        <p:spPr>
          <a:xfrm>
            <a:off x="590400" y="373680"/>
            <a:ext cx="7910280" cy="528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800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		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 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</p:txBody>
      </p:sp>
      <p:sp>
        <p:nvSpPr>
          <p:cNvPr id="268" name="CustomShape 2"/>
          <p:cNvSpPr/>
          <p:nvPr/>
        </p:nvSpPr>
        <p:spPr>
          <a:xfrm>
            <a:off x="5221440" y="6372360"/>
            <a:ext cx="3776760" cy="35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</p:txBody>
      </p:sp>
      <p:sp>
        <p:nvSpPr>
          <p:cNvPr id="269" name="CustomShape 3"/>
          <p:cNvSpPr/>
          <p:nvPr/>
        </p:nvSpPr>
        <p:spPr>
          <a:xfrm>
            <a:off x="540720" y="279720"/>
            <a:ext cx="806184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1800" b="0" strike="noStrike" spc="-1">
              <a:latin typeface="Calibri"/>
            </a:endParaRPr>
          </a:p>
        </p:txBody>
      </p:sp>
      <p:sp>
        <p:nvSpPr>
          <p:cNvPr id="270" name="CustomShape 4"/>
          <p:cNvSpPr/>
          <p:nvPr/>
        </p:nvSpPr>
        <p:spPr>
          <a:xfrm>
            <a:off x="643320" y="350844"/>
            <a:ext cx="8061840" cy="249153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Academic </a:t>
            </a:r>
            <a:r>
              <a:rPr lang="fr-FR" sz="2800" b="0" strike="noStrike" spc="-1" dirty="0" err="1">
                <a:solidFill>
                  <a:srgbClr val="5A5A5A"/>
                </a:solidFill>
                <a:latin typeface="Verdana"/>
                <a:ea typeface="DejaVu Sans"/>
              </a:rPr>
              <a:t>Search</a:t>
            </a:r>
            <a:r>
              <a:rPr lang="fr-FR" sz="2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 Complete</a:t>
            </a:r>
            <a:endParaRPr lang="fr-FR" sz="2800" b="0" strike="noStrike" spc="-1" dirty="0">
              <a:latin typeface="Calibri"/>
            </a:endParaRPr>
          </a:p>
          <a:p>
            <a:pPr algn="ctr">
              <a:lnSpc>
                <a:spcPct val="100000"/>
              </a:lnSpc>
            </a:pPr>
            <a:endParaRPr lang="fr-FR" sz="2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2800" b="0" strike="noStrike" spc="-1" dirty="0"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On peut construire une requête plus complexe en croisant plusieurs index de recherche et en utilisant les différents synonymes en une seule interrogation</a:t>
            </a:r>
            <a:endParaRPr lang="fr-FR" sz="1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</p:txBody>
      </p:sp>
      <p:pic>
        <p:nvPicPr>
          <p:cNvPr id="271" name="Image 8"/>
          <p:cNvPicPr/>
          <p:nvPr/>
        </p:nvPicPr>
        <p:blipFill>
          <a:blip r:embed="rId2"/>
          <a:stretch/>
        </p:blipFill>
        <p:spPr>
          <a:xfrm>
            <a:off x="1692000" y="2936340"/>
            <a:ext cx="5760000" cy="2501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CustomShape 1"/>
          <p:cNvSpPr/>
          <p:nvPr/>
        </p:nvSpPr>
        <p:spPr>
          <a:xfrm>
            <a:off x="590400" y="373680"/>
            <a:ext cx="7910280" cy="528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800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		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 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</p:txBody>
      </p:sp>
      <p:sp>
        <p:nvSpPr>
          <p:cNvPr id="273" name="CustomShape 2"/>
          <p:cNvSpPr/>
          <p:nvPr/>
        </p:nvSpPr>
        <p:spPr>
          <a:xfrm>
            <a:off x="5221440" y="6372360"/>
            <a:ext cx="3776760" cy="35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</p:txBody>
      </p:sp>
      <p:sp>
        <p:nvSpPr>
          <p:cNvPr id="274" name="CustomShape 3"/>
          <p:cNvSpPr/>
          <p:nvPr/>
        </p:nvSpPr>
        <p:spPr>
          <a:xfrm>
            <a:off x="540720" y="279720"/>
            <a:ext cx="806184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1800" b="0" strike="noStrike" spc="-1">
              <a:latin typeface="Calibri"/>
            </a:endParaRPr>
          </a:p>
        </p:txBody>
      </p:sp>
      <p:sp>
        <p:nvSpPr>
          <p:cNvPr id="275" name="CustomShape 4"/>
          <p:cNvSpPr/>
          <p:nvPr/>
        </p:nvSpPr>
        <p:spPr>
          <a:xfrm>
            <a:off x="391320" y="279720"/>
            <a:ext cx="8360640" cy="420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just">
              <a:lnSpc>
                <a:spcPct val="100000"/>
              </a:lnSpc>
            </a:pPr>
            <a:endParaRPr lang="fr-FR" sz="1800" b="0" strike="noStrike" spc="-1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>
              <a:latin typeface="Calibri"/>
            </a:endParaRPr>
          </a:p>
          <a:p>
            <a:pPr marL="285840" indent="-285120" algn="just">
              <a:lnSpc>
                <a:spcPct val="100000"/>
              </a:lnSpc>
              <a:buClr>
                <a:srgbClr val="5A5A5A"/>
              </a:buClr>
              <a:buFont typeface="Arial"/>
              <a:buChar char="•"/>
            </a:pPr>
            <a:r>
              <a:rPr lang="fr-FR" sz="1800" b="1" strike="noStrike" spc="-1">
                <a:solidFill>
                  <a:srgbClr val="5A5A5A"/>
                </a:solidFill>
                <a:latin typeface="Verdana"/>
                <a:ea typeface="DejaVu Sans"/>
              </a:rPr>
              <a:t>Isidore</a:t>
            </a:r>
            <a:r>
              <a:rPr lang="fr-FR" sz="1800" b="0" strike="noStrike" spc="-1">
                <a:solidFill>
                  <a:srgbClr val="5A5A5A"/>
                </a:solidFill>
                <a:latin typeface="Verdana"/>
                <a:ea typeface="DejaVu Sans"/>
              </a:rPr>
              <a:t> est un moteur de recherche en sciences humaines et sociales.</a:t>
            </a:r>
            <a:endParaRPr lang="fr-FR" sz="1800" b="0" strike="noStrike" spc="-1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>
              <a:latin typeface="Calibri"/>
            </a:endParaRPr>
          </a:p>
          <a:p>
            <a:pPr marL="285840" indent="-285120" algn="just">
              <a:lnSpc>
                <a:spcPct val="100000"/>
              </a:lnSpc>
              <a:buClr>
                <a:srgbClr val="5A5A5A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5A5A5A"/>
                </a:solidFill>
                <a:latin typeface="Verdana"/>
                <a:ea typeface="DejaVu Sans"/>
              </a:rPr>
              <a:t>Il donne accès en ligne à des données en accès libre (Open Access). + de 6 millions de documents référencés</a:t>
            </a:r>
            <a:endParaRPr lang="fr-FR" sz="1800" b="0" strike="noStrike" spc="-1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>
              <a:latin typeface="Calibri"/>
            </a:endParaRPr>
          </a:p>
          <a:p>
            <a:pPr marL="285840" indent="-285120" algn="just">
              <a:lnSpc>
                <a:spcPct val="100000"/>
              </a:lnSpc>
              <a:buClr>
                <a:srgbClr val="5A5A5A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5A5A5A"/>
                </a:solidFill>
                <a:latin typeface="Arial"/>
                <a:ea typeface="DejaVu Sans"/>
              </a:rPr>
              <a:t> </a:t>
            </a:r>
            <a:r>
              <a:rPr lang="fr-FR" sz="1800" b="0" strike="noStrike" spc="-1">
                <a:solidFill>
                  <a:srgbClr val="5A5A5A"/>
                </a:solidFill>
                <a:latin typeface="Verdana"/>
                <a:ea typeface="DejaVu Sans"/>
              </a:rPr>
              <a:t>Isidore fonctionne par moissonnage des métadonnées de contenus scientifiques (HAL, OpenEdition, Gallica, Persée, TEL…)</a:t>
            </a:r>
            <a:endParaRPr lang="fr-FR" sz="1800" b="0" strike="noStrike" spc="-1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>
              <a:latin typeface="Calibri"/>
            </a:endParaRPr>
          </a:p>
        </p:txBody>
      </p:sp>
      <p:pic>
        <p:nvPicPr>
          <p:cNvPr id="276" name="Image 4"/>
          <p:cNvPicPr/>
          <p:nvPr/>
        </p:nvPicPr>
        <p:blipFill>
          <a:blip r:embed="rId2"/>
          <a:stretch/>
        </p:blipFill>
        <p:spPr>
          <a:xfrm>
            <a:off x="2713320" y="373680"/>
            <a:ext cx="3716640" cy="981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9E0B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CustomShape 1"/>
          <p:cNvSpPr/>
          <p:nvPr/>
        </p:nvSpPr>
        <p:spPr>
          <a:xfrm>
            <a:off x="4528080" y="0"/>
            <a:ext cx="4878720" cy="6856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ustomShape 1"/>
          <p:cNvSpPr/>
          <p:nvPr/>
        </p:nvSpPr>
        <p:spPr>
          <a:xfrm>
            <a:off x="590400" y="373680"/>
            <a:ext cx="7910280" cy="528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800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		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 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</p:txBody>
      </p:sp>
      <p:sp>
        <p:nvSpPr>
          <p:cNvPr id="127" name="CustomShape 2"/>
          <p:cNvSpPr/>
          <p:nvPr/>
        </p:nvSpPr>
        <p:spPr>
          <a:xfrm>
            <a:off x="5221440" y="6372360"/>
            <a:ext cx="3776760" cy="35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</p:txBody>
      </p:sp>
      <p:sp>
        <p:nvSpPr>
          <p:cNvPr id="128" name="CustomShape 3"/>
          <p:cNvSpPr/>
          <p:nvPr/>
        </p:nvSpPr>
        <p:spPr>
          <a:xfrm>
            <a:off x="548640" y="684000"/>
            <a:ext cx="8061840" cy="4569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800" b="0" strike="noStrike" spc="-1">
                <a:solidFill>
                  <a:srgbClr val="5A5A5A"/>
                </a:solidFill>
                <a:latin typeface="Verdana"/>
                <a:ea typeface="DejaVu Sans"/>
              </a:rPr>
              <a:t>Quelques conseils</a:t>
            </a:r>
            <a:r>
              <a:rPr lang="fr-FR" sz="4800" b="0" strike="noStrike" spc="-1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4800" b="0" strike="noStrike" spc="-1">
              <a:latin typeface="Calibri"/>
            </a:endParaRPr>
          </a:p>
          <a:p>
            <a:pPr algn="ctr">
              <a:lnSpc>
                <a:spcPct val="100000"/>
              </a:lnSpc>
            </a:pPr>
            <a:endParaRPr lang="fr-FR" sz="4800" b="0" strike="noStrike" spc="-1">
              <a:latin typeface="Calibri"/>
            </a:endParaRPr>
          </a:p>
          <a:p>
            <a:pPr marL="720">
              <a:lnSpc>
                <a:spcPct val="100000"/>
              </a:lnSpc>
            </a:pPr>
            <a:r>
              <a:rPr lang="fr-FR" sz="1800" b="1" strike="noStrike" spc="-1">
                <a:solidFill>
                  <a:srgbClr val="5A5A5A"/>
                </a:solidFill>
                <a:latin typeface="Verdana"/>
                <a:ea typeface="DejaVu Sans"/>
              </a:rPr>
              <a:t>Exploiter les bibliographies </a:t>
            </a:r>
            <a:r>
              <a:rPr lang="fr-FR" sz="1800" b="0" strike="noStrike" spc="-1">
                <a:solidFill>
                  <a:srgbClr val="5A5A5A"/>
                </a:solidFill>
                <a:latin typeface="Verdana"/>
                <a:ea typeface="DejaVu Sans"/>
              </a:rPr>
              <a:t>des ouvrages consultés. Ce sont généralement des sources riches en références</a:t>
            </a:r>
            <a:endParaRPr lang="fr-FR" sz="1800" b="0" strike="noStrike" spc="-1">
              <a:latin typeface="Calibri"/>
            </a:endParaRPr>
          </a:p>
          <a:p>
            <a:pPr marL="720">
              <a:lnSpc>
                <a:spcPct val="100000"/>
              </a:lnSpc>
            </a:pPr>
            <a:endParaRPr lang="fr-FR" sz="1800" b="0" strike="noStrike" spc="-1">
              <a:latin typeface="Calibri"/>
            </a:endParaRPr>
          </a:p>
          <a:p>
            <a:pPr marL="720">
              <a:lnSpc>
                <a:spcPct val="100000"/>
              </a:lnSpc>
            </a:pPr>
            <a:r>
              <a:rPr lang="fr-FR" sz="1800" b="1" strike="noStrike" spc="-1">
                <a:solidFill>
                  <a:srgbClr val="5A5A5A"/>
                </a:solidFill>
                <a:latin typeface="Verdana"/>
                <a:ea typeface="DejaVu Sans"/>
              </a:rPr>
              <a:t>Varier le type de documents : </a:t>
            </a:r>
            <a:r>
              <a:rPr lang="fr-FR" sz="1800" b="0" strike="noStrike" spc="-1">
                <a:solidFill>
                  <a:srgbClr val="5A5A5A"/>
                </a:solidFill>
                <a:latin typeface="Verdana"/>
                <a:ea typeface="DejaVu Sans"/>
              </a:rPr>
              <a:t>livres, revues scientifiques, presse, thèses, témoignages, statistiques (selon les besoins)</a:t>
            </a:r>
            <a:endParaRPr lang="fr-FR" sz="1800" b="0" strike="noStrike" spc="-1">
              <a:latin typeface="Calibri"/>
            </a:endParaRPr>
          </a:p>
          <a:p>
            <a:pPr marL="720">
              <a:lnSpc>
                <a:spcPct val="100000"/>
              </a:lnSpc>
            </a:pPr>
            <a:endParaRPr lang="fr-FR" sz="1800" b="0" strike="noStrike" spc="-1">
              <a:latin typeface="Calibri"/>
            </a:endParaRPr>
          </a:p>
          <a:p>
            <a:pPr marL="720">
              <a:lnSpc>
                <a:spcPct val="100000"/>
              </a:lnSpc>
            </a:pPr>
            <a:r>
              <a:rPr lang="fr-FR" sz="1800" b="1" strike="noStrike" spc="-1">
                <a:solidFill>
                  <a:srgbClr val="5A5A5A"/>
                </a:solidFill>
                <a:latin typeface="Verdana"/>
                <a:ea typeface="DejaVu Sans"/>
              </a:rPr>
              <a:t>Garder une trace de ses recherches : </a:t>
            </a:r>
            <a:r>
              <a:rPr lang="fr-FR" sz="1800" b="0" strike="noStrike" spc="-1">
                <a:solidFill>
                  <a:srgbClr val="5A5A5A"/>
                </a:solidFill>
                <a:latin typeface="Verdana"/>
                <a:ea typeface="DejaVu Sans"/>
              </a:rPr>
              <a:t>noter au fur et à mesure les nouveaux mots-clés, les équations de recherches utilisées, les outils interrogés, sauvegarder les références bibliographiques pour éviter de faire plusieurs fois les mêmes manipulations</a:t>
            </a:r>
            <a:endParaRPr lang="fr-FR" sz="1800" b="0" strike="noStrike" spc="-1">
              <a:latin typeface="Calibri"/>
            </a:endParaRPr>
          </a:p>
          <a:p>
            <a:pPr marL="720">
              <a:lnSpc>
                <a:spcPct val="100000"/>
              </a:lnSpc>
            </a:pPr>
            <a:r>
              <a:rPr lang="fr-FR" sz="1800" b="0" strike="noStrike" spc="-1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1800" b="0" strike="noStrike" spc="-1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1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1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1000" fill="hold"/>
                                        <p:tgtEl>
                                          <p:spTgt spid="1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4" dur="1000"/>
                                        <p:tgtEl>
                                          <p:spTgt spid="1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5" dur="1000" fill="hold"/>
                                        <p:tgtEl>
                                          <p:spTgt spid="1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1000" fill="hold"/>
                                        <p:tgtEl>
                                          <p:spTgt spid="1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1" dur="1000"/>
                                        <p:tgtEl>
                                          <p:spTgt spid="1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2" dur="1000" fill="hold"/>
                                        <p:tgtEl>
                                          <p:spTgt spid="1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1000" fill="hold"/>
                                        <p:tgtEl>
                                          <p:spTgt spid="1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9E0B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1"/>
          <p:cNvSpPr/>
          <p:nvPr/>
        </p:nvSpPr>
        <p:spPr>
          <a:xfrm>
            <a:off x="4528080" y="0"/>
            <a:ext cx="4878720" cy="6856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360000" tIns="0" rIns="0" bIns="0" anchor="ctr">
            <a:noAutofit/>
          </a:bodyPr>
          <a:lstStyle/>
          <a:p>
            <a:pPr>
              <a:lnSpc>
                <a:spcPct val="100000"/>
              </a:lnSpc>
              <a:spcBef>
                <a:spcPts val="479"/>
              </a:spcBef>
              <a:tabLst>
                <a:tab pos="0" algn="l"/>
              </a:tabLst>
            </a:pPr>
            <a:r>
              <a:rPr lang="fr-FR" sz="2400" b="1" strike="noStrike" spc="-1" dirty="0" err="1">
                <a:latin typeface="Verdana"/>
                <a:ea typeface="DejaVu Sans"/>
              </a:rPr>
              <a:t>Lillocat</a:t>
            </a:r>
            <a:r>
              <a:rPr lang="fr-FR" sz="2400" b="1" strike="noStrike" spc="-1" dirty="0">
                <a:latin typeface="Verdana"/>
                <a:ea typeface="DejaVu Sans"/>
              </a:rPr>
              <a:t> : </a:t>
            </a:r>
            <a:br>
              <a:rPr dirty="0"/>
            </a:br>
            <a:r>
              <a:rPr lang="fr-FR" sz="2400" b="1" strike="noStrike" spc="-1" dirty="0">
                <a:latin typeface="Verdana"/>
                <a:ea typeface="DejaVu Sans"/>
              </a:rPr>
              <a:t>moteur de recherche documentaire du SCD</a:t>
            </a:r>
            <a:endParaRPr lang="fr-FR" sz="2400" b="0" strike="noStrike" spc="-1" dirty="0">
              <a:latin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CustomShape 1"/>
          <p:cNvSpPr/>
          <p:nvPr/>
        </p:nvSpPr>
        <p:spPr>
          <a:xfrm>
            <a:off x="590400" y="373680"/>
            <a:ext cx="7910280" cy="528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800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		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 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</p:txBody>
      </p:sp>
      <p:sp>
        <p:nvSpPr>
          <p:cNvPr id="131" name="CustomShape 2"/>
          <p:cNvSpPr/>
          <p:nvPr/>
        </p:nvSpPr>
        <p:spPr>
          <a:xfrm>
            <a:off x="5221440" y="6372360"/>
            <a:ext cx="3776760" cy="35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</p:txBody>
      </p:sp>
      <p:sp>
        <p:nvSpPr>
          <p:cNvPr id="132" name="CustomShape 3"/>
          <p:cNvSpPr/>
          <p:nvPr/>
        </p:nvSpPr>
        <p:spPr>
          <a:xfrm>
            <a:off x="618840" y="0"/>
            <a:ext cx="8061840" cy="646185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800" b="0" strike="noStrike" spc="-1" dirty="0" err="1">
                <a:solidFill>
                  <a:srgbClr val="5A5A5A"/>
                </a:solidFill>
                <a:latin typeface="Verdana"/>
                <a:ea typeface="DejaVu Sans"/>
              </a:rPr>
              <a:t>Lillocat</a:t>
            </a:r>
            <a:r>
              <a:rPr lang="fr-FR" sz="4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4800" b="0" strike="noStrike" spc="-1" dirty="0">
              <a:latin typeface="Calibri"/>
            </a:endParaRPr>
          </a:p>
          <a:p>
            <a:pPr algn="ctr">
              <a:lnSpc>
                <a:spcPct val="100000"/>
              </a:lnSpc>
            </a:pPr>
            <a:endParaRPr lang="fr-FR" b="0" strike="noStrike" spc="-1" dirty="0">
              <a:latin typeface="Calibri"/>
            </a:endParaRPr>
          </a:p>
          <a:p>
            <a:pPr marL="285840" indent="-285120">
              <a:lnSpc>
                <a:spcPct val="100000"/>
              </a:lnSpc>
              <a:buClr>
                <a:srgbClr val="5A5A5A"/>
              </a:buClr>
              <a:buFont typeface="Arial"/>
              <a:buChar char="•"/>
            </a:pPr>
            <a:r>
              <a:rPr lang="fr-FR" sz="1800" b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Connexion à </a:t>
            </a:r>
            <a:r>
              <a:rPr lang="fr-FR" sz="1800" b="1" strike="noStrike" spc="-1" dirty="0" err="1">
                <a:solidFill>
                  <a:srgbClr val="5A5A5A"/>
                </a:solidFill>
                <a:latin typeface="Verdana"/>
                <a:ea typeface="DejaVu Sans"/>
              </a:rPr>
              <a:t>Lillocat</a:t>
            </a:r>
            <a:r>
              <a:rPr lang="fr-FR" sz="1800" b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 : </a:t>
            </a: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passer par l’ENT dans </a:t>
            </a:r>
            <a:r>
              <a:rPr lang="fr-FR" sz="1800" b="0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Toutes mes applications / Rubrique Bibliothèques</a:t>
            </a: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. Le passage par l’ENT permet d’avoir accès à l’ensemble des fonctionnalités de </a:t>
            </a:r>
            <a:r>
              <a:rPr lang="fr-FR" sz="1800" b="0" strike="noStrike" spc="-1" dirty="0" err="1">
                <a:solidFill>
                  <a:srgbClr val="5A5A5A"/>
                </a:solidFill>
                <a:latin typeface="Verdana"/>
                <a:ea typeface="DejaVu Sans"/>
              </a:rPr>
              <a:t>Lillocat</a:t>
            </a: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 (compte lecteur, réservations, accès au texte intégral…)</a:t>
            </a:r>
            <a:endParaRPr lang="fr-FR" sz="1800" b="0" strike="noStrike" spc="-1" dirty="0">
              <a:latin typeface="Calibri"/>
            </a:endParaRPr>
          </a:p>
          <a:p>
            <a:pPr marL="720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marL="720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marL="720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marL="720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marL="720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marL="720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marL="285840" indent="-285120">
              <a:lnSpc>
                <a:spcPct val="100000"/>
              </a:lnSpc>
              <a:buClr>
                <a:srgbClr val="5A5A5A"/>
              </a:buClr>
              <a:buFont typeface="Arial"/>
              <a:buChar char="•"/>
            </a:pPr>
            <a:r>
              <a:rPr lang="fr-FR" sz="1800" b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Périmètre de recherche </a:t>
            </a: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de l’outil de découverte : </a:t>
            </a:r>
            <a:endParaRPr lang="fr-FR" sz="1800" b="0" strike="noStrike" spc="-1" dirty="0">
              <a:latin typeface="Calibri"/>
            </a:endParaRPr>
          </a:p>
          <a:p>
            <a:pPr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 dirty="0" err="1">
                <a:solidFill>
                  <a:srgbClr val="5A5A5A"/>
                </a:solidFill>
                <a:latin typeface="Verdana"/>
                <a:ea typeface="DejaVu Sans"/>
              </a:rPr>
              <a:t>Lillocat</a:t>
            </a: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 interroge l’ensemble des références des 4 BU (SHS, Droit gestion, Santé, Cité scientifique) ainsi que les bibliothèques d’UFR et autres bibliothèques partenaires</a:t>
            </a:r>
            <a:endParaRPr lang="fr-FR" sz="1800" b="0" strike="noStrike" spc="-1" dirty="0">
              <a:latin typeface="Calibri"/>
            </a:endParaRPr>
          </a:p>
          <a:p>
            <a:pPr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 dirty="0" err="1">
                <a:solidFill>
                  <a:srgbClr val="5A5A5A"/>
                </a:solidFill>
                <a:latin typeface="Verdana"/>
                <a:ea typeface="DejaVu Sans"/>
              </a:rPr>
              <a:t>Lillocat</a:t>
            </a: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 cherche à la fois des ressources papier et électroniques</a:t>
            </a:r>
            <a:endParaRPr lang="fr-FR" sz="1800" b="0" strike="noStrike" spc="-1" dirty="0">
              <a:latin typeface="Calibri"/>
            </a:endParaRPr>
          </a:p>
          <a:p>
            <a:pPr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1800" b="0" strike="noStrike" spc="-1" dirty="0">
              <a:latin typeface="Calibri"/>
            </a:endParaRPr>
          </a:p>
        </p:txBody>
      </p:sp>
      <p:pic>
        <p:nvPicPr>
          <p:cNvPr id="133" name="Image1"/>
          <p:cNvPicPr/>
          <p:nvPr/>
        </p:nvPicPr>
        <p:blipFill>
          <a:blip r:embed="rId2"/>
          <a:stretch/>
        </p:blipFill>
        <p:spPr>
          <a:xfrm>
            <a:off x="1123200" y="2283660"/>
            <a:ext cx="6897600" cy="1469880"/>
          </a:xfrm>
          <a:prstGeom prst="rect">
            <a:avLst/>
          </a:prstGeom>
          <a:ln>
            <a:noFill/>
          </a:ln>
        </p:spPr>
      </p:pic>
      <p:sp>
        <p:nvSpPr>
          <p:cNvPr id="134" name="CustomShape 4"/>
          <p:cNvSpPr/>
          <p:nvPr/>
        </p:nvSpPr>
        <p:spPr>
          <a:xfrm>
            <a:off x="5695193" y="2283660"/>
            <a:ext cx="236520" cy="520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89E0B1"/>
          </a:solidFill>
          <a:ln>
            <a:solidFill>
              <a:srgbClr val="89E0B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306360" y="1878480"/>
            <a:ext cx="3867840" cy="378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800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  <a:tabLst>
                <a:tab pos="0" algn="l"/>
              </a:tabLst>
            </a:pPr>
            <a:r>
              <a:rPr lang="fr-FR" sz="1800" b="1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Exemple :</a:t>
            </a:r>
            <a:r>
              <a:rPr lang="fr-FR" sz="1200" b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 </a:t>
            </a:r>
            <a:r>
              <a:rPr lang="fr-FR" sz="1200" b="0" strike="noStrike" spc="-1" dirty="0">
                <a:solidFill>
                  <a:srgbClr val="5A5A5A"/>
                </a:solidFill>
                <a:latin typeface="Verdana"/>
                <a:ea typeface="ＭＳ Ｐゴシック"/>
              </a:rPr>
              <a:t>	</a:t>
            </a:r>
            <a:endParaRPr lang="fr-FR" sz="1200" b="0" strike="noStrike" spc="-1" dirty="0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 dirty="0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 dirty="0">
                <a:solidFill>
                  <a:srgbClr val="FF0000"/>
                </a:solidFill>
                <a:latin typeface="Verdana"/>
                <a:ea typeface="ＭＳ Ｐゴシック"/>
              </a:rPr>
              <a:t>La bataille </a:t>
            </a:r>
            <a:r>
              <a:rPr lang="fr-FR" sz="1200" b="0" strike="noStrike" spc="-1">
                <a:solidFill>
                  <a:srgbClr val="FF0000"/>
                </a:solidFill>
                <a:latin typeface="Verdana"/>
                <a:ea typeface="ＭＳ Ｐゴシック"/>
              </a:rPr>
              <a:t>d'Arras/ Y. </a:t>
            </a:r>
            <a:r>
              <a:rPr lang="fr-FR" sz="1200" spc="-1" dirty="0" err="1">
                <a:solidFill>
                  <a:srgbClr val="FF0000"/>
                </a:solidFill>
                <a:latin typeface="Verdana"/>
                <a:ea typeface="ＭＳ Ｐゴシック"/>
              </a:rPr>
              <a:t>Buffetaut</a:t>
            </a:r>
            <a:endParaRPr lang="fr-FR" sz="1200" b="0" strike="noStrike" spc="-1" dirty="0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 dirty="0">
                <a:solidFill>
                  <a:srgbClr val="5A5A5A"/>
                </a:solidFill>
                <a:latin typeface="Verdana"/>
                <a:ea typeface="ＭＳ Ｐゴシック"/>
              </a:rPr>
              <a:t> </a:t>
            </a:r>
            <a:endParaRPr lang="fr-FR" sz="1200" b="0" strike="noStrike" spc="-1" dirty="0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 dirty="0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i="1" strike="noStrike" spc="-1" dirty="0">
                <a:solidFill>
                  <a:srgbClr val="5A5A5A"/>
                </a:solidFill>
                <a:latin typeface="Verdana"/>
                <a:ea typeface="ＭＳ Ｐゴシック"/>
              </a:rPr>
              <a:t>Il faut ouvrir une notice pour connaître</a:t>
            </a:r>
            <a:endParaRPr lang="fr-FR" sz="1200" b="0" strike="noStrike" spc="-1" dirty="0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i="1" strike="noStrike" spc="-1" dirty="0">
                <a:solidFill>
                  <a:srgbClr val="5A5A5A"/>
                </a:solidFill>
                <a:latin typeface="Verdana"/>
                <a:ea typeface="ＭＳ Ｐゴシック"/>
              </a:rPr>
              <a:t>les conditions d’accès : bibliothèque </a:t>
            </a:r>
            <a:endParaRPr lang="fr-FR" sz="1200" b="0" strike="noStrike" spc="-1" dirty="0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i="1" strike="noStrike" spc="-1" dirty="0">
                <a:solidFill>
                  <a:srgbClr val="5A5A5A"/>
                </a:solidFill>
                <a:latin typeface="Verdana"/>
                <a:ea typeface="ＭＳ Ｐゴシック"/>
              </a:rPr>
              <a:t>détentrice, localisation du document, cote, </a:t>
            </a:r>
            <a:endParaRPr lang="fr-FR" sz="1200" b="0" strike="noStrike" spc="-1" dirty="0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i="1" strike="noStrike" spc="-1" dirty="0">
                <a:solidFill>
                  <a:srgbClr val="5A5A5A"/>
                </a:solidFill>
                <a:latin typeface="Verdana"/>
                <a:ea typeface="ＭＳ Ｐゴシック"/>
              </a:rPr>
              <a:t>disponibilité,…</a:t>
            </a:r>
            <a:endParaRPr lang="fr-FR" sz="1200" b="0" strike="noStrike" spc="-1" dirty="0">
              <a:latin typeface="Calibri"/>
            </a:endParaRPr>
          </a:p>
        </p:txBody>
      </p:sp>
      <p:sp>
        <p:nvSpPr>
          <p:cNvPr id="136" name="CustomShape 2"/>
          <p:cNvSpPr/>
          <p:nvPr/>
        </p:nvSpPr>
        <p:spPr>
          <a:xfrm>
            <a:off x="5221440" y="6372360"/>
            <a:ext cx="3776760" cy="35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</p:txBody>
      </p:sp>
      <p:sp>
        <p:nvSpPr>
          <p:cNvPr id="137" name="CustomShape 3"/>
          <p:cNvSpPr/>
          <p:nvPr/>
        </p:nvSpPr>
        <p:spPr>
          <a:xfrm>
            <a:off x="540720" y="279720"/>
            <a:ext cx="806184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1800" b="0" strike="noStrike" spc="-1">
              <a:latin typeface="Calibri"/>
            </a:endParaRPr>
          </a:p>
        </p:txBody>
      </p:sp>
      <p:sp>
        <p:nvSpPr>
          <p:cNvPr id="138" name="CustomShape 4"/>
          <p:cNvSpPr/>
          <p:nvPr/>
        </p:nvSpPr>
        <p:spPr>
          <a:xfrm>
            <a:off x="114480" y="-89640"/>
            <a:ext cx="8462160" cy="237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800" b="0" strike="noStrike" spc="-1">
                <a:solidFill>
                  <a:srgbClr val="5A5A5A"/>
                </a:solidFill>
                <a:latin typeface="Verdana"/>
                <a:ea typeface="DejaVu Sans"/>
              </a:rPr>
              <a:t>Lillocat - La recherche simple</a:t>
            </a:r>
            <a:r>
              <a:rPr lang="fr-FR" sz="4800" b="0" strike="noStrike" spc="-1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4800" b="0" strike="noStrike" spc="-1">
              <a:latin typeface="Calibri"/>
            </a:endParaRPr>
          </a:p>
          <a:p>
            <a:pPr algn="ctr">
              <a:lnSpc>
                <a:spcPct val="100000"/>
              </a:lnSpc>
            </a:pPr>
            <a:endParaRPr lang="fr-FR" sz="4800" b="0" strike="noStrike" spc="-1">
              <a:latin typeface="Calibri"/>
            </a:endParaRPr>
          </a:p>
          <a:p>
            <a:pPr marL="720">
              <a:lnSpc>
                <a:spcPct val="100000"/>
              </a:lnSpc>
            </a:pPr>
            <a:r>
              <a:rPr lang="fr-FR" sz="1800" b="1" strike="noStrike" spc="-1">
                <a:solidFill>
                  <a:srgbClr val="5A5A5A"/>
                </a:solidFill>
                <a:latin typeface="Verdana"/>
                <a:ea typeface="DejaVu Sans"/>
              </a:rPr>
              <a:t>Recherche d’une référence : </a:t>
            </a:r>
            <a:endParaRPr lang="fr-FR" sz="1800" b="0" strike="noStrike" spc="-1">
              <a:latin typeface="Calibri"/>
            </a:endParaRPr>
          </a:p>
          <a:p>
            <a:pPr marL="720">
              <a:lnSpc>
                <a:spcPct val="100000"/>
              </a:lnSpc>
            </a:pPr>
            <a:endParaRPr lang="fr-FR" sz="1800" b="0" strike="noStrike" spc="-1">
              <a:latin typeface="Calibri"/>
            </a:endParaRPr>
          </a:p>
          <a:p>
            <a:pPr marL="720">
              <a:lnSpc>
                <a:spcPct val="100000"/>
              </a:lnSpc>
            </a:pPr>
            <a:r>
              <a:rPr lang="fr-FR" sz="1800" b="0" strike="noStrike" spc="-1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1800" b="0" strike="noStrike" spc="-1">
              <a:latin typeface="Calibri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A4BCBC6-714A-416A-AF3A-029BDC2320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4526" y="1100830"/>
            <a:ext cx="4963674" cy="40414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1" dur="1000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2" dur="10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6" dur="1000"/>
                                        <p:tgtEl>
                                          <p:spTgt spid="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7" dur="1000" fill="hold"/>
                                        <p:tgtEl>
                                          <p:spTgt spid="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" dur="1000" fill="hold"/>
                                        <p:tgtEl>
                                          <p:spTgt spid="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1" dur="1000"/>
                                        <p:tgtEl>
                                          <p:spTgt spid="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2" dur="1000" fill="hold"/>
                                        <p:tgtEl>
                                          <p:spTgt spid="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1000" fill="hold"/>
                                        <p:tgtEl>
                                          <p:spTgt spid="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6" dur="1000"/>
                                        <p:tgtEl>
                                          <p:spTgt spid="1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7" dur="1000" fill="hold"/>
                                        <p:tgtEl>
                                          <p:spTgt spid="1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" dur="1000" fill="hold"/>
                                        <p:tgtEl>
                                          <p:spTgt spid="1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1" dur="1000"/>
                                        <p:tgtEl>
                                          <p:spTgt spid="1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32" dur="1000" fill="hold"/>
                                        <p:tgtEl>
                                          <p:spTgt spid="1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3" dur="1000" fill="hold"/>
                                        <p:tgtEl>
                                          <p:spTgt spid="1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6" dur="1000"/>
                                        <p:tgtEl>
                                          <p:spTgt spid="1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37" dur="1000" fill="hold"/>
                                        <p:tgtEl>
                                          <p:spTgt spid="1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" dur="1000" fill="hold"/>
                                        <p:tgtEl>
                                          <p:spTgt spid="1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1" dur="1000"/>
                                        <p:tgtEl>
                                          <p:spTgt spid="1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42" dur="1000" fill="hold"/>
                                        <p:tgtEl>
                                          <p:spTgt spid="1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3" dur="1000" fill="hold"/>
                                        <p:tgtEl>
                                          <p:spTgt spid="1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A0C83646-DD6B-4FE6-9F6E-19D6A6D7C9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400" y="1235081"/>
            <a:ext cx="7572652" cy="5167823"/>
          </a:xfrm>
          <a:prstGeom prst="rect">
            <a:avLst/>
          </a:prstGeom>
        </p:spPr>
      </p:pic>
      <p:sp>
        <p:nvSpPr>
          <p:cNvPr id="140" name="CustomShape 1"/>
          <p:cNvSpPr/>
          <p:nvPr/>
        </p:nvSpPr>
        <p:spPr>
          <a:xfrm>
            <a:off x="590400" y="373680"/>
            <a:ext cx="7910280" cy="528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800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		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 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</p:txBody>
      </p:sp>
      <p:sp>
        <p:nvSpPr>
          <p:cNvPr id="141" name="CustomShape 2"/>
          <p:cNvSpPr/>
          <p:nvPr/>
        </p:nvSpPr>
        <p:spPr>
          <a:xfrm>
            <a:off x="5221440" y="6372360"/>
            <a:ext cx="3776760" cy="35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</p:txBody>
      </p:sp>
      <p:sp>
        <p:nvSpPr>
          <p:cNvPr id="142" name="CustomShape 3"/>
          <p:cNvSpPr/>
          <p:nvPr/>
        </p:nvSpPr>
        <p:spPr>
          <a:xfrm>
            <a:off x="540720" y="279720"/>
            <a:ext cx="806184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1800" b="0" strike="noStrike" spc="-1">
              <a:latin typeface="Calibri"/>
            </a:endParaRPr>
          </a:p>
        </p:txBody>
      </p:sp>
      <p:sp>
        <p:nvSpPr>
          <p:cNvPr id="143" name="CustomShape 4"/>
          <p:cNvSpPr/>
          <p:nvPr/>
        </p:nvSpPr>
        <p:spPr>
          <a:xfrm>
            <a:off x="540720" y="226440"/>
            <a:ext cx="8061840" cy="1826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800" b="0" strike="noStrike" spc="-1">
                <a:solidFill>
                  <a:srgbClr val="5A5A5A"/>
                </a:solidFill>
                <a:latin typeface="Verdana"/>
                <a:ea typeface="DejaVu Sans"/>
              </a:rPr>
              <a:t>Lillocat - La recherche simple</a:t>
            </a:r>
            <a:r>
              <a:rPr lang="fr-FR" sz="4800" b="0" strike="noStrike" spc="-1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4800" b="0" strike="noStrike" spc="-1">
              <a:latin typeface="Calibri"/>
            </a:endParaRPr>
          </a:p>
          <a:p>
            <a:pPr algn="ctr">
              <a:lnSpc>
                <a:spcPct val="100000"/>
              </a:lnSpc>
            </a:pPr>
            <a:endParaRPr lang="fr-FR" sz="4800" b="0" strike="noStrike" spc="-1"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1800" b="0" strike="noStrike" spc="-1">
              <a:latin typeface="Calibri"/>
            </a:endParaRPr>
          </a:p>
        </p:txBody>
      </p:sp>
      <p:sp>
        <p:nvSpPr>
          <p:cNvPr id="146" name="CustomShape 6"/>
          <p:cNvSpPr/>
          <p:nvPr/>
        </p:nvSpPr>
        <p:spPr>
          <a:xfrm>
            <a:off x="1751461" y="5628008"/>
            <a:ext cx="1400114" cy="483522"/>
          </a:xfrm>
          <a:prstGeom prst="ellipse">
            <a:avLst/>
          </a:prstGeom>
          <a:noFill/>
          <a:ln>
            <a:solidFill>
              <a:srgbClr val="89E0B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5" name="Line 5"/>
          <p:cNvSpPr/>
          <p:nvPr/>
        </p:nvSpPr>
        <p:spPr>
          <a:xfrm flipV="1">
            <a:off x="1715949" y="5357530"/>
            <a:ext cx="3183256" cy="20939"/>
          </a:xfrm>
          <a:prstGeom prst="line">
            <a:avLst/>
          </a:prstGeom>
          <a:ln w="28440">
            <a:solidFill>
              <a:srgbClr val="89E0B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CustomShape 1"/>
          <p:cNvSpPr/>
          <p:nvPr/>
        </p:nvSpPr>
        <p:spPr>
          <a:xfrm>
            <a:off x="590400" y="373680"/>
            <a:ext cx="7910280" cy="528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800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		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>
                <a:solidFill>
                  <a:srgbClr val="5A5A5A"/>
                </a:solidFill>
                <a:latin typeface="Verdana"/>
                <a:ea typeface="ＭＳ Ｐゴシック"/>
              </a:rPr>
              <a:t> </a:t>
            </a:r>
            <a:endParaRPr lang="fr-FR" sz="12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>
              <a:latin typeface="Calibri"/>
            </a:endParaRPr>
          </a:p>
        </p:txBody>
      </p:sp>
      <p:sp>
        <p:nvSpPr>
          <p:cNvPr id="148" name="CustomShape 2"/>
          <p:cNvSpPr/>
          <p:nvPr/>
        </p:nvSpPr>
        <p:spPr>
          <a:xfrm>
            <a:off x="5221440" y="6372360"/>
            <a:ext cx="3776760" cy="35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  <a:p>
            <a:pPr>
              <a:lnSpc>
                <a:spcPct val="100000"/>
              </a:lnSpc>
              <a:spcBef>
                <a:spcPts val="159"/>
              </a:spcBef>
              <a:tabLst>
                <a:tab pos="0" algn="l"/>
              </a:tabLst>
            </a:pPr>
            <a:endParaRPr lang="fr-FR" sz="1800" b="0" strike="noStrike" spc="-1">
              <a:latin typeface="Calibri"/>
            </a:endParaRPr>
          </a:p>
        </p:txBody>
      </p:sp>
      <p:sp>
        <p:nvSpPr>
          <p:cNvPr id="149" name="CustomShape 3"/>
          <p:cNvSpPr/>
          <p:nvPr/>
        </p:nvSpPr>
        <p:spPr>
          <a:xfrm>
            <a:off x="540720" y="279720"/>
            <a:ext cx="806184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1800" b="0" strike="noStrike" spc="-1">
              <a:latin typeface="Calibri"/>
            </a:endParaRPr>
          </a:p>
        </p:txBody>
      </p:sp>
      <p:sp>
        <p:nvSpPr>
          <p:cNvPr id="150" name="CustomShape 4"/>
          <p:cNvSpPr/>
          <p:nvPr/>
        </p:nvSpPr>
        <p:spPr>
          <a:xfrm>
            <a:off x="114480" y="-83160"/>
            <a:ext cx="8488440" cy="252231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800" b="0" strike="noStrike" spc="-1" dirty="0" err="1">
                <a:solidFill>
                  <a:srgbClr val="5A5A5A"/>
                </a:solidFill>
                <a:latin typeface="Verdana"/>
                <a:ea typeface="DejaVu Sans"/>
              </a:rPr>
              <a:t>Lillocat</a:t>
            </a:r>
            <a:r>
              <a:rPr lang="fr-FR" sz="2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 - La recherche simple</a:t>
            </a:r>
            <a:r>
              <a:rPr lang="fr-FR" sz="4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4800" b="0" strike="noStrike" spc="-1" dirty="0">
              <a:latin typeface="Calibri"/>
            </a:endParaRPr>
          </a:p>
          <a:p>
            <a:pPr algn="just">
              <a:lnSpc>
                <a:spcPct val="100000"/>
              </a:lnSpc>
            </a:pPr>
            <a:endParaRPr lang="fr-FR" sz="2000" b="1" strike="noStrike" spc="-1" dirty="0">
              <a:solidFill>
                <a:srgbClr val="5A5A5A"/>
              </a:solidFill>
              <a:latin typeface="Verdana"/>
              <a:ea typeface="DejaVu Sans"/>
            </a:endParaRPr>
          </a:p>
          <a:p>
            <a:pPr algn="just">
              <a:lnSpc>
                <a:spcPct val="100000"/>
              </a:lnSpc>
            </a:pPr>
            <a:r>
              <a:rPr lang="fr-FR" sz="1800" b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Recherche sur un sujet :</a:t>
            </a:r>
            <a:endParaRPr lang="fr-FR" sz="1800" b="0" strike="noStrike" spc="-1" dirty="0">
              <a:latin typeface="Calibri"/>
            </a:endParaRPr>
          </a:p>
          <a:p>
            <a:pPr marL="720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marL="720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marL="720">
              <a:lnSpc>
                <a:spcPct val="100000"/>
              </a:lnSpc>
            </a:pPr>
            <a:endParaRPr lang="fr-FR" sz="1800" b="0" strike="noStrike" spc="-1" dirty="0">
              <a:latin typeface="Calibri"/>
            </a:endParaRPr>
          </a:p>
          <a:p>
            <a:pPr marL="720"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 </a:t>
            </a:r>
            <a:endParaRPr lang="fr-FR" sz="1800" b="0" strike="noStrike" spc="-1" dirty="0">
              <a:latin typeface="Calibri"/>
            </a:endParaRPr>
          </a:p>
        </p:txBody>
      </p:sp>
      <p:sp>
        <p:nvSpPr>
          <p:cNvPr id="151" name="CustomShape 5"/>
          <p:cNvSpPr/>
          <p:nvPr/>
        </p:nvSpPr>
        <p:spPr>
          <a:xfrm>
            <a:off x="40017" y="2233620"/>
            <a:ext cx="2538720" cy="378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800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281"/>
              </a:spcBef>
              <a:tabLst>
                <a:tab pos="0" algn="l"/>
              </a:tabLst>
            </a:pPr>
            <a:r>
              <a:rPr lang="fr-FR" sz="1400" b="1" i="1" strike="noStrike" spc="-1" dirty="0">
                <a:solidFill>
                  <a:srgbClr val="5A5A5A"/>
                </a:solidFill>
                <a:latin typeface="Verdana"/>
                <a:ea typeface="DejaVu Sans"/>
              </a:rPr>
              <a:t>Exemple :</a:t>
            </a:r>
            <a:endParaRPr lang="fr-FR" sz="1400" b="0" strike="noStrike" spc="-1" dirty="0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400" b="0" strike="noStrike" spc="-1" dirty="0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400" b="0" strike="noStrike" spc="-1" dirty="0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 dirty="0">
                <a:solidFill>
                  <a:srgbClr val="FF0000"/>
                </a:solidFill>
                <a:latin typeface="Verdana"/>
                <a:ea typeface="ＭＳ Ｐゴシック"/>
              </a:rPr>
              <a:t>Droit de vote femmes noires</a:t>
            </a:r>
            <a:endParaRPr lang="fr-FR" sz="1200" b="0" strike="noStrike" spc="-1" dirty="0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strike="noStrike" spc="-1" dirty="0">
                <a:solidFill>
                  <a:srgbClr val="5A5A5A"/>
                </a:solidFill>
                <a:latin typeface="Verdana"/>
                <a:ea typeface="ＭＳ Ｐゴシック"/>
              </a:rPr>
              <a:t> </a:t>
            </a:r>
            <a:endParaRPr lang="fr-FR" sz="1200" b="0" strike="noStrike" spc="-1" dirty="0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fr-FR" sz="1200" b="0" i="1" strike="noStrike" spc="-1" dirty="0">
                <a:solidFill>
                  <a:srgbClr val="5A5A5A"/>
                </a:solidFill>
                <a:latin typeface="Verdana"/>
                <a:ea typeface="ＭＳ Ｐゴシック"/>
              </a:rPr>
              <a:t>Les filtres dans la colonne de gauche permettent de réduire le nombre de résultats en sélectionnant par exemple le type de document, la bibliothèque ou en précisant la date</a:t>
            </a:r>
            <a:endParaRPr lang="fr-FR" sz="1200" b="0" strike="noStrike" spc="-1" dirty="0">
              <a:latin typeface="Calibri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fr-FR" sz="1200" b="0" strike="noStrike" spc="-1" dirty="0">
              <a:latin typeface="Calibri"/>
            </a:endParaRPr>
          </a:p>
        </p:txBody>
      </p:sp>
      <p:sp>
        <p:nvSpPr>
          <p:cNvPr id="152" name="CustomShape 6"/>
          <p:cNvSpPr/>
          <p:nvPr/>
        </p:nvSpPr>
        <p:spPr>
          <a:xfrm>
            <a:off x="2653200" y="2030037"/>
            <a:ext cx="176400" cy="3755160"/>
          </a:xfrm>
          <a:prstGeom prst="leftBrace">
            <a:avLst>
              <a:gd name="adj1" fmla="val 8333"/>
              <a:gd name="adj2" fmla="val 50000"/>
            </a:avLst>
          </a:prstGeom>
          <a:noFill/>
          <a:ln w="28440">
            <a:solidFill>
              <a:srgbClr val="89E0B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27D993D-F67A-47DC-BA40-774C59F649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7720" y="1961965"/>
            <a:ext cx="5938880" cy="359684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D428A"/>
      </a:dk2>
      <a:lt2>
        <a:srgbClr val="00B398"/>
      </a:lt2>
      <a:accent1>
        <a:srgbClr val="8DC8E8"/>
      </a:accent1>
      <a:accent2>
        <a:srgbClr val="720062"/>
      </a:accent2>
      <a:accent3>
        <a:srgbClr val="D38235"/>
      </a:accent3>
      <a:accent4>
        <a:srgbClr val="D5CB9F"/>
      </a:accent4>
      <a:accent5>
        <a:srgbClr val="7FA0AC"/>
      </a:accent5>
      <a:accent6>
        <a:srgbClr val="D8C8D1"/>
      </a:accent6>
      <a:hlink>
        <a:srgbClr val="AE2573"/>
      </a:hlink>
      <a:folHlink>
        <a:srgbClr val="72006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AE2573"/>
      </a:dk2>
      <a:lt2>
        <a:srgbClr val="00B398"/>
      </a:lt2>
      <a:accent1>
        <a:srgbClr val="8DC8E8"/>
      </a:accent1>
      <a:accent2>
        <a:srgbClr val="720062"/>
      </a:accent2>
      <a:accent3>
        <a:srgbClr val="D38235"/>
      </a:accent3>
      <a:accent4>
        <a:srgbClr val="D5CB9F"/>
      </a:accent4>
      <a:accent5>
        <a:srgbClr val="7FA0AC"/>
      </a:accent5>
      <a:accent6>
        <a:srgbClr val="D8C8D1"/>
      </a:accent6>
      <a:hlink>
        <a:srgbClr val="1D428A"/>
      </a:hlink>
      <a:folHlink>
        <a:srgbClr val="72006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D428A"/>
      </a:dk2>
      <a:lt2>
        <a:srgbClr val="00B398"/>
      </a:lt2>
      <a:accent1>
        <a:srgbClr val="8DC8E8"/>
      </a:accent1>
      <a:accent2>
        <a:srgbClr val="720062"/>
      </a:accent2>
      <a:accent3>
        <a:srgbClr val="D38235"/>
      </a:accent3>
      <a:accent4>
        <a:srgbClr val="D5CB9F"/>
      </a:accent4>
      <a:accent5>
        <a:srgbClr val="7FA0AC"/>
      </a:accent5>
      <a:accent6>
        <a:srgbClr val="D8C8D1"/>
      </a:accent6>
      <a:hlink>
        <a:srgbClr val="AE2573"/>
      </a:hlink>
      <a:folHlink>
        <a:srgbClr val="72006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11466</TotalTime>
  <Words>1673</Words>
  <Application>Microsoft Office PowerPoint</Application>
  <PresentationFormat>Affichage à l'écran (4:3)</PresentationFormat>
  <Paragraphs>552</Paragraphs>
  <Slides>36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36</vt:i4>
      </vt:variant>
    </vt:vector>
  </HeadingPairs>
  <TitlesOfParts>
    <vt:vector size="47" baseType="lpstr">
      <vt:lpstr>ＭＳ Ｐゴシック</vt:lpstr>
      <vt:lpstr>Arial</vt:lpstr>
      <vt:lpstr>Calibri</vt:lpstr>
      <vt:lpstr>DejaVu Sans</vt:lpstr>
      <vt:lpstr>StarSymbol</vt:lpstr>
      <vt:lpstr>Symbol</vt:lpstr>
      <vt:lpstr>Verdana</vt:lpstr>
      <vt:lpstr>Wingdings</vt:lpstr>
      <vt:lpstr>Office Theme</vt:lpstr>
      <vt:lpstr>Office Theme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Graphemes</dc:creator>
  <dc:description/>
  <cp:lastModifiedBy>Anne Deltombe</cp:lastModifiedBy>
  <cp:revision>635</cp:revision>
  <cp:lastPrinted>2022-11-18T08:12:58Z</cp:lastPrinted>
  <dcterms:created xsi:type="dcterms:W3CDTF">2014-11-21T11:01:13Z</dcterms:created>
  <dcterms:modified xsi:type="dcterms:W3CDTF">2024-05-31T12:12:29Z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Affichage à l'écran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36</vt:i4>
  </property>
</Properties>
</file>