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35" roundtripDataSignature="AMtx7mhW32OmpDwJLIER23b4eVpr97PaG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slide" Target="slides/slide25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11" Type="http://schemas.openxmlformats.org/officeDocument/2006/relationships/slide" Target="slides/slide7.xml"/><Relationship Id="rId33" Type="http://schemas.openxmlformats.org/officeDocument/2006/relationships/slide" Target="slides/slide29.xml"/><Relationship Id="rId10" Type="http://schemas.openxmlformats.org/officeDocument/2006/relationships/slide" Target="slides/slide6.xml"/><Relationship Id="rId32" Type="http://schemas.openxmlformats.org/officeDocument/2006/relationships/slide" Target="slides/slide28.xml"/><Relationship Id="rId13" Type="http://schemas.openxmlformats.org/officeDocument/2006/relationships/slide" Target="slides/slide9.xml"/><Relationship Id="rId35" Type="http://customschemas.google.com/relationships/presentationmetadata" Target="metadata"/><Relationship Id="rId12" Type="http://schemas.openxmlformats.org/officeDocument/2006/relationships/slide" Target="slides/slide8.xml"/><Relationship Id="rId34" Type="http://schemas.openxmlformats.org/officeDocument/2006/relationships/slide" Target="slides/slide30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67" name="Google Shape;167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79" name="Google Shape;179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87" name="Google Shape;187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96" name="Google Shape;196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08" name="Google Shape;208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16" name="Google Shape;216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24" name="Google Shape;224;p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35" name="Google Shape;235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43" name="Google Shape;243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52" name="Google Shape;252;p2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4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8" name="Google Shape;98;p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63" name="Google Shape;263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71" name="Google Shape;271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79" name="Google Shape;279;p2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92" name="Google Shape;292;p2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00" name="Google Shape;300;p2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08" name="Google Shape;308;p2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18" name="Google Shape;318;p2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26" name="Google Shape;326;p2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34" name="Google Shape;334;p2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2030bdb0978_0_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6" name="Google Shape;346;g2030bdb0978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2ddfd84d903_0_4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7" name="Google Shape;107;g2ddfd84d903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2030bdb097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55" name="Google Shape;355;g2030bdb0978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5" name="Google Shape;115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4" name="Google Shape;124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32" name="Google Shape;132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40" name="Google Shape;140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51" name="Google Shape;151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59" name="Google Shape;159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de Título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3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3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3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3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l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4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4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4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4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4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o e Título Vertical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4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4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4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4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4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mente Título" type="titleOnly">
  <p:cSld name="TITLE_ONL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 Branco" type="blank">
  <p:cSld name="BLANK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3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Conteúdo" type="obj">
  <p:cSld name="OBJEC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3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35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" name="Google Shape;29;p3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3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3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beçalho da Seção" type="secHead">
  <p:cSld name="SECTION_HEADER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36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36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5" name="Google Shape;35;p3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3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3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as Partes de Conteúdo" type="twoObj">
  <p:cSld name="TWO_OBJECT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3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37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1" name="Google Shape;41;p37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3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3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3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ção" type="twoTxTwoObj">
  <p:cSld name="TWO_OBJECTS_WITH_TEXT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38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38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8" name="Google Shape;48;p38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9" name="Google Shape;49;p38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0" name="Google Shape;50;p38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1" name="Google Shape;51;p3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3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3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 com Legenda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3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3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3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3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3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3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m com Legenda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4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4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4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4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4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4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3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3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3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3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://scielo.iics.una.py/scielo.php?script=sci_arttext&amp;pid=S1683-98032018000100065" TargetMode="External"/><Relationship Id="rId4" Type="http://schemas.openxmlformats.org/officeDocument/2006/relationships/image" Target="../media/image1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1.png"/><Relationship Id="rId4" Type="http://schemas.openxmlformats.org/officeDocument/2006/relationships/image" Target="../media/image10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png"/><Relationship Id="rId4" Type="http://schemas.openxmlformats.org/officeDocument/2006/relationships/image" Target="../media/image28.png"/><Relationship Id="rId5" Type="http://schemas.openxmlformats.org/officeDocument/2006/relationships/image" Target="../media/image10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s://www.scielo.cl/scielo.php?script=sci_arttext&amp;pid=S0717-75182021000200203&amp;lng=en&amp;nrm=iso&amp;tlng=en" TargetMode="External"/><Relationship Id="rId4" Type="http://schemas.openxmlformats.org/officeDocument/2006/relationships/image" Target="../media/image10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9.png"/><Relationship Id="rId4" Type="http://schemas.openxmlformats.org/officeDocument/2006/relationships/image" Target="../media/image10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7.png"/><Relationship Id="rId4" Type="http://schemas.openxmlformats.org/officeDocument/2006/relationships/image" Target="../media/image10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hyperlink" Target="http://www.bvs.hn/RCFH/pdf/2020/pdf/RCFH6-2-2020-5.pdf" TargetMode="External"/><Relationship Id="rId4" Type="http://schemas.openxmlformats.org/officeDocument/2006/relationships/image" Target="../media/image10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5.png"/><Relationship Id="rId4" Type="http://schemas.openxmlformats.org/officeDocument/2006/relationships/image" Target="../media/image10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4.png"/><Relationship Id="rId4" Type="http://schemas.openxmlformats.org/officeDocument/2006/relationships/image" Target="../media/image12.png"/><Relationship Id="rId5" Type="http://schemas.openxmlformats.org/officeDocument/2006/relationships/image" Target="../media/image10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hyperlink" Target="http://scielo.sld.cu/scielo.php?script=sci_arttext&amp;pid=S0138-65572023000100040&amp;lng=en&amp;nrm=iso&amp;tlng=en" TargetMode="External"/><Relationship Id="rId4" Type="http://schemas.openxmlformats.org/officeDocument/2006/relationships/image" Target="../media/image1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png"/><Relationship Id="rId4" Type="http://schemas.openxmlformats.org/officeDocument/2006/relationships/hyperlink" Target="https://creativecommons.org/licenses/by-nc-sa/4.0/deed.es" TargetMode="External"/><Relationship Id="rId5" Type="http://schemas.openxmlformats.org/officeDocument/2006/relationships/image" Target="../media/image22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0.png"/><Relationship Id="rId4" Type="http://schemas.openxmlformats.org/officeDocument/2006/relationships/image" Target="../media/image18.png"/><Relationship Id="rId5" Type="http://schemas.openxmlformats.org/officeDocument/2006/relationships/image" Target="../media/image10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hyperlink" Target="http://www.scielo.org.ve/scielo.php?script=sci_arttext&amp;pid=S1690-32932015000200010" TargetMode="External"/><Relationship Id="rId4" Type="http://schemas.openxmlformats.org/officeDocument/2006/relationships/image" Target="../media/image10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4.png"/><Relationship Id="rId4" Type="http://schemas.openxmlformats.org/officeDocument/2006/relationships/image" Target="../media/image10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6.png"/><Relationship Id="rId4" Type="http://schemas.openxmlformats.org/officeDocument/2006/relationships/image" Target="../media/image10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hyperlink" Target="https://www.scielosp.org/article/rpsp/2023.v47/e69/" TargetMode="External"/><Relationship Id="rId4" Type="http://schemas.openxmlformats.org/officeDocument/2006/relationships/image" Target="../media/image10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3.png"/><Relationship Id="rId4" Type="http://schemas.openxmlformats.org/officeDocument/2006/relationships/image" Target="../media/image10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6.png"/><Relationship Id="rId4" Type="http://schemas.openxmlformats.org/officeDocument/2006/relationships/image" Target="../media/image10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hyperlink" Target="https://www.scielo.br/j/csc/a/PpqkLqGJ6JdBn6GPctVFvxQ/?lang=es" TargetMode="External"/><Relationship Id="rId4" Type="http://schemas.openxmlformats.org/officeDocument/2006/relationships/image" Target="../media/image10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0.png"/><Relationship Id="rId4" Type="http://schemas.openxmlformats.org/officeDocument/2006/relationships/image" Target="../media/image2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png"/><Relationship Id="rId4" Type="http://schemas.openxmlformats.org/officeDocument/2006/relationships/image" Target="../media/image6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10.png"/><Relationship Id="rId4" Type="http://schemas.openxmlformats.org/officeDocument/2006/relationships/hyperlink" Target="https://creativecommons.org/licenses/by-nc-sa/4.0/deed.es" TargetMode="External"/><Relationship Id="rId5" Type="http://schemas.openxmlformats.org/officeDocument/2006/relationships/image" Target="../media/image2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4" Type="http://schemas.openxmlformats.org/officeDocument/2006/relationships/image" Target="../media/image1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www.scielo.cl/scielo.php?script=sci_arttext&amp;pid=S0717-77122006000200010" TargetMode="External"/><Relationship Id="rId4" Type="http://schemas.openxmlformats.org/officeDocument/2006/relationships/image" Target="../media/image1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Relationship Id="rId4" Type="http://schemas.openxmlformats.org/officeDocument/2006/relationships/image" Target="../media/image1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/>
        </p:nvSpPr>
        <p:spPr>
          <a:xfrm>
            <a:off x="196201" y="2689373"/>
            <a:ext cx="6921191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i="0" lang="pt-BR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Descriptores DeCS/MesH 2024 destacados para uso en la indización temática</a:t>
            </a:r>
            <a:endParaRPr b="1" i="0" sz="32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85" name="Google Shape;85;p1"/>
          <p:cNvGrpSpPr/>
          <p:nvPr/>
        </p:nvGrpSpPr>
        <p:grpSpPr>
          <a:xfrm>
            <a:off x="196201" y="2049255"/>
            <a:ext cx="6488545" cy="41564"/>
            <a:chOff x="0" y="2224357"/>
            <a:chExt cx="6488545" cy="45720"/>
          </a:xfrm>
        </p:grpSpPr>
        <p:sp>
          <p:nvSpPr>
            <p:cNvPr id="86" name="Google Shape;86;p1"/>
            <p:cNvSpPr/>
            <p:nvPr/>
          </p:nvSpPr>
          <p:spPr>
            <a:xfrm>
              <a:off x="0" y="2224358"/>
              <a:ext cx="6488545" cy="4571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" name="Google Shape;87;p1"/>
            <p:cNvSpPr/>
            <p:nvPr/>
          </p:nvSpPr>
          <p:spPr>
            <a:xfrm flipH="1" rot="10800000">
              <a:off x="0" y="2224357"/>
              <a:ext cx="666752" cy="4572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b="0" i="0" lang="pt-BR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8" name="Google Shape;88;p1"/>
          <p:cNvGrpSpPr/>
          <p:nvPr/>
        </p:nvGrpSpPr>
        <p:grpSpPr>
          <a:xfrm>
            <a:off x="7417417" y="2623598"/>
            <a:ext cx="4310382" cy="1423987"/>
            <a:chOff x="7013187" y="2368281"/>
            <a:chExt cx="4310382" cy="1423987"/>
          </a:xfrm>
        </p:grpSpPr>
        <p:cxnSp>
          <p:nvCxnSpPr>
            <p:cNvPr id="89" name="Google Shape;89;p1"/>
            <p:cNvCxnSpPr/>
            <p:nvPr/>
          </p:nvCxnSpPr>
          <p:spPr>
            <a:xfrm>
              <a:off x="8235397" y="3357273"/>
              <a:ext cx="1716881" cy="0"/>
            </a:xfrm>
            <a:prstGeom prst="straightConnector1">
              <a:avLst/>
            </a:prstGeom>
            <a:noFill/>
            <a:ln cap="flat" cmpd="sng" w="952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90" name="Google Shape;90;p1"/>
            <p:cNvSpPr/>
            <p:nvPr/>
          </p:nvSpPr>
          <p:spPr>
            <a:xfrm>
              <a:off x="7013187" y="2368281"/>
              <a:ext cx="1423987" cy="1423987"/>
            </a:xfrm>
            <a:prstGeom prst="ellipse">
              <a:avLst/>
            </a:prstGeom>
            <a:blipFill rotWithShape="1">
              <a:blip r:embed="rId4">
                <a:alphaModFix/>
              </a:blip>
              <a:stretch>
                <a:fillRect b="0" l="-24995" r="-24994" t="0"/>
              </a:stretch>
            </a:blipFill>
            <a:ln cap="flat" cmpd="sng" w="12700">
              <a:solidFill>
                <a:schemeClr val="lt2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sng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" name="Google Shape;91;p1"/>
            <p:cNvSpPr txBox="1"/>
            <p:nvPr/>
          </p:nvSpPr>
          <p:spPr>
            <a:xfrm>
              <a:off x="8537469" y="2711058"/>
              <a:ext cx="2786100" cy="708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1" i="0" lang="pt-BR" sz="2000" u="none" cap="none" strike="noStrike">
                  <a:solidFill>
                    <a:srgbClr val="2BF6D1"/>
                  </a:solidFill>
                  <a:latin typeface="Calibri"/>
                  <a:ea typeface="Calibri"/>
                  <a:cs typeface="Calibri"/>
                  <a:sym typeface="Calibri"/>
                </a:rPr>
                <a:t>Sueli Mitiko Yano Suga</a:t>
              </a:r>
              <a:endPara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000"/>
                <a:buFont typeface="Arial"/>
                <a:buNone/>
              </a:pPr>
              <a:r>
                <a:rPr b="0" i="0" lang="pt-BR" sz="2000" u="none" cap="none" strike="noStrike">
                  <a:solidFill>
                    <a:srgbClr val="F2F2F2"/>
                  </a:solidFill>
                  <a:latin typeface="Calibri"/>
                  <a:ea typeface="Calibri"/>
                  <a:cs typeface="Calibri"/>
                  <a:sym typeface="Calibri"/>
                </a:rPr>
                <a:t>BIREME/</a:t>
              </a:r>
              <a:r>
                <a:rPr lang="pt-BR" sz="2000">
                  <a:solidFill>
                    <a:srgbClr val="F2F2F2"/>
                  </a:solidFill>
                  <a:latin typeface="Calibri"/>
                  <a:ea typeface="Calibri"/>
                  <a:cs typeface="Calibri"/>
                  <a:sym typeface="Calibri"/>
                </a:rPr>
                <a:t>OPS/OMS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2" name="Google Shape;92;p1"/>
          <p:cNvSpPr txBox="1"/>
          <p:nvPr/>
        </p:nvSpPr>
        <p:spPr>
          <a:xfrm>
            <a:off x="543404" y="1446420"/>
            <a:ext cx="7740625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pt-BR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Indización de documentos según la Metodología LILACS</a:t>
            </a:r>
            <a:endParaRPr b="1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1"/>
          <p:cNvSpPr txBox="1"/>
          <p:nvPr/>
        </p:nvSpPr>
        <p:spPr>
          <a:xfrm>
            <a:off x="538391" y="551638"/>
            <a:ext cx="5209347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pt-BR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Fortalecimiento de las Redes de Información en Salud en AL&amp;C (2024)</a:t>
            </a:r>
            <a:endParaRPr b="0" i="0" sz="2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1"/>
          <p:cNvSpPr txBox="1"/>
          <p:nvPr/>
        </p:nvSpPr>
        <p:spPr>
          <a:xfrm>
            <a:off x="538391" y="5565150"/>
            <a:ext cx="2902083" cy="9541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pt-BR" sz="3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23/mayo</a:t>
            </a:r>
            <a:endParaRPr b="0" i="0" sz="3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pt-BR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11 am </a:t>
            </a:r>
            <a:r>
              <a:rPr b="0" i="0" lang="pt-BR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(Brasília, GMT-3)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1"/>
          <p:cNvSpPr txBox="1"/>
          <p:nvPr/>
        </p:nvSpPr>
        <p:spPr>
          <a:xfrm>
            <a:off x="8645300" y="5026350"/>
            <a:ext cx="2902200" cy="5388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3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Laís Aparecida da Silva</a:t>
            </a:r>
            <a:endParaRPr sz="23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1"/>
          <p:cNvSpPr txBox="1"/>
          <p:nvPr>
            <p:ph type="title"/>
          </p:nvPr>
        </p:nvSpPr>
        <p:spPr>
          <a:xfrm>
            <a:off x="381000" y="10386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pt-BR" sz="2400"/>
              <a:t>Ejemplo de uso de los términos autorizados:</a:t>
            </a:r>
            <a:endParaRPr sz="40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6666"/>
              <a:buFont typeface="Calibri"/>
              <a:buNone/>
            </a:pPr>
            <a:r>
              <a:rPr i="0" lang="pt-BR" sz="3600">
                <a:solidFill>
                  <a:srgbClr val="212529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Trastorno de Oposición Desafiante</a:t>
            </a:r>
            <a:endParaRPr sz="3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0" name="Google Shape;170;p11"/>
          <p:cNvSpPr txBox="1"/>
          <p:nvPr/>
        </p:nvSpPr>
        <p:spPr>
          <a:xfrm>
            <a:off x="388200" y="2210800"/>
            <a:ext cx="6596100" cy="154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pt-BR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Descriptores Primarios</a:t>
            </a:r>
            <a:endParaRPr b="1" i="0" sz="2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Trastorno de Oposición Desafiante/diagnóstico*</a:t>
            </a:r>
            <a:endParaRPr b="0" i="0" sz="2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Trastorno de Oposición Desafiante/epidemiología*</a:t>
            </a:r>
            <a:endParaRPr b="0" i="0" sz="2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pt-BR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Trastorno de Oposición Desafiante/terapia*</a:t>
            </a:r>
            <a:endParaRPr b="0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p11"/>
          <p:cNvSpPr txBox="1"/>
          <p:nvPr/>
        </p:nvSpPr>
        <p:spPr>
          <a:xfrm>
            <a:off x="381002" y="1225573"/>
            <a:ext cx="11616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pt-BR" sz="2400" u="sng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Trastorno negativista desafiante: una puesta al día para pediatras y psiquiatras infantiles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" name="Google Shape;172;p11"/>
          <p:cNvSpPr txBox="1"/>
          <p:nvPr/>
        </p:nvSpPr>
        <p:spPr>
          <a:xfrm>
            <a:off x="6351925" y="1668500"/>
            <a:ext cx="5840100" cy="3638700"/>
          </a:xfrm>
          <a:prstGeom prst="rect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pt-BR" sz="2200" u="none" cap="none" strike="noStrike">
                <a:solidFill>
                  <a:srgbClr val="242424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Descriptores Secundarios:</a:t>
            </a:r>
            <a:endParaRPr b="1" i="0" sz="2200" u="none" cap="none" strike="noStrike">
              <a:solidFill>
                <a:srgbClr val="242424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pt-BR" sz="2200" u="none" cap="none" strike="noStrike">
                <a:solidFill>
                  <a:srgbClr val="242424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Trastorno de Oposición Desafiante/etiología</a:t>
            </a:r>
            <a:endParaRPr b="0" i="0" sz="2200" u="none" cap="none" strike="noStrike">
              <a:solidFill>
                <a:srgbClr val="242424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pt-BR" sz="2200" u="none" cap="none" strike="noStrike">
                <a:solidFill>
                  <a:srgbClr val="242424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Trastorno por déficit de Atención con Hiperactividad/diagnóstico</a:t>
            </a:r>
            <a:r>
              <a:rPr b="0" i="0" lang="pt-BR" sz="2200" u="none" cap="none" strike="noStrike">
                <a:solidFill>
                  <a:schemeClr val="accent2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(como diferencial)</a:t>
            </a:r>
            <a:endParaRPr b="0" i="0" sz="2200" u="none" cap="none" strike="noStrike">
              <a:solidFill>
                <a:schemeClr val="accent2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pt-BR" sz="2200" u="none" cap="none" strike="noStrike">
                <a:solidFill>
                  <a:srgbClr val="242424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Trastorno por déficit de Atención con Hiperactividad/epidemiología</a:t>
            </a:r>
            <a:r>
              <a:rPr b="0" i="0" lang="pt-BR" sz="2200" u="none" cap="none" strike="noStrike">
                <a:solidFill>
                  <a:schemeClr val="accent2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(comorbilidad)</a:t>
            </a:r>
            <a:endParaRPr b="0" i="0" sz="2200" u="none" cap="none" strike="noStrike">
              <a:solidFill>
                <a:schemeClr val="accent2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pt-BR" sz="2200" u="none" cap="none" strike="noStrike">
                <a:solidFill>
                  <a:srgbClr val="242424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Diagnóstico Diferencial</a:t>
            </a:r>
            <a:endParaRPr b="0" i="0" sz="2200" u="none" cap="none" strike="noStrike">
              <a:solidFill>
                <a:srgbClr val="242424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pt-BR" sz="2200" u="none" cap="none" strike="noStrike">
                <a:solidFill>
                  <a:srgbClr val="242424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Comorbilidad</a:t>
            </a:r>
            <a:endParaRPr b="0" i="0" sz="2200" u="none" cap="none" strike="noStrike">
              <a:solidFill>
                <a:srgbClr val="242424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pt-BR" sz="2200" u="none" cap="none" strike="noStrike">
                <a:solidFill>
                  <a:srgbClr val="242424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Problema de Conducta</a:t>
            </a:r>
            <a:endParaRPr b="0" i="0" sz="2200" u="none" cap="none" strike="noStrike">
              <a:solidFill>
                <a:schemeClr val="accent2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p11"/>
          <p:cNvSpPr txBox="1"/>
          <p:nvPr/>
        </p:nvSpPr>
        <p:spPr>
          <a:xfrm>
            <a:off x="494786" y="4688561"/>
            <a:ext cx="3000000" cy="96331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pt-BR" sz="2200" u="none" cap="none" strike="noStrike">
                <a:solidFill>
                  <a:srgbClr val="242424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Tipo de Publicación:</a:t>
            </a:r>
            <a:endParaRPr b="0" i="0" sz="2200" u="none" cap="none" strike="noStrike">
              <a:solidFill>
                <a:srgbClr val="242424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pt-BR" sz="2200" u="none" cap="none" strike="noStrike">
                <a:solidFill>
                  <a:srgbClr val="242424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Revisión </a:t>
            </a:r>
            <a:endParaRPr b="0" i="0" sz="2200" u="none" cap="none" strike="noStrike">
              <a:solidFill>
                <a:srgbClr val="242424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4" name="Google Shape;174;p11"/>
          <p:cNvSpPr txBox="1"/>
          <p:nvPr/>
        </p:nvSpPr>
        <p:spPr>
          <a:xfrm>
            <a:off x="3494786" y="5083645"/>
            <a:ext cx="2144014" cy="135264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pt-BR" sz="2200" u="none" cap="none" strike="noStrike">
                <a:solidFill>
                  <a:srgbClr val="242424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Precodificados:</a:t>
            </a:r>
            <a:endParaRPr b="1" i="0" sz="2200" u="none" cap="none" strike="noStrike">
              <a:solidFill>
                <a:srgbClr val="242424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pt-BR" sz="2200" u="none" cap="none" strike="noStrike">
                <a:solidFill>
                  <a:srgbClr val="242424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Humanos</a:t>
            </a:r>
            <a:endParaRPr b="0" i="0" sz="2200" u="none" cap="none" strike="noStrike">
              <a:solidFill>
                <a:srgbClr val="242424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pt-BR" sz="2200" u="none" cap="none" strike="noStrike">
                <a:solidFill>
                  <a:srgbClr val="242424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Niños</a:t>
            </a:r>
            <a:endParaRPr b="0" i="0" sz="2200" u="none" cap="none" strike="noStrike">
              <a:solidFill>
                <a:srgbClr val="242424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5" name="Google Shape;175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2357" y="6278688"/>
            <a:ext cx="1017729" cy="359198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11"/>
          <p:cNvSpPr txBox="1"/>
          <p:nvPr/>
        </p:nvSpPr>
        <p:spPr>
          <a:xfrm>
            <a:off x="5581025" y="6207350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200">
                <a:solidFill>
                  <a:schemeClr val="dk1"/>
                </a:solidFill>
                <a:highlight>
                  <a:srgbClr val="FFFFFF"/>
                </a:highlight>
              </a:rPr>
              <a:t>DOI: 10.5281/zenodo.11286384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2"/>
          <p:cNvSpPr txBox="1"/>
          <p:nvPr>
            <p:ph type="title"/>
          </p:nvPr>
        </p:nvSpPr>
        <p:spPr>
          <a:xfrm>
            <a:off x="381000" y="10386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3600"/>
              <a:buFont typeface="Calibri"/>
              <a:buNone/>
            </a:pPr>
            <a:r>
              <a:rPr b="0" i="0" lang="pt-BR" sz="3600" u="none" strike="noStrike">
                <a:solidFill>
                  <a:srgbClr val="212529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Patrones Dietéticos</a:t>
            </a:r>
            <a:endParaRPr sz="3600"/>
          </a:p>
        </p:txBody>
      </p:sp>
      <p:pic>
        <p:nvPicPr>
          <p:cNvPr id="182" name="Google Shape;182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3271" y="1429430"/>
            <a:ext cx="11005457" cy="46303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2357" y="6278688"/>
            <a:ext cx="1017729" cy="359198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12"/>
          <p:cNvSpPr txBox="1"/>
          <p:nvPr/>
        </p:nvSpPr>
        <p:spPr>
          <a:xfrm>
            <a:off x="5567125" y="6207325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200">
                <a:solidFill>
                  <a:schemeClr val="dk1"/>
                </a:solidFill>
                <a:highlight>
                  <a:srgbClr val="FFFFFF"/>
                </a:highlight>
              </a:rPr>
              <a:t>DOI: 10.5281/zenodo.11286384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3"/>
          <p:cNvSpPr txBox="1"/>
          <p:nvPr>
            <p:ph type="title"/>
          </p:nvPr>
        </p:nvSpPr>
        <p:spPr>
          <a:xfrm>
            <a:off x="206829" y="103867"/>
            <a:ext cx="10689771" cy="9629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3600"/>
              <a:buFont typeface="Calibri"/>
              <a:buNone/>
            </a:pPr>
            <a:r>
              <a:rPr b="0" i="0" lang="pt-BR" sz="3600" u="none" strike="noStrike">
                <a:solidFill>
                  <a:srgbClr val="212529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Patrones Dietéticos</a:t>
            </a:r>
            <a:endParaRPr sz="3600"/>
          </a:p>
        </p:txBody>
      </p:sp>
      <p:pic>
        <p:nvPicPr>
          <p:cNvPr id="190" name="Google Shape;190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657" y="1169118"/>
            <a:ext cx="7282542" cy="56888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288455" y="2837009"/>
            <a:ext cx="5870888" cy="2851873"/>
          </a:xfrm>
          <a:prstGeom prst="rect">
            <a:avLst/>
          </a:prstGeom>
          <a:noFill/>
          <a:ln cap="flat" cmpd="sng" w="9525">
            <a:solidFill>
              <a:srgbClr val="BF9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92" name="Google Shape;192;p1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12357" y="6278688"/>
            <a:ext cx="1017729" cy="359198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13"/>
          <p:cNvSpPr txBox="1"/>
          <p:nvPr/>
        </p:nvSpPr>
        <p:spPr>
          <a:xfrm>
            <a:off x="5636700" y="6360425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200">
                <a:solidFill>
                  <a:schemeClr val="dk1"/>
                </a:solidFill>
                <a:highlight>
                  <a:srgbClr val="FFFFFF"/>
                </a:highlight>
              </a:rPr>
              <a:t>              </a:t>
            </a:r>
            <a:r>
              <a:rPr b="1" lang="pt-BR" sz="1200">
                <a:solidFill>
                  <a:schemeClr val="dk1"/>
                </a:solidFill>
                <a:highlight>
                  <a:srgbClr val="FFFFFF"/>
                </a:highlight>
              </a:rPr>
              <a:t>DOI: 10.5281/zenodo.11286384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4"/>
          <p:cNvSpPr txBox="1"/>
          <p:nvPr>
            <p:ph type="title"/>
          </p:nvPr>
        </p:nvSpPr>
        <p:spPr>
          <a:xfrm>
            <a:off x="315700" y="-1"/>
            <a:ext cx="10515600" cy="121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4000"/>
              <a:buFont typeface="Calibri"/>
              <a:buNone/>
            </a:pPr>
            <a:r>
              <a:rPr lang="pt-BR" sz="2200">
                <a:solidFill>
                  <a:srgbClr val="212529"/>
                </a:solidFill>
                <a:highlight>
                  <a:schemeClr val="lt1"/>
                </a:highlight>
              </a:rPr>
              <a:t>Ejemplo de uso del término autorizado:</a:t>
            </a:r>
            <a:endParaRPr sz="2200">
              <a:solidFill>
                <a:srgbClr val="212529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3600"/>
              <a:buFont typeface="Calibri"/>
              <a:buNone/>
            </a:pPr>
            <a:r>
              <a:rPr b="0" i="0" lang="pt-BR" sz="3000" u="none" strike="noStrike">
                <a:solidFill>
                  <a:srgbClr val="212529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Patrones Dietéticos</a:t>
            </a:r>
            <a:endParaRPr sz="3000"/>
          </a:p>
        </p:txBody>
      </p:sp>
      <p:sp>
        <p:nvSpPr>
          <p:cNvPr id="199" name="Google Shape;199;p14"/>
          <p:cNvSpPr txBox="1"/>
          <p:nvPr/>
        </p:nvSpPr>
        <p:spPr>
          <a:xfrm>
            <a:off x="315700" y="1078280"/>
            <a:ext cx="10385100" cy="8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pt-BR" sz="24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Variaciones en el estado nutricional, presión arterial y en los patrones dietéticos de jóvenes posterior al ingreso a la educación superior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0" name="Google Shape;200;p14"/>
          <p:cNvSpPr txBox="1"/>
          <p:nvPr/>
        </p:nvSpPr>
        <p:spPr>
          <a:xfrm>
            <a:off x="6814175" y="-853250"/>
            <a:ext cx="8090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" name="Google Shape;201;p14"/>
          <p:cNvSpPr txBox="1"/>
          <p:nvPr/>
        </p:nvSpPr>
        <p:spPr>
          <a:xfrm>
            <a:off x="417700" y="2135902"/>
            <a:ext cx="10181100" cy="153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pt-BR" sz="2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Descriptores Primarios</a:t>
            </a:r>
            <a:endParaRPr b="1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pt-BR" sz="2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Estado Nutricional</a:t>
            </a:r>
            <a:endParaRPr b="0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pt-BR" sz="2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Conducta Alimentaria</a:t>
            </a:r>
            <a:r>
              <a:rPr b="0" i="0" lang="pt-BR" sz="2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(= Comportamiento Relacionado con la Alimentación)</a:t>
            </a:r>
            <a:endParaRPr b="0" i="0" sz="22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pt-BR" sz="2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Presión Arterial</a:t>
            </a:r>
            <a:endParaRPr b="0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14"/>
          <p:cNvSpPr txBox="1"/>
          <p:nvPr/>
        </p:nvSpPr>
        <p:spPr>
          <a:xfrm>
            <a:off x="417700" y="3901825"/>
            <a:ext cx="4710900" cy="27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pt-BR" sz="2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Descriptores Secundarios</a:t>
            </a:r>
            <a:endParaRPr b="1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pt-BR" sz="2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Estudios Longitudinales</a:t>
            </a:r>
            <a:endParaRPr b="0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pt-BR" sz="2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Encuestas Nutricionales</a:t>
            </a:r>
            <a:endParaRPr b="0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pt-BR" sz="2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Antropometría</a:t>
            </a:r>
            <a:endParaRPr b="0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pt-BR" sz="2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Estudiantes del Área de la Salud</a:t>
            </a:r>
            <a:endParaRPr b="0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pt-BR" sz="2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Factores Sexuales</a:t>
            </a:r>
            <a:r>
              <a:rPr b="0" i="0" lang="pt-BR" sz="2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(opcional)</a:t>
            </a:r>
            <a:endParaRPr b="0" i="0" sz="22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pt-BR" sz="2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Chile</a:t>
            </a:r>
            <a:r>
              <a:rPr b="0" i="0" lang="pt-BR" sz="2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(opcional)</a:t>
            </a:r>
            <a:endParaRPr b="0" i="0" sz="22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p14"/>
          <p:cNvSpPr txBox="1"/>
          <p:nvPr/>
        </p:nvSpPr>
        <p:spPr>
          <a:xfrm>
            <a:off x="5576200" y="3996375"/>
            <a:ext cx="50226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pt-BR" sz="2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Precodificados</a:t>
            </a:r>
            <a:endParaRPr b="1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pt-BR" sz="2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Humanos; Masculino</a:t>
            </a:r>
            <a:endParaRPr b="0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pt-BR" sz="2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Femenino; Adolescente</a:t>
            </a:r>
            <a:endParaRPr b="0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pt-BR" sz="2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Adulto Joven; Adulto</a:t>
            </a:r>
            <a:endParaRPr b="0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t/>
            </a:r>
            <a:endParaRPr b="0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pt-BR" sz="2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Tipo de Publicación</a:t>
            </a:r>
            <a:endParaRPr b="1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pt-BR" sz="2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Estudio Comparativo</a:t>
            </a:r>
            <a:endParaRPr b="0" i="0" sz="2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4" name="Google Shape;204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8857" y="6498813"/>
            <a:ext cx="1017729" cy="359198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14"/>
          <p:cNvSpPr txBox="1"/>
          <p:nvPr/>
        </p:nvSpPr>
        <p:spPr>
          <a:xfrm>
            <a:off x="8392475" y="6493750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200">
                <a:solidFill>
                  <a:schemeClr val="dk1"/>
                </a:solidFill>
                <a:highlight>
                  <a:srgbClr val="FFFFFF"/>
                </a:highlight>
              </a:rPr>
              <a:t>DOI: 10.5281/zenodo.11286384</a:t>
            </a:r>
            <a:endParaRPr/>
          </a:p>
        </p:txBody>
      </p:sp>
    </p:spTree>
  </p:cSld>
  <p:clrMapOvr>
    <a:masterClrMapping/>
  </p:clrMapOvr>
  <p:transition spd="med">
    <p:fade thruBlk="1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5"/>
          <p:cNvSpPr txBox="1"/>
          <p:nvPr>
            <p:ph type="title"/>
          </p:nvPr>
        </p:nvSpPr>
        <p:spPr>
          <a:xfrm>
            <a:off x="544286" y="-19050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3600"/>
              <a:buFont typeface="Calibri"/>
              <a:buNone/>
            </a:pPr>
            <a:r>
              <a:rPr b="0" i="0" lang="pt-BR" sz="3600" u="none" strike="noStrike">
                <a:solidFill>
                  <a:srgbClr val="212529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Altmétricas</a:t>
            </a:r>
            <a:endParaRPr sz="3600"/>
          </a:p>
        </p:txBody>
      </p:sp>
      <p:pic>
        <p:nvPicPr>
          <p:cNvPr id="211" name="Google Shape;211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1000" y="1135060"/>
            <a:ext cx="9375963" cy="5619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" name="Google Shape;212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2357" y="6278688"/>
            <a:ext cx="1017729" cy="359198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Google Shape;213;p15"/>
          <p:cNvSpPr txBox="1"/>
          <p:nvPr/>
        </p:nvSpPr>
        <p:spPr>
          <a:xfrm>
            <a:off x="6756975" y="6384825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200">
                <a:solidFill>
                  <a:schemeClr val="dk1"/>
                </a:solidFill>
                <a:highlight>
                  <a:srgbClr val="FFFFFF"/>
                </a:highlight>
              </a:rPr>
              <a:t>DOI: 10.5281/zenodo.11286384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6"/>
          <p:cNvSpPr txBox="1"/>
          <p:nvPr>
            <p:ph type="title"/>
          </p:nvPr>
        </p:nvSpPr>
        <p:spPr>
          <a:xfrm>
            <a:off x="424543" y="135655"/>
            <a:ext cx="10635343" cy="98810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3600"/>
              <a:buFont typeface="Calibri"/>
              <a:buNone/>
            </a:pPr>
            <a:r>
              <a:rPr b="0" i="0" lang="pt-BR" sz="3600" u="none" strike="noStrike">
                <a:solidFill>
                  <a:srgbClr val="212529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Altmétricas</a:t>
            </a:r>
            <a:endParaRPr sz="3600"/>
          </a:p>
        </p:txBody>
      </p:sp>
      <p:pic>
        <p:nvPicPr>
          <p:cNvPr id="219" name="Google Shape;219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040" y="797603"/>
            <a:ext cx="9561902" cy="5924742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2357" y="6278688"/>
            <a:ext cx="1017729" cy="359198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16"/>
          <p:cNvSpPr txBox="1"/>
          <p:nvPr/>
        </p:nvSpPr>
        <p:spPr>
          <a:xfrm>
            <a:off x="7835725" y="6488700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200">
                <a:solidFill>
                  <a:schemeClr val="dk1"/>
                </a:solidFill>
                <a:highlight>
                  <a:srgbClr val="FFFFFF"/>
                </a:highlight>
              </a:rPr>
              <a:t>              </a:t>
            </a:r>
            <a:r>
              <a:rPr b="1" lang="pt-BR" sz="1200">
                <a:solidFill>
                  <a:schemeClr val="dk1"/>
                </a:solidFill>
                <a:highlight>
                  <a:srgbClr val="FFFFFF"/>
                </a:highlight>
              </a:rPr>
              <a:t>DOI: 10.5281/zenodo.11286384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17"/>
          <p:cNvSpPr txBox="1"/>
          <p:nvPr>
            <p:ph type="title"/>
          </p:nvPr>
        </p:nvSpPr>
        <p:spPr>
          <a:xfrm>
            <a:off x="381000" y="10386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2400"/>
              <a:buFont typeface="Calibri"/>
              <a:buNone/>
            </a:pPr>
            <a:r>
              <a:rPr lang="pt-BR" sz="2400">
                <a:solidFill>
                  <a:srgbClr val="212529"/>
                </a:solidFill>
                <a:highlight>
                  <a:srgbClr val="FFFFFF"/>
                </a:highlight>
              </a:rPr>
              <a:t> </a:t>
            </a:r>
            <a:r>
              <a:rPr b="0" i="0" lang="pt-BR" sz="2400" u="none" strike="noStrike">
                <a:solidFill>
                  <a:srgbClr val="212529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Ejemplo de uso del término autorizado:</a:t>
            </a:r>
            <a:br>
              <a:rPr b="0" i="0" lang="pt-BR" sz="2400" u="none" strike="noStrike">
                <a:solidFill>
                  <a:srgbClr val="212529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</a:br>
            <a:r>
              <a:rPr b="0" i="0" lang="pt-BR" sz="3600" u="none" strike="noStrike">
                <a:solidFill>
                  <a:srgbClr val="212529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Altmétricas</a:t>
            </a:r>
            <a:endParaRPr sz="3600"/>
          </a:p>
        </p:txBody>
      </p:sp>
      <p:sp>
        <p:nvSpPr>
          <p:cNvPr id="227" name="Google Shape;227;p17"/>
          <p:cNvSpPr txBox="1"/>
          <p:nvPr/>
        </p:nvSpPr>
        <p:spPr>
          <a:xfrm>
            <a:off x="296725" y="1429430"/>
            <a:ext cx="11263904" cy="9540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pt-BR" sz="2800" u="sng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Bibliometría o altimetría: desde las métricas tradicionales a las actuales. Revisión Bibliográfica</a:t>
            </a:r>
            <a:endParaRPr b="0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8" name="Google Shape;228;p17"/>
          <p:cNvSpPr txBox="1"/>
          <p:nvPr/>
        </p:nvSpPr>
        <p:spPr>
          <a:xfrm>
            <a:off x="421326" y="2846772"/>
            <a:ext cx="4944300" cy="12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pt-BR" sz="2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Descriptores Primarios</a:t>
            </a:r>
            <a:endParaRPr b="1" i="0" sz="2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pt-BR" sz="2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Bibliometría</a:t>
            </a:r>
            <a:endParaRPr b="0" i="0" sz="2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pt-BR" sz="2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Difusión de la Información/métodos</a:t>
            </a:r>
            <a:endParaRPr b="0" i="0" sz="2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" name="Google Shape;229;p17"/>
          <p:cNvSpPr txBox="1"/>
          <p:nvPr/>
        </p:nvSpPr>
        <p:spPr>
          <a:xfrm>
            <a:off x="5275367" y="2754993"/>
            <a:ext cx="3715245" cy="12002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pt-BR" sz="2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Descriptores Secundarios</a:t>
            </a:r>
            <a:endParaRPr b="1" i="0" sz="2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pt-BR" sz="2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Altmétricas</a:t>
            </a:r>
            <a:endParaRPr b="0" i="0" sz="2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pt-BR" sz="2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Factor de Impacto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p17"/>
          <p:cNvSpPr txBox="1"/>
          <p:nvPr/>
        </p:nvSpPr>
        <p:spPr>
          <a:xfrm>
            <a:off x="9192000" y="2754993"/>
            <a:ext cx="3000000" cy="209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pt-BR" sz="2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Precodificados</a:t>
            </a:r>
            <a:endParaRPr b="1" i="0" sz="2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pt-BR" sz="2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-------</a:t>
            </a:r>
            <a:endParaRPr b="0" i="0" sz="2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t/>
            </a:r>
            <a:endParaRPr b="1" i="0" sz="2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pt-BR" sz="2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Tipo de Publicación</a:t>
            </a:r>
            <a:endParaRPr b="1" i="0" sz="2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pt-BR" sz="2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Revisión</a:t>
            </a:r>
            <a:endParaRPr b="0" i="0" sz="2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1" name="Google Shape;231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2357" y="6278688"/>
            <a:ext cx="1017729" cy="359198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17"/>
          <p:cNvSpPr txBox="1"/>
          <p:nvPr/>
        </p:nvSpPr>
        <p:spPr>
          <a:xfrm>
            <a:off x="5720200" y="6388275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200">
                <a:solidFill>
                  <a:schemeClr val="dk1"/>
                </a:solidFill>
                <a:highlight>
                  <a:srgbClr val="FFFFFF"/>
                </a:highlight>
              </a:rPr>
              <a:t>DOI: 10.5281/zenodo.11286384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18"/>
          <p:cNvSpPr txBox="1"/>
          <p:nvPr>
            <p:ph type="title"/>
          </p:nvPr>
        </p:nvSpPr>
        <p:spPr>
          <a:xfrm>
            <a:off x="283028" y="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3600"/>
              <a:buFont typeface="Calibri"/>
              <a:buNone/>
            </a:pPr>
            <a:r>
              <a:rPr b="0" i="0" lang="pt-BR" sz="3600" u="none" strike="noStrike">
                <a:solidFill>
                  <a:srgbClr val="212529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Preparación para una Pandemia</a:t>
            </a:r>
            <a:endParaRPr sz="3600"/>
          </a:p>
        </p:txBody>
      </p:sp>
      <p:pic>
        <p:nvPicPr>
          <p:cNvPr id="238" name="Google Shape;238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3028" y="1083307"/>
            <a:ext cx="9274629" cy="5670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9" name="Google Shape;239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2357" y="6278688"/>
            <a:ext cx="1017729" cy="359198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18"/>
          <p:cNvSpPr txBox="1"/>
          <p:nvPr/>
        </p:nvSpPr>
        <p:spPr>
          <a:xfrm>
            <a:off x="6557650" y="6384825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200">
                <a:solidFill>
                  <a:schemeClr val="dk1"/>
                </a:solidFill>
                <a:highlight>
                  <a:srgbClr val="FFFFFF"/>
                </a:highlight>
              </a:rPr>
              <a:t>DOI: 10.5281/zenodo.11286384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9"/>
          <p:cNvSpPr txBox="1"/>
          <p:nvPr>
            <p:ph type="title"/>
          </p:nvPr>
        </p:nvSpPr>
        <p:spPr>
          <a:xfrm>
            <a:off x="304800" y="93988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3600"/>
              <a:buFont typeface="Calibri"/>
              <a:buNone/>
            </a:pPr>
            <a:r>
              <a:rPr b="0" i="0" lang="pt-BR" sz="3600" u="none" strike="noStrike">
                <a:solidFill>
                  <a:srgbClr val="212529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Preparación para una Pandemia</a:t>
            </a:r>
            <a:endParaRPr sz="3600"/>
          </a:p>
        </p:txBody>
      </p:sp>
      <p:pic>
        <p:nvPicPr>
          <p:cNvPr id="246" name="Google Shape;246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835085"/>
            <a:ext cx="9546771" cy="4128704"/>
          </a:xfrm>
          <a:prstGeom prst="rect">
            <a:avLst/>
          </a:prstGeom>
          <a:noFill/>
          <a:ln>
            <a:noFill/>
          </a:ln>
        </p:spPr>
      </p:pic>
      <p:pic>
        <p:nvPicPr>
          <p:cNvPr id="247" name="Google Shape;247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736203" y="1194981"/>
            <a:ext cx="6455797" cy="5408911"/>
          </a:xfrm>
          <a:prstGeom prst="rect">
            <a:avLst/>
          </a:prstGeom>
          <a:noFill/>
          <a:ln cap="flat" cmpd="sng" w="9525">
            <a:solidFill>
              <a:srgbClr val="BF9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48" name="Google Shape;248;p1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12357" y="6278688"/>
            <a:ext cx="1017729" cy="359198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p19"/>
          <p:cNvSpPr txBox="1"/>
          <p:nvPr/>
        </p:nvSpPr>
        <p:spPr>
          <a:xfrm>
            <a:off x="2672200" y="6379325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200">
                <a:solidFill>
                  <a:schemeClr val="dk1"/>
                </a:solidFill>
                <a:highlight>
                  <a:srgbClr val="FFFFFF"/>
                </a:highlight>
              </a:rPr>
              <a:t>DOI: 10.5281/zenodo.11286384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20"/>
          <p:cNvSpPr txBox="1"/>
          <p:nvPr>
            <p:ph type="title"/>
          </p:nvPr>
        </p:nvSpPr>
        <p:spPr>
          <a:xfrm>
            <a:off x="228599" y="-119742"/>
            <a:ext cx="7609115" cy="16655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ct val="100000"/>
              <a:buFont typeface="Calibri"/>
              <a:buNone/>
            </a:pPr>
            <a:br>
              <a:rPr b="0" i="0" lang="pt-BR" sz="4000" u="none" strike="noStrike">
                <a:solidFill>
                  <a:srgbClr val="212529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</a:br>
            <a:r>
              <a:rPr b="0" i="0" lang="pt-BR" sz="3100" u="none" strike="noStrike">
                <a:solidFill>
                  <a:srgbClr val="212529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Ejemplo de uso del término autorizado:</a:t>
            </a:r>
            <a:br>
              <a:rPr b="0" i="0" lang="pt-BR" sz="3100" u="none" strike="noStrike">
                <a:solidFill>
                  <a:srgbClr val="212529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</a:br>
            <a:r>
              <a:rPr b="0" i="0" lang="pt-BR" sz="4000" u="none" strike="noStrike">
                <a:solidFill>
                  <a:srgbClr val="212529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Preparación para una Pandemia</a:t>
            </a:r>
            <a:br>
              <a:rPr lang="pt-BR" sz="4000"/>
            </a:br>
            <a:endParaRPr sz="4000"/>
          </a:p>
        </p:txBody>
      </p:sp>
      <p:sp>
        <p:nvSpPr>
          <p:cNvPr id="255" name="Google Shape;255;p20"/>
          <p:cNvSpPr txBox="1"/>
          <p:nvPr/>
        </p:nvSpPr>
        <p:spPr>
          <a:xfrm flipH="1">
            <a:off x="228598" y="1666297"/>
            <a:ext cx="8795658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pt-BR" sz="2400" u="sng" cap="none" strike="noStrike">
                <a:solidFill>
                  <a:srgbClr val="000000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Preparación y enfrentamiento a la pandemia de la COVID-19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6" name="Google Shape;256;p20"/>
          <p:cNvSpPr txBox="1"/>
          <p:nvPr/>
        </p:nvSpPr>
        <p:spPr>
          <a:xfrm>
            <a:off x="228598" y="2765791"/>
            <a:ext cx="4154154" cy="23862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Descriptores Primarios</a:t>
            </a:r>
            <a:endParaRPr b="1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Preparación para una Pandemia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COVID-19/prev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Hospitales Militares/org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7" name="Google Shape;257;p20"/>
          <p:cNvSpPr txBox="1"/>
          <p:nvPr/>
        </p:nvSpPr>
        <p:spPr>
          <a:xfrm>
            <a:off x="8658332" y="2765791"/>
            <a:ext cx="3098242" cy="265300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Precodificados</a:t>
            </a:r>
            <a:endParaRPr b="1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2400" u="none" cap="none" strike="noStrike">
                <a:solidFill>
                  <a:srgbClr val="5B9BD5"/>
                </a:solidFill>
                <a:latin typeface="Calibri"/>
                <a:ea typeface="Calibri"/>
                <a:cs typeface="Calibri"/>
                <a:sym typeface="Calibri"/>
              </a:rPr>
              <a:t>Humano</a:t>
            </a:r>
            <a:endParaRPr b="1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Tipo de Publicación</a:t>
            </a:r>
            <a:endParaRPr b="1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pt-BR" sz="2400" u="none" cap="none" strike="noStrike">
                <a:solidFill>
                  <a:srgbClr val="5B9BD5"/>
                </a:solidFill>
                <a:latin typeface="Calibri"/>
                <a:ea typeface="Calibri"/>
                <a:cs typeface="Calibri"/>
                <a:sym typeface="Calibri"/>
              </a:rPr>
              <a:t>No se aplica</a:t>
            </a:r>
            <a:endParaRPr b="0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8" name="Google Shape;258;p20"/>
          <p:cNvSpPr txBox="1"/>
          <p:nvPr/>
        </p:nvSpPr>
        <p:spPr>
          <a:xfrm>
            <a:off x="4539343" y="2987480"/>
            <a:ext cx="3962398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Descriptores Secundarios</a:t>
            </a:r>
            <a:endParaRPr b="1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 cap="none" strike="noStrike">
              <a:solidFill>
                <a:srgbClr val="52525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Personal de Hospital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Reestructuración Hospitalaria</a:t>
            </a:r>
            <a:endParaRPr/>
          </a:p>
        </p:txBody>
      </p:sp>
      <p:pic>
        <p:nvPicPr>
          <p:cNvPr id="259" name="Google Shape;259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2357" y="6278688"/>
            <a:ext cx="1017729" cy="359198"/>
          </a:xfrm>
          <a:prstGeom prst="rect">
            <a:avLst/>
          </a:prstGeom>
          <a:noFill/>
          <a:ln>
            <a:noFill/>
          </a:ln>
        </p:spPr>
      </p:pic>
      <p:sp>
        <p:nvSpPr>
          <p:cNvPr id="260" name="Google Shape;260;p20"/>
          <p:cNvSpPr txBox="1"/>
          <p:nvPr/>
        </p:nvSpPr>
        <p:spPr>
          <a:xfrm>
            <a:off x="5658325" y="6346525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200">
                <a:solidFill>
                  <a:schemeClr val="dk1"/>
                </a:solidFill>
                <a:highlight>
                  <a:srgbClr val="FFFFFF"/>
                </a:highlight>
              </a:rPr>
              <a:t>DOI: 10.5281/zenodo.11286384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2357" y="6278688"/>
            <a:ext cx="1017729" cy="359198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43"/>
          <p:cNvSpPr txBox="1"/>
          <p:nvPr/>
        </p:nvSpPr>
        <p:spPr>
          <a:xfrm>
            <a:off x="1230086" y="6196677"/>
            <a:ext cx="6096000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Esta obra está bajo una </a:t>
            </a:r>
            <a:r>
              <a:rPr b="0" i="0" lang="pt-BR" sz="14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Licencia Creative Commons Atribución-NoComercial-CompartirIgual 4.0 Internacional</a:t>
            </a:r>
            <a:r>
              <a:rPr b="0" i="0" lang="pt-BR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43"/>
          <p:cNvSpPr txBox="1"/>
          <p:nvPr/>
        </p:nvSpPr>
        <p:spPr>
          <a:xfrm>
            <a:off x="3908531" y="1565637"/>
            <a:ext cx="7761300" cy="2678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2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Objetivo: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8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Difundir las actualizaciones realizadas en el DeCS 2024 y demostrar el uso de los descriptores en </a:t>
            </a:r>
            <a:r>
              <a:rPr b="0" i="0" lang="pt-BR" sz="2800" u="none" cap="none" strike="noStrik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la indización de documentos </a:t>
            </a:r>
            <a:r>
              <a:rPr lang="pt-BR" sz="2800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según la Metodología LILACS</a:t>
            </a:r>
            <a:endParaRPr b="0" i="0" sz="2800" u="none" cap="none" strike="noStrike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3" name="Google Shape;103;p4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22234" y="1323849"/>
            <a:ext cx="2874388" cy="2490360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43"/>
          <p:cNvSpPr txBox="1"/>
          <p:nvPr/>
        </p:nvSpPr>
        <p:spPr>
          <a:xfrm>
            <a:off x="5974600" y="6273628"/>
            <a:ext cx="3267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000">
                <a:solidFill>
                  <a:schemeClr val="dk1"/>
                </a:solidFill>
                <a:highlight>
                  <a:srgbClr val="FFFFFF"/>
                </a:highlight>
              </a:rPr>
              <a:t>            </a:t>
            </a:r>
            <a:r>
              <a:rPr b="1" lang="pt-BR" sz="1200">
                <a:solidFill>
                  <a:schemeClr val="dk1"/>
                </a:solidFill>
                <a:highlight>
                  <a:srgbClr val="FFFFFF"/>
                </a:highlight>
              </a:rPr>
              <a:t>DOI: </a:t>
            </a:r>
            <a:r>
              <a:rPr b="1" lang="pt-BR" sz="1200">
                <a:solidFill>
                  <a:schemeClr val="dk1"/>
                </a:solidFill>
                <a:highlight>
                  <a:srgbClr val="FFFFFF"/>
                </a:highlight>
              </a:rPr>
              <a:t>10.5281/zenodo.11286384</a:t>
            </a:r>
            <a:endParaRPr sz="16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21"/>
          <p:cNvSpPr txBox="1"/>
          <p:nvPr>
            <p:ph type="title"/>
          </p:nvPr>
        </p:nvSpPr>
        <p:spPr>
          <a:xfrm>
            <a:off x="206829" y="87084"/>
            <a:ext cx="11854542" cy="8599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ct val="100000"/>
              <a:buFont typeface="Calibri"/>
              <a:buNone/>
            </a:pPr>
            <a:br>
              <a:rPr b="0" i="0" lang="pt-BR" sz="4000" u="none" strike="noStrike">
                <a:solidFill>
                  <a:srgbClr val="212529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</a:br>
            <a:r>
              <a:rPr b="0" i="0" lang="pt-BR" sz="4000" u="none" strike="noStrike">
                <a:solidFill>
                  <a:srgbClr val="212529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Feminicidio</a:t>
            </a:r>
            <a:br>
              <a:rPr lang="pt-BR" sz="4000"/>
            </a:br>
            <a:endParaRPr sz="4000"/>
          </a:p>
        </p:txBody>
      </p:sp>
      <p:pic>
        <p:nvPicPr>
          <p:cNvPr id="266" name="Google Shape;266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9743" y="1344358"/>
            <a:ext cx="11763335" cy="4169284"/>
          </a:xfrm>
          <a:prstGeom prst="rect">
            <a:avLst/>
          </a:prstGeom>
          <a:noFill/>
          <a:ln>
            <a:noFill/>
          </a:ln>
        </p:spPr>
      </p:pic>
      <p:pic>
        <p:nvPicPr>
          <p:cNvPr id="267" name="Google Shape;267;p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2357" y="6278688"/>
            <a:ext cx="1017729" cy="359198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Google Shape;268;p21"/>
          <p:cNvSpPr txBox="1"/>
          <p:nvPr/>
        </p:nvSpPr>
        <p:spPr>
          <a:xfrm>
            <a:off x="5636725" y="6273638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200">
                <a:solidFill>
                  <a:schemeClr val="dk1"/>
                </a:solidFill>
                <a:highlight>
                  <a:srgbClr val="FFFFFF"/>
                </a:highlight>
              </a:rPr>
              <a:t>DOI: 10.5281/zenodo.11286384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22"/>
          <p:cNvSpPr txBox="1"/>
          <p:nvPr>
            <p:ph type="title"/>
          </p:nvPr>
        </p:nvSpPr>
        <p:spPr>
          <a:xfrm>
            <a:off x="206829" y="87084"/>
            <a:ext cx="11854542" cy="85997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ct val="100000"/>
              <a:buFont typeface="Calibri"/>
              <a:buNone/>
            </a:pPr>
            <a:br>
              <a:rPr b="0" i="0" lang="pt-BR" sz="4000" u="none" strike="noStrike">
                <a:solidFill>
                  <a:srgbClr val="212529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</a:br>
            <a:r>
              <a:rPr b="0" i="0" lang="pt-BR" sz="4000" u="none" strike="noStrike">
                <a:solidFill>
                  <a:srgbClr val="212529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Feminicidio</a:t>
            </a:r>
            <a:br>
              <a:rPr lang="pt-BR" sz="4000"/>
            </a:br>
            <a:endParaRPr sz="4000"/>
          </a:p>
        </p:txBody>
      </p:sp>
      <p:pic>
        <p:nvPicPr>
          <p:cNvPr id="274" name="Google Shape;274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947057"/>
            <a:ext cx="7683170" cy="5267589"/>
          </a:xfrm>
          <a:prstGeom prst="rect">
            <a:avLst/>
          </a:prstGeom>
          <a:noFill/>
          <a:ln>
            <a:noFill/>
          </a:ln>
        </p:spPr>
      </p:pic>
      <p:pic>
        <p:nvPicPr>
          <p:cNvPr id="275" name="Google Shape;275;p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497377" y="4044911"/>
            <a:ext cx="7694623" cy="2813089"/>
          </a:xfrm>
          <a:prstGeom prst="rect">
            <a:avLst/>
          </a:prstGeom>
          <a:noFill/>
          <a:ln cap="flat" cmpd="sng" w="9525">
            <a:solidFill>
              <a:srgbClr val="BF9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76" name="Google Shape;276;p2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12357" y="6278688"/>
            <a:ext cx="1017729" cy="3591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23"/>
          <p:cNvSpPr txBox="1"/>
          <p:nvPr>
            <p:ph type="title"/>
          </p:nvPr>
        </p:nvSpPr>
        <p:spPr>
          <a:xfrm>
            <a:off x="544282" y="147439"/>
            <a:ext cx="9612089" cy="144043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ct val="100000"/>
              <a:buFont typeface="Calibri"/>
              <a:buNone/>
            </a:pPr>
            <a:r>
              <a:rPr i="0" lang="pt-BR" sz="2700" u="none" strike="noStrike">
                <a:solidFill>
                  <a:srgbClr val="212529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Ejemplo de uso del término autorizado:</a:t>
            </a:r>
            <a:br>
              <a:rPr i="0" lang="pt-BR" sz="2700" u="none" strike="noStrike">
                <a:solidFill>
                  <a:srgbClr val="212529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</a:br>
            <a:r>
              <a:rPr i="0" lang="pt-BR" sz="4000" u="none" strike="noStrike">
                <a:solidFill>
                  <a:srgbClr val="212529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Feminicidio</a:t>
            </a:r>
            <a:endParaRPr sz="2700"/>
          </a:p>
        </p:txBody>
      </p:sp>
      <p:sp>
        <p:nvSpPr>
          <p:cNvPr id="282" name="Google Shape;282;p23"/>
          <p:cNvSpPr txBox="1"/>
          <p:nvPr/>
        </p:nvSpPr>
        <p:spPr>
          <a:xfrm>
            <a:off x="544282" y="1408525"/>
            <a:ext cx="11734804" cy="9540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pt-BR" sz="2800" u="sng" cap="none" strike="noStrike">
                <a:solidFill>
                  <a:srgbClr val="000000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Referentes conceptuales sobre femicidio / feminicidio. Su incorporación en la normativa jurídica Venezolana</a:t>
            </a:r>
            <a:endParaRPr b="0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3" name="Google Shape;283;p23"/>
          <p:cNvSpPr txBox="1"/>
          <p:nvPr/>
        </p:nvSpPr>
        <p:spPr>
          <a:xfrm>
            <a:off x="9328425" y="3773425"/>
            <a:ext cx="28917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4" name="Google Shape;284;p23"/>
          <p:cNvSpPr txBox="1"/>
          <p:nvPr/>
        </p:nvSpPr>
        <p:spPr>
          <a:xfrm>
            <a:off x="7417886" y="2710543"/>
            <a:ext cx="4327800" cy="264684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Precodificados: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0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Humanos; Masculino; Feminino; Niños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Tipo de Publicación: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0" i="0" lang="pt-BR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Revisión </a:t>
            </a:r>
            <a:endParaRPr/>
          </a:p>
        </p:txBody>
      </p:sp>
      <p:sp>
        <p:nvSpPr>
          <p:cNvPr id="285" name="Google Shape;285;p23"/>
          <p:cNvSpPr txBox="1"/>
          <p:nvPr/>
        </p:nvSpPr>
        <p:spPr>
          <a:xfrm>
            <a:off x="246739" y="2901186"/>
            <a:ext cx="3137807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Descriptores Primarios</a:t>
            </a:r>
            <a:endParaRPr b="1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Feminicidio</a:t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Delitos Sexuales</a:t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Normas Jurídicas</a:t>
            </a:r>
            <a:endParaRPr/>
          </a:p>
        </p:txBody>
      </p:sp>
      <p:sp>
        <p:nvSpPr>
          <p:cNvPr id="286" name="Google Shape;286;p23"/>
          <p:cNvSpPr txBox="1"/>
          <p:nvPr/>
        </p:nvSpPr>
        <p:spPr>
          <a:xfrm>
            <a:off x="3541936" y="2901186"/>
            <a:ext cx="3616779" cy="19389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Descriptores Secundarios</a:t>
            </a:r>
            <a:endParaRPr b="1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Abuso Sexual Infantil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Infanticidio</a:t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Venezuela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América Latina</a:t>
            </a:r>
            <a:endParaRPr/>
          </a:p>
        </p:txBody>
      </p:sp>
      <p:sp>
        <p:nvSpPr>
          <p:cNvPr id="287" name="Google Shape;287;p23"/>
          <p:cNvSpPr/>
          <p:nvPr/>
        </p:nvSpPr>
        <p:spPr>
          <a:xfrm>
            <a:off x="5571310" y="2710543"/>
            <a:ext cx="45719" cy="45719"/>
          </a:xfrm>
          <a:prstGeom prst="rect">
            <a:avLst/>
          </a:prstGeom>
          <a:solidFill>
            <a:schemeClr val="accent1"/>
          </a:solidFill>
          <a:ln cap="flat" cmpd="sng" w="25400">
            <a:solidFill>
              <a:srgbClr val="1C305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8" name="Google Shape;288;p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2357" y="6278688"/>
            <a:ext cx="1017729" cy="359198"/>
          </a:xfrm>
          <a:prstGeom prst="rect">
            <a:avLst/>
          </a:prstGeom>
          <a:noFill/>
          <a:ln>
            <a:noFill/>
          </a:ln>
        </p:spPr>
      </p:pic>
      <p:sp>
        <p:nvSpPr>
          <p:cNvPr id="289" name="Google Shape;289;p23"/>
          <p:cNvSpPr txBox="1"/>
          <p:nvPr/>
        </p:nvSpPr>
        <p:spPr>
          <a:xfrm>
            <a:off x="5571300" y="6374350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200">
                <a:solidFill>
                  <a:schemeClr val="dk1"/>
                </a:solidFill>
                <a:highlight>
                  <a:srgbClr val="FFFFFF"/>
                </a:highlight>
              </a:rPr>
              <a:t>DOI: 10.5281/zenodo.11286384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24"/>
          <p:cNvSpPr txBox="1"/>
          <p:nvPr>
            <p:ph type="title"/>
          </p:nvPr>
        </p:nvSpPr>
        <p:spPr>
          <a:xfrm>
            <a:off x="206828" y="108856"/>
            <a:ext cx="4321629" cy="7728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3600"/>
              <a:buFont typeface="Calibri"/>
              <a:buNone/>
            </a:pPr>
            <a:r>
              <a:rPr i="0" lang="pt-BR" sz="3600" u="none" strike="noStrike">
                <a:solidFill>
                  <a:srgbClr val="212529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Salud del Migrante</a:t>
            </a:r>
            <a:endParaRPr sz="3600"/>
          </a:p>
        </p:txBody>
      </p:sp>
      <p:pic>
        <p:nvPicPr>
          <p:cNvPr id="295" name="Google Shape;295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1708" y="1363832"/>
            <a:ext cx="8353498" cy="4559852"/>
          </a:xfrm>
          <a:prstGeom prst="rect">
            <a:avLst/>
          </a:prstGeom>
          <a:noFill/>
          <a:ln>
            <a:noFill/>
          </a:ln>
        </p:spPr>
      </p:pic>
      <p:pic>
        <p:nvPicPr>
          <p:cNvPr id="296" name="Google Shape;296;p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2357" y="6278688"/>
            <a:ext cx="1017729" cy="359198"/>
          </a:xfrm>
          <a:prstGeom prst="rect">
            <a:avLst/>
          </a:prstGeom>
          <a:noFill/>
          <a:ln>
            <a:noFill/>
          </a:ln>
        </p:spPr>
      </p:pic>
      <p:sp>
        <p:nvSpPr>
          <p:cNvPr id="297" name="Google Shape;297;p24"/>
          <p:cNvSpPr txBox="1"/>
          <p:nvPr/>
        </p:nvSpPr>
        <p:spPr>
          <a:xfrm>
            <a:off x="5705200" y="6273638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200">
                <a:solidFill>
                  <a:schemeClr val="dk1"/>
                </a:solidFill>
                <a:highlight>
                  <a:srgbClr val="FFFFFF"/>
                </a:highlight>
              </a:rPr>
              <a:t>DOI: 10.5281/zenodo.11286384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25"/>
          <p:cNvSpPr txBox="1"/>
          <p:nvPr>
            <p:ph type="title"/>
          </p:nvPr>
        </p:nvSpPr>
        <p:spPr>
          <a:xfrm>
            <a:off x="206828" y="108856"/>
            <a:ext cx="5399315" cy="90887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3600"/>
              <a:buFont typeface="Calibri"/>
              <a:buNone/>
            </a:pPr>
            <a:r>
              <a:rPr i="0" lang="pt-BR" sz="3600" u="none" strike="noStrike">
                <a:solidFill>
                  <a:srgbClr val="212529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Salud del Migrante</a:t>
            </a:r>
            <a:endParaRPr sz="3600"/>
          </a:p>
        </p:txBody>
      </p:sp>
      <p:pic>
        <p:nvPicPr>
          <p:cNvPr id="303" name="Google Shape;303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97428" y="1017727"/>
            <a:ext cx="6128657" cy="5570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304" name="Google Shape;304;p2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2357" y="6278688"/>
            <a:ext cx="1017729" cy="359198"/>
          </a:xfrm>
          <a:prstGeom prst="rect">
            <a:avLst/>
          </a:prstGeom>
          <a:noFill/>
          <a:ln>
            <a:noFill/>
          </a:ln>
        </p:spPr>
      </p:pic>
      <p:sp>
        <p:nvSpPr>
          <p:cNvPr id="305" name="Google Shape;305;p25"/>
          <p:cNvSpPr txBox="1"/>
          <p:nvPr/>
        </p:nvSpPr>
        <p:spPr>
          <a:xfrm>
            <a:off x="5606150" y="6273638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200">
                <a:solidFill>
                  <a:schemeClr val="dk1"/>
                </a:solidFill>
                <a:highlight>
                  <a:srgbClr val="FFFFFF"/>
                </a:highlight>
              </a:rPr>
              <a:t>             </a:t>
            </a:r>
            <a:r>
              <a:rPr b="1" lang="pt-BR" sz="1200">
                <a:solidFill>
                  <a:schemeClr val="dk1"/>
                </a:solidFill>
                <a:highlight>
                  <a:srgbClr val="FFFFFF"/>
                </a:highlight>
              </a:rPr>
              <a:t>DOI: 10.5281/zenodo.11286384</a:t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26"/>
          <p:cNvSpPr txBox="1"/>
          <p:nvPr>
            <p:ph type="title"/>
          </p:nvPr>
        </p:nvSpPr>
        <p:spPr>
          <a:xfrm>
            <a:off x="163275" y="0"/>
            <a:ext cx="7206300" cy="1365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ct val="111111"/>
              <a:buFont typeface="Calibri"/>
              <a:buNone/>
            </a:pPr>
            <a:r>
              <a:rPr lang="pt-BR" sz="2400">
                <a:solidFill>
                  <a:srgbClr val="212529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Ejemplo de uso del término autorizado:</a:t>
            </a:r>
            <a:br>
              <a:rPr lang="pt-BR" sz="2400">
                <a:solidFill>
                  <a:srgbClr val="212529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</a:br>
            <a:r>
              <a:rPr lang="pt-BR" sz="3600">
                <a:solidFill>
                  <a:srgbClr val="212529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Salud del Migrante</a:t>
            </a:r>
            <a:endParaRPr sz="3600"/>
          </a:p>
        </p:txBody>
      </p:sp>
      <p:sp>
        <p:nvSpPr>
          <p:cNvPr id="311" name="Google Shape;311;p26"/>
          <p:cNvSpPr txBox="1"/>
          <p:nvPr/>
        </p:nvSpPr>
        <p:spPr>
          <a:xfrm>
            <a:off x="291543" y="2387182"/>
            <a:ext cx="3223500" cy="41718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pt-BR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Descriptores Primarios</a:t>
            </a:r>
            <a:endParaRPr b="1" i="0" sz="2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Necesidades y Demandas de Servicios de Salud</a:t>
            </a:r>
            <a:endParaRPr b="0" i="0" sz="2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Salud Sexual /etnol</a:t>
            </a:r>
            <a:endParaRPr b="0" i="0" sz="2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Salud Reproductiva /etnol</a:t>
            </a:r>
            <a:endParaRPr b="0" i="0" sz="2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Salud de la Mujer /etnol</a:t>
            </a:r>
            <a:endParaRPr b="0" i="0" sz="2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Salud del Migrante</a:t>
            </a:r>
            <a:endParaRPr b="0" i="0" sz="2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2" name="Google Shape;312;p26"/>
          <p:cNvSpPr txBox="1"/>
          <p:nvPr/>
        </p:nvSpPr>
        <p:spPr>
          <a:xfrm>
            <a:off x="163288" y="1517500"/>
            <a:ext cx="11321143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pt-BR" sz="2400" u="sng" cap="none" strike="noStrike">
                <a:solidFill>
                  <a:srgbClr val="00314C"/>
                </a:solidFill>
                <a:latin typeface="Calibri"/>
                <a:ea typeface="Calibri"/>
                <a:cs typeface="Calibri"/>
                <a:sym typeface="Calibri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Respondiendo a las necesidades de salud sexual y reproductiva de las migrantes venezolanas en Lima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3" name="Google Shape;313;p26"/>
          <p:cNvSpPr txBox="1"/>
          <p:nvPr/>
        </p:nvSpPr>
        <p:spPr>
          <a:xfrm>
            <a:off x="4778959" y="1854530"/>
            <a:ext cx="3766200" cy="469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pt-BR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Descriptores Secundarios</a:t>
            </a:r>
            <a:endParaRPr b="1" i="0" sz="2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0" i="0" lang="pt-BR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Servicios de Salud Reproductiva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0" i="0" lang="pt-BR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Personal de Salud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0" i="0" lang="pt-BR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Autoridades de Salud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0" i="0" lang="pt-BR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Encuestas de Atención de la Salud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0" i="0" lang="pt-BR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Investigación Cualitativa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0" i="0" lang="pt-BR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Venezuela /etnol</a:t>
            </a:r>
            <a:endParaRPr b="0" i="0" sz="2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0" i="0" lang="pt-BR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Peru              </a:t>
            </a:r>
            <a:endParaRPr b="0" i="0" sz="2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4" name="Google Shape;314;p26"/>
          <p:cNvSpPr txBox="1"/>
          <p:nvPr/>
        </p:nvSpPr>
        <p:spPr>
          <a:xfrm>
            <a:off x="9116389" y="2285848"/>
            <a:ext cx="3000000" cy="305465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pt-BR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Precodificados</a:t>
            </a:r>
            <a:endParaRPr b="1" i="0" sz="2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pt-BR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Humanos</a:t>
            </a:r>
            <a:endParaRPr b="0" i="0" sz="2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pt-BR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Masculino</a:t>
            </a:r>
            <a:endParaRPr b="0" i="0" sz="2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pt-BR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Femenino</a:t>
            </a:r>
            <a:endParaRPr b="0" i="0" sz="2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pt-BR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Adulto</a:t>
            </a:r>
            <a:endParaRPr b="0" i="0" sz="2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5" name="Google Shape;315;p2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2357" y="6278688"/>
            <a:ext cx="1017729" cy="3591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27"/>
          <p:cNvSpPr txBox="1"/>
          <p:nvPr>
            <p:ph type="title"/>
          </p:nvPr>
        </p:nvSpPr>
        <p:spPr>
          <a:xfrm>
            <a:off x="195943" y="304800"/>
            <a:ext cx="8893626" cy="77288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ct val="100000"/>
              <a:buFont typeface="Calibri"/>
              <a:buNone/>
            </a:pPr>
            <a:r>
              <a:rPr i="0" lang="pt-BR" sz="4000" u="none" strike="noStrike">
                <a:solidFill>
                  <a:srgbClr val="212529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Resiliencia de los Sistemas de la Salud</a:t>
            </a:r>
            <a:endParaRPr sz="1800"/>
          </a:p>
        </p:txBody>
      </p:sp>
      <p:pic>
        <p:nvPicPr>
          <p:cNvPr id="321" name="Google Shape;321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5077" y="1670957"/>
            <a:ext cx="11861845" cy="3907972"/>
          </a:xfrm>
          <a:prstGeom prst="rect">
            <a:avLst/>
          </a:prstGeom>
          <a:noFill/>
          <a:ln>
            <a:noFill/>
          </a:ln>
        </p:spPr>
      </p:pic>
      <p:pic>
        <p:nvPicPr>
          <p:cNvPr id="322" name="Google Shape;322;p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2357" y="6278688"/>
            <a:ext cx="1017729" cy="359198"/>
          </a:xfrm>
          <a:prstGeom prst="rect">
            <a:avLst/>
          </a:prstGeom>
          <a:noFill/>
          <a:ln>
            <a:noFill/>
          </a:ln>
        </p:spPr>
      </p:pic>
      <p:sp>
        <p:nvSpPr>
          <p:cNvPr id="323" name="Google Shape;323;p27"/>
          <p:cNvSpPr txBox="1"/>
          <p:nvPr/>
        </p:nvSpPr>
        <p:spPr>
          <a:xfrm>
            <a:off x="5511450" y="6273638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200">
                <a:solidFill>
                  <a:schemeClr val="dk1"/>
                </a:solidFill>
                <a:highlight>
                  <a:srgbClr val="FFFFFF"/>
                </a:highlight>
              </a:rPr>
              <a:t>DOI: 10.5281/zenodo.11286384</a:t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28"/>
          <p:cNvSpPr txBox="1"/>
          <p:nvPr>
            <p:ph type="title"/>
          </p:nvPr>
        </p:nvSpPr>
        <p:spPr>
          <a:xfrm>
            <a:off x="226037" y="76200"/>
            <a:ext cx="8893626" cy="11430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4000"/>
              <a:buFont typeface="Calibri"/>
              <a:buNone/>
            </a:pPr>
            <a:r>
              <a:rPr i="0" lang="pt-BR" sz="4000" u="none" strike="noStrike">
                <a:solidFill>
                  <a:srgbClr val="212529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Resiliencia de los Sistemas de la Salud</a:t>
            </a:r>
            <a:endParaRPr sz="1800"/>
          </a:p>
        </p:txBody>
      </p:sp>
      <p:pic>
        <p:nvPicPr>
          <p:cNvPr id="329" name="Google Shape;329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6037" y="1562100"/>
            <a:ext cx="11739926" cy="3733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0" name="Google Shape;330;p2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2357" y="6278688"/>
            <a:ext cx="1017729" cy="359198"/>
          </a:xfrm>
          <a:prstGeom prst="rect">
            <a:avLst/>
          </a:prstGeom>
          <a:noFill/>
          <a:ln>
            <a:noFill/>
          </a:ln>
        </p:spPr>
      </p:pic>
      <p:sp>
        <p:nvSpPr>
          <p:cNvPr id="331" name="Google Shape;331;p28"/>
          <p:cNvSpPr txBox="1"/>
          <p:nvPr/>
        </p:nvSpPr>
        <p:spPr>
          <a:xfrm>
            <a:off x="5497550" y="6193425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200">
                <a:solidFill>
                  <a:schemeClr val="dk1"/>
                </a:solidFill>
                <a:highlight>
                  <a:srgbClr val="FFFFFF"/>
                </a:highlight>
              </a:rPr>
              <a:t>DOI: 10.5281/zenodo.11286384</a:t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29"/>
          <p:cNvSpPr txBox="1"/>
          <p:nvPr>
            <p:ph type="title"/>
          </p:nvPr>
        </p:nvSpPr>
        <p:spPr>
          <a:xfrm>
            <a:off x="256699" y="1268569"/>
            <a:ext cx="112776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14C"/>
              </a:buClr>
              <a:buSzPts val="1800"/>
              <a:buFont typeface="Arial"/>
              <a:buNone/>
            </a:pPr>
            <a:r>
              <a:rPr b="1" i="0" lang="pt-BR" sz="1800">
                <a:solidFill>
                  <a:srgbClr val="00314C"/>
                </a:solidFill>
                <a:latin typeface="Arial"/>
                <a:ea typeface="Arial"/>
                <a:cs typeface="Arial"/>
                <a:sym typeface="Arial"/>
              </a:rPr>
              <a:t>¿</a:t>
            </a:r>
            <a:r>
              <a:rPr i="0" lang="pt-BR" sz="2400" u="sng">
                <a:solidFill>
                  <a:srgbClr val="00314C"/>
                </a:solidFill>
                <a:latin typeface="Calibri"/>
                <a:ea typeface="Calibri"/>
                <a:cs typeface="Calibri"/>
                <a:sym typeface="Calibri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Sistemas de salud resilientes para países ya resilientes? Los discursos de la pandemia en la era post COVID-19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7" name="Google Shape;337;p29"/>
          <p:cNvSpPr txBox="1"/>
          <p:nvPr/>
        </p:nvSpPr>
        <p:spPr>
          <a:xfrm>
            <a:off x="423993" y="3206050"/>
            <a:ext cx="2980800" cy="22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pt-BR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Descriptores Primarios</a:t>
            </a:r>
            <a:endParaRPr b="1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Resiliencia de los Sistemas de la Salud</a:t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COVID-19</a:t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pt-BR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Gestión de Desastres</a:t>
            </a:r>
            <a:endParaRPr b="0" i="0" sz="2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8" name="Google Shape;338;p29"/>
          <p:cNvSpPr txBox="1"/>
          <p:nvPr/>
        </p:nvSpPr>
        <p:spPr>
          <a:xfrm>
            <a:off x="353785" y="59698"/>
            <a:ext cx="8507185" cy="13914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pt-BR" sz="2400" u="none" cap="none" strike="noStrike">
                <a:solidFill>
                  <a:srgbClr val="212529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Ejemplo de uso del término autorizado: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pt-BR" sz="3600" u="none" cap="none" strike="noStrike">
                <a:solidFill>
                  <a:srgbClr val="212529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Resiliencia de los Sistemas de la Salud</a:t>
            </a:r>
            <a:endParaRPr b="0" i="0" sz="3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9" name="Google Shape;339;p29"/>
          <p:cNvSpPr txBox="1"/>
          <p:nvPr/>
        </p:nvSpPr>
        <p:spPr>
          <a:xfrm>
            <a:off x="4009200" y="2995932"/>
            <a:ext cx="4173600" cy="303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pt-BR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Descriptores Secundarios</a:t>
            </a:r>
            <a:endParaRPr b="1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pt-BR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COVID-19 /prevención y control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pt-BR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Pandemias /prev</a:t>
            </a:r>
            <a:r>
              <a:rPr lang="pt-BR" sz="2000">
                <a:solidFill>
                  <a:schemeClr val="dk1"/>
                </a:solidFill>
              </a:rPr>
              <a:t>ención y control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pt-BR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Factores Sociales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pt-BR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Recursos en Salud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pt-BR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América Latina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0" name="Google Shape;340;p29"/>
          <p:cNvSpPr txBox="1"/>
          <p:nvPr/>
        </p:nvSpPr>
        <p:spPr>
          <a:xfrm>
            <a:off x="8385500" y="3024381"/>
            <a:ext cx="3000000" cy="100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pt-BR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Precodificados</a:t>
            </a:r>
            <a:endParaRPr b="1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pt-BR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Humanos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1" name="Google Shape;341;p29"/>
          <p:cNvSpPr txBox="1"/>
          <p:nvPr/>
        </p:nvSpPr>
        <p:spPr>
          <a:xfrm>
            <a:off x="8309300" y="4371671"/>
            <a:ext cx="3000000" cy="100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pt-BR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Tipo de Publicación</a:t>
            </a:r>
            <a:endParaRPr b="1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pt-BR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Revisión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42" name="Google Shape;342;p2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2357" y="6278688"/>
            <a:ext cx="1017729" cy="359198"/>
          </a:xfrm>
          <a:prstGeom prst="rect">
            <a:avLst/>
          </a:prstGeom>
          <a:noFill/>
          <a:ln>
            <a:noFill/>
          </a:ln>
        </p:spPr>
      </p:pic>
      <p:sp>
        <p:nvSpPr>
          <p:cNvPr id="343" name="Google Shape;343;p29"/>
          <p:cNvSpPr txBox="1"/>
          <p:nvPr/>
        </p:nvSpPr>
        <p:spPr>
          <a:xfrm>
            <a:off x="5385500" y="6273638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200">
                <a:solidFill>
                  <a:schemeClr val="dk1"/>
                </a:solidFill>
                <a:highlight>
                  <a:srgbClr val="FFFFFF"/>
                </a:highlight>
              </a:rPr>
              <a:t>DOI: 10.5281/zenodo.11286384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g2030bdb0978_0_6"/>
          <p:cNvSpPr txBox="1"/>
          <p:nvPr>
            <p:ph type="title"/>
          </p:nvPr>
        </p:nvSpPr>
        <p:spPr>
          <a:xfrm>
            <a:off x="1077000" y="0"/>
            <a:ext cx="105156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600"/>
              <a:t>Agradecimientos a la Red de Indizadores LILACS</a:t>
            </a:r>
            <a:endParaRPr sz="3600"/>
          </a:p>
        </p:txBody>
      </p:sp>
      <p:pic>
        <p:nvPicPr>
          <p:cNvPr id="349" name="Google Shape;349;g2030bdb0978_0_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2357" y="6278688"/>
            <a:ext cx="1017729" cy="359198"/>
          </a:xfrm>
          <a:prstGeom prst="rect">
            <a:avLst/>
          </a:prstGeom>
          <a:noFill/>
          <a:ln>
            <a:noFill/>
          </a:ln>
        </p:spPr>
      </p:pic>
      <p:sp>
        <p:nvSpPr>
          <p:cNvPr id="350" name="Google Shape;350;g2030bdb0978_0_6"/>
          <p:cNvSpPr txBox="1"/>
          <p:nvPr/>
        </p:nvSpPr>
        <p:spPr>
          <a:xfrm>
            <a:off x="1513600" y="1132200"/>
            <a:ext cx="4431000" cy="572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800"/>
              <a:t>Argentina:</a:t>
            </a:r>
            <a:endParaRPr b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Aldana Ljeschak Marino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800"/>
              <a:t>Brasil:</a:t>
            </a:r>
            <a:endParaRPr b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</a:rPr>
              <a:t>Laís Silva (Organización)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</a:rPr>
              <a:t>Luciana Beatriz Piovezan Rio Branco (Revisión DeCS)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</a:rPr>
              <a:t>Sueli Suga (Revisión)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800">
                <a:solidFill>
                  <a:schemeClr val="dk1"/>
                </a:solidFill>
              </a:rPr>
              <a:t>Indizadoras</a:t>
            </a:r>
            <a:r>
              <a:rPr lang="pt-BR" sz="1800">
                <a:solidFill>
                  <a:schemeClr val="dk1"/>
                </a:solidFill>
              </a:rPr>
              <a:t>: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Ana Cristina Espindola Campos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Ana Lucia Vidili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Maria Anália da Conceição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Maria Regina Chiquetto da Silva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800"/>
              <a:t>Chile:</a:t>
            </a:r>
            <a:endParaRPr b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</a:rPr>
              <a:t>Juan Carlos Machuca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800"/>
              <a:t>Costa Rica:</a:t>
            </a:r>
            <a:endParaRPr b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</a:rPr>
              <a:t>Irene Ramírez Chaves</a:t>
            </a:r>
            <a:endParaRPr sz="1800"/>
          </a:p>
        </p:txBody>
      </p:sp>
      <p:pic>
        <p:nvPicPr>
          <p:cNvPr id="351" name="Google Shape;351;g2030bdb0978_0_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00125" y="1268800"/>
            <a:ext cx="3483475" cy="4737525"/>
          </a:xfrm>
          <a:prstGeom prst="rect">
            <a:avLst/>
          </a:prstGeom>
          <a:noFill/>
          <a:ln>
            <a:noFill/>
          </a:ln>
        </p:spPr>
      </p:pic>
      <p:sp>
        <p:nvSpPr>
          <p:cNvPr id="352" name="Google Shape;352;g2030bdb0978_0_6"/>
          <p:cNvSpPr txBox="1"/>
          <p:nvPr/>
        </p:nvSpPr>
        <p:spPr>
          <a:xfrm>
            <a:off x="5553225" y="6273638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200">
                <a:solidFill>
                  <a:schemeClr val="dk1"/>
                </a:solidFill>
                <a:highlight>
                  <a:srgbClr val="FFFFFF"/>
                </a:highlight>
              </a:rPr>
              <a:t>DOI: 10.5281/zenodo.11286384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ddfd84d903_0_46"/>
          <p:cNvSpPr txBox="1"/>
          <p:nvPr>
            <p:ph type="ctrTitle"/>
          </p:nvPr>
        </p:nvSpPr>
        <p:spPr>
          <a:xfrm>
            <a:off x="5018314" y="1309561"/>
            <a:ext cx="6607629" cy="440871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pt-BR" sz="2800"/>
              <a:t>La actualización del </a:t>
            </a:r>
            <a:r>
              <a:rPr b="1" lang="pt-BR" sz="2800"/>
              <a:t>DeCS</a:t>
            </a:r>
            <a:r>
              <a:rPr lang="pt-BR" sz="2800"/>
              <a:t> es efectuada en consonancia con la actualización del MeSH, que ocurre al final de cada año e implica la inserción de </a:t>
            </a:r>
            <a:r>
              <a:rPr b="1" lang="pt-BR" sz="2800"/>
              <a:t>nuevos</a:t>
            </a:r>
            <a:r>
              <a:rPr lang="pt-BR" sz="2800"/>
              <a:t> descriptores y la </a:t>
            </a:r>
            <a:r>
              <a:rPr b="1" lang="pt-BR" sz="2800"/>
              <a:t>eliminación, modificación y reposicionamiento</a:t>
            </a:r>
            <a:r>
              <a:rPr lang="pt-BR" sz="2800"/>
              <a:t> jerárquico de otros.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t/>
            </a:r>
            <a:endParaRPr sz="28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pt-BR" sz="2800"/>
              <a:t>Además de las </a:t>
            </a:r>
            <a:r>
              <a:rPr b="1" lang="pt-BR" sz="2800"/>
              <a:t>correcciones o adiciones</a:t>
            </a:r>
            <a:r>
              <a:rPr lang="pt-BR" sz="2800"/>
              <a:t> de descriptores que son implementadas por </a:t>
            </a:r>
            <a:r>
              <a:rPr b="1" lang="pt-BR" sz="2800"/>
              <a:t>sugerencias de usuarios</a:t>
            </a:r>
            <a:r>
              <a:rPr lang="pt-BR" sz="2800"/>
              <a:t> nuestros (AL&amp;C)</a:t>
            </a:r>
            <a:endParaRPr sz="2800"/>
          </a:p>
        </p:txBody>
      </p:sp>
      <p:pic>
        <p:nvPicPr>
          <p:cNvPr id="110" name="Google Shape;110;g2ddfd84d903_0_4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2357" y="6278688"/>
            <a:ext cx="1017729" cy="3591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g2ddfd84d903_0_4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2486" y="2547257"/>
            <a:ext cx="4351028" cy="3083933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g2ddfd84d903_0_46"/>
          <p:cNvSpPr txBox="1"/>
          <p:nvPr/>
        </p:nvSpPr>
        <p:spPr>
          <a:xfrm>
            <a:off x="5581050" y="6273638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200">
                <a:solidFill>
                  <a:schemeClr val="dk1"/>
                </a:solidFill>
                <a:highlight>
                  <a:srgbClr val="FFFFFF"/>
                </a:highlight>
              </a:rPr>
              <a:t>DOI: 10.5281/zenodo.11286384</a:t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2030bdb0978_0_0"/>
          <p:cNvSpPr txBox="1"/>
          <p:nvPr/>
        </p:nvSpPr>
        <p:spPr>
          <a:xfrm>
            <a:off x="3336289" y="2359743"/>
            <a:ext cx="62487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b="1" i="0" lang="pt-BR" sz="6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Muchas gracias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58" name="Google Shape;358;g2030bdb0978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2357" y="6278688"/>
            <a:ext cx="1017729" cy="359198"/>
          </a:xfrm>
          <a:prstGeom prst="rect">
            <a:avLst/>
          </a:prstGeom>
          <a:noFill/>
          <a:ln>
            <a:noFill/>
          </a:ln>
        </p:spPr>
      </p:pic>
      <p:sp>
        <p:nvSpPr>
          <p:cNvPr id="359" name="Google Shape;359;g2030bdb0978_0_0"/>
          <p:cNvSpPr txBox="1"/>
          <p:nvPr/>
        </p:nvSpPr>
        <p:spPr>
          <a:xfrm>
            <a:off x="1230086" y="6196677"/>
            <a:ext cx="60960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Esta obra está bajo una </a:t>
            </a:r>
            <a:r>
              <a:rPr b="0" i="0" lang="pt-BR" sz="14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Licencia Creative Commons Atribución-NoComercial-CompartirIgual 4.0 Internacional</a:t>
            </a:r>
            <a:r>
              <a:rPr b="0" i="0" lang="pt-BR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/>
          </a:p>
        </p:txBody>
      </p:sp>
      <p:pic>
        <p:nvPicPr>
          <p:cNvPr id="360" name="Google Shape;360;g2030bdb0978_0_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27050" y="3375549"/>
            <a:ext cx="1493375" cy="1577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"/>
          <p:cNvSpPr txBox="1"/>
          <p:nvPr>
            <p:ph type="title"/>
          </p:nvPr>
        </p:nvSpPr>
        <p:spPr>
          <a:xfrm>
            <a:off x="957857" y="166018"/>
            <a:ext cx="9721500" cy="129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i="0" lang="pt-BR" sz="3600"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Agenda</a:t>
            </a:r>
            <a:endParaRPr sz="3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2"/>
          <p:cNvSpPr txBox="1"/>
          <p:nvPr/>
        </p:nvSpPr>
        <p:spPr>
          <a:xfrm>
            <a:off x="849079" y="1647125"/>
            <a:ext cx="5850600" cy="2678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>
                <a:latin typeface="Calibri"/>
                <a:ea typeface="Calibri"/>
                <a:cs typeface="Calibri"/>
                <a:sym typeface="Calibri"/>
              </a:rPr>
              <a:t>Descriptores analizados: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libri"/>
              <a:buChar char="●"/>
            </a:pPr>
            <a:r>
              <a:rPr b="0" i="0" lang="pt-BR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Terapia de Desbridamiento con Gusanos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●"/>
            </a:pPr>
            <a:r>
              <a:rPr lang="pt-BR" sz="2400">
                <a:solidFill>
                  <a:srgbClr val="212529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Altmétricas</a:t>
            </a:r>
            <a:endParaRPr b="0" i="0" sz="2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2400"/>
              <a:buFont typeface="Calibri"/>
              <a:buChar char="●"/>
            </a:pPr>
            <a:r>
              <a:rPr b="0" i="0" lang="pt-BR" sz="2400" u="none" cap="none" strike="noStrike">
                <a:solidFill>
                  <a:srgbClr val="212529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Trastorno de Oposición Desafiante 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2400"/>
              <a:buFont typeface="Calibri"/>
              <a:buChar char="●"/>
            </a:pPr>
            <a:r>
              <a:rPr b="0" i="0" lang="pt-BR" sz="2400" u="none" cap="none" strike="noStrike">
                <a:solidFill>
                  <a:srgbClr val="212529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Patrones Dietéticos</a:t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" name="Google Shape;119;p2"/>
          <p:cNvSpPr txBox="1"/>
          <p:nvPr/>
        </p:nvSpPr>
        <p:spPr>
          <a:xfrm>
            <a:off x="6699675" y="1617775"/>
            <a:ext cx="5351400" cy="27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2400"/>
              <a:buFont typeface="Calibri"/>
              <a:buChar char="●"/>
            </a:pPr>
            <a:r>
              <a:rPr lang="pt-BR" sz="2400">
                <a:solidFill>
                  <a:srgbClr val="212529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Preparación para una Pandemia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2400"/>
              <a:buFont typeface="Calibri"/>
              <a:buChar char="●"/>
            </a:pPr>
            <a:r>
              <a:rPr lang="pt-BR" sz="2400">
                <a:solidFill>
                  <a:srgbClr val="212529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Feminicidio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2400"/>
              <a:buFont typeface="Calibri"/>
              <a:buChar char="●"/>
            </a:pPr>
            <a:r>
              <a:rPr lang="pt-BR" sz="2400">
                <a:solidFill>
                  <a:srgbClr val="212529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Salud del Migrante</a:t>
            </a:r>
            <a:endParaRPr sz="2400">
              <a:solidFill>
                <a:schemeClr val="dk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2400"/>
              <a:buFont typeface="Calibri"/>
              <a:buChar char="●"/>
            </a:pPr>
            <a:r>
              <a:rPr lang="pt-BR" sz="2400">
                <a:solidFill>
                  <a:srgbClr val="212529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Resiliencia de los Sistemas de la Salud</a:t>
            </a:r>
            <a:endParaRPr/>
          </a:p>
        </p:txBody>
      </p:sp>
      <p:pic>
        <p:nvPicPr>
          <p:cNvPr id="120" name="Google Shape;120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2357" y="6278688"/>
            <a:ext cx="1017729" cy="359198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2"/>
          <p:cNvSpPr txBox="1"/>
          <p:nvPr/>
        </p:nvSpPr>
        <p:spPr>
          <a:xfrm>
            <a:off x="5539275" y="6207350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200">
                <a:solidFill>
                  <a:schemeClr val="dk1"/>
                </a:solidFill>
                <a:highlight>
                  <a:srgbClr val="FFFFFF"/>
                </a:highlight>
              </a:rPr>
              <a:t>DOI: 10.5281/zenodo.11286384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3"/>
          <p:cNvSpPr txBox="1"/>
          <p:nvPr>
            <p:ph type="title"/>
          </p:nvPr>
        </p:nvSpPr>
        <p:spPr>
          <a:xfrm>
            <a:off x="370114" y="-152400"/>
            <a:ext cx="9285514" cy="157842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Calibri"/>
              <a:buNone/>
            </a:pPr>
            <a:r>
              <a:rPr i="0" lang="pt-BR" sz="4000" u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Terapia de Desbridamiento con Gusanos</a:t>
            </a:r>
            <a:endParaRPr sz="4000"/>
          </a:p>
        </p:txBody>
      </p:sp>
      <p:pic>
        <p:nvPicPr>
          <p:cNvPr id="127" name="Google Shape;127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8725" y="1047201"/>
            <a:ext cx="8588299" cy="56922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2357" y="6278688"/>
            <a:ext cx="1017729" cy="359198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3"/>
          <p:cNvSpPr txBox="1"/>
          <p:nvPr/>
        </p:nvSpPr>
        <p:spPr>
          <a:xfrm>
            <a:off x="6026400" y="6273638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200">
                <a:solidFill>
                  <a:schemeClr val="dk1"/>
                </a:solidFill>
                <a:highlight>
                  <a:srgbClr val="FFFFFF"/>
                </a:highlight>
              </a:rPr>
              <a:t>DOI: 10.5281/zenodo.11286384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4"/>
          <p:cNvSpPr txBox="1"/>
          <p:nvPr>
            <p:ph type="title"/>
          </p:nvPr>
        </p:nvSpPr>
        <p:spPr>
          <a:xfrm>
            <a:off x="370114" y="-152400"/>
            <a:ext cx="9285514" cy="157842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Calibri"/>
              <a:buNone/>
            </a:pPr>
            <a:r>
              <a:rPr i="0" lang="pt-BR" sz="4000" u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Terapia de Desbridamiento con Gusanos</a:t>
            </a:r>
            <a:endParaRPr sz="4000"/>
          </a:p>
        </p:txBody>
      </p:sp>
      <p:pic>
        <p:nvPicPr>
          <p:cNvPr id="135" name="Google Shape;135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1371" y="1328058"/>
            <a:ext cx="8051925" cy="52686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2357" y="6278688"/>
            <a:ext cx="1017729" cy="359198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4"/>
          <p:cNvSpPr txBox="1"/>
          <p:nvPr/>
        </p:nvSpPr>
        <p:spPr>
          <a:xfrm>
            <a:off x="5594950" y="6227450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200">
                <a:solidFill>
                  <a:schemeClr val="dk1"/>
                </a:solidFill>
                <a:highlight>
                  <a:srgbClr val="FFFFFF"/>
                </a:highlight>
              </a:rPr>
              <a:t>DOI: 10.5281/zenodo.11286384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5"/>
          <p:cNvSpPr txBox="1"/>
          <p:nvPr>
            <p:ph type="title"/>
          </p:nvPr>
        </p:nvSpPr>
        <p:spPr>
          <a:xfrm>
            <a:off x="489857" y="125639"/>
            <a:ext cx="10591800" cy="109356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pt-BR" sz="2800">
                <a:latin typeface="Calibri"/>
                <a:ea typeface="Calibri"/>
                <a:cs typeface="Calibri"/>
                <a:sym typeface="Calibri"/>
              </a:rPr>
              <a:t>Ejemplo de uso de los términos autorizados:</a:t>
            </a:r>
            <a:br>
              <a:rPr lang="pt-BR" sz="2800">
                <a:latin typeface="Calibri"/>
                <a:ea typeface="Calibri"/>
                <a:cs typeface="Calibri"/>
                <a:sym typeface="Calibri"/>
              </a:rPr>
            </a:br>
            <a:r>
              <a:rPr i="0" lang="pt-BR" sz="4000" u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Terapia de Desbridamiento con Gusanos</a:t>
            </a:r>
            <a:endParaRPr sz="4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p5"/>
          <p:cNvSpPr txBox="1"/>
          <p:nvPr/>
        </p:nvSpPr>
        <p:spPr>
          <a:xfrm>
            <a:off x="566057" y="1537901"/>
            <a:ext cx="9892452" cy="5231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pt-BR" sz="2800" u="sng" cap="none" strike="noStrike">
                <a:solidFill>
                  <a:srgbClr val="000000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Experiencia de terapia larval en pacientes con úlceras crónicas</a:t>
            </a:r>
            <a:endParaRPr b="0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5"/>
          <p:cNvSpPr txBox="1"/>
          <p:nvPr/>
        </p:nvSpPr>
        <p:spPr>
          <a:xfrm>
            <a:off x="489843" y="2529575"/>
            <a:ext cx="3593400" cy="231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pt-BR" sz="2200" u="none" cap="none" strike="noStrike">
                <a:solidFill>
                  <a:srgbClr val="242424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Primarios:</a:t>
            </a:r>
            <a:endParaRPr b="1" i="0" sz="2200" u="none" cap="none" strike="noStrike">
              <a:solidFill>
                <a:srgbClr val="242424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2200" u="none" cap="none" strike="noStrike">
                <a:solidFill>
                  <a:srgbClr val="242424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Terapia por Desbridamiento por gusanos/métodos*</a:t>
            </a:r>
            <a:endParaRPr b="0" i="0" sz="2200" u="none" cap="none" strike="noStrike">
              <a:solidFill>
                <a:srgbClr val="242424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pt-BR" sz="2200" u="none" cap="none" strike="noStrike">
                <a:solidFill>
                  <a:srgbClr val="242424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Úlcera Cutánea/terapia*</a:t>
            </a:r>
            <a:endParaRPr b="0" i="0" sz="2200" u="none" cap="none" strike="noStrike">
              <a:solidFill>
                <a:srgbClr val="242424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2200" u="none" cap="none" strike="noStrike">
              <a:solidFill>
                <a:schemeClr val="accent2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5"/>
          <p:cNvSpPr txBox="1"/>
          <p:nvPr/>
        </p:nvSpPr>
        <p:spPr>
          <a:xfrm>
            <a:off x="4640957" y="2529575"/>
            <a:ext cx="3387000" cy="24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pt-BR" sz="2200" u="none" cap="none" strike="noStrike">
                <a:solidFill>
                  <a:srgbClr val="242424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Secundarios</a:t>
            </a:r>
            <a:r>
              <a:rPr b="0" i="0" lang="pt-BR" sz="2200" u="none" cap="none" strike="noStrike">
                <a:solidFill>
                  <a:srgbClr val="242424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:</a:t>
            </a:r>
            <a:endParaRPr b="0" i="0" sz="2200" u="none" cap="none" strike="noStrike">
              <a:solidFill>
                <a:srgbClr val="242424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pt-BR" sz="2200" u="none" cap="none" strike="noStrike">
                <a:solidFill>
                  <a:srgbClr val="242424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Pié Diabético/terapia</a:t>
            </a:r>
            <a:endParaRPr b="0" i="0" sz="2200" u="none" cap="none" strike="noStrike">
              <a:solidFill>
                <a:srgbClr val="242424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pt-BR" sz="2200" u="none" cap="none" strike="noStrike">
                <a:solidFill>
                  <a:srgbClr val="242424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Dípteros</a:t>
            </a:r>
            <a:endParaRPr b="0" i="0" sz="2200" u="none" cap="none" strike="noStrike">
              <a:solidFill>
                <a:srgbClr val="242424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pt-BR" sz="2200" u="none" cap="none" strike="noStrike">
                <a:solidFill>
                  <a:srgbClr val="242424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Cicatrización de Heridas</a:t>
            </a:r>
            <a:endParaRPr b="0" i="0" sz="2200" u="none" cap="none" strike="noStrike">
              <a:solidFill>
                <a:srgbClr val="242424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pt-BR" sz="2200" u="none" cap="none" strike="noStrike">
                <a:solidFill>
                  <a:srgbClr val="242424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Enfermedad Crónica</a:t>
            </a:r>
            <a:endParaRPr b="0" i="0" sz="2200" u="none" cap="none" strike="noStrike">
              <a:solidFill>
                <a:srgbClr val="242424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pt-BR" sz="2200" u="none" cap="none" strike="noStrike">
                <a:solidFill>
                  <a:srgbClr val="242424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Chile </a:t>
            </a:r>
            <a:endParaRPr b="0" i="0" sz="2200" u="none" cap="none" strike="noStrike">
              <a:solidFill>
                <a:srgbClr val="242424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5"/>
          <p:cNvSpPr txBox="1"/>
          <p:nvPr/>
        </p:nvSpPr>
        <p:spPr>
          <a:xfrm>
            <a:off x="8585671" y="2379782"/>
            <a:ext cx="3527400" cy="285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pt-BR" sz="2200" u="none" cap="none" strike="noStrike">
                <a:solidFill>
                  <a:srgbClr val="242424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Precodific</a:t>
            </a:r>
            <a:r>
              <a:rPr b="1" lang="pt-BR" sz="2200">
                <a:solidFill>
                  <a:srgbClr val="242424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a</a:t>
            </a:r>
            <a:r>
              <a:rPr b="1" i="0" lang="pt-BR" sz="2200" u="none" cap="none" strike="noStrike">
                <a:solidFill>
                  <a:srgbClr val="242424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dos:</a:t>
            </a:r>
            <a:endParaRPr b="1" i="0" sz="2200" u="none" cap="none" strike="noStrike">
              <a:solidFill>
                <a:srgbClr val="242424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pt-BR" sz="2200" u="none" cap="none" strike="noStrike">
                <a:solidFill>
                  <a:srgbClr val="242424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Animales</a:t>
            </a:r>
            <a:endParaRPr b="0" i="0" sz="2200" u="none" cap="none" strike="noStrike">
              <a:solidFill>
                <a:srgbClr val="242424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pt-BR" sz="2200" u="none" cap="none" strike="noStrike">
                <a:solidFill>
                  <a:srgbClr val="242424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Humanos</a:t>
            </a:r>
            <a:endParaRPr b="0" i="0" sz="2200" u="none" cap="none" strike="noStrike">
              <a:solidFill>
                <a:srgbClr val="242424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pt-BR" sz="2200" u="none" cap="none" strike="noStrike">
                <a:solidFill>
                  <a:srgbClr val="242424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Masculino</a:t>
            </a:r>
            <a:endParaRPr b="0" i="0" sz="2200" u="none" cap="none" strike="noStrike">
              <a:solidFill>
                <a:srgbClr val="242424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pt-BR" sz="2200" u="none" cap="none" strike="noStrike">
                <a:solidFill>
                  <a:srgbClr val="242424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Femenino</a:t>
            </a:r>
            <a:endParaRPr b="0" i="0" sz="2200" u="none" cap="none" strike="noStrike">
              <a:solidFill>
                <a:srgbClr val="242424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pt-BR" sz="2200" u="none" cap="none" strike="noStrike">
                <a:solidFill>
                  <a:srgbClr val="242424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Mediana Edad</a:t>
            </a:r>
            <a:endParaRPr b="0" i="0" sz="2200" u="none" cap="none" strike="noStrike">
              <a:solidFill>
                <a:srgbClr val="242424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pt-BR" sz="2200" u="none" cap="none" strike="noStrike">
                <a:solidFill>
                  <a:srgbClr val="242424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Ancianos </a:t>
            </a:r>
            <a:endParaRPr b="0" i="0" sz="2200" u="none" cap="none" strike="noStrike">
              <a:solidFill>
                <a:srgbClr val="242424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7" name="Google Shape;147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2357" y="6278688"/>
            <a:ext cx="1017729" cy="359198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5"/>
          <p:cNvSpPr txBox="1"/>
          <p:nvPr/>
        </p:nvSpPr>
        <p:spPr>
          <a:xfrm>
            <a:off x="5441850" y="6310450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200">
                <a:solidFill>
                  <a:schemeClr val="dk1"/>
                </a:solidFill>
                <a:highlight>
                  <a:srgbClr val="FFFFFF"/>
                </a:highlight>
              </a:rPr>
              <a:t>DOI: 10.5281/zenodo.11286384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9"/>
          <p:cNvSpPr txBox="1"/>
          <p:nvPr>
            <p:ph type="title"/>
          </p:nvPr>
        </p:nvSpPr>
        <p:spPr>
          <a:xfrm>
            <a:off x="838200" y="-9207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3600"/>
              <a:buFont typeface="Calibri"/>
              <a:buNone/>
            </a:pPr>
            <a:r>
              <a:rPr i="0" lang="pt-BR" sz="3600">
                <a:solidFill>
                  <a:srgbClr val="212529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Trastorno de Oposición Desafiante</a:t>
            </a:r>
            <a:endParaRPr sz="36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4" name="Google Shape;154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8200" y="801253"/>
            <a:ext cx="7151915" cy="59348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2357" y="6278688"/>
            <a:ext cx="1017729" cy="359198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9"/>
          <p:cNvSpPr txBox="1"/>
          <p:nvPr/>
        </p:nvSpPr>
        <p:spPr>
          <a:xfrm>
            <a:off x="5358375" y="6273638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200">
                <a:solidFill>
                  <a:schemeClr val="dk1"/>
                </a:solidFill>
                <a:highlight>
                  <a:srgbClr val="FFFFFF"/>
                </a:highlight>
              </a:rPr>
              <a:t>DOI: 10.5281/zenodo.11286384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0"/>
          <p:cNvSpPr txBox="1"/>
          <p:nvPr>
            <p:ph type="title"/>
          </p:nvPr>
        </p:nvSpPr>
        <p:spPr>
          <a:xfrm>
            <a:off x="838200" y="1365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12529"/>
              </a:buClr>
              <a:buSzPts val="3600"/>
              <a:buFont typeface="Calibri"/>
              <a:buNone/>
            </a:pPr>
            <a:r>
              <a:rPr i="0" lang="pt-BR" sz="3600">
                <a:solidFill>
                  <a:srgbClr val="212529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Trastorno de Oposición Desafiante</a:t>
            </a:r>
            <a:endParaRPr sz="36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2" name="Google Shape;162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2610" y="1567543"/>
            <a:ext cx="11170248" cy="45828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2357" y="6278688"/>
            <a:ext cx="1017729" cy="359198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10"/>
          <p:cNvSpPr txBox="1"/>
          <p:nvPr/>
        </p:nvSpPr>
        <p:spPr>
          <a:xfrm>
            <a:off x="5497550" y="6255875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200">
                <a:solidFill>
                  <a:schemeClr val="dk1"/>
                </a:solidFill>
                <a:highlight>
                  <a:srgbClr val="FFFFFF"/>
                </a:highlight>
              </a:rPr>
              <a:t>DOI: 10.5281/zenodo.11286384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2022-03-07T18:58:56Z</dcterms:created>
  <dc:creator>Pierri, Marina de Sene (BIR)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0x010100D9D66CEC5F2C404782F911C86DB1F77300943D3F739B659647BD5CFC479406D26F</vt:lpwstr>
  </property>
  <property fmtid="{D5CDD505-2E9C-101B-9397-08002B2CF9AE}" pid="3" name="MediaServiceImageTags">
    <vt:lpwstr/>
  </property>
</Properties>
</file>