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92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9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94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90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93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8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8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95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9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9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94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84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79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83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9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90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8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93.xml"/>
  <Override ContentType="application/vnd.openxmlformats-officedocument.presentationml.slide+xml" PartName="/ppt/slides/slide80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91.xml"/>
  <Override ContentType="application/vnd.openxmlformats-officedocument.presentationml.slide+xml" PartName="/ppt/slides/slide31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88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slide+xml" PartName="/ppt/slides/slide92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</p:sldIdLst>
  <p:sldSz cy="6858000" cx="12192000"/>
  <p:notesSz cx="6858000" cy="9144000"/>
  <p:embeddedFontLst>
    <p:embeddedFont>
      <p:font typeface="Open Sans"/>
      <p:regular r:id="rId101"/>
      <p:bold r:id="rId102"/>
      <p:italic r:id="rId103"/>
      <p:boldItalic r:id="rId10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05" roundtripDataSignature="AMtx7mhrz7ZOMZPaD94m2mGLeR6XEsI7u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105" Type="http://customschemas.google.com/relationships/presentationmetadata" Target="metadata"/><Relationship Id="rId104" Type="http://schemas.openxmlformats.org/officeDocument/2006/relationships/font" Target="fonts/OpenSans-boldItalic.fntdata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slide" Target="slides/slide45.xml"/><Relationship Id="rId103" Type="http://schemas.openxmlformats.org/officeDocument/2006/relationships/font" Target="fonts/OpenSans-italic.fntdata"/><Relationship Id="rId102" Type="http://schemas.openxmlformats.org/officeDocument/2006/relationships/font" Target="fonts/OpenSans-bold.fntdata"/><Relationship Id="rId101" Type="http://schemas.openxmlformats.org/officeDocument/2006/relationships/font" Target="fonts/OpenSans-regular.fntdata"/><Relationship Id="rId100" Type="http://schemas.openxmlformats.org/officeDocument/2006/relationships/slide" Target="slides/slide96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95" Type="http://schemas.openxmlformats.org/officeDocument/2006/relationships/slide" Target="slides/slide91.xml"/><Relationship Id="rId94" Type="http://schemas.openxmlformats.org/officeDocument/2006/relationships/slide" Target="slides/slide90.xml"/><Relationship Id="rId97" Type="http://schemas.openxmlformats.org/officeDocument/2006/relationships/slide" Target="slides/slide93.xml"/><Relationship Id="rId96" Type="http://schemas.openxmlformats.org/officeDocument/2006/relationships/slide" Target="slides/slide92.xml"/><Relationship Id="rId11" Type="http://schemas.openxmlformats.org/officeDocument/2006/relationships/slide" Target="slides/slide7.xml"/><Relationship Id="rId99" Type="http://schemas.openxmlformats.org/officeDocument/2006/relationships/slide" Target="slides/slide95.xml"/><Relationship Id="rId10" Type="http://schemas.openxmlformats.org/officeDocument/2006/relationships/slide" Target="slides/slide6.xml"/><Relationship Id="rId98" Type="http://schemas.openxmlformats.org/officeDocument/2006/relationships/slide" Target="slides/slide94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91" Type="http://schemas.openxmlformats.org/officeDocument/2006/relationships/slide" Target="slides/slide87.xml"/><Relationship Id="rId90" Type="http://schemas.openxmlformats.org/officeDocument/2006/relationships/slide" Target="slides/slide86.xml"/><Relationship Id="rId93" Type="http://schemas.openxmlformats.org/officeDocument/2006/relationships/slide" Target="slides/slide89.xml"/><Relationship Id="rId92" Type="http://schemas.openxmlformats.org/officeDocument/2006/relationships/slide" Target="slides/slide8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9" Type="http://schemas.openxmlformats.org/officeDocument/2006/relationships/slide" Target="slides/slide85.xml"/><Relationship Id="rId80" Type="http://schemas.openxmlformats.org/officeDocument/2006/relationships/slide" Target="slides/slide76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0" Type="http://schemas.openxmlformats.org/officeDocument/2006/relationships/slide" Target="slides/slide56.xml"/><Relationship Id="rId69" Type="http://schemas.openxmlformats.org/officeDocument/2006/relationships/slide" Target="slides/slide65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9" Type="http://schemas.openxmlformats.org/officeDocument/2006/relationships/slide" Target="slides/slide55.xml"/><Relationship Id="rId58" Type="http://schemas.openxmlformats.org/officeDocument/2006/relationships/slide" Target="slides/slide5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2cc1a56de6c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4" name="Google Shape;54;g2cc1a56de6c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2da7bc42aa6_0_19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" name="Google Shape;193;g2da7bc42aa6_0_19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4" name="Google Shape;194;g2da7bc42aa6_0_19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2da7bc42aa6_0_20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" name="Google Shape;202;g2da7bc42aa6_0_20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3" name="Google Shape;203;g2da7bc42aa6_0_20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da7bc42aa6_0_2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1" name="Google Shape;211;g2da7bc42aa6_0_2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2" name="Google Shape;212;g2da7bc42aa6_0_2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da7bc42aa6_0_2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2" name="Google Shape;222;g2da7bc42aa6_0_2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3" name="Google Shape;223;g2da7bc42aa6_0_22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2da7bc42aa6_0_2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3" name="Google Shape;233;g2da7bc42aa6_0_2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4" name="Google Shape;234;g2da7bc42aa6_0_23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da7bc42aa6_0_2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4" name="Google Shape;244;g2da7bc42aa6_0_24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5" name="Google Shape;245;g2da7bc42aa6_0_24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2da7bc42aa6_0_25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6" name="Google Shape;256;g2da7bc42aa6_0_25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7" name="Google Shape;257;g2da7bc42aa6_0_25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da7bc42aa6_0_2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7" name="Google Shape;267;g2da7bc42aa6_0_26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8" name="Google Shape;268;g2da7bc42aa6_0_26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2da7bc42aa6_0_2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7" name="Google Shape;277;g2da7bc42aa6_0_27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8" name="Google Shape;278;g2da7bc42aa6_0_27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2da7bc42aa6_0_2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8" name="Google Shape;288;g2da7bc42aa6_0_28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9" name="Google Shape;289;g2da7bc42aa6_0_28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b1d80765dd_0_1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" name="Google Shape;69;g2b1d80765dd_0_19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0" name="Google Shape;70;g2b1d80765dd_0_19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2da7bc42aa6_0_28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7" name="Google Shape;297;g2da7bc42aa6_0_28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8" name="Google Shape;298;g2da7bc42aa6_0_28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2da7bc42aa6_0_29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5" name="Google Shape;305;g2da7bc42aa6_0_29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6" name="Google Shape;306;g2da7bc42aa6_0_29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2da7bc42aa6_0_3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4" name="Google Shape;314;g2da7bc42aa6_0_30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5" name="Google Shape;315;g2da7bc42aa6_0_30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2da7bc42aa6_0_3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4" name="Google Shape;324;g2da7bc42aa6_0_3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5" name="Google Shape;325;g2da7bc42aa6_0_31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2da7bc42aa6_0_3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4" name="Google Shape;344;g2da7bc42aa6_0_3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5" name="Google Shape;345;g2da7bc42aa6_0_32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2da7bc42aa6_0_5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7" name="Google Shape;367;g2da7bc42aa6_0_5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8" name="Google Shape;368;g2da7bc42aa6_0_51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2da7bc42aa6_0_3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6" name="Google Shape;396;g2da7bc42aa6_0_36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97" name="Google Shape;397;g2da7bc42aa6_0_36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2da7bc42aa6_0_3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0" name="Google Shape;420;g2da7bc42aa6_0_38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21" name="Google Shape;421;g2da7bc42aa6_0_38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2da7bc42aa6_0_4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6" name="Google Shape;446;g2da7bc42aa6_0_4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47" name="Google Shape;447;g2da7bc42aa6_0_4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2da7bc42aa6_0_4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2" name="Google Shape;472;g2da7bc42aa6_0_4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73" name="Google Shape;473;g2da7bc42aa6_0_43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da7bc42aa6_0_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" name="Google Shape;90;g2da7bc42aa6_0_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1" name="Google Shape;91;g2da7bc42aa6_0_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2da7bc42aa6_0_4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4" name="Google Shape;484;g2da7bc42aa6_0_44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5" name="Google Shape;485;g2da7bc42aa6_0_44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2da7bc42aa6_0_4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4" name="Google Shape;494;g2da7bc42aa6_0_4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95" name="Google Shape;495;g2da7bc42aa6_0_45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2da7bc42aa6_0_5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4" name="Google Shape;504;g2da7bc42aa6_0_54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05" name="Google Shape;505;g2da7bc42aa6_0_54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2da7bc42aa6_0_5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1" name="Google Shape;511;g2da7bc42aa6_0_55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12" name="Google Shape;512;g2da7bc42aa6_0_55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2da7bc42aa6_0_5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9" name="Google Shape;519;g2da7bc42aa6_0_56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0" name="Google Shape;520;g2da7bc42aa6_0_56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2da7bc42aa6_0_5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7" name="Google Shape;527;g2da7bc42aa6_0_56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8" name="Google Shape;528;g2da7bc42aa6_0_56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2da7bc42aa6_0_5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" name="Google Shape;535;g2da7bc42aa6_0_57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Google Shape;536;g2da7bc42aa6_0_57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2da7bc42aa6_0_5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2da7bc42aa6_0_5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6" name="Google Shape;546;g2da7bc42aa6_0_58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2da7bc42aa6_0_59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5" name="Google Shape;555;g2da7bc42aa6_0_59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56" name="Google Shape;556;g2da7bc42aa6_0_59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2da7bc42aa6_0_60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" name="Google Shape;564;g2da7bc42aa6_0_60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5" name="Google Shape;565;g2da7bc42aa6_0_60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77e86bfcd7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" name="Google Shape;105;g277e86bfcd7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6" name="Google Shape;106;g277e86bfcd7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2da7bc42aa6_0_60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2" name="Google Shape;572;g2da7bc42aa6_0_60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3" name="Google Shape;573;g2da7bc42aa6_0_60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2da7bc42aa6_0_66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Google Shape;582;g2da7bc42aa6_0_66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3" name="Google Shape;583;g2da7bc42aa6_0_66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g2da7bc42aa6_0_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0" name="Google Shape;590;g2da7bc42aa6_0_2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91" name="Google Shape;591;g2da7bc42aa6_0_2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2b18a766b2d_0_4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7" name="Google Shape;597;g2b18a766b2d_0_46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Transformer based model for interactive segmentation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Based on user input “prompts”: points, boxes or rough masks outlining object</a:t>
            </a:r>
            <a:br>
              <a:rPr lang="en-US"/>
            </a:br>
            <a:r>
              <a:rPr lang="en-US"/>
              <a:t>(Text)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Model: image encoder: transformer predicts image representation</a:t>
            </a:r>
            <a:br>
              <a:rPr lang="en-US"/>
            </a:br>
            <a:r>
              <a:rPr lang="en-US"/>
              <a:t>prompt encoder: small transformer that processes prompts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mask decoder: predict current object based on image encoder and prompt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Trained on a very large dataset</a:t>
            </a:r>
            <a:br>
              <a:rPr lang="en-US"/>
            </a:br>
            <a:r>
              <a:rPr lang="en-US"/>
              <a:t>Dataset is build iteratively through annotation by annotating with the model (which is retraiend)</a:t>
            </a:r>
            <a:endParaRPr/>
          </a:p>
        </p:txBody>
      </p:sp>
      <p:sp>
        <p:nvSpPr>
          <p:cNvPr id="598" name="Google Shape;598;g2b18a766b2d_0_46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g2cc1a56de6c_0_2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9" name="Google Shape;609;g2cc1a56de6c_0_2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Transformer based model for interactive segmentation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Based on user input “prompts”: points, boxes or rough masks outlining object</a:t>
            </a:r>
            <a:br>
              <a:rPr lang="en-US"/>
            </a:br>
            <a:r>
              <a:rPr lang="en-US"/>
              <a:t>(Text)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Model: image encoder: transformer predicts image representation</a:t>
            </a:r>
            <a:br>
              <a:rPr lang="en-US"/>
            </a:br>
            <a:r>
              <a:rPr lang="en-US"/>
              <a:t>prompt encoder: small transformer that processes prompts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mask decoder: predict current object based on image encoder and prompt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Trained on a very large dataset</a:t>
            </a:r>
            <a:br>
              <a:rPr lang="en-US"/>
            </a:br>
            <a:r>
              <a:rPr lang="en-US"/>
              <a:t>Dataset is build iteratively through annotation by annotating with the model (which is retraiend)</a:t>
            </a:r>
            <a:endParaRPr/>
          </a:p>
        </p:txBody>
      </p:sp>
      <p:sp>
        <p:nvSpPr>
          <p:cNvPr id="610" name="Google Shape;610;g2cc1a56de6c_0_22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g2b18a766b2d_0_7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4" name="Google Shape;624;g2b18a766b2d_0_7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Why the hype?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Interactive segmentation works well for different kinds of models and modalities; improve segmenations through more prompts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br>
              <a:rPr lang="en-US"/>
            </a:br>
            <a:r>
              <a:rPr lang="en-US"/>
              <a:t>Versatility</a:t>
            </a:r>
            <a:br>
              <a:rPr lang="en-US"/>
            </a:br>
            <a:br>
              <a:rPr lang="en-US"/>
            </a:br>
            <a:r>
              <a:rPr lang="en-US"/>
              <a:t>Achieves through the large training dataset AND iterative training loop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25" name="Google Shape;625;g2b18a766b2d_0_72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g2cc1a56de6c_0_2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2" name="Google Shape;632;g2cc1a56de6c_0_2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Why the hype?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Interactive segmentation works well for different kinds of models and modalities; improve segmenations through more prompts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br>
              <a:rPr lang="en-US"/>
            </a:br>
            <a:r>
              <a:rPr lang="en-US"/>
              <a:t>Versatility</a:t>
            </a:r>
            <a:br>
              <a:rPr lang="en-US"/>
            </a:br>
            <a:br>
              <a:rPr lang="en-US"/>
            </a:br>
            <a:r>
              <a:rPr lang="en-US"/>
              <a:t>Achieves through the large training dataset AND iterative training loop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33" name="Google Shape;633;g2cc1a56de6c_0_23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g2b18a766b2d_0_5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1" name="Google Shape;641;g2b18a766b2d_0_55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The training loop</a:t>
            </a:r>
            <a:endParaRPr/>
          </a:p>
        </p:txBody>
      </p:sp>
      <p:sp>
        <p:nvSpPr>
          <p:cNvPr id="642" name="Google Shape;642;g2b18a766b2d_0_55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g2b18a766b2d_0_57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7" name="Google Shape;657;g2b18a766b2d_0_57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From lecture 1, TODO copy image credits</a:t>
            </a:r>
            <a:endParaRPr/>
          </a:p>
        </p:txBody>
      </p:sp>
      <p:sp>
        <p:nvSpPr>
          <p:cNvPr id="658" name="Google Shape;658;g2b18a766b2d_0_57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g2b18a766b2d_0_58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9" name="Google Shape;669;g2b18a766b2d_0_58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From lecture 1, TODO copy image credits</a:t>
            </a:r>
            <a:endParaRPr/>
          </a:p>
        </p:txBody>
      </p:sp>
      <p:sp>
        <p:nvSpPr>
          <p:cNvPr id="670" name="Google Shape;670;g2b18a766b2d_0_58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da7bc42aa6_0_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" name="Google Shape;112;g2da7bc42aa6_0_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From lecture 1, TODO copy image credits</a:t>
            </a:r>
            <a:endParaRPr/>
          </a:p>
        </p:txBody>
      </p:sp>
      <p:sp>
        <p:nvSpPr>
          <p:cNvPr id="113" name="Google Shape;113;g2da7bc42aa6_0_3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2b18a766b2d_0_6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7" name="Google Shape;687;g2b18a766b2d_0_60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From lecture 1, TODO copy image credits</a:t>
            </a:r>
            <a:endParaRPr/>
          </a:p>
        </p:txBody>
      </p:sp>
      <p:sp>
        <p:nvSpPr>
          <p:cNvPr id="688" name="Google Shape;688;g2b18a766b2d_0_60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g2b18a766b2d_0_6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5" name="Google Shape;705;g2b18a766b2d_0_6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From lecture 1, TODO copy image credits</a:t>
            </a:r>
            <a:endParaRPr/>
          </a:p>
        </p:txBody>
      </p:sp>
      <p:sp>
        <p:nvSpPr>
          <p:cNvPr id="706" name="Google Shape;706;g2b18a766b2d_0_61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2b18a766b2d_0_6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3" name="Google Shape;723;g2b18a766b2d_0_63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From lecture 1, TODO copy image credits</a:t>
            </a:r>
            <a:endParaRPr/>
          </a:p>
        </p:txBody>
      </p:sp>
      <p:sp>
        <p:nvSpPr>
          <p:cNvPr id="724" name="Google Shape;724;g2b18a766b2d_0_63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g2b18a766b2d_0_6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1" name="Google Shape;741;g2b18a766b2d_0_65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From lecture 1, TODO copy image credits</a:t>
            </a:r>
            <a:endParaRPr/>
          </a:p>
        </p:txBody>
      </p:sp>
      <p:sp>
        <p:nvSpPr>
          <p:cNvPr id="742" name="Google Shape;742;g2b18a766b2d_0_65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g2b18a766b2d_0_6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5" name="Google Shape;755;g2b18a766b2d_0_66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After this: Interactive segmentation </a:t>
            </a:r>
            <a:endParaRPr/>
          </a:p>
        </p:txBody>
      </p:sp>
      <p:sp>
        <p:nvSpPr>
          <p:cNvPr id="756" name="Google Shape;756;g2b18a766b2d_0_66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g2b18a766b2d_0_6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5" name="Google Shape;765;g2b18a766b2d_0_68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Automatic mask generation by covering the image with grid of points, predicting masks for all points and filter out unlikely masks</a:t>
            </a:r>
            <a:endParaRPr/>
          </a:p>
        </p:txBody>
      </p:sp>
      <p:sp>
        <p:nvSpPr>
          <p:cNvPr id="766" name="Google Shape;766;g2b18a766b2d_0_68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1fc8785cf3c_0_14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77" name="Google Shape;777;g1fc8785cf3c_0_1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g2b18a766b2d_0_4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3" name="Google Shape;783;g2b18a766b2d_0_46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We got interested, and:</a:t>
            </a:r>
            <a:br>
              <a:rPr lang="en-US"/>
            </a:br>
            <a:r>
              <a:rPr lang="en-US"/>
              <a:t>- Want to evaluate how well it works for microscopy.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- Can we improve it for microscopy? -&gt; Finetuning</a:t>
            </a:r>
            <a:br>
              <a:rPr lang="en-US"/>
            </a:br>
            <a:r>
              <a:rPr lang="en-US"/>
              <a:t>- Build a tool in napari for interactive + automatic segmentation and tracking.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- Acknowledgments</a:t>
            </a:r>
            <a:endParaRPr/>
          </a:p>
        </p:txBody>
      </p:sp>
      <p:sp>
        <p:nvSpPr>
          <p:cNvPr id="784" name="Google Shape;784;g2b18a766b2d_0_46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g2cc1a56de6c_0_2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5" name="Google Shape;795;g2cc1a56de6c_0_24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We got interested, and:</a:t>
            </a:r>
            <a:br>
              <a:rPr lang="en-US"/>
            </a:br>
            <a:r>
              <a:rPr lang="en-US"/>
              <a:t>- Want to evaluate how well it works for microscopy.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- Can we improve it for microscopy? -&gt; Finetuning</a:t>
            </a:r>
            <a:br>
              <a:rPr lang="en-US"/>
            </a:br>
            <a:r>
              <a:rPr lang="en-US"/>
              <a:t>- Build a tool in napari for interactive + automatic segmentation and tracking.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- Acknowledgments</a:t>
            </a:r>
            <a:endParaRPr/>
          </a:p>
        </p:txBody>
      </p:sp>
      <p:sp>
        <p:nvSpPr>
          <p:cNvPr id="796" name="Google Shape;796;g2cc1a56de6c_0_24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1ef774d14cf_0_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2" name="Google Shape;812;g1ef774d14cf_0_4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PRELIMINARY</a:t>
            </a:r>
            <a:endParaRPr/>
          </a:p>
        </p:txBody>
      </p:sp>
      <p:sp>
        <p:nvSpPr>
          <p:cNvPr id="813" name="Google Shape;813;g1ef774d14cf_0_4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70d7b15e13_4_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g270d7b15e13_4_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From lecture 1, TODO copy image credits</a:t>
            </a:r>
            <a:endParaRPr/>
          </a:p>
        </p:txBody>
      </p:sp>
      <p:sp>
        <p:nvSpPr>
          <p:cNvPr id="124" name="Google Shape;124;g270d7b15e13_4_3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g2b18a766b2d_0_7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6" name="Google Shape;826;g2b18a766b2d_0_73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27" name="Google Shape;827;g2b18a766b2d_0_73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2cc1a56de6c_0_2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1" name="Google Shape;841;g2cc1a56de6c_0_29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42" name="Google Shape;842;g2cc1a56de6c_0_29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2b18a766b2d_0_5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7" name="Google Shape;857;g2b18a766b2d_0_54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58" name="Google Shape;858;g2b18a766b2d_0_54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g2b18a766b2d_0_7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5" name="Google Shape;865;g2b18a766b2d_0_76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66" name="Google Shape;866;g2b18a766b2d_0_76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g2b18a766b2d_0_5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6" name="Google Shape;876;g2b18a766b2d_0_5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77" name="Google Shape;877;g2b18a766b2d_0_52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8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g1ef774d14cf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0" name="Google Shape;890;g1ef774d14cf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91" name="Google Shape;891;g1ef774d14cf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2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g2b18a766b2d_0_5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4" name="Google Shape;904;g2b18a766b2d_0_53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05" name="Google Shape;905;g2b18a766b2d_0_53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g2cc1a56de6c_0_3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8" name="Google Shape;918;g2cc1a56de6c_0_32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19" name="Google Shape;919;g2cc1a56de6c_0_32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g2b18a766b2d_0_5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3" name="Google Shape;933;g2b18a766b2d_0_52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34" name="Google Shape;934;g2b18a766b2d_0_52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9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g2cc1a56de6c_0_3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1" name="Google Shape;941;g2cc1a56de6c_0_34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42" name="Google Shape;942;g2cc1a56de6c_0_34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da7bc42aa6_0_1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2da7bc42aa6_0_15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g2da7bc42aa6_0_15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0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g2b18a766b2d_0_5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2" name="Google Shape;952;g2b18a766b2d_0_5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53" name="Google Shape;953;g2b18a766b2d_0_51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g2cc4027bf4f_0_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3" name="Google Shape;963;g2cc4027bf4f_0_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64" name="Google Shape;964;g2cc4027bf4f_0_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3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g2b18a766b2d_0_4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5" name="Google Shape;975;g2b18a766b2d_0_49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76" name="Google Shape;976;g2b18a766b2d_0_49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g2da7bc42aa6_0_67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7" name="Google Shape;987;g2da7bc42aa6_0_67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8" name="Google Shape;988;g2da7bc42aa6_0_67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4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g2cc1a56de6c_0_3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6" name="Google Shape;996;g2cc1a56de6c_0_35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97" name="Google Shape;997;g2cc1a56de6c_0_35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4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g2cc4027bf4f_0_1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6" name="Google Shape;1006;g2cc4027bf4f_0_15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07" name="Google Shape;1007;g2cc4027bf4f_0_15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5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g270d7b15e13_4_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7" name="Google Shape;1017;g270d7b15e13_4_6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18" name="Google Shape;1018;g270d7b15e13_4_6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7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g2cc4027bf4f_0_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9" name="Google Shape;1029;g2cc4027bf4f_0_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30" name="Google Shape;1030;g2cc4027bf4f_0_2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2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Google Shape;1043;g2cc4027bf4f_0_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4" name="Google Shape;1044;g2cc4027bf4f_0_3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45" name="Google Shape;1045;g2cc4027bf4f_0_3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2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Google Shape;1063;g2cc4027bf4f_0_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4" name="Google Shape;1064;g2cc4027bf4f_0_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65" name="Google Shape;1065;g2cc4027bf4f_0_5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da7bc42aa6_0_1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2da7bc42aa6_0_16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g2da7bc42aa6_0_16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6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Google Shape;1087;g2cc4027bf4f_0_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8" name="Google Shape;1088;g2cc4027bf4f_0_7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89" name="Google Shape;1089;g2cc4027bf4f_0_7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5" name="Shape 1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" name="Google Shape;1116;g2cc4027bf4f_0_10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7" name="Google Shape;1117;g2cc4027bf4f_0_10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18" name="Google Shape;1118;g2cc4027bf4f_0_10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6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Google Shape;1147;g270d7b15e13_4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8" name="Google Shape;1148;g270d7b15e13_4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9" name="Google Shape;1149;g270d7b15e13_4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7" name="Shape 1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" name="Google Shape;1158;g2cc1a56de6c_0_36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59" name="Google Shape;1159;g2cc1a56de6c_0_3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3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g2b1d80765dd_0_1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5" name="Google Shape;1165;g2b1d80765dd_0_1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66" name="Google Shape;1166;g2b1d80765dd_0_12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g2cc4027bf4f_0_1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3" name="Google Shape;1173;g2cc4027bf4f_0_1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74" name="Google Shape;1174;g2cc4027bf4f_0_13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2" name="Shape 1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" name="Google Shape;1183;g2cc1a56de6c_0_36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84" name="Google Shape;1184;g2cc1a56de6c_0_36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8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" name="Google Shape;1189;g2da7bc42aa6_0_6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0" name="Google Shape;1190;g2da7bc42aa6_0_69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1" name="Google Shape;1191;g2da7bc42aa6_0_69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0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g270d7b15e13_4_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2" name="Google Shape;1202;g270d7b15e13_4_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3" name="Google Shape;1203;g270d7b15e13_4_1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3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Google Shape;1214;g1ef774d14cf_0_1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5" name="Google Shape;1215;g1ef774d14cf_0_1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16" name="Google Shape;1216;g1ef774d14cf_0_11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da7bc42aa6_0_1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" name="Google Shape;186;g2da7bc42aa6_0_18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7" name="Google Shape;187;g2da7bc42aa6_0_18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4" name="Shape 1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" name="Google Shape;1225;g2b1d80765dd_0_1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6" name="Google Shape;1226;g2b1d80765dd_0_16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27" name="Google Shape;1227;g2b1d80765dd_0_16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2" name="Shape 1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Google Shape;1233;g2b18a766b2d_0_7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4" name="Google Shape;1234;g2b18a766b2d_0_74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35" name="Google Shape;1235;g2b18a766b2d_0_74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9" name="Shape 1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" name="Google Shape;1250;g2da7bc42aa6_0_69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51" name="Google Shape;1251;g2da7bc42aa6_0_6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5" name="Shape 1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" name="Google Shape;1256;g2da7bc42aa6_0_7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7" name="Google Shape;1257;g2da7bc42aa6_0_7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8" name="Google Shape;1258;g2da7bc42aa6_0_7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3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" name="Google Shape;1264;g1ef774d14cf_0_10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5" name="Google Shape;1265;g1ef774d14cf_0_10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66" name="Google Shape;1266;g1ef774d14cf_0_10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" name="Google Shape;1272;g2dae5fb517d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3" name="Google Shape;1273;g2dae5fb517d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4" name="Google Shape;1274;g2dae5fb517d_0_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1" name="Shape 1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" name="Google Shape;1282;g2dae5fb517d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3" name="Google Shape;1283;g2dae5fb517d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4" name="Google Shape;1284;g2dae5fb517d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">
  <p:cSld name="Cov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g2cc1a56de6c_0_182"/>
          <p:cNvSpPr txBox="1"/>
          <p:nvPr>
            <p:ph type="title"/>
          </p:nvPr>
        </p:nvSpPr>
        <p:spPr>
          <a:xfrm>
            <a:off x="1917291" y="262186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Raleway"/>
              <a:buNone/>
              <a:defRPr b="1" sz="60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g2cc1a56de6c_0_182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g2cc1a56de6c_0_182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g2cc1a56de6c_0_18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6"/>
          <p:cNvSpPr txBox="1"/>
          <p:nvPr>
            <p:ph type="title"/>
          </p:nvPr>
        </p:nvSpPr>
        <p:spPr>
          <a:xfrm>
            <a:off x="1097280" y="286605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6"/>
          <p:cNvSpPr txBox="1"/>
          <p:nvPr>
            <p:ph idx="1" type="body"/>
          </p:nvPr>
        </p:nvSpPr>
        <p:spPr>
          <a:xfrm>
            <a:off x="1097279" y="1845734"/>
            <a:ext cx="10058401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 "/>
              <a:defRPr/>
            </a:lvl1pPr>
            <a:lvl2pPr indent="-342900" lvl="1" marL="914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indent="-3175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3pPr>
            <a:lvl4pPr indent="-3175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4pPr>
            <a:lvl5pPr indent="-3175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/>
        </p:txBody>
      </p:sp>
      <p:sp>
        <p:nvSpPr>
          <p:cNvPr id="22" name="Google Shape;22;p46"/>
          <p:cNvSpPr txBox="1"/>
          <p:nvPr>
            <p:ph idx="12" type="sldNum"/>
          </p:nvPr>
        </p:nvSpPr>
        <p:spPr>
          <a:xfrm>
            <a:off x="0" y="6459787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5"/>
          <p:cNvSpPr/>
          <p:nvPr/>
        </p:nvSpPr>
        <p:spPr>
          <a:xfrm>
            <a:off x="0" y="6793992"/>
            <a:ext cx="12204000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45"/>
          <p:cNvSpPr txBox="1"/>
          <p:nvPr>
            <p:ph type="ctrTitle"/>
          </p:nvPr>
        </p:nvSpPr>
        <p:spPr>
          <a:xfrm>
            <a:off x="1097280" y="758952"/>
            <a:ext cx="10058400" cy="35661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Font typeface="Calibri"/>
              <a:buNone/>
              <a:defRPr sz="80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5"/>
          <p:cNvSpPr txBox="1"/>
          <p:nvPr>
            <p:ph idx="1" type="subTitle"/>
          </p:nvPr>
        </p:nvSpPr>
        <p:spPr>
          <a:xfrm>
            <a:off x="1100051" y="4455621"/>
            <a:ext cx="10058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  <a:defRPr sz="2400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2000"/>
              <a:buNone/>
              <a:defRPr sz="2000"/>
            </a:lvl9pPr>
          </a:lstStyle>
          <a:p/>
        </p:txBody>
      </p:sp>
      <p:cxnSp>
        <p:nvCxnSpPr>
          <p:cNvPr id="27" name="Google Shape;27;p45"/>
          <p:cNvCxnSpPr/>
          <p:nvPr/>
        </p:nvCxnSpPr>
        <p:spPr>
          <a:xfrm>
            <a:off x="1207659" y="4343400"/>
            <a:ext cx="9875520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7"/>
          <p:cNvSpPr txBox="1"/>
          <p:nvPr>
            <p:ph type="title"/>
          </p:nvPr>
        </p:nvSpPr>
        <p:spPr>
          <a:xfrm>
            <a:off x="1097280" y="286605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7"/>
          <p:cNvSpPr txBox="1"/>
          <p:nvPr>
            <p:ph idx="12" type="sldNum"/>
          </p:nvPr>
        </p:nvSpPr>
        <p:spPr>
          <a:xfrm>
            <a:off x="0" y="6459787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11879356e31_0_17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g11879356e31_0_176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Char char=" "/>
              <a:defRPr/>
            </a:lvl1pPr>
            <a:lvl2pPr indent="-3429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00"/>
              <a:buChar char="◦"/>
              <a:defRPr/>
            </a:lvl9pPr>
          </a:lstStyle>
          <a:p/>
        </p:txBody>
      </p:sp>
      <p:sp>
        <p:nvSpPr>
          <p:cNvPr id="34" name="Google Shape;34;g11879356e31_0_17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blank">
  <p:cSld name="BLANK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8"/>
          <p:cNvSpPr/>
          <p:nvPr/>
        </p:nvSpPr>
        <p:spPr>
          <a:xfrm>
            <a:off x="1" y="6793992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48"/>
          <p:cNvSpPr txBox="1"/>
          <p:nvPr>
            <p:ph idx="12" type="sldNum"/>
          </p:nvPr>
        </p:nvSpPr>
        <p:spPr>
          <a:xfrm>
            <a:off x="0" y="6459787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tirely blank" showMasterSp="0">
  <p:cSld name="Entirely blank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 showMasterSp="0">
  <p:cSld name="1_Title and Conte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0"/>
          <p:cNvSpPr txBox="1"/>
          <p:nvPr>
            <p:ph type="title"/>
          </p:nvPr>
        </p:nvSpPr>
        <p:spPr>
          <a:xfrm>
            <a:off x="1097280" y="238126"/>
            <a:ext cx="10058400" cy="71612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50"/>
          <p:cNvSpPr txBox="1"/>
          <p:nvPr>
            <p:ph idx="1" type="body"/>
          </p:nvPr>
        </p:nvSpPr>
        <p:spPr>
          <a:xfrm>
            <a:off x="1097279" y="1066800"/>
            <a:ext cx="10058401" cy="4802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indent="-3429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indent="-3429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indent="-3429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/>
        </p:txBody>
      </p:sp>
      <p:sp>
        <p:nvSpPr>
          <p:cNvPr id="42" name="Google Shape;42;p50"/>
          <p:cNvSpPr txBox="1"/>
          <p:nvPr>
            <p:ph idx="12" type="sldNum"/>
          </p:nvPr>
        </p:nvSpPr>
        <p:spPr>
          <a:xfrm>
            <a:off x="0" y="6459787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3" name="Google Shape;43;p50"/>
          <p:cNvSpPr/>
          <p:nvPr/>
        </p:nvSpPr>
        <p:spPr>
          <a:xfrm>
            <a:off x="-1" y="6792002"/>
            <a:ext cx="12192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4" name="Google Shape;44;p50"/>
          <p:cNvCxnSpPr/>
          <p:nvPr/>
        </p:nvCxnSpPr>
        <p:spPr>
          <a:xfrm>
            <a:off x="1193532" y="954732"/>
            <a:ext cx="9966960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51"/>
          <p:cNvSpPr txBox="1"/>
          <p:nvPr>
            <p:ph type="title"/>
          </p:nvPr>
        </p:nvSpPr>
        <p:spPr>
          <a:xfrm>
            <a:off x="1097280" y="286605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51"/>
          <p:cNvSpPr txBox="1"/>
          <p:nvPr>
            <p:ph idx="1" type="body"/>
          </p:nvPr>
        </p:nvSpPr>
        <p:spPr>
          <a:xfrm>
            <a:off x="1097280" y="1846052"/>
            <a:ext cx="4937760" cy="7362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  <a:defRPr b="0" sz="2000" cap="none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51"/>
          <p:cNvSpPr txBox="1"/>
          <p:nvPr>
            <p:ph idx="2" type="body"/>
          </p:nvPr>
        </p:nvSpPr>
        <p:spPr>
          <a:xfrm>
            <a:off x="1097280" y="2582334"/>
            <a:ext cx="4937760" cy="33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indent="-3429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indent="-3429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indent="-3429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/>
        </p:txBody>
      </p:sp>
      <p:sp>
        <p:nvSpPr>
          <p:cNvPr id="49" name="Google Shape;49;p51"/>
          <p:cNvSpPr txBox="1"/>
          <p:nvPr>
            <p:ph idx="3" type="body"/>
          </p:nvPr>
        </p:nvSpPr>
        <p:spPr>
          <a:xfrm>
            <a:off x="6217920" y="1846052"/>
            <a:ext cx="4937760" cy="7362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  <a:defRPr b="0" sz="2000" cap="none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51"/>
          <p:cNvSpPr txBox="1"/>
          <p:nvPr>
            <p:ph idx="4" type="body"/>
          </p:nvPr>
        </p:nvSpPr>
        <p:spPr>
          <a:xfrm>
            <a:off x="6217920" y="2582334"/>
            <a:ext cx="4937760" cy="33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indent="-3429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indent="-3429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indent="-3429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/>
        </p:txBody>
      </p:sp>
      <p:sp>
        <p:nvSpPr>
          <p:cNvPr id="51" name="Google Shape;51;p51"/>
          <p:cNvSpPr txBox="1"/>
          <p:nvPr>
            <p:ph idx="12" type="sldNum"/>
          </p:nvPr>
        </p:nvSpPr>
        <p:spPr>
          <a:xfrm>
            <a:off x="0" y="6459787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4"/>
          <p:cNvSpPr/>
          <p:nvPr/>
        </p:nvSpPr>
        <p:spPr>
          <a:xfrm>
            <a:off x="-1" y="6792002"/>
            <a:ext cx="12192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44"/>
          <p:cNvSpPr txBox="1"/>
          <p:nvPr>
            <p:ph type="title"/>
          </p:nvPr>
        </p:nvSpPr>
        <p:spPr>
          <a:xfrm>
            <a:off x="1097280" y="286605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alibri"/>
              <a:buNone/>
              <a:defRPr b="0" i="0" sz="40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44"/>
          <p:cNvSpPr txBox="1"/>
          <p:nvPr>
            <p:ph idx="1" type="body"/>
          </p:nvPr>
        </p:nvSpPr>
        <p:spPr>
          <a:xfrm>
            <a:off x="1097279" y="1845734"/>
            <a:ext cx="10058401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Char char=" "/>
              <a:defRPr b="0" i="0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◦"/>
              <a:defRPr b="0" i="0" sz="18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cxnSp>
        <p:nvCxnSpPr>
          <p:cNvPr id="13" name="Google Shape;13;p44"/>
          <p:cNvCxnSpPr/>
          <p:nvPr/>
        </p:nvCxnSpPr>
        <p:spPr>
          <a:xfrm>
            <a:off x="1193532" y="1737845"/>
            <a:ext cx="9966960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hyperlink" Target="https://user.informatik.uni-goettingen.de/~pape41/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9.png"/><Relationship Id="rId4" Type="http://schemas.openxmlformats.org/officeDocument/2006/relationships/hyperlink" Target="https://jalammar.github.io/illustrated-transformer/" TargetMode="External"/><Relationship Id="rId5" Type="http://schemas.openxmlformats.org/officeDocument/2006/relationships/hyperlink" Target="https://arxiv.org/abs/1706.03762" TargetMode="External"/><Relationship Id="rId6" Type="http://schemas.openxmlformats.org/officeDocument/2006/relationships/image" Target="../media/image3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9.png"/><Relationship Id="rId4" Type="http://schemas.openxmlformats.org/officeDocument/2006/relationships/hyperlink" Target="https://jalammar.github.io/illustrated-transformer/" TargetMode="External"/><Relationship Id="rId5" Type="http://schemas.openxmlformats.org/officeDocument/2006/relationships/hyperlink" Target="https://arxiv.org/abs/1706.03762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9.png"/><Relationship Id="rId4" Type="http://schemas.openxmlformats.org/officeDocument/2006/relationships/hyperlink" Target="https://jalammar.github.io/illustrated-transformer/" TargetMode="External"/><Relationship Id="rId5" Type="http://schemas.openxmlformats.org/officeDocument/2006/relationships/hyperlink" Target="https://arxiv.org/abs/1706.03762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9.png"/><Relationship Id="rId4" Type="http://schemas.openxmlformats.org/officeDocument/2006/relationships/hyperlink" Target="https://jalammar.github.io/illustrated-transformer/" TargetMode="External"/><Relationship Id="rId5" Type="http://schemas.openxmlformats.org/officeDocument/2006/relationships/hyperlink" Target="https://arxiv.org/abs/1706.03762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9.png"/><Relationship Id="rId4" Type="http://schemas.openxmlformats.org/officeDocument/2006/relationships/hyperlink" Target="https://jalammar.github.io/illustrated-transformer/" TargetMode="External"/><Relationship Id="rId5" Type="http://schemas.openxmlformats.org/officeDocument/2006/relationships/hyperlink" Target="https://arxiv.org/abs/1706.03762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jalammar.github.io/illustrated-transformer/" TargetMode="External"/><Relationship Id="rId4" Type="http://schemas.openxmlformats.org/officeDocument/2006/relationships/hyperlink" Target="https://arxiv.org/abs/1706.03762" TargetMode="External"/><Relationship Id="rId5" Type="http://schemas.openxmlformats.org/officeDocument/2006/relationships/image" Target="../media/image24.png"/><Relationship Id="rId6" Type="http://schemas.openxmlformats.org/officeDocument/2006/relationships/image" Target="../media/image2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jalammar.github.io/illustrated-transformer/" TargetMode="External"/><Relationship Id="rId4" Type="http://schemas.openxmlformats.org/officeDocument/2006/relationships/hyperlink" Target="https://arxiv.org/abs/1706.03762" TargetMode="External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jalammar.github.io/illustrated-transformer/" TargetMode="External"/><Relationship Id="rId4" Type="http://schemas.openxmlformats.org/officeDocument/2006/relationships/hyperlink" Target="https://arxiv.org/abs/1706.03762" TargetMode="External"/><Relationship Id="rId5" Type="http://schemas.openxmlformats.org/officeDocument/2006/relationships/image" Target="../media/image2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Relationship Id="rId4" Type="http://schemas.openxmlformats.org/officeDocument/2006/relationships/image" Target="../media/image13.png"/><Relationship Id="rId5" Type="http://schemas.openxmlformats.org/officeDocument/2006/relationships/image" Target="../media/image5.png"/><Relationship Id="rId6" Type="http://schemas.openxmlformats.org/officeDocument/2006/relationships/image" Target="../media/image3.png"/><Relationship Id="rId7" Type="http://schemas.openxmlformats.org/officeDocument/2006/relationships/image" Target="../media/image16.png"/><Relationship Id="rId8" Type="http://schemas.openxmlformats.org/officeDocument/2006/relationships/image" Target="../media/image2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jalammar.github.io/illustrated-transformer/" TargetMode="External"/><Relationship Id="rId4" Type="http://schemas.openxmlformats.org/officeDocument/2006/relationships/hyperlink" Target="https://arxiv.org/abs/1706.03762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s://jalammar.github.io/illustrated-transformer/" TargetMode="External"/><Relationship Id="rId4" Type="http://schemas.openxmlformats.org/officeDocument/2006/relationships/hyperlink" Target="https://arxiv.org/abs/1706.03762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jalammar.github.io/illustrated-transformer/" TargetMode="External"/><Relationship Id="rId4" Type="http://schemas.openxmlformats.org/officeDocument/2006/relationships/hyperlink" Target="https://arxiv.org/abs/1706.03762" TargetMode="External"/><Relationship Id="rId5" Type="http://schemas.openxmlformats.org/officeDocument/2006/relationships/image" Target="../media/image3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6.gif"/><Relationship Id="rId4" Type="http://schemas.openxmlformats.org/officeDocument/2006/relationships/image" Target="../media/image24.png"/><Relationship Id="rId5" Type="http://schemas.openxmlformats.org/officeDocument/2006/relationships/image" Target="../media/image30.gif"/><Relationship Id="rId6" Type="http://schemas.openxmlformats.org/officeDocument/2006/relationships/image" Target="../media/image29.gif"/><Relationship Id="rId7" Type="http://schemas.openxmlformats.org/officeDocument/2006/relationships/image" Target="../media/image35.gif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s://twitter.com/hippopedoid/status/1641432291149848576" TargetMode="External"/><Relationship Id="rId4" Type="http://schemas.openxmlformats.org/officeDocument/2006/relationships/image" Target="../media/image34.png"/><Relationship Id="rId9" Type="http://schemas.openxmlformats.org/officeDocument/2006/relationships/image" Target="../media/image29.gif"/><Relationship Id="rId5" Type="http://schemas.openxmlformats.org/officeDocument/2006/relationships/image" Target="../media/image24.png"/><Relationship Id="rId6" Type="http://schemas.openxmlformats.org/officeDocument/2006/relationships/image" Target="../media/image35.gif"/><Relationship Id="rId7" Type="http://schemas.openxmlformats.org/officeDocument/2006/relationships/image" Target="../media/image36.gif"/><Relationship Id="rId8" Type="http://schemas.openxmlformats.org/officeDocument/2006/relationships/image" Target="../media/image30.gif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twitter.com/hippopedoid/status/1641432291149848576" TargetMode="External"/><Relationship Id="rId4" Type="http://schemas.openxmlformats.org/officeDocument/2006/relationships/image" Target="../media/image34.png"/><Relationship Id="rId9" Type="http://schemas.openxmlformats.org/officeDocument/2006/relationships/image" Target="../media/image29.gif"/><Relationship Id="rId5" Type="http://schemas.openxmlformats.org/officeDocument/2006/relationships/image" Target="../media/image24.png"/><Relationship Id="rId6" Type="http://schemas.openxmlformats.org/officeDocument/2006/relationships/image" Target="../media/image35.gif"/><Relationship Id="rId7" Type="http://schemas.openxmlformats.org/officeDocument/2006/relationships/image" Target="../media/image36.gif"/><Relationship Id="rId8" Type="http://schemas.openxmlformats.org/officeDocument/2006/relationships/image" Target="../media/image30.gif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s://twitter.com/hippopedoid/status/1641432291149848576" TargetMode="External"/><Relationship Id="rId4" Type="http://schemas.openxmlformats.org/officeDocument/2006/relationships/image" Target="../media/image40.png"/><Relationship Id="rId10" Type="http://schemas.openxmlformats.org/officeDocument/2006/relationships/image" Target="../media/image24.png"/><Relationship Id="rId9" Type="http://schemas.openxmlformats.org/officeDocument/2006/relationships/image" Target="../media/image49.png"/><Relationship Id="rId5" Type="http://schemas.openxmlformats.org/officeDocument/2006/relationships/image" Target="../media/image36.gif"/><Relationship Id="rId6" Type="http://schemas.openxmlformats.org/officeDocument/2006/relationships/image" Target="../media/image30.gif"/><Relationship Id="rId7" Type="http://schemas.openxmlformats.org/officeDocument/2006/relationships/image" Target="../media/image29.gif"/><Relationship Id="rId8" Type="http://schemas.openxmlformats.org/officeDocument/2006/relationships/image" Target="../media/image3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s://twitter.com/hippopedoid/status/1641432291149848576" TargetMode="External"/><Relationship Id="rId4" Type="http://schemas.openxmlformats.org/officeDocument/2006/relationships/image" Target="../media/image40.png"/><Relationship Id="rId10" Type="http://schemas.openxmlformats.org/officeDocument/2006/relationships/image" Target="../media/image24.png"/><Relationship Id="rId9" Type="http://schemas.openxmlformats.org/officeDocument/2006/relationships/image" Target="../media/image49.png"/><Relationship Id="rId5" Type="http://schemas.openxmlformats.org/officeDocument/2006/relationships/image" Target="../media/image36.gif"/><Relationship Id="rId6" Type="http://schemas.openxmlformats.org/officeDocument/2006/relationships/image" Target="../media/image30.gif"/><Relationship Id="rId7" Type="http://schemas.openxmlformats.org/officeDocument/2006/relationships/image" Target="../media/image29.gif"/><Relationship Id="rId8" Type="http://schemas.openxmlformats.org/officeDocument/2006/relationships/image" Target="../media/image3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hyperlink" Target="https://twitter.com/hippopedoid/status/1641432291149848576" TargetMode="External"/><Relationship Id="rId4" Type="http://schemas.openxmlformats.org/officeDocument/2006/relationships/image" Target="../media/image40.png"/><Relationship Id="rId10" Type="http://schemas.openxmlformats.org/officeDocument/2006/relationships/image" Target="../media/image24.png"/><Relationship Id="rId9" Type="http://schemas.openxmlformats.org/officeDocument/2006/relationships/image" Target="../media/image49.png"/><Relationship Id="rId5" Type="http://schemas.openxmlformats.org/officeDocument/2006/relationships/image" Target="../media/image36.gif"/><Relationship Id="rId6" Type="http://schemas.openxmlformats.org/officeDocument/2006/relationships/image" Target="../media/image30.gif"/><Relationship Id="rId7" Type="http://schemas.openxmlformats.org/officeDocument/2006/relationships/image" Target="../media/image29.gif"/><Relationship Id="rId8" Type="http://schemas.openxmlformats.org/officeDocument/2006/relationships/image" Target="../media/image3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7.png"/><Relationship Id="rId4" Type="http://schemas.openxmlformats.org/officeDocument/2006/relationships/hyperlink" Target="https://jalammar.github.io/illustrated-transformer/" TargetMode="External"/><Relationship Id="rId5" Type="http://schemas.openxmlformats.org/officeDocument/2006/relationships/hyperlink" Target="https://arxiv.org/abs/1706.03762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13.png"/><Relationship Id="rId5" Type="http://schemas.openxmlformats.org/officeDocument/2006/relationships/image" Target="../media/image5.png"/><Relationship Id="rId6" Type="http://schemas.openxmlformats.org/officeDocument/2006/relationships/image" Target="../media/image3.png"/><Relationship Id="rId7" Type="http://schemas.openxmlformats.org/officeDocument/2006/relationships/image" Target="../media/image25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hyperlink" Target="https://jalammar.github.io/illustrated-transformer/" TargetMode="External"/><Relationship Id="rId4" Type="http://schemas.openxmlformats.org/officeDocument/2006/relationships/hyperlink" Target="https://arxiv.org/abs/1706.03762" TargetMode="External"/><Relationship Id="rId5" Type="http://schemas.openxmlformats.org/officeDocument/2006/relationships/image" Target="../media/image3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s://arxiv.org/abs/1810.04805" TargetMode="External"/><Relationship Id="rId4" Type="http://schemas.openxmlformats.org/officeDocument/2006/relationships/hyperlink" Target="https://arxiv.org/abs/2005.14165" TargetMode="External"/><Relationship Id="rId5" Type="http://schemas.openxmlformats.org/officeDocument/2006/relationships/hyperlink" Target="https://arxiv.org/abs/2203.02155" TargetMode="External"/><Relationship Id="rId6" Type="http://schemas.openxmlformats.org/officeDocument/2006/relationships/hyperlink" Target="https://arxiv.org/abs/1909.08593" TargetMode="External"/><Relationship Id="rId7" Type="http://schemas.openxmlformats.org/officeDocument/2006/relationships/image" Target="../media/image4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42.png"/><Relationship Id="rId4" Type="http://schemas.openxmlformats.org/officeDocument/2006/relationships/hyperlink" Target="https://arxiv.org/abs/2010.11929" TargetMode="Externa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3.png"/><Relationship Id="rId4" Type="http://schemas.openxmlformats.org/officeDocument/2006/relationships/hyperlink" Target="https://arxiv.org/abs/2010.11929" TargetMode="External"/><Relationship Id="rId5" Type="http://schemas.openxmlformats.org/officeDocument/2006/relationships/image" Target="../media/image54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hyperlink" Target="https://sites.google.com/view/cvpr-2022-beyond-cnn" TargetMode="External"/><Relationship Id="rId4" Type="http://schemas.openxmlformats.org/officeDocument/2006/relationships/hyperlink" Target="https://arxiv.org/abs/2010.11929" TargetMode="External"/><Relationship Id="rId5" Type="http://schemas.openxmlformats.org/officeDocument/2006/relationships/image" Target="../media/image59.png"/><Relationship Id="rId6" Type="http://schemas.openxmlformats.org/officeDocument/2006/relationships/image" Target="../media/image46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4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8.png"/><Relationship Id="rId4" Type="http://schemas.openxmlformats.org/officeDocument/2006/relationships/hyperlink" Target="https://arxiv.org/abs/2111.06377" TargetMode="Externa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hyperlink" Target="https://arxiv.org/abs/2304.02643" TargetMode="External"/><Relationship Id="rId4" Type="http://schemas.openxmlformats.org/officeDocument/2006/relationships/image" Target="../media/image44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44.png"/><Relationship Id="rId4" Type="http://schemas.openxmlformats.org/officeDocument/2006/relationships/hyperlink" Target="https://arxiv.org/abs/2304.02643" TargetMode="External"/><Relationship Id="rId5" Type="http://schemas.openxmlformats.org/officeDocument/2006/relationships/hyperlink" Target="https://arxiv.org/abs/2306.14289" TargetMode="Externa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44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51.png"/><Relationship Id="rId4" Type="http://schemas.openxmlformats.org/officeDocument/2006/relationships/image" Target="../media/image50.png"/><Relationship Id="rId5" Type="http://schemas.openxmlformats.org/officeDocument/2006/relationships/image" Target="../media/image52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51.png"/><Relationship Id="rId4" Type="http://schemas.openxmlformats.org/officeDocument/2006/relationships/image" Target="../media/image52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7.png"/><Relationship Id="rId5" Type="http://schemas.openxmlformats.org/officeDocument/2006/relationships/image" Target="../media/image4.png"/><Relationship Id="rId6" Type="http://schemas.openxmlformats.org/officeDocument/2006/relationships/image" Target="../media/image6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52.png"/><Relationship Id="rId4" Type="http://schemas.openxmlformats.org/officeDocument/2006/relationships/image" Target="../media/image62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52.png"/><Relationship Id="rId4" Type="http://schemas.openxmlformats.org/officeDocument/2006/relationships/image" Target="../media/image61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52.png"/><Relationship Id="rId4" Type="http://schemas.openxmlformats.org/officeDocument/2006/relationships/image" Target="../media/image68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52.png"/><Relationship Id="rId4" Type="http://schemas.openxmlformats.org/officeDocument/2006/relationships/image" Target="../media/image68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4.xml"/><Relationship Id="rId3" Type="http://schemas.openxmlformats.org/officeDocument/2006/relationships/hyperlink" Target="https://segment-anything.com/" TargetMode="External"/><Relationship Id="rId4" Type="http://schemas.openxmlformats.org/officeDocument/2006/relationships/image" Target="../media/image78.gif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5.xml"/><Relationship Id="rId3" Type="http://schemas.openxmlformats.org/officeDocument/2006/relationships/hyperlink" Target="https://segment-anything.com/" TargetMode="External"/><Relationship Id="rId4" Type="http://schemas.openxmlformats.org/officeDocument/2006/relationships/image" Target="../media/image83.gif"/><Relationship Id="rId5" Type="http://schemas.openxmlformats.org/officeDocument/2006/relationships/image" Target="../media/image57.gif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Relationship Id="rId3" Type="http://schemas.openxmlformats.org/officeDocument/2006/relationships/hyperlink" Target="https://doi.org/10.1101/2023.08.21.554208" TargetMode="External"/><Relationship Id="rId4" Type="http://schemas.openxmlformats.org/officeDocument/2006/relationships/image" Target="../media/image58.jp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Relationship Id="rId3" Type="http://schemas.openxmlformats.org/officeDocument/2006/relationships/hyperlink" Target="https://doi.org/10.1101/2023.08.21.554208" TargetMode="External"/><Relationship Id="rId4" Type="http://schemas.openxmlformats.org/officeDocument/2006/relationships/image" Target="../media/image58.jpg"/><Relationship Id="rId5" Type="http://schemas.openxmlformats.org/officeDocument/2006/relationships/image" Target="../media/image69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Relationship Id="rId3" Type="http://schemas.openxmlformats.org/officeDocument/2006/relationships/hyperlink" Target="https://doi.org/10.1101/2023.08.21.554208" TargetMode="External"/><Relationship Id="rId4" Type="http://schemas.openxmlformats.org/officeDocument/2006/relationships/image" Target="../media/image58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11.png"/><Relationship Id="rId11" Type="http://schemas.openxmlformats.org/officeDocument/2006/relationships/image" Target="../media/image4.png"/><Relationship Id="rId10" Type="http://schemas.openxmlformats.org/officeDocument/2006/relationships/image" Target="../media/image7.png"/><Relationship Id="rId12" Type="http://schemas.openxmlformats.org/officeDocument/2006/relationships/image" Target="../media/image6.png"/><Relationship Id="rId9" Type="http://schemas.openxmlformats.org/officeDocument/2006/relationships/image" Target="../media/image15.png"/><Relationship Id="rId5" Type="http://schemas.openxmlformats.org/officeDocument/2006/relationships/image" Target="../media/image19.png"/><Relationship Id="rId6" Type="http://schemas.openxmlformats.org/officeDocument/2006/relationships/image" Target="../media/image17.png"/><Relationship Id="rId7" Type="http://schemas.openxmlformats.org/officeDocument/2006/relationships/image" Target="../media/image12.png"/><Relationship Id="rId8" Type="http://schemas.openxmlformats.org/officeDocument/2006/relationships/image" Target="../media/image10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44.png"/><Relationship Id="rId4" Type="http://schemas.openxmlformats.org/officeDocument/2006/relationships/image" Target="../media/image66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44.png"/><Relationship Id="rId4" Type="http://schemas.openxmlformats.org/officeDocument/2006/relationships/image" Target="../media/image66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84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88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77.png"/><Relationship Id="rId4" Type="http://schemas.openxmlformats.org/officeDocument/2006/relationships/image" Target="../media/image82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76.png"/><Relationship Id="rId4" Type="http://schemas.openxmlformats.org/officeDocument/2006/relationships/image" Target="../media/image73.png"/><Relationship Id="rId5" Type="http://schemas.openxmlformats.org/officeDocument/2006/relationships/image" Target="../media/image71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76.png"/><Relationship Id="rId4" Type="http://schemas.openxmlformats.org/officeDocument/2006/relationships/image" Target="../media/image73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Relationship Id="rId3" Type="http://schemas.openxmlformats.org/officeDocument/2006/relationships/hyperlink" Target="https://doi.org/10.1016/j.cels.2022.12.006" TargetMode="Externa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84.png"/><Relationship Id="rId4" Type="http://schemas.openxmlformats.org/officeDocument/2006/relationships/image" Target="../media/image9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png"/><Relationship Id="rId4" Type="http://schemas.openxmlformats.org/officeDocument/2006/relationships/image" Target="../media/image27.png"/><Relationship Id="rId5" Type="http://schemas.openxmlformats.org/officeDocument/2006/relationships/image" Target="../media/image18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113.pn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113.pn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90.png"/><Relationship Id="rId4" Type="http://schemas.openxmlformats.org/officeDocument/2006/relationships/image" Target="../media/image93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101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87.png"/><Relationship Id="rId4" Type="http://schemas.openxmlformats.org/officeDocument/2006/relationships/image" Target="../media/image84.png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87.png"/><Relationship Id="rId4" Type="http://schemas.openxmlformats.org/officeDocument/2006/relationships/image" Target="../media/image84.png"/><Relationship Id="rId5" Type="http://schemas.openxmlformats.org/officeDocument/2006/relationships/image" Target="../media/image104.png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6.xml"/><Relationship Id="rId3" Type="http://schemas.openxmlformats.org/officeDocument/2006/relationships/image" Target="../media/image87.png"/><Relationship Id="rId4" Type="http://schemas.openxmlformats.org/officeDocument/2006/relationships/image" Target="../media/image84.png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7.xml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8.xml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9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Relationship Id="rId4" Type="http://schemas.openxmlformats.org/officeDocument/2006/relationships/image" Target="../media/image21.png"/><Relationship Id="rId5" Type="http://schemas.openxmlformats.org/officeDocument/2006/relationships/image" Target="../media/image27.png"/><Relationship Id="rId6" Type="http://schemas.openxmlformats.org/officeDocument/2006/relationships/image" Target="../media/image18.png"/><Relationship Id="rId7" Type="http://schemas.openxmlformats.org/officeDocument/2006/relationships/image" Target="../media/image20.png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0.xml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1.xml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2.xml"/><Relationship Id="rId3" Type="http://schemas.openxmlformats.org/officeDocument/2006/relationships/hyperlink" Target="http://drive.google.com/file/d/10Q37j3nWD3pGQw5ed4QD-R6Kaj_6n7dX/view" TargetMode="External"/><Relationship Id="rId4" Type="http://schemas.openxmlformats.org/officeDocument/2006/relationships/image" Target="../media/image86.png"/><Relationship Id="rId5" Type="http://schemas.openxmlformats.org/officeDocument/2006/relationships/hyperlink" Target="http://drive.google.com/file/d/1ZtkThBNk-1H2JEmDupHgbxsRP5IasepO/view" TargetMode="External"/><Relationship Id="rId6" Type="http://schemas.openxmlformats.org/officeDocument/2006/relationships/image" Target="../media/image94.jpg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3.xml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4.xml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5.xml"/><Relationship Id="rId3" Type="http://schemas.openxmlformats.org/officeDocument/2006/relationships/hyperlink" Target="https://github.com/computational-cell-analytics/micro-sam" TargetMode="External"/><Relationship Id="rId4" Type="http://schemas.openxmlformats.org/officeDocument/2006/relationships/image" Target="../media/image97.png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6.xml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7.xml"/><Relationship Id="rId3" Type="http://schemas.openxmlformats.org/officeDocument/2006/relationships/image" Target="../media/image98.png"/><Relationship Id="rId4" Type="http://schemas.openxmlformats.org/officeDocument/2006/relationships/image" Target="../media/image100.png"/><Relationship Id="rId5" Type="http://schemas.openxmlformats.org/officeDocument/2006/relationships/image" Target="../media/image99.png"/><Relationship Id="rId6" Type="http://schemas.openxmlformats.org/officeDocument/2006/relationships/hyperlink" Target="https://arxiv.org/abs/2404.09556" TargetMode="External"/><Relationship Id="rId7" Type="http://schemas.openxmlformats.org/officeDocument/2006/relationships/hyperlink" Target="https://www.biorxiv.org/content/10.1101/2024.04.06.587952v1" TargetMode="External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8.xml"/><Relationship Id="rId3" Type="http://schemas.openxmlformats.org/officeDocument/2006/relationships/hyperlink" Target="https://arxiv.org/abs/2404.09556" TargetMode="External"/><Relationship Id="rId4" Type="http://schemas.openxmlformats.org/officeDocument/2006/relationships/hyperlink" Target="https://www.biorxiv.org/content/10.1101/2024.04.06.587952v1" TargetMode="External"/><Relationship Id="rId5" Type="http://schemas.openxmlformats.org/officeDocument/2006/relationships/image" Target="../media/image98.png"/><Relationship Id="rId6" Type="http://schemas.openxmlformats.org/officeDocument/2006/relationships/image" Target="../media/image100.png"/><Relationship Id="rId7" Type="http://schemas.openxmlformats.org/officeDocument/2006/relationships/image" Target="../media/image99.png"/></Relationships>
</file>

<file path=ppt/slides/_rels/slide8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9.xml"/><Relationship Id="rId3" Type="http://schemas.openxmlformats.org/officeDocument/2006/relationships/hyperlink" Target="https://github.com/computational-cell-analytics/micro-sam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_rels/slide9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0.xml"/><Relationship Id="rId3" Type="http://schemas.openxmlformats.org/officeDocument/2006/relationships/hyperlink" Target="https://arxiv.org/abs/2404.07705" TargetMode="External"/></Relationships>
</file>

<file path=ppt/slides/_rels/slide9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1.xml"/><Relationship Id="rId3" Type="http://schemas.openxmlformats.org/officeDocument/2006/relationships/image" Target="../media/image106.jpg"/><Relationship Id="rId4" Type="http://schemas.openxmlformats.org/officeDocument/2006/relationships/image" Target="../media/image109.png"/><Relationship Id="rId10" Type="http://schemas.openxmlformats.org/officeDocument/2006/relationships/image" Target="../media/image105.png"/><Relationship Id="rId9" Type="http://schemas.openxmlformats.org/officeDocument/2006/relationships/image" Target="../media/image111.png"/><Relationship Id="rId5" Type="http://schemas.openxmlformats.org/officeDocument/2006/relationships/image" Target="../media/image103.png"/><Relationship Id="rId6" Type="http://schemas.openxmlformats.org/officeDocument/2006/relationships/image" Target="../media/image114.png"/><Relationship Id="rId7" Type="http://schemas.openxmlformats.org/officeDocument/2006/relationships/image" Target="../media/image115.png"/><Relationship Id="rId8" Type="http://schemas.openxmlformats.org/officeDocument/2006/relationships/image" Target="../media/image112.png"/></Relationships>
</file>

<file path=ppt/slides/_rels/slide9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2.xml"/></Relationships>
</file>

<file path=ppt/slides/_rels/slide9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3.xml"/></Relationships>
</file>

<file path=ppt/slides/_rels/slide9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4.xml"/><Relationship Id="rId3" Type="http://schemas.openxmlformats.org/officeDocument/2006/relationships/hyperlink" Target="https://youtu.be/gcv0fa84mCc" TargetMode="External"/><Relationship Id="rId4" Type="http://schemas.openxmlformats.org/officeDocument/2006/relationships/hyperlink" Target="https://youtu.be/9xjJBg_Bfuc" TargetMode="External"/><Relationship Id="rId5" Type="http://schemas.openxmlformats.org/officeDocument/2006/relationships/hyperlink" Target="https://youtu.be/nqpyNQSyu74" TargetMode="External"/><Relationship Id="rId6" Type="http://schemas.openxmlformats.org/officeDocument/2006/relationships/hyperlink" Target="https://github.com/computational-cell-analytics/micro-sam/blob/master/notebooks/sam_finetuning.ipynb" TargetMode="External"/></Relationships>
</file>

<file path=ppt/slides/_rels/slide9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5.xml"/><Relationship Id="rId3" Type="http://schemas.openxmlformats.org/officeDocument/2006/relationships/image" Target="../media/image107.png"/></Relationships>
</file>

<file path=ppt/slides/_rels/slide9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6.xml"/><Relationship Id="rId3" Type="http://schemas.openxmlformats.org/officeDocument/2006/relationships/hyperlink" Target="https://github.com/dl4mia/03_learned_representations/blob/main/sam_finetuning_HT.ipynb" TargetMode="External"/><Relationship Id="rId4" Type="http://schemas.openxmlformats.org/officeDocument/2006/relationships/image" Target="../media/image1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cc1a56de6c_0_0"/>
          <p:cNvSpPr/>
          <p:nvPr/>
        </p:nvSpPr>
        <p:spPr>
          <a:xfrm>
            <a:off x="1347457" y="6161780"/>
            <a:ext cx="1778700" cy="177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7" name="Google Shape;57;g2cc1a56de6c_0_0"/>
          <p:cNvSpPr/>
          <p:nvPr/>
        </p:nvSpPr>
        <p:spPr>
          <a:xfrm>
            <a:off x="4822588" y="5390388"/>
            <a:ext cx="4137600" cy="4137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8" name="Google Shape;58;g2cc1a56de6c_0_0"/>
          <p:cNvSpPr txBox="1"/>
          <p:nvPr>
            <p:ph type="title"/>
          </p:nvPr>
        </p:nvSpPr>
        <p:spPr>
          <a:xfrm>
            <a:off x="1764904" y="2469475"/>
            <a:ext cx="8680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Raleway"/>
              <a:buNone/>
            </a:pPr>
            <a:r>
              <a:rPr lang="en-US"/>
              <a:t>Vision Transformers &amp; Vision Foundation Models</a:t>
            </a:r>
            <a:endParaRPr/>
          </a:p>
        </p:txBody>
      </p:sp>
      <p:sp>
        <p:nvSpPr>
          <p:cNvPr id="59" name="Google Shape;59;g2cc1a56de6c_0_0"/>
          <p:cNvSpPr txBox="1"/>
          <p:nvPr/>
        </p:nvSpPr>
        <p:spPr>
          <a:xfrm>
            <a:off x="1764889" y="4582593"/>
            <a:ext cx="68730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Constantin Pape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Institut für Informatik, Georg August Universität Göttingen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" name="Google Shape;60;g2cc1a56de6c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11299" y="428510"/>
            <a:ext cx="1582746" cy="1207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g2cc1a56de6c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525" y="450941"/>
            <a:ext cx="4496882" cy="1021326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g2cc1a56de6c_0_0"/>
          <p:cNvSpPr txBox="1"/>
          <p:nvPr/>
        </p:nvSpPr>
        <p:spPr>
          <a:xfrm>
            <a:off x="1764890" y="3944421"/>
            <a:ext cx="9359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en-US" sz="2800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rPr>
              <a:t>Segment Anything &amp; Applications in Microscopy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g2cc1a56de6c_0_0"/>
          <p:cNvSpPr txBox="1"/>
          <p:nvPr/>
        </p:nvSpPr>
        <p:spPr>
          <a:xfrm>
            <a:off x="5016745" y="6385222"/>
            <a:ext cx="7550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1" lang="en-US" sz="1200" u="sng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https://user.informatik.uni-goettingen.de/~pape41/</a:t>
            </a:r>
            <a:endParaRPr b="0" i="1" sz="12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64" name="Google Shape;64;g2cc1a56de6c_0_0"/>
          <p:cNvGrpSpPr/>
          <p:nvPr/>
        </p:nvGrpSpPr>
        <p:grpSpPr>
          <a:xfrm>
            <a:off x="1835931" y="6385222"/>
            <a:ext cx="5086631" cy="313000"/>
            <a:chOff x="1827542" y="5543404"/>
            <a:chExt cx="5086631" cy="313000"/>
          </a:xfrm>
        </p:grpSpPr>
        <p:sp>
          <p:nvSpPr>
            <p:cNvPr id="65" name="Google Shape;65;g2cc1a56de6c_0_0"/>
            <p:cNvSpPr txBox="1"/>
            <p:nvPr/>
          </p:nvSpPr>
          <p:spPr>
            <a:xfrm>
              <a:off x="2051473" y="5543404"/>
              <a:ext cx="48627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-US" sz="1200" u="none" cap="none" strike="noStrik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ccpape</a:t>
              </a:r>
              <a:endParaRPr b="0" i="0" sz="12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6" name="Google Shape;66;g2cc1a56de6c_0_0"/>
            <p:cNvSpPr/>
            <p:nvPr/>
          </p:nvSpPr>
          <p:spPr>
            <a:xfrm>
              <a:off x="1827542" y="5672781"/>
              <a:ext cx="223931" cy="183623"/>
            </a:xfrm>
            <a:custGeom>
              <a:rect b="b" l="l" r="r" t="t"/>
              <a:pathLst>
                <a:path extrusionOk="0" h="43" w="5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3C3C3C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g2da7bc42aa6_0_19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87425" y="1811000"/>
            <a:ext cx="7565875" cy="4925874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g2da7bc42aa6_0_192"/>
          <p:cNvSpPr txBox="1"/>
          <p:nvPr>
            <p:ph type="title"/>
          </p:nvPr>
        </p:nvSpPr>
        <p:spPr>
          <a:xfrm>
            <a:off x="1198400" y="898175"/>
            <a:ext cx="105780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/>
              <a:t>Transformer</a:t>
            </a:r>
            <a:endParaRPr/>
          </a:p>
        </p:txBody>
      </p:sp>
      <p:sp>
        <p:nvSpPr>
          <p:cNvPr id="198" name="Google Shape;198;g2da7bc42aa6_0_19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9" name="Google Shape;199;g2da7bc42aa6_0_192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/>
              <a:t>Sequence to sequence models</a:t>
            </a:r>
            <a:br>
              <a:rPr lang="en-US" sz="2600"/>
            </a:br>
            <a:endParaRPr sz="2600"/>
          </a:p>
          <a:p>
            <a:pPr indent="-3937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/>
              <a:t>Translation</a:t>
            </a:r>
            <a:br>
              <a:rPr lang="en-US" sz="2600"/>
            </a:br>
            <a:endParaRPr sz="2600"/>
          </a:p>
          <a:p>
            <a:pPr indent="-3937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/>
              <a:t>Text generation</a:t>
            </a:r>
            <a:br>
              <a:rPr lang="en-US" sz="2600"/>
            </a:br>
            <a:endParaRPr sz="2600"/>
          </a:p>
          <a:p>
            <a:pPr indent="-3937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/>
              <a:t>…</a:t>
            </a:r>
            <a:endParaRPr sz="26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da7bc42aa6_0_203"/>
          <p:cNvSpPr txBox="1"/>
          <p:nvPr>
            <p:ph type="title"/>
          </p:nvPr>
        </p:nvSpPr>
        <p:spPr>
          <a:xfrm>
            <a:off x="1198400" y="898175"/>
            <a:ext cx="105780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/>
              <a:t>Why transformers?</a:t>
            </a:r>
            <a:endParaRPr/>
          </a:p>
        </p:txBody>
      </p:sp>
      <p:sp>
        <p:nvSpPr>
          <p:cNvPr id="206" name="Google Shape;206;g2da7bc42aa6_0_20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7" name="Google Shape;207;g2da7bc42aa6_0_203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/>
              <a:t>Previously: Recurrent Neural Networks (RNNs) like LSTM</a:t>
            </a:r>
            <a:endParaRPr sz="2600"/>
          </a:p>
          <a:p>
            <a:pPr indent="-3937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2600"/>
              <a:t>Problem: information decays over steps / “not enough memory”</a:t>
            </a:r>
            <a:endParaRPr sz="2600"/>
          </a:p>
        </p:txBody>
      </p:sp>
      <p:pic>
        <p:nvPicPr>
          <p:cNvPr id="208" name="Google Shape;208;g2da7bc42aa6_0_20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275" y="2856025"/>
            <a:ext cx="8709450" cy="384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2da7bc42aa6_0_21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Transformer Block</a:t>
            </a:r>
            <a:endParaRPr/>
          </a:p>
        </p:txBody>
      </p:sp>
      <p:sp>
        <p:nvSpPr>
          <p:cNvPr id="215" name="Google Shape;215;g2da7bc42aa6_0_21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16" name="Google Shape;216;g2da7bc42aa6_0_2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79025" y="1962325"/>
            <a:ext cx="5904225" cy="4281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g2da7bc42aa6_0_211"/>
          <p:cNvSpPr txBox="1"/>
          <p:nvPr/>
        </p:nvSpPr>
        <p:spPr>
          <a:xfrm>
            <a:off x="8113375" y="41850"/>
            <a:ext cx="3985800" cy="11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https://jalammar.github.io/illustrated-transformer/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https://arxiv.org/abs/1706.03762</a:t>
            </a: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g2da7bc42aa6_0_211"/>
          <p:cNvPicPr preferRelativeResize="0"/>
          <p:nvPr/>
        </p:nvPicPr>
        <p:blipFill rotWithShape="1">
          <a:blip r:embed="rId6">
            <a:alphaModFix/>
          </a:blip>
          <a:srcRect b="13726" l="0" r="61354" t="14408"/>
          <a:stretch/>
        </p:blipFill>
        <p:spPr>
          <a:xfrm>
            <a:off x="383900" y="2296200"/>
            <a:ext cx="2744376" cy="33226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9" name="Google Shape;219;g2da7bc42aa6_0_211"/>
          <p:cNvCxnSpPr>
            <a:endCxn id="216" idx="1"/>
          </p:cNvCxnSpPr>
          <p:nvPr/>
        </p:nvCxnSpPr>
        <p:spPr>
          <a:xfrm flipH="1" rot="10800000">
            <a:off x="3049025" y="4103275"/>
            <a:ext cx="2730000" cy="1119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2da7bc42aa6_0_22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Transformer Block</a:t>
            </a:r>
            <a:endParaRPr/>
          </a:p>
        </p:txBody>
      </p:sp>
      <p:sp>
        <p:nvSpPr>
          <p:cNvPr id="226" name="Google Shape;226;g2da7bc42aa6_0_221"/>
          <p:cNvSpPr txBox="1"/>
          <p:nvPr>
            <p:ph idx="1" type="body"/>
          </p:nvPr>
        </p:nvSpPr>
        <p:spPr>
          <a:xfrm>
            <a:off x="1097275" y="1845725"/>
            <a:ext cx="51069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input: “tokenize” elements of your input</a:t>
            </a:r>
            <a:br>
              <a:rPr lang="en-US"/>
            </a:br>
            <a:r>
              <a:rPr lang="en-US"/>
              <a:t>sequence: compute a vector for each</a:t>
            </a:r>
            <a:br>
              <a:rPr lang="en-US"/>
            </a:br>
            <a:r>
              <a:rPr lang="en-US"/>
              <a:t>element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Problem dependent!</a:t>
            </a:r>
            <a:endParaRPr b="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US"/>
            </a:br>
            <a:endParaRPr/>
          </a:p>
        </p:txBody>
      </p:sp>
      <p:sp>
        <p:nvSpPr>
          <p:cNvPr id="227" name="Google Shape;227;g2da7bc42aa6_0_22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28" name="Google Shape;228;g2da7bc42aa6_0_2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79025" y="1962325"/>
            <a:ext cx="5904225" cy="42819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9" name="Google Shape;229;g2da7bc42aa6_0_221"/>
          <p:cNvCxnSpPr/>
          <p:nvPr/>
        </p:nvCxnSpPr>
        <p:spPr>
          <a:xfrm>
            <a:off x="3841800" y="2713775"/>
            <a:ext cx="2877300" cy="2754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30" name="Google Shape;230;g2da7bc42aa6_0_221"/>
          <p:cNvSpPr txBox="1"/>
          <p:nvPr/>
        </p:nvSpPr>
        <p:spPr>
          <a:xfrm>
            <a:off x="8113375" y="41850"/>
            <a:ext cx="3985800" cy="11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https://jalammar.github.io/illustrated-transformer/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https://arxiv.org/abs/1706.03762</a:t>
            </a: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g2da7bc42aa6_0_2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79025" y="1962325"/>
            <a:ext cx="5904225" cy="42819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g2da7bc42aa6_0_23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Transformer Block</a:t>
            </a:r>
            <a:endParaRPr/>
          </a:p>
        </p:txBody>
      </p:sp>
      <p:sp>
        <p:nvSpPr>
          <p:cNvPr id="238" name="Google Shape;238;g2da7bc42aa6_0_231"/>
          <p:cNvSpPr txBox="1"/>
          <p:nvPr>
            <p:ph idx="1" type="body"/>
          </p:nvPr>
        </p:nvSpPr>
        <p:spPr>
          <a:xfrm>
            <a:off x="1097275" y="1845725"/>
            <a:ext cx="51069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Self-attention: propagate information between</a:t>
            </a:r>
            <a:br>
              <a:rPr lang="en-US"/>
            </a:br>
            <a:r>
              <a:rPr lang="en-US"/>
              <a:t>tokens, all-to-all connectivity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Attention: learns “affinities” between </a:t>
            </a:r>
            <a:br>
              <a:rPr lang="en-US"/>
            </a:br>
            <a:r>
              <a:rPr lang="en-US"/>
              <a:t>pairs of elements</a:t>
            </a:r>
            <a:br>
              <a:rPr lang="en-US"/>
            </a:br>
            <a:endParaRPr/>
          </a:p>
        </p:txBody>
      </p:sp>
      <p:sp>
        <p:nvSpPr>
          <p:cNvPr id="239" name="Google Shape;239;g2da7bc42aa6_0_23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0" name="Google Shape;240;g2da7bc42aa6_0_231"/>
          <p:cNvSpPr txBox="1"/>
          <p:nvPr/>
        </p:nvSpPr>
        <p:spPr>
          <a:xfrm>
            <a:off x="8113375" y="41850"/>
            <a:ext cx="3985800" cy="11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https://jalammar.github.io/illustrated-transformer/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https://arxiv.org/abs/1706.03762</a:t>
            </a: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1" name="Google Shape;241;g2da7bc42aa6_0_231"/>
          <p:cNvCxnSpPr/>
          <p:nvPr/>
        </p:nvCxnSpPr>
        <p:spPr>
          <a:xfrm>
            <a:off x="4585625" y="2419500"/>
            <a:ext cx="1912800" cy="1822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g2da7bc42aa6_0_2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79025" y="1962325"/>
            <a:ext cx="5904225" cy="428190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g2da7bc42aa6_0_24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Transformer Block</a:t>
            </a:r>
            <a:endParaRPr/>
          </a:p>
        </p:txBody>
      </p:sp>
      <p:sp>
        <p:nvSpPr>
          <p:cNvPr id="249" name="Google Shape;249;g2da7bc42aa6_0_241"/>
          <p:cNvSpPr txBox="1"/>
          <p:nvPr>
            <p:ph idx="1" type="body"/>
          </p:nvPr>
        </p:nvSpPr>
        <p:spPr>
          <a:xfrm>
            <a:off x="1097275" y="1845725"/>
            <a:ext cx="4943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Add &amp; Normalize: propagate information from before the layer, like ResNet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Learn residual transformations,</a:t>
            </a:r>
            <a:br>
              <a:rPr lang="en-US"/>
            </a:br>
            <a:r>
              <a:rPr lang="en-US"/>
              <a:t>helps gradient flow</a:t>
            </a:r>
            <a:br>
              <a:rPr lang="en-US"/>
            </a:br>
            <a:endParaRPr/>
          </a:p>
        </p:txBody>
      </p:sp>
      <p:sp>
        <p:nvSpPr>
          <p:cNvPr id="250" name="Google Shape;250;g2da7bc42aa6_0_24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1" name="Google Shape;251;g2da7bc42aa6_0_241"/>
          <p:cNvSpPr txBox="1"/>
          <p:nvPr/>
        </p:nvSpPr>
        <p:spPr>
          <a:xfrm>
            <a:off x="8113375" y="41850"/>
            <a:ext cx="3985800" cy="11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https://jalammar.github.io/illustrated-transformer/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https://arxiv.org/abs/1706.03762</a:t>
            </a: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2" name="Google Shape;252;g2da7bc42aa6_0_241"/>
          <p:cNvCxnSpPr/>
          <p:nvPr/>
        </p:nvCxnSpPr>
        <p:spPr>
          <a:xfrm>
            <a:off x="4209600" y="2419500"/>
            <a:ext cx="2337900" cy="1283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53" name="Google Shape;253;g2da7bc42aa6_0_241"/>
          <p:cNvCxnSpPr/>
          <p:nvPr/>
        </p:nvCxnSpPr>
        <p:spPr>
          <a:xfrm flipH="1" rot="10800000">
            <a:off x="4234150" y="2403225"/>
            <a:ext cx="2337900" cy="8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oogle Shape;259;g2da7bc42aa6_0_2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79025" y="1962325"/>
            <a:ext cx="5904225" cy="428190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g2da7bc42aa6_0_252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Transformer Block</a:t>
            </a:r>
            <a:endParaRPr/>
          </a:p>
        </p:txBody>
      </p:sp>
      <p:sp>
        <p:nvSpPr>
          <p:cNvPr id="261" name="Google Shape;261;g2da7bc42aa6_0_252"/>
          <p:cNvSpPr txBox="1"/>
          <p:nvPr>
            <p:ph idx="1" type="body"/>
          </p:nvPr>
        </p:nvSpPr>
        <p:spPr>
          <a:xfrm>
            <a:off x="1097275" y="1845725"/>
            <a:ext cx="4943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Feed forward: process the individual tokens</a:t>
            </a:r>
            <a:br>
              <a:rPr lang="en-US"/>
            </a:br>
            <a:r>
              <a:rPr lang="en-US"/>
              <a:t>= individual elements</a:t>
            </a:r>
            <a:br>
              <a:rPr lang="en-US"/>
            </a:br>
            <a:endParaRPr/>
          </a:p>
        </p:txBody>
      </p:sp>
      <p:sp>
        <p:nvSpPr>
          <p:cNvPr id="262" name="Google Shape;262;g2da7bc42aa6_0_252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3" name="Google Shape;263;g2da7bc42aa6_0_252"/>
          <p:cNvSpPr txBox="1"/>
          <p:nvPr/>
        </p:nvSpPr>
        <p:spPr>
          <a:xfrm>
            <a:off x="8113375" y="41850"/>
            <a:ext cx="3985800" cy="11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https://jalammar.github.io/illustrated-transformer/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https://arxiv.org/abs/1706.03762</a:t>
            </a: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4" name="Google Shape;264;g2da7bc42aa6_0_252"/>
          <p:cNvCxnSpPr/>
          <p:nvPr/>
        </p:nvCxnSpPr>
        <p:spPr>
          <a:xfrm>
            <a:off x="3972575" y="2247850"/>
            <a:ext cx="2534100" cy="744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2da7bc42aa6_0_262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Self-Attention</a:t>
            </a:r>
            <a:endParaRPr/>
          </a:p>
        </p:txBody>
      </p:sp>
      <p:sp>
        <p:nvSpPr>
          <p:cNvPr id="271" name="Google Shape;271;g2da7bc42aa6_0_262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2" name="Google Shape;272;g2da7bc42aa6_0_262"/>
          <p:cNvSpPr txBox="1"/>
          <p:nvPr/>
        </p:nvSpPr>
        <p:spPr>
          <a:xfrm>
            <a:off x="8113375" y="41850"/>
            <a:ext cx="3985800" cy="11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https://jalammar.github.io/illustrated-transformer/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https://arxiv.org/abs/1706.03762</a:t>
            </a: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3" name="Google Shape;273;g2da7bc42aa6_0_262"/>
          <p:cNvPicPr preferRelativeResize="0"/>
          <p:nvPr/>
        </p:nvPicPr>
        <p:blipFill rotWithShape="1">
          <a:blip r:embed="rId5">
            <a:alphaModFix/>
          </a:blip>
          <a:srcRect b="0" l="8298" r="0" t="0"/>
          <a:stretch/>
        </p:blipFill>
        <p:spPr>
          <a:xfrm>
            <a:off x="721950" y="4252000"/>
            <a:ext cx="4908850" cy="1084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g2da7bc42aa6_0_262"/>
          <p:cNvPicPr preferRelativeResize="0"/>
          <p:nvPr/>
        </p:nvPicPr>
        <p:blipFill rotWithShape="1">
          <a:blip r:embed="rId6">
            <a:alphaModFix/>
          </a:blip>
          <a:srcRect b="0" l="11227" r="12546" t="0"/>
          <a:stretch/>
        </p:blipFill>
        <p:spPr>
          <a:xfrm>
            <a:off x="885150" y="2011175"/>
            <a:ext cx="4370425" cy="2240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2da7bc42aa6_0_27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Self-Attention</a:t>
            </a:r>
            <a:endParaRPr/>
          </a:p>
        </p:txBody>
      </p:sp>
      <p:sp>
        <p:nvSpPr>
          <p:cNvPr id="281" name="Google Shape;281;g2da7bc42aa6_0_27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2" name="Google Shape;282;g2da7bc42aa6_0_271"/>
          <p:cNvSpPr txBox="1"/>
          <p:nvPr/>
        </p:nvSpPr>
        <p:spPr>
          <a:xfrm>
            <a:off x="8113375" y="41850"/>
            <a:ext cx="3985800" cy="11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https://jalammar.github.io/illustrated-transformer/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https://arxiv.org/abs/1706.03762</a:t>
            </a: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3" name="Google Shape;283;g2da7bc42aa6_0_271"/>
          <p:cNvPicPr preferRelativeResize="0"/>
          <p:nvPr/>
        </p:nvPicPr>
        <p:blipFill rotWithShape="1">
          <a:blip r:embed="rId5">
            <a:alphaModFix/>
          </a:blip>
          <a:srcRect b="0" l="0" r="8575" t="0"/>
          <a:stretch/>
        </p:blipFill>
        <p:spPr>
          <a:xfrm>
            <a:off x="5680900" y="1966000"/>
            <a:ext cx="6440349" cy="443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g2da7bc42aa6_0_271"/>
          <p:cNvPicPr preferRelativeResize="0"/>
          <p:nvPr/>
        </p:nvPicPr>
        <p:blipFill rotWithShape="1">
          <a:blip r:embed="rId6">
            <a:alphaModFix/>
          </a:blip>
          <a:srcRect b="0" l="8298" r="0" t="0"/>
          <a:stretch/>
        </p:blipFill>
        <p:spPr>
          <a:xfrm>
            <a:off x="721950" y="4252000"/>
            <a:ext cx="4908850" cy="1084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g2da7bc42aa6_0_271"/>
          <p:cNvPicPr preferRelativeResize="0"/>
          <p:nvPr/>
        </p:nvPicPr>
        <p:blipFill rotWithShape="1">
          <a:blip r:embed="rId7">
            <a:alphaModFix/>
          </a:blip>
          <a:srcRect b="0" l="11227" r="12546" t="0"/>
          <a:stretch/>
        </p:blipFill>
        <p:spPr>
          <a:xfrm>
            <a:off x="885150" y="2011175"/>
            <a:ext cx="4370425" cy="2240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2da7bc42aa6_0_28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Self-Attention</a:t>
            </a:r>
            <a:endParaRPr/>
          </a:p>
        </p:txBody>
      </p:sp>
      <p:sp>
        <p:nvSpPr>
          <p:cNvPr id="292" name="Google Shape;292;g2da7bc42aa6_0_28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93" name="Google Shape;293;g2da7bc42aa6_0_281"/>
          <p:cNvSpPr txBox="1"/>
          <p:nvPr/>
        </p:nvSpPr>
        <p:spPr>
          <a:xfrm>
            <a:off x="8113375" y="41850"/>
            <a:ext cx="3985800" cy="11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https://jalammar.github.io/illustrated-transformer/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https://arxiv.org/abs/1706.03762</a:t>
            </a: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4" name="Google Shape;294;g2da7bc42aa6_0_2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64701" y="2115876"/>
            <a:ext cx="4590975" cy="4112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b1d80765dd_0_197"/>
          <p:cNvSpPr/>
          <p:nvPr/>
        </p:nvSpPr>
        <p:spPr>
          <a:xfrm>
            <a:off x="185150" y="2283250"/>
            <a:ext cx="6606600" cy="4374000"/>
          </a:xfrm>
          <a:prstGeom prst="roundRect">
            <a:avLst>
              <a:gd fmla="val 16667" name="adj"/>
            </a:avLst>
          </a:prstGeom>
          <a:solidFill>
            <a:srgbClr val="B4BFCE"/>
          </a:solidFill>
          <a:ln cap="flat" cmpd="sng" w="9525">
            <a:solidFill>
              <a:srgbClr val="24285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g2b1d80765dd_0_19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Group vision: </a:t>
            </a:r>
            <a:r>
              <a:rPr lang="en-US" sz="3200">
                <a:solidFill>
                  <a:srgbClr val="3F3F3F"/>
                </a:solidFill>
              </a:rPr>
              <a:t>from images to insight and clinical relevance in collaboration with life scientists</a:t>
            </a:r>
            <a:endParaRPr sz="4800"/>
          </a:p>
        </p:txBody>
      </p:sp>
      <p:sp>
        <p:nvSpPr>
          <p:cNvPr id="74" name="Google Shape;74;g2b1d80765dd_0_19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g2b1d80765dd_0_197"/>
          <p:cNvSpPr txBox="1"/>
          <p:nvPr>
            <p:ph idx="1" type="body"/>
          </p:nvPr>
        </p:nvSpPr>
        <p:spPr>
          <a:xfrm>
            <a:off x="1097275" y="1845724"/>
            <a:ext cx="10058400" cy="7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b="1" lang="en-US"/>
              <a:t>What we do …</a:t>
            </a:r>
            <a:endParaRPr b="1"/>
          </a:p>
        </p:txBody>
      </p:sp>
      <p:pic>
        <p:nvPicPr>
          <p:cNvPr id="76" name="Google Shape;76;g2b1d80765dd_0_197"/>
          <p:cNvPicPr preferRelativeResize="0"/>
          <p:nvPr/>
        </p:nvPicPr>
        <p:blipFill rotWithShape="1">
          <a:blip r:embed="rId3">
            <a:alphaModFix/>
          </a:blip>
          <a:srcRect b="0" l="27912" r="0" t="0"/>
          <a:stretch/>
        </p:blipFill>
        <p:spPr>
          <a:xfrm>
            <a:off x="4246950" y="4607325"/>
            <a:ext cx="1973473" cy="1845275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g2b1d80765dd_0_197"/>
          <p:cNvSpPr txBox="1"/>
          <p:nvPr/>
        </p:nvSpPr>
        <p:spPr>
          <a:xfrm>
            <a:off x="422675" y="2329550"/>
            <a:ext cx="6108000" cy="5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Segmentation and </a:t>
            </a: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tracking lots of stuff in microscopy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g2b1d80765dd_0_197"/>
          <p:cNvSpPr/>
          <p:nvPr/>
        </p:nvSpPr>
        <p:spPr>
          <a:xfrm>
            <a:off x="7615825" y="1848325"/>
            <a:ext cx="4420200" cy="946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g2b1d80765dd_0_197"/>
          <p:cNvSpPr txBox="1"/>
          <p:nvPr/>
        </p:nvSpPr>
        <p:spPr>
          <a:xfrm>
            <a:off x="7803350" y="1892375"/>
            <a:ext cx="4083300" cy="81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Representation learning for microscopy and multi-modal data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g2b1d80765dd_0_197"/>
          <p:cNvSpPr/>
          <p:nvPr/>
        </p:nvSpPr>
        <p:spPr>
          <a:xfrm>
            <a:off x="7290150" y="2786750"/>
            <a:ext cx="4420200" cy="393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g2b1d80765dd_0_197"/>
          <p:cNvSpPr txBox="1"/>
          <p:nvPr/>
        </p:nvSpPr>
        <p:spPr>
          <a:xfrm>
            <a:off x="7477675" y="2830800"/>
            <a:ext cx="4083300" cy="12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Protein structure analysis in cryo ET and </a:t>
            </a: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optical microscopy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2" name="Google Shape;82;g2b1d80765dd_0_197"/>
          <p:cNvPicPr preferRelativeResize="0"/>
          <p:nvPr/>
        </p:nvPicPr>
        <p:blipFill rotWithShape="1">
          <a:blip r:embed="rId4">
            <a:alphaModFix/>
          </a:blip>
          <a:srcRect b="19714" l="75994" r="1749" t="25766"/>
          <a:stretch/>
        </p:blipFill>
        <p:spPr>
          <a:xfrm>
            <a:off x="425150" y="3629100"/>
            <a:ext cx="3465854" cy="274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g2b1d80765dd_0_197"/>
          <p:cNvPicPr preferRelativeResize="0"/>
          <p:nvPr/>
        </p:nvPicPr>
        <p:blipFill rotWithShape="1">
          <a:blip r:embed="rId5">
            <a:alphaModFix/>
          </a:blip>
          <a:srcRect b="4006" l="13959" r="13858" t="3629"/>
          <a:stretch/>
        </p:blipFill>
        <p:spPr>
          <a:xfrm>
            <a:off x="2009525" y="4713775"/>
            <a:ext cx="2490871" cy="184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g2b1d80765dd_0_19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61025" y="2974200"/>
            <a:ext cx="2345174" cy="190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g2b1d80765dd_0_197"/>
          <p:cNvPicPr preferRelativeResize="0"/>
          <p:nvPr/>
        </p:nvPicPr>
        <p:blipFill rotWithShape="1">
          <a:blip r:embed="rId7">
            <a:alphaModFix/>
          </a:blip>
          <a:srcRect b="0" l="24669" r="50500" t="62622"/>
          <a:stretch/>
        </p:blipFill>
        <p:spPr>
          <a:xfrm>
            <a:off x="7480200" y="3894175"/>
            <a:ext cx="1917677" cy="2487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g2b1d80765dd_0_197"/>
          <p:cNvPicPr preferRelativeResize="0"/>
          <p:nvPr/>
        </p:nvPicPr>
        <p:blipFill rotWithShape="1">
          <a:blip r:embed="rId7">
            <a:alphaModFix/>
          </a:blip>
          <a:srcRect b="0" l="72365" r="1865" t="62622"/>
          <a:stretch/>
        </p:blipFill>
        <p:spPr>
          <a:xfrm>
            <a:off x="9432551" y="3894175"/>
            <a:ext cx="1990127" cy="2487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g2b1d80765dd_0_197"/>
          <p:cNvPicPr preferRelativeResize="0"/>
          <p:nvPr/>
        </p:nvPicPr>
        <p:blipFill rotWithShape="1">
          <a:blip r:embed="rId8">
            <a:alphaModFix/>
          </a:blip>
          <a:srcRect b="39390" l="0" r="0" t="0"/>
          <a:stretch/>
        </p:blipFill>
        <p:spPr>
          <a:xfrm>
            <a:off x="339150" y="2939145"/>
            <a:ext cx="3465850" cy="14704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2da7bc42aa6_0_289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Where is the learning happening???</a:t>
            </a:r>
            <a:endParaRPr/>
          </a:p>
        </p:txBody>
      </p:sp>
      <p:sp>
        <p:nvSpPr>
          <p:cNvPr id="301" name="Google Shape;301;g2da7bc42aa6_0_289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2" name="Google Shape;302;g2da7bc42aa6_0_289"/>
          <p:cNvSpPr txBox="1"/>
          <p:nvPr/>
        </p:nvSpPr>
        <p:spPr>
          <a:xfrm>
            <a:off x="8113375" y="41850"/>
            <a:ext cx="3985800" cy="11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https://jalammar.github.io/illustrated-transformer/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https://arxiv.org/abs/1706.03762</a:t>
            </a: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da7bc42aa6_0_296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Where is the learning happening???</a:t>
            </a:r>
            <a:endParaRPr/>
          </a:p>
        </p:txBody>
      </p:sp>
      <p:sp>
        <p:nvSpPr>
          <p:cNvPr id="309" name="Google Shape;309;g2da7bc42aa6_0_296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0" name="Google Shape;310;g2da7bc42aa6_0_296"/>
          <p:cNvSpPr txBox="1"/>
          <p:nvPr/>
        </p:nvSpPr>
        <p:spPr>
          <a:xfrm>
            <a:off x="8113375" y="41850"/>
            <a:ext cx="3985800" cy="11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https://jalammar.github.io/illustrated-transformer/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https://arxiv.org/abs/1706.03762</a:t>
            </a: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g2da7bc42aa6_0_296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How do we obtain </a:t>
            </a:r>
            <a:r>
              <a:rPr b="1" lang="en-US"/>
              <a:t>Q</a:t>
            </a:r>
            <a:r>
              <a:rPr lang="en-US"/>
              <a:t>, </a:t>
            </a:r>
            <a:r>
              <a:rPr b="1" lang="en-US"/>
              <a:t>K</a:t>
            </a:r>
            <a:r>
              <a:rPr lang="en-US"/>
              <a:t>, </a:t>
            </a:r>
            <a:r>
              <a:rPr b="1" lang="en-US"/>
              <a:t>V</a:t>
            </a:r>
            <a:r>
              <a:rPr lang="en-US"/>
              <a:t>?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2da7bc42aa6_0_304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Where is the learning happening???</a:t>
            </a:r>
            <a:endParaRPr/>
          </a:p>
        </p:txBody>
      </p:sp>
      <p:sp>
        <p:nvSpPr>
          <p:cNvPr id="318" name="Google Shape;318;g2da7bc42aa6_0_304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9" name="Google Shape;319;g2da7bc42aa6_0_304"/>
          <p:cNvSpPr txBox="1"/>
          <p:nvPr/>
        </p:nvSpPr>
        <p:spPr>
          <a:xfrm>
            <a:off x="8113375" y="41850"/>
            <a:ext cx="3985800" cy="11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https://jalammar.github.io/illustrated-transformer/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https://arxiv.org/abs/1706.03762</a:t>
            </a: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g2da7bc42aa6_0_304"/>
          <p:cNvSpPr txBox="1"/>
          <p:nvPr>
            <p:ph idx="1" type="body"/>
          </p:nvPr>
        </p:nvSpPr>
        <p:spPr>
          <a:xfrm>
            <a:off x="1097275" y="1845725"/>
            <a:ext cx="53112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How do we obtain </a:t>
            </a:r>
            <a:r>
              <a:rPr b="1" lang="en-US"/>
              <a:t>Q</a:t>
            </a:r>
            <a:r>
              <a:rPr lang="en-US"/>
              <a:t>, </a:t>
            </a:r>
            <a:r>
              <a:rPr b="1" lang="en-US"/>
              <a:t>K</a:t>
            </a:r>
            <a:r>
              <a:rPr lang="en-US"/>
              <a:t>, </a:t>
            </a:r>
            <a:r>
              <a:rPr b="1" lang="en-US"/>
              <a:t>V</a:t>
            </a:r>
            <a:r>
              <a:rPr lang="en-US"/>
              <a:t>?</a:t>
            </a:r>
            <a:br>
              <a:rPr lang="en-US"/>
            </a:br>
            <a:br>
              <a:rPr lang="en-US"/>
            </a:br>
            <a:r>
              <a:rPr lang="en-US">
                <a:solidFill>
                  <a:schemeClr val="dk1"/>
                </a:solidFill>
              </a:rPr>
              <a:t>Computed from </a:t>
            </a:r>
            <a:r>
              <a:rPr b="1" lang="en-US">
                <a:solidFill>
                  <a:schemeClr val="dk1"/>
                </a:solidFill>
              </a:rPr>
              <a:t>X</a:t>
            </a:r>
            <a:r>
              <a:rPr lang="en-US">
                <a:solidFill>
                  <a:schemeClr val="dk1"/>
                </a:solidFill>
              </a:rPr>
              <a:t> (input tokens) with </a:t>
            </a:r>
            <a:r>
              <a:rPr i="1" lang="en-US">
                <a:solidFill>
                  <a:schemeClr val="dk1"/>
                </a:solidFill>
              </a:rPr>
              <a:t>learned </a:t>
            </a:r>
            <a:r>
              <a:rPr lang="en-US">
                <a:solidFill>
                  <a:schemeClr val="dk1"/>
                </a:solidFill>
              </a:rPr>
              <a:t>weights.</a:t>
            </a:r>
            <a:br>
              <a:rPr lang="en-US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A fully connected layer.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21" name="Google Shape;321;g2da7bc42aa6_0_30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27225" y="1833250"/>
            <a:ext cx="4358100" cy="4935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2da7bc42aa6_0_313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Self-Attention vs. Feed-Forward</a:t>
            </a:r>
            <a:endParaRPr/>
          </a:p>
        </p:txBody>
      </p:sp>
      <p:sp>
        <p:nvSpPr>
          <p:cNvPr id="328" name="Google Shape;328;g2da7bc42aa6_0_313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29" name="Google Shape;329;g2da7bc42aa6_0_313"/>
          <p:cNvSpPr txBox="1"/>
          <p:nvPr/>
        </p:nvSpPr>
        <p:spPr>
          <a:xfrm>
            <a:off x="7449700" y="1926975"/>
            <a:ext cx="4711500" cy="24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Fully connected layer: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g2da7bc42aa6_0_313"/>
          <p:cNvSpPr txBox="1"/>
          <p:nvPr/>
        </p:nvSpPr>
        <p:spPr>
          <a:xfrm>
            <a:off x="972700" y="1926975"/>
            <a:ext cx="4711500" cy="10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Self-Attention</a:t>
            </a: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: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1" name="Google Shape;331;g2da7bc42aa6_0_313"/>
          <p:cNvPicPr preferRelativeResize="0"/>
          <p:nvPr/>
        </p:nvPicPr>
        <p:blipFill rotWithShape="1">
          <a:blip r:embed="rId3">
            <a:alphaModFix/>
          </a:blip>
          <a:srcRect b="0" l="0" r="53995" t="0"/>
          <a:stretch/>
        </p:blipFill>
        <p:spPr>
          <a:xfrm>
            <a:off x="3078000" y="3629525"/>
            <a:ext cx="7274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g2da7bc42aa6_0_3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3425" y="2327425"/>
            <a:ext cx="6050050" cy="122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g2da7bc42aa6_0_313"/>
          <p:cNvPicPr preferRelativeResize="0"/>
          <p:nvPr/>
        </p:nvPicPr>
        <p:blipFill rotWithShape="1">
          <a:blip r:embed="rId5">
            <a:alphaModFix/>
          </a:blip>
          <a:srcRect b="0" l="0" r="55857" t="0"/>
          <a:stretch/>
        </p:blipFill>
        <p:spPr>
          <a:xfrm>
            <a:off x="3078000" y="4183450"/>
            <a:ext cx="727400" cy="33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g2da7bc42aa6_0_313"/>
          <p:cNvPicPr preferRelativeResize="0"/>
          <p:nvPr/>
        </p:nvPicPr>
        <p:blipFill rotWithShape="1">
          <a:blip r:embed="rId6">
            <a:alphaModFix/>
          </a:blip>
          <a:srcRect b="0" l="0" r="54271" t="0"/>
          <a:stretch/>
        </p:blipFill>
        <p:spPr>
          <a:xfrm>
            <a:off x="3073225" y="4708800"/>
            <a:ext cx="7274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g2da7bc42aa6_0_3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574275" y="2759400"/>
            <a:ext cx="34290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g2da7bc42aa6_0_313"/>
          <p:cNvPicPr preferRelativeResize="0"/>
          <p:nvPr/>
        </p:nvPicPr>
        <p:blipFill rotWithShape="1">
          <a:blip r:embed="rId3">
            <a:alphaModFix/>
          </a:blip>
          <a:srcRect b="0" l="79268" r="0" t="0"/>
          <a:stretch/>
        </p:blipFill>
        <p:spPr>
          <a:xfrm>
            <a:off x="3738013" y="3629525"/>
            <a:ext cx="3278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g2da7bc42aa6_0_313"/>
          <p:cNvPicPr preferRelativeResize="0"/>
          <p:nvPr/>
        </p:nvPicPr>
        <p:blipFill rotWithShape="1">
          <a:blip r:embed="rId3">
            <a:alphaModFix/>
          </a:blip>
          <a:srcRect b="0" l="43550" r="18778" t="0"/>
          <a:stretch/>
        </p:blipFill>
        <p:spPr>
          <a:xfrm>
            <a:off x="4065824" y="3629525"/>
            <a:ext cx="5956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g2da7bc42aa6_0_313"/>
          <p:cNvPicPr preferRelativeResize="0"/>
          <p:nvPr/>
        </p:nvPicPr>
        <p:blipFill rotWithShape="1">
          <a:blip r:embed="rId3">
            <a:alphaModFix/>
          </a:blip>
          <a:srcRect b="0" l="79268" r="0" t="0"/>
          <a:stretch/>
        </p:blipFill>
        <p:spPr>
          <a:xfrm>
            <a:off x="3746285" y="4204288"/>
            <a:ext cx="3278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g2da7bc42aa6_0_313"/>
          <p:cNvPicPr preferRelativeResize="0"/>
          <p:nvPr/>
        </p:nvPicPr>
        <p:blipFill rotWithShape="1">
          <a:blip r:embed="rId3">
            <a:alphaModFix/>
          </a:blip>
          <a:srcRect b="0" l="79268" r="0" t="0"/>
          <a:stretch/>
        </p:blipFill>
        <p:spPr>
          <a:xfrm>
            <a:off x="3746285" y="4711124"/>
            <a:ext cx="3278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g2da7bc42aa6_0_313"/>
          <p:cNvPicPr preferRelativeResize="0"/>
          <p:nvPr/>
        </p:nvPicPr>
        <p:blipFill rotWithShape="1">
          <a:blip r:embed="rId5">
            <a:alphaModFix/>
          </a:blip>
          <a:srcRect b="0" l="45856" r="20386" t="0"/>
          <a:stretch/>
        </p:blipFill>
        <p:spPr>
          <a:xfrm>
            <a:off x="4072244" y="4183450"/>
            <a:ext cx="556275" cy="33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g2da7bc42aa6_0_313"/>
          <p:cNvPicPr preferRelativeResize="0"/>
          <p:nvPr/>
        </p:nvPicPr>
        <p:blipFill rotWithShape="1">
          <a:blip r:embed="rId6">
            <a:alphaModFix/>
          </a:blip>
          <a:srcRect b="0" l="45033" r="17523" t="0"/>
          <a:stretch/>
        </p:blipFill>
        <p:spPr>
          <a:xfrm>
            <a:off x="4094325" y="4708800"/>
            <a:ext cx="5956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2da7bc42aa6_0_32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extLst>
                  <a:ext uri="http://customooxmlschemas.google.com/">
                    <go:slidesCustomData xmlns:go="http://customooxmlschemas.google.com/" textRoundtripDataId="1"/>
                  </a:ext>
                </a:extLst>
              </a:rPr>
              <a:t>Self-Attention vs. Feed-Forward</a:t>
            </a:r>
            <a:endParaRPr/>
          </a:p>
        </p:txBody>
      </p:sp>
      <p:sp>
        <p:nvSpPr>
          <p:cNvPr id="348" name="Google Shape;348;g2da7bc42aa6_0_32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9" name="Google Shape;349;g2da7bc42aa6_0_327"/>
          <p:cNvSpPr txBox="1"/>
          <p:nvPr/>
        </p:nvSpPr>
        <p:spPr>
          <a:xfrm>
            <a:off x="7058650" y="58000"/>
            <a:ext cx="5065200" cy="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https://twitter.com/hippopedoid/status/1641432291149848576</a:t>
            </a:r>
            <a:r>
              <a:rPr lang="en-US"/>
              <a:t> </a:t>
            </a:r>
            <a:endParaRPr/>
          </a:p>
        </p:txBody>
      </p:sp>
      <p:pic>
        <p:nvPicPr>
          <p:cNvPr id="350" name="Google Shape;350;g2da7bc42aa6_0_327"/>
          <p:cNvPicPr preferRelativeResize="0"/>
          <p:nvPr/>
        </p:nvPicPr>
        <p:blipFill rotWithShape="1">
          <a:blip r:embed="rId4">
            <a:alphaModFix/>
          </a:blip>
          <a:srcRect b="0" l="0" r="64101" t="0"/>
          <a:stretch/>
        </p:blipFill>
        <p:spPr>
          <a:xfrm>
            <a:off x="5300775" y="2985875"/>
            <a:ext cx="2165324" cy="3391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g2da7bc42aa6_0_327"/>
          <p:cNvPicPr preferRelativeResize="0"/>
          <p:nvPr/>
        </p:nvPicPr>
        <p:blipFill rotWithShape="1">
          <a:blip r:embed="rId5">
            <a:alphaModFix/>
          </a:blip>
          <a:srcRect b="10530" l="7952" r="0" t="16848"/>
          <a:stretch/>
        </p:blipFill>
        <p:spPr>
          <a:xfrm>
            <a:off x="1097275" y="1813588"/>
            <a:ext cx="5206850" cy="832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g2da7bc42aa6_0_3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34500" y="2048838"/>
            <a:ext cx="34290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g2da7bc42aa6_0_327"/>
          <p:cNvPicPr preferRelativeResize="0"/>
          <p:nvPr/>
        </p:nvPicPr>
        <p:blipFill rotWithShape="1">
          <a:blip r:embed="rId4">
            <a:alphaModFix/>
          </a:blip>
          <a:srcRect b="0" l="35666" r="0" t="50445"/>
          <a:stretch/>
        </p:blipFill>
        <p:spPr>
          <a:xfrm>
            <a:off x="755116" y="4624075"/>
            <a:ext cx="4048136" cy="175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g2da7bc42aa6_0_327"/>
          <p:cNvPicPr preferRelativeResize="0"/>
          <p:nvPr/>
        </p:nvPicPr>
        <p:blipFill rotWithShape="1">
          <a:blip r:embed="rId4">
            <a:alphaModFix/>
          </a:blip>
          <a:srcRect b="48947" l="35666" r="0" t="7901"/>
          <a:stretch/>
        </p:blipFill>
        <p:spPr>
          <a:xfrm>
            <a:off x="7466100" y="4515140"/>
            <a:ext cx="4258601" cy="16062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5" name="Google Shape;355;g2da7bc42aa6_0_327"/>
          <p:cNvGrpSpPr/>
          <p:nvPr/>
        </p:nvGrpSpPr>
        <p:grpSpPr>
          <a:xfrm>
            <a:off x="1137425" y="2646025"/>
            <a:ext cx="1616700" cy="1443549"/>
            <a:chOff x="3073225" y="3629525"/>
            <a:chExt cx="1616700" cy="1443549"/>
          </a:xfrm>
        </p:grpSpPr>
        <p:pic>
          <p:nvPicPr>
            <p:cNvPr id="356" name="Google Shape;356;g2da7bc42aa6_0_327"/>
            <p:cNvPicPr preferRelativeResize="0"/>
            <p:nvPr/>
          </p:nvPicPr>
          <p:blipFill rotWithShape="1">
            <a:blip r:embed="rId7">
              <a:alphaModFix/>
            </a:blip>
            <a:srcRect b="0" l="0" r="53995" t="0"/>
            <a:stretch/>
          </p:blipFill>
          <p:spPr>
            <a:xfrm>
              <a:off x="3078000" y="3629525"/>
              <a:ext cx="727400" cy="361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7" name="Google Shape;357;g2da7bc42aa6_0_327"/>
            <p:cNvPicPr preferRelativeResize="0"/>
            <p:nvPr/>
          </p:nvPicPr>
          <p:blipFill rotWithShape="1">
            <a:blip r:embed="rId8">
              <a:alphaModFix/>
            </a:blip>
            <a:srcRect b="0" l="0" r="55857" t="0"/>
            <a:stretch/>
          </p:blipFill>
          <p:spPr>
            <a:xfrm>
              <a:off x="3078000" y="4183450"/>
              <a:ext cx="727400" cy="333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8" name="Google Shape;358;g2da7bc42aa6_0_327"/>
            <p:cNvPicPr preferRelativeResize="0"/>
            <p:nvPr/>
          </p:nvPicPr>
          <p:blipFill rotWithShape="1">
            <a:blip r:embed="rId9">
              <a:alphaModFix/>
            </a:blip>
            <a:srcRect b="0" l="0" r="54271" t="0"/>
            <a:stretch/>
          </p:blipFill>
          <p:spPr>
            <a:xfrm>
              <a:off x="3073225" y="4708800"/>
              <a:ext cx="727400" cy="30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9" name="Google Shape;359;g2da7bc42aa6_0_327"/>
            <p:cNvPicPr preferRelativeResize="0"/>
            <p:nvPr/>
          </p:nvPicPr>
          <p:blipFill rotWithShape="1">
            <a:blip r:embed="rId7">
              <a:alphaModFix/>
            </a:blip>
            <a:srcRect b="0" l="79268" r="0" t="0"/>
            <a:stretch/>
          </p:blipFill>
          <p:spPr>
            <a:xfrm>
              <a:off x="3738013" y="3629525"/>
              <a:ext cx="327800" cy="361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0" name="Google Shape;360;g2da7bc42aa6_0_327"/>
            <p:cNvPicPr preferRelativeResize="0"/>
            <p:nvPr/>
          </p:nvPicPr>
          <p:blipFill rotWithShape="1">
            <a:blip r:embed="rId7">
              <a:alphaModFix/>
            </a:blip>
            <a:srcRect b="0" l="43550" r="18778" t="0"/>
            <a:stretch/>
          </p:blipFill>
          <p:spPr>
            <a:xfrm>
              <a:off x="4065824" y="3629525"/>
              <a:ext cx="595600" cy="361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1" name="Google Shape;361;g2da7bc42aa6_0_327"/>
            <p:cNvPicPr preferRelativeResize="0"/>
            <p:nvPr/>
          </p:nvPicPr>
          <p:blipFill rotWithShape="1">
            <a:blip r:embed="rId7">
              <a:alphaModFix/>
            </a:blip>
            <a:srcRect b="0" l="79268" r="0" t="0"/>
            <a:stretch/>
          </p:blipFill>
          <p:spPr>
            <a:xfrm>
              <a:off x="3746285" y="4204288"/>
              <a:ext cx="327800" cy="361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2" name="Google Shape;362;g2da7bc42aa6_0_327"/>
            <p:cNvPicPr preferRelativeResize="0"/>
            <p:nvPr/>
          </p:nvPicPr>
          <p:blipFill rotWithShape="1">
            <a:blip r:embed="rId7">
              <a:alphaModFix/>
            </a:blip>
            <a:srcRect b="0" l="79268" r="0" t="0"/>
            <a:stretch/>
          </p:blipFill>
          <p:spPr>
            <a:xfrm>
              <a:off x="3746285" y="4711124"/>
              <a:ext cx="327800" cy="361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3" name="Google Shape;363;g2da7bc42aa6_0_327"/>
            <p:cNvPicPr preferRelativeResize="0"/>
            <p:nvPr/>
          </p:nvPicPr>
          <p:blipFill rotWithShape="1">
            <a:blip r:embed="rId8">
              <a:alphaModFix/>
            </a:blip>
            <a:srcRect b="0" l="45856" r="20386" t="0"/>
            <a:stretch/>
          </p:blipFill>
          <p:spPr>
            <a:xfrm>
              <a:off x="4072244" y="4183450"/>
              <a:ext cx="556275" cy="333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4" name="Google Shape;364;g2da7bc42aa6_0_327"/>
            <p:cNvPicPr preferRelativeResize="0"/>
            <p:nvPr/>
          </p:nvPicPr>
          <p:blipFill rotWithShape="1">
            <a:blip r:embed="rId9">
              <a:alphaModFix/>
            </a:blip>
            <a:srcRect b="0" l="45033" r="17523" t="0"/>
            <a:stretch/>
          </p:blipFill>
          <p:spPr>
            <a:xfrm>
              <a:off x="4094325" y="4708800"/>
              <a:ext cx="595600" cy="3048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2da7bc42aa6_0_519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extLst>
                  <a:ext uri="http://customooxmlschemas.google.com/">
                    <go:slidesCustomData xmlns:go="http://customooxmlschemas.google.com/" textRoundtripDataId="2"/>
                  </a:ext>
                </a:extLst>
              </a:rPr>
              <a:t>Self-Attention vs. Feed-Forward</a:t>
            </a:r>
            <a:endParaRPr/>
          </a:p>
        </p:txBody>
      </p:sp>
      <p:sp>
        <p:nvSpPr>
          <p:cNvPr id="371" name="Google Shape;371;g2da7bc42aa6_0_519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2" name="Google Shape;372;g2da7bc42aa6_0_519"/>
          <p:cNvSpPr txBox="1"/>
          <p:nvPr/>
        </p:nvSpPr>
        <p:spPr>
          <a:xfrm>
            <a:off x="7058650" y="58000"/>
            <a:ext cx="5065200" cy="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https://twitter.com/hippopedoid/status/1641432291149848576</a:t>
            </a:r>
            <a:r>
              <a:rPr lang="en-US"/>
              <a:t> </a:t>
            </a:r>
            <a:endParaRPr/>
          </a:p>
        </p:txBody>
      </p:sp>
      <p:pic>
        <p:nvPicPr>
          <p:cNvPr id="373" name="Google Shape;373;g2da7bc42aa6_0_519"/>
          <p:cNvPicPr preferRelativeResize="0"/>
          <p:nvPr/>
        </p:nvPicPr>
        <p:blipFill rotWithShape="1">
          <a:blip r:embed="rId4">
            <a:alphaModFix/>
          </a:blip>
          <a:srcRect b="0" l="0" r="64101" t="0"/>
          <a:stretch/>
        </p:blipFill>
        <p:spPr>
          <a:xfrm>
            <a:off x="5300775" y="2985875"/>
            <a:ext cx="2165324" cy="3391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g2da7bc42aa6_0_519"/>
          <p:cNvPicPr preferRelativeResize="0"/>
          <p:nvPr/>
        </p:nvPicPr>
        <p:blipFill rotWithShape="1">
          <a:blip r:embed="rId5">
            <a:alphaModFix/>
          </a:blip>
          <a:srcRect b="10530" l="7952" r="0" t="16848"/>
          <a:stretch/>
        </p:blipFill>
        <p:spPr>
          <a:xfrm>
            <a:off x="1097275" y="1813588"/>
            <a:ext cx="5206850" cy="832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g2da7bc42aa6_0_5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34500" y="2048838"/>
            <a:ext cx="34290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g2da7bc42aa6_0_519"/>
          <p:cNvPicPr preferRelativeResize="0"/>
          <p:nvPr/>
        </p:nvPicPr>
        <p:blipFill rotWithShape="1">
          <a:blip r:embed="rId4">
            <a:alphaModFix/>
          </a:blip>
          <a:srcRect b="0" l="35666" r="0" t="50445"/>
          <a:stretch/>
        </p:blipFill>
        <p:spPr>
          <a:xfrm>
            <a:off x="755116" y="4624075"/>
            <a:ext cx="4048136" cy="175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g2da7bc42aa6_0_519"/>
          <p:cNvPicPr preferRelativeResize="0"/>
          <p:nvPr/>
        </p:nvPicPr>
        <p:blipFill rotWithShape="1">
          <a:blip r:embed="rId4">
            <a:alphaModFix/>
          </a:blip>
          <a:srcRect b="48947" l="35666" r="0" t="7901"/>
          <a:stretch/>
        </p:blipFill>
        <p:spPr>
          <a:xfrm>
            <a:off x="7466100" y="4515140"/>
            <a:ext cx="4258601" cy="16062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8" name="Google Shape;378;g2da7bc42aa6_0_519"/>
          <p:cNvGrpSpPr/>
          <p:nvPr/>
        </p:nvGrpSpPr>
        <p:grpSpPr>
          <a:xfrm>
            <a:off x="1137425" y="2646025"/>
            <a:ext cx="1616700" cy="1443549"/>
            <a:chOff x="3073225" y="3629525"/>
            <a:chExt cx="1616700" cy="1443549"/>
          </a:xfrm>
        </p:grpSpPr>
        <p:pic>
          <p:nvPicPr>
            <p:cNvPr id="379" name="Google Shape;379;g2da7bc42aa6_0_519"/>
            <p:cNvPicPr preferRelativeResize="0"/>
            <p:nvPr/>
          </p:nvPicPr>
          <p:blipFill rotWithShape="1">
            <a:blip r:embed="rId7">
              <a:alphaModFix/>
            </a:blip>
            <a:srcRect b="0" l="0" r="53995" t="0"/>
            <a:stretch/>
          </p:blipFill>
          <p:spPr>
            <a:xfrm>
              <a:off x="3078000" y="3629525"/>
              <a:ext cx="727400" cy="361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0" name="Google Shape;380;g2da7bc42aa6_0_519"/>
            <p:cNvPicPr preferRelativeResize="0"/>
            <p:nvPr/>
          </p:nvPicPr>
          <p:blipFill rotWithShape="1">
            <a:blip r:embed="rId8">
              <a:alphaModFix/>
            </a:blip>
            <a:srcRect b="0" l="0" r="55857" t="0"/>
            <a:stretch/>
          </p:blipFill>
          <p:spPr>
            <a:xfrm>
              <a:off x="3078000" y="4183450"/>
              <a:ext cx="727400" cy="333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1" name="Google Shape;381;g2da7bc42aa6_0_519"/>
            <p:cNvPicPr preferRelativeResize="0"/>
            <p:nvPr/>
          </p:nvPicPr>
          <p:blipFill rotWithShape="1">
            <a:blip r:embed="rId9">
              <a:alphaModFix/>
            </a:blip>
            <a:srcRect b="0" l="0" r="54271" t="0"/>
            <a:stretch/>
          </p:blipFill>
          <p:spPr>
            <a:xfrm>
              <a:off x="3073225" y="4708800"/>
              <a:ext cx="727400" cy="304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2" name="Google Shape;382;g2da7bc42aa6_0_519"/>
            <p:cNvPicPr preferRelativeResize="0"/>
            <p:nvPr/>
          </p:nvPicPr>
          <p:blipFill rotWithShape="1">
            <a:blip r:embed="rId7">
              <a:alphaModFix/>
            </a:blip>
            <a:srcRect b="0" l="79268" r="0" t="0"/>
            <a:stretch/>
          </p:blipFill>
          <p:spPr>
            <a:xfrm>
              <a:off x="3738013" y="3629525"/>
              <a:ext cx="327800" cy="361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3" name="Google Shape;383;g2da7bc42aa6_0_519"/>
            <p:cNvPicPr preferRelativeResize="0"/>
            <p:nvPr/>
          </p:nvPicPr>
          <p:blipFill rotWithShape="1">
            <a:blip r:embed="rId7">
              <a:alphaModFix/>
            </a:blip>
            <a:srcRect b="0" l="43550" r="18778" t="0"/>
            <a:stretch/>
          </p:blipFill>
          <p:spPr>
            <a:xfrm>
              <a:off x="4065824" y="3629525"/>
              <a:ext cx="595600" cy="361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4" name="Google Shape;384;g2da7bc42aa6_0_519"/>
            <p:cNvPicPr preferRelativeResize="0"/>
            <p:nvPr/>
          </p:nvPicPr>
          <p:blipFill rotWithShape="1">
            <a:blip r:embed="rId7">
              <a:alphaModFix/>
            </a:blip>
            <a:srcRect b="0" l="79268" r="0" t="0"/>
            <a:stretch/>
          </p:blipFill>
          <p:spPr>
            <a:xfrm>
              <a:off x="3746285" y="4204288"/>
              <a:ext cx="327800" cy="361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5" name="Google Shape;385;g2da7bc42aa6_0_519"/>
            <p:cNvPicPr preferRelativeResize="0"/>
            <p:nvPr/>
          </p:nvPicPr>
          <p:blipFill rotWithShape="1">
            <a:blip r:embed="rId7">
              <a:alphaModFix/>
            </a:blip>
            <a:srcRect b="0" l="79268" r="0" t="0"/>
            <a:stretch/>
          </p:blipFill>
          <p:spPr>
            <a:xfrm>
              <a:off x="3746285" y="4711124"/>
              <a:ext cx="327800" cy="361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6" name="Google Shape;386;g2da7bc42aa6_0_519"/>
            <p:cNvPicPr preferRelativeResize="0"/>
            <p:nvPr/>
          </p:nvPicPr>
          <p:blipFill rotWithShape="1">
            <a:blip r:embed="rId8">
              <a:alphaModFix/>
            </a:blip>
            <a:srcRect b="0" l="45856" r="20386" t="0"/>
            <a:stretch/>
          </p:blipFill>
          <p:spPr>
            <a:xfrm>
              <a:off x="4072244" y="4183450"/>
              <a:ext cx="556275" cy="333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7" name="Google Shape;387;g2da7bc42aa6_0_519"/>
            <p:cNvPicPr preferRelativeResize="0"/>
            <p:nvPr/>
          </p:nvPicPr>
          <p:blipFill rotWithShape="1">
            <a:blip r:embed="rId9">
              <a:alphaModFix/>
            </a:blip>
            <a:srcRect b="0" l="45033" r="17523" t="0"/>
            <a:stretch/>
          </p:blipFill>
          <p:spPr>
            <a:xfrm>
              <a:off x="4094325" y="4708800"/>
              <a:ext cx="595600" cy="304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8" name="Google Shape;388;g2da7bc42aa6_0_519"/>
          <p:cNvSpPr/>
          <p:nvPr/>
        </p:nvSpPr>
        <p:spPr>
          <a:xfrm>
            <a:off x="2171100" y="2539700"/>
            <a:ext cx="529800" cy="15498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9" name="Google Shape;389;g2da7bc42aa6_0_519"/>
          <p:cNvSpPr txBox="1"/>
          <p:nvPr/>
        </p:nvSpPr>
        <p:spPr>
          <a:xfrm>
            <a:off x="3512100" y="3253250"/>
            <a:ext cx="23622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latin typeface="Calibri"/>
                <a:ea typeface="Calibri"/>
                <a:cs typeface="Calibri"/>
                <a:sym typeface="Calibri"/>
              </a:rPr>
              <a:t>Learnable parameters</a:t>
            </a:r>
            <a:endParaRPr b="1"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g2da7bc42aa6_0_519"/>
          <p:cNvSpPr/>
          <p:nvPr/>
        </p:nvSpPr>
        <p:spPr>
          <a:xfrm>
            <a:off x="3512100" y="3228932"/>
            <a:ext cx="1414200" cy="832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g2da7bc42aa6_0_519"/>
          <p:cNvSpPr/>
          <p:nvPr/>
        </p:nvSpPr>
        <p:spPr>
          <a:xfrm>
            <a:off x="10389175" y="1937250"/>
            <a:ext cx="408900" cy="547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g2da7bc42aa6_0_519"/>
          <p:cNvSpPr txBox="1"/>
          <p:nvPr/>
        </p:nvSpPr>
        <p:spPr>
          <a:xfrm>
            <a:off x="8084100" y="3253250"/>
            <a:ext cx="23622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latin typeface="Calibri"/>
                <a:ea typeface="Calibri"/>
                <a:cs typeface="Calibri"/>
                <a:sym typeface="Calibri"/>
              </a:rPr>
              <a:t>Learnable parameters</a:t>
            </a:r>
            <a:endParaRPr b="1"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g2da7bc42aa6_0_519"/>
          <p:cNvSpPr/>
          <p:nvPr/>
        </p:nvSpPr>
        <p:spPr>
          <a:xfrm>
            <a:off x="8084100" y="3228932"/>
            <a:ext cx="1414200" cy="8325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2da7bc42aa6_0_363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Self-Attention in a nutshell</a:t>
            </a:r>
            <a:endParaRPr/>
          </a:p>
        </p:txBody>
      </p:sp>
      <p:sp>
        <p:nvSpPr>
          <p:cNvPr id="400" name="Google Shape;400;g2da7bc42aa6_0_363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01" name="Google Shape;401;g2da7bc42aa6_0_363"/>
          <p:cNvSpPr txBox="1"/>
          <p:nvPr/>
        </p:nvSpPr>
        <p:spPr>
          <a:xfrm>
            <a:off x="7058650" y="58000"/>
            <a:ext cx="5065200" cy="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https://twitter.com/hippopedoid/status/1641432291149848576</a:t>
            </a:r>
            <a:r>
              <a:rPr lang="en-US"/>
              <a:t> </a:t>
            </a:r>
            <a:endParaRPr/>
          </a:p>
        </p:txBody>
      </p:sp>
      <p:pic>
        <p:nvPicPr>
          <p:cNvPr id="402" name="Google Shape;402;g2da7bc42aa6_0_363"/>
          <p:cNvPicPr preferRelativeResize="0"/>
          <p:nvPr/>
        </p:nvPicPr>
        <p:blipFill rotWithShape="1">
          <a:blip r:embed="rId4">
            <a:alphaModFix/>
          </a:blip>
          <a:srcRect b="16168" l="0" r="0" t="11161"/>
          <a:stretch/>
        </p:blipFill>
        <p:spPr>
          <a:xfrm>
            <a:off x="3528700" y="1820150"/>
            <a:ext cx="3496175" cy="14298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3" name="Google Shape;403;g2da7bc42aa6_0_363"/>
          <p:cNvGrpSpPr/>
          <p:nvPr/>
        </p:nvGrpSpPr>
        <p:grpSpPr>
          <a:xfrm>
            <a:off x="1249673" y="2501300"/>
            <a:ext cx="1919252" cy="361950"/>
            <a:chOff x="2700673" y="2125550"/>
            <a:chExt cx="1919252" cy="361950"/>
          </a:xfrm>
        </p:grpSpPr>
        <p:pic>
          <p:nvPicPr>
            <p:cNvPr id="404" name="Google Shape;404;g2da7bc42aa6_0_363"/>
            <p:cNvPicPr preferRelativeResize="0"/>
            <p:nvPr/>
          </p:nvPicPr>
          <p:blipFill rotWithShape="1">
            <a:blip r:embed="rId5">
              <a:alphaModFix/>
            </a:blip>
            <a:srcRect b="0" l="43018" r="19242" t="0"/>
            <a:stretch/>
          </p:blipFill>
          <p:spPr>
            <a:xfrm>
              <a:off x="2700673" y="2125550"/>
              <a:ext cx="596700" cy="361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5" name="Google Shape;405;g2da7bc42aa6_0_363"/>
            <p:cNvPicPr preferRelativeResize="0"/>
            <p:nvPr/>
          </p:nvPicPr>
          <p:blipFill rotWithShape="1">
            <a:blip r:embed="rId6">
              <a:alphaModFix/>
            </a:blip>
            <a:srcRect b="0" l="43400" r="20389" t="0"/>
            <a:stretch/>
          </p:blipFill>
          <p:spPr>
            <a:xfrm>
              <a:off x="3336625" y="2139825"/>
              <a:ext cx="596700" cy="333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6" name="Google Shape;406;g2da7bc42aa6_0_363"/>
            <p:cNvPicPr preferRelativeResize="0"/>
            <p:nvPr/>
          </p:nvPicPr>
          <p:blipFill rotWithShape="1">
            <a:blip r:embed="rId7">
              <a:alphaModFix/>
            </a:blip>
            <a:srcRect b="0" l="41779" r="17524" t="0"/>
            <a:stretch/>
          </p:blipFill>
          <p:spPr>
            <a:xfrm>
              <a:off x="3972575" y="2154125"/>
              <a:ext cx="647350" cy="304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07" name="Google Shape;407;g2da7bc42aa6_0_363"/>
          <p:cNvSpPr txBox="1"/>
          <p:nvPr/>
        </p:nvSpPr>
        <p:spPr>
          <a:xfrm>
            <a:off x="1249675" y="1896350"/>
            <a:ext cx="16902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The weights: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8" name="Google Shape;408;g2da7bc42aa6_0_363"/>
          <p:cNvPicPr preferRelativeResize="0"/>
          <p:nvPr/>
        </p:nvPicPr>
        <p:blipFill rotWithShape="1">
          <a:blip r:embed="rId8">
            <a:alphaModFix/>
          </a:blip>
          <a:srcRect b="68082" l="0" r="0" t="0"/>
          <a:stretch/>
        </p:blipFill>
        <p:spPr>
          <a:xfrm>
            <a:off x="7284425" y="1833250"/>
            <a:ext cx="4358100" cy="15753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9" name="Google Shape;409;g2da7bc42aa6_0_363"/>
          <p:cNvGrpSpPr/>
          <p:nvPr/>
        </p:nvGrpSpPr>
        <p:grpSpPr>
          <a:xfrm>
            <a:off x="5730628" y="3976450"/>
            <a:ext cx="5729849" cy="1781972"/>
            <a:chOff x="2119028" y="3897625"/>
            <a:chExt cx="5729849" cy="1781972"/>
          </a:xfrm>
        </p:grpSpPr>
        <p:pic>
          <p:nvPicPr>
            <p:cNvPr id="410" name="Google Shape;410;g2da7bc42aa6_0_363"/>
            <p:cNvPicPr preferRelativeResize="0"/>
            <p:nvPr/>
          </p:nvPicPr>
          <p:blipFill rotWithShape="1">
            <a:blip r:embed="rId9">
              <a:alphaModFix/>
            </a:blip>
            <a:srcRect b="19405" l="24690" r="32082" t="10536"/>
            <a:stretch/>
          </p:blipFill>
          <p:spPr>
            <a:xfrm flipH="1">
              <a:off x="3027850" y="3904275"/>
              <a:ext cx="1919251" cy="17492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1" name="Google Shape;411;g2da7bc42aa6_0_363"/>
            <p:cNvSpPr txBox="1"/>
            <p:nvPr/>
          </p:nvSpPr>
          <p:spPr>
            <a:xfrm>
              <a:off x="2119028" y="4573825"/>
              <a:ext cx="4708200" cy="5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200">
                  <a:latin typeface="Calibri"/>
                  <a:ea typeface="Calibri"/>
                  <a:cs typeface="Calibri"/>
                  <a:sym typeface="Calibri"/>
                </a:rPr>
                <a:t>softmax(                            )</a:t>
              </a:r>
              <a:endParaRPr sz="2200"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12" name="Google Shape;412;g2da7bc42aa6_0_363"/>
            <p:cNvPicPr preferRelativeResize="0"/>
            <p:nvPr/>
          </p:nvPicPr>
          <p:blipFill rotWithShape="1">
            <a:blip r:embed="rId9">
              <a:alphaModFix/>
            </a:blip>
            <a:srcRect b="19405" l="68569" r="0" t="10536"/>
            <a:stretch/>
          </p:blipFill>
          <p:spPr>
            <a:xfrm>
              <a:off x="6453376" y="3897625"/>
              <a:ext cx="1395501" cy="17492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3" name="Google Shape;413;g2da7bc42aa6_0_363"/>
            <p:cNvPicPr preferRelativeResize="0"/>
            <p:nvPr/>
          </p:nvPicPr>
          <p:blipFill rotWithShape="1">
            <a:blip r:embed="rId9">
              <a:alphaModFix/>
            </a:blip>
            <a:srcRect b="19405" l="0" r="75729" t="10536"/>
            <a:stretch/>
          </p:blipFill>
          <p:spPr>
            <a:xfrm flipH="1">
              <a:off x="5191875" y="3930346"/>
              <a:ext cx="1077599" cy="174925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14" name="Google Shape;414;g2da7bc42aa6_0_363"/>
          <p:cNvSpPr txBox="1"/>
          <p:nvPr/>
        </p:nvSpPr>
        <p:spPr>
          <a:xfrm>
            <a:off x="1250625" y="4037975"/>
            <a:ext cx="4324200" cy="254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latin typeface="Calibri"/>
                <a:ea typeface="Calibri"/>
                <a:cs typeface="Calibri"/>
                <a:sym typeface="Calibri"/>
              </a:rPr>
              <a:t>Self-attention:</a:t>
            </a:r>
            <a:endParaRPr b="1" sz="2000"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arbitrary sequence length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fixed number of learnable parameters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encodes pairwise affinity between sequence elements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5" name="Google Shape;415;g2da7bc42aa6_0_363"/>
          <p:cNvPicPr preferRelativeResize="0"/>
          <p:nvPr/>
        </p:nvPicPr>
        <p:blipFill rotWithShape="1">
          <a:blip r:embed="rId10">
            <a:alphaModFix/>
          </a:blip>
          <a:srcRect b="0" l="91567" r="0" t="40859"/>
          <a:stretch/>
        </p:blipFill>
        <p:spPr>
          <a:xfrm>
            <a:off x="9429000" y="5498120"/>
            <a:ext cx="510200" cy="72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g2da7bc42aa6_0_363"/>
          <p:cNvPicPr preferRelativeResize="0"/>
          <p:nvPr/>
        </p:nvPicPr>
        <p:blipFill rotWithShape="1">
          <a:blip r:embed="rId10">
            <a:alphaModFix/>
          </a:blip>
          <a:srcRect b="0" l="32581" r="63597" t="37209"/>
          <a:stretch/>
        </p:blipFill>
        <p:spPr>
          <a:xfrm>
            <a:off x="7232225" y="5459475"/>
            <a:ext cx="231175" cy="76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g2da7bc42aa6_0_363"/>
          <p:cNvPicPr preferRelativeResize="0"/>
          <p:nvPr/>
        </p:nvPicPr>
        <p:blipFill rotWithShape="1">
          <a:blip r:embed="rId10">
            <a:alphaModFix/>
          </a:blip>
          <a:srcRect b="47358" l="81652" r="10682" t="18580"/>
          <a:stretch/>
        </p:blipFill>
        <p:spPr>
          <a:xfrm>
            <a:off x="8070150" y="5451335"/>
            <a:ext cx="463699" cy="41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2da7bc42aa6_0_386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Self-Attention in a nutshell</a:t>
            </a:r>
            <a:endParaRPr/>
          </a:p>
        </p:txBody>
      </p:sp>
      <p:sp>
        <p:nvSpPr>
          <p:cNvPr id="424" name="Google Shape;424;g2da7bc42aa6_0_386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25" name="Google Shape;425;g2da7bc42aa6_0_386"/>
          <p:cNvSpPr txBox="1"/>
          <p:nvPr/>
        </p:nvSpPr>
        <p:spPr>
          <a:xfrm>
            <a:off x="7058650" y="58000"/>
            <a:ext cx="5065200" cy="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https://twitter.com/hippopedoid/status/1641432291149848576</a:t>
            </a:r>
            <a:r>
              <a:rPr lang="en-US"/>
              <a:t> </a:t>
            </a:r>
            <a:endParaRPr/>
          </a:p>
        </p:txBody>
      </p:sp>
      <p:pic>
        <p:nvPicPr>
          <p:cNvPr id="426" name="Google Shape;426;g2da7bc42aa6_0_386"/>
          <p:cNvPicPr preferRelativeResize="0"/>
          <p:nvPr/>
        </p:nvPicPr>
        <p:blipFill rotWithShape="1">
          <a:blip r:embed="rId4">
            <a:alphaModFix/>
          </a:blip>
          <a:srcRect b="16168" l="0" r="0" t="11161"/>
          <a:stretch/>
        </p:blipFill>
        <p:spPr>
          <a:xfrm>
            <a:off x="3528700" y="1820150"/>
            <a:ext cx="3496175" cy="14298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7" name="Google Shape;427;g2da7bc42aa6_0_386"/>
          <p:cNvGrpSpPr/>
          <p:nvPr/>
        </p:nvGrpSpPr>
        <p:grpSpPr>
          <a:xfrm>
            <a:off x="1249673" y="2501300"/>
            <a:ext cx="1919252" cy="361950"/>
            <a:chOff x="2700673" y="2125550"/>
            <a:chExt cx="1919252" cy="361950"/>
          </a:xfrm>
        </p:grpSpPr>
        <p:pic>
          <p:nvPicPr>
            <p:cNvPr id="428" name="Google Shape;428;g2da7bc42aa6_0_386"/>
            <p:cNvPicPr preferRelativeResize="0"/>
            <p:nvPr/>
          </p:nvPicPr>
          <p:blipFill rotWithShape="1">
            <a:blip r:embed="rId5">
              <a:alphaModFix/>
            </a:blip>
            <a:srcRect b="0" l="43018" r="19242" t="0"/>
            <a:stretch/>
          </p:blipFill>
          <p:spPr>
            <a:xfrm>
              <a:off x="2700673" y="2125550"/>
              <a:ext cx="596700" cy="361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9" name="Google Shape;429;g2da7bc42aa6_0_386"/>
            <p:cNvPicPr preferRelativeResize="0"/>
            <p:nvPr/>
          </p:nvPicPr>
          <p:blipFill rotWithShape="1">
            <a:blip r:embed="rId6">
              <a:alphaModFix/>
            </a:blip>
            <a:srcRect b="0" l="43400" r="20389" t="0"/>
            <a:stretch/>
          </p:blipFill>
          <p:spPr>
            <a:xfrm>
              <a:off x="3336625" y="2139825"/>
              <a:ext cx="596700" cy="333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0" name="Google Shape;430;g2da7bc42aa6_0_386"/>
            <p:cNvPicPr preferRelativeResize="0"/>
            <p:nvPr/>
          </p:nvPicPr>
          <p:blipFill rotWithShape="1">
            <a:blip r:embed="rId7">
              <a:alphaModFix/>
            </a:blip>
            <a:srcRect b="0" l="41779" r="17524" t="0"/>
            <a:stretch/>
          </p:blipFill>
          <p:spPr>
            <a:xfrm>
              <a:off x="3972575" y="2154125"/>
              <a:ext cx="647350" cy="304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31" name="Google Shape;431;g2da7bc42aa6_0_386"/>
          <p:cNvSpPr txBox="1"/>
          <p:nvPr/>
        </p:nvSpPr>
        <p:spPr>
          <a:xfrm>
            <a:off x="1249675" y="1896350"/>
            <a:ext cx="16902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The weights: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2" name="Google Shape;432;g2da7bc42aa6_0_386"/>
          <p:cNvPicPr preferRelativeResize="0"/>
          <p:nvPr/>
        </p:nvPicPr>
        <p:blipFill rotWithShape="1">
          <a:blip r:embed="rId8">
            <a:alphaModFix/>
          </a:blip>
          <a:srcRect b="68082" l="0" r="0" t="0"/>
          <a:stretch/>
        </p:blipFill>
        <p:spPr>
          <a:xfrm>
            <a:off x="7284425" y="1833250"/>
            <a:ext cx="4358100" cy="15753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3" name="Google Shape;433;g2da7bc42aa6_0_386"/>
          <p:cNvGrpSpPr/>
          <p:nvPr/>
        </p:nvGrpSpPr>
        <p:grpSpPr>
          <a:xfrm>
            <a:off x="5730628" y="3976450"/>
            <a:ext cx="5729849" cy="1781972"/>
            <a:chOff x="2119028" y="3897625"/>
            <a:chExt cx="5729849" cy="1781972"/>
          </a:xfrm>
        </p:grpSpPr>
        <p:pic>
          <p:nvPicPr>
            <p:cNvPr id="434" name="Google Shape;434;g2da7bc42aa6_0_386"/>
            <p:cNvPicPr preferRelativeResize="0"/>
            <p:nvPr/>
          </p:nvPicPr>
          <p:blipFill rotWithShape="1">
            <a:blip r:embed="rId9">
              <a:alphaModFix/>
            </a:blip>
            <a:srcRect b="19405" l="24690" r="32082" t="10536"/>
            <a:stretch/>
          </p:blipFill>
          <p:spPr>
            <a:xfrm flipH="1">
              <a:off x="3027850" y="3904275"/>
              <a:ext cx="1919251" cy="17492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5" name="Google Shape;435;g2da7bc42aa6_0_386"/>
            <p:cNvSpPr txBox="1"/>
            <p:nvPr/>
          </p:nvSpPr>
          <p:spPr>
            <a:xfrm>
              <a:off x="2119028" y="4573825"/>
              <a:ext cx="4708200" cy="5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200">
                  <a:latin typeface="Calibri"/>
                  <a:ea typeface="Calibri"/>
                  <a:cs typeface="Calibri"/>
                  <a:sym typeface="Calibri"/>
                </a:rPr>
                <a:t>softmax(                            )</a:t>
              </a:r>
              <a:endParaRPr sz="2200"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36" name="Google Shape;436;g2da7bc42aa6_0_386"/>
            <p:cNvPicPr preferRelativeResize="0"/>
            <p:nvPr/>
          </p:nvPicPr>
          <p:blipFill rotWithShape="1">
            <a:blip r:embed="rId9">
              <a:alphaModFix/>
            </a:blip>
            <a:srcRect b="19405" l="68569" r="0" t="10536"/>
            <a:stretch/>
          </p:blipFill>
          <p:spPr>
            <a:xfrm>
              <a:off x="6453376" y="3897625"/>
              <a:ext cx="1395501" cy="17492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7" name="Google Shape;437;g2da7bc42aa6_0_386"/>
            <p:cNvPicPr preferRelativeResize="0"/>
            <p:nvPr/>
          </p:nvPicPr>
          <p:blipFill rotWithShape="1">
            <a:blip r:embed="rId9">
              <a:alphaModFix/>
            </a:blip>
            <a:srcRect b="19405" l="0" r="75729" t="10536"/>
            <a:stretch/>
          </p:blipFill>
          <p:spPr>
            <a:xfrm flipH="1">
              <a:off x="5191875" y="3930346"/>
              <a:ext cx="1077599" cy="174925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38" name="Google Shape;438;g2da7bc42aa6_0_386"/>
          <p:cNvSpPr txBox="1"/>
          <p:nvPr/>
        </p:nvSpPr>
        <p:spPr>
          <a:xfrm>
            <a:off x="1250625" y="4037975"/>
            <a:ext cx="4324200" cy="254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latin typeface="Calibri"/>
                <a:ea typeface="Calibri"/>
                <a:cs typeface="Calibri"/>
                <a:sym typeface="Calibri"/>
              </a:rPr>
              <a:t>Self-attention:</a:t>
            </a:r>
            <a:endParaRPr b="1" sz="2000"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arbitrary sequence length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fixed number of learnable parameters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encodes pairwise affinity between sequence elements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g2da7bc42aa6_0_386"/>
          <p:cNvSpPr/>
          <p:nvPr/>
        </p:nvSpPr>
        <p:spPr>
          <a:xfrm>
            <a:off x="2959275" y="2812400"/>
            <a:ext cx="7356600" cy="2590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g2da7bc42aa6_0_386"/>
          <p:cNvSpPr txBox="1"/>
          <p:nvPr/>
        </p:nvSpPr>
        <p:spPr>
          <a:xfrm>
            <a:off x="3185225" y="2951100"/>
            <a:ext cx="6833400" cy="218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Arbitrary sequence length, fixed number of parameters!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Did we get a free lunch???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1" name="Google Shape;441;g2da7bc42aa6_0_386"/>
          <p:cNvPicPr preferRelativeResize="0"/>
          <p:nvPr/>
        </p:nvPicPr>
        <p:blipFill rotWithShape="1">
          <a:blip r:embed="rId10">
            <a:alphaModFix/>
          </a:blip>
          <a:srcRect b="0" l="91567" r="0" t="40859"/>
          <a:stretch/>
        </p:blipFill>
        <p:spPr>
          <a:xfrm>
            <a:off x="9429000" y="5498120"/>
            <a:ext cx="510200" cy="72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Google Shape;442;g2da7bc42aa6_0_386"/>
          <p:cNvPicPr preferRelativeResize="0"/>
          <p:nvPr/>
        </p:nvPicPr>
        <p:blipFill rotWithShape="1">
          <a:blip r:embed="rId10">
            <a:alphaModFix/>
          </a:blip>
          <a:srcRect b="0" l="32581" r="63597" t="37209"/>
          <a:stretch/>
        </p:blipFill>
        <p:spPr>
          <a:xfrm>
            <a:off x="7232225" y="5459475"/>
            <a:ext cx="231175" cy="76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" name="Google Shape;443;g2da7bc42aa6_0_386"/>
          <p:cNvPicPr preferRelativeResize="0"/>
          <p:nvPr/>
        </p:nvPicPr>
        <p:blipFill rotWithShape="1">
          <a:blip r:embed="rId10">
            <a:alphaModFix/>
          </a:blip>
          <a:srcRect b="47358" l="81652" r="10682" t="18580"/>
          <a:stretch/>
        </p:blipFill>
        <p:spPr>
          <a:xfrm>
            <a:off x="8070150" y="5451335"/>
            <a:ext cx="463699" cy="41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2da7bc42aa6_0_41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Self-Attention in a nutshell</a:t>
            </a:r>
            <a:endParaRPr/>
          </a:p>
        </p:txBody>
      </p:sp>
      <p:sp>
        <p:nvSpPr>
          <p:cNvPr id="450" name="Google Shape;450;g2da7bc42aa6_0_41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51" name="Google Shape;451;g2da7bc42aa6_0_411"/>
          <p:cNvSpPr txBox="1"/>
          <p:nvPr/>
        </p:nvSpPr>
        <p:spPr>
          <a:xfrm>
            <a:off x="7058650" y="58000"/>
            <a:ext cx="5065200" cy="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https://twitter.com/hippopedoid/status/1641432291149848576</a:t>
            </a:r>
            <a:r>
              <a:rPr lang="en-US"/>
              <a:t> </a:t>
            </a:r>
            <a:endParaRPr/>
          </a:p>
        </p:txBody>
      </p:sp>
      <p:pic>
        <p:nvPicPr>
          <p:cNvPr id="452" name="Google Shape;452;g2da7bc42aa6_0_411"/>
          <p:cNvPicPr preferRelativeResize="0"/>
          <p:nvPr/>
        </p:nvPicPr>
        <p:blipFill rotWithShape="1">
          <a:blip r:embed="rId4">
            <a:alphaModFix/>
          </a:blip>
          <a:srcRect b="16168" l="0" r="0" t="11161"/>
          <a:stretch/>
        </p:blipFill>
        <p:spPr>
          <a:xfrm>
            <a:off x="3528700" y="1820150"/>
            <a:ext cx="3496175" cy="14298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3" name="Google Shape;453;g2da7bc42aa6_0_411"/>
          <p:cNvGrpSpPr/>
          <p:nvPr/>
        </p:nvGrpSpPr>
        <p:grpSpPr>
          <a:xfrm>
            <a:off x="1249673" y="2501300"/>
            <a:ext cx="1919252" cy="361950"/>
            <a:chOff x="2700673" y="2125550"/>
            <a:chExt cx="1919252" cy="361950"/>
          </a:xfrm>
        </p:grpSpPr>
        <p:pic>
          <p:nvPicPr>
            <p:cNvPr id="454" name="Google Shape;454;g2da7bc42aa6_0_411"/>
            <p:cNvPicPr preferRelativeResize="0"/>
            <p:nvPr/>
          </p:nvPicPr>
          <p:blipFill rotWithShape="1">
            <a:blip r:embed="rId5">
              <a:alphaModFix/>
            </a:blip>
            <a:srcRect b="0" l="43018" r="19242" t="0"/>
            <a:stretch/>
          </p:blipFill>
          <p:spPr>
            <a:xfrm>
              <a:off x="2700673" y="2125550"/>
              <a:ext cx="596700" cy="361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5" name="Google Shape;455;g2da7bc42aa6_0_411"/>
            <p:cNvPicPr preferRelativeResize="0"/>
            <p:nvPr/>
          </p:nvPicPr>
          <p:blipFill rotWithShape="1">
            <a:blip r:embed="rId6">
              <a:alphaModFix/>
            </a:blip>
            <a:srcRect b="0" l="43400" r="20389" t="0"/>
            <a:stretch/>
          </p:blipFill>
          <p:spPr>
            <a:xfrm>
              <a:off x="3336625" y="2139825"/>
              <a:ext cx="596700" cy="333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6" name="Google Shape;456;g2da7bc42aa6_0_411"/>
            <p:cNvPicPr preferRelativeResize="0"/>
            <p:nvPr/>
          </p:nvPicPr>
          <p:blipFill rotWithShape="1">
            <a:blip r:embed="rId7">
              <a:alphaModFix/>
            </a:blip>
            <a:srcRect b="0" l="41779" r="17524" t="0"/>
            <a:stretch/>
          </p:blipFill>
          <p:spPr>
            <a:xfrm>
              <a:off x="3972575" y="2154125"/>
              <a:ext cx="647350" cy="304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57" name="Google Shape;457;g2da7bc42aa6_0_411"/>
          <p:cNvSpPr txBox="1"/>
          <p:nvPr/>
        </p:nvSpPr>
        <p:spPr>
          <a:xfrm>
            <a:off x="1249675" y="1896350"/>
            <a:ext cx="16902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The weights: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8" name="Google Shape;458;g2da7bc42aa6_0_411"/>
          <p:cNvPicPr preferRelativeResize="0"/>
          <p:nvPr/>
        </p:nvPicPr>
        <p:blipFill rotWithShape="1">
          <a:blip r:embed="rId8">
            <a:alphaModFix/>
          </a:blip>
          <a:srcRect b="68082" l="0" r="0" t="0"/>
          <a:stretch/>
        </p:blipFill>
        <p:spPr>
          <a:xfrm>
            <a:off x="7284425" y="1833250"/>
            <a:ext cx="4358100" cy="15753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9" name="Google Shape;459;g2da7bc42aa6_0_411"/>
          <p:cNvGrpSpPr/>
          <p:nvPr/>
        </p:nvGrpSpPr>
        <p:grpSpPr>
          <a:xfrm>
            <a:off x="5730628" y="3976450"/>
            <a:ext cx="5729849" cy="1781972"/>
            <a:chOff x="2119028" y="3897625"/>
            <a:chExt cx="5729849" cy="1781972"/>
          </a:xfrm>
        </p:grpSpPr>
        <p:pic>
          <p:nvPicPr>
            <p:cNvPr id="460" name="Google Shape;460;g2da7bc42aa6_0_411"/>
            <p:cNvPicPr preferRelativeResize="0"/>
            <p:nvPr/>
          </p:nvPicPr>
          <p:blipFill rotWithShape="1">
            <a:blip r:embed="rId9">
              <a:alphaModFix/>
            </a:blip>
            <a:srcRect b="19405" l="24690" r="32082" t="10536"/>
            <a:stretch/>
          </p:blipFill>
          <p:spPr>
            <a:xfrm flipH="1">
              <a:off x="3027850" y="3904275"/>
              <a:ext cx="1919251" cy="17492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1" name="Google Shape;461;g2da7bc42aa6_0_411"/>
            <p:cNvSpPr txBox="1"/>
            <p:nvPr/>
          </p:nvSpPr>
          <p:spPr>
            <a:xfrm>
              <a:off x="2119028" y="4573825"/>
              <a:ext cx="4708200" cy="5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200">
                  <a:latin typeface="Calibri"/>
                  <a:ea typeface="Calibri"/>
                  <a:cs typeface="Calibri"/>
                  <a:sym typeface="Calibri"/>
                </a:rPr>
                <a:t>softmax(                            )</a:t>
              </a:r>
              <a:endParaRPr sz="2200"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62" name="Google Shape;462;g2da7bc42aa6_0_411"/>
            <p:cNvPicPr preferRelativeResize="0"/>
            <p:nvPr/>
          </p:nvPicPr>
          <p:blipFill rotWithShape="1">
            <a:blip r:embed="rId9">
              <a:alphaModFix/>
            </a:blip>
            <a:srcRect b="19405" l="68569" r="0" t="10536"/>
            <a:stretch/>
          </p:blipFill>
          <p:spPr>
            <a:xfrm>
              <a:off x="6453376" y="3897625"/>
              <a:ext cx="1395501" cy="17492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3" name="Google Shape;463;g2da7bc42aa6_0_411"/>
            <p:cNvPicPr preferRelativeResize="0"/>
            <p:nvPr/>
          </p:nvPicPr>
          <p:blipFill rotWithShape="1">
            <a:blip r:embed="rId9">
              <a:alphaModFix/>
            </a:blip>
            <a:srcRect b="19405" l="0" r="75729" t="10536"/>
            <a:stretch/>
          </p:blipFill>
          <p:spPr>
            <a:xfrm flipH="1">
              <a:off x="5191875" y="3930346"/>
              <a:ext cx="1077599" cy="174925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64" name="Google Shape;464;g2da7bc42aa6_0_411"/>
          <p:cNvSpPr txBox="1"/>
          <p:nvPr/>
        </p:nvSpPr>
        <p:spPr>
          <a:xfrm>
            <a:off x="1250625" y="4037975"/>
            <a:ext cx="4324200" cy="254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latin typeface="Calibri"/>
                <a:ea typeface="Calibri"/>
                <a:cs typeface="Calibri"/>
                <a:sym typeface="Calibri"/>
              </a:rPr>
              <a:t>Self-attention:</a:t>
            </a:r>
            <a:endParaRPr b="1" sz="2000"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arbitrary sequence length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fixed number of learnable parameters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encodes pairwise affinity between sequence elements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g2da7bc42aa6_0_411"/>
          <p:cNvSpPr/>
          <p:nvPr/>
        </p:nvSpPr>
        <p:spPr>
          <a:xfrm>
            <a:off x="2959275" y="2812400"/>
            <a:ext cx="7356600" cy="2590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g2da7bc42aa6_0_411"/>
          <p:cNvSpPr txBox="1"/>
          <p:nvPr/>
        </p:nvSpPr>
        <p:spPr>
          <a:xfrm>
            <a:off x="3185225" y="2951100"/>
            <a:ext cx="6833400" cy="218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Arbitrary sequence length, fixed number of parameters!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Did we get a free lunch???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Quadratic complexity in sequence length (at runtime):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Self-attention matrix is of size: </a:t>
            </a:r>
            <a:r>
              <a:rPr i="1" lang="en-US" sz="2000"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aseline="-25000" i="1" lang="en-US" sz="2000">
                <a:latin typeface="Calibri"/>
                <a:ea typeface="Calibri"/>
                <a:cs typeface="Calibri"/>
                <a:sym typeface="Calibri"/>
              </a:rPr>
              <a:t>elements</a:t>
            </a:r>
            <a:r>
              <a:rPr i="1" lang="en-US" sz="2000"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x  </a:t>
            </a:r>
            <a:r>
              <a:rPr i="1" lang="en-US" sz="2000"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aseline="-25000" i="1" lang="en-US" sz="2000">
                <a:latin typeface="Calibri"/>
                <a:ea typeface="Calibri"/>
                <a:cs typeface="Calibri"/>
                <a:sym typeface="Calibri"/>
              </a:rPr>
              <a:t>elements</a:t>
            </a:r>
            <a:endParaRPr baseline="-25000" i="1"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7" name="Google Shape;467;g2da7bc42aa6_0_411"/>
          <p:cNvPicPr preferRelativeResize="0"/>
          <p:nvPr/>
        </p:nvPicPr>
        <p:blipFill rotWithShape="1">
          <a:blip r:embed="rId10">
            <a:alphaModFix/>
          </a:blip>
          <a:srcRect b="0" l="91567" r="0" t="40859"/>
          <a:stretch/>
        </p:blipFill>
        <p:spPr>
          <a:xfrm>
            <a:off x="9429000" y="5498120"/>
            <a:ext cx="510200" cy="72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g2da7bc42aa6_0_411"/>
          <p:cNvPicPr preferRelativeResize="0"/>
          <p:nvPr/>
        </p:nvPicPr>
        <p:blipFill rotWithShape="1">
          <a:blip r:embed="rId10">
            <a:alphaModFix/>
          </a:blip>
          <a:srcRect b="0" l="32581" r="63597" t="37209"/>
          <a:stretch/>
        </p:blipFill>
        <p:spPr>
          <a:xfrm>
            <a:off x="7232225" y="5459475"/>
            <a:ext cx="231175" cy="76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g2da7bc42aa6_0_411"/>
          <p:cNvPicPr preferRelativeResize="0"/>
          <p:nvPr/>
        </p:nvPicPr>
        <p:blipFill rotWithShape="1">
          <a:blip r:embed="rId10">
            <a:alphaModFix/>
          </a:blip>
          <a:srcRect b="47358" l="81652" r="10682" t="18580"/>
          <a:stretch/>
        </p:blipFill>
        <p:spPr>
          <a:xfrm>
            <a:off x="8070150" y="5451335"/>
            <a:ext cx="463699" cy="41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2da7bc42aa6_0_436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Multi-head self-attention</a:t>
            </a:r>
            <a:endParaRPr/>
          </a:p>
        </p:txBody>
      </p:sp>
      <p:sp>
        <p:nvSpPr>
          <p:cNvPr id="476" name="Google Shape;476;g2da7bc42aa6_0_436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77" name="Google Shape;477;g2da7bc42aa6_0_436"/>
          <p:cNvSpPr txBox="1"/>
          <p:nvPr/>
        </p:nvSpPr>
        <p:spPr>
          <a:xfrm>
            <a:off x="1173475" y="1820150"/>
            <a:ext cx="3175200" cy="46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One attention head is limited in learning interactions.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Combine multiple attention heads!</a:t>
            </a:r>
            <a:br>
              <a:rPr lang="en-US" sz="2000">
                <a:latin typeface="Calibri"/>
                <a:ea typeface="Calibri"/>
                <a:cs typeface="Calibri"/>
                <a:sym typeface="Calibri"/>
              </a:rPr>
            </a:b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8" name="Google Shape;478;g2da7bc42aa6_0_436"/>
          <p:cNvGrpSpPr/>
          <p:nvPr/>
        </p:nvGrpSpPr>
        <p:grpSpPr>
          <a:xfrm>
            <a:off x="4479350" y="1879050"/>
            <a:ext cx="7619826" cy="4146176"/>
            <a:chOff x="4479350" y="1879050"/>
            <a:chExt cx="7619826" cy="4146176"/>
          </a:xfrm>
        </p:grpSpPr>
        <p:pic>
          <p:nvPicPr>
            <p:cNvPr id="479" name="Google Shape;479;g2da7bc42aa6_0_436"/>
            <p:cNvPicPr preferRelativeResize="0"/>
            <p:nvPr/>
          </p:nvPicPr>
          <p:blipFill rotWithShape="1">
            <a:blip r:embed="rId3">
              <a:alphaModFix/>
            </a:blip>
            <a:srcRect b="0" l="15419" r="0" t="17355"/>
            <a:stretch/>
          </p:blipFill>
          <p:spPr>
            <a:xfrm>
              <a:off x="4520550" y="1879050"/>
              <a:ext cx="7578626" cy="41461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0" name="Google Shape;480;g2da7bc42aa6_0_436"/>
            <p:cNvSpPr/>
            <p:nvPr/>
          </p:nvSpPr>
          <p:spPr>
            <a:xfrm>
              <a:off x="4479350" y="3114300"/>
              <a:ext cx="1373400" cy="2444100"/>
            </a:xfrm>
            <a:prstGeom prst="rect">
              <a:avLst/>
            </a:pr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1" name="Google Shape;481;g2da7bc42aa6_0_436"/>
          <p:cNvSpPr txBox="1"/>
          <p:nvPr/>
        </p:nvSpPr>
        <p:spPr>
          <a:xfrm>
            <a:off x="8113375" y="41850"/>
            <a:ext cx="3985800" cy="11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https://jalammar.github.io/illustrated-transformer/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https://arxiv.org/abs/1706.03762</a:t>
            </a: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da7bc42aa6_0_4"/>
          <p:cNvSpPr/>
          <p:nvPr/>
        </p:nvSpPr>
        <p:spPr>
          <a:xfrm>
            <a:off x="185150" y="2283250"/>
            <a:ext cx="6606600" cy="4374000"/>
          </a:xfrm>
          <a:prstGeom prst="roundRect">
            <a:avLst>
              <a:gd fmla="val 16667" name="adj"/>
            </a:avLst>
          </a:prstGeom>
          <a:solidFill>
            <a:srgbClr val="B4BFCE"/>
          </a:solidFill>
          <a:ln cap="flat" cmpd="sng" w="9525">
            <a:solidFill>
              <a:srgbClr val="24285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g2da7bc42aa6_0_4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Group vision: </a:t>
            </a:r>
            <a:r>
              <a:rPr lang="en-US" sz="3200">
                <a:solidFill>
                  <a:srgbClr val="3F3F3F"/>
                </a:solidFill>
              </a:rPr>
              <a:t>from images to insight and clinical relevance in collaboration with life scientists</a:t>
            </a:r>
            <a:endParaRPr sz="4800"/>
          </a:p>
        </p:txBody>
      </p:sp>
      <p:sp>
        <p:nvSpPr>
          <p:cNvPr id="95" name="Google Shape;95;g2da7bc42aa6_0_4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6" name="Google Shape;96;g2da7bc42aa6_0_4"/>
          <p:cNvPicPr preferRelativeResize="0"/>
          <p:nvPr/>
        </p:nvPicPr>
        <p:blipFill rotWithShape="1">
          <a:blip r:embed="rId3">
            <a:alphaModFix/>
          </a:blip>
          <a:srcRect b="0" l="27912" r="0" t="0"/>
          <a:stretch/>
        </p:blipFill>
        <p:spPr>
          <a:xfrm>
            <a:off x="4246950" y="4607325"/>
            <a:ext cx="1973473" cy="184527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g2da7bc42aa6_0_4"/>
          <p:cNvSpPr txBox="1"/>
          <p:nvPr/>
        </p:nvSpPr>
        <p:spPr>
          <a:xfrm>
            <a:off x="422675" y="2329550"/>
            <a:ext cx="6108000" cy="5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Segmentation and </a:t>
            </a: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tracking lots of stuff in microscopy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8" name="Google Shape;98;g2da7bc42aa6_0_4"/>
          <p:cNvPicPr preferRelativeResize="0"/>
          <p:nvPr/>
        </p:nvPicPr>
        <p:blipFill rotWithShape="1">
          <a:blip r:embed="rId4">
            <a:alphaModFix/>
          </a:blip>
          <a:srcRect b="19714" l="75994" r="1749" t="25766"/>
          <a:stretch/>
        </p:blipFill>
        <p:spPr>
          <a:xfrm>
            <a:off x="425150" y="3629100"/>
            <a:ext cx="3465854" cy="274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g2da7bc42aa6_0_4"/>
          <p:cNvPicPr preferRelativeResize="0"/>
          <p:nvPr/>
        </p:nvPicPr>
        <p:blipFill rotWithShape="1">
          <a:blip r:embed="rId5">
            <a:alphaModFix/>
          </a:blip>
          <a:srcRect b="4008" l="13959" r="13858" t="3629"/>
          <a:stretch/>
        </p:blipFill>
        <p:spPr>
          <a:xfrm>
            <a:off x="2009525" y="4713775"/>
            <a:ext cx="2490871" cy="184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g2da7bc42aa6_0_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61025" y="2974200"/>
            <a:ext cx="2345174" cy="1904576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g2da7bc42aa6_0_4"/>
          <p:cNvSpPr txBox="1"/>
          <p:nvPr/>
        </p:nvSpPr>
        <p:spPr>
          <a:xfrm>
            <a:off x="7097925" y="2329550"/>
            <a:ext cx="4583100" cy="41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Feasible with established DL methods (U-Net -&gt; CellPose / StarDist, …)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IF </a:t>
            </a: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sufficient</a:t>
            </a: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annotations / ground-truth!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Data annotation is a big bottleneck!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“Zero-shot” generalization  is limited</a:t>
            </a:r>
            <a:b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-&gt; need retraining unless their </a:t>
            </a: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training</a:t>
            </a: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data is quite similar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" name="Google Shape;102;g2da7bc42aa6_0_4"/>
          <p:cNvPicPr preferRelativeResize="0"/>
          <p:nvPr/>
        </p:nvPicPr>
        <p:blipFill rotWithShape="1">
          <a:blip r:embed="rId7">
            <a:alphaModFix/>
          </a:blip>
          <a:srcRect b="39390" l="0" r="0" t="0"/>
          <a:stretch/>
        </p:blipFill>
        <p:spPr>
          <a:xfrm>
            <a:off x="339150" y="2939145"/>
            <a:ext cx="3465850" cy="14704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2da7bc42aa6_0_44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The transformer architecture</a:t>
            </a:r>
            <a:endParaRPr/>
          </a:p>
        </p:txBody>
      </p:sp>
      <p:sp>
        <p:nvSpPr>
          <p:cNvPr id="488" name="Google Shape;488;g2da7bc42aa6_0_44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89" name="Google Shape;489;g2da7bc42aa6_0_447"/>
          <p:cNvSpPr txBox="1"/>
          <p:nvPr/>
        </p:nvSpPr>
        <p:spPr>
          <a:xfrm>
            <a:off x="937100" y="1820150"/>
            <a:ext cx="4340400" cy="46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Encoder: </a:t>
            </a:r>
            <a:br>
              <a:rPr lang="en-US" sz="2000"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stack transformer blocks.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Maps to internal sequence representation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Decoder:</a:t>
            </a:r>
            <a:br>
              <a:rPr lang="en-US" sz="2000"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2000">
                <a:latin typeface="Calibri"/>
                <a:ea typeface="Calibri"/>
                <a:cs typeface="Calibri"/>
                <a:sym typeface="Calibri"/>
              </a:rPr>
              <a:t>Encoder-Decoder Attention</a:t>
            </a: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en-US" sz="2000"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uses outputs from last</a:t>
            </a:r>
            <a:br>
              <a:rPr lang="en-US" sz="2000"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layer as keys</a:t>
            </a:r>
            <a:br>
              <a:rPr baseline="-25000" lang="en-US" sz="2000">
                <a:latin typeface="Calibri"/>
                <a:ea typeface="Calibri"/>
                <a:cs typeface="Calibri"/>
                <a:sym typeface="Calibri"/>
              </a:rPr>
            </a:br>
            <a:endParaRPr baseline="-25000"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2000">
                <a:latin typeface="Calibri"/>
                <a:ea typeface="Calibri"/>
                <a:cs typeface="Calibri"/>
                <a:sym typeface="Calibri"/>
              </a:rPr>
            </a:b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g2da7bc42aa6_0_447"/>
          <p:cNvSpPr txBox="1"/>
          <p:nvPr/>
        </p:nvSpPr>
        <p:spPr>
          <a:xfrm>
            <a:off x="8113375" y="41850"/>
            <a:ext cx="3985800" cy="11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https://jalammar.github.io/illustrated-transformer/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9454C3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https://arxiv.org/abs/1706.03762</a:t>
            </a: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1" name="Google Shape;491;g2da7bc42aa6_0_44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21225" y="2037399"/>
            <a:ext cx="7617752" cy="432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2da7bc42aa6_0_456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Transformers in NLP: Large Language Models</a:t>
            </a:r>
            <a:endParaRPr/>
          </a:p>
        </p:txBody>
      </p:sp>
      <p:sp>
        <p:nvSpPr>
          <p:cNvPr id="498" name="Google Shape;498;g2da7bc42aa6_0_456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99" name="Google Shape;499;g2da7bc42aa6_0_456"/>
          <p:cNvSpPr txBox="1"/>
          <p:nvPr/>
        </p:nvSpPr>
        <p:spPr>
          <a:xfrm>
            <a:off x="972700" y="1926975"/>
            <a:ext cx="10182900" cy="45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utoregressive pretraining</a:t>
            </a: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predict</a:t>
            </a: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 part of sequence from the rest, trained on large corpus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○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BERT:  Mask random tokens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○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GPT: Mask last token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○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ChatGPT, GPT4, LLAMA, …</a:t>
            </a: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Application to downstream tasks (Translation, Chatbot, …)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○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Instruction fine-tuning (training on supervised samples)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○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Reinforcement learning from human feedback (RLHF) (rating of reponses)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0" name="Google Shape;500;g2da7bc42aa6_0_456"/>
          <p:cNvSpPr txBox="1"/>
          <p:nvPr/>
        </p:nvSpPr>
        <p:spPr>
          <a:xfrm>
            <a:off x="17125" y="-25100"/>
            <a:ext cx="9535200" cy="13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BERT: </a:t>
            </a:r>
            <a:r>
              <a:rPr lang="en-US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https://arxiv.org/abs/1810.04805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GPT3: </a:t>
            </a:r>
            <a:r>
              <a:rPr lang="en-US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https://arxiv.org/abs/2005.14165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en-US">
                <a:latin typeface="Calibri"/>
                <a:ea typeface="Calibri"/>
                <a:cs typeface="Calibri"/>
                <a:sym typeface="Calibri"/>
              </a:rPr>
            </a:br>
            <a:r>
              <a:rPr lang="en-US">
                <a:latin typeface="Calibri"/>
                <a:ea typeface="Calibri"/>
                <a:cs typeface="Calibri"/>
                <a:sym typeface="Calibri"/>
              </a:rPr>
              <a:t>Instruction Finetuning: </a:t>
            </a:r>
            <a:r>
              <a:rPr lang="en-US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https://arxiv.org/abs/2203.02155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en-US">
                <a:latin typeface="Calibri"/>
                <a:ea typeface="Calibri"/>
                <a:cs typeface="Calibri"/>
                <a:sym typeface="Calibri"/>
              </a:rPr>
            </a:br>
            <a:r>
              <a:rPr lang="en-US">
                <a:latin typeface="Calibri"/>
                <a:ea typeface="Calibri"/>
                <a:cs typeface="Calibri"/>
                <a:sym typeface="Calibri"/>
              </a:rPr>
              <a:t>RLHF: </a:t>
            </a:r>
            <a:r>
              <a:rPr lang="en-US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https://arxiv.org/abs/1909.08593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1" name="Google Shape;501;g2da7bc42aa6_0_456"/>
          <p:cNvPicPr preferRelativeResize="0"/>
          <p:nvPr/>
        </p:nvPicPr>
        <p:blipFill rotWithShape="1">
          <a:blip r:embed="rId7">
            <a:alphaModFix/>
          </a:blip>
          <a:srcRect b="7066" l="2843" r="6887" t="7280"/>
          <a:stretch/>
        </p:blipFill>
        <p:spPr>
          <a:xfrm>
            <a:off x="5014550" y="2404225"/>
            <a:ext cx="5113826" cy="2730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2da7bc42aa6_0_549"/>
          <p:cNvSpPr txBox="1"/>
          <p:nvPr>
            <p:ph type="ctrTitle"/>
          </p:nvPr>
        </p:nvSpPr>
        <p:spPr>
          <a:xfrm>
            <a:off x="1097280" y="758952"/>
            <a:ext cx="10058400" cy="3566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</a:pPr>
            <a:r>
              <a:rPr lang="en-US"/>
              <a:t>Vision transformers</a:t>
            </a:r>
            <a:endParaRPr/>
          </a:p>
        </p:txBody>
      </p:sp>
      <p:sp>
        <p:nvSpPr>
          <p:cNvPr id="508" name="Google Shape;508;g2da7bc42aa6_0_549"/>
          <p:cNvSpPr txBox="1"/>
          <p:nvPr>
            <p:ph idx="1" type="subTitle"/>
          </p:nvPr>
        </p:nvSpPr>
        <p:spPr>
          <a:xfrm>
            <a:off x="1100051" y="4455621"/>
            <a:ext cx="10058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2da7bc42aa6_0_555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Why and how?</a:t>
            </a:r>
            <a:endParaRPr/>
          </a:p>
        </p:txBody>
      </p:sp>
      <p:sp>
        <p:nvSpPr>
          <p:cNvPr id="515" name="Google Shape;515;g2da7bc42aa6_0_555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Motivations: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Success in NLP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“Scaling laws”: transformer performance scales with dataset size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Sequence representation is universal -&gt; combine vision, text etc.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Remove inductive biases?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US"/>
            </a:br>
            <a:endParaRPr b="1"/>
          </a:p>
        </p:txBody>
      </p:sp>
      <p:sp>
        <p:nvSpPr>
          <p:cNvPr id="516" name="Google Shape;516;g2da7bc42aa6_0_555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2da7bc42aa6_0_562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Why and how?</a:t>
            </a:r>
            <a:endParaRPr/>
          </a:p>
        </p:txBody>
      </p:sp>
      <p:sp>
        <p:nvSpPr>
          <p:cNvPr id="523" name="Google Shape;523;g2da7bc42aa6_0_562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Motivations: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Success in NLP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“Scaling laws”: transformer performance scales with dataset size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Sequence representation is universal -&gt; combine vision, text etc.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Remove inductive biases?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US"/>
            </a:br>
            <a:r>
              <a:rPr b="1" lang="en-US"/>
              <a:t>How can we represent an image as a sequence?</a:t>
            </a:r>
            <a:endParaRPr b="1"/>
          </a:p>
        </p:txBody>
      </p:sp>
      <p:sp>
        <p:nvSpPr>
          <p:cNvPr id="524" name="Google Shape;524;g2da7bc42aa6_0_562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2da7bc42aa6_0_569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Why and how?</a:t>
            </a:r>
            <a:endParaRPr/>
          </a:p>
        </p:txBody>
      </p:sp>
      <p:sp>
        <p:nvSpPr>
          <p:cNvPr id="531" name="Google Shape;531;g2da7bc42aa6_0_569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Motivations: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Success in NLP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“Scaling laws”: transformer performance scales with dataset size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Sequence representation is universal -&gt; combine vision, text etc.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Remove inductive biases?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US"/>
            </a:br>
            <a:r>
              <a:rPr b="1" lang="en-US"/>
              <a:t>How can we represent an image as a sequence?</a:t>
            </a:r>
            <a:br>
              <a:rPr b="1" lang="en-US"/>
            </a:br>
            <a:endParaRPr b="1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Tokenize every pixel: too many elements! (Remember quadratic complexity)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Tokenize small patches!</a:t>
            </a:r>
            <a:endParaRPr/>
          </a:p>
        </p:txBody>
      </p:sp>
      <p:sp>
        <p:nvSpPr>
          <p:cNvPr id="532" name="Google Shape;532;g2da7bc42aa6_0_569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Google Shape;538;g2da7bc42aa6_0_576"/>
          <p:cNvPicPr preferRelativeResize="0"/>
          <p:nvPr/>
        </p:nvPicPr>
        <p:blipFill rotWithShape="1">
          <a:blip r:embed="rId3">
            <a:alphaModFix/>
          </a:blip>
          <a:srcRect b="6016" l="6206" r="3590" t="13005"/>
          <a:stretch/>
        </p:blipFill>
        <p:spPr>
          <a:xfrm>
            <a:off x="5109125" y="1851850"/>
            <a:ext cx="7006676" cy="4780949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g2da7bc42aa6_0_576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Vision Transformer (ViT)</a:t>
            </a:r>
            <a:endParaRPr/>
          </a:p>
        </p:txBody>
      </p:sp>
      <p:sp>
        <p:nvSpPr>
          <p:cNvPr id="540" name="Google Shape;540;g2da7bc42aa6_0_576"/>
          <p:cNvSpPr txBox="1"/>
          <p:nvPr>
            <p:ph idx="1" type="body"/>
          </p:nvPr>
        </p:nvSpPr>
        <p:spPr>
          <a:xfrm>
            <a:off x="1097277" y="1845725"/>
            <a:ext cx="4470600" cy="4023300"/>
          </a:xfrm>
          <a:prstGeom prst="rect">
            <a:avLst/>
          </a:prstGeom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US"/>
              <a:t>Tokenize patches + position embedding</a:t>
            </a:r>
            <a:br>
              <a:rPr lang="en-US"/>
            </a:br>
            <a:r>
              <a:rPr lang="en-US"/>
              <a:t>(encode position of patch in the image)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US"/>
              <a:t>Encoder: same as in NLP</a:t>
            </a:r>
            <a:br>
              <a:rPr lang="en-US"/>
            </a:br>
            <a:br>
              <a:rPr lang="en-US"/>
            </a:br>
            <a:br>
              <a:rPr lang="en-US"/>
            </a:br>
            <a:r>
              <a:rPr lang="en-US"/>
              <a:t>Classification based head on top of </a:t>
            </a:r>
            <a:br>
              <a:rPr lang="en-US"/>
            </a:br>
            <a:r>
              <a:rPr lang="en-US"/>
              <a:t>transformer output.</a:t>
            </a:r>
            <a:endParaRPr/>
          </a:p>
        </p:txBody>
      </p:sp>
      <p:sp>
        <p:nvSpPr>
          <p:cNvPr id="541" name="Google Shape;541;g2da7bc42aa6_0_576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42" name="Google Shape;542;g2da7bc42aa6_0_576"/>
          <p:cNvSpPr txBox="1"/>
          <p:nvPr/>
        </p:nvSpPr>
        <p:spPr>
          <a:xfrm>
            <a:off x="8956900" y="97625"/>
            <a:ext cx="30000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https://arxiv.org/abs/2010.11929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2da7bc42aa6_0_585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Vision Transformer (ViT)</a:t>
            </a:r>
            <a:endParaRPr/>
          </a:p>
        </p:txBody>
      </p:sp>
      <p:sp>
        <p:nvSpPr>
          <p:cNvPr id="549" name="Google Shape;549;g2da7bc42aa6_0_585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50" name="Google Shape;550;g2da7bc42aa6_0_5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9300" y="2174049"/>
            <a:ext cx="5888600" cy="4065675"/>
          </a:xfrm>
          <a:prstGeom prst="rect">
            <a:avLst/>
          </a:prstGeom>
          <a:noFill/>
          <a:ln>
            <a:noFill/>
          </a:ln>
        </p:spPr>
      </p:pic>
      <p:sp>
        <p:nvSpPr>
          <p:cNvPr id="551" name="Google Shape;551;g2da7bc42aa6_0_585"/>
          <p:cNvSpPr txBox="1"/>
          <p:nvPr/>
        </p:nvSpPr>
        <p:spPr>
          <a:xfrm>
            <a:off x="8956900" y="97625"/>
            <a:ext cx="30000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https://arxiv.org/abs/2010.11929</a:t>
            </a:r>
            <a:r>
              <a:rPr lang="en-US"/>
              <a:t> </a:t>
            </a:r>
            <a:endParaRPr/>
          </a:p>
        </p:txBody>
      </p:sp>
      <p:pic>
        <p:nvPicPr>
          <p:cNvPr id="552" name="Google Shape;552;g2da7bc42aa6_0_585"/>
          <p:cNvPicPr preferRelativeResize="0"/>
          <p:nvPr/>
        </p:nvPicPr>
        <p:blipFill rotWithShape="1">
          <a:blip r:embed="rId5">
            <a:alphaModFix/>
          </a:blip>
          <a:srcRect b="0" l="0" r="50404" t="0"/>
          <a:stretch/>
        </p:blipFill>
        <p:spPr>
          <a:xfrm>
            <a:off x="6524225" y="1863325"/>
            <a:ext cx="5181024" cy="439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2da7bc42aa6_0_594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What does attention learn?</a:t>
            </a:r>
            <a:endParaRPr/>
          </a:p>
        </p:txBody>
      </p:sp>
      <p:sp>
        <p:nvSpPr>
          <p:cNvPr id="559" name="Google Shape;559;g2da7bc42aa6_0_594"/>
          <p:cNvSpPr txBox="1"/>
          <p:nvPr/>
        </p:nvSpPr>
        <p:spPr>
          <a:xfrm>
            <a:off x="6691600" y="270450"/>
            <a:ext cx="4494600" cy="12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https://sites.google.com/view/cvpr-2022-beyond-cnn</a:t>
            </a: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https://arxiv.org/abs/2010.11929</a:t>
            </a: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0" name="Google Shape;560;g2da7bc42aa6_0_59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21075" y="2059398"/>
            <a:ext cx="6969325" cy="4322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" name="Google Shape;561;g2da7bc42aa6_0_59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260075" y="1849055"/>
            <a:ext cx="2924175" cy="4743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g2da7bc42aa6_0_602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Autoregressive training with ViT?</a:t>
            </a:r>
            <a:endParaRPr/>
          </a:p>
        </p:txBody>
      </p:sp>
      <p:sp>
        <p:nvSpPr>
          <p:cNvPr id="568" name="Google Shape;568;g2da7bc42aa6_0_602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69" name="Google Shape;569;g2da7bc42aa6_0_602"/>
          <p:cNvPicPr preferRelativeResize="0"/>
          <p:nvPr/>
        </p:nvPicPr>
        <p:blipFill rotWithShape="1">
          <a:blip r:embed="rId3">
            <a:alphaModFix/>
          </a:blip>
          <a:srcRect b="7066" l="2843" r="6887" t="7280"/>
          <a:stretch/>
        </p:blipFill>
        <p:spPr>
          <a:xfrm>
            <a:off x="4434875" y="2251825"/>
            <a:ext cx="5541101" cy="2958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77e86bfcd7_0_0"/>
          <p:cNvSpPr txBox="1"/>
          <p:nvPr>
            <p:ph type="ctrTitle"/>
          </p:nvPr>
        </p:nvSpPr>
        <p:spPr>
          <a:xfrm>
            <a:off x="1097280" y="758952"/>
            <a:ext cx="10058400" cy="3566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</a:pPr>
            <a:r>
              <a:rPr lang="en-US"/>
              <a:t>Vision Transformers </a:t>
            </a:r>
            <a:br>
              <a:rPr lang="en-US"/>
            </a:br>
            <a:r>
              <a:rPr lang="en-US"/>
              <a:t>&amp; Vision Foundation Models</a:t>
            </a:r>
            <a:endParaRPr/>
          </a:p>
        </p:txBody>
      </p:sp>
      <p:sp>
        <p:nvSpPr>
          <p:cNvPr id="109" name="Google Shape;109;g277e86bfcd7_0_0"/>
          <p:cNvSpPr txBox="1"/>
          <p:nvPr>
            <p:ph idx="1" type="subTitle"/>
          </p:nvPr>
        </p:nvSpPr>
        <p:spPr>
          <a:xfrm>
            <a:off x="1100051" y="4455621"/>
            <a:ext cx="10058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5" name="Google Shape;575;g2da7bc42aa6_0_609"/>
          <p:cNvPicPr preferRelativeResize="0"/>
          <p:nvPr/>
        </p:nvPicPr>
        <p:blipFill rotWithShape="1">
          <a:blip r:embed="rId3">
            <a:alphaModFix/>
          </a:blip>
          <a:srcRect b="6338" l="2386" r="2138" t="3498"/>
          <a:stretch/>
        </p:blipFill>
        <p:spPr>
          <a:xfrm>
            <a:off x="2929924" y="1845723"/>
            <a:ext cx="8685552" cy="4863050"/>
          </a:xfrm>
          <a:prstGeom prst="rect">
            <a:avLst/>
          </a:prstGeom>
          <a:noFill/>
          <a:ln>
            <a:noFill/>
          </a:ln>
        </p:spPr>
      </p:pic>
      <p:sp>
        <p:nvSpPr>
          <p:cNvPr id="576" name="Google Shape;576;g2da7bc42aa6_0_609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Autoregressive training with ViT!</a:t>
            </a:r>
            <a:endParaRPr/>
          </a:p>
        </p:txBody>
      </p:sp>
      <p:sp>
        <p:nvSpPr>
          <p:cNvPr id="577" name="Google Shape;577;g2da7bc42aa6_0_609"/>
          <p:cNvSpPr txBox="1"/>
          <p:nvPr>
            <p:ph idx="1" type="body"/>
          </p:nvPr>
        </p:nvSpPr>
        <p:spPr>
          <a:xfrm>
            <a:off x="1097274" y="1845725"/>
            <a:ext cx="2711700" cy="4023300"/>
          </a:xfrm>
          <a:prstGeom prst="rect">
            <a:avLst/>
          </a:prstGeom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US"/>
              <a:t>Masked Auto Encoders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8" name="Google Shape;578;g2da7bc42aa6_0_609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79" name="Google Shape;579;g2da7bc42aa6_0_609"/>
          <p:cNvSpPr txBox="1"/>
          <p:nvPr/>
        </p:nvSpPr>
        <p:spPr>
          <a:xfrm>
            <a:off x="8403700" y="146175"/>
            <a:ext cx="3000000" cy="5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https://arxiv.org/abs/2111.06377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2da7bc42aa6_0_668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Vision Foundation Models</a:t>
            </a:r>
            <a:endParaRPr/>
          </a:p>
        </p:txBody>
      </p:sp>
      <p:sp>
        <p:nvSpPr>
          <p:cNvPr id="586" name="Google Shape;586;g2da7bc42aa6_0_668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CLIP: Transformers that encode text and image to shared representation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Main ingredient of generative image methods: DALL-E, Stable Diffusion, …</a:t>
            </a:r>
            <a:br>
              <a:rPr lang="en-US"/>
            </a:b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DINO v2: Large vision transformer trained with different self-supervised losses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Powerful image features that enable many downstream tasks</a:t>
            </a:r>
            <a:br>
              <a:rPr lang="en-US"/>
            </a:b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GPT4 Vision / Gemini Vision / …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Presumably similar architecture to CLIP (no publication!)</a:t>
            </a:r>
            <a:br>
              <a:rPr lang="en-US"/>
            </a:b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b="1" lang="en-US"/>
              <a:t>Segment Anything Model</a:t>
            </a:r>
            <a:endParaRPr b="1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Towards universal and promptable segmentation </a:t>
            </a:r>
            <a:endParaRPr/>
          </a:p>
        </p:txBody>
      </p:sp>
      <p:sp>
        <p:nvSpPr>
          <p:cNvPr id="587" name="Google Shape;587;g2da7bc42aa6_0_668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2da7bc42aa6_0_25"/>
          <p:cNvSpPr txBox="1"/>
          <p:nvPr>
            <p:ph type="ctrTitle"/>
          </p:nvPr>
        </p:nvSpPr>
        <p:spPr>
          <a:xfrm>
            <a:off x="1097280" y="758952"/>
            <a:ext cx="10058400" cy="3566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</a:pPr>
            <a:r>
              <a:rPr lang="en-US"/>
              <a:t>Segment Anything</a:t>
            </a:r>
            <a:endParaRPr/>
          </a:p>
        </p:txBody>
      </p:sp>
      <p:sp>
        <p:nvSpPr>
          <p:cNvPr id="594" name="Google Shape;594;g2da7bc42aa6_0_25"/>
          <p:cNvSpPr txBox="1"/>
          <p:nvPr>
            <p:ph idx="1" type="subTitle"/>
          </p:nvPr>
        </p:nvSpPr>
        <p:spPr>
          <a:xfrm>
            <a:off x="1100051" y="4455621"/>
            <a:ext cx="10058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rPr lang="en-US"/>
              <a:t>Vision foundation model for segmentation</a:t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g2b18a766b2d_0_467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</a:t>
            </a:r>
            <a:endParaRPr/>
          </a:p>
        </p:txBody>
      </p:sp>
      <p:sp>
        <p:nvSpPr>
          <p:cNvPr id="601" name="Google Shape;601;g2b18a766b2d_0_467"/>
          <p:cNvSpPr txBox="1"/>
          <p:nvPr>
            <p:ph idx="1" type="body"/>
          </p:nvPr>
        </p:nvSpPr>
        <p:spPr>
          <a:xfrm>
            <a:off x="1097275" y="1845733"/>
            <a:ext cx="10058400" cy="5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 sz="2600"/>
              <a:t>Pretrained model for interactive segmentation from Meta.AI</a:t>
            </a:r>
            <a:endParaRPr sz="26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600"/>
          </a:p>
        </p:txBody>
      </p:sp>
      <p:sp>
        <p:nvSpPr>
          <p:cNvPr id="602" name="Google Shape;602;g2b18a766b2d_0_46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03" name="Google Shape;603;g2b18a766b2d_0_467"/>
          <p:cNvSpPr txBox="1"/>
          <p:nvPr/>
        </p:nvSpPr>
        <p:spPr>
          <a:xfrm>
            <a:off x="8488850" y="1344150"/>
            <a:ext cx="3000000" cy="66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https://arxiv.org/abs/2304.02643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4" name="Google Shape;604;g2b18a766b2d_0_467"/>
          <p:cNvPicPr preferRelativeResize="0"/>
          <p:nvPr/>
        </p:nvPicPr>
        <p:blipFill rotWithShape="1">
          <a:blip r:embed="rId4">
            <a:alphaModFix/>
          </a:blip>
          <a:srcRect b="0" l="1806" r="68330" t="0"/>
          <a:stretch/>
        </p:blipFill>
        <p:spPr>
          <a:xfrm>
            <a:off x="961550" y="3256300"/>
            <a:ext cx="3885474" cy="310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" name="Google Shape;605;g2b18a766b2d_0_467"/>
          <p:cNvPicPr preferRelativeResize="0"/>
          <p:nvPr/>
        </p:nvPicPr>
        <p:blipFill rotWithShape="1">
          <a:blip r:embed="rId4">
            <a:alphaModFix/>
          </a:blip>
          <a:srcRect b="0" l="33836" r="39118" t="0"/>
          <a:stretch/>
        </p:blipFill>
        <p:spPr>
          <a:xfrm>
            <a:off x="4710175" y="3256300"/>
            <a:ext cx="3519066" cy="3109150"/>
          </a:xfrm>
          <a:prstGeom prst="rect">
            <a:avLst/>
          </a:prstGeom>
          <a:noFill/>
          <a:ln>
            <a:noFill/>
          </a:ln>
        </p:spPr>
      </p:pic>
      <p:sp>
        <p:nvSpPr>
          <p:cNvPr id="606" name="Google Shape;606;g2b18a766b2d_0_467"/>
          <p:cNvSpPr txBox="1"/>
          <p:nvPr/>
        </p:nvSpPr>
        <p:spPr>
          <a:xfrm>
            <a:off x="1542925" y="2691525"/>
            <a:ext cx="6216300" cy="6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SAM: Interactive segmentation</a:t>
            </a:r>
            <a:endParaRPr b="0" i="0" sz="2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g2cc1a56de6c_0_221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</a:t>
            </a:r>
            <a:endParaRPr/>
          </a:p>
        </p:txBody>
      </p:sp>
      <p:sp>
        <p:nvSpPr>
          <p:cNvPr id="613" name="Google Shape;613;g2cc1a56de6c_0_221"/>
          <p:cNvSpPr txBox="1"/>
          <p:nvPr>
            <p:ph idx="1" type="body"/>
          </p:nvPr>
        </p:nvSpPr>
        <p:spPr>
          <a:xfrm>
            <a:off x="1097275" y="1845733"/>
            <a:ext cx="10058400" cy="5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 sz="2600"/>
              <a:t>Pretrained model for interactive segmentation from Meta.AI</a:t>
            </a:r>
            <a:endParaRPr sz="26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600"/>
          </a:p>
        </p:txBody>
      </p:sp>
      <p:sp>
        <p:nvSpPr>
          <p:cNvPr id="614" name="Google Shape;614;g2cc1a56de6c_0_22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15" name="Google Shape;615;g2cc1a56de6c_0_221"/>
          <p:cNvPicPr preferRelativeResize="0"/>
          <p:nvPr/>
        </p:nvPicPr>
        <p:blipFill rotWithShape="1">
          <a:blip r:embed="rId3">
            <a:alphaModFix/>
          </a:blip>
          <a:srcRect b="0" l="1806" r="68329" t="0"/>
          <a:stretch/>
        </p:blipFill>
        <p:spPr>
          <a:xfrm>
            <a:off x="961550" y="3256300"/>
            <a:ext cx="3885474" cy="310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" name="Google Shape;616;g2cc1a56de6c_0_221"/>
          <p:cNvPicPr preferRelativeResize="0"/>
          <p:nvPr/>
        </p:nvPicPr>
        <p:blipFill rotWithShape="1">
          <a:blip r:embed="rId3">
            <a:alphaModFix/>
          </a:blip>
          <a:srcRect b="0" l="33837" r="39116" t="0"/>
          <a:stretch/>
        </p:blipFill>
        <p:spPr>
          <a:xfrm>
            <a:off x="4710175" y="3256300"/>
            <a:ext cx="3519066" cy="3109150"/>
          </a:xfrm>
          <a:prstGeom prst="rect">
            <a:avLst/>
          </a:prstGeom>
          <a:noFill/>
          <a:ln>
            <a:noFill/>
          </a:ln>
        </p:spPr>
      </p:pic>
      <p:sp>
        <p:nvSpPr>
          <p:cNvPr id="617" name="Google Shape;617;g2cc1a56de6c_0_221"/>
          <p:cNvSpPr txBox="1"/>
          <p:nvPr/>
        </p:nvSpPr>
        <p:spPr>
          <a:xfrm>
            <a:off x="1542925" y="2691525"/>
            <a:ext cx="6216300" cy="6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SAM: Interactive segmentation</a:t>
            </a:r>
            <a:endParaRPr b="0" i="0" sz="2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8" name="Google Shape;618;g2cc1a56de6c_0_221"/>
          <p:cNvSpPr/>
          <p:nvPr/>
        </p:nvSpPr>
        <p:spPr>
          <a:xfrm>
            <a:off x="8412875" y="3385687"/>
            <a:ext cx="3742200" cy="1924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9" name="Google Shape;619;g2cc1a56de6c_0_221"/>
          <p:cNvSpPr txBox="1"/>
          <p:nvPr/>
        </p:nvSpPr>
        <p:spPr>
          <a:xfrm>
            <a:off x="8589650" y="3483217"/>
            <a:ext cx="3458100" cy="125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4 different sizes: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VIT-B (Base)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VIT-L (Large)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VIT-H (Huge)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VIT-T (Tiny)*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20" name="Google Shape;620;g2cc1a56de6c_0_221"/>
          <p:cNvCxnSpPr>
            <a:endCxn id="618" idx="1"/>
          </p:cNvCxnSpPr>
          <p:nvPr/>
        </p:nvCxnSpPr>
        <p:spPr>
          <a:xfrm flipH="1" rot="10800000">
            <a:off x="7871075" y="4347787"/>
            <a:ext cx="541800" cy="9540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21" name="Google Shape;621;g2cc1a56de6c_0_221"/>
          <p:cNvSpPr txBox="1"/>
          <p:nvPr/>
        </p:nvSpPr>
        <p:spPr>
          <a:xfrm>
            <a:off x="8488850" y="963150"/>
            <a:ext cx="3000000" cy="66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https://arxiv.org/abs/2304.02643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* MobileSAM: </a:t>
            </a: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https://arxiv.org/abs/2306.14289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2b18a766b2d_0_72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What’s special?</a:t>
            </a:r>
            <a:endParaRPr/>
          </a:p>
        </p:txBody>
      </p:sp>
      <p:sp>
        <p:nvSpPr>
          <p:cNvPr id="628" name="Google Shape;628;g2b18a766b2d_0_727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Interactive segmentation: segment (almost) arbitrary objects from annotations 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“prompts”: points and/or box and/or mask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more prompts improve the predictions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Versatile: can be integrated within pipelines that provide prompts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From user inputs, object detectors, nucleus seeds, …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Model is fully open-source!</a:t>
            </a:r>
            <a:br>
              <a:rPr lang="en-US"/>
            </a:br>
            <a:br>
              <a:rPr lang="en-US"/>
            </a:br>
            <a:endParaRPr/>
          </a:p>
        </p:txBody>
      </p:sp>
      <p:sp>
        <p:nvSpPr>
          <p:cNvPr id="629" name="Google Shape;629;g2b18a766b2d_0_72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g2cc1a56de6c_0_236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What’s special?</a:t>
            </a:r>
            <a:endParaRPr/>
          </a:p>
        </p:txBody>
      </p:sp>
      <p:sp>
        <p:nvSpPr>
          <p:cNvPr id="636" name="Google Shape;636;g2cc1a56de6c_0_236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Interactive segmentation: segment (almost) arbitrary objects from annotations 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“prompts”: points and/or box and/or mask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more prompts improve the predictions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Versatile: can be integrated within pipelines that provide prompts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From user inputs, object detectors, nucleus seeds, …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Model is fully open-source!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b="1" lang="en-US"/>
              <a:t>How?</a:t>
            </a:r>
            <a:endParaRPr b="1"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b="1" lang="en-US"/>
              <a:t>Large dataset with diverse images and objects</a:t>
            </a:r>
            <a:endParaRPr b="1"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Iterative training loop</a:t>
            </a:r>
            <a:endParaRPr/>
          </a:p>
        </p:txBody>
      </p:sp>
      <p:sp>
        <p:nvSpPr>
          <p:cNvPr id="637" name="Google Shape;637;g2cc1a56de6c_0_236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38" name="Google Shape;638;g2cc1a56de6c_0_236"/>
          <p:cNvPicPr preferRelativeResize="0"/>
          <p:nvPr/>
        </p:nvPicPr>
        <p:blipFill rotWithShape="1">
          <a:blip r:embed="rId3">
            <a:alphaModFix/>
          </a:blip>
          <a:srcRect b="0" l="64956" r="3371" t="0"/>
          <a:stretch/>
        </p:blipFill>
        <p:spPr>
          <a:xfrm>
            <a:off x="7851325" y="3673425"/>
            <a:ext cx="4116401" cy="3105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2b18a766b2d_0_558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Training iteration</a:t>
            </a:r>
            <a:endParaRPr/>
          </a:p>
        </p:txBody>
      </p:sp>
      <p:sp>
        <p:nvSpPr>
          <p:cNvPr id="645" name="Google Shape;645;g2b18a766b2d_0_558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46" name="Google Shape;646;g2b18a766b2d_0_558"/>
          <p:cNvSpPr/>
          <p:nvPr/>
        </p:nvSpPr>
        <p:spPr>
          <a:xfrm>
            <a:off x="1236550" y="1849150"/>
            <a:ext cx="5289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47" name="Google Shape;647;g2b18a766b2d_0_5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22144" y="4385700"/>
            <a:ext cx="2681475" cy="2370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" name="Google Shape;648;g2b18a766b2d_0_5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11026" y="1862450"/>
            <a:ext cx="2681475" cy="2370850"/>
          </a:xfrm>
          <a:prstGeom prst="rect">
            <a:avLst/>
          </a:prstGeom>
          <a:noFill/>
          <a:ln>
            <a:noFill/>
          </a:ln>
        </p:spPr>
      </p:pic>
      <p:sp>
        <p:nvSpPr>
          <p:cNvPr id="649" name="Google Shape;649;g2b18a766b2d_0_558"/>
          <p:cNvSpPr txBox="1"/>
          <p:nvPr/>
        </p:nvSpPr>
        <p:spPr>
          <a:xfrm>
            <a:off x="1097275" y="1862450"/>
            <a:ext cx="3924900" cy="48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Given image and ground-truth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Compute image embeddings,</a:t>
            </a: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sample positive point or box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0" name="Google Shape;650;g2b18a766b2d_0_55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32650" y="3124125"/>
            <a:ext cx="2681475" cy="23708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1" name="Google Shape;651;g2b18a766b2d_0_558"/>
          <p:cNvCxnSpPr>
            <a:stCxn id="650" idx="3"/>
          </p:cNvCxnSpPr>
          <p:nvPr/>
        </p:nvCxnSpPr>
        <p:spPr>
          <a:xfrm flipH="1" rot="10800000">
            <a:off x="3914125" y="3083155"/>
            <a:ext cx="1072800" cy="1226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52" name="Google Shape;652;g2b18a766b2d_0_558"/>
          <p:cNvCxnSpPr>
            <a:stCxn id="650" idx="3"/>
            <a:endCxn id="647" idx="1"/>
          </p:cNvCxnSpPr>
          <p:nvPr/>
        </p:nvCxnSpPr>
        <p:spPr>
          <a:xfrm>
            <a:off x="3914125" y="4309555"/>
            <a:ext cx="1107900" cy="1261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53" name="Google Shape;653;g2b18a766b2d_0_558"/>
          <p:cNvSpPr txBox="1"/>
          <p:nvPr/>
        </p:nvSpPr>
        <p:spPr>
          <a:xfrm rot="-2878165">
            <a:off x="3689684" y="3074412"/>
            <a:ext cx="1973781" cy="54676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random point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4" name="Google Shape;654;g2b18a766b2d_0_558"/>
          <p:cNvSpPr txBox="1"/>
          <p:nvPr/>
        </p:nvSpPr>
        <p:spPr>
          <a:xfrm rot="2913814">
            <a:off x="3793349" y="4842214"/>
            <a:ext cx="1187690" cy="5464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bounding box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2b18a766b2d_0_573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Training iteration</a:t>
            </a:r>
            <a:endParaRPr/>
          </a:p>
        </p:txBody>
      </p:sp>
      <p:sp>
        <p:nvSpPr>
          <p:cNvPr id="661" name="Google Shape;661;g2b18a766b2d_0_573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62" name="Google Shape;662;g2b18a766b2d_0_573"/>
          <p:cNvSpPr/>
          <p:nvPr/>
        </p:nvSpPr>
        <p:spPr>
          <a:xfrm>
            <a:off x="1236550" y="1849150"/>
            <a:ext cx="5289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3" name="Google Shape;663;g2b18a766b2d_0_573"/>
          <p:cNvSpPr txBox="1"/>
          <p:nvPr/>
        </p:nvSpPr>
        <p:spPr>
          <a:xfrm>
            <a:off x="1097275" y="1862450"/>
            <a:ext cx="10058400" cy="20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Given image and ground-truth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Compute image embeddings, sample positive point or </a:t>
            </a:r>
            <a:r>
              <a:rPr b="1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box</a:t>
            </a:r>
            <a:endParaRPr b="1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64" name="Google Shape;664;g2b18a766b2d_0_5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92994" y="4343300"/>
            <a:ext cx="2681475" cy="2370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" name="Google Shape;665;g2b18a766b2d_0_57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13650" y="4343325"/>
            <a:ext cx="2681475" cy="23708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66" name="Google Shape;666;g2b18a766b2d_0_573"/>
          <p:cNvCxnSpPr>
            <a:stCxn id="665" idx="3"/>
            <a:endCxn id="664" idx="1"/>
          </p:cNvCxnSpPr>
          <p:nvPr/>
        </p:nvCxnSpPr>
        <p:spPr>
          <a:xfrm>
            <a:off x="42951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2b18a766b2d_0_584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Training iteration</a:t>
            </a:r>
            <a:endParaRPr/>
          </a:p>
        </p:txBody>
      </p:sp>
      <p:sp>
        <p:nvSpPr>
          <p:cNvPr id="673" name="Google Shape;673;g2b18a766b2d_0_584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74" name="Google Shape;674;g2b18a766b2d_0_584"/>
          <p:cNvSpPr/>
          <p:nvPr/>
        </p:nvSpPr>
        <p:spPr>
          <a:xfrm>
            <a:off x="1236550" y="1849150"/>
            <a:ext cx="5289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5" name="Google Shape;675;g2b18a766b2d_0_5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92994" y="4343300"/>
            <a:ext cx="2681475" cy="2370887"/>
          </a:xfrm>
          <a:prstGeom prst="rect">
            <a:avLst/>
          </a:prstGeom>
          <a:noFill/>
          <a:ln>
            <a:noFill/>
          </a:ln>
        </p:spPr>
      </p:pic>
      <p:sp>
        <p:nvSpPr>
          <p:cNvPr id="676" name="Google Shape;676;g2b18a766b2d_0_584"/>
          <p:cNvSpPr txBox="1"/>
          <p:nvPr/>
        </p:nvSpPr>
        <p:spPr>
          <a:xfrm>
            <a:off x="1097275" y="1862450"/>
            <a:ext cx="10058400" cy="17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Given image and ground-truth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Compute image embeddings, sample positive point or box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Run prediction, compute loss for object and IOU estimate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7" name="Google Shape;677;g2b18a766b2d_0_58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13650" y="4343325"/>
            <a:ext cx="2681475" cy="23708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8" name="Google Shape;678;g2b18a766b2d_0_584"/>
          <p:cNvCxnSpPr>
            <a:stCxn id="677" idx="3"/>
            <a:endCxn id="675" idx="1"/>
          </p:cNvCxnSpPr>
          <p:nvPr/>
        </p:nvCxnSpPr>
        <p:spPr>
          <a:xfrm>
            <a:off x="42951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679" name="Google Shape;679;g2b18a766b2d_0_58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014575" y="4335488"/>
            <a:ext cx="2699175" cy="238650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80" name="Google Shape;680;g2b18a766b2d_0_584"/>
          <p:cNvCxnSpPr/>
          <p:nvPr/>
        </p:nvCxnSpPr>
        <p:spPr>
          <a:xfrm>
            <a:off x="74955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81" name="Google Shape;681;g2b18a766b2d_0_584"/>
          <p:cNvSpPr/>
          <p:nvPr/>
        </p:nvSpPr>
        <p:spPr>
          <a:xfrm>
            <a:off x="5450600" y="3202300"/>
            <a:ext cx="1122600" cy="9357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2" name="Google Shape;682;g2b18a766b2d_0_584"/>
          <p:cNvSpPr txBox="1"/>
          <p:nvPr/>
        </p:nvSpPr>
        <p:spPr>
          <a:xfrm>
            <a:off x="5597050" y="3378300"/>
            <a:ext cx="9030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Mask Loss</a:t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83" name="Google Shape;683;g2b18a766b2d_0_584"/>
          <p:cNvCxnSpPr>
            <a:stCxn id="677" idx="0"/>
            <a:endCxn id="681" idx="2"/>
          </p:cNvCxnSpPr>
          <p:nvPr/>
        </p:nvCxnSpPr>
        <p:spPr>
          <a:xfrm rot="-5400000">
            <a:off x="3865938" y="2758575"/>
            <a:ext cx="673200" cy="2496300"/>
          </a:xfrm>
          <a:prstGeom prst="curved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84" name="Google Shape;684;g2b18a766b2d_0_584"/>
          <p:cNvCxnSpPr>
            <a:stCxn id="679" idx="0"/>
            <a:endCxn id="681" idx="6"/>
          </p:cNvCxnSpPr>
          <p:nvPr/>
        </p:nvCxnSpPr>
        <p:spPr>
          <a:xfrm flipH="1" rot="5400000">
            <a:off x="7636013" y="2607338"/>
            <a:ext cx="665400" cy="2790900"/>
          </a:xfrm>
          <a:prstGeom prst="curved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da7bc42aa6_0_3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Large language models</a:t>
            </a:r>
            <a:endParaRPr/>
          </a:p>
        </p:txBody>
      </p:sp>
      <p:sp>
        <p:nvSpPr>
          <p:cNvPr id="116" name="Google Shape;116;g2da7bc42aa6_0_3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17" name="Google Shape;117;g2da7bc42aa6_0_31"/>
          <p:cNvPicPr preferRelativeResize="0"/>
          <p:nvPr/>
        </p:nvPicPr>
        <p:blipFill rotWithShape="1">
          <a:blip r:embed="rId3">
            <a:alphaModFix/>
          </a:blip>
          <a:srcRect b="13074" l="30254" r="30301" t="10554"/>
          <a:stretch/>
        </p:blipFill>
        <p:spPr>
          <a:xfrm>
            <a:off x="678550" y="2306525"/>
            <a:ext cx="1835526" cy="216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g2da7bc42aa6_0_31"/>
          <p:cNvPicPr preferRelativeResize="0"/>
          <p:nvPr/>
        </p:nvPicPr>
        <p:blipFill rotWithShape="1">
          <a:blip r:embed="rId4">
            <a:alphaModFix/>
          </a:blip>
          <a:srcRect b="0" l="12905" r="14431" t="0"/>
          <a:stretch/>
        </p:blipFill>
        <p:spPr>
          <a:xfrm>
            <a:off x="52675" y="4647500"/>
            <a:ext cx="2076425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g2da7bc42aa6_0_31"/>
          <p:cNvPicPr preferRelativeResize="0"/>
          <p:nvPr/>
        </p:nvPicPr>
        <p:blipFill rotWithShape="1">
          <a:blip r:embed="rId5">
            <a:alphaModFix/>
          </a:blip>
          <a:srcRect b="0" l="15970" r="16757" t="7952"/>
          <a:stretch/>
        </p:blipFill>
        <p:spPr>
          <a:xfrm>
            <a:off x="2682350" y="2532288"/>
            <a:ext cx="1762075" cy="160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g2da7bc42aa6_0_31"/>
          <p:cNvPicPr preferRelativeResize="0"/>
          <p:nvPr/>
        </p:nvPicPr>
        <p:blipFill rotWithShape="1">
          <a:blip r:embed="rId6">
            <a:alphaModFix/>
          </a:blip>
          <a:srcRect b="24749" l="22716" r="21918" t="23881"/>
          <a:stretch/>
        </p:blipFill>
        <p:spPr>
          <a:xfrm>
            <a:off x="2063503" y="5269858"/>
            <a:ext cx="2618402" cy="13660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g2b18a766b2d_0_601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Training iteration</a:t>
            </a:r>
            <a:endParaRPr/>
          </a:p>
        </p:txBody>
      </p:sp>
      <p:sp>
        <p:nvSpPr>
          <p:cNvPr id="691" name="Google Shape;691;g2b18a766b2d_0_60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92" name="Google Shape;692;g2b18a766b2d_0_601"/>
          <p:cNvSpPr/>
          <p:nvPr/>
        </p:nvSpPr>
        <p:spPr>
          <a:xfrm>
            <a:off x="1236550" y="1849150"/>
            <a:ext cx="5289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3" name="Google Shape;693;g2b18a766b2d_0_601"/>
          <p:cNvSpPr txBox="1"/>
          <p:nvPr/>
        </p:nvSpPr>
        <p:spPr>
          <a:xfrm>
            <a:off x="1097275" y="1862450"/>
            <a:ext cx="10058400" cy="17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Given image and ground-truth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Compute image embeddings, sample positive point or box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Run prediction, compute loss for object and IOU estimate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Sample point prompts where prediction is wrong, rerun prediction with all prompts +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94" name="Google Shape;694;g2b18a766b2d_0_60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13650" y="4343325"/>
            <a:ext cx="2681475" cy="23708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95" name="Google Shape;695;g2b18a766b2d_0_601"/>
          <p:cNvCxnSpPr>
            <a:stCxn id="694" idx="3"/>
          </p:cNvCxnSpPr>
          <p:nvPr/>
        </p:nvCxnSpPr>
        <p:spPr>
          <a:xfrm>
            <a:off x="42951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696" name="Google Shape;696;g2b18a766b2d_0_60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14575" y="4335488"/>
            <a:ext cx="2699175" cy="238650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97" name="Google Shape;697;g2b18a766b2d_0_601"/>
          <p:cNvCxnSpPr/>
          <p:nvPr/>
        </p:nvCxnSpPr>
        <p:spPr>
          <a:xfrm>
            <a:off x="74955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98" name="Google Shape;698;g2b18a766b2d_0_601"/>
          <p:cNvSpPr/>
          <p:nvPr/>
        </p:nvSpPr>
        <p:spPr>
          <a:xfrm>
            <a:off x="5450600" y="3202300"/>
            <a:ext cx="1122600" cy="9357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9" name="Google Shape;699;g2b18a766b2d_0_601"/>
          <p:cNvSpPr txBox="1"/>
          <p:nvPr/>
        </p:nvSpPr>
        <p:spPr>
          <a:xfrm>
            <a:off x="5597050" y="3378300"/>
            <a:ext cx="9030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Mask</a:t>
            </a:r>
            <a:b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Loss</a:t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00" name="Google Shape;700;g2b18a766b2d_0_601"/>
          <p:cNvCxnSpPr>
            <a:stCxn id="694" idx="0"/>
            <a:endCxn id="698" idx="2"/>
          </p:cNvCxnSpPr>
          <p:nvPr/>
        </p:nvCxnSpPr>
        <p:spPr>
          <a:xfrm rot="-5400000">
            <a:off x="3865938" y="2758575"/>
            <a:ext cx="673200" cy="2496300"/>
          </a:xfrm>
          <a:prstGeom prst="curved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01" name="Google Shape;701;g2b18a766b2d_0_601"/>
          <p:cNvCxnSpPr>
            <a:stCxn id="696" idx="0"/>
            <a:endCxn id="698" idx="6"/>
          </p:cNvCxnSpPr>
          <p:nvPr/>
        </p:nvCxnSpPr>
        <p:spPr>
          <a:xfrm flipH="1" rot="5400000">
            <a:off x="7636013" y="2607338"/>
            <a:ext cx="665400" cy="2790900"/>
          </a:xfrm>
          <a:prstGeom prst="curved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02" name="Google Shape;702;g2b18a766b2d_0_601"/>
          <p:cNvSpPr txBox="1"/>
          <p:nvPr/>
        </p:nvSpPr>
        <p:spPr>
          <a:xfrm>
            <a:off x="5680300" y="4926975"/>
            <a:ext cx="10413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endParaRPr b="0" i="0" sz="4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2b18a766b2d_0_619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Training iteration</a:t>
            </a:r>
            <a:endParaRPr/>
          </a:p>
        </p:txBody>
      </p:sp>
      <p:sp>
        <p:nvSpPr>
          <p:cNvPr id="709" name="Google Shape;709;g2b18a766b2d_0_619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10" name="Google Shape;710;g2b18a766b2d_0_619"/>
          <p:cNvSpPr/>
          <p:nvPr/>
        </p:nvSpPr>
        <p:spPr>
          <a:xfrm>
            <a:off x="1236550" y="1849150"/>
            <a:ext cx="5289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1" name="Google Shape;711;g2b18a766b2d_0_619"/>
          <p:cNvSpPr txBox="1"/>
          <p:nvPr/>
        </p:nvSpPr>
        <p:spPr>
          <a:xfrm>
            <a:off x="1097275" y="1862450"/>
            <a:ext cx="10058400" cy="17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Given image and ground-truth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Compute image embeddings, sample positive point or box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Run prediction, compute loss for object and IOU estimate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Sample point prompts where prediction is wrong, rerun prediction with all prompts +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Repeat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2" name="Google Shape;712;g2b18a766b2d_0_6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13650" y="4343325"/>
            <a:ext cx="2681475" cy="23708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3" name="Google Shape;713;g2b18a766b2d_0_619"/>
          <p:cNvCxnSpPr>
            <a:stCxn id="712" idx="3"/>
          </p:cNvCxnSpPr>
          <p:nvPr/>
        </p:nvCxnSpPr>
        <p:spPr>
          <a:xfrm>
            <a:off x="42951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714" name="Google Shape;714;g2b18a766b2d_0_6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14575" y="4335488"/>
            <a:ext cx="2699175" cy="238650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5" name="Google Shape;715;g2b18a766b2d_0_619"/>
          <p:cNvCxnSpPr/>
          <p:nvPr/>
        </p:nvCxnSpPr>
        <p:spPr>
          <a:xfrm>
            <a:off x="74955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716" name="Google Shape;716;g2b18a766b2d_0_619"/>
          <p:cNvSpPr/>
          <p:nvPr/>
        </p:nvSpPr>
        <p:spPr>
          <a:xfrm>
            <a:off x="5450600" y="3202300"/>
            <a:ext cx="1122600" cy="9357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7" name="Google Shape;717;g2b18a766b2d_0_619"/>
          <p:cNvSpPr txBox="1"/>
          <p:nvPr/>
        </p:nvSpPr>
        <p:spPr>
          <a:xfrm>
            <a:off x="5597050" y="3378300"/>
            <a:ext cx="9030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Mask Loss</a:t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18" name="Google Shape;718;g2b18a766b2d_0_619"/>
          <p:cNvCxnSpPr>
            <a:stCxn id="712" idx="0"/>
            <a:endCxn id="716" idx="2"/>
          </p:cNvCxnSpPr>
          <p:nvPr/>
        </p:nvCxnSpPr>
        <p:spPr>
          <a:xfrm rot="-5400000">
            <a:off x="3865938" y="2758575"/>
            <a:ext cx="673200" cy="2496300"/>
          </a:xfrm>
          <a:prstGeom prst="curved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19" name="Google Shape;719;g2b18a766b2d_0_619"/>
          <p:cNvCxnSpPr>
            <a:stCxn id="714" idx="0"/>
            <a:endCxn id="716" idx="6"/>
          </p:cNvCxnSpPr>
          <p:nvPr/>
        </p:nvCxnSpPr>
        <p:spPr>
          <a:xfrm flipH="1" rot="5400000">
            <a:off x="7636013" y="2607338"/>
            <a:ext cx="665400" cy="2790900"/>
          </a:xfrm>
          <a:prstGeom prst="curved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20" name="Google Shape;720;g2b18a766b2d_0_619"/>
          <p:cNvSpPr txBox="1"/>
          <p:nvPr/>
        </p:nvSpPr>
        <p:spPr>
          <a:xfrm>
            <a:off x="5680300" y="4926975"/>
            <a:ext cx="10413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endParaRPr b="0" i="0" sz="4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g2b18a766b2d_0_637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Training iteration</a:t>
            </a:r>
            <a:endParaRPr/>
          </a:p>
        </p:txBody>
      </p:sp>
      <p:sp>
        <p:nvSpPr>
          <p:cNvPr id="727" name="Google Shape;727;g2b18a766b2d_0_63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28" name="Google Shape;728;g2b18a766b2d_0_637"/>
          <p:cNvSpPr/>
          <p:nvPr/>
        </p:nvSpPr>
        <p:spPr>
          <a:xfrm>
            <a:off x="1236550" y="1849150"/>
            <a:ext cx="5289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9" name="Google Shape;729;g2b18a766b2d_0_637"/>
          <p:cNvSpPr txBox="1"/>
          <p:nvPr/>
        </p:nvSpPr>
        <p:spPr>
          <a:xfrm>
            <a:off x="1097275" y="1862450"/>
            <a:ext cx="10058400" cy="17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Given image and ground-truth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Compute image embeddings, sample positive point or box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Run prediction, compute loss for object and IOU estimate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Sample point prompts where prediction is wrong, rerun prediction with all prompts +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Repeat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0" name="Google Shape;730;g2b18a766b2d_0_6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13650" y="4343325"/>
            <a:ext cx="2681475" cy="23708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31" name="Google Shape;731;g2b18a766b2d_0_637"/>
          <p:cNvCxnSpPr>
            <a:stCxn id="730" idx="3"/>
          </p:cNvCxnSpPr>
          <p:nvPr/>
        </p:nvCxnSpPr>
        <p:spPr>
          <a:xfrm>
            <a:off x="42951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732" name="Google Shape;732;g2b18a766b2d_0_6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14575" y="4335488"/>
            <a:ext cx="2699175" cy="238650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33" name="Google Shape;733;g2b18a766b2d_0_637"/>
          <p:cNvCxnSpPr/>
          <p:nvPr/>
        </p:nvCxnSpPr>
        <p:spPr>
          <a:xfrm>
            <a:off x="74955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734" name="Google Shape;734;g2b18a766b2d_0_637"/>
          <p:cNvSpPr/>
          <p:nvPr/>
        </p:nvSpPr>
        <p:spPr>
          <a:xfrm>
            <a:off x="5450600" y="3202300"/>
            <a:ext cx="1122600" cy="9357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5" name="Google Shape;735;g2b18a766b2d_0_637"/>
          <p:cNvSpPr txBox="1"/>
          <p:nvPr/>
        </p:nvSpPr>
        <p:spPr>
          <a:xfrm>
            <a:off x="5597050" y="3378300"/>
            <a:ext cx="9030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Mask Loss</a:t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36" name="Google Shape;736;g2b18a766b2d_0_637"/>
          <p:cNvCxnSpPr>
            <a:stCxn id="730" idx="0"/>
            <a:endCxn id="734" idx="2"/>
          </p:cNvCxnSpPr>
          <p:nvPr/>
        </p:nvCxnSpPr>
        <p:spPr>
          <a:xfrm rot="-5400000">
            <a:off x="3865938" y="2758575"/>
            <a:ext cx="673200" cy="2496300"/>
          </a:xfrm>
          <a:prstGeom prst="curved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37" name="Google Shape;737;g2b18a766b2d_0_637"/>
          <p:cNvCxnSpPr>
            <a:stCxn id="732" idx="0"/>
            <a:endCxn id="734" idx="6"/>
          </p:cNvCxnSpPr>
          <p:nvPr/>
        </p:nvCxnSpPr>
        <p:spPr>
          <a:xfrm flipH="1" rot="5400000">
            <a:off x="7636013" y="2607338"/>
            <a:ext cx="665400" cy="2790900"/>
          </a:xfrm>
          <a:prstGeom prst="curved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38" name="Google Shape;738;g2b18a766b2d_0_637"/>
          <p:cNvSpPr txBox="1"/>
          <p:nvPr/>
        </p:nvSpPr>
        <p:spPr>
          <a:xfrm>
            <a:off x="5680300" y="4926975"/>
            <a:ext cx="10413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endParaRPr b="0" i="0" sz="4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g2b18a766b2d_0_655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Training iteration</a:t>
            </a:r>
            <a:endParaRPr/>
          </a:p>
        </p:txBody>
      </p:sp>
      <p:sp>
        <p:nvSpPr>
          <p:cNvPr id="745" name="Google Shape;745;g2b18a766b2d_0_655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46" name="Google Shape;746;g2b18a766b2d_0_655"/>
          <p:cNvSpPr/>
          <p:nvPr/>
        </p:nvSpPr>
        <p:spPr>
          <a:xfrm>
            <a:off x="1236550" y="1849150"/>
            <a:ext cx="5289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7" name="Google Shape;747;g2b18a766b2d_0_655"/>
          <p:cNvSpPr txBox="1"/>
          <p:nvPr/>
        </p:nvSpPr>
        <p:spPr>
          <a:xfrm>
            <a:off x="1097275" y="1862450"/>
            <a:ext cx="10058400" cy="17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Given image and ground-truth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Compute image embeddings, sample positive point or box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Run prediction, compute loss for object and IOU estimate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Sample point prompts where prediction is wrong, rerun prediction with all prompts +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Repeat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Average losses, update weights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8" name="Google Shape;748;g2b18a766b2d_0_6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13650" y="4343325"/>
            <a:ext cx="2681475" cy="23708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49" name="Google Shape;749;g2b18a766b2d_0_655"/>
          <p:cNvCxnSpPr>
            <a:stCxn id="748" idx="3"/>
          </p:cNvCxnSpPr>
          <p:nvPr/>
        </p:nvCxnSpPr>
        <p:spPr>
          <a:xfrm>
            <a:off x="42951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750" name="Google Shape;750;g2b18a766b2d_0_65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14575" y="4335488"/>
            <a:ext cx="2699175" cy="238650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51" name="Google Shape;751;g2b18a766b2d_0_655"/>
          <p:cNvCxnSpPr/>
          <p:nvPr/>
        </p:nvCxnSpPr>
        <p:spPr>
          <a:xfrm>
            <a:off x="74955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752" name="Google Shape;752;g2b18a766b2d_0_655"/>
          <p:cNvSpPr txBox="1"/>
          <p:nvPr/>
        </p:nvSpPr>
        <p:spPr>
          <a:xfrm>
            <a:off x="5680300" y="4926975"/>
            <a:ext cx="10413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endParaRPr b="0" i="0" sz="4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g2b18a766b2d_0_669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Capabilities</a:t>
            </a:r>
            <a:endParaRPr/>
          </a:p>
        </p:txBody>
      </p:sp>
      <p:sp>
        <p:nvSpPr>
          <p:cNvPr id="759" name="Google Shape;759;g2b18a766b2d_0_669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60" name="Google Shape;760;g2b18a766b2d_0_669"/>
          <p:cNvSpPr txBox="1"/>
          <p:nvPr/>
        </p:nvSpPr>
        <p:spPr>
          <a:xfrm>
            <a:off x="8680627" y="1384133"/>
            <a:ext cx="30000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https://segment-anything.com/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1" name="Google Shape;761;g2b18a766b2d_0_66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800" y="2318033"/>
            <a:ext cx="5715000" cy="4000500"/>
          </a:xfrm>
          <a:prstGeom prst="rect">
            <a:avLst/>
          </a:prstGeom>
          <a:noFill/>
          <a:ln>
            <a:noFill/>
          </a:ln>
        </p:spPr>
      </p:pic>
      <p:sp>
        <p:nvSpPr>
          <p:cNvPr id="762" name="Google Shape;762;g2b18a766b2d_0_669"/>
          <p:cNvSpPr txBox="1"/>
          <p:nvPr/>
        </p:nvSpPr>
        <p:spPr>
          <a:xfrm>
            <a:off x="421175" y="1766025"/>
            <a:ext cx="55389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Segmentation from user inputs (prompts)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g2b18a766b2d_0_680"/>
          <p:cNvSpPr txBox="1"/>
          <p:nvPr>
            <p:ph type="title"/>
          </p:nvPr>
        </p:nvSpPr>
        <p:spPr>
          <a:xfrm>
            <a:off x="1097275" y="961552"/>
            <a:ext cx="10058400" cy="775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Capabilities</a:t>
            </a:r>
            <a:endParaRPr/>
          </a:p>
        </p:txBody>
      </p:sp>
      <p:sp>
        <p:nvSpPr>
          <p:cNvPr id="769" name="Google Shape;769;g2b18a766b2d_0_680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70" name="Google Shape;770;g2b18a766b2d_0_680"/>
          <p:cNvSpPr txBox="1"/>
          <p:nvPr/>
        </p:nvSpPr>
        <p:spPr>
          <a:xfrm>
            <a:off x="8680627" y="1384133"/>
            <a:ext cx="30000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https://segment-anything.com/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71" name="Google Shape;771;g2b18a766b2d_0_68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72200" y="2318033"/>
            <a:ext cx="5715000" cy="4000500"/>
          </a:xfrm>
          <a:prstGeom prst="rect">
            <a:avLst/>
          </a:prstGeom>
          <a:noFill/>
          <a:ln>
            <a:noFill/>
          </a:ln>
        </p:spPr>
      </p:pic>
      <p:sp>
        <p:nvSpPr>
          <p:cNvPr id="772" name="Google Shape;772;g2b18a766b2d_0_680"/>
          <p:cNvSpPr txBox="1"/>
          <p:nvPr/>
        </p:nvSpPr>
        <p:spPr>
          <a:xfrm>
            <a:off x="421175" y="1766025"/>
            <a:ext cx="55389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Segmentation from user inputs (prompts)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3" name="Google Shape;773;g2b18a766b2d_0_680"/>
          <p:cNvSpPr txBox="1"/>
          <p:nvPr/>
        </p:nvSpPr>
        <p:spPr>
          <a:xfrm>
            <a:off x="6172200" y="1766025"/>
            <a:ext cx="56553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Automatic Mask Generation (AMG)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74" name="Google Shape;774;g2b18a766b2d_0_68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4800" y="2318025"/>
            <a:ext cx="5715000" cy="40004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g1fc8785cf3c_0_149"/>
          <p:cNvSpPr txBox="1"/>
          <p:nvPr>
            <p:ph type="ctrTitle"/>
          </p:nvPr>
        </p:nvSpPr>
        <p:spPr>
          <a:xfrm>
            <a:off x="1021075" y="758950"/>
            <a:ext cx="10530600" cy="3566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Font typeface="Calibri"/>
              <a:buNone/>
            </a:pPr>
            <a:r>
              <a:rPr lang="en-US"/>
              <a:t>Segment Anything for Microscopy</a:t>
            </a:r>
            <a:endParaRPr/>
          </a:p>
        </p:txBody>
      </p:sp>
      <p:sp>
        <p:nvSpPr>
          <p:cNvPr id="780" name="Google Shape;780;g1fc8785cf3c_0_149"/>
          <p:cNvSpPr txBox="1"/>
          <p:nvPr>
            <p:ph idx="12" type="sldNum"/>
          </p:nvPr>
        </p:nvSpPr>
        <p:spPr>
          <a:xfrm>
            <a:off x="0" y="6459538"/>
            <a:ext cx="13113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b="0" i="0" lang="en-US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404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5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g2b18a766b2d_0_460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Our aims &amp; contributions</a:t>
            </a:r>
            <a:endParaRPr/>
          </a:p>
        </p:txBody>
      </p:sp>
      <p:sp>
        <p:nvSpPr>
          <p:cNvPr id="787" name="Google Shape;787;g2b18a766b2d_0_460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How well does SAM work for microscopy data? Which model size is best?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Can we improve it (by finetuning) on microscopy data?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Build a napari-based tool for interactive and automatic segmentation and tracking.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 sz="1800"/>
              <a:t>Collaboration between my group and DFKI; + several open source contributions.</a:t>
            </a:r>
            <a:endParaRPr sz="1800"/>
          </a:p>
        </p:txBody>
      </p:sp>
      <p:sp>
        <p:nvSpPr>
          <p:cNvPr id="788" name="Google Shape;788;g2b18a766b2d_0_460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89" name="Google Shape;789;g2b18a766b2d_0_460"/>
          <p:cNvSpPr txBox="1"/>
          <p:nvPr/>
        </p:nvSpPr>
        <p:spPr>
          <a:xfrm>
            <a:off x="7654875" y="1128025"/>
            <a:ext cx="3593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Archit, …, </a:t>
            </a: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Pape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i="1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bioRxiv (2023)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https://doi.org/10.1101/2023.08.21.554208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0" name="Google Shape;790;g2b18a766b2d_0_460"/>
          <p:cNvGrpSpPr/>
          <p:nvPr/>
        </p:nvGrpSpPr>
        <p:grpSpPr>
          <a:xfrm>
            <a:off x="76675" y="41025"/>
            <a:ext cx="2400000" cy="1468325"/>
            <a:chOff x="760375" y="5117100"/>
            <a:chExt cx="2400000" cy="1468325"/>
          </a:xfrm>
        </p:grpSpPr>
        <p:pic>
          <p:nvPicPr>
            <p:cNvPr id="791" name="Google Shape;791;g2b18a766b2d_0_460"/>
            <p:cNvPicPr preferRelativeResize="0"/>
            <p:nvPr/>
          </p:nvPicPr>
          <p:blipFill rotWithShape="1">
            <a:blip r:embed="rId4">
              <a:alphaModFix/>
            </a:blip>
            <a:srcRect b="16027" l="12714" r="18293" t="10518"/>
            <a:stretch/>
          </p:blipFill>
          <p:spPr>
            <a:xfrm>
              <a:off x="760375" y="5117100"/>
              <a:ext cx="996225" cy="1140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92" name="Google Shape;792;g2b18a766b2d_0_460"/>
            <p:cNvSpPr txBox="1"/>
            <p:nvPr/>
          </p:nvSpPr>
          <p:spPr>
            <a:xfrm>
              <a:off x="866275" y="6220325"/>
              <a:ext cx="2294100" cy="36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Anwai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Archit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g2cc1a56de6c_0_244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Our aims &amp; contributions</a:t>
            </a:r>
            <a:endParaRPr/>
          </a:p>
        </p:txBody>
      </p:sp>
      <p:sp>
        <p:nvSpPr>
          <p:cNvPr id="799" name="Google Shape;799;g2cc1a56de6c_0_244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How well does SAM work for microscopy data? Which model size is best?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Can we improve it (by finetuning) on microscopy data?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Build a napari-based tool for interactive and automatic segmentation and tracking.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 sz="1800"/>
              <a:t>Collaboration between my group and DFKI; + several open source contributions.</a:t>
            </a:r>
            <a:endParaRPr sz="1800"/>
          </a:p>
        </p:txBody>
      </p:sp>
      <p:sp>
        <p:nvSpPr>
          <p:cNvPr id="800" name="Google Shape;800;g2cc1a56de6c_0_244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01" name="Google Shape;801;g2cc1a56de6c_0_244"/>
          <p:cNvSpPr txBox="1"/>
          <p:nvPr/>
        </p:nvSpPr>
        <p:spPr>
          <a:xfrm>
            <a:off x="7654875" y="1128025"/>
            <a:ext cx="3593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Archit, …, </a:t>
            </a: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Pape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i="1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bioRxiv (2023)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https://doi.org/10.1101/2023.08.21.554208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2" name="Google Shape;802;g2cc1a56de6c_0_244"/>
          <p:cNvGrpSpPr/>
          <p:nvPr/>
        </p:nvGrpSpPr>
        <p:grpSpPr>
          <a:xfrm>
            <a:off x="76675" y="41025"/>
            <a:ext cx="2400000" cy="1468325"/>
            <a:chOff x="760375" y="5117100"/>
            <a:chExt cx="2400000" cy="1468325"/>
          </a:xfrm>
        </p:grpSpPr>
        <p:pic>
          <p:nvPicPr>
            <p:cNvPr id="803" name="Google Shape;803;g2cc1a56de6c_0_244"/>
            <p:cNvPicPr preferRelativeResize="0"/>
            <p:nvPr/>
          </p:nvPicPr>
          <p:blipFill rotWithShape="1">
            <a:blip r:embed="rId4">
              <a:alphaModFix/>
            </a:blip>
            <a:srcRect b="16027" l="12714" r="18294" t="10518"/>
            <a:stretch/>
          </p:blipFill>
          <p:spPr>
            <a:xfrm>
              <a:off x="760375" y="5117100"/>
              <a:ext cx="996225" cy="1140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04" name="Google Shape;804;g2cc1a56de6c_0_244"/>
            <p:cNvSpPr txBox="1"/>
            <p:nvPr/>
          </p:nvSpPr>
          <p:spPr>
            <a:xfrm>
              <a:off x="866275" y="6220325"/>
              <a:ext cx="2294100" cy="36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Anwai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Archit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805" name="Google Shape;805;g2cc1a56de6c_0_2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2299421"/>
            <a:ext cx="12192000" cy="4087959"/>
          </a:xfrm>
          <a:prstGeom prst="rect">
            <a:avLst/>
          </a:prstGeom>
          <a:noFill/>
          <a:ln>
            <a:noFill/>
          </a:ln>
        </p:spPr>
      </p:pic>
      <p:sp>
        <p:nvSpPr>
          <p:cNvPr id="806" name="Google Shape;806;g2cc1a56de6c_0_244"/>
          <p:cNvSpPr/>
          <p:nvPr/>
        </p:nvSpPr>
        <p:spPr>
          <a:xfrm>
            <a:off x="2018450" y="2503200"/>
            <a:ext cx="1311900" cy="13191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7" name="Google Shape;807;g2cc1a56de6c_0_244"/>
          <p:cNvSpPr/>
          <p:nvPr/>
        </p:nvSpPr>
        <p:spPr>
          <a:xfrm>
            <a:off x="4354800" y="2884650"/>
            <a:ext cx="4338900" cy="2535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08" name="Google Shape;808;g2cc1a56de6c_0_244"/>
          <p:cNvCxnSpPr>
            <a:stCxn id="807" idx="1"/>
            <a:endCxn id="806" idx="3"/>
          </p:cNvCxnSpPr>
          <p:nvPr/>
        </p:nvCxnSpPr>
        <p:spPr>
          <a:xfrm rot="10800000">
            <a:off x="3330300" y="3162750"/>
            <a:ext cx="1024500" cy="9894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809" name="Google Shape;809;g2cc1a56de6c_0_244"/>
          <p:cNvSpPr txBox="1"/>
          <p:nvPr/>
        </p:nvSpPr>
        <p:spPr>
          <a:xfrm>
            <a:off x="4434250" y="3011800"/>
            <a:ext cx="4188000" cy="232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SAM authors test the model on nucleus segmentation and find good performance.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Model was predominantly trained on natural images!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4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Google Shape;815;g1ef774d14cf_0_45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Our aims &amp; contributions</a:t>
            </a:r>
            <a:endParaRPr/>
          </a:p>
        </p:txBody>
      </p:sp>
      <p:sp>
        <p:nvSpPr>
          <p:cNvPr id="816" name="Google Shape;816;g1ef774d14cf_0_45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How well does SAM work for microscopy data? Which model size is best?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Can we improve it by finetuning on microscopy data?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Build a napari-based tool for interactive and automatic segmentation and tracking.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 sz="1800"/>
              <a:t>Collaboration between my group and DFKI; + several open source contributions.</a:t>
            </a:r>
            <a:endParaRPr sz="1800"/>
          </a:p>
        </p:txBody>
      </p:sp>
      <p:sp>
        <p:nvSpPr>
          <p:cNvPr id="817" name="Google Shape;817;g1ef774d14cf_0_45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18" name="Google Shape;818;g1ef774d14cf_0_45"/>
          <p:cNvSpPr txBox="1"/>
          <p:nvPr/>
        </p:nvSpPr>
        <p:spPr>
          <a:xfrm>
            <a:off x="7654875" y="1128025"/>
            <a:ext cx="3593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Archit, …, </a:t>
            </a: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Pape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i="1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bioRxiv (2023)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https://doi.org/10.1101/2023.08.21.554208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19" name="Google Shape;819;g1ef774d14cf_0_45"/>
          <p:cNvGrpSpPr/>
          <p:nvPr/>
        </p:nvGrpSpPr>
        <p:grpSpPr>
          <a:xfrm>
            <a:off x="76675" y="41025"/>
            <a:ext cx="2400000" cy="1468325"/>
            <a:chOff x="760375" y="5117100"/>
            <a:chExt cx="2400000" cy="1468325"/>
          </a:xfrm>
        </p:grpSpPr>
        <p:pic>
          <p:nvPicPr>
            <p:cNvPr id="820" name="Google Shape;820;g1ef774d14cf_0_45"/>
            <p:cNvPicPr preferRelativeResize="0"/>
            <p:nvPr/>
          </p:nvPicPr>
          <p:blipFill rotWithShape="1">
            <a:blip r:embed="rId4">
              <a:alphaModFix/>
            </a:blip>
            <a:srcRect b="16027" l="12714" r="18293" t="10518"/>
            <a:stretch/>
          </p:blipFill>
          <p:spPr>
            <a:xfrm>
              <a:off x="760375" y="5117100"/>
              <a:ext cx="996225" cy="1140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21" name="Google Shape;821;g1ef774d14cf_0_45"/>
            <p:cNvSpPr txBox="1"/>
            <p:nvPr/>
          </p:nvSpPr>
          <p:spPr>
            <a:xfrm>
              <a:off x="866275" y="6220325"/>
              <a:ext cx="2294100" cy="36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Anwai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Archit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22" name="Google Shape;822;g1ef774d14cf_0_45"/>
          <p:cNvSpPr/>
          <p:nvPr/>
        </p:nvSpPr>
        <p:spPr>
          <a:xfrm>
            <a:off x="1091975" y="4440650"/>
            <a:ext cx="7419000" cy="1428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3" name="Google Shape;823;g1ef774d14cf_0_45"/>
          <p:cNvSpPr txBox="1"/>
          <p:nvPr/>
        </p:nvSpPr>
        <p:spPr>
          <a:xfrm>
            <a:off x="1341900" y="4525125"/>
            <a:ext cx="7278300" cy="134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We just released our stable v1.0 version!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And submitted revision -&gt; experiments are not in our preprint yet.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70d7b15e13_4_3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Large language models</a:t>
            </a:r>
            <a:endParaRPr/>
          </a:p>
        </p:txBody>
      </p:sp>
      <p:sp>
        <p:nvSpPr>
          <p:cNvPr id="127" name="Google Shape;127;g270d7b15e13_4_3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28" name="Google Shape;128;g270d7b15e13_4_31"/>
          <p:cNvPicPr preferRelativeResize="0"/>
          <p:nvPr/>
        </p:nvPicPr>
        <p:blipFill rotWithShape="1">
          <a:blip r:embed="rId3">
            <a:alphaModFix/>
          </a:blip>
          <a:srcRect b="13074" l="30254" r="30301" t="10554"/>
          <a:stretch/>
        </p:blipFill>
        <p:spPr>
          <a:xfrm>
            <a:off x="678550" y="2306525"/>
            <a:ext cx="1835526" cy="2162025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g270d7b15e13_4_31"/>
          <p:cNvSpPr/>
          <p:nvPr/>
        </p:nvSpPr>
        <p:spPr>
          <a:xfrm>
            <a:off x="4612700" y="1906350"/>
            <a:ext cx="6898800" cy="35217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g270d7b15e13_4_31"/>
          <p:cNvPicPr preferRelativeResize="0"/>
          <p:nvPr/>
        </p:nvPicPr>
        <p:blipFill rotWithShape="1">
          <a:blip r:embed="rId4">
            <a:alphaModFix/>
          </a:blip>
          <a:srcRect b="0" l="0" r="49438" t="31063"/>
          <a:stretch/>
        </p:blipFill>
        <p:spPr>
          <a:xfrm>
            <a:off x="7456100" y="2438725"/>
            <a:ext cx="1516799" cy="291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g270d7b15e13_4_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10763" y="2713623"/>
            <a:ext cx="973572" cy="97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g270d7b15e13_4_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27802" y="3739100"/>
            <a:ext cx="653499" cy="596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g270d7b15e13_4_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99875" y="3751225"/>
            <a:ext cx="859075" cy="85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g270d7b15e13_4_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658950" y="3005650"/>
            <a:ext cx="1083742" cy="549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g270d7b15e13_4_31"/>
          <p:cNvSpPr txBox="1"/>
          <p:nvPr/>
        </p:nvSpPr>
        <p:spPr>
          <a:xfrm>
            <a:off x="4907225" y="2074375"/>
            <a:ext cx="26184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Massive Dataset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6" name="Google Shape;136;g270d7b15e13_4_31"/>
          <p:cNvCxnSpPr>
            <a:stCxn id="130" idx="1"/>
          </p:cNvCxnSpPr>
          <p:nvPr/>
        </p:nvCxnSpPr>
        <p:spPr>
          <a:xfrm rot="10800000">
            <a:off x="6694700" y="3895801"/>
            <a:ext cx="7614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137" name="Google Shape;137;g270d7b15e13_4_31"/>
          <p:cNvSpPr txBox="1"/>
          <p:nvPr/>
        </p:nvSpPr>
        <p:spPr>
          <a:xfrm>
            <a:off x="9182499" y="2027972"/>
            <a:ext cx="23406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Downstream Tasks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g270d7b15e13_4_31"/>
          <p:cNvSpPr txBox="1"/>
          <p:nvPr/>
        </p:nvSpPr>
        <p:spPr>
          <a:xfrm>
            <a:off x="9800275" y="2537400"/>
            <a:ext cx="10836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Chatbot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g270d7b15e13_4_31"/>
          <p:cNvSpPr txBox="1"/>
          <p:nvPr/>
        </p:nvSpPr>
        <p:spPr>
          <a:xfrm>
            <a:off x="9770500" y="3112475"/>
            <a:ext cx="11133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Translation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g270d7b15e13_4_31"/>
          <p:cNvSpPr txBox="1"/>
          <p:nvPr/>
        </p:nvSpPr>
        <p:spPr>
          <a:xfrm>
            <a:off x="9753300" y="3631150"/>
            <a:ext cx="14385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Text Analysis </a:t>
            </a:r>
            <a:br>
              <a:rPr lang="en-US">
                <a:latin typeface="Calibri"/>
                <a:ea typeface="Calibri"/>
                <a:cs typeface="Calibri"/>
                <a:sym typeface="Calibri"/>
              </a:rPr>
            </a:br>
            <a:r>
              <a:rPr lang="en-US">
                <a:latin typeface="Calibri"/>
                <a:ea typeface="Calibri"/>
                <a:cs typeface="Calibri"/>
                <a:sym typeface="Calibri"/>
              </a:rPr>
              <a:t>&amp; Summary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g270d7b15e13_4_31"/>
          <p:cNvSpPr txBox="1"/>
          <p:nvPr/>
        </p:nvSpPr>
        <p:spPr>
          <a:xfrm>
            <a:off x="9691950" y="4306075"/>
            <a:ext cx="15612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Coding assistant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2" name="Google Shape;142;g270d7b15e13_4_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684323" y="4519548"/>
            <a:ext cx="803500" cy="803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3" name="Google Shape;143;g270d7b15e13_4_31"/>
          <p:cNvCxnSpPr>
            <a:stCxn id="130" idx="3"/>
            <a:endCxn id="138" idx="1"/>
          </p:cNvCxnSpPr>
          <p:nvPr/>
        </p:nvCxnSpPr>
        <p:spPr>
          <a:xfrm flipH="1" rot="10800000">
            <a:off x="8972899" y="2811900"/>
            <a:ext cx="827400" cy="1083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4" name="Google Shape;144;g270d7b15e13_4_31"/>
          <p:cNvCxnSpPr>
            <a:stCxn id="130" idx="3"/>
            <a:endCxn id="139" idx="1"/>
          </p:cNvCxnSpPr>
          <p:nvPr/>
        </p:nvCxnSpPr>
        <p:spPr>
          <a:xfrm flipH="1" rot="10800000">
            <a:off x="8972899" y="3387000"/>
            <a:ext cx="797700" cy="508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5" name="Google Shape;145;g270d7b15e13_4_31"/>
          <p:cNvCxnSpPr>
            <a:stCxn id="130" idx="3"/>
            <a:endCxn id="140" idx="1"/>
          </p:cNvCxnSpPr>
          <p:nvPr/>
        </p:nvCxnSpPr>
        <p:spPr>
          <a:xfrm>
            <a:off x="8972899" y="3895801"/>
            <a:ext cx="780300" cy="9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6" name="Google Shape;146;g270d7b15e13_4_31"/>
          <p:cNvSpPr txBox="1"/>
          <p:nvPr/>
        </p:nvSpPr>
        <p:spPr>
          <a:xfrm>
            <a:off x="7511550" y="2046675"/>
            <a:ext cx="15168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Transformer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7" name="Google Shape;147;g270d7b15e13_4_31"/>
          <p:cNvCxnSpPr>
            <a:stCxn id="130" idx="3"/>
            <a:endCxn id="141" idx="1"/>
          </p:cNvCxnSpPr>
          <p:nvPr/>
        </p:nvCxnSpPr>
        <p:spPr>
          <a:xfrm>
            <a:off x="8972899" y="3895801"/>
            <a:ext cx="719100" cy="684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148" name="Google Shape;148;g270d7b15e13_4_31"/>
          <p:cNvPicPr preferRelativeResize="0"/>
          <p:nvPr/>
        </p:nvPicPr>
        <p:blipFill rotWithShape="1">
          <a:blip r:embed="rId10">
            <a:alphaModFix/>
          </a:blip>
          <a:srcRect b="0" l="12905" r="14431" t="0"/>
          <a:stretch/>
        </p:blipFill>
        <p:spPr>
          <a:xfrm>
            <a:off x="52675" y="4647500"/>
            <a:ext cx="2076425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g270d7b15e13_4_31"/>
          <p:cNvPicPr preferRelativeResize="0"/>
          <p:nvPr/>
        </p:nvPicPr>
        <p:blipFill rotWithShape="1">
          <a:blip r:embed="rId11">
            <a:alphaModFix/>
          </a:blip>
          <a:srcRect b="0" l="15970" r="16757" t="7952"/>
          <a:stretch/>
        </p:blipFill>
        <p:spPr>
          <a:xfrm>
            <a:off x="2682350" y="2532288"/>
            <a:ext cx="1762075" cy="160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g270d7b15e13_4_31"/>
          <p:cNvPicPr preferRelativeResize="0"/>
          <p:nvPr/>
        </p:nvPicPr>
        <p:blipFill rotWithShape="1">
          <a:blip r:embed="rId12">
            <a:alphaModFix/>
          </a:blip>
          <a:srcRect b="24749" l="22716" r="21918" t="23881"/>
          <a:stretch/>
        </p:blipFill>
        <p:spPr>
          <a:xfrm>
            <a:off x="2063503" y="5269858"/>
            <a:ext cx="2618402" cy="13660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" name="Google Shape;829;g2b18a766b2d_0_734"/>
          <p:cNvPicPr preferRelativeResize="0"/>
          <p:nvPr/>
        </p:nvPicPr>
        <p:blipFill rotWithShape="1">
          <a:blip r:embed="rId3">
            <a:alphaModFix/>
          </a:blip>
          <a:srcRect b="0" l="33836" r="39118" t="0"/>
          <a:stretch/>
        </p:blipFill>
        <p:spPr>
          <a:xfrm>
            <a:off x="6409050" y="2406600"/>
            <a:ext cx="3984623" cy="3520475"/>
          </a:xfrm>
          <a:prstGeom prst="rect">
            <a:avLst/>
          </a:prstGeom>
          <a:noFill/>
          <a:ln>
            <a:noFill/>
          </a:ln>
        </p:spPr>
      </p:pic>
      <p:sp>
        <p:nvSpPr>
          <p:cNvPr id="830" name="Google Shape;830;g2b18a766b2d_0_734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Finetuning SAM</a:t>
            </a:r>
            <a:endParaRPr/>
          </a:p>
        </p:txBody>
      </p:sp>
      <p:sp>
        <p:nvSpPr>
          <p:cNvPr id="831" name="Google Shape;831;g2b18a766b2d_0_734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Our contributions: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Re-implement iterative training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Original code not published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Complex procedure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Use to finetune </a:t>
            </a:r>
            <a:r>
              <a:rPr b="1" lang="en-US"/>
              <a:t>SAM components</a:t>
            </a:r>
            <a:br>
              <a:rPr lang="en-US"/>
            </a:b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</p:txBody>
      </p:sp>
      <p:sp>
        <p:nvSpPr>
          <p:cNvPr id="832" name="Google Shape;832;g2b18a766b2d_0_734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833" name="Google Shape;833;g2b18a766b2d_0_734"/>
          <p:cNvCxnSpPr>
            <a:endCxn id="829" idx="1"/>
          </p:cNvCxnSpPr>
          <p:nvPr/>
        </p:nvCxnSpPr>
        <p:spPr>
          <a:xfrm>
            <a:off x="4243650" y="3488538"/>
            <a:ext cx="2165400" cy="6783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834" name="Google Shape;834;g2b18a766b2d_0_734"/>
          <p:cNvPicPr preferRelativeResize="0"/>
          <p:nvPr/>
        </p:nvPicPr>
        <p:blipFill rotWithShape="1">
          <a:blip r:embed="rId4">
            <a:alphaModFix/>
          </a:blip>
          <a:srcRect b="87835" l="5759" r="84890" t="6290"/>
          <a:stretch/>
        </p:blipFill>
        <p:spPr>
          <a:xfrm>
            <a:off x="8623600" y="5801075"/>
            <a:ext cx="1009201" cy="949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35" name="Google Shape;835;g2b18a766b2d_0_734"/>
          <p:cNvPicPr preferRelativeResize="0"/>
          <p:nvPr/>
        </p:nvPicPr>
        <p:blipFill rotWithShape="1">
          <a:blip r:embed="rId4">
            <a:alphaModFix/>
          </a:blip>
          <a:srcRect b="65390" l="49682" r="32794" t="29739"/>
          <a:stretch/>
        </p:blipFill>
        <p:spPr>
          <a:xfrm>
            <a:off x="6392400" y="5877275"/>
            <a:ext cx="1891301" cy="786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36" name="Google Shape;836;g2b18a766b2d_0_734"/>
          <p:cNvPicPr preferRelativeResize="0"/>
          <p:nvPr/>
        </p:nvPicPr>
        <p:blipFill rotWithShape="1">
          <a:blip r:embed="rId4">
            <a:alphaModFix/>
          </a:blip>
          <a:srcRect b="77883" l="77442" r="15482" t="14739"/>
          <a:stretch/>
        </p:blipFill>
        <p:spPr>
          <a:xfrm rot="-5400000">
            <a:off x="8040998" y="1836050"/>
            <a:ext cx="763601" cy="1191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37" name="Google Shape;837;g2b18a766b2d_0_734"/>
          <p:cNvPicPr preferRelativeResize="0"/>
          <p:nvPr/>
        </p:nvPicPr>
        <p:blipFill rotWithShape="1">
          <a:blip r:embed="rId4">
            <a:alphaModFix/>
          </a:blip>
          <a:srcRect b="77883" l="85145" r="11791" t="14739"/>
          <a:stretch/>
        </p:blipFill>
        <p:spPr>
          <a:xfrm rot="-5400000">
            <a:off x="8257498" y="1400298"/>
            <a:ext cx="330601" cy="1191997"/>
          </a:xfrm>
          <a:prstGeom prst="rect">
            <a:avLst/>
          </a:prstGeom>
          <a:noFill/>
          <a:ln>
            <a:noFill/>
          </a:ln>
        </p:spPr>
      </p:pic>
      <p:sp>
        <p:nvSpPr>
          <p:cNvPr id="838" name="Google Shape;838;g2b18a766b2d_0_734"/>
          <p:cNvSpPr/>
          <p:nvPr/>
        </p:nvSpPr>
        <p:spPr>
          <a:xfrm>
            <a:off x="8550650" y="1788000"/>
            <a:ext cx="150900" cy="57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3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4" name="Google Shape;844;g2cc1a56de6c_0_298"/>
          <p:cNvPicPr preferRelativeResize="0"/>
          <p:nvPr/>
        </p:nvPicPr>
        <p:blipFill rotWithShape="1">
          <a:blip r:embed="rId3">
            <a:alphaModFix/>
          </a:blip>
          <a:srcRect b="0" l="33837" r="39116" t="0"/>
          <a:stretch/>
        </p:blipFill>
        <p:spPr>
          <a:xfrm>
            <a:off x="6409050" y="2406600"/>
            <a:ext cx="3984623" cy="3520475"/>
          </a:xfrm>
          <a:prstGeom prst="rect">
            <a:avLst/>
          </a:prstGeom>
          <a:noFill/>
          <a:ln>
            <a:noFill/>
          </a:ln>
        </p:spPr>
      </p:pic>
      <p:sp>
        <p:nvSpPr>
          <p:cNvPr id="845" name="Google Shape;845;g2cc1a56de6c_0_298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Finetuning SAM + improve instance seg</a:t>
            </a:r>
            <a:endParaRPr/>
          </a:p>
        </p:txBody>
      </p:sp>
      <p:sp>
        <p:nvSpPr>
          <p:cNvPr id="846" name="Google Shape;846;g2cc1a56de6c_0_298"/>
          <p:cNvSpPr txBox="1"/>
          <p:nvPr>
            <p:ph idx="1" type="body"/>
          </p:nvPr>
        </p:nvSpPr>
        <p:spPr>
          <a:xfrm>
            <a:off x="1097275" y="1845725"/>
            <a:ext cx="103029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Our contributions: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Re-implement iterative training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Original code not published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Complex procedure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Use to finetune SAM components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Add d</a:t>
            </a:r>
            <a:r>
              <a:rPr lang="en-US" sz="2000"/>
              <a:t>ecoder </a:t>
            </a:r>
            <a:r>
              <a:rPr lang="en-US"/>
              <a:t>for instance segmentation (AIS)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Predicts foreground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Regresses distances to boundary + centroid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Input for watershed</a:t>
            </a:r>
            <a:br>
              <a:rPr lang="en-US"/>
            </a:b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</p:txBody>
      </p:sp>
      <p:sp>
        <p:nvSpPr>
          <p:cNvPr id="847" name="Google Shape;847;g2cc1a56de6c_0_298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48" name="Google Shape;848;g2cc1a56de6c_0_298"/>
          <p:cNvPicPr preferRelativeResize="0"/>
          <p:nvPr/>
        </p:nvPicPr>
        <p:blipFill rotWithShape="1">
          <a:blip r:embed="rId4">
            <a:alphaModFix/>
          </a:blip>
          <a:srcRect b="87835" l="5759" r="84890" t="6290"/>
          <a:stretch/>
        </p:blipFill>
        <p:spPr>
          <a:xfrm>
            <a:off x="8623600" y="5801075"/>
            <a:ext cx="1009201" cy="949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49" name="Google Shape;849;g2cc1a56de6c_0_298"/>
          <p:cNvPicPr preferRelativeResize="0"/>
          <p:nvPr/>
        </p:nvPicPr>
        <p:blipFill rotWithShape="1">
          <a:blip r:embed="rId4">
            <a:alphaModFix/>
          </a:blip>
          <a:srcRect b="65390" l="49682" r="32794" t="29739"/>
          <a:stretch/>
        </p:blipFill>
        <p:spPr>
          <a:xfrm>
            <a:off x="6392400" y="5877275"/>
            <a:ext cx="1891301" cy="786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50" name="Google Shape;850;g2cc1a56de6c_0_298"/>
          <p:cNvPicPr preferRelativeResize="0"/>
          <p:nvPr/>
        </p:nvPicPr>
        <p:blipFill rotWithShape="1">
          <a:blip r:embed="rId4">
            <a:alphaModFix/>
          </a:blip>
          <a:srcRect b="77883" l="77442" r="15482" t="14739"/>
          <a:stretch/>
        </p:blipFill>
        <p:spPr>
          <a:xfrm rot="-5400000">
            <a:off x="8040998" y="1836050"/>
            <a:ext cx="763601" cy="1191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51" name="Google Shape;851;g2cc1a56de6c_0_298"/>
          <p:cNvPicPr preferRelativeResize="0"/>
          <p:nvPr/>
        </p:nvPicPr>
        <p:blipFill rotWithShape="1">
          <a:blip r:embed="rId4">
            <a:alphaModFix/>
          </a:blip>
          <a:srcRect b="77883" l="85145" r="11791" t="14739"/>
          <a:stretch/>
        </p:blipFill>
        <p:spPr>
          <a:xfrm rot="-5400000">
            <a:off x="8257498" y="1400298"/>
            <a:ext cx="330601" cy="1191997"/>
          </a:xfrm>
          <a:prstGeom prst="rect">
            <a:avLst/>
          </a:prstGeom>
          <a:noFill/>
          <a:ln>
            <a:noFill/>
          </a:ln>
        </p:spPr>
      </p:pic>
      <p:sp>
        <p:nvSpPr>
          <p:cNvPr id="852" name="Google Shape;852;g2cc1a56de6c_0_298"/>
          <p:cNvSpPr/>
          <p:nvPr/>
        </p:nvSpPr>
        <p:spPr>
          <a:xfrm>
            <a:off x="8550650" y="1788000"/>
            <a:ext cx="150900" cy="57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53" name="Google Shape;853;g2cc1a56de6c_0_298"/>
          <p:cNvPicPr preferRelativeResize="0"/>
          <p:nvPr/>
        </p:nvPicPr>
        <p:blipFill rotWithShape="1">
          <a:blip r:embed="rId4">
            <a:alphaModFix/>
          </a:blip>
          <a:srcRect b="92658" l="49068" r="36948" t="0"/>
          <a:stretch/>
        </p:blipFill>
        <p:spPr>
          <a:xfrm>
            <a:off x="10240975" y="4139075"/>
            <a:ext cx="1509875" cy="1186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54" name="Google Shape;854;g2cc1a56de6c_0_298"/>
          <p:cNvPicPr preferRelativeResize="0"/>
          <p:nvPr/>
        </p:nvPicPr>
        <p:blipFill rotWithShape="1">
          <a:blip r:embed="rId4">
            <a:alphaModFix/>
          </a:blip>
          <a:srcRect b="92658" l="73796" r="12220" t="0"/>
          <a:stretch/>
        </p:blipFill>
        <p:spPr>
          <a:xfrm rot="-5400000">
            <a:off x="10542925" y="2635458"/>
            <a:ext cx="1509875" cy="11868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g2b18a766b2d_0_544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Finetuning for light microscopy</a:t>
            </a:r>
            <a:endParaRPr/>
          </a:p>
        </p:txBody>
      </p:sp>
      <p:sp>
        <p:nvSpPr>
          <p:cNvPr id="861" name="Google Shape;861;g2b18a766b2d_0_544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Training data: cell and nucleus segmentation (published datasets)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Cells in Phase-contrast (LiveCELL)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Cells in Tissue (TissueNet)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Cells and Nuclei in Fluorescence (Neurips Cell Seg, DSB)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Cells in LightSheet (PlantSeg-Roots)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Bacteria in labelfree imaging (DeepBacs)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Evaluate on test-split of training datasets (“in domain”)</a:t>
            </a:r>
            <a:br>
              <a:rPr lang="en-US"/>
            </a:br>
            <a:r>
              <a:rPr lang="en-US"/>
              <a:t>and unseen datasets (“out of domain”):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Nuclei and cells in confocal, cells in immunofluorescence, nuclei in histopathology, …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Compare interactive and automatic instance segmentation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Compare to CellPose baseline for automatic segmentation</a:t>
            </a:r>
            <a:endParaRPr/>
          </a:p>
        </p:txBody>
      </p:sp>
      <p:sp>
        <p:nvSpPr>
          <p:cNvPr id="862" name="Google Shape;862;g2b18a766b2d_0_544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7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Google Shape;868;g2b18a766b2d_0_76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69" name="Google Shape;869;g2b18a766b2d_0_767"/>
          <p:cNvPicPr preferRelativeResize="0"/>
          <p:nvPr/>
        </p:nvPicPr>
        <p:blipFill rotWithShape="1">
          <a:blip r:embed="rId3">
            <a:alphaModFix/>
          </a:blip>
          <a:srcRect b="48977" l="0" r="28233" t="4672"/>
          <a:stretch/>
        </p:blipFill>
        <p:spPr>
          <a:xfrm>
            <a:off x="221975" y="2321875"/>
            <a:ext cx="5498075" cy="4230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70" name="Google Shape;870;g2b18a766b2d_0_767"/>
          <p:cNvPicPr preferRelativeResize="0"/>
          <p:nvPr/>
        </p:nvPicPr>
        <p:blipFill rotWithShape="1">
          <a:blip r:embed="rId3">
            <a:alphaModFix/>
          </a:blip>
          <a:srcRect b="0" l="0" r="28195" t="52590"/>
          <a:stretch/>
        </p:blipFill>
        <p:spPr>
          <a:xfrm>
            <a:off x="6148250" y="2369965"/>
            <a:ext cx="5347650" cy="420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1" name="Google Shape;871;g2b18a766b2d_0_767"/>
          <p:cNvPicPr preferRelativeResize="0"/>
          <p:nvPr/>
        </p:nvPicPr>
        <p:blipFill rotWithShape="1">
          <a:blip r:embed="rId3">
            <a:alphaModFix/>
          </a:blip>
          <a:srcRect b="95385" l="14553" r="28816" t="0"/>
          <a:stretch/>
        </p:blipFill>
        <p:spPr>
          <a:xfrm>
            <a:off x="1334125" y="1858025"/>
            <a:ext cx="4338077" cy="421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2" name="Google Shape;872;g2b18a766b2d_0_767"/>
          <p:cNvPicPr preferRelativeResize="0"/>
          <p:nvPr/>
        </p:nvPicPr>
        <p:blipFill rotWithShape="1">
          <a:blip r:embed="rId3">
            <a:alphaModFix/>
          </a:blip>
          <a:srcRect b="95385" l="14550" r="28342" t="0"/>
          <a:stretch/>
        </p:blipFill>
        <p:spPr>
          <a:xfrm>
            <a:off x="7246625" y="1897765"/>
            <a:ext cx="4374675" cy="421176"/>
          </a:xfrm>
          <a:prstGeom prst="rect">
            <a:avLst/>
          </a:prstGeom>
          <a:noFill/>
          <a:ln>
            <a:noFill/>
          </a:ln>
        </p:spPr>
      </p:pic>
      <p:sp>
        <p:nvSpPr>
          <p:cNvPr id="873" name="Google Shape;873;g2b18a766b2d_0_76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Interactive Segmentation:</a:t>
            </a:r>
            <a:endParaRPr/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In domain                          &amp;       Out-of-domain</a:t>
            </a:r>
            <a:endParaRPr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8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g2b18a766b2d_0_52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Results: In Domain</a:t>
            </a:r>
            <a:endParaRPr/>
          </a:p>
        </p:txBody>
      </p:sp>
      <p:sp>
        <p:nvSpPr>
          <p:cNvPr id="880" name="Google Shape;880;g2b18a766b2d_0_521"/>
          <p:cNvSpPr txBox="1"/>
          <p:nvPr>
            <p:ph idx="1" type="body"/>
          </p:nvPr>
        </p:nvSpPr>
        <p:spPr>
          <a:xfrm>
            <a:off x="1097275" y="1845725"/>
            <a:ext cx="43623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Results for LIVECell Dataset </a:t>
            </a:r>
            <a:br>
              <a:rPr lang="en-US"/>
            </a:br>
            <a:r>
              <a:rPr lang="en-US"/>
              <a:t>(In Domain; Test Split)</a:t>
            </a:r>
            <a:endParaRPr b="1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Evaluation: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Interactive Segmentation: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Derive prompts from ground-truth, improve iteratively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Instance segmentation: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Compare with CellPose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Both: compute segmentation accuracy (compared to ground-truth)</a:t>
            </a:r>
            <a:br>
              <a:rPr lang="en-US"/>
            </a:br>
            <a:endParaRPr/>
          </a:p>
        </p:txBody>
      </p:sp>
      <p:sp>
        <p:nvSpPr>
          <p:cNvPr id="881" name="Google Shape;881;g2b18a766b2d_0_52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82" name="Google Shape;882;g2b18a766b2d_0_521"/>
          <p:cNvPicPr preferRelativeResize="0"/>
          <p:nvPr/>
        </p:nvPicPr>
        <p:blipFill rotWithShape="1">
          <a:blip r:embed="rId3">
            <a:alphaModFix/>
          </a:blip>
          <a:srcRect b="0" l="0" r="1545" t="0"/>
          <a:stretch/>
        </p:blipFill>
        <p:spPr>
          <a:xfrm>
            <a:off x="5728175" y="249825"/>
            <a:ext cx="6401750" cy="3100750"/>
          </a:xfrm>
          <a:prstGeom prst="rect">
            <a:avLst/>
          </a:prstGeom>
          <a:noFill/>
          <a:ln>
            <a:noFill/>
          </a:ln>
        </p:spPr>
      </p:pic>
      <p:sp>
        <p:nvSpPr>
          <p:cNvPr id="883" name="Google Shape;883;g2b18a766b2d_0_521"/>
          <p:cNvSpPr txBox="1"/>
          <p:nvPr/>
        </p:nvSpPr>
        <p:spPr>
          <a:xfrm>
            <a:off x="5974075" y="26800"/>
            <a:ext cx="1252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 Base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4" name="Google Shape;884;g2b18a766b2d_0_5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78125" y="3458325"/>
            <a:ext cx="6413874" cy="3314555"/>
          </a:xfrm>
          <a:prstGeom prst="rect">
            <a:avLst/>
          </a:prstGeom>
          <a:noFill/>
          <a:ln>
            <a:noFill/>
          </a:ln>
        </p:spPr>
      </p:pic>
      <p:sp>
        <p:nvSpPr>
          <p:cNvPr id="885" name="Google Shape;885;g2b18a766b2d_0_521"/>
          <p:cNvSpPr txBox="1"/>
          <p:nvPr/>
        </p:nvSpPr>
        <p:spPr>
          <a:xfrm>
            <a:off x="5974075" y="3303400"/>
            <a:ext cx="1252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 Large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6" name="Google Shape;886;g2b18a766b2d_0_5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50501" y="507076"/>
            <a:ext cx="1075775" cy="1177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7" name="Google Shape;887;g2b18a766b2d_0_5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62288" y="3846101"/>
            <a:ext cx="1075775" cy="1177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g1ef774d14cf_0_0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Automatic Segmentation</a:t>
            </a:r>
            <a:endParaRPr/>
          </a:p>
        </p:txBody>
      </p:sp>
      <p:sp>
        <p:nvSpPr>
          <p:cNvPr id="894" name="Google Shape;894;g1ef774d14cf_0_0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95" name="Google Shape;895;g1ef774d14cf_0_0"/>
          <p:cNvSpPr txBox="1"/>
          <p:nvPr/>
        </p:nvSpPr>
        <p:spPr>
          <a:xfrm>
            <a:off x="6136700" y="3366125"/>
            <a:ext cx="1344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VIT-B-LM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AIS: 9 sec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6" name="Google Shape;896;g1ef774d14cf_0_0"/>
          <p:cNvSpPr txBox="1"/>
          <p:nvPr/>
        </p:nvSpPr>
        <p:spPr>
          <a:xfrm>
            <a:off x="5398100" y="6033125"/>
            <a:ext cx="1549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VIT-B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AMG: 75 sec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7" name="Google Shape;897;g1ef774d14cf_0_0"/>
          <p:cNvSpPr txBox="1"/>
          <p:nvPr/>
        </p:nvSpPr>
        <p:spPr>
          <a:xfrm>
            <a:off x="1223775" y="1843650"/>
            <a:ext cx="58725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Instance segmentation on LIVECell Dataset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Runtimes on laptop (CPU); 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including embedding computation (dominates for AIS)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8" name="Google Shape;898;g1ef774d14cf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5276" y="3184183"/>
            <a:ext cx="4756748" cy="3542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9" name="Google Shape;899;g1ef774d14cf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77825" y="3221647"/>
            <a:ext cx="4756748" cy="354210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00" name="Google Shape;900;g1ef774d14cf_0_0"/>
          <p:cNvCxnSpPr/>
          <p:nvPr/>
        </p:nvCxnSpPr>
        <p:spPr>
          <a:xfrm rot="10800000">
            <a:off x="9901600" y="6596450"/>
            <a:ext cx="325800" cy="636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901" name="Google Shape;901;g1ef774d14cf_0_0"/>
          <p:cNvCxnSpPr/>
          <p:nvPr/>
        </p:nvCxnSpPr>
        <p:spPr>
          <a:xfrm rot="10800000">
            <a:off x="11155675" y="6596450"/>
            <a:ext cx="325800" cy="636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g2b18a766b2d_0_537"/>
          <p:cNvSpPr/>
          <p:nvPr/>
        </p:nvSpPr>
        <p:spPr>
          <a:xfrm>
            <a:off x="9146650" y="1509875"/>
            <a:ext cx="5562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8" name="Google Shape;908;g2b18a766b2d_0_53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Results: Out of domain</a:t>
            </a:r>
            <a:endParaRPr/>
          </a:p>
        </p:txBody>
      </p:sp>
      <p:sp>
        <p:nvSpPr>
          <p:cNvPr id="909" name="Google Shape;909;g2b18a766b2d_0_537"/>
          <p:cNvSpPr txBox="1"/>
          <p:nvPr>
            <p:ph idx="1" type="body"/>
          </p:nvPr>
        </p:nvSpPr>
        <p:spPr>
          <a:xfrm>
            <a:off x="1097275" y="1845725"/>
            <a:ext cx="49899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Results for out of-domain datasets.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Same evaluation procedure as before.</a:t>
            </a:r>
            <a:endParaRPr/>
          </a:p>
        </p:txBody>
      </p:sp>
      <p:sp>
        <p:nvSpPr>
          <p:cNvPr id="910" name="Google Shape;910;g2b18a766b2d_0_53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11" name="Google Shape;911;g2b18a766b2d_0_5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55900" y="656199"/>
            <a:ext cx="2632750" cy="5993725"/>
          </a:xfrm>
          <a:prstGeom prst="rect">
            <a:avLst/>
          </a:prstGeom>
          <a:noFill/>
          <a:ln>
            <a:noFill/>
          </a:ln>
        </p:spPr>
      </p:pic>
      <p:sp>
        <p:nvSpPr>
          <p:cNvPr id="912" name="Google Shape;912;g2b18a766b2d_0_537"/>
          <p:cNvSpPr txBox="1"/>
          <p:nvPr/>
        </p:nvSpPr>
        <p:spPr>
          <a:xfrm>
            <a:off x="7421875" y="103000"/>
            <a:ext cx="1252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 Base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13" name="Google Shape;913;g2b18a766b2d_0_5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21875" y="608980"/>
            <a:ext cx="2585725" cy="5898475"/>
          </a:xfrm>
          <a:prstGeom prst="rect">
            <a:avLst/>
          </a:prstGeom>
          <a:noFill/>
          <a:ln>
            <a:noFill/>
          </a:ln>
        </p:spPr>
      </p:pic>
      <p:sp>
        <p:nvSpPr>
          <p:cNvPr id="914" name="Google Shape;914;g2b18a766b2d_0_537"/>
          <p:cNvSpPr txBox="1"/>
          <p:nvPr/>
        </p:nvSpPr>
        <p:spPr>
          <a:xfrm>
            <a:off x="10165075" y="103000"/>
            <a:ext cx="1252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 Large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15" name="Google Shape;915;g2b18a766b2d_0_5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57400" y="4496900"/>
            <a:ext cx="1450375" cy="207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0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" name="Google Shape;921;g2cc1a56de6c_0_329"/>
          <p:cNvSpPr/>
          <p:nvPr/>
        </p:nvSpPr>
        <p:spPr>
          <a:xfrm>
            <a:off x="9146650" y="1509875"/>
            <a:ext cx="5562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2" name="Google Shape;922;g2cc1a56de6c_0_329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Results: Out of domain</a:t>
            </a:r>
            <a:endParaRPr/>
          </a:p>
        </p:txBody>
      </p:sp>
      <p:sp>
        <p:nvSpPr>
          <p:cNvPr id="923" name="Google Shape;923;g2cc1a56de6c_0_329"/>
          <p:cNvSpPr txBox="1"/>
          <p:nvPr>
            <p:ph idx="1" type="body"/>
          </p:nvPr>
        </p:nvSpPr>
        <p:spPr>
          <a:xfrm>
            <a:off x="1097275" y="1845725"/>
            <a:ext cx="49899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Results for out of-domain datasets.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Same evaluation procedure as before.</a:t>
            </a:r>
            <a:endParaRPr/>
          </a:p>
        </p:txBody>
      </p:sp>
      <p:sp>
        <p:nvSpPr>
          <p:cNvPr id="924" name="Google Shape;924;g2cc1a56de6c_0_329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25" name="Google Shape;925;g2cc1a56de6c_0_3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55900" y="656199"/>
            <a:ext cx="2632750" cy="5993725"/>
          </a:xfrm>
          <a:prstGeom prst="rect">
            <a:avLst/>
          </a:prstGeom>
          <a:noFill/>
          <a:ln>
            <a:noFill/>
          </a:ln>
        </p:spPr>
      </p:pic>
      <p:sp>
        <p:nvSpPr>
          <p:cNvPr id="926" name="Google Shape;926;g2cc1a56de6c_0_329"/>
          <p:cNvSpPr txBox="1"/>
          <p:nvPr/>
        </p:nvSpPr>
        <p:spPr>
          <a:xfrm>
            <a:off x="7421875" y="103000"/>
            <a:ext cx="1252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 Base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7" name="Google Shape;927;g2cc1a56de6c_0_3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21875" y="608980"/>
            <a:ext cx="2585725" cy="5898475"/>
          </a:xfrm>
          <a:prstGeom prst="rect">
            <a:avLst/>
          </a:prstGeom>
          <a:noFill/>
          <a:ln>
            <a:noFill/>
          </a:ln>
        </p:spPr>
      </p:pic>
      <p:sp>
        <p:nvSpPr>
          <p:cNvPr id="928" name="Google Shape;928;g2cc1a56de6c_0_329"/>
          <p:cNvSpPr txBox="1"/>
          <p:nvPr/>
        </p:nvSpPr>
        <p:spPr>
          <a:xfrm>
            <a:off x="10165075" y="103000"/>
            <a:ext cx="1252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 Large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9" name="Google Shape;929;g2cc1a56de6c_0_329"/>
          <p:cNvSpPr/>
          <p:nvPr/>
        </p:nvSpPr>
        <p:spPr>
          <a:xfrm>
            <a:off x="1088700" y="3178675"/>
            <a:ext cx="5433900" cy="3369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0" name="Google Shape;930;g2cc1a56de6c_0_329"/>
          <p:cNvSpPr txBox="1"/>
          <p:nvPr/>
        </p:nvSpPr>
        <p:spPr>
          <a:xfrm>
            <a:off x="1311900" y="3353500"/>
            <a:ext cx="4942200" cy="30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Conclusions: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Finetuning improves models!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Best model: vit_l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○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If runtime matters: vit_b / vit_t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Comparison to CellPose (automatic seg.):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○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Similar performance on most out of domain datasets (cyto2 model)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5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g2b18a766b2d_0_529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Finetuning for electron microscopy</a:t>
            </a:r>
            <a:endParaRPr/>
          </a:p>
        </p:txBody>
      </p:sp>
      <p:sp>
        <p:nvSpPr>
          <p:cNvPr id="937" name="Google Shape;937;g2b18a766b2d_0_529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38" name="Google Shape;938;g2b18a766b2d_0_529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Training data: Mitochondria and nucleus segmentation in electron microscopy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Most training data from MitoNet (</a:t>
            </a:r>
            <a:r>
              <a:rPr lang="en-US" sz="1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https://doi.org/10.1016/j.cels.2022.12.006</a:t>
            </a:r>
            <a:r>
              <a:rPr lang="en-US"/>
              <a:t>).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Compare default and finetuned model.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Compare automated segmentation with MitoNet.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Evaluate on test-split of training datasets (“in domain”)</a:t>
            </a:r>
            <a:br>
              <a:rPr lang="en-US"/>
            </a:br>
            <a:r>
              <a:rPr lang="en-US"/>
              <a:t>and unseen datasets (“out of domain”)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Application to EM mitochondria from non-training data.</a:t>
            </a:r>
            <a:endParaRPr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3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g2cc1a56de6c_0_344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45" name="Google Shape;945;g2cc1a56de6c_0_344"/>
          <p:cNvPicPr preferRelativeResize="0"/>
          <p:nvPr/>
        </p:nvPicPr>
        <p:blipFill rotWithShape="1">
          <a:blip r:embed="rId3">
            <a:alphaModFix/>
          </a:blip>
          <a:srcRect b="95385" l="14553" r="28817" t="0"/>
          <a:stretch/>
        </p:blipFill>
        <p:spPr>
          <a:xfrm>
            <a:off x="1334125" y="1858025"/>
            <a:ext cx="4338077" cy="421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46" name="Google Shape;946;g2cc1a56de6c_0_344"/>
          <p:cNvPicPr preferRelativeResize="0"/>
          <p:nvPr/>
        </p:nvPicPr>
        <p:blipFill rotWithShape="1">
          <a:blip r:embed="rId3">
            <a:alphaModFix/>
          </a:blip>
          <a:srcRect b="95385" l="14550" r="28342" t="0"/>
          <a:stretch/>
        </p:blipFill>
        <p:spPr>
          <a:xfrm>
            <a:off x="7246625" y="1897765"/>
            <a:ext cx="4374675" cy="421176"/>
          </a:xfrm>
          <a:prstGeom prst="rect">
            <a:avLst/>
          </a:prstGeom>
          <a:noFill/>
          <a:ln>
            <a:noFill/>
          </a:ln>
        </p:spPr>
      </p:pic>
      <p:sp>
        <p:nvSpPr>
          <p:cNvPr id="947" name="Google Shape;947;g2cc1a56de6c_0_344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Interactive Segmentation:</a:t>
            </a:r>
            <a:endParaRPr/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In domain                          &amp;       Out-of-domain</a:t>
            </a:r>
            <a:endParaRPr/>
          </a:p>
        </p:txBody>
      </p:sp>
      <p:pic>
        <p:nvPicPr>
          <p:cNvPr id="948" name="Google Shape;948;g2cc1a56de6c_0_344"/>
          <p:cNvPicPr preferRelativeResize="0"/>
          <p:nvPr/>
        </p:nvPicPr>
        <p:blipFill rotWithShape="1">
          <a:blip r:embed="rId4">
            <a:alphaModFix/>
          </a:blip>
          <a:srcRect b="76871" l="0" r="42866" t="2081"/>
          <a:stretch/>
        </p:blipFill>
        <p:spPr>
          <a:xfrm>
            <a:off x="42250" y="2337479"/>
            <a:ext cx="5778426" cy="3567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49" name="Google Shape;949;g2cc1a56de6c_0_344"/>
          <p:cNvPicPr preferRelativeResize="0"/>
          <p:nvPr/>
        </p:nvPicPr>
        <p:blipFill rotWithShape="1">
          <a:blip r:embed="rId4">
            <a:alphaModFix/>
          </a:blip>
          <a:srcRect b="48581" l="0" r="42866" t="30370"/>
          <a:stretch/>
        </p:blipFill>
        <p:spPr>
          <a:xfrm>
            <a:off x="5893825" y="2408073"/>
            <a:ext cx="5778426" cy="3567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da7bc42aa6_0_15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Can we do the same for vision?</a:t>
            </a:r>
            <a:endParaRPr/>
          </a:p>
        </p:txBody>
      </p:sp>
      <p:sp>
        <p:nvSpPr>
          <p:cNvPr id="157" name="Google Shape;157;g2da7bc42aa6_0_151"/>
          <p:cNvSpPr txBox="1"/>
          <p:nvPr>
            <p:ph idx="1" type="body"/>
          </p:nvPr>
        </p:nvSpPr>
        <p:spPr>
          <a:xfrm>
            <a:off x="1097279" y="1921934"/>
            <a:ext cx="10058400" cy="4023300"/>
          </a:xfrm>
          <a:prstGeom prst="rect">
            <a:avLst/>
          </a:prstGeom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/>
              <a:t>Vision foundation models</a:t>
            </a:r>
            <a:endParaRPr b="1"/>
          </a:p>
        </p:txBody>
      </p:sp>
      <p:sp>
        <p:nvSpPr>
          <p:cNvPr id="158" name="Google Shape;158;g2da7bc42aa6_0_15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9" name="Google Shape;159;g2da7bc42aa6_0_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86200" y="2322700"/>
            <a:ext cx="2007150" cy="200715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g2da7bc42aa6_0_151"/>
          <p:cNvSpPr txBox="1"/>
          <p:nvPr/>
        </p:nvSpPr>
        <p:spPr>
          <a:xfrm>
            <a:off x="7692125" y="3386650"/>
            <a:ext cx="3000000" cy="6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A8A8A8"/>
                </a:solidFill>
                <a:highlight>
                  <a:schemeClr val="dk1"/>
                </a:highlight>
              </a:rPr>
              <a:t>An astronaut riding</a:t>
            </a:r>
            <a:endParaRPr sz="1350">
              <a:solidFill>
                <a:srgbClr val="A8A8A8"/>
              </a:solidFill>
              <a:highlight>
                <a:schemeClr val="dk1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A8A8A8"/>
                </a:solidFill>
                <a:highlight>
                  <a:schemeClr val="dk1"/>
                </a:highlight>
              </a:rPr>
              <a:t>a horse in photorealistic</a:t>
            </a:r>
            <a:endParaRPr sz="1350">
              <a:solidFill>
                <a:srgbClr val="A8A8A8"/>
              </a:solidFill>
              <a:highlight>
                <a:schemeClr val="dk1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A8A8A8"/>
                </a:solidFill>
                <a:highlight>
                  <a:schemeClr val="dk1"/>
                </a:highlight>
              </a:rPr>
              <a:t> style.</a:t>
            </a:r>
            <a:endParaRPr/>
          </a:p>
        </p:txBody>
      </p:sp>
      <p:pic>
        <p:nvPicPr>
          <p:cNvPr id="161" name="Google Shape;161;g2da7bc42aa6_0_151"/>
          <p:cNvPicPr preferRelativeResize="0"/>
          <p:nvPr/>
        </p:nvPicPr>
        <p:blipFill rotWithShape="1">
          <a:blip r:embed="rId4">
            <a:alphaModFix/>
          </a:blip>
          <a:srcRect b="74791" l="0" r="0" t="0"/>
          <a:stretch/>
        </p:blipFill>
        <p:spPr>
          <a:xfrm>
            <a:off x="6542100" y="4161550"/>
            <a:ext cx="5531299" cy="97355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g2da7bc42aa6_0_151"/>
          <p:cNvSpPr txBox="1"/>
          <p:nvPr/>
        </p:nvSpPr>
        <p:spPr>
          <a:xfrm>
            <a:off x="7504750" y="2452275"/>
            <a:ext cx="20844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CLIP: Connecting </a:t>
            </a:r>
            <a:br>
              <a:rPr lang="en-US" sz="2000"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text and images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3" name="Google Shape;163;g2da7bc42aa6_0_1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42300" y="2382597"/>
            <a:ext cx="2825539" cy="1887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g2da7bc42aa6_0_151"/>
          <p:cNvPicPr preferRelativeResize="0"/>
          <p:nvPr/>
        </p:nvPicPr>
        <p:blipFill rotWithShape="1">
          <a:blip r:embed="rId4">
            <a:alphaModFix/>
          </a:blip>
          <a:srcRect b="0" l="0" r="0" t="59747"/>
          <a:stretch/>
        </p:blipFill>
        <p:spPr>
          <a:xfrm>
            <a:off x="6542100" y="5135100"/>
            <a:ext cx="5613225" cy="1577574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g2da7bc42aa6_0_151"/>
          <p:cNvSpPr txBox="1"/>
          <p:nvPr/>
        </p:nvSpPr>
        <p:spPr>
          <a:xfrm>
            <a:off x="4552925" y="4223600"/>
            <a:ext cx="47082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Segment Anything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4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g2b18a766b2d_0_513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Results: In &amp; out-of domain</a:t>
            </a:r>
            <a:endParaRPr/>
          </a:p>
        </p:txBody>
      </p:sp>
      <p:sp>
        <p:nvSpPr>
          <p:cNvPr id="956" name="Google Shape;956;g2b18a766b2d_0_513"/>
          <p:cNvSpPr txBox="1"/>
          <p:nvPr>
            <p:ph idx="1" type="body"/>
          </p:nvPr>
        </p:nvSpPr>
        <p:spPr>
          <a:xfrm>
            <a:off x="1097273" y="1845725"/>
            <a:ext cx="48255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Evaluation: Same approach as for LM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In domain (top row)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Out of domain (rest)</a:t>
            </a:r>
            <a:endParaRPr/>
          </a:p>
        </p:txBody>
      </p:sp>
      <p:sp>
        <p:nvSpPr>
          <p:cNvPr id="957" name="Google Shape;957;g2b18a766b2d_0_513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58" name="Google Shape;958;g2b18a766b2d_0_513"/>
          <p:cNvPicPr preferRelativeResize="0"/>
          <p:nvPr/>
        </p:nvPicPr>
        <p:blipFill rotWithShape="1">
          <a:blip r:embed="rId3">
            <a:alphaModFix/>
          </a:blip>
          <a:srcRect b="44552" l="8808" r="0" t="4390"/>
          <a:stretch/>
        </p:blipFill>
        <p:spPr>
          <a:xfrm>
            <a:off x="6320848" y="1921925"/>
            <a:ext cx="5605702" cy="4695327"/>
          </a:xfrm>
          <a:prstGeom prst="rect">
            <a:avLst/>
          </a:prstGeom>
          <a:noFill/>
          <a:ln>
            <a:noFill/>
          </a:ln>
        </p:spPr>
      </p:pic>
      <p:sp>
        <p:nvSpPr>
          <p:cNvPr id="959" name="Google Shape;959;g2b18a766b2d_0_513"/>
          <p:cNvSpPr txBox="1"/>
          <p:nvPr/>
        </p:nvSpPr>
        <p:spPr>
          <a:xfrm>
            <a:off x="8260075" y="1322200"/>
            <a:ext cx="1252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 Large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0" name="Google Shape;960;g2b18a766b2d_0_513"/>
          <p:cNvPicPr preferRelativeResize="0"/>
          <p:nvPr/>
        </p:nvPicPr>
        <p:blipFill rotWithShape="1">
          <a:blip r:embed="rId3">
            <a:alphaModFix/>
          </a:blip>
          <a:srcRect b="84126" l="0" r="91159" t="4972"/>
          <a:stretch/>
        </p:blipFill>
        <p:spPr>
          <a:xfrm>
            <a:off x="5459331" y="1998125"/>
            <a:ext cx="786439" cy="14507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5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g2cc4027bf4f_0_1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Results: In &amp; out-of domain</a:t>
            </a:r>
            <a:endParaRPr/>
          </a:p>
        </p:txBody>
      </p:sp>
      <p:sp>
        <p:nvSpPr>
          <p:cNvPr id="967" name="Google Shape;967;g2cc4027bf4f_0_11"/>
          <p:cNvSpPr txBox="1"/>
          <p:nvPr>
            <p:ph idx="1" type="body"/>
          </p:nvPr>
        </p:nvSpPr>
        <p:spPr>
          <a:xfrm>
            <a:off x="1097273" y="1845725"/>
            <a:ext cx="48255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Evaluation: Same approach as for LM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In domain (top row)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Out of domain (rest)</a:t>
            </a:r>
            <a:endParaRPr/>
          </a:p>
        </p:txBody>
      </p:sp>
      <p:sp>
        <p:nvSpPr>
          <p:cNvPr id="968" name="Google Shape;968;g2cc4027bf4f_0_1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69" name="Google Shape;969;g2cc4027bf4f_0_11"/>
          <p:cNvPicPr preferRelativeResize="0"/>
          <p:nvPr/>
        </p:nvPicPr>
        <p:blipFill rotWithShape="1">
          <a:blip r:embed="rId3">
            <a:alphaModFix/>
          </a:blip>
          <a:srcRect b="44552" l="8808" r="0" t="4390"/>
          <a:stretch/>
        </p:blipFill>
        <p:spPr>
          <a:xfrm>
            <a:off x="6320848" y="1921925"/>
            <a:ext cx="5605702" cy="4695327"/>
          </a:xfrm>
          <a:prstGeom prst="rect">
            <a:avLst/>
          </a:prstGeom>
          <a:noFill/>
          <a:ln>
            <a:noFill/>
          </a:ln>
        </p:spPr>
      </p:pic>
      <p:sp>
        <p:nvSpPr>
          <p:cNvPr id="970" name="Google Shape;970;g2cc4027bf4f_0_11"/>
          <p:cNvSpPr txBox="1"/>
          <p:nvPr/>
        </p:nvSpPr>
        <p:spPr>
          <a:xfrm>
            <a:off x="8260075" y="1322200"/>
            <a:ext cx="1252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 Large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1" name="Google Shape;971;g2cc4027bf4f_0_11"/>
          <p:cNvSpPr/>
          <p:nvPr/>
        </p:nvSpPr>
        <p:spPr>
          <a:xfrm>
            <a:off x="707700" y="3178675"/>
            <a:ext cx="5433900" cy="3369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2" name="Google Shape;972;g2cc4027bf4f_0_11"/>
          <p:cNvSpPr txBox="1"/>
          <p:nvPr/>
        </p:nvSpPr>
        <p:spPr>
          <a:xfrm>
            <a:off x="1065300" y="3353500"/>
            <a:ext cx="4807800" cy="30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Conclusions: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Finetuning improves, best model is vit_l 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Similar performance to MitoNet on most datasets (AIS/AMG)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Improves segmentation for some other organelles (cilia, microvilli), but worsens it for cellular compartments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○"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Bigger diversity in EM!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g2b18a766b2d_0_49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Mitochondria</a:t>
            </a:r>
            <a:endParaRPr/>
          </a:p>
        </p:txBody>
      </p:sp>
      <p:sp>
        <p:nvSpPr>
          <p:cNvPr id="979" name="Google Shape;979;g2b18a766b2d_0_49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80" name="Google Shape;980;g2b18a766b2d_0_491"/>
          <p:cNvPicPr preferRelativeResize="0"/>
          <p:nvPr/>
        </p:nvPicPr>
        <p:blipFill rotWithShape="1">
          <a:blip r:embed="rId3">
            <a:alphaModFix/>
          </a:blip>
          <a:srcRect b="971" l="1365" r="1110" t="893"/>
          <a:stretch/>
        </p:blipFill>
        <p:spPr>
          <a:xfrm>
            <a:off x="7506150" y="3366125"/>
            <a:ext cx="4528426" cy="3393250"/>
          </a:xfrm>
          <a:prstGeom prst="rect">
            <a:avLst/>
          </a:prstGeom>
          <a:noFill/>
          <a:ln>
            <a:noFill/>
          </a:ln>
        </p:spPr>
      </p:pic>
      <p:sp>
        <p:nvSpPr>
          <p:cNvPr id="981" name="Google Shape;981;g2b18a766b2d_0_491"/>
          <p:cNvSpPr txBox="1"/>
          <p:nvPr/>
        </p:nvSpPr>
        <p:spPr>
          <a:xfrm>
            <a:off x="6212900" y="3366125"/>
            <a:ext cx="1344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VIT-B-EM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AIS: 10 sec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82" name="Google Shape;982;g2b18a766b2d_0_49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6750" y="3401178"/>
            <a:ext cx="4528427" cy="3350249"/>
          </a:xfrm>
          <a:prstGeom prst="rect">
            <a:avLst/>
          </a:prstGeom>
          <a:noFill/>
          <a:ln>
            <a:noFill/>
          </a:ln>
        </p:spPr>
      </p:pic>
      <p:sp>
        <p:nvSpPr>
          <p:cNvPr id="983" name="Google Shape;983;g2b18a766b2d_0_491"/>
          <p:cNvSpPr txBox="1"/>
          <p:nvPr/>
        </p:nvSpPr>
        <p:spPr>
          <a:xfrm>
            <a:off x="5398100" y="6033125"/>
            <a:ext cx="1549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VIT-B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AMG: 80 sec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4" name="Google Shape;984;g2b18a766b2d_0_491"/>
          <p:cNvSpPr txBox="1"/>
          <p:nvPr/>
        </p:nvSpPr>
        <p:spPr>
          <a:xfrm>
            <a:off x="1223775" y="1843650"/>
            <a:ext cx="58725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Instance segmentation on Lucchi Dataset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Runtimes on laptop (CPU); 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including embedding computation (dominates for AIS)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9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" name="Google Shape;990;g2da7bc42aa6_0_678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3D Segmentation with AIS</a:t>
            </a:r>
            <a:endParaRPr/>
          </a:p>
        </p:txBody>
      </p:sp>
      <p:sp>
        <p:nvSpPr>
          <p:cNvPr id="991" name="Google Shape;991;g2da7bc42aa6_0_678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92" name="Google Shape;992;g2da7bc42aa6_0_678"/>
          <p:cNvPicPr preferRelativeResize="0"/>
          <p:nvPr/>
        </p:nvPicPr>
        <p:blipFill rotWithShape="1">
          <a:blip r:embed="rId3">
            <a:alphaModFix/>
          </a:blip>
          <a:srcRect b="0" l="3334" r="0" t="24482"/>
          <a:stretch/>
        </p:blipFill>
        <p:spPr>
          <a:xfrm>
            <a:off x="5263123" y="1818225"/>
            <a:ext cx="6335549" cy="4797224"/>
          </a:xfrm>
          <a:prstGeom prst="rect">
            <a:avLst/>
          </a:prstGeom>
          <a:noFill/>
          <a:ln>
            <a:noFill/>
          </a:ln>
        </p:spPr>
      </p:pic>
      <p:sp>
        <p:nvSpPr>
          <p:cNvPr id="993" name="Google Shape;993;g2da7bc42aa6_0_678"/>
          <p:cNvSpPr txBox="1"/>
          <p:nvPr/>
        </p:nvSpPr>
        <p:spPr>
          <a:xfrm>
            <a:off x="1223775" y="1843650"/>
            <a:ext cx="3979800" cy="45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Segment objects slice by slice and merge across 3D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g2cc1a56de6c_0_354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Finetuning as a user</a:t>
            </a:r>
            <a:endParaRPr/>
          </a:p>
        </p:txBody>
      </p:sp>
      <p:sp>
        <p:nvSpPr>
          <p:cNvPr id="1000" name="Google Shape;1000;g2cc1a56de6c_0_354"/>
          <p:cNvSpPr txBox="1"/>
          <p:nvPr>
            <p:ph idx="1" type="body"/>
          </p:nvPr>
        </p:nvSpPr>
        <p:spPr>
          <a:xfrm>
            <a:off x="1097271" y="1845725"/>
            <a:ext cx="42198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Improve models further for your data?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How much data is needed?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Which computational resources are required?</a:t>
            </a:r>
            <a:endParaRPr/>
          </a:p>
        </p:txBody>
      </p:sp>
      <p:sp>
        <p:nvSpPr>
          <p:cNvPr id="1001" name="Google Shape;1001;g2cc1a56de6c_0_354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002" name="Google Shape;1002;g2cc1a56de6c_0_354"/>
          <p:cNvPicPr preferRelativeResize="0"/>
          <p:nvPr/>
        </p:nvPicPr>
        <p:blipFill rotWithShape="1">
          <a:blip r:embed="rId3">
            <a:alphaModFix/>
          </a:blip>
          <a:srcRect b="0" l="7545" r="9154" t="7638"/>
          <a:stretch/>
        </p:blipFill>
        <p:spPr>
          <a:xfrm>
            <a:off x="5478475" y="1769525"/>
            <a:ext cx="6590802" cy="4981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3" name="Google Shape;1003;g2cc1a56de6c_0_354"/>
          <p:cNvPicPr preferRelativeResize="0"/>
          <p:nvPr/>
        </p:nvPicPr>
        <p:blipFill rotWithShape="1">
          <a:blip r:embed="rId4">
            <a:alphaModFix/>
          </a:blip>
          <a:srcRect b="0" l="0" r="28196" t="88216"/>
          <a:stretch/>
        </p:blipFill>
        <p:spPr>
          <a:xfrm>
            <a:off x="6666225" y="640605"/>
            <a:ext cx="5347650" cy="1045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8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g2cc4027bf4f_0_155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Finetuning as a user</a:t>
            </a:r>
            <a:endParaRPr/>
          </a:p>
        </p:txBody>
      </p:sp>
      <p:sp>
        <p:nvSpPr>
          <p:cNvPr id="1010" name="Google Shape;1010;g2cc4027bf4f_0_155"/>
          <p:cNvSpPr txBox="1"/>
          <p:nvPr>
            <p:ph idx="1" type="body"/>
          </p:nvPr>
        </p:nvSpPr>
        <p:spPr>
          <a:xfrm>
            <a:off x="1097271" y="1845725"/>
            <a:ext cx="42198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Improve models further for your data?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How much data is needed?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Which computational resources are required?</a:t>
            </a:r>
            <a:endParaRPr/>
          </a:p>
        </p:txBody>
      </p:sp>
      <p:sp>
        <p:nvSpPr>
          <p:cNvPr id="1011" name="Google Shape;1011;g2cc4027bf4f_0_155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012" name="Google Shape;1012;g2cc4027bf4f_0_155"/>
          <p:cNvPicPr preferRelativeResize="0"/>
          <p:nvPr/>
        </p:nvPicPr>
        <p:blipFill rotWithShape="1">
          <a:blip r:embed="rId3">
            <a:alphaModFix/>
          </a:blip>
          <a:srcRect b="0" l="7545" r="9154" t="7638"/>
          <a:stretch/>
        </p:blipFill>
        <p:spPr>
          <a:xfrm>
            <a:off x="5478475" y="1769525"/>
            <a:ext cx="6590802" cy="4981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3" name="Google Shape;1013;g2cc4027bf4f_0_155"/>
          <p:cNvPicPr preferRelativeResize="0"/>
          <p:nvPr/>
        </p:nvPicPr>
        <p:blipFill rotWithShape="1">
          <a:blip r:embed="rId4">
            <a:alphaModFix/>
          </a:blip>
          <a:srcRect b="0" l="0" r="28196" t="88216"/>
          <a:stretch/>
        </p:blipFill>
        <p:spPr>
          <a:xfrm>
            <a:off x="6666225" y="640605"/>
            <a:ext cx="5347650" cy="1045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4" name="Google Shape;1014;g2cc4027bf4f_0_155"/>
          <p:cNvPicPr preferRelativeResize="0"/>
          <p:nvPr/>
        </p:nvPicPr>
        <p:blipFill rotWithShape="1">
          <a:blip r:embed="rId5">
            <a:alphaModFix/>
          </a:blip>
          <a:srcRect b="11946" l="3316" r="0" t="73986"/>
          <a:stretch/>
        </p:blipFill>
        <p:spPr>
          <a:xfrm>
            <a:off x="237675" y="3870525"/>
            <a:ext cx="11734700" cy="2679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9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g270d7b15e13_4_6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Finetuning as a user</a:t>
            </a:r>
            <a:endParaRPr/>
          </a:p>
        </p:txBody>
      </p:sp>
      <p:sp>
        <p:nvSpPr>
          <p:cNvPr id="1021" name="Google Shape;1021;g270d7b15e13_4_61"/>
          <p:cNvSpPr txBox="1"/>
          <p:nvPr>
            <p:ph idx="1" type="body"/>
          </p:nvPr>
        </p:nvSpPr>
        <p:spPr>
          <a:xfrm>
            <a:off x="1097271" y="1845725"/>
            <a:ext cx="42198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Improve models further for your data?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How much data is needed?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Which computational resources are required?</a:t>
            </a:r>
            <a:endParaRPr/>
          </a:p>
        </p:txBody>
      </p:sp>
      <p:sp>
        <p:nvSpPr>
          <p:cNvPr id="1022" name="Google Shape;1022;g270d7b15e13_4_6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023" name="Google Shape;1023;g270d7b15e13_4_61"/>
          <p:cNvPicPr preferRelativeResize="0"/>
          <p:nvPr/>
        </p:nvPicPr>
        <p:blipFill rotWithShape="1">
          <a:blip r:embed="rId3">
            <a:alphaModFix/>
          </a:blip>
          <a:srcRect b="0" l="7546" r="9154" t="7638"/>
          <a:stretch/>
        </p:blipFill>
        <p:spPr>
          <a:xfrm>
            <a:off x="5478475" y="1769525"/>
            <a:ext cx="6590802" cy="4981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" name="Google Shape;1024;g270d7b15e13_4_61"/>
          <p:cNvPicPr preferRelativeResize="0"/>
          <p:nvPr/>
        </p:nvPicPr>
        <p:blipFill rotWithShape="1">
          <a:blip r:embed="rId4">
            <a:alphaModFix/>
          </a:blip>
          <a:srcRect b="0" l="0" r="28197" t="88216"/>
          <a:stretch/>
        </p:blipFill>
        <p:spPr>
          <a:xfrm>
            <a:off x="6666225" y="640605"/>
            <a:ext cx="5347650" cy="1045576"/>
          </a:xfrm>
          <a:prstGeom prst="rect">
            <a:avLst/>
          </a:prstGeom>
          <a:noFill/>
          <a:ln>
            <a:noFill/>
          </a:ln>
        </p:spPr>
      </p:pic>
      <p:sp>
        <p:nvSpPr>
          <p:cNvPr id="1025" name="Google Shape;1025;g270d7b15e13_4_61"/>
          <p:cNvSpPr/>
          <p:nvPr/>
        </p:nvSpPr>
        <p:spPr>
          <a:xfrm>
            <a:off x="613550" y="3859475"/>
            <a:ext cx="4756200" cy="2538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6" name="Google Shape;1026;g270d7b15e13_4_61"/>
          <p:cNvSpPr txBox="1"/>
          <p:nvPr/>
        </p:nvSpPr>
        <p:spPr>
          <a:xfrm>
            <a:off x="846125" y="4043550"/>
            <a:ext cx="42198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Few images with annotations are sufficient!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ossible on CPU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○"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here: ca. 6 hours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Faster</a:t>
            </a: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on GPU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○"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here: ca. 30 minutes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g2cc4027bf4f_0_23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Application in practice</a:t>
            </a:r>
            <a:endParaRPr/>
          </a:p>
        </p:txBody>
      </p:sp>
      <p:sp>
        <p:nvSpPr>
          <p:cNvPr id="1033" name="Google Shape;1033;g2cc4027bf4f_0_23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34" name="Google Shape;1034;g2cc4027bf4f_0_23"/>
          <p:cNvSpPr/>
          <p:nvPr/>
        </p:nvSpPr>
        <p:spPr>
          <a:xfrm>
            <a:off x="214525" y="4015490"/>
            <a:ext cx="21297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5" name="Google Shape;1035;g2cc4027bf4f_0_23"/>
          <p:cNvSpPr txBox="1"/>
          <p:nvPr/>
        </p:nvSpPr>
        <p:spPr>
          <a:xfrm>
            <a:off x="309925" y="4110815"/>
            <a:ext cx="19389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New microscopy data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36" name="Google Shape;1036;g2cc4027bf4f_0_23"/>
          <p:cNvCxnSpPr/>
          <p:nvPr/>
        </p:nvCxnSpPr>
        <p:spPr>
          <a:xfrm>
            <a:off x="2344225" y="4464440"/>
            <a:ext cx="929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037" name="Google Shape;1037;g2cc4027bf4f_0_23"/>
          <p:cNvSpPr/>
          <p:nvPr/>
        </p:nvSpPr>
        <p:spPr>
          <a:xfrm>
            <a:off x="3273925" y="3975775"/>
            <a:ext cx="1813200" cy="875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8" name="Google Shape;1038;g2cc4027bf4f_0_23"/>
          <p:cNvSpPr txBox="1"/>
          <p:nvPr/>
        </p:nvSpPr>
        <p:spPr>
          <a:xfrm>
            <a:off x="3350125" y="4002825"/>
            <a:ext cx="1689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Automatic Segmentation 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9" name="Google Shape;1039;g2cc4027bf4f_0_23"/>
          <p:cNvSpPr/>
          <p:nvPr/>
        </p:nvSpPr>
        <p:spPr>
          <a:xfrm>
            <a:off x="2120275" y="2521975"/>
            <a:ext cx="1894500" cy="897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0" name="Google Shape;1040;g2cc4027bf4f_0_23"/>
          <p:cNvSpPr txBox="1"/>
          <p:nvPr/>
        </p:nvSpPr>
        <p:spPr>
          <a:xfrm>
            <a:off x="2104475" y="2566350"/>
            <a:ext cx="1894500" cy="5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SAM (pretrained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for modality)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41" name="Google Shape;1041;g2cc4027bf4f_0_23"/>
          <p:cNvCxnSpPr/>
          <p:nvPr/>
        </p:nvCxnSpPr>
        <p:spPr>
          <a:xfrm flipH="1">
            <a:off x="2829165" y="3443702"/>
            <a:ext cx="18300" cy="99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6" name="Shape 1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Google Shape;1047;g2cc4027bf4f_0_3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Application in practice</a:t>
            </a:r>
            <a:endParaRPr/>
          </a:p>
        </p:txBody>
      </p:sp>
      <p:sp>
        <p:nvSpPr>
          <p:cNvPr id="1048" name="Google Shape;1048;g2cc4027bf4f_0_3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49" name="Google Shape;1049;g2cc4027bf4f_0_37"/>
          <p:cNvSpPr/>
          <p:nvPr/>
        </p:nvSpPr>
        <p:spPr>
          <a:xfrm>
            <a:off x="214525" y="4015490"/>
            <a:ext cx="21297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0" name="Google Shape;1050;g2cc4027bf4f_0_37"/>
          <p:cNvSpPr txBox="1"/>
          <p:nvPr/>
        </p:nvSpPr>
        <p:spPr>
          <a:xfrm>
            <a:off x="309925" y="4110815"/>
            <a:ext cx="19389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New microscopy data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51" name="Google Shape;1051;g2cc4027bf4f_0_37"/>
          <p:cNvCxnSpPr/>
          <p:nvPr/>
        </p:nvCxnSpPr>
        <p:spPr>
          <a:xfrm>
            <a:off x="2344225" y="4464440"/>
            <a:ext cx="929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052" name="Google Shape;1052;g2cc4027bf4f_0_37"/>
          <p:cNvSpPr/>
          <p:nvPr/>
        </p:nvSpPr>
        <p:spPr>
          <a:xfrm>
            <a:off x="3273925" y="3975775"/>
            <a:ext cx="1813200" cy="875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3" name="Google Shape;1053;g2cc4027bf4f_0_37"/>
          <p:cNvSpPr txBox="1"/>
          <p:nvPr/>
        </p:nvSpPr>
        <p:spPr>
          <a:xfrm>
            <a:off x="3350125" y="4002825"/>
            <a:ext cx="1689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Automatic Segmentation 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4" name="Google Shape;1054;g2cc4027bf4f_0_37"/>
          <p:cNvSpPr/>
          <p:nvPr/>
        </p:nvSpPr>
        <p:spPr>
          <a:xfrm>
            <a:off x="2120275" y="2521975"/>
            <a:ext cx="1869900" cy="897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5" name="Google Shape;1055;g2cc4027bf4f_0_37"/>
          <p:cNvSpPr txBox="1"/>
          <p:nvPr/>
        </p:nvSpPr>
        <p:spPr>
          <a:xfrm>
            <a:off x="2104475" y="2566350"/>
            <a:ext cx="1974600" cy="5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SAM (pretrained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for modality)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56" name="Google Shape;1056;g2cc4027bf4f_0_37"/>
          <p:cNvCxnSpPr/>
          <p:nvPr/>
        </p:nvCxnSpPr>
        <p:spPr>
          <a:xfrm flipH="1">
            <a:off x="2829165" y="3443702"/>
            <a:ext cx="18300" cy="99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057" name="Google Shape;1057;g2cc4027bf4f_0_37"/>
          <p:cNvCxnSpPr>
            <a:stCxn id="1052" idx="3"/>
            <a:endCxn id="1058" idx="1"/>
          </p:cNvCxnSpPr>
          <p:nvPr/>
        </p:nvCxnSpPr>
        <p:spPr>
          <a:xfrm>
            <a:off x="5087125" y="4413625"/>
            <a:ext cx="1613700" cy="16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059" name="Google Shape;1059;g2cc4027bf4f_0_37"/>
          <p:cNvSpPr txBox="1"/>
          <p:nvPr/>
        </p:nvSpPr>
        <p:spPr>
          <a:xfrm>
            <a:off x="5216750" y="4092550"/>
            <a:ext cx="1217400" cy="5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Result not 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good enough?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8" name="Google Shape;1058;g2cc4027bf4f_0_37"/>
          <p:cNvSpPr/>
          <p:nvPr/>
        </p:nvSpPr>
        <p:spPr>
          <a:xfrm>
            <a:off x="6700925" y="3981300"/>
            <a:ext cx="16893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0" name="Google Shape;1060;g2cc4027bf4f_0_37"/>
          <p:cNvSpPr txBox="1"/>
          <p:nvPr/>
        </p:nvSpPr>
        <p:spPr>
          <a:xfrm>
            <a:off x="6855325" y="4002825"/>
            <a:ext cx="17574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Interactive correction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61" name="Google Shape;1061;g2cc4027bf4f_0_37"/>
          <p:cNvCxnSpPr>
            <a:stCxn id="1054" idx="3"/>
            <a:endCxn id="1058" idx="0"/>
          </p:cNvCxnSpPr>
          <p:nvPr/>
        </p:nvCxnSpPr>
        <p:spPr>
          <a:xfrm>
            <a:off x="3990175" y="2970925"/>
            <a:ext cx="3555300" cy="1010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6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Google Shape;1067;g2cc4027bf4f_0_56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Application in practice</a:t>
            </a:r>
            <a:endParaRPr/>
          </a:p>
        </p:txBody>
      </p:sp>
      <p:sp>
        <p:nvSpPr>
          <p:cNvPr id="1068" name="Google Shape;1068;g2cc4027bf4f_0_56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69" name="Google Shape;1069;g2cc4027bf4f_0_56"/>
          <p:cNvSpPr/>
          <p:nvPr/>
        </p:nvSpPr>
        <p:spPr>
          <a:xfrm>
            <a:off x="214525" y="4015490"/>
            <a:ext cx="21297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0" name="Google Shape;1070;g2cc4027bf4f_0_56"/>
          <p:cNvSpPr txBox="1"/>
          <p:nvPr/>
        </p:nvSpPr>
        <p:spPr>
          <a:xfrm>
            <a:off x="309925" y="4110815"/>
            <a:ext cx="19389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New microscopy data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71" name="Google Shape;1071;g2cc4027bf4f_0_56"/>
          <p:cNvCxnSpPr/>
          <p:nvPr/>
        </p:nvCxnSpPr>
        <p:spPr>
          <a:xfrm>
            <a:off x="2344225" y="4464440"/>
            <a:ext cx="929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072" name="Google Shape;1072;g2cc4027bf4f_0_56"/>
          <p:cNvSpPr/>
          <p:nvPr/>
        </p:nvSpPr>
        <p:spPr>
          <a:xfrm>
            <a:off x="3273925" y="3975775"/>
            <a:ext cx="1813200" cy="875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3" name="Google Shape;1073;g2cc4027bf4f_0_56"/>
          <p:cNvSpPr txBox="1"/>
          <p:nvPr/>
        </p:nvSpPr>
        <p:spPr>
          <a:xfrm>
            <a:off x="3350125" y="4002825"/>
            <a:ext cx="1689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Automatic Segmentation 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4" name="Google Shape;1074;g2cc4027bf4f_0_56"/>
          <p:cNvSpPr/>
          <p:nvPr/>
        </p:nvSpPr>
        <p:spPr>
          <a:xfrm>
            <a:off x="2120275" y="2521975"/>
            <a:ext cx="1887600" cy="897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75" name="Google Shape;1075;g2cc4027bf4f_0_56"/>
          <p:cNvCxnSpPr/>
          <p:nvPr/>
        </p:nvCxnSpPr>
        <p:spPr>
          <a:xfrm flipH="1">
            <a:off x="2829165" y="3443702"/>
            <a:ext cx="18300" cy="99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076" name="Google Shape;1076;g2cc4027bf4f_0_56"/>
          <p:cNvCxnSpPr>
            <a:stCxn id="1072" idx="3"/>
            <a:endCxn id="1077" idx="1"/>
          </p:cNvCxnSpPr>
          <p:nvPr/>
        </p:nvCxnSpPr>
        <p:spPr>
          <a:xfrm>
            <a:off x="5087125" y="4413625"/>
            <a:ext cx="1613700" cy="16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078" name="Google Shape;1078;g2cc4027bf4f_0_56"/>
          <p:cNvSpPr txBox="1"/>
          <p:nvPr/>
        </p:nvSpPr>
        <p:spPr>
          <a:xfrm>
            <a:off x="5216750" y="4092550"/>
            <a:ext cx="1217400" cy="5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Result not 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good enough?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7" name="Google Shape;1077;g2cc4027bf4f_0_56"/>
          <p:cNvSpPr/>
          <p:nvPr/>
        </p:nvSpPr>
        <p:spPr>
          <a:xfrm>
            <a:off x="6700925" y="3981300"/>
            <a:ext cx="16893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9" name="Google Shape;1079;g2cc4027bf4f_0_56"/>
          <p:cNvSpPr txBox="1"/>
          <p:nvPr/>
        </p:nvSpPr>
        <p:spPr>
          <a:xfrm>
            <a:off x="6855325" y="4002825"/>
            <a:ext cx="17574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Interactive correction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80" name="Google Shape;1080;g2cc4027bf4f_0_56"/>
          <p:cNvCxnSpPr>
            <a:stCxn id="1074" idx="3"/>
            <a:endCxn id="1077" idx="0"/>
          </p:cNvCxnSpPr>
          <p:nvPr/>
        </p:nvCxnSpPr>
        <p:spPr>
          <a:xfrm>
            <a:off x="4007875" y="2970925"/>
            <a:ext cx="3537600" cy="1010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081" name="Google Shape;1081;g2cc4027bf4f_0_56"/>
          <p:cNvSpPr/>
          <p:nvPr/>
        </p:nvSpPr>
        <p:spPr>
          <a:xfrm>
            <a:off x="9615500" y="5181250"/>
            <a:ext cx="1160100" cy="754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82" name="Google Shape;1082;g2cc4027bf4f_0_56"/>
          <p:cNvCxnSpPr>
            <a:endCxn id="1081" idx="1"/>
          </p:cNvCxnSpPr>
          <p:nvPr/>
        </p:nvCxnSpPr>
        <p:spPr>
          <a:xfrm>
            <a:off x="8390300" y="4430350"/>
            <a:ext cx="1225200" cy="1128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083" name="Google Shape;1083;g2cc4027bf4f_0_56"/>
          <p:cNvSpPr txBox="1"/>
          <p:nvPr/>
        </p:nvSpPr>
        <p:spPr>
          <a:xfrm>
            <a:off x="9750925" y="5298225"/>
            <a:ext cx="1080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Done!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4" name="Google Shape;1084;g2cc4027bf4f_0_56"/>
          <p:cNvSpPr txBox="1"/>
          <p:nvPr/>
        </p:nvSpPr>
        <p:spPr>
          <a:xfrm rot="2510606">
            <a:off x="8606710" y="4847938"/>
            <a:ext cx="1217364" cy="5341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Small dataset?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5" name="Google Shape;1085;g2cc4027bf4f_0_56"/>
          <p:cNvSpPr txBox="1"/>
          <p:nvPr/>
        </p:nvSpPr>
        <p:spPr>
          <a:xfrm>
            <a:off x="2104475" y="2566350"/>
            <a:ext cx="1887600" cy="5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SAM (pretrained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for modality)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g2da7bc42aa6_0_1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450" y="2677550"/>
            <a:ext cx="4810826" cy="394155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g2da7bc42aa6_0_169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Can we do the same for vision?</a:t>
            </a:r>
            <a:endParaRPr/>
          </a:p>
        </p:txBody>
      </p:sp>
      <p:sp>
        <p:nvSpPr>
          <p:cNvPr id="173" name="Google Shape;173;g2da7bc42aa6_0_169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/>
              <a:t>Vision foundation models</a:t>
            </a:r>
            <a:endParaRPr b="1"/>
          </a:p>
        </p:txBody>
      </p:sp>
      <p:sp>
        <p:nvSpPr>
          <p:cNvPr id="174" name="Google Shape;174;g2da7bc42aa6_0_169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75" name="Google Shape;175;g2da7bc42aa6_0_1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86200" y="2322700"/>
            <a:ext cx="2007150" cy="200715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g2da7bc42aa6_0_169"/>
          <p:cNvSpPr txBox="1"/>
          <p:nvPr/>
        </p:nvSpPr>
        <p:spPr>
          <a:xfrm>
            <a:off x="7692125" y="3386650"/>
            <a:ext cx="3000000" cy="6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A8A8A8"/>
                </a:solidFill>
                <a:highlight>
                  <a:schemeClr val="dk1"/>
                </a:highlight>
              </a:rPr>
              <a:t>An astronaut riding</a:t>
            </a:r>
            <a:endParaRPr sz="1350">
              <a:solidFill>
                <a:srgbClr val="A8A8A8"/>
              </a:solidFill>
              <a:highlight>
                <a:schemeClr val="dk1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A8A8A8"/>
                </a:solidFill>
                <a:highlight>
                  <a:schemeClr val="dk1"/>
                </a:highlight>
              </a:rPr>
              <a:t>a horse in photorealistic</a:t>
            </a:r>
            <a:endParaRPr sz="1350">
              <a:solidFill>
                <a:srgbClr val="A8A8A8"/>
              </a:solidFill>
              <a:highlight>
                <a:schemeClr val="dk1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>
                <a:solidFill>
                  <a:srgbClr val="A8A8A8"/>
                </a:solidFill>
                <a:highlight>
                  <a:schemeClr val="dk1"/>
                </a:highlight>
              </a:rPr>
              <a:t> style.</a:t>
            </a:r>
            <a:endParaRPr/>
          </a:p>
        </p:txBody>
      </p:sp>
      <p:pic>
        <p:nvPicPr>
          <p:cNvPr id="177" name="Google Shape;177;g2da7bc42aa6_0_169"/>
          <p:cNvPicPr preferRelativeResize="0"/>
          <p:nvPr/>
        </p:nvPicPr>
        <p:blipFill rotWithShape="1">
          <a:blip r:embed="rId5">
            <a:alphaModFix/>
          </a:blip>
          <a:srcRect b="74791" l="0" r="0" t="0"/>
          <a:stretch/>
        </p:blipFill>
        <p:spPr>
          <a:xfrm>
            <a:off x="6542100" y="4161550"/>
            <a:ext cx="5531299" cy="97355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g2da7bc42aa6_0_169"/>
          <p:cNvSpPr txBox="1"/>
          <p:nvPr/>
        </p:nvSpPr>
        <p:spPr>
          <a:xfrm>
            <a:off x="7504750" y="2452275"/>
            <a:ext cx="20844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CLIP: Connecting </a:t>
            </a:r>
            <a:br>
              <a:rPr lang="en-US" sz="2000"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text and images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9" name="Google Shape;179;g2da7bc42aa6_0_16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42300" y="2382597"/>
            <a:ext cx="2825539" cy="1887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g2da7bc42aa6_0_169"/>
          <p:cNvPicPr preferRelativeResize="0"/>
          <p:nvPr/>
        </p:nvPicPr>
        <p:blipFill rotWithShape="1">
          <a:blip r:embed="rId5">
            <a:alphaModFix/>
          </a:blip>
          <a:srcRect b="0" l="0" r="0" t="59747"/>
          <a:stretch/>
        </p:blipFill>
        <p:spPr>
          <a:xfrm>
            <a:off x="6542100" y="5135100"/>
            <a:ext cx="5613225" cy="1577574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g2da7bc42aa6_0_169"/>
          <p:cNvSpPr txBox="1"/>
          <p:nvPr/>
        </p:nvSpPr>
        <p:spPr>
          <a:xfrm>
            <a:off x="4552925" y="4223600"/>
            <a:ext cx="47082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Segment Anything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g2da7bc42aa6_0_169"/>
          <p:cNvSpPr txBox="1"/>
          <p:nvPr/>
        </p:nvSpPr>
        <p:spPr>
          <a:xfrm>
            <a:off x="178650" y="2260600"/>
            <a:ext cx="1575300" cy="5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GPT4 Vision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3" name="Google Shape;183;g2da7bc42aa6_0_16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4800" y="3077774"/>
            <a:ext cx="2825549" cy="21191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0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Google Shape;1091;g2cc4027bf4f_0_79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Application in practice</a:t>
            </a:r>
            <a:endParaRPr/>
          </a:p>
        </p:txBody>
      </p:sp>
      <p:sp>
        <p:nvSpPr>
          <p:cNvPr id="1092" name="Google Shape;1092;g2cc4027bf4f_0_79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93" name="Google Shape;1093;g2cc4027bf4f_0_79"/>
          <p:cNvSpPr/>
          <p:nvPr/>
        </p:nvSpPr>
        <p:spPr>
          <a:xfrm>
            <a:off x="214525" y="4015490"/>
            <a:ext cx="21297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4" name="Google Shape;1094;g2cc4027bf4f_0_79"/>
          <p:cNvSpPr txBox="1"/>
          <p:nvPr/>
        </p:nvSpPr>
        <p:spPr>
          <a:xfrm>
            <a:off x="309925" y="4110815"/>
            <a:ext cx="19389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New microscopy data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95" name="Google Shape;1095;g2cc4027bf4f_0_79"/>
          <p:cNvCxnSpPr/>
          <p:nvPr/>
        </p:nvCxnSpPr>
        <p:spPr>
          <a:xfrm>
            <a:off x="2344225" y="4464440"/>
            <a:ext cx="929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096" name="Google Shape;1096;g2cc4027bf4f_0_79"/>
          <p:cNvSpPr/>
          <p:nvPr/>
        </p:nvSpPr>
        <p:spPr>
          <a:xfrm>
            <a:off x="3273925" y="3975775"/>
            <a:ext cx="1813200" cy="875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7" name="Google Shape;1097;g2cc4027bf4f_0_79"/>
          <p:cNvSpPr txBox="1"/>
          <p:nvPr/>
        </p:nvSpPr>
        <p:spPr>
          <a:xfrm>
            <a:off x="3350125" y="4002825"/>
            <a:ext cx="1689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Automatic Segmentation 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8" name="Google Shape;1098;g2cc4027bf4f_0_79"/>
          <p:cNvSpPr/>
          <p:nvPr/>
        </p:nvSpPr>
        <p:spPr>
          <a:xfrm>
            <a:off x="2120275" y="2521965"/>
            <a:ext cx="1813200" cy="897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99" name="Google Shape;1099;g2cc4027bf4f_0_79"/>
          <p:cNvCxnSpPr/>
          <p:nvPr/>
        </p:nvCxnSpPr>
        <p:spPr>
          <a:xfrm flipH="1">
            <a:off x="2829165" y="3443702"/>
            <a:ext cx="18300" cy="99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100" name="Google Shape;1100;g2cc4027bf4f_0_79"/>
          <p:cNvCxnSpPr>
            <a:stCxn id="1096" idx="3"/>
            <a:endCxn id="1101" idx="1"/>
          </p:cNvCxnSpPr>
          <p:nvPr/>
        </p:nvCxnSpPr>
        <p:spPr>
          <a:xfrm>
            <a:off x="5087125" y="4413625"/>
            <a:ext cx="1613700" cy="16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02" name="Google Shape;1102;g2cc4027bf4f_0_79"/>
          <p:cNvSpPr txBox="1"/>
          <p:nvPr/>
        </p:nvSpPr>
        <p:spPr>
          <a:xfrm>
            <a:off x="5216750" y="4092550"/>
            <a:ext cx="1217400" cy="5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Result not 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good enough?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1" name="Google Shape;1101;g2cc4027bf4f_0_79"/>
          <p:cNvSpPr/>
          <p:nvPr/>
        </p:nvSpPr>
        <p:spPr>
          <a:xfrm>
            <a:off x="6700925" y="3981300"/>
            <a:ext cx="16893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3" name="Google Shape;1103;g2cc4027bf4f_0_79"/>
          <p:cNvSpPr txBox="1"/>
          <p:nvPr/>
        </p:nvSpPr>
        <p:spPr>
          <a:xfrm>
            <a:off x="6855325" y="4002825"/>
            <a:ext cx="12912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Interactive correction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04" name="Google Shape;1104;g2cc4027bf4f_0_79"/>
          <p:cNvCxnSpPr>
            <a:stCxn id="1098" idx="3"/>
            <a:endCxn id="1101" idx="0"/>
          </p:cNvCxnSpPr>
          <p:nvPr/>
        </p:nvCxnSpPr>
        <p:spPr>
          <a:xfrm>
            <a:off x="3933475" y="2970915"/>
            <a:ext cx="3612000" cy="1010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05" name="Google Shape;1105;g2cc4027bf4f_0_79"/>
          <p:cNvSpPr/>
          <p:nvPr/>
        </p:nvSpPr>
        <p:spPr>
          <a:xfrm>
            <a:off x="9615500" y="5181250"/>
            <a:ext cx="1160100" cy="754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06" name="Google Shape;1106;g2cc4027bf4f_0_79"/>
          <p:cNvCxnSpPr>
            <a:endCxn id="1105" idx="1"/>
          </p:cNvCxnSpPr>
          <p:nvPr/>
        </p:nvCxnSpPr>
        <p:spPr>
          <a:xfrm>
            <a:off x="8390300" y="4430350"/>
            <a:ext cx="1225200" cy="1128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07" name="Google Shape;1107;g2cc4027bf4f_0_79"/>
          <p:cNvSpPr txBox="1"/>
          <p:nvPr/>
        </p:nvSpPr>
        <p:spPr>
          <a:xfrm>
            <a:off x="9750925" y="5298225"/>
            <a:ext cx="1080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Done!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8" name="Google Shape;1108;g2cc4027bf4f_0_79"/>
          <p:cNvSpPr txBox="1"/>
          <p:nvPr/>
        </p:nvSpPr>
        <p:spPr>
          <a:xfrm rot="2510606">
            <a:off x="8606710" y="4847938"/>
            <a:ext cx="1217364" cy="5341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Small dataset?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9" name="Google Shape;1109;g2cc4027bf4f_0_79"/>
          <p:cNvSpPr txBox="1"/>
          <p:nvPr/>
        </p:nvSpPr>
        <p:spPr>
          <a:xfrm>
            <a:off x="2104468" y="2566353"/>
            <a:ext cx="1813200" cy="5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“Personalized” SAM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0" name="Google Shape;1110;g2cc4027bf4f_0_79"/>
          <p:cNvSpPr/>
          <p:nvPr/>
        </p:nvSpPr>
        <p:spPr>
          <a:xfrm>
            <a:off x="9615503" y="2948785"/>
            <a:ext cx="1160100" cy="754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1" name="Google Shape;1111;g2cc4027bf4f_0_79"/>
          <p:cNvSpPr txBox="1"/>
          <p:nvPr/>
        </p:nvSpPr>
        <p:spPr>
          <a:xfrm rot="-2574774">
            <a:off x="8504549" y="3427181"/>
            <a:ext cx="1217385" cy="5340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Large dataset?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12" name="Google Shape;1112;g2cc4027bf4f_0_79"/>
          <p:cNvCxnSpPr>
            <a:stCxn id="1101" idx="3"/>
            <a:endCxn id="1110" idx="1"/>
          </p:cNvCxnSpPr>
          <p:nvPr/>
        </p:nvCxnSpPr>
        <p:spPr>
          <a:xfrm flipH="1" rot="10800000">
            <a:off x="8390225" y="3326250"/>
            <a:ext cx="1225200" cy="1104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13" name="Google Shape;1113;g2cc4027bf4f_0_79"/>
          <p:cNvSpPr txBox="1"/>
          <p:nvPr/>
        </p:nvSpPr>
        <p:spPr>
          <a:xfrm>
            <a:off x="9674725" y="3012225"/>
            <a:ext cx="1080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Retrain!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14" name="Google Shape;1114;g2cc4027bf4f_0_79"/>
          <p:cNvCxnSpPr>
            <a:stCxn id="1111" idx="3"/>
          </p:cNvCxnSpPr>
          <p:nvPr/>
        </p:nvCxnSpPr>
        <p:spPr>
          <a:xfrm rot="10800000">
            <a:off x="4180042" y="2956071"/>
            <a:ext cx="5379000" cy="323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9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Google Shape;1120;g2cc4027bf4f_0_107"/>
          <p:cNvSpPr/>
          <p:nvPr/>
        </p:nvSpPr>
        <p:spPr>
          <a:xfrm>
            <a:off x="427500" y="5228100"/>
            <a:ext cx="6715500" cy="1450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1" name="Google Shape;1121;g2cc4027bf4f_0_10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Application in practice</a:t>
            </a:r>
            <a:endParaRPr/>
          </a:p>
        </p:txBody>
      </p:sp>
      <p:sp>
        <p:nvSpPr>
          <p:cNvPr id="1122" name="Google Shape;1122;g2cc4027bf4f_0_10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23" name="Google Shape;1123;g2cc4027bf4f_0_107"/>
          <p:cNvSpPr/>
          <p:nvPr/>
        </p:nvSpPr>
        <p:spPr>
          <a:xfrm>
            <a:off x="214525" y="4015490"/>
            <a:ext cx="21297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4" name="Google Shape;1124;g2cc4027bf4f_0_107"/>
          <p:cNvSpPr txBox="1"/>
          <p:nvPr/>
        </p:nvSpPr>
        <p:spPr>
          <a:xfrm>
            <a:off x="309925" y="4110815"/>
            <a:ext cx="19389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New microscopy data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25" name="Google Shape;1125;g2cc4027bf4f_0_107"/>
          <p:cNvCxnSpPr/>
          <p:nvPr/>
        </p:nvCxnSpPr>
        <p:spPr>
          <a:xfrm>
            <a:off x="2344225" y="4464440"/>
            <a:ext cx="929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26" name="Google Shape;1126;g2cc4027bf4f_0_107"/>
          <p:cNvSpPr/>
          <p:nvPr/>
        </p:nvSpPr>
        <p:spPr>
          <a:xfrm>
            <a:off x="3273925" y="3975775"/>
            <a:ext cx="1813200" cy="875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7" name="Google Shape;1127;g2cc4027bf4f_0_107"/>
          <p:cNvSpPr txBox="1"/>
          <p:nvPr/>
        </p:nvSpPr>
        <p:spPr>
          <a:xfrm>
            <a:off x="3350125" y="4002825"/>
            <a:ext cx="1689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Automatic Segmentation 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8" name="Google Shape;1128;g2cc4027bf4f_0_107"/>
          <p:cNvSpPr/>
          <p:nvPr/>
        </p:nvSpPr>
        <p:spPr>
          <a:xfrm>
            <a:off x="2120275" y="2521965"/>
            <a:ext cx="1813200" cy="897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29" name="Google Shape;1129;g2cc4027bf4f_0_107"/>
          <p:cNvCxnSpPr/>
          <p:nvPr/>
        </p:nvCxnSpPr>
        <p:spPr>
          <a:xfrm flipH="1">
            <a:off x="2829165" y="3443702"/>
            <a:ext cx="18300" cy="99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130" name="Google Shape;1130;g2cc4027bf4f_0_107"/>
          <p:cNvCxnSpPr>
            <a:stCxn id="1126" idx="3"/>
            <a:endCxn id="1131" idx="1"/>
          </p:cNvCxnSpPr>
          <p:nvPr/>
        </p:nvCxnSpPr>
        <p:spPr>
          <a:xfrm>
            <a:off x="5087125" y="4413625"/>
            <a:ext cx="1613700" cy="16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32" name="Google Shape;1132;g2cc4027bf4f_0_107"/>
          <p:cNvSpPr txBox="1"/>
          <p:nvPr/>
        </p:nvSpPr>
        <p:spPr>
          <a:xfrm>
            <a:off x="5216750" y="4092550"/>
            <a:ext cx="1217400" cy="5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Result not 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good enough?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1" name="Google Shape;1131;g2cc4027bf4f_0_107"/>
          <p:cNvSpPr/>
          <p:nvPr/>
        </p:nvSpPr>
        <p:spPr>
          <a:xfrm>
            <a:off x="6700925" y="3981300"/>
            <a:ext cx="16893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3" name="Google Shape;1133;g2cc4027bf4f_0_107"/>
          <p:cNvSpPr txBox="1"/>
          <p:nvPr/>
        </p:nvSpPr>
        <p:spPr>
          <a:xfrm>
            <a:off x="6855325" y="4002825"/>
            <a:ext cx="12912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Interactive correction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4" name="Google Shape;1134;g2cc4027bf4f_0_107"/>
          <p:cNvSpPr/>
          <p:nvPr/>
        </p:nvSpPr>
        <p:spPr>
          <a:xfrm>
            <a:off x="9615500" y="5181250"/>
            <a:ext cx="1160100" cy="754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35" name="Google Shape;1135;g2cc4027bf4f_0_107"/>
          <p:cNvCxnSpPr>
            <a:endCxn id="1134" idx="1"/>
          </p:cNvCxnSpPr>
          <p:nvPr/>
        </p:nvCxnSpPr>
        <p:spPr>
          <a:xfrm>
            <a:off x="8390300" y="4430350"/>
            <a:ext cx="1225200" cy="1128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36" name="Google Shape;1136;g2cc4027bf4f_0_107"/>
          <p:cNvSpPr txBox="1"/>
          <p:nvPr/>
        </p:nvSpPr>
        <p:spPr>
          <a:xfrm>
            <a:off x="9750925" y="5298225"/>
            <a:ext cx="1080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Done!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7" name="Google Shape;1137;g2cc4027bf4f_0_107"/>
          <p:cNvSpPr txBox="1"/>
          <p:nvPr/>
        </p:nvSpPr>
        <p:spPr>
          <a:xfrm rot="2510606">
            <a:off x="8606710" y="4847938"/>
            <a:ext cx="1217364" cy="5341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Small dataset?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8" name="Google Shape;1138;g2cc4027bf4f_0_107"/>
          <p:cNvSpPr txBox="1"/>
          <p:nvPr/>
        </p:nvSpPr>
        <p:spPr>
          <a:xfrm>
            <a:off x="2104468" y="2566353"/>
            <a:ext cx="1813200" cy="5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“Personalized” SAM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9" name="Google Shape;1139;g2cc4027bf4f_0_107"/>
          <p:cNvSpPr/>
          <p:nvPr/>
        </p:nvSpPr>
        <p:spPr>
          <a:xfrm>
            <a:off x="9615503" y="2948785"/>
            <a:ext cx="1160100" cy="754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0" name="Google Shape;1140;g2cc4027bf4f_0_107"/>
          <p:cNvSpPr txBox="1"/>
          <p:nvPr/>
        </p:nvSpPr>
        <p:spPr>
          <a:xfrm rot="-2574774">
            <a:off x="8504549" y="3427181"/>
            <a:ext cx="1217385" cy="5340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Large dataset?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41" name="Google Shape;1141;g2cc4027bf4f_0_107"/>
          <p:cNvCxnSpPr>
            <a:stCxn id="1131" idx="3"/>
            <a:endCxn id="1139" idx="1"/>
          </p:cNvCxnSpPr>
          <p:nvPr/>
        </p:nvCxnSpPr>
        <p:spPr>
          <a:xfrm flipH="1" rot="10800000">
            <a:off x="8390225" y="3326250"/>
            <a:ext cx="1225200" cy="1104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42" name="Google Shape;1142;g2cc4027bf4f_0_107"/>
          <p:cNvSpPr txBox="1"/>
          <p:nvPr/>
        </p:nvSpPr>
        <p:spPr>
          <a:xfrm>
            <a:off x="9674725" y="3012225"/>
            <a:ext cx="1080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Retrain!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43" name="Google Shape;1143;g2cc4027bf4f_0_107"/>
          <p:cNvCxnSpPr>
            <a:stCxn id="1140" idx="3"/>
          </p:cNvCxnSpPr>
          <p:nvPr/>
        </p:nvCxnSpPr>
        <p:spPr>
          <a:xfrm rot="10800000">
            <a:off x="4180042" y="2956071"/>
            <a:ext cx="5379000" cy="323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44" name="Google Shape;1144;g2cc4027bf4f_0_107"/>
          <p:cNvSpPr txBox="1"/>
          <p:nvPr/>
        </p:nvSpPr>
        <p:spPr>
          <a:xfrm>
            <a:off x="568375" y="5217725"/>
            <a:ext cx="6896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Compared to CellPose “Human-in-the loop”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Support for more modalities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Interactive correction speeds up annotation significantly!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BUT</a:t>
            </a: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: Training model takes longer (esp. on CPU)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45" name="Google Shape;1145;g2cc4027bf4f_0_107"/>
          <p:cNvCxnSpPr/>
          <p:nvPr/>
        </p:nvCxnSpPr>
        <p:spPr>
          <a:xfrm>
            <a:off x="3933475" y="2970915"/>
            <a:ext cx="3612000" cy="1010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0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g270d7b15e13_4_0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Application in practice</a:t>
            </a:r>
            <a:endParaRPr/>
          </a:p>
        </p:txBody>
      </p:sp>
      <p:sp>
        <p:nvSpPr>
          <p:cNvPr id="1152" name="Google Shape;1152;g270d7b15e13_4_0"/>
          <p:cNvSpPr txBox="1"/>
          <p:nvPr>
            <p:ph idx="1" type="body"/>
          </p:nvPr>
        </p:nvSpPr>
        <p:spPr>
          <a:xfrm>
            <a:off x="1097277" y="1845725"/>
            <a:ext cx="4388400" cy="4023300"/>
          </a:xfrm>
          <a:prstGeom prst="rect">
            <a:avLst/>
          </a:prstGeom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br>
              <a:rPr lang="en-US"/>
            </a:br>
            <a:br>
              <a:rPr lang="en-US"/>
            </a:br>
            <a:r>
              <a:rPr lang="en-US"/>
              <a:t>Segmenting mitochondria in electron </a:t>
            </a:r>
            <a:br>
              <a:rPr lang="en-US"/>
            </a:br>
            <a:r>
              <a:rPr lang="en-US"/>
              <a:t>tomography with Wiebke Möbius</a:t>
            </a:r>
            <a:br>
              <a:rPr lang="en-US"/>
            </a:br>
            <a:r>
              <a:rPr lang="en-US"/>
              <a:t>and Leonie Schadt (MPI Göttingen)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3" name="Google Shape;1153;g270d7b15e13_4_0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154" name="Google Shape;1154;g270d7b15e13_4_0" title="extracted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38775" y="34050"/>
            <a:ext cx="5935475" cy="445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5" name="Google Shape;1155;g270d7b15e13_4_0" title="output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325" y="3467325"/>
            <a:ext cx="6254802" cy="329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156" name="Google Shape;1156;g270d7b15e13_4_0"/>
          <p:cNvSpPr txBox="1"/>
          <p:nvPr>
            <p:ph idx="1" type="body"/>
          </p:nvPr>
        </p:nvSpPr>
        <p:spPr>
          <a:xfrm>
            <a:off x="7297200" y="4540450"/>
            <a:ext cx="4388400" cy="2037300"/>
          </a:xfrm>
          <a:prstGeom prst="rect">
            <a:avLst/>
          </a:prstGeom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US"/>
              <a:t>Segmenting organelles in phytoplankton</a:t>
            </a:r>
            <a:br>
              <a:rPr lang="en-US"/>
            </a:br>
            <a:r>
              <a:rPr lang="en-US"/>
              <a:t>with Karel Mocaer (EMBL Heidelberg)</a:t>
            </a:r>
            <a:endParaRPr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0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Google Shape;1161;g2cc1a56de6c_0_361"/>
          <p:cNvSpPr txBox="1"/>
          <p:nvPr>
            <p:ph type="ctrTitle"/>
          </p:nvPr>
        </p:nvSpPr>
        <p:spPr>
          <a:xfrm>
            <a:off x="1021075" y="758950"/>
            <a:ext cx="10530600" cy="3566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Font typeface="Calibri"/>
              <a:buNone/>
            </a:pPr>
            <a:r>
              <a:rPr lang="en-US"/>
              <a:t>microSAM:</a:t>
            </a:r>
            <a:br>
              <a:rPr lang="en-US"/>
            </a:br>
            <a:r>
              <a:rPr lang="en-US"/>
              <a:t>Napari Integration</a:t>
            </a:r>
            <a:endParaRPr/>
          </a:p>
        </p:txBody>
      </p:sp>
      <p:sp>
        <p:nvSpPr>
          <p:cNvPr id="1162" name="Google Shape;1162;g2cc1a56de6c_0_361"/>
          <p:cNvSpPr txBox="1"/>
          <p:nvPr>
            <p:ph idx="12" type="sldNum"/>
          </p:nvPr>
        </p:nvSpPr>
        <p:spPr>
          <a:xfrm>
            <a:off x="0" y="6459538"/>
            <a:ext cx="13113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b="0" i="0" lang="en-US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404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7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g2b1d80765dd_0_120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microSAM: SAM for napari</a:t>
            </a:r>
            <a:endParaRPr/>
          </a:p>
        </p:txBody>
      </p:sp>
      <p:sp>
        <p:nvSpPr>
          <p:cNvPr id="1169" name="Google Shape;1169;g2b1d80765dd_0_120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napari plugins that enable interactive and automatic: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2D Segmentation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3D Segmentation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Tracking (2D + time)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Finetuning on own data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Core functionality: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Default + generalist models 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Multidimensional segmentation / tracking </a:t>
            </a:r>
            <a:br>
              <a:rPr lang="en-US"/>
            </a:br>
            <a:r>
              <a:rPr lang="en-US"/>
              <a:t>(interactive and automatic)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Tiled prediction for large images</a:t>
            </a:r>
            <a:endParaRPr/>
          </a:p>
        </p:txBody>
      </p:sp>
      <p:sp>
        <p:nvSpPr>
          <p:cNvPr id="1170" name="Google Shape;1170;g2b1d80765dd_0_120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5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Google Shape;1176;g2cc4027bf4f_0_136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microSAM: SAM for napari</a:t>
            </a:r>
            <a:endParaRPr/>
          </a:p>
        </p:txBody>
      </p:sp>
      <p:sp>
        <p:nvSpPr>
          <p:cNvPr id="1177" name="Google Shape;1177;g2cc4027bf4f_0_136"/>
          <p:cNvSpPr txBox="1"/>
          <p:nvPr>
            <p:ph idx="1" type="body"/>
          </p:nvPr>
        </p:nvSpPr>
        <p:spPr>
          <a:xfrm>
            <a:off x="1097277" y="1845725"/>
            <a:ext cx="60903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napari plugins that enable interactive and automatic: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2D Segmentation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3D Segmentation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Tracking (2D + time)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Finetuning on own data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Core functionality: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Default + generalist models 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Multidimensional segmentation / tracking </a:t>
            </a:r>
            <a:br>
              <a:rPr lang="en-US"/>
            </a:br>
            <a:r>
              <a:rPr lang="en-US"/>
              <a:t>(interactive and automatic)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Tiled prediction for large images</a:t>
            </a:r>
            <a:endParaRPr/>
          </a:p>
        </p:txBody>
      </p:sp>
      <p:sp>
        <p:nvSpPr>
          <p:cNvPr id="1178" name="Google Shape;1178;g2cc4027bf4f_0_136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79" name="Google Shape;1179;g2cc4027bf4f_0_136"/>
          <p:cNvSpPr/>
          <p:nvPr/>
        </p:nvSpPr>
        <p:spPr>
          <a:xfrm>
            <a:off x="6225650" y="3295375"/>
            <a:ext cx="5780400" cy="3164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0" name="Google Shape;1180;g2cc4027bf4f_0_136"/>
          <p:cNvSpPr txBox="1"/>
          <p:nvPr/>
        </p:nvSpPr>
        <p:spPr>
          <a:xfrm>
            <a:off x="6439400" y="3374575"/>
            <a:ext cx="5397300" cy="294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Code and documentation available at: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https://github.com/computational-cell-analytics/micro-sam</a:t>
            </a:r>
            <a:r>
              <a:rPr b="0" i="0" lang="en-US" sz="15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5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 release (v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1.0</a:t>
            </a:r>
            <a:r>
              <a:rPr b="1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b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●"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Latest microscopy models,</a:t>
            </a:r>
            <a:b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compatible with BioImage.IO modelzoo.</a:t>
            </a:r>
            <a:b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●"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Updated and extended UI,</a:t>
            </a:r>
            <a:b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napari plugin integration.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81" name="Google Shape;1181;g2cc4027bf4f_0_136"/>
          <p:cNvPicPr preferRelativeResize="0"/>
          <p:nvPr/>
        </p:nvPicPr>
        <p:blipFill rotWithShape="1">
          <a:blip r:embed="rId4">
            <a:alphaModFix/>
          </a:blip>
          <a:srcRect b="0" l="19250" r="16108" t="0"/>
          <a:stretch/>
        </p:blipFill>
        <p:spPr>
          <a:xfrm>
            <a:off x="10807550" y="4465975"/>
            <a:ext cx="382975" cy="532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5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" name="Google Shape;1186;g2cc1a56de6c_0_366"/>
          <p:cNvSpPr txBox="1"/>
          <p:nvPr>
            <p:ph type="ctrTitle"/>
          </p:nvPr>
        </p:nvSpPr>
        <p:spPr>
          <a:xfrm>
            <a:off x="1021075" y="758950"/>
            <a:ext cx="10530600" cy="3566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Font typeface="Calibri"/>
              <a:buNone/>
            </a:pPr>
            <a:r>
              <a:rPr lang="en-US"/>
              <a:t>Parallel Developments &amp;</a:t>
            </a:r>
            <a:endParaRPr/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Font typeface="Calibri"/>
              <a:buNone/>
            </a:pPr>
            <a:r>
              <a:rPr lang="en-US"/>
              <a:t>Next Steps &amp;</a:t>
            </a:r>
            <a:br>
              <a:rPr lang="en-US"/>
            </a:br>
            <a:r>
              <a:rPr lang="en-US"/>
              <a:t>Outlook</a:t>
            </a:r>
            <a:endParaRPr/>
          </a:p>
        </p:txBody>
      </p:sp>
      <p:sp>
        <p:nvSpPr>
          <p:cNvPr id="1187" name="Google Shape;1187;g2cc1a56de6c_0_366"/>
          <p:cNvSpPr txBox="1"/>
          <p:nvPr>
            <p:ph idx="12" type="sldNum"/>
          </p:nvPr>
        </p:nvSpPr>
        <p:spPr>
          <a:xfrm>
            <a:off x="0" y="6459538"/>
            <a:ext cx="13113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b="0" i="0" lang="en-US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404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2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g2da7bc42aa6_0_69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Are vision transformers better than CNNs?</a:t>
            </a:r>
            <a:endParaRPr/>
          </a:p>
        </p:txBody>
      </p:sp>
      <p:sp>
        <p:nvSpPr>
          <p:cNvPr id="1194" name="Google Shape;1194;g2da7bc42aa6_0_69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195" name="Google Shape;1195;g2da7bc42aa6_0_6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7275" y="1826438"/>
            <a:ext cx="4152900" cy="161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6" name="Google Shape;1196;g2da7bc42aa6_0_697"/>
          <p:cNvPicPr preferRelativeResize="0"/>
          <p:nvPr/>
        </p:nvPicPr>
        <p:blipFill rotWithShape="1">
          <a:blip r:embed="rId4">
            <a:alphaModFix/>
          </a:blip>
          <a:srcRect b="0" l="2771" r="0" t="0"/>
          <a:stretch/>
        </p:blipFill>
        <p:spPr>
          <a:xfrm>
            <a:off x="6510825" y="3291375"/>
            <a:ext cx="5340449" cy="2010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7" name="Google Shape;1197;g2da7bc42aa6_0_69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04225" y="2325275"/>
            <a:ext cx="5961750" cy="7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8" name="Google Shape;1198;g2da7bc42aa6_0_697"/>
          <p:cNvSpPr txBox="1"/>
          <p:nvPr/>
        </p:nvSpPr>
        <p:spPr>
          <a:xfrm>
            <a:off x="1371125" y="722075"/>
            <a:ext cx="3000000" cy="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6"/>
              </a:rPr>
              <a:t>https://arxiv.org/abs/2404.09556</a:t>
            </a:r>
            <a:r>
              <a:rPr lang="en-US"/>
              <a:t> </a:t>
            </a:r>
            <a:endParaRPr/>
          </a:p>
        </p:txBody>
      </p:sp>
      <p:sp>
        <p:nvSpPr>
          <p:cNvPr id="1199" name="Google Shape;1199;g2da7bc42aa6_0_697"/>
          <p:cNvSpPr txBox="1"/>
          <p:nvPr/>
        </p:nvSpPr>
        <p:spPr>
          <a:xfrm>
            <a:off x="6646050" y="678000"/>
            <a:ext cx="5070000" cy="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7"/>
              </a:rPr>
              <a:t>https://www.biorxiv.org/content/10.1101/2024.04.06.587952v1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4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Google Shape;1205;g270d7b15e13_4_1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Are vision transformers better than CNNs?</a:t>
            </a:r>
            <a:endParaRPr/>
          </a:p>
        </p:txBody>
      </p:sp>
      <p:sp>
        <p:nvSpPr>
          <p:cNvPr id="1206" name="Google Shape;1206;g270d7b15e13_4_17"/>
          <p:cNvSpPr txBox="1"/>
          <p:nvPr>
            <p:ph idx="1" type="body"/>
          </p:nvPr>
        </p:nvSpPr>
        <p:spPr>
          <a:xfrm>
            <a:off x="1097275" y="3445704"/>
            <a:ext cx="10058400" cy="2423400"/>
          </a:xfrm>
          <a:prstGeom prst="rect">
            <a:avLst/>
          </a:prstGeom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/>
              <a:t>Transformers are not inherently better than CNNs!</a:t>
            </a:r>
            <a:endParaRPr b="1"/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Disadvantages for small data and runtimes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Possible advantage for large data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Advantage of same architecture as NLP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Can profit from improvements and </a:t>
            </a:r>
            <a:r>
              <a:rPr b="1" lang="en-US"/>
              <a:t>easier to build multi-modal models.</a:t>
            </a:r>
            <a:endParaRPr b="1"/>
          </a:p>
        </p:txBody>
      </p:sp>
      <p:sp>
        <p:nvSpPr>
          <p:cNvPr id="1207" name="Google Shape;1207;g270d7b15e13_4_1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08" name="Google Shape;1208;g270d7b15e13_4_17"/>
          <p:cNvSpPr txBox="1"/>
          <p:nvPr/>
        </p:nvSpPr>
        <p:spPr>
          <a:xfrm>
            <a:off x="1371125" y="722075"/>
            <a:ext cx="3000000" cy="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https://arxiv.org/abs/2404.09556</a:t>
            </a:r>
            <a:r>
              <a:rPr lang="en-US"/>
              <a:t> </a:t>
            </a:r>
            <a:endParaRPr/>
          </a:p>
        </p:txBody>
      </p:sp>
      <p:sp>
        <p:nvSpPr>
          <p:cNvPr id="1209" name="Google Shape;1209;g270d7b15e13_4_17"/>
          <p:cNvSpPr txBox="1"/>
          <p:nvPr/>
        </p:nvSpPr>
        <p:spPr>
          <a:xfrm>
            <a:off x="6646050" y="678000"/>
            <a:ext cx="5070000" cy="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https://www.biorxiv.org/content/10.1101/2024.04.06.587952v1</a:t>
            </a:r>
            <a:r>
              <a:rPr lang="en-US"/>
              <a:t> </a:t>
            </a:r>
            <a:endParaRPr/>
          </a:p>
        </p:txBody>
      </p:sp>
      <p:pic>
        <p:nvPicPr>
          <p:cNvPr id="1210" name="Google Shape;1210;g270d7b15e13_4_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97275" y="1826438"/>
            <a:ext cx="4152900" cy="161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1" name="Google Shape;1211;g270d7b15e13_4_17"/>
          <p:cNvPicPr preferRelativeResize="0"/>
          <p:nvPr/>
        </p:nvPicPr>
        <p:blipFill rotWithShape="1">
          <a:blip r:embed="rId6">
            <a:alphaModFix/>
          </a:blip>
          <a:srcRect b="0" l="2771" r="0" t="0"/>
          <a:stretch/>
        </p:blipFill>
        <p:spPr>
          <a:xfrm>
            <a:off x="6510825" y="3291375"/>
            <a:ext cx="5340449" cy="2010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2" name="Google Shape;1212;g270d7b15e13_4_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804225" y="2325275"/>
            <a:ext cx="5961750" cy="73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7" name="Shape 1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" name="Google Shape;1218;g1ef774d14cf_0_116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Next steps</a:t>
            </a:r>
            <a:endParaRPr/>
          </a:p>
        </p:txBody>
      </p:sp>
      <p:sp>
        <p:nvSpPr>
          <p:cNvPr id="1219" name="Google Shape;1219;g1ef774d14cf_0_116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Integration of efficient training procedures for finetuning (LoRA, </a:t>
            </a:r>
            <a:r>
              <a:rPr b="1" lang="en-US"/>
              <a:t>QLoRA</a:t>
            </a:r>
            <a:r>
              <a:rPr lang="en-US"/>
              <a:t>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To enable better training on CPU and small GPUs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Provide better and more models: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EM Organelle Generalist Model</a:t>
            </a:r>
            <a:endParaRPr/>
          </a:p>
          <a:p>
            <a: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US"/>
              <a:t>Training on OpenOrganelle and other organelle segmentation datasets.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Histopathology Model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</p:txBody>
      </p:sp>
      <p:sp>
        <p:nvSpPr>
          <p:cNvPr id="1220" name="Google Shape;1220;g1ef774d14cf_0_116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21" name="Google Shape;1221;g1ef774d14cf_0_116"/>
          <p:cNvSpPr/>
          <p:nvPr/>
        </p:nvSpPr>
        <p:spPr>
          <a:xfrm>
            <a:off x="7374525" y="383300"/>
            <a:ext cx="3847500" cy="8346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2" name="Google Shape;1222;g1ef774d14cf_0_116"/>
          <p:cNvSpPr txBox="1"/>
          <p:nvPr/>
        </p:nvSpPr>
        <p:spPr>
          <a:xfrm>
            <a:off x="7509625" y="396881"/>
            <a:ext cx="3525600" cy="9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Feedback and contributions on the tool are very welcome!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3" name="Google Shape;1223;g1ef774d14cf_0_116"/>
          <p:cNvSpPr txBox="1"/>
          <p:nvPr/>
        </p:nvSpPr>
        <p:spPr>
          <a:xfrm>
            <a:off x="921325" y="5660575"/>
            <a:ext cx="6875700" cy="61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Check out our repository for all the details:</a:t>
            </a:r>
            <a:b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18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https://github.com/computational-cell-analytics/micro-sam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2da7bc42aa6_0_186"/>
          <p:cNvSpPr txBox="1"/>
          <p:nvPr>
            <p:ph type="ctrTitle"/>
          </p:nvPr>
        </p:nvSpPr>
        <p:spPr>
          <a:xfrm>
            <a:off x="1097280" y="758952"/>
            <a:ext cx="10058400" cy="3566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</a:pPr>
            <a:r>
              <a:rPr lang="en-US"/>
              <a:t>What is a transformer?</a:t>
            </a:r>
            <a:endParaRPr/>
          </a:p>
        </p:txBody>
      </p:sp>
      <p:sp>
        <p:nvSpPr>
          <p:cNvPr id="190" name="Google Shape;190;g2da7bc42aa6_0_186"/>
          <p:cNvSpPr txBox="1"/>
          <p:nvPr>
            <p:ph idx="1" type="subTitle"/>
          </p:nvPr>
        </p:nvSpPr>
        <p:spPr>
          <a:xfrm>
            <a:off x="1100051" y="4455621"/>
            <a:ext cx="10058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8" name="Shape 1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Google Shape;1229;g2b1d80765dd_0_16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45000"/>
              <a:buNone/>
            </a:pPr>
            <a:r>
              <a:rPr lang="en-US"/>
              <a:t>Outlook: </a:t>
            </a:r>
            <a:br>
              <a:rPr lang="en-US"/>
            </a:br>
            <a:r>
              <a:rPr lang="en-US"/>
              <a:t>Universal microscopy segmentation and tracking</a:t>
            </a:r>
            <a:endParaRPr/>
          </a:p>
        </p:txBody>
      </p:sp>
      <p:sp>
        <p:nvSpPr>
          <p:cNvPr id="1230" name="Google Shape;1230;g2b1d80765dd_0_161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Incorporate 3D (2D + time) segmentation in SAM-like model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Advantage ransformer: same model for 2d and 3d 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Vision Mamba: Investigate newer (more efficient) architectures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Our recent (</a:t>
            </a:r>
            <a:r>
              <a:rPr b="1" lang="en-US"/>
              <a:t>preliminary!</a:t>
            </a:r>
            <a:r>
              <a:rPr lang="en-US"/>
              <a:t>) work shows promise: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https://arxiv.org/abs/2404.07705</a:t>
            </a:r>
            <a:r>
              <a:rPr lang="en-US"/>
              <a:t> </a:t>
            </a:r>
            <a:br>
              <a:rPr lang="en-US"/>
            </a:b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Semantic awareness (e.g. differentiate organelles in EM, one model for microscopy)</a:t>
            </a:r>
            <a:br>
              <a:rPr lang="en-US"/>
            </a:b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Zero-shot adaptation (improve segmentation from examples)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</p:txBody>
      </p:sp>
      <p:sp>
        <p:nvSpPr>
          <p:cNvPr id="1231" name="Google Shape;1231;g2b1d80765dd_0_16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6" name="Shape 1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" name="Google Shape;1237;g2b18a766b2d_0_745"/>
          <p:cNvSpPr txBox="1"/>
          <p:nvPr>
            <p:ph type="title"/>
          </p:nvPr>
        </p:nvSpPr>
        <p:spPr>
          <a:xfrm>
            <a:off x="1198400" y="898175"/>
            <a:ext cx="99669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/>
              <a:t>Acknowledgments</a:t>
            </a:r>
            <a:endParaRPr/>
          </a:p>
        </p:txBody>
      </p:sp>
      <p:sp>
        <p:nvSpPr>
          <p:cNvPr id="1238" name="Google Shape;1238;g2b18a766b2d_0_74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39" name="Google Shape;1239;g2b18a766b2d_0_745"/>
          <p:cNvSpPr txBox="1"/>
          <p:nvPr/>
        </p:nvSpPr>
        <p:spPr>
          <a:xfrm>
            <a:off x="1198400" y="1846325"/>
            <a:ext cx="3073800" cy="47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EMBL Heidelberg</a:t>
            </a:r>
            <a:br>
              <a:rPr b="0" i="0" lang="en-US" sz="20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Anna Kreshuk &amp; her group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et al.</a:t>
            </a: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 Göttingen &amp; Campus</a:t>
            </a:r>
            <a:br>
              <a:rPr b="0" i="0" lang="en-US" sz="20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Alexander Ecker</a:t>
            </a:r>
            <a:endParaRPr b="1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Tobias Moser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Silvio Rizzoli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al.</a:t>
            </a:r>
            <a:b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0" name="Google Shape;1240;g2b18a766b2d_0_745"/>
          <p:cNvSpPr txBox="1"/>
          <p:nvPr/>
        </p:nvSpPr>
        <p:spPr>
          <a:xfrm>
            <a:off x="4246400" y="1846325"/>
            <a:ext cx="3073800" cy="47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My group</a:t>
            </a:r>
            <a:br>
              <a:rPr b="0" i="0" lang="en-US" sz="20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Anwai Archit</a:t>
            </a:r>
            <a:endParaRPr b="1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Luca Freckmann</a:t>
            </a:r>
            <a:endParaRPr b="1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Sushmita Nair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Marei Freitag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Sagnik Gupta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et al.</a:t>
            </a:r>
            <a:br>
              <a:rPr b="0" i="0" lang="en-US" sz="20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41" name="Google Shape;1241;g2b18a766b2d_0_745"/>
          <p:cNvPicPr preferRelativeResize="0"/>
          <p:nvPr/>
        </p:nvPicPr>
        <p:blipFill rotWithShape="1">
          <a:blip r:embed="rId3">
            <a:alphaModFix/>
          </a:blip>
          <a:srcRect b="0" l="12502" r="12494" t="0"/>
          <a:stretch/>
        </p:blipFill>
        <p:spPr>
          <a:xfrm>
            <a:off x="6468374" y="80900"/>
            <a:ext cx="5618749" cy="4214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2" name="Google Shape;1242;g2b18a766b2d_0_745"/>
          <p:cNvPicPr preferRelativeResize="0"/>
          <p:nvPr/>
        </p:nvPicPr>
        <p:blipFill rotWithShape="1">
          <a:blip r:embed="rId4">
            <a:alphaModFix/>
          </a:blip>
          <a:srcRect b="33719" l="0" r="0" t="31000"/>
          <a:stretch/>
        </p:blipFill>
        <p:spPr>
          <a:xfrm>
            <a:off x="8213739" y="5632539"/>
            <a:ext cx="2951325" cy="76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3" name="Google Shape;1243;g2b18a766b2d_0_7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68379" y="5708741"/>
            <a:ext cx="1370900" cy="60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4" name="Google Shape;1244;g2b18a766b2d_0_7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25075" y="5498925"/>
            <a:ext cx="2573776" cy="95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5" name="Google Shape;1245;g2b18a766b2d_0_74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896475" y="4220849"/>
            <a:ext cx="2302375" cy="1145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6" name="Google Shape;1246;g2b18a766b2d_0_745"/>
          <p:cNvPicPr preferRelativeResize="0"/>
          <p:nvPr/>
        </p:nvPicPr>
        <p:blipFill rotWithShape="1">
          <a:blip r:embed="rId8">
            <a:alphaModFix/>
          </a:blip>
          <a:srcRect b="24987" l="10767" r="11422" t="10679"/>
          <a:stretch/>
        </p:blipFill>
        <p:spPr>
          <a:xfrm>
            <a:off x="6976950" y="4468242"/>
            <a:ext cx="2599174" cy="8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7" name="Google Shape;1247;g2b18a766b2d_0_745"/>
          <p:cNvPicPr preferRelativeResize="0"/>
          <p:nvPr/>
        </p:nvPicPr>
        <p:blipFill rotWithShape="1">
          <a:blip r:embed="rId9">
            <a:alphaModFix/>
          </a:blip>
          <a:srcRect b="11974" l="6557" r="10434" t="16622"/>
          <a:stretch/>
        </p:blipFill>
        <p:spPr>
          <a:xfrm>
            <a:off x="9921576" y="4428960"/>
            <a:ext cx="1243499" cy="106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8" name="Google Shape;1248;g2b18a766b2d_0_74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514225" y="5198700"/>
            <a:ext cx="1145175" cy="1145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2" name="Shape 1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" name="Google Shape;1253;g2da7bc42aa6_0_691"/>
          <p:cNvSpPr txBox="1"/>
          <p:nvPr>
            <p:ph type="ctrTitle"/>
          </p:nvPr>
        </p:nvSpPr>
        <p:spPr>
          <a:xfrm>
            <a:off x="1021075" y="758950"/>
            <a:ext cx="10530600" cy="3566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Font typeface="Calibri"/>
              <a:buNone/>
            </a:pPr>
            <a:r>
              <a:rPr lang="en-US"/>
              <a:t>Hands-on Session</a:t>
            </a:r>
            <a:endParaRPr/>
          </a:p>
        </p:txBody>
      </p:sp>
      <p:sp>
        <p:nvSpPr>
          <p:cNvPr id="1254" name="Google Shape;1254;g2da7bc42aa6_0_691"/>
          <p:cNvSpPr txBox="1"/>
          <p:nvPr>
            <p:ph idx="12" type="sldNum"/>
          </p:nvPr>
        </p:nvSpPr>
        <p:spPr>
          <a:xfrm>
            <a:off x="0" y="6459538"/>
            <a:ext cx="13113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b="0" i="0" lang="en-US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404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9" name="Shape 1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" name="Google Shape;1260;g2da7bc42aa6_0_71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Before the break: Access VM, Install micro-sam</a:t>
            </a:r>
            <a:endParaRPr/>
          </a:p>
        </p:txBody>
      </p:sp>
      <p:sp>
        <p:nvSpPr>
          <p:cNvPr id="1261" name="Google Shape;1261;g2da7bc42aa6_0_711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/>
              <a:t>Access your VM and run:</a:t>
            </a:r>
            <a:br>
              <a:rPr b="1" lang="en-US"/>
            </a:b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/>
              <a:t>$</a:t>
            </a:r>
            <a:r>
              <a:rPr lang="en-US"/>
              <a:t> </a:t>
            </a:r>
            <a:r>
              <a:rPr b="1" lang="en-US"/>
              <a:t>mamba create -c pytorch -c nvidia -c conda-forge -n micro-sam pytorch micro_sam pytorch-cuda=11.6 -y</a:t>
            </a:r>
            <a:endParaRPr b="1"/>
          </a:p>
        </p:txBody>
      </p:sp>
      <p:sp>
        <p:nvSpPr>
          <p:cNvPr id="1262" name="Google Shape;1262;g2da7bc42aa6_0_71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7" name="Shape 1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" name="Google Shape;1268;g1ef774d14cf_0_105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Plan Hands-On-Session</a:t>
            </a:r>
            <a:endParaRPr/>
          </a:p>
        </p:txBody>
      </p:sp>
      <p:sp>
        <p:nvSpPr>
          <p:cNvPr id="1269" name="Google Shape;1269;g1ef774d14cf_0_105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 fontScale="92500" lnSpcReduction="10000"/>
          </a:bodyPr>
          <a:lstStyle/>
          <a:p>
            <a:pPr indent="-346075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Starting the tool, </a:t>
            </a:r>
            <a:r>
              <a:rPr lang="en-US"/>
              <a:t>explain</a:t>
            </a:r>
            <a:r>
              <a:rPr lang="en-US"/>
              <a:t> plugins</a:t>
            </a:r>
            <a:endParaRPr/>
          </a:p>
          <a:p>
            <a:pPr indent="-346075" lvl="1" marL="9144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111111"/>
              <a:buChar char="○"/>
            </a:pPr>
            <a:r>
              <a:rPr lang="en-US"/>
              <a:t>See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https://youtu.be/gcv0fa84mCc</a:t>
            </a:r>
            <a:r>
              <a:rPr lang="en-US"/>
              <a:t> for a rough idea</a:t>
            </a:r>
            <a:br>
              <a:rPr lang="en-US"/>
            </a:br>
            <a:endParaRPr/>
          </a:p>
          <a:p>
            <a:pPr indent="-346075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2D Segmentation on LiveCELL</a:t>
            </a:r>
            <a:endParaRPr/>
          </a:p>
          <a:p>
            <a:pPr indent="-334327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/>
              <a:t>Compare default and finetuned model (vit_b, show auto segmentation for vit_b_lm)</a:t>
            </a:r>
            <a:endParaRPr/>
          </a:p>
          <a:p>
            <a:pPr indent="-334327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/>
              <a:t>See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https://youtu.be/9xjJBg_Bfuc</a:t>
            </a:r>
            <a:r>
              <a:rPr lang="en-US"/>
              <a:t> for a rough idea</a:t>
            </a:r>
            <a:br>
              <a:rPr lang="en-US"/>
            </a:br>
            <a:br>
              <a:rPr lang="en-US"/>
            </a:br>
            <a:endParaRPr/>
          </a:p>
          <a:p>
            <a:pPr indent="-346075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3D Segmentation on Lucchi</a:t>
            </a:r>
            <a:endParaRPr/>
          </a:p>
          <a:p>
            <a:pPr indent="-334327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/>
              <a:t>Segment mitos in 3d with the em model</a:t>
            </a:r>
            <a:endParaRPr/>
          </a:p>
          <a:p>
            <a:pPr indent="-334327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/>
              <a:t>See </a:t>
            </a:r>
            <a:r>
              <a:rPr lang="en-US" u="sng">
                <a:solidFill>
                  <a:schemeClr val="hlink"/>
                </a:solidFill>
                <a:hlinkClick r:id="rId5"/>
              </a:rPr>
              <a:t>https://youtu.be/nqpyNQSyu74</a:t>
            </a:r>
            <a:r>
              <a:rPr lang="en-US"/>
              <a:t> for a rough idea</a:t>
            </a:r>
            <a:br>
              <a:rPr lang="en-US"/>
            </a:br>
            <a:endParaRPr/>
          </a:p>
          <a:p>
            <a:pPr indent="-346075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If there is still time students can choose to:</a:t>
            </a:r>
            <a:endParaRPr/>
          </a:p>
          <a:p>
            <a:pPr indent="-334327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/>
              <a:t>Try annotation on their own data</a:t>
            </a:r>
            <a:endParaRPr/>
          </a:p>
          <a:p>
            <a:pPr indent="-334327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6389"/>
              <a:buChar char="○"/>
            </a:pPr>
            <a:r>
              <a:rPr lang="en-US"/>
              <a:t>Start finetuning a model, either on their own data or on our sample data. Using</a:t>
            </a:r>
            <a:br>
              <a:rPr lang="en-US"/>
            </a:br>
            <a:r>
              <a:rPr lang="en-US" sz="1691" u="sng">
                <a:solidFill>
                  <a:schemeClr val="hlink"/>
                </a:solidFill>
                <a:hlinkClick r:id="rId6"/>
              </a:rPr>
              <a:t>https://github.com/computational-cell-analytics/micro-sam/blob/master/notebooks/sam_finetuning.ipynb</a:t>
            </a:r>
            <a:r>
              <a:rPr lang="en-US" sz="1691"/>
              <a:t> </a:t>
            </a:r>
            <a:endParaRPr sz="1691"/>
          </a:p>
        </p:txBody>
      </p:sp>
      <p:sp>
        <p:nvSpPr>
          <p:cNvPr id="1270" name="Google Shape;1270;g1ef774d14cf_0_105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5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Google Shape;1276;g2dae5fb517d_0_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Application on your data</a:t>
            </a:r>
            <a:endParaRPr/>
          </a:p>
        </p:txBody>
      </p:sp>
      <p:sp>
        <p:nvSpPr>
          <p:cNvPr id="1277" name="Google Shape;1277;g2dae5fb517d_0_7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2D segmentation -&gt; “Annotator 2d” or “Image Series Annotator”</a:t>
            </a:r>
            <a:br>
              <a:rPr lang="en-US"/>
            </a:b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3D segmentation -&gt; “Annotator 3d”</a:t>
            </a:r>
            <a:br>
              <a:rPr lang="en-US"/>
            </a:b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Tracking -&gt; “Annotator Tracking”</a:t>
            </a:r>
            <a:endParaRPr/>
          </a:p>
        </p:txBody>
      </p:sp>
      <p:sp>
        <p:nvSpPr>
          <p:cNvPr id="1278" name="Google Shape;1278;g2dae5fb517d_0_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279" name="Google Shape;1279;g2dae5fb517d_0_7"/>
          <p:cNvPicPr preferRelativeResize="0"/>
          <p:nvPr/>
        </p:nvPicPr>
        <p:blipFill rotWithShape="1">
          <a:blip r:embed="rId3">
            <a:alphaModFix/>
          </a:blip>
          <a:srcRect b="50047" l="0" r="39700" t="0"/>
          <a:stretch/>
        </p:blipFill>
        <p:spPr>
          <a:xfrm>
            <a:off x="5554875" y="2985600"/>
            <a:ext cx="6591400" cy="3776149"/>
          </a:xfrm>
          <a:prstGeom prst="rect">
            <a:avLst/>
          </a:prstGeom>
          <a:noFill/>
          <a:ln>
            <a:noFill/>
          </a:ln>
        </p:spPr>
      </p:pic>
      <p:sp>
        <p:nvSpPr>
          <p:cNvPr id="1280" name="Google Shape;1280;g2dae5fb517d_0_7"/>
          <p:cNvSpPr txBox="1"/>
          <p:nvPr/>
        </p:nvSpPr>
        <p:spPr>
          <a:xfrm>
            <a:off x="539525" y="3813700"/>
            <a:ext cx="4765800" cy="27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Which model should I use?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LM -&gt; vit_X_lm</a:t>
            </a:r>
            <a:b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EM (potato-shaped structures)</a:t>
            </a:r>
            <a:b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-&gt; vit_X_em_organelles</a:t>
            </a:r>
            <a:b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Other -&gt; vit_X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5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" name="Google Shape;1286;g2dae5fb517d_0_0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Finetuning Notebook</a:t>
            </a:r>
            <a:endParaRPr/>
          </a:p>
        </p:txBody>
      </p:sp>
      <p:sp>
        <p:nvSpPr>
          <p:cNvPr id="1287" name="Google Shape;1287;g2dae5fb517d_0_0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https://github.com/dl4mia/03_learned_representations/blob/main/sam_finetuning_HT.ipynb</a:t>
            </a:r>
            <a:r>
              <a:rPr lang="en-US"/>
              <a:t>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US"/>
              <a:t>To get it on your VM:</a:t>
            </a:r>
            <a:br>
              <a:rPr lang="en-US"/>
            </a:br>
            <a:br>
              <a:rPr lang="en-US"/>
            </a:br>
            <a:r>
              <a:rPr lang="en-US"/>
              <a:t>$ git pull origin main</a:t>
            </a:r>
            <a:endParaRPr/>
          </a:p>
        </p:txBody>
      </p:sp>
      <p:sp>
        <p:nvSpPr>
          <p:cNvPr id="1288" name="Google Shape;1288;g2dae5fb517d_0_0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289" name="Google Shape;1289;g2dae5fb517d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45672" y="2566775"/>
            <a:ext cx="5266626" cy="3827099"/>
          </a:xfrm>
          <a:prstGeom prst="rect">
            <a:avLst/>
          </a:prstGeom>
          <a:noFill/>
          <a:ln>
            <a:noFill/>
          </a:ln>
        </p:spPr>
      </p:pic>
      <p:sp>
        <p:nvSpPr>
          <p:cNvPr id="1290" name="Google Shape;1290;g2dae5fb517d_0_0"/>
          <p:cNvSpPr/>
          <p:nvPr/>
        </p:nvSpPr>
        <p:spPr>
          <a:xfrm>
            <a:off x="6524675" y="3841400"/>
            <a:ext cx="1392300" cy="2010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Retrospect">
  <a:themeElements>
    <a:clrScheme name="Uni Göttingen final">
      <a:dk1>
        <a:srgbClr val="000000"/>
      </a:dk1>
      <a:lt1>
        <a:srgbClr val="FFFFFF"/>
      </a:lt1>
      <a:dk2>
        <a:srgbClr val="242852"/>
      </a:dk2>
      <a:lt2>
        <a:srgbClr val="B4BFCE"/>
      </a:lt2>
      <a:accent1>
        <a:srgbClr val="003862"/>
      </a:accent1>
      <a:accent2>
        <a:srgbClr val="B4BFCE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2016-10-04T18:51:18Z</dcterms:created>
  <dc:creator>Alexander Ecker</dc:creator>
</cp:coreProperties>
</file>