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8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47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</p:sldIdLst>
  <p:sldSz cy="6858000" cx="12192000"/>
  <p:notesSz cx="6858000" cy="9144000"/>
  <p:embeddedFontLst>
    <p:embeddedFont>
      <p:font typeface="Open Sans"/>
      <p:regular r:id="rId53"/>
      <p:bold r:id="rId54"/>
      <p:italic r:id="rId55"/>
      <p:boldItalic r:id="rId5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57" roundtripDataSignature="AMtx7mj21o/AeUs+dStvTk/Veeuu8Vfmy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9" Type="http://schemas.openxmlformats.org/officeDocument/2006/relationships/slide" Target="slides/slide4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3" Type="http://schemas.openxmlformats.org/officeDocument/2006/relationships/font" Target="fonts/OpenSans-regular.fntdata"/><Relationship Id="rId52" Type="http://schemas.openxmlformats.org/officeDocument/2006/relationships/slide" Target="slides/slide48.xml"/><Relationship Id="rId11" Type="http://schemas.openxmlformats.org/officeDocument/2006/relationships/slide" Target="slides/slide7.xml"/><Relationship Id="rId55" Type="http://schemas.openxmlformats.org/officeDocument/2006/relationships/font" Target="fonts/OpenSans-italic.fntdata"/><Relationship Id="rId10" Type="http://schemas.openxmlformats.org/officeDocument/2006/relationships/slide" Target="slides/slide6.xml"/><Relationship Id="rId54" Type="http://schemas.openxmlformats.org/officeDocument/2006/relationships/font" Target="fonts/OpenSans-bold.fntdata"/><Relationship Id="rId13" Type="http://schemas.openxmlformats.org/officeDocument/2006/relationships/slide" Target="slides/slide9.xml"/><Relationship Id="rId57" Type="http://customschemas.google.com/relationships/presentationmetadata" Target="metadata"/><Relationship Id="rId12" Type="http://schemas.openxmlformats.org/officeDocument/2006/relationships/slide" Target="slides/slide8.xml"/><Relationship Id="rId56" Type="http://schemas.openxmlformats.org/officeDocument/2006/relationships/font" Target="fonts/OpenSans-boldItalic.fntdata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3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3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3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3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3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3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3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3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3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2cc1a56de6c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4" name="Google Shape;54;g2cc1a56de6c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2b18a766b2d_0_58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5" name="Google Shape;165;g2b18a766b2d_0_58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From lecture 1, TODO copy image credits</a:t>
            </a:r>
            <a:endParaRPr/>
          </a:p>
        </p:txBody>
      </p:sp>
      <p:sp>
        <p:nvSpPr>
          <p:cNvPr id="166" name="Google Shape;166;g2b18a766b2d_0_58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2b18a766b2d_0_60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3" name="Google Shape;183;g2b18a766b2d_0_60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From lecture 1, TODO copy image credits</a:t>
            </a:r>
            <a:endParaRPr/>
          </a:p>
        </p:txBody>
      </p:sp>
      <p:sp>
        <p:nvSpPr>
          <p:cNvPr id="184" name="Google Shape;184;g2b18a766b2d_0_60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2b18a766b2d_0_6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1" name="Google Shape;201;g2b18a766b2d_0_61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From lecture 1, TODO copy image credits</a:t>
            </a:r>
            <a:endParaRPr/>
          </a:p>
        </p:txBody>
      </p:sp>
      <p:sp>
        <p:nvSpPr>
          <p:cNvPr id="202" name="Google Shape;202;g2b18a766b2d_0_61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2b18a766b2d_0_6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9" name="Google Shape;219;g2b18a766b2d_0_63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From lecture 1, TODO copy image credits</a:t>
            </a:r>
            <a:endParaRPr/>
          </a:p>
        </p:txBody>
      </p:sp>
      <p:sp>
        <p:nvSpPr>
          <p:cNvPr id="220" name="Google Shape;220;g2b18a766b2d_0_63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2b18a766b2d_0_65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7" name="Google Shape;237;g2b18a766b2d_0_65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From lecture 1, TODO copy image credits</a:t>
            </a:r>
            <a:endParaRPr/>
          </a:p>
        </p:txBody>
      </p:sp>
      <p:sp>
        <p:nvSpPr>
          <p:cNvPr id="238" name="Google Shape;238;g2b18a766b2d_0_65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2b18a766b2d_0_6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1" name="Google Shape;251;g2b18a766b2d_0_66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After this: Interactive segmentation </a:t>
            </a:r>
            <a:endParaRPr/>
          </a:p>
        </p:txBody>
      </p:sp>
      <p:sp>
        <p:nvSpPr>
          <p:cNvPr id="252" name="Google Shape;252;g2b18a766b2d_0_66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2b18a766b2d_0_68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1" name="Google Shape;261;g2b18a766b2d_0_68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Automatic mask generation by covering the image with grid of points, predicting masks for all points and filter out unlikely masks</a:t>
            </a:r>
            <a:endParaRPr/>
          </a:p>
        </p:txBody>
      </p:sp>
      <p:sp>
        <p:nvSpPr>
          <p:cNvPr id="262" name="Google Shape;262;g2b18a766b2d_0_68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1fc8785cf3c_0_14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3" name="Google Shape;273;g1fc8785cf3c_0_1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2b18a766b2d_0_4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9" name="Google Shape;279;g2b18a766b2d_0_46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We got interested, and:</a:t>
            </a:r>
            <a:br>
              <a:rPr lang="en-US"/>
            </a:br>
            <a:r>
              <a:rPr lang="en-US"/>
              <a:t>- Want to evaluate how well it works for microscopy.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- Can we improve it for microscopy? -&gt; Finetuning</a:t>
            </a:r>
            <a:br>
              <a:rPr lang="en-US"/>
            </a:br>
            <a:r>
              <a:rPr lang="en-US"/>
              <a:t>- Build a tool in napari for interactive + automatic segmentation and tracking.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- Acknowledgments</a:t>
            </a:r>
            <a:endParaRPr/>
          </a:p>
        </p:txBody>
      </p:sp>
      <p:sp>
        <p:nvSpPr>
          <p:cNvPr id="280" name="Google Shape;280;g2b18a766b2d_0_46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2cc1a56de6c_0_2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1" name="Google Shape;291;g2cc1a56de6c_0_24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We got interested, and:</a:t>
            </a:r>
            <a:br>
              <a:rPr lang="en-US"/>
            </a:br>
            <a:r>
              <a:rPr lang="en-US"/>
              <a:t>- Want to evaluate how well it works for microscopy.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- Can we improve it for microscopy? -&gt; Finetuning</a:t>
            </a:r>
            <a:br>
              <a:rPr lang="en-US"/>
            </a:br>
            <a:r>
              <a:rPr lang="en-US"/>
              <a:t>- Build a tool in napari for interactive + automatic segmentation and tracking.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- Acknowledgments</a:t>
            </a:r>
            <a:endParaRPr/>
          </a:p>
        </p:txBody>
      </p:sp>
      <p:sp>
        <p:nvSpPr>
          <p:cNvPr id="292" name="Google Shape;292;g2cc1a56de6c_0_24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b1d80765dd_0_19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" name="Google Shape;69;g2b1d80765dd_0_19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0" name="Google Shape;70;g2b1d80765dd_0_19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1ef774d14cf_0_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8" name="Google Shape;308;g1ef774d14cf_0_4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PRELIMINARY</a:t>
            </a:r>
            <a:endParaRPr/>
          </a:p>
        </p:txBody>
      </p:sp>
      <p:sp>
        <p:nvSpPr>
          <p:cNvPr id="309" name="Google Shape;309;g1ef774d14cf_0_4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2b18a766b2d_0_7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2" name="Google Shape;322;g2b18a766b2d_0_73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23" name="Google Shape;323;g2b18a766b2d_0_73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2cc1a56de6c_0_29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7" name="Google Shape;337;g2cc1a56de6c_0_29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38" name="Google Shape;338;g2cc1a56de6c_0_29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2b18a766b2d_0_5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3" name="Google Shape;353;g2b18a766b2d_0_54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4" name="Google Shape;354;g2b18a766b2d_0_54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2b18a766b2d_0_76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1" name="Google Shape;361;g2b18a766b2d_0_76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62" name="Google Shape;362;g2b18a766b2d_0_76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2b18a766b2d_0_5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2" name="Google Shape;372;g2b18a766b2d_0_5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73" name="Google Shape;373;g2b18a766b2d_0_52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1ef774d14cf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6" name="Google Shape;386;g1ef774d14cf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87" name="Google Shape;387;g1ef774d14cf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2b18a766b2d_0_5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0" name="Google Shape;400;g2b18a766b2d_0_53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01" name="Google Shape;401;g2b18a766b2d_0_53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2cc1a56de6c_0_3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4" name="Google Shape;414;g2cc1a56de6c_0_32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15" name="Google Shape;415;g2cc1a56de6c_0_32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2b18a766b2d_0_5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9" name="Google Shape;429;g2b18a766b2d_0_52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30" name="Google Shape;430;g2b18a766b2d_0_52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77e86bfcd7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g277e86bfcd7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7" name="Google Shape;87;g277e86bfcd7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2cc1a56de6c_0_3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7" name="Google Shape;437;g2cc1a56de6c_0_34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38" name="Google Shape;438;g2cc1a56de6c_0_34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2b18a766b2d_0_5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8" name="Google Shape;448;g2b18a766b2d_0_5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49" name="Google Shape;449;g2b18a766b2d_0_51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g2cc4027bf4f_0_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9" name="Google Shape;459;g2cc4027bf4f_0_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60" name="Google Shape;460;g2cc4027bf4f_0_1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2b18a766b2d_0_49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1" name="Google Shape;471;g2b18a766b2d_0_49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72" name="Google Shape;472;g2b18a766b2d_0_49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2cc1a56de6c_0_35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3" name="Google Shape;483;g2cc1a56de6c_0_35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84" name="Google Shape;484;g2cc1a56de6c_0_35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2cc4027bf4f_0_15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3" name="Google Shape;493;g2cc4027bf4f_0_15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94" name="Google Shape;494;g2cc4027bf4f_0_15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g2cc4027bf4f_0_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5" name="Google Shape;505;g2cc4027bf4f_0_2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06" name="Google Shape;506;g2cc4027bf4f_0_2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g2cc4027bf4f_0_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0" name="Google Shape;520;g2cc4027bf4f_0_3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21" name="Google Shape;521;g2cc4027bf4f_0_3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g2cc4027bf4f_0_5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0" name="Google Shape;540;g2cc4027bf4f_0_5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41" name="Google Shape;541;g2cc4027bf4f_0_5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g2cc4027bf4f_0_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4" name="Google Shape;564;g2cc4027bf4f_0_7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65" name="Google Shape;565;g2cc4027bf4f_0_7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b18a766b2d_0_46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" name="Google Shape;93;g2b18a766b2d_0_46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Transformer based model for interactive segmentation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Based on user input “prompts”: points, boxes or rough masks outlining object</a:t>
            </a:r>
            <a:br>
              <a:rPr lang="en-US"/>
            </a:br>
            <a:r>
              <a:rPr lang="en-US"/>
              <a:t>(Text)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Model: image encoder: transformer predicts image representation</a:t>
            </a:r>
            <a:br>
              <a:rPr lang="en-US"/>
            </a:br>
            <a:r>
              <a:rPr lang="en-US"/>
              <a:t>prompt encoder: small transformer that processes prompts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mask decoder: predict current object based on image encoder and prompt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Trained on a very large dataset</a:t>
            </a:r>
            <a:br>
              <a:rPr lang="en-US"/>
            </a:br>
            <a:r>
              <a:rPr lang="en-US"/>
              <a:t>Dataset is build iteratively through annotation by annotating with the model (which is retraiend)</a:t>
            </a:r>
            <a:endParaRPr/>
          </a:p>
        </p:txBody>
      </p:sp>
      <p:sp>
        <p:nvSpPr>
          <p:cNvPr id="94" name="Google Shape;94;g2b18a766b2d_0_46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g2cc4027bf4f_0_10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3" name="Google Shape;593;g2cc4027bf4f_0_10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94" name="Google Shape;594;g2cc4027bf4f_0_10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g2cc1a56de6c_0_36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24" name="Google Shape;624;g2cc1a56de6c_0_36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g2b1d80765dd_0_1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0" name="Google Shape;630;g2b1d80765dd_0_12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31" name="Google Shape;631;g2b1d80765dd_0_12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g2cc4027bf4f_0_1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8" name="Google Shape;638;g2cc4027bf4f_0_1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39" name="Google Shape;639;g2cc4027bf4f_0_13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g1ef774d14cf_0_10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9" name="Google Shape;649;g1ef774d14cf_0_10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50" name="Google Shape;650;g1ef774d14cf_0_10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g2cc1a56de6c_0_36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57" name="Google Shape;657;g2cc1a56de6c_0_36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g1ef774d14cf_0_1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3" name="Google Shape;663;g1ef774d14cf_0_1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64" name="Google Shape;664;g1ef774d14cf_0_11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g2b1d80765dd_0_16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4" name="Google Shape;674;g2b1d80765dd_0_16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75" name="Google Shape;675;g2b1d80765dd_0_16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g2b18a766b2d_0_7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2" name="Google Shape;682;g2b18a766b2d_0_74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83" name="Google Shape;683;g2b18a766b2d_0_74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cc1a56de6c_0_2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" name="Google Shape;105;g2cc1a56de6c_0_2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Transformer based model for interactive segmentation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Based on user input “prompts”: points, boxes or rough masks outlining object</a:t>
            </a:r>
            <a:br>
              <a:rPr lang="en-US"/>
            </a:br>
            <a:r>
              <a:rPr lang="en-US"/>
              <a:t>(Text)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Model: image encoder: transformer predicts image representation</a:t>
            </a:r>
            <a:br>
              <a:rPr lang="en-US"/>
            </a:br>
            <a:r>
              <a:rPr lang="en-US"/>
              <a:t>prompt encoder: small transformer that processes prompts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mask decoder: predict current object based on image encoder and prompt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Trained on a very large dataset</a:t>
            </a:r>
            <a:br>
              <a:rPr lang="en-US"/>
            </a:br>
            <a:r>
              <a:rPr lang="en-US"/>
              <a:t>Dataset is build iteratively through annotation by annotating with the model (which is retraiend)</a:t>
            </a:r>
            <a:endParaRPr/>
          </a:p>
        </p:txBody>
      </p:sp>
      <p:sp>
        <p:nvSpPr>
          <p:cNvPr id="106" name="Google Shape;106;g2cc1a56de6c_0_22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b18a766b2d_0_7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0" name="Google Shape;120;g2b18a766b2d_0_72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Why the hype?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Interactive segmentation works well for different kinds of models and modalities; improve segmenations through more prompts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br>
              <a:rPr lang="en-US"/>
            </a:br>
            <a:r>
              <a:rPr lang="en-US"/>
              <a:t>Versatility</a:t>
            </a:r>
            <a:br>
              <a:rPr lang="en-US"/>
            </a:br>
            <a:br>
              <a:rPr lang="en-US"/>
            </a:br>
            <a:r>
              <a:rPr lang="en-US"/>
              <a:t>Achieves through the large training dataset AND iterative training loop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1" name="Google Shape;121;g2b18a766b2d_0_72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cc1a56de6c_0_2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8" name="Google Shape;128;g2cc1a56de6c_0_2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Why the hype?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Interactive segmentation works well for different kinds of models and modalities; improve segmenations through more prompts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br>
              <a:rPr lang="en-US"/>
            </a:br>
            <a:r>
              <a:rPr lang="en-US"/>
              <a:t>Versatility</a:t>
            </a:r>
            <a:br>
              <a:rPr lang="en-US"/>
            </a:br>
            <a:br>
              <a:rPr lang="en-US"/>
            </a:br>
            <a:r>
              <a:rPr lang="en-US"/>
              <a:t>Achieves through the large training dataset AND iterative training loop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9" name="Google Shape;129;g2cc1a56de6c_0_23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2b18a766b2d_0_5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" name="Google Shape;137;g2b18a766b2d_0_55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The training loop</a:t>
            </a:r>
            <a:endParaRPr/>
          </a:p>
        </p:txBody>
      </p:sp>
      <p:sp>
        <p:nvSpPr>
          <p:cNvPr id="138" name="Google Shape;138;g2b18a766b2d_0_55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2b18a766b2d_0_57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3" name="Google Shape;153;g2b18a766b2d_0_57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From lecture 1, TODO copy image credits</a:t>
            </a:r>
            <a:endParaRPr/>
          </a:p>
        </p:txBody>
      </p:sp>
      <p:sp>
        <p:nvSpPr>
          <p:cNvPr id="154" name="Google Shape;154;g2b18a766b2d_0_57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45"/>
          <p:cNvSpPr/>
          <p:nvPr/>
        </p:nvSpPr>
        <p:spPr>
          <a:xfrm>
            <a:off x="0" y="6793992"/>
            <a:ext cx="12204000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45"/>
          <p:cNvSpPr txBox="1"/>
          <p:nvPr>
            <p:ph type="ctrTitle"/>
          </p:nvPr>
        </p:nvSpPr>
        <p:spPr>
          <a:xfrm>
            <a:off x="1097280" y="758952"/>
            <a:ext cx="10058400" cy="35661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Font typeface="Calibri"/>
              <a:buNone/>
              <a:defRPr sz="80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45"/>
          <p:cNvSpPr txBox="1"/>
          <p:nvPr>
            <p:ph idx="1" type="subTitle"/>
          </p:nvPr>
        </p:nvSpPr>
        <p:spPr>
          <a:xfrm>
            <a:off x="1100051" y="4455621"/>
            <a:ext cx="10058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  <a:defRPr sz="2400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2000"/>
              <a:buNone/>
              <a:defRPr sz="2000"/>
            </a:lvl9pPr>
          </a:lstStyle>
          <a:p/>
        </p:txBody>
      </p:sp>
      <p:cxnSp>
        <p:nvCxnSpPr>
          <p:cNvPr id="18" name="Google Shape;18;p45"/>
          <p:cNvCxnSpPr/>
          <p:nvPr/>
        </p:nvCxnSpPr>
        <p:spPr>
          <a:xfrm>
            <a:off x="1207659" y="4343400"/>
            <a:ext cx="9875520" cy="0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6"/>
          <p:cNvSpPr txBox="1"/>
          <p:nvPr>
            <p:ph type="title"/>
          </p:nvPr>
        </p:nvSpPr>
        <p:spPr>
          <a:xfrm>
            <a:off x="1097280" y="286605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6"/>
          <p:cNvSpPr txBox="1"/>
          <p:nvPr>
            <p:ph idx="1" type="body"/>
          </p:nvPr>
        </p:nvSpPr>
        <p:spPr>
          <a:xfrm>
            <a:off x="1097279" y="1845734"/>
            <a:ext cx="10058401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 "/>
              <a:defRPr/>
            </a:lvl1pPr>
            <a:lvl2pPr indent="-342900" lvl="1" marL="914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indent="-3175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Char char="◦"/>
              <a:defRPr/>
            </a:lvl3pPr>
            <a:lvl4pPr indent="-3175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Char char="◦"/>
              <a:defRPr/>
            </a:lvl4pPr>
            <a:lvl5pPr indent="-3175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Char char="◦"/>
              <a:defRPr/>
            </a:lvl5pPr>
            <a:lvl6pPr indent="-3429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indent="-3429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/>
        </p:txBody>
      </p:sp>
      <p:sp>
        <p:nvSpPr>
          <p:cNvPr id="22" name="Google Shape;22;p46"/>
          <p:cNvSpPr txBox="1"/>
          <p:nvPr>
            <p:ph idx="12" type="sldNum"/>
          </p:nvPr>
        </p:nvSpPr>
        <p:spPr>
          <a:xfrm>
            <a:off x="0" y="6459787"/>
            <a:ext cx="1312025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7"/>
          <p:cNvSpPr txBox="1"/>
          <p:nvPr>
            <p:ph type="title"/>
          </p:nvPr>
        </p:nvSpPr>
        <p:spPr>
          <a:xfrm>
            <a:off x="1097280" y="286605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7"/>
          <p:cNvSpPr txBox="1"/>
          <p:nvPr>
            <p:ph idx="12" type="sldNum"/>
          </p:nvPr>
        </p:nvSpPr>
        <p:spPr>
          <a:xfrm>
            <a:off x="0" y="6459787"/>
            <a:ext cx="1312025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g11879356e31_0_17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g11879356e31_0_176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Char char=" "/>
              <a:defRPr/>
            </a:lvl1pPr>
            <a:lvl2pPr indent="-3429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◦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◦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◦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◦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◦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◦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00"/>
              <a:buChar char="◦"/>
              <a:defRPr/>
            </a:lvl9pPr>
          </a:lstStyle>
          <a:p/>
        </p:txBody>
      </p:sp>
      <p:sp>
        <p:nvSpPr>
          <p:cNvPr id="29" name="Google Shape;29;g11879356e31_0_17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 type="blank">
  <p:cSld name="BLANK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8"/>
          <p:cNvSpPr/>
          <p:nvPr/>
        </p:nvSpPr>
        <p:spPr>
          <a:xfrm>
            <a:off x="1" y="6793992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48"/>
          <p:cNvSpPr txBox="1"/>
          <p:nvPr>
            <p:ph idx="12" type="sldNum"/>
          </p:nvPr>
        </p:nvSpPr>
        <p:spPr>
          <a:xfrm>
            <a:off x="0" y="6459787"/>
            <a:ext cx="1312025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tirely blank" showMasterSp="0">
  <p:cSld name="Entirely blank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 showMasterSp="0">
  <p:cSld name="1_Title and Conte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0"/>
          <p:cNvSpPr txBox="1"/>
          <p:nvPr>
            <p:ph type="title"/>
          </p:nvPr>
        </p:nvSpPr>
        <p:spPr>
          <a:xfrm>
            <a:off x="1097280" y="238126"/>
            <a:ext cx="10058400" cy="71612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0"/>
          <p:cNvSpPr txBox="1"/>
          <p:nvPr>
            <p:ph idx="1" type="body"/>
          </p:nvPr>
        </p:nvSpPr>
        <p:spPr>
          <a:xfrm>
            <a:off x="1097279" y="1066800"/>
            <a:ext cx="10058401" cy="4802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indent="-3429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3pPr>
            <a:lvl4pPr indent="-3429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4pPr>
            <a:lvl5pPr indent="-3429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5pPr>
            <a:lvl6pPr indent="-3429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indent="-3429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/>
        </p:txBody>
      </p:sp>
      <p:sp>
        <p:nvSpPr>
          <p:cNvPr id="37" name="Google Shape;37;p50"/>
          <p:cNvSpPr txBox="1"/>
          <p:nvPr>
            <p:ph idx="12" type="sldNum"/>
          </p:nvPr>
        </p:nvSpPr>
        <p:spPr>
          <a:xfrm>
            <a:off x="0" y="6459787"/>
            <a:ext cx="1312025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8" name="Google Shape;38;p50"/>
          <p:cNvSpPr/>
          <p:nvPr/>
        </p:nvSpPr>
        <p:spPr>
          <a:xfrm>
            <a:off x="-1" y="6792002"/>
            <a:ext cx="12192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9" name="Google Shape;39;p50"/>
          <p:cNvCxnSpPr/>
          <p:nvPr/>
        </p:nvCxnSpPr>
        <p:spPr>
          <a:xfrm>
            <a:off x="1193532" y="954732"/>
            <a:ext cx="9966960" cy="0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1"/>
          <p:cNvSpPr txBox="1"/>
          <p:nvPr>
            <p:ph type="title"/>
          </p:nvPr>
        </p:nvSpPr>
        <p:spPr>
          <a:xfrm>
            <a:off x="1097280" y="286605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51"/>
          <p:cNvSpPr txBox="1"/>
          <p:nvPr>
            <p:ph idx="1" type="body"/>
          </p:nvPr>
        </p:nvSpPr>
        <p:spPr>
          <a:xfrm>
            <a:off x="1097280" y="1846052"/>
            <a:ext cx="4937760" cy="7362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  <a:defRPr b="0" sz="2000" cap="none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51"/>
          <p:cNvSpPr txBox="1"/>
          <p:nvPr>
            <p:ph idx="2" type="body"/>
          </p:nvPr>
        </p:nvSpPr>
        <p:spPr>
          <a:xfrm>
            <a:off x="1097280" y="2582334"/>
            <a:ext cx="4937760" cy="337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indent="-3429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3pPr>
            <a:lvl4pPr indent="-3429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4pPr>
            <a:lvl5pPr indent="-3429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5pPr>
            <a:lvl6pPr indent="-3429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indent="-3429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/>
        </p:txBody>
      </p:sp>
      <p:sp>
        <p:nvSpPr>
          <p:cNvPr id="44" name="Google Shape;44;p51"/>
          <p:cNvSpPr txBox="1"/>
          <p:nvPr>
            <p:ph idx="3" type="body"/>
          </p:nvPr>
        </p:nvSpPr>
        <p:spPr>
          <a:xfrm>
            <a:off x="6217920" y="1846052"/>
            <a:ext cx="4937760" cy="7362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  <a:defRPr b="0" sz="2000" cap="none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51"/>
          <p:cNvSpPr txBox="1"/>
          <p:nvPr>
            <p:ph idx="4" type="body"/>
          </p:nvPr>
        </p:nvSpPr>
        <p:spPr>
          <a:xfrm>
            <a:off x="6217920" y="2582334"/>
            <a:ext cx="4937760" cy="337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 "/>
              <a:defRPr/>
            </a:lvl1pPr>
            <a:lvl2pPr indent="-3429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800"/>
              <a:buChar char="◦"/>
              <a:defRPr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3pPr>
            <a:lvl4pPr indent="-3429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4pPr>
            <a:lvl5pPr indent="-3429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5pPr>
            <a:lvl6pPr indent="-3429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indent="-3429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/>
        </p:txBody>
      </p:sp>
      <p:sp>
        <p:nvSpPr>
          <p:cNvPr id="46" name="Google Shape;46;p51"/>
          <p:cNvSpPr txBox="1"/>
          <p:nvPr>
            <p:ph idx="12" type="sldNum"/>
          </p:nvPr>
        </p:nvSpPr>
        <p:spPr>
          <a:xfrm>
            <a:off x="0" y="6459787"/>
            <a:ext cx="1312025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  <a:defRPr b="0" i="0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">
  <p:cSld name="Cover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g2cc1a56de6c_0_182"/>
          <p:cNvSpPr txBox="1"/>
          <p:nvPr>
            <p:ph type="title"/>
          </p:nvPr>
        </p:nvSpPr>
        <p:spPr>
          <a:xfrm>
            <a:off x="1917291" y="2621868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Raleway"/>
              <a:buNone/>
              <a:defRPr b="1" sz="6000">
                <a:solidFill>
                  <a:schemeClr val="accent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g2cc1a56de6c_0_182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g2cc1a56de6c_0_182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g2cc1a56de6c_0_182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F8F8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F8F8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F8F8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F8F8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F8F8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F8F8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F8F8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F8F8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F8F8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0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4"/>
          <p:cNvSpPr/>
          <p:nvPr/>
        </p:nvSpPr>
        <p:spPr>
          <a:xfrm>
            <a:off x="-1" y="6792002"/>
            <a:ext cx="12192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44"/>
          <p:cNvSpPr txBox="1"/>
          <p:nvPr>
            <p:ph type="title"/>
          </p:nvPr>
        </p:nvSpPr>
        <p:spPr>
          <a:xfrm>
            <a:off x="1097280" y="286605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alibri"/>
              <a:buNone/>
              <a:defRPr b="0" i="0" sz="40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44"/>
          <p:cNvSpPr txBox="1"/>
          <p:nvPr>
            <p:ph idx="1" type="body"/>
          </p:nvPr>
        </p:nvSpPr>
        <p:spPr>
          <a:xfrm>
            <a:off x="1097279" y="1845734"/>
            <a:ext cx="10058401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Char char=" "/>
              <a:defRPr b="0" i="0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alibri"/>
              <a:buChar char="◦"/>
              <a:defRPr b="0" i="0" sz="18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175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cxnSp>
        <p:nvCxnSpPr>
          <p:cNvPr id="13" name="Google Shape;13;p44"/>
          <p:cNvCxnSpPr/>
          <p:nvPr/>
        </p:nvCxnSpPr>
        <p:spPr>
          <a:xfrm>
            <a:off x="1193532" y="1737845"/>
            <a:ext cx="9966960" cy="0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hyperlink" Target="https://user.informatik.uni-goettingen.de/~pape41/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Relationship Id="rId4" Type="http://schemas.openxmlformats.org/officeDocument/2006/relationships/image" Target="../media/image11.png"/><Relationship Id="rId5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s://segment-anything.com/" TargetMode="External"/><Relationship Id="rId4" Type="http://schemas.openxmlformats.org/officeDocument/2006/relationships/image" Target="../media/image34.gif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segment-anything.com/" TargetMode="External"/><Relationship Id="rId4" Type="http://schemas.openxmlformats.org/officeDocument/2006/relationships/image" Target="../media/image33.gif"/><Relationship Id="rId5" Type="http://schemas.openxmlformats.org/officeDocument/2006/relationships/image" Target="../media/image18.gif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doi.org/10.1101/2023.08.21.554208" TargetMode="External"/><Relationship Id="rId4" Type="http://schemas.openxmlformats.org/officeDocument/2006/relationships/image" Target="../media/image17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doi.org/10.1101/2023.08.21.554208" TargetMode="External"/><Relationship Id="rId4" Type="http://schemas.openxmlformats.org/officeDocument/2006/relationships/image" Target="../media/image17.jpg"/><Relationship Id="rId5" Type="http://schemas.openxmlformats.org/officeDocument/2006/relationships/image" Target="../media/image2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image" Target="../media/image29.png"/><Relationship Id="rId5" Type="http://schemas.openxmlformats.org/officeDocument/2006/relationships/image" Target="../media/image1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doi.org/10.1101/2023.08.21.554208" TargetMode="External"/><Relationship Id="rId4" Type="http://schemas.openxmlformats.org/officeDocument/2006/relationships/image" Target="../media/image17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.png"/><Relationship Id="rId4" Type="http://schemas.openxmlformats.org/officeDocument/2006/relationships/image" Target="../media/image2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.png"/><Relationship Id="rId4" Type="http://schemas.openxmlformats.org/officeDocument/2006/relationships/image" Target="../media/image2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9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5.png"/><Relationship Id="rId4" Type="http://schemas.openxmlformats.org/officeDocument/2006/relationships/image" Target="../media/image24.png"/><Relationship Id="rId5" Type="http://schemas.openxmlformats.org/officeDocument/2006/relationships/image" Target="../media/image28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0.png"/><Relationship Id="rId4" Type="http://schemas.openxmlformats.org/officeDocument/2006/relationships/image" Target="../media/image32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31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6.png"/><Relationship Id="rId4" Type="http://schemas.openxmlformats.org/officeDocument/2006/relationships/image" Target="../media/image27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hyperlink" Target="https://doi.org/10.1016/j.cels.2022.12.006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9.png"/><Relationship Id="rId4" Type="http://schemas.openxmlformats.org/officeDocument/2006/relationships/image" Target="../media/image48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7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7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6.png"/><Relationship Id="rId4" Type="http://schemas.openxmlformats.org/officeDocument/2006/relationships/image" Target="../media/image40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5.png"/><Relationship Id="rId4" Type="http://schemas.openxmlformats.org/officeDocument/2006/relationships/image" Target="../media/image39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5.png"/><Relationship Id="rId4" Type="http://schemas.openxmlformats.org/officeDocument/2006/relationships/image" Target="../media/image39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arxiv.org/abs/2304.02643" TargetMode="External"/><Relationship Id="rId4" Type="http://schemas.openxmlformats.org/officeDocument/2006/relationships/image" Target="../media/image3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hyperlink" Target="https://github.com/computational-cell-analytics/micro-sam" TargetMode="External"/><Relationship Id="rId4" Type="http://schemas.openxmlformats.org/officeDocument/2006/relationships/image" Target="../media/image41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hyperlink" Target="https://github.com/computational-cell-analytics/micro-sam" TargetMode="Externa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Relationship Id="rId3" Type="http://schemas.openxmlformats.org/officeDocument/2006/relationships/hyperlink" Target="https://arxiv.org/abs/2404.07705" TargetMode="Externa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45.jpg"/><Relationship Id="rId4" Type="http://schemas.openxmlformats.org/officeDocument/2006/relationships/image" Target="../media/image47.png"/><Relationship Id="rId9" Type="http://schemas.openxmlformats.org/officeDocument/2006/relationships/image" Target="../media/image51.png"/><Relationship Id="rId5" Type="http://schemas.openxmlformats.org/officeDocument/2006/relationships/image" Target="../media/image42.png"/><Relationship Id="rId6" Type="http://schemas.openxmlformats.org/officeDocument/2006/relationships/image" Target="../media/image46.png"/><Relationship Id="rId7" Type="http://schemas.openxmlformats.org/officeDocument/2006/relationships/image" Target="../media/image49.png"/><Relationship Id="rId8" Type="http://schemas.openxmlformats.org/officeDocument/2006/relationships/image" Target="../media/image5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hyperlink" Target="https://arxiv.org/abs/2304.02643" TargetMode="External"/><Relationship Id="rId5" Type="http://schemas.openxmlformats.org/officeDocument/2006/relationships/hyperlink" Target="https://arxiv.org/abs/2306.14289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4" Type="http://schemas.openxmlformats.org/officeDocument/2006/relationships/image" Target="../media/image12.png"/><Relationship Id="rId5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2cc1a56de6c_0_0"/>
          <p:cNvSpPr/>
          <p:nvPr/>
        </p:nvSpPr>
        <p:spPr>
          <a:xfrm>
            <a:off x="1347457" y="6161780"/>
            <a:ext cx="1778700" cy="177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7" name="Google Shape;57;g2cc1a56de6c_0_0"/>
          <p:cNvSpPr/>
          <p:nvPr/>
        </p:nvSpPr>
        <p:spPr>
          <a:xfrm>
            <a:off x="4822588" y="5390388"/>
            <a:ext cx="4137600" cy="4137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8" name="Google Shape;58;g2cc1a56de6c_0_0"/>
          <p:cNvSpPr txBox="1"/>
          <p:nvPr>
            <p:ph type="title"/>
          </p:nvPr>
        </p:nvSpPr>
        <p:spPr>
          <a:xfrm>
            <a:off x="1764891" y="2469469"/>
            <a:ext cx="6139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Raleway"/>
              <a:buNone/>
            </a:pPr>
            <a:r>
              <a:rPr lang="en-US"/>
              <a:t>Segment Anything</a:t>
            </a:r>
            <a:br>
              <a:rPr lang="en-US"/>
            </a:br>
            <a:r>
              <a:rPr lang="en-US"/>
              <a:t>for Microscopy</a:t>
            </a:r>
            <a:endParaRPr/>
          </a:p>
        </p:txBody>
      </p:sp>
      <p:sp>
        <p:nvSpPr>
          <p:cNvPr id="59" name="Google Shape;59;g2cc1a56de6c_0_0"/>
          <p:cNvSpPr txBox="1"/>
          <p:nvPr/>
        </p:nvSpPr>
        <p:spPr>
          <a:xfrm>
            <a:off x="1764889" y="4582593"/>
            <a:ext cx="68730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Constantin Pape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Institut für Informatik, Georg August Universität Göttingen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" name="Google Shape;60;g2cc1a56de6c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11299" y="428510"/>
            <a:ext cx="1582746" cy="1207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g2cc1a56de6c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525" y="450941"/>
            <a:ext cx="4496882" cy="1021326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g2cc1a56de6c_0_0"/>
          <p:cNvSpPr txBox="1"/>
          <p:nvPr/>
        </p:nvSpPr>
        <p:spPr>
          <a:xfrm>
            <a:off x="1764890" y="3944421"/>
            <a:ext cx="93591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en-US" sz="2800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rPr>
              <a:t>Interactive &amp; Automatic Microscopy Segmentation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g2cc1a56de6c_0_0"/>
          <p:cNvSpPr txBox="1"/>
          <p:nvPr/>
        </p:nvSpPr>
        <p:spPr>
          <a:xfrm>
            <a:off x="5016745" y="6385222"/>
            <a:ext cx="7550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1" lang="en-US" sz="1200" u="sng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https://user.informatik.uni-goettingen.de/~pape41/</a:t>
            </a:r>
            <a:endParaRPr b="0" i="1" sz="12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64" name="Google Shape;64;g2cc1a56de6c_0_0"/>
          <p:cNvGrpSpPr/>
          <p:nvPr/>
        </p:nvGrpSpPr>
        <p:grpSpPr>
          <a:xfrm>
            <a:off x="1835931" y="6385222"/>
            <a:ext cx="5086631" cy="313000"/>
            <a:chOff x="1827542" y="5543404"/>
            <a:chExt cx="5086631" cy="313000"/>
          </a:xfrm>
        </p:grpSpPr>
        <p:sp>
          <p:nvSpPr>
            <p:cNvPr id="65" name="Google Shape;65;g2cc1a56de6c_0_0"/>
            <p:cNvSpPr txBox="1"/>
            <p:nvPr/>
          </p:nvSpPr>
          <p:spPr>
            <a:xfrm>
              <a:off x="2051473" y="5543404"/>
              <a:ext cx="48627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en-US" sz="1200" u="none" cap="none" strike="noStrike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ccpape</a:t>
              </a:r>
              <a:endParaRPr b="0" i="0" sz="12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6" name="Google Shape;66;g2cc1a56de6c_0_0"/>
            <p:cNvSpPr/>
            <p:nvPr/>
          </p:nvSpPr>
          <p:spPr>
            <a:xfrm>
              <a:off x="1827542" y="5672781"/>
              <a:ext cx="223931" cy="183623"/>
            </a:xfrm>
            <a:custGeom>
              <a:rect b="b" l="l" r="r" t="t"/>
              <a:pathLst>
                <a:path extrusionOk="0" h="43" w="53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1" y="1"/>
                    <a:pt x="29" y="3"/>
                    <a:pt x="27" y="5"/>
                  </a:cubicBezTo>
                  <a:cubicBezTo>
                    <a:pt x="26" y="8"/>
                    <a:pt x="25" y="10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17" y="13"/>
                    <a:pt x="9" y="9"/>
                    <a:pt x="4" y="2"/>
                  </a:cubicBezTo>
                  <a:cubicBezTo>
                    <a:pt x="2" y="5"/>
                    <a:pt x="2" y="8"/>
                    <a:pt x="2" y="10"/>
                  </a:cubicBezTo>
                  <a:cubicBezTo>
                    <a:pt x="3" y="13"/>
                    <a:pt x="5" y="15"/>
                    <a:pt x="7" y="17"/>
                  </a:cubicBezTo>
                  <a:cubicBezTo>
                    <a:pt x="5" y="17"/>
                    <a:pt x="4" y="16"/>
                    <a:pt x="2" y="16"/>
                  </a:cubicBezTo>
                  <a:cubicBezTo>
                    <a:pt x="2" y="18"/>
                    <a:pt x="3" y="20"/>
                    <a:pt x="4" y="21"/>
                  </a:cubicBezTo>
                  <a:cubicBezTo>
                    <a:pt x="5" y="24"/>
                    <a:pt x="8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7" y="30"/>
                    <a:pt x="10" y="34"/>
                    <a:pt x="16" y="34"/>
                  </a:cubicBezTo>
                  <a:cubicBezTo>
                    <a:pt x="14" y="35"/>
                    <a:pt x="13" y="36"/>
                    <a:pt x="11" y="37"/>
                  </a:cubicBezTo>
                  <a:cubicBezTo>
                    <a:pt x="8" y="38"/>
                    <a:pt x="5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2"/>
                    <a:pt x="11" y="43"/>
                    <a:pt x="17" y="43"/>
                  </a:cubicBezTo>
                  <a:cubicBezTo>
                    <a:pt x="17" y="43"/>
                    <a:pt x="17" y="43"/>
                    <a:pt x="18" y="43"/>
                  </a:cubicBezTo>
                  <a:cubicBezTo>
                    <a:pt x="20" y="43"/>
                    <a:pt x="22" y="43"/>
                    <a:pt x="24" y="43"/>
                  </a:cubicBezTo>
                  <a:cubicBezTo>
                    <a:pt x="29" y="41"/>
                    <a:pt x="34" y="39"/>
                    <a:pt x="38" y="34"/>
                  </a:cubicBezTo>
                  <a:cubicBezTo>
                    <a:pt x="41" y="32"/>
                    <a:pt x="43" y="29"/>
                    <a:pt x="44" y="26"/>
                  </a:cubicBezTo>
                  <a:cubicBezTo>
                    <a:pt x="46" y="23"/>
                    <a:pt x="47" y="19"/>
                    <a:pt x="47" y="16"/>
                  </a:cubicBezTo>
                  <a:cubicBezTo>
                    <a:pt x="47" y="15"/>
                    <a:pt x="47" y="13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50" y="9"/>
                    <a:pt x="51" y="7"/>
                  </a:cubicBezTo>
                  <a:cubicBezTo>
                    <a:pt x="52" y="7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6"/>
                    <a:pt x="49" y="7"/>
                    <a:pt x="47" y="7"/>
                  </a:cubicBezTo>
                  <a:cubicBezTo>
                    <a:pt x="49" y="6"/>
                    <a:pt x="50" y="4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3"/>
                    <a:pt x="47" y="3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2"/>
                    <a:pt x="39" y="0"/>
                    <a:pt x="3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3C3C3C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2b18a766b2d_0_584"/>
          <p:cNvSpPr txBox="1"/>
          <p:nvPr>
            <p:ph type="title"/>
          </p:nvPr>
        </p:nvSpPr>
        <p:spPr>
          <a:xfrm>
            <a:off x="1097275" y="927427"/>
            <a:ext cx="100584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Anything: Training iteration</a:t>
            </a:r>
            <a:endParaRPr/>
          </a:p>
        </p:txBody>
      </p:sp>
      <p:sp>
        <p:nvSpPr>
          <p:cNvPr id="169" name="Google Shape;169;g2b18a766b2d_0_584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0" name="Google Shape;170;g2b18a766b2d_0_584"/>
          <p:cNvSpPr/>
          <p:nvPr/>
        </p:nvSpPr>
        <p:spPr>
          <a:xfrm>
            <a:off x="1236550" y="1849150"/>
            <a:ext cx="528900" cy="36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1" name="Google Shape;171;g2b18a766b2d_0_5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92994" y="4343300"/>
            <a:ext cx="2681475" cy="2370887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g2b18a766b2d_0_584"/>
          <p:cNvSpPr txBox="1"/>
          <p:nvPr/>
        </p:nvSpPr>
        <p:spPr>
          <a:xfrm>
            <a:off x="1097275" y="1862450"/>
            <a:ext cx="10058400" cy="17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Given image and ground-truth mask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Compute image embeddings, sample positive point or box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Run prediction, compute loss for object and IOU estimate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3" name="Google Shape;173;g2b18a766b2d_0_58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13650" y="4343325"/>
            <a:ext cx="2681475" cy="23708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4" name="Google Shape;174;g2b18a766b2d_0_584"/>
          <p:cNvCxnSpPr>
            <a:stCxn id="173" idx="3"/>
            <a:endCxn id="171" idx="1"/>
          </p:cNvCxnSpPr>
          <p:nvPr/>
        </p:nvCxnSpPr>
        <p:spPr>
          <a:xfrm>
            <a:off x="4295125" y="5528755"/>
            <a:ext cx="498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175" name="Google Shape;175;g2b18a766b2d_0_58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014575" y="4335488"/>
            <a:ext cx="2699175" cy="238650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6" name="Google Shape;176;g2b18a766b2d_0_584"/>
          <p:cNvCxnSpPr/>
          <p:nvPr/>
        </p:nvCxnSpPr>
        <p:spPr>
          <a:xfrm>
            <a:off x="7495525" y="5528755"/>
            <a:ext cx="498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77" name="Google Shape;177;g2b18a766b2d_0_584"/>
          <p:cNvSpPr/>
          <p:nvPr/>
        </p:nvSpPr>
        <p:spPr>
          <a:xfrm>
            <a:off x="5450600" y="3202300"/>
            <a:ext cx="1122600" cy="9357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g2b18a766b2d_0_584"/>
          <p:cNvSpPr txBox="1"/>
          <p:nvPr/>
        </p:nvSpPr>
        <p:spPr>
          <a:xfrm>
            <a:off x="5597050" y="3378300"/>
            <a:ext cx="9030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Mask Loss</a:t>
            </a:r>
            <a:endParaRPr b="0" i="0" sz="1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9" name="Google Shape;179;g2b18a766b2d_0_584"/>
          <p:cNvCxnSpPr>
            <a:stCxn id="173" idx="0"/>
            <a:endCxn id="177" idx="2"/>
          </p:cNvCxnSpPr>
          <p:nvPr/>
        </p:nvCxnSpPr>
        <p:spPr>
          <a:xfrm rot="-5400000">
            <a:off x="3865938" y="2758575"/>
            <a:ext cx="673200" cy="2496300"/>
          </a:xfrm>
          <a:prstGeom prst="curved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0" name="Google Shape;180;g2b18a766b2d_0_584"/>
          <p:cNvCxnSpPr>
            <a:stCxn id="175" idx="0"/>
            <a:endCxn id="177" idx="6"/>
          </p:cNvCxnSpPr>
          <p:nvPr/>
        </p:nvCxnSpPr>
        <p:spPr>
          <a:xfrm flipH="1" rot="5400000">
            <a:off x="7636013" y="2607338"/>
            <a:ext cx="665400" cy="2790900"/>
          </a:xfrm>
          <a:prstGeom prst="curved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2b18a766b2d_0_601"/>
          <p:cNvSpPr txBox="1"/>
          <p:nvPr>
            <p:ph type="title"/>
          </p:nvPr>
        </p:nvSpPr>
        <p:spPr>
          <a:xfrm>
            <a:off x="1097275" y="927427"/>
            <a:ext cx="100584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Anything: Training iteration</a:t>
            </a:r>
            <a:endParaRPr/>
          </a:p>
        </p:txBody>
      </p:sp>
      <p:sp>
        <p:nvSpPr>
          <p:cNvPr id="187" name="Google Shape;187;g2b18a766b2d_0_60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8" name="Google Shape;188;g2b18a766b2d_0_601"/>
          <p:cNvSpPr/>
          <p:nvPr/>
        </p:nvSpPr>
        <p:spPr>
          <a:xfrm>
            <a:off x="1236550" y="1849150"/>
            <a:ext cx="528900" cy="36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g2b18a766b2d_0_601"/>
          <p:cNvSpPr txBox="1"/>
          <p:nvPr/>
        </p:nvSpPr>
        <p:spPr>
          <a:xfrm>
            <a:off x="1097275" y="1862450"/>
            <a:ext cx="10058400" cy="17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Given image and ground-truth mask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Compute image embeddings, sample positive point or box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Run prediction, compute loss for object and IOU estimate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Sample point prompts where prediction is wrong, rerun prediction with all prompts + mask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0" name="Google Shape;190;g2b18a766b2d_0_60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13650" y="4343325"/>
            <a:ext cx="2681475" cy="23708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1" name="Google Shape;191;g2b18a766b2d_0_601"/>
          <p:cNvCxnSpPr>
            <a:stCxn id="190" idx="3"/>
          </p:cNvCxnSpPr>
          <p:nvPr/>
        </p:nvCxnSpPr>
        <p:spPr>
          <a:xfrm>
            <a:off x="4295125" y="5528755"/>
            <a:ext cx="498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192" name="Google Shape;192;g2b18a766b2d_0_60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14575" y="4335488"/>
            <a:ext cx="2699175" cy="238650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3" name="Google Shape;193;g2b18a766b2d_0_601"/>
          <p:cNvCxnSpPr/>
          <p:nvPr/>
        </p:nvCxnSpPr>
        <p:spPr>
          <a:xfrm>
            <a:off x="7495525" y="5528755"/>
            <a:ext cx="498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94" name="Google Shape;194;g2b18a766b2d_0_601"/>
          <p:cNvSpPr/>
          <p:nvPr/>
        </p:nvSpPr>
        <p:spPr>
          <a:xfrm>
            <a:off x="5450600" y="3202300"/>
            <a:ext cx="1122600" cy="9357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g2b18a766b2d_0_601"/>
          <p:cNvSpPr txBox="1"/>
          <p:nvPr/>
        </p:nvSpPr>
        <p:spPr>
          <a:xfrm>
            <a:off x="5597050" y="3378300"/>
            <a:ext cx="9030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Mask</a:t>
            </a:r>
            <a:br>
              <a:rPr b="0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Loss</a:t>
            </a:r>
            <a:endParaRPr b="0" i="0" sz="1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6" name="Google Shape;196;g2b18a766b2d_0_601"/>
          <p:cNvCxnSpPr>
            <a:stCxn id="190" idx="0"/>
            <a:endCxn id="194" idx="2"/>
          </p:cNvCxnSpPr>
          <p:nvPr/>
        </p:nvCxnSpPr>
        <p:spPr>
          <a:xfrm rot="-5400000">
            <a:off x="3865938" y="2758575"/>
            <a:ext cx="673200" cy="2496300"/>
          </a:xfrm>
          <a:prstGeom prst="curved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7" name="Google Shape;197;g2b18a766b2d_0_601"/>
          <p:cNvCxnSpPr>
            <a:stCxn id="192" idx="0"/>
            <a:endCxn id="194" idx="6"/>
          </p:cNvCxnSpPr>
          <p:nvPr/>
        </p:nvCxnSpPr>
        <p:spPr>
          <a:xfrm flipH="1" rot="5400000">
            <a:off x="7636013" y="2607338"/>
            <a:ext cx="665400" cy="2790900"/>
          </a:xfrm>
          <a:prstGeom prst="curved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8" name="Google Shape;198;g2b18a766b2d_0_601"/>
          <p:cNvSpPr txBox="1"/>
          <p:nvPr/>
        </p:nvSpPr>
        <p:spPr>
          <a:xfrm>
            <a:off x="5680300" y="4926975"/>
            <a:ext cx="10413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  <a:endParaRPr b="0" i="0" sz="4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2b18a766b2d_0_619"/>
          <p:cNvSpPr txBox="1"/>
          <p:nvPr>
            <p:ph type="title"/>
          </p:nvPr>
        </p:nvSpPr>
        <p:spPr>
          <a:xfrm>
            <a:off x="1097275" y="927427"/>
            <a:ext cx="100584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Anything: Training iteration</a:t>
            </a:r>
            <a:endParaRPr/>
          </a:p>
        </p:txBody>
      </p:sp>
      <p:sp>
        <p:nvSpPr>
          <p:cNvPr id="205" name="Google Shape;205;g2b18a766b2d_0_619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6" name="Google Shape;206;g2b18a766b2d_0_619"/>
          <p:cNvSpPr/>
          <p:nvPr/>
        </p:nvSpPr>
        <p:spPr>
          <a:xfrm>
            <a:off x="1236550" y="1849150"/>
            <a:ext cx="528900" cy="36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g2b18a766b2d_0_619"/>
          <p:cNvSpPr txBox="1"/>
          <p:nvPr/>
        </p:nvSpPr>
        <p:spPr>
          <a:xfrm>
            <a:off x="1097275" y="1862450"/>
            <a:ext cx="10058400" cy="17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Given image and ground-truth mask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Compute image embeddings, sample positive point or box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Run prediction, compute loss for object and IOU estimate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Sample point prompts where prediction is wrong, rerun prediction with all prompts + mask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Repeat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8" name="Google Shape;208;g2b18a766b2d_0_6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13650" y="4343325"/>
            <a:ext cx="2681475" cy="23708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9" name="Google Shape;209;g2b18a766b2d_0_619"/>
          <p:cNvCxnSpPr>
            <a:stCxn id="208" idx="3"/>
          </p:cNvCxnSpPr>
          <p:nvPr/>
        </p:nvCxnSpPr>
        <p:spPr>
          <a:xfrm>
            <a:off x="4295125" y="5528755"/>
            <a:ext cx="498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210" name="Google Shape;210;g2b18a766b2d_0_6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14575" y="4335488"/>
            <a:ext cx="2699175" cy="238650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1" name="Google Shape;211;g2b18a766b2d_0_619"/>
          <p:cNvCxnSpPr/>
          <p:nvPr/>
        </p:nvCxnSpPr>
        <p:spPr>
          <a:xfrm>
            <a:off x="7495525" y="5528755"/>
            <a:ext cx="498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12" name="Google Shape;212;g2b18a766b2d_0_619"/>
          <p:cNvSpPr/>
          <p:nvPr/>
        </p:nvSpPr>
        <p:spPr>
          <a:xfrm>
            <a:off x="5450600" y="3202300"/>
            <a:ext cx="1122600" cy="9357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g2b18a766b2d_0_619"/>
          <p:cNvSpPr txBox="1"/>
          <p:nvPr/>
        </p:nvSpPr>
        <p:spPr>
          <a:xfrm>
            <a:off x="5597050" y="3378300"/>
            <a:ext cx="9030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Mask Loss</a:t>
            </a:r>
            <a:endParaRPr b="0" i="0" sz="1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14" name="Google Shape;214;g2b18a766b2d_0_619"/>
          <p:cNvCxnSpPr>
            <a:stCxn id="208" idx="0"/>
            <a:endCxn id="212" idx="2"/>
          </p:cNvCxnSpPr>
          <p:nvPr/>
        </p:nvCxnSpPr>
        <p:spPr>
          <a:xfrm rot="-5400000">
            <a:off x="3865938" y="2758575"/>
            <a:ext cx="673200" cy="2496300"/>
          </a:xfrm>
          <a:prstGeom prst="curved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15" name="Google Shape;215;g2b18a766b2d_0_619"/>
          <p:cNvCxnSpPr>
            <a:stCxn id="210" idx="0"/>
            <a:endCxn id="212" idx="6"/>
          </p:cNvCxnSpPr>
          <p:nvPr/>
        </p:nvCxnSpPr>
        <p:spPr>
          <a:xfrm flipH="1" rot="5400000">
            <a:off x="7636013" y="2607338"/>
            <a:ext cx="665400" cy="2790900"/>
          </a:xfrm>
          <a:prstGeom prst="curved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16" name="Google Shape;216;g2b18a766b2d_0_619"/>
          <p:cNvSpPr txBox="1"/>
          <p:nvPr/>
        </p:nvSpPr>
        <p:spPr>
          <a:xfrm>
            <a:off x="5680300" y="4926975"/>
            <a:ext cx="10413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  <a:endParaRPr b="0" i="0" sz="4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2b18a766b2d_0_637"/>
          <p:cNvSpPr txBox="1"/>
          <p:nvPr>
            <p:ph type="title"/>
          </p:nvPr>
        </p:nvSpPr>
        <p:spPr>
          <a:xfrm>
            <a:off x="1097275" y="927427"/>
            <a:ext cx="100584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Anything: Training iteration</a:t>
            </a:r>
            <a:endParaRPr/>
          </a:p>
        </p:txBody>
      </p:sp>
      <p:sp>
        <p:nvSpPr>
          <p:cNvPr id="223" name="Google Shape;223;g2b18a766b2d_0_637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4" name="Google Shape;224;g2b18a766b2d_0_637"/>
          <p:cNvSpPr/>
          <p:nvPr/>
        </p:nvSpPr>
        <p:spPr>
          <a:xfrm>
            <a:off x="1236550" y="1849150"/>
            <a:ext cx="528900" cy="36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g2b18a766b2d_0_637"/>
          <p:cNvSpPr txBox="1"/>
          <p:nvPr/>
        </p:nvSpPr>
        <p:spPr>
          <a:xfrm>
            <a:off x="1097275" y="1862450"/>
            <a:ext cx="10058400" cy="17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Given image and ground-truth mask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Compute image embeddings, sample positive point or box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Run prediction, compute loss for object and IOU estimate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Sample point prompts where prediction is wrong, rerun prediction with all prompts + mask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Repeat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6" name="Google Shape;226;g2b18a766b2d_0_6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13650" y="4343325"/>
            <a:ext cx="2681475" cy="23708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7" name="Google Shape;227;g2b18a766b2d_0_637"/>
          <p:cNvCxnSpPr>
            <a:stCxn id="226" idx="3"/>
          </p:cNvCxnSpPr>
          <p:nvPr/>
        </p:nvCxnSpPr>
        <p:spPr>
          <a:xfrm>
            <a:off x="4295125" y="5528755"/>
            <a:ext cx="498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228" name="Google Shape;228;g2b18a766b2d_0_6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14575" y="4335488"/>
            <a:ext cx="2699175" cy="238650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9" name="Google Shape;229;g2b18a766b2d_0_637"/>
          <p:cNvCxnSpPr/>
          <p:nvPr/>
        </p:nvCxnSpPr>
        <p:spPr>
          <a:xfrm>
            <a:off x="7495525" y="5528755"/>
            <a:ext cx="498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30" name="Google Shape;230;g2b18a766b2d_0_637"/>
          <p:cNvSpPr/>
          <p:nvPr/>
        </p:nvSpPr>
        <p:spPr>
          <a:xfrm>
            <a:off x="5450600" y="3202300"/>
            <a:ext cx="1122600" cy="9357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g2b18a766b2d_0_637"/>
          <p:cNvSpPr txBox="1"/>
          <p:nvPr/>
        </p:nvSpPr>
        <p:spPr>
          <a:xfrm>
            <a:off x="5597050" y="3378300"/>
            <a:ext cx="9030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Mask Loss</a:t>
            </a:r>
            <a:endParaRPr b="0" i="0" sz="1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32" name="Google Shape;232;g2b18a766b2d_0_637"/>
          <p:cNvCxnSpPr>
            <a:stCxn id="226" idx="0"/>
            <a:endCxn id="230" idx="2"/>
          </p:cNvCxnSpPr>
          <p:nvPr/>
        </p:nvCxnSpPr>
        <p:spPr>
          <a:xfrm rot="-5400000">
            <a:off x="3865938" y="2758575"/>
            <a:ext cx="673200" cy="2496300"/>
          </a:xfrm>
          <a:prstGeom prst="curved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3" name="Google Shape;233;g2b18a766b2d_0_637"/>
          <p:cNvCxnSpPr>
            <a:stCxn id="228" idx="0"/>
            <a:endCxn id="230" idx="6"/>
          </p:cNvCxnSpPr>
          <p:nvPr/>
        </p:nvCxnSpPr>
        <p:spPr>
          <a:xfrm flipH="1" rot="5400000">
            <a:off x="7636013" y="2607338"/>
            <a:ext cx="665400" cy="2790900"/>
          </a:xfrm>
          <a:prstGeom prst="curved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4" name="Google Shape;234;g2b18a766b2d_0_637"/>
          <p:cNvSpPr txBox="1"/>
          <p:nvPr/>
        </p:nvSpPr>
        <p:spPr>
          <a:xfrm>
            <a:off x="5680300" y="4926975"/>
            <a:ext cx="10413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  <a:endParaRPr b="0" i="0" sz="4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2b18a766b2d_0_655"/>
          <p:cNvSpPr txBox="1"/>
          <p:nvPr>
            <p:ph type="title"/>
          </p:nvPr>
        </p:nvSpPr>
        <p:spPr>
          <a:xfrm>
            <a:off x="1097275" y="927427"/>
            <a:ext cx="100584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Anything: Training iteration</a:t>
            </a:r>
            <a:endParaRPr/>
          </a:p>
        </p:txBody>
      </p:sp>
      <p:sp>
        <p:nvSpPr>
          <p:cNvPr id="241" name="Google Shape;241;g2b18a766b2d_0_655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2" name="Google Shape;242;g2b18a766b2d_0_655"/>
          <p:cNvSpPr/>
          <p:nvPr/>
        </p:nvSpPr>
        <p:spPr>
          <a:xfrm>
            <a:off x="1236550" y="1849150"/>
            <a:ext cx="528900" cy="36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g2b18a766b2d_0_655"/>
          <p:cNvSpPr txBox="1"/>
          <p:nvPr/>
        </p:nvSpPr>
        <p:spPr>
          <a:xfrm>
            <a:off x="1097275" y="1862450"/>
            <a:ext cx="10058400" cy="17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Given image and ground-truth mask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Compute image embeddings, sample positive point or box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Run prediction, compute loss for object and IOU estimate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Sample point prompts where prediction is wrong, rerun prediction with all prompts + mask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Repeat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Average losses, update weights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4" name="Google Shape;244;g2b18a766b2d_0_6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13650" y="4343325"/>
            <a:ext cx="2681475" cy="23708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5" name="Google Shape;245;g2b18a766b2d_0_655"/>
          <p:cNvCxnSpPr>
            <a:stCxn id="244" idx="3"/>
          </p:cNvCxnSpPr>
          <p:nvPr/>
        </p:nvCxnSpPr>
        <p:spPr>
          <a:xfrm>
            <a:off x="4295125" y="5528755"/>
            <a:ext cx="498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246" name="Google Shape;246;g2b18a766b2d_0_65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14575" y="4335488"/>
            <a:ext cx="2699175" cy="238650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7" name="Google Shape;247;g2b18a766b2d_0_655"/>
          <p:cNvCxnSpPr/>
          <p:nvPr/>
        </p:nvCxnSpPr>
        <p:spPr>
          <a:xfrm>
            <a:off x="7495525" y="5528755"/>
            <a:ext cx="498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48" name="Google Shape;248;g2b18a766b2d_0_655"/>
          <p:cNvSpPr txBox="1"/>
          <p:nvPr/>
        </p:nvSpPr>
        <p:spPr>
          <a:xfrm>
            <a:off x="5680300" y="4926975"/>
            <a:ext cx="1041300" cy="5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  <a:endParaRPr b="0" i="0" sz="4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2b18a766b2d_0_669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Anything: Capabilities</a:t>
            </a:r>
            <a:endParaRPr/>
          </a:p>
        </p:txBody>
      </p:sp>
      <p:sp>
        <p:nvSpPr>
          <p:cNvPr id="255" name="Google Shape;255;g2b18a766b2d_0_669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6" name="Google Shape;256;g2b18a766b2d_0_669"/>
          <p:cNvSpPr txBox="1"/>
          <p:nvPr/>
        </p:nvSpPr>
        <p:spPr>
          <a:xfrm>
            <a:off x="8680627" y="1384133"/>
            <a:ext cx="30000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https://segment-anything.com/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7" name="Google Shape;257;g2b18a766b2d_0_66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4800" y="2318033"/>
            <a:ext cx="5715000" cy="400050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g2b18a766b2d_0_669"/>
          <p:cNvSpPr txBox="1"/>
          <p:nvPr/>
        </p:nvSpPr>
        <p:spPr>
          <a:xfrm>
            <a:off x="421175" y="1766025"/>
            <a:ext cx="55389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Segmentation from user inputs (prompts)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2b18a766b2d_0_680"/>
          <p:cNvSpPr txBox="1"/>
          <p:nvPr>
            <p:ph type="title"/>
          </p:nvPr>
        </p:nvSpPr>
        <p:spPr>
          <a:xfrm>
            <a:off x="1097275" y="961552"/>
            <a:ext cx="10058400" cy="775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Anything: Capabilities</a:t>
            </a:r>
            <a:endParaRPr/>
          </a:p>
        </p:txBody>
      </p:sp>
      <p:sp>
        <p:nvSpPr>
          <p:cNvPr id="265" name="Google Shape;265;g2b18a766b2d_0_680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6" name="Google Shape;266;g2b18a766b2d_0_680"/>
          <p:cNvSpPr txBox="1"/>
          <p:nvPr/>
        </p:nvSpPr>
        <p:spPr>
          <a:xfrm>
            <a:off x="8680627" y="1384133"/>
            <a:ext cx="30000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https://segment-anything.com/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7" name="Google Shape;267;g2b18a766b2d_0_68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72200" y="2318033"/>
            <a:ext cx="5715000" cy="40005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g2b18a766b2d_0_680"/>
          <p:cNvSpPr txBox="1"/>
          <p:nvPr/>
        </p:nvSpPr>
        <p:spPr>
          <a:xfrm>
            <a:off x="421175" y="1766025"/>
            <a:ext cx="55389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Segmentation from user inputs (prompts)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g2b18a766b2d_0_680"/>
          <p:cNvSpPr txBox="1"/>
          <p:nvPr/>
        </p:nvSpPr>
        <p:spPr>
          <a:xfrm>
            <a:off x="6172200" y="1766025"/>
            <a:ext cx="5655300" cy="4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Automatic Mask Generation (AMG)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0" name="Google Shape;270;g2b18a766b2d_0_68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04800" y="2318025"/>
            <a:ext cx="5715000" cy="40004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1fc8785cf3c_0_149"/>
          <p:cNvSpPr txBox="1"/>
          <p:nvPr>
            <p:ph type="ctrTitle"/>
          </p:nvPr>
        </p:nvSpPr>
        <p:spPr>
          <a:xfrm>
            <a:off x="1021075" y="758950"/>
            <a:ext cx="10530600" cy="3566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Font typeface="Calibri"/>
              <a:buNone/>
            </a:pPr>
            <a:r>
              <a:rPr lang="en-US"/>
              <a:t>Segment Anything for Microscopy</a:t>
            </a:r>
            <a:endParaRPr/>
          </a:p>
        </p:txBody>
      </p:sp>
      <p:sp>
        <p:nvSpPr>
          <p:cNvPr id="276" name="Google Shape;276;g1fc8785cf3c_0_149"/>
          <p:cNvSpPr txBox="1"/>
          <p:nvPr>
            <p:ph idx="12" type="sldNum"/>
          </p:nvPr>
        </p:nvSpPr>
        <p:spPr>
          <a:xfrm>
            <a:off x="0" y="6459538"/>
            <a:ext cx="13113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b="0" i="0" lang="en-US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404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2b18a766b2d_0_460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Our aims &amp; contributions</a:t>
            </a:r>
            <a:endParaRPr/>
          </a:p>
        </p:txBody>
      </p:sp>
      <p:sp>
        <p:nvSpPr>
          <p:cNvPr id="283" name="Google Shape;283;g2b18a766b2d_0_460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How well does SAM work for microscopy data? Which model size is best?</a:t>
            </a:r>
            <a:br>
              <a:rPr lang="en-US"/>
            </a:b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Can we improve it (by finetuning) on microscopy data?</a:t>
            </a:r>
            <a:br>
              <a:rPr lang="en-US"/>
            </a:b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Build a napari-based tool for interactive and automatic segmentation and tracking.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 sz="1800"/>
              <a:t>Collaboration between my group and DFKI; + several open source contributions.</a:t>
            </a:r>
            <a:endParaRPr sz="1800"/>
          </a:p>
        </p:txBody>
      </p:sp>
      <p:sp>
        <p:nvSpPr>
          <p:cNvPr id="284" name="Google Shape;284;g2b18a766b2d_0_460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85" name="Google Shape;285;g2b18a766b2d_0_460"/>
          <p:cNvSpPr txBox="1"/>
          <p:nvPr/>
        </p:nvSpPr>
        <p:spPr>
          <a:xfrm>
            <a:off x="7654875" y="1128025"/>
            <a:ext cx="3593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Archit, …, </a:t>
            </a:r>
            <a:r>
              <a:rPr b="1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Pape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0" i="1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bioRxiv (2023)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https://doi.org/10.1101/2023.08.21.554208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6" name="Google Shape;286;g2b18a766b2d_0_460"/>
          <p:cNvGrpSpPr/>
          <p:nvPr/>
        </p:nvGrpSpPr>
        <p:grpSpPr>
          <a:xfrm>
            <a:off x="76675" y="41025"/>
            <a:ext cx="2400000" cy="1468325"/>
            <a:chOff x="760375" y="5117100"/>
            <a:chExt cx="2400000" cy="1468325"/>
          </a:xfrm>
        </p:grpSpPr>
        <p:pic>
          <p:nvPicPr>
            <p:cNvPr id="287" name="Google Shape;287;g2b18a766b2d_0_460"/>
            <p:cNvPicPr preferRelativeResize="0"/>
            <p:nvPr/>
          </p:nvPicPr>
          <p:blipFill rotWithShape="1">
            <a:blip r:embed="rId4">
              <a:alphaModFix/>
            </a:blip>
            <a:srcRect b="16027" l="12714" r="18294" t="10518"/>
            <a:stretch/>
          </p:blipFill>
          <p:spPr>
            <a:xfrm>
              <a:off x="760375" y="5117100"/>
              <a:ext cx="996225" cy="11405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8" name="Google Shape;288;g2b18a766b2d_0_460"/>
            <p:cNvSpPr txBox="1"/>
            <p:nvPr/>
          </p:nvSpPr>
          <p:spPr>
            <a:xfrm>
              <a:off x="866275" y="6220325"/>
              <a:ext cx="2294100" cy="36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Anwai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Archit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2cc1a56de6c_0_244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Our aims &amp; contributions</a:t>
            </a:r>
            <a:endParaRPr/>
          </a:p>
        </p:txBody>
      </p:sp>
      <p:sp>
        <p:nvSpPr>
          <p:cNvPr id="295" name="Google Shape;295;g2cc1a56de6c_0_244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How well does SAM work for microscopy data? Which model size is best?</a:t>
            </a:r>
            <a:br>
              <a:rPr lang="en-US"/>
            </a:b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Can we improve it (by finetuning) on microscopy data?</a:t>
            </a:r>
            <a:br>
              <a:rPr lang="en-US"/>
            </a:b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Build a napari-based tool for interactive and automatic segmentation and tracking.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 sz="1800"/>
              <a:t>Collaboration between my group and DFKI; + several open source contributions.</a:t>
            </a:r>
            <a:endParaRPr sz="1800"/>
          </a:p>
        </p:txBody>
      </p:sp>
      <p:sp>
        <p:nvSpPr>
          <p:cNvPr id="296" name="Google Shape;296;g2cc1a56de6c_0_244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97" name="Google Shape;297;g2cc1a56de6c_0_244"/>
          <p:cNvSpPr txBox="1"/>
          <p:nvPr/>
        </p:nvSpPr>
        <p:spPr>
          <a:xfrm>
            <a:off x="7654875" y="1128025"/>
            <a:ext cx="3593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Archit, …, </a:t>
            </a:r>
            <a:r>
              <a:rPr b="1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Pape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0" i="1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bioRxiv (2023)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https://doi.org/10.1101/2023.08.21.554208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98" name="Google Shape;298;g2cc1a56de6c_0_244"/>
          <p:cNvGrpSpPr/>
          <p:nvPr/>
        </p:nvGrpSpPr>
        <p:grpSpPr>
          <a:xfrm>
            <a:off x="76675" y="41025"/>
            <a:ext cx="2400000" cy="1468325"/>
            <a:chOff x="760375" y="5117100"/>
            <a:chExt cx="2400000" cy="1468325"/>
          </a:xfrm>
        </p:grpSpPr>
        <p:pic>
          <p:nvPicPr>
            <p:cNvPr id="299" name="Google Shape;299;g2cc1a56de6c_0_244"/>
            <p:cNvPicPr preferRelativeResize="0"/>
            <p:nvPr/>
          </p:nvPicPr>
          <p:blipFill rotWithShape="1">
            <a:blip r:embed="rId4">
              <a:alphaModFix/>
            </a:blip>
            <a:srcRect b="16027" l="12714" r="18295" t="10518"/>
            <a:stretch/>
          </p:blipFill>
          <p:spPr>
            <a:xfrm>
              <a:off x="760375" y="5117100"/>
              <a:ext cx="996225" cy="11405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0" name="Google Shape;300;g2cc1a56de6c_0_244"/>
            <p:cNvSpPr txBox="1"/>
            <p:nvPr/>
          </p:nvSpPr>
          <p:spPr>
            <a:xfrm>
              <a:off x="866275" y="6220325"/>
              <a:ext cx="2294100" cy="36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Anwai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Archit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01" name="Google Shape;301;g2cc1a56de6c_0_2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2299421"/>
            <a:ext cx="12192000" cy="4087959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g2cc1a56de6c_0_244"/>
          <p:cNvSpPr/>
          <p:nvPr/>
        </p:nvSpPr>
        <p:spPr>
          <a:xfrm>
            <a:off x="2018450" y="2503200"/>
            <a:ext cx="1311900" cy="13191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Google Shape;303;g2cc1a56de6c_0_244"/>
          <p:cNvSpPr/>
          <p:nvPr/>
        </p:nvSpPr>
        <p:spPr>
          <a:xfrm>
            <a:off x="4354800" y="2884650"/>
            <a:ext cx="4338900" cy="2535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04" name="Google Shape;304;g2cc1a56de6c_0_244"/>
          <p:cNvCxnSpPr>
            <a:stCxn id="303" idx="1"/>
            <a:endCxn id="302" idx="3"/>
          </p:cNvCxnSpPr>
          <p:nvPr/>
        </p:nvCxnSpPr>
        <p:spPr>
          <a:xfrm rot="10800000">
            <a:off x="3330300" y="3162750"/>
            <a:ext cx="1024500" cy="9894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05" name="Google Shape;305;g2cc1a56de6c_0_244"/>
          <p:cNvSpPr txBox="1"/>
          <p:nvPr/>
        </p:nvSpPr>
        <p:spPr>
          <a:xfrm>
            <a:off x="4434250" y="3011800"/>
            <a:ext cx="4188000" cy="232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SAM authors test the model on nucleus segmentation and find good performance.</a:t>
            </a: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Model was predominantly trained on natural images!</a:t>
            </a: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2b1d80765dd_0_197"/>
          <p:cNvSpPr/>
          <p:nvPr/>
        </p:nvSpPr>
        <p:spPr>
          <a:xfrm>
            <a:off x="185150" y="2772975"/>
            <a:ext cx="6018600" cy="3884400"/>
          </a:xfrm>
          <a:prstGeom prst="roundRect">
            <a:avLst>
              <a:gd fmla="val 16667" name="adj"/>
            </a:avLst>
          </a:prstGeom>
          <a:solidFill>
            <a:srgbClr val="B4BFCE"/>
          </a:solidFill>
          <a:ln cap="flat" cmpd="sng" w="9525">
            <a:solidFill>
              <a:srgbClr val="24285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g2b1d80765dd_0_197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Things the group does…</a:t>
            </a:r>
            <a:endParaRPr/>
          </a:p>
        </p:txBody>
      </p:sp>
      <p:sp>
        <p:nvSpPr>
          <p:cNvPr id="74" name="Google Shape;74;g2b1d80765dd_0_197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g2b1d80765dd_0_197"/>
          <p:cNvSpPr txBox="1"/>
          <p:nvPr>
            <p:ph idx="1" type="body"/>
          </p:nvPr>
        </p:nvSpPr>
        <p:spPr>
          <a:xfrm>
            <a:off x="1097275" y="1845724"/>
            <a:ext cx="10058400" cy="72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Method development for microscopy image analysis: </a:t>
            </a:r>
            <a:br>
              <a:rPr lang="en-US"/>
            </a:br>
            <a:r>
              <a:rPr b="1" lang="en-US"/>
              <a:t>Vision</a:t>
            </a:r>
            <a:r>
              <a:rPr lang="en-US"/>
              <a:t>: from images to insight and clinical relevance in collaboration with life scientists</a:t>
            </a:r>
            <a:endParaRPr/>
          </a:p>
        </p:txBody>
      </p:sp>
      <p:pic>
        <p:nvPicPr>
          <p:cNvPr id="76" name="Google Shape;76;g2b1d80765dd_0_197"/>
          <p:cNvPicPr preferRelativeResize="0"/>
          <p:nvPr/>
        </p:nvPicPr>
        <p:blipFill rotWithShape="1">
          <a:blip r:embed="rId3">
            <a:alphaModFix/>
          </a:blip>
          <a:srcRect b="0" l="27912" r="0" t="0"/>
          <a:stretch/>
        </p:blipFill>
        <p:spPr>
          <a:xfrm>
            <a:off x="2341950" y="4531125"/>
            <a:ext cx="1973473" cy="1845275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g2b1d80765dd_0_197"/>
          <p:cNvSpPr txBox="1"/>
          <p:nvPr/>
        </p:nvSpPr>
        <p:spPr>
          <a:xfrm>
            <a:off x="194063" y="2939150"/>
            <a:ext cx="6108000" cy="151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Segmentation and tracking tasks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High content microscopy for clinical decision making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EM tomography for synaptic biology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Volume EM for tissue and whole organism analysis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8" name="Google Shape;78;g2b1d80765dd_0_197"/>
          <p:cNvPicPr preferRelativeResize="0"/>
          <p:nvPr/>
        </p:nvPicPr>
        <p:blipFill rotWithShape="1">
          <a:blip r:embed="rId4">
            <a:alphaModFix/>
          </a:blip>
          <a:srcRect b="0" l="0" r="52494" t="52924"/>
          <a:stretch/>
        </p:blipFill>
        <p:spPr>
          <a:xfrm>
            <a:off x="4353736" y="4451450"/>
            <a:ext cx="1457114" cy="2023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g2b1d80765dd_0_197"/>
          <p:cNvPicPr preferRelativeResize="0"/>
          <p:nvPr/>
        </p:nvPicPr>
        <p:blipFill rotWithShape="1">
          <a:blip r:embed="rId5">
            <a:alphaModFix/>
          </a:blip>
          <a:srcRect b="4007" l="13959" r="13858" t="3629"/>
          <a:stretch/>
        </p:blipFill>
        <p:spPr>
          <a:xfrm>
            <a:off x="363725" y="4456775"/>
            <a:ext cx="2490871" cy="1845275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g2b1d80765dd_0_197"/>
          <p:cNvSpPr/>
          <p:nvPr/>
        </p:nvSpPr>
        <p:spPr>
          <a:xfrm>
            <a:off x="6884800" y="2786075"/>
            <a:ext cx="4420200" cy="946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g2b1d80765dd_0_197"/>
          <p:cNvSpPr txBox="1"/>
          <p:nvPr/>
        </p:nvSpPr>
        <p:spPr>
          <a:xfrm>
            <a:off x="7072325" y="2830125"/>
            <a:ext cx="4083300" cy="12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Representation learning for microscopy and multi-modal data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g2b1d80765dd_0_197"/>
          <p:cNvSpPr/>
          <p:nvPr/>
        </p:nvSpPr>
        <p:spPr>
          <a:xfrm>
            <a:off x="6884800" y="4462475"/>
            <a:ext cx="4420200" cy="946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g2b1d80765dd_0_197"/>
          <p:cNvSpPr txBox="1"/>
          <p:nvPr/>
        </p:nvSpPr>
        <p:spPr>
          <a:xfrm>
            <a:off x="7072325" y="4506525"/>
            <a:ext cx="4083300" cy="12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Protein structure analysis in cryo ET and </a:t>
            </a:r>
            <a:r>
              <a:rPr b="1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optical microscopy</a:t>
            </a:r>
            <a:endParaRPr b="1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1ef774d14cf_0_45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Our aims &amp; contributions</a:t>
            </a:r>
            <a:endParaRPr/>
          </a:p>
        </p:txBody>
      </p:sp>
      <p:sp>
        <p:nvSpPr>
          <p:cNvPr id="312" name="Google Shape;312;g1ef774d14cf_0_45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How well does SAM work for microscopy data? Which model size is best?</a:t>
            </a:r>
            <a:br>
              <a:rPr lang="en-US"/>
            </a:b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Can we improve it by finetuning on microscopy data?</a:t>
            </a:r>
            <a:br>
              <a:rPr lang="en-US"/>
            </a:b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Build a napari-based tool for interactive and automatic segmentation and tracking.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 sz="1800"/>
              <a:t>Collaboration between my group and DFKI; + several open source contributions.</a:t>
            </a:r>
            <a:endParaRPr sz="1800"/>
          </a:p>
        </p:txBody>
      </p:sp>
      <p:sp>
        <p:nvSpPr>
          <p:cNvPr id="313" name="Google Shape;313;g1ef774d14cf_0_45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14" name="Google Shape;314;g1ef774d14cf_0_45"/>
          <p:cNvSpPr txBox="1"/>
          <p:nvPr/>
        </p:nvSpPr>
        <p:spPr>
          <a:xfrm>
            <a:off x="7654875" y="1128025"/>
            <a:ext cx="3593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Archit, …, </a:t>
            </a:r>
            <a:r>
              <a:rPr b="1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Pape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0" i="1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bioRxiv (2023)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https://doi.org/10.1101/2023.08.21.554208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5" name="Google Shape;315;g1ef774d14cf_0_45"/>
          <p:cNvGrpSpPr/>
          <p:nvPr/>
        </p:nvGrpSpPr>
        <p:grpSpPr>
          <a:xfrm>
            <a:off x="76675" y="41025"/>
            <a:ext cx="2400000" cy="1468325"/>
            <a:chOff x="760375" y="5117100"/>
            <a:chExt cx="2400000" cy="1468325"/>
          </a:xfrm>
        </p:grpSpPr>
        <p:pic>
          <p:nvPicPr>
            <p:cNvPr id="316" name="Google Shape;316;g1ef774d14cf_0_45"/>
            <p:cNvPicPr preferRelativeResize="0"/>
            <p:nvPr/>
          </p:nvPicPr>
          <p:blipFill rotWithShape="1">
            <a:blip r:embed="rId4">
              <a:alphaModFix/>
            </a:blip>
            <a:srcRect b="16027" l="12714" r="18294" t="10518"/>
            <a:stretch/>
          </p:blipFill>
          <p:spPr>
            <a:xfrm>
              <a:off x="760375" y="5117100"/>
              <a:ext cx="996225" cy="11405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17" name="Google Shape;317;g1ef774d14cf_0_45"/>
            <p:cNvSpPr txBox="1"/>
            <p:nvPr/>
          </p:nvSpPr>
          <p:spPr>
            <a:xfrm>
              <a:off x="866275" y="6220325"/>
              <a:ext cx="2294100" cy="36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Anwai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Archit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8" name="Google Shape;318;g1ef774d14cf_0_45"/>
          <p:cNvSpPr/>
          <p:nvPr/>
        </p:nvSpPr>
        <p:spPr>
          <a:xfrm>
            <a:off x="1091975" y="4440650"/>
            <a:ext cx="7419000" cy="1428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g1ef774d14cf_0_45"/>
          <p:cNvSpPr txBox="1"/>
          <p:nvPr/>
        </p:nvSpPr>
        <p:spPr>
          <a:xfrm>
            <a:off x="1341900" y="4525125"/>
            <a:ext cx="6927300" cy="134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We are in revision; will submit revised version this week!</a:t>
            </a:r>
            <a:endParaRPr b="1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Results are from revision experiments </a:t>
            </a: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and not in preprint yet</a:t>
            </a:r>
            <a:r>
              <a:rPr b="1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b="1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Google Shape;325;g2b18a766b2d_0_734"/>
          <p:cNvPicPr preferRelativeResize="0"/>
          <p:nvPr/>
        </p:nvPicPr>
        <p:blipFill rotWithShape="1">
          <a:blip r:embed="rId3">
            <a:alphaModFix/>
          </a:blip>
          <a:srcRect b="0" l="33836" r="39118" t="0"/>
          <a:stretch/>
        </p:blipFill>
        <p:spPr>
          <a:xfrm>
            <a:off x="6409050" y="2406600"/>
            <a:ext cx="3984623" cy="3520475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g2b18a766b2d_0_734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Finetuning SAM</a:t>
            </a:r>
            <a:endParaRPr/>
          </a:p>
        </p:txBody>
      </p:sp>
      <p:sp>
        <p:nvSpPr>
          <p:cNvPr id="327" name="Google Shape;327;g2b18a766b2d_0_734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Our contributions: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Re-implement iterative training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Original code not published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Complex procedure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Use to finetune </a:t>
            </a:r>
            <a:r>
              <a:rPr b="1" lang="en-US"/>
              <a:t>SAM components</a:t>
            </a:r>
            <a:br>
              <a:rPr lang="en-US"/>
            </a:b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g2b18a766b2d_0_734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329" name="Google Shape;329;g2b18a766b2d_0_734"/>
          <p:cNvCxnSpPr>
            <a:endCxn id="325" idx="1"/>
          </p:cNvCxnSpPr>
          <p:nvPr/>
        </p:nvCxnSpPr>
        <p:spPr>
          <a:xfrm>
            <a:off x="4243650" y="3488538"/>
            <a:ext cx="2165400" cy="6783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330" name="Google Shape;330;g2b18a766b2d_0_734"/>
          <p:cNvPicPr preferRelativeResize="0"/>
          <p:nvPr/>
        </p:nvPicPr>
        <p:blipFill rotWithShape="1">
          <a:blip r:embed="rId4">
            <a:alphaModFix/>
          </a:blip>
          <a:srcRect b="87835" l="5760" r="84890" t="6290"/>
          <a:stretch/>
        </p:blipFill>
        <p:spPr>
          <a:xfrm>
            <a:off x="8623600" y="5801075"/>
            <a:ext cx="1009201" cy="949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g2b18a766b2d_0_734"/>
          <p:cNvPicPr preferRelativeResize="0"/>
          <p:nvPr/>
        </p:nvPicPr>
        <p:blipFill rotWithShape="1">
          <a:blip r:embed="rId4">
            <a:alphaModFix/>
          </a:blip>
          <a:srcRect b="65391" l="49683" r="32794" t="29739"/>
          <a:stretch/>
        </p:blipFill>
        <p:spPr>
          <a:xfrm>
            <a:off x="6392400" y="5877275"/>
            <a:ext cx="1891301" cy="786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g2b18a766b2d_0_734"/>
          <p:cNvPicPr preferRelativeResize="0"/>
          <p:nvPr/>
        </p:nvPicPr>
        <p:blipFill rotWithShape="1">
          <a:blip r:embed="rId4">
            <a:alphaModFix/>
          </a:blip>
          <a:srcRect b="77883" l="77442" r="15483" t="14740"/>
          <a:stretch/>
        </p:blipFill>
        <p:spPr>
          <a:xfrm rot="-5400000">
            <a:off x="8040998" y="1836050"/>
            <a:ext cx="763601" cy="1191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g2b18a766b2d_0_734"/>
          <p:cNvPicPr preferRelativeResize="0"/>
          <p:nvPr/>
        </p:nvPicPr>
        <p:blipFill rotWithShape="1">
          <a:blip r:embed="rId4">
            <a:alphaModFix/>
          </a:blip>
          <a:srcRect b="77883" l="85145" r="11792" t="14740"/>
          <a:stretch/>
        </p:blipFill>
        <p:spPr>
          <a:xfrm rot="-5400000">
            <a:off x="8257498" y="1400298"/>
            <a:ext cx="330601" cy="1191997"/>
          </a:xfrm>
          <a:prstGeom prst="rect">
            <a:avLst/>
          </a:prstGeom>
          <a:noFill/>
          <a:ln>
            <a:noFill/>
          </a:ln>
        </p:spPr>
      </p:pic>
      <p:sp>
        <p:nvSpPr>
          <p:cNvPr id="334" name="Google Shape;334;g2b18a766b2d_0_734"/>
          <p:cNvSpPr/>
          <p:nvPr/>
        </p:nvSpPr>
        <p:spPr>
          <a:xfrm>
            <a:off x="8550650" y="1788000"/>
            <a:ext cx="150900" cy="57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Google Shape;340;g2cc1a56de6c_0_298"/>
          <p:cNvPicPr preferRelativeResize="0"/>
          <p:nvPr/>
        </p:nvPicPr>
        <p:blipFill rotWithShape="1">
          <a:blip r:embed="rId3">
            <a:alphaModFix/>
          </a:blip>
          <a:srcRect b="0" l="33837" r="39116" t="0"/>
          <a:stretch/>
        </p:blipFill>
        <p:spPr>
          <a:xfrm>
            <a:off x="6409050" y="2406600"/>
            <a:ext cx="3984623" cy="3520475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g2cc1a56de6c_0_298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Finetuning SAM + improve instance seg</a:t>
            </a:r>
            <a:endParaRPr/>
          </a:p>
        </p:txBody>
      </p:sp>
      <p:sp>
        <p:nvSpPr>
          <p:cNvPr id="342" name="Google Shape;342;g2cc1a56de6c_0_298"/>
          <p:cNvSpPr txBox="1"/>
          <p:nvPr>
            <p:ph idx="1" type="body"/>
          </p:nvPr>
        </p:nvSpPr>
        <p:spPr>
          <a:xfrm>
            <a:off x="1097275" y="1845725"/>
            <a:ext cx="103029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Our contributions: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Re-implement iterative training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Original code not published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Complex procedure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Use to finetune </a:t>
            </a:r>
            <a:r>
              <a:rPr lang="en-US"/>
              <a:t>SAM components</a:t>
            </a:r>
            <a:br>
              <a:rPr lang="en-US"/>
            </a:b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Add d</a:t>
            </a:r>
            <a:r>
              <a:rPr lang="en-US" sz="2000"/>
              <a:t>ecoder </a:t>
            </a:r>
            <a:r>
              <a:rPr lang="en-US"/>
              <a:t>for instance segmentation (AIS)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Predicts foreground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Regresses distances to boundary + centroid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Input for watershed</a:t>
            </a:r>
            <a:br>
              <a:rPr lang="en-US"/>
            </a:b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Google Shape;343;g2cc1a56de6c_0_298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44" name="Google Shape;344;g2cc1a56de6c_0_298"/>
          <p:cNvPicPr preferRelativeResize="0"/>
          <p:nvPr/>
        </p:nvPicPr>
        <p:blipFill rotWithShape="1">
          <a:blip r:embed="rId4">
            <a:alphaModFix/>
          </a:blip>
          <a:srcRect b="87835" l="5760" r="84890" t="6290"/>
          <a:stretch/>
        </p:blipFill>
        <p:spPr>
          <a:xfrm>
            <a:off x="8623600" y="5801075"/>
            <a:ext cx="1009201" cy="949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g2cc1a56de6c_0_298"/>
          <p:cNvPicPr preferRelativeResize="0"/>
          <p:nvPr/>
        </p:nvPicPr>
        <p:blipFill rotWithShape="1">
          <a:blip r:embed="rId4">
            <a:alphaModFix/>
          </a:blip>
          <a:srcRect b="65391" l="49683" r="32794" t="29739"/>
          <a:stretch/>
        </p:blipFill>
        <p:spPr>
          <a:xfrm>
            <a:off x="6392400" y="5877275"/>
            <a:ext cx="1891301" cy="786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g2cc1a56de6c_0_298"/>
          <p:cNvPicPr preferRelativeResize="0"/>
          <p:nvPr/>
        </p:nvPicPr>
        <p:blipFill rotWithShape="1">
          <a:blip r:embed="rId4">
            <a:alphaModFix/>
          </a:blip>
          <a:srcRect b="77883" l="77442" r="15483" t="14740"/>
          <a:stretch/>
        </p:blipFill>
        <p:spPr>
          <a:xfrm rot="-5400000">
            <a:off x="8040998" y="1836050"/>
            <a:ext cx="763601" cy="1191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g2cc1a56de6c_0_298"/>
          <p:cNvPicPr preferRelativeResize="0"/>
          <p:nvPr/>
        </p:nvPicPr>
        <p:blipFill rotWithShape="1">
          <a:blip r:embed="rId4">
            <a:alphaModFix/>
          </a:blip>
          <a:srcRect b="77883" l="85145" r="11792" t="14740"/>
          <a:stretch/>
        </p:blipFill>
        <p:spPr>
          <a:xfrm rot="-5400000">
            <a:off x="8257498" y="1400298"/>
            <a:ext cx="330601" cy="1191997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g2cc1a56de6c_0_298"/>
          <p:cNvSpPr/>
          <p:nvPr/>
        </p:nvSpPr>
        <p:spPr>
          <a:xfrm>
            <a:off x="8550650" y="1788000"/>
            <a:ext cx="150900" cy="57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9" name="Google Shape;349;g2cc1a56de6c_0_298"/>
          <p:cNvPicPr preferRelativeResize="0"/>
          <p:nvPr/>
        </p:nvPicPr>
        <p:blipFill rotWithShape="1">
          <a:blip r:embed="rId4">
            <a:alphaModFix/>
          </a:blip>
          <a:srcRect b="92658" l="49068" r="36948" t="0"/>
          <a:stretch/>
        </p:blipFill>
        <p:spPr>
          <a:xfrm>
            <a:off x="10240975" y="4139075"/>
            <a:ext cx="1509875" cy="1186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g2cc1a56de6c_0_298"/>
          <p:cNvPicPr preferRelativeResize="0"/>
          <p:nvPr/>
        </p:nvPicPr>
        <p:blipFill rotWithShape="1">
          <a:blip r:embed="rId4">
            <a:alphaModFix/>
          </a:blip>
          <a:srcRect b="92658" l="73796" r="12220" t="0"/>
          <a:stretch/>
        </p:blipFill>
        <p:spPr>
          <a:xfrm rot="-5400000">
            <a:off x="10542925" y="2635458"/>
            <a:ext cx="1509875" cy="11868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2b18a766b2d_0_544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Finetuning for light microscopy</a:t>
            </a:r>
            <a:endParaRPr/>
          </a:p>
        </p:txBody>
      </p:sp>
      <p:sp>
        <p:nvSpPr>
          <p:cNvPr id="357" name="Google Shape;357;g2b18a766b2d_0_544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Training data: cell and nucleus segmentation (published datasets)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Cells in Phase-contrast (LiveCELL)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Cells in Tissue (TissueNet)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Cells and Nuclei in Fluorescence (Neurips Cell Seg, DSB)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Cells in LightSheet (PlantSeg-Roots)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Bacteria in labelfree imaging (DeepBacs)</a:t>
            </a:r>
            <a:br>
              <a:rPr lang="en-US"/>
            </a:b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Evaluate on test-split of training datasets (“in domain”)</a:t>
            </a:r>
            <a:br>
              <a:rPr lang="en-US"/>
            </a:br>
            <a:r>
              <a:rPr lang="en-US"/>
              <a:t>and unseen datasets (“out of domain”):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Nuclei and cells in confocal, cells in immunofluorescence, nuclei in histopathology, …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Compare interactive and automatic instance segmentation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Compare to CellPose baseline for automatic segmentation</a:t>
            </a:r>
            <a:endParaRPr/>
          </a:p>
        </p:txBody>
      </p:sp>
      <p:sp>
        <p:nvSpPr>
          <p:cNvPr id="358" name="Google Shape;358;g2b18a766b2d_0_544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2b18a766b2d_0_767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65" name="Google Shape;365;g2b18a766b2d_0_767"/>
          <p:cNvPicPr preferRelativeResize="0"/>
          <p:nvPr/>
        </p:nvPicPr>
        <p:blipFill rotWithShape="1">
          <a:blip r:embed="rId3">
            <a:alphaModFix/>
          </a:blip>
          <a:srcRect b="48977" l="0" r="28233" t="4672"/>
          <a:stretch/>
        </p:blipFill>
        <p:spPr>
          <a:xfrm>
            <a:off x="221975" y="2321875"/>
            <a:ext cx="5498075" cy="4230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g2b18a766b2d_0_767"/>
          <p:cNvPicPr preferRelativeResize="0"/>
          <p:nvPr/>
        </p:nvPicPr>
        <p:blipFill rotWithShape="1">
          <a:blip r:embed="rId3">
            <a:alphaModFix/>
          </a:blip>
          <a:srcRect b="0" l="0" r="28196" t="52590"/>
          <a:stretch/>
        </p:blipFill>
        <p:spPr>
          <a:xfrm>
            <a:off x="6148250" y="2369965"/>
            <a:ext cx="5347650" cy="420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g2b18a766b2d_0_767"/>
          <p:cNvPicPr preferRelativeResize="0"/>
          <p:nvPr/>
        </p:nvPicPr>
        <p:blipFill rotWithShape="1">
          <a:blip r:embed="rId3">
            <a:alphaModFix/>
          </a:blip>
          <a:srcRect b="95385" l="14553" r="28817" t="0"/>
          <a:stretch/>
        </p:blipFill>
        <p:spPr>
          <a:xfrm>
            <a:off x="1334125" y="1858025"/>
            <a:ext cx="4338077" cy="421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g2b18a766b2d_0_767"/>
          <p:cNvPicPr preferRelativeResize="0"/>
          <p:nvPr/>
        </p:nvPicPr>
        <p:blipFill rotWithShape="1">
          <a:blip r:embed="rId3">
            <a:alphaModFix/>
          </a:blip>
          <a:srcRect b="95385" l="14550" r="28342" t="0"/>
          <a:stretch/>
        </p:blipFill>
        <p:spPr>
          <a:xfrm>
            <a:off x="7246625" y="1897765"/>
            <a:ext cx="4374675" cy="421176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g2b18a766b2d_0_767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Interactive Segmentation:</a:t>
            </a:r>
            <a:endParaRPr/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In domain                          &amp;       Out-of-domain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2b18a766b2d_0_521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Results: In Domain</a:t>
            </a:r>
            <a:endParaRPr/>
          </a:p>
        </p:txBody>
      </p:sp>
      <p:sp>
        <p:nvSpPr>
          <p:cNvPr id="376" name="Google Shape;376;g2b18a766b2d_0_521"/>
          <p:cNvSpPr txBox="1"/>
          <p:nvPr>
            <p:ph idx="1" type="body"/>
          </p:nvPr>
        </p:nvSpPr>
        <p:spPr>
          <a:xfrm>
            <a:off x="1097275" y="1845725"/>
            <a:ext cx="43623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Results for LIVECell Dataset </a:t>
            </a:r>
            <a:br>
              <a:rPr lang="en-US"/>
            </a:br>
            <a:r>
              <a:rPr lang="en-US"/>
              <a:t>(In Domain; Test Split)</a:t>
            </a:r>
            <a:endParaRPr b="1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/>
              <a:t>Evaluation: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Interactive Segmentation: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Derive prompts from ground-truth, improve iteratively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Instance segmentation: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Compare with CellPose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Both: compute segmentation accuracy (compared to ground-truth)</a:t>
            </a:r>
            <a:br>
              <a:rPr lang="en-US"/>
            </a:br>
            <a:endParaRPr/>
          </a:p>
        </p:txBody>
      </p:sp>
      <p:sp>
        <p:nvSpPr>
          <p:cNvPr id="377" name="Google Shape;377;g2b18a766b2d_0_52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78" name="Google Shape;378;g2b18a766b2d_0_521"/>
          <p:cNvPicPr preferRelativeResize="0"/>
          <p:nvPr/>
        </p:nvPicPr>
        <p:blipFill rotWithShape="1">
          <a:blip r:embed="rId3">
            <a:alphaModFix/>
          </a:blip>
          <a:srcRect b="0" l="0" r="1545" t="0"/>
          <a:stretch/>
        </p:blipFill>
        <p:spPr>
          <a:xfrm>
            <a:off x="5728175" y="249825"/>
            <a:ext cx="6401750" cy="3100750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Google Shape;379;g2b18a766b2d_0_521"/>
          <p:cNvSpPr txBox="1"/>
          <p:nvPr/>
        </p:nvSpPr>
        <p:spPr>
          <a:xfrm>
            <a:off x="5974075" y="26800"/>
            <a:ext cx="1252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 Base</a:t>
            </a:r>
            <a:endParaRPr b="1"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0" name="Google Shape;380;g2b18a766b2d_0_5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78125" y="3458325"/>
            <a:ext cx="6413874" cy="3314555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g2b18a766b2d_0_521"/>
          <p:cNvSpPr txBox="1"/>
          <p:nvPr/>
        </p:nvSpPr>
        <p:spPr>
          <a:xfrm>
            <a:off x="5974075" y="3303400"/>
            <a:ext cx="1252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 Large</a:t>
            </a:r>
            <a:endParaRPr b="1"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2" name="Google Shape;382;g2b18a766b2d_0_5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50501" y="507076"/>
            <a:ext cx="1075775" cy="1177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g2b18a766b2d_0_5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62288" y="3846101"/>
            <a:ext cx="1075775" cy="1177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1ef774d14cf_0_0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Automatic Segmentation</a:t>
            </a:r>
            <a:endParaRPr/>
          </a:p>
        </p:txBody>
      </p:sp>
      <p:sp>
        <p:nvSpPr>
          <p:cNvPr id="390" name="Google Shape;390;g1ef774d14cf_0_0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91" name="Google Shape;391;g1ef774d14cf_0_0"/>
          <p:cNvSpPr txBox="1"/>
          <p:nvPr/>
        </p:nvSpPr>
        <p:spPr>
          <a:xfrm>
            <a:off x="6136700" y="3366125"/>
            <a:ext cx="1344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VIT-B-LM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AIS: 9 sec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g1ef774d14cf_0_0"/>
          <p:cNvSpPr txBox="1"/>
          <p:nvPr/>
        </p:nvSpPr>
        <p:spPr>
          <a:xfrm>
            <a:off x="5398100" y="6033125"/>
            <a:ext cx="15495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VIT-B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AMG: 75 sec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g1ef774d14cf_0_0"/>
          <p:cNvSpPr txBox="1"/>
          <p:nvPr/>
        </p:nvSpPr>
        <p:spPr>
          <a:xfrm>
            <a:off x="1223775" y="1843650"/>
            <a:ext cx="58725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Instance segmentation on L</a:t>
            </a: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IVEC</a:t>
            </a: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ell Dataset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Runtimes on laptop (CPU); 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including embedding computation (dominates for AIS)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4" name="Google Shape;394;g1ef774d14cf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5276" y="3184183"/>
            <a:ext cx="4756748" cy="3542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" name="Google Shape;395;g1ef774d14cf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77825" y="3221647"/>
            <a:ext cx="4756748" cy="354210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96" name="Google Shape;396;g1ef774d14cf_0_0"/>
          <p:cNvCxnSpPr/>
          <p:nvPr/>
        </p:nvCxnSpPr>
        <p:spPr>
          <a:xfrm rot="10800000">
            <a:off x="9901600" y="6596450"/>
            <a:ext cx="325800" cy="636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97" name="Google Shape;397;g1ef774d14cf_0_0"/>
          <p:cNvCxnSpPr/>
          <p:nvPr/>
        </p:nvCxnSpPr>
        <p:spPr>
          <a:xfrm rot="10800000">
            <a:off x="11155675" y="6596450"/>
            <a:ext cx="325800" cy="636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2b18a766b2d_0_537"/>
          <p:cNvSpPr/>
          <p:nvPr/>
        </p:nvSpPr>
        <p:spPr>
          <a:xfrm>
            <a:off x="9146650" y="1509875"/>
            <a:ext cx="556200" cy="36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4" name="Google Shape;404;g2b18a766b2d_0_537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Results: Out of domain</a:t>
            </a:r>
            <a:endParaRPr/>
          </a:p>
        </p:txBody>
      </p:sp>
      <p:sp>
        <p:nvSpPr>
          <p:cNvPr id="405" name="Google Shape;405;g2b18a766b2d_0_537"/>
          <p:cNvSpPr txBox="1"/>
          <p:nvPr>
            <p:ph idx="1" type="body"/>
          </p:nvPr>
        </p:nvSpPr>
        <p:spPr>
          <a:xfrm>
            <a:off x="1097275" y="1845725"/>
            <a:ext cx="49899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Results for out of-domain datasets.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Same evaluation procedure as before.</a:t>
            </a:r>
            <a:endParaRPr/>
          </a:p>
        </p:txBody>
      </p:sp>
      <p:sp>
        <p:nvSpPr>
          <p:cNvPr id="406" name="Google Shape;406;g2b18a766b2d_0_537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07" name="Google Shape;407;g2b18a766b2d_0_5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5900" y="656199"/>
            <a:ext cx="2632750" cy="5993725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g2b18a766b2d_0_537"/>
          <p:cNvSpPr txBox="1"/>
          <p:nvPr/>
        </p:nvSpPr>
        <p:spPr>
          <a:xfrm>
            <a:off x="7421875" y="103000"/>
            <a:ext cx="1252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 Base</a:t>
            </a:r>
            <a:endParaRPr b="1"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9" name="Google Shape;409;g2b18a766b2d_0_5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21875" y="608980"/>
            <a:ext cx="2585725" cy="5898475"/>
          </a:xfrm>
          <a:prstGeom prst="rect">
            <a:avLst/>
          </a:prstGeom>
          <a:noFill/>
          <a:ln>
            <a:noFill/>
          </a:ln>
        </p:spPr>
      </p:pic>
      <p:sp>
        <p:nvSpPr>
          <p:cNvPr id="410" name="Google Shape;410;g2b18a766b2d_0_537"/>
          <p:cNvSpPr txBox="1"/>
          <p:nvPr/>
        </p:nvSpPr>
        <p:spPr>
          <a:xfrm>
            <a:off x="10165075" y="103000"/>
            <a:ext cx="1252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 Large</a:t>
            </a:r>
            <a:endParaRPr b="1"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1" name="Google Shape;411;g2b18a766b2d_0_5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57400" y="4496900"/>
            <a:ext cx="1450375" cy="207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2cc1a56de6c_0_329"/>
          <p:cNvSpPr/>
          <p:nvPr/>
        </p:nvSpPr>
        <p:spPr>
          <a:xfrm>
            <a:off x="9146650" y="1509875"/>
            <a:ext cx="556200" cy="36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g2cc1a56de6c_0_329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Results: Out of domain</a:t>
            </a:r>
            <a:endParaRPr/>
          </a:p>
        </p:txBody>
      </p:sp>
      <p:sp>
        <p:nvSpPr>
          <p:cNvPr id="419" name="Google Shape;419;g2cc1a56de6c_0_329"/>
          <p:cNvSpPr txBox="1"/>
          <p:nvPr>
            <p:ph idx="1" type="body"/>
          </p:nvPr>
        </p:nvSpPr>
        <p:spPr>
          <a:xfrm>
            <a:off x="1097275" y="1845725"/>
            <a:ext cx="49899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Results for out of-domain datasets.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Same evaluation procedure as before.</a:t>
            </a:r>
            <a:endParaRPr/>
          </a:p>
        </p:txBody>
      </p:sp>
      <p:sp>
        <p:nvSpPr>
          <p:cNvPr id="420" name="Google Shape;420;g2cc1a56de6c_0_329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21" name="Google Shape;421;g2cc1a56de6c_0_3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5900" y="656199"/>
            <a:ext cx="2632750" cy="5993725"/>
          </a:xfrm>
          <a:prstGeom prst="rect">
            <a:avLst/>
          </a:prstGeom>
          <a:noFill/>
          <a:ln>
            <a:noFill/>
          </a:ln>
        </p:spPr>
      </p:pic>
      <p:sp>
        <p:nvSpPr>
          <p:cNvPr id="422" name="Google Shape;422;g2cc1a56de6c_0_329"/>
          <p:cNvSpPr txBox="1"/>
          <p:nvPr/>
        </p:nvSpPr>
        <p:spPr>
          <a:xfrm>
            <a:off x="7421875" y="103000"/>
            <a:ext cx="1252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 Base</a:t>
            </a:r>
            <a:endParaRPr b="1"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3" name="Google Shape;423;g2cc1a56de6c_0_3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21875" y="608980"/>
            <a:ext cx="2585725" cy="5898475"/>
          </a:xfrm>
          <a:prstGeom prst="rect">
            <a:avLst/>
          </a:prstGeom>
          <a:noFill/>
          <a:ln>
            <a:noFill/>
          </a:ln>
        </p:spPr>
      </p:pic>
      <p:sp>
        <p:nvSpPr>
          <p:cNvPr id="424" name="Google Shape;424;g2cc1a56de6c_0_329"/>
          <p:cNvSpPr txBox="1"/>
          <p:nvPr/>
        </p:nvSpPr>
        <p:spPr>
          <a:xfrm>
            <a:off x="10165075" y="103000"/>
            <a:ext cx="1252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 Large</a:t>
            </a:r>
            <a:endParaRPr b="1"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g2cc1a56de6c_0_329"/>
          <p:cNvSpPr/>
          <p:nvPr/>
        </p:nvSpPr>
        <p:spPr>
          <a:xfrm>
            <a:off x="1088700" y="3178675"/>
            <a:ext cx="5433900" cy="3369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g2cc1a56de6c_0_329"/>
          <p:cNvSpPr txBox="1"/>
          <p:nvPr/>
        </p:nvSpPr>
        <p:spPr>
          <a:xfrm>
            <a:off x="1311900" y="3353500"/>
            <a:ext cx="4942200" cy="300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Conclusions:</a:t>
            </a:r>
            <a:endParaRPr b="1"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Finetuning improves models!</a:t>
            </a:r>
            <a:b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Best model: vit_l</a:t>
            </a: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○"/>
            </a:pP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If runtime matters: vit_b / vit_t</a:t>
            </a:r>
            <a:b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Comparison to CellPose (automatic seg.):</a:t>
            </a: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○"/>
            </a:pP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Similar performance on most out of domain datasets (cyto2 model)</a:t>
            </a: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g2b18a766b2d_0_529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Finetuning for electron microscopy</a:t>
            </a:r>
            <a:endParaRPr/>
          </a:p>
        </p:txBody>
      </p:sp>
      <p:sp>
        <p:nvSpPr>
          <p:cNvPr id="433" name="Google Shape;433;g2b18a766b2d_0_529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34" name="Google Shape;434;g2b18a766b2d_0_529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Training data: Mitochondria and nucleus segmentation in electron microscopy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Most training data from MitoNet (</a:t>
            </a:r>
            <a:r>
              <a:rPr lang="en-US" sz="14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https://doi.org/10.1016/j.cels.2022.12.006</a:t>
            </a:r>
            <a:r>
              <a:rPr lang="en-US"/>
              <a:t>).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Compare default and finetuned model.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Compare automated segmentation with MitoNet.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Evaluate on test-split of training datasets (“in domain”)</a:t>
            </a:r>
            <a:br>
              <a:rPr lang="en-US"/>
            </a:br>
            <a:r>
              <a:rPr lang="en-US"/>
              <a:t>and unseen datasets (“out of domain”)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Application to EM mitochondria from non-training data.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77e86bfcd7_0_0"/>
          <p:cNvSpPr txBox="1"/>
          <p:nvPr>
            <p:ph type="ctrTitle"/>
          </p:nvPr>
        </p:nvSpPr>
        <p:spPr>
          <a:xfrm>
            <a:off x="1097280" y="758952"/>
            <a:ext cx="10058400" cy="3566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</a:pPr>
            <a:r>
              <a:rPr lang="en-US"/>
              <a:t>Segment Anything</a:t>
            </a:r>
            <a:endParaRPr/>
          </a:p>
        </p:txBody>
      </p:sp>
      <p:sp>
        <p:nvSpPr>
          <p:cNvPr id="90" name="Google Shape;90;g277e86bfcd7_0_0"/>
          <p:cNvSpPr txBox="1"/>
          <p:nvPr>
            <p:ph idx="1" type="subTitle"/>
          </p:nvPr>
        </p:nvSpPr>
        <p:spPr>
          <a:xfrm>
            <a:off x="1100051" y="4455621"/>
            <a:ext cx="10058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2cc1a56de6c_0_344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41" name="Google Shape;441;g2cc1a56de6c_0_344"/>
          <p:cNvPicPr preferRelativeResize="0"/>
          <p:nvPr/>
        </p:nvPicPr>
        <p:blipFill rotWithShape="1">
          <a:blip r:embed="rId3">
            <a:alphaModFix/>
          </a:blip>
          <a:srcRect b="95385" l="14553" r="28818" t="0"/>
          <a:stretch/>
        </p:blipFill>
        <p:spPr>
          <a:xfrm>
            <a:off x="1334125" y="1858025"/>
            <a:ext cx="4338077" cy="421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" name="Google Shape;442;g2cc1a56de6c_0_344"/>
          <p:cNvPicPr preferRelativeResize="0"/>
          <p:nvPr/>
        </p:nvPicPr>
        <p:blipFill rotWithShape="1">
          <a:blip r:embed="rId3">
            <a:alphaModFix/>
          </a:blip>
          <a:srcRect b="95385" l="14550" r="28342" t="0"/>
          <a:stretch/>
        </p:blipFill>
        <p:spPr>
          <a:xfrm>
            <a:off x="7246625" y="1897765"/>
            <a:ext cx="4374675" cy="421176"/>
          </a:xfrm>
          <a:prstGeom prst="rect">
            <a:avLst/>
          </a:prstGeom>
          <a:noFill/>
          <a:ln>
            <a:noFill/>
          </a:ln>
        </p:spPr>
      </p:pic>
      <p:sp>
        <p:nvSpPr>
          <p:cNvPr id="443" name="Google Shape;443;g2cc1a56de6c_0_344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Interactive Segmentation:</a:t>
            </a:r>
            <a:endParaRPr/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In domain                          &amp;       Out-of-domain</a:t>
            </a:r>
            <a:endParaRPr/>
          </a:p>
        </p:txBody>
      </p:sp>
      <p:pic>
        <p:nvPicPr>
          <p:cNvPr id="444" name="Google Shape;444;g2cc1a56de6c_0_344"/>
          <p:cNvPicPr preferRelativeResize="0"/>
          <p:nvPr/>
        </p:nvPicPr>
        <p:blipFill rotWithShape="1">
          <a:blip r:embed="rId4">
            <a:alphaModFix/>
          </a:blip>
          <a:srcRect b="76871" l="0" r="42866" t="2081"/>
          <a:stretch/>
        </p:blipFill>
        <p:spPr>
          <a:xfrm>
            <a:off x="42250" y="2337479"/>
            <a:ext cx="5778426" cy="3567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g2cc1a56de6c_0_344"/>
          <p:cNvPicPr preferRelativeResize="0"/>
          <p:nvPr/>
        </p:nvPicPr>
        <p:blipFill rotWithShape="1">
          <a:blip r:embed="rId4">
            <a:alphaModFix/>
          </a:blip>
          <a:srcRect b="48581" l="0" r="42866" t="30371"/>
          <a:stretch/>
        </p:blipFill>
        <p:spPr>
          <a:xfrm>
            <a:off x="5893825" y="2408073"/>
            <a:ext cx="5778426" cy="3567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2b18a766b2d_0_513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Results: In &amp; out-of domain</a:t>
            </a:r>
            <a:endParaRPr/>
          </a:p>
        </p:txBody>
      </p:sp>
      <p:sp>
        <p:nvSpPr>
          <p:cNvPr id="452" name="Google Shape;452;g2b18a766b2d_0_513"/>
          <p:cNvSpPr txBox="1"/>
          <p:nvPr>
            <p:ph idx="1" type="body"/>
          </p:nvPr>
        </p:nvSpPr>
        <p:spPr>
          <a:xfrm>
            <a:off x="1097273" y="1845725"/>
            <a:ext cx="48255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Evaluation: Same approach as for LM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In domain (top row)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Out of domain (rest)</a:t>
            </a:r>
            <a:endParaRPr/>
          </a:p>
        </p:txBody>
      </p:sp>
      <p:sp>
        <p:nvSpPr>
          <p:cNvPr id="453" name="Google Shape;453;g2b18a766b2d_0_513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54" name="Google Shape;454;g2b18a766b2d_0_513"/>
          <p:cNvPicPr preferRelativeResize="0"/>
          <p:nvPr/>
        </p:nvPicPr>
        <p:blipFill rotWithShape="1">
          <a:blip r:embed="rId3">
            <a:alphaModFix/>
          </a:blip>
          <a:srcRect b="44552" l="8809" r="0" t="4390"/>
          <a:stretch/>
        </p:blipFill>
        <p:spPr>
          <a:xfrm>
            <a:off x="6320848" y="1921925"/>
            <a:ext cx="5605702" cy="4695327"/>
          </a:xfrm>
          <a:prstGeom prst="rect">
            <a:avLst/>
          </a:prstGeom>
          <a:noFill/>
          <a:ln>
            <a:noFill/>
          </a:ln>
        </p:spPr>
      </p:pic>
      <p:sp>
        <p:nvSpPr>
          <p:cNvPr id="455" name="Google Shape;455;g2b18a766b2d_0_513"/>
          <p:cNvSpPr txBox="1"/>
          <p:nvPr/>
        </p:nvSpPr>
        <p:spPr>
          <a:xfrm>
            <a:off x="8260075" y="1322200"/>
            <a:ext cx="1252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 Large</a:t>
            </a:r>
            <a:endParaRPr b="1"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6" name="Google Shape;456;g2b18a766b2d_0_513"/>
          <p:cNvPicPr preferRelativeResize="0"/>
          <p:nvPr/>
        </p:nvPicPr>
        <p:blipFill rotWithShape="1">
          <a:blip r:embed="rId3">
            <a:alphaModFix/>
          </a:blip>
          <a:srcRect b="84126" l="0" r="91159" t="4972"/>
          <a:stretch/>
        </p:blipFill>
        <p:spPr>
          <a:xfrm>
            <a:off x="5459331" y="1998125"/>
            <a:ext cx="786439" cy="14507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2cc4027bf4f_0_11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Results: In &amp; out-of domain</a:t>
            </a:r>
            <a:endParaRPr/>
          </a:p>
        </p:txBody>
      </p:sp>
      <p:sp>
        <p:nvSpPr>
          <p:cNvPr id="463" name="Google Shape;463;g2cc4027bf4f_0_11"/>
          <p:cNvSpPr txBox="1"/>
          <p:nvPr>
            <p:ph idx="1" type="body"/>
          </p:nvPr>
        </p:nvSpPr>
        <p:spPr>
          <a:xfrm>
            <a:off x="1097273" y="1845725"/>
            <a:ext cx="48255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Evaluation: Same approach as for LM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In domain (top row)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Out of domain (rest)</a:t>
            </a:r>
            <a:endParaRPr/>
          </a:p>
        </p:txBody>
      </p:sp>
      <p:sp>
        <p:nvSpPr>
          <p:cNvPr id="464" name="Google Shape;464;g2cc4027bf4f_0_1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65" name="Google Shape;465;g2cc4027bf4f_0_11"/>
          <p:cNvPicPr preferRelativeResize="0"/>
          <p:nvPr/>
        </p:nvPicPr>
        <p:blipFill rotWithShape="1">
          <a:blip r:embed="rId3">
            <a:alphaModFix/>
          </a:blip>
          <a:srcRect b="44552" l="8809" r="0" t="4390"/>
          <a:stretch/>
        </p:blipFill>
        <p:spPr>
          <a:xfrm>
            <a:off x="6320848" y="1921925"/>
            <a:ext cx="5605702" cy="4695327"/>
          </a:xfrm>
          <a:prstGeom prst="rect">
            <a:avLst/>
          </a:prstGeom>
          <a:noFill/>
          <a:ln>
            <a:noFill/>
          </a:ln>
        </p:spPr>
      </p:pic>
      <p:sp>
        <p:nvSpPr>
          <p:cNvPr id="466" name="Google Shape;466;g2cc4027bf4f_0_11"/>
          <p:cNvSpPr txBox="1"/>
          <p:nvPr/>
        </p:nvSpPr>
        <p:spPr>
          <a:xfrm>
            <a:off x="8260075" y="1322200"/>
            <a:ext cx="1252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 Large</a:t>
            </a:r>
            <a:endParaRPr b="1"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g2cc4027bf4f_0_11"/>
          <p:cNvSpPr/>
          <p:nvPr/>
        </p:nvSpPr>
        <p:spPr>
          <a:xfrm>
            <a:off x="707700" y="3178675"/>
            <a:ext cx="5433900" cy="3369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8" name="Google Shape;468;g2cc4027bf4f_0_11"/>
          <p:cNvSpPr txBox="1"/>
          <p:nvPr/>
        </p:nvSpPr>
        <p:spPr>
          <a:xfrm>
            <a:off x="1065300" y="3353500"/>
            <a:ext cx="4807800" cy="300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Conclusions:</a:t>
            </a:r>
            <a:endParaRPr b="1"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Finetuning improves, best model is vit_l </a:t>
            </a: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Similar performance to MitoNet on most datasets (AIS)</a:t>
            </a:r>
            <a:b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Improves segmentation for some other organelles (cilia, microvilli), but worsens it for cellular compartments</a:t>
            </a:r>
            <a:endParaRPr b="1"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○"/>
            </a:pP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Bigger diversity in EM!</a:t>
            </a:r>
            <a:endParaRPr b="1"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2b18a766b2d_0_491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Mitochondria</a:t>
            </a:r>
            <a:endParaRPr/>
          </a:p>
        </p:txBody>
      </p:sp>
      <p:sp>
        <p:nvSpPr>
          <p:cNvPr id="475" name="Google Shape;475;g2b18a766b2d_0_49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76" name="Google Shape;476;g2b18a766b2d_0_491"/>
          <p:cNvPicPr preferRelativeResize="0"/>
          <p:nvPr/>
        </p:nvPicPr>
        <p:blipFill rotWithShape="1">
          <a:blip r:embed="rId3">
            <a:alphaModFix/>
          </a:blip>
          <a:srcRect b="971" l="1365" r="1110" t="893"/>
          <a:stretch/>
        </p:blipFill>
        <p:spPr>
          <a:xfrm>
            <a:off x="7506150" y="3366125"/>
            <a:ext cx="4528426" cy="3393250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Google Shape;477;g2b18a766b2d_0_491"/>
          <p:cNvSpPr txBox="1"/>
          <p:nvPr/>
        </p:nvSpPr>
        <p:spPr>
          <a:xfrm>
            <a:off x="6212900" y="3366125"/>
            <a:ext cx="1344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VIT-B-EM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AIS: 10 sec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8" name="Google Shape;478;g2b18a766b2d_0_49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6750" y="3401178"/>
            <a:ext cx="4528427" cy="3350249"/>
          </a:xfrm>
          <a:prstGeom prst="rect">
            <a:avLst/>
          </a:prstGeom>
          <a:noFill/>
          <a:ln>
            <a:noFill/>
          </a:ln>
        </p:spPr>
      </p:pic>
      <p:sp>
        <p:nvSpPr>
          <p:cNvPr id="479" name="Google Shape;479;g2b18a766b2d_0_491"/>
          <p:cNvSpPr txBox="1"/>
          <p:nvPr/>
        </p:nvSpPr>
        <p:spPr>
          <a:xfrm>
            <a:off x="5398100" y="6033125"/>
            <a:ext cx="15495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VIT-B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AMG: 80 sec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0" name="Google Shape;480;g2b18a766b2d_0_491"/>
          <p:cNvSpPr txBox="1"/>
          <p:nvPr/>
        </p:nvSpPr>
        <p:spPr>
          <a:xfrm>
            <a:off x="1223775" y="1843650"/>
            <a:ext cx="58725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Instance segmentation on Lucchi Dataset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Runtimes on laptop (CPU); 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including embedding computation (dominates for AIS)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g2cc1a56de6c_0_354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Finetuning as a user</a:t>
            </a:r>
            <a:endParaRPr/>
          </a:p>
        </p:txBody>
      </p:sp>
      <p:sp>
        <p:nvSpPr>
          <p:cNvPr id="487" name="Google Shape;487;g2cc1a56de6c_0_354"/>
          <p:cNvSpPr txBox="1"/>
          <p:nvPr>
            <p:ph idx="1" type="body"/>
          </p:nvPr>
        </p:nvSpPr>
        <p:spPr>
          <a:xfrm>
            <a:off x="1097271" y="1845725"/>
            <a:ext cx="42198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Improve models further for your data?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How much data is needed?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Which computational resources are required?</a:t>
            </a:r>
            <a:endParaRPr/>
          </a:p>
        </p:txBody>
      </p:sp>
      <p:sp>
        <p:nvSpPr>
          <p:cNvPr id="488" name="Google Shape;488;g2cc1a56de6c_0_354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89" name="Google Shape;489;g2cc1a56de6c_0_354"/>
          <p:cNvPicPr preferRelativeResize="0"/>
          <p:nvPr/>
        </p:nvPicPr>
        <p:blipFill rotWithShape="1">
          <a:blip r:embed="rId3">
            <a:alphaModFix/>
          </a:blip>
          <a:srcRect b="0" l="7546" r="9154" t="7638"/>
          <a:stretch/>
        </p:blipFill>
        <p:spPr>
          <a:xfrm>
            <a:off x="5478475" y="1769525"/>
            <a:ext cx="6590802" cy="4981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" name="Google Shape;490;g2cc1a56de6c_0_354"/>
          <p:cNvPicPr preferRelativeResize="0"/>
          <p:nvPr/>
        </p:nvPicPr>
        <p:blipFill rotWithShape="1">
          <a:blip r:embed="rId4">
            <a:alphaModFix/>
          </a:blip>
          <a:srcRect b="0" l="0" r="28197" t="88216"/>
          <a:stretch/>
        </p:blipFill>
        <p:spPr>
          <a:xfrm>
            <a:off x="6666225" y="640605"/>
            <a:ext cx="5347650" cy="1045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g2cc4027bf4f_0_155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Finetuning as a user</a:t>
            </a:r>
            <a:endParaRPr/>
          </a:p>
        </p:txBody>
      </p:sp>
      <p:sp>
        <p:nvSpPr>
          <p:cNvPr id="497" name="Google Shape;497;g2cc4027bf4f_0_155"/>
          <p:cNvSpPr txBox="1"/>
          <p:nvPr>
            <p:ph idx="1" type="body"/>
          </p:nvPr>
        </p:nvSpPr>
        <p:spPr>
          <a:xfrm>
            <a:off x="1097271" y="1845725"/>
            <a:ext cx="42198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/>
              <a:t>Improve models further for your data?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How much data is needed?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Which computational resources are required?</a:t>
            </a:r>
            <a:endParaRPr/>
          </a:p>
        </p:txBody>
      </p:sp>
      <p:sp>
        <p:nvSpPr>
          <p:cNvPr id="498" name="Google Shape;498;g2cc4027bf4f_0_155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99" name="Google Shape;499;g2cc4027bf4f_0_155"/>
          <p:cNvPicPr preferRelativeResize="0"/>
          <p:nvPr/>
        </p:nvPicPr>
        <p:blipFill rotWithShape="1">
          <a:blip r:embed="rId3">
            <a:alphaModFix/>
          </a:blip>
          <a:srcRect b="0" l="7546" r="9154" t="7638"/>
          <a:stretch/>
        </p:blipFill>
        <p:spPr>
          <a:xfrm>
            <a:off x="5478475" y="1769525"/>
            <a:ext cx="6590802" cy="4981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" name="Google Shape;500;g2cc4027bf4f_0_155"/>
          <p:cNvPicPr preferRelativeResize="0"/>
          <p:nvPr/>
        </p:nvPicPr>
        <p:blipFill rotWithShape="1">
          <a:blip r:embed="rId4">
            <a:alphaModFix/>
          </a:blip>
          <a:srcRect b="0" l="0" r="28197" t="88216"/>
          <a:stretch/>
        </p:blipFill>
        <p:spPr>
          <a:xfrm>
            <a:off x="6666225" y="640605"/>
            <a:ext cx="5347650" cy="1045576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Google Shape;501;g2cc4027bf4f_0_155"/>
          <p:cNvSpPr/>
          <p:nvPr/>
        </p:nvSpPr>
        <p:spPr>
          <a:xfrm>
            <a:off x="613550" y="3859475"/>
            <a:ext cx="4756200" cy="2538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2" name="Google Shape;502;g2cc4027bf4f_0_155"/>
          <p:cNvSpPr txBox="1"/>
          <p:nvPr/>
        </p:nvSpPr>
        <p:spPr>
          <a:xfrm>
            <a:off x="846125" y="4043550"/>
            <a:ext cx="4219800" cy="21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Few images with annotations are sufficient!</a:t>
            </a:r>
            <a:b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Finetuning is possible on CPU (but takes quite long); reasonable time on a GPU.</a:t>
            </a: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g2cc4027bf4f_0_23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Application in practice</a:t>
            </a:r>
            <a:endParaRPr/>
          </a:p>
        </p:txBody>
      </p:sp>
      <p:sp>
        <p:nvSpPr>
          <p:cNvPr id="509" name="Google Shape;509;g2cc4027bf4f_0_23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10" name="Google Shape;510;g2cc4027bf4f_0_23"/>
          <p:cNvSpPr/>
          <p:nvPr/>
        </p:nvSpPr>
        <p:spPr>
          <a:xfrm>
            <a:off x="214525" y="4015490"/>
            <a:ext cx="2129700" cy="89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1" name="Google Shape;511;g2cc4027bf4f_0_23"/>
          <p:cNvSpPr txBox="1"/>
          <p:nvPr/>
        </p:nvSpPr>
        <p:spPr>
          <a:xfrm>
            <a:off x="309925" y="4110815"/>
            <a:ext cx="19389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New microscopy data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12" name="Google Shape;512;g2cc4027bf4f_0_23"/>
          <p:cNvCxnSpPr/>
          <p:nvPr/>
        </p:nvCxnSpPr>
        <p:spPr>
          <a:xfrm>
            <a:off x="2344225" y="4464440"/>
            <a:ext cx="929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13" name="Google Shape;513;g2cc4027bf4f_0_23"/>
          <p:cNvSpPr/>
          <p:nvPr/>
        </p:nvSpPr>
        <p:spPr>
          <a:xfrm>
            <a:off x="3273925" y="3975775"/>
            <a:ext cx="1813200" cy="875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4" name="Google Shape;514;g2cc4027bf4f_0_23"/>
          <p:cNvSpPr txBox="1"/>
          <p:nvPr/>
        </p:nvSpPr>
        <p:spPr>
          <a:xfrm>
            <a:off x="3350125" y="4002825"/>
            <a:ext cx="16893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Automatic Segmentation 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5" name="Google Shape;515;g2cc4027bf4f_0_23"/>
          <p:cNvSpPr/>
          <p:nvPr/>
        </p:nvSpPr>
        <p:spPr>
          <a:xfrm>
            <a:off x="2120275" y="2521975"/>
            <a:ext cx="1894500" cy="897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6" name="Google Shape;516;g2cc4027bf4f_0_23"/>
          <p:cNvSpPr txBox="1"/>
          <p:nvPr/>
        </p:nvSpPr>
        <p:spPr>
          <a:xfrm>
            <a:off x="2104475" y="2566350"/>
            <a:ext cx="1894500" cy="5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SAM </a:t>
            </a: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pretrained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for modality</a:t>
            </a: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17" name="Google Shape;517;g2cc4027bf4f_0_23"/>
          <p:cNvCxnSpPr/>
          <p:nvPr/>
        </p:nvCxnSpPr>
        <p:spPr>
          <a:xfrm flipH="1">
            <a:off x="2829165" y="3443702"/>
            <a:ext cx="18300" cy="993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2cc4027bf4f_0_37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Application in practice</a:t>
            </a:r>
            <a:endParaRPr/>
          </a:p>
        </p:txBody>
      </p:sp>
      <p:sp>
        <p:nvSpPr>
          <p:cNvPr id="524" name="Google Shape;524;g2cc4027bf4f_0_37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25" name="Google Shape;525;g2cc4027bf4f_0_37"/>
          <p:cNvSpPr/>
          <p:nvPr/>
        </p:nvSpPr>
        <p:spPr>
          <a:xfrm>
            <a:off x="214525" y="4015490"/>
            <a:ext cx="2129700" cy="89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g2cc4027bf4f_0_37"/>
          <p:cNvSpPr txBox="1"/>
          <p:nvPr/>
        </p:nvSpPr>
        <p:spPr>
          <a:xfrm>
            <a:off x="309925" y="4110815"/>
            <a:ext cx="19389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New microscopy data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27" name="Google Shape;527;g2cc4027bf4f_0_37"/>
          <p:cNvCxnSpPr/>
          <p:nvPr/>
        </p:nvCxnSpPr>
        <p:spPr>
          <a:xfrm>
            <a:off x="2344225" y="4464440"/>
            <a:ext cx="929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28" name="Google Shape;528;g2cc4027bf4f_0_37"/>
          <p:cNvSpPr/>
          <p:nvPr/>
        </p:nvSpPr>
        <p:spPr>
          <a:xfrm>
            <a:off x="3273925" y="3975775"/>
            <a:ext cx="1813200" cy="875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9" name="Google Shape;529;g2cc4027bf4f_0_37"/>
          <p:cNvSpPr txBox="1"/>
          <p:nvPr/>
        </p:nvSpPr>
        <p:spPr>
          <a:xfrm>
            <a:off x="3350125" y="4002825"/>
            <a:ext cx="16893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Automatic Segmentation 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0" name="Google Shape;530;g2cc4027bf4f_0_37"/>
          <p:cNvSpPr/>
          <p:nvPr/>
        </p:nvSpPr>
        <p:spPr>
          <a:xfrm>
            <a:off x="2120275" y="2521975"/>
            <a:ext cx="1869900" cy="897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1" name="Google Shape;531;g2cc4027bf4f_0_37"/>
          <p:cNvSpPr txBox="1"/>
          <p:nvPr/>
        </p:nvSpPr>
        <p:spPr>
          <a:xfrm>
            <a:off x="2104475" y="2566350"/>
            <a:ext cx="1974600" cy="5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SAM </a:t>
            </a: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pretrained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for modality</a:t>
            </a: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32" name="Google Shape;532;g2cc4027bf4f_0_37"/>
          <p:cNvCxnSpPr/>
          <p:nvPr/>
        </p:nvCxnSpPr>
        <p:spPr>
          <a:xfrm flipH="1">
            <a:off x="2829165" y="3443702"/>
            <a:ext cx="18300" cy="993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533" name="Google Shape;533;g2cc4027bf4f_0_37"/>
          <p:cNvCxnSpPr>
            <a:stCxn id="528" idx="3"/>
            <a:endCxn id="534" idx="1"/>
          </p:cNvCxnSpPr>
          <p:nvPr/>
        </p:nvCxnSpPr>
        <p:spPr>
          <a:xfrm>
            <a:off x="5087125" y="4413625"/>
            <a:ext cx="1613700" cy="16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35" name="Google Shape;535;g2cc4027bf4f_0_37"/>
          <p:cNvSpPr txBox="1"/>
          <p:nvPr/>
        </p:nvSpPr>
        <p:spPr>
          <a:xfrm>
            <a:off x="5216750" y="4092550"/>
            <a:ext cx="1217400" cy="5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Result not 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good enough?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4" name="Google Shape;534;g2cc4027bf4f_0_37"/>
          <p:cNvSpPr/>
          <p:nvPr/>
        </p:nvSpPr>
        <p:spPr>
          <a:xfrm>
            <a:off x="6700925" y="3981300"/>
            <a:ext cx="1689300" cy="89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6" name="Google Shape;536;g2cc4027bf4f_0_37"/>
          <p:cNvSpPr txBox="1"/>
          <p:nvPr/>
        </p:nvSpPr>
        <p:spPr>
          <a:xfrm>
            <a:off x="6855325" y="4002825"/>
            <a:ext cx="17574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Interactive correction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37" name="Google Shape;537;g2cc4027bf4f_0_37"/>
          <p:cNvCxnSpPr>
            <a:stCxn id="530" idx="3"/>
            <a:endCxn id="534" idx="0"/>
          </p:cNvCxnSpPr>
          <p:nvPr/>
        </p:nvCxnSpPr>
        <p:spPr>
          <a:xfrm>
            <a:off x="3990175" y="2970925"/>
            <a:ext cx="3555300" cy="1010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g2cc4027bf4f_0_56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Application in practice</a:t>
            </a:r>
            <a:endParaRPr/>
          </a:p>
        </p:txBody>
      </p:sp>
      <p:sp>
        <p:nvSpPr>
          <p:cNvPr id="544" name="Google Shape;544;g2cc4027bf4f_0_56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45" name="Google Shape;545;g2cc4027bf4f_0_56"/>
          <p:cNvSpPr/>
          <p:nvPr/>
        </p:nvSpPr>
        <p:spPr>
          <a:xfrm>
            <a:off x="214525" y="4015490"/>
            <a:ext cx="2129700" cy="89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6" name="Google Shape;546;g2cc4027bf4f_0_56"/>
          <p:cNvSpPr txBox="1"/>
          <p:nvPr/>
        </p:nvSpPr>
        <p:spPr>
          <a:xfrm>
            <a:off x="309925" y="4110815"/>
            <a:ext cx="19389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New microscopy data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47" name="Google Shape;547;g2cc4027bf4f_0_56"/>
          <p:cNvCxnSpPr/>
          <p:nvPr/>
        </p:nvCxnSpPr>
        <p:spPr>
          <a:xfrm>
            <a:off x="2344225" y="4464440"/>
            <a:ext cx="929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48" name="Google Shape;548;g2cc4027bf4f_0_56"/>
          <p:cNvSpPr/>
          <p:nvPr/>
        </p:nvSpPr>
        <p:spPr>
          <a:xfrm>
            <a:off x="3273925" y="3975775"/>
            <a:ext cx="1813200" cy="875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9" name="Google Shape;549;g2cc4027bf4f_0_56"/>
          <p:cNvSpPr txBox="1"/>
          <p:nvPr/>
        </p:nvSpPr>
        <p:spPr>
          <a:xfrm>
            <a:off x="3350125" y="4002825"/>
            <a:ext cx="16893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Automatic Segmentation 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0" name="Google Shape;550;g2cc4027bf4f_0_56"/>
          <p:cNvSpPr/>
          <p:nvPr/>
        </p:nvSpPr>
        <p:spPr>
          <a:xfrm>
            <a:off x="2120275" y="2521975"/>
            <a:ext cx="1887600" cy="897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51" name="Google Shape;551;g2cc4027bf4f_0_56"/>
          <p:cNvCxnSpPr/>
          <p:nvPr/>
        </p:nvCxnSpPr>
        <p:spPr>
          <a:xfrm flipH="1">
            <a:off x="2829165" y="3443702"/>
            <a:ext cx="18300" cy="993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552" name="Google Shape;552;g2cc4027bf4f_0_56"/>
          <p:cNvCxnSpPr>
            <a:stCxn id="548" idx="3"/>
            <a:endCxn id="553" idx="1"/>
          </p:cNvCxnSpPr>
          <p:nvPr/>
        </p:nvCxnSpPr>
        <p:spPr>
          <a:xfrm>
            <a:off x="5087125" y="4413625"/>
            <a:ext cx="1613700" cy="16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54" name="Google Shape;554;g2cc4027bf4f_0_56"/>
          <p:cNvSpPr txBox="1"/>
          <p:nvPr/>
        </p:nvSpPr>
        <p:spPr>
          <a:xfrm>
            <a:off x="5216750" y="4092550"/>
            <a:ext cx="1217400" cy="5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Result not 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good enough?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3" name="Google Shape;553;g2cc4027bf4f_0_56"/>
          <p:cNvSpPr/>
          <p:nvPr/>
        </p:nvSpPr>
        <p:spPr>
          <a:xfrm>
            <a:off x="6700925" y="3981300"/>
            <a:ext cx="1689300" cy="89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5" name="Google Shape;555;g2cc4027bf4f_0_56"/>
          <p:cNvSpPr txBox="1"/>
          <p:nvPr/>
        </p:nvSpPr>
        <p:spPr>
          <a:xfrm>
            <a:off x="6855325" y="4002825"/>
            <a:ext cx="17574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Interactive correction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56" name="Google Shape;556;g2cc4027bf4f_0_56"/>
          <p:cNvCxnSpPr>
            <a:stCxn id="550" idx="3"/>
            <a:endCxn id="553" idx="0"/>
          </p:cNvCxnSpPr>
          <p:nvPr/>
        </p:nvCxnSpPr>
        <p:spPr>
          <a:xfrm>
            <a:off x="4007875" y="2970925"/>
            <a:ext cx="3537600" cy="1010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57" name="Google Shape;557;g2cc4027bf4f_0_56"/>
          <p:cNvSpPr/>
          <p:nvPr/>
        </p:nvSpPr>
        <p:spPr>
          <a:xfrm>
            <a:off x="9615500" y="5181250"/>
            <a:ext cx="1160100" cy="754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58" name="Google Shape;558;g2cc4027bf4f_0_56"/>
          <p:cNvCxnSpPr>
            <a:endCxn id="557" idx="1"/>
          </p:cNvCxnSpPr>
          <p:nvPr/>
        </p:nvCxnSpPr>
        <p:spPr>
          <a:xfrm>
            <a:off x="8390300" y="4430350"/>
            <a:ext cx="1225200" cy="1128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59" name="Google Shape;559;g2cc4027bf4f_0_56"/>
          <p:cNvSpPr txBox="1"/>
          <p:nvPr/>
        </p:nvSpPr>
        <p:spPr>
          <a:xfrm>
            <a:off x="9750925" y="5298225"/>
            <a:ext cx="10803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Done!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0" name="Google Shape;560;g2cc4027bf4f_0_56"/>
          <p:cNvSpPr txBox="1"/>
          <p:nvPr/>
        </p:nvSpPr>
        <p:spPr>
          <a:xfrm rot="2510606">
            <a:off x="8606710" y="4847938"/>
            <a:ext cx="1217364" cy="5341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Small dataset?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1" name="Google Shape;561;g2cc4027bf4f_0_56"/>
          <p:cNvSpPr txBox="1"/>
          <p:nvPr/>
        </p:nvSpPr>
        <p:spPr>
          <a:xfrm>
            <a:off x="2104475" y="2566350"/>
            <a:ext cx="1887600" cy="5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SAM </a:t>
            </a: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pretrained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for modality)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g2cc4027bf4f_0_79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Application in practice</a:t>
            </a:r>
            <a:endParaRPr/>
          </a:p>
        </p:txBody>
      </p:sp>
      <p:sp>
        <p:nvSpPr>
          <p:cNvPr id="568" name="Google Shape;568;g2cc4027bf4f_0_79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69" name="Google Shape;569;g2cc4027bf4f_0_79"/>
          <p:cNvSpPr/>
          <p:nvPr/>
        </p:nvSpPr>
        <p:spPr>
          <a:xfrm>
            <a:off x="214525" y="4015490"/>
            <a:ext cx="2129700" cy="89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0" name="Google Shape;570;g2cc4027bf4f_0_79"/>
          <p:cNvSpPr txBox="1"/>
          <p:nvPr/>
        </p:nvSpPr>
        <p:spPr>
          <a:xfrm>
            <a:off x="309925" y="4110815"/>
            <a:ext cx="19389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New microscopy data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71" name="Google Shape;571;g2cc4027bf4f_0_79"/>
          <p:cNvCxnSpPr/>
          <p:nvPr/>
        </p:nvCxnSpPr>
        <p:spPr>
          <a:xfrm>
            <a:off x="2344225" y="4464440"/>
            <a:ext cx="929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72" name="Google Shape;572;g2cc4027bf4f_0_79"/>
          <p:cNvSpPr/>
          <p:nvPr/>
        </p:nvSpPr>
        <p:spPr>
          <a:xfrm>
            <a:off x="3273925" y="3975775"/>
            <a:ext cx="1813200" cy="875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3" name="Google Shape;573;g2cc4027bf4f_0_79"/>
          <p:cNvSpPr txBox="1"/>
          <p:nvPr/>
        </p:nvSpPr>
        <p:spPr>
          <a:xfrm>
            <a:off x="3350125" y="4002825"/>
            <a:ext cx="16893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Automatic Segmentation 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4" name="Google Shape;574;g2cc4027bf4f_0_79"/>
          <p:cNvSpPr/>
          <p:nvPr/>
        </p:nvSpPr>
        <p:spPr>
          <a:xfrm>
            <a:off x="2120275" y="2521965"/>
            <a:ext cx="1813200" cy="897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75" name="Google Shape;575;g2cc4027bf4f_0_79"/>
          <p:cNvCxnSpPr/>
          <p:nvPr/>
        </p:nvCxnSpPr>
        <p:spPr>
          <a:xfrm flipH="1">
            <a:off x="2829165" y="3443702"/>
            <a:ext cx="18300" cy="993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576" name="Google Shape;576;g2cc4027bf4f_0_79"/>
          <p:cNvCxnSpPr>
            <a:stCxn id="572" idx="3"/>
            <a:endCxn id="577" idx="1"/>
          </p:cNvCxnSpPr>
          <p:nvPr/>
        </p:nvCxnSpPr>
        <p:spPr>
          <a:xfrm>
            <a:off x="5087125" y="4413625"/>
            <a:ext cx="1613700" cy="16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78" name="Google Shape;578;g2cc4027bf4f_0_79"/>
          <p:cNvSpPr txBox="1"/>
          <p:nvPr/>
        </p:nvSpPr>
        <p:spPr>
          <a:xfrm>
            <a:off x="5216750" y="4092550"/>
            <a:ext cx="1217400" cy="5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Result not 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good enough?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7" name="Google Shape;577;g2cc4027bf4f_0_79"/>
          <p:cNvSpPr/>
          <p:nvPr/>
        </p:nvSpPr>
        <p:spPr>
          <a:xfrm>
            <a:off x="6700925" y="3981300"/>
            <a:ext cx="1689300" cy="89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9" name="Google Shape;579;g2cc4027bf4f_0_79"/>
          <p:cNvSpPr txBox="1"/>
          <p:nvPr/>
        </p:nvSpPr>
        <p:spPr>
          <a:xfrm>
            <a:off x="6855325" y="4002825"/>
            <a:ext cx="12912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Interactive correction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80" name="Google Shape;580;g2cc4027bf4f_0_79"/>
          <p:cNvCxnSpPr>
            <a:stCxn id="574" idx="3"/>
            <a:endCxn id="577" idx="0"/>
          </p:cNvCxnSpPr>
          <p:nvPr/>
        </p:nvCxnSpPr>
        <p:spPr>
          <a:xfrm>
            <a:off x="3933475" y="2970915"/>
            <a:ext cx="3612000" cy="1010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81" name="Google Shape;581;g2cc4027bf4f_0_79"/>
          <p:cNvSpPr/>
          <p:nvPr/>
        </p:nvSpPr>
        <p:spPr>
          <a:xfrm>
            <a:off x="9615500" y="5181250"/>
            <a:ext cx="1160100" cy="754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82" name="Google Shape;582;g2cc4027bf4f_0_79"/>
          <p:cNvCxnSpPr>
            <a:endCxn id="581" idx="1"/>
          </p:cNvCxnSpPr>
          <p:nvPr/>
        </p:nvCxnSpPr>
        <p:spPr>
          <a:xfrm>
            <a:off x="8390300" y="4430350"/>
            <a:ext cx="1225200" cy="1128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83" name="Google Shape;583;g2cc4027bf4f_0_79"/>
          <p:cNvSpPr txBox="1"/>
          <p:nvPr/>
        </p:nvSpPr>
        <p:spPr>
          <a:xfrm>
            <a:off x="9750925" y="5298225"/>
            <a:ext cx="10803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Done!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4" name="Google Shape;584;g2cc4027bf4f_0_79"/>
          <p:cNvSpPr txBox="1"/>
          <p:nvPr/>
        </p:nvSpPr>
        <p:spPr>
          <a:xfrm rot="2510606">
            <a:off x="8606710" y="4847938"/>
            <a:ext cx="1217364" cy="5341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Small dataset?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5" name="Google Shape;585;g2cc4027bf4f_0_79"/>
          <p:cNvSpPr txBox="1"/>
          <p:nvPr/>
        </p:nvSpPr>
        <p:spPr>
          <a:xfrm>
            <a:off x="2104468" y="2566353"/>
            <a:ext cx="1813200" cy="5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“Personalized” SAM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6" name="Google Shape;586;g2cc4027bf4f_0_79"/>
          <p:cNvSpPr/>
          <p:nvPr/>
        </p:nvSpPr>
        <p:spPr>
          <a:xfrm>
            <a:off x="9615503" y="2948785"/>
            <a:ext cx="1160100" cy="754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7" name="Google Shape;587;g2cc4027bf4f_0_79"/>
          <p:cNvSpPr txBox="1"/>
          <p:nvPr/>
        </p:nvSpPr>
        <p:spPr>
          <a:xfrm rot="-2574774">
            <a:off x="8504549" y="3427181"/>
            <a:ext cx="1217385" cy="53408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Large dataset?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88" name="Google Shape;588;g2cc4027bf4f_0_79"/>
          <p:cNvCxnSpPr>
            <a:stCxn id="577" idx="3"/>
            <a:endCxn id="586" idx="1"/>
          </p:cNvCxnSpPr>
          <p:nvPr/>
        </p:nvCxnSpPr>
        <p:spPr>
          <a:xfrm flipH="1" rot="10800000">
            <a:off x="8390225" y="3326250"/>
            <a:ext cx="1225200" cy="1104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89" name="Google Shape;589;g2cc4027bf4f_0_79"/>
          <p:cNvSpPr txBox="1"/>
          <p:nvPr/>
        </p:nvSpPr>
        <p:spPr>
          <a:xfrm>
            <a:off x="9674725" y="3012225"/>
            <a:ext cx="10803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Retrain!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90" name="Google Shape;590;g2cc4027bf4f_0_79"/>
          <p:cNvCxnSpPr>
            <a:stCxn id="587" idx="3"/>
          </p:cNvCxnSpPr>
          <p:nvPr/>
        </p:nvCxnSpPr>
        <p:spPr>
          <a:xfrm rot="10800000">
            <a:off x="4180041" y="2956072"/>
            <a:ext cx="5379000" cy="323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b18a766b2d_0_467"/>
          <p:cNvSpPr txBox="1"/>
          <p:nvPr>
            <p:ph type="title"/>
          </p:nvPr>
        </p:nvSpPr>
        <p:spPr>
          <a:xfrm>
            <a:off x="1097275" y="927427"/>
            <a:ext cx="100584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</a:t>
            </a:r>
            <a:endParaRPr/>
          </a:p>
        </p:txBody>
      </p:sp>
      <p:sp>
        <p:nvSpPr>
          <p:cNvPr id="97" name="Google Shape;97;g2b18a766b2d_0_467"/>
          <p:cNvSpPr txBox="1"/>
          <p:nvPr>
            <p:ph idx="1" type="body"/>
          </p:nvPr>
        </p:nvSpPr>
        <p:spPr>
          <a:xfrm>
            <a:off x="1097275" y="1845733"/>
            <a:ext cx="10058400" cy="5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 sz="2600"/>
              <a:t>Pretrained model for interactive segmentation from Meta.AI</a:t>
            </a:r>
            <a:endParaRPr sz="2600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2600"/>
          </a:p>
        </p:txBody>
      </p:sp>
      <p:sp>
        <p:nvSpPr>
          <p:cNvPr id="98" name="Google Shape;98;g2b18a766b2d_0_467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9" name="Google Shape;99;g2b18a766b2d_0_467"/>
          <p:cNvSpPr txBox="1"/>
          <p:nvPr/>
        </p:nvSpPr>
        <p:spPr>
          <a:xfrm>
            <a:off x="8488850" y="1344150"/>
            <a:ext cx="3000000" cy="66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https://arxiv.org/abs/2304.02643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0" name="Google Shape;100;g2b18a766b2d_0_467"/>
          <p:cNvPicPr preferRelativeResize="0"/>
          <p:nvPr/>
        </p:nvPicPr>
        <p:blipFill rotWithShape="1">
          <a:blip r:embed="rId4">
            <a:alphaModFix/>
          </a:blip>
          <a:srcRect b="0" l="1806" r="68330" t="0"/>
          <a:stretch/>
        </p:blipFill>
        <p:spPr>
          <a:xfrm>
            <a:off x="961550" y="3256300"/>
            <a:ext cx="3885474" cy="310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g2b18a766b2d_0_467"/>
          <p:cNvPicPr preferRelativeResize="0"/>
          <p:nvPr/>
        </p:nvPicPr>
        <p:blipFill rotWithShape="1">
          <a:blip r:embed="rId4">
            <a:alphaModFix/>
          </a:blip>
          <a:srcRect b="0" l="33836" r="39118" t="0"/>
          <a:stretch/>
        </p:blipFill>
        <p:spPr>
          <a:xfrm>
            <a:off x="4710175" y="3256300"/>
            <a:ext cx="3519066" cy="310915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g2b18a766b2d_0_467"/>
          <p:cNvSpPr txBox="1"/>
          <p:nvPr/>
        </p:nvSpPr>
        <p:spPr>
          <a:xfrm>
            <a:off x="1542925" y="2691525"/>
            <a:ext cx="6216300" cy="62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SAM: Interactive segmentation</a:t>
            </a:r>
            <a:endParaRPr b="0" i="0" sz="2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2cc4027bf4f_0_107"/>
          <p:cNvSpPr/>
          <p:nvPr/>
        </p:nvSpPr>
        <p:spPr>
          <a:xfrm>
            <a:off x="427500" y="5228100"/>
            <a:ext cx="6715500" cy="1450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7" name="Google Shape;597;g2cc4027bf4f_0_107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Application in practice</a:t>
            </a:r>
            <a:endParaRPr/>
          </a:p>
        </p:txBody>
      </p:sp>
      <p:sp>
        <p:nvSpPr>
          <p:cNvPr id="598" name="Google Shape;598;g2cc4027bf4f_0_107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99" name="Google Shape;599;g2cc4027bf4f_0_107"/>
          <p:cNvSpPr/>
          <p:nvPr/>
        </p:nvSpPr>
        <p:spPr>
          <a:xfrm>
            <a:off x="214525" y="4015490"/>
            <a:ext cx="2129700" cy="89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0" name="Google Shape;600;g2cc4027bf4f_0_107"/>
          <p:cNvSpPr txBox="1"/>
          <p:nvPr/>
        </p:nvSpPr>
        <p:spPr>
          <a:xfrm>
            <a:off x="309925" y="4110815"/>
            <a:ext cx="19389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New microscopy data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01" name="Google Shape;601;g2cc4027bf4f_0_107"/>
          <p:cNvCxnSpPr/>
          <p:nvPr/>
        </p:nvCxnSpPr>
        <p:spPr>
          <a:xfrm>
            <a:off x="2344225" y="4464440"/>
            <a:ext cx="9297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602" name="Google Shape;602;g2cc4027bf4f_0_107"/>
          <p:cNvSpPr/>
          <p:nvPr/>
        </p:nvSpPr>
        <p:spPr>
          <a:xfrm>
            <a:off x="3273925" y="3975775"/>
            <a:ext cx="1813200" cy="875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3" name="Google Shape;603;g2cc4027bf4f_0_107"/>
          <p:cNvSpPr txBox="1"/>
          <p:nvPr/>
        </p:nvSpPr>
        <p:spPr>
          <a:xfrm>
            <a:off x="3350125" y="4002825"/>
            <a:ext cx="16893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Automatic Segmentation </a:t>
            </a:r>
            <a:b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4" name="Google Shape;604;g2cc4027bf4f_0_107"/>
          <p:cNvSpPr/>
          <p:nvPr/>
        </p:nvSpPr>
        <p:spPr>
          <a:xfrm>
            <a:off x="2120275" y="2521965"/>
            <a:ext cx="1813200" cy="897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05" name="Google Shape;605;g2cc4027bf4f_0_107"/>
          <p:cNvCxnSpPr/>
          <p:nvPr/>
        </p:nvCxnSpPr>
        <p:spPr>
          <a:xfrm flipH="1">
            <a:off x="2829165" y="3443702"/>
            <a:ext cx="18300" cy="993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606" name="Google Shape;606;g2cc4027bf4f_0_107"/>
          <p:cNvCxnSpPr>
            <a:stCxn id="602" idx="3"/>
            <a:endCxn id="607" idx="1"/>
          </p:cNvCxnSpPr>
          <p:nvPr/>
        </p:nvCxnSpPr>
        <p:spPr>
          <a:xfrm>
            <a:off x="5087125" y="4413625"/>
            <a:ext cx="1613700" cy="16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608" name="Google Shape;608;g2cc4027bf4f_0_107"/>
          <p:cNvSpPr txBox="1"/>
          <p:nvPr/>
        </p:nvSpPr>
        <p:spPr>
          <a:xfrm>
            <a:off x="5216750" y="4092550"/>
            <a:ext cx="1217400" cy="5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Result not 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good enough?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7" name="Google Shape;607;g2cc4027bf4f_0_107"/>
          <p:cNvSpPr/>
          <p:nvPr/>
        </p:nvSpPr>
        <p:spPr>
          <a:xfrm>
            <a:off x="6700925" y="3981300"/>
            <a:ext cx="1689300" cy="89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9" name="Google Shape;609;g2cc4027bf4f_0_107"/>
          <p:cNvSpPr txBox="1"/>
          <p:nvPr/>
        </p:nvSpPr>
        <p:spPr>
          <a:xfrm>
            <a:off x="6855325" y="4002825"/>
            <a:ext cx="12912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Interactive correction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0" name="Google Shape;610;g2cc4027bf4f_0_107"/>
          <p:cNvSpPr/>
          <p:nvPr/>
        </p:nvSpPr>
        <p:spPr>
          <a:xfrm>
            <a:off x="9615500" y="5181250"/>
            <a:ext cx="1160100" cy="754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11" name="Google Shape;611;g2cc4027bf4f_0_107"/>
          <p:cNvCxnSpPr>
            <a:endCxn id="610" idx="1"/>
          </p:cNvCxnSpPr>
          <p:nvPr/>
        </p:nvCxnSpPr>
        <p:spPr>
          <a:xfrm>
            <a:off x="8390300" y="4430350"/>
            <a:ext cx="1225200" cy="1128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612" name="Google Shape;612;g2cc4027bf4f_0_107"/>
          <p:cNvSpPr txBox="1"/>
          <p:nvPr/>
        </p:nvSpPr>
        <p:spPr>
          <a:xfrm>
            <a:off x="9750925" y="5298225"/>
            <a:ext cx="10803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Done!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3" name="Google Shape;613;g2cc4027bf4f_0_107"/>
          <p:cNvSpPr txBox="1"/>
          <p:nvPr/>
        </p:nvSpPr>
        <p:spPr>
          <a:xfrm rot="2510606">
            <a:off x="8606710" y="4847938"/>
            <a:ext cx="1217364" cy="5341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Small dataset?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4" name="Google Shape;614;g2cc4027bf4f_0_107"/>
          <p:cNvSpPr txBox="1"/>
          <p:nvPr/>
        </p:nvSpPr>
        <p:spPr>
          <a:xfrm>
            <a:off x="2104468" y="2566353"/>
            <a:ext cx="1813200" cy="5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“Personalized” SAM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5" name="Google Shape;615;g2cc4027bf4f_0_107"/>
          <p:cNvSpPr/>
          <p:nvPr/>
        </p:nvSpPr>
        <p:spPr>
          <a:xfrm>
            <a:off x="9615503" y="2948785"/>
            <a:ext cx="1160100" cy="754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6" name="Google Shape;616;g2cc4027bf4f_0_107"/>
          <p:cNvSpPr txBox="1"/>
          <p:nvPr/>
        </p:nvSpPr>
        <p:spPr>
          <a:xfrm rot="-2574774">
            <a:off x="8504549" y="3427181"/>
            <a:ext cx="1217385" cy="53408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Large dataset?</a:t>
            </a:r>
            <a:endParaRPr b="0" i="0" sz="14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17" name="Google Shape;617;g2cc4027bf4f_0_107"/>
          <p:cNvCxnSpPr>
            <a:stCxn id="607" idx="3"/>
            <a:endCxn id="615" idx="1"/>
          </p:cNvCxnSpPr>
          <p:nvPr/>
        </p:nvCxnSpPr>
        <p:spPr>
          <a:xfrm flipH="1" rot="10800000">
            <a:off x="8390225" y="3326250"/>
            <a:ext cx="1225200" cy="1104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618" name="Google Shape;618;g2cc4027bf4f_0_107"/>
          <p:cNvSpPr txBox="1"/>
          <p:nvPr/>
        </p:nvSpPr>
        <p:spPr>
          <a:xfrm>
            <a:off x="9674725" y="3012225"/>
            <a:ext cx="10803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Retrain!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19" name="Google Shape;619;g2cc4027bf4f_0_107"/>
          <p:cNvCxnSpPr>
            <a:stCxn id="616" idx="3"/>
          </p:cNvCxnSpPr>
          <p:nvPr/>
        </p:nvCxnSpPr>
        <p:spPr>
          <a:xfrm rot="10800000">
            <a:off x="4180041" y="2956072"/>
            <a:ext cx="5379000" cy="323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620" name="Google Shape;620;g2cc4027bf4f_0_107"/>
          <p:cNvSpPr txBox="1"/>
          <p:nvPr/>
        </p:nvSpPr>
        <p:spPr>
          <a:xfrm>
            <a:off x="568375" y="5217725"/>
            <a:ext cx="6896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Compared to CellPose “Human-in-the loop”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Support for more modalities (EM!)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Interactive correction speeds up annotation significantly!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1"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BUT</a:t>
            </a: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: Training model takes longer (esp. on CPU)</a:t>
            </a: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21" name="Google Shape;621;g2cc4027bf4f_0_107"/>
          <p:cNvCxnSpPr/>
          <p:nvPr/>
        </p:nvCxnSpPr>
        <p:spPr>
          <a:xfrm>
            <a:off x="3933475" y="2970915"/>
            <a:ext cx="3612000" cy="1010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g2cc1a56de6c_0_361"/>
          <p:cNvSpPr txBox="1"/>
          <p:nvPr>
            <p:ph type="ctrTitle"/>
          </p:nvPr>
        </p:nvSpPr>
        <p:spPr>
          <a:xfrm>
            <a:off x="1021075" y="758950"/>
            <a:ext cx="10530600" cy="3566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Font typeface="Calibri"/>
              <a:buNone/>
            </a:pPr>
            <a:r>
              <a:rPr lang="en-US"/>
              <a:t>microSAM:</a:t>
            </a:r>
            <a:br>
              <a:rPr lang="en-US"/>
            </a:br>
            <a:r>
              <a:rPr lang="en-US"/>
              <a:t>Napari Integration</a:t>
            </a:r>
            <a:endParaRPr/>
          </a:p>
        </p:txBody>
      </p:sp>
      <p:sp>
        <p:nvSpPr>
          <p:cNvPr id="627" name="Google Shape;627;g2cc1a56de6c_0_361"/>
          <p:cNvSpPr txBox="1"/>
          <p:nvPr>
            <p:ph idx="12" type="sldNum"/>
          </p:nvPr>
        </p:nvSpPr>
        <p:spPr>
          <a:xfrm>
            <a:off x="0" y="6459538"/>
            <a:ext cx="13113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b="0" i="0" lang="en-US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404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g2b1d80765dd_0_120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microSAM: SAM for napari</a:t>
            </a:r>
            <a:endParaRPr/>
          </a:p>
        </p:txBody>
      </p:sp>
      <p:sp>
        <p:nvSpPr>
          <p:cNvPr id="634" name="Google Shape;634;g2b1d80765dd_0_120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napari plugins that enable interactive and automatic: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2D Segmentation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3D Segmentation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Tracking (2D + time)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F</a:t>
            </a:r>
            <a:r>
              <a:rPr lang="en-US"/>
              <a:t>inetuning on own data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Core functionality: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Default + finetuned models 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Multidimensional segmentation / tracking </a:t>
            </a:r>
            <a:br>
              <a:rPr lang="en-US"/>
            </a:br>
            <a:r>
              <a:rPr lang="en-US"/>
              <a:t>(interactive and automatic)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Tiled prediction for large images</a:t>
            </a:r>
            <a:endParaRPr/>
          </a:p>
        </p:txBody>
      </p:sp>
      <p:sp>
        <p:nvSpPr>
          <p:cNvPr id="635" name="Google Shape;635;g2b1d80765dd_0_120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g2cc4027bf4f_0_136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microSAM: SAM for napari</a:t>
            </a:r>
            <a:endParaRPr/>
          </a:p>
        </p:txBody>
      </p:sp>
      <p:sp>
        <p:nvSpPr>
          <p:cNvPr id="642" name="Google Shape;642;g2cc4027bf4f_0_136"/>
          <p:cNvSpPr txBox="1"/>
          <p:nvPr>
            <p:ph idx="1" type="body"/>
          </p:nvPr>
        </p:nvSpPr>
        <p:spPr>
          <a:xfrm>
            <a:off x="1097277" y="1845725"/>
            <a:ext cx="60903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napari plugins that enable interactive and automatic: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2D Segmentation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3D Segmentation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Tracking (2D + time)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Finetuning on own data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Core functionality: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Default + finetuned models 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Multidimensional segmentation / tracking </a:t>
            </a:r>
            <a:br>
              <a:rPr lang="en-US"/>
            </a:br>
            <a:r>
              <a:rPr lang="en-US"/>
              <a:t>(interactive and automatic)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Tiled prediction for large images</a:t>
            </a:r>
            <a:endParaRPr/>
          </a:p>
        </p:txBody>
      </p:sp>
      <p:sp>
        <p:nvSpPr>
          <p:cNvPr id="643" name="Google Shape;643;g2cc4027bf4f_0_136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44" name="Google Shape;644;g2cc4027bf4f_0_136"/>
          <p:cNvSpPr/>
          <p:nvPr/>
        </p:nvSpPr>
        <p:spPr>
          <a:xfrm>
            <a:off x="6225650" y="3295375"/>
            <a:ext cx="5780400" cy="3164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5" name="Google Shape;645;g2cc4027bf4f_0_136"/>
          <p:cNvSpPr txBox="1"/>
          <p:nvPr/>
        </p:nvSpPr>
        <p:spPr>
          <a:xfrm>
            <a:off x="6439400" y="3374575"/>
            <a:ext cx="5397300" cy="294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Code and documentation available at: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https://github.com/computational-cell-analytics/micro-sam</a:t>
            </a:r>
            <a:r>
              <a:rPr lang="en-US" sz="15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5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New release (v0.5)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Latest microscopy models,</a:t>
            </a:r>
            <a:b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compatible with BioImage.IO modelzoo.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Updated and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extended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UI,</a:t>
            </a:r>
            <a:b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napari plugin integration.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Will be announced later this or early next week</a:t>
            </a:r>
            <a:b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(it’s done, but we need to test it and</a:t>
            </a:r>
            <a:b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update documentation).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46" name="Google Shape;646;g2cc4027bf4f_0_136"/>
          <p:cNvPicPr preferRelativeResize="0"/>
          <p:nvPr/>
        </p:nvPicPr>
        <p:blipFill rotWithShape="1">
          <a:blip r:embed="rId4">
            <a:alphaModFix/>
          </a:blip>
          <a:srcRect b="0" l="19250" r="16108" t="0"/>
          <a:stretch/>
        </p:blipFill>
        <p:spPr>
          <a:xfrm>
            <a:off x="10807550" y="4465975"/>
            <a:ext cx="382975" cy="532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g1ef774d14cf_0_105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Plan Live Demos</a:t>
            </a:r>
            <a:endParaRPr/>
          </a:p>
        </p:txBody>
      </p:sp>
      <p:sp>
        <p:nvSpPr>
          <p:cNvPr id="653" name="Google Shape;653;g1ef774d14cf_0_105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Starting the tool, explain components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2D Segmentation on LiveCELL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Compare default and finetuned model (vit_b, show auto segmentation for vit_b)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2D Segmentation with tiling (with vit_t)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3D Segmentation on Lucchi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Use precomputed embeds and amg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Finetuning (on the Lucchi data we have annotated)</a:t>
            </a:r>
            <a:endParaRPr/>
          </a:p>
        </p:txBody>
      </p:sp>
      <p:sp>
        <p:nvSpPr>
          <p:cNvPr id="654" name="Google Shape;654;g1ef774d14cf_0_105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4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g2cc1a56de6c_0_366"/>
          <p:cNvSpPr txBox="1"/>
          <p:nvPr>
            <p:ph type="ctrTitle"/>
          </p:nvPr>
        </p:nvSpPr>
        <p:spPr>
          <a:xfrm>
            <a:off x="1021075" y="758950"/>
            <a:ext cx="10530600" cy="3566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Font typeface="Calibri"/>
              <a:buNone/>
            </a:pPr>
            <a:r>
              <a:rPr lang="en-US"/>
              <a:t>Next Steps &amp; Outlook</a:t>
            </a:r>
            <a:endParaRPr/>
          </a:p>
        </p:txBody>
      </p:sp>
      <p:sp>
        <p:nvSpPr>
          <p:cNvPr id="660" name="Google Shape;660;g2cc1a56de6c_0_366"/>
          <p:cNvSpPr txBox="1"/>
          <p:nvPr>
            <p:ph idx="12" type="sldNum"/>
          </p:nvPr>
        </p:nvSpPr>
        <p:spPr>
          <a:xfrm>
            <a:off x="0" y="6459538"/>
            <a:ext cx="13113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b="0" i="0" lang="en-US" sz="140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404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g1ef774d14cf_0_116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Next steps</a:t>
            </a:r>
            <a:endParaRPr/>
          </a:p>
        </p:txBody>
      </p:sp>
      <p:sp>
        <p:nvSpPr>
          <p:cNvPr id="667" name="Google Shape;667;g1ef774d14cf_0_116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Create v1.0 release: same as v0.5 with additional: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Full BioImage.IO integration to enable cross-compatibility.</a:t>
            </a:r>
            <a:endParaRPr/>
          </a:p>
          <a:p>
            <a: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-US"/>
              <a:t>Microscopy Image Browser, QuPath, BioEngine, …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Integration of efficient training procedures for finetuning (LoRA)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To enable better training on CPU and small GPUs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Provide better and more models: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EM Organelle Generalist Model</a:t>
            </a:r>
            <a:endParaRPr/>
          </a:p>
          <a:p>
            <a: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-US"/>
              <a:t>Training on OpenOrganelle and other organelle segmentation datasets.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Histopathology Model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</p:txBody>
      </p:sp>
      <p:sp>
        <p:nvSpPr>
          <p:cNvPr id="668" name="Google Shape;668;g1ef774d14cf_0_116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69" name="Google Shape;669;g1ef774d14cf_0_116"/>
          <p:cNvSpPr/>
          <p:nvPr/>
        </p:nvSpPr>
        <p:spPr>
          <a:xfrm>
            <a:off x="7374525" y="383300"/>
            <a:ext cx="3847500" cy="8346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0" name="Google Shape;670;g1ef774d14cf_0_116"/>
          <p:cNvSpPr txBox="1"/>
          <p:nvPr/>
        </p:nvSpPr>
        <p:spPr>
          <a:xfrm>
            <a:off x="7509625" y="396881"/>
            <a:ext cx="3525600" cy="90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Feedback and contributions on the tool are very welcome!</a:t>
            </a:r>
            <a:endParaRPr b="1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1" name="Google Shape;671;g1ef774d14cf_0_116"/>
          <p:cNvSpPr txBox="1"/>
          <p:nvPr/>
        </p:nvSpPr>
        <p:spPr>
          <a:xfrm>
            <a:off x="921325" y="5660575"/>
            <a:ext cx="6875700" cy="61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800"/>
              <a:t>Check out our repository for all the details:</a:t>
            </a:r>
            <a:br>
              <a:rPr lang="en-US" sz="1800"/>
            </a:br>
            <a:r>
              <a:rPr lang="en-US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https://github.com/computational-cell-analytics/micro-sam</a:t>
            </a:r>
            <a:endParaRPr sz="180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2b1d80765dd_0_161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ct val="45000"/>
              <a:buNone/>
            </a:pPr>
            <a:r>
              <a:rPr lang="en-US"/>
              <a:t>Outlook: </a:t>
            </a:r>
            <a:br>
              <a:rPr lang="en-US"/>
            </a:br>
            <a:r>
              <a:rPr lang="en-US"/>
              <a:t>Universal microscopy segmentation and tracking</a:t>
            </a:r>
            <a:endParaRPr/>
          </a:p>
        </p:txBody>
      </p:sp>
      <p:sp>
        <p:nvSpPr>
          <p:cNvPr id="678" name="Google Shape;678;g2b1d80765dd_0_161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Incorporate 3D (2D + time) segmentation in SAM-like model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Advantage Transformer: same model for 2d and 3d is possible!</a:t>
            </a: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Vision Mamba: Investigate newer (more efficient) architectures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Our recent (preliminary!) work: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https://arxiv.org/abs/2404.07705</a:t>
            </a:r>
            <a:r>
              <a:rPr lang="en-US"/>
              <a:t> </a:t>
            </a:r>
            <a:br>
              <a:rPr lang="en-US"/>
            </a:b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Semantic awareness (e.g. differentiate organelles in EM, one model for microscopy)</a:t>
            </a:r>
            <a:br>
              <a:rPr lang="en-US"/>
            </a:b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Zero-shot adaptation (improve segmentation from examples)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</p:txBody>
      </p:sp>
      <p:sp>
        <p:nvSpPr>
          <p:cNvPr id="679" name="Google Shape;679;g2b1d80765dd_0_16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g2b18a766b2d_0_745"/>
          <p:cNvSpPr txBox="1"/>
          <p:nvPr>
            <p:ph type="title"/>
          </p:nvPr>
        </p:nvSpPr>
        <p:spPr>
          <a:xfrm>
            <a:off x="1198400" y="898175"/>
            <a:ext cx="99669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US"/>
              <a:t>Acknowledgments</a:t>
            </a:r>
            <a:endParaRPr/>
          </a:p>
        </p:txBody>
      </p:sp>
      <p:sp>
        <p:nvSpPr>
          <p:cNvPr id="686" name="Google Shape;686;g2b18a766b2d_0_74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87" name="Google Shape;687;g2b18a766b2d_0_745"/>
          <p:cNvSpPr txBox="1"/>
          <p:nvPr/>
        </p:nvSpPr>
        <p:spPr>
          <a:xfrm>
            <a:off x="1198400" y="1846325"/>
            <a:ext cx="3073800" cy="47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EMBL Heidelberg</a:t>
            </a:r>
            <a:br>
              <a:rPr b="0" i="0" lang="en-US" sz="20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Anna Kreshuk &amp; her group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et al.</a:t>
            </a:r>
            <a:b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0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 Göttingen &amp; Campus</a:t>
            </a:r>
            <a:br>
              <a:rPr b="0" i="0" lang="en-US" sz="20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Alexander Ecker</a:t>
            </a:r>
            <a:endParaRPr b="1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Tobias Moser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Silvio Rizzoli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 al.</a:t>
            </a:r>
            <a:b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b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8" name="Google Shape;688;g2b18a766b2d_0_745"/>
          <p:cNvSpPr txBox="1"/>
          <p:nvPr/>
        </p:nvSpPr>
        <p:spPr>
          <a:xfrm>
            <a:off x="4246400" y="1846325"/>
            <a:ext cx="3073800" cy="47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My group</a:t>
            </a:r>
            <a:br>
              <a:rPr b="0" i="0" lang="en-US" sz="20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Anwai Archit</a:t>
            </a:r>
            <a:endParaRPr b="1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lang="en-US" sz="2000">
                <a:latin typeface="Calibri"/>
                <a:ea typeface="Calibri"/>
                <a:cs typeface="Calibri"/>
                <a:sym typeface="Calibri"/>
              </a:rPr>
              <a:t>Luca Freckmann</a:t>
            </a:r>
            <a:endParaRPr b="1" sz="2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Sushmita Nair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Marei Freitag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Sagnik Gupta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et al.</a:t>
            </a:r>
            <a:br>
              <a:rPr b="0" i="0" lang="en-US" sz="20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b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89" name="Google Shape;689;g2b18a766b2d_0_745"/>
          <p:cNvPicPr preferRelativeResize="0"/>
          <p:nvPr/>
        </p:nvPicPr>
        <p:blipFill rotWithShape="1">
          <a:blip r:embed="rId3">
            <a:alphaModFix/>
          </a:blip>
          <a:srcRect b="0" l="12502" r="12494" t="0"/>
          <a:stretch/>
        </p:blipFill>
        <p:spPr>
          <a:xfrm>
            <a:off x="6468374" y="80900"/>
            <a:ext cx="5618749" cy="4214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90" name="Google Shape;690;g2b18a766b2d_0_745"/>
          <p:cNvPicPr preferRelativeResize="0"/>
          <p:nvPr/>
        </p:nvPicPr>
        <p:blipFill rotWithShape="1">
          <a:blip r:embed="rId4">
            <a:alphaModFix/>
          </a:blip>
          <a:srcRect b="33719" l="0" r="0" t="31000"/>
          <a:stretch/>
        </p:blipFill>
        <p:spPr>
          <a:xfrm>
            <a:off x="8213739" y="5632539"/>
            <a:ext cx="2951325" cy="76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91" name="Google Shape;691;g2b18a766b2d_0_7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68379" y="5708741"/>
            <a:ext cx="1370900" cy="60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2" name="Google Shape;692;g2b18a766b2d_0_74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25075" y="5498925"/>
            <a:ext cx="2573776" cy="95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3" name="Google Shape;693;g2b18a766b2d_0_74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896475" y="4220849"/>
            <a:ext cx="2302375" cy="1145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94" name="Google Shape;694;g2b18a766b2d_0_745"/>
          <p:cNvPicPr preferRelativeResize="0"/>
          <p:nvPr/>
        </p:nvPicPr>
        <p:blipFill rotWithShape="1">
          <a:blip r:embed="rId8">
            <a:alphaModFix/>
          </a:blip>
          <a:srcRect b="24987" l="10767" r="11422" t="10679"/>
          <a:stretch/>
        </p:blipFill>
        <p:spPr>
          <a:xfrm>
            <a:off x="6976950" y="4468242"/>
            <a:ext cx="2599174" cy="8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5" name="Google Shape;695;g2b18a766b2d_0_745"/>
          <p:cNvPicPr preferRelativeResize="0"/>
          <p:nvPr/>
        </p:nvPicPr>
        <p:blipFill rotWithShape="1">
          <a:blip r:embed="rId9">
            <a:alphaModFix/>
          </a:blip>
          <a:srcRect b="11974" l="6557" r="10434" t="16622"/>
          <a:stretch/>
        </p:blipFill>
        <p:spPr>
          <a:xfrm>
            <a:off x="9921576" y="4428960"/>
            <a:ext cx="1243499" cy="1069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cc1a56de6c_0_221"/>
          <p:cNvSpPr txBox="1"/>
          <p:nvPr>
            <p:ph type="title"/>
          </p:nvPr>
        </p:nvSpPr>
        <p:spPr>
          <a:xfrm>
            <a:off x="1097275" y="927427"/>
            <a:ext cx="100584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</a:t>
            </a:r>
            <a:endParaRPr/>
          </a:p>
        </p:txBody>
      </p:sp>
      <p:sp>
        <p:nvSpPr>
          <p:cNvPr id="109" name="Google Shape;109;g2cc1a56de6c_0_221"/>
          <p:cNvSpPr txBox="1"/>
          <p:nvPr>
            <p:ph idx="1" type="body"/>
          </p:nvPr>
        </p:nvSpPr>
        <p:spPr>
          <a:xfrm>
            <a:off x="1097275" y="1845733"/>
            <a:ext cx="10058400" cy="5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rPr lang="en-US" sz="2600"/>
              <a:t>Pretrained model for interactive segmentation from Meta.AI</a:t>
            </a:r>
            <a:endParaRPr sz="2600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2600"/>
          </a:p>
        </p:txBody>
      </p:sp>
      <p:sp>
        <p:nvSpPr>
          <p:cNvPr id="110" name="Google Shape;110;g2cc1a56de6c_0_221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11" name="Google Shape;111;g2cc1a56de6c_0_221"/>
          <p:cNvPicPr preferRelativeResize="0"/>
          <p:nvPr/>
        </p:nvPicPr>
        <p:blipFill rotWithShape="1">
          <a:blip r:embed="rId3">
            <a:alphaModFix/>
          </a:blip>
          <a:srcRect b="0" l="1806" r="68329" t="0"/>
          <a:stretch/>
        </p:blipFill>
        <p:spPr>
          <a:xfrm>
            <a:off x="961550" y="3256300"/>
            <a:ext cx="3885474" cy="310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g2cc1a56de6c_0_221"/>
          <p:cNvPicPr preferRelativeResize="0"/>
          <p:nvPr/>
        </p:nvPicPr>
        <p:blipFill rotWithShape="1">
          <a:blip r:embed="rId3">
            <a:alphaModFix/>
          </a:blip>
          <a:srcRect b="0" l="33837" r="39116" t="0"/>
          <a:stretch/>
        </p:blipFill>
        <p:spPr>
          <a:xfrm>
            <a:off x="4710175" y="3256300"/>
            <a:ext cx="3519066" cy="310915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g2cc1a56de6c_0_221"/>
          <p:cNvSpPr txBox="1"/>
          <p:nvPr/>
        </p:nvSpPr>
        <p:spPr>
          <a:xfrm>
            <a:off x="1542925" y="2691525"/>
            <a:ext cx="6216300" cy="62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SAM: Interactive segmentation</a:t>
            </a:r>
            <a:endParaRPr b="0" i="0" sz="2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g2cc1a56de6c_0_221"/>
          <p:cNvSpPr/>
          <p:nvPr/>
        </p:nvSpPr>
        <p:spPr>
          <a:xfrm>
            <a:off x="8412875" y="3385687"/>
            <a:ext cx="3742200" cy="1924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g2cc1a56de6c_0_221"/>
          <p:cNvSpPr txBox="1"/>
          <p:nvPr/>
        </p:nvSpPr>
        <p:spPr>
          <a:xfrm>
            <a:off x="8589650" y="3483217"/>
            <a:ext cx="3458100" cy="125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 different sizes: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VIT-B (Base)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VIT-L (Large)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VIT-H (Huge)</a:t>
            </a:r>
            <a:endParaRPr b="0" i="0" sz="20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Char char="●"/>
            </a:pPr>
            <a:r>
              <a:rPr lang="en-US" sz="20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VIT-T (Tiny)*</a:t>
            </a:r>
            <a:endParaRPr sz="20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6" name="Google Shape;116;g2cc1a56de6c_0_221"/>
          <p:cNvCxnSpPr>
            <a:endCxn id="114" idx="1"/>
          </p:cNvCxnSpPr>
          <p:nvPr/>
        </p:nvCxnSpPr>
        <p:spPr>
          <a:xfrm flipH="1" rot="10800000">
            <a:off x="7871075" y="4347787"/>
            <a:ext cx="541800" cy="9540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17" name="Google Shape;117;g2cc1a56de6c_0_221"/>
          <p:cNvSpPr txBox="1"/>
          <p:nvPr/>
        </p:nvSpPr>
        <p:spPr>
          <a:xfrm>
            <a:off x="8488850" y="963150"/>
            <a:ext cx="3000000" cy="66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https://arxiv.org/abs/2304.02643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/>
              <a:t>* MobileSAM: </a:t>
            </a:r>
            <a:r>
              <a:rPr lang="en-US" u="sng">
                <a:solidFill>
                  <a:schemeClr val="hlink"/>
                </a:solidFill>
                <a:hlinkClick r:id="rId5"/>
              </a:rPr>
              <a:t>https://arxiv.org/abs/2306.14289</a:t>
            </a: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2b18a766b2d_0_727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Anything: What’s special?</a:t>
            </a:r>
            <a:endParaRPr/>
          </a:p>
        </p:txBody>
      </p:sp>
      <p:sp>
        <p:nvSpPr>
          <p:cNvPr id="124" name="Google Shape;124;g2b18a766b2d_0_727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Interactive segmentation: segment arbitrary objects from annotations 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“prompts”: points and/or box and/or mask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more prompts improve the predictions</a:t>
            </a:r>
            <a:br>
              <a:rPr lang="en-US"/>
            </a:b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Versatile: can be integrated within pipelines that provide prompts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From user inputs, object detectors, nucleus seeds, …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Model is fully open-source!</a:t>
            </a:r>
            <a:br>
              <a:rPr lang="en-US"/>
            </a:br>
            <a:br>
              <a:rPr lang="en-US"/>
            </a:br>
            <a:endParaRPr/>
          </a:p>
        </p:txBody>
      </p:sp>
      <p:sp>
        <p:nvSpPr>
          <p:cNvPr id="125" name="Google Shape;125;g2b18a766b2d_0_727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cc1a56de6c_0_236"/>
          <p:cNvSpPr txBox="1"/>
          <p:nvPr>
            <p:ph type="title"/>
          </p:nvPr>
        </p:nvSpPr>
        <p:spPr>
          <a:xfrm>
            <a:off x="1097280" y="286605"/>
            <a:ext cx="10058400" cy="145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Anything: What’s special?</a:t>
            </a:r>
            <a:endParaRPr/>
          </a:p>
        </p:txBody>
      </p:sp>
      <p:sp>
        <p:nvSpPr>
          <p:cNvPr id="132" name="Google Shape;132;g2cc1a56de6c_0_236"/>
          <p:cNvSpPr txBox="1"/>
          <p:nvPr>
            <p:ph idx="1" type="body"/>
          </p:nvPr>
        </p:nvSpPr>
        <p:spPr>
          <a:xfrm>
            <a:off x="1097279" y="1845734"/>
            <a:ext cx="10058400" cy="40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Interactive segmentation: segment arbitrary objects from annotations 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“prompts”: points and/or box and/or mask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more prompts improve the predictions</a:t>
            </a:r>
            <a:br>
              <a:rPr lang="en-US"/>
            </a:b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Versatile: can be integrated within pipelines that provide prompts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From user inputs, object detectors, nucleus seeds, …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Model is fully open-source!</a:t>
            </a:r>
            <a:br>
              <a:rPr lang="en-US"/>
            </a:br>
            <a:br>
              <a:rPr lang="en-US"/>
            </a:b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b="1" lang="en-US"/>
              <a:t>How?</a:t>
            </a:r>
            <a:endParaRPr b="1"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b="1" lang="en-US"/>
              <a:t>Large dataset with diverse images and objects</a:t>
            </a:r>
            <a:endParaRPr b="1"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Iterative training loop</a:t>
            </a:r>
            <a:endParaRPr/>
          </a:p>
        </p:txBody>
      </p:sp>
      <p:sp>
        <p:nvSpPr>
          <p:cNvPr id="133" name="Google Shape;133;g2cc1a56de6c_0_236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34" name="Google Shape;134;g2cc1a56de6c_0_236"/>
          <p:cNvPicPr preferRelativeResize="0"/>
          <p:nvPr/>
        </p:nvPicPr>
        <p:blipFill rotWithShape="1">
          <a:blip r:embed="rId3">
            <a:alphaModFix/>
          </a:blip>
          <a:srcRect b="0" l="64956" r="3372" t="0"/>
          <a:stretch/>
        </p:blipFill>
        <p:spPr>
          <a:xfrm>
            <a:off x="7851325" y="3673425"/>
            <a:ext cx="4116401" cy="3105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b18a766b2d_0_558"/>
          <p:cNvSpPr txBox="1"/>
          <p:nvPr>
            <p:ph type="title"/>
          </p:nvPr>
        </p:nvSpPr>
        <p:spPr>
          <a:xfrm>
            <a:off x="1097275" y="927427"/>
            <a:ext cx="100584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Anything: Training iteration</a:t>
            </a:r>
            <a:endParaRPr/>
          </a:p>
        </p:txBody>
      </p:sp>
      <p:sp>
        <p:nvSpPr>
          <p:cNvPr id="141" name="Google Shape;141;g2b18a766b2d_0_558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2" name="Google Shape;142;g2b18a766b2d_0_558"/>
          <p:cNvSpPr/>
          <p:nvPr/>
        </p:nvSpPr>
        <p:spPr>
          <a:xfrm>
            <a:off x="1236550" y="1849150"/>
            <a:ext cx="528900" cy="36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3" name="Google Shape;143;g2b18a766b2d_0_5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22144" y="4385700"/>
            <a:ext cx="2681475" cy="2370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g2b18a766b2d_0_55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11026" y="1862450"/>
            <a:ext cx="2681475" cy="237085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g2b18a766b2d_0_558"/>
          <p:cNvSpPr txBox="1"/>
          <p:nvPr/>
        </p:nvSpPr>
        <p:spPr>
          <a:xfrm>
            <a:off x="1097275" y="1862450"/>
            <a:ext cx="3924900" cy="48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Given image and ground-truth mask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Compute image embeddings,</a:t>
            </a:r>
            <a:b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sample positive point or box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6" name="Google Shape;146;g2b18a766b2d_0_55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32650" y="3124125"/>
            <a:ext cx="2681475" cy="23708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7" name="Google Shape;147;g2b18a766b2d_0_558"/>
          <p:cNvCxnSpPr>
            <a:stCxn id="146" idx="3"/>
          </p:cNvCxnSpPr>
          <p:nvPr/>
        </p:nvCxnSpPr>
        <p:spPr>
          <a:xfrm flipH="1" rot="10800000">
            <a:off x="3914125" y="3083155"/>
            <a:ext cx="1072800" cy="1226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48" name="Google Shape;148;g2b18a766b2d_0_558"/>
          <p:cNvCxnSpPr>
            <a:stCxn id="146" idx="3"/>
            <a:endCxn id="143" idx="1"/>
          </p:cNvCxnSpPr>
          <p:nvPr/>
        </p:nvCxnSpPr>
        <p:spPr>
          <a:xfrm>
            <a:off x="3914125" y="4309555"/>
            <a:ext cx="1107900" cy="1261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49" name="Google Shape;149;g2b18a766b2d_0_558"/>
          <p:cNvSpPr txBox="1"/>
          <p:nvPr/>
        </p:nvSpPr>
        <p:spPr>
          <a:xfrm rot="-2878165">
            <a:off x="3689684" y="3074412"/>
            <a:ext cx="1973781" cy="54676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random point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g2b18a766b2d_0_558"/>
          <p:cNvSpPr txBox="1"/>
          <p:nvPr/>
        </p:nvSpPr>
        <p:spPr>
          <a:xfrm rot="2913814">
            <a:off x="3793349" y="4842214"/>
            <a:ext cx="1187690" cy="5464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bounding box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b18a766b2d_0_573"/>
          <p:cNvSpPr txBox="1"/>
          <p:nvPr>
            <p:ph type="title"/>
          </p:nvPr>
        </p:nvSpPr>
        <p:spPr>
          <a:xfrm>
            <a:off x="1097275" y="927427"/>
            <a:ext cx="100584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Segment Anything: Training iteration</a:t>
            </a:r>
            <a:endParaRPr/>
          </a:p>
        </p:txBody>
      </p:sp>
      <p:sp>
        <p:nvSpPr>
          <p:cNvPr id="157" name="Google Shape;157;g2b18a766b2d_0_573"/>
          <p:cNvSpPr txBox="1"/>
          <p:nvPr>
            <p:ph idx="12" type="sldNum"/>
          </p:nvPr>
        </p:nvSpPr>
        <p:spPr>
          <a:xfrm>
            <a:off x="0" y="6459787"/>
            <a:ext cx="1311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4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8" name="Google Shape;158;g2b18a766b2d_0_573"/>
          <p:cNvSpPr/>
          <p:nvPr/>
        </p:nvSpPr>
        <p:spPr>
          <a:xfrm>
            <a:off x="1236550" y="1849150"/>
            <a:ext cx="528900" cy="36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g2b18a766b2d_0_573"/>
          <p:cNvSpPr txBox="1"/>
          <p:nvPr/>
        </p:nvSpPr>
        <p:spPr>
          <a:xfrm>
            <a:off x="1097275" y="1862450"/>
            <a:ext cx="10058400" cy="20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Given image and ground-truth mask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Char char="●"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Compute image embeddings, sample positive point or </a:t>
            </a:r>
            <a:r>
              <a:rPr b="1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box</a:t>
            </a:r>
            <a:endParaRPr b="1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0" name="Google Shape;160;g2b18a766b2d_0_57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92994" y="4343300"/>
            <a:ext cx="2681475" cy="2370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g2b18a766b2d_0_57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13650" y="4343325"/>
            <a:ext cx="2681475" cy="23708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2" name="Google Shape;162;g2b18a766b2d_0_573"/>
          <p:cNvCxnSpPr>
            <a:stCxn id="161" idx="3"/>
            <a:endCxn id="160" idx="1"/>
          </p:cNvCxnSpPr>
          <p:nvPr/>
        </p:nvCxnSpPr>
        <p:spPr>
          <a:xfrm>
            <a:off x="4295125" y="5528755"/>
            <a:ext cx="498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Retrospect">
  <a:themeElements>
    <a:clrScheme name="Uni Göttingen final">
      <a:dk1>
        <a:srgbClr val="000000"/>
      </a:dk1>
      <a:lt1>
        <a:srgbClr val="FFFFFF"/>
      </a:lt1>
      <a:dk2>
        <a:srgbClr val="242852"/>
      </a:dk2>
      <a:lt2>
        <a:srgbClr val="B4BFCE"/>
      </a:lt2>
      <a:accent1>
        <a:srgbClr val="003862"/>
      </a:accent1>
      <a:accent2>
        <a:srgbClr val="B4BFCE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2016-10-04T18:51:18Z</dcterms:created>
  <dc:creator>Alexander Ecker</dc:creator>
</cp:coreProperties>
</file>