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31"/>
  </p:notesMasterIdLst>
  <p:sldIdLst>
    <p:sldId id="1421" r:id="rId2"/>
    <p:sldId id="1426" r:id="rId3"/>
    <p:sldId id="1427" r:id="rId4"/>
    <p:sldId id="1338" r:id="rId5"/>
    <p:sldId id="1431" r:id="rId6"/>
    <p:sldId id="1374" r:id="rId7"/>
    <p:sldId id="1430" r:id="rId8"/>
    <p:sldId id="1429" r:id="rId9"/>
    <p:sldId id="1348" r:id="rId10"/>
    <p:sldId id="1346" r:id="rId11"/>
    <p:sldId id="1345" r:id="rId12"/>
    <p:sldId id="1347" r:id="rId13"/>
    <p:sldId id="1350" r:id="rId14"/>
    <p:sldId id="1373" r:id="rId15"/>
    <p:sldId id="1432" r:id="rId16"/>
    <p:sldId id="1234" r:id="rId17"/>
    <p:sldId id="1404" r:id="rId18"/>
    <p:sldId id="1391" r:id="rId19"/>
    <p:sldId id="1435" r:id="rId20"/>
    <p:sldId id="1296" r:id="rId21"/>
    <p:sldId id="1434" r:id="rId22"/>
    <p:sldId id="1375" r:id="rId23"/>
    <p:sldId id="1238" r:id="rId24"/>
    <p:sldId id="1433" r:id="rId25"/>
    <p:sldId id="1436" r:id="rId26"/>
    <p:sldId id="1088" r:id="rId27"/>
    <p:sldId id="1403" r:id="rId28"/>
    <p:sldId id="1242" r:id="rId29"/>
    <p:sldId id="1253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AC29"/>
    <a:srgbClr val="F54D27"/>
    <a:srgbClr val="8AC4C8"/>
    <a:srgbClr val="00909A"/>
    <a:srgbClr val="70AD47"/>
    <a:srgbClr val="ED7D31"/>
    <a:srgbClr val="FFC000"/>
    <a:srgbClr val="7BC262"/>
    <a:srgbClr val="4472C4"/>
    <a:srgbClr val="FFD3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46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38" y="3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82AD3-BC3D-4F70-960E-460BD1443922}" type="datetimeFigureOut">
              <a:rPr lang="en-US" smtClean="0"/>
              <a:t>5/23/2024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61E45-18C9-450B-BF5F-1F3C96E28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681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ED6A82-2BE8-40C9-9925-1915079936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D44BB-E8B9-A954-0334-1624EC0AD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11455400" cy="739775"/>
          </a:xfrm>
        </p:spPr>
        <p:txBody>
          <a:bodyPr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F85B1-2C14-BF88-B6DA-2535F9321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61010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377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149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fik 17">
            <a:extLst>
              <a:ext uri="{FF2B5EF4-FFF2-40B4-BE49-F238E27FC236}">
                <a16:creationId xmlns:a16="http://schemas.microsoft.com/office/drawing/2014/main" id="{33886E7A-D0CA-9B98-EF32-E21297EBBDC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/>
        </p:blipFill>
        <p:spPr>
          <a:xfrm>
            <a:off x="10375560" y="6077520"/>
            <a:ext cx="1814400" cy="757800"/>
          </a:xfrm>
          <a:prstGeom prst="rect">
            <a:avLst/>
          </a:prstGeom>
          <a:ln w="0">
            <a:noFill/>
          </a:ln>
        </p:spPr>
      </p:pic>
      <p:sp>
        <p:nvSpPr>
          <p:cNvPr id="11" name="Textfeld 3">
            <a:extLst>
              <a:ext uri="{FF2B5EF4-FFF2-40B4-BE49-F238E27FC236}">
                <a16:creationId xmlns:a16="http://schemas.microsoft.com/office/drawing/2014/main" id="{7B68CF11-B71C-A4B1-9FE7-60441E34623E}"/>
              </a:ext>
            </a:extLst>
          </p:cNvPr>
          <p:cNvSpPr/>
          <p:nvPr userDrawn="1"/>
        </p:nvSpPr>
        <p:spPr>
          <a:xfrm>
            <a:off x="1821390" y="6082510"/>
            <a:ext cx="2102910" cy="76944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 anchor="t">
            <a:spAutoFit/>
          </a:bodyPr>
          <a:lstStyle/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  <a:ea typeface="DejaVu Sans"/>
              </a:rPr>
              <a:t>Robert Haase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@haesleinhuepf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727879"/>
                </a:solidFill>
                <a:latin typeface="Open Sans"/>
              </a:rPr>
              <a:t>Research Software Management</a:t>
            </a: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000" b="0" strike="noStrike" spc="-1" dirty="0">
                <a:solidFill>
                  <a:srgbClr val="727879"/>
                </a:solidFill>
                <a:latin typeface="Open Sans"/>
              </a:rPr>
              <a:t>Symposium From Paper to Pixels</a:t>
            </a:r>
            <a:endParaRPr lang="de-DE" sz="1000" b="0" strike="noStrike" spc="-1" dirty="0">
              <a:solidFill>
                <a:srgbClr val="727879"/>
              </a:solidFill>
              <a:latin typeface="Open Sans"/>
            </a:endParaRPr>
          </a:p>
          <a:p>
            <a:pPr>
              <a:lnSpc>
                <a:spcPct val="100000"/>
              </a:lnSpc>
              <a:buNone/>
              <a:tabLst>
                <a:tab pos="0" algn="l"/>
              </a:tabLst>
            </a:pPr>
            <a:r>
              <a:rPr lang="de-DE" sz="1000" b="0" strike="noStrike" spc="-1" dirty="0">
                <a:solidFill>
                  <a:srgbClr val="727879"/>
                </a:solidFill>
                <a:latin typeface="Open Sans"/>
              </a:rPr>
              <a:t>May 27th 2024</a:t>
            </a: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Gerade Verbindung 14">
            <a:extLst>
              <a:ext uri="{FF2B5EF4-FFF2-40B4-BE49-F238E27FC236}">
                <a16:creationId xmlns:a16="http://schemas.microsoft.com/office/drawing/2014/main" id="{44781EB8-A6A5-E1C6-78BB-4697618F31CC}"/>
              </a:ext>
            </a:extLst>
          </p:cNvPr>
          <p:cNvSpPr/>
          <p:nvPr userDrawn="1"/>
        </p:nvSpPr>
        <p:spPr>
          <a:xfrm>
            <a:off x="0" y="6063120"/>
            <a:ext cx="12191760" cy="360"/>
          </a:xfrm>
          <a:prstGeom prst="line">
            <a:avLst/>
          </a:prstGeom>
          <a:ln w="12700">
            <a:solidFill>
              <a:srgbClr val="A6A6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tIns="0" rIns="90000" bIns="0" anchor="t" anchorCtr="1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3" name="Textfeld 8">
            <a:extLst>
              <a:ext uri="{FF2B5EF4-FFF2-40B4-BE49-F238E27FC236}">
                <a16:creationId xmlns:a16="http://schemas.microsoft.com/office/drawing/2014/main" id="{3F52940B-0B13-454D-36A7-79EC4B51682D}"/>
              </a:ext>
            </a:extLst>
          </p:cNvPr>
          <p:cNvSpPr/>
          <p:nvPr userDrawn="1"/>
        </p:nvSpPr>
        <p:spPr>
          <a:xfrm>
            <a:off x="7834590" y="6221880"/>
            <a:ext cx="827640" cy="46166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br>
              <a:rPr sz="1000" dirty="0"/>
            </a:br>
            <a:fld id="{99E337C0-7447-4D1C-BF36-95B1EF0F9DAB}" type="slidenum">
              <a:rPr lang="de-DE" sz="1000" b="0" strike="noStrike" spc="-1" smtClean="0">
                <a:solidFill>
                  <a:srgbClr val="727879"/>
                </a:solidFill>
                <a:latin typeface="Open Sans"/>
                <a:ea typeface="Open Sans"/>
              </a:rPr>
              <a:t>‹#›</a:t>
            </a:fld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buNone/>
              <a:tabLst>
                <a:tab pos="0" algn="l"/>
              </a:tabLst>
            </a:pPr>
            <a:endParaRPr lang="en-US" sz="1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" name="Grafik 19">
            <a:extLst>
              <a:ext uri="{FF2B5EF4-FFF2-40B4-BE49-F238E27FC236}">
                <a16:creationId xmlns:a16="http://schemas.microsoft.com/office/drawing/2014/main" id="{C055A98F-6690-DAED-F82D-3D83C282972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8895977" y="6218439"/>
            <a:ext cx="1617120" cy="474120"/>
          </a:xfrm>
          <a:prstGeom prst="rect">
            <a:avLst/>
          </a:prstGeom>
          <a:ln w="0">
            <a:noFill/>
          </a:ln>
        </p:spPr>
      </p:pic>
      <p:pic>
        <p:nvPicPr>
          <p:cNvPr id="15" name="Grafik 21">
            <a:extLst>
              <a:ext uri="{FF2B5EF4-FFF2-40B4-BE49-F238E27FC236}">
                <a16:creationId xmlns:a16="http://schemas.microsoft.com/office/drawing/2014/main" id="{ADDBE1EA-70DC-06F2-6556-A2BCCCC5C62C}"/>
              </a:ext>
            </a:extLst>
          </p:cNvPr>
          <p:cNvPicPr/>
          <p:nvPr userDrawn="1"/>
        </p:nvPicPr>
        <p:blipFill>
          <a:blip r:embed="rId6"/>
          <a:stretch/>
        </p:blipFill>
        <p:spPr>
          <a:xfrm>
            <a:off x="277920" y="6150960"/>
            <a:ext cx="1478880" cy="600840"/>
          </a:xfrm>
          <a:prstGeom prst="rect">
            <a:avLst/>
          </a:prstGeom>
          <a:ln w="0">
            <a:noFill/>
          </a:ln>
        </p:spPr>
      </p:pic>
      <p:pic>
        <p:nvPicPr>
          <p:cNvPr id="17" name="Grafik 4">
            <a:extLst>
              <a:ext uri="{FF2B5EF4-FFF2-40B4-BE49-F238E27FC236}">
                <a16:creationId xmlns:a16="http://schemas.microsoft.com/office/drawing/2014/main" id="{B5F8879B-84AC-E972-8892-5D3D338B4333}"/>
              </a:ext>
            </a:extLst>
          </p:cNvPr>
          <p:cNvPicPr/>
          <p:nvPr userDrawn="1"/>
        </p:nvPicPr>
        <p:blipFill>
          <a:blip r:embed="rId7"/>
          <a:stretch/>
        </p:blipFill>
        <p:spPr>
          <a:xfrm>
            <a:off x="-159840" y="-198000"/>
            <a:ext cx="1204920" cy="1625760"/>
          </a:xfrm>
          <a:prstGeom prst="rect">
            <a:avLst/>
          </a:prstGeom>
          <a:ln w="0">
            <a:noFill/>
          </a:ln>
        </p:spPr>
      </p:pic>
      <p:pic>
        <p:nvPicPr>
          <p:cNvPr id="18" name="Grafik 10">
            <a:extLst>
              <a:ext uri="{FF2B5EF4-FFF2-40B4-BE49-F238E27FC236}">
                <a16:creationId xmlns:a16="http://schemas.microsoft.com/office/drawing/2014/main" id="{39C7E364-E83F-0993-339F-64D3537053A5}"/>
              </a:ext>
            </a:extLst>
          </p:cNvPr>
          <p:cNvPicPr/>
          <p:nvPr userDrawn="1"/>
        </p:nvPicPr>
        <p:blipFill>
          <a:blip r:embed="rId8">
            <a:alphaModFix amt="80000"/>
          </a:blip>
          <a:stretch/>
        </p:blipFill>
        <p:spPr>
          <a:xfrm rot="11023800">
            <a:off x="10451000" y="-1213380"/>
            <a:ext cx="4838760" cy="4557960"/>
          </a:xfrm>
          <a:prstGeom prst="rect">
            <a:avLst/>
          </a:prstGeom>
          <a:ln w="0">
            <a:noFill/>
          </a:ln>
        </p:spPr>
      </p:pic>
      <p:pic>
        <p:nvPicPr>
          <p:cNvPr id="19" name="Grafik 5">
            <a:extLst>
              <a:ext uri="{FF2B5EF4-FFF2-40B4-BE49-F238E27FC236}">
                <a16:creationId xmlns:a16="http://schemas.microsoft.com/office/drawing/2014/main" id="{E1157613-2A40-F827-1985-103C9AEDF877}"/>
              </a:ext>
            </a:extLst>
          </p:cNvPr>
          <p:cNvPicPr/>
          <p:nvPr userDrawn="1"/>
        </p:nvPicPr>
        <p:blipFill>
          <a:blip r:embed="rId9"/>
          <a:stretch/>
        </p:blipFill>
        <p:spPr>
          <a:xfrm>
            <a:off x="10734320" y="-82260"/>
            <a:ext cx="2710800" cy="268020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54290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5281/zenodo.11259495" TargetMode="External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hyperlink" Target="https://creativecommons.org/licenses/by/4.0/deed.e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focalplane.biologists.com/2021/09/04/collaborative-bio-image-analysis-script-editing-with-git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desktop.github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focalplane.biologists.com/2021/09/04/collaborative-bio-image-analysis-script-editing-with-gi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jupyterbook.org/en/stable/intro.html" TargetMode="External"/><Relationship Id="rId5" Type="http://schemas.openxmlformats.org/officeDocument/2006/relationships/hyperlink" Target="https://pages.github.com/" TargetMode="External"/><Relationship Id="rId4" Type="http://schemas.openxmlformats.org/officeDocument/2006/relationships/hyperlink" Target="https://scads.github.io/BIDS-training-2024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ithub.com/" TargetMode="External"/><Relationship Id="rId5" Type="http://schemas.openxmlformats.org/officeDocument/2006/relationships/hyperlink" Target="https://git.mpi-cbg.de/" TargetMode="External"/><Relationship Id="rId4" Type="http://schemas.openxmlformats.org/officeDocument/2006/relationships/hyperlink" Target="https://gitlab.mn.tu-dresden.de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zenodo.org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focalplane.biologists.com/2023/02/15/sharing-research-data-with-zenodo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hyperlink" Target="https://zenodo.org/records/1082923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0829230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zenodo.org/records/10829230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f1000research.com/slides/11-1175" TargetMode="Externa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cads.github.io/BIDS-training-2024/" TargetMode="External"/><Relationship Id="rId2" Type="http://schemas.openxmlformats.org/officeDocument/2006/relationships/hyperlink" Target="https://biapol.github.io/Quantitative_Bio_Image_Analysis_with_Python_2022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52.png"/><Relationship Id="rId4" Type="http://schemas.openxmlformats.org/officeDocument/2006/relationships/hyperlink" Target="https://pages.github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zenodo.org/records/11241837" TargetMode="External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hyperlink" Target="https://github.com/ScaDS/BIDS-lecture-202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microscopy.org/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hyperlink" Target="http://creativecommons.org/licenses/by/4.0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sandbox.zenodo.org/account/settings/github/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oderefinery.github.io/github-without-command-line/doi/#step-2-activate-the-repository-on-zenodo-sandbox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69.jpeg"/><Relationship Id="rId18" Type="http://schemas.openxmlformats.org/officeDocument/2006/relationships/hyperlink" Target="https://creativecommons.org/licenses/by/4.0/deed.en" TargetMode="External"/><Relationship Id="rId3" Type="http://schemas.openxmlformats.org/officeDocument/2006/relationships/image" Target="../media/image61.tif"/><Relationship Id="rId7" Type="http://schemas.openxmlformats.org/officeDocument/2006/relationships/image" Target="../media/image64.png"/><Relationship Id="rId12" Type="http://schemas.openxmlformats.org/officeDocument/2006/relationships/image" Target="../media/image68.png"/><Relationship Id="rId17" Type="http://schemas.openxmlformats.org/officeDocument/2006/relationships/image" Target="../media/image10.png"/><Relationship Id="rId2" Type="http://schemas.openxmlformats.org/officeDocument/2006/relationships/image" Target="../media/image60.jpe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../media/image67.png"/><Relationship Id="rId5" Type="http://schemas.openxmlformats.org/officeDocument/2006/relationships/image" Target="../media/image62.png"/><Relationship Id="rId15" Type="http://schemas.openxmlformats.org/officeDocument/2006/relationships/image" Target="../media/image71.png"/><Relationship Id="rId10" Type="http://schemas.openxmlformats.org/officeDocument/2006/relationships/image" Target="../media/image66.jpeg"/><Relationship Id="rId19" Type="http://schemas.openxmlformats.org/officeDocument/2006/relationships/hyperlink" Target="https://doi.org/10.5281/zenodo.11259495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65.gif"/><Relationship Id="rId1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lEsperanto/pyclesperanto_prototype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pypistats.org/packages/pyclesperanto-prototyp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oiled.io/blog/stages-of-openness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github.com/BiAPoL/Bio-image_Analysis_with_Python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github.com/BiAPoL/Bio-image_Analysis_with_Python/commits/main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ithub.com/BiAPoL/Bio-image_Analysis_with_Python/graphs/contributor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7" name="Textfeld 1"/>
          <p:cNvSpPr/>
          <p:nvPr/>
        </p:nvSpPr>
        <p:spPr>
          <a:xfrm>
            <a:off x="3211820" y="1225800"/>
            <a:ext cx="181440" cy="36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pic>
        <p:nvPicPr>
          <p:cNvPr id="1838" name="Grafik 4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453140" y="361455"/>
            <a:ext cx="2125742" cy="864346"/>
          </a:xfrm>
          <a:prstGeom prst="rect">
            <a:avLst/>
          </a:prstGeom>
          <a:ln w="0">
            <a:noFill/>
          </a:ln>
        </p:spPr>
      </p:pic>
      <p:sp>
        <p:nvSpPr>
          <p:cNvPr id="1840" name="Textplatzhalter 2"/>
          <p:cNvSpPr/>
          <p:nvPr/>
        </p:nvSpPr>
        <p:spPr>
          <a:xfrm>
            <a:off x="453139" y="1326600"/>
            <a:ext cx="7863003" cy="314964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</a:t>
            </a:r>
            <a:b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</a:b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ARTIFICIAL INTELLIGENCE</a:t>
            </a:r>
            <a:endParaRPr lang="en-US" sz="11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32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de-DE" sz="4000" dirty="0">
                <a:solidFill>
                  <a:srgbClr val="000000"/>
                </a:solidFill>
                <a:latin typeface="Open Sans"/>
              </a:rPr>
              <a:t>Research Software Management </a:t>
            </a:r>
            <a:br>
              <a:rPr lang="de-DE" sz="4000" dirty="0">
                <a:solidFill>
                  <a:srgbClr val="000000"/>
                </a:solidFill>
                <a:latin typeface="Open Sans"/>
              </a:rPr>
            </a:br>
            <a:r>
              <a:rPr lang="de-DE" sz="4000" dirty="0" err="1">
                <a:solidFill>
                  <a:srgbClr val="000000"/>
                </a:solidFill>
                <a:latin typeface="Open Sans"/>
              </a:rPr>
              <a:t>using</a:t>
            </a:r>
            <a:r>
              <a:rPr lang="de-DE" sz="40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de-DE" sz="4000" dirty="0" err="1">
                <a:solidFill>
                  <a:srgbClr val="000000"/>
                </a:solidFill>
                <a:latin typeface="Open Sans"/>
              </a:rPr>
              <a:t>g</a:t>
            </a:r>
            <a:r>
              <a:rPr lang="de-DE" sz="4000" b="0" i="0" dirty="0" err="1">
                <a:solidFill>
                  <a:srgbClr val="000000"/>
                </a:solidFill>
                <a:effectLst/>
                <a:latin typeface="Open Sans"/>
              </a:rPr>
              <a:t>it</a:t>
            </a:r>
            <a:r>
              <a:rPr lang="de-DE" sz="4000" b="0" i="0" dirty="0">
                <a:solidFill>
                  <a:srgbClr val="000000"/>
                </a:solidFill>
                <a:effectLst/>
                <a:latin typeface="Open Sans"/>
              </a:rPr>
              <a:t> and </a:t>
            </a:r>
            <a:r>
              <a:rPr lang="de-DE" sz="4000" b="0" i="0">
                <a:solidFill>
                  <a:srgbClr val="000000"/>
                </a:solidFill>
                <a:effectLst/>
                <a:latin typeface="Open Sans"/>
              </a:rPr>
              <a:t>zenodo</a:t>
            </a:r>
            <a:endParaRPr lang="de-DE" sz="4000" b="0" i="0" dirty="0">
              <a:solidFill>
                <a:srgbClr val="000000"/>
              </a:solidFill>
              <a:effectLst/>
              <a:latin typeface="Open Sans"/>
            </a:endParaRPr>
          </a:p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3200" b="0" strike="noStrike" spc="-1" dirty="0">
                <a:solidFill>
                  <a:srgbClr val="51B02F"/>
                </a:solidFill>
                <a:uFillTx/>
                <a:latin typeface="Barlow"/>
                <a:ea typeface="DejaVu Sans"/>
              </a:rPr>
              <a:t>Robert Haase</a:t>
            </a:r>
            <a:endParaRPr lang="en-US" sz="3200" b="0" strike="noStrike" spc="-1" dirty="0">
              <a:solidFill>
                <a:srgbClr val="51B02F"/>
              </a:solidFill>
              <a:latin typeface="Calibri"/>
            </a:endParaRPr>
          </a:p>
        </p:txBody>
      </p:sp>
      <p:sp>
        <p:nvSpPr>
          <p:cNvPr id="1843" name="Rectangle 148"/>
          <p:cNvSpPr/>
          <p:nvPr/>
        </p:nvSpPr>
        <p:spPr>
          <a:xfrm>
            <a:off x="0" y="0"/>
            <a:ext cx="525240" cy="317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00000"/>
              </a:lnSpc>
            </a:pPr>
            <a:endParaRPr lang="en-US" sz="1800" b="0" strike="noStrike" spc="-1">
              <a:solidFill>
                <a:srgbClr val="000000"/>
              </a:solidFill>
              <a:latin typeface="Calibri"/>
              <a:ea typeface="DejaVu Sans"/>
            </a:endParaRPr>
          </a:p>
        </p:txBody>
      </p:sp>
      <p:sp>
        <p:nvSpPr>
          <p:cNvPr id="1844" name="TextBox 2"/>
          <p:cNvSpPr/>
          <p:nvPr/>
        </p:nvSpPr>
        <p:spPr>
          <a:xfrm>
            <a:off x="3637823" y="6146800"/>
            <a:ext cx="5060391" cy="6448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pc="-1" dirty="0">
                <a:solidFill>
                  <a:schemeClr val="dk1"/>
                </a:solidFill>
                <a:latin typeface="Calibri"/>
                <a:hlinkClick r:id="rId4"/>
              </a:rPr>
              <a:t>CC-BY 4.0</a:t>
            </a:r>
            <a:r>
              <a:rPr lang="en-US" sz="18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  <a:endParaRPr lang="en-US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B832000-C974-4479-68C9-0B05FD5A1D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4799" y="347035"/>
            <a:ext cx="2523494" cy="847735"/>
          </a:xfrm>
          <a:prstGeom prst="rect">
            <a:avLst/>
          </a:prstGeom>
        </p:spPr>
      </p:pic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EF87DD3-54CB-6ECB-786B-0B7EA42217A0}"/>
              </a:ext>
            </a:extLst>
          </p:cNvPr>
          <p:cNvSpPr/>
          <p:nvPr/>
        </p:nvSpPr>
        <p:spPr>
          <a:xfrm>
            <a:off x="3764799" y="1322705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CC9735-65E6-A74E-E12A-DE1E4085FD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8491" y="347036"/>
            <a:ext cx="1112027" cy="847734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F008DF3C-122D-1AB0-C4C7-BA461EA6E20E}"/>
              </a:ext>
            </a:extLst>
          </p:cNvPr>
          <p:cNvSpPr/>
          <p:nvPr/>
        </p:nvSpPr>
        <p:spPr>
          <a:xfrm>
            <a:off x="8049560" y="1322705"/>
            <a:ext cx="1373509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GLOBAL BIOIMAGE ANALYST’S SOCIETY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64AA9B-8DA1-586F-8E60-4BCE0B7E6E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7430" y="2261785"/>
            <a:ext cx="3293348" cy="32500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3A0300-FB51-CFFF-28C7-7CA3EBFEE0FA}"/>
              </a:ext>
            </a:extLst>
          </p:cNvPr>
          <p:cNvSpPr txBox="1"/>
          <p:nvPr/>
        </p:nvSpPr>
        <p:spPr>
          <a:xfrm>
            <a:off x="7877175" y="5511800"/>
            <a:ext cx="78041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https://doi.org/10.5281/zenodo.11259495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D0DD4-C052-079B-35D7-004F9B266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– creating repositories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0DB1E-7056-FFEE-C762-64D4EF88C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46331"/>
          </a:xfrm>
        </p:spPr>
        <p:txBody>
          <a:bodyPr>
            <a:normAutofit/>
          </a:bodyPr>
          <a:lstStyle/>
          <a:p>
            <a:r>
              <a:rPr lang="en-US" sz="3200" dirty="0"/>
              <a:t>Add a new, empty repository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567A62-B752-4E96-84E5-1DFD0669BF8C}"/>
              </a:ext>
            </a:extLst>
          </p:cNvPr>
          <p:cNvSpPr txBox="1"/>
          <p:nvPr/>
        </p:nvSpPr>
        <p:spPr>
          <a:xfrm>
            <a:off x="3190195" y="6144077"/>
            <a:ext cx="5031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https://focalplane.biologists.com/2021/09/04/collaborative-bio-image-analysis-script-editing-with-git/</a:t>
            </a:r>
            <a:r>
              <a:rPr lang="en-US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827963D-E513-86D2-A138-28661B451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49" y="1869771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9BBCE4A-843B-0040-5853-228FB13C0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66" y="3435722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5272F2D5-B585-5376-6A45-A256CCFA3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636" y="2056920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892F056-DF23-8B4C-8B10-74B8154A8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806" y="3435721"/>
            <a:ext cx="4680598" cy="2521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47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9015B-B55A-FF6F-D1AC-CD7243E76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– clone repositories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D8096-391E-52F9-6B45-0CAF3B43BB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1266825"/>
          </a:xfrm>
        </p:spPr>
        <p:txBody>
          <a:bodyPr>
            <a:normAutofit fontScale="92500"/>
          </a:bodyPr>
          <a:lstStyle/>
          <a:p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git clone https://github.com/organization/repository </a:t>
            </a:r>
          </a:p>
          <a:p>
            <a:r>
              <a:rPr lang="en-US" dirty="0"/>
              <a:t>Or: Use the </a:t>
            </a:r>
            <a:r>
              <a:rPr lang="en-US" dirty="0" err="1"/>
              <a:t>Github</a:t>
            </a:r>
            <a:r>
              <a:rPr lang="en-US" dirty="0"/>
              <a:t> Desktop app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5E1696B-1ACB-8FF4-7858-0BEAD147C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49525"/>
            <a:ext cx="571747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455EB04E-2317-1EE2-FCC8-E97DA85E03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12" b="21518"/>
          <a:stretch/>
        </p:blipFill>
        <p:spPr bwMode="auto">
          <a:xfrm>
            <a:off x="6527800" y="2549525"/>
            <a:ext cx="5207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A80948-7CE3-A684-B077-BB9B9D128BBB}"/>
              </a:ext>
            </a:extLst>
          </p:cNvPr>
          <p:cNvSpPr txBox="1"/>
          <p:nvPr/>
        </p:nvSpPr>
        <p:spPr>
          <a:xfrm>
            <a:off x="3930650" y="6193165"/>
            <a:ext cx="78041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4"/>
              </a:rPr>
              <a:t>https://desktop.github.com/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667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942D5-4875-2C74-E4AA-B32B5E189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- uploading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E767A-D783-A302-4618-D92235BF01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1033964"/>
          </a:xfrm>
        </p:spPr>
        <p:txBody>
          <a:bodyPr>
            <a:normAutofit/>
          </a:bodyPr>
          <a:lstStyle/>
          <a:p>
            <a:r>
              <a:rPr lang="en-US" dirty="0"/>
              <a:t>git [add], commit, push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6D546075-62B9-595F-DD7C-870BFA51E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44"/>
          <a:stretch/>
        </p:blipFill>
        <p:spPr bwMode="auto">
          <a:xfrm>
            <a:off x="101600" y="2316664"/>
            <a:ext cx="3606199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0628A003-03B9-9008-2D4A-5297DDB917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50"/>
          <a:stretch/>
        </p:blipFill>
        <p:spPr bwMode="auto">
          <a:xfrm>
            <a:off x="4063399" y="2316664"/>
            <a:ext cx="2295612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44A579D-B155-2792-01C4-B8947FA98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455" y="2316664"/>
            <a:ext cx="532014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45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0B31E-5B1A-8A1C-D4BF-29E73C18A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5487E-D873-E9C7-9B65-E7E9A4104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4457700" cy="4610101"/>
          </a:xfrm>
        </p:spPr>
        <p:txBody>
          <a:bodyPr/>
          <a:lstStyle/>
          <a:p>
            <a:r>
              <a:rPr lang="en-US" dirty="0"/>
              <a:t>Ease of reading notebooks online</a:t>
            </a:r>
          </a:p>
          <a:p>
            <a:r>
              <a:rPr lang="en-US" dirty="0"/>
              <a:t>No need to download and execute code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9FDB694-1C32-1D7F-95D4-61CC70BBB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65125"/>
            <a:ext cx="5249636" cy="638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142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00876-D799-2F56-E694-5BC42111C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A651BD-F832-4906-ED1C-F8CED3D91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0415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If this was too fast…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25A9DB-54D1-E18F-912F-0D2A4E0FD299}"/>
              </a:ext>
            </a:extLst>
          </p:cNvPr>
          <p:cNvSpPr txBox="1"/>
          <p:nvPr/>
        </p:nvSpPr>
        <p:spPr>
          <a:xfrm>
            <a:off x="4013199" y="6207809"/>
            <a:ext cx="41002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https://focalplane.biologists.com/2021/09/04/collaborative-bio-image-analysis-script-editing-with-git/</a:t>
            </a:r>
            <a:r>
              <a:rPr lang="en-US" sz="14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C96EFE-DF5D-E018-D518-FDE62F5473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00" y="1886857"/>
            <a:ext cx="5325662" cy="40930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A9B00CA-D173-790D-2AE2-B704E1E538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862" y="1886857"/>
            <a:ext cx="5325662" cy="409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91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78EB-63FB-F2CD-5E66-9F1BD26F7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Github</a:t>
            </a:r>
            <a:r>
              <a:rPr lang="de-DE" dirty="0"/>
              <a:t> </a:t>
            </a:r>
            <a:r>
              <a:rPr lang="de-DE" dirty="0" err="1"/>
              <a:t>pages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9C993-3A84-89F2-F539-169CCCAC3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508000"/>
          </a:xfrm>
        </p:spPr>
        <p:txBody>
          <a:bodyPr>
            <a:normAutofit lnSpcReduction="10000"/>
          </a:bodyPr>
          <a:lstStyle/>
          <a:p>
            <a:r>
              <a:rPr lang="de-DE" sz="3200" dirty="0"/>
              <a:t>Project </a:t>
            </a:r>
            <a:r>
              <a:rPr lang="de-DE" sz="3200" dirty="0" err="1"/>
              <a:t>documentation</a:t>
            </a:r>
            <a:r>
              <a:rPr lang="de-DE" sz="3200" dirty="0"/>
              <a:t> / </a:t>
            </a:r>
            <a:r>
              <a:rPr lang="de-DE" sz="3200" dirty="0" err="1"/>
              <a:t>websites</a:t>
            </a:r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81AD9E-F91C-42E1-7320-DE445F309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01" y="1790701"/>
            <a:ext cx="5181860" cy="4127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C10BD80-94D6-B624-7715-D29EDDD33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513" y="1790701"/>
            <a:ext cx="6126287" cy="41274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4EFEE15-9AA7-4FA0-7FA4-58903CF1B58D}"/>
              </a:ext>
            </a:extLst>
          </p:cNvPr>
          <p:cNvSpPr txBox="1"/>
          <p:nvPr/>
        </p:nvSpPr>
        <p:spPr>
          <a:xfrm>
            <a:off x="3873500" y="6056610"/>
            <a:ext cx="4292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https://scads.github.io/BIDS-training-2024/</a:t>
            </a:r>
            <a:r>
              <a:rPr lang="en-US" sz="1600" dirty="0"/>
              <a:t> </a:t>
            </a:r>
            <a:r>
              <a:rPr lang="en-US" sz="1600" dirty="0">
                <a:hlinkClick r:id="rId5"/>
              </a:rPr>
              <a:t>https://pages.github.com/</a:t>
            </a:r>
            <a:r>
              <a:rPr lang="en-US" sz="1600" dirty="0"/>
              <a:t> </a:t>
            </a:r>
            <a:r>
              <a:rPr lang="en-US" sz="1600" dirty="0">
                <a:hlinkClick r:id="rId6"/>
              </a:rPr>
              <a:t>https://jupyterbook.org/en/stable/intro.html</a:t>
            </a:r>
            <a:r>
              <a:rPr lang="en-US" sz="1600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33106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B67D2AF-A010-EB6A-74AA-CBA2B0FE1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Where to share? Gitlab / </a:t>
            </a:r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E1F4C-2667-EA6B-F72E-897FBE550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4765391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3200" dirty="0"/>
              <a:t>Version control</a:t>
            </a:r>
          </a:p>
          <a:p>
            <a:pPr marL="457200" indent="-457200"/>
            <a:r>
              <a:rPr lang="en-US" sz="3200" dirty="0"/>
              <a:t>Working collaboratively on code</a:t>
            </a:r>
            <a:endParaRPr lang="en-US" sz="4800" dirty="0"/>
          </a:p>
          <a:p>
            <a:pPr marL="457200" indent="-457200"/>
            <a:r>
              <a:rPr lang="en-US" sz="3200" dirty="0"/>
              <a:t>Gitlab: commonly </a:t>
            </a:r>
            <a:br>
              <a:rPr lang="en-US" sz="3200" dirty="0"/>
            </a:br>
            <a:r>
              <a:rPr lang="en-US" sz="3200" dirty="0"/>
              <a:t>available at research </a:t>
            </a:r>
            <a:br>
              <a:rPr lang="en-US" sz="3200" dirty="0"/>
            </a:br>
            <a:r>
              <a:rPr lang="en-US" sz="3200" dirty="0"/>
              <a:t>institutions</a:t>
            </a:r>
          </a:p>
          <a:p>
            <a:pPr marL="457200" indent="-457200"/>
            <a:r>
              <a:rPr lang="en-US" sz="3200" dirty="0" err="1"/>
              <a:t>Github</a:t>
            </a:r>
            <a:r>
              <a:rPr lang="en-US" sz="3200" dirty="0"/>
              <a:t>: Owned</a:t>
            </a:r>
            <a:br>
              <a:rPr lang="en-US" sz="3200" dirty="0"/>
            </a:br>
            <a:r>
              <a:rPr lang="en-US" sz="3200" dirty="0"/>
              <a:t>by Microsoft, ideal for</a:t>
            </a:r>
            <a:br>
              <a:rPr lang="en-US" sz="3200" dirty="0"/>
            </a:br>
            <a:r>
              <a:rPr lang="en-US" sz="3200" dirty="0"/>
              <a:t>collaborating with </a:t>
            </a:r>
            <a:br>
              <a:rPr lang="en-US" sz="3200" dirty="0"/>
            </a:br>
            <a:r>
              <a:rPr lang="en-US" sz="3200" dirty="0"/>
              <a:t>externals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5F9BF4-3A26-20B5-14DF-A31680DC5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0307" y="1255318"/>
            <a:ext cx="4344493" cy="33883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EAF4AE4-38EE-F5EA-DACF-2783D7A968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094" y="2472793"/>
            <a:ext cx="3708400" cy="33883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470B5F-7BFB-8681-0F0A-4F89C06308CC}"/>
              </a:ext>
            </a:extLst>
          </p:cNvPr>
          <p:cNvSpPr txBox="1"/>
          <p:nvPr/>
        </p:nvSpPr>
        <p:spPr>
          <a:xfrm>
            <a:off x="3949699" y="6048091"/>
            <a:ext cx="74496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4"/>
              </a:rPr>
              <a:t>https://gitlab.mn.tu-dresden.de/</a:t>
            </a:r>
            <a:endParaRPr lang="en-US" sz="1600" dirty="0"/>
          </a:p>
          <a:p>
            <a:r>
              <a:rPr lang="en-US" sz="1600" dirty="0">
                <a:hlinkClick r:id="rId5"/>
              </a:rPr>
              <a:t>https://git.mpi-cbg.de/</a:t>
            </a:r>
            <a:r>
              <a:rPr lang="en-US" sz="1600" dirty="0"/>
              <a:t> </a:t>
            </a:r>
          </a:p>
          <a:p>
            <a:r>
              <a:rPr lang="en-US" sz="1600" dirty="0">
                <a:hlinkClick r:id="rId6"/>
              </a:rPr>
              <a:t>https://github.com/</a:t>
            </a:r>
            <a:r>
              <a:rPr 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3594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03DD-50FF-AC9E-25FF-8BEFF378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versus </a:t>
            </a:r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B89F5-F73C-A367-F301-D974E1C87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30800" cy="4610101"/>
          </a:xfrm>
        </p:spPr>
        <p:txBody>
          <a:bodyPr>
            <a:normAutofit/>
          </a:bodyPr>
          <a:lstStyle/>
          <a:p>
            <a:r>
              <a:rPr lang="en-US" sz="3600" dirty="0" err="1"/>
              <a:t>Github</a:t>
            </a:r>
            <a:endParaRPr lang="en-US" sz="3600" dirty="0"/>
          </a:p>
          <a:p>
            <a:pPr lvl="1"/>
            <a:r>
              <a:rPr lang="en-US" sz="3600" dirty="0"/>
              <a:t>Good for collaboration</a:t>
            </a:r>
          </a:p>
          <a:p>
            <a:pPr lvl="1"/>
            <a:r>
              <a:rPr lang="en-US" sz="3600" dirty="0"/>
              <a:t>Small changes committed separately</a:t>
            </a:r>
          </a:p>
          <a:p>
            <a:pPr lvl="1"/>
            <a:r>
              <a:rPr lang="en-US" sz="3600" dirty="0"/>
              <a:t>Full history of code available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801FA-D286-0F3F-AC0A-3033E2DF0FBD}"/>
              </a:ext>
            </a:extLst>
          </p:cNvPr>
          <p:cNvSpPr txBox="1">
            <a:spLocks/>
          </p:cNvSpPr>
          <p:nvPr/>
        </p:nvSpPr>
        <p:spPr>
          <a:xfrm>
            <a:off x="5689600" y="1282700"/>
            <a:ext cx="5130800" cy="4610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/>
              <a:t>Zenodo</a:t>
            </a:r>
            <a:endParaRPr lang="en-US" sz="3600" dirty="0"/>
          </a:p>
          <a:p>
            <a:pPr lvl="1"/>
            <a:r>
              <a:rPr lang="en-US" sz="3600" dirty="0"/>
              <a:t>Publicly funded infrastructure</a:t>
            </a:r>
          </a:p>
          <a:p>
            <a:pPr lvl="1"/>
            <a:r>
              <a:rPr lang="en-US" sz="3600" dirty="0"/>
              <a:t>Good for Archiving</a:t>
            </a:r>
          </a:p>
          <a:p>
            <a:pPr lvl="1"/>
            <a:r>
              <a:rPr lang="en-US" sz="3600" dirty="0"/>
              <a:t>Releases are archived, not every commit</a:t>
            </a:r>
          </a:p>
        </p:txBody>
      </p:sp>
    </p:spTree>
    <p:extLst>
      <p:ext uri="{BB962C8B-B14F-4D97-AF65-F5344CB8AC3E}">
        <p14:creationId xmlns:p14="http://schemas.microsoft.com/office/powerpoint/2010/main" val="3563507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CC138-F932-6FF0-C589-74410DF21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1DDFC-942F-3371-6B7B-1806CC269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99414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Great for archiving code, slides, data</a:t>
            </a:r>
          </a:p>
          <a:p>
            <a:r>
              <a:rPr lang="en-US" dirty="0"/>
              <a:t>Publicly funded infrastructure @ CERN / Switzerland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559B0A-6774-56C1-C1D6-EB14A86B4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389" y="2276841"/>
            <a:ext cx="6346372" cy="31731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F95DBE-78C2-B2F2-2716-32930B87F6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029" y="2719615"/>
            <a:ext cx="6346372" cy="31731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2B2F282-6717-BC35-642B-8C3C15549E18}"/>
              </a:ext>
            </a:extLst>
          </p:cNvPr>
          <p:cNvSpPr txBox="1"/>
          <p:nvPr/>
        </p:nvSpPr>
        <p:spPr>
          <a:xfrm>
            <a:off x="4383087" y="6162387"/>
            <a:ext cx="36036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hlinkClick r:id="rId4"/>
              </a:rPr>
              <a:t>https://zenodo.org/</a:t>
            </a:r>
            <a:r>
              <a:rPr 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07985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94D7DD6-EFF2-70DA-3C44-29CC248E0295}"/>
              </a:ext>
            </a:extLst>
          </p:cNvPr>
          <p:cNvSpPr txBox="1"/>
          <p:nvPr/>
        </p:nvSpPr>
        <p:spPr>
          <a:xfrm>
            <a:off x="3860800" y="6148169"/>
            <a:ext cx="44831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https://focalplane.biologists.com/2023/02/15/sharing-research-data-with-zenodo/</a:t>
            </a:r>
            <a:r>
              <a:rPr lang="en-US" dirty="0"/>
              <a:t>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7D71E7E-48B1-CF1E-81BC-CFAEC13F2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56" y="1972973"/>
            <a:ext cx="5359047" cy="398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2211436A-8B88-3D1B-6029-A48AE68B1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Zendo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77DB52B-5379-9BBC-6294-1755BC178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952500"/>
          </a:xfrm>
        </p:spPr>
        <p:txBody>
          <a:bodyPr/>
          <a:lstStyle/>
          <a:p>
            <a:r>
              <a:rPr lang="de-DE" dirty="0"/>
              <a:t>Sharing and </a:t>
            </a:r>
            <a:r>
              <a:rPr lang="de-DE" dirty="0" err="1"/>
              <a:t>citing</a:t>
            </a:r>
            <a:r>
              <a:rPr lang="de-DE" dirty="0"/>
              <a:t> </a:t>
            </a:r>
            <a:r>
              <a:rPr lang="de-DE" dirty="0" err="1"/>
              <a:t>made</a:t>
            </a:r>
            <a:r>
              <a:rPr lang="de-DE" dirty="0"/>
              <a:t> easy</a:t>
            </a:r>
            <a:endParaRPr 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67518F1-CE4A-C984-302B-F26F2115A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375" y="1972972"/>
            <a:ext cx="5359049" cy="3983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331FF71-9873-67B8-112C-74F76FFA3E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97" y="1972973"/>
            <a:ext cx="5359047" cy="398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80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6B2BC-7FAE-E6B9-C662-7C9C5D559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5400" dirty="0"/>
              <a:t>Managing Research Software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B65C0-2D9F-C489-DC0B-BA8DC9947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5394960" cy="739776"/>
          </a:xfrm>
        </p:spPr>
        <p:txBody>
          <a:bodyPr/>
          <a:lstStyle/>
          <a:p>
            <a:r>
              <a:rPr lang="de-DE" dirty="0"/>
              <a:t>Me, </a:t>
            </a:r>
            <a:r>
              <a:rPr lang="de-DE" dirty="0" err="1"/>
              <a:t>during</a:t>
            </a:r>
            <a:r>
              <a:rPr lang="de-DE" dirty="0"/>
              <a:t> </a:t>
            </a:r>
            <a:r>
              <a:rPr lang="de-DE" dirty="0" err="1"/>
              <a:t>my</a:t>
            </a:r>
            <a:r>
              <a:rPr lang="de-DE" dirty="0"/>
              <a:t> </a:t>
            </a:r>
            <a:r>
              <a:rPr lang="de-DE" dirty="0" err="1"/>
              <a:t>Phd</a:t>
            </a:r>
            <a:r>
              <a:rPr lang="de-DE" dirty="0"/>
              <a:t>: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6B72F6-F712-4E40-7EA2-CC537AEF0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20" y="2177583"/>
            <a:ext cx="4416417" cy="2944277"/>
          </a:xfrm>
          <a:prstGeom prst="rect">
            <a:avLst/>
          </a:prstGeom>
        </p:spPr>
      </p:pic>
      <p:pic>
        <p:nvPicPr>
          <p:cNvPr id="16" name="Picture 2" descr="Image">
            <a:extLst>
              <a:ext uri="{FF2B5EF4-FFF2-40B4-BE49-F238E27FC236}">
                <a16:creationId xmlns:a16="http://schemas.microsoft.com/office/drawing/2014/main" id="{AFE37BF8-CD81-FFAC-183E-F9EABF20B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72" y="2378237"/>
            <a:ext cx="6499228" cy="335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6374A216-22FB-59A6-95A6-3CB62D08EC58}"/>
              </a:ext>
            </a:extLst>
          </p:cNvPr>
          <p:cNvSpPr/>
          <p:nvPr/>
        </p:nvSpPr>
        <p:spPr>
          <a:xfrm>
            <a:off x="7469668" y="2804716"/>
            <a:ext cx="1342266" cy="1117336"/>
          </a:xfrm>
          <a:prstGeom prst="wedgeRectCallout">
            <a:avLst>
              <a:gd name="adj1" fmla="val -60080"/>
              <a:gd name="adj2" fmla="val 61278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PhD student finishes and leaves the  institute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3D1683-E46D-0745-682E-A8FDE5E5E5F4}"/>
              </a:ext>
            </a:extLst>
          </p:cNvPr>
          <p:cNvCxnSpPr>
            <a:cxnSpLocks/>
          </p:cNvCxnSpPr>
          <p:nvPr/>
        </p:nvCxnSpPr>
        <p:spPr>
          <a:xfrm>
            <a:off x="7310305" y="4055611"/>
            <a:ext cx="0" cy="14688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B3354BA-4EDD-4DE6-13BA-C0C1769F8493}"/>
              </a:ext>
            </a:extLst>
          </p:cNvPr>
          <p:cNvSpPr txBox="1"/>
          <p:nvPr/>
        </p:nvSpPr>
        <p:spPr>
          <a:xfrm>
            <a:off x="10432447" y="2476035"/>
            <a:ext cx="1490133" cy="4414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2400" dirty="0">
                <a:solidFill>
                  <a:srgbClr val="C00000"/>
                </a:solidFill>
              </a:rPr>
              <a:t>(n=1)</a:t>
            </a:r>
            <a:endParaRPr lang="en-US" sz="4800" dirty="0">
              <a:solidFill>
                <a:srgbClr val="C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CBE9AA-E94A-FD2D-3D22-E10638A75A9A}"/>
              </a:ext>
            </a:extLst>
          </p:cNvPr>
          <p:cNvSpPr txBox="1"/>
          <p:nvPr/>
        </p:nvSpPr>
        <p:spPr>
          <a:xfrm>
            <a:off x="6184900" y="1946751"/>
            <a:ext cx="4915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„</a:t>
            </a:r>
            <a:r>
              <a:rPr lang="de-DE" sz="2400" dirty="0" err="1"/>
              <a:t>Geisterr</a:t>
            </a:r>
            <a:r>
              <a:rPr lang="de-DE" sz="2400" dirty="0"/>
              <a:t>“ </a:t>
            </a:r>
            <a:r>
              <a:rPr lang="de-DE" sz="2400" dirty="0" err="1"/>
              <a:t>usage</a:t>
            </a:r>
            <a:r>
              <a:rPr lang="de-DE" sz="2400" dirty="0"/>
              <a:t> </a:t>
            </a:r>
            <a:r>
              <a:rPr lang="de-DE" sz="2400" dirty="0" err="1"/>
              <a:t>statistics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7490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B1C7F6-CB8E-AF96-EE2C-7C4A0F8D2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79435"/>
            <a:ext cx="5917914" cy="34958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3A0A2-72CE-5787-9130-9AC1383DF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581" y="2520719"/>
            <a:ext cx="5917914" cy="3495865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2763B48C-2792-687F-6D49-99F6B6158F1A}"/>
              </a:ext>
            </a:extLst>
          </p:cNvPr>
          <p:cNvSpPr/>
          <p:nvPr/>
        </p:nvSpPr>
        <p:spPr>
          <a:xfrm>
            <a:off x="9108538" y="726621"/>
            <a:ext cx="2958957" cy="1431011"/>
          </a:xfrm>
          <a:prstGeom prst="wedgeRectCallout">
            <a:avLst>
              <a:gd name="adj1" fmla="val -3604"/>
              <a:gd name="adj2" fmla="val 185951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April 7</a:t>
            </a:r>
            <a:r>
              <a:rPr lang="en-US" baseline="30000" dirty="0">
                <a:solidFill>
                  <a:schemeClr val="tx1"/>
                </a:solidFill>
              </a:rPr>
              <a:t>th</a:t>
            </a:r>
            <a:r>
              <a:rPr lang="en-US" dirty="0">
                <a:solidFill>
                  <a:schemeClr val="tx1"/>
                </a:solidFill>
              </a:rPr>
              <a:t> 2024: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4E6FE4-0752-526D-4E33-4C4B86925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65125"/>
            <a:ext cx="8572500" cy="739775"/>
          </a:xfrm>
        </p:spPr>
        <p:txBody>
          <a:bodyPr>
            <a:normAutofit fontScale="90000"/>
          </a:bodyPr>
          <a:lstStyle/>
          <a:p>
            <a:r>
              <a:rPr lang="en-US" sz="5400" dirty="0"/>
              <a:t>Restricted Access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483A61-8412-52FD-A407-599B51EB6E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  <a:p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E0ABAA-4E23-51ED-0BCA-CEF4EAC0B521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https://zenodo.org/records/10829230</a:t>
            </a:r>
            <a:r>
              <a:rPr lang="en-US" dirty="0"/>
              <a:t> 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1F6D7A77-7651-96AE-5681-FC1275648A85}"/>
              </a:ext>
            </a:extLst>
          </p:cNvPr>
          <p:cNvSpPr/>
          <p:nvPr/>
        </p:nvSpPr>
        <p:spPr>
          <a:xfrm rot="8207835">
            <a:off x="4079421" y="3211625"/>
            <a:ext cx="457200" cy="434751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59FF8E-678A-CA87-D53B-811776D1AB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133" t="14244" r="11704" b="18314"/>
          <a:stretch/>
        </p:blipFill>
        <p:spPr>
          <a:xfrm>
            <a:off x="9275467" y="1082536"/>
            <a:ext cx="2625098" cy="879021"/>
          </a:xfrm>
          <a:prstGeom prst="rect">
            <a:avLst/>
          </a:prstGeom>
        </p:spPr>
      </p:pic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5B588076-1F24-8A51-A10F-425A86AF4AA1}"/>
              </a:ext>
            </a:extLst>
          </p:cNvPr>
          <p:cNvSpPr/>
          <p:nvPr/>
        </p:nvSpPr>
        <p:spPr>
          <a:xfrm>
            <a:off x="6951531" y="1768565"/>
            <a:ext cx="2958957" cy="1431011"/>
          </a:xfrm>
          <a:prstGeom prst="wedgeRectCallout">
            <a:avLst>
              <a:gd name="adj1" fmla="val 70220"/>
              <a:gd name="adj2" fmla="val 116728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May 23</a:t>
            </a:r>
            <a:r>
              <a:rPr lang="en-US" baseline="30000" dirty="0">
                <a:solidFill>
                  <a:schemeClr val="tx1"/>
                </a:solidFill>
              </a:rPr>
              <a:t>rd</a:t>
            </a:r>
            <a:r>
              <a:rPr lang="en-US" dirty="0">
                <a:solidFill>
                  <a:schemeClr val="tx1"/>
                </a:solidFill>
              </a:rPr>
              <a:t> 2024: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C7DACA-1755-2966-FBBA-D474E0867F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21321" y="2295834"/>
            <a:ext cx="2619375" cy="695325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010A398A-1E3A-FF54-4BDC-42C8B6BF66FB}"/>
              </a:ext>
            </a:extLst>
          </p:cNvPr>
          <p:cNvSpPr/>
          <p:nvPr/>
        </p:nvSpPr>
        <p:spPr>
          <a:xfrm rot="10800000">
            <a:off x="11409703" y="3655048"/>
            <a:ext cx="733992" cy="595652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78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EA0C2-23E0-66BE-C3E2-874407C4D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Restricted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5A76-7A9B-79EF-D5FF-C0A802AF4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03250"/>
          </a:xfrm>
        </p:spPr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  <a:p>
            <a:endParaRPr lang="en-US" sz="2800" dirty="0"/>
          </a:p>
          <a:p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D3DE38-6D4B-A2D1-CD09-25C4EDB2F0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00254"/>
            <a:ext cx="4562623" cy="40264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D35A488-652D-77F3-289B-3D1F86399EA2}"/>
              </a:ext>
            </a:extLst>
          </p:cNvPr>
          <p:cNvSpPr/>
          <p:nvPr/>
        </p:nvSpPr>
        <p:spPr>
          <a:xfrm>
            <a:off x="1224643" y="3200400"/>
            <a:ext cx="1338943" cy="302079"/>
          </a:xfrm>
          <a:prstGeom prst="rect">
            <a:avLst/>
          </a:prstGeom>
          <a:noFill/>
          <a:ln w="28575">
            <a:solidFill>
              <a:srgbClr val="70AD47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0275A9-E01B-9261-492F-8260FDBB4F77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https://zenodo.org/records/10829230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8447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D965BB-B90E-8B7B-27AE-706823DF7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800254"/>
            <a:ext cx="4562623" cy="40264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EA0C2-23E0-66BE-C3E2-874407C4D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Restricted Access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5A76-7A9B-79EF-D5FF-C0A802AF4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03250"/>
          </a:xfrm>
        </p:spPr>
        <p:txBody>
          <a:bodyPr>
            <a:normAutofit/>
          </a:bodyPr>
          <a:lstStyle/>
          <a:p>
            <a:r>
              <a:rPr lang="en-US" sz="2800" dirty="0"/>
              <a:t>The A in FAIR does not necessarily stand for Open Access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AF2C318-2EA1-DEC4-01BF-ED0B45382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9605" y="1800254"/>
            <a:ext cx="5860342" cy="40264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3DB8D3-D0EB-1F4C-8861-EDFB67BD103E}"/>
              </a:ext>
            </a:extLst>
          </p:cNvPr>
          <p:cNvSpPr/>
          <p:nvPr/>
        </p:nvSpPr>
        <p:spPr>
          <a:xfrm>
            <a:off x="816428" y="2996293"/>
            <a:ext cx="204107" cy="43270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5BE6D8-44D5-434F-0E21-19327C442B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007" t="35247" r="88587" b="61126"/>
          <a:stretch/>
        </p:blipFill>
        <p:spPr>
          <a:xfrm>
            <a:off x="863598" y="3036095"/>
            <a:ext cx="109765" cy="146050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0B5287F1-2430-C75B-A071-8D6A1C996F61}"/>
              </a:ext>
            </a:extLst>
          </p:cNvPr>
          <p:cNvSpPr/>
          <p:nvPr/>
        </p:nvSpPr>
        <p:spPr>
          <a:xfrm>
            <a:off x="1473200" y="3937000"/>
            <a:ext cx="3546622" cy="1689100"/>
          </a:xfrm>
          <a:prstGeom prst="wedgeRectCallout">
            <a:avLst>
              <a:gd name="adj1" fmla="val -36230"/>
              <a:gd name="adj2" fmla="val -8045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err="1"/>
              <a:t>Rcommendation</a:t>
            </a:r>
            <a:r>
              <a:rPr lang="de-DE" sz="2000" dirty="0"/>
              <a:t>: </a:t>
            </a:r>
            <a:r>
              <a:rPr lang="de-DE" sz="2000" dirty="0" err="1"/>
              <a:t>Give</a:t>
            </a:r>
            <a:r>
              <a:rPr lang="de-DE" sz="2000" dirty="0"/>
              <a:t> </a:t>
            </a:r>
            <a:r>
              <a:rPr lang="de-DE" sz="2000" dirty="0" err="1"/>
              <a:t>access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people</a:t>
            </a:r>
            <a:r>
              <a:rPr lang="de-DE" sz="2000" dirty="0"/>
              <a:t>, </a:t>
            </a:r>
            <a:r>
              <a:rPr lang="de-DE" sz="2000" dirty="0" err="1"/>
              <a:t>because</a:t>
            </a:r>
            <a:r>
              <a:rPr lang="de-DE" sz="2000" dirty="0"/>
              <a:t> </a:t>
            </a:r>
            <a:r>
              <a:rPr lang="de-DE" sz="2000" dirty="0" err="1"/>
              <a:t>they</a:t>
            </a:r>
            <a:r>
              <a:rPr lang="de-DE" sz="2000" dirty="0"/>
              <a:t> </a:t>
            </a:r>
            <a:r>
              <a:rPr lang="de-DE" sz="2000" dirty="0" err="1"/>
              <a:t>cannot</a:t>
            </a:r>
            <a:r>
              <a:rPr lang="de-DE" sz="2000" dirty="0"/>
              <a:t> </a:t>
            </a:r>
            <a:r>
              <a:rPr lang="de-DE" sz="2000" dirty="0" err="1"/>
              <a:t>easily</a:t>
            </a:r>
            <a:r>
              <a:rPr lang="de-DE" sz="2000" dirty="0"/>
              <a:t> </a:t>
            </a:r>
            <a:r>
              <a:rPr lang="de-DE" sz="2000" dirty="0" err="1"/>
              <a:t>forward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</a:t>
            </a:r>
            <a:r>
              <a:rPr lang="de-DE" sz="2000" dirty="0" err="1"/>
              <a:t>right</a:t>
            </a:r>
            <a:r>
              <a:rPr lang="de-DE" sz="2000" dirty="0"/>
              <a:t> </a:t>
            </a: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dirty="0" err="1"/>
              <a:t>download</a:t>
            </a:r>
            <a:r>
              <a:rPr lang="de-DE" sz="2000" dirty="0"/>
              <a:t>, and </a:t>
            </a:r>
            <a:r>
              <a:rPr lang="de-DE" sz="2000" dirty="0" err="1"/>
              <a:t>you</a:t>
            </a:r>
            <a:r>
              <a:rPr lang="de-DE" sz="2000" dirty="0"/>
              <a:t> </a:t>
            </a:r>
            <a:r>
              <a:rPr lang="de-DE" sz="2000" dirty="0" err="1"/>
              <a:t>can</a:t>
            </a:r>
            <a:r>
              <a:rPr lang="de-DE" sz="2000" dirty="0"/>
              <a:t> </a:t>
            </a:r>
            <a:r>
              <a:rPr lang="de-DE" sz="2000" dirty="0" err="1"/>
              <a:t>revoke</a:t>
            </a:r>
            <a:r>
              <a:rPr lang="de-DE" sz="2000" dirty="0"/>
              <a:t> </a:t>
            </a:r>
            <a:r>
              <a:rPr lang="de-DE" sz="2000" dirty="0" err="1"/>
              <a:t>it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indivduals</a:t>
            </a:r>
            <a:r>
              <a:rPr lang="de-DE" sz="2000" dirty="0"/>
              <a:t>.</a:t>
            </a:r>
            <a:endParaRPr lang="en-US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ACB7A-F153-8823-7BAE-AB574D13E57B}"/>
              </a:ext>
            </a:extLst>
          </p:cNvPr>
          <p:cNvSpPr txBox="1"/>
          <p:nvPr/>
        </p:nvSpPr>
        <p:spPr>
          <a:xfrm>
            <a:off x="3992574" y="6255888"/>
            <a:ext cx="68802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https://zenodo.org/records/10829230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170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6D0A-A670-AEBD-26FE-77456EB5C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E50281-E842-9605-467E-8E53BC73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Open Access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6AE1D6-B254-75D9-8613-93F0CEDCB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b="0" strike="noStrike" spc="-1" dirty="0">
                <a:solidFill>
                  <a:srgbClr val="00305E"/>
                </a:solidFill>
                <a:latin typeface="Calibri"/>
              </a:rPr>
              <a:t>Others teach using your shared materials</a:t>
            </a:r>
            <a:endParaRPr lang="en-US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AD9A640E-C75C-0D04-BF3A-7889D440EE34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6125040" y="2148780"/>
            <a:ext cx="5082840" cy="3513960"/>
          </a:xfrm>
          <a:prstGeom prst="rect">
            <a:avLst/>
          </a:prstGeom>
          <a:ln w="0">
            <a:noFill/>
          </a:ln>
        </p:spPr>
      </p:pic>
      <p:sp>
        <p:nvSpPr>
          <p:cNvPr id="12" name="TextBox 10">
            <a:extLst>
              <a:ext uri="{FF2B5EF4-FFF2-40B4-BE49-F238E27FC236}">
                <a16:creationId xmlns:a16="http://schemas.microsoft.com/office/drawing/2014/main" id="{94FA5853-BC04-EEEE-E9FE-FD666187FA83}"/>
              </a:ext>
            </a:extLst>
          </p:cNvPr>
          <p:cNvSpPr/>
          <p:nvPr/>
        </p:nvSpPr>
        <p:spPr>
          <a:xfrm>
            <a:off x="3856680" y="6144280"/>
            <a:ext cx="7213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https://f1000research.com/slides/10-201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defTabSz="914400">
              <a:lnSpc>
                <a:spcPct val="100000"/>
              </a:lnSpc>
            </a:pPr>
            <a:r>
              <a:rPr lang="en-US" sz="1800" b="0" u="sng" strike="noStrike" spc="-1">
                <a:solidFill>
                  <a:schemeClr val="dk1"/>
                </a:solidFill>
                <a:uFillTx/>
                <a:latin typeface="Calibri"/>
                <a:hlinkClick r:id="rId3"/>
              </a:rPr>
              <a:t>https://f1000research.com/slides/11-1175</a:t>
            </a:r>
            <a:r>
              <a:rPr lang="en-US" sz="1800" b="0" strike="noStrike" spc="-1">
                <a:solidFill>
                  <a:schemeClr val="dk1"/>
                </a:solidFill>
                <a:latin typeface="Calibri"/>
              </a:rPr>
              <a:t> 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" name="Picture 14">
            <a:extLst>
              <a:ext uri="{FF2B5EF4-FFF2-40B4-BE49-F238E27FC236}">
                <a16:creationId xmlns:a16="http://schemas.microsoft.com/office/drawing/2014/main" id="{1E4BBCA5-330C-3792-A2E3-18F55543C8A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493920" y="2148780"/>
            <a:ext cx="5082840" cy="3513960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468902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CB4CF0-5E1D-B6C8-E628-236269A49C31}"/>
              </a:ext>
            </a:extLst>
          </p:cNvPr>
          <p:cNvSpPr txBox="1"/>
          <p:nvPr/>
        </p:nvSpPr>
        <p:spPr>
          <a:xfrm>
            <a:off x="3835400" y="6141134"/>
            <a:ext cx="5600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hlinkClick r:id="rId2"/>
              </a:rPr>
              <a:t>https://biapol.github.io/Quantitative_Bio_Image_Analysis_with_Python_2022/</a:t>
            </a:r>
            <a:r>
              <a:rPr lang="en-US" sz="1200" dirty="0"/>
              <a:t> </a:t>
            </a:r>
          </a:p>
          <a:p>
            <a:r>
              <a:rPr lang="en-US" sz="1200" dirty="0">
                <a:hlinkClick r:id="rId3"/>
              </a:rPr>
              <a:t>https://scads.github.io/BIDS-training-2024/</a:t>
            </a:r>
            <a:r>
              <a:rPr lang="en-US" sz="1200" dirty="0"/>
              <a:t>  </a:t>
            </a:r>
            <a:br>
              <a:rPr lang="en-US" sz="1200" dirty="0"/>
            </a:br>
            <a:r>
              <a:rPr lang="en-US" sz="1200" dirty="0">
                <a:hlinkClick r:id="rId4"/>
              </a:rPr>
              <a:t>https://pages.github.com/</a:t>
            </a:r>
            <a:r>
              <a:rPr lang="en-US" sz="12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4B5AFD-F551-6FCB-CB71-2510B7BD3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06" y="1951911"/>
            <a:ext cx="6126288" cy="38826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0F3730-0D5A-C87C-14B9-C260DACCA8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4700" y="1949933"/>
            <a:ext cx="5765800" cy="388462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0812411-E3AD-9620-51C5-B0D8D33FE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Open Access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1A9D06D-CA12-9A77-EBC9-1CD315A60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667233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b="0" strike="noStrike" spc="-1" dirty="0">
                <a:solidFill>
                  <a:srgbClr val="00305E"/>
                </a:solidFill>
                <a:latin typeface="Calibri"/>
              </a:rPr>
              <a:t>Others teach using your shared materials</a:t>
            </a:r>
            <a:endParaRPr lang="en-US" sz="4000" b="0" strike="noStrike" spc="-1" dirty="0">
              <a:solidFill>
                <a:schemeClr val="dk1"/>
              </a:solidFill>
              <a:latin typeface="Calibri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868902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28C45-E242-A2D4-5791-F6B419BBF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Reusability</a:t>
            </a:r>
            <a:r>
              <a:rPr lang="de-DE" dirty="0"/>
              <a:t>: Licensing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E3788-15A7-C126-9C70-E9CFAA7A1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739776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B03717-7440-E938-93B1-EA9368DEC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9667" y="1104900"/>
            <a:ext cx="6372359" cy="40386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426377EE-19C0-0CC8-D031-B8AE147A170D}"/>
              </a:ext>
            </a:extLst>
          </p:cNvPr>
          <p:cNvSpPr/>
          <p:nvPr/>
        </p:nvSpPr>
        <p:spPr>
          <a:xfrm rot="10800000">
            <a:off x="10909005" y="3467100"/>
            <a:ext cx="749594" cy="61277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38A5A2-3017-F008-7542-2426DD22D524}"/>
              </a:ext>
            </a:extLst>
          </p:cNvPr>
          <p:cNvSpPr txBox="1"/>
          <p:nvPr/>
        </p:nvSpPr>
        <p:spPr>
          <a:xfrm>
            <a:off x="3835399" y="6146800"/>
            <a:ext cx="75404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https://zenodo.org/records/11241837</a:t>
            </a:r>
            <a:r>
              <a:rPr lang="en-US" dirty="0"/>
              <a:t> </a:t>
            </a:r>
          </a:p>
          <a:p>
            <a:r>
              <a:rPr lang="en-US" dirty="0">
                <a:hlinkClick r:id="rId4"/>
              </a:rPr>
              <a:t>https://github.com/ScaDS/BIDS-lecture-2024</a:t>
            </a:r>
            <a:r>
              <a:rPr lang="en-US" dirty="0"/>
              <a:t>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8FC9E75-F1C1-F276-F88F-FC28978D9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974" y="1854098"/>
            <a:ext cx="5096434" cy="40453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9B9FBE2-3EDD-A51D-4727-4F6DDCDCC5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974" y="1113929"/>
            <a:ext cx="5102932" cy="4050501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13AA87-17DA-5BBE-135F-F1BEB453FB8F}"/>
              </a:ext>
            </a:extLst>
          </p:cNvPr>
          <p:cNvSpPr/>
          <p:nvPr/>
        </p:nvSpPr>
        <p:spPr>
          <a:xfrm>
            <a:off x="2995385" y="5286665"/>
            <a:ext cx="749594" cy="612776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FCFB4B4-BB39-A91B-0C59-A2C06AD559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5008" y="1282701"/>
            <a:ext cx="4977588" cy="4576169"/>
          </a:xfrm>
          <a:prstGeom prst="rect">
            <a:avLst/>
          </a:prstGeom>
          <a:ln w="38100">
            <a:solidFill>
              <a:srgbClr val="4BAC2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62F5AD5-08A5-5B4C-53FD-1F1735284198}"/>
              </a:ext>
            </a:extLst>
          </p:cNvPr>
          <p:cNvCxnSpPr/>
          <p:nvPr/>
        </p:nvCxnSpPr>
        <p:spPr>
          <a:xfrm>
            <a:off x="6184900" y="1971677"/>
            <a:ext cx="1828800" cy="0"/>
          </a:xfrm>
          <a:prstGeom prst="line">
            <a:avLst/>
          </a:prstGeom>
          <a:ln w="38100">
            <a:solidFill>
              <a:srgbClr val="4BA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AB46831-F104-3451-81C0-ABC91842973C}"/>
              </a:ext>
            </a:extLst>
          </p:cNvPr>
          <p:cNvCxnSpPr>
            <a:cxnSpLocks/>
          </p:cNvCxnSpPr>
          <p:nvPr/>
        </p:nvCxnSpPr>
        <p:spPr>
          <a:xfrm>
            <a:off x="6184900" y="2632077"/>
            <a:ext cx="3403600" cy="0"/>
          </a:xfrm>
          <a:prstGeom prst="line">
            <a:avLst/>
          </a:prstGeom>
          <a:ln w="38100">
            <a:solidFill>
              <a:srgbClr val="4BAC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57CC4B7-0266-037E-0251-5BE6FBFBF789}"/>
              </a:ext>
            </a:extLst>
          </p:cNvPr>
          <p:cNvCxnSpPr>
            <a:cxnSpLocks/>
          </p:cNvCxnSpPr>
          <p:nvPr/>
        </p:nvCxnSpPr>
        <p:spPr>
          <a:xfrm>
            <a:off x="6426200" y="4346577"/>
            <a:ext cx="30734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CDEA36E-58FA-8FCC-2710-FC14ED63052D}"/>
              </a:ext>
            </a:extLst>
          </p:cNvPr>
          <p:cNvCxnSpPr>
            <a:cxnSpLocks/>
          </p:cNvCxnSpPr>
          <p:nvPr/>
        </p:nvCxnSpPr>
        <p:spPr>
          <a:xfrm>
            <a:off x="5665067" y="4549777"/>
            <a:ext cx="2450233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817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896EE6-E1D5-46ED-B26B-76DB16823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Licensing: Creative Commons (CC)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6493A-41EA-FCDB-035A-7DE583D6A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0DF05B-D3C2-46A1-8C67-7563D31A659A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26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474935-1EAD-48B6-B6D9-28C8EFA9B4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553" b="77101"/>
          <a:stretch/>
        </p:blipFill>
        <p:spPr>
          <a:xfrm>
            <a:off x="128006" y="1907597"/>
            <a:ext cx="2153228" cy="8251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BB2B36-1298-46BC-8315-1AA8C11AD0C7}"/>
              </a:ext>
            </a:extLst>
          </p:cNvPr>
          <p:cNvSpPr txBox="1"/>
          <p:nvPr/>
        </p:nvSpPr>
        <p:spPr>
          <a:xfrm>
            <a:off x="2978868" y="5088334"/>
            <a:ext cx="8008512" cy="5232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Figure cropped from 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  <a:hlinkClick r:id="rId3"/>
              </a:rPr>
              <a:t>https://www.openmicroscopy.org/</a:t>
            </a:r>
            <a:r>
              <a:rPr lang="en-US" sz="1400" dirty="0">
                <a:solidFill>
                  <a:srgbClr val="0A0A0A"/>
                </a:solidFill>
                <a:latin typeface="Open Sans" panose="020B0606030504020204" pitchFamily="34" charset="0"/>
              </a:rPr>
              <a:t> licensed by University of Dundee &amp; Open Microscopy Environment under </a:t>
            </a:r>
            <a:r>
              <a:rPr lang="en-US" sz="1400" dirty="0">
                <a:solidFill>
                  <a:srgbClr val="78909C"/>
                </a:solidFill>
                <a:latin typeface="Open Sans" panose="020B0606030504020204" pitchFamily="34" charset="0"/>
                <a:hlinkClick r:id="rId4"/>
              </a:rPr>
              <a:t>Creative Commons Attribution 4.0 International License</a:t>
            </a:r>
            <a:endParaRPr lang="en-US" sz="14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0C1772-E7C9-4AAD-AEE5-21F2C0F19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110" y="1907597"/>
            <a:ext cx="8456270" cy="3077647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E4E89FE0-580F-4369-837E-B64D3162AC8B}"/>
              </a:ext>
            </a:extLst>
          </p:cNvPr>
          <p:cNvSpPr/>
          <p:nvPr/>
        </p:nvSpPr>
        <p:spPr>
          <a:xfrm>
            <a:off x="959304" y="5089826"/>
            <a:ext cx="2061482" cy="825132"/>
          </a:xfrm>
          <a:prstGeom prst="wedgeRectCallout">
            <a:avLst>
              <a:gd name="adj1" fmla="val 56537"/>
              <a:gd name="adj2" fmla="val -21689"/>
            </a:avLst>
          </a:prstGeom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chemeClr val="tx1"/>
                </a:solidFill>
                <a:sym typeface="Helvetica Neue Medium"/>
              </a:rPr>
              <a:t>You </a:t>
            </a:r>
            <a:r>
              <a:rPr lang="en-US" sz="1500" i="1" dirty="0">
                <a:solidFill>
                  <a:schemeClr val="tx1"/>
                </a:solidFill>
                <a:sym typeface="Helvetica Neue Medium"/>
              </a:rPr>
              <a:t>must</a:t>
            </a:r>
            <a:r>
              <a:rPr lang="en-US" sz="1500" dirty="0">
                <a:solidFill>
                  <a:schemeClr val="tx1"/>
                </a:solidFill>
                <a:sym typeface="Helvetica Neue Medium"/>
              </a:rPr>
              <a:t> put such a sentence and keep the link to CC-BY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164952-5BCC-4D09-1884-673C8443BFC2}"/>
              </a:ext>
            </a:extLst>
          </p:cNvPr>
          <p:cNvSpPr txBox="1"/>
          <p:nvPr/>
        </p:nvSpPr>
        <p:spPr>
          <a:xfrm>
            <a:off x="609480" y="1384377"/>
            <a:ext cx="72172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/>
            <a:r>
              <a:rPr lang="en-US" sz="2800" dirty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15916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9D50E-E78A-0C8B-32BC-787296E6B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Zenodo</a:t>
            </a:r>
            <a:r>
              <a:rPr lang="en-US" dirty="0"/>
              <a:t> integration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72259-825B-C528-6D0B-84E901C98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DED7F2-D535-C917-A9C4-DDE269B9F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1282700"/>
            <a:ext cx="8813800" cy="4662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968C75-233B-08B4-1D01-575244371A56}"/>
              </a:ext>
            </a:extLst>
          </p:cNvPr>
          <p:cNvSpPr txBox="1"/>
          <p:nvPr/>
        </p:nvSpPr>
        <p:spPr>
          <a:xfrm>
            <a:off x="3873500" y="6084730"/>
            <a:ext cx="45593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https://sandbox.zenodo.org/account/settings/github/</a:t>
            </a:r>
            <a:r>
              <a:rPr lang="en-US" sz="1400" dirty="0"/>
              <a:t>  </a:t>
            </a:r>
            <a:r>
              <a:rPr lang="en-US" sz="1400" dirty="0">
                <a:hlinkClick r:id="rId4"/>
              </a:rPr>
              <a:t>https://coderefinery.github.io/github-without-command-line/doi/#step-2-activate-the-repository-on-zenodo-sandbox</a:t>
            </a:r>
            <a:r>
              <a:rPr lang="en-US" sz="1400" dirty="0"/>
              <a:t> 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412645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2A370-0667-7C7A-8D7A-EA4F0AA7D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Data Management Plans (DMPs)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9C25F-5210-0A84-EA60-216CDCCD07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Define responsibilities and procedures early!</a:t>
            </a:r>
          </a:p>
          <a:p>
            <a:endParaRPr lang="en-US" sz="4000" dirty="0"/>
          </a:p>
          <a:p>
            <a:endParaRPr lang="en-US" dirty="0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9616F080-79F4-933A-4F3C-8325D34DED25}"/>
              </a:ext>
            </a:extLst>
          </p:cNvPr>
          <p:cNvSpPr/>
          <p:nvPr/>
        </p:nvSpPr>
        <p:spPr>
          <a:xfrm>
            <a:off x="1616528" y="2309586"/>
            <a:ext cx="2335063" cy="620486"/>
          </a:xfrm>
          <a:prstGeom prst="homePlat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Experiment design</a:t>
            </a: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AB3E6999-B073-7D60-3B8E-819403FB2D6B}"/>
              </a:ext>
            </a:extLst>
          </p:cNvPr>
          <p:cNvSpPr/>
          <p:nvPr/>
        </p:nvSpPr>
        <p:spPr>
          <a:xfrm>
            <a:off x="3744259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Imaging / data </a:t>
            </a:r>
            <a:r>
              <a:rPr lang="en-US" dirty="0" err="1">
                <a:solidFill>
                  <a:schemeClr val="bg1"/>
                </a:solidFill>
              </a:rPr>
              <a:t>acquisiton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11825220-076C-7378-0587-BC48D15DDBDF}"/>
              </a:ext>
            </a:extLst>
          </p:cNvPr>
          <p:cNvSpPr/>
          <p:nvPr/>
        </p:nvSpPr>
        <p:spPr>
          <a:xfrm>
            <a:off x="6235728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Data Analysis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E207B2DC-194C-039A-5A74-5E30B2CA5533}"/>
              </a:ext>
            </a:extLst>
          </p:cNvPr>
          <p:cNvSpPr/>
          <p:nvPr/>
        </p:nvSpPr>
        <p:spPr>
          <a:xfrm>
            <a:off x="8731118" y="2309586"/>
            <a:ext cx="2702723" cy="620486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Paper writing</a:t>
            </a:r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0859017-6229-C592-6B93-DC35DE0CFD16}"/>
              </a:ext>
            </a:extLst>
          </p:cNvPr>
          <p:cNvSpPr/>
          <p:nvPr/>
        </p:nvSpPr>
        <p:spPr>
          <a:xfrm>
            <a:off x="9377563" y="3132524"/>
            <a:ext cx="2204357" cy="800100"/>
          </a:xfrm>
          <a:prstGeom prst="wedgeRectCallout">
            <a:avLst>
              <a:gd name="adj1" fmla="val -60092"/>
              <a:gd name="adj2" fmla="val -28316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Are we going to publish data / materials / code?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C154D1D6-C1CE-1137-6E83-4FC9B47B7AEB}"/>
              </a:ext>
            </a:extLst>
          </p:cNvPr>
          <p:cNvSpPr/>
          <p:nvPr/>
        </p:nvSpPr>
        <p:spPr>
          <a:xfrm>
            <a:off x="9143758" y="4028940"/>
            <a:ext cx="2204357" cy="800100"/>
          </a:xfrm>
          <a:prstGeom prst="wedgeRectCallout">
            <a:avLst>
              <a:gd name="adj1" fmla="val 58427"/>
              <a:gd name="adj2" fmla="val -27295"/>
            </a:avLst>
          </a:prstGeom>
          <a:solidFill>
            <a:schemeClr val="bg1"/>
          </a:solidFill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What license can we use?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C05A6-17F1-6631-4A62-EFFFC6C668A1}"/>
              </a:ext>
            </a:extLst>
          </p:cNvPr>
          <p:cNvSpPr txBox="1"/>
          <p:nvPr/>
        </p:nvSpPr>
        <p:spPr>
          <a:xfrm>
            <a:off x="9377563" y="4925356"/>
            <a:ext cx="2580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Deciding by the end of the project is too late!</a:t>
            </a:r>
          </a:p>
        </p:txBody>
      </p:sp>
      <p:sp>
        <p:nvSpPr>
          <p:cNvPr id="16" name="Speech Bubble: Rectangle 15">
            <a:extLst>
              <a:ext uri="{FF2B5EF4-FFF2-40B4-BE49-F238E27FC236}">
                <a16:creationId xmlns:a16="http://schemas.microsoft.com/office/drawing/2014/main" id="{B77B333B-A776-7B06-1AB0-C94E18C050C5}"/>
              </a:ext>
            </a:extLst>
          </p:cNvPr>
          <p:cNvSpPr/>
          <p:nvPr/>
        </p:nvSpPr>
        <p:spPr>
          <a:xfrm>
            <a:off x="1850334" y="3118170"/>
            <a:ext cx="1885950" cy="1069522"/>
          </a:xfrm>
          <a:prstGeom prst="wedgeRectCallout">
            <a:avLst>
              <a:gd name="adj1" fmla="val -58732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“Data / materials we produce will be published under CC-BY 4.0”</a:t>
            </a:r>
          </a:p>
        </p:txBody>
      </p:sp>
      <p:sp>
        <p:nvSpPr>
          <p:cNvPr id="17" name="Speech Bubble: Rectangle 16">
            <a:extLst>
              <a:ext uri="{FF2B5EF4-FFF2-40B4-BE49-F238E27FC236}">
                <a16:creationId xmlns:a16="http://schemas.microsoft.com/office/drawing/2014/main" id="{ACBDB668-DC4A-BB43-9E3C-BBF6616E09AC}"/>
              </a:ext>
            </a:extLst>
          </p:cNvPr>
          <p:cNvSpPr/>
          <p:nvPr/>
        </p:nvSpPr>
        <p:spPr>
          <a:xfrm>
            <a:off x="1700535" y="4279925"/>
            <a:ext cx="1970434" cy="631077"/>
          </a:xfrm>
          <a:prstGeom prst="wedgeRectCallout">
            <a:avLst>
              <a:gd name="adj1" fmla="val 57718"/>
              <a:gd name="adj2" fmla="val -2455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tx1"/>
                </a:solidFill>
              </a:rPr>
              <a:t>“Robert will do this by end of 2025!”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0E283B-8AE9-59A9-3816-4A3F640F77AC}"/>
              </a:ext>
            </a:extLst>
          </p:cNvPr>
          <p:cNvSpPr txBox="1"/>
          <p:nvPr/>
        </p:nvSpPr>
        <p:spPr>
          <a:xfrm>
            <a:off x="4109117" y="3118170"/>
            <a:ext cx="45311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Only if procedures are defined early, everyone can follow them.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Licenses are important when assembling materials (-&gt; Copyright)</a:t>
            </a:r>
          </a:p>
          <a:p>
            <a:pPr marL="114300" indent="-114300">
              <a:buFont typeface="Arial" panose="020B0604020202020204" pitchFamily="34" charset="0"/>
              <a:buChar char="•"/>
            </a:pPr>
            <a:r>
              <a:rPr lang="en-US" dirty="0"/>
              <a:t>Meta-data might have </a:t>
            </a:r>
            <a:r>
              <a:rPr lang="en-US" i="1" dirty="0"/>
              <a:t>higher quality </a:t>
            </a:r>
            <a:r>
              <a:rPr lang="en-US" dirty="0"/>
              <a:t>if the person responsible for publishing the data is aware of their duties.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6252E0-E260-A830-D22C-819B388D1B79}"/>
              </a:ext>
            </a:extLst>
          </p:cNvPr>
          <p:cNvSpPr txBox="1"/>
          <p:nvPr/>
        </p:nvSpPr>
        <p:spPr>
          <a:xfrm>
            <a:off x="24226" y="2435163"/>
            <a:ext cx="1510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Open Science</a:t>
            </a:r>
          </a:p>
        </p:txBody>
      </p:sp>
      <p:sp>
        <p:nvSpPr>
          <p:cNvPr id="26" name="Flowchart: Document 25">
            <a:extLst>
              <a:ext uri="{FF2B5EF4-FFF2-40B4-BE49-F238E27FC236}">
                <a16:creationId xmlns:a16="http://schemas.microsoft.com/office/drawing/2014/main" id="{02A492AB-DD82-CF8E-B4D3-8738C53AFF12}"/>
              </a:ext>
            </a:extLst>
          </p:cNvPr>
          <p:cNvSpPr/>
          <p:nvPr/>
        </p:nvSpPr>
        <p:spPr>
          <a:xfrm>
            <a:off x="3043893" y="5242870"/>
            <a:ext cx="1254152" cy="631077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DMP</a:t>
            </a:r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A0DCE31A-529E-85F9-0ECE-BDEF7055DDC9}"/>
              </a:ext>
            </a:extLst>
          </p:cNvPr>
          <p:cNvSpPr/>
          <p:nvPr/>
        </p:nvSpPr>
        <p:spPr>
          <a:xfrm>
            <a:off x="3216729" y="4911002"/>
            <a:ext cx="388925" cy="331868"/>
          </a:xfrm>
          <a:prstGeom prst="downArrow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8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5" grpId="0"/>
      <p:bldP spid="16" grpId="0" animBg="1"/>
      <p:bldP spid="17" grpId="0" animBg="1"/>
      <p:bldP spid="19" grpId="0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NEUBIAS: Network of BioImage Analysts Logo">
            <a:extLst>
              <a:ext uri="{FF2B5EF4-FFF2-40B4-BE49-F238E27FC236}">
                <a16:creationId xmlns:a16="http://schemas.microsoft.com/office/drawing/2014/main" id="{73B86B23-CBD3-6A8A-21E4-CE9E24EFEB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r="54926"/>
          <a:stretch/>
        </p:blipFill>
        <p:spPr bwMode="auto">
          <a:xfrm>
            <a:off x="4383061" y="2430833"/>
            <a:ext cx="1555299" cy="76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7">
            <a:extLst>
              <a:ext uri="{FF2B5EF4-FFF2-40B4-BE49-F238E27FC236}">
                <a16:creationId xmlns:a16="http://schemas.microsoft.com/office/drawing/2014/main" id="{DB298A1D-A20F-86E9-2A43-06159BD5E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27"/>
          <a:stretch/>
        </p:blipFill>
        <p:spPr>
          <a:xfrm>
            <a:off x="2310148" y="4507815"/>
            <a:ext cx="1992545" cy="1024849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143E9FD8-3FA2-0DD3-016D-FB38B803A87E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Acknowledgements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446382-BDF6-5384-CD3B-3086F8199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3" y="2039639"/>
            <a:ext cx="2684029" cy="9016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65B879-612E-E127-C991-85D3C08880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0148" y="1119377"/>
            <a:ext cx="2779812" cy="9028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F58F16-913D-321D-8CFE-9E28B96AD9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3494" y="3151824"/>
            <a:ext cx="2006124" cy="6077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843018-40EE-87BA-F0D2-B0F227359E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0814" y="8046391"/>
            <a:ext cx="1624693" cy="6289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9C92263-457E-1F67-2F1A-855C3E6E98DF}"/>
              </a:ext>
            </a:extLst>
          </p:cNvPr>
          <p:cNvSpPr txBox="1"/>
          <p:nvPr/>
        </p:nvSpPr>
        <p:spPr>
          <a:xfrm>
            <a:off x="176893" y="8028974"/>
            <a:ext cx="19839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Some Figures were generated using</a:t>
            </a:r>
          </a:p>
        </p:txBody>
      </p:sp>
      <p:pic>
        <p:nvPicPr>
          <p:cNvPr id="13" name="Grafik 5">
            <a:extLst>
              <a:ext uri="{FF2B5EF4-FFF2-40B4-BE49-F238E27FC236}">
                <a16:creationId xmlns:a16="http://schemas.microsoft.com/office/drawing/2014/main" id="{82C2727B-3548-F35A-6B76-908C5D66E6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8" y="4507815"/>
            <a:ext cx="604100" cy="906150"/>
          </a:xfrm>
          <a:prstGeom prst="rect">
            <a:avLst/>
          </a:prstGeom>
        </p:spPr>
      </p:pic>
      <p:pic>
        <p:nvPicPr>
          <p:cNvPr id="14" name="Grafik 10">
            <a:extLst>
              <a:ext uri="{FF2B5EF4-FFF2-40B4-BE49-F238E27FC236}">
                <a16:creationId xmlns:a16="http://schemas.microsoft.com/office/drawing/2014/main" id="{C7B3CA53-76A0-C1BE-3C33-BB7FC5A799A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518" y="4749235"/>
            <a:ext cx="1642275" cy="42330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86C4EBD-7BE3-1E7D-90A9-A90790F3648B}"/>
              </a:ext>
            </a:extLst>
          </p:cNvPr>
          <p:cNvSpPr txBox="1"/>
          <p:nvPr/>
        </p:nvSpPr>
        <p:spPr>
          <a:xfrm>
            <a:off x="595993" y="4608251"/>
            <a:ext cx="1730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Funding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DDF5437-63BA-9E28-59A8-4AF647F162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7384" y="4517770"/>
            <a:ext cx="1438001" cy="8189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3EBBC-1248-E275-D6E5-A571F42961B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2199" y="5453000"/>
            <a:ext cx="3247698" cy="44286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8DDDB1-36A5-42BB-172B-844A7214F31B}"/>
              </a:ext>
            </a:extLst>
          </p:cNvPr>
          <p:cNvSpPr txBox="1"/>
          <p:nvPr/>
        </p:nvSpPr>
        <p:spPr>
          <a:xfrm>
            <a:off x="579585" y="1142444"/>
            <a:ext cx="1730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Communities &amp; platforms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CD6B482-9F3F-F041-DECF-3E60C0776465}"/>
              </a:ext>
            </a:extLst>
          </p:cNvPr>
          <p:cNvSpPr txBox="1">
            <a:spLocks/>
          </p:cNvSpPr>
          <p:nvPr/>
        </p:nvSpPr>
        <p:spPr>
          <a:xfrm>
            <a:off x="6331311" y="1188445"/>
            <a:ext cx="2908047" cy="268865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400" dirty="0" err="1"/>
              <a:t>BiAPoL</a:t>
            </a:r>
            <a:r>
              <a:rPr lang="en-US" sz="2400" dirty="0"/>
              <a:t> team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Marcelo Zoccoler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Johannes Soltwedel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Maleeha Hassan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/>
              <a:t>Stefan Hahmann</a:t>
            </a:r>
          </a:p>
          <a:p>
            <a:pPr marL="276225" indent="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1200" dirty="0"/>
              <a:t>Former lab members: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Ryan George Savill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Laura Zigutyte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Mara Lampert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Allyson Ryan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Conni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Wetzker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Somashekhar Kulkarni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Till Korten</a:t>
            </a: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393700" indent="-117475">
              <a:lnSpc>
                <a:spcPct val="110000"/>
              </a:lnSpc>
              <a:spcBef>
                <a:spcPts val="0"/>
              </a:spcBef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Picture 6" descr="A person jumping in the air with a skateboard&#10;&#10;Description automatically generated with medium confidence">
            <a:extLst>
              <a:ext uri="{FF2B5EF4-FFF2-40B4-BE49-F238E27FC236}">
                <a16:creationId xmlns:a16="http://schemas.microsoft.com/office/drawing/2014/main" id="{6F750CF5-B36F-CE7B-667F-7EBACBB11B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691" y="1175061"/>
            <a:ext cx="3641949" cy="2593349"/>
          </a:xfrm>
          <a:prstGeom prst="rect">
            <a:avLst/>
          </a:prstGeom>
        </p:spPr>
      </p:pic>
      <p:pic>
        <p:nvPicPr>
          <p:cNvPr id="18" name="Picture 2" descr="@BiAPoL">
            <a:extLst>
              <a:ext uri="{FF2B5EF4-FFF2-40B4-BE49-F238E27FC236}">
                <a16:creationId xmlns:a16="http://schemas.microsoft.com/office/drawing/2014/main" id="{D34BDD4D-9154-108F-A316-E5B0D71E4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34" y="1175061"/>
            <a:ext cx="902845" cy="902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22BB93D3-90A2-FB9E-CE54-AA8605BB6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37" y="3341939"/>
            <a:ext cx="2298148" cy="68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9811CE-AB0C-1E43-8B47-363863A406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952341" y="1816330"/>
            <a:ext cx="1112027" cy="8477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650408-DD0B-2D35-8263-90856AF3D54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877722" y="3845357"/>
            <a:ext cx="2227562" cy="219825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BF0A981-11E9-0EED-55DF-2F50641A62A5}"/>
              </a:ext>
            </a:extLst>
          </p:cNvPr>
          <p:cNvSpPr txBox="1"/>
          <p:nvPr/>
        </p:nvSpPr>
        <p:spPr>
          <a:xfrm>
            <a:off x="4004537" y="6062350"/>
            <a:ext cx="43538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These slides can be reused under the terms of the </a:t>
            </a:r>
            <a:r>
              <a:rPr lang="en-US" sz="1600" spc="-1" dirty="0">
                <a:solidFill>
                  <a:schemeClr val="dk1"/>
                </a:solidFill>
                <a:latin typeface="Calibri"/>
                <a:hlinkClick r:id="rId18"/>
              </a:rPr>
              <a:t>CC-BY 4.0</a:t>
            </a:r>
            <a:r>
              <a:rPr lang="en-US" sz="1600" b="0" strike="noStrike" spc="-1" dirty="0">
                <a:solidFill>
                  <a:schemeClr val="dk1"/>
                </a:solidFill>
                <a:latin typeface="Calibri"/>
              </a:rPr>
              <a:t> license unless mentioned otherwise.</a:t>
            </a:r>
            <a:r>
              <a:rPr lang="en-US" sz="1600" spc="-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1600" dirty="0">
                <a:hlinkClick r:id="rId19"/>
              </a:rPr>
              <a:t>https://doi.org/10.5281/zenodo.11259495</a:t>
            </a:r>
            <a:r>
              <a:rPr lang="en-US" sz="1600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D57C39-2E4A-B994-6368-88EB96AB6856}"/>
              </a:ext>
            </a:extLst>
          </p:cNvPr>
          <p:cNvSpPr txBox="1"/>
          <p:nvPr/>
        </p:nvSpPr>
        <p:spPr>
          <a:xfrm>
            <a:off x="8826050" y="3781794"/>
            <a:ext cx="1312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Download slides</a:t>
            </a:r>
          </a:p>
        </p:txBody>
      </p:sp>
    </p:spTree>
    <p:extLst>
      <p:ext uri="{BB962C8B-B14F-4D97-AF65-F5344CB8AC3E}">
        <p14:creationId xmlns:p14="http://schemas.microsoft.com/office/powerpoint/2010/main" val="834322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6B2BC-7FAE-E6B9-C662-7C9C5D559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5400" dirty="0"/>
              <a:t>Managing Research Software</a:t>
            </a:r>
            <a:endParaRPr lang="en-US" sz="5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B65C0-2D9F-C489-DC0B-BA8DC9947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5394960" cy="739776"/>
          </a:xfrm>
        </p:spPr>
        <p:txBody>
          <a:bodyPr/>
          <a:lstStyle/>
          <a:p>
            <a:r>
              <a:rPr lang="de-DE" dirty="0"/>
              <a:t>Me, </a:t>
            </a:r>
            <a:r>
              <a:rPr lang="de-DE" dirty="0" err="1"/>
              <a:t>today</a:t>
            </a:r>
            <a:r>
              <a:rPr lang="de-DE" dirty="0"/>
              <a:t>: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AF80453-D2D3-0F72-8F85-722FE97C5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6058" y="1923787"/>
            <a:ext cx="4498521" cy="40308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7BBB875-E4B4-E47E-69B0-3D38CDC35C1F}"/>
              </a:ext>
            </a:extLst>
          </p:cNvPr>
          <p:cNvSpPr txBox="1"/>
          <p:nvPr/>
        </p:nvSpPr>
        <p:spPr>
          <a:xfrm>
            <a:off x="3746499" y="6146473"/>
            <a:ext cx="7270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https://github.com/clEsperanto/pyclesperanto_prototype</a:t>
            </a:r>
            <a:r>
              <a:rPr lang="en-US" sz="1600" dirty="0"/>
              <a:t> </a:t>
            </a:r>
            <a:r>
              <a:rPr lang="en-US" sz="1600" dirty="0">
                <a:hlinkClick r:id="rId4"/>
              </a:rPr>
              <a:t>https://pypistats.org/packages/pyclesperanto-prototype</a:t>
            </a:r>
            <a:r>
              <a:rPr lang="en-US" sz="1600" dirty="0"/>
              <a:t>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18E30B-718A-045E-A226-A2C45BA038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923787"/>
            <a:ext cx="3620763" cy="35753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122540-7EE8-7F6D-88F8-D5F833D09B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7830" y="2096270"/>
            <a:ext cx="3355827" cy="385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54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loud 184">
            <a:extLst>
              <a:ext uri="{FF2B5EF4-FFF2-40B4-BE49-F238E27FC236}">
                <a16:creationId xmlns:a16="http://schemas.microsoft.com/office/drawing/2014/main" id="{DED6AE18-2155-AAE4-A564-73E81532B264}"/>
              </a:ext>
            </a:extLst>
          </p:cNvPr>
          <p:cNvSpPr/>
          <p:nvPr/>
        </p:nvSpPr>
        <p:spPr>
          <a:xfrm>
            <a:off x="10623454" y="3053684"/>
            <a:ext cx="897807" cy="671166"/>
          </a:xfrm>
          <a:prstGeom prst="cloud">
            <a:avLst/>
          </a:prstGeom>
          <a:solidFill>
            <a:srgbClr val="FB65D4"/>
          </a:solidFill>
          <a:ln w="12700" cap="flat">
            <a:solidFill>
              <a:schemeClr val="accent6">
                <a:lumMod val="7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60" name="Star: 6 Points 59">
            <a:extLst>
              <a:ext uri="{FF2B5EF4-FFF2-40B4-BE49-F238E27FC236}">
                <a16:creationId xmlns:a16="http://schemas.microsoft.com/office/drawing/2014/main" id="{AEBE87A8-DC3B-65E8-3056-0AC2DF7E7F9C}"/>
              </a:ext>
            </a:extLst>
          </p:cNvPr>
          <p:cNvSpPr/>
          <p:nvPr/>
        </p:nvSpPr>
        <p:spPr>
          <a:xfrm>
            <a:off x="5933760" y="2929671"/>
            <a:ext cx="369020" cy="466476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C181100-A0ED-B072-B1A1-BB9095E2AA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Openness of software / projects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F71CEE-EC86-4E6C-EEBE-A936833B9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783C58-40BF-0667-84CD-6A0491840AB5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 algn="ctr"/>
            <a:fld id="{86CB4B4D-7CA3-9044-876B-883B54F8677D}" type="slidenum">
              <a:rPr lang="en-US" smtClean="0"/>
              <a:pPr algn="ctr"/>
              <a:t>4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22E5CB-4639-9CA7-B226-4102C53A5563}"/>
              </a:ext>
            </a:extLst>
          </p:cNvPr>
          <p:cNvSpPr/>
          <p:nvPr/>
        </p:nvSpPr>
        <p:spPr>
          <a:xfrm>
            <a:off x="151014" y="2388693"/>
            <a:ext cx="2061556" cy="5409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Closed source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5D371A-EB2B-B366-A292-64D2F5011DDC}"/>
              </a:ext>
            </a:extLst>
          </p:cNvPr>
          <p:cNvSpPr/>
          <p:nvPr/>
        </p:nvSpPr>
        <p:spPr>
          <a:xfrm>
            <a:off x="2613422" y="2388693"/>
            <a:ext cx="2061556" cy="54097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Open source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B2A7CC-475E-DC9B-39BA-BBF5C306AD38}"/>
              </a:ext>
            </a:extLst>
          </p:cNvPr>
          <p:cNvSpPr/>
          <p:nvPr/>
        </p:nvSpPr>
        <p:spPr>
          <a:xfrm>
            <a:off x="7538237" y="2388693"/>
            <a:ext cx="2061556" cy="540978"/>
          </a:xfrm>
          <a:prstGeom prst="rect">
            <a:avLst/>
          </a:prstGeom>
          <a:solidFill>
            <a:srgbClr val="FABD8A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Community driven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2353B-0262-AAFC-1BB9-D73BA03039EC}"/>
              </a:ext>
            </a:extLst>
          </p:cNvPr>
          <p:cNvSpPr/>
          <p:nvPr/>
        </p:nvSpPr>
        <p:spPr>
          <a:xfrm>
            <a:off x="10000644" y="2388692"/>
            <a:ext cx="2061556" cy="540978"/>
          </a:xfrm>
          <a:prstGeom prst="rect">
            <a:avLst/>
          </a:prstGeom>
          <a:solidFill>
            <a:srgbClr val="FB65D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Openly extensible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9E394D-EEA2-D35D-D05E-E7388A356C85}"/>
              </a:ext>
            </a:extLst>
          </p:cNvPr>
          <p:cNvSpPr txBox="1"/>
          <p:nvPr/>
        </p:nvSpPr>
        <p:spPr>
          <a:xfrm>
            <a:off x="4018290" y="6184999"/>
            <a:ext cx="4204941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1600" dirty="0"/>
              <a:t>Read more: </a:t>
            </a:r>
            <a:r>
              <a:rPr lang="en-US" sz="1600" dirty="0">
                <a:hlinkClick r:id="rId2"/>
              </a:rPr>
              <a:t>https://coiled.io/blog/stages-of-openness/</a:t>
            </a:r>
            <a:r>
              <a:rPr lang="en-US" sz="1600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19F11D-8129-CDB7-668E-CD72A75DBBB8}"/>
              </a:ext>
            </a:extLst>
          </p:cNvPr>
          <p:cNvSpPr/>
          <p:nvPr/>
        </p:nvSpPr>
        <p:spPr>
          <a:xfrm>
            <a:off x="5075829" y="2388693"/>
            <a:ext cx="2061556" cy="54097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Benevolent </a:t>
            </a:r>
          </a:p>
          <a:p>
            <a:pPr algn="ctr" defTabSz="410766" hangingPunct="0"/>
            <a:r>
              <a:rPr lang="en-US" sz="1500" dirty="0">
                <a:solidFill>
                  <a:srgbClr val="FFFFFF"/>
                </a:solidFill>
                <a:sym typeface="Helvetica Neue Medium"/>
              </a:rPr>
              <a:t>dictatorship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3A34B4-D390-B744-EAC6-DF0A0C582EF0}"/>
              </a:ext>
            </a:extLst>
          </p:cNvPr>
          <p:cNvGrpSpPr>
            <a:grpSpLocks noChangeAspect="1"/>
          </p:cNvGrpSpPr>
          <p:nvPr/>
        </p:nvGrpSpPr>
        <p:grpSpPr>
          <a:xfrm>
            <a:off x="784921" y="3080235"/>
            <a:ext cx="503734" cy="1167819"/>
            <a:chOff x="621102" y="2631056"/>
            <a:chExt cx="379563" cy="879951"/>
          </a:xfrm>
          <a:solidFill>
            <a:srgbClr val="00B0F0"/>
          </a:solidFill>
        </p:grpSpPr>
        <p:sp>
          <p:nvSpPr>
            <p:cNvPr id="13" name="Smiley Face 12">
              <a:extLst>
                <a:ext uri="{FF2B5EF4-FFF2-40B4-BE49-F238E27FC236}">
                  <a16:creationId xmlns:a16="http://schemas.microsoft.com/office/drawing/2014/main" id="{06517CD1-B8CB-2EE2-1E38-227554FC68F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8BDAE16-8246-51BB-F356-A35D7060B00E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D076A83-50FE-0AF7-75FF-31E9F30A9E3F}"/>
                </a:ext>
              </a:extLst>
            </p:cNvPr>
            <p:cNvCxnSpPr>
              <a:stCxn id="1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8B8BBB6-14FE-69A9-FAF1-62F9C06D5DA3}"/>
                </a:ext>
              </a:extLst>
            </p:cNvPr>
            <p:cNvCxnSpPr>
              <a:stCxn id="1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FAFE872-2E92-2CDA-2057-07E9CAB03D36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92F667B-4301-7FD4-6F1A-784BDA16EF3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71B0F390-246E-A4FC-F1A0-DFF852B192DC}"/>
              </a:ext>
            </a:extLst>
          </p:cNvPr>
          <p:cNvSpPr/>
          <p:nvPr/>
        </p:nvSpPr>
        <p:spPr>
          <a:xfrm>
            <a:off x="1354300" y="3307770"/>
            <a:ext cx="312360" cy="304129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4CCCD5C-BB1A-A51F-5F67-1E3C3DE81A13}"/>
              </a:ext>
            </a:extLst>
          </p:cNvPr>
          <p:cNvCxnSpPr>
            <a:cxnSpLocks/>
            <a:endCxn id="22" idx="2"/>
          </p:cNvCxnSpPr>
          <p:nvPr/>
        </p:nvCxnSpPr>
        <p:spPr>
          <a:xfrm flipV="1">
            <a:off x="1221297" y="3611899"/>
            <a:ext cx="289184" cy="93126"/>
          </a:xfrm>
          <a:prstGeom prst="line">
            <a:avLst/>
          </a:prstGeom>
          <a:solidFill>
            <a:srgbClr val="00B0F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29CA8CE8-0284-1EF7-B4E9-F0714810142D}"/>
              </a:ext>
            </a:extLst>
          </p:cNvPr>
          <p:cNvSpPr txBox="1"/>
          <p:nvPr/>
        </p:nvSpPr>
        <p:spPr>
          <a:xfrm>
            <a:off x="214312" y="4401129"/>
            <a:ext cx="2377896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Open to collaborations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“Black box”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Compiled code (e.g. C/C++)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Good for protecting intellectual properties ($$$)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A2837A-53B7-9D9B-0563-C2CF86B51FA2}"/>
              </a:ext>
            </a:extLst>
          </p:cNvPr>
          <p:cNvSpPr txBox="1"/>
          <p:nvPr/>
        </p:nvSpPr>
        <p:spPr>
          <a:xfrm>
            <a:off x="2613422" y="4401129"/>
            <a:ext cx="2377895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Code available to read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Not necessarily executable code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No maintenance / support efforts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4D47858-0D26-0952-D890-6F1E2205A90F}"/>
              </a:ext>
            </a:extLst>
          </p:cNvPr>
          <p:cNvSpPr txBox="1"/>
          <p:nvPr/>
        </p:nvSpPr>
        <p:spPr>
          <a:xfrm>
            <a:off x="5075829" y="4401129"/>
            <a:ext cx="2273877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latin typeface="+mj-lt"/>
              </a:rPr>
              <a:t>Open to contributions</a:t>
            </a:r>
            <a:endParaRPr lang="en-US" sz="1400" u="sng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Single maintainer, often overwhelmed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Efficient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 decision making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Bus factor </a:t>
            </a:r>
            <a:r>
              <a:rPr lang="en-US" sz="1400" dirty="0">
                <a:latin typeface="+mj-lt"/>
                <a:cs typeface="Calibri" panose="020F0502020204030204" pitchFamily="34" charset="0"/>
              </a:rPr>
              <a:t>≈</a:t>
            </a:r>
            <a:r>
              <a:rPr lang="en-US" sz="1400" dirty="0">
                <a:latin typeface="+mj-lt"/>
              </a:rPr>
              <a:t>1</a:t>
            </a:r>
            <a:endParaRPr lang="en-US" sz="1400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09868EF-6D41-F782-BE3A-B47F95DF08EE}"/>
              </a:ext>
            </a:extLst>
          </p:cNvPr>
          <p:cNvSpPr txBox="1"/>
          <p:nvPr/>
        </p:nvSpPr>
        <p:spPr>
          <a:xfrm>
            <a:off x="7378581" y="4401129"/>
            <a:ext cx="2508983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Open to contributions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latin typeface="+mj-lt"/>
              </a:rPr>
              <a:t>Partially democratic</a:t>
            </a:r>
            <a:endParaRPr lang="en-US" sz="1400" u="sng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Board of maintainers</a:t>
            </a:r>
            <a:r>
              <a:rPr lang="en-US" sz="1400" dirty="0">
                <a:latin typeface="+mj-lt"/>
              </a:rPr>
              <a:t> (core developers)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Long-winded decision making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1C7ACC-70AD-917A-EF4A-3B6E1AD9EF86}"/>
              </a:ext>
            </a:extLst>
          </p:cNvPr>
          <p:cNvSpPr txBox="1"/>
          <p:nvPr/>
        </p:nvSpPr>
        <p:spPr>
          <a:xfrm>
            <a:off x="10000644" y="4401129"/>
            <a:ext cx="2061556" cy="11493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t" anchorCtr="0">
            <a:spAutoFit/>
          </a:bodyPr>
          <a:lstStyle/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Openly extensible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Helvetica Neue"/>
                <a:cs typeface="Helvetica Neue"/>
                <a:sym typeface="Helvetica Neue"/>
              </a:rPr>
              <a:t>; without maintainers involved</a:t>
            </a:r>
          </a:p>
          <a:p>
            <a:pPr marL="228600" indent="-228600" defTabSz="410766" hangingPunct="0">
              <a:buFont typeface="Arial" panose="020B0604020202020204" pitchFamily="34" charset="0"/>
              <a:buChar char="•"/>
            </a:pPr>
            <a:r>
              <a:rPr lang="en-US" sz="1400" dirty="0">
                <a:latin typeface="+mj-lt"/>
              </a:rPr>
              <a:t>Partially community driven</a:t>
            </a:r>
            <a:endParaRPr lang="en-US" sz="1400" dirty="0">
              <a:solidFill>
                <a:srgbClr val="000000"/>
              </a:solidFill>
              <a:latin typeface="+mj-lt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CC3E25B-B167-B2F1-5783-BBEF4BDB737A}"/>
              </a:ext>
            </a:extLst>
          </p:cNvPr>
          <p:cNvGrpSpPr>
            <a:grpSpLocks noChangeAspect="1"/>
          </p:cNvGrpSpPr>
          <p:nvPr/>
        </p:nvGrpSpPr>
        <p:grpSpPr>
          <a:xfrm>
            <a:off x="2758932" y="3080234"/>
            <a:ext cx="503734" cy="1167819"/>
            <a:chOff x="621102" y="2631056"/>
            <a:chExt cx="379563" cy="879951"/>
          </a:xfrm>
          <a:solidFill>
            <a:schemeClr val="accent3">
              <a:lumMod val="75000"/>
            </a:schemeClr>
          </a:solidFill>
        </p:grpSpPr>
        <p:sp>
          <p:nvSpPr>
            <p:cNvPr id="34" name="Smiley Face 33">
              <a:extLst>
                <a:ext uri="{FF2B5EF4-FFF2-40B4-BE49-F238E27FC236}">
                  <a16:creationId xmlns:a16="http://schemas.microsoft.com/office/drawing/2014/main" id="{197EAD74-9764-E19C-C793-F7BA8F5F1FF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8AA5AC8-6547-A48C-A3CA-AADCB793B871}"/>
                </a:ext>
              </a:extLst>
            </p:cNvPr>
            <p:cNvCxnSpPr>
              <a:stCxn id="3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BCFFC80-A15A-2C21-3EE3-F931EE9F15E7}"/>
                </a:ext>
              </a:extLst>
            </p:cNvPr>
            <p:cNvCxnSpPr>
              <a:stCxn id="3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52E3D5CD-D572-76B3-3724-72B6C40BEC50}"/>
                </a:ext>
              </a:extLst>
            </p:cNvPr>
            <p:cNvCxnSpPr>
              <a:stCxn id="3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1355F0F0-436C-5D2E-F5F0-A41E629A51AA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E3F3EB5-7AE7-40B1-2093-7C0F138C42F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824DD7C7-7E59-3250-9A81-9298E6E6C13D}"/>
              </a:ext>
            </a:extLst>
          </p:cNvPr>
          <p:cNvSpPr/>
          <p:nvPr/>
        </p:nvSpPr>
        <p:spPr>
          <a:xfrm>
            <a:off x="3328312" y="3252608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430BBF9-9B2C-053F-C2CF-5C353E345568}"/>
              </a:ext>
            </a:extLst>
          </p:cNvPr>
          <p:cNvCxnSpPr>
            <a:cxnSpLocks/>
            <a:endCxn id="40" idx="2"/>
          </p:cNvCxnSpPr>
          <p:nvPr/>
        </p:nvCxnSpPr>
        <p:spPr>
          <a:xfrm flipV="1">
            <a:off x="3195308" y="3611898"/>
            <a:ext cx="322007" cy="93126"/>
          </a:xfrm>
          <a:prstGeom prst="line">
            <a:avLst/>
          </a:prstGeom>
          <a:solidFill>
            <a:srgbClr val="00B0F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1D8CEF60-AA2E-B1DA-D365-FF2DD2C7A18A}"/>
              </a:ext>
            </a:extLst>
          </p:cNvPr>
          <p:cNvGrpSpPr>
            <a:grpSpLocks noChangeAspect="1"/>
          </p:cNvGrpSpPr>
          <p:nvPr/>
        </p:nvGrpSpPr>
        <p:grpSpPr>
          <a:xfrm>
            <a:off x="3775329" y="3204414"/>
            <a:ext cx="503734" cy="1167819"/>
            <a:chOff x="621102" y="2631056"/>
            <a:chExt cx="379563" cy="879951"/>
          </a:xfrm>
          <a:solidFill>
            <a:schemeClr val="accent3">
              <a:lumMod val="75000"/>
            </a:schemeClr>
          </a:solidFill>
        </p:grpSpPr>
        <p:sp>
          <p:nvSpPr>
            <p:cNvPr id="43" name="Smiley Face 42">
              <a:extLst>
                <a:ext uri="{FF2B5EF4-FFF2-40B4-BE49-F238E27FC236}">
                  <a16:creationId xmlns:a16="http://schemas.microsoft.com/office/drawing/2014/main" id="{ABAFEAE1-A751-0378-9E9D-4325E3F6A134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D45F8C0E-B1B2-EEE6-D2DE-146FD9A64C59}"/>
                </a:ext>
              </a:extLst>
            </p:cNvPr>
            <p:cNvCxnSpPr>
              <a:stCxn id="4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2F4105B3-8B6A-377D-5B65-31C3A94E3484}"/>
                </a:ext>
              </a:extLst>
            </p:cNvPr>
            <p:cNvCxnSpPr>
              <a:stCxn id="4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EFDF413-9717-9AB9-53AD-0B3B2A449006}"/>
                </a:ext>
              </a:extLst>
            </p:cNvPr>
            <p:cNvCxnSpPr>
              <a:stCxn id="4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F34D534-4B1B-6B4F-9A36-AD16C48021B9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7852E632-A947-E24F-E201-62D2222D045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DCAADCBB-5054-FB35-0328-627123E7E82C}"/>
              </a:ext>
            </a:extLst>
          </p:cNvPr>
          <p:cNvSpPr txBox="1"/>
          <p:nvPr/>
        </p:nvSpPr>
        <p:spPr>
          <a:xfrm rot="5400000">
            <a:off x="3918786" y="2992096"/>
            <a:ext cx="228220" cy="7492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4400" dirty="0">
                <a:solidFill>
                  <a:schemeClr val="accent3">
                    <a:lumMod val="5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sym typeface="Helvetica Neue"/>
              </a:rPr>
              <a:t>8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279B7FF-4FB4-2F1A-9E21-24D97D5026CB}"/>
              </a:ext>
            </a:extLst>
          </p:cNvPr>
          <p:cNvGrpSpPr>
            <a:grpSpLocks noChangeAspect="1"/>
          </p:cNvGrpSpPr>
          <p:nvPr/>
        </p:nvGrpSpPr>
        <p:grpSpPr>
          <a:xfrm>
            <a:off x="5866404" y="3128886"/>
            <a:ext cx="503734" cy="1167819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3" name="Smiley Face 52">
              <a:extLst>
                <a:ext uri="{FF2B5EF4-FFF2-40B4-BE49-F238E27FC236}">
                  <a16:creationId xmlns:a16="http://schemas.microsoft.com/office/drawing/2014/main" id="{CB09C05A-5568-EB74-65D9-EE31AA8B468B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1FF3BC4-9A06-68A3-3DB2-376DB0C94CDB}"/>
                </a:ext>
              </a:extLst>
            </p:cNvPr>
            <p:cNvCxnSpPr>
              <a:stCxn id="5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3AA2B0C-CF4E-A253-C561-BB2DC4CB7B4E}"/>
                </a:ext>
              </a:extLst>
            </p:cNvPr>
            <p:cNvCxnSpPr>
              <a:stCxn id="5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4FA68707-F168-7616-A6E4-C1D9A333433C}"/>
                </a:ext>
              </a:extLst>
            </p:cNvPr>
            <p:cNvCxnSpPr>
              <a:stCxn id="5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DFF3749-2224-E642-E9D4-280E8F5F94F5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439C2E4A-965F-667F-89C4-E0D75480C143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5BA5F05-CDC7-38DE-664B-D542A2D747D5}"/>
              </a:ext>
            </a:extLst>
          </p:cNvPr>
          <p:cNvGrpSpPr>
            <a:grpSpLocks noChangeAspect="1"/>
          </p:cNvGrpSpPr>
          <p:nvPr/>
        </p:nvGrpSpPr>
        <p:grpSpPr>
          <a:xfrm>
            <a:off x="6444018" y="3307770"/>
            <a:ext cx="405588" cy="940284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2" name="Smiley Face 61">
              <a:extLst>
                <a:ext uri="{FF2B5EF4-FFF2-40B4-BE49-F238E27FC236}">
                  <a16:creationId xmlns:a16="http://schemas.microsoft.com/office/drawing/2014/main" id="{459B8F57-C9B6-D0EF-ACD9-50F0029E9C0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5A746B8-3286-22EC-AEDB-309EB47EAE5B}"/>
                </a:ext>
              </a:extLst>
            </p:cNvPr>
            <p:cNvCxnSpPr>
              <a:stCxn id="6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3ABD14C3-ED00-84EF-5F58-CADCA9635D2A}"/>
                </a:ext>
              </a:extLst>
            </p:cNvPr>
            <p:cNvCxnSpPr>
              <a:stCxn id="6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6AB4E03-FACC-0769-A8CC-E216508FB213}"/>
                </a:ext>
              </a:extLst>
            </p:cNvPr>
            <p:cNvCxnSpPr>
              <a:stCxn id="6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666A648-8B45-9B3F-38FB-521E18764ABF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D2701C1F-9EFC-D59D-B305-268D132D10EF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9ACCEC28-1EB2-7DED-0DD2-9D0F563E9A39}"/>
              </a:ext>
            </a:extLst>
          </p:cNvPr>
          <p:cNvGrpSpPr>
            <a:grpSpLocks noChangeAspect="1"/>
          </p:cNvGrpSpPr>
          <p:nvPr/>
        </p:nvGrpSpPr>
        <p:grpSpPr>
          <a:xfrm>
            <a:off x="5346715" y="3323142"/>
            <a:ext cx="405588" cy="940284"/>
            <a:chOff x="621102" y="2631056"/>
            <a:chExt cx="379563" cy="87995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9" name="Smiley Face 68">
              <a:extLst>
                <a:ext uri="{FF2B5EF4-FFF2-40B4-BE49-F238E27FC236}">
                  <a16:creationId xmlns:a16="http://schemas.microsoft.com/office/drawing/2014/main" id="{4336AF49-1C6A-3BAF-48DF-62EF1A5BBFF9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3C4C41E5-F34D-3CA4-0229-C071D28BED33}"/>
                </a:ext>
              </a:extLst>
            </p:cNvPr>
            <p:cNvCxnSpPr>
              <a:stCxn id="6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12B3EB6-7065-D0A5-5ED8-C7DDA80A66FF}"/>
                </a:ext>
              </a:extLst>
            </p:cNvPr>
            <p:cNvCxnSpPr>
              <a:stCxn id="6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59E9A055-80D4-16B3-996D-7A3767606F3B}"/>
                </a:ext>
              </a:extLst>
            </p:cNvPr>
            <p:cNvCxnSpPr>
              <a:stCxn id="6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C66686FB-A977-DC10-FF06-033D2B4D1EC1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FEB9DCF-E658-64BD-EBA4-7AA0204BCE8E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0B3308BC-234A-4E88-F078-5CE772F1EBDD}"/>
              </a:ext>
            </a:extLst>
          </p:cNvPr>
          <p:cNvSpPr/>
          <p:nvPr/>
        </p:nvSpPr>
        <p:spPr>
          <a:xfrm>
            <a:off x="5932305" y="3724849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sp>
        <p:nvSpPr>
          <p:cNvPr id="76" name="Star: 6 Points 75">
            <a:extLst>
              <a:ext uri="{FF2B5EF4-FFF2-40B4-BE49-F238E27FC236}">
                <a16:creationId xmlns:a16="http://schemas.microsoft.com/office/drawing/2014/main" id="{39C3729D-551A-5E76-0A35-A3BD5D377ED7}"/>
              </a:ext>
            </a:extLst>
          </p:cNvPr>
          <p:cNvSpPr/>
          <p:nvPr/>
        </p:nvSpPr>
        <p:spPr>
          <a:xfrm>
            <a:off x="8137892" y="3447710"/>
            <a:ext cx="170679" cy="325888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B453AF9-CDA0-7082-9801-A67409E914F5}"/>
              </a:ext>
            </a:extLst>
          </p:cNvPr>
          <p:cNvGrpSpPr>
            <a:grpSpLocks noChangeAspect="1"/>
          </p:cNvGrpSpPr>
          <p:nvPr/>
        </p:nvGrpSpPr>
        <p:grpSpPr>
          <a:xfrm>
            <a:off x="8070535" y="3603793"/>
            <a:ext cx="282620" cy="655205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78" name="Smiley Face 77">
              <a:extLst>
                <a:ext uri="{FF2B5EF4-FFF2-40B4-BE49-F238E27FC236}">
                  <a16:creationId xmlns:a16="http://schemas.microsoft.com/office/drawing/2014/main" id="{41152491-FE2D-D8A0-3FA4-2C7DDF6A750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42407571-1007-A2C7-88A1-F24EFBA52D52}"/>
                </a:ext>
              </a:extLst>
            </p:cNvPr>
            <p:cNvCxnSpPr>
              <a:stCxn id="7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146E675B-6694-EB50-7D27-42055CF06500}"/>
                </a:ext>
              </a:extLst>
            </p:cNvPr>
            <p:cNvCxnSpPr>
              <a:stCxn id="7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B8CB08C-36F9-36DF-A02A-3C0B575E1DF1}"/>
                </a:ext>
              </a:extLst>
            </p:cNvPr>
            <p:cNvCxnSpPr>
              <a:stCxn id="7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53883CC3-33E5-FF57-E1DE-9FACC3B87D94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F2BB75BE-1A28-C8A8-17D1-9F824474ECE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2814E8F-852E-295D-74F1-873BC35C0C37}"/>
              </a:ext>
            </a:extLst>
          </p:cNvPr>
          <p:cNvGrpSpPr>
            <a:grpSpLocks noChangeAspect="1"/>
          </p:cNvGrpSpPr>
          <p:nvPr/>
        </p:nvGrpSpPr>
        <p:grpSpPr>
          <a:xfrm>
            <a:off x="7811794" y="3798049"/>
            <a:ext cx="205459" cy="476321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5" name="Smiley Face 84">
              <a:extLst>
                <a:ext uri="{FF2B5EF4-FFF2-40B4-BE49-F238E27FC236}">
                  <a16:creationId xmlns:a16="http://schemas.microsoft.com/office/drawing/2014/main" id="{A03E584C-8E5D-69FB-3029-467CD2B7071A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3C57AC3-F03C-2F54-F3B7-EA13C893C95C}"/>
                </a:ext>
              </a:extLst>
            </p:cNvPr>
            <p:cNvCxnSpPr>
              <a:stCxn id="8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EB26147-105E-B99D-9803-3B2D2E1F404B}"/>
                </a:ext>
              </a:extLst>
            </p:cNvPr>
            <p:cNvCxnSpPr>
              <a:stCxn id="8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E21FA2A-7C1D-AB8C-F2DF-BFE238E42917}"/>
                </a:ext>
              </a:extLst>
            </p:cNvPr>
            <p:cNvCxnSpPr>
              <a:stCxn id="8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3E00FF32-E25A-3031-E13D-C42AA00F9AEC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66842841-43A1-DC5B-9DE2-F9E03429955A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6DE2A452-2273-4366-047D-0BB3F6D379A5}"/>
              </a:ext>
            </a:extLst>
          </p:cNvPr>
          <p:cNvGrpSpPr>
            <a:grpSpLocks noChangeAspect="1"/>
          </p:cNvGrpSpPr>
          <p:nvPr/>
        </p:nvGrpSpPr>
        <p:grpSpPr>
          <a:xfrm>
            <a:off x="7550846" y="3798049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92" name="Smiley Face 91">
              <a:extLst>
                <a:ext uri="{FF2B5EF4-FFF2-40B4-BE49-F238E27FC236}">
                  <a16:creationId xmlns:a16="http://schemas.microsoft.com/office/drawing/2014/main" id="{B8F772B7-81AA-6A3C-D1DE-EEEBD8B2763E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3054D44-FD38-30B4-59D7-2EE008346F28}"/>
                </a:ext>
              </a:extLst>
            </p:cNvPr>
            <p:cNvCxnSpPr>
              <a:stCxn id="92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C7FC8142-6F89-6239-5C4C-3ABB134F31CE}"/>
                </a:ext>
              </a:extLst>
            </p:cNvPr>
            <p:cNvCxnSpPr>
              <a:stCxn id="92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B90858FB-D83F-E6A9-234C-C683CB96888C}"/>
                </a:ext>
              </a:extLst>
            </p:cNvPr>
            <p:cNvCxnSpPr>
              <a:stCxn id="92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074FCFDB-EE44-179C-6E76-12D0684FEC5E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3E4CA0DE-5BA3-EA36-C01C-59FA77DC0EEB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6F801472-68C6-A2FF-277B-5E18E0502EB3}"/>
              </a:ext>
            </a:extLst>
          </p:cNvPr>
          <p:cNvSpPr/>
          <p:nvPr/>
        </p:nvSpPr>
        <p:spPr>
          <a:xfrm>
            <a:off x="8188267" y="3914927"/>
            <a:ext cx="378006" cy="35929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  <p:sp>
        <p:nvSpPr>
          <p:cNvPr id="99" name="Star: 6 Points 98">
            <a:extLst>
              <a:ext uri="{FF2B5EF4-FFF2-40B4-BE49-F238E27FC236}">
                <a16:creationId xmlns:a16="http://schemas.microsoft.com/office/drawing/2014/main" id="{01FF96C5-A085-C57F-B749-DAFBADA95CB1}"/>
              </a:ext>
            </a:extLst>
          </p:cNvPr>
          <p:cNvSpPr/>
          <p:nvPr/>
        </p:nvSpPr>
        <p:spPr>
          <a:xfrm>
            <a:off x="8474158" y="3447710"/>
            <a:ext cx="170679" cy="325888"/>
          </a:xfrm>
          <a:prstGeom prst="star6">
            <a:avLst/>
          </a:prstGeom>
          <a:solidFill>
            <a:schemeClr val="accent4">
              <a:lumMod val="60000"/>
              <a:lumOff val="40000"/>
            </a:schemeClr>
          </a:solidFill>
          <a:ln w="12700" cap="flat">
            <a:solidFill>
              <a:schemeClr val="accent4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endParaRPr lang="en-US" sz="1500" dirty="0">
              <a:solidFill>
                <a:srgbClr val="FFFFFF"/>
              </a:solidFill>
              <a:sym typeface="Helvetica Neue Medium"/>
            </a:endParaRPr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BB06C94-34AE-9FC4-A6F2-6588B2BFDA3F}"/>
              </a:ext>
            </a:extLst>
          </p:cNvPr>
          <p:cNvGrpSpPr>
            <a:grpSpLocks noChangeAspect="1"/>
          </p:cNvGrpSpPr>
          <p:nvPr/>
        </p:nvGrpSpPr>
        <p:grpSpPr>
          <a:xfrm>
            <a:off x="8406801" y="3603793"/>
            <a:ext cx="282620" cy="655205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1" name="Smiley Face 100">
              <a:extLst>
                <a:ext uri="{FF2B5EF4-FFF2-40B4-BE49-F238E27FC236}">
                  <a16:creationId xmlns:a16="http://schemas.microsoft.com/office/drawing/2014/main" id="{1DB13083-A5A2-7323-10A2-1BB86EED4366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E14F1126-3F9F-0D11-1E97-79097C36C406}"/>
                </a:ext>
              </a:extLst>
            </p:cNvPr>
            <p:cNvCxnSpPr>
              <a:stCxn id="101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08826B25-72D8-D82B-85D0-484EC491A41E}"/>
                </a:ext>
              </a:extLst>
            </p:cNvPr>
            <p:cNvCxnSpPr>
              <a:stCxn id="101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ED8FB330-666C-3452-E5CE-74E94F038B70}"/>
                </a:ext>
              </a:extLst>
            </p:cNvPr>
            <p:cNvCxnSpPr>
              <a:stCxn id="101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93059802-BF58-6FE3-4471-48B66224AAB6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C5B87CDA-E094-4C3C-87E5-5CFD16B87AC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E2E9F394-62E2-EFF6-64D7-907281ED9237}"/>
              </a:ext>
            </a:extLst>
          </p:cNvPr>
          <p:cNvGrpSpPr>
            <a:grpSpLocks noChangeAspect="1"/>
          </p:cNvGrpSpPr>
          <p:nvPr/>
        </p:nvGrpSpPr>
        <p:grpSpPr>
          <a:xfrm>
            <a:off x="9043600" y="3804480"/>
            <a:ext cx="205459" cy="476321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08" name="Smiley Face 107">
              <a:extLst>
                <a:ext uri="{FF2B5EF4-FFF2-40B4-BE49-F238E27FC236}">
                  <a16:creationId xmlns:a16="http://schemas.microsoft.com/office/drawing/2014/main" id="{62444F75-0C4E-45BD-C866-58EBF17FEAF1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207DF0C8-178C-4B17-3846-248AC2140AFA}"/>
                </a:ext>
              </a:extLst>
            </p:cNvPr>
            <p:cNvCxnSpPr>
              <a:stCxn id="10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7F2287D4-CD39-93A3-4828-9AF47B802FEC}"/>
                </a:ext>
              </a:extLst>
            </p:cNvPr>
            <p:cNvCxnSpPr>
              <a:stCxn id="10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41B4B803-A66C-45BB-CBF8-56C365136334}"/>
                </a:ext>
              </a:extLst>
            </p:cNvPr>
            <p:cNvCxnSpPr>
              <a:stCxn id="10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F7598911-0996-182A-82A3-5F51A4831755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CC37730B-49F7-265B-8115-B3BD3C73C055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1F79A2F-2AE2-3078-E1C2-EC20006E0204}"/>
              </a:ext>
            </a:extLst>
          </p:cNvPr>
          <p:cNvGrpSpPr>
            <a:grpSpLocks noChangeAspect="1"/>
          </p:cNvGrpSpPr>
          <p:nvPr/>
        </p:nvGrpSpPr>
        <p:grpSpPr>
          <a:xfrm>
            <a:off x="8782652" y="3804480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5" name="Smiley Face 114">
              <a:extLst>
                <a:ext uri="{FF2B5EF4-FFF2-40B4-BE49-F238E27FC236}">
                  <a16:creationId xmlns:a16="http://schemas.microsoft.com/office/drawing/2014/main" id="{8AF10DE3-7FCD-1351-F050-6FE8051FFD83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827BE644-E262-20EF-82D5-0EFAE7BA5A76}"/>
                </a:ext>
              </a:extLst>
            </p:cNvPr>
            <p:cNvCxnSpPr>
              <a:stCxn id="115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D3A9F49-D0A8-87DA-8146-11C792705F62}"/>
                </a:ext>
              </a:extLst>
            </p:cNvPr>
            <p:cNvCxnSpPr>
              <a:stCxn id="115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>
              <a:extLst>
                <a:ext uri="{FF2B5EF4-FFF2-40B4-BE49-F238E27FC236}">
                  <a16:creationId xmlns:a16="http://schemas.microsoft.com/office/drawing/2014/main" id="{404B0090-09C5-EFE8-0BA3-24F6954417C5}"/>
                </a:ext>
              </a:extLst>
            </p:cNvPr>
            <p:cNvCxnSpPr>
              <a:stCxn id="115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7FD5CE32-6AAD-BC7E-7263-A352FC28C927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FF9DA1B3-DFDF-9B22-EC39-818DCED14438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583B554B-9C68-658F-433B-82DE38929BB0}"/>
              </a:ext>
            </a:extLst>
          </p:cNvPr>
          <p:cNvGrpSpPr>
            <a:grpSpLocks noChangeAspect="1"/>
          </p:cNvGrpSpPr>
          <p:nvPr/>
        </p:nvGrpSpPr>
        <p:grpSpPr>
          <a:xfrm>
            <a:off x="9341772" y="3786121"/>
            <a:ext cx="197541" cy="457963"/>
            <a:chOff x="621102" y="2631056"/>
            <a:chExt cx="379563" cy="879951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9" name="Smiley Face 128">
              <a:extLst>
                <a:ext uri="{FF2B5EF4-FFF2-40B4-BE49-F238E27FC236}">
                  <a16:creationId xmlns:a16="http://schemas.microsoft.com/office/drawing/2014/main" id="{A01E8F2E-9F80-2304-8934-53FA362FA878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ABD8A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1725C69A-EAE2-3B77-4FC9-38C50DAEB003}"/>
                </a:ext>
              </a:extLst>
            </p:cNvPr>
            <p:cNvCxnSpPr>
              <a:stCxn id="129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0C5F7617-6C8A-3466-B34E-A82364552190}"/>
                </a:ext>
              </a:extLst>
            </p:cNvPr>
            <p:cNvCxnSpPr>
              <a:stCxn id="129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2ADEAE4F-31D2-9051-BCAF-7B9D7868B82E}"/>
                </a:ext>
              </a:extLst>
            </p:cNvPr>
            <p:cNvCxnSpPr>
              <a:stCxn id="129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2FCBDC17-E34F-F87B-987C-223D578F4672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7AEA66C4-EBC1-3153-B580-C5585370CC06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CBF1D8B2-D20A-B687-841C-A0FA2CA31B16}"/>
              </a:ext>
            </a:extLst>
          </p:cNvPr>
          <p:cNvGrpSpPr>
            <a:grpSpLocks noChangeAspect="1"/>
          </p:cNvGrpSpPr>
          <p:nvPr/>
        </p:nvGrpSpPr>
        <p:grpSpPr>
          <a:xfrm>
            <a:off x="10289455" y="3812721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36" name="Smiley Face 135">
              <a:extLst>
                <a:ext uri="{FF2B5EF4-FFF2-40B4-BE49-F238E27FC236}">
                  <a16:creationId xmlns:a16="http://schemas.microsoft.com/office/drawing/2014/main" id="{11F93CE6-0264-6E56-E7B8-407A69DDB2D4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37" name="Straight Connector 136">
              <a:extLst>
                <a:ext uri="{FF2B5EF4-FFF2-40B4-BE49-F238E27FC236}">
                  <a16:creationId xmlns:a16="http://schemas.microsoft.com/office/drawing/2014/main" id="{B2BED913-6194-9B6C-A43B-50F7A1CB0023}"/>
                </a:ext>
              </a:extLst>
            </p:cNvPr>
            <p:cNvCxnSpPr>
              <a:stCxn id="136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E668AF10-5948-E512-1ED1-B51E9518073C}"/>
                </a:ext>
              </a:extLst>
            </p:cNvPr>
            <p:cNvCxnSpPr>
              <a:stCxn id="136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55E139D8-DF2A-BD77-D035-FEE5C26A2BAC}"/>
                </a:ext>
              </a:extLst>
            </p:cNvPr>
            <p:cNvCxnSpPr>
              <a:stCxn id="136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7E91EDE8-332A-4EE5-9340-8DA952A0787A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F1813C17-4C52-16A1-E1F2-332FEA22A4E7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FB31F3BC-6F9A-8997-D7FD-C60D0F38F8B7}"/>
              </a:ext>
            </a:extLst>
          </p:cNvPr>
          <p:cNvGrpSpPr>
            <a:grpSpLocks noChangeAspect="1"/>
          </p:cNvGrpSpPr>
          <p:nvPr/>
        </p:nvGrpSpPr>
        <p:grpSpPr>
          <a:xfrm>
            <a:off x="10028507" y="3812721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3" name="Smiley Face 142">
              <a:extLst>
                <a:ext uri="{FF2B5EF4-FFF2-40B4-BE49-F238E27FC236}">
                  <a16:creationId xmlns:a16="http://schemas.microsoft.com/office/drawing/2014/main" id="{D0F80AD2-DF86-BE02-AC4A-94C588C63A85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2BA05939-79CF-15D2-C22D-7A76D9016155}"/>
                </a:ext>
              </a:extLst>
            </p:cNvPr>
            <p:cNvCxnSpPr>
              <a:stCxn id="143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2F51176C-9A10-D7FB-D43D-DB39CDDD68B5}"/>
                </a:ext>
              </a:extLst>
            </p:cNvPr>
            <p:cNvCxnSpPr>
              <a:stCxn id="143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C48561F5-773A-8F3D-1B99-D0B2E4816001}"/>
                </a:ext>
              </a:extLst>
            </p:cNvPr>
            <p:cNvCxnSpPr>
              <a:stCxn id="143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153A3A0-0A64-4533-E49C-ADA63890FDBB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CAE2C219-8370-3606-B3B1-0ED57FF683E0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8111A0A0-E4BB-0C8E-53E4-707A911FC6AA}"/>
              </a:ext>
            </a:extLst>
          </p:cNvPr>
          <p:cNvGrpSpPr>
            <a:grpSpLocks noChangeAspect="1"/>
          </p:cNvGrpSpPr>
          <p:nvPr/>
        </p:nvGrpSpPr>
        <p:grpSpPr>
          <a:xfrm>
            <a:off x="11521261" y="3819152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50" name="Smiley Face 149">
              <a:extLst>
                <a:ext uri="{FF2B5EF4-FFF2-40B4-BE49-F238E27FC236}">
                  <a16:creationId xmlns:a16="http://schemas.microsoft.com/office/drawing/2014/main" id="{8D56BE0E-086C-5CF7-2F96-D3930A06EB02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E5FECC8D-C240-53A5-C27A-F73D70A1BF7F}"/>
                </a:ext>
              </a:extLst>
            </p:cNvPr>
            <p:cNvCxnSpPr>
              <a:stCxn id="150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26703DEB-4506-BA23-7E32-BEDD5657C840}"/>
                </a:ext>
              </a:extLst>
            </p:cNvPr>
            <p:cNvCxnSpPr>
              <a:stCxn id="150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146795BC-A3DB-A423-F133-6C1114072384}"/>
                </a:ext>
              </a:extLst>
            </p:cNvPr>
            <p:cNvCxnSpPr>
              <a:stCxn id="150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6C51BF51-ED73-5E4F-1503-DE7C76065DC3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>
              <a:extLst>
                <a:ext uri="{FF2B5EF4-FFF2-40B4-BE49-F238E27FC236}">
                  <a16:creationId xmlns:a16="http://schemas.microsoft.com/office/drawing/2014/main" id="{3149053C-7FAA-EF77-CF14-36A32786BE0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D6115D65-249C-B05D-85AD-83E561A1CE20}"/>
              </a:ext>
            </a:extLst>
          </p:cNvPr>
          <p:cNvGrpSpPr>
            <a:grpSpLocks noChangeAspect="1"/>
          </p:cNvGrpSpPr>
          <p:nvPr/>
        </p:nvGrpSpPr>
        <p:grpSpPr>
          <a:xfrm>
            <a:off x="11260313" y="3819152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57" name="Smiley Face 156">
              <a:extLst>
                <a:ext uri="{FF2B5EF4-FFF2-40B4-BE49-F238E27FC236}">
                  <a16:creationId xmlns:a16="http://schemas.microsoft.com/office/drawing/2014/main" id="{8F909BB9-6439-AB13-3F1D-7A5C3FC7FB01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/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BF5C98D5-F9C8-08C2-1567-FC4707A6C1CA}"/>
                </a:ext>
              </a:extLst>
            </p:cNvPr>
            <p:cNvCxnSpPr>
              <a:stCxn id="157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DDEAE5D8-05F9-F6D6-AED4-C71905FFE7C4}"/>
                </a:ext>
              </a:extLst>
            </p:cNvPr>
            <p:cNvCxnSpPr>
              <a:stCxn id="157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EEEDD8C-51CF-505A-FDB8-9C91B0A79FB2}"/>
                </a:ext>
              </a:extLst>
            </p:cNvPr>
            <p:cNvCxnSpPr>
              <a:stCxn id="157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0FD97B78-AA58-7B71-C359-AAC9FAF8D10E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C9D7B98B-2C73-BD17-6AC0-460B732ACBDD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3B3311DA-6079-9F56-F7CD-39D64B08432A}"/>
              </a:ext>
            </a:extLst>
          </p:cNvPr>
          <p:cNvGrpSpPr>
            <a:grpSpLocks noChangeAspect="1"/>
          </p:cNvGrpSpPr>
          <p:nvPr/>
        </p:nvGrpSpPr>
        <p:grpSpPr>
          <a:xfrm>
            <a:off x="11819433" y="3818378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64" name="Smiley Face 163">
              <a:extLst>
                <a:ext uri="{FF2B5EF4-FFF2-40B4-BE49-F238E27FC236}">
                  <a16:creationId xmlns:a16="http://schemas.microsoft.com/office/drawing/2014/main" id="{945481DF-D903-DE91-9567-8A129ECE6926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BC0993B6-003C-A45C-FE98-CA8325837B3E}"/>
                </a:ext>
              </a:extLst>
            </p:cNvPr>
            <p:cNvCxnSpPr>
              <a:stCxn id="164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AACEF8DD-F3E7-FD6B-0308-EE2DC2BFDDF1}"/>
                </a:ext>
              </a:extLst>
            </p:cNvPr>
            <p:cNvCxnSpPr>
              <a:stCxn id="164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37065420-7BE5-4F61-A6A0-80B08A07F46B}"/>
                </a:ext>
              </a:extLst>
            </p:cNvPr>
            <p:cNvCxnSpPr>
              <a:stCxn id="164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E4AAE2C3-3E30-30A6-A72B-9956D225E3CF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AC86938A-67AB-C24F-5F8A-0E3371219603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2AF19682-E766-C440-5893-3AB55FED71EB}"/>
              </a:ext>
            </a:extLst>
          </p:cNvPr>
          <p:cNvGrpSpPr>
            <a:grpSpLocks noChangeAspect="1"/>
          </p:cNvGrpSpPr>
          <p:nvPr/>
        </p:nvGrpSpPr>
        <p:grpSpPr>
          <a:xfrm>
            <a:off x="10884402" y="3818583"/>
            <a:ext cx="205459" cy="476321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1" name="Smiley Face 170">
              <a:extLst>
                <a:ext uri="{FF2B5EF4-FFF2-40B4-BE49-F238E27FC236}">
                  <a16:creationId xmlns:a16="http://schemas.microsoft.com/office/drawing/2014/main" id="{58CD2F22-04ED-B32A-3ECE-D13B3BE00BB7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B48F21E9-52EA-5B59-51B2-9C7BA14254EA}"/>
                </a:ext>
              </a:extLst>
            </p:cNvPr>
            <p:cNvCxnSpPr>
              <a:stCxn id="171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76E7A020-AA4F-58BB-A6DA-C517D76AEEBA}"/>
                </a:ext>
              </a:extLst>
            </p:cNvPr>
            <p:cNvCxnSpPr>
              <a:stCxn id="171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A5257E64-4A2D-9DC6-237F-CDF7AA4A39E0}"/>
                </a:ext>
              </a:extLst>
            </p:cNvPr>
            <p:cNvCxnSpPr>
              <a:stCxn id="171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64563E25-FD18-F16C-65E5-F185E5620E07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4F30991B-F2E9-0241-E516-4E5116750BC4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7F7A412A-07A5-B22A-648A-3023BCCDB71F}"/>
              </a:ext>
            </a:extLst>
          </p:cNvPr>
          <p:cNvGrpSpPr>
            <a:grpSpLocks noChangeAspect="1"/>
          </p:cNvGrpSpPr>
          <p:nvPr/>
        </p:nvGrpSpPr>
        <p:grpSpPr>
          <a:xfrm>
            <a:off x="10623454" y="3818583"/>
            <a:ext cx="197541" cy="457963"/>
            <a:chOff x="621102" y="2631056"/>
            <a:chExt cx="379563" cy="8799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78" name="Smiley Face 177">
              <a:extLst>
                <a:ext uri="{FF2B5EF4-FFF2-40B4-BE49-F238E27FC236}">
                  <a16:creationId xmlns:a16="http://schemas.microsoft.com/office/drawing/2014/main" id="{93A0DBEF-2A62-5D48-3321-1CEEB004380C}"/>
                </a:ext>
              </a:extLst>
            </p:cNvPr>
            <p:cNvSpPr/>
            <p:nvPr/>
          </p:nvSpPr>
          <p:spPr>
            <a:xfrm>
              <a:off x="621102" y="2631056"/>
              <a:ext cx="379563" cy="362309"/>
            </a:xfrm>
            <a:prstGeom prst="smileyFace">
              <a:avLst>
                <a:gd name="adj" fmla="val 4653"/>
              </a:avLst>
            </a:prstGeom>
            <a:solidFill>
              <a:srgbClr val="FB65D4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900" dirty="0"/>
            </a:p>
          </p:txBody>
        </p: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E2093BA7-E1E8-500C-EE12-726B653D75BC}"/>
                </a:ext>
              </a:extLst>
            </p:cNvPr>
            <p:cNvCxnSpPr>
              <a:stCxn id="178" idx="4"/>
            </p:cNvCxnSpPr>
            <p:nvPr/>
          </p:nvCxnSpPr>
          <p:spPr>
            <a:xfrm flipH="1">
              <a:off x="810883" y="2993365"/>
              <a:ext cx="1" cy="403823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4B919C8A-CDEE-25B3-0884-CE9426C2E646}"/>
                </a:ext>
              </a:extLst>
            </p:cNvPr>
            <p:cNvCxnSpPr>
              <a:stCxn id="178" idx="4"/>
            </p:cNvCxnSpPr>
            <p:nvPr/>
          </p:nvCxnSpPr>
          <p:spPr>
            <a:xfrm>
              <a:off x="810884" y="2993365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48B7E276-A8C7-5090-5232-8685B66DB8BA}"/>
                </a:ext>
              </a:extLst>
            </p:cNvPr>
            <p:cNvCxnSpPr>
              <a:stCxn id="178" idx="4"/>
            </p:cNvCxnSpPr>
            <p:nvPr/>
          </p:nvCxnSpPr>
          <p:spPr>
            <a:xfrm flipH="1">
              <a:off x="671856" y="2993365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2D67439A-A8CB-DFCB-9BB5-52903C6B5070}"/>
                </a:ext>
              </a:extLst>
            </p:cNvPr>
            <p:cNvCxnSpPr/>
            <p:nvPr/>
          </p:nvCxnSpPr>
          <p:spPr>
            <a:xfrm flipH="1">
              <a:off x="671855" y="3397188"/>
              <a:ext cx="139028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C8CEB41-A58D-6B91-6FEB-DBC321B5D089}"/>
                </a:ext>
              </a:extLst>
            </p:cNvPr>
            <p:cNvCxnSpPr/>
            <p:nvPr/>
          </p:nvCxnSpPr>
          <p:spPr>
            <a:xfrm>
              <a:off x="810883" y="3397187"/>
              <a:ext cx="139027" cy="113819"/>
            </a:xfrm>
            <a:prstGeom prst="line">
              <a:avLst/>
            </a:prstGeom>
            <a:grpFill/>
            <a:ln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4" name="Rectangle 183">
            <a:extLst>
              <a:ext uri="{FF2B5EF4-FFF2-40B4-BE49-F238E27FC236}">
                <a16:creationId xmlns:a16="http://schemas.microsoft.com/office/drawing/2014/main" id="{B1845BD8-F4DE-4176-C15D-5D3AC1504BAF}"/>
              </a:ext>
            </a:extLst>
          </p:cNvPr>
          <p:cNvSpPr/>
          <p:nvPr/>
        </p:nvSpPr>
        <p:spPr>
          <a:xfrm>
            <a:off x="10842419" y="3307770"/>
            <a:ext cx="378006" cy="24307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x=1/y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C1724483-E218-8A17-BC55-3BB28764922F}"/>
              </a:ext>
            </a:extLst>
          </p:cNvPr>
          <p:cNvSpPr txBox="1"/>
          <p:nvPr/>
        </p:nvSpPr>
        <p:spPr>
          <a:xfrm>
            <a:off x="214313" y="5653142"/>
            <a:ext cx="2118580" cy="287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Hardware device drivers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BB8AEEBF-EDB6-91F7-E1A1-977E925FD288}"/>
              </a:ext>
            </a:extLst>
          </p:cNvPr>
          <p:cNvSpPr txBox="1"/>
          <p:nvPr/>
        </p:nvSpPr>
        <p:spPr>
          <a:xfrm>
            <a:off x="9502034" y="5538090"/>
            <a:ext cx="1461081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ImageJ, Python,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numpy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2CF92101-12BD-FDF8-5E2A-47BEF3D061B8}"/>
              </a:ext>
            </a:extLst>
          </p:cNvPr>
          <p:cNvSpPr txBox="1"/>
          <p:nvPr/>
        </p:nvSpPr>
        <p:spPr>
          <a:xfrm>
            <a:off x="2561712" y="5545420"/>
            <a:ext cx="2118580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  <a:ea typeface="Helvetica Neue"/>
                <a:cs typeface="Helvetica Neue"/>
                <a:sym typeface="Helvetica Neue"/>
              </a:rPr>
              <a:t>Custom image analysis scripts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14B5BE0F-471A-5095-9825-DBEB8AF2D39F}"/>
              </a:ext>
            </a:extLst>
          </p:cNvPr>
          <p:cNvSpPr txBox="1"/>
          <p:nvPr/>
        </p:nvSpPr>
        <p:spPr>
          <a:xfrm>
            <a:off x="4874471" y="5531293"/>
            <a:ext cx="2118580" cy="5030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TrackMate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SNT,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MorpholibJ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CLIJ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CDFCAC2-ADDF-9519-50DA-5FF7B9FCD615}"/>
              </a:ext>
            </a:extLst>
          </p:cNvPr>
          <p:cNvSpPr txBox="1"/>
          <p:nvPr/>
        </p:nvSpPr>
        <p:spPr>
          <a:xfrm>
            <a:off x="7213545" y="5634671"/>
            <a:ext cx="2118580" cy="2875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66" hangingPunct="0"/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scikit-image, </a:t>
            </a:r>
            <a:r>
              <a:rPr lang="en-US" sz="14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scipy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OpenCL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825BCE34-39F8-BBBB-BFC0-D108834801D4}"/>
              </a:ext>
            </a:extLst>
          </p:cNvPr>
          <p:cNvSpPr/>
          <p:nvPr/>
        </p:nvSpPr>
        <p:spPr>
          <a:xfrm>
            <a:off x="11568990" y="4060518"/>
            <a:ext cx="378006" cy="194883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tx1">
                <a:lumMod val="75000"/>
                <a:lumOff val="2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noAutofit/>
          </a:bodyPr>
          <a:lstStyle/>
          <a:p>
            <a:pPr algn="ctr" defTabSz="410766" hangingPunct="0"/>
            <a:r>
              <a:rPr lang="en-US" sz="800" dirty="0">
                <a:sym typeface="Helvetica Neue Medium"/>
              </a:rPr>
              <a:t>z=y+1</a:t>
            </a:r>
          </a:p>
        </p:txBody>
      </p:sp>
    </p:spTree>
    <p:extLst>
      <p:ext uri="{BB962C8B-B14F-4D97-AF65-F5344CB8AC3E}">
        <p14:creationId xmlns:p14="http://schemas.microsoft.com/office/powerpoint/2010/main" val="25398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animBg="1"/>
      <p:bldP spid="60" grpId="0" animBg="1"/>
      <p:bldP spid="5" grpId="0" animBg="1"/>
      <p:bldP spid="6" grpId="0" animBg="1"/>
      <p:bldP spid="7" grpId="0" animBg="1"/>
      <p:bldP spid="8" grpId="0" animBg="1"/>
      <p:bldP spid="11" grpId="0" animBg="1"/>
      <p:bldP spid="22" grpId="0" animBg="1"/>
      <p:bldP spid="28" grpId="0"/>
      <p:bldP spid="29" grpId="0"/>
      <p:bldP spid="30" grpId="0"/>
      <p:bldP spid="31" grpId="0"/>
      <p:bldP spid="32" grpId="0"/>
      <p:bldP spid="40" grpId="0" animBg="1"/>
      <p:bldP spid="49" grpId="0"/>
      <p:bldP spid="75" grpId="0" animBg="1"/>
      <p:bldP spid="76" grpId="0" animBg="1"/>
      <p:bldP spid="98" grpId="0" animBg="1"/>
      <p:bldP spid="99" grpId="0" animBg="1"/>
      <p:bldP spid="184" grpId="0" animBg="1"/>
      <p:bldP spid="186" grpId="0"/>
      <p:bldP spid="187" grpId="0"/>
      <p:bldP spid="188" grpId="0"/>
      <p:bldP spid="189" grpId="0"/>
      <p:bldP spid="190" grpId="0"/>
      <p:bldP spid="1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903DD-50FF-AC9E-25FF-8BEFF378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Github</a:t>
            </a:r>
            <a:r>
              <a:rPr lang="en-US" dirty="0"/>
              <a:t> versus </a:t>
            </a:r>
            <a:r>
              <a:rPr lang="en-US" dirty="0" err="1"/>
              <a:t>Zenodo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B89F5-F73C-A367-F301-D974E1C87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30800" cy="4610101"/>
          </a:xfrm>
        </p:spPr>
        <p:txBody>
          <a:bodyPr>
            <a:normAutofit/>
          </a:bodyPr>
          <a:lstStyle/>
          <a:p>
            <a:r>
              <a:rPr lang="en-US" sz="3600" dirty="0" err="1"/>
              <a:t>Github</a:t>
            </a:r>
            <a:endParaRPr lang="en-US" sz="3600" dirty="0"/>
          </a:p>
          <a:p>
            <a:pPr lvl="1"/>
            <a:r>
              <a:rPr lang="en-US" sz="3600" dirty="0"/>
              <a:t>Good for collaboration</a:t>
            </a:r>
          </a:p>
          <a:p>
            <a:pPr lvl="1"/>
            <a:r>
              <a:rPr lang="en-US" sz="3600" dirty="0"/>
              <a:t>Small changes committed separately</a:t>
            </a:r>
          </a:p>
          <a:p>
            <a:pPr lvl="1"/>
            <a:r>
              <a:rPr lang="en-US" sz="3600" dirty="0"/>
              <a:t>Full history of code available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F801FA-D286-0F3F-AC0A-3033E2DF0FBD}"/>
              </a:ext>
            </a:extLst>
          </p:cNvPr>
          <p:cNvSpPr txBox="1">
            <a:spLocks/>
          </p:cNvSpPr>
          <p:nvPr/>
        </p:nvSpPr>
        <p:spPr>
          <a:xfrm>
            <a:off x="5689600" y="1282700"/>
            <a:ext cx="5130800" cy="4610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>
                <a:solidFill>
                  <a:schemeClr val="bg1">
                    <a:lumMod val="65000"/>
                  </a:schemeClr>
                </a:solidFill>
              </a:rPr>
              <a:t>Zenodo</a:t>
            </a:r>
            <a:endParaRPr lang="en-US" sz="3600" dirty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Publicly funded infrastructure</a:t>
            </a: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Good for Archiving</a:t>
            </a:r>
          </a:p>
          <a:p>
            <a:pPr lvl="1"/>
            <a:r>
              <a:rPr lang="en-US" sz="3600" dirty="0">
                <a:solidFill>
                  <a:schemeClr val="bg1">
                    <a:lumMod val="65000"/>
                  </a:schemeClr>
                </a:solidFill>
              </a:rPr>
              <a:t>Releases are archived, not every commit</a:t>
            </a:r>
          </a:p>
        </p:txBody>
      </p:sp>
    </p:spTree>
    <p:extLst>
      <p:ext uri="{BB962C8B-B14F-4D97-AF65-F5344CB8AC3E}">
        <p14:creationId xmlns:p14="http://schemas.microsoft.com/office/powerpoint/2010/main" val="115325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E3964-6C63-571A-10A2-7D0C28B3C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B7FA06-1B38-2454-F107-FEB7CC0DE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5159829" cy="4489450"/>
          </a:xfrm>
        </p:spPr>
        <p:txBody>
          <a:bodyPr>
            <a:normAutofit/>
          </a:bodyPr>
          <a:lstStyle/>
          <a:p>
            <a:r>
              <a:rPr lang="en-US" sz="2800" dirty="0"/>
              <a:t>Version control is key element of data scientist’s toolbox</a:t>
            </a:r>
          </a:p>
          <a:p>
            <a:r>
              <a:rPr lang="en-US" sz="2800" dirty="0"/>
              <a:t>Distributed file system with sophisticated logging mechanisms</a:t>
            </a:r>
          </a:p>
          <a:p>
            <a:r>
              <a:rPr lang="en-US" sz="2800" dirty="0"/>
              <a:t>Control about what becomes part of a repository and what not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BA8BD4-4819-39FE-5034-D551EBE98671}"/>
              </a:ext>
            </a:extLst>
          </p:cNvPr>
          <p:cNvSpPr txBox="1"/>
          <p:nvPr/>
        </p:nvSpPr>
        <p:spPr>
          <a:xfrm>
            <a:off x="3848100" y="6128594"/>
            <a:ext cx="42835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https://github.com/BiAPoL/Bio-image_Analysis_with_Python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61EBD2-2509-1BA6-4EB5-965086B7AE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405364"/>
            <a:ext cx="6332788" cy="554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690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8C7BE-B4D6-CDBC-C3DC-DA80EAA6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tracking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E0CFA-ABA2-DE73-BE2D-F29CE7177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51978"/>
          </a:xfrm>
        </p:spPr>
        <p:txBody>
          <a:bodyPr>
            <a:normAutofit/>
          </a:bodyPr>
          <a:lstStyle/>
          <a:p>
            <a:r>
              <a:rPr lang="de-DE" sz="3200" dirty="0"/>
              <a:t>Who </a:t>
            </a:r>
            <a:r>
              <a:rPr lang="de-DE" sz="3200" dirty="0" err="1"/>
              <a:t>did</a:t>
            </a:r>
            <a:r>
              <a:rPr lang="de-DE" sz="3200" dirty="0"/>
              <a:t> </a:t>
            </a:r>
            <a:r>
              <a:rPr lang="de-DE" sz="3200" dirty="0" err="1"/>
              <a:t>what</a:t>
            </a:r>
            <a:r>
              <a:rPr lang="de-DE" sz="3200" dirty="0"/>
              <a:t>? Who </a:t>
            </a:r>
            <a:r>
              <a:rPr lang="de-DE" sz="3200" dirty="0" err="1"/>
              <a:t>deserves</a:t>
            </a:r>
            <a:r>
              <a:rPr lang="de-DE" sz="3200" dirty="0"/>
              <a:t> </a:t>
            </a:r>
            <a:r>
              <a:rPr lang="de-DE" sz="3200" dirty="0" err="1"/>
              <a:t>co-authorship</a:t>
            </a:r>
            <a:r>
              <a:rPr lang="de-DE" sz="3200" dirty="0"/>
              <a:t>?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42AC67-2C54-D223-0036-8BC895301500}"/>
              </a:ext>
            </a:extLst>
          </p:cNvPr>
          <p:cNvSpPr txBox="1"/>
          <p:nvPr/>
        </p:nvSpPr>
        <p:spPr>
          <a:xfrm>
            <a:off x="3731248" y="6132099"/>
            <a:ext cx="46761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https://github.com/BiAPoL/Bio-image_Analysis_with_Python/commits/main/</a:t>
            </a:r>
            <a:r>
              <a:rPr lang="de-DE" dirty="0"/>
              <a:t> 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5ECE52-993F-5CA5-DB6C-563877249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47" y="1878508"/>
            <a:ext cx="4676151" cy="40944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E96718-A770-B89C-D6E9-80B85E921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5400" y="1878508"/>
            <a:ext cx="4676151" cy="40944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76C6964-228F-34FC-FC52-C6C4AAC70B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7604" y="1878508"/>
            <a:ext cx="4676152" cy="4094451"/>
          </a:xfrm>
          <a:prstGeom prst="rect">
            <a:avLst/>
          </a:prstGeom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56ECAC0E-2FC5-E7C2-83F2-2E8AEC97CFA7}"/>
              </a:ext>
            </a:extLst>
          </p:cNvPr>
          <p:cNvSpPr/>
          <p:nvPr/>
        </p:nvSpPr>
        <p:spPr>
          <a:xfrm>
            <a:off x="1882122" y="5119761"/>
            <a:ext cx="683278" cy="651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62842C06-2631-8403-4E57-934B35C780D6}"/>
              </a:ext>
            </a:extLst>
          </p:cNvPr>
          <p:cNvSpPr/>
          <p:nvPr/>
        </p:nvSpPr>
        <p:spPr>
          <a:xfrm>
            <a:off x="6704326" y="4322143"/>
            <a:ext cx="683278" cy="65197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34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8C7BE-B4D6-CDBC-C3DC-DA80EAA6B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git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tracking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E0CFA-ABA2-DE73-BE2D-F29CE7177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1"/>
            <a:ext cx="11455400" cy="651978"/>
          </a:xfrm>
        </p:spPr>
        <p:txBody>
          <a:bodyPr>
            <a:normAutofit/>
          </a:bodyPr>
          <a:lstStyle/>
          <a:p>
            <a:r>
              <a:rPr lang="de-DE" sz="3200" dirty="0"/>
              <a:t>Who </a:t>
            </a:r>
            <a:r>
              <a:rPr lang="de-DE" sz="3200" dirty="0" err="1"/>
              <a:t>did</a:t>
            </a:r>
            <a:r>
              <a:rPr lang="de-DE" sz="3200" dirty="0"/>
              <a:t> </a:t>
            </a:r>
            <a:r>
              <a:rPr lang="de-DE" sz="3200" dirty="0" err="1"/>
              <a:t>what</a:t>
            </a:r>
            <a:r>
              <a:rPr lang="de-DE" sz="3200" dirty="0"/>
              <a:t>? Who </a:t>
            </a:r>
            <a:r>
              <a:rPr lang="de-DE" sz="3200" dirty="0" err="1"/>
              <a:t>deserves</a:t>
            </a:r>
            <a:r>
              <a:rPr lang="de-DE" sz="3200" dirty="0"/>
              <a:t> </a:t>
            </a:r>
            <a:r>
              <a:rPr lang="de-DE" sz="3200" dirty="0" err="1"/>
              <a:t>co-authorship</a:t>
            </a:r>
            <a:r>
              <a:rPr lang="de-DE" sz="3200" dirty="0"/>
              <a:t>?</a:t>
            </a:r>
            <a:endParaRPr lang="en-US" sz="3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2AFBEF-53B5-BCC8-1EEB-089D47714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875" y="1934679"/>
            <a:ext cx="4562151" cy="39946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9020BF3-F33E-3282-819B-351658D9B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24" y="1934679"/>
            <a:ext cx="4562151" cy="399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42AC67-2C54-D223-0036-8BC895301500}"/>
              </a:ext>
            </a:extLst>
          </p:cNvPr>
          <p:cNvSpPr txBox="1"/>
          <p:nvPr/>
        </p:nvSpPr>
        <p:spPr>
          <a:xfrm>
            <a:off x="3898900" y="6132099"/>
            <a:ext cx="5003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https://github.com/BiAPoL/Bio-image_Analysis_with_Python/graphs/contributors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27043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31053-9D32-FA6F-CE9A-269B555A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5A3823-9031-725F-342C-4A9B6C091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82700"/>
            <a:ext cx="11455400" cy="116020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Git makes file modifications a more active / involved process </a:t>
            </a:r>
            <a:br>
              <a:rPr lang="en-US" dirty="0"/>
            </a:br>
            <a:r>
              <a:rPr lang="en-US" dirty="0"/>
              <a:t>(making people think about)</a:t>
            </a:r>
          </a:p>
        </p:txBody>
      </p:sp>
      <p:sp>
        <p:nvSpPr>
          <p:cNvPr id="4" name="Cloud 3">
            <a:extLst>
              <a:ext uri="{FF2B5EF4-FFF2-40B4-BE49-F238E27FC236}">
                <a16:creationId xmlns:a16="http://schemas.microsoft.com/office/drawing/2014/main" id="{677044F4-DC55-557F-BD89-ABEE5F83FD9C}"/>
              </a:ext>
            </a:extLst>
          </p:cNvPr>
          <p:cNvSpPr/>
          <p:nvPr/>
        </p:nvSpPr>
        <p:spPr>
          <a:xfrm>
            <a:off x="438656" y="3076441"/>
            <a:ext cx="2694215" cy="1404257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Github</a:t>
            </a:r>
            <a:r>
              <a:rPr lang="en-US" dirty="0"/>
              <a:t> repository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204FFD0-DEBD-663F-76DC-3BE7B52892F3}"/>
              </a:ext>
            </a:extLst>
          </p:cNvPr>
          <p:cNvGrpSpPr>
            <a:grpSpLocks noChangeAspect="1"/>
          </p:cNvGrpSpPr>
          <p:nvPr/>
        </p:nvGrpSpPr>
        <p:grpSpPr>
          <a:xfrm>
            <a:off x="5613027" y="3846505"/>
            <a:ext cx="1319708" cy="1539022"/>
            <a:chOff x="4480560" y="1521303"/>
            <a:chExt cx="4126891" cy="4206922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4202999-9B5A-0ED9-527B-287E331C99F2}"/>
                </a:ext>
              </a:extLst>
            </p:cNvPr>
            <p:cNvSpPr/>
            <p:nvPr/>
          </p:nvSpPr>
          <p:spPr>
            <a:xfrm>
              <a:off x="4507263" y="1521303"/>
              <a:ext cx="3997466" cy="2476163"/>
            </a:xfrm>
            <a:prstGeom prst="roundRect">
              <a:avLst>
                <a:gd name="adj" fmla="val 3533"/>
              </a:avLst>
            </a:prstGeom>
            <a:solidFill>
              <a:schemeClr val="accent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Stage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B5E5AA3-24C6-8ACC-3310-B1AD6B46CADC}"/>
                </a:ext>
              </a:extLst>
            </p:cNvPr>
            <p:cNvSpPr/>
            <p:nvPr/>
          </p:nvSpPr>
          <p:spPr>
            <a:xfrm>
              <a:off x="4564505" y="1577947"/>
              <a:ext cx="3867462" cy="2362874"/>
            </a:xfrm>
            <a:prstGeom prst="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0263D24-A754-90E4-0C99-3BE6F3A3AF07}"/>
                </a:ext>
              </a:extLst>
            </p:cNvPr>
            <p:cNvSpPr/>
            <p:nvPr/>
          </p:nvSpPr>
          <p:spPr>
            <a:xfrm>
              <a:off x="5866526" y="4019853"/>
              <a:ext cx="1214203" cy="169898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382D3355-7EE8-C733-DD93-B08C674B0E5C}"/>
                </a:ext>
              </a:extLst>
            </p:cNvPr>
            <p:cNvSpPr/>
            <p:nvPr/>
          </p:nvSpPr>
          <p:spPr>
            <a:xfrm>
              <a:off x="5393197" y="4215951"/>
              <a:ext cx="2160860" cy="169898"/>
            </a:xfrm>
            <a:prstGeom prst="roundRect">
              <a:avLst>
                <a:gd name="adj" fmla="val 3533"/>
              </a:avLst>
            </a:pr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rapezoid 9">
              <a:extLst>
                <a:ext uri="{FF2B5EF4-FFF2-40B4-BE49-F238E27FC236}">
                  <a16:creationId xmlns:a16="http://schemas.microsoft.com/office/drawing/2014/main" id="{512B270E-7807-971E-E460-5D282535475B}"/>
                </a:ext>
              </a:extLst>
            </p:cNvPr>
            <p:cNvSpPr/>
            <p:nvPr/>
          </p:nvSpPr>
          <p:spPr>
            <a:xfrm>
              <a:off x="4480560" y="4549329"/>
              <a:ext cx="4126891" cy="1178896"/>
            </a:xfrm>
            <a:prstGeom prst="trapezoid">
              <a:avLst/>
            </a:prstGeom>
            <a:solidFill>
              <a:schemeClr val="tx1"/>
            </a:solidFill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rapezoid 10">
              <a:extLst>
                <a:ext uri="{FF2B5EF4-FFF2-40B4-BE49-F238E27FC236}">
                  <a16:creationId xmlns:a16="http://schemas.microsoft.com/office/drawing/2014/main" id="{4D19D868-ED7E-8547-E20C-08EDA185A2CF}"/>
                </a:ext>
              </a:extLst>
            </p:cNvPr>
            <p:cNvSpPr/>
            <p:nvPr/>
          </p:nvSpPr>
          <p:spPr>
            <a:xfrm>
              <a:off x="6303988" y="4554488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rapezoid 11">
              <a:extLst>
                <a:ext uri="{FF2B5EF4-FFF2-40B4-BE49-F238E27FC236}">
                  <a16:creationId xmlns:a16="http://schemas.microsoft.com/office/drawing/2014/main" id="{AF72541B-135A-1B03-8458-711A45AE0820}"/>
                </a:ext>
              </a:extLst>
            </p:cNvPr>
            <p:cNvSpPr/>
            <p:nvPr/>
          </p:nvSpPr>
          <p:spPr>
            <a:xfrm>
              <a:off x="6303987" y="4822262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EB94BDD3-D4D6-701C-7640-E3159BB05C63}"/>
                </a:ext>
              </a:extLst>
            </p:cNvPr>
            <p:cNvSpPr/>
            <p:nvPr/>
          </p:nvSpPr>
          <p:spPr>
            <a:xfrm>
              <a:off x="6311748" y="5043834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rapezoid 13">
              <a:extLst>
                <a:ext uri="{FF2B5EF4-FFF2-40B4-BE49-F238E27FC236}">
                  <a16:creationId xmlns:a16="http://schemas.microsoft.com/office/drawing/2014/main" id="{9555A0E4-BDE7-AF38-B283-BD6ADCDDEEA5}"/>
                </a:ext>
              </a:extLst>
            </p:cNvPr>
            <p:cNvSpPr/>
            <p:nvPr/>
          </p:nvSpPr>
          <p:spPr>
            <a:xfrm>
              <a:off x="6303987" y="5265406"/>
              <a:ext cx="388495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rapezoid 14">
              <a:extLst>
                <a:ext uri="{FF2B5EF4-FFF2-40B4-BE49-F238E27FC236}">
                  <a16:creationId xmlns:a16="http://schemas.microsoft.com/office/drawing/2014/main" id="{0DA61C5B-E7F1-BF38-9213-9F5653CC864F}"/>
                </a:ext>
              </a:extLst>
            </p:cNvPr>
            <p:cNvSpPr/>
            <p:nvPr/>
          </p:nvSpPr>
          <p:spPr>
            <a:xfrm>
              <a:off x="4895759" y="5537020"/>
              <a:ext cx="1796723" cy="181857"/>
            </a:xfrm>
            <a:prstGeom prst="trapezoid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9C525158-8998-E523-3E5A-6D0EA8F462CC}"/>
                </a:ext>
              </a:extLst>
            </p:cNvPr>
            <p:cNvSpPr/>
            <p:nvPr/>
          </p:nvSpPr>
          <p:spPr>
            <a:xfrm>
              <a:off x="5901752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6620FA9D-A38D-08D8-2621-DB0EC04A711C}"/>
                </a:ext>
              </a:extLst>
            </p:cNvPr>
            <p:cNvSpPr/>
            <p:nvPr/>
          </p:nvSpPr>
          <p:spPr>
            <a:xfrm>
              <a:off x="5513257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Parallelogram 17">
              <a:extLst>
                <a:ext uri="{FF2B5EF4-FFF2-40B4-BE49-F238E27FC236}">
                  <a16:creationId xmlns:a16="http://schemas.microsoft.com/office/drawing/2014/main" id="{1863BF93-96C7-2A60-73D4-D0218C363C8F}"/>
                </a:ext>
              </a:extLst>
            </p:cNvPr>
            <p:cNvSpPr/>
            <p:nvPr/>
          </p:nvSpPr>
          <p:spPr>
            <a:xfrm>
              <a:off x="5124762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Parallelogram 18">
              <a:extLst>
                <a:ext uri="{FF2B5EF4-FFF2-40B4-BE49-F238E27FC236}">
                  <a16:creationId xmlns:a16="http://schemas.microsoft.com/office/drawing/2014/main" id="{4547B25E-C6D8-C72F-98CA-43F0A5587F49}"/>
                </a:ext>
              </a:extLst>
            </p:cNvPr>
            <p:cNvSpPr/>
            <p:nvPr/>
          </p:nvSpPr>
          <p:spPr>
            <a:xfrm>
              <a:off x="4744129" y="4554488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Parallelogram 19">
              <a:extLst>
                <a:ext uri="{FF2B5EF4-FFF2-40B4-BE49-F238E27FC236}">
                  <a16:creationId xmlns:a16="http://schemas.microsoft.com/office/drawing/2014/main" id="{524857AC-A403-0E8F-B6BD-85E3BA41E3EE}"/>
                </a:ext>
              </a:extLst>
            </p:cNvPr>
            <p:cNvSpPr/>
            <p:nvPr/>
          </p:nvSpPr>
          <p:spPr>
            <a:xfrm flipH="1">
              <a:off x="6692482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Parallelogram 20">
              <a:extLst>
                <a:ext uri="{FF2B5EF4-FFF2-40B4-BE49-F238E27FC236}">
                  <a16:creationId xmlns:a16="http://schemas.microsoft.com/office/drawing/2014/main" id="{93C98076-A049-DA9E-A8C0-85640F43F1EB}"/>
                </a:ext>
              </a:extLst>
            </p:cNvPr>
            <p:cNvSpPr/>
            <p:nvPr/>
          </p:nvSpPr>
          <p:spPr>
            <a:xfrm flipH="1">
              <a:off x="7214989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Parallelogram 21">
              <a:extLst>
                <a:ext uri="{FF2B5EF4-FFF2-40B4-BE49-F238E27FC236}">
                  <a16:creationId xmlns:a16="http://schemas.microsoft.com/office/drawing/2014/main" id="{92B95004-1F14-CD6E-CCB3-206B638E78BC}"/>
                </a:ext>
              </a:extLst>
            </p:cNvPr>
            <p:cNvSpPr/>
            <p:nvPr/>
          </p:nvSpPr>
          <p:spPr>
            <a:xfrm flipH="1">
              <a:off x="7590925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Parallelogram 22">
              <a:extLst>
                <a:ext uri="{FF2B5EF4-FFF2-40B4-BE49-F238E27FC236}">
                  <a16:creationId xmlns:a16="http://schemas.microsoft.com/office/drawing/2014/main" id="{5E32A449-E78E-2E45-B45C-0F33DAC874E2}"/>
                </a:ext>
              </a:extLst>
            </p:cNvPr>
            <p:cNvSpPr/>
            <p:nvPr/>
          </p:nvSpPr>
          <p:spPr>
            <a:xfrm flipH="1">
              <a:off x="7954492" y="4554488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Parallelogram 23">
              <a:extLst>
                <a:ext uri="{FF2B5EF4-FFF2-40B4-BE49-F238E27FC236}">
                  <a16:creationId xmlns:a16="http://schemas.microsoft.com/office/drawing/2014/main" id="{D409FB02-E20D-1AA6-9361-FAF123E1D741}"/>
                </a:ext>
              </a:extLst>
            </p:cNvPr>
            <p:cNvSpPr/>
            <p:nvPr/>
          </p:nvSpPr>
          <p:spPr>
            <a:xfrm flipH="1">
              <a:off x="7214989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Parallelogram 24">
              <a:extLst>
                <a:ext uri="{FF2B5EF4-FFF2-40B4-BE49-F238E27FC236}">
                  <a16:creationId xmlns:a16="http://schemas.microsoft.com/office/drawing/2014/main" id="{031DC963-37EB-8711-4CC1-0FDCE6090153}"/>
                </a:ext>
              </a:extLst>
            </p:cNvPr>
            <p:cNvSpPr/>
            <p:nvPr/>
          </p:nvSpPr>
          <p:spPr>
            <a:xfrm flipH="1">
              <a:off x="7618512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Parallelogram 25">
              <a:extLst>
                <a:ext uri="{FF2B5EF4-FFF2-40B4-BE49-F238E27FC236}">
                  <a16:creationId xmlns:a16="http://schemas.microsoft.com/office/drawing/2014/main" id="{1839DFC9-C827-C0D3-9129-DF374FD4EF04}"/>
                </a:ext>
              </a:extLst>
            </p:cNvPr>
            <p:cNvSpPr/>
            <p:nvPr/>
          </p:nvSpPr>
          <p:spPr>
            <a:xfrm flipH="1">
              <a:off x="8022035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Parallelogram 26">
              <a:extLst>
                <a:ext uri="{FF2B5EF4-FFF2-40B4-BE49-F238E27FC236}">
                  <a16:creationId xmlns:a16="http://schemas.microsoft.com/office/drawing/2014/main" id="{2F72925B-EE74-07F4-BAB5-D8E85BBF5D0C}"/>
                </a:ext>
              </a:extLst>
            </p:cNvPr>
            <p:cNvSpPr/>
            <p:nvPr/>
          </p:nvSpPr>
          <p:spPr>
            <a:xfrm flipH="1">
              <a:off x="7214989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Parallelogram 27">
              <a:extLst>
                <a:ext uri="{FF2B5EF4-FFF2-40B4-BE49-F238E27FC236}">
                  <a16:creationId xmlns:a16="http://schemas.microsoft.com/office/drawing/2014/main" id="{8F9AE865-7D31-285A-D0FC-B8FCA37312FF}"/>
                </a:ext>
              </a:extLst>
            </p:cNvPr>
            <p:cNvSpPr/>
            <p:nvPr/>
          </p:nvSpPr>
          <p:spPr>
            <a:xfrm flipH="1">
              <a:off x="7647377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Parallelogram 28">
              <a:extLst>
                <a:ext uri="{FF2B5EF4-FFF2-40B4-BE49-F238E27FC236}">
                  <a16:creationId xmlns:a16="http://schemas.microsoft.com/office/drawing/2014/main" id="{2A44A362-4CDB-9298-6181-D701E5CE4E1F}"/>
                </a:ext>
              </a:extLst>
            </p:cNvPr>
            <p:cNvSpPr/>
            <p:nvPr/>
          </p:nvSpPr>
          <p:spPr>
            <a:xfrm flipH="1">
              <a:off x="8079765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Parallelogram 29">
              <a:extLst>
                <a:ext uri="{FF2B5EF4-FFF2-40B4-BE49-F238E27FC236}">
                  <a16:creationId xmlns:a16="http://schemas.microsoft.com/office/drawing/2014/main" id="{7A6719BC-5BCB-801A-5988-CC43FA8B8CFF}"/>
                </a:ext>
              </a:extLst>
            </p:cNvPr>
            <p:cNvSpPr/>
            <p:nvPr/>
          </p:nvSpPr>
          <p:spPr>
            <a:xfrm flipH="1">
              <a:off x="7214989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arallelogram 30">
              <a:extLst>
                <a:ext uri="{FF2B5EF4-FFF2-40B4-BE49-F238E27FC236}">
                  <a16:creationId xmlns:a16="http://schemas.microsoft.com/office/drawing/2014/main" id="{D1A7EA1F-2509-216D-3D08-9AD8C6321297}"/>
                </a:ext>
              </a:extLst>
            </p:cNvPr>
            <p:cNvSpPr/>
            <p:nvPr/>
          </p:nvSpPr>
          <p:spPr>
            <a:xfrm flipH="1">
              <a:off x="7673937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Parallelogram 31">
              <a:extLst>
                <a:ext uri="{FF2B5EF4-FFF2-40B4-BE49-F238E27FC236}">
                  <a16:creationId xmlns:a16="http://schemas.microsoft.com/office/drawing/2014/main" id="{A616CD90-8B75-6405-0711-6EDDA2186E87}"/>
                </a:ext>
              </a:extLst>
            </p:cNvPr>
            <p:cNvSpPr/>
            <p:nvPr/>
          </p:nvSpPr>
          <p:spPr>
            <a:xfrm flipH="1">
              <a:off x="8132885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Parallelogram 32">
              <a:extLst>
                <a:ext uri="{FF2B5EF4-FFF2-40B4-BE49-F238E27FC236}">
                  <a16:creationId xmlns:a16="http://schemas.microsoft.com/office/drawing/2014/main" id="{60BE96F5-783B-A3A6-1D0A-27A1805294F8}"/>
                </a:ext>
              </a:extLst>
            </p:cNvPr>
            <p:cNvSpPr/>
            <p:nvPr/>
          </p:nvSpPr>
          <p:spPr>
            <a:xfrm flipH="1">
              <a:off x="7813534" y="5537020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Parallelogram 33">
              <a:extLst>
                <a:ext uri="{FF2B5EF4-FFF2-40B4-BE49-F238E27FC236}">
                  <a16:creationId xmlns:a16="http://schemas.microsoft.com/office/drawing/2014/main" id="{349DB526-1F35-6269-D61C-12FE9E58BB28}"/>
                </a:ext>
              </a:extLst>
            </p:cNvPr>
            <p:cNvSpPr/>
            <p:nvPr/>
          </p:nvSpPr>
          <p:spPr>
            <a:xfrm flipH="1">
              <a:off x="6689878" y="4822262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Parallelogram 34">
              <a:extLst>
                <a:ext uri="{FF2B5EF4-FFF2-40B4-BE49-F238E27FC236}">
                  <a16:creationId xmlns:a16="http://schemas.microsoft.com/office/drawing/2014/main" id="{C32953BF-D8A7-17A8-7BAD-804ED545AF98}"/>
                </a:ext>
              </a:extLst>
            </p:cNvPr>
            <p:cNvSpPr/>
            <p:nvPr/>
          </p:nvSpPr>
          <p:spPr>
            <a:xfrm flipH="1">
              <a:off x="6732036" y="5043834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Parallelogram 35">
              <a:extLst>
                <a:ext uri="{FF2B5EF4-FFF2-40B4-BE49-F238E27FC236}">
                  <a16:creationId xmlns:a16="http://schemas.microsoft.com/office/drawing/2014/main" id="{0A01A603-B5D0-D16E-FAB7-90751F67BA18}"/>
                </a:ext>
              </a:extLst>
            </p:cNvPr>
            <p:cNvSpPr/>
            <p:nvPr/>
          </p:nvSpPr>
          <p:spPr>
            <a:xfrm flipH="1">
              <a:off x="6730263" y="5265406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37" name="Parallelogram 36">
              <a:extLst>
                <a:ext uri="{FF2B5EF4-FFF2-40B4-BE49-F238E27FC236}">
                  <a16:creationId xmlns:a16="http://schemas.microsoft.com/office/drawing/2014/main" id="{C1906552-1EB4-1640-BF5A-032BE0D6A413}"/>
                </a:ext>
              </a:extLst>
            </p:cNvPr>
            <p:cNvSpPr/>
            <p:nvPr/>
          </p:nvSpPr>
          <p:spPr>
            <a:xfrm>
              <a:off x="4507264" y="5537020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Parallelogram 37">
              <a:extLst>
                <a:ext uri="{FF2B5EF4-FFF2-40B4-BE49-F238E27FC236}">
                  <a16:creationId xmlns:a16="http://schemas.microsoft.com/office/drawing/2014/main" id="{85AB0F0B-5C03-09D7-5126-95528C112125}"/>
                </a:ext>
              </a:extLst>
            </p:cNvPr>
            <p:cNvSpPr/>
            <p:nvPr/>
          </p:nvSpPr>
          <p:spPr>
            <a:xfrm>
              <a:off x="5901752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Parallelogram 38">
              <a:extLst>
                <a:ext uri="{FF2B5EF4-FFF2-40B4-BE49-F238E27FC236}">
                  <a16:creationId xmlns:a16="http://schemas.microsoft.com/office/drawing/2014/main" id="{310D4AC6-60E7-7B86-B576-78F044597486}"/>
                </a:ext>
              </a:extLst>
            </p:cNvPr>
            <p:cNvSpPr/>
            <p:nvPr/>
          </p:nvSpPr>
          <p:spPr>
            <a:xfrm>
              <a:off x="5495223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Parallelogram 39">
              <a:extLst>
                <a:ext uri="{FF2B5EF4-FFF2-40B4-BE49-F238E27FC236}">
                  <a16:creationId xmlns:a16="http://schemas.microsoft.com/office/drawing/2014/main" id="{CB9FF242-5923-6DE0-6C4D-8117FC02B387}"/>
                </a:ext>
              </a:extLst>
            </p:cNvPr>
            <p:cNvSpPr/>
            <p:nvPr/>
          </p:nvSpPr>
          <p:spPr>
            <a:xfrm>
              <a:off x="5088695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Parallelogram 40">
              <a:extLst>
                <a:ext uri="{FF2B5EF4-FFF2-40B4-BE49-F238E27FC236}">
                  <a16:creationId xmlns:a16="http://schemas.microsoft.com/office/drawing/2014/main" id="{72BFAE2B-8134-E9C5-57FA-D63C3A021C89}"/>
                </a:ext>
              </a:extLst>
            </p:cNvPr>
            <p:cNvSpPr/>
            <p:nvPr/>
          </p:nvSpPr>
          <p:spPr>
            <a:xfrm>
              <a:off x="4682167" y="4822262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Parallelogram 41">
              <a:extLst>
                <a:ext uri="{FF2B5EF4-FFF2-40B4-BE49-F238E27FC236}">
                  <a16:creationId xmlns:a16="http://schemas.microsoft.com/office/drawing/2014/main" id="{A228294E-CD12-28B7-CFC5-399587EBD83A}"/>
                </a:ext>
              </a:extLst>
            </p:cNvPr>
            <p:cNvSpPr/>
            <p:nvPr/>
          </p:nvSpPr>
          <p:spPr>
            <a:xfrm>
              <a:off x="5901752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Parallelogram 42">
              <a:extLst>
                <a:ext uri="{FF2B5EF4-FFF2-40B4-BE49-F238E27FC236}">
                  <a16:creationId xmlns:a16="http://schemas.microsoft.com/office/drawing/2014/main" id="{0F8D079C-8D41-8B0E-FDA9-8F1711825B0C}"/>
                </a:ext>
              </a:extLst>
            </p:cNvPr>
            <p:cNvSpPr/>
            <p:nvPr/>
          </p:nvSpPr>
          <p:spPr>
            <a:xfrm>
              <a:off x="5474359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Parallelogram 43">
              <a:extLst>
                <a:ext uri="{FF2B5EF4-FFF2-40B4-BE49-F238E27FC236}">
                  <a16:creationId xmlns:a16="http://schemas.microsoft.com/office/drawing/2014/main" id="{94BFE453-9995-6BC0-F37D-E48BEB52091C}"/>
                </a:ext>
              </a:extLst>
            </p:cNvPr>
            <p:cNvSpPr/>
            <p:nvPr/>
          </p:nvSpPr>
          <p:spPr>
            <a:xfrm>
              <a:off x="5046965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Parallelogram 44">
              <a:extLst>
                <a:ext uri="{FF2B5EF4-FFF2-40B4-BE49-F238E27FC236}">
                  <a16:creationId xmlns:a16="http://schemas.microsoft.com/office/drawing/2014/main" id="{289AFAD7-F44F-0B71-C1E1-C3BB57A002FA}"/>
                </a:ext>
              </a:extLst>
            </p:cNvPr>
            <p:cNvSpPr/>
            <p:nvPr/>
          </p:nvSpPr>
          <p:spPr>
            <a:xfrm>
              <a:off x="4619571" y="5043834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Parallelogram 45">
              <a:extLst>
                <a:ext uri="{FF2B5EF4-FFF2-40B4-BE49-F238E27FC236}">
                  <a16:creationId xmlns:a16="http://schemas.microsoft.com/office/drawing/2014/main" id="{61A96752-468B-B318-4D03-E6EAF0B2541D}"/>
                </a:ext>
              </a:extLst>
            </p:cNvPr>
            <p:cNvSpPr/>
            <p:nvPr/>
          </p:nvSpPr>
          <p:spPr>
            <a:xfrm>
              <a:off x="5901752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Parallelogram 46">
              <a:extLst>
                <a:ext uri="{FF2B5EF4-FFF2-40B4-BE49-F238E27FC236}">
                  <a16:creationId xmlns:a16="http://schemas.microsoft.com/office/drawing/2014/main" id="{9E6C42EF-8E32-BC62-03FA-46C7CBF0F421}"/>
                </a:ext>
              </a:extLst>
            </p:cNvPr>
            <p:cNvSpPr/>
            <p:nvPr/>
          </p:nvSpPr>
          <p:spPr>
            <a:xfrm>
              <a:off x="5455200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Parallelogram 47">
              <a:extLst>
                <a:ext uri="{FF2B5EF4-FFF2-40B4-BE49-F238E27FC236}">
                  <a16:creationId xmlns:a16="http://schemas.microsoft.com/office/drawing/2014/main" id="{747711E6-7C19-8563-5158-7DCC12E5A67D}"/>
                </a:ext>
              </a:extLst>
            </p:cNvPr>
            <p:cNvSpPr/>
            <p:nvPr/>
          </p:nvSpPr>
          <p:spPr>
            <a:xfrm>
              <a:off x="5008648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Parallelogram 48">
              <a:extLst>
                <a:ext uri="{FF2B5EF4-FFF2-40B4-BE49-F238E27FC236}">
                  <a16:creationId xmlns:a16="http://schemas.microsoft.com/office/drawing/2014/main" id="{A92E9D1F-9811-7A7B-AEB7-0D208B552CB4}"/>
                </a:ext>
              </a:extLst>
            </p:cNvPr>
            <p:cNvSpPr/>
            <p:nvPr/>
          </p:nvSpPr>
          <p:spPr>
            <a:xfrm>
              <a:off x="4562096" y="5265406"/>
              <a:ext cx="388495" cy="181857"/>
            </a:xfrm>
            <a:prstGeom prst="parallelogram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Parallelogram 49">
              <a:extLst>
                <a:ext uri="{FF2B5EF4-FFF2-40B4-BE49-F238E27FC236}">
                  <a16:creationId xmlns:a16="http://schemas.microsoft.com/office/drawing/2014/main" id="{14EE9246-E342-2815-5E00-AB7E9B03FD75}"/>
                </a:ext>
              </a:extLst>
            </p:cNvPr>
            <p:cNvSpPr/>
            <p:nvPr/>
          </p:nvSpPr>
          <p:spPr>
            <a:xfrm flipH="1">
              <a:off x="6756121" y="5537020"/>
              <a:ext cx="393192" cy="181857"/>
            </a:xfrm>
            <a:prstGeom prst="parallelogram">
              <a:avLst>
                <a:gd name="adj" fmla="val 32939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sp>
        <p:nvSpPr>
          <p:cNvPr id="51" name="Flowchart: Document 50">
            <a:extLst>
              <a:ext uri="{FF2B5EF4-FFF2-40B4-BE49-F238E27FC236}">
                <a16:creationId xmlns:a16="http://schemas.microsoft.com/office/drawing/2014/main" id="{592A6667-E71D-6487-C909-8FAAE1143B74}"/>
              </a:ext>
            </a:extLst>
          </p:cNvPr>
          <p:cNvSpPr/>
          <p:nvPr/>
        </p:nvSpPr>
        <p:spPr>
          <a:xfrm>
            <a:off x="9604010" y="3071528"/>
            <a:ext cx="1665515" cy="1530109"/>
          </a:xfrm>
          <a:prstGeom prst="flowChart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My Folder</a:t>
            </a: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EEE45183-C3A8-C5AD-C1FB-0E9C2601A286}"/>
              </a:ext>
            </a:extLst>
          </p:cNvPr>
          <p:cNvSpPr/>
          <p:nvPr/>
        </p:nvSpPr>
        <p:spPr>
          <a:xfrm>
            <a:off x="3132871" y="3092250"/>
            <a:ext cx="6363044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fetch / pull</a:t>
            </a:r>
          </a:p>
        </p:txBody>
      </p:sp>
      <p:sp>
        <p:nvSpPr>
          <p:cNvPr id="54" name="Arrow: Right 53">
            <a:extLst>
              <a:ext uri="{FF2B5EF4-FFF2-40B4-BE49-F238E27FC236}">
                <a16:creationId xmlns:a16="http://schemas.microsoft.com/office/drawing/2014/main" id="{91F97082-FE7D-D0E3-560C-6D9307F4A3BC}"/>
              </a:ext>
            </a:extLst>
          </p:cNvPr>
          <p:cNvSpPr/>
          <p:nvPr/>
        </p:nvSpPr>
        <p:spPr>
          <a:xfrm flipH="1">
            <a:off x="7085953" y="3958139"/>
            <a:ext cx="2409962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commit</a:t>
            </a:r>
          </a:p>
        </p:txBody>
      </p: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A5B9FF76-DB61-4B0D-6EC8-81985E6D988F}"/>
              </a:ext>
            </a:extLst>
          </p:cNvPr>
          <p:cNvSpPr/>
          <p:nvPr/>
        </p:nvSpPr>
        <p:spPr>
          <a:xfrm flipH="1">
            <a:off x="3009823" y="3950750"/>
            <a:ext cx="2409962" cy="51636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push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F6CDBA8-A8B7-7288-6504-3B4F9684F06A}"/>
              </a:ext>
            </a:extLst>
          </p:cNvPr>
          <p:cNvSpPr txBox="1"/>
          <p:nvPr/>
        </p:nvSpPr>
        <p:spPr>
          <a:xfrm>
            <a:off x="4605270" y="2476173"/>
            <a:ext cx="3290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Download remote changes </a:t>
            </a:r>
            <a:br>
              <a:rPr lang="en-US" dirty="0"/>
            </a:br>
            <a:r>
              <a:rPr lang="en-US" dirty="0"/>
              <a:t>(first  time: clone)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A14B198-EA52-1056-0FDD-B681540C4F30}"/>
              </a:ext>
            </a:extLst>
          </p:cNvPr>
          <p:cNvSpPr txBox="1"/>
          <p:nvPr/>
        </p:nvSpPr>
        <p:spPr>
          <a:xfrm>
            <a:off x="6794972" y="4603147"/>
            <a:ext cx="3290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Enter changes in the history, </a:t>
            </a:r>
            <a:br>
              <a:rPr lang="en-US" dirty="0"/>
            </a:br>
            <a:r>
              <a:rPr lang="en-US" dirty="0"/>
              <a:t>add commit message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15011EE-4977-10BB-7A5B-E6FEBE8EE7EF}"/>
              </a:ext>
            </a:extLst>
          </p:cNvPr>
          <p:cNvSpPr txBox="1"/>
          <p:nvPr/>
        </p:nvSpPr>
        <p:spPr>
          <a:xfrm>
            <a:off x="2790822" y="4601637"/>
            <a:ext cx="28978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Upload to the internet</a:t>
            </a:r>
          </a:p>
        </p:txBody>
      </p:sp>
    </p:spTree>
    <p:extLst>
      <p:ext uri="{BB962C8B-B14F-4D97-AF65-F5344CB8AC3E}">
        <p14:creationId xmlns:p14="http://schemas.microsoft.com/office/powerpoint/2010/main" val="82815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6" grpId="0" animBg="1"/>
      <p:bldP spid="57" grpId="0"/>
      <p:bldP spid="58" grpId="0"/>
      <p:bldP spid="59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4230</TotalTime>
  <Words>1191</Words>
  <Application>Microsoft Office PowerPoint</Application>
  <PresentationFormat>Widescreen</PresentationFormat>
  <Paragraphs>199</Paragraphs>
  <Slides>29</Slides>
  <Notes>1</Notes>
  <HiddenSlides>9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Barlow</vt:lpstr>
      <vt:lpstr>Calibri</vt:lpstr>
      <vt:lpstr>Calibri Light</vt:lpstr>
      <vt:lpstr>Courier New</vt:lpstr>
      <vt:lpstr>Helvetica Neue</vt:lpstr>
      <vt:lpstr>Helvetica Neue Medium</vt:lpstr>
      <vt:lpstr>Open Sans</vt:lpstr>
      <vt:lpstr>1_Office Theme</vt:lpstr>
      <vt:lpstr>PowerPoint Presentation</vt:lpstr>
      <vt:lpstr>Managing Research Software</vt:lpstr>
      <vt:lpstr>Managing Research Software</vt:lpstr>
      <vt:lpstr>Openness of software / projects</vt:lpstr>
      <vt:lpstr>Github versus Zenodo</vt:lpstr>
      <vt:lpstr>git</vt:lpstr>
      <vt:lpstr>git for tracking contributions</vt:lpstr>
      <vt:lpstr>git for tracking contributions</vt:lpstr>
      <vt:lpstr>git</vt:lpstr>
      <vt:lpstr>github – creating repositories</vt:lpstr>
      <vt:lpstr>github – clone repositories</vt:lpstr>
      <vt:lpstr>github - uploading</vt:lpstr>
      <vt:lpstr>github</vt:lpstr>
      <vt:lpstr>Github</vt:lpstr>
      <vt:lpstr>Github pages</vt:lpstr>
      <vt:lpstr>Where to share? Gitlab / github</vt:lpstr>
      <vt:lpstr>Github versus Zenodo</vt:lpstr>
      <vt:lpstr>Zenodo</vt:lpstr>
      <vt:lpstr>Zendo</vt:lpstr>
      <vt:lpstr>Restricted Access</vt:lpstr>
      <vt:lpstr>Restricted Access</vt:lpstr>
      <vt:lpstr>Restricted Access</vt:lpstr>
      <vt:lpstr>Open Access</vt:lpstr>
      <vt:lpstr>Open Access</vt:lpstr>
      <vt:lpstr>Reusability: Licensing</vt:lpstr>
      <vt:lpstr>Licensing: Creative Commons (CC)</vt:lpstr>
      <vt:lpstr>Zenodo integration</vt:lpstr>
      <vt:lpstr>Data Management Plans (DMPs)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Robert Haase</dc:creator>
  <cp:lastModifiedBy>Robert Haase</cp:lastModifiedBy>
  <cp:revision>600</cp:revision>
  <dcterms:created xsi:type="dcterms:W3CDTF">2017-11-02T09:03:29Z</dcterms:created>
  <dcterms:modified xsi:type="dcterms:W3CDTF">2024-05-23T11:52:05Z</dcterms:modified>
</cp:coreProperties>
</file>