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8" r:id="rId1"/>
  </p:sldMasterIdLst>
  <p:sldIdLst>
    <p:sldId id="267" r:id="rId2"/>
    <p:sldId id="260" r:id="rId3"/>
    <p:sldId id="258" r:id="rId4"/>
    <p:sldId id="268" r:id="rId5"/>
    <p:sldId id="261" r:id="rId6"/>
    <p:sldId id="269" r:id="rId7"/>
    <p:sldId id="262" r:id="rId8"/>
    <p:sldId id="263" r:id="rId9"/>
    <p:sldId id="265" r:id="rId10"/>
    <p:sldId id="264" r:id="rId11"/>
    <p:sldId id="266" r:id="rId12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87"/>
  </p:normalViewPr>
  <p:slideViewPr>
    <p:cSldViewPr snapToGrid="0">
      <p:cViewPr varScale="1">
        <p:scale>
          <a:sx n="104" d="100"/>
          <a:sy n="104" d="100"/>
        </p:scale>
        <p:origin x="89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C9A681-AA0E-F748-A449-235C053BD26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14603BB1-FB18-4846-806D-1DB921070D37}">
      <dgm:prSet/>
      <dgm:spPr/>
      <dgm:t>
        <a:bodyPr/>
        <a:lstStyle/>
        <a:p>
          <a:r>
            <a:rPr lang="es-AR" dirty="0"/>
            <a:t>ARGENTINA. Información científica abierta; evaluación cualitativa; ciencia abierta.</a:t>
          </a:r>
        </a:p>
      </dgm:t>
    </dgm:pt>
    <dgm:pt modelId="{C28E8B12-ECDE-794A-AA45-59734DA946FB}" type="parTrans" cxnId="{F0D35E55-9A97-EE4B-91F5-62D8C4F6E1C3}">
      <dgm:prSet/>
      <dgm:spPr/>
      <dgm:t>
        <a:bodyPr/>
        <a:lstStyle/>
        <a:p>
          <a:endParaRPr lang="es-MX"/>
        </a:p>
      </dgm:t>
    </dgm:pt>
    <dgm:pt modelId="{B477A0A8-9CD4-AB4E-B2C0-609E723B8186}" type="sibTrans" cxnId="{F0D35E55-9A97-EE4B-91F5-62D8C4F6E1C3}">
      <dgm:prSet/>
      <dgm:spPr/>
      <dgm:t>
        <a:bodyPr/>
        <a:lstStyle/>
        <a:p>
          <a:endParaRPr lang="es-MX"/>
        </a:p>
      </dgm:t>
    </dgm:pt>
    <dgm:pt modelId="{8DF26540-68A3-F24A-BD19-6FD771D686BD}">
      <dgm:prSet/>
      <dgm:spPr/>
      <dgm:t>
        <a:bodyPr/>
        <a:lstStyle/>
        <a:p>
          <a:r>
            <a:rPr lang="es-AR" dirty="0"/>
            <a:t>BRASIL. Información científica abierta. Diversidad de trayectorias. Métricas responsables.</a:t>
          </a:r>
        </a:p>
      </dgm:t>
    </dgm:pt>
    <dgm:pt modelId="{A69E59AD-490F-5D47-900E-9DA205C8AD37}" type="parTrans" cxnId="{92FE72C7-44A8-6C49-BF34-F759C6F08BED}">
      <dgm:prSet/>
      <dgm:spPr/>
      <dgm:t>
        <a:bodyPr/>
        <a:lstStyle/>
        <a:p>
          <a:endParaRPr lang="es-MX"/>
        </a:p>
      </dgm:t>
    </dgm:pt>
    <dgm:pt modelId="{CF0FD7EC-AAA6-5049-A9D0-F1F23837F63A}" type="sibTrans" cxnId="{92FE72C7-44A8-6C49-BF34-F759C6F08BED}">
      <dgm:prSet/>
      <dgm:spPr/>
      <dgm:t>
        <a:bodyPr/>
        <a:lstStyle/>
        <a:p>
          <a:endParaRPr lang="es-MX"/>
        </a:p>
      </dgm:t>
    </dgm:pt>
    <dgm:pt modelId="{A499CD89-1840-5145-A9E2-BC5A75B7427E}">
      <dgm:prSet/>
      <dgm:spPr/>
      <dgm:t>
        <a:bodyPr/>
        <a:lstStyle/>
        <a:p>
          <a:r>
            <a:rPr lang="es-AR" dirty="0"/>
            <a:t>CHILE. Acceso abierto y datos abiertos. Evaluación cualitativa.</a:t>
          </a:r>
        </a:p>
      </dgm:t>
    </dgm:pt>
    <dgm:pt modelId="{0468522F-BDE7-714E-9C4F-EB391F23FF03}" type="parTrans" cxnId="{18B90209-BAB3-CD4B-BC79-6CD2FECC974A}">
      <dgm:prSet/>
      <dgm:spPr/>
      <dgm:t>
        <a:bodyPr/>
        <a:lstStyle/>
        <a:p>
          <a:endParaRPr lang="es-MX"/>
        </a:p>
      </dgm:t>
    </dgm:pt>
    <dgm:pt modelId="{7963E0C0-76FD-6C46-87BE-2A96F43A5CC7}" type="sibTrans" cxnId="{18B90209-BAB3-CD4B-BC79-6CD2FECC974A}">
      <dgm:prSet/>
      <dgm:spPr/>
      <dgm:t>
        <a:bodyPr/>
        <a:lstStyle/>
        <a:p>
          <a:endParaRPr lang="es-MX"/>
        </a:p>
      </dgm:t>
    </dgm:pt>
    <dgm:pt modelId="{CEAF133D-8EE0-F440-A735-2B31D91B9C49}">
      <dgm:prSet/>
      <dgm:spPr/>
      <dgm:t>
        <a:bodyPr/>
        <a:lstStyle/>
        <a:p>
          <a:r>
            <a:rPr lang="es-AR" dirty="0"/>
            <a:t>COLOMBIA. Ciencia abierta. Métricas responsables. </a:t>
          </a:r>
        </a:p>
      </dgm:t>
    </dgm:pt>
    <dgm:pt modelId="{ED240C7F-3871-6549-AB24-63F2FD1A2FDE}" type="parTrans" cxnId="{AEC0DEFD-6367-8948-9A0C-5F07B4306625}">
      <dgm:prSet/>
      <dgm:spPr/>
      <dgm:t>
        <a:bodyPr/>
        <a:lstStyle/>
        <a:p>
          <a:endParaRPr lang="es-MX"/>
        </a:p>
      </dgm:t>
    </dgm:pt>
    <dgm:pt modelId="{94E09661-380A-6A47-87B0-C9F1DE8B6E43}" type="sibTrans" cxnId="{AEC0DEFD-6367-8948-9A0C-5F07B4306625}">
      <dgm:prSet/>
      <dgm:spPr/>
      <dgm:t>
        <a:bodyPr/>
        <a:lstStyle/>
        <a:p>
          <a:endParaRPr lang="es-MX"/>
        </a:p>
      </dgm:t>
    </dgm:pt>
    <dgm:pt modelId="{9E67B736-3CF2-FB47-95FB-D35A945FF50D}" type="pres">
      <dgm:prSet presAssocID="{89C9A681-AA0E-F748-A449-235C053BD268}" presName="linear" presStyleCnt="0">
        <dgm:presLayoutVars>
          <dgm:animLvl val="lvl"/>
          <dgm:resizeHandles val="exact"/>
        </dgm:presLayoutVars>
      </dgm:prSet>
      <dgm:spPr/>
    </dgm:pt>
    <dgm:pt modelId="{028EBB76-51E1-3E40-AE65-F871BFAAFCF2}" type="pres">
      <dgm:prSet presAssocID="{14603BB1-FB18-4846-806D-1DB921070D37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A6B9A72D-7100-5246-A8E7-B7814314AAE8}" type="pres">
      <dgm:prSet presAssocID="{B477A0A8-9CD4-AB4E-B2C0-609E723B8186}" presName="spacer" presStyleCnt="0"/>
      <dgm:spPr/>
    </dgm:pt>
    <dgm:pt modelId="{5D479690-3C71-3F4C-B49B-E2A469DA5B9E}" type="pres">
      <dgm:prSet presAssocID="{8DF26540-68A3-F24A-BD19-6FD771D686BD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E491BBBE-FEB7-9548-8EA2-CB915140CE5F}" type="pres">
      <dgm:prSet presAssocID="{CF0FD7EC-AAA6-5049-A9D0-F1F23837F63A}" presName="spacer" presStyleCnt="0"/>
      <dgm:spPr/>
    </dgm:pt>
    <dgm:pt modelId="{1DFC80FF-77DF-0646-9909-52F0490491BC}" type="pres">
      <dgm:prSet presAssocID="{A499CD89-1840-5145-A9E2-BC5A75B7427E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67AA437-7AEA-484F-B123-3DBFC2F87F57}" type="pres">
      <dgm:prSet presAssocID="{7963E0C0-76FD-6C46-87BE-2A96F43A5CC7}" presName="spacer" presStyleCnt="0"/>
      <dgm:spPr/>
    </dgm:pt>
    <dgm:pt modelId="{CF70F136-1260-3E48-8D61-E99F7F30F1B3}" type="pres">
      <dgm:prSet presAssocID="{CEAF133D-8EE0-F440-A735-2B31D91B9C49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18B90209-BAB3-CD4B-BC79-6CD2FECC974A}" srcId="{89C9A681-AA0E-F748-A449-235C053BD268}" destId="{A499CD89-1840-5145-A9E2-BC5A75B7427E}" srcOrd="2" destOrd="0" parTransId="{0468522F-BDE7-714E-9C4F-EB391F23FF03}" sibTransId="{7963E0C0-76FD-6C46-87BE-2A96F43A5CC7}"/>
    <dgm:cxn modelId="{93D7470F-2BF9-F64B-96D3-E4F4C71F6FC2}" type="presOf" srcId="{8DF26540-68A3-F24A-BD19-6FD771D686BD}" destId="{5D479690-3C71-3F4C-B49B-E2A469DA5B9E}" srcOrd="0" destOrd="0" presId="urn:microsoft.com/office/officeart/2005/8/layout/vList2"/>
    <dgm:cxn modelId="{40002E27-8368-B44C-AB8C-EBB58CEBD585}" type="presOf" srcId="{A499CD89-1840-5145-A9E2-BC5A75B7427E}" destId="{1DFC80FF-77DF-0646-9909-52F0490491BC}" srcOrd="0" destOrd="0" presId="urn:microsoft.com/office/officeart/2005/8/layout/vList2"/>
    <dgm:cxn modelId="{9DEF452C-43AB-BA42-B2F7-5723EE487795}" type="presOf" srcId="{CEAF133D-8EE0-F440-A735-2B31D91B9C49}" destId="{CF70F136-1260-3E48-8D61-E99F7F30F1B3}" srcOrd="0" destOrd="0" presId="urn:microsoft.com/office/officeart/2005/8/layout/vList2"/>
    <dgm:cxn modelId="{0F64E032-DBBC-484E-AD16-039138C77E9D}" type="presOf" srcId="{89C9A681-AA0E-F748-A449-235C053BD268}" destId="{9E67B736-3CF2-FB47-95FB-D35A945FF50D}" srcOrd="0" destOrd="0" presId="urn:microsoft.com/office/officeart/2005/8/layout/vList2"/>
    <dgm:cxn modelId="{F0D35E55-9A97-EE4B-91F5-62D8C4F6E1C3}" srcId="{89C9A681-AA0E-F748-A449-235C053BD268}" destId="{14603BB1-FB18-4846-806D-1DB921070D37}" srcOrd="0" destOrd="0" parTransId="{C28E8B12-ECDE-794A-AA45-59734DA946FB}" sibTransId="{B477A0A8-9CD4-AB4E-B2C0-609E723B8186}"/>
    <dgm:cxn modelId="{720AB1AD-9E29-3D4F-907A-93105FF90BE0}" type="presOf" srcId="{14603BB1-FB18-4846-806D-1DB921070D37}" destId="{028EBB76-51E1-3E40-AE65-F871BFAAFCF2}" srcOrd="0" destOrd="0" presId="urn:microsoft.com/office/officeart/2005/8/layout/vList2"/>
    <dgm:cxn modelId="{92FE72C7-44A8-6C49-BF34-F759C6F08BED}" srcId="{89C9A681-AA0E-F748-A449-235C053BD268}" destId="{8DF26540-68A3-F24A-BD19-6FD771D686BD}" srcOrd="1" destOrd="0" parTransId="{A69E59AD-490F-5D47-900E-9DA205C8AD37}" sibTransId="{CF0FD7EC-AAA6-5049-A9D0-F1F23837F63A}"/>
    <dgm:cxn modelId="{AEC0DEFD-6367-8948-9A0C-5F07B4306625}" srcId="{89C9A681-AA0E-F748-A449-235C053BD268}" destId="{CEAF133D-8EE0-F440-A735-2B31D91B9C49}" srcOrd="3" destOrd="0" parTransId="{ED240C7F-3871-6549-AB24-63F2FD1A2FDE}" sibTransId="{94E09661-380A-6A47-87B0-C9F1DE8B6E43}"/>
    <dgm:cxn modelId="{98D2D043-D06C-F74D-ACD4-588C476B6217}" type="presParOf" srcId="{9E67B736-3CF2-FB47-95FB-D35A945FF50D}" destId="{028EBB76-51E1-3E40-AE65-F871BFAAFCF2}" srcOrd="0" destOrd="0" presId="urn:microsoft.com/office/officeart/2005/8/layout/vList2"/>
    <dgm:cxn modelId="{A0731D7D-5E0B-2946-9E44-BCBEBDDA0593}" type="presParOf" srcId="{9E67B736-3CF2-FB47-95FB-D35A945FF50D}" destId="{A6B9A72D-7100-5246-A8E7-B7814314AAE8}" srcOrd="1" destOrd="0" presId="urn:microsoft.com/office/officeart/2005/8/layout/vList2"/>
    <dgm:cxn modelId="{B9DAA51D-89C7-B342-8C09-C7EF71211C16}" type="presParOf" srcId="{9E67B736-3CF2-FB47-95FB-D35A945FF50D}" destId="{5D479690-3C71-3F4C-B49B-E2A469DA5B9E}" srcOrd="2" destOrd="0" presId="urn:microsoft.com/office/officeart/2005/8/layout/vList2"/>
    <dgm:cxn modelId="{96155687-C26A-4E47-AC83-BC22BDD9FB91}" type="presParOf" srcId="{9E67B736-3CF2-FB47-95FB-D35A945FF50D}" destId="{E491BBBE-FEB7-9548-8EA2-CB915140CE5F}" srcOrd="3" destOrd="0" presId="urn:microsoft.com/office/officeart/2005/8/layout/vList2"/>
    <dgm:cxn modelId="{2D1CC7E9-0CC4-0D45-8193-77BF82EFCADA}" type="presParOf" srcId="{9E67B736-3CF2-FB47-95FB-D35A945FF50D}" destId="{1DFC80FF-77DF-0646-9909-52F0490491BC}" srcOrd="4" destOrd="0" presId="urn:microsoft.com/office/officeart/2005/8/layout/vList2"/>
    <dgm:cxn modelId="{D3303E83-CFC6-D045-AF61-1A48BE85D5EC}" type="presParOf" srcId="{9E67B736-3CF2-FB47-95FB-D35A945FF50D}" destId="{767AA437-7AEA-484F-B123-3DBFC2F87F57}" srcOrd="5" destOrd="0" presId="urn:microsoft.com/office/officeart/2005/8/layout/vList2"/>
    <dgm:cxn modelId="{4C84A2CE-BE8A-AF47-AD20-FB94377C0BA7}" type="presParOf" srcId="{9E67B736-3CF2-FB47-95FB-D35A945FF50D}" destId="{CF70F136-1260-3E48-8D61-E99F7F30F1B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8EBB76-51E1-3E40-AE65-F871BFAAFCF2}">
      <dsp:nvSpPr>
        <dsp:cNvPr id="0" name=""/>
        <dsp:cNvSpPr/>
      </dsp:nvSpPr>
      <dsp:spPr>
        <a:xfrm>
          <a:off x="0" y="42680"/>
          <a:ext cx="6357936" cy="875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/>
            <a:t>ARGENTINA. Información científica abierta; evaluación cualitativa; ciencia abierta.</a:t>
          </a:r>
        </a:p>
      </dsp:txBody>
      <dsp:txXfrm>
        <a:off x="42722" y="85402"/>
        <a:ext cx="6272492" cy="789716"/>
      </dsp:txXfrm>
    </dsp:sp>
    <dsp:sp modelId="{5D479690-3C71-3F4C-B49B-E2A469DA5B9E}">
      <dsp:nvSpPr>
        <dsp:cNvPr id="0" name=""/>
        <dsp:cNvSpPr/>
      </dsp:nvSpPr>
      <dsp:spPr>
        <a:xfrm>
          <a:off x="0" y="981200"/>
          <a:ext cx="6357936" cy="875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/>
            <a:t>BRASIL. Información científica abierta. Diversidad de trayectorias. Métricas responsables.</a:t>
          </a:r>
        </a:p>
      </dsp:txBody>
      <dsp:txXfrm>
        <a:off x="42722" y="1023922"/>
        <a:ext cx="6272492" cy="789716"/>
      </dsp:txXfrm>
    </dsp:sp>
    <dsp:sp modelId="{1DFC80FF-77DF-0646-9909-52F0490491BC}">
      <dsp:nvSpPr>
        <dsp:cNvPr id="0" name=""/>
        <dsp:cNvSpPr/>
      </dsp:nvSpPr>
      <dsp:spPr>
        <a:xfrm>
          <a:off x="0" y="1919720"/>
          <a:ext cx="6357936" cy="875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/>
            <a:t>CHILE. Acceso abierto y datos abiertos. Evaluación cualitativa.</a:t>
          </a:r>
        </a:p>
      </dsp:txBody>
      <dsp:txXfrm>
        <a:off x="42722" y="1962442"/>
        <a:ext cx="6272492" cy="789716"/>
      </dsp:txXfrm>
    </dsp:sp>
    <dsp:sp modelId="{CF70F136-1260-3E48-8D61-E99F7F30F1B3}">
      <dsp:nvSpPr>
        <dsp:cNvPr id="0" name=""/>
        <dsp:cNvSpPr/>
      </dsp:nvSpPr>
      <dsp:spPr>
        <a:xfrm>
          <a:off x="0" y="2858240"/>
          <a:ext cx="6357936" cy="875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/>
            <a:t>COLOMBIA. Ciencia abierta. Métricas responsables. </a:t>
          </a:r>
        </a:p>
      </dsp:txBody>
      <dsp:txXfrm>
        <a:off x="42722" y="2900962"/>
        <a:ext cx="6272492" cy="7897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DA21AA-D836-E686-D7FA-ECD466A56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982D328-9BD1-A459-C831-D531CE740C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6B420EF-D559-6B48-24E1-45AB7EF1D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3695-D675-C940-B7F2-2AE6F16A3243}" type="datetimeFigureOut">
              <a:rPr lang="es-AR" smtClean="0"/>
              <a:t>9/5/24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8F9B972-5B41-8334-5D30-A5E54F6FA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18B5663-C7B6-9DD5-E042-AA8AC274D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D9A92-9476-E744-97EA-D93B2266200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31246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3A1239-2A5A-1D1C-3600-4B01D2AC1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F18FD37-D69F-5365-FBED-337CA91763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8D524E-17FE-7231-3383-7F6B0DDBD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3695-D675-C940-B7F2-2AE6F16A3243}" type="datetimeFigureOut">
              <a:rPr lang="es-AR" smtClean="0"/>
              <a:t>9/5/24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0BDF51E-1614-B490-E61B-746D5FF72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DA1CE7-42A4-66A9-E4F0-88CFF8D0C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D9A92-9476-E744-97EA-D93B2266200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34294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C90F04F-376D-0007-4132-CEC28CAD25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FCAE3AB-02CD-87AA-31C8-91D577BDA8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CF66DA5-B725-E745-BF3A-78EF8D3BB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3695-D675-C940-B7F2-2AE6F16A3243}" type="datetimeFigureOut">
              <a:rPr lang="es-AR" smtClean="0"/>
              <a:t>9/5/24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E3DFC2-EB22-E315-2651-88DEB18D8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A21C7D4-D264-2B4C-5998-57C44BFE3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D9A92-9476-E744-97EA-D93B2266200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48315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C96B04-98AE-C563-765B-2DF5669B8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95A2A20-ED43-71F9-F1BE-5C9745F3F7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D25C055-F9F1-B009-74E0-AE14EBE84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3695-D675-C940-B7F2-2AE6F16A3243}" type="datetimeFigureOut">
              <a:rPr lang="es-AR" smtClean="0"/>
              <a:t>9/5/24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ADB62BD-4A8F-4670-5859-9B0A54016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E7509A4-FDC1-4E32-612F-4BD071103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D9A92-9476-E744-97EA-D93B2266200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52254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DD030C-A22D-5ADF-2554-51E7BDA7B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4D1BA13-7AB9-7E76-F2A8-25DB4C37D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BA4BDEC-0DD1-BF42-2436-908020652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3695-D675-C940-B7F2-2AE6F16A3243}" type="datetimeFigureOut">
              <a:rPr lang="es-AR" smtClean="0"/>
              <a:t>9/5/24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7964D4E-CC7F-3FE9-E090-5BF805919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355C65E-13A3-BD54-81C6-86E2C9388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D9A92-9476-E744-97EA-D93B2266200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17120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8C9239-FB9D-C0B0-26A7-E27EADCF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6E90F1A-98AD-4890-5CBE-1D9268727D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DA9AAF2-D6C6-054E-8433-BD6A754381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7753051-A0F9-C516-6C60-390CCBFA0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3695-D675-C940-B7F2-2AE6F16A3243}" type="datetimeFigureOut">
              <a:rPr lang="es-AR" smtClean="0"/>
              <a:t>9/5/24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E4F66C8-09BC-F784-CB55-B3CC4EA4E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1D11B54-69D7-67B7-BF2B-6699730E9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D9A92-9476-E744-97EA-D93B2266200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69465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C946C9-AD02-580A-553D-DD2FF7CE8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F033532-2961-604E-B947-1B2371A219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185D95A-D3F6-606A-D3BC-83611EF5CD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C566239-372D-E631-9615-19A484A63D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04D2D59-93BD-E9C9-CF1C-D789E2049A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3FA1394-6D85-CF64-6A4F-98843F01E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3695-D675-C940-B7F2-2AE6F16A3243}" type="datetimeFigureOut">
              <a:rPr lang="es-AR" smtClean="0"/>
              <a:t>9/5/24</a:t>
            </a:fld>
            <a:endParaRPr lang="es-AR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EE0C19E-0A1C-F1E7-2021-7013F7040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EE9213E-75D8-E9DE-BF9B-1DDE8C5C1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D9A92-9476-E744-97EA-D93B2266200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96331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711F6A-80B1-0ACF-D2C1-72F7462E6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FD977F3-776A-48B1-7ACE-8BEAB988F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3695-D675-C940-B7F2-2AE6F16A3243}" type="datetimeFigureOut">
              <a:rPr lang="es-AR" smtClean="0"/>
              <a:t>9/5/24</a:t>
            </a:fld>
            <a:endParaRPr lang="es-AR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4292732-A86D-54A9-0252-BCE37140C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BB0C7AD-F9A0-2BCE-E316-D68935235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D9A92-9476-E744-97EA-D93B2266200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15915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84F1904-343D-8A09-79F2-0ED8DDD21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3695-D675-C940-B7F2-2AE6F16A3243}" type="datetimeFigureOut">
              <a:rPr lang="es-AR" smtClean="0"/>
              <a:t>9/5/24</a:t>
            </a:fld>
            <a:endParaRPr lang="es-AR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64830B1-0A99-4D4D-BAAE-0E5538756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6031609-4085-3D26-26A2-AEE5A70EF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D9A92-9476-E744-97EA-D93B2266200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1971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9185AB-59F3-0671-F165-6A3CEC736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EE3D370-BCD4-E1A6-05F9-A608D2695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64A7721-2F6E-09CF-6835-2F74E0509B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C233A3B-8038-B62B-DD5F-327EFDC6A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3695-D675-C940-B7F2-2AE6F16A3243}" type="datetimeFigureOut">
              <a:rPr lang="es-AR" smtClean="0"/>
              <a:t>9/5/24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E39B3F1-EC9B-06BE-3011-A51AFD539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C659EEE-7BC3-5829-57BA-25897B063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D9A92-9476-E744-97EA-D93B2266200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08131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533495-8C68-5777-99C2-674BCEC17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E18C868-81CE-DB36-2AB9-CB53B9676F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B183762-4820-9272-0245-CA4609A12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E7989C4-9AC8-A4ED-032E-9E0885A35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3695-D675-C940-B7F2-2AE6F16A3243}" type="datetimeFigureOut">
              <a:rPr lang="es-AR" smtClean="0"/>
              <a:t>9/5/24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E6FA43E-B560-8FCF-0A0B-0B5500246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15F0801-326B-917B-C988-6CFCDB72C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D9A92-9476-E744-97EA-D93B2266200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64542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59E9C12-DF5F-CDF2-18DC-7A861785D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B5A914B-D91C-3E55-3317-16BC5C5C0A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C5945FB-8B42-4C2D-C734-94B815FEC9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7703695-D675-C940-B7F2-2AE6F16A3243}" type="datetimeFigureOut">
              <a:rPr lang="es-AR" smtClean="0"/>
              <a:t>9/5/24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EB8A99-4047-3147-AEF1-9EEC34D750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B7644E-923F-1238-F114-11487E36C2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A1D9A92-9476-E744-97EA-D93B2266200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03591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https://www.latindex.org/latindex/ficha/15752" TargetMode="External"/><Relationship Id="rId7" Type="http://schemas.openxmlformats.org/officeDocument/2006/relationships/image" Target="../media/image12.png"/><Relationship Id="rId2" Type="http://schemas.openxmlformats.org/officeDocument/2006/relationships/hyperlink" Target="https://www.latindex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hyperlink" Target="https://lareferencia.info/en/component/k2/item/299-la-referencia-firma-acuerdo-redalyc" TargetMode="External"/><Relationship Id="rId10" Type="http://schemas.openxmlformats.org/officeDocument/2006/relationships/image" Target="../media/image15.png"/><Relationship Id="rId4" Type="http://schemas.openxmlformats.org/officeDocument/2006/relationships/hyperlink" Target="https://redalyc.org/" TargetMode="External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A5BE58D-EFBE-925C-997A-EF011E7864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7037" y="225338"/>
            <a:ext cx="6054811" cy="6054811"/>
          </a:xfrm>
          <a:prstGeom prst="rect">
            <a:avLst/>
          </a:prstGeom>
        </p:spPr>
      </p:pic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30B235F8-4093-B186-A71C-A940C0092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es-AR" sz="3200" b="1" dirty="0"/>
              <a:t>Reformas en curso sobre evaluación responsable de la investigación en América Latina y el Caribe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07C344DF-B0BF-BAED-EFDE-C8753E013D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2414" y="190500"/>
            <a:ext cx="1955800" cy="18669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AF01A76E-AACB-14B1-571C-AD902E70F4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206" y="4898962"/>
            <a:ext cx="5105400" cy="970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1361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5B0BE0-4949-CE82-96F9-D47328820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0" y="988541"/>
            <a:ext cx="3096413" cy="485047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br>
              <a:rPr lang="es-ES_tradnl" sz="40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br>
              <a:rPr lang="es-ES_tradnl" sz="40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br>
              <a:rPr lang="es-ES_tradnl" sz="40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es-ES_tradnl" sz="40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Instituciones y actores</a:t>
            </a:r>
          </a:p>
        </p:txBody>
      </p:sp>
      <p:pic>
        <p:nvPicPr>
          <p:cNvPr id="4" name="Google Shape;518;p29">
            <a:extLst>
              <a:ext uri="{FF2B5EF4-FFF2-40B4-BE49-F238E27FC236}">
                <a16:creationId xmlns:a16="http://schemas.microsoft.com/office/drawing/2014/main" id="{C4FBD3DF-2450-E84E-C40D-4A611AF3CDC7}"/>
              </a:ext>
            </a:extLst>
          </p:cNvPr>
          <p:cNvPicPr preferRelativeResize="0">
            <a:picLocks noGrp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4601043" y="467208"/>
            <a:ext cx="6938296" cy="5533866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5F03743-87BF-BC96-5209-56772C93037D}"/>
              </a:ext>
            </a:extLst>
          </p:cNvPr>
          <p:cNvSpPr txBox="1"/>
          <p:nvPr/>
        </p:nvSpPr>
        <p:spPr>
          <a:xfrm>
            <a:off x="4601043" y="5839012"/>
            <a:ext cx="6416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Fuente: https://</a:t>
            </a:r>
            <a:r>
              <a:rPr lang="es-AR" dirty="0" err="1"/>
              <a:t>unesdoc.unesco.org</a:t>
            </a:r>
            <a:r>
              <a:rPr lang="es-AR" dirty="0"/>
              <a:t>/</a:t>
            </a:r>
            <a:r>
              <a:rPr lang="es-AR" dirty="0" err="1"/>
              <a:t>ark</a:t>
            </a:r>
            <a:r>
              <a:rPr lang="es-AR" dirty="0"/>
              <a:t>:/48223/pf0000388985</a:t>
            </a:r>
          </a:p>
        </p:txBody>
      </p:sp>
    </p:spTree>
    <p:extLst>
      <p:ext uri="{BB962C8B-B14F-4D97-AF65-F5344CB8AC3E}">
        <p14:creationId xmlns:p14="http://schemas.microsoft.com/office/powerpoint/2010/main" val="8621234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533;p32">
            <a:extLst>
              <a:ext uri="{FF2B5EF4-FFF2-40B4-BE49-F238E27FC236}">
                <a16:creationId xmlns:a16="http://schemas.microsoft.com/office/drawing/2014/main" id="{B9FBEEF7-021F-1A5A-7F00-CB3F41AE6FEA}"/>
              </a:ext>
            </a:extLst>
          </p:cNvPr>
          <p:cNvPicPr preferRelativeResize="0"/>
          <p:nvPr/>
        </p:nvPicPr>
        <p:blipFill rotWithShape="1">
          <a:blip r:embed="rId2"/>
          <a:stretch/>
        </p:blipFill>
        <p:spPr>
          <a:xfrm>
            <a:off x="717175" y="457200"/>
            <a:ext cx="10757649" cy="5943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3448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45950D-3467-30F0-5E8D-0E8F0CE16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Iniciativas internacionales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E3D1284A-5FD5-E771-7EC8-51E70BB4D1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77" t="23982" r="65246" b="8243"/>
          <a:stretch/>
        </p:blipFill>
        <p:spPr>
          <a:xfrm>
            <a:off x="73432" y="1586652"/>
            <a:ext cx="6197416" cy="4906223"/>
          </a:xfrm>
          <a:prstGeom prst="rect">
            <a:avLst/>
          </a:prstGeom>
        </p:spPr>
      </p:pic>
      <p:pic>
        <p:nvPicPr>
          <p:cNvPr id="5" name="Google Shape;512;p28">
            <a:extLst>
              <a:ext uri="{FF2B5EF4-FFF2-40B4-BE49-F238E27FC236}">
                <a16:creationId xmlns:a16="http://schemas.microsoft.com/office/drawing/2014/main" id="{7ED87A11-B746-5D8C-C39E-B07FEAA605B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49708" t="22088" r="16764" b="11380"/>
          <a:stretch/>
        </p:blipFill>
        <p:spPr>
          <a:xfrm>
            <a:off x="8432778" y="1290714"/>
            <a:ext cx="3275442" cy="3346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8E7284B-6DEE-8F08-D76B-57F3978B3E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0365" y="2007773"/>
            <a:ext cx="4062413" cy="231260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B7D5415-400B-8DA4-CE8C-1B9F607885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9760" y="5211583"/>
            <a:ext cx="7290997" cy="1659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929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AD884A-B4CD-4101-C149-75F78FE30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1004341"/>
            <a:ext cx="3132470" cy="483467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br>
              <a:rPr lang="es-ES_tradnl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br>
              <a:rPr lang="es-ES_tradnl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es-ES_tradnl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Compontes de la evaluación responsable de la investigación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2745EE80-6612-7BC2-AD08-3BE2FC33CA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43840" y="1124465"/>
            <a:ext cx="8031311" cy="449785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64EFF2CC-9255-E873-3403-678254F0BF45}"/>
              </a:ext>
            </a:extLst>
          </p:cNvPr>
          <p:cNvSpPr txBox="1"/>
          <p:nvPr/>
        </p:nvSpPr>
        <p:spPr>
          <a:xfrm>
            <a:off x="4502428" y="6075430"/>
            <a:ext cx="6965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https://</a:t>
            </a:r>
            <a:r>
              <a:rPr lang="es-AR" dirty="0" err="1"/>
              <a:t>unesdoc.unesco.org</a:t>
            </a:r>
            <a:r>
              <a:rPr lang="es-AR" dirty="0"/>
              <a:t>/</a:t>
            </a:r>
            <a:r>
              <a:rPr lang="es-AR" dirty="0" err="1"/>
              <a:t>ark</a:t>
            </a:r>
            <a:r>
              <a:rPr lang="es-AR" dirty="0"/>
              <a:t>:/48223/pf0000388985</a:t>
            </a:r>
          </a:p>
        </p:txBody>
      </p:sp>
    </p:spTree>
    <p:extLst>
      <p:ext uri="{BB962C8B-B14F-4D97-AF65-F5344CB8AC3E}">
        <p14:creationId xmlns:p14="http://schemas.microsoft.com/office/powerpoint/2010/main" val="392357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488;p25">
            <a:extLst>
              <a:ext uri="{FF2B5EF4-FFF2-40B4-BE49-F238E27FC236}">
                <a16:creationId xmlns:a16="http://schemas.microsoft.com/office/drawing/2014/main" id="{184BDA46-D864-8DB5-9D06-8E7501A9CC2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5598" y="257237"/>
            <a:ext cx="10540803" cy="62816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256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A5D40C-32FA-2750-DE2E-FD383EDB0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8600"/>
            <a:ext cx="9248775" cy="1571625"/>
          </a:xfrm>
        </p:spPr>
        <p:txBody>
          <a:bodyPr anchor="t">
            <a:normAutofit/>
          </a:bodyPr>
          <a:lstStyle/>
          <a:p>
            <a:pPr algn="ctr"/>
            <a:br>
              <a:rPr lang="es-AR" sz="4800" dirty="0">
                <a:solidFill>
                  <a:schemeClr val="accent1"/>
                </a:solidFill>
              </a:rPr>
            </a:br>
            <a:r>
              <a:rPr lang="es-AR" sz="4800" dirty="0">
                <a:solidFill>
                  <a:schemeClr val="accent1"/>
                </a:solidFill>
              </a:rPr>
              <a:t>Iniciativas nacionales</a:t>
            </a:r>
          </a:p>
        </p:txBody>
      </p:sp>
      <p:graphicFrame>
        <p:nvGraphicFramePr>
          <p:cNvPr id="3" name="Marcador de contenido 2">
            <a:extLst>
              <a:ext uri="{FF2B5EF4-FFF2-40B4-BE49-F238E27FC236}">
                <a16:creationId xmlns:a16="http://schemas.microsoft.com/office/drawing/2014/main" id="{2AD02AE6-8FF6-C5F1-3CAC-FBC89D90AF4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08179451"/>
              </p:ext>
            </p:extLst>
          </p:nvPr>
        </p:nvGraphicFramePr>
        <p:xfrm>
          <a:off x="214313" y="2000250"/>
          <a:ext cx="6357937" cy="3776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América Latina Estados Solo Mapa. Todos Los Países De ...">
            <a:extLst>
              <a:ext uri="{FF2B5EF4-FFF2-40B4-BE49-F238E27FC236}">
                <a16:creationId xmlns:a16="http://schemas.microsoft.com/office/drawing/2014/main" id="{3FF3A633-BB61-181C-E663-10E6D8A0F2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705" y="1800225"/>
            <a:ext cx="4293360" cy="50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3600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963424-B903-78F1-EFFD-8148F54BA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662" y="386930"/>
            <a:ext cx="10066122" cy="1298448"/>
          </a:xfrm>
        </p:spPr>
        <p:txBody>
          <a:bodyPr anchor="b">
            <a:normAutofit/>
          </a:bodyPr>
          <a:lstStyle/>
          <a:p>
            <a:r>
              <a:rPr lang="es-AR" sz="4100" dirty="0">
                <a:solidFill>
                  <a:schemeClr val="accent1"/>
                </a:solidFill>
              </a:rPr>
              <a:t>Iniciativas de infraestructuras abiertas e institucionales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FBDABA6A-603B-9A71-174A-A44A15A3F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1" y="2368446"/>
            <a:ext cx="5906942" cy="3870513"/>
          </a:xfrm>
        </p:spPr>
        <p:txBody>
          <a:bodyPr anchor="ctr">
            <a:normAutofit/>
          </a:bodyPr>
          <a:lstStyle/>
          <a:p>
            <a:r>
              <a:rPr lang="es-AR" sz="1800" b="0" i="0" u="sng" strike="noStrike" dirty="0">
                <a:solidFill>
                  <a:srgbClr val="1155CC"/>
                </a:solidFill>
                <a:effectLst/>
                <a:latin typeface="Arial" panose="020B0604020202020204" pitchFamily="34" charset="0"/>
                <a:hlinkClick r:id="rId2"/>
              </a:rPr>
              <a:t>Latindex</a:t>
            </a:r>
            <a:r>
              <a:rPr lang="es-AR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dispone de </a:t>
            </a:r>
            <a:r>
              <a:rPr lang="es-AR" sz="1800" b="0" i="0" u="sng" strike="noStrike" dirty="0">
                <a:solidFill>
                  <a:srgbClr val="1155CC"/>
                </a:solidFill>
                <a:effectLst/>
                <a:latin typeface="Arial" panose="020B0604020202020204" pitchFamily="34" charset="0"/>
                <a:hlinkClick r:id="rId3"/>
              </a:rPr>
              <a:t>metadatos amplios sobre revistas</a:t>
            </a:r>
            <a:r>
              <a:rPr lang="es-AR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para ayudar a los usuarios a distinguir entre revistas con prácticas editoriales más o menos rigurosas. La infraestructura abierta de </a:t>
            </a:r>
            <a:r>
              <a:rPr lang="es-AR" sz="1800" b="0" i="0" u="sng" strike="noStrike" dirty="0">
                <a:solidFill>
                  <a:srgbClr val="1155CC"/>
                </a:solidFill>
                <a:effectLst/>
                <a:latin typeface="Arial" panose="020B0604020202020204" pitchFamily="34" charset="0"/>
                <a:hlinkClick r:id="rId4"/>
              </a:rPr>
              <a:t>Redalyc</a:t>
            </a:r>
            <a:r>
              <a:rPr lang="es-AR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permite acceder al texto completo de los artículos de las revistas de Acceso Abierto diamante.</a:t>
            </a:r>
          </a:p>
          <a:p>
            <a:r>
              <a:rPr lang="es-AR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 Referencia y Redalyc están colaborando para conectar </a:t>
            </a:r>
            <a:r>
              <a:rPr lang="es-AR" sz="1800" b="0" i="0" u="sng" strike="noStrike" dirty="0">
                <a:solidFill>
                  <a:srgbClr val="1155CC"/>
                </a:solidFill>
                <a:effectLst/>
                <a:latin typeface="Arial" panose="020B0604020202020204" pitchFamily="34" charset="0"/>
                <a:hlinkClick r:id="rId5"/>
              </a:rPr>
              <a:t>la vía diamante del Acceso Abierto con contenido en la vía verde del AA </a:t>
            </a:r>
            <a:r>
              <a:rPr lang="es-AR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para mejorar la visibilidad y la evaluación de la investigación.</a:t>
            </a:r>
            <a:endParaRPr lang="en-US" sz="2000" dirty="0"/>
          </a:p>
        </p:txBody>
      </p:sp>
      <p:pic>
        <p:nvPicPr>
          <p:cNvPr id="7" name="Marcador de contenido 6">
            <a:extLst>
              <a:ext uri="{FF2B5EF4-FFF2-40B4-BE49-F238E27FC236}">
                <a16:creationId xmlns:a16="http://schemas.microsoft.com/office/drawing/2014/main" id="{FDC6A879-F310-342D-4FE4-1930B63895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43551" y="4453653"/>
            <a:ext cx="1616233" cy="1780974"/>
          </a:xfrm>
          <a:prstGeom prst="rect">
            <a:avLst/>
          </a:prstGeom>
        </p:spPr>
      </p:pic>
      <p:pic>
        <p:nvPicPr>
          <p:cNvPr id="1026" name="Picture 2" descr="Logo Latindex">
            <a:extLst>
              <a:ext uri="{FF2B5EF4-FFF2-40B4-BE49-F238E27FC236}">
                <a16:creationId xmlns:a16="http://schemas.microsoft.com/office/drawing/2014/main" id="{9B8624AD-6891-37E6-7FFC-86A764E9EE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0807" y="3182019"/>
            <a:ext cx="2961720" cy="903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0449B40-58E6-0C4E-66D8-2E39998310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542" y="3313337"/>
            <a:ext cx="2537880" cy="752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LA Referencia">
            <a:extLst>
              <a:ext uri="{FF2B5EF4-FFF2-40B4-BE49-F238E27FC236}">
                <a16:creationId xmlns:a16="http://schemas.microsoft.com/office/drawing/2014/main" id="{A755686D-80F3-B9BB-5A36-0EB6C25A4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672" y="2531637"/>
            <a:ext cx="3651501" cy="78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5982C999-5579-2665-FBB2-CF43E259AE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349" y="4303702"/>
            <a:ext cx="2540000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850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647ACC1C-6AA2-56E0-8332-BA482F8323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134" b="1986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6D51233-9752-7CBA-8944-42E799404D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0528" y="2299176"/>
            <a:ext cx="4131368" cy="1571164"/>
          </a:xfrm>
        </p:spPr>
        <p:txBody>
          <a:bodyPr anchor="t">
            <a:normAutofit/>
          </a:bodyPr>
          <a:lstStyle/>
          <a:p>
            <a:pPr algn="l"/>
            <a:r>
              <a:rPr lang="es-AR" sz="3600" dirty="0">
                <a:solidFill>
                  <a:schemeClr val="accent1"/>
                </a:solidFill>
              </a:rPr>
              <a:t>Recomendaciones</a:t>
            </a:r>
          </a:p>
        </p:txBody>
      </p:sp>
    </p:spTree>
    <p:extLst>
      <p:ext uri="{BB962C8B-B14F-4D97-AF65-F5344CB8AC3E}">
        <p14:creationId xmlns:p14="http://schemas.microsoft.com/office/powerpoint/2010/main" val="589040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39CA5D-3751-44D5-A18E-23B44FFEE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0" y="1359243"/>
            <a:ext cx="3842387" cy="4479769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br>
              <a:rPr lang="en-US" sz="40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br>
              <a:rPr lang="en-US" sz="40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br>
              <a:rPr lang="en-US" sz="4000" kern="120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en-US" sz="4000" kern="120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Escala y alcance de las reformas</a:t>
            </a:r>
          </a:p>
        </p:txBody>
      </p:sp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989086B8-0C18-8860-3F22-46AA14FF3D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02428" y="782570"/>
            <a:ext cx="7225748" cy="529286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1858E93-4D42-E2D3-CF84-145B731355A8}"/>
              </a:ext>
            </a:extLst>
          </p:cNvPr>
          <p:cNvSpPr txBox="1"/>
          <p:nvPr/>
        </p:nvSpPr>
        <p:spPr>
          <a:xfrm>
            <a:off x="4502428" y="6075430"/>
            <a:ext cx="6965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/>
              <a:t>https://</a:t>
            </a:r>
            <a:r>
              <a:rPr lang="es-AR" dirty="0" err="1"/>
              <a:t>unesdoc.unesco.org</a:t>
            </a:r>
            <a:r>
              <a:rPr lang="es-AR" dirty="0"/>
              <a:t>/</a:t>
            </a:r>
            <a:r>
              <a:rPr lang="es-AR" dirty="0" err="1"/>
              <a:t>ark</a:t>
            </a:r>
            <a:r>
              <a:rPr lang="es-AR" dirty="0"/>
              <a:t>:/48223/pf0000388985</a:t>
            </a:r>
          </a:p>
        </p:txBody>
      </p:sp>
    </p:spTree>
    <p:extLst>
      <p:ext uri="{BB962C8B-B14F-4D97-AF65-F5344CB8AC3E}">
        <p14:creationId xmlns:p14="http://schemas.microsoft.com/office/powerpoint/2010/main" val="3940447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EF17487-C386-4F99-B5EB-4FD3DF4236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0DE92DF-4769-4DE9-93FD-EE312718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B5F94F9-86B4-EA72-9DB5-0125A83D7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6824" y="383059"/>
            <a:ext cx="6130160" cy="206093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z="4100" dirty="0">
                <a:solidFill>
                  <a:schemeClr val="accent1"/>
                </a:solidFill>
              </a:rPr>
              <a:t>Infraestructuras abiertas, diversas e inclusivas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C97DE07-C277-8199-1C8D-E726684A7DD8}"/>
              </a:ext>
            </a:extLst>
          </p:cNvPr>
          <p:cNvSpPr txBox="1"/>
          <p:nvPr/>
        </p:nvSpPr>
        <p:spPr>
          <a:xfrm>
            <a:off x="1025611" y="5474042"/>
            <a:ext cx="8587946" cy="1243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Fuentes: https://</a:t>
            </a:r>
            <a:r>
              <a:rPr lang="en-US" sz="1600" dirty="0" err="1"/>
              <a:t>www.clacso.org</a:t>
            </a:r>
            <a:r>
              <a:rPr lang="en-US" sz="1600" dirty="0"/>
              <a:t>/no-solo-abiertas-sino-tambien-diversas-e-inclusivas-hacia-fuentes-de-informacion-sobre-investigacion-descentralizadas-y-federadas/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https://</a:t>
            </a:r>
            <a:r>
              <a:rPr lang="en-US" sz="1600" dirty="0" err="1"/>
              <a:t>unesdoc.unesco.org</a:t>
            </a:r>
            <a:r>
              <a:rPr lang="en-US" sz="1600" dirty="0"/>
              <a:t>/ark:/48223/pf0000388985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9870AF0-E4E4-7668-EAEC-1BA8EE33F0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326" y="2529306"/>
            <a:ext cx="4847188" cy="2804087"/>
          </a:xfrm>
          <a:prstGeom prst="rect">
            <a:avLst/>
          </a:prstGeom>
        </p:spPr>
      </p:pic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71121313-F220-22D9-5C54-799B87E0C8C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943512" y="1594022"/>
            <a:ext cx="4743935" cy="335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8322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</TotalTime>
  <Words>246</Words>
  <Application>Microsoft Macintosh PowerPoint</Application>
  <PresentationFormat>Panorámica</PresentationFormat>
  <Paragraphs>20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Tema de Office</vt:lpstr>
      <vt:lpstr>Presentación de PowerPoint</vt:lpstr>
      <vt:lpstr>Iniciativas internacionales</vt:lpstr>
      <vt:lpstr>  Compontes de la evaluación responsable de la investigación</vt:lpstr>
      <vt:lpstr>Presentación de PowerPoint</vt:lpstr>
      <vt:lpstr> Iniciativas nacionales</vt:lpstr>
      <vt:lpstr>Iniciativas de infraestructuras abiertas e institucionales</vt:lpstr>
      <vt:lpstr>Recomendaciones</vt:lpstr>
      <vt:lpstr>   Escala y alcance de las reformas</vt:lpstr>
      <vt:lpstr>Infraestructuras abiertas, diversas e inclusivas</vt:lpstr>
      <vt:lpstr>   Instituciones y actores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Laura Rovelli</dc:creator>
  <cp:lastModifiedBy>Laura Rovelli</cp:lastModifiedBy>
  <cp:revision>5</cp:revision>
  <dcterms:created xsi:type="dcterms:W3CDTF">2024-04-24T15:09:10Z</dcterms:created>
  <dcterms:modified xsi:type="dcterms:W3CDTF">2024-05-09T16:09:16Z</dcterms:modified>
</cp:coreProperties>
</file>