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</p:sldIdLst>
  <p:sldSz cy="5143500" cx="9144000"/>
  <p:notesSz cx="6858000" cy="9144000"/>
  <p:embeddedFontLst>
    <p:embeddedFont>
      <p:font typeface="Quantico"/>
      <p:regular r:id="rId71"/>
      <p:bold r:id="rId72"/>
      <p:italic r:id="rId73"/>
      <p:boldItalic r:id="rId74"/>
    </p:embeddedFont>
    <p:embeddedFont>
      <p:font typeface="Raleway"/>
      <p:regular r:id="rId75"/>
      <p:bold r:id="rId76"/>
      <p:italic r:id="rId77"/>
      <p:boldItalic r:id="rId78"/>
    </p:embeddedFont>
    <p:embeddedFont>
      <p:font typeface="Caveat"/>
      <p:regular r:id="rId79"/>
      <p:bold r:id="rId80"/>
    </p:embeddedFont>
    <p:embeddedFont>
      <p:font typeface="Roboto"/>
      <p:regular r:id="rId81"/>
      <p:bold r:id="rId82"/>
      <p:italic r:id="rId83"/>
      <p:boldItalic r:id="rId84"/>
    </p:embeddedFont>
    <p:embeddedFont>
      <p:font typeface="Lato"/>
      <p:regular r:id="rId85"/>
      <p:bold r:id="rId86"/>
      <p:italic r:id="rId87"/>
      <p:boldItalic r:id="rId8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89" roundtripDataSignature="AMtx7mihgKgzCM8c7qYbQDI0QjG9X26c/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84" Type="http://schemas.openxmlformats.org/officeDocument/2006/relationships/font" Target="fonts/Roboto-boldItalic.fntdata"/><Relationship Id="rId83" Type="http://schemas.openxmlformats.org/officeDocument/2006/relationships/font" Target="fonts/Roboto-italic.fntdata"/><Relationship Id="rId42" Type="http://schemas.openxmlformats.org/officeDocument/2006/relationships/slide" Target="slides/slide37.xml"/><Relationship Id="rId86" Type="http://schemas.openxmlformats.org/officeDocument/2006/relationships/font" Target="fonts/Lato-bold.fntdata"/><Relationship Id="rId41" Type="http://schemas.openxmlformats.org/officeDocument/2006/relationships/slide" Target="slides/slide36.xml"/><Relationship Id="rId85" Type="http://schemas.openxmlformats.org/officeDocument/2006/relationships/font" Target="fonts/Lato-regular.fntdata"/><Relationship Id="rId44" Type="http://schemas.openxmlformats.org/officeDocument/2006/relationships/slide" Target="slides/slide39.xml"/><Relationship Id="rId88" Type="http://schemas.openxmlformats.org/officeDocument/2006/relationships/font" Target="fonts/Lato-boldItalic.fntdata"/><Relationship Id="rId43" Type="http://schemas.openxmlformats.org/officeDocument/2006/relationships/slide" Target="slides/slide38.xml"/><Relationship Id="rId87" Type="http://schemas.openxmlformats.org/officeDocument/2006/relationships/font" Target="fonts/Lato-italic.fntdata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9" Type="http://customschemas.google.com/relationships/presentationmetadata" Target="metadata"/><Relationship Id="rId80" Type="http://schemas.openxmlformats.org/officeDocument/2006/relationships/font" Target="fonts/Caveat-bold.fntdata"/><Relationship Id="rId82" Type="http://schemas.openxmlformats.org/officeDocument/2006/relationships/font" Target="fonts/Roboto-bold.fntdata"/><Relationship Id="rId81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font" Target="fonts/Quantico-italic.fntdata"/><Relationship Id="rId72" Type="http://schemas.openxmlformats.org/officeDocument/2006/relationships/font" Target="fonts/Quantico-bold.fntdata"/><Relationship Id="rId31" Type="http://schemas.openxmlformats.org/officeDocument/2006/relationships/slide" Target="slides/slide26.xml"/><Relationship Id="rId75" Type="http://schemas.openxmlformats.org/officeDocument/2006/relationships/font" Target="fonts/Raleway-regular.fntdata"/><Relationship Id="rId30" Type="http://schemas.openxmlformats.org/officeDocument/2006/relationships/slide" Target="slides/slide25.xml"/><Relationship Id="rId74" Type="http://schemas.openxmlformats.org/officeDocument/2006/relationships/font" Target="fonts/Quantico-boldItalic.fntdata"/><Relationship Id="rId33" Type="http://schemas.openxmlformats.org/officeDocument/2006/relationships/slide" Target="slides/slide28.xml"/><Relationship Id="rId77" Type="http://schemas.openxmlformats.org/officeDocument/2006/relationships/font" Target="fonts/Raleway-italic.fntdata"/><Relationship Id="rId32" Type="http://schemas.openxmlformats.org/officeDocument/2006/relationships/slide" Target="slides/slide27.xml"/><Relationship Id="rId76" Type="http://schemas.openxmlformats.org/officeDocument/2006/relationships/font" Target="fonts/Raleway-bold.fntdata"/><Relationship Id="rId35" Type="http://schemas.openxmlformats.org/officeDocument/2006/relationships/slide" Target="slides/slide30.xml"/><Relationship Id="rId79" Type="http://schemas.openxmlformats.org/officeDocument/2006/relationships/font" Target="fonts/Caveat-regular.fntdata"/><Relationship Id="rId34" Type="http://schemas.openxmlformats.org/officeDocument/2006/relationships/slide" Target="slides/slide29.xml"/><Relationship Id="rId78" Type="http://schemas.openxmlformats.org/officeDocument/2006/relationships/font" Target="fonts/Raleway-boldItalic.fntdata"/><Relationship Id="rId71" Type="http://schemas.openxmlformats.org/officeDocument/2006/relationships/font" Target="fonts/Quantico-regular.fntdata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ufsm.br/cursos/graduacao/santa-maria/engenharia-de-controle-e-automacao/o-que-e" TargetMode="External"/><Relationship Id="rId3" Type="http://schemas.openxmlformats.org/officeDocument/2006/relationships/hyperlink" Target="https://www.redhat.com/pt-br/topics/automation#vantagens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joorgelm.medium.com/sonarscanner-instala%C3%A7%C3%A3o-e-configura%C3%A7%C3%A3o-para-o-sonarqube-825d0b208c32" TargetMode="Externa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fdf31f79e7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gfdf31f79e7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Falar daqui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os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sistemas de controle e versão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são úteis para as equipes de DevOps, pois as auxiliam a reduzir o tempo de desenvolvimento e aumentar as implementações bem-sucedidas.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“Criar fluxos de trabalho: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os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fluxos de trabalho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impedem que todos usem seu próprio processo de desenvolvimento e o uso de ferramentas diferentes.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“Trabalhar com versões (release):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É saber que c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ada versão tem uma descrição para o que as alterações na versão fazem, como corrigir um bug ou adicionar um recurso.”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7a0344ce01_1_2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g17a0344ce01_1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“Codificar juntos: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 controle de versão sincroniza as versões e garante que as alterações não estejam em conflito com outras alterações de outras.”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“Manter um histórico: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 controle de versão mantém um histórico de alterações à medida que a equipe salva novas versões do código. Esse histórico pode ser revisado para descobrir quem, por que e quando as alterações foram feitas.”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“Automatizar tarefas: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Os recursos de automação de controle de versão economizam tempo e geram resultados consistentes.”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489b49fd07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1489b49fd07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1ª - “Time, minimamente vocês aprenderam como é importante colaborar e compartilhar conhecimento e isso não é diferente neste momento”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Para isso eles devem aplicar os conceitos na hora de aplicar os passos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descrito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nos slides de prática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6b1ed7997a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g16b1ed7997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é dado o momento de alinharmos nosso entendimento. Como em outras empresas, aproveitamos para dialogar com nossos pares sobre o que achamos do escopo dos projetos e se há algum impedimento.”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491d0cedb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g1491d0cedb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leader: falar depois de instalar os dois pacotes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“Relembrando a vocês que nosso PO solicitou a implementação de três métodos: Get, Post e GetId.”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leader </a:t>
            </a:r>
            <a:endParaRPr i="1"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“Após o fim da construção de cada endpoint poderemos versionar nossa API e fazer nossos commits para o repositório forkado no GitHub. Entretanto, nessa empresa como em outras é adotado um padrão tanto para </a:t>
            </a:r>
            <a:r>
              <a:rPr b="1" i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Versionamento semântico</a:t>
            </a:r>
            <a:r>
              <a:rPr i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como para </a:t>
            </a:r>
            <a:r>
              <a:rPr b="1" i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Conventional commits</a:t>
            </a:r>
            <a:r>
              <a:rPr i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 ”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Os commits e o versionamento semântico devem seguir seus respectivos padrões e para isso vocês devem se orientar pelo próximo slide.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7a0344ce01_1_3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g17a0344ce01_1_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leader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Na imagem abaixo podemos ver um exemplo e considerando esse formato temos respectivamente da esquerda para a direita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Major, Minor e Patch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(Maior, Menor e Correção) e sempre serão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inteiros não negativos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onde cada elemento deve ser incrementado em um.  Por exemplo: 1.9.0 -&gt; 1.10.0 -&gt; 1.11.0.”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lembrar de falar do package.json que tem a versão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Patch: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incrementado apenas se estiver publicando correção de bug e mantendo a compatibilidade com a versão anterior.”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“Minor: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incrementado se estiver adicionando funcionalidade nova ou se alguma existente for marcada como obsoleta. E é preciso que seja mantido a compatibilidade com a versão anterior. Quando a versão Minor for incrementada, a versão Patch deve ser redefinida para o valor zero.”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“Major: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essa versão é incrementada quando houver alterações que não são compatíveis com a versão anterior já publicada, não importando se contém ou não funcionalidades novas.Quando a versão Major for incrementada, tanto a versão Minor quanto a Patch devem ser redefinidas para o valor zero.”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Scrum master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a fase inicial de desenvolvimento é simples e o que devemos fazer é iniciar o desenvolvimento de nossa API com a versão 0.1.0, e então incrementando a versão Minor para cada release seguinte. Quando nossa API estiver finalizada vamos alterar a versão para  1.0.0.”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1580640c480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3" name="Google Shape;253;g1580640c480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leader: Falar aqui primeiro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“Até aqui mostrei para vocês uma explicação simples e como devemos fazer nosso 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versionamento semântico</a:t>
            </a: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mas ainda temos a 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convenção de commits</a:t>
            </a: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 agora vamos entender seus elementos estruturais.”</a:t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158d266bbca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g158d266bbca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“A forma padrão que devemos escrever nossos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git commit -m " fix: Loop infinito na linha 50" 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para o melhor aproveitamento de como utilizar o SemVer e os commits semânticos é importante que a cada método implementado em nossa API vocês atualizem a versão e façam o commit adequado.” 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fdf31f79e7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7" name="Google Shape;277;gfdf31f79e7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fdf31f79e7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gfdf31f79e7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 primeira fala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“Neste momento abordaremos dois conceitos relevantes para o nosso processo de build, o primeiro é a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Engenharia de lançamento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 o segundo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Automação de testes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 dois conceitos ligados a automação sendo-&gt;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Teste de software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Teste automatizado.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engenharia de lançamento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inclui ter conhecimento sobre: desenvolvimento, gerenciamento de configuração,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integração de testes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administração de sistemas e suporte ao cliente.”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pt-BR">
                <a:solidFill>
                  <a:schemeClr val="dk1"/>
                </a:solidFill>
                <a:highlight>
                  <a:schemeClr val="accent6"/>
                </a:highlight>
                <a:latin typeface="Lato"/>
                <a:ea typeface="Lato"/>
                <a:cs typeface="Lato"/>
                <a:sym typeface="Lato"/>
              </a:rPr>
              <a:t>Automação:</a:t>
            </a:r>
            <a:r>
              <a:rPr i="1" lang="pt-BR">
                <a:solidFill>
                  <a:schemeClr val="dk1"/>
                </a:solidFill>
                <a:highlight>
                  <a:schemeClr val="accent6"/>
                </a:highlight>
                <a:latin typeface="Lato"/>
                <a:ea typeface="Lato"/>
                <a:cs typeface="Lato"/>
                <a:sym typeface="Lato"/>
              </a:rPr>
              <a:t> </a:t>
            </a:r>
            <a:endParaRPr>
              <a:solidFill>
                <a:schemeClr val="dk1"/>
              </a:solidFill>
              <a:highlight>
                <a:schemeClr val="accent6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É o uso de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sistemas de controle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 de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tecnologias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 informação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para reduzir a necessidade de trabalho humano para a produção de equipamentos e serviços.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Vantagens: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Aumento de produtividade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Confiabilidade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Governança facilitada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u="sng">
                <a:solidFill>
                  <a:schemeClr val="hlink"/>
                </a:solidFill>
                <a:hlinkClick r:id="rId2"/>
              </a:rPr>
              <a:t>O que é? – Engenharia de Controle e Automação (ufsm.br)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u="sng">
                <a:solidFill>
                  <a:schemeClr val="hlink"/>
                </a:solidFill>
                <a:hlinkClick r:id="rId3"/>
              </a:rPr>
              <a:t>O que é automação? (redhat.com)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" name="Google Shape;9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1e5674faa9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7" name="Google Shape;297;g1e5674faa9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624188101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3" name="Google Shape;313;g1624188101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chemeClr val="dk1"/>
                </a:solidFill>
                <a:highlight>
                  <a:srgbClr val="00FF00"/>
                </a:highlight>
                <a:latin typeface="Lato"/>
                <a:ea typeface="Lato"/>
                <a:cs typeface="Lato"/>
                <a:sym typeface="Lato"/>
              </a:rPr>
              <a:t>última fala</a:t>
            </a:r>
            <a:endParaRPr sz="1200">
              <a:solidFill>
                <a:schemeClr val="dk1"/>
              </a:solidFill>
              <a:highlight>
                <a:srgbClr val="00FF00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“Como todas as formas de teste automatizado, a análise de código estático garante que as verificações sejam realizadas de forma consistente e fornece feedback rápido sobre as alterações mais recentes”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144edb8c7f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6" name="Google Shape;326;g144edb8c7f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i="1"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21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</a:pPr>
            <a:r>
              <a:rPr b="1" lang="pt-BR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Crie um processo repetível e confiável para entrega de software.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21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</a:pPr>
            <a:r>
              <a:rPr lang="pt-BR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Esse princípio é o mais importante deles. A ideia é que a entrega de software não pode ser um evento traumático, com passos manuais e sujeitos a surpresas.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21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</a:pPr>
            <a:r>
              <a:rPr b="1" lang="pt-BR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Automatize tudo que for possível. </a:t>
            </a:r>
            <a:endParaRPr b="1"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21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</a:pPr>
            <a:r>
              <a:rPr lang="pt-BR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Advoga-se que todos os passos para entrega de um software devem ser automáticos, incluindo seu build, a execução dos testes, a configuração e ativação dos servidores e da rede, a carga do banco de dados, etc.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21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</a:pPr>
            <a:r>
              <a:rPr b="1" lang="pt-BR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Mantenha tudo em um sistema de controle de versões. </a:t>
            </a:r>
            <a:endParaRPr b="1"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21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</a:pPr>
            <a:r>
              <a:rPr lang="pt-BR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Tudo no enunciado do princípio refere-se não apenas a todo o código fonte, mas também a arquivos e scripts de administração do sistema, documentação, páginas Web, arquivos de dados, etc. Consequentemente, deve ser simples restaurar e voltar o sistema para um estado anterior.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21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</a:pPr>
            <a:r>
              <a:rPr b="1" lang="pt-BR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 um passo causa dor, execute-o com mais frequência e o quanto antes. </a:t>
            </a:r>
            <a:endParaRPr b="1"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21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</a:pPr>
            <a:r>
              <a:rPr lang="pt-BR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Esse princípio não tem uma inspiração masoquista. Em vez disso, a ideia é antecipar os problemas, antes que eles se acumulem e as soluções fiquem complicadas.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8444e1ee94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0" name="Google Shape;340;g28444e1ee94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 1ª aqui</a:t>
            </a:r>
            <a:endParaRPr b="1"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1e5674faa92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5" name="Google Shape;355;g1e5674faa92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Mencionado</a:t>
            </a:r>
            <a:endParaRPr b="1"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gerenciamento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de artefatos é só falar do 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repositório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que e do notion</a:t>
            </a:r>
            <a:endParaRPr b="1"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267cff7dcf3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8" name="Google Shape;368;g267cff7dcf3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Turma para que vcs saibam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Gerenciamento de Configurações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envolve várias atividades e conceitos, incluindo: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Controle de Versões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:Utilização de ferramentas e processos automatizados para implantar sistemas, aplicativos e configurações de forma consistente e replicável.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Automação de Implantação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P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ossibilita o lançamento de novas funcionalidades e aplicações com mais rapidez e frequência e elimina a necessidade de intervenção humana nas implantações de aplicações.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Auditoria e Rastreamento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Manter registros detalhados de todas as mudanças realizadas, permitindo a auditoria e o rastreamento de alterações específicas até os responsáveis.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267cff7dcf3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1" name="Google Shape;381;g267cff7dcf3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Leader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“Não posso deixar de citar as vantagens do CD, entre ela:”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CD reduz o tempo de entrega de novas funcionalidades.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CD torna novas releases (ou implantações) um não-evento. Explicando melhor, não existe mais um dia D ou um deadline para entrega de novas releases.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Além de reduzir o stress causado por deadlines, CD ajuda a manter os desenvolvedores motivados, pois eles não ficam meses trabalhando sem receber feedback.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Em linha com o item anterior, CD favorece experimentação e um estilo de desenvolvimento orientado por dados e feedback dos usuários. Novas funcionalidades entram rapidamente em produção.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1ea644a028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3" name="Google Shape;393;g1ea644a028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Leader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“Não posso deixar de citar as vantagens do CD, entre ela:”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CD reduz o tempo de entrega de novas funcionalidades.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CD torna novas releases (ou implantações) um não-evento. Explicando melhor, não existe mais um dia D ou um deadline para entrega de novas releases.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Além de reduzir o stress causado por deadlines, CD ajuda a manter os desenvolvedores motivados, pois eles não ficam meses trabalhando sem receber feedback.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Em linha com o item anterior, CD favorece experimentação e um estilo de desenvolvimento orientado por dados e feedback dos usuários. Novas funcionalidades entram rapidamente em produção.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267cff7dcf3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5" name="Google Shape;405;g267cff7dcf3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Infraestrutura como Código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É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um conceito e uma prática no qual a infraestrutura de TI, incluindo servidores, redes, bancos de dados e outros recursos, é gerenciada e provisionada usando código e automação.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conteinerização: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conteinerização envolve o uso de containers, que são unidades leves e isoladas que empacotam um aplicativo e suas dependências, compartilhando o kernel do sistema operacional host.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Serviços em Nuvem: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Os serviços em nuvem referem-se à oferta de recursos de computação, como armazenamento, poder de processamento, bancos de dados, redes e outros, através da internet.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Automação: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automação envolve o uso de tecnologia para automatizar tarefas e processos, eliminando a necessidade de intervenção humana repetitiva.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ff3564dbeb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4" name="Google Shape;424;gff3564dbeb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 Primeira fala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Com o objetivo de obter sucesso em mais essa prática, vamos primeiro instalar os seguintes pacotes.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 Segunda fala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“Eu sei que assim que vocês baixaram o projeto notaram uma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pasta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chamada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test,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 dentro da mesma abriram o arquivo js com o mesmo nome, contendo um caso de teste já implementado. Com as instalações de nossos pacotes devidamente feitas é hora de rodarmos o comando passado acima para ver o sucesso do primeiro caso de teste.”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394319b63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g2394319b6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1594504387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8" name="Google Shape;438;g1594504387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r>
              <a:rPr lang="pt-BR" sz="15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8"/>
                  </a:ext>
                </a:extLst>
              </a:rPr>
              <a:t>Agora haverá uma breve explicação do método de teste já implementado, com o intuito de fornecer conhecimento. 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describe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é onde é descrito uma “Suite” com o título fornecido e o retorno de uma callback contendo conjuntos aninhados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it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é onde é descrito uma especificação ou caso de teste com o título fornecido e o retorno de uma callback fn atuando como uma sub-rotina.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Com o chai, o teste inicia uma versão da aplicação.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É feita a requisição GET.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por fim no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end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ao finalizar a requisição, o callback com a resposta é chamado.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15945043878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2" name="Google Shape;452;g1594504387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agora temos de implementar mais dois casos de testes para cobrir nossos endpoints, sendo um caso para nosso método POST e outro para nosso GET/ID.”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Para cada caso de teste construído lembrar eles sempre de commitar usando esse prefixo 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test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- Commits do tipo test são utilizados quando são realizadas alterações em testes, seja criando, alterando ou excluindo testes unitários. (Não inclui alterações em código)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1596daaa250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4" name="Google Shape;464;g1596daaa250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“Até aqui as duplas já construíram a API da forma que foi solicitado, bem como concluíram todos os casos de teste solicitados. Agora vamos instalar as ferramentas necessárias para fazermos a </a:t>
            </a: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análise estática.</a:t>
            </a:r>
            <a:r>
              <a:rPr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”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 </a:t>
            </a: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última</a:t>
            </a: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fala do prettier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sua utilização torna a formatação do código coerente e padronizada em todos os tipos de arquivos do projeto, o que é particularmente útil em projetos que envolvem vários desenvolvedores.”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162586d883f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8" name="Google Shape;478;g162586d883f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162586d883f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1" name="Google Shape;491;g162586d883f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“Após feita todas estas configurações vá no arquivo index.js e veja que o mesmo será formatado automaticamente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“Ainda temos mais um passo a ser feito com o prettier, neste caso devemos criar na raiz do projeto um arquivo com o seguinte nome 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.prettierignore,</a:t>
            </a: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isso possibilitará a exclusão de alguns arquivos que não precisam dessa formatação.”</a:t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[Bb]uild*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[Dd]ist*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[Bb]in*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package-lock.json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163cd1cf45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5" name="Google Shape;505;g163cd1cf45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163cd1cf50b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0" name="Google Shape;520;g163cd1cf50b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latin typeface="Lato"/>
                <a:ea typeface="Lato"/>
                <a:cs typeface="Lato"/>
                <a:sym typeface="Lato"/>
              </a:rPr>
              <a:t>Nesse buscar no vídeo como reverter se apertar no errado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163cd1cf50b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8" name="Google Shape;538;g163cd1cf50b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“Notem que foi criado um arquivo chamado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.eslintrc.js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nesse momento as equipes devem trocar o trecho de código pelo seguinte:”</a:t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163cd1cf50b_1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2" name="Google Shape;552;g163cd1cf50b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Scrum master: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 terminado todos esses passos vamos analisar o que nossa análise estática está nos indicando para então fazer as mudanças necessárias.”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Scrum master: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Para concluirmos as configurações no arquivo que foi gerado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.eslintrc.js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substitua pelo arquivo do slide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163fb9832b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5" name="Google Shape;565;g163fb9832b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ainda temos mais uma configuração a ser feita em nosso pipeline de Ci, por sua vez, essa diz respeito diretamente a nossa configuração do ESlinte.</a:t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“Nosso repositório agora está atualizado e notem que temos uma pasta .github -&gt; workflows, com nosso arquivo yml e toda a configuração do nosso pipe de CI e é aqui onde colocaremos o seguinte trecho de código abaixo, após isso salve nosso arquivo yml e de propósito altere nosso arquivo index.js para que o ESlint acise algum erro, commit e efetue o git push, com isso nosso pipe deve acusar o problema relacionado ao lint e interromper a execução do pipe.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Caso no momento de rodar o pipe de CI apareça um erro, onde o Git está convertendo lf para crlf uso o seguinte comando: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git config core.autocrlf false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4ec67eb0d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g14ec67eb0d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162586d883f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8" name="Google Shape;578;g162586d883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“Até aqui as duplas já construíram a API da forma que foi solicitado, bem como concluíram todos os casos de teste solicitados e configuraram o Prettier+ESlint. Agora é dada a hora de vocês construírem o pipeline de CI. Para isso utilizaremos uma ferramenta do GitHub conhecida como GitHub Actions. ”</a:t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1596daaa250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2" name="Google Shape;592;g1596daaa250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1596daaa250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5" name="Google Shape;605;g1596daaa250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“Explicando alguns pontos deste código yml ”</a:t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1596daaa250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7" name="Google Shape;627;g1596daaa250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“Explicando alguns pontos deste código ym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 ”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1596daaa250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3" name="Google Shape;643;g1596daaa250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"Após essa explicação para termos nosso primeiro evento de CI e verificar se nossos testes irão passar, basta clicar em start commit, se você quiser pode renomear o nome do arquivo e adicionar uma descrição de commit, nesse caso lembrem-se que tenha mais um padrão de commit a ser usado e para relembrar segue a descrição: </a:t>
            </a:r>
            <a:r>
              <a:rPr b="1"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ci </a:t>
            </a:r>
            <a:r>
              <a:rPr lang="pt-BR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- Commits do tipo ci indicam mudanças relacionadas a integração contínua (continuous integration).”</a:t>
            </a:r>
            <a:endParaRPr sz="120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1640abaa626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6" name="Google Shape;656;g1640abaa626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para darmos continuidade agora a construção do nosso pipeline de CD teremos de implantar nossa API na plataforma Fly.io, essa por sua vez é uma plataforma de nuvem que suporta algumas linguagens de programação. E para podermos usar essa solução temos de executar alguns passo para sua instalação que permitem a usabilidade da mesma: ” </a:t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1640abaa626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8" name="Google Shape;668;g1640abaa626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após criar a conta, vamos executar mais alguns passos no terminal a fim de criarmos nosso repositório Node.”</a:t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Possivelmente vcs vão precisar fazer o seguinte  digitar o comando 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'flyctl auth login'</a:t>
            </a: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fazer o login e então digitar o 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flyctl launch</a:t>
            </a:r>
            <a:endParaRPr b="1"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1640abaa626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4" name="Google Shape;684;g1640abaa626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a partir desse momento vamos criar a nossa </a:t>
            </a: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secrets key</a:t>
            </a: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para terminarmos nosso pipeline de CD.”</a:t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1640abaa626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0" name="Google Shape;700;g1640abaa626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“Uma observação, aqui tem de haver respeito a indentação e o local que esses trechos devem estar.”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com todas essas modificações finalizamos nosso pipeline DevOps e concluímos tudo que foi solicitado pelo PO. E através de técnicas modernas de desenvolvimento garantimos também um produto de qualidade para nosso cliente, obedecendo todas as boas práticas desta empresa e que também são praticadas no mercado de trabalho.”</a:t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144edb8c7f9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4" name="Google Shape;714;g144edb8c7f9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7a0344ce01_1_2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g17a0344ce01_1_2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“De uma forma breve explicarei sobre esses valores, pois estes são fundamentais em nossa empresa.”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omunicação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A comunicação deve ser aberta e exige que todos os membros da equipe DevOps sejam mantidos informados sobre o produto de software durante todo o seu ciclo de vida.”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Priorizar relacionamentos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isso tem a ver com maneiras de propor um relacionamento sólido entre os integrantes de uma equipe, sendo por meio de conversas casuais ou reuniões regulares.”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Alinhamento de responsabilidade e incentivos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Se o alinhamento não é claro a equipe demora a reagir a certas situações e os membros da equipe devem entender como seu trabalho vai ser avaliado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Respeito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aqui a contribuição de cada membro da equipe deve ser reconhecida e nenhum membro deve ter medo de falar por medo de abuso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213c458ba1b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0" name="Google Shape;720;g213c458ba1b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1ª aqui -&gt; Time, a título de informação esse termo surgiu em 2006 com um antigo CTO da Amazon, Werner Voegls,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2ª aqui -&gt; Vocês lembram que no começo falamos que a cultura DevOps veio para resolver o isolamento entre esses departamentos, pois bem, o conceito de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Você constrói, Você executa: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afirma que ao </a:t>
            </a:r>
            <a:r>
              <a:rPr lang="pt-BR" u="sng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Em vez de apenas jogar o software pela fresta de uma parede separando uma equipe da outra, as equipes responsáveis pela criação da funcionalidade também precisam se certificar de que funciona na produção.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3ª aqui -&gt; Essa ideia decolou, pois fazer a ponte entre o desenvolvimento e operações faz sentido. Ou seja, a equipe que entende do produto deve ser a mesma que presta auxílio quando ocorre problemas, ou seja,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essa prática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ajuda a acelerar o tempo de resolução e aproxima os Deves do feedback do cliente e dos problemas em tempo real.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2403dbe1f6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3" name="Google Shape;733;g2403dbe1f6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link: https://pt.linkedin.com/pulse/depois-de-15-anos-you-build-run-como-est%C3%A1-esse-hype-heitor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1e59a7748e9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7" name="Google Shape;747;g1e59a7748e9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algumas considerações importantes ao implementar o suporte fora do expediente para desenvolvedores: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chemeClr val="dk1"/>
                </a:solidFill>
                <a:highlight>
                  <a:srgbClr val="F7F7F8"/>
                </a:highlight>
                <a:latin typeface="Roboto"/>
                <a:ea typeface="Roboto"/>
                <a:cs typeface="Roboto"/>
                <a:sym typeface="Roboto"/>
              </a:rPr>
              <a:t>Escalas de Plantão</a:t>
            </a:r>
            <a:endParaRPr sz="1200">
              <a:solidFill>
                <a:schemeClr val="dk1"/>
              </a:solidFill>
              <a:highlight>
                <a:srgbClr val="F7F7F8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chemeClr val="dk1"/>
                </a:solidFill>
                <a:highlight>
                  <a:srgbClr val="F7F7F8"/>
                </a:highlight>
                <a:latin typeface="Roboto"/>
                <a:ea typeface="Roboto"/>
                <a:cs typeface="Roboto"/>
                <a:sym typeface="Roboto"/>
              </a:rPr>
              <a:t>Definir Expectativas</a:t>
            </a:r>
            <a:endParaRPr sz="1200">
              <a:solidFill>
                <a:schemeClr val="dk1"/>
              </a:solidFill>
              <a:highlight>
                <a:srgbClr val="F7F7F8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chemeClr val="dk1"/>
                </a:solidFill>
                <a:highlight>
                  <a:srgbClr val="F7F7F8"/>
                </a:highlight>
                <a:latin typeface="Roboto"/>
                <a:ea typeface="Roboto"/>
                <a:cs typeface="Roboto"/>
                <a:sym typeface="Roboto"/>
              </a:rPr>
              <a:t>Compensação Adequada</a:t>
            </a:r>
            <a:endParaRPr sz="1200">
              <a:solidFill>
                <a:schemeClr val="dk1"/>
              </a:solidFill>
              <a:highlight>
                <a:srgbClr val="F7F7F8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chemeClr val="dk1"/>
                </a:solidFill>
                <a:highlight>
                  <a:srgbClr val="F7F7F8"/>
                </a:highlight>
                <a:latin typeface="Roboto"/>
                <a:ea typeface="Roboto"/>
                <a:cs typeface="Roboto"/>
                <a:sym typeface="Roboto"/>
              </a:rPr>
              <a:t>Bem-Estar da Equipe</a:t>
            </a:r>
            <a:endParaRPr sz="1200">
              <a:solidFill>
                <a:schemeClr val="dk1"/>
              </a:solidFill>
              <a:highlight>
                <a:srgbClr val="F7F7F8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chemeClr val="dk1"/>
                </a:solidFill>
                <a:highlight>
                  <a:srgbClr val="F7F7F8"/>
                </a:highlight>
                <a:latin typeface="Roboto"/>
                <a:ea typeface="Roboto"/>
                <a:cs typeface="Roboto"/>
                <a:sym typeface="Roboto"/>
              </a:rPr>
              <a:t>Comunicação Transparente</a:t>
            </a:r>
            <a:endParaRPr sz="1200">
              <a:solidFill>
                <a:schemeClr val="dk1"/>
              </a:solidFill>
              <a:highlight>
                <a:srgbClr val="F7F7F8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24044cb0a4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0" name="Google Shape;760;g24044cb0a4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1ª aqui -&gt; 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MC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em DevOps é o processo de identificação de ameaças às regras de segurança e conformidade de um ciclo e arquitetura de desenvolvimento de software.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2ª aqui -&gt; É um processo automatizado que é usado para detectar inconsistências na infraestrutura de TI.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3ª aqui -&gt; O MC é um passo para o final do processo de DevOps.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4ª aqui -&gt; O MC informa às equipes responsáveis de erros encontrados no ambiente de produção.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5ª aqui -&gt; As ferramentas usadas para o MC são o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Prometheus, Monit, Datadog e Nagios.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24044cb0a43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3" name="Google Shape;773;g24044cb0a43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Ferramentas dos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Tipos de Monitoramento Contínuo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1)Nagios e Prometheus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2)Datadog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3)Wireshark -&gt; Uma das melhores ferramentas para monitorar e analisar o tráfego em uma rede.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g24044cb0a43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5" name="Google Shape;785;g24044cb0a43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Benefícios do monitoramento contínuo: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Melhor segurança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analisa dados em todo o ecossistema, dando às equipes de back-end um amplo espectro de visibilidade em todo o ambiente.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Erros de desempenho são detectados mais cedo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Embora o CM seja introduzido durante a fase de produção, iniciá-lo em ambientes de preparação e teste pode ajudar a determinar inconsistências de desempenho muito antes do tempo.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tempo de inatividade do sistema é significativamente reduzido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monitoramento contínuo pode ajudar as equipes técnicas a manter um olhar atento sobre o banco de dados, a rede e os aplicativos, ajudando a resolver quaisquer problemas antes que eles causem tempo de inatividade do sistema.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Facilita o melhor desempenho para o negócio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Como o MC funciona para aliviar os tempos de inatividade do sistema, ele melhora a experiência do usuário e a credibilidade do negócio.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g1e59a7748e9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7" name="Google Shape;797;g1e59a7748e9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Desempenho: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desempenho se refere à capacidade de um sistema executar tarefas com eficiência, processando solicitações rapidamente e sem atrasos excessivos.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desempenho adequado inclui 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Tempo de Resposta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Velocidade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Utilização de Recursos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—------------------------------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Disponibilidade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A disponibilidade refere-se à capacidade de um sistema estar acessível e operacional a maior parte do tempo. Isso inclui minimizar o tempo de inatividade não planejado e manter os serviços funcionando mesmo durante manutenções programadas.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—--------------------------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Escalabilidade: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escalabilidade diz respeito à capacidade de um sistema crescer para lidar com um aumento na demanda. Existem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dois tipos principais de escalabilidade: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Escalabilidade Vertical: Adicionar mais recursos (como CPU, memória)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Escalabilidade Horizontal: Adicionar mais máquinas ao sistema, distribuindo a carga entre elas.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—--------------------------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Resiliência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se refere tanto à aptidão de um sistema a resistir a perdas e interrupções de serviço quanto à sua capacidade de recuperação caso elas ocorram.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g2438edf1fa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6" name="Google Shape;816;g2438edf1fa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Objetivo: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meta é obter medições objetivas, reprodutíveis e quantificáveis, que podem ter inúmeras aplicações valiosas no planejamento de cronograma e orçamento, na estimativa de custos, em quality assurance, testes, depuração de software, otimização do desempenho do software e do pessoal envolvido nas tarefas.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Métricas diretas e indiretas: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As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diretas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são o custo e o esforço aplicado ao desenvolvimento e manutenção do software e do produto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As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Indiretas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se referem a qualidade e a funcionalidade do software, ou a sua capacidade de manutenção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Por fim: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Métricas de software possibilitam realizar uma das atividades mais fundamentais do processo de gerenciamento de projetos: o planejamento, a partir do qual podem-se identificar a quantidade de esforço, o custo e as atividades necessárias para a realização do projeto.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438edf1fac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9" name="Google Shape;829;g2438edf1fa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Time, para essa prática teremos que seguir os seguintes passos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1ª rodar o container se precisar usar esse comando docker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run &lt;nome_da_imagem&gt;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2ª Para adicionar como variável de ambiente navegue até a pasta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bin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 copie todo o caminho até essa pasta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ex: C:\Users\lucas\Documents\www\sonar-scanner-cli-4.8.0.2856-windows\sonar-scanner\bin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3ª agora no windows digite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windows + r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 digite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sysdm.cpl -&gt; avançado -&gt; variáveis de ambiente e em variáveis de ambiente para fulano clique em path e cole o caminho do arquivo como no exemplo acima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4ªVerifique sua instalação com um novo terminal e execute o seguinte comando: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sonar-scanner.bat -h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 caso for usar um linux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2"/>
              </a:rPr>
              <a:t>https://joorgelm.medium.com/sonarscanner-instala%C3%A7%C3%A3o-e-configura%C3%A7%C3%A3o-para-o-sonarqube-825d0b208c32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sudo npm install sonarqube-scanner -g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2438edf1fac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1" name="Google Shape;841;g2438edf1fac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5ª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4e5a24c801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g14e5a24c801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Scrum Master: Falar somente aqui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Time nessa empresa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prezamos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pelo compartilhamento de conhecimento que se dá através do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conhecimento explícito e tácito.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Onde respectivamente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conhecimento explícito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é o conhecimento capturado por um código ou linguagem que facilitam a comunicação, ou seja é conhecimento que está escrito.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conhecimento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tácito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pode ser expresso como uma capacidade de poder-se saber mais do que se pode dizer. Tem uma relação com aquilo que nós é empírico, ou seja, as experiências vividas.”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g2438edf1fac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4" name="Google Shape;854;g2438edf1fac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5ª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g2403dbe1f6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8" name="Google Shape;868;g2403dbe1f6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As ferramentas de monitoramento geralmente rastreiam as propriedades não funcionais dos aplicativos, como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desempenho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disponibilidade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escalabilidade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resiliência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confiabilidade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Exemplos de ferramentas de gerenciamento de log são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Grayloge Logstash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g213c458ba1b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1" name="Google Shape;881;g213c458ba1b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“Time, para darmos continuidade agora a construção do dos arquivos de logs vocês devem fazer o seguinte.”</a:t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Essa fala é após ler o slide de prática.</a:t>
            </a:r>
            <a:endParaRPr b="1"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“Time agora vocês devem escrever os seguintes trechos de códigos que vou fornecer a vocês”</a:t>
            </a:r>
            <a:endParaRPr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-Dentro de app.use acrescentar o que está em negrito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app.use(express.json(),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bodyParser.json()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);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-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Crie essa constante.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const log = fs.createWriteStream(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  path.join(__dirname, './logs', 'express.log'),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  { flags: 'a' },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);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-Acrescentar mais esse trecho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morganBody(app, {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  noColors: true,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  stream: log,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});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g23ab3d992d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3" name="Google Shape;893;g23ab3d992d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g286d469b54d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9" name="Google Shape;899;g286d469b54d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4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g285094d63ea_0_4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6" name="Google Shape;906;g285094d63ea_0_4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fdf31f79e7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0" name="Google Shape;140;gfdf31f79e7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Essa forma de trabalhar funciona da seguinte forma: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Os dois programadores devem trabalhar lado a lado no mesmo computador, onde um será o driver, responsável por controlar o mouse e teclado. O outro é conhecido por navegador e seu objetivo é observar o driver, procurando defeitos no trabalho em desenvolvimento.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7a0344ce01_1_2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g17a0344ce01_1_2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Tech lead:</a:t>
            </a:r>
            <a:endParaRPr>
              <a:solidFill>
                <a:schemeClr val="dk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Dadas as </a:t>
            </a:r>
            <a:r>
              <a:rPr b="1"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considerações</a:t>
            </a:r>
            <a:r>
              <a:rPr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 sobre </a:t>
            </a:r>
            <a:r>
              <a:rPr b="1"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nossa metodologia</a:t>
            </a:r>
            <a:r>
              <a:rPr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, vocês devem </a:t>
            </a:r>
            <a:r>
              <a:rPr b="1"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formar grupos</a:t>
            </a:r>
            <a:r>
              <a:rPr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 de tamanhos iguais e </a:t>
            </a:r>
            <a:r>
              <a:rPr b="1"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se apresentarem</a:t>
            </a:r>
            <a:r>
              <a:rPr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 e</a:t>
            </a:r>
            <a:r>
              <a:rPr i="1"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pt-BR">
                <a:solidFill>
                  <a:schemeClr val="dk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como todos já tiveram um momento para se conhecerem, agora vamos abordar o Backlog.  </a:t>
            </a: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Não vou falar isso agora 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5ea726c25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g25ea726c25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Tech Lead: alguns conceitos como mencionei serão somente mencionados sendo eles: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Para quebrar os silos alguns pontos são importantes, entre eles: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Comunicar a visão geral da situação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Enfrentar silos organizacionais do topo para baixo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984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Fornecer treinamento multifuncional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Para que haja uma colaboração entre departamentos: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É importante que os membros da equipe tenham a sensação de parceria, não apenas com sua equipe, mas com a organização como um todo.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" name="Google Shape;11;p1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1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1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14;p19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19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1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6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" name="Google Shape;68;p2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9" name="Google Shape;69;p2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2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1" name="Google Shape;71;p26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72" name="Google Shape;72;p26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73" name="Google Shape;73;p26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4" name="Google Shape;74;p2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oogle Shape;76;p2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7" name="Google Shape;77;p2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2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" name="Google Shape;79;p28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0" name="Google Shape;80;p28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1" name="Google Shape;81;p2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0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" name="Google Shape;19;p20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0" name="Google Shape;20;p2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2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" name="Google Shape;22;p20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23" name="Google Shape;23;p20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4" name="Google Shape;24;p2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7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27" name="Google Shape;27;p2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21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2" name="Google Shape;32;p2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2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34;p21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2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9" name="Google Shape;39;p2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4" name="Google Shape;44;p2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" name="Google Shape;47;p2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8" name="Google Shape;48;p2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2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" name="Google Shape;50;p23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1" name="Google Shape;51;p2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" name="Google Shape;54;p2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5" name="Google Shape;55;p2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4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8" name="Google Shape;58;p24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9" name="Google Shape;59;p2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25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62" name="Google Shape;62;p2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2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" name="Google Shape;64;p25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2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i="0" sz="2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i="0" sz="2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i="0" sz="2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i="0" sz="2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i="0" sz="2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i="0" sz="2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i="0" sz="2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i="0" sz="2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i="0" sz="2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b="0" i="0" sz="11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b="0" i="0" sz="11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b="0" i="0" sz="11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b="0" i="0" sz="11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b="0" i="0" sz="11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b="0" i="0" sz="11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b="0" i="0" sz="11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b="0" i="0" sz="11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1.png"/><Relationship Id="rId5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hyperlink" Target="https://bit.ly/3F1YirR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bit.ly/3F1YirR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6.png"/><Relationship Id="rId4" Type="http://schemas.openxmlformats.org/officeDocument/2006/relationships/image" Target="../media/image2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6.png"/><Relationship Id="rId4" Type="http://schemas.openxmlformats.org/officeDocument/2006/relationships/image" Target="../media/image19.png"/><Relationship Id="rId5" Type="http://schemas.openxmlformats.org/officeDocument/2006/relationships/image" Target="../media/image22.png"/><Relationship Id="rId6" Type="http://schemas.openxmlformats.org/officeDocument/2006/relationships/image" Target="../media/image27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bit.ly/3F1YirR" TargetMode="External"/><Relationship Id="rId4" Type="http://schemas.openxmlformats.org/officeDocument/2006/relationships/image" Target="../media/image30.png"/><Relationship Id="rId5" Type="http://schemas.openxmlformats.org/officeDocument/2006/relationships/image" Target="../media/image4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4.png"/><Relationship Id="rId4" Type="http://schemas.openxmlformats.org/officeDocument/2006/relationships/hyperlink" Target="https://bit.ly/3F1YirR" TargetMode="Externa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bit.ly/3F1YirR" TargetMode="Externa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6.png"/><Relationship Id="rId4" Type="http://schemas.openxmlformats.org/officeDocument/2006/relationships/hyperlink" Target="https://bit.ly/3F1YirR" TargetMode="Externa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6.png"/><Relationship Id="rId4" Type="http://schemas.openxmlformats.org/officeDocument/2006/relationships/hyperlink" Target="https://bit.ly/3F1YirR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2.png"/><Relationship Id="rId4" Type="http://schemas.openxmlformats.org/officeDocument/2006/relationships/image" Target="../media/image39.png"/><Relationship Id="rId5" Type="http://schemas.openxmlformats.org/officeDocument/2006/relationships/image" Target="../media/image31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7.png"/><Relationship Id="rId4" Type="http://schemas.openxmlformats.org/officeDocument/2006/relationships/image" Target="../media/image23.png"/><Relationship Id="rId5" Type="http://schemas.openxmlformats.org/officeDocument/2006/relationships/image" Target="../media/image28.png"/><Relationship Id="rId6" Type="http://schemas.openxmlformats.org/officeDocument/2006/relationships/image" Target="../media/image40.png"/><Relationship Id="rId7" Type="http://schemas.openxmlformats.org/officeDocument/2006/relationships/image" Target="../media/image44.png"/><Relationship Id="rId8" Type="http://schemas.openxmlformats.org/officeDocument/2006/relationships/image" Target="../media/image45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7.png"/><Relationship Id="rId4" Type="http://schemas.openxmlformats.org/officeDocument/2006/relationships/hyperlink" Target="https://bit.ly/3F1YirR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2.png"/><Relationship Id="rId4" Type="http://schemas.openxmlformats.org/officeDocument/2006/relationships/image" Target="../media/image55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1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8.png"/><Relationship Id="rId4" Type="http://schemas.openxmlformats.org/officeDocument/2006/relationships/image" Target="../media/image66.png"/><Relationship Id="rId5" Type="http://schemas.openxmlformats.org/officeDocument/2006/relationships/image" Target="../media/image52.png"/><Relationship Id="rId6" Type="http://schemas.openxmlformats.org/officeDocument/2006/relationships/image" Target="../media/image48.png"/><Relationship Id="rId7" Type="http://schemas.openxmlformats.org/officeDocument/2006/relationships/image" Target="../media/image59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7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64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50.png"/><Relationship Id="rId4" Type="http://schemas.openxmlformats.org/officeDocument/2006/relationships/image" Target="../media/image54.png"/><Relationship Id="rId5" Type="http://schemas.openxmlformats.org/officeDocument/2006/relationships/image" Target="../media/image53.png"/><Relationship Id="rId6" Type="http://schemas.openxmlformats.org/officeDocument/2006/relationships/image" Target="../media/image67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2.png"/><Relationship Id="rId4" Type="http://schemas.openxmlformats.org/officeDocument/2006/relationships/image" Target="../media/image72.png"/><Relationship Id="rId5" Type="http://schemas.openxmlformats.org/officeDocument/2006/relationships/image" Target="../media/image65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73.png"/><Relationship Id="rId4" Type="http://schemas.openxmlformats.org/officeDocument/2006/relationships/image" Target="../media/image61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9.xml"/><Relationship Id="rId3" Type="http://schemas.openxmlformats.org/officeDocument/2006/relationships/hyperlink" Target="https://bit.ly/3F1YirR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77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60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63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68.png"/><Relationship Id="rId4" Type="http://schemas.openxmlformats.org/officeDocument/2006/relationships/image" Target="../media/image76.png"/><Relationship Id="rId5" Type="http://schemas.openxmlformats.org/officeDocument/2006/relationships/image" Target="../media/image69.png"/><Relationship Id="rId6" Type="http://schemas.openxmlformats.org/officeDocument/2006/relationships/image" Target="../media/image71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78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8.xml"/><Relationship Id="rId3" Type="http://schemas.openxmlformats.org/officeDocument/2006/relationships/hyperlink" Target="https://docs.sonarqube.org/latest/analyzing-source-code/scanners/sonarscanner/" TargetMode="Externa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6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74.png"/><Relationship Id="rId4" Type="http://schemas.openxmlformats.org/officeDocument/2006/relationships/image" Target="../media/image70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75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3.xml"/><Relationship Id="rId3" Type="http://schemas.openxmlformats.org/officeDocument/2006/relationships/hyperlink" Target="https://bit.ly/3F1YirR" TargetMode="Externa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14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idx="1" type="body"/>
          </p:nvPr>
        </p:nvSpPr>
        <p:spPr>
          <a:xfrm>
            <a:off x="-28775" y="1258125"/>
            <a:ext cx="4371600" cy="38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b="1" lang="pt-BR" sz="1200">
                <a:solidFill>
                  <a:srgbClr val="000000"/>
                </a:solidFill>
              </a:rPr>
              <a:t>Objetivos do Role Play:</a:t>
            </a:r>
            <a:endParaRPr b="1" sz="12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000"/>
                </a:solidFill>
              </a:rPr>
              <a:t>Através da dramatização de </a:t>
            </a:r>
            <a:r>
              <a:rPr lang="pt-BR" sz="1200">
                <a:solidFill>
                  <a:srgbClr val="000000"/>
                </a:solidFill>
              </a:rPr>
              <a:t>papéis, os participantes devem passar por três fases distintas visando o aprendizado de práticas iniciais de DevOps: </a:t>
            </a:r>
            <a:endParaRPr sz="1200">
              <a:solidFill>
                <a:srgbClr val="000000"/>
              </a:solidFill>
            </a:endParaRPr>
          </a:p>
          <a:p>
            <a:pPr indent="-30480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b="1" lang="pt-BR" sz="1200">
                <a:solidFill>
                  <a:srgbClr val="000000"/>
                </a:solidFill>
              </a:rPr>
              <a:t>FASE #1</a:t>
            </a:r>
            <a:r>
              <a:rPr lang="pt-BR" sz="1200">
                <a:solidFill>
                  <a:srgbClr val="000000"/>
                </a:solidFill>
              </a:rPr>
              <a:t>: Conhecimento compartilhado e Gerenciamento de Código Fonte; </a:t>
            </a:r>
            <a:endParaRPr sz="1200">
              <a:solidFill>
                <a:srgbClr val="000000"/>
              </a:solidFill>
            </a:endParaRPr>
          </a:p>
          <a:p>
            <a:pPr indent="-30480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b="1" lang="pt-BR" sz="1200">
                <a:solidFill>
                  <a:srgbClr val="000000"/>
                </a:solidFill>
              </a:rPr>
              <a:t>FASE #2</a:t>
            </a:r>
            <a:r>
              <a:rPr lang="pt-BR" sz="1200">
                <a:solidFill>
                  <a:srgbClr val="000000"/>
                </a:solidFill>
              </a:rPr>
              <a:t>: Processo de construção, Integração contínua, Automação de implantação;</a:t>
            </a:r>
            <a:endParaRPr sz="1200">
              <a:solidFill>
                <a:srgbClr val="000000"/>
              </a:solidFill>
            </a:endParaRPr>
          </a:p>
          <a:p>
            <a:pPr indent="-30480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b="1" lang="pt-BR" sz="1200">
                <a:solidFill>
                  <a:srgbClr val="000000"/>
                </a:solidFill>
              </a:rPr>
              <a:t>FASE #3</a:t>
            </a:r>
            <a:r>
              <a:rPr lang="pt-BR" sz="1200">
                <a:solidFill>
                  <a:srgbClr val="000000"/>
                </a:solidFill>
              </a:rPr>
              <a:t>: Monitoramento e logging (registro). </a:t>
            </a:r>
            <a:endParaRPr sz="12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-3048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b="1" lang="pt-BR" sz="1200">
                <a:solidFill>
                  <a:srgbClr val="000000"/>
                </a:solidFill>
              </a:rPr>
              <a:t>Papéis</a:t>
            </a:r>
            <a:r>
              <a:rPr lang="pt-BR" sz="1200">
                <a:solidFill>
                  <a:srgbClr val="000000"/>
                </a:solidFill>
              </a:rPr>
              <a:t>:</a:t>
            </a:r>
            <a:endParaRPr sz="1200">
              <a:solidFill>
                <a:srgbClr val="000000"/>
              </a:solidFill>
            </a:endParaRPr>
          </a:p>
          <a:p>
            <a:pPr indent="-3048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</a:pPr>
            <a:r>
              <a:rPr lang="pt-BR" sz="1200">
                <a:solidFill>
                  <a:srgbClr val="000000"/>
                </a:solidFill>
              </a:rPr>
              <a:t>Tech Lead (mestre do jogo);</a:t>
            </a:r>
            <a:endParaRPr sz="1200">
              <a:solidFill>
                <a:srgbClr val="000000"/>
              </a:solidFill>
            </a:endParaRPr>
          </a:p>
          <a:p>
            <a:pPr indent="-3048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</a:pPr>
            <a:r>
              <a:rPr lang="pt-BR" sz="1200">
                <a:solidFill>
                  <a:srgbClr val="000000"/>
                </a:solidFill>
              </a:rPr>
              <a:t>Dev Team (alunos);</a:t>
            </a:r>
            <a:endParaRPr sz="1200">
              <a:solidFill>
                <a:srgbClr val="000000"/>
              </a:solidFill>
            </a:endParaRPr>
          </a:p>
          <a:p>
            <a:pPr indent="-3048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</a:pPr>
            <a:r>
              <a:rPr lang="pt-BR" sz="1200">
                <a:solidFill>
                  <a:srgbClr val="000000"/>
                </a:solidFill>
              </a:rPr>
              <a:t>Product Owner (NPC).</a:t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87" name="Google Shape;87;p13"/>
          <p:cNvSpPr txBox="1"/>
          <p:nvPr>
            <p:ph type="title"/>
          </p:nvPr>
        </p:nvSpPr>
        <p:spPr>
          <a:xfrm>
            <a:off x="727650" y="519375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BR" sz="1940"/>
              <a:t>Manual do Role Play</a:t>
            </a:r>
            <a:endParaRPr sz="1940"/>
          </a:p>
        </p:txBody>
      </p:sp>
      <p:pic>
        <p:nvPicPr>
          <p:cNvPr id="88" name="Google Shape;8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5100" y="1223125"/>
            <a:ext cx="4574675" cy="340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fdf31f79e7_0_25"/>
          <p:cNvSpPr txBox="1"/>
          <p:nvPr>
            <p:ph idx="4294967295" type="body"/>
          </p:nvPr>
        </p:nvSpPr>
        <p:spPr>
          <a:xfrm>
            <a:off x="119825" y="1065500"/>
            <a:ext cx="8683200" cy="1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600">
                <a:solidFill>
                  <a:srgbClr val="000000"/>
                </a:solidFill>
              </a:rPr>
              <a:t>O </a:t>
            </a:r>
            <a:r>
              <a:rPr b="1" lang="pt-BR" sz="1600">
                <a:solidFill>
                  <a:srgbClr val="000000"/>
                </a:solidFill>
              </a:rPr>
              <a:t>gerenciamento de código fonte</a:t>
            </a:r>
            <a:r>
              <a:rPr lang="pt-BR" sz="1600">
                <a:solidFill>
                  <a:srgbClr val="000000"/>
                </a:solidFill>
              </a:rPr>
              <a:t> está intimamente ligado a </a:t>
            </a:r>
            <a:r>
              <a:rPr b="1" lang="pt-BR" sz="1600">
                <a:solidFill>
                  <a:srgbClr val="000000"/>
                </a:solidFill>
              </a:rPr>
              <a:t>controle de versão</a:t>
            </a:r>
            <a:r>
              <a:rPr lang="pt-BR" sz="1600">
                <a:solidFill>
                  <a:srgbClr val="000000"/>
                </a:solidFill>
              </a:rPr>
              <a:t>. Na prática, o controle de versão é rastrear e gerenciar as alterações em um código de software. 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600">
                <a:solidFill>
                  <a:srgbClr val="000000"/>
                </a:solidFill>
              </a:rPr>
              <a:t>Claramente há benefícios em usarmos sistemas de controle de versão, e entre eles temos: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</p:txBody>
      </p:sp>
      <p:sp>
        <p:nvSpPr>
          <p:cNvPr id="175" name="Google Shape;175;gfdf31f79e7_0_25"/>
          <p:cNvSpPr txBox="1"/>
          <p:nvPr>
            <p:ph idx="4294967295" type="body"/>
          </p:nvPr>
        </p:nvSpPr>
        <p:spPr>
          <a:xfrm>
            <a:off x="615500" y="2580900"/>
            <a:ext cx="3292200" cy="24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b="1"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Criar fluxos de trabalho.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Trabalhar com versões (</a:t>
            </a:r>
            <a:r>
              <a:rPr b="1" i="1" lang="pt-BR" sz="1600">
                <a:solidFill>
                  <a:srgbClr val="000000"/>
                </a:solidFill>
              </a:rPr>
              <a:t>releases</a:t>
            </a:r>
            <a:r>
              <a:rPr b="1" lang="pt-BR" sz="1600">
                <a:solidFill>
                  <a:srgbClr val="000000"/>
                </a:solidFill>
              </a:rPr>
              <a:t>).</a:t>
            </a:r>
            <a:endParaRPr sz="16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</p:txBody>
      </p:sp>
      <p:pic>
        <p:nvPicPr>
          <p:cNvPr id="176" name="Google Shape;176;gfdf31f79e7_0_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1500" y="2646325"/>
            <a:ext cx="4431450" cy="221572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gfdf31f79e7_0_25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8" name="Google Shape;178;gfdf31f79e7_0_25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9" name="Google Shape;179;gfdf31f79e7_0_25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0" name="Google Shape;180;gfdf31f79e7_0_25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7a0344ce01_1_288"/>
          <p:cNvSpPr txBox="1"/>
          <p:nvPr>
            <p:ph idx="4294967295" type="body"/>
          </p:nvPr>
        </p:nvSpPr>
        <p:spPr>
          <a:xfrm>
            <a:off x="316600" y="1204875"/>
            <a:ext cx="24777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600">
                <a:solidFill>
                  <a:srgbClr val="000000"/>
                </a:solidFill>
              </a:rPr>
              <a:t>Codificar juntos</a:t>
            </a:r>
            <a:r>
              <a:rPr lang="pt-BR" sz="1600">
                <a:solidFill>
                  <a:srgbClr val="000000"/>
                </a:solidFill>
              </a:rPr>
              <a:t> </a:t>
            </a:r>
            <a:endParaRPr sz="1600">
              <a:solidFill>
                <a:srgbClr val="000000"/>
              </a:solidFill>
            </a:endParaRPr>
          </a:p>
        </p:txBody>
      </p:sp>
      <p:pic>
        <p:nvPicPr>
          <p:cNvPr id="186" name="Google Shape;186;g17a0344ce01_1_2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20875" y="1743075"/>
            <a:ext cx="1301800" cy="13018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87" name="Google Shape;187;g17a0344ce01_1_2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21575" y="2154650"/>
            <a:ext cx="1301800" cy="13018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88" name="Google Shape;188;g17a0344ce01_1_288"/>
          <p:cNvSpPr txBox="1"/>
          <p:nvPr/>
        </p:nvSpPr>
        <p:spPr>
          <a:xfrm>
            <a:off x="3242450" y="1740075"/>
            <a:ext cx="20439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Manter um histórico</a:t>
            </a:r>
            <a:endParaRPr b="0" i="0" sz="19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9" name="Google Shape;189;g17a0344ce01_1_288"/>
          <p:cNvSpPr txBox="1"/>
          <p:nvPr>
            <p:ph idx="4294967295" type="body"/>
          </p:nvPr>
        </p:nvSpPr>
        <p:spPr>
          <a:xfrm>
            <a:off x="6030825" y="2913375"/>
            <a:ext cx="23850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600">
                <a:solidFill>
                  <a:srgbClr val="000000"/>
                </a:solidFill>
              </a:rPr>
              <a:t>Automatizar tarefas</a:t>
            </a:r>
            <a:endParaRPr sz="1600">
              <a:solidFill>
                <a:srgbClr val="000000"/>
              </a:solidFill>
            </a:endParaRPr>
          </a:p>
        </p:txBody>
      </p:sp>
      <p:pic>
        <p:nvPicPr>
          <p:cNvPr id="190" name="Google Shape;190;g17a0344ce01_1_28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99575" y="3409875"/>
            <a:ext cx="1448550" cy="14485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91" name="Google Shape;191;g17a0344ce01_1_288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2" name="Google Shape;192;g17a0344ce01_1_288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3" name="Google Shape;193;g17a0344ce01_1_288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4" name="Google Shape;194;g17a0344ce01_1_288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5" name="Google Shape;195;g17a0344ce01_1_288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6" name="Google Shape;196;g17a0344ce01_1_288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7" name="Google Shape;197;g17a0344ce01_1_288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g1489b49fd07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57025" y="2239375"/>
            <a:ext cx="3634599" cy="2379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03" name="Google Shape;203;g1489b49fd07_0_11"/>
          <p:cNvSpPr txBox="1"/>
          <p:nvPr>
            <p:ph idx="4294967295" type="body"/>
          </p:nvPr>
        </p:nvSpPr>
        <p:spPr>
          <a:xfrm>
            <a:off x="280300" y="1893400"/>
            <a:ext cx="4655100" cy="24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Para efetuar o </a:t>
            </a:r>
            <a:r>
              <a:rPr b="1" lang="pt-BR" sz="1500">
                <a:solidFill>
                  <a:srgbClr val="000000"/>
                </a:solidFill>
              </a:rPr>
              <a:t>fork</a:t>
            </a:r>
            <a:r>
              <a:rPr lang="pt-BR" sz="1500">
                <a:solidFill>
                  <a:srgbClr val="000000"/>
                </a:solidFill>
              </a:rPr>
              <a:t> do projeto é necessário seguir os seguintes passos: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rabicPeriod"/>
            </a:pPr>
            <a:r>
              <a:rPr lang="pt-BR" sz="1500">
                <a:solidFill>
                  <a:srgbClr val="000000"/>
                </a:solidFill>
              </a:rPr>
              <a:t>No canto superior direto do projeto clique em </a:t>
            </a:r>
            <a:r>
              <a:rPr b="1" lang="pt-BR" sz="1500">
                <a:solidFill>
                  <a:srgbClr val="000000"/>
                </a:solidFill>
              </a:rPr>
              <a:t>fork</a:t>
            </a:r>
            <a:r>
              <a:rPr lang="pt-BR" sz="1500">
                <a:solidFill>
                  <a:srgbClr val="000000"/>
                </a:solidFill>
              </a:rPr>
              <a:t>.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rabicPeriod"/>
            </a:pPr>
            <a:r>
              <a:rPr lang="pt-BR" sz="1500">
                <a:solidFill>
                  <a:srgbClr val="000000"/>
                </a:solidFill>
              </a:rPr>
              <a:t>Vocês terão a opção de mudar o nome do projeto e adicionar uma descrição, mas não mudem o nome do projeto, basta adicionar uma descrição e, por fim, clique em </a:t>
            </a:r>
            <a:r>
              <a:rPr b="1" lang="pt-BR" sz="1500">
                <a:solidFill>
                  <a:srgbClr val="000000"/>
                </a:solidFill>
              </a:rPr>
              <a:t>create fork</a:t>
            </a:r>
            <a:r>
              <a:rPr lang="pt-BR" sz="1500">
                <a:solidFill>
                  <a:srgbClr val="000000"/>
                </a:solidFill>
              </a:rPr>
              <a:t>. 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204" name="Google Shape;204;g1489b49fd07_0_1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5" name="Google Shape;205;g1489b49fd07_0_11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6" name="Google Shape;206;g1489b49fd07_0_11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7" name="Google Shape;207;g1489b49fd07_0_11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8" name="Google Shape;208;g1489b49fd07_0_11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9" name="Google Shape;209;g1489b49fd07_0_11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0" name="Google Shape;210;g1489b49fd07_0_1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1" name="Google Shape;211;g1489b49fd07_0_11"/>
          <p:cNvSpPr txBox="1"/>
          <p:nvPr>
            <p:ph idx="4294967295" type="body"/>
          </p:nvPr>
        </p:nvSpPr>
        <p:spPr>
          <a:xfrm>
            <a:off x="211450" y="1103488"/>
            <a:ext cx="76887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600">
                <a:solidFill>
                  <a:srgbClr val="000000"/>
                </a:solidFill>
              </a:rPr>
              <a:t>Com as duplas formadas, vocês devem fazer um fork do seguinte repositório:</a:t>
            </a:r>
            <a:r>
              <a:rPr i="1" lang="pt-BR" sz="1600">
                <a:solidFill>
                  <a:srgbClr val="000000"/>
                </a:solidFill>
              </a:rPr>
              <a:t> </a:t>
            </a:r>
            <a:r>
              <a:rPr lang="pt-BR" sz="15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https://bit.ly/3F1YirR</a:t>
            </a:r>
            <a:r>
              <a:rPr lang="pt-BR"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g16b1ed7997a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8975" y="1820828"/>
            <a:ext cx="3842700" cy="190887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17" name="Google Shape;217;g16b1ed7997a_0_7"/>
          <p:cNvSpPr txBox="1"/>
          <p:nvPr>
            <p:ph idx="4294967295" type="body"/>
          </p:nvPr>
        </p:nvSpPr>
        <p:spPr>
          <a:xfrm>
            <a:off x="367550" y="1584150"/>
            <a:ext cx="4167300" cy="19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700">
                <a:solidFill>
                  <a:srgbClr val="000000"/>
                </a:solidFill>
              </a:rPr>
              <a:t>Para fazer o </a:t>
            </a:r>
            <a:r>
              <a:rPr b="1" lang="pt-BR" sz="1700">
                <a:solidFill>
                  <a:srgbClr val="000000"/>
                </a:solidFill>
              </a:rPr>
              <a:t>git clone</a:t>
            </a:r>
            <a:r>
              <a:rPr lang="pt-BR" sz="1700">
                <a:solidFill>
                  <a:srgbClr val="000000"/>
                </a:solidFill>
              </a:rPr>
              <a:t> do projeto e verificar o código base existente no repositório é simples e basta seguir as orientações abaixo.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7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700">
                <a:solidFill>
                  <a:srgbClr val="000000"/>
                </a:solidFill>
              </a:rPr>
              <a:t>Para efetuar o mesmo basta clicar em </a:t>
            </a:r>
            <a:r>
              <a:rPr b="1" lang="pt-BR" sz="1700">
                <a:solidFill>
                  <a:srgbClr val="000000"/>
                </a:solidFill>
              </a:rPr>
              <a:t>Code</a:t>
            </a:r>
            <a:r>
              <a:rPr lang="pt-BR" sz="1700">
                <a:solidFill>
                  <a:srgbClr val="000000"/>
                </a:solidFill>
              </a:rPr>
              <a:t> -&gt; Copiar o link do repositório e com o terminal aberto no seu local de escolha digite: </a:t>
            </a:r>
            <a:r>
              <a:rPr b="1" lang="pt-BR" sz="17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git clone + link do repo</a:t>
            </a:r>
            <a:r>
              <a:rPr lang="pt-BR" sz="1700">
                <a:solidFill>
                  <a:srgbClr val="000000"/>
                </a:solidFill>
              </a:rPr>
              <a:t>.</a:t>
            </a:r>
            <a:endParaRPr sz="1700">
              <a:solidFill>
                <a:srgbClr val="000000"/>
              </a:solidFill>
            </a:endParaRPr>
          </a:p>
        </p:txBody>
      </p:sp>
      <p:sp>
        <p:nvSpPr>
          <p:cNvPr id="218" name="Google Shape;218;g16b1ed7997a_0_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9" name="Google Shape;219;g16b1ed7997a_0_7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0" name="Google Shape;220;g16b1ed7997a_0_7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1" name="Google Shape;221;g16b1ed7997a_0_7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2" name="Google Shape;222;g16b1ed7997a_0_7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3" name="Google Shape;223;g16b1ed7997a_0_7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4" name="Google Shape;224;g16b1ed7997a_0_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491d0cedb5_0_1"/>
          <p:cNvSpPr txBox="1"/>
          <p:nvPr>
            <p:ph idx="4294967295" type="body"/>
          </p:nvPr>
        </p:nvSpPr>
        <p:spPr>
          <a:xfrm>
            <a:off x="184350" y="1326075"/>
            <a:ext cx="87477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800">
                <a:solidFill>
                  <a:srgbClr val="000000"/>
                </a:solidFill>
              </a:rPr>
              <a:t>Agora com o projeto baixado, dois pacotes devem ser instalados:</a:t>
            </a:r>
            <a:endParaRPr sz="1800">
              <a:solidFill>
                <a:srgbClr val="000000"/>
              </a:solidFill>
            </a:endParaRPr>
          </a:p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b="1" lang="pt-BR" sz="1800">
                <a:solidFill>
                  <a:srgbClr val="000000"/>
                </a:solidFill>
              </a:rPr>
              <a:t>Nodemon  </a:t>
            </a:r>
            <a:r>
              <a:rPr lang="pt-BR" sz="1800">
                <a:solidFill>
                  <a:srgbClr val="000000"/>
                </a:solidFill>
              </a:rPr>
              <a:t>(</a:t>
            </a:r>
            <a:r>
              <a:rPr lang="pt-BR" sz="18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npm install -D nodemon</a:t>
            </a:r>
            <a:r>
              <a:rPr lang="pt-BR" sz="1800">
                <a:solidFill>
                  <a:srgbClr val="000000"/>
                </a:solidFill>
              </a:rPr>
              <a:t>)</a:t>
            </a:r>
            <a:endParaRPr sz="1800">
              <a:solidFill>
                <a:srgbClr val="000000"/>
              </a:solidFill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</a:pPr>
            <a:r>
              <a:rPr lang="pt-BR" sz="1800">
                <a:solidFill>
                  <a:srgbClr val="000000"/>
                </a:solidFill>
              </a:rPr>
              <a:t>B</a:t>
            </a:r>
            <a:r>
              <a:rPr lang="pt-BR" sz="1800">
                <a:solidFill>
                  <a:srgbClr val="000000"/>
                </a:solidFill>
              </a:rPr>
              <a:t>iblioteca que ajudará no desenvolvimento de sistemas com NodeJS, possibilitando reiniciar automaticamente o servidor</a:t>
            </a:r>
            <a:endParaRPr sz="18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</a:endParaRPr>
          </a:p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b="1" lang="pt-BR" sz="1800">
                <a:solidFill>
                  <a:srgbClr val="000000"/>
                </a:solidFill>
              </a:rPr>
              <a:t>Express </a:t>
            </a:r>
            <a:r>
              <a:rPr lang="pt-BR" sz="1800">
                <a:solidFill>
                  <a:srgbClr val="000000"/>
                </a:solidFill>
              </a:rPr>
              <a:t>(</a:t>
            </a:r>
            <a:r>
              <a:rPr lang="pt-BR" sz="18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npm install express</a:t>
            </a:r>
            <a:r>
              <a:rPr lang="pt-BR" sz="1800">
                <a:solidFill>
                  <a:srgbClr val="000000"/>
                </a:solidFill>
              </a:rPr>
              <a:t>)</a:t>
            </a:r>
            <a:endParaRPr sz="1800">
              <a:solidFill>
                <a:srgbClr val="000000"/>
              </a:solidFill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</a:pPr>
            <a:r>
              <a:rPr lang="pt-BR" sz="1800">
                <a:solidFill>
                  <a:srgbClr val="000000"/>
                </a:solidFill>
              </a:rPr>
              <a:t>F</a:t>
            </a:r>
            <a:r>
              <a:rPr lang="pt-BR" sz="1800">
                <a:solidFill>
                  <a:srgbClr val="000000"/>
                </a:solidFill>
              </a:rPr>
              <a:t>ramework que fornece recursos mínimos para a construção de servidores web.</a:t>
            </a:r>
            <a:endParaRPr sz="1800">
              <a:solidFill>
                <a:srgbClr val="000000"/>
              </a:solidFill>
            </a:endParaRPr>
          </a:p>
        </p:txBody>
      </p:sp>
      <p:sp>
        <p:nvSpPr>
          <p:cNvPr id="230" name="Google Shape;230;g1491d0cedb5_0_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1" name="Google Shape;231;g1491d0cedb5_0_1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2" name="Google Shape;232;g1491d0cedb5_0_1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3" name="Google Shape;233;g1491d0cedb5_0_1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4" name="Google Shape;234;g1491d0cedb5_0_1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5" name="Google Shape;235;g1491d0cedb5_0_1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6" name="Google Shape;236;g1491d0cedb5_0_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7a0344ce01_1_304"/>
          <p:cNvSpPr txBox="1"/>
          <p:nvPr>
            <p:ph idx="4294967295" type="body"/>
          </p:nvPr>
        </p:nvSpPr>
        <p:spPr>
          <a:xfrm>
            <a:off x="36750" y="1028800"/>
            <a:ext cx="9144000" cy="15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O </a:t>
            </a:r>
            <a:r>
              <a:rPr b="1" lang="pt-BR" sz="1500" u="sng">
                <a:solidFill>
                  <a:srgbClr val="000000"/>
                </a:solidFill>
              </a:rPr>
              <a:t>versionamento semântico</a:t>
            </a:r>
            <a:r>
              <a:rPr lang="pt-BR" sz="1500">
                <a:solidFill>
                  <a:srgbClr val="000000"/>
                </a:solidFill>
              </a:rPr>
              <a:t> propõe um conjunto simples de regras de como os números das versões são atribuídos e incrementados. 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Para cada release do software, ele deve ter um número único da versão e, uma vez lançado, o código dessa versão não pode mais ser alterado. Qualquer necessidade de alteração no software, ele deverá ser lançado com um novo número de versão.</a:t>
            </a:r>
            <a:endParaRPr sz="1500">
              <a:solidFill>
                <a:srgbClr val="000000"/>
              </a:solidFill>
            </a:endParaRPr>
          </a:p>
        </p:txBody>
      </p:sp>
      <p:pic>
        <p:nvPicPr>
          <p:cNvPr id="242" name="Google Shape;242;g17a0344ce01_1_3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64037" y="2910000"/>
            <a:ext cx="4233700" cy="1860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g17a0344ce01_1_304"/>
          <p:cNvSpPr txBox="1"/>
          <p:nvPr>
            <p:ph idx="4294967295" type="body"/>
          </p:nvPr>
        </p:nvSpPr>
        <p:spPr>
          <a:xfrm>
            <a:off x="1678300" y="2833800"/>
            <a:ext cx="1921200" cy="19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b="1" lang="pt-BR" sz="1500">
                <a:solidFill>
                  <a:srgbClr val="000000"/>
                </a:solidFill>
              </a:rPr>
              <a:t>Patch.</a:t>
            </a:r>
            <a:endParaRPr b="1"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b="1"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b="1" lang="pt-BR" sz="1500">
                <a:solidFill>
                  <a:srgbClr val="000000"/>
                </a:solidFill>
              </a:rPr>
              <a:t>Minor.</a:t>
            </a:r>
            <a:endParaRPr b="1"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b="1"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b="1" lang="pt-BR" sz="1500">
                <a:solidFill>
                  <a:srgbClr val="000000"/>
                </a:solidFill>
              </a:rPr>
              <a:t>Major.</a:t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244" name="Google Shape;244;g17a0344ce01_1_30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5" name="Google Shape;245;g17a0344ce01_1_30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6" name="Google Shape;246;g17a0344ce01_1_30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7" name="Google Shape;247;g17a0344ce01_1_30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8" name="Google Shape;248;g17a0344ce01_1_30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9" name="Google Shape;249;g17a0344ce01_1_30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0" name="Google Shape;250;g17a0344ce01_1_30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580640c480_0_8"/>
          <p:cNvSpPr txBox="1"/>
          <p:nvPr>
            <p:ph idx="4294967295" type="body"/>
          </p:nvPr>
        </p:nvSpPr>
        <p:spPr>
          <a:xfrm>
            <a:off x="0" y="1181200"/>
            <a:ext cx="9042600" cy="3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000000"/>
                </a:solidFill>
              </a:rPr>
              <a:t>Convenção de Commits - mais utilizados</a:t>
            </a:r>
            <a:endParaRPr b="1" sz="18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feat </a:t>
            </a:r>
            <a:r>
              <a:rPr lang="pt-BR" sz="1600">
                <a:solidFill>
                  <a:srgbClr val="000000"/>
                </a:solidFill>
              </a:rPr>
              <a:t>- Commits do tipo feat indicam que seu trecho de código está incluindo um novo recurso (se relaciona com o MINOR do versionamento semântico).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test</a:t>
            </a:r>
            <a:r>
              <a:rPr lang="pt-BR" sz="1600">
                <a:solidFill>
                  <a:srgbClr val="000000"/>
                </a:solidFill>
              </a:rPr>
              <a:t> - Commits do tipo test são utilizados quando são realizadas alterações em testes, seja criando, alterando ou excluindo testes unitários. (Não inclui alterações em código)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chore </a:t>
            </a:r>
            <a:r>
              <a:rPr lang="pt-BR" sz="1600">
                <a:solidFill>
                  <a:srgbClr val="000000"/>
                </a:solidFill>
              </a:rPr>
              <a:t>- Commits do tipo chore indicam atualizações de tarefas de build, configurações de administrador, pacotes... como por exemplo adicionar um pacote no gitignore. (Não inclui alterações em código)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ci </a:t>
            </a:r>
            <a:r>
              <a:rPr lang="pt-BR" sz="1600">
                <a:solidFill>
                  <a:srgbClr val="000000"/>
                </a:solidFill>
              </a:rPr>
              <a:t>- Commits do tipo ci indicam mudanças relacionadas a integração contínua (continuous integration).</a:t>
            </a:r>
            <a:endParaRPr sz="1600">
              <a:solidFill>
                <a:srgbClr val="000000"/>
              </a:solidFill>
            </a:endParaRPr>
          </a:p>
        </p:txBody>
      </p:sp>
      <p:sp>
        <p:nvSpPr>
          <p:cNvPr id="256" name="Google Shape;256;g1580640c480_0_8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7" name="Google Shape;257;g1580640c480_0_8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8" name="Google Shape;258;g1580640c480_0_8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9" name="Google Shape;259;g1580640c480_0_8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0" name="Google Shape;260;g1580640c480_0_8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1" name="Google Shape;261;g1580640c480_0_8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2" name="Google Shape;262;g1580640c480_0_8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58d266bbca_0_4"/>
          <p:cNvSpPr txBox="1"/>
          <p:nvPr>
            <p:ph idx="4294967295" type="body"/>
          </p:nvPr>
        </p:nvSpPr>
        <p:spPr>
          <a:xfrm>
            <a:off x="0" y="1135725"/>
            <a:ext cx="9144000" cy="3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fix</a:t>
            </a:r>
            <a:r>
              <a:rPr lang="pt-BR" sz="1600">
                <a:solidFill>
                  <a:srgbClr val="000000"/>
                </a:solidFill>
              </a:rPr>
              <a:t> - Commits do tipo fix indicam que seu trecho de código commitado está solucionando um problema (bug fix), (se relaciona com o PATCH do versionamento semântico).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docs</a:t>
            </a:r>
            <a:r>
              <a:rPr lang="pt-BR" sz="1600">
                <a:solidFill>
                  <a:srgbClr val="000000"/>
                </a:solidFill>
              </a:rPr>
              <a:t> - Commits do tipo docs indicam que houveram mudanças na documentação, como por exemplo no Readme do seu repositório. (Não inclui alterações em código).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build</a:t>
            </a:r>
            <a:r>
              <a:rPr lang="pt-BR" sz="1600">
                <a:solidFill>
                  <a:srgbClr val="000000"/>
                </a:solidFill>
              </a:rPr>
              <a:t> - Commits do tipo build são utilizados quando são realizadas modificações em arquivos de build e dependências.</a:t>
            </a:r>
            <a:endParaRPr b="1"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b="1" lang="pt-BR" sz="1500">
                <a:solidFill>
                  <a:srgbClr val="000000"/>
                </a:solidFill>
              </a:rPr>
              <a:t>perf </a:t>
            </a:r>
            <a:r>
              <a:rPr lang="pt-BR" sz="1500">
                <a:solidFill>
                  <a:srgbClr val="000000"/>
                </a:solidFill>
              </a:rPr>
              <a:t>- Commits do tipo perf servem para identificar quaisquer alterações de código que estejam relacionadas a performance.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b="1" lang="pt-BR" sz="1500">
                <a:solidFill>
                  <a:srgbClr val="000000"/>
                </a:solidFill>
              </a:rPr>
              <a:t>style </a:t>
            </a:r>
            <a:r>
              <a:rPr lang="pt-BR" sz="1500">
                <a:solidFill>
                  <a:srgbClr val="000000"/>
                </a:solidFill>
              </a:rPr>
              <a:t>- Commits do tipo style indicam que houveram alterações referentes a formatações de código, semicolons, trailing spaces, lint... (Não inclui alterações em código).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b="1" lang="pt-BR" sz="1500">
                <a:solidFill>
                  <a:srgbClr val="000000"/>
                </a:solidFill>
              </a:rPr>
              <a:t>refactor </a:t>
            </a:r>
            <a:r>
              <a:rPr lang="pt-BR" sz="1500">
                <a:solidFill>
                  <a:srgbClr val="000000"/>
                </a:solidFill>
              </a:rPr>
              <a:t>- Commits do tipo refactor referem-se a mudanças devido a refatorações que não alterem sua funcionalidade, como por exemplo, uma alteração no formato como é processada determinada parte da tela, mas que manteve a mesma funcionalidade, ou melhorias de performance devido a um code review.</a:t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268" name="Google Shape;268;g158d266bbca_0_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9" name="Google Shape;269;g158d266bbca_0_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0" name="Google Shape;270;g158d266bbca_0_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1" name="Google Shape;271;g158d266bbca_0_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2" name="Google Shape;272;g158d266bbca_0_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3" name="Google Shape;273;g158d266bbca_0_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4" name="Google Shape;274;g158d266bbca_0_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fdf31f79e7_0_18"/>
          <p:cNvSpPr txBox="1"/>
          <p:nvPr>
            <p:ph idx="4294967295" type="title"/>
          </p:nvPr>
        </p:nvSpPr>
        <p:spPr>
          <a:xfrm>
            <a:off x="727650" y="519375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BR" sz="1940"/>
              <a:t>Checkpoint de aprendizado</a:t>
            </a:r>
            <a:r>
              <a:rPr lang="pt-BR" sz="1940"/>
              <a:t> - Fase #1</a:t>
            </a:r>
            <a:endParaRPr sz="194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940"/>
          </a:p>
        </p:txBody>
      </p:sp>
      <p:sp>
        <p:nvSpPr>
          <p:cNvPr id="280" name="Google Shape;280;gfdf31f79e7_0_18"/>
          <p:cNvSpPr txBox="1"/>
          <p:nvPr>
            <p:ph idx="4294967295" type="body"/>
          </p:nvPr>
        </p:nvSpPr>
        <p:spPr>
          <a:xfrm>
            <a:off x="230450" y="1390600"/>
            <a:ext cx="88488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600">
                <a:solidFill>
                  <a:srgbClr val="000000"/>
                </a:solidFill>
              </a:rPr>
              <a:t>Para avançar para a próxima etapa é necessário que vocês tenham cumprido os seguintes pontos: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AutoNum type="arabicPeriod"/>
            </a:pPr>
            <a:r>
              <a:rPr lang="pt-BR" sz="1600">
                <a:solidFill>
                  <a:srgbClr val="000000"/>
                </a:solidFill>
              </a:rPr>
              <a:t>Ter lido os pontos que o PO informou sobre seus desejos;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AutoNum type="arabicPeriod"/>
            </a:pPr>
            <a:r>
              <a:rPr lang="pt-BR" sz="1600">
                <a:solidFill>
                  <a:srgbClr val="000000"/>
                </a:solidFill>
              </a:rPr>
              <a:t>Ter feito uma breve apresentação para seus pares sobre quem é você enquanto colaborador;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AutoNum type="arabicPeriod"/>
            </a:pPr>
            <a:r>
              <a:rPr lang="pt-BR" sz="1600">
                <a:solidFill>
                  <a:srgbClr val="000000"/>
                </a:solidFill>
              </a:rPr>
              <a:t>Ter feito a divisão entre pares para pôr em prática a programação em pares;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AutoNum type="arabicPeriod"/>
            </a:pPr>
            <a:r>
              <a:rPr lang="pt-BR" sz="1600">
                <a:solidFill>
                  <a:srgbClr val="000000"/>
                </a:solidFill>
              </a:rPr>
              <a:t>Ter feito o fork do projeto e analisado o código base;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AutoNum type="arabicPeriod"/>
            </a:pPr>
            <a:r>
              <a:rPr lang="pt-BR" sz="1600">
                <a:solidFill>
                  <a:srgbClr val="000000"/>
                </a:solidFill>
              </a:rPr>
              <a:t>Ter compartilhado o conhecimento  com seu par ao criar os métodos solicitados para a aplicação;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AutoNum type="arabicPeriod"/>
            </a:pPr>
            <a:r>
              <a:rPr lang="pt-BR" sz="1600">
                <a:solidFill>
                  <a:srgbClr val="000000"/>
                </a:solidFill>
              </a:rPr>
              <a:t>No arquivo package.json gerado, há uma “version”, adequá-lo ao padrão do SemVer;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AutoNum type="arabicPeriod"/>
            </a:pPr>
            <a:r>
              <a:rPr lang="pt-BR" sz="1600">
                <a:solidFill>
                  <a:srgbClr val="000000"/>
                </a:solidFill>
              </a:rPr>
              <a:t>Ter feito todos os commit e efetuar o push para o repositório forkado no GitHub.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000000"/>
                </a:solidFill>
              </a:rPr>
              <a:t>Link do formulário de feedback </a:t>
            </a:r>
            <a:r>
              <a:rPr b="1" lang="pt-BR" sz="1600" u="sng">
                <a:solidFill>
                  <a:srgbClr val="000000"/>
                </a:solidFill>
              </a:rPr>
              <a:t>parcial</a:t>
            </a:r>
            <a:r>
              <a:rPr b="1" lang="pt-BR" sz="1600">
                <a:solidFill>
                  <a:srgbClr val="000000"/>
                </a:solidFill>
              </a:rPr>
              <a:t> disponível em: </a:t>
            </a:r>
            <a:r>
              <a:rPr b="1" lang="pt-BR" sz="1600" u="sng">
                <a:solidFill>
                  <a:schemeClr val="hlink"/>
                </a:solidFill>
                <a:hlinkClick r:id="rId3"/>
              </a:rPr>
              <a:t>https://bit.ly/3F1YirR</a:t>
            </a:r>
            <a:r>
              <a:rPr b="1" lang="pt-BR" sz="1600">
                <a:solidFill>
                  <a:srgbClr val="000000"/>
                </a:solidFill>
              </a:rPr>
              <a:t> </a:t>
            </a:r>
            <a:endParaRPr b="1" sz="1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fdf31f79e7_0_40"/>
          <p:cNvSpPr txBox="1"/>
          <p:nvPr>
            <p:ph idx="4294967295" type="body"/>
          </p:nvPr>
        </p:nvSpPr>
        <p:spPr>
          <a:xfrm>
            <a:off x="83675" y="1022525"/>
            <a:ext cx="8937900" cy="14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6707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45"/>
              <a:buChar char="❖"/>
            </a:pPr>
            <a:r>
              <a:rPr b="1" lang="pt-BR" sz="1545">
                <a:solidFill>
                  <a:srgbClr val="000000"/>
                </a:solidFill>
              </a:rPr>
              <a:t>Engenharia de lançamento </a:t>
            </a:r>
            <a:endParaRPr b="1" sz="1545">
              <a:solidFill>
                <a:srgbClr val="000000"/>
              </a:solidFill>
            </a:endParaRPr>
          </a:p>
          <a:p>
            <a:pPr indent="-326707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45"/>
              <a:buChar char="➢"/>
            </a:pPr>
            <a:r>
              <a:rPr lang="pt-BR" sz="1545">
                <a:solidFill>
                  <a:srgbClr val="000000"/>
                </a:solidFill>
              </a:rPr>
              <a:t>É</a:t>
            </a:r>
            <a:r>
              <a:rPr lang="pt-BR" sz="1545">
                <a:solidFill>
                  <a:srgbClr val="000000"/>
                </a:solidFill>
              </a:rPr>
              <a:t> uma disciplina relativamente nova que pode ser concisamente descrita como construção e entrega de software. </a:t>
            </a:r>
            <a:endParaRPr sz="1545">
              <a:solidFill>
                <a:srgbClr val="000000"/>
              </a:solidFill>
            </a:endParaRPr>
          </a:p>
          <a:p>
            <a:pPr indent="-326707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45"/>
              <a:buChar char="➢"/>
            </a:pPr>
            <a:r>
              <a:rPr lang="pt-BR" sz="1545">
                <a:solidFill>
                  <a:srgbClr val="000000"/>
                </a:solidFill>
              </a:rPr>
              <a:t>É o processo responsável por receber as contribuições de código individuais dos desenvolvedores e trazê-las para o usuário final na forma de uma versão de software de alta qualidade.</a:t>
            </a:r>
            <a:endParaRPr sz="1545">
              <a:solidFill>
                <a:srgbClr val="000000"/>
              </a:solidFill>
            </a:endParaRPr>
          </a:p>
        </p:txBody>
      </p:sp>
      <p:sp>
        <p:nvSpPr>
          <p:cNvPr id="286" name="Google Shape;286;gfdf31f79e7_0_40"/>
          <p:cNvSpPr txBox="1"/>
          <p:nvPr>
            <p:ph idx="4294967295" type="body"/>
          </p:nvPr>
        </p:nvSpPr>
        <p:spPr>
          <a:xfrm>
            <a:off x="3676795" y="2571750"/>
            <a:ext cx="2986200" cy="80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900">
                <a:solidFill>
                  <a:srgbClr val="000000"/>
                </a:solidFill>
              </a:rPr>
              <a:t>Automação</a:t>
            </a:r>
            <a:endParaRPr b="1" sz="1900">
              <a:solidFill>
                <a:srgbClr val="000000"/>
              </a:solidFill>
            </a:endParaRPr>
          </a:p>
        </p:txBody>
      </p:sp>
      <p:pic>
        <p:nvPicPr>
          <p:cNvPr id="287" name="Google Shape;287;gfdf31f79e7_0_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700" y="3109983"/>
            <a:ext cx="3659068" cy="200069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88" name="Google Shape;288;gfdf31f79e7_0_4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9" name="Google Shape;289;gfdf31f79e7_0_4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0" name="Google Shape;290;gfdf31f79e7_0_4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1" name="Google Shape;291;gfdf31f79e7_0_4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2" name="Google Shape;292;gfdf31f79e7_0_4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</a:t>
            </a: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3" name="Google Shape;293;gfdf31f79e7_0_40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4" name="Google Shape;294;gfdf31f79e7_0_40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Engenharia de lançamento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pt-BR"/>
              <a:t>D&amp;O: Uma proposta pedagógica baseada em Role-Play para Aprendizado de DevOps</a:t>
            </a:r>
            <a:endParaRPr/>
          </a:p>
        </p:txBody>
      </p:sp>
      <p:sp>
        <p:nvSpPr>
          <p:cNvPr id="94" name="Google Shape;94;p1"/>
          <p:cNvSpPr txBox="1"/>
          <p:nvPr>
            <p:ph idx="1" type="subTitle"/>
          </p:nvPr>
        </p:nvSpPr>
        <p:spPr>
          <a:xfrm>
            <a:off x="729625" y="3401500"/>
            <a:ext cx="7688100" cy="13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pt-BR"/>
              <a:t>Lucas Mota (UFC)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pt-BR"/>
              <a:t>Allysson Allex Araújo (UFCA)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pt-BR"/>
              <a:t>Awdren Fontão (UFMS)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pt-BR"/>
              <a:t>Italo Mendes (UFC)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1e5674faa92_0_12"/>
          <p:cNvSpPr txBox="1"/>
          <p:nvPr/>
        </p:nvSpPr>
        <p:spPr>
          <a:xfrm>
            <a:off x="3074625" y="3855350"/>
            <a:ext cx="5197800" cy="81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Lato"/>
              <a:buChar char="❖"/>
            </a:pPr>
            <a:r>
              <a:rPr b="1" i="0" lang="pt-BR" sz="17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Testes automatizados</a:t>
            </a:r>
            <a:endParaRPr b="1" i="0" sz="17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"/>
              <a:buChar char="➢"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O principal objetivo deste teste é repetir ações predefinidas comparando os requisitos com resultado real do teste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0" name="Google Shape;300;g1e5674faa92_0_12"/>
          <p:cNvSpPr txBox="1"/>
          <p:nvPr>
            <p:ph idx="4294967295" type="body"/>
          </p:nvPr>
        </p:nvSpPr>
        <p:spPr>
          <a:xfrm>
            <a:off x="132225" y="1253725"/>
            <a:ext cx="2572500" cy="5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800">
                <a:solidFill>
                  <a:srgbClr val="000000"/>
                </a:solidFill>
              </a:rPr>
              <a:t>Automação de testes</a:t>
            </a:r>
            <a:endParaRPr b="1" sz="1800">
              <a:solidFill>
                <a:srgbClr val="000000"/>
              </a:solidFill>
            </a:endParaRPr>
          </a:p>
        </p:txBody>
      </p:sp>
      <p:sp>
        <p:nvSpPr>
          <p:cNvPr id="301" name="Google Shape;301;g1e5674faa92_0_12"/>
          <p:cNvSpPr txBox="1"/>
          <p:nvPr/>
        </p:nvSpPr>
        <p:spPr>
          <a:xfrm>
            <a:off x="3074625" y="1793425"/>
            <a:ext cx="45441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Lato"/>
              <a:buChar char="❖"/>
            </a:pPr>
            <a:r>
              <a:rPr b="1" i="0" lang="pt-BR" sz="17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Teste de software</a:t>
            </a:r>
            <a:endParaRPr b="1" i="0" sz="17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"/>
              <a:buChar char="➢"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É uma atividade para encontrar erros ou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processos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que analisam diferenças entre as condições e os requisitos necessários para a garantia do software 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02" name="Google Shape;302;g1e5674faa92_0_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3600" y="2293925"/>
            <a:ext cx="2151175" cy="2151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03" name="Google Shape;303;g1e5674faa92_0_12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4" name="Google Shape;304;g1e5674faa92_0_12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5" name="Google Shape;305;g1e5674faa92_0_12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6" name="Google Shape;306;g1e5674faa92_0_12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7" name="Google Shape;307;g1e5674faa92_0_12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8" name="Google Shape;308;g1e5674faa92_0_12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9" name="Google Shape;309;g1e5674faa92_0_12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de testes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    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0" name="Google Shape;310;g1e5674faa92_0_12"/>
          <p:cNvSpPr/>
          <p:nvPr/>
        </p:nvSpPr>
        <p:spPr>
          <a:xfrm>
            <a:off x="2611675" y="1902050"/>
            <a:ext cx="294600" cy="26913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624188101a_0_0"/>
          <p:cNvSpPr txBox="1"/>
          <p:nvPr>
            <p:ph idx="4294967295" type="body"/>
          </p:nvPr>
        </p:nvSpPr>
        <p:spPr>
          <a:xfrm>
            <a:off x="187150" y="2087650"/>
            <a:ext cx="6145200" cy="20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6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A </a:t>
            </a:r>
            <a:r>
              <a:rPr b="1" lang="pt-BR" sz="16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3"/>
                  </a:ext>
                </a:extLst>
              </a:rPr>
              <a:t>análise de código</a:t>
            </a:r>
            <a:r>
              <a:rPr lang="pt-BR" sz="16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  <a:t> </a:t>
            </a:r>
            <a:r>
              <a:rPr b="1" lang="pt-BR" sz="16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5"/>
                  </a:ext>
                </a:extLst>
              </a:rPr>
              <a:t>estático</a:t>
            </a:r>
            <a:r>
              <a:rPr lang="pt-BR" sz="16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6"/>
                  </a:ext>
                </a:extLst>
              </a:rPr>
              <a:t> consiste em uma série de verificações automatizadas realizadas no código-fonte. Uma ferramenta de análise estática verifica o código em busca de erros e vulnerabilidades comuns.</a:t>
            </a:r>
            <a:endParaRPr sz="1600">
              <a:solidFill>
                <a:srgbClr val="000000"/>
              </a:solidFill>
            </a:endParaRPr>
          </a:p>
        </p:txBody>
      </p:sp>
      <p:pic>
        <p:nvPicPr>
          <p:cNvPr id="316" name="Google Shape;316;g1624188101a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5525" y="2087650"/>
            <a:ext cx="1861900" cy="18619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17" name="Google Shape;317;g1624188101a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8" name="Google Shape;318;g1624188101a_0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9" name="Google Shape;319;g1624188101a_0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0" name="Google Shape;320;g1624188101a_0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1" name="Google Shape;321;g1624188101a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2" name="Google Shape;322;g1624188101a_0_0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3" name="Google Shape;323;g1624188101a_0_0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Análise Estática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144edb8c7f9_0_5"/>
          <p:cNvSpPr txBox="1"/>
          <p:nvPr>
            <p:ph idx="4294967295" type="body"/>
          </p:nvPr>
        </p:nvSpPr>
        <p:spPr>
          <a:xfrm>
            <a:off x="418800" y="1316625"/>
            <a:ext cx="7688700" cy="9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O processo de CI tem como um de seus objetivos fornecer um processo de </a:t>
            </a:r>
            <a:r>
              <a:rPr b="1" lang="pt-BR" sz="1500">
                <a:solidFill>
                  <a:srgbClr val="000000"/>
                </a:solidFill>
              </a:rPr>
              <a:t>liberação frequente e confiável</a:t>
            </a:r>
            <a:r>
              <a:rPr lang="pt-BR" sz="1500">
                <a:solidFill>
                  <a:srgbClr val="000000"/>
                </a:solidFill>
              </a:rPr>
              <a:t>, para </a:t>
            </a:r>
            <a:r>
              <a:rPr b="1" lang="pt-BR" sz="1500">
                <a:solidFill>
                  <a:srgbClr val="000000"/>
                </a:solidFill>
              </a:rPr>
              <a:t>Jez Humble e David Harley</a:t>
            </a:r>
            <a:r>
              <a:rPr lang="pt-BR" sz="1500">
                <a:solidFill>
                  <a:srgbClr val="000000"/>
                </a:solidFill>
              </a:rPr>
              <a:t> os princípios que ajudam nesse processo de liberação frequente e confiável são: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329" name="Google Shape;329;g144edb8c7f9_0_5"/>
          <p:cNvSpPr txBox="1"/>
          <p:nvPr>
            <p:ph idx="4294967295" type="body"/>
          </p:nvPr>
        </p:nvSpPr>
        <p:spPr>
          <a:xfrm>
            <a:off x="314600" y="2374075"/>
            <a:ext cx="4637700" cy="26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b="1" lang="pt-BR" sz="1400">
                <a:solidFill>
                  <a:srgbClr val="000000"/>
                </a:solidFill>
              </a:rPr>
              <a:t>Crie um processo repetível e confiável para entrega de software.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b="1" lang="pt-BR" sz="1400">
                <a:solidFill>
                  <a:srgbClr val="000000"/>
                </a:solidFill>
              </a:rPr>
              <a:t>Automatize tudo que for possível. 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b="1" lang="pt-BR" sz="1400">
                <a:solidFill>
                  <a:srgbClr val="000000"/>
                </a:solidFill>
              </a:rPr>
              <a:t>Mantenha tudo em um sistema de controle de versões. </a:t>
            </a:r>
            <a:endParaRPr b="1"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b="1" lang="pt-BR" sz="1400">
                <a:solidFill>
                  <a:srgbClr val="000000"/>
                </a:solidFill>
              </a:rPr>
              <a:t>Se um passo causa dor, execute-o com mais frequência e o quanto antes. </a:t>
            </a:r>
            <a:endParaRPr b="1"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  <p:pic>
        <p:nvPicPr>
          <p:cNvPr id="330" name="Google Shape;330;g144edb8c7f9_0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55200" y="2098575"/>
            <a:ext cx="3456002" cy="2968725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g144edb8c7f9_0_5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2" name="Google Shape;332;g144edb8c7f9_0_5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3" name="Google Shape;333;g144edb8c7f9_0_5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4" name="Google Shape;334;g144edb8c7f9_0_5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5" name="Google Shape;335;g144edb8c7f9_0_5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6" name="Google Shape;336;g144edb8c7f9_0_5"/>
          <p:cNvSpPr txBox="1"/>
          <p:nvPr/>
        </p:nvSpPr>
        <p:spPr>
          <a:xfrm>
            <a:off x="21329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7" name="Google Shape;337;g144edb8c7f9_0_5"/>
          <p:cNvSpPr txBox="1"/>
          <p:nvPr/>
        </p:nvSpPr>
        <p:spPr>
          <a:xfrm>
            <a:off x="4310425" y="-83100"/>
            <a:ext cx="5082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liberação frequente e confiáve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l       Entrega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Engenharia de lançamento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			   Gerenciamento de artefatos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Pipeline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2"/>
        </a:solidFill>
      </p:bgPr>
    </p:bg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8444e1ee94_1_16"/>
          <p:cNvSpPr txBox="1"/>
          <p:nvPr>
            <p:ph idx="4294967295" type="body"/>
          </p:nvPr>
        </p:nvSpPr>
        <p:spPr>
          <a:xfrm>
            <a:off x="370738" y="1400225"/>
            <a:ext cx="3546600" cy="20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200">
                <a:solidFill>
                  <a:srgbClr val="000000"/>
                </a:solidFill>
              </a:rPr>
              <a:t>Para </a:t>
            </a:r>
            <a:r>
              <a:rPr b="1" lang="pt-BR" sz="1200">
                <a:solidFill>
                  <a:srgbClr val="000000"/>
                </a:solidFill>
              </a:rPr>
              <a:t>Martin Fowler</a:t>
            </a:r>
            <a:r>
              <a:rPr lang="pt-BR" sz="1200">
                <a:solidFill>
                  <a:srgbClr val="000000"/>
                </a:solidFill>
              </a:rPr>
              <a:t>, a</a:t>
            </a:r>
            <a:r>
              <a:rPr b="1" lang="pt-BR" sz="1200">
                <a:solidFill>
                  <a:srgbClr val="000000"/>
                </a:solidFill>
              </a:rPr>
              <a:t> Integração Contínua </a:t>
            </a:r>
            <a:r>
              <a:rPr lang="pt-BR" sz="1200">
                <a:solidFill>
                  <a:srgbClr val="000000"/>
                </a:solidFill>
              </a:rPr>
              <a:t>é uma prática de desenvolvimento de software onde os membros de uma equipe </a:t>
            </a:r>
            <a:r>
              <a:rPr b="1" lang="pt-BR" sz="1200">
                <a:solidFill>
                  <a:srgbClr val="000000"/>
                </a:solidFill>
              </a:rPr>
              <a:t>integram</a:t>
            </a:r>
            <a:r>
              <a:rPr lang="pt-BR" sz="1200">
                <a:solidFill>
                  <a:srgbClr val="000000"/>
                </a:solidFill>
              </a:rPr>
              <a:t> seu </a:t>
            </a:r>
            <a:r>
              <a:rPr b="1" lang="pt-BR" sz="1200">
                <a:solidFill>
                  <a:srgbClr val="000000"/>
                </a:solidFill>
              </a:rPr>
              <a:t>trabalho com frequência</a:t>
            </a:r>
            <a:r>
              <a:rPr lang="pt-BR" sz="1200">
                <a:solidFill>
                  <a:srgbClr val="000000"/>
                </a:solidFill>
              </a:rPr>
              <a:t>, o ideal é que essa integração seja feita ao menos uma vez por dia. 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  <a:highlight>
                <a:srgbClr val="00FF00"/>
              </a:highlight>
            </a:endParaRPr>
          </a:p>
        </p:txBody>
      </p:sp>
      <p:sp>
        <p:nvSpPr>
          <p:cNvPr id="343" name="Google Shape;343;g28444e1ee94_1_16"/>
          <p:cNvSpPr txBox="1"/>
          <p:nvPr/>
        </p:nvSpPr>
        <p:spPr>
          <a:xfrm>
            <a:off x="4849125" y="1398350"/>
            <a:ext cx="40515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Marco Tulio Valente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, traz algumas boas práticas para o uso de CI e entre elas estão os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Testes automatizados,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que além de garantir que o sistema compila sem erros após cada novo commit, é importante garantir também que ele continua com o comportamento esperado.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44" name="Google Shape;344;g28444e1ee94_1_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4102" y="2749925"/>
            <a:ext cx="1320177" cy="17602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5" name="Google Shape;345;g28444e1ee94_1_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7617" y="2761900"/>
            <a:ext cx="1127600" cy="16895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46" name="Google Shape;346;g28444e1ee94_1_16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7" name="Google Shape;347;g28444e1ee94_1_16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8" name="Google Shape;348;g28444e1ee94_1_16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9" name="Google Shape;349;g28444e1ee94_1_16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0" name="Google Shape;350;g28444e1ee94_1_16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1" name="Google Shape;351;g28444e1ee94_1_16"/>
          <p:cNvSpPr txBox="1"/>
          <p:nvPr/>
        </p:nvSpPr>
        <p:spPr>
          <a:xfrm>
            <a:off x="21329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2" name="Google Shape;352;g28444e1ee94_1_16"/>
          <p:cNvSpPr txBox="1"/>
          <p:nvPr/>
        </p:nvSpPr>
        <p:spPr>
          <a:xfrm>
            <a:off x="4310425" y="-83100"/>
            <a:ext cx="5082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  Entrega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Gerenciamento de artefatos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Pipeline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1e5674faa92_0_45"/>
          <p:cNvSpPr txBox="1"/>
          <p:nvPr>
            <p:ph idx="4294967295" type="body"/>
          </p:nvPr>
        </p:nvSpPr>
        <p:spPr>
          <a:xfrm>
            <a:off x="0" y="1561350"/>
            <a:ext cx="4441800" cy="20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❖"/>
            </a:pPr>
            <a:r>
              <a:rPr lang="pt-BR" sz="1600">
                <a:solidFill>
                  <a:srgbClr val="000000"/>
                </a:solidFill>
              </a:rPr>
              <a:t>A </a:t>
            </a:r>
            <a:r>
              <a:rPr b="1" lang="pt-BR" sz="1600">
                <a:solidFill>
                  <a:srgbClr val="000000"/>
                </a:solidFill>
              </a:rPr>
              <a:t>CDE</a:t>
            </a:r>
            <a:r>
              <a:rPr lang="pt-BR" sz="1600">
                <a:solidFill>
                  <a:srgbClr val="000000"/>
                </a:solidFill>
              </a:rPr>
              <a:t> é uma extensão da </a:t>
            </a:r>
            <a:r>
              <a:rPr b="1" lang="pt-BR" sz="1600">
                <a:solidFill>
                  <a:srgbClr val="000000"/>
                </a:solidFill>
              </a:rPr>
              <a:t>CI</a:t>
            </a:r>
            <a:r>
              <a:rPr lang="pt-BR" sz="1600">
                <a:solidFill>
                  <a:srgbClr val="000000"/>
                </a:solidFill>
              </a:rPr>
              <a:t>, uma vez que a mesma implementa de modo automático todas as alterações de código em um ambiente de teste e/ou produção após o estágio de build. </a:t>
            </a:r>
            <a:endParaRPr sz="16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❖"/>
            </a:pPr>
            <a:r>
              <a:rPr lang="pt-BR" sz="1600">
                <a:solidFill>
                  <a:srgbClr val="000000"/>
                </a:solidFill>
              </a:rPr>
              <a:t>Além de testes automatizados, você tem um processo de release automatizado e pode implementar seu aplicativo a qualquer momento clicando em um botão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</p:txBody>
      </p:sp>
      <p:pic>
        <p:nvPicPr>
          <p:cNvPr id="358" name="Google Shape;358;g1e5674faa92_0_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44400" y="2247213"/>
            <a:ext cx="4014051" cy="1334925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g1e5674faa92_0_45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0" name="Google Shape;360;g1e5674faa92_0_45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1" name="Google Shape;361;g1e5674faa92_0_45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2" name="Google Shape;362;g1e5674faa92_0_45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3" name="Google Shape;363;g1e5674faa92_0_45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4" name="Google Shape;364;g1e5674faa92_0_45"/>
          <p:cNvSpPr txBox="1"/>
          <p:nvPr/>
        </p:nvSpPr>
        <p:spPr>
          <a:xfrm>
            <a:off x="21329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5" name="Google Shape;365;g1e5674faa92_0_45"/>
          <p:cNvSpPr txBox="1"/>
          <p:nvPr/>
        </p:nvSpPr>
        <p:spPr>
          <a:xfrm>
            <a:off x="4310425" y="-83100"/>
            <a:ext cx="5082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Entrega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Gerenciamento de artefatos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Pipeline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g267cff7dcf3_0_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1675" y="1942025"/>
            <a:ext cx="2028925" cy="2028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71" name="Google Shape;371;g267cff7dcf3_0_17"/>
          <p:cNvSpPr txBox="1"/>
          <p:nvPr>
            <p:ph idx="4294967295" type="body"/>
          </p:nvPr>
        </p:nvSpPr>
        <p:spPr>
          <a:xfrm>
            <a:off x="554600" y="1942025"/>
            <a:ext cx="5483100" cy="19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92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●"/>
            </a:pPr>
            <a:r>
              <a:rPr b="1" lang="pt-BR" sz="1900">
                <a:solidFill>
                  <a:srgbClr val="000000"/>
                </a:solidFill>
              </a:rPr>
              <a:t>Gerenciamento de Configurações</a:t>
            </a:r>
            <a:endParaRPr b="1" sz="1900">
              <a:solidFill>
                <a:srgbClr val="000000"/>
              </a:solidFill>
            </a:endParaRPr>
          </a:p>
          <a:p>
            <a:pPr indent="-3302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○"/>
            </a:pPr>
            <a:r>
              <a:rPr lang="pt-BR" sz="1600">
                <a:solidFill>
                  <a:srgbClr val="000000"/>
                </a:solidFill>
              </a:rPr>
              <a:t>É um conjunto de práticas e processos utilizados para controlar e coordenar as mudanças em sistemas de software, hardware, infraestrutura e outros ativos tecnológicos ao longo de seu ciclo de vida.</a:t>
            </a:r>
            <a:endParaRPr sz="1600">
              <a:solidFill>
                <a:srgbClr val="000000"/>
              </a:solidFill>
            </a:endParaRPr>
          </a:p>
        </p:txBody>
      </p:sp>
      <p:sp>
        <p:nvSpPr>
          <p:cNvPr id="372" name="Google Shape;372;g267cff7dcf3_0_1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3" name="Google Shape;373;g267cff7dcf3_0_17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4" name="Google Shape;374;g267cff7dcf3_0_17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5" name="Google Shape;375;g267cff7dcf3_0_17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6" name="Google Shape;376;g267cff7dcf3_0_17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7" name="Google Shape;377;g267cff7dcf3_0_17"/>
          <p:cNvSpPr txBox="1"/>
          <p:nvPr/>
        </p:nvSpPr>
        <p:spPr>
          <a:xfrm>
            <a:off x="18281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8" name="Google Shape;378;g267cff7dcf3_0_17"/>
          <p:cNvSpPr txBox="1"/>
          <p:nvPr/>
        </p:nvSpPr>
        <p:spPr>
          <a:xfrm>
            <a:off x="3825200" y="-83100"/>
            <a:ext cx="5567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Gerenciamento de Configurações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	           Infraestrutura como código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 Virtualização, Conteinerização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       Serviços em nuvem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Implantação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267cff7dcf3_0_31"/>
          <p:cNvSpPr txBox="1"/>
          <p:nvPr>
            <p:ph idx="4294967295" type="body"/>
          </p:nvPr>
        </p:nvSpPr>
        <p:spPr>
          <a:xfrm>
            <a:off x="44250" y="1238200"/>
            <a:ext cx="90150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O </a:t>
            </a:r>
            <a:r>
              <a:rPr b="1" lang="pt-BR" sz="1500">
                <a:solidFill>
                  <a:srgbClr val="000000"/>
                </a:solidFill>
              </a:rPr>
              <a:t>Continuous Deployment</a:t>
            </a:r>
            <a:r>
              <a:rPr lang="pt-BR" sz="1500">
                <a:solidFill>
                  <a:srgbClr val="000000"/>
                </a:solidFill>
              </a:rPr>
              <a:t> (</a:t>
            </a:r>
            <a:r>
              <a:rPr lang="pt-BR" sz="1500">
                <a:solidFill>
                  <a:srgbClr val="000000"/>
                </a:solidFill>
              </a:rPr>
              <a:t>CD)</a:t>
            </a:r>
            <a:r>
              <a:rPr lang="pt-BR" sz="1500">
                <a:solidFill>
                  <a:srgbClr val="000000"/>
                </a:solidFill>
              </a:rPr>
              <a:t> assim como o CI obedece a um </a:t>
            </a:r>
            <a:r>
              <a:rPr b="1" lang="pt-BR" sz="1500">
                <a:solidFill>
                  <a:srgbClr val="000000"/>
                </a:solidFill>
              </a:rPr>
              <a:t>processo de liberação frequente e confiável</a:t>
            </a:r>
            <a:r>
              <a:rPr lang="pt-BR" sz="1500">
                <a:solidFill>
                  <a:srgbClr val="000000"/>
                </a:solidFill>
              </a:rPr>
              <a:t> e a </a:t>
            </a:r>
            <a:r>
              <a:rPr b="1" lang="pt-BR" sz="1500">
                <a:solidFill>
                  <a:srgbClr val="000000"/>
                </a:solidFill>
              </a:rPr>
              <a:t>engenharia de lançamento</a:t>
            </a:r>
            <a:r>
              <a:rPr lang="pt-BR" sz="1500">
                <a:solidFill>
                  <a:srgbClr val="000000"/>
                </a:solidFill>
              </a:rPr>
              <a:t>, mas no que diz respeito a uma parte teórica sobre esses pontos dentro de CD não há diferença do que já foi abordado anteriormente.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O fluxo de trabalho quando se usa CD é o seguinte: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lang="pt-BR" sz="1500">
                <a:solidFill>
                  <a:srgbClr val="000000"/>
                </a:solidFill>
              </a:rPr>
              <a:t>O desenvolvedor desenvolve e testa na sua máquina local.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lang="pt-BR" sz="1500">
                <a:solidFill>
                  <a:srgbClr val="000000"/>
                </a:solidFill>
              </a:rPr>
              <a:t>Ele realiza um commit e o servidor de CI executa novamente um build e os testes de unidade.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lang="pt-BR" sz="1500">
                <a:solidFill>
                  <a:srgbClr val="000000"/>
                </a:solidFill>
              </a:rPr>
              <a:t>Algumas vezes no dia, o servidor de CI realiza testes mais exaustivos com os novos commits que ainda não entraram em produção. 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lang="pt-BR" sz="1500">
                <a:solidFill>
                  <a:srgbClr val="000000"/>
                </a:solidFill>
              </a:rPr>
              <a:t>Se todos os testes passarem, os commits entram imediatamente em produção. E os usuários já vão interagir com a nova versão do código.</a:t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384" name="Google Shape;384;g267cff7dcf3_0_3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5" name="Google Shape;385;g267cff7dcf3_0_31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6" name="Google Shape;386;g267cff7dcf3_0_31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7" name="Google Shape;387;g267cff7dcf3_0_31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8" name="Google Shape;388;g267cff7dcf3_0_31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9" name="Google Shape;389;g267cff7dcf3_0_31"/>
          <p:cNvSpPr txBox="1"/>
          <p:nvPr/>
        </p:nvSpPr>
        <p:spPr>
          <a:xfrm>
            <a:off x="18281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0" name="Google Shape;390;g267cff7dcf3_0_31"/>
          <p:cNvSpPr txBox="1"/>
          <p:nvPr/>
        </p:nvSpPr>
        <p:spPr>
          <a:xfrm>
            <a:off x="3825200" y="-83100"/>
            <a:ext cx="5567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Gerenciamento de Configurações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	                          Infraestrutura como código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liberação frequente e confiável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Virtualização, Conteinerização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Engenharia de lançamento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			          Serviços em nuvem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Implantação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1ea644a028f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6" name="Google Shape;396;g1ea644a028f_0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7" name="Google Shape;397;g1ea644a028f_0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8" name="Google Shape;398;g1ea644a028f_0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9" name="Google Shape;399;g1ea644a028f_0_0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0" name="Google Shape;400;g1ea644a028f_0_0"/>
          <p:cNvSpPr txBox="1"/>
          <p:nvPr/>
        </p:nvSpPr>
        <p:spPr>
          <a:xfrm>
            <a:off x="18281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1" name="Google Shape;401;g1ea644a028f_0_0"/>
          <p:cNvSpPr txBox="1"/>
          <p:nvPr/>
        </p:nvSpPr>
        <p:spPr>
          <a:xfrm>
            <a:off x="3825200" y="-83100"/>
            <a:ext cx="5567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Gerenciamento de Configurações 	                          Infraestrutura como código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liberação frequente e confiável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Virtualização, Conteinerização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Engenharia de lançamento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			          Serviços em nuvem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Implantação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02" name="Google Shape;402;g1ea644a028f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5400" y="1135950"/>
            <a:ext cx="6779731" cy="3813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g267cff7dcf3_0_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775" y="1427575"/>
            <a:ext cx="2512100" cy="12560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08" name="Google Shape;408;g267cff7dcf3_0_53"/>
          <p:cNvSpPr txBox="1"/>
          <p:nvPr/>
        </p:nvSpPr>
        <p:spPr>
          <a:xfrm>
            <a:off x="509550" y="1087100"/>
            <a:ext cx="3315600" cy="2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5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Infraestrutura como Código</a:t>
            </a:r>
            <a:endParaRPr b="1" i="0" sz="15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09" name="Google Shape;409;g267cff7dcf3_0_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7100" y="2413150"/>
            <a:ext cx="1703100" cy="1703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10" name="Google Shape;410;g267cff7dcf3_0_53"/>
          <p:cNvSpPr txBox="1"/>
          <p:nvPr/>
        </p:nvSpPr>
        <p:spPr>
          <a:xfrm>
            <a:off x="3721175" y="1902875"/>
            <a:ext cx="2297700" cy="2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5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Conteinerização</a:t>
            </a:r>
            <a:endParaRPr b="1" i="0" sz="15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11" name="Google Shape;411;g267cff7dcf3_0_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80400" y="2530743"/>
            <a:ext cx="1136950" cy="11369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12" name="Google Shape;412;g267cff7dcf3_0_5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80400" y="3836100"/>
            <a:ext cx="1136950" cy="11369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cxnSp>
        <p:nvCxnSpPr>
          <p:cNvPr id="413" name="Google Shape;413;g267cff7dcf3_0_53"/>
          <p:cNvCxnSpPr>
            <a:endCxn id="412" idx="0"/>
          </p:cNvCxnSpPr>
          <p:nvPr/>
        </p:nvCxnSpPr>
        <p:spPr>
          <a:xfrm>
            <a:off x="7848875" y="3629100"/>
            <a:ext cx="0" cy="207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4" name="Google Shape;414;g267cff7dcf3_0_53"/>
          <p:cNvSpPr txBox="1"/>
          <p:nvPr/>
        </p:nvSpPr>
        <p:spPr>
          <a:xfrm>
            <a:off x="6424775" y="1982900"/>
            <a:ext cx="2610600" cy="2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5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Serviços em nuvem,</a:t>
            </a:r>
            <a:r>
              <a:rPr b="1" lang="pt-BR" sz="1500">
                <a:latin typeface="Lato"/>
                <a:ea typeface="Lato"/>
                <a:cs typeface="Lato"/>
                <a:sym typeface="Lato"/>
              </a:rPr>
              <a:t> </a:t>
            </a:r>
            <a:r>
              <a:rPr b="1" i="0" lang="pt-BR" sz="15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Automação</a:t>
            </a:r>
            <a:endParaRPr b="1" i="0" sz="15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5" name="Google Shape;415;g267cff7dcf3_0_53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6" name="Google Shape;416;g267cff7dcf3_0_53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7" name="Google Shape;417;g267cff7dcf3_0_53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8" name="Google Shape;418;g267cff7dcf3_0_53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9" name="Google Shape;419;g267cff7dcf3_0_53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0" name="Google Shape;420;g267cff7dcf3_0_53"/>
          <p:cNvSpPr txBox="1"/>
          <p:nvPr/>
        </p:nvSpPr>
        <p:spPr>
          <a:xfrm>
            <a:off x="18281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1" name="Google Shape;421;g267cff7dcf3_0_53"/>
          <p:cNvSpPr txBox="1"/>
          <p:nvPr/>
        </p:nvSpPr>
        <p:spPr>
          <a:xfrm>
            <a:off x="3825200" y="-83100"/>
            <a:ext cx="5567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Gerenciamento de Configurações 	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	        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Infraestrutura como código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Virtualização, Conteinerização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     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Serviços em nuvem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Implantação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ff3564dbeb_0_3"/>
          <p:cNvSpPr txBox="1"/>
          <p:nvPr>
            <p:ph idx="4294967295" type="body"/>
          </p:nvPr>
        </p:nvSpPr>
        <p:spPr>
          <a:xfrm>
            <a:off x="727650" y="977825"/>
            <a:ext cx="7688700" cy="41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200">
                <a:solidFill>
                  <a:srgbClr val="000000"/>
                </a:solidFill>
              </a:rPr>
              <a:t>A </a:t>
            </a:r>
            <a:r>
              <a:rPr b="1" lang="pt-BR" sz="1200">
                <a:solidFill>
                  <a:srgbClr val="000000"/>
                </a:solidFill>
              </a:rPr>
              <a:t>Engenharia de lançamento</a:t>
            </a:r>
            <a:r>
              <a:rPr lang="pt-BR" sz="1200">
                <a:solidFill>
                  <a:srgbClr val="000000"/>
                </a:solidFill>
              </a:rPr>
              <a:t> é muito importante a compreensão sobre o </a:t>
            </a:r>
            <a:r>
              <a:rPr b="1" lang="pt-BR" sz="1200">
                <a:solidFill>
                  <a:srgbClr val="000000"/>
                </a:solidFill>
              </a:rPr>
              <a:t>gerenciamento de pacotes </a:t>
            </a:r>
            <a:r>
              <a:rPr lang="pt-BR" sz="1200">
                <a:solidFill>
                  <a:srgbClr val="000000"/>
                </a:solidFill>
              </a:rPr>
              <a:t>e instaladores assim como a </a:t>
            </a:r>
            <a:r>
              <a:rPr b="1" lang="pt-BR" sz="1200">
                <a:solidFill>
                  <a:srgbClr val="000000"/>
                </a:solidFill>
              </a:rPr>
              <a:t>integração de testes</a:t>
            </a:r>
            <a:r>
              <a:rPr lang="pt-BR" sz="1200">
                <a:solidFill>
                  <a:srgbClr val="000000"/>
                </a:solidFill>
              </a:rPr>
              <a:t>. 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200">
                <a:solidFill>
                  <a:srgbClr val="000000"/>
                </a:solidFill>
              </a:rPr>
              <a:t>Concluída as instalações deve ser feita mais uma mudança no package.json, a mesma servirá para rodar o primeiro caso de testes com o seguinte comando: </a:t>
            </a:r>
            <a:r>
              <a:rPr b="1" lang="pt-BR" sz="12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npm run test</a:t>
            </a:r>
            <a:r>
              <a:rPr b="1" lang="pt-BR" sz="1200">
                <a:solidFill>
                  <a:srgbClr val="000000"/>
                </a:solidFill>
              </a:rPr>
              <a:t>.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  <a:extLst>
                <a:ext uri="http://customooxmlschemas.google.com/">
                  <go:slidesCustomData xmlns:go="http://customooxmlschemas.google.com/" textRoundtripDataId="7"/>
                </a:ext>
              </a:extLst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200">
                <a:solidFill>
                  <a:srgbClr val="000000"/>
                </a:solidFill>
              </a:rPr>
              <a:t>Link com documentação de apoio disponível em: </a:t>
            </a:r>
            <a:r>
              <a:rPr b="1" lang="pt-BR" sz="1200" u="sng">
                <a:solidFill>
                  <a:schemeClr val="hlink"/>
                </a:solidFill>
                <a:hlinkClick r:id="rId3"/>
              </a:rPr>
              <a:t>https://bit.ly/3F1YirR</a:t>
            </a:r>
            <a:endParaRPr b="1" sz="1200">
              <a:solidFill>
                <a:srgbClr val="000000"/>
              </a:solidFill>
            </a:endParaRPr>
          </a:p>
        </p:txBody>
      </p:sp>
      <p:pic>
        <p:nvPicPr>
          <p:cNvPr id="427" name="Google Shape;427;gff3564dbeb_0_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2347" y="1571922"/>
            <a:ext cx="2472300" cy="13557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28" name="Google Shape;428;gff3564dbeb_0_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0521" y="3696871"/>
            <a:ext cx="2648350" cy="926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29" name="Google Shape;429;gff3564dbeb_0_3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0" name="Google Shape;430;gff3564dbeb_0_3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1" name="Google Shape;431;gff3564dbeb_0_3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2" name="Google Shape;432;gff3564dbeb_0_3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3" name="Google Shape;433;gff3564dbeb_0_3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4" name="Google Shape;434;gff3564dbeb_0_3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5" name="Google Shape;435;gff3564dbeb_0_3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394319b634_0_0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80"/>
              <a:buNone/>
            </a:pPr>
            <a:r>
              <a:rPr lang="pt-BR" sz="3580"/>
              <a:t>Onboard </a:t>
            </a:r>
            <a:r>
              <a:rPr lang="pt-BR" sz="3580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de</a:t>
            </a:r>
            <a:r>
              <a:rPr lang="pt-BR" sz="3580"/>
              <a:t> novos desenvolvedores ao nosso processo de desenvolvimento de software utilizando DevOps</a:t>
            </a:r>
            <a:endParaRPr sz="3580"/>
          </a:p>
        </p:txBody>
      </p:sp>
      <p:sp>
        <p:nvSpPr>
          <p:cNvPr id="100" name="Google Shape;100;g2394319b634_0_0"/>
          <p:cNvSpPr txBox="1"/>
          <p:nvPr>
            <p:ph idx="1" type="subTitle"/>
          </p:nvPr>
        </p:nvSpPr>
        <p:spPr>
          <a:xfrm>
            <a:off x="729450" y="3618500"/>
            <a:ext cx="7688100" cy="13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pt-BR"/>
              <a:t>Tech Lead: Lucas Mota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pt-BR"/>
              <a:t>Product Owner: Ada Lovelace</a:t>
            </a:r>
            <a:endParaRPr b="1"/>
          </a:p>
        </p:txBody>
      </p:sp>
      <p:sp>
        <p:nvSpPr>
          <p:cNvPr id="101" name="Google Shape;101;g2394319b634_0_0"/>
          <p:cNvSpPr txBox="1"/>
          <p:nvPr/>
        </p:nvSpPr>
        <p:spPr>
          <a:xfrm>
            <a:off x="801950" y="452600"/>
            <a:ext cx="82137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lang="pt-BR" sz="3200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rPr>
              <a:t>g</a:t>
            </a:r>
            <a:r>
              <a:rPr b="1" lang="pt-BR" sz="3200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esid.tech</a:t>
            </a:r>
            <a:r>
              <a:rPr b="1" i="0" lang="pt-BR" sz="3200" u="none" cap="none" strike="noStrike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rPr>
              <a:t>: desenvolvendo software de qualidade no sertão</a:t>
            </a:r>
            <a:endParaRPr b="1" i="0" sz="3200" u="none" cap="none" strike="noStrike">
              <a:solidFill>
                <a:schemeClr val="dk2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2"/>
        </a:solidFill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" name="Google Shape;440;g15945043878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7748" y="1800438"/>
            <a:ext cx="4206475" cy="26510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41" name="Google Shape;441;g15945043878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2" name="Google Shape;442;g15945043878_0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3" name="Google Shape;443;g15945043878_0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4" name="Google Shape;444;g15945043878_0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5" name="Google Shape;445;g15945043878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6" name="Google Shape;446;g15945043878_0_0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7" name="Google Shape;447;g15945043878_0_0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8" name="Google Shape;448;g15945043878_0_0"/>
          <p:cNvSpPr txBox="1"/>
          <p:nvPr/>
        </p:nvSpPr>
        <p:spPr>
          <a:xfrm>
            <a:off x="407425" y="4600250"/>
            <a:ext cx="8372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Link com documentação de apoio disponível em: </a:t>
            </a:r>
            <a:r>
              <a:rPr b="1" lang="pt-BR" sz="12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https://bit.ly/3F1YirR</a:t>
            </a:r>
            <a:endParaRPr sz="1300"/>
          </a:p>
        </p:txBody>
      </p:sp>
      <p:sp>
        <p:nvSpPr>
          <p:cNvPr id="449" name="Google Shape;449;g15945043878_0_0"/>
          <p:cNvSpPr txBox="1"/>
          <p:nvPr>
            <p:ph idx="4294967295" type="body"/>
          </p:nvPr>
        </p:nvSpPr>
        <p:spPr>
          <a:xfrm>
            <a:off x="3620750" y="1290150"/>
            <a:ext cx="2092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700">
                <a:solidFill>
                  <a:srgbClr val="000000"/>
                </a:solidFill>
              </a:rPr>
              <a:t>Método de teste</a:t>
            </a:r>
            <a:endParaRPr b="1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15945043878_0_1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5" name="Google Shape;455;g15945043878_0_1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6" name="Google Shape;456;g15945043878_0_1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7" name="Google Shape;457;g15945043878_0_1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8" name="Google Shape;458;g15945043878_0_1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9" name="Google Shape;459;g15945043878_0_14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0" name="Google Shape;460;g15945043878_0_14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1" name="Google Shape;461;g15945043878_0_14"/>
          <p:cNvSpPr txBox="1"/>
          <p:nvPr>
            <p:ph idx="4294967295" type="body"/>
          </p:nvPr>
        </p:nvSpPr>
        <p:spPr>
          <a:xfrm>
            <a:off x="336750" y="1220400"/>
            <a:ext cx="8232000" cy="38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600">
                <a:solidFill>
                  <a:srgbClr val="000000"/>
                </a:solidFill>
              </a:rPr>
              <a:t>Assim como cada método da API recebeu um commit específico, os casos de testes também vão ter esse padrão, logo para cada caso implementado de forma correta e satisfatória deve-se fazer os commits seguindo esse padrão.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6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ex: git commit -m “test: criação do caso de teste POST”</a:t>
            </a:r>
            <a:endParaRPr b="1" sz="16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600">
                <a:solidFill>
                  <a:srgbClr val="000000"/>
                </a:solidFill>
              </a:rPr>
              <a:t>Para melhor orientação e em caso de dúvidas segue o link que pode ajudar  a concluir esses casos: </a:t>
            </a:r>
            <a:r>
              <a:rPr lang="pt-BR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pt-BR" sz="1600">
                <a:solidFill>
                  <a:srgbClr val="000000"/>
                </a:solidFill>
              </a:rPr>
              <a:t>Link com documentação de apoio disponível em: </a:t>
            </a:r>
            <a:r>
              <a:rPr b="1" lang="pt-BR" sz="160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https://bit.ly/3F1YirR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1596daaa250_0_22"/>
          <p:cNvSpPr txBox="1"/>
          <p:nvPr>
            <p:ph idx="4294967295" type="body"/>
          </p:nvPr>
        </p:nvSpPr>
        <p:spPr>
          <a:xfrm>
            <a:off x="270450" y="1162000"/>
            <a:ext cx="49191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6470"/>
              <a:buNone/>
            </a:pPr>
            <a:r>
              <a:t/>
            </a:r>
            <a:endParaRPr sz="1700">
              <a:solidFill>
                <a:srgbClr val="000000"/>
              </a:solidFill>
              <a:extLst>
                <a:ext uri="http://customooxmlschemas.google.com/">
                  <go:slidesCustomData xmlns:go="http://customooxmlschemas.google.com/" textRoundtripDataId="9"/>
                </a:ext>
              </a:extLst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6470"/>
              <a:buNone/>
            </a:pPr>
            <a:r>
              <a:t/>
            </a:r>
            <a:endParaRPr sz="1700">
              <a:solidFill>
                <a:srgbClr val="000000"/>
              </a:solidFill>
              <a:extLst>
                <a:ext uri="http://customooxmlschemas.google.com/">
                  <go:slidesCustomData xmlns:go="http://customooxmlschemas.google.com/" textRoundtripDataId="10"/>
                </a:ext>
              </a:extLst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6470"/>
              <a:buNone/>
            </a:pPr>
            <a:r>
              <a:rPr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11"/>
                  </a:ext>
                </a:extLst>
              </a:rPr>
              <a:t>Será utilizado o </a:t>
            </a:r>
            <a:r>
              <a:rPr b="1"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12"/>
                  </a:ext>
                </a:extLst>
              </a:rPr>
              <a:t>ESLint,</a:t>
            </a:r>
            <a:r>
              <a:rPr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13"/>
                  </a:ext>
                </a:extLst>
              </a:rPr>
              <a:t> que é uma ferramenta de linting desenvolvida especificamente para JavaScript. </a:t>
            </a:r>
            <a:endParaRPr sz="1700">
              <a:solidFill>
                <a:srgbClr val="000000"/>
              </a:solidFill>
              <a:extLst>
                <a:ext uri="http://customooxmlschemas.google.com/">
                  <go:slidesCustomData xmlns:go="http://customooxmlschemas.google.com/" textRoundtripDataId="14"/>
                </a:ext>
              </a:extLst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6470"/>
              <a:buNone/>
            </a:pPr>
            <a:r>
              <a:t/>
            </a:r>
            <a:endParaRPr sz="1700">
              <a:solidFill>
                <a:srgbClr val="000000"/>
              </a:solidFill>
              <a:extLst>
                <a:ext uri="http://customooxmlschemas.google.com/">
                  <go:slidesCustomData xmlns:go="http://customooxmlschemas.google.com/" textRoundtripDataId="15"/>
                </a:ext>
              </a:extLst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6470"/>
              <a:buNone/>
            </a:pPr>
            <a:r>
              <a:rPr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16"/>
                  </a:ext>
                </a:extLst>
              </a:rPr>
              <a:t>Antes de instalarmos o </a:t>
            </a:r>
            <a:r>
              <a:rPr b="1"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17"/>
                  </a:ext>
                </a:extLst>
              </a:rPr>
              <a:t>ESlint</a:t>
            </a:r>
            <a:r>
              <a:rPr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18"/>
                  </a:ext>
                </a:extLst>
              </a:rPr>
              <a:t>, vamos primeiro fazer uso de um formatador de código conhecido como </a:t>
            </a:r>
            <a:r>
              <a:rPr b="1"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19"/>
                  </a:ext>
                </a:extLst>
              </a:rPr>
              <a:t>Prettier</a:t>
            </a:r>
            <a:r>
              <a:rPr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20"/>
                  </a:ext>
                </a:extLst>
              </a:rPr>
              <a:t>. </a:t>
            </a:r>
            <a:endParaRPr sz="1700">
              <a:solidFill>
                <a:srgbClr val="000000"/>
              </a:solidFill>
              <a:extLst>
                <a:ext uri="http://customooxmlschemas.google.com/">
                  <go:slidesCustomData xmlns:go="http://customooxmlschemas.google.com/" textRoundtripDataId="21"/>
                </a:ext>
              </a:extLst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6470"/>
              <a:buNone/>
            </a:pPr>
            <a:r>
              <a:t/>
            </a:r>
            <a:endParaRPr sz="1700">
              <a:solidFill>
                <a:srgbClr val="000000"/>
              </a:solidFill>
              <a:extLst>
                <a:ext uri="http://customooxmlschemas.google.com/">
                  <go:slidesCustomData xmlns:go="http://customooxmlschemas.google.com/" textRoundtripDataId="22"/>
                </a:ext>
              </a:extLst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6470"/>
              <a:buNone/>
            </a:pPr>
            <a:r>
              <a:rPr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23"/>
                  </a:ext>
                </a:extLst>
              </a:rPr>
              <a:t>O Prettier é um formatador de código com suporte a diversos tipos de arquivos como JavaScript, JSX, Angular, Vue, TypeScript, HTML, CSS, SCSS e JSON. </a:t>
            </a:r>
            <a:endParaRPr sz="1700">
              <a:solidFill>
                <a:srgbClr val="000000"/>
              </a:solidFill>
            </a:endParaRPr>
          </a:p>
        </p:txBody>
      </p:sp>
      <p:sp>
        <p:nvSpPr>
          <p:cNvPr id="467" name="Google Shape;467;g1596daaa250_0_22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8" name="Google Shape;468;g1596daaa250_0_22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9" name="Google Shape;469;g1596daaa250_0_22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0" name="Google Shape;470;g1596daaa250_0_22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1" name="Google Shape;471;g1596daaa250_0_22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2" name="Google Shape;472;g1596daaa250_0_22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3" name="Google Shape;473;g1596daaa250_0_22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74" name="Google Shape;474;g1596daaa250_0_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2775" y="1585697"/>
            <a:ext cx="3013375" cy="1764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75" name="Google Shape;475;g1596daaa250_0_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4238" y="3543350"/>
            <a:ext cx="3070440" cy="12793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" name="Google Shape;480;g162586d883f_0_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700" y="2469450"/>
            <a:ext cx="3920725" cy="1981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81" name="Google Shape;481;g162586d883f_0_1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2" name="Google Shape;482;g162586d883f_0_17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3" name="Google Shape;483;g162586d883f_0_17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4" name="Google Shape;484;g162586d883f_0_17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5" name="Google Shape;485;g162586d883f_0_1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6" name="Google Shape;486;g162586d883f_0_17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7" name="Google Shape;487;g162586d883f_0_17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8" name="Google Shape;488;g162586d883f_0_17"/>
          <p:cNvSpPr txBox="1"/>
          <p:nvPr>
            <p:ph idx="4294967295" type="body"/>
          </p:nvPr>
        </p:nvSpPr>
        <p:spPr>
          <a:xfrm>
            <a:off x="101100" y="1016750"/>
            <a:ext cx="8941800" cy="40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8">
                <a:solidFill>
                  <a:srgbClr val="000000"/>
                </a:solidFill>
              </a:rPr>
              <a:t>Para a instalação e configuração do Prettier, os seguintes passos devem ser executados:</a:t>
            </a:r>
            <a:endParaRPr sz="1508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8">
              <a:solidFill>
                <a:srgbClr val="000000"/>
              </a:solidFill>
            </a:endParaRPr>
          </a:p>
          <a:p>
            <a:pPr indent="-318015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8"/>
              <a:buAutoNum type="arabicPeriod"/>
            </a:pPr>
            <a:r>
              <a:rPr b="1" lang="pt-BR" sz="1408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npm i -D prettier</a:t>
            </a:r>
            <a:r>
              <a:rPr lang="pt-BR" sz="1408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;</a:t>
            </a:r>
            <a:endParaRPr sz="1408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18015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8"/>
              <a:buAutoNum type="arabicPeriod"/>
            </a:pPr>
            <a:r>
              <a:rPr lang="pt-BR" sz="1408">
                <a:solidFill>
                  <a:srgbClr val="000000"/>
                </a:solidFill>
              </a:rPr>
              <a:t>Instale a extensão do Prettier no VSCode;</a:t>
            </a:r>
            <a:endParaRPr sz="1408">
              <a:solidFill>
                <a:srgbClr val="000000"/>
              </a:solidFill>
            </a:endParaRPr>
          </a:p>
          <a:p>
            <a:pPr indent="-318015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8"/>
              <a:buAutoNum type="arabicPeriod"/>
            </a:pPr>
            <a:r>
              <a:rPr lang="pt-BR" sz="1408">
                <a:solidFill>
                  <a:srgbClr val="000000"/>
                </a:solidFill>
              </a:rPr>
              <a:t>Crie uma pasta na raiz do projeto chamada </a:t>
            </a:r>
            <a:r>
              <a:rPr b="1" lang="pt-BR" sz="1408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.vscode</a:t>
            </a:r>
            <a:r>
              <a:rPr lang="pt-BR" sz="1408">
                <a:solidFill>
                  <a:srgbClr val="000000"/>
                </a:solidFill>
              </a:rPr>
              <a:t> com um novo arquivo chamado </a:t>
            </a:r>
            <a:r>
              <a:rPr b="1" lang="pt-BR" sz="1408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settings.json</a:t>
            </a:r>
            <a:endParaRPr sz="1408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18015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8"/>
              <a:buAutoNum type="arabicPeriod"/>
            </a:pPr>
            <a:r>
              <a:rPr lang="pt-BR" sz="1408">
                <a:solidFill>
                  <a:srgbClr val="000000"/>
                </a:solidFill>
              </a:rPr>
              <a:t>Coloque o seguinte conteúdo no arquivo </a:t>
            </a:r>
            <a:r>
              <a:rPr b="1" lang="pt-BR" sz="1408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settings.json</a:t>
            </a:r>
            <a:r>
              <a:rPr lang="pt-BR" sz="1408">
                <a:solidFill>
                  <a:srgbClr val="000000"/>
                </a:solidFill>
              </a:rPr>
              <a:t>:</a:t>
            </a:r>
            <a:endParaRPr sz="1408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000000"/>
                </a:solidFill>
              </a:rPr>
              <a:t>Link com documentação de apoio disponível em: </a:t>
            </a:r>
            <a:r>
              <a:rPr lang="pt-BR" sz="1200" u="sng">
                <a:solidFill>
                  <a:schemeClr val="hlink"/>
                </a:solidFill>
                <a:hlinkClick r:id="rId4"/>
              </a:rPr>
              <a:t>https://bit.ly/3F1YirR</a:t>
            </a:r>
            <a:r>
              <a:rPr lang="pt-BR" sz="1200">
                <a:solidFill>
                  <a:srgbClr val="000000"/>
                </a:solidFill>
              </a:rPr>
              <a:t> </a:t>
            </a:r>
            <a:endParaRPr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Google Shape;493;g162586d883f_0_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100" y="1557600"/>
            <a:ext cx="2376300" cy="26364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94" name="Google Shape;494;g162586d883f_0_29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5" name="Google Shape;495;g162586d883f_0_29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6" name="Google Shape;496;g162586d883f_0_29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7" name="Google Shape;497;g162586d883f_0_29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8" name="Google Shape;498;g162586d883f_0_29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9" name="Google Shape;499;g162586d883f_0_29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0" name="Google Shape;500;g162586d883f_0_29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1" name="Google Shape;501;g162586d883f_0_29"/>
          <p:cNvSpPr txBox="1"/>
          <p:nvPr>
            <p:ph idx="4294967295" type="body"/>
          </p:nvPr>
        </p:nvSpPr>
        <p:spPr>
          <a:xfrm>
            <a:off x="-306500" y="1072125"/>
            <a:ext cx="8501700" cy="6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	5. Crie um arquivo na raiz do projeto chamado </a:t>
            </a:r>
            <a:r>
              <a:rPr b="1" lang="pt-BR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.prettierrc.json</a:t>
            </a:r>
            <a:r>
              <a:rPr lang="pt-BR" sz="1400">
                <a:solidFill>
                  <a:srgbClr val="000000"/>
                </a:solidFill>
              </a:rPr>
              <a:t> e coloque o seguinte conteúdo: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502" name="Google Shape;502;g162586d883f_0_29"/>
          <p:cNvSpPr txBox="1"/>
          <p:nvPr/>
        </p:nvSpPr>
        <p:spPr>
          <a:xfrm>
            <a:off x="150550" y="4288700"/>
            <a:ext cx="5088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Link com documentação de apoio disponível em: </a:t>
            </a:r>
            <a:r>
              <a:rPr b="1" lang="pt-BR" sz="12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https://bit.ly/3F1YirR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163cd1cf454_0_0"/>
          <p:cNvSpPr txBox="1"/>
          <p:nvPr>
            <p:ph idx="4294967295" type="body"/>
          </p:nvPr>
        </p:nvSpPr>
        <p:spPr>
          <a:xfrm>
            <a:off x="41850" y="1076625"/>
            <a:ext cx="8949900" cy="38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Toda a configuração do </a:t>
            </a:r>
            <a:r>
              <a:rPr b="1" lang="pt-BR" sz="1500">
                <a:solidFill>
                  <a:srgbClr val="000000"/>
                </a:solidFill>
              </a:rPr>
              <a:t>Prettier</a:t>
            </a:r>
            <a:r>
              <a:rPr lang="pt-BR" sz="1500">
                <a:solidFill>
                  <a:srgbClr val="000000"/>
                </a:solidFill>
              </a:rPr>
              <a:t> foi concluída, agora devrá dar-se início às configurações do </a:t>
            </a:r>
            <a:r>
              <a:rPr b="1" lang="pt-BR" sz="1500">
                <a:solidFill>
                  <a:srgbClr val="000000"/>
                </a:solidFill>
              </a:rPr>
              <a:t>ESlint</a:t>
            </a:r>
            <a:r>
              <a:rPr lang="pt-BR" sz="1500">
                <a:solidFill>
                  <a:srgbClr val="000000"/>
                </a:solidFill>
              </a:rPr>
              <a:t>.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rabicPeriod"/>
            </a:pPr>
            <a:r>
              <a:rPr lang="pt-BR" sz="1500">
                <a:solidFill>
                  <a:srgbClr val="000000"/>
                </a:solidFill>
              </a:rPr>
              <a:t>Instale o </a:t>
            </a:r>
            <a:r>
              <a:rPr b="1" lang="pt-BR" sz="1500">
                <a:solidFill>
                  <a:srgbClr val="000000"/>
                </a:solidFill>
              </a:rPr>
              <a:t>ESLint </a:t>
            </a:r>
            <a:r>
              <a:rPr lang="pt-BR" sz="1500">
                <a:solidFill>
                  <a:srgbClr val="000000"/>
                </a:solidFill>
              </a:rPr>
              <a:t>com o comando:  npm i -D eslint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rabicPeriod"/>
            </a:pPr>
            <a:r>
              <a:rPr lang="pt-BR" sz="1500">
                <a:solidFill>
                  <a:srgbClr val="000000"/>
                </a:solidFill>
              </a:rPr>
              <a:t>Inicialize o </a:t>
            </a:r>
            <a:r>
              <a:rPr b="1" lang="pt-BR" sz="1500">
                <a:solidFill>
                  <a:srgbClr val="000000"/>
                </a:solidFill>
              </a:rPr>
              <a:t>ESLint </a:t>
            </a:r>
            <a:r>
              <a:rPr lang="pt-BR" sz="1500">
                <a:solidFill>
                  <a:srgbClr val="000000"/>
                </a:solidFill>
              </a:rPr>
              <a:t>através do comando:   n</a:t>
            </a:r>
            <a:r>
              <a:rPr lang="pt-BR" sz="1500">
                <a:solidFill>
                  <a:srgbClr val="000000"/>
                </a:solidFill>
              </a:rPr>
              <a:t>px</a:t>
            </a:r>
            <a:r>
              <a:rPr lang="pt-BR" sz="1500">
                <a:solidFill>
                  <a:srgbClr val="000000"/>
                </a:solidFill>
              </a:rPr>
              <a:t> eslint --init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rabicPeriod"/>
            </a:pPr>
            <a:r>
              <a:rPr lang="pt-BR" sz="1500">
                <a:solidFill>
                  <a:srgbClr val="000000"/>
                </a:solidFill>
              </a:rPr>
              <a:t>Teremos de executar os seguintes passos: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 Aqui basta pressionar enter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Escolha a terceira opção.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Aqui escolha a segunda opção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</p:txBody>
      </p:sp>
      <p:pic>
        <p:nvPicPr>
          <p:cNvPr id="508" name="Google Shape;508;g163cd1cf454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104" y="2497750"/>
            <a:ext cx="4896575" cy="65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g163cd1cf454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4100" y="3523750"/>
            <a:ext cx="3566660" cy="65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g163cd1cf454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4100" y="4571600"/>
            <a:ext cx="2614750" cy="498425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g163cd1cf454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2" name="Google Shape;512;g163cd1cf454_0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3" name="Google Shape;513;g163cd1cf454_0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4" name="Google Shape;514;g163cd1cf454_0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5" name="Google Shape;515;g163cd1cf454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6" name="Google Shape;516;g163cd1cf454_0_0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7" name="Google Shape;517;g163cd1cf454_0_0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163cd1cf50b_1_1"/>
          <p:cNvSpPr txBox="1"/>
          <p:nvPr>
            <p:ph idx="4294967295" type="body"/>
          </p:nvPr>
        </p:nvSpPr>
        <p:spPr>
          <a:xfrm>
            <a:off x="67100" y="1012725"/>
            <a:ext cx="8849400" cy="40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Aqui escolha essa opção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Aqui deve ser marcado Não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Aqui com a tecla de espaço desmarque </a:t>
            </a:r>
            <a:r>
              <a:rPr b="1" lang="pt-BR" sz="1400">
                <a:solidFill>
                  <a:srgbClr val="000000"/>
                </a:solidFill>
              </a:rPr>
              <a:t>Browser</a:t>
            </a:r>
            <a:r>
              <a:rPr lang="pt-BR" sz="1400">
                <a:solidFill>
                  <a:srgbClr val="000000"/>
                </a:solidFill>
              </a:rPr>
              <a:t> e da mesma forma marque a opção </a:t>
            </a:r>
            <a:r>
              <a:rPr b="1" lang="pt-BR" sz="1400">
                <a:solidFill>
                  <a:srgbClr val="000000"/>
                </a:solidFill>
              </a:rPr>
              <a:t>Node</a:t>
            </a:r>
            <a:endParaRPr b="1"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Aqui escolha essa opção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Escolha o padrão Airbnb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Aqui o JavaScript</a:t>
            </a:r>
            <a:endParaRPr sz="1400">
              <a:solidFill>
                <a:srgbClr val="000000"/>
              </a:solidFill>
            </a:endParaRPr>
          </a:p>
        </p:txBody>
      </p:sp>
      <p:pic>
        <p:nvPicPr>
          <p:cNvPr id="523" name="Google Shape;523;g163cd1cf50b_1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0400" y="1293050"/>
            <a:ext cx="2419325" cy="519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g163cd1cf50b_1_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7975" y="2057975"/>
            <a:ext cx="2694800" cy="27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g163cd1cf50b_1_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0409" y="2596126"/>
            <a:ext cx="2688841" cy="57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g163cd1cf50b_1_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8150" y="3603425"/>
            <a:ext cx="3646900" cy="42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g163cd1cf50b_1_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46775" y="4295775"/>
            <a:ext cx="2419333" cy="21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g163cd1cf50b_1_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9900" y="4748225"/>
            <a:ext cx="2750950" cy="270525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g163cd1cf50b_1_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0" name="Google Shape;530;g163cd1cf50b_1_1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1" name="Google Shape;531;g163cd1cf50b_1_1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2" name="Google Shape;532;g163cd1cf50b_1_1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3" name="Google Shape;533;g163cd1cf50b_1_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4" name="Google Shape;534;g163cd1cf50b_1_1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5" name="Google Shape;535;g163cd1cf50b_1_1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163cd1cf50b_1_17"/>
          <p:cNvSpPr txBox="1"/>
          <p:nvPr>
            <p:ph idx="4294967295" type="body"/>
          </p:nvPr>
        </p:nvSpPr>
        <p:spPr>
          <a:xfrm>
            <a:off x="0" y="1163275"/>
            <a:ext cx="7688700" cy="380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400">
                <a:solidFill>
                  <a:srgbClr val="000000"/>
                </a:solidFill>
              </a:rPr>
              <a:t>Tech Lead: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Marque Yes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Npm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Por fim será instalado os pacotes necessários.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  <p:pic>
        <p:nvPicPr>
          <p:cNvPr id="541" name="Google Shape;541;g163cd1cf50b_1_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244" y="1854325"/>
            <a:ext cx="4146356" cy="53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Google Shape;542;g163cd1cf50b_1_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250" y="2926051"/>
            <a:ext cx="3827300" cy="418474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g163cd1cf50b_1_1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4" name="Google Shape;544;g163cd1cf50b_1_17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5" name="Google Shape;545;g163cd1cf50b_1_17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6" name="Google Shape;546;g163cd1cf50b_1_17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7" name="Google Shape;547;g163cd1cf50b_1_1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8" name="Google Shape;548;g163cd1cf50b_1_17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9" name="Google Shape;549;g163cd1cf50b_1_17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4" name="Google Shape;554;g163cd1cf50b_1_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300" y="1097506"/>
            <a:ext cx="3546476" cy="389359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55" name="Google Shape;555;g163cd1cf50b_1_32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6" name="Google Shape;556;g163cd1cf50b_1_32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7" name="Google Shape;557;g163cd1cf50b_1_32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8" name="Google Shape;558;g163cd1cf50b_1_32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9" name="Google Shape;559;g163cd1cf50b_1_32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0" name="Google Shape;560;g163cd1cf50b_1_32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1" name="Google Shape;561;g163cd1cf50b_1_32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2" name="Google Shape;562;g163cd1cf50b_1_32"/>
          <p:cNvSpPr txBox="1"/>
          <p:nvPr/>
        </p:nvSpPr>
        <p:spPr>
          <a:xfrm>
            <a:off x="4631625" y="4409400"/>
            <a:ext cx="42774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Link com documentação de apoio disponível em: </a:t>
            </a:r>
            <a:r>
              <a:rPr b="1" lang="pt-BR" sz="12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https://bit.ly/3F1YirR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2"/>
        </a:solidFill>
      </p:bgPr>
    </p:bg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163fb9832bd_0_0"/>
          <p:cNvSpPr txBox="1"/>
          <p:nvPr>
            <p:ph idx="4294967295" type="body"/>
          </p:nvPr>
        </p:nvSpPr>
        <p:spPr>
          <a:xfrm>
            <a:off x="298700" y="1197050"/>
            <a:ext cx="8769000" cy="18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86666"/>
              <a:buNone/>
            </a:pPr>
            <a:r>
              <a:rPr lang="pt-BR" sz="1500">
                <a:solidFill>
                  <a:srgbClr val="000000"/>
                </a:solidFill>
              </a:rPr>
              <a:t>A</a:t>
            </a:r>
            <a:r>
              <a:rPr lang="pt-BR" sz="1500">
                <a:solidFill>
                  <a:srgbClr val="000000"/>
                </a:solidFill>
              </a:rPr>
              <a:t> análise estática se concentra mais do lado do código, mas há uma rotina que pode ser acrescentada ao script </a:t>
            </a:r>
            <a:r>
              <a:rPr b="1" lang="pt-BR" sz="15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yml</a:t>
            </a:r>
            <a:r>
              <a:rPr lang="pt-BR" sz="1500">
                <a:solidFill>
                  <a:srgbClr val="000000"/>
                </a:solidFill>
              </a:rPr>
              <a:t> para que o mesmo dispare validações de análise estática enquanto acontece a execução do pipe.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86666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86666"/>
              <a:buNone/>
            </a:pPr>
            <a:r>
              <a:rPr lang="pt-BR" sz="1500">
                <a:solidFill>
                  <a:srgbClr val="000000"/>
                </a:solidFill>
              </a:rPr>
              <a:t>Para adicionarmos mais essa configuração deve ser primeiro efetuado o seguinte comando no terminal: </a:t>
            </a:r>
            <a:r>
              <a:rPr b="1" lang="pt-BR" sz="15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git pull</a:t>
            </a:r>
            <a:r>
              <a:rPr lang="pt-BR" sz="15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.</a:t>
            </a:r>
            <a:endParaRPr sz="15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86666"/>
              <a:buNone/>
            </a:pPr>
            <a:r>
              <a:t/>
            </a:r>
            <a:endParaRPr sz="15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86666"/>
              <a:buNone/>
            </a:pPr>
            <a:r>
              <a:rPr lang="pt-BR" sz="1500">
                <a:solidFill>
                  <a:srgbClr val="000000"/>
                </a:solidFill>
                <a:highlight>
                  <a:schemeClr val="accent3"/>
                </a:highlight>
                <a:latin typeface="Courier New"/>
                <a:ea typeface="Courier New"/>
                <a:cs typeface="Courier New"/>
                <a:sym typeface="Courier New"/>
              </a:rPr>
              <a:t>Mudar esse para outro parte</a:t>
            </a:r>
            <a:endParaRPr sz="1500">
              <a:solidFill>
                <a:srgbClr val="000000"/>
              </a:solidFill>
              <a:highlight>
                <a:schemeClr val="accent3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568" name="Google Shape;568;g163fb9832bd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169" y="3157850"/>
            <a:ext cx="4203829" cy="906300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g163fb9832bd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0" name="Google Shape;570;g163fb9832bd_0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1" name="Google Shape;571;g163fb9832bd_0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2" name="Google Shape;572;g163fb9832bd_0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3" name="Google Shape;573;g163fb9832bd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4" name="Google Shape;574;g163fb9832bd_0_0"/>
          <p:cNvSpPr txBox="1"/>
          <p:nvPr/>
        </p:nvSpPr>
        <p:spPr>
          <a:xfrm>
            <a:off x="2132950" y="-69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5" name="Google Shape;575;g163fb9832bd_0_0"/>
          <p:cNvSpPr txBox="1"/>
          <p:nvPr/>
        </p:nvSpPr>
        <p:spPr>
          <a:xfrm>
            <a:off x="4310425" y="-6900"/>
            <a:ext cx="468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             Automação de testes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                               Análise Estática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97272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4ec67eb0d0_0_0"/>
          <p:cNvSpPr txBox="1"/>
          <p:nvPr/>
        </p:nvSpPr>
        <p:spPr>
          <a:xfrm>
            <a:off x="266671" y="388488"/>
            <a:ext cx="7029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>
                <a:solidFill>
                  <a:srgbClr val="E81981"/>
                </a:solidFill>
                <a:latin typeface="Quantico"/>
                <a:ea typeface="Quantico"/>
                <a:cs typeface="Quantico"/>
                <a:sym typeface="Quantico"/>
              </a:rPr>
              <a:t>&lt;/</a:t>
            </a:r>
            <a:endParaRPr sz="3600">
              <a:solidFill>
                <a:srgbClr val="E81981"/>
              </a:solidFill>
              <a:latin typeface="Quantico"/>
              <a:ea typeface="Quantico"/>
              <a:cs typeface="Quantico"/>
              <a:sym typeface="Quantico"/>
            </a:endParaRPr>
          </a:p>
        </p:txBody>
      </p:sp>
      <p:sp>
        <p:nvSpPr>
          <p:cNvPr id="107" name="Google Shape;107;g14ec67eb0d0_0_0"/>
          <p:cNvSpPr txBox="1"/>
          <p:nvPr/>
        </p:nvSpPr>
        <p:spPr>
          <a:xfrm>
            <a:off x="3031013" y="903425"/>
            <a:ext cx="7029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>
                <a:solidFill>
                  <a:schemeClr val="dk1"/>
                </a:solidFill>
                <a:latin typeface="Quantico"/>
                <a:ea typeface="Quantico"/>
                <a:cs typeface="Quantico"/>
                <a:sym typeface="Quantico"/>
              </a:rPr>
              <a:t>/&gt;</a:t>
            </a:r>
            <a:endParaRPr sz="3600">
              <a:solidFill>
                <a:schemeClr val="dk1"/>
              </a:solidFill>
              <a:latin typeface="Quantico"/>
              <a:ea typeface="Quantico"/>
              <a:cs typeface="Quantico"/>
              <a:sym typeface="Quantico"/>
            </a:endParaRPr>
          </a:p>
        </p:txBody>
      </p:sp>
      <p:sp>
        <p:nvSpPr>
          <p:cNvPr id="108" name="Google Shape;108;g14ec67eb0d0_0_0"/>
          <p:cNvSpPr txBox="1"/>
          <p:nvPr/>
        </p:nvSpPr>
        <p:spPr>
          <a:xfrm>
            <a:off x="893375" y="712400"/>
            <a:ext cx="2152800" cy="4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Solicitação</a:t>
            </a:r>
            <a:r>
              <a:rPr b="1" lang="pt-BR" sz="16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 da PO do gesid.tech</a:t>
            </a:r>
            <a:endParaRPr b="1" sz="16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</p:txBody>
      </p:sp>
      <p:sp>
        <p:nvSpPr>
          <p:cNvPr id="109" name="Google Shape;109;g14ec67eb0d0_0_0"/>
          <p:cNvSpPr txBox="1"/>
          <p:nvPr/>
        </p:nvSpPr>
        <p:spPr>
          <a:xfrm>
            <a:off x="2478750" y="2458575"/>
            <a:ext cx="6152100" cy="124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0" name="Google Shape;110;g14ec67eb0d0_0_0"/>
          <p:cNvSpPr txBox="1"/>
          <p:nvPr/>
        </p:nvSpPr>
        <p:spPr>
          <a:xfrm>
            <a:off x="4367200" y="828550"/>
            <a:ext cx="4485900" cy="31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Olá, pessoal! Como parte do onboard de vocês na nossa empresa, sugiro que construam</a:t>
            </a:r>
            <a:r>
              <a:rPr b="1" lang="pt-BR" sz="19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 uma API em Node.JS com as seguintes funcionalidades:</a:t>
            </a:r>
            <a:endParaRPr b="1" sz="19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  <a:p>
            <a:pPr indent="-349250" lvl="0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Quantico"/>
              <a:buChar char="❖"/>
            </a:pPr>
            <a:r>
              <a:rPr b="1" lang="pt-BR" sz="19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Listar usuários</a:t>
            </a:r>
            <a:endParaRPr b="1" sz="19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  <a:p>
            <a:pPr indent="-349250" lvl="0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Quantico"/>
              <a:buChar char="❖"/>
            </a:pPr>
            <a:r>
              <a:rPr b="1" lang="pt-BR" sz="19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Listar um usuário específico</a:t>
            </a:r>
            <a:endParaRPr b="1" sz="19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  <a:p>
            <a:pPr indent="-349250" lvl="0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Quantico"/>
              <a:buChar char="❖"/>
            </a:pPr>
            <a:r>
              <a:rPr b="1" lang="pt-BR" sz="19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Cadastrar um usuário </a:t>
            </a:r>
            <a:endParaRPr b="1" sz="19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Tal onboard será importante para compreenderam como adotamos DevOps na prática.</a:t>
            </a:r>
            <a:endParaRPr b="1" sz="19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</p:txBody>
      </p:sp>
      <p:sp>
        <p:nvSpPr>
          <p:cNvPr id="111" name="Google Shape;111;g14ec67eb0d0_0_0"/>
          <p:cNvSpPr/>
          <p:nvPr/>
        </p:nvSpPr>
        <p:spPr>
          <a:xfrm>
            <a:off x="3458150" y="680250"/>
            <a:ext cx="642900" cy="39399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2" name="Google Shape;112;g14ec67eb0d0_0_0"/>
          <p:cNvSpPr txBox="1"/>
          <p:nvPr/>
        </p:nvSpPr>
        <p:spPr>
          <a:xfrm>
            <a:off x="1208100" y="3586200"/>
            <a:ext cx="1492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Ada Lovelace</a:t>
            </a:r>
            <a:endParaRPr/>
          </a:p>
        </p:txBody>
      </p:sp>
      <p:pic>
        <p:nvPicPr>
          <p:cNvPr id="113" name="Google Shape;113;g14ec67eb0d0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7075" y="1586200"/>
            <a:ext cx="2050900" cy="205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162586d883f_0_4"/>
          <p:cNvSpPr txBox="1"/>
          <p:nvPr>
            <p:ph idx="4294967295" type="body"/>
          </p:nvPr>
        </p:nvSpPr>
        <p:spPr>
          <a:xfrm>
            <a:off x="194250" y="1162000"/>
            <a:ext cx="87102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>
                <a:solidFill>
                  <a:srgbClr val="000000"/>
                </a:solidFill>
              </a:rPr>
              <a:t>No repositório que foi </a:t>
            </a:r>
            <a:r>
              <a:rPr i="1" lang="pt-BR">
                <a:solidFill>
                  <a:srgbClr val="000000"/>
                </a:solidFill>
              </a:rPr>
              <a:t>forkado</a:t>
            </a:r>
            <a:r>
              <a:rPr lang="pt-BR">
                <a:solidFill>
                  <a:srgbClr val="000000"/>
                </a:solidFill>
              </a:rPr>
              <a:t>, na barra superior, há um campo chamado </a:t>
            </a:r>
            <a:r>
              <a:rPr b="1" lang="pt-BR" u="sng">
                <a:solidFill>
                  <a:srgbClr val="000000"/>
                </a:solidFill>
              </a:rPr>
              <a:t>Actions</a:t>
            </a:r>
            <a:r>
              <a:rPr lang="pt-BR">
                <a:solidFill>
                  <a:srgbClr val="000000"/>
                </a:solidFill>
              </a:rPr>
              <a:t>.</a:t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>
                <a:solidFill>
                  <a:srgbClr val="000000"/>
                </a:solidFill>
              </a:rPr>
              <a:t>Vocês serão direcionados a uma página com várias opções de construção de Pipe, mas como estamos usando uma API Node a que deverá ser escolhida é a seguinte: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581" name="Google Shape;581;g162586d883f_0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075" y="1510071"/>
            <a:ext cx="5718299" cy="39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g162586d883f_0_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8025" y="2736350"/>
            <a:ext cx="2380125" cy="2090900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g162586d883f_0_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4" name="Google Shape;584;g162586d883f_0_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5" name="Google Shape;585;g162586d883f_0_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6" name="Google Shape;586;g162586d883f_0_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7" name="Google Shape;587;g162586d883f_0_4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8" name="Google Shape;588;g162586d883f_0_4"/>
          <p:cNvSpPr txBox="1"/>
          <p:nvPr/>
        </p:nvSpPr>
        <p:spPr>
          <a:xfrm>
            <a:off x="21329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9" name="Google Shape;589;g162586d883f_0_4"/>
          <p:cNvSpPr txBox="1"/>
          <p:nvPr/>
        </p:nvSpPr>
        <p:spPr>
          <a:xfrm>
            <a:off x="4310425" y="-83100"/>
            <a:ext cx="5082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  Entrega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		   Gerenciamento de artefatos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Pipeline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1596daaa250_0_44"/>
          <p:cNvSpPr txBox="1"/>
          <p:nvPr>
            <p:ph idx="4294967295" type="body"/>
          </p:nvPr>
        </p:nvSpPr>
        <p:spPr>
          <a:xfrm>
            <a:off x="118050" y="1162000"/>
            <a:ext cx="76887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800">
                <a:solidFill>
                  <a:srgbClr val="000000"/>
                </a:solidFill>
              </a:rPr>
              <a:t>Após ter clicado em </a:t>
            </a:r>
            <a:r>
              <a:rPr b="1" lang="pt-BR" sz="1800" u="sng">
                <a:solidFill>
                  <a:srgbClr val="000000"/>
                </a:solidFill>
              </a:rPr>
              <a:t>configure</a:t>
            </a:r>
            <a:r>
              <a:rPr lang="pt-BR" sz="1800">
                <a:solidFill>
                  <a:srgbClr val="000000"/>
                </a:solidFill>
              </a:rPr>
              <a:t>, será mostrado a seguinte página.</a:t>
            </a:r>
            <a:endParaRPr sz="18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595" name="Google Shape;595;g1596daaa250_0_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677876"/>
            <a:ext cx="8268352" cy="33189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96" name="Google Shape;596;g1596daaa250_0_4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7" name="Google Shape;597;g1596daaa250_0_4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8" name="Google Shape;598;g1596daaa250_0_4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9" name="Google Shape;599;g1596daaa250_0_4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0" name="Google Shape;600;g1596daaa250_0_44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1" name="Google Shape;601;g1596daaa250_0_44"/>
          <p:cNvSpPr txBox="1"/>
          <p:nvPr/>
        </p:nvSpPr>
        <p:spPr>
          <a:xfrm>
            <a:off x="21329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2" name="Google Shape;602;g1596daaa250_0_44"/>
          <p:cNvSpPr txBox="1"/>
          <p:nvPr/>
        </p:nvSpPr>
        <p:spPr>
          <a:xfrm>
            <a:off x="4310425" y="-83100"/>
            <a:ext cx="5082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  Entrega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Gerenciamento de artefatos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Pipeline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2"/>
        </a:solidFill>
      </p:bgPr>
    </p:bg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1596daaa250_0_53"/>
          <p:cNvSpPr txBox="1"/>
          <p:nvPr>
            <p:ph idx="4294967295" type="body"/>
          </p:nvPr>
        </p:nvSpPr>
        <p:spPr>
          <a:xfrm>
            <a:off x="607944" y="1025100"/>
            <a:ext cx="8237400" cy="38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i="1"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100">
                <a:solidFill>
                  <a:srgbClr val="000000"/>
                </a:solidFill>
              </a:rPr>
              <a:t>.</a:t>
            </a:r>
            <a:endParaRPr sz="1100">
              <a:solidFill>
                <a:srgbClr val="000000"/>
              </a:solidFill>
            </a:endParaRPr>
          </a:p>
        </p:txBody>
      </p:sp>
      <p:pic>
        <p:nvPicPr>
          <p:cNvPr id="608" name="Google Shape;608;g1596daaa250_0_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935" y="1159311"/>
            <a:ext cx="1448882" cy="304001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Google Shape;609;g1596daaa250_0_53"/>
          <p:cNvSpPr txBox="1"/>
          <p:nvPr/>
        </p:nvSpPr>
        <p:spPr>
          <a:xfrm>
            <a:off x="1646362" y="1052917"/>
            <a:ext cx="7128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Opcional – O nome do fluxo de trabalho, conforme ele será exibido na guia Ações do repositório do GitHub.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0" name="Google Shape;610;g1596daaa250_0_53"/>
          <p:cNvSpPr txBox="1"/>
          <p:nvPr/>
        </p:nvSpPr>
        <p:spPr>
          <a:xfrm>
            <a:off x="1640925" y="1791506"/>
            <a:ext cx="7128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Especifica o gatilho para este fluxo de trabalho. Este exemplo usa o evento push e pull request, para que uma execução de fluxo de trabalho seja disparada sempre que alguém efetuar push de uma alteração para o repositório ou mesclar uma solicitação de pull. Isso é disparado por um push para cada branch.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11" name="Google Shape;611;g1596daaa250_0_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118" y="2666572"/>
            <a:ext cx="1448882" cy="541351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Google Shape;612;g1596daaa250_0_53"/>
          <p:cNvSpPr txBox="1"/>
          <p:nvPr/>
        </p:nvSpPr>
        <p:spPr>
          <a:xfrm>
            <a:off x="1577875" y="2780439"/>
            <a:ext cx="7128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Agrupa todos os trabalhos executados no fluxo de trabalho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13" name="Google Shape;613;g1596daaa250_0_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8118" y="1773370"/>
            <a:ext cx="1244976" cy="682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" name="Google Shape;614;g1596daaa250_0_5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8118" y="3586160"/>
            <a:ext cx="1297794" cy="284105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g1596daaa250_0_53"/>
          <p:cNvSpPr txBox="1"/>
          <p:nvPr/>
        </p:nvSpPr>
        <p:spPr>
          <a:xfrm>
            <a:off x="1590062" y="3418678"/>
            <a:ext cx="7128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Configura o trabalho a ser executado na versão mais recente de um executor do Linux do Ubuntu. Isto significa que o trabalho será executado em uma nova máquina virtual hospedada pelo GitHub.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16" name="Google Shape;616;g1596daaa250_0_5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7100" y="4371894"/>
            <a:ext cx="1864758" cy="435438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g1596daaa250_0_53"/>
          <p:cNvSpPr txBox="1"/>
          <p:nvPr/>
        </p:nvSpPr>
        <p:spPr>
          <a:xfrm>
            <a:off x="2028750" y="4092775"/>
            <a:ext cx="6963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 modelo inclui uma estratégia de matriz que constrói e testa seu código com três versões node.js: 14.x, 16.x e 18.x. O 'x' é um personagem coringa que corresponde à versão menor e patch mais recente disponível para uma versão. Cada versão do Node.js especificada no array cria um trabalho que executa os mesmos passos.node-version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8" name="Google Shape;618;g1596daaa250_0_53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9" name="Google Shape;619;g1596daaa250_0_53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0" name="Google Shape;620;g1596daaa250_0_53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1" name="Google Shape;621;g1596daaa250_0_53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2" name="Google Shape;622;g1596daaa250_0_53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3" name="Google Shape;623;g1596daaa250_0_53"/>
          <p:cNvSpPr txBox="1"/>
          <p:nvPr/>
        </p:nvSpPr>
        <p:spPr>
          <a:xfrm>
            <a:off x="21329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4" name="Google Shape;624;g1596daaa250_0_53"/>
          <p:cNvSpPr txBox="1"/>
          <p:nvPr/>
        </p:nvSpPr>
        <p:spPr>
          <a:xfrm>
            <a:off x="4310425" y="-83100"/>
            <a:ext cx="5082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  Entrega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Gerenciamento de artefatos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Pipeline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2"/>
        </a:solidFill>
      </p:bgPr>
    </p:bg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1596daaa250_0_80"/>
          <p:cNvSpPr txBox="1"/>
          <p:nvPr/>
        </p:nvSpPr>
        <p:spPr>
          <a:xfrm>
            <a:off x="3081975" y="1200838"/>
            <a:ext cx="58359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-uses: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Esta etapa usa a ação actions/setup-node@v3 para instalar a versão especificada do Node.js. Isso insere os comandos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node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e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npm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no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PATH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.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30" name="Google Shape;630;g1596daaa250_0_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275" y="1743925"/>
            <a:ext cx="2196075" cy="18636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31" name="Google Shape;631;g1596daaa250_0_80"/>
          <p:cNvCxnSpPr>
            <a:stCxn id="630" idx="3"/>
            <a:endCxn id="629" idx="1"/>
          </p:cNvCxnSpPr>
          <p:nvPr/>
        </p:nvCxnSpPr>
        <p:spPr>
          <a:xfrm flipH="1" rot="10800000">
            <a:off x="2271350" y="1491662"/>
            <a:ext cx="810600" cy="1184100"/>
          </a:xfrm>
          <a:prstGeom prst="bentConnector3">
            <a:avLst>
              <a:gd fmla="val 50002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32" name="Google Shape;632;g1596daaa250_0_80"/>
          <p:cNvCxnSpPr>
            <a:stCxn id="630" idx="3"/>
            <a:endCxn id="633" idx="1"/>
          </p:cNvCxnSpPr>
          <p:nvPr/>
        </p:nvCxnSpPr>
        <p:spPr>
          <a:xfrm>
            <a:off x="2271350" y="2675762"/>
            <a:ext cx="810600" cy="931800"/>
          </a:xfrm>
          <a:prstGeom prst="bentConnector3">
            <a:avLst>
              <a:gd fmla="val 50002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4" name="Google Shape;634;g1596daaa250_0_8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5" name="Google Shape;635;g1596daaa250_0_8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6" name="Google Shape;636;g1596daaa250_0_8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7" name="Google Shape;637;g1596daaa250_0_8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8" name="Google Shape;638;g1596daaa250_0_80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9" name="Google Shape;639;g1596daaa250_0_80"/>
          <p:cNvSpPr txBox="1"/>
          <p:nvPr/>
        </p:nvSpPr>
        <p:spPr>
          <a:xfrm>
            <a:off x="21329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0" name="Google Shape;640;g1596daaa250_0_80"/>
          <p:cNvSpPr txBox="1"/>
          <p:nvPr/>
        </p:nvSpPr>
        <p:spPr>
          <a:xfrm>
            <a:off x="4310425" y="-83100"/>
            <a:ext cx="5082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  Entrega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Gerenciamento de artefatos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Pipeline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3" name="Google Shape;633;g1596daaa250_0_80"/>
          <p:cNvSpPr txBox="1"/>
          <p:nvPr>
            <p:ph idx="4294967295" type="body"/>
          </p:nvPr>
        </p:nvSpPr>
        <p:spPr>
          <a:xfrm>
            <a:off x="3081975" y="2906750"/>
            <a:ext cx="5334300" cy="14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200">
                <a:solidFill>
                  <a:srgbClr val="000000"/>
                </a:solidFill>
              </a:rPr>
              <a:t>-run: </a:t>
            </a:r>
            <a:r>
              <a:rPr lang="pt-BR" sz="1200">
                <a:solidFill>
                  <a:srgbClr val="000000"/>
                </a:solidFill>
              </a:rPr>
              <a:t>A palavra-chave run instrui o trabalho a executar um comando no executor. Nesse caso, você está usando npm para instalar o pacote ci, run build se tiver e npm test </a:t>
            </a:r>
            <a:endParaRPr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g1596daaa250_0_104"/>
          <p:cNvSpPr txBox="1"/>
          <p:nvPr>
            <p:ph idx="4294967295" type="body"/>
          </p:nvPr>
        </p:nvSpPr>
        <p:spPr>
          <a:xfrm>
            <a:off x="194250" y="1314400"/>
            <a:ext cx="76887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600">
                <a:solidFill>
                  <a:srgbClr val="000000"/>
                </a:solidFill>
              </a:rPr>
              <a:t>Confirme no botão </a:t>
            </a:r>
            <a:r>
              <a:rPr b="1" lang="pt-BR" sz="16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commit new file</a:t>
            </a:r>
            <a:r>
              <a:rPr lang="pt-BR" sz="1600">
                <a:solidFill>
                  <a:srgbClr val="000000"/>
                </a:solidFill>
              </a:rPr>
              <a:t> e vocês poderão ver o pipe sendo executado:</a:t>
            </a:r>
            <a:endParaRPr sz="1600">
              <a:solidFill>
                <a:srgbClr val="000000"/>
              </a:solidFill>
            </a:endParaRPr>
          </a:p>
        </p:txBody>
      </p:sp>
      <p:pic>
        <p:nvPicPr>
          <p:cNvPr id="646" name="Google Shape;646;g1596daaa250_0_1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3850" y="1809300"/>
            <a:ext cx="3613025" cy="2827150"/>
          </a:xfrm>
          <a:prstGeom prst="rect">
            <a:avLst/>
          </a:prstGeom>
          <a:noFill/>
          <a:ln>
            <a:noFill/>
          </a:ln>
        </p:spPr>
      </p:pic>
      <p:sp>
        <p:nvSpPr>
          <p:cNvPr id="647" name="Google Shape;647;g1596daaa250_0_10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8" name="Google Shape;648;g1596daaa250_0_10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9" name="Google Shape;649;g1596daaa250_0_10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0" name="Google Shape;650;g1596daaa250_0_10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1" name="Google Shape;651;g1596daaa250_0_104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2" name="Google Shape;652;g1596daaa250_0_104"/>
          <p:cNvSpPr txBox="1"/>
          <p:nvPr/>
        </p:nvSpPr>
        <p:spPr>
          <a:xfrm>
            <a:off x="21329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3" name="Google Shape;653;g1596daaa250_0_104"/>
          <p:cNvSpPr txBox="1"/>
          <p:nvPr/>
        </p:nvSpPr>
        <p:spPr>
          <a:xfrm>
            <a:off x="4310425" y="-83100"/>
            <a:ext cx="5082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  Entrega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Gerenciamento de artefatos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Pipeline de implantação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2"/>
        </a:solidFill>
      </p:bgPr>
    </p:bg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1640abaa626_0_4"/>
          <p:cNvSpPr txBox="1"/>
          <p:nvPr>
            <p:ph idx="4294967295" type="body"/>
          </p:nvPr>
        </p:nvSpPr>
        <p:spPr>
          <a:xfrm>
            <a:off x="110625" y="1149750"/>
            <a:ext cx="8922600" cy="37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rabicPeriod"/>
            </a:pPr>
            <a:r>
              <a:rPr lang="pt-BR" sz="1500">
                <a:solidFill>
                  <a:srgbClr val="000000"/>
                </a:solidFill>
              </a:rPr>
              <a:t>Instalar flyctl</a:t>
            </a:r>
            <a:endParaRPr sz="15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lphaLcPeriod"/>
            </a:pPr>
            <a:r>
              <a:rPr lang="pt-BR" sz="1500">
                <a:solidFill>
                  <a:srgbClr val="000000"/>
                </a:solidFill>
              </a:rPr>
              <a:t>Para Linux: </a:t>
            </a:r>
            <a:r>
              <a:rPr b="1" lang="pt-BR" sz="15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curl -L https://fly.io/install.sh | sh</a:t>
            </a:r>
            <a:endParaRPr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rabicPeriod"/>
            </a:pPr>
            <a:r>
              <a:rPr lang="pt-BR" sz="1500">
                <a:solidFill>
                  <a:srgbClr val="000000"/>
                </a:solidFill>
              </a:rPr>
              <a:t>O segundo passo é se inscrever</a:t>
            </a:r>
            <a:endParaRPr sz="15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lphaLcPeriod"/>
            </a:pPr>
            <a:r>
              <a:rPr lang="pt-BR" sz="1500">
                <a:solidFill>
                  <a:srgbClr val="000000"/>
                </a:solidFill>
              </a:rPr>
              <a:t>No terminal digite: f</a:t>
            </a:r>
            <a:r>
              <a:rPr lang="pt-BR" sz="1500">
                <a:solidFill>
                  <a:srgbClr val="000000"/>
                </a:solidFill>
              </a:rPr>
              <a:t>lyctl a</a:t>
            </a:r>
            <a:r>
              <a:rPr lang="pt-BR" sz="1500">
                <a:solidFill>
                  <a:srgbClr val="000000"/>
                </a:solidFill>
              </a:rPr>
              <a:t>uth signup</a:t>
            </a:r>
            <a:endParaRPr sz="1500">
              <a:solidFill>
                <a:srgbClr val="000000"/>
              </a:solidFill>
            </a:endParaRPr>
          </a:p>
          <a:p>
            <a:pPr indent="-323850" lvl="2" marL="13716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■"/>
            </a:pPr>
            <a:r>
              <a:rPr lang="pt-BR" sz="1500">
                <a:solidFill>
                  <a:srgbClr val="000000"/>
                </a:solidFill>
              </a:rPr>
              <a:t>OBS:  no caso de SO for linux acesse da </a:t>
            </a:r>
            <a:r>
              <a:rPr lang="pt-BR" sz="1500">
                <a:solidFill>
                  <a:srgbClr val="000000"/>
                </a:solidFill>
              </a:rPr>
              <a:t>seguinte</a:t>
            </a:r>
            <a:r>
              <a:rPr lang="pt-BR" sz="1500">
                <a:solidFill>
                  <a:srgbClr val="000000"/>
                </a:solidFill>
              </a:rPr>
              <a:t> forma: </a:t>
            </a:r>
            <a:r>
              <a:rPr b="1" lang="pt-BR" sz="15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/home/lucas/.fly/bin/flyctl auth signup</a:t>
            </a:r>
            <a:endParaRPr b="1" sz="15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lphaLcPeriod"/>
            </a:pPr>
            <a:r>
              <a:rPr lang="pt-BR" sz="1500">
                <a:solidFill>
                  <a:srgbClr val="000000"/>
                </a:solidFill>
              </a:rPr>
              <a:t>Isso o levará à página de inscrição onde você pode: Inscreva-se com e-mail: Digite seu nome, e-mail e senha. </a:t>
            </a:r>
            <a:endParaRPr sz="15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AutoNum type="alphaLcPeriod"/>
            </a:pPr>
            <a:r>
              <a:rPr lang="pt-BR" sz="1500">
                <a:solidFill>
                  <a:srgbClr val="000000"/>
                </a:solidFill>
              </a:rPr>
              <a:t>Inscreva-se no GitHub: Se você tem uma conta no GitHub, você pode usá-la para se inscrever. Fique atento ao e-mail confirmatório que enviaremos que lhe dará um link para definir uma senha; você precisará de um conjunto de senhas para que possamos verificar ativamente se é você para algumas Fly.io operações.</a:t>
            </a:r>
            <a:endParaRPr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 </a:t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659" name="Google Shape;659;g1640abaa626_0_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0" name="Google Shape;660;g1640abaa626_0_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1" name="Google Shape;661;g1640abaa626_0_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2" name="Google Shape;662;g1640abaa626_0_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3" name="Google Shape;663;g1640abaa626_0_4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4" name="Google Shape;664;g1640abaa626_0_4"/>
          <p:cNvSpPr txBox="1"/>
          <p:nvPr/>
        </p:nvSpPr>
        <p:spPr>
          <a:xfrm>
            <a:off x="18281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5" name="Google Shape;665;g1640abaa626_0_4"/>
          <p:cNvSpPr txBox="1"/>
          <p:nvPr/>
        </p:nvSpPr>
        <p:spPr>
          <a:xfrm>
            <a:off x="3825200" y="-83100"/>
            <a:ext cx="5567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Gerenciamento de Configurações 	           	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Infraestrutura como código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Virtualização, Conteinerização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       Serviços em nuvem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Implantação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1640abaa626_0_38"/>
          <p:cNvSpPr txBox="1"/>
          <p:nvPr>
            <p:ph idx="4294967295" type="body"/>
          </p:nvPr>
        </p:nvSpPr>
        <p:spPr>
          <a:xfrm>
            <a:off x="149000" y="1262000"/>
            <a:ext cx="8841300" cy="3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200">
                <a:solidFill>
                  <a:srgbClr val="000000"/>
                </a:solidFill>
              </a:rPr>
              <a:t>Deve ser feito o seguinte agora:</a:t>
            </a:r>
            <a:endParaRPr sz="1200">
              <a:solidFill>
                <a:srgbClr val="000000"/>
              </a:solidFill>
            </a:endParaRPr>
          </a:p>
          <a:p>
            <a:pPr indent="-3048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lang="pt-BR" sz="1200">
                <a:solidFill>
                  <a:srgbClr val="000000"/>
                </a:solidFill>
              </a:rPr>
              <a:t>Digite no terminal: </a:t>
            </a:r>
            <a:r>
              <a:rPr b="1" lang="pt-BR" sz="12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flyctl launch</a:t>
            </a:r>
            <a:endParaRPr b="1" sz="1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048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lphaLcPeriod"/>
            </a:pPr>
            <a:r>
              <a:rPr lang="pt-BR" sz="1200">
                <a:solidFill>
                  <a:srgbClr val="000000"/>
                </a:solidFill>
              </a:rPr>
              <a:t>De um nome a sua aplicação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-3048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lphaLcPeriod"/>
            </a:pPr>
            <a:r>
              <a:rPr lang="pt-BR" sz="1200">
                <a:solidFill>
                  <a:srgbClr val="000000"/>
                </a:solidFill>
              </a:rPr>
              <a:t>Aqui escolha </a:t>
            </a:r>
            <a:r>
              <a:rPr b="1" lang="pt-BR" sz="1200">
                <a:solidFill>
                  <a:srgbClr val="000000"/>
                </a:solidFill>
              </a:rPr>
              <a:t>gru (São Paulo)</a:t>
            </a:r>
            <a:r>
              <a:rPr lang="pt-BR" sz="1200">
                <a:solidFill>
                  <a:srgbClr val="000000"/>
                </a:solidFill>
              </a:rPr>
              <a:t> e após isso verifique que um arquivo, chamado fly.toml, foi criado na raiz do nosso projeto.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200">
                <a:solidFill>
                  <a:srgbClr val="000000"/>
                </a:solidFill>
              </a:rPr>
              <a:t>	    </a:t>
            </a:r>
            <a:endParaRPr sz="1200">
              <a:solidFill>
                <a:srgbClr val="000000"/>
              </a:solidFill>
            </a:endParaRPr>
          </a:p>
          <a:p>
            <a:pPr indent="-3048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lphaLcPeriod"/>
            </a:pPr>
            <a:r>
              <a:rPr lang="pt-BR" sz="1200">
                <a:solidFill>
                  <a:srgbClr val="000000"/>
                </a:solidFill>
              </a:rPr>
              <a:t>Escolha Não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-3048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lphaLcPeriod"/>
            </a:pPr>
            <a:r>
              <a:rPr lang="pt-BR" sz="1200">
                <a:solidFill>
                  <a:srgbClr val="000000"/>
                </a:solidFill>
              </a:rPr>
              <a:t>Aqui é perguntado se vocês querem fazer o deploy automático e vocês devem marcar </a:t>
            </a:r>
            <a:r>
              <a:rPr b="1" lang="pt-BR" sz="1200">
                <a:solidFill>
                  <a:srgbClr val="000000"/>
                </a:solidFill>
              </a:rPr>
              <a:t>não</a:t>
            </a:r>
            <a:r>
              <a:rPr lang="pt-BR" sz="1200">
                <a:solidFill>
                  <a:srgbClr val="000000"/>
                </a:solidFill>
              </a:rPr>
              <a:t>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671" name="Google Shape;671;g1640abaa626_0_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9125" y="1984400"/>
            <a:ext cx="2661900" cy="56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g1640abaa626_0_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9125" y="3102600"/>
            <a:ext cx="2783973" cy="21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g1640abaa626_0_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9123" y="3721498"/>
            <a:ext cx="2306000" cy="265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" name="Google Shape;674;g1640abaa626_0_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9123" y="4381250"/>
            <a:ext cx="2570655" cy="3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g1640abaa626_0_38"/>
          <p:cNvSpPr txBox="1"/>
          <p:nvPr/>
        </p:nvSpPr>
        <p:spPr>
          <a:xfrm>
            <a:off x="152400" y="1524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6" name="Google Shape;676;g1640abaa626_0_38"/>
          <p:cNvSpPr txBox="1"/>
          <p:nvPr/>
        </p:nvSpPr>
        <p:spPr>
          <a:xfrm>
            <a:off x="2285350" y="1455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7" name="Google Shape;677;g1640abaa626_0_38"/>
          <p:cNvSpPr txBox="1"/>
          <p:nvPr/>
        </p:nvSpPr>
        <p:spPr>
          <a:xfrm>
            <a:off x="4462825" y="1455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8" name="Google Shape;678;g1640abaa626_0_38"/>
          <p:cNvSpPr/>
          <p:nvPr/>
        </p:nvSpPr>
        <p:spPr>
          <a:xfrm>
            <a:off x="152400" y="15240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9" name="Google Shape;679;g1640abaa626_0_38"/>
          <p:cNvSpPr txBox="1"/>
          <p:nvPr/>
        </p:nvSpPr>
        <p:spPr>
          <a:xfrm>
            <a:off x="1980550" y="693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80" name="Google Shape;680;g1640abaa626_0_38"/>
          <p:cNvSpPr txBox="1"/>
          <p:nvPr/>
        </p:nvSpPr>
        <p:spPr>
          <a:xfrm>
            <a:off x="3977600" y="69300"/>
            <a:ext cx="5567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Gerenciamento de Configurações 	           	          Infraestrutura como código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Virtualização, Conteinerização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       Serviços em nuvem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Implantação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81" name="Google Shape;681;g1640abaa626_0_38"/>
          <p:cNvSpPr txBox="1"/>
          <p:nvPr/>
        </p:nvSpPr>
        <p:spPr>
          <a:xfrm>
            <a:off x="76200" y="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1640abaa626_0_62"/>
          <p:cNvSpPr txBox="1"/>
          <p:nvPr>
            <p:ph idx="4294967295" type="body"/>
          </p:nvPr>
        </p:nvSpPr>
        <p:spPr>
          <a:xfrm>
            <a:off x="194250" y="1238200"/>
            <a:ext cx="7688700" cy="37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i="1">
              <a:solidFill>
                <a:srgbClr val="000000"/>
              </a:solidFill>
            </a:endParaRPr>
          </a:p>
          <a:p>
            <a:pPr indent="-3111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pt-BR">
                <a:solidFill>
                  <a:srgbClr val="000000"/>
                </a:solidFill>
              </a:rPr>
              <a:t>Ainda no terminal digite o seguinte comando: </a:t>
            </a:r>
            <a:r>
              <a:rPr b="1" lang="pt-BR">
                <a:solidFill>
                  <a:srgbClr val="000000"/>
                </a:solidFill>
              </a:rPr>
              <a:t>flyctl auth token</a:t>
            </a:r>
            <a:endParaRPr b="1">
              <a:solidFill>
                <a:srgbClr val="000000"/>
              </a:solidFill>
            </a:endParaRPr>
          </a:p>
          <a:p>
            <a:pPr indent="-3111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lphaLcPeriod"/>
            </a:pPr>
            <a:r>
              <a:rPr lang="pt-BR" sz="1300">
                <a:solidFill>
                  <a:srgbClr val="000000"/>
                </a:solidFill>
              </a:rPr>
              <a:t>Observe que será gerado um código, copie pois vamos usar para criar nossa secret 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>
                <a:solidFill>
                  <a:srgbClr val="000000"/>
                </a:solidFill>
              </a:rPr>
              <a:t>	   b.Na opção Setting do projeto no github va na seguinte opção, assim que vocês clicarem terá uma opção no canto superior chamada </a:t>
            </a:r>
            <a:r>
              <a:rPr b="1" lang="pt-BR">
                <a:solidFill>
                  <a:srgbClr val="000000"/>
                </a:solidFill>
              </a:rPr>
              <a:t>New repository secret</a:t>
            </a:r>
            <a:r>
              <a:rPr lang="pt-BR">
                <a:solidFill>
                  <a:srgbClr val="000000"/>
                </a:solidFill>
              </a:rPr>
              <a:t> clique nela e vocês verão a seguinte tela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687" name="Google Shape;687;g1640abaa626_0_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4925" y="2071421"/>
            <a:ext cx="5718299" cy="39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" name="Google Shape;688;g1640abaa626_0_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7661" y="3736775"/>
            <a:ext cx="2190073" cy="4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" name="Google Shape;689;g1640abaa626_0_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79025" y="3229200"/>
            <a:ext cx="3691549" cy="1552025"/>
          </a:xfrm>
          <a:prstGeom prst="rect">
            <a:avLst/>
          </a:prstGeom>
          <a:noFill/>
          <a:ln>
            <a:noFill/>
          </a:ln>
        </p:spPr>
      </p:pic>
      <p:sp>
        <p:nvSpPr>
          <p:cNvPr id="690" name="Google Shape;690;g1640abaa626_0_62"/>
          <p:cNvSpPr/>
          <p:nvPr/>
        </p:nvSpPr>
        <p:spPr>
          <a:xfrm>
            <a:off x="3273125" y="4007925"/>
            <a:ext cx="855000" cy="221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g1640abaa626_0_62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2" name="Google Shape;692;g1640abaa626_0_62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3" name="Google Shape;693;g1640abaa626_0_62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4" name="Google Shape;694;g1640abaa626_0_62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5" name="Google Shape;695;g1640abaa626_0_62"/>
          <p:cNvSpPr txBox="1"/>
          <p:nvPr/>
        </p:nvSpPr>
        <p:spPr>
          <a:xfrm>
            <a:off x="18281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6" name="Google Shape;696;g1640abaa626_0_62"/>
          <p:cNvSpPr txBox="1"/>
          <p:nvPr/>
        </p:nvSpPr>
        <p:spPr>
          <a:xfrm>
            <a:off x="3825200" y="-83100"/>
            <a:ext cx="5567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Gerenciamento de Configurações 	           	          Infraestrutura como código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Virtualização, Conteinerização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       Serviços em nuvem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Implantação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7" name="Google Shape;697;g1640abaa626_0_62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1640abaa626_0_81"/>
          <p:cNvSpPr txBox="1"/>
          <p:nvPr>
            <p:ph idx="4294967295" type="body"/>
          </p:nvPr>
        </p:nvSpPr>
        <p:spPr>
          <a:xfrm>
            <a:off x="575250" y="917225"/>
            <a:ext cx="7688700" cy="43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pt-BR">
                <a:solidFill>
                  <a:srgbClr val="000000"/>
                </a:solidFill>
              </a:rPr>
              <a:t>Em Name deve-se nomear da seguinte forma: </a:t>
            </a:r>
            <a:r>
              <a:rPr b="1" lang="pt-BR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FLY_API_TOKEN_TEST</a:t>
            </a:r>
            <a:endParaRPr b="1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111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pt-BR">
                <a:solidFill>
                  <a:srgbClr val="000000"/>
                </a:solidFill>
              </a:rPr>
              <a:t>E em Secret deve-se passar o conjunto de caracteres que foi gerado com o seguinte comando </a:t>
            </a:r>
            <a:r>
              <a:rPr b="1" lang="pt-BR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flyctl auth token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pt-BR">
                <a:solidFill>
                  <a:srgbClr val="000000"/>
                </a:solidFill>
              </a:rPr>
              <a:t>Clique no botão </a:t>
            </a:r>
            <a:r>
              <a:rPr b="1" lang="pt-BR">
                <a:solidFill>
                  <a:srgbClr val="000000"/>
                </a:solidFill>
              </a:rPr>
              <a:t>add secret</a:t>
            </a:r>
            <a:r>
              <a:rPr lang="pt-BR">
                <a:solidFill>
                  <a:srgbClr val="000000"/>
                </a:solidFill>
              </a:rPr>
              <a:t> </a:t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>
                <a:solidFill>
                  <a:srgbClr val="000000"/>
                </a:solidFill>
              </a:rPr>
              <a:t>Agora no arquivo yml deve-se pôr os seguintes trechos de código:</a:t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703" name="Google Shape;703;g1640abaa626_0_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9949" y="2452025"/>
            <a:ext cx="2791750" cy="69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4" name="Google Shape;704;g1640abaa626_0_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16288" y="3072475"/>
            <a:ext cx="2498225" cy="1549525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g1640abaa626_0_8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6" name="Google Shape;706;g1640abaa626_0_81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7" name="Google Shape;707;g1640abaa626_0_81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8" name="Google Shape;708;g1640abaa626_0_81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9" name="Google Shape;709;g1640abaa626_0_81"/>
          <p:cNvSpPr txBox="1"/>
          <p:nvPr/>
        </p:nvSpPr>
        <p:spPr>
          <a:xfrm>
            <a:off x="1828150" y="-83100"/>
            <a:ext cx="225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construção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Integração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Automação de implantação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0" name="Google Shape;710;g1640abaa626_0_81"/>
          <p:cNvSpPr txBox="1"/>
          <p:nvPr/>
        </p:nvSpPr>
        <p:spPr>
          <a:xfrm>
            <a:off x="3825200" y="-83100"/>
            <a:ext cx="5567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Gerenciamento de Configurações 	           	          Infraestrutura como código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Processo de liberação frequente e confiável     Virtualização, Conteinerização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Engenharia de lançamento			          Serviços em nuvem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Implantação Contínua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1" name="Google Shape;711;g1640abaa626_0_81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144edb8c7f9_0_41"/>
          <p:cNvSpPr txBox="1"/>
          <p:nvPr>
            <p:ph idx="4294967295" type="title"/>
          </p:nvPr>
        </p:nvSpPr>
        <p:spPr>
          <a:xfrm>
            <a:off x="727650" y="260375"/>
            <a:ext cx="76887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BR" sz="1940"/>
              <a:t>Checkpoint de aprendizado - Fase #2</a:t>
            </a:r>
            <a:endParaRPr sz="194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940"/>
          </a:p>
        </p:txBody>
      </p:sp>
      <p:sp>
        <p:nvSpPr>
          <p:cNvPr id="717" name="Google Shape;717;g144edb8c7f9_0_41"/>
          <p:cNvSpPr txBox="1"/>
          <p:nvPr>
            <p:ph idx="4294967295" type="body"/>
          </p:nvPr>
        </p:nvSpPr>
        <p:spPr>
          <a:xfrm>
            <a:off x="46100" y="1054475"/>
            <a:ext cx="9015000" cy="38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Para avançar para a próxima etapa  deste modelo é necessário que vocês tenham cumprido os seguintes pontos: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lang="pt-BR" sz="1400">
                <a:solidFill>
                  <a:srgbClr val="000000"/>
                </a:solidFill>
              </a:rPr>
              <a:t>Ter instalado todos os pacotes informados para construção dos casos de testes.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lang="pt-BR" sz="1400">
                <a:solidFill>
                  <a:srgbClr val="000000"/>
                </a:solidFill>
              </a:rPr>
              <a:t>Ter efetuado os commits seguindo o padrão de commits.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lang="pt-BR" sz="1400">
                <a:solidFill>
                  <a:srgbClr val="000000"/>
                </a:solidFill>
              </a:rPr>
              <a:t>Ter construído o arquivo dos </a:t>
            </a:r>
            <a:r>
              <a:rPr b="1" lang="pt-BR" sz="1400">
                <a:solidFill>
                  <a:srgbClr val="000000"/>
                </a:solidFill>
              </a:rPr>
              <a:t>testes automatizados</a:t>
            </a:r>
            <a:r>
              <a:rPr lang="pt-BR" sz="1400">
                <a:solidFill>
                  <a:srgbClr val="000000"/>
                </a:solidFill>
              </a:rPr>
              <a:t> e ter obtido sucesso em todos os casos. 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lang="pt-BR" sz="1400">
                <a:solidFill>
                  <a:srgbClr val="000000"/>
                </a:solidFill>
              </a:rPr>
              <a:t>Ter instalado e configurado o </a:t>
            </a:r>
            <a:r>
              <a:rPr b="1" lang="pt-BR" sz="1400">
                <a:solidFill>
                  <a:srgbClr val="000000"/>
                </a:solidFill>
              </a:rPr>
              <a:t>Prettier</a:t>
            </a:r>
            <a:r>
              <a:rPr lang="pt-BR" sz="1400">
                <a:solidFill>
                  <a:srgbClr val="000000"/>
                </a:solidFill>
              </a:rPr>
              <a:t> e </a:t>
            </a:r>
            <a:r>
              <a:rPr b="1" lang="pt-BR" sz="1400">
                <a:solidFill>
                  <a:srgbClr val="000000"/>
                </a:solidFill>
              </a:rPr>
              <a:t>ESlint</a:t>
            </a:r>
            <a:r>
              <a:rPr lang="pt-BR" sz="1400">
                <a:solidFill>
                  <a:srgbClr val="000000"/>
                </a:solidFill>
              </a:rPr>
              <a:t>. 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lang="pt-BR" sz="1400">
                <a:solidFill>
                  <a:srgbClr val="000000"/>
                </a:solidFill>
              </a:rPr>
              <a:t>Ter construído nosso pipeline de CI e ao rodá-lo ter obtido 100% de sucesso.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lang="pt-BR" sz="1400">
                <a:solidFill>
                  <a:srgbClr val="000000"/>
                </a:solidFill>
              </a:rPr>
              <a:t>Ter seguido todos os passos para criar a conta no Fly.io até a implantação da API no mesmo.</a:t>
            </a:r>
            <a:endParaRPr sz="1400">
              <a:solidFill>
                <a:srgbClr val="000000"/>
              </a:solidFill>
            </a:endParaRPr>
          </a:p>
          <a:p>
            <a:pPr indent="-3175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</a:pPr>
            <a:r>
              <a:rPr lang="pt-BR" sz="1400">
                <a:solidFill>
                  <a:srgbClr val="000000"/>
                </a:solidFill>
              </a:rPr>
              <a:t>Criar a conta.</a:t>
            </a:r>
            <a:endParaRPr sz="1400">
              <a:solidFill>
                <a:srgbClr val="000000"/>
              </a:solidFill>
            </a:endParaRPr>
          </a:p>
          <a:p>
            <a:pPr indent="-3175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</a:pPr>
            <a:r>
              <a:rPr lang="pt-BR" sz="1400">
                <a:solidFill>
                  <a:srgbClr val="000000"/>
                </a:solidFill>
              </a:rPr>
              <a:t>Configurar os arquivos através do terminal.</a:t>
            </a:r>
            <a:endParaRPr sz="1400">
              <a:solidFill>
                <a:srgbClr val="000000"/>
              </a:solidFill>
            </a:endParaRPr>
          </a:p>
          <a:p>
            <a:pPr indent="-3175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</a:pPr>
            <a:r>
              <a:rPr lang="pt-BR" sz="1400">
                <a:solidFill>
                  <a:srgbClr val="000000"/>
                </a:solidFill>
              </a:rPr>
              <a:t>Gerar a chave que será usada na criação da API Key.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lang="pt-BR" sz="1400">
                <a:solidFill>
                  <a:srgbClr val="000000"/>
                </a:solidFill>
              </a:rPr>
              <a:t>Adicionar os scripts necessários no nosso arquivo yml para as devidas configurações do CD. 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lang="pt-BR" sz="1400">
                <a:solidFill>
                  <a:srgbClr val="000000"/>
                </a:solidFill>
              </a:rPr>
              <a:t>Salvar e efetuar mais um commit para acionar o pipeline de CI/CD e ver a implantação da API no Fly.io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000000"/>
                </a:solidFill>
              </a:rPr>
              <a:t>Link do formulário de feedback </a:t>
            </a:r>
            <a:r>
              <a:rPr b="1" lang="pt-BR" sz="1600" u="sng">
                <a:solidFill>
                  <a:srgbClr val="000000"/>
                </a:solidFill>
              </a:rPr>
              <a:t>parcial</a:t>
            </a:r>
            <a:r>
              <a:rPr b="1" lang="pt-BR" sz="1600">
                <a:solidFill>
                  <a:srgbClr val="000000"/>
                </a:solidFill>
              </a:rPr>
              <a:t> disponível em: </a:t>
            </a:r>
            <a:r>
              <a:rPr b="1" lang="pt-BR" sz="160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https://bit.ly/3F1YirR</a:t>
            </a:r>
            <a:r>
              <a:rPr b="1" lang="pt-BR" sz="1600">
                <a:solidFill>
                  <a:srgbClr val="000000"/>
                </a:solidFill>
              </a:rPr>
              <a:t> </a:t>
            </a:r>
            <a:endParaRPr b="1"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7a0344ce01_1_264"/>
          <p:cNvSpPr txBox="1"/>
          <p:nvPr>
            <p:ph idx="1" type="body"/>
          </p:nvPr>
        </p:nvSpPr>
        <p:spPr>
          <a:xfrm>
            <a:off x="4424000" y="2571750"/>
            <a:ext cx="4099500" cy="46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pt-BR" sz="1704">
                <a:solidFill>
                  <a:srgbClr val="000000"/>
                </a:solidFill>
              </a:rPr>
              <a:t>1) </a:t>
            </a:r>
            <a:r>
              <a:rPr b="1" lang="pt-BR" sz="1704">
                <a:solidFill>
                  <a:srgbClr val="000000"/>
                </a:solidFill>
              </a:rPr>
              <a:t>Comunicação</a:t>
            </a:r>
            <a:endParaRPr b="1" sz="1704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1" sz="1704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pt-BR" sz="1704">
                <a:solidFill>
                  <a:srgbClr val="000000"/>
                </a:solidFill>
              </a:rPr>
              <a:t>2) Priorizar relacionamentos</a:t>
            </a:r>
            <a:endParaRPr b="1" sz="1704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1" sz="1704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pt-BR" sz="1704">
                <a:solidFill>
                  <a:srgbClr val="000000"/>
                </a:solidFill>
              </a:rPr>
              <a:t>3) </a:t>
            </a:r>
            <a:r>
              <a:rPr b="1" lang="pt-BR" sz="1704">
                <a:solidFill>
                  <a:srgbClr val="000000"/>
                </a:solidFill>
              </a:rPr>
              <a:t>Alinhamento de responsabilidade e </a:t>
            </a:r>
            <a:endParaRPr b="1" sz="1704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pt-BR" sz="1704">
                <a:solidFill>
                  <a:srgbClr val="000000"/>
                </a:solidFill>
              </a:rPr>
              <a:t>incentivos</a:t>
            </a:r>
            <a:endParaRPr b="1" sz="1704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1" sz="1704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pt-BR" sz="1704">
                <a:solidFill>
                  <a:srgbClr val="000000"/>
                </a:solidFill>
              </a:rPr>
              <a:t>4) Respeito</a:t>
            </a:r>
            <a:endParaRPr b="1" sz="1704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1" sz="1704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1" sz="1704">
              <a:solidFill>
                <a:srgbClr val="000000"/>
              </a:solidFill>
            </a:endParaRPr>
          </a:p>
        </p:txBody>
      </p:sp>
      <p:sp>
        <p:nvSpPr>
          <p:cNvPr id="119" name="Google Shape;119;g17a0344ce01_1_264"/>
          <p:cNvSpPr txBox="1"/>
          <p:nvPr>
            <p:ph idx="1" type="body"/>
          </p:nvPr>
        </p:nvSpPr>
        <p:spPr>
          <a:xfrm>
            <a:off x="547525" y="1308850"/>
            <a:ext cx="8379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pt-BR" sz="2100">
                <a:solidFill>
                  <a:srgbClr val="000000"/>
                </a:solidFill>
              </a:rPr>
              <a:t>Há </a:t>
            </a:r>
            <a:r>
              <a:rPr b="1" lang="pt-BR" sz="2100">
                <a:solidFill>
                  <a:srgbClr val="000000"/>
                </a:solidFill>
              </a:rPr>
              <a:t>quatro pontos</a:t>
            </a:r>
            <a:r>
              <a:rPr lang="pt-BR" sz="2100">
                <a:solidFill>
                  <a:srgbClr val="000000"/>
                </a:solidFill>
              </a:rPr>
              <a:t> que permeiam uma </a:t>
            </a:r>
            <a:r>
              <a:rPr b="1" lang="pt-BR" sz="2100">
                <a:solidFill>
                  <a:srgbClr val="000000"/>
                </a:solidFill>
              </a:rPr>
              <a:t>boa colaboração na gesid.tech</a:t>
            </a:r>
            <a:r>
              <a:rPr lang="pt-BR" sz="2100">
                <a:solidFill>
                  <a:srgbClr val="000000"/>
                </a:solidFill>
              </a:rPr>
              <a:t>:</a:t>
            </a:r>
            <a:endParaRPr sz="2100">
              <a:solidFill>
                <a:srgbClr val="000000"/>
              </a:solidFill>
            </a:endParaRPr>
          </a:p>
        </p:txBody>
      </p:sp>
      <p:pic>
        <p:nvPicPr>
          <p:cNvPr id="120" name="Google Shape;120;g17a0344ce01_1_2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93100" y="2394147"/>
            <a:ext cx="2253600" cy="225356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21" name="Google Shape;121;g17a0344ce01_1_26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" name="Google Shape;122;g17a0344ce01_1_26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  	Controle de versão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" name="Google Shape;123;g17a0344ce01_1_26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" name="Google Shape;124;g17a0344ce01_1_26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213c458ba1b_0_8"/>
          <p:cNvSpPr txBox="1"/>
          <p:nvPr>
            <p:ph idx="4294967295" type="body"/>
          </p:nvPr>
        </p:nvSpPr>
        <p:spPr>
          <a:xfrm>
            <a:off x="-34350" y="1390600"/>
            <a:ext cx="6708000" cy="21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Você constrói, você executa </a:t>
            </a:r>
            <a:r>
              <a:rPr lang="pt-BR" sz="1600">
                <a:solidFill>
                  <a:srgbClr val="000000"/>
                </a:solidFill>
              </a:rPr>
              <a:t>(</a:t>
            </a:r>
            <a:r>
              <a:rPr i="1" lang="pt-BR" sz="1600">
                <a:solidFill>
                  <a:srgbClr val="000000"/>
                </a:solidFill>
              </a:rPr>
              <a:t>you build it, you run it</a:t>
            </a:r>
            <a:r>
              <a:rPr lang="pt-BR" sz="1600">
                <a:solidFill>
                  <a:srgbClr val="000000"/>
                </a:solidFill>
              </a:rPr>
              <a:t>): </a:t>
            </a:r>
            <a:endParaRPr sz="16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Princípios:</a:t>
            </a:r>
            <a:endParaRPr b="1" sz="1600">
              <a:solidFill>
                <a:srgbClr val="000000"/>
              </a:solidFill>
            </a:endParaRPr>
          </a:p>
          <a:p>
            <a:pPr indent="-3302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○"/>
            </a:pPr>
            <a:r>
              <a:rPr lang="pt-BR" sz="1600">
                <a:solidFill>
                  <a:srgbClr val="000000"/>
                </a:solidFill>
              </a:rPr>
              <a:t>A equipe é responsável por tudo que constroem, desde o projeto até a entrega e operação. Onde os sistemas são feitos de forma resiliente alinhados aos requisitos funcionais e não </a:t>
            </a:r>
            <a:r>
              <a:rPr lang="pt-BR" sz="1600">
                <a:solidFill>
                  <a:srgbClr val="000000"/>
                </a:solidFill>
              </a:rPr>
              <a:t>funcionais.</a:t>
            </a:r>
            <a:r>
              <a:rPr lang="pt-BR" sz="1600">
                <a:solidFill>
                  <a:srgbClr val="000000"/>
                </a:solidFill>
              </a:rPr>
              <a:t>.</a:t>
            </a:r>
            <a:endParaRPr sz="1600">
              <a:solidFill>
                <a:srgbClr val="000000"/>
              </a:solidFill>
            </a:endParaRPr>
          </a:p>
          <a:p>
            <a:pPr indent="-3302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○"/>
            </a:pPr>
            <a:r>
              <a:rPr lang="pt-BR" sz="1600">
                <a:solidFill>
                  <a:srgbClr val="000000"/>
                </a:solidFill>
              </a:rPr>
              <a:t>Os sistemas falham rápido e avisam rápido.</a:t>
            </a:r>
            <a:endParaRPr sz="1600">
              <a:solidFill>
                <a:srgbClr val="000000"/>
              </a:solidFill>
            </a:endParaRPr>
          </a:p>
          <a:p>
            <a:pPr indent="-3302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○"/>
            </a:pPr>
            <a:r>
              <a:rPr lang="pt-BR" sz="1600">
                <a:solidFill>
                  <a:srgbClr val="000000"/>
                </a:solidFill>
              </a:rPr>
              <a:t>Todo o time alinhado e considerando, testando e adotando novas tecnologias.</a:t>
            </a:r>
            <a:endParaRPr sz="1600">
              <a:solidFill>
                <a:srgbClr val="000000"/>
              </a:solidFill>
            </a:endParaRPr>
          </a:p>
        </p:txBody>
      </p:sp>
      <p:sp>
        <p:nvSpPr>
          <p:cNvPr id="723" name="Google Shape;723;g213c458ba1b_0_8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4" name="Google Shape;724;g213c458ba1b_0_8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5" name="Google Shape;725;g213c458ba1b_0_8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6" name="Google Shape;726;g213c458ba1b_0_8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7" name="Google Shape;727;g213c458ba1b_0_8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8" name="Google Shape;728;g213c458ba1b_0_8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Você constrói, você executa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9" name="Google Shape;729;g213c458ba1b_0_8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30" name="Google Shape;730;g213c458ba1b_0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94950" y="1831950"/>
            <a:ext cx="1959750" cy="22863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2403dbe1f6c_0_1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6" name="Google Shape;736;g2403dbe1f6c_0_17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7" name="Google Shape;737;g2403dbe1f6c_0_17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8" name="Google Shape;738;g2403dbe1f6c_0_17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9" name="Google Shape;739;g2403dbe1f6c_0_17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0" name="Google Shape;740;g2403dbe1f6c_0_17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Você constrói, você executa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1" name="Google Shape;741;g2403dbe1f6c_0_17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2" name="Google Shape;742;g2403dbe1f6c_0_17"/>
          <p:cNvSpPr txBox="1"/>
          <p:nvPr/>
        </p:nvSpPr>
        <p:spPr>
          <a:xfrm>
            <a:off x="2084100" y="994900"/>
            <a:ext cx="6147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"Você constrói, você executa"  (</a:t>
            </a:r>
            <a:r>
              <a:rPr i="1" lang="pt-BR" sz="1800"/>
              <a:t>you build it, you run it)</a:t>
            </a:r>
            <a:r>
              <a:rPr lang="pt-BR" sz="1800"/>
              <a:t>:</a:t>
            </a:r>
            <a:endParaRPr sz="1800"/>
          </a:p>
        </p:txBody>
      </p:sp>
      <p:sp>
        <p:nvSpPr>
          <p:cNvPr id="743" name="Google Shape;743;g2403dbe1f6c_0_17"/>
          <p:cNvSpPr txBox="1"/>
          <p:nvPr>
            <p:ph idx="4294967295" type="body"/>
          </p:nvPr>
        </p:nvSpPr>
        <p:spPr>
          <a:xfrm>
            <a:off x="4751900" y="1466800"/>
            <a:ext cx="4153200" cy="19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b="1" lang="pt-BR" sz="1500">
                <a:solidFill>
                  <a:srgbClr val="000000"/>
                </a:solidFill>
              </a:rPr>
              <a:t>Desafios:</a:t>
            </a:r>
            <a:endParaRPr b="1" sz="15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○"/>
            </a:pPr>
            <a:r>
              <a:rPr lang="pt-BR" sz="1500">
                <a:solidFill>
                  <a:srgbClr val="000000"/>
                </a:solidFill>
              </a:rPr>
              <a:t>Mudança drástica de cronograma</a:t>
            </a:r>
            <a:endParaRPr sz="15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○"/>
            </a:pPr>
            <a:r>
              <a:rPr lang="pt-BR" sz="1500">
                <a:solidFill>
                  <a:srgbClr val="000000"/>
                </a:solidFill>
              </a:rPr>
              <a:t>Risco de atraso em funcionalidades solicitadas pelo cliente </a:t>
            </a:r>
            <a:endParaRPr sz="15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○"/>
            </a:pPr>
            <a:r>
              <a:rPr lang="pt-BR" sz="1500">
                <a:solidFill>
                  <a:srgbClr val="000000"/>
                </a:solidFill>
              </a:rPr>
              <a:t>O negócio precisa de atualizações constantes</a:t>
            </a:r>
            <a:endParaRPr sz="15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○"/>
            </a:pPr>
            <a:r>
              <a:rPr lang="pt-BR" sz="1500">
                <a:solidFill>
                  <a:srgbClr val="000000"/>
                </a:solidFill>
              </a:rPr>
              <a:t>Dificuldade de mudança interna para aceitar o novo conceito</a:t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744" name="Google Shape;744;g2403dbe1f6c_0_17"/>
          <p:cNvSpPr txBox="1"/>
          <p:nvPr>
            <p:ph idx="4294967295" type="body"/>
          </p:nvPr>
        </p:nvSpPr>
        <p:spPr>
          <a:xfrm>
            <a:off x="118050" y="1466800"/>
            <a:ext cx="47490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Benefícios:</a:t>
            </a:r>
            <a:endParaRPr b="1" sz="16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○"/>
            </a:pPr>
            <a:r>
              <a:rPr lang="pt-BR" sz="1500">
                <a:solidFill>
                  <a:srgbClr val="000000"/>
                </a:solidFill>
              </a:rPr>
              <a:t>Menos pressão sobre as equipes de TI</a:t>
            </a:r>
            <a:endParaRPr sz="15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○"/>
            </a:pPr>
            <a:r>
              <a:rPr lang="pt-BR" sz="1500">
                <a:solidFill>
                  <a:srgbClr val="000000"/>
                </a:solidFill>
              </a:rPr>
              <a:t>Design pronto para produção mais rápido</a:t>
            </a:r>
            <a:endParaRPr sz="1500">
              <a:solidFill>
                <a:srgbClr val="000000"/>
              </a:solidFill>
            </a:endParaRPr>
          </a:p>
          <a:p>
            <a:pPr indent="-32385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○"/>
            </a:pPr>
            <a:r>
              <a:rPr lang="pt-BR" sz="1500">
                <a:solidFill>
                  <a:srgbClr val="000000"/>
                </a:solidFill>
              </a:rPr>
              <a:t>Tempos de resposta mais rápidos e código testado de forma mais completa.</a:t>
            </a:r>
            <a:endParaRPr sz="1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1e59a7748e9_0_64"/>
          <p:cNvSpPr txBox="1"/>
          <p:nvPr>
            <p:ph idx="4294967295" type="body"/>
          </p:nvPr>
        </p:nvSpPr>
        <p:spPr>
          <a:xfrm>
            <a:off x="304800" y="1390600"/>
            <a:ext cx="48756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b="1" lang="pt-BR" sz="1800">
                <a:solidFill>
                  <a:srgbClr val="000000"/>
                </a:solidFill>
              </a:rPr>
              <a:t>Suporte fora do expediente para Devs</a:t>
            </a:r>
            <a:endParaRPr b="1" sz="1800">
              <a:solidFill>
                <a:srgbClr val="000000"/>
              </a:solidFill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</a:pPr>
            <a:r>
              <a:rPr lang="pt-BR" sz="1800">
                <a:solidFill>
                  <a:srgbClr val="000000"/>
                </a:solidFill>
              </a:rPr>
              <a:t>Oferecer suporte fora do expediente para desenvolvedores é uma prática comum em muitas equipes de desenvolvimento, especialmente quando se trata de projetos críticos ou ambientes de produção que precisam ser mantidos e monitorados constantemente.</a:t>
            </a:r>
            <a:endParaRPr sz="1800">
              <a:solidFill>
                <a:srgbClr val="000000"/>
              </a:solidFill>
            </a:endParaRPr>
          </a:p>
        </p:txBody>
      </p:sp>
      <p:pic>
        <p:nvPicPr>
          <p:cNvPr id="750" name="Google Shape;750;g1e59a7748e9_0_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08850" y="1629425"/>
            <a:ext cx="2573525" cy="25735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751" name="Google Shape;751;g1e59a7748e9_0_6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2" name="Google Shape;752;g1e59a7748e9_0_6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3" name="Google Shape;753;g1e59a7748e9_0_6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4" name="Google Shape;754;g1e59a7748e9_0_6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5" name="Google Shape;755;g1e59a7748e9_0_64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6" name="Google Shape;756;g1e59a7748e9_0_64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Suporte fora do expediente para Devs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  	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 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7" name="Google Shape;757;g1e59a7748e9_0_64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24044cb0a43_0_0"/>
          <p:cNvSpPr txBox="1"/>
          <p:nvPr>
            <p:ph idx="4294967295" type="body"/>
          </p:nvPr>
        </p:nvSpPr>
        <p:spPr>
          <a:xfrm>
            <a:off x="41850" y="1314400"/>
            <a:ext cx="59127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Monitoramento contínuo do tempo de execução </a:t>
            </a:r>
            <a:r>
              <a:rPr lang="pt-BR" sz="1600">
                <a:solidFill>
                  <a:srgbClr val="000000"/>
                </a:solidFill>
              </a:rPr>
              <a:t>(</a:t>
            </a:r>
            <a:r>
              <a:rPr i="1" lang="pt-BR" sz="1600">
                <a:solidFill>
                  <a:srgbClr val="000000"/>
                </a:solidFill>
              </a:rPr>
              <a:t>Continuous run time monitoring</a:t>
            </a:r>
            <a:r>
              <a:rPr lang="pt-BR" sz="1600">
                <a:solidFill>
                  <a:srgbClr val="000000"/>
                </a:solidFill>
              </a:rPr>
              <a:t>);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pt-BR" sz="1600">
                <a:solidFill>
                  <a:srgbClr val="000000"/>
                </a:solidFill>
              </a:rPr>
              <a:t>Objetivo do monitoramento contínuo em DevOps:</a:t>
            </a:r>
            <a:endParaRPr b="1" sz="1600">
              <a:solidFill>
                <a:srgbClr val="000000"/>
              </a:solidFill>
            </a:endParaRPr>
          </a:p>
          <a:p>
            <a:pPr indent="-3302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○"/>
            </a:pPr>
            <a:r>
              <a:rPr lang="pt-BR" sz="1600">
                <a:solidFill>
                  <a:srgbClr val="000000"/>
                </a:solidFill>
              </a:rPr>
              <a:t>O MC visa </a:t>
            </a:r>
            <a:r>
              <a:rPr b="1" lang="pt-BR" sz="1600">
                <a:solidFill>
                  <a:srgbClr val="000000"/>
                </a:solidFill>
              </a:rPr>
              <a:t>fortalecer a transparência de ambientes</a:t>
            </a:r>
            <a:r>
              <a:rPr lang="pt-BR" sz="1600">
                <a:solidFill>
                  <a:srgbClr val="000000"/>
                </a:solidFill>
              </a:rPr>
              <a:t>, mantendo um sistema vigilante para monitorar e resolver problemas.</a:t>
            </a:r>
            <a:endParaRPr sz="1600">
              <a:solidFill>
                <a:srgbClr val="000000"/>
              </a:solidFill>
            </a:endParaRPr>
          </a:p>
          <a:p>
            <a:pPr indent="-3302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○"/>
            </a:pPr>
            <a:r>
              <a:rPr lang="pt-BR" sz="1600">
                <a:solidFill>
                  <a:srgbClr val="000000"/>
                </a:solidFill>
              </a:rPr>
              <a:t>O MC visa </a:t>
            </a:r>
            <a:r>
              <a:rPr b="1" lang="pt-BR" sz="1600">
                <a:solidFill>
                  <a:srgbClr val="000000"/>
                </a:solidFill>
              </a:rPr>
              <a:t>identificar inconsistências de desempenho e fontes de erro</a:t>
            </a:r>
            <a:r>
              <a:rPr lang="pt-BR" sz="1600">
                <a:solidFill>
                  <a:srgbClr val="000000"/>
                </a:solidFill>
              </a:rPr>
              <a:t>.</a:t>
            </a:r>
            <a:endParaRPr sz="1600">
              <a:solidFill>
                <a:srgbClr val="000000"/>
              </a:solidFill>
            </a:endParaRPr>
          </a:p>
          <a:p>
            <a:pPr indent="-3302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○"/>
            </a:pPr>
            <a:r>
              <a:rPr lang="pt-BR" sz="1600">
                <a:solidFill>
                  <a:srgbClr val="000000"/>
                </a:solidFill>
              </a:rPr>
              <a:t>O MC é </a:t>
            </a:r>
            <a:r>
              <a:rPr b="1" lang="pt-BR" sz="1600">
                <a:solidFill>
                  <a:srgbClr val="000000"/>
                </a:solidFill>
              </a:rPr>
              <a:t>especialmente útil para rastrear o feedback do usuário</a:t>
            </a:r>
            <a:r>
              <a:rPr lang="pt-BR" sz="1600">
                <a:solidFill>
                  <a:srgbClr val="000000"/>
                </a:solidFill>
              </a:rPr>
              <a:t> após uma alteração ou atualização recente de um software ou aplicativo.</a:t>
            </a:r>
            <a:endParaRPr sz="1600">
              <a:solidFill>
                <a:srgbClr val="000000"/>
              </a:solidFill>
            </a:endParaRPr>
          </a:p>
        </p:txBody>
      </p:sp>
      <p:sp>
        <p:nvSpPr>
          <p:cNvPr id="763" name="Google Shape;763;g24044cb0a43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4" name="Google Shape;764;g24044cb0a43_0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5" name="Google Shape;765;g24044cb0a43_0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6" name="Google Shape;766;g24044cb0a43_0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7" name="Google Shape;767;g24044cb0a43_0_0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8" name="Google Shape;768;g24044cb0a43_0_0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 contínuo do tempo de execução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9" name="Google Shape;769;g24044cb0a43_0_0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70" name="Google Shape;770;g24044cb0a43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1225" y="1859625"/>
            <a:ext cx="2239350" cy="22393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24044cb0a43_0_21"/>
          <p:cNvSpPr txBox="1"/>
          <p:nvPr>
            <p:ph idx="4294967295" type="body"/>
          </p:nvPr>
        </p:nvSpPr>
        <p:spPr>
          <a:xfrm>
            <a:off x="0" y="1162000"/>
            <a:ext cx="90795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b="1" lang="pt-BR" sz="1500">
                <a:solidFill>
                  <a:srgbClr val="000000"/>
                </a:solidFill>
              </a:rPr>
              <a:t>Monitoramento contínuo do tempo de execução </a:t>
            </a:r>
            <a:r>
              <a:rPr lang="pt-BR" sz="1500">
                <a:solidFill>
                  <a:srgbClr val="000000"/>
                </a:solidFill>
              </a:rPr>
              <a:t>(</a:t>
            </a:r>
            <a:r>
              <a:rPr i="1" lang="pt-BR" sz="1500">
                <a:solidFill>
                  <a:srgbClr val="000000"/>
                </a:solidFill>
              </a:rPr>
              <a:t>Continuous runtime monitoring</a:t>
            </a:r>
            <a:r>
              <a:rPr lang="pt-BR" sz="1500">
                <a:solidFill>
                  <a:srgbClr val="000000"/>
                </a:solidFill>
              </a:rPr>
              <a:t>);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b="1" lang="pt-BR" sz="1500">
                <a:solidFill>
                  <a:srgbClr val="000000"/>
                </a:solidFill>
              </a:rPr>
              <a:t>Tipos de Monitoramento Contínuo:</a:t>
            </a:r>
            <a:endParaRPr b="1"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500">
                <a:solidFill>
                  <a:srgbClr val="000000"/>
                </a:solidFill>
              </a:rPr>
              <a:t>1) </a:t>
            </a:r>
            <a:r>
              <a:rPr b="1" lang="pt-BR" sz="1500">
                <a:solidFill>
                  <a:srgbClr val="000000"/>
                </a:solidFill>
              </a:rPr>
              <a:t>Monitoramento de infraestrutura</a:t>
            </a:r>
            <a:r>
              <a:rPr b="1" lang="pt-BR" sz="1500">
                <a:solidFill>
                  <a:srgbClr val="000000"/>
                </a:solidFill>
              </a:rPr>
              <a:t>:</a:t>
            </a:r>
            <a:endParaRPr b="1"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Cria e mantém a infraestrutura de TI interna que  é fundamental para empresas que dependem muito desse sistema para desenvolver e entregar serviços e produtos.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500">
                <a:solidFill>
                  <a:srgbClr val="000000"/>
                </a:solidFill>
              </a:rPr>
              <a:t>2) </a:t>
            </a:r>
            <a:r>
              <a:rPr b="1" lang="pt-BR" sz="1500">
                <a:solidFill>
                  <a:srgbClr val="000000"/>
                </a:solidFill>
              </a:rPr>
              <a:t>Monitoramento de aplicativos</a:t>
            </a:r>
            <a:endParaRPr b="1"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O monitoramento de aplicativos fornece informações sobre um aplicativo desde o tempo de atividade do aplicativo, segurança até desempenho e tempo de log. 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500">
                <a:solidFill>
                  <a:srgbClr val="000000"/>
                </a:solidFill>
              </a:rPr>
              <a:t>3) </a:t>
            </a:r>
            <a:r>
              <a:rPr b="1" lang="pt-BR" sz="1500">
                <a:solidFill>
                  <a:srgbClr val="000000"/>
                </a:solidFill>
              </a:rPr>
              <a:t>Monitoramento de rede</a:t>
            </a:r>
            <a:endParaRPr b="1"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O monitoramento de rede lida com um dos componentes mais importantes das redes de processo DevOps. Que facilita a avaliação de switches, servidores, máquinas virtuais, firewalls e roteadores.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776" name="Google Shape;776;g24044cb0a43_0_2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7" name="Google Shape;777;g24044cb0a43_0_21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8" name="Google Shape;778;g24044cb0a43_0_21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9" name="Google Shape;779;g24044cb0a43_0_21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0" name="Google Shape;780;g24044cb0a43_0_21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1" name="Google Shape;781;g24044cb0a43_0_21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 contínuo do tempo de execução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2" name="Google Shape;782;g24044cb0a43_0_21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2"/>
        </a:solidFill>
      </p:bgPr>
    </p:bg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g24044cb0a43_0_44"/>
          <p:cNvSpPr txBox="1"/>
          <p:nvPr>
            <p:ph idx="4294967295" type="body"/>
          </p:nvPr>
        </p:nvSpPr>
        <p:spPr>
          <a:xfrm>
            <a:off x="-34350" y="1238200"/>
            <a:ext cx="91440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b="1" lang="pt-BR" sz="1800">
                <a:solidFill>
                  <a:srgbClr val="000000"/>
                </a:solidFill>
              </a:rPr>
              <a:t>Monitoramento contínuo do tempo de execução;</a:t>
            </a:r>
            <a:endParaRPr sz="18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800">
              <a:solidFill>
                <a:srgbClr val="000000"/>
              </a:solidFill>
            </a:endParaRPr>
          </a:p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b="1" lang="pt-BR" sz="1800">
                <a:solidFill>
                  <a:srgbClr val="000000"/>
                </a:solidFill>
              </a:rPr>
              <a:t>Benefícios do monitoramento contínuo:</a:t>
            </a:r>
            <a:endParaRPr b="1" sz="1800">
              <a:solidFill>
                <a:srgbClr val="000000"/>
              </a:solidFill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</a:pPr>
            <a:r>
              <a:rPr lang="pt-BR" sz="1800">
                <a:solidFill>
                  <a:srgbClr val="000000"/>
                </a:solidFill>
                <a:highlight>
                  <a:schemeClr val="lt2"/>
                </a:highlight>
                <a:latin typeface="Roboto"/>
                <a:ea typeface="Roboto"/>
                <a:cs typeface="Roboto"/>
                <a:sym typeface="Roboto"/>
              </a:rPr>
              <a:t>Melhor segurança;</a:t>
            </a:r>
            <a:endParaRPr sz="1800">
              <a:solidFill>
                <a:srgbClr val="000000"/>
              </a:solidFill>
              <a:highlight>
                <a:schemeClr val="lt2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"/>
              <a:buChar char="○"/>
            </a:pPr>
            <a:r>
              <a:rPr lang="pt-BR" sz="1800">
                <a:solidFill>
                  <a:srgbClr val="000000"/>
                </a:solidFill>
                <a:highlight>
                  <a:schemeClr val="lt2"/>
                </a:highlight>
                <a:latin typeface="Roboto"/>
                <a:ea typeface="Roboto"/>
                <a:cs typeface="Roboto"/>
                <a:sym typeface="Roboto"/>
              </a:rPr>
              <a:t>Erros de desempenho são detectados mais cedo;</a:t>
            </a:r>
            <a:endParaRPr sz="1800">
              <a:solidFill>
                <a:srgbClr val="000000"/>
              </a:solidFill>
              <a:highlight>
                <a:schemeClr val="lt2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"/>
              <a:buChar char="○"/>
            </a:pPr>
            <a:r>
              <a:rPr lang="pt-BR" sz="1800">
                <a:solidFill>
                  <a:srgbClr val="000000"/>
                </a:solidFill>
                <a:highlight>
                  <a:schemeClr val="lt2"/>
                </a:highlight>
                <a:latin typeface="Roboto"/>
                <a:ea typeface="Roboto"/>
                <a:cs typeface="Roboto"/>
                <a:sym typeface="Roboto"/>
              </a:rPr>
              <a:t>O tempo de inatividade do sistema é significativamente reduzido;</a:t>
            </a:r>
            <a:endParaRPr sz="1800">
              <a:solidFill>
                <a:srgbClr val="000000"/>
              </a:solidFill>
              <a:highlight>
                <a:schemeClr val="lt2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"/>
              <a:buChar char="○"/>
            </a:pPr>
            <a:r>
              <a:rPr lang="pt-BR" sz="1800">
                <a:solidFill>
                  <a:srgbClr val="000000"/>
                </a:solidFill>
                <a:highlight>
                  <a:schemeClr val="lt2"/>
                </a:highlight>
                <a:latin typeface="Roboto"/>
                <a:ea typeface="Roboto"/>
                <a:cs typeface="Roboto"/>
                <a:sym typeface="Roboto"/>
              </a:rPr>
              <a:t>Facilita o melhor desempenho para o negócio.</a:t>
            </a:r>
            <a:endParaRPr sz="1800">
              <a:solidFill>
                <a:srgbClr val="000000"/>
              </a:solidFill>
              <a:highlight>
                <a:schemeClr val="lt2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8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800">
              <a:solidFill>
                <a:srgbClr val="000000"/>
              </a:solidFill>
            </a:endParaRPr>
          </a:p>
        </p:txBody>
      </p:sp>
      <p:sp>
        <p:nvSpPr>
          <p:cNvPr id="788" name="Google Shape;788;g24044cb0a43_0_44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9" name="Google Shape;789;g24044cb0a43_0_44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0" name="Google Shape;790;g24044cb0a43_0_44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1" name="Google Shape;791;g24044cb0a43_0_44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2" name="Google Shape;792;g24044cb0a43_0_44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3" name="Google Shape;793;g24044cb0a43_0_44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 contínuo do tempo de execução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4" name="Google Shape;794;g24044cb0a43_0_44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1e59a7748e9_0_87"/>
          <p:cNvSpPr txBox="1"/>
          <p:nvPr>
            <p:ph idx="4294967295" type="body"/>
          </p:nvPr>
        </p:nvSpPr>
        <p:spPr>
          <a:xfrm>
            <a:off x="889050" y="1270038"/>
            <a:ext cx="2595900" cy="4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600">
                <a:solidFill>
                  <a:srgbClr val="000000"/>
                </a:solidFill>
              </a:rPr>
              <a:t>Desempenho</a:t>
            </a:r>
            <a:endParaRPr b="1" sz="1600">
              <a:solidFill>
                <a:srgbClr val="000000"/>
              </a:solidFill>
            </a:endParaRPr>
          </a:p>
        </p:txBody>
      </p:sp>
      <p:pic>
        <p:nvPicPr>
          <p:cNvPr id="800" name="Google Shape;800;g1e59a7748e9_0_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96785" y="1624312"/>
            <a:ext cx="1662290" cy="1108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801" name="Google Shape;801;g1e59a7748e9_0_8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65128" y="3657138"/>
            <a:ext cx="1026700" cy="1026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02" name="Google Shape;802;g1e59a7748e9_0_87"/>
          <p:cNvSpPr txBox="1"/>
          <p:nvPr>
            <p:ph idx="4294967295" type="body"/>
          </p:nvPr>
        </p:nvSpPr>
        <p:spPr>
          <a:xfrm>
            <a:off x="929975" y="3218300"/>
            <a:ext cx="2595900" cy="4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600">
                <a:solidFill>
                  <a:srgbClr val="000000"/>
                </a:solidFill>
              </a:rPr>
              <a:t>Disponibilidade</a:t>
            </a:r>
            <a:endParaRPr b="1" sz="1600">
              <a:solidFill>
                <a:srgbClr val="000000"/>
              </a:solidFill>
            </a:endParaRPr>
          </a:p>
        </p:txBody>
      </p:sp>
      <p:pic>
        <p:nvPicPr>
          <p:cNvPr id="803" name="Google Shape;803;g1e59a7748e9_0_8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95138" y="1661788"/>
            <a:ext cx="1349975" cy="13499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04" name="Google Shape;804;g1e59a7748e9_0_87"/>
          <p:cNvSpPr txBox="1"/>
          <p:nvPr>
            <p:ph idx="4294967295" type="body"/>
          </p:nvPr>
        </p:nvSpPr>
        <p:spPr>
          <a:xfrm>
            <a:off x="5372188" y="1306938"/>
            <a:ext cx="2595900" cy="4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600">
                <a:solidFill>
                  <a:srgbClr val="000000"/>
                </a:solidFill>
              </a:rPr>
              <a:t>Escalabilidade</a:t>
            </a:r>
            <a:endParaRPr b="1" sz="1600">
              <a:solidFill>
                <a:srgbClr val="000000"/>
              </a:solidFill>
            </a:endParaRPr>
          </a:p>
        </p:txBody>
      </p:sp>
      <p:pic>
        <p:nvPicPr>
          <p:cNvPr id="805" name="Google Shape;805;g1e59a7748e9_0_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57662" y="3570262"/>
            <a:ext cx="2024955" cy="13499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06" name="Google Shape;806;g1e59a7748e9_0_87"/>
          <p:cNvSpPr txBox="1"/>
          <p:nvPr>
            <p:ph idx="4294967295" type="body"/>
          </p:nvPr>
        </p:nvSpPr>
        <p:spPr>
          <a:xfrm>
            <a:off x="5448375" y="3218300"/>
            <a:ext cx="2595900" cy="4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600">
                <a:solidFill>
                  <a:srgbClr val="000000"/>
                </a:solidFill>
              </a:rPr>
              <a:t>Resiliência</a:t>
            </a:r>
            <a:endParaRPr b="1" sz="1600">
              <a:solidFill>
                <a:srgbClr val="000000"/>
              </a:solidFill>
            </a:endParaRPr>
          </a:p>
        </p:txBody>
      </p:sp>
      <p:sp>
        <p:nvSpPr>
          <p:cNvPr id="807" name="Google Shape;807;g1e59a7748e9_0_8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8" name="Google Shape;808;g1e59a7748e9_0_87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9" name="Google Shape;809;g1e59a7748e9_0_87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0" name="Google Shape;810;g1e59a7748e9_0_87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1" name="Google Shape;811;g1e59a7748e9_0_87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2" name="Google Shape;812;g1e59a7748e9_0_87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Gerenciamento de logs, Segurança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Desempenho, Disponibilidade, Escalabilidade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3" name="Google Shape;813;g1e59a7748e9_0_87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g2438edf1fac_0_0"/>
          <p:cNvSpPr txBox="1"/>
          <p:nvPr>
            <p:ph idx="4294967295" type="body"/>
          </p:nvPr>
        </p:nvSpPr>
        <p:spPr>
          <a:xfrm>
            <a:off x="0" y="1390600"/>
            <a:ext cx="58164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b="1" lang="pt-BR" sz="1800">
                <a:solidFill>
                  <a:srgbClr val="000000"/>
                </a:solidFill>
              </a:rPr>
              <a:t>Métricas: </a:t>
            </a:r>
            <a:endParaRPr sz="1800">
              <a:solidFill>
                <a:srgbClr val="000000"/>
              </a:solidFill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</a:pPr>
            <a:r>
              <a:rPr lang="pt-BR" sz="1800">
                <a:solidFill>
                  <a:srgbClr val="000000"/>
                </a:solidFill>
              </a:rPr>
              <a:t>São parâmetros para a medição do desempenho de um software. </a:t>
            </a:r>
            <a:endParaRPr sz="1800">
              <a:solidFill>
                <a:srgbClr val="000000"/>
              </a:solidFill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</a:pPr>
            <a:r>
              <a:rPr lang="pt-BR" sz="1800">
                <a:solidFill>
                  <a:srgbClr val="000000"/>
                </a:solidFill>
              </a:rPr>
              <a:t>Uma métrica é um padrão de medida do grau em que um sistema ou processo de software é dotado de uma dada propriedade</a:t>
            </a:r>
            <a:endParaRPr sz="18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800">
              <a:solidFill>
                <a:srgbClr val="000000"/>
              </a:solidFill>
            </a:endParaRPr>
          </a:p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b="1" lang="pt-BR" sz="1800">
                <a:solidFill>
                  <a:srgbClr val="000000"/>
                </a:solidFill>
              </a:rPr>
              <a:t>Métricas podem ser:</a:t>
            </a:r>
            <a:endParaRPr b="1" sz="1800">
              <a:solidFill>
                <a:srgbClr val="000000"/>
              </a:solidFill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</a:pPr>
            <a:r>
              <a:rPr lang="pt-BR" sz="1800">
                <a:solidFill>
                  <a:srgbClr val="000000"/>
                </a:solidFill>
              </a:rPr>
              <a:t>Diretas;</a:t>
            </a:r>
            <a:endParaRPr sz="1800">
              <a:solidFill>
                <a:srgbClr val="000000"/>
              </a:solidFill>
            </a:endParaRPr>
          </a:p>
          <a:p>
            <a:pPr indent="-3429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</a:pPr>
            <a:r>
              <a:rPr lang="pt-BR" sz="1800">
                <a:solidFill>
                  <a:srgbClr val="000000"/>
                </a:solidFill>
              </a:rPr>
              <a:t>Indiretas.</a:t>
            </a:r>
            <a:endParaRPr sz="1600">
              <a:solidFill>
                <a:srgbClr val="000000"/>
              </a:solidFill>
            </a:endParaRPr>
          </a:p>
        </p:txBody>
      </p:sp>
      <p:sp>
        <p:nvSpPr>
          <p:cNvPr id="819" name="Google Shape;819;g2438edf1fac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0" name="Google Shape;820;g2438edf1fac_0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1" name="Google Shape;821;g2438edf1fac_0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2" name="Google Shape;822;g2438edf1fac_0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3" name="Google Shape;823;g2438edf1fac_0_0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4" name="Google Shape;824;g2438edf1fac_0_0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Métricas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 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5" name="Google Shape;825;g2438edf1fac_0_0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26" name="Google Shape;826;g2438edf1fac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28600" y="1963450"/>
            <a:ext cx="1901100" cy="1901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2438edf1fac_0_15"/>
          <p:cNvSpPr txBox="1"/>
          <p:nvPr>
            <p:ph idx="4294967295" type="body"/>
          </p:nvPr>
        </p:nvSpPr>
        <p:spPr>
          <a:xfrm>
            <a:off x="0" y="1314400"/>
            <a:ext cx="8434200" cy="24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b="1" lang="pt-BR" sz="1400">
                <a:solidFill>
                  <a:srgbClr val="000000"/>
                </a:solidFill>
              </a:rPr>
              <a:t> Baixar a imagem do Sonarqube</a:t>
            </a:r>
            <a:endParaRPr b="1" sz="1400">
              <a:solidFill>
                <a:srgbClr val="000000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AutoNum type="alphaLcPeriod"/>
            </a:pPr>
            <a:r>
              <a:rPr lang="pt-BR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docker run -d --name sonarqube -e SONAR_ES_BOOTSTRAP_CHECKS_DISABLE=true -p 9000:9000 sonarqube:9.9.1-community</a:t>
            </a:r>
            <a:endParaRPr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</a:pPr>
            <a:r>
              <a:rPr lang="pt-BR" sz="1400">
                <a:solidFill>
                  <a:srgbClr val="000000"/>
                </a:solidFill>
              </a:rPr>
              <a:t>Acessar o endereço </a:t>
            </a:r>
            <a:r>
              <a:rPr b="1" lang="pt-BR" sz="1400">
                <a:solidFill>
                  <a:srgbClr val="000000"/>
                </a:solidFill>
              </a:rPr>
              <a:t>localhost:9000</a:t>
            </a:r>
            <a:endParaRPr b="1" sz="1400">
              <a:solidFill>
                <a:srgbClr val="000000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</a:pPr>
            <a:r>
              <a:rPr b="1" lang="pt-BR" sz="1400">
                <a:solidFill>
                  <a:srgbClr val="000000"/>
                </a:solidFill>
              </a:rPr>
              <a:t>Baixar e instalar o SonarScanner</a:t>
            </a:r>
            <a:endParaRPr b="1" sz="1400">
              <a:solidFill>
                <a:srgbClr val="000000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</a:pPr>
            <a:r>
              <a:rPr lang="pt-BR" sz="1400" u="sng">
                <a:solidFill>
                  <a:schemeClr val="hlink"/>
                </a:solidFill>
                <a:hlinkClick r:id="rId3"/>
              </a:rPr>
              <a:t>https://docs.sonarqube.org/latest/analyzing-source-code/scanners/sonarscanner/</a:t>
            </a:r>
            <a:endParaRPr sz="1400">
              <a:solidFill>
                <a:srgbClr val="000000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</a:pPr>
            <a:r>
              <a:rPr lang="pt-BR" sz="1400">
                <a:solidFill>
                  <a:srgbClr val="000000"/>
                </a:solidFill>
              </a:rPr>
              <a:t>Baixar o zip de acordo com o sistema que esteja usando</a:t>
            </a:r>
            <a:endParaRPr sz="1400">
              <a:solidFill>
                <a:srgbClr val="000000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</a:pPr>
            <a:r>
              <a:rPr lang="pt-BR" sz="1400">
                <a:solidFill>
                  <a:srgbClr val="000000"/>
                </a:solidFill>
              </a:rPr>
              <a:t>Descompacte e renomeie a pasta com o seguinte nome </a:t>
            </a:r>
            <a:r>
              <a:rPr b="1" lang="pt-BR" sz="1400">
                <a:solidFill>
                  <a:srgbClr val="000000"/>
                </a:solidFill>
              </a:rPr>
              <a:t>s</a:t>
            </a:r>
            <a:r>
              <a:rPr b="1" lang="pt-BR" sz="1400">
                <a:solidFill>
                  <a:srgbClr val="000000"/>
                </a:solidFill>
              </a:rPr>
              <a:t>ona</a:t>
            </a:r>
            <a:r>
              <a:rPr b="1" lang="pt-BR" sz="1400">
                <a:solidFill>
                  <a:srgbClr val="000000"/>
                </a:solidFill>
              </a:rPr>
              <a:t>r-scanner</a:t>
            </a:r>
            <a:endParaRPr sz="1400">
              <a:solidFill>
                <a:srgbClr val="000000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</a:pPr>
            <a:r>
              <a:rPr lang="pt-BR" sz="1400">
                <a:solidFill>
                  <a:srgbClr val="000000"/>
                </a:solidFill>
              </a:rPr>
              <a:t>Adicionar essa pasta como variável de ambiente</a:t>
            </a:r>
            <a:endParaRPr sz="1400">
              <a:solidFill>
                <a:srgbClr val="000000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  <p:sp>
        <p:nvSpPr>
          <p:cNvPr id="832" name="Google Shape;832;g2438edf1fac_0_15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3" name="Google Shape;833;g2438edf1fac_0_15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4" name="Google Shape;834;g2438edf1fac_0_15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5" name="Google Shape;835;g2438edf1fac_0_15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6" name="Google Shape;836;g2438edf1fac_0_15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7" name="Google Shape;837;g2438edf1fac_0_15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8" name="Google Shape;838;g2438edf1fac_0_15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g2438edf1fac_0_32"/>
          <p:cNvSpPr txBox="1"/>
          <p:nvPr>
            <p:ph idx="4294967295" type="body"/>
          </p:nvPr>
        </p:nvSpPr>
        <p:spPr>
          <a:xfrm>
            <a:off x="0" y="1234900"/>
            <a:ext cx="49776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700">
                <a:solidFill>
                  <a:srgbClr val="000000"/>
                </a:solidFill>
              </a:rPr>
              <a:t>         </a:t>
            </a:r>
            <a:r>
              <a:rPr b="1" lang="pt-BR" sz="1700">
                <a:solidFill>
                  <a:srgbClr val="000000"/>
                </a:solidFill>
              </a:rPr>
              <a:t>3.</a:t>
            </a:r>
            <a:r>
              <a:rPr b="1" lang="pt-BR" sz="1700">
                <a:solidFill>
                  <a:srgbClr val="000000"/>
                </a:solidFill>
              </a:rPr>
              <a:t> Agora no Sonarqube</a:t>
            </a:r>
            <a:endParaRPr b="1" sz="1700">
              <a:solidFill>
                <a:srgbClr val="000000"/>
              </a:solidFill>
            </a:endParaRPr>
          </a:p>
          <a:p>
            <a:pPr indent="-33655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Char char="-"/>
            </a:pPr>
            <a:r>
              <a:rPr lang="pt-BR" sz="1700">
                <a:solidFill>
                  <a:srgbClr val="000000"/>
                </a:solidFill>
              </a:rPr>
              <a:t>Escolha a opção Manually;</a:t>
            </a:r>
            <a:endParaRPr sz="1700">
              <a:solidFill>
                <a:srgbClr val="000000"/>
              </a:solidFill>
            </a:endParaRPr>
          </a:p>
          <a:p>
            <a:pPr indent="-33655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Char char="-"/>
            </a:pPr>
            <a:r>
              <a:rPr lang="pt-BR" sz="1700">
                <a:solidFill>
                  <a:srgbClr val="000000"/>
                </a:solidFill>
              </a:rPr>
              <a:t>Siga os passos como na imagem ao lado;</a:t>
            </a:r>
            <a:endParaRPr sz="1700">
              <a:solidFill>
                <a:srgbClr val="000000"/>
              </a:solidFill>
            </a:endParaRPr>
          </a:p>
          <a:p>
            <a:pPr indent="-33655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Char char="-"/>
            </a:pPr>
            <a:r>
              <a:rPr lang="pt-BR" sz="1700">
                <a:solidFill>
                  <a:srgbClr val="000000"/>
                </a:solidFill>
              </a:rPr>
              <a:t>Por fim clique em Set Up;</a:t>
            </a:r>
            <a:endParaRPr sz="1700">
              <a:solidFill>
                <a:srgbClr val="000000"/>
              </a:solidFill>
            </a:endParaRPr>
          </a:p>
          <a:p>
            <a:pPr indent="-33655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Char char="-"/>
            </a:pPr>
            <a:r>
              <a:rPr lang="pt-BR" sz="1700">
                <a:solidFill>
                  <a:srgbClr val="000000"/>
                </a:solidFill>
              </a:rPr>
              <a:t>Clique no ícone </a:t>
            </a:r>
            <a:r>
              <a:rPr b="1" lang="pt-BR" sz="1700">
                <a:solidFill>
                  <a:srgbClr val="000000"/>
                </a:solidFill>
              </a:rPr>
              <a:t>Locally.</a:t>
            </a:r>
            <a:endParaRPr b="1" sz="1700">
              <a:solidFill>
                <a:srgbClr val="000000"/>
              </a:solidFill>
            </a:endParaRPr>
          </a:p>
        </p:txBody>
      </p:sp>
      <p:pic>
        <p:nvPicPr>
          <p:cNvPr id="844" name="Google Shape;844;g2438edf1fac_0_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67375" y="1182975"/>
            <a:ext cx="3273776" cy="37944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45" name="Google Shape;845;g2438edf1fac_0_32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6" name="Google Shape;846;g2438edf1fac_0_32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7" name="Google Shape;847;g2438edf1fac_0_32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8" name="Google Shape;848;g2438edf1fac_0_32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9" name="Google Shape;849;g2438edf1fac_0_32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0" name="Google Shape;850;g2438edf1fac_0_32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1" name="Google Shape;851;g2438edf1fac_0_32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4e5a24c801_1_0"/>
          <p:cNvSpPr txBox="1"/>
          <p:nvPr>
            <p:ph idx="4294967295" type="body"/>
          </p:nvPr>
        </p:nvSpPr>
        <p:spPr>
          <a:xfrm>
            <a:off x="222250" y="1248125"/>
            <a:ext cx="8608500" cy="7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800" u="sng">
                <a:solidFill>
                  <a:srgbClr val="000000"/>
                </a:solidFill>
              </a:rPr>
              <a:t>Colaborar</a:t>
            </a:r>
            <a:r>
              <a:rPr lang="pt-BR" sz="1800">
                <a:solidFill>
                  <a:srgbClr val="000000"/>
                </a:solidFill>
              </a:rPr>
              <a:t> é algo fundamental em qualquer ambiente de trabalho, mas entre o corpo de colaboradores de uma empresa o </a:t>
            </a:r>
            <a:r>
              <a:rPr b="1" lang="pt-BR" sz="1800">
                <a:solidFill>
                  <a:srgbClr val="000000"/>
                </a:solidFill>
              </a:rPr>
              <a:t>compartilhamento de conhecimentos</a:t>
            </a:r>
            <a:r>
              <a:rPr lang="pt-BR" sz="1800">
                <a:solidFill>
                  <a:srgbClr val="000000"/>
                </a:solidFill>
              </a:rPr>
              <a:t> entre os mesmos é fundamental. Esse compartilhamento pode ser </a:t>
            </a:r>
            <a:r>
              <a:rPr b="1" lang="pt-BR" sz="1800">
                <a:solidFill>
                  <a:srgbClr val="000000"/>
                </a:solidFill>
              </a:rPr>
              <a:t>explícito</a:t>
            </a:r>
            <a:r>
              <a:rPr lang="pt-BR" sz="1800">
                <a:solidFill>
                  <a:srgbClr val="000000"/>
                </a:solidFill>
              </a:rPr>
              <a:t> ou </a:t>
            </a:r>
            <a:r>
              <a:rPr b="1" lang="pt-BR" sz="1800">
                <a:solidFill>
                  <a:srgbClr val="000000"/>
                </a:solidFill>
              </a:rPr>
              <a:t>tácito.</a:t>
            </a:r>
            <a:endParaRPr b="1" i="1" sz="1800">
              <a:solidFill>
                <a:srgbClr val="000000"/>
              </a:solidFill>
            </a:endParaRPr>
          </a:p>
        </p:txBody>
      </p:sp>
      <p:sp>
        <p:nvSpPr>
          <p:cNvPr id="130" name="Google Shape;130;g14e5a24c801_1_0"/>
          <p:cNvSpPr/>
          <p:nvPr/>
        </p:nvSpPr>
        <p:spPr>
          <a:xfrm>
            <a:off x="758300" y="2894950"/>
            <a:ext cx="2737800" cy="129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Compartilhamento de conhecimento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g14e5a24c801_1_0"/>
          <p:cNvSpPr txBox="1"/>
          <p:nvPr/>
        </p:nvSpPr>
        <p:spPr>
          <a:xfrm>
            <a:off x="4343775" y="2795200"/>
            <a:ext cx="36792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1" lang="pt-BR" sz="25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explícito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g14e5a24c801_1_0"/>
          <p:cNvSpPr txBox="1"/>
          <p:nvPr/>
        </p:nvSpPr>
        <p:spPr>
          <a:xfrm>
            <a:off x="4343775" y="3722396"/>
            <a:ext cx="30000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1" lang="pt-BR" sz="25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Tácito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g14e5a24c801_1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4" name="Google Shape;134;g14e5a24c801_1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5" name="Google Shape;135;g14e5a24c801_1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Controle de versão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6" name="Google Shape;136;g14e5a24c801_1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7" name="Google Shape;137;g14e5a24c801_1_0"/>
          <p:cNvSpPr/>
          <p:nvPr/>
        </p:nvSpPr>
        <p:spPr>
          <a:xfrm>
            <a:off x="3790400" y="2461125"/>
            <a:ext cx="294600" cy="23934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" name="Google Shape;856;g2438edf1fac_0_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76800" y="1455774"/>
            <a:ext cx="4120324" cy="101959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857" name="Google Shape;857;g2438edf1fac_0_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15213" y="2566425"/>
            <a:ext cx="2066178" cy="3279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58" name="Google Shape;858;g2438edf1fac_0_42"/>
          <p:cNvSpPr txBox="1"/>
          <p:nvPr>
            <p:ph idx="4294967295" type="body"/>
          </p:nvPr>
        </p:nvSpPr>
        <p:spPr>
          <a:xfrm>
            <a:off x="12000" y="1261925"/>
            <a:ext cx="4681200" cy="20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500">
                <a:solidFill>
                  <a:srgbClr val="000000"/>
                </a:solidFill>
              </a:rPr>
              <a:t>4. Agora no Sonarqube</a:t>
            </a:r>
            <a:endParaRPr b="1" sz="1500">
              <a:solidFill>
                <a:srgbClr val="000000"/>
              </a:solidFill>
            </a:endParaRPr>
          </a:p>
          <a:p>
            <a:pPr indent="-32385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-"/>
            </a:pPr>
            <a:r>
              <a:rPr lang="pt-BR" sz="1500">
                <a:solidFill>
                  <a:srgbClr val="000000"/>
                </a:solidFill>
              </a:rPr>
              <a:t>Como na imagem ao lado clique em</a:t>
            </a:r>
            <a:endParaRPr sz="1500">
              <a:solidFill>
                <a:srgbClr val="000000"/>
              </a:solidFill>
            </a:endParaRPr>
          </a:p>
          <a:p>
            <a:pPr indent="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500">
                <a:solidFill>
                  <a:srgbClr val="000000"/>
                </a:solidFill>
              </a:rPr>
              <a:t>Generate </a:t>
            </a:r>
            <a:r>
              <a:rPr lang="pt-BR" sz="1500">
                <a:solidFill>
                  <a:srgbClr val="000000"/>
                </a:solidFill>
              </a:rPr>
              <a:t>e irá aparecer um token</a:t>
            </a:r>
            <a:endParaRPr sz="1500">
              <a:solidFill>
                <a:srgbClr val="000000"/>
              </a:solidFill>
            </a:endParaRPr>
          </a:p>
          <a:p>
            <a:pPr indent="-32385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-"/>
            </a:pPr>
            <a:r>
              <a:rPr lang="pt-BR" sz="1500">
                <a:solidFill>
                  <a:srgbClr val="000000"/>
                </a:solidFill>
              </a:rPr>
              <a:t>Clique em </a:t>
            </a:r>
            <a:r>
              <a:rPr b="1" lang="pt-BR" sz="1500">
                <a:solidFill>
                  <a:srgbClr val="000000"/>
                </a:solidFill>
              </a:rPr>
              <a:t>Continue</a:t>
            </a:r>
            <a:r>
              <a:rPr lang="pt-BR" sz="1500">
                <a:solidFill>
                  <a:srgbClr val="000000"/>
                </a:solidFill>
              </a:rPr>
              <a:t> e escolha a seguinte opção  </a:t>
            </a:r>
            <a:endParaRPr sz="1500">
              <a:solidFill>
                <a:srgbClr val="000000"/>
              </a:solidFill>
            </a:endParaRPr>
          </a:p>
          <a:p>
            <a:pPr indent="-32385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-"/>
            </a:pPr>
            <a:r>
              <a:rPr lang="pt-BR" sz="1500">
                <a:solidFill>
                  <a:srgbClr val="000000"/>
                </a:solidFill>
              </a:rPr>
              <a:t>Escolha em seguida o SO Linux</a:t>
            </a:r>
            <a:endParaRPr sz="1500">
              <a:solidFill>
                <a:srgbClr val="000000"/>
              </a:solidFill>
            </a:endParaRPr>
          </a:p>
          <a:p>
            <a:pPr indent="-323850" lvl="0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-"/>
            </a:pPr>
            <a:r>
              <a:rPr lang="pt-BR" sz="1500">
                <a:solidFill>
                  <a:srgbClr val="000000"/>
                </a:solidFill>
              </a:rPr>
              <a:t>Em </a:t>
            </a:r>
            <a:r>
              <a:rPr b="1" lang="pt-BR" sz="1500">
                <a:solidFill>
                  <a:srgbClr val="000000"/>
                </a:solidFill>
              </a:rPr>
              <a:t>Execute the Scanner</a:t>
            </a:r>
            <a:r>
              <a:rPr lang="pt-BR" sz="1500">
                <a:solidFill>
                  <a:srgbClr val="000000"/>
                </a:solidFill>
              </a:rPr>
              <a:t> irá aparecer um comando, copie o mesmo e execute no terminal referente ao caminho do projeto e o mesmo através do SonarScanner fará o trabalho de subir para o Sonarqube os arquivos a serem analisados.</a:t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859" name="Google Shape;859;g2438edf1fac_0_42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0" name="Google Shape;860;g2438edf1fac_0_42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1" name="Google Shape;861;g2438edf1fac_0_42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2" name="Google Shape;862;g2438edf1fac_0_42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3" name="Google Shape;863;g2438edf1fac_0_42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4" name="Google Shape;864;g2438edf1fac_0_42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  Gerenciamento de logs, Segurança 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5" name="Google Shape;865;g2438edf1fac_0_42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g2403dbe1f6c_0_0"/>
          <p:cNvSpPr txBox="1"/>
          <p:nvPr>
            <p:ph idx="4294967295" type="body"/>
          </p:nvPr>
        </p:nvSpPr>
        <p:spPr>
          <a:xfrm>
            <a:off x="194250" y="1390600"/>
            <a:ext cx="58617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700">
                <a:solidFill>
                  <a:srgbClr val="000000"/>
                </a:solidFill>
              </a:rPr>
              <a:t>O que são </a:t>
            </a:r>
            <a:r>
              <a:rPr b="1" lang="pt-BR" sz="1700">
                <a:solidFill>
                  <a:srgbClr val="000000"/>
                </a:solidFill>
                <a:extLst>
                  <a:ext uri="http://customooxmlschemas.google.com/">
                    <go:slidesCustomData xmlns:go="http://customooxmlschemas.google.com/" textRoundtripDataId="24"/>
                  </a:ext>
                </a:extLst>
              </a:rPr>
              <a:t>logs</a:t>
            </a:r>
            <a:r>
              <a:rPr b="1" lang="pt-BR" sz="1700">
                <a:solidFill>
                  <a:srgbClr val="000000"/>
                </a:solidFill>
              </a:rPr>
              <a:t>?</a:t>
            </a:r>
            <a:endParaRPr b="1" sz="17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Basicamente, logs são registros em forma de arquivos de texto puro em linhas, onde essas linhas contém informações relativas a data e hora em que ações importantes ocorreram na aplicação. </a:t>
            </a:r>
            <a:endParaRPr sz="15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700">
                <a:solidFill>
                  <a:srgbClr val="000000"/>
                </a:solidFill>
              </a:rPr>
              <a:t>Como funciona o gerenciamento de logs?</a:t>
            </a:r>
            <a:endParaRPr b="1" sz="1700">
              <a:solidFill>
                <a:srgbClr val="00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500">
                <a:solidFill>
                  <a:srgbClr val="000000"/>
                </a:solidFill>
              </a:rPr>
              <a:t>O gerenciamento de logs serve para monitorar o que está acontecendo em determinado ambiente.</a:t>
            </a:r>
            <a:endParaRPr sz="1500">
              <a:solidFill>
                <a:srgbClr val="000000"/>
              </a:solidFill>
            </a:endParaRPr>
          </a:p>
        </p:txBody>
      </p:sp>
      <p:sp>
        <p:nvSpPr>
          <p:cNvPr id="871" name="Google Shape;871;g2403dbe1f6c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2" name="Google Shape;872;g2403dbe1f6c_0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3" name="Google Shape;873;g2403dbe1f6c_0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4" name="Google Shape;874;g2403dbe1f6c_0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5" name="Google Shape;875;g2403dbe1f6c_0_0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6" name="Google Shape;876;g2403dbe1f6c_0_0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Resiliência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     Gerenciamento de logs, Segurança </a:t>
            </a:r>
            <a:r>
              <a:rPr lang="pt-BR" sz="1200">
                <a:latin typeface="Lato"/>
                <a:ea typeface="Lato"/>
                <a:cs typeface="Lato"/>
                <a:sym typeface="Lato"/>
              </a:rPr>
              <a:t>Desempenho, Disponibilidade, Escalabilidade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7" name="Google Shape;877;g2403dbe1f6c_0_0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78" name="Google Shape;878;g2403dbe1f6c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4725" y="1556625"/>
            <a:ext cx="2397500" cy="2397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213c458ba1b_0_27"/>
          <p:cNvSpPr txBox="1"/>
          <p:nvPr>
            <p:ph idx="4294967295" type="body"/>
          </p:nvPr>
        </p:nvSpPr>
        <p:spPr>
          <a:xfrm>
            <a:off x="41850" y="1238200"/>
            <a:ext cx="8949900" cy="37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2000">
                <a:solidFill>
                  <a:srgbClr val="000000"/>
                </a:solidFill>
              </a:rPr>
              <a:t>1º- Instalar os pacotes “</a:t>
            </a:r>
            <a:r>
              <a:rPr b="1" lang="pt-BR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body-parser</a:t>
            </a:r>
            <a:r>
              <a:rPr lang="pt-BR" sz="2000">
                <a:solidFill>
                  <a:srgbClr val="000000"/>
                </a:solidFill>
              </a:rPr>
              <a:t>” e “</a:t>
            </a:r>
            <a:r>
              <a:rPr b="1" lang="pt-BR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morgan-body</a:t>
            </a:r>
            <a:r>
              <a:rPr lang="pt-BR" sz="2000">
                <a:solidFill>
                  <a:srgbClr val="000000"/>
                </a:solidFill>
              </a:rPr>
              <a:t>”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20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2000">
                <a:solidFill>
                  <a:srgbClr val="000000"/>
                </a:solidFill>
              </a:rPr>
              <a:t>2º- Criar uma pasta na raiz do projeto com o nome de “logs”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20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2000">
                <a:solidFill>
                  <a:srgbClr val="000000"/>
                </a:solidFill>
              </a:rPr>
              <a:t>3º- No arquivo “index.js” aplique as seguintes constantes;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const bodyParser = require('body-parser');</a:t>
            </a:r>
            <a:endParaRPr b="1" sz="20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const morganBody = require('morgan-body');</a:t>
            </a:r>
            <a:endParaRPr b="1" sz="20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const fs = require('fs');</a:t>
            </a:r>
            <a:endParaRPr b="1" sz="20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const path = require('path');</a:t>
            </a:r>
            <a:endParaRPr b="1" sz="20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2000">
              <a:solidFill>
                <a:srgbClr val="000000"/>
              </a:solidFill>
            </a:endParaRPr>
          </a:p>
        </p:txBody>
      </p:sp>
      <p:sp>
        <p:nvSpPr>
          <p:cNvPr id="884" name="Google Shape;884;g213c458ba1b_0_27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highlight>
                  <a:schemeClr val="accent5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chemeClr val="lt1"/>
              </a:solidFill>
              <a:highlight>
                <a:schemeClr val="accent5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5" name="Google Shape;885;g213c458ba1b_0_27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2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2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6" name="Google Shape;886;g213c458ba1b_0_27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Controle de versão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7" name="Google Shape;887;g213c458ba1b_0_27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8" name="Google Shape;888;g213c458ba1b_0_27"/>
          <p:cNvSpPr txBox="1"/>
          <p:nvPr/>
        </p:nvSpPr>
        <p:spPr>
          <a:xfrm>
            <a:off x="-76200" y="-7620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pt-BR" sz="1200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Prática</a:t>
            </a: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9" name="Google Shape;889;g213c458ba1b_0_27"/>
          <p:cNvSpPr txBox="1"/>
          <p:nvPr/>
        </p:nvSpPr>
        <p:spPr>
          <a:xfrm>
            <a:off x="3394275" y="-83100"/>
            <a:ext cx="5997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2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Você constrói, você executa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                                                  Resiliência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Suporte fora do expediente para Devs       	                    Métricas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latin typeface="Lato"/>
                <a:ea typeface="Lato"/>
                <a:cs typeface="Lato"/>
                <a:sym typeface="Lato"/>
              </a:rPr>
              <a:t>Monitoramento contínuo do tempo de execução     Gerenciamento de logs, Segurança </a:t>
            </a:r>
            <a:r>
              <a:rPr b="1" lang="pt-BR" sz="1200">
                <a:latin typeface="Lato"/>
                <a:ea typeface="Lato"/>
                <a:cs typeface="Lato"/>
                <a:sym typeface="Lato"/>
              </a:rPr>
              <a:t>Desempenho, Disponibilidade, Escalabilidade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0" name="Google Shape;890;g213c458ba1b_0_27"/>
          <p:cNvSpPr txBox="1"/>
          <p:nvPr/>
        </p:nvSpPr>
        <p:spPr>
          <a:xfrm>
            <a:off x="1828150" y="-83100"/>
            <a:ext cx="1901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2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Monitoramento</a:t>
            </a:r>
            <a:endParaRPr b="1" sz="1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Lato"/>
                <a:ea typeface="Lato"/>
                <a:cs typeface="Lato"/>
                <a:sym typeface="Lato"/>
              </a:rPr>
              <a:t> e registro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23ab3d992d6_0_1"/>
          <p:cNvSpPr txBox="1"/>
          <p:nvPr>
            <p:ph idx="4294967295" type="title"/>
          </p:nvPr>
        </p:nvSpPr>
        <p:spPr>
          <a:xfrm>
            <a:off x="727650" y="519375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BR" sz="1940"/>
              <a:t>Checkpoint de aprendizado - Fase #3</a:t>
            </a:r>
            <a:endParaRPr sz="194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940"/>
          </a:p>
        </p:txBody>
      </p:sp>
      <p:sp>
        <p:nvSpPr>
          <p:cNvPr id="896" name="Google Shape;896;g23ab3d992d6_0_1"/>
          <p:cNvSpPr txBox="1"/>
          <p:nvPr>
            <p:ph idx="4294967295" type="body"/>
          </p:nvPr>
        </p:nvSpPr>
        <p:spPr>
          <a:xfrm>
            <a:off x="-41175" y="1314400"/>
            <a:ext cx="90009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rPr lang="pt-BR" sz="1700">
                <a:solidFill>
                  <a:srgbClr val="000000"/>
                </a:solidFill>
                <a:highlight>
                  <a:schemeClr val="lt2"/>
                </a:highlight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textRoundtripDataId="25"/>
                  </a:ext>
                </a:extLst>
              </a:rPr>
              <a:t>Ter entendido os conceitos de Você construiu, você executa</a:t>
            </a:r>
            <a:endParaRPr sz="1700">
              <a:solidFill>
                <a:srgbClr val="000000"/>
              </a:solidFill>
              <a:highlight>
                <a:schemeClr val="lt2"/>
              </a:highlight>
              <a:latin typeface="Arial"/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textRoundtripDataId="26"/>
                </a:ext>
              </a:extLst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rPr lang="pt-BR" sz="1700">
                <a:solidFill>
                  <a:srgbClr val="000000"/>
                </a:solidFill>
                <a:highlight>
                  <a:schemeClr val="lt2"/>
                </a:highlight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textRoundtripDataId="27"/>
                  </a:ext>
                </a:extLst>
              </a:rPr>
              <a:t>Ter entendido os conceitos de Monitoramento contínuo</a:t>
            </a:r>
            <a:endParaRPr sz="1700">
              <a:solidFill>
                <a:srgbClr val="000000"/>
              </a:solidFill>
              <a:highlight>
                <a:schemeClr val="lt2"/>
              </a:highlight>
              <a:latin typeface="Arial"/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textRoundtripDataId="28"/>
                </a:ext>
              </a:extLst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rPr lang="pt-BR" sz="1700">
                <a:solidFill>
                  <a:srgbClr val="000000"/>
                </a:solidFill>
                <a:highlight>
                  <a:schemeClr val="lt2"/>
                </a:highlight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textRoundtripDataId="29"/>
                  </a:ext>
                </a:extLst>
              </a:rPr>
              <a:t>Ter entendido os conceitos de Métrica e concluído a prática associada.</a:t>
            </a:r>
            <a:endParaRPr sz="1700">
              <a:solidFill>
                <a:srgbClr val="000000"/>
              </a:solidFill>
              <a:highlight>
                <a:schemeClr val="lt2"/>
              </a:highlight>
              <a:latin typeface="Arial"/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textRoundtripDataId="30"/>
                </a:ext>
              </a:extLst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rPr lang="pt-BR" sz="1700">
                <a:solidFill>
                  <a:srgbClr val="000000"/>
                </a:solidFill>
                <a:highlight>
                  <a:schemeClr val="lt2"/>
                </a:highlight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textRoundtripDataId="31"/>
                  </a:ext>
                </a:extLst>
              </a:rPr>
              <a:t>Ter atingido a corretude na implantação dos pacotes, bem como a obtenção de um arquivo de log contendo informações iniciais a respeito do tipo da requisição e os dados trafegados através dos mesmos.</a:t>
            </a:r>
            <a:endParaRPr sz="1700">
              <a:solidFill>
                <a:srgbClr val="000000"/>
              </a:solidFill>
              <a:highlight>
                <a:schemeClr val="lt2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000000"/>
              </a:solidFill>
              <a:highlight>
                <a:schemeClr val="lt2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000000"/>
              </a:solidFill>
              <a:highlight>
                <a:schemeClr val="lt2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000000"/>
                </a:solidFill>
              </a:rPr>
              <a:t>Link do formulário de feedback </a:t>
            </a:r>
            <a:r>
              <a:rPr b="1" lang="pt-BR" sz="1600" u="sng">
                <a:solidFill>
                  <a:srgbClr val="000000"/>
                </a:solidFill>
              </a:rPr>
              <a:t>parcial</a:t>
            </a:r>
            <a:r>
              <a:rPr b="1" lang="pt-BR" sz="1600">
                <a:solidFill>
                  <a:srgbClr val="000000"/>
                </a:solidFill>
              </a:rPr>
              <a:t> disponível em: </a:t>
            </a:r>
            <a:r>
              <a:rPr b="1" lang="pt-BR" sz="160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https://bit.ly/3F1YirR</a:t>
            </a:r>
            <a:r>
              <a:rPr b="1" lang="pt-BR" sz="1600">
                <a:solidFill>
                  <a:srgbClr val="000000"/>
                </a:solidFill>
              </a:rPr>
              <a:t> </a:t>
            </a:r>
            <a:endParaRPr sz="1700">
              <a:solidFill>
                <a:srgbClr val="000000"/>
              </a:solidFill>
              <a:highlight>
                <a:schemeClr val="lt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97272"/>
        </a:solidFill>
      </p:bgPr>
    </p:bg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g286d469b54d_0_29"/>
          <p:cNvSpPr txBox="1"/>
          <p:nvPr/>
        </p:nvSpPr>
        <p:spPr>
          <a:xfrm>
            <a:off x="3935950" y="1839000"/>
            <a:ext cx="4485900" cy="17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Chegou a hora de validar com a PO se estamos no caminho correto! </a:t>
            </a:r>
            <a:endParaRPr sz="31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</p:txBody>
      </p:sp>
      <p:sp>
        <p:nvSpPr>
          <p:cNvPr id="902" name="Google Shape;902;g286d469b54d_0_29"/>
          <p:cNvSpPr txBox="1"/>
          <p:nvPr/>
        </p:nvSpPr>
        <p:spPr>
          <a:xfrm>
            <a:off x="562900" y="3285750"/>
            <a:ext cx="2167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Ada Lovelace</a:t>
            </a:r>
            <a:endParaRPr b="1" sz="16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(PO na gesid.tech)</a:t>
            </a:r>
            <a:endParaRPr b="1" sz="16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</p:txBody>
      </p:sp>
      <p:pic>
        <p:nvPicPr>
          <p:cNvPr id="903" name="Google Shape;903;g286d469b54d_0_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675" y="1285750"/>
            <a:ext cx="2050900" cy="205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97272"/>
        </a:solidFill>
      </p:bgPr>
    </p:bg>
    <p:spTree>
      <p:nvGrpSpPr>
        <p:cNvPr id="907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285094d63ea_0_486"/>
          <p:cNvSpPr txBox="1"/>
          <p:nvPr/>
        </p:nvSpPr>
        <p:spPr>
          <a:xfrm>
            <a:off x="3553125" y="1185150"/>
            <a:ext cx="5028600" cy="17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24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“Parabéns a todos por chegarem ao fim deste onboarding para novos desenvolvedores na gesid.tech! Sem sombra de dúvidas, o conhecimento sobre DevOps será muito </a:t>
            </a:r>
            <a:r>
              <a:rPr i="1" lang="pt-BR" sz="24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útil</a:t>
            </a:r>
            <a:r>
              <a:rPr i="1" lang="pt-BR" sz="24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 na carreira de vocês”.</a:t>
            </a:r>
            <a:endParaRPr i="1" sz="24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</p:txBody>
      </p:sp>
      <p:sp>
        <p:nvSpPr>
          <p:cNvPr id="909" name="Google Shape;909;g285094d63ea_0_486"/>
          <p:cNvSpPr/>
          <p:nvPr/>
        </p:nvSpPr>
        <p:spPr>
          <a:xfrm>
            <a:off x="3017225" y="585250"/>
            <a:ext cx="384000" cy="36294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0" name="Google Shape;910;g285094d63ea_0_486"/>
          <p:cNvSpPr txBox="1"/>
          <p:nvPr/>
        </p:nvSpPr>
        <p:spPr>
          <a:xfrm>
            <a:off x="639100" y="3285750"/>
            <a:ext cx="2167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Ada Lovelace</a:t>
            </a:r>
            <a:endParaRPr b="1" sz="16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lt1"/>
                </a:solidFill>
                <a:latin typeface="Quantico"/>
                <a:ea typeface="Quantico"/>
                <a:cs typeface="Quantico"/>
                <a:sym typeface="Quantico"/>
              </a:rPr>
              <a:t>(PO na gesid.tech)</a:t>
            </a:r>
            <a:endParaRPr b="1" sz="1600">
              <a:solidFill>
                <a:schemeClr val="lt1"/>
              </a:solidFill>
              <a:latin typeface="Quantico"/>
              <a:ea typeface="Quantico"/>
              <a:cs typeface="Quantico"/>
              <a:sym typeface="Quantico"/>
            </a:endParaRPr>
          </a:p>
        </p:txBody>
      </p:sp>
      <p:pic>
        <p:nvPicPr>
          <p:cNvPr id="911" name="Google Shape;911;g285094d63ea_0_4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675" y="1285750"/>
            <a:ext cx="2050900" cy="205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fdf31f79e7_0_11"/>
          <p:cNvSpPr txBox="1"/>
          <p:nvPr>
            <p:ph idx="4294967295" type="body"/>
          </p:nvPr>
        </p:nvSpPr>
        <p:spPr>
          <a:xfrm>
            <a:off x="123175" y="2121225"/>
            <a:ext cx="5429400" cy="14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1400">
                <a:solidFill>
                  <a:srgbClr val="000000"/>
                </a:solidFill>
              </a:rPr>
              <a:t>Uma forma efetiva de praticar o conhecimento explícito e o tácito é através da </a:t>
            </a:r>
            <a:r>
              <a:rPr b="1" lang="pt-BR" sz="1400">
                <a:solidFill>
                  <a:srgbClr val="000000"/>
                </a:solidFill>
              </a:rPr>
              <a:t>programação em pares.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  <p:sp>
        <p:nvSpPr>
          <p:cNvPr id="143" name="Google Shape;143;gfdf31f79e7_0_11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4" name="Google Shape;144;gfdf31f79e7_0_11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5" name="Google Shape;145;gfdf31f79e7_0_11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Controle de versão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6" name="Google Shape;146;gfdf31f79e7_0_11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47" name="Google Shape;147;gfdf31f79e7_0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5000" y="1818525"/>
            <a:ext cx="3286625" cy="2190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7a0344ce01_1_279"/>
          <p:cNvSpPr txBox="1"/>
          <p:nvPr>
            <p:ph idx="4294967295" type="body"/>
          </p:nvPr>
        </p:nvSpPr>
        <p:spPr>
          <a:xfrm>
            <a:off x="232900" y="1619200"/>
            <a:ext cx="5777100" cy="24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t-BR" sz="2000">
                <a:solidFill>
                  <a:srgbClr val="000000"/>
                </a:solidFill>
              </a:rPr>
              <a:t>Os benefícios da </a:t>
            </a:r>
            <a:r>
              <a:rPr b="1" lang="pt-BR" sz="2000">
                <a:solidFill>
                  <a:srgbClr val="000000"/>
                </a:solidFill>
              </a:rPr>
              <a:t>programação em pares </a:t>
            </a:r>
            <a:r>
              <a:rPr lang="pt-BR" sz="2000">
                <a:solidFill>
                  <a:srgbClr val="000000"/>
                </a:solidFill>
              </a:rPr>
              <a:t>incluem: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pt-BR" sz="2000">
                <a:solidFill>
                  <a:srgbClr val="000000"/>
                </a:solidFill>
              </a:rPr>
              <a:t>Aumento da produtividade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pt-BR" sz="2000">
                <a:solidFill>
                  <a:srgbClr val="000000"/>
                </a:solidFill>
              </a:rPr>
              <a:t>Transferência de conhecimento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pt-BR" sz="2000">
                <a:solidFill>
                  <a:srgbClr val="000000"/>
                </a:solidFill>
              </a:rPr>
              <a:t>Aprendizado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pt-BR" sz="2000">
                <a:solidFill>
                  <a:srgbClr val="000000"/>
                </a:solidFill>
              </a:rPr>
              <a:t>Maior satisfação no trabalho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pt-BR" sz="2000">
                <a:solidFill>
                  <a:srgbClr val="000000"/>
                </a:solidFill>
              </a:rPr>
              <a:t>Confiança e menos defeitos no projeto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53" name="Google Shape;153;g17a0344ce01_1_2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29550" y="1810738"/>
            <a:ext cx="1873825" cy="18738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4" name="Google Shape;154;g17a0344ce01_1_279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5" name="Google Shape;155;g17a0344ce01_1_279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6" name="Google Shape;156;g17a0344ce01_1_279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	Controle de versão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7" name="Google Shape;157;g17a0344ce01_1_279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5ea726c25d_0_0"/>
          <p:cNvSpPr txBox="1"/>
          <p:nvPr>
            <p:ph idx="4294967295" type="body"/>
          </p:nvPr>
        </p:nvSpPr>
        <p:spPr>
          <a:xfrm>
            <a:off x="1113425" y="1420875"/>
            <a:ext cx="2320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600">
                <a:solidFill>
                  <a:srgbClr val="000000"/>
                </a:solidFill>
              </a:rPr>
              <a:t>Quebrando silos</a:t>
            </a:r>
            <a:endParaRPr sz="2000"/>
          </a:p>
        </p:txBody>
      </p:sp>
      <p:pic>
        <p:nvPicPr>
          <p:cNvPr id="163" name="Google Shape;163;g25ea726c25d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0400" y="1860676"/>
            <a:ext cx="3900026" cy="15721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64" name="Google Shape;164;g25ea726c25d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86625" y="2076900"/>
            <a:ext cx="2269750" cy="22697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65" name="Google Shape;165;g25ea726c25d_0_0"/>
          <p:cNvSpPr txBox="1"/>
          <p:nvPr>
            <p:ph idx="4294967295" type="body"/>
          </p:nvPr>
        </p:nvSpPr>
        <p:spPr>
          <a:xfrm>
            <a:off x="5835875" y="1420875"/>
            <a:ext cx="2320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pt-BR" sz="1600">
                <a:solidFill>
                  <a:srgbClr val="000000"/>
                </a:solidFill>
              </a:rPr>
              <a:t>Colaboração entre departamentos</a:t>
            </a:r>
            <a:endParaRPr sz="2000"/>
          </a:p>
        </p:txBody>
      </p:sp>
      <p:sp>
        <p:nvSpPr>
          <p:cNvPr id="166" name="Google Shape;166;g25ea726c25d_0_0"/>
          <p:cNvSpPr/>
          <p:nvPr/>
        </p:nvSpPr>
        <p:spPr>
          <a:xfrm>
            <a:off x="0" y="0"/>
            <a:ext cx="9144000" cy="906300"/>
          </a:xfrm>
          <a:prstGeom prst="rect">
            <a:avLst/>
          </a:prstGeom>
          <a:solidFill>
            <a:srgbClr val="B6AEA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7F7F8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7" name="Google Shape;167;g25ea726c25d_0_0"/>
          <p:cNvSpPr txBox="1"/>
          <p:nvPr/>
        </p:nvSpPr>
        <p:spPr>
          <a:xfrm>
            <a:off x="2132950" y="-6900"/>
            <a:ext cx="2253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C75D6A"/>
                </a:highlight>
                <a:latin typeface="Lato"/>
                <a:ea typeface="Lato"/>
                <a:cs typeface="Lato"/>
                <a:sym typeface="Lato"/>
              </a:rPr>
              <a:t>Categoria abordada:</a:t>
            </a:r>
            <a:endParaRPr b="1" i="0" sz="1100" u="none" cap="none" strike="noStrike">
              <a:solidFill>
                <a:srgbClr val="C0CACD"/>
              </a:solidFill>
              <a:highlight>
                <a:srgbClr val="C75D6A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Conhecimento compartilhado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Gerenciamento de Código Fonte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8" name="Google Shape;168;g25ea726c25d_0_0"/>
          <p:cNvSpPr txBox="1"/>
          <p:nvPr/>
        </p:nvSpPr>
        <p:spPr>
          <a:xfrm>
            <a:off x="4310425" y="-6900"/>
            <a:ext cx="4681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C0CACD"/>
                </a:solidFill>
                <a:highlight>
                  <a:srgbClr val="728C7C"/>
                </a:highlight>
                <a:latin typeface="Lato"/>
                <a:ea typeface="Lato"/>
                <a:cs typeface="Lato"/>
                <a:sym typeface="Lato"/>
              </a:rPr>
              <a:t>Conceitos abordados ou mencionados:</a:t>
            </a:r>
            <a:endParaRPr b="1" i="0" sz="1100" u="none" cap="none" strike="noStrike">
              <a:solidFill>
                <a:srgbClr val="C0CACD"/>
              </a:solidFill>
              <a:highlight>
                <a:srgbClr val="728C7C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Cultura de colaboração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	</a:t>
            </a: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Colaboração entre departamentos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Compartilhando conhecimento  </a:t>
            </a:r>
            <a:r>
              <a:rPr b="0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	Controle de versão</a:t>
            </a:r>
            <a:endParaRPr b="0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Quebrando silos</a:t>
            </a:r>
            <a:endParaRPr b="1" i="0" sz="11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9" name="Google Shape;169;g25ea726c25d_0_0"/>
          <p:cNvSpPr txBox="1"/>
          <p:nvPr/>
        </p:nvSpPr>
        <p:spPr>
          <a:xfrm>
            <a:off x="0" y="0"/>
            <a:ext cx="200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200" u="none" cap="none" strike="noStrike">
                <a:solidFill>
                  <a:srgbClr val="C0CACD"/>
                </a:solidFill>
                <a:highlight>
                  <a:srgbClr val="A07879"/>
                </a:highlight>
                <a:latin typeface="Lato"/>
                <a:ea typeface="Lato"/>
                <a:cs typeface="Lato"/>
                <a:sym typeface="Lato"/>
              </a:rPr>
              <a:t>Orientação dos conceitos</a:t>
            </a:r>
            <a:endParaRPr b="1" i="0" sz="1200" u="none" cap="none" strike="noStrike">
              <a:solidFill>
                <a:srgbClr val="C0CACD"/>
              </a:solidFill>
              <a:highlight>
                <a:srgbClr val="A07879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