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y="6858000" cx="12192000"/>
  <p:notesSz cx="7104050" cy="10234600"/>
  <p:embeddedFontLst>
    <p:embeddedFont>
      <p:font typeface="Roboto"/>
      <p:regular r:id="rId33"/>
      <p:bold r:id="rId34"/>
      <p:italic r:id="rId35"/>
      <p:boldItalic r:id="rId36"/>
    </p:embeddedFont>
    <p:embeddedFont>
      <p:font typeface="Arial Black"/>
      <p:regular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320">
          <p15:clr>
            <a:srgbClr val="A4A3A4"/>
          </p15:clr>
        </p15:guide>
        <p15:guide id="2" pos="7679">
          <p15:clr>
            <a:srgbClr val="A4A3A4"/>
          </p15:clr>
        </p15:guide>
      </p15:sldGuideLst>
    </p:ext>
    <p:ext uri="GoogleSlidesCustomDataVersion2">
      <go:slidesCustomData xmlns:go="http://customooxmlschemas.google.com/" r:id="rId38" roundtripDataSignature="AMtx7mgxVQTfcx9HUe6KMAduPFRY8f7Ht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09583C9-4EDF-4598-8C0F-BED840BF32B5}">
  <a:tblStyle styleId="{209583C9-4EDF-4598-8C0F-BED840BF32B5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bottom>
        </a:tcBdr>
      </a:tcStyle>
    </a:band1H>
    <a:band2H>
      <a:tcTxStyle/>
    </a:band2H>
    <a:band1V>
      <a:tcTxStyle/>
      <a:tcStyle>
        <a:tcBdr>
          <a:left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right>
        </a:tcBdr>
      </a:tcStyle>
    </a:band1V>
    <a:band2V>
      <a:tcTxStyle/>
      <a:tcStyle>
        <a:tcBdr>
          <a:left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right>
        </a:tcBdr>
      </a:tcStyle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6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320" orient="horz"/>
        <p:guide pos="7679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-regular.fntdata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font" Target="fonts/Roboto-italic.fntdata"/><Relationship Id="rId12" Type="http://schemas.openxmlformats.org/officeDocument/2006/relationships/slide" Target="slides/slide6.xml"/><Relationship Id="rId34" Type="http://schemas.openxmlformats.org/officeDocument/2006/relationships/font" Target="fonts/Roboto-bold.fntdata"/><Relationship Id="rId15" Type="http://schemas.openxmlformats.org/officeDocument/2006/relationships/slide" Target="slides/slide9.xml"/><Relationship Id="rId37" Type="http://schemas.openxmlformats.org/officeDocument/2006/relationships/font" Target="fonts/ArialBlack-regular.fntdata"/><Relationship Id="rId14" Type="http://schemas.openxmlformats.org/officeDocument/2006/relationships/slide" Target="slides/slide8.xml"/><Relationship Id="rId36" Type="http://schemas.openxmlformats.org/officeDocument/2006/relationships/font" Target="fonts/Roboto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38" Type="http://customschemas.google.com/relationships/presentationmetadata" Target="meta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023992" y="0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721106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pt-BR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1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:notes"/>
          <p:cNvSpPr txBox="1"/>
          <p:nvPr>
            <p:ph idx="12" type="sldNum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0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10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1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11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2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12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3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p13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14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14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5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6" name="Google Shape;516;p15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517" name="Google Shape;517;p15:notes"/>
          <p:cNvSpPr txBox="1"/>
          <p:nvPr>
            <p:ph idx="12" type="sldNum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6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16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7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17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18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18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9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19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0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6" name="Google Shape;586;p20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1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21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22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22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3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23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2df8db866b7_1_0:notes"/>
          <p:cNvSpPr/>
          <p:nvPr>
            <p:ph idx="2" type="sldImg"/>
          </p:nvPr>
        </p:nvSpPr>
        <p:spPr>
          <a:xfrm>
            <a:off x="142875" y="768350"/>
            <a:ext cx="6818400" cy="3837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2df8db866b7_1_0:notes"/>
          <p:cNvSpPr txBox="1"/>
          <p:nvPr>
            <p:ph idx="1" type="body"/>
          </p:nvPr>
        </p:nvSpPr>
        <p:spPr>
          <a:xfrm>
            <a:off x="710407" y="4861441"/>
            <a:ext cx="5683200" cy="4605600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g2df8db866b7_1_0:notes"/>
          <p:cNvSpPr txBox="1"/>
          <p:nvPr>
            <p:ph idx="12" type="sldNum"/>
          </p:nvPr>
        </p:nvSpPr>
        <p:spPr>
          <a:xfrm>
            <a:off x="4023992" y="9721106"/>
            <a:ext cx="3078300" cy="511800"/>
          </a:xfrm>
          <a:prstGeom prst="rect">
            <a:avLst/>
          </a:prstGeom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df8db866b7_1_15:notes"/>
          <p:cNvSpPr/>
          <p:nvPr>
            <p:ph idx="2" type="sldImg"/>
          </p:nvPr>
        </p:nvSpPr>
        <p:spPr>
          <a:xfrm>
            <a:off x="142875" y="768350"/>
            <a:ext cx="6818400" cy="3837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2df8db866b7_1_15:notes"/>
          <p:cNvSpPr txBox="1"/>
          <p:nvPr>
            <p:ph idx="1" type="body"/>
          </p:nvPr>
        </p:nvSpPr>
        <p:spPr>
          <a:xfrm>
            <a:off x="710407" y="4861441"/>
            <a:ext cx="5683200" cy="4605600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g2df8db866b7_1_15:notes"/>
          <p:cNvSpPr txBox="1"/>
          <p:nvPr>
            <p:ph idx="12" type="sldNum"/>
          </p:nvPr>
        </p:nvSpPr>
        <p:spPr>
          <a:xfrm>
            <a:off x="4023992" y="9721106"/>
            <a:ext cx="3078300" cy="511800"/>
          </a:xfrm>
          <a:prstGeom prst="rect">
            <a:avLst/>
          </a:prstGeom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24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24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4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5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6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6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6:notes"/>
          <p:cNvSpPr txBox="1"/>
          <p:nvPr>
            <p:ph idx="12" type="sldNum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7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8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8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9:notes"/>
          <p:cNvSpPr/>
          <p:nvPr>
            <p:ph idx="2" type="sldImg"/>
          </p:nvPr>
        </p:nvSpPr>
        <p:spPr>
          <a:xfrm>
            <a:off x="142875" y="768350"/>
            <a:ext cx="6818313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2" name="Google Shape;412;p9:notes"/>
          <p:cNvSpPr txBox="1"/>
          <p:nvPr>
            <p:ph idx="1" type="body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9:notes"/>
          <p:cNvSpPr txBox="1"/>
          <p:nvPr>
            <p:ph idx="12" type="sldNum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8.png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7.png"/><Relationship Id="rId4" Type="http://schemas.openxmlformats.org/officeDocument/2006/relationships/image" Target="../media/image1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solidFill>
          <a:srgbClr val="1B9ADD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/>
          <p:nvPr/>
        </p:nvSpPr>
        <p:spPr>
          <a:xfrm>
            <a:off x="-989523" y="967153"/>
            <a:ext cx="15380434" cy="6844346"/>
          </a:xfrm>
          <a:custGeom>
            <a:rect b="b" l="l" r="r" t="t"/>
            <a:pathLst>
              <a:path extrusionOk="0" h="6844346" w="15380434">
                <a:moveTo>
                  <a:pt x="778509" y="0"/>
                </a:moveTo>
                <a:cubicBezTo>
                  <a:pt x="-258984" y="87924"/>
                  <a:pt x="39955" y="756138"/>
                  <a:pt x="39955" y="1002323"/>
                </a:cubicBezTo>
                <a:lnTo>
                  <a:pt x="901601" y="5644662"/>
                </a:lnTo>
                <a:cubicBezTo>
                  <a:pt x="1130201" y="6582508"/>
                  <a:pt x="2062187" y="6940063"/>
                  <a:pt x="2906247" y="6822831"/>
                </a:cubicBezTo>
                <a:lnTo>
                  <a:pt x="14652770" y="4783015"/>
                </a:lnTo>
                <a:cubicBezTo>
                  <a:pt x="15696125" y="4478215"/>
                  <a:pt x="15455800" y="3487615"/>
                  <a:pt x="14934124" y="3182815"/>
                </a:cubicBezTo>
                <a:lnTo>
                  <a:pt x="10625893" y="720969"/>
                </a:lnTo>
                <a:cubicBezTo>
                  <a:pt x="10069047" y="422031"/>
                  <a:pt x="9758385" y="298939"/>
                  <a:pt x="9060862" y="298939"/>
                </a:cubicBezTo>
                <a:lnTo>
                  <a:pt x="778509" y="0"/>
                </a:lnTo>
                <a:close/>
              </a:path>
            </a:pathLst>
          </a:custGeom>
          <a:solidFill>
            <a:srgbClr val="FF671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6"/>
          <p:cNvSpPr/>
          <p:nvPr/>
        </p:nvSpPr>
        <p:spPr>
          <a:xfrm>
            <a:off x="-1529862" y="-2022230"/>
            <a:ext cx="15417507" cy="14420758"/>
          </a:xfrm>
          <a:custGeom>
            <a:rect b="b" l="l" r="r" t="t"/>
            <a:pathLst>
              <a:path extrusionOk="0" h="14420758" w="15417507">
                <a:moveTo>
                  <a:pt x="0" y="0"/>
                </a:moveTo>
                <a:lnTo>
                  <a:pt x="11465170" y="4185139"/>
                </a:lnTo>
                <a:cubicBezTo>
                  <a:pt x="12438185" y="4489938"/>
                  <a:pt x="12883663" y="4988170"/>
                  <a:pt x="13065370" y="5574323"/>
                </a:cubicBezTo>
                <a:lnTo>
                  <a:pt x="15351370" y="13663246"/>
                </a:lnTo>
                <a:cubicBezTo>
                  <a:pt x="15603416" y="14266985"/>
                  <a:pt x="15081739" y="14606953"/>
                  <a:pt x="14683154" y="14313877"/>
                </a:cubicBezTo>
                <a:lnTo>
                  <a:pt x="1318847" y="5416062"/>
                </a:lnTo>
                <a:cubicBezTo>
                  <a:pt x="902677" y="5117123"/>
                  <a:pt x="99646" y="4976446"/>
                  <a:pt x="70339" y="3253154"/>
                </a:cubicBezTo>
                <a:cubicBezTo>
                  <a:pt x="41032" y="1529862"/>
                  <a:pt x="23446" y="1084385"/>
                  <a:pt x="0" y="0"/>
                </a:cubicBezTo>
                <a:close/>
              </a:path>
            </a:pathLst>
          </a:custGeom>
          <a:solidFill>
            <a:srgbClr val="1F60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Google Shape;18;p26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>
            <a:off x="-3490244" y="-734383"/>
            <a:ext cx="14844044" cy="10755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6"/>
          <p:cNvPicPr preferRelativeResize="0"/>
          <p:nvPr/>
        </p:nvPicPr>
        <p:blipFill rotWithShape="1">
          <a:blip r:embed="rId3">
            <a:alphaModFix amt="60000"/>
          </a:blip>
          <a:srcRect b="0" l="0" r="0" t="0"/>
          <a:stretch/>
        </p:blipFill>
        <p:spPr>
          <a:xfrm>
            <a:off x="-7667761" y="-3548982"/>
            <a:ext cx="15522477" cy="1194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26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26"/>
          <p:cNvSpPr txBox="1"/>
          <p:nvPr>
            <p:ph idx="12" type="sldNum"/>
          </p:nvPr>
        </p:nvSpPr>
        <p:spPr>
          <a:xfrm>
            <a:off x="10773508" y="6356350"/>
            <a:ext cx="5802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General Slide">
  <p:cSld name="6_General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35"/>
          <p:cNvSpPr txBox="1"/>
          <p:nvPr>
            <p:ph idx="1" type="body"/>
          </p:nvPr>
        </p:nvSpPr>
        <p:spPr>
          <a:xfrm>
            <a:off x="838199" y="1825625"/>
            <a:ext cx="10515599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08" name="Google Shape;108;p35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09" name="Google Shape;109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35"/>
          <p:cNvSpPr txBox="1"/>
          <p:nvPr/>
        </p:nvSpPr>
        <p:spPr>
          <a:xfrm>
            <a:off x="8987247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General Slide">
  <p:cSld name="1_General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36"/>
          <p:cNvPicPr preferRelativeResize="0"/>
          <p:nvPr/>
        </p:nvPicPr>
        <p:blipFill rotWithShape="1">
          <a:blip r:embed="rId3">
            <a:alphaModFix amt="21000"/>
          </a:blip>
          <a:srcRect b="0" l="0" r="0" t="0"/>
          <a:stretch/>
        </p:blipFill>
        <p:spPr>
          <a:xfrm>
            <a:off x="5778360" y="-689610"/>
            <a:ext cx="5734001" cy="7483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3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6"/>
          <p:cNvSpPr txBox="1"/>
          <p:nvPr>
            <p:ph idx="1" type="body"/>
          </p:nvPr>
        </p:nvSpPr>
        <p:spPr>
          <a:xfrm>
            <a:off x="838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36"/>
          <p:cNvSpPr txBox="1"/>
          <p:nvPr>
            <p:ph idx="2" type="body"/>
          </p:nvPr>
        </p:nvSpPr>
        <p:spPr>
          <a:xfrm>
            <a:off x="6172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17" name="Google Shape;117;p36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18" name="Google Shape;118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36"/>
          <p:cNvSpPr txBox="1"/>
          <p:nvPr/>
        </p:nvSpPr>
        <p:spPr>
          <a:xfrm>
            <a:off x="8987247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ImagePlaceholder">
  <p:cSld name="10_ImagePlacehol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37"/>
          <p:cNvPicPr preferRelativeResize="0"/>
          <p:nvPr/>
        </p:nvPicPr>
        <p:blipFill rotWithShape="1">
          <a:blip r:embed="rId3">
            <a:alphaModFix amt="21000"/>
          </a:blip>
          <a:srcRect b="0" l="0" r="0" t="0"/>
          <a:stretch/>
        </p:blipFill>
        <p:spPr>
          <a:xfrm>
            <a:off x="5778360" y="-689610"/>
            <a:ext cx="5734001" cy="7483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3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37"/>
          <p:cNvSpPr txBox="1"/>
          <p:nvPr>
            <p:ph idx="1" type="body"/>
          </p:nvPr>
        </p:nvSpPr>
        <p:spPr>
          <a:xfrm>
            <a:off x="838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p37"/>
          <p:cNvSpPr txBox="1"/>
          <p:nvPr>
            <p:ph idx="2" type="body"/>
          </p:nvPr>
        </p:nvSpPr>
        <p:spPr>
          <a:xfrm>
            <a:off x="6172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26" name="Google Shape;126;p37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27" name="Google Shape;127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7"/>
          <p:cNvSpPr txBox="1"/>
          <p:nvPr/>
        </p:nvSpPr>
        <p:spPr>
          <a:xfrm>
            <a:off x="8987247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ImagePlaceholder">
  <p:cSld name="11_ImagePlacehol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38"/>
          <p:cNvPicPr preferRelativeResize="0"/>
          <p:nvPr/>
        </p:nvPicPr>
        <p:blipFill rotWithShape="1">
          <a:blip r:embed="rId3">
            <a:alphaModFix amt="21000"/>
          </a:blip>
          <a:srcRect b="0" l="0" r="0" t="0"/>
          <a:stretch/>
        </p:blipFill>
        <p:spPr>
          <a:xfrm>
            <a:off x="5778360" y="-689610"/>
            <a:ext cx="5734001" cy="7483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3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8"/>
          <p:cNvSpPr txBox="1"/>
          <p:nvPr>
            <p:ph idx="1" type="body"/>
          </p:nvPr>
        </p:nvSpPr>
        <p:spPr>
          <a:xfrm>
            <a:off x="838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8"/>
          <p:cNvSpPr txBox="1"/>
          <p:nvPr>
            <p:ph idx="2" type="body"/>
          </p:nvPr>
        </p:nvSpPr>
        <p:spPr>
          <a:xfrm>
            <a:off x="6172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35" name="Google Shape;135;p38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36" name="Google Shape;136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8"/>
          <p:cNvSpPr txBox="1"/>
          <p:nvPr/>
        </p:nvSpPr>
        <p:spPr>
          <a:xfrm>
            <a:off x="8987247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ImagePlaceholder">
  <p:cSld name="8_ImagePlacehol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3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9"/>
          <p:cNvSpPr txBox="1"/>
          <p:nvPr>
            <p:ph idx="1" type="body"/>
          </p:nvPr>
        </p:nvSpPr>
        <p:spPr>
          <a:xfrm>
            <a:off x="838199" y="1825625"/>
            <a:ext cx="10515599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42" name="Google Shape;142;p39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43" name="Google Shape;143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39"/>
          <p:cNvSpPr txBox="1"/>
          <p:nvPr/>
        </p:nvSpPr>
        <p:spPr>
          <a:xfrm>
            <a:off x="8987247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eneral Slide">
  <p:cSld name="General Slide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4400"/>
              <a:buFont typeface="Arial Black"/>
              <a:buNone/>
              <a:defRPr>
                <a:solidFill>
                  <a:srgbClr val="179AD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40"/>
          <p:cNvSpPr txBox="1"/>
          <p:nvPr>
            <p:ph idx="1" type="body"/>
          </p:nvPr>
        </p:nvSpPr>
        <p:spPr>
          <a:xfrm>
            <a:off x="838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40"/>
          <p:cNvSpPr txBox="1"/>
          <p:nvPr>
            <p:ph idx="2" type="body"/>
          </p:nvPr>
        </p:nvSpPr>
        <p:spPr>
          <a:xfrm>
            <a:off x="6172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49" name="Google Shape;14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6311900"/>
            <a:ext cx="3357949" cy="3270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0" name="Google Shape;150;p40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rgbClr val="1B9ADD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1" name="Google Shape;151;p40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cxnSp>
        <p:nvCxnSpPr>
          <p:cNvPr id="152" name="Google Shape;152;p40"/>
          <p:cNvCxnSpPr/>
          <p:nvPr/>
        </p:nvCxnSpPr>
        <p:spPr>
          <a:xfrm rot="10800000">
            <a:off x="10614613" y="6350195"/>
            <a:ext cx="0" cy="307776"/>
          </a:xfrm>
          <a:prstGeom prst="straightConnector1">
            <a:avLst/>
          </a:prstGeom>
          <a:noFill/>
          <a:ln cap="flat" cmpd="sng" w="9525">
            <a:solidFill>
              <a:srgbClr val="179ADC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53" name="Google Shape;153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481" y="6278584"/>
            <a:ext cx="6070640" cy="430601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40"/>
          <p:cNvSpPr txBox="1"/>
          <p:nvPr/>
        </p:nvSpPr>
        <p:spPr>
          <a:xfrm>
            <a:off x="7963838" y="6300213"/>
            <a:ext cx="241718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General Slide">
  <p:cSld name="7_General Slide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rgbClr val="1F60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4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6093"/>
              </a:buClr>
              <a:buSzPts val="4400"/>
              <a:buFont typeface="Arial Black"/>
              <a:buNone/>
              <a:defRPr>
                <a:solidFill>
                  <a:srgbClr val="1F609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1"/>
          <p:cNvSpPr txBox="1"/>
          <p:nvPr>
            <p:ph idx="1" type="body"/>
          </p:nvPr>
        </p:nvSpPr>
        <p:spPr>
          <a:xfrm>
            <a:off x="838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41"/>
          <p:cNvSpPr txBox="1"/>
          <p:nvPr>
            <p:ph idx="2" type="body"/>
          </p:nvPr>
        </p:nvSpPr>
        <p:spPr>
          <a:xfrm>
            <a:off x="6172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60" name="Google Shape;160;p41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1" name="Google Shape;161;p41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62" name="Google Shape;16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41"/>
          <p:cNvSpPr txBox="1"/>
          <p:nvPr/>
        </p:nvSpPr>
        <p:spPr>
          <a:xfrm>
            <a:off x="8012463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General Slide">
  <p:cSld name="10_General Slide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2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rgbClr val="EF75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4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F7544"/>
              </a:buClr>
              <a:buSzPts val="4400"/>
              <a:buFont typeface="Arial Black"/>
              <a:buNone/>
              <a:defRPr>
                <a:solidFill>
                  <a:srgbClr val="EF754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42"/>
          <p:cNvSpPr txBox="1"/>
          <p:nvPr>
            <p:ph idx="1" type="body"/>
          </p:nvPr>
        </p:nvSpPr>
        <p:spPr>
          <a:xfrm>
            <a:off x="838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42"/>
          <p:cNvSpPr txBox="1"/>
          <p:nvPr>
            <p:ph idx="2" type="body"/>
          </p:nvPr>
        </p:nvSpPr>
        <p:spPr>
          <a:xfrm>
            <a:off x="6172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69" name="Google Shape;169;p42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0" name="Google Shape;170;p42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71" name="Google Shape;171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42"/>
          <p:cNvSpPr txBox="1"/>
          <p:nvPr/>
        </p:nvSpPr>
        <p:spPr>
          <a:xfrm>
            <a:off x="8012463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General Slide">
  <p:cSld name="11_General Slide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3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rgbClr val="179AD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4400"/>
              <a:buFont typeface="Arial Black"/>
              <a:buNone/>
              <a:defRPr>
                <a:solidFill>
                  <a:srgbClr val="179AD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43"/>
          <p:cNvSpPr txBox="1"/>
          <p:nvPr>
            <p:ph idx="1" type="body"/>
          </p:nvPr>
        </p:nvSpPr>
        <p:spPr>
          <a:xfrm>
            <a:off x="838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77" name="Google Shape;177;p43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8" name="Google Shape;178;p43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79" name="Google Shape;179;p43"/>
          <p:cNvSpPr/>
          <p:nvPr>
            <p:ph idx="2" type="pic"/>
          </p:nvPr>
        </p:nvSpPr>
        <p:spPr>
          <a:xfrm>
            <a:off x="6295292" y="1875811"/>
            <a:ext cx="5058508" cy="399798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pic>
        <p:nvPicPr>
          <p:cNvPr id="180" name="Google Shape;180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43"/>
          <p:cNvSpPr txBox="1"/>
          <p:nvPr/>
        </p:nvSpPr>
        <p:spPr>
          <a:xfrm>
            <a:off x="8012463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General Slide">
  <p:cSld name="12_General Slide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4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rgbClr val="179AD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4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4400"/>
              <a:buFont typeface="Arial Black"/>
              <a:buNone/>
              <a:defRPr>
                <a:solidFill>
                  <a:srgbClr val="179AD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44"/>
          <p:cNvSpPr txBox="1"/>
          <p:nvPr>
            <p:ph idx="1" type="body"/>
          </p:nvPr>
        </p:nvSpPr>
        <p:spPr>
          <a:xfrm>
            <a:off x="6172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86" name="Google Shape;186;p44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7" name="Google Shape;187;p44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88" name="Google Shape;188;p44"/>
          <p:cNvSpPr/>
          <p:nvPr>
            <p:ph idx="2" type="pic"/>
          </p:nvPr>
        </p:nvSpPr>
        <p:spPr>
          <a:xfrm>
            <a:off x="838201" y="2011947"/>
            <a:ext cx="5181600" cy="392117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pic>
        <p:nvPicPr>
          <p:cNvPr id="189" name="Google Shape;189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4"/>
          <p:cNvSpPr txBox="1"/>
          <p:nvPr/>
        </p:nvSpPr>
        <p:spPr>
          <a:xfrm>
            <a:off x="8012463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General Slide">
  <p:cSld name="9_General Slide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7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rgbClr val="179AD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4400"/>
              <a:buFont typeface="Arial Black"/>
              <a:buNone/>
              <a:defRPr>
                <a:solidFill>
                  <a:srgbClr val="179AD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7"/>
          <p:cNvSpPr txBox="1"/>
          <p:nvPr>
            <p:ph idx="1" type="body"/>
          </p:nvPr>
        </p:nvSpPr>
        <p:spPr>
          <a:xfrm>
            <a:off x="838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7"/>
          <p:cNvSpPr txBox="1"/>
          <p:nvPr>
            <p:ph idx="2" type="body"/>
          </p:nvPr>
        </p:nvSpPr>
        <p:spPr>
          <a:xfrm>
            <a:off x="6172200" y="1825625"/>
            <a:ext cx="5181600" cy="4107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9" name="Google Shape;29;p27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" name="Google Shape;30;p27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31" name="Google Shape;3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27"/>
          <p:cNvSpPr txBox="1"/>
          <p:nvPr/>
        </p:nvSpPr>
        <p:spPr>
          <a:xfrm>
            <a:off x="8012463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ELCOME">
  <p:cSld name="WELCOM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5"/>
          <p:cNvSpPr/>
          <p:nvPr/>
        </p:nvSpPr>
        <p:spPr>
          <a:xfrm>
            <a:off x="10763730" y="211873"/>
            <a:ext cx="780788" cy="791737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45"/>
          <p:cNvSpPr txBox="1"/>
          <p:nvPr>
            <p:ph type="title"/>
          </p:nvPr>
        </p:nvSpPr>
        <p:spPr>
          <a:xfrm>
            <a:off x="1134763" y="298999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General Slide">
  <p:cSld name="5_General Slide">
    <p:bg>
      <p:bgPr>
        <a:solidFill>
          <a:schemeClr val="lt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6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General Slide">
  <p:cSld name="2_General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47"/>
          <p:cNvSpPr txBox="1"/>
          <p:nvPr>
            <p:ph idx="1" type="body"/>
          </p:nvPr>
        </p:nvSpPr>
        <p:spPr>
          <a:xfrm>
            <a:off x="838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9" name="Google Shape;199;p47"/>
          <p:cNvSpPr txBox="1"/>
          <p:nvPr>
            <p:ph idx="2" type="body"/>
          </p:nvPr>
        </p:nvSpPr>
        <p:spPr>
          <a:xfrm>
            <a:off x="6172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00" name="Google Shape;200;p47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01" name="Google Shape;201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7"/>
          <p:cNvSpPr txBox="1"/>
          <p:nvPr/>
        </p:nvSpPr>
        <p:spPr>
          <a:xfrm>
            <a:off x="8987240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General Slide">
  <p:cSld name="4_General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48"/>
          <p:cNvSpPr txBox="1"/>
          <p:nvPr>
            <p:ph idx="1" type="body"/>
          </p:nvPr>
        </p:nvSpPr>
        <p:spPr>
          <a:xfrm>
            <a:off x="838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48"/>
          <p:cNvSpPr txBox="1"/>
          <p:nvPr>
            <p:ph idx="2" type="body"/>
          </p:nvPr>
        </p:nvSpPr>
        <p:spPr>
          <a:xfrm>
            <a:off x="6172200" y="1825625"/>
            <a:ext cx="5181600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08" name="Google Shape;208;p48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09" name="Google Shape;209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48"/>
          <p:cNvSpPr txBox="1"/>
          <p:nvPr/>
        </p:nvSpPr>
        <p:spPr>
          <a:xfrm>
            <a:off x="8987240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General Slide">
  <p:cSld name="3_General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6093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49"/>
          <p:cNvSpPr txBox="1"/>
          <p:nvPr>
            <p:ph idx="1" type="body"/>
          </p:nvPr>
        </p:nvSpPr>
        <p:spPr>
          <a:xfrm>
            <a:off x="838200" y="1825625"/>
            <a:ext cx="5181600" cy="4107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49"/>
          <p:cNvSpPr txBox="1"/>
          <p:nvPr>
            <p:ph idx="2" type="body"/>
          </p:nvPr>
        </p:nvSpPr>
        <p:spPr>
          <a:xfrm>
            <a:off x="6172200" y="1825625"/>
            <a:ext cx="5181600" cy="4107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17" name="Google Shape;217;p49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18" name="Google Shape;218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49"/>
          <p:cNvSpPr txBox="1"/>
          <p:nvPr/>
        </p:nvSpPr>
        <p:spPr>
          <a:xfrm>
            <a:off x="8987240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General Slide">
  <p:cSld name="8_General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B9ADD">
              <a:alpha val="4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5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50"/>
          <p:cNvSpPr txBox="1"/>
          <p:nvPr>
            <p:ph idx="1" type="body"/>
          </p:nvPr>
        </p:nvSpPr>
        <p:spPr>
          <a:xfrm>
            <a:off x="838200" y="1825625"/>
            <a:ext cx="5181600" cy="4107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5" name="Google Shape;225;p50"/>
          <p:cNvSpPr txBox="1"/>
          <p:nvPr>
            <p:ph idx="2" type="body"/>
          </p:nvPr>
        </p:nvSpPr>
        <p:spPr>
          <a:xfrm>
            <a:off x="6172200" y="1825625"/>
            <a:ext cx="5181600" cy="4107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26" name="Google Shape;226;p50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27" name="Google Shape;227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50"/>
          <p:cNvSpPr txBox="1"/>
          <p:nvPr/>
        </p:nvSpPr>
        <p:spPr>
          <a:xfrm>
            <a:off x="8987240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Macbook Mockup">
  <p:cSld name="2_Macbook Mockup">
    <p:bg>
      <p:bgPr>
        <a:blipFill>
          <a:blip r:embed="rId2">
            <a:alphaModFix amt="40000"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1"/>
          <p:cNvSpPr/>
          <p:nvPr>
            <p:ph idx="2" type="pic"/>
          </p:nvPr>
        </p:nvSpPr>
        <p:spPr>
          <a:xfrm>
            <a:off x="0" y="-1"/>
            <a:ext cx="12192000" cy="695178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Macbook Mockup">
  <p:cSld name="3_Macbook Mockup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52"/>
          <p:cNvSpPr/>
          <p:nvPr>
            <p:ph idx="2" type="pic"/>
          </p:nvPr>
        </p:nvSpPr>
        <p:spPr>
          <a:xfrm>
            <a:off x="0" y="-7526"/>
            <a:ext cx="12192000" cy="686552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3">
  <p:cSld name="Meet the team 3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3"/>
          <p:cNvSpPr/>
          <p:nvPr>
            <p:ph idx="2" type="pic"/>
          </p:nvPr>
        </p:nvSpPr>
        <p:spPr>
          <a:xfrm>
            <a:off x="8340914" y="2127720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35" name="Google Shape;235;p53"/>
          <p:cNvSpPr/>
          <p:nvPr>
            <p:ph idx="3" type="pic"/>
          </p:nvPr>
        </p:nvSpPr>
        <p:spPr>
          <a:xfrm>
            <a:off x="2118438" y="2127720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36" name="Google Shape;236;p53"/>
          <p:cNvSpPr/>
          <p:nvPr>
            <p:ph idx="4" type="pic"/>
          </p:nvPr>
        </p:nvSpPr>
        <p:spPr>
          <a:xfrm>
            <a:off x="5231975" y="2127720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500">
        <p14:reveal dir="l"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Meet the team 3">
  <p:cSld name="2_Meet the team 3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4"/>
          <p:cNvSpPr/>
          <p:nvPr>
            <p:ph idx="2" type="pic"/>
          </p:nvPr>
        </p:nvSpPr>
        <p:spPr>
          <a:xfrm>
            <a:off x="9128713" y="2038601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39" name="Google Shape;239;p54"/>
          <p:cNvSpPr/>
          <p:nvPr>
            <p:ph idx="3" type="pic"/>
          </p:nvPr>
        </p:nvSpPr>
        <p:spPr>
          <a:xfrm>
            <a:off x="6521149" y="2038601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40" name="Google Shape;240;p54"/>
          <p:cNvSpPr/>
          <p:nvPr>
            <p:ph idx="4" type="pic"/>
          </p:nvPr>
        </p:nvSpPr>
        <p:spPr>
          <a:xfrm>
            <a:off x="3979835" y="2038601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41" name="Google Shape;241;p54"/>
          <p:cNvSpPr/>
          <p:nvPr>
            <p:ph idx="5" type="pic"/>
          </p:nvPr>
        </p:nvSpPr>
        <p:spPr>
          <a:xfrm>
            <a:off x="1372271" y="2038601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500">
        <p14:reveal dir="l"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rgbClr val="1F609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8"/>
          <p:cNvSpPr/>
          <p:nvPr/>
        </p:nvSpPr>
        <p:spPr>
          <a:xfrm rot="-2857245">
            <a:off x="-2432304" y="2216786"/>
            <a:ext cx="15380434" cy="6844346"/>
          </a:xfrm>
          <a:custGeom>
            <a:rect b="b" l="l" r="r" t="t"/>
            <a:pathLst>
              <a:path extrusionOk="0" h="6844346" w="15380434">
                <a:moveTo>
                  <a:pt x="778509" y="0"/>
                </a:moveTo>
                <a:cubicBezTo>
                  <a:pt x="-258984" y="87924"/>
                  <a:pt x="39955" y="756138"/>
                  <a:pt x="39955" y="1002323"/>
                </a:cubicBezTo>
                <a:lnTo>
                  <a:pt x="901601" y="5644662"/>
                </a:lnTo>
                <a:cubicBezTo>
                  <a:pt x="1130201" y="6582508"/>
                  <a:pt x="2062187" y="6940063"/>
                  <a:pt x="2906247" y="6822831"/>
                </a:cubicBezTo>
                <a:lnTo>
                  <a:pt x="14652770" y="4783015"/>
                </a:lnTo>
                <a:cubicBezTo>
                  <a:pt x="15696125" y="4478215"/>
                  <a:pt x="15455800" y="3487615"/>
                  <a:pt x="14934124" y="3182815"/>
                </a:cubicBezTo>
                <a:lnTo>
                  <a:pt x="10625893" y="720969"/>
                </a:lnTo>
                <a:cubicBezTo>
                  <a:pt x="10069047" y="422031"/>
                  <a:pt x="9758385" y="298939"/>
                  <a:pt x="9060862" y="298939"/>
                </a:cubicBezTo>
                <a:lnTo>
                  <a:pt x="778509" y="0"/>
                </a:lnTo>
                <a:close/>
              </a:path>
            </a:pathLst>
          </a:custGeom>
          <a:solidFill>
            <a:srgbClr val="FF671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5" name="Google Shape;35;p28"/>
          <p:cNvSpPr/>
          <p:nvPr/>
        </p:nvSpPr>
        <p:spPr>
          <a:xfrm>
            <a:off x="-922" y="-51782"/>
            <a:ext cx="12192922" cy="6656214"/>
          </a:xfrm>
          <a:custGeom>
            <a:rect b="b" l="l" r="r" t="t"/>
            <a:pathLst>
              <a:path extrusionOk="0" h="6656214" w="12192922">
                <a:moveTo>
                  <a:pt x="363385" y="3537385"/>
                </a:moveTo>
                <a:cubicBezTo>
                  <a:pt x="-228630" y="3795292"/>
                  <a:pt x="23416" y="4352139"/>
                  <a:pt x="275462" y="4522123"/>
                </a:cubicBezTo>
                <a:lnTo>
                  <a:pt x="2614216" y="6386092"/>
                </a:lnTo>
                <a:cubicBezTo>
                  <a:pt x="3099433" y="6729539"/>
                  <a:pt x="3514906" y="6685527"/>
                  <a:pt x="4302339" y="6579523"/>
                </a:cubicBezTo>
                <a:lnTo>
                  <a:pt x="10580047" y="5612369"/>
                </a:lnTo>
                <a:cubicBezTo>
                  <a:pt x="11337358" y="5506861"/>
                  <a:pt x="11708588" y="5309914"/>
                  <a:pt x="11846139" y="4381446"/>
                </a:cubicBezTo>
                <a:lnTo>
                  <a:pt x="12162662" y="1814092"/>
                </a:lnTo>
                <a:cubicBezTo>
                  <a:pt x="12310112" y="285533"/>
                  <a:pt x="11908923" y="-186386"/>
                  <a:pt x="11172453" y="63055"/>
                </a:cubicBezTo>
                <a:lnTo>
                  <a:pt x="363385" y="3537385"/>
                </a:lnTo>
                <a:close/>
              </a:path>
            </a:pathLst>
          </a:custGeom>
          <a:solidFill>
            <a:srgbClr val="1B9AD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p28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>
            <a:off x="-7667761" y="-3548982"/>
            <a:ext cx="15522477" cy="1194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2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8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28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8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/>
          </a:p>
        </p:txBody>
      </p:sp>
      <p:sp>
        <p:nvSpPr>
          <p:cNvPr id="41" name="Google Shape;41;p28"/>
          <p:cNvSpPr txBox="1"/>
          <p:nvPr/>
        </p:nvSpPr>
        <p:spPr>
          <a:xfrm>
            <a:off x="7959487" y="6304569"/>
            <a:ext cx="241718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  <p:cxnSp>
        <p:nvCxnSpPr>
          <p:cNvPr id="42" name="Google Shape;42;p28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rgbClr val="179ADC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3" name="Google Shape;43;p28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44" name="Google Shape;44;p28"/>
          <p:cNvSpPr/>
          <p:nvPr/>
        </p:nvSpPr>
        <p:spPr>
          <a:xfrm>
            <a:off x="0" y="-1954"/>
            <a:ext cx="12192000" cy="7385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/>
          </a:p>
        </p:txBody>
      </p:sp>
      <p:pic>
        <p:nvPicPr>
          <p:cNvPr id="45" name="Google Shape;4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481" y="6278584"/>
            <a:ext cx="6070640" cy="430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Meet the team 3">
  <p:cSld name="1_Meet the team 3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55"/>
          <p:cNvSpPr/>
          <p:nvPr>
            <p:ph idx="2" type="pic"/>
          </p:nvPr>
        </p:nvSpPr>
        <p:spPr>
          <a:xfrm>
            <a:off x="1107086" y="1949479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44" name="Google Shape;244;p55"/>
          <p:cNvSpPr/>
          <p:nvPr>
            <p:ph idx="3" type="pic"/>
          </p:nvPr>
        </p:nvSpPr>
        <p:spPr>
          <a:xfrm>
            <a:off x="6375355" y="1949479"/>
            <a:ext cx="1731226" cy="187529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500">
        <p14:reveal dir="l"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out us layout 1">
  <p:cSld name="About us layout 1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6"/>
          <p:cNvSpPr/>
          <p:nvPr>
            <p:ph idx="2" type="pic"/>
          </p:nvPr>
        </p:nvSpPr>
        <p:spPr>
          <a:xfrm>
            <a:off x="6454258" y="1669852"/>
            <a:ext cx="4588605" cy="388895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f Layout 2">
  <p:cSld name="Portf Layout 2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7"/>
          <p:cNvSpPr/>
          <p:nvPr>
            <p:ph idx="2" type="pic"/>
          </p:nvPr>
        </p:nvSpPr>
        <p:spPr>
          <a:xfrm>
            <a:off x="2623792" y="3063472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49" name="Google Shape;249;p57"/>
          <p:cNvSpPr/>
          <p:nvPr>
            <p:ph idx="3" type="pic"/>
          </p:nvPr>
        </p:nvSpPr>
        <p:spPr>
          <a:xfrm>
            <a:off x="4140225" y="3063472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0" name="Google Shape;250;p57"/>
          <p:cNvSpPr/>
          <p:nvPr>
            <p:ph idx="4" type="pic"/>
          </p:nvPr>
        </p:nvSpPr>
        <p:spPr>
          <a:xfrm>
            <a:off x="1107359" y="3063472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1" name="Google Shape;251;p57"/>
          <p:cNvSpPr/>
          <p:nvPr>
            <p:ph idx="5" type="pic"/>
          </p:nvPr>
        </p:nvSpPr>
        <p:spPr>
          <a:xfrm>
            <a:off x="2623792" y="4452676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2" name="Google Shape;252;p57"/>
          <p:cNvSpPr/>
          <p:nvPr>
            <p:ph idx="6" type="pic"/>
          </p:nvPr>
        </p:nvSpPr>
        <p:spPr>
          <a:xfrm>
            <a:off x="4140225" y="4452676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3" name="Google Shape;253;p57"/>
          <p:cNvSpPr/>
          <p:nvPr>
            <p:ph idx="7" type="pic"/>
          </p:nvPr>
        </p:nvSpPr>
        <p:spPr>
          <a:xfrm>
            <a:off x="1107359" y="4452676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4" name="Google Shape;254;p57"/>
          <p:cNvSpPr/>
          <p:nvPr>
            <p:ph idx="8" type="pic"/>
          </p:nvPr>
        </p:nvSpPr>
        <p:spPr>
          <a:xfrm>
            <a:off x="2623792" y="1674270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5" name="Google Shape;255;p57"/>
          <p:cNvSpPr/>
          <p:nvPr>
            <p:ph idx="9" type="pic"/>
          </p:nvPr>
        </p:nvSpPr>
        <p:spPr>
          <a:xfrm>
            <a:off x="4140225" y="1674270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6" name="Google Shape;256;p57"/>
          <p:cNvSpPr/>
          <p:nvPr>
            <p:ph idx="13" type="pic"/>
          </p:nvPr>
        </p:nvSpPr>
        <p:spPr>
          <a:xfrm>
            <a:off x="1107359" y="1674270"/>
            <a:ext cx="1516433" cy="138920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500">
        <p14:reveal dir="l"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bout us layout 1">
  <p:cSld name="1_About us layout 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8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59" name="Google Shape;259;p58"/>
          <p:cNvSpPr txBox="1"/>
          <p:nvPr>
            <p:ph idx="1" type="body"/>
          </p:nvPr>
        </p:nvSpPr>
        <p:spPr>
          <a:xfrm>
            <a:off x="851694" y="655532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0" name="Google Shape;260;p58"/>
          <p:cNvSpPr txBox="1"/>
          <p:nvPr>
            <p:ph idx="3" type="body"/>
          </p:nvPr>
        </p:nvSpPr>
        <p:spPr>
          <a:xfrm>
            <a:off x="914325" y="2269759"/>
            <a:ext cx="4992687" cy="3621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1" name="Google Shape;261;p58"/>
          <p:cNvSpPr txBox="1"/>
          <p:nvPr>
            <p:ph idx="4" type="body"/>
          </p:nvPr>
        </p:nvSpPr>
        <p:spPr>
          <a:xfrm>
            <a:off x="6403579" y="2269759"/>
            <a:ext cx="4992687" cy="3621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bg>
      <p:bgPr>
        <a:solidFill>
          <a:srgbClr val="FF671B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9"/>
          <p:cNvSpPr/>
          <p:nvPr/>
        </p:nvSpPr>
        <p:spPr>
          <a:xfrm>
            <a:off x="1757794" y="1936945"/>
            <a:ext cx="12192922" cy="6656214"/>
          </a:xfrm>
          <a:custGeom>
            <a:rect b="b" l="l" r="r" t="t"/>
            <a:pathLst>
              <a:path extrusionOk="0" h="6656214" w="12192922">
                <a:moveTo>
                  <a:pt x="363385" y="3537385"/>
                </a:moveTo>
                <a:cubicBezTo>
                  <a:pt x="-228630" y="3795292"/>
                  <a:pt x="23416" y="4352139"/>
                  <a:pt x="275462" y="4522123"/>
                </a:cubicBezTo>
                <a:lnTo>
                  <a:pt x="2614216" y="6386092"/>
                </a:lnTo>
                <a:cubicBezTo>
                  <a:pt x="3099433" y="6729539"/>
                  <a:pt x="3514906" y="6685527"/>
                  <a:pt x="4302339" y="6579523"/>
                </a:cubicBezTo>
                <a:lnTo>
                  <a:pt x="10580047" y="5612369"/>
                </a:lnTo>
                <a:cubicBezTo>
                  <a:pt x="11337358" y="5506861"/>
                  <a:pt x="11708588" y="5309914"/>
                  <a:pt x="11846139" y="4381446"/>
                </a:cubicBezTo>
                <a:lnTo>
                  <a:pt x="12162662" y="1814092"/>
                </a:lnTo>
                <a:cubicBezTo>
                  <a:pt x="12310112" y="285533"/>
                  <a:pt x="11908923" y="-186386"/>
                  <a:pt x="11172453" y="63055"/>
                </a:cubicBezTo>
                <a:lnTo>
                  <a:pt x="363385" y="3537385"/>
                </a:lnTo>
                <a:close/>
              </a:path>
            </a:pathLst>
          </a:custGeom>
          <a:solidFill>
            <a:srgbClr val="1B9AD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9"/>
          <p:cNvSpPr/>
          <p:nvPr/>
        </p:nvSpPr>
        <p:spPr>
          <a:xfrm rot="-2322009">
            <a:off x="-1026213" y="-2293425"/>
            <a:ext cx="13214420" cy="12904733"/>
          </a:xfrm>
          <a:custGeom>
            <a:rect b="b" l="l" r="r" t="t"/>
            <a:pathLst>
              <a:path extrusionOk="0" h="14420758" w="15417507">
                <a:moveTo>
                  <a:pt x="0" y="0"/>
                </a:moveTo>
                <a:lnTo>
                  <a:pt x="11465170" y="4185139"/>
                </a:lnTo>
                <a:cubicBezTo>
                  <a:pt x="12438185" y="4489938"/>
                  <a:pt x="12883663" y="4988170"/>
                  <a:pt x="13065370" y="5574323"/>
                </a:cubicBezTo>
                <a:lnTo>
                  <a:pt x="15351370" y="13663246"/>
                </a:lnTo>
                <a:cubicBezTo>
                  <a:pt x="15603416" y="14266985"/>
                  <a:pt x="15081739" y="14606953"/>
                  <a:pt x="14683154" y="14313877"/>
                </a:cubicBezTo>
                <a:lnTo>
                  <a:pt x="1318847" y="5416062"/>
                </a:lnTo>
                <a:cubicBezTo>
                  <a:pt x="902677" y="5117123"/>
                  <a:pt x="99646" y="4976446"/>
                  <a:pt x="70339" y="3253154"/>
                </a:cubicBezTo>
                <a:cubicBezTo>
                  <a:pt x="41032" y="1529862"/>
                  <a:pt x="23446" y="1084385"/>
                  <a:pt x="0" y="0"/>
                </a:cubicBezTo>
                <a:close/>
              </a:path>
            </a:pathLst>
          </a:custGeom>
          <a:solidFill>
            <a:srgbClr val="1F60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29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>
            <a:off x="-3490244" y="-734383"/>
            <a:ext cx="14844044" cy="10755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9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9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9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/>
          </a:p>
        </p:txBody>
      </p:sp>
      <p:cxnSp>
        <p:nvCxnSpPr>
          <p:cNvPr id="54" name="Google Shape;54;p29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rgbClr val="179ADC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5" name="Google Shape;55;p29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56" name="Google Shape;56;p29"/>
          <p:cNvSpPr/>
          <p:nvPr/>
        </p:nvSpPr>
        <p:spPr>
          <a:xfrm>
            <a:off x="0" y="-22561"/>
            <a:ext cx="12192000" cy="7385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/>
          </a:p>
        </p:txBody>
      </p:sp>
      <p:pic>
        <p:nvPicPr>
          <p:cNvPr id="57" name="Google Shape;57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481" y="6278584"/>
            <a:ext cx="6070640" cy="430601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29"/>
          <p:cNvSpPr txBox="1"/>
          <p:nvPr/>
        </p:nvSpPr>
        <p:spPr>
          <a:xfrm>
            <a:off x="7963838" y="6300213"/>
            <a:ext cx="241718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bg>
      <p:bgPr>
        <a:solidFill>
          <a:srgbClr val="1B9ADD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0"/>
          <p:cNvSpPr/>
          <p:nvPr/>
        </p:nvSpPr>
        <p:spPr>
          <a:xfrm>
            <a:off x="-5642517" y="136525"/>
            <a:ext cx="17834517" cy="7870051"/>
          </a:xfrm>
          <a:custGeom>
            <a:rect b="b" l="l" r="r" t="t"/>
            <a:pathLst>
              <a:path extrusionOk="0" h="6844346" w="15380434">
                <a:moveTo>
                  <a:pt x="778509" y="0"/>
                </a:moveTo>
                <a:cubicBezTo>
                  <a:pt x="-258984" y="87924"/>
                  <a:pt x="39955" y="756138"/>
                  <a:pt x="39955" y="1002323"/>
                </a:cubicBezTo>
                <a:lnTo>
                  <a:pt x="901601" y="5644662"/>
                </a:lnTo>
                <a:cubicBezTo>
                  <a:pt x="1130201" y="6582508"/>
                  <a:pt x="2062187" y="6940063"/>
                  <a:pt x="2906247" y="6822831"/>
                </a:cubicBezTo>
                <a:lnTo>
                  <a:pt x="14652770" y="4783015"/>
                </a:lnTo>
                <a:cubicBezTo>
                  <a:pt x="15696125" y="4478215"/>
                  <a:pt x="15455800" y="3487615"/>
                  <a:pt x="14934124" y="3182815"/>
                </a:cubicBezTo>
                <a:lnTo>
                  <a:pt x="10625893" y="720969"/>
                </a:lnTo>
                <a:cubicBezTo>
                  <a:pt x="10069047" y="422031"/>
                  <a:pt x="9758385" y="298939"/>
                  <a:pt x="9060862" y="298939"/>
                </a:cubicBezTo>
                <a:lnTo>
                  <a:pt x="778509" y="0"/>
                </a:lnTo>
                <a:close/>
              </a:path>
            </a:pathLst>
          </a:custGeom>
          <a:solidFill>
            <a:srgbClr val="FF671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61" name="Google Shape;61;p30"/>
          <p:cNvSpPr/>
          <p:nvPr/>
        </p:nvSpPr>
        <p:spPr>
          <a:xfrm rot="-1659499">
            <a:off x="-9895657" y="-2483021"/>
            <a:ext cx="15417507" cy="14885281"/>
          </a:xfrm>
          <a:custGeom>
            <a:rect b="b" l="l" r="r" t="t"/>
            <a:pathLst>
              <a:path extrusionOk="0" h="14420758" w="15417507">
                <a:moveTo>
                  <a:pt x="0" y="0"/>
                </a:moveTo>
                <a:lnTo>
                  <a:pt x="11465170" y="4185139"/>
                </a:lnTo>
                <a:cubicBezTo>
                  <a:pt x="12438185" y="4489938"/>
                  <a:pt x="12883663" y="4988170"/>
                  <a:pt x="13065370" y="5574323"/>
                </a:cubicBezTo>
                <a:lnTo>
                  <a:pt x="15351370" y="13663246"/>
                </a:lnTo>
                <a:cubicBezTo>
                  <a:pt x="15603416" y="14266985"/>
                  <a:pt x="15081739" y="14606953"/>
                  <a:pt x="14683154" y="14313877"/>
                </a:cubicBezTo>
                <a:lnTo>
                  <a:pt x="1318847" y="5416062"/>
                </a:lnTo>
                <a:cubicBezTo>
                  <a:pt x="902677" y="5117123"/>
                  <a:pt x="99646" y="4976446"/>
                  <a:pt x="70339" y="3253154"/>
                </a:cubicBezTo>
                <a:cubicBezTo>
                  <a:pt x="41032" y="1529862"/>
                  <a:pt x="23446" y="1084385"/>
                  <a:pt x="0" y="0"/>
                </a:cubicBezTo>
                <a:close/>
              </a:path>
            </a:pathLst>
          </a:custGeom>
          <a:solidFill>
            <a:srgbClr val="1F60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endParaRPr/>
          </a:p>
        </p:txBody>
      </p:sp>
      <p:pic>
        <p:nvPicPr>
          <p:cNvPr id="62" name="Google Shape;62;p30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>
            <a:off x="-3490244" y="-734383"/>
            <a:ext cx="14844044" cy="10755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3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0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30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30"/>
          <p:cNvSpPr/>
          <p:nvPr/>
        </p:nvSpPr>
        <p:spPr>
          <a:xfrm>
            <a:off x="0" y="6119446"/>
            <a:ext cx="12192000" cy="7385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/>
          </a:p>
        </p:txBody>
      </p:sp>
      <p:cxnSp>
        <p:nvCxnSpPr>
          <p:cNvPr id="67" name="Google Shape;67;p30"/>
          <p:cNvCxnSpPr/>
          <p:nvPr/>
        </p:nvCxnSpPr>
        <p:spPr>
          <a:xfrm rot="10800000">
            <a:off x="10614613" y="6301945"/>
            <a:ext cx="0" cy="307776"/>
          </a:xfrm>
          <a:prstGeom prst="straightConnector1">
            <a:avLst/>
          </a:prstGeom>
          <a:noFill/>
          <a:ln cap="flat" cmpd="sng" w="9525">
            <a:solidFill>
              <a:srgbClr val="179ADC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8" name="Google Shape;68;p30"/>
          <p:cNvSpPr txBox="1"/>
          <p:nvPr>
            <p:ph idx="12" type="sldNum"/>
          </p:nvPr>
        </p:nvSpPr>
        <p:spPr>
          <a:xfrm>
            <a:off x="10614613" y="6292846"/>
            <a:ext cx="7391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69" name="Google Shape;69;p30"/>
          <p:cNvSpPr/>
          <p:nvPr/>
        </p:nvSpPr>
        <p:spPr>
          <a:xfrm>
            <a:off x="0" y="-22561"/>
            <a:ext cx="12192000" cy="7385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</a:t>
            </a:r>
            <a:endParaRPr/>
          </a:p>
        </p:txBody>
      </p:sp>
      <p:pic>
        <p:nvPicPr>
          <p:cNvPr id="70" name="Google Shape;70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481" y="6278584"/>
            <a:ext cx="6070640" cy="43060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30"/>
          <p:cNvSpPr txBox="1"/>
          <p:nvPr/>
        </p:nvSpPr>
        <p:spPr>
          <a:xfrm>
            <a:off x="7963838" y="6300213"/>
            <a:ext cx="241718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bg>
      <p:bgPr>
        <a:solidFill>
          <a:srgbClr val="FF671B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1"/>
          <p:cNvSpPr/>
          <p:nvPr/>
        </p:nvSpPr>
        <p:spPr>
          <a:xfrm>
            <a:off x="1757794" y="1922441"/>
            <a:ext cx="12192922" cy="6656214"/>
          </a:xfrm>
          <a:custGeom>
            <a:rect b="b" l="l" r="r" t="t"/>
            <a:pathLst>
              <a:path extrusionOk="0" h="6656214" w="12192922">
                <a:moveTo>
                  <a:pt x="363385" y="3537385"/>
                </a:moveTo>
                <a:cubicBezTo>
                  <a:pt x="-228630" y="3795292"/>
                  <a:pt x="23416" y="4352139"/>
                  <a:pt x="275462" y="4522123"/>
                </a:cubicBezTo>
                <a:lnTo>
                  <a:pt x="2614216" y="6386092"/>
                </a:lnTo>
                <a:cubicBezTo>
                  <a:pt x="3099433" y="6729539"/>
                  <a:pt x="3514906" y="6685527"/>
                  <a:pt x="4302339" y="6579523"/>
                </a:cubicBezTo>
                <a:lnTo>
                  <a:pt x="10580047" y="5612369"/>
                </a:lnTo>
                <a:cubicBezTo>
                  <a:pt x="11337358" y="5506861"/>
                  <a:pt x="11708588" y="5309914"/>
                  <a:pt x="11846139" y="4381446"/>
                </a:cubicBezTo>
                <a:lnTo>
                  <a:pt x="12162662" y="1814092"/>
                </a:lnTo>
                <a:cubicBezTo>
                  <a:pt x="12310112" y="285533"/>
                  <a:pt x="11908923" y="-186386"/>
                  <a:pt x="11172453" y="63055"/>
                </a:cubicBezTo>
                <a:lnTo>
                  <a:pt x="363385" y="3537385"/>
                </a:lnTo>
                <a:close/>
              </a:path>
            </a:pathLst>
          </a:custGeom>
          <a:solidFill>
            <a:srgbClr val="1B9AD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31"/>
          <p:cNvSpPr/>
          <p:nvPr/>
        </p:nvSpPr>
        <p:spPr>
          <a:xfrm>
            <a:off x="-1529862" y="-2022230"/>
            <a:ext cx="15417507" cy="14420758"/>
          </a:xfrm>
          <a:custGeom>
            <a:rect b="b" l="l" r="r" t="t"/>
            <a:pathLst>
              <a:path extrusionOk="0" h="14420758" w="15417507">
                <a:moveTo>
                  <a:pt x="0" y="0"/>
                </a:moveTo>
                <a:lnTo>
                  <a:pt x="11465170" y="4185139"/>
                </a:lnTo>
                <a:cubicBezTo>
                  <a:pt x="12438185" y="4489938"/>
                  <a:pt x="12883663" y="4988170"/>
                  <a:pt x="13065370" y="5574323"/>
                </a:cubicBezTo>
                <a:lnTo>
                  <a:pt x="15351370" y="13663246"/>
                </a:lnTo>
                <a:cubicBezTo>
                  <a:pt x="15603416" y="14266985"/>
                  <a:pt x="15081739" y="14606953"/>
                  <a:pt x="14683154" y="14313877"/>
                </a:cubicBezTo>
                <a:lnTo>
                  <a:pt x="1318847" y="5416062"/>
                </a:lnTo>
                <a:cubicBezTo>
                  <a:pt x="902677" y="5117123"/>
                  <a:pt x="99646" y="4976446"/>
                  <a:pt x="70339" y="3253154"/>
                </a:cubicBezTo>
                <a:cubicBezTo>
                  <a:pt x="41032" y="1529862"/>
                  <a:pt x="23446" y="1084385"/>
                  <a:pt x="0" y="0"/>
                </a:cubicBezTo>
                <a:close/>
              </a:path>
            </a:pathLst>
          </a:custGeom>
          <a:solidFill>
            <a:srgbClr val="1F60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" name="Google Shape;75;p31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>
            <a:off x="-3490244" y="-734383"/>
            <a:ext cx="14844044" cy="10755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3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31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31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bg>
      <p:bgPr>
        <a:solidFill>
          <a:srgbClr val="1F6093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oogle Shape;80;p32"/>
          <p:cNvGrpSpPr/>
          <p:nvPr/>
        </p:nvGrpSpPr>
        <p:grpSpPr>
          <a:xfrm>
            <a:off x="-3490244" y="-1714332"/>
            <a:ext cx="18446094" cy="13574010"/>
            <a:chOff x="-3490244" y="-1714332"/>
            <a:chExt cx="18446094" cy="13574010"/>
          </a:xfrm>
        </p:grpSpPr>
        <p:sp>
          <p:nvSpPr>
            <p:cNvPr id="81" name="Google Shape;81;p32"/>
            <p:cNvSpPr/>
            <p:nvPr/>
          </p:nvSpPr>
          <p:spPr>
            <a:xfrm rot="-9062402">
              <a:off x="-2466055" y="1315909"/>
              <a:ext cx="14178773" cy="6436710"/>
            </a:xfrm>
            <a:custGeom>
              <a:rect b="b" l="l" r="r" t="t"/>
              <a:pathLst>
                <a:path extrusionOk="0" h="6844346" w="15380434">
                  <a:moveTo>
                    <a:pt x="778509" y="0"/>
                  </a:moveTo>
                  <a:cubicBezTo>
                    <a:pt x="-258984" y="87924"/>
                    <a:pt x="39955" y="756138"/>
                    <a:pt x="39955" y="1002323"/>
                  </a:cubicBezTo>
                  <a:lnTo>
                    <a:pt x="901601" y="5644662"/>
                  </a:lnTo>
                  <a:cubicBezTo>
                    <a:pt x="1130201" y="6582508"/>
                    <a:pt x="2062187" y="6940063"/>
                    <a:pt x="2906247" y="6822831"/>
                  </a:cubicBezTo>
                  <a:lnTo>
                    <a:pt x="14652770" y="4783015"/>
                  </a:lnTo>
                  <a:cubicBezTo>
                    <a:pt x="15696125" y="4478215"/>
                    <a:pt x="15455800" y="3487615"/>
                    <a:pt x="14934124" y="3182815"/>
                  </a:cubicBezTo>
                  <a:lnTo>
                    <a:pt x="10625893" y="720969"/>
                  </a:lnTo>
                  <a:cubicBezTo>
                    <a:pt x="10069047" y="422031"/>
                    <a:pt x="9758385" y="298939"/>
                    <a:pt x="9060862" y="298939"/>
                  </a:cubicBezTo>
                  <a:lnTo>
                    <a:pt x="778509" y="0"/>
                  </a:lnTo>
                  <a:close/>
                </a:path>
              </a:pathLst>
            </a:custGeom>
            <a:solidFill>
              <a:srgbClr val="FF67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32"/>
            <p:cNvSpPr/>
            <p:nvPr/>
          </p:nvSpPr>
          <p:spPr>
            <a:xfrm rot="9807336">
              <a:off x="-2135278" y="382144"/>
              <a:ext cx="16088498" cy="9381059"/>
            </a:xfrm>
            <a:custGeom>
              <a:rect b="b" l="l" r="r" t="t"/>
              <a:pathLst>
                <a:path extrusionOk="0" h="6656214" w="12192922">
                  <a:moveTo>
                    <a:pt x="363385" y="3537385"/>
                  </a:moveTo>
                  <a:cubicBezTo>
                    <a:pt x="-228630" y="3795292"/>
                    <a:pt x="23416" y="4352139"/>
                    <a:pt x="275462" y="4522123"/>
                  </a:cubicBezTo>
                  <a:lnTo>
                    <a:pt x="2614216" y="6386092"/>
                  </a:lnTo>
                  <a:cubicBezTo>
                    <a:pt x="3099433" y="6729539"/>
                    <a:pt x="3514906" y="6685527"/>
                    <a:pt x="4302339" y="6579523"/>
                  </a:cubicBezTo>
                  <a:lnTo>
                    <a:pt x="10580047" y="5612369"/>
                  </a:lnTo>
                  <a:cubicBezTo>
                    <a:pt x="11337358" y="5506861"/>
                    <a:pt x="11708588" y="5309914"/>
                    <a:pt x="11846139" y="4381446"/>
                  </a:cubicBezTo>
                  <a:lnTo>
                    <a:pt x="12162662" y="1814092"/>
                  </a:lnTo>
                  <a:cubicBezTo>
                    <a:pt x="12310112" y="285533"/>
                    <a:pt x="11908923" y="-186386"/>
                    <a:pt x="11172453" y="63055"/>
                  </a:cubicBezTo>
                  <a:lnTo>
                    <a:pt x="363385" y="3537385"/>
                  </a:lnTo>
                  <a:close/>
                </a:path>
              </a:pathLst>
            </a:custGeom>
            <a:solidFill>
              <a:srgbClr val="1B9AD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3" name="Google Shape;83;p32"/>
            <p:cNvPicPr preferRelativeResize="0"/>
            <p:nvPr/>
          </p:nvPicPr>
          <p:blipFill rotWithShape="1">
            <a:blip r:embed="rId2">
              <a:alphaModFix amt="60000"/>
            </a:blip>
            <a:srcRect b="0" l="0" r="0" t="0"/>
            <a:stretch/>
          </p:blipFill>
          <p:spPr>
            <a:xfrm>
              <a:off x="-3490244" y="-734383"/>
              <a:ext cx="14844044" cy="1075564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4" name="Google Shape;84;p3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32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32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Slide">
  <p:cSld name="9_Title Slide">
    <p:bg>
      <p:bgPr>
        <a:solidFill>
          <a:srgbClr val="1F6093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3"/>
          <p:cNvSpPr/>
          <p:nvPr/>
        </p:nvSpPr>
        <p:spPr>
          <a:xfrm flipH="1" rot="9062402">
            <a:off x="-391083" y="-462091"/>
            <a:ext cx="13358076" cy="6436710"/>
          </a:xfrm>
          <a:custGeom>
            <a:rect b="b" l="l" r="r" t="t"/>
            <a:pathLst>
              <a:path extrusionOk="0" h="6844346" w="15380434">
                <a:moveTo>
                  <a:pt x="778509" y="0"/>
                </a:moveTo>
                <a:cubicBezTo>
                  <a:pt x="-258984" y="87924"/>
                  <a:pt x="39955" y="756138"/>
                  <a:pt x="39955" y="1002323"/>
                </a:cubicBezTo>
                <a:lnTo>
                  <a:pt x="901601" y="5644662"/>
                </a:lnTo>
                <a:cubicBezTo>
                  <a:pt x="1130201" y="6582508"/>
                  <a:pt x="2062187" y="6940063"/>
                  <a:pt x="2906247" y="6822831"/>
                </a:cubicBezTo>
                <a:lnTo>
                  <a:pt x="14652770" y="4783015"/>
                </a:lnTo>
                <a:cubicBezTo>
                  <a:pt x="15696125" y="4478215"/>
                  <a:pt x="15455800" y="3487615"/>
                  <a:pt x="14934124" y="3182815"/>
                </a:cubicBezTo>
                <a:lnTo>
                  <a:pt x="10625893" y="720969"/>
                </a:lnTo>
                <a:cubicBezTo>
                  <a:pt x="10069047" y="422031"/>
                  <a:pt x="9758385" y="298939"/>
                  <a:pt x="9060862" y="298939"/>
                </a:cubicBezTo>
                <a:lnTo>
                  <a:pt x="778509" y="0"/>
                </a:lnTo>
                <a:close/>
              </a:path>
            </a:pathLst>
          </a:custGeom>
          <a:solidFill>
            <a:srgbClr val="FF671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3"/>
          <p:cNvSpPr/>
          <p:nvPr/>
        </p:nvSpPr>
        <p:spPr>
          <a:xfrm flipH="1" rot="-9807336">
            <a:off x="-2501900" y="-1395856"/>
            <a:ext cx="15157262" cy="9381059"/>
          </a:xfrm>
          <a:custGeom>
            <a:rect b="b" l="l" r="r" t="t"/>
            <a:pathLst>
              <a:path extrusionOk="0" h="6656214" w="12192922">
                <a:moveTo>
                  <a:pt x="363385" y="3537385"/>
                </a:moveTo>
                <a:cubicBezTo>
                  <a:pt x="-228630" y="3795292"/>
                  <a:pt x="23416" y="4352139"/>
                  <a:pt x="275462" y="4522123"/>
                </a:cubicBezTo>
                <a:lnTo>
                  <a:pt x="2614216" y="6386092"/>
                </a:lnTo>
                <a:cubicBezTo>
                  <a:pt x="3099433" y="6729539"/>
                  <a:pt x="3514906" y="6685527"/>
                  <a:pt x="4302339" y="6579523"/>
                </a:cubicBezTo>
                <a:lnTo>
                  <a:pt x="10580047" y="5612369"/>
                </a:lnTo>
                <a:cubicBezTo>
                  <a:pt x="11337358" y="5506861"/>
                  <a:pt x="11708588" y="5309914"/>
                  <a:pt x="11846139" y="4381446"/>
                </a:cubicBezTo>
                <a:lnTo>
                  <a:pt x="12162662" y="1814092"/>
                </a:lnTo>
                <a:cubicBezTo>
                  <a:pt x="12310112" y="285533"/>
                  <a:pt x="11908923" y="-186386"/>
                  <a:pt x="11172453" y="63055"/>
                </a:cubicBezTo>
                <a:lnTo>
                  <a:pt x="363385" y="3537385"/>
                </a:lnTo>
                <a:close/>
              </a:path>
            </a:pathLst>
          </a:custGeom>
          <a:solidFill>
            <a:srgbClr val="1B9AD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33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 flipH="1">
            <a:off x="-52940" y="-2512383"/>
            <a:ext cx="13984840" cy="10755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33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33"/>
          <p:cNvSpPr txBox="1"/>
          <p:nvPr>
            <p:ph idx="2" type="body"/>
          </p:nvPr>
        </p:nvSpPr>
        <p:spPr>
          <a:xfrm>
            <a:off x="838200" y="3990070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bg>
      <p:bgPr>
        <a:solidFill>
          <a:srgbClr val="1B9ADD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4"/>
          <p:cNvSpPr/>
          <p:nvPr/>
        </p:nvSpPr>
        <p:spPr>
          <a:xfrm>
            <a:off x="-5442492" y="165100"/>
            <a:ext cx="17834517" cy="7870051"/>
          </a:xfrm>
          <a:custGeom>
            <a:rect b="b" l="l" r="r" t="t"/>
            <a:pathLst>
              <a:path extrusionOk="0" h="6844346" w="15380434">
                <a:moveTo>
                  <a:pt x="778509" y="0"/>
                </a:moveTo>
                <a:cubicBezTo>
                  <a:pt x="-258984" y="87924"/>
                  <a:pt x="39955" y="756138"/>
                  <a:pt x="39955" y="1002323"/>
                </a:cubicBezTo>
                <a:lnTo>
                  <a:pt x="901601" y="5644662"/>
                </a:lnTo>
                <a:cubicBezTo>
                  <a:pt x="1130201" y="6582508"/>
                  <a:pt x="2062187" y="6940063"/>
                  <a:pt x="2906247" y="6822831"/>
                </a:cubicBezTo>
                <a:lnTo>
                  <a:pt x="14652770" y="4783015"/>
                </a:lnTo>
                <a:cubicBezTo>
                  <a:pt x="15696125" y="4478215"/>
                  <a:pt x="15455800" y="3487615"/>
                  <a:pt x="14934124" y="3182815"/>
                </a:cubicBezTo>
                <a:lnTo>
                  <a:pt x="10625893" y="720969"/>
                </a:lnTo>
                <a:cubicBezTo>
                  <a:pt x="10069047" y="422031"/>
                  <a:pt x="9758385" y="298939"/>
                  <a:pt x="9060862" y="298939"/>
                </a:cubicBezTo>
                <a:lnTo>
                  <a:pt x="778509" y="0"/>
                </a:lnTo>
                <a:close/>
              </a:path>
            </a:pathLst>
          </a:custGeom>
          <a:solidFill>
            <a:srgbClr val="FF671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96" name="Google Shape;96;p34"/>
          <p:cNvSpPr/>
          <p:nvPr/>
        </p:nvSpPr>
        <p:spPr>
          <a:xfrm rot="-1707795">
            <a:off x="1475942" y="1867255"/>
            <a:ext cx="14833746" cy="14822089"/>
          </a:xfrm>
          <a:custGeom>
            <a:rect b="b" l="l" r="r" t="t"/>
            <a:pathLst>
              <a:path extrusionOk="0" h="14420758" w="15417507">
                <a:moveTo>
                  <a:pt x="0" y="0"/>
                </a:moveTo>
                <a:lnTo>
                  <a:pt x="11465170" y="4185139"/>
                </a:lnTo>
                <a:cubicBezTo>
                  <a:pt x="12438185" y="4489938"/>
                  <a:pt x="12883663" y="4988170"/>
                  <a:pt x="13065370" y="5574323"/>
                </a:cubicBezTo>
                <a:lnTo>
                  <a:pt x="15351370" y="13663246"/>
                </a:lnTo>
                <a:cubicBezTo>
                  <a:pt x="15603416" y="14266985"/>
                  <a:pt x="15081739" y="14606953"/>
                  <a:pt x="14683154" y="14313877"/>
                </a:cubicBezTo>
                <a:lnTo>
                  <a:pt x="1318847" y="5416062"/>
                </a:lnTo>
                <a:cubicBezTo>
                  <a:pt x="902677" y="5117123"/>
                  <a:pt x="99646" y="4976446"/>
                  <a:pt x="70339" y="3253154"/>
                </a:cubicBezTo>
                <a:cubicBezTo>
                  <a:pt x="41032" y="1529862"/>
                  <a:pt x="23446" y="1084385"/>
                  <a:pt x="0" y="0"/>
                </a:cubicBezTo>
                <a:close/>
              </a:path>
            </a:pathLst>
          </a:custGeom>
          <a:solidFill>
            <a:srgbClr val="1F60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" name="Google Shape;97;p34"/>
          <p:cNvPicPr preferRelativeResize="0"/>
          <p:nvPr/>
        </p:nvPicPr>
        <p:blipFill rotWithShape="1">
          <a:blip r:embed="rId2">
            <a:alphaModFix amt="60000"/>
          </a:blip>
          <a:srcRect b="0" l="0" r="0" t="0"/>
          <a:stretch/>
        </p:blipFill>
        <p:spPr>
          <a:xfrm>
            <a:off x="-3490244" y="-734383"/>
            <a:ext cx="14844044" cy="10755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3611" y="0"/>
            <a:ext cx="121883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34"/>
          <p:cNvSpPr txBox="1"/>
          <p:nvPr>
            <p:ph idx="1" type="body"/>
          </p:nvPr>
        </p:nvSpPr>
        <p:spPr>
          <a:xfrm>
            <a:off x="838199" y="1825625"/>
            <a:ext cx="10515599" cy="4043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01" name="Google Shape;101;p34"/>
          <p:cNvCxnSpPr/>
          <p:nvPr/>
        </p:nvCxnSpPr>
        <p:spPr>
          <a:xfrm>
            <a:off x="838200" y="6117535"/>
            <a:ext cx="10515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2" name="Google Shape;102;p34"/>
          <p:cNvSpPr txBox="1"/>
          <p:nvPr/>
        </p:nvSpPr>
        <p:spPr>
          <a:xfrm>
            <a:off x="8987247" y="6301944"/>
            <a:ext cx="23665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#InformaciónParaLaAcción</a:t>
            </a:r>
            <a:endParaRPr/>
          </a:p>
        </p:txBody>
      </p:sp>
      <p:pic>
        <p:nvPicPr>
          <p:cNvPr id="103" name="Google Shape;103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22" y="6276188"/>
            <a:ext cx="6086999" cy="431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34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b="0" i="0" sz="4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28.png"/><Relationship Id="rId5" Type="http://schemas.openxmlformats.org/officeDocument/2006/relationships/image" Target="../media/image23.png"/><Relationship Id="rId6" Type="http://schemas.openxmlformats.org/officeDocument/2006/relationships/image" Target="../media/image26.png"/><Relationship Id="rId7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30.png"/><Relationship Id="rId5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Relationship Id="rId5" Type="http://schemas.openxmlformats.org/officeDocument/2006/relationships/image" Target="../media/image3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Relationship Id="rId4" Type="http://schemas.openxmlformats.org/officeDocument/2006/relationships/image" Target="../media/image42.png"/><Relationship Id="rId5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32.png"/><Relationship Id="rId5" Type="http://schemas.openxmlformats.org/officeDocument/2006/relationships/image" Target="../media/image46.png"/><Relationship Id="rId6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hyperlink" Target="https://decs.bvsalud.org/es/ths/resource/?id=60506" TargetMode="External"/><Relationship Id="rId9" Type="http://schemas.openxmlformats.org/officeDocument/2006/relationships/hyperlink" Target="https://decs.bvsalud.org/es/ths/resource/?id=60675" TargetMode="External"/><Relationship Id="rId5" Type="http://schemas.openxmlformats.org/officeDocument/2006/relationships/hyperlink" Target="https://decs.bvsalud.org/es/ths/resource/?id=60672" TargetMode="External"/><Relationship Id="rId6" Type="http://schemas.openxmlformats.org/officeDocument/2006/relationships/hyperlink" Target="https://decs.bvsalud.org/es/ths/resource/?id=59525" TargetMode="External"/><Relationship Id="rId7" Type="http://schemas.openxmlformats.org/officeDocument/2006/relationships/hyperlink" Target="https://decs.bvsalud.org/es/ths/resource/?id=60671" TargetMode="External"/><Relationship Id="rId8" Type="http://schemas.openxmlformats.org/officeDocument/2006/relationships/hyperlink" Target="https://decs.bvsalud.org/es/ths/resource/?id=60673" TargetMode="External"/><Relationship Id="rId11" Type="http://schemas.openxmlformats.org/officeDocument/2006/relationships/hyperlink" Target="https://decs.bvsalud.org/es/ths/resource/?id=60412" TargetMode="External"/><Relationship Id="rId10" Type="http://schemas.openxmlformats.org/officeDocument/2006/relationships/hyperlink" Target="https://decs.bvsalud.org/es/ths/resource/?id=60669" TargetMode="External"/><Relationship Id="rId13" Type="http://schemas.openxmlformats.org/officeDocument/2006/relationships/hyperlink" Target="https://decs.bvsalud.org/es/ths/resource/?id=60674" TargetMode="External"/><Relationship Id="rId12" Type="http://schemas.openxmlformats.org/officeDocument/2006/relationships/hyperlink" Target="https://decs.bvsalud.org/es/ths/resource/?id=53271" TargetMode="External"/><Relationship Id="rId15" Type="http://schemas.openxmlformats.org/officeDocument/2006/relationships/hyperlink" Target="https://decs.bvsalud.org/es/ths/resource/?id=60710" TargetMode="External"/><Relationship Id="rId14" Type="http://schemas.openxmlformats.org/officeDocument/2006/relationships/hyperlink" Target="https://decs.bvsalud.org/es/ths/resource/?id=60679" TargetMode="External"/><Relationship Id="rId17" Type="http://schemas.openxmlformats.org/officeDocument/2006/relationships/image" Target="../media/image16.png"/><Relationship Id="rId16" Type="http://schemas.openxmlformats.org/officeDocument/2006/relationships/image" Target="../media/image4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Relationship Id="rId4" Type="http://schemas.openxmlformats.org/officeDocument/2006/relationships/hyperlink" Target="https://decs.bvsalud.org/ths/resource/?id=19523" TargetMode="External"/><Relationship Id="rId9" Type="http://schemas.openxmlformats.org/officeDocument/2006/relationships/hyperlink" Target="https://decs.bvsalud.org/es/ths/resource/?id=60573" TargetMode="External"/><Relationship Id="rId5" Type="http://schemas.openxmlformats.org/officeDocument/2006/relationships/hyperlink" Target="https://decs.bvsalud.org/ths/resource/?id=13406" TargetMode="External"/><Relationship Id="rId6" Type="http://schemas.openxmlformats.org/officeDocument/2006/relationships/hyperlink" Target="https://decs.bvsalud.org/ths/resource/?id=32166" TargetMode="External"/><Relationship Id="rId7" Type="http://schemas.openxmlformats.org/officeDocument/2006/relationships/hyperlink" Target="https://decs.bvsalud.org/ths/resource/?id=14415" TargetMode="External"/><Relationship Id="rId8" Type="http://schemas.openxmlformats.org/officeDocument/2006/relationships/hyperlink" Target="https://decs.bvsalud.org/ths/resource/?id=2412" TargetMode="External"/><Relationship Id="rId11" Type="http://schemas.openxmlformats.org/officeDocument/2006/relationships/hyperlink" Target="https://decs.bvsalud.org/es/ths/resource/?id=30977" TargetMode="External"/><Relationship Id="rId10" Type="http://schemas.openxmlformats.org/officeDocument/2006/relationships/hyperlink" Target="https://decs.bvsalud.org/es/ths/resource/?id=31492" TargetMode="External"/><Relationship Id="rId13" Type="http://schemas.openxmlformats.org/officeDocument/2006/relationships/image" Target="../media/image33.jpg"/><Relationship Id="rId12" Type="http://schemas.openxmlformats.org/officeDocument/2006/relationships/image" Target="../media/image39.jpg"/><Relationship Id="rId14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Relationship Id="rId4" Type="http://schemas.openxmlformats.org/officeDocument/2006/relationships/hyperlink" Target="https://decs.bvsalud.org/es/ths/resource/?id=56082" TargetMode="External"/><Relationship Id="rId9" Type="http://schemas.openxmlformats.org/officeDocument/2006/relationships/hyperlink" Target="https://decs.bvsalud.org/es/ths/resource/?id=60478" TargetMode="External"/><Relationship Id="rId5" Type="http://schemas.openxmlformats.org/officeDocument/2006/relationships/hyperlink" Target="https://decs.bvsalud.org/es/ths/resource/?id=59695" TargetMode="External"/><Relationship Id="rId6" Type="http://schemas.openxmlformats.org/officeDocument/2006/relationships/hyperlink" Target="https://decs.bvsalud.org/es/ths/resource/?id=8295" TargetMode="External"/><Relationship Id="rId7" Type="http://schemas.openxmlformats.org/officeDocument/2006/relationships/hyperlink" Target="https://decs.bvsalud.org/es/ths/resource/?id=57290" TargetMode="External"/><Relationship Id="rId8" Type="http://schemas.openxmlformats.org/officeDocument/2006/relationships/hyperlink" Target="https://decs.bvsalud.org/es/ths/resource/?id=57289" TargetMode="External"/><Relationship Id="rId11" Type="http://schemas.openxmlformats.org/officeDocument/2006/relationships/image" Target="../media/image16.png"/><Relationship Id="rId10" Type="http://schemas.openxmlformats.org/officeDocument/2006/relationships/image" Target="../media/image4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bvsalud.org" TargetMode="External"/><Relationship Id="rId4" Type="http://schemas.openxmlformats.org/officeDocument/2006/relationships/hyperlink" Target="http://decs.bvsalud.org" TargetMode="External"/><Relationship Id="rId5" Type="http://schemas.openxmlformats.org/officeDocument/2006/relationships/image" Target="../media/image21.png"/><Relationship Id="rId6" Type="http://schemas.openxmlformats.org/officeDocument/2006/relationships/image" Target="../media/image16.png"/><Relationship Id="rId7" Type="http://schemas.openxmlformats.org/officeDocument/2006/relationships/hyperlink" Target="https://creativecommons.org/licenses/by-nc-sa/4.0/deed.es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Relationship Id="rId4" Type="http://schemas.openxmlformats.org/officeDocument/2006/relationships/hyperlink" Target="https://portais.univasf.edu.br/nai" TargetMode="External"/><Relationship Id="rId5" Type="http://schemas.openxmlformats.org/officeDocument/2006/relationships/image" Target="../media/image34.jpg"/><Relationship Id="rId6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Relationship Id="rId4" Type="http://schemas.openxmlformats.org/officeDocument/2006/relationships/image" Target="../media/image35.png"/><Relationship Id="rId5" Type="http://schemas.openxmlformats.org/officeDocument/2006/relationships/image" Target="../media/image37.png"/><Relationship Id="rId6" Type="http://schemas.openxmlformats.org/officeDocument/2006/relationships/image" Target="../media/image1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Relationship Id="rId4" Type="http://schemas.openxmlformats.org/officeDocument/2006/relationships/image" Target="../media/image45.png"/><Relationship Id="rId5" Type="http://schemas.openxmlformats.org/officeDocument/2006/relationships/image" Target="../media/image16.png"/><Relationship Id="rId6" Type="http://schemas.openxmlformats.org/officeDocument/2006/relationships/image" Target="../media/image4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3.png"/><Relationship Id="rId4" Type="http://schemas.openxmlformats.org/officeDocument/2006/relationships/hyperlink" Target="https://bit.ly/Tarea2_resp2_indizacionLILACS2024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hyperlink" Target="mailto:bir.decs@paho.org" TargetMode="External"/><Relationship Id="rId4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Relationship Id="rId5" Type="http://schemas.openxmlformats.org/officeDocument/2006/relationships/hyperlink" Target="https://creativecommons.org/licenses/by-nc-sa/4.0/deed.es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5.png"/><Relationship Id="rId5" Type="http://schemas.openxmlformats.org/officeDocument/2006/relationships/image" Target="../media/image21.png"/><Relationship Id="rId6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7.png"/><Relationship Id="rId6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2742" y="5723893"/>
            <a:ext cx="6611085" cy="468937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"/>
          <p:cNvSpPr txBox="1"/>
          <p:nvPr>
            <p:ph idx="2" type="body"/>
          </p:nvPr>
        </p:nvSpPr>
        <p:spPr>
          <a:xfrm>
            <a:off x="838200" y="3075673"/>
            <a:ext cx="10552113" cy="798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pt-BR" sz="2000"/>
              <a:t>Ana Cristina Espindola Campos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pt-BR" sz="2000"/>
              <a:t>Productos y Servicios de Información</a:t>
            </a:r>
            <a:endParaRPr sz="20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pt-BR" sz="2000"/>
              <a:t>23 mayo 2024</a:t>
            </a:r>
            <a:endParaRPr/>
          </a:p>
        </p:txBody>
      </p:sp>
      <p:sp>
        <p:nvSpPr>
          <p:cNvPr id="269" name="Google Shape;269;p1"/>
          <p:cNvSpPr txBox="1"/>
          <p:nvPr>
            <p:ph idx="1" type="body"/>
          </p:nvPr>
        </p:nvSpPr>
        <p:spPr>
          <a:xfrm>
            <a:off x="802481" y="1962205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b="1" lang="pt-BR" sz="3200">
                <a:latin typeface="Avenir"/>
                <a:ea typeface="Avenir"/>
                <a:cs typeface="Avenir"/>
                <a:sym typeface="Avenir"/>
              </a:rPr>
              <a:t>DeCS/MeSH: </a:t>
            </a:r>
            <a:br>
              <a:rPr b="1" lang="pt-BR" sz="3200">
                <a:latin typeface="Avenir"/>
                <a:ea typeface="Avenir"/>
                <a:cs typeface="Avenir"/>
                <a:sym typeface="Avenir"/>
              </a:rPr>
            </a:br>
            <a:r>
              <a:rPr b="1" lang="pt-BR" sz="3200">
                <a:latin typeface="Avenir"/>
                <a:ea typeface="Avenir"/>
                <a:cs typeface="Avenir"/>
                <a:sym typeface="Avenir"/>
              </a:rPr>
              <a:t>actualización de la edición 2024</a:t>
            </a:r>
            <a:endParaRPr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0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10"/>
          <p:cNvSpPr/>
          <p:nvPr/>
        </p:nvSpPr>
        <p:spPr>
          <a:xfrm>
            <a:off x="0" y="20237"/>
            <a:ext cx="7590504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Pestana “Detalles” de la ficha terminológica</a:t>
            </a:r>
            <a:endParaRPr/>
          </a:p>
        </p:txBody>
      </p:sp>
      <p:cxnSp>
        <p:nvCxnSpPr>
          <p:cNvPr id="441" name="Google Shape;441;p10"/>
          <p:cNvCxnSpPr/>
          <p:nvPr/>
        </p:nvCxnSpPr>
        <p:spPr>
          <a:xfrm flipH="1">
            <a:off x="4439398" y="634004"/>
            <a:ext cx="542504" cy="440275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42" name="Google Shape;442;p10"/>
          <p:cNvCxnSpPr/>
          <p:nvPr/>
        </p:nvCxnSpPr>
        <p:spPr>
          <a:xfrm flipH="1">
            <a:off x="3580191" y="634004"/>
            <a:ext cx="1401711" cy="39780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43" name="Google Shape;443;p10"/>
          <p:cNvSpPr/>
          <p:nvPr/>
        </p:nvSpPr>
        <p:spPr>
          <a:xfrm>
            <a:off x="8412990" y="1392328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4" name="Google Shape;44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2434" y="623720"/>
            <a:ext cx="8405588" cy="604318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45" name="Google Shape;445;p10"/>
          <p:cNvSpPr/>
          <p:nvPr/>
        </p:nvSpPr>
        <p:spPr>
          <a:xfrm>
            <a:off x="8711381" y="1809135"/>
            <a:ext cx="1582993" cy="481781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10"/>
          <p:cNvSpPr txBox="1"/>
          <p:nvPr/>
        </p:nvSpPr>
        <p:spPr>
          <a:xfrm>
            <a:off x="10387353" y="1172862"/>
            <a:ext cx="1446206" cy="1754326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Caja com los términos de la variante linguística de España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7" name="Google Shape;447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574" y="6094549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10"/>
          <p:cNvSpPr txBox="1"/>
          <p:nvPr/>
        </p:nvSpPr>
        <p:spPr>
          <a:xfrm>
            <a:off x="9678950" y="6394200"/>
            <a:ext cx="240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1"/>
          <p:cNvSpPr/>
          <p:nvPr/>
        </p:nvSpPr>
        <p:spPr>
          <a:xfrm>
            <a:off x="-3178" y="20288"/>
            <a:ext cx="11752725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220"/>
              <a:buFont typeface="Arial Black"/>
              <a:buNone/>
            </a:pPr>
            <a:r>
              <a:rPr lang="pt-BR" sz="222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Pestana “Estructura jerárquica” de la ficha terminológica de </a:t>
            </a:r>
            <a:r>
              <a:rPr i="1" lang="pt-BR" sz="2220">
                <a:solidFill>
                  <a:srgbClr val="00B050"/>
                </a:solidFill>
                <a:latin typeface="Arial Black"/>
                <a:ea typeface="Arial Black"/>
                <a:cs typeface="Arial Black"/>
                <a:sym typeface="Arial Black"/>
              </a:rPr>
              <a:t>Ergonomía</a:t>
            </a:r>
            <a:endParaRPr i="1" sz="2220">
              <a:solidFill>
                <a:srgbClr val="00B05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54" name="Google Shape;454;p11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5" name="Google Shape;455;p11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11"/>
          <p:cNvSpPr txBox="1"/>
          <p:nvPr/>
        </p:nvSpPr>
        <p:spPr>
          <a:xfrm>
            <a:off x="105778" y="772316"/>
            <a:ext cx="36599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3 puntos en la jerarquía del DeCS</a:t>
            </a:r>
            <a:endParaRPr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7" name="Google Shape;457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41084" y="615029"/>
            <a:ext cx="4054191" cy="157747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458" name="Google Shape;458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72311" y="2664858"/>
            <a:ext cx="3795089" cy="127265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459" name="Google Shape;459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82253" y="4394828"/>
            <a:ext cx="4168501" cy="16079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60" name="Google Shape;460;p11"/>
          <p:cNvSpPr txBox="1"/>
          <p:nvPr/>
        </p:nvSpPr>
        <p:spPr>
          <a:xfrm>
            <a:off x="5779666" y="2171815"/>
            <a:ext cx="37702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...</a:t>
            </a:r>
            <a:endParaRPr/>
          </a:p>
        </p:txBody>
      </p:sp>
      <p:sp>
        <p:nvSpPr>
          <p:cNvPr id="461" name="Google Shape;461;p11"/>
          <p:cNvSpPr txBox="1"/>
          <p:nvPr/>
        </p:nvSpPr>
        <p:spPr>
          <a:xfrm>
            <a:off x="5784586" y="3926874"/>
            <a:ext cx="37702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...</a:t>
            </a:r>
            <a:endParaRPr/>
          </a:p>
        </p:txBody>
      </p:sp>
      <p:sp>
        <p:nvSpPr>
          <p:cNvPr id="462" name="Google Shape;462;p11"/>
          <p:cNvSpPr/>
          <p:nvPr/>
        </p:nvSpPr>
        <p:spPr>
          <a:xfrm>
            <a:off x="4109884" y="1668115"/>
            <a:ext cx="865239" cy="35396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11"/>
          <p:cNvSpPr/>
          <p:nvPr/>
        </p:nvSpPr>
        <p:spPr>
          <a:xfrm>
            <a:off x="4113976" y="3537235"/>
            <a:ext cx="865239" cy="35396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11"/>
          <p:cNvSpPr/>
          <p:nvPr/>
        </p:nvSpPr>
        <p:spPr>
          <a:xfrm>
            <a:off x="4707276" y="5444424"/>
            <a:ext cx="865239" cy="35396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11"/>
          <p:cNvSpPr txBox="1"/>
          <p:nvPr/>
        </p:nvSpPr>
        <p:spPr>
          <a:xfrm>
            <a:off x="8516013" y="2690961"/>
            <a:ext cx="357020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Descriptores más específicos del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descriptor </a:t>
            </a:r>
            <a:r>
              <a:rPr i="1"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Ergonomía</a:t>
            </a:r>
            <a:endParaRPr i="1"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6" name="Google Shape;466;p11"/>
          <p:cNvCxnSpPr>
            <a:endCxn id="465" idx="1"/>
          </p:cNvCxnSpPr>
          <p:nvPr/>
        </p:nvCxnSpPr>
        <p:spPr>
          <a:xfrm>
            <a:off x="7590513" y="2022027"/>
            <a:ext cx="925500" cy="992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67" name="Google Shape;467;p11"/>
          <p:cNvCxnSpPr>
            <a:endCxn id="465" idx="1"/>
          </p:cNvCxnSpPr>
          <p:nvPr/>
        </p:nvCxnSpPr>
        <p:spPr>
          <a:xfrm flipH="1" rot="10800000">
            <a:off x="7364313" y="3014127"/>
            <a:ext cx="1151700" cy="780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68" name="Google Shape;468;p11"/>
          <p:cNvCxnSpPr/>
          <p:nvPr/>
        </p:nvCxnSpPr>
        <p:spPr>
          <a:xfrm>
            <a:off x="1858295" y="1406010"/>
            <a:ext cx="0" cy="609600"/>
          </a:xfrm>
          <a:prstGeom prst="straightConnector1">
            <a:avLst/>
          </a:prstGeom>
          <a:noFill/>
          <a:ln cap="flat" cmpd="sng" w="38100">
            <a:solidFill>
              <a:srgbClr val="2B4D89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469" name="Google Shape;469;p11"/>
          <p:cNvSpPr/>
          <p:nvPr/>
        </p:nvSpPr>
        <p:spPr>
          <a:xfrm>
            <a:off x="508903" y="2359221"/>
            <a:ext cx="2716078" cy="1272650"/>
          </a:xfrm>
          <a:prstGeom prst="ellipse">
            <a:avLst/>
          </a:prstGeom>
          <a:gradFill>
            <a:gsLst>
              <a:gs pos="0">
                <a:srgbClr val="98FF83"/>
              </a:gs>
              <a:gs pos="50000">
                <a:srgbClr val="BEFFB3"/>
              </a:gs>
              <a:gs pos="100000">
                <a:srgbClr val="DFFFDA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548135"/>
                </a:solidFill>
                <a:latin typeface="Arial"/>
                <a:ea typeface="Arial"/>
                <a:cs typeface="Arial"/>
                <a:sym typeface="Arial"/>
              </a:rPr>
              <a:t>Característica polijerárquica del DeCS</a:t>
            </a:r>
            <a:endParaRPr sz="1800">
              <a:solidFill>
                <a:srgbClr val="54813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0" name="Google Shape;470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11"/>
          <p:cNvSpPr txBox="1"/>
          <p:nvPr/>
        </p:nvSpPr>
        <p:spPr>
          <a:xfrm>
            <a:off x="8727300" y="5633475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2"/>
          <p:cNvSpPr/>
          <p:nvPr/>
        </p:nvSpPr>
        <p:spPr>
          <a:xfrm>
            <a:off x="-3178" y="20288"/>
            <a:ext cx="11752725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Pestana “Conceptos” de la ficha terminológica del descriptor</a:t>
            </a:r>
            <a:endParaRPr sz="24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77" name="Google Shape;477;p12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8" name="Google Shape;478;p12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12"/>
          <p:cNvSpPr txBox="1"/>
          <p:nvPr/>
        </p:nvSpPr>
        <p:spPr>
          <a:xfrm>
            <a:off x="2436024" y="1147204"/>
            <a:ext cx="657032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Los 9 </a:t>
            </a:r>
            <a:r>
              <a:rPr b="1"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términos alternativos </a:t>
            </a: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se distribuyen en 7 </a:t>
            </a:r>
            <a:r>
              <a:rPr b="1"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conceptos</a:t>
            </a: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. Son indicadas sus relaciones con el descriptor </a:t>
            </a:r>
            <a:r>
              <a:rPr b="1" lang="pt-BR" sz="18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Ergonomía</a:t>
            </a: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1" sz="18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0" name="Google Shape;480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36984" y="2123459"/>
            <a:ext cx="7176115" cy="327012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81" name="Google Shape;481;p12"/>
          <p:cNvSpPr/>
          <p:nvPr/>
        </p:nvSpPr>
        <p:spPr>
          <a:xfrm>
            <a:off x="-8095" y="379164"/>
            <a:ext cx="11752725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2400"/>
              <a:buFont typeface="Arial Black"/>
              <a:buNone/>
            </a:pPr>
            <a:r>
              <a:rPr i="1" lang="pt-BR" sz="2400">
                <a:solidFill>
                  <a:srgbClr val="548135"/>
                </a:solidFill>
                <a:latin typeface="Arial Black"/>
                <a:ea typeface="Arial Black"/>
                <a:cs typeface="Arial Black"/>
                <a:sym typeface="Arial Black"/>
              </a:rPr>
              <a:t>Ergonomía</a:t>
            </a:r>
            <a:endParaRPr i="1" sz="2400">
              <a:solidFill>
                <a:srgbClr val="548135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482" name="Google Shape;482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12"/>
          <p:cNvSpPr txBox="1"/>
          <p:nvPr/>
        </p:nvSpPr>
        <p:spPr>
          <a:xfrm>
            <a:off x="8642200" y="5641725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3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9" name="Google Shape;489;p13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13"/>
          <p:cNvSpPr txBox="1"/>
          <p:nvPr/>
        </p:nvSpPr>
        <p:spPr>
          <a:xfrm>
            <a:off x="201564" y="1148387"/>
            <a:ext cx="473423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Los 9 términos alternativos se distribuyen en 7 conceptos, y son indicadas sus relaciones con el descriptor </a:t>
            </a:r>
            <a:r>
              <a:rPr b="1" i="1" lang="pt-BR" sz="18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Ergonomía</a:t>
            </a: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1" sz="18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13"/>
          <p:cNvSpPr/>
          <p:nvPr/>
        </p:nvSpPr>
        <p:spPr>
          <a:xfrm>
            <a:off x="-8095" y="438156"/>
            <a:ext cx="11752725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2400"/>
              <a:buFont typeface="Arial Black"/>
              <a:buNone/>
            </a:pPr>
            <a:r>
              <a:rPr i="1" lang="pt-BR" sz="2400">
                <a:solidFill>
                  <a:srgbClr val="548135"/>
                </a:solidFill>
                <a:latin typeface="Arial Black"/>
                <a:ea typeface="Arial Black"/>
                <a:cs typeface="Arial Black"/>
                <a:sym typeface="Arial Black"/>
              </a:rPr>
              <a:t>Ergonomía</a:t>
            </a:r>
            <a:endParaRPr i="1" sz="2400">
              <a:solidFill>
                <a:srgbClr val="548135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92" name="Google Shape;492;p13"/>
          <p:cNvSpPr/>
          <p:nvPr/>
        </p:nvSpPr>
        <p:spPr>
          <a:xfrm>
            <a:off x="-115422" y="55745"/>
            <a:ext cx="11752725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Consideraciones sobre “Conceptos” en el registro del descriptor</a:t>
            </a:r>
            <a:endParaRPr sz="24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graphicFrame>
        <p:nvGraphicFramePr>
          <p:cNvPr id="493" name="Google Shape;493;p13"/>
          <p:cNvGraphicFramePr/>
          <p:nvPr/>
        </p:nvGraphicFramePr>
        <p:xfrm>
          <a:off x="2331099" y="223408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{209583C9-4EDF-4598-8C0F-BED840BF32B5}</a:tableStyleId>
              </a:tblPr>
              <a:tblGrid>
                <a:gridCol w="3538750"/>
                <a:gridCol w="52504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u="none" cap="none" strike="noStrike"/>
                        <a:t>término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u="none" cap="none" strike="noStrike"/>
                        <a:t>Tipo de término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 sz="1800" u="none" cap="none" strike="noStrike">
                          <a:solidFill>
                            <a:srgbClr val="548135"/>
                          </a:solidFill>
                        </a:rPr>
                        <a:t>Ergonomía</a:t>
                      </a:r>
                      <a:endParaRPr b="1" sz="1800">
                        <a:solidFill>
                          <a:srgbClr val="548135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</a:rPr>
                        <a:t>Término preferido del concepto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Ingeniería Humana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no preferido del concepto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800"/>
                        <a:buFont typeface="Arial"/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Ergonomía Cognitiva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Ergonomía Virtual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800"/>
                        <a:buFont typeface="Arial"/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Ergonomía Institucional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Ergonomia Física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Psicologia de Ingeniería</a:t>
                      </a:r>
                      <a:endParaRPr sz="1800">
                        <a:solidFill>
                          <a:srgbClr val="7F7F7F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Psicología de la Ingeniería</a:t>
                      </a:r>
                      <a:endParaRPr sz="1800">
                        <a:solidFill>
                          <a:srgbClr val="7F7F7F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rgbClr val="7F7F7F"/>
                          </a:solidFill>
                        </a:rPr>
                        <a:t>Evaluación Ergonómica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None/>
                      </a:pPr>
                      <a:r>
                        <a:rPr lang="pt-BR" sz="1600">
                          <a:solidFill>
                            <a:srgbClr val="7F7F7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Término preferido del concepto no preferido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494" name="Google Shape;494;p13"/>
          <p:cNvSpPr/>
          <p:nvPr/>
        </p:nvSpPr>
        <p:spPr>
          <a:xfrm rot="10800000">
            <a:off x="10687661" y="2644880"/>
            <a:ext cx="619433" cy="32767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13"/>
          <p:cNvSpPr/>
          <p:nvPr/>
        </p:nvSpPr>
        <p:spPr>
          <a:xfrm rot="10800000">
            <a:off x="10687661" y="2989156"/>
            <a:ext cx="619433" cy="32767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13"/>
          <p:cNvSpPr/>
          <p:nvPr/>
        </p:nvSpPr>
        <p:spPr>
          <a:xfrm rot="10800000">
            <a:off x="10687660" y="5206332"/>
            <a:ext cx="619433" cy="32767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13"/>
          <p:cNvSpPr txBox="1"/>
          <p:nvPr/>
        </p:nvSpPr>
        <p:spPr>
          <a:xfrm>
            <a:off x="779371" y="2590082"/>
            <a:ext cx="1197764" cy="3693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descriptor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3"/>
          <p:cNvSpPr txBox="1"/>
          <p:nvPr/>
        </p:nvSpPr>
        <p:spPr>
          <a:xfrm>
            <a:off x="0" y="4291690"/>
            <a:ext cx="2145139" cy="3385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Términos alternativos</a:t>
            </a:r>
            <a:endParaRPr/>
          </a:p>
        </p:txBody>
      </p:sp>
      <p:sp>
        <p:nvSpPr>
          <p:cNvPr id="499" name="Google Shape;499;p13"/>
          <p:cNvSpPr/>
          <p:nvPr/>
        </p:nvSpPr>
        <p:spPr>
          <a:xfrm>
            <a:off x="2059742" y="2573670"/>
            <a:ext cx="265014" cy="398885"/>
          </a:xfrm>
          <a:prstGeom prst="leftBrace">
            <a:avLst>
              <a:gd fmla="val 13636" name="adj1"/>
              <a:gd fmla="val 48426" name="adj2"/>
            </a:avLst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13"/>
          <p:cNvSpPr/>
          <p:nvPr/>
        </p:nvSpPr>
        <p:spPr>
          <a:xfrm>
            <a:off x="2065230" y="2957968"/>
            <a:ext cx="265014" cy="2984518"/>
          </a:xfrm>
          <a:prstGeom prst="leftBrace">
            <a:avLst>
              <a:gd fmla="val 21056" name="adj1"/>
              <a:gd fmla="val 49848" name="adj2"/>
            </a:avLst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1" name="Google Shape;50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13"/>
          <p:cNvSpPr txBox="1"/>
          <p:nvPr/>
        </p:nvSpPr>
        <p:spPr>
          <a:xfrm>
            <a:off x="8727300" y="6011025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503" name="Google Shape;503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13399" y="605125"/>
            <a:ext cx="2740969" cy="1466600"/>
          </a:xfrm>
          <a:prstGeom prst="rect">
            <a:avLst/>
          </a:prstGeom>
          <a:noFill/>
          <a:ln cap="flat" cmpd="sng" w="9525">
            <a:solidFill>
              <a:srgbClr val="BBD6EE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chemeClr val="lt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4"/>
          <p:cNvSpPr/>
          <p:nvPr/>
        </p:nvSpPr>
        <p:spPr>
          <a:xfrm>
            <a:off x="125141" y="252792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09" name="Google Shape;509;p14"/>
          <p:cNvSpPr txBox="1"/>
          <p:nvPr/>
        </p:nvSpPr>
        <p:spPr>
          <a:xfrm>
            <a:off x="1907822" y="1332092"/>
            <a:ext cx="8703732" cy="28673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AutoNum type="arabicPeriod"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Proyectos especiales del MeSH</a:t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t/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228600" lvl="4" marL="2057033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AutoNum type="alphaLcParenR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Estrés Psicológico</a:t>
            </a:r>
            <a:endParaRPr/>
          </a:p>
          <a:p>
            <a:pPr indent="-228600" lvl="4" marL="2057033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AutoNum type="alphaLcParenR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Binómios científicos</a:t>
            </a:r>
            <a:endParaRPr/>
          </a:p>
          <a:p>
            <a:pPr indent="-228600" lvl="4" marL="2057033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AutoNum type="alphaLcParenR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Serpientes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4" marL="2057033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AutoNum type="alphaLcParenR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Política</a:t>
            </a:r>
            <a:endParaRPr/>
          </a:p>
        </p:txBody>
      </p:sp>
      <p:sp>
        <p:nvSpPr>
          <p:cNvPr id="510" name="Google Shape;510;p14"/>
          <p:cNvSpPr txBox="1"/>
          <p:nvPr/>
        </p:nvSpPr>
        <p:spPr>
          <a:xfrm>
            <a:off x="1450973" y="4188180"/>
            <a:ext cx="9194447" cy="1857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2. Proyectos especiales para las categorías exclusivas del DeCS</a:t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-228600" lvl="5" marL="2514143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AutoNum type="alphaLcParenR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Revisión de la Categoría Homeopatía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5" marL="2514143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AutoNum type="alphaLcParenR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Lenguaje inclusivo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t/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11" name="Google Shape;511;p14"/>
          <p:cNvSpPr txBox="1"/>
          <p:nvPr/>
        </p:nvSpPr>
        <p:spPr>
          <a:xfrm>
            <a:off x="1920024" y="812544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0. Visión general</a:t>
            </a:r>
            <a:endParaRPr/>
          </a:p>
        </p:txBody>
      </p:sp>
      <p:pic>
        <p:nvPicPr>
          <p:cNvPr id="512" name="Google Shape;51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14"/>
          <p:cNvSpPr txBox="1"/>
          <p:nvPr/>
        </p:nvSpPr>
        <p:spPr>
          <a:xfrm>
            <a:off x="8620925" y="5676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5"/>
          <p:cNvSpPr/>
          <p:nvPr/>
        </p:nvSpPr>
        <p:spPr>
          <a:xfrm>
            <a:off x="298708" y="140917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20" name="Google Shape;520;p15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1" name="Google Shape;521;p15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94333" y="610359"/>
            <a:ext cx="5657323" cy="531549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523" name="Google Shape;523;p15"/>
          <p:cNvSpPr/>
          <p:nvPr/>
        </p:nvSpPr>
        <p:spPr>
          <a:xfrm>
            <a:off x="298708" y="1649714"/>
            <a:ext cx="4989690" cy="1431161"/>
          </a:xfrm>
          <a:prstGeom prst="rect">
            <a:avLst/>
          </a:prstGeom>
          <a:gradFill>
            <a:gsLst>
              <a:gs pos="0">
                <a:srgbClr val="B7FF94"/>
              </a:gs>
              <a:gs pos="50000">
                <a:srgbClr val="D1FFBC"/>
              </a:gs>
              <a:gs pos="100000">
                <a:srgbClr val="E8FFDE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La edición 2024 del DeCS recibió 394 </a:t>
            </a:r>
            <a:r>
              <a:rPr b="1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nuevos</a:t>
            </a:r>
            <a:r>
              <a:rPr b="0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descriptores: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b="1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311</a:t>
            </a:r>
            <a:r>
              <a:rPr b="0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originarios del MeSH</a:t>
            </a:r>
            <a:endParaRPr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b="1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83</a:t>
            </a:r>
            <a:r>
              <a:rPr b="0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en categorías exclusivas</a:t>
            </a:r>
            <a:endParaRPr/>
          </a:p>
        </p:txBody>
      </p:sp>
      <p:sp>
        <p:nvSpPr>
          <p:cNvPr id="524" name="Google Shape;524;p15"/>
          <p:cNvSpPr txBox="1"/>
          <p:nvPr/>
        </p:nvSpPr>
        <p:spPr>
          <a:xfrm>
            <a:off x="169332" y="869467"/>
            <a:ext cx="2989547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0. Visión general</a:t>
            </a:r>
            <a:endParaRPr/>
          </a:p>
        </p:txBody>
      </p:sp>
      <p:sp>
        <p:nvSpPr>
          <p:cNvPr id="525" name="Google Shape;525;p15"/>
          <p:cNvSpPr/>
          <p:nvPr/>
        </p:nvSpPr>
        <p:spPr>
          <a:xfrm>
            <a:off x="298708" y="3546139"/>
            <a:ext cx="4989690" cy="2262158"/>
          </a:xfrm>
          <a:prstGeom prst="rect">
            <a:avLst/>
          </a:prstGeom>
          <a:gradFill>
            <a:gsLst>
              <a:gs pos="0">
                <a:schemeClr val="lt1"/>
              </a:gs>
              <a:gs pos="92000">
                <a:srgbClr val="D8E2F3"/>
              </a:gs>
              <a:gs pos="100000">
                <a:srgbClr val="C5D3ED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Cambios originarios del MeSH</a:t>
            </a:r>
            <a:endParaRPr b="0" i="0" sz="18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Términos alternativos: </a:t>
            </a:r>
            <a:r>
              <a:rPr b="1"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1188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	Conc.no pref.: 309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	Térm. no pref.: 879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Actualización nominal de descriptor: 8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Actualización nota de alcance: 94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Actualización nota indización: 11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	Eliminación: 1 descriptor</a:t>
            </a:r>
            <a:endParaRPr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15"/>
          <p:cNvSpPr/>
          <p:nvPr/>
        </p:nvSpPr>
        <p:spPr>
          <a:xfrm>
            <a:off x="10497144" y="2071234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15"/>
          <p:cNvSpPr/>
          <p:nvPr/>
        </p:nvSpPr>
        <p:spPr>
          <a:xfrm>
            <a:off x="10497144" y="3167479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15"/>
          <p:cNvSpPr/>
          <p:nvPr/>
        </p:nvSpPr>
        <p:spPr>
          <a:xfrm>
            <a:off x="10497143" y="5084905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15"/>
          <p:cNvSpPr/>
          <p:nvPr/>
        </p:nvSpPr>
        <p:spPr>
          <a:xfrm>
            <a:off x="10497142" y="4635829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15"/>
          <p:cNvSpPr/>
          <p:nvPr/>
        </p:nvSpPr>
        <p:spPr>
          <a:xfrm>
            <a:off x="10497142" y="1649714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1" name="Google Shape;53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15"/>
          <p:cNvSpPr txBox="1"/>
          <p:nvPr/>
        </p:nvSpPr>
        <p:spPr>
          <a:xfrm>
            <a:off x="7886950" y="6094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6"/>
          <p:cNvSpPr/>
          <p:nvPr/>
        </p:nvSpPr>
        <p:spPr>
          <a:xfrm>
            <a:off x="287419" y="111328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38" name="Google Shape;538;p16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9" name="Google Shape;539;p16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16"/>
          <p:cNvPicPr preferRelativeResize="0"/>
          <p:nvPr/>
        </p:nvPicPr>
        <p:blipFill rotWithShape="1">
          <a:blip r:embed="rId4">
            <a:alphaModFix amt="70000"/>
          </a:blip>
          <a:srcRect b="0" l="0" r="0" t="0"/>
          <a:stretch/>
        </p:blipFill>
        <p:spPr>
          <a:xfrm>
            <a:off x="395109" y="1722853"/>
            <a:ext cx="4126537" cy="3930724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541" name="Google Shape;541;p16"/>
          <p:cNvSpPr txBox="1"/>
          <p:nvPr/>
        </p:nvSpPr>
        <p:spPr>
          <a:xfrm>
            <a:off x="395109" y="871572"/>
            <a:ext cx="4402668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0. Visión general (continuación)</a:t>
            </a:r>
            <a:endParaRPr/>
          </a:p>
        </p:txBody>
      </p:sp>
      <p:pic>
        <p:nvPicPr>
          <p:cNvPr id="542" name="Google Shape;542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37563" y="578013"/>
            <a:ext cx="6867018" cy="540509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543" name="Google Shape;543;p16"/>
          <p:cNvSpPr/>
          <p:nvPr/>
        </p:nvSpPr>
        <p:spPr>
          <a:xfrm>
            <a:off x="3996267" y="3312338"/>
            <a:ext cx="936977" cy="559751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00"/>
          </a:solidFill>
          <a:ln cap="flat" cmpd="sng" w="12700">
            <a:solidFill>
              <a:srgbClr val="CCC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4" name="Google Shape;544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16"/>
          <p:cNvSpPr txBox="1"/>
          <p:nvPr/>
        </p:nvSpPr>
        <p:spPr>
          <a:xfrm>
            <a:off x="8725725" y="598310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7"/>
          <p:cNvSpPr/>
          <p:nvPr/>
        </p:nvSpPr>
        <p:spPr>
          <a:xfrm>
            <a:off x="321286" y="150835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51" name="Google Shape;551;p17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2" name="Google Shape;552;p17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17"/>
          <p:cNvSpPr txBox="1"/>
          <p:nvPr/>
        </p:nvSpPr>
        <p:spPr>
          <a:xfrm>
            <a:off x="967980" y="1305341"/>
            <a:ext cx="10010775" cy="42473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a) Estrés Psicológico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 añadieron nuevos descriptores y conceptos actualizados del área de 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Estrés Psicológico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por ejemplo:</a:t>
            </a:r>
            <a:endParaRPr/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Dermatilomania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Agotamiento Emocional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Estrés Financiero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Seguridad del Empleo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Exposición a los Medios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Negligencia Médica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Crecimiento Psicológico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Seguridad Psicológica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Resiliencia Psicológica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Conflicto de Roles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Estrés Subjetivo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1" marL="457109" marR="0" rtl="0" algn="l">
              <a:spcBef>
                <a:spcPts val="0"/>
              </a:spcBef>
              <a:spcAft>
                <a:spcPts val="0"/>
              </a:spcAft>
              <a:buClr>
                <a:srgbClr val="007BFF"/>
              </a:buClr>
              <a:buSzPts val="1800"/>
              <a:buFont typeface="Arial"/>
              <a:buChar char="•"/>
            </a:pPr>
            <a:r>
              <a:rPr b="0" i="0" lang="pt-BR" sz="1800" u="sng" cap="none" strike="noStrike">
                <a:solidFill>
                  <a:srgbClr val="007B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Presión del Tiempo</a:t>
            </a:r>
            <a:endParaRPr b="0" i="0" sz="1800" u="none" cap="none" strike="noStrike">
              <a:solidFill>
                <a:srgbClr val="21252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17"/>
          <p:cNvSpPr txBox="1"/>
          <p:nvPr/>
        </p:nvSpPr>
        <p:spPr>
          <a:xfrm>
            <a:off x="541860" y="581320"/>
            <a:ext cx="4581287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AutoNum type="arabicPeriod"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Proyectos especiales del MeSH</a:t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555" name="Google Shape;555;p17"/>
          <p:cNvPicPr preferRelativeResize="0"/>
          <p:nvPr/>
        </p:nvPicPr>
        <p:blipFill rotWithShape="1">
          <a:blip r:embed="rId16">
            <a:alphaModFix amt="70000"/>
          </a:blip>
          <a:srcRect b="0" l="0" r="0" t="0"/>
          <a:stretch/>
        </p:blipFill>
        <p:spPr>
          <a:xfrm>
            <a:off x="5973367" y="2143345"/>
            <a:ext cx="3418392" cy="3409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1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17"/>
          <p:cNvSpPr txBox="1"/>
          <p:nvPr/>
        </p:nvSpPr>
        <p:spPr>
          <a:xfrm>
            <a:off x="8652850" y="57934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18"/>
          <p:cNvSpPr/>
          <p:nvPr/>
        </p:nvSpPr>
        <p:spPr>
          <a:xfrm>
            <a:off x="321286" y="150835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63" name="Google Shape;563;p18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4" name="Google Shape;564;p18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18"/>
          <p:cNvSpPr txBox="1"/>
          <p:nvPr/>
        </p:nvSpPr>
        <p:spPr>
          <a:xfrm>
            <a:off x="962024" y="1338450"/>
            <a:ext cx="8517467" cy="2585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b) Binómios científicos 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 latin reemplazaron algunos nombres vulgares en la categoría [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] 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Organismos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bien como se añadieron nuevos descriptores de seres vivos en ese formato. Ejemplos: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rgbClr val="7F7F7F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Gammainfluenzavirus</a:t>
            </a:r>
            <a:endParaRPr b="0" i="1" sz="1800">
              <a:solidFill>
                <a:srgbClr val="2750F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Glycine max</a:t>
            </a:r>
            <a:endParaRPr b="0" i="1" sz="1800">
              <a:solidFill>
                <a:srgbClr val="2750F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Lactuca</a:t>
            </a:r>
            <a:endParaRPr b="0" i="1" sz="1800">
              <a:solidFill>
                <a:srgbClr val="2750F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Nicotiana</a:t>
            </a:r>
            <a:endParaRPr b="0" i="1" sz="1800">
              <a:solidFill>
                <a:srgbClr val="2750F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Ricinus communis</a:t>
            </a:r>
            <a:endParaRPr b="0" i="1" sz="1800">
              <a:solidFill>
                <a:srgbClr val="2750F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8"/>
          <p:cNvSpPr txBox="1"/>
          <p:nvPr/>
        </p:nvSpPr>
        <p:spPr>
          <a:xfrm>
            <a:off x="541860" y="581320"/>
            <a:ext cx="4581287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AutoNum type="arabicPeriod"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Proyectos especiales del MeSH</a:t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67" name="Google Shape;567;p18"/>
          <p:cNvSpPr txBox="1"/>
          <p:nvPr/>
        </p:nvSpPr>
        <p:spPr>
          <a:xfrm>
            <a:off x="980721" y="4312286"/>
            <a:ext cx="876300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c) 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También en la categoría [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B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] 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Organismos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se creó un nuevo término, </a:t>
            </a:r>
            <a:r>
              <a:rPr b="0" i="0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Serpientes Venenosas</a:t>
            </a:r>
            <a:r>
              <a:rPr lang="pt-BR" sz="1800" u="none" strike="noStrike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bajo el cual se ubican los descriptores más específicos de las serpientes de las famílias </a:t>
            </a: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Elapidae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 y </a:t>
            </a:r>
            <a:r>
              <a:rPr b="0" i="1" lang="pt-BR" sz="1800" u="sng" strike="noStrike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Viperidae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</a:t>
            </a:r>
            <a:endParaRPr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obra colorida em fundo branco&#10;&#10;Descrição gerada automaticamente com confiança média" id="568" name="Google Shape;568;p18"/>
          <p:cNvPicPr preferRelativeResize="0"/>
          <p:nvPr/>
        </p:nvPicPr>
        <p:blipFill rotWithShape="1">
          <a:blip r:embed="rId12">
            <a:alphaModFix amt="70000"/>
          </a:blip>
          <a:srcRect b="0" l="0" r="0" t="0"/>
          <a:stretch/>
        </p:blipFill>
        <p:spPr>
          <a:xfrm>
            <a:off x="9653035" y="4172626"/>
            <a:ext cx="1643615" cy="10629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comida, pedaço, prato, mesa&#10;&#10;Descrição gerada automaticamente" id="569" name="Google Shape;569;p1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488814" y="2168287"/>
            <a:ext cx="2592000" cy="1812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1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18"/>
          <p:cNvSpPr txBox="1"/>
          <p:nvPr/>
        </p:nvSpPr>
        <p:spPr>
          <a:xfrm>
            <a:off x="8742488" y="5676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19"/>
          <p:cNvSpPr/>
          <p:nvPr/>
        </p:nvSpPr>
        <p:spPr>
          <a:xfrm>
            <a:off x="321286" y="150835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77" name="Google Shape;577;p19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8" name="Google Shape;578;p19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19"/>
          <p:cNvSpPr txBox="1"/>
          <p:nvPr/>
        </p:nvSpPr>
        <p:spPr>
          <a:xfrm>
            <a:off x="945515" y="1948050"/>
            <a:ext cx="9609596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d)</a:t>
            </a:r>
            <a:r>
              <a:rPr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Seis términos alternativos de la subcategoría [</a:t>
            </a:r>
            <a:r>
              <a:rPr b="1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I01</a:t>
            </a:r>
            <a:r>
              <a:rPr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] </a:t>
            </a:r>
            <a:r>
              <a:rPr b="1"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Ciencias Sociales</a:t>
            </a:r>
            <a:r>
              <a:rPr lang="pt-BR" sz="1800">
                <a:solidFill>
                  <a:srgbClr val="7F7F7F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se ascendieron al status de descriptor: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F7F7F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lang="pt-BR" sz="1800" u="sng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Diplomacía</a:t>
            </a:r>
            <a:endParaRPr sz="1800">
              <a:solidFill>
                <a:srgbClr val="2750F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lang="pt-BR" sz="1800" u="sng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Ambientalismo</a:t>
            </a:r>
            <a:endParaRPr sz="1800">
              <a:solidFill>
                <a:srgbClr val="2750F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lang="pt-BR" sz="1800" u="sng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Maniobras Políticas</a:t>
            </a:r>
            <a:endParaRPr sz="1800">
              <a:solidFill>
                <a:srgbClr val="2750F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lang="pt-BR" sz="1800" u="sng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Participación de los Interesados</a:t>
            </a:r>
            <a:endParaRPr sz="1800">
              <a:solidFill>
                <a:srgbClr val="2750F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lang="pt-BR" sz="1800" u="sng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Activismo Político</a:t>
            </a:r>
            <a:endParaRPr sz="1800">
              <a:solidFill>
                <a:srgbClr val="2750F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750F0"/>
              </a:buClr>
              <a:buSzPts val="1800"/>
              <a:buFont typeface="Arial"/>
              <a:buChar char="•"/>
            </a:pPr>
            <a:r>
              <a:rPr lang="pt-BR" sz="1800" u="sng">
                <a:solidFill>
                  <a:srgbClr val="2750F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Votación</a:t>
            </a:r>
            <a:endParaRPr sz="1800">
              <a:solidFill>
                <a:srgbClr val="2750F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0" name="Google Shape;580;p19"/>
          <p:cNvSpPr txBox="1"/>
          <p:nvPr/>
        </p:nvSpPr>
        <p:spPr>
          <a:xfrm>
            <a:off x="0" y="927398"/>
            <a:ext cx="7416807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AutoNum type="arabicPeriod"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Proyectos especiales del MeSH (continuación)</a:t>
            </a:r>
            <a:endParaRPr/>
          </a:p>
        </p:txBody>
      </p:sp>
      <p:pic>
        <p:nvPicPr>
          <p:cNvPr id="581" name="Google Shape;581;p19"/>
          <p:cNvPicPr preferRelativeResize="0"/>
          <p:nvPr/>
        </p:nvPicPr>
        <p:blipFill rotWithShape="1">
          <a:blip r:embed="rId10">
            <a:alphaModFix/>
          </a:blip>
          <a:srcRect b="0" l="7692" r="0" t="0"/>
          <a:stretch/>
        </p:blipFill>
        <p:spPr>
          <a:xfrm>
            <a:off x="6096000" y="2460351"/>
            <a:ext cx="2087898" cy="2350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19"/>
          <p:cNvSpPr txBox="1"/>
          <p:nvPr/>
        </p:nvSpPr>
        <p:spPr>
          <a:xfrm>
            <a:off x="8674100" y="5676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"/>
          <p:cNvSpPr/>
          <p:nvPr/>
        </p:nvSpPr>
        <p:spPr>
          <a:xfrm>
            <a:off x="462117" y="13367"/>
            <a:ext cx="24645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b="0" i="0" lang="pt-BR" sz="2400" u="none" cap="none" strike="noStrike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Qué es DeCS</a:t>
            </a:r>
            <a:endParaRPr/>
          </a:p>
        </p:txBody>
      </p:sp>
      <p:sp>
        <p:nvSpPr>
          <p:cNvPr id="275" name="Google Shape;275;p2"/>
          <p:cNvSpPr/>
          <p:nvPr/>
        </p:nvSpPr>
        <p:spPr>
          <a:xfrm>
            <a:off x="462125" y="573176"/>
            <a:ext cx="10813200" cy="47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Acrónimo para </a:t>
            </a:r>
            <a:r>
              <a:rPr b="0" i="1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Descriptores en Ciencias de la Salud</a:t>
            </a:r>
            <a:endParaRPr sz="2000"/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Un tesauro o vocabulario especializado de términos y conceptos normalizados construyido en 1986 y actualizado anualmente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Los asuntos o temas son organizados en polijerarquías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Utilización: </a:t>
            </a:r>
            <a:endParaRPr sz="2000"/>
          </a:p>
          <a:p>
            <a:pPr indent="-254000" lvl="1" marL="6858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describir los asuntos de los documentos del área de la salud que se indizan en la bases de datos de la </a:t>
            </a:r>
            <a:r>
              <a:rPr b="0" i="1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Biblioteca Virtual </a:t>
            </a:r>
            <a:r>
              <a:rPr i="1" lang="pt-BR" sz="2000">
                <a:solidFill>
                  <a:srgbClr val="7F7F7F"/>
                </a:solidFill>
              </a:rPr>
              <a:t>en</a:t>
            </a:r>
            <a:r>
              <a:rPr b="0" i="1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Salud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b="0" i="0" lang="pt-BR" sz="2000" u="sng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BVS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);</a:t>
            </a:r>
            <a:endParaRPr sz="2000"/>
          </a:p>
          <a:p>
            <a:pPr indent="-254000" lvl="1" marL="6858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adecuar la indización y recuperación de documentos científicos y técnicos en el lenguaje de la región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Una extensión del MeSH </a:t>
            </a:r>
            <a:r>
              <a:rPr lang="pt-BR" sz="2000">
                <a:solidFill>
                  <a:srgbClr val="7F7F7F"/>
                </a:solidFill>
              </a:rPr>
              <a:t>con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más cinco subdominios de temas de salud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Bajo la coordinación de BIREME, que detiene los derechos de autor por las traducciones al español y al português del MeSH original, de la </a:t>
            </a:r>
            <a:r>
              <a:rPr b="0" i="1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National Library of Medicine 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(EEUU)</a:t>
            </a:r>
            <a:endParaRPr sz="2000"/>
          </a:p>
          <a:p>
            <a:pPr indent="-254000" lvl="1" marL="6858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Las traducciones cuentan con parceros de la Facultad de Medicina de la Universidad de Chile</a:t>
            </a:r>
            <a:r>
              <a:rPr lang="pt-BR" sz="2000">
                <a:solidFill>
                  <a:srgbClr val="7F7F7F"/>
                </a:solidFill>
              </a:rPr>
              <a:t> e Instituto de Salud Carlos III para español;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Universitè de Rouen</a:t>
            </a:r>
            <a:r>
              <a:rPr lang="pt-BR" sz="2000">
                <a:solidFill>
                  <a:srgbClr val="7F7F7F"/>
                </a:solidFill>
              </a:rPr>
              <a:t> e 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INSERM para el </a:t>
            </a:r>
            <a:r>
              <a:rPr lang="pt-BR" sz="2000">
                <a:solidFill>
                  <a:srgbClr val="7F7F7F"/>
                </a:solidFill>
              </a:rPr>
              <a:t>f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rancés.</a:t>
            </a:r>
            <a:endParaRPr sz="2000"/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Accesible gratuitamente por la web por el sítio DeCS/MeSH </a:t>
            </a:r>
            <a:r>
              <a:rPr b="1" i="0" lang="pt-BR" sz="2000" u="sng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decs.bvsalud.org</a:t>
            </a:r>
            <a:endParaRPr sz="1450">
              <a:solidFill>
                <a:srgbClr val="464646"/>
              </a:solidFill>
              <a:highlight>
                <a:srgbClr val="FFFFFF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rgbClr val="7F7F7F"/>
                </a:solidFill>
              </a:rPr>
              <a:t>         </a:t>
            </a:r>
            <a:endParaRPr sz="1450" u="sng">
              <a:solidFill>
                <a:schemeClr val="hlink"/>
              </a:solidFill>
              <a:highlight>
                <a:srgbClr val="FFFFFF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01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1" sz="2400">
              <a:solidFill>
                <a:srgbClr val="7F7F7F"/>
              </a:solidFill>
            </a:endParaRPr>
          </a:p>
          <a:p>
            <a:pPr indent="-101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2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" name="Google Shape;277;p2"/>
          <p:cNvPicPr preferRelativeResize="0"/>
          <p:nvPr/>
        </p:nvPicPr>
        <p:blipFill rotWithShape="1">
          <a:blip r:embed="rId5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2124" y="571132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"/>
          <p:cNvSpPr txBox="1"/>
          <p:nvPr/>
        </p:nvSpPr>
        <p:spPr>
          <a:xfrm>
            <a:off x="1311125" y="5590250"/>
            <a:ext cx="46764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450">
                <a:solidFill>
                  <a:srgbClr val="464646"/>
                </a:solidFill>
                <a:highlight>
                  <a:srgbClr val="FFFFFF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Esta obra está bajo una </a:t>
            </a:r>
            <a:r>
              <a:rPr lang="pt-BR" sz="1450" u="sng">
                <a:solidFill>
                  <a:schemeClr val="hlink"/>
                </a:solidFill>
                <a:highlight>
                  <a:srgbClr val="FFFFFF"/>
                </a:highlight>
                <a:latin typeface="Source Sans Pro"/>
                <a:ea typeface="Source Sans Pro"/>
                <a:cs typeface="Source Sans Pro"/>
                <a:sym typeface="Source Sans Pro"/>
                <a:hlinkClick r:id="rId7"/>
              </a:rPr>
              <a:t>Licencia Creative Commons Atribución-NoComercial-CompartirIgual 4.0 Internacional.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280" name="Google Shape;280;p2"/>
          <p:cNvSpPr txBox="1"/>
          <p:nvPr/>
        </p:nvSpPr>
        <p:spPr>
          <a:xfrm>
            <a:off x="8032725" y="567650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20"/>
          <p:cNvSpPr/>
          <p:nvPr/>
        </p:nvSpPr>
        <p:spPr>
          <a:xfrm>
            <a:off x="111736" y="65041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589" name="Google Shape;589;p20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0" name="Google Shape;590;p20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20"/>
          <p:cNvSpPr txBox="1"/>
          <p:nvPr/>
        </p:nvSpPr>
        <p:spPr>
          <a:xfrm>
            <a:off x="246585" y="409467"/>
            <a:ext cx="4581287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2. Proyectos especiales del DeCS</a:t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92" name="Google Shape;592;p20"/>
          <p:cNvSpPr txBox="1"/>
          <p:nvPr/>
        </p:nvSpPr>
        <p:spPr>
          <a:xfrm>
            <a:off x="654757" y="1403153"/>
            <a:ext cx="11153422" cy="4431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AutoNum type="alphaLcParenR"/>
            </a:pP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Lenguaje inclusivo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rgbClr val="7F7F7F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 asociación con el </a:t>
            </a:r>
            <a:r>
              <a:rPr b="0" i="0" lang="pt-BR" sz="1800" u="sng" strike="noStrike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NAI/UNIVASF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se revisaron algunos descriptores en 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portugués</a:t>
            </a: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 que tenían notas de alcance o que nominalmente tenían términos con sesgo capacitista.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Como consecuencia de esa colaboración: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rgbClr val="7F7F7F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14300" lvl="7" marL="3199760" marR="0" rtl="0" algn="l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7 nuevos descriptores se añadieron o se corrigieron</a:t>
            </a:r>
            <a:endParaRPr/>
          </a:p>
          <a:p>
            <a:pPr indent="-114300" lvl="7" marL="3199760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35 nuevos términos alternativos se añadieron</a:t>
            </a:r>
            <a:endParaRPr/>
          </a:p>
          <a:p>
            <a:pPr indent="-114300" lvl="7" marL="3199760" marR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57 términos se eliminaron</a:t>
            </a:r>
            <a:endParaRPr/>
          </a:p>
          <a:p>
            <a:pPr indent="0" lvl="7" marL="319976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7F7F7F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7" marL="319976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7F7F7F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rgbClr val="7F7F7F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 agregó una observación a las notas de alcance indicando la continuación del término con un potencial sesgo capacitista para fines de recuperación de la literatura histórica.</a:t>
            </a:r>
            <a:endParaRPr/>
          </a:p>
        </p:txBody>
      </p:sp>
      <p:pic>
        <p:nvPicPr>
          <p:cNvPr descr="Forma&#10;&#10;Descrição gerada automaticamente" id="593" name="Google Shape;593;p20"/>
          <p:cNvPicPr preferRelativeResize="0"/>
          <p:nvPr/>
        </p:nvPicPr>
        <p:blipFill rotWithShape="1">
          <a:blip r:embed="rId5">
            <a:alphaModFix amt="70000"/>
          </a:blip>
          <a:srcRect b="0" l="0" r="0" t="0"/>
          <a:stretch/>
        </p:blipFill>
        <p:spPr>
          <a:xfrm>
            <a:off x="786694" y="3066701"/>
            <a:ext cx="2736608" cy="1725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0"/>
          <p:cNvSpPr txBox="1"/>
          <p:nvPr/>
        </p:nvSpPr>
        <p:spPr>
          <a:xfrm>
            <a:off x="8725725" y="5676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1"/>
          <p:cNvSpPr/>
          <p:nvPr/>
        </p:nvSpPr>
        <p:spPr>
          <a:xfrm>
            <a:off x="111736" y="65041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601" name="Google Shape;601;p21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2" name="Google Shape;602;p21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66081" y="624793"/>
            <a:ext cx="5673213" cy="333584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604" name="Google Shape;604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00062" y="4091200"/>
            <a:ext cx="6805250" cy="18442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05" name="Google Shape;605;p21"/>
          <p:cNvSpPr txBox="1"/>
          <p:nvPr/>
        </p:nvSpPr>
        <p:spPr>
          <a:xfrm>
            <a:off x="246585" y="409467"/>
            <a:ext cx="4581287" cy="7571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1800"/>
              <a:buFont typeface="Arial Black"/>
              <a:buNone/>
            </a:pPr>
            <a:r>
              <a:rPr lang="pt-BR" sz="18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2. Proyectos especiales del DeCS</a:t>
            </a:r>
            <a:endParaRPr sz="18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06" name="Google Shape;606;p21"/>
          <p:cNvSpPr txBox="1"/>
          <p:nvPr/>
        </p:nvSpPr>
        <p:spPr>
          <a:xfrm>
            <a:off x="450305" y="2219255"/>
            <a:ext cx="467564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El destacado es la reorganización de los conceptos de medicamentos homeopáticos por origen.</a:t>
            </a:r>
            <a:endParaRPr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7" name="Google Shape;607;p21"/>
          <p:cNvSpPr txBox="1"/>
          <p:nvPr/>
        </p:nvSpPr>
        <p:spPr>
          <a:xfrm>
            <a:off x="450305" y="1363474"/>
            <a:ext cx="467564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b) </a:t>
            </a:r>
            <a:r>
              <a:rPr b="1" i="0" lang="pt-BR" sz="1800">
                <a:solidFill>
                  <a:srgbClr val="7F7F7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Revisión de la categoría Homeopatía</a:t>
            </a:r>
            <a:endParaRPr b="1" sz="1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8" name="Google Shape;60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21"/>
          <p:cNvSpPr txBox="1"/>
          <p:nvPr/>
        </p:nvSpPr>
        <p:spPr>
          <a:xfrm>
            <a:off x="8040600" y="60659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22"/>
          <p:cNvSpPr/>
          <p:nvPr/>
        </p:nvSpPr>
        <p:spPr>
          <a:xfrm>
            <a:off x="230975" y="127626"/>
            <a:ext cx="65023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Novedades del vocabulário en 2024</a:t>
            </a:r>
            <a:endParaRPr/>
          </a:p>
        </p:txBody>
      </p:sp>
      <p:sp>
        <p:nvSpPr>
          <p:cNvPr id="615" name="Google Shape;615;p22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6" name="Google Shape;616;p22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104374"/>
            <a:ext cx="12192000" cy="7634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22"/>
          <p:cNvGrpSpPr/>
          <p:nvPr/>
        </p:nvGrpSpPr>
        <p:grpSpPr>
          <a:xfrm>
            <a:off x="445874" y="647774"/>
            <a:ext cx="7862747" cy="5369202"/>
            <a:chOff x="445874" y="647774"/>
            <a:chExt cx="7862747" cy="5369202"/>
          </a:xfrm>
        </p:grpSpPr>
        <p:pic>
          <p:nvPicPr>
            <p:cNvPr id="618" name="Google Shape;618;p2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45874" y="647774"/>
              <a:ext cx="7862747" cy="5369202"/>
            </a:xfrm>
            <a:prstGeom prst="rect">
              <a:avLst/>
            </a:prstGeom>
            <a:noFill/>
            <a:ln>
              <a:noFill/>
            </a:ln>
            <a:effectLst>
              <a:outerShdw blurRad="292100" rotWithShape="0" algn="tl" dir="2700000" dist="139700">
                <a:srgbClr val="333333">
                  <a:alpha val="64705"/>
                </a:srgbClr>
              </a:outerShdw>
            </a:effectLst>
          </p:spPr>
        </p:pic>
        <p:sp>
          <p:nvSpPr>
            <p:cNvPr id="619" name="Google Shape;619;p22"/>
            <p:cNvSpPr/>
            <p:nvPr/>
          </p:nvSpPr>
          <p:spPr>
            <a:xfrm>
              <a:off x="6634157" y="2132314"/>
              <a:ext cx="1651218" cy="2802624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0" name="Google Shape;620;p22"/>
          <p:cNvSpPr/>
          <p:nvPr/>
        </p:nvSpPr>
        <p:spPr>
          <a:xfrm>
            <a:off x="1377244" y="767644"/>
            <a:ext cx="6502301" cy="29351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DMedicamento Homeopático de Nosódios </a:t>
            </a:r>
            <a:endParaRPr/>
          </a:p>
        </p:txBody>
      </p:sp>
      <p:sp>
        <p:nvSpPr>
          <p:cNvPr id="621" name="Google Shape;621;p22"/>
          <p:cNvSpPr txBox="1"/>
          <p:nvPr/>
        </p:nvSpPr>
        <p:spPr>
          <a:xfrm>
            <a:off x="1788513" y="775890"/>
            <a:ext cx="421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Distribución de los medicamentos homeopáticos por orígen</a:t>
            </a:r>
            <a:endParaRPr sz="12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2" name="Google Shape;622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p22"/>
          <p:cNvSpPr txBox="1"/>
          <p:nvPr/>
        </p:nvSpPr>
        <p:spPr>
          <a:xfrm>
            <a:off x="8557125" y="5676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624" name="Google Shape;624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04725" y="2164251"/>
            <a:ext cx="6017100" cy="220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7867" y="617158"/>
            <a:ext cx="10428544" cy="538963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30" name="Google Shape;630;p23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1" name="Google Shape;631;p23"/>
          <p:cNvPicPr preferRelativeResize="0"/>
          <p:nvPr/>
        </p:nvPicPr>
        <p:blipFill rotWithShape="1">
          <a:blip r:embed="rId4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23"/>
          <p:cNvSpPr/>
          <p:nvPr/>
        </p:nvSpPr>
        <p:spPr>
          <a:xfrm>
            <a:off x="412695" y="57406"/>
            <a:ext cx="3504549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200"/>
              <a:buFont typeface="Arial Black"/>
              <a:buNone/>
            </a:pPr>
            <a:r>
              <a:rPr lang="pt-BR" sz="22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Habla con nosotros</a:t>
            </a:r>
            <a:endParaRPr sz="22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33" name="Google Shape;633;p23"/>
          <p:cNvSpPr/>
          <p:nvPr/>
        </p:nvSpPr>
        <p:spPr>
          <a:xfrm>
            <a:off x="9832622" y="2585156"/>
            <a:ext cx="688622" cy="349955"/>
          </a:xfrm>
          <a:prstGeom prst="ellipse">
            <a:avLst/>
          </a:prstGeom>
          <a:noFill/>
          <a:ln cap="flat" cmpd="sng" w="38100">
            <a:solidFill>
              <a:srgbClr val="FFF2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4" name="Google Shape;63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23"/>
          <p:cNvSpPr txBox="1"/>
          <p:nvPr/>
        </p:nvSpPr>
        <p:spPr>
          <a:xfrm>
            <a:off x="8652863" y="600680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2df8db866b7_1_0"/>
          <p:cNvSpPr txBox="1"/>
          <p:nvPr>
            <p:ph idx="12" type="sldNum"/>
          </p:nvPr>
        </p:nvSpPr>
        <p:spPr>
          <a:xfrm>
            <a:off x="10614613" y="6292846"/>
            <a:ext cx="739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642" name="Google Shape;642;g2df8db866b7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6750" y="222000"/>
            <a:ext cx="7922751" cy="39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g2df8db866b7_1_0"/>
          <p:cNvSpPr txBox="1"/>
          <p:nvPr/>
        </p:nvSpPr>
        <p:spPr>
          <a:xfrm>
            <a:off x="2312175" y="4331925"/>
            <a:ext cx="805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2400" u="sng">
                <a:solidFill>
                  <a:schemeClr val="hlink"/>
                </a:solidFill>
                <a:hlinkClick r:id="rId4"/>
              </a:rPr>
              <a:t>https://bit.ly/Tarea2_resp2_indizacionLILACS2024</a:t>
            </a:r>
            <a:endParaRPr b="1" sz="2400" u="sng">
              <a:solidFill>
                <a:schemeClr val="hlink"/>
              </a:solidFill>
            </a:endParaRPr>
          </a:p>
        </p:txBody>
      </p:sp>
      <p:sp>
        <p:nvSpPr>
          <p:cNvPr id="644" name="Google Shape;644;g2df8db866b7_1_0"/>
          <p:cNvSpPr txBox="1"/>
          <p:nvPr/>
        </p:nvSpPr>
        <p:spPr>
          <a:xfrm>
            <a:off x="2806425" y="5192225"/>
            <a:ext cx="7070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202124"/>
                </a:solidFill>
                <a:highlight>
                  <a:srgbClr val="FFFFFF"/>
                </a:highlight>
              </a:rPr>
              <a:t>Fecha límite:  </a:t>
            </a:r>
            <a:r>
              <a:rPr b="1" lang="pt-BR" sz="1800">
                <a:solidFill>
                  <a:srgbClr val="202124"/>
                </a:solidFill>
                <a:highlight>
                  <a:srgbClr val="FFFFFF"/>
                </a:highlight>
              </a:rPr>
              <a:t>04 de junio, a las 23h59min (Brasilia GMT -3)</a:t>
            </a:r>
            <a:endParaRPr sz="1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2df8db866b7_1_15"/>
          <p:cNvSpPr txBox="1"/>
          <p:nvPr>
            <p:ph idx="12" type="sldNum"/>
          </p:nvPr>
        </p:nvSpPr>
        <p:spPr>
          <a:xfrm>
            <a:off x="10614613" y="6292846"/>
            <a:ext cx="739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651" name="Google Shape;651;g2df8db866b7_1_15"/>
          <p:cNvSpPr txBox="1"/>
          <p:nvPr/>
        </p:nvSpPr>
        <p:spPr>
          <a:xfrm>
            <a:off x="640200" y="838575"/>
            <a:ext cx="11372700" cy="330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/>
              <a:t>Próxima sesión</a:t>
            </a:r>
            <a:endParaRPr b="1" sz="30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000"/>
              <a:t>Fecha: 25 de julio, a las 11:00 AM (Brasilia GMT -3)</a:t>
            </a:r>
            <a:endParaRPr sz="30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/>
              <a:t>Tema</a:t>
            </a:r>
            <a:r>
              <a:rPr lang="pt-BR" sz="3000"/>
              <a:t>: Actualizaciones de la categoría Medicinas Tradicionales Complementarias e Integrativas y cat. Homeopatía</a:t>
            </a:r>
            <a:endParaRPr sz="3000"/>
          </a:p>
        </p:txBody>
      </p:sp>
      <p:sp>
        <p:nvSpPr>
          <p:cNvPr id="652" name="Google Shape;652;g2df8db866b7_1_15"/>
          <p:cNvSpPr txBox="1"/>
          <p:nvPr/>
        </p:nvSpPr>
        <p:spPr>
          <a:xfrm>
            <a:off x="0" y="142650"/>
            <a:ext cx="12012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202124"/>
                </a:solidFill>
                <a:highlight>
                  <a:srgbClr val="FFFFFF"/>
                </a:highlight>
              </a:rPr>
              <a:t>Indización de documentos según Metodologia LILACS 2024</a:t>
            </a:r>
            <a:endParaRPr sz="1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24"/>
          <p:cNvSpPr txBox="1"/>
          <p:nvPr>
            <p:ph idx="1" type="body"/>
          </p:nvPr>
        </p:nvSpPr>
        <p:spPr>
          <a:xfrm>
            <a:off x="802481" y="3047430"/>
            <a:ext cx="10587038" cy="763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pt-BR"/>
              <a:t>¡Muchas gracias!</a:t>
            </a:r>
            <a:endParaRPr/>
          </a:p>
        </p:txBody>
      </p:sp>
      <p:sp>
        <p:nvSpPr>
          <p:cNvPr id="658" name="Google Shape;658;p24"/>
          <p:cNvSpPr txBox="1"/>
          <p:nvPr>
            <p:ph idx="2" type="body"/>
          </p:nvPr>
        </p:nvSpPr>
        <p:spPr>
          <a:xfrm>
            <a:off x="7744375" y="3935825"/>
            <a:ext cx="28350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pt-BR" sz="2000" u="sng">
                <a:hlinkClick r:id="rId3"/>
              </a:rPr>
              <a:t>bir.decs@paho.org</a:t>
            </a:r>
            <a:endParaRPr sz="2000"/>
          </a:p>
        </p:txBody>
      </p:sp>
      <p:pic>
        <p:nvPicPr>
          <p:cNvPr id="659" name="Google Shape;65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0999" y="5794874"/>
            <a:ext cx="849000" cy="29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"/>
          <p:cNvSpPr/>
          <p:nvPr/>
        </p:nvSpPr>
        <p:spPr>
          <a:xfrm>
            <a:off x="1125525" y="438970"/>
            <a:ext cx="3404100" cy="8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220"/>
              <a:buFont typeface="Arial Black"/>
              <a:buNone/>
            </a:pPr>
            <a:r>
              <a:rPr b="0" i="0" lang="pt-BR" sz="2220" u="none" cap="none" strike="noStrike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Estructura de DeCS</a:t>
            </a:r>
            <a:endParaRPr b="0" i="0" sz="2220" u="none" cap="none" strike="noStrike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86" name="Google Shape;286;p3"/>
          <p:cNvSpPr/>
          <p:nvPr/>
        </p:nvSpPr>
        <p:spPr>
          <a:xfrm>
            <a:off x="954450" y="1660275"/>
            <a:ext cx="9427500" cy="25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Tal como hace el MeSH, el DeCS organiza sus descriptores en una estructura jerárquica de modo que las búsquedas amplias encuentren artículos ind</a:t>
            </a:r>
            <a:r>
              <a:rPr lang="pt-BR" sz="2000">
                <a:solidFill>
                  <a:srgbClr val="7F7F7F"/>
                </a:solidFill>
              </a:rPr>
              <a:t>iz</a:t>
            </a: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ados de manera más restringida.</a:t>
            </a:r>
            <a:endParaRPr/>
          </a:p>
          <a:p>
            <a:pPr indent="-228600" lvl="0" marL="2286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 estructura también proporciona una manera efectiva para que los buscadores exploren DeCS para encontrar descriptores apropiados.</a:t>
            </a:r>
            <a:endParaRPr/>
          </a:p>
          <a:p>
            <a:pPr indent="-228600" lvl="0" marL="2286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</a:pPr>
            <a:r>
              <a:rPr b="0" i="0" lang="pt-BR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Para facilitar la navegación a través de conceptos, el DeCS sigue la codificación de sus jerarquías, al igual que hace el MeSH.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3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8" name="Google Shape;288;p3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449" y="56805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"/>
          <p:cNvSpPr txBox="1"/>
          <p:nvPr/>
        </p:nvSpPr>
        <p:spPr>
          <a:xfrm>
            <a:off x="954450" y="5528900"/>
            <a:ext cx="4968600" cy="6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450">
                <a:solidFill>
                  <a:srgbClr val="464646"/>
                </a:solidFill>
                <a:highlight>
                  <a:srgbClr val="FFFFFF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pt-BR" sz="1050">
                <a:solidFill>
                  <a:srgbClr val="464646"/>
                </a:solidFill>
                <a:highlight>
                  <a:srgbClr val="FFFFFF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Esta obra está bajo una </a:t>
            </a:r>
            <a:r>
              <a:rPr lang="pt-BR" sz="1050" u="sng">
                <a:solidFill>
                  <a:schemeClr val="hlink"/>
                </a:solidFill>
                <a:highlight>
                  <a:srgbClr val="FFFFFF"/>
                </a:highlight>
                <a:latin typeface="Source Sans Pro"/>
                <a:ea typeface="Source Sans Pro"/>
                <a:cs typeface="Source Sans Pro"/>
                <a:sym typeface="Source Sans Pro"/>
                <a:hlinkClick r:id="rId5"/>
              </a:rPr>
              <a:t>Licencia Creative Commons Atribución-NoComercial-CompartirIgual 4.0 Internacional.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291" name="Google Shape;291;p3"/>
          <p:cNvSpPr txBox="1"/>
          <p:nvPr/>
        </p:nvSpPr>
        <p:spPr>
          <a:xfrm>
            <a:off x="8564375" y="5760075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"/>
          <p:cNvSpPr txBox="1"/>
          <p:nvPr>
            <p:ph idx="1" type="body"/>
          </p:nvPr>
        </p:nvSpPr>
        <p:spPr>
          <a:xfrm>
            <a:off x="969176" y="605756"/>
            <a:ext cx="5181600" cy="10336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MeSH</a:t>
            </a:r>
            <a:endParaRPr sz="24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9ADC"/>
              </a:buClr>
              <a:buSzPts val="2400"/>
              <a:buNone/>
            </a:pPr>
            <a:r>
              <a:rPr lang="pt-BR" sz="2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16 categorías de asunto</a:t>
            </a:r>
            <a:endParaRPr sz="2400">
              <a:solidFill>
                <a:srgbClr val="179AD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4"/>
          <p:cNvSpPr txBox="1"/>
          <p:nvPr>
            <p:ph idx="2" type="body"/>
          </p:nvPr>
        </p:nvSpPr>
        <p:spPr>
          <a:xfrm>
            <a:off x="6566548" y="601203"/>
            <a:ext cx="4171335" cy="2016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None/>
            </a:pPr>
            <a:r>
              <a:rPr lang="pt-BR" sz="2400">
                <a:solidFill>
                  <a:srgbClr val="00B050"/>
                </a:solidFill>
                <a:latin typeface="Arial Black"/>
                <a:ea typeface="Arial Black"/>
                <a:cs typeface="Arial Black"/>
                <a:sym typeface="Arial Black"/>
              </a:rPr>
              <a:t>DeCS</a:t>
            </a:r>
            <a:endParaRPr sz="2400">
              <a:solidFill>
                <a:srgbClr val="00B050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9ADC"/>
              </a:buClr>
              <a:buSzPts val="2400"/>
              <a:buNone/>
            </a:pPr>
            <a:r>
              <a:rPr lang="pt-BR" sz="2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16 categorías del MeSH</a:t>
            </a:r>
            <a:endParaRPr sz="24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pt-BR" sz="3200"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+</a:t>
            </a:r>
            <a:r>
              <a:rPr lang="pt-BR" sz="24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2400"/>
              <a:buNone/>
            </a:pPr>
            <a:r>
              <a:rPr lang="pt-BR" sz="24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5 categorías exclusivas</a:t>
            </a:r>
            <a:endParaRPr sz="24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8" name="Google Shape;298;p4"/>
          <p:cNvGrpSpPr/>
          <p:nvPr/>
        </p:nvGrpSpPr>
        <p:grpSpPr>
          <a:xfrm>
            <a:off x="1828802" y="2440860"/>
            <a:ext cx="3600000" cy="3600000"/>
            <a:chOff x="1179872" y="2440860"/>
            <a:chExt cx="3600000" cy="3600000"/>
          </a:xfrm>
        </p:grpSpPr>
        <p:sp>
          <p:nvSpPr>
            <p:cNvPr id="299" name="Google Shape;299;p4"/>
            <p:cNvSpPr/>
            <p:nvPr/>
          </p:nvSpPr>
          <p:spPr>
            <a:xfrm>
              <a:off x="1179872" y="2440860"/>
              <a:ext cx="3600000" cy="3600000"/>
            </a:xfrm>
            <a:prstGeom prst="ellipse">
              <a:avLst/>
            </a:prstGeom>
            <a:solidFill>
              <a:srgbClr val="2750F0"/>
            </a:solidFill>
            <a:ln cap="flat" cmpd="sng" w="12700">
              <a:solidFill>
                <a:srgbClr val="1C305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4"/>
            <p:cNvSpPr txBox="1"/>
            <p:nvPr/>
          </p:nvSpPr>
          <p:spPr>
            <a:xfrm>
              <a:off x="2133600" y="3059668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</a:t>
              </a:r>
              <a:endParaRPr/>
            </a:p>
          </p:txBody>
        </p:sp>
        <p:sp>
          <p:nvSpPr>
            <p:cNvPr id="301" name="Google Shape;301;p4"/>
            <p:cNvSpPr txBox="1"/>
            <p:nvPr/>
          </p:nvSpPr>
          <p:spPr>
            <a:xfrm>
              <a:off x="2635743" y="3396421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endParaRPr/>
            </a:p>
          </p:txBody>
        </p:sp>
        <p:sp>
          <p:nvSpPr>
            <p:cNvPr id="302" name="Google Shape;302;p4"/>
            <p:cNvSpPr txBox="1"/>
            <p:nvPr/>
          </p:nvSpPr>
          <p:spPr>
            <a:xfrm>
              <a:off x="2033294" y="3678476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</a:t>
              </a:r>
              <a:endParaRPr/>
            </a:p>
          </p:txBody>
        </p:sp>
        <p:sp>
          <p:nvSpPr>
            <p:cNvPr id="303" name="Google Shape;303;p4"/>
            <p:cNvSpPr txBox="1"/>
            <p:nvPr/>
          </p:nvSpPr>
          <p:spPr>
            <a:xfrm>
              <a:off x="3694434" y="3838325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endParaRPr/>
            </a:p>
          </p:txBody>
        </p:sp>
        <p:sp>
          <p:nvSpPr>
            <p:cNvPr id="304" name="Google Shape;304;p4"/>
            <p:cNvSpPr txBox="1"/>
            <p:nvPr/>
          </p:nvSpPr>
          <p:spPr>
            <a:xfrm>
              <a:off x="3263017" y="2875002"/>
              <a:ext cx="325730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</a:t>
              </a:r>
              <a:endParaRPr/>
            </a:p>
          </p:txBody>
        </p:sp>
        <p:sp>
          <p:nvSpPr>
            <p:cNvPr id="305" name="Google Shape;305;p4"/>
            <p:cNvSpPr txBox="1"/>
            <p:nvPr/>
          </p:nvSpPr>
          <p:spPr>
            <a:xfrm>
              <a:off x="2811432" y="5229828"/>
              <a:ext cx="364202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</a:t>
              </a:r>
              <a:endParaRPr/>
            </a:p>
          </p:txBody>
        </p:sp>
        <p:sp>
          <p:nvSpPr>
            <p:cNvPr id="306" name="Google Shape;306;p4"/>
            <p:cNvSpPr txBox="1"/>
            <p:nvPr/>
          </p:nvSpPr>
          <p:spPr>
            <a:xfrm>
              <a:off x="1935069" y="4860496"/>
              <a:ext cx="364202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/>
            </a:p>
          </p:txBody>
        </p:sp>
        <p:sp>
          <p:nvSpPr>
            <p:cNvPr id="307" name="Google Shape;307;p4"/>
            <p:cNvSpPr txBox="1"/>
            <p:nvPr/>
          </p:nvSpPr>
          <p:spPr>
            <a:xfrm>
              <a:off x="1399211" y="4207657"/>
              <a:ext cx="248786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</a:t>
              </a:r>
              <a:endParaRPr/>
            </a:p>
          </p:txBody>
        </p:sp>
        <p:sp>
          <p:nvSpPr>
            <p:cNvPr id="308" name="Google Shape;308;p4"/>
            <p:cNvSpPr txBox="1"/>
            <p:nvPr/>
          </p:nvSpPr>
          <p:spPr>
            <a:xfrm>
              <a:off x="4045812" y="4675830"/>
              <a:ext cx="312906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J</a:t>
              </a:r>
              <a:endParaRPr/>
            </a:p>
          </p:txBody>
        </p:sp>
        <p:sp>
          <p:nvSpPr>
            <p:cNvPr id="309" name="Google Shape;309;p4"/>
            <p:cNvSpPr txBox="1"/>
            <p:nvPr/>
          </p:nvSpPr>
          <p:spPr>
            <a:xfrm>
              <a:off x="2987121" y="4202948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K</a:t>
              </a:r>
              <a:endParaRPr/>
            </a:p>
          </p:txBody>
        </p:sp>
        <p:sp>
          <p:nvSpPr>
            <p:cNvPr id="310" name="Google Shape;310;p4"/>
            <p:cNvSpPr txBox="1"/>
            <p:nvPr/>
          </p:nvSpPr>
          <p:spPr>
            <a:xfrm>
              <a:off x="3472460" y="5244981"/>
              <a:ext cx="325730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endParaRPr/>
            </a:p>
          </p:txBody>
        </p:sp>
        <p:sp>
          <p:nvSpPr>
            <p:cNvPr id="311" name="Google Shape;311;p4"/>
            <p:cNvSpPr txBox="1"/>
            <p:nvPr/>
          </p:nvSpPr>
          <p:spPr>
            <a:xfrm>
              <a:off x="2180170" y="4297284"/>
              <a:ext cx="377026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</a:t>
              </a:r>
              <a:endParaRPr/>
            </a:p>
          </p:txBody>
        </p:sp>
        <p:sp>
          <p:nvSpPr>
            <p:cNvPr id="312" name="Google Shape;312;p4"/>
            <p:cNvSpPr txBox="1"/>
            <p:nvPr/>
          </p:nvSpPr>
          <p:spPr>
            <a:xfrm>
              <a:off x="2615165" y="2617601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</a:t>
              </a:r>
              <a:endParaRPr/>
            </a:p>
          </p:txBody>
        </p:sp>
        <p:sp>
          <p:nvSpPr>
            <p:cNvPr id="313" name="Google Shape;313;p4"/>
            <p:cNvSpPr txBox="1"/>
            <p:nvPr/>
          </p:nvSpPr>
          <p:spPr>
            <a:xfrm>
              <a:off x="3925519" y="3137605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</a:t>
              </a:r>
              <a:endParaRPr/>
            </a:p>
          </p:txBody>
        </p:sp>
        <p:sp>
          <p:nvSpPr>
            <p:cNvPr id="314" name="Google Shape;314;p4"/>
            <p:cNvSpPr txBox="1"/>
            <p:nvPr/>
          </p:nvSpPr>
          <p:spPr>
            <a:xfrm>
              <a:off x="2253819" y="5450678"/>
              <a:ext cx="325730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Z</a:t>
              </a:r>
              <a:endParaRPr/>
            </a:p>
          </p:txBody>
        </p:sp>
        <p:sp>
          <p:nvSpPr>
            <p:cNvPr id="315" name="Google Shape;315;p4"/>
            <p:cNvSpPr txBox="1"/>
            <p:nvPr/>
          </p:nvSpPr>
          <p:spPr>
            <a:xfrm>
              <a:off x="1530319" y="3486760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</a:t>
              </a:r>
              <a:endParaRPr/>
            </a:p>
          </p:txBody>
        </p:sp>
      </p:grpSp>
      <p:grpSp>
        <p:nvGrpSpPr>
          <p:cNvPr id="316" name="Google Shape;316;p4"/>
          <p:cNvGrpSpPr/>
          <p:nvPr/>
        </p:nvGrpSpPr>
        <p:grpSpPr>
          <a:xfrm>
            <a:off x="7034991" y="2445780"/>
            <a:ext cx="3600000" cy="3600000"/>
            <a:chOff x="1179872" y="2440860"/>
            <a:chExt cx="3600000" cy="3600000"/>
          </a:xfrm>
        </p:grpSpPr>
        <p:sp>
          <p:nvSpPr>
            <p:cNvPr id="317" name="Google Shape;317;p4"/>
            <p:cNvSpPr/>
            <p:nvPr/>
          </p:nvSpPr>
          <p:spPr>
            <a:xfrm>
              <a:off x="1179872" y="2440860"/>
              <a:ext cx="3600000" cy="3600000"/>
            </a:xfrm>
            <a:prstGeom prst="ellipse">
              <a:avLst/>
            </a:prstGeom>
            <a:solidFill>
              <a:srgbClr val="2750F0"/>
            </a:solidFill>
            <a:ln cap="flat" cmpd="sng" w="12700">
              <a:solidFill>
                <a:srgbClr val="1C305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"/>
            <p:cNvSpPr txBox="1"/>
            <p:nvPr/>
          </p:nvSpPr>
          <p:spPr>
            <a:xfrm>
              <a:off x="2133600" y="3059668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</a:t>
              </a:r>
              <a:endParaRPr/>
            </a:p>
          </p:txBody>
        </p:sp>
        <p:sp>
          <p:nvSpPr>
            <p:cNvPr id="319" name="Google Shape;319;p4"/>
            <p:cNvSpPr txBox="1"/>
            <p:nvPr/>
          </p:nvSpPr>
          <p:spPr>
            <a:xfrm>
              <a:off x="2635743" y="3396421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endParaRPr/>
            </a:p>
          </p:txBody>
        </p:sp>
        <p:sp>
          <p:nvSpPr>
            <p:cNvPr id="320" name="Google Shape;320;p4"/>
            <p:cNvSpPr txBox="1"/>
            <p:nvPr/>
          </p:nvSpPr>
          <p:spPr>
            <a:xfrm>
              <a:off x="2033294" y="3678476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</a:t>
              </a:r>
              <a:endParaRPr/>
            </a:p>
          </p:txBody>
        </p:sp>
        <p:sp>
          <p:nvSpPr>
            <p:cNvPr id="321" name="Google Shape;321;p4"/>
            <p:cNvSpPr txBox="1"/>
            <p:nvPr/>
          </p:nvSpPr>
          <p:spPr>
            <a:xfrm>
              <a:off x="3694434" y="3838325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endParaRPr/>
            </a:p>
          </p:txBody>
        </p:sp>
        <p:sp>
          <p:nvSpPr>
            <p:cNvPr id="322" name="Google Shape;322;p4"/>
            <p:cNvSpPr txBox="1"/>
            <p:nvPr/>
          </p:nvSpPr>
          <p:spPr>
            <a:xfrm>
              <a:off x="3263017" y="2875002"/>
              <a:ext cx="325730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</a:t>
              </a:r>
              <a:endParaRPr/>
            </a:p>
          </p:txBody>
        </p:sp>
        <p:sp>
          <p:nvSpPr>
            <p:cNvPr id="323" name="Google Shape;323;p4"/>
            <p:cNvSpPr txBox="1"/>
            <p:nvPr/>
          </p:nvSpPr>
          <p:spPr>
            <a:xfrm>
              <a:off x="2811432" y="5229828"/>
              <a:ext cx="364202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</a:t>
              </a:r>
              <a:endParaRPr/>
            </a:p>
          </p:txBody>
        </p:sp>
        <p:sp>
          <p:nvSpPr>
            <p:cNvPr id="324" name="Google Shape;324;p4"/>
            <p:cNvSpPr txBox="1"/>
            <p:nvPr/>
          </p:nvSpPr>
          <p:spPr>
            <a:xfrm>
              <a:off x="1935069" y="4860496"/>
              <a:ext cx="364202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/>
            </a:p>
          </p:txBody>
        </p:sp>
        <p:sp>
          <p:nvSpPr>
            <p:cNvPr id="325" name="Google Shape;325;p4"/>
            <p:cNvSpPr txBox="1"/>
            <p:nvPr/>
          </p:nvSpPr>
          <p:spPr>
            <a:xfrm>
              <a:off x="1399211" y="4207657"/>
              <a:ext cx="248786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</a:t>
              </a:r>
              <a:endParaRPr/>
            </a:p>
          </p:txBody>
        </p:sp>
        <p:sp>
          <p:nvSpPr>
            <p:cNvPr id="326" name="Google Shape;326;p4"/>
            <p:cNvSpPr txBox="1"/>
            <p:nvPr/>
          </p:nvSpPr>
          <p:spPr>
            <a:xfrm>
              <a:off x="4045812" y="4675830"/>
              <a:ext cx="312906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J</a:t>
              </a:r>
              <a:endParaRPr/>
            </a:p>
          </p:txBody>
        </p:sp>
        <p:sp>
          <p:nvSpPr>
            <p:cNvPr id="327" name="Google Shape;327;p4"/>
            <p:cNvSpPr txBox="1"/>
            <p:nvPr/>
          </p:nvSpPr>
          <p:spPr>
            <a:xfrm>
              <a:off x="2987121" y="4202948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K</a:t>
              </a:r>
              <a:endParaRPr/>
            </a:p>
          </p:txBody>
        </p:sp>
        <p:sp>
          <p:nvSpPr>
            <p:cNvPr id="328" name="Google Shape;328;p4"/>
            <p:cNvSpPr txBox="1"/>
            <p:nvPr/>
          </p:nvSpPr>
          <p:spPr>
            <a:xfrm>
              <a:off x="3472460" y="5244981"/>
              <a:ext cx="325730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</a:t>
              </a:r>
              <a:endParaRPr/>
            </a:p>
          </p:txBody>
        </p:sp>
        <p:sp>
          <p:nvSpPr>
            <p:cNvPr id="329" name="Google Shape;329;p4"/>
            <p:cNvSpPr txBox="1"/>
            <p:nvPr/>
          </p:nvSpPr>
          <p:spPr>
            <a:xfrm>
              <a:off x="2180170" y="4297284"/>
              <a:ext cx="377026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</a:t>
              </a:r>
              <a:endParaRPr/>
            </a:p>
          </p:txBody>
        </p:sp>
        <p:sp>
          <p:nvSpPr>
            <p:cNvPr id="330" name="Google Shape;330;p4"/>
            <p:cNvSpPr txBox="1"/>
            <p:nvPr/>
          </p:nvSpPr>
          <p:spPr>
            <a:xfrm>
              <a:off x="2615165" y="2617601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</a:t>
              </a:r>
              <a:endParaRPr/>
            </a:p>
          </p:txBody>
        </p:sp>
        <p:sp>
          <p:nvSpPr>
            <p:cNvPr id="331" name="Google Shape;331;p4"/>
            <p:cNvSpPr txBox="1"/>
            <p:nvPr/>
          </p:nvSpPr>
          <p:spPr>
            <a:xfrm>
              <a:off x="3925519" y="3137605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</a:t>
              </a:r>
              <a:endParaRPr/>
            </a:p>
          </p:txBody>
        </p:sp>
        <p:sp>
          <p:nvSpPr>
            <p:cNvPr id="332" name="Google Shape;332;p4"/>
            <p:cNvSpPr txBox="1"/>
            <p:nvPr/>
          </p:nvSpPr>
          <p:spPr>
            <a:xfrm>
              <a:off x="2253819" y="5450678"/>
              <a:ext cx="325730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Z</a:t>
              </a:r>
              <a:endParaRPr/>
            </a:p>
          </p:txBody>
        </p:sp>
        <p:sp>
          <p:nvSpPr>
            <p:cNvPr id="333" name="Google Shape;333;p4"/>
            <p:cNvSpPr txBox="1"/>
            <p:nvPr/>
          </p:nvSpPr>
          <p:spPr>
            <a:xfrm>
              <a:off x="1530319" y="3486760"/>
              <a:ext cx="351378" cy="369332"/>
            </a:xfrm>
            <a:prstGeom prst="rect">
              <a:avLst/>
            </a:prstGeom>
            <a:solidFill>
              <a:srgbClr val="275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</a:t>
              </a:r>
              <a:endParaRPr/>
            </a:p>
          </p:txBody>
        </p:sp>
      </p:grpSp>
      <p:sp>
        <p:nvSpPr>
          <p:cNvPr id="334" name="Google Shape;334;p4"/>
          <p:cNvSpPr txBox="1"/>
          <p:nvPr/>
        </p:nvSpPr>
        <p:spPr>
          <a:xfrm>
            <a:off x="8381794" y="4721308"/>
            <a:ext cx="5052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99FF66"/>
                </a:solidFill>
                <a:latin typeface="Arial"/>
                <a:ea typeface="Arial"/>
                <a:cs typeface="Arial"/>
                <a:sym typeface="Arial"/>
              </a:rPr>
              <a:t>HP</a:t>
            </a:r>
            <a:endParaRPr/>
          </a:p>
        </p:txBody>
      </p:sp>
      <p:sp>
        <p:nvSpPr>
          <p:cNvPr id="335" name="Google Shape;335;p4"/>
          <p:cNvSpPr txBox="1"/>
          <p:nvPr/>
        </p:nvSpPr>
        <p:spPr>
          <a:xfrm>
            <a:off x="9016312" y="3473380"/>
            <a:ext cx="4924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99FF66"/>
                </a:solidFill>
                <a:latin typeface="Arial"/>
                <a:ea typeface="Arial"/>
                <a:cs typeface="Arial"/>
                <a:sym typeface="Arial"/>
              </a:rPr>
              <a:t>SP</a:t>
            </a:r>
            <a:endParaRPr/>
          </a:p>
        </p:txBody>
      </p:sp>
      <p:sp>
        <p:nvSpPr>
          <p:cNvPr id="336" name="Google Shape;336;p4"/>
          <p:cNvSpPr txBox="1"/>
          <p:nvPr/>
        </p:nvSpPr>
        <p:spPr>
          <a:xfrm>
            <a:off x="8381794" y="3929549"/>
            <a:ext cx="4924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99FF66"/>
                </a:solidFill>
                <a:latin typeface="Arial"/>
                <a:ea typeface="Arial"/>
                <a:cs typeface="Arial"/>
                <a:sym typeface="Arial"/>
              </a:rPr>
              <a:t>VS</a:t>
            </a:r>
            <a:endParaRPr/>
          </a:p>
        </p:txBody>
      </p:sp>
      <p:sp>
        <p:nvSpPr>
          <p:cNvPr id="337" name="Google Shape;337;p4"/>
          <p:cNvSpPr txBox="1"/>
          <p:nvPr/>
        </p:nvSpPr>
        <p:spPr>
          <a:xfrm>
            <a:off x="9379467" y="4274977"/>
            <a:ext cx="5052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99FF66"/>
                </a:solidFill>
                <a:latin typeface="Arial"/>
                <a:ea typeface="Arial"/>
                <a:cs typeface="Arial"/>
                <a:sym typeface="Arial"/>
              </a:rPr>
              <a:t>SH</a:t>
            </a:r>
            <a:endParaRPr/>
          </a:p>
        </p:txBody>
      </p:sp>
      <p:sp>
        <p:nvSpPr>
          <p:cNvPr id="338" name="Google Shape;338;p4"/>
          <p:cNvSpPr txBox="1"/>
          <p:nvPr/>
        </p:nvSpPr>
        <p:spPr>
          <a:xfrm>
            <a:off x="9208429" y="4781576"/>
            <a:ext cx="51809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99FF66"/>
                </a:solidFill>
                <a:latin typeface="Arial"/>
                <a:ea typeface="Arial"/>
                <a:cs typeface="Arial"/>
                <a:sym typeface="Arial"/>
              </a:rPr>
              <a:t>MT</a:t>
            </a:r>
            <a:endParaRPr/>
          </a:p>
        </p:txBody>
      </p:sp>
      <p:sp>
        <p:nvSpPr>
          <p:cNvPr id="339" name="Google Shape;339;p4"/>
          <p:cNvSpPr/>
          <p:nvPr/>
        </p:nvSpPr>
        <p:spPr>
          <a:xfrm>
            <a:off x="0" y="62618"/>
            <a:ext cx="3388658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2220"/>
              <a:buFont typeface="Arial Black"/>
              <a:buNone/>
            </a:pPr>
            <a:r>
              <a:rPr b="0" lang="pt-BR" sz="2220" u="none">
                <a:solidFill>
                  <a:srgbClr val="BBD6EE"/>
                </a:solidFill>
                <a:latin typeface="Arial Black"/>
                <a:ea typeface="Arial Black"/>
                <a:cs typeface="Arial Black"/>
                <a:sym typeface="Arial Black"/>
              </a:rPr>
              <a:t>Estructura de DeCS</a:t>
            </a:r>
            <a:endParaRPr b="0" sz="2220" u="none">
              <a:solidFill>
                <a:srgbClr val="BBD6EE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40" name="Google Shape;340;p4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1" name="Google Shape;341;p4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"/>
          <p:cNvSpPr txBox="1"/>
          <p:nvPr/>
        </p:nvSpPr>
        <p:spPr>
          <a:xfrm>
            <a:off x="9790575" y="5711375"/>
            <a:ext cx="234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"/>
          <p:cNvSpPr/>
          <p:nvPr/>
        </p:nvSpPr>
        <p:spPr>
          <a:xfrm>
            <a:off x="0" y="62618"/>
            <a:ext cx="3388658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2220"/>
              <a:buFont typeface="Arial Black"/>
              <a:buNone/>
            </a:pPr>
            <a:r>
              <a:rPr lang="pt-BR" sz="2220">
                <a:solidFill>
                  <a:srgbClr val="BBD6EE"/>
                </a:solidFill>
                <a:latin typeface="Arial Black"/>
                <a:ea typeface="Arial Black"/>
                <a:cs typeface="Arial Black"/>
                <a:sym typeface="Arial Black"/>
              </a:rPr>
              <a:t>Estructura de DeCS</a:t>
            </a:r>
            <a:endParaRPr sz="2220">
              <a:solidFill>
                <a:srgbClr val="BBD6EE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349" name="Google Shape;34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88658" y="934065"/>
            <a:ext cx="6177158" cy="5185876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5"/>
          <p:cNvSpPr txBox="1"/>
          <p:nvPr>
            <p:ph idx="1" type="body"/>
          </p:nvPr>
        </p:nvSpPr>
        <p:spPr>
          <a:xfrm>
            <a:off x="0" y="622370"/>
            <a:ext cx="5181600" cy="5597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None/>
            </a:pPr>
            <a:r>
              <a:rPr lang="pt-BR" sz="2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21 Categorías de descriptores</a:t>
            </a:r>
            <a:endParaRPr sz="2400">
              <a:solidFill>
                <a:srgbClr val="179AD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5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" name="Google Shape;352;p5"/>
          <p:cNvPicPr preferRelativeResize="0"/>
          <p:nvPr/>
        </p:nvPicPr>
        <p:blipFill rotWithShape="1">
          <a:blip r:embed="rId4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"/>
          <p:cNvSpPr txBox="1"/>
          <p:nvPr/>
        </p:nvSpPr>
        <p:spPr>
          <a:xfrm>
            <a:off x="8535875" y="56765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"/>
          <p:cNvSpPr/>
          <p:nvPr/>
        </p:nvSpPr>
        <p:spPr>
          <a:xfrm>
            <a:off x="0" y="62618"/>
            <a:ext cx="3388658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2220"/>
              <a:buFont typeface="Arial Black"/>
              <a:buNone/>
            </a:pPr>
            <a:r>
              <a:rPr lang="pt-BR" sz="2220">
                <a:solidFill>
                  <a:srgbClr val="BBD6EE"/>
                </a:solidFill>
                <a:latin typeface="Arial Black"/>
                <a:ea typeface="Arial Black"/>
                <a:cs typeface="Arial Black"/>
                <a:sym typeface="Arial Black"/>
              </a:rPr>
              <a:t>Estructura de DeCS</a:t>
            </a:r>
            <a:endParaRPr sz="2220">
              <a:solidFill>
                <a:srgbClr val="BBD6EE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361" name="Google Shape;361;p6"/>
          <p:cNvPicPr preferRelativeResize="0"/>
          <p:nvPr/>
        </p:nvPicPr>
        <p:blipFill rotWithShape="1">
          <a:blip r:embed="rId3">
            <a:alphaModFix/>
          </a:blip>
          <a:srcRect b="3691" l="0" r="0" t="0"/>
          <a:stretch/>
        </p:blipFill>
        <p:spPr>
          <a:xfrm>
            <a:off x="6743445" y="790418"/>
            <a:ext cx="2921665" cy="5230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56" y="1979659"/>
            <a:ext cx="4170233" cy="194341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6"/>
          <p:cNvSpPr txBox="1"/>
          <p:nvPr>
            <p:ph idx="1" type="body"/>
          </p:nvPr>
        </p:nvSpPr>
        <p:spPr>
          <a:xfrm>
            <a:off x="78655" y="971977"/>
            <a:ext cx="4096495" cy="872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ct val="100000"/>
              <a:buNone/>
            </a:pPr>
            <a:r>
              <a:rPr lang="pt-BR" sz="2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Subcategorías de descriptores de la categoría Organismos</a:t>
            </a:r>
            <a:endParaRPr sz="2400">
              <a:solidFill>
                <a:srgbClr val="179AD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6"/>
          <p:cNvSpPr txBox="1"/>
          <p:nvPr/>
        </p:nvSpPr>
        <p:spPr>
          <a:xfrm>
            <a:off x="6268063" y="230666"/>
            <a:ext cx="3539616" cy="559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ct val="100000"/>
              <a:buFont typeface="Arial"/>
              <a:buNone/>
            </a:pPr>
            <a:r>
              <a:rPr b="0" i="0" lang="pt-BR" sz="2400">
                <a:solidFill>
                  <a:srgbClr val="179ADC"/>
                </a:solidFill>
                <a:latin typeface="Arial"/>
                <a:ea typeface="Arial"/>
                <a:cs typeface="Arial"/>
                <a:sym typeface="Arial"/>
              </a:rPr>
              <a:t>Descriptores bajo la subcategoría Eucariontes</a:t>
            </a:r>
            <a:endParaRPr b="0" i="0" sz="2400">
              <a:solidFill>
                <a:srgbClr val="179AD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6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6" name="Google Shape;366;p6"/>
          <p:cNvPicPr preferRelativeResize="0"/>
          <p:nvPr/>
        </p:nvPicPr>
        <p:blipFill rotWithShape="1">
          <a:blip r:embed="rId5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6"/>
          <p:cNvSpPr/>
          <p:nvPr/>
        </p:nvSpPr>
        <p:spPr>
          <a:xfrm>
            <a:off x="863751" y="2644135"/>
            <a:ext cx="108155" cy="99808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6"/>
          <p:cNvSpPr/>
          <p:nvPr/>
        </p:nvSpPr>
        <p:spPr>
          <a:xfrm>
            <a:off x="863750" y="2922344"/>
            <a:ext cx="108155" cy="99808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6"/>
          <p:cNvSpPr/>
          <p:nvPr/>
        </p:nvSpPr>
        <p:spPr>
          <a:xfrm>
            <a:off x="863751" y="3157336"/>
            <a:ext cx="108155" cy="99808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6"/>
          <p:cNvSpPr/>
          <p:nvPr/>
        </p:nvSpPr>
        <p:spPr>
          <a:xfrm>
            <a:off x="863750" y="3408419"/>
            <a:ext cx="108155" cy="99808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6"/>
          <p:cNvSpPr/>
          <p:nvPr/>
        </p:nvSpPr>
        <p:spPr>
          <a:xfrm>
            <a:off x="863750" y="3703206"/>
            <a:ext cx="108155" cy="99808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" name="Google Shape;372;p6"/>
          <p:cNvGrpSpPr/>
          <p:nvPr/>
        </p:nvGrpSpPr>
        <p:grpSpPr>
          <a:xfrm>
            <a:off x="2684206" y="1482514"/>
            <a:ext cx="4860454" cy="3557978"/>
            <a:chOff x="2684206" y="1481648"/>
            <a:chExt cx="4895681" cy="3423374"/>
          </a:xfrm>
        </p:grpSpPr>
        <p:cxnSp>
          <p:nvCxnSpPr>
            <p:cNvPr id="373" name="Google Shape;373;p6"/>
            <p:cNvCxnSpPr/>
            <p:nvPr/>
          </p:nvCxnSpPr>
          <p:spPr>
            <a:xfrm flipH="1" rot="10800000">
              <a:off x="2684206" y="1481648"/>
              <a:ext cx="4895681" cy="1184483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4" name="Google Shape;374;p6"/>
            <p:cNvCxnSpPr/>
            <p:nvPr/>
          </p:nvCxnSpPr>
          <p:spPr>
            <a:xfrm>
              <a:off x="2684206" y="2717409"/>
              <a:ext cx="4676071" cy="2187613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375" name="Google Shape;375;p6"/>
          <p:cNvSpPr/>
          <p:nvPr/>
        </p:nvSpPr>
        <p:spPr>
          <a:xfrm>
            <a:off x="6151435" y="1369833"/>
            <a:ext cx="4454013" cy="3887431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6" name="Google Shape;376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249" y="5711374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6"/>
          <p:cNvSpPr txBox="1"/>
          <p:nvPr/>
        </p:nvSpPr>
        <p:spPr>
          <a:xfrm>
            <a:off x="9503500" y="6011025"/>
            <a:ext cx="2608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7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p7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7"/>
          <p:cNvSpPr/>
          <p:nvPr/>
        </p:nvSpPr>
        <p:spPr>
          <a:xfrm>
            <a:off x="0" y="62618"/>
            <a:ext cx="3388658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2220"/>
              <a:buFont typeface="Arial Black"/>
              <a:buNone/>
            </a:pPr>
            <a:r>
              <a:rPr lang="pt-BR" sz="2220">
                <a:solidFill>
                  <a:srgbClr val="BBD6EE"/>
                </a:solidFill>
                <a:latin typeface="Arial Black"/>
                <a:ea typeface="Arial Black"/>
                <a:cs typeface="Arial Black"/>
                <a:sym typeface="Arial Black"/>
              </a:rPr>
              <a:t>Estructura de DeCS</a:t>
            </a:r>
            <a:endParaRPr sz="2220">
              <a:solidFill>
                <a:srgbClr val="BBD6EE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grpSp>
        <p:nvGrpSpPr>
          <p:cNvPr id="385" name="Google Shape;385;p7"/>
          <p:cNvGrpSpPr/>
          <p:nvPr/>
        </p:nvGrpSpPr>
        <p:grpSpPr>
          <a:xfrm>
            <a:off x="960091" y="652634"/>
            <a:ext cx="9452269" cy="5316742"/>
            <a:chOff x="193174" y="652634"/>
            <a:chExt cx="9452269" cy="5316742"/>
          </a:xfrm>
        </p:grpSpPr>
        <p:pic>
          <p:nvPicPr>
            <p:cNvPr id="386" name="Google Shape;386;p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93174" y="783500"/>
              <a:ext cx="6177158" cy="5185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Gráfico, Gráfico de bolhas&#10;&#10;Descrição gerada automaticamente" id="387" name="Google Shape;387;p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832147" y="652634"/>
              <a:ext cx="3813296" cy="52807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8" name="Google Shape;388;p7"/>
          <p:cNvSpPr txBox="1"/>
          <p:nvPr/>
        </p:nvSpPr>
        <p:spPr>
          <a:xfrm>
            <a:off x="6892413" y="5582064"/>
            <a:ext cx="346441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Ciencias de la Salud</a:t>
            </a:r>
            <a:endParaRPr/>
          </a:p>
        </p:txBody>
      </p:sp>
      <p:pic>
        <p:nvPicPr>
          <p:cNvPr id="389" name="Google Shape;389;p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" y="5794899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7"/>
          <p:cNvSpPr txBox="1"/>
          <p:nvPr/>
        </p:nvSpPr>
        <p:spPr>
          <a:xfrm>
            <a:off x="9626100" y="5969375"/>
            <a:ext cx="2565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8756" y="1068433"/>
            <a:ext cx="9322304" cy="481791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96" name="Google Shape;396;p8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7" name="Google Shape;397;p8"/>
          <p:cNvPicPr preferRelativeResize="0"/>
          <p:nvPr/>
        </p:nvPicPr>
        <p:blipFill rotWithShape="1">
          <a:blip r:embed="rId4">
            <a:alphaModFix amt="20000"/>
          </a:blip>
          <a:srcRect b="0" l="0" r="0" t="0"/>
          <a:stretch/>
        </p:blipFill>
        <p:spPr>
          <a:xfrm>
            <a:off x="-1587" y="6094546"/>
            <a:ext cx="12192000" cy="763454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8"/>
          <p:cNvSpPr/>
          <p:nvPr/>
        </p:nvSpPr>
        <p:spPr>
          <a:xfrm>
            <a:off x="6295" y="57406"/>
            <a:ext cx="7492185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035"/>
              <a:buFont typeface="Arial Black"/>
              <a:buNone/>
            </a:pPr>
            <a:r>
              <a:rPr lang="pt-BR" sz="2035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Haciendo búsquedas en el sitio web DeCS/MeSH</a:t>
            </a:r>
            <a:endParaRPr sz="2035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99" name="Google Shape;399;p8"/>
          <p:cNvSpPr txBox="1"/>
          <p:nvPr/>
        </p:nvSpPr>
        <p:spPr>
          <a:xfrm>
            <a:off x="87549" y="679005"/>
            <a:ext cx="1774845" cy="36933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url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del sitio web</a:t>
            </a:r>
            <a:endParaRPr/>
          </a:p>
        </p:txBody>
      </p:sp>
      <p:cxnSp>
        <p:nvCxnSpPr>
          <p:cNvPr id="400" name="Google Shape;400;p8"/>
          <p:cNvCxnSpPr>
            <a:stCxn id="399" idx="3"/>
          </p:cNvCxnSpPr>
          <p:nvPr/>
        </p:nvCxnSpPr>
        <p:spPr>
          <a:xfrm>
            <a:off x="1862394" y="863671"/>
            <a:ext cx="242400" cy="23700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1" name="Google Shape;401;p8"/>
          <p:cNvSpPr txBox="1"/>
          <p:nvPr/>
        </p:nvSpPr>
        <p:spPr>
          <a:xfrm>
            <a:off x="7053059" y="3345111"/>
            <a:ext cx="2326278" cy="36933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Campo de búsqueda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2" name="Google Shape;402;p8"/>
          <p:cNvCxnSpPr/>
          <p:nvPr/>
        </p:nvCxnSpPr>
        <p:spPr>
          <a:xfrm flipH="1">
            <a:off x="5427406" y="3714443"/>
            <a:ext cx="1828719" cy="415105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3" name="Google Shape;403;p8"/>
          <p:cNvSpPr txBox="1"/>
          <p:nvPr/>
        </p:nvSpPr>
        <p:spPr>
          <a:xfrm>
            <a:off x="361741" y="3333128"/>
            <a:ext cx="1435104" cy="646331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Tipos de búsqueda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4" name="Google Shape;404;p8"/>
          <p:cNvCxnSpPr/>
          <p:nvPr/>
        </p:nvCxnSpPr>
        <p:spPr>
          <a:xfrm>
            <a:off x="1773258" y="3655217"/>
            <a:ext cx="242355" cy="237107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5" name="Google Shape;405;p8"/>
          <p:cNvSpPr txBox="1"/>
          <p:nvPr/>
        </p:nvSpPr>
        <p:spPr>
          <a:xfrm>
            <a:off x="9573688" y="4274259"/>
            <a:ext cx="1428596" cy="36933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Orientación </a:t>
            </a:r>
            <a:endParaRPr/>
          </a:p>
        </p:txBody>
      </p:sp>
      <p:cxnSp>
        <p:nvCxnSpPr>
          <p:cNvPr id="406" name="Google Shape;406;p8"/>
          <p:cNvCxnSpPr/>
          <p:nvPr/>
        </p:nvCxnSpPr>
        <p:spPr>
          <a:xfrm flipH="1">
            <a:off x="8868697" y="4458925"/>
            <a:ext cx="704991" cy="52603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407" name="Google Shape;407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03402" y="3921995"/>
            <a:ext cx="2848030" cy="117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3224" y="5725299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8"/>
          <p:cNvSpPr txBox="1"/>
          <p:nvPr/>
        </p:nvSpPr>
        <p:spPr>
          <a:xfrm>
            <a:off x="8725725" y="5952950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9"/>
          <p:cNvSpPr/>
          <p:nvPr/>
        </p:nvSpPr>
        <p:spPr>
          <a:xfrm>
            <a:off x="0" y="6094546"/>
            <a:ext cx="12192000" cy="76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9"/>
          <p:cNvSpPr/>
          <p:nvPr/>
        </p:nvSpPr>
        <p:spPr>
          <a:xfrm>
            <a:off x="0" y="20237"/>
            <a:ext cx="7590504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400"/>
              <a:buFont typeface="Arial Black"/>
              <a:buNone/>
            </a:pPr>
            <a:r>
              <a:rPr lang="pt-BR" sz="24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Pestana “Detalles” de la ficha terminológica</a:t>
            </a:r>
            <a:endParaRPr/>
          </a:p>
        </p:txBody>
      </p:sp>
      <p:pic>
        <p:nvPicPr>
          <p:cNvPr id="417" name="Google Shape;41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601" y="947348"/>
            <a:ext cx="7477482" cy="575490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cxnSp>
        <p:nvCxnSpPr>
          <p:cNvPr id="418" name="Google Shape;418;p9"/>
          <p:cNvCxnSpPr/>
          <p:nvPr/>
        </p:nvCxnSpPr>
        <p:spPr>
          <a:xfrm flipH="1">
            <a:off x="3559204" y="634004"/>
            <a:ext cx="2625292" cy="39780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19" name="Google Shape;419;p9"/>
          <p:cNvCxnSpPr/>
          <p:nvPr/>
        </p:nvCxnSpPr>
        <p:spPr>
          <a:xfrm flipH="1">
            <a:off x="5619275" y="634004"/>
            <a:ext cx="542504" cy="440275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20" name="Google Shape;420;p9"/>
          <p:cNvCxnSpPr/>
          <p:nvPr/>
        </p:nvCxnSpPr>
        <p:spPr>
          <a:xfrm flipH="1">
            <a:off x="4760068" y="634004"/>
            <a:ext cx="1401711" cy="39780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21" name="Google Shape;421;p9"/>
          <p:cNvSpPr txBox="1"/>
          <p:nvPr/>
        </p:nvSpPr>
        <p:spPr>
          <a:xfrm>
            <a:off x="6153470" y="476468"/>
            <a:ext cx="1120820" cy="372357"/>
          </a:xfrm>
          <a:prstGeom prst="rect">
            <a:avLst/>
          </a:prstGeom>
          <a:gradFill>
            <a:gsLst>
              <a:gs pos="0">
                <a:srgbClr val="FFF194"/>
              </a:gs>
              <a:gs pos="50000">
                <a:srgbClr val="FFF4BC"/>
              </a:gs>
              <a:gs pos="100000">
                <a:srgbClr val="FFF9DE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pestanas</a:t>
            </a:r>
            <a:endParaRPr/>
          </a:p>
        </p:txBody>
      </p:sp>
      <p:sp>
        <p:nvSpPr>
          <p:cNvPr id="422" name="Google Shape;422;p9"/>
          <p:cNvSpPr/>
          <p:nvPr/>
        </p:nvSpPr>
        <p:spPr>
          <a:xfrm>
            <a:off x="9592865" y="1392328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9"/>
          <p:cNvSpPr/>
          <p:nvPr/>
        </p:nvSpPr>
        <p:spPr>
          <a:xfrm>
            <a:off x="3924279" y="1373312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9"/>
          <p:cNvSpPr/>
          <p:nvPr/>
        </p:nvSpPr>
        <p:spPr>
          <a:xfrm>
            <a:off x="3899699" y="2592344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9"/>
          <p:cNvSpPr/>
          <p:nvPr/>
        </p:nvSpPr>
        <p:spPr>
          <a:xfrm>
            <a:off x="3934109" y="3348009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9"/>
          <p:cNvSpPr/>
          <p:nvPr/>
        </p:nvSpPr>
        <p:spPr>
          <a:xfrm>
            <a:off x="4140367" y="3849434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9"/>
          <p:cNvSpPr/>
          <p:nvPr/>
        </p:nvSpPr>
        <p:spPr>
          <a:xfrm>
            <a:off x="4126269" y="5703430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9"/>
          <p:cNvSpPr/>
          <p:nvPr/>
        </p:nvSpPr>
        <p:spPr>
          <a:xfrm>
            <a:off x="3899701" y="4703488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9"/>
          <p:cNvSpPr/>
          <p:nvPr/>
        </p:nvSpPr>
        <p:spPr>
          <a:xfrm>
            <a:off x="4053559" y="4042026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9"/>
          <p:cNvSpPr/>
          <p:nvPr/>
        </p:nvSpPr>
        <p:spPr>
          <a:xfrm>
            <a:off x="239424" y="1602658"/>
            <a:ext cx="2425118" cy="9426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9ADC"/>
              </a:buClr>
              <a:buSzPts val="2000"/>
              <a:buFont typeface="Arial Black"/>
              <a:buNone/>
            </a:pPr>
            <a:r>
              <a:rPr lang="pt-BR" sz="2000">
                <a:solidFill>
                  <a:srgbClr val="179ADC"/>
                </a:solidFill>
                <a:latin typeface="Arial Black"/>
                <a:ea typeface="Arial Black"/>
                <a:cs typeface="Arial Black"/>
                <a:sym typeface="Arial Black"/>
              </a:rPr>
              <a:t>Ejemplo con el descriptor</a:t>
            </a:r>
            <a:endParaRPr sz="2000">
              <a:solidFill>
                <a:srgbClr val="179AD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31" name="Google Shape;431;p9"/>
          <p:cNvSpPr/>
          <p:nvPr/>
        </p:nvSpPr>
        <p:spPr>
          <a:xfrm>
            <a:off x="239424" y="2535424"/>
            <a:ext cx="2133001" cy="559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Arial Black"/>
              <a:buNone/>
            </a:pPr>
            <a:r>
              <a:rPr i="1" lang="pt-BR" sz="2400">
                <a:solidFill>
                  <a:srgbClr val="00B050"/>
                </a:solidFill>
                <a:latin typeface="Arial Black"/>
                <a:ea typeface="Arial Black"/>
                <a:cs typeface="Arial Black"/>
                <a:sym typeface="Arial Black"/>
              </a:rPr>
              <a:t>Ergonomía</a:t>
            </a:r>
            <a:endParaRPr i="1" sz="2400">
              <a:solidFill>
                <a:srgbClr val="00B05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32" name="Google Shape;432;p9"/>
          <p:cNvSpPr/>
          <p:nvPr/>
        </p:nvSpPr>
        <p:spPr>
          <a:xfrm>
            <a:off x="3687097" y="5348704"/>
            <a:ext cx="108155" cy="100625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3" name="Google Shape;433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424" y="6326449"/>
            <a:ext cx="849000" cy="2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9"/>
          <p:cNvSpPr txBox="1"/>
          <p:nvPr/>
        </p:nvSpPr>
        <p:spPr>
          <a:xfrm>
            <a:off x="8725725" y="6291625"/>
            <a:ext cx="3464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chemeClr val="dk1"/>
                </a:solidFill>
              </a:rPr>
              <a:t>DOI:</a:t>
            </a:r>
            <a:r>
              <a:rPr lang="pt-BR" sz="1200">
                <a:solidFill>
                  <a:schemeClr val="dk1"/>
                </a:solidFill>
              </a:rPr>
              <a:t>10.5281/zenodo.11200636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2020-02-24T17:34:00Z</dcterms:created>
  <dc:creator>Herrera, Mr. Vladimir (WDC)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0x0101005F70AB32850DC3409624C359F037B1EF</vt:lpwstr>
  </property>
  <property fmtid="{D5CDD505-2E9C-101B-9397-08002B2CF9AE}" pid="3" name="_dlc_DocIdItemGuid">
    <vt:lpwstr>e834c4d0-8eb3-4ee2-b064-cd85371faa3f</vt:lpwstr>
  </property>
  <property fmtid="{D5CDD505-2E9C-101B-9397-08002B2CF9AE}" pid="4" name="Order">
    <vt:r8>10600.0</vt:r8>
  </property>
  <property fmtid="{D5CDD505-2E9C-101B-9397-08002B2CF9AE}" pid="5" name="MediaServiceImageTags">
    <vt:lpwstr/>
  </property>
</Properties>
</file>