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4" r:id="rId2"/>
    <p:sldId id="269" r:id="rId3"/>
    <p:sldId id="273" r:id="rId4"/>
    <p:sldId id="270" r:id="rId5"/>
    <p:sldId id="275" r:id="rId6"/>
    <p:sldId id="277" r:id="rId7"/>
    <p:sldId id="278" r:id="rId8"/>
    <p:sldId id="279" r:id="rId9"/>
    <p:sldId id="280" r:id="rId10"/>
    <p:sldId id="283" r:id="rId11"/>
    <p:sldId id="284" r:id="rId12"/>
    <p:sldId id="285" r:id="rId13"/>
    <p:sldId id="286" r:id="rId14"/>
    <p:sldId id="287" r:id="rId15"/>
    <p:sldId id="288" r:id="rId16"/>
    <p:sldId id="289" r:id="rId17"/>
    <p:sldId id="291" r:id="rId18"/>
    <p:sldId id="292" r:id="rId19"/>
    <p:sldId id="290" r:id="rId20"/>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3796">
          <p15:clr>
            <a:srgbClr val="A4A3A4"/>
          </p15:clr>
        </p15:guide>
        <p15:guide id="4" orient="horz" pos="1159">
          <p15:clr>
            <a:srgbClr val="A4A3A4"/>
          </p15:clr>
        </p15:guide>
        <p15:guide id="5" orient="horz" pos="2159">
          <p15:clr>
            <a:srgbClr val="A4A3A4"/>
          </p15:clr>
        </p15:guide>
        <p15:guide id="6" orient="horz" pos="2457">
          <p15:clr>
            <a:srgbClr val="A4A3A4"/>
          </p15:clr>
        </p15:guide>
        <p15:guide id="7" pos="263">
          <p15:clr>
            <a:srgbClr val="A4A3A4"/>
          </p15:clr>
        </p15:guide>
        <p15:guide id="8" pos="7493">
          <p15:clr>
            <a:srgbClr val="A4A3A4"/>
          </p15:clr>
        </p15:guide>
        <p15:guide id="9" pos="70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CF8A"/>
    <a:srgbClr val="1CDA92"/>
    <a:srgbClr val="2E7E7A"/>
    <a:srgbClr val="6CCAC6"/>
    <a:srgbClr val="2C83AE"/>
    <a:srgbClr val="28B2A5"/>
    <a:srgbClr val="27B0B3"/>
    <a:srgbClr val="2CAEAB"/>
    <a:srgbClr val="2A96B0"/>
    <a:srgbClr val="1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6253" autoAdjust="0"/>
  </p:normalViewPr>
  <p:slideViewPr>
    <p:cSldViewPr snapToGrid="0">
      <p:cViewPr varScale="1">
        <p:scale>
          <a:sx n="57" d="100"/>
          <a:sy n="57" d="100"/>
        </p:scale>
        <p:origin x="846" y="42"/>
      </p:cViewPr>
      <p:guideLst>
        <p:guide orient="horz" pos="2160"/>
        <p:guide pos="3840"/>
        <p:guide orient="horz" pos="3796"/>
        <p:guide orient="horz" pos="1159"/>
        <p:guide orient="horz" pos="2159"/>
        <p:guide orient="horz" pos="2457"/>
        <p:guide pos="263"/>
        <p:guide pos="7493"/>
        <p:guide pos="70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45DDBA-54C5-4A8F-9B42-F2A44480482A}" type="datetimeFigureOut">
              <a:rPr lang="de-DE" smtClean="0"/>
              <a:t>05.12.2017</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C742DB-A005-4C24-B25E-CD9DAA7EB4F6}" type="slidenum">
              <a:rPr lang="de-DE" smtClean="0"/>
              <a:t>‹#›</a:t>
            </a:fld>
            <a:endParaRPr lang="de-DE"/>
          </a:p>
        </p:txBody>
      </p:sp>
    </p:spTree>
    <p:extLst>
      <p:ext uri="{BB962C8B-B14F-4D97-AF65-F5344CB8AC3E}">
        <p14:creationId xmlns:p14="http://schemas.microsoft.com/office/powerpoint/2010/main" val="3773003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9CC742DB-A005-4C24-B25E-CD9DAA7EB4F6}" type="slidenum">
              <a:rPr lang="de-DE" smtClean="0"/>
              <a:t>1</a:t>
            </a:fld>
            <a:endParaRPr lang="de-DE"/>
          </a:p>
        </p:txBody>
      </p:sp>
    </p:spTree>
    <p:extLst>
      <p:ext uri="{BB962C8B-B14F-4D97-AF65-F5344CB8AC3E}">
        <p14:creationId xmlns:p14="http://schemas.microsoft.com/office/powerpoint/2010/main" val="3695103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25000"/>
              </a:lnSpc>
              <a:spcBef>
                <a:spcPts val="0"/>
              </a:spcBef>
              <a:spcAft>
                <a:spcPts val="0"/>
              </a:spcAft>
              <a:buClrTx/>
              <a:buSzTx/>
              <a:buFontTx/>
              <a:buNone/>
              <a:tabLst/>
              <a:defRPr/>
            </a:pPr>
            <a:endParaRPr lang="en-US" sz="120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The spreadsheet covers the information</a:t>
            </a:r>
            <a:r>
              <a:rPr lang="en-US" sz="1200" baseline="0" noProof="0" dirty="0" smtClean="0"/>
              <a:t> necessary to meet the needs addressed on the previous slides. </a:t>
            </a:r>
          </a:p>
          <a:p>
            <a:pPr marL="0" marR="0" indent="0" defTabSz="457200" eaLnBrk="1" fontAlgn="auto" latinLnBrk="0" hangingPunct="1">
              <a:lnSpc>
                <a:spcPct val="125000"/>
              </a:lnSpc>
              <a:spcBef>
                <a:spcPts val="0"/>
              </a:spcBef>
              <a:spcAft>
                <a:spcPts val="0"/>
              </a:spcAft>
              <a:buClrTx/>
              <a:buSzTx/>
              <a:buFontTx/>
              <a:buNone/>
              <a:tabLst/>
              <a:defRPr/>
            </a:pPr>
            <a:r>
              <a:rPr lang="en-US" sz="1200" baseline="0" noProof="0" dirty="0" smtClean="0"/>
              <a:t>This entails:</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noProof="0" dirty="0" smtClean="0"/>
              <a:t>Information on Study – general (ID), bibliographic (title,</a:t>
            </a:r>
            <a:r>
              <a:rPr lang="en-US" sz="1200" baseline="0" noProof="0" dirty="0" smtClean="0"/>
              <a:t> principle investigator)</a:t>
            </a:r>
            <a:r>
              <a:rPr lang="en-US" sz="1200" noProof="0" dirty="0" smtClean="0"/>
              <a:t>, PIDs &amp; Versioning (resource</a:t>
            </a:r>
            <a:r>
              <a:rPr lang="en-US" sz="1200" baseline="0" noProof="0" dirty="0" smtClean="0"/>
              <a:t> type, version number)</a:t>
            </a:r>
            <a:r>
              <a:rPr lang="en-US" sz="1200" noProof="0" dirty="0" smtClean="0"/>
              <a:t>, further contributor (person name, institution), content information (abstract, classification, keywords),</a:t>
            </a:r>
            <a:r>
              <a:rPr lang="en-US" sz="1200" baseline="0" noProof="0" dirty="0" smtClean="0"/>
              <a:t> methodical information (study area, survey period), legal information (access information), related resources (literature), </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Person – general (ID, name)</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Institution – general (ID, name, contact)</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survey instrument – content information, technical information (file size, file format)</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Question and Answers – general (question text, label), answers (answer list, answer value) </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Dataset – general (ID), content information (description, name), technical information (file size, file format), variables (name, label, value, show cards, variable group)  </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Group of Studies – general (ID, name)</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Further Documents -  general (ID), content information (name)</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Literature – general (author, year, publisher)</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US" sz="1200" baseline="0" noProof="0" dirty="0" smtClean="0"/>
              <a:t>Information on Document Description – general (title, date)</a:t>
            </a:r>
          </a:p>
          <a:p>
            <a:pPr marL="0" marR="0" lvl="0" indent="0" defTabSz="457200" eaLnBrk="1" fontAlgn="auto" latinLnBrk="0" hangingPunct="1">
              <a:lnSpc>
                <a:spcPct val="125000"/>
              </a:lnSpc>
              <a:spcBef>
                <a:spcPts val="0"/>
              </a:spcBef>
              <a:spcAft>
                <a:spcPts val="0"/>
              </a:spcAft>
              <a:buClrTx/>
              <a:buSzTx/>
              <a:buFontTx/>
              <a:buNone/>
              <a:tabLst/>
              <a:defRPr/>
            </a:pPr>
            <a:endParaRPr lang="de-DE" sz="1200" baseline="0" dirty="0" smtClean="0">
              <a:effectLst/>
              <a:latin typeface="Avenir Roman"/>
              <a:sym typeface="Avenir Roman"/>
            </a:endParaRPr>
          </a:p>
          <a:p>
            <a:pPr marL="0" marR="0" lvl="0" indent="0" defTabSz="457200" eaLnBrk="1" fontAlgn="auto" latinLnBrk="0" hangingPunct="1">
              <a:lnSpc>
                <a:spcPct val="125000"/>
              </a:lnSpc>
              <a:spcBef>
                <a:spcPts val="0"/>
              </a:spcBef>
              <a:spcAft>
                <a:spcPts val="0"/>
              </a:spcAft>
              <a:buClrTx/>
              <a:buSzTx/>
              <a:buFontTx/>
              <a:buNone/>
              <a:tabLst/>
              <a:defRPr/>
            </a:pPr>
            <a:r>
              <a:rPr lang="de-DE" sz="1200" baseline="0" dirty="0" smtClean="0">
                <a:effectLst/>
                <a:latin typeface="Avenir Roman"/>
                <a:sym typeface="Avenir Roman"/>
              </a:rPr>
              <a:t>The CMM </a:t>
            </a:r>
            <a:r>
              <a:rPr lang="de-DE" sz="1200" baseline="0" dirty="0" err="1" smtClean="0">
                <a:effectLst/>
                <a:latin typeface="Avenir Roman"/>
                <a:sym typeface="Avenir Roman"/>
              </a:rPr>
              <a:t>Metadata</a:t>
            </a:r>
            <a:r>
              <a:rPr lang="de-DE" sz="1200" baseline="0" dirty="0" smtClean="0">
                <a:effectLst/>
                <a:latin typeface="Avenir Roman"/>
                <a:sym typeface="Avenir Roman"/>
              </a:rPr>
              <a:t> Schema </a:t>
            </a:r>
            <a:r>
              <a:rPr lang="de-DE" sz="1200" baseline="0" dirty="0" err="1" smtClean="0">
                <a:effectLst/>
                <a:latin typeface="Avenir Roman"/>
                <a:sym typeface="Avenir Roman"/>
              </a:rPr>
              <a:t>structure</a:t>
            </a:r>
            <a:r>
              <a:rPr lang="de-DE" sz="1200" baseline="0" dirty="0" smtClean="0">
                <a:effectLst/>
                <a:latin typeface="Avenir Roman"/>
                <a:sym typeface="Avenir Roman"/>
              </a:rPr>
              <a:t> </a:t>
            </a:r>
            <a:r>
              <a:rPr lang="de-DE" sz="1200" baseline="0" dirty="0" err="1" smtClean="0">
                <a:effectLst/>
                <a:latin typeface="Avenir Roman"/>
                <a:sym typeface="Avenir Roman"/>
              </a:rPr>
              <a:t>is</a:t>
            </a:r>
            <a:r>
              <a:rPr lang="de-DE" sz="1200" baseline="0" dirty="0" smtClean="0">
                <a:effectLst/>
                <a:latin typeface="Avenir Roman"/>
                <a:sym typeface="Avenir Roman"/>
              </a:rPr>
              <a:t> </a:t>
            </a:r>
            <a:r>
              <a:rPr lang="de-DE" sz="1200" baseline="0" dirty="0" err="1" smtClean="0">
                <a:effectLst/>
                <a:latin typeface="Avenir Roman"/>
                <a:sym typeface="Avenir Roman"/>
              </a:rPr>
              <a:t>based</a:t>
            </a:r>
            <a:r>
              <a:rPr lang="de-DE" sz="1200" baseline="0" dirty="0" smtClean="0">
                <a:effectLst/>
                <a:latin typeface="Avenir Roman"/>
                <a:sym typeface="Avenir Roman"/>
              </a:rPr>
              <a:t> on </a:t>
            </a:r>
            <a:r>
              <a:rPr lang="de-DE" sz="1200" baseline="0" dirty="0" err="1" smtClean="0">
                <a:effectLst/>
                <a:latin typeface="Avenir Roman"/>
                <a:sym typeface="Avenir Roman"/>
              </a:rPr>
              <a:t>the</a:t>
            </a:r>
            <a:r>
              <a:rPr lang="de-DE" sz="1200" baseline="0" dirty="0" smtClean="0">
                <a:effectLst/>
                <a:latin typeface="Avenir Roman"/>
                <a:sym typeface="Avenir Roman"/>
              </a:rPr>
              <a:t> </a:t>
            </a:r>
            <a:r>
              <a:rPr lang="de-DE" sz="1200" baseline="0" dirty="0" err="1" smtClean="0">
                <a:effectLst/>
                <a:latin typeface="Avenir Roman"/>
                <a:sym typeface="Avenir Roman"/>
              </a:rPr>
              <a:t>principle</a:t>
            </a:r>
            <a:r>
              <a:rPr lang="de-DE" sz="1200" baseline="0" dirty="0" smtClean="0">
                <a:effectLst/>
                <a:latin typeface="Avenir Roman"/>
                <a:sym typeface="Avenir Roman"/>
              </a:rPr>
              <a:t> </a:t>
            </a:r>
            <a:r>
              <a:rPr lang="de-DE" sz="1200" baseline="0" dirty="0" err="1" smtClean="0">
                <a:effectLst/>
                <a:latin typeface="Avenir Roman"/>
                <a:sym typeface="Avenir Roman"/>
              </a:rPr>
              <a:t>for</a:t>
            </a:r>
            <a:r>
              <a:rPr lang="de-DE" sz="1200" baseline="0" dirty="0" smtClean="0">
                <a:effectLst/>
                <a:latin typeface="Avenir Roman"/>
                <a:sym typeface="Avenir Roman"/>
              </a:rPr>
              <a:t> </a:t>
            </a:r>
            <a:r>
              <a:rPr lang="de-DE" sz="1200" baseline="0" dirty="0" err="1" smtClean="0">
                <a:effectLst/>
                <a:latin typeface="Avenir Roman"/>
                <a:sym typeface="Avenir Roman"/>
              </a:rPr>
              <a:t>reusibility</a:t>
            </a:r>
            <a:r>
              <a:rPr lang="de-DE" sz="1200" baseline="0" dirty="0" smtClean="0">
                <a:effectLst/>
                <a:latin typeface="Avenir Roman"/>
                <a:sym typeface="Avenir Roman"/>
              </a:rPr>
              <a:t> </a:t>
            </a:r>
            <a:r>
              <a:rPr lang="de-DE" sz="1200" baseline="0" dirty="0" err="1" smtClean="0">
                <a:effectLst/>
                <a:latin typeface="Avenir Roman"/>
                <a:sym typeface="Avenir Roman"/>
              </a:rPr>
              <a:t>of</a:t>
            </a:r>
            <a:r>
              <a:rPr lang="de-DE" sz="1200" baseline="0" dirty="0" smtClean="0">
                <a:effectLst/>
                <a:latin typeface="Avenir Roman"/>
                <a:sym typeface="Avenir Roman"/>
              </a:rPr>
              <a:t> </a:t>
            </a:r>
            <a:r>
              <a:rPr lang="de-DE" sz="1200" baseline="0" dirty="0" err="1" smtClean="0">
                <a:effectLst/>
                <a:latin typeface="Avenir Roman"/>
                <a:sym typeface="Avenir Roman"/>
              </a:rPr>
              <a:t>metadata</a:t>
            </a:r>
            <a:r>
              <a:rPr lang="de-DE" sz="1200" baseline="0" dirty="0" smtClean="0">
                <a:effectLst/>
                <a:latin typeface="Avenir Roman"/>
                <a:sym typeface="Avenir Roman"/>
              </a:rPr>
              <a:t> </a:t>
            </a:r>
            <a:r>
              <a:rPr lang="de-DE" sz="1200" baseline="0" dirty="0" err="1" smtClean="0">
                <a:effectLst/>
                <a:latin typeface="Avenir Roman"/>
                <a:sym typeface="Avenir Roman"/>
              </a:rPr>
              <a:t>elements</a:t>
            </a:r>
            <a:r>
              <a:rPr lang="de-DE" sz="1200" baseline="0" dirty="0" smtClean="0">
                <a:effectLst/>
                <a:latin typeface="Avenir Roman"/>
                <a:sym typeface="Avenir Roman"/>
              </a:rPr>
              <a:t>. </a:t>
            </a:r>
            <a:r>
              <a:rPr lang="de-DE" sz="1200" baseline="0" dirty="0" err="1" smtClean="0">
                <a:effectLst/>
                <a:latin typeface="Avenir Roman"/>
                <a:sym typeface="Avenir Roman"/>
              </a:rPr>
              <a:t>To</a:t>
            </a:r>
            <a:r>
              <a:rPr lang="de-DE" sz="1200" baseline="0" dirty="0" smtClean="0">
                <a:effectLst/>
                <a:latin typeface="Avenir Roman"/>
                <a:sym typeface="Avenir Roman"/>
              </a:rPr>
              <a:t> do </a:t>
            </a:r>
            <a:r>
              <a:rPr lang="de-DE" sz="1200" baseline="0" dirty="0" err="1" smtClean="0">
                <a:effectLst/>
                <a:latin typeface="Avenir Roman"/>
                <a:sym typeface="Avenir Roman"/>
              </a:rPr>
              <a:t>this</a:t>
            </a:r>
            <a:r>
              <a:rPr lang="de-DE" sz="1200" baseline="0" dirty="0" smtClean="0">
                <a:effectLst/>
                <a:latin typeface="Avenir Roman"/>
                <a:sym typeface="Avenir Roman"/>
              </a:rPr>
              <a:t>, </a:t>
            </a:r>
            <a:r>
              <a:rPr lang="de-DE" sz="1200" baseline="0" dirty="0" err="1" smtClean="0">
                <a:effectLst/>
                <a:latin typeface="Avenir Roman"/>
                <a:sym typeface="Avenir Roman"/>
              </a:rPr>
              <a:t>we</a:t>
            </a:r>
            <a:r>
              <a:rPr lang="de-DE" sz="1200" baseline="0" dirty="0" smtClean="0">
                <a:effectLst/>
                <a:latin typeface="Avenir Roman"/>
                <a:sym typeface="Avenir Roman"/>
              </a:rPr>
              <a:t> </a:t>
            </a:r>
            <a:r>
              <a:rPr lang="de-DE" sz="1200" baseline="0" dirty="0" err="1" smtClean="0">
                <a:effectLst/>
                <a:latin typeface="Avenir Roman"/>
                <a:sym typeface="Avenir Roman"/>
              </a:rPr>
              <a:t>are</a:t>
            </a:r>
            <a:r>
              <a:rPr lang="de-DE" sz="1200" baseline="0" dirty="0" smtClean="0">
                <a:effectLst/>
                <a:latin typeface="Avenir Roman"/>
                <a:sym typeface="Avenir Roman"/>
              </a:rPr>
              <a:t> </a:t>
            </a:r>
            <a:r>
              <a:rPr lang="de-DE" sz="1200" baseline="0" dirty="0" err="1" smtClean="0">
                <a:effectLst/>
                <a:latin typeface="Avenir Roman"/>
                <a:sym typeface="Avenir Roman"/>
              </a:rPr>
              <a:t>using</a:t>
            </a:r>
            <a:r>
              <a:rPr lang="de-DE" sz="1200" baseline="0" dirty="0" smtClean="0">
                <a:effectLst/>
                <a:latin typeface="Avenir Roman"/>
                <a:sym typeface="Avenir Roman"/>
              </a:rPr>
              <a:t> </a:t>
            </a:r>
            <a:r>
              <a:rPr lang="de-DE" sz="1200" baseline="0" dirty="0" err="1" smtClean="0">
                <a:effectLst/>
                <a:latin typeface="Avenir Roman"/>
                <a:sym typeface="Avenir Roman"/>
              </a:rPr>
              <a:t>the</a:t>
            </a:r>
            <a:r>
              <a:rPr lang="de-DE" sz="1200" baseline="0" dirty="0" smtClean="0">
                <a:effectLst/>
                <a:latin typeface="Avenir Roman"/>
                <a:sym typeface="Avenir Roman"/>
              </a:rPr>
              <a:t> DDI </a:t>
            </a:r>
            <a:r>
              <a:rPr lang="de-DE" sz="1200" baseline="0" dirty="0" err="1" smtClean="0">
                <a:effectLst/>
                <a:latin typeface="Avenir Roman"/>
                <a:sym typeface="Avenir Roman"/>
              </a:rPr>
              <a:t>Lifecycles</a:t>
            </a:r>
            <a:r>
              <a:rPr lang="de-DE" sz="1200" baseline="0" dirty="0" smtClean="0">
                <a:effectLst/>
                <a:latin typeface="Avenir Roman"/>
                <a:sym typeface="Avenir Roman"/>
              </a:rPr>
              <a:t> </a:t>
            </a:r>
            <a:r>
              <a:rPr lang="de-DE" sz="1200" baseline="0" dirty="0" err="1" smtClean="0">
                <a:effectLst/>
                <a:latin typeface="Avenir Roman"/>
                <a:sym typeface="Avenir Roman"/>
              </a:rPr>
              <a:t>possibilities</a:t>
            </a:r>
            <a:r>
              <a:rPr lang="de-DE" sz="1200" baseline="0" dirty="0" smtClean="0">
                <a:effectLst/>
                <a:latin typeface="Avenir Roman"/>
                <a:sym typeface="Avenir Roman"/>
              </a:rPr>
              <a:t> </a:t>
            </a:r>
            <a:r>
              <a:rPr lang="de-DE" sz="1200" baseline="0" dirty="0" err="1" smtClean="0">
                <a:effectLst/>
                <a:latin typeface="Avenir Roman"/>
                <a:sym typeface="Avenir Roman"/>
              </a:rPr>
              <a:t>for</a:t>
            </a:r>
            <a:r>
              <a:rPr lang="de-DE" sz="1200" baseline="0" dirty="0" smtClean="0">
                <a:effectLst/>
                <a:latin typeface="Avenir Roman"/>
                <a:sym typeface="Avenir Roman"/>
              </a:rPr>
              <a:t> </a:t>
            </a:r>
            <a:r>
              <a:rPr lang="de-DE" sz="1200" baseline="0" dirty="0" err="1" smtClean="0">
                <a:effectLst/>
                <a:latin typeface="Avenir Roman"/>
                <a:sym typeface="Avenir Roman"/>
              </a:rPr>
              <a:t>referencing</a:t>
            </a:r>
            <a:r>
              <a:rPr lang="de-DE" sz="1200" baseline="0" dirty="0" smtClean="0">
                <a:effectLst/>
                <a:latin typeface="Avenir Roman"/>
                <a:sym typeface="Avenir Roman"/>
              </a:rPr>
              <a:t> </a:t>
            </a:r>
            <a:r>
              <a:rPr lang="de-DE" sz="1200" baseline="0" dirty="0" err="1" smtClean="0">
                <a:effectLst/>
                <a:latin typeface="Avenir Roman"/>
                <a:sym typeface="Avenir Roman"/>
              </a:rPr>
              <a:t>and</a:t>
            </a:r>
            <a:r>
              <a:rPr lang="de-DE" sz="1200" baseline="0" dirty="0" smtClean="0">
                <a:effectLst/>
                <a:latin typeface="Avenir Roman"/>
                <a:sym typeface="Avenir Roman"/>
              </a:rPr>
              <a:t> </a:t>
            </a:r>
            <a:r>
              <a:rPr lang="de-DE" sz="1200" baseline="0" dirty="0" err="1" smtClean="0">
                <a:effectLst/>
                <a:latin typeface="Avenir Roman"/>
                <a:sym typeface="Avenir Roman"/>
              </a:rPr>
              <a:t>re-using</a:t>
            </a:r>
            <a:r>
              <a:rPr lang="de-DE" sz="1200" baseline="0" dirty="0" smtClean="0">
                <a:effectLst/>
                <a:latin typeface="Avenir Roman"/>
                <a:sym typeface="Avenir Roman"/>
              </a:rPr>
              <a:t> </a:t>
            </a:r>
            <a:r>
              <a:rPr lang="de-DE" sz="1200" baseline="0" dirty="0" err="1" smtClean="0">
                <a:effectLst/>
                <a:latin typeface="Avenir Roman"/>
                <a:sym typeface="Avenir Roman"/>
              </a:rPr>
              <a:t>information</a:t>
            </a:r>
            <a:r>
              <a:rPr lang="de-DE" sz="1200" baseline="0" dirty="0" smtClean="0">
                <a:effectLst/>
                <a:latin typeface="Avenir Roman"/>
                <a:sym typeface="Avenir Roman"/>
              </a:rPr>
              <a:t>. </a:t>
            </a:r>
            <a:r>
              <a:rPr lang="de-DE" sz="1200" baseline="0" dirty="0" err="1" smtClean="0">
                <a:effectLst/>
                <a:latin typeface="Avenir Roman"/>
                <a:sym typeface="Avenir Roman"/>
              </a:rPr>
              <a:t>Whereever</a:t>
            </a:r>
            <a:r>
              <a:rPr lang="de-DE" sz="1200" baseline="0" dirty="0" smtClean="0">
                <a:effectLst/>
                <a:latin typeface="Avenir Roman"/>
                <a:sym typeface="Avenir Roman"/>
              </a:rPr>
              <a:t> </a:t>
            </a:r>
            <a:r>
              <a:rPr lang="de-DE" sz="1200" baseline="0" dirty="0" err="1" smtClean="0">
                <a:effectLst/>
                <a:latin typeface="Avenir Roman"/>
                <a:sym typeface="Avenir Roman"/>
              </a:rPr>
              <a:t>possible</a:t>
            </a:r>
            <a:r>
              <a:rPr lang="de-DE" sz="1200" baseline="0" dirty="0" smtClean="0">
                <a:effectLst/>
                <a:latin typeface="Avenir Roman"/>
                <a:sym typeface="Avenir Roman"/>
              </a:rPr>
              <a:t>, </a:t>
            </a:r>
            <a:r>
              <a:rPr lang="de-DE" sz="1200" baseline="0" dirty="0" err="1" smtClean="0">
                <a:effectLst/>
                <a:latin typeface="Avenir Roman"/>
                <a:sym typeface="Avenir Roman"/>
              </a:rPr>
              <a:t>we</a:t>
            </a:r>
            <a:r>
              <a:rPr lang="de-DE" sz="1200" baseline="0" dirty="0" smtClean="0">
                <a:effectLst/>
                <a:latin typeface="Avenir Roman"/>
                <a:sym typeface="Avenir Roman"/>
              </a:rPr>
              <a:t> </a:t>
            </a:r>
            <a:r>
              <a:rPr lang="de-DE" sz="1200" baseline="0" dirty="0" err="1" smtClean="0">
                <a:effectLst/>
                <a:latin typeface="Avenir Roman"/>
                <a:sym typeface="Avenir Roman"/>
              </a:rPr>
              <a:t>used</a:t>
            </a:r>
            <a:r>
              <a:rPr lang="de-DE" sz="1200" baseline="0" dirty="0" smtClean="0">
                <a:effectLst/>
                <a:latin typeface="Avenir Roman"/>
                <a:sym typeface="Avenir Roman"/>
              </a:rPr>
              <a:t> </a:t>
            </a:r>
            <a:r>
              <a:rPr lang="de-DE" sz="1200" baseline="0" dirty="0" err="1" smtClean="0">
                <a:effectLst/>
                <a:latin typeface="Avenir Roman"/>
                <a:sym typeface="Avenir Roman"/>
              </a:rPr>
              <a:t>elements</a:t>
            </a:r>
            <a:r>
              <a:rPr lang="de-DE" sz="1200" baseline="0" dirty="0" smtClean="0">
                <a:effectLst/>
                <a:latin typeface="Avenir Roman"/>
                <a:sym typeface="Avenir Roman"/>
              </a:rPr>
              <a:t> </a:t>
            </a:r>
            <a:r>
              <a:rPr lang="de-DE" sz="1200" baseline="0" dirty="0" err="1" smtClean="0">
                <a:effectLst/>
                <a:latin typeface="Avenir Roman"/>
                <a:sym typeface="Avenir Roman"/>
              </a:rPr>
              <a:t>within</a:t>
            </a:r>
            <a:r>
              <a:rPr lang="de-DE" sz="1200" baseline="0" dirty="0" smtClean="0">
                <a:effectLst/>
                <a:latin typeface="Avenir Roman"/>
                <a:sym typeface="Avenir Roman"/>
              </a:rPr>
              <a:t> </a:t>
            </a:r>
            <a:r>
              <a:rPr lang="de-DE" sz="1200" baseline="0" dirty="0" err="1" smtClean="0">
                <a:effectLst/>
                <a:latin typeface="Avenir Roman"/>
                <a:sym typeface="Avenir Roman"/>
              </a:rPr>
              <a:t>ResourcePackage</a:t>
            </a:r>
            <a:r>
              <a:rPr lang="de-DE" sz="1200" baseline="0" dirty="0" smtClean="0">
                <a:effectLst/>
                <a:latin typeface="Avenir Roman"/>
                <a:sym typeface="Avenir Roman"/>
              </a:rPr>
              <a:t>. </a:t>
            </a:r>
          </a:p>
          <a:p>
            <a:pPr marL="0" marR="0" lvl="0" indent="0" defTabSz="457200" eaLnBrk="1" fontAlgn="auto" latinLnBrk="0" hangingPunct="1">
              <a:lnSpc>
                <a:spcPct val="125000"/>
              </a:lnSpc>
              <a:spcBef>
                <a:spcPts val="0"/>
              </a:spcBef>
              <a:spcAft>
                <a:spcPts val="0"/>
              </a:spcAft>
              <a:buClrTx/>
              <a:buSzTx/>
              <a:buFontTx/>
              <a:buNone/>
              <a:tabLst/>
              <a:defRPr/>
            </a:pPr>
            <a:r>
              <a:rPr lang="en-US" sz="2400" b="0" i="1" u="none" strike="noStrike" baseline="0" dirty="0" smtClean="0">
                <a:latin typeface="Avenir Roman"/>
                <a:ea typeface="Avenir Roman"/>
                <a:cs typeface="Avenir Roman"/>
                <a:sym typeface="Avenir Roman"/>
              </a:rPr>
              <a:t>(A resource package is a means of packaging any maintainable that is not being published as part of a </a:t>
            </a:r>
            <a:r>
              <a:rPr lang="en-US" sz="2400" b="0" i="1" u="none" strike="noStrike" baseline="0" dirty="0" err="1" smtClean="0">
                <a:latin typeface="Avenir Roman"/>
                <a:ea typeface="Avenir Roman"/>
                <a:cs typeface="Avenir Roman"/>
                <a:sym typeface="Avenir Roman"/>
              </a:rPr>
              <a:t>StudyUnit</a:t>
            </a:r>
            <a:r>
              <a:rPr lang="en-US" sz="2400" b="0" i="1" u="none" strike="noStrike" baseline="0" dirty="0" smtClean="0">
                <a:latin typeface="Avenir Roman"/>
                <a:ea typeface="Avenir Roman"/>
                <a:cs typeface="Avenir Roman"/>
                <a:sym typeface="Avenir Roman"/>
              </a:rPr>
              <a:t> or Group. </a:t>
            </a:r>
            <a:r>
              <a:rPr lang="en-US" sz="2400" b="0" i="1" u="none" strike="noStrike" baseline="0" dirty="0" err="1" smtClean="0">
                <a:latin typeface="Avenir Roman"/>
                <a:ea typeface="Avenir Roman"/>
                <a:cs typeface="Avenir Roman"/>
                <a:sym typeface="Avenir Roman"/>
              </a:rPr>
              <a:t>ResourcePackage</a:t>
            </a:r>
            <a:r>
              <a:rPr lang="en-US" sz="2400" b="0" i="1" u="none" strike="noStrike" baseline="0" dirty="0" smtClean="0">
                <a:latin typeface="Avenir Roman"/>
                <a:ea typeface="Avenir Roman"/>
                <a:cs typeface="Avenir Roman"/>
                <a:sym typeface="Avenir Roman"/>
              </a:rPr>
              <a:t> structures materials for publication that are intended to be reused by multiple studies such as various schemes and modules. Note that the modules </a:t>
            </a:r>
            <a:r>
              <a:rPr lang="en-US" sz="2400" b="0" i="1" u="none" strike="noStrike" baseline="0" dirty="0" err="1" smtClean="0">
                <a:latin typeface="Avenir Roman"/>
                <a:ea typeface="Avenir Roman"/>
                <a:cs typeface="Avenir Roman"/>
                <a:sym typeface="Avenir Roman"/>
              </a:rPr>
              <a:t>StudyUnit</a:t>
            </a:r>
            <a:r>
              <a:rPr lang="en-US" sz="2400" b="0" i="1" u="none" strike="noStrike" baseline="0" dirty="0" smtClean="0">
                <a:latin typeface="Avenir Roman"/>
                <a:ea typeface="Avenir Roman"/>
                <a:cs typeface="Avenir Roman"/>
                <a:sym typeface="Avenir Roman"/>
              </a:rPr>
              <a:t>, Group, and </a:t>
            </a:r>
            <a:r>
              <a:rPr lang="en-US" sz="2400" b="0" i="1" u="none" strike="noStrike" baseline="0" dirty="0" err="1" smtClean="0">
                <a:latin typeface="Avenir Roman"/>
                <a:ea typeface="Avenir Roman"/>
                <a:cs typeface="Avenir Roman"/>
                <a:sym typeface="Avenir Roman"/>
              </a:rPr>
              <a:t>PhysicalInstance</a:t>
            </a:r>
            <a:r>
              <a:rPr lang="en-US" sz="2400" b="0" i="1" u="none" strike="noStrike" baseline="0" dirty="0" smtClean="0">
                <a:latin typeface="Avenir Roman"/>
                <a:ea typeface="Avenir Roman"/>
                <a:cs typeface="Avenir Roman"/>
                <a:sym typeface="Avenir Roman"/>
              </a:rPr>
              <a:t> cannot be published as resources packages. </a:t>
            </a:r>
            <a:r>
              <a:rPr lang="en-US" sz="2400" b="0" i="1" u="none" strike="noStrike" baseline="0" dirty="0" err="1" smtClean="0">
                <a:latin typeface="Avenir Roman"/>
                <a:ea typeface="Avenir Roman"/>
                <a:cs typeface="Avenir Roman"/>
                <a:sym typeface="Avenir Roman"/>
              </a:rPr>
              <a:t>StudyUnit</a:t>
            </a:r>
            <a:r>
              <a:rPr lang="en-US" sz="2400" b="0" i="1" u="none" strike="noStrike" baseline="0" dirty="0" smtClean="0">
                <a:latin typeface="Avenir Roman"/>
                <a:ea typeface="Avenir Roman"/>
                <a:cs typeface="Avenir Roman"/>
                <a:sym typeface="Avenir Roman"/>
              </a:rPr>
              <a:t> and Group are packaging structures in and of themselves and therefore do not require </a:t>
            </a:r>
            <a:r>
              <a:rPr lang="en-US" sz="2400" b="0" i="1" u="none" strike="noStrike" baseline="0" dirty="0" err="1" smtClean="0">
                <a:latin typeface="Avenir Roman"/>
                <a:ea typeface="Avenir Roman"/>
                <a:cs typeface="Avenir Roman"/>
                <a:sym typeface="Avenir Roman"/>
              </a:rPr>
              <a:t>ResourcePackage</a:t>
            </a:r>
            <a:r>
              <a:rPr lang="en-US" sz="2400" b="0" i="1" u="none" strike="noStrike" baseline="0" dirty="0" smtClean="0">
                <a:latin typeface="Avenir Roman"/>
                <a:ea typeface="Avenir Roman"/>
                <a:cs typeface="Avenir Roman"/>
                <a:sym typeface="Avenir Roman"/>
              </a:rPr>
              <a:t> for publication. </a:t>
            </a:r>
            <a:r>
              <a:rPr lang="en-US" sz="2400" b="0" i="1" u="none" strike="noStrike" baseline="0" dirty="0" err="1" smtClean="0">
                <a:latin typeface="Avenir Roman"/>
                <a:ea typeface="Avenir Roman"/>
                <a:cs typeface="Avenir Roman"/>
                <a:sym typeface="Avenir Roman"/>
              </a:rPr>
              <a:t>PhysicalIntance</a:t>
            </a:r>
            <a:r>
              <a:rPr lang="en-US" sz="2400" b="0" i="1" u="none" strike="noStrike" baseline="0" dirty="0" smtClean="0">
                <a:latin typeface="Avenir Roman"/>
                <a:ea typeface="Avenir Roman"/>
                <a:cs typeface="Avenir Roman"/>
                <a:sym typeface="Avenir Roman"/>
              </a:rPr>
              <a:t> cannot be reused as it  is the metadata for a specific external data file and its identical copies. Data that is published inline as either </a:t>
            </a:r>
            <a:r>
              <a:rPr lang="en-US" sz="2400" b="0" i="1" u="none" strike="noStrike" baseline="0" dirty="0" err="1" smtClean="0">
                <a:latin typeface="Avenir Roman"/>
                <a:ea typeface="Avenir Roman"/>
                <a:cs typeface="Avenir Roman"/>
                <a:sym typeface="Avenir Roman"/>
              </a:rPr>
              <a:t>DataSet</a:t>
            </a:r>
            <a:r>
              <a:rPr lang="en-US" sz="2400" b="0" i="1" u="none" strike="noStrike" baseline="0" dirty="0" smtClean="0">
                <a:latin typeface="Avenir Roman"/>
                <a:ea typeface="Avenir Roman"/>
                <a:cs typeface="Avenir Roman"/>
                <a:sym typeface="Avenir Roman"/>
              </a:rPr>
              <a:t> or </a:t>
            </a:r>
            <a:r>
              <a:rPr lang="en-US" sz="2400" b="0" i="1" u="none" strike="noStrike" baseline="0" dirty="0" err="1" smtClean="0">
                <a:latin typeface="Avenir Roman"/>
                <a:ea typeface="Avenir Roman"/>
                <a:cs typeface="Avenir Roman"/>
                <a:sym typeface="Avenir Roman"/>
              </a:rPr>
              <a:t>PhysicalDataStructure_NCube_Inline</a:t>
            </a:r>
            <a:r>
              <a:rPr lang="en-US" sz="2400" b="0" i="1" u="none" strike="noStrike" baseline="0" dirty="0" smtClean="0">
                <a:latin typeface="Avenir Roman"/>
                <a:ea typeface="Avenir Roman"/>
                <a:cs typeface="Avenir Roman"/>
                <a:sym typeface="Avenir Roman"/>
              </a:rPr>
              <a:t> could be published an object within a </a:t>
            </a:r>
            <a:r>
              <a:rPr lang="en-US" sz="2400" b="0" i="1" u="none" strike="noStrike" baseline="0" dirty="0" err="1" smtClean="0">
                <a:latin typeface="Avenir Roman"/>
                <a:ea typeface="Avenir Roman"/>
                <a:cs typeface="Avenir Roman"/>
                <a:sym typeface="Avenir Roman"/>
              </a:rPr>
              <a:t>RecordLayoutScheme</a:t>
            </a:r>
            <a:r>
              <a:rPr lang="en-US" sz="2400" b="0" i="1" u="none" strike="noStrike" baseline="0" dirty="0" smtClean="0">
                <a:latin typeface="Avenir Roman"/>
                <a:ea typeface="Avenir Roman"/>
                <a:cs typeface="Avenir Roman"/>
                <a:sym typeface="Avenir Roman"/>
              </a:rPr>
              <a:t> as both of these structures are substitutions for the </a:t>
            </a:r>
            <a:r>
              <a:rPr lang="en-US" sz="2400" b="0" i="1" u="none" strike="noStrike" baseline="0" dirty="0" err="1" smtClean="0">
                <a:latin typeface="Avenir Roman"/>
                <a:ea typeface="Avenir Roman"/>
                <a:cs typeface="Avenir Roman"/>
                <a:sym typeface="Avenir Roman"/>
              </a:rPr>
              <a:t>RecordLayout</a:t>
            </a:r>
            <a:r>
              <a:rPr lang="en-US" sz="2400" b="0" i="1" u="none" strike="noStrike" baseline="0" dirty="0" smtClean="0">
                <a:latin typeface="Avenir Roman"/>
                <a:ea typeface="Avenir Roman"/>
                <a:cs typeface="Avenir Roman"/>
                <a:sym typeface="Avenir Roman"/>
              </a:rPr>
              <a:t> structure that comprises the contents of a </a:t>
            </a:r>
            <a:r>
              <a:rPr lang="en-US" sz="2400" b="0" i="1" u="none" strike="noStrike" baseline="0" dirty="0" err="1" smtClean="0">
                <a:latin typeface="Avenir Roman"/>
                <a:ea typeface="Avenir Roman"/>
                <a:cs typeface="Avenir Roman"/>
                <a:sym typeface="Avenir Roman"/>
              </a:rPr>
              <a:t>RecordLayoutScheme</a:t>
            </a:r>
            <a:r>
              <a:rPr lang="en-US" sz="2400" b="0" i="1" u="none" strike="noStrike" baseline="0" dirty="0" smtClean="0">
                <a:latin typeface="Avenir Roman"/>
                <a:ea typeface="Avenir Roman"/>
                <a:cs typeface="Avenir Roman"/>
                <a:sym typeface="Avenir Roman"/>
              </a:rPr>
              <a:t>.)</a:t>
            </a:r>
            <a:endParaRPr lang="de-DE" sz="1200" i="1" dirty="0" smtClean="0"/>
          </a:p>
          <a:p>
            <a:pPr lvl="0"/>
            <a:endParaRPr lang="en-US" sz="1200" baseline="0" noProof="0"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13</a:t>
            </a:fld>
            <a:endParaRPr lang="de-DE"/>
          </a:p>
        </p:txBody>
      </p:sp>
    </p:spTree>
    <p:extLst>
      <p:ext uri="{BB962C8B-B14F-4D97-AF65-F5344CB8AC3E}">
        <p14:creationId xmlns:p14="http://schemas.microsoft.com/office/powerpoint/2010/main" val="3602724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25000"/>
              </a:lnSpc>
              <a:spcBef>
                <a:spcPts val="0"/>
              </a:spcBef>
              <a:spcAft>
                <a:spcPts val="0"/>
              </a:spcAft>
              <a:buClrTx/>
              <a:buSzTx/>
              <a:buFontTx/>
              <a:buNone/>
              <a:tabLst/>
              <a:defRPr/>
            </a:pPr>
            <a:r>
              <a:rPr lang="en-US" sz="1200" dirty="0" smtClean="0">
                <a:effectLst/>
                <a:latin typeface="Avenir Roman"/>
                <a:ea typeface="Avenir Roman"/>
                <a:cs typeface="Avenir Roman"/>
                <a:sym typeface="Avenir Roman"/>
              </a:rPr>
              <a:t>https://pixabay.com/de/l%C3%B6wenzahn-bunt-farbige-farbwechsel-2817950/#_=_</a:t>
            </a:r>
          </a:p>
          <a:p>
            <a:pPr marL="0" marR="0" indent="0" defTabSz="457200" eaLnBrk="1" fontAlgn="auto" latinLnBrk="0" hangingPunct="1">
              <a:lnSpc>
                <a:spcPct val="125000"/>
              </a:lnSpc>
              <a:spcBef>
                <a:spcPts val="0"/>
              </a:spcBef>
              <a:spcAft>
                <a:spcPts val="0"/>
              </a:spcAft>
              <a:buClrTx/>
              <a:buSzTx/>
              <a:buFontTx/>
              <a:buNone/>
              <a:tabLst/>
              <a:defRPr/>
            </a:pPr>
            <a:endParaRPr lang="en-US" sz="120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US" sz="1200" dirty="0" smtClean="0">
                <a:effectLst/>
                <a:latin typeface="Avenir Roman"/>
                <a:ea typeface="Avenir Roman"/>
                <a:cs typeface="Avenir Roman"/>
                <a:sym typeface="Avenir Roman"/>
              </a:rPr>
              <a:t>The CMM2 Metadata Core Model is</a:t>
            </a:r>
            <a:r>
              <a:rPr lang="en-US" sz="1200" baseline="0" dirty="0" smtClean="0">
                <a:effectLst/>
                <a:latin typeface="Avenir Roman"/>
                <a:ea typeface="Avenir Roman"/>
                <a:cs typeface="Avenir Roman"/>
                <a:sym typeface="Avenir Roman"/>
              </a:rPr>
              <a:t> based on the CMM1 Metadata Core model. </a:t>
            </a:r>
            <a:endParaRPr lang="en-US" sz="120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US" sz="1200" dirty="0" smtClean="0">
                <a:effectLst/>
                <a:latin typeface="Avenir Roman"/>
                <a:ea typeface="Avenir Roman"/>
                <a:cs typeface="Avenir Roman"/>
                <a:sym typeface="Avenir Roman"/>
              </a:rPr>
              <a:t>This</a:t>
            </a:r>
            <a:r>
              <a:rPr lang="en-US" sz="1200" baseline="0" dirty="0" smtClean="0">
                <a:effectLst/>
                <a:latin typeface="Avenir Roman"/>
                <a:ea typeface="Avenir Roman"/>
                <a:cs typeface="Avenir Roman"/>
                <a:sym typeface="Avenir Roman"/>
              </a:rPr>
              <a:t> means for the Core Metadata Model that it is an extended and adapted version of CMM1. </a:t>
            </a:r>
          </a:p>
          <a:p>
            <a:pPr marL="0" marR="0" indent="0" defTabSz="457200" eaLnBrk="1" fontAlgn="auto" latinLnBrk="0" hangingPunct="1">
              <a:lnSpc>
                <a:spcPct val="125000"/>
              </a:lnSpc>
              <a:spcBef>
                <a:spcPts val="0"/>
              </a:spcBef>
              <a:spcAft>
                <a:spcPts val="0"/>
              </a:spcAft>
              <a:buClrTx/>
              <a:buSzTx/>
              <a:buFontTx/>
              <a:buNone/>
              <a:tabLst/>
              <a:defRPr/>
            </a:pPr>
            <a:endParaRPr lang="en-US" sz="1200" baseline="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US" sz="1200" baseline="0" dirty="0" smtClean="0">
                <a:effectLst/>
                <a:latin typeface="Avenir Roman"/>
                <a:ea typeface="Avenir Roman"/>
                <a:cs typeface="Avenir Roman"/>
                <a:sym typeface="Avenir Roman"/>
              </a:rPr>
              <a:t>For CMM2 we took into account:</a:t>
            </a:r>
          </a:p>
          <a:p>
            <a:pPr marL="0" marR="0" indent="0" defTabSz="457200" eaLnBrk="1" fontAlgn="auto" latinLnBrk="0" hangingPunct="1">
              <a:lnSpc>
                <a:spcPct val="125000"/>
              </a:lnSpc>
              <a:spcBef>
                <a:spcPts val="0"/>
              </a:spcBef>
              <a:spcAft>
                <a:spcPts val="0"/>
              </a:spcAft>
              <a:buClrTx/>
              <a:buSzTx/>
              <a:buFontTx/>
              <a:buNone/>
              <a:tabLst/>
              <a:defRPr/>
            </a:pPr>
            <a:r>
              <a:rPr lang="en-US" sz="1200" baseline="0" dirty="0" smtClean="0">
                <a:effectLst/>
                <a:latin typeface="Avenir Roman"/>
                <a:ea typeface="Avenir Roman"/>
                <a:cs typeface="Avenir Roman"/>
                <a:sym typeface="Avenir Roman"/>
              </a:rPr>
              <a:t>- Further relevant metadata models (more information on those will follow on the next slide</a:t>
            </a:r>
          </a:p>
          <a:p>
            <a:pPr marL="0" marR="0" indent="0" defTabSz="457200" eaLnBrk="1" fontAlgn="auto" latinLnBrk="0" hangingPunct="1">
              <a:lnSpc>
                <a:spcPct val="125000"/>
              </a:lnSpc>
              <a:spcBef>
                <a:spcPts val="0"/>
              </a:spcBef>
              <a:spcAft>
                <a:spcPts val="0"/>
              </a:spcAft>
              <a:buClrTx/>
              <a:buSzTx/>
              <a:buFontTx/>
              <a:buNone/>
              <a:tabLst/>
              <a:defRPr/>
            </a:pPr>
            <a:endParaRPr lang="en-US" sz="120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US" sz="1200" dirty="0" smtClean="0">
                <a:effectLst/>
                <a:latin typeface="Avenir Roman"/>
                <a:ea typeface="Avenir Roman"/>
                <a:cs typeface="Avenir Roman"/>
                <a:sym typeface="Avenir Roman"/>
              </a:rPr>
              <a:t>Th</a:t>
            </a:r>
            <a:r>
              <a:rPr lang="en-US" sz="1200" baseline="0" dirty="0" smtClean="0">
                <a:effectLst/>
                <a:latin typeface="Avenir Roman"/>
                <a:ea typeface="Avenir Roman"/>
                <a:cs typeface="Avenir Roman"/>
                <a:sym typeface="Avenir Roman"/>
              </a:rPr>
              <a:t>e Core Metadata Model will</a:t>
            </a:r>
            <a:r>
              <a:rPr lang="en-US" sz="1200" dirty="0" smtClean="0">
                <a:effectLst/>
                <a:latin typeface="Avenir Roman"/>
                <a:ea typeface="Avenir Roman"/>
                <a:cs typeface="Avenir Roman"/>
                <a:sym typeface="Avenir Roman"/>
              </a:rPr>
              <a:t> meet further user needs (identified in Phase 1) those are:</a:t>
            </a:r>
            <a:r>
              <a:rPr lang="en-US" sz="1200" baseline="0" dirty="0" smtClean="0">
                <a:effectLst/>
                <a:latin typeface="Avenir Roman"/>
                <a:ea typeface="Avenir Roman"/>
                <a:cs typeface="Avenir Roman"/>
                <a:sym typeface="Avenir Roman"/>
              </a:rPr>
              <a:t> </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GB" sz="1200" dirty="0" smtClean="0">
                <a:effectLst/>
                <a:latin typeface="Avenir Roman"/>
                <a:ea typeface="Avenir Roman"/>
                <a:cs typeface="Avenir Roman"/>
                <a:sym typeface="Avenir Roman"/>
              </a:rPr>
              <a:t>the needs identified by CMM but not included in Portfolio Version 1,</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GB" sz="1200" dirty="0" smtClean="0">
                <a:effectLst/>
                <a:latin typeface="Avenir Roman"/>
                <a:ea typeface="Avenir Roman"/>
                <a:cs typeface="Avenir Roman"/>
                <a:sym typeface="Avenir Roman"/>
              </a:rPr>
              <a:t>and the needs having emerged after completing Version 1</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GB" sz="1200" dirty="0" smtClean="0">
                <a:effectLst/>
                <a:latin typeface="Avenir Roman"/>
                <a:ea typeface="Avenir Roman"/>
                <a:cs typeface="Avenir Roman"/>
                <a:sym typeface="Avenir Roman"/>
              </a:rPr>
              <a:t>Needs of other</a:t>
            </a:r>
            <a:r>
              <a:rPr lang="en-GB" sz="1200" baseline="0" dirty="0" smtClean="0">
                <a:effectLst/>
                <a:latin typeface="Avenir Roman"/>
                <a:ea typeface="Avenir Roman"/>
                <a:cs typeface="Avenir Roman"/>
                <a:sym typeface="Avenir Roman"/>
              </a:rPr>
              <a:t> CESSDA Projects related to CMM. Those are especially </a:t>
            </a:r>
            <a:r>
              <a:rPr lang="en-GB" sz="1200" baseline="0" dirty="0" err="1" smtClean="0">
                <a:effectLst/>
                <a:latin typeface="Avenir Roman"/>
                <a:ea typeface="Avenir Roman"/>
                <a:cs typeface="Avenir Roman"/>
                <a:sym typeface="Avenir Roman"/>
              </a:rPr>
              <a:t>PaSC</a:t>
            </a:r>
            <a:r>
              <a:rPr lang="en-GB" sz="1200" baseline="0" dirty="0" smtClean="0">
                <a:effectLst/>
                <a:latin typeface="Avenir Roman"/>
                <a:ea typeface="Avenir Roman"/>
                <a:cs typeface="Avenir Roman"/>
                <a:sym typeface="Avenir Roman"/>
              </a:rPr>
              <a:t> and EQB, but also the CV Manager, Vocabulary Services and the </a:t>
            </a:r>
            <a:r>
              <a:rPr lang="en-GB" sz="1200" baseline="0" dirty="0" err="1" smtClean="0">
                <a:effectLst/>
                <a:latin typeface="Avenir Roman"/>
                <a:ea typeface="Avenir Roman"/>
                <a:cs typeface="Avenir Roman"/>
                <a:sym typeface="Avenir Roman"/>
              </a:rPr>
              <a:t>DataverseEU</a:t>
            </a:r>
            <a:r>
              <a:rPr lang="en-GB" sz="1200" baseline="0" dirty="0" smtClean="0">
                <a:effectLst/>
                <a:latin typeface="Avenir Roman"/>
                <a:ea typeface="Avenir Roman"/>
                <a:cs typeface="Avenir Roman"/>
                <a:sym typeface="Avenir Roman"/>
              </a:rPr>
              <a:t> project.</a:t>
            </a:r>
          </a:p>
          <a:p>
            <a:pPr marL="0" marR="0" indent="0" defTabSz="457200" eaLnBrk="1" fontAlgn="auto" latinLnBrk="0" hangingPunct="1">
              <a:lnSpc>
                <a:spcPct val="125000"/>
              </a:lnSpc>
              <a:spcBef>
                <a:spcPts val="0"/>
              </a:spcBef>
              <a:spcAft>
                <a:spcPts val="0"/>
              </a:spcAft>
              <a:buClrTx/>
              <a:buSzTx/>
              <a:buFontTx/>
              <a:buNone/>
              <a:tabLst/>
              <a:defRPr/>
            </a:pPr>
            <a:endParaRPr lang="en-GB" sz="120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GB" sz="1200" dirty="0" smtClean="0">
                <a:effectLst/>
                <a:latin typeface="Avenir Roman"/>
                <a:ea typeface="Avenir Roman"/>
                <a:cs typeface="Avenir Roman"/>
                <a:sym typeface="Avenir Roman"/>
              </a:rPr>
              <a:t>Will support</a:t>
            </a:r>
          </a:p>
          <a:p>
            <a:pPr marL="342900" marR="0" indent="-342900" defTabSz="457200" eaLnBrk="1" fontAlgn="auto" latinLnBrk="0" hangingPunct="1">
              <a:lnSpc>
                <a:spcPct val="125000"/>
              </a:lnSpc>
              <a:spcBef>
                <a:spcPts val="0"/>
              </a:spcBef>
              <a:spcAft>
                <a:spcPts val="0"/>
              </a:spcAft>
              <a:buClrTx/>
              <a:buSzTx/>
              <a:buFont typeface="Arial" panose="020B0604020202020204" pitchFamily="34" charset="0"/>
              <a:buChar char="•"/>
              <a:tabLst/>
              <a:defRPr/>
            </a:pPr>
            <a:r>
              <a:rPr lang="en-GB" sz="1200" dirty="0" smtClean="0">
                <a:effectLst/>
                <a:latin typeface="Avenir Roman"/>
                <a:ea typeface="Avenir Roman"/>
                <a:cs typeface="Avenir Roman"/>
                <a:sym typeface="Avenir Roman"/>
              </a:rPr>
              <a:t>semantic web standards</a:t>
            </a:r>
          </a:p>
          <a:p>
            <a:pPr marL="0" marR="0" indent="0" defTabSz="457200" eaLnBrk="1" fontAlgn="auto" latinLnBrk="0" hangingPunct="1">
              <a:lnSpc>
                <a:spcPct val="125000"/>
              </a:lnSpc>
              <a:spcBef>
                <a:spcPts val="0"/>
              </a:spcBef>
              <a:spcAft>
                <a:spcPts val="0"/>
              </a:spcAft>
              <a:buClrTx/>
              <a:buSzTx/>
              <a:buFont typeface="Arial" panose="020B0604020202020204" pitchFamily="34" charset="0"/>
              <a:buNone/>
              <a:tabLst/>
              <a:defRPr/>
            </a:pPr>
            <a:r>
              <a:rPr lang="en-GB" sz="1200" dirty="0" smtClean="0">
                <a:effectLst/>
                <a:latin typeface="Avenir Roman"/>
                <a:ea typeface="Avenir Roman"/>
                <a:cs typeface="Avenir Roman"/>
                <a:sym typeface="Avenir Roman"/>
              </a:rPr>
              <a:t>And</a:t>
            </a:r>
            <a:r>
              <a:rPr lang="en-GB" sz="1200" baseline="0" dirty="0" smtClean="0">
                <a:effectLst/>
                <a:latin typeface="Avenir Roman"/>
                <a:ea typeface="Avenir Roman"/>
                <a:cs typeface="Avenir Roman"/>
                <a:sym typeface="Avenir Roman"/>
              </a:rPr>
              <a:t> we put a major emphasis on the inclusion of metadata elements concerning </a:t>
            </a:r>
            <a:r>
              <a:rPr lang="en-GB" sz="1200" dirty="0" smtClean="0">
                <a:effectLst/>
                <a:latin typeface="Avenir Roman"/>
                <a:ea typeface="Avenir Roman"/>
                <a:cs typeface="Avenir Roman"/>
                <a:sym typeface="Avenir Roman"/>
              </a:rPr>
              <a:t>long-term preservation, </a:t>
            </a:r>
          </a:p>
          <a:p>
            <a:endParaRPr lang="de-DE" sz="1200" dirty="0" smtClean="0"/>
          </a:p>
          <a:p>
            <a:endParaRPr lang="de-DE" sz="1200" dirty="0" smtClean="0"/>
          </a:p>
          <a:p>
            <a:endParaRPr lang="de-DE" sz="1200" dirty="0" smtClean="0"/>
          </a:p>
          <a:p>
            <a:endParaRPr lang="de-DE" sz="1200" dirty="0" smtClean="0"/>
          </a:p>
          <a:p>
            <a:endParaRPr lang="de-DE" sz="1200"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14</a:t>
            </a:fld>
            <a:endParaRPr lang="de-DE"/>
          </a:p>
        </p:txBody>
      </p:sp>
    </p:spTree>
    <p:extLst>
      <p:ext uri="{BB962C8B-B14F-4D97-AF65-F5344CB8AC3E}">
        <p14:creationId xmlns:p14="http://schemas.microsoft.com/office/powerpoint/2010/main" val="177519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25000"/>
              </a:lnSpc>
              <a:spcBef>
                <a:spcPts val="0"/>
              </a:spcBef>
              <a:spcAft>
                <a:spcPts val="0"/>
              </a:spcAft>
              <a:buClrTx/>
              <a:buSzTx/>
              <a:buFontTx/>
              <a:buNone/>
              <a:tabLst/>
              <a:defRPr/>
            </a:pPr>
            <a:r>
              <a:rPr lang="de-DE" sz="1200" dirty="0" smtClean="0"/>
              <a:t>https://pixabay.com/de/malen-farbpulver-k%C3%BCnstlerfarbe-2924891/</a:t>
            </a:r>
          </a:p>
          <a:p>
            <a:pPr lvl="0"/>
            <a:endParaRPr lang="en-US" sz="1200" noProof="0" dirty="0" smtClean="0">
              <a:effectLst/>
              <a:latin typeface="Avenir Roman"/>
              <a:ea typeface="Avenir Roman"/>
              <a:cs typeface="Avenir Roman"/>
              <a:sym typeface="Avenir Roman"/>
            </a:endParaRPr>
          </a:p>
          <a:p>
            <a:pPr lvl="0"/>
            <a:r>
              <a:rPr lang="en-US" sz="1200" noProof="0" dirty="0" smtClean="0">
                <a:effectLst/>
                <a:latin typeface="Avenir Roman"/>
                <a:ea typeface="Avenir Roman"/>
                <a:cs typeface="Avenir Roman"/>
                <a:sym typeface="Avenir Roman"/>
              </a:rPr>
              <a:t>In order to</a:t>
            </a:r>
            <a:r>
              <a:rPr lang="en-US" sz="1200" baseline="0" noProof="0" dirty="0" smtClean="0">
                <a:effectLst/>
                <a:latin typeface="Avenir Roman"/>
                <a:ea typeface="Avenir Roman"/>
                <a:cs typeface="Avenir Roman"/>
                <a:sym typeface="Avenir Roman"/>
              </a:rPr>
              <a:t> develop the CESSDA Metadata Schema, we used the spreadsheet from the </a:t>
            </a:r>
            <a:r>
              <a:rPr lang="en-US" sz="1200" baseline="0" noProof="0" dirty="0" err="1" smtClean="0">
                <a:effectLst/>
                <a:latin typeface="Avenir Roman"/>
                <a:ea typeface="Avenir Roman"/>
                <a:cs typeface="Avenir Roman"/>
                <a:sym typeface="Avenir Roman"/>
              </a:rPr>
              <a:t>DDILimdDAS</a:t>
            </a:r>
            <a:r>
              <a:rPr lang="en-US" sz="1200" baseline="0" noProof="0" dirty="0" smtClean="0">
                <a:effectLst/>
                <a:latin typeface="Avenir Roman"/>
                <a:ea typeface="Avenir Roman"/>
                <a:cs typeface="Avenir Roman"/>
                <a:sym typeface="Avenir Roman"/>
              </a:rPr>
              <a:t> project as a basis.  </a:t>
            </a:r>
          </a:p>
          <a:p>
            <a:pPr lvl="0"/>
            <a:r>
              <a:rPr lang="en-US" sz="1200" baseline="0" noProof="0" dirty="0" smtClean="0">
                <a:effectLst/>
                <a:latin typeface="Avenir Roman"/>
                <a:ea typeface="Avenir Roman"/>
                <a:cs typeface="Avenir Roman"/>
                <a:sym typeface="Avenir Roman"/>
              </a:rPr>
              <a:t>If you want more information on this project, my colleagues </a:t>
            </a:r>
            <a:r>
              <a:rPr lang="en-US" sz="1200" baseline="0" noProof="0" dirty="0" err="1" smtClean="0">
                <a:effectLst/>
                <a:latin typeface="Avenir Roman"/>
                <a:ea typeface="Avenir Roman"/>
                <a:cs typeface="Avenir Roman"/>
                <a:sym typeface="Avenir Roman"/>
              </a:rPr>
              <a:t>Esra</a:t>
            </a:r>
            <a:r>
              <a:rPr lang="en-US" sz="1200" baseline="0" noProof="0" dirty="0" smtClean="0">
                <a:effectLst/>
                <a:latin typeface="Avenir Roman"/>
                <a:ea typeface="Avenir Roman"/>
                <a:cs typeface="Avenir Roman"/>
                <a:sym typeface="Avenir Roman"/>
              </a:rPr>
              <a:t> </a:t>
            </a:r>
            <a:r>
              <a:rPr lang="en-US" sz="1200" baseline="0" noProof="0" dirty="0" err="1" smtClean="0">
                <a:effectLst/>
                <a:latin typeface="Avenir Roman"/>
                <a:ea typeface="Avenir Roman"/>
                <a:cs typeface="Avenir Roman"/>
                <a:sym typeface="Avenir Roman"/>
              </a:rPr>
              <a:t>Akdeniz</a:t>
            </a:r>
            <a:r>
              <a:rPr lang="en-US" sz="1200" baseline="0" noProof="0" dirty="0" smtClean="0">
                <a:effectLst/>
                <a:latin typeface="Avenir Roman"/>
                <a:ea typeface="Avenir Roman"/>
                <a:cs typeface="Avenir Roman"/>
                <a:sym typeface="Avenir Roman"/>
              </a:rPr>
              <a:t> and Wolfgang </a:t>
            </a:r>
            <a:r>
              <a:rPr lang="en-US" sz="1200" baseline="0" noProof="0" dirty="0" err="1" smtClean="0">
                <a:effectLst/>
                <a:latin typeface="Avenir Roman"/>
                <a:ea typeface="Avenir Roman"/>
                <a:cs typeface="Avenir Roman"/>
                <a:sym typeface="Avenir Roman"/>
              </a:rPr>
              <a:t>Zenk-Moeltgen</a:t>
            </a:r>
            <a:r>
              <a:rPr lang="en-US" sz="1200" baseline="0" noProof="0" dirty="0" smtClean="0">
                <a:effectLst/>
                <a:latin typeface="Avenir Roman"/>
                <a:ea typeface="Avenir Roman"/>
                <a:cs typeface="Avenir Roman"/>
                <a:sym typeface="Avenir Roman"/>
              </a:rPr>
              <a:t> will have a presentation on it this afternoon at 1.30pm (B1). We additionally included information from existing standards from the other archives working on the project. Furthermore i</a:t>
            </a:r>
            <a:r>
              <a:rPr lang="en-US" sz="1200" baseline="0" noProof="0" dirty="0" smtClean="0"/>
              <a:t>t also incorporates the results from previous projects, such as: </a:t>
            </a:r>
            <a:endParaRPr lang="de-DE" sz="1200" dirty="0" smtClean="0"/>
          </a:p>
          <a:p>
            <a:r>
              <a:rPr lang="de-DE" sz="1200" dirty="0" smtClean="0"/>
              <a:t>DDI </a:t>
            </a:r>
            <a:r>
              <a:rPr lang="de-DE" sz="1200" dirty="0" err="1" smtClean="0"/>
              <a:t>LimDas</a:t>
            </a:r>
            <a:endParaRPr lang="de-DE" sz="1200" dirty="0" smtClean="0"/>
          </a:p>
          <a:p>
            <a:r>
              <a:rPr lang="de-DE" sz="1200" dirty="0" smtClean="0"/>
              <a:t>CESSDA</a:t>
            </a:r>
            <a:r>
              <a:rPr lang="de-DE" sz="1200" baseline="0" dirty="0" smtClean="0"/>
              <a:t> PPP</a:t>
            </a:r>
          </a:p>
          <a:p>
            <a:r>
              <a:rPr lang="de-DE" sz="1200" baseline="0" dirty="0" err="1" smtClean="0"/>
              <a:t>DwB</a:t>
            </a:r>
            <a:r>
              <a:rPr lang="de-DE" sz="1200" baseline="0" dirty="0" smtClean="0"/>
              <a:t> Data </a:t>
            </a:r>
            <a:r>
              <a:rPr lang="de-DE" sz="1200" baseline="0" dirty="0" err="1" smtClean="0"/>
              <a:t>Without</a:t>
            </a:r>
            <a:r>
              <a:rPr lang="de-DE" sz="1200" baseline="0" dirty="0" smtClean="0"/>
              <a:t> </a:t>
            </a:r>
            <a:r>
              <a:rPr lang="de-DE" sz="1200" baseline="0" dirty="0" err="1" smtClean="0"/>
              <a:t>Boundaries</a:t>
            </a:r>
            <a:endParaRPr lang="de-DE" sz="1200" baseline="0" dirty="0" smtClean="0"/>
          </a:p>
          <a:p>
            <a:r>
              <a:rPr lang="de-DE" sz="1200" baseline="0" dirty="0" smtClean="0"/>
              <a:t>DASISH</a:t>
            </a:r>
          </a:p>
          <a:p>
            <a:r>
              <a:rPr lang="de-DE" sz="1200" baseline="0" dirty="0" err="1" smtClean="0"/>
              <a:t>DataCite</a:t>
            </a:r>
            <a:r>
              <a:rPr lang="de-DE" sz="1200" baseline="0" dirty="0" smtClean="0"/>
              <a:t> 4.0 (Mapping)</a:t>
            </a:r>
          </a:p>
          <a:p>
            <a:r>
              <a:rPr lang="de-DE" sz="1200" baseline="0" dirty="0" smtClean="0"/>
              <a:t>Open AIRE (Mapping)</a:t>
            </a:r>
          </a:p>
          <a:p>
            <a:r>
              <a:rPr lang="de-DE" sz="1200" baseline="0" dirty="0" smtClean="0"/>
              <a:t>Dublin Core</a:t>
            </a:r>
          </a:p>
          <a:p>
            <a:r>
              <a:rPr lang="de-DE" sz="1200" baseline="0" dirty="0" smtClean="0"/>
              <a:t>METS</a:t>
            </a:r>
          </a:p>
          <a:p>
            <a:r>
              <a:rPr lang="de-DE" sz="1200" baseline="0" dirty="0" smtClean="0"/>
              <a:t>PREMIS</a:t>
            </a:r>
          </a:p>
          <a:p>
            <a:r>
              <a:rPr lang="de-DE" sz="1200" baseline="0" dirty="0" err="1" smtClean="0"/>
              <a:t>And</a:t>
            </a:r>
            <a:r>
              <a:rPr lang="de-DE" sz="1200" baseline="0" dirty="0" smtClean="0"/>
              <a:t> </a:t>
            </a:r>
            <a:r>
              <a:rPr lang="de-DE" sz="1200" baseline="0" dirty="0" err="1" smtClean="0"/>
              <a:t>we</a:t>
            </a:r>
            <a:r>
              <a:rPr lang="de-DE" sz="1200" baseline="0" dirty="0" smtClean="0"/>
              <a:t> also </a:t>
            </a:r>
            <a:r>
              <a:rPr lang="de-DE" sz="1200" baseline="0" dirty="0" err="1" smtClean="0"/>
              <a:t>took</a:t>
            </a:r>
            <a:r>
              <a:rPr lang="de-DE" sz="1200" baseline="0" dirty="0" smtClean="0"/>
              <a:t> a </a:t>
            </a:r>
            <a:r>
              <a:rPr lang="de-DE" sz="1200" baseline="0" dirty="0" err="1" smtClean="0"/>
              <a:t>look</a:t>
            </a:r>
            <a:r>
              <a:rPr lang="de-DE" sz="1200" baseline="0" dirty="0" smtClean="0"/>
              <a:t>, </a:t>
            </a:r>
            <a:r>
              <a:rPr lang="de-DE" sz="1200" baseline="0" dirty="0" err="1" smtClean="0"/>
              <a:t>especially</a:t>
            </a:r>
            <a:r>
              <a:rPr lang="de-DE" sz="1200" baseline="0" dirty="0" smtClean="0"/>
              <a:t> </a:t>
            </a:r>
            <a:r>
              <a:rPr lang="de-DE" sz="1200" baseline="0" dirty="0" err="1" smtClean="0"/>
              <a:t>for</a:t>
            </a:r>
            <a:r>
              <a:rPr lang="de-DE" sz="1200" baseline="0" dirty="0" smtClean="0"/>
              <a:t> </a:t>
            </a:r>
            <a:r>
              <a:rPr lang="de-DE" sz="1200" baseline="0" dirty="0" err="1" smtClean="0"/>
              <a:t>longterm</a:t>
            </a:r>
            <a:r>
              <a:rPr lang="de-DE" sz="1200" baseline="0" dirty="0" smtClean="0"/>
              <a:t> </a:t>
            </a:r>
            <a:r>
              <a:rPr lang="de-DE" sz="1200" baseline="0" dirty="0" err="1" smtClean="0"/>
              <a:t>metadata</a:t>
            </a:r>
            <a:r>
              <a:rPr lang="de-DE" sz="1200" baseline="0" dirty="0" smtClean="0"/>
              <a:t> </a:t>
            </a:r>
            <a:r>
              <a:rPr lang="de-DE" sz="1200" baseline="0" dirty="0" err="1" smtClean="0"/>
              <a:t>archiving</a:t>
            </a:r>
            <a:r>
              <a:rPr lang="de-DE" sz="1200" baseline="0" dirty="0" smtClean="0"/>
              <a:t> at </a:t>
            </a:r>
            <a:r>
              <a:rPr lang="de-DE" sz="1200" baseline="0" dirty="0" err="1" smtClean="0"/>
              <a:t>other</a:t>
            </a:r>
            <a:r>
              <a:rPr lang="de-DE" sz="1200" baseline="0" dirty="0" smtClean="0"/>
              <a:t> </a:t>
            </a:r>
            <a:r>
              <a:rPr lang="de-DE" sz="1200" baseline="0" dirty="0" err="1" smtClean="0"/>
              <a:t>projects</a:t>
            </a:r>
            <a:r>
              <a:rPr lang="de-DE" sz="1200" baseline="0" dirty="0" smtClean="0"/>
              <a:t> in </a:t>
            </a:r>
            <a:r>
              <a:rPr lang="de-DE" sz="1200" baseline="0" dirty="0" err="1" smtClean="0"/>
              <a:t>other</a:t>
            </a:r>
            <a:r>
              <a:rPr lang="de-DE" sz="1200" baseline="0" dirty="0" smtClean="0"/>
              <a:t> countries on </a:t>
            </a:r>
            <a:r>
              <a:rPr lang="de-DE" sz="1200" baseline="0" dirty="0" err="1" smtClean="0"/>
              <a:t>how</a:t>
            </a:r>
            <a:r>
              <a:rPr lang="de-DE" sz="1200" baseline="0" dirty="0" smtClean="0"/>
              <a:t> </a:t>
            </a:r>
            <a:r>
              <a:rPr lang="de-DE" sz="1200" baseline="0" dirty="0" err="1" smtClean="0"/>
              <a:t>they</a:t>
            </a:r>
            <a:r>
              <a:rPr lang="de-DE" sz="1200" baseline="0" dirty="0" smtClean="0"/>
              <a:t> </a:t>
            </a:r>
            <a:r>
              <a:rPr lang="de-DE" sz="1200" baseline="0" dirty="0" err="1" smtClean="0"/>
              <a:t>handled</a:t>
            </a:r>
            <a:r>
              <a:rPr lang="de-DE" sz="1200" baseline="0" dirty="0" smtClean="0"/>
              <a:t> such </a:t>
            </a:r>
            <a:r>
              <a:rPr lang="de-DE" sz="1200" baseline="0" dirty="0" err="1" smtClean="0"/>
              <a:t>metadata</a:t>
            </a:r>
            <a:r>
              <a:rPr lang="de-DE" sz="1200" baseline="0" dirty="0" smtClean="0"/>
              <a:t> </a:t>
            </a:r>
            <a:r>
              <a:rPr lang="de-DE" sz="1200" baseline="0" dirty="0" err="1" smtClean="0"/>
              <a:t>issues</a:t>
            </a:r>
            <a:r>
              <a:rPr lang="de-DE" sz="1200" baseline="0" dirty="0" smtClean="0"/>
              <a:t>. Such </a:t>
            </a:r>
            <a:r>
              <a:rPr lang="de-DE" sz="1200" baseline="0" dirty="0" err="1" smtClean="0"/>
              <a:t>as</a:t>
            </a:r>
            <a:r>
              <a:rPr lang="de-DE" sz="1200" baseline="0" dirty="0" smtClean="0"/>
              <a:t> </a:t>
            </a:r>
            <a:r>
              <a:rPr lang="de-DE" sz="1200" baseline="0" dirty="0" err="1" smtClean="0"/>
              <a:t>from</a:t>
            </a:r>
            <a:r>
              <a:rPr lang="de-DE" sz="1200" baseline="0" dirty="0" smtClean="0"/>
              <a:t> </a:t>
            </a:r>
            <a:r>
              <a:rPr lang="de-DE" sz="1200" baseline="0" dirty="0" err="1" smtClean="0"/>
              <a:t>the</a:t>
            </a:r>
            <a:r>
              <a:rPr lang="de-DE" sz="1200" baseline="0" dirty="0" smtClean="0"/>
              <a:t> finish national digital </a:t>
            </a:r>
            <a:r>
              <a:rPr lang="de-DE" sz="1200" baseline="0" dirty="0" err="1" smtClean="0"/>
              <a:t>library</a:t>
            </a:r>
            <a:r>
              <a:rPr lang="de-DE" sz="1200" baseline="0" dirty="0" smtClean="0"/>
              <a:t>. </a:t>
            </a:r>
            <a:r>
              <a:rPr lang="de-DE" sz="1200" baseline="0" dirty="0" err="1" smtClean="0"/>
              <a:t>Or</a:t>
            </a:r>
            <a:r>
              <a:rPr lang="de-DE" sz="1200" baseline="0" dirty="0" smtClean="0"/>
              <a:t> </a:t>
            </a:r>
            <a:r>
              <a:rPr lang="de-DE" sz="1200" baseline="0" dirty="0" err="1" smtClean="0"/>
              <a:t>the</a:t>
            </a:r>
            <a:r>
              <a:rPr lang="de-DE" sz="1200" baseline="0" dirty="0" smtClean="0"/>
              <a:t> NEDLIB </a:t>
            </a:r>
            <a:r>
              <a:rPr lang="de-DE" sz="1200" baseline="0" dirty="0" err="1" smtClean="0"/>
              <a:t>project</a:t>
            </a:r>
            <a:r>
              <a:rPr lang="de-DE" sz="1200" baseline="0" dirty="0" smtClean="0"/>
              <a:t> (</a:t>
            </a:r>
            <a:r>
              <a:rPr lang="de-DE" sz="1200" baseline="0" dirty="0" err="1" smtClean="0"/>
              <a:t>Networked</a:t>
            </a:r>
            <a:r>
              <a:rPr lang="de-DE" sz="1200" baseline="0" dirty="0" smtClean="0"/>
              <a:t> European </a:t>
            </a:r>
            <a:r>
              <a:rPr lang="de-DE" sz="1200" baseline="0" dirty="0" err="1" smtClean="0"/>
              <a:t>Deposit</a:t>
            </a:r>
            <a:r>
              <a:rPr lang="de-DE" sz="1200" baseline="0" dirty="0" smtClean="0"/>
              <a:t> Library) </a:t>
            </a:r>
            <a:r>
              <a:rPr lang="de-DE" sz="1200" baseline="0" dirty="0" err="1" smtClean="0"/>
              <a:t>and</a:t>
            </a:r>
            <a:r>
              <a:rPr lang="de-DE" sz="1200" baseline="0" dirty="0" smtClean="0"/>
              <a:t> </a:t>
            </a:r>
            <a:r>
              <a:rPr lang="de-DE" sz="1200" baseline="0" dirty="0" err="1" smtClean="0"/>
              <a:t>others</a:t>
            </a:r>
            <a:r>
              <a:rPr lang="de-DE" sz="1200" baseline="0" dirty="0" smtClean="0"/>
              <a:t>. </a:t>
            </a:r>
            <a:endParaRPr lang="de-DE" sz="1200" dirty="0" smtClean="0"/>
          </a:p>
          <a:p>
            <a:endParaRPr lang="de-DE" sz="1200"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15</a:t>
            </a:fld>
            <a:endParaRPr lang="de-DE"/>
          </a:p>
        </p:txBody>
      </p:sp>
    </p:spTree>
    <p:extLst>
      <p:ext uri="{BB962C8B-B14F-4D97-AF65-F5344CB8AC3E}">
        <p14:creationId xmlns:p14="http://schemas.microsoft.com/office/powerpoint/2010/main" val="4125664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25000"/>
              </a:lnSpc>
              <a:spcBef>
                <a:spcPts val="0"/>
              </a:spcBef>
              <a:spcAft>
                <a:spcPts val="0"/>
              </a:spcAft>
              <a:buClrTx/>
              <a:buSzTx/>
              <a:buFontTx/>
              <a:buNone/>
              <a:tabLst/>
              <a:defRPr/>
            </a:pPr>
            <a:r>
              <a:rPr lang="en-GB" sz="1200" dirty="0" smtClean="0">
                <a:effectLst/>
                <a:latin typeface="Avenir Roman"/>
                <a:ea typeface="Avenir Roman"/>
                <a:cs typeface="Avenir Roman"/>
                <a:sym typeface="Avenir Roman"/>
              </a:rPr>
              <a:t>There are different kind</a:t>
            </a:r>
            <a:r>
              <a:rPr lang="en-GB" sz="1200" baseline="0" dirty="0" smtClean="0">
                <a:effectLst/>
                <a:latin typeface="Avenir Roman"/>
                <a:ea typeface="Avenir Roman"/>
                <a:cs typeface="Avenir Roman"/>
                <a:sym typeface="Avenir Roman"/>
              </a:rPr>
              <a:t> of challenges we are facing during our work on the Core Metadata Model.</a:t>
            </a:r>
          </a:p>
          <a:p>
            <a:pPr marL="0" marR="0" indent="0" defTabSz="457200" eaLnBrk="1" fontAlgn="auto" latinLnBrk="0" hangingPunct="1">
              <a:lnSpc>
                <a:spcPct val="125000"/>
              </a:lnSpc>
              <a:spcBef>
                <a:spcPts val="0"/>
              </a:spcBef>
              <a:spcAft>
                <a:spcPts val="0"/>
              </a:spcAft>
              <a:buClrTx/>
              <a:buSzTx/>
              <a:buFontTx/>
              <a:buNone/>
              <a:tabLst/>
              <a:defRPr/>
            </a:pPr>
            <a:endParaRPr lang="en-GB" sz="1200" baseline="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GB" sz="1200" baseline="0" dirty="0" smtClean="0">
                <a:effectLst/>
                <a:latin typeface="Avenir Roman"/>
                <a:ea typeface="Avenir Roman"/>
                <a:cs typeface="Avenir Roman"/>
                <a:sym typeface="Avenir Roman"/>
              </a:rPr>
              <a:t>Some of those challenges are DDI related. </a:t>
            </a:r>
          </a:p>
          <a:p>
            <a:pPr marL="0" marR="0" indent="0" defTabSz="457200" eaLnBrk="1" fontAlgn="auto" latinLnBrk="0" hangingPunct="1">
              <a:lnSpc>
                <a:spcPct val="125000"/>
              </a:lnSpc>
              <a:spcBef>
                <a:spcPts val="0"/>
              </a:spcBef>
              <a:spcAft>
                <a:spcPts val="0"/>
              </a:spcAft>
              <a:buClrTx/>
              <a:buSzTx/>
              <a:buFontTx/>
              <a:buNone/>
              <a:tabLst/>
              <a:defRPr/>
            </a:pPr>
            <a:r>
              <a:rPr lang="en-GB" sz="1200" baseline="0" dirty="0" smtClean="0">
                <a:effectLst/>
                <a:latin typeface="Avenir Roman"/>
                <a:ea typeface="Avenir Roman"/>
                <a:cs typeface="Avenir Roman"/>
                <a:sym typeface="Avenir Roman"/>
              </a:rPr>
              <a:t>For example we didn’t find well suited DDI mappings for all the elements in our schema. Therefore, we had to do some workarounds.</a:t>
            </a:r>
          </a:p>
          <a:p>
            <a:pPr marL="0" marR="0" indent="0" defTabSz="457200" eaLnBrk="1" fontAlgn="auto" latinLnBrk="0" hangingPunct="1">
              <a:lnSpc>
                <a:spcPct val="125000"/>
              </a:lnSpc>
              <a:spcBef>
                <a:spcPts val="0"/>
              </a:spcBef>
              <a:spcAft>
                <a:spcPts val="0"/>
              </a:spcAft>
              <a:buClrTx/>
              <a:buSzTx/>
              <a:buFontTx/>
              <a:buNone/>
              <a:tabLst/>
              <a:defRPr/>
            </a:pPr>
            <a:r>
              <a:rPr lang="en-GB" sz="1200" baseline="0" dirty="0" smtClean="0">
                <a:effectLst/>
                <a:latin typeface="Avenir Roman"/>
                <a:ea typeface="Avenir Roman"/>
                <a:cs typeface="Avenir Roman"/>
                <a:sym typeface="Avenir Roman"/>
              </a:rPr>
              <a:t>Also, some of the projects we take into account for the model started after CMM or have not started yet at all. Therefore, a lot of anticipation-work is needed from our side.</a:t>
            </a:r>
          </a:p>
          <a:p>
            <a:pPr marL="0" marR="0" indent="0" defTabSz="457200" eaLnBrk="1" fontAlgn="auto" latinLnBrk="0" hangingPunct="1">
              <a:lnSpc>
                <a:spcPct val="125000"/>
              </a:lnSpc>
              <a:spcBef>
                <a:spcPts val="0"/>
              </a:spcBef>
              <a:spcAft>
                <a:spcPts val="0"/>
              </a:spcAft>
              <a:buClrTx/>
              <a:buSzTx/>
              <a:buFontTx/>
              <a:buNone/>
              <a:tabLst/>
              <a:defRPr/>
            </a:pPr>
            <a:endParaRPr lang="de-DE" sz="1200" dirty="0" smtClean="0">
              <a:effectLst/>
              <a:latin typeface="Avenir Roman"/>
              <a:ea typeface="Avenir Roman"/>
              <a:cs typeface="Avenir Roman"/>
              <a:sym typeface="Avenir Roman"/>
            </a:endParaRPr>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effectLst/>
                <a:latin typeface="Avenir Roman"/>
                <a:ea typeface="Avenir Roman"/>
                <a:cs typeface="Avenir Roman"/>
                <a:sym typeface="Avenir Roman"/>
              </a:rPr>
              <a:t>Additionally, since we</a:t>
            </a:r>
            <a:r>
              <a:rPr lang="en-US" sz="1200" baseline="0" noProof="0" dirty="0" smtClean="0">
                <a:effectLst/>
                <a:latin typeface="Avenir Roman"/>
                <a:ea typeface="Avenir Roman"/>
                <a:cs typeface="Avenir Roman"/>
                <a:sym typeface="Avenir Roman"/>
              </a:rPr>
              <a:t> are working on the model all the time, we might suffer from tunnel vision. And our work is very theoretical. We believe, that some issues will show themselves not until the metadata model is actually applied and used. Therefore we kindly ask you, to let us know if you encounter one of those issues. If you see something, say something </a:t>
            </a:r>
            <a:r>
              <a:rPr lang="en-US" sz="1200" baseline="0" noProof="0" dirty="0" smtClean="0">
                <a:effectLst/>
                <a:latin typeface="Avenir Roman"/>
                <a:ea typeface="Avenir Roman"/>
                <a:cs typeface="Avenir Roman"/>
                <a:sym typeface="Wingdings" panose="05000000000000000000" pitchFamily="2" charset="2"/>
              </a:rPr>
              <a:t></a:t>
            </a:r>
          </a:p>
          <a:p>
            <a:pPr marL="0" marR="0" indent="0" defTabSz="457200" eaLnBrk="1" fontAlgn="auto" latinLnBrk="0" hangingPunct="1">
              <a:lnSpc>
                <a:spcPct val="125000"/>
              </a:lnSpc>
              <a:spcBef>
                <a:spcPts val="0"/>
              </a:spcBef>
              <a:spcAft>
                <a:spcPts val="0"/>
              </a:spcAft>
              <a:buClrTx/>
              <a:buSzTx/>
              <a:buFontTx/>
              <a:buNone/>
              <a:tabLst/>
              <a:defRPr/>
            </a:pPr>
            <a:r>
              <a:rPr lang="en-US" sz="1200" baseline="0" noProof="0" dirty="0" smtClean="0">
                <a:effectLst/>
                <a:latin typeface="Avenir Roman"/>
                <a:ea typeface="Avenir Roman"/>
                <a:cs typeface="Avenir Roman"/>
                <a:sym typeface="Wingdings" panose="05000000000000000000" pitchFamily="2" charset="2"/>
              </a:rPr>
              <a:t>Our c</a:t>
            </a:r>
            <a:r>
              <a:rPr lang="en-US" sz="1200" baseline="0" noProof="0" dirty="0" smtClean="0">
                <a:effectLst/>
                <a:latin typeface="Avenir Roman"/>
                <a:ea typeface="Avenir Roman"/>
                <a:cs typeface="Avenir Roman"/>
                <a:sym typeface="Avenir Roman"/>
              </a:rPr>
              <a:t>ontact information will be provided at the end of this presentation.</a:t>
            </a:r>
            <a:endParaRPr lang="en-US" sz="1200" noProof="0" dirty="0" smtClean="0">
              <a:effectLst/>
              <a:latin typeface="Avenir Roman"/>
              <a:ea typeface="Avenir Roman"/>
              <a:cs typeface="Avenir Roman"/>
              <a:sym typeface="Avenir Roman"/>
            </a:endParaRPr>
          </a:p>
          <a:p>
            <a:endParaRPr lang="de-DE" sz="1200" dirty="0" smtClean="0"/>
          </a:p>
          <a:p>
            <a:endParaRPr lang="de-DE" sz="1200" dirty="0" smtClean="0"/>
          </a:p>
          <a:p>
            <a:endParaRPr lang="de-DE" sz="1200" dirty="0" smtClean="0"/>
          </a:p>
          <a:p>
            <a:r>
              <a:rPr lang="de-DE" sz="1200" dirty="0" smtClean="0"/>
              <a:t>https://pixabay.com/de/frau-schmetterling-psychologie-2087030/</a:t>
            </a:r>
          </a:p>
          <a:p>
            <a:endParaRPr lang="de-DE" sz="1200" dirty="0" smtClean="0"/>
          </a:p>
          <a:p>
            <a:endParaRPr lang="de-DE" sz="1200"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16</a:t>
            </a:fld>
            <a:endParaRPr lang="de-DE"/>
          </a:p>
        </p:txBody>
      </p:sp>
    </p:spTree>
    <p:extLst>
      <p:ext uri="{BB962C8B-B14F-4D97-AF65-F5344CB8AC3E}">
        <p14:creationId xmlns:p14="http://schemas.microsoft.com/office/powerpoint/2010/main" val="1959165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fi-FI" sz="1200" b="0" i="0" u="none" strike="noStrike" kern="1200" baseline="0" dirty="0" smtClean="0">
                <a:solidFill>
                  <a:schemeClr val="tx1"/>
                </a:solidFill>
                <a:latin typeface="+mn-lt"/>
                <a:ea typeface="+mn-ea"/>
                <a:cs typeface="+mn-cs"/>
              </a:rPr>
              <a:t>Data Access Policy Principle 11: Access </a:t>
            </a:r>
            <a:r>
              <a:rPr lang="en-US" sz="1200" b="0" i="0" u="none" strike="noStrike" kern="1200" baseline="0" dirty="0" smtClean="0">
                <a:solidFill>
                  <a:schemeClr val="tx1"/>
                </a:solidFill>
                <a:latin typeface="+mn-lt"/>
                <a:ea typeface="+mn-ea"/>
                <a:cs typeface="+mn-cs"/>
              </a:rPr>
              <a:t>conditions to data shall, by 2022, be fully interoperable.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 in the abstract we promised: “</a:t>
            </a:r>
            <a:r>
              <a:rPr lang="en-US" dirty="0" smtClean="0"/>
              <a:t>We will also discuss the challenges of developing the CMM model and the lessons learned so far.” I</a:t>
            </a:r>
            <a:r>
              <a:rPr lang="en-US" baseline="0" dirty="0" smtClean="0"/>
              <a:t> will collect some points here in the notes but won’t write them into the presentation.</a:t>
            </a:r>
          </a:p>
          <a:p>
            <a:endParaRPr lang="en-US" baseline="0" dirty="0" smtClean="0"/>
          </a:p>
          <a:p>
            <a:pPr marL="0" indent="0">
              <a:buFont typeface="Arial" panose="020B0604020202020204" pitchFamily="34" charset="0"/>
              <a:buNone/>
            </a:pPr>
            <a:r>
              <a:rPr lang="en-US" b="1" baseline="0" dirty="0" smtClean="0"/>
              <a:t>Challenges</a:t>
            </a:r>
          </a:p>
          <a:p>
            <a:pPr marL="171450" indent="-171450">
              <a:buFont typeface="Arial" panose="020B0604020202020204" pitchFamily="34" charset="0"/>
              <a:buChar char="•"/>
            </a:pPr>
            <a:r>
              <a:rPr lang="en-US" b="0" baseline="0" dirty="0" smtClean="0"/>
              <a:t>DDI related: </a:t>
            </a:r>
          </a:p>
          <a:p>
            <a:pPr marL="628650" lvl="1" indent="-171450">
              <a:buFont typeface="Arial" panose="020B0604020202020204" pitchFamily="34" charset="0"/>
              <a:buChar char="•"/>
            </a:pPr>
            <a:r>
              <a:rPr lang="en-US" b="0" baseline="0" dirty="0" smtClean="0"/>
              <a:t>Some workarounds needed due to lack of well suited DDI match for required information</a:t>
            </a:r>
          </a:p>
          <a:p>
            <a:pPr marL="628650" lvl="1" indent="-171450">
              <a:buFont typeface="Arial" panose="020B0604020202020204" pitchFamily="34" charset="0"/>
              <a:buChar char="•"/>
            </a:pPr>
            <a:r>
              <a:rPr lang="en-US" b="0" baseline="0" dirty="0" smtClean="0"/>
              <a:t>Many ways to document data in DDI (not one correct way; design decisions needed; but our aim is not to specify how SPs produce metadata or build their metadata systems</a:t>
            </a:r>
          </a:p>
          <a:p>
            <a:pPr marL="628650" lvl="1"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r>
              <a:rPr lang="en-US" b="0" baseline="0" dirty="0" err="1" smtClean="0"/>
              <a:t>Organisational</a:t>
            </a:r>
            <a:r>
              <a:rPr lang="en-US" b="0" baseline="0" dirty="0" smtClean="0"/>
              <a:t> (within CESSDA): lack of processes; lack of decision making; lack of transparency; lack of communication between projects; timing of projects not optimal</a:t>
            </a:r>
          </a:p>
          <a:p>
            <a:pPr marL="171450" indent="-171450">
              <a:buFont typeface="Arial" panose="020B0604020202020204" pitchFamily="34" charset="0"/>
              <a:buChar char="•"/>
            </a:pPr>
            <a:r>
              <a:rPr lang="en-US" b="0" baseline="0" dirty="0" smtClean="0"/>
              <a:t>Project management: eight partners from different </a:t>
            </a:r>
            <a:r>
              <a:rPr lang="en-US" b="0" baseline="0" dirty="0" err="1" smtClean="0"/>
              <a:t>organisations</a:t>
            </a:r>
            <a:r>
              <a:rPr lang="en-US" b="0" baseline="0" dirty="0" smtClean="0"/>
              <a:t> and countries</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fi-FI" dirty="0" smtClean="0"/>
          </a:p>
          <a:p>
            <a:pPr marL="171450" indent="-171450">
              <a:buFont typeface="Arial" panose="020B0604020202020204" pitchFamily="34" charset="0"/>
              <a:buChar char="•"/>
            </a:pPr>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17</a:t>
            </a:fld>
            <a:endParaRPr lang="de-DE"/>
          </a:p>
        </p:txBody>
      </p:sp>
    </p:spTree>
    <p:extLst>
      <p:ext uri="{BB962C8B-B14F-4D97-AF65-F5344CB8AC3E}">
        <p14:creationId xmlns:p14="http://schemas.microsoft.com/office/powerpoint/2010/main" val="2619869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fi-FI" sz="1200" b="0" i="0" u="none" strike="noStrike" kern="1200" baseline="0" dirty="0" smtClean="0">
                <a:solidFill>
                  <a:schemeClr val="tx1"/>
                </a:solidFill>
                <a:latin typeface="+mn-lt"/>
                <a:ea typeface="+mn-ea"/>
                <a:cs typeface="+mn-cs"/>
              </a:rPr>
              <a:t>Data Access Policy Principle 11: Access </a:t>
            </a:r>
            <a:r>
              <a:rPr lang="en-US" sz="1200" b="0" i="0" u="none" strike="noStrike" kern="1200" baseline="0" dirty="0" smtClean="0">
                <a:solidFill>
                  <a:schemeClr val="tx1"/>
                </a:solidFill>
                <a:latin typeface="+mn-lt"/>
                <a:ea typeface="+mn-ea"/>
                <a:cs typeface="+mn-cs"/>
              </a:rPr>
              <a:t>conditions to data shall, by 2022, be fully interoperable.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 in the abstract we promised: “</a:t>
            </a:r>
            <a:r>
              <a:rPr lang="en-US" dirty="0" smtClean="0"/>
              <a:t>We will also discuss the challenges of developing the CMM model and the lessons learned so far.” I</a:t>
            </a:r>
            <a:r>
              <a:rPr lang="en-US" baseline="0" dirty="0" smtClean="0"/>
              <a:t> will collect some points here in the notes but won’t write them into the presentation.</a:t>
            </a:r>
          </a:p>
          <a:p>
            <a:endParaRPr lang="en-US" baseline="0" dirty="0" smtClean="0"/>
          </a:p>
          <a:p>
            <a:pPr marL="0" indent="0">
              <a:buFont typeface="Arial" panose="020B0604020202020204" pitchFamily="34" charset="0"/>
              <a:buNone/>
            </a:pPr>
            <a:r>
              <a:rPr lang="en-US" b="1" baseline="0" dirty="0" smtClean="0"/>
              <a:t>Challenges</a:t>
            </a:r>
          </a:p>
          <a:p>
            <a:pPr marL="171450" indent="-171450">
              <a:buFont typeface="Arial" panose="020B0604020202020204" pitchFamily="34" charset="0"/>
              <a:buChar char="•"/>
            </a:pPr>
            <a:r>
              <a:rPr lang="en-US" b="0" baseline="0" dirty="0" smtClean="0"/>
              <a:t>DDI related: </a:t>
            </a:r>
          </a:p>
          <a:p>
            <a:pPr marL="628650" lvl="1" indent="-171450">
              <a:buFont typeface="Arial" panose="020B0604020202020204" pitchFamily="34" charset="0"/>
              <a:buChar char="•"/>
            </a:pPr>
            <a:r>
              <a:rPr lang="en-US" b="0" baseline="0" dirty="0" smtClean="0"/>
              <a:t>Some workarounds needed due to lack of well suited DDI match for required information</a:t>
            </a:r>
          </a:p>
          <a:p>
            <a:pPr marL="628650" lvl="1" indent="-171450">
              <a:buFont typeface="Arial" panose="020B0604020202020204" pitchFamily="34" charset="0"/>
              <a:buChar char="•"/>
            </a:pPr>
            <a:r>
              <a:rPr lang="en-US" b="0" baseline="0" dirty="0" smtClean="0"/>
              <a:t>Many ways to document data in DDI (not one correct way; design decisions needed; but our aim is not to specify how SPs produce metadata or build their metadata systems</a:t>
            </a:r>
          </a:p>
          <a:p>
            <a:pPr marL="628650" lvl="1"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r>
              <a:rPr lang="en-US" b="0" baseline="0" dirty="0" err="1" smtClean="0"/>
              <a:t>Organisational</a:t>
            </a:r>
            <a:r>
              <a:rPr lang="en-US" b="0" baseline="0" dirty="0" smtClean="0"/>
              <a:t> (within CESSDA): lack of processes; lack of decision making; lack of transparency; lack of communication between projects; timing of projects not optimal</a:t>
            </a:r>
          </a:p>
          <a:p>
            <a:pPr marL="171450" indent="-171450">
              <a:buFont typeface="Arial" panose="020B0604020202020204" pitchFamily="34" charset="0"/>
              <a:buChar char="•"/>
            </a:pPr>
            <a:r>
              <a:rPr lang="en-US" b="0" baseline="0" dirty="0" smtClean="0"/>
              <a:t>Project management: eight partners from different </a:t>
            </a:r>
            <a:r>
              <a:rPr lang="en-US" b="0" baseline="0" dirty="0" err="1" smtClean="0"/>
              <a:t>organisations</a:t>
            </a:r>
            <a:r>
              <a:rPr lang="en-US" b="0" baseline="0" dirty="0" smtClean="0"/>
              <a:t> and countries</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18</a:t>
            </a:fld>
            <a:endParaRPr lang="de-DE"/>
          </a:p>
        </p:txBody>
      </p:sp>
    </p:spTree>
    <p:extLst>
      <p:ext uri="{BB962C8B-B14F-4D97-AF65-F5344CB8AC3E}">
        <p14:creationId xmlns:p14="http://schemas.microsoft.com/office/powerpoint/2010/main" val="3786419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CESSDA stands for Consortium of European Social Science Data Archives and ERIC stands for European Research Infrastructure Consortium. CESSDA ERIC brings together social science data archives across Europe, with the aim of promoting the results of social science research and supporting national and international research and cooperation.</a:t>
            </a:r>
          </a:p>
          <a:p>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5</a:t>
            </a:fld>
            <a:endParaRPr lang="de-DE"/>
          </a:p>
        </p:txBody>
      </p:sp>
    </p:spTree>
    <p:extLst>
      <p:ext uri="{BB962C8B-B14F-4D97-AF65-F5344CB8AC3E}">
        <p14:creationId xmlns:p14="http://schemas.microsoft.com/office/powerpoint/2010/main" val="3634524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fi-FI" dirty="0" smtClean="0"/>
              <a:t>GA’s decision on </a:t>
            </a:r>
            <a:r>
              <a:rPr lang="fi-FI" smtClean="0"/>
              <a:t>CMM 1.0. </a:t>
            </a:r>
            <a:r>
              <a:rPr lang="fi-FI" dirty="0" smtClean="0"/>
              <a:t>When will CMM 1.0 be </a:t>
            </a:r>
            <a:r>
              <a:rPr lang="fi-FI" smtClean="0"/>
              <a:t>published?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smtClean="0">
                <a:solidFill>
                  <a:srgbClr val="C00000"/>
                </a:solidFill>
              </a:rPr>
              <a:t>PaSC v1 is only the first step and the CMM model supports more functionalities that PaSC v1 provides</a:t>
            </a:r>
          </a:p>
          <a:p>
            <a:endParaRPr lang="fi-FI" dirty="0" smtClean="0"/>
          </a:p>
          <a:p>
            <a:r>
              <a:rPr lang="fi-FI" dirty="0" smtClean="0"/>
              <a:t>Irena’s presentation on impact analysis!</a:t>
            </a:r>
          </a:p>
          <a:p>
            <a:endParaRPr lang="fi-FI"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We decided to use</a:t>
            </a:r>
            <a:r>
              <a:rPr lang="en-US" sz="1200" baseline="0" noProof="0" dirty="0" smtClean="0"/>
              <a:t> the DDI Lifecycle standard due to several reasons. Most of the CESSDA archives are already using it. And since it is the most elaborate metadata standard for the social scientists we figured it would serve best for our project.</a:t>
            </a:r>
            <a:endParaRPr lang="en-US" sz="120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Another reason</a:t>
            </a:r>
            <a:r>
              <a:rPr lang="en-US" sz="1200" baseline="0" noProof="0" dirty="0" smtClean="0"/>
              <a:t> for us to use DDI was the objective of interoperability. The use of DDI profiles and the consideration of other standards and schemas (such as </a:t>
            </a:r>
            <a:r>
              <a:rPr lang="en-US" sz="1200" dirty="0" smtClean="0"/>
              <a:t>Dublin Core, </a:t>
            </a:r>
            <a:r>
              <a:rPr lang="en-US" sz="1200" dirty="0" err="1" smtClean="0"/>
              <a:t>DataCite</a:t>
            </a:r>
            <a:r>
              <a:rPr lang="en-US" sz="1200" dirty="0" smtClean="0"/>
              <a:t>, </a:t>
            </a:r>
            <a:r>
              <a:rPr lang="en-US" sz="1200" dirty="0" err="1" smtClean="0"/>
              <a:t>da|ra</a:t>
            </a:r>
            <a:r>
              <a:rPr lang="en-US" sz="1200" dirty="0" smtClean="0"/>
              <a:t>, ISO) will also help</a:t>
            </a:r>
            <a:r>
              <a:rPr lang="en-US" sz="1200" baseline="0" dirty="0" smtClean="0"/>
              <a:t> with the objective of interoperability</a:t>
            </a:r>
            <a:r>
              <a:rPr lang="en-US" sz="1200" dirty="0" smtClean="0"/>
              <a:t>.</a:t>
            </a:r>
          </a:p>
          <a:p>
            <a:pPr marL="0" marR="0" indent="0" defTabSz="457200" eaLnBrk="1" fontAlgn="auto" latinLnBrk="0" hangingPunct="1">
              <a:lnSpc>
                <a:spcPct val="125000"/>
              </a:lnSpc>
              <a:spcBef>
                <a:spcPts val="0"/>
              </a:spcBef>
              <a:spcAft>
                <a:spcPts val="0"/>
              </a:spcAft>
              <a:buClrTx/>
              <a:buSzTx/>
              <a:buFontTx/>
              <a:buNone/>
              <a:tabLst/>
              <a:defRPr/>
            </a:pPr>
            <a:endParaRPr lang="en-US" sz="120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Currently</a:t>
            </a:r>
            <a:r>
              <a:rPr lang="en-US" sz="1200" baseline="0" noProof="0" dirty="0" smtClean="0"/>
              <a:t> the CESSDA Service Provider are using different versions of DDI. Some are still working with DDI Codebook and others have already switched to DDI Lifecycle. </a:t>
            </a:r>
          </a:p>
          <a:p>
            <a:pPr marL="0" marR="0" indent="0" defTabSz="457200" eaLnBrk="1" fontAlgn="auto" latinLnBrk="0" hangingPunct="1">
              <a:lnSpc>
                <a:spcPct val="125000"/>
              </a:lnSpc>
              <a:spcBef>
                <a:spcPts val="0"/>
              </a:spcBef>
              <a:spcAft>
                <a:spcPts val="0"/>
              </a:spcAft>
              <a:buClrTx/>
              <a:buSzTx/>
              <a:buFontTx/>
              <a:buNone/>
              <a:tabLst/>
              <a:defRPr/>
            </a:pPr>
            <a:endParaRPr lang="en-US" sz="1200" baseline="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effectLst/>
                <a:latin typeface="Avenir Roman"/>
                <a:ea typeface="Avenir Roman"/>
                <a:cs typeface="Avenir Roman"/>
                <a:sym typeface="Avenir Roman"/>
              </a:rPr>
              <a:t>To support the CESSDA Service Provider, there is a need for a CESSDA path from DDI Codebook to DDI Lifecycle. We provide the Information for the</a:t>
            </a:r>
            <a:r>
              <a:rPr lang="en-US" sz="1200" baseline="0" noProof="0" dirty="0" smtClean="0">
                <a:effectLst/>
                <a:latin typeface="Avenir Roman"/>
                <a:ea typeface="Avenir Roman"/>
                <a:cs typeface="Avenir Roman"/>
                <a:sym typeface="Avenir Roman"/>
              </a:rPr>
              <a:t> elements of our Core Model in DDI 3.2 and DDI 2.5.</a:t>
            </a:r>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6</a:t>
            </a:fld>
            <a:endParaRPr lang="de-DE"/>
          </a:p>
        </p:txBody>
      </p:sp>
    </p:spTree>
    <p:extLst>
      <p:ext uri="{BB962C8B-B14F-4D97-AF65-F5344CB8AC3E}">
        <p14:creationId xmlns:p14="http://schemas.microsoft.com/office/powerpoint/2010/main" val="1747088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Tomorrow (Wednesday) afternoon: Elaborating an XML Crosswalk Between DDI and EAD for an Emerging Data Archive Service.</a:t>
            </a:r>
          </a:p>
          <a:p>
            <a:r>
              <a:rPr lang="en-US" dirty="0" smtClean="0"/>
              <a:t>Benjamin </a:t>
            </a:r>
            <a:r>
              <a:rPr lang="en-US" dirty="0" err="1" smtClean="0"/>
              <a:t>Peuch</a:t>
            </a:r>
            <a:r>
              <a:rPr lang="en-US" dirty="0" smtClean="0"/>
              <a:t> (State Archives of Belgium).</a:t>
            </a:r>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7</a:t>
            </a:fld>
            <a:endParaRPr lang="de-DE"/>
          </a:p>
        </p:txBody>
      </p:sp>
    </p:spTree>
    <p:extLst>
      <p:ext uri="{BB962C8B-B14F-4D97-AF65-F5344CB8AC3E}">
        <p14:creationId xmlns:p14="http://schemas.microsoft.com/office/powerpoint/2010/main" val="281386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9CC742DB-A005-4C24-B25E-CD9DAA7EB4F6}" type="slidenum">
              <a:rPr lang="de-DE" smtClean="0"/>
              <a:t>8</a:t>
            </a:fld>
            <a:endParaRPr lang="de-DE"/>
          </a:p>
        </p:txBody>
      </p:sp>
    </p:spTree>
    <p:extLst>
      <p:ext uri="{BB962C8B-B14F-4D97-AF65-F5344CB8AC3E}">
        <p14:creationId xmlns:p14="http://schemas.microsoft.com/office/powerpoint/2010/main" val="2722898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solidFill>
                  <a:srgbClr val="FF0000"/>
                </a:solidFill>
              </a:rPr>
              <a:t>Which other CESSDA Projects apart from </a:t>
            </a:r>
            <a:r>
              <a:rPr lang="en-US" dirty="0" err="1" smtClean="0">
                <a:solidFill>
                  <a:srgbClr val="FF0000"/>
                </a:solidFill>
              </a:rPr>
              <a:t>PaSC</a:t>
            </a:r>
            <a:r>
              <a:rPr lang="en-US" dirty="0" smtClean="0">
                <a:solidFill>
                  <a:srgbClr val="FF0000"/>
                </a:solidFill>
              </a:rPr>
              <a:t> and EQB will benefit from CMM and have been taken in account </a:t>
            </a:r>
          </a:p>
          <a:p>
            <a:r>
              <a:rPr lang="en-US" dirty="0" smtClean="0">
                <a:solidFill>
                  <a:srgbClr val="FF0000"/>
                </a:solidFill>
              </a:rPr>
              <a:t>• </a:t>
            </a:r>
            <a:r>
              <a:rPr lang="en-US" dirty="0" err="1" smtClean="0">
                <a:solidFill>
                  <a:srgbClr val="FF0000"/>
                </a:solidFill>
              </a:rPr>
              <a:t>PaSC</a:t>
            </a:r>
            <a:r>
              <a:rPr lang="en-US" dirty="0" smtClean="0">
                <a:solidFill>
                  <a:srgbClr val="FF0000"/>
                </a:solidFill>
              </a:rPr>
              <a:t> • CV Manager • EQB - ph4 • </a:t>
            </a:r>
            <a:r>
              <a:rPr lang="en-US" dirty="0" err="1" smtClean="0">
                <a:solidFill>
                  <a:srgbClr val="FF0000"/>
                </a:solidFill>
              </a:rPr>
              <a:t>DataverseEU</a:t>
            </a:r>
            <a:r>
              <a:rPr lang="en-US" dirty="0" smtClean="0">
                <a:solidFill>
                  <a:srgbClr val="FF0000"/>
                </a:solidFill>
              </a:rPr>
              <a:t> 2018 • Vocabulary Services •  PID policy • Data Access policy</a:t>
            </a:r>
          </a:p>
          <a:p>
            <a:endParaRPr lang="en-US" b="0" dirty="0" smtClean="0">
              <a:solidFill>
                <a:srgbClr val="FF0000"/>
              </a:solidFill>
              <a:effectLst/>
            </a:endParaRPr>
          </a:p>
          <a:p>
            <a:endParaRPr lang="en-US" b="0" dirty="0" smtClean="0">
              <a:solidFill>
                <a:srgbClr val="FF0000"/>
              </a:solidFill>
              <a:effectLst/>
            </a:endParaRPr>
          </a:p>
          <a:p>
            <a:r>
              <a:rPr lang="en-US" b="1" dirty="0" smtClean="0"/>
              <a:t>Research Infrastructure</a:t>
            </a:r>
          </a:p>
          <a:p>
            <a:r>
              <a:rPr lang="en-US" dirty="0" smtClean="0"/>
              <a:t>A seamless social science data archive service for the whole of the European Research Area (ERA), which is capable of supporting the research needs of the next generation of social scientists wherever in Europe they may be, or beyond.</a:t>
            </a:r>
          </a:p>
          <a:p>
            <a:endParaRPr lang="en-US" dirty="0" smtClean="0"/>
          </a:p>
          <a:p>
            <a:r>
              <a:rPr lang="en-US" dirty="0" smtClean="0"/>
              <a:t>See also:</a:t>
            </a:r>
            <a:r>
              <a:rPr lang="en-US" baseline="0" dirty="0" smtClean="0"/>
              <a:t> https://www.cessda.eu/Research-Infrastructure/Technical-Framework/Background-on-CESSDA-s-Technical-Work </a:t>
            </a:r>
            <a:endParaRPr lang="en-US" dirty="0" smtClean="0"/>
          </a:p>
          <a:p>
            <a:endParaRPr lang="fi-FI" dirty="0" smtClean="0"/>
          </a:p>
          <a:p>
            <a:endParaRPr lang="fi-FI"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9</a:t>
            </a:fld>
            <a:endParaRPr lang="de-DE"/>
          </a:p>
        </p:txBody>
      </p:sp>
    </p:spTree>
    <p:extLst>
      <p:ext uri="{BB962C8B-B14F-4D97-AF65-F5344CB8AC3E}">
        <p14:creationId xmlns:p14="http://schemas.microsoft.com/office/powerpoint/2010/main" val="2891123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25000"/>
              </a:lnSpc>
              <a:spcBef>
                <a:spcPts val="0"/>
              </a:spcBef>
              <a:spcAft>
                <a:spcPts val="0"/>
              </a:spcAft>
              <a:buClrTx/>
              <a:buSzTx/>
              <a:buFontTx/>
              <a:buNone/>
              <a:tabLst/>
              <a:defRPr/>
            </a:pPr>
            <a:r>
              <a:rPr lang="en-GB" sz="1200" dirty="0" smtClean="0">
                <a:effectLst/>
                <a:latin typeface="Avenir Roman"/>
                <a:ea typeface="Avenir Roman"/>
                <a:cs typeface="Avenir Roman"/>
                <a:sym typeface="Avenir Roman"/>
              </a:rPr>
              <a:t>This</a:t>
            </a:r>
            <a:r>
              <a:rPr lang="en-GB" sz="1200" baseline="0" dirty="0" smtClean="0">
                <a:effectLst/>
                <a:latin typeface="Avenir Roman"/>
                <a:ea typeface="Avenir Roman"/>
                <a:cs typeface="Avenir Roman"/>
                <a:sym typeface="Avenir Roman"/>
              </a:rPr>
              <a:t> is how the Current version of the CMM1 Core Model looks like. We </a:t>
            </a:r>
            <a:endParaRPr lang="en-GB" sz="1200" dirty="0" smtClean="0">
              <a:effectLst/>
              <a:latin typeface="Avenir Roman"/>
              <a:ea typeface="Avenir Roman"/>
              <a:cs typeface="Avenir Roman"/>
              <a:sym typeface="Avenir Roman"/>
            </a:endParaRPr>
          </a:p>
          <a:p>
            <a:pPr marL="0" marR="0" lvl="0" indent="0" defTabSz="457200" eaLnBrk="1" fontAlgn="auto" latinLnBrk="0" hangingPunct="1">
              <a:lnSpc>
                <a:spcPct val="125000"/>
              </a:lnSpc>
              <a:spcBef>
                <a:spcPts val="0"/>
              </a:spcBef>
              <a:spcAft>
                <a:spcPts val="0"/>
              </a:spcAft>
              <a:buClrTx/>
              <a:buSzTx/>
              <a:buFontTx/>
              <a:buNone/>
              <a:tabLst/>
              <a:defRPr/>
            </a:pPr>
            <a:endParaRPr lang="en-GB" sz="1200" dirty="0" smtClean="0">
              <a:effectLst/>
              <a:latin typeface="Avenir Roman"/>
              <a:ea typeface="Avenir Roman"/>
              <a:cs typeface="Avenir Roman"/>
              <a:sym typeface="Avenir Roman"/>
            </a:endParaRPr>
          </a:p>
          <a:p>
            <a:pPr marL="0" marR="0" lvl="0" indent="0" defTabSz="457200" eaLnBrk="1" fontAlgn="auto" latinLnBrk="0" hangingPunct="1">
              <a:lnSpc>
                <a:spcPct val="125000"/>
              </a:lnSpc>
              <a:spcBef>
                <a:spcPts val="0"/>
              </a:spcBef>
              <a:spcAft>
                <a:spcPts val="0"/>
              </a:spcAft>
              <a:buClrTx/>
              <a:buSzTx/>
              <a:buFontTx/>
              <a:buNone/>
              <a:tabLst/>
              <a:defRPr/>
            </a:pPr>
            <a:r>
              <a:rPr lang="en-GB" sz="1200" dirty="0" smtClean="0">
                <a:effectLst/>
                <a:latin typeface="Avenir Roman"/>
                <a:ea typeface="Avenir Roman"/>
                <a:cs typeface="Avenir Roman"/>
                <a:sym typeface="Avenir Roman"/>
              </a:rPr>
              <a:t>The Core Metadata Model no.</a:t>
            </a:r>
            <a:r>
              <a:rPr lang="en-GB" sz="1200" baseline="0" dirty="0" smtClean="0">
                <a:effectLst/>
                <a:latin typeface="Avenir Roman"/>
                <a:ea typeface="Avenir Roman"/>
                <a:cs typeface="Avenir Roman"/>
                <a:sym typeface="Avenir Roman"/>
              </a:rPr>
              <a:t> 1 is a</a:t>
            </a:r>
            <a:r>
              <a:rPr lang="en-GB" sz="1200" dirty="0" smtClean="0">
                <a:effectLst/>
                <a:latin typeface="Avenir Roman"/>
                <a:ea typeface="Avenir Roman"/>
                <a:cs typeface="Avenir Roman"/>
                <a:sym typeface="Avenir Roman"/>
              </a:rPr>
              <a:t> basic solution that allows for starting to build prioritized services. It</a:t>
            </a:r>
            <a:r>
              <a:rPr lang="en-GB" sz="1200" baseline="0" dirty="0" smtClean="0">
                <a:effectLst/>
                <a:latin typeface="Avenir Roman"/>
                <a:ea typeface="Avenir Roman"/>
                <a:cs typeface="Avenir Roman"/>
                <a:sym typeface="Avenir Roman"/>
              </a:rPr>
              <a:t> </a:t>
            </a:r>
            <a:r>
              <a:rPr lang="en-US" sz="1200" dirty="0" smtClean="0">
                <a:effectLst/>
                <a:latin typeface="Avenir Roman"/>
                <a:ea typeface="Avenir Roman"/>
                <a:cs typeface="Avenir Roman"/>
                <a:sym typeface="Avenir Roman"/>
              </a:rPr>
              <a:t>reflects the needs of both Service Providers and researchers</a:t>
            </a:r>
            <a:r>
              <a:rPr lang="en-GB" sz="1200" dirty="0" smtClean="0">
                <a:effectLst/>
                <a:latin typeface="Avenir Roman"/>
                <a:ea typeface="Avenir Roman"/>
                <a:cs typeface="Avenir Roman"/>
                <a:sym typeface="Avenir Roman"/>
              </a:rPr>
              <a:t>. The Metadata</a:t>
            </a:r>
            <a:r>
              <a:rPr lang="en-GB" sz="1200" baseline="0" dirty="0" smtClean="0">
                <a:effectLst/>
                <a:latin typeface="Avenir Roman"/>
                <a:ea typeface="Avenir Roman"/>
                <a:cs typeface="Avenir Roman"/>
                <a:sym typeface="Avenir Roman"/>
              </a:rPr>
              <a:t> Model s</a:t>
            </a:r>
            <a:r>
              <a:rPr lang="en-US" sz="1200" dirty="0" err="1" smtClean="0">
                <a:effectLst/>
                <a:latin typeface="Avenir Roman"/>
                <a:ea typeface="Avenir Roman"/>
                <a:cs typeface="Avenir Roman"/>
                <a:sym typeface="Avenir Roman"/>
              </a:rPr>
              <a:t>upports</a:t>
            </a:r>
            <a:r>
              <a:rPr lang="en-US" sz="1200" dirty="0" smtClean="0">
                <a:effectLst/>
                <a:latin typeface="Avenir Roman"/>
                <a:ea typeface="Avenir Roman"/>
                <a:cs typeface="Avenir Roman"/>
                <a:sym typeface="Avenir Roman"/>
              </a:rPr>
              <a:t> the description of data from social sciences (</a:t>
            </a:r>
            <a:r>
              <a:rPr lang="en-GB" sz="1200" dirty="0" smtClean="0">
                <a:effectLst/>
                <a:latin typeface="Avenir Roman"/>
                <a:ea typeface="Avenir Roman"/>
                <a:cs typeface="Avenir Roman"/>
                <a:sym typeface="Avenir Roman"/>
              </a:rPr>
              <a:t>especially survey-type quantitative data</a:t>
            </a:r>
            <a:r>
              <a:rPr lang="en-US" sz="1200" dirty="0" smtClean="0">
                <a:effectLst/>
                <a:latin typeface="Avenir Roman"/>
                <a:ea typeface="Avenir Roman"/>
                <a:cs typeface="Avenir Roman"/>
                <a:sym typeface="Avenir Roman"/>
              </a:rPr>
              <a:t>), but also from other disciplines, e.g. humanities and health sciences.</a:t>
            </a:r>
          </a:p>
          <a:p>
            <a:pPr lvl="0"/>
            <a:endParaRPr lang="en-US" sz="1200" baseline="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We decided to use</a:t>
            </a:r>
            <a:r>
              <a:rPr lang="en-US" sz="1200" baseline="0" noProof="0" dirty="0" smtClean="0"/>
              <a:t> the DDI Lifecycle standard due to several reasons. Most of the CESSDA archives are already using it. And since it is the most elaborate metadata standard for the social scientists we figured it would serve best for our project.</a:t>
            </a:r>
            <a:endParaRPr lang="en-US" sz="120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Another reason</a:t>
            </a:r>
            <a:r>
              <a:rPr lang="en-US" sz="1200" baseline="0" noProof="0" dirty="0" smtClean="0"/>
              <a:t> for us to use DDI was the objective of interoperability. The use of DDI profiles and the consideration of other standards and schemas (such as </a:t>
            </a:r>
            <a:r>
              <a:rPr lang="en-US" sz="1200" dirty="0" smtClean="0"/>
              <a:t>Dublin Core, </a:t>
            </a:r>
            <a:r>
              <a:rPr lang="en-US" sz="1200" dirty="0" err="1" smtClean="0"/>
              <a:t>DataCite</a:t>
            </a:r>
            <a:r>
              <a:rPr lang="en-US" sz="1200" dirty="0" smtClean="0"/>
              <a:t>, </a:t>
            </a:r>
            <a:r>
              <a:rPr lang="en-US" sz="1200" dirty="0" err="1" smtClean="0"/>
              <a:t>da|ra</a:t>
            </a:r>
            <a:r>
              <a:rPr lang="en-US" sz="1200" dirty="0" smtClean="0"/>
              <a:t>, ISO) will also help</a:t>
            </a:r>
            <a:r>
              <a:rPr lang="en-US" sz="1200" baseline="0" dirty="0" smtClean="0"/>
              <a:t> with the objective of interoperability</a:t>
            </a:r>
            <a:r>
              <a:rPr lang="en-US" sz="1200" dirty="0" smtClean="0"/>
              <a:t>.</a:t>
            </a:r>
          </a:p>
          <a:p>
            <a:pPr marL="0" marR="0" indent="0" defTabSz="457200" eaLnBrk="1" fontAlgn="auto" latinLnBrk="0" hangingPunct="1">
              <a:lnSpc>
                <a:spcPct val="125000"/>
              </a:lnSpc>
              <a:spcBef>
                <a:spcPts val="0"/>
              </a:spcBef>
              <a:spcAft>
                <a:spcPts val="0"/>
              </a:spcAft>
              <a:buClrTx/>
              <a:buSzTx/>
              <a:buFontTx/>
              <a:buNone/>
              <a:tabLst/>
              <a:defRPr/>
            </a:pPr>
            <a:endParaRPr lang="en-US" sz="1200" noProof="0" dirty="0" smtClean="0"/>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t>Currently</a:t>
            </a:r>
            <a:r>
              <a:rPr lang="en-US" sz="1200" baseline="0" noProof="0" dirty="0" smtClean="0"/>
              <a:t> the CESSDA Service Provider are using different versions of DDI. Some are still working with DDI Codebook and others have already switched to DDI Lifecycle. </a:t>
            </a:r>
          </a:p>
          <a:p>
            <a:pPr marL="0" marR="0" indent="0" defTabSz="457200" eaLnBrk="1" fontAlgn="auto" latinLnBrk="0" hangingPunct="1">
              <a:lnSpc>
                <a:spcPct val="125000"/>
              </a:lnSpc>
              <a:spcBef>
                <a:spcPts val="0"/>
              </a:spcBef>
              <a:spcAft>
                <a:spcPts val="0"/>
              </a:spcAft>
              <a:buClrTx/>
              <a:buSzTx/>
              <a:buFontTx/>
              <a:buNone/>
              <a:tabLst/>
              <a:defRPr/>
            </a:pPr>
            <a:r>
              <a:rPr lang="en-US" sz="1200" noProof="0" dirty="0" smtClean="0">
                <a:effectLst/>
                <a:latin typeface="Avenir Roman"/>
                <a:ea typeface="Avenir Roman"/>
                <a:cs typeface="Avenir Roman"/>
                <a:sym typeface="Avenir Roman"/>
              </a:rPr>
              <a:t>To support the CESSDA Service Provider, there is a need for a CESSDA path from DDI Codebook to DDI Lifecycle. We provide the Information for the</a:t>
            </a:r>
            <a:r>
              <a:rPr lang="en-US" sz="1200" baseline="0" noProof="0" dirty="0" smtClean="0">
                <a:effectLst/>
                <a:latin typeface="Avenir Roman"/>
                <a:ea typeface="Avenir Roman"/>
                <a:cs typeface="Avenir Roman"/>
                <a:sym typeface="Avenir Roman"/>
              </a:rPr>
              <a:t> elements of our Core Model in DDI 3.2, DDI 2.5 and also DDI Disco (</a:t>
            </a:r>
            <a:r>
              <a:rPr lang="en-US" sz="1200" dirty="0" smtClean="0"/>
              <a:t>DDI-RDF Discovery Vocabulary (Disco))</a:t>
            </a:r>
          </a:p>
          <a:p>
            <a:pPr lvl="0"/>
            <a:endParaRPr lang="en-US" sz="1200" baseline="0" noProof="0" dirty="0" smtClean="0"/>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10</a:t>
            </a:fld>
            <a:endParaRPr lang="de-DE"/>
          </a:p>
        </p:txBody>
      </p:sp>
    </p:spTree>
    <p:extLst>
      <p:ext uri="{BB962C8B-B14F-4D97-AF65-F5344CB8AC3E}">
        <p14:creationId xmlns:p14="http://schemas.microsoft.com/office/powerpoint/2010/main" val="2494452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noProof="0" dirty="0" smtClean="0"/>
              <a:t>Wolfgang </a:t>
            </a:r>
            <a:r>
              <a:rPr lang="en-US" sz="1200" baseline="0" noProof="0" dirty="0" err="1" smtClean="0"/>
              <a:t>Zenk-Möltgen</a:t>
            </a:r>
            <a:r>
              <a:rPr lang="en-US" sz="1200" baseline="0" noProof="0" dirty="0" smtClean="0"/>
              <a:t> from GESIS is also working in the CMM project. He has thankfully created a UML Model based on our CMM1 Metadata Schema. It describes the relationships between the different elements. I will be published – once it is approved for the SPs in order to help them using the CMM Metadata schema. We don’t know however when that will be exactly. </a:t>
            </a:r>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11</a:t>
            </a:fld>
            <a:endParaRPr lang="de-DE"/>
          </a:p>
        </p:txBody>
      </p:sp>
    </p:spTree>
    <p:extLst>
      <p:ext uri="{BB962C8B-B14F-4D97-AF65-F5344CB8AC3E}">
        <p14:creationId xmlns:p14="http://schemas.microsoft.com/office/powerpoint/2010/main" val="4220350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noProof="0" dirty="0" smtClean="0"/>
              <a:t>Wolfgang has also prepared XML-examples for the CMM Model. I won’t go into detail right now about the UML and XML-examples, because we simply don’t have the time for that. But we wanted to let you know about them. </a:t>
            </a:r>
          </a:p>
          <a:p>
            <a:endParaRPr lang="de-DE" dirty="0"/>
          </a:p>
        </p:txBody>
      </p:sp>
      <p:sp>
        <p:nvSpPr>
          <p:cNvPr id="4" name="Foliennummernplatzhalter 3"/>
          <p:cNvSpPr>
            <a:spLocks noGrp="1"/>
          </p:cNvSpPr>
          <p:nvPr>
            <p:ph type="sldNum" sz="quarter" idx="10"/>
          </p:nvPr>
        </p:nvSpPr>
        <p:spPr/>
        <p:txBody>
          <a:bodyPr/>
          <a:lstStyle/>
          <a:p>
            <a:fld id="{9CC742DB-A005-4C24-B25E-CD9DAA7EB4F6}" type="slidenum">
              <a:rPr lang="de-DE" smtClean="0"/>
              <a:t>12</a:t>
            </a:fld>
            <a:endParaRPr lang="de-DE"/>
          </a:p>
        </p:txBody>
      </p:sp>
    </p:spTree>
    <p:extLst>
      <p:ext uri="{BB962C8B-B14F-4D97-AF65-F5344CB8AC3E}">
        <p14:creationId xmlns:p14="http://schemas.microsoft.com/office/powerpoint/2010/main" val="13464692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 l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A1042CC2-23FE-4B3F-82E6-1D21DDE1359D}"/>
              </a:ext>
            </a:extLst>
          </p:cNvPr>
          <p:cNvSpPr/>
          <p:nvPr userDrawn="1"/>
        </p:nvSpPr>
        <p:spPr>
          <a:xfrm>
            <a:off x="-1" y="2351984"/>
            <a:ext cx="12231757" cy="4837595"/>
          </a:xfrm>
          <a:prstGeom prst="rect">
            <a:avLst/>
          </a:prstGeom>
          <a:solidFill>
            <a:srgbClr val="E8E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8" name="Rectangle 10">
            <a:extLst>
              <a:ext uri="{FF2B5EF4-FFF2-40B4-BE49-F238E27FC236}">
                <a16:creationId xmlns:a16="http://schemas.microsoft.com/office/drawing/2014/main" xmlns="" id="{81C7775B-490C-478A-9FCD-553097945EE8}"/>
              </a:ext>
            </a:extLst>
          </p:cNvPr>
          <p:cNvSpPr/>
          <p:nvPr userDrawn="1"/>
        </p:nvSpPr>
        <p:spPr>
          <a:xfrm>
            <a:off x="5198166" y="3412083"/>
            <a:ext cx="7033590" cy="3777496"/>
          </a:xfrm>
          <a:custGeom>
            <a:avLst/>
            <a:gdLst>
              <a:gd name="connsiteX0" fmla="*/ 0 w 5883965"/>
              <a:gd name="connsiteY0" fmla="*/ 0 h 3821596"/>
              <a:gd name="connsiteX1" fmla="*/ 5883965 w 5883965"/>
              <a:gd name="connsiteY1" fmla="*/ 0 h 3821596"/>
              <a:gd name="connsiteX2" fmla="*/ 5883965 w 5883965"/>
              <a:gd name="connsiteY2" fmla="*/ 3821596 h 3821596"/>
              <a:gd name="connsiteX3" fmla="*/ 0 w 5883965"/>
              <a:gd name="connsiteY3" fmla="*/ 3821596 h 3821596"/>
              <a:gd name="connsiteX4" fmla="*/ 0 w 5883965"/>
              <a:gd name="connsiteY4" fmla="*/ 0 h 3821596"/>
              <a:gd name="connsiteX0" fmla="*/ 0 w 5883965"/>
              <a:gd name="connsiteY0" fmla="*/ 0 h 3821596"/>
              <a:gd name="connsiteX1" fmla="*/ 5874025 w 5883965"/>
              <a:gd name="connsiteY1" fmla="*/ 815009 h 3821596"/>
              <a:gd name="connsiteX2" fmla="*/ 5883965 w 5883965"/>
              <a:gd name="connsiteY2" fmla="*/ 3821596 h 3821596"/>
              <a:gd name="connsiteX3" fmla="*/ 0 w 5883965"/>
              <a:gd name="connsiteY3" fmla="*/ 3821596 h 3821596"/>
              <a:gd name="connsiteX4" fmla="*/ 0 w 5883965"/>
              <a:gd name="connsiteY4" fmla="*/ 0 h 3821596"/>
              <a:gd name="connsiteX0" fmla="*/ 1232452 w 7116417"/>
              <a:gd name="connsiteY0" fmla="*/ 0 h 3821596"/>
              <a:gd name="connsiteX1" fmla="*/ 7106477 w 7116417"/>
              <a:gd name="connsiteY1" fmla="*/ 815009 h 3821596"/>
              <a:gd name="connsiteX2" fmla="*/ 7116417 w 7116417"/>
              <a:gd name="connsiteY2" fmla="*/ 3821596 h 3821596"/>
              <a:gd name="connsiteX3" fmla="*/ 0 w 7116417"/>
              <a:gd name="connsiteY3" fmla="*/ 3811657 h 3821596"/>
              <a:gd name="connsiteX4" fmla="*/ 1232452 w 7116417"/>
              <a:gd name="connsiteY4" fmla="*/ 0 h 3821596"/>
              <a:gd name="connsiteX0" fmla="*/ 1232452 w 7116417"/>
              <a:gd name="connsiteY0" fmla="*/ 0 h 3832186"/>
              <a:gd name="connsiteX1" fmla="*/ 7106477 w 7116417"/>
              <a:gd name="connsiteY1" fmla="*/ 825599 h 3832186"/>
              <a:gd name="connsiteX2" fmla="*/ 7116417 w 7116417"/>
              <a:gd name="connsiteY2" fmla="*/ 3832186 h 3832186"/>
              <a:gd name="connsiteX3" fmla="*/ 0 w 7116417"/>
              <a:gd name="connsiteY3" fmla="*/ 3822247 h 3832186"/>
              <a:gd name="connsiteX4" fmla="*/ 1232452 w 7116417"/>
              <a:gd name="connsiteY4" fmla="*/ 0 h 3832186"/>
              <a:gd name="connsiteX0" fmla="*/ 1252565 w 7116417"/>
              <a:gd name="connsiteY0" fmla="*/ 0 h 4004368"/>
              <a:gd name="connsiteX1" fmla="*/ 7106477 w 7116417"/>
              <a:gd name="connsiteY1" fmla="*/ 997781 h 4004368"/>
              <a:gd name="connsiteX2" fmla="*/ 7116417 w 7116417"/>
              <a:gd name="connsiteY2" fmla="*/ 4004368 h 4004368"/>
              <a:gd name="connsiteX3" fmla="*/ 0 w 7116417"/>
              <a:gd name="connsiteY3" fmla="*/ 3994429 h 4004368"/>
              <a:gd name="connsiteX4" fmla="*/ 1252565 w 7116417"/>
              <a:gd name="connsiteY4" fmla="*/ 0 h 4004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6417" h="4004368">
                <a:moveTo>
                  <a:pt x="1252565" y="0"/>
                </a:moveTo>
                <a:lnTo>
                  <a:pt x="7106477" y="997781"/>
                </a:lnTo>
                <a:cubicBezTo>
                  <a:pt x="7109790" y="1999977"/>
                  <a:pt x="7113104" y="3002172"/>
                  <a:pt x="7116417" y="4004368"/>
                </a:cubicBezTo>
                <a:lnTo>
                  <a:pt x="0" y="3994429"/>
                </a:lnTo>
                <a:lnTo>
                  <a:pt x="1252565" y="0"/>
                </a:lnTo>
                <a:close/>
              </a:path>
            </a:pathLst>
          </a:custGeom>
          <a:solidFill>
            <a:srgbClr val="D9D6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9" name="Rectangle 11">
            <a:extLst>
              <a:ext uri="{FF2B5EF4-FFF2-40B4-BE49-F238E27FC236}">
                <a16:creationId xmlns:a16="http://schemas.microsoft.com/office/drawing/2014/main" xmlns="" id="{B8A725B2-372C-4036-9EF8-53B10911FF2F}"/>
              </a:ext>
            </a:extLst>
          </p:cNvPr>
          <p:cNvSpPr/>
          <p:nvPr userDrawn="1"/>
        </p:nvSpPr>
        <p:spPr>
          <a:xfrm>
            <a:off x="0" y="0"/>
            <a:ext cx="12231756" cy="4379567"/>
          </a:xfrm>
          <a:custGeom>
            <a:avLst/>
            <a:gdLst>
              <a:gd name="connsiteX0" fmla="*/ 0 w 12192000"/>
              <a:gd name="connsiteY0" fmla="*/ 0 h 2351984"/>
              <a:gd name="connsiteX1" fmla="*/ 12192000 w 12192000"/>
              <a:gd name="connsiteY1" fmla="*/ 0 h 2351984"/>
              <a:gd name="connsiteX2" fmla="*/ 12192000 w 12192000"/>
              <a:gd name="connsiteY2" fmla="*/ 2351984 h 2351984"/>
              <a:gd name="connsiteX3" fmla="*/ 0 w 12192000"/>
              <a:gd name="connsiteY3" fmla="*/ 2351984 h 2351984"/>
              <a:gd name="connsiteX4" fmla="*/ 0 w 12192000"/>
              <a:gd name="connsiteY4" fmla="*/ 0 h 2351984"/>
              <a:gd name="connsiteX0" fmla="*/ 0 w 12192000"/>
              <a:gd name="connsiteY0" fmla="*/ 0 h 4379567"/>
              <a:gd name="connsiteX1" fmla="*/ 12192000 w 12192000"/>
              <a:gd name="connsiteY1" fmla="*/ 0 h 4379567"/>
              <a:gd name="connsiteX2" fmla="*/ 12182061 w 12192000"/>
              <a:gd name="connsiteY2" fmla="*/ 4379567 h 4379567"/>
              <a:gd name="connsiteX3" fmla="*/ 0 w 12192000"/>
              <a:gd name="connsiteY3" fmla="*/ 2351984 h 4379567"/>
              <a:gd name="connsiteX4" fmla="*/ 0 w 12192000"/>
              <a:gd name="connsiteY4" fmla="*/ 0 h 4379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379567">
                <a:moveTo>
                  <a:pt x="0" y="0"/>
                </a:moveTo>
                <a:lnTo>
                  <a:pt x="12192000" y="0"/>
                </a:lnTo>
                <a:lnTo>
                  <a:pt x="12182061" y="4379567"/>
                </a:lnTo>
                <a:lnTo>
                  <a:pt x="0" y="2351984"/>
                </a:lnTo>
                <a:lnTo>
                  <a:pt x="0" y="0"/>
                </a:lnTo>
                <a:close/>
              </a:path>
            </a:pathLst>
          </a:custGeom>
          <a:solidFill>
            <a:srgbClr val="CECA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12" name="Title 1">
            <a:extLst>
              <a:ext uri="{FF2B5EF4-FFF2-40B4-BE49-F238E27FC236}">
                <a16:creationId xmlns:a16="http://schemas.microsoft.com/office/drawing/2014/main" xmlns="" id="{09320131-2411-4553-96FB-BEEB81D44DDE}"/>
              </a:ext>
            </a:extLst>
          </p:cNvPr>
          <p:cNvSpPr>
            <a:spLocks noGrp="1"/>
          </p:cNvSpPr>
          <p:nvPr>
            <p:ph type="ctrTitle" hasCustomPrompt="1"/>
          </p:nvPr>
        </p:nvSpPr>
        <p:spPr>
          <a:xfrm>
            <a:off x="4929899" y="645285"/>
            <a:ext cx="7016936" cy="1501567"/>
          </a:xfrm>
          <a:prstGeom prst="rect">
            <a:avLst/>
          </a:prstGeom>
        </p:spPr>
        <p:txBody>
          <a:bodyPr anchor="t" anchorCtr="0">
            <a:normAutofit/>
          </a:bodyPr>
          <a:lstStyle>
            <a:lvl1pPr algn="l">
              <a:defRPr sz="48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First slide title – Open Sans Light 48px</a:t>
            </a:r>
            <a:endParaRPr lang="nb-NO" dirty="0"/>
          </a:p>
        </p:txBody>
      </p:sp>
      <p:sp>
        <p:nvSpPr>
          <p:cNvPr id="13" name="Subtitle 2">
            <a:extLst>
              <a:ext uri="{FF2B5EF4-FFF2-40B4-BE49-F238E27FC236}">
                <a16:creationId xmlns:a16="http://schemas.microsoft.com/office/drawing/2014/main" xmlns="" id="{ABABA9F9-6555-4333-AA8F-239DE7CEBD03}"/>
              </a:ext>
            </a:extLst>
          </p:cNvPr>
          <p:cNvSpPr>
            <a:spLocks noGrp="1"/>
          </p:cNvSpPr>
          <p:nvPr>
            <p:ph type="subTitle" idx="1" hasCustomPrompt="1"/>
          </p:nvPr>
        </p:nvSpPr>
        <p:spPr>
          <a:xfrm>
            <a:off x="4929899" y="2189783"/>
            <a:ext cx="6211867" cy="757776"/>
          </a:xfrm>
          <a:prstGeom prst="rect">
            <a:avLst/>
          </a:prstGeom>
        </p:spPr>
        <p:txBody>
          <a:bodyPr/>
          <a:lstStyle>
            <a:lvl1pPr marL="0" indent="0" algn="l">
              <a:buNone/>
              <a:defRPr sz="240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Open Sans Light 24 </a:t>
            </a:r>
            <a:r>
              <a:rPr lang="en-US" dirty="0" err="1"/>
              <a:t>px</a:t>
            </a:r>
            <a:endParaRPr lang="nb-NO" dirty="0"/>
          </a:p>
        </p:txBody>
      </p:sp>
      <p:pic>
        <p:nvPicPr>
          <p:cNvPr id="3" name="Picture 2">
            <a:extLst>
              <a:ext uri="{FF2B5EF4-FFF2-40B4-BE49-F238E27FC236}">
                <a16:creationId xmlns:a16="http://schemas.microsoft.com/office/drawing/2014/main" xmlns="" id="{DD1D4836-9502-4B8E-A0AB-8522924FF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7482" y="467953"/>
            <a:ext cx="3266906" cy="1127811"/>
          </a:xfrm>
          <a:prstGeom prst="rect">
            <a:avLst/>
          </a:prstGeom>
        </p:spPr>
      </p:pic>
    </p:spTree>
    <p:extLst>
      <p:ext uri="{BB962C8B-B14F-4D97-AF65-F5344CB8AC3E}">
        <p14:creationId xmlns:p14="http://schemas.microsoft.com/office/powerpoint/2010/main" val="1535871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tandard slide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244218-4692-42A2-9107-8D9B7A508916}"/>
              </a:ext>
            </a:extLst>
          </p:cNvPr>
          <p:cNvSpPr>
            <a:spLocks noGrp="1"/>
          </p:cNvSpPr>
          <p:nvPr>
            <p:ph type="ctrTitle" hasCustomPrompt="1"/>
          </p:nvPr>
        </p:nvSpPr>
        <p:spPr>
          <a:xfrm>
            <a:off x="440725" y="665164"/>
            <a:ext cx="10701040" cy="1153698"/>
          </a:xfrm>
          <a:prstGeom prst="rect">
            <a:avLst/>
          </a:prstGeom>
        </p:spPr>
        <p:txBody>
          <a:bodyPr anchor="t" anchorCtr="0">
            <a:normAutofit/>
          </a:bodyPr>
          <a:lstStyle>
            <a:lvl1pPr algn="l">
              <a:defRPr sz="540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Title – Open Sans Light 54px</a:t>
            </a:r>
            <a:endParaRPr lang="nb-NO" dirty="0"/>
          </a:p>
        </p:txBody>
      </p:sp>
      <p:sp>
        <p:nvSpPr>
          <p:cNvPr id="3" name="Subtitle 2">
            <a:extLst>
              <a:ext uri="{FF2B5EF4-FFF2-40B4-BE49-F238E27FC236}">
                <a16:creationId xmlns:a16="http://schemas.microsoft.com/office/drawing/2014/main" xmlns="" id="{6AFB6440-9D1B-47DA-93C7-FAB7DCB4FDE7}"/>
              </a:ext>
            </a:extLst>
          </p:cNvPr>
          <p:cNvSpPr>
            <a:spLocks noGrp="1"/>
          </p:cNvSpPr>
          <p:nvPr>
            <p:ph type="subTitle" idx="1" hasCustomPrompt="1"/>
          </p:nvPr>
        </p:nvSpPr>
        <p:spPr>
          <a:xfrm>
            <a:off x="440725" y="2015241"/>
            <a:ext cx="10701040" cy="757776"/>
          </a:xfrm>
          <a:prstGeom prst="rect">
            <a:avLst/>
          </a:prstGeom>
        </p:spPr>
        <p:txBody>
          <a:bodyPr/>
          <a:lstStyle>
            <a:lvl1pPr marL="0" indent="0" algn="l">
              <a:buNone/>
              <a:defRPr sz="240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Open Sans Light 24 </a:t>
            </a:r>
            <a:r>
              <a:rPr lang="en-US" dirty="0" err="1"/>
              <a:t>px</a:t>
            </a:r>
            <a:endParaRPr lang="nb-NO" dirty="0"/>
          </a:p>
        </p:txBody>
      </p:sp>
    </p:spTree>
    <p:extLst>
      <p:ext uri="{BB962C8B-B14F-4D97-AF65-F5344CB8AC3E}">
        <p14:creationId xmlns:p14="http://schemas.microsoft.com/office/powerpoint/2010/main" val="1582248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A1042CC2-23FE-4B3F-82E6-1D21DDE1359D}"/>
              </a:ext>
            </a:extLst>
          </p:cNvPr>
          <p:cNvSpPr/>
          <p:nvPr userDrawn="1"/>
        </p:nvSpPr>
        <p:spPr>
          <a:xfrm>
            <a:off x="-1" y="2351984"/>
            <a:ext cx="12231757" cy="4837595"/>
          </a:xfrm>
          <a:prstGeom prst="rect">
            <a:avLst/>
          </a:prstGeom>
          <a:solidFill>
            <a:srgbClr val="0083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Rectangle 10">
            <a:extLst>
              <a:ext uri="{FF2B5EF4-FFF2-40B4-BE49-F238E27FC236}">
                <a16:creationId xmlns:a16="http://schemas.microsoft.com/office/drawing/2014/main" xmlns="" id="{81C7775B-490C-478A-9FCD-553097945EE8}"/>
              </a:ext>
            </a:extLst>
          </p:cNvPr>
          <p:cNvSpPr/>
          <p:nvPr userDrawn="1"/>
        </p:nvSpPr>
        <p:spPr>
          <a:xfrm>
            <a:off x="5198166" y="3412083"/>
            <a:ext cx="7033590" cy="3777496"/>
          </a:xfrm>
          <a:custGeom>
            <a:avLst/>
            <a:gdLst>
              <a:gd name="connsiteX0" fmla="*/ 0 w 5883965"/>
              <a:gd name="connsiteY0" fmla="*/ 0 h 3821596"/>
              <a:gd name="connsiteX1" fmla="*/ 5883965 w 5883965"/>
              <a:gd name="connsiteY1" fmla="*/ 0 h 3821596"/>
              <a:gd name="connsiteX2" fmla="*/ 5883965 w 5883965"/>
              <a:gd name="connsiteY2" fmla="*/ 3821596 h 3821596"/>
              <a:gd name="connsiteX3" fmla="*/ 0 w 5883965"/>
              <a:gd name="connsiteY3" fmla="*/ 3821596 h 3821596"/>
              <a:gd name="connsiteX4" fmla="*/ 0 w 5883965"/>
              <a:gd name="connsiteY4" fmla="*/ 0 h 3821596"/>
              <a:gd name="connsiteX0" fmla="*/ 0 w 5883965"/>
              <a:gd name="connsiteY0" fmla="*/ 0 h 3821596"/>
              <a:gd name="connsiteX1" fmla="*/ 5874025 w 5883965"/>
              <a:gd name="connsiteY1" fmla="*/ 815009 h 3821596"/>
              <a:gd name="connsiteX2" fmla="*/ 5883965 w 5883965"/>
              <a:gd name="connsiteY2" fmla="*/ 3821596 h 3821596"/>
              <a:gd name="connsiteX3" fmla="*/ 0 w 5883965"/>
              <a:gd name="connsiteY3" fmla="*/ 3821596 h 3821596"/>
              <a:gd name="connsiteX4" fmla="*/ 0 w 5883965"/>
              <a:gd name="connsiteY4" fmla="*/ 0 h 3821596"/>
              <a:gd name="connsiteX0" fmla="*/ 1232452 w 7116417"/>
              <a:gd name="connsiteY0" fmla="*/ 0 h 3821596"/>
              <a:gd name="connsiteX1" fmla="*/ 7106477 w 7116417"/>
              <a:gd name="connsiteY1" fmla="*/ 815009 h 3821596"/>
              <a:gd name="connsiteX2" fmla="*/ 7116417 w 7116417"/>
              <a:gd name="connsiteY2" fmla="*/ 3821596 h 3821596"/>
              <a:gd name="connsiteX3" fmla="*/ 0 w 7116417"/>
              <a:gd name="connsiteY3" fmla="*/ 3811657 h 3821596"/>
              <a:gd name="connsiteX4" fmla="*/ 1232452 w 7116417"/>
              <a:gd name="connsiteY4" fmla="*/ 0 h 3821596"/>
              <a:gd name="connsiteX0" fmla="*/ 1232452 w 7116417"/>
              <a:gd name="connsiteY0" fmla="*/ 0 h 3832186"/>
              <a:gd name="connsiteX1" fmla="*/ 7106477 w 7116417"/>
              <a:gd name="connsiteY1" fmla="*/ 825599 h 3832186"/>
              <a:gd name="connsiteX2" fmla="*/ 7116417 w 7116417"/>
              <a:gd name="connsiteY2" fmla="*/ 3832186 h 3832186"/>
              <a:gd name="connsiteX3" fmla="*/ 0 w 7116417"/>
              <a:gd name="connsiteY3" fmla="*/ 3822247 h 3832186"/>
              <a:gd name="connsiteX4" fmla="*/ 1232452 w 7116417"/>
              <a:gd name="connsiteY4" fmla="*/ 0 h 3832186"/>
              <a:gd name="connsiteX0" fmla="*/ 1252565 w 7116417"/>
              <a:gd name="connsiteY0" fmla="*/ 0 h 4004368"/>
              <a:gd name="connsiteX1" fmla="*/ 7106477 w 7116417"/>
              <a:gd name="connsiteY1" fmla="*/ 997781 h 4004368"/>
              <a:gd name="connsiteX2" fmla="*/ 7116417 w 7116417"/>
              <a:gd name="connsiteY2" fmla="*/ 4004368 h 4004368"/>
              <a:gd name="connsiteX3" fmla="*/ 0 w 7116417"/>
              <a:gd name="connsiteY3" fmla="*/ 3994429 h 4004368"/>
              <a:gd name="connsiteX4" fmla="*/ 1252565 w 7116417"/>
              <a:gd name="connsiteY4" fmla="*/ 0 h 4004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6417" h="4004368">
                <a:moveTo>
                  <a:pt x="1252565" y="0"/>
                </a:moveTo>
                <a:lnTo>
                  <a:pt x="7106477" y="997781"/>
                </a:lnTo>
                <a:cubicBezTo>
                  <a:pt x="7109790" y="1999977"/>
                  <a:pt x="7113104" y="3002172"/>
                  <a:pt x="7116417" y="4004368"/>
                </a:cubicBezTo>
                <a:lnTo>
                  <a:pt x="0" y="3994429"/>
                </a:lnTo>
                <a:lnTo>
                  <a:pt x="1252565" y="0"/>
                </a:lnTo>
                <a:close/>
              </a:path>
            </a:pathLst>
          </a:custGeom>
          <a:solidFill>
            <a:srgbClr val="289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9" name="Rectangle 11">
            <a:extLst>
              <a:ext uri="{FF2B5EF4-FFF2-40B4-BE49-F238E27FC236}">
                <a16:creationId xmlns:a16="http://schemas.microsoft.com/office/drawing/2014/main" xmlns="" id="{B8A725B2-372C-4036-9EF8-53B10911FF2F}"/>
              </a:ext>
            </a:extLst>
          </p:cNvPr>
          <p:cNvSpPr/>
          <p:nvPr userDrawn="1"/>
        </p:nvSpPr>
        <p:spPr>
          <a:xfrm>
            <a:off x="0" y="0"/>
            <a:ext cx="12231756" cy="4379567"/>
          </a:xfrm>
          <a:custGeom>
            <a:avLst/>
            <a:gdLst>
              <a:gd name="connsiteX0" fmla="*/ 0 w 12192000"/>
              <a:gd name="connsiteY0" fmla="*/ 0 h 2351984"/>
              <a:gd name="connsiteX1" fmla="*/ 12192000 w 12192000"/>
              <a:gd name="connsiteY1" fmla="*/ 0 h 2351984"/>
              <a:gd name="connsiteX2" fmla="*/ 12192000 w 12192000"/>
              <a:gd name="connsiteY2" fmla="*/ 2351984 h 2351984"/>
              <a:gd name="connsiteX3" fmla="*/ 0 w 12192000"/>
              <a:gd name="connsiteY3" fmla="*/ 2351984 h 2351984"/>
              <a:gd name="connsiteX4" fmla="*/ 0 w 12192000"/>
              <a:gd name="connsiteY4" fmla="*/ 0 h 2351984"/>
              <a:gd name="connsiteX0" fmla="*/ 0 w 12192000"/>
              <a:gd name="connsiteY0" fmla="*/ 0 h 4379567"/>
              <a:gd name="connsiteX1" fmla="*/ 12192000 w 12192000"/>
              <a:gd name="connsiteY1" fmla="*/ 0 h 4379567"/>
              <a:gd name="connsiteX2" fmla="*/ 12182061 w 12192000"/>
              <a:gd name="connsiteY2" fmla="*/ 4379567 h 4379567"/>
              <a:gd name="connsiteX3" fmla="*/ 0 w 12192000"/>
              <a:gd name="connsiteY3" fmla="*/ 2351984 h 4379567"/>
              <a:gd name="connsiteX4" fmla="*/ 0 w 12192000"/>
              <a:gd name="connsiteY4" fmla="*/ 0 h 4379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379567">
                <a:moveTo>
                  <a:pt x="0" y="0"/>
                </a:moveTo>
                <a:lnTo>
                  <a:pt x="12192000" y="0"/>
                </a:lnTo>
                <a:lnTo>
                  <a:pt x="12182061" y="4379567"/>
                </a:lnTo>
                <a:lnTo>
                  <a:pt x="0" y="2351984"/>
                </a:lnTo>
                <a:lnTo>
                  <a:pt x="0" y="0"/>
                </a:lnTo>
                <a:close/>
              </a:path>
            </a:pathLst>
          </a:custGeom>
          <a:solidFill>
            <a:srgbClr val="007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pic>
        <p:nvPicPr>
          <p:cNvPr id="10" name="Picture 9">
            <a:extLst>
              <a:ext uri="{FF2B5EF4-FFF2-40B4-BE49-F238E27FC236}">
                <a16:creationId xmlns:a16="http://schemas.microsoft.com/office/drawing/2014/main" xmlns="" id="{5498BDA2-491A-4B0F-89F7-024FEEA48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8502" y="584040"/>
            <a:ext cx="3266906" cy="1127811"/>
          </a:xfrm>
          <a:prstGeom prst="rect">
            <a:avLst/>
          </a:prstGeom>
        </p:spPr>
      </p:pic>
      <p:sp>
        <p:nvSpPr>
          <p:cNvPr id="12" name="Title 1">
            <a:extLst>
              <a:ext uri="{FF2B5EF4-FFF2-40B4-BE49-F238E27FC236}">
                <a16:creationId xmlns:a16="http://schemas.microsoft.com/office/drawing/2014/main" xmlns="" id="{09320131-2411-4553-96FB-BEEB81D44DDE}"/>
              </a:ext>
            </a:extLst>
          </p:cNvPr>
          <p:cNvSpPr>
            <a:spLocks noGrp="1"/>
          </p:cNvSpPr>
          <p:nvPr>
            <p:ph type="ctrTitle" hasCustomPrompt="1"/>
          </p:nvPr>
        </p:nvSpPr>
        <p:spPr>
          <a:xfrm>
            <a:off x="4929899" y="645285"/>
            <a:ext cx="7016936" cy="1501567"/>
          </a:xfrm>
          <a:prstGeom prst="rect">
            <a:avLst/>
          </a:prstGeom>
        </p:spPr>
        <p:txBody>
          <a:bodyPr anchor="t" anchorCtr="0">
            <a:normAutofit/>
          </a:bodyPr>
          <a:lstStyle>
            <a:lvl1pPr algn="l">
              <a:defRPr sz="4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First slide title – Open Sans Light 48px</a:t>
            </a:r>
            <a:endParaRPr lang="nb-NO" dirty="0"/>
          </a:p>
        </p:txBody>
      </p:sp>
      <p:sp>
        <p:nvSpPr>
          <p:cNvPr id="13" name="Subtitle 2">
            <a:extLst>
              <a:ext uri="{FF2B5EF4-FFF2-40B4-BE49-F238E27FC236}">
                <a16:creationId xmlns:a16="http://schemas.microsoft.com/office/drawing/2014/main" xmlns="" id="{ABABA9F9-6555-4333-AA8F-239DE7CEBD03}"/>
              </a:ext>
            </a:extLst>
          </p:cNvPr>
          <p:cNvSpPr>
            <a:spLocks noGrp="1"/>
          </p:cNvSpPr>
          <p:nvPr>
            <p:ph type="subTitle" idx="1" hasCustomPrompt="1"/>
          </p:nvPr>
        </p:nvSpPr>
        <p:spPr>
          <a:xfrm>
            <a:off x="4929899" y="2189783"/>
            <a:ext cx="6211867" cy="757776"/>
          </a:xfrm>
          <a:prstGeom prst="rect">
            <a:avLst/>
          </a:prstGeom>
        </p:spPr>
        <p:txBody>
          <a:bodyPr/>
          <a:lstStyle>
            <a:lvl1pPr marL="0" indent="0" algn="l">
              <a:buNone/>
              <a:defRPr sz="24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Open Sans Light 24 </a:t>
            </a:r>
            <a:r>
              <a:rPr lang="en-US" dirty="0" err="1"/>
              <a:t>px</a:t>
            </a:r>
            <a:endParaRPr lang="nb-NO" dirty="0"/>
          </a:p>
        </p:txBody>
      </p:sp>
    </p:spTree>
    <p:extLst>
      <p:ext uri="{BB962C8B-B14F-4D97-AF65-F5344CB8AC3E}">
        <p14:creationId xmlns:p14="http://schemas.microsoft.com/office/powerpoint/2010/main" val="37814559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BDD26037-D680-499C-9B90-E90B9627236D}"/>
              </a:ext>
            </a:extLst>
          </p:cNvPr>
          <p:cNvSpPr/>
          <p:nvPr userDrawn="1"/>
        </p:nvSpPr>
        <p:spPr>
          <a:xfrm>
            <a:off x="4651513" y="-1"/>
            <a:ext cx="7540487" cy="6858001"/>
          </a:xfrm>
          <a:prstGeom prst="rect">
            <a:avLst/>
          </a:prstGeom>
          <a:solidFill>
            <a:srgbClr val="D9D6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Rectangle 3">
            <a:extLst>
              <a:ext uri="{FF2B5EF4-FFF2-40B4-BE49-F238E27FC236}">
                <a16:creationId xmlns:a16="http://schemas.microsoft.com/office/drawing/2014/main" xmlns="" id="{B451737B-ADD5-448A-8FB2-F88AAB9B9EDC}"/>
              </a:ext>
            </a:extLst>
          </p:cNvPr>
          <p:cNvSpPr/>
          <p:nvPr userDrawn="1"/>
        </p:nvSpPr>
        <p:spPr>
          <a:xfrm>
            <a:off x="0" y="0"/>
            <a:ext cx="7543800" cy="6858000"/>
          </a:xfrm>
          <a:custGeom>
            <a:avLst/>
            <a:gdLst>
              <a:gd name="connsiteX0" fmla="*/ 0 w 4641574"/>
              <a:gd name="connsiteY0" fmla="*/ 0 h 6858000"/>
              <a:gd name="connsiteX1" fmla="*/ 4641574 w 4641574"/>
              <a:gd name="connsiteY1" fmla="*/ 0 h 6858000"/>
              <a:gd name="connsiteX2" fmla="*/ 4641574 w 4641574"/>
              <a:gd name="connsiteY2" fmla="*/ 6858000 h 6858000"/>
              <a:gd name="connsiteX3" fmla="*/ 0 w 4641574"/>
              <a:gd name="connsiteY3" fmla="*/ 6858000 h 6858000"/>
              <a:gd name="connsiteX4" fmla="*/ 0 w 4641574"/>
              <a:gd name="connsiteY4" fmla="*/ 0 h 6858000"/>
              <a:gd name="connsiteX0" fmla="*/ 0 w 6798365"/>
              <a:gd name="connsiteY0" fmla="*/ 19878 h 6877878"/>
              <a:gd name="connsiteX1" fmla="*/ 6798365 w 6798365"/>
              <a:gd name="connsiteY1" fmla="*/ 0 h 6877878"/>
              <a:gd name="connsiteX2" fmla="*/ 4641574 w 6798365"/>
              <a:gd name="connsiteY2" fmla="*/ 6877878 h 6877878"/>
              <a:gd name="connsiteX3" fmla="*/ 0 w 6798365"/>
              <a:gd name="connsiteY3" fmla="*/ 6877878 h 6877878"/>
              <a:gd name="connsiteX4" fmla="*/ 0 w 6798365"/>
              <a:gd name="connsiteY4" fmla="*/ 19878 h 6877878"/>
              <a:gd name="connsiteX0" fmla="*/ 0 w 6788426"/>
              <a:gd name="connsiteY0" fmla="*/ 0 h 6858000"/>
              <a:gd name="connsiteX1" fmla="*/ 6788426 w 6788426"/>
              <a:gd name="connsiteY1" fmla="*/ 9939 h 6858000"/>
              <a:gd name="connsiteX2" fmla="*/ 4641574 w 6788426"/>
              <a:gd name="connsiteY2" fmla="*/ 6858000 h 6858000"/>
              <a:gd name="connsiteX3" fmla="*/ 0 w 6788426"/>
              <a:gd name="connsiteY3" fmla="*/ 6858000 h 6858000"/>
              <a:gd name="connsiteX4" fmla="*/ 0 w 6788426"/>
              <a:gd name="connsiteY4" fmla="*/ 0 h 6858000"/>
              <a:gd name="connsiteX0" fmla="*/ 0 w 6798365"/>
              <a:gd name="connsiteY0" fmla="*/ 9939 h 6867939"/>
              <a:gd name="connsiteX1" fmla="*/ 6798365 w 6798365"/>
              <a:gd name="connsiteY1" fmla="*/ 0 h 6867939"/>
              <a:gd name="connsiteX2" fmla="*/ 4641574 w 6798365"/>
              <a:gd name="connsiteY2" fmla="*/ 6867939 h 6867939"/>
              <a:gd name="connsiteX3" fmla="*/ 0 w 6798365"/>
              <a:gd name="connsiteY3" fmla="*/ 6867939 h 6867939"/>
              <a:gd name="connsiteX4" fmla="*/ 0 w 6798365"/>
              <a:gd name="connsiteY4" fmla="*/ 9939 h 6867939"/>
              <a:gd name="connsiteX0" fmla="*/ 0 w 6709959"/>
              <a:gd name="connsiteY0" fmla="*/ 0 h 6858000"/>
              <a:gd name="connsiteX1" fmla="*/ 6709959 w 6709959"/>
              <a:gd name="connsiteY1" fmla="*/ 0 h 6858000"/>
              <a:gd name="connsiteX2" fmla="*/ 4641574 w 6709959"/>
              <a:gd name="connsiteY2" fmla="*/ 6858000 h 6858000"/>
              <a:gd name="connsiteX3" fmla="*/ 0 w 6709959"/>
              <a:gd name="connsiteY3" fmla="*/ 6858000 h 6858000"/>
              <a:gd name="connsiteX4" fmla="*/ 0 w 670995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9959" h="6858000">
                <a:moveTo>
                  <a:pt x="0" y="0"/>
                </a:moveTo>
                <a:lnTo>
                  <a:pt x="6709959" y="0"/>
                </a:lnTo>
                <a:lnTo>
                  <a:pt x="4641574" y="6858000"/>
                </a:lnTo>
                <a:lnTo>
                  <a:pt x="0" y="6858000"/>
                </a:lnTo>
                <a:lnTo>
                  <a:pt x="0" y="0"/>
                </a:lnTo>
                <a:close/>
              </a:path>
            </a:pathLst>
          </a:custGeom>
          <a:solidFill>
            <a:srgbClr val="E8E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3" name="Picture 2">
            <a:extLst>
              <a:ext uri="{FF2B5EF4-FFF2-40B4-BE49-F238E27FC236}">
                <a16:creationId xmlns:a16="http://schemas.microsoft.com/office/drawing/2014/main" xmlns="" id="{A5B5839C-B89A-4F7B-8536-D12E7A9E04D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77131" y="6043798"/>
            <a:ext cx="2477322" cy="542802"/>
          </a:xfrm>
          <a:prstGeom prst="rect">
            <a:avLst/>
          </a:prstGeom>
        </p:spPr>
      </p:pic>
    </p:spTree>
    <p:extLst>
      <p:ext uri="{BB962C8B-B14F-4D97-AF65-F5344CB8AC3E}">
        <p14:creationId xmlns:p14="http://schemas.microsoft.com/office/powerpoint/2010/main" val="2275404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xmlns="" id="{6B2E8B1F-9328-4A4D-9429-A4C09878AE0B}"/>
              </a:ext>
            </a:extLst>
          </p:cNvPr>
          <p:cNvSpPr>
            <a:spLocks noGrp="1"/>
          </p:cNvSpPr>
          <p:nvPr>
            <p:ph type="ctrTitle"/>
          </p:nvPr>
        </p:nvSpPr>
        <p:spPr/>
        <p:txBody>
          <a:bodyPr>
            <a:noAutofit/>
          </a:bodyPr>
          <a:lstStyle/>
          <a:p>
            <a:r>
              <a:rPr lang="en-US" sz="4400" dirty="0"/>
              <a:t>CMM1 in Retrospect and </a:t>
            </a:r>
            <a:br>
              <a:rPr lang="en-US" sz="4400" dirty="0"/>
            </a:br>
            <a:r>
              <a:rPr lang="en-US" sz="4400" dirty="0"/>
              <a:t>Forecast for CMM2</a:t>
            </a:r>
            <a:endParaRPr lang="nb-NO" sz="4400" dirty="0"/>
          </a:p>
        </p:txBody>
      </p:sp>
      <p:sp>
        <p:nvSpPr>
          <p:cNvPr id="13" name="Subtitle 12">
            <a:extLst>
              <a:ext uri="{FF2B5EF4-FFF2-40B4-BE49-F238E27FC236}">
                <a16:creationId xmlns:a16="http://schemas.microsoft.com/office/drawing/2014/main" xmlns="" id="{4F511E0F-D9C7-4DAD-902D-F37DC1CCE841}"/>
              </a:ext>
            </a:extLst>
          </p:cNvPr>
          <p:cNvSpPr>
            <a:spLocks noGrp="1"/>
          </p:cNvSpPr>
          <p:nvPr>
            <p:ph type="subTitle" idx="1"/>
          </p:nvPr>
        </p:nvSpPr>
        <p:spPr/>
        <p:txBody>
          <a:bodyPr/>
          <a:lstStyle/>
          <a:p>
            <a:r>
              <a:rPr lang="en-US" dirty="0"/>
              <a:t>The CESSDA Metadata Management Project</a:t>
            </a:r>
            <a:endParaRPr lang="nb-NO" dirty="0"/>
          </a:p>
        </p:txBody>
      </p:sp>
      <p:sp>
        <p:nvSpPr>
          <p:cNvPr id="4" name="Subtitle 2">
            <a:extLst>
              <a:ext uri="{FF2B5EF4-FFF2-40B4-BE49-F238E27FC236}">
                <a16:creationId xmlns:a16="http://schemas.microsoft.com/office/drawing/2014/main" xmlns="" id="{BE5B19AA-C218-4123-B139-FC7703C51201}"/>
              </a:ext>
            </a:extLst>
          </p:cNvPr>
          <p:cNvSpPr txBox="1">
            <a:spLocks/>
          </p:cNvSpPr>
          <p:nvPr/>
        </p:nvSpPr>
        <p:spPr>
          <a:xfrm>
            <a:off x="577359" y="4876800"/>
            <a:ext cx="4562200" cy="211031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sz="1800" dirty="0" smtClean="0">
                <a:solidFill>
                  <a:schemeClr val="tx1"/>
                </a:solidFill>
              </a:rPr>
              <a:t>Mari </a:t>
            </a:r>
            <a:r>
              <a:rPr lang="fi-FI" sz="1800" dirty="0">
                <a:solidFill>
                  <a:schemeClr val="tx1"/>
                </a:solidFill>
              </a:rPr>
              <a:t>Kleemola (FSD - Finnish Social Science Data </a:t>
            </a:r>
            <a:r>
              <a:rPr lang="fi-FI" sz="1800" dirty="0" smtClean="0">
                <a:solidFill>
                  <a:schemeClr val="tx1"/>
                </a:solidFill>
              </a:rPr>
              <a:t>Archive)</a:t>
            </a:r>
          </a:p>
          <a:p>
            <a:r>
              <a:rPr lang="fi-FI" sz="1800" dirty="0" smtClean="0">
                <a:solidFill>
                  <a:schemeClr val="tx1"/>
                </a:solidFill>
              </a:rPr>
              <a:t>Kerrin </a:t>
            </a:r>
            <a:r>
              <a:rPr lang="fi-FI" sz="1800" dirty="0">
                <a:solidFill>
                  <a:schemeClr val="tx1"/>
                </a:solidFill>
              </a:rPr>
              <a:t>Borschewski (GESIS - Leibniz Institute for the Social Sciences)</a:t>
            </a:r>
          </a:p>
          <a:p>
            <a:endParaRPr lang="en-US" sz="1800" dirty="0"/>
          </a:p>
        </p:txBody>
      </p:sp>
      <p:sp>
        <p:nvSpPr>
          <p:cNvPr id="5" name="Subtitle 2">
            <a:extLst>
              <a:ext uri="{FF2B5EF4-FFF2-40B4-BE49-F238E27FC236}">
                <a16:creationId xmlns:a16="http://schemas.microsoft.com/office/drawing/2014/main" xmlns="" id="{631F999B-1B36-4F77-AAE3-4BC896DA9375}"/>
              </a:ext>
            </a:extLst>
          </p:cNvPr>
          <p:cNvSpPr txBox="1">
            <a:spLocks/>
          </p:cNvSpPr>
          <p:nvPr/>
        </p:nvSpPr>
        <p:spPr>
          <a:xfrm>
            <a:off x="6579566" y="4876800"/>
            <a:ext cx="4562200" cy="209980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sz="1800" dirty="0">
                <a:solidFill>
                  <a:schemeClr val="tx1"/>
                </a:solidFill>
              </a:rPr>
              <a:t>EDDI 2017, Lausanne, 5th </a:t>
            </a:r>
            <a:r>
              <a:rPr lang="fi-FI" sz="1800">
                <a:solidFill>
                  <a:schemeClr val="tx1"/>
                </a:solidFill>
              </a:rPr>
              <a:t>December </a:t>
            </a:r>
            <a:r>
              <a:rPr lang="fi-FI" sz="1800" smtClean="0">
                <a:solidFill>
                  <a:schemeClr val="tx1"/>
                </a:solidFill>
              </a:rPr>
              <a:t>2017</a:t>
            </a:r>
          </a:p>
          <a:p>
            <a:endParaRPr lang="fi-FI" sz="1800">
              <a:solidFill>
                <a:schemeClr val="tx1"/>
              </a:solidFill>
            </a:endParaRPr>
          </a:p>
          <a:p>
            <a:endParaRPr lang="fi-FI" sz="1800" smtClean="0">
              <a:solidFill>
                <a:schemeClr val="tx1"/>
              </a:solidFill>
            </a:endParaRPr>
          </a:p>
          <a:p>
            <a:r>
              <a:rPr lang="fi-FI" sz="1800" smtClean="0">
                <a:solidFill>
                  <a:schemeClr val="tx1"/>
                </a:solidFill>
              </a:rPr>
              <a:t>License: </a:t>
            </a:r>
            <a:r>
              <a:rPr lang="en-US" sz="1800" smtClean="0">
                <a:solidFill>
                  <a:schemeClr val="tx1"/>
                </a:solidFill>
                <a:hlinkClick r:id="rId3"/>
              </a:rPr>
              <a:t>CC </a:t>
            </a:r>
            <a:r>
              <a:rPr lang="en-US" sz="1800">
                <a:solidFill>
                  <a:schemeClr val="tx1"/>
                </a:solidFill>
                <a:hlinkClick r:id="rId3"/>
              </a:rPr>
              <a:t>BY </a:t>
            </a:r>
            <a:r>
              <a:rPr lang="en-US" sz="1800" smtClean="0">
                <a:solidFill>
                  <a:schemeClr val="tx1"/>
                </a:solidFill>
                <a:hlinkClick r:id="rId3"/>
              </a:rPr>
              <a:t>4.0</a:t>
            </a:r>
            <a:endParaRPr lang="en-US" sz="1800" dirty="0">
              <a:solidFill>
                <a:schemeClr val="tx1"/>
              </a:solidFill>
            </a:endParaRPr>
          </a:p>
        </p:txBody>
      </p:sp>
    </p:spTree>
    <p:extLst>
      <p:ext uri="{BB962C8B-B14F-4D97-AF65-F5344CB8AC3E}">
        <p14:creationId xmlns:p14="http://schemas.microsoft.com/office/powerpoint/2010/main" val="1492988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rmAutofit/>
          </a:bodyPr>
          <a:lstStyle/>
          <a:p>
            <a:r>
              <a:rPr lang="en-US" sz="4800" dirty="0"/>
              <a:t>3</a:t>
            </a:r>
            <a:r>
              <a:rPr lang="en-US" sz="4800" smtClean="0"/>
              <a:t>) </a:t>
            </a:r>
            <a:r>
              <a:rPr lang="en-US" sz="4800" dirty="0" smtClean="0"/>
              <a:t>CMM1 </a:t>
            </a:r>
            <a:r>
              <a:rPr lang="en-US" sz="4800" dirty="0"/>
              <a:t>Core Metadata Model: Excel </a:t>
            </a:r>
            <a:endParaRPr lang="nb-NO" sz="4800" dirty="0"/>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4959"/>
          <a:stretch/>
        </p:blipFill>
        <p:spPr bwMode="auto">
          <a:xfrm>
            <a:off x="1352928" y="1629615"/>
            <a:ext cx="9467988" cy="4552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hteck 9"/>
          <p:cNvSpPr/>
          <p:nvPr/>
        </p:nvSpPr>
        <p:spPr>
          <a:xfrm>
            <a:off x="6709389" y="1607515"/>
            <a:ext cx="1239779" cy="1260000"/>
          </a:xfrm>
          <a:prstGeom prst="rect">
            <a:avLst/>
          </a:prstGeom>
          <a:noFill/>
          <a:ln w="57150" cap="flat">
            <a:solidFill>
              <a:srgbClr val="92D05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4200"/>
              </a:spcBef>
              <a:spcAft>
                <a:spcPts val="0"/>
              </a:spcAft>
              <a:buClrTx/>
              <a:buSzTx/>
              <a:buFontTx/>
              <a:buNone/>
              <a:tabLst/>
            </a:pPr>
            <a:endParaRPr kumimoji="0" lang="de-DE" sz="3600" b="0" i="0" u="none" strike="noStrike" cap="none" spc="0" normalizeH="0" baseline="0">
              <a:ln>
                <a:noFill/>
              </a:ln>
              <a:solidFill>
                <a:srgbClr val="FFFFFF"/>
              </a:solidFill>
              <a:effectLst/>
              <a:uFillTx/>
              <a:latin typeface="+mn-lt"/>
              <a:ea typeface="+mn-ea"/>
              <a:cs typeface="+mn-cs"/>
              <a:sym typeface="Lato Regular"/>
            </a:endParaRPr>
          </a:p>
        </p:txBody>
      </p:sp>
      <p:sp>
        <p:nvSpPr>
          <p:cNvPr id="11" name="Rechteck 10"/>
          <p:cNvSpPr/>
          <p:nvPr/>
        </p:nvSpPr>
        <p:spPr>
          <a:xfrm>
            <a:off x="4229420" y="1602753"/>
            <a:ext cx="2423204" cy="1260000"/>
          </a:xfrm>
          <a:prstGeom prst="rect">
            <a:avLst/>
          </a:prstGeom>
          <a:noFill/>
          <a:ln w="57150" cap="flat">
            <a:solidFill>
              <a:schemeClr val="accent5">
                <a:lumMod val="60000"/>
                <a:lumOff val="40000"/>
              </a:schemeClr>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4200"/>
              </a:spcBef>
              <a:spcAft>
                <a:spcPts val="0"/>
              </a:spcAft>
              <a:buClrTx/>
              <a:buSzTx/>
              <a:buFontTx/>
              <a:buNone/>
              <a:tabLst/>
            </a:pPr>
            <a:endParaRPr kumimoji="0" lang="de-DE" sz="3600" b="0" i="0" u="none" strike="noStrike" cap="none" spc="0" normalizeH="0" baseline="0">
              <a:ln>
                <a:noFill/>
              </a:ln>
              <a:solidFill>
                <a:srgbClr val="FFFFFF"/>
              </a:solidFill>
              <a:effectLst/>
              <a:uFillTx/>
              <a:latin typeface="+mn-lt"/>
              <a:ea typeface="+mn-ea"/>
              <a:cs typeface="+mn-cs"/>
              <a:sym typeface="Lato Regular"/>
            </a:endParaRPr>
          </a:p>
        </p:txBody>
      </p:sp>
    </p:spTree>
    <p:extLst>
      <p:ext uri="{BB962C8B-B14F-4D97-AF65-F5344CB8AC3E}">
        <p14:creationId xmlns:p14="http://schemas.microsoft.com/office/powerpoint/2010/main" val="396662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rmAutofit/>
          </a:bodyPr>
          <a:lstStyle/>
          <a:p>
            <a:r>
              <a:rPr lang="en-US" sz="4800" dirty="0"/>
              <a:t>3</a:t>
            </a:r>
            <a:r>
              <a:rPr lang="en-US" sz="4800" smtClean="0"/>
              <a:t>) </a:t>
            </a:r>
            <a:r>
              <a:rPr lang="en-US" sz="4800" dirty="0" smtClean="0"/>
              <a:t>CMM1 </a:t>
            </a:r>
            <a:r>
              <a:rPr lang="en-US" sz="4800" dirty="0"/>
              <a:t>Core Metadata Model: UML </a:t>
            </a:r>
            <a:endParaRPr lang="nb-NO" sz="4800" dirty="0"/>
          </a:p>
        </p:txBody>
      </p:sp>
      <p:pic>
        <p:nvPicPr>
          <p:cNvPr id="6" name="Picture 2" descr="C:\Users\Kerrin\Dropbox\CMM Portfolio V1.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093263" y="1650721"/>
            <a:ext cx="7993503" cy="453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5639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0" r="2805"/>
          <a:stretch/>
        </p:blipFill>
        <p:spPr bwMode="auto">
          <a:xfrm>
            <a:off x="2086803" y="1666487"/>
            <a:ext cx="8031495"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Autofit/>
          </a:bodyPr>
          <a:lstStyle/>
          <a:p>
            <a:r>
              <a:rPr lang="en-US" sz="4800" dirty="0"/>
              <a:t>3</a:t>
            </a:r>
            <a:r>
              <a:rPr lang="en-US" sz="4800" smtClean="0"/>
              <a:t>) </a:t>
            </a:r>
            <a:r>
              <a:rPr lang="en-US" sz="4800" dirty="0" smtClean="0"/>
              <a:t>CMM1 </a:t>
            </a:r>
            <a:r>
              <a:rPr lang="en-US" sz="4800" dirty="0"/>
              <a:t>Core Metadata Model: XML </a:t>
            </a:r>
            <a:endParaRPr lang="nb-NO" sz="4800" dirty="0"/>
          </a:p>
        </p:txBody>
      </p:sp>
    </p:spTree>
    <p:extLst>
      <p:ext uri="{BB962C8B-B14F-4D97-AF65-F5344CB8AC3E}">
        <p14:creationId xmlns:p14="http://schemas.microsoft.com/office/powerpoint/2010/main" val="1932440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normAutofit/>
          </a:bodyPr>
          <a:lstStyle/>
          <a:p>
            <a:r>
              <a:rPr lang="en-US" sz="4800" dirty="0"/>
              <a:t>3</a:t>
            </a:r>
            <a:r>
              <a:rPr lang="en-US" sz="4800" smtClean="0"/>
              <a:t>) </a:t>
            </a:r>
            <a:r>
              <a:rPr lang="en-US" sz="4800" dirty="0" smtClean="0"/>
              <a:t>CMM1: Covered information</a:t>
            </a:r>
            <a:endParaRPr lang="nb-NO" sz="4800" dirty="0"/>
          </a:p>
        </p:txBody>
      </p:sp>
      <p:sp>
        <p:nvSpPr>
          <p:cNvPr id="26" name="Ellipse 25"/>
          <p:cNvSpPr/>
          <p:nvPr/>
        </p:nvSpPr>
        <p:spPr>
          <a:xfrm>
            <a:off x="1666409" y="4611277"/>
            <a:ext cx="1620000" cy="1620000"/>
          </a:xfrm>
          <a:prstGeom prst="ellipse">
            <a:avLst/>
          </a:prstGeom>
          <a:solidFill>
            <a:srgbClr val="2C83AE"/>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Study</a:t>
            </a:r>
          </a:p>
        </p:txBody>
      </p:sp>
      <p:sp>
        <p:nvSpPr>
          <p:cNvPr id="27" name="Ellipse 26"/>
          <p:cNvSpPr/>
          <p:nvPr/>
        </p:nvSpPr>
        <p:spPr>
          <a:xfrm>
            <a:off x="4073864" y="1577801"/>
            <a:ext cx="1620000" cy="1620000"/>
          </a:xfrm>
          <a:prstGeom prst="ellipse">
            <a:avLst/>
          </a:prstGeom>
          <a:solidFill>
            <a:srgbClr val="3AA09B"/>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Dataset</a:t>
            </a:r>
          </a:p>
        </p:txBody>
      </p:sp>
      <p:sp>
        <p:nvSpPr>
          <p:cNvPr id="28" name="Ellipse 27"/>
          <p:cNvSpPr/>
          <p:nvPr/>
        </p:nvSpPr>
        <p:spPr>
          <a:xfrm>
            <a:off x="1671698" y="1566345"/>
            <a:ext cx="1620000" cy="1620000"/>
          </a:xfrm>
          <a:prstGeom prst="ellipse">
            <a:avLst/>
          </a:prstGeom>
          <a:solidFill>
            <a:srgbClr val="24B6B6"/>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Aft>
                <a:spcPts val="0"/>
              </a:spcAft>
              <a:buClrTx/>
              <a:buSzTx/>
              <a:buFontTx/>
              <a:buNone/>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Person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endParaRPr>
          </a:p>
        </p:txBody>
      </p:sp>
      <p:sp>
        <p:nvSpPr>
          <p:cNvPr id="29" name="Ellipse 28"/>
          <p:cNvSpPr/>
          <p:nvPr/>
        </p:nvSpPr>
        <p:spPr>
          <a:xfrm>
            <a:off x="6474267" y="4626376"/>
            <a:ext cx="1620000" cy="1620000"/>
          </a:xfrm>
          <a:prstGeom prst="ellipse">
            <a:avLst/>
          </a:prstGeom>
          <a:solidFill>
            <a:srgbClr val="28B2A5"/>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Groups of Studies</a:t>
            </a:r>
          </a:p>
        </p:txBody>
      </p:sp>
      <p:sp>
        <p:nvSpPr>
          <p:cNvPr id="30" name="Ellipse 29"/>
          <p:cNvSpPr/>
          <p:nvPr/>
        </p:nvSpPr>
        <p:spPr>
          <a:xfrm>
            <a:off x="4070338" y="4603727"/>
            <a:ext cx="1620000" cy="1620000"/>
          </a:xfrm>
          <a:prstGeom prst="ellipse">
            <a:avLst/>
          </a:prstGeom>
          <a:solidFill>
            <a:srgbClr val="27B0B3"/>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Institution</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endParaRPr>
          </a:p>
        </p:txBody>
      </p:sp>
      <p:sp>
        <p:nvSpPr>
          <p:cNvPr id="31" name="Ellipse 30"/>
          <p:cNvSpPr/>
          <p:nvPr/>
        </p:nvSpPr>
        <p:spPr>
          <a:xfrm>
            <a:off x="10334903" y="3128412"/>
            <a:ext cx="1620000" cy="1620000"/>
          </a:xfrm>
          <a:prstGeom prst="ellipse">
            <a:avLst/>
          </a:prstGeom>
          <a:solidFill>
            <a:srgbClr val="2E7E7A"/>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Docs</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endParaRPr>
          </a:p>
        </p:txBody>
      </p:sp>
      <p:sp>
        <p:nvSpPr>
          <p:cNvPr id="32" name="Ellipse 31"/>
          <p:cNvSpPr/>
          <p:nvPr/>
        </p:nvSpPr>
        <p:spPr>
          <a:xfrm>
            <a:off x="273658" y="3029124"/>
            <a:ext cx="1620000" cy="1620000"/>
          </a:xfrm>
          <a:prstGeom prst="ellipse">
            <a:avLst/>
          </a:prstGeom>
          <a:solidFill>
            <a:srgbClr val="2A96B0"/>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Survey </a:t>
            </a:r>
            <a:r>
              <a:rPr lang="en-US" dirty="0" err="1"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Instrum</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endParaRPr>
          </a:p>
        </p:txBody>
      </p:sp>
      <p:sp>
        <p:nvSpPr>
          <p:cNvPr id="33" name="Ellipse 32"/>
          <p:cNvSpPr/>
          <p:nvPr/>
        </p:nvSpPr>
        <p:spPr>
          <a:xfrm>
            <a:off x="6476030" y="1582035"/>
            <a:ext cx="1620000" cy="1620000"/>
          </a:xfrm>
          <a:prstGeom prst="ellipse">
            <a:avLst/>
          </a:prstGeom>
          <a:solidFill>
            <a:srgbClr val="18C2A6"/>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Literature</a:t>
            </a:r>
          </a:p>
        </p:txBody>
      </p:sp>
      <p:sp>
        <p:nvSpPr>
          <p:cNvPr id="34" name="Ellipse 33"/>
          <p:cNvSpPr/>
          <p:nvPr/>
        </p:nvSpPr>
        <p:spPr>
          <a:xfrm>
            <a:off x="8878197" y="1573568"/>
            <a:ext cx="1620000" cy="1620000"/>
          </a:xfrm>
          <a:prstGeom prst="ellipse">
            <a:avLst/>
          </a:prstGeom>
          <a:solidFill>
            <a:srgbClr val="15C5C5"/>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Q &amp; A</a:t>
            </a:r>
          </a:p>
        </p:txBody>
      </p:sp>
      <p:sp>
        <p:nvSpPr>
          <p:cNvPr id="35" name="Ellipse 34"/>
          <p:cNvSpPr/>
          <p:nvPr/>
        </p:nvSpPr>
        <p:spPr>
          <a:xfrm>
            <a:off x="8878197" y="4618827"/>
            <a:ext cx="1620000" cy="1620000"/>
          </a:xfrm>
          <a:prstGeom prst="ellipse">
            <a:avLst/>
          </a:prstGeom>
          <a:solidFill>
            <a:srgbClr val="1BCF8A"/>
          </a:solidFill>
          <a:ln w="12700" cap="flat">
            <a:noFill/>
            <a:miter lim="400000"/>
          </a:ln>
          <a:effectLst>
            <a:outerShdw blurRad="38100" dist="25400" dir="5400000" rotWithShape="0">
              <a:srgbClr val="000000">
                <a:alpha val="50000"/>
              </a:srgbClr>
            </a:outerShd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Doc.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ato Regular"/>
              </a:rPr>
              <a:t>Descript.</a:t>
            </a:r>
          </a:p>
        </p:txBody>
      </p:sp>
      <p:sp>
        <p:nvSpPr>
          <p:cNvPr id="36" name="Gebogener Pfeil 35"/>
          <p:cNvSpPr/>
          <p:nvPr/>
        </p:nvSpPr>
        <p:spPr>
          <a:xfrm rot="3330082">
            <a:off x="10050299" y="2787592"/>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37" name="Gebogener Pfeil 36"/>
          <p:cNvSpPr/>
          <p:nvPr/>
        </p:nvSpPr>
        <p:spPr>
          <a:xfrm rot="3330082">
            <a:off x="3770280" y="1255522"/>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38" name="Gebogener Pfeil 37"/>
          <p:cNvSpPr/>
          <p:nvPr/>
        </p:nvSpPr>
        <p:spPr>
          <a:xfrm rot="3330082">
            <a:off x="6179122" y="1266032"/>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39" name="Gebogener Pfeil 38"/>
          <p:cNvSpPr/>
          <p:nvPr/>
        </p:nvSpPr>
        <p:spPr>
          <a:xfrm rot="3330082">
            <a:off x="8587963" y="1234500"/>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0" name="Gebogener Pfeil 39"/>
          <p:cNvSpPr/>
          <p:nvPr/>
        </p:nvSpPr>
        <p:spPr>
          <a:xfrm rot="3330082">
            <a:off x="6152501" y="4289182"/>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1" name="Gebogener Pfeil 40"/>
          <p:cNvSpPr/>
          <p:nvPr/>
        </p:nvSpPr>
        <p:spPr>
          <a:xfrm rot="3330082">
            <a:off x="1344643" y="4266859"/>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2" name="Gebogener Pfeil 41"/>
          <p:cNvSpPr/>
          <p:nvPr/>
        </p:nvSpPr>
        <p:spPr>
          <a:xfrm rot="3330082">
            <a:off x="3748572" y="4244536"/>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3" name="Gebogener Pfeil 42"/>
          <p:cNvSpPr/>
          <p:nvPr/>
        </p:nvSpPr>
        <p:spPr>
          <a:xfrm rot="3330082">
            <a:off x="1361438" y="1245011"/>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4200"/>
              </a:spcBef>
              <a:spcAft>
                <a:spcPts val="0"/>
              </a:spcAft>
              <a:buClrTx/>
              <a:buSzTx/>
              <a:buFontTx/>
              <a:buNone/>
              <a:tabLst/>
            </a:pPr>
            <a:endParaRPr kumimoji="0" lang="de-DE" sz="3600" b="0" i="0" u="none" strike="noStrike" cap="none" spc="0" normalizeH="0" baseline="0">
              <a:ln>
                <a:noFill/>
              </a:ln>
              <a:solidFill>
                <a:srgbClr val="FFFFFF"/>
              </a:solidFill>
              <a:effectLst/>
              <a:uFillTx/>
              <a:latin typeface="+mn-lt"/>
              <a:ea typeface="+mn-ea"/>
              <a:cs typeface="+mn-cs"/>
              <a:sym typeface="Lato Regular"/>
            </a:endParaRPr>
          </a:p>
        </p:txBody>
      </p:sp>
      <p:sp>
        <p:nvSpPr>
          <p:cNvPr id="44" name="Gebogener Pfeil 43"/>
          <p:cNvSpPr/>
          <p:nvPr/>
        </p:nvSpPr>
        <p:spPr>
          <a:xfrm rot="3330082">
            <a:off x="-43814" y="2757626"/>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5" name="Gebogener Pfeil 44"/>
          <p:cNvSpPr/>
          <p:nvPr/>
        </p:nvSpPr>
        <p:spPr>
          <a:xfrm rot="3330082">
            <a:off x="8556430" y="4311505"/>
            <a:ext cx="2232000" cy="2232000"/>
          </a:xfrm>
          <a:prstGeom prst="circularArrow">
            <a:avLst>
              <a:gd name="adj1" fmla="val 12500"/>
              <a:gd name="adj2" fmla="val 1142319"/>
              <a:gd name="adj3" fmla="val 20457681"/>
              <a:gd name="adj4" fmla="val 1251246"/>
              <a:gd name="adj5" fmla="val 12500"/>
            </a:avLst>
          </a:prstGeom>
          <a:solidFill>
            <a:schemeClr val="bg1">
              <a:alpha val="85000"/>
            </a:schemeClr>
          </a:solidFill>
          <a:ln w="15875"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200" hangingPunct="0">
              <a:spcBef>
                <a:spcPts val="4200"/>
              </a:spcBef>
            </a:pPr>
            <a:endParaRPr lang="de-DE" sz="3600">
              <a:solidFill>
                <a:srgbClr val="FFFFFF"/>
              </a:solidFill>
              <a:sym typeface="Lato Regular"/>
            </a:endParaRPr>
          </a:p>
        </p:txBody>
      </p:sp>
      <p:sp>
        <p:nvSpPr>
          <p:cNvPr id="46" name="Rechteck 45"/>
          <p:cNvSpPr/>
          <p:nvPr/>
        </p:nvSpPr>
        <p:spPr>
          <a:xfrm>
            <a:off x="2309141" y="3477244"/>
            <a:ext cx="7542456" cy="841256"/>
          </a:xfrm>
          <a:prstGeom prst="rect">
            <a:avLst/>
          </a:prstGeom>
          <a:no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Aft>
                <a:spcPts val="0"/>
              </a:spcAft>
              <a:buClrTx/>
              <a:buSzTx/>
              <a:buFontTx/>
              <a:buNone/>
              <a:tabLst/>
            </a:pPr>
            <a:r>
              <a:rPr 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Open Sans Light" panose="020B0306030504020204" pitchFamily="34" charset="0"/>
                <a:ea typeface="Open Sans Light" panose="020B0306030504020204" pitchFamily="34" charset="0"/>
                <a:cs typeface="Open Sans Light" panose="020B0306030504020204" pitchFamily="34" charset="0"/>
                <a:sym typeface="Lato Regular"/>
              </a:rPr>
              <a:t>DDI-L Resource  Package</a:t>
            </a:r>
          </a:p>
        </p:txBody>
      </p:sp>
      <p:pic>
        <p:nvPicPr>
          <p:cNvPr id="47" name="Picture 2" descr="http://www.ddialliance.org/system/files/DDI-taglin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94834" y="-929819"/>
            <a:ext cx="2612345" cy="926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53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vkofile07.gesis.intra\home$\borschkn\Konferenzen_etc\EDDI2017\Präsentation\Bilder\sea-27559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53" y="-87437"/>
            <a:ext cx="15606053" cy="876771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5" y="665164"/>
            <a:ext cx="11454412" cy="1153698"/>
          </a:xfrm>
        </p:spPr>
        <p:txBody>
          <a:bodyPr>
            <a:normAutofit/>
          </a:bodyPr>
          <a:lstStyle/>
          <a:p>
            <a:r>
              <a:rPr lang="en-US" sz="4800" dirty="0">
                <a:solidFill>
                  <a:schemeClr val="bg1"/>
                </a:solidFill>
                <a:latin typeface="Avenir Roman"/>
                <a:ea typeface="Avenir Roman"/>
                <a:cs typeface="Avenir Roman"/>
                <a:sym typeface="Avenir Roman"/>
              </a:rPr>
              <a:t>4</a:t>
            </a:r>
            <a:r>
              <a:rPr lang="en-US" sz="4800" smtClean="0">
                <a:solidFill>
                  <a:schemeClr val="bg1"/>
                </a:solidFill>
                <a:latin typeface="Avenir Roman"/>
                <a:ea typeface="Avenir Roman"/>
                <a:cs typeface="Avenir Roman"/>
                <a:sym typeface="Avenir Roman"/>
              </a:rPr>
              <a:t>) </a:t>
            </a:r>
            <a:r>
              <a:rPr lang="en-US" sz="4800" dirty="0" smtClean="0">
                <a:solidFill>
                  <a:schemeClr val="bg1"/>
                </a:solidFill>
                <a:latin typeface="Avenir Roman"/>
                <a:ea typeface="Avenir Roman"/>
                <a:cs typeface="Avenir Roman"/>
                <a:sym typeface="Avenir Roman"/>
              </a:rPr>
              <a:t>CMM2 </a:t>
            </a:r>
            <a:r>
              <a:rPr lang="en-US" sz="4800" dirty="0">
                <a:solidFill>
                  <a:schemeClr val="bg1"/>
                </a:solidFill>
                <a:latin typeface="Avenir Roman"/>
                <a:ea typeface="Avenir Roman"/>
                <a:cs typeface="Avenir Roman"/>
                <a:sym typeface="Avenir Roman"/>
              </a:rPr>
              <a:t>Core Metadata Model </a:t>
            </a:r>
            <a:r>
              <a:rPr lang="en-US" sz="4800" dirty="0" smtClean="0">
                <a:solidFill>
                  <a:schemeClr val="bg1"/>
                </a:solidFill>
                <a:latin typeface="Avenir Roman"/>
                <a:ea typeface="Avenir Roman"/>
                <a:cs typeface="Avenir Roman"/>
                <a:sym typeface="Avenir Roman"/>
              </a:rPr>
              <a:t>– New:</a:t>
            </a:r>
            <a:endParaRPr lang="nb-NO" sz="4800" dirty="0">
              <a:solidFill>
                <a:schemeClr val="bg1"/>
              </a:solidFill>
            </a:endParaRPr>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1818862"/>
            <a:ext cx="11454413" cy="420728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200"/>
              </a:spcBef>
              <a:spcAft>
                <a:spcPts val="1200"/>
              </a:spcAft>
            </a:pPr>
            <a:r>
              <a:rPr lang="en-US" sz="2800" dirty="0" smtClean="0"/>
              <a:t>Based </a:t>
            </a:r>
            <a:r>
              <a:rPr lang="en-US" sz="2800" dirty="0"/>
              <a:t>on CMM1</a:t>
            </a:r>
          </a:p>
          <a:p>
            <a:pPr>
              <a:spcBef>
                <a:spcPts val="1200"/>
              </a:spcBef>
              <a:spcAft>
                <a:spcPts val="1200"/>
              </a:spcAft>
            </a:pPr>
            <a:r>
              <a:rPr lang="en-US" sz="2800" dirty="0"/>
              <a:t>Other Metadata Models</a:t>
            </a:r>
          </a:p>
          <a:p>
            <a:pPr>
              <a:spcBef>
                <a:spcPts val="1200"/>
              </a:spcBef>
              <a:spcAft>
                <a:spcPts val="1200"/>
              </a:spcAft>
            </a:pPr>
            <a:r>
              <a:rPr lang="en-US" sz="2800" dirty="0"/>
              <a:t>Further needs</a:t>
            </a:r>
          </a:p>
          <a:p>
            <a:pPr>
              <a:spcBef>
                <a:spcPts val="1200"/>
              </a:spcBef>
              <a:spcAft>
                <a:spcPts val="1200"/>
              </a:spcAft>
            </a:pPr>
            <a:r>
              <a:rPr lang="en-US" sz="2800" dirty="0"/>
              <a:t>Other CESSDA Projects</a:t>
            </a:r>
          </a:p>
          <a:p>
            <a:pPr>
              <a:spcBef>
                <a:spcPts val="1200"/>
              </a:spcBef>
              <a:spcAft>
                <a:spcPts val="1200"/>
              </a:spcAft>
            </a:pPr>
            <a:r>
              <a:rPr lang="en-US" sz="2800" dirty="0"/>
              <a:t>Semantic web standards</a:t>
            </a:r>
          </a:p>
          <a:p>
            <a:pPr>
              <a:spcBef>
                <a:spcPts val="1200"/>
              </a:spcBef>
              <a:spcAft>
                <a:spcPts val="1200"/>
              </a:spcAft>
            </a:pPr>
            <a:r>
              <a:rPr lang="en-US" sz="2800" dirty="0"/>
              <a:t>Long-term </a:t>
            </a:r>
            <a:r>
              <a:rPr lang="en-US" sz="2800" dirty="0" smtClean="0"/>
              <a:t>preservation</a:t>
            </a:r>
            <a:endParaRPr lang="nb-NO" sz="2800" dirty="0"/>
          </a:p>
        </p:txBody>
      </p:sp>
      <p:pic>
        <p:nvPicPr>
          <p:cNvPr id="7" name="Picture 2">
            <a:extLst>
              <a:ext uri="{FF2B5EF4-FFF2-40B4-BE49-F238E27FC236}">
                <a16:creationId xmlns:a16="http://schemas.microsoft.com/office/drawing/2014/main" xmlns="" id="{A5B5839C-B89A-4F7B-8536-D12E7A9E04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7131" y="6043798"/>
            <a:ext cx="2477322" cy="542802"/>
          </a:xfrm>
          <a:prstGeom prst="rect">
            <a:avLst/>
          </a:prstGeom>
        </p:spPr>
      </p:pic>
      <p:sp>
        <p:nvSpPr>
          <p:cNvPr id="8" name="Textfeld 7"/>
          <p:cNvSpPr txBox="1"/>
          <p:nvPr/>
        </p:nvSpPr>
        <p:spPr>
          <a:xfrm>
            <a:off x="417513" y="6478878"/>
            <a:ext cx="1659064" cy="215444"/>
          </a:xfrm>
          <a:prstGeom prst="rect">
            <a:avLst/>
          </a:prstGeom>
          <a:noFill/>
        </p:spPr>
        <p:txBody>
          <a:bodyPr wrap="square" rtlCol="0">
            <a:spAutoFit/>
          </a:bodyPr>
          <a:lstStyle/>
          <a:p>
            <a:pPr algn="l"/>
            <a:r>
              <a:rPr lang="de-DE" sz="800" dirty="0" err="1" smtClean="0">
                <a:solidFill>
                  <a:schemeClr val="bg1"/>
                </a:solidFill>
                <a:latin typeface="+mn-lt"/>
                <a:cs typeface="Arial" panose="020B0604020202020204" pitchFamily="34" charset="0"/>
              </a:rPr>
              <a:t>Illustrations</a:t>
            </a:r>
            <a:r>
              <a:rPr lang="de-DE" sz="800" dirty="0" smtClean="0">
                <a:solidFill>
                  <a:schemeClr val="bg1"/>
                </a:solidFill>
                <a:latin typeface="+mn-lt"/>
                <a:cs typeface="Arial" panose="020B0604020202020204" pitchFamily="34" charset="0"/>
              </a:rPr>
              <a:t>: </a:t>
            </a:r>
            <a:r>
              <a:rPr lang="de-DE" sz="800" dirty="0" err="1" smtClean="0">
                <a:solidFill>
                  <a:schemeClr val="bg1"/>
                </a:solidFill>
                <a:latin typeface="+mn-lt"/>
                <a:cs typeface="Arial" panose="020B0604020202020204" pitchFamily="34" charset="0"/>
              </a:rPr>
              <a:t>pixabay</a:t>
            </a:r>
            <a:r>
              <a:rPr lang="de-DE" sz="800" dirty="0" smtClean="0">
                <a:solidFill>
                  <a:schemeClr val="bg1"/>
                </a:solidFill>
                <a:latin typeface="+mn-lt"/>
                <a:cs typeface="Arial" panose="020B0604020202020204" pitchFamily="34" charset="0"/>
              </a:rPr>
              <a:t> </a:t>
            </a:r>
            <a:r>
              <a:rPr lang="de-DE" sz="800" dirty="0">
                <a:solidFill>
                  <a:schemeClr val="bg1"/>
                </a:solidFill>
                <a:latin typeface="+mn-lt"/>
                <a:cs typeface="Arial" panose="020B0604020202020204" pitchFamily="34" charset="0"/>
              </a:rPr>
              <a:t>C</a:t>
            </a:r>
            <a:r>
              <a:rPr lang="de-DE" sz="800" dirty="0" smtClean="0">
                <a:solidFill>
                  <a:schemeClr val="bg1"/>
                </a:solidFill>
                <a:latin typeface="+mn-lt"/>
                <a:cs typeface="Arial" panose="020B0604020202020204" pitchFamily="34" charset="0"/>
              </a:rPr>
              <a:t>C-0</a:t>
            </a:r>
            <a:endParaRPr lang="de-DE" sz="800" dirty="0">
              <a:solidFill>
                <a:schemeClr val="bg1"/>
              </a:solidFill>
              <a:latin typeface="+mn-lt"/>
              <a:cs typeface="Arial" panose="020B0604020202020204" pitchFamily="34" charset="0"/>
            </a:endParaRPr>
          </a:p>
        </p:txBody>
      </p:sp>
    </p:spTree>
    <p:extLst>
      <p:ext uri="{BB962C8B-B14F-4D97-AF65-F5344CB8AC3E}">
        <p14:creationId xmlns:p14="http://schemas.microsoft.com/office/powerpoint/2010/main" val="26299701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svkofile07.gesis.intra\home$\borschkn\Konferenzen_etc\EDDI2017\Präsentation\Bilder\paint-29248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8211" y="0"/>
            <a:ext cx="15320211" cy="9556135"/>
          </a:xfrm>
          <a:prstGeom prst="rect">
            <a:avLst/>
          </a:prstGeom>
          <a:noFill/>
          <a:extLst>
            <a:ext uri="{909E8E84-426E-40DD-AFC4-6F175D3DCCD1}">
              <a14:hiddenFill xmlns:a14="http://schemas.microsoft.com/office/drawing/2010/main">
                <a:solidFill>
                  <a:srgbClr val="FFFFFF"/>
                </a:solidFill>
              </a14:hiddenFill>
            </a:ext>
          </a:extLst>
        </p:spPr>
      </p:pic>
      <p:sp>
        <p:nvSpPr>
          <p:cNvPr id="9" name="Rechteck 8"/>
          <p:cNvSpPr/>
          <p:nvPr/>
        </p:nvSpPr>
        <p:spPr>
          <a:xfrm>
            <a:off x="-2678050" y="-252006"/>
            <a:ext cx="15625736" cy="10513168"/>
          </a:xfrm>
          <a:prstGeom prst="rect">
            <a:avLst/>
          </a:prstGeom>
          <a:solidFill>
            <a:schemeClr val="bg1">
              <a:alpha val="3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4200"/>
              </a:spcBef>
              <a:spcAft>
                <a:spcPts val="0"/>
              </a:spcAft>
              <a:buClrTx/>
              <a:buSzTx/>
              <a:buFontTx/>
              <a:buNone/>
              <a:tabLst/>
            </a:pPr>
            <a:endParaRPr kumimoji="0" lang="de-DE" sz="3600" b="0" i="0" u="none" strike="noStrike" cap="none" spc="0" normalizeH="0" baseline="0">
              <a:ln>
                <a:noFill/>
              </a:ln>
              <a:solidFill>
                <a:srgbClr val="FFFFFF"/>
              </a:solidFill>
              <a:effectLst/>
              <a:uFillTx/>
              <a:latin typeface="+mn-lt"/>
              <a:ea typeface="+mn-ea"/>
              <a:cs typeface="+mn-cs"/>
              <a:sym typeface="Lato Regular"/>
            </a:endParaRPr>
          </a:p>
        </p:txBody>
      </p:sp>
      <p:sp>
        <p:nvSpPr>
          <p:cNvPr id="11" name="Textfeld 10"/>
          <p:cNvSpPr txBox="1"/>
          <p:nvPr/>
        </p:nvSpPr>
        <p:spPr>
          <a:xfrm>
            <a:off x="-72189" y="2477632"/>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nSpc>
                <a:spcPct val="90000"/>
              </a:lnSpc>
              <a:spcBef>
                <a:spcPts val="1200"/>
              </a:spcBef>
              <a:spcAft>
                <a:spcPts val="1200"/>
              </a:spcAft>
              <a:defRPr sz="2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b="1" dirty="0"/>
              <a:t>DDI </a:t>
            </a:r>
            <a:r>
              <a:rPr lang="en-US" b="1" dirty="0" err="1"/>
              <a:t>LimDAS</a:t>
            </a:r>
            <a:r>
              <a:rPr lang="en-US" b="1" dirty="0"/>
              <a:t> (GESIS)</a:t>
            </a:r>
            <a:endParaRPr lang="de-DE" b="1" dirty="0">
              <a:sym typeface="Lato Heavy"/>
            </a:endParaRPr>
          </a:p>
        </p:txBody>
      </p:sp>
      <p:sp>
        <p:nvSpPr>
          <p:cNvPr id="12" name="Textfeld 11"/>
          <p:cNvSpPr txBox="1"/>
          <p:nvPr/>
        </p:nvSpPr>
        <p:spPr>
          <a:xfrm>
            <a:off x="-72189" y="6115327"/>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CESSDA PPP</a:t>
            </a:r>
            <a:endParaRPr lang="de-DE" dirty="0">
              <a:sym typeface="Lato Heavy"/>
            </a:endParaRPr>
          </a:p>
        </p:txBody>
      </p:sp>
      <p:sp>
        <p:nvSpPr>
          <p:cNvPr id="13" name="Textfeld 12"/>
          <p:cNvSpPr txBox="1"/>
          <p:nvPr/>
        </p:nvSpPr>
        <p:spPr>
          <a:xfrm>
            <a:off x="9276098" y="2179088"/>
            <a:ext cx="3023766"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nSpc>
                <a:spcPct val="100000"/>
              </a:lnSpc>
              <a:spcBef>
                <a:spcPts val="0"/>
              </a:spcBef>
              <a:spcAft>
                <a:spcPts val="0"/>
              </a:spcAft>
            </a:pPr>
            <a:r>
              <a:rPr lang="en-US" dirty="0"/>
              <a:t>Data without Boundaries</a:t>
            </a:r>
          </a:p>
          <a:p>
            <a:pPr>
              <a:lnSpc>
                <a:spcPct val="100000"/>
              </a:lnSpc>
              <a:spcBef>
                <a:spcPts val="0"/>
              </a:spcBef>
              <a:spcAft>
                <a:spcPts val="0"/>
              </a:spcAft>
            </a:pPr>
            <a:r>
              <a:rPr lang="en-US" dirty="0"/>
              <a:t>(</a:t>
            </a:r>
            <a:r>
              <a:rPr lang="en-US" dirty="0" err="1"/>
              <a:t>DwB</a:t>
            </a:r>
            <a:r>
              <a:rPr lang="en-US" dirty="0"/>
              <a:t>)</a:t>
            </a:r>
            <a:endParaRPr lang="de-DE" dirty="0">
              <a:sym typeface="Lato Heavy"/>
            </a:endParaRPr>
          </a:p>
        </p:txBody>
      </p:sp>
      <p:sp>
        <p:nvSpPr>
          <p:cNvPr id="14" name="Textfeld 13"/>
          <p:cNvSpPr txBox="1"/>
          <p:nvPr/>
        </p:nvSpPr>
        <p:spPr>
          <a:xfrm>
            <a:off x="3032984" y="4303368"/>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DASISH</a:t>
            </a:r>
            <a:endParaRPr lang="de-DE" dirty="0">
              <a:sym typeface="Lato Heavy"/>
            </a:endParaRPr>
          </a:p>
        </p:txBody>
      </p:sp>
      <p:sp>
        <p:nvSpPr>
          <p:cNvPr id="15" name="Textfeld 14"/>
          <p:cNvSpPr txBox="1"/>
          <p:nvPr/>
        </p:nvSpPr>
        <p:spPr>
          <a:xfrm>
            <a:off x="6184066" y="2477632"/>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err="1"/>
              <a:t>DataCite</a:t>
            </a:r>
            <a:r>
              <a:rPr lang="en-US" dirty="0"/>
              <a:t> 4.0</a:t>
            </a:r>
            <a:endParaRPr lang="de-DE" dirty="0">
              <a:sym typeface="Lato Heavy"/>
            </a:endParaRPr>
          </a:p>
        </p:txBody>
      </p:sp>
      <p:sp>
        <p:nvSpPr>
          <p:cNvPr id="16" name="Textfeld 15"/>
          <p:cNvSpPr txBox="1"/>
          <p:nvPr/>
        </p:nvSpPr>
        <p:spPr>
          <a:xfrm>
            <a:off x="9324224" y="4282731"/>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Open AIRE</a:t>
            </a:r>
            <a:endParaRPr lang="de-DE" dirty="0">
              <a:sym typeface="Lato Heavy"/>
            </a:endParaRPr>
          </a:p>
        </p:txBody>
      </p:sp>
      <p:sp>
        <p:nvSpPr>
          <p:cNvPr id="17" name="Textfeld 16"/>
          <p:cNvSpPr txBox="1"/>
          <p:nvPr/>
        </p:nvSpPr>
        <p:spPr>
          <a:xfrm>
            <a:off x="6175876" y="4324005"/>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Dublin Core</a:t>
            </a:r>
            <a:endParaRPr lang="de-DE" dirty="0">
              <a:sym typeface="Lato Heavy"/>
            </a:endParaRPr>
          </a:p>
        </p:txBody>
      </p:sp>
      <p:sp>
        <p:nvSpPr>
          <p:cNvPr id="18" name="Textfeld 17"/>
          <p:cNvSpPr txBox="1"/>
          <p:nvPr/>
        </p:nvSpPr>
        <p:spPr>
          <a:xfrm>
            <a:off x="-72189" y="4344642"/>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PREMIS</a:t>
            </a:r>
            <a:endParaRPr lang="de-DE" dirty="0">
              <a:sym typeface="Lato Heavy"/>
            </a:endParaRPr>
          </a:p>
        </p:txBody>
      </p:sp>
      <p:sp>
        <p:nvSpPr>
          <p:cNvPr id="19" name="Textfeld 18"/>
          <p:cNvSpPr txBox="1"/>
          <p:nvPr/>
        </p:nvSpPr>
        <p:spPr>
          <a:xfrm>
            <a:off x="3019844" y="2477632"/>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METS</a:t>
            </a:r>
            <a:endParaRPr lang="de-DE" dirty="0">
              <a:sym typeface="Lato Heavy"/>
            </a:endParaRPr>
          </a:p>
        </p:txBody>
      </p:sp>
      <p:sp>
        <p:nvSpPr>
          <p:cNvPr id="20" name="Textfeld 19"/>
          <p:cNvSpPr txBox="1"/>
          <p:nvPr/>
        </p:nvSpPr>
        <p:spPr>
          <a:xfrm>
            <a:off x="3046123" y="6118299"/>
            <a:ext cx="3023766" cy="798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a:defRPr lang="nb-NO"/>
            </a:defPPr>
            <a:lvl1pPr algn="ctr">
              <a:lnSpc>
                <a:spcPct val="90000"/>
              </a:lnSpc>
              <a:spcBef>
                <a:spcPts val="1200"/>
              </a:spcBef>
              <a:spcAft>
                <a:spcPts val="1200"/>
              </a:spcAft>
              <a:defRPr sz="2800" b="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Etc.</a:t>
            </a:r>
            <a:endParaRPr lang="de-DE" dirty="0">
              <a:sym typeface="Lato Heavy"/>
            </a:endParaRPr>
          </a:p>
        </p:txBody>
      </p:sp>
      <p:sp>
        <p:nvSpPr>
          <p:cNvPr id="21" name="Textfeld 20"/>
          <p:cNvSpPr txBox="1"/>
          <p:nvPr/>
        </p:nvSpPr>
        <p:spPr>
          <a:xfrm>
            <a:off x="11126979" y="9360436"/>
            <a:ext cx="1659064" cy="215444"/>
          </a:xfrm>
          <a:prstGeom prst="rect">
            <a:avLst/>
          </a:prstGeom>
          <a:noFill/>
        </p:spPr>
        <p:txBody>
          <a:bodyPr wrap="square" rtlCol="0">
            <a:spAutoFit/>
          </a:bodyPr>
          <a:lstStyle/>
          <a:p>
            <a:pPr algn="l"/>
            <a:r>
              <a:rPr lang="de-DE" sz="800" dirty="0" err="1" smtClean="0">
                <a:solidFill>
                  <a:schemeClr val="bg1"/>
                </a:solidFill>
                <a:latin typeface="+mn-lt"/>
                <a:cs typeface="Arial" panose="020B0604020202020204" pitchFamily="34" charset="0"/>
              </a:rPr>
              <a:t>Illustrations</a:t>
            </a:r>
            <a:r>
              <a:rPr lang="de-DE" sz="800" dirty="0" smtClean="0">
                <a:solidFill>
                  <a:schemeClr val="bg1"/>
                </a:solidFill>
                <a:latin typeface="+mn-lt"/>
                <a:cs typeface="Arial" panose="020B0604020202020204" pitchFamily="34" charset="0"/>
              </a:rPr>
              <a:t>: </a:t>
            </a:r>
            <a:r>
              <a:rPr lang="de-DE" sz="800" dirty="0" err="1" smtClean="0">
                <a:solidFill>
                  <a:schemeClr val="bg1"/>
                </a:solidFill>
                <a:latin typeface="+mn-lt"/>
                <a:cs typeface="Arial" panose="020B0604020202020204" pitchFamily="34" charset="0"/>
              </a:rPr>
              <a:t>pixabay</a:t>
            </a:r>
            <a:r>
              <a:rPr lang="de-DE" sz="800" dirty="0" smtClean="0">
                <a:solidFill>
                  <a:schemeClr val="bg1"/>
                </a:solidFill>
                <a:latin typeface="+mn-lt"/>
                <a:cs typeface="Arial" panose="020B0604020202020204" pitchFamily="34" charset="0"/>
              </a:rPr>
              <a:t> </a:t>
            </a:r>
            <a:r>
              <a:rPr lang="de-DE" sz="800" dirty="0">
                <a:solidFill>
                  <a:schemeClr val="bg1"/>
                </a:solidFill>
                <a:latin typeface="+mn-lt"/>
                <a:cs typeface="Arial" panose="020B0604020202020204" pitchFamily="34" charset="0"/>
              </a:rPr>
              <a:t>C</a:t>
            </a:r>
            <a:r>
              <a:rPr lang="de-DE" sz="800" dirty="0" smtClean="0">
                <a:solidFill>
                  <a:schemeClr val="bg1"/>
                </a:solidFill>
                <a:latin typeface="+mn-lt"/>
                <a:cs typeface="Arial" panose="020B0604020202020204" pitchFamily="34" charset="0"/>
              </a:rPr>
              <a:t>C-0</a:t>
            </a:r>
            <a:endParaRPr lang="de-DE" sz="800" dirty="0">
              <a:solidFill>
                <a:schemeClr val="bg1"/>
              </a:solidFill>
              <a:latin typeface="+mn-lt"/>
              <a:cs typeface="Arial" panose="020B0604020202020204" pitchFamily="34" charset="0"/>
            </a:endParaRPr>
          </a:p>
        </p:txBody>
      </p:sp>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5" y="665164"/>
            <a:ext cx="11454412" cy="1153698"/>
          </a:xfrm>
        </p:spPr>
        <p:txBody>
          <a:bodyPr>
            <a:normAutofit/>
          </a:bodyPr>
          <a:lstStyle/>
          <a:p>
            <a:r>
              <a:rPr lang="en-US" sz="4800" dirty="0">
                <a:solidFill>
                  <a:schemeClr val="bg1"/>
                </a:solidFill>
                <a:latin typeface="Avenir Roman"/>
                <a:ea typeface="Avenir Roman"/>
                <a:cs typeface="Avenir Roman"/>
                <a:sym typeface="Avenir Roman"/>
              </a:rPr>
              <a:t>4</a:t>
            </a:r>
            <a:r>
              <a:rPr lang="en-US" sz="4800" smtClean="0">
                <a:solidFill>
                  <a:schemeClr val="bg1"/>
                </a:solidFill>
                <a:latin typeface="Avenir Roman"/>
                <a:ea typeface="Avenir Roman"/>
                <a:cs typeface="Avenir Roman"/>
                <a:sym typeface="Avenir Roman"/>
              </a:rPr>
              <a:t>) </a:t>
            </a:r>
            <a:r>
              <a:rPr lang="en-US" sz="4800" dirty="0" smtClean="0">
                <a:solidFill>
                  <a:schemeClr val="bg1"/>
                </a:solidFill>
                <a:latin typeface="Avenir Roman"/>
                <a:ea typeface="Avenir Roman"/>
                <a:cs typeface="Avenir Roman"/>
                <a:sym typeface="Avenir Roman"/>
              </a:rPr>
              <a:t>Other </a:t>
            </a:r>
            <a:r>
              <a:rPr lang="en-US" sz="4800" dirty="0">
                <a:solidFill>
                  <a:schemeClr val="bg1"/>
                </a:solidFill>
                <a:latin typeface="Avenir Roman"/>
                <a:ea typeface="Avenir Roman"/>
                <a:cs typeface="Avenir Roman"/>
                <a:sym typeface="Avenir Roman"/>
              </a:rPr>
              <a:t>Metadata </a:t>
            </a:r>
            <a:r>
              <a:rPr lang="en-US" sz="4800" dirty="0" smtClean="0">
                <a:solidFill>
                  <a:schemeClr val="bg1"/>
                </a:solidFill>
                <a:latin typeface="Avenir Roman"/>
                <a:ea typeface="Avenir Roman"/>
                <a:cs typeface="Avenir Roman"/>
                <a:sym typeface="Avenir Roman"/>
              </a:rPr>
              <a:t>Schemas in CMM2</a:t>
            </a:r>
            <a:endParaRPr lang="nb-NO" sz="4800" dirty="0">
              <a:solidFill>
                <a:schemeClr val="bg1"/>
              </a:solidFill>
            </a:endParaRPr>
          </a:p>
        </p:txBody>
      </p:sp>
      <p:pic>
        <p:nvPicPr>
          <p:cNvPr id="7" name="Picture 2">
            <a:extLst>
              <a:ext uri="{FF2B5EF4-FFF2-40B4-BE49-F238E27FC236}">
                <a16:creationId xmlns:a16="http://schemas.microsoft.com/office/drawing/2014/main" xmlns="" id="{A5B5839C-B89A-4F7B-8536-D12E7A9E04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7131" y="6043798"/>
            <a:ext cx="2477322" cy="542802"/>
          </a:xfrm>
          <a:prstGeom prst="rect">
            <a:avLst/>
          </a:prstGeom>
        </p:spPr>
      </p:pic>
      <p:sp>
        <p:nvSpPr>
          <p:cNvPr id="22" name="Textfeld 21"/>
          <p:cNvSpPr txBox="1"/>
          <p:nvPr/>
        </p:nvSpPr>
        <p:spPr>
          <a:xfrm>
            <a:off x="10535797" y="6568425"/>
            <a:ext cx="1659064" cy="215444"/>
          </a:xfrm>
          <a:prstGeom prst="rect">
            <a:avLst/>
          </a:prstGeom>
          <a:noFill/>
        </p:spPr>
        <p:txBody>
          <a:bodyPr wrap="square" rtlCol="0">
            <a:spAutoFit/>
          </a:bodyPr>
          <a:lstStyle/>
          <a:p>
            <a:pPr algn="l"/>
            <a:r>
              <a:rPr lang="de-DE" sz="800" dirty="0" err="1" smtClean="0">
                <a:solidFill>
                  <a:schemeClr val="bg1"/>
                </a:solidFill>
                <a:latin typeface="+mn-lt"/>
                <a:cs typeface="Arial" panose="020B0604020202020204" pitchFamily="34" charset="0"/>
              </a:rPr>
              <a:t>Illustrations</a:t>
            </a:r>
            <a:r>
              <a:rPr lang="de-DE" sz="800" dirty="0" smtClean="0">
                <a:solidFill>
                  <a:schemeClr val="bg1"/>
                </a:solidFill>
                <a:latin typeface="+mn-lt"/>
                <a:cs typeface="Arial" panose="020B0604020202020204" pitchFamily="34" charset="0"/>
              </a:rPr>
              <a:t>: </a:t>
            </a:r>
            <a:r>
              <a:rPr lang="de-DE" sz="800" dirty="0" err="1" smtClean="0">
                <a:solidFill>
                  <a:schemeClr val="bg1"/>
                </a:solidFill>
                <a:latin typeface="+mn-lt"/>
                <a:cs typeface="Arial" panose="020B0604020202020204" pitchFamily="34" charset="0"/>
              </a:rPr>
              <a:t>pixabay</a:t>
            </a:r>
            <a:r>
              <a:rPr lang="de-DE" sz="800" dirty="0" smtClean="0">
                <a:solidFill>
                  <a:schemeClr val="bg1"/>
                </a:solidFill>
                <a:latin typeface="+mn-lt"/>
                <a:cs typeface="Arial" panose="020B0604020202020204" pitchFamily="34" charset="0"/>
              </a:rPr>
              <a:t> </a:t>
            </a:r>
            <a:r>
              <a:rPr lang="de-DE" sz="800" dirty="0">
                <a:solidFill>
                  <a:schemeClr val="bg1"/>
                </a:solidFill>
                <a:latin typeface="+mn-lt"/>
                <a:cs typeface="Arial" panose="020B0604020202020204" pitchFamily="34" charset="0"/>
              </a:rPr>
              <a:t>C</a:t>
            </a:r>
            <a:r>
              <a:rPr lang="de-DE" sz="800" dirty="0" smtClean="0">
                <a:solidFill>
                  <a:schemeClr val="bg1"/>
                </a:solidFill>
                <a:latin typeface="+mn-lt"/>
                <a:cs typeface="Arial" panose="020B0604020202020204" pitchFamily="34" charset="0"/>
              </a:rPr>
              <a:t>C-0</a:t>
            </a:r>
            <a:endParaRPr lang="de-DE" sz="800" dirty="0">
              <a:solidFill>
                <a:schemeClr val="bg1"/>
              </a:solidFill>
              <a:latin typeface="+mn-lt"/>
              <a:cs typeface="Arial" panose="020B0604020202020204" pitchFamily="34" charset="0"/>
            </a:endParaRPr>
          </a:p>
        </p:txBody>
      </p:sp>
    </p:spTree>
    <p:extLst>
      <p:ext uri="{BB962C8B-B14F-4D97-AF65-F5344CB8AC3E}">
        <p14:creationId xmlns:p14="http://schemas.microsoft.com/office/powerpoint/2010/main" val="15672682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svkofile07.gesis.intra\home$\borschkn\Konferenzen_etc\EDDI2017\Präsentation\Bilder\eye-428390.jpg"/>
          <p:cNvPicPr>
            <a:picLocks noChangeAspect="1" noChangeArrowheads="1"/>
          </p:cNvPicPr>
          <p:nvPr/>
        </p:nvPicPr>
        <p:blipFill rotWithShape="1">
          <a:blip r:embed="rId3">
            <a:extLst>
              <a:ext uri="{28A0092B-C50C-407E-A947-70E740481C1C}">
                <a14:useLocalDpi xmlns:a14="http://schemas.microsoft.com/office/drawing/2010/main" val="0"/>
              </a:ext>
            </a:extLst>
          </a:blip>
          <a:srcRect l="45009" r="2183"/>
          <a:stretch/>
        </p:blipFill>
        <p:spPr bwMode="auto">
          <a:xfrm>
            <a:off x="1" y="-1"/>
            <a:ext cx="12127828" cy="90477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xmlns="" id="{A5B5839C-B89A-4F7B-8536-D12E7A9E04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7131" y="6043798"/>
            <a:ext cx="2477322" cy="542802"/>
          </a:xfrm>
          <a:prstGeom prst="rect">
            <a:avLst/>
          </a:prstGeom>
        </p:spPr>
      </p:pic>
      <p:sp>
        <p:nvSpPr>
          <p:cNvPr id="9" name="Rechteck 8"/>
          <p:cNvSpPr/>
          <p:nvPr/>
        </p:nvSpPr>
        <p:spPr>
          <a:xfrm>
            <a:off x="417513" y="140196"/>
            <a:ext cx="3672408" cy="6750566"/>
          </a:xfrm>
          <a:prstGeom prst="rect">
            <a:avLst/>
          </a:prstGeom>
          <a:no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584200" rtl="0" fontAlgn="auto" latinLnBrk="0" hangingPunct="0">
              <a:buClrTx/>
              <a:buSzTx/>
              <a:buFontTx/>
              <a:buNone/>
              <a:tabLst/>
            </a:pPr>
            <a:r>
              <a:rPr lang="de-DE" sz="5400" b="1" baseline="0" dirty="0" smtClean="0">
                <a:solidFill>
                  <a:srgbClr val="3AA09B"/>
                </a:solidFill>
                <a:latin typeface="Open Sans Light"/>
                <a:sym typeface="Lato Regular"/>
              </a:rPr>
              <a:t>SEE</a:t>
            </a:r>
            <a:endParaRPr lang="de-DE" sz="5400" b="1" dirty="0" smtClean="0">
              <a:solidFill>
                <a:srgbClr val="3AA09B"/>
              </a:solidFill>
              <a:latin typeface="Open Sans Light"/>
              <a:sym typeface="Lato Regular"/>
            </a:endParaRPr>
          </a:p>
          <a:p>
            <a:pPr marL="0" marR="0" indent="0" defTabSz="584200" rtl="0" fontAlgn="auto" latinLnBrk="0" hangingPunct="0">
              <a:buClrTx/>
              <a:buSzTx/>
              <a:buFontTx/>
              <a:buNone/>
              <a:tabLst/>
            </a:pPr>
            <a:r>
              <a:rPr lang="de-DE" sz="5400" b="1" dirty="0" err="1" smtClean="0">
                <a:solidFill>
                  <a:schemeClr val="bg2">
                    <a:lumMod val="50000"/>
                  </a:schemeClr>
                </a:solidFill>
                <a:latin typeface="Open Sans Light"/>
                <a:sym typeface="Lato Regular"/>
              </a:rPr>
              <a:t>some</a:t>
            </a:r>
            <a:r>
              <a:rPr lang="de-DE" sz="5400" b="1" dirty="0" smtClean="0">
                <a:solidFill>
                  <a:schemeClr val="bg2">
                    <a:lumMod val="50000"/>
                  </a:schemeClr>
                </a:solidFill>
                <a:latin typeface="Open Sans Light"/>
                <a:sym typeface="Lato Regular"/>
              </a:rPr>
              <a:t/>
            </a:r>
            <a:br>
              <a:rPr lang="de-DE" sz="5400" b="1" dirty="0" smtClean="0">
                <a:solidFill>
                  <a:schemeClr val="bg2">
                    <a:lumMod val="50000"/>
                  </a:schemeClr>
                </a:solidFill>
                <a:latin typeface="Open Sans Light"/>
                <a:sym typeface="Lato Regular"/>
              </a:rPr>
            </a:br>
            <a:r>
              <a:rPr lang="de-DE" sz="5400" b="1" dirty="0" err="1" smtClean="0">
                <a:solidFill>
                  <a:schemeClr val="bg2">
                    <a:lumMod val="50000"/>
                  </a:schemeClr>
                </a:solidFill>
                <a:latin typeface="Open Sans Light"/>
                <a:sym typeface="Lato Regular"/>
              </a:rPr>
              <a:t>thing</a:t>
            </a:r>
            <a:endParaRPr lang="de-DE" sz="5400" b="1" dirty="0" smtClean="0">
              <a:solidFill>
                <a:schemeClr val="bg2">
                  <a:lumMod val="50000"/>
                </a:schemeClr>
              </a:solidFill>
              <a:latin typeface="Open Sans Light"/>
              <a:sym typeface="Lato Regular"/>
            </a:endParaRPr>
          </a:p>
          <a:p>
            <a:pPr marL="0" marR="0" indent="0" defTabSz="584200" rtl="0" fontAlgn="auto" latinLnBrk="0" hangingPunct="0">
              <a:buClrTx/>
              <a:buSzTx/>
              <a:buFontTx/>
              <a:buNone/>
              <a:tabLst/>
            </a:pPr>
            <a:r>
              <a:rPr lang="de-DE" sz="5400" b="1" dirty="0" smtClean="0">
                <a:solidFill>
                  <a:schemeClr val="bg2">
                    <a:lumMod val="50000"/>
                  </a:schemeClr>
                </a:solidFill>
                <a:latin typeface="Open Sans Light"/>
                <a:sym typeface="Lato Regular"/>
              </a:rPr>
              <a:t>?</a:t>
            </a:r>
          </a:p>
          <a:p>
            <a:r>
              <a:rPr lang="de-DE" sz="5400" b="1" dirty="0">
                <a:solidFill>
                  <a:srgbClr val="3AA09B"/>
                </a:solidFill>
                <a:latin typeface="Open Sans Light"/>
                <a:sym typeface="Lato Regular"/>
              </a:rPr>
              <a:t>SAY </a:t>
            </a:r>
          </a:p>
          <a:p>
            <a:r>
              <a:rPr lang="de-DE" sz="5400" b="1" dirty="0" err="1">
                <a:solidFill>
                  <a:schemeClr val="bg2">
                    <a:lumMod val="50000"/>
                  </a:schemeClr>
                </a:solidFill>
                <a:latin typeface="Open Sans Light"/>
                <a:sym typeface="Lato Regular"/>
              </a:rPr>
              <a:t>some</a:t>
            </a:r>
            <a:r>
              <a:rPr lang="de-DE" sz="5400" b="1" dirty="0">
                <a:solidFill>
                  <a:schemeClr val="bg2">
                    <a:lumMod val="50000"/>
                  </a:schemeClr>
                </a:solidFill>
                <a:latin typeface="Open Sans Light"/>
                <a:sym typeface="Lato Regular"/>
              </a:rPr>
              <a:t/>
            </a:r>
            <a:br>
              <a:rPr lang="de-DE" sz="5400" b="1" dirty="0">
                <a:solidFill>
                  <a:schemeClr val="bg2">
                    <a:lumMod val="50000"/>
                  </a:schemeClr>
                </a:solidFill>
                <a:latin typeface="Open Sans Light"/>
                <a:sym typeface="Lato Regular"/>
              </a:rPr>
            </a:br>
            <a:r>
              <a:rPr lang="de-DE" sz="5400" b="1" dirty="0" err="1">
                <a:solidFill>
                  <a:schemeClr val="bg2">
                    <a:lumMod val="50000"/>
                  </a:schemeClr>
                </a:solidFill>
                <a:latin typeface="Open Sans Light"/>
                <a:sym typeface="Lato Regular"/>
              </a:rPr>
              <a:t>thing</a:t>
            </a:r>
            <a:endParaRPr lang="de-DE" sz="5400" b="1" dirty="0">
              <a:solidFill>
                <a:schemeClr val="bg2">
                  <a:lumMod val="50000"/>
                </a:schemeClr>
              </a:solidFill>
              <a:latin typeface="Open Sans Light"/>
              <a:sym typeface="Lato Regular"/>
            </a:endParaRPr>
          </a:p>
          <a:p>
            <a:r>
              <a:rPr lang="de-DE" sz="5400" b="1" dirty="0" smtClean="0">
                <a:solidFill>
                  <a:schemeClr val="bg2">
                    <a:lumMod val="50000"/>
                  </a:schemeClr>
                </a:solidFill>
                <a:latin typeface="Open Sans Light"/>
                <a:sym typeface="Lato Regular"/>
              </a:rPr>
              <a:t>!</a:t>
            </a:r>
          </a:p>
        </p:txBody>
      </p:sp>
      <p:sp>
        <p:nvSpPr>
          <p:cNvPr id="10" name="Textfeld 9"/>
          <p:cNvSpPr txBox="1"/>
          <p:nvPr/>
        </p:nvSpPr>
        <p:spPr>
          <a:xfrm>
            <a:off x="10535797" y="6568425"/>
            <a:ext cx="1659064" cy="215444"/>
          </a:xfrm>
          <a:prstGeom prst="rect">
            <a:avLst/>
          </a:prstGeom>
          <a:noFill/>
        </p:spPr>
        <p:txBody>
          <a:bodyPr wrap="square" rtlCol="0">
            <a:spAutoFit/>
          </a:bodyPr>
          <a:lstStyle/>
          <a:p>
            <a:pPr algn="l"/>
            <a:r>
              <a:rPr lang="de-DE" sz="800" dirty="0" err="1" smtClean="0">
                <a:solidFill>
                  <a:schemeClr val="accent2">
                    <a:lumMod val="50000"/>
                  </a:schemeClr>
                </a:solidFill>
                <a:latin typeface="+mn-lt"/>
                <a:cs typeface="Arial" panose="020B0604020202020204" pitchFamily="34" charset="0"/>
              </a:rPr>
              <a:t>Illustrations</a:t>
            </a:r>
            <a:r>
              <a:rPr lang="de-DE" sz="800" dirty="0" smtClean="0">
                <a:solidFill>
                  <a:schemeClr val="accent2">
                    <a:lumMod val="50000"/>
                  </a:schemeClr>
                </a:solidFill>
                <a:latin typeface="+mn-lt"/>
                <a:cs typeface="Arial" panose="020B0604020202020204" pitchFamily="34" charset="0"/>
              </a:rPr>
              <a:t>: </a:t>
            </a:r>
            <a:r>
              <a:rPr lang="de-DE" sz="800" dirty="0" err="1" smtClean="0">
                <a:solidFill>
                  <a:schemeClr val="accent2">
                    <a:lumMod val="50000"/>
                  </a:schemeClr>
                </a:solidFill>
                <a:latin typeface="+mn-lt"/>
                <a:cs typeface="Arial" panose="020B0604020202020204" pitchFamily="34" charset="0"/>
              </a:rPr>
              <a:t>pixabay</a:t>
            </a:r>
            <a:r>
              <a:rPr lang="de-DE" sz="800" dirty="0" smtClean="0">
                <a:solidFill>
                  <a:schemeClr val="accent2">
                    <a:lumMod val="50000"/>
                  </a:schemeClr>
                </a:solidFill>
                <a:latin typeface="+mn-lt"/>
                <a:cs typeface="Arial" panose="020B0604020202020204" pitchFamily="34" charset="0"/>
              </a:rPr>
              <a:t> </a:t>
            </a:r>
            <a:r>
              <a:rPr lang="de-DE" sz="800" dirty="0">
                <a:solidFill>
                  <a:schemeClr val="accent2">
                    <a:lumMod val="50000"/>
                  </a:schemeClr>
                </a:solidFill>
                <a:latin typeface="+mn-lt"/>
                <a:cs typeface="Arial" panose="020B0604020202020204" pitchFamily="34" charset="0"/>
              </a:rPr>
              <a:t>C</a:t>
            </a:r>
            <a:r>
              <a:rPr lang="de-DE" sz="800" dirty="0" smtClean="0">
                <a:solidFill>
                  <a:schemeClr val="accent2">
                    <a:lumMod val="50000"/>
                  </a:schemeClr>
                </a:solidFill>
                <a:latin typeface="+mn-lt"/>
                <a:cs typeface="Arial" panose="020B0604020202020204" pitchFamily="34" charset="0"/>
              </a:rPr>
              <a:t>C-0</a:t>
            </a:r>
            <a:endParaRPr lang="de-DE" sz="800" dirty="0">
              <a:solidFill>
                <a:schemeClr val="accent2">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20511849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normAutofit/>
          </a:bodyPr>
          <a:lstStyle/>
          <a:p>
            <a:r>
              <a:rPr lang="fi-FI" sz="4800" dirty="0"/>
              <a:t>5</a:t>
            </a:r>
            <a:r>
              <a:rPr lang="fi-FI" sz="4800" smtClean="0"/>
              <a:t>) </a:t>
            </a:r>
            <a:r>
              <a:rPr lang="fi-FI" sz="4800" dirty="0"/>
              <a:t>CVs in CMM 1.0</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1818862"/>
            <a:ext cx="5924907"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solidFill>
                  <a:schemeClr val="tx1"/>
                </a:solidFill>
              </a:rPr>
              <a:t>DDI CVs </a:t>
            </a:r>
            <a:r>
              <a:rPr lang="en-US" sz="2800" dirty="0" smtClean="0">
                <a:solidFill>
                  <a:schemeClr val="tx1"/>
                </a:solidFill>
              </a:rPr>
              <a:t>(EN, SV, FI, DE)</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AnalysisUnit</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TimeMethod</a:t>
            </a:r>
            <a:endParaRPr lang="en-US" sz="2800" dirty="0">
              <a:solidFill>
                <a:schemeClr val="tx1"/>
              </a:solidFill>
            </a:endParaRPr>
          </a:p>
          <a:p>
            <a:pPr marL="171450" indent="-285750">
              <a:buFont typeface="Open Sans Light" panose="020B0306030504020204" pitchFamily="34" charset="0"/>
              <a:buChar char="»"/>
            </a:pPr>
            <a:r>
              <a:rPr lang="en-US" sz="2800" err="1">
                <a:solidFill>
                  <a:schemeClr val="tx1"/>
                </a:solidFill>
              </a:rPr>
              <a:t>KindOfDataFormat</a:t>
            </a:r>
            <a:r>
              <a:rPr lang="en-US" sz="2800">
                <a:solidFill>
                  <a:schemeClr val="tx1"/>
                </a:solidFill>
              </a:rPr>
              <a:t> </a:t>
            </a:r>
            <a:r>
              <a:rPr lang="en-US" sz="2800" smtClean="0">
                <a:solidFill>
                  <a:schemeClr val="tx1"/>
                </a:solidFill>
              </a:rPr>
              <a:t>(GeneralDataFormat</a:t>
            </a:r>
            <a:r>
              <a:rPr lang="en-US" sz="2800" dirty="0">
                <a:solidFill>
                  <a:schemeClr val="tx1"/>
                </a:solidFill>
              </a:rPr>
              <a:t>)</a:t>
            </a:r>
          </a:p>
          <a:p>
            <a:pPr marL="171450" indent="-285750">
              <a:buFont typeface="Open Sans Light" panose="020B0306030504020204" pitchFamily="34" charset="0"/>
              <a:buChar char="»"/>
            </a:pPr>
            <a:r>
              <a:rPr lang="en-US" sz="2800" dirty="0" err="1">
                <a:solidFill>
                  <a:schemeClr val="tx1"/>
                </a:solidFill>
              </a:rPr>
              <a:t>ModeOfCollection</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SamplingProcedure</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DataSourceType</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TypeOfInstrument</a:t>
            </a:r>
            <a:endParaRPr lang="en-US" sz="2800" dirty="0">
              <a:solidFill>
                <a:schemeClr val="tx1"/>
              </a:solidFill>
            </a:endParaRPr>
          </a:p>
          <a:p>
            <a:pPr marL="171450" indent="-285750">
              <a:buFont typeface="Open Sans Light" panose="020B0306030504020204" pitchFamily="34" charset="0"/>
              <a:buChar char="»"/>
            </a:pPr>
            <a:r>
              <a:rPr lang="en-US" sz="2800" dirty="0" err="1">
                <a:solidFill>
                  <a:schemeClr val="tx1"/>
                </a:solidFill>
              </a:rPr>
              <a:t>SummaryStatisticType</a:t>
            </a:r>
            <a:endParaRPr lang="en-US" sz="2800" dirty="0">
              <a:solidFill>
                <a:schemeClr val="tx1"/>
              </a:solidFill>
            </a:endParaRPr>
          </a:p>
        </p:txBody>
      </p:sp>
      <p:sp>
        <p:nvSpPr>
          <p:cNvPr id="3" name="TextBox 2">
            <a:extLst>
              <a:ext uri="{FF2B5EF4-FFF2-40B4-BE49-F238E27FC236}">
                <a16:creationId xmlns:a16="http://schemas.microsoft.com/office/drawing/2014/main" xmlns="" id="{6C1012DF-C82D-4046-9A71-EE6E3DD8256D}"/>
              </a:ext>
            </a:extLst>
          </p:cNvPr>
          <p:cNvSpPr txBox="1"/>
          <p:nvPr/>
        </p:nvSpPr>
        <p:spPr>
          <a:xfrm>
            <a:off x="6705600" y="808785"/>
            <a:ext cx="5171089" cy="2028248"/>
          </a:xfrm>
          <a:prstGeom prst="rect">
            <a:avLst/>
          </a:prstGeom>
          <a:noFill/>
        </p:spPr>
        <p:txBody>
          <a:bodyPr wrap="square" rtlCol="0">
            <a:spAutoFit/>
          </a:bodyPr>
          <a:lstStyle/>
          <a:p>
            <a:pPr fontAlgn="base">
              <a:lnSpc>
                <a:spcPct val="90000"/>
              </a:lnSpc>
              <a:spcBef>
                <a:spcPts val="1000"/>
              </a:spcBef>
            </a:pPr>
            <a:r>
              <a:rPr lang="fi-FI" sz="2800" dirty="0">
                <a:latin typeface="Open Sans Light" panose="020B0306030504020204" pitchFamily="34" charset="0"/>
                <a:ea typeface="Open Sans Light" panose="020B0306030504020204" pitchFamily="34" charset="0"/>
                <a:cs typeface="Open Sans Light" panose="020B0306030504020204" pitchFamily="34" charset="0"/>
              </a:rPr>
              <a:t>CESSDA CVs</a:t>
            </a:r>
          </a:p>
          <a:p>
            <a:pPr marL="171450" lvl="1" indent="-285750" fontAlgn="base">
              <a:lnSpc>
                <a:spcPct val="90000"/>
              </a:lnSpc>
              <a:spcBef>
                <a:spcPts val="1000"/>
              </a:spcBef>
              <a:buFont typeface="Open Sans Light" panose="020B0306030504020204" pitchFamily="34" charset="0"/>
              <a:buChar char="»"/>
            </a:pPr>
            <a:r>
              <a:rPr lang="fi-FI" sz="2800" dirty="0">
                <a:latin typeface="Open Sans Light" panose="020B0306030504020204" pitchFamily="34" charset="0"/>
                <a:ea typeface="Open Sans Light" panose="020B0306030504020204" pitchFamily="34" charset="0"/>
                <a:cs typeface="Open Sans Light" panose="020B0306030504020204" pitchFamily="34" charset="0"/>
              </a:rPr>
              <a:t>CESSDA Topics Classification</a:t>
            </a:r>
          </a:p>
          <a:p>
            <a:pPr marL="171450" lvl="1" indent="-285750" fontAlgn="base">
              <a:lnSpc>
                <a:spcPct val="90000"/>
              </a:lnSpc>
              <a:spcBef>
                <a:spcPts val="1000"/>
              </a:spcBef>
              <a:buFont typeface="Open Sans Light" panose="020B0306030504020204" pitchFamily="34" charset="0"/>
              <a:buChar char="»"/>
            </a:pPr>
            <a:r>
              <a:rPr lang="fi-FI" sz="2800" dirty="0">
                <a:latin typeface="Open Sans Light" panose="020B0306030504020204" pitchFamily="34" charset="0"/>
                <a:ea typeface="Open Sans Light" panose="020B0306030504020204" pitchFamily="34" charset="0"/>
                <a:cs typeface="Open Sans Light" panose="020B0306030504020204" pitchFamily="34" charset="0"/>
              </a:rPr>
              <a:t>AccessClass</a:t>
            </a:r>
          </a:p>
          <a:p>
            <a:pPr marL="171450" lvl="1" indent="-285750" fontAlgn="base">
              <a:lnSpc>
                <a:spcPct val="90000"/>
              </a:lnSpc>
              <a:spcBef>
                <a:spcPts val="1000"/>
              </a:spcBef>
              <a:buFont typeface="Open Sans Light" panose="020B0306030504020204" pitchFamily="34" charset="0"/>
              <a:buChar char="»"/>
            </a:pPr>
            <a:r>
              <a:rPr lang="fi-FI" sz="2800" dirty="0">
                <a:latin typeface="Open Sans Light" panose="020B0306030504020204" pitchFamily="34" charset="0"/>
                <a:ea typeface="Open Sans Light" panose="020B0306030504020204" pitchFamily="34" charset="0"/>
                <a:cs typeface="Open Sans Light" panose="020B0306030504020204" pitchFamily="34" charset="0"/>
              </a:rPr>
              <a:t>UseOfNoteField</a:t>
            </a:r>
            <a:endParaRPr lang="en-US" sz="28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Explosion 1 7"/>
          <p:cNvSpPr/>
          <p:nvPr/>
        </p:nvSpPr>
        <p:spPr>
          <a:xfrm rot="576803">
            <a:off x="5955468" y="2747907"/>
            <a:ext cx="5367869" cy="4229612"/>
          </a:xfrm>
          <a:prstGeom prst="irregularSeal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2400" dirty="0">
                <a:latin typeface="Open Sans Light"/>
              </a:rPr>
              <a:t>Interested? </a:t>
            </a:r>
          </a:p>
          <a:p>
            <a:pPr algn="ctr"/>
            <a:r>
              <a:rPr lang="fi-FI" sz="2400" dirty="0">
                <a:latin typeface="Open Sans Light"/>
              </a:rPr>
              <a:t>Attend Anne and Taina’s  CV tutorial in the afternoon!</a:t>
            </a:r>
          </a:p>
        </p:txBody>
      </p:sp>
    </p:spTree>
    <p:extLst>
      <p:ext uri="{BB962C8B-B14F-4D97-AF65-F5344CB8AC3E}">
        <p14:creationId xmlns:p14="http://schemas.microsoft.com/office/powerpoint/2010/main" val="25588933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normAutofit/>
          </a:bodyPr>
          <a:lstStyle/>
          <a:p>
            <a:r>
              <a:rPr lang="en-US" sz="4800" dirty="0"/>
              <a:t>6</a:t>
            </a:r>
            <a:r>
              <a:rPr lang="en-US" sz="4800" smtClean="0"/>
              <a:t>) </a:t>
            </a:r>
            <a:r>
              <a:rPr lang="en-US" sz="4800" dirty="0" smtClean="0"/>
              <a:t>Ideas </a:t>
            </a:r>
            <a:r>
              <a:rPr lang="en-US" sz="4800" dirty="0"/>
              <a:t>for further CESSDA work</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1818862"/>
            <a:ext cx="10732101"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tx1"/>
                </a:solidFill>
              </a:rPr>
              <a:t>“New” kinds of data like qualitative data, social media data, big data, experimental data and geo-reference data </a:t>
            </a:r>
          </a:p>
          <a:p>
            <a:pPr marL="628650" lvl="2" indent="-285750" algn="l" fontAlgn="base">
              <a:spcBef>
                <a:spcPts val="1000"/>
              </a:spcBef>
              <a:buFont typeface="Open Sans Light" panose="020B0306030504020204" pitchFamily="34" charset="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CMM1 can be used to cover study level (possibly with small modifications)</a:t>
            </a:r>
          </a:p>
          <a:p>
            <a:pPr marL="628650" lvl="2" indent="-285750" algn="l" fontAlgn="base">
              <a:spcBef>
                <a:spcPts val="1000"/>
              </a:spcBef>
              <a:buFont typeface="Open Sans Light" panose="020B0306030504020204" pitchFamily="34" charset="0"/>
              <a:buChar char="»"/>
            </a:pPr>
            <a:r>
              <a:rPr lang="en-US">
                <a:latin typeface="Open Sans Light" panose="020B0306030504020204" pitchFamily="34" charset="0"/>
                <a:ea typeface="Open Sans Light" panose="020B0306030504020204" pitchFamily="34" charset="0"/>
                <a:cs typeface="Open Sans Light" panose="020B0306030504020204" pitchFamily="34" charset="0"/>
              </a:rPr>
              <a:t>if more extensive metadata are needed, best to wait for DDI4</a:t>
            </a:r>
          </a:p>
          <a:p>
            <a:pPr marL="342900" indent="-342900">
              <a:buFont typeface="Arial" panose="020B0604020202020204" pitchFamily="34" charset="0"/>
              <a:buChar char="•"/>
            </a:pPr>
            <a:r>
              <a:rPr lang="en-US" sz="2000" smtClean="0">
                <a:solidFill>
                  <a:schemeClr val="tx1"/>
                </a:solidFill>
              </a:rPr>
              <a:t>Access </a:t>
            </a:r>
            <a:r>
              <a:rPr lang="en-US" sz="2000" dirty="0">
                <a:solidFill>
                  <a:schemeClr val="tx1"/>
                </a:solidFill>
              </a:rPr>
              <a:t>rights harmonization and description </a:t>
            </a:r>
          </a:p>
          <a:p>
            <a:pPr marL="342900" indent="-342900">
              <a:buFont typeface="Arial" panose="020B0604020202020204" pitchFamily="34" charset="0"/>
              <a:buChar char="•"/>
            </a:pPr>
            <a:r>
              <a:rPr lang="en-US" sz="2000" dirty="0">
                <a:solidFill>
                  <a:schemeClr val="tx1"/>
                </a:solidFill>
              </a:rPr>
              <a:t>CESSDA Metadata group </a:t>
            </a:r>
          </a:p>
          <a:p>
            <a:pPr marL="628650" lvl="2" indent="-285750" algn="l" fontAlgn="base">
              <a:spcBef>
                <a:spcPts val="1000"/>
              </a:spcBef>
              <a:buFont typeface="Open Sans Light" panose="020B0306030504020204" pitchFamily="34" charset="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To maintain and manage CMM model and other possible CESSDA metadata models; “metadata standards watch”</a:t>
            </a:r>
          </a:p>
          <a:p>
            <a:pPr marL="342900" indent="-342900">
              <a:buFont typeface="Arial" panose="020B0604020202020204" pitchFamily="34" charset="0"/>
              <a:buChar char="•"/>
            </a:pPr>
            <a:r>
              <a:rPr lang="en-US" sz="2000" dirty="0">
                <a:solidFill>
                  <a:schemeClr val="tx1"/>
                </a:solidFill>
              </a:rPr>
              <a:t>CMM3 </a:t>
            </a:r>
          </a:p>
          <a:p>
            <a:pPr marL="628650" lvl="2" indent="-285750" algn="l" fontAlgn="base">
              <a:spcBef>
                <a:spcPts val="1000"/>
              </a:spcBef>
              <a:buFont typeface="Open Sans Light" panose="020B0306030504020204" pitchFamily="34" charset="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DDI4 implementation, RDA developments, </a:t>
            </a:r>
            <a:r>
              <a:rPr lang="en-US" dirty="0" err="1">
                <a:latin typeface="Open Sans Light" panose="020B0306030504020204" pitchFamily="34" charset="0"/>
                <a:ea typeface="Open Sans Light" panose="020B0306030504020204" pitchFamily="34" charset="0"/>
                <a:cs typeface="Open Sans Light" panose="020B0306030504020204" pitchFamily="34" charset="0"/>
              </a:rPr>
              <a:t>EoSC</a:t>
            </a:r>
            <a:r>
              <a:rPr lang="en-US" dirty="0">
                <a:latin typeface="Open Sans Light" panose="020B0306030504020204" pitchFamily="34" charset="0"/>
                <a:ea typeface="Open Sans Light" panose="020B0306030504020204" pitchFamily="34" charset="0"/>
                <a:cs typeface="Open Sans Light" panose="020B0306030504020204" pitchFamily="34" charset="0"/>
              </a:rPr>
              <a:t> </a:t>
            </a:r>
            <a:r>
              <a:rPr lang="en-US" dirty="0" err="1">
                <a:latin typeface="Open Sans Light" panose="020B0306030504020204" pitchFamily="34" charset="0"/>
                <a:ea typeface="Open Sans Light" panose="020B0306030504020204" pitchFamily="34" charset="0"/>
                <a:cs typeface="Open Sans Light" panose="020B0306030504020204" pitchFamily="34" charset="0"/>
              </a:rPr>
              <a:t>compatability</a:t>
            </a:r>
            <a:r>
              <a:rPr lang="en-US" dirty="0">
                <a:latin typeface="Open Sans Light" panose="020B0306030504020204" pitchFamily="34" charset="0"/>
                <a:ea typeface="Open Sans Light" panose="020B0306030504020204" pitchFamily="34" charset="0"/>
                <a:cs typeface="Open Sans Light" panose="020B0306030504020204" pitchFamily="34" charset="0"/>
              </a:rPr>
              <a:t>…</a:t>
            </a:r>
          </a:p>
          <a:p>
            <a:pPr marL="342900" indent="-342900">
              <a:buFont typeface="Arial" panose="020B0604020202020204" pitchFamily="34" charset="0"/>
              <a:buChar char="•"/>
            </a:pPr>
            <a:r>
              <a:rPr lang="en-US" sz="2000" dirty="0">
                <a:solidFill>
                  <a:schemeClr val="tx1"/>
                </a:solidFill>
              </a:rPr>
              <a:t>Training needed</a:t>
            </a:r>
          </a:p>
          <a:p>
            <a:pPr marL="342900" indent="-342900">
              <a:buFont typeface="Arial" panose="020B0604020202020204" pitchFamily="34" charset="0"/>
              <a:buChar char="•"/>
            </a:pPr>
            <a:r>
              <a:rPr lang="en-US" sz="2000" dirty="0">
                <a:solidFill>
                  <a:schemeClr val="tx1"/>
                </a:solidFill>
              </a:rPr>
              <a:t>Nothing decided yet!</a:t>
            </a:r>
          </a:p>
        </p:txBody>
      </p:sp>
    </p:spTree>
    <p:extLst>
      <p:ext uri="{BB962C8B-B14F-4D97-AF65-F5344CB8AC3E}">
        <p14:creationId xmlns:p14="http://schemas.microsoft.com/office/powerpoint/2010/main" val="97762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104" y="-24063"/>
            <a:ext cx="12578734" cy="8382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5" y="665164"/>
            <a:ext cx="11454412" cy="1153698"/>
          </a:xfrm>
        </p:spPr>
        <p:txBody>
          <a:bodyPr>
            <a:normAutofit fontScale="90000"/>
          </a:bodyPr>
          <a:lstStyle/>
          <a:p>
            <a:r>
              <a:rPr lang="de-DE" dirty="0" err="1">
                <a:solidFill>
                  <a:srgbClr val="C00000"/>
                </a:solidFill>
              </a:rPr>
              <a:t>Enjoy</a:t>
            </a:r>
            <a:r>
              <a:rPr lang="de-DE" dirty="0">
                <a:solidFill>
                  <a:srgbClr val="C00000"/>
                </a:solidFill>
              </a:rPr>
              <a:t> </a:t>
            </a:r>
            <a:r>
              <a:rPr lang="de-DE" dirty="0" err="1">
                <a:solidFill>
                  <a:srgbClr val="C00000"/>
                </a:solidFill>
              </a:rPr>
              <a:t>the</a:t>
            </a:r>
            <a:r>
              <a:rPr lang="de-DE" dirty="0">
                <a:solidFill>
                  <a:srgbClr val="C00000"/>
                </a:solidFill>
              </a:rPr>
              <a:t> </a:t>
            </a:r>
            <a:r>
              <a:rPr lang="de-DE" dirty="0" err="1">
                <a:solidFill>
                  <a:srgbClr val="C00000"/>
                </a:solidFill>
              </a:rPr>
              <a:t>rest</a:t>
            </a:r>
            <a:r>
              <a:rPr lang="de-DE" dirty="0">
                <a:solidFill>
                  <a:srgbClr val="C00000"/>
                </a:solidFill>
              </a:rPr>
              <a:t> </a:t>
            </a:r>
            <a:r>
              <a:rPr lang="de-DE" dirty="0" err="1">
                <a:solidFill>
                  <a:srgbClr val="C00000"/>
                </a:solidFill>
              </a:rPr>
              <a:t>of</a:t>
            </a:r>
            <a:r>
              <a:rPr lang="de-DE" dirty="0">
                <a:solidFill>
                  <a:srgbClr val="C00000"/>
                </a:solidFill>
              </a:rPr>
              <a:t> EDDI17</a:t>
            </a:r>
            <a:br>
              <a:rPr lang="de-DE" dirty="0">
                <a:solidFill>
                  <a:srgbClr val="C00000"/>
                </a:solidFill>
              </a:rPr>
            </a:br>
            <a:r>
              <a:rPr lang="de-DE" dirty="0">
                <a:solidFill>
                  <a:srgbClr val="C00000"/>
                </a:solidFill>
              </a:rPr>
              <a:t>&amp;</a:t>
            </a:r>
            <a:br>
              <a:rPr lang="de-DE" dirty="0">
                <a:solidFill>
                  <a:srgbClr val="C00000"/>
                </a:solidFill>
              </a:rPr>
            </a:br>
            <a:r>
              <a:rPr lang="de-DE" dirty="0">
                <a:solidFill>
                  <a:srgbClr val="C00000"/>
                </a:solidFill>
              </a:rPr>
              <a:t>Happy Holidays</a:t>
            </a:r>
            <a:endParaRPr lang="nb-NO" dirty="0">
              <a:solidFill>
                <a:srgbClr val="C00000"/>
              </a:solidFill>
            </a:endParaRPr>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3427413"/>
            <a:ext cx="11454413" cy="256430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z="2800" dirty="0" smtClean="0">
                <a:solidFill>
                  <a:srgbClr val="C00000"/>
                </a:solidFill>
              </a:rPr>
              <a:t>Mari </a:t>
            </a:r>
            <a:r>
              <a:rPr lang="de-DE" sz="2800" dirty="0" err="1">
                <a:solidFill>
                  <a:srgbClr val="C00000"/>
                </a:solidFill>
              </a:rPr>
              <a:t>Kleemola</a:t>
            </a:r>
            <a:endParaRPr lang="de-DE" sz="2800" dirty="0">
              <a:solidFill>
                <a:srgbClr val="C00000"/>
              </a:solidFill>
            </a:endParaRPr>
          </a:p>
          <a:p>
            <a:r>
              <a:rPr lang="de-DE" sz="2800" dirty="0">
                <a:solidFill>
                  <a:srgbClr val="C00000"/>
                </a:solidFill>
              </a:rPr>
              <a:t>Mari.Kleemola@staff.uta.fi</a:t>
            </a:r>
          </a:p>
          <a:p>
            <a:endParaRPr lang="de-DE" sz="2800" dirty="0">
              <a:solidFill>
                <a:srgbClr val="C00000"/>
              </a:solidFill>
            </a:endParaRPr>
          </a:p>
          <a:p>
            <a:r>
              <a:rPr lang="de-DE" sz="2800" dirty="0" err="1">
                <a:solidFill>
                  <a:srgbClr val="C00000"/>
                </a:solidFill>
              </a:rPr>
              <a:t>Kerrin</a:t>
            </a:r>
            <a:r>
              <a:rPr lang="de-DE" sz="2800" dirty="0">
                <a:solidFill>
                  <a:srgbClr val="C00000"/>
                </a:solidFill>
              </a:rPr>
              <a:t> </a:t>
            </a:r>
            <a:r>
              <a:rPr lang="de-DE" sz="2800" dirty="0" err="1">
                <a:solidFill>
                  <a:srgbClr val="C00000"/>
                </a:solidFill>
              </a:rPr>
              <a:t>Borschewski</a:t>
            </a:r>
            <a:endParaRPr lang="de-DE" sz="2800" dirty="0">
              <a:solidFill>
                <a:srgbClr val="C00000"/>
              </a:solidFill>
            </a:endParaRPr>
          </a:p>
          <a:p>
            <a:r>
              <a:rPr lang="de-DE" sz="2800" dirty="0" smtClean="0">
                <a:solidFill>
                  <a:srgbClr val="C00000"/>
                </a:solidFill>
              </a:rPr>
              <a:t>Kerrin.Borschewski@gesis.org</a:t>
            </a:r>
            <a:endParaRPr lang="de-DE" sz="2800" dirty="0">
              <a:solidFill>
                <a:srgbClr val="C00000"/>
              </a:solidFill>
            </a:endParaRPr>
          </a:p>
        </p:txBody>
      </p:sp>
      <p:pic>
        <p:nvPicPr>
          <p:cNvPr id="7" name="Picture 2">
            <a:extLst>
              <a:ext uri="{FF2B5EF4-FFF2-40B4-BE49-F238E27FC236}">
                <a16:creationId xmlns:a16="http://schemas.microsoft.com/office/drawing/2014/main" xmlns="" id="{A5B5839C-B89A-4F7B-8536-D12E7A9E04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7131" y="6043798"/>
            <a:ext cx="2477322" cy="542802"/>
          </a:xfrm>
          <a:prstGeom prst="rect">
            <a:avLst/>
          </a:prstGeom>
        </p:spPr>
      </p:pic>
      <p:sp>
        <p:nvSpPr>
          <p:cNvPr id="9" name="Textfeld 8"/>
          <p:cNvSpPr txBox="1"/>
          <p:nvPr/>
        </p:nvSpPr>
        <p:spPr>
          <a:xfrm>
            <a:off x="417513" y="6478878"/>
            <a:ext cx="1659064" cy="215444"/>
          </a:xfrm>
          <a:prstGeom prst="rect">
            <a:avLst/>
          </a:prstGeom>
          <a:noFill/>
        </p:spPr>
        <p:txBody>
          <a:bodyPr wrap="square" rtlCol="0">
            <a:spAutoFit/>
          </a:bodyPr>
          <a:lstStyle/>
          <a:p>
            <a:pPr algn="l"/>
            <a:r>
              <a:rPr lang="de-DE" sz="800" dirty="0" err="1" smtClean="0">
                <a:solidFill>
                  <a:schemeClr val="accent2">
                    <a:lumMod val="50000"/>
                  </a:schemeClr>
                </a:solidFill>
                <a:latin typeface="+mn-lt"/>
                <a:cs typeface="Arial" panose="020B0604020202020204" pitchFamily="34" charset="0"/>
              </a:rPr>
              <a:t>Illustrations</a:t>
            </a:r>
            <a:r>
              <a:rPr lang="de-DE" sz="800" dirty="0" smtClean="0">
                <a:solidFill>
                  <a:schemeClr val="accent2">
                    <a:lumMod val="50000"/>
                  </a:schemeClr>
                </a:solidFill>
                <a:latin typeface="+mn-lt"/>
                <a:cs typeface="Arial" panose="020B0604020202020204" pitchFamily="34" charset="0"/>
              </a:rPr>
              <a:t>: </a:t>
            </a:r>
            <a:r>
              <a:rPr lang="de-DE" sz="800" dirty="0" err="1" smtClean="0">
                <a:solidFill>
                  <a:schemeClr val="accent2">
                    <a:lumMod val="50000"/>
                  </a:schemeClr>
                </a:solidFill>
                <a:latin typeface="+mn-lt"/>
                <a:cs typeface="Arial" panose="020B0604020202020204" pitchFamily="34" charset="0"/>
              </a:rPr>
              <a:t>pixabay</a:t>
            </a:r>
            <a:r>
              <a:rPr lang="de-DE" sz="800" dirty="0" smtClean="0">
                <a:solidFill>
                  <a:schemeClr val="accent2">
                    <a:lumMod val="50000"/>
                  </a:schemeClr>
                </a:solidFill>
                <a:latin typeface="+mn-lt"/>
                <a:cs typeface="Arial" panose="020B0604020202020204" pitchFamily="34" charset="0"/>
              </a:rPr>
              <a:t> </a:t>
            </a:r>
            <a:r>
              <a:rPr lang="de-DE" sz="800" dirty="0">
                <a:solidFill>
                  <a:schemeClr val="accent2">
                    <a:lumMod val="50000"/>
                  </a:schemeClr>
                </a:solidFill>
                <a:latin typeface="+mn-lt"/>
                <a:cs typeface="Arial" panose="020B0604020202020204" pitchFamily="34" charset="0"/>
              </a:rPr>
              <a:t>C</a:t>
            </a:r>
            <a:r>
              <a:rPr lang="de-DE" sz="800" dirty="0" smtClean="0">
                <a:solidFill>
                  <a:schemeClr val="accent2">
                    <a:lumMod val="50000"/>
                  </a:schemeClr>
                </a:solidFill>
                <a:latin typeface="+mn-lt"/>
                <a:cs typeface="Arial" panose="020B0604020202020204" pitchFamily="34" charset="0"/>
              </a:rPr>
              <a:t>C-0</a:t>
            </a:r>
            <a:endParaRPr lang="de-DE" sz="800" dirty="0">
              <a:solidFill>
                <a:schemeClr val="accent2">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1199649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normAutofit/>
          </a:bodyPr>
          <a:lstStyle/>
          <a:p>
            <a:r>
              <a:rPr lang="nb-NO" sz="4800" dirty="0" smtClean="0"/>
              <a:t>Outline</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1818862"/>
            <a:ext cx="11454413" cy="420728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US" sz="2800" dirty="0" smtClean="0">
                <a:solidFill>
                  <a:schemeClr val="tx1"/>
                </a:solidFill>
              </a:rPr>
              <a:t>1</a:t>
            </a:r>
            <a:r>
              <a:rPr lang="en-US" sz="2800">
                <a:solidFill>
                  <a:schemeClr val="tx1"/>
                </a:solidFill>
              </a:rPr>
              <a:t>) </a:t>
            </a:r>
            <a:r>
              <a:rPr lang="en-US" sz="2800" smtClean="0">
                <a:solidFill>
                  <a:schemeClr val="tx1"/>
                </a:solidFill>
              </a:rPr>
              <a:t>CESSDA</a:t>
            </a:r>
          </a:p>
          <a:p>
            <a:pPr>
              <a:spcAft>
                <a:spcPts val="1200"/>
              </a:spcAft>
            </a:pPr>
            <a:r>
              <a:rPr lang="en-US" sz="2800" smtClean="0">
                <a:solidFill>
                  <a:schemeClr val="tx1"/>
                </a:solidFill>
              </a:rPr>
              <a:t>2) CMM </a:t>
            </a:r>
            <a:r>
              <a:rPr lang="en-US" sz="2800" dirty="0">
                <a:solidFill>
                  <a:schemeClr val="tx1"/>
                </a:solidFill>
              </a:rPr>
              <a:t>– What is it?</a:t>
            </a:r>
          </a:p>
          <a:p>
            <a:pPr>
              <a:spcAft>
                <a:spcPts val="1200"/>
              </a:spcAft>
            </a:pPr>
            <a:r>
              <a:rPr lang="en-US" sz="2800" smtClean="0">
                <a:solidFill>
                  <a:schemeClr val="tx1"/>
                </a:solidFill>
                <a:sym typeface="Avenir Roman"/>
              </a:rPr>
              <a:t>3) </a:t>
            </a:r>
            <a:r>
              <a:rPr lang="en-US" sz="2800" dirty="0" smtClean="0">
                <a:solidFill>
                  <a:schemeClr val="tx1"/>
                </a:solidFill>
                <a:sym typeface="Avenir Roman"/>
              </a:rPr>
              <a:t>CMM1 </a:t>
            </a:r>
            <a:r>
              <a:rPr lang="en-US" sz="2800" dirty="0">
                <a:solidFill>
                  <a:schemeClr val="tx1"/>
                </a:solidFill>
                <a:sym typeface="Avenir Roman"/>
              </a:rPr>
              <a:t>Core Metadata Model</a:t>
            </a:r>
          </a:p>
          <a:p>
            <a:pPr>
              <a:spcAft>
                <a:spcPts val="1200"/>
              </a:spcAft>
            </a:pPr>
            <a:r>
              <a:rPr lang="en-US" sz="2800" smtClean="0">
                <a:solidFill>
                  <a:schemeClr val="tx1"/>
                </a:solidFill>
                <a:sym typeface="Avenir Roman"/>
              </a:rPr>
              <a:t>4) </a:t>
            </a:r>
            <a:r>
              <a:rPr lang="en-US" sz="2800" dirty="0" smtClean="0">
                <a:solidFill>
                  <a:schemeClr val="tx1"/>
                </a:solidFill>
                <a:sym typeface="Avenir Roman"/>
              </a:rPr>
              <a:t>CMM2 </a:t>
            </a:r>
            <a:r>
              <a:rPr lang="en-US" sz="2800" dirty="0">
                <a:solidFill>
                  <a:schemeClr val="tx1"/>
                </a:solidFill>
                <a:sym typeface="Avenir Roman"/>
              </a:rPr>
              <a:t>Core Metadata Model</a:t>
            </a:r>
          </a:p>
          <a:p>
            <a:pPr>
              <a:spcAft>
                <a:spcPts val="1200"/>
              </a:spcAft>
            </a:pPr>
            <a:r>
              <a:rPr lang="en-US" sz="2800" smtClean="0">
                <a:solidFill>
                  <a:schemeClr val="tx1"/>
                </a:solidFill>
                <a:sym typeface="Avenir Roman"/>
              </a:rPr>
              <a:t>5) </a:t>
            </a:r>
            <a:r>
              <a:rPr lang="en-US" sz="2800" dirty="0">
                <a:solidFill>
                  <a:schemeClr val="tx1"/>
                </a:solidFill>
              </a:rPr>
              <a:t>CVs in CMM</a:t>
            </a:r>
            <a:endParaRPr lang="en-US" sz="2800" dirty="0">
              <a:solidFill>
                <a:schemeClr val="tx1"/>
              </a:solidFill>
              <a:sym typeface="Avenir Roman"/>
            </a:endParaRPr>
          </a:p>
          <a:p>
            <a:pPr>
              <a:spcAft>
                <a:spcPts val="1200"/>
              </a:spcAft>
            </a:pPr>
            <a:r>
              <a:rPr lang="en-US" sz="2800" smtClean="0">
                <a:solidFill>
                  <a:schemeClr val="tx1"/>
                </a:solidFill>
                <a:sym typeface="Avenir Roman"/>
              </a:rPr>
              <a:t>6) </a:t>
            </a:r>
            <a:r>
              <a:rPr lang="en-US" sz="2800" dirty="0" smtClean="0">
                <a:solidFill>
                  <a:schemeClr val="tx1"/>
                </a:solidFill>
                <a:sym typeface="Avenir Roman"/>
              </a:rPr>
              <a:t>Future ideas</a:t>
            </a:r>
            <a:endParaRPr lang="de-DE" sz="2800" dirty="0">
              <a:solidFill>
                <a:schemeClr val="tx1"/>
              </a:solidFill>
            </a:endParaRPr>
          </a:p>
          <a:p>
            <a:pPr marL="285750" indent="-285750">
              <a:buFont typeface="Open Sans Light" panose="020B0306030504020204" pitchFamily="34" charset="0"/>
              <a:buChar char="»"/>
            </a:pPr>
            <a:endParaRPr lang="nb-NO" sz="1800" dirty="0">
              <a:solidFill>
                <a:schemeClr val="tx1"/>
              </a:solidFill>
            </a:endParaRPr>
          </a:p>
        </p:txBody>
      </p:sp>
    </p:spTree>
    <p:extLst>
      <p:ext uri="{BB962C8B-B14F-4D97-AF65-F5344CB8AC3E}">
        <p14:creationId xmlns:p14="http://schemas.microsoft.com/office/powerpoint/2010/main" val="454171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lstStyle/>
          <a:p>
            <a:r>
              <a:rPr lang="nb-NO" smtClean="0"/>
              <a:t>1) What </a:t>
            </a:r>
            <a:r>
              <a:rPr lang="nb-NO" dirty="0"/>
              <a:t>is CESSDA?</a:t>
            </a:r>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5" y="1818862"/>
            <a:ext cx="4365078"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buFont typeface="Open Sans Light" panose="020B0306030504020204" pitchFamily="34" charset="0"/>
              <a:buChar char="»"/>
            </a:pPr>
            <a:r>
              <a:rPr lang="en-US" sz="1800" dirty="0">
                <a:solidFill>
                  <a:schemeClr val="tx1"/>
                </a:solidFill>
              </a:rPr>
              <a:t>Cross-European resource discovery </a:t>
            </a:r>
          </a:p>
          <a:p>
            <a:pPr marL="285750" indent="-285750">
              <a:buFont typeface="Open Sans Light" panose="020B0306030504020204" pitchFamily="34" charset="0"/>
              <a:buChar char="»"/>
            </a:pPr>
            <a:r>
              <a:rPr lang="en-US" sz="1800" dirty="0">
                <a:solidFill>
                  <a:schemeClr val="tx1"/>
                </a:solidFill>
              </a:rPr>
              <a:t>Improved quality of data and metadata</a:t>
            </a:r>
          </a:p>
          <a:p>
            <a:pPr marL="285750" indent="-285750">
              <a:buFont typeface="Open Sans Light" panose="020B0306030504020204" pitchFamily="34" charset="0"/>
              <a:buChar char="»"/>
            </a:pPr>
            <a:r>
              <a:rPr lang="en-US" sz="1800" dirty="0">
                <a:solidFill>
                  <a:schemeClr val="tx1"/>
                </a:solidFill>
              </a:rPr>
              <a:t>A wider selection of comparable data </a:t>
            </a:r>
          </a:p>
          <a:p>
            <a:pPr marL="285750" indent="-285750">
              <a:buFont typeface="Open Sans Light" panose="020B0306030504020204" pitchFamily="34" charset="0"/>
              <a:buChar char="»"/>
            </a:pPr>
            <a:r>
              <a:rPr lang="en-US" sz="1800" dirty="0">
                <a:solidFill>
                  <a:schemeClr val="tx1"/>
                </a:solidFill>
              </a:rPr>
              <a:t>Certification of data archiving </a:t>
            </a:r>
            <a:r>
              <a:rPr lang="en-US" sz="1800" dirty="0" err="1">
                <a:solidFill>
                  <a:schemeClr val="tx1"/>
                </a:solidFill>
              </a:rPr>
              <a:t>organisations</a:t>
            </a:r>
            <a:endParaRPr lang="en-US" sz="1800" dirty="0">
              <a:solidFill>
                <a:schemeClr val="tx1"/>
              </a:solidFill>
            </a:endParaRPr>
          </a:p>
          <a:p>
            <a:pPr marL="285750" indent="-285750">
              <a:buFont typeface="Open Sans Light" panose="020B0306030504020204" pitchFamily="34" charset="0"/>
              <a:buChar char="»"/>
            </a:pPr>
            <a:r>
              <a:rPr lang="en-US" sz="1800" dirty="0">
                <a:solidFill>
                  <a:schemeClr val="tx1"/>
                </a:solidFill>
              </a:rPr>
              <a:t>Professional training for data archivists and scientific community</a:t>
            </a:r>
          </a:p>
          <a:p>
            <a:pPr marL="285750" indent="-285750">
              <a:buFont typeface="Open Sans Light" panose="020B0306030504020204" pitchFamily="34" charset="0"/>
              <a:buChar char="»"/>
            </a:pPr>
            <a:r>
              <a:rPr lang="en-US" sz="1800" dirty="0">
                <a:solidFill>
                  <a:schemeClr val="tx1"/>
                </a:solidFill>
              </a:rPr>
              <a:t>Improved mechanisms for data dissemination and analysis</a:t>
            </a:r>
          </a:p>
          <a:p>
            <a:pPr marL="285750" indent="-285750">
              <a:buFont typeface="Open Sans Light" panose="020B0306030504020204" pitchFamily="34" charset="0"/>
              <a:buChar char="»"/>
            </a:pPr>
            <a:r>
              <a:rPr lang="en-US" sz="1800" dirty="0">
                <a:solidFill>
                  <a:schemeClr val="tx1"/>
                </a:solidFill>
              </a:rPr>
              <a:t>Strong involvement of </a:t>
            </a:r>
            <a:r>
              <a:rPr lang="en-US" sz="1800" dirty="0" err="1">
                <a:solidFill>
                  <a:schemeClr val="tx1"/>
                </a:solidFill>
              </a:rPr>
              <a:t>organisations</a:t>
            </a:r>
            <a:r>
              <a:rPr lang="en-US" sz="1800" dirty="0">
                <a:solidFill>
                  <a:schemeClr val="tx1"/>
                </a:solidFill>
              </a:rPr>
              <a:t> outside Europe</a:t>
            </a:r>
            <a:endParaRPr lang="nb-NO" sz="1800" dirty="0">
              <a:solidFill>
                <a:schemeClr val="tx1"/>
              </a:solidFill>
            </a:endParaRPr>
          </a:p>
        </p:txBody>
      </p:sp>
      <p:sp>
        <p:nvSpPr>
          <p:cNvPr id="3" name="TextBox 2">
            <a:extLst>
              <a:ext uri="{FF2B5EF4-FFF2-40B4-BE49-F238E27FC236}">
                <a16:creationId xmlns:a16="http://schemas.microsoft.com/office/drawing/2014/main" xmlns="" id="{6C1012DF-C82D-4046-9A71-EE6E3DD8256D}"/>
              </a:ext>
            </a:extLst>
          </p:cNvPr>
          <p:cNvSpPr txBox="1"/>
          <p:nvPr/>
        </p:nvSpPr>
        <p:spPr>
          <a:xfrm>
            <a:off x="7210096" y="2953407"/>
            <a:ext cx="4666593" cy="2541080"/>
          </a:xfrm>
          <a:prstGeom prst="rect">
            <a:avLst/>
          </a:prstGeom>
          <a:noFill/>
        </p:spPr>
        <p:txBody>
          <a:bodyPr wrap="square" rtlCol="0">
            <a:spAutoFit/>
          </a:bodyPr>
          <a:lstStyle/>
          <a:p>
            <a:pPr>
              <a:lnSpc>
                <a:spcPct val="150000"/>
              </a:lnSpc>
            </a:pPr>
            <a:r>
              <a:rPr lang="en-US" dirty="0">
                <a:latin typeface="Open Sans Light Italic" panose="020B0306030504020204" pitchFamily="34" charset="0"/>
                <a:ea typeface="Open Sans Light Italic" panose="020B0306030504020204" pitchFamily="34" charset="0"/>
                <a:cs typeface="Open Sans Light Italic" panose="020B0306030504020204" pitchFamily="34" charset="0"/>
              </a:rPr>
              <a:t>The mission of CESSDA is to provide a full scale sustainable research infrastructure that enables the research community to conduct high-quality research in the social sciences which can contribute to effective solutions to the major challenges facing society today.</a:t>
            </a:r>
            <a:endParaRPr lang="nb-NO" dirty="0">
              <a:latin typeface="Open Sans Light Italic" panose="020B0306030504020204" pitchFamily="34" charset="0"/>
              <a:ea typeface="Open Sans Light Italic" panose="020B0306030504020204" pitchFamily="34" charset="0"/>
              <a:cs typeface="Open Sans Light Italic" panose="020B0306030504020204" pitchFamily="34" charset="0"/>
            </a:endParaRPr>
          </a:p>
        </p:txBody>
      </p:sp>
    </p:spTree>
    <p:extLst>
      <p:ext uri="{BB962C8B-B14F-4D97-AF65-F5344CB8AC3E}">
        <p14:creationId xmlns:p14="http://schemas.microsoft.com/office/powerpoint/2010/main" val="210726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5" y="351276"/>
            <a:ext cx="10701040" cy="1153698"/>
          </a:xfrm>
        </p:spPr>
        <p:txBody>
          <a:bodyPr>
            <a:normAutofit/>
          </a:bodyPr>
          <a:lstStyle/>
          <a:p>
            <a:r>
              <a:rPr lang="nb-NO" sz="4800" smtClean="0"/>
              <a:t>1) CESSDA MEMBERS</a:t>
            </a:r>
            <a:endParaRPr lang="nb-NO" sz="4800" dirty="0"/>
          </a:p>
        </p:txBody>
      </p:sp>
      <p:graphicFrame>
        <p:nvGraphicFramePr>
          <p:cNvPr id="3" name="Object 2">
            <a:extLst>
              <a:ext uri="{FF2B5EF4-FFF2-40B4-BE49-F238E27FC236}">
                <a16:creationId xmlns:a16="http://schemas.microsoft.com/office/drawing/2014/main" xmlns="" id="{58E1DA17-BBF2-4115-8F69-8EF16D1BFB76}"/>
              </a:ext>
            </a:extLst>
          </p:cNvPr>
          <p:cNvGraphicFramePr>
            <a:graphicFrameLocks noChangeAspect="1"/>
          </p:cNvGraphicFramePr>
          <p:nvPr>
            <p:extLst>
              <p:ext uri="{D42A27DB-BD31-4B8C-83A1-F6EECF244321}">
                <p14:modId xmlns:p14="http://schemas.microsoft.com/office/powerpoint/2010/main" val="1612855286"/>
              </p:ext>
            </p:extLst>
          </p:nvPr>
        </p:nvGraphicFramePr>
        <p:xfrm>
          <a:off x="6534096" y="351276"/>
          <a:ext cx="5387975" cy="5418137"/>
        </p:xfrm>
        <a:graphic>
          <a:graphicData uri="http://schemas.openxmlformats.org/presentationml/2006/ole">
            <mc:AlternateContent xmlns:mc="http://schemas.openxmlformats.org/markup-compatibility/2006">
              <mc:Choice xmlns:v="urn:schemas-microsoft-com:vml" Requires="v">
                <p:oleObj spid="_x0000_s4142" r:id="rId3" imgW="13866480" imgH="13917240" progId="">
                  <p:embed/>
                </p:oleObj>
              </mc:Choice>
              <mc:Fallback>
                <p:oleObj r:id="rId3" imgW="13866480" imgH="13917240" progId="">
                  <p:embed/>
                  <p:pic>
                    <p:nvPicPr>
                      <p:cNvPr id="0" name=""/>
                      <p:cNvPicPr/>
                      <p:nvPr/>
                    </p:nvPicPr>
                    <p:blipFill>
                      <a:blip r:embed="rId4"/>
                      <a:stretch>
                        <a:fillRect/>
                      </a:stretch>
                    </p:blipFill>
                    <p:spPr>
                      <a:xfrm>
                        <a:off x="6534096" y="351276"/>
                        <a:ext cx="5387975" cy="5418137"/>
                      </a:xfrm>
                      <a:prstGeom prst="rect">
                        <a:avLst/>
                      </a:prstGeom>
                    </p:spPr>
                  </p:pic>
                </p:oleObj>
              </mc:Fallback>
            </mc:AlternateContent>
          </a:graphicData>
        </a:graphic>
      </p:graphicFrame>
      <p:sp>
        <p:nvSpPr>
          <p:cNvPr id="6" name="Subtitle 2">
            <a:extLst>
              <a:ext uri="{FF2B5EF4-FFF2-40B4-BE49-F238E27FC236}">
                <a16:creationId xmlns:a16="http://schemas.microsoft.com/office/drawing/2014/main" xmlns="" id="{39B7EB60-E9D3-4739-A915-2DE92DE91CE7}"/>
              </a:ext>
            </a:extLst>
          </p:cNvPr>
          <p:cNvSpPr txBox="1">
            <a:spLocks/>
          </p:cNvSpPr>
          <p:nvPr/>
        </p:nvSpPr>
        <p:spPr>
          <a:xfrm>
            <a:off x="598380" y="1329748"/>
            <a:ext cx="4365078"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nSpc>
                <a:spcPct val="80000"/>
              </a:lnSpc>
              <a:spcBef>
                <a:spcPts val="600"/>
              </a:spcBef>
              <a:buFont typeface="Open Sans Light" panose="020B0306030504020204" pitchFamily="34" charset="0"/>
              <a:buChar char="»"/>
            </a:pPr>
            <a:r>
              <a:rPr lang="en-US" sz="1800" dirty="0">
                <a:solidFill>
                  <a:schemeClr val="tx1"/>
                </a:solidFill>
              </a:rPr>
              <a:t>Austria</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Belgium</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Czech Republic</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Denmark</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France</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Finland</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Germany</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Greece</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Hungary</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Netherlands</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Norway</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Portugal</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Slovakia</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Slovenia</a:t>
            </a:r>
          </a:p>
          <a:p>
            <a:pPr marL="285750" indent="-285750">
              <a:lnSpc>
                <a:spcPct val="80000"/>
              </a:lnSpc>
              <a:spcBef>
                <a:spcPts val="600"/>
              </a:spcBef>
              <a:buFont typeface="Open Sans Light" panose="020B0306030504020204" pitchFamily="34" charset="0"/>
              <a:buChar char="»"/>
            </a:pPr>
            <a:r>
              <a:rPr lang="en-US" sz="1800" dirty="0">
                <a:solidFill>
                  <a:schemeClr val="tx1"/>
                </a:solidFill>
              </a:rPr>
              <a:t>Sweden</a:t>
            </a:r>
          </a:p>
          <a:p>
            <a:pPr marL="285750" indent="-285750">
              <a:lnSpc>
                <a:spcPct val="80000"/>
              </a:lnSpc>
              <a:spcBef>
                <a:spcPts val="600"/>
              </a:spcBef>
              <a:buFont typeface="Open Sans Light" panose="020B0306030504020204" pitchFamily="34" charset="0"/>
              <a:buChar char="»"/>
            </a:pPr>
            <a:r>
              <a:rPr lang="en-US" sz="1800" dirty="0" smtClean="0">
                <a:solidFill>
                  <a:schemeClr val="tx1"/>
                </a:solidFill>
              </a:rPr>
              <a:t>Switzerland (Observer)</a:t>
            </a:r>
            <a:endParaRPr lang="en-US" sz="1800" dirty="0">
              <a:solidFill>
                <a:schemeClr val="tx1"/>
              </a:solidFill>
            </a:endParaRPr>
          </a:p>
          <a:p>
            <a:pPr marL="285750" indent="-285750">
              <a:lnSpc>
                <a:spcPct val="80000"/>
              </a:lnSpc>
              <a:spcBef>
                <a:spcPts val="600"/>
              </a:spcBef>
              <a:buFont typeface="Open Sans Light" panose="020B0306030504020204" pitchFamily="34" charset="0"/>
              <a:buChar char="»"/>
            </a:pPr>
            <a:r>
              <a:rPr lang="en-US" sz="1800" dirty="0">
                <a:solidFill>
                  <a:schemeClr val="tx1"/>
                </a:solidFill>
              </a:rPr>
              <a:t>UK</a:t>
            </a:r>
            <a:endParaRPr lang="nb-NO" sz="1800" dirty="0">
              <a:solidFill>
                <a:schemeClr val="tx1"/>
              </a:solidFill>
            </a:endParaRPr>
          </a:p>
        </p:txBody>
      </p:sp>
    </p:spTree>
    <p:extLst>
      <p:ext uri="{BB962C8B-B14F-4D97-AF65-F5344CB8AC3E}">
        <p14:creationId xmlns:p14="http://schemas.microsoft.com/office/powerpoint/2010/main" val="1425908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normAutofit/>
          </a:bodyPr>
          <a:lstStyle/>
          <a:p>
            <a:r>
              <a:rPr lang="fi-FI" sz="4800" dirty="0"/>
              <a:t>2</a:t>
            </a:r>
            <a:r>
              <a:rPr lang="fi-FI" sz="4800" smtClean="0"/>
              <a:t>) </a:t>
            </a:r>
            <a:r>
              <a:rPr lang="fi-FI" sz="4800" dirty="0" smtClean="0"/>
              <a:t>CMM </a:t>
            </a:r>
            <a:r>
              <a:rPr lang="fi-FI" sz="4800" dirty="0"/>
              <a:t>– Basics</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4" y="1818862"/>
            <a:ext cx="11454413" cy="420728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smtClean="0">
                <a:solidFill>
                  <a:schemeClr val="tx1"/>
                </a:solidFill>
              </a:rPr>
              <a:t>Two </a:t>
            </a:r>
            <a:r>
              <a:rPr lang="en-US" sz="2800" dirty="0">
                <a:solidFill>
                  <a:schemeClr val="tx1"/>
                </a:solidFill>
              </a:rPr>
              <a:t>CESSDA Metadata Management projects:</a:t>
            </a:r>
          </a:p>
          <a:p>
            <a:pPr marL="742950" lvl="2" indent="-285750" algn="l">
              <a:spcBef>
                <a:spcPts val="1000"/>
              </a:spcBef>
              <a:buFont typeface="Open Sans Light" panose="020B0306030504020204" pitchFamily="34" charset="0"/>
              <a:buChar char="»"/>
            </a:pPr>
            <a:r>
              <a:rPr lang="en-US" sz="2800" dirty="0">
                <a:latin typeface="Open Sans Light" panose="020B0306030504020204" pitchFamily="34" charset="0"/>
                <a:ea typeface="Open Sans Light" panose="020B0306030504020204" pitchFamily="34" charset="0"/>
                <a:cs typeface="Open Sans Light" panose="020B0306030504020204" pitchFamily="34" charset="0"/>
              </a:rPr>
              <a:t>CMM1:  Nov 2015 – Apr 2017 (21.5 PMs)  </a:t>
            </a:r>
          </a:p>
          <a:p>
            <a:pPr marL="742950" lvl="2" indent="-285750" algn="l">
              <a:spcBef>
                <a:spcPts val="1000"/>
              </a:spcBef>
              <a:buFont typeface="Open Sans Light" panose="020B0306030504020204" pitchFamily="34" charset="0"/>
              <a:buChar char="»"/>
            </a:pPr>
            <a:r>
              <a:rPr lang="en-US" sz="2800" dirty="0">
                <a:latin typeface="Open Sans Light" panose="020B0306030504020204" pitchFamily="34" charset="0"/>
                <a:ea typeface="Open Sans Light" panose="020B0306030504020204" pitchFamily="34" charset="0"/>
                <a:cs typeface="Open Sans Light" panose="020B0306030504020204" pitchFamily="34" charset="0"/>
              </a:rPr>
              <a:t>CMM2:  May 2017 – December 2018  (41.25 PMs)</a:t>
            </a:r>
          </a:p>
          <a:p>
            <a:r>
              <a:rPr lang="en-US" sz="2800" dirty="0">
                <a:solidFill>
                  <a:schemeClr val="tx1"/>
                </a:solidFill>
              </a:rPr>
              <a:t>Funded by CESSDA ERIC Work Plans 2015 and </a:t>
            </a:r>
            <a:r>
              <a:rPr lang="en-US" sz="2800" dirty="0" smtClean="0">
                <a:solidFill>
                  <a:schemeClr val="tx1"/>
                </a:solidFill>
              </a:rPr>
              <a:t>2017</a:t>
            </a:r>
          </a:p>
          <a:p>
            <a:endParaRPr lang="en-US" sz="2800" dirty="0">
              <a:solidFill>
                <a:schemeClr val="tx1"/>
              </a:solidFill>
            </a:endParaRPr>
          </a:p>
          <a:p>
            <a:endParaRPr lang="en-US" sz="2800" dirty="0" smtClean="0">
              <a:solidFill>
                <a:schemeClr val="tx1"/>
              </a:solidFill>
            </a:endParaRPr>
          </a:p>
          <a:p>
            <a:endParaRPr lang="en-US" sz="2800" dirty="0">
              <a:solidFill>
                <a:schemeClr val="tx1"/>
              </a:solidFill>
            </a:endParaRPr>
          </a:p>
          <a:p>
            <a:endParaRPr lang="nb-NO" sz="2800" dirty="0">
              <a:solidFill>
                <a:schemeClr val="tx1"/>
              </a:solidFill>
            </a:endParaRPr>
          </a:p>
        </p:txBody>
      </p:sp>
    </p:spTree>
    <p:extLst>
      <p:ext uri="{BB962C8B-B14F-4D97-AF65-F5344CB8AC3E}">
        <p14:creationId xmlns:p14="http://schemas.microsoft.com/office/powerpoint/2010/main" val="9160072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p:txBody>
          <a:bodyPr/>
          <a:lstStyle/>
          <a:p>
            <a:r>
              <a:rPr lang="fi-FI" dirty="0"/>
              <a:t>2</a:t>
            </a:r>
            <a:r>
              <a:rPr lang="fi-FI" smtClean="0"/>
              <a:t>) </a:t>
            </a:r>
            <a:r>
              <a:rPr lang="fi-FI" dirty="0" smtClean="0"/>
              <a:t>CMM </a:t>
            </a:r>
            <a:r>
              <a:rPr lang="fi-FI" dirty="0"/>
              <a:t>1 – project finished</a:t>
            </a:r>
            <a:endParaRPr lang="nb-NO"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5" y="1818862"/>
            <a:ext cx="4834660"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chemeClr val="tx1"/>
                </a:solidFill>
              </a:rPr>
              <a:t>Project outputs</a:t>
            </a:r>
          </a:p>
          <a:p>
            <a:pPr marL="285750" indent="-285750">
              <a:buFont typeface="Open Sans Light" panose="020B0306030504020204" pitchFamily="34" charset="0"/>
              <a:buChar char="»"/>
            </a:pPr>
            <a:r>
              <a:rPr lang="en-US" dirty="0">
                <a:solidFill>
                  <a:schemeClr val="tx1"/>
                </a:solidFill>
              </a:rPr>
              <a:t>Report on data archives’ metadata practices</a:t>
            </a:r>
          </a:p>
          <a:p>
            <a:pPr marL="285750" indent="-285750">
              <a:buFont typeface="Open Sans Light" panose="020B0306030504020204" pitchFamily="34" charset="0"/>
              <a:buChar char="»"/>
            </a:pPr>
            <a:r>
              <a:rPr lang="en-US" dirty="0">
                <a:solidFill>
                  <a:schemeClr val="tx1"/>
                </a:solidFill>
              </a:rPr>
              <a:t>Metadata portfolio, a.k.a. CMM 1.0 </a:t>
            </a:r>
          </a:p>
          <a:p>
            <a:pPr marL="742950" lvl="1" indent="-285750" algn="l">
              <a:buFont typeface="Open Sans Light" panose="020B0306030504020204" pitchFamily="34" charset="0"/>
              <a:buChar char="»"/>
            </a:pPr>
            <a:r>
              <a:rPr lang="en-US" sz="2400" dirty="0">
                <a:solidFill>
                  <a:schemeClr val="tx1"/>
                </a:solidFill>
              </a:rPr>
              <a:t>Core model </a:t>
            </a:r>
          </a:p>
          <a:p>
            <a:pPr marL="742950" lvl="1" indent="-285750" algn="l">
              <a:buFont typeface="Open Sans Light" panose="020B0306030504020204" pitchFamily="34" charset="0"/>
              <a:buChar char="»"/>
            </a:pPr>
            <a:r>
              <a:rPr lang="en-US" sz="2400" dirty="0">
                <a:solidFill>
                  <a:schemeClr val="tx1"/>
                </a:solidFill>
              </a:rPr>
              <a:t>Controlled Vocabularies in English, Swedish, Finnish and German</a:t>
            </a:r>
          </a:p>
          <a:p>
            <a:pPr marL="285750" indent="-285750">
              <a:buFont typeface="Open Sans Light" panose="020B0306030504020204" pitchFamily="34" charset="0"/>
              <a:buChar char="»"/>
            </a:pPr>
            <a:r>
              <a:rPr lang="en-US" dirty="0">
                <a:solidFill>
                  <a:schemeClr val="tx1"/>
                </a:solidFill>
              </a:rPr>
              <a:t>Impact analysis</a:t>
            </a:r>
          </a:p>
        </p:txBody>
      </p:sp>
      <p:sp>
        <p:nvSpPr>
          <p:cNvPr id="3" name="TextBox 2">
            <a:extLst>
              <a:ext uri="{FF2B5EF4-FFF2-40B4-BE49-F238E27FC236}">
                <a16:creationId xmlns:a16="http://schemas.microsoft.com/office/drawing/2014/main" xmlns="" id="{6C1012DF-C82D-4046-9A71-EE6E3DD8256D}"/>
              </a:ext>
            </a:extLst>
          </p:cNvPr>
          <p:cNvSpPr txBox="1"/>
          <p:nvPr/>
        </p:nvSpPr>
        <p:spPr>
          <a:xfrm>
            <a:off x="6705600" y="1867557"/>
            <a:ext cx="5171089" cy="3416320"/>
          </a:xfrm>
          <a:prstGeom prst="rect">
            <a:avLst/>
          </a:prstGeom>
          <a:noFill/>
        </p:spPr>
        <p:txBody>
          <a:bodyPr wrap="square" rtlCol="0">
            <a:spAutoFit/>
          </a:bodyPr>
          <a:lstStyle/>
          <a:p>
            <a:pPr>
              <a:lnSpc>
                <a:spcPct val="90000"/>
              </a:lnSpc>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CMM 1.0 </a:t>
            </a: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focus on quantitative data</a:t>
            </a: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support building of Product and Services Catalogue and Euro Question Bank (discovery aspects)</a:t>
            </a: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support </a:t>
            </a:r>
            <a:r>
              <a:rPr lang="en-US" sz="2400" dirty="0" err="1">
                <a:latin typeface="Open Sans Light" panose="020B0306030504020204" pitchFamily="34" charset="0"/>
                <a:ea typeface="Open Sans Light" panose="020B0306030504020204" pitchFamily="34" charset="0"/>
                <a:cs typeface="Open Sans Light" panose="020B0306030504020204" pitchFamily="34" charset="0"/>
              </a:rPr>
              <a:t>multilinguality</a:t>
            </a:r>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compliant with DDI Lifecycle 3.2</a:t>
            </a: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DDI Codebook mapping done if possible </a:t>
            </a:r>
          </a:p>
          <a:p>
            <a:pPr marL="171450" indent="-285750">
              <a:lnSpc>
                <a:spcPct val="90000"/>
              </a:lnSpc>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includes DDI CVs</a:t>
            </a:r>
          </a:p>
        </p:txBody>
      </p:sp>
      <p:sp>
        <p:nvSpPr>
          <p:cNvPr id="6" name="Oval 3"/>
          <p:cNvSpPr/>
          <p:nvPr/>
        </p:nvSpPr>
        <p:spPr>
          <a:xfrm>
            <a:off x="3657600" y="2972559"/>
            <a:ext cx="1341817" cy="497471"/>
          </a:xfrm>
          <a:prstGeom prst="ellipse">
            <a:avLst/>
          </a:prstGeom>
          <a:noFill/>
          <a:ln w="3810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i-FI" sz="1920"/>
          </a:p>
        </p:txBody>
      </p:sp>
      <p:sp>
        <p:nvSpPr>
          <p:cNvPr id="7" name="Oval Callout 6"/>
          <p:cNvSpPr/>
          <p:nvPr/>
        </p:nvSpPr>
        <p:spPr>
          <a:xfrm rot="21158221">
            <a:off x="6121086" y="542007"/>
            <a:ext cx="5723247" cy="5793991"/>
          </a:xfrm>
          <a:prstGeom prst="wedgeEllipseCallout">
            <a:avLst>
              <a:gd name="adj1" fmla="val -66994"/>
              <a:gd name="adj2" fmla="val -12888"/>
            </a:avLst>
          </a:prstGeom>
          <a:noFill/>
          <a:ln w="571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i-FI" sz="1920"/>
          </a:p>
        </p:txBody>
      </p:sp>
    </p:spTree>
    <p:extLst>
      <p:ext uri="{BB962C8B-B14F-4D97-AF65-F5344CB8AC3E}">
        <p14:creationId xmlns:p14="http://schemas.microsoft.com/office/powerpoint/2010/main" val="18520710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rmAutofit/>
          </a:bodyPr>
          <a:lstStyle/>
          <a:p>
            <a:r>
              <a:rPr lang="fi-FI" sz="4800" dirty="0"/>
              <a:t>2</a:t>
            </a:r>
            <a:r>
              <a:rPr lang="fi-FI" sz="4800" smtClean="0"/>
              <a:t>) CMM 2 </a:t>
            </a:r>
            <a:r>
              <a:rPr lang="fi-FI" sz="4800" dirty="0"/>
              <a:t>– </a:t>
            </a:r>
            <a:r>
              <a:rPr lang="fi-FI" sz="4800"/>
              <a:t>project </a:t>
            </a:r>
            <a:r>
              <a:rPr lang="fi-FI" sz="4800" smtClean="0"/>
              <a:t>ongoing</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5" y="2321168"/>
            <a:ext cx="4705706" cy="488060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chemeClr val="tx1"/>
                </a:solidFill>
              </a:rPr>
              <a:t>Project outputs </a:t>
            </a:r>
            <a:r>
              <a:rPr lang="en-US" sz="2000" i="1" smtClean="0">
                <a:solidFill>
                  <a:schemeClr val="tx1"/>
                </a:solidFill>
              </a:rPr>
              <a:t>(deadline </a:t>
            </a:r>
            <a:r>
              <a:rPr lang="en-US" sz="2000" i="1">
                <a:solidFill>
                  <a:schemeClr val="tx1"/>
                </a:solidFill>
              </a:rPr>
              <a:t>Dec </a:t>
            </a:r>
            <a:r>
              <a:rPr lang="en-US" sz="2000" i="1" smtClean="0">
                <a:solidFill>
                  <a:schemeClr val="tx1"/>
                </a:solidFill>
              </a:rPr>
              <a:t>2018)</a:t>
            </a:r>
            <a:endParaRPr lang="en-US" sz="2000" i="1">
              <a:solidFill>
                <a:schemeClr val="tx1"/>
              </a:solidFill>
            </a:endParaRPr>
          </a:p>
          <a:p>
            <a:pPr marL="171450" indent="-285750">
              <a:buFont typeface="Open Sans Light" panose="020B0306030504020204" pitchFamily="34" charset="0"/>
              <a:buChar char="»"/>
            </a:pPr>
            <a:r>
              <a:rPr lang="en-US" smtClean="0">
                <a:solidFill>
                  <a:schemeClr val="tx1"/>
                </a:solidFill>
              </a:rPr>
              <a:t>Management </a:t>
            </a:r>
            <a:r>
              <a:rPr lang="en-US" dirty="0">
                <a:solidFill>
                  <a:schemeClr val="tx1"/>
                </a:solidFill>
              </a:rPr>
              <a:t>and Maintenance plan</a:t>
            </a:r>
          </a:p>
          <a:p>
            <a:pPr marL="171450" indent="-285750">
              <a:buFont typeface="Open Sans Light" panose="020B0306030504020204" pitchFamily="34" charset="0"/>
              <a:buChar char="»"/>
            </a:pPr>
            <a:r>
              <a:rPr lang="en-US" dirty="0">
                <a:solidFill>
                  <a:schemeClr val="tx1"/>
                </a:solidFill>
              </a:rPr>
              <a:t>User Guide</a:t>
            </a:r>
          </a:p>
          <a:p>
            <a:pPr marL="171450" indent="-285750">
              <a:buFont typeface="Open Sans Light" panose="020B0306030504020204" pitchFamily="34" charset="0"/>
              <a:buChar char="»"/>
            </a:pPr>
            <a:r>
              <a:rPr lang="en-US" dirty="0">
                <a:solidFill>
                  <a:schemeClr val="tx1"/>
                </a:solidFill>
              </a:rPr>
              <a:t>CMM 2.0 </a:t>
            </a:r>
          </a:p>
          <a:p>
            <a:pPr marL="171450" indent="-285750">
              <a:buFont typeface="Open Sans Light" panose="020B0306030504020204" pitchFamily="34" charset="0"/>
              <a:buChar char="»"/>
            </a:pPr>
            <a:r>
              <a:rPr lang="en-US" dirty="0">
                <a:solidFill>
                  <a:schemeClr val="tx1"/>
                </a:solidFill>
              </a:rPr>
              <a:t>draft for review Aug 2018</a:t>
            </a:r>
          </a:p>
          <a:p>
            <a:pPr marL="171450" indent="-285750">
              <a:buFont typeface="Open Sans Light" panose="020B0306030504020204" pitchFamily="34" charset="0"/>
              <a:buChar char="»"/>
            </a:pPr>
            <a:r>
              <a:rPr lang="en-US" dirty="0">
                <a:solidFill>
                  <a:schemeClr val="tx1"/>
                </a:solidFill>
              </a:rPr>
              <a:t>Mapping DDI C – EAD</a:t>
            </a:r>
          </a:p>
          <a:p>
            <a:pPr marL="171450" indent="-285750">
              <a:buFont typeface="Open Sans Light" panose="020B0306030504020204" pitchFamily="34" charset="0"/>
              <a:buChar char="»"/>
            </a:pPr>
            <a:r>
              <a:rPr lang="en-US" dirty="0">
                <a:solidFill>
                  <a:schemeClr val="tx1"/>
                </a:solidFill>
              </a:rPr>
              <a:t>Impact analysis</a:t>
            </a:r>
          </a:p>
        </p:txBody>
      </p:sp>
      <p:sp>
        <p:nvSpPr>
          <p:cNvPr id="3" name="TextBox 2">
            <a:extLst>
              <a:ext uri="{FF2B5EF4-FFF2-40B4-BE49-F238E27FC236}">
                <a16:creationId xmlns:a16="http://schemas.microsoft.com/office/drawing/2014/main" xmlns="" id="{6C1012DF-C82D-4046-9A71-EE6E3DD8256D}"/>
              </a:ext>
            </a:extLst>
          </p:cNvPr>
          <p:cNvSpPr txBox="1"/>
          <p:nvPr/>
        </p:nvSpPr>
        <p:spPr>
          <a:xfrm>
            <a:off x="6482861" y="1788935"/>
            <a:ext cx="5945790" cy="3520964"/>
          </a:xfrm>
          <a:prstGeom prst="rect">
            <a:avLst/>
          </a:prstGeom>
          <a:noFill/>
        </p:spPr>
        <p:txBody>
          <a:bodyPr wrap="square" rtlCol="0">
            <a:spAutoFit/>
          </a:bodyPr>
          <a:lstStyle/>
          <a:p>
            <a:pPr>
              <a:lnSpc>
                <a:spcPct val="90000"/>
              </a:lnSpc>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CMM 2.0 </a:t>
            </a:r>
            <a:r>
              <a:rPr lang="en-US" sz="2000" i="1" dirty="0" smtClean="0">
                <a:latin typeface="Open Sans Light" panose="020B0306030504020204" pitchFamily="34" charset="0"/>
                <a:ea typeface="Open Sans Light" panose="020B0306030504020204" pitchFamily="34" charset="0"/>
                <a:cs typeface="Open Sans Light" panose="020B0306030504020204" pitchFamily="34" charset="0"/>
              </a:rPr>
              <a:t>(</a:t>
            </a:r>
            <a:r>
              <a:rPr lang="en-US" sz="2000" i="1" dirty="0">
                <a:latin typeface="Open Sans Light" panose="020B0306030504020204" pitchFamily="34" charset="0"/>
                <a:ea typeface="Open Sans Light" panose="020B0306030504020204" pitchFamily="34" charset="0"/>
                <a:cs typeface="Open Sans Light" panose="020B0306030504020204" pitchFamily="34" charset="0"/>
              </a:rPr>
              <a:t>version </a:t>
            </a:r>
            <a:r>
              <a:rPr lang="en-US" sz="2000" i="1">
                <a:latin typeface="Open Sans Light" panose="020B0306030504020204" pitchFamily="34" charset="0"/>
                <a:ea typeface="Open Sans Light" panose="020B0306030504020204" pitchFamily="34" charset="0"/>
                <a:cs typeface="Open Sans Light" panose="020B0306030504020204" pitchFamily="34" charset="0"/>
              </a:rPr>
              <a:t>number </a:t>
            </a:r>
            <a:r>
              <a:rPr lang="en-US" sz="2000" i="1" smtClean="0">
                <a:latin typeface="Open Sans Light" panose="020B0306030504020204" pitchFamily="34" charset="0"/>
                <a:ea typeface="Open Sans Light" panose="020B0306030504020204" pitchFamily="34" charset="0"/>
                <a:cs typeface="Open Sans Light" panose="020B0306030504020204" pitchFamily="34" charset="0"/>
              </a:rPr>
              <a:t>and name tbd</a:t>
            </a:r>
            <a:r>
              <a:rPr lang="en-US" sz="2000" i="1" dirty="0">
                <a:latin typeface="Open Sans Light" panose="020B0306030504020204" pitchFamily="34" charset="0"/>
                <a:ea typeface="Open Sans Light" panose="020B0306030504020204" pitchFamily="34" charset="0"/>
                <a:cs typeface="Open Sans Light" panose="020B0306030504020204" pitchFamily="34" charset="0"/>
              </a:rPr>
              <a:t>)</a:t>
            </a:r>
            <a:r>
              <a:rPr lang="en-US" sz="2400" dirty="0">
                <a:latin typeface="Open Sans Light" panose="020B0306030504020204" pitchFamily="34" charset="0"/>
                <a:ea typeface="Open Sans Light" panose="020B0306030504020204" pitchFamily="34" charset="0"/>
                <a:cs typeface="Open Sans Light" panose="020B0306030504020204" pitchFamily="34" charset="0"/>
              </a:rPr>
              <a:t> </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changes based on feedback from SPs</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further EQB needs</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metadata for long-term preservation</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support for semantic web (DDI-DISCO)</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extended set of CVs, additional languages (Slovenian, Danish and Norwegian)</a:t>
            </a:r>
          </a:p>
          <a:p>
            <a:pPr marL="171450" indent="-285750">
              <a:lnSpc>
                <a:spcPct val="90000"/>
              </a:lnSpc>
              <a:spcBef>
                <a:spcPts val="1000"/>
              </a:spcBef>
              <a:buFont typeface="Open Sans Light" panose="020B0306030504020204" pitchFamily="34" charset="0"/>
              <a:buChar char="»"/>
            </a:pPr>
            <a:r>
              <a:rPr lang="en-US" sz="2400" dirty="0">
                <a:latin typeface="Open Sans Light" panose="020B0306030504020204" pitchFamily="34" charset="0"/>
                <a:ea typeface="Open Sans Light" panose="020B0306030504020204" pitchFamily="34" charset="0"/>
                <a:cs typeface="Open Sans Light" panose="020B0306030504020204" pitchFamily="34" charset="0"/>
              </a:rPr>
              <a:t>compliant with DDI Lifecycle 3.3 (?)</a:t>
            </a:r>
          </a:p>
        </p:txBody>
      </p:sp>
      <p:sp>
        <p:nvSpPr>
          <p:cNvPr id="8" name="Oval 3"/>
          <p:cNvSpPr/>
          <p:nvPr/>
        </p:nvSpPr>
        <p:spPr>
          <a:xfrm>
            <a:off x="440724" y="3579568"/>
            <a:ext cx="1751491" cy="576064"/>
          </a:xfrm>
          <a:prstGeom prst="ellipse">
            <a:avLst/>
          </a:prstGeom>
          <a:noFill/>
          <a:ln w="3810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i-FI" sz="1920"/>
          </a:p>
        </p:txBody>
      </p:sp>
      <p:sp>
        <p:nvSpPr>
          <p:cNvPr id="9" name="Cloud Callout 5"/>
          <p:cNvSpPr/>
          <p:nvPr/>
        </p:nvSpPr>
        <p:spPr>
          <a:xfrm rot="2783654">
            <a:off x="5322196" y="296260"/>
            <a:ext cx="6740197" cy="6506315"/>
          </a:xfrm>
          <a:prstGeom prst="cloudCallout">
            <a:avLst>
              <a:gd name="adj1" fmla="val -59909"/>
              <a:gd name="adj2" fmla="val 71175"/>
            </a:avLst>
          </a:prstGeom>
          <a:noFill/>
          <a:ln w="3810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fi-FI" sz="1920">
              <a:ln w="38100">
                <a:solidFill>
                  <a:schemeClr val="tx1"/>
                </a:solidFill>
              </a:ln>
            </a:endParaRPr>
          </a:p>
        </p:txBody>
      </p:sp>
    </p:spTree>
    <p:extLst>
      <p:ext uri="{BB962C8B-B14F-4D97-AF65-F5344CB8AC3E}">
        <p14:creationId xmlns:p14="http://schemas.microsoft.com/office/powerpoint/2010/main" val="1330785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rmAutofit/>
          </a:bodyPr>
          <a:lstStyle/>
          <a:p>
            <a:r>
              <a:rPr lang="fi-FI" sz="4800" smtClean="0"/>
              <a:t>2) CMM Project Partners</a:t>
            </a:r>
            <a:endParaRPr lang="nb-NO" sz="4800" dirty="0"/>
          </a:p>
        </p:txBody>
      </p:sp>
      <p:sp>
        <p:nvSpPr>
          <p:cNvPr id="5" name="Subtitle 2">
            <a:extLst>
              <a:ext uri="{FF2B5EF4-FFF2-40B4-BE49-F238E27FC236}">
                <a16:creationId xmlns:a16="http://schemas.microsoft.com/office/drawing/2014/main" xmlns="" id="{F4F5C7B0-2567-4942-B59B-A7E879F50710}"/>
              </a:ext>
            </a:extLst>
          </p:cNvPr>
          <p:cNvSpPr txBox="1">
            <a:spLocks/>
          </p:cNvSpPr>
          <p:nvPr/>
        </p:nvSpPr>
        <p:spPr>
          <a:xfrm>
            <a:off x="440725" y="1818862"/>
            <a:ext cx="4365078" cy="5370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600"/>
              </a:spcBef>
            </a:pPr>
            <a:r>
              <a:rPr lang="fi-FI" sz="2800" dirty="0">
                <a:solidFill>
                  <a:schemeClr val="bg2">
                    <a:lumMod val="50000"/>
                  </a:schemeClr>
                </a:solidFill>
              </a:rPr>
              <a:t>CMM1</a:t>
            </a:r>
          </a:p>
          <a:p>
            <a:pPr>
              <a:spcBef>
                <a:spcPts val="600"/>
              </a:spcBef>
            </a:pPr>
            <a:r>
              <a:rPr lang="fi-FI" sz="2800" dirty="0">
                <a:solidFill>
                  <a:schemeClr val="bg2">
                    <a:lumMod val="50000"/>
                  </a:schemeClr>
                </a:solidFill>
              </a:rPr>
              <a:t>Finland – FSD (lead)</a:t>
            </a:r>
          </a:p>
          <a:p>
            <a:pPr>
              <a:spcBef>
                <a:spcPts val="600"/>
              </a:spcBef>
            </a:pPr>
            <a:r>
              <a:rPr lang="fi-FI" sz="2800" dirty="0">
                <a:solidFill>
                  <a:schemeClr val="bg2">
                    <a:lumMod val="50000"/>
                  </a:schemeClr>
                </a:solidFill>
              </a:rPr>
              <a:t>Denmark – DDA</a:t>
            </a:r>
          </a:p>
          <a:p>
            <a:pPr>
              <a:spcBef>
                <a:spcPts val="600"/>
              </a:spcBef>
            </a:pPr>
            <a:r>
              <a:rPr lang="fi-FI" sz="2800" dirty="0">
                <a:solidFill>
                  <a:schemeClr val="bg2">
                    <a:lumMod val="50000"/>
                  </a:schemeClr>
                </a:solidFill>
              </a:rPr>
              <a:t>France – CASD</a:t>
            </a:r>
          </a:p>
          <a:p>
            <a:pPr>
              <a:spcBef>
                <a:spcPts val="600"/>
              </a:spcBef>
            </a:pPr>
            <a:r>
              <a:rPr lang="fi-FI" sz="2800" dirty="0">
                <a:solidFill>
                  <a:schemeClr val="bg2">
                    <a:lumMod val="50000"/>
                  </a:schemeClr>
                </a:solidFill>
              </a:rPr>
              <a:t>Germany – GESIS</a:t>
            </a:r>
          </a:p>
          <a:p>
            <a:pPr>
              <a:spcBef>
                <a:spcPts val="600"/>
              </a:spcBef>
            </a:pPr>
            <a:r>
              <a:rPr lang="fi-FI" sz="2800" dirty="0">
                <a:solidFill>
                  <a:schemeClr val="bg2">
                    <a:lumMod val="50000"/>
                  </a:schemeClr>
                </a:solidFill>
              </a:rPr>
              <a:t>Norway – NSD</a:t>
            </a:r>
          </a:p>
          <a:p>
            <a:pPr>
              <a:spcBef>
                <a:spcPts val="600"/>
              </a:spcBef>
            </a:pPr>
            <a:r>
              <a:rPr lang="fi-FI" sz="2800" dirty="0">
                <a:solidFill>
                  <a:schemeClr val="bg2">
                    <a:lumMod val="50000"/>
                  </a:schemeClr>
                </a:solidFill>
              </a:rPr>
              <a:t>Slovenia – ADP</a:t>
            </a:r>
          </a:p>
          <a:p>
            <a:pPr>
              <a:spcBef>
                <a:spcPts val="600"/>
              </a:spcBef>
            </a:pPr>
            <a:r>
              <a:rPr lang="fi-FI" sz="2800" dirty="0">
                <a:solidFill>
                  <a:schemeClr val="bg2">
                    <a:lumMod val="50000"/>
                  </a:schemeClr>
                </a:solidFill>
              </a:rPr>
              <a:t>Sweden – SND</a:t>
            </a:r>
          </a:p>
          <a:p>
            <a:pPr>
              <a:spcBef>
                <a:spcPts val="600"/>
              </a:spcBef>
            </a:pPr>
            <a:r>
              <a:rPr lang="fi-FI" sz="2800" dirty="0">
                <a:solidFill>
                  <a:schemeClr val="bg2">
                    <a:lumMod val="50000"/>
                  </a:schemeClr>
                </a:solidFill>
              </a:rPr>
              <a:t>United Kingdom – UKDS</a:t>
            </a:r>
          </a:p>
        </p:txBody>
      </p:sp>
      <p:sp>
        <p:nvSpPr>
          <p:cNvPr id="3" name="TextBox 2">
            <a:extLst>
              <a:ext uri="{FF2B5EF4-FFF2-40B4-BE49-F238E27FC236}">
                <a16:creationId xmlns:a16="http://schemas.microsoft.com/office/drawing/2014/main" xmlns="" id="{6C1012DF-C82D-4046-9A71-EE6E3DD8256D}"/>
              </a:ext>
            </a:extLst>
          </p:cNvPr>
          <p:cNvSpPr txBox="1"/>
          <p:nvPr/>
        </p:nvSpPr>
        <p:spPr>
          <a:xfrm>
            <a:off x="3970927" y="1818862"/>
            <a:ext cx="5171089" cy="4198072"/>
          </a:xfrm>
          <a:prstGeom prst="rect">
            <a:avLst/>
          </a:prstGeom>
        </p:spPr>
        <p:txBody>
          <a:bodyPr/>
          <a:lstStyle>
            <a:defPPr>
              <a:defRPr lang="nb-NO"/>
            </a:defPPr>
            <a:lvl1pPr indent="0">
              <a:lnSpc>
                <a:spcPct val="90000"/>
              </a:lnSpc>
              <a:spcBef>
                <a:spcPts val="600"/>
              </a:spcBef>
              <a:buFont typeface="Arial" panose="020B0604020202020204" pitchFamily="34" charset="0"/>
              <a:buNone/>
              <a:defRPr sz="280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fi-FI" dirty="0">
                <a:solidFill>
                  <a:schemeClr val="tx1"/>
                </a:solidFill>
              </a:rPr>
              <a:t>CMM2</a:t>
            </a:r>
          </a:p>
          <a:p>
            <a:r>
              <a:rPr lang="fi-FI" dirty="0">
                <a:solidFill>
                  <a:schemeClr val="tx1"/>
                </a:solidFill>
              </a:rPr>
              <a:t>Finland – FSD (lead)</a:t>
            </a:r>
          </a:p>
          <a:p>
            <a:r>
              <a:rPr lang="fi-FI" dirty="0">
                <a:solidFill>
                  <a:schemeClr val="tx1"/>
                </a:solidFill>
              </a:rPr>
              <a:t>Belgium – SOHDA</a:t>
            </a:r>
          </a:p>
          <a:p>
            <a:r>
              <a:rPr lang="fi-FI" dirty="0">
                <a:solidFill>
                  <a:schemeClr val="tx1"/>
                </a:solidFill>
              </a:rPr>
              <a:t>Denmark – DDA</a:t>
            </a:r>
          </a:p>
          <a:p>
            <a:r>
              <a:rPr lang="fi-FI" dirty="0">
                <a:solidFill>
                  <a:schemeClr val="tx1"/>
                </a:solidFill>
              </a:rPr>
              <a:t>Germany – GESIS</a:t>
            </a:r>
          </a:p>
          <a:p>
            <a:r>
              <a:rPr lang="fi-FI" dirty="0">
                <a:solidFill>
                  <a:schemeClr val="tx1"/>
                </a:solidFill>
              </a:rPr>
              <a:t>Norway – NSD</a:t>
            </a:r>
          </a:p>
          <a:p>
            <a:r>
              <a:rPr lang="fi-FI" dirty="0">
                <a:solidFill>
                  <a:schemeClr val="tx1"/>
                </a:solidFill>
              </a:rPr>
              <a:t>Slovenia – ADP</a:t>
            </a:r>
          </a:p>
          <a:p>
            <a:r>
              <a:rPr lang="fi-FI" dirty="0">
                <a:solidFill>
                  <a:schemeClr val="tx1"/>
                </a:solidFill>
              </a:rPr>
              <a:t>Sweden – SND</a:t>
            </a:r>
          </a:p>
          <a:p>
            <a:r>
              <a:rPr lang="fi-FI" dirty="0">
                <a:solidFill>
                  <a:schemeClr val="tx1"/>
                </a:solidFill>
              </a:rPr>
              <a:t>United Kingdom – UKDS</a:t>
            </a:r>
          </a:p>
        </p:txBody>
      </p:sp>
      <p:pic>
        <p:nvPicPr>
          <p:cNvPr id="8"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6393" y="743781"/>
            <a:ext cx="6947299" cy="6947299"/>
          </a:xfrm>
          <a:prstGeom prst="rect">
            <a:avLst/>
          </a:prstGeom>
        </p:spPr>
      </p:pic>
      <p:sp>
        <p:nvSpPr>
          <p:cNvPr id="9" name="Oval 4"/>
          <p:cNvSpPr/>
          <p:nvPr/>
        </p:nvSpPr>
        <p:spPr>
          <a:xfrm>
            <a:off x="11048994" y="2420193"/>
            <a:ext cx="824955"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solidFill>
                  <a:schemeClr val="lt1"/>
                </a:solidFill>
              </a:rPr>
              <a:t>FSD</a:t>
            </a:r>
          </a:p>
        </p:txBody>
      </p:sp>
      <p:sp>
        <p:nvSpPr>
          <p:cNvPr id="10" name="Oval 5"/>
          <p:cNvSpPr/>
          <p:nvPr/>
        </p:nvSpPr>
        <p:spPr>
          <a:xfrm>
            <a:off x="8779490" y="4432359"/>
            <a:ext cx="1304596" cy="370562"/>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a:solidFill>
                  <a:schemeClr val="lt1"/>
                </a:solidFill>
              </a:rPr>
              <a:t>SOHDA</a:t>
            </a:r>
          </a:p>
        </p:txBody>
      </p:sp>
      <p:sp>
        <p:nvSpPr>
          <p:cNvPr id="11" name="Oval 6"/>
          <p:cNvSpPr/>
          <p:nvPr/>
        </p:nvSpPr>
        <p:spPr>
          <a:xfrm>
            <a:off x="9765687" y="3618645"/>
            <a:ext cx="824955"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solidFill>
                  <a:schemeClr val="lt1"/>
                </a:solidFill>
              </a:rPr>
              <a:t>DDA</a:t>
            </a:r>
          </a:p>
        </p:txBody>
      </p:sp>
      <p:sp>
        <p:nvSpPr>
          <p:cNvPr id="12" name="Oval 7"/>
          <p:cNvSpPr/>
          <p:nvPr/>
        </p:nvSpPr>
        <p:spPr>
          <a:xfrm>
            <a:off x="10483196" y="5397931"/>
            <a:ext cx="824955"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solidFill>
                  <a:schemeClr val="lt1"/>
                </a:solidFill>
              </a:rPr>
              <a:t>ADP</a:t>
            </a:r>
          </a:p>
        </p:txBody>
      </p:sp>
      <p:sp>
        <p:nvSpPr>
          <p:cNvPr id="13" name="Oval 8"/>
          <p:cNvSpPr/>
          <p:nvPr/>
        </p:nvSpPr>
        <p:spPr>
          <a:xfrm>
            <a:off x="10106099" y="3258705"/>
            <a:ext cx="824955"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solidFill>
                  <a:schemeClr val="lt1"/>
                </a:solidFill>
              </a:rPr>
              <a:t>SND</a:t>
            </a:r>
          </a:p>
        </p:txBody>
      </p:sp>
      <p:sp>
        <p:nvSpPr>
          <p:cNvPr id="14" name="Oval 9"/>
          <p:cNvSpPr/>
          <p:nvPr/>
        </p:nvSpPr>
        <p:spPr>
          <a:xfrm>
            <a:off x="8233891" y="4049554"/>
            <a:ext cx="1091197"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t>UKDS</a:t>
            </a:r>
          </a:p>
        </p:txBody>
      </p:sp>
      <p:sp>
        <p:nvSpPr>
          <p:cNvPr id="15" name="Oval 10"/>
          <p:cNvSpPr/>
          <p:nvPr/>
        </p:nvSpPr>
        <p:spPr>
          <a:xfrm>
            <a:off x="9765687" y="4240683"/>
            <a:ext cx="1129948"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a:solidFill>
                  <a:schemeClr val="lt1"/>
                </a:solidFill>
              </a:rPr>
              <a:t>GESIS</a:t>
            </a:r>
          </a:p>
        </p:txBody>
      </p:sp>
      <p:sp>
        <p:nvSpPr>
          <p:cNvPr id="16" name="Oval 11"/>
          <p:cNvSpPr/>
          <p:nvPr/>
        </p:nvSpPr>
        <p:spPr>
          <a:xfrm>
            <a:off x="9505706" y="2578637"/>
            <a:ext cx="824955" cy="47027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lIns="38400" tIns="0" rIns="38400" bIns="0" rtlCol="0" anchor="ctr"/>
          <a:lstStyle/>
          <a:p>
            <a:pPr algn="ctr"/>
            <a:r>
              <a:rPr lang="fi-FI" sz="1920" b="1" dirty="0">
                <a:solidFill>
                  <a:schemeClr val="lt1"/>
                </a:solidFill>
              </a:rPr>
              <a:t>NSD</a:t>
            </a:r>
          </a:p>
        </p:txBody>
      </p:sp>
    </p:spTree>
    <p:extLst>
      <p:ext uri="{BB962C8B-B14F-4D97-AF65-F5344CB8AC3E}">
        <p14:creationId xmlns:p14="http://schemas.microsoft.com/office/powerpoint/2010/main" val="41410500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CE486D2-35B2-4C4D-B81E-4F633DB84FCF}"/>
              </a:ext>
            </a:extLst>
          </p:cNvPr>
          <p:cNvSpPr>
            <a:spLocks noGrp="1"/>
          </p:cNvSpPr>
          <p:nvPr>
            <p:ph type="ctrTitle"/>
          </p:nvPr>
        </p:nvSpPr>
        <p:spPr>
          <a:xfrm>
            <a:off x="440724" y="665164"/>
            <a:ext cx="11454413" cy="1153698"/>
          </a:xfrm>
        </p:spPr>
        <p:txBody>
          <a:bodyPr>
            <a:normAutofit/>
          </a:bodyPr>
          <a:lstStyle/>
          <a:p>
            <a:r>
              <a:rPr lang="fi-FI" sz="4800" dirty="0"/>
              <a:t>2</a:t>
            </a:r>
            <a:r>
              <a:rPr lang="fi-FI" sz="4800" smtClean="0"/>
              <a:t>) </a:t>
            </a:r>
            <a:r>
              <a:rPr lang="fi-FI" sz="4800" dirty="0" smtClean="0"/>
              <a:t>CMM </a:t>
            </a:r>
            <a:r>
              <a:rPr lang="fi-FI" sz="4800" dirty="0"/>
              <a:t>within CESSDA ERIC</a:t>
            </a:r>
            <a:endParaRPr lang="nb-NO" sz="4800" dirty="0"/>
          </a:p>
        </p:txBody>
      </p:sp>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6056" y="1603779"/>
            <a:ext cx="8141733" cy="4579895"/>
          </a:xfrm>
          <a:prstGeom prst="rect">
            <a:avLst/>
          </a:prstGeom>
        </p:spPr>
      </p:pic>
      <p:sp>
        <p:nvSpPr>
          <p:cNvPr id="7" name="Subtitle 2">
            <a:extLst>
              <a:ext uri="{FF2B5EF4-FFF2-40B4-BE49-F238E27FC236}">
                <a16:creationId xmlns:a16="http://schemas.microsoft.com/office/drawing/2014/main" xmlns="" id="{F4F5C7B0-2567-4942-B59B-A7E879F50710}"/>
              </a:ext>
            </a:extLst>
          </p:cNvPr>
          <p:cNvSpPr txBox="1">
            <a:spLocks/>
          </p:cNvSpPr>
          <p:nvPr/>
        </p:nvSpPr>
        <p:spPr>
          <a:xfrm>
            <a:off x="440725" y="6342698"/>
            <a:ext cx="8941814" cy="5027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pPr>
            <a:r>
              <a:rPr lang="fr-FR" sz="1400" dirty="0">
                <a:solidFill>
                  <a:schemeClr val="tx1"/>
                </a:solidFill>
              </a:rPr>
              <a:t>CESSDA </a:t>
            </a:r>
            <a:r>
              <a:rPr lang="fr-FR" sz="1400" dirty="0" err="1">
                <a:solidFill>
                  <a:schemeClr val="tx1"/>
                </a:solidFill>
              </a:rPr>
              <a:t>Technical</a:t>
            </a:r>
            <a:r>
              <a:rPr lang="fr-FR" sz="1400" dirty="0">
                <a:solidFill>
                  <a:schemeClr val="tx1"/>
                </a:solidFill>
              </a:rPr>
              <a:t> Vision, Goals, Actions. </a:t>
            </a:r>
            <a:endParaRPr lang="fr-FR" sz="1400" dirty="0" smtClean="0">
              <a:solidFill>
                <a:schemeClr val="tx1"/>
              </a:solidFill>
            </a:endParaRPr>
          </a:p>
          <a:p>
            <a:pPr>
              <a:lnSpc>
                <a:spcPct val="100000"/>
              </a:lnSpc>
              <a:spcBef>
                <a:spcPts val="0"/>
              </a:spcBef>
            </a:pPr>
            <a:r>
              <a:rPr lang="fr-FR" sz="1400" dirty="0" smtClean="0">
                <a:solidFill>
                  <a:schemeClr val="tx1"/>
                </a:solidFill>
              </a:rPr>
              <a:t>Source</a:t>
            </a:r>
            <a:r>
              <a:rPr lang="fr-FR" sz="1400" dirty="0">
                <a:solidFill>
                  <a:schemeClr val="tx1"/>
                </a:solidFill>
              </a:rPr>
              <a:t>: https://www.cessda.eu/var/cessda/storage/images/media/images/website-image4/20170-1-eng-GB/Website-image4.jpg </a:t>
            </a:r>
            <a:endParaRPr lang="fr-FR" sz="1400" dirty="0" smtClean="0">
              <a:solidFill>
                <a:schemeClr val="tx1"/>
              </a:solidFill>
            </a:endParaRPr>
          </a:p>
          <a:p>
            <a:pPr marL="285750" indent="-285750">
              <a:buFont typeface="Open Sans Light" panose="020B0306030504020204" pitchFamily="34" charset="0"/>
              <a:buChar char="»"/>
            </a:pPr>
            <a:endParaRPr lang="fr-FR" sz="1800" dirty="0">
              <a:solidFill>
                <a:schemeClr val="tx1"/>
              </a:solidFill>
            </a:endParaRPr>
          </a:p>
        </p:txBody>
      </p:sp>
    </p:spTree>
    <p:extLst>
      <p:ext uri="{BB962C8B-B14F-4D97-AF65-F5344CB8AC3E}">
        <p14:creationId xmlns:p14="http://schemas.microsoft.com/office/powerpoint/2010/main" val="78545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CESSDA Ligh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SSDA_PowerPoint_Template.potx" id="{564D3B2B-7EE8-46F5-A90E-411FAB4BC2EC}" vid="{B97FDC62-ADAF-4DE5-82E6-CA205D86511F}"/>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CESSDA_PowerPoint_Template</Template>
  <TotalTime>0</TotalTime>
  <Words>2645</Words>
  <Application>Microsoft Office PowerPoint</Application>
  <PresentationFormat>Widescreen</PresentationFormat>
  <Paragraphs>323</Paragraphs>
  <Slides>19</Slides>
  <Notes>15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0</vt:i4>
      </vt:variant>
      <vt:variant>
        <vt:lpstr>Slide Titles</vt:lpstr>
      </vt:variant>
      <vt:variant>
        <vt:i4>19</vt:i4>
      </vt:variant>
    </vt:vector>
  </HeadingPairs>
  <TitlesOfParts>
    <vt:vector size="28" baseType="lpstr">
      <vt:lpstr>Arial</vt:lpstr>
      <vt:lpstr>Avenir Roman</vt:lpstr>
      <vt:lpstr>Calibri</vt:lpstr>
      <vt:lpstr>Lato Heavy</vt:lpstr>
      <vt:lpstr>Lato Regular</vt:lpstr>
      <vt:lpstr>Open Sans Light</vt:lpstr>
      <vt:lpstr>Open Sans Light Italic</vt:lpstr>
      <vt:lpstr>Wingdings</vt:lpstr>
      <vt:lpstr>CESSDA Light</vt:lpstr>
      <vt:lpstr>CMM1 in Retrospect and  Forecast for CMM2</vt:lpstr>
      <vt:lpstr>Outline</vt:lpstr>
      <vt:lpstr>1) What is CESSDA?</vt:lpstr>
      <vt:lpstr>1) CESSDA MEMBERS</vt:lpstr>
      <vt:lpstr>2) CMM – Basics</vt:lpstr>
      <vt:lpstr>2) CMM 1 – project finished</vt:lpstr>
      <vt:lpstr>2) CMM 2 – project ongoing</vt:lpstr>
      <vt:lpstr>2) CMM Project Partners</vt:lpstr>
      <vt:lpstr>2) CMM within CESSDA ERIC</vt:lpstr>
      <vt:lpstr>3) CMM1 Core Metadata Model: Excel </vt:lpstr>
      <vt:lpstr>3) CMM1 Core Metadata Model: UML </vt:lpstr>
      <vt:lpstr>3) CMM1 Core Metadata Model: XML </vt:lpstr>
      <vt:lpstr>3) CMM1: Covered information</vt:lpstr>
      <vt:lpstr>4) CMM2 Core Metadata Model – New:</vt:lpstr>
      <vt:lpstr>4) Other Metadata Schemas in CMM2</vt:lpstr>
      <vt:lpstr>PowerPoint Presentation</vt:lpstr>
      <vt:lpstr>5) CVs in CMM 1.0</vt:lpstr>
      <vt:lpstr>6) Ideas for further CESSDA work</vt:lpstr>
      <vt:lpstr>Enjoy the rest of EDDI17 &amp; Happy Holidays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Concept SA</dc:creator>
  <cp:lastModifiedBy>FORS-POR-08</cp:lastModifiedBy>
  <cp:revision>54</cp:revision>
  <dcterms:created xsi:type="dcterms:W3CDTF">2017-11-15T20:02:00Z</dcterms:created>
  <dcterms:modified xsi:type="dcterms:W3CDTF">2017-12-05T09:18:46Z</dcterms:modified>
</cp:coreProperties>
</file>