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7" r:id="rId1"/>
  </p:sldMasterIdLst>
  <p:sldIdLst>
    <p:sldId id="270" r:id="rId2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380" autoAdjust="0"/>
  </p:normalViewPr>
  <p:slideViewPr>
    <p:cSldViewPr snapToGrid="0" snapToObjects="1">
      <p:cViewPr>
        <p:scale>
          <a:sx n="70" d="100"/>
          <a:sy n="70" d="100"/>
        </p:scale>
        <p:origin x="-288" y="-86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0157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760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1992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76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/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474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174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674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8039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597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299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496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A6266-4EB9-6349-8EE5-1DF49E82C264}" type="datetimeFigureOut">
              <a:rPr lang="es-ES" smtClean="0"/>
              <a:t>05/05/2024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FAD4A-CE50-A54C-BB8E-0FA577007BF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640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hyperlink" Target="https://www.ucm.es/elli/" TargetMode="External"/><Relationship Id="rId17" Type="http://schemas.openxmlformats.org/officeDocument/2006/relationships/image" Target="../media/image15.png"/><Relationship Id="rId2" Type="http://schemas.openxmlformats.org/officeDocument/2006/relationships/image" Target="../media/image1.jpg"/><Relationship Id="rId16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lamada rectangular 4">
            <a:extLst>
              <a:ext uri="{FF2B5EF4-FFF2-40B4-BE49-F238E27FC236}">
                <a16:creationId xmlns:a16="http://schemas.microsoft.com/office/drawing/2014/main" id="{673A00CA-B0C5-934A-8CAF-70B4B7C32DA9}"/>
              </a:ext>
            </a:extLst>
          </p:cNvPr>
          <p:cNvSpPr txBox="1"/>
          <p:nvPr/>
        </p:nvSpPr>
        <p:spPr>
          <a:xfrm>
            <a:off x="10413241" y="22762465"/>
            <a:ext cx="9995617" cy="375690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3591" tIns="153591" rIns="153591" bIns="153591" numCol="1" spcCol="1270" anchor="ctr" anchorCtr="0">
            <a:noAutofit/>
          </a:bodyPr>
          <a:lstStyle/>
          <a:p>
            <a:pPr algn="just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200" b="1" dirty="0">
                <a:solidFill>
                  <a:schemeClr val="tx1"/>
                </a:solidFill>
              </a:rPr>
              <a:t>Los cuentos se insertan en una web donde se aporta el contexto de este proyecto, información sobre la edición, una breve guía didáctica dirigida a los profesores y un vídeo pensado para introducir a los niños en el contexto histórico y cultural de la colección, esto es, en la vida de los niños españoles de hace 100 años. </a:t>
            </a:r>
          </a:p>
          <a:p>
            <a:pPr algn="just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2200" b="1" dirty="0">
              <a:solidFill>
                <a:schemeClr val="tx1"/>
              </a:solidFill>
            </a:endParaRPr>
          </a:p>
          <a:p>
            <a:pPr algn="ctr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800" b="1" dirty="0">
                <a:solidFill>
                  <a:schemeClr val="tx1"/>
                </a:solidFill>
              </a:rPr>
              <a:t>Destinatarios: </a:t>
            </a:r>
          </a:p>
          <a:p>
            <a:pPr algn="just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200" b="1" i="0" dirty="0">
                <a:solidFill>
                  <a:srgbClr val="000000"/>
                </a:solidFill>
                <a:effectLst/>
              </a:rPr>
              <a:t>Para niños entre 9-13 años en su versión en español, y con un nivel de inglés intermedio o B1 para la versión en inglés (</a:t>
            </a:r>
            <a:r>
              <a:rPr lang="es-ES" sz="2200" b="1" dirty="0">
                <a:solidFill>
                  <a:srgbClr val="000000"/>
                </a:solidFill>
              </a:rPr>
              <a:t>3º-6º de Educación Primaria y </a:t>
            </a:r>
            <a:r>
              <a:rPr lang="es-ES" sz="2200" b="1" i="0" dirty="0">
                <a:solidFill>
                  <a:srgbClr val="000000"/>
                </a:solidFill>
                <a:effectLst/>
              </a:rPr>
              <a:t>1º y 2º de ESO).</a:t>
            </a:r>
          </a:p>
          <a:p>
            <a:pPr algn="ctr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b="1" dirty="0"/>
              <a:t> https://callejainteractivo.linhd.uned.es/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5" name="Corchetes 4">
            <a:extLst>
              <a:ext uri="{FF2B5EF4-FFF2-40B4-BE49-F238E27FC236}">
                <a16:creationId xmlns:a16="http://schemas.microsoft.com/office/drawing/2014/main" id="{C579F349-FB80-5C46-97BF-C8405DE848C1}"/>
              </a:ext>
            </a:extLst>
          </p:cNvPr>
          <p:cNvSpPr/>
          <p:nvPr/>
        </p:nvSpPr>
        <p:spPr>
          <a:xfrm>
            <a:off x="1245702" y="2994660"/>
            <a:ext cx="19534038" cy="25767927"/>
          </a:xfrm>
          <a:prstGeom prst="bracketPair">
            <a:avLst/>
          </a:prstGeom>
          <a:ln w="381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724"/>
          </a:p>
        </p:txBody>
      </p:sp>
      <p:sp>
        <p:nvSpPr>
          <p:cNvPr id="53" name="Rectángulo redondeado 52">
            <a:extLst>
              <a:ext uri="{FF2B5EF4-FFF2-40B4-BE49-F238E27FC236}">
                <a16:creationId xmlns:a16="http://schemas.microsoft.com/office/drawing/2014/main" id="{D44397AC-8A6E-3A4B-8DB5-738F099631FB}"/>
              </a:ext>
            </a:extLst>
          </p:cNvPr>
          <p:cNvSpPr/>
          <p:nvPr/>
        </p:nvSpPr>
        <p:spPr>
          <a:xfrm>
            <a:off x="4992817" y="2866658"/>
            <a:ext cx="12057974" cy="1350703"/>
          </a:xfrm>
          <a:prstGeom prst="roundRect">
            <a:avLst>
              <a:gd name="adj" fmla="val 11550"/>
            </a:avLst>
          </a:prstGeom>
          <a:solidFill>
            <a:schemeClr val="bg1"/>
          </a:solidFill>
          <a:ln w="171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724" dirty="0"/>
          </a:p>
        </p:txBody>
      </p:sp>
      <p:sp>
        <p:nvSpPr>
          <p:cNvPr id="52" name="Rectángulo redondeado 51">
            <a:extLst>
              <a:ext uri="{FF2B5EF4-FFF2-40B4-BE49-F238E27FC236}">
                <a16:creationId xmlns:a16="http://schemas.microsoft.com/office/drawing/2014/main" id="{38A09EA5-8998-9145-A5DB-2B09BCE0C481}"/>
              </a:ext>
            </a:extLst>
          </p:cNvPr>
          <p:cNvSpPr/>
          <p:nvPr/>
        </p:nvSpPr>
        <p:spPr>
          <a:xfrm>
            <a:off x="4925083" y="9613893"/>
            <a:ext cx="12057974" cy="1580628"/>
          </a:xfrm>
          <a:prstGeom prst="roundRect">
            <a:avLst>
              <a:gd name="adj" fmla="val 11550"/>
            </a:avLst>
          </a:prstGeom>
          <a:solidFill>
            <a:schemeClr val="bg1"/>
          </a:solidFill>
          <a:ln w="171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724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DDE0296-FFEA-4D4E-B2FB-4F51E89A5F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0607" y="386406"/>
            <a:ext cx="14882409" cy="2118266"/>
          </a:xfrm>
        </p:spPr>
        <p:txBody>
          <a:bodyPr>
            <a:normAutofit/>
          </a:bodyPr>
          <a:lstStyle/>
          <a:p>
            <a:r>
              <a:rPr lang="es-ES" sz="2800" b="1" dirty="0">
                <a:latin typeface="Andale Mono" panose="020B0509000000000004" pitchFamily="49" charset="0"/>
              </a:rPr>
              <a:t>I WORKSHOP CLARIAH-CM</a:t>
            </a:r>
            <a:br>
              <a:rPr lang="es-ES" sz="2800" b="1" dirty="0">
                <a:latin typeface="Andale Mono" panose="020B0509000000000004" pitchFamily="49" charset="0"/>
              </a:rPr>
            </a:br>
            <a:r>
              <a:rPr lang="es-ES" sz="2800" b="1" dirty="0">
                <a:latin typeface="Andale Mono" panose="020B0509000000000004" pitchFamily="49" charset="0"/>
              </a:rPr>
              <a:t>HUMANIDADES DIGITALES Y TECNOLOGÍAS DEL LENGUAJE</a:t>
            </a:r>
            <a:br>
              <a:rPr lang="es-ES" sz="2800" b="1" dirty="0">
                <a:latin typeface="Andale Mono" panose="020B0509000000000004" pitchFamily="49" charset="0"/>
              </a:rPr>
            </a:br>
            <a:r>
              <a:rPr lang="es-ES" sz="2400" b="1" dirty="0">
                <a:latin typeface="Andale Mono" panose="020B0509000000000004" pitchFamily="49" charset="0"/>
              </a:rPr>
              <a:t>María Goicoechea de Jorge (mgoico@filol.ucm.es)</a:t>
            </a:r>
            <a:endParaRPr lang="es-ES" sz="2800" b="1" dirty="0">
              <a:latin typeface="Andale Mono" panose="020B0509000000000004" pitchFamily="49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4634FB6-E78E-3C47-B1DD-75B1CDDF9A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73430" y="3218197"/>
            <a:ext cx="11990659" cy="1130783"/>
          </a:xfrm>
        </p:spPr>
        <p:txBody>
          <a:bodyPr>
            <a:noAutofit/>
          </a:bodyPr>
          <a:lstStyle/>
          <a:p>
            <a:pPr algn="l"/>
            <a:r>
              <a:rPr lang="es-ES" sz="4800" b="1" dirty="0">
                <a:latin typeface="Andale Mono" panose="020B0509000000000004" pitchFamily="49" charset="0"/>
                <a:ea typeface="+mj-ea"/>
                <a:cs typeface="+mj-cs"/>
              </a:rPr>
              <a:t>Proyecto Calleja interactivo/Interactive Calleja 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9ED5AFA2-332B-7946-A670-55AE2D0ABB48}"/>
              </a:ext>
            </a:extLst>
          </p:cNvPr>
          <p:cNvSpPr txBox="1">
            <a:spLocks/>
          </p:cNvSpPr>
          <p:nvPr/>
        </p:nvSpPr>
        <p:spPr>
          <a:xfrm>
            <a:off x="3691641" y="8850475"/>
            <a:ext cx="14000342" cy="1281827"/>
          </a:xfrm>
          <a:prstGeom prst="rect">
            <a:avLst/>
          </a:prstGeom>
        </p:spPr>
        <p:txBody>
          <a:bodyPr vert="horz" lIns="56711" tIns="28355" rIns="56711" bIns="28355" rtlCol="0">
            <a:normAutofit/>
          </a:bodyPr>
          <a:lstStyle>
            <a:lvl1pPr marL="0" indent="0" algn="ctr" defTabSz="3081619" rtl="0" eaLnBrk="1" latinLnBrk="0" hangingPunct="1">
              <a:lnSpc>
                <a:spcPct val="90000"/>
              </a:lnSpc>
              <a:spcBef>
                <a:spcPts val="3370"/>
              </a:spcBef>
              <a:buFont typeface="Arial" panose="020B0604020202020204" pitchFamily="34" charset="0"/>
              <a:buNone/>
              <a:defRPr sz="80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40810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6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8161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60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2242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6323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70404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24485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8566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32647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16" dirty="0"/>
          </a:p>
        </p:txBody>
      </p:sp>
      <p:sp>
        <p:nvSpPr>
          <p:cNvPr id="45" name="Subtítulo 2">
            <a:extLst>
              <a:ext uri="{FF2B5EF4-FFF2-40B4-BE49-F238E27FC236}">
                <a16:creationId xmlns:a16="http://schemas.microsoft.com/office/drawing/2014/main" id="{E37B0232-5195-3D46-8D13-E58AE380583E}"/>
              </a:ext>
            </a:extLst>
          </p:cNvPr>
          <p:cNvSpPr txBox="1">
            <a:spLocks/>
          </p:cNvSpPr>
          <p:nvPr/>
        </p:nvSpPr>
        <p:spPr>
          <a:xfrm>
            <a:off x="5011278" y="9862928"/>
            <a:ext cx="11854344" cy="1510164"/>
          </a:xfrm>
          <a:prstGeom prst="rect">
            <a:avLst/>
          </a:prstGeom>
        </p:spPr>
        <p:txBody>
          <a:bodyPr vert="horz" lIns="56711" tIns="28355" rIns="56711" bIns="28355" rtlCol="0">
            <a:normAutofit/>
          </a:bodyPr>
          <a:lstStyle>
            <a:lvl1pPr marL="0" indent="0" algn="ctr" defTabSz="3081619" rtl="0" eaLnBrk="1" latinLnBrk="0" hangingPunct="1">
              <a:lnSpc>
                <a:spcPct val="90000"/>
              </a:lnSpc>
              <a:spcBef>
                <a:spcPts val="3370"/>
              </a:spcBef>
              <a:buFont typeface="Arial" panose="020B0604020202020204" pitchFamily="34" charset="0"/>
              <a:buNone/>
              <a:defRPr sz="80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40810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6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8161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60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2242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16323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704049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24485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8566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326478" indent="0" algn="ctr" defTabSz="3081619" rtl="0" eaLnBrk="1" latinLnBrk="0" hangingPunct="1">
              <a:lnSpc>
                <a:spcPct val="90000"/>
              </a:lnSpc>
              <a:spcBef>
                <a:spcPts val="1685"/>
              </a:spcBef>
              <a:buFont typeface="Arial" panose="020B0604020202020204" pitchFamily="34" charset="0"/>
              <a:buNone/>
              <a:defRPr sz="53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  <a:spcBef>
                <a:spcPts val="1861"/>
              </a:spcBef>
            </a:pPr>
            <a:r>
              <a:rPr lang="es-ES" sz="5400" b="1" i="1" dirty="0">
                <a:latin typeface="Andale Mono" panose="020B0509000000000004" pitchFamily="49" charset="0"/>
                <a:ea typeface="+mj-ea"/>
                <a:cs typeface="+mj-cs"/>
              </a:rPr>
              <a:t>Plaga de dragones </a:t>
            </a:r>
          </a:p>
          <a:p>
            <a:pPr>
              <a:lnSpc>
                <a:spcPct val="60000"/>
              </a:lnSpc>
              <a:spcBef>
                <a:spcPts val="1861"/>
              </a:spcBef>
            </a:pPr>
            <a:r>
              <a:rPr lang="es-ES" sz="4800" dirty="0">
                <a:latin typeface="Andale Mono" panose="020B0509000000000004" pitchFamily="49" charset="0"/>
                <a:ea typeface="+mj-ea"/>
                <a:cs typeface="+mj-cs"/>
              </a:rPr>
              <a:t>Una edición digital enriquecida</a:t>
            </a:r>
          </a:p>
        </p:txBody>
      </p:sp>
      <p:pic>
        <p:nvPicPr>
          <p:cNvPr id="62" name="Imagen 61" descr="Un dibujo de una cara feliz&#10;&#10;Descripción generada automáticamente con confianza baja">
            <a:extLst>
              <a:ext uri="{FF2B5EF4-FFF2-40B4-BE49-F238E27FC236}">
                <a16:creationId xmlns:a16="http://schemas.microsoft.com/office/drawing/2014/main" id="{3C45367B-9E0B-5BA0-FD91-70DF490EB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045" y="28847691"/>
            <a:ext cx="1784022" cy="89201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3D3672A7-549C-92A6-39EB-EB334C658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399" y="18989978"/>
            <a:ext cx="4283068" cy="3591187"/>
          </a:xfrm>
          <a:prstGeom prst="rect">
            <a:avLst/>
          </a:prstGeom>
        </p:spPr>
      </p:pic>
      <p:sp>
        <p:nvSpPr>
          <p:cNvPr id="34" name="Llamada rectangular 33">
            <a:extLst>
              <a:ext uri="{FF2B5EF4-FFF2-40B4-BE49-F238E27FC236}">
                <a16:creationId xmlns:a16="http://schemas.microsoft.com/office/drawing/2014/main" id="{22B4E16F-4E71-3A42-A98F-16B6D4F6F1D9}"/>
              </a:ext>
            </a:extLst>
          </p:cNvPr>
          <p:cNvSpPr/>
          <p:nvPr/>
        </p:nvSpPr>
        <p:spPr>
          <a:xfrm>
            <a:off x="10916966" y="11561143"/>
            <a:ext cx="9200479" cy="6431244"/>
          </a:xfrm>
          <a:prstGeom prst="wedgeRectCallout">
            <a:avLst>
              <a:gd name="adj1" fmla="val 33830"/>
              <a:gd name="adj2" fmla="val 43741"/>
            </a:avLst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sz="4400" b="1" dirty="0"/>
              <a:t>Descripción de la interfaz de lectura:</a:t>
            </a:r>
          </a:p>
          <a:p>
            <a:pPr algn="ctr"/>
            <a:endParaRPr lang="es-ES" sz="2000" b="1" dirty="0"/>
          </a:p>
          <a:p>
            <a:pPr marL="720000" indent="-342900" algn="just">
              <a:spcBef>
                <a:spcPts val="50"/>
              </a:spcBef>
              <a:spcAft>
                <a:spcPts val="50"/>
              </a:spcAft>
              <a:buAutoNum type="arabicPeriod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 Leyenda de iconos para distinguir tipos de anotaciones y trabajar distintas destrezas</a:t>
            </a:r>
          </a:p>
          <a:p>
            <a:pPr marL="720000" indent="-342900" algn="just">
              <a:spcBef>
                <a:spcPts val="50"/>
              </a:spcBef>
              <a:spcAft>
                <a:spcPts val="50"/>
              </a:spcAft>
              <a:buAutoNum type="arabicPeriod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 Guía de explotación didáctica para cada cuento</a:t>
            </a:r>
            <a:r>
              <a:rPr lang="es-ES" sz="3200" b="1" dirty="0">
                <a:solidFill>
                  <a:schemeClr val="bg1"/>
                </a:solidFill>
              </a:rPr>
              <a:t> </a:t>
            </a:r>
          </a:p>
          <a:p>
            <a:pPr marL="720000" indent="-342900" algn="just">
              <a:spcBef>
                <a:spcPts val="50"/>
              </a:spcBef>
              <a:spcAft>
                <a:spcPts val="50"/>
              </a:spcAft>
              <a:buAutoNum type="arabicPeriod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 Tres versiones: </a:t>
            </a:r>
          </a:p>
          <a:p>
            <a:pPr marL="1291500" lvl="1" indent="-457200" algn="just">
              <a:spcBef>
                <a:spcPts val="50"/>
              </a:spcBef>
              <a:spcAft>
                <a:spcPts val="50"/>
              </a:spcAft>
              <a:buFontTx/>
              <a:buChar char="-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Español (para promover la lectura literaria)</a:t>
            </a:r>
          </a:p>
          <a:p>
            <a:pPr marL="1291500" lvl="1" indent="-457200" algn="just">
              <a:spcBef>
                <a:spcPts val="50"/>
              </a:spcBef>
              <a:spcAft>
                <a:spcPts val="50"/>
              </a:spcAft>
              <a:buFontTx/>
              <a:buChar char="-"/>
              <a:tabLst>
                <a:tab pos="180000" algn="l"/>
                <a:tab pos="360000" algn="l"/>
              </a:tabLst>
            </a:pPr>
            <a:r>
              <a:rPr lang="es-ES" sz="3200" b="1" dirty="0">
                <a:solidFill>
                  <a:schemeClr val="bg1"/>
                </a:solidFill>
              </a:rPr>
              <a:t>I</a:t>
            </a:r>
            <a:r>
              <a:rPr lang="es-ES" sz="3200" b="1" i="0" dirty="0">
                <a:solidFill>
                  <a:schemeClr val="bg1"/>
                </a:solidFill>
                <a:effectLst/>
              </a:rPr>
              <a:t>nglés (para su aprendizaje)</a:t>
            </a:r>
          </a:p>
          <a:p>
            <a:pPr marL="1291500" lvl="1" indent="-457200" algn="just">
              <a:spcBef>
                <a:spcPts val="50"/>
              </a:spcBef>
              <a:spcAft>
                <a:spcPts val="50"/>
              </a:spcAft>
              <a:buFontTx/>
              <a:buChar char="-"/>
              <a:tabLst>
                <a:tab pos="180000" algn="l"/>
                <a:tab pos="360000" algn="l"/>
              </a:tabLst>
            </a:pPr>
            <a:r>
              <a:rPr lang="es-ES" sz="3200" b="1" dirty="0">
                <a:solidFill>
                  <a:schemeClr val="bg1"/>
                </a:solidFill>
              </a:rPr>
              <a:t>B</a:t>
            </a:r>
            <a:r>
              <a:rPr lang="es-ES" sz="3200" b="1" i="0" dirty="0">
                <a:solidFill>
                  <a:schemeClr val="bg1"/>
                </a:solidFill>
                <a:effectLst/>
              </a:rPr>
              <a:t>ilingüe (enfoque contrastivo)</a:t>
            </a:r>
            <a:endParaRPr lang="es-ES" sz="3200" b="1" dirty="0">
              <a:solidFill>
                <a:schemeClr val="bg1"/>
              </a:solidFill>
            </a:endParaRPr>
          </a:p>
          <a:p>
            <a:pPr marL="720000" indent="-342900" algn="just">
              <a:spcBef>
                <a:spcPts val="50"/>
              </a:spcBef>
              <a:spcAft>
                <a:spcPts val="50"/>
              </a:spcAft>
              <a:buAutoNum type="arabicPeriod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 Narración dramatizada en español e inglés</a:t>
            </a:r>
            <a:endParaRPr lang="es-ES" sz="3200" b="1" dirty="0">
              <a:solidFill>
                <a:schemeClr val="bg1"/>
              </a:solidFill>
            </a:endParaRPr>
          </a:p>
          <a:p>
            <a:pPr marL="720000" indent="-342900" algn="just">
              <a:spcBef>
                <a:spcPts val="50"/>
              </a:spcBef>
              <a:spcAft>
                <a:spcPts val="50"/>
              </a:spcAft>
              <a:buAutoNum type="arabicPeriod"/>
              <a:tabLst>
                <a:tab pos="180000" algn="l"/>
                <a:tab pos="360000" algn="l"/>
              </a:tabLst>
            </a:pPr>
            <a:r>
              <a:rPr lang="es-ES" sz="3200" b="1" i="0" dirty="0">
                <a:solidFill>
                  <a:schemeClr val="bg1"/>
                </a:solidFill>
                <a:effectLst/>
              </a:rPr>
              <a:t> Señalización de la progresión en la lectura</a:t>
            </a:r>
            <a:br>
              <a:rPr lang="es-ES" dirty="0">
                <a:solidFill>
                  <a:schemeClr val="bg1"/>
                </a:solidFill>
              </a:rPr>
            </a:br>
            <a:endParaRPr lang="es-ES" sz="3349" b="1" dirty="0">
              <a:solidFill>
                <a:schemeClr val="bg1"/>
              </a:solidFill>
            </a:endParaRPr>
          </a:p>
        </p:txBody>
      </p:sp>
      <p:sp>
        <p:nvSpPr>
          <p:cNvPr id="16" name="Llamada rectangular 4">
            <a:extLst>
              <a:ext uri="{FF2B5EF4-FFF2-40B4-BE49-F238E27FC236}">
                <a16:creationId xmlns:a16="http://schemas.microsoft.com/office/drawing/2014/main" id="{6ED813AD-7BEA-CD0F-5823-EB126362F6AB}"/>
              </a:ext>
            </a:extLst>
          </p:cNvPr>
          <p:cNvSpPr txBox="1"/>
          <p:nvPr/>
        </p:nvSpPr>
        <p:spPr>
          <a:xfrm>
            <a:off x="6825685" y="4440535"/>
            <a:ext cx="7801084" cy="487279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3591" tIns="153591" rIns="153591" bIns="153591" numCol="1" spcCol="1270" anchor="ctr" anchorCtr="0">
            <a:noAutofit/>
          </a:bodyPr>
          <a:lstStyle/>
          <a:p>
            <a:pPr algn="ctr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800" b="1" dirty="0">
                <a:solidFill>
                  <a:schemeClr val="tx1"/>
                </a:solidFill>
              </a:rPr>
              <a:t>Presentación:</a:t>
            </a:r>
          </a:p>
          <a:p>
            <a:pPr algn="just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200" b="1" i="1" dirty="0">
                <a:solidFill>
                  <a:schemeClr val="tx1"/>
                </a:solidFill>
              </a:rPr>
              <a:t>Calleja Interactivo/Interactive Calleja </a:t>
            </a:r>
            <a:r>
              <a:rPr lang="es-ES" sz="2200" b="1" dirty="0">
                <a:solidFill>
                  <a:schemeClr val="tx1"/>
                </a:solidFill>
              </a:rPr>
              <a:t>es una iniciativa pionera de lectura didáctica digital desarrollada por los grupos LEETHI y ELLI de la UCM y ATLAS de la UNED para potenciar la lectura. </a:t>
            </a:r>
          </a:p>
          <a:p>
            <a:pPr algn="just" defTabSz="17919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200" b="1" dirty="0">
                <a:solidFill>
                  <a:schemeClr val="tx1"/>
                </a:solidFill>
              </a:rPr>
              <a:t>Se trata de la edición bilingüe de una atractiva colección de cuentos de la escritora británica Edith </a:t>
            </a:r>
            <a:r>
              <a:rPr lang="es-ES" sz="2200" b="1" dirty="0" err="1">
                <a:solidFill>
                  <a:schemeClr val="tx1"/>
                </a:solidFill>
              </a:rPr>
              <a:t>Nesbit</a:t>
            </a:r>
            <a:r>
              <a:rPr lang="es-ES" sz="2200" b="1" dirty="0">
                <a:solidFill>
                  <a:schemeClr val="tx1"/>
                </a:solidFill>
              </a:rPr>
              <a:t> que la editorial Calleja adaptó y publicó en 1923 bajo el título </a:t>
            </a:r>
            <a:r>
              <a:rPr lang="es-ES" sz="2200" b="1" i="1" dirty="0">
                <a:solidFill>
                  <a:schemeClr val="tx1"/>
                </a:solidFill>
              </a:rPr>
              <a:t>Plaga de dragones</a:t>
            </a:r>
            <a:r>
              <a:rPr lang="es-ES" sz="2200" b="1" dirty="0">
                <a:solidFill>
                  <a:schemeClr val="tx1"/>
                </a:solidFill>
              </a:rPr>
              <a:t>. Estos cuentos han sido enriquecidos mediante una serie de anotaciones con información de vocabulario y actividades para trabajar distintas destrezas, así como mediante el audio dramatizado de la narración en inglés y en español. Esta herramienta está diseñada para desarrollar la competencia lingüístico-comunicativa, la creatividad, la capacidad crítica, la inteligencia emocional y la colaboración. 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F2E34291-D58F-78F0-89DE-E49391E35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226" y="4424295"/>
            <a:ext cx="3141397" cy="487279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9A5D83A-A871-B5D6-85E8-9CF86E389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3679" y="4466437"/>
            <a:ext cx="3457633" cy="486989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FF80E0BE-B874-A7A7-7277-7240D74927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61628" y="19060722"/>
            <a:ext cx="4230801" cy="357603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4F5F758B-890D-61E9-EFA0-01B342C482B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1298968" y="19076642"/>
            <a:ext cx="4229997" cy="3593983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953755B7-009A-52A4-BBD1-971888529EA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665" r="8993"/>
          <a:stretch/>
        </p:blipFill>
        <p:spPr>
          <a:xfrm>
            <a:off x="16178861" y="19076642"/>
            <a:ext cx="4229998" cy="3593983"/>
          </a:xfrm>
          <a:prstGeom prst="rect">
            <a:avLst/>
          </a:prstGeom>
        </p:spPr>
      </p:pic>
      <p:sp>
        <p:nvSpPr>
          <p:cNvPr id="36" name="Llamada rectangular 33">
            <a:extLst>
              <a:ext uri="{FF2B5EF4-FFF2-40B4-BE49-F238E27FC236}">
                <a16:creationId xmlns:a16="http://schemas.microsoft.com/office/drawing/2014/main" id="{0FECD9C1-D277-0223-D76E-DCE9427BC72F}"/>
              </a:ext>
            </a:extLst>
          </p:cNvPr>
          <p:cNvSpPr/>
          <p:nvPr/>
        </p:nvSpPr>
        <p:spPr>
          <a:xfrm>
            <a:off x="1826166" y="22793171"/>
            <a:ext cx="3229881" cy="4140274"/>
          </a:xfrm>
          <a:prstGeom prst="wedgeRectCallout">
            <a:avLst>
              <a:gd name="adj1" fmla="val 63293"/>
              <a:gd name="adj2" fmla="val -42617"/>
            </a:avLst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s-ES" sz="2200" dirty="0">
                <a:ea typeface="Calibri" panose="020F0502020204030204" pitchFamily="34" charset="0"/>
              </a:rPr>
              <a:t>Las</a:t>
            </a:r>
            <a:r>
              <a:rPr lang="es-ES" sz="2200" dirty="0">
                <a:effectLst/>
                <a:ea typeface="Calibri" panose="020F0502020204030204" pitchFamily="34" charset="0"/>
              </a:rPr>
              <a:t> anotaciones son de dos tipos:</a:t>
            </a:r>
          </a:p>
          <a:p>
            <a:pPr marL="342900" indent="-342900">
              <a:buFontTx/>
              <a:buChar char="-"/>
            </a:pPr>
            <a:r>
              <a:rPr lang="es-ES" sz="2200" dirty="0">
                <a:effectLst/>
                <a:ea typeface="Calibri" panose="020F0502020204030204" pitchFamily="34" charset="0"/>
              </a:rPr>
              <a:t>las explicaciones de vocabulario (que se distinguen por un tenue punteado bajo la palabra)</a:t>
            </a:r>
          </a:p>
          <a:p>
            <a:pPr marL="342900" indent="-342900">
              <a:buFontTx/>
              <a:buChar char="-"/>
            </a:pPr>
            <a:r>
              <a:rPr lang="es-ES" sz="2200" dirty="0">
                <a:effectLst/>
                <a:ea typeface="Calibri" panose="020F0502020204030204" pitchFamily="34" charset="0"/>
              </a:rPr>
              <a:t>las orientadas a trabajar distintas competencias, que se identifican  mediante diferentes iconos</a:t>
            </a:r>
            <a:endParaRPr lang="es-ES" sz="2200" b="1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43C25D-BDDA-6175-95F6-CC23270A07C0}"/>
              </a:ext>
            </a:extLst>
          </p:cNvPr>
          <p:cNvSpPr txBox="1"/>
          <p:nvPr/>
        </p:nvSpPr>
        <p:spPr>
          <a:xfrm>
            <a:off x="10626816" y="27257839"/>
            <a:ext cx="78338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Del reciclaje de la edición a los reciclajes </a:t>
            </a:r>
            <a:r>
              <a:rPr lang="es-ES" sz="2600" b="1" i="0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</a:rPr>
              <a:t>postdigitales</a:t>
            </a:r>
            <a:endParaRPr lang="en-GB" sz="2600" dirty="0">
              <a:solidFill>
                <a:srgbClr val="FF0000"/>
              </a:solidFill>
            </a:endParaRPr>
          </a:p>
        </p:txBody>
      </p:sp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87B42A7-2B3C-73F6-ACCB-43DD1E90B5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86691" y="290993"/>
            <a:ext cx="2648529" cy="1076637"/>
          </a:xfrm>
          <a:prstGeom prst="rect">
            <a:avLst/>
          </a:prstGeom>
        </p:spPr>
      </p:pic>
      <p:pic>
        <p:nvPicPr>
          <p:cNvPr id="11" name="Imagen 10" descr="Imagen que contiene Forma&#10;&#10;Descripción generada automáticamente">
            <a:extLst>
              <a:ext uri="{FF2B5EF4-FFF2-40B4-BE49-F238E27FC236}">
                <a16:creationId xmlns:a16="http://schemas.microsoft.com/office/drawing/2014/main" id="{971FDDDC-D04C-BC26-AF6F-001243EE7C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989645" y="109837"/>
            <a:ext cx="1370100" cy="1780238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6F8851E5-16DF-0830-C24B-499289FE28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414170" y="195650"/>
            <a:ext cx="1447700" cy="1478071"/>
          </a:xfrm>
          <a:prstGeom prst="rect">
            <a:avLst/>
          </a:prstGeom>
        </p:spPr>
      </p:pic>
      <p:pic>
        <p:nvPicPr>
          <p:cNvPr id="14" name="Picture 2">
            <a:hlinkClick r:id="rId12"/>
            <a:extLst>
              <a:ext uri="{FF2B5EF4-FFF2-40B4-BE49-F238E27FC236}">
                <a16:creationId xmlns:a16="http://schemas.microsoft.com/office/drawing/2014/main" id="{3D9BF3D0-9759-F419-966C-2852572C5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9556" y="28488752"/>
            <a:ext cx="1217490" cy="141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 descr="Imagen que contiene Texto&#10;&#10;Descripción generada automáticamente">
            <a:extLst>
              <a:ext uri="{FF2B5EF4-FFF2-40B4-BE49-F238E27FC236}">
                <a16:creationId xmlns:a16="http://schemas.microsoft.com/office/drawing/2014/main" id="{73D194F9-F989-720E-AFD9-AC7829F902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1033" y="28726866"/>
            <a:ext cx="2845035" cy="1356660"/>
          </a:xfrm>
          <a:prstGeom prst="rect">
            <a:avLst/>
          </a:prstGeom>
        </p:spPr>
      </p:pic>
      <p:pic>
        <p:nvPicPr>
          <p:cNvPr id="23" name="Imagen 22" descr="Logotipo&#10;&#10;Descripción generada automáticamente">
            <a:extLst>
              <a:ext uri="{FF2B5EF4-FFF2-40B4-BE49-F238E27FC236}">
                <a16:creationId xmlns:a16="http://schemas.microsoft.com/office/drawing/2014/main" id="{6DD58CDC-AFED-C192-CB40-2A22333D88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16935" y="28737266"/>
            <a:ext cx="2163531" cy="1002436"/>
          </a:xfrm>
          <a:prstGeom prst="rect">
            <a:avLst/>
          </a:prstGeom>
        </p:spPr>
      </p:pic>
      <p:pic>
        <p:nvPicPr>
          <p:cNvPr id="26" name="Imagen 25" descr="Texto, Aplicación&#10;&#10;Descripción generada automáticamente con confianza media">
            <a:extLst>
              <a:ext uri="{FF2B5EF4-FFF2-40B4-BE49-F238E27FC236}">
                <a16:creationId xmlns:a16="http://schemas.microsoft.com/office/drawing/2014/main" id="{4A485C07-F9A1-B884-6961-CA7BAFE2359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68307" y="28934675"/>
            <a:ext cx="4100734" cy="1025183"/>
          </a:xfrm>
          <a:prstGeom prst="rect">
            <a:avLst/>
          </a:prstGeom>
        </p:spPr>
      </p:pic>
      <p:sp>
        <p:nvSpPr>
          <p:cNvPr id="27" name="Flecha a la derecha con bandas 10">
            <a:extLst>
              <a:ext uri="{FF2B5EF4-FFF2-40B4-BE49-F238E27FC236}">
                <a16:creationId xmlns:a16="http://schemas.microsoft.com/office/drawing/2014/main" id="{8F15C73B-F2B6-46CC-D261-3D15FD788F45}"/>
              </a:ext>
            </a:extLst>
          </p:cNvPr>
          <p:cNvSpPr/>
          <p:nvPr/>
        </p:nvSpPr>
        <p:spPr>
          <a:xfrm>
            <a:off x="18209697" y="27071874"/>
            <a:ext cx="1330996" cy="952956"/>
          </a:xfrm>
          <a:prstGeom prst="strip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724"/>
          </a:p>
        </p:txBody>
      </p:sp>
      <p:pic>
        <p:nvPicPr>
          <p:cNvPr id="29" name="Imagen 28" descr="Código QR&#10;&#10;Descripción generada automáticamente">
            <a:extLst>
              <a:ext uri="{FF2B5EF4-FFF2-40B4-BE49-F238E27FC236}">
                <a16:creationId xmlns:a16="http://schemas.microsoft.com/office/drawing/2014/main" id="{DC176956-D472-A286-584C-0EE63D13880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876" y="9616532"/>
            <a:ext cx="1519291" cy="1519291"/>
          </a:xfrm>
          <a:prstGeom prst="rect">
            <a:avLst/>
          </a:prstGeom>
        </p:spPr>
      </p:pic>
      <p:pic>
        <p:nvPicPr>
          <p:cNvPr id="32" name="Imagen 31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2F9FF5D3-329A-EC63-2B20-EF4DE49B1BC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32387" y="22764759"/>
            <a:ext cx="4736917" cy="58306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5" name="Imagen 34" descr="Texto&#10;&#10;Descripción generada automáticamente">
            <a:extLst>
              <a:ext uri="{FF2B5EF4-FFF2-40B4-BE49-F238E27FC236}">
                <a16:creationId xmlns:a16="http://schemas.microsoft.com/office/drawing/2014/main" id="{18D255CA-A76F-2073-ADC5-604B16C038FB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3655" t="2190" r="4375"/>
          <a:stretch/>
        </p:blipFill>
        <p:spPr>
          <a:xfrm>
            <a:off x="1491741" y="11528388"/>
            <a:ext cx="9242782" cy="6979600"/>
          </a:xfrm>
          <a:prstGeom prst="rect">
            <a:avLst/>
          </a:prstGeom>
        </p:spPr>
      </p:pic>
      <p:sp>
        <p:nvSpPr>
          <p:cNvPr id="39" name="Elipse 38">
            <a:extLst>
              <a:ext uri="{FF2B5EF4-FFF2-40B4-BE49-F238E27FC236}">
                <a16:creationId xmlns:a16="http://schemas.microsoft.com/office/drawing/2014/main" id="{E2D71AA8-771D-211D-207F-2491B1DFFB7F}"/>
              </a:ext>
            </a:extLst>
          </p:cNvPr>
          <p:cNvSpPr/>
          <p:nvPr/>
        </p:nvSpPr>
        <p:spPr>
          <a:xfrm rot="5400000">
            <a:off x="4639293" y="17581114"/>
            <a:ext cx="484606" cy="13015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8755115D-DB23-C2C6-2FFE-22C0DDD06E95}"/>
              </a:ext>
            </a:extLst>
          </p:cNvPr>
          <p:cNvSpPr/>
          <p:nvPr/>
        </p:nvSpPr>
        <p:spPr>
          <a:xfrm>
            <a:off x="2349935" y="17910143"/>
            <a:ext cx="409433" cy="8274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46445EF9-6691-080C-BB9A-83375F50D625}"/>
              </a:ext>
            </a:extLst>
          </p:cNvPr>
          <p:cNvSpPr/>
          <p:nvPr/>
        </p:nvSpPr>
        <p:spPr>
          <a:xfrm>
            <a:off x="1940502" y="17910143"/>
            <a:ext cx="409433" cy="8274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67A3EE8F-5980-78ED-CDE6-AF84E04B2F13}"/>
              </a:ext>
            </a:extLst>
          </p:cNvPr>
          <p:cNvSpPr/>
          <p:nvPr/>
        </p:nvSpPr>
        <p:spPr>
          <a:xfrm rot="5400000">
            <a:off x="6559343" y="16970510"/>
            <a:ext cx="484606" cy="25283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A7EE2026-4B08-F47C-9AE3-370D995D7559}"/>
              </a:ext>
            </a:extLst>
          </p:cNvPr>
          <p:cNvSpPr/>
          <p:nvPr/>
        </p:nvSpPr>
        <p:spPr>
          <a:xfrm rot="5400000">
            <a:off x="9199419" y="17265444"/>
            <a:ext cx="489664" cy="19379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9B075169-2E0F-1B44-4A14-5A46B128F6D8}"/>
              </a:ext>
            </a:extLst>
          </p:cNvPr>
          <p:cNvSpPr txBox="1"/>
          <p:nvPr/>
        </p:nvSpPr>
        <p:spPr>
          <a:xfrm>
            <a:off x="1986003" y="18337465"/>
            <a:ext cx="40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</a:rPr>
              <a:t>1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85DD4F40-2C96-DBCE-3F55-6CE1E58A0E30}"/>
              </a:ext>
            </a:extLst>
          </p:cNvPr>
          <p:cNvSpPr txBox="1"/>
          <p:nvPr/>
        </p:nvSpPr>
        <p:spPr>
          <a:xfrm>
            <a:off x="2385322" y="18337465"/>
            <a:ext cx="40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</a:rPr>
              <a:t>2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F0257B39-A3D3-C43F-AC17-871FDF19025B}"/>
              </a:ext>
            </a:extLst>
          </p:cNvPr>
          <p:cNvSpPr txBox="1"/>
          <p:nvPr/>
        </p:nvSpPr>
        <p:spPr>
          <a:xfrm>
            <a:off x="4715545" y="18435935"/>
            <a:ext cx="40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</a:rPr>
              <a:t>3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D5E3325-617A-7D08-3365-AFD0771B4AC4}"/>
              </a:ext>
            </a:extLst>
          </p:cNvPr>
          <p:cNvSpPr txBox="1"/>
          <p:nvPr/>
        </p:nvSpPr>
        <p:spPr>
          <a:xfrm>
            <a:off x="6620968" y="18447590"/>
            <a:ext cx="40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</a:rPr>
              <a:t>4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2EC2E038-0A08-3225-35F9-B7F7608334E5}"/>
              </a:ext>
            </a:extLst>
          </p:cNvPr>
          <p:cNvSpPr txBox="1"/>
          <p:nvPr/>
        </p:nvSpPr>
        <p:spPr>
          <a:xfrm>
            <a:off x="9307261" y="18447590"/>
            <a:ext cx="40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</a:rPr>
              <a:t>5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323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1121</TotalTime>
  <Words>396</Words>
  <Application>Microsoft Office PowerPoint</Application>
  <PresentationFormat>Personalizado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Andale Mono</vt:lpstr>
      <vt:lpstr>Arial</vt:lpstr>
      <vt:lpstr>Calibri</vt:lpstr>
      <vt:lpstr>Calibri Light</vt:lpstr>
      <vt:lpstr>Tema de Office</vt:lpstr>
      <vt:lpstr>I WORKSHOP CLARIAH-CM HUMANIDADES DIGITALES Y TECNOLOGÍAS DEL LENGUAJE María Goicoechea de Jorge (mgoico@filol.ucm.es)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¿Sabes que hay muchas formas de leer?</dc:title>
  <dc:creator>Ines Perez Fresno</dc:creator>
  <cp:lastModifiedBy>MARIA GOICOECHEA DE JORGE</cp:lastModifiedBy>
  <cp:revision>79</cp:revision>
  <dcterms:created xsi:type="dcterms:W3CDTF">2022-04-01T16:52:25Z</dcterms:created>
  <dcterms:modified xsi:type="dcterms:W3CDTF">2024-05-06T09:50:35Z</dcterms:modified>
</cp:coreProperties>
</file>