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61" r:id="rId4"/>
    <p:sldId id="262" r:id="rId5"/>
    <p:sldId id="265" r:id="rId6"/>
    <p:sldId id="264" r:id="rId7"/>
    <p:sldId id="266" r:id="rId8"/>
    <p:sldId id="267" r:id="rId9"/>
    <p:sldId id="268" r:id="rId10"/>
    <p:sldId id="269" r:id="rId11"/>
    <p:sldId id="271" r:id="rId12"/>
    <p:sldId id="270" r:id="rId13"/>
    <p:sldId id="260" r:id="rId14"/>
  </p:sldIdLst>
  <p:sldSz cx="12192000" cy="6858000"/>
  <p:notesSz cx="6858000" cy="12192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9" d="100"/>
          <a:sy n="119" d="100"/>
        </p:scale>
        <p:origin x="581"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40E2143D-7398-4BD2-AE25-20DA32DBAB1B}" type="datetimeFigureOut">
              <a:rPr lang="de-DE" smtClean="0"/>
              <a:t>03.05.2024</a:t>
            </a:fld>
            <a:endParaRPr lang="de-DE"/>
          </a:p>
        </p:txBody>
      </p:sp>
      <p:sp>
        <p:nvSpPr>
          <p:cNvPr id="4" name="Folienbildplatzhalt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A62926FE-2982-43DD-911D-1132E0EB3063}" type="slidenum">
              <a:rPr lang="de-DE" smtClean="0"/>
              <a:t>‹Nr.›</a:t>
            </a:fld>
            <a:endParaRPr lang="de-DE"/>
          </a:p>
        </p:txBody>
      </p:sp>
    </p:spTree>
    <p:extLst>
      <p:ext uri="{BB962C8B-B14F-4D97-AF65-F5344CB8AC3E}">
        <p14:creationId xmlns:p14="http://schemas.microsoft.com/office/powerpoint/2010/main" val="15558285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62926FE-2982-43DD-911D-1132E0EB3063}" type="slidenum">
              <a:rPr lang="de-DE" smtClean="0"/>
              <a:t>1</a:t>
            </a:fld>
            <a:endParaRPr lang="de-DE"/>
          </a:p>
        </p:txBody>
      </p:sp>
    </p:spTree>
    <p:extLst>
      <p:ext uri="{BB962C8B-B14F-4D97-AF65-F5344CB8AC3E}">
        <p14:creationId xmlns:p14="http://schemas.microsoft.com/office/powerpoint/2010/main" val="103732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A62926FE-2982-43DD-911D-1132E0EB3063}" type="slidenum">
              <a:rPr lang="de-DE" smtClean="0"/>
              <a:t>3</a:t>
            </a:fld>
            <a:endParaRPr lang="de-DE"/>
          </a:p>
        </p:txBody>
      </p:sp>
    </p:spTree>
    <p:extLst>
      <p:ext uri="{BB962C8B-B14F-4D97-AF65-F5344CB8AC3E}">
        <p14:creationId xmlns:p14="http://schemas.microsoft.com/office/powerpoint/2010/main" val="25933964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Titel_NFDI4BI_Stil1">
    <p:spTree>
      <p:nvGrpSpPr>
        <p:cNvPr id="1" name=""/>
        <p:cNvGrpSpPr/>
        <p:nvPr/>
      </p:nvGrpSpPr>
      <p:grpSpPr bwMode="auto">
        <a:xfrm>
          <a:off x="0" y="0"/>
          <a:ext cx="0" cy="0"/>
          <a:chOff x="0" y="0"/>
          <a:chExt cx="0" cy="0"/>
        </a:xfrm>
      </p:grpSpPr>
      <p:pic>
        <p:nvPicPr>
          <p:cNvPr id="15" name="Grafik 21"/>
          <p:cNvPicPr>
            <a:picLocks noChangeAspect="1"/>
          </p:cNvPicPr>
          <p:nvPr userDrawn="1"/>
        </p:nvPicPr>
        <p:blipFill>
          <a:blip r:embed="rId2"/>
          <a:stretch/>
        </p:blipFill>
        <p:spPr bwMode="auto">
          <a:xfrm>
            <a:off x="5552027" y="440335"/>
            <a:ext cx="5580703" cy="6151956"/>
          </a:xfrm>
          <a:prstGeom prst="rect">
            <a:avLst/>
          </a:prstGeom>
        </p:spPr>
      </p:pic>
      <p:sp>
        <p:nvSpPr>
          <p:cNvPr id="4" name="Titel 1"/>
          <p:cNvSpPr>
            <a:spLocks noGrp="1"/>
          </p:cNvSpPr>
          <p:nvPr>
            <p:ph type="ctrTitle" hasCustomPrompt="1"/>
          </p:nvPr>
        </p:nvSpPr>
        <p:spPr bwMode="auto">
          <a:xfrm>
            <a:off x="1998133" y="2193888"/>
            <a:ext cx="8195734" cy="1115402"/>
          </a:xfrm>
        </p:spPr>
        <p:txBody>
          <a:bodyPr anchor="b"/>
          <a:lstStyle>
            <a:lvl1pPr algn="l">
              <a:defRPr sz="6000">
                <a:solidFill>
                  <a:srgbClr val="0B1B2E"/>
                </a:solidFill>
                <a:latin typeface="Leelawadee UI"/>
                <a:cs typeface="Leelawadee UI"/>
              </a:defRPr>
            </a:lvl1pPr>
          </a:lstStyle>
          <a:p>
            <a:pPr>
              <a:defRPr/>
            </a:pPr>
            <a:r>
              <a:rPr lang="de-DE"/>
              <a:t>TITEL Stil 1</a:t>
            </a:r>
            <a:endParaRPr/>
          </a:p>
        </p:txBody>
      </p:sp>
      <p:sp>
        <p:nvSpPr>
          <p:cNvPr id="5" name="Untertitel 2"/>
          <p:cNvSpPr>
            <a:spLocks noGrp="1"/>
          </p:cNvSpPr>
          <p:nvPr>
            <p:ph type="subTitle" idx="1" hasCustomPrompt="1"/>
          </p:nvPr>
        </p:nvSpPr>
        <p:spPr bwMode="auto">
          <a:xfrm>
            <a:off x="1998133" y="3429000"/>
            <a:ext cx="8195734" cy="1187032"/>
          </a:xfrm>
        </p:spPr>
        <p:txBody>
          <a:bodyPr/>
          <a:lstStyle>
            <a:lvl1pPr marL="0" indent="0" algn="l">
              <a:buNone/>
              <a:defRPr sz="2400">
                <a:solidFill>
                  <a:srgbClr val="0B1B2E"/>
                </a:solidFill>
                <a:latin typeface="Leelawadee UI"/>
                <a:cs typeface="Leelawadee UI"/>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Untertitel</a:t>
            </a:r>
            <a:endParaRPr/>
          </a:p>
        </p:txBody>
      </p:sp>
      <p:sp>
        <p:nvSpPr>
          <p:cNvPr id="6" name="Textplatzhalter 19"/>
          <p:cNvSpPr>
            <a:spLocks noGrp="1"/>
          </p:cNvSpPr>
          <p:nvPr>
            <p:ph type="body" sz="quarter" idx="13" hasCustomPrompt="1"/>
          </p:nvPr>
        </p:nvSpPr>
        <p:spPr bwMode="auto">
          <a:xfrm>
            <a:off x="1997604" y="5133466"/>
            <a:ext cx="8194674" cy="707326"/>
          </a:xfrm>
        </p:spPr>
        <p:txBody>
          <a:bodyPr>
            <a:noAutofit/>
          </a:bodyPr>
          <a:lstStyle>
            <a:lvl1pPr marL="0" indent="0" algn="l">
              <a:buNone/>
              <a:defRPr sz="1800" i="0">
                <a:solidFill>
                  <a:srgbClr val="0B1B2E"/>
                </a:solidFill>
                <a:latin typeface="Leelawadee UI"/>
                <a:cs typeface="Leelawadee UI"/>
              </a:defRPr>
            </a:lvl1pPr>
            <a:lvl2pPr>
              <a:defRPr sz="1800">
                <a:solidFill>
                  <a:srgbClr val="0B1B2E"/>
                </a:solidFill>
                <a:latin typeface="Arial"/>
                <a:cs typeface="Arial"/>
              </a:defRPr>
            </a:lvl2pPr>
            <a:lvl3pPr>
              <a:defRPr sz="1600">
                <a:solidFill>
                  <a:srgbClr val="0B1B2E"/>
                </a:solidFill>
                <a:latin typeface="Arial"/>
                <a:cs typeface="Arial"/>
              </a:defRPr>
            </a:lvl3pPr>
            <a:lvl4pPr>
              <a:defRPr sz="1400">
                <a:solidFill>
                  <a:srgbClr val="0B1B2E"/>
                </a:solidFill>
                <a:latin typeface="Arial"/>
                <a:cs typeface="Arial"/>
              </a:defRPr>
            </a:lvl4pPr>
            <a:lvl5pPr>
              <a:defRPr sz="1400">
                <a:solidFill>
                  <a:srgbClr val="0B1B2E"/>
                </a:solidFill>
                <a:latin typeface="Arial"/>
                <a:cs typeface="Arial"/>
              </a:defRPr>
            </a:lvl5pPr>
          </a:lstStyle>
          <a:p>
            <a:pPr lvl="0">
              <a:defRPr/>
            </a:pPr>
            <a:r>
              <a:rPr lang="de-DE"/>
              <a:t>Autoren</a:t>
            </a:r>
            <a:endParaRPr/>
          </a:p>
        </p:txBody>
      </p:sp>
      <p:sp>
        <p:nvSpPr>
          <p:cNvPr id="7" name="Rechteck 14"/>
          <p:cNvSpPr/>
          <p:nvPr userDrawn="1"/>
        </p:nvSpPr>
        <p:spPr bwMode="auto">
          <a:xfrm>
            <a:off x="1" y="6667500"/>
            <a:ext cx="1092200" cy="190500"/>
          </a:xfrm>
          <a:prstGeom prst="rect">
            <a:avLst/>
          </a:prstGeom>
          <a:solidFill>
            <a:srgbClr val="0B1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8" name="Rechteck 15"/>
          <p:cNvSpPr/>
          <p:nvPr userDrawn="1"/>
        </p:nvSpPr>
        <p:spPr bwMode="auto">
          <a:xfrm>
            <a:off x="1092201" y="6667500"/>
            <a:ext cx="2123129" cy="190500"/>
          </a:xfrm>
          <a:prstGeom prst="rect">
            <a:avLst/>
          </a:prstGeom>
          <a:solidFill>
            <a:srgbClr val="009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solidFill>
                <a:srgbClr val="E5F4FB"/>
              </a:solidFill>
            </a:endParaRPr>
          </a:p>
        </p:txBody>
      </p:sp>
      <p:sp>
        <p:nvSpPr>
          <p:cNvPr id="9" name="Rechteck 17"/>
          <p:cNvSpPr/>
          <p:nvPr userDrawn="1"/>
        </p:nvSpPr>
        <p:spPr bwMode="auto">
          <a:xfrm>
            <a:off x="3215329" y="6667500"/>
            <a:ext cx="3210870" cy="190500"/>
          </a:xfrm>
          <a:prstGeom prst="rect">
            <a:avLst/>
          </a:prstGeom>
          <a:solidFill>
            <a:srgbClr val="BDC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cxnSp>
        <p:nvCxnSpPr>
          <p:cNvPr id="10" name="Gerader Verbinder 4"/>
          <p:cNvCxnSpPr>
            <a:cxnSpLocks/>
          </p:cNvCxnSpPr>
          <p:nvPr userDrawn="1"/>
        </p:nvCxnSpPr>
        <p:spPr bwMode="auto">
          <a:xfrm>
            <a:off x="1775460" y="2186268"/>
            <a:ext cx="0" cy="2429764"/>
          </a:xfrm>
          <a:prstGeom prst="line">
            <a:avLst/>
          </a:prstGeom>
        </p:spPr>
        <p:style>
          <a:lnRef idx="1">
            <a:schemeClr val="dk1"/>
          </a:lnRef>
          <a:fillRef idx="0">
            <a:schemeClr val="dk1"/>
          </a:fillRef>
          <a:effectRef idx="0">
            <a:schemeClr val="dk1"/>
          </a:effectRef>
          <a:fontRef idx="minor">
            <a:schemeClr val="tx1"/>
          </a:fontRef>
        </p:style>
      </p:cxnSp>
      <p:pic>
        <p:nvPicPr>
          <p:cNvPr id="11" name="Grafik 12"/>
          <p:cNvPicPr>
            <a:picLocks noChangeAspect="1"/>
          </p:cNvPicPr>
          <p:nvPr userDrawn="1"/>
        </p:nvPicPr>
        <p:blipFill>
          <a:blip r:embed="rId3"/>
          <a:stretch/>
        </p:blipFill>
        <p:spPr bwMode="auto">
          <a:xfrm>
            <a:off x="7983626" y="265709"/>
            <a:ext cx="3866757" cy="1207722"/>
          </a:xfrm>
          <a:prstGeom prst="rect">
            <a:avLst/>
          </a:prstGeom>
        </p:spPr>
      </p:pic>
      <p:sp>
        <p:nvSpPr>
          <p:cNvPr id="12" name="Datumsplatzhalter 3"/>
          <p:cNvSpPr>
            <a:spLocks noGrp="1"/>
          </p:cNvSpPr>
          <p:nvPr>
            <p:ph type="dt" sz="half" idx="2"/>
          </p:nvPr>
        </p:nvSpPr>
        <p:spPr bwMode="auto">
          <a:xfrm>
            <a:off x="10333461" y="6422389"/>
            <a:ext cx="755317"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p>
        </p:txBody>
      </p:sp>
      <p:sp>
        <p:nvSpPr>
          <p:cNvPr id="13" name="Foliennummernplatzhalter 5"/>
          <p:cNvSpPr>
            <a:spLocks noGrp="1"/>
          </p:cNvSpPr>
          <p:nvPr>
            <p:ph type="sldNum" sz="quarter" idx="4"/>
          </p:nvPr>
        </p:nvSpPr>
        <p:spPr bwMode="auto">
          <a:xfrm>
            <a:off x="11099799" y="6422389"/>
            <a:ext cx="584201"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‹Nr.›</a:t>
            </a:fld>
            <a:endParaRPr lang="de-DE"/>
          </a:p>
        </p:txBody>
      </p:sp>
      <p:sp>
        <p:nvSpPr>
          <p:cNvPr id="14" name="Textfeld 20"/>
          <p:cNvSpPr>
            <a:spLocks noAdjustHandles="1"/>
          </p:cNvSpPr>
          <p:nvPr userDrawn="1"/>
        </p:nvSpPr>
        <p:spPr bwMode="auto">
          <a:xfrm>
            <a:off x="6668429" y="6422389"/>
            <a:ext cx="3665031" cy="277485"/>
          </a:xfrm>
          <a:prstGeom prst="rect">
            <a:avLst/>
          </a:prstGeom>
          <a:noFill/>
        </p:spPr>
        <p:txBody>
          <a:bodyPr wrap="square" rtlCol="0">
            <a:noAutofit/>
          </a:bodyPr>
          <a:lstStyle/>
          <a:p>
            <a:pPr>
              <a:defRPr/>
            </a:pPr>
            <a:r>
              <a:rPr lang="de-DE" sz="1050" b="1" dirty="0">
                <a:latin typeface="Leelawadee UI"/>
                <a:cs typeface="Leelawadee UI"/>
              </a:rPr>
              <a:t>Metadata </a:t>
            </a:r>
            <a:r>
              <a:rPr lang="de-DE" sz="1050" b="1" dirty="0" err="1">
                <a:latin typeface="Leelawadee UI"/>
                <a:cs typeface="Leelawadee UI"/>
              </a:rPr>
              <a:t>annotation</a:t>
            </a:r>
            <a:r>
              <a:rPr lang="de-DE" sz="1050" b="1" dirty="0">
                <a:latin typeface="Leelawadee UI"/>
                <a:cs typeface="Leelawadee UI"/>
              </a:rPr>
              <a:t> and REMBI</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Inhalt_01_NFDI4BI_Stil1">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838200" y="284507"/>
            <a:ext cx="9029902" cy="681355"/>
          </a:xfrm>
        </p:spPr>
        <p:txBody>
          <a:bodyPr/>
          <a:lstStyle>
            <a:lvl1pPr>
              <a:defRPr>
                <a:solidFill>
                  <a:srgbClr val="0B1B2E"/>
                </a:solidFill>
                <a:latin typeface="Leelawadee UI"/>
                <a:cs typeface="Leelawadee UI"/>
              </a:defRPr>
            </a:lvl1pPr>
          </a:lstStyle>
          <a:p>
            <a:pPr>
              <a:defRPr/>
            </a:pPr>
            <a:r>
              <a:rPr lang="de-DE"/>
              <a:t>Mastertitelformat bearbeiten</a:t>
            </a:r>
            <a:endParaRPr/>
          </a:p>
        </p:txBody>
      </p:sp>
      <p:sp>
        <p:nvSpPr>
          <p:cNvPr id="5" name="Inhaltsplatzhalter 2"/>
          <p:cNvSpPr>
            <a:spLocks noGrp="1"/>
          </p:cNvSpPr>
          <p:nvPr>
            <p:ph idx="1" hasCustomPrompt="1"/>
          </p:nvPr>
        </p:nvSpPr>
        <p:spPr bwMode="auto">
          <a:xfrm>
            <a:off x="838200" y="1320800"/>
            <a:ext cx="10845800" cy="4856163"/>
          </a:xfrm>
        </p:spPr>
        <p:txBody>
          <a:bodyPr/>
          <a:lstStyle>
            <a:lvl1pPr>
              <a:defRPr>
                <a:latin typeface="Leelawadee UI"/>
                <a:cs typeface="Leelawadee UI"/>
              </a:defRPr>
            </a:lvl1pPr>
            <a:lvl2pPr>
              <a:defRPr>
                <a:latin typeface="Leelawadee UI"/>
                <a:cs typeface="Leelawadee UI"/>
              </a:defRPr>
            </a:lvl2pPr>
            <a:lvl3pPr>
              <a:defRPr>
                <a:latin typeface="Leelawadee UI"/>
                <a:cs typeface="Leelawadee UI"/>
              </a:defRPr>
            </a:lvl3pPr>
            <a:lvl4pPr>
              <a:defRPr>
                <a:latin typeface="Leelawadee UI"/>
                <a:cs typeface="Leelawadee UI"/>
              </a:defRPr>
            </a:lvl4pPr>
            <a:lvl5pPr>
              <a:defRPr>
                <a:latin typeface="Leelawadee UI"/>
                <a:cs typeface="Leelawadee UI"/>
              </a:defRPr>
            </a:lvl5pPr>
          </a:lstStyle>
          <a:p>
            <a:pPr lvl="0">
              <a:defRPr/>
            </a:pPr>
            <a:r>
              <a:rPr lang="de-DE"/>
              <a:t>Inhaltsfolie Stil 1</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pic>
        <p:nvPicPr>
          <p:cNvPr id="6" name="Grafik 6"/>
          <p:cNvPicPr>
            <a:picLocks noChangeAspect="1"/>
          </p:cNvPicPr>
          <p:nvPr userDrawn="1"/>
        </p:nvPicPr>
        <p:blipFill>
          <a:blip r:embed="rId2"/>
          <a:stretch/>
        </p:blipFill>
        <p:spPr bwMode="auto">
          <a:xfrm>
            <a:off x="10125899" y="284507"/>
            <a:ext cx="1747344" cy="545756"/>
          </a:xfrm>
          <a:prstGeom prst="rect">
            <a:avLst/>
          </a:prstGeom>
        </p:spPr>
      </p:pic>
      <p:sp>
        <p:nvSpPr>
          <p:cNvPr id="7" name="Datumsplatzhalter 3"/>
          <p:cNvSpPr>
            <a:spLocks noGrp="1"/>
          </p:cNvSpPr>
          <p:nvPr>
            <p:ph type="dt" sz="half" idx="2"/>
          </p:nvPr>
        </p:nvSpPr>
        <p:spPr bwMode="auto">
          <a:xfrm>
            <a:off x="10333461" y="6422389"/>
            <a:ext cx="755317"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p>
        </p:txBody>
      </p:sp>
      <p:sp>
        <p:nvSpPr>
          <p:cNvPr id="8" name="Foliennummernplatzhalter 5"/>
          <p:cNvSpPr>
            <a:spLocks noGrp="1"/>
          </p:cNvSpPr>
          <p:nvPr>
            <p:ph type="sldNum" sz="quarter" idx="4"/>
          </p:nvPr>
        </p:nvSpPr>
        <p:spPr bwMode="auto">
          <a:xfrm>
            <a:off x="11099799" y="6422389"/>
            <a:ext cx="584201"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‹Nr.›</a:t>
            </a:fld>
            <a:endParaRPr lang="de-DE"/>
          </a:p>
        </p:txBody>
      </p:sp>
      <p:sp>
        <p:nvSpPr>
          <p:cNvPr id="9" name="Rechteck 17"/>
          <p:cNvSpPr/>
          <p:nvPr userDrawn="1"/>
        </p:nvSpPr>
        <p:spPr bwMode="auto">
          <a:xfrm>
            <a:off x="1" y="6667500"/>
            <a:ext cx="1092200" cy="190500"/>
          </a:xfrm>
          <a:prstGeom prst="rect">
            <a:avLst/>
          </a:prstGeom>
          <a:solidFill>
            <a:srgbClr val="0B1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0" name="Rechteck 18"/>
          <p:cNvSpPr/>
          <p:nvPr userDrawn="1"/>
        </p:nvSpPr>
        <p:spPr bwMode="auto">
          <a:xfrm>
            <a:off x="1092201" y="6667500"/>
            <a:ext cx="2123129" cy="190500"/>
          </a:xfrm>
          <a:prstGeom prst="rect">
            <a:avLst/>
          </a:prstGeom>
          <a:solidFill>
            <a:srgbClr val="009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solidFill>
                <a:srgbClr val="E5F4FB"/>
              </a:solidFill>
            </a:endParaRPr>
          </a:p>
        </p:txBody>
      </p:sp>
      <p:sp>
        <p:nvSpPr>
          <p:cNvPr id="11" name="Rechteck 19"/>
          <p:cNvSpPr/>
          <p:nvPr userDrawn="1"/>
        </p:nvSpPr>
        <p:spPr bwMode="auto">
          <a:xfrm>
            <a:off x="3215329" y="6667500"/>
            <a:ext cx="3210870" cy="190500"/>
          </a:xfrm>
          <a:prstGeom prst="rect">
            <a:avLst/>
          </a:prstGeom>
          <a:solidFill>
            <a:srgbClr val="BDC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12" name="Textfeld 3"/>
          <p:cNvSpPr>
            <a:spLocks noAdjustHandles="1"/>
          </p:cNvSpPr>
          <p:nvPr userDrawn="1"/>
        </p:nvSpPr>
        <p:spPr bwMode="auto">
          <a:xfrm>
            <a:off x="6668429" y="6422389"/>
            <a:ext cx="3665031" cy="277485"/>
          </a:xfrm>
          <a:prstGeom prst="rect">
            <a:avLst/>
          </a:prstGeom>
          <a:noFill/>
        </p:spPr>
        <p:txBody>
          <a:bodyPr wrap="square" rtlCol="0">
            <a:noAutofit/>
          </a:bodyPr>
          <a:lstStyle/>
          <a:p>
            <a:pPr>
              <a:defRPr/>
            </a:pPr>
            <a:r>
              <a:rPr lang="de-DE" sz="1050" b="1" dirty="0">
                <a:latin typeface="Leelawadee UI"/>
                <a:cs typeface="Leelawadee UI"/>
              </a:rPr>
              <a:t>Metadata </a:t>
            </a:r>
            <a:r>
              <a:rPr lang="de-DE" sz="1050" b="1" dirty="0" err="1">
                <a:latin typeface="Leelawadee UI"/>
                <a:cs typeface="Leelawadee UI"/>
              </a:rPr>
              <a:t>annotation</a:t>
            </a:r>
            <a:r>
              <a:rPr lang="de-DE" sz="1050" b="1" dirty="0">
                <a:latin typeface="Leelawadee UI"/>
                <a:cs typeface="Leelawadee UI"/>
              </a:rPr>
              <a:t> and REMBI | Vanessa Fuchs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4" name="Titelplatzhalter 1"/>
          <p:cNvSpPr>
            <a:spLocks noGrp="1"/>
          </p:cNvSpPr>
          <p:nvPr>
            <p:ph type="title"/>
          </p:nvPr>
        </p:nvSpPr>
        <p:spPr bwMode="auto">
          <a:xfrm>
            <a:off x="838200" y="365125"/>
            <a:ext cx="108458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5" name="Textplatzhalter 2"/>
          <p:cNvSpPr>
            <a:spLocks noGrp="1"/>
          </p:cNvSpPr>
          <p:nvPr>
            <p:ph type="body" idx="1"/>
          </p:nvPr>
        </p:nvSpPr>
        <p:spPr bwMode="auto">
          <a:xfrm>
            <a:off x="838200" y="1825625"/>
            <a:ext cx="108458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6" name="Datumsplatzhalter 3"/>
          <p:cNvSpPr>
            <a:spLocks noGrp="1"/>
          </p:cNvSpPr>
          <p:nvPr>
            <p:ph type="dt" sz="half" idx="2"/>
          </p:nvPr>
        </p:nvSpPr>
        <p:spPr bwMode="auto">
          <a:xfrm>
            <a:off x="10094429" y="6416040"/>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p>
        </p:txBody>
      </p:sp>
      <p:sp>
        <p:nvSpPr>
          <p:cNvPr id="7" name="Fußzeilenplatzhalter 4"/>
          <p:cNvSpPr>
            <a:spLocks noGrp="1"/>
          </p:cNvSpPr>
          <p:nvPr>
            <p:ph type="ftr" sz="quarter" idx="3"/>
          </p:nvPr>
        </p:nvSpPr>
        <p:spPr bwMode="auto">
          <a:xfrm>
            <a:off x="6845769" y="6422389"/>
            <a:ext cx="3248660" cy="260985"/>
          </a:xfrm>
          <a:prstGeom prst="rect">
            <a:avLst/>
          </a:prstGeom>
        </p:spPr>
        <p:txBody>
          <a:bodyPr anchor="ctr" anchorCtr="0"/>
          <a:lstStyle>
            <a:lvl1pPr algn="ctr">
              <a:defRPr sz="900" b="1">
                <a:solidFill>
                  <a:srgbClr val="0B1B2E"/>
                </a:solidFill>
                <a:latin typeface="Leelawadee UI"/>
                <a:cs typeface="Leelawadee UI"/>
              </a:defRPr>
            </a:lvl1pPr>
          </a:lstStyle>
          <a:p>
            <a:pPr>
              <a:defRPr/>
            </a:pPr>
            <a:endParaRPr lang="de-DE"/>
          </a:p>
        </p:txBody>
      </p:sp>
      <p:sp>
        <p:nvSpPr>
          <p:cNvPr id="8" name="Foliennummernplatzhalter 5"/>
          <p:cNvSpPr>
            <a:spLocks noGrp="1"/>
          </p:cNvSpPr>
          <p:nvPr>
            <p:ph type="sldNum" sz="quarter" idx="4"/>
          </p:nvPr>
        </p:nvSpPr>
        <p:spPr bwMode="auto">
          <a:xfrm>
            <a:off x="10999571" y="6416040"/>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a:lnSpc>
          <a:spcPct val="90000"/>
        </a:lnSpc>
        <a:spcBef>
          <a:spcPts val="0"/>
        </a:spcBef>
        <a:buNone/>
        <a:defRPr sz="4400">
          <a:solidFill>
            <a:schemeClr val="tx1"/>
          </a:solidFill>
          <a:latin typeface="Leelawadee UI"/>
          <a:ea typeface="+mj-ea"/>
          <a:cs typeface="Leelawadee UI"/>
        </a:defRPr>
      </a:lvl1pPr>
    </p:titleStyle>
    <p:bodyStyle>
      <a:lvl1pPr marL="228600" indent="-228600" algn="l" defTabSz="914400">
        <a:lnSpc>
          <a:spcPct val="90000"/>
        </a:lnSpc>
        <a:spcBef>
          <a:spcPts val="1000"/>
        </a:spcBef>
        <a:buFont typeface="Arial"/>
        <a:buChar char="•"/>
        <a:defRPr sz="2800">
          <a:solidFill>
            <a:schemeClr val="tx1"/>
          </a:solidFill>
          <a:latin typeface="Leelawadee UI"/>
          <a:ea typeface="+mn-ea"/>
          <a:cs typeface="Leelawadee UI"/>
        </a:defRPr>
      </a:lvl1pPr>
      <a:lvl2pPr marL="685800" indent="-228600" algn="l" defTabSz="914400">
        <a:lnSpc>
          <a:spcPct val="90000"/>
        </a:lnSpc>
        <a:spcBef>
          <a:spcPts val="500"/>
        </a:spcBef>
        <a:buFont typeface="Arial"/>
        <a:buChar char="•"/>
        <a:defRPr sz="2400">
          <a:solidFill>
            <a:schemeClr val="tx1"/>
          </a:solidFill>
          <a:latin typeface="Leelawadee UI"/>
          <a:ea typeface="+mn-ea"/>
          <a:cs typeface="Leelawadee UI"/>
        </a:defRPr>
      </a:lvl2pPr>
      <a:lvl3pPr marL="1143000" indent="-228600" algn="l" defTabSz="914400">
        <a:lnSpc>
          <a:spcPct val="90000"/>
        </a:lnSpc>
        <a:spcBef>
          <a:spcPts val="500"/>
        </a:spcBef>
        <a:buFont typeface="Arial"/>
        <a:buChar char="•"/>
        <a:defRPr sz="2000">
          <a:solidFill>
            <a:schemeClr val="tx1"/>
          </a:solidFill>
          <a:latin typeface="Leelawadee UI"/>
          <a:ea typeface="+mn-ea"/>
          <a:cs typeface="Leelawadee UI"/>
        </a:defRPr>
      </a:lvl3pPr>
      <a:lvl4pPr marL="1600200" indent="-228600" algn="l" defTabSz="914400">
        <a:lnSpc>
          <a:spcPct val="90000"/>
        </a:lnSpc>
        <a:spcBef>
          <a:spcPts val="500"/>
        </a:spcBef>
        <a:buFont typeface="Arial"/>
        <a:buChar char="•"/>
        <a:defRPr sz="1800">
          <a:solidFill>
            <a:schemeClr val="tx1"/>
          </a:solidFill>
          <a:latin typeface="Leelawadee UI"/>
          <a:ea typeface="+mn-ea"/>
          <a:cs typeface="Leelawadee UI"/>
        </a:defRPr>
      </a:lvl4pPr>
      <a:lvl5pPr marL="2057400" indent="-228600" algn="l" defTabSz="914400">
        <a:lnSpc>
          <a:spcPct val="90000"/>
        </a:lnSpc>
        <a:spcBef>
          <a:spcPts val="500"/>
        </a:spcBef>
        <a:buFont typeface="Arial"/>
        <a:buChar char="•"/>
        <a:defRPr sz="1800">
          <a:solidFill>
            <a:schemeClr val="tx1"/>
          </a:solidFill>
          <a:latin typeface="Leelawadee UI"/>
          <a:ea typeface="+mn-ea"/>
          <a:cs typeface="Leelawadee UI"/>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cai.hhu.de/" TargetMode="External"/><Relationship Id="rId2" Type="http://schemas.openxmlformats.org/officeDocument/2006/relationships/hyperlink" Target="https://www.i3dbio.de/"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3.png"/><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hyperlink" Target="https://www.ebi.ac.uk/bioimage-archive/rembi-help-overview/"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www.ebi.ac.uk/bioimage-archive/rembi-help-overview/" TargetMode="External"/><Relationship Id="rId9" Type="http://schemas.openxmlformats.org/officeDocument/2006/relationships/hyperlink" Target="https://www.i3dbio.de/"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ebi.ac.uk/bioimage-archive/rembi-help-overview/"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s://www.i3dbio.de/" TargetMode="External"/><Relationship Id="rId5" Type="http://schemas.openxmlformats.org/officeDocument/2006/relationships/image" Target="../media/image7.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s://www.i3dbio.de/" TargetMode="External"/><Relationship Id="rId5" Type="http://schemas.openxmlformats.org/officeDocument/2006/relationships/image" Target="../media/image7.png"/><Relationship Id="rId4" Type="http://schemas.openxmlformats.org/officeDocument/2006/relationships/hyperlink" Target="https://www.ebi.ac.uk/bioimage-archive/rembi-help-overview/"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ebi.ac.uk/bioimage-archive/rembi-help-overview/" TargetMode="External"/><Relationship Id="rId1" Type="http://schemas.openxmlformats.org/officeDocument/2006/relationships/slideLayout" Target="../slideLayouts/slideLayout2.xml"/><Relationship Id="rId6" Type="http://schemas.openxmlformats.org/officeDocument/2006/relationships/hyperlink" Target="https://www.i3dbio.de/" TargetMode="External"/><Relationship Id="rId5" Type="http://schemas.openxmlformats.org/officeDocument/2006/relationships/image" Target="../media/image7.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3"/>
          <p:cNvSpPr>
            <a:spLocks noGrp="1"/>
          </p:cNvSpPr>
          <p:nvPr>
            <p:ph type="ctrTitle"/>
          </p:nvPr>
        </p:nvSpPr>
        <p:spPr bwMode="auto">
          <a:xfrm>
            <a:off x="1998131" y="2193887"/>
            <a:ext cx="9273188" cy="1754326"/>
          </a:xfrm>
        </p:spPr>
        <p:txBody>
          <a:bodyPr anchor="t" anchorCtr="0">
            <a:spAutoFit/>
          </a:bodyPr>
          <a:lstStyle/>
          <a:p>
            <a:pPr algn="l">
              <a:defRPr/>
            </a:pPr>
            <a:r>
              <a:rPr lang="en-US" b="1" dirty="0">
                <a:latin typeface="Leelawadee UI"/>
                <a:cs typeface="Leelawadee UI"/>
              </a:rPr>
              <a:t>Re</a:t>
            </a:r>
            <a:r>
              <a:rPr lang="en-US" dirty="0">
                <a:latin typeface="Leelawadee UI"/>
                <a:cs typeface="Leelawadee UI"/>
              </a:rPr>
              <a:t>commended </a:t>
            </a:r>
            <a:r>
              <a:rPr lang="en-US" b="1" dirty="0">
                <a:latin typeface="Leelawadee UI"/>
                <a:cs typeface="Leelawadee UI"/>
              </a:rPr>
              <a:t>M</a:t>
            </a:r>
            <a:r>
              <a:rPr lang="en-US" dirty="0">
                <a:latin typeface="Leelawadee UI"/>
                <a:cs typeface="Leelawadee UI"/>
              </a:rPr>
              <a:t>etadata for </a:t>
            </a:r>
            <a:r>
              <a:rPr lang="en-US" b="1" dirty="0">
                <a:latin typeface="Leelawadee UI"/>
                <a:cs typeface="Leelawadee UI"/>
              </a:rPr>
              <a:t>B</a:t>
            </a:r>
            <a:r>
              <a:rPr lang="en-US" dirty="0">
                <a:latin typeface="Leelawadee UI"/>
                <a:cs typeface="Leelawadee UI"/>
              </a:rPr>
              <a:t>iological </a:t>
            </a:r>
            <a:r>
              <a:rPr lang="en-US" b="1" dirty="0">
                <a:latin typeface="Leelawadee UI"/>
                <a:cs typeface="Leelawadee UI"/>
              </a:rPr>
              <a:t>I</a:t>
            </a:r>
            <a:r>
              <a:rPr lang="en-US" dirty="0">
                <a:latin typeface="Leelawadee UI"/>
                <a:cs typeface="Leelawadee UI"/>
              </a:rPr>
              <a:t>mages</a:t>
            </a:r>
            <a:endParaRPr lang="de-DE" dirty="0"/>
          </a:p>
        </p:txBody>
      </p:sp>
      <p:sp>
        <p:nvSpPr>
          <p:cNvPr id="5" name="Untertitel 4"/>
          <p:cNvSpPr>
            <a:spLocks noGrp="1"/>
          </p:cNvSpPr>
          <p:nvPr>
            <p:ph type="subTitle" idx="1"/>
          </p:nvPr>
        </p:nvSpPr>
        <p:spPr bwMode="auto">
          <a:xfrm>
            <a:off x="2057606" y="3890887"/>
            <a:ext cx="9273116" cy="424732"/>
          </a:xfrm>
        </p:spPr>
        <p:txBody>
          <a:bodyPr>
            <a:spAutoFit/>
          </a:bodyPr>
          <a:lstStyle/>
          <a:p>
            <a:pPr>
              <a:defRPr/>
            </a:pPr>
            <a:r>
              <a:rPr lang="de-DE" dirty="0"/>
              <a:t>Key-value pair </a:t>
            </a:r>
            <a:r>
              <a:rPr lang="de-DE" dirty="0" err="1"/>
              <a:t>annotation</a:t>
            </a:r>
            <a:r>
              <a:rPr lang="de-DE" dirty="0"/>
              <a:t> in OMERO</a:t>
            </a:r>
          </a:p>
        </p:txBody>
      </p:sp>
      <p:sp>
        <p:nvSpPr>
          <p:cNvPr id="6" name="Textplatzhalter 5"/>
          <p:cNvSpPr>
            <a:spLocks noGrp="1"/>
          </p:cNvSpPr>
          <p:nvPr>
            <p:ph type="body" sz="quarter" idx="13"/>
          </p:nvPr>
        </p:nvSpPr>
        <p:spPr bwMode="auto">
          <a:xfrm>
            <a:off x="2057606" y="5347657"/>
            <a:ext cx="8194674" cy="707326"/>
          </a:xfrm>
        </p:spPr>
        <p:txBody>
          <a:bodyPr/>
          <a:lstStyle/>
          <a:p>
            <a:pPr>
              <a:defRPr/>
            </a:pPr>
            <a:r>
              <a:rPr lang="de-DE" sz="1600" dirty="0"/>
              <a:t>Day 1 Session 4</a:t>
            </a:r>
          </a:p>
          <a:p>
            <a:pPr>
              <a:defRPr/>
            </a:pPr>
            <a:r>
              <a:rPr lang="de-DE" sz="1600" dirty="0"/>
              <a:t>Trainer: </a:t>
            </a:r>
            <a:r>
              <a:rPr lang="de-DE" sz="1600" b="1" dirty="0"/>
              <a:t>Vanessa Fuchs</a:t>
            </a:r>
            <a:r>
              <a:rPr lang="de-DE" sz="1600" dirty="0"/>
              <a:t>, Tom Boissonnet, Christian Schmidt</a:t>
            </a:r>
          </a:p>
          <a:p>
            <a:pPr>
              <a:defRPr/>
            </a:pPr>
            <a:endParaRPr sz="1600" dirty="0"/>
          </a:p>
        </p:txBody>
      </p:sp>
      <p:sp>
        <p:nvSpPr>
          <p:cNvPr id="7" name="Datumsplatzhalter 3"/>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
        <p:nvSpPr>
          <p:cNvPr id="8" name="TextBox 1"/>
          <p:cNvSpPr>
            <a:spLocks/>
          </p:cNvSpPr>
          <p:nvPr/>
        </p:nvSpPr>
        <p:spPr bwMode="auto">
          <a:xfrm>
            <a:off x="1035050" y="6181216"/>
            <a:ext cx="4196854" cy="461665"/>
          </a:xfrm>
          <a:prstGeom prst="rect">
            <a:avLst/>
          </a:prstGeom>
          <a:noFill/>
        </p:spPr>
        <p:txBody>
          <a:bodyPr wrap="square" rtlCol="0">
            <a:spAutoFit/>
          </a:bodyPr>
          <a:lstStyle/>
          <a:p>
            <a:pPr>
              <a:defRPr/>
            </a:pPr>
            <a:r>
              <a:rPr lang="de-DE" sz="800" dirty="0" err="1"/>
              <a:t>With</a:t>
            </a:r>
            <a:r>
              <a:rPr lang="de-DE" sz="800" dirty="0"/>
              <a:t> </a:t>
            </a:r>
            <a:r>
              <a:rPr lang="de-DE" sz="800" dirty="0" err="1"/>
              <a:t>the</a:t>
            </a:r>
            <a:r>
              <a:rPr lang="de-DE" sz="800" dirty="0"/>
              <a:t> </a:t>
            </a:r>
            <a:r>
              <a:rPr lang="de-DE" sz="800" dirty="0" err="1"/>
              <a:t>exception</a:t>
            </a:r>
            <a:r>
              <a:rPr lang="de-DE" sz="800" dirty="0"/>
              <a:t> of </a:t>
            </a:r>
            <a:r>
              <a:rPr lang="de-DE" sz="800" dirty="0" err="1"/>
              <a:t>the</a:t>
            </a:r>
            <a:r>
              <a:rPr lang="de-DE" sz="800" dirty="0"/>
              <a:t> </a:t>
            </a:r>
            <a:r>
              <a:rPr lang="de-DE" sz="800" dirty="0" err="1"/>
              <a:t>layout</a:t>
            </a:r>
            <a:r>
              <a:rPr lang="de-DE" sz="800" dirty="0"/>
              <a:t>, </a:t>
            </a:r>
            <a:r>
              <a:rPr lang="de-DE" sz="800" dirty="0" err="1"/>
              <a:t>logos</a:t>
            </a:r>
            <a:r>
              <a:rPr lang="de-DE" sz="800" dirty="0"/>
              <a:t>, and </a:t>
            </a:r>
            <a:r>
              <a:rPr lang="de-DE" sz="800" dirty="0" err="1"/>
              <a:t>unless</a:t>
            </a:r>
            <a:r>
              <a:rPr lang="de-DE" sz="800" dirty="0"/>
              <a:t> </a:t>
            </a:r>
            <a:r>
              <a:rPr lang="de-DE" sz="800" dirty="0" err="1"/>
              <a:t>cited</a:t>
            </a:r>
            <a:r>
              <a:rPr lang="de-DE" sz="800" dirty="0"/>
              <a:t> </a:t>
            </a:r>
            <a:r>
              <a:rPr lang="de-DE" sz="800" dirty="0" err="1"/>
              <a:t>third</a:t>
            </a:r>
            <a:r>
              <a:rPr lang="de-DE" sz="800" dirty="0"/>
              <a:t>-party </a:t>
            </a:r>
            <a:r>
              <a:rPr lang="de-DE" sz="800" dirty="0" err="1"/>
              <a:t>content</a:t>
            </a:r>
            <a:r>
              <a:rPr lang="de-DE" sz="800" dirty="0"/>
              <a:t>, </a:t>
            </a:r>
            <a:r>
              <a:rPr lang="de-DE" sz="800" dirty="0" err="1"/>
              <a:t>the</a:t>
            </a:r>
            <a:r>
              <a:rPr lang="de-DE" sz="800" dirty="0"/>
              <a:t> </a:t>
            </a:r>
            <a:r>
              <a:rPr lang="de-DE" sz="800" dirty="0" err="1"/>
              <a:t>content</a:t>
            </a:r>
            <a:r>
              <a:rPr lang="de-DE" sz="800" dirty="0"/>
              <a:t> of </a:t>
            </a:r>
            <a:r>
              <a:rPr lang="de-DE" sz="800" dirty="0" err="1"/>
              <a:t>these</a:t>
            </a:r>
            <a:r>
              <a:rPr lang="de-DE" sz="800" dirty="0"/>
              <a:t> </a:t>
            </a:r>
            <a:r>
              <a:rPr lang="de-DE" sz="800" dirty="0" err="1"/>
              <a:t>slides</a:t>
            </a:r>
            <a:r>
              <a:rPr lang="de-DE" sz="800" dirty="0"/>
              <a:t> </a:t>
            </a:r>
            <a:r>
              <a:rPr lang="de-DE" sz="800" dirty="0" err="1"/>
              <a:t>is</a:t>
            </a:r>
            <a:r>
              <a:rPr lang="de-DE" sz="800" dirty="0"/>
              <a:t> </a:t>
            </a:r>
            <a:r>
              <a:rPr lang="de-DE" sz="800" dirty="0" err="1"/>
              <a:t>shared</a:t>
            </a:r>
            <a:r>
              <a:rPr lang="de-DE" sz="800" dirty="0"/>
              <a:t> </a:t>
            </a:r>
            <a:r>
              <a:rPr lang="de-DE" sz="800" dirty="0" err="1"/>
              <a:t>under</a:t>
            </a:r>
            <a:r>
              <a:rPr lang="de-DE" sz="800" dirty="0"/>
              <a:t> </a:t>
            </a:r>
            <a:r>
              <a:rPr lang="de-DE" sz="800" dirty="0" err="1"/>
              <a:t>the</a:t>
            </a:r>
            <a:r>
              <a:rPr lang="de-DE" sz="800" dirty="0"/>
              <a:t> </a:t>
            </a:r>
            <a:r>
              <a:rPr lang="de-DE" sz="800" dirty="0" err="1"/>
              <a:t>terms</a:t>
            </a:r>
            <a:r>
              <a:rPr lang="de-DE" sz="800" dirty="0"/>
              <a:t> of </a:t>
            </a:r>
            <a:r>
              <a:rPr lang="de-DE" sz="800" dirty="0" err="1"/>
              <a:t>the</a:t>
            </a:r>
            <a:r>
              <a:rPr lang="de-DE" sz="800" dirty="0"/>
              <a:t> </a:t>
            </a:r>
            <a:r>
              <a:rPr lang="de-DE" sz="800" u="sng" dirty="0">
                <a:hlinkClick r:id="rId3" tooltip="http://creativecommons.org/licenses/by/4.0"/>
              </a:rPr>
              <a:t>Creative Commons Attribution License (CC-BY 4.0)</a:t>
            </a:r>
            <a:r>
              <a:rPr lang="de-DE" sz="800" dirty="0"/>
              <a:t> </a:t>
            </a:r>
            <a:r>
              <a:rPr lang="de-DE" sz="800" dirty="0" err="1"/>
              <a:t>unless</a:t>
            </a:r>
            <a:r>
              <a:rPr lang="de-DE" sz="800" dirty="0"/>
              <a:t> </a:t>
            </a:r>
            <a:r>
              <a:rPr lang="de-DE" sz="800" dirty="0" err="1"/>
              <a:t>the</a:t>
            </a:r>
            <a:r>
              <a:rPr lang="de-DE" sz="800" dirty="0"/>
              <a:t> </a:t>
            </a:r>
            <a:r>
              <a:rPr lang="de-DE" sz="800" dirty="0" err="1"/>
              <a:t>content</a:t>
            </a:r>
            <a:r>
              <a:rPr lang="de-DE" sz="800" dirty="0"/>
              <a:t> </a:t>
            </a:r>
            <a:r>
              <a:rPr lang="de-DE" sz="800" dirty="0" err="1"/>
              <a:t>is</a:t>
            </a:r>
            <a:r>
              <a:rPr lang="de-DE" sz="800" dirty="0"/>
              <a:t> </a:t>
            </a:r>
            <a:r>
              <a:rPr lang="de-DE" sz="800" dirty="0" err="1"/>
              <a:t>marked</a:t>
            </a:r>
            <a:r>
              <a:rPr lang="de-DE" sz="800" dirty="0"/>
              <a:t> </a:t>
            </a:r>
            <a:r>
              <a:rPr lang="de-DE" sz="800" dirty="0" err="1"/>
              <a:t>otherwise</a:t>
            </a:r>
            <a:r>
              <a:rPr lang="de-DE" sz="800" dirty="0"/>
              <a:t>.</a:t>
            </a:r>
            <a:endParaRPr dirty="0"/>
          </a:p>
        </p:txBody>
      </p:sp>
      <p:pic>
        <p:nvPicPr>
          <p:cNvPr id="9" name="Picture 2" descr="https://mirrors.creativecommons.org/presskit/buttons/88x31/png/by.png"/>
          <p:cNvPicPr>
            <a:picLocks noChangeAspect="1" noChangeArrowheads="1"/>
          </p:cNvPicPr>
          <p:nvPr/>
        </p:nvPicPr>
        <p:blipFill>
          <a:blip r:embed="rId4"/>
          <a:stretch/>
        </p:blipFill>
        <p:spPr bwMode="auto">
          <a:xfrm>
            <a:off x="92008" y="6257416"/>
            <a:ext cx="943043" cy="329946"/>
          </a:xfrm>
          <a:prstGeom prst="rect">
            <a:avLst/>
          </a:prstGeom>
          <a:noFill/>
        </p:spPr>
      </p:pic>
      <p:sp>
        <p:nvSpPr>
          <p:cNvPr id="10" name="Textplatzhalter 5">
            <a:extLst>
              <a:ext uri="{FF2B5EF4-FFF2-40B4-BE49-F238E27FC236}">
                <a16:creationId xmlns:a16="http://schemas.microsoft.com/office/drawing/2014/main" id="{BA865B45-29B5-495A-A91E-020C53B8EB69}"/>
              </a:ext>
            </a:extLst>
          </p:cNvPr>
          <p:cNvSpPr txBox="1">
            <a:spLocks/>
          </p:cNvSpPr>
          <p:nvPr/>
        </p:nvSpPr>
        <p:spPr bwMode="auto">
          <a:xfrm>
            <a:off x="2057605" y="4409169"/>
            <a:ext cx="8194675" cy="1299635"/>
          </a:xfrm>
          <a:prstGeom prst="rect">
            <a:avLst/>
          </a:prstGeom>
        </p:spPr>
        <p:txBody>
          <a:bodyPr vert="horz" lIns="91440" tIns="45720" rIns="91440" bIns="45720" rtlCol="0">
            <a:noAutofit/>
          </a:bodyPr>
          <a:lstStyle>
            <a:lvl1pPr marL="0" indent="0" algn="l" defTabSz="914400">
              <a:lnSpc>
                <a:spcPct val="90000"/>
              </a:lnSpc>
              <a:spcBef>
                <a:spcPts val="1000"/>
              </a:spcBef>
              <a:buFont typeface="Arial"/>
              <a:buNone/>
              <a:defRPr sz="1800" i="0">
                <a:solidFill>
                  <a:srgbClr val="0B1B2E"/>
                </a:solidFill>
                <a:latin typeface="Leelawadee UI"/>
                <a:ea typeface="+mn-ea"/>
                <a:cs typeface="Leelawadee UI"/>
              </a:defRPr>
            </a:lvl1pPr>
            <a:lvl2pPr marL="685800" indent="-228600" algn="l" defTabSz="914400">
              <a:lnSpc>
                <a:spcPct val="90000"/>
              </a:lnSpc>
              <a:spcBef>
                <a:spcPts val="500"/>
              </a:spcBef>
              <a:buFont typeface="Arial"/>
              <a:buChar char="•"/>
              <a:defRPr sz="1800">
                <a:solidFill>
                  <a:srgbClr val="0B1B2E"/>
                </a:solidFill>
                <a:latin typeface="Arial"/>
                <a:ea typeface="+mn-ea"/>
                <a:cs typeface="Arial"/>
              </a:defRPr>
            </a:lvl2pPr>
            <a:lvl3pPr marL="1143000" indent="-228600" algn="l" defTabSz="914400">
              <a:lnSpc>
                <a:spcPct val="90000"/>
              </a:lnSpc>
              <a:spcBef>
                <a:spcPts val="500"/>
              </a:spcBef>
              <a:buFont typeface="Arial"/>
              <a:buChar char="•"/>
              <a:defRPr sz="1600">
                <a:solidFill>
                  <a:srgbClr val="0B1B2E"/>
                </a:solidFill>
                <a:latin typeface="Arial"/>
                <a:ea typeface="+mn-ea"/>
                <a:cs typeface="Arial"/>
              </a:defRPr>
            </a:lvl3pPr>
            <a:lvl4pPr marL="1600200" indent="-228600" algn="l" defTabSz="914400">
              <a:lnSpc>
                <a:spcPct val="90000"/>
              </a:lnSpc>
              <a:spcBef>
                <a:spcPts val="500"/>
              </a:spcBef>
              <a:buFont typeface="Arial"/>
              <a:buChar char="•"/>
              <a:defRPr sz="1400">
                <a:solidFill>
                  <a:srgbClr val="0B1B2E"/>
                </a:solidFill>
                <a:latin typeface="Arial"/>
                <a:ea typeface="+mn-ea"/>
                <a:cs typeface="Arial"/>
              </a:defRPr>
            </a:lvl4pPr>
            <a:lvl5pPr marL="2057400" indent="-228600" algn="l" defTabSz="914400">
              <a:lnSpc>
                <a:spcPct val="90000"/>
              </a:lnSpc>
              <a:spcBef>
                <a:spcPts val="500"/>
              </a:spcBef>
              <a:buFont typeface="Arial"/>
              <a:buChar char="•"/>
              <a:defRPr sz="1400">
                <a:solidFill>
                  <a:srgbClr val="0B1B2E"/>
                </a:solidFill>
                <a:latin typeface="Arial"/>
                <a:ea typeface="+mn-ea"/>
                <a:cs typeface="Arial"/>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r>
              <a:rPr lang="de-DE" dirty="0"/>
              <a:t>Workshop: </a:t>
            </a:r>
            <a:r>
              <a:rPr lang="en-US" b="1" dirty="0"/>
              <a:t>FAIR data handling for microscopy: Structured metadata annotation in OMERO</a:t>
            </a:r>
          </a:p>
          <a:p>
            <a:r>
              <a:rPr lang="de-DE" sz="1400" dirty="0"/>
              <a:t>April 29th &amp; 30th,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mirrors.creativecommons.org/presskit/buttons/88x31/png/by.png">
            <a:extLst>
              <a:ext uri="{FF2B5EF4-FFF2-40B4-BE49-F238E27FC236}">
                <a16:creationId xmlns:a16="http://schemas.microsoft.com/office/drawing/2014/main" id="{7AF1E2A0-56F1-4AC0-99A6-56171ED43637}"/>
              </a:ext>
            </a:extLst>
          </p:cNvPr>
          <p:cNvPicPr>
            <a:picLocks noChangeAspect="1" noChangeArrowheads="1"/>
          </p:cNvPicPr>
          <p:nvPr/>
        </p:nvPicPr>
        <p:blipFill>
          <a:blip r:embed="rId2"/>
          <a:stretch/>
        </p:blipFill>
        <p:spPr bwMode="auto">
          <a:xfrm>
            <a:off x="193083" y="6363629"/>
            <a:ext cx="693652" cy="242690"/>
          </a:xfrm>
          <a:prstGeom prst="rect">
            <a:avLst/>
          </a:prstGeom>
          <a:noFill/>
        </p:spPr>
      </p:pic>
      <p:sp>
        <p:nvSpPr>
          <p:cNvPr id="11" name="Titel 10">
            <a:extLst>
              <a:ext uri="{FF2B5EF4-FFF2-40B4-BE49-F238E27FC236}">
                <a16:creationId xmlns:a16="http://schemas.microsoft.com/office/drawing/2014/main" id="{D2AC80CE-EB4D-466B-A5F9-B33102F00B34}"/>
              </a:ext>
            </a:extLst>
          </p:cNvPr>
          <p:cNvSpPr>
            <a:spLocks noGrp="1"/>
          </p:cNvSpPr>
          <p:nvPr>
            <p:ph type="title"/>
          </p:nvPr>
        </p:nvSpPr>
        <p:spPr/>
        <p:txBody>
          <a:bodyPr>
            <a:normAutofit fontScale="90000"/>
          </a:bodyPr>
          <a:lstStyle/>
          <a:p>
            <a:r>
              <a:rPr lang="de-DE" dirty="0"/>
              <a:t>REMBI at CAi</a:t>
            </a:r>
          </a:p>
        </p:txBody>
      </p:sp>
      <p:pic>
        <p:nvPicPr>
          <p:cNvPr id="19" name="Grafik 18">
            <a:extLst>
              <a:ext uri="{FF2B5EF4-FFF2-40B4-BE49-F238E27FC236}">
                <a16:creationId xmlns:a16="http://schemas.microsoft.com/office/drawing/2014/main" id="{E9CF3E4C-09E8-4702-A631-1E32FF5DAD7E}"/>
              </a:ext>
            </a:extLst>
          </p:cNvPr>
          <p:cNvPicPr>
            <a:picLocks noChangeAspect="1"/>
          </p:cNvPicPr>
          <p:nvPr/>
        </p:nvPicPr>
        <p:blipFill>
          <a:blip r:embed="rId3"/>
          <a:stretch>
            <a:fillRect/>
          </a:stretch>
        </p:blipFill>
        <p:spPr>
          <a:xfrm>
            <a:off x="4007768" y="579109"/>
            <a:ext cx="6012294" cy="5784520"/>
          </a:xfrm>
          <a:prstGeom prst="rect">
            <a:avLst/>
          </a:prstGeom>
        </p:spPr>
      </p:pic>
      <p:sp>
        <p:nvSpPr>
          <p:cNvPr id="24" name="Rechteck 23">
            <a:extLst>
              <a:ext uri="{FF2B5EF4-FFF2-40B4-BE49-F238E27FC236}">
                <a16:creationId xmlns:a16="http://schemas.microsoft.com/office/drawing/2014/main" id="{91B0B417-39CD-490D-8471-EFBBD61D3B8C}"/>
              </a:ext>
            </a:extLst>
          </p:cNvPr>
          <p:cNvSpPr/>
          <p:nvPr/>
        </p:nvSpPr>
        <p:spPr>
          <a:xfrm>
            <a:off x="7972539" y="2420889"/>
            <a:ext cx="2016224" cy="100811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feld 24">
            <a:extLst>
              <a:ext uri="{FF2B5EF4-FFF2-40B4-BE49-F238E27FC236}">
                <a16:creationId xmlns:a16="http://schemas.microsoft.com/office/drawing/2014/main" id="{84D149A1-28FA-47E0-BD23-1E3B08C85D8D}"/>
              </a:ext>
            </a:extLst>
          </p:cNvPr>
          <p:cNvSpPr txBox="1"/>
          <p:nvPr/>
        </p:nvSpPr>
        <p:spPr>
          <a:xfrm>
            <a:off x="10073197" y="2669634"/>
            <a:ext cx="1944216" cy="923330"/>
          </a:xfrm>
          <a:prstGeom prst="rect">
            <a:avLst/>
          </a:prstGeom>
          <a:noFill/>
        </p:spPr>
        <p:txBody>
          <a:bodyPr wrap="square" rtlCol="0">
            <a:spAutoFit/>
          </a:bodyPr>
          <a:lstStyle/>
          <a:p>
            <a:r>
              <a:rPr lang="de-DE" dirty="0"/>
              <a:t>Module 3: Biosample – </a:t>
            </a:r>
            <a:r>
              <a:rPr lang="de-DE" dirty="0" err="1"/>
              <a:t>dataset</a:t>
            </a:r>
            <a:r>
              <a:rPr lang="de-DE" dirty="0"/>
              <a:t> </a:t>
            </a:r>
            <a:r>
              <a:rPr lang="de-DE" dirty="0" err="1"/>
              <a:t>level</a:t>
            </a:r>
            <a:endParaRPr lang="de-DE" dirty="0"/>
          </a:p>
        </p:txBody>
      </p:sp>
      <p:sp>
        <p:nvSpPr>
          <p:cNvPr id="17" name="Foliennummernplatzhalter 5">
            <a:extLst>
              <a:ext uri="{FF2B5EF4-FFF2-40B4-BE49-F238E27FC236}">
                <a16:creationId xmlns:a16="http://schemas.microsoft.com/office/drawing/2014/main" id="{7F12675D-CC97-49B5-A0EE-5A043A0A9B14}"/>
              </a:ext>
            </a:extLst>
          </p:cNvPr>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10</a:t>
            </a:fld>
            <a:endParaRPr lang="de-DE" dirty="0"/>
          </a:p>
        </p:txBody>
      </p:sp>
      <p:sp>
        <p:nvSpPr>
          <p:cNvPr id="9" name="Textfeld 8">
            <a:extLst>
              <a:ext uri="{FF2B5EF4-FFF2-40B4-BE49-F238E27FC236}">
                <a16:creationId xmlns:a16="http://schemas.microsoft.com/office/drawing/2014/main" id="{7F052833-F95B-4D4D-9C7A-040561066698}"/>
              </a:ext>
            </a:extLst>
          </p:cNvPr>
          <p:cNvSpPr txBox="1"/>
          <p:nvPr/>
        </p:nvSpPr>
        <p:spPr>
          <a:xfrm>
            <a:off x="1007781" y="6242774"/>
            <a:ext cx="6097044" cy="415498"/>
          </a:xfrm>
          <a:prstGeom prst="rect">
            <a:avLst/>
          </a:prstGeom>
          <a:noFill/>
        </p:spPr>
        <p:txBody>
          <a:bodyPr wrap="square">
            <a:spAutoFit/>
          </a:bodyPr>
          <a:lstStyle/>
          <a:p>
            <a:r>
              <a:rPr lang="en-US" sz="1050" dirty="0">
                <a:latin typeface="Calibri" panose="020F0502020204030204"/>
              </a:rPr>
              <a:t>Data acquired in the lab of Guido Grossmann</a:t>
            </a:r>
          </a:p>
          <a:p>
            <a:r>
              <a:rPr lang="en-US" sz="1050" dirty="0">
                <a:latin typeface="Calibri" panose="020F0502020204030204"/>
              </a:rPr>
              <a:t>https://www.icib.hhu.de/</a:t>
            </a:r>
            <a:endParaRPr lang="de-DE" sz="1050" dirty="0"/>
          </a:p>
        </p:txBody>
      </p:sp>
      <p:sp>
        <p:nvSpPr>
          <p:cNvPr id="10" name="Datumsplatzhalter 3">
            <a:extLst>
              <a:ext uri="{FF2B5EF4-FFF2-40B4-BE49-F238E27FC236}">
                <a16:creationId xmlns:a16="http://schemas.microsoft.com/office/drawing/2014/main" id="{8E5C82A8-E2FA-48B9-BAE0-DF21D23BAD8F}"/>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34224184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mirrors.creativecommons.org/presskit/buttons/88x31/png/by.png">
            <a:extLst>
              <a:ext uri="{FF2B5EF4-FFF2-40B4-BE49-F238E27FC236}">
                <a16:creationId xmlns:a16="http://schemas.microsoft.com/office/drawing/2014/main" id="{7AF1E2A0-56F1-4AC0-99A6-56171ED43637}"/>
              </a:ext>
            </a:extLst>
          </p:cNvPr>
          <p:cNvPicPr>
            <a:picLocks noChangeAspect="1" noChangeArrowheads="1"/>
          </p:cNvPicPr>
          <p:nvPr/>
        </p:nvPicPr>
        <p:blipFill>
          <a:blip r:embed="rId2"/>
          <a:stretch/>
        </p:blipFill>
        <p:spPr bwMode="auto">
          <a:xfrm>
            <a:off x="193083" y="6363629"/>
            <a:ext cx="693652" cy="242690"/>
          </a:xfrm>
          <a:prstGeom prst="rect">
            <a:avLst/>
          </a:prstGeom>
          <a:noFill/>
        </p:spPr>
      </p:pic>
      <p:sp>
        <p:nvSpPr>
          <p:cNvPr id="11" name="Titel 10">
            <a:extLst>
              <a:ext uri="{FF2B5EF4-FFF2-40B4-BE49-F238E27FC236}">
                <a16:creationId xmlns:a16="http://schemas.microsoft.com/office/drawing/2014/main" id="{D2AC80CE-EB4D-466B-A5F9-B33102F00B34}"/>
              </a:ext>
            </a:extLst>
          </p:cNvPr>
          <p:cNvSpPr>
            <a:spLocks noGrp="1"/>
          </p:cNvSpPr>
          <p:nvPr>
            <p:ph type="title"/>
          </p:nvPr>
        </p:nvSpPr>
        <p:spPr/>
        <p:txBody>
          <a:bodyPr>
            <a:normAutofit fontScale="90000"/>
          </a:bodyPr>
          <a:lstStyle/>
          <a:p>
            <a:r>
              <a:rPr lang="de-DE" dirty="0"/>
              <a:t>REMBI at CAi</a:t>
            </a:r>
          </a:p>
        </p:txBody>
      </p:sp>
      <p:pic>
        <p:nvPicPr>
          <p:cNvPr id="19" name="Grafik 18">
            <a:extLst>
              <a:ext uri="{FF2B5EF4-FFF2-40B4-BE49-F238E27FC236}">
                <a16:creationId xmlns:a16="http://schemas.microsoft.com/office/drawing/2014/main" id="{E9CF3E4C-09E8-4702-A631-1E32FF5DAD7E}"/>
              </a:ext>
            </a:extLst>
          </p:cNvPr>
          <p:cNvPicPr>
            <a:picLocks noChangeAspect="1"/>
          </p:cNvPicPr>
          <p:nvPr/>
        </p:nvPicPr>
        <p:blipFill>
          <a:blip r:embed="rId3"/>
          <a:stretch>
            <a:fillRect/>
          </a:stretch>
        </p:blipFill>
        <p:spPr>
          <a:xfrm>
            <a:off x="4007768" y="579109"/>
            <a:ext cx="6012294" cy="5784520"/>
          </a:xfrm>
          <a:prstGeom prst="rect">
            <a:avLst/>
          </a:prstGeom>
        </p:spPr>
      </p:pic>
      <p:sp>
        <p:nvSpPr>
          <p:cNvPr id="26" name="Rechteck 25">
            <a:extLst>
              <a:ext uri="{FF2B5EF4-FFF2-40B4-BE49-F238E27FC236}">
                <a16:creationId xmlns:a16="http://schemas.microsoft.com/office/drawing/2014/main" id="{6BC5022E-08C4-412B-A9EC-E7E6F03E4B62}"/>
              </a:ext>
            </a:extLst>
          </p:cNvPr>
          <p:cNvSpPr/>
          <p:nvPr/>
        </p:nvSpPr>
        <p:spPr>
          <a:xfrm>
            <a:off x="7982938" y="3383316"/>
            <a:ext cx="2016224" cy="14138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Textfeld 26">
            <a:extLst>
              <a:ext uri="{FF2B5EF4-FFF2-40B4-BE49-F238E27FC236}">
                <a16:creationId xmlns:a16="http://schemas.microsoft.com/office/drawing/2014/main" id="{D0E0A8A9-CFB7-4842-9B8E-4A96862C0EB1}"/>
              </a:ext>
            </a:extLst>
          </p:cNvPr>
          <p:cNvSpPr txBox="1"/>
          <p:nvPr/>
        </p:nvSpPr>
        <p:spPr>
          <a:xfrm>
            <a:off x="10083596" y="3632062"/>
            <a:ext cx="1944216" cy="923330"/>
          </a:xfrm>
          <a:prstGeom prst="rect">
            <a:avLst/>
          </a:prstGeom>
          <a:noFill/>
        </p:spPr>
        <p:txBody>
          <a:bodyPr wrap="square" rtlCol="0">
            <a:spAutoFit/>
          </a:bodyPr>
          <a:lstStyle/>
          <a:p>
            <a:r>
              <a:rPr lang="de-DE" dirty="0"/>
              <a:t>Module 4: </a:t>
            </a:r>
            <a:r>
              <a:rPr lang="de-DE" dirty="0" err="1"/>
              <a:t>Specimen</a:t>
            </a:r>
            <a:r>
              <a:rPr lang="de-DE" dirty="0"/>
              <a:t> – </a:t>
            </a:r>
            <a:r>
              <a:rPr lang="de-DE" dirty="0" err="1"/>
              <a:t>dataset</a:t>
            </a:r>
            <a:r>
              <a:rPr lang="de-DE" dirty="0"/>
              <a:t> </a:t>
            </a:r>
            <a:r>
              <a:rPr lang="de-DE" dirty="0" err="1"/>
              <a:t>level</a:t>
            </a:r>
            <a:endParaRPr lang="de-DE" dirty="0"/>
          </a:p>
        </p:txBody>
      </p:sp>
      <p:sp>
        <p:nvSpPr>
          <p:cNvPr id="17" name="Foliennummernplatzhalter 5">
            <a:extLst>
              <a:ext uri="{FF2B5EF4-FFF2-40B4-BE49-F238E27FC236}">
                <a16:creationId xmlns:a16="http://schemas.microsoft.com/office/drawing/2014/main" id="{F5749F2B-E77E-4A14-B6AC-422CAE961A3A}"/>
              </a:ext>
            </a:extLst>
          </p:cNvPr>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11</a:t>
            </a:fld>
            <a:endParaRPr lang="de-DE" dirty="0"/>
          </a:p>
        </p:txBody>
      </p:sp>
      <p:sp>
        <p:nvSpPr>
          <p:cNvPr id="9" name="Textfeld 8">
            <a:extLst>
              <a:ext uri="{FF2B5EF4-FFF2-40B4-BE49-F238E27FC236}">
                <a16:creationId xmlns:a16="http://schemas.microsoft.com/office/drawing/2014/main" id="{DE1EF674-ACDA-44EA-9ADC-8FAC6E2098F5}"/>
              </a:ext>
            </a:extLst>
          </p:cNvPr>
          <p:cNvSpPr txBox="1"/>
          <p:nvPr/>
        </p:nvSpPr>
        <p:spPr>
          <a:xfrm>
            <a:off x="1007781" y="6242774"/>
            <a:ext cx="6097044" cy="415498"/>
          </a:xfrm>
          <a:prstGeom prst="rect">
            <a:avLst/>
          </a:prstGeom>
          <a:noFill/>
        </p:spPr>
        <p:txBody>
          <a:bodyPr wrap="square">
            <a:spAutoFit/>
          </a:bodyPr>
          <a:lstStyle/>
          <a:p>
            <a:r>
              <a:rPr lang="en-US" sz="1050" dirty="0">
                <a:latin typeface="Calibri" panose="020F0502020204030204"/>
              </a:rPr>
              <a:t>Data acquired in the lab of Guido Grossmann</a:t>
            </a:r>
          </a:p>
          <a:p>
            <a:r>
              <a:rPr lang="en-US" sz="1050" dirty="0">
                <a:latin typeface="Calibri" panose="020F0502020204030204"/>
              </a:rPr>
              <a:t>https://www.icib.hhu.de/</a:t>
            </a:r>
            <a:endParaRPr lang="de-DE" sz="1050" dirty="0"/>
          </a:p>
        </p:txBody>
      </p:sp>
      <p:sp>
        <p:nvSpPr>
          <p:cNvPr id="10" name="Datumsplatzhalter 3">
            <a:extLst>
              <a:ext uri="{FF2B5EF4-FFF2-40B4-BE49-F238E27FC236}">
                <a16:creationId xmlns:a16="http://schemas.microsoft.com/office/drawing/2014/main" id="{519604A2-BE92-4538-B775-66C8DB6EC1E3}"/>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2387278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mirrors.creativecommons.org/presskit/buttons/88x31/png/by.png">
            <a:extLst>
              <a:ext uri="{FF2B5EF4-FFF2-40B4-BE49-F238E27FC236}">
                <a16:creationId xmlns:a16="http://schemas.microsoft.com/office/drawing/2014/main" id="{7AF1E2A0-56F1-4AC0-99A6-56171ED43637}"/>
              </a:ext>
            </a:extLst>
          </p:cNvPr>
          <p:cNvPicPr>
            <a:picLocks noChangeAspect="1" noChangeArrowheads="1"/>
          </p:cNvPicPr>
          <p:nvPr/>
        </p:nvPicPr>
        <p:blipFill>
          <a:blip r:embed="rId2"/>
          <a:stretch/>
        </p:blipFill>
        <p:spPr bwMode="auto">
          <a:xfrm>
            <a:off x="193083" y="6363629"/>
            <a:ext cx="693652" cy="242690"/>
          </a:xfrm>
          <a:prstGeom prst="rect">
            <a:avLst/>
          </a:prstGeom>
          <a:noFill/>
        </p:spPr>
      </p:pic>
      <p:sp>
        <p:nvSpPr>
          <p:cNvPr id="11" name="Titel 10">
            <a:extLst>
              <a:ext uri="{FF2B5EF4-FFF2-40B4-BE49-F238E27FC236}">
                <a16:creationId xmlns:a16="http://schemas.microsoft.com/office/drawing/2014/main" id="{D2AC80CE-EB4D-466B-A5F9-B33102F00B34}"/>
              </a:ext>
            </a:extLst>
          </p:cNvPr>
          <p:cNvSpPr>
            <a:spLocks noGrp="1"/>
          </p:cNvSpPr>
          <p:nvPr>
            <p:ph type="title"/>
          </p:nvPr>
        </p:nvSpPr>
        <p:spPr/>
        <p:txBody>
          <a:bodyPr>
            <a:normAutofit fontScale="90000"/>
          </a:bodyPr>
          <a:lstStyle/>
          <a:p>
            <a:r>
              <a:rPr lang="de-DE" dirty="0"/>
              <a:t>REMBI at CAi</a:t>
            </a:r>
          </a:p>
        </p:txBody>
      </p:sp>
      <p:pic>
        <p:nvPicPr>
          <p:cNvPr id="19" name="Grafik 18">
            <a:extLst>
              <a:ext uri="{FF2B5EF4-FFF2-40B4-BE49-F238E27FC236}">
                <a16:creationId xmlns:a16="http://schemas.microsoft.com/office/drawing/2014/main" id="{E9CF3E4C-09E8-4702-A631-1E32FF5DAD7E}"/>
              </a:ext>
            </a:extLst>
          </p:cNvPr>
          <p:cNvPicPr>
            <a:picLocks noChangeAspect="1"/>
          </p:cNvPicPr>
          <p:nvPr/>
        </p:nvPicPr>
        <p:blipFill>
          <a:blip r:embed="rId3"/>
          <a:stretch>
            <a:fillRect/>
          </a:stretch>
        </p:blipFill>
        <p:spPr>
          <a:xfrm>
            <a:off x="4007768" y="579109"/>
            <a:ext cx="6012294" cy="5784520"/>
          </a:xfrm>
          <a:prstGeom prst="rect">
            <a:avLst/>
          </a:prstGeom>
        </p:spPr>
      </p:pic>
      <p:sp>
        <p:nvSpPr>
          <p:cNvPr id="28" name="Rechteck 27">
            <a:extLst>
              <a:ext uri="{FF2B5EF4-FFF2-40B4-BE49-F238E27FC236}">
                <a16:creationId xmlns:a16="http://schemas.microsoft.com/office/drawing/2014/main" id="{0873CF3E-2FA8-4F84-8209-D771EC5E818F}"/>
              </a:ext>
            </a:extLst>
          </p:cNvPr>
          <p:cNvSpPr/>
          <p:nvPr/>
        </p:nvSpPr>
        <p:spPr>
          <a:xfrm>
            <a:off x="7953750" y="4725144"/>
            <a:ext cx="2016224" cy="8247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Textfeld 28">
            <a:extLst>
              <a:ext uri="{FF2B5EF4-FFF2-40B4-BE49-F238E27FC236}">
                <a16:creationId xmlns:a16="http://schemas.microsoft.com/office/drawing/2014/main" id="{95FCE538-8E5C-4A7C-900D-EA548B6B8D38}"/>
              </a:ext>
            </a:extLst>
          </p:cNvPr>
          <p:cNvSpPr txBox="1"/>
          <p:nvPr/>
        </p:nvSpPr>
        <p:spPr>
          <a:xfrm>
            <a:off x="10054408" y="4577071"/>
            <a:ext cx="1944216" cy="923330"/>
          </a:xfrm>
          <a:prstGeom prst="rect">
            <a:avLst/>
          </a:prstGeom>
          <a:noFill/>
        </p:spPr>
        <p:txBody>
          <a:bodyPr wrap="square" rtlCol="0">
            <a:spAutoFit/>
          </a:bodyPr>
          <a:lstStyle/>
          <a:p>
            <a:r>
              <a:rPr lang="de-DE" dirty="0"/>
              <a:t>Module 5: Image </a:t>
            </a:r>
            <a:r>
              <a:rPr lang="de-DE" dirty="0" err="1"/>
              <a:t>acquisition</a:t>
            </a:r>
            <a:r>
              <a:rPr lang="de-DE" dirty="0"/>
              <a:t> – </a:t>
            </a:r>
            <a:r>
              <a:rPr lang="de-DE" dirty="0" err="1"/>
              <a:t>dataset</a:t>
            </a:r>
            <a:r>
              <a:rPr lang="de-DE" dirty="0"/>
              <a:t> </a:t>
            </a:r>
            <a:r>
              <a:rPr lang="de-DE" dirty="0" err="1"/>
              <a:t>level</a:t>
            </a:r>
            <a:endParaRPr lang="de-DE" dirty="0"/>
          </a:p>
        </p:txBody>
      </p:sp>
      <p:sp>
        <p:nvSpPr>
          <p:cNvPr id="17" name="Foliennummernplatzhalter 5">
            <a:extLst>
              <a:ext uri="{FF2B5EF4-FFF2-40B4-BE49-F238E27FC236}">
                <a16:creationId xmlns:a16="http://schemas.microsoft.com/office/drawing/2014/main" id="{26C631EA-0796-4744-8E8A-6E81211D7772}"/>
              </a:ext>
            </a:extLst>
          </p:cNvPr>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12</a:t>
            </a:fld>
            <a:endParaRPr lang="de-DE" dirty="0"/>
          </a:p>
        </p:txBody>
      </p:sp>
      <p:sp>
        <p:nvSpPr>
          <p:cNvPr id="9" name="Textfeld 8">
            <a:extLst>
              <a:ext uri="{FF2B5EF4-FFF2-40B4-BE49-F238E27FC236}">
                <a16:creationId xmlns:a16="http://schemas.microsoft.com/office/drawing/2014/main" id="{1719D39B-6E28-4D89-B25C-7A838A32E726}"/>
              </a:ext>
            </a:extLst>
          </p:cNvPr>
          <p:cNvSpPr txBox="1"/>
          <p:nvPr/>
        </p:nvSpPr>
        <p:spPr>
          <a:xfrm>
            <a:off x="1007781" y="6242774"/>
            <a:ext cx="6097044" cy="415498"/>
          </a:xfrm>
          <a:prstGeom prst="rect">
            <a:avLst/>
          </a:prstGeom>
          <a:noFill/>
        </p:spPr>
        <p:txBody>
          <a:bodyPr wrap="square">
            <a:spAutoFit/>
          </a:bodyPr>
          <a:lstStyle/>
          <a:p>
            <a:r>
              <a:rPr lang="en-US" sz="1050" dirty="0">
                <a:latin typeface="Calibri" panose="020F0502020204030204"/>
              </a:rPr>
              <a:t>Data acquired in the lab of Guido Grossmann</a:t>
            </a:r>
          </a:p>
          <a:p>
            <a:r>
              <a:rPr lang="en-US" sz="1050" dirty="0">
                <a:latin typeface="Calibri" panose="020F0502020204030204"/>
              </a:rPr>
              <a:t>https://www.icib.hhu.de/</a:t>
            </a:r>
            <a:endParaRPr lang="de-DE" sz="1050" dirty="0"/>
          </a:p>
        </p:txBody>
      </p:sp>
      <p:sp>
        <p:nvSpPr>
          <p:cNvPr id="10" name="Datumsplatzhalter 3">
            <a:extLst>
              <a:ext uri="{FF2B5EF4-FFF2-40B4-BE49-F238E27FC236}">
                <a16:creationId xmlns:a16="http://schemas.microsoft.com/office/drawing/2014/main" id="{FF5B2E28-D8D7-4914-B470-565DF62D6BE0}"/>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2941428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rmAutofit fontScale="90000"/>
          </a:bodyPr>
          <a:lstStyle/>
          <a:p>
            <a:pPr>
              <a:defRPr/>
            </a:pPr>
            <a:r>
              <a:rPr lang="de-DE"/>
              <a:t>Acknowledgments</a:t>
            </a:r>
          </a:p>
        </p:txBody>
      </p:sp>
      <p:sp>
        <p:nvSpPr>
          <p:cNvPr id="5" name="Inhaltsplatzhalter 2"/>
          <p:cNvSpPr>
            <a:spLocks noGrp="1"/>
          </p:cNvSpPr>
          <p:nvPr>
            <p:ph idx="1"/>
          </p:nvPr>
        </p:nvSpPr>
        <p:spPr bwMode="auto">
          <a:xfrm>
            <a:off x="838200" y="1320801"/>
            <a:ext cx="10845800" cy="3651249"/>
          </a:xfrm>
        </p:spPr>
        <p:txBody>
          <a:bodyPr/>
          <a:lstStyle/>
          <a:p>
            <a:pPr marL="0" indent="0">
              <a:buNone/>
              <a:defRPr/>
            </a:pPr>
            <a:r>
              <a:rPr lang="de-DE" dirty="0"/>
              <a:t>In </a:t>
            </a:r>
            <a:r>
              <a:rPr lang="de-DE" dirty="0" err="1"/>
              <a:t>cooperation</a:t>
            </a:r>
            <a:r>
              <a:rPr lang="de-DE" dirty="0"/>
              <a:t> </a:t>
            </a:r>
            <a:r>
              <a:rPr lang="de-DE" dirty="0" err="1"/>
              <a:t>with</a:t>
            </a:r>
            <a:endParaRPr lang="de-DE" dirty="0"/>
          </a:p>
          <a:p>
            <a:pPr marL="0" indent="0">
              <a:buNone/>
              <a:defRPr/>
            </a:pPr>
            <a:r>
              <a:rPr lang="de-DE" b="1" dirty="0"/>
              <a:t>I</a:t>
            </a:r>
            <a:r>
              <a:rPr lang="de-DE" dirty="0"/>
              <a:t>nformation </a:t>
            </a:r>
            <a:r>
              <a:rPr lang="de-DE" b="1" dirty="0"/>
              <a:t>I</a:t>
            </a:r>
            <a:r>
              <a:rPr lang="de-DE" dirty="0"/>
              <a:t>nfrastructure for </a:t>
            </a:r>
            <a:r>
              <a:rPr lang="de-DE" dirty="0" err="1"/>
              <a:t>Bio</a:t>
            </a:r>
            <a:r>
              <a:rPr lang="de-DE" b="1" dirty="0" err="1"/>
              <a:t>I</a:t>
            </a:r>
            <a:r>
              <a:rPr lang="de-DE" dirty="0" err="1"/>
              <a:t>mage</a:t>
            </a:r>
            <a:r>
              <a:rPr lang="de-DE" dirty="0"/>
              <a:t> </a:t>
            </a:r>
            <a:r>
              <a:rPr lang="de-DE" b="1" dirty="0"/>
              <a:t>D</a:t>
            </a:r>
            <a:r>
              <a:rPr lang="de-DE" dirty="0"/>
              <a:t>ata (I3D:bio)</a:t>
            </a:r>
          </a:p>
          <a:p>
            <a:pPr marL="0" indent="0">
              <a:buNone/>
              <a:defRPr/>
            </a:pPr>
            <a:r>
              <a:rPr lang="en-US" sz="1600" dirty="0">
                <a:latin typeface="Calibri" panose="020F0502020204030204"/>
                <a:hlinkClick r:id="rId2"/>
              </a:rPr>
              <a:t>https://www.i3dbio.de/</a:t>
            </a:r>
            <a:endParaRPr lang="de-DE" dirty="0"/>
          </a:p>
          <a:p>
            <a:pPr>
              <a:defRPr/>
            </a:pPr>
            <a:endParaRPr lang="de-DE" dirty="0"/>
          </a:p>
          <a:p>
            <a:pPr marL="0" indent="0">
              <a:buNone/>
              <a:defRPr/>
            </a:pPr>
            <a:r>
              <a:rPr lang="de-DE" b="1" dirty="0"/>
              <a:t>C</a:t>
            </a:r>
            <a:r>
              <a:rPr lang="de-DE" dirty="0"/>
              <a:t>enter for </a:t>
            </a:r>
            <a:r>
              <a:rPr lang="de-DE" b="1" dirty="0" err="1"/>
              <a:t>A</a:t>
            </a:r>
            <a:r>
              <a:rPr lang="de-DE" dirty="0" err="1"/>
              <a:t>dvanced</a:t>
            </a:r>
            <a:r>
              <a:rPr lang="de-DE" dirty="0"/>
              <a:t> </a:t>
            </a:r>
            <a:r>
              <a:rPr lang="de-DE" b="1" dirty="0"/>
              <a:t>i</a:t>
            </a:r>
            <a:r>
              <a:rPr lang="de-DE" dirty="0"/>
              <a:t>maging (CAi) at Heinrich-Heine University Düsseldorf</a:t>
            </a:r>
          </a:p>
          <a:p>
            <a:pPr marL="0" indent="0">
              <a:buNone/>
              <a:defRPr/>
            </a:pPr>
            <a:r>
              <a:rPr lang="de-DE" sz="1600" dirty="0">
                <a:hlinkClick r:id="rId3"/>
              </a:rPr>
              <a:t>https://www.cai.hhu.de/</a:t>
            </a:r>
            <a:r>
              <a:rPr lang="de-DE" sz="1600" dirty="0"/>
              <a:t> </a:t>
            </a:r>
          </a:p>
        </p:txBody>
      </p:sp>
      <p:sp>
        <p:nvSpPr>
          <p:cNvPr id="7" name="Foliennummernplatzhalter 5"/>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13</a:t>
            </a:fld>
            <a:endParaRPr lang="de-DE"/>
          </a:p>
        </p:txBody>
      </p:sp>
      <p:pic>
        <p:nvPicPr>
          <p:cNvPr id="8" name="Picture 2" descr="Universitätsklinikum des Saarlandes - Startseite Forschung"/>
          <p:cNvPicPr>
            <a:picLocks noChangeAspect="1" noChangeArrowheads="1"/>
          </p:cNvPicPr>
          <p:nvPr/>
        </p:nvPicPr>
        <p:blipFill>
          <a:blip r:embed="rId4"/>
          <a:stretch/>
        </p:blipFill>
        <p:spPr bwMode="auto">
          <a:xfrm>
            <a:off x="2553841" y="5796864"/>
            <a:ext cx="1571510" cy="730935"/>
          </a:xfrm>
          <a:prstGeom prst="rect">
            <a:avLst/>
          </a:prstGeom>
          <a:noFill/>
        </p:spPr>
      </p:pic>
      <p:sp>
        <p:nvSpPr>
          <p:cNvPr id="9" name="Rechteck 6"/>
          <p:cNvSpPr/>
          <p:nvPr/>
        </p:nvSpPr>
        <p:spPr bwMode="auto">
          <a:xfrm>
            <a:off x="116197" y="5734743"/>
            <a:ext cx="2474603" cy="861774"/>
          </a:xfrm>
          <a:prstGeom prst="rect">
            <a:avLst/>
          </a:prstGeom>
        </p:spPr>
        <p:txBody>
          <a:bodyPr wrap="square">
            <a:spAutoFit/>
          </a:bodyPr>
          <a:lstStyle/>
          <a:p>
            <a:pPr>
              <a:defRPr/>
            </a:pPr>
            <a:r>
              <a:rPr lang="de-DE" sz="1000">
                <a:latin typeface="Leelawadee UI"/>
                <a:cs typeface="Leelawadee UI"/>
              </a:rPr>
              <a:t>Funded by the Deutsche Forschungsgemeinschaft (DFG, German  Research Foundation) under the National Research Data Infrasstructure – NFDI 46/1 – 501864659</a:t>
            </a:r>
            <a:endParaRPr/>
          </a:p>
        </p:txBody>
      </p:sp>
      <p:pic>
        <p:nvPicPr>
          <p:cNvPr id="10" name="Picture 4" descr="Downloads | nfdi"/>
          <p:cNvPicPr>
            <a:picLocks noChangeAspect="1" noChangeArrowheads="1"/>
          </p:cNvPicPr>
          <p:nvPr/>
        </p:nvPicPr>
        <p:blipFill>
          <a:blip r:embed="rId5"/>
          <a:stretch/>
        </p:blipFill>
        <p:spPr bwMode="auto">
          <a:xfrm>
            <a:off x="5071394" y="5547650"/>
            <a:ext cx="1536132" cy="1229362"/>
          </a:xfrm>
          <a:prstGeom prst="rect">
            <a:avLst/>
          </a:prstGeom>
          <a:noFill/>
        </p:spPr>
      </p:pic>
      <p:sp>
        <p:nvSpPr>
          <p:cNvPr id="11" name="Rechteck 9"/>
          <p:cNvSpPr/>
          <p:nvPr/>
        </p:nvSpPr>
        <p:spPr bwMode="auto">
          <a:xfrm>
            <a:off x="7259029" y="5666024"/>
            <a:ext cx="4424971" cy="507831"/>
          </a:xfrm>
          <a:prstGeom prst="rect">
            <a:avLst/>
          </a:prstGeom>
        </p:spPr>
        <p:txBody>
          <a:bodyPr wrap="square">
            <a:spAutoFit/>
          </a:bodyPr>
          <a:lstStyle/>
          <a:p>
            <a:pPr algn="just">
              <a:defRPr/>
            </a:pPr>
            <a:r>
              <a:rPr lang="en-US" sz="900">
                <a:latin typeface="Leelawadee UI"/>
                <a:cs typeface="Leelawadee UI"/>
              </a:rPr>
              <a:t>The NFDI4BIOIMAGE consortium comprises legally independent partners and does not act autonomously towards third parties. The authors represent the contributions from their respective affiliated institutions and work together for the project.</a:t>
            </a:r>
            <a:endParaRPr lang="de-DE" sz="900">
              <a:latin typeface="Leelawadee UI"/>
              <a:cs typeface="Leelawadee UI"/>
            </a:endParaRPr>
          </a:p>
        </p:txBody>
      </p:sp>
      <p:pic>
        <p:nvPicPr>
          <p:cNvPr id="15" name="Grafik 14">
            <a:extLst>
              <a:ext uri="{FF2B5EF4-FFF2-40B4-BE49-F238E27FC236}">
                <a16:creationId xmlns:a16="http://schemas.microsoft.com/office/drawing/2014/main" id="{3A317C41-976A-4B86-89FF-89D01A8A049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9718497" y="1700808"/>
            <a:ext cx="828503" cy="605936"/>
          </a:xfrm>
          <a:prstGeom prst="rect">
            <a:avLst/>
          </a:prstGeom>
        </p:spPr>
      </p:pic>
      <p:sp>
        <p:nvSpPr>
          <p:cNvPr id="12" name="Datumsplatzhalter 3">
            <a:extLst>
              <a:ext uri="{FF2B5EF4-FFF2-40B4-BE49-F238E27FC236}">
                <a16:creationId xmlns:a16="http://schemas.microsoft.com/office/drawing/2014/main" id="{07E61F84-29C9-4324-8D89-36DB1617C3F0}"/>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p:txBody>
          <a:bodyPr>
            <a:noAutofit/>
          </a:bodyPr>
          <a:lstStyle/>
          <a:p>
            <a:pPr>
              <a:defRPr/>
            </a:pPr>
            <a:r>
              <a:rPr lang="de-DE" sz="3600" dirty="0"/>
              <a:t>REMBI </a:t>
            </a:r>
            <a:r>
              <a:rPr lang="de-DE" sz="3600" dirty="0" err="1"/>
              <a:t>provides</a:t>
            </a:r>
            <a:r>
              <a:rPr lang="de-DE" sz="3600" dirty="0"/>
              <a:t> </a:t>
            </a:r>
            <a:r>
              <a:rPr lang="de-DE" sz="3600" dirty="0" err="1"/>
              <a:t>guidelines</a:t>
            </a:r>
            <a:r>
              <a:rPr lang="de-DE" sz="3600" dirty="0"/>
              <a:t> for </a:t>
            </a:r>
            <a:r>
              <a:rPr lang="de-DE" sz="3600" dirty="0" err="1"/>
              <a:t>metadata</a:t>
            </a:r>
            <a:r>
              <a:rPr lang="de-DE" sz="3600" dirty="0"/>
              <a:t> for </a:t>
            </a:r>
            <a:r>
              <a:rPr lang="de-DE" sz="3600" dirty="0" err="1"/>
              <a:t>biological</a:t>
            </a:r>
            <a:r>
              <a:rPr lang="de-DE" sz="3600" dirty="0"/>
              <a:t> </a:t>
            </a:r>
            <a:r>
              <a:rPr lang="de-DE" sz="3600" dirty="0" err="1"/>
              <a:t>images</a:t>
            </a:r>
            <a:endParaRPr sz="3600" dirty="0"/>
          </a:p>
        </p:txBody>
      </p:sp>
      <p:sp>
        <p:nvSpPr>
          <p:cNvPr id="6" name="Datumsplatzhalter 3"/>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
        <p:nvSpPr>
          <p:cNvPr id="7" name="Foliennummernplatzhalter 5"/>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2</a:t>
            </a:fld>
            <a:endParaRPr lang="de-DE"/>
          </a:p>
        </p:txBody>
      </p:sp>
      <p:sp>
        <p:nvSpPr>
          <p:cNvPr id="9" name="Textfeld 8">
            <a:extLst>
              <a:ext uri="{FF2B5EF4-FFF2-40B4-BE49-F238E27FC236}">
                <a16:creationId xmlns:a16="http://schemas.microsoft.com/office/drawing/2014/main" id="{2DD3F702-7530-4AF2-9600-E2474DA9272F}"/>
              </a:ext>
            </a:extLst>
          </p:cNvPr>
          <p:cNvSpPr txBox="1"/>
          <p:nvPr/>
        </p:nvSpPr>
        <p:spPr>
          <a:xfrm>
            <a:off x="7464152" y="1412776"/>
            <a:ext cx="4619311" cy="369332"/>
          </a:xfrm>
          <a:prstGeom prst="rect">
            <a:avLst/>
          </a:prstGeom>
          <a:noFill/>
        </p:spPr>
        <p:txBody>
          <a:bodyPr wrap="square" rtlCol="0">
            <a:spAutoFit/>
          </a:bodyPr>
          <a:lstStyle/>
          <a:p>
            <a:r>
              <a:rPr lang="de-DE" dirty="0"/>
              <a:t>Metadata </a:t>
            </a:r>
            <a:r>
              <a:rPr lang="de-DE" dirty="0" err="1"/>
              <a:t>collected</a:t>
            </a:r>
            <a:r>
              <a:rPr lang="de-DE" dirty="0"/>
              <a:t> in 8 </a:t>
            </a:r>
            <a:r>
              <a:rPr lang="de-DE" dirty="0" err="1"/>
              <a:t>modules</a:t>
            </a:r>
            <a:endParaRPr lang="de-DE" dirty="0"/>
          </a:p>
        </p:txBody>
      </p:sp>
      <p:sp>
        <p:nvSpPr>
          <p:cNvPr id="10" name="Rectangle 7">
            <a:extLst>
              <a:ext uri="{FF2B5EF4-FFF2-40B4-BE49-F238E27FC236}">
                <a16:creationId xmlns:a16="http://schemas.microsoft.com/office/drawing/2014/main" id="{006711D1-B164-4DEA-9303-8B9387F22FF1}"/>
              </a:ext>
            </a:extLst>
          </p:cNvPr>
          <p:cNvSpPr/>
          <p:nvPr/>
        </p:nvSpPr>
        <p:spPr bwMode="auto">
          <a:xfrm>
            <a:off x="47328" y="6092980"/>
            <a:ext cx="6312507" cy="415498"/>
          </a:xfrm>
          <a:prstGeom prst="rect">
            <a:avLst/>
          </a:prstGeom>
        </p:spPr>
        <p:txBody>
          <a:bodyPr wrap="square">
            <a:spAutoFit/>
          </a:bodyPr>
          <a:lstStyle/>
          <a:p>
            <a:pPr defTabSz="914377"/>
            <a:r>
              <a:rPr lang="en-US" sz="1050" dirty="0">
                <a:latin typeface="Calibri" panose="020F0502020204030204"/>
                <a:hlinkClick r:id="rId2">
                  <a:extLst>
                    <a:ext uri="{A12FA001-AC4F-418D-AE19-62706E023703}">
                      <ahyp:hlinkClr xmlns:ahyp="http://schemas.microsoft.com/office/drawing/2018/hyperlinkcolor" val="tx"/>
                    </a:ext>
                  </a:extLst>
                </a:hlinkClick>
              </a:rPr>
              <a:t>https://www.ebi.ac.uk/bioimage-archive/rembi-help-overview/</a:t>
            </a:r>
            <a:endParaRPr lang="en-US" sz="1050" dirty="0">
              <a:latin typeface="Calibri" panose="020F0502020204030204"/>
            </a:endParaRPr>
          </a:p>
          <a:p>
            <a:pPr defTabSz="914377"/>
            <a:endParaRPr lang="en-US" sz="1050" dirty="0">
              <a:latin typeface="Calibri" panose="020F0502020204030204"/>
            </a:endParaRPr>
          </a:p>
        </p:txBody>
      </p:sp>
      <p:sp>
        <p:nvSpPr>
          <p:cNvPr id="11" name="Rectangle 7">
            <a:extLst>
              <a:ext uri="{FF2B5EF4-FFF2-40B4-BE49-F238E27FC236}">
                <a16:creationId xmlns:a16="http://schemas.microsoft.com/office/drawing/2014/main" id="{F97E5B9B-CD90-411E-8EF7-537EEA12DA9C}"/>
              </a:ext>
            </a:extLst>
          </p:cNvPr>
          <p:cNvSpPr/>
          <p:nvPr/>
        </p:nvSpPr>
        <p:spPr bwMode="auto">
          <a:xfrm>
            <a:off x="47328" y="5921901"/>
            <a:ext cx="6312507" cy="253916"/>
          </a:xfrm>
          <a:prstGeom prst="rect">
            <a:avLst/>
          </a:prstGeom>
        </p:spPr>
        <p:txBody>
          <a:bodyPr wrap="square">
            <a:spAutoFit/>
          </a:bodyPr>
          <a:lstStyle/>
          <a:p>
            <a:pPr defTabSz="914377"/>
            <a:r>
              <a:rPr lang="en-US" sz="1050" dirty="0">
                <a:latin typeface="Calibri" panose="020F0502020204030204"/>
              </a:rPr>
              <a:t>Original publication: https://doi.org/10.1038/s41592-021-01166-8</a:t>
            </a:r>
          </a:p>
        </p:txBody>
      </p:sp>
      <p:sp>
        <p:nvSpPr>
          <p:cNvPr id="2" name="Rechteck 1">
            <a:extLst>
              <a:ext uri="{FF2B5EF4-FFF2-40B4-BE49-F238E27FC236}">
                <a16:creationId xmlns:a16="http://schemas.microsoft.com/office/drawing/2014/main" id="{A412DE63-468A-4412-95CF-5D4F4464E597}"/>
              </a:ext>
            </a:extLst>
          </p:cNvPr>
          <p:cNvSpPr/>
          <p:nvPr/>
        </p:nvSpPr>
        <p:spPr>
          <a:xfrm>
            <a:off x="47328" y="6329822"/>
            <a:ext cx="2957861" cy="246221"/>
          </a:xfrm>
          <a:prstGeom prst="rect">
            <a:avLst/>
          </a:prstGeom>
        </p:spPr>
        <p:txBody>
          <a:bodyPr wrap="none">
            <a:spAutoFit/>
          </a:bodyPr>
          <a:lstStyle/>
          <a:p>
            <a:r>
              <a:rPr lang="de-DE" sz="1000" i="1" dirty="0">
                <a:solidFill>
                  <a:srgbClr val="49576D"/>
                </a:solidFill>
                <a:latin typeface="Open Sans"/>
              </a:rPr>
              <a:t>(Copyright © 2021, Springer Nature </a:t>
            </a:r>
            <a:r>
              <a:rPr lang="de-DE" sz="1000" i="1" dirty="0" err="1">
                <a:solidFill>
                  <a:srgbClr val="49576D"/>
                </a:solidFill>
                <a:latin typeface="Open Sans"/>
              </a:rPr>
              <a:t>America</a:t>
            </a:r>
            <a:r>
              <a:rPr lang="de-DE" sz="1000" i="1" dirty="0">
                <a:solidFill>
                  <a:srgbClr val="49576D"/>
                </a:solidFill>
                <a:latin typeface="Open Sans"/>
              </a:rPr>
              <a:t>, Inc.)</a:t>
            </a:r>
            <a:endParaRPr lang="de-DE" sz="1000" dirty="0"/>
          </a:p>
        </p:txBody>
      </p:sp>
      <p:sp>
        <p:nvSpPr>
          <p:cNvPr id="14" name="Rechteck 13">
            <a:extLst>
              <a:ext uri="{FF2B5EF4-FFF2-40B4-BE49-F238E27FC236}">
                <a16:creationId xmlns:a16="http://schemas.microsoft.com/office/drawing/2014/main" id="{CF6B9604-55C2-4CC7-B9E3-12BBF988F21F}"/>
              </a:ext>
            </a:extLst>
          </p:cNvPr>
          <p:cNvSpPr/>
          <p:nvPr/>
        </p:nvSpPr>
        <p:spPr>
          <a:xfrm>
            <a:off x="3000253" y="1700808"/>
            <a:ext cx="5183979" cy="3933061"/>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a:extLst>
              <a:ext uri="{FF2B5EF4-FFF2-40B4-BE49-F238E27FC236}">
                <a16:creationId xmlns:a16="http://schemas.microsoft.com/office/drawing/2014/main" id="{A5BA1BCB-E31D-473E-B747-E0CFD12904EA}"/>
              </a:ext>
            </a:extLst>
          </p:cNvPr>
          <p:cNvSpPr/>
          <p:nvPr/>
        </p:nvSpPr>
        <p:spPr>
          <a:xfrm>
            <a:off x="3647728" y="2852936"/>
            <a:ext cx="4032448" cy="1754326"/>
          </a:xfrm>
          <a:prstGeom prst="rect">
            <a:avLst/>
          </a:prstGeom>
        </p:spPr>
        <p:txBody>
          <a:bodyPr wrap="square">
            <a:spAutoFit/>
          </a:bodyPr>
          <a:lstStyle/>
          <a:p>
            <a:r>
              <a:rPr lang="en-US" b="1" dirty="0">
                <a:solidFill>
                  <a:srgbClr val="222222"/>
                </a:solidFill>
                <a:latin typeface="Harding"/>
              </a:rPr>
              <a:t>See </a:t>
            </a:r>
            <a:r>
              <a:rPr lang="en-US" b="1" dirty="0" err="1">
                <a:solidFill>
                  <a:srgbClr val="222222"/>
                </a:solidFill>
                <a:latin typeface="Harding"/>
              </a:rPr>
              <a:t>Sarkans</a:t>
            </a:r>
            <a:r>
              <a:rPr lang="en-US" b="1" dirty="0">
                <a:solidFill>
                  <a:srgbClr val="222222"/>
                </a:solidFill>
                <a:latin typeface="Harding"/>
              </a:rPr>
              <a:t> et al., 2021, </a:t>
            </a:r>
            <a:r>
              <a:rPr lang="en-US" dirty="0"/>
              <a:t>https://doi.org/10.1038/s41592-021-01166-8 </a:t>
            </a:r>
          </a:p>
          <a:p>
            <a:endParaRPr lang="en-US" b="1" dirty="0">
              <a:solidFill>
                <a:srgbClr val="222222"/>
              </a:solidFill>
              <a:latin typeface="Harding"/>
            </a:endParaRPr>
          </a:p>
          <a:p>
            <a:r>
              <a:rPr lang="en-US" b="1" dirty="0">
                <a:solidFill>
                  <a:srgbClr val="222222"/>
                </a:solidFill>
                <a:latin typeface="Harding"/>
              </a:rPr>
              <a:t>“Fig. 2: Different categories of metadata that are covered by REMBI.”</a:t>
            </a:r>
            <a:endParaRPr lang="de-D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Rechteck: abgerundete Ecken 10">
            <a:extLst>
              <a:ext uri="{FF2B5EF4-FFF2-40B4-BE49-F238E27FC236}">
                <a16:creationId xmlns:a16="http://schemas.microsoft.com/office/drawing/2014/main" id="{E7236929-2010-433B-8310-4A30D4501625}"/>
              </a:ext>
            </a:extLst>
          </p:cNvPr>
          <p:cNvSpPr/>
          <p:nvPr/>
        </p:nvSpPr>
        <p:spPr>
          <a:xfrm>
            <a:off x="480544" y="1268760"/>
            <a:ext cx="10965873" cy="1044633"/>
          </a:xfrm>
          <a:prstGeom prst="roundRect">
            <a:avLst/>
          </a:prstGeom>
          <a:solidFill>
            <a:srgbClr val="DC2D1C"/>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prstClr val="white"/>
              </a:solidFill>
              <a:latin typeface="Calibri" panose="020F0502020204030204"/>
            </a:endParaRPr>
          </a:p>
        </p:txBody>
      </p:sp>
      <p:sp>
        <p:nvSpPr>
          <p:cNvPr id="4" name="Titel 1"/>
          <p:cNvSpPr>
            <a:spLocks noGrp="1"/>
          </p:cNvSpPr>
          <p:nvPr>
            <p:ph type="title"/>
          </p:nvPr>
        </p:nvSpPr>
        <p:spPr bwMode="auto"/>
        <p:txBody>
          <a:bodyPr>
            <a:noAutofit/>
          </a:bodyPr>
          <a:lstStyle/>
          <a:p>
            <a:pPr>
              <a:defRPr/>
            </a:pPr>
            <a:r>
              <a:rPr lang="de-DE" sz="3600" dirty="0"/>
              <a:t>REMBI </a:t>
            </a:r>
            <a:r>
              <a:rPr lang="de-DE" sz="3600" dirty="0" err="1"/>
              <a:t>module</a:t>
            </a:r>
            <a:r>
              <a:rPr lang="de-DE" sz="3600" dirty="0"/>
              <a:t> 1: Study</a:t>
            </a:r>
            <a:endParaRPr sz="3600" dirty="0"/>
          </a:p>
        </p:txBody>
      </p:sp>
      <p:sp>
        <p:nvSpPr>
          <p:cNvPr id="7" name="Foliennummernplatzhalter 5"/>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3</a:t>
            </a:fld>
            <a:endParaRPr lang="de-DE"/>
          </a:p>
        </p:txBody>
      </p:sp>
      <p:pic>
        <p:nvPicPr>
          <p:cNvPr id="8" name="Picture 2" descr="https://mirrors.creativecommons.org/presskit/buttons/88x31/png/by.png"/>
          <p:cNvPicPr>
            <a:picLocks noChangeAspect="1" noChangeArrowheads="1"/>
          </p:cNvPicPr>
          <p:nvPr/>
        </p:nvPicPr>
        <p:blipFill>
          <a:blip r:embed="rId3"/>
          <a:stretch/>
        </p:blipFill>
        <p:spPr bwMode="auto">
          <a:xfrm>
            <a:off x="193083" y="6363629"/>
            <a:ext cx="693652" cy="242690"/>
          </a:xfrm>
          <a:prstGeom prst="rect">
            <a:avLst/>
          </a:prstGeom>
          <a:noFill/>
        </p:spPr>
      </p:pic>
      <p:sp>
        <p:nvSpPr>
          <p:cNvPr id="10" name="Rectangle 7">
            <a:extLst>
              <a:ext uri="{FF2B5EF4-FFF2-40B4-BE49-F238E27FC236}">
                <a16:creationId xmlns:a16="http://schemas.microsoft.com/office/drawing/2014/main" id="{835F2B0F-4494-4D54-911E-1649CCFB095C}"/>
              </a:ext>
            </a:extLst>
          </p:cNvPr>
          <p:cNvSpPr/>
          <p:nvPr/>
        </p:nvSpPr>
        <p:spPr>
          <a:xfrm>
            <a:off x="935621" y="6407750"/>
            <a:ext cx="6312507" cy="261610"/>
          </a:xfrm>
          <a:prstGeom prst="rect">
            <a:avLst/>
          </a:prstGeom>
        </p:spPr>
        <p:txBody>
          <a:bodyPr wrap="square">
            <a:spAutoFit/>
          </a:bodyPr>
          <a:lstStyle/>
          <a:p>
            <a:pPr defTabSz="914377"/>
            <a:r>
              <a:rPr lang="en-US" sz="1050" dirty="0">
                <a:latin typeface="Calibri" panose="020F0502020204030204"/>
                <a:hlinkClick r:id="rId4">
                  <a:extLst>
                    <a:ext uri="{A12FA001-AC4F-418D-AE19-62706E023703}">
                      <ahyp:hlinkClr xmlns:ahyp="http://schemas.microsoft.com/office/drawing/2018/hyperlinkcolor" val="tx"/>
                    </a:ext>
                  </a:extLst>
                </a:hlinkClick>
              </a:rPr>
              <a:t>https://www.ebi.ac.uk/bioimage-archive/rembi-help-overview/</a:t>
            </a:r>
            <a:endParaRPr lang="en-US" sz="1050" dirty="0">
              <a:latin typeface="Calibri" panose="020F0502020204030204"/>
            </a:endParaRPr>
          </a:p>
        </p:txBody>
      </p:sp>
      <p:sp>
        <p:nvSpPr>
          <p:cNvPr id="5" name="Inhaltsplatzhalter 4">
            <a:extLst>
              <a:ext uri="{FF2B5EF4-FFF2-40B4-BE49-F238E27FC236}">
                <a16:creationId xmlns:a16="http://schemas.microsoft.com/office/drawing/2014/main" id="{B836C541-A58B-4A3F-94E6-B678357A760F}"/>
              </a:ext>
            </a:extLst>
          </p:cNvPr>
          <p:cNvSpPr>
            <a:spLocks noGrp="1"/>
          </p:cNvSpPr>
          <p:nvPr>
            <p:ph idx="1"/>
          </p:nvPr>
        </p:nvSpPr>
        <p:spPr/>
        <p:txBody>
          <a:bodyPr/>
          <a:lstStyle/>
          <a:p>
            <a:pPr marL="0" indent="0" defTabSz="914377">
              <a:buNone/>
            </a:pPr>
            <a:r>
              <a:rPr lang="en-US" dirty="0">
                <a:solidFill>
                  <a:prstClr val="white"/>
                </a:solidFill>
                <a:latin typeface="Calibri" panose="020F0502020204030204"/>
              </a:rPr>
              <a:t>“</a:t>
            </a:r>
            <a:r>
              <a:rPr lang="en-US" b="1" dirty="0">
                <a:solidFill>
                  <a:prstClr val="white"/>
                </a:solidFill>
                <a:latin typeface="Calibri" panose="020F0502020204030204"/>
              </a:rPr>
              <a:t>Study</a:t>
            </a:r>
            <a:r>
              <a:rPr lang="en-US" dirty="0">
                <a:solidFill>
                  <a:prstClr val="white"/>
                </a:solidFill>
                <a:latin typeface="Calibri" panose="020F0502020204030204"/>
              </a:rPr>
              <a:t> is the highest level metadata, describing your project, including funding and publications.”</a:t>
            </a:r>
            <a:r>
              <a:rPr lang="en-US" baseline="30000" dirty="0">
                <a:solidFill>
                  <a:prstClr val="white"/>
                </a:solidFill>
                <a:latin typeface="Calibri" panose="020F0502020204030204"/>
              </a:rPr>
              <a:t> </a:t>
            </a:r>
          </a:p>
          <a:p>
            <a:pPr marL="228594" indent="-228594" defTabSz="914377"/>
            <a:endParaRPr lang="en-US" dirty="0">
              <a:solidFill>
                <a:prstClr val="black"/>
              </a:solidFill>
              <a:latin typeface="Calibri" panose="020F0502020204030204"/>
            </a:endParaRPr>
          </a:p>
          <a:p>
            <a:pPr marL="0" indent="0" defTabSz="914377">
              <a:buNone/>
            </a:pPr>
            <a:endParaRPr lang="en-US" dirty="0">
              <a:solidFill>
                <a:prstClr val="black"/>
              </a:solidFill>
              <a:latin typeface="Calibri" panose="020F0502020204030204"/>
            </a:endParaRPr>
          </a:p>
          <a:p>
            <a:pPr marL="0" indent="0" defTabSz="914377">
              <a:buNone/>
            </a:pPr>
            <a:endParaRPr lang="en-US" sz="2000" dirty="0">
              <a:solidFill>
                <a:prstClr val="black"/>
              </a:solidFill>
              <a:latin typeface="Calibri" panose="020F0502020204030204"/>
            </a:endParaRPr>
          </a:p>
          <a:p>
            <a:pPr marL="0" indent="0" defTabSz="914377">
              <a:buNone/>
            </a:pPr>
            <a:r>
              <a:rPr lang="en-US" sz="2000" dirty="0">
                <a:solidFill>
                  <a:prstClr val="black"/>
                </a:solidFill>
                <a:latin typeface="Calibri" panose="020F0502020204030204"/>
              </a:rPr>
              <a:t>Recommendation by I3D:bio:</a:t>
            </a:r>
          </a:p>
          <a:p>
            <a:pPr marL="0" indent="0" defTabSz="914377">
              <a:buNone/>
            </a:pPr>
            <a:r>
              <a:rPr lang="en-US" sz="2000" dirty="0">
                <a:solidFill>
                  <a:prstClr val="black"/>
                </a:solidFill>
                <a:latin typeface="Calibri" panose="020F0502020204030204"/>
              </a:rPr>
              <a:t>Key-Value pairs in OMERO at the “Project”-level:</a:t>
            </a:r>
          </a:p>
          <a:p>
            <a:endParaRPr lang="de-DE" dirty="0"/>
          </a:p>
        </p:txBody>
      </p:sp>
      <p:pic>
        <p:nvPicPr>
          <p:cNvPr id="16" name="Grafik 15">
            <a:extLst>
              <a:ext uri="{FF2B5EF4-FFF2-40B4-BE49-F238E27FC236}">
                <a16:creationId xmlns:a16="http://schemas.microsoft.com/office/drawing/2014/main" id="{646B12EB-2B28-40FA-B0EC-14D3F7E402DD}"/>
              </a:ext>
            </a:extLst>
          </p:cNvPr>
          <p:cNvPicPr>
            <a:picLocks noChangeAspect="1"/>
          </p:cNvPicPr>
          <p:nvPr/>
        </p:nvPicPr>
        <p:blipFill rotWithShape="1">
          <a:blip r:embed="rId5"/>
          <a:srcRect t="32310"/>
          <a:stretch/>
        </p:blipFill>
        <p:spPr>
          <a:xfrm>
            <a:off x="941723" y="2501413"/>
            <a:ext cx="5442309" cy="660897"/>
          </a:xfrm>
          <a:prstGeom prst="rect">
            <a:avLst/>
          </a:prstGeom>
        </p:spPr>
      </p:pic>
      <p:pic>
        <p:nvPicPr>
          <p:cNvPr id="20" name="Grafik 19">
            <a:extLst>
              <a:ext uri="{FF2B5EF4-FFF2-40B4-BE49-F238E27FC236}">
                <a16:creationId xmlns:a16="http://schemas.microsoft.com/office/drawing/2014/main" id="{1E9AFF08-B145-4E53-BD61-51A336C32C76}"/>
              </a:ext>
            </a:extLst>
          </p:cNvPr>
          <p:cNvPicPr>
            <a:picLocks noChangeAspect="1"/>
          </p:cNvPicPr>
          <p:nvPr/>
        </p:nvPicPr>
        <p:blipFill rotWithShape="1">
          <a:blip r:embed="rId6"/>
          <a:srcRect l="27544"/>
          <a:stretch/>
        </p:blipFill>
        <p:spPr>
          <a:xfrm>
            <a:off x="6816080" y="2708920"/>
            <a:ext cx="1704814" cy="2547711"/>
          </a:xfrm>
          <a:prstGeom prst="rect">
            <a:avLst/>
          </a:prstGeom>
        </p:spPr>
      </p:pic>
      <p:pic>
        <p:nvPicPr>
          <p:cNvPr id="22" name="Grafik 21">
            <a:extLst>
              <a:ext uri="{FF2B5EF4-FFF2-40B4-BE49-F238E27FC236}">
                <a16:creationId xmlns:a16="http://schemas.microsoft.com/office/drawing/2014/main" id="{010340A2-8E96-44C4-A6B7-383B2128C270}"/>
              </a:ext>
            </a:extLst>
          </p:cNvPr>
          <p:cNvPicPr>
            <a:picLocks noChangeAspect="1"/>
          </p:cNvPicPr>
          <p:nvPr/>
        </p:nvPicPr>
        <p:blipFill>
          <a:blip r:embed="rId7"/>
          <a:stretch>
            <a:fillRect/>
          </a:stretch>
        </p:blipFill>
        <p:spPr>
          <a:xfrm>
            <a:off x="8598049" y="2689405"/>
            <a:ext cx="2832037" cy="3602951"/>
          </a:xfrm>
          <a:prstGeom prst="rect">
            <a:avLst/>
          </a:prstGeom>
        </p:spPr>
      </p:pic>
      <p:pic>
        <p:nvPicPr>
          <p:cNvPr id="23" name="Grafik 22">
            <a:extLst>
              <a:ext uri="{FF2B5EF4-FFF2-40B4-BE49-F238E27FC236}">
                <a16:creationId xmlns:a16="http://schemas.microsoft.com/office/drawing/2014/main" id="{76EB1E12-7C84-4595-894B-D352221C65B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262202" y="3982775"/>
            <a:ext cx="828503" cy="605936"/>
          </a:xfrm>
          <a:prstGeom prst="rect">
            <a:avLst/>
          </a:prstGeom>
        </p:spPr>
      </p:pic>
      <p:sp>
        <p:nvSpPr>
          <p:cNvPr id="15" name="Rectangle 7">
            <a:extLst>
              <a:ext uri="{FF2B5EF4-FFF2-40B4-BE49-F238E27FC236}">
                <a16:creationId xmlns:a16="http://schemas.microsoft.com/office/drawing/2014/main" id="{D3B9D25D-A374-4696-9F81-1174A9530AC4}"/>
              </a:ext>
            </a:extLst>
          </p:cNvPr>
          <p:cNvSpPr/>
          <p:nvPr/>
        </p:nvSpPr>
        <p:spPr bwMode="auto">
          <a:xfrm>
            <a:off x="935621" y="6236671"/>
            <a:ext cx="6312507" cy="253916"/>
          </a:xfrm>
          <a:prstGeom prst="rect">
            <a:avLst/>
          </a:prstGeom>
        </p:spPr>
        <p:txBody>
          <a:bodyPr wrap="square">
            <a:spAutoFit/>
          </a:bodyPr>
          <a:lstStyle/>
          <a:p>
            <a:pPr defTabSz="914377"/>
            <a:r>
              <a:rPr lang="en-US" sz="1050" dirty="0">
                <a:latin typeface="Calibri" panose="020F0502020204030204"/>
              </a:rPr>
              <a:t>Original publication: https://doi.org/10.1038/s41592-021-01166-8</a:t>
            </a:r>
          </a:p>
        </p:txBody>
      </p:sp>
      <p:sp>
        <p:nvSpPr>
          <p:cNvPr id="19" name="Rectangle 7">
            <a:extLst>
              <a:ext uri="{FF2B5EF4-FFF2-40B4-BE49-F238E27FC236}">
                <a16:creationId xmlns:a16="http://schemas.microsoft.com/office/drawing/2014/main" id="{9C3BF2D7-F9AB-4AAF-A66E-D5F9B3580172}"/>
              </a:ext>
            </a:extLst>
          </p:cNvPr>
          <p:cNvSpPr/>
          <p:nvPr/>
        </p:nvSpPr>
        <p:spPr bwMode="auto">
          <a:xfrm>
            <a:off x="935621" y="6068295"/>
            <a:ext cx="6312507" cy="253916"/>
          </a:xfrm>
          <a:prstGeom prst="rect">
            <a:avLst/>
          </a:prstGeom>
        </p:spPr>
        <p:txBody>
          <a:bodyPr wrap="square">
            <a:spAutoFit/>
          </a:bodyPr>
          <a:lstStyle/>
          <a:p>
            <a:pPr defTabSz="914377"/>
            <a:r>
              <a:rPr lang="en-US" sz="1050" dirty="0">
                <a:latin typeface="Calibri" panose="020F0502020204030204"/>
              </a:rPr>
              <a:t>I3D:bio project: </a:t>
            </a:r>
            <a:r>
              <a:rPr lang="en-US" sz="1050" dirty="0">
                <a:latin typeface="Calibri" panose="020F0502020204030204"/>
                <a:hlinkClick r:id="rId9"/>
              </a:rPr>
              <a:t>https://www.i3dbio.de/</a:t>
            </a:r>
            <a:r>
              <a:rPr lang="en-US" sz="1050" dirty="0">
                <a:latin typeface="Calibri" panose="020F0502020204030204"/>
              </a:rPr>
              <a:t> </a:t>
            </a:r>
          </a:p>
        </p:txBody>
      </p:sp>
      <p:sp>
        <p:nvSpPr>
          <p:cNvPr id="21" name="Textfeld 20">
            <a:extLst>
              <a:ext uri="{FF2B5EF4-FFF2-40B4-BE49-F238E27FC236}">
                <a16:creationId xmlns:a16="http://schemas.microsoft.com/office/drawing/2014/main" id="{8E891592-6171-4672-96F3-769360682609}"/>
              </a:ext>
            </a:extLst>
          </p:cNvPr>
          <p:cNvSpPr txBox="1"/>
          <p:nvPr/>
        </p:nvSpPr>
        <p:spPr>
          <a:xfrm>
            <a:off x="6798912" y="5869539"/>
            <a:ext cx="6097044" cy="415498"/>
          </a:xfrm>
          <a:prstGeom prst="rect">
            <a:avLst/>
          </a:prstGeom>
          <a:noFill/>
        </p:spPr>
        <p:txBody>
          <a:bodyPr wrap="square">
            <a:spAutoFit/>
          </a:bodyPr>
          <a:lstStyle/>
          <a:p>
            <a:r>
              <a:rPr lang="en-US" sz="1050" dirty="0">
                <a:latin typeface="Calibri" panose="020F0502020204030204"/>
              </a:rPr>
              <a:t>Data acquired in the lab of Prof. Grossmann</a:t>
            </a:r>
          </a:p>
          <a:p>
            <a:r>
              <a:rPr lang="en-US" sz="1050" dirty="0">
                <a:latin typeface="Calibri" panose="020F0502020204030204"/>
              </a:rPr>
              <a:t>https://www.icib.hhu.de/</a:t>
            </a:r>
            <a:endParaRPr lang="de-DE" sz="1050" dirty="0"/>
          </a:p>
        </p:txBody>
      </p:sp>
      <p:sp>
        <p:nvSpPr>
          <p:cNvPr id="24" name="Datumsplatzhalter 3">
            <a:extLst>
              <a:ext uri="{FF2B5EF4-FFF2-40B4-BE49-F238E27FC236}">
                <a16:creationId xmlns:a16="http://schemas.microsoft.com/office/drawing/2014/main" id="{24B20A7E-0A48-4143-9D1E-45E45218ADEF}"/>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2602671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9" name="Rechteck: abgerundete Ecken 18">
            <a:extLst>
              <a:ext uri="{FF2B5EF4-FFF2-40B4-BE49-F238E27FC236}">
                <a16:creationId xmlns:a16="http://schemas.microsoft.com/office/drawing/2014/main" id="{3C1F5B26-3458-446E-8D5F-E91493BCD50A}"/>
              </a:ext>
            </a:extLst>
          </p:cNvPr>
          <p:cNvSpPr/>
          <p:nvPr/>
        </p:nvSpPr>
        <p:spPr>
          <a:xfrm>
            <a:off x="613063" y="1103691"/>
            <a:ext cx="10965873" cy="1885854"/>
          </a:xfrm>
          <a:prstGeom prst="roundRect">
            <a:avLst/>
          </a:prstGeom>
          <a:solidFill>
            <a:srgbClr val="D57B2C"/>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prstClr val="white"/>
              </a:solidFill>
              <a:latin typeface="Calibri" panose="020F0502020204030204"/>
            </a:endParaRPr>
          </a:p>
        </p:txBody>
      </p:sp>
      <p:sp>
        <p:nvSpPr>
          <p:cNvPr id="3" name="Inhaltsplatzhalter 2">
            <a:extLst>
              <a:ext uri="{FF2B5EF4-FFF2-40B4-BE49-F238E27FC236}">
                <a16:creationId xmlns:a16="http://schemas.microsoft.com/office/drawing/2014/main" id="{31EB08C4-354A-4E8E-8B20-E9BBEF91F8CC}"/>
              </a:ext>
            </a:extLst>
          </p:cNvPr>
          <p:cNvSpPr>
            <a:spLocks noGrp="1"/>
          </p:cNvSpPr>
          <p:nvPr>
            <p:ph idx="1"/>
          </p:nvPr>
        </p:nvSpPr>
        <p:spPr/>
        <p:txBody>
          <a:bodyPr>
            <a:normAutofit/>
          </a:bodyPr>
          <a:lstStyle/>
          <a:p>
            <a:pPr marL="0" indent="0" defTabSz="914377">
              <a:buNone/>
            </a:pPr>
            <a:r>
              <a:rPr lang="en-US" sz="2400" b="1" dirty="0">
                <a:solidFill>
                  <a:prstClr val="white"/>
                </a:solidFill>
                <a:latin typeface="Calibri" panose="020F0502020204030204"/>
              </a:rPr>
              <a:t>Study Component</a:t>
            </a:r>
            <a:r>
              <a:rPr lang="en-US" sz="2400" dirty="0">
                <a:solidFill>
                  <a:prstClr val="white"/>
                </a:solidFill>
                <a:latin typeface="Calibri" panose="020F0502020204030204"/>
              </a:rPr>
              <a:t> acts as a container that helps you </a:t>
            </a:r>
            <a:r>
              <a:rPr lang="en-US" sz="2400" dirty="0" err="1">
                <a:solidFill>
                  <a:prstClr val="white"/>
                </a:solidFill>
                <a:latin typeface="Calibri" panose="020F0502020204030204"/>
              </a:rPr>
              <a:t>organise</a:t>
            </a:r>
            <a:r>
              <a:rPr lang="en-US" sz="2400" dirty="0">
                <a:solidFill>
                  <a:prstClr val="white"/>
                </a:solidFill>
                <a:latin typeface="Calibri" panose="020F0502020204030204"/>
              </a:rPr>
              <a:t> your data, based on experiment types or samples etc. A Study Component contains one or more of the following components: </a:t>
            </a:r>
            <a:r>
              <a:rPr lang="en-US" sz="2400" dirty="0" err="1">
                <a:solidFill>
                  <a:prstClr val="white"/>
                </a:solidFill>
                <a:latin typeface="Calibri" panose="020F0502020204030204"/>
              </a:rPr>
              <a:t>biosample</a:t>
            </a:r>
            <a:r>
              <a:rPr lang="en-US" sz="2400" dirty="0">
                <a:solidFill>
                  <a:prstClr val="white"/>
                </a:solidFill>
                <a:latin typeface="Calibri" panose="020F0502020204030204"/>
              </a:rPr>
              <a:t>, specimen, image acquisition, image correlation, image analysis (latter two are only required if relevant).</a:t>
            </a:r>
            <a:endParaRPr lang="en-US" sz="2400" baseline="30000" dirty="0">
              <a:solidFill>
                <a:prstClr val="white"/>
              </a:solidFill>
              <a:latin typeface="Calibri" panose="020F0502020204030204"/>
            </a:endParaRPr>
          </a:p>
          <a:p>
            <a:pPr marL="0" indent="0" defTabSz="914377">
              <a:buNone/>
            </a:pPr>
            <a:endParaRPr lang="en-US" sz="2400" baseline="30000" dirty="0">
              <a:solidFill>
                <a:prstClr val="white"/>
              </a:solidFill>
              <a:latin typeface="Calibri" panose="020F0502020204030204"/>
            </a:endParaRPr>
          </a:p>
          <a:p>
            <a:pPr marL="0" indent="0" defTabSz="914377">
              <a:buNone/>
            </a:pPr>
            <a:endParaRPr lang="en-US" sz="2400" baseline="30000" dirty="0">
              <a:solidFill>
                <a:prstClr val="white"/>
              </a:solidFill>
              <a:latin typeface="Calibri" panose="020F0502020204030204"/>
            </a:endParaRPr>
          </a:p>
          <a:p>
            <a:pPr marL="0" indent="0" defTabSz="914377">
              <a:buNone/>
            </a:pPr>
            <a:endParaRPr lang="en-US" sz="2400" dirty="0">
              <a:solidFill>
                <a:prstClr val="black"/>
              </a:solidFill>
              <a:latin typeface="Calibri" panose="020F0502020204030204"/>
            </a:endParaRPr>
          </a:p>
          <a:p>
            <a:pPr marL="0" indent="0" defTabSz="914377">
              <a:buNone/>
            </a:pPr>
            <a:endParaRPr lang="en-US" sz="1050" dirty="0">
              <a:solidFill>
                <a:prstClr val="black"/>
              </a:solidFill>
              <a:latin typeface="Calibri" panose="020F0502020204030204"/>
            </a:endParaRPr>
          </a:p>
          <a:p>
            <a:pPr marL="0" marR="0" lvl="0" indent="0" algn="l" defTabSz="914377" eaLnBrk="1" fontAlgn="auto" latinLnBrk="0" hangingPunct="1">
              <a:lnSpc>
                <a:spcPct val="90000"/>
              </a:lnSpc>
              <a:spcBef>
                <a:spcPts val="1000"/>
              </a:spcBef>
              <a:spcAft>
                <a:spcPts val="0"/>
              </a:spcAft>
              <a:buClrTx/>
              <a:buSzTx/>
              <a:buFont typeface="Arial"/>
              <a:buNone/>
              <a:tabLst/>
              <a:defRPr/>
            </a:pPr>
            <a:r>
              <a:rPr kumimoji="0" lang="en-US" sz="2000" b="0" i="0" u="none" strike="noStrike" kern="0" cap="none" spc="0" normalizeH="0" baseline="0" noProof="0" dirty="0">
                <a:ln>
                  <a:noFill/>
                </a:ln>
                <a:solidFill>
                  <a:prstClr val="black"/>
                </a:solidFill>
                <a:effectLst/>
                <a:uLnTx/>
                <a:uFillTx/>
                <a:latin typeface="Calibri" panose="020F0502020204030204"/>
                <a:cs typeface="Leelawadee UI"/>
              </a:rPr>
              <a:t>Recommendation by I3D:bio:</a:t>
            </a:r>
          </a:p>
          <a:p>
            <a:pPr marL="0" indent="0" defTabSz="914377">
              <a:buNone/>
            </a:pPr>
            <a:r>
              <a:rPr lang="en-US" sz="2000" dirty="0">
                <a:solidFill>
                  <a:prstClr val="black"/>
                </a:solidFill>
                <a:latin typeface="Calibri" panose="020F0502020204030204"/>
              </a:rPr>
              <a:t>One per Dataset (Key-Value Pairs in OMERO at the Dataset-level)</a:t>
            </a:r>
          </a:p>
          <a:p>
            <a:endParaRPr lang="de-DE" sz="2400" dirty="0"/>
          </a:p>
        </p:txBody>
      </p:sp>
      <p:sp>
        <p:nvSpPr>
          <p:cNvPr id="4" name="Titel 1"/>
          <p:cNvSpPr>
            <a:spLocks noGrp="1"/>
          </p:cNvSpPr>
          <p:nvPr>
            <p:ph type="title"/>
          </p:nvPr>
        </p:nvSpPr>
        <p:spPr bwMode="auto"/>
        <p:txBody>
          <a:bodyPr>
            <a:noAutofit/>
          </a:bodyPr>
          <a:lstStyle/>
          <a:p>
            <a:pPr>
              <a:defRPr/>
            </a:pPr>
            <a:r>
              <a:rPr lang="de-DE" sz="3600" dirty="0"/>
              <a:t>REMBI </a:t>
            </a:r>
            <a:r>
              <a:rPr lang="de-DE" sz="3600" dirty="0" err="1"/>
              <a:t>module</a:t>
            </a:r>
            <a:r>
              <a:rPr lang="de-DE" sz="3600" dirty="0"/>
              <a:t> 2: Study </a:t>
            </a:r>
            <a:r>
              <a:rPr lang="de-DE" sz="3600" dirty="0" err="1"/>
              <a:t>component</a:t>
            </a:r>
            <a:endParaRPr sz="3600" dirty="0"/>
          </a:p>
        </p:txBody>
      </p:sp>
      <p:sp>
        <p:nvSpPr>
          <p:cNvPr id="7" name="Foliennummernplatzhalter 5"/>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4</a:t>
            </a:fld>
            <a:endParaRPr lang="de-DE" dirty="0"/>
          </a:p>
        </p:txBody>
      </p:sp>
      <p:pic>
        <p:nvPicPr>
          <p:cNvPr id="8" name="Picture 2" descr="https://mirrors.creativecommons.org/presskit/buttons/88x31/png/by.png"/>
          <p:cNvPicPr>
            <a:picLocks noChangeAspect="1" noChangeArrowheads="1"/>
          </p:cNvPicPr>
          <p:nvPr/>
        </p:nvPicPr>
        <p:blipFill>
          <a:blip r:embed="rId2"/>
          <a:stretch/>
        </p:blipFill>
        <p:spPr bwMode="auto">
          <a:xfrm>
            <a:off x="193083" y="6363629"/>
            <a:ext cx="693652" cy="242690"/>
          </a:xfrm>
          <a:prstGeom prst="rect">
            <a:avLst/>
          </a:prstGeom>
          <a:noFill/>
        </p:spPr>
      </p:pic>
      <p:sp>
        <p:nvSpPr>
          <p:cNvPr id="10" name="Rectangle 7">
            <a:extLst>
              <a:ext uri="{FF2B5EF4-FFF2-40B4-BE49-F238E27FC236}">
                <a16:creationId xmlns:a16="http://schemas.microsoft.com/office/drawing/2014/main" id="{835F2B0F-4494-4D54-911E-1649CCFB095C}"/>
              </a:ext>
            </a:extLst>
          </p:cNvPr>
          <p:cNvSpPr/>
          <p:nvPr/>
        </p:nvSpPr>
        <p:spPr>
          <a:xfrm>
            <a:off x="935621" y="6407750"/>
            <a:ext cx="6312507" cy="261610"/>
          </a:xfrm>
          <a:prstGeom prst="rect">
            <a:avLst/>
          </a:prstGeom>
        </p:spPr>
        <p:txBody>
          <a:bodyPr wrap="square">
            <a:spAutoFit/>
          </a:bodyPr>
          <a:lstStyle/>
          <a:p>
            <a:pPr defTabSz="914377"/>
            <a:r>
              <a:rPr lang="en-US" sz="1050" dirty="0">
                <a:latin typeface="Calibri" panose="020F0502020204030204"/>
                <a:hlinkClick r:id="rId3">
                  <a:extLst>
                    <a:ext uri="{A12FA001-AC4F-418D-AE19-62706E023703}">
                      <ahyp:hlinkClr xmlns:ahyp="http://schemas.microsoft.com/office/drawing/2018/hyperlinkcolor" val="tx"/>
                    </a:ext>
                  </a:extLst>
                </a:hlinkClick>
              </a:rPr>
              <a:t>https://www.ebi.ac.uk/bioimage-archive/rembi-help-overview/</a:t>
            </a:r>
            <a:endParaRPr lang="en-US" sz="1050" dirty="0">
              <a:latin typeface="Calibri" panose="020F0502020204030204"/>
            </a:endParaRPr>
          </a:p>
        </p:txBody>
      </p:sp>
      <p:pic>
        <p:nvPicPr>
          <p:cNvPr id="12" name="Grafik 11">
            <a:extLst>
              <a:ext uri="{FF2B5EF4-FFF2-40B4-BE49-F238E27FC236}">
                <a16:creationId xmlns:a16="http://schemas.microsoft.com/office/drawing/2014/main" id="{D8F0E135-E711-4714-8B45-577493EBEC24}"/>
              </a:ext>
            </a:extLst>
          </p:cNvPr>
          <p:cNvPicPr>
            <a:picLocks noChangeAspect="1"/>
          </p:cNvPicPr>
          <p:nvPr/>
        </p:nvPicPr>
        <p:blipFill rotWithShape="1">
          <a:blip r:embed="rId4"/>
          <a:srcRect t="65121"/>
          <a:stretch/>
        </p:blipFill>
        <p:spPr>
          <a:xfrm>
            <a:off x="900564" y="3127374"/>
            <a:ext cx="8106906" cy="790811"/>
          </a:xfrm>
          <a:prstGeom prst="rect">
            <a:avLst/>
          </a:prstGeom>
        </p:spPr>
      </p:pic>
      <p:pic>
        <p:nvPicPr>
          <p:cNvPr id="21" name="Grafik 20">
            <a:extLst>
              <a:ext uri="{FF2B5EF4-FFF2-40B4-BE49-F238E27FC236}">
                <a16:creationId xmlns:a16="http://schemas.microsoft.com/office/drawing/2014/main" id="{158E7EA5-2CD4-4E4A-9A50-2CD4B46DCEE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285616" y="4509120"/>
            <a:ext cx="828503" cy="605936"/>
          </a:xfrm>
          <a:prstGeom prst="rect">
            <a:avLst/>
          </a:prstGeom>
        </p:spPr>
      </p:pic>
      <p:sp>
        <p:nvSpPr>
          <p:cNvPr id="13" name="Rectangle 7">
            <a:extLst>
              <a:ext uri="{FF2B5EF4-FFF2-40B4-BE49-F238E27FC236}">
                <a16:creationId xmlns:a16="http://schemas.microsoft.com/office/drawing/2014/main" id="{939A1C5E-FFDB-4063-A02A-0FD7B1591776}"/>
              </a:ext>
            </a:extLst>
          </p:cNvPr>
          <p:cNvSpPr/>
          <p:nvPr/>
        </p:nvSpPr>
        <p:spPr bwMode="auto">
          <a:xfrm>
            <a:off x="935621" y="6236671"/>
            <a:ext cx="6312507" cy="253916"/>
          </a:xfrm>
          <a:prstGeom prst="rect">
            <a:avLst/>
          </a:prstGeom>
        </p:spPr>
        <p:txBody>
          <a:bodyPr wrap="square">
            <a:spAutoFit/>
          </a:bodyPr>
          <a:lstStyle/>
          <a:p>
            <a:pPr defTabSz="914377"/>
            <a:r>
              <a:rPr lang="en-US" sz="1050" dirty="0">
                <a:latin typeface="Calibri" panose="020F0502020204030204"/>
              </a:rPr>
              <a:t>Original publication: https://doi.org/10.1038/s41592-021-01166-8</a:t>
            </a:r>
          </a:p>
        </p:txBody>
      </p:sp>
      <p:sp>
        <p:nvSpPr>
          <p:cNvPr id="17" name="Rectangle 7">
            <a:extLst>
              <a:ext uri="{FF2B5EF4-FFF2-40B4-BE49-F238E27FC236}">
                <a16:creationId xmlns:a16="http://schemas.microsoft.com/office/drawing/2014/main" id="{FBDEE3DD-4769-480B-9C60-BCD0FF5C7A38}"/>
              </a:ext>
            </a:extLst>
          </p:cNvPr>
          <p:cNvSpPr/>
          <p:nvPr/>
        </p:nvSpPr>
        <p:spPr bwMode="auto">
          <a:xfrm>
            <a:off x="935621" y="6068295"/>
            <a:ext cx="6312507" cy="253916"/>
          </a:xfrm>
          <a:prstGeom prst="rect">
            <a:avLst/>
          </a:prstGeom>
        </p:spPr>
        <p:txBody>
          <a:bodyPr wrap="square">
            <a:spAutoFit/>
          </a:bodyPr>
          <a:lstStyle/>
          <a:p>
            <a:pPr defTabSz="914377"/>
            <a:r>
              <a:rPr lang="en-US" sz="1050" dirty="0">
                <a:latin typeface="Calibri" panose="020F0502020204030204"/>
              </a:rPr>
              <a:t>I3D:bio project: </a:t>
            </a:r>
            <a:r>
              <a:rPr lang="en-US" sz="1050" dirty="0">
                <a:latin typeface="Calibri" panose="020F0502020204030204"/>
                <a:hlinkClick r:id="rId6"/>
              </a:rPr>
              <a:t>https://www.i3dbio.de/</a:t>
            </a:r>
            <a:r>
              <a:rPr lang="en-US" sz="1050" dirty="0">
                <a:latin typeface="Calibri" panose="020F0502020204030204"/>
              </a:rPr>
              <a:t> </a:t>
            </a:r>
          </a:p>
        </p:txBody>
      </p:sp>
      <p:sp>
        <p:nvSpPr>
          <p:cNvPr id="16" name="Datumsplatzhalter 3">
            <a:extLst>
              <a:ext uri="{FF2B5EF4-FFF2-40B4-BE49-F238E27FC236}">
                <a16:creationId xmlns:a16="http://schemas.microsoft.com/office/drawing/2014/main" id="{F0D6C84C-A2DC-496E-BC25-CCEDF12802CB}"/>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3288779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8" name="Picture 2" descr="https://mirrors.creativecommons.org/presskit/buttons/88x31/png/by.png"/>
          <p:cNvPicPr>
            <a:picLocks noChangeAspect="1" noChangeArrowheads="1"/>
          </p:cNvPicPr>
          <p:nvPr/>
        </p:nvPicPr>
        <p:blipFill>
          <a:blip r:embed="rId2"/>
          <a:stretch/>
        </p:blipFill>
        <p:spPr bwMode="auto">
          <a:xfrm>
            <a:off x="193083" y="6363629"/>
            <a:ext cx="693652" cy="242690"/>
          </a:xfrm>
          <a:prstGeom prst="rect">
            <a:avLst/>
          </a:prstGeom>
          <a:noFill/>
        </p:spPr>
      </p:pic>
      <p:sp>
        <p:nvSpPr>
          <p:cNvPr id="25" name="Inhaltsplatzhalter 24">
            <a:extLst>
              <a:ext uri="{FF2B5EF4-FFF2-40B4-BE49-F238E27FC236}">
                <a16:creationId xmlns:a16="http://schemas.microsoft.com/office/drawing/2014/main" id="{D1B56147-3722-4F55-AB55-5AE50DDE2077}"/>
              </a:ext>
            </a:extLst>
          </p:cNvPr>
          <p:cNvSpPr>
            <a:spLocks noGrp="1"/>
          </p:cNvSpPr>
          <p:nvPr>
            <p:ph idx="1"/>
          </p:nvPr>
        </p:nvSpPr>
        <p:spPr/>
        <p:txBody>
          <a:bodyPr/>
          <a:lstStyle/>
          <a:p>
            <a:endParaRPr lang="de-DE"/>
          </a:p>
        </p:txBody>
      </p:sp>
      <p:sp>
        <p:nvSpPr>
          <p:cNvPr id="28" name="Rechteck: abgerundete Ecken 27">
            <a:extLst>
              <a:ext uri="{FF2B5EF4-FFF2-40B4-BE49-F238E27FC236}">
                <a16:creationId xmlns:a16="http://schemas.microsoft.com/office/drawing/2014/main" id="{CFD9417D-385A-47AC-A5B3-1062D86DC4F8}"/>
              </a:ext>
            </a:extLst>
          </p:cNvPr>
          <p:cNvSpPr/>
          <p:nvPr/>
        </p:nvSpPr>
        <p:spPr>
          <a:xfrm>
            <a:off x="613063" y="1248635"/>
            <a:ext cx="10965873" cy="1184102"/>
          </a:xfrm>
          <a:prstGeom prst="roundRect">
            <a:avLst/>
          </a:prstGeom>
          <a:solidFill>
            <a:srgbClr val="FDAE3C"/>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prstClr val="white"/>
              </a:solidFill>
              <a:latin typeface="Calibri" panose="020F0502020204030204"/>
            </a:endParaRPr>
          </a:p>
        </p:txBody>
      </p:sp>
      <p:sp>
        <p:nvSpPr>
          <p:cNvPr id="30" name="Inhaltsplatzhalter 2">
            <a:extLst>
              <a:ext uri="{FF2B5EF4-FFF2-40B4-BE49-F238E27FC236}">
                <a16:creationId xmlns:a16="http://schemas.microsoft.com/office/drawing/2014/main" id="{FA64480F-9B00-4065-AAA6-394C906A7BFD}"/>
              </a:ext>
            </a:extLst>
          </p:cNvPr>
          <p:cNvSpPr txBox="1">
            <a:spLocks/>
          </p:cNvSpPr>
          <p:nvPr/>
        </p:nvSpPr>
        <p:spPr bwMode="auto">
          <a:xfrm>
            <a:off x="838200" y="1320800"/>
            <a:ext cx="10845800" cy="4856163"/>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800">
                <a:solidFill>
                  <a:schemeClr val="tx1"/>
                </a:solidFill>
                <a:latin typeface="Leelawadee UI"/>
                <a:ea typeface="+mn-ea"/>
                <a:cs typeface="Leelawadee UI"/>
              </a:defRPr>
            </a:lvl1pPr>
            <a:lvl2pPr marL="685800" indent="-228600" algn="l" defTabSz="914400">
              <a:lnSpc>
                <a:spcPct val="90000"/>
              </a:lnSpc>
              <a:spcBef>
                <a:spcPts val="500"/>
              </a:spcBef>
              <a:buFont typeface="Arial"/>
              <a:buChar char="•"/>
              <a:defRPr sz="2400">
                <a:solidFill>
                  <a:schemeClr val="tx1"/>
                </a:solidFill>
                <a:latin typeface="Leelawadee UI"/>
                <a:ea typeface="+mn-ea"/>
                <a:cs typeface="Leelawadee UI"/>
              </a:defRPr>
            </a:lvl2pPr>
            <a:lvl3pPr marL="1143000" indent="-228600" algn="l" defTabSz="914400">
              <a:lnSpc>
                <a:spcPct val="90000"/>
              </a:lnSpc>
              <a:spcBef>
                <a:spcPts val="500"/>
              </a:spcBef>
              <a:buFont typeface="Arial"/>
              <a:buChar char="•"/>
              <a:defRPr sz="2000">
                <a:solidFill>
                  <a:schemeClr val="tx1"/>
                </a:solidFill>
                <a:latin typeface="Leelawadee UI"/>
                <a:ea typeface="+mn-ea"/>
                <a:cs typeface="Leelawadee UI"/>
              </a:defRPr>
            </a:lvl3pPr>
            <a:lvl4pPr marL="1600200" indent="-228600" algn="l" defTabSz="914400">
              <a:lnSpc>
                <a:spcPct val="90000"/>
              </a:lnSpc>
              <a:spcBef>
                <a:spcPts val="500"/>
              </a:spcBef>
              <a:buFont typeface="Arial"/>
              <a:buChar char="•"/>
              <a:defRPr sz="1800">
                <a:solidFill>
                  <a:schemeClr val="tx1"/>
                </a:solidFill>
                <a:latin typeface="Leelawadee UI"/>
                <a:ea typeface="+mn-ea"/>
                <a:cs typeface="Leelawadee UI"/>
              </a:defRPr>
            </a:lvl4pPr>
            <a:lvl5pPr marL="2057400" indent="-228600" algn="l" defTabSz="914400">
              <a:lnSpc>
                <a:spcPct val="90000"/>
              </a:lnSpc>
              <a:spcBef>
                <a:spcPts val="500"/>
              </a:spcBef>
              <a:buFont typeface="Arial"/>
              <a:buChar char="•"/>
              <a:defRPr sz="1800">
                <a:solidFill>
                  <a:schemeClr val="tx1"/>
                </a:solidFill>
                <a:latin typeface="Leelawadee UI"/>
                <a:ea typeface="+mn-ea"/>
                <a:cs typeface="Leelawadee UI"/>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defTabSz="914377">
              <a:buFont typeface="Arial"/>
              <a:buNone/>
            </a:pPr>
            <a:r>
              <a:rPr lang="en-US" b="1" dirty="0" err="1">
                <a:solidFill>
                  <a:prstClr val="black"/>
                </a:solidFill>
                <a:latin typeface="Calibri" panose="020F0502020204030204"/>
              </a:rPr>
              <a:t>Biosample</a:t>
            </a:r>
            <a:r>
              <a:rPr lang="en-US" dirty="0">
                <a:solidFill>
                  <a:prstClr val="black"/>
                </a:solidFill>
                <a:latin typeface="Calibri" panose="020F0502020204030204"/>
              </a:rPr>
              <a:t> describes what you have imaged, for example: the species, the organism, a particular cell line, genetic background etc.</a:t>
            </a:r>
            <a:endParaRPr lang="en-US" sz="3600" baseline="30000" dirty="0">
              <a:solidFill>
                <a:prstClr val="black"/>
              </a:solidFill>
              <a:latin typeface="Calibri" panose="020F0502020204030204"/>
            </a:endParaRPr>
          </a:p>
          <a:p>
            <a:pPr marL="0" indent="0" defTabSz="914377">
              <a:buFont typeface="Arial"/>
              <a:buNone/>
            </a:pPr>
            <a:endParaRPr lang="en-US" sz="3600" dirty="0">
              <a:solidFill>
                <a:prstClr val="black"/>
              </a:solidFill>
              <a:latin typeface="Calibri" panose="020F0502020204030204"/>
            </a:endParaRPr>
          </a:p>
          <a:p>
            <a:pPr marL="0" indent="0" defTabSz="914377">
              <a:buFont typeface="Arial"/>
              <a:buNone/>
            </a:pPr>
            <a:endParaRPr lang="en-US" sz="3600" dirty="0">
              <a:solidFill>
                <a:prstClr val="black"/>
              </a:solidFill>
              <a:latin typeface="Calibri" panose="020F0502020204030204"/>
            </a:endParaRPr>
          </a:p>
          <a:p>
            <a:pPr marL="0" indent="0" defTabSz="914377">
              <a:buFont typeface="Arial"/>
              <a:buNone/>
            </a:pPr>
            <a:endParaRPr lang="en-US" sz="3600" dirty="0">
              <a:solidFill>
                <a:prstClr val="black"/>
              </a:solidFill>
              <a:latin typeface="Calibri" panose="020F0502020204030204"/>
            </a:endParaRPr>
          </a:p>
          <a:p>
            <a:pPr marL="0" indent="0" defTabSz="914377">
              <a:buFont typeface="Arial"/>
              <a:buNone/>
            </a:pPr>
            <a:endParaRPr lang="en-US" sz="3600" dirty="0">
              <a:solidFill>
                <a:prstClr val="black"/>
              </a:solidFill>
              <a:latin typeface="Calibri" panose="020F0502020204030204"/>
            </a:endParaRPr>
          </a:p>
          <a:p>
            <a:pPr marL="0" indent="0" defTabSz="914377">
              <a:buFont typeface="Arial"/>
              <a:buNone/>
              <a:defRPr/>
            </a:pPr>
            <a:r>
              <a:rPr lang="en-US" sz="2000" dirty="0">
                <a:solidFill>
                  <a:prstClr val="black"/>
                </a:solidFill>
                <a:latin typeface="Calibri" panose="020F0502020204030204"/>
              </a:rPr>
              <a:t>Recommendation by I3D:bio:</a:t>
            </a:r>
          </a:p>
          <a:p>
            <a:pPr marL="0" indent="0" defTabSz="914377">
              <a:buFont typeface="Arial"/>
              <a:buNone/>
              <a:defRPr/>
            </a:pPr>
            <a:r>
              <a:rPr lang="en-US" sz="2000" dirty="0">
                <a:solidFill>
                  <a:prstClr val="black"/>
                </a:solidFill>
                <a:latin typeface="Calibri" panose="020F0502020204030204"/>
              </a:rPr>
              <a:t>One per Dataset (Key-Value Pairs in OMERO at the Dataset-level)</a:t>
            </a:r>
          </a:p>
          <a:p>
            <a:endParaRPr lang="de-DE" dirty="0"/>
          </a:p>
        </p:txBody>
      </p:sp>
      <p:pic>
        <p:nvPicPr>
          <p:cNvPr id="33" name="Grafik 32">
            <a:extLst>
              <a:ext uri="{FF2B5EF4-FFF2-40B4-BE49-F238E27FC236}">
                <a16:creationId xmlns:a16="http://schemas.microsoft.com/office/drawing/2014/main" id="{3D763F93-C8E3-4991-B63C-579D6BE27856}"/>
              </a:ext>
            </a:extLst>
          </p:cNvPr>
          <p:cNvPicPr>
            <a:picLocks noChangeAspect="1"/>
          </p:cNvPicPr>
          <p:nvPr/>
        </p:nvPicPr>
        <p:blipFill>
          <a:blip r:embed="rId3"/>
          <a:stretch>
            <a:fillRect/>
          </a:stretch>
        </p:blipFill>
        <p:spPr>
          <a:xfrm>
            <a:off x="815702" y="2669417"/>
            <a:ext cx="8278380" cy="1695687"/>
          </a:xfrm>
          <a:prstGeom prst="rect">
            <a:avLst/>
          </a:prstGeom>
        </p:spPr>
      </p:pic>
      <p:sp>
        <p:nvSpPr>
          <p:cNvPr id="34" name="Ellipse 33">
            <a:extLst>
              <a:ext uri="{FF2B5EF4-FFF2-40B4-BE49-F238E27FC236}">
                <a16:creationId xmlns:a16="http://schemas.microsoft.com/office/drawing/2014/main" id="{06D267AF-5810-4AB1-A3FE-56C2684ED8F4}"/>
              </a:ext>
            </a:extLst>
          </p:cNvPr>
          <p:cNvSpPr/>
          <p:nvPr/>
        </p:nvSpPr>
        <p:spPr>
          <a:xfrm>
            <a:off x="2711624" y="4221088"/>
            <a:ext cx="144016" cy="117727"/>
          </a:xfrm>
          <a:prstGeom prst="ellipse">
            <a:avLst/>
          </a:prstGeom>
          <a:solidFill>
            <a:srgbClr val="FFF2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2CC"/>
              </a:solidFill>
            </a:endParaRPr>
          </a:p>
        </p:txBody>
      </p:sp>
      <p:sp>
        <p:nvSpPr>
          <p:cNvPr id="35" name="Rectangle 7">
            <a:extLst>
              <a:ext uri="{FF2B5EF4-FFF2-40B4-BE49-F238E27FC236}">
                <a16:creationId xmlns:a16="http://schemas.microsoft.com/office/drawing/2014/main" id="{D350642A-688E-4A76-87F1-608923F6EBC5}"/>
              </a:ext>
            </a:extLst>
          </p:cNvPr>
          <p:cNvSpPr/>
          <p:nvPr/>
        </p:nvSpPr>
        <p:spPr bwMode="auto">
          <a:xfrm>
            <a:off x="935621" y="6407750"/>
            <a:ext cx="6312507" cy="261610"/>
          </a:xfrm>
          <a:prstGeom prst="rect">
            <a:avLst/>
          </a:prstGeom>
        </p:spPr>
        <p:txBody>
          <a:bodyPr wrap="square">
            <a:spAutoFit/>
          </a:bodyPr>
          <a:lstStyle/>
          <a:p>
            <a:pPr defTabSz="914377"/>
            <a:r>
              <a:rPr lang="en-US" sz="1050" dirty="0">
                <a:latin typeface="Calibri" panose="020F0502020204030204"/>
                <a:hlinkClick r:id="rId4">
                  <a:extLst>
                    <a:ext uri="{A12FA001-AC4F-418D-AE19-62706E023703}">
                      <ahyp:hlinkClr xmlns:ahyp="http://schemas.microsoft.com/office/drawing/2018/hyperlinkcolor" val="tx"/>
                    </a:ext>
                  </a:extLst>
                </a:hlinkClick>
              </a:rPr>
              <a:t>https://www.ebi.ac.uk/bioimage-archive/rembi-help-overview/</a:t>
            </a:r>
            <a:endParaRPr lang="en-US" sz="1050" dirty="0">
              <a:latin typeface="Calibri" panose="020F0502020204030204"/>
            </a:endParaRPr>
          </a:p>
        </p:txBody>
      </p:sp>
      <p:sp>
        <p:nvSpPr>
          <p:cNvPr id="37" name="Foliennummernplatzhalter 5">
            <a:extLst>
              <a:ext uri="{FF2B5EF4-FFF2-40B4-BE49-F238E27FC236}">
                <a16:creationId xmlns:a16="http://schemas.microsoft.com/office/drawing/2014/main" id="{D580D35A-54AC-4D64-B8DC-8B0C128DB529}"/>
              </a:ext>
            </a:extLst>
          </p:cNvPr>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5</a:t>
            </a:fld>
            <a:endParaRPr lang="de-DE" dirty="0"/>
          </a:p>
        </p:txBody>
      </p:sp>
      <p:pic>
        <p:nvPicPr>
          <p:cNvPr id="38" name="Grafik 37">
            <a:extLst>
              <a:ext uri="{FF2B5EF4-FFF2-40B4-BE49-F238E27FC236}">
                <a16:creationId xmlns:a16="http://schemas.microsoft.com/office/drawing/2014/main" id="{904789DD-03AF-485F-BC1B-3DC1C3D21B2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311380" y="5409344"/>
            <a:ext cx="828503" cy="605936"/>
          </a:xfrm>
          <a:prstGeom prst="rect">
            <a:avLst/>
          </a:prstGeom>
        </p:spPr>
      </p:pic>
      <p:sp>
        <p:nvSpPr>
          <p:cNvPr id="16" name="Titel 1">
            <a:extLst>
              <a:ext uri="{FF2B5EF4-FFF2-40B4-BE49-F238E27FC236}">
                <a16:creationId xmlns:a16="http://schemas.microsoft.com/office/drawing/2014/main" id="{EF3B4A2F-128B-4495-9882-3F08791BED2E}"/>
              </a:ext>
            </a:extLst>
          </p:cNvPr>
          <p:cNvSpPr>
            <a:spLocks noGrp="1"/>
          </p:cNvSpPr>
          <p:nvPr>
            <p:ph type="title"/>
          </p:nvPr>
        </p:nvSpPr>
        <p:spPr bwMode="auto">
          <a:xfrm>
            <a:off x="990600" y="436907"/>
            <a:ext cx="9029902" cy="681355"/>
          </a:xfrm>
        </p:spPr>
        <p:txBody>
          <a:bodyPr>
            <a:noAutofit/>
          </a:bodyPr>
          <a:lstStyle/>
          <a:p>
            <a:pPr>
              <a:defRPr/>
            </a:pPr>
            <a:r>
              <a:rPr lang="de-DE" sz="3600" dirty="0"/>
              <a:t>REMBI </a:t>
            </a:r>
            <a:r>
              <a:rPr lang="de-DE" sz="3600" dirty="0" err="1"/>
              <a:t>module</a:t>
            </a:r>
            <a:r>
              <a:rPr lang="de-DE" sz="3600" dirty="0"/>
              <a:t> 3: Biosample</a:t>
            </a:r>
            <a:endParaRPr sz="3600" dirty="0"/>
          </a:p>
        </p:txBody>
      </p:sp>
      <p:sp>
        <p:nvSpPr>
          <p:cNvPr id="15" name="Rectangle 7">
            <a:extLst>
              <a:ext uri="{FF2B5EF4-FFF2-40B4-BE49-F238E27FC236}">
                <a16:creationId xmlns:a16="http://schemas.microsoft.com/office/drawing/2014/main" id="{26AC0CBF-4B5F-4499-BC13-84EDAAC6FEDF}"/>
              </a:ext>
            </a:extLst>
          </p:cNvPr>
          <p:cNvSpPr/>
          <p:nvPr/>
        </p:nvSpPr>
        <p:spPr bwMode="auto">
          <a:xfrm>
            <a:off x="935621" y="6236671"/>
            <a:ext cx="6312507" cy="253916"/>
          </a:xfrm>
          <a:prstGeom prst="rect">
            <a:avLst/>
          </a:prstGeom>
        </p:spPr>
        <p:txBody>
          <a:bodyPr wrap="square">
            <a:spAutoFit/>
          </a:bodyPr>
          <a:lstStyle/>
          <a:p>
            <a:pPr defTabSz="914377"/>
            <a:r>
              <a:rPr lang="en-US" sz="1050" dirty="0">
                <a:latin typeface="Calibri" panose="020F0502020204030204"/>
              </a:rPr>
              <a:t>Original publication: https://doi.org/10.1038/s41592-021-01166-8</a:t>
            </a:r>
          </a:p>
        </p:txBody>
      </p:sp>
      <p:sp>
        <p:nvSpPr>
          <p:cNvPr id="18" name="Rectangle 7">
            <a:extLst>
              <a:ext uri="{FF2B5EF4-FFF2-40B4-BE49-F238E27FC236}">
                <a16:creationId xmlns:a16="http://schemas.microsoft.com/office/drawing/2014/main" id="{EB514A84-6164-40C6-9A34-F7940B652876}"/>
              </a:ext>
            </a:extLst>
          </p:cNvPr>
          <p:cNvSpPr/>
          <p:nvPr/>
        </p:nvSpPr>
        <p:spPr bwMode="auto">
          <a:xfrm>
            <a:off x="935621" y="6068295"/>
            <a:ext cx="6312507" cy="253916"/>
          </a:xfrm>
          <a:prstGeom prst="rect">
            <a:avLst/>
          </a:prstGeom>
        </p:spPr>
        <p:txBody>
          <a:bodyPr wrap="square">
            <a:spAutoFit/>
          </a:bodyPr>
          <a:lstStyle/>
          <a:p>
            <a:pPr defTabSz="914377"/>
            <a:r>
              <a:rPr lang="en-US" sz="1050" dirty="0">
                <a:latin typeface="Calibri" panose="020F0502020204030204"/>
              </a:rPr>
              <a:t>I3D:bio project: </a:t>
            </a:r>
            <a:r>
              <a:rPr lang="en-US" sz="1050" dirty="0">
                <a:latin typeface="Calibri" panose="020F0502020204030204"/>
                <a:hlinkClick r:id="rId6"/>
              </a:rPr>
              <a:t>https://www.i3dbio.de/</a:t>
            </a:r>
            <a:r>
              <a:rPr lang="en-US" sz="1050" dirty="0">
                <a:latin typeface="Calibri" panose="020F0502020204030204"/>
              </a:rPr>
              <a:t> </a:t>
            </a:r>
          </a:p>
        </p:txBody>
      </p:sp>
      <p:sp>
        <p:nvSpPr>
          <p:cNvPr id="17" name="Datumsplatzhalter 3">
            <a:extLst>
              <a:ext uri="{FF2B5EF4-FFF2-40B4-BE49-F238E27FC236}">
                <a16:creationId xmlns:a16="http://schemas.microsoft.com/office/drawing/2014/main" id="{4150EFB0-BB4F-44F7-B012-914868AC0BD2}"/>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992597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abgerundete Ecken 7">
            <a:extLst>
              <a:ext uri="{FF2B5EF4-FFF2-40B4-BE49-F238E27FC236}">
                <a16:creationId xmlns:a16="http://schemas.microsoft.com/office/drawing/2014/main" id="{184BA31D-422A-4D95-9F15-AC394E31D9DE}"/>
              </a:ext>
            </a:extLst>
          </p:cNvPr>
          <p:cNvSpPr/>
          <p:nvPr/>
        </p:nvSpPr>
        <p:spPr>
          <a:xfrm>
            <a:off x="613063" y="1253077"/>
            <a:ext cx="10965873" cy="1167811"/>
          </a:xfrm>
          <a:prstGeom prst="roundRect">
            <a:avLst/>
          </a:prstGeom>
          <a:solidFill>
            <a:srgbClr val="DACE2D"/>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de-DE">
              <a:solidFill>
                <a:prstClr val="white"/>
              </a:solidFill>
              <a:latin typeface="Calibri" panose="020F0502020204030204"/>
            </a:endParaRPr>
          </a:p>
        </p:txBody>
      </p:sp>
      <p:sp>
        <p:nvSpPr>
          <p:cNvPr id="2" name="Titel 1">
            <a:extLst>
              <a:ext uri="{FF2B5EF4-FFF2-40B4-BE49-F238E27FC236}">
                <a16:creationId xmlns:a16="http://schemas.microsoft.com/office/drawing/2014/main" id="{A04C069A-DB37-454A-B6FB-9B71DB12A499}"/>
              </a:ext>
            </a:extLst>
          </p:cNvPr>
          <p:cNvSpPr>
            <a:spLocks noGrp="1"/>
          </p:cNvSpPr>
          <p:nvPr>
            <p:ph type="title"/>
          </p:nvPr>
        </p:nvSpPr>
        <p:spPr/>
        <p:txBody>
          <a:bodyPr>
            <a:normAutofit fontScale="90000"/>
          </a:bodyPr>
          <a:lstStyle/>
          <a:p>
            <a:r>
              <a:rPr lang="de-DE" dirty="0"/>
              <a:t>REMBI </a:t>
            </a:r>
            <a:r>
              <a:rPr lang="de-DE" dirty="0" err="1"/>
              <a:t>module</a:t>
            </a:r>
            <a:r>
              <a:rPr lang="de-DE" dirty="0"/>
              <a:t> 4: </a:t>
            </a:r>
            <a:r>
              <a:rPr lang="de-DE" dirty="0" err="1"/>
              <a:t>Specimen</a:t>
            </a:r>
            <a:endParaRPr lang="de-DE" dirty="0"/>
          </a:p>
        </p:txBody>
      </p:sp>
      <p:sp>
        <p:nvSpPr>
          <p:cNvPr id="3" name="Inhaltsplatzhalter 2">
            <a:extLst>
              <a:ext uri="{FF2B5EF4-FFF2-40B4-BE49-F238E27FC236}">
                <a16:creationId xmlns:a16="http://schemas.microsoft.com/office/drawing/2014/main" id="{3952BEA0-6026-489A-9372-52D502B86B8F}"/>
              </a:ext>
            </a:extLst>
          </p:cNvPr>
          <p:cNvSpPr>
            <a:spLocks noGrp="1"/>
          </p:cNvSpPr>
          <p:nvPr>
            <p:ph idx="1"/>
          </p:nvPr>
        </p:nvSpPr>
        <p:spPr/>
        <p:txBody>
          <a:bodyPr/>
          <a:lstStyle/>
          <a:p>
            <a:pPr marL="0" indent="0">
              <a:buNone/>
            </a:pPr>
            <a:r>
              <a:rPr lang="en-US" b="1" dirty="0">
                <a:solidFill>
                  <a:prstClr val="black"/>
                </a:solidFill>
                <a:latin typeface="Calibri" panose="020F0502020204030204"/>
              </a:rPr>
              <a:t>Specimen</a:t>
            </a:r>
            <a:r>
              <a:rPr lang="en-US" dirty="0">
                <a:solidFill>
                  <a:prstClr val="black"/>
                </a:solidFill>
                <a:latin typeface="Calibri" panose="020F0502020204030204"/>
              </a:rPr>
              <a:t> metadata describes how your sample was prepared for imaging.</a:t>
            </a:r>
          </a:p>
          <a:p>
            <a:endParaRPr lang="en-US" sz="3600" baseline="30000" dirty="0">
              <a:solidFill>
                <a:prstClr val="black"/>
              </a:solidFill>
              <a:latin typeface="Calibri" panose="020F0502020204030204"/>
            </a:endParaRPr>
          </a:p>
          <a:p>
            <a:endParaRPr lang="en-US" sz="3600" baseline="30000" dirty="0">
              <a:solidFill>
                <a:prstClr val="black"/>
              </a:solidFill>
              <a:latin typeface="Calibri" panose="020F0502020204030204"/>
            </a:endParaRPr>
          </a:p>
          <a:p>
            <a:endParaRPr lang="en-US" sz="3600" baseline="30000" dirty="0">
              <a:solidFill>
                <a:prstClr val="black"/>
              </a:solidFill>
              <a:latin typeface="Calibri" panose="020F0502020204030204"/>
            </a:endParaRPr>
          </a:p>
          <a:p>
            <a:endParaRPr lang="en-US" sz="3600" baseline="30000" dirty="0">
              <a:solidFill>
                <a:prstClr val="black"/>
              </a:solidFill>
              <a:latin typeface="Calibri" panose="020F0502020204030204"/>
            </a:endParaRPr>
          </a:p>
          <a:p>
            <a:endParaRPr lang="en-US" sz="3600" baseline="30000" dirty="0">
              <a:solidFill>
                <a:prstClr val="black"/>
              </a:solidFill>
              <a:latin typeface="Calibri" panose="020F0502020204030204"/>
            </a:endParaRPr>
          </a:p>
          <a:p>
            <a:pPr marL="0" marR="0" lvl="0" indent="0" algn="l" defTabSz="914377" eaLnBrk="1" fontAlgn="auto" latinLnBrk="0" hangingPunct="1">
              <a:lnSpc>
                <a:spcPct val="100000"/>
              </a:lnSpc>
              <a:spcBef>
                <a:spcPts val="0"/>
              </a:spcBef>
              <a:spcAft>
                <a:spcPts val="0"/>
              </a:spcAft>
              <a:buClrTx/>
              <a:buSzTx/>
              <a:buFont typeface="Arial"/>
              <a:buNone/>
              <a:tabLst/>
              <a:defRPr/>
            </a:pPr>
            <a:r>
              <a:rPr kumimoji="0" lang="en-US" sz="2000" b="0" i="0" u="none" strike="noStrike" kern="0" cap="none" spc="0" normalizeH="0" baseline="0" noProof="0" dirty="0">
                <a:ln>
                  <a:noFill/>
                </a:ln>
                <a:solidFill>
                  <a:prstClr val="black"/>
                </a:solidFill>
                <a:effectLst/>
                <a:uLnTx/>
                <a:uFillTx/>
                <a:latin typeface="Calibri" panose="020F0502020204030204"/>
                <a:cs typeface="Arial"/>
              </a:rPr>
              <a:t>Recommendation by I3D:bio:</a:t>
            </a:r>
          </a:p>
          <a:p>
            <a:pPr marL="0" marR="0" lvl="0" indent="0" algn="l" defTabSz="914377" eaLnBrk="1" fontAlgn="auto" latinLnBrk="0" hangingPunct="1">
              <a:lnSpc>
                <a:spcPct val="100000"/>
              </a:lnSpc>
              <a:spcBef>
                <a:spcPts val="0"/>
              </a:spcBef>
              <a:spcAft>
                <a:spcPts val="0"/>
              </a:spcAft>
              <a:buClrTx/>
              <a:buSzTx/>
              <a:buFont typeface="Arial"/>
              <a:buNone/>
              <a:tabLst/>
              <a:defRPr/>
            </a:pPr>
            <a:r>
              <a:rPr kumimoji="0" lang="en-US" sz="2000" b="0" i="0" u="none" strike="noStrike" kern="0" cap="none" spc="0" normalizeH="0" baseline="0" noProof="0" dirty="0">
                <a:ln>
                  <a:noFill/>
                </a:ln>
                <a:solidFill>
                  <a:prstClr val="black"/>
                </a:solidFill>
                <a:effectLst/>
                <a:uLnTx/>
                <a:uFillTx/>
                <a:latin typeface="Calibri" panose="020F0502020204030204"/>
                <a:cs typeface="Arial"/>
              </a:rPr>
              <a:t>One per Dataset (Key-Value Pairs in OMERO at the Dataset-level)</a:t>
            </a:r>
          </a:p>
          <a:p>
            <a:endParaRPr lang="en-US" sz="3600" baseline="30000" dirty="0">
              <a:solidFill>
                <a:prstClr val="black"/>
              </a:solidFill>
              <a:latin typeface="Calibri" panose="020F0502020204030204"/>
            </a:endParaRPr>
          </a:p>
          <a:p>
            <a:endParaRPr lang="de-DE" dirty="0"/>
          </a:p>
        </p:txBody>
      </p:sp>
      <p:sp>
        <p:nvSpPr>
          <p:cNvPr id="4" name="Rectangle 7">
            <a:extLst>
              <a:ext uri="{FF2B5EF4-FFF2-40B4-BE49-F238E27FC236}">
                <a16:creationId xmlns:a16="http://schemas.microsoft.com/office/drawing/2014/main" id="{998FFDA5-E793-4D9E-80BB-C61091EE6079}"/>
              </a:ext>
            </a:extLst>
          </p:cNvPr>
          <p:cNvSpPr/>
          <p:nvPr/>
        </p:nvSpPr>
        <p:spPr bwMode="auto">
          <a:xfrm>
            <a:off x="935621" y="6407750"/>
            <a:ext cx="6312507" cy="261610"/>
          </a:xfrm>
          <a:prstGeom prst="rect">
            <a:avLst/>
          </a:prstGeom>
        </p:spPr>
        <p:txBody>
          <a:bodyPr wrap="square">
            <a:spAutoFit/>
          </a:bodyPr>
          <a:lstStyle/>
          <a:p>
            <a:pPr defTabSz="914377"/>
            <a:r>
              <a:rPr lang="en-US" sz="1050" dirty="0">
                <a:latin typeface="Calibri" panose="020F0502020204030204"/>
                <a:hlinkClick r:id="rId2">
                  <a:extLst>
                    <a:ext uri="{A12FA001-AC4F-418D-AE19-62706E023703}">
                      <ahyp:hlinkClr xmlns:ahyp="http://schemas.microsoft.com/office/drawing/2018/hyperlinkcolor" val="tx"/>
                    </a:ext>
                  </a:extLst>
                </a:hlinkClick>
              </a:rPr>
              <a:t>https://www.ebi.ac.uk/bioimage-archive/rembi-help-overview/</a:t>
            </a:r>
            <a:endParaRPr lang="en-US" sz="1050" dirty="0">
              <a:latin typeface="Calibri" panose="020F0502020204030204"/>
            </a:endParaRPr>
          </a:p>
        </p:txBody>
      </p:sp>
      <p:pic>
        <p:nvPicPr>
          <p:cNvPr id="5" name="Picture 2" descr="https://mirrors.creativecommons.org/presskit/buttons/88x31/png/by.png">
            <a:extLst>
              <a:ext uri="{FF2B5EF4-FFF2-40B4-BE49-F238E27FC236}">
                <a16:creationId xmlns:a16="http://schemas.microsoft.com/office/drawing/2014/main" id="{7AF1E2A0-56F1-4AC0-99A6-56171ED43637}"/>
              </a:ext>
            </a:extLst>
          </p:cNvPr>
          <p:cNvPicPr>
            <a:picLocks noChangeAspect="1" noChangeArrowheads="1"/>
          </p:cNvPicPr>
          <p:nvPr/>
        </p:nvPicPr>
        <p:blipFill>
          <a:blip r:embed="rId3"/>
          <a:stretch/>
        </p:blipFill>
        <p:spPr bwMode="auto">
          <a:xfrm>
            <a:off x="193083" y="6363629"/>
            <a:ext cx="693652" cy="242690"/>
          </a:xfrm>
          <a:prstGeom prst="rect">
            <a:avLst/>
          </a:prstGeom>
          <a:noFill/>
        </p:spPr>
      </p:pic>
      <p:pic>
        <p:nvPicPr>
          <p:cNvPr id="10" name="Grafik 9">
            <a:extLst>
              <a:ext uri="{FF2B5EF4-FFF2-40B4-BE49-F238E27FC236}">
                <a16:creationId xmlns:a16="http://schemas.microsoft.com/office/drawing/2014/main" id="{18227515-02FF-4FCD-98A2-92EB73446D1F}"/>
              </a:ext>
            </a:extLst>
          </p:cNvPr>
          <p:cNvPicPr>
            <a:picLocks noChangeAspect="1"/>
          </p:cNvPicPr>
          <p:nvPr/>
        </p:nvPicPr>
        <p:blipFill rotWithShape="1">
          <a:blip r:embed="rId4"/>
          <a:srcRect t="45925"/>
          <a:stretch/>
        </p:blipFill>
        <p:spPr>
          <a:xfrm>
            <a:off x="886735" y="2607554"/>
            <a:ext cx="8268854" cy="1334208"/>
          </a:xfrm>
          <a:prstGeom prst="rect">
            <a:avLst/>
          </a:prstGeom>
        </p:spPr>
      </p:pic>
      <p:sp>
        <p:nvSpPr>
          <p:cNvPr id="12" name="Foliennummernplatzhalter 5">
            <a:extLst>
              <a:ext uri="{FF2B5EF4-FFF2-40B4-BE49-F238E27FC236}">
                <a16:creationId xmlns:a16="http://schemas.microsoft.com/office/drawing/2014/main" id="{D9F7CE54-E368-408F-91EE-4475BD3E786E}"/>
              </a:ext>
            </a:extLst>
          </p:cNvPr>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6</a:t>
            </a:fld>
            <a:endParaRPr lang="de-DE" dirty="0"/>
          </a:p>
        </p:txBody>
      </p:sp>
      <p:pic>
        <p:nvPicPr>
          <p:cNvPr id="13" name="Grafik 12">
            <a:extLst>
              <a:ext uri="{FF2B5EF4-FFF2-40B4-BE49-F238E27FC236}">
                <a16:creationId xmlns:a16="http://schemas.microsoft.com/office/drawing/2014/main" id="{AC3F7474-A59B-480D-8B16-DF68A0A76F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311380" y="4605635"/>
            <a:ext cx="828503" cy="605936"/>
          </a:xfrm>
          <a:prstGeom prst="rect">
            <a:avLst/>
          </a:prstGeom>
        </p:spPr>
      </p:pic>
      <p:sp>
        <p:nvSpPr>
          <p:cNvPr id="14" name="Rectangle 7">
            <a:extLst>
              <a:ext uri="{FF2B5EF4-FFF2-40B4-BE49-F238E27FC236}">
                <a16:creationId xmlns:a16="http://schemas.microsoft.com/office/drawing/2014/main" id="{0113EDA4-44AB-4E58-9A3B-28C134B08857}"/>
              </a:ext>
            </a:extLst>
          </p:cNvPr>
          <p:cNvSpPr/>
          <p:nvPr/>
        </p:nvSpPr>
        <p:spPr bwMode="auto">
          <a:xfrm>
            <a:off x="935621" y="6236671"/>
            <a:ext cx="6312507" cy="253916"/>
          </a:xfrm>
          <a:prstGeom prst="rect">
            <a:avLst/>
          </a:prstGeom>
        </p:spPr>
        <p:txBody>
          <a:bodyPr wrap="square">
            <a:spAutoFit/>
          </a:bodyPr>
          <a:lstStyle/>
          <a:p>
            <a:pPr defTabSz="914377"/>
            <a:r>
              <a:rPr lang="en-US" sz="1050" dirty="0">
                <a:latin typeface="Calibri" panose="020F0502020204030204"/>
              </a:rPr>
              <a:t>Original publication: https://doi.org/10.1038/s41592-021-01166-8</a:t>
            </a:r>
          </a:p>
        </p:txBody>
      </p:sp>
      <p:sp>
        <p:nvSpPr>
          <p:cNvPr id="16" name="Rectangle 7">
            <a:extLst>
              <a:ext uri="{FF2B5EF4-FFF2-40B4-BE49-F238E27FC236}">
                <a16:creationId xmlns:a16="http://schemas.microsoft.com/office/drawing/2014/main" id="{73091076-F426-4FB2-8A00-B012FB57C7B1}"/>
              </a:ext>
            </a:extLst>
          </p:cNvPr>
          <p:cNvSpPr/>
          <p:nvPr/>
        </p:nvSpPr>
        <p:spPr bwMode="auto">
          <a:xfrm>
            <a:off x="935621" y="6068295"/>
            <a:ext cx="6312507" cy="253916"/>
          </a:xfrm>
          <a:prstGeom prst="rect">
            <a:avLst/>
          </a:prstGeom>
        </p:spPr>
        <p:txBody>
          <a:bodyPr wrap="square">
            <a:spAutoFit/>
          </a:bodyPr>
          <a:lstStyle/>
          <a:p>
            <a:pPr defTabSz="914377"/>
            <a:r>
              <a:rPr lang="en-US" sz="1050" dirty="0">
                <a:latin typeface="Calibri" panose="020F0502020204030204"/>
              </a:rPr>
              <a:t>I3D:bio project: </a:t>
            </a:r>
            <a:r>
              <a:rPr lang="en-US" sz="1050" dirty="0">
                <a:latin typeface="Calibri" panose="020F0502020204030204"/>
                <a:hlinkClick r:id="rId6"/>
              </a:rPr>
              <a:t>https://www.i3dbio.de/</a:t>
            </a:r>
            <a:r>
              <a:rPr lang="en-US" sz="1050" dirty="0">
                <a:latin typeface="Calibri" panose="020F0502020204030204"/>
              </a:rPr>
              <a:t> </a:t>
            </a:r>
          </a:p>
        </p:txBody>
      </p:sp>
      <p:sp>
        <p:nvSpPr>
          <p:cNvPr id="15" name="Datumsplatzhalter 3">
            <a:extLst>
              <a:ext uri="{FF2B5EF4-FFF2-40B4-BE49-F238E27FC236}">
                <a16:creationId xmlns:a16="http://schemas.microsoft.com/office/drawing/2014/main" id="{19BDDF78-F008-4D5C-8B36-B3911B7ED7AA}"/>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2032977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mirrors.creativecommons.org/presskit/buttons/88x31/png/by.png">
            <a:extLst>
              <a:ext uri="{FF2B5EF4-FFF2-40B4-BE49-F238E27FC236}">
                <a16:creationId xmlns:a16="http://schemas.microsoft.com/office/drawing/2014/main" id="{7AF1E2A0-56F1-4AC0-99A6-56171ED43637}"/>
              </a:ext>
            </a:extLst>
          </p:cNvPr>
          <p:cNvPicPr>
            <a:picLocks noChangeAspect="1" noChangeArrowheads="1"/>
          </p:cNvPicPr>
          <p:nvPr/>
        </p:nvPicPr>
        <p:blipFill>
          <a:blip r:embed="rId2"/>
          <a:stretch/>
        </p:blipFill>
        <p:spPr bwMode="auto">
          <a:xfrm>
            <a:off x="193083" y="6363629"/>
            <a:ext cx="693652" cy="242690"/>
          </a:xfrm>
          <a:prstGeom prst="rect">
            <a:avLst/>
          </a:prstGeom>
          <a:noFill/>
        </p:spPr>
      </p:pic>
      <p:sp>
        <p:nvSpPr>
          <p:cNvPr id="11" name="Titel 10">
            <a:extLst>
              <a:ext uri="{FF2B5EF4-FFF2-40B4-BE49-F238E27FC236}">
                <a16:creationId xmlns:a16="http://schemas.microsoft.com/office/drawing/2014/main" id="{D2AC80CE-EB4D-466B-A5F9-B33102F00B34}"/>
              </a:ext>
            </a:extLst>
          </p:cNvPr>
          <p:cNvSpPr>
            <a:spLocks noGrp="1"/>
          </p:cNvSpPr>
          <p:nvPr>
            <p:ph type="title"/>
          </p:nvPr>
        </p:nvSpPr>
        <p:spPr/>
        <p:txBody>
          <a:bodyPr>
            <a:normAutofit fontScale="90000"/>
          </a:bodyPr>
          <a:lstStyle/>
          <a:p>
            <a:r>
              <a:rPr lang="de-DE" dirty="0"/>
              <a:t>REMBI at CAi</a:t>
            </a:r>
          </a:p>
        </p:txBody>
      </p:sp>
      <p:pic>
        <p:nvPicPr>
          <p:cNvPr id="19" name="Grafik 18">
            <a:extLst>
              <a:ext uri="{FF2B5EF4-FFF2-40B4-BE49-F238E27FC236}">
                <a16:creationId xmlns:a16="http://schemas.microsoft.com/office/drawing/2014/main" id="{E9CF3E4C-09E8-4702-A631-1E32FF5DAD7E}"/>
              </a:ext>
            </a:extLst>
          </p:cNvPr>
          <p:cNvPicPr>
            <a:picLocks noChangeAspect="1"/>
          </p:cNvPicPr>
          <p:nvPr/>
        </p:nvPicPr>
        <p:blipFill>
          <a:blip r:embed="rId3"/>
          <a:stretch>
            <a:fillRect/>
          </a:stretch>
        </p:blipFill>
        <p:spPr>
          <a:xfrm>
            <a:off x="4007768" y="579109"/>
            <a:ext cx="6012294" cy="5784520"/>
          </a:xfrm>
          <a:prstGeom prst="rect">
            <a:avLst/>
          </a:prstGeom>
        </p:spPr>
      </p:pic>
      <p:sp>
        <p:nvSpPr>
          <p:cNvPr id="31" name="Foliennummernplatzhalter 5">
            <a:extLst>
              <a:ext uri="{FF2B5EF4-FFF2-40B4-BE49-F238E27FC236}">
                <a16:creationId xmlns:a16="http://schemas.microsoft.com/office/drawing/2014/main" id="{DEBACFB2-7A0C-4022-A785-4220BC7BAE00}"/>
              </a:ext>
            </a:extLst>
          </p:cNvPr>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7</a:t>
            </a:fld>
            <a:endParaRPr lang="de-DE" dirty="0"/>
          </a:p>
        </p:txBody>
      </p:sp>
      <p:sp>
        <p:nvSpPr>
          <p:cNvPr id="8" name="Textfeld 7">
            <a:extLst>
              <a:ext uri="{FF2B5EF4-FFF2-40B4-BE49-F238E27FC236}">
                <a16:creationId xmlns:a16="http://schemas.microsoft.com/office/drawing/2014/main" id="{77EDDDD6-9DB6-4B79-9C95-B883B8125666}"/>
              </a:ext>
            </a:extLst>
          </p:cNvPr>
          <p:cNvSpPr txBox="1"/>
          <p:nvPr/>
        </p:nvSpPr>
        <p:spPr>
          <a:xfrm>
            <a:off x="1007781" y="6242774"/>
            <a:ext cx="6097044" cy="415498"/>
          </a:xfrm>
          <a:prstGeom prst="rect">
            <a:avLst/>
          </a:prstGeom>
          <a:noFill/>
        </p:spPr>
        <p:txBody>
          <a:bodyPr wrap="square">
            <a:spAutoFit/>
          </a:bodyPr>
          <a:lstStyle/>
          <a:p>
            <a:r>
              <a:rPr lang="en-US" sz="1050" dirty="0">
                <a:latin typeface="Calibri" panose="020F0502020204030204"/>
              </a:rPr>
              <a:t>Data acquired in the lab of Guido Grossmann</a:t>
            </a:r>
          </a:p>
          <a:p>
            <a:r>
              <a:rPr lang="en-US" sz="1050" dirty="0">
                <a:latin typeface="Calibri" panose="020F0502020204030204"/>
              </a:rPr>
              <a:t>https://www.icib.hhu.de/</a:t>
            </a:r>
            <a:endParaRPr lang="de-DE" sz="1050" dirty="0"/>
          </a:p>
        </p:txBody>
      </p:sp>
      <p:sp>
        <p:nvSpPr>
          <p:cNvPr id="9" name="Datumsplatzhalter 3">
            <a:extLst>
              <a:ext uri="{FF2B5EF4-FFF2-40B4-BE49-F238E27FC236}">
                <a16:creationId xmlns:a16="http://schemas.microsoft.com/office/drawing/2014/main" id="{C5CE5D81-A99D-445D-8DB3-0BEE2505CF04}"/>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3296055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mirrors.creativecommons.org/presskit/buttons/88x31/png/by.png">
            <a:extLst>
              <a:ext uri="{FF2B5EF4-FFF2-40B4-BE49-F238E27FC236}">
                <a16:creationId xmlns:a16="http://schemas.microsoft.com/office/drawing/2014/main" id="{7AF1E2A0-56F1-4AC0-99A6-56171ED43637}"/>
              </a:ext>
            </a:extLst>
          </p:cNvPr>
          <p:cNvPicPr>
            <a:picLocks noChangeAspect="1" noChangeArrowheads="1"/>
          </p:cNvPicPr>
          <p:nvPr/>
        </p:nvPicPr>
        <p:blipFill>
          <a:blip r:embed="rId2"/>
          <a:stretch/>
        </p:blipFill>
        <p:spPr bwMode="auto">
          <a:xfrm>
            <a:off x="193083" y="6363629"/>
            <a:ext cx="693652" cy="242690"/>
          </a:xfrm>
          <a:prstGeom prst="rect">
            <a:avLst/>
          </a:prstGeom>
          <a:noFill/>
        </p:spPr>
      </p:pic>
      <p:sp>
        <p:nvSpPr>
          <p:cNvPr id="11" name="Titel 10">
            <a:extLst>
              <a:ext uri="{FF2B5EF4-FFF2-40B4-BE49-F238E27FC236}">
                <a16:creationId xmlns:a16="http://schemas.microsoft.com/office/drawing/2014/main" id="{D2AC80CE-EB4D-466B-A5F9-B33102F00B34}"/>
              </a:ext>
            </a:extLst>
          </p:cNvPr>
          <p:cNvSpPr>
            <a:spLocks noGrp="1"/>
          </p:cNvSpPr>
          <p:nvPr>
            <p:ph type="title"/>
          </p:nvPr>
        </p:nvSpPr>
        <p:spPr/>
        <p:txBody>
          <a:bodyPr>
            <a:normAutofit fontScale="90000"/>
          </a:bodyPr>
          <a:lstStyle/>
          <a:p>
            <a:r>
              <a:rPr lang="de-DE" dirty="0"/>
              <a:t>REMBI at CAi</a:t>
            </a:r>
          </a:p>
        </p:txBody>
      </p:sp>
      <p:pic>
        <p:nvPicPr>
          <p:cNvPr id="19" name="Grafik 18">
            <a:extLst>
              <a:ext uri="{FF2B5EF4-FFF2-40B4-BE49-F238E27FC236}">
                <a16:creationId xmlns:a16="http://schemas.microsoft.com/office/drawing/2014/main" id="{E9CF3E4C-09E8-4702-A631-1E32FF5DAD7E}"/>
              </a:ext>
            </a:extLst>
          </p:cNvPr>
          <p:cNvPicPr>
            <a:picLocks noChangeAspect="1"/>
          </p:cNvPicPr>
          <p:nvPr/>
        </p:nvPicPr>
        <p:blipFill>
          <a:blip r:embed="rId3"/>
          <a:stretch>
            <a:fillRect/>
          </a:stretch>
        </p:blipFill>
        <p:spPr>
          <a:xfrm>
            <a:off x="4007768" y="579109"/>
            <a:ext cx="6012294" cy="5784520"/>
          </a:xfrm>
          <a:prstGeom prst="rect">
            <a:avLst/>
          </a:prstGeom>
        </p:spPr>
      </p:pic>
      <p:sp>
        <p:nvSpPr>
          <p:cNvPr id="20" name="Rechteck 19">
            <a:extLst>
              <a:ext uri="{FF2B5EF4-FFF2-40B4-BE49-F238E27FC236}">
                <a16:creationId xmlns:a16="http://schemas.microsoft.com/office/drawing/2014/main" id="{264CBC3C-9148-4251-B11A-BFA3B4DD61DA}"/>
              </a:ext>
            </a:extLst>
          </p:cNvPr>
          <p:cNvSpPr/>
          <p:nvPr/>
        </p:nvSpPr>
        <p:spPr>
          <a:xfrm>
            <a:off x="7968208" y="5517232"/>
            <a:ext cx="2016224" cy="6597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Textfeld 20">
            <a:extLst>
              <a:ext uri="{FF2B5EF4-FFF2-40B4-BE49-F238E27FC236}">
                <a16:creationId xmlns:a16="http://schemas.microsoft.com/office/drawing/2014/main" id="{51CFD986-99C5-4F4E-ADA5-5DB02AB3B6F6}"/>
              </a:ext>
            </a:extLst>
          </p:cNvPr>
          <p:cNvSpPr txBox="1"/>
          <p:nvPr/>
        </p:nvSpPr>
        <p:spPr>
          <a:xfrm>
            <a:off x="10030495" y="5500401"/>
            <a:ext cx="1944216" cy="646331"/>
          </a:xfrm>
          <a:prstGeom prst="rect">
            <a:avLst/>
          </a:prstGeom>
          <a:noFill/>
        </p:spPr>
        <p:txBody>
          <a:bodyPr wrap="square" rtlCol="0">
            <a:spAutoFit/>
          </a:bodyPr>
          <a:lstStyle/>
          <a:p>
            <a:r>
              <a:rPr lang="de-DE" dirty="0"/>
              <a:t>Module1: Study – </a:t>
            </a:r>
            <a:r>
              <a:rPr lang="de-DE" dirty="0" err="1"/>
              <a:t>project</a:t>
            </a:r>
            <a:r>
              <a:rPr lang="de-DE" dirty="0"/>
              <a:t> </a:t>
            </a:r>
            <a:r>
              <a:rPr lang="de-DE" dirty="0" err="1"/>
              <a:t>level</a:t>
            </a:r>
            <a:endParaRPr lang="de-DE" dirty="0"/>
          </a:p>
        </p:txBody>
      </p:sp>
      <p:sp>
        <p:nvSpPr>
          <p:cNvPr id="17" name="Foliennummernplatzhalter 5">
            <a:extLst>
              <a:ext uri="{FF2B5EF4-FFF2-40B4-BE49-F238E27FC236}">
                <a16:creationId xmlns:a16="http://schemas.microsoft.com/office/drawing/2014/main" id="{54F1CCB5-219A-463E-9D7B-D023C118F3E5}"/>
              </a:ext>
            </a:extLst>
          </p:cNvPr>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8</a:t>
            </a:fld>
            <a:endParaRPr lang="de-DE" dirty="0"/>
          </a:p>
        </p:txBody>
      </p:sp>
      <p:sp>
        <p:nvSpPr>
          <p:cNvPr id="9" name="Textfeld 8">
            <a:extLst>
              <a:ext uri="{FF2B5EF4-FFF2-40B4-BE49-F238E27FC236}">
                <a16:creationId xmlns:a16="http://schemas.microsoft.com/office/drawing/2014/main" id="{C95178AF-054C-4D79-AE94-237E1F7B18E4}"/>
              </a:ext>
            </a:extLst>
          </p:cNvPr>
          <p:cNvSpPr txBox="1"/>
          <p:nvPr/>
        </p:nvSpPr>
        <p:spPr>
          <a:xfrm>
            <a:off x="1007781" y="6242774"/>
            <a:ext cx="6097044" cy="415498"/>
          </a:xfrm>
          <a:prstGeom prst="rect">
            <a:avLst/>
          </a:prstGeom>
          <a:noFill/>
        </p:spPr>
        <p:txBody>
          <a:bodyPr wrap="square">
            <a:spAutoFit/>
          </a:bodyPr>
          <a:lstStyle/>
          <a:p>
            <a:r>
              <a:rPr lang="en-US" sz="1050" dirty="0">
                <a:latin typeface="Calibri" panose="020F0502020204030204"/>
              </a:rPr>
              <a:t>Data acquired in the lab of Guido Grossmann</a:t>
            </a:r>
          </a:p>
          <a:p>
            <a:r>
              <a:rPr lang="en-US" sz="1050" dirty="0">
                <a:latin typeface="Calibri" panose="020F0502020204030204"/>
              </a:rPr>
              <a:t>https://www.icib.hhu.de/</a:t>
            </a:r>
            <a:endParaRPr lang="de-DE" sz="1050" dirty="0"/>
          </a:p>
        </p:txBody>
      </p:sp>
      <p:sp>
        <p:nvSpPr>
          <p:cNvPr id="10" name="Datumsplatzhalter 3">
            <a:extLst>
              <a:ext uri="{FF2B5EF4-FFF2-40B4-BE49-F238E27FC236}">
                <a16:creationId xmlns:a16="http://schemas.microsoft.com/office/drawing/2014/main" id="{29081D90-260E-41F7-8CC2-36D1D38F4038}"/>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3643924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mirrors.creativecommons.org/presskit/buttons/88x31/png/by.png">
            <a:extLst>
              <a:ext uri="{FF2B5EF4-FFF2-40B4-BE49-F238E27FC236}">
                <a16:creationId xmlns:a16="http://schemas.microsoft.com/office/drawing/2014/main" id="{7AF1E2A0-56F1-4AC0-99A6-56171ED43637}"/>
              </a:ext>
            </a:extLst>
          </p:cNvPr>
          <p:cNvPicPr>
            <a:picLocks noChangeAspect="1" noChangeArrowheads="1"/>
          </p:cNvPicPr>
          <p:nvPr/>
        </p:nvPicPr>
        <p:blipFill>
          <a:blip r:embed="rId2"/>
          <a:stretch/>
        </p:blipFill>
        <p:spPr bwMode="auto">
          <a:xfrm>
            <a:off x="193083" y="6363629"/>
            <a:ext cx="693652" cy="242690"/>
          </a:xfrm>
          <a:prstGeom prst="rect">
            <a:avLst/>
          </a:prstGeom>
          <a:noFill/>
        </p:spPr>
      </p:pic>
      <p:sp>
        <p:nvSpPr>
          <p:cNvPr id="11" name="Titel 10">
            <a:extLst>
              <a:ext uri="{FF2B5EF4-FFF2-40B4-BE49-F238E27FC236}">
                <a16:creationId xmlns:a16="http://schemas.microsoft.com/office/drawing/2014/main" id="{D2AC80CE-EB4D-466B-A5F9-B33102F00B34}"/>
              </a:ext>
            </a:extLst>
          </p:cNvPr>
          <p:cNvSpPr>
            <a:spLocks noGrp="1"/>
          </p:cNvSpPr>
          <p:nvPr>
            <p:ph type="title"/>
          </p:nvPr>
        </p:nvSpPr>
        <p:spPr/>
        <p:txBody>
          <a:bodyPr>
            <a:normAutofit fontScale="90000"/>
          </a:bodyPr>
          <a:lstStyle/>
          <a:p>
            <a:r>
              <a:rPr lang="de-DE" dirty="0"/>
              <a:t>REMBI at CAi</a:t>
            </a:r>
          </a:p>
        </p:txBody>
      </p:sp>
      <p:pic>
        <p:nvPicPr>
          <p:cNvPr id="19" name="Grafik 18">
            <a:extLst>
              <a:ext uri="{FF2B5EF4-FFF2-40B4-BE49-F238E27FC236}">
                <a16:creationId xmlns:a16="http://schemas.microsoft.com/office/drawing/2014/main" id="{E9CF3E4C-09E8-4702-A631-1E32FF5DAD7E}"/>
              </a:ext>
            </a:extLst>
          </p:cNvPr>
          <p:cNvPicPr>
            <a:picLocks noChangeAspect="1"/>
          </p:cNvPicPr>
          <p:nvPr/>
        </p:nvPicPr>
        <p:blipFill>
          <a:blip r:embed="rId3"/>
          <a:stretch>
            <a:fillRect/>
          </a:stretch>
        </p:blipFill>
        <p:spPr>
          <a:xfrm>
            <a:off x="4007768" y="579109"/>
            <a:ext cx="6012294" cy="5784520"/>
          </a:xfrm>
          <a:prstGeom prst="rect">
            <a:avLst/>
          </a:prstGeom>
        </p:spPr>
      </p:pic>
      <p:sp>
        <p:nvSpPr>
          <p:cNvPr id="22" name="Rechteck 21">
            <a:extLst>
              <a:ext uri="{FF2B5EF4-FFF2-40B4-BE49-F238E27FC236}">
                <a16:creationId xmlns:a16="http://schemas.microsoft.com/office/drawing/2014/main" id="{D3E99E1E-5EF4-4646-8218-FF9AA33C0324}"/>
              </a:ext>
            </a:extLst>
          </p:cNvPr>
          <p:cNvSpPr/>
          <p:nvPr/>
        </p:nvSpPr>
        <p:spPr>
          <a:xfrm>
            <a:off x="7965221" y="1772816"/>
            <a:ext cx="2016224" cy="7200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feld 22">
            <a:extLst>
              <a:ext uri="{FF2B5EF4-FFF2-40B4-BE49-F238E27FC236}">
                <a16:creationId xmlns:a16="http://schemas.microsoft.com/office/drawing/2014/main" id="{2D45B3DF-210B-41CD-B987-2D3869381E7F}"/>
              </a:ext>
            </a:extLst>
          </p:cNvPr>
          <p:cNvSpPr txBox="1"/>
          <p:nvPr/>
        </p:nvSpPr>
        <p:spPr>
          <a:xfrm>
            <a:off x="10062798" y="1746304"/>
            <a:ext cx="1944216" cy="923330"/>
          </a:xfrm>
          <a:prstGeom prst="rect">
            <a:avLst/>
          </a:prstGeom>
          <a:noFill/>
        </p:spPr>
        <p:txBody>
          <a:bodyPr wrap="square" rtlCol="0">
            <a:spAutoFit/>
          </a:bodyPr>
          <a:lstStyle/>
          <a:p>
            <a:r>
              <a:rPr lang="de-DE" dirty="0"/>
              <a:t>Module2: Study </a:t>
            </a:r>
            <a:r>
              <a:rPr lang="de-DE" dirty="0" err="1"/>
              <a:t>component</a:t>
            </a:r>
            <a:r>
              <a:rPr lang="de-DE" dirty="0"/>
              <a:t> – </a:t>
            </a:r>
            <a:r>
              <a:rPr lang="de-DE" dirty="0" err="1"/>
              <a:t>dataset</a:t>
            </a:r>
            <a:r>
              <a:rPr lang="de-DE" dirty="0"/>
              <a:t> </a:t>
            </a:r>
            <a:r>
              <a:rPr lang="de-DE" dirty="0" err="1"/>
              <a:t>level</a:t>
            </a:r>
            <a:endParaRPr lang="de-DE" dirty="0"/>
          </a:p>
        </p:txBody>
      </p:sp>
      <p:sp>
        <p:nvSpPr>
          <p:cNvPr id="17" name="Foliennummernplatzhalter 5">
            <a:extLst>
              <a:ext uri="{FF2B5EF4-FFF2-40B4-BE49-F238E27FC236}">
                <a16:creationId xmlns:a16="http://schemas.microsoft.com/office/drawing/2014/main" id="{D26BADC6-33A1-4CF6-B44C-A3E1040CFE54}"/>
              </a:ext>
            </a:extLst>
          </p:cNvPr>
          <p:cNvSpPr>
            <a:spLocks noGrp="1"/>
          </p:cNvSpPr>
          <p:nvPr>
            <p:ph type="sldNum" sz="quarter" idx="4"/>
          </p:nvPr>
        </p:nvSpPr>
        <p:spPr bwMode="auto">
          <a:xfrm>
            <a:off x="10999571" y="6422389"/>
            <a:ext cx="684429" cy="260985"/>
          </a:xfrm>
          <a:prstGeom prst="rect">
            <a:avLst/>
          </a:prstGeom>
        </p:spPr>
        <p:txBody>
          <a:bodyPr anchor="ctr" anchorCtr="0"/>
          <a:lstStyle>
            <a:lvl1pPr algn="ctr">
              <a:defRPr sz="900">
                <a:solidFill>
                  <a:srgbClr val="0B1B2E"/>
                </a:solidFill>
                <a:latin typeface="Leelawadee UI"/>
                <a:cs typeface="Leelawadee UI"/>
              </a:defRPr>
            </a:lvl1pPr>
          </a:lstStyle>
          <a:p>
            <a:pPr>
              <a:defRPr/>
            </a:pPr>
            <a:fld id="{8B28DBE6-A72F-4110-9C20-90C998823C45}" type="slidenum">
              <a:rPr lang="de-DE"/>
              <a:t>9</a:t>
            </a:fld>
            <a:endParaRPr lang="de-DE" dirty="0"/>
          </a:p>
        </p:txBody>
      </p:sp>
      <p:sp>
        <p:nvSpPr>
          <p:cNvPr id="9" name="Textfeld 8">
            <a:extLst>
              <a:ext uri="{FF2B5EF4-FFF2-40B4-BE49-F238E27FC236}">
                <a16:creationId xmlns:a16="http://schemas.microsoft.com/office/drawing/2014/main" id="{81957924-8C20-4BED-A283-77DCA46B33C5}"/>
              </a:ext>
            </a:extLst>
          </p:cNvPr>
          <p:cNvSpPr txBox="1"/>
          <p:nvPr/>
        </p:nvSpPr>
        <p:spPr>
          <a:xfrm>
            <a:off x="1007781" y="6242774"/>
            <a:ext cx="6097044" cy="415498"/>
          </a:xfrm>
          <a:prstGeom prst="rect">
            <a:avLst/>
          </a:prstGeom>
          <a:noFill/>
        </p:spPr>
        <p:txBody>
          <a:bodyPr wrap="square">
            <a:spAutoFit/>
          </a:bodyPr>
          <a:lstStyle/>
          <a:p>
            <a:r>
              <a:rPr lang="en-US" sz="1050" dirty="0">
                <a:latin typeface="Calibri" panose="020F0502020204030204"/>
              </a:rPr>
              <a:t>Data acquired in the lab of Guido Grossmann</a:t>
            </a:r>
          </a:p>
          <a:p>
            <a:r>
              <a:rPr lang="en-US" sz="1050" dirty="0">
                <a:latin typeface="Calibri" panose="020F0502020204030204"/>
              </a:rPr>
              <a:t>https://www.icib.hhu.de/</a:t>
            </a:r>
            <a:endParaRPr lang="de-DE" sz="1050" dirty="0"/>
          </a:p>
        </p:txBody>
      </p:sp>
      <p:sp>
        <p:nvSpPr>
          <p:cNvPr id="10" name="Datumsplatzhalter 3">
            <a:extLst>
              <a:ext uri="{FF2B5EF4-FFF2-40B4-BE49-F238E27FC236}">
                <a16:creationId xmlns:a16="http://schemas.microsoft.com/office/drawing/2014/main" id="{3C8A5C0D-4B17-4A10-8494-8AA7EA5BC2EC}"/>
              </a:ext>
            </a:extLst>
          </p:cNvPr>
          <p:cNvSpPr>
            <a:spLocks noGrp="1"/>
          </p:cNvSpPr>
          <p:nvPr>
            <p:ph type="dt" sz="half" idx="2"/>
          </p:nvPr>
        </p:nvSpPr>
        <p:spPr bwMode="auto">
          <a:xfrm>
            <a:off x="10094429" y="6422389"/>
            <a:ext cx="905142" cy="260985"/>
          </a:xfrm>
          <a:prstGeom prst="rect">
            <a:avLst/>
          </a:prstGeom>
        </p:spPr>
        <p:txBody>
          <a:bodyPr anchor="ctr" anchorCtr="0"/>
          <a:lstStyle>
            <a:lvl1pPr algn="ctr">
              <a:defRPr sz="900">
                <a:solidFill>
                  <a:schemeClr val="tx1"/>
                </a:solidFill>
                <a:latin typeface="Leelawadee UI"/>
                <a:cs typeface="Leelawadee UI"/>
              </a:defRPr>
            </a:lvl1pPr>
          </a:lstStyle>
          <a:p>
            <a:pPr>
              <a:defRPr/>
            </a:pPr>
            <a:r>
              <a:rPr lang="de-DE" dirty="0"/>
              <a:t>29/04/24</a:t>
            </a:r>
            <a:endParaRPr dirty="0"/>
          </a:p>
        </p:txBody>
      </p:sp>
    </p:spTree>
    <p:extLst>
      <p:ext uri="{BB962C8B-B14F-4D97-AF65-F5344CB8AC3E}">
        <p14:creationId xmlns:p14="http://schemas.microsoft.com/office/powerpoint/2010/main" val="4160921124"/>
      </p:ext>
    </p:extLst>
  </p:cSld>
  <p:clrMapOvr>
    <a:masterClrMapping/>
  </p:clrMapOvr>
</p:sld>
</file>

<file path=ppt/theme/theme1.xml><?xml version="1.0" encoding="utf-8"?>
<a:theme xmlns:a="http://schemas.openxmlformats.org/drawingml/2006/main" name="1_Office">
  <a:themeElements>
    <a:clrScheme name="NFDI4BIOIMAGE 2023">
      <a:dk1>
        <a:sysClr val="windowText" lastClr="000000"/>
      </a:dk1>
      <a:lt1>
        <a:sysClr val="window" lastClr="FFFFFF"/>
      </a:lt1>
      <a:dk2>
        <a:srgbClr val="3B485A"/>
      </a:dk2>
      <a:lt2>
        <a:srgbClr val="E7E6E6"/>
      </a:lt2>
      <a:accent1>
        <a:srgbClr val="0098D9"/>
      </a:accent1>
      <a:accent2>
        <a:srgbClr val="BDCC18"/>
      </a:accent2>
      <a:accent3>
        <a:srgbClr val="B5BAC1"/>
      </a:accent3>
      <a:accent4>
        <a:srgbClr val="FFC000"/>
      </a:accent4>
      <a:accent5>
        <a:srgbClr val="70AD47"/>
      </a:accent5>
      <a:accent6>
        <a:srgbClr val="954F72"/>
      </a:accent6>
      <a:hlink>
        <a:srgbClr val="0098D9"/>
      </a:hlink>
      <a:folHlink>
        <a:srgbClr val="4FCAFF"/>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831</Words>
  <Application>Microsoft Office PowerPoint</Application>
  <DocSecurity>0</DocSecurity>
  <PresentationFormat>Breitbild</PresentationFormat>
  <Paragraphs>120</Paragraphs>
  <Slides>13</Slides>
  <Notes>2</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13</vt:i4>
      </vt:variant>
    </vt:vector>
  </HeadingPairs>
  <TitlesOfParts>
    <vt:vector size="19" baseType="lpstr">
      <vt:lpstr>Arial</vt:lpstr>
      <vt:lpstr>Calibri</vt:lpstr>
      <vt:lpstr>Harding</vt:lpstr>
      <vt:lpstr>Leelawadee UI</vt:lpstr>
      <vt:lpstr>Open Sans</vt:lpstr>
      <vt:lpstr>1_Office</vt:lpstr>
      <vt:lpstr>Recommended Metadata for Biological Images</vt:lpstr>
      <vt:lpstr>REMBI provides guidelines for metadata for biological images</vt:lpstr>
      <vt:lpstr>REMBI module 1: Study</vt:lpstr>
      <vt:lpstr>REMBI module 2: Study component</vt:lpstr>
      <vt:lpstr>REMBI module 3: Biosample</vt:lpstr>
      <vt:lpstr>REMBI module 4: Specimen</vt:lpstr>
      <vt:lpstr>REMBI at CAi</vt:lpstr>
      <vt:lpstr>REMBI at CAi</vt:lpstr>
      <vt:lpstr>REMBI at CAi</vt:lpstr>
      <vt:lpstr>REMBI at CAi</vt:lpstr>
      <vt:lpstr>REMBI at CAi</vt:lpstr>
      <vt:lpstr>REMBI at CAi</vt:lpstr>
      <vt:lpstr>Acknowledgments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Schmidt, Christian</dc:creator>
  <cp:keywords/>
  <dc:description/>
  <cp:lastModifiedBy>Schmidt, Christian</cp:lastModifiedBy>
  <cp:revision>50</cp:revision>
  <dcterms:created xsi:type="dcterms:W3CDTF">2023-09-28T07:40:53Z</dcterms:created>
  <dcterms:modified xsi:type="dcterms:W3CDTF">2024-05-03T06:56:12Z</dcterms:modified>
  <cp:category/>
  <dc:identifier/>
  <cp:contentStatus/>
  <dc:language/>
  <cp:version/>
</cp:coreProperties>
</file>