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handoutMasterIdLst>
    <p:handoutMasterId r:id="rId21"/>
  </p:handoutMasterIdLst>
  <p:sldIdLst>
    <p:sldId id="263" r:id="rId2"/>
    <p:sldId id="491" r:id="rId3"/>
    <p:sldId id="266" r:id="rId4"/>
    <p:sldId id="267" r:id="rId5"/>
    <p:sldId id="497" r:id="rId6"/>
    <p:sldId id="276" r:id="rId7"/>
    <p:sldId id="265" r:id="rId8"/>
    <p:sldId id="490" r:id="rId9"/>
    <p:sldId id="268" r:id="rId10"/>
    <p:sldId id="474" r:id="rId11"/>
    <p:sldId id="495" r:id="rId12"/>
    <p:sldId id="496" r:id="rId13"/>
    <p:sldId id="259" r:id="rId14"/>
    <p:sldId id="492" r:id="rId15"/>
    <p:sldId id="493" r:id="rId16"/>
    <p:sldId id="494" r:id="rId17"/>
    <p:sldId id="264" r:id="rId18"/>
    <p:sldId id="261" r:id="rId1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8D8"/>
    <a:srgbClr val="0B1C2F"/>
    <a:srgbClr val="0B1B2E"/>
    <a:srgbClr val="BDCE17"/>
    <a:srgbClr val="EBF0B9"/>
    <a:srgbClr val="B2E0F3"/>
    <a:srgbClr val="B5BAC1"/>
    <a:srgbClr val="F8FAE7"/>
    <a:srgbClr val="E5F4FB"/>
    <a:srgbClr val="E6E8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0" autoAdjust="0"/>
    <p:restoredTop sz="94660"/>
  </p:normalViewPr>
  <p:slideViewPr>
    <p:cSldViewPr snapToGrid="0">
      <p:cViewPr varScale="1">
        <p:scale>
          <a:sx n="125" d="100"/>
          <a:sy n="125" d="100"/>
        </p:scale>
        <p:origin x="456" y="91"/>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5" d="100"/>
          <a:sy n="95" d="100"/>
        </p:scale>
        <p:origin x="3187"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1A506C4-8798-41B7-930A-5C46C43252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C26497F3-FAC5-4F97-B2A0-664BC4EA6C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930C15F-1F45-4690-9695-342ADCEEF33C}" type="datetimeFigureOut">
              <a:rPr lang="de-DE" smtClean="0"/>
              <a:t>02.05.2024</a:t>
            </a:fld>
            <a:endParaRPr lang="de-DE"/>
          </a:p>
        </p:txBody>
      </p:sp>
      <p:sp>
        <p:nvSpPr>
          <p:cNvPr id="4" name="Fußzeilenplatzhalter 3">
            <a:extLst>
              <a:ext uri="{FF2B5EF4-FFF2-40B4-BE49-F238E27FC236}">
                <a16:creationId xmlns:a16="http://schemas.microsoft.com/office/drawing/2014/main" id="{8A18F0C7-0C44-4DF5-B455-56E40960C5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B0BEC7C7-802D-41AE-B19C-73DAD92DAE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5A6F7AB-63DD-4480-B717-4790EAABE48A}" type="slidenum">
              <a:rPr lang="de-DE" smtClean="0"/>
              <a:t>‹Nr.›</a:t>
            </a:fld>
            <a:endParaRPr lang="de-DE"/>
          </a:p>
        </p:txBody>
      </p:sp>
    </p:spTree>
    <p:extLst>
      <p:ext uri="{BB962C8B-B14F-4D97-AF65-F5344CB8AC3E}">
        <p14:creationId xmlns:p14="http://schemas.microsoft.com/office/powerpoint/2010/main" val="17460434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E6F3EA-20EB-4293-8045-24CEA2957738}" type="datetimeFigureOut">
              <a:rPr lang="de-DE" smtClean="0"/>
              <a:t>02.05.2024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19A4DF-5687-41A7-9008-20301823BEA7}" type="slidenum">
              <a:rPr lang="de-DE" smtClean="0"/>
              <a:t>‹Nr.›</a:t>
            </a:fld>
            <a:endParaRPr lang="de-DE"/>
          </a:p>
        </p:txBody>
      </p:sp>
    </p:spTree>
    <p:extLst>
      <p:ext uri="{BB962C8B-B14F-4D97-AF65-F5344CB8AC3E}">
        <p14:creationId xmlns:p14="http://schemas.microsoft.com/office/powerpoint/2010/main" val="19886669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_NFDI4BI_Stil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8568E8-E8D8-4B0C-B20C-5E9A1F7F0451}"/>
              </a:ext>
            </a:extLst>
          </p:cNvPr>
          <p:cNvSpPr>
            <a:spLocks noGrp="1"/>
          </p:cNvSpPr>
          <p:nvPr>
            <p:ph type="ctrTitle" hasCustomPrompt="1"/>
          </p:nvPr>
        </p:nvSpPr>
        <p:spPr>
          <a:xfrm>
            <a:off x="1998133" y="2193888"/>
            <a:ext cx="8195734" cy="1115402"/>
          </a:xfrm>
        </p:spPr>
        <p:txBody>
          <a:bodyPr anchor="b"/>
          <a:lstStyle>
            <a:lvl1pPr algn="l">
              <a:defRPr sz="6000">
                <a:solidFill>
                  <a:srgbClr val="0B1B2E"/>
                </a:solidFill>
                <a:latin typeface="Leelawadee UI" panose="020B0502040204020203" pitchFamily="34" charset="-34"/>
                <a:cs typeface="Leelawadee UI" panose="020B0502040204020203" pitchFamily="34" charset="-34"/>
              </a:defRPr>
            </a:lvl1pPr>
          </a:lstStyle>
          <a:p>
            <a:r>
              <a:rPr lang="de-DE" dirty="0"/>
              <a:t>TITEL Stil 1</a:t>
            </a:r>
          </a:p>
        </p:txBody>
      </p:sp>
      <p:sp>
        <p:nvSpPr>
          <p:cNvPr id="3" name="Untertitel 2">
            <a:extLst>
              <a:ext uri="{FF2B5EF4-FFF2-40B4-BE49-F238E27FC236}">
                <a16:creationId xmlns:a16="http://schemas.microsoft.com/office/drawing/2014/main" id="{38314AA3-59CF-4CA5-A1B3-F388C3FA9DD1}"/>
              </a:ext>
            </a:extLst>
          </p:cNvPr>
          <p:cNvSpPr>
            <a:spLocks noGrp="1"/>
          </p:cNvSpPr>
          <p:nvPr>
            <p:ph type="subTitle" idx="1" hasCustomPrompt="1"/>
          </p:nvPr>
        </p:nvSpPr>
        <p:spPr>
          <a:xfrm>
            <a:off x="1998133" y="3429000"/>
            <a:ext cx="8195734" cy="1187032"/>
          </a:xfrm>
        </p:spPr>
        <p:txBody>
          <a:bodyPr/>
          <a:lstStyle>
            <a:lvl1pPr marL="0" indent="0" algn="l">
              <a:buNone/>
              <a:defRPr sz="2400">
                <a:solidFill>
                  <a:srgbClr val="0B1B2E"/>
                </a:solidFill>
                <a:latin typeface="Leelawadee UI" panose="020B0502040204020203" pitchFamily="34" charset="-34"/>
                <a:cs typeface="Leelawadee UI" panose="020B0502040204020203" pitchFamily="34" charset="-34"/>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Untertitel</a:t>
            </a:r>
          </a:p>
        </p:txBody>
      </p:sp>
      <p:sp>
        <p:nvSpPr>
          <p:cNvPr id="20" name="Textplatzhalter 19">
            <a:extLst>
              <a:ext uri="{FF2B5EF4-FFF2-40B4-BE49-F238E27FC236}">
                <a16:creationId xmlns:a16="http://schemas.microsoft.com/office/drawing/2014/main" id="{4356A2F9-EDC7-48E1-8AB1-E4CCD67C4B13}"/>
              </a:ext>
            </a:extLst>
          </p:cNvPr>
          <p:cNvSpPr>
            <a:spLocks noGrp="1"/>
          </p:cNvSpPr>
          <p:nvPr>
            <p:ph type="body" sz="quarter" idx="13" hasCustomPrompt="1"/>
          </p:nvPr>
        </p:nvSpPr>
        <p:spPr>
          <a:xfrm>
            <a:off x="1997604" y="5133466"/>
            <a:ext cx="8194675" cy="707326"/>
          </a:xfrm>
        </p:spPr>
        <p:txBody>
          <a:bodyPr>
            <a:noAutofit/>
          </a:bodyPr>
          <a:lstStyle>
            <a:lvl1pPr marL="0" indent="0" algn="l">
              <a:buNone/>
              <a:defRPr sz="1800" i="0">
                <a:solidFill>
                  <a:srgbClr val="0B1B2E"/>
                </a:solidFill>
                <a:latin typeface="Leelawadee UI" panose="020B0502040204020203" pitchFamily="34" charset="-34"/>
                <a:cs typeface="Leelawadee UI" panose="020B0502040204020203" pitchFamily="34" charset="-34"/>
              </a:defRPr>
            </a:lvl1pPr>
            <a:lvl2pPr>
              <a:defRPr sz="1800">
                <a:solidFill>
                  <a:srgbClr val="0B1B2E"/>
                </a:solidFill>
                <a:latin typeface="Arial" panose="020B0604020202020204" pitchFamily="34" charset="0"/>
                <a:cs typeface="Arial" panose="020B0604020202020204" pitchFamily="34" charset="0"/>
              </a:defRPr>
            </a:lvl2pPr>
            <a:lvl3pPr>
              <a:defRPr sz="1600">
                <a:solidFill>
                  <a:srgbClr val="0B1B2E"/>
                </a:solidFill>
                <a:latin typeface="Arial" panose="020B0604020202020204" pitchFamily="34" charset="0"/>
                <a:cs typeface="Arial" panose="020B0604020202020204" pitchFamily="34" charset="0"/>
              </a:defRPr>
            </a:lvl3pPr>
            <a:lvl4pPr>
              <a:defRPr sz="1400">
                <a:solidFill>
                  <a:srgbClr val="0B1B2E"/>
                </a:solidFill>
                <a:latin typeface="Arial" panose="020B0604020202020204" pitchFamily="34" charset="0"/>
                <a:cs typeface="Arial" panose="020B0604020202020204" pitchFamily="34" charset="0"/>
              </a:defRPr>
            </a:lvl4pPr>
            <a:lvl5pPr>
              <a:defRPr sz="1400">
                <a:solidFill>
                  <a:srgbClr val="0B1B2E"/>
                </a:solidFill>
                <a:latin typeface="Arial" panose="020B0604020202020204" pitchFamily="34" charset="0"/>
                <a:cs typeface="Arial" panose="020B0604020202020204" pitchFamily="34" charset="0"/>
              </a:defRPr>
            </a:lvl5pPr>
          </a:lstStyle>
          <a:p>
            <a:pPr lvl="0"/>
            <a:r>
              <a:rPr lang="de-DE" dirty="0"/>
              <a:t>Autoren</a:t>
            </a:r>
          </a:p>
        </p:txBody>
      </p:sp>
      <p:sp>
        <p:nvSpPr>
          <p:cNvPr id="15" name="Rechteck 14">
            <a:extLst>
              <a:ext uri="{FF2B5EF4-FFF2-40B4-BE49-F238E27FC236}">
                <a16:creationId xmlns:a16="http://schemas.microsoft.com/office/drawing/2014/main" id="{C44CB247-4B11-4B1F-BFE1-F0AB679E8EDA}"/>
              </a:ext>
            </a:extLst>
          </p:cNvPr>
          <p:cNvSpPr/>
          <p:nvPr userDrawn="1"/>
        </p:nvSpPr>
        <p:spPr>
          <a:xfrm>
            <a:off x="1" y="6667500"/>
            <a:ext cx="1092200" cy="190500"/>
          </a:xfrm>
          <a:prstGeom prst="rect">
            <a:avLst/>
          </a:prstGeom>
          <a:solidFill>
            <a:srgbClr val="0B1C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A8DDB9D7-FB12-4D6C-AD8F-FB67AF03AD13}"/>
              </a:ext>
            </a:extLst>
          </p:cNvPr>
          <p:cNvSpPr/>
          <p:nvPr userDrawn="1"/>
        </p:nvSpPr>
        <p:spPr>
          <a:xfrm>
            <a:off x="1092201" y="6667500"/>
            <a:ext cx="2123129" cy="190500"/>
          </a:xfrm>
          <a:prstGeom prst="rect">
            <a:avLst/>
          </a:prstGeom>
          <a:solidFill>
            <a:srgbClr val="009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E5F4FB"/>
              </a:solidFill>
            </a:endParaRPr>
          </a:p>
        </p:txBody>
      </p:sp>
      <p:sp>
        <p:nvSpPr>
          <p:cNvPr id="18" name="Rechteck 17">
            <a:extLst>
              <a:ext uri="{FF2B5EF4-FFF2-40B4-BE49-F238E27FC236}">
                <a16:creationId xmlns:a16="http://schemas.microsoft.com/office/drawing/2014/main" id="{CBA6503D-4F9C-4DFF-8EDA-A0C4BCFDFF71}"/>
              </a:ext>
            </a:extLst>
          </p:cNvPr>
          <p:cNvSpPr/>
          <p:nvPr userDrawn="1"/>
        </p:nvSpPr>
        <p:spPr>
          <a:xfrm>
            <a:off x="3215330" y="6667500"/>
            <a:ext cx="3210870" cy="190500"/>
          </a:xfrm>
          <a:prstGeom prst="rect">
            <a:avLst/>
          </a:prstGeom>
          <a:solidFill>
            <a:srgbClr val="BDC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r Verbinder 4">
            <a:extLst>
              <a:ext uri="{FF2B5EF4-FFF2-40B4-BE49-F238E27FC236}">
                <a16:creationId xmlns:a16="http://schemas.microsoft.com/office/drawing/2014/main" id="{9AD22F27-9C07-4F53-9642-576077341F1F}"/>
              </a:ext>
            </a:extLst>
          </p:cNvPr>
          <p:cNvCxnSpPr>
            <a:cxnSpLocks/>
          </p:cNvCxnSpPr>
          <p:nvPr userDrawn="1"/>
        </p:nvCxnSpPr>
        <p:spPr>
          <a:xfrm>
            <a:off x="1775460" y="2186268"/>
            <a:ext cx="0" cy="2429764"/>
          </a:xfrm>
          <a:prstGeom prst="line">
            <a:avLst/>
          </a:prstGeom>
        </p:spPr>
        <p:style>
          <a:lnRef idx="1">
            <a:schemeClr val="dk1"/>
          </a:lnRef>
          <a:fillRef idx="0">
            <a:schemeClr val="dk1"/>
          </a:fillRef>
          <a:effectRef idx="0">
            <a:schemeClr val="dk1"/>
          </a:effectRef>
          <a:fontRef idx="minor">
            <a:schemeClr val="tx1"/>
          </a:fontRef>
        </p:style>
      </p:cxnSp>
      <p:pic>
        <p:nvPicPr>
          <p:cNvPr id="13" name="Grafik 12">
            <a:extLst>
              <a:ext uri="{FF2B5EF4-FFF2-40B4-BE49-F238E27FC236}">
                <a16:creationId xmlns:a16="http://schemas.microsoft.com/office/drawing/2014/main" id="{B397C995-1FDA-47DF-A2D9-7C84770DDA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83626" y="265709"/>
            <a:ext cx="3866757" cy="1207722"/>
          </a:xfrm>
          <a:prstGeom prst="rect">
            <a:avLst/>
          </a:prstGeom>
        </p:spPr>
      </p:pic>
      <p:sp>
        <p:nvSpPr>
          <p:cNvPr id="14" name="Datumsplatzhalter 3">
            <a:extLst>
              <a:ext uri="{FF2B5EF4-FFF2-40B4-BE49-F238E27FC236}">
                <a16:creationId xmlns:a16="http://schemas.microsoft.com/office/drawing/2014/main" id="{CDAC1051-046B-43F2-8617-8B2A924EF9A8}"/>
              </a:ext>
            </a:extLst>
          </p:cNvPr>
          <p:cNvSpPr>
            <a:spLocks noGrp="1"/>
          </p:cNvSpPr>
          <p:nvPr>
            <p:ph type="dt" sz="half" idx="2"/>
          </p:nvPr>
        </p:nvSpPr>
        <p:spPr>
          <a:xfrm>
            <a:off x="10333461" y="6422390"/>
            <a:ext cx="75531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29/04/24</a:t>
            </a:r>
          </a:p>
        </p:txBody>
      </p:sp>
      <p:sp>
        <p:nvSpPr>
          <p:cNvPr id="19" name="Foliennummernplatzhalter 5">
            <a:extLst>
              <a:ext uri="{FF2B5EF4-FFF2-40B4-BE49-F238E27FC236}">
                <a16:creationId xmlns:a16="http://schemas.microsoft.com/office/drawing/2014/main" id="{FFCEAC8B-F1F5-4E83-B2DB-A8C1DB9DDDB8}"/>
              </a:ext>
            </a:extLst>
          </p:cNvPr>
          <p:cNvSpPr>
            <a:spLocks noGrp="1"/>
          </p:cNvSpPr>
          <p:nvPr>
            <p:ph type="sldNum" sz="quarter" idx="4"/>
          </p:nvPr>
        </p:nvSpPr>
        <p:spPr>
          <a:xfrm>
            <a:off x="11099799" y="6422390"/>
            <a:ext cx="584201"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‹Nr.›</a:t>
            </a:fld>
            <a:endParaRPr lang="de-DE" dirty="0"/>
          </a:p>
        </p:txBody>
      </p:sp>
      <p:sp>
        <p:nvSpPr>
          <p:cNvPr id="21" name="Textfeld 20">
            <a:extLst>
              <a:ext uri="{FF2B5EF4-FFF2-40B4-BE49-F238E27FC236}">
                <a16:creationId xmlns:a16="http://schemas.microsoft.com/office/drawing/2014/main" id="{6A1CA90A-167F-4FB5-AA5B-3F64E376AD06}"/>
              </a:ext>
            </a:extLst>
          </p:cNvPr>
          <p:cNvSpPr txBox="1"/>
          <p:nvPr userDrawn="1"/>
        </p:nvSpPr>
        <p:spPr>
          <a:xfrm>
            <a:off x="6668429" y="6422390"/>
            <a:ext cx="3665032" cy="277485"/>
          </a:xfrm>
          <a:prstGeom prst="rect">
            <a:avLst/>
          </a:prstGeom>
          <a:noFill/>
        </p:spPr>
        <p:txBody>
          <a:bodyPr wrap="square" rtlCol="0">
            <a:noAutofit/>
          </a:bodyPr>
          <a:lstStyle/>
          <a:p>
            <a:r>
              <a:rPr lang="de-DE" sz="1050" b="1" dirty="0">
                <a:latin typeface="Leelawadee UI" panose="020B0502040204020203" pitchFamily="34" charset="-34"/>
                <a:cs typeface="Leelawadee UI" panose="020B0502040204020203" pitchFamily="34" charset="-34"/>
              </a:rPr>
              <a:t>FAIR </a:t>
            </a:r>
            <a:r>
              <a:rPr lang="de-DE" sz="1050" b="1" dirty="0" err="1">
                <a:latin typeface="Leelawadee UI" panose="020B0502040204020203" pitchFamily="34" charset="-34"/>
                <a:cs typeface="Leelawadee UI" panose="020B0502040204020203" pitchFamily="34" charset="-34"/>
              </a:rPr>
              <a:t>image</a:t>
            </a:r>
            <a:r>
              <a:rPr lang="de-DE" sz="1050" b="1" dirty="0">
                <a:latin typeface="Leelawadee UI" panose="020B0502040204020203" pitchFamily="34" charset="-34"/>
                <a:cs typeface="Leelawadee UI" panose="020B0502040204020203" pitchFamily="34" charset="-34"/>
              </a:rPr>
              <a:t> </a:t>
            </a:r>
            <a:r>
              <a:rPr lang="de-DE" sz="1050" b="1" dirty="0" err="1">
                <a:latin typeface="Leelawadee UI" panose="020B0502040204020203" pitchFamily="34" charset="-34"/>
                <a:cs typeface="Leelawadee UI" panose="020B0502040204020203" pitchFamily="34" charset="-34"/>
              </a:rPr>
              <a:t>data</a:t>
            </a:r>
            <a:r>
              <a:rPr lang="de-DE" sz="1050" b="1" dirty="0">
                <a:latin typeface="Leelawadee UI" panose="020B0502040204020203" pitchFamily="34" charset="-34"/>
                <a:cs typeface="Leelawadee UI" panose="020B0502040204020203" pitchFamily="34" charset="-34"/>
              </a:rPr>
              <a:t> </a:t>
            </a:r>
            <a:r>
              <a:rPr lang="de-DE" sz="1050" b="1" dirty="0" err="1">
                <a:latin typeface="Leelawadee UI" panose="020B0502040204020203" pitchFamily="34" charset="-34"/>
                <a:cs typeface="Leelawadee UI" panose="020B0502040204020203" pitchFamily="34" charset="-34"/>
              </a:rPr>
              <a:t>handling</a:t>
            </a:r>
            <a:r>
              <a:rPr lang="de-DE" sz="1050" b="1" dirty="0">
                <a:latin typeface="Leelawadee UI" panose="020B0502040204020203" pitchFamily="34" charset="-34"/>
                <a:cs typeface="Leelawadee UI" panose="020B0502040204020203" pitchFamily="34" charset="-34"/>
              </a:rPr>
              <a:t> </a:t>
            </a:r>
            <a:r>
              <a:rPr lang="de-DE" sz="1050" b="1" dirty="0" err="1">
                <a:latin typeface="Leelawadee UI" panose="020B0502040204020203" pitchFamily="34" charset="-34"/>
                <a:cs typeface="Leelawadee UI" panose="020B0502040204020203" pitchFamily="34" charset="-34"/>
              </a:rPr>
              <a:t>with</a:t>
            </a:r>
            <a:r>
              <a:rPr lang="de-DE" sz="1050" b="1" dirty="0">
                <a:latin typeface="Leelawadee UI" panose="020B0502040204020203" pitchFamily="34" charset="-34"/>
                <a:cs typeface="Leelawadee UI" panose="020B0502040204020203" pitchFamily="34" charset="-34"/>
              </a:rPr>
              <a:t> OMERO </a:t>
            </a:r>
            <a:r>
              <a:rPr lang="de-DE" sz="1050" b="1" dirty="0" err="1">
                <a:latin typeface="Leelawadee UI" panose="020B0502040204020203" pitchFamily="34" charset="-34"/>
                <a:cs typeface="Leelawadee UI" panose="020B0502040204020203" pitchFamily="34" charset="-34"/>
              </a:rPr>
              <a:t>workshop</a:t>
            </a:r>
            <a:endParaRPr lang="de-DE" sz="1050" b="1" dirty="0">
              <a:latin typeface="Leelawadee UI" panose="020B0502040204020203" pitchFamily="34" charset="-34"/>
              <a:cs typeface="Leelawadee UI" panose="020B0502040204020203" pitchFamily="34" charset="-34"/>
            </a:endParaRPr>
          </a:p>
        </p:txBody>
      </p:sp>
      <p:pic>
        <p:nvPicPr>
          <p:cNvPr id="22" name="Grafik 21">
            <a:extLst>
              <a:ext uri="{FF2B5EF4-FFF2-40B4-BE49-F238E27FC236}">
                <a16:creationId xmlns:a16="http://schemas.microsoft.com/office/drawing/2014/main" id="{4795EB85-BEA9-4BBF-A149-1DE8BAF571E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593620" y="400926"/>
            <a:ext cx="5580704" cy="6151956"/>
          </a:xfrm>
          <a:prstGeom prst="rect">
            <a:avLst/>
          </a:prstGeom>
        </p:spPr>
      </p:pic>
    </p:spTree>
    <p:extLst>
      <p:ext uri="{BB962C8B-B14F-4D97-AF65-F5344CB8AC3E}">
        <p14:creationId xmlns:p14="http://schemas.microsoft.com/office/powerpoint/2010/main" val="2505429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Inhalt_01_NFDI4BI_Stil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5F3439-9F3E-4D57-9093-2566E8055C00}"/>
              </a:ext>
            </a:extLst>
          </p:cNvPr>
          <p:cNvSpPr>
            <a:spLocks noGrp="1"/>
          </p:cNvSpPr>
          <p:nvPr>
            <p:ph type="title"/>
          </p:nvPr>
        </p:nvSpPr>
        <p:spPr>
          <a:xfrm>
            <a:off x="838200" y="284507"/>
            <a:ext cx="9029902" cy="681355"/>
          </a:xfrm>
        </p:spPr>
        <p:txBody>
          <a:bodyPr/>
          <a:lstStyle>
            <a:lvl1pPr>
              <a:defRPr>
                <a:solidFill>
                  <a:srgbClr val="0B1B2E"/>
                </a:solidFill>
                <a:latin typeface="Leelawadee UI" panose="020B0502040204020203" pitchFamily="34" charset="-34"/>
                <a:cs typeface="Leelawadee UI" panose="020B0502040204020203" pitchFamily="34" charset="-34"/>
              </a:defRPr>
            </a:lvl1pPr>
          </a:lstStyle>
          <a:p>
            <a:r>
              <a:rPr lang="de-DE" dirty="0"/>
              <a:t>Mastertitelformat bearbeiten</a:t>
            </a:r>
          </a:p>
        </p:txBody>
      </p:sp>
      <p:sp>
        <p:nvSpPr>
          <p:cNvPr id="3" name="Inhaltsplatzhalter 2">
            <a:extLst>
              <a:ext uri="{FF2B5EF4-FFF2-40B4-BE49-F238E27FC236}">
                <a16:creationId xmlns:a16="http://schemas.microsoft.com/office/drawing/2014/main" id="{C041D57A-985F-4B08-BCD7-A5833B483884}"/>
              </a:ext>
            </a:extLst>
          </p:cNvPr>
          <p:cNvSpPr>
            <a:spLocks noGrp="1"/>
          </p:cNvSpPr>
          <p:nvPr>
            <p:ph idx="1" hasCustomPrompt="1"/>
          </p:nvPr>
        </p:nvSpPr>
        <p:spPr>
          <a:xfrm>
            <a:off x="838200" y="1320800"/>
            <a:ext cx="10845800" cy="4856163"/>
          </a:xfrm>
        </p:spPr>
        <p:txBody>
          <a:bodyPr/>
          <a:lstStyle>
            <a:lvl1pPr>
              <a:defRPr>
                <a:latin typeface="Leelawadee UI" panose="020B0502040204020203" pitchFamily="34" charset="-34"/>
                <a:cs typeface="Leelawadee UI" panose="020B0502040204020203" pitchFamily="34" charset="-34"/>
              </a:defRPr>
            </a:lvl1pPr>
            <a:lvl2pPr>
              <a:defRPr>
                <a:latin typeface="Leelawadee UI" panose="020B0502040204020203" pitchFamily="34" charset="-34"/>
                <a:cs typeface="Leelawadee UI" panose="020B0502040204020203" pitchFamily="34" charset="-34"/>
              </a:defRPr>
            </a:lvl2pPr>
            <a:lvl3pPr>
              <a:defRPr>
                <a:latin typeface="Leelawadee UI" panose="020B0502040204020203" pitchFamily="34" charset="-34"/>
                <a:cs typeface="Leelawadee UI" panose="020B0502040204020203" pitchFamily="34" charset="-34"/>
              </a:defRPr>
            </a:lvl3pPr>
            <a:lvl4pPr>
              <a:defRPr>
                <a:latin typeface="Leelawadee UI" panose="020B0502040204020203" pitchFamily="34" charset="-34"/>
                <a:cs typeface="Leelawadee UI" panose="020B0502040204020203" pitchFamily="34" charset="-34"/>
              </a:defRPr>
            </a:lvl4pPr>
            <a:lvl5pPr>
              <a:defRPr>
                <a:latin typeface="Leelawadee UI" panose="020B0502040204020203" pitchFamily="34" charset="-34"/>
                <a:cs typeface="Leelawadee UI" panose="020B0502040204020203" pitchFamily="34" charset="-34"/>
              </a:defRPr>
            </a:lvl5pPr>
          </a:lstStyle>
          <a:p>
            <a:pPr lvl="0"/>
            <a:r>
              <a:rPr lang="de-DE" dirty="0"/>
              <a:t>Inhaltsfolie Stil 1</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7" name="Grafik 6">
            <a:extLst>
              <a:ext uri="{FF2B5EF4-FFF2-40B4-BE49-F238E27FC236}">
                <a16:creationId xmlns:a16="http://schemas.microsoft.com/office/drawing/2014/main" id="{EEB50CCD-96FB-47A6-B43D-8A6386F251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25899" y="284507"/>
            <a:ext cx="1747344" cy="545756"/>
          </a:xfrm>
          <a:prstGeom prst="rect">
            <a:avLst/>
          </a:prstGeom>
        </p:spPr>
      </p:pic>
      <p:sp>
        <p:nvSpPr>
          <p:cNvPr id="17" name="Foliennummernplatzhalter 5">
            <a:extLst>
              <a:ext uri="{FF2B5EF4-FFF2-40B4-BE49-F238E27FC236}">
                <a16:creationId xmlns:a16="http://schemas.microsoft.com/office/drawing/2014/main" id="{80A0BD95-6A26-4BF4-842E-80F6FB772666}"/>
              </a:ext>
            </a:extLst>
          </p:cNvPr>
          <p:cNvSpPr>
            <a:spLocks noGrp="1"/>
          </p:cNvSpPr>
          <p:nvPr>
            <p:ph type="sldNum" sz="quarter" idx="4"/>
          </p:nvPr>
        </p:nvSpPr>
        <p:spPr>
          <a:xfrm>
            <a:off x="11099799" y="6422390"/>
            <a:ext cx="584201"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‹Nr.›</a:t>
            </a:fld>
            <a:endParaRPr lang="de-DE" dirty="0"/>
          </a:p>
        </p:txBody>
      </p:sp>
      <p:sp>
        <p:nvSpPr>
          <p:cNvPr id="18" name="Rechteck 17">
            <a:extLst>
              <a:ext uri="{FF2B5EF4-FFF2-40B4-BE49-F238E27FC236}">
                <a16:creationId xmlns:a16="http://schemas.microsoft.com/office/drawing/2014/main" id="{1FB3D4C2-91F4-483B-8B9E-051DC83D8DAF}"/>
              </a:ext>
            </a:extLst>
          </p:cNvPr>
          <p:cNvSpPr/>
          <p:nvPr userDrawn="1"/>
        </p:nvSpPr>
        <p:spPr>
          <a:xfrm>
            <a:off x="1" y="6667500"/>
            <a:ext cx="1092200" cy="190500"/>
          </a:xfrm>
          <a:prstGeom prst="rect">
            <a:avLst/>
          </a:prstGeom>
          <a:solidFill>
            <a:srgbClr val="0B1C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71534C28-FA8E-487C-9A05-751D1C722235}"/>
              </a:ext>
            </a:extLst>
          </p:cNvPr>
          <p:cNvSpPr/>
          <p:nvPr userDrawn="1"/>
        </p:nvSpPr>
        <p:spPr>
          <a:xfrm>
            <a:off x="1092201" y="6667500"/>
            <a:ext cx="2123129" cy="190500"/>
          </a:xfrm>
          <a:prstGeom prst="rect">
            <a:avLst/>
          </a:prstGeom>
          <a:solidFill>
            <a:srgbClr val="009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E5F4FB"/>
              </a:solidFill>
            </a:endParaRPr>
          </a:p>
        </p:txBody>
      </p:sp>
      <p:sp>
        <p:nvSpPr>
          <p:cNvPr id="20" name="Rechteck 19">
            <a:extLst>
              <a:ext uri="{FF2B5EF4-FFF2-40B4-BE49-F238E27FC236}">
                <a16:creationId xmlns:a16="http://schemas.microsoft.com/office/drawing/2014/main" id="{1A8874F5-296A-4E89-9001-102DBF3AA4B9}"/>
              </a:ext>
            </a:extLst>
          </p:cNvPr>
          <p:cNvSpPr/>
          <p:nvPr userDrawn="1"/>
        </p:nvSpPr>
        <p:spPr>
          <a:xfrm>
            <a:off x="3215330" y="6667500"/>
            <a:ext cx="3210870" cy="190500"/>
          </a:xfrm>
          <a:prstGeom prst="rect">
            <a:avLst/>
          </a:prstGeom>
          <a:solidFill>
            <a:srgbClr val="BDC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Datumsplatzhalter 3">
            <a:extLst>
              <a:ext uri="{FF2B5EF4-FFF2-40B4-BE49-F238E27FC236}">
                <a16:creationId xmlns:a16="http://schemas.microsoft.com/office/drawing/2014/main" id="{E0F211F8-B2FE-47B8-94B8-8C51B71E2FA2}"/>
              </a:ext>
            </a:extLst>
          </p:cNvPr>
          <p:cNvSpPr>
            <a:spLocks noGrp="1"/>
          </p:cNvSpPr>
          <p:nvPr>
            <p:ph type="dt" sz="half" idx="2"/>
          </p:nvPr>
        </p:nvSpPr>
        <p:spPr>
          <a:xfrm>
            <a:off x="10333461" y="6422390"/>
            <a:ext cx="75531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29/04/24</a:t>
            </a:r>
          </a:p>
        </p:txBody>
      </p:sp>
      <p:sp>
        <p:nvSpPr>
          <p:cNvPr id="12" name="Textfeld 11">
            <a:extLst>
              <a:ext uri="{FF2B5EF4-FFF2-40B4-BE49-F238E27FC236}">
                <a16:creationId xmlns:a16="http://schemas.microsoft.com/office/drawing/2014/main" id="{A8EE994B-C151-424E-B3DD-2696A861F0C5}"/>
              </a:ext>
            </a:extLst>
          </p:cNvPr>
          <p:cNvSpPr txBox="1"/>
          <p:nvPr userDrawn="1"/>
        </p:nvSpPr>
        <p:spPr>
          <a:xfrm>
            <a:off x="6668429" y="6422390"/>
            <a:ext cx="3665032" cy="277485"/>
          </a:xfrm>
          <a:prstGeom prst="rect">
            <a:avLst/>
          </a:prstGeom>
          <a:noFill/>
        </p:spPr>
        <p:txBody>
          <a:bodyPr wrap="square" rtlCol="0">
            <a:noAutofit/>
          </a:bodyPr>
          <a:lstStyle/>
          <a:p>
            <a:r>
              <a:rPr lang="de-DE" sz="1050" b="1" dirty="0">
                <a:latin typeface="Leelawadee UI" panose="020B0502040204020203" pitchFamily="34" charset="-34"/>
                <a:cs typeface="Leelawadee UI" panose="020B0502040204020203" pitchFamily="34" charset="-34"/>
              </a:rPr>
              <a:t>FAIR </a:t>
            </a:r>
            <a:r>
              <a:rPr lang="de-DE" sz="1050" b="1" dirty="0" err="1">
                <a:latin typeface="Leelawadee UI" panose="020B0502040204020203" pitchFamily="34" charset="-34"/>
                <a:cs typeface="Leelawadee UI" panose="020B0502040204020203" pitchFamily="34" charset="-34"/>
              </a:rPr>
              <a:t>image</a:t>
            </a:r>
            <a:r>
              <a:rPr lang="de-DE" sz="1050" b="1" dirty="0">
                <a:latin typeface="Leelawadee UI" panose="020B0502040204020203" pitchFamily="34" charset="-34"/>
                <a:cs typeface="Leelawadee UI" panose="020B0502040204020203" pitchFamily="34" charset="-34"/>
              </a:rPr>
              <a:t> </a:t>
            </a:r>
            <a:r>
              <a:rPr lang="de-DE" sz="1050" b="1" dirty="0" err="1">
                <a:latin typeface="Leelawadee UI" panose="020B0502040204020203" pitchFamily="34" charset="-34"/>
                <a:cs typeface="Leelawadee UI" panose="020B0502040204020203" pitchFamily="34" charset="-34"/>
              </a:rPr>
              <a:t>data</a:t>
            </a:r>
            <a:r>
              <a:rPr lang="de-DE" sz="1050" b="1" dirty="0">
                <a:latin typeface="Leelawadee UI" panose="020B0502040204020203" pitchFamily="34" charset="-34"/>
                <a:cs typeface="Leelawadee UI" panose="020B0502040204020203" pitchFamily="34" charset="-34"/>
              </a:rPr>
              <a:t> </a:t>
            </a:r>
            <a:r>
              <a:rPr lang="de-DE" sz="1050" b="1" dirty="0" err="1">
                <a:latin typeface="Leelawadee UI" panose="020B0502040204020203" pitchFamily="34" charset="-34"/>
                <a:cs typeface="Leelawadee UI" panose="020B0502040204020203" pitchFamily="34" charset="-34"/>
              </a:rPr>
              <a:t>handling</a:t>
            </a:r>
            <a:r>
              <a:rPr lang="de-DE" sz="1050" b="1" dirty="0">
                <a:latin typeface="Leelawadee UI" panose="020B0502040204020203" pitchFamily="34" charset="-34"/>
                <a:cs typeface="Leelawadee UI" panose="020B0502040204020203" pitchFamily="34" charset="-34"/>
              </a:rPr>
              <a:t> </a:t>
            </a:r>
            <a:r>
              <a:rPr lang="de-DE" sz="1050" b="1" dirty="0" err="1">
                <a:latin typeface="Leelawadee UI" panose="020B0502040204020203" pitchFamily="34" charset="-34"/>
                <a:cs typeface="Leelawadee UI" panose="020B0502040204020203" pitchFamily="34" charset="-34"/>
              </a:rPr>
              <a:t>with</a:t>
            </a:r>
            <a:r>
              <a:rPr lang="de-DE" sz="1050" b="1" dirty="0">
                <a:latin typeface="Leelawadee UI" panose="020B0502040204020203" pitchFamily="34" charset="-34"/>
                <a:cs typeface="Leelawadee UI" panose="020B0502040204020203" pitchFamily="34" charset="-34"/>
              </a:rPr>
              <a:t> OMERO </a:t>
            </a:r>
            <a:r>
              <a:rPr lang="de-DE" sz="1050" b="1" dirty="0" err="1">
                <a:latin typeface="Leelawadee UI" panose="020B0502040204020203" pitchFamily="34" charset="-34"/>
                <a:cs typeface="Leelawadee UI" panose="020B0502040204020203" pitchFamily="34" charset="-34"/>
              </a:rPr>
              <a:t>workshop</a:t>
            </a:r>
            <a:endParaRPr lang="de-DE" sz="1050" b="1" dirty="0">
              <a:latin typeface="Leelawadee UI" panose="020B0502040204020203" pitchFamily="34" charset="-34"/>
              <a:cs typeface="Leelawadee UI" panose="020B0502040204020203" pitchFamily="34" charset="-34"/>
            </a:endParaRPr>
          </a:p>
        </p:txBody>
      </p:sp>
    </p:spTree>
    <p:extLst>
      <p:ext uri="{BB962C8B-B14F-4D97-AF65-F5344CB8AC3E}">
        <p14:creationId xmlns:p14="http://schemas.microsoft.com/office/powerpoint/2010/main" val="753371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userDrawn="1">
  <p:cSld name="GerBI-slide">
    <p:bg>
      <p:bgPr>
        <a:gradFill>
          <a:gsLst>
            <a:gs pos="0">
              <a:schemeClr val="bg1"/>
            </a:gs>
            <a:gs pos="73000">
              <a:srgbClr val="F2F2F2"/>
            </a:gs>
            <a:gs pos="100000">
              <a:schemeClr val="bg1">
                <a:lumMod val="75000"/>
              </a:schemeClr>
            </a:gs>
          </a:gsLst>
          <a:lin ang="5400000" scaled="1"/>
        </a:gradFill>
        <a:effectLst/>
      </p:bgPr>
    </p:bg>
    <p:spTree>
      <p:nvGrpSpPr>
        <p:cNvPr id="1" name=""/>
        <p:cNvGrpSpPr/>
        <p:nvPr/>
      </p:nvGrpSpPr>
      <p:grpSpPr bwMode="auto">
        <a:xfrm>
          <a:off x="0" y="0"/>
          <a:ext cx="0" cy="0"/>
          <a:chOff x="0" y="0"/>
          <a:chExt cx="0" cy="0"/>
        </a:xfrm>
      </p:grpSpPr>
      <p:sp>
        <p:nvSpPr>
          <p:cNvPr id="4" name="Rechteck 13"/>
          <p:cNvSpPr/>
          <p:nvPr userDrawn="1"/>
        </p:nvSpPr>
        <p:spPr bwMode="auto">
          <a:xfrm>
            <a:off x="0" y="6538912"/>
            <a:ext cx="12192000" cy="31287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latin typeface="+mn-lt"/>
            </a:endParaRPr>
          </a:p>
        </p:txBody>
      </p:sp>
      <p:sp>
        <p:nvSpPr>
          <p:cNvPr id="5" name="Datumsplatzhalter 1"/>
          <p:cNvSpPr>
            <a:spLocks noGrp="1"/>
          </p:cNvSpPr>
          <p:nvPr>
            <p:ph type="dt" sz="half" idx="10"/>
          </p:nvPr>
        </p:nvSpPr>
        <p:spPr bwMode="auto">
          <a:xfrm>
            <a:off x="235131" y="6537688"/>
            <a:ext cx="1123406" cy="312871"/>
          </a:xfrm>
        </p:spPr>
        <p:txBody>
          <a:bodyPr/>
          <a:lstStyle>
            <a:lvl1pPr algn="r">
              <a:defRPr>
                <a:solidFill>
                  <a:schemeClr val="bg1"/>
                </a:solidFill>
                <a:latin typeface="+mn-lt"/>
              </a:defRPr>
            </a:lvl1pPr>
          </a:lstStyle>
          <a:p>
            <a:pPr>
              <a:defRPr/>
            </a:pPr>
            <a:r>
              <a:rPr lang="de-DE"/>
              <a:t>01.02.2022</a:t>
            </a:r>
            <a:endParaRPr/>
          </a:p>
        </p:txBody>
      </p:sp>
      <p:sp>
        <p:nvSpPr>
          <p:cNvPr id="6" name="Fußzeilenplatzhalter 2"/>
          <p:cNvSpPr>
            <a:spLocks noGrp="1"/>
          </p:cNvSpPr>
          <p:nvPr>
            <p:ph type="ftr" sz="quarter" idx="11"/>
          </p:nvPr>
        </p:nvSpPr>
        <p:spPr bwMode="auto">
          <a:xfrm>
            <a:off x="4011741" y="6538912"/>
            <a:ext cx="4114800" cy="312871"/>
          </a:xfrm>
        </p:spPr>
        <p:txBody>
          <a:bodyPr/>
          <a:lstStyle>
            <a:lvl1pPr>
              <a:defRPr>
                <a:solidFill>
                  <a:schemeClr val="bg1"/>
                </a:solidFill>
                <a:latin typeface="+mn-lt"/>
              </a:defRPr>
            </a:lvl1pPr>
          </a:lstStyle>
          <a:p>
            <a:pPr>
              <a:defRPr/>
            </a:pPr>
            <a:r>
              <a:rPr lang="de-DE"/>
              <a:t>NFDI4BIOIMAGE</a:t>
            </a:r>
            <a:endParaRPr/>
          </a:p>
        </p:txBody>
      </p:sp>
      <p:sp>
        <p:nvSpPr>
          <p:cNvPr id="7" name="Foliennummernplatzhalter 3"/>
          <p:cNvSpPr>
            <a:spLocks noGrp="1"/>
          </p:cNvSpPr>
          <p:nvPr>
            <p:ph type="sldNum" sz="quarter" idx="12"/>
          </p:nvPr>
        </p:nvSpPr>
        <p:spPr bwMode="auto">
          <a:xfrm>
            <a:off x="11312435" y="6538911"/>
            <a:ext cx="618308" cy="312871"/>
          </a:xfrm>
        </p:spPr>
        <p:txBody>
          <a:bodyPr/>
          <a:lstStyle>
            <a:lvl1pPr algn="l">
              <a:defRPr>
                <a:solidFill>
                  <a:schemeClr val="bg1"/>
                </a:solidFill>
                <a:latin typeface="+mn-lt"/>
              </a:defRPr>
            </a:lvl1pPr>
          </a:lstStyle>
          <a:p>
            <a:pPr>
              <a:defRPr/>
            </a:pPr>
            <a:fld id="{01C7383B-F147-4BDE-BDA0-AE8ABB1D943C}" type="slidenum">
              <a:rPr lang="de-DE"/>
              <a:t>‹Nr.›</a:t>
            </a:fld>
            <a:endParaRPr lang="de-DE"/>
          </a:p>
        </p:txBody>
      </p:sp>
      <p:sp>
        <p:nvSpPr>
          <p:cNvPr id="8" name="Rechteck 5"/>
          <p:cNvSpPr/>
          <p:nvPr userDrawn="1"/>
        </p:nvSpPr>
        <p:spPr bwMode="auto">
          <a:xfrm>
            <a:off x="235131" y="188779"/>
            <a:ext cx="9342000" cy="7363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9" name="Textplatzhalter 11"/>
          <p:cNvSpPr>
            <a:spLocks noGrp="1"/>
          </p:cNvSpPr>
          <p:nvPr>
            <p:ph type="body" sz="quarter" idx="13"/>
          </p:nvPr>
        </p:nvSpPr>
        <p:spPr bwMode="auto">
          <a:xfrm>
            <a:off x="235132" y="1158875"/>
            <a:ext cx="11695612" cy="5067300"/>
          </a:xfrm>
          <a:prstGeom prst="rect">
            <a:avLst/>
          </a:prstGeom>
        </p:spPr>
        <p:txBody>
          <a:bodyPr/>
          <a:lstStyle>
            <a:lvl1pPr>
              <a:buClr>
                <a:srgbClr val="00983A"/>
              </a:buClr>
              <a:defRPr>
                <a:latin typeface="+mn-lt"/>
              </a:defRPr>
            </a:lvl1pPr>
            <a:lvl2pPr>
              <a:buClr>
                <a:srgbClr val="00983A"/>
              </a:buClr>
              <a:defRPr>
                <a:latin typeface="+mn-lt"/>
              </a:defRPr>
            </a:lvl2pPr>
            <a:lvl3pPr>
              <a:buClr>
                <a:srgbClr val="00983A"/>
              </a:buClr>
              <a:defRPr>
                <a:latin typeface="+mn-lt"/>
              </a:defRPr>
            </a:lvl3pPr>
            <a:lvl4pPr>
              <a:buClr>
                <a:srgbClr val="00983A"/>
              </a:buClr>
              <a:defRPr>
                <a:latin typeface="+mn-lt"/>
              </a:defRPr>
            </a:lvl4pPr>
            <a:lvl5pPr>
              <a:buClr>
                <a:srgbClr val="00983A"/>
              </a:buClr>
              <a:defRPr>
                <a:latin typeface="+mn-lt"/>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0" name="Titel 12"/>
          <p:cNvSpPr>
            <a:spLocks noGrp="1"/>
          </p:cNvSpPr>
          <p:nvPr>
            <p:ph type="title"/>
          </p:nvPr>
        </p:nvSpPr>
        <p:spPr bwMode="auto">
          <a:xfrm>
            <a:off x="235131" y="187554"/>
            <a:ext cx="9342000" cy="736311"/>
          </a:xfrm>
        </p:spPr>
        <p:txBody>
          <a:bodyPr>
            <a:normAutofit/>
          </a:bodyPr>
          <a:lstStyle>
            <a:lvl1pPr>
              <a:defRPr sz="4000">
                <a:latin typeface="+mn-lt"/>
              </a:defRPr>
            </a:lvl1pPr>
          </a:lstStyle>
          <a:p>
            <a:pPr>
              <a:defRPr/>
            </a:pPr>
            <a:r>
              <a:rPr lang="de-DE"/>
              <a:t>Mastertitelformat bearbeiten</a:t>
            </a:r>
            <a:endParaRPr/>
          </a:p>
        </p:txBody>
      </p:sp>
      <p:pic>
        <p:nvPicPr>
          <p:cNvPr id="11" name="Picture 1"/>
          <p:cNvPicPr>
            <a:picLocks noChangeAspect="1"/>
          </p:cNvPicPr>
          <p:nvPr userDrawn="1"/>
        </p:nvPicPr>
        <p:blipFill>
          <a:blip r:embed="rId2"/>
          <a:stretch/>
        </p:blipFill>
        <p:spPr bwMode="auto">
          <a:xfrm>
            <a:off x="9866994" y="260844"/>
            <a:ext cx="2063748" cy="565138"/>
          </a:xfrm>
          <a:prstGeom prst="rect">
            <a:avLst/>
          </a:prstGeom>
        </p:spPr>
      </p:pic>
    </p:spTree>
    <p:extLst>
      <p:ext uri="{BB962C8B-B14F-4D97-AF65-F5344CB8AC3E}">
        <p14:creationId xmlns:p14="http://schemas.microsoft.com/office/powerpoint/2010/main" val="33034535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1A1A6B5-083E-42BF-8433-08C321302978}"/>
              </a:ext>
            </a:extLst>
          </p:cNvPr>
          <p:cNvSpPr>
            <a:spLocks noGrp="1"/>
          </p:cNvSpPr>
          <p:nvPr>
            <p:ph type="title"/>
          </p:nvPr>
        </p:nvSpPr>
        <p:spPr>
          <a:xfrm>
            <a:off x="838200" y="365125"/>
            <a:ext cx="108458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D1BAB5D5-ED86-40C4-BC60-CBF8FB8E605D}"/>
              </a:ext>
            </a:extLst>
          </p:cNvPr>
          <p:cNvSpPr>
            <a:spLocks noGrp="1"/>
          </p:cNvSpPr>
          <p:nvPr>
            <p:ph type="body" idx="1"/>
          </p:nvPr>
        </p:nvSpPr>
        <p:spPr>
          <a:xfrm>
            <a:off x="838200" y="1825625"/>
            <a:ext cx="108458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Datumsplatzhalter 3">
            <a:extLst>
              <a:ext uri="{FF2B5EF4-FFF2-40B4-BE49-F238E27FC236}">
                <a16:creationId xmlns:a16="http://schemas.microsoft.com/office/drawing/2014/main" id="{E3E5F59B-A830-4786-BEED-8A14A0F8F252}"/>
              </a:ext>
            </a:extLst>
          </p:cNvPr>
          <p:cNvSpPr>
            <a:spLocks noGrp="1"/>
          </p:cNvSpPr>
          <p:nvPr>
            <p:ph type="dt" sz="half" idx="2"/>
          </p:nvPr>
        </p:nvSpPr>
        <p:spPr>
          <a:xfrm>
            <a:off x="10094429" y="6416040"/>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a:t>28/09/23</a:t>
            </a:r>
            <a:endParaRPr lang="de-DE" dirty="0"/>
          </a:p>
        </p:txBody>
      </p:sp>
      <p:sp>
        <p:nvSpPr>
          <p:cNvPr id="11" name="Fußzeilenplatzhalter 4">
            <a:extLst>
              <a:ext uri="{FF2B5EF4-FFF2-40B4-BE49-F238E27FC236}">
                <a16:creationId xmlns:a16="http://schemas.microsoft.com/office/drawing/2014/main" id="{45A99F85-DEFE-46AE-A20D-5DE4F6327DDF}"/>
              </a:ext>
            </a:extLst>
          </p:cNvPr>
          <p:cNvSpPr>
            <a:spLocks noGrp="1"/>
          </p:cNvSpPr>
          <p:nvPr>
            <p:ph type="ftr" sz="quarter" idx="3"/>
          </p:nvPr>
        </p:nvSpPr>
        <p:spPr>
          <a:xfrm>
            <a:off x="6845769" y="6422389"/>
            <a:ext cx="3248660" cy="260985"/>
          </a:xfrm>
          <a:prstGeom prst="rect">
            <a:avLst/>
          </a:prstGeom>
        </p:spPr>
        <p:txBody>
          <a:bodyPr anchor="ctr" anchorCtr="0"/>
          <a:lstStyle>
            <a:lvl1pPr algn="ctr">
              <a:defRPr sz="900" b="1">
                <a:solidFill>
                  <a:srgbClr val="0B1B2E"/>
                </a:solidFill>
                <a:latin typeface="Leelawadee UI" panose="020B0502040204020203" pitchFamily="34" charset="-34"/>
                <a:cs typeface="Leelawadee UI" panose="020B0502040204020203" pitchFamily="34" charset="-34"/>
              </a:defRPr>
            </a:lvl1pPr>
          </a:lstStyle>
          <a:p>
            <a:endParaRPr lang="de-DE" dirty="0"/>
          </a:p>
        </p:txBody>
      </p:sp>
      <p:sp>
        <p:nvSpPr>
          <p:cNvPr id="12" name="Foliennummernplatzhalter 5">
            <a:extLst>
              <a:ext uri="{FF2B5EF4-FFF2-40B4-BE49-F238E27FC236}">
                <a16:creationId xmlns:a16="http://schemas.microsoft.com/office/drawing/2014/main" id="{3D9BFE18-F82B-487F-A97F-B5DAA512CDA7}"/>
              </a:ext>
            </a:extLst>
          </p:cNvPr>
          <p:cNvSpPr>
            <a:spLocks noGrp="1"/>
          </p:cNvSpPr>
          <p:nvPr>
            <p:ph type="sldNum" sz="quarter" idx="4"/>
          </p:nvPr>
        </p:nvSpPr>
        <p:spPr>
          <a:xfrm>
            <a:off x="10999571" y="6416040"/>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‹Nr.›</a:t>
            </a:fld>
            <a:endParaRPr lang="de-DE" dirty="0"/>
          </a:p>
        </p:txBody>
      </p:sp>
    </p:spTree>
    <p:extLst>
      <p:ext uri="{BB962C8B-B14F-4D97-AF65-F5344CB8AC3E}">
        <p14:creationId xmlns:p14="http://schemas.microsoft.com/office/powerpoint/2010/main" val="3459768777"/>
      </p:ext>
    </p:extLst>
  </p:cSld>
  <p:clrMap bg1="lt1" tx1="dk1" bg2="lt2" tx2="dk2" accent1="accent1" accent2="accent2" accent3="accent3" accent4="accent4" accent5="accent5" accent6="accent6" hlink="hlink" folHlink="folHlink"/>
  <p:sldLayoutIdLst>
    <p:sldLayoutId id="2147483675" r:id="rId1"/>
    <p:sldLayoutId id="2147483674" r:id="rId2"/>
    <p:sldLayoutId id="2147483676" r:id="rId3"/>
  </p:sldLayoutIdLst>
  <p:txStyles>
    <p:titleStyle>
      <a:lvl1pPr algn="l" defTabSz="914400" rtl="0" eaLnBrk="1" latinLnBrk="0" hangingPunct="1">
        <a:lnSpc>
          <a:spcPct val="90000"/>
        </a:lnSpc>
        <a:spcBef>
          <a:spcPct val="0"/>
        </a:spcBef>
        <a:buNone/>
        <a:defRPr sz="4400" kern="1200">
          <a:solidFill>
            <a:schemeClr val="tx1"/>
          </a:solidFill>
          <a:latin typeface="Leelawadee UI" panose="020B0502040204020203" pitchFamily="34" charset="-34"/>
          <a:ea typeface="+mj-ea"/>
          <a:cs typeface="Leelawadee UI" panose="020B0502040204020203" pitchFamily="34" charset="-34"/>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eelawadee UI" panose="020B0502040204020203" pitchFamily="34" charset="-34"/>
          <a:ea typeface="+mn-ea"/>
          <a:cs typeface="Leelawadee UI" panose="020B05020402040202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eelawadee UI" panose="020B0502040204020203" pitchFamily="34" charset="-34"/>
          <a:ea typeface="+mn-ea"/>
          <a:cs typeface="Leelawadee UI" panose="020B05020402040202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eelawadee UI" panose="020B0502040204020203" pitchFamily="34" charset="-34"/>
          <a:ea typeface="+mn-ea"/>
          <a:cs typeface="Leelawadee UI" panose="020B05020402040202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creativecommons.org/licenses/by/4.0"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dfg.de/foerderung/programme/nfdi/informationsmaterialien/index.html" TargetMode="External"/><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3.sv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s://doi.org/10.5281/zenodo.8070038"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s://doi.org/10.5281/zenodo.7890311"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tinyurl.com/FAIR-CoRDI23" TargetMode="External"/><Relationship Id="rId3" Type="http://schemas.openxmlformats.org/officeDocument/2006/relationships/hyperlink" Target="https://www.go-fair.org/fair-principles/f1-meta-data-assigned-globally-unique-persistent-identifiers/" TargetMode="External"/><Relationship Id="rId7" Type="http://schemas.openxmlformats.org/officeDocument/2006/relationships/hyperlink" Target="https://www.go-fair.org/fair-principles/"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https://www.go-fair.org/fair-principles/f4-metadata-registered-indexed-searchable-resource/" TargetMode="External"/><Relationship Id="rId5" Type="http://schemas.openxmlformats.org/officeDocument/2006/relationships/hyperlink" Target="https://www.go-fair.org/fair-principles/f3-metadata-clearly-explicitly-include-identifier-data-describe/" TargetMode="External"/><Relationship Id="rId4" Type="http://schemas.openxmlformats.org/officeDocument/2006/relationships/hyperlink" Target="https://www.go-fair.org/fair-principles/f2-data-described-rich-metadata/"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go-fair.org/fair-principles/metadata-retrievable-identifier-standardised-communication-protocol/" TargetMode="External"/><Relationship Id="rId7" Type="http://schemas.openxmlformats.org/officeDocument/2006/relationships/hyperlink" Target="https://www.go-fair.org/fair-principles/"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https://www.go-fair.org/fair-principles/a2-metadata-accessible-even-data-no-longer-available/" TargetMode="External"/><Relationship Id="rId5" Type="http://schemas.openxmlformats.org/officeDocument/2006/relationships/hyperlink" Target="https://www.go-fair.org/fair-principles/a1-2-protocol-allows-authentication-authorisation-required/" TargetMode="External"/><Relationship Id="rId4" Type="http://schemas.openxmlformats.org/officeDocument/2006/relationships/hyperlink" Target="https://www.go-fair.org/fair-principles/a1-1-protocol-open-free-universally-implementable/"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go-fair.org/fair-principles/i1-metadata-use-formal-accessible-shared-broadly-applicable-language-knowledge-representation/"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https://www.go-fair.org/fair-principles/" TargetMode="External"/><Relationship Id="rId5" Type="http://schemas.openxmlformats.org/officeDocument/2006/relationships/hyperlink" Target="https://www.go-fair.org/fair-principles/i3-metadata-include-qualified-references-metadata/" TargetMode="External"/><Relationship Id="rId4" Type="http://schemas.openxmlformats.org/officeDocument/2006/relationships/hyperlink" Target="https://www.go-fair.org/fair-principles/i2-metadata-use-vocabularies-follow-fair-principles/"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s://www.go-fair.org/fair-principles/r1-metadata-richly-described-plurality-accurate-relevant-attributes/" TargetMode="External"/><Relationship Id="rId7" Type="http://schemas.openxmlformats.org/officeDocument/2006/relationships/hyperlink" Target="https://www.go-fair.org/fair-principles/"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https://www.go-fair.org/fair-principles/r1-3-metadata-meet-domain-relevant-community-standards/" TargetMode="External"/><Relationship Id="rId5" Type="http://schemas.openxmlformats.org/officeDocument/2006/relationships/hyperlink" Target="https://www.go-fair.org/fair-principles/r1-2-metadata-associated-detailed-provenance/" TargetMode="External"/><Relationship Id="rId4" Type="http://schemas.openxmlformats.org/officeDocument/2006/relationships/hyperlink" Target="https://www.go-fair.org/fair-principles/r1-1-metadata-released-clear-accessible-data-usage-license/" TargetMode="External"/><Relationship Id="rId9" Type="http://schemas.openxmlformats.org/officeDocument/2006/relationships/hyperlink" Target="https://tinyurl.com/FAIR-CoRDI23"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hyperlink" Target="mailto:office@nfdi4bioimage.de" TargetMode="External"/><Relationship Id="rId4" Type="http://schemas.openxmlformats.org/officeDocument/2006/relationships/hyperlink" Target="https://www.i3dbio.de/"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dfg.de/en/research_funding/principles_dfg_funding/research_data/index.html" TargetMode="External"/><Relationship Id="rId7"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hyperlink" Target="https://legalinstruments.oecd.org/en/instruments/OECD-LEGAL-0347" TargetMode="External"/><Relationship Id="rId5" Type="http://schemas.openxmlformats.org/officeDocument/2006/relationships/hyperlink" Target="https://twitter.com/BMBF_Bund/status/1571801906074337280?s=20&amp;t=krDcwOPMuPwjs-VisYBgVg" TargetMode="External"/><Relationship Id="rId4" Type="http://schemas.openxmlformats.org/officeDocument/2006/relationships/hyperlink" Target="https://erc.europa.eu/sites/default/files/document/file/ERC_info_document-Open_Research_Data_and_Data_Management_Plans.pdf" TargetMode="External"/><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hyperlink" Target="https://www.youtube.com/watch?v=j-6N3bLgYyQ&amp;t=10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creativecommons.org/licenses/by/4.0" TargetMode="External"/><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creativecommons.org/licenses/by/4.0" TargetMode="External"/><Relationship Id="rId2" Type="http://schemas.openxmlformats.org/officeDocument/2006/relationships/image" Target="../media/image10.emf"/><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tinyurl.com/FAIR-CoRDI23" TargetMode="Externa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hyperlink" Target="http://creativecommons.org/licenses/by/4.0" TargetMode="External"/><Relationship Id="rId2" Type="http://schemas.openxmlformats.org/officeDocument/2006/relationships/hyperlink" Target="https://osf.io/ceyvj/" TargetMode="Externa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5.sv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F51C391-5120-4D38-8BF8-E07FC1A3419A}"/>
              </a:ext>
            </a:extLst>
          </p:cNvPr>
          <p:cNvSpPr>
            <a:spLocks noGrp="1"/>
          </p:cNvSpPr>
          <p:nvPr>
            <p:ph type="ctrTitle"/>
          </p:nvPr>
        </p:nvSpPr>
        <p:spPr>
          <a:xfrm>
            <a:off x="1998132" y="2193888"/>
            <a:ext cx="9273117" cy="2585323"/>
          </a:xfrm>
        </p:spPr>
        <p:txBody>
          <a:bodyPr anchor="t" anchorCtr="0">
            <a:spAutoFit/>
          </a:bodyPr>
          <a:lstStyle/>
          <a:p>
            <a:pPr algn="l"/>
            <a:r>
              <a:rPr lang="de-DE" dirty="0" err="1">
                <a:latin typeface="Leelawadee UI" panose="020B0502040204020203" pitchFamily="34" charset="-34"/>
                <a:cs typeface="Leelawadee UI" panose="020B0502040204020203" pitchFamily="34" charset="-34"/>
              </a:rPr>
              <a:t>Introduction</a:t>
            </a:r>
            <a:r>
              <a:rPr lang="de-DE" dirty="0">
                <a:latin typeface="Leelawadee UI" panose="020B0502040204020203" pitchFamily="34" charset="-34"/>
                <a:cs typeface="Leelawadee UI" panose="020B0502040204020203" pitchFamily="34" charset="-34"/>
              </a:rPr>
              <a:t> </a:t>
            </a:r>
            <a:r>
              <a:rPr lang="de-DE" dirty="0" err="1">
                <a:latin typeface="Leelawadee UI" panose="020B0502040204020203" pitchFamily="34" charset="-34"/>
                <a:cs typeface="Leelawadee UI" panose="020B0502040204020203" pitchFamily="34" charset="-34"/>
              </a:rPr>
              <a:t>to</a:t>
            </a:r>
            <a:r>
              <a:rPr lang="de-DE" dirty="0">
                <a:latin typeface="Leelawadee UI" panose="020B0502040204020203" pitchFamily="34" charset="-34"/>
                <a:cs typeface="Leelawadee UI" panose="020B0502040204020203" pitchFamily="34" charset="-34"/>
              </a:rPr>
              <a:t> </a:t>
            </a:r>
            <a:r>
              <a:rPr lang="de-DE" dirty="0" err="1">
                <a:latin typeface="Leelawadee UI" panose="020B0502040204020203" pitchFamily="34" charset="-34"/>
                <a:cs typeface="Leelawadee UI" panose="020B0502040204020203" pitchFamily="34" charset="-34"/>
              </a:rPr>
              <a:t>the</a:t>
            </a:r>
            <a:r>
              <a:rPr lang="de-DE" dirty="0">
                <a:latin typeface="Leelawadee UI" panose="020B0502040204020203" pitchFamily="34" charset="-34"/>
                <a:cs typeface="Leelawadee UI" panose="020B0502040204020203" pitchFamily="34" charset="-34"/>
              </a:rPr>
              <a:t> FAIR </a:t>
            </a:r>
            <a:r>
              <a:rPr lang="de-DE" dirty="0" err="1">
                <a:latin typeface="Leelawadee UI" panose="020B0502040204020203" pitchFamily="34" charset="-34"/>
                <a:cs typeface="Leelawadee UI" panose="020B0502040204020203" pitchFamily="34" charset="-34"/>
              </a:rPr>
              <a:t>principles</a:t>
            </a:r>
            <a:r>
              <a:rPr lang="de-DE" dirty="0">
                <a:latin typeface="Leelawadee UI" panose="020B0502040204020203" pitchFamily="34" charset="-34"/>
                <a:cs typeface="Leelawadee UI" panose="020B0502040204020203" pitchFamily="34" charset="-34"/>
              </a:rPr>
              <a:t> and </a:t>
            </a:r>
            <a:r>
              <a:rPr lang="de-DE" dirty="0" err="1">
                <a:latin typeface="Leelawadee UI" panose="020B0502040204020203" pitchFamily="34" charset="-34"/>
                <a:cs typeface="Leelawadee UI" panose="020B0502040204020203" pitchFamily="34" charset="-34"/>
              </a:rPr>
              <a:t>the</a:t>
            </a:r>
            <a:r>
              <a:rPr lang="de-DE" dirty="0">
                <a:latin typeface="Leelawadee UI" panose="020B0502040204020203" pitchFamily="34" charset="-34"/>
                <a:cs typeface="Leelawadee UI" panose="020B0502040204020203" pitchFamily="34" charset="-34"/>
              </a:rPr>
              <a:t> </a:t>
            </a:r>
            <a:r>
              <a:rPr lang="de-DE" dirty="0" err="1">
                <a:latin typeface="Leelawadee UI" panose="020B0502040204020203" pitchFamily="34" charset="-34"/>
                <a:cs typeface="Leelawadee UI" panose="020B0502040204020203" pitchFamily="34" charset="-34"/>
              </a:rPr>
              <a:t>bioimage</a:t>
            </a:r>
            <a:r>
              <a:rPr lang="de-DE" dirty="0">
                <a:latin typeface="Leelawadee UI" panose="020B0502040204020203" pitchFamily="34" charset="-34"/>
                <a:cs typeface="Leelawadee UI" panose="020B0502040204020203" pitchFamily="34" charset="-34"/>
              </a:rPr>
              <a:t> </a:t>
            </a:r>
            <a:r>
              <a:rPr lang="de-DE" dirty="0" err="1">
                <a:latin typeface="Leelawadee UI" panose="020B0502040204020203" pitchFamily="34" charset="-34"/>
                <a:cs typeface="Leelawadee UI" panose="020B0502040204020203" pitchFamily="34" charset="-34"/>
              </a:rPr>
              <a:t>data</a:t>
            </a:r>
            <a:r>
              <a:rPr lang="de-DE" dirty="0">
                <a:latin typeface="Leelawadee UI" panose="020B0502040204020203" pitchFamily="34" charset="-34"/>
                <a:cs typeface="Leelawadee UI" panose="020B0502040204020203" pitchFamily="34" charset="-34"/>
              </a:rPr>
              <a:t> type</a:t>
            </a:r>
          </a:p>
        </p:txBody>
      </p:sp>
      <p:sp>
        <p:nvSpPr>
          <p:cNvPr id="6" name="Textplatzhalter 5">
            <a:extLst>
              <a:ext uri="{FF2B5EF4-FFF2-40B4-BE49-F238E27FC236}">
                <a16:creationId xmlns:a16="http://schemas.microsoft.com/office/drawing/2014/main" id="{B40AFC36-09A5-4F90-84C6-7064E104EA9A}"/>
              </a:ext>
            </a:extLst>
          </p:cNvPr>
          <p:cNvSpPr>
            <a:spLocks noGrp="1"/>
          </p:cNvSpPr>
          <p:nvPr>
            <p:ph type="body" sz="quarter" idx="13"/>
          </p:nvPr>
        </p:nvSpPr>
        <p:spPr>
          <a:xfrm>
            <a:off x="2077484" y="4712950"/>
            <a:ext cx="8194675" cy="707326"/>
          </a:xfrm>
        </p:spPr>
        <p:txBody>
          <a:bodyPr/>
          <a:lstStyle/>
          <a:p>
            <a:r>
              <a:rPr lang="de-DE" dirty="0"/>
              <a:t>Workshop: </a:t>
            </a:r>
            <a:r>
              <a:rPr lang="en-US" b="1" dirty="0"/>
              <a:t>FAIR data handling for microscopy: Structured metadata annotation in OMERO</a:t>
            </a:r>
          </a:p>
          <a:p>
            <a:r>
              <a:rPr lang="de-DE" sz="1400" dirty="0"/>
              <a:t>April 29th &amp; 30th, 2024, Day 1 – Session 2</a:t>
            </a:r>
          </a:p>
          <a:p>
            <a:r>
              <a:rPr lang="de-DE" sz="1400" dirty="0"/>
              <a:t>Trainers: Tom Boissonnet, Vanessa Fuchs, </a:t>
            </a:r>
            <a:r>
              <a:rPr lang="de-DE" sz="1400" b="1" dirty="0"/>
              <a:t>Christian Schmidt</a:t>
            </a:r>
          </a:p>
        </p:txBody>
      </p:sp>
      <p:sp>
        <p:nvSpPr>
          <p:cNvPr id="7" name="Datumsplatzhalter 3">
            <a:extLst>
              <a:ext uri="{FF2B5EF4-FFF2-40B4-BE49-F238E27FC236}">
                <a16:creationId xmlns:a16="http://schemas.microsoft.com/office/drawing/2014/main" id="{99D76E79-8B71-4F1D-8F99-E4DFA9F8AD9E}"/>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
        <p:nvSpPr>
          <p:cNvPr id="9" name="TextBox 1">
            <a:extLst>
              <a:ext uri="{FF2B5EF4-FFF2-40B4-BE49-F238E27FC236}">
                <a16:creationId xmlns:a16="http://schemas.microsoft.com/office/drawing/2014/main" id="{D5F599EF-06A8-4E3A-AE27-B3F6596C9B45}"/>
              </a:ext>
            </a:extLst>
          </p:cNvPr>
          <p:cNvSpPr txBox="1"/>
          <p:nvPr/>
        </p:nvSpPr>
        <p:spPr bwMode="auto">
          <a:xfrm>
            <a:off x="1035050" y="6181216"/>
            <a:ext cx="3168650" cy="461665"/>
          </a:xfrm>
          <a:prstGeom prst="rect">
            <a:avLst/>
          </a:prstGeom>
          <a:noFill/>
        </p:spPr>
        <p:txBody>
          <a:bodyPr wrap="square" rtlCol="0">
            <a:spAutoFit/>
          </a:bodyPr>
          <a:lstStyle/>
          <a:p>
            <a:r>
              <a:rPr lang="de-DE" sz="800" dirty="0" err="1"/>
              <a:t>With</a:t>
            </a:r>
            <a:r>
              <a:rPr lang="de-DE" sz="800" dirty="0"/>
              <a:t> </a:t>
            </a:r>
            <a:r>
              <a:rPr lang="de-DE" sz="800" dirty="0" err="1"/>
              <a:t>the</a:t>
            </a:r>
            <a:r>
              <a:rPr lang="de-DE" sz="800" dirty="0"/>
              <a:t> </a:t>
            </a:r>
            <a:r>
              <a:rPr lang="de-DE" sz="800" dirty="0" err="1"/>
              <a:t>exception</a:t>
            </a:r>
            <a:r>
              <a:rPr lang="de-DE" sz="800" dirty="0"/>
              <a:t> of </a:t>
            </a:r>
            <a:r>
              <a:rPr lang="de-DE" sz="800" dirty="0" err="1"/>
              <a:t>logos</a:t>
            </a:r>
            <a:r>
              <a:rPr lang="de-DE" sz="800" dirty="0"/>
              <a:t> and </a:t>
            </a:r>
            <a:r>
              <a:rPr lang="de-DE" sz="800" dirty="0" err="1"/>
              <a:t>cited</a:t>
            </a:r>
            <a:r>
              <a:rPr lang="de-DE" sz="800" dirty="0"/>
              <a:t> </a:t>
            </a:r>
            <a:r>
              <a:rPr lang="de-DE" sz="800" dirty="0" err="1"/>
              <a:t>third</a:t>
            </a:r>
            <a:r>
              <a:rPr lang="de-DE" sz="800" dirty="0"/>
              <a:t>-party </a:t>
            </a:r>
            <a:r>
              <a:rPr lang="de-DE" sz="800" dirty="0" err="1"/>
              <a:t>content</a:t>
            </a:r>
            <a:r>
              <a:rPr lang="de-DE" sz="800" dirty="0"/>
              <a:t>, </a:t>
            </a:r>
            <a:r>
              <a:rPr lang="de-DE" sz="800" dirty="0" err="1"/>
              <a:t>the</a:t>
            </a:r>
            <a:r>
              <a:rPr lang="de-DE" sz="800" dirty="0"/>
              <a:t> </a:t>
            </a:r>
            <a:r>
              <a:rPr lang="de-DE" sz="800" dirty="0" err="1"/>
              <a:t>content</a:t>
            </a:r>
            <a:r>
              <a:rPr lang="de-DE" sz="800" dirty="0"/>
              <a:t> of </a:t>
            </a:r>
            <a:r>
              <a:rPr lang="de-DE" sz="800" dirty="0" err="1"/>
              <a:t>these</a:t>
            </a:r>
            <a:r>
              <a:rPr lang="de-DE" sz="800" dirty="0"/>
              <a:t> </a:t>
            </a:r>
            <a:r>
              <a:rPr lang="de-DE" sz="800" dirty="0" err="1"/>
              <a:t>slides</a:t>
            </a:r>
            <a:r>
              <a:rPr lang="de-DE" sz="800" dirty="0"/>
              <a:t> </a:t>
            </a:r>
            <a:r>
              <a:rPr lang="de-DE" sz="800" dirty="0" err="1"/>
              <a:t>is</a:t>
            </a:r>
            <a:r>
              <a:rPr lang="de-DE" sz="800" dirty="0"/>
              <a:t> </a:t>
            </a:r>
            <a:r>
              <a:rPr lang="de-DE" sz="800" dirty="0" err="1"/>
              <a:t>shared</a:t>
            </a:r>
            <a:r>
              <a:rPr lang="de-DE" sz="800" dirty="0"/>
              <a:t> </a:t>
            </a:r>
            <a:r>
              <a:rPr lang="de-DE" sz="800" dirty="0" err="1"/>
              <a:t>under</a:t>
            </a:r>
            <a:r>
              <a:rPr lang="de-DE" sz="800" dirty="0"/>
              <a:t> </a:t>
            </a:r>
            <a:r>
              <a:rPr lang="de-DE" sz="800" dirty="0" err="1"/>
              <a:t>the</a:t>
            </a:r>
            <a:r>
              <a:rPr lang="de-DE" sz="800" dirty="0"/>
              <a:t> </a:t>
            </a:r>
            <a:r>
              <a:rPr lang="de-DE" sz="800" dirty="0" err="1"/>
              <a:t>terms</a:t>
            </a:r>
            <a:r>
              <a:rPr lang="de-DE" sz="800" dirty="0"/>
              <a:t> of </a:t>
            </a:r>
            <a:r>
              <a:rPr lang="de-DE" sz="800" dirty="0" err="1"/>
              <a:t>the</a:t>
            </a:r>
            <a:r>
              <a:rPr lang="de-DE" sz="800" dirty="0"/>
              <a:t> </a:t>
            </a:r>
            <a:r>
              <a:rPr lang="de-DE" sz="800" dirty="0">
                <a:hlinkClick r:id="rId2"/>
              </a:rPr>
              <a:t>Creative Commons Attribution License (CC-BY 4.0)</a:t>
            </a:r>
            <a:r>
              <a:rPr lang="de-DE" sz="800" dirty="0"/>
              <a:t> </a:t>
            </a:r>
            <a:r>
              <a:rPr lang="de-DE" sz="800" dirty="0" err="1"/>
              <a:t>unless</a:t>
            </a:r>
            <a:r>
              <a:rPr lang="de-DE" sz="800" dirty="0"/>
              <a:t> </a:t>
            </a:r>
            <a:r>
              <a:rPr lang="de-DE" sz="800" dirty="0" err="1"/>
              <a:t>the</a:t>
            </a:r>
            <a:r>
              <a:rPr lang="de-DE" sz="800" dirty="0"/>
              <a:t> </a:t>
            </a:r>
            <a:r>
              <a:rPr lang="de-DE" sz="800" dirty="0" err="1"/>
              <a:t>content</a:t>
            </a:r>
            <a:r>
              <a:rPr lang="de-DE" sz="800" dirty="0"/>
              <a:t> </a:t>
            </a:r>
            <a:r>
              <a:rPr lang="de-DE" sz="800" dirty="0" err="1"/>
              <a:t>is</a:t>
            </a:r>
            <a:r>
              <a:rPr lang="de-DE" sz="800" dirty="0"/>
              <a:t> </a:t>
            </a:r>
            <a:r>
              <a:rPr lang="de-DE" sz="800" dirty="0" err="1"/>
              <a:t>marked</a:t>
            </a:r>
            <a:r>
              <a:rPr lang="de-DE" sz="800" dirty="0"/>
              <a:t> </a:t>
            </a:r>
            <a:r>
              <a:rPr lang="de-DE" sz="800" dirty="0" err="1"/>
              <a:t>otherwise</a:t>
            </a:r>
            <a:r>
              <a:rPr lang="de-DE" sz="800" dirty="0"/>
              <a:t>.</a:t>
            </a:r>
          </a:p>
        </p:txBody>
      </p:sp>
      <p:pic>
        <p:nvPicPr>
          <p:cNvPr id="10" name="Picture 2" descr="https://mirrors.creativecommons.org/presskit/buttons/88x31/png/by.png">
            <a:extLst>
              <a:ext uri="{FF2B5EF4-FFF2-40B4-BE49-F238E27FC236}">
                <a16:creationId xmlns:a16="http://schemas.microsoft.com/office/drawing/2014/main" id="{00C5F3E0-02B1-4E1F-9336-B1C2FF8B9CE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008" y="6257416"/>
            <a:ext cx="943043" cy="329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769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eck 16">
            <a:extLst>
              <a:ext uri="{FF2B5EF4-FFF2-40B4-BE49-F238E27FC236}">
                <a16:creationId xmlns:a16="http://schemas.microsoft.com/office/drawing/2014/main" id="{EE762D9D-0E6B-41D7-8938-88429BB2260E}"/>
              </a:ext>
            </a:extLst>
          </p:cNvPr>
          <p:cNvSpPr/>
          <p:nvPr/>
        </p:nvSpPr>
        <p:spPr>
          <a:xfrm>
            <a:off x="232264" y="1137904"/>
            <a:ext cx="11695610" cy="151091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itel 5">
            <a:extLst>
              <a:ext uri="{FF2B5EF4-FFF2-40B4-BE49-F238E27FC236}">
                <a16:creationId xmlns:a16="http://schemas.microsoft.com/office/drawing/2014/main" id="{D809FB24-786E-4A19-BAE1-9D8633FCFACF}"/>
              </a:ext>
            </a:extLst>
          </p:cNvPr>
          <p:cNvSpPr>
            <a:spLocks noGrp="1"/>
          </p:cNvSpPr>
          <p:nvPr>
            <p:ph type="title"/>
          </p:nvPr>
        </p:nvSpPr>
        <p:spPr>
          <a:xfrm>
            <a:off x="311536" y="245651"/>
            <a:ext cx="9729771" cy="681355"/>
          </a:xfrm>
        </p:spPr>
        <p:txBody>
          <a:bodyPr>
            <a:noAutofit/>
          </a:bodyPr>
          <a:lstStyle/>
          <a:p>
            <a:r>
              <a:rPr lang="de-DE" sz="3600" dirty="0"/>
              <a:t>NFDI Nationale Forschungsdateninfrastruktur</a:t>
            </a:r>
          </a:p>
        </p:txBody>
      </p:sp>
      <p:sp>
        <p:nvSpPr>
          <p:cNvPr id="4" name="Foliennummernplatzhalter 3">
            <a:extLst>
              <a:ext uri="{FF2B5EF4-FFF2-40B4-BE49-F238E27FC236}">
                <a16:creationId xmlns:a16="http://schemas.microsoft.com/office/drawing/2014/main" id="{77D0C6B1-4C35-4897-9F1A-4FA3A4C39F8F}"/>
              </a:ext>
            </a:extLst>
          </p:cNvPr>
          <p:cNvSpPr>
            <a:spLocks noGrp="1"/>
          </p:cNvSpPr>
          <p:nvPr>
            <p:ph type="sldNum" sz="quarter" idx="4"/>
          </p:nvPr>
        </p:nvSpPr>
        <p:spPr/>
        <p:txBody>
          <a:bodyPr/>
          <a:lstStyle/>
          <a:p>
            <a:pPr>
              <a:defRPr/>
            </a:pPr>
            <a:fld id="{01C7383B-F147-4BDE-BDA0-AE8ABB1D943C}" type="slidenum">
              <a:rPr lang="de-DE" smtClean="0"/>
              <a:t>10</a:t>
            </a:fld>
            <a:endParaRPr lang="de-DE"/>
          </a:p>
        </p:txBody>
      </p:sp>
      <p:grpSp>
        <p:nvGrpSpPr>
          <p:cNvPr id="7" name="Group 8">
            <a:extLst>
              <a:ext uri="{FF2B5EF4-FFF2-40B4-BE49-F238E27FC236}">
                <a16:creationId xmlns:a16="http://schemas.microsoft.com/office/drawing/2014/main" id="{403F408B-55F0-4560-90D6-0AB9AFACC540}"/>
              </a:ext>
            </a:extLst>
          </p:cNvPr>
          <p:cNvGrpSpPr/>
          <p:nvPr/>
        </p:nvGrpSpPr>
        <p:grpSpPr bwMode="auto">
          <a:xfrm>
            <a:off x="4957767" y="2948589"/>
            <a:ext cx="6970107" cy="3396216"/>
            <a:chOff x="0" y="0"/>
            <a:chExt cx="6970107" cy="3396216"/>
          </a:xfrm>
        </p:grpSpPr>
        <p:pic>
          <p:nvPicPr>
            <p:cNvPr id="8" name="Picture 9">
              <a:extLst>
                <a:ext uri="{FF2B5EF4-FFF2-40B4-BE49-F238E27FC236}">
                  <a16:creationId xmlns:a16="http://schemas.microsoft.com/office/drawing/2014/main" id="{2C5145DB-B58F-42A2-9369-A2153C72CDEC}"/>
                </a:ext>
              </a:extLst>
            </p:cNvPr>
            <p:cNvPicPr>
              <a:picLocks noChangeAspect="1"/>
            </p:cNvPicPr>
            <p:nvPr/>
          </p:nvPicPr>
          <p:blipFill>
            <a:blip r:embed="rId2"/>
            <a:srcRect l="10789" t="18617" r="7366" b="4795"/>
            <a:stretch/>
          </p:blipFill>
          <p:spPr bwMode="auto">
            <a:xfrm>
              <a:off x="0" y="0"/>
              <a:ext cx="6970107" cy="3396216"/>
            </a:xfrm>
            <a:prstGeom prst="rect">
              <a:avLst/>
            </a:prstGeom>
          </p:spPr>
        </p:pic>
        <p:pic>
          <p:nvPicPr>
            <p:cNvPr id="9" name="Picture 10">
              <a:extLst>
                <a:ext uri="{FF2B5EF4-FFF2-40B4-BE49-F238E27FC236}">
                  <a16:creationId xmlns:a16="http://schemas.microsoft.com/office/drawing/2014/main" id="{955D9A6D-F2A0-463A-9792-19A837EACADA}"/>
                </a:ext>
              </a:extLst>
            </p:cNvPr>
            <p:cNvPicPr>
              <a:picLocks noChangeAspect="1"/>
            </p:cNvPicPr>
            <p:nvPr/>
          </p:nvPicPr>
          <p:blipFill>
            <a:blip r:embed="rId2"/>
            <a:srcRect l="57119" t="40500" r="31498" b="28355"/>
            <a:stretch/>
          </p:blipFill>
          <p:spPr bwMode="auto">
            <a:xfrm>
              <a:off x="2127443" y="912426"/>
              <a:ext cx="2171875" cy="1571363"/>
            </a:xfrm>
            <a:prstGeom prst="rect">
              <a:avLst/>
            </a:prstGeom>
          </p:spPr>
        </p:pic>
      </p:grpSp>
      <p:sp>
        <p:nvSpPr>
          <p:cNvPr id="10" name="TextBox 11">
            <a:extLst>
              <a:ext uri="{FF2B5EF4-FFF2-40B4-BE49-F238E27FC236}">
                <a16:creationId xmlns:a16="http://schemas.microsoft.com/office/drawing/2014/main" id="{7B083CC5-5D04-4ECC-96A9-8034D3FEC11C}"/>
              </a:ext>
            </a:extLst>
          </p:cNvPr>
          <p:cNvSpPr txBox="1"/>
          <p:nvPr/>
        </p:nvSpPr>
        <p:spPr bwMode="auto">
          <a:xfrm>
            <a:off x="5943215" y="3221523"/>
            <a:ext cx="4176464" cy="3293209"/>
          </a:xfrm>
          <a:prstGeom prst="rect">
            <a:avLst/>
          </a:prstGeom>
          <a:noFill/>
        </p:spPr>
        <p:txBody>
          <a:bodyPr wrap="square" rtlCol="0">
            <a:spAutoFit/>
          </a:bodyPr>
          <a:lstStyle/>
          <a:p>
            <a:pPr algn="ctr">
              <a:defRPr/>
            </a:pPr>
            <a:r>
              <a:rPr lang="de-DE" sz="2400" b="1" dirty="0"/>
              <a:t>Network</a:t>
            </a:r>
            <a:r>
              <a:rPr lang="de-DE" sz="2400" dirty="0"/>
              <a:t> of</a:t>
            </a:r>
            <a:endParaRPr dirty="0"/>
          </a:p>
          <a:p>
            <a:pPr algn="ctr">
              <a:defRPr/>
            </a:pPr>
            <a:r>
              <a:rPr lang="de-DE" sz="2400" dirty="0" err="1"/>
              <a:t>collaborating</a:t>
            </a:r>
            <a:endParaRPr lang="de-DE" sz="2400" dirty="0"/>
          </a:p>
          <a:p>
            <a:pPr algn="ctr">
              <a:defRPr/>
            </a:pPr>
            <a:r>
              <a:rPr lang="de-DE" sz="2800" b="1" dirty="0"/>
              <a:t>CONSORTIA</a:t>
            </a:r>
            <a:endParaRPr dirty="0"/>
          </a:p>
          <a:p>
            <a:pPr algn="ctr">
              <a:defRPr/>
            </a:pPr>
            <a:r>
              <a:rPr lang="de-DE" sz="2400" dirty="0"/>
              <a:t>(</a:t>
            </a:r>
            <a:r>
              <a:rPr lang="de-DE" sz="2400" dirty="0" err="1"/>
              <a:t>scientific</a:t>
            </a:r>
            <a:r>
              <a:rPr lang="de-DE" sz="2400" dirty="0"/>
              <a:t> </a:t>
            </a:r>
            <a:r>
              <a:rPr lang="de-DE" sz="2400" dirty="0" err="1"/>
              <a:t>discipline</a:t>
            </a:r>
            <a:r>
              <a:rPr lang="de-DE" sz="2400" dirty="0"/>
              <a:t> </a:t>
            </a:r>
            <a:r>
              <a:rPr lang="de-DE" sz="2400" dirty="0" err="1"/>
              <a:t>or</a:t>
            </a:r>
            <a:r>
              <a:rPr lang="de-DE" sz="2400" dirty="0"/>
              <a:t> </a:t>
            </a:r>
            <a:r>
              <a:rPr lang="de-DE" sz="2400" dirty="0" err="1"/>
              <a:t>method</a:t>
            </a:r>
            <a:r>
              <a:rPr lang="de-DE" sz="2400" dirty="0"/>
              <a:t>)</a:t>
            </a:r>
            <a:endParaRPr dirty="0"/>
          </a:p>
          <a:p>
            <a:pPr algn="ctr">
              <a:defRPr/>
            </a:pPr>
            <a:endParaRPr lang="de-DE" sz="2400" dirty="0"/>
          </a:p>
          <a:p>
            <a:pPr algn="ctr">
              <a:defRPr/>
            </a:pPr>
            <a:r>
              <a:rPr lang="de-DE" sz="2000" dirty="0"/>
              <a:t>+ </a:t>
            </a:r>
            <a:r>
              <a:rPr lang="de-DE" sz="2000" dirty="0" err="1"/>
              <a:t>Consortia</a:t>
            </a:r>
            <a:r>
              <a:rPr lang="de-DE" sz="2000" dirty="0"/>
              <a:t> Assembly</a:t>
            </a:r>
          </a:p>
          <a:p>
            <a:pPr algn="ctr">
              <a:defRPr/>
            </a:pPr>
            <a:r>
              <a:rPr lang="de-DE" sz="2000" dirty="0"/>
              <a:t>+ NFDI </a:t>
            </a:r>
            <a:r>
              <a:rPr lang="de-DE" sz="2000" dirty="0" err="1"/>
              <a:t>Directorate</a:t>
            </a:r>
            <a:endParaRPr lang="de-DE" sz="2000" dirty="0"/>
          </a:p>
          <a:p>
            <a:pPr algn="ctr">
              <a:defRPr/>
            </a:pPr>
            <a:r>
              <a:rPr lang="de-DE" sz="2000" dirty="0"/>
              <a:t>+ Scientific Senate</a:t>
            </a:r>
            <a:endParaRPr sz="1600" dirty="0"/>
          </a:p>
          <a:p>
            <a:pPr algn="ctr">
              <a:defRPr/>
            </a:pPr>
            <a:endParaRPr lang="de-DE" sz="2400" b="1" dirty="0"/>
          </a:p>
        </p:txBody>
      </p:sp>
      <p:sp>
        <p:nvSpPr>
          <p:cNvPr id="11" name="Textfeld 5">
            <a:extLst>
              <a:ext uri="{FF2B5EF4-FFF2-40B4-BE49-F238E27FC236}">
                <a16:creationId xmlns:a16="http://schemas.microsoft.com/office/drawing/2014/main" id="{67614C15-7E9D-4F1D-824C-74C4DE407781}"/>
              </a:ext>
            </a:extLst>
          </p:cNvPr>
          <p:cNvSpPr/>
          <p:nvPr/>
        </p:nvSpPr>
        <p:spPr bwMode="auto">
          <a:xfrm>
            <a:off x="5174695" y="1420170"/>
            <a:ext cx="6482645" cy="923330"/>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a:defRPr/>
            </a:pPr>
            <a:r>
              <a:rPr lang="en-US" dirty="0">
                <a:solidFill>
                  <a:schemeClr val="bg1"/>
                </a:solidFill>
              </a:rPr>
              <a:t>“The aim (…) is to systematically manage scientific and research data, provide long-term data storage, backup and accessibility, and network the data both nationally and internationally.”</a:t>
            </a:r>
            <a:endParaRPr lang="de-DE" dirty="0">
              <a:solidFill>
                <a:schemeClr val="bg1"/>
              </a:solidFill>
            </a:endParaRPr>
          </a:p>
        </p:txBody>
      </p:sp>
      <p:sp>
        <p:nvSpPr>
          <p:cNvPr id="12" name="Rectangle 18">
            <a:extLst>
              <a:ext uri="{FF2B5EF4-FFF2-40B4-BE49-F238E27FC236}">
                <a16:creationId xmlns:a16="http://schemas.microsoft.com/office/drawing/2014/main" id="{697D2C25-2842-4726-9B8A-50C77E696A39}"/>
              </a:ext>
            </a:extLst>
          </p:cNvPr>
          <p:cNvSpPr/>
          <p:nvPr/>
        </p:nvSpPr>
        <p:spPr bwMode="auto">
          <a:xfrm>
            <a:off x="5692279" y="6310401"/>
            <a:ext cx="6457050" cy="215444"/>
          </a:xfrm>
          <a:prstGeom prst="rect">
            <a:avLst/>
          </a:prstGeom>
        </p:spPr>
        <p:txBody>
          <a:bodyPr wrap="square">
            <a:spAutoFit/>
          </a:bodyPr>
          <a:lstStyle/>
          <a:p>
            <a:pPr>
              <a:defRPr/>
            </a:pPr>
            <a:r>
              <a:rPr lang="de-DE" sz="800" dirty="0" err="1"/>
              <a:t>Adapted</a:t>
            </a:r>
            <a:r>
              <a:rPr lang="de-DE" sz="800" dirty="0"/>
              <a:t> </a:t>
            </a:r>
            <a:r>
              <a:rPr lang="de-DE" sz="800" dirty="0" err="1"/>
              <a:t>from</a:t>
            </a:r>
            <a:r>
              <a:rPr lang="de-DE" sz="800" dirty="0"/>
              <a:t>: </a:t>
            </a:r>
            <a:r>
              <a:rPr lang="de-DE" sz="800" u="sng" dirty="0">
                <a:hlinkClick r:id="rId3" tooltip="https://www.dfg.de/foerderung/programme/nfdi/informationsmaterialien/index.html"/>
              </a:rPr>
              <a:t>https://www.dfg.de/foerderung/programme/nfdi/informationsmaterialien/index.html</a:t>
            </a:r>
            <a:r>
              <a:rPr lang="de-DE" sz="800" dirty="0"/>
              <a:t>, </a:t>
            </a:r>
            <a:r>
              <a:rPr lang="de-DE" sz="800" dirty="0" err="1"/>
              <a:t>copyright</a:t>
            </a:r>
            <a:r>
              <a:rPr lang="de-DE" sz="800" dirty="0"/>
              <a:t>: Deutsche Forschungsgemeinschaft</a:t>
            </a:r>
            <a:endParaRPr dirty="0"/>
          </a:p>
        </p:txBody>
      </p:sp>
      <p:sp>
        <p:nvSpPr>
          <p:cNvPr id="14" name="TextBox 8">
            <a:extLst>
              <a:ext uri="{FF2B5EF4-FFF2-40B4-BE49-F238E27FC236}">
                <a16:creationId xmlns:a16="http://schemas.microsoft.com/office/drawing/2014/main" id="{3EF9086B-0FD4-412D-92AA-6C17990529B9}"/>
              </a:ext>
            </a:extLst>
          </p:cNvPr>
          <p:cNvSpPr txBox="1"/>
          <p:nvPr/>
        </p:nvSpPr>
        <p:spPr bwMode="auto">
          <a:xfrm>
            <a:off x="304271" y="3253390"/>
            <a:ext cx="4580995" cy="2350965"/>
          </a:xfrm>
          <a:prstGeom prst="rect">
            <a:avLst/>
          </a:prstGeom>
          <a:noFill/>
        </p:spPr>
        <p:txBody>
          <a:bodyPr wrap="square" rtlCol="0">
            <a:spAutoFit/>
          </a:bodyPr>
          <a:lstStyle/>
          <a:p>
            <a:pPr marL="342900" indent="-342900">
              <a:lnSpc>
                <a:spcPct val="150000"/>
              </a:lnSpc>
              <a:buFont typeface="Arial"/>
              <a:buChar char="•"/>
              <a:defRPr/>
            </a:pPr>
            <a:r>
              <a:rPr lang="en-US" sz="2000" b="1" dirty="0"/>
              <a:t>Science-driven (bottom-up)</a:t>
            </a:r>
            <a:r>
              <a:rPr lang="en-US" sz="2000" i="1" dirty="0"/>
              <a:t> </a:t>
            </a:r>
          </a:p>
          <a:p>
            <a:pPr marL="342900" indent="-342900">
              <a:lnSpc>
                <a:spcPct val="150000"/>
              </a:lnSpc>
              <a:buFont typeface="Arial"/>
              <a:buChar char="•"/>
              <a:defRPr/>
            </a:pPr>
            <a:r>
              <a:rPr lang="en-US" sz="2000" dirty="0"/>
              <a:t>“</a:t>
            </a:r>
            <a:r>
              <a:rPr lang="en-US" sz="2000" b="1" dirty="0"/>
              <a:t>Invest into people, not into metal</a:t>
            </a:r>
            <a:r>
              <a:rPr lang="en-US" sz="2000" dirty="0"/>
              <a:t>”</a:t>
            </a:r>
          </a:p>
          <a:p>
            <a:pPr>
              <a:lnSpc>
                <a:spcPct val="150000"/>
              </a:lnSpc>
              <a:defRPr/>
            </a:pPr>
            <a:endParaRPr lang="en-US" sz="2000" dirty="0"/>
          </a:p>
          <a:p>
            <a:pPr marL="342900" indent="-342900">
              <a:lnSpc>
                <a:spcPct val="150000"/>
              </a:lnSpc>
              <a:buFont typeface="Arial" panose="020B0604020202020204" pitchFamily="34" charset="0"/>
              <a:buChar char="•"/>
              <a:defRPr/>
            </a:pPr>
            <a:r>
              <a:rPr lang="en-US" sz="2000" dirty="0"/>
              <a:t>3 calls for application (2019 – 2021)</a:t>
            </a:r>
          </a:p>
          <a:p>
            <a:pPr>
              <a:lnSpc>
                <a:spcPct val="150000"/>
              </a:lnSpc>
              <a:defRPr/>
            </a:pPr>
            <a:r>
              <a:rPr lang="en-US" sz="2000" dirty="0">
                <a:sym typeface="Wingdings" panose="05000000000000000000" pitchFamily="2" charset="2"/>
              </a:rPr>
              <a:t> </a:t>
            </a:r>
            <a:r>
              <a:rPr lang="en-US" sz="2000" dirty="0"/>
              <a:t>26 consortia + 1 cross-consortia project</a:t>
            </a:r>
          </a:p>
        </p:txBody>
      </p:sp>
      <p:pic>
        <p:nvPicPr>
          <p:cNvPr id="16" name="Grafik 15">
            <a:extLst>
              <a:ext uri="{FF2B5EF4-FFF2-40B4-BE49-F238E27FC236}">
                <a16:creationId xmlns:a16="http://schemas.microsoft.com/office/drawing/2014/main" id="{7134C2CE-7B3D-4F71-BB6B-054D36D8B71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5" y="956412"/>
            <a:ext cx="5075237" cy="1811137"/>
          </a:xfrm>
          <a:prstGeom prst="rect">
            <a:avLst/>
          </a:prstGeom>
        </p:spPr>
      </p:pic>
      <p:sp>
        <p:nvSpPr>
          <p:cNvPr id="18" name="Textfeld 17">
            <a:extLst>
              <a:ext uri="{FF2B5EF4-FFF2-40B4-BE49-F238E27FC236}">
                <a16:creationId xmlns:a16="http://schemas.microsoft.com/office/drawing/2014/main" id="{2C289DD3-9B2A-4489-85FE-1414E05E5798}"/>
              </a:ext>
            </a:extLst>
          </p:cNvPr>
          <p:cNvSpPr txBox="1"/>
          <p:nvPr/>
        </p:nvSpPr>
        <p:spPr>
          <a:xfrm>
            <a:off x="311537" y="5839690"/>
            <a:ext cx="3823483" cy="369332"/>
          </a:xfrm>
          <a:prstGeom prst="rect">
            <a:avLst/>
          </a:prstGeom>
          <a:noFill/>
        </p:spPr>
        <p:txBody>
          <a:bodyPr wrap="none" rtlCol="0">
            <a:spAutoFit/>
          </a:bodyPr>
          <a:lstStyle/>
          <a:p>
            <a:pPr marL="285750" indent="-285750">
              <a:buFont typeface="Arial" panose="020B0604020202020204" pitchFamily="34" charset="0"/>
              <a:buChar char="•"/>
            </a:pPr>
            <a:r>
              <a:rPr lang="de-DE" dirty="0"/>
              <a:t>NFDI4BIOIMAGE </a:t>
            </a:r>
            <a:r>
              <a:rPr lang="de-DE" dirty="0" err="1"/>
              <a:t>started</a:t>
            </a:r>
            <a:r>
              <a:rPr lang="de-DE" dirty="0"/>
              <a:t> in 03/2023</a:t>
            </a:r>
          </a:p>
        </p:txBody>
      </p:sp>
      <p:pic>
        <p:nvPicPr>
          <p:cNvPr id="21" name="Picture 2" descr="https://mirrors.creativecommons.org/presskit/buttons/88x31/png/by.png">
            <a:extLst>
              <a:ext uri="{FF2B5EF4-FFF2-40B4-BE49-F238E27FC236}">
                <a16:creationId xmlns:a16="http://schemas.microsoft.com/office/drawing/2014/main" id="{5EB29009-4782-4FDD-B0DE-8EF1A0B4DC9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573692" y="6574833"/>
            <a:ext cx="618308" cy="226388"/>
          </a:xfrm>
          <a:prstGeom prst="rect">
            <a:avLst/>
          </a:prstGeom>
          <a:noFill/>
          <a:extLst>
            <a:ext uri="{909E8E84-426E-40DD-AFC4-6F175D3DCCD1}">
              <a14:hiddenFill xmlns:a14="http://schemas.microsoft.com/office/drawing/2010/main">
                <a:solidFill>
                  <a:srgbClr val="FFFFFF"/>
                </a:solidFill>
              </a14:hiddenFill>
            </a:ext>
          </a:extLst>
        </p:spPr>
      </p:pic>
      <p:sp>
        <p:nvSpPr>
          <p:cNvPr id="20" name="Datumsplatzhalter 3">
            <a:extLst>
              <a:ext uri="{FF2B5EF4-FFF2-40B4-BE49-F238E27FC236}">
                <a16:creationId xmlns:a16="http://schemas.microsoft.com/office/drawing/2014/main" id="{7A17CCEF-D6DE-4489-8F15-7F118A95BDD1}"/>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pic>
        <p:nvPicPr>
          <p:cNvPr id="19" name="Picture 2" descr="https://mirrors.creativecommons.org/presskit/buttons/88x31/png/by.png">
            <a:extLst>
              <a:ext uri="{FF2B5EF4-FFF2-40B4-BE49-F238E27FC236}">
                <a16:creationId xmlns:a16="http://schemas.microsoft.com/office/drawing/2014/main" id="{77EF6866-449A-4032-9B19-12B0289419E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8618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a:t>The </a:t>
            </a:r>
            <a:r>
              <a:rPr lang="de-DE" dirty="0" err="1"/>
              <a:t>consortium</a:t>
            </a:r>
            <a:r>
              <a:rPr lang="de-DE" dirty="0"/>
              <a:t> NFDI4BIOIMAGE</a:t>
            </a:r>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11</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pic>
        <p:nvPicPr>
          <p:cNvPr id="13" name="Grafik 12">
            <a:extLst>
              <a:ext uri="{FF2B5EF4-FFF2-40B4-BE49-F238E27FC236}">
                <a16:creationId xmlns:a16="http://schemas.microsoft.com/office/drawing/2014/main" id="{7C185A79-0C78-4D2A-9559-D6B45BE04DB9}"/>
              </a:ext>
            </a:extLst>
          </p:cNvPr>
          <p:cNvPicPr>
            <a:picLocks noChangeAspect="1"/>
          </p:cNvPicPr>
          <p:nvPr/>
        </p:nvPicPr>
        <p:blipFill>
          <a:blip r:embed="rId3"/>
          <a:srcRect l="15852" t="8111" r="17536" b="8388"/>
          <a:stretch/>
        </p:blipFill>
        <p:spPr bwMode="auto">
          <a:xfrm>
            <a:off x="235131" y="1043024"/>
            <a:ext cx="4236653" cy="5310846"/>
          </a:xfrm>
          <a:prstGeom prst="rect">
            <a:avLst/>
          </a:prstGeom>
          <a:noFill/>
        </p:spPr>
      </p:pic>
      <p:grpSp>
        <p:nvGrpSpPr>
          <p:cNvPr id="14" name="Gruppieren 13">
            <a:extLst>
              <a:ext uri="{FF2B5EF4-FFF2-40B4-BE49-F238E27FC236}">
                <a16:creationId xmlns:a16="http://schemas.microsoft.com/office/drawing/2014/main" id="{7427835B-D46B-4515-A9EE-7DF4A55A0DF4}"/>
              </a:ext>
            </a:extLst>
          </p:cNvPr>
          <p:cNvGrpSpPr/>
          <p:nvPr/>
        </p:nvGrpSpPr>
        <p:grpSpPr bwMode="auto">
          <a:xfrm>
            <a:off x="791381" y="1641579"/>
            <a:ext cx="3091048" cy="4402352"/>
            <a:chOff x="7917446" y="1668491"/>
            <a:chExt cx="3091048" cy="4402352"/>
          </a:xfrm>
        </p:grpSpPr>
        <p:sp>
          <p:nvSpPr>
            <p:cNvPr id="15" name="Stern: 10 Zacken 14">
              <a:extLst>
                <a:ext uri="{FF2B5EF4-FFF2-40B4-BE49-F238E27FC236}">
                  <a16:creationId xmlns:a16="http://schemas.microsoft.com/office/drawing/2014/main" id="{E063262A-12FE-4C24-BFC0-E11ACA4C0E4E}"/>
                </a:ext>
              </a:extLst>
            </p:cNvPr>
            <p:cNvSpPr/>
            <p:nvPr/>
          </p:nvSpPr>
          <p:spPr bwMode="auto">
            <a:xfrm>
              <a:off x="10792494" y="3605707"/>
              <a:ext cx="216000" cy="214621"/>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 name="Stern: 10 Zacken 15">
              <a:extLst>
                <a:ext uri="{FF2B5EF4-FFF2-40B4-BE49-F238E27FC236}">
                  <a16:creationId xmlns:a16="http://schemas.microsoft.com/office/drawing/2014/main" id="{A4D25ACB-6811-4FFB-9E99-EF49857D7452}"/>
                </a:ext>
              </a:extLst>
            </p:cNvPr>
            <p:cNvSpPr/>
            <p:nvPr/>
          </p:nvSpPr>
          <p:spPr bwMode="auto">
            <a:xfrm>
              <a:off x="9931153" y="2859740"/>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7" name="Stern: 10 Zacken 16">
              <a:extLst>
                <a:ext uri="{FF2B5EF4-FFF2-40B4-BE49-F238E27FC236}">
                  <a16:creationId xmlns:a16="http://schemas.microsoft.com/office/drawing/2014/main" id="{7BC58E4C-4061-48B3-B280-1D66969322F9}"/>
                </a:ext>
              </a:extLst>
            </p:cNvPr>
            <p:cNvSpPr/>
            <p:nvPr/>
          </p:nvSpPr>
          <p:spPr bwMode="auto">
            <a:xfrm>
              <a:off x="9878299" y="3669376"/>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8" name="Stern: 10 Zacken 17">
              <a:extLst>
                <a:ext uri="{FF2B5EF4-FFF2-40B4-BE49-F238E27FC236}">
                  <a16:creationId xmlns:a16="http://schemas.microsoft.com/office/drawing/2014/main" id="{A25AC244-D3B7-45F4-80B7-EFD1A190F6D9}"/>
                </a:ext>
              </a:extLst>
            </p:cNvPr>
            <p:cNvSpPr/>
            <p:nvPr/>
          </p:nvSpPr>
          <p:spPr bwMode="auto">
            <a:xfrm>
              <a:off x="8869662" y="5854843"/>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9" name="Stern: 10 Zacken 18">
              <a:extLst>
                <a:ext uri="{FF2B5EF4-FFF2-40B4-BE49-F238E27FC236}">
                  <a16:creationId xmlns:a16="http://schemas.microsoft.com/office/drawing/2014/main" id="{3F2C694C-61F4-4D66-9D76-48BA01838678}"/>
                </a:ext>
              </a:extLst>
            </p:cNvPr>
            <p:cNvSpPr/>
            <p:nvPr/>
          </p:nvSpPr>
          <p:spPr bwMode="auto">
            <a:xfrm>
              <a:off x="8320856" y="5547748"/>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0" name="Stern: 10 Zacken 19">
              <a:extLst>
                <a:ext uri="{FF2B5EF4-FFF2-40B4-BE49-F238E27FC236}">
                  <a16:creationId xmlns:a16="http://schemas.microsoft.com/office/drawing/2014/main" id="{6D033473-99F5-4D05-9DA4-9236D82F36E9}"/>
                </a:ext>
              </a:extLst>
            </p:cNvPr>
            <p:cNvSpPr/>
            <p:nvPr/>
          </p:nvSpPr>
          <p:spPr bwMode="auto">
            <a:xfrm>
              <a:off x="8673395" y="4675494"/>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1" name="Stern: 10 Zacken 20">
              <a:extLst>
                <a:ext uri="{FF2B5EF4-FFF2-40B4-BE49-F238E27FC236}">
                  <a16:creationId xmlns:a16="http://schemas.microsoft.com/office/drawing/2014/main" id="{95789BE9-C61E-4336-B00C-C48ECC61552E}"/>
                </a:ext>
              </a:extLst>
            </p:cNvPr>
            <p:cNvSpPr/>
            <p:nvPr/>
          </p:nvSpPr>
          <p:spPr bwMode="auto">
            <a:xfrm>
              <a:off x="8416201" y="2716249"/>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2" name="Stern: 10 Zacken 21">
              <a:extLst>
                <a:ext uri="{FF2B5EF4-FFF2-40B4-BE49-F238E27FC236}">
                  <a16:creationId xmlns:a16="http://schemas.microsoft.com/office/drawing/2014/main" id="{C2499C03-640F-4C09-94C0-2D218BE46492}"/>
                </a:ext>
              </a:extLst>
            </p:cNvPr>
            <p:cNvSpPr/>
            <p:nvPr/>
          </p:nvSpPr>
          <p:spPr bwMode="auto">
            <a:xfrm>
              <a:off x="8258736" y="2945080"/>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3" name="Stern: 10 Zacken 22">
              <a:extLst>
                <a:ext uri="{FF2B5EF4-FFF2-40B4-BE49-F238E27FC236}">
                  <a16:creationId xmlns:a16="http://schemas.microsoft.com/office/drawing/2014/main" id="{46A469C3-7F63-436C-BD45-9937BE09488B}"/>
                </a:ext>
              </a:extLst>
            </p:cNvPr>
            <p:cNvSpPr/>
            <p:nvPr/>
          </p:nvSpPr>
          <p:spPr bwMode="auto">
            <a:xfrm>
              <a:off x="7917446" y="3465228"/>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4" name="Stern: 10 Zacken 23">
              <a:extLst>
                <a:ext uri="{FF2B5EF4-FFF2-40B4-BE49-F238E27FC236}">
                  <a16:creationId xmlns:a16="http://schemas.microsoft.com/office/drawing/2014/main" id="{3C6B0885-FBFA-402A-8297-7B2322F91FEF}"/>
                </a:ext>
              </a:extLst>
            </p:cNvPr>
            <p:cNvSpPr/>
            <p:nvPr/>
          </p:nvSpPr>
          <p:spPr bwMode="auto">
            <a:xfrm>
              <a:off x="10589914" y="1668491"/>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5" name="Stern: 10 Zacken 24">
              <a:extLst>
                <a:ext uri="{FF2B5EF4-FFF2-40B4-BE49-F238E27FC236}">
                  <a16:creationId xmlns:a16="http://schemas.microsoft.com/office/drawing/2014/main" id="{2EE88D42-6300-4021-A319-03FE2917A5B4}"/>
                </a:ext>
              </a:extLst>
            </p:cNvPr>
            <p:cNvSpPr/>
            <p:nvPr/>
          </p:nvSpPr>
          <p:spPr bwMode="auto">
            <a:xfrm>
              <a:off x="7937864" y="3669376"/>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6" name="Stern: 10 Zacken 25">
              <a:extLst>
                <a:ext uri="{FF2B5EF4-FFF2-40B4-BE49-F238E27FC236}">
                  <a16:creationId xmlns:a16="http://schemas.microsoft.com/office/drawing/2014/main" id="{BF1C0BC1-ADEA-4493-93C1-6D287837437A}"/>
                </a:ext>
              </a:extLst>
            </p:cNvPr>
            <p:cNvSpPr/>
            <p:nvPr/>
          </p:nvSpPr>
          <p:spPr bwMode="auto">
            <a:xfrm>
              <a:off x="10164011" y="3425354"/>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27" name="Gruppieren 26">
            <a:extLst>
              <a:ext uri="{FF2B5EF4-FFF2-40B4-BE49-F238E27FC236}">
                <a16:creationId xmlns:a16="http://schemas.microsoft.com/office/drawing/2014/main" id="{BB619355-02D8-42E0-A264-13CB61555820}"/>
              </a:ext>
            </a:extLst>
          </p:cNvPr>
          <p:cNvGrpSpPr/>
          <p:nvPr/>
        </p:nvGrpSpPr>
        <p:grpSpPr bwMode="auto">
          <a:xfrm>
            <a:off x="828575" y="2736097"/>
            <a:ext cx="2281371" cy="3271834"/>
            <a:chOff x="846824" y="2981200"/>
            <a:chExt cx="2281371" cy="3271834"/>
          </a:xfrm>
          <a:solidFill>
            <a:srgbClr val="0B1C2F"/>
          </a:solidFill>
        </p:grpSpPr>
        <p:grpSp>
          <p:nvGrpSpPr>
            <p:cNvPr id="28" name="Gruppieren 27">
              <a:extLst>
                <a:ext uri="{FF2B5EF4-FFF2-40B4-BE49-F238E27FC236}">
                  <a16:creationId xmlns:a16="http://schemas.microsoft.com/office/drawing/2014/main" id="{3884C7B2-D65E-4539-93CF-E97924AB9882}"/>
                </a:ext>
              </a:extLst>
            </p:cNvPr>
            <p:cNvGrpSpPr/>
            <p:nvPr/>
          </p:nvGrpSpPr>
          <p:grpSpPr bwMode="auto">
            <a:xfrm>
              <a:off x="846824" y="2981200"/>
              <a:ext cx="1089530" cy="3271834"/>
              <a:chOff x="8456541" y="2944167"/>
              <a:chExt cx="1089530" cy="3271834"/>
            </a:xfrm>
            <a:grpFill/>
          </p:grpSpPr>
          <p:sp>
            <p:nvSpPr>
              <p:cNvPr id="32" name="Ellipse 31">
                <a:extLst>
                  <a:ext uri="{FF2B5EF4-FFF2-40B4-BE49-F238E27FC236}">
                    <a16:creationId xmlns:a16="http://schemas.microsoft.com/office/drawing/2014/main" id="{898DF219-D225-4038-B3B4-1220FC5C33C6}"/>
                  </a:ext>
                </a:extLst>
              </p:cNvPr>
              <p:cNvSpPr/>
              <p:nvPr/>
            </p:nvSpPr>
            <p:spPr bwMode="auto">
              <a:xfrm>
                <a:off x="8963268" y="2944167"/>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000"/>
              </a:p>
            </p:txBody>
          </p:sp>
          <p:sp>
            <p:nvSpPr>
              <p:cNvPr id="33" name="Ellipse 32">
                <a:extLst>
                  <a:ext uri="{FF2B5EF4-FFF2-40B4-BE49-F238E27FC236}">
                    <a16:creationId xmlns:a16="http://schemas.microsoft.com/office/drawing/2014/main" id="{591D7F38-5861-4928-A6E5-545E23FA5347}"/>
                  </a:ext>
                </a:extLst>
              </p:cNvPr>
              <p:cNvSpPr/>
              <p:nvPr/>
            </p:nvSpPr>
            <p:spPr bwMode="auto">
              <a:xfrm>
                <a:off x="8792086" y="3166023"/>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000"/>
              </a:p>
            </p:txBody>
          </p:sp>
          <p:sp>
            <p:nvSpPr>
              <p:cNvPr id="34" name="Ellipse 33">
                <a:extLst>
                  <a:ext uri="{FF2B5EF4-FFF2-40B4-BE49-F238E27FC236}">
                    <a16:creationId xmlns:a16="http://schemas.microsoft.com/office/drawing/2014/main" id="{4798BD7C-662E-4F40-9BE9-0DF6F7BA4E65}"/>
                  </a:ext>
                </a:extLst>
              </p:cNvPr>
              <p:cNvSpPr/>
              <p:nvPr/>
            </p:nvSpPr>
            <p:spPr bwMode="auto">
              <a:xfrm>
                <a:off x="8456541" y="3686658"/>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000"/>
                  <a:t>2</a:t>
                </a:r>
                <a:endParaRPr/>
              </a:p>
            </p:txBody>
          </p:sp>
          <p:sp>
            <p:nvSpPr>
              <p:cNvPr id="35" name="Ellipse 34">
                <a:extLst>
                  <a:ext uri="{FF2B5EF4-FFF2-40B4-BE49-F238E27FC236}">
                    <a16:creationId xmlns:a16="http://schemas.microsoft.com/office/drawing/2014/main" id="{BC48A492-B7BD-4733-91C4-12D4759D2AC7}"/>
                  </a:ext>
                </a:extLst>
              </p:cNvPr>
              <p:cNvSpPr/>
              <p:nvPr/>
            </p:nvSpPr>
            <p:spPr bwMode="auto">
              <a:xfrm>
                <a:off x="9206560" y="4892877"/>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000"/>
                  <a:t>2</a:t>
                </a:r>
                <a:endParaRPr/>
              </a:p>
            </p:txBody>
          </p:sp>
          <p:sp>
            <p:nvSpPr>
              <p:cNvPr id="36" name="Ellipse 35">
                <a:extLst>
                  <a:ext uri="{FF2B5EF4-FFF2-40B4-BE49-F238E27FC236}">
                    <a16:creationId xmlns:a16="http://schemas.microsoft.com/office/drawing/2014/main" id="{30626F01-6614-41C1-98E2-768F58A5F3FF}"/>
                  </a:ext>
                </a:extLst>
              </p:cNvPr>
              <p:cNvSpPr/>
              <p:nvPr/>
            </p:nvSpPr>
            <p:spPr bwMode="auto">
              <a:xfrm>
                <a:off x="9402071" y="6072000"/>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000"/>
              </a:p>
            </p:txBody>
          </p:sp>
          <p:sp>
            <p:nvSpPr>
              <p:cNvPr id="37" name="Ellipse 36">
                <a:extLst>
                  <a:ext uri="{FF2B5EF4-FFF2-40B4-BE49-F238E27FC236}">
                    <a16:creationId xmlns:a16="http://schemas.microsoft.com/office/drawing/2014/main" id="{8D7DDE39-FCB6-4291-B6E3-8B44DF6BAF94}"/>
                  </a:ext>
                </a:extLst>
              </p:cNvPr>
              <p:cNvSpPr/>
              <p:nvPr/>
            </p:nvSpPr>
            <p:spPr bwMode="auto">
              <a:xfrm>
                <a:off x="8858818" y="5769405"/>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000"/>
              </a:p>
            </p:txBody>
          </p:sp>
        </p:grpSp>
        <p:sp>
          <p:nvSpPr>
            <p:cNvPr id="29" name="Ellipse 28">
              <a:extLst>
                <a:ext uri="{FF2B5EF4-FFF2-40B4-BE49-F238E27FC236}">
                  <a16:creationId xmlns:a16="http://schemas.microsoft.com/office/drawing/2014/main" id="{CB827D2A-6075-493C-B80A-9D74AB3B19C6}"/>
                </a:ext>
              </a:extLst>
            </p:cNvPr>
            <p:cNvSpPr/>
            <p:nvPr/>
          </p:nvSpPr>
          <p:spPr bwMode="auto">
            <a:xfrm>
              <a:off x="2861353" y="3110271"/>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000"/>
            </a:p>
          </p:txBody>
        </p:sp>
        <p:sp>
          <p:nvSpPr>
            <p:cNvPr id="30" name="Ellipse 29">
              <a:extLst>
                <a:ext uri="{FF2B5EF4-FFF2-40B4-BE49-F238E27FC236}">
                  <a16:creationId xmlns:a16="http://schemas.microsoft.com/office/drawing/2014/main" id="{21FB0FCC-63FF-4ED5-A83A-8222DD2C49F7}"/>
                </a:ext>
              </a:extLst>
            </p:cNvPr>
            <p:cNvSpPr/>
            <p:nvPr/>
          </p:nvSpPr>
          <p:spPr bwMode="auto">
            <a:xfrm>
              <a:off x="2984195" y="3681753"/>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000"/>
            </a:p>
          </p:txBody>
        </p:sp>
        <p:sp>
          <p:nvSpPr>
            <p:cNvPr id="31" name="Ellipse 30">
              <a:extLst>
                <a:ext uri="{FF2B5EF4-FFF2-40B4-BE49-F238E27FC236}">
                  <a16:creationId xmlns:a16="http://schemas.microsoft.com/office/drawing/2014/main" id="{DE6A826C-04A8-4AB9-936A-820C340517A4}"/>
                </a:ext>
              </a:extLst>
            </p:cNvPr>
            <p:cNvSpPr/>
            <p:nvPr/>
          </p:nvSpPr>
          <p:spPr bwMode="auto">
            <a:xfrm>
              <a:off x="2805528" y="3929958"/>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000"/>
            </a:p>
          </p:txBody>
        </p:sp>
      </p:grpSp>
      <p:grpSp>
        <p:nvGrpSpPr>
          <p:cNvPr id="38" name="Gruppieren 37">
            <a:extLst>
              <a:ext uri="{FF2B5EF4-FFF2-40B4-BE49-F238E27FC236}">
                <a16:creationId xmlns:a16="http://schemas.microsoft.com/office/drawing/2014/main" id="{1118C56E-1A80-4D8D-816E-9EBC477653A9}"/>
              </a:ext>
            </a:extLst>
          </p:cNvPr>
          <p:cNvGrpSpPr/>
          <p:nvPr/>
        </p:nvGrpSpPr>
        <p:grpSpPr bwMode="auto">
          <a:xfrm>
            <a:off x="674997" y="1617323"/>
            <a:ext cx="2973517" cy="3217321"/>
            <a:chOff x="7801062" y="1644235"/>
            <a:chExt cx="2973517" cy="3217321"/>
          </a:xfrm>
          <a:solidFill>
            <a:srgbClr val="0098D8"/>
          </a:solidFill>
        </p:grpSpPr>
        <p:sp>
          <p:nvSpPr>
            <p:cNvPr id="39" name="Ellipse 38">
              <a:extLst>
                <a:ext uri="{FF2B5EF4-FFF2-40B4-BE49-F238E27FC236}">
                  <a16:creationId xmlns:a16="http://schemas.microsoft.com/office/drawing/2014/main" id="{7B5D54C9-53E6-4612-ACB8-0A408753C6D1}"/>
                </a:ext>
              </a:extLst>
            </p:cNvPr>
            <p:cNvSpPr/>
            <p:nvPr/>
          </p:nvSpPr>
          <p:spPr bwMode="auto">
            <a:xfrm>
              <a:off x="9407522" y="1644235"/>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0" name="Ellipse 39">
              <a:extLst>
                <a:ext uri="{FF2B5EF4-FFF2-40B4-BE49-F238E27FC236}">
                  <a16:creationId xmlns:a16="http://schemas.microsoft.com/office/drawing/2014/main" id="{D87E382E-5811-4CD9-893F-06D15E0373B4}"/>
                </a:ext>
              </a:extLst>
            </p:cNvPr>
            <p:cNvSpPr/>
            <p:nvPr/>
          </p:nvSpPr>
          <p:spPr bwMode="auto">
            <a:xfrm>
              <a:off x="10201624" y="3461707"/>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000"/>
                <a:t>2</a:t>
              </a:r>
              <a:endParaRPr/>
            </a:p>
          </p:txBody>
        </p:sp>
        <p:sp>
          <p:nvSpPr>
            <p:cNvPr id="41" name="Ellipse 40">
              <a:extLst>
                <a:ext uri="{FF2B5EF4-FFF2-40B4-BE49-F238E27FC236}">
                  <a16:creationId xmlns:a16="http://schemas.microsoft.com/office/drawing/2014/main" id="{294556DE-2915-42BB-A72D-50D3DD61FC24}"/>
                </a:ext>
              </a:extLst>
            </p:cNvPr>
            <p:cNvSpPr/>
            <p:nvPr/>
          </p:nvSpPr>
          <p:spPr bwMode="auto">
            <a:xfrm>
              <a:off x="7801062" y="3649791"/>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2" name="Ellipse 41">
              <a:extLst>
                <a:ext uri="{FF2B5EF4-FFF2-40B4-BE49-F238E27FC236}">
                  <a16:creationId xmlns:a16="http://schemas.microsoft.com/office/drawing/2014/main" id="{81D23C3D-2880-4EBF-ABED-BEEC5AD1D0F3}"/>
                </a:ext>
              </a:extLst>
            </p:cNvPr>
            <p:cNvSpPr/>
            <p:nvPr/>
          </p:nvSpPr>
          <p:spPr bwMode="auto">
            <a:xfrm>
              <a:off x="9994416" y="3727551"/>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3" name="Ellipse 42">
              <a:extLst>
                <a:ext uri="{FF2B5EF4-FFF2-40B4-BE49-F238E27FC236}">
                  <a16:creationId xmlns:a16="http://schemas.microsoft.com/office/drawing/2014/main" id="{D9F55E0F-FA3B-4597-B568-D48B41366EC0}"/>
                </a:ext>
              </a:extLst>
            </p:cNvPr>
            <p:cNvSpPr/>
            <p:nvPr/>
          </p:nvSpPr>
          <p:spPr bwMode="auto">
            <a:xfrm>
              <a:off x="8807746" y="4717556"/>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4" name="Ellipse 43">
              <a:extLst>
                <a:ext uri="{FF2B5EF4-FFF2-40B4-BE49-F238E27FC236}">
                  <a16:creationId xmlns:a16="http://schemas.microsoft.com/office/drawing/2014/main" id="{21E973CF-E165-4C3E-B926-2E8C96F7D7FE}"/>
                </a:ext>
              </a:extLst>
            </p:cNvPr>
            <p:cNvSpPr/>
            <p:nvPr/>
          </p:nvSpPr>
          <p:spPr bwMode="auto">
            <a:xfrm>
              <a:off x="9248596" y="3292034"/>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5" name="Ellipse 44">
              <a:extLst>
                <a:ext uri="{FF2B5EF4-FFF2-40B4-BE49-F238E27FC236}">
                  <a16:creationId xmlns:a16="http://schemas.microsoft.com/office/drawing/2014/main" id="{429BAE2D-14F5-41F4-AF76-F0BAF56A7C46}"/>
                </a:ext>
              </a:extLst>
            </p:cNvPr>
            <p:cNvSpPr/>
            <p:nvPr/>
          </p:nvSpPr>
          <p:spPr bwMode="auto">
            <a:xfrm>
              <a:off x="8197958" y="3353354"/>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6" name="Ellipse 45">
              <a:extLst>
                <a:ext uri="{FF2B5EF4-FFF2-40B4-BE49-F238E27FC236}">
                  <a16:creationId xmlns:a16="http://schemas.microsoft.com/office/drawing/2014/main" id="{D7B1D63E-E38A-4DB1-B7D9-029E16760DE9}"/>
                </a:ext>
              </a:extLst>
            </p:cNvPr>
            <p:cNvSpPr/>
            <p:nvPr/>
          </p:nvSpPr>
          <p:spPr bwMode="auto">
            <a:xfrm>
              <a:off x="8290185" y="3354466"/>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7" name="Ellipse 46">
              <a:extLst>
                <a:ext uri="{FF2B5EF4-FFF2-40B4-BE49-F238E27FC236}">
                  <a16:creationId xmlns:a16="http://schemas.microsoft.com/office/drawing/2014/main" id="{A8D199A6-5308-4DD7-9048-2B644F925ABF}"/>
                </a:ext>
              </a:extLst>
            </p:cNvPr>
            <p:cNvSpPr/>
            <p:nvPr/>
          </p:nvSpPr>
          <p:spPr bwMode="auto">
            <a:xfrm>
              <a:off x="7969946" y="3703494"/>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8" name="Ellipse 47">
              <a:extLst>
                <a:ext uri="{FF2B5EF4-FFF2-40B4-BE49-F238E27FC236}">
                  <a16:creationId xmlns:a16="http://schemas.microsoft.com/office/drawing/2014/main" id="{29DA22A4-D559-4E4A-BC40-BF31B2821B8D}"/>
                </a:ext>
              </a:extLst>
            </p:cNvPr>
            <p:cNvSpPr/>
            <p:nvPr/>
          </p:nvSpPr>
          <p:spPr bwMode="auto">
            <a:xfrm>
              <a:off x="10630578" y="1704491"/>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49" name="Gruppieren 48">
            <a:extLst>
              <a:ext uri="{FF2B5EF4-FFF2-40B4-BE49-F238E27FC236}">
                <a16:creationId xmlns:a16="http://schemas.microsoft.com/office/drawing/2014/main" id="{9F7209A4-86D5-42C4-BCD8-CDAB67EB2E2F}"/>
              </a:ext>
            </a:extLst>
          </p:cNvPr>
          <p:cNvGrpSpPr/>
          <p:nvPr/>
        </p:nvGrpSpPr>
        <p:grpSpPr bwMode="auto">
          <a:xfrm>
            <a:off x="873465" y="2652514"/>
            <a:ext cx="2770384" cy="3355417"/>
            <a:chOff x="7999530" y="2679426"/>
            <a:chExt cx="2770384" cy="3355417"/>
          </a:xfrm>
          <a:solidFill>
            <a:srgbClr val="B2E0F3"/>
          </a:solidFill>
        </p:grpSpPr>
        <p:sp>
          <p:nvSpPr>
            <p:cNvPr id="50" name="Ellipse 49">
              <a:extLst>
                <a:ext uri="{FF2B5EF4-FFF2-40B4-BE49-F238E27FC236}">
                  <a16:creationId xmlns:a16="http://schemas.microsoft.com/office/drawing/2014/main" id="{24AB8C6F-57F1-4A8D-AF34-82AC21B288F0}"/>
                </a:ext>
              </a:extLst>
            </p:cNvPr>
            <p:cNvSpPr/>
            <p:nvPr/>
          </p:nvSpPr>
          <p:spPr bwMode="auto">
            <a:xfrm>
              <a:off x="10625914" y="2679426"/>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1" name="Ellipse 50">
              <a:extLst>
                <a:ext uri="{FF2B5EF4-FFF2-40B4-BE49-F238E27FC236}">
                  <a16:creationId xmlns:a16="http://schemas.microsoft.com/office/drawing/2014/main" id="{20840BCB-5F52-4F52-A752-DD8F058F776F}"/>
                </a:ext>
              </a:extLst>
            </p:cNvPr>
            <p:cNvSpPr/>
            <p:nvPr/>
          </p:nvSpPr>
          <p:spPr bwMode="auto">
            <a:xfrm>
              <a:off x="9920084" y="3769242"/>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2" name="Ellipse 51">
              <a:extLst>
                <a:ext uri="{FF2B5EF4-FFF2-40B4-BE49-F238E27FC236}">
                  <a16:creationId xmlns:a16="http://schemas.microsoft.com/office/drawing/2014/main" id="{1EB339FF-41B2-4D39-8FAD-8D0F0D2D5D79}"/>
                </a:ext>
              </a:extLst>
            </p:cNvPr>
            <p:cNvSpPr/>
            <p:nvPr/>
          </p:nvSpPr>
          <p:spPr bwMode="auto">
            <a:xfrm>
              <a:off x="9318264" y="3302356"/>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3" name="Ellipse 52">
              <a:extLst>
                <a:ext uri="{FF2B5EF4-FFF2-40B4-BE49-F238E27FC236}">
                  <a16:creationId xmlns:a16="http://schemas.microsoft.com/office/drawing/2014/main" id="{FCC75F12-CA45-4F3A-832D-1BA87144FB76}"/>
                </a:ext>
              </a:extLst>
            </p:cNvPr>
            <p:cNvSpPr/>
            <p:nvPr/>
          </p:nvSpPr>
          <p:spPr bwMode="auto">
            <a:xfrm>
              <a:off x="8546259" y="2770816"/>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4" name="Ellipse 53">
              <a:extLst>
                <a:ext uri="{FF2B5EF4-FFF2-40B4-BE49-F238E27FC236}">
                  <a16:creationId xmlns:a16="http://schemas.microsoft.com/office/drawing/2014/main" id="{81CE9224-7127-46FC-ADA4-F8BA9EEFA3C4}"/>
                </a:ext>
              </a:extLst>
            </p:cNvPr>
            <p:cNvSpPr/>
            <p:nvPr/>
          </p:nvSpPr>
          <p:spPr bwMode="auto">
            <a:xfrm>
              <a:off x="7999530" y="3366118"/>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5" name="Ellipse 54">
              <a:extLst>
                <a:ext uri="{FF2B5EF4-FFF2-40B4-BE49-F238E27FC236}">
                  <a16:creationId xmlns:a16="http://schemas.microsoft.com/office/drawing/2014/main" id="{1ABBD446-35C4-4C33-AC2A-A9170F6B881A}"/>
                </a:ext>
              </a:extLst>
            </p:cNvPr>
            <p:cNvSpPr/>
            <p:nvPr/>
          </p:nvSpPr>
          <p:spPr bwMode="auto">
            <a:xfrm>
              <a:off x="8976834" y="5890843"/>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6" name="Ellipse 55">
              <a:extLst>
                <a:ext uri="{FF2B5EF4-FFF2-40B4-BE49-F238E27FC236}">
                  <a16:creationId xmlns:a16="http://schemas.microsoft.com/office/drawing/2014/main" id="{4F5615D8-394A-4DCC-95C3-9B7C74EA88EF}"/>
                </a:ext>
              </a:extLst>
            </p:cNvPr>
            <p:cNvSpPr/>
            <p:nvPr/>
          </p:nvSpPr>
          <p:spPr bwMode="auto">
            <a:xfrm>
              <a:off x="8876817" y="5252727"/>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7" name="Ellipse 56">
              <a:extLst>
                <a:ext uri="{FF2B5EF4-FFF2-40B4-BE49-F238E27FC236}">
                  <a16:creationId xmlns:a16="http://schemas.microsoft.com/office/drawing/2014/main" id="{74071571-7C54-414B-9674-15352CFC47AE}"/>
                </a:ext>
              </a:extLst>
            </p:cNvPr>
            <p:cNvSpPr/>
            <p:nvPr/>
          </p:nvSpPr>
          <p:spPr bwMode="auto">
            <a:xfrm>
              <a:off x="8791883" y="4629926"/>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8" name="Ellipse 57">
              <a:extLst>
                <a:ext uri="{FF2B5EF4-FFF2-40B4-BE49-F238E27FC236}">
                  <a16:creationId xmlns:a16="http://schemas.microsoft.com/office/drawing/2014/main" id="{0A0B41A2-F573-4463-A693-FE4D18441B8A}"/>
                </a:ext>
              </a:extLst>
            </p:cNvPr>
            <p:cNvSpPr/>
            <p:nvPr/>
          </p:nvSpPr>
          <p:spPr bwMode="auto">
            <a:xfrm>
              <a:off x="8518377" y="4315539"/>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59" name="Gruppieren 58">
            <a:extLst>
              <a:ext uri="{FF2B5EF4-FFF2-40B4-BE49-F238E27FC236}">
                <a16:creationId xmlns:a16="http://schemas.microsoft.com/office/drawing/2014/main" id="{B3980699-CB05-4999-807B-34F30E820B7C}"/>
              </a:ext>
            </a:extLst>
          </p:cNvPr>
          <p:cNvGrpSpPr/>
          <p:nvPr/>
        </p:nvGrpSpPr>
        <p:grpSpPr bwMode="auto">
          <a:xfrm>
            <a:off x="4915205" y="1006854"/>
            <a:ext cx="6264494" cy="954107"/>
            <a:chOff x="5278947" y="1534414"/>
            <a:chExt cx="6264494" cy="954107"/>
          </a:xfrm>
        </p:grpSpPr>
        <p:sp>
          <p:nvSpPr>
            <p:cNvPr id="60" name="TextBox 39">
              <a:extLst>
                <a:ext uri="{FF2B5EF4-FFF2-40B4-BE49-F238E27FC236}">
                  <a16:creationId xmlns:a16="http://schemas.microsoft.com/office/drawing/2014/main" id="{793D7AEE-38F8-4959-BD45-4B743409648A}"/>
                </a:ext>
              </a:extLst>
            </p:cNvPr>
            <p:cNvSpPr txBox="1"/>
            <p:nvPr/>
          </p:nvSpPr>
          <p:spPr bwMode="auto">
            <a:xfrm>
              <a:off x="5625371" y="1534414"/>
              <a:ext cx="591807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C00000"/>
                </a:buClr>
                <a:buSzPct val="300000"/>
                <a:defRPr/>
              </a:pPr>
              <a:r>
                <a:rPr lang="en-US" sz="2000" dirty="0">
                  <a:latin typeface="Leelawadee UI" panose="020B0502040204020203" pitchFamily="34" charset="-34"/>
                  <a:cs typeface="Leelawadee UI" panose="020B0502040204020203" pitchFamily="34" charset="-34"/>
                </a:rPr>
                <a:t>11 co-applicant institutions 	(6 Task Areas)</a:t>
              </a:r>
            </a:p>
            <a:p>
              <a:pPr>
                <a:buClr>
                  <a:srgbClr val="C00000"/>
                </a:buClr>
                <a:buSzPct val="300000"/>
                <a:defRPr/>
              </a:pPr>
              <a:r>
                <a:rPr lang="en-US" dirty="0">
                  <a:latin typeface="Leelawadee UI" panose="020B0502040204020203" pitchFamily="34" charset="-34"/>
                  <a:cs typeface="Leelawadee UI" panose="020B0502040204020203" pitchFamily="34" charset="-34"/>
                </a:rPr>
                <a:t>Lead institution: Heinrich Heine University Düsseldorf</a:t>
              </a:r>
            </a:p>
            <a:p>
              <a:pPr>
                <a:buClr>
                  <a:srgbClr val="C00000"/>
                </a:buClr>
                <a:buSzPct val="300000"/>
                <a:defRPr/>
              </a:pPr>
              <a:r>
                <a:rPr lang="en-US" dirty="0">
                  <a:latin typeface="Leelawadee UI" panose="020B0502040204020203" pitchFamily="34" charset="-34"/>
                  <a:cs typeface="Leelawadee UI" panose="020B0502040204020203" pitchFamily="34" charset="-34"/>
                </a:rPr>
                <a:t>Speaker: Prof. Dr. Stefanie Weidtkamp-Peters</a:t>
              </a:r>
              <a:endParaRPr sz="1600" dirty="0">
                <a:latin typeface="Leelawadee UI" panose="020B0502040204020203" pitchFamily="34" charset="-34"/>
                <a:cs typeface="Leelawadee UI" panose="020B0502040204020203" pitchFamily="34" charset="-34"/>
              </a:endParaRPr>
            </a:p>
          </p:txBody>
        </p:sp>
        <p:sp>
          <p:nvSpPr>
            <p:cNvPr id="61" name="Ellipse 60">
              <a:extLst>
                <a:ext uri="{FF2B5EF4-FFF2-40B4-BE49-F238E27FC236}">
                  <a16:creationId xmlns:a16="http://schemas.microsoft.com/office/drawing/2014/main" id="{C037777E-EBC6-4063-8C1A-00EF02E67D51}"/>
                </a:ext>
              </a:extLst>
            </p:cNvPr>
            <p:cNvSpPr/>
            <p:nvPr/>
          </p:nvSpPr>
          <p:spPr bwMode="auto">
            <a:xfrm>
              <a:off x="5278947" y="1727979"/>
              <a:ext cx="144000" cy="144000"/>
            </a:xfrm>
            <a:prstGeom prst="ellipse">
              <a:avLst/>
            </a:prstGeom>
            <a:solidFill>
              <a:srgbClr val="0B1C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900">
                <a:latin typeface="Leelawadee UI" panose="020B0502040204020203" pitchFamily="34" charset="-34"/>
                <a:cs typeface="Leelawadee UI" panose="020B0502040204020203" pitchFamily="34" charset="-34"/>
              </a:endParaRPr>
            </a:p>
          </p:txBody>
        </p:sp>
      </p:grpSp>
      <p:grpSp>
        <p:nvGrpSpPr>
          <p:cNvPr id="62" name="Gruppieren 61">
            <a:extLst>
              <a:ext uri="{FF2B5EF4-FFF2-40B4-BE49-F238E27FC236}">
                <a16:creationId xmlns:a16="http://schemas.microsoft.com/office/drawing/2014/main" id="{73334625-7EB8-4B98-969A-D864FCA03620}"/>
              </a:ext>
            </a:extLst>
          </p:cNvPr>
          <p:cNvGrpSpPr/>
          <p:nvPr/>
        </p:nvGrpSpPr>
        <p:grpSpPr bwMode="auto">
          <a:xfrm>
            <a:off x="4884267" y="2644102"/>
            <a:ext cx="5333686" cy="400110"/>
            <a:chOff x="5278947" y="2243987"/>
            <a:chExt cx="5333686" cy="400110"/>
          </a:xfrm>
        </p:grpSpPr>
        <p:sp>
          <p:nvSpPr>
            <p:cNvPr id="63" name="Ellipse 62">
              <a:extLst>
                <a:ext uri="{FF2B5EF4-FFF2-40B4-BE49-F238E27FC236}">
                  <a16:creationId xmlns:a16="http://schemas.microsoft.com/office/drawing/2014/main" id="{18D4DC41-69C1-4EC7-9D1D-66F2FE8735E9}"/>
                </a:ext>
              </a:extLst>
            </p:cNvPr>
            <p:cNvSpPr/>
            <p:nvPr/>
          </p:nvSpPr>
          <p:spPr bwMode="auto">
            <a:xfrm>
              <a:off x="5278947" y="2375537"/>
              <a:ext cx="144000" cy="144000"/>
            </a:xfrm>
            <a:prstGeom prst="ellipse">
              <a:avLst/>
            </a:prstGeom>
            <a:solidFill>
              <a:srgbClr val="009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600" dirty="0">
                <a:latin typeface="Leelawadee UI" panose="020B0502040204020203" pitchFamily="34" charset="-34"/>
                <a:cs typeface="Leelawadee UI" panose="020B0502040204020203" pitchFamily="34" charset="-34"/>
              </a:endParaRPr>
            </a:p>
          </p:txBody>
        </p:sp>
        <p:sp>
          <p:nvSpPr>
            <p:cNvPr id="64" name="TextBox 39">
              <a:extLst>
                <a:ext uri="{FF2B5EF4-FFF2-40B4-BE49-F238E27FC236}">
                  <a16:creationId xmlns:a16="http://schemas.microsoft.com/office/drawing/2014/main" id="{0BF9FEF9-E29E-4027-BD37-1B99A057E606}"/>
                </a:ext>
              </a:extLst>
            </p:cNvPr>
            <p:cNvSpPr txBox="1"/>
            <p:nvPr/>
          </p:nvSpPr>
          <p:spPr bwMode="auto">
            <a:xfrm>
              <a:off x="5601618" y="2243987"/>
              <a:ext cx="501101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C00000"/>
                </a:buClr>
                <a:buSzPct val="300000"/>
                <a:defRPr/>
              </a:pPr>
              <a:r>
                <a:rPr lang="en-US" sz="2000" dirty="0">
                  <a:latin typeface="Leelawadee UI" panose="020B0502040204020203" pitchFamily="34" charset="-34"/>
                  <a:cs typeface="Leelawadee UI" panose="020B0502040204020203" pitchFamily="34" charset="-34"/>
                </a:rPr>
                <a:t>12 participating institutions</a:t>
              </a:r>
              <a:endParaRPr sz="1600" dirty="0">
                <a:latin typeface="Leelawadee UI" panose="020B0502040204020203" pitchFamily="34" charset="-34"/>
                <a:cs typeface="Leelawadee UI" panose="020B0502040204020203" pitchFamily="34" charset="-34"/>
              </a:endParaRPr>
            </a:p>
          </p:txBody>
        </p:sp>
      </p:grpSp>
      <p:grpSp>
        <p:nvGrpSpPr>
          <p:cNvPr id="65" name="Gruppieren 64">
            <a:extLst>
              <a:ext uri="{FF2B5EF4-FFF2-40B4-BE49-F238E27FC236}">
                <a16:creationId xmlns:a16="http://schemas.microsoft.com/office/drawing/2014/main" id="{051D31E6-41B8-44EF-9902-719002C25CE1}"/>
              </a:ext>
            </a:extLst>
          </p:cNvPr>
          <p:cNvGrpSpPr/>
          <p:nvPr/>
        </p:nvGrpSpPr>
        <p:grpSpPr bwMode="auto">
          <a:xfrm>
            <a:off x="4903609" y="3635718"/>
            <a:ext cx="3461316" cy="400110"/>
            <a:chOff x="5268832" y="2835950"/>
            <a:chExt cx="3461316" cy="400110"/>
          </a:xfrm>
        </p:grpSpPr>
        <p:sp>
          <p:nvSpPr>
            <p:cNvPr id="66" name="Ellipse 65">
              <a:extLst>
                <a:ext uri="{FF2B5EF4-FFF2-40B4-BE49-F238E27FC236}">
                  <a16:creationId xmlns:a16="http://schemas.microsoft.com/office/drawing/2014/main" id="{8F9F83EF-057E-43A4-B0ED-7674A2B71544}"/>
                </a:ext>
              </a:extLst>
            </p:cNvPr>
            <p:cNvSpPr/>
            <p:nvPr/>
          </p:nvSpPr>
          <p:spPr bwMode="auto">
            <a:xfrm>
              <a:off x="5268832" y="2988673"/>
              <a:ext cx="144000" cy="144000"/>
            </a:xfrm>
            <a:prstGeom prst="ellipse">
              <a:avLst/>
            </a:prstGeom>
            <a:solidFill>
              <a:srgbClr val="B2E0F3"/>
            </a:solidFill>
            <a:ln>
              <a:solidFill>
                <a:srgbClr val="B2E0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600">
                <a:latin typeface="Leelawadee UI" panose="020B0502040204020203" pitchFamily="34" charset="-34"/>
                <a:cs typeface="Leelawadee UI" panose="020B0502040204020203" pitchFamily="34" charset="-34"/>
              </a:endParaRPr>
            </a:p>
          </p:txBody>
        </p:sp>
        <p:sp>
          <p:nvSpPr>
            <p:cNvPr id="67" name="TextBox 39">
              <a:extLst>
                <a:ext uri="{FF2B5EF4-FFF2-40B4-BE49-F238E27FC236}">
                  <a16:creationId xmlns:a16="http://schemas.microsoft.com/office/drawing/2014/main" id="{E84C883F-49C6-40EB-B7B9-1ACD26BCB09A}"/>
                </a:ext>
              </a:extLst>
            </p:cNvPr>
            <p:cNvSpPr txBox="1"/>
            <p:nvPr/>
          </p:nvSpPr>
          <p:spPr bwMode="auto">
            <a:xfrm>
              <a:off x="5615930" y="2835950"/>
              <a:ext cx="311421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C00000"/>
                </a:buClr>
                <a:buSzPct val="300000"/>
                <a:defRPr/>
              </a:pPr>
              <a:r>
                <a:rPr lang="en-US" sz="2000" dirty="0">
                  <a:latin typeface="Leelawadee UI" panose="020B0502040204020203" pitchFamily="34" charset="-34"/>
                  <a:cs typeface="Leelawadee UI" panose="020B0502040204020203" pitchFamily="34" charset="-34"/>
                </a:rPr>
                <a:t>community use cases</a:t>
              </a:r>
              <a:endParaRPr sz="1600" dirty="0">
                <a:latin typeface="Leelawadee UI" panose="020B0502040204020203" pitchFamily="34" charset="-34"/>
                <a:cs typeface="Leelawadee UI" panose="020B0502040204020203" pitchFamily="34" charset="-34"/>
              </a:endParaRPr>
            </a:p>
          </p:txBody>
        </p:sp>
      </p:grpSp>
      <p:grpSp>
        <p:nvGrpSpPr>
          <p:cNvPr id="68" name="Gruppieren 67">
            <a:extLst>
              <a:ext uri="{FF2B5EF4-FFF2-40B4-BE49-F238E27FC236}">
                <a16:creationId xmlns:a16="http://schemas.microsoft.com/office/drawing/2014/main" id="{B13A7D6E-F912-4637-B36C-9E1DFD19F164}"/>
              </a:ext>
            </a:extLst>
          </p:cNvPr>
          <p:cNvGrpSpPr/>
          <p:nvPr/>
        </p:nvGrpSpPr>
        <p:grpSpPr bwMode="auto">
          <a:xfrm>
            <a:off x="4862905" y="3187905"/>
            <a:ext cx="6936727" cy="400110"/>
            <a:chOff x="5251059" y="3415060"/>
            <a:chExt cx="7384514" cy="400110"/>
          </a:xfrm>
        </p:grpSpPr>
        <p:sp>
          <p:nvSpPr>
            <p:cNvPr id="69" name="Stern: 10 Zacken 68">
              <a:extLst>
                <a:ext uri="{FF2B5EF4-FFF2-40B4-BE49-F238E27FC236}">
                  <a16:creationId xmlns:a16="http://schemas.microsoft.com/office/drawing/2014/main" id="{12262579-87A6-4C6A-9CE7-7E8DA652143F}"/>
                </a:ext>
              </a:extLst>
            </p:cNvPr>
            <p:cNvSpPr/>
            <p:nvPr/>
          </p:nvSpPr>
          <p:spPr bwMode="auto">
            <a:xfrm>
              <a:off x="5251059" y="3513050"/>
              <a:ext cx="216000" cy="216000"/>
            </a:xfrm>
            <a:prstGeom prst="star10">
              <a:avLst>
                <a:gd name="adj" fmla="val 26251"/>
                <a:gd name="hf" fmla="val 105146"/>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600">
                <a:latin typeface="Leelawadee UI" panose="020B0502040204020203" pitchFamily="34" charset="-34"/>
                <a:cs typeface="Leelawadee UI" panose="020B0502040204020203" pitchFamily="34" charset="-34"/>
              </a:endParaRPr>
            </a:p>
          </p:txBody>
        </p:sp>
        <p:sp>
          <p:nvSpPr>
            <p:cNvPr id="70" name="TextBox 39">
              <a:extLst>
                <a:ext uri="{FF2B5EF4-FFF2-40B4-BE49-F238E27FC236}">
                  <a16:creationId xmlns:a16="http://schemas.microsoft.com/office/drawing/2014/main" id="{02CE89FD-5BAA-4316-A218-7BD277452EB6}"/>
                </a:ext>
              </a:extLst>
            </p:cNvPr>
            <p:cNvSpPr txBox="1"/>
            <p:nvPr/>
          </p:nvSpPr>
          <p:spPr bwMode="auto">
            <a:xfrm>
              <a:off x="5627161" y="3415060"/>
              <a:ext cx="700841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C00000"/>
                </a:buClr>
                <a:buSzPct val="300000"/>
                <a:defRPr/>
              </a:pPr>
              <a:r>
                <a:rPr lang="en-US" sz="2000" b="1" dirty="0">
                  <a:latin typeface="Leelawadee UI" panose="020B0502040204020203" pitchFamily="34" charset="-34"/>
                  <a:cs typeface="Leelawadee UI" panose="020B0502040204020203" pitchFamily="34" charset="-34"/>
                </a:rPr>
                <a:t>data stewards (</a:t>
              </a:r>
              <a:r>
                <a:rPr lang="en-US" sz="2000" b="1" dirty="0" err="1">
                  <a:latin typeface="Leelawadee UI" panose="020B0502040204020203" pitchFamily="34" charset="-34"/>
                  <a:cs typeface="Leelawadee UI" panose="020B0502040204020203" pitchFamily="34" charset="-34"/>
                </a:rPr>
                <a:t>DaSts</a:t>
              </a:r>
              <a:r>
                <a:rPr lang="en-US" sz="2000" b="1" dirty="0">
                  <a:latin typeface="Leelawadee UI" panose="020B0502040204020203" pitchFamily="34" charset="-34"/>
                  <a:cs typeface="Leelawadee UI" panose="020B0502040204020203" pitchFamily="34" charset="-34"/>
                </a:rPr>
                <a:t>) </a:t>
              </a:r>
              <a:r>
                <a:rPr lang="en-US" sz="2000" dirty="0">
                  <a:latin typeface="Leelawadee UI" panose="020B0502040204020203" pitchFamily="34" charset="-34"/>
                  <a:cs typeface="Leelawadee UI" panose="020B0502040204020203" pitchFamily="34" charset="-34"/>
                </a:rPr>
                <a:t>&amp; </a:t>
              </a:r>
              <a:r>
                <a:rPr lang="en-US" sz="2000" b="1" dirty="0">
                  <a:latin typeface="Leelawadee UI" panose="020B0502040204020203" pitchFamily="34" charset="-34"/>
                  <a:cs typeface="Leelawadee UI" panose="020B0502040204020203" pitchFamily="34" charset="-34"/>
                </a:rPr>
                <a:t>research software engineers</a:t>
              </a:r>
              <a:endParaRPr sz="1600" dirty="0">
                <a:latin typeface="Leelawadee UI" panose="020B0502040204020203" pitchFamily="34" charset="-34"/>
                <a:cs typeface="Leelawadee UI" panose="020B0502040204020203" pitchFamily="34" charset="-34"/>
              </a:endParaRPr>
            </a:p>
          </p:txBody>
        </p:sp>
      </p:grpSp>
      <p:grpSp>
        <p:nvGrpSpPr>
          <p:cNvPr id="71" name="Gruppieren 70">
            <a:extLst>
              <a:ext uri="{FF2B5EF4-FFF2-40B4-BE49-F238E27FC236}">
                <a16:creationId xmlns:a16="http://schemas.microsoft.com/office/drawing/2014/main" id="{0F7912E6-D01B-4FCB-9929-C60DFB4C0AEB}"/>
              </a:ext>
            </a:extLst>
          </p:cNvPr>
          <p:cNvGrpSpPr/>
          <p:nvPr/>
        </p:nvGrpSpPr>
        <p:grpSpPr bwMode="auto">
          <a:xfrm>
            <a:off x="803769" y="2757844"/>
            <a:ext cx="388181" cy="307777"/>
            <a:chOff x="803769" y="2757844"/>
            <a:chExt cx="388181" cy="307777"/>
          </a:xfrm>
        </p:grpSpPr>
        <p:sp>
          <p:nvSpPr>
            <p:cNvPr id="72" name="Wolke 71">
              <a:extLst>
                <a:ext uri="{FF2B5EF4-FFF2-40B4-BE49-F238E27FC236}">
                  <a16:creationId xmlns:a16="http://schemas.microsoft.com/office/drawing/2014/main" id="{49112151-86CF-4E70-8CC3-B3C6AB178D8B}"/>
                </a:ext>
              </a:extLst>
            </p:cNvPr>
            <p:cNvSpPr/>
            <p:nvPr/>
          </p:nvSpPr>
          <p:spPr bwMode="auto">
            <a:xfrm>
              <a:off x="803769" y="2785876"/>
              <a:ext cx="388181" cy="251714"/>
            </a:xfrm>
            <a:prstGeom prst="cloud">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800"/>
            </a:p>
          </p:txBody>
        </p:sp>
        <p:sp>
          <p:nvSpPr>
            <p:cNvPr id="73" name="Textfeld 72">
              <a:extLst>
                <a:ext uri="{FF2B5EF4-FFF2-40B4-BE49-F238E27FC236}">
                  <a16:creationId xmlns:a16="http://schemas.microsoft.com/office/drawing/2014/main" id="{84629338-5D8B-4EFD-99DA-CE3054D0EDE7}"/>
                </a:ext>
              </a:extLst>
            </p:cNvPr>
            <p:cNvSpPr txBox="1"/>
            <p:nvPr/>
          </p:nvSpPr>
          <p:spPr bwMode="auto">
            <a:xfrm>
              <a:off x="843881" y="2757844"/>
              <a:ext cx="320922" cy="307777"/>
            </a:xfrm>
            <a:prstGeom prst="rect">
              <a:avLst/>
            </a:prstGeom>
            <a:noFill/>
          </p:spPr>
          <p:txBody>
            <a:bodyPr wrap="none" rtlCol="0">
              <a:spAutoFit/>
            </a:bodyPr>
            <a:lstStyle/>
            <a:p>
              <a:pPr>
                <a:defRPr/>
              </a:pPr>
              <a:r>
                <a:rPr lang="de-DE" sz="1400" b="1">
                  <a:solidFill>
                    <a:schemeClr val="bg1"/>
                  </a:solidFill>
                </a:rPr>
                <a:t>IT</a:t>
              </a:r>
              <a:endParaRPr/>
            </a:p>
          </p:txBody>
        </p:sp>
      </p:grpSp>
      <p:grpSp>
        <p:nvGrpSpPr>
          <p:cNvPr id="74" name="Gruppieren 73">
            <a:extLst>
              <a:ext uri="{FF2B5EF4-FFF2-40B4-BE49-F238E27FC236}">
                <a16:creationId xmlns:a16="http://schemas.microsoft.com/office/drawing/2014/main" id="{B7C6DC1C-B832-4326-BFB3-BC6BE14B8744}"/>
              </a:ext>
            </a:extLst>
          </p:cNvPr>
          <p:cNvGrpSpPr/>
          <p:nvPr/>
        </p:nvGrpSpPr>
        <p:grpSpPr bwMode="auto">
          <a:xfrm>
            <a:off x="1342221" y="5335794"/>
            <a:ext cx="388181" cy="307777"/>
            <a:chOff x="803769" y="2757844"/>
            <a:chExt cx="388181" cy="307777"/>
          </a:xfrm>
        </p:grpSpPr>
        <p:sp>
          <p:nvSpPr>
            <p:cNvPr id="75" name="Wolke 74">
              <a:extLst>
                <a:ext uri="{FF2B5EF4-FFF2-40B4-BE49-F238E27FC236}">
                  <a16:creationId xmlns:a16="http://schemas.microsoft.com/office/drawing/2014/main" id="{E3E4A541-0D15-4E68-96AF-BE82DE8F5F13}"/>
                </a:ext>
              </a:extLst>
            </p:cNvPr>
            <p:cNvSpPr/>
            <p:nvPr/>
          </p:nvSpPr>
          <p:spPr bwMode="auto">
            <a:xfrm>
              <a:off x="803769" y="2785876"/>
              <a:ext cx="388181" cy="251714"/>
            </a:xfrm>
            <a:prstGeom prst="cloud">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800"/>
            </a:p>
          </p:txBody>
        </p:sp>
        <p:sp>
          <p:nvSpPr>
            <p:cNvPr id="76" name="Textfeld 75">
              <a:extLst>
                <a:ext uri="{FF2B5EF4-FFF2-40B4-BE49-F238E27FC236}">
                  <a16:creationId xmlns:a16="http://schemas.microsoft.com/office/drawing/2014/main" id="{46659C27-7875-41D6-B54A-A81A118705E5}"/>
                </a:ext>
              </a:extLst>
            </p:cNvPr>
            <p:cNvSpPr txBox="1"/>
            <p:nvPr/>
          </p:nvSpPr>
          <p:spPr bwMode="auto">
            <a:xfrm>
              <a:off x="843881" y="2757844"/>
              <a:ext cx="320922" cy="307777"/>
            </a:xfrm>
            <a:prstGeom prst="rect">
              <a:avLst/>
            </a:prstGeom>
            <a:noFill/>
          </p:spPr>
          <p:txBody>
            <a:bodyPr wrap="none" rtlCol="0">
              <a:spAutoFit/>
            </a:bodyPr>
            <a:lstStyle/>
            <a:p>
              <a:pPr>
                <a:defRPr/>
              </a:pPr>
              <a:r>
                <a:rPr lang="de-DE" sz="1400" b="1">
                  <a:solidFill>
                    <a:schemeClr val="bg1"/>
                  </a:solidFill>
                </a:rPr>
                <a:t>IT</a:t>
              </a:r>
              <a:endParaRPr/>
            </a:p>
          </p:txBody>
        </p:sp>
      </p:grpSp>
      <p:grpSp>
        <p:nvGrpSpPr>
          <p:cNvPr id="77" name="Gruppieren 76">
            <a:extLst>
              <a:ext uri="{FF2B5EF4-FFF2-40B4-BE49-F238E27FC236}">
                <a16:creationId xmlns:a16="http://schemas.microsoft.com/office/drawing/2014/main" id="{33877E76-3455-4F54-AB41-8EC7E01F9980}"/>
              </a:ext>
            </a:extLst>
          </p:cNvPr>
          <p:cNvGrpSpPr/>
          <p:nvPr/>
        </p:nvGrpSpPr>
        <p:grpSpPr bwMode="auto">
          <a:xfrm>
            <a:off x="4789688" y="2042401"/>
            <a:ext cx="6953504" cy="553998"/>
            <a:chOff x="5156856" y="4283506"/>
            <a:chExt cx="6111798" cy="553998"/>
          </a:xfrm>
        </p:grpSpPr>
        <p:grpSp>
          <p:nvGrpSpPr>
            <p:cNvPr id="78" name="Gruppieren 77">
              <a:extLst>
                <a:ext uri="{FF2B5EF4-FFF2-40B4-BE49-F238E27FC236}">
                  <a16:creationId xmlns:a16="http://schemas.microsoft.com/office/drawing/2014/main" id="{E2AC10F5-D57A-4FCB-925F-FA170499A69A}"/>
                </a:ext>
              </a:extLst>
            </p:cNvPr>
            <p:cNvGrpSpPr/>
            <p:nvPr/>
          </p:nvGrpSpPr>
          <p:grpSpPr bwMode="auto">
            <a:xfrm>
              <a:off x="5156856" y="4313440"/>
              <a:ext cx="388181" cy="279746"/>
              <a:chOff x="803769" y="2801044"/>
              <a:chExt cx="388181" cy="279746"/>
            </a:xfrm>
          </p:grpSpPr>
          <p:sp>
            <p:nvSpPr>
              <p:cNvPr id="80" name="Wolke 79">
                <a:extLst>
                  <a:ext uri="{FF2B5EF4-FFF2-40B4-BE49-F238E27FC236}">
                    <a16:creationId xmlns:a16="http://schemas.microsoft.com/office/drawing/2014/main" id="{F23E8369-83F7-45EE-9919-F42ADFAF1E74}"/>
                  </a:ext>
                </a:extLst>
              </p:cNvPr>
              <p:cNvSpPr/>
              <p:nvPr/>
            </p:nvSpPr>
            <p:spPr bwMode="auto">
              <a:xfrm>
                <a:off x="803769" y="2829076"/>
                <a:ext cx="388181" cy="251714"/>
              </a:xfrm>
              <a:prstGeom prst="cloud">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700">
                  <a:latin typeface="Leelawadee UI" panose="020B0502040204020203" pitchFamily="34" charset="-34"/>
                  <a:cs typeface="Leelawadee UI" panose="020B0502040204020203" pitchFamily="34" charset="-34"/>
                </a:endParaRPr>
              </a:p>
            </p:txBody>
          </p:sp>
          <p:sp>
            <p:nvSpPr>
              <p:cNvPr id="81" name="Textfeld 80">
                <a:extLst>
                  <a:ext uri="{FF2B5EF4-FFF2-40B4-BE49-F238E27FC236}">
                    <a16:creationId xmlns:a16="http://schemas.microsoft.com/office/drawing/2014/main" id="{270B730A-F78A-4B81-9A2A-6859CCD4A2DD}"/>
                  </a:ext>
                </a:extLst>
              </p:cNvPr>
              <p:cNvSpPr txBox="1"/>
              <p:nvPr/>
            </p:nvSpPr>
            <p:spPr bwMode="auto">
              <a:xfrm>
                <a:off x="843881" y="2801044"/>
                <a:ext cx="320013" cy="276999"/>
              </a:xfrm>
              <a:prstGeom prst="rect">
                <a:avLst/>
              </a:prstGeom>
              <a:noFill/>
            </p:spPr>
            <p:txBody>
              <a:bodyPr wrap="none" rtlCol="0">
                <a:spAutoFit/>
              </a:bodyPr>
              <a:lstStyle/>
              <a:p>
                <a:pPr>
                  <a:defRPr/>
                </a:pPr>
                <a:r>
                  <a:rPr lang="de-DE" sz="1200" b="1" dirty="0">
                    <a:solidFill>
                      <a:schemeClr val="bg1"/>
                    </a:solidFill>
                    <a:latin typeface="Leelawadee UI" panose="020B0502040204020203" pitchFamily="34" charset="-34"/>
                    <a:cs typeface="Leelawadee UI" panose="020B0502040204020203" pitchFamily="34" charset="-34"/>
                  </a:rPr>
                  <a:t>IT</a:t>
                </a:r>
                <a:endParaRPr sz="1600" dirty="0">
                  <a:latin typeface="Leelawadee UI" panose="020B0502040204020203" pitchFamily="34" charset="-34"/>
                  <a:cs typeface="Leelawadee UI" panose="020B0502040204020203" pitchFamily="34" charset="-34"/>
                </a:endParaRPr>
              </a:p>
            </p:txBody>
          </p:sp>
        </p:grpSp>
        <p:sp>
          <p:nvSpPr>
            <p:cNvPr id="79" name="TextBox 39">
              <a:extLst>
                <a:ext uri="{FF2B5EF4-FFF2-40B4-BE49-F238E27FC236}">
                  <a16:creationId xmlns:a16="http://schemas.microsoft.com/office/drawing/2014/main" id="{3137E975-A845-48C6-94B7-A4CBF754A8B7}"/>
                </a:ext>
              </a:extLst>
            </p:cNvPr>
            <p:cNvSpPr txBox="1"/>
            <p:nvPr/>
          </p:nvSpPr>
          <p:spPr bwMode="auto">
            <a:xfrm>
              <a:off x="5585149" y="4283506"/>
              <a:ext cx="5683505"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C00000"/>
                </a:buClr>
                <a:buSzPct val="300000"/>
                <a:defRPr/>
              </a:pPr>
              <a:r>
                <a:rPr lang="en-US" sz="1600" dirty="0">
                  <a:latin typeface="Leelawadee UI" panose="020B0502040204020203" pitchFamily="34" charset="-34"/>
                  <a:cs typeface="Leelawadee UI" panose="020B0502040204020203" pitchFamily="34" charset="-34"/>
                </a:rPr>
                <a:t>IT infrastructure </a:t>
              </a:r>
              <a:r>
                <a:rPr lang="en-US" sz="1600" i="1" dirty="0">
                  <a:latin typeface="Leelawadee UI" panose="020B0502040204020203" pitchFamily="34" charset="-34"/>
                  <a:cs typeface="Leelawadee UI" panose="020B0502040204020203" pitchFamily="34" charset="-34"/>
                </a:rPr>
                <a:t>(</a:t>
              </a:r>
              <a:r>
                <a:rPr lang="en-US" sz="1400" i="1" dirty="0">
                  <a:latin typeface="Leelawadee UI" panose="020B0502040204020203" pitchFamily="34" charset="-34"/>
                  <a:cs typeface="Leelawadee UI" panose="020B0502040204020203" pitchFamily="34" charset="-34"/>
                </a:rPr>
                <a:t>storage &amp; playground: @Uni Münster &amp; @Uni Freiburg)</a:t>
              </a:r>
              <a:endParaRPr sz="1200" dirty="0">
                <a:latin typeface="Leelawadee UI" panose="020B0502040204020203" pitchFamily="34" charset="-34"/>
                <a:cs typeface="Leelawadee UI" panose="020B0502040204020203" pitchFamily="34" charset="-34"/>
              </a:endParaRPr>
            </a:p>
          </p:txBody>
        </p:sp>
      </p:grpSp>
      <p:sp>
        <p:nvSpPr>
          <p:cNvPr id="82" name="TextBox 39">
            <a:extLst>
              <a:ext uri="{FF2B5EF4-FFF2-40B4-BE49-F238E27FC236}">
                <a16:creationId xmlns:a16="http://schemas.microsoft.com/office/drawing/2014/main" id="{A594C58B-8297-49D1-B4DD-1B9E7F00E7F7}"/>
              </a:ext>
            </a:extLst>
          </p:cNvPr>
          <p:cNvSpPr txBox="1"/>
          <p:nvPr/>
        </p:nvSpPr>
        <p:spPr bwMode="auto">
          <a:xfrm>
            <a:off x="5229048" y="4160388"/>
            <a:ext cx="6124752" cy="21182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defRPr/>
            </a:pPr>
            <a:r>
              <a:rPr lang="en-US" dirty="0">
                <a:latin typeface="Leelawadee UI" panose="020B0502040204020203" pitchFamily="34" charset="-34"/>
                <a:cs typeface="Leelawadee UI" panose="020B0502040204020203" pitchFamily="34" charset="-34"/>
              </a:rPr>
              <a:t>Community-oriented services (implemented or planned)</a:t>
            </a:r>
          </a:p>
          <a:p>
            <a:pPr marL="342900" indent="-342900">
              <a:lnSpc>
                <a:spcPct val="150000"/>
              </a:lnSpc>
              <a:buFont typeface="Arial" panose="020B0604020202020204" pitchFamily="34" charset="0"/>
              <a:buChar char="•"/>
              <a:defRPr/>
            </a:pPr>
            <a:r>
              <a:rPr lang="en-US" dirty="0">
                <a:latin typeface="Leelawadee UI" panose="020B0502040204020203" pitchFamily="34" charset="-34"/>
                <a:cs typeface="Leelawadee UI" panose="020B0502040204020203" pitchFamily="34" charset="-34"/>
              </a:rPr>
              <a:t>Help Desk for use community support</a:t>
            </a:r>
          </a:p>
          <a:p>
            <a:pPr marL="342900" indent="-342900">
              <a:lnSpc>
                <a:spcPct val="150000"/>
              </a:lnSpc>
              <a:buFont typeface="Arial" panose="020B0604020202020204" pitchFamily="34" charset="0"/>
              <a:buChar char="•"/>
              <a:defRPr/>
            </a:pPr>
            <a:r>
              <a:rPr lang="en-US" dirty="0">
                <a:latin typeface="Leelawadee UI" panose="020B0502040204020203" pitchFamily="34" charset="-34"/>
                <a:cs typeface="Leelawadee UI" panose="020B0502040204020203" pitchFamily="34" charset="-34"/>
              </a:rPr>
              <a:t>Training portfolio</a:t>
            </a:r>
          </a:p>
          <a:p>
            <a:pPr marL="342900" indent="-342900">
              <a:lnSpc>
                <a:spcPct val="150000"/>
              </a:lnSpc>
              <a:buFont typeface="Arial" panose="020B0604020202020204" pitchFamily="34" charset="0"/>
              <a:buChar char="•"/>
              <a:defRPr/>
            </a:pPr>
            <a:r>
              <a:rPr lang="en-US" dirty="0">
                <a:latin typeface="Leelawadee UI" panose="020B0502040204020203" pitchFamily="34" charset="-34"/>
                <a:cs typeface="Leelawadee UI" panose="020B0502040204020203" pitchFamily="34" charset="-34"/>
              </a:rPr>
              <a:t>Bioimage RDM playground infrastructure</a:t>
            </a:r>
          </a:p>
          <a:p>
            <a:pPr marL="342900" indent="-342900">
              <a:lnSpc>
                <a:spcPct val="150000"/>
              </a:lnSpc>
              <a:buFont typeface="Arial" panose="020B0604020202020204" pitchFamily="34" charset="0"/>
              <a:buChar char="•"/>
              <a:defRPr/>
            </a:pPr>
            <a:r>
              <a:rPr lang="en-US" dirty="0">
                <a:latin typeface="Leelawadee UI" panose="020B0502040204020203" pitchFamily="34" charset="-34"/>
                <a:cs typeface="Leelawadee UI" panose="020B0502040204020203" pitchFamily="34" charset="-34"/>
              </a:rPr>
              <a:t>Supporting reproducible image analysis</a:t>
            </a:r>
          </a:p>
        </p:txBody>
      </p:sp>
      <p:grpSp>
        <p:nvGrpSpPr>
          <p:cNvPr id="83" name="Gruppieren 82">
            <a:extLst>
              <a:ext uri="{FF2B5EF4-FFF2-40B4-BE49-F238E27FC236}">
                <a16:creationId xmlns:a16="http://schemas.microsoft.com/office/drawing/2014/main" id="{7B6F2434-3EE0-4378-A2BA-47DF3CA1AD9F}"/>
              </a:ext>
            </a:extLst>
          </p:cNvPr>
          <p:cNvGrpSpPr/>
          <p:nvPr/>
        </p:nvGrpSpPr>
        <p:grpSpPr bwMode="auto">
          <a:xfrm>
            <a:off x="966793" y="1689323"/>
            <a:ext cx="2740888" cy="4184827"/>
            <a:chOff x="966793" y="1689323"/>
            <a:chExt cx="2740888" cy="4184827"/>
          </a:xfrm>
        </p:grpSpPr>
        <p:grpSp>
          <p:nvGrpSpPr>
            <p:cNvPr id="84" name="Gruppieren 83">
              <a:extLst>
                <a:ext uri="{FF2B5EF4-FFF2-40B4-BE49-F238E27FC236}">
                  <a16:creationId xmlns:a16="http://schemas.microsoft.com/office/drawing/2014/main" id="{0EEC0C5E-1519-42DB-89AB-E4B523B67460}"/>
                </a:ext>
              </a:extLst>
            </p:cNvPr>
            <p:cNvGrpSpPr/>
            <p:nvPr/>
          </p:nvGrpSpPr>
          <p:grpSpPr bwMode="auto">
            <a:xfrm>
              <a:off x="966793" y="1689323"/>
              <a:ext cx="2740888" cy="4184827"/>
              <a:chOff x="966793" y="1689323"/>
              <a:chExt cx="2740888" cy="4184827"/>
            </a:xfrm>
          </p:grpSpPr>
          <p:cxnSp>
            <p:nvCxnSpPr>
              <p:cNvPr id="86" name="Gerader Verbinder 85">
                <a:extLst>
                  <a:ext uri="{FF2B5EF4-FFF2-40B4-BE49-F238E27FC236}">
                    <a16:creationId xmlns:a16="http://schemas.microsoft.com/office/drawing/2014/main" id="{33A3337A-24E4-419C-BD5D-F2917429A83C}"/>
                  </a:ext>
                </a:extLst>
              </p:cNvPr>
              <p:cNvCxnSpPr>
                <a:cxnSpLocks/>
                <a:stCxn id="24" idx="4"/>
              </p:cNvCxnSpPr>
              <p:nvPr/>
            </p:nvCxnSpPr>
            <p:spPr bwMode="auto">
              <a:xfrm flipH="1">
                <a:off x="2968235" y="1836953"/>
                <a:ext cx="536866" cy="1045928"/>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a16="http://schemas.microsoft.com/office/drawing/2014/main" id="{07B61585-02F8-4E79-B3A1-F4207F13381A}"/>
                  </a:ext>
                </a:extLst>
              </p:cNvPr>
              <p:cNvCxnSpPr>
                <a:cxnSpLocks/>
              </p:cNvCxnSpPr>
              <p:nvPr/>
            </p:nvCxnSpPr>
            <p:spPr bwMode="auto">
              <a:xfrm>
                <a:off x="2961809" y="3048828"/>
                <a:ext cx="141484" cy="349613"/>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166CEA19-5C3C-46AB-BFAF-41B4965E743E}"/>
                  </a:ext>
                </a:extLst>
              </p:cNvPr>
              <p:cNvCxnSpPr>
                <a:cxnSpLocks/>
              </p:cNvCxnSpPr>
              <p:nvPr/>
            </p:nvCxnSpPr>
            <p:spPr bwMode="auto">
              <a:xfrm>
                <a:off x="3253946" y="3578795"/>
                <a:ext cx="422067" cy="67076"/>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ABF757F5-C649-407C-ADD4-B711747D6F74}"/>
                  </a:ext>
                </a:extLst>
              </p:cNvPr>
              <p:cNvCxnSpPr>
                <a:cxnSpLocks/>
                <a:stCxn id="26" idx="4"/>
                <a:endCxn id="17" idx="9"/>
              </p:cNvCxnSpPr>
              <p:nvPr/>
            </p:nvCxnSpPr>
            <p:spPr bwMode="auto">
              <a:xfrm flipH="1">
                <a:off x="2926982" y="3593816"/>
                <a:ext cx="152216" cy="69274"/>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CF47092D-78FA-452A-8BE6-E3CA37398694}"/>
                  </a:ext>
                </a:extLst>
              </p:cNvPr>
              <p:cNvCxnSpPr>
                <a:cxnSpLocks/>
                <a:stCxn id="24" idx="3"/>
                <a:endCxn id="15" idx="7"/>
              </p:cNvCxnSpPr>
              <p:nvPr/>
            </p:nvCxnSpPr>
            <p:spPr bwMode="auto">
              <a:xfrm>
                <a:off x="3571850" y="1857579"/>
                <a:ext cx="135831" cy="1741710"/>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91" name="Gerader Verbinder 90">
                <a:extLst>
                  <a:ext uri="{FF2B5EF4-FFF2-40B4-BE49-F238E27FC236}">
                    <a16:creationId xmlns:a16="http://schemas.microsoft.com/office/drawing/2014/main" id="{123D8C9C-5023-46F7-887D-14977AA90A11}"/>
                  </a:ext>
                </a:extLst>
              </p:cNvPr>
              <p:cNvCxnSpPr>
                <a:cxnSpLocks/>
                <a:stCxn id="53" idx="6"/>
              </p:cNvCxnSpPr>
              <p:nvPr/>
            </p:nvCxnSpPr>
            <p:spPr bwMode="auto">
              <a:xfrm>
                <a:off x="1564194" y="2815904"/>
                <a:ext cx="1248513" cy="117465"/>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92" name="Gerader Verbinder 91">
                <a:extLst>
                  <a:ext uri="{FF2B5EF4-FFF2-40B4-BE49-F238E27FC236}">
                    <a16:creationId xmlns:a16="http://schemas.microsoft.com/office/drawing/2014/main" id="{4E902BEC-7DB9-474E-89F8-B86C742D0714}"/>
                  </a:ext>
                </a:extLst>
              </p:cNvPr>
              <p:cNvCxnSpPr>
                <a:cxnSpLocks/>
                <a:endCxn id="16" idx="5"/>
              </p:cNvCxnSpPr>
              <p:nvPr/>
            </p:nvCxnSpPr>
            <p:spPr bwMode="auto">
              <a:xfrm flipV="1">
                <a:off x="1366268" y="2974202"/>
                <a:ext cx="1438819" cy="99614"/>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93" name="Gerader Verbinder 92">
                <a:extLst>
                  <a:ext uri="{FF2B5EF4-FFF2-40B4-BE49-F238E27FC236}">
                    <a16:creationId xmlns:a16="http://schemas.microsoft.com/office/drawing/2014/main" id="{AD8E680F-1702-45BA-8F86-013272519A5F}"/>
                  </a:ext>
                </a:extLst>
              </p:cNvPr>
              <p:cNvCxnSpPr>
                <a:cxnSpLocks/>
                <a:stCxn id="16" idx="3"/>
              </p:cNvCxnSpPr>
              <p:nvPr/>
            </p:nvCxnSpPr>
            <p:spPr bwMode="auto">
              <a:xfrm flipH="1">
                <a:off x="2864348" y="3048828"/>
                <a:ext cx="48740" cy="618624"/>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94" name="Gerader Verbinder 93">
                <a:extLst>
                  <a:ext uri="{FF2B5EF4-FFF2-40B4-BE49-F238E27FC236}">
                    <a16:creationId xmlns:a16="http://schemas.microsoft.com/office/drawing/2014/main" id="{B53CCA69-9D29-4E0D-A5B2-6E08378412EB}"/>
                  </a:ext>
                </a:extLst>
              </p:cNvPr>
              <p:cNvCxnSpPr>
                <a:cxnSpLocks/>
                <a:endCxn id="24" idx="5"/>
              </p:cNvCxnSpPr>
              <p:nvPr/>
            </p:nvCxnSpPr>
            <p:spPr bwMode="auto">
              <a:xfrm flipV="1">
                <a:off x="1434483" y="1782953"/>
                <a:ext cx="2029367" cy="926648"/>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95" name="Gerader Verbinder 94">
                <a:extLst>
                  <a:ext uri="{FF2B5EF4-FFF2-40B4-BE49-F238E27FC236}">
                    <a16:creationId xmlns:a16="http://schemas.microsoft.com/office/drawing/2014/main" id="{7B2D90CB-40C6-4259-BA3D-3CA64344E755}"/>
                  </a:ext>
                </a:extLst>
              </p:cNvPr>
              <p:cNvCxnSpPr>
                <a:cxnSpLocks/>
                <a:stCxn id="47" idx="5"/>
                <a:endCxn id="58" idx="1"/>
              </p:cNvCxnSpPr>
              <p:nvPr/>
            </p:nvCxnSpPr>
            <p:spPr bwMode="auto">
              <a:xfrm>
                <a:off x="966793" y="3799494"/>
                <a:ext cx="446607" cy="510221"/>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96" name="Gerader Verbinder 95">
                <a:extLst>
                  <a:ext uri="{FF2B5EF4-FFF2-40B4-BE49-F238E27FC236}">
                    <a16:creationId xmlns:a16="http://schemas.microsoft.com/office/drawing/2014/main" id="{22F51AEF-F40E-4A3A-A008-C671BFB08B17}"/>
                  </a:ext>
                </a:extLst>
              </p:cNvPr>
              <p:cNvCxnSpPr>
                <a:cxnSpLocks/>
                <a:endCxn id="17" idx="6"/>
              </p:cNvCxnSpPr>
              <p:nvPr/>
            </p:nvCxnSpPr>
            <p:spPr bwMode="auto">
              <a:xfrm>
                <a:off x="1004342" y="3602286"/>
                <a:ext cx="1747892" cy="114804"/>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97" name="Gerader Verbinder 96">
                <a:extLst>
                  <a:ext uri="{FF2B5EF4-FFF2-40B4-BE49-F238E27FC236}">
                    <a16:creationId xmlns:a16="http://schemas.microsoft.com/office/drawing/2014/main" id="{411D5D91-10C5-4DBA-BA43-307C9767530F}"/>
                  </a:ext>
                </a:extLst>
              </p:cNvPr>
              <p:cNvCxnSpPr>
                <a:cxnSpLocks/>
              </p:cNvCxnSpPr>
              <p:nvPr/>
            </p:nvCxnSpPr>
            <p:spPr bwMode="auto">
              <a:xfrm flipH="1">
                <a:off x="979297" y="3134168"/>
                <a:ext cx="203460" cy="353366"/>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98" name="Gerader Verbinder 97">
                <a:extLst>
                  <a:ext uri="{FF2B5EF4-FFF2-40B4-BE49-F238E27FC236}">
                    <a16:creationId xmlns:a16="http://schemas.microsoft.com/office/drawing/2014/main" id="{79408A92-31C0-4E62-96B0-06D42101D4E5}"/>
                  </a:ext>
                </a:extLst>
              </p:cNvPr>
              <p:cNvCxnSpPr>
                <a:cxnSpLocks/>
                <a:endCxn id="37" idx="0"/>
              </p:cNvCxnSpPr>
              <p:nvPr/>
            </p:nvCxnSpPr>
            <p:spPr bwMode="auto">
              <a:xfrm flipH="1">
                <a:off x="1302852" y="4864582"/>
                <a:ext cx="316480" cy="696753"/>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a16="http://schemas.microsoft.com/office/drawing/2014/main" id="{F0A93D83-55D7-499C-8A1C-9438EEAD4637}"/>
                  </a:ext>
                </a:extLst>
              </p:cNvPr>
              <p:cNvCxnSpPr>
                <a:cxnSpLocks/>
              </p:cNvCxnSpPr>
              <p:nvPr/>
            </p:nvCxnSpPr>
            <p:spPr bwMode="auto">
              <a:xfrm flipH="1">
                <a:off x="1830681" y="3834777"/>
                <a:ext cx="963339" cy="855867"/>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00" name="Gerader Verbinder 99">
                <a:extLst>
                  <a:ext uri="{FF2B5EF4-FFF2-40B4-BE49-F238E27FC236}">
                    <a16:creationId xmlns:a16="http://schemas.microsoft.com/office/drawing/2014/main" id="{AEB2B25F-72F8-4E36-9A54-2EFF6DB471E4}"/>
                  </a:ext>
                </a:extLst>
              </p:cNvPr>
              <p:cNvCxnSpPr>
                <a:cxnSpLocks/>
              </p:cNvCxnSpPr>
              <p:nvPr/>
            </p:nvCxnSpPr>
            <p:spPr bwMode="auto">
              <a:xfrm flipH="1">
                <a:off x="1902175" y="3871245"/>
                <a:ext cx="910532" cy="1943730"/>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a16="http://schemas.microsoft.com/office/drawing/2014/main" id="{58E5B420-2904-440A-951D-EEA66338B8E3}"/>
                  </a:ext>
                </a:extLst>
              </p:cNvPr>
              <p:cNvCxnSpPr>
                <a:cxnSpLocks/>
                <a:stCxn id="15" idx="4"/>
                <a:endCxn id="36" idx="0"/>
              </p:cNvCxnSpPr>
              <p:nvPr/>
            </p:nvCxnSpPr>
            <p:spPr bwMode="auto">
              <a:xfrm flipH="1">
                <a:off x="1846105" y="3772922"/>
                <a:ext cx="1861575" cy="2091008"/>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02" name="Gerader Verbinder 101">
                <a:extLst>
                  <a:ext uri="{FF2B5EF4-FFF2-40B4-BE49-F238E27FC236}">
                    <a16:creationId xmlns:a16="http://schemas.microsoft.com/office/drawing/2014/main" id="{C22C5E0F-5100-4A97-BDA8-09D4E5A0BAFC}"/>
                  </a:ext>
                </a:extLst>
              </p:cNvPr>
              <p:cNvCxnSpPr>
                <a:cxnSpLocks/>
              </p:cNvCxnSpPr>
              <p:nvPr/>
            </p:nvCxnSpPr>
            <p:spPr bwMode="auto">
              <a:xfrm>
                <a:off x="1355781" y="5692134"/>
                <a:ext cx="397900" cy="182016"/>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a16="http://schemas.microsoft.com/office/drawing/2014/main" id="{2A7979FE-EF5A-4033-9132-A74488C42EB9}"/>
                  </a:ext>
                </a:extLst>
              </p:cNvPr>
              <p:cNvCxnSpPr>
                <a:cxnSpLocks/>
                <a:endCxn id="22" idx="9"/>
              </p:cNvCxnSpPr>
              <p:nvPr/>
            </p:nvCxnSpPr>
            <p:spPr bwMode="auto">
              <a:xfrm flipH="1">
                <a:off x="1307419" y="2866186"/>
                <a:ext cx="49200" cy="72608"/>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04" name="Gerader Verbinder 103">
                <a:extLst>
                  <a:ext uri="{FF2B5EF4-FFF2-40B4-BE49-F238E27FC236}">
                    <a16:creationId xmlns:a16="http://schemas.microsoft.com/office/drawing/2014/main" id="{97F5CFD0-2B5F-4E57-9166-169733D242E6}"/>
                  </a:ext>
                </a:extLst>
              </p:cNvPr>
              <p:cNvCxnSpPr>
                <a:cxnSpLocks/>
                <a:stCxn id="39" idx="6"/>
                <a:endCxn id="48" idx="2"/>
              </p:cNvCxnSpPr>
              <p:nvPr/>
            </p:nvCxnSpPr>
            <p:spPr bwMode="auto">
              <a:xfrm>
                <a:off x="2425456" y="1689323"/>
                <a:ext cx="1079057" cy="60256"/>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05" name="Gerader Verbinder 104">
                <a:extLst>
                  <a:ext uri="{FF2B5EF4-FFF2-40B4-BE49-F238E27FC236}">
                    <a16:creationId xmlns:a16="http://schemas.microsoft.com/office/drawing/2014/main" id="{C8563E41-DA50-45FE-8D19-D6F9624EB0A3}"/>
                  </a:ext>
                </a:extLst>
              </p:cNvPr>
              <p:cNvCxnSpPr>
                <a:cxnSpLocks/>
                <a:endCxn id="21" idx="9"/>
              </p:cNvCxnSpPr>
              <p:nvPr/>
            </p:nvCxnSpPr>
            <p:spPr bwMode="auto">
              <a:xfrm flipH="1">
                <a:off x="1464884" y="1746513"/>
                <a:ext cx="841200" cy="963450"/>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06" name="Gerader Verbinder 105">
                <a:extLst>
                  <a:ext uri="{FF2B5EF4-FFF2-40B4-BE49-F238E27FC236}">
                    <a16:creationId xmlns:a16="http://schemas.microsoft.com/office/drawing/2014/main" id="{D91D0A2C-2A6D-422F-9869-6A5B6E702F0A}"/>
                  </a:ext>
                </a:extLst>
              </p:cNvPr>
              <p:cNvCxnSpPr>
                <a:cxnSpLocks/>
              </p:cNvCxnSpPr>
              <p:nvPr/>
            </p:nvCxnSpPr>
            <p:spPr bwMode="auto">
              <a:xfrm flipH="1">
                <a:off x="2327763" y="2965709"/>
                <a:ext cx="525155" cy="317274"/>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07" name="Gerader Verbinder 106">
                <a:extLst>
                  <a:ext uri="{FF2B5EF4-FFF2-40B4-BE49-F238E27FC236}">
                    <a16:creationId xmlns:a16="http://schemas.microsoft.com/office/drawing/2014/main" id="{DCE3A5B5-0090-4341-9AFD-F4FF3E6B68AC}"/>
                  </a:ext>
                </a:extLst>
              </p:cNvPr>
              <p:cNvCxnSpPr>
                <a:cxnSpLocks/>
                <a:endCxn id="44" idx="2"/>
              </p:cNvCxnSpPr>
              <p:nvPr/>
            </p:nvCxnSpPr>
            <p:spPr bwMode="auto">
              <a:xfrm flipV="1">
                <a:off x="1289885" y="3337122"/>
                <a:ext cx="832645" cy="54200"/>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08" name="Gerader Verbinder 107">
                <a:extLst>
                  <a:ext uri="{FF2B5EF4-FFF2-40B4-BE49-F238E27FC236}">
                    <a16:creationId xmlns:a16="http://schemas.microsoft.com/office/drawing/2014/main" id="{6E38693F-D179-446E-9A5D-6BA6B00B40B8}"/>
                  </a:ext>
                </a:extLst>
              </p:cNvPr>
              <p:cNvCxnSpPr>
                <a:cxnSpLocks/>
              </p:cNvCxnSpPr>
              <p:nvPr/>
            </p:nvCxnSpPr>
            <p:spPr bwMode="auto">
              <a:xfrm flipH="1">
                <a:off x="1011540" y="3451788"/>
                <a:ext cx="93451" cy="88414"/>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09" name="Gerader Verbinder 108">
                <a:extLst>
                  <a:ext uri="{FF2B5EF4-FFF2-40B4-BE49-F238E27FC236}">
                    <a16:creationId xmlns:a16="http://schemas.microsoft.com/office/drawing/2014/main" id="{FFC9578E-1F40-4B07-8979-D6729E10FA4B}"/>
                  </a:ext>
                </a:extLst>
              </p:cNvPr>
              <p:cNvCxnSpPr>
                <a:cxnSpLocks/>
                <a:endCxn id="56" idx="0"/>
              </p:cNvCxnSpPr>
              <p:nvPr/>
            </p:nvCxnSpPr>
            <p:spPr bwMode="auto">
              <a:xfrm>
                <a:off x="1783680" y="4828912"/>
                <a:ext cx="39072" cy="396903"/>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10" name="Gerader Verbinder 109">
                <a:extLst>
                  <a:ext uri="{FF2B5EF4-FFF2-40B4-BE49-F238E27FC236}">
                    <a16:creationId xmlns:a16="http://schemas.microsoft.com/office/drawing/2014/main" id="{AF35FE54-10A1-486C-99F9-96F5059EC912}"/>
                  </a:ext>
                </a:extLst>
              </p:cNvPr>
              <p:cNvCxnSpPr>
                <a:cxnSpLocks/>
              </p:cNvCxnSpPr>
              <p:nvPr/>
            </p:nvCxnSpPr>
            <p:spPr bwMode="auto">
              <a:xfrm>
                <a:off x="1818958" y="5368044"/>
                <a:ext cx="25916" cy="431480"/>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11" name="Gerader Verbinder 110">
                <a:extLst>
                  <a:ext uri="{FF2B5EF4-FFF2-40B4-BE49-F238E27FC236}">
                    <a16:creationId xmlns:a16="http://schemas.microsoft.com/office/drawing/2014/main" id="{BD6A279E-4FD7-44B4-99FC-609D02E7C397}"/>
                  </a:ext>
                </a:extLst>
              </p:cNvPr>
              <p:cNvCxnSpPr>
                <a:cxnSpLocks/>
                <a:endCxn id="16" idx="8"/>
              </p:cNvCxnSpPr>
              <p:nvPr/>
            </p:nvCxnSpPr>
            <p:spPr bwMode="auto">
              <a:xfrm>
                <a:off x="2353558" y="1759084"/>
                <a:ext cx="559530" cy="1073744"/>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cxnSp>
            <p:nvCxnSpPr>
              <p:cNvPr id="112" name="Gerader Verbinder 111">
                <a:extLst>
                  <a:ext uri="{FF2B5EF4-FFF2-40B4-BE49-F238E27FC236}">
                    <a16:creationId xmlns:a16="http://schemas.microsoft.com/office/drawing/2014/main" id="{FB2AE7EE-AE34-446F-A45D-0DF0D2782E2F}"/>
                  </a:ext>
                </a:extLst>
              </p:cNvPr>
              <p:cNvCxnSpPr>
                <a:cxnSpLocks/>
                <a:endCxn id="20" idx="8"/>
              </p:cNvCxnSpPr>
              <p:nvPr/>
            </p:nvCxnSpPr>
            <p:spPr bwMode="auto">
              <a:xfrm>
                <a:off x="1503426" y="4430716"/>
                <a:ext cx="151904" cy="217866"/>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grpSp>
        <p:cxnSp>
          <p:nvCxnSpPr>
            <p:cNvPr id="85" name="Gerader Verbinder 84">
              <a:extLst>
                <a:ext uri="{FF2B5EF4-FFF2-40B4-BE49-F238E27FC236}">
                  <a16:creationId xmlns:a16="http://schemas.microsoft.com/office/drawing/2014/main" id="{6E8CD1E0-5D27-49AB-B366-391F2053C66F}"/>
                </a:ext>
              </a:extLst>
            </p:cNvPr>
            <p:cNvCxnSpPr>
              <a:cxnSpLocks/>
            </p:cNvCxnSpPr>
            <p:nvPr/>
          </p:nvCxnSpPr>
          <p:spPr bwMode="auto">
            <a:xfrm flipV="1">
              <a:off x="1750752" y="3398442"/>
              <a:ext cx="441447" cy="1204572"/>
            </a:xfrm>
            <a:prstGeom prst="line">
              <a:avLst/>
            </a:prstGeom>
            <a:ln w="19050">
              <a:solidFill>
                <a:srgbClr val="EBF0B9">
                  <a:alpha val="35000"/>
                </a:srgbClr>
              </a:solidFill>
            </a:ln>
          </p:spPr>
          <p:style>
            <a:lnRef idx="1">
              <a:schemeClr val="accent1"/>
            </a:lnRef>
            <a:fillRef idx="0">
              <a:schemeClr val="accent1"/>
            </a:fillRef>
            <a:effectRef idx="0">
              <a:schemeClr val="accent1"/>
            </a:effectRef>
            <a:fontRef idx="minor">
              <a:schemeClr val="tx1"/>
            </a:fontRef>
          </p:style>
        </p:cxnSp>
      </p:grpSp>
      <p:sp>
        <p:nvSpPr>
          <p:cNvPr id="113" name="Textfeld 112">
            <a:extLst>
              <a:ext uri="{FF2B5EF4-FFF2-40B4-BE49-F238E27FC236}">
                <a16:creationId xmlns:a16="http://schemas.microsoft.com/office/drawing/2014/main" id="{50AC31D0-45A3-4C4E-929C-5E83803E99D1}"/>
              </a:ext>
            </a:extLst>
          </p:cNvPr>
          <p:cNvSpPr txBox="1"/>
          <p:nvPr/>
        </p:nvSpPr>
        <p:spPr bwMode="auto">
          <a:xfrm>
            <a:off x="6859875" y="2264428"/>
            <a:ext cx="4430426" cy="307777"/>
          </a:xfrm>
          <a:prstGeom prst="rect">
            <a:avLst/>
          </a:prstGeom>
          <a:noFill/>
        </p:spPr>
        <p:txBody>
          <a:bodyPr wrap="square" rtlCol="0">
            <a:spAutoFit/>
          </a:bodyPr>
          <a:lstStyle/>
          <a:p>
            <a:r>
              <a:rPr lang="de-DE" sz="1400" i="1" dirty="0">
                <a:latin typeface="Leelawadee UI" panose="020B0502040204020203" pitchFamily="34" charset="-34"/>
                <a:cs typeface="Leelawadee UI" panose="020B0502040204020203" pitchFamily="34" charset="-34"/>
              </a:rPr>
              <a:t>But not: a</a:t>
            </a:r>
            <a:r>
              <a:rPr lang="de-DE" sz="1400" dirty="0">
                <a:latin typeface="Leelawadee UI" panose="020B0502040204020203" pitchFamily="34" charset="-34"/>
                <a:cs typeface="Leelawadee UI" panose="020B0502040204020203" pitchFamily="34" charset="-34"/>
              </a:rPr>
              <a:t> </a:t>
            </a:r>
            <a:r>
              <a:rPr lang="de-DE" sz="1400" dirty="0" err="1">
                <a:latin typeface="Leelawadee UI" panose="020B0502040204020203" pitchFamily="34" charset="-34"/>
                <a:cs typeface="Leelawadee UI" panose="020B0502040204020203" pitchFamily="34" charset="-34"/>
              </a:rPr>
              <a:t>central</a:t>
            </a:r>
            <a:r>
              <a:rPr lang="de-DE" sz="1400" dirty="0">
                <a:latin typeface="Leelawadee UI" panose="020B0502040204020203" pitchFamily="34" charset="-34"/>
                <a:cs typeface="Leelawadee UI" panose="020B0502040204020203" pitchFamily="34" charset="-34"/>
              </a:rPr>
              <a:t> </a:t>
            </a:r>
            <a:r>
              <a:rPr lang="de-DE" sz="1400" dirty="0" err="1">
                <a:latin typeface="Leelawadee UI" panose="020B0502040204020203" pitchFamily="34" charset="-34"/>
                <a:cs typeface="Leelawadee UI" panose="020B0502040204020203" pitchFamily="34" charset="-34"/>
              </a:rPr>
              <a:t>data</a:t>
            </a:r>
            <a:r>
              <a:rPr lang="de-DE" sz="1400" dirty="0">
                <a:latin typeface="Leelawadee UI" panose="020B0502040204020203" pitchFamily="34" charset="-34"/>
                <a:cs typeface="Leelawadee UI" panose="020B0502040204020203" pitchFamily="34" charset="-34"/>
              </a:rPr>
              <a:t> </a:t>
            </a:r>
            <a:r>
              <a:rPr lang="de-DE" sz="1400" dirty="0" err="1">
                <a:latin typeface="Leelawadee UI" panose="020B0502040204020203" pitchFamily="34" charset="-34"/>
                <a:cs typeface="Leelawadee UI" panose="020B0502040204020203" pitchFamily="34" charset="-34"/>
              </a:rPr>
              <a:t>archive</a:t>
            </a:r>
            <a:r>
              <a:rPr lang="de-DE" sz="1400" dirty="0">
                <a:latin typeface="Leelawadee UI" panose="020B0502040204020203" pitchFamily="34" charset="-34"/>
                <a:cs typeface="Leelawadee UI" panose="020B0502040204020203" pitchFamily="34" charset="-34"/>
              </a:rPr>
              <a:t> </a:t>
            </a:r>
            <a:r>
              <a:rPr lang="de-DE" sz="1400" dirty="0" err="1">
                <a:latin typeface="Leelawadee UI" panose="020B0502040204020203" pitchFamily="34" charset="-34"/>
                <a:cs typeface="Leelawadee UI" panose="020B0502040204020203" pitchFamily="34" charset="-34"/>
              </a:rPr>
              <a:t>for</a:t>
            </a:r>
            <a:r>
              <a:rPr lang="de-DE" sz="1400" dirty="0">
                <a:latin typeface="Leelawadee UI" panose="020B0502040204020203" pitchFamily="34" charset="-34"/>
                <a:cs typeface="Leelawadee UI" panose="020B0502040204020203" pitchFamily="34" charset="-34"/>
              </a:rPr>
              <a:t> all </a:t>
            </a:r>
            <a:r>
              <a:rPr lang="de-DE" sz="1400" dirty="0" err="1">
                <a:latin typeface="Leelawadee UI" panose="020B0502040204020203" pitchFamily="34" charset="-34"/>
                <a:cs typeface="Leelawadee UI" panose="020B0502040204020203" pitchFamily="34" charset="-34"/>
              </a:rPr>
              <a:t>bioimaging</a:t>
            </a:r>
            <a:r>
              <a:rPr lang="de-DE" sz="1400" dirty="0">
                <a:latin typeface="Leelawadee UI" panose="020B0502040204020203" pitchFamily="34" charset="-34"/>
                <a:cs typeface="Leelawadee UI" panose="020B0502040204020203" pitchFamily="34" charset="-34"/>
              </a:rPr>
              <a:t> </a:t>
            </a:r>
            <a:r>
              <a:rPr lang="de-DE" sz="1400" dirty="0" err="1">
                <a:latin typeface="Leelawadee UI" panose="020B0502040204020203" pitchFamily="34" charset="-34"/>
                <a:cs typeface="Leelawadee UI" panose="020B0502040204020203" pitchFamily="34" charset="-34"/>
              </a:rPr>
              <a:t>data</a:t>
            </a:r>
            <a:endParaRPr lang="de-DE" sz="1400" dirty="0">
              <a:latin typeface="Leelawadee UI" panose="020B0502040204020203" pitchFamily="34" charset="-34"/>
              <a:cs typeface="Leelawadee UI" panose="020B0502040204020203" pitchFamily="34" charset="-34"/>
            </a:endParaRPr>
          </a:p>
        </p:txBody>
      </p:sp>
      <p:sp>
        <p:nvSpPr>
          <p:cNvPr id="114" name="Ellipse 113">
            <a:extLst>
              <a:ext uri="{FF2B5EF4-FFF2-40B4-BE49-F238E27FC236}">
                <a16:creationId xmlns:a16="http://schemas.microsoft.com/office/drawing/2014/main" id="{732492AE-0278-4724-B5AF-F0EFC84475D6}"/>
              </a:ext>
            </a:extLst>
          </p:cNvPr>
          <p:cNvSpPr/>
          <p:nvPr/>
        </p:nvSpPr>
        <p:spPr bwMode="auto">
          <a:xfrm>
            <a:off x="3706761" y="3614875"/>
            <a:ext cx="144000" cy="144000"/>
          </a:xfrm>
          <a:prstGeom prst="ellipse">
            <a:avLst/>
          </a:prstGeom>
          <a:solidFill>
            <a:srgbClr val="009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15" name="Rechteck 114">
            <a:extLst>
              <a:ext uri="{FF2B5EF4-FFF2-40B4-BE49-F238E27FC236}">
                <a16:creationId xmlns:a16="http://schemas.microsoft.com/office/drawing/2014/main" id="{805D9924-AFA4-439D-9F65-3C17324461E9}"/>
              </a:ext>
            </a:extLst>
          </p:cNvPr>
          <p:cNvSpPr/>
          <p:nvPr/>
        </p:nvSpPr>
        <p:spPr>
          <a:xfrm>
            <a:off x="915881" y="6329153"/>
            <a:ext cx="4236653" cy="276999"/>
          </a:xfrm>
          <a:prstGeom prst="rect">
            <a:avLst/>
          </a:prstGeom>
        </p:spPr>
        <p:txBody>
          <a:bodyPr wrap="square">
            <a:spAutoFit/>
          </a:bodyPr>
          <a:lstStyle/>
          <a:p>
            <a:r>
              <a:rPr lang="de-DE" sz="600" dirty="0" err="1">
                <a:solidFill>
                  <a:srgbClr val="000000"/>
                </a:solidFill>
                <a:latin typeface="Helvetica" panose="020B0604020202020204" pitchFamily="34" charset="0"/>
              </a:rPr>
              <a:t>Modified</a:t>
            </a:r>
            <a:r>
              <a:rPr lang="de-DE" sz="600" dirty="0">
                <a:solidFill>
                  <a:srgbClr val="000000"/>
                </a:solidFill>
                <a:latin typeface="Helvetica" panose="020B0604020202020204" pitchFamily="34" charset="0"/>
              </a:rPr>
              <a:t> after: Stefanie Weidtkamp-Peters. (2023, Juni 22). NFDI4BIOIMAGE - National Research Data Infrastructure </a:t>
            </a:r>
            <a:r>
              <a:rPr lang="de-DE" sz="600" dirty="0" err="1">
                <a:solidFill>
                  <a:srgbClr val="000000"/>
                </a:solidFill>
                <a:latin typeface="Helvetica" panose="020B0604020202020204" pitchFamily="34" charset="0"/>
              </a:rPr>
              <a:t>for</a:t>
            </a:r>
            <a:r>
              <a:rPr lang="de-DE" sz="600" dirty="0">
                <a:solidFill>
                  <a:srgbClr val="000000"/>
                </a:solidFill>
                <a:latin typeface="Helvetica" panose="020B0604020202020204" pitchFamily="34" charset="0"/>
              </a:rPr>
              <a:t> </a:t>
            </a:r>
            <a:r>
              <a:rPr lang="de-DE" sz="600" dirty="0" err="1">
                <a:solidFill>
                  <a:srgbClr val="000000"/>
                </a:solidFill>
                <a:latin typeface="Helvetica" panose="020B0604020202020204" pitchFamily="34" charset="0"/>
              </a:rPr>
              <a:t>Microscopy</a:t>
            </a:r>
            <a:r>
              <a:rPr lang="de-DE" sz="600" dirty="0">
                <a:solidFill>
                  <a:srgbClr val="000000"/>
                </a:solidFill>
                <a:latin typeface="Helvetica" panose="020B0604020202020204" pitchFamily="34" charset="0"/>
              </a:rPr>
              <a:t> and </a:t>
            </a:r>
            <a:r>
              <a:rPr lang="de-DE" sz="600" dirty="0" err="1">
                <a:solidFill>
                  <a:srgbClr val="000000"/>
                </a:solidFill>
                <a:latin typeface="Helvetica" panose="020B0604020202020204" pitchFamily="34" charset="0"/>
              </a:rPr>
              <a:t>BioImage</a:t>
            </a:r>
            <a:r>
              <a:rPr lang="de-DE" sz="600" dirty="0">
                <a:solidFill>
                  <a:srgbClr val="000000"/>
                </a:solidFill>
                <a:latin typeface="Helvetica" panose="020B0604020202020204" pitchFamily="34" charset="0"/>
              </a:rPr>
              <a:t> Analysis - Online Kick-Off 2023. </a:t>
            </a:r>
            <a:r>
              <a:rPr lang="de-DE" sz="600" dirty="0" err="1">
                <a:solidFill>
                  <a:srgbClr val="000000"/>
                </a:solidFill>
                <a:latin typeface="Helvetica" panose="020B0604020202020204" pitchFamily="34" charset="0"/>
              </a:rPr>
              <a:t>Zenodo</a:t>
            </a:r>
            <a:r>
              <a:rPr lang="de-DE" sz="600" dirty="0">
                <a:solidFill>
                  <a:srgbClr val="000000"/>
                </a:solidFill>
                <a:latin typeface="Helvetica" panose="020B0604020202020204" pitchFamily="34" charset="0"/>
              </a:rPr>
              <a:t>. </a:t>
            </a:r>
            <a:r>
              <a:rPr lang="de-DE" sz="600" dirty="0">
                <a:solidFill>
                  <a:srgbClr val="000000"/>
                </a:solidFill>
                <a:latin typeface="Helvetica" panose="020B0604020202020204" pitchFamily="34" charset="0"/>
                <a:hlinkClick r:id="rId4"/>
              </a:rPr>
              <a:t>https://doi.org/10.5281/zenodo.8070038</a:t>
            </a:r>
            <a:r>
              <a:rPr lang="de-DE" sz="600" dirty="0">
                <a:solidFill>
                  <a:srgbClr val="000000"/>
                </a:solidFill>
                <a:latin typeface="Helvetica" panose="020B0604020202020204" pitchFamily="34" charset="0"/>
              </a:rPr>
              <a:t> </a:t>
            </a:r>
            <a:endParaRPr lang="de-DE" sz="600" dirty="0"/>
          </a:p>
        </p:txBody>
      </p:sp>
      <p:sp>
        <p:nvSpPr>
          <p:cNvPr id="116" name="Datumsplatzhalter 3">
            <a:extLst>
              <a:ext uri="{FF2B5EF4-FFF2-40B4-BE49-F238E27FC236}">
                <a16:creationId xmlns:a16="http://schemas.microsoft.com/office/drawing/2014/main" id="{8E024A34-8AE6-408A-ADAB-A193782F63C4}"/>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Tree>
    <p:extLst>
      <p:ext uri="{BB962C8B-B14F-4D97-AF65-F5344CB8AC3E}">
        <p14:creationId xmlns:p14="http://schemas.microsoft.com/office/powerpoint/2010/main" val="170993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500"/>
                                        <p:tgtEl>
                                          <p:spTgt spid="8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par>
                                <p:cTn id="21" presetID="10" presetClass="entr" presetSubtype="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a:bodyPr>
          <a:lstStyle/>
          <a:p>
            <a:r>
              <a:rPr lang="de-DE" sz="3800" dirty="0"/>
              <a:t>I3D:bio – OMERO-</a:t>
            </a:r>
            <a:r>
              <a:rPr lang="de-DE" sz="3800" dirty="0" err="1"/>
              <a:t>centered</a:t>
            </a:r>
            <a:r>
              <a:rPr lang="de-DE" sz="3800" dirty="0"/>
              <a:t> RDM </a:t>
            </a:r>
            <a:r>
              <a:rPr lang="de-DE" sz="3800" dirty="0" err="1"/>
              <a:t>project</a:t>
            </a:r>
            <a:endParaRPr lang="de-DE" sz="3800"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12</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pic>
        <p:nvPicPr>
          <p:cNvPr id="7" name="Grafik 6">
            <a:extLst>
              <a:ext uri="{FF2B5EF4-FFF2-40B4-BE49-F238E27FC236}">
                <a16:creationId xmlns:a16="http://schemas.microsoft.com/office/drawing/2014/main" id="{C9C96859-260F-4D41-92A9-0923649885AD}"/>
              </a:ext>
            </a:extLst>
          </p:cNvPr>
          <p:cNvPicPr>
            <a:picLocks noChangeAspect="1"/>
          </p:cNvPicPr>
          <p:nvPr/>
        </p:nvPicPr>
        <p:blipFill rotWithShape="1">
          <a:blip r:embed="rId3"/>
          <a:srcRect l="1560" t="-872" r="6348" b="834"/>
          <a:stretch/>
        </p:blipFill>
        <p:spPr bwMode="auto">
          <a:xfrm>
            <a:off x="5353151" y="1232135"/>
            <a:ext cx="6015190" cy="5002380"/>
          </a:xfrm>
          <a:prstGeom prst="rect">
            <a:avLst/>
          </a:prstGeom>
        </p:spPr>
      </p:pic>
      <p:sp>
        <p:nvSpPr>
          <p:cNvPr id="3" name="Textfeld 2">
            <a:extLst>
              <a:ext uri="{FF2B5EF4-FFF2-40B4-BE49-F238E27FC236}">
                <a16:creationId xmlns:a16="http://schemas.microsoft.com/office/drawing/2014/main" id="{5E14C067-6773-403F-B30F-A43AC4F803B2}"/>
              </a:ext>
            </a:extLst>
          </p:cNvPr>
          <p:cNvSpPr txBox="1"/>
          <p:nvPr/>
        </p:nvSpPr>
        <p:spPr>
          <a:xfrm>
            <a:off x="310540" y="1060500"/>
            <a:ext cx="4957746" cy="5026697"/>
          </a:xfrm>
          <a:prstGeom prst="rect">
            <a:avLst/>
          </a:prstGeom>
          <a:noFill/>
        </p:spPr>
        <p:txBody>
          <a:bodyPr wrap="square" rtlCol="0">
            <a:spAutoFit/>
          </a:bodyPr>
          <a:lstStyle/>
          <a:p>
            <a:pPr>
              <a:lnSpc>
                <a:spcPct val="150000"/>
              </a:lnSpc>
            </a:pPr>
            <a:r>
              <a:rPr lang="de-DE" b="1" dirty="0">
                <a:latin typeface="Leelawadee UI" panose="020B0502040204020203" pitchFamily="34" charset="-34"/>
                <a:cs typeface="Leelawadee UI" panose="020B0502040204020203" pitchFamily="34" charset="-34"/>
              </a:rPr>
              <a:t>Information Infrastructure </a:t>
            </a:r>
            <a:br>
              <a:rPr lang="de-DE" b="1" dirty="0">
                <a:latin typeface="Leelawadee UI" panose="020B0502040204020203" pitchFamily="34" charset="-34"/>
                <a:cs typeface="Leelawadee UI" panose="020B0502040204020203" pitchFamily="34" charset="-34"/>
              </a:rPr>
            </a:br>
            <a:r>
              <a:rPr lang="de-DE" b="1" dirty="0" err="1">
                <a:latin typeface="Leelawadee UI" panose="020B0502040204020203" pitchFamily="34" charset="-34"/>
                <a:cs typeface="Leelawadee UI" panose="020B0502040204020203" pitchFamily="34" charset="-34"/>
              </a:rPr>
              <a:t>for</a:t>
            </a:r>
            <a:r>
              <a:rPr lang="de-DE" b="1" dirty="0">
                <a:latin typeface="Leelawadee UI" panose="020B0502040204020203" pitchFamily="34" charset="-34"/>
                <a:cs typeface="Leelawadee UI" panose="020B0502040204020203" pitchFamily="34" charset="-34"/>
              </a:rPr>
              <a:t> </a:t>
            </a:r>
            <a:r>
              <a:rPr lang="de-DE" b="1" dirty="0" err="1">
                <a:latin typeface="Leelawadee UI" panose="020B0502040204020203" pitchFamily="34" charset="-34"/>
                <a:cs typeface="Leelawadee UI" panose="020B0502040204020203" pitchFamily="34" charset="-34"/>
              </a:rPr>
              <a:t>BioImage</a:t>
            </a:r>
            <a:r>
              <a:rPr lang="de-DE" b="1" dirty="0">
                <a:latin typeface="Leelawadee UI" panose="020B0502040204020203" pitchFamily="34" charset="-34"/>
                <a:cs typeface="Leelawadee UI" panose="020B0502040204020203" pitchFamily="34" charset="-34"/>
              </a:rPr>
              <a:t> Data (I3D:bio)</a:t>
            </a:r>
          </a:p>
          <a:p>
            <a:pPr>
              <a:lnSpc>
                <a:spcPct val="150000"/>
              </a:lnSpc>
            </a:pPr>
            <a:endParaRPr lang="de-DE" b="1" dirty="0">
              <a:latin typeface="Leelawadee UI" panose="020B0502040204020203" pitchFamily="34" charset="-34"/>
              <a:cs typeface="Leelawadee UI" panose="020B0502040204020203" pitchFamily="34" charset="-34"/>
            </a:endParaRPr>
          </a:p>
          <a:p>
            <a:pPr>
              <a:lnSpc>
                <a:spcPct val="150000"/>
              </a:lnSpc>
            </a:pPr>
            <a:r>
              <a:rPr lang="de-DE" b="1" dirty="0">
                <a:latin typeface="Leelawadee UI" panose="020B0502040204020203" pitchFamily="34" charset="-34"/>
                <a:cs typeface="Leelawadee UI" panose="020B0502040204020203" pitchFamily="34" charset="-34"/>
              </a:rPr>
              <a:t>OMERO </a:t>
            </a:r>
            <a:r>
              <a:rPr lang="de-DE" b="1" dirty="0" err="1">
                <a:latin typeface="Leelawadee UI" panose="020B0502040204020203" pitchFamily="34" charset="-34"/>
                <a:cs typeface="Leelawadee UI" panose="020B0502040204020203" pitchFamily="34" charset="-34"/>
              </a:rPr>
              <a:t>for</a:t>
            </a:r>
            <a:r>
              <a:rPr lang="de-DE" b="1" dirty="0">
                <a:latin typeface="Leelawadee UI" panose="020B0502040204020203" pitchFamily="34" charset="-34"/>
                <a:cs typeface="Leelawadee UI" panose="020B0502040204020203" pitchFamily="34" charset="-34"/>
              </a:rPr>
              <a:t> </a:t>
            </a:r>
            <a:r>
              <a:rPr lang="de-DE" b="1" dirty="0" err="1">
                <a:latin typeface="Leelawadee UI" panose="020B0502040204020203" pitchFamily="34" charset="-34"/>
                <a:cs typeface="Leelawadee UI" panose="020B0502040204020203" pitchFamily="34" charset="-34"/>
              </a:rPr>
              <a:t>bioimaging</a:t>
            </a:r>
            <a:r>
              <a:rPr lang="de-DE" b="1" dirty="0">
                <a:latin typeface="Leelawadee UI" panose="020B0502040204020203" pitchFamily="34" charset="-34"/>
                <a:cs typeface="Leelawadee UI" panose="020B0502040204020203" pitchFamily="34" charset="-34"/>
              </a:rPr>
              <a:t> RDM</a:t>
            </a:r>
            <a:br>
              <a:rPr lang="de-DE" b="1" dirty="0">
                <a:latin typeface="Leelawadee UI" panose="020B0502040204020203" pitchFamily="34" charset="-34"/>
                <a:cs typeface="Leelawadee UI" panose="020B0502040204020203" pitchFamily="34" charset="-34"/>
              </a:rPr>
            </a:br>
            <a:endParaRPr lang="de-DE" b="1" dirty="0">
              <a:latin typeface="Leelawadee UI" panose="020B0502040204020203" pitchFamily="34" charset="-34"/>
              <a:cs typeface="Leelawadee UI" panose="020B0502040204020203" pitchFamily="34" charset="-34"/>
            </a:endParaRPr>
          </a:p>
          <a:p>
            <a:pPr marL="285750" indent="-285750">
              <a:lnSpc>
                <a:spcPct val="150000"/>
              </a:lnSpc>
              <a:buFont typeface="Arial" panose="020B0604020202020204" pitchFamily="34" charset="0"/>
              <a:buChar char="•"/>
            </a:pPr>
            <a:r>
              <a:rPr lang="de-DE" b="1" dirty="0">
                <a:latin typeface="Leelawadee UI" panose="020B0502040204020203" pitchFamily="34" charset="-34"/>
                <a:cs typeface="Leelawadee UI" panose="020B0502040204020203" pitchFamily="34" charset="-34"/>
              </a:rPr>
              <a:t>DFG-</a:t>
            </a:r>
            <a:r>
              <a:rPr lang="de-DE" b="1" dirty="0" err="1">
                <a:latin typeface="Leelawadee UI" panose="020B0502040204020203" pitchFamily="34" charset="-34"/>
                <a:cs typeface="Leelawadee UI" panose="020B0502040204020203" pitchFamily="34" charset="-34"/>
              </a:rPr>
              <a:t>funded</a:t>
            </a:r>
            <a:r>
              <a:rPr lang="de-DE" b="1" dirty="0">
                <a:latin typeface="Leelawadee UI" panose="020B0502040204020203" pitchFamily="34" charset="-34"/>
                <a:cs typeface="Leelawadee UI" panose="020B0502040204020203" pitchFamily="34" charset="-34"/>
              </a:rPr>
              <a:t>: </a:t>
            </a:r>
            <a:r>
              <a:rPr lang="de-DE" dirty="0">
                <a:latin typeface="Leelawadee UI" panose="020B0502040204020203" pitchFamily="34" charset="-34"/>
                <a:cs typeface="Leelawadee UI" panose="020B0502040204020203" pitchFamily="34" charset="-34"/>
              </a:rPr>
              <a:t>1st </a:t>
            </a:r>
            <a:r>
              <a:rPr lang="de-DE" dirty="0" err="1">
                <a:latin typeface="Leelawadee UI" panose="020B0502040204020203" pitchFamily="34" charset="-34"/>
                <a:cs typeface="Leelawadee UI" panose="020B0502040204020203" pitchFamily="34" charset="-34"/>
              </a:rPr>
              <a:t>phase</a:t>
            </a:r>
            <a:r>
              <a:rPr lang="de-DE" dirty="0">
                <a:latin typeface="Leelawadee UI" panose="020B0502040204020203" pitchFamily="34" charset="-34"/>
                <a:cs typeface="Leelawadee UI" panose="020B0502040204020203" pitchFamily="34" charset="-34"/>
              </a:rPr>
              <a:t>: 2022-2024</a:t>
            </a:r>
          </a:p>
          <a:p>
            <a:pPr marL="285750" indent="-285750">
              <a:lnSpc>
                <a:spcPct val="150000"/>
              </a:lnSpc>
              <a:buFont typeface="Arial" panose="020B0604020202020204" pitchFamily="34" charset="0"/>
              <a:buChar char="•"/>
            </a:pPr>
            <a:r>
              <a:rPr lang="de-DE" b="1" dirty="0">
                <a:latin typeface="Leelawadee UI" panose="020B0502040204020203" pitchFamily="34" charset="-34"/>
                <a:cs typeface="Leelawadee UI" panose="020B0502040204020203" pitchFamily="34" charset="-34"/>
              </a:rPr>
              <a:t>Partners: </a:t>
            </a:r>
            <a:r>
              <a:rPr lang="de-DE" dirty="0">
                <a:latin typeface="Leelawadee UI" panose="020B0502040204020203" pitchFamily="34" charset="-34"/>
                <a:cs typeface="Leelawadee UI" panose="020B0502040204020203" pitchFamily="34" charset="-34"/>
              </a:rPr>
              <a:t>HHU Düsseldorf, Uni Osnabrück, Uni Freiburg, DKFZ Heidelberg</a:t>
            </a:r>
          </a:p>
          <a:p>
            <a:pPr marL="285750" indent="-285750">
              <a:lnSpc>
                <a:spcPct val="150000"/>
              </a:lnSpc>
              <a:buFont typeface="Arial" panose="020B0604020202020204" pitchFamily="34" charset="0"/>
              <a:buChar char="•"/>
            </a:pPr>
            <a:r>
              <a:rPr lang="de-DE" b="1" dirty="0">
                <a:latin typeface="Leelawadee UI" panose="020B0502040204020203" pitchFamily="34" charset="-34"/>
                <a:cs typeface="Leelawadee UI" panose="020B0502040204020203" pitchFamily="34" charset="-34"/>
              </a:rPr>
              <a:t>Goal: </a:t>
            </a:r>
            <a:r>
              <a:rPr lang="de-DE" dirty="0">
                <a:latin typeface="Leelawadee UI" panose="020B0502040204020203" pitchFamily="34" charset="-34"/>
                <a:cs typeface="Leelawadee UI" panose="020B0502040204020203" pitchFamily="34" charset="-34"/>
              </a:rPr>
              <a:t>Implement </a:t>
            </a:r>
            <a:r>
              <a:rPr lang="de-DE" dirty="0" err="1">
                <a:latin typeface="Leelawadee UI" panose="020B0502040204020203" pitchFamily="34" charset="-34"/>
                <a:cs typeface="Leelawadee UI" panose="020B0502040204020203" pitchFamily="34" charset="-34"/>
              </a:rPr>
              <a:t>new</a:t>
            </a:r>
            <a:r>
              <a:rPr lang="de-DE" dirty="0">
                <a:latin typeface="Leelawadee UI" panose="020B0502040204020203" pitchFamily="34" charset="-34"/>
                <a:cs typeface="Leelawadee UI" panose="020B0502040204020203" pitchFamily="34" charset="-34"/>
              </a:rPr>
              <a:t> OMERO </a:t>
            </a:r>
            <a:r>
              <a:rPr lang="de-DE" dirty="0" err="1">
                <a:latin typeface="Leelawadee UI" panose="020B0502040204020203" pitchFamily="34" charset="-34"/>
                <a:cs typeface="Leelawadee UI" panose="020B0502040204020203" pitchFamily="34" charset="-34"/>
              </a:rPr>
              <a:t>instances</a:t>
            </a:r>
            <a:r>
              <a:rPr lang="de-DE" dirty="0">
                <a:latin typeface="Leelawadee UI" panose="020B0502040204020203" pitchFamily="34" charset="-34"/>
                <a:cs typeface="Leelawadee UI" panose="020B0502040204020203" pitchFamily="34" charset="-34"/>
              </a:rPr>
              <a:t> at </a:t>
            </a:r>
            <a:r>
              <a:rPr lang="de-DE" dirty="0" err="1">
                <a:latin typeface="Leelawadee UI" panose="020B0502040204020203" pitchFamily="34" charset="-34"/>
                <a:cs typeface="Leelawadee UI" panose="020B0502040204020203" pitchFamily="34" charset="-34"/>
              </a:rPr>
              <a:t>universities</a:t>
            </a:r>
            <a:r>
              <a:rPr lang="de-DE" dirty="0">
                <a:latin typeface="Leelawadee UI" panose="020B0502040204020203" pitchFamily="34" charset="-34"/>
                <a:cs typeface="Leelawadee UI" panose="020B0502040204020203" pitchFamily="34" charset="-34"/>
              </a:rPr>
              <a:t> and </a:t>
            </a:r>
            <a:r>
              <a:rPr lang="de-DE" dirty="0" err="1">
                <a:latin typeface="Leelawadee UI" panose="020B0502040204020203" pitchFamily="34" charset="-34"/>
                <a:cs typeface="Leelawadee UI" panose="020B0502040204020203" pitchFamily="34" charset="-34"/>
              </a:rPr>
              <a:t>research</a:t>
            </a:r>
            <a:r>
              <a:rPr lang="de-DE" dirty="0">
                <a:latin typeface="Leelawadee UI" panose="020B0502040204020203" pitchFamily="34" charset="-34"/>
                <a:cs typeface="Leelawadee UI" panose="020B0502040204020203" pitchFamily="34" charset="-34"/>
              </a:rPr>
              <a:t> </a:t>
            </a:r>
            <a:r>
              <a:rPr lang="de-DE" dirty="0" err="1">
                <a:latin typeface="Leelawadee UI" panose="020B0502040204020203" pitchFamily="34" charset="-34"/>
                <a:cs typeface="Leelawadee UI" panose="020B0502040204020203" pitchFamily="34" charset="-34"/>
              </a:rPr>
              <a:t>institutions</a:t>
            </a:r>
            <a:r>
              <a:rPr lang="de-DE" dirty="0">
                <a:latin typeface="Leelawadee UI" panose="020B0502040204020203" pitchFamily="34" charset="-34"/>
                <a:cs typeface="Leelawadee UI" panose="020B0502040204020203" pitchFamily="34" charset="-34"/>
              </a:rPr>
              <a:t> in Germany, and </a:t>
            </a:r>
            <a:r>
              <a:rPr lang="de-DE" dirty="0" err="1">
                <a:latin typeface="Leelawadee UI" panose="020B0502040204020203" pitchFamily="34" charset="-34"/>
                <a:cs typeface="Leelawadee UI" panose="020B0502040204020203" pitchFamily="34" charset="-34"/>
              </a:rPr>
              <a:t>provide</a:t>
            </a:r>
            <a:r>
              <a:rPr lang="de-DE" dirty="0">
                <a:latin typeface="Leelawadee UI" panose="020B0502040204020203" pitchFamily="34" charset="-34"/>
                <a:cs typeface="Leelawadee UI" panose="020B0502040204020203" pitchFamily="34" charset="-34"/>
              </a:rPr>
              <a:t> </a:t>
            </a:r>
            <a:r>
              <a:rPr lang="de-DE" dirty="0" err="1">
                <a:latin typeface="Leelawadee UI" panose="020B0502040204020203" pitchFamily="34" charset="-34"/>
                <a:cs typeface="Leelawadee UI" panose="020B0502040204020203" pitchFamily="34" charset="-34"/>
              </a:rPr>
              <a:t>training</a:t>
            </a:r>
            <a:r>
              <a:rPr lang="de-DE" dirty="0">
                <a:latin typeface="Leelawadee UI" panose="020B0502040204020203" pitchFamily="34" charset="-34"/>
                <a:cs typeface="Leelawadee UI" panose="020B0502040204020203" pitchFamily="34" charset="-34"/>
              </a:rPr>
              <a:t> </a:t>
            </a:r>
            <a:r>
              <a:rPr lang="de-DE" dirty="0" err="1">
                <a:latin typeface="Leelawadee UI" panose="020B0502040204020203" pitchFamily="34" charset="-34"/>
                <a:cs typeface="Leelawadee UI" panose="020B0502040204020203" pitchFamily="34" charset="-34"/>
              </a:rPr>
              <a:t>for</a:t>
            </a:r>
            <a:r>
              <a:rPr lang="de-DE" dirty="0">
                <a:latin typeface="Leelawadee UI" panose="020B0502040204020203" pitchFamily="34" charset="-34"/>
                <a:cs typeface="Leelawadee UI" panose="020B0502040204020203" pitchFamily="34" charset="-34"/>
              </a:rPr>
              <a:t> OMERO </a:t>
            </a:r>
            <a:r>
              <a:rPr lang="de-DE" dirty="0" err="1">
                <a:latin typeface="Leelawadee UI" panose="020B0502040204020203" pitchFamily="34" charset="-34"/>
                <a:cs typeface="Leelawadee UI" panose="020B0502040204020203" pitchFamily="34" charset="-34"/>
              </a:rPr>
              <a:t>users</a:t>
            </a:r>
            <a:endParaRPr lang="de-DE" dirty="0">
              <a:latin typeface="Leelawadee UI" panose="020B0502040204020203" pitchFamily="34" charset="-34"/>
              <a:cs typeface="Leelawadee UI" panose="020B0502040204020203" pitchFamily="34" charset="-34"/>
            </a:endParaRPr>
          </a:p>
        </p:txBody>
      </p:sp>
      <p:sp>
        <p:nvSpPr>
          <p:cNvPr id="10" name="Rechteck 9">
            <a:extLst>
              <a:ext uri="{FF2B5EF4-FFF2-40B4-BE49-F238E27FC236}">
                <a16:creationId xmlns:a16="http://schemas.microsoft.com/office/drawing/2014/main" id="{97E70E38-B62B-4370-BF40-3775E6FFEE20}"/>
              </a:ext>
            </a:extLst>
          </p:cNvPr>
          <p:cNvSpPr/>
          <p:nvPr/>
        </p:nvSpPr>
        <p:spPr>
          <a:xfrm>
            <a:off x="915881" y="6329153"/>
            <a:ext cx="4661959" cy="307777"/>
          </a:xfrm>
          <a:prstGeom prst="rect">
            <a:avLst/>
          </a:prstGeom>
        </p:spPr>
        <p:txBody>
          <a:bodyPr wrap="square">
            <a:spAutoFit/>
          </a:bodyPr>
          <a:lstStyle/>
          <a:p>
            <a:r>
              <a:rPr lang="de-DE" sz="700" dirty="0">
                <a:solidFill>
                  <a:srgbClr val="000000"/>
                </a:solidFill>
                <a:latin typeface="Helvetica" panose="020B0604020202020204" pitchFamily="34" charset="0"/>
              </a:rPr>
              <a:t>Taken </a:t>
            </a:r>
            <a:r>
              <a:rPr lang="de-DE" sz="700" dirty="0" err="1">
                <a:solidFill>
                  <a:srgbClr val="000000"/>
                </a:solidFill>
                <a:latin typeface="Helvetica" panose="020B0604020202020204" pitchFamily="34" charset="0"/>
              </a:rPr>
              <a:t>from</a:t>
            </a:r>
            <a:r>
              <a:rPr lang="de-DE" sz="700" dirty="0">
                <a:solidFill>
                  <a:srgbClr val="000000"/>
                </a:solidFill>
                <a:latin typeface="Helvetica" panose="020B0604020202020204" pitchFamily="34" charset="0"/>
              </a:rPr>
              <a:t> </a:t>
            </a:r>
            <a:r>
              <a:rPr lang="de-DE" sz="700" dirty="0" err="1">
                <a:solidFill>
                  <a:srgbClr val="000000"/>
                </a:solidFill>
                <a:latin typeface="Helvetica" panose="020B0604020202020204" pitchFamily="34" charset="0"/>
              </a:rPr>
              <a:t>the</a:t>
            </a:r>
            <a:r>
              <a:rPr lang="de-DE" sz="700" dirty="0">
                <a:solidFill>
                  <a:srgbClr val="000000"/>
                </a:solidFill>
                <a:latin typeface="Helvetica" panose="020B0604020202020204" pitchFamily="34" charset="0"/>
              </a:rPr>
              <a:t> I3D:bio </a:t>
            </a:r>
            <a:r>
              <a:rPr lang="de-DE" sz="700" dirty="0" err="1">
                <a:solidFill>
                  <a:srgbClr val="000000"/>
                </a:solidFill>
                <a:latin typeface="Helvetica" panose="020B0604020202020204" pitchFamily="34" charset="0"/>
              </a:rPr>
              <a:t>grant</a:t>
            </a:r>
            <a:r>
              <a:rPr lang="de-DE" sz="700" dirty="0">
                <a:solidFill>
                  <a:srgbClr val="000000"/>
                </a:solidFill>
                <a:latin typeface="Helvetica" panose="020B0604020202020204" pitchFamily="34" charset="0"/>
              </a:rPr>
              <a:t> </a:t>
            </a:r>
            <a:r>
              <a:rPr lang="de-DE" sz="700" dirty="0" err="1">
                <a:solidFill>
                  <a:srgbClr val="000000"/>
                </a:solidFill>
                <a:latin typeface="Helvetica" panose="020B0604020202020204" pitchFamily="34" charset="0"/>
              </a:rPr>
              <a:t>proposal</a:t>
            </a:r>
            <a:r>
              <a:rPr lang="de-DE" sz="700" dirty="0">
                <a:solidFill>
                  <a:srgbClr val="000000"/>
                </a:solidFill>
                <a:latin typeface="Helvetica" panose="020B0604020202020204" pitchFamily="34" charset="0"/>
              </a:rPr>
              <a:t> and </a:t>
            </a:r>
            <a:r>
              <a:rPr lang="de-DE" sz="700" dirty="0" err="1">
                <a:solidFill>
                  <a:srgbClr val="000000"/>
                </a:solidFill>
                <a:latin typeface="Helvetica" panose="020B0604020202020204" pitchFamily="34" charset="0"/>
              </a:rPr>
              <a:t>published</a:t>
            </a:r>
            <a:r>
              <a:rPr lang="de-DE" sz="700" dirty="0">
                <a:solidFill>
                  <a:srgbClr val="000000"/>
                </a:solidFill>
                <a:latin typeface="Helvetica" panose="020B0604020202020204" pitchFamily="34" charset="0"/>
              </a:rPr>
              <a:t> in: Stefanie Weidtkamp-Peters, Janina Hanne, &amp; Christian Schmidt. (2023, Mai 3). A </a:t>
            </a:r>
            <a:r>
              <a:rPr lang="de-DE" sz="700" dirty="0" err="1">
                <a:solidFill>
                  <a:srgbClr val="000000"/>
                </a:solidFill>
                <a:latin typeface="Helvetica" panose="020B0604020202020204" pitchFamily="34" charset="0"/>
              </a:rPr>
              <a:t>journey</a:t>
            </a:r>
            <a:r>
              <a:rPr lang="de-DE" sz="700" dirty="0">
                <a:solidFill>
                  <a:srgbClr val="000000"/>
                </a:solidFill>
                <a:latin typeface="Helvetica" panose="020B0604020202020204" pitchFamily="34" charset="0"/>
              </a:rPr>
              <a:t> </a:t>
            </a:r>
            <a:r>
              <a:rPr lang="de-DE" sz="700" dirty="0" err="1">
                <a:solidFill>
                  <a:srgbClr val="000000"/>
                </a:solidFill>
                <a:latin typeface="Helvetica" panose="020B0604020202020204" pitchFamily="34" charset="0"/>
              </a:rPr>
              <a:t>to</a:t>
            </a:r>
            <a:r>
              <a:rPr lang="de-DE" sz="700" dirty="0">
                <a:solidFill>
                  <a:srgbClr val="000000"/>
                </a:solidFill>
                <a:latin typeface="Helvetica" panose="020B0604020202020204" pitchFamily="34" charset="0"/>
              </a:rPr>
              <a:t> FAIR </a:t>
            </a:r>
            <a:r>
              <a:rPr lang="de-DE" sz="700" dirty="0" err="1">
                <a:solidFill>
                  <a:srgbClr val="000000"/>
                </a:solidFill>
                <a:latin typeface="Helvetica" panose="020B0604020202020204" pitchFamily="34" charset="0"/>
              </a:rPr>
              <a:t>microscopy</a:t>
            </a:r>
            <a:r>
              <a:rPr lang="de-DE" sz="700" dirty="0">
                <a:solidFill>
                  <a:srgbClr val="000000"/>
                </a:solidFill>
                <a:latin typeface="Helvetica" panose="020B0604020202020204" pitchFamily="34" charset="0"/>
              </a:rPr>
              <a:t> </a:t>
            </a:r>
            <a:r>
              <a:rPr lang="de-DE" sz="700" dirty="0" err="1">
                <a:solidFill>
                  <a:srgbClr val="000000"/>
                </a:solidFill>
                <a:latin typeface="Helvetica" panose="020B0604020202020204" pitchFamily="34" charset="0"/>
              </a:rPr>
              <a:t>data</a:t>
            </a:r>
            <a:r>
              <a:rPr lang="de-DE" sz="700" dirty="0">
                <a:solidFill>
                  <a:srgbClr val="000000"/>
                </a:solidFill>
                <a:latin typeface="Helvetica" panose="020B0604020202020204" pitchFamily="34" charset="0"/>
              </a:rPr>
              <a:t>. </a:t>
            </a:r>
            <a:r>
              <a:rPr lang="de-DE" sz="700" dirty="0" err="1">
                <a:solidFill>
                  <a:srgbClr val="000000"/>
                </a:solidFill>
                <a:latin typeface="Helvetica" panose="020B0604020202020204" pitchFamily="34" charset="0"/>
              </a:rPr>
              <a:t>Zenodo</a:t>
            </a:r>
            <a:r>
              <a:rPr lang="de-DE" sz="700" dirty="0">
                <a:solidFill>
                  <a:srgbClr val="000000"/>
                </a:solidFill>
                <a:latin typeface="Helvetica" panose="020B0604020202020204" pitchFamily="34" charset="0"/>
              </a:rPr>
              <a:t>. </a:t>
            </a:r>
            <a:r>
              <a:rPr lang="de-DE" sz="700" dirty="0">
                <a:solidFill>
                  <a:srgbClr val="000000"/>
                </a:solidFill>
                <a:latin typeface="Helvetica" panose="020B0604020202020204" pitchFamily="34" charset="0"/>
                <a:hlinkClick r:id="rId4"/>
              </a:rPr>
              <a:t>https://doi.org/10.5281/zenodo.7890311</a:t>
            </a:r>
            <a:r>
              <a:rPr lang="de-DE" sz="700" dirty="0">
                <a:solidFill>
                  <a:srgbClr val="000000"/>
                </a:solidFill>
                <a:latin typeface="Helvetica" panose="020B0604020202020204" pitchFamily="34" charset="0"/>
              </a:rPr>
              <a:t>  </a:t>
            </a:r>
            <a:endParaRPr lang="de-DE" sz="700" dirty="0"/>
          </a:p>
        </p:txBody>
      </p:sp>
      <p:sp>
        <p:nvSpPr>
          <p:cNvPr id="11" name="Datumsplatzhalter 3">
            <a:extLst>
              <a:ext uri="{FF2B5EF4-FFF2-40B4-BE49-F238E27FC236}">
                <a16:creationId xmlns:a16="http://schemas.microsoft.com/office/drawing/2014/main" id="{1E3F7177-9FCA-43B5-84FE-048AE475E73F}"/>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Tree>
    <p:extLst>
      <p:ext uri="{BB962C8B-B14F-4D97-AF65-F5344CB8AC3E}">
        <p14:creationId xmlns:p14="http://schemas.microsoft.com/office/powerpoint/2010/main" val="3150785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err="1"/>
              <a:t>Findability</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13</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a:extLst>
              <a:ext uri="{FF2B5EF4-FFF2-40B4-BE49-F238E27FC236}">
                <a16:creationId xmlns:a16="http://schemas.microsoft.com/office/drawing/2014/main" id="{E72F3511-A3FF-4369-BE10-D56BE33E74A9}"/>
              </a:ext>
            </a:extLst>
          </p:cNvPr>
          <p:cNvSpPr/>
          <p:nvPr/>
        </p:nvSpPr>
        <p:spPr>
          <a:xfrm>
            <a:off x="432986" y="1379585"/>
            <a:ext cx="4540665" cy="871713"/>
          </a:xfrm>
          <a:prstGeom prst="rect">
            <a:avLst/>
          </a:prstGeom>
        </p:spPr>
        <p:txBody>
          <a:bodyPr wrap="square">
            <a:spAutoFit/>
          </a:bodyPr>
          <a:lstStyle/>
          <a:p>
            <a:pPr>
              <a:lnSpc>
                <a:spcPct val="150000"/>
              </a:lnSpc>
            </a:pPr>
            <a:r>
              <a:rPr lang="en-US" b="1" dirty="0">
                <a:solidFill>
                  <a:srgbClr val="EFC700"/>
                </a:solidFill>
                <a:latin typeface="Lato"/>
                <a:hlinkClick r:id="rId3"/>
              </a:rPr>
              <a:t>F1: (Meta) data are assigned globally unique and persistent identifiers</a:t>
            </a:r>
            <a:endParaRPr lang="en-US" b="0" i="0" dirty="0">
              <a:solidFill>
                <a:srgbClr val="FFFFFF"/>
              </a:solidFill>
              <a:effectLst/>
              <a:latin typeface="Lato"/>
            </a:endParaRPr>
          </a:p>
        </p:txBody>
      </p:sp>
      <p:sp>
        <p:nvSpPr>
          <p:cNvPr id="10" name="Rechteck 9">
            <a:extLst>
              <a:ext uri="{FF2B5EF4-FFF2-40B4-BE49-F238E27FC236}">
                <a16:creationId xmlns:a16="http://schemas.microsoft.com/office/drawing/2014/main" id="{8A34A207-07AF-45F6-AE7D-688A9AED06E0}"/>
              </a:ext>
            </a:extLst>
          </p:cNvPr>
          <p:cNvSpPr/>
          <p:nvPr/>
        </p:nvSpPr>
        <p:spPr>
          <a:xfrm>
            <a:off x="432986" y="2827548"/>
            <a:ext cx="4758931" cy="646331"/>
          </a:xfrm>
          <a:prstGeom prst="rect">
            <a:avLst/>
          </a:prstGeom>
        </p:spPr>
        <p:txBody>
          <a:bodyPr wrap="none">
            <a:spAutoFit/>
          </a:bodyPr>
          <a:lstStyle/>
          <a:p>
            <a:r>
              <a:rPr lang="en-US" b="1" dirty="0">
                <a:solidFill>
                  <a:srgbClr val="EFC700"/>
                </a:solidFill>
                <a:latin typeface="Lato"/>
                <a:hlinkClick r:id="rId4"/>
              </a:rPr>
              <a:t>F2: Data are described with rich metadata</a:t>
            </a:r>
            <a:r>
              <a:rPr lang="en-US" b="1" dirty="0">
                <a:solidFill>
                  <a:srgbClr val="EFC700"/>
                </a:solidFill>
                <a:latin typeface="Lato"/>
              </a:rPr>
              <a:t> </a:t>
            </a:r>
            <a:br>
              <a:rPr lang="en-US" b="1" dirty="0">
                <a:solidFill>
                  <a:srgbClr val="EFC700"/>
                </a:solidFill>
                <a:latin typeface="Lato"/>
              </a:rPr>
            </a:br>
            <a:r>
              <a:rPr lang="en-US" b="1" dirty="0">
                <a:solidFill>
                  <a:srgbClr val="0098D8"/>
                </a:solidFill>
                <a:latin typeface="Lato"/>
              </a:rPr>
              <a:t>(described by R1 below)</a:t>
            </a:r>
            <a:endParaRPr lang="en-US" b="0" i="0" dirty="0">
              <a:solidFill>
                <a:srgbClr val="0098D8"/>
              </a:solidFill>
              <a:effectLst/>
              <a:latin typeface="Lato"/>
            </a:endParaRPr>
          </a:p>
        </p:txBody>
      </p:sp>
      <p:sp>
        <p:nvSpPr>
          <p:cNvPr id="11" name="Rechteck 10">
            <a:extLst>
              <a:ext uri="{FF2B5EF4-FFF2-40B4-BE49-F238E27FC236}">
                <a16:creationId xmlns:a16="http://schemas.microsoft.com/office/drawing/2014/main" id="{08712CD0-7B93-47D9-9BFA-118CF0001D90}"/>
              </a:ext>
            </a:extLst>
          </p:cNvPr>
          <p:cNvSpPr/>
          <p:nvPr/>
        </p:nvSpPr>
        <p:spPr>
          <a:xfrm>
            <a:off x="432986" y="3810758"/>
            <a:ext cx="4985046" cy="646331"/>
          </a:xfrm>
          <a:prstGeom prst="rect">
            <a:avLst/>
          </a:prstGeom>
        </p:spPr>
        <p:txBody>
          <a:bodyPr wrap="square">
            <a:spAutoFit/>
          </a:bodyPr>
          <a:lstStyle/>
          <a:p>
            <a:r>
              <a:rPr lang="en-US" b="1" dirty="0">
                <a:solidFill>
                  <a:srgbClr val="EFC700"/>
                </a:solidFill>
                <a:latin typeface="Lato"/>
                <a:hlinkClick r:id="rId5"/>
              </a:rPr>
              <a:t>F3: Metadata clearly and explicitly include the identifier of the data they describe</a:t>
            </a:r>
            <a:endParaRPr lang="en-US" b="0" i="0" dirty="0">
              <a:solidFill>
                <a:srgbClr val="FFFFFF"/>
              </a:solidFill>
              <a:effectLst/>
              <a:latin typeface="Lato"/>
            </a:endParaRPr>
          </a:p>
        </p:txBody>
      </p:sp>
      <p:sp>
        <p:nvSpPr>
          <p:cNvPr id="12" name="Rechteck 11">
            <a:extLst>
              <a:ext uri="{FF2B5EF4-FFF2-40B4-BE49-F238E27FC236}">
                <a16:creationId xmlns:a16="http://schemas.microsoft.com/office/drawing/2014/main" id="{FE203975-4E00-46C4-8A30-898F71971008}"/>
              </a:ext>
            </a:extLst>
          </p:cNvPr>
          <p:cNvSpPr/>
          <p:nvPr/>
        </p:nvSpPr>
        <p:spPr>
          <a:xfrm>
            <a:off x="432986" y="5078193"/>
            <a:ext cx="4455207" cy="646331"/>
          </a:xfrm>
          <a:prstGeom prst="rect">
            <a:avLst/>
          </a:prstGeom>
        </p:spPr>
        <p:txBody>
          <a:bodyPr wrap="square">
            <a:spAutoFit/>
          </a:bodyPr>
          <a:lstStyle/>
          <a:p>
            <a:r>
              <a:rPr lang="en-US" b="1" dirty="0">
                <a:solidFill>
                  <a:srgbClr val="FFFFFF"/>
                </a:solidFill>
                <a:latin typeface="Lato"/>
                <a:hlinkClick r:id="rId6"/>
              </a:rPr>
              <a:t>F4: (Meta)data are registered or indexed in a searchable resource</a:t>
            </a:r>
            <a:endParaRPr lang="en-US" b="0" i="0" dirty="0">
              <a:solidFill>
                <a:srgbClr val="FFFFFF"/>
              </a:solidFill>
              <a:effectLst/>
              <a:latin typeface="Lato"/>
            </a:endParaRPr>
          </a:p>
        </p:txBody>
      </p:sp>
      <p:sp>
        <p:nvSpPr>
          <p:cNvPr id="13" name="Textfeld 12">
            <a:extLst>
              <a:ext uri="{FF2B5EF4-FFF2-40B4-BE49-F238E27FC236}">
                <a16:creationId xmlns:a16="http://schemas.microsoft.com/office/drawing/2014/main" id="{80F8F1FD-01DB-4320-B471-9E3A73CEFC28}"/>
              </a:ext>
            </a:extLst>
          </p:cNvPr>
          <p:cNvSpPr txBox="1"/>
          <p:nvPr/>
        </p:nvSpPr>
        <p:spPr>
          <a:xfrm>
            <a:off x="1565346" y="6345628"/>
            <a:ext cx="3408305" cy="261610"/>
          </a:xfrm>
          <a:prstGeom prst="rect">
            <a:avLst/>
          </a:prstGeom>
          <a:noFill/>
        </p:spPr>
        <p:txBody>
          <a:bodyPr wrap="none" rtlCol="0">
            <a:spAutoFit/>
          </a:bodyPr>
          <a:lstStyle/>
          <a:p>
            <a:r>
              <a:rPr lang="de-DE" sz="1100" dirty="0"/>
              <a:t>Links </a:t>
            </a:r>
            <a:r>
              <a:rPr lang="de-DE" sz="1100" dirty="0" err="1"/>
              <a:t>resolve</a:t>
            </a:r>
            <a:r>
              <a:rPr lang="de-DE" sz="1100" dirty="0"/>
              <a:t> </a:t>
            </a:r>
            <a:r>
              <a:rPr lang="de-DE" sz="1100" dirty="0" err="1"/>
              <a:t>to</a:t>
            </a:r>
            <a:r>
              <a:rPr lang="de-DE" sz="1100" dirty="0"/>
              <a:t> </a:t>
            </a:r>
            <a:r>
              <a:rPr lang="de-DE" sz="1100" dirty="0">
                <a:hlinkClick r:id="rId7"/>
              </a:rPr>
              <a:t>https://www.go-fair.org/fair-principles/</a:t>
            </a:r>
            <a:r>
              <a:rPr lang="de-DE" sz="1100" dirty="0"/>
              <a:t> </a:t>
            </a:r>
          </a:p>
        </p:txBody>
      </p:sp>
      <p:sp>
        <p:nvSpPr>
          <p:cNvPr id="3" name="Rechteck 2">
            <a:extLst>
              <a:ext uri="{FF2B5EF4-FFF2-40B4-BE49-F238E27FC236}">
                <a16:creationId xmlns:a16="http://schemas.microsoft.com/office/drawing/2014/main" id="{AC7B2465-49E5-4380-AD3B-4CF4E4F57264}"/>
              </a:ext>
            </a:extLst>
          </p:cNvPr>
          <p:cNvSpPr/>
          <p:nvPr/>
        </p:nvSpPr>
        <p:spPr>
          <a:xfrm>
            <a:off x="5663014" y="2397532"/>
            <a:ext cx="6096000" cy="1200329"/>
          </a:xfrm>
          <a:prstGeom prst="rect">
            <a:avLst/>
          </a:prstGeom>
        </p:spPr>
        <p:txBody>
          <a:bodyPr>
            <a:spAutoFit/>
          </a:bodyPr>
          <a:lstStyle/>
          <a:p>
            <a:pPr algn="ctr">
              <a:spcAft>
                <a:spcPts val="800"/>
              </a:spcAft>
            </a:pPr>
            <a:r>
              <a:rPr lang="en-US" dirty="0">
                <a:solidFill>
                  <a:srgbClr val="222222"/>
                </a:solidFill>
                <a:latin typeface="Times New Roman" panose="02020603050405020304" pitchFamily="18" charset="0"/>
              </a:rPr>
              <a:t>      </a:t>
            </a:r>
            <a:r>
              <a:rPr lang="en-US" b="1" dirty="0">
                <a:solidFill>
                  <a:srgbClr val="78909C"/>
                </a:solidFill>
                <a:latin typeface="Times New Roman" panose="02020603050405020304" pitchFamily="18" charset="0"/>
              </a:rPr>
              <a:t>Metadata for the purpose of </a:t>
            </a:r>
            <a:r>
              <a:rPr lang="en-US" b="1" u="sng" dirty="0">
                <a:solidFill>
                  <a:srgbClr val="78909C"/>
                </a:solidFill>
                <a:latin typeface="Times New Roman" panose="02020603050405020304" pitchFamily="18" charset="0"/>
              </a:rPr>
              <a:t>discovery</a:t>
            </a:r>
            <a:r>
              <a:rPr lang="en-US" b="1" dirty="0">
                <a:solidFill>
                  <a:srgbClr val="78909C"/>
                </a:solidFill>
                <a:latin typeface="Times New Roman" panose="02020603050405020304" pitchFamily="18" charset="0"/>
              </a:rPr>
              <a:t>… </a:t>
            </a:r>
            <a:br>
              <a:rPr lang="en-US" b="1" dirty="0">
                <a:solidFill>
                  <a:srgbClr val="78909C"/>
                </a:solidFill>
                <a:latin typeface="Times New Roman" panose="02020603050405020304" pitchFamily="18" charset="0"/>
              </a:rPr>
            </a:br>
            <a:r>
              <a:rPr lang="en-US" b="1" dirty="0">
                <a:solidFill>
                  <a:srgbClr val="78909C"/>
                </a:solidFill>
                <a:latin typeface="Times New Roman" panose="02020603050405020304" pitchFamily="18" charset="0"/>
              </a:rPr>
              <a:t>in the ‘F’ section of FAIR!</a:t>
            </a:r>
            <a:br>
              <a:rPr lang="en-US" b="1" dirty="0">
                <a:solidFill>
                  <a:srgbClr val="78909C"/>
                </a:solidFill>
                <a:latin typeface="Times New Roman" panose="02020603050405020304" pitchFamily="18" charset="0"/>
              </a:rPr>
            </a:br>
            <a:r>
              <a:rPr lang="en-US" b="1" dirty="0">
                <a:solidFill>
                  <a:srgbClr val="78909C"/>
                </a:solidFill>
                <a:latin typeface="Times New Roman" panose="02020603050405020304" pitchFamily="18" charset="0"/>
              </a:rPr>
              <a:t>It should not be defining itself </a:t>
            </a:r>
            <a:r>
              <a:rPr lang="en-US" b="1" dirty="0" err="1">
                <a:solidFill>
                  <a:srgbClr val="78909C"/>
                </a:solidFill>
                <a:latin typeface="Times New Roman" panose="02020603050405020304" pitchFamily="18" charset="0"/>
              </a:rPr>
              <a:t>w.r.t.</a:t>
            </a:r>
            <a:r>
              <a:rPr lang="en-US" b="1" dirty="0">
                <a:solidFill>
                  <a:srgbClr val="78909C"/>
                </a:solidFill>
                <a:latin typeface="Times New Roman" panose="02020603050405020304" pitchFamily="18" charset="0"/>
              </a:rPr>
              <a:t> metadata for the purpose of </a:t>
            </a:r>
            <a:r>
              <a:rPr lang="en-US" b="1" u="sng" dirty="0">
                <a:solidFill>
                  <a:srgbClr val="78909C"/>
                </a:solidFill>
                <a:latin typeface="Times New Roman" panose="02020603050405020304" pitchFamily="18" charset="0"/>
              </a:rPr>
              <a:t>reuse</a:t>
            </a:r>
            <a:r>
              <a:rPr lang="en-US" b="1" dirty="0">
                <a:solidFill>
                  <a:srgbClr val="78909C"/>
                </a:solidFill>
                <a:latin typeface="Times New Roman" panose="02020603050405020304" pitchFamily="18" charset="0"/>
              </a:rPr>
              <a:t>, which is the ‘R’ in FAIR…</a:t>
            </a:r>
            <a:endParaRPr lang="en-US" dirty="0"/>
          </a:p>
        </p:txBody>
      </p:sp>
      <p:sp>
        <p:nvSpPr>
          <p:cNvPr id="7" name="Pfeil: nach rechts 6">
            <a:extLst>
              <a:ext uri="{FF2B5EF4-FFF2-40B4-BE49-F238E27FC236}">
                <a16:creationId xmlns:a16="http://schemas.microsoft.com/office/drawing/2014/main" id="{7B55EF73-7D71-41E7-9AB8-61F2EAB128F9}"/>
              </a:ext>
            </a:extLst>
          </p:cNvPr>
          <p:cNvSpPr/>
          <p:nvPr/>
        </p:nvSpPr>
        <p:spPr>
          <a:xfrm>
            <a:off x="5353151" y="2922104"/>
            <a:ext cx="557319" cy="384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Textfeld 13">
            <a:extLst>
              <a:ext uri="{FF2B5EF4-FFF2-40B4-BE49-F238E27FC236}">
                <a16:creationId xmlns:a16="http://schemas.microsoft.com/office/drawing/2014/main" id="{FA34F238-C74A-4CBA-9A04-B6F3172A922E}"/>
              </a:ext>
            </a:extLst>
          </p:cNvPr>
          <p:cNvSpPr txBox="1"/>
          <p:nvPr/>
        </p:nvSpPr>
        <p:spPr>
          <a:xfrm>
            <a:off x="6868020" y="1815441"/>
            <a:ext cx="4131551" cy="461665"/>
          </a:xfrm>
          <a:prstGeom prst="rect">
            <a:avLst/>
          </a:prstGeom>
          <a:noFill/>
        </p:spPr>
        <p:txBody>
          <a:bodyPr wrap="square" rtlCol="0">
            <a:spAutoFit/>
          </a:bodyPr>
          <a:lstStyle/>
          <a:p>
            <a:r>
              <a:rPr lang="de-DE" sz="1200" dirty="0"/>
              <a:t>Mark D. Wilkinson, Talk: FAIR in a Series of </a:t>
            </a:r>
            <a:r>
              <a:rPr lang="de-DE" sz="1200" dirty="0" err="1"/>
              <a:t>Vignettes</a:t>
            </a:r>
            <a:r>
              <a:rPr lang="de-DE" sz="1200" dirty="0"/>
              <a:t>, </a:t>
            </a:r>
            <a:r>
              <a:rPr lang="de-DE" sz="1200" dirty="0" err="1"/>
              <a:t>CoRDI</a:t>
            </a:r>
            <a:r>
              <a:rPr lang="de-DE" sz="1200" dirty="0"/>
              <a:t> 2023, Karlsruhe, </a:t>
            </a:r>
            <a:r>
              <a:rPr lang="de-DE" sz="1200" b="1" i="1" u="sng" dirty="0">
                <a:hlinkClick r:id="rId8"/>
              </a:rPr>
              <a:t>https://tinyurl.com/FAIR-CoRDI23</a:t>
            </a:r>
            <a:r>
              <a:rPr lang="de-DE" sz="1200" b="1" i="1" u="sng" dirty="0"/>
              <a:t>, </a:t>
            </a:r>
            <a:r>
              <a:rPr lang="de-DE" sz="1200" dirty="0"/>
              <a:t>CC-BY:</a:t>
            </a:r>
          </a:p>
        </p:txBody>
      </p:sp>
      <p:sp>
        <p:nvSpPr>
          <p:cNvPr id="15" name="Datumsplatzhalter 3">
            <a:extLst>
              <a:ext uri="{FF2B5EF4-FFF2-40B4-BE49-F238E27FC236}">
                <a16:creationId xmlns:a16="http://schemas.microsoft.com/office/drawing/2014/main" id="{738B5526-409A-44C2-9707-7F11E8BE27D5}"/>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Tree>
    <p:extLst>
      <p:ext uri="{BB962C8B-B14F-4D97-AF65-F5344CB8AC3E}">
        <p14:creationId xmlns:p14="http://schemas.microsoft.com/office/powerpoint/2010/main" val="379991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err="1"/>
              <a:t>Accessibility</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14</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a:extLst>
              <a:ext uri="{FF2B5EF4-FFF2-40B4-BE49-F238E27FC236}">
                <a16:creationId xmlns:a16="http://schemas.microsoft.com/office/drawing/2014/main" id="{E72F3511-A3FF-4369-BE10-D56BE33E74A9}"/>
              </a:ext>
            </a:extLst>
          </p:cNvPr>
          <p:cNvSpPr/>
          <p:nvPr/>
        </p:nvSpPr>
        <p:spPr>
          <a:xfrm>
            <a:off x="432986" y="1379585"/>
            <a:ext cx="4540665" cy="923330"/>
          </a:xfrm>
          <a:prstGeom prst="rect">
            <a:avLst/>
          </a:prstGeom>
        </p:spPr>
        <p:txBody>
          <a:bodyPr wrap="square">
            <a:spAutoFit/>
          </a:bodyPr>
          <a:lstStyle/>
          <a:p>
            <a:r>
              <a:rPr lang="en-US" b="1" dirty="0">
                <a:hlinkClick r:id="rId3"/>
              </a:rPr>
              <a:t>A1: (Meta)data are retrievable by their identifier using a </a:t>
            </a:r>
            <a:r>
              <a:rPr lang="en-US" b="1" dirty="0" err="1">
                <a:hlinkClick r:id="rId3"/>
              </a:rPr>
              <a:t>standardised</a:t>
            </a:r>
            <a:r>
              <a:rPr lang="en-US" b="1" dirty="0">
                <a:hlinkClick r:id="rId3"/>
              </a:rPr>
              <a:t> communication protocol</a:t>
            </a:r>
            <a:endParaRPr lang="en-US" dirty="0"/>
          </a:p>
        </p:txBody>
      </p:sp>
      <p:sp>
        <p:nvSpPr>
          <p:cNvPr id="10" name="Rechteck 9">
            <a:extLst>
              <a:ext uri="{FF2B5EF4-FFF2-40B4-BE49-F238E27FC236}">
                <a16:creationId xmlns:a16="http://schemas.microsoft.com/office/drawing/2014/main" id="{8A34A207-07AF-45F6-AE7D-688A9AED06E0}"/>
              </a:ext>
            </a:extLst>
          </p:cNvPr>
          <p:cNvSpPr/>
          <p:nvPr/>
        </p:nvSpPr>
        <p:spPr>
          <a:xfrm>
            <a:off x="838200" y="2473705"/>
            <a:ext cx="4455207" cy="646331"/>
          </a:xfrm>
          <a:prstGeom prst="rect">
            <a:avLst/>
          </a:prstGeom>
        </p:spPr>
        <p:txBody>
          <a:bodyPr wrap="square">
            <a:spAutoFit/>
          </a:bodyPr>
          <a:lstStyle/>
          <a:p>
            <a:r>
              <a:rPr lang="en-US" b="1" dirty="0">
                <a:hlinkClick r:id="rId4"/>
              </a:rPr>
              <a:t>A1.1: The protocol is open, free and universally implementable</a:t>
            </a:r>
            <a:endParaRPr lang="en-US" dirty="0"/>
          </a:p>
        </p:txBody>
      </p:sp>
      <p:sp>
        <p:nvSpPr>
          <p:cNvPr id="11" name="Rechteck 10">
            <a:extLst>
              <a:ext uri="{FF2B5EF4-FFF2-40B4-BE49-F238E27FC236}">
                <a16:creationId xmlns:a16="http://schemas.microsoft.com/office/drawing/2014/main" id="{08712CD0-7B93-47D9-9BFA-118CF0001D90}"/>
              </a:ext>
            </a:extLst>
          </p:cNvPr>
          <p:cNvSpPr/>
          <p:nvPr/>
        </p:nvSpPr>
        <p:spPr>
          <a:xfrm>
            <a:off x="838200" y="3367388"/>
            <a:ext cx="4049993" cy="923330"/>
          </a:xfrm>
          <a:prstGeom prst="rect">
            <a:avLst/>
          </a:prstGeom>
        </p:spPr>
        <p:txBody>
          <a:bodyPr wrap="square">
            <a:spAutoFit/>
          </a:bodyPr>
          <a:lstStyle/>
          <a:p>
            <a:r>
              <a:rPr lang="en-US" b="1" dirty="0">
                <a:hlinkClick r:id="rId5"/>
              </a:rPr>
              <a:t>A1.2: The protocol allows for an authentication and </a:t>
            </a:r>
            <a:r>
              <a:rPr lang="en-US" b="1" dirty="0" err="1">
                <a:hlinkClick r:id="rId5"/>
              </a:rPr>
              <a:t>authorisation</a:t>
            </a:r>
            <a:r>
              <a:rPr lang="en-US" b="1" dirty="0">
                <a:hlinkClick r:id="rId5"/>
              </a:rPr>
              <a:t> procedure where necessary</a:t>
            </a:r>
            <a:endParaRPr lang="en-US" dirty="0"/>
          </a:p>
        </p:txBody>
      </p:sp>
      <p:sp>
        <p:nvSpPr>
          <p:cNvPr id="12" name="Rechteck 11">
            <a:extLst>
              <a:ext uri="{FF2B5EF4-FFF2-40B4-BE49-F238E27FC236}">
                <a16:creationId xmlns:a16="http://schemas.microsoft.com/office/drawing/2014/main" id="{FE203975-4E00-46C4-8A30-898F71971008}"/>
              </a:ext>
            </a:extLst>
          </p:cNvPr>
          <p:cNvSpPr/>
          <p:nvPr/>
        </p:nvSpPr>
        <p:spPr>
          <a:xfrm>
            <a:off x="432986" y="4703410"/>
            <a:ext cx="4455207" cy="646331"/>
          </a:xfrm>
          <a:prstGeom prst="rect">
            <a:avLst/>
          </a:prstGeom>
        </p:spPr>
        <p:txBody>
          <a:bodyPr wrap="square">
            <a:spAutoFit/>
          </a:bodyPr>
          <a:lstStyle/>
          <a:p>
            <a:r>
              <a:rPr lang="en-US" b="1" dirty="0">
                <a:hlinkClick r:id="rId6"/>
              </a:rPr>
              <a:t>A2: Metadata should be accessible even when the data is no longer available</a:t>
            </a:r>
            <a:endParaRPr lang="en-US" dirty="0"/>
          </a:p>
        </p:txBody>
      </p:sp>
      <p:sp>
        <p:nvSpPr>
          <p:cNvPr id="13" name="Textfeld 12">
            <a:extLst>
              <a:ext uri="{FF2B5EF4-FFF2-40B4-BE49-F238E27FC236}">
                <a16:creationId xmlns:a16="http://schemas.microsoft.com/office/drawing/2014/main" id="{80F8F1FD-01DB-4320-B471-9E3A73CEFC28}"/>
              </a:ext>
            </a:extLst>
          </p:cNvPr>
          <p:cNvSpPr txBox="1"/>
          <p:nvPr/>
        </p:nvSpPr>
        <p:spPr>
          <a:xfrm>
            <a:off x="1565346" y="6345628"/>
            <a:ext cx="3408305" cy="261610"/>
          </a:xfrm>
          <a:prstGeom prst="rect">
            <a:avLst/>
          </a:prstGeom>
          <a:noFill/>
        </p:spPr>
        <p:txBody>
          <a:bodyPr wrap="none" rtlCol="0">
            <a:spAutoFit/>
          </a:bodyPr>
          <a:lstStyle/>
          <a:p>
            <a:r>
              <a:rPr lang="de-DE" sz="1100" dirty="0"/>
              <a:t>Links </a:t>
            </a:r>
            <a:r>
              <a:rPr lang="de-DE" sz="1100" dirty="0" err="1"/>
              <a:t>resolve</a:t>
            </a:r>
            <a:r>
              <a:rPr lang="de-DE" sz="1100" dirty="0"/>
              <a:t> </a:t>
            </a:r>
            <a:r>
              <a:rPr lang="de-DE" sz="1100" dirty="0" err="1"/>
              <a:t>to</a:t>
            </a:r>
            <a:r>
              <a:rPr lang="de-DE" sz="1100" dirty="0"/>
              <a:t> </a:t>
            </a:r>
            <a:r>
              <a:rPr lang="de-DE" sz="1100" dirty="0">
                <a:hlinkClick r:id="rId7"/>
              </a:rPr>
              <a:t>https://www.go-fair.org/fair-principles/</a:t>
            </a:r>
            <a:r>
              <a:rPr lang="de-DE" sz="1100" dirty="0"/>
              <a:t> </a:t>
            </a:r>
          </a:p>
        </p:txBody>
      </p:sp>
      <p:sp>
        <p:nvSpPr>
          <p:cNvPr id="14" name="Datumsplatzhalter 3">
            <a:extLst>
              <a:ext uri="{FF2B5EF4-FFF2-40B4-BE49-F238E27FC236}">
                <a16:creationId xmlns:a16="http://schemas.microsoft.com/office/drawing/2014/main" id="{759BA5B8-D225-49CB-870B-774AEBDB1277}"/>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Tree>
    <p:extLst>
      <p:ext uri="{BB962C8B-B14F-4D97-AF65-F5344CB8AC3E}">
        <p14:creationId xmlns:p14="http://schemas.microsoft.com/office/powerpoint/2010/main" val="1192323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err="1"/>
              <a:t>Interoperability</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15</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a:extLst>
              <a:ext uri="{FF2B5EF4-FFF2-40B4-BE49-F238E27FC236}">
                <a16:creationId xmlns:a16="http://schemas.microsoft.com/office/drawing/2014/main" id="{E72F3511-A3FF-4369-BE10-D56BE33E74A9}"/>
              </a:ext>
            </a:extLst>
          </p:cNvPr>
          <p:cNvSpPr/>
          <p:nvPr/>
        </p:nvSpPr>
        <p:spPr>
          <a:xfrm>
            <a:off x="432986" y="1379585"/>
            <a:ext cx="4774962" cy="923330"/>
          </a:xfrm>
          <a:prstGeom prst="rect">
            <a:avLst/>
          </a:prstGeom>
        </p:spPr>
        <p:txBody>
          <a:bodyPr wrap="square">
            <a:spAutoFit/>
          </a:bodyPr>
          <a:lstStyle/>
          <a:p>
            <a:r>
              <a:rPr lang="en-US" b="1" dirty="0">
                <a:hlinkClick r:id="rId3"/>
              </a:rPr>
              <a:t>I1: (Meta)data use a formal, accessible, shared, and broadly applicable language for knowledge representation</a:t>
            </a:r>
            <a:endParaRPr lang="en-US" dirty="0"/>
          </a:p>
        </p:txBody>
      </p:sp>
      <p:sp>
        <p:nvSpPr>
          <p:cNvPr id="10" name="Rechteck 9">
            <a:extLst>
              <a:ext uri="{FF2B5EF4-FFF2-40B4-BE49-F238E27FC236}">
                <a16:creationId xmlns:a16="http://schemas.microsoft.com/office/drawing/2014/main" id="{8A34A207-07AF-45F6-AE7D-688A9AED06E0}"/>
              </a:ext>
            </a:extLst>
          </p:cNvPr>
          <p:cNvSpPr/>
          <p:nvPr/>
        </p:nvSpPr>
        <p:spPr>
          <a:xfrm>
            <a:off x="432986" y="2854400"/>
            <a:ext cx="4848315" cy="646331"/>
          </a:xfrm>
          <a:prstGeom prst="rect">
            <a:avLst/>
          </a:prstGeom>
        </p:spPr>
        <p:txBody>
          <a:bodyPr wrap="square">
            <a:spAutoFit/>
          </a:bodyPr>
          <a:lstStyle/>
          <a:p>
            <a:r>
              <a:rPr lang="en-US" b="1" dirty="0">
                <a:hlinkClick r:id="rId4"/>
              </a:rPr>
              <a:t>I2: (Meta)data use vocabularies that follow the FAIR principles</a:t>
            </a:r>
            <a:endParaRPr lang="en-US" dirty="0"/>
          </a:p>
        </p:txBody>
      </p:sp>
      <p:sp>
        <p:nvSpPr>
          <p:cNvPr id="11" name="Rechteck 10">
            <a:extLst>
              <a:ext uri="{FF2B5EF4-FFF2-40B4-BE49-F238E27FC236}">
                <a16:creationId xmlns:a16="http://schemas.microsoft.com/office/drawing/2014/main" id="{08712CD0-7B93-47D9-9BFA-118CF0001D90}"/>
              </a:ext>
            </a:extLst>
          </p:cNvPr>
          <p:cNvSpPr/>
          <p:nvPr/>
        </p:nvSpPr>
        <p:spPr>
          <a:xfrm>
            <a:off x="432986" y="4267848"/>
            <a:ext cx="4985046" cy="646331"/>
          </a:xfrm>
          <a:prstGeom prst="rect">
            <a:avLst/>
          </a:prstGeom>
        </p:spPr>
        <p:txBody>
          <a:bodyPr wrap="square">
            <a:spAutoFit/>
          </a:bodyPr>
          <a:lstStyle/>
          <a:p>
            <a:r>
              <a:rPr lang="de-DE" b="1" dirty="0">
                <a:hlinkClick r:id="rId5"/>
              </a:rPr>
              <a:t>I3: (</a:t>
            </a:r>
            <a:r>
              <a:rPr lang="de-DE" b="1" dirty="0" err="1">
                <a:hlinkClick r:id="rId5"/>
              </a:rPr>
              <a:t>Meta</a:t>
            </a:r>
            <a:r>
              <a:rPr lang="de-DE" b="1" dirty="0">
                <a:hlinkClick r:id="rId5"/>
              </a:rPr>
              <a:t>)</a:t>
            </a:r>
            <a:r>
              <a:rPr lang="de-DE" b="1" dirty="0" err="1">
                <a:hlinkClick r:id="rId5"/>
              </a:rPr>
              <a:t>data</a:t>
            </a:r>
            <a:r>
              <a:rPr lang="de-DE" b="1" dirty="0">
                <a:hlinkClick r:id="rId5"/>
              </a:rPr>
              <a:t> </a:t>
            </a:r>
            <a:r>
              <a:rPr lang="de-DE" b="1" dirty="0" err="1">
                <a:hlinkClick r:id="rId5"/>
              </a:rPr>
              <a:t>include</a:t>
            </a:r>
            <a:r>
              <a:rPr lang="de-DE" b="1" dirty="0">
                <a:hlinkClick r:id="rId5"/>
              </a:rPr>
              <a:t> </a:t>
            </a:r>
            <a:r>
              <a:rPr lang="de-DE" b="1" dirty="0" err="1">
                <a:hlinkClick r:id="rId5"/>
              </a:rPr>
              <a:t>qualified</a:t>
            </a:r>
            <a:r>
              <a:rPr lang="de-DE" b="1" dirty="0">
                <a:hlinkClick r:id="rId5"/>
              </a:rPr>
              <a:t> </a:t>
            </a:r>
            <a:r>
              <a:rPr lang="de-DE" b="1" dirty="0" err="1">
                <a:hlinkClick r:id="rId5"/>
              </a:rPr>
              <a:t>references</a:t>
            </a:r>
            <a:r>
              <a:rPr lang="de-DE" b="1" dirty="0">
                <a:hlinkClick r:id="rId5"/>
              </a:rPr>
              <a:t> </a:t>
            </a:r>
            <a:r>
              <a:rPr lang="de-DE" b="1" dirty="0" err="1">
                <a:hlinkClick r:id="rId5"/>
              </a:rPr>
              <a:t>to</a:t>
            </a:r>
            <a:r>
              <a:rPr lang="de-DE" b="1" dirty="0">
                <a:hlinkClick r:id="rId5"/>
              </a:rPr>
              <a:t> </a:t>
            </a:r>
            <a:r>
              <a:rPr lang="de-DE" b="1" dirty="0" err="1">
                <a:hlinkClick r:id="rId5"/>
              </a:rPr>
              <a:t>other</a:t>
            </a:r>
            <a:r>
              <a:rPr lang="de-DE" b="1" dirty="0">
                <a:hlinkClick r:id="rId5"/>
              </a:rPr>
              <a:t> (</a:t>
            </a:r>
            <a:r>
              <a:rPr lang="de-DE" b="1" dirty="0" err="1">
                <a:hlinkClick r:id="rId5"/>
              </a:rPr>
              <a:t>meta</a:t>
            </a:r>
            <a:r>
              <a:rPr lang="de-DE" b="1" dirty="0">
                <a:hlinkClick r:id="rId5"/>
              </a:rPr>
              <a:t>)</a:t>
            </a:r>
            <a:r>
              <a:rPr lang="de-DE" b="1" dirty="0" err="1">
                <a:hlinkClick r:id="rId5"/>
              </a:rPr>
              <a:t>data</a:t>
            </a:r>
            <a:endParaRPr lang="de-DE" dirty="0"/>
          </a:p>
        </p:txBody>
      </p:sp>
      <p:sp>
        <p:nvSpPr>
          <p:cNvPr id="13" name="Textfeld 12">
            <a:extLst>
              <a:ext uri="{FF2B5EF4-FFF2-40B4-BE49-F238E27FC236}">
                <a16:creationId xmlns:a16="http://schemas.microsoft.com/office/drawing/2014/main" id="{80F8F1FD-01DB-4320-B471-9E3A73CEFC28}"/>
              </a:ext>
            </a:extLst>
          </p:cNvPr>
          <p:cNvSpPr txBox="1"/>
          <p:nvPr/>
        </p:nvSpPr>
        <p:spPr>
          <a:xfrm>
            <a:off x="1565346" y="6345628"/>
            <a:ext cx="3408305" cy="261610"/>
          </a:xfrm>
          <a:prstGeom prst="rect">
            <a:avLst/>
          </a:prstGeom>
          <a:noFill/>
        </p:spPr>
        <p:txBody>
          <a:bodyPr wrap="none" rtlCol="0">
            <a:spAutoFit/>
          </a:bodyPr>
          <a:lstStyle/>
          <a:p>
            <a:r>
              <a:rPr lang="de-DE" sz="1100" dirty="0"/>
              <a:t>Links </a:t>
            </a:r>
            <a:r>
              <a:rPr lang="de-DE" sz="1100" dirty="0" err="1"/>
              <a:t>resolve</a:t>
            </a:r>
            <a:r>
              <a:rPr lang="de-DE" sz="1100" dirty="0"/>
              <a:t> </a:t>
            </a:r>
            <a:r>
              <a:rPr lang="de-DE" sz="1100" dirty="0" err="1"/>
              <a:t>to</a:t>
            </a:r>
            <a:r>
              <a:rPr lang="de-DE" sz="1100" dirty="0"/>
              <a:t> </a:t>
            </a:r>
            <a:r>
              <a:rPr lang="de-DE" sz="1100" dirty="0">
                <a:hlinkClick r:id="rId6"/>
              </a:rPr>
              <a:t>https://www.go-fair.org/fair-principles/</a:t>
            </a:r>
            <a:r>
              <a:rPr lang="de-DE" sz="1100" dirty="0"/>
              <a:t> </a:t>
            </a:r>
          </a:p>
        </p:txBody>
      </p:sp>
      <p:sp>
        <p:nvSpPr>
          <p:cNvPr id="12" name="Datumsplatzhalter 3">
            <a:extLst>
              <a:ext uri="{FF2B5EF4-FFF2-40B4-BE49-F238E27FC236}">
                <a16:creationId xmlns:a16="http://schemas.microsoft.com/office/drawing/2014/main" id="{1767950A-1578-4612-BE5B-E978F3B92341}"/>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Tree>
    <p:extLst>
      <p:ext uri="{BB962C8B-B14F-4D97-AF65-F5344CB8AC3E}">
        <p14:creationId xmlns:p14="http://schemas.microsoft.com/office/powerpoint/2010/main" val="2785836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err="1"/>
              <a:t>Reusability</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16</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a:extLst>
              <a:ext uri="{FF2B5EF4-FFF2-40B4-BE49-F238E27FC236}">
                <a16:creationId xmlns:a16="http://schemas.microsoft.com/office/drawing/2014/main" id="{E72F3511-A3FF-4369-BE10-D56BE33E74A9}"/>
              </a:ext>
            </a:extLst>
          </p:cNvPr>
          <p:cNvSpPr/>
          <p:nvPr/>
        </p:nvSpPr>
        <p:spPr>
          <a:xfrm>
            <a:off x="432986" y="1379585"/>
            <a:ext cx="4540665" cy="646331"/>
          </a:xfrm>
          <a:prstGeom prst="rect">
            <a:avLst/>
          </a:prstGeom>
        </p:spPr>
        <p:txBody>
          <a:bodyPr wrap="square">
            <a:spAutoFit/>
          </a:bodyPr>
          <a:lstStyle/>
          <a:p>
            <a:r>
              <a:rPr lang="en-US" b="1" dirty="0">
                <a:hlinkClick r:id="rId3"/>
              </a:rPr>
              <a:t>R1: (Meta)data are richly described with a plurality of accurate and relevant attributes</a:t>
            </a:r>
            <a:endParaRPr lang="en-US" dirty="0"/>
          </a:p>
        </p:txBody>
      </p:sp>
      <p:sp>
        <p:nvSpPr>
          <p:cNvPr id="10" name="Rechteck 9">
            <a:extLst>
              <a:ext uri="{FF2B5EF4-FFF2-40B4-BE49-F238E27FC236}">
                <a16:creationId xmlns:a16="http://schemas.microsoft.com/office/drawing/2014/main" id="{8A34A207-07AF-45F6-AE7D-688A9AED06E0}"/>
              </a:ext>
            </a:extLst>
          </p:cNvPr>
          <p:cNvSpPr/>
          <p:nvPr/>
        </p:nvSpPr>
        <p:spPr>
          <a:xfrm>
            <a:off x="882946" y="2919942"/>
            <a:ext cx="4026615" cy="646331"/>
          </a:xfrm>
          <a:prstGeom prst="rect">
            <a:avLst/>
          </a:prstGeom>
        </p:spPr>
        <p:txBody>
          <a:bodyPr wrap="none">
            <a:spAutoFit/>
          </a:bodyPr>
          <a:lstStyle/>
          <a:p>
            <a:r>
              <a:rPr lang="en-US" b="1" dirty="0">
                <a:hlinkClick r:id="rId4"/>
              </a:rPr>
              <a:t>R1.1: (Meta)data are released with </a:t>
            </a:r>
            <a:br>
              <a:rPr lang="en-US" b="1" dirty="0">
                <a:hlinkClick r:id="rId4"/>
              </a:rPr>
            </a:br>
            <a:r>
              <a:rPr lang="en-US" b="1" dirty="0">
                <a:hlinkClick r:id="rId4"/>
              </a:rPr>
              <a:t>a clear and accessible data usage license</a:t>
            </a:r>
            <a:endParaRPr lang="en-US" dirty="0"/>
          </a:p>
        </p:txBody>
      </p:sp>
      <p:sp>
        <p:nvSpPr>
          <p:cNvPr id="11" name="Rechteck 10">
            <a:extLst>
              <a:ext uri="{FF2B5EF4-FFF2-40B4-BE49-F238E27FC236}">
                <a16:creationId xmlns:a16="http://schemas.microsoft.com/office/drawing/2014/main" id="{08712CD0-7B93-47D9-9BFA-118CF0001D90}"/>
              </a:ext>
            </a:extLst>
          </p:cNvPr>
          <p:cNvSpPr/>
          <p:nvPr/>
        </p:nvSpPr>
        <p:spPr>
          <a:xfrm>
            <a:off x="432986" y="4325777"/>
            <a:ext cx="6172091" cy="369332"/>
          </a:xfrm>
          <a:prstGeom prst="rect">
            <a:avLst/>
          </a:prstGeom>
        </p:spPr>
        <p:txBody>
          <a:bodyPr wrap="square">
            <a:spAutoFit/>
          </a:bodyPr>
          <a:lstStyle/>
          <a:p>
            <a:r>
              <a:rPr lang="en-US" b="1" dirty="0">
                <a:hlinkClick r:id="rId5"/>
              </a:rPr>
              <a:t>R1.2: (Meta)data are associated with detailed provenance</a:t>
            </a:r>
            <a:endParaRPr lang="en-US" dirty="0"/>
          </a:p>
        </p:txBody>
      </p:sp>
      <p:sp>
        <p:nvSpPr>
          <p:cNvPr id="12" name="Rechteck 11">
            <a:extLst>
              <a:ext uri="{FF2B5EF4-FFF2-40B4-BE49-F238E27FC236}">
                <a16:creationId xmlns:a16="http://schemas.microsoft.com/office/drawing/2014/main" id="{FE203975-4E00-46C4-8A30-898F71971008}"/>
              </a:ext>
            </a:extLst>
          </p:cNvPr>
          <p:cNvSpPr/>
          <p:nvPr/>
        </p:nvSpPr>
        <p:spPr>
          <a:xfrm>
            <a:off x="432986" y="5311965"/>
            <a:ext cx="4455207" cy="646331"/>
          </a:xfrm>
          <a:prstGeom prst="rect">
            <a:avLst/>
          </a:prstGeom>
        </p:spPr>
        <p:txBody>
          <a:bodyPr wrap="square">
            <a:spAutoFit/>
          </a:bodyPr>
          <a:lstStyle/>
          <a:p>
            <a:r>
              <a:rPr lang="en-US" b="1" dirty="0">
                <a:hlinkClick r:id="rId6"/>
              </a:rPr>
              <a:t>R1.3: (Meta)data meet domain-relevant community standards</a:t>
            </a:r>
            <a:endParaRPr lang="en-US" dirty="0"/>
          </a:p>
        </p:txBody>
      </p:sp>
      <p:sp>
        <p:nvSpPr>
          <p:cNvPr id="13" name="Textfeld 12">
            <a:extLst>
              <a:ext uri="{FF2B5EF4-FFF2-40B4-BE49-F238E27FC236}">
                <a16:creationId xmlns:a16="http://schemas.microsoft.com/office/drawing/2014/main" id="{80F8F1FD-01DB-4320-B471-9E3A73CEFC28}"/>
              </a:ext>
            </a:extLst>
          </p:cNvPr>
          <p:cNvSpPr txBox="1"/>
          <p:nvPr/>
        </p:nvSpPr>
        <p:spPr>
          <a:xfrm>
            <a:off x="1565346" y="6345628"/>
            <a:ext cx="3408305" cy="261610"/>
          </a:xfrm>
          <a:prstGeom prst="rect">
            <a:avLst/>
          </a:prstGeom>
          <a:noFill/>
        </p:spPr>
        <p:txBody>
          <a:bodyPr wrap="none" rtlCol="0">
            <a:spAutoFit/>
          </a:bodyPr>
          <a:lstStyle/>
          <a:p>
            <a:r>
              <a:rPr lang="de-DE" sz="1100" dirty="0"/>
              <a:t>Links </a:t>
            </a:r>
            <a:r>
              <a:rPr lang="de-DE" sz="1100" dirty="0" err="1"/>
              <a:t>resolve</a:t>
            </a:r>
            <a:r>
              <a:rPr lang="de-DE" sz="1100" dirty="0"/>
              <a:t> </a:t>
            </a:r>
            <a:r>
              <a:rPr lang="de-DE" sz="1100" dirty="0" err="1"/>
              <a:t>to</a:t>
            </a:r>
            <a:r>
              <a:rPr lang="de-DE" sz="1100" dirty="0"/>
              <a:t> </a:t>
            </a:r>
            <a:r>
              <a:rPr lang="de-DE" sz="1100" dirty="0">
                <a:hlinkClick r:id="rId7"/>
              </a:rPr>
              <a:t>https://www.go-fair.org/fair-principles/</a:t>
            </a:r>
            <a:r>
              <a:rPr lang="de-DE" sz="1100" dirty="0"/>
              <a:t> </a:t>
            </a:r>
          </a:p>
        </p:txBody>
      </p:sp>
      <p:pic>
        <p:nvPicPr>
          <p:cNvPr id="3" name="Grafik 2">
            <a:extLst>
              <a:ext uri="{FF2B5EF4-FFF2-40B4-BE49-F238E27FC236}">
                <a16:creationId xmlns:a16="http://schemas.microsoft.com/office/drawing/2014/main" id="{17A7CDBF-A3CF-4366-A63B-870C91A7CC27}"/>
              </a:ext>
            </a:extLst>
          </p:cNvPr>
          <p:cNvPicPr>
            <a:picLocks noChangeAspect="1"/>
          </p:cNvPicPr>
          <p:nvPr/>
        </p:nvPicPr>
        <p:blipFill>
          <a:blip r:embed="rId8"/>
          <a:stretch>
            <a:fillRect/>
          </a:stretch>
        </p:blipFill>
        <p:spPr>
          <a:xfrm>
            <a:off x="6493565" y="2675258"/>
            <a:ext cx="5330330" cy="1842396"/>
          </a:xfrm>
          <a:prstGeom prst="rect">
            <a:avLst/>
          </a:prstGeom>
        </p:spPr>
      </p:pic>
      <p:sp>
        <p:nvSpPr>
          <p:cNvPr id="14" name="Pfeil: nach rechts 13">
            <a:extLst>
              <a:ext uri="{FF2B5EF4-FFF2-40B4-BE49-F238E27FC236}">
                <a16:creationId xmlns:a16="http://schemas.microsoft.com/office/drawing/2014/main" id="{FE51BDF9-A47C-44F9-8423-6E9A43DE6EE4}"/>
              </a:ext>
            </a:extLst>
          </p:cNvPr>
          <p:cNvSpPr/>
          <p:nvPr/>
        </p:nvSpPr>
        <p:spPr>
          <a:xfrm>
            <a:off x="5472420" y="3050950"/>
            <a:ext cx="557319" cy="384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a:extLst>
              <a:ext uri="{FF2B5EF4-FFF2-40B4-BE49-F238E27FC236}">
                <a16:creationId xmlns:a16="http://schemas.microsoft.com/office/drawing/2014/main" id="{0EA1845E-1395-4065-B48D-8367BA330C96}"/>
              </a:ext>
            </a:extLst>
          </p:cNvPr>
          <p:cNvSpPr txBox="1"/>
          <p:nvPr/>
        </p:nvSpPr>
        <p:spPr>
          <a:xfrm>
            <a:off x="6493565" y="2266970"/>
            <a:ext cx="4131551" cy="461665"/>
          </a:xfrm>
          <a:prstGeom prst="rect">
            <a:avLst/>
          </a:prstGeom>
          <a:noFill/>
        </p:spPr>
        <p:txBody>
          <a:bodyPr wrap="square" rtlCol="0">
            <a:spAutoFit/>
          </a:bodyPr>
          <a:lstStyle/>
          <a:p>
            <a:r>
              <a:rPr lang="de-DE" sz="1200" dirty="0"/>
              <a:t>Mark D. Wilkinson, Talk: FAIR in a Series of </a:t>
            </a:r>
            <a:r>
              <a:rPr lang="de-DE" sz="1200" dirty="0" err="1"/>
              <a:t>Vignettes</a:t>
            </a:r>
            <a:r>
              <a:rPr lang="de-DE" sz="1200" dirty="0"/>
              <a:t>, </a:t>
            </a:r>
            <a:r>
              <a:rPr lang="de-DE" sz="1200" dirty="0" err="1"/>
              <a:t>CoRDI</a:t>
            </a:r>
            <a:r>
              <a:rPr lang="de-DE" sz="1200" dirty="0"/>
              <a:t> 2023, Karlsruhe, </a:t>
            </a:r>
            <a:r>
              <a:rPr lang="de-DE" sz="1200" b="1" i="1" u="sng" dirty="0">
                <a:hlinkClick r:id="rId9"/>
              </a:rPr>
              <a:t>https://tinyurl.com/FAIR-CoRDI23</a:t>
            </a:r>
            <a:r>
              <a:rPr lang="de-DE" sz="1200" b="1" i="1" u="sng" dirty="0"/>
              <a:t>, </a:t>
            </a:r>
            <a:r>
              <a:rPr lang="de-DE" sz="1200" dirty="0"/>
              <a:t>CC-BY:</a:t>
            </a:r>
          </a:p>
        </p:txBody>
      </p:sp>
      <p:sp>
        <p:nvSpPr>
          <p:cNvPr id="17" name="Datumsplatzhalter 3">
            <a:extLst>
              <a:ext uri="{FF2B5EF4-FFF2-40B4-BE49-F238E27FC236}">
                <a16:creationId xmlns:a16="http://schemas.microsoft.com/office/drawing/2014/main" id="{86CE919E-8972-40D3-9D50-BFD8BDAF75E4}"/>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Tree>
    <p:extLst>
      <p:ext uri="{BB962C8B-B14F-4D97-AF65-F5344CB8AC3E}">
        <p14:creationId xmlns:p14="http://schemas.microsoft.com/office/powerpoint/2010/main" val="3981403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a:xfrm>
            <a:off x="327991" y="256864"/>
            <a:ext cx="9029902" cy="681355"/>
          </a:xfrm>
        </p:spPr>
        <p:txBody>
          <a:bodyPr>
            <a:noAutofit/>
          </a:bodyPr>
          <a:lstStyle/>
          <a:p>
            <a:r>
              <a:rPr lang="de-DE" sz="3600" dirty="0"/>
              <a:t>Group </a:t>
            </a:r>
            <a:r>
              <a:rPr lang="de-DE" sz="3600" dirty="0" err="1"/>
              <a:t>exercise</a:t>
            </a:r>
            <a:r>
              <a:rPr lang="de-DE" sz="3600" dirty="0"/>
              <a:t>: </a:t>
            </a:r>
            <a:br>
              <a:rPr lang="de-DE" sz="3600" dirty="0"/>
            </a:br>
            <a:r>
              <a:rPr lang="de-DE" sz="3600" dirty="0" err="1"/>
              <a:t>What</a:t>
            </a:r>
            <a:r>
              <a:rPr lang="de-DE" sz="3600" dirty="0"/>
              <a:t> </a:t>
            </a:r>
            <a:r>
              <a:rPr lang="de-DE" sz="3600" dirty="0" err="1"/>
              <a:t>does</a:t>
            </a:r>
            <a:r>
              <a:rPr lang="de-DE" sz="3600" dirty="0"/>
              <a:t> FAIR </a:t>
            </a:r>
            <a:r>
              <a:rPr lang="de-DE" sz="3600" dirty="0" err="1"/>
              <a:t>mean</a:t>
            </a:r>
            <a:r>
              <a:rPr lang="de-DE" sz="3600" dirty="0"/>
              <a:t> </a:t>
            </a:r>
            <a:r>
              <a:rPr lang="de-DE" sz="3600" dirty="0" err="1"/>
              <a:t>for</a:t>
            </a:r>
            <a:r>
              <a:rPr lang="de-DE" sz="3600" dirty="0"/>
              <a:t> </a:t>
            </a:r>
            <a:r>
              <a:rPr lang="de-DE" sz="3600" dirty="0" err="1"/>
              <a:t>bioimaging</a:t>
            </a:r>
            <a:r>
              <a:rPr lang="de-DE" sz="3600" dirty="0"/>
              <a:t>?</a:t>
            </a:r>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17</a:t>
            </a:fld>
            <a:endParaRPr lang="de-DE" dirty="0"/>
          </a:p>
        </p:txBody>
      </p:sp>
      <p:pic>
        <p:nvPicPr>
          <p:cNvPr id="8" name="Grafik 7">
            <a:extLst>
              <a:ext uri="{FF2B5EF4-FFF2-40B4-BE49-F238E27FC236}">
                <a16:creationId xmlns:a16="http://schemas.microsoft.com/office/drawing/2014/main" id="{5FAF2AAF-9548-4C83-8B4E-E3126153741B}"/>
              </a:ext>
            </a:extLst>
          </p:cNvPr>
          <p:cNvPicPr>
            <a:picLocks noChangeAspect="1"/>
          </p:cNvPicPr>
          <p:nvPr/>
        </p:nvPicPr>
        <p:blipFill>
          <a:blip r:embed="rId2"/>
          <a:stretch>
            <a:fillRect/>
          </a:stretch>
        </p:blipFill>
        <p:spPr>
          <a:xfrm>
            <a:off x="2570593" y="2542569"/>
            <a:ext cx="9620642" cy="3753534"/>
          </a:xfrm>
          <a:prstGeom prst="rect">
            <a:avLst/>
          </a:prstGeom>
        </p:spPr>
      </p:pic>
      <p:sp>
        <p:nvSpPr>
          <p:cNvPr id="9" name="Rechteck 8">
            <a:extLst>
              <a:ext uri="{FF2B5EF4-FFF2-40B4-BE49-F238E27FC236}">
                <a16:creationId xmlns:a16="http://schemas.microsoft.com/office/drawing/2014/main" id="{273AE319-2C88-4F26-A7F2-6B5CFFA7124D}"/>
              </a:ext>
            </a:extLst>
          </p:cNvPr>
          <p:cNvSpPr/>
          <p:nvPr/>
        </p:nvSpPr>
        <p:spPr>
          <a:xfrm>
            <a:off x="5695982" y="1590768"/>
            <a:ext cx="6174297" cy="707886"/>
          </a:xfrm>
          <a:prstGeom prst="rect">
            <a:avLst/>
          </a:prstGeom>
        </p:spPr>
        <p:txBody>
          <a:bodyPr wrap="square">
            <a:spAutoFit/>
          </a:bodyPr>
          <a:lstStyle/>
          <a:p>
            <a:r>
              <a:rPr lang="de-DE" sz="2000" b="1" dirty="0"/>
              <a:t>Use </a:t>
            </a:r>
            <a:r>
              <a:rPr lang="de-DE" sz="2000" b="1" dirty="0" err="1"/>
              <a:t>the</a:t>
            </a:r>
            <a:r>
              <a:rPr lang="de-DE" sz="2000" b="1" dirty="0"/>
              <a:t> </a:t>
            </a:r>
            <a:r>
              <a:rPr lang="de-DE" sz="2000" b="1" dirty="0" err="1"/>
              <a:t>sticky</a:t>
            </a:r>
            <a:r>
              <a:rPr lang="de-DE" sz="2000" b="1" dirty="0"/>
              <a:t> </a:t>
            </a:r>
            <a:r>
              <a:rPr lang="de-DE" sz="2000" b="1" dirty="0" err="1"/>
              <a:t>notes</a:t>
            </a:r>
            <a:r>
              <a:rPr lang="de-DE" sz="2000" b="1" dirty="0"/>
              <a:t> </a:t>
            </a:r>
            <a:r>
              <a:rPr lang="de-DE" sz="2000" b="1" dirty="0" err="1"/>
              <a:t>to</a:t>
            </a:r>
            <a:r>
              <a:rPr lang="de-DE" sz="2000" b="1" dirty="0"/>
              <a:t> </a:t>
            </a:r>
            <a:r>
              <a:rPr lang="de-DE" sz="2000" b="1" dirty="0" err="1"/>
              <a:t>assign</a:t>
            </a:r>
            <a:r>
              <a:rPr lang="de-DE" sz="2000" b="1" dirty="0"/>
              <a:t> </a:t>
            </a:r>
            <a:r>
              <a:rPr lang="de-DE" sz="2000" b="1" dirty="0" err="1"/>
              <a:t>concepts</a:t>
            </a:r>
            <a:r>
              <a:rPr lang="de-DE" sz="2000" b="1" dirty="0"/>
              <a:t>, </a:t>
            </a:r>
            <a:r>
              <a:rPr lang="de-DE" sz="2000" b="1" dirty="0" err="1"/>
              <a:t>tools</a:t>
            </a:r>
            <a:r>
              <a:rPr lang="de-DE" sz="2000" b="1" dirty="0"/>
              <a:t>, </a:t>
            </a:r>
            <a:r>
              <a:rPr lang="de-DE" sz="2000" b="1" dirty="0" err="1"/>
              <a:t>practices</a:t>
            </a:r>
            <a:r>
              <a:rPr lang="de-DE" sz="2000" b="1" dirty="0"/>
              <a:t>, </a:t>
            </a:r>
            <a:r>
              <a:rPr lang="de-DE" sz="2000" b="1" dirty="0" err="1"/>
              <a:t>or</a:t>
            </a:r>
            <a:r>
              <a:rPr lang="de-DE" sz="2000" b="1" dirty="0"/>
              <a:t> </a:t>
            </a:r>
            <a:r>
              <a:rPr lang="de-DE" sz="2000" b="1" dirty="0" err="1"/>
              <a:t>resources</a:t>
            </a:r>
            <a:r>
              <a:rPr lang="de-DE" sz="2000" b="1" dirty="0"/>
              <a:t> </a:t>
            </a:r>
            <a:r>
              <a:rPr lang="de-DE" sz="2000" b="1" dirty="0" err="1"/>
              <a:t>to</a:t>
            </a:r>
            <a:r>
              <a:rPr lang="de-DE" sz="2000" b="1" dirty="0"/>
              <a:t> </a:t>
            </a:r>
            <a:r>
              <a:rPr lang="de-DE" sz="2000" b="1" dirty="0" err="1"/>
              <a:t>the</a:t>
            </a:r>
            <a:r>
              <a:rPr lang="de-DE" sz="2000" b="1" dirty="0"/>
              <a:t> FAIR </a:t>
            </a:r>
            <a:r>
              <a:rPr lang="de-DE" sz="2000" b="1" dirty="0" err="1"/>
              <a:t>principles</a:t>
            </a:r>
            <a:endParaRPr lang="de-DE" sz="2000" b="1" dirty="0"/>
          </a:p>
        </p:txBody>
      </p:sp>
      <p:sp>
        <p:nvSpPr>
          <p:cNvPr id="10" name="Pfeil: nach rechts 9">
            <a:extLst>
              <a:ext uri="{FF2B5EF4-FFF2-40B4-BE49-F238E27FC236}">
                <a16:creationId xmlns:a16="http://schemas.microsoft.com/office/drawing/2014/main" id="{70BE36CF-E2E8-4B33-83DB-C2C4D52B3459}"/>
              </a:ext>
            </a:extLst>
          </p:cNvPr>
          <p:cNvSpPr/>
          <p:nvPr/>
        </p:nvSpPr>
        <p:spPr>
          <a:xfrm rot="3121333">
            <a:off x="10210825" y="2292963"/>
            <a:ext cx="1185021" cy="427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DE056DD1-CEC9-42A1-8391-4830580589F0}"/>
              </a:ext>
            </a:extLst>
          </p:cNvPr>
          <p:cNvSpPr txBox="1"/>
          <p:nvPr/>
        </p:nvSpPr>
        <p:spPr>
          <a:xfrm>
            <a:off x="193083" y="2759765"/>
            <a:ext cx="2377510" cy="369332"/>
          </a:xfrm>
          <a:prstGeom prst="rect">
            <a:avLst/>
          </a:prstGeom>
          <a:noFill/>
        </p:spPr>
        <p:txBody>
          <a:bodyPr wrap="none" rtlCol="0">
            <a:spAutoFit/>
          </a:bodyPr>
          <a:lstStyle/>
          <a:p>
            <a:r>
              <a:rPr lang="de-DE" dirty="0"/>
              <a:t>Place </a:t>
            </a:r>
            <a:r>
              <a:rPr lang="de-DE" dirty="0" err="1"/>
              <a:t>sticky</a:t>
            </a:r>
            <a:r>
              <a:rPr lang="de-DE" dirty="0"/>
              <a:t> </a:t>
            </a:r>
            <a:r>
              <a:rPr lang="de-DE" dirty="0" err="1"/>
              <a:t>notes</a:t>
            </a:r>
            <a:r>
              <a:rPr lang="de-DE" dirty="0"/>
              <a:t> </a:t>
            </a:r>
            <a:r>
              <a:rPr lang="de-DE" dirty="0" err="1"/>
              <a:t>here</a:t>
            </a:r>
            <a:r>
              <a:rPr lang="de-DE" dirty="0"/>
              <a:t>:</a:t>
            </a:r>
          </a:p>
        </p:txBody>
      </p:sp>
      <p:sp>
        <p:nvSpPr>
          <p:cNvPr id="12" name="Textfeld 11">
            <a:extLst>
              <a:ext uri="{FF2B5EF4-FFF2-40B4-BE49-F238E27FC236}">
                <a16:creationId xmlns:a16="http://schemas.microsoft.com/office/drawing/2014/main" id="{859CDD48-17E1-441D-9422-963306E1523F}"/>
              </a:ext>
            </a:extLst>
          </p:cNvPr>
          <p:cNvSpPr txBox="1"/>
          <p:nvPr/>
        </p:nvSpPr>
        <p:spPr>
          <a:xfrm>
            <a:off x="193083" y="3415150"/>
            <a:ext cx="2280904" cy="1200329"/>
          </a:xfrm>
          <a:prstGeom prst="rect">
            <a:avLst/>
          </a:prstGeom>
          <a:noFill/>
        </p:spPr>
        <p:txBody>
          <a:bodyPr wrap="square" rtlCol="0">
            <a:spAutoFit/>
          </a:bodyPr>
          <a:lstStyle/>
          <a:p>
            <a:r>
              <a:rPr lang="de-DE" dirty="0" err="1"/>
              <a:t>Or</a:t>
            </a:r>
            <a:r>
              <a:rPr lang="de-DE" dirty="0"/>
              <a:t> </a:t>
            </a:r>
            <a:r>
              <a:rPr lang="de-DE" dirty="0" err="1"/>
              <a:t>here</a:t>
            </a:r>
            <a:r>
              <a:rPr lang="de-DE" dirty="0"/>
              <a:t> </a:t>
            </a:r>
            <a:r>
              <a:rPr lang="de-DE" dirty="0" err="1"/>
              <a:t>if</a:t>
            </a:r>
            <a:r>
              <a:rPr lang="de-DE" dirty="0"/>
              <a:t> </a:t>
            </a:r>
            <a:r>
              <a:rPr lang="de-DE" dirty="0" err="1"/>
              <a:t>you</a:t>
            </a:r>
            <a:r>
              <a:rPr lang="de-DE" dirty="0"/>
              <a:t> </a:t>
            </a:r>
            <a:r>
              <a:rPr lang="de-DE" dirty="0" err="1"/>
              <a:t>think</a:t>
            </a:r>
            <a:r>
              <a:rPr lang="de-DE" dirty="0"/>
              <a:t> </a:t>
            </a:r>
            <a:r>
              <a:rPr lang="de-DE" dirty="0" err="1"/>
              <a:t>they</a:t>
            </a:r>
            <a:r>
              <a:rPr lang="de-DE" dirty="0"/>
              <a:t> </a:t>
            </a:r>
            <a:r>
              <a:rPr lang="de-DE" dirty="0" err="1"/>
              <a:t>are</a:t>
            </a:r>
            <a:r>
              <a:rPr lang="de-DE" dirty="0"/>
              <a:t> </a:t>
            </a:r>
            <a:r>
              <a:rPr lang="de-DE" dirty="0" err="1"/>
              <a:t>specific</a:t>
            </a:r>
            <a:r>
              <a:rPr lang="de-DE" dirty="0"/>
              <a:t> </a:t>
            </a:r>
            <a:r>
              <a:rPr lang="de-DE" dirty="0" err="1"/>
              <a:t>for</a:t>
            </a:r>
            <a:r>
              <a:rPr lang="de-DE" dirty="0"/>
              <a:t> </a:t>
            </a:r>
            <a:r>
              <a:rPr lang="de-DE" dirty="0" err="1"/>
              <a:t>certain</a:t>
            </a:r>
            <a:r>
              <a:rPr lang="de-DE" dirty="0"/>
              <a:t> sub-</a:t>
            </a:r>
            <a:r>
              <a:rPr lang="de-DE" dirty="0" err="1"/>
              <a:t>category</a:t>
            </a:r>
            <a:r>
              <a:rPr lang="de-DE" dirty="0"/>
              <a:t> of FAIR</a:t>
            </a:r>
          </a:p>
        </p:txBody>
      </p:sp>
      <p:sp>
        <p:nvSpPr>
          <p:cNvPr id="13" name="Textfeld 12">
            <a:extLst>
              <a:ext uri="{FF2B5EF4-FFF2-40B4-BE49-F238E27FC236}">
                <a16:creationId xmlns:a16="http://schemas.microsoft.com/office/drawing/2014/main" id="{A17EED88-6F26-47D4-8AF6-9AE2823FA4BC}"/>
              </a:ext>
            </a:extLst>
          </p:cNvPr>
          <p:cNvSpPr txBox="1"/>
          <p:nvPr/>
        </p:nvSpPr>
        <p:spPr>
          <a:xfrm>
            <a:off x="193083" y="4818775"/>
            <a:ext cx="2218048" cy="1477328"/>
          </a:xfrm>
          <a:prstGeom prst="rect">
            <a:avLst/>
          </a:prstGeom>
          <a:noFill/>
        </p:spPr>
        <p:txBody>
          <a:bodyPr wrap="square" rtlCol="0">
            <a:spAutoFit/>
          </a:bodyPr>
          <a:lstStyle/>
          <a:p>
            <a:r>
              <a:rPr lang="de-DE" i="1" dirty="0"/>
              <a:t>Optional:</a:t>
            </a:r>
            <a:br>
              <a:rPr lang="de-DE" dirty="0"/>
            </a:br>
            <a:r>
              <a:rPr lang="de-DE" dirty="0" err="1"/>
              <a:t>You</a:t>
            </a:r>
            <a:r>
              <a:rPr lang="de-DE" dirty="0"/>
              <a:t> </a:t>
            </a:r>
            <a:r>
              <a:rPr lang="de-DE" dirty="0" err="1"/>
              <a:t>can</a:t>
            </a:r>
            <a:r>
              <a:rPr lang="de-DE" dirty="0"/>
              <a:t> </a:t>
            </a:r>
            <a:r>
              <a:rPr lang="de-DE" dirty="0" err="1"/>
              <a:t>use</a:t>
            </a:r>
            <a:r>
              <a:rPr lang="de-DE" dirty="0"/>
              <a:t> </a:t>
            </a:r>
            <a:r>
              <a:rPr lang="de-DE" dirty="0" err="1"/>
              <a:t>these</a:t>
            </a:r>
            <a:r>
              <a:rPr lang="de-DE" dirty="0"/>
              <a:t> </a:t>
            </a:r>
            <a:r>
              <a:rPr lang="de-DE" dirty="0" err="1"/>
              <a:t>prepared</a:t>
            </a:r>
            <a:r>
              <a:rPr lang="de-DE" dirty="0"/>
              <a:t> </a:t>
            </a:r>
            <a:r>
              <a:rPr lang="de-DE" dirty="0" err="1"/>
              <a:t>notes</a:t>
            </a:r>
            <a:r>
              <a:rPr lang="de-DE" dirty="0"/>
              <a:t> </a:t>
            </a:r>
            <a:r>
              <a:rPr lang="de-DE" dirty="0" err="1"/>
              <a:t>if</a:t>
            </a:r>
            <a:r>
              <a:rPr lang="de-DE" dirty="0"/>
              <a:t> </a:t>
            </a:r>
            <a:r>
              <a:rPr lang="de-DE" dirty="0" err="1"/>
              <a:t>you</a:t>
            </a:r>
            <a:r>
              <a:rPr lang="de-DE" dirty="0"/>
              <a:t> </a:t>
            </a:r>
            <a:r>
              <a:rPr lang="de-DE" dirty="0" err="1"/>
              <a:t>know</a:t>
            </a:r>
            <a:r>
              <a:rPr lang="de-DE" dirty="0"/>
              <a:t> </a:t>
            </a:r>
            <a:r>
              <a:rPr lang="de-DE" dirty="0" err="1"/>
              <a:t>the</a:t>
            </a:r>
            <a:r>
              <a:rPr lang="de-DE" dirty="0"/>
              <a:t> </a:t>
            </a:r>
            <a:r>
              <a:rPr lang="de-DE" dirty="0" err="1"/>
              <a:t>terms</a:t>
            </a:r>
            <a:r>
              <a:rPr lang="de-DE" dirty="0"/>
              <a:t> and </a:t>
            </a:r>
            <a:r>
              <a:rPr lang="de-DE" dirty="0" err="1"/>
              <a:t>if</a:t>
            </a:r>
            <a:r>
              <a:rPr lang="de-DE" dirty="0"/>
              <a:t> find </a:t>
            </a:r>
            <a:r>
              <a:rPr lang="de-DE" dirty="0" err="1"/>
              <a:t>them</a:t>
            </a:r>
            <a:r>
              <a:rPr lang="de-DE" dirty="0"/>
              <a:t> </a:t>
            </a:r>
            <a:r>
              <a:rPr lang="de-DE" dirty="0" err="1"/>
              <a:t>to</a:t>
            </a:r>
            <a:r>
              <a:rPr lang="de-DE" dirty="0"/>
              <a:t> </a:t>
            </a:r>
            <a:r>
              <a:rPr lang="de-DE" dirty="0" err="1"/>
              <a:t>apply</a:t>
            </a:r>
            <a:endParaRPr lang="de-DE" dirty="0"/>
          </a:p>
        </p:txBody>
      </p:sp>
      <p:sp>
        <p:nvSpPr>
          <p:cNvPr id="3" name="Rechteck 2">
            <a:extLst>
              <a:ext uri="{FF2B5EF4-FFF2-40B4-BE49-F238E27FC236}">
                <a16:creationId xmlns:a16="http://schemas.microsoft.com/office/drawing/2014/main" id="{E64A5610-57CB-469E-8EE8-008E7C7A4F04}"/>
              </a:ext>
            </a:extLst>
          </p:cNvPr>
          <p:cNvSpPr/>
          <p:nvPr/>
        </p:nvSpPr>
        <p:spPr>
          <a:xfrm>
            <a:off x="6394174" y="2446491"/>
            <a:ext cx="463826" cy="1921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Datumsplatzhalter 3">
            <a:extLst>
              <a:ext uri="{FF2B5EF4-FFF2-40B4-BE49-F238E27FC236}">
                <a16:creationId xmlns:a16="http://schemas.microsoft.com/office/drawing/2014/main" id="{09342771-274F-40B5-93BF-F318682A9B08}"/>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pic>
        <p:nvPicPr>
          <p:cNvPr id="15" name="Picture 2" descr="https://mirrors.creativecommons.org/presskit/buttons/88x31/png/by.png">
            <a:extLst>
              <a:ext uri="{FF2B5EF4-FFF2-40B4-BE49-F238E27FC236}">
                <a16:creationId xmlns:a16="http://schemas.microsoft.com/office/drawing/2014/main" id="{98990C98-F134-4CD1-ACA2-5C08103835E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9738F2B9-D33B-415F-8D59-7103BBA2BBBE}"/>
              </a:ext>
            </a:extLst>
          </p:cNvPr>
          <p:cNvSpPr txBox="1"/>
          <p:nvPr/>
        </p:nvSpPr>
        <p:spPr>
          <a:xfrm>
            <a:off x="628586" y="1708397"/>
            <a:ext cx="1506503" cy="369332"/>
          </a:xfrm>
          <a:prstGeom prst="rect">
            <a:avLst/>
          </a:prstGeom>
          <a:noFill/>
        </p:spPr>
        <p:txBody>
          <a:bodyPr wrap="none" rtlCol="0">
            <a:spAutoFit/>
          </a:bodyPr>
          <a:lstStyle/>
          <a:p>
            <a:r>
              <a:rPr lang="de-DE" dirty="0">
                <a:sym typeface="Wingdings" panose="05000000000000000000" pitchFamily="2" charset="2"/>
              </a:rPr>
              <a:t> </a:t>
            </a:r>
            <a:r>
              <a:rPr lang="de-DE" dirty="0" err="1">
                <a:sym typeface="Wingdings" panose="05000000000000000000" pitchFamily="2" charset="2"/>
              </a:rPr>
              <a:t>Excalidraw</a:t>
            </a:r>
            <a:r>
              <a:rPr lang="de-DE" dirty="0">
                <a:sym typeface="Wingdings" panose="05000000000000000000" pitchFamily="2" charset="2"/>
              </a:rPr>
              <a:t> </a:t>
            </a:r>
            <a:endParaRPr lang="de-DE" dirty="0"/>
          </a:p>
        </p:txBody>
      </p:sp>
    </p:spTree>
    <p:extLst>
      <p:ext uri="{BB962C8B-B14F-4D97-AF65-F5344CB8AC3E}">
        <p14:creationId xmlns:p14="http://schemas.microsoft.com/office/powerpoint/2010/main" val="3639201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err="1"/>
              <a:t>Acknowledgments</a:t>
            </a:r>
            <a:endParaRPr lang="de-DE" dirty="0"/>
          </a:p>
        </p:txBody>
      </p:sp>
      <p:sp>
        <p:nvSpPr>
          <p:cNvPr id="4" name="Datumsplatzhalter 3">
            <a:extLst>
              <a:ext uri="{FF2B5EF4-FFF2-40B4-BE49-F238E27FC236}">
                <a16:creationId xmlns:a16="http://schemas.microsoft.com/office/drawing/2014/main" id="{7936DB8C-E3B9-4641-902B-5923DC955E17}"/>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29/09/23</a:t>
            </a:r>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18</a:t>
            </a:fld>
            <a:endParaRPr lang="de-DE" dirty="0"/>
          </a:p>
        </p:txBody>
      </p:sp>
      <p:pic>
        <p:nvPicPr>
          <p:cNvPr id="1026" name="Picture 2" descr="Universitätsklinikum des Saarlandes - Startseite Forschung">
            <a:extLst>
              <a:ext uri="{FF2B5EF4-FFF2-40B4-BE49-F238E27FC236}">
                <a16:creationId xmlns:a16="http://schemas.microsoft.com/office/drawing/2014/main" id="{919E8AD2-9535-410C-A091-6BA1172C2F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3841" y="5796864"/>
            <a:ext cx="1571510" cy="730935"/>
          </a:xfrm>
          <a:prstGeom prst="rect">
            <a:avLst/>
          </a:prstGeom>
          <a:noFill/>
          <a:extLst>
            <a:ext uri="{909E8E84-426E-40DD-AFC4-6F175D3DCCD1}">
              <a14:hiddenFill xmlns:a14="http://schemas.microsoft.com/office/drawing/2010/main">
                <a:solidFill>
                  <a:srgbClr val="FFFFFF"/>
                </a:solidFill>
              </a14:hiddenFill>
            </a:ext>
          </a:extLst>
        </p:spPr>
      </p:pic>
      <p:sp>
        <p:nvSpPr>
          <p:cNvPr id="7" name="Rechteck 6">
            <a:extLst>
              <a:ext uri="{FF2B5EF4-FFF2-40B4-BE49-F238E27FC236}">
                <a16:creationId xmlns:a16="http://schemas.microsoft.com/office/drawing/2014/main" id="{9862DA2D-9689-4DEC-991E-6D8515815613}"/>
              </a:ext>
            </a:extLst>
          </p:cNvPr>
          <p:cNvSpPr/>
          <p:nvPr/>
        </p:nvSpPr>
        <p:spPr>
          <a:xfrm>
            <a:off x="116197" y="5734743"/>
            <a:ext cx="2474603" cy="861774"/>
          </a:xfrm>
          <a:prstGeom prst="rect">
            <a:avLst/>
          </a:prstGeom>
        </p:spPr>
        <p:txBody>
          <a:bodyPr wrap="square">
            <a:spAutoFit/>
          </a:bodyPr>
          <a:lstStyle/>
          <a:p>
            <a:r>
              <a:rPr lang="de-DE" sz="1000" dirty="0" err="1">
                <a:latin typeface="Leelawadee UI" panose="020B0502040204020203" pitchFamily="34" charset="-34"/>
                <a:cs typeface="Leelawadee UI" panose="020B0502040204020203" pitchFamily="34" charset="-34"/>
              </a:rPr>
              <a:t>Funded</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by</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the</a:t>
            </a:r>
            <a:r>
              <a:rPr lang="de-DE" sz="1000" dirty="0">
                <a:latin typeface="Leelawadee UI" panose="020B0502040204020203" pitchFamily="34" charset="-34"/>
                <a:cs typeface="Leelawadee UI" panose="020B0502040204020203" pitchFamily="34" charset="-34"/>
              </a:rPr>
              <a:t> Deutsche Forschungsgemeinschaft (DFG, German  Research </a:t>
            </a:r>
            <a:r>
              <a:rPr lang="de-DE" sz="1000" dirty="0" err="1">
                <a:latin typeface="Leelawadee UI" panose="020B0502040204020203" pitchFamily="34" charset="-34"/>
                <a:cs typeface="Leelawadee UI" panose="020B0502040204020203" pitchFamily="34" charset="-34"/>
              </a:rPr>
              <a:t>Foundation</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under</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the</a:t>
            </a:r>
            <a:r>
              <a:rPr lang="de-DE" sz="1000" dirty="0">
                <a:latin typeface="Leelawadee UI" panose="020B0502040204020203" pitchFamily="34" charset="-34"/>
                <a:cs typeface="Leelawadee UI" panose="020B0502040204020203" pitchFamily="34" charset="-34"/>
              </a:rPr>
              <a:t> National Research Data </a:t>
            </a:r>
            <a:r>
              <a:rPr lang="de-DE" sz="1000" dirty="0" err="1">
                <a:latin typeface="Leelawadee UI" panose="020B0502040204020203" pitchFamily="34" charset="-34"/>
                <a:cs typeface="Leelawadee UI" panose="020B0502040204020203" pitchFamily="34" charset="-34"/>
              </a:rPr>
              <a:t>Infrasstructure</a:t>
            </a:r>
            <a:r>
              <a:rPr lang="de-DE" sz="1000" dirty="0">
                <a:latin typeface="Leelawadee UI" panose="020B0502040204020203" pitchFamily="34" charset="-34"/>
                <a:cs typeface="Leelawadee UI" panose="020B0502040204020203" pitchFamily="34" charset="-34"/>
              </a:rPr>
              <a:t> – NFDI 46/1 – 501864659</a:t>
            </a:r>
          </a:p>
        </p:txBody>
      </p:sp>
      <p:pic>
        <p:nvPicPr>
          <p:cNvPr id="1028" name="Picture 4" descr="Downloads | nfdi">
            <a:extLst>
              <a:ext uri="{FF2B5EF4-FFF2-40B4-BE49-F238E27FC236}">
                <a16:creationId xmlns:a16="http://schemas.microsoft.com/office/drawing/2014/main" id="{25D12332-8624-47D1-B8C1-6952D961F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1394" y="5547650"/>
            <a:ext cx="1536132" cy="1229362"/>
          </a:xfrm>
          <a:prstGeom prst="rect">
            <a:avLst/>
          </a:prstGeom>
          <a:noFill/>
          <a:extLst>
            <a:ext uri="{909E8E84-426E-40DD-AFC4-6F175D3DCCD1}">
              <a14:hiddenFill xmlns:a14="http://schemas.microsoft.com/office/drawing/2010/main">
                <a:solidFill>
                  <a:srgbClr val="FFFFFF"/>
                </a:solidFill>
              </a14:hiddenFill>
            </a:ext>
          </a:extLst>
        </p:spPr>
      </p:pic>
      <p:sp>
        <p:nvSpPr>
          <p:cNvPr id="10" name="Rechteck 9">
            <a:extLst>
              <a:ext uri="{FF2B5EF4-FFF2-40B4-BE49-F238E27FC236}">
                <a16:creationId xmlns:a16="http://schemas.microsoft.com/office/drawing/2014/main" id="{93F5BC91-FE32-4900-9601-5A8833B3CEB7}"/>
              </a:ext>
            </a:extLst>
          </p:cNvPr>
          <p:cNvSpPr/>
          <p:nvPr/>
        </p:nvSpPr>
        <p:spPr>
          <a:xfrm>
            <a:off x="7259029" y="5666025"/>
            <a:ext cx="4424971" cy="507831"/>
          </a:xfrm>
          <a:prstGeom prst="rect">
            <a:avLst/>
          </a:prstGeom>
        </p:spPr>
        <p:txBody>
          <a:bodyPr wrap="square">
            <a:spAutoFit/>
          </a:bodyPr>
          <a:lstStyle/>
          <a:p>
            <a:pPr algn="just"/>
            <a:r>
              <a:rPr lang="en-US" sz="900" dirty="0">
                <a:latin typeface="Leelawadee UI" panose="020B0502040204020203" pitchFamily="34" charset="-34"/>
                <a:cs typeface="Leelawadee UI" panose="020B0502040204020203" pitchFamily="34" charset="-34"/>
              </a:rPr>
              <a:t>The NFDI4BIOIMAGE consortium comprises legally independent partners and does not act autonomously towards third parties. The authors represent the contributions from their respective affiliated institutions and work together for the project.</a:t>
            </a:r>
            <a:endParaRPr lang="de-DE" sz="900" dirty="0">
              <a:latin typeface="Leelawadee UI" panose="020B0502040204020203" pitchFamily="34" charset="-34"/>
              <a:cs typeface="Leelawadee UI" panose="020B0502040204020203" pitchFamily="34" charset="-34"/>
            </a:endParaRPr>
          </a:p>
        </p:txBody>
      </p:sp>
      <p:sp>
        <p:nvSpPr>
          <p:cNvPr id="12" name="Inhaltsplatzhalter 2">
            <a:extLst>
              <a:ext uri="{FF2B5EF4-FFF2-40B4-BE49-F238E27FC236}">
                <a16:creationId xmlns:a16="http://schemas.microsoft.com/office/drawing/2014/main" id="{D880A075-8B76-4EF3-B8C4-9A9AED3B57F7}"/>
              </a:ext>
            </a:extLst>
          </p:cNvPr>
          <p:cNvSpPr txBox="1">
            <a:spLocks/>
          </p:cNvSpPr>
          <p:nvPr/>
        </p:nvSpPr>
        <p:spPr bwMode="auto">
          <a:xfrm>
            <a:off x="777240" y="1603375"/>
            <a:ext cx="10845800" cy="36512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eelawadee UI" panose="020B0502040204020203" pitchFamily="34" charset="-34"/>
                <a:ea typeface="+mn-ea"/>
                <a:cs typeface="Leelawadee UI" panose="020B05020402040202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eelawadee UI" panose="020B0502040204020203" pitchFamily="34" charset="-34"/>
                <a:ea typeface="+mn-ea"/>
                <a:cs typeface="Leelawadee UI" panose="020B05020402040202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eelawadee UI" panose="020B0502040204020203" pitchFamily="34" charset="-34"/>
                <a:ea typeface="+mn-ea"/>
                <a:cs typeface="Leelawadee UI" panose="020B05020402040202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r>
              <a:rPr lang="de-DE" dirty="0"/>
              <a:t>In </a:t>
            </a:r>
            <a:r>
              <a:rPr lang="de-DE" dirty="0" err="1"/>
              <a:t>cooperation</a:t>
            </a:r>
            <a:r>
              <a:rPr lang="de-DE" dirty="0"/>
              <a:t> </a:t>
            </a:r>
            <a:r>
              <a:rPr lang="de-DE" dirty="0" err="1"/>
              <a:t>with</a:t>
            </a:r>
            <a:endParaRPr lang="de-DE" dirty="0"/>
          </a:p>
          <a:p>
            <a:pPr marL="0" indent="0">
              <a:buFont typeface="Arial" panose="020B0604020202020204" pitchFamily="34" charset="0"/>
              <a:buNone/>
              <a:defRPr/>
            </a:pPr>
            <a:r>
              <a:rPr lang="de-DE" b="1" dirty="0"/>
              <a:t>I</a:t>
            </a:r>
            <a:r>
              <a:rPr lang="de-DE" dirty="0"/>
              <a:t>nformation </a:t>
            </a:r>
            <a:r>
              <a:rPr lang="de-DE" b="1" dirty="0"/>
              <a:t>I</a:t>
            </a:r>
            <a:r>
              <a:rPr lang="de-DE" dirty="0"/>
              <a:t>nfrastructure </a:t>
            </a:r>
            <a:r>
              <a:rPr lang="de-DE" dirty="0" err="1"/>
              <a:t>for</a:t>
            </a:r>
            <a:r>
              <a:rPr lang="de-DE" dirty="0"/>
              <a:t> </a:t>
            </a:r>
            <a:r>
              <a:rPr lang="de-DE" dirty="0" err="1"/>
              <a:t>Bio</a:t>
            </a:r>
            <a:r>
              <a:rPr lang="de-DE" b="1" dirty="0" err="1"/>
              <a:t>I</a:t>
            </a:r>
            <a:r>
              <a:rPr lang="de-DE" dirty="0" err="1"/>
              <a:t>mage</a:t>
            </a:r>
            <a:r>
              <a:rPr lang="de-DE" dirty="0"/>
              <a:t> </a:t>
            </a:r>
            <a:r>
              <a:rPr lang="de-DE" b="1" dirty="0"/>
              <a:t>D</a:t>
            </a:r>
            <a:r>
              <a:rPr lang="de-DE" dirty="0"/>
              <a:t>ata (I3D:bio)</a:t>
            </a:r>
          </a:p>
          <a:p>
            <a:pPr marL="0" indent="0">
              <a:buFont typeface="Arial" panose="020B0604020202020204" pitchFamily="34" charset="0"/>
              <a:buNone/>
              <a:defRPr/>
            </a:pPr>
            <a:r>
              <a:rPr lang="en-US" sz="1600" dirty="0">
                <a:latin typeface="Calibri" panose="020F0502020204030204"/>
                <a:hlinkClick r:id="rId4"/>
              </a:rPr>
              <a:t>https://www.i3dbio.de/</a:t>
            </a:r>
            <a:endParaRPr lang="de-DE" dirty="0"/>
          </a:p>
          <a:p>
            <a:pPr>
              <a:defRPr/>
            </a:pPr>
            <a:endParaRPr lang="de-DE" dirty="0"/>
          </a:p>
          <a:p>
            <a:pPr marL="0" indent="0">
              <a:buFont typeface="Arial" panose="020B0604020202020204" pitchFamily="34" charset="0"/>
              <a:buNone/>
              <a:defRPr/>
            </a:pPr>
            <a:r>
              <a:rPr lang="de-DE" dirty="0"/>
              <a:t>German Cancer Research Center (DKFZ), Heidelberg</a:t>
            </a:r>
            <a:br>
              <a:rPr lang="de-DE" dirty="0"/>
            </a:br>
            <a:r>
              <a:rPr lang="de-DE" dirty="0"/>
              <a:t>Department Enabling Technology</a:t>
            </a:r>
          </a:p>
          <a:p>
            <a:pPr marL="0" indent="0">
              <a:buFont typeface="Arial" panose="020B0604020202020204" pitchFamily="34" charset="0"/>
              <a:buNone/>
              <a:defRPr/>
            </a:pPr>
            <a:r>
              <a:rPr lang="de-DE" sz="1600" dirty="0"/>
              <a:t>Dr. Christian Schmidt, Project </a:t>
            </a:r>
            <a:r>
              <a:rPr lang="de-DE" sz="1600" dirty="0" err="1"/>
              <a:t>Coordinator</a:t>
            </a:r>
            <a:endParaRPr lang="de-DE" sz="1600" dirty="0"/>
          </a:p>
          <a:p>
            <a:pPr marL="0" indent="0">
              <a:buFont typeface="Arial" panose="020B0604020202020204" pitchFamily="34" charset="0"/>
              <a:buNone/>
              <a:defRPr/>
            </a:pPr>
            <a:r>
              <a:rPr lang="de-DE" sz="1600" dirty="0">
                <a:hlinkClick r:id="rId5"/>
              </a:rPr>
              <a:t>office@nfdi4bioimage.de</a:t>
            </a:r>
            <a:r>
              <a:rPr lang="de-DE" sz="1600" dirty="0"/>
              <a:t> </a:t>
            </a:r>
          </a:p>
        </p:txBody>
      </p:sp>
    </p:spTree>
    <p:extLst>
      <p:ext uri="{BB962C8B-B14F-4D97-AF65-F5344CB8AC3E}">
        <p14:creationId xmlns:p14="http://schemas.microsoft.com/office/powerpoint/2010/main" val="3749338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Autofit/>
          </a:bodyPr>
          <a:lstStyle/>
          <a:p>
            <a:r>
              <a:rPr lang="de-DE" sz="3600" dirty="0" err="1"/>
              <a:t>Significance</a:t>
            </a:r>
            <a:r>
              <a:rPr lang="de-DE" sz="3600" dirty="0"/>
              <a:t> of </a:t>
            </a:r>
            <a:r>
              <a:rPr lang="de-DE" sz="3600" dirty="0" err="1"/>
              <a:t>research</a:t>
            </a:r>
            <a:r>
              <a:rPr lang="de-DE" sz="3600" dirty="0"/>
              <a:t> </a:t>
            </a:r>
            <a:r>
              <a:rPr lang="de-DE" sz="3600" dirty="0" err="1"/>
              <a:t>data</a:t>
            </a:r>
            <a:r>
              <a:rPr lang="de-DE" sz="3600" dirty="0"/>
              <a:t> </a:t>
            </a:r>
            <a:r>
              <a:rPr lang="de-DE" sz="3600" dirty="0" err="1"/>
              <a:t>management</a:t>
            </a:r>
            <a:endParaRPr lang="de-DE" sz="3600" dirty="0"/>
          </a:p>
        </p:txBody>
      </p:sp>
      <p:sp>
        <p:nvSpPr>
          <p:cNvPr id="3" name="Inhaltsplatzhalter 2">
            <a:extLst>
              <a:ext uri="{FF2B5EF4-FFF2-40B4-BE49-F238E27FC236}">
                <a16:creationId xmlns:a16="http://schemas.microsoft.com/office/drawing/2014/main" id="{4D2942D9-8FA3-42CF-B684-F8E3804924A1}"/>
              </a:ext>
            </a:extLst>
          </p:cNvPr>
          <p:cNvSpPr>
            <a:spLocks noGrp="1"/>
          </p:cNvSpPr>
          <p:nvPr>
            <p:ph idx="1"/>
          </p:nvPr>
        </p:nvSpPr>
        <p:spPr>
          <a:xfrm>
            <a:off x="838200" y="1316180"/>
            <a:ext cx="5981700" cy="4856163"/>
          </a:xfrm>
        </p:spPr>
        <p:txBody>
          <a:bodyPr>
            <a:normAutofit fontScale="77500" lnSpcReduction="20000"/>
          </a:bodyPr>
          <a:lstStyle/>
          <a:p>
            <a:pPr>
              <a:lnSpc>
                <a:spcPct val="150000"/>
              </a:lnSpc>
            </a:pPr>
            <a:r>
              <a:rPr lang="de-DE" sz="3200" b="1" dirty="0" err="1"/>
              <a:t>Intrinsic</a:t>
            </a:r>
            <a:r>
              <a:rPr lang="de-DE" sz="3200" b="1" dirty="0"/>
              <a:t> </a:t>
            </a:r>
            <a:r>
              <a:rPr lang="de-DE" sz="3200" b="1" dirty="0" err="1"/>
              <a:t>motivation</a:t>
            </a:r>
            <a:endParaRPr lang="de-DE" sz="3200" b="1" dirty="0"/>
          </a:p>
          <a:p>
            <a:pPr marL="285750" indent="-285750">
              <a:lnSpc>
                <a:spcPct val="150000"/>
              </a:lnSpc>
            </a:pPr>
            <a:r>
              <a:rPr lang="de-DE" dirty="0"/>
              <a:t>Impact and </a:t>
            </a:r>
            <a:r>
              <a:rPr lang="de-DE" dirty="0" err="1"/>
              <a:t>efficiency</a:t>
            </a:r>
            <a:r>
              <a:rPr lang="de-DE" dirty="0"/>
              <a:t> of </a:t>
            </a:r>
            <a:r>
              <a:rPr lang="de-DE" dirty="0" err="1"/>
              <a:t>my</a:t>
            </a:r>
            <a:r>
              <a:rPr lang="de-DE" dirty="0"/>
              <a:t> </a:t>
            </a:r>
            <a:r>
              <a:rPr lang="de-DE" dirty="0" err="1"/>
              <a:t>research</a:t>
            </a:r>
            <a:endParaRPr lang="de-DE" dirty="0"/>
          </a:p>
          <a:p>
            <a:pPr>
              <a:lnSpc>
                <a:spcPct val="150000"/>
              </a:lnSpc>
            </a:pPr>
            <a:r>
              <a:rPr lang="de-DE" sz="3200" b="1" dirty="0" err="1"/>
              <a:t>Extrinsic</a:t>
            </a:r>
            <a:r>
              <a:rPr lang="de-DE" sz="3200" b="1" dirty="0"/>
              <a:t> </a:t>
            </a:r>
            <a:r>
              <a:rPr lang="de-DE" sz="3200" b="1" dirty="0" err="1"/>
              <a:t>factors</a:t>
            </a:r>
            <a:endParaRPr lang="de-DE" sz="3200" b="1" dirty="0"/>
          </a:p>
          <a:p>
            <a:pPr marL="285750" indent="-285750">
              <a:lnSpc>
                <a:spcPct val="150000"/>
              </a:lnSpc>
            </a:pPr>
            <a:r>
              <a:rPr lang="de-DE" dirty="0"/>
              <a:t>Funding </a:t>
            </a:r>
            <a:r>
              <a:rPr lang="de-DE" dirty="0" err="1"/>
              <a:t>agency</a:t>
            </a:r>
            <a:r>
              <a:rPr lang="de-DE" dirty="0"/>
              <a:t> </a:t>
            </a:r>
            <a:r>
              <a:rPr lang="de-DE" dirty="0" err="1"/>
              <a:t>demands</a:t>
            </a:r>
            <a:endParaRPr lang="de-DE" dirty="0"/>
          </a:p>
          <a:p>
            <a:pPr marL="285750" indent="-285750">
              <a:lnSpc>
                <a:spcPct val="150000"/>
              </a:lnSpc>
            </a:pPr>
            <a:r>
              <a:rPr lang="de-DE" dirty="0" err="1"/>
              <a:t>Good</a:t>
            </a:r>
            <a:r>
              <a:rPr lang="de-DE" dirty="0"/>
              <a:t> Scientific Practice</a:t>
            </a:r>
          </a:p>
          <a:p>
            <a:pPr>
              <a:lnSpc>
                <a:spcPct val="150000"/>
              </a:lnSpc>
            </a:pPr>
            <a:r>
              <a:rPr lang="de-DE" sz="3200" b="1" dirty="0" err="1"/>
              <a:t>Ethical</a:t>
            </a:r>
            <a:r>
              <a:rPr lang="de-DE" sz="3200" b="1" dirty="0"/>
              <a:t> </a:t>
            </a:r>
            <a:r>
              <a:rPr lang="de-DE" sz="3200" b="1" dirty="0" err="1"/>
              <a:t>aspect</a:t>
            </a:r>
            <a:endParaRPr lang="de-DE" sz="3200" b="1" dirty="0"/>
          </a:p>
          <a:p>
            <a:pPr marL="285750" indent="-285750">
              <a:lnSpc>
                <a:spcPct val="150000"/>
              </a:lnSpc>
            </a:pPr>
            <a:r>
              <a:rPr lang="de-DE" dirty="0" err="1"/>
              <a:t>Make</a:t>
            </a:r>
            <a:r>
              <a:rPr lang="de-DE" dirty="0"/>
              <a:t> </a:t>
            </a:r>
            <a:r>
              <a:rPr lang="de-DE" dirty="0" err="1"/>
              <a:t>science</a:t>
            </a:r>
            <a:r>
              <a:rPr lang="de-DE" dirty="0"/>
              <a:t> </a:t>
            </a:r>
            <a:r>
              <a:rPr lang="de-DE" dirty="0" err="1"/>
              <a:t>more</a:t>
            </a:r>
            <a:r>
              <a:rPr lang="de-DE" dirty="0"/>
              <a:t> </a:t>
            </a:r>
            <a:r>
              <a:rPr lang="de-DE" dirty="0" err="1"/>
              <a:t>sustainable</a:t>
            </a:r>
            <a:endParaRPr lang="de-DE" dirty="0"/>
          </a:p>
          <a:p>
            <a:pPr marL="285750" indent="-285750">
              <a:lnSpc>
                <a:spcPct val="150000"/>
              </a:lnSpc>
            </a:pPr>
            <a:r>
              <a:rPr lang="de-DE" dirty="0"/>
              <a:t>Promote </a:t>
            </a:r>
            <a:r>
              <a:rPr lang="de-DE" i="1" dirty="0"/>
              <a:t>Open Science </a:t>
            </a:r>
            <a:r>
              <a:rPr lang="de-DE" dirty="0"/>
              <a:t>and </a:t>
            </a:r>
            <a:r>
              <a:rPr lang="de-DE" dirty="0" err="1"/>
              <a:t>data</a:t>
            </a:r>
            <a:r>
              <a:rPr lang="de-DE" dirty="0"/>
              <a:t> </a:t>
            </a:r>
            <a:r>
              <a:rPr lang="de-DE" dirty="0" err="1"/>
              <a:t>sharing</a:t>
            </a:r>
            <a:endParaRPr lang="de-DE" dirty="0"/>
          </a:p>
          <a:p>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2</a:t>
            </a:fld>
            <a:endParaRPr lang="de-DE" dirty="0"/>
          </a:p>
        </p:txBody>
      </p:sp>
      <p:pic>
        <p:nvPicPr>
          <p:cNvPr id="7" name="Grafik 6">
            <a:extLst>
              <a:ext uri="{FF2B5EF4-FFF2-40B4-BE49-F238E27FC236}">
                <a16:creationId xmlns:a16="http://schemas.microsoft.com/office/drawing/2014/main" id="{DFC6084F-35A7-496B-8BEE-8C8224F84B20}"/>
              </a:ext>
            </a:extLst>
          </p:cNvPr>
          <p:cNvPicPr>
            <a:picLocks noChangeAspect="1"/>
          </p:cNvPicPr>
          <p:nvPr/>
        </p:nvPicPr>
        <p:blipFill rotWithShape="1">
          <a:blip r:embed="rId2"/>
          <a:srcRect l="43890" t="10386" r="32723" b="54435"/>
          <a:stretch/>
        </p:blipFill>
        <p:spPr bwMode="auto">
          <a:xfrm>
            <a:off x="6260630" y="1106776"/>
            <a:ext cx="3214901" cy="1554444"/>
          </a:xfrm>
          <a:prstGeom prst="rect">
            <a:avLst/>
          </a:prstGeom>
          <a:ln>
            <a:solidFill>
              <a:schemeClr val="tx1"/>
            </a:solidFill>
          </a:ln>
        </p:spPr>
      </p:pic>
      <p:sp>
        <p:nvSpPr>
          <p:cNvPr id="8" name="Rechteck 7">
            <a:extLst>
              <a:ext uri="{FF2B5EF4-FFF2-40B4-BE49-F238E27FC236}">
                <a16:creationId xmlns:a16="http://schemas.microsoft.com/office/drawing/2014/main" id="{53ED2E79-FDF3-4719-B3AE-29F7916A0526}"/>
              </a:ext>
            </a:extLst>
          </p:cNvPr>
          <p:cNvSpPr/>
          <p:nvPr/>
        </p:nvSpPr>
        <p:spPr bwMode="auto">
          <a:xfrm>
            <a:off x="6399269" y="5910733"/>
            <a:ext cx="5449745" cy="523220"/>
          </a:xfrm>
          <a:prstGeom prst="rect">
            <a:avLst/>
          </a:prstGeom>
        </p:spPr>
        <p:txBody>
          <a:bodyPr wrap="square">
            <a:spAutoFit/>
          </a:bodyPr>
          <a:lstStyle/>
          <a:p>
            <a:pPr marL="171450" indent="-171450">
              <a:buFont typeface="Arial" panose="020B0604020202020204" pitchFamily="34" charset="0"/>
              <a:buChar char="•"/>
            </a:pPr>
            <a:r>
              <a:rPr lang="de-DE" sz="700" dirty="0">
                <a:hlinkClick r:id="rId3"/>
              </a:rPr>
              <a:t>https://www.dfg.de/en/research_funding/principles_dfg_funding/research_data/index.html</a:t>
            </a:r>
            <a:endParaRPr lang="de-DE" sz="700" dirty="0"/>
          </a:p>
          <a:p>
            <a:pPr marL="171450" indent="-171450">
              <a:buFont typeface="Arial" panose="020B0604020202020204" pitchFamily="34" charset="0"/>
              <a:buChar char="•"/>
            </a:pPr>
            <a:r>
              <a:rPr lang="de-DE" sz="700" dirty="0">
                <a:hlinkClick r:id="rId4"/>
              </a:rPr>
              <a:t>https://erc.europa.eu/sites/default/files/document/file/ERC_info_document-Open_Research_Data_and_Data_Management_Plans.pdf</a:t>
            </a:r>
            <a:r>
              <a:rPr lang="de-DE" sz="700" dirty="0"/>
              <a:t> </a:t>
            </a:r>
          </a:p>
          <a:p>
            <a:pPr marL="171450" indent="-171450">
              <a:buFont typeface="Arial" panose="020B0604020202020204" pitchFamily="34" charset="0"/>
              <a:buChar char="•"/>
            </a:pPr>
            <a:r>
              <a:rPr lang="de-DE" sz="700" dirty="0">
                <a:hlinkClick r:id="rId5"/>
              </a:rPr>
              <a:t>https://twitter.com/BMBF_Bund/status/1571801906074337280?s=20&amp;t=krDcwOPMuPwjs-VisYBgVg</a:t>
            </a:r>
            <a:endParaRPr lang="de-DE" sz="700" dirty="0"/>
          </a:p>
          <a:p>
            <a:pPr marL="171450" indent="-171450">
              <a:buFont typeface="Arial" panose="020B0604020202020204" pitchFamily="34" charset="0"/>
              <a:buChar char="•"/>
            </a:pPr>
            <a:r>
              <a:rPr lang="de-DE" sz="700" dirty="0">
                <a:hlinkClick r:id="rId6"/>
              </a:rPr>
              <a:t>https://legalinstruments.oecd.org/en/instruments/OECD-LEGAL-0347</a:t>
            </a:r>
            <a:r>
              <a:rPr lang="de-DE" sz="700" dirty="0"/>
              <a:t> </a:t>
            </a:r>
          </a:p>
        </p:txBody>
      </p:sp>
      <p:pic>
        <p:nvPicPr>
          <p:cNvPr id="9" name="Grafik 8">
            <a:extLst>
              <a:ext uri="{FF2B5EF4-FFF2-40B4-BE49-F238E27FC236}">
                <a16:creationId xmlns:a16="http://schemas.microsoft.com/office/drawing/2014/main" id="{FF576774-52E8-4FB8-BF64-143E052AA2FD}"/>
              </a:ext>
            </a:extLst>
          </p:cNvPr>
          <p:cNvPicPr>
            <a:picLocks noChangeAspect="1"/>
          </p:cNvPicPr>
          <p:nvPr/>
        </p:nvPicPr>
        <p:blipFill rotWithShape="1">
          <a:blip r:embed="rId7"/>
          <a:srcRect l="63022" t="18919" r="20690" b="34576"/>
          <a:stretch/>
        </p:blipFill>
        <p:spPr bwMode="auto">
          <a:xfrm>
            <a:off x="9584478" y="1036642"/>
            <a:ext cx="2099522" cy="1926915"/>
          </a:xfrm>
          <a:prstGeom prst="rect">
            <a:avLst/>
          </a:prstGeom>
          <a:ln>
            <a:solidFill>
              <a:schemeClr val="tx1"/>
            </a:solidFill>
          </a:ln>
        </p:spPr>
      </p:pic>
      <p:pic>
        <p:nvPicPr>
          <p:cNvPr id="10" name="Grafik 9">
            <a:extLst>
              <a:ext uri="{FF2B5EF4-FFF2-40B4-BE49-F238E27FC236}">
                <a16:creationId xmlns:a16="http://schemas.microsoft.com/office/drawing/2014/main" id="{D0A2FF85-A376-4ABB-93CF-067A74059CF2}"/>
              </a:ext>
            </a:extLst>
          </p:cNvPr>
          <p:cNvPicPr>
            <a:picLocks noChangeAspect="1"/>
          </p:cNvPicPr>
          <p:nvPr/>
        </p:nvPicPr>
        <p:blipFill rotWithShape="1">
          <a:blip r:embed="rId8"/>
          <a:srcRect l="63190" t="14739" r="22369" b="30646"/>
          <a:stretch/>
        </p:blipFill>
        <p:spPr bwMode="auto">
          <a:xfrm>
            <a:off x="9124142" y="3009685"/>
            <a:ext cx="2395847" cy="2912611"/>
          </a:xfrm>
          <a:prstGeom prst="rect">
            <a:avLst/>
          </a:prstGeom>
          <a:ln>
            <a:solidFill>
              <a:schemeClr val="tx1"/>
            </a:solidFill>
          </a:ln>
        </p:spPr>
      </p:pic>
      <p:pic>
        <p:nvPicPr>
          <p:cNvPr id="11" name="Grafik 10">
            <a:extLst>
              <a:ext uri="{FF2B5EF4-FFF2-40B4-BE49-F238E27FC236}">
                <a16:creationId xmlns:a16="http://schemas.microsoft.com/office/drawing/2014/main" id="{D536F994-0720-466F-A18A-4DF847AA2A14}"/>
              </a:ext>
            </a:extLst>
          </p:cNvPr>
          <p:cNvPicPr>
            <a:picLocks noChangeAspect="1"/>
          </p:cNvPicPr>
          <p:nvPr/>
        </p:nvPicPr>
        <p:blipFill rotWithShape="1">
          <a:blip r:embed="rId9"/>
          <a:srcRect l="64250" t="30078" r="23044" b="20686"/>
          <a:stretch/>
        </p:blipFill>
        <p:spPr bwMode="auto">
          <a:xfrm>
            <a:off x="6560730" y="2930330"/>
            <a:ext cx="2362247" cy="2942299"/>
          </a:xfrm>
          <a:prstGeom prst="rect">
            <a:avLst/>
          </a:prstGeom>
          <a:ln>
            <a:solidFill>
              <a:schemeClr val="tx1"/>
            </a:solidFill>
          </a:ln>
        </p:spPr>
      </p:pic>
      <p:sp>
        <p:nvSpPr>
          <p:cNvPr id="12" name="Datumsplatzhalter 3">
            <a:extLst>
              <a:ext uri="{FF2B5EF4-FFF2-40B4-BE49-F238E27FC236}">
                <a16:creationId xmlns:a16="http://schemas.microsoft.com/office/drawing/2014/main" id="{4F84A3FE-4033-4797-A1CE-91494CAF14B7}"/>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Tree>
    <p:extLst>
      <p:ext uri="{BB962C8B-B14F-4D97-AF65-F5344CB8AC3E}">
        <p14:creationId xmlns:p14="http://schemas.microsoft.com/office/powerpoint/2010/main" val="375177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Autofit/>
          </a:bodyPr>
          <a:lstStyle/>
          <a:p>
            <a:r>
              <a:rPr lang="de-DE" sz="3200" dirty="0"/>
              <a:t>Research Data </a:t>
            </a:r>
            <a:r>
              <a:rPr lang="de-DE" sz="3200" dirty="0" err="1"/>
              <a:t>Ecosystems</a:t>
            </a:r>
            <a:r>
              <a:rPr lang="de-DE" sz="3200" dirty="0"/>
              <a:t> Emerging in Europe</a:t>
            </a:r>
            <a:endParaRPr lang="de-DE" sz="2800"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3</a:t>
            </a:fld>
            <a:endParaRPr lang="de-DE" dirty="0"/>
          </a:p>
        </p:txBody>
      </p:sp>
      <p:sp>
        <p:nvSpPr>
          <p:cNvPr id="7" name="Right Arrow 40">
            <a:extLst>
              <a:ext uri="{FF2B5EF4-FFF2-40B4-BE49-F238E27FC236}">
                <a16:creationId xmlns:a16="http://schemas.microsoft.com/office/drawing/2014/main" id="{0BC1266A-4BB6-44CE-B29A-5C9CE4C4BB4C}"/>
              </a:ext>
            </a:extLst>
          </p:cNvPr>
          <p:cNvSpPr/>
          <p:nvPr/>
        </p:nvSpPr>
        <p:spPr bwMode="auto">
          <a:xfrm>
            <a:off x="398428" y="3902259"/>
            <a:ext cx="11150793" cy="400832"/>
          </a:xfrm>
          <a:prstGeom prst="rightArrow">
            <a:avLst>
              <a:gd name="adj1" fmla="val 52611"/>
              <a:gd name="adj2" fmla="val 134000"/>
            </a:avLst>
          </a:prstGeom>
          <a:solidFill>
            <a:schemeClr val="bg1">
              <a:lumMod val="85000"/>
            </a:schemeClr>
          </a:solidFill>
          <a:ln>
            <a:solidFill>
              <a:srgbClr val="0098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rgbClr val="0098D8"/>
              </a:solidFill>
            </a:endParaRPr>
          </a:p>
        </p:txBody>
      </p:sp>
      <p:sp>
        <p:nvSpPr>
          <p:cNvPr id="8" name="TextBox 41">
            <a:extLst>
              <a:ext uri="{FF2B5EF4-FFF2-40B4-BE49-F238E27FC236}">
                <a16:creationId xmlns:a16="http://schemas.microsoft.com/office/drawing/2014/main" id="{14471A28-C405-4B73-89F7-074B5F303E39}"/>
              </a:ext>
            </a:extLst>
          </p:cNvPr>
          <p:cNvSpPr txBox="1"/>
          <p:nvPr/>
        </p:nvSpPr>
        <p:spPr bwMode="auto">
          <a:xfrm>
            <a:off x="354578" y="3919816"/>
            <a:ext cx="652743" cy="369332"/>
          </a:xfrm>
          <a:prstGeom prst="rect">
            <a:avLst/>
          </a:prstGeom>
          <a:noFill/>
        </p:spPr>
        <p:txBody>
          <a:bodyPr wrap="none" rtlCol="0">
            <a:spAutoFit/>
          </a:bodyPr>
          <a:lstStyle/>
          <a:p>
            <a:pPr>
              <a:defRPr/>
            </a:pPr>
            <a:r>
              <a:rPr lang="de-DE" dirty="0">
                <a:solidFill>
                  <a:srgbClr val="0098D8"/>
                </a:solidFill>
              </a:rPr>
              <a:t>2002</a:t>
            </a:r>
            <a:endParaRPr dirty="0">
              <a:solidFill>
                <a:srgbClr val="0098D8"/>
              </a:solidFill>
            </a:endParaRPr>
          </a:p>
        </p:txBody>
      </p:sp>
      <p:sp>
        <p:nvSpPr>
          <p:cNvPr id="9" name="TextBox 42">
            <a:extLst>
              <a:ext uri="{FF2B5EF4-FFF2-40B4-BE49-F238E27FC236}">
                <a16:creationId xmlns:a16="http://schemas.microsoft.com/office/drawing/2014/main" id="{A966E2C4-2081-469F-A19D-84B731D65CCB}"/>
              </a:ext>
            </a:extLst>
          </p:cNvPr>
          <p:cNvSpPr txBox="1"/>
          <p:nvPr/>
        </p:nvSpPr>
        <p:spPr bwMode="auto">
          <a:xfrm>
            <a:off x="1504372" y="3919816"/>
            <a:ext cx="652743" cy="369332"/>
          </a:xfrm>
          <a:prstGeom prst="rect">
            <a:avLst/>
          </a:prstGeom>
          <a:noFill/>
        </p:spPr>
        <p:txBody>
          <a:bodyPr wrap="none" rtlCol="0">
            <a:spAutoFit/>
          </a:bodyPr>
          <a:lstStyle/>
          <a:p>
            <a:pPr>
              <a:defRPr/>
            </a:pPr>
            <a:r>
              <a:rPr lang="de-DE" dirty="0">
                <a:solidFill>
                  <a:srgbClr val="0098D8"/>
                </a:solidFill>
              </a:rPr>
              <a:t>2006</a:t>
            </a:r>
            <a:endParaRPr dirty="0">
              <a:solidFill>
                <a:srgbClr val="0098D8"/>
              </a:solidFill>
            </a:endParaRPr>
          </a:p>
        </p:txBody>
      </p:sp>
      <p:sp>
        <p:nvSpPr>
          <p:cNvPr id="10" name="TextBox 43">
            <a:extLst>
              <a:ext uri="{FF2B5EF4-FFF2-40B4-BE49-F238E27FC236}">
                <a16:creationId xmlns:a16="http://schemas.microsoft.com/office/drawing/2014/main" id="{3544A1C1-F52D-4F43-B06D-B03ADE1C5651}"/>
              </a:ext>
            </a:extLst>
          </p:cNvPr>
          <p:cNvSpPr txBox="1"/>
          <p:nvPr/>
        </p:nvSpPr>
        <p:spPr bwMode="auto">
          <a:xfrm>
            <a:off x="5454989" y="3919816"/>
            <a:ext cx="652743" cy="369332"/>
          </a:xfrm>
          <a:prstGeom prst="rect">
            <a:avLst/>
          </a:prstGeom>
          <a:noFill/>
        </p:spPr>
        <p:txBody>
          <a:bodyPr wrap="none" rtlCol="0">
            <a:spAutoFit/>
          </a:bodyPr>
          <a:lstStyle/>
          <a:p>
            <a:pPr>
              <a:defRPr/>
            </a:pPr>
            <a:r>
              <a:rPr lang="de-DE" dirty="0">
                <a:solidFill>
                  <a:srgbClr val="0098D8"/>
                </a:solidFill>
              </a:rPr>
              <a:t>2016</a:t>
            </a:r>
            <a:endParaRPr dirty="0">
              <a:solidFill>
                <a:srgbClr val="0098D8"/>
              </a:solidFill>
            </a:endParaRPr>
          </a:p>
        </p:txBody>
      </p:sp>
      <p:sp>
        <p:nvSpPr>
          <p:cNvPr id="11" name="TextBox 44">
            <a:extLst>
              <a:ext uri="{FF2B5EF4-FFF2-40B4-BE49-F238E27FC236}">
                <a16:creationId xmlns:a16="http://schemas.microsoft.com/office/drawing/2014/main" id="{154DFD77-AF7A-4E84-AA73-7B3B8F9960F6}"/>
              </a:ext>
            </a:extLst>
          </p:cNvPr>
          <p:cNvSpPr txBox="1"/>
          <p:nvPr/>
        </p:nvSpPr>
        <p:spPr bwMode="auto">
          <a:xfrm>
            <a:off x="10244783" y="3912977"/>
            <a:ext cx="652743" cy="369332"/>
          </a:xfrm>
          <a:prstGeom prst="rect">
            <a:avLst/>
          </a:prstGeom>
          <a:noFill/>
        </p:spPr>
        <p:txBody>
          <a:bodyPr wrap="none" rtlCol="0">
            <a:spAutoFit/>
          </a:bodyPr>
          <a:lstStyle/>
          <a:p>
            <a:pPr>
              <a:defRPr/>
            </a:pPr>
            <a:r>
              <a:rPr lang="de-DE" dirty="0">
                <a:solidFill>
                  <a:srgbClr val="0098D8"/>
                </a:solidFill>
              </a:rPr>
              <a:t>2022</a:t>
            </a:r>
            <a:endParaRPr dirty="0">
              <a:solidFill>
                <a:srgbClr val="0098D8"/>
              </a:solidFill>
            </a:endParaRPr>
          </a:p>
        </p:txBody>
      </p:sp>
      <p:sp>
        <p:nvSpPr>
          <p:cNvPr id="12" name="TextBox 15">
            <a:extLst>
              <a:ext uri="{FF2B5EF4-FFF2-40B4-BE49-F238E27FC236}">
                <a16:creationId xmlns:a16="http://schemas.microsoft.com/office/drawing/2014/main" id="{0C7E611B-88F4-4020-8CFC-8E743EED9027}"/>
              </a:ext>
            </a:extLst>
          </p:cNvPr>
          <p:cNvSpPr txBox="1"/>
          <p:nvPr/>
        </p:nvSpPr>
        <p:spPr bwMode="auto">
          <a:xfrm>
            <a:off x="644080" y="5108315"/>
            <a:ext cx="2038044" cy="769441"/>
          </a:xfrm>
          <a:prstGeom prst="rect">
            <a:avLst/>
          </a:prstGeom>
          <a:noFill/>
        </p:spPr>
        <p:txBody>
          <a:bodyPr wrap="square" rtlCol="0">
            <a:spAutoFit/>
          </a:bodyPr>
          <a:lstStyle/>
          <a:p>
            <a:pPr algn="ctr">
              <a:defRPr/>
            </a:pPr>
            <a:r>
              <a:rPr lang="de-DE" sz="2000" dirty="0">
                <a:solidFill>
                  <a:schemeClr val="bg2">
                    <a:lumMod val="50000"/>
                  </a:schemeClr>
                </a:solidFill>
              </a:rPr>
              <a:t>OECD:</a:t>
            </a:r>
            <a:br>
              <a:rPr lang="de-DE" sz="2400" dirty="0">
                <a:solidFill>
                  <a:schemeClr val="bg2">
                    <a:lumMod val="50000"/>
                  </a:schemeClr>
                </a:solidFill>
              </a:rPr>
            </a:br>
            <a:r>
              <a:rPr lang="de-DE" sz="2400" b="1" dirty="0">
                <a:solidFill>
                  <a:schemeClr val="bg2">
                    <a:lumMod val="50000"/>
                  </a:schemeClr>
                </a:solidFill>
                <a:sym typeface="Wingdings" panose="05000000000000000000" pitchFamily="2" charset="2"/>
              </a:rPr>
              <a:t>Open Access</a:t>
            </a:r>
            <a:endParaRPr lang="de-DE" sz="2400" b="1" dirty="0">
              <a:solidFill>
                <a:schemeClr val="bg2">
                  <a:lumMod val="50000"/>
                </a:schemeClr>
              </a:solidFill>
            </a:endParaRPr>
          </a:p>
        </p:txBody>
      </p:sp>
      <p:sp>
        <p:nvSpPr>
          <p:cNvPr id="13" name="TextBox 42">
            <a:extLst>
              <a:ext uri="{FF2B5EF4-FFF2-40B4-BE49-F238E27FC236}">
                <a16:creationId xmlns:a16="http://schemas.microsoft.com/office/drawing/2014/main" id="{E706296E-995B-44BE-8065-D0FADB3F2123}"/>
              </a:ext>
            </a:extLst>
          </p:cNvPr>
          <p:cNvSpPr txBox="1"/>
          <p:nvPr/>
        </p:nvSpPr>
        <p:spPr bwMode="auto">
          <a:xfrm>
            <a:off x="2770171" y="3919816"/>
            <a:ext cx="652743" cy="369332"/>
          </a:xfrm>
          <a:prstGeom prst="rect">
            <a:avLst/>
          </a:prstGeom>
          <a:noFill/>
        </p:spPr>
        <p:txBody>
          <a:bodyPr wrap="none" rtlCol="0">
            <a:spAutoFit/>
          </a:bodyPr>
          <a:lstStyle/>
          <a:p>
            <a:pPr>
              <a:defRPr/>
            </a:pPr>
            <a:r>
              <a:rPr lang="de-DE" dirty="0">
                <a:solidFill>
                  <a:srgbClr val="0098D8"/>
                </a:solidFill>
              </a:rPr>
              <a:t>2008</a:t>
            </a:r>
            <a:endParaRPr dirty="0">
              <a:solidFill>
                <a:srgbClr val="0098D8"/>
              </a:solidFill>
            </a:endParaRPr>
          </a:p>
        </p:txBody>
      </p:sp>
      <p:sp>
        <p:nvSpPr>
          <p:cNvPr id="14" name="TextBox 43">
            <a:extLst>
              <a:ext uri="{FF2B5EF4-FFF2-40B4-BE49-F238E27FC236}">
                <a16:creationId xmlns:a16="http://schemas.microsoft.com/office/drawing/2014/main" id="{F263D3BD-922A-42C8-AF11-3A326D7C27FD}"/>
              </a:ext>
            </a:extLst>
          </p:cNvPr>
          <p:cNvSpPr txBox="1"/>
          <p:nvPr/>
        </p:nvSpPr>
        <p:spPr bwMode="auto">
          <a:xfrm>
            <a:off x="4155404" y="3912977"/>
            <a:ext cx="652743" cy="369332"/>
          </a:xfrm>
          <a:prstGeom prst="rect">
            <a:avLst/>
          </a:prstGeom>
          <a:noFill/>
        </p:spPr>
        <p:txBody>
          <a:bodyPr wrap="none" rtlCol="0">
            <a:spAutoFit/>
          </a:bodyPr>
          <a:lstStyle/>
          <a:p>
            <a:pPr>
              <a:defRPr/>
            </a:pPr>
            <a:r>
              <a:rPr lang="de-DE" dirty="0">
                <a:solidFill>
                  <a:srgbClr val="0098D8"/>
                </a:solidFill>
              </a:rPr>
              <a:t>2012</a:t>
            </a:r>
            <a:endParaRPr dirty="0">
              <a:solidFill>
                <a:srgbClr val="0098D8"/>
              </a:solidFill>
            </a:endParaRPr>
          </a:p>
        </p:txBody>
      </p:sp>
      <p:sp>
        <p:nvSpPr>
          <p:cNvPr id="15" name="TextBox 43">
            <a:extLst>
              <a:ext uri="{FF2B5EF4-FFF2-40B4-BE49-F238E27FC236}">
                <a16:creationId xmlns:a16="http://schemas.microsoft.com/office/drawing/2014/main" id="{E05EF1CE-8FAD-4D01-9098-604A337B10BB}"/>
              </a:ext>
            </a:extLst>
          </p:cNvPr>
          <p:cNvSpPr txBox="1"/>
          <p:nvPr/>
        </p:nvSpPr>
        <p:spPr bwMode="auto">
          <a:xfrm>
            <a:off x="7064630" y="3919816"/>
            <a:ext cx="652743" cy="369332"/>
          </a:xfrm>
          <a:prstGeom prst="rect">
            <a:avLst/>
          </a:prstGeom>
          <a:noFill/>
        </p:spPr>
        <p:txBody>
          <a:bodyPr wrap="none" rtlCol="0">
            <a:spAutoFit/>
          </a:bodyPr>
          <a:lstStyle/>
          <a:p>
            <a:pPr>
              <a:defRPr/>
            </a:pPr>
            <a:r>
              <a:rPr lang="de-DE" dirty="0">
                <a:solidFill>
                  <a:srgbClr val="0098D8"/>
                </a:solidFill>
              </a:rPr>
              <a:t>2018</a:t>
            </a:r>
            <a:endParaRPr dirty="0">
              <a:solidFill>
                <a:srgbClr val="0098D8"/>
              </a:solidFill>
            </a:endParaRPr>
          </a:p>
        </p:txBody>
      </p:sp>
      <p:sp>
        <p:nvSpPr>
          <p:cNvPr id="16" name="TextBox 43">
            <a:extLst>
              <a:ext uri="{FF2B5EF4-FFF2-40B4-BE49-F238E27FC236}">
                <a16:creationId xmlns:a16="http://schemas.microsoft.com/office/drawing/2014/main" id="{80321523-1DCA-4E22-AEB1-D2A694F13FA6}"/>
              </a:ext>
            </a:extLst>
          </p:cNvPr>
          <p:cNvSpPr txBox="1"/>
          <p:nvPr/>
        </p:nvSpPr>
        <p:spPr bwMode="auto">
          <a:xfrm>
            <a:off x="8540795" y="3919816"/>
            <a:ext cx="652743" cy="369332"/>
          </a:xfrm>
          <a:prstGeom prst="rect">
            <a:avLst/>
          </a:prstGeom>
          <a:noFill/>
        </p:spPr>
        <p:txBody>
          <a:bodyPr wrap="none" rtlCol="0">
            <a:spAutoFit/>
          </a:bodyPr>
          <a:lstStyle/>
          <a:p>
            <a:pPr>
              <a:defRPr/>
            </a:pPr>
            <a:r>
              <a:rPr lang="de-DE" dirty="0">
                <a:solidFill>
                  <a:srgbClr val="0098D8"/>
                </a:solidFill>
              </a:rPr>
              <a:t>2020</a:t>
            </a:r>
            <a:endParaRPr dirty="0">
              <a:solidFill>
                <a:srgbClr val="0098D8"/>
              </a:solidFill>
            </a:endParaRPr>
          </a:p>
        </p:txBody>
      </p:sp>
      <p:sp>
        <p:nvSpPr>
          <p:cNvPr id="17" name="TextBox 18">
            <a:extLst>
              <a:ext uri="{FF2B5EF4-FFF2-40B4-BE49-F238E27FC236}">
                <a16:creationId xmlns:a16="http://schemas.microsoft.com/office/drawing/2014/main" id="{CB476DF9-6DF8-422F-A526-7A6007B6C141}"/>
              </a:ext>
            </a:extLst>
          </p:cNvPr>
          <p:cNvSpPr txBox="1"/>
          <p:nvPr/>
        </p:nvSpPr>
        <p:spPr bwMode="auto">
          <a:xfrm>
            <a:off x="3422914" y="4298878"/>
            <a:ext cx="2606374" cy="830997"/>
          </a:xfrm>
          <a:prstGeom prst="rect">
            <a:avLst/>
          </a:prstGeom>
          <a:noFill/>
        </p:spPr>
        <p:txBody>
          <a:bodyPr wrap="square" rtlCol="0">
            <a:spAutoFit/>
          </a:bodyPr>
          <a:lstStyle/>
          <a:p>
            <a:pPr algn="ctr">
              <a:defRPr/>
            </a:pPr>
            <a:r>
              <a:rPr lang="de-DE" sz="4800" b="1" dirty="0">
                <a:solidFill>
                  <a:srgbClr val="0098D8"/>
                </a:solidFill>
              </a:rPr>
              <a:t>„FAIR“ </a:t>
            </a:r>
          </a:p>
        </p:txBody>
      </p:sp>
      <p:sp>
        <p:nvSpPr>
          <p:cNvPr id="18" name="Textfeld 17">
            <a:extLst>
              <a:ext uri="{FF2B5EF4-FFF2-40B4-BE49-F238E27FC236}">
                <a16:creationId xmlns:a16="http://schemas.microsoft.com/office/drawing/2014/main" id="{B7E73439-BC99-4476-ADE4-91FFC21ACD2A}"/>
              </a:ext>
            </a:extLst>
          </p:cNvPr>
          <p:cNvSpPr txBox="1"/>
          <p:nvPr/>
        </p:nvSpPr>
        <p:spPr bwMode="auto">
          <a:xfrm>
            <a:off x="323086" y="2310953"/>
            <a:ext cx="1109222" cy="369332"/>
          </a:xfrm>
          <a:prstGeom prst="rect">
            <a:avLst/>
          </a:prstGeom>
          <a:solidFill>
            <a:schemeClr val="bg2"/>
          </a:solidFill>
        </p:spPr>
        <p:txBody>
          <a:bodyPr wrap="square" rtlCol="0">
            <a:spAutoFit/>
          </a:bodyPr>
          <a:lstStyle/>
          <a:p>
            <a:pPr algn="ctr"/>
            <a:r>
              <a:rPr lang="de-DE" dirty="0"/>
              <a:t>Germany</a:t>
            </a:r>
          </a:p>
        </p:txBody>
      </p:sp>
      <p:cxnSp>
        <p:nvCxnSpPr>
          <p:cNvPr id="19" name="Straight Connector 19">
            <a:extLst>
              <a:ext uri="{FF2B5EF4-FFF2-40B4-BE49-F238E27FC236}">
                <a16:creationId xmlns:a16="http://schemas.microsoft.com/office/drawing/2014/main" id="{E9BDB6C2-4D54-43F6-BEDF-1E20002F3802}"/>
              </a:ext>
            </a:extLst>
          </p:cNvPr>
          <p:cNvCxnSpPr>
            <a:cxnSpLocks/>
          </p:cNvCxnSpPr>
          <p:nvPr/>
        </p:nvCxnSpPr>
        <p:spPr bwMode="auto">
          <a:xfrm>
            <a:off x="1654663" y="4230789"/>
            <a:ext cx="0" cy="9252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r Verbinder 19">
            <a:extLst>
              <a:ext uri="{FF2B5EF4-FFF2-40B4-BE49-F238E27FC236}">
                <a16:creationId xmlns:a16="http://schemas.microsoft.com/office/drawing/2014/main" id="{6FD13997-07EA-4860-892A-82D75E843786}"/>
              </a:ext>
            </a:extLst>
          </p:cNvPr>
          <p:cNvCxnSpPr>
            <a:cxnSpLocks/>
          </p:cNvCxnSpPr>
          <p:nvPr/>
        </p:nvCxnSpPr>
        <p:spPr bwMode="auto">
          <a:xfrm flipV="1">
            <a:off x="5619914" y="4249117"/>
            <a:ext cx="137953" cy="22050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feld 20">
            <a:extLst>
              <a:ext uri="{FF2B5EF4-FFF2-40B4-BE49-F238E27FC236}">
                <a16:creationId xmlns:a16="http://schemas.microsoft.com/office/drawing/2014/main" id="{AA4657B1-B5FA-4168-A9DD-D7A65827B8A1}"/>
              </a:ext>
            </a:extLst>
          </p:cNvPr>
          <p:cNvSpPr txBox="1"/>
          <p:nvPr/>
        </p:nvSpPr>
        <p:spPr bwMode="auto">
          <a:xfrm>
            <a:off x="307893" y="1055770"/>
            <a:ext cx="5253305" cy="738664"/>
          </a:xfrm>
          <a:prstGeom prst="rect">
            <a:avLst/>
          </a:prstGeom>
          <a:noFill/>
        </p:spPr>
        <p:txBody>
          <a:bodyPr wrap="square" rtlCol="0">
            <a:spAutoFit/>
          </a:bodyPr>
          <a:lstStyle/>
          <a:p>
            <a:r>
              <a:rPr lang="de-DE" sz="2400" dirty="0" err="1">
                <a:latin typeface="Arial Narrow" panose="020B0606020202030204" pitchFamily="34" charset="0"/>
              </a:rPr>
              <a:t>How</a:t>
            </a:r>
            <a:r>
              <a:rPr lang="de-DE" sz="2400" dirty="0">
                <a:latin typeface="Arial Narrow" panose="020B0606020202030204" pitchFamily="34" charset="0"/>
              </a:rPr>
              <a:t> </a:t>
            </a:r>
            <a:r>
              <a:rPr lang="de-DE" sz="2400" dirty="0" err="1">
                <a:latin typeface="Arial Narrow" panose="020B0606020202030204" pitchFamily="34" charset="0"/>
              </a:rPr>
              <a:t>to</a:t>
            </a:r>
            <a:r>
              <a:rPr lang="de-DE" sz="2400" dirty="0">
                <a:latin typeface="Arial Narrow" panose="020B0606020202030204" pitchFamily="34" charset="0"/>
              </a:rPr>
              <a:t> promote </a:t>
            </a:r>
            <a:r>
              <a:rPr lang="de-DE" sz="2400" dirty="0" err="1">
                <a:latin typeface="Arial Narrow" panose="020B0606020202030204" pitchFamily="34" charset="0"/>
              </a:rPr>
              <a:t>sharing</a:t>
            </a:r>
            <a:r>
              <a:rPr lang="de-DE" sz="2400" dirty="0">
                <a:latin typeface="Arial Narrow" panose="020B0606020202030204" pitchFamily="34" charset="0"/>
              </a:rPr>
              <a:t> and </a:t>
            </a:r>
            <a:r>
              <a:rPr lang="de-DE" sz="2400" dirty="0" err="1">
                <a:latin typeface="Arial Narrow" panose="020B0606020202030204" pitchFamily="34" charset="0"/>
              </a:rPr>
              <a:t>reuse</a:t>
            </a:r>
            <a:r>
              <a:rPr lang="de-DE" sz="2400" dirty="0">
                <a:latin typeface="Arial Narrow" panose="020B0606020202030204" pitchFamily="34" charset="0"/>
              </a:rPr>
              <a:t>?</a:t>
            </a:r>
          </a:p>
          <a:p>
            <a:pPr marL="1657350" lvl="3" indent="-285750">
              <a:buFont typeface="Arial" panose="020B0604020202020204" pitchFamily="34" charset="0"/>
              <a:buChar char="•"/>
            </a:pPr>
            <a:r>
              <a:rPr lang="de-DE" i="1" dirty="0">
                <a:latin typeface="Arial Narrow" panose="020B0606020202030204" pitchFamily="34" charset="0"/>
              </a:rPr>
              <a:t>Guiding </a:t>
            </a:r>
            <a:r>
              <a:rPr lang="de-DE" i="1" dirty="0" err="1">
                <a:latin typeface="Arial Narrow" panose="020B0606020202030204" pitchFamily="34" charset="0"/>
              </a:rPr>
              <a:t>principles</a:t>
            </a:r>
            <a:r>
              <a:rPr lang="de-DE" i="1" dirty="0">
                <a:latin typeface="Arial Narrow" panose="020B0606020202030204" pitchFamily="34" charset="0"/>
              </a:rPr>
              <a:t> </a:t>
            </a:r>
            <a:r>
              <a:rPr lang="de-DE" i="1" dirty="0" err="1">
                <a:latin typeface="Arial Narrow" panose="020B0606020202030204" pitchFamily="34" charset="0"/>
              </a:rPr>
              <a:t>for</a:t>
            </a:r>
            <a:r>
              <a:rPr lang="de-DE" i="1" dirty="0">
                <a:latin typeface="Arial Narrow" panose="020B0606020202030204" pitchFamily="34" charset="0"/>
              </a:rPr>
              <a:t> </a:t>
            </a:r>
            <a:r>
              <a:rPr lang="de-DE" i="1" dirty="0" err="1">
                <a:latin typeface="Arial Narrow" panose="020B0606020202030204" pitchFamily="34" charset="0"/>
              </a:rPr>
              <a:t>data</a:t>
            </a:r>
            <a:r>
              <a:rPr lang="de-DE" i="1" dirty="0">
                <a:latin typeface="Arial Narrow" panose="020B0606020202030204" pitchFamily="34" charset="0"/>
              </a:rPr>
              <a:t> (FAIR)</a:t>
            </a:r>
          </a:p>
        </p:txBody>
      </p:sp>
      <p:sp>
        <p:nvSpPr>
          <p:cNvPr id="22" name="Textfeld 21">
            <a:extLst>
              <a:ext uri="{FF2B5EF4-FFF2-40B4-BE49-F238E27FC236}">
                <a16:creationId xmlns:a16="http://schemas.microsoft.com/office/drawing/2014/main" id="{ACCCDF36-9AE2-4AD0-9981-32FC326C453C}"/>
              </a:ext>
            </a:extLst>
          </p:cNvPr>
          <p:cNvSpPr txBox="1"/>
          <p:nvPr/>
        </p:nvSpPr>
        <p:spPr bwMode="auto">
          <a:xfrm>
            <a:off x="235131" y="6059511"/>
            <a:ext cx="1975806" cy="369332"/>
          </a:xfrm>
          <a:prstGeom prst="rect">
            <a:avLst/>
          </a:prstGeom>
          <a:solidFill>
            <a:schemeClr val="bg2"/>
          </a:solidFill>
        </p:spPr>
        <p:txBody>
          <a:bodyPr wrap="square" rtlCol="0">
            <a:spAutoFit/>
          </a:bodyPr>
          <a:lstStyle/>
          <a:p>
            <a:pPr algn="ctr"/>
            <a:r>
              <a:rPr lang="de-DE" dirty="0"/>
              <a:t>Europe (&amp; </a:t>
            </a:r>
            <a:r>
              <a:rPr lang="de-DE" dirty="0" err="1"/>
              <a:t>beyond</a:t>
            </a:r>
            <a:r>
              <a:rPr lang="de-DE" dirty="0"/>
              <a:t>)</a:t>
            </a:r>
          </a:p>
        </p:txBody>
      </p:sp>
      <p:sp>
        <p:nvSpPr>
          <p:cNvPr id="3" name="Rechteck 2">
            <a:extLst>
              <a:ext uri="{FF2B5EF4-FFF2-40B4-BE49-F238E27FC236}">
                <a16:creationId xmlns:a16="http://schemas.microsoft.com/office/drawing/2014/main" id="{6FA54497-8625-4698-A360-8CC3F70932CC}"/>
              </a:ext>
            </a:extLst>
          </p:cNvPr>
          <p:cNvSpPr/>
          <p:nvPr/>
        </p:nvSpPr>
        <p:spPr>
          <a:xfrm>
            <a:off x="2851912" y="2068279"/>
            <a:ext cx="5536003" cy="646331"/>
          </a:xfrm>
          <a:prstGeom prst="rect">
            <a:avLst/>
          </a:prstGeom>
        </p:spPr>
        <p:txBody>
          <a:bodyPr wrap="none">
            <a:spAutoFit/>
          </a:bodyPr>
          <a:lstStyle/>
          <a:p>
            <a:pPr algn="ctr"/>
            <a:r>
              <a:rPr lang="de-DE" dirty="0"/>
              <a:t>Sharing and </a:t>
            </a:r>
            <a:r>
              <a:rPr lang="de-DE" dirty="0" err="1"/>
              <a:t>reproducibility</a:t>
            </a:r>
            <a:endParaRPr lang="de-DE" dirty="0"/>
          </a:p>
          <a:p>
            <a:pPr algn="ctr"/>
            <a:r>
              <a:rPr lang="de-DE" dirty="0">
                <a:hlinkClick r:id="rId2"/>
              </a:rPr>
              <a:t>https://www.youtube.com/watch?v=j-6N3bLgYyQ&amp;t=10s</a:t>
            </a:r>
            <a:r>
              <a:rPr lang="de-DE" dirty="0"/>
              <a:t> </a:t>
            </a:r>
          </a:p>
        </p:txBody>
      </p:sp>
      <p:sp>
        <p:nvSpPr>
          <p:cNvPr id="23" name="Datumsplatzhalter 3">
            <a:extLst>
              <a:ext uri="{FF2B5EF4-FFF2-40B4-BE49-F238E27FC236}">
                <a16:creationId xmlns:a16="http://schemas.microsoft.com/office/drawing/2014/main" id="{B2BABE4E-DCA1-4763-B0D0-7F865F412477}"/>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Tree>
    <p:extLst>
      <p:ext uri="{BB962C8B-B14F-4D97-AF65-F5344CB8AC3E}">
        <p14:creationId xmlns:p14="http://schemas.microsoft.com/office/powerpoint/2010/main" val="1682714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a:xfrm>
            <a:off x="571500" y="284507"/>
            <a:ext cx="9296602" cy="681355"/>
          </a:xfrm>
        </p:spPr>
        <p:txBody>
          <a:bodyPr>
            <a:noAutofit/>
          </a:bodyPr>
          <a:lstStyle/>
          <a:p>
            <a:r>
              <a:rPr lang="en-US" sz="3200" dirty="0"/>
              <a:t>The FAIR principles for data and data stewardship</a:t>
            </a:r>
            <a:endParaRPr lang="de-DE" sz="3200"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4</a:t>
            </a:fld>
            <a:endParaRPr lang="de-DE" dirty="0"/>
          </a:p>
        </p:txBody>
      </p:sp>
      <p:pic>
        <p:nvPicPr>
          <p:cNvPr id="7" name="Picture 2">
            <a:extLst>
              <a:ext uri="{FF2B5EF4-FFF2-40B4-BE49-F238E27FC236}">
                <a16:creationId xmlns:a16="http://schemas.microsoft.com/office/drawing/2014/main" id="{CCCC487A-57DD-40EA-833D-CDF303AE11AA}"/>
              </a:ext>
            </a:extLst>
          </p:cNvPr>
          <p:cNvPicPr>
            <a:picLocks noChangeAspect="1"/>
          </p:cNvPicPr>
          <p:nvPr/>
        </p:nvPicPr>
        <p:blipFill>
          <a:blip r:embed="rId2"/>
          <a:stretch>
            <a:fillRect/>
          </a:stretch>
        </p:blipFill>
        <p:spPr bwMode="auto">
          <a:xfrm>
            <a:off x="461744" y="1913590"/>
            <a:ext cx="6505146" cy="3713150"/>
          </a:xfrm>
          <a:prstGeom prst="rect">
            <a:avLst/>
          </a:prstGeom>
        </p:spPr>
      </p:pic>
      <p:sp>
        <p:nvSpPr>
          <p:cNvPr id="8" name="Rectangle 2">
            <a:extLst>
              <a:ext uri="{FF2B5EF4-FFF2-40B4-BE49-F238E27FC236}">
                <a16:creationId xmlns:a16="http://schemas.microsoft.com/office/drawing/2014/main" id="{8F823680-7FF6-448B-92ED-8C2707BEBB57}"/>
              </a:ext>
            </a:extLst>
          </p:cNvPr>
          <p:cNvSpPr/>
          <p:nvPr/>
        </p:nvSpPr>
        <p:spPr bwMode="auto">
          <a:xfrm>
            <a:off x="83341" y="5843056"/>
            <a:ext cx="7814429" cy="407804"/>
          </a:xfrm>
          <a:prstGeom prst="rect">
            <a:avLst/>
          </a:prstGeom>
        </p:spPr>
        <p:txBody>
          <a:bodyPr wrap="square">
            <a:spAutoFit/>
          </a:bodyPr>
          <a:lstStyle/>
          <a:p>
            <a:pPr marL="171450" indent="-171450">
              <a:buFont typeface="Arial" panose="020B0604020202020204" pitchFamily="34" charset="0"/>
              <a:buChar char="•"/>
              <a:defRPr/>
            </a:pPr>
            <a:r>
              <a:rPr lang="de-DE" sz="1000" dirty="0"/>
              <a:t>Wilkinson et al., 2016, Scientific Data, DOI: 10.1038/sdata.2016.18, CC-BY 4.0 (</a:t>
            </a:r>
            <a:r>
              <a:rPr lang="de-DE" sz="1000" dirty="0">
                <a:hlinkClick r:id="rId3"/>
              </a:rPr>
              <a:t>http://creativecommons.org/licenses/by/4.0</a:t>
            </a:r>
            <a:r>
              <a:rPr lang="de-DE" sz="1000" dirty="0"/>
              <a:t>)</a:t>
            </a:r>
          </a:p>
          <a:p>
            <a:pPr marL="171450" indent="-171450">
              <a:buFont typeface="Arial" panose="020B0604020202020204" pitchFamily="34" charset="0"/>
              <a:buChar char="•"/>
              <a:defRPr/>
            </a:pPr>
            <a:r>
              <a:rPr lang="de-DE" sz="1050" dirty="0"/>
              <a:t>Jacobsen et al., 2020, FAIR </a:t>
            </a:r>
            <a:r>
              <a:rPr lang="de-DE" sz="1050" dirty="0" err="1"/>
              <a:t>Principles</a:t>
            </a:r>
            <a:r>
              <a:rPr lang="de-DE" sz="1050" dirty="0"/>
              <a:t>: </a:t>
            </a:r>
            <a:r>
              <a:rPr lang="de-DE" sz="1050" dirty="0" err="1"/>
              <a:t>Interpretations</a:t>
            </a:r>
            <a:r>
              <a:rPr lang="de-DE" sz="1050" dirty="0"/>
              <a:t> and Implementation </a:t>
            </a:r>
            <a:r>
              <a:rPr lang="de-DE" sz="1050" dirty="0" err="1"/>
              <a:t>Considerations</a:t>
            </a:r>
            <a:r>
              <a:rPr lang="de-DE" sz="1050" dirty="0"/>
              <a:t>. Data </a:t>
            </a:r>
            <a:r>
              <a:rPr lang="de-DE" sz="1050" dirty="0" err="1"/>
              <a:t>Intelligence</a:t>
            </a:r>
            <a:r>
              <a:rPr lang="de-DE" sz="1050" dirty="0"/>
              <a:t>, DOI: 10.1162/dint_r_00024</a:t>
            </a:r>
            <a:endParaRPr sz="1050" dirty="0"/>
          </a:p>
        </p:txBody>
      </p:sp>
      <p:sp>
        <p:nvSpPr>
          <p:cNvPr id="9" name="Textfeld 8">
            <a:extLst>
              <a:ext uri="{FF2B5EF4-FFF2-40B4-BE49-F238E27FC236}">
                <a16:creationId xmlns:a16="http://schemas.microsoft.com/office/drawing/2014/main" id="{3617A379-C158-402C-BC82-41475728B8F9}"/>
              </a:ext>
            </a:extLst>
          </p:cNvPr>
          <p:cNvSpPr txBox="1"/>
          <p:nvPr/>
        </p:nvSpPr>
        <p:spPr bwMode="auto">
          <a:xfrm>
            <a:off x="8124097" y="1805778"/>
            <a:ext cx="3940664" cy="4462760"/>
          </a:xfrm>
          <a:prstGeom prst="rect">
            <a:avLst/>
          </a:prstGeom>
          <a:noFill/>
        </p:spPr>
        <p:txBody>
          <a:bodyPr wrap="square" rtlCol="0">
            <a:spAutoFit/>
          </a:bodyPr>
          <a:lstStyle/>
          <a:p>
            <a:r>
              <a:rPr lang="de-DE" sz="2000" b="1" i="1" dirty="0">
                <a:latin typeface="Leelawadee" panose="020B0502040204020203" pitchFamily="34" charset="-34"/>
                <a:cs typeface="Leelawadee" panose="020B0502040204020203" pitchFamily="34" charset="-34"/>
              </a:rPr>
              <a:t>Guiding</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principles</a:t>
            </a:r>
            <a:endParaRPr lang="de-DE" sz="2000" b="1" dirty="0">
              <a:latin typeface="Leelawadee" panose="020B0502040204020203" pitchFamily="34" charset="-34"/>
              <a:cs typeface="Leelawadee" panose="020B0502040204020203" pitchFamily="34" charset="-34"/>
            </a:endParaRPr>
          </a:p>
          <a:p>
            <a:r>
              <a:rPr lang="de-DE" sz="1600" i="1" dirty="0">
                <a:latin typeface="Leelawadee" panose="020B0502040204020203" pitchFamily="34" charset="-34"/>
                <a:cs typeface="Leelawadee" panose="020B0502040204020203" pitchFamily="34" charset="-34"/>
              </a:rPr>
              <a:t>(not</a:t>
            </a:r>
            <a:r>
              <a:rPr lang="de-DE" sz="1600" dirty="0">
                <a:latin typeface="Leelawadee" panose="020B0502040204020203" pitchFamily="34" charset="-34"/>
                <a:cs typeface="Leelawadee" panose="020B0502040204020203" pitchFamily="34" charset="-34"/>
              </a:rPr>
              <a:t> a </a:t>
            </a:r>
            <a:r>
              <a:rPr lang="de-DE" sz="1600" dirty="0" err="1">
                <a:latin typeface="Leelawadee" panose="020B0502040204020203" pitchFamily="34" charset="-34"/>
                <a:cs typeface="Leelawadee" panose="020B0502040204020203" pitchFamily="34" charset="-34"/>
              </a:rPr>
              <a:t>dictation</a:t>
            </a:r>
            <a:r>
              <a:rPr lang="de-DE" sz="1600" dirty="0">
                <a:latin typeface="Leelawadee" panose="020B0502040204020203" pitchFamily="34" charset="-34"/>
                <a:cs typeface="Leelawadee" panose="020B0502040204020203" pitchFamily="34" charset="-34"/>
              </a:rPr>
              <a:t> of </a:t>
            </a:r>
            <a:r>
              <a:rPr lang="de-DE" sz="1600" dirty="0" err="1">
                <a:latin typeface="Leelawadee" panose="020B0502040204020203" pitchFamily="34" charset="-34"/>
                <a:cs typeface="Leelawadee" panose="020B0502040204020203" pitchFamily="34" charset="-34"/>
              </a:rPr>
              <a:t>technical</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solutions</a:t>
            </a:r>
            <a:r>
              <a:rPr lang="de-DE" sz="1600" dirty="0">
                <a:latin typeface="Leelawadee" panose="020B0502040204020203" pitchFamily="34" charset="-34"/>
                <a:cs typeface="Leelawadee" panose="020B0502040204020203" pitchFamily="34" charset="-34"/>
              </a:rPr>
              <a:t>)</a:t>
            </a:r>
          </a:p>
          <a:p>
            <a:pPr marL="285750" indent="-285750">
              <a:buFontTx/>
              <a:buChar char="-"/>
            </a:pPr>
            <a:endParaRPr lang="de-DE" sz="2000" dirty="0">
              <a:latin typeface="Leelawadee" panose="020B0502040204020203" pitchFamily="34" charset="-34"/>
              <a:cs typeface="Leelawadee" panose="020B0502040204020203" pitchFamily="34" charset="-34"/>
            </a:endParaRPr>
          </a:p>
          <a:p>
            <a:r>
              <a:rPr lang="de-DE" sz="2000" b="1" dirty="0">
                <a:latin typeface="Leelawadee" panose="020B0502040204020203" pitchFamily="34" charset="-34"/>
                <a:cs typeface="Leelawadee" panose="020B0502040204020203" pitchFamily="34" charset="-34"/>
              </a:rPr>
              <a:t>Goal </a:t>
            </a:r>
            <a:r>
              <a:rPr lang="de-DE" sz="2000" b="1" dirty="0" err="1">
                <a:latin typeface="Leelawadee" panose="020B0502040204020203" pitchFamily="34" charset="-34"/>
                <a:cs typeface="Leelawadee" panose="020B0502040204020203" pitchFamily="34" charset="-34"/>
              </a:rPr>
              <a:t>is</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machine-readability</a:t>
            </a:r>
            <a:endParaRPr lang="de-DE" sz="2000" b="1" dirty="0">
              <a:latin typeface="Leelawadee" panose="020B0502040204020203" pitchFamily="34" charset="-34"/>
              <a:cs typeface="Leelawadee" panose="020B0502040204020203" pitchFamily="34" charset="-34"/>
            </a:endParaRPr>
          </a:p>
          <a:p>
            <a:r>
              <a:rPr lang="de-DE" sz="1600" i="1" dirty="0">
                <a:latin typeface="Leelawadee" panose="020B0502040204020203" pitchFamily="34" charset="-34"/>
                <a:cs typeface="Leelawadee" panose="020B0502040204020203" pitchFamily="34" charset="-34"/>
              </a:rPr>
              <a:t>(not</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only</a:t>
            </a:r>
            <a:r>
              <a:rPr lang="de-DE" sz="1600" dirty="0">
                <a:latin typeface="Leelawadee" panose="020B0502040204020203" pitchFamily="34" charset="-34"/>
                <a:cs typeface="Leelawadee" panose="020B0502040204020203" pitchFamily="34" charset="-34"/>
              </a:rPr>
              <a:t> human </a:t>
            </a:r>
            <a:r>
              <a:rPr lang="de-DE" sz="1600" dirty="0" err="1">
                <a:latin typeface="Leelawadee" panose="020B0502040204020203" pitchFamily="34" charset="-34"/>
                <a:cs typeface="Leelawadee" panose="020B0502040204020203" pitchFamily="34" charset="-34"/>
              </a:rPr>
              <a:t>ability</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to</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reuse</a:t>
            </a:r>
            <a:r>
              <a:rPr lang="de-DE" sz="1600" dirty="0">
                <a:latin typeface="Leelawadee" panose="020B0502040204020203" pitchFamily="34" charset="-34"/>
                <a:cs typeface="Leelawadee" panose="020B0502040204020203" pitchFamily="34" charset="-34"/>
              </a:rPr>
              <a:t>)</a:t>
            </a:r>
          </a:p>
          <a:p>
            <a:endParaRPr lang="de-DE" sz="1600" dirty="0">
              <a:latin typeface="Leelawadee" panose="020B0502040204020203" pitchFamily="34" charset="-34"/>
              <a:cs typeface="Leelawadee" panose="020B0502040204020203" pitchFamily="34" charset="-34"/>
            </a:endParaRPr>
          </a:p>
          <a:p>
            <a:r>
              <a:rPr lang="de-DE" sz="2000" b="1" dirty="0">
                <a:latin typeface="Leelawadee" panose="020B0502040204020203" pitchFamily="34" charset="-34"/>
                <a:cs typeface="Leelawadee" panose="020B0502040204020203" pitchFamily="34" charset="-34"/>
              </a:rPr>
              <a:t>Guidelines </a:t>
            </a:r>
            <a:r>
              <a:rPr lang="de-DE" sz="2000" b="1" dirty="0" err="1">
                <a:latin typeface="Leelawadee" panose="020B0502040204020203" pitchFamily="34" charset="-34"/>
                <a:cs typeface="Leelawadee" panose="020B0502040204020203" pitchFamily="34" charset="-34"/>
              </a:rPr>
              <a:t>for</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data</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producers</a:t>
            </a:r>
            <a:r>
              <a:rPr lang="de-DE" sz="2000" b="1" dirty="0">
                <a:latin typeface="Leelawadee" panose="020B0502040204020203" pitchFamily="34" charset="-34"/>
                <a:cs typeface="Leelawadee" panose="020B0502040204020203" pitchFamily="34" charset="-34"/>
              </a:rPr>
              <a:t> </a:t>
            </a:r>
          </a:p>
          <a:p>
            <a:r>
              <a:rPr lang="de-DE" sz="2000" b="1" i="1" dirty="0">
                <a:latin typeface="Leelawadee" panose="020B0502040204020203" pitchFamily="34" charset="-34"/>
                <a:cs typeface="Leelawadee" panose="020B0502040204020203" pitchFamily="34" charset="-34"/>
              </a:rPr>
              <a:t>and</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publishers</a:t>
            </a:r>
            <a:endParaRPr lang="de-DE" sz="2000" b="1" dirty="0">
              <a:latin typeface="Leelawadee" panose="020B0502040204020203" pitchFamily="34" charset="-34"/>
              <a:cs typeface="Leelawadee" panose="020B0502040204020203" pitchFamily="34" charset="-34"/>
            </a:endParaRPr>
          </a:p>
          <a:p>
            <a:endParaRPr lang="de-DE" sz="2000" b="1" dirty="0">
              <a:latin typeface="Leelawadee" panose="020B0502040204020203" pitchFamily="34" charset="-34"/>
              <a:cs typeface="Leelawadee" panose="020B0502040204020203" pitchFamily="34" charset="-34"/>
            </a:endParaRPr>
          </a:p>
          <a:p>
            <a:r>
              <a:rPr lang="de-DE" sz="2000" b="1" dirty="0" err="1">
                <a:latin typeface="Leelawadee" panose="020B0502040204020203" pitchFamily="34" charset="-34"/>
                <a:cs typeface="Leelawadee" panose="020B0502040204020203" pitchFamily="34" charset="-34"/>
              </a:rPr>
              <a:t>Applies</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to</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data</a:t>
            </a:r>
            <a:r>
              <a:rPr lang="de-DE" sz="2000" b="1" dirty="0">
                <a:latin typeface="Leelawadee" panose="020B0502040204020203" pitchFamily="34" charset="-34"/>
                <a:cs typeface="Leelawadee" panose="020B0502040204020203" pitchFamily="34" charset="-34"/>
              </a:rPr>
              <a:t> and </a:t>
            </a:r>
            <a:r>
              <a:rPr lang="de-DE" sz="2000" b="1" dirty="0" err="1">
                <a:latin typeface="Leelawadee" panose="020B0502040204020203" pitchFamily="34" charset="-34"/>
                <a:cs typeface="Leelawadee" panose="020B0502040204020203" pitchFamily="34" charset="-34"/>
              </a:rPr>
              <a:t>their</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provenance</a:t>
            </a:r>
            <a:endParaRPr lang="de-DE" sz="2000" b="1" dirty="0">
              <a:latin typeface="Leelawadee" panose="020B0502040204020203" pitchFamily="34" charset="-34"/>
              <a:cs typeface="Leelawadee" panose="020B0502040204020203" pitchFamily="34" charset="-34"/>
            </a:endParaRPr>
          </a:p>
          <a:p>
            <a:endParaRPr lang="de-DE" sz="1600" dirty="0">
              <a:latin typeface="Leelawadee" panose="020B0502040204020203" pitchFamily="34" charset="-34"/>
              <a:cs typeface="Leelawadee" panose="020B0502040204020203" pitchFamily="34" charset="-34"/>
            </a:endParaRPr>
          </a:p>
          <a:p>
            <a:r>
              <a:rPr lang="de-DE" sz="2000" dirty="0">
                <a:latin typeface="Leelawadee" panose="020B0502040204020203" pitchFamily="34" charset="-34"/>
                <a:cs typeface="Leelawadee" panose="020B0502040204020203" pitchFamily="34" charset="-34"/>
              </a:rPr>
              <a:t>FAIR </a:t>
            </a:r>
            <a:r>
              <a:rPr lang="de-DE" sz="2000" dirty="0" err="1">
                <a:latin typeface="Leelawadee" panose="020B0502040204020203" pitchFamily="34" charset="-34"/>
                <a:cs typeface="Leelawadee" panose="020B0502040204020203" pitchFamily="34" charset="-34"/>
              </a:rPr>
              <a:t>is</a:t>
            </a:r>
            <a:r>
              <a:rPr lang="de-DE" sz="2000" dirty="0">
                <a:latin typeface="Leelawadee" panose="020B0502040204020203" pitchFamily="34" charset="-34"/>
                <a:cs typeface="Leelawadee" panose="020B0502040204020203" pitchFamily="34" charset="-34"/>
              </a:rPr>
              <a:t> </a:t>
            </a:r>
            <a:r>
              <a:rPr lang="de-DE" sz="2000" i="1" dirty="0">
                <a:latin typeface="Leelawadee" panose="020B0502040204020203" pitchFamily="34" charset="-34"/>
                <a:cs typeface="Leelawadee" panose="020B0502040204020203" pitchFamily="34" charset="-34"/>
              </a:rPr>
              <a:t>not</a:t>
            </a:r>
            <a:endParaRPr lang="de-DE" sz="2000" dirty="0">
              <a:latin typeface="Leelawadee" panose="020B0502040204020203" pitchFamily="34" charset="-34"/>
              <a:cs typeface="Leelawadee" panose="020B0502040204020203" pitchFamily="34" charset="-34"/>
            </a:endParaRPr>
          </a:p>
          <a:p>
            <a:pPr marL="285750" indent="-285750">
              <a:buFontTx/>
              <a:buChar char="-"/>
            </a:pPr>
            <a:r>
              <a:rPr lang="de-DE" sz="2000" dirty="0" err="1">
                <a:latin typeface="Leelawadee" panose="020B0502040204020203" pitchFamily="34" charset="-34"/>
                <a:cs typeface="Leelawadee" panose="020B0502040204020203" pitchFamily="34" charset="-34"/>
              </a:rPr>
              <a:t>the</a:t>
            </a:r>
            <a:r>
              <a:rPr lang="de-DE" sz="2000" dirty="0">
                <a:latin typeface="Leelawadee" panose="020B0502040204020203" pitchFamily="34" charset="-34"/>
                <a:cs typeface="Leelawadee" panose="020B0502040204020203" pitchFamily="34" charset="-34"/>
              </a:rPr>
              <a:t> same </a:t>
            </a:r>
            <a:r>
              <a:rPr lang="de-DE" sz="2000" dirty="0" err="1">
                <a:latin typeface="Leelawadee" panose="020B0502040204020203" pitchFamily="34" charset="-34"/>
                <a:cs typeface="Leelawadee" panose="020B0502040204020203" pitchFamily="34" charset="-34"/>
              </a:rPr>
              <a:t>as</a:t>
            </a:r>
            <a:r>
              <a:rPr lang="de-DE" sz="2000" dirty="0">
                <a:latin typeface="Leelawadee" panose="020B0502040204020203" pitchFamily="34" charset="-34"/>
                <a:cs typeface="Leelawadee" panose="020B0502040204020203" pitchFamily="34" charset="-34"/>
              </a:rPr>
              <a:t> „open“</a:t>
            </a:r>
          </a:p>
          <a:p>
            <a:pPr marL="285750" indent="-285750">
              <a:buFontTx/>
              <a:buChar char="-"/>
            </a:pPr>
            <a:r>
              <a:rPr lang="de-DE" sz="2000" dirty="0">
                <a:latin typeface="Leelawadee" panose="020B0502040204020203" pitchFamily="34" charset="-34"/>
                <a:cs typeface="Leelawadee" panose="020B0502040204020203" pitchFamily="34" charset="-34"/>
              </a:rPr>
              <a:t>a </a:t>
            </a:r>
            <a:r>
              <a:rPr lang="de-DE" sz="2000" dirty="0" err="1">
                <a:latin typeface="Leelawadee" panose="020B0502040204020203" pitchFamily="34" charset="-34"/>
                <a:cs typeface="Leelawadee" panose="020B0502040204020203" pitchFamily="34" charset="-34"/>
              </a:rPr>
              <a:t>standard</a:t>
            </a:r>
            <a:endParaRPr lang="de-DE" sz="2000" dirty="0">
              <a:latin typeface="Leelawadee" panose="020B0502040204020203" pitchFamily="34" charset="-34"/>
              <a:cs typeface="Leelawadee" panose="020B0502040204020203" pitchFamily="34" charset="-34"/>
            </a:endParaRPr>
          </a:p>
        </p:txBody>
      </p:sp>
      <p:sp>
        <p:nvSpPr>
          <p:cNvPr id="10" name="Textfeld 9">
            <a:extLst>
              <a:ext uri="{FF2B5EF4-FFF2-40B4-BE49-F238E27FC236}">
                <a16:creationId xmlns:a16="http://schemas.microsoft.com/office/drawing/2014/main" id="{13D14951-C7A6-4923-8844-EB7172D2923F}"/>
              </a:ext>
            </a:extLst>
          </p:cNvPr>
          <p:cNvSpPr txBox="1"/>
          <p:nvPr/>
        </p:nvSpPr>
        <p:spPr bwMode="auto">
          <a:xfrm>
            <a:off x="1159251" y="1117355"/>
            <a:ext cx="9655789" cy="461665"/>
          </a:xfrm>
          <a:prstGeom prst="rect">
            <a:avLst/>
          </a:prstGeom>
          <a:noFill/>
        </p:spPr>
        <p:txBody>
          <a:bodyPr wrap="square" rtlCol="0">
            <a:spAutoFit/>
          </a:bodyPr>
          <a:lstStyle/>
          <a:p>
            <a:pPr algn="ctr"/>
            <a:r>
              <a:rPr lang="de-DE" sz="2400" b="1" dirty="0" err="1">
                <a:solidFill>
                  <a:srgbClr val="0098D8"/>
                </a:solidFill>
                <a:latin typeface="Leelawadee" panose="020B0502040204020203" pitchFamily="34" charset="-34"/>
                <a:cs typeface="Leelawadee" panose="020B0502040204020203" pitchFamily="34" charset="-34"/>
              </a:rPr>
              <a:t>Findable</a:t>
            </a:r>
            <a:r>
              <a:rPr lang="de-DE" sz="2400" b="1" dirty="0">
                <a:solidFill>
                  <a:srgbClr val="0098D8"/>
                </a:solidFill>
                <a:latin typeface="Leelawadee" panose="020B0502040204020203" pitchFamily="34" charset="-34"/>
                <a:cs typeface="Leelawadee" panose="020B0502040204020203" pitchFamily="34" charset="-34"/>
              </a:rPr>
              <a:t>	  </a:t>
            </a:r>
            <a:r>
              <a:rPr lang="de-DE" sz="2400" b="1" dirty="0" err="1">
                <a:solidFill>
                  <a:srgbClr val="0098D8"/>
                </a:solidFill>
                <a:latin typeface="Leelawadee" panose="020B0502040204020203" pitchFamily="34" charset="-34"/>
                <a:cs typeface="Leelawadee" panose="020B0502040204020203" pitchFamily="34" charset="-34"/>
              </a:rPr>
              <a:t>Accessible</a:t>
            </a:r>
            <a:r>
              <a:rPr lang="de-DE" sz="2400" b="1" dirty="0">
                <a:solidFill>
                  <a:srgbClr val="0098D8"/>
                </a:solidFill>
                <a:latin typeface="Leelawadee" panose="020B0502040204020203" pitchFamily="34" charset="-34"/>
                <a:cs typeface="Leelawadee" panose="020B0502040204020203" pitchFamily="34" charset="-34"/>
              </a:rPr>
              <a:t>		Interoperable	  </a:t>
            </a:r>
            <a:r>
              <a:rPr lang="de-DE" sz="2400" b="1" dirty="0" err="1">
                <a:solidFill>
                  <a:srgbClr val="0098D8"/>
                </a:solidFill>
                <a:latin typeface="Leelawadee" panose="020B0502040204020203" pitchFamily="34" charset="-34"/>
                <a:cs typeface="Leelawadee" panose="020B0502040204020203" pitchFamily="34" charset="-34"/>
              </a:rPr>
              <a:t>Reusable</a:t>
            </a:r>
            <a:r>
              <a:rPr lang="de-DE" sz="2400" b="1" dirty="0">
                <a:solidFill>
                  <a:srgbClr val="0098D8"/>
                </a:solidFill>
                <a:latin typeface="Leelawadee" panose="020B0502040204020203" pitchFamily="34" charset="-34"/>
                <a:cs typeface="Leelawadee" panose="020B0502040204020203" pitchFamily="34" charset="-34"/>
              </a:rPr>
              <a:t> </a:t>
            </a:r>
          </a:p>
        </p:txBody>
      </p:sp>
      <p:sp>
        <p:nvSpPr>
          <p:cNvPr id="11" name="Datumsplatzhalter 3">
            <a:extLst>
              <a:ext uri="{FF2B5EF4-FFF2-40B4-BE49-F238E27FC236}">
                <a16:creationId xmlns:a16="http://schemas.microsoft.com/office/drawing/2014/main" id="{60070CA6-47E7-4492-8A0D-0E4980798F85}"/>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Tree>
    <p:extLst>
      <p:ext uri="{BB962C8B-B14F-4D97-AF65-F5344CB8AC3E}">
        <p14:creationId xmlns:p14="http://schemas.microsoft.com/office/powerpoint/2010/main" val="323077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a:xfrm>
            <a:off x="571500" y="284507"/>
            <a:ext cx="9296602" cy="681355"/>
          </a:xfrm>
        </p:spPr>
        <p:txBody>
          <a:bodyPr>
            <a:noAutofit/>
          </a:bodyPr>
          <a:lstStyle/>
          <a:p>
            <a:r>
              <a:rPr lang="en-US" sz="3200" dirty="0"/>
              <a:t>The FAIR principles for data and data stewardship</a:t>
            </a:r>
            <a:endParaRPr lang="de-DE" sz="3200"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5</a:t>
            </a:fld>
            <a:endParaRPr lang="de-DE" dirty="0"/>
          </a:p>
        </p:txBody>
      </p:sp>
      <p:pic>
        <p:nvPicPr>
          <p:cNvPr id="7" name="Picture 2">
            <a:extLst>
              <a:ext uri="{FF2B5EF4-FFF2-40B4-BE49-F238E27FC236}">
                <a16:creationId xmlns:a16="http://schemas.microsoft.com/office/drawing/2014/main" id="{CCCC487A-57DD-40EA-833D-CDF303AE11AA}"/>
              </a:ext>
            </a:extLst>
          </p:cNvPr>
          <p:cNvPicPr>
            <a:picLocks noChangeAspect="1"/>
          </p:cNvPicPr>
          <p:nvPr/>
        </p:nvPicPr>
        <p:blipFill>
          <a:blip r:embed="rId2"/>
          <a:stretch>
            <a:fillRect/>
          </a:stretch>
        </p:blipFill>
        <p:spPr bwMode="auto">
          <a:xfrm>
            <a:off x="461744" y="1913590"/>
            <a:ext cx="6505146" cy="3713150"/>
          </a:xfrm>
          <a:prstGeom prst="rect">
            <a:avLst/>
          </a:prstGeom>
        </p:spPr>
      </p:pic>
      <p:sp>
        <p:nvSpPr>
          <p:cNvPr id="8" name="Rectangle 2">
            <a:extLst>
              <a:ext uri="{FF2B5EF4-FFF2-40B4-BE49-F238E27FC236}">
                <a16:creationId xmlns:a16="http://schemas.microsoft.com/office/drawing/2014/main" id="{8F823680-7FF6-448B-92ED-8C2707BEBB57}"/>
              </a:ext>
            </a:extLst>
          </p:cNvPr>
          <p:cNvSpPr/>
          <p:nvPr/>
        </p:nvSpPr>
        <p:spPr bwMode="auto">
          <a:xfrm>
            <a:off x="83341" y="5843056"/>
            <a:ext cx="7814429" cy="407804"/>
          </a:xfrm>
          <a:prstGeom prst="rect">
            <a:avLst/>
          </a:prstGeom>
        </p:spPr>
        <p:txBody>
          <a:bodyPr wrap="square">
            <a:spAutoFit/>
          </a:bodyPr>
          <a:lstStyle/>
          <a:p>
            <a:pPr marL="171450" indent="-171450">
              <a:buFont typeface="Arial" panose="020B0604020202020204" pitchFamily="34" charset="0"/>
              <a:buChar char="•"/>
              <a:defRPr/>
            </a:pPr>
            <a:r>
              <a:rPr lang="de-DE" sz="1000" dirty="0"/>
              <a:t>Wilkinson et al., 2016, Scientific Data, DOI: 10.1038/sdata.2016.18, CC-BY 4.0 (</a:t>
            </a:r>
            <a:r>
              <a:rPr lang="de-DE" sz="1000" dirty="0">
                <a:hlinkClick r:id="rId3"/>
              </a:rPr>
              <a:t>http://creativecommons.org/licenses/by/4.0</a:t>
            </a:r>
            <a:r>
              <a:rPr lang="de-DE" sz="1000" dirty="0"/>
              <a:t>)</a:t>
            </a:r>
          </a:p>
          <a:p>
            <a:pPr marL="171450" indent="-171450">
              <a:buFont typeface="Arial" panose="020B0604020202020204" pitchFamily="34" charset="0"/>
              <a:buChar char="•"/>
              <a:defRPr/>
            </a:pPr>
            <a:r>
              <a:rPr lang="de-DE" sz="1050" dirty="0"/>
              <a:t>Jacobsen et al., 2020, FAIR </a:t>
            </a:r>
            <a:r>
              <a:rPr lang="de-DE" sz="1050" dirty="0" err="1"/>
              <a:t>Principles</a:t>
            </a:r>
            <a:r>
              <a:rPr lang="de-DE" sz="1050" dirty="0"/>
              <a:t>: </a:t>
            </a:r>
            <a:r>
              <a:rPr lang="de-DE" sz="1050" dirty="0" err="1"/>
              <a:t>Interpretations</a:t>
            </a:r>
            <a:r>
              <a:rPr lang="de-DE" sz="1050" dirty="0"/>
              <a:t> and Implementation </a:t>
            </a:r>
            <a:r>
              <a:rPr lang="de-DE" sz="1050" dirty="0" err="1"/>
              <a:t>Considerations</a:t>
            </a:r>
            <a:r>
              <a:rPr lang="de-DE" sz="1050" dirty="0"/>
              <a:t>. Data </a:t>
            </a:r>
            <a:r>
              <a:rPr lang="de-DE" sz="1050" dirty="0" err="1"/>
              <a:t>Intelligence</a:t>
            </a:r>
            <a:r>
              <a:rPr lang="de-DE" sz="1050" dirty="0"/>
              <a:t>, DOI: 10.1162/dint_r_00024</a:t>
            </a:r>
            <a:endParaRPr sz="1050" dirty="0"/>
          </a:p>
        </p:txBody>
      </p:sp>
      <p:sp>
        <p:nvSpPr>
          <p:cNvPr id="9" name="Textfeld 8">
            <a:extLst>
              <a:ext uri="{FF2B5EF4-FFF2-40B4-BE49-F238E27FC236}">
                <a16:creationId xmlns:a16="http://schemas.microsoft.com/office/drawing/2014/main" id="{3617A379-C158-402C-BC82-41475728B8F9}"/>
              </a:ext>
            </a:extLst>
          </p:cNvPr>
          <p:cNvSpPr txBox="1"/>
          <p:nvPr/>
        </p:nvSpPr>
        <p:spPr bwMode="auto">
          <a:xfrm>
            <a:off x="8124097" y="1805778"/>
            <a:ext cx="3940664" cy="4462760"/>
          </a:xfrm>
          <a:prstGeom prst="rect">
            <a:avLst/>
          </a:prstGeom>
          <a:noFill/>
        </p:spPr>
        <p:txBody>
          <a:bodyPr wrap="square" rtlCol="0">
            <a:spAutoFit/>
          </a:bodyPr>
          <a:lstStyle/>
          <a:p>
            <a:r>
              <a:rPr lang="de-DE" sz="2000" b="1" i="1" dirty="0">
                <a:latin typeface="Leelawadee" panose="020B0502040204020203" pitchFamily="34" charset="-34"/>
                <a:cs typeface="Leelawadee" panose="020B0502040204020203" pitchFamily="34" charset="-34"/>
              </a:rPr>
              <a:t>Guiding</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principles</a:t>
            </a:r>
            <a:endParaRPr lang="de-DE" sz="2000" b="1" dirty="0">
              <a:latin typeface="Leelawadee" panose="020B0502040204020203" pitchFamily="34" charset="-34"/>
              <a:cs typeface="Leelawadee" panose="020B0502040204020203" pitchFamily="34" charset="-34"/>
            </a:endParaRPr>
          </a:p>
          <a:p>
            <a:r>
              <a:rPr lang="de-DE" sz="1600" i="1" dirty="0">
                <a:latin typeface="Leelawadee" panose="020B0502040204020203" pitchFamily="34" charset="-34"/>
                <a:cs typeface="Leelawadee" panose="020B0502040204020203" pitchFamily="34" charset="-34"/>
              </a:rPr>
              <a:t>(not</a:t>
            </a:r>
            <a:r>
              <a:rPr lang="de-DE" sz="1600" dirty="0">
                <a:latin typeface="Leelawadee" panose="020B0502040204020203" pitchFamily="34" charset="-34"/>
                <a:cs typeface="Leelawadee" panose="020B0502040204020203" pitchFamily="34" charset="-34"/>
              </a:rPr>
              <a:t> a </a:t>
            </a:r>
            <a:r>
              <a:rPr lang="de-DE" sz="1600" dirty="0" err="1">
                <a:latin typeface="Leelawadee" panose="020B0502040204020203" pitchFamily="34" charset="-34"/>
                <a:cs typeface="Leelawadee" panose="020B0502040204020203" pitchFamily="34" charset="-34"/>
              </a:rPr>
              <a:t>dictation</a:t>
            </a:r>
            <a:r>
              <a:rPr lang="de-DE" sz="1600" dirty="0">
                <a:latin typeface="Leelawadee" panose="020B0502040204020203" pitchFamily="34" charset="-34"/>
                <a:cs typeface="Leelawadee" panose="020B0502040204020203" pitchFamily="34" charset="-34"/>
              </a:rPr>
              <a:t> of </a:t>
            </a:r>
            <a:r>
              <a:rPr lang="de-DE" sz="1600" dirty="0" err="1">
                <a:latin typeface="Leelawadee" panose="020B0502040204020203" pitchFamily="34" charset="-34"/>
                <a:cs typeface="Leelawadee" panose="020B0502040204020203" pitchFamily="34" charset="-34"/>
              </a:rPr>
              <a:t>technical</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solutions</a:t>
            </a:r>
            <a:r>
              <a:rPr lang="de-DE" sz="1600" dirty="0">
                <a:latin typeface="Leelawadee" panose="020B0502040204020203" pitchFamily="34" charset="-34"/>
                <a:cs typeface="Leelawadee" panose="020B0502040204020203" pitchFamily="34" charset="-34"/>
              </a:rPr>
              <a:t>)</a:t>
            </a:r>
          </a:p>
          <a:p>
            <a:pPr marL="285750" indent="-285750">
              <a:buFontTx/>
              <a:buChar char="-"/>
            </a:pPr>
            <a:endParaRPr lang="de-DE" sz="2000" dirty="0">
              <a:latin typeface="Leelawadee" panose="020B0502040204020203" pitchFamily="34" charset="-34"/>
              <a:cs typeface="Leelawadee" panose="020B0502040204020203" pitchFamily="34" charset="-34"/>
            </a:endParaRPr>
          </a:p>
          <a:p>
            <a:r>
              <a:rPr lang="de-DE" sz="2000" b="1" dirty="0">
                <a:latin typeface="Leelawadee" panose="020B0502040204020203" pitchFamily="34" charset="-34"/>
                <a:cs typeface="Leelawadee" panose="020B0502040204020203" pitchFamily="34" charset="-34"/>
              </a:rPr>
              <a:t>Goal </a:t>
            </a:r>
            <a:r>
              <a:rPr lang="de-DE" sz="2000" b="1" dirty="0" err="1">
                <a:latin typeface="Leelawadee" panose="020B0502040204020203" pitchFamily="34" charset="-34"/>
                <a:cs typeface="Leelawadee" panose="020B0502040204020203" pitchFamily="34" charset="-34"/>
              </a:rPr>
              <a:t>is</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machine-readability</a:t>
            </a:r>
            <a:endParaRPr lang="de-DE" sz="2000" b="1" dirty="0">
              <a:latin typeface="Leelawadee" panose="020B0502040204020203" pitchFamily="34" charset="-34"/>
              <a:cs typeface="Leelawadee" panose="020B0502040204020203" pitchFamily="34" charset="-34"/>
            </a:endParaRPr>
          </a:p>
          <a:p>
            <a:r>
              <a:rPr lang="de-DE" sz="1600" i="1" dirty="0">
                <a:latin typeface="Leelawadee" panose="020B0502040204020203" pitchFamily="34" charset="-34"/>
                <a:cs typeface="Leelawadee" panose="020B0502040204020203" pitchFamily="34" charset="-34"/>
              </a:rPr>
              <a:t>(not</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only</a:t>
            </a:r>
            <a:r>
              <a:rPr lang="de-DE" sz="1600" dirty="0">
                <a:latin typeface="Leelawadee" panose="020B0502040204020203" pitchFamily="34" charset="-34"/>
                <a:cs typeface="Leelawadee" panose="020B0502040204020203" pitchFamily="34" charset="-34"/>
              </a:rPr>
              <a:t> human </a:t>
            </a:r>
            <a:r>
              <a:rPr lang="de-DE" sz="1600" dirty="0" err="1">
                <a:latin typeface="Leelawadee" panose="020B0502040204020203" pitchFamily="34" charset="-34"/>
                <a:cs typeface="Leelawadee" panose="020B0502040204020203" pitchFamily="34" charset="-34"/>
              </a:rPr>
              <a:t>ability</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to</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reuse</a:t>
            </a:r>
            <a:r>
              <a:rPr lang="de-DE" sz="1600" dirty="0">
                <a:latin typeface="Leelawadee" panose="020B0502040204020203" pitchFamily="34" charset="-34"/>
                <a:cs typeface="Leelawadee" panose="020B0502040204020203" pitchFamily="34" charset="-34"/>
              </a:rPr>
              <a:t>)</a:t>
            </a:r>
          </a:p>
          <a:p>
            <a:endParaRPr lang="de-DE" sz="1600" dirty="0">
              <a:latin typeface="Leelawadee" panose="020B0502040204020203" pitchFamily="34" charset="-34"/>
              <a:cs typeface="Leelawadee" panose="020B0502040204020203" pitchFamily="34" charset="-34"/>
            </a:endParaRPr>
          </a:p>
          <a:p>
            <a:r>
              <a:rPr lang="de-DE" sz="2000" b="1" dirty="0">
                <a:latin typeface="Leelawadee" panose="020B0502040204020203" pitchFamily="34" charset="-34"/>
                <a:cs typeface="Leelawadee" panose="020B0502040204020203" pitchFamily="34" charset="-34"/>
              </a:rPr>
              <a:t>Guidelines </a:t>
            </a:r>
            <a:r>
              <a:rPr lang="de-DE" sz="2000" b="1" dirty="0" err="1">
                <a:latin typeface="Leelawadee" panose="020B0502040204020203" pitchFamily="34" charset="-34"/>
                <a:cs typeface="Leelawadee" panose="020B0502040204020203" pitchFamily="34" charset="-34"/>
              </a:rPr>
              <a:t>for</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data</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producers</a:t>
            </a:r>
            <a:r>
              <a:rPr lang="de-DE" sz="2000" b="1" dirty="0">
                <a:latin typeface="Leelawadee" panose="020B0502040204020203" pitchFamily="34" charset="-34"/>
                <a:cs typeface="Leelawadee" panose="020B0502040204020203" pitchFamily="34" charset="-34"/>
              </a:rPr>
              <a:t> </a:t>
            </a:r>
          </a:p>
          <a:p>
            <a:r>
              <a:rPr lang="de-DE" sz="2000" b="1" i="1" dirty="0">
                <a:latin typeface="Leelawadee" panose="020B0502040204020203" pitchFamily="34" charset="-34"/>
                <a:cs typeface="Leelawadee" panose="020B0502040204020203" pitchFamily="34" charset="-34"/>
              </a:rPr>
              <a:t>and</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publishers</a:t>
            </a:r>
            <a:endParaRPr lang="de-DE" sz="2000" b="1" dirty="0">
              <a:latin typeface="Leelawadee" panose="020B0502040204020203" pitchFamily="34" charset="-34"/>
              <a:cs typeface="Leelawadee" panose="020B0502040204020203" pitchFamily="34" charset="-34"/>
            </a:endParaRPr>
          </a:p>
          <a:p>
            <a:endParaRPr lang="de-DE" sz="2000" b="1" dirty="0">
              <a:latin typeface="Leelawadee" panose="020B0502040204020203" pitchFamily="34" charset="-34"/>
              <a:cs typeface="Leelawadee" panose="020B0502040204020203" pitchFamily="34" charset="-34"/>
            </a:endParaRPr>
          </a:p>
          <a:p>
            <a:r>
              <a:rPr lang="de-DE" sz="2000" b="1" dirty="0" err="1">
                <a:latin typeface="Leelawadee" panose="020B0502040204020203" pitchFamily="34" charset="-34"/>
                <a:cs typeface="Leelawadee" panose="020B0502040204020203" pitchFamily="34" charset="-34"/>
              </a:rPr>
              <a:t>Applies</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to</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data</a:t>
            </a:r>
            <a:r>
              <a:rPr lang="de-DE" sz="2000" b="1" dirty="0">
                <a:latin typeface="Leelawadee" panose="020B0502040204020203" pitchFamily="34" charset="-34"/>
                <a:cs typeface="Leelawadee" panose="020B0502040204020203" pitchFamily="34" charset="-34"/>
              </a:rPr>
              <a:t> and </a:t>
            </a:r>
            <a:r>
              <a:rPr lang="de-DE" sz="2000" b="1" dirty="0" err="1">
                <a:latin typeface="Leelawadee" panose="020B0502040204020203" pitchFamily="34" charset="-34"/>
                <a:cs typeface="Leelawadee" panose="020B0502040204020203" pitchFamily="34" charset="-34"/>
              </a:rPr>
              <a:t>their</a:t>
            </a:r>
            <a:r>
              <a:rPr lang="de-DE" sz="2000" b="1" dirty="0">
                <a:latin typeface="Leelawadee" panose="020B0502040204020203" pitchFamily="34" charset="-34"/>
                <a:cs typeface="Leelawadee" panose="020B0502040204020203" pitchFamily="34" charset="-34"/>
              </a:rPr>
              <a:t> </a:t>
            </a:r>
            <a:r>
              <a:rPr lang="de-DE" sz="2000" b="1" dirty="0" err="1">
                <a:latin typeface="Leelawadee" panose="020B0502040204020203" pitchFamily="34" charset="-34"/>
                <a:cs typeface="Leelawadee" panose="020B0502040204020203" pitchFamily="34" charset="-34"/>
              </a:rPr>
              <a:t>provenance</a:t>
            </a:r>
            <a:endParaRPr lang="de-DE" sz="2000" b="1" dirty="0">
              <a:latin typeface="Leelawadee" panose="020B0502040204020203" pitchFamily="34" charset="-34"/>
              <a:cs typeface="Leelawadee" panose="020B0502040204020203" pitchFamily="34" charset="-34"/>
            </a:endParaRPr>
          </a:p>
          <a:p>
            <a:endParaRPr lang="de-DE" sz="1600" dirty="0">
              <a:latin typeface="Leelawadee" panose="020B0502040204020203" pitchFamily="34" charset="-34"/>
              <a:cs typeface="Leelawadee" panose="020B0502040204020203" pitchFamily="34" charset="-34"/>
            </a:endParaRPr>
          </a:p>
          <a:p>
            <a:r>
              <a:rPr lang="de-DE" sz="2000" dirty="0">
                <a:latin typeface="Leelawadee" panose="020B0502040204020203" pitchFamily="34" charset="-34"/>
                <a:cs typeface="Leelawadee" panose="020B0502040204020203" pitchFamily="34" charset="-34"/>
              </a:rPr>
              <a:t>FAIR </a:t>
            </a:r>
            <a:r>
              <a:rPr lang="de-DE" sz="2000" dirty="0" err="1">
                <a:latin typeface="Leelawadee" panose="020B0502040204020203" pitchFamily="34" charset="-34"/>
                <a:cs typeface="Leelawadee" panose="020B0502040204020203" pitchFamily="34" charset="-34"/>
              </a:rPr>
              <a:t>is</a:t>
            </a:r>
            <a:r>
              <a:rPr lang="de-DE" sz="2000" dirty="0">
                <a:latin typeface="Leelawadee" panose="020B0502040204020203" pitchFamily="34" charset="-34"/>
                <a:cs typeface="Leelawadee" panose="020B0502040204020203" pitchFamily="34" charset="-34"/>
              </a:rPr>
              <a:t> </a:t>
            </a:r>
            <a:r>
              <a:rPr lang="de-DE" sz="2000" i="1" dirty="0">
                <a:latin typeface="Leelawadee" panose="020B0502040204020203" pitchFamily="34" charset="-34"/>
                <a:cs typeface="Leelawadee" panose="020B0502040204020203" pitchFamily="34" charset="-34"/>
              </a:rPr>
              <a:t>not</a:t>
            </a:r>
            <a:endParaRPr lang="de-DE" sz="2000" dirty="0">
              <a:latin typeface="Leelawadee" panose="020B0502040204020203" pitchFamily="34" charset="-34"/>
              <a:cs typeface="Leelawadee" panose="020B0502040204020203" pitchFamily="34" charset="-34"/>
            </a:endParaRPr>
          </a:p>
          <a:p>
            <a:pPr marL="285750" indent="-285750">
              <a:buFontTx/>
              <a:buChar char="-"/>
            </a:pPr>
            <a:r>
              <a:rPr lang="de-DE" sz="2000" dirty="0" err="1">
                <a:latin typeface="Leelawadee" panose="020B0502040204020203" pitchFamily="34" charset="-34"/>
                <a:cs typeface="Leelawadee" panose="020B0502040204020203" pitchFamily="34" charset="-34"/>
              </a:rPr>
              <a:t>the</a:t>
            </a:r>
            <a:r>
              <a:rPr lang="de-DE" sz="2000" dirty="0">
                <a:latin typeface="Leelawadee" panose="020B0502040204020203" pitchFamily="34" charset="-34"/>
                <a:cs typeface="Leelawadee" panose="020B0502040204020203" pitchFamily="34" charset="-34"/>
              </a:rPr>
              <a:t> same </a:t>
            </a:r>
            <a:r>
              <a:rPr lang="de-DE" sz="2000" dirty="0" err="1">
                <a:latin typeface="Leelawadee" panose="020B0502040204020203" pitchFamily="34" charset="-34"/>
                <a:cs typeface="Leelawadee" panose="020B0502040204020203" pitchFamily="34" charset="-34"/>
              </a:rPr>
              <a:t>as</a:t>
            </a:r>
            <a:r>
              <a:rPr lang="de-DE" sz="2000" dirty="0">
                <a:latin typeface="Leelawadee" panose="020B0502040204020203" pitchFamily="34" charset="-34"/>
                <a:cs typeface="Leelawadee" panose="020B0502040204020203" pitchFamily="34" charset="-34"/>
              </a:rPr>
              <a:t> „open“</a:t>
            </a:r>
          </a:p>
          <a:p>
            <a:pPr marL="285750" indent="-285750">
              <a:buFontTx/>
              <a:buChar char="-"/>
            </a:pPr>
            <a:r>
              <a:rPr lang="de-DE" sz="2000" dirty="0">
                <a:latin typeface="Leelawadee" panose="020B0502040204020203" pitchFamily="34" charset="-34"/>
                <a:cs typeface="Leelawadee" panose="020B0502040204020203" pitchFamily="34" charset="-34"/>
              </a:rPr>
              <a:t>a </a:t>
            </a:r>
            <a:r>
              <a:rPr lang="de-DE" sz="2000" dirty="0" err="1">
                <a:latin typeface="Leelawadee" panose="020B0502040204020203" pitchFamily="34" charset="-34"/>
                <a:cs typeface="Leelawadee" panose="020B0502040204020203" pitchFamily="34" charset="-34"/>
              </a:rPr>
              <a:t>standard</a:t>
            </a:r>
            <a:endParaRPr lang="de-DE" sz="2000" dirty="0">
              <a:latin typeface="Leelawadee" panose="020B0502040204020203" pitchFamily="34" charset="-34"/>
              <a:cs typeface="Leelawadee" panose="020B0502040204020203" pitchFamily="34" charset="-34"/>
            </a:endParaRPr>
          </a:p>
        </p:txBody>
      </p:sp>
      <p:sp>
        <p:nvSpPr>
          <p:cNvPr id="10" name="Textfeld 9">
            <a:extLst>
              <a:ext uri="{FF2B5EF4-FFF2-40B4-BE49-F238E27FC236}">
                <a16:creationId xmlns:a16="http://schemas.microsoft.com/office/drawing/2014/main" id="{13D14951-C7A6-4923-8844-EB7172D2923F}"/>
              </a:ext>
            </a:extLst>
          </p:cNvPr>
          <p:cNvSpPr txBox="1"/>
          <p:nvPr/>
        </p:nvSpPr>
        <p:spPr bwMode="auto">
          <a:xfrm>
            <a:off x="1159251" y="1117355"/>
            <a:ext cx="9655789" cy="461665"/>
          </a:xfrm>
          <a:prstGeom prst="rect">
            <a:avLst/>
          </a:prstGeom>
          <a:noFill/>
        </p:spPr>
        <p:txBody>
          <a:bodyPr wrap="square" rtlCol="0">
            <a:spAutoFit/>
          </a:bodyPr>
          <a:lstStyle/>
          <a:p>
            <a:pPr algn="ctr"/>
            <a:r>
              <a:rPr lang="de-DE" sz="2400" b="1" dirty="0" err="1">
                <a:solidFill>
                  <a:srgbClr val="0098D8"/>
                </a:solidFill>
                <a:latin typeface="Leelawadee" panose="020B0502040204020203" pitchFamily="34" charset="-34"/>
                <a:cs typeface="Leelawadee" panose="020B0502040204020203" pitchFamily="34" charset="-34"/>
              </a:rPr>
              <a:t>Findable</a:t>
            </a:r>
            <a:r>
              <a:rPr lang="de-DE" sz="2400" b="1" dirty="0">
                <a:solidFill>
                  <a:srgbClr val="0098D8"/>
                </a:solidFill>
                <a:latin typeface="Leelawadee" panose="020B0502040204020203" pitchFamily="34" charset="-34"/>
                <a:cs typeface="Leelawadee" panose="020B0502040204020203" pitchFamily="34" charset="-34"/>
              </a:rPr>
              <a:t>	  </a:t>
            </a:r>
            <a:r>
              <a:rPr lang="de-DE" sz="2400" b="1" dirty="0" err="1">
                <a:solidFill>
                  <a:srgbClr val="0098D8"/>
                </a:solidFill>
                <a:latin typeface="Leelawadee" panose="020B0502040204020203" pitchFamily="34" charset="-34"/>
                <a:cs typeface="Leelawadee" panose="020B0502040204020203" pitchFamily="34" charset="-34"/>
              </a:rPr>
              <a:t>Accessible</a:t>
            </a:r>
            <a:r>
              <a:rPr lang="de-DE" sz="2400" b="1" dirty="0">
                <a:solidFill>
                  <a:srgbClr val="0098D8"/>
                </a:solidFill>
                <a:latin typeface="Leelawadee" panose="020B0502040204020203" pitchFamily="34" charset="-34"/>
                <a:cs typeface="Leelawadee" panose="020B0502040204020203" pitchFamily="34" charset="-34"/>
              </a:rPr>
              <a:t>		Interoperable	  </a:t>
            </a:r>
            <a:r>
              <a:rPr lang="de-DE" sz="2400" b="1" dirty="0" err="1">
                <a:solidFill>
                  <a:srgbClr val="0098D8"/>
                </a:solidFill>
                <a:latin typeface="Leelawadee" panose="020B0502040204020203" pitchFamily="34" charset="-34"/>
                <a:cs typeface="Leelawadee" panose="020B0502040204020203" pitchFamily="34" charset="-34"/>
              </a:rPr>
              <a:t>Reusable</a:t>
            </a:r>
            <a:r>
              <a:rPr lang="de-DE" sz="2400" b="1" dirty="0">
                <a:solidFill>
                  <a:srgbClr val="0098D8"/>
                </a:solidFill>
                <a:latin typeface="Leelawadee" panose="020B0502040204020203" pitchFamily="34" charset="-34"/>
                <a:cs typeface="Leelawadee" panose="020B0502040204020203" pitchFamily="34" charset="-34"/>
              </a:rPr>
              <a:t> </a:t>
            </a:r>
          </a:p>
        </p:txBody>
      </p:sp>
      <p:sp>
        <p:nvSpPr>
          <p:cNvPr id="5" name="Rechteck 4">
            <a:extLst>
              <a:ext uri="{FF2B5EF4-FFF2-40B4-BE49-F238E27FC236}">
                <a16:creationId xmlns:a16="http://schemas.microsoft.com/office/drawing/2014/main" id="{8E1A82F5-FBAA-4125-899A-7E081FC72F42}"/>
              </a:ext>
            </a:extLst>
          </p:cNvPr>
          <p:cNvSpPr/>
          <p:nvPr/>
        </p:nvSpPr>
        <p:spPr>
          <a:xfrm>
            <a:off x="83341" y="865740"/>
            <a:ext cx="12064761" cy="5479723"/>
          </a:xfrm>
          <a:prstGeom prst="rect">
            <a:avLst/>
          </a:prstGeom>
          <a:solidFill>
            <a:schemeClr val="bg1">
              <a:alpha val="9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4851B565-ABA2-4AA8-A4D2-EC4264B6DE10}"/>
              </a:ext>
            </a:extLst>
          </p:cNvPr>
          <p:cNvPicPr>
            <a:picLocks noChangeAspect="1"/>
          </p:cNvPicPr>
          <p:nvPr/>
        </p:nvPicPr>
        <p:blipFill>
          <a:blip r:embed="rId4"/>
          <a:stretch>
            <a:fillRect/>
          </a:stretch>
        </p:blipFill>
        <p:spPr>
          <a:xfrm>
            <a:off x="283476" y="1881043"/>
            <a:ext cx="11908524" cy="3640693"/>
          </a:xfrm>
          <a:prstGeom prst="rect">
            <a:avLst/>
          </a:prstGeom>
        </p:spPr>
      </p:pic>
      <p:sp>
        <p:nvSpPr>
          <p:cNvPr id="11" name="Textfeld 10">
            <a:extLst>
              <a:ext uri="{FF2B5EF4-FFF2-40B4-BE49-F238E27FC236}">
                <a16:creationId xmlns:a16="http://schemas.microsoft.com/office/drawing/2014/main" id="{59D4ABA3-DDB1-498E-A21F-4C4F959279CF}"/>
              </a:ext>
            </a:extLst>
          </p:cNvPr>
          <p:cNvSpPr txBox="1"/>
          <p:nvPr/>
        </p:nvSpPr>
        <p:spPr>
          <a:xfrm>
            <a:off x="440449" y="1591373"/>
            <a:ext cx="11350543" cy="369332"/>
          </a:xfrm>
          <a:prstGeom prst="rect">
            <a:avLst/>
          </a:prstGeom>
          <a:noFill/>
        </p:spPr>
        <p:txBody>
          <a:bodyPr wrap="none" rtlCol="0">
            <a:spAutoFit/>
          </a:bodyPr>
          <a:lstStyle/>
          <a:p>
            <a:r>
              <a:rPr lang="de-DE" dirty="0"/>
              <a:t>Mark D. Wilkinson, Talk: FAIR in a Series of </a:t>
            </a:r>
            <a:r>
              <a:rPr lang="de-DE" dirty="0" err="1"/>
              <a:t>Vignettes</a:t>
            </a:r>
            <a:r>
              <a:rPr lang="de-DE" dirty="0"/>
              <a:t>, </a:t>
            </a:r>
            <a:r>
              <a:rPr lang="de-DE" dirty="0" err="1"/>
              <a:t>CoRDI</a:t>
            </a:r>
            <a:r>
              <a:rPr lang="de-DE" dirty="0"/>
              <a:t> 2023, Karlsruhe, </a:t>
            </a:r>
            <a:r>
              <a:rPr lang="de-DE" b="1" i="1" u="sng" dirty="0">
                <a:hlinkClick r:id="rId5"/>
              </a:rPr>
              <a:t>https://tinyurl.com/FAIR-CoRDI23</a:t>
            </a:r>
            <a:r>
              <a:rPr lang="de-DE" b="1" i="1" u="sng" dirty="0"/>
              <a:t>, </a:t>
            </a:r>
            <a:r>
              <a:rPr lang="de-DE" dirty="0"/>
              <a:t>CC-BY:</a:t>
            </a:r>
          </a:p>
        </p:txBody>
      </p:sp>
      <p:sp>
        <p:nvSpPr>
          <p:cNvPr id="12" name="Datumsplatzhalter 3">
            <a:extLst>
              <a:ext uri="{FF2B5EF4-FFF2-40B4-BE49-F238E27FC236}">
                <a16:creationId xmlns:a16="http://schemas.microsoft.com/office/drawing/2014/main" id="{64CF198C-2243-495E-8FDD-3546E45EA978}"/>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pic>
        <p:nvPicPr>
          <p:cNvPr id="13" name="Picture 2" descr="https://mirrors.creativecommons.org/presskit/buttons/88x31/png/by.png">
            <a:extLst>
              <a:ext uri="{FF2B5EF4-FFF2-40B4-BE49-F238E27FC236}">
                <a16:creationId xmlns:a16="http://schemas.microsoft.com/office/drawing/2014/main" id="{D2BD47F7-AB4D-43EC-966D-7AADF9DEEA2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7575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a:xfrm>
            <a:off x="571500" y="284507"/>
            <a:ext cx="9296602" cy="681355"/>
          </a:xfrm>
        </p:spPr>
        <p:txBody>
          <a:bodyPr>
            <a:noAutofit/>
          </a:bodyPr>
          <a:lstStyle/>
          <a:p>
            <a:r>
              <a:rPr lang="en-US" sz="3200" dirty="0"/>
              <a:t>The FAIR principles for data and data stewardship</a:t>
            </a:r>
            <a:endParaRPr lang="de-DE" sz="3200"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6</a:t>
            </a:fld>
            <a:endParaRPr lang="de-DE" dirty="0"/>
          </a:p>
        </p:txBody>
      </p:sp>
      <p:sp>
        <p:nvSpPr>
          <p:cNvPr id="11" name="Rectangle 2">
            <a:extLst>
              <a:ext uri="{FF2B5EF4-FFF2-40B4-BE49-F238E27FC236}">
                <a16:creationId xmlns:a16="http://schemas.microsoft.com/office/drawing/2014/main" id="{CB56476C-6E8C-40BD-96DF-FA64E549DF58}"/>
              </a:ext>
            </a:extLst>
          </p:cNvPr>
          <p:cNvSpPr/>
          <p:nvPr/>
        </p:nvSpPr>
        <p:spPr bwMode="auto">
          <a:xfrm>
            <a:off x="150381" y="6245731"/>
            <a:ext cx="7151317" cy="246221"/>
          </a:xfrm>
          <a:prstGeom prst="rect">
            <a:avLst/>
          </a:prstGeom>
        </p:spPr>
        <p:txBody>
          <a:bodyPr wrap="none">
            <a:spAutoFit/>
          </a:bodyPr>
          <a:lstStyle/>
          <a:p>
            <a:pPr marL="171450" indent="-171450">
              <a:buFont typeface="Arial" panose="020B0604020202020204" pitchFamily="34" charset="0"/>
              <a:buChar char="•"/>
              <a:defRPr/>
            </a:pPr>
            <a:r>
              <a:rPr lang="de-DE" sz="1000" dirty="0"/>
              <a:t>Schultes E, 2020, GO FAIR </a:t>
            </a:r>
            <a:r>
              <a:rPr lang="de-DE" sz="1000" dirty="0" err="1"/>
              <a:t>conversion</a:t>
            </a:r>
            <a:r>
              <a:rPr lang="de-DE" sz="1000" dirty="0"/>
              <a:t> </a:t>
            </a:r>
            <a:r>
              <a:rPr lang="de-DE" sz="1000" dirty="0" err="1"/>
              <a:t>matrix</a:t>
            </a:r>
            <a:r>
              <a:rPr lang="de-DE" sz="1000" dirty="0"/>
              <a:t> – </a:t>
            </a:r>
            <a:r>
              <a:rPr lang="de-DE" sz="1000" dirty="0" err="1"/>
              <a:t>slides</a:t>
            </a:r>
            <a:r>
              <a:rPr lang="de-DE" sz="1000" dirty="0"/>
              <a:t>, </a:t>
            </a:r>
            <a:r>
              <a:rPr lang="de-DE" sz="1000" dirty="0">
                <a:hlinkClick r:id="rId2"/>
              </a:rPr>
              <a:t>https://osf.io/ceyvj/</a:t>
            </a:r>
            <a:r>
              <a:rPr lang="de-DE" sz="1000" dirty="0"/>
              <a:t>, (CC-BY 4.0: </a:t>
            </a:r>
            <a:r>
              <a:rPr lang="de-DE" sz="1000" dirty="0">
                <a:hlinkClick r:id="rId3"/>
              </a:rPr>
              <a:t>http://creativecommons.org/licenses/by/4.0</a:t>
            </a:r>
            <a:r>
              <a:rPr lang="de-DE" sz="1000" dirty="0"/>
              <a:t>)</a:t>
            </a:r>
            <a:endParaRPr sz="1050" dirty="0"/>
          </a:p>
        </p:txBody>
      </p:sp>
      <p:sp>
        <p:nvSpPr>
          <p:cNvPr id="12" name="Textfeld 11">
            <a:extLst>
              <a:ext uri="{FF2B5EF4-FFF2-40B4-BE49-F238E27FC236}">
                <a16:creationId xmlns:a16="http://schemas.microsoft.com/office/drawing/2014/main" id="{D1E41B1E-0AC0-47F7-BA42-3DCD48BD7F6B}"/>
              </a:ext>
            </a:extLst>
          </p:cNvPr>
          <p:cNvSpPr txBox="1"/>
          <p:nvPr/>
        </p:nvSpPr>
        <p:spPr bwMode="auto">
          <a:xfrm>
            <a:off x="7489826" y="2156411"/>
            <a:ext cx="4279093" cy="3951723"/>
          </a:xfrm>
          <a:prstGeom prst="rect">
            <a:avLst/>
          </a:prstGeom>
          <a:noFill/>
        </p:spPr>
        <p:txBody>
          <a:bodyPr wrap="square" rtlCol="0">
            <a:spAutoFit/>
          </a:bodyPr>
          <a:lstStyle/>
          <a:p>
            <a:pPr>
              <a:lnSpc>
                <a:spcPct val="150000"/>
              </a:lnSpc>
            </a:pPr>
            <a:r>
              <a:rPr lang="de-DE" sz="2400" dirty="0">
                <a:latin typeface="Leelawadee" panose="020B0502040204020203" pitchFamily="34" charset="-34"/>
                <a:cs typeface="Leelawadee" panose="020B0502040204020203" pitchFamily="34" charset="-34"/>
              </a:rPr>
              <a:t>FAIR </a:t>
            </a:r>
            <a:r>
              <a:rPr lang="de-DE" sz="2400" dirty="0" err="1">
                <a:latin typeface="Leelawadee" panose="020B0502040204020203" pitchFamily="34" charset="-34"/>
                <a:cs typeface="Leelawadee" panose="020B0502040204020203" pitchFamily="34" charset="-34"/>
              </a:rPr>
              <a:t>requires</a:t>
            </a:r>
            <a:r>
              <a:rPr lang="de-DE" sz="2400" dirty="0">
                <a:latin typeface="Leelawadee" panose="020B0502040204020203" pitchFamily="34" charset="-34"/>
                <a:cs typeface="Leelawadee" panose="020B0502040204020203" pitchFamily="34" charset="-34"/>
              </a:rPr>
              <a:t> </a:t>
            </a:r>
            <a:r>
              <a:rPr lang="de-DE" sz="2400" b="1" dirty="0" err="1">
                <a:latin typeface="Leelawadee" panose="020B0502040204020203" pitchFamily="34" charset="-34"/>
                <a:cs typeface="Leelawadee" panose="020B0502040204020203" pitchFamily="34" charset="-34"/>
              </a:rPr>
              <a:t>collaboration</a:t>
            </a:r>
            <a:r>
              <a:rPr lang="de-DE" sz="2400" dirty="0">
                <a:latin typeface="Leelawadee" panose="020B0502040204020203" pitchFamily="34" charset="-34"/>
                <a:cs typeface="Leelawadee" panose="020B0502040204020203" pitchFamily="34" charset="-34"/>
              </a:rPr>
              <a:t>:</a:t>
            </a:r>
          </a:p>
          <a:p>
            <a:pPr marL="457200" indent="-457200">
              <a:lnSpc>
                <a:spcPct val="150000"/>
              </a:lnSpc>
              <a:buFont typeface="Arial" panose="020B0604020202020204" pitchFamily="34" charset="0"/>
              <a:buChar char="•"/>
            </a:pPr>
            <a:r>
              <a:rPr lang="de-DE" sz="2400" dirty="0" err="1">
                <a:latin typeface="Leelawadee" panose="020B0502040204020203" pitchFamily="34" charset="-34"/>
                <a:cs typeface="Leelawadee" panose="020B0502040204020203" pitchFamily="34" charset="-34"/>
              </a:rPr>
              <a:t>infrastructure</a:t>
            </a:r>
            <a:r>
              <a:rPr lang="de-DE" sz="2400" dirty="0">
                <a:latin typeface="Leelawadee" panose="020B0502040204020203" pitchFamily="34" charset="-34"/>
                <a:cs typeface="Leelawadee" panose="020B0502040204020203" pitchFamily="34" charset="-34"/>
              </a:rPr>
              <a:t> </a:t>
            </a:r>
            <a:r>
              <a:rPr lang="de-DE" sz="2400" dirty="0" err="1">
                <a:latin typeface="Leelawadee" panose="020B0502040204020203" pitchFamily="34" charset="-34"/>
                <a:cs typeface="Leelawadee" panose="020B0502040204020203" pitchFamily="34" charset="-34"/>
              </a:rPr>
              <a:t>providers</a:t>
            </a:r>
            <a:br>
              <a:rPr lang="de-DE" sz="2400" dirty="0">
                <a:latin typeface="Leelawadee" panose="020B0502040204020203" pitchFamily="34" charset="-34"/>
                <a:cs typeface="Leelawadee" panose="020B0502040204020203" pitchFamily="34" charset="-34"/>
              </a:rPr>
            </a:br>
            <a:r>
              <a:rPr lang="de-DE" dirty="0">
                <a:latin typeface="Leelawadee" panose="020B0502040204020203" pitchFamily="34" charset="-34"/>
                <a:cs typeface="Leelawadee" panose="020B0502040204020203" pitchFamily="34" charset="-34"/>
              </a:rPr>
              <a:t>(IT, </a:t>
            </a:r>
            <a:r>
              <a:rPr lang="de-DE" dirty="0" err="1">
                <a:latin typeface="Leelawadee" panose="020B0502040204020203" pitchFamily="34" charset="-34"/>
                <a:cs typeface="Leelawadee" panose="020B0502040204020203" pitchFamily="34" charset="-34"/>
              </a:rPr>
              <a:t>libraries</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publishers</a:t>
            </a:r>
            <a:r>
              <a:rPr lang="de-DE" dirty="0">
                <a:latin typeface="Leelawadee" panose="020B0502040204020203" pitchFamily="34" charset="-34"/>
                <a:cs typeface="Leelawadee" panose="020B0502040204020203" pitchFamily="34" charset="-34"/>
              </a:rPr>
              <a:t>, etc.)</a:t>
            </a:r>
          </a:p>
          <a:p>
            <a:pPr marL="457200" indent="-457200">
              <a:lnSpc>
                <a:spcPct val="150000"/>
              </a:lnSpc>
              <a:buFont typeface="Arial" panose="020B0604020202020204" pitchFamily="34" charset="0"/>
              <a:buChar char="•"/>
            </a:pPr>
            <a:r>
              <a:rPr lang="de-DE" sz="2400" dirty="0" err="1">
                <a:latin typeface="Leelawadee" panose="020B0502040204020203" pitchFamily="34" charset="-34"/>
                <a:cs typeface="Leelawadee" panose="020B0502040204020203" pitchFamily="34" charset="-34"/>
              </a:rPr>
              <a:t>stakeholder</a:t>
            </a:r>
            <a:r>
              <a:rPr lang="de-DE" sz="2400" dirty="0">
                <a:latin typeface="Leelawadee" panose="020B0502040204020203" pitchFamily="34" charset="-34"/>
                <a:cs typeface="Leelawadee" panose="020B0502040204020203" pitchFamily="34" charset="-34"/>
              </a:rPr>
              <a:t> </a:t>
            </a:r>
            <a:r>
              <a:rPr lang="de-DE" sz="2400" dirty="0" err="1">
                <a:latin typeface="Leelawadee" panose="020B0502040204020203" pitchFamily="34" charset="-34"/>
                <a:cs typeface="Leelawadee" panose="020B0502040204020203" pitchFamily="34" charset="-34"/>
              </a:rPr>
              <a:t>community</a:t>
            </a:r>
            <a:r>
              <a:rPr lang="de-DE" sz="2400" dirty="0">
                <a:latin typeface="Leelawadee" panose="020B0502040204020203" pitchFamily="34" charset="-34"/>
                <a:cs typeface="Leelawadee" panose="020B0502040204020203" pitchFamily="34" charset="-34"/>
              </a:rPr>
              <a:t> </a:t>
            </a:r>
            <a:r>
              <a:rPr lang="de-DE" sz="2400" dirty="0" err="1">
                <a:latin typeface="Leelawadee" panose="020B0502040204020203" pitchFamily="34" charset="-34"/>
                <a:cs typeface="Leelawadee" panose="020B0502040204020203" pitchFamily="34" charset="-34"/>
              </a:rPr>
              <a:t>members</a:t>
            </a:r>
            <a:br>
              <a:rPr lang="de-DE" sz="2400" dirty="0">
                <a:latin typeface="Leelawadee" panose="020B0502040204020203" pitchFamily="34" charset="-34"/>
                <a:cs typeface="Leelawadee" panose="020B0502040204020203" pitchFamily="34" charset="-34"/>
              </a:rPr>
            </a:br>
            <a:r>
              <a:rPr lang="de-DE" sz="1600" dirty="0">
                <a:latin typeface="Leelawadee" panose="020B0502040204020203" pitchFamily="34" charset="-34"/>
                <a:cs typeface="Leelawadee" panose="020B0502040204020203" pitchFamily="34" charset="-34"/>
              </a:rPr>
              <a:t>(</a:t>
            </a:r>
            <a:r>
              <a:rPr lang="de-DE" sz="1600" dirty="0" err="1">
                <a:latin typeface="Leelawadee" panose="020B0502040204020203" pitchFamily="34" charset="-34"/>
                <a:cs typeface="Leelawadee" panose="020B0502040204020203" pitchFamily="34" charset="-34"/>
              </a:rPr>
              <a:t>researchers</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core</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facility</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specialists</a:t>
            </a:r>
            <a:r>
              <a:rPr lang="de-DE" sz="1600" dirty="0">
                <a:latin typeface="Leelawadee" panose="020B0502040204020203" pitchFamily="34" charset="-34"/>
                <a:cs typeface="Leelawadee" panose="020B0502040204020203" pitchFamily="34" charset="-34"/>
              </a:rPr>
              <a:t>, </a:t>
            </a:r>
            <a:r>
              <a:rPr lang="de-DE" sz="1600" dirty="0" err="1">
                <a:latin typeface="Leelawadee" panose="020B0502040204020203" pitchFamily="34" charset="-34"/>
                <a:cs typeface="Leelawadee" panose="020B0502040204020203" pitchFamily="34" charset="-34"/>
              </a:rPr>
              <a:t>research</a:t>
            </a:r>
            <a:r>
              <a:rPr lang="de-DE" sz="1600" dirty="0">
                <a:latin typeface="Leelawadee" panose="020B0502040204020203" pitchFamily="34" charset="-34"/>
                <a:cs typeface="Leelawadee" panose="020B0502040204020203" pitchFamily="34" charset="-34"/>
              </a:rPr>
              <a:t> support </a:t>
            </a:r>
            <a:r>
              <a:rPr lang="de-DE" sz="1600" dirty="0" err="1">
                <a:latin typeface="Leelawadee" panose="020B0502040204020203" pitchFamily="34" charset="-34"/>
                <a:cs typeface="Leelawadee" panose="020B0502040204020203" pitchFamily="34" charset="-34"/>
              </a:rPr>
              <a:t>staff</a:t>
            </a:r>
            <a:r>
              <a:rPr lang="de-DE" sz="1600" dirty="0">
                <a:latin typeface="Leelawadee" panose="020B0502040204020203" pitchFamily="34" charset="-34"/>
                <a:cs typeface="Leelawadee" panose="020B0502040204020203" pitchFamily="34" charset="-34"/>
              </a:rPr>
              <a:t>)</a:t>
            </a:r>
          </a:p>
          <a:p>
            <a:pPr marL="285750" indent="-285750">
              <a:lnSpc>
                <a:spcPct val="150000"/>
              </a:lnSpc>
              <a:buFontTx/>
              <a:buChar char="-"/>
            </a:pPr>
            <a:endParaRPr lang="de-DE" sz="2400" dirty="0">
              <a:latin typeface="Leelawadee" panose="020B0502040204020203" pitchFamily="34" charset="-34"/>
              <a:cs typeface="Leelawadee" panose="020B0502040204020203" pitchFamily="34" charset="-34"/>
            </a:endParaRPr>
          </a:p>
        </p:txBody>
      </p:sp>
      <p:pic>
        <p:nvPicPr>
          <p:cNvPr id="13" name="Grafik 12">
            <a:extLst>
              <a:ext uri="{FF2B5EF4-FFF2-40B4-BE49-F238E27FC236}">
                <a16:creationId xmlns:a16="http://schemas.microsoft.com/office/drawing/2014/main" id="{555D02B5-C79B-498F-985D-4098DA25C0DE}"/>
              </a:ext>
            </a:extLst>
          </p:cNvPr>
          <p:cNvPicPr>
            <a:picLocks noChangeAspect="1"/>
          </p:cNvPicPr>
          <p:nvPr/>
        </p:nvPicPr>
        <p:blipFill rotWithShape="1">
          <a:blip r:embed="rId4"/>
          <a:srcRect l="1276" r="1209" b="3401"/>
          <a:stretch/>
        </p:blipFill>
        <p:spPr bwMode="auto">
          <a:xfrm>
            <a:off x="481701" y="1003525"/>
            <a:ext cx="6628783" cy="5015138"/>
          </a:xfrm>
          <a:prstGeom prst="rect">
            <a:avLst/>
          </a:prstGeom>
        </p:spPr>
      </p:pic>
      <p:sp>
        <p:nvSpPr>
          <p:cNvPr id="14" name="Rechteck 13">
            <a:extLst>
              <a:ext uri="{FF2B5EF4-FFF2-40B4-BE49-F238E27FC236}">
                <a16:creationId xmlns:a16="http://schemas.microsoft.com/office/drawing/2014/main" id="{89992A21-A0B4-4AFD-A4C3-378258BDF8CB}"/>
              </a:ext>
            </a:extLst>
          </p:cNvPr>
          <p:cNvSpPr/>
          <p:nvPr/>
        </p:nvSpPr>
        <p:spPr bwMode="auto">
          <a:xfrm>
            <a:off x="423081" y="2067636"/>
            <a:ext cx="6769289" cy="24622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Datumsplatzhalter 3">
            <a:extLst>
              <a:ext uri="{FF2B5EF4-FFF2-40B4-BE49-F238E27FC236}">
                <a16:creationId xmlns:a16="http://schemas.microsoft.com/office/drawing/2014/main" id="{ACD96643-7DC2-40B4-A961-5236E6CA2C01}"/>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Tree>
    <p:extLst>
      <p:ext uri="{BB962C8B-B14F-4D97-AF65-F5344CB8AC3E}">
        <p14:creationId xmlns:p14="http://schemas.microsoft.com/office/powerpoint/2010/main" val="1504818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a:t>The </a:t>
            </a:r>
            <a:r>
              <a:rPr lang="de-DE" dirty="0" err="1"/>
              <a:t>bioimage</a:t>
            </a:r>
            <a:r>
              <a:rPr lang="de-DE" dirty="0"/>
              <a:t> </a:t>
            </a:r>
            <a:r>
              <a:rPr lang="de-DE" dirty="0" err="1"/>
              <a:t>data</a:t>
            </a:r>
            <a:r>
              <a:rPr lang="de-DE" dirty="0"/>
              <a:t> type</a:t>
            </a:r>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7</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3">
            <a:extLst>
              <a:ext uri="{FF2B5EF4-FFF2-40B4-BE49-F238E27FC236}">
                <a16:creationId xmlns:a16="http://schemas.microsoft.com/office/drawing/2014/main" id="{38AA98DC-016F-4595-A12E-2A9B643033DE}"/>
              </a:ext>
            </a:extLst>
          </p:cNvPr>
          <p:cNvSpPr txBox="1">
            <a:spLocks noChangeArrowheads="1"/>
          </p:cNvSpPr>
          <p:nvPr/>
        </p:nvSpPr>
        <p:spPr>
          <a:xfrm>
            <a:off x="2328625" y="1793918"/>
            <a:ext cx="8970840" cy="4264292"/>
          </a:xfrm>
          <a:prstGeom prst="rect">
            <a:avLst/>
          </a:prstGeom>
        </p:spPr>
        <p:txBody>
          <a:bodyPr/>
          <a:lstStyle>
            <a:lvl1pPr marL="190500" indent="-190500"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cs typeface="ＭＳ Ｐゴシック" charset="0"/>
              </a:defRPr>
            </a:lvl1pPr>
            <a:lvl2pPr marL="569913" indent="-1889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2pPr>
            <a:lvl3pPr marL="947738" indent="-187325"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3pPr>
            <a:lvl4pPr marL="1323975" indent="-185738"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4pPr>
            <a:lvl5pPr marL="17922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5pPr>
            <a:lvl6pPr marL="22494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6pPr>
            <a:lvl7pPr marL="27066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7pPr>
            <a:lvl8pPr marL="31638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8pPr>
            <a:lvl9pPr marL="36210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9pPr>
          </a:lstStyle>
          <a:p>
            <a:pPr marL="0" indent="0">
              <a:buClr>
                <a:srgbClr val="0047B9"/>
              </a:buClr>
              <a:buSzPct val="115000"/>
              <a:buNone/>
              <a:defRPr/>
            </a:pPr>
            <a:endParaRPr lang="de-DE" dirty="0">
              <a:solidFill>
                <a:srgbClr val="000000"/>
              </a:solidFill>
              <a:cs typeface="+mn-cs"/>
            </a:endParaRPr>
          </a:p>
        </p:txBody>
      </p:sp>
      <p:sp>
        <p:nvSpPr>
          <p:cNvPr id="14" name="Textfeld 13">
            <a:extLst>
              <a:ext uri="{FF2B5EF4-FFF2-40B4-BE49-F238E27FC236}">
                <a16:creationId xmlns:a16="http://schemas.microsoft.com/office/drawing/2014/main" id="{D77FA363-8AA9-430E-ABC3-B46E95A7A074}"/>
              </a:ext>
            </a:extLst>
          </p:cNvPr>
          <p:cNvSpPr txBox="1"/>
          <p:nvPr/>
        </p:nvSpPr>
        <p:spPr>
          <a:xfrm>
            <a:off x="414545" y="1422194"/>
            <a:ext cx="5833683" cy="4282326"/>
          </a:xfrm>
          <a:prstGeom prst="rect">
            <a:avLst/>
          </a:prstGeom>
          <a:noFill/>
        </p:spPr>
        <p:txBody>
          <a:bodyPr wrap="square" rtlCol="0">
            <a:spAutoFit/>
          </a:bodyPr>
          <a:lstStyle/>
          <a:p>
            <a:pPr>
              <a:lnSpc>
                <a:spcPct val="150000"/>
              </a:lnSpc>
            </a:pPr>
            <a:r>
              <a:rPr lang="de-DE" sz="2400" dirty="0" err="1">
                <a:latin typeface="Leelawadee UI" panose="020B0502040204020203" pitchFamily="34" charset="-34"/>
                <a:cs typeface="Leelawadee UI" panose="020B0502040204020203" pitchFamily="34" charset="-34"/>
                <a:sym typeface="Wingdings" panose="05000000000000000000" pitchFamily="2" charset="2"/>
              </a:rPr>
              <a:t>Microscopy</a:t>
            </a:r>
            <a:r>
              <a:rPr lang="de-DE" sz="2400" dirty="0">
                <a:latin typeface="Leelawadee UI" panose="020B0502040204020203" pitchFamily="34" charset="-34"/>
                <a:cs typeface="Leelawadee UI" panose="020B0502040204020203" pitchFamily="34" charset="-34"/>
                <a:sym typeface="Wingdings" panose="05000000000000000000" pitchFamily="2" charset="2"/>
              </a:rPr>
              <a:t> </a:t>
            </a:r>
            <a:r>
              <a:rPr lang="de-DE" sz="2400" dirty="0" err="1">
                <a:latin typeface="Leelawadee UI" panose="020B0502040204020203" pitchFamily="34" charset="-34"/>
                <a:cs typeface="Leelawadee UI" panose="020B0502040204020203" pitchFamily="34" charset="-34"/>
                <a:sym typeface="Wingdings" panose="05000000000000000000" pitchFamily="2" charset="2"/>
              </a:rPr>
              <a:t>data</a:t>
            </a:r>
            <a:r>
              <a:rPr lang="de-DE" sz="2400" dirty="0">
                <a:latin typeface="Leelawadee UI" panose="020B0502040204020203" pitchFamily="34" charset="-34"/>
                <a:cs typeface="Leelawadee UI" panose="020B0502040204020203" pitchFamily="34" charset="-34"/>
                <a:sym typeface="Wingdings" panose="05000000000000000000" pitchFamily="2" charset="2"/>
              </a:rPr>
              <a:t> </a:t>
            </a:r>
            <a:r>
              <a:rPr lang="de-DE" sz="2400" dirty="0" err="1">
                <a:latin typeface="Leelawadee UI" panose="020B0502040204020203" pitchFamily="34" charset="-34"/>
                <a:cs typeface="Leelawadee UI" panose="020B0502040204020203" pitchFamily="34" charset="-34"/>
                <a:sym typeface="Wingdings" panose="05000000000000000000" pitchFamily="2" charset="2"/>
              </a:rPr>
              <a:t>is</a:t>
            </a:r>
            <a:r>
              <a:rPr lang="de-DE" sz="2400" dirty="0">
                <a:latin typeface="Leelawadee UI" panose="020B0502040204020203" pitchFamily="34" charset="-34"/>
                <a:cs typeface="Leelawadee UI" panose="020B0502040204020203" pitchFamily="34" charset="-34"/>
                <a:sym typeface="Wingdings" panose="05000000000000000000" pitchFamily="2" charset="2"/>
              </a:rPr>
              <a:t> (</a:t>
            </a:r>
            <a:r>
              <a:rPr lang="de-DE" sz="2400" dirty="0" err="1">
                <a:latin typeface="Leelawadee UI" panose="020B0502040204020203" pitchFamily="34" charset="-34"/>
                <a:cs typeface="Leelawadee UI" panose="020B0502040204020203" pitchFamily="34" charset="-34"/>
                <a:sym typeface="Wingdings" panose="05000000000000000000" pitchFamily="2" charset="2"/>
              </a:rPr>
              <a:t>often</a:t>
            </a:r>
            <a:r>
              <a:rPr lang="de-DE" sz="2400" dirty="0">
                <a:latin typeface="Leelawadee UI" panose="020B0502040204020203" pitchFamily="34" charset="-34"/>
                <a:cs typeface="Leelawadee UI" panose="020B0502040204020203" pitchFamily="34" charset="-34"/>
                <a:sym typeface="Wingdings" panose="05000000000000000000" pitchFamily="2" charset="2"/>
              </a:rPr>
              <a:t>):</a:t>
            </a:r>
          </a:p>
          <a:p>
            <a:pPr marL="342900" indent="-342900">
              <a:lnSpc>
                <a:spcPct val="150000"/>
              </a:lnSpc>
              <a:buFont typeface="Arial" panose="020B0604020202020204" pitchFamily="34" charset="0"/>
              <a:buChar char="•"/>
            </a:pPr>
            <a:r>
              <a:rPr lang="de-DE" sz="2000" dirty="0">
                <a:latin typeface="Leelawadee UI" panose="020B0502040204020203" pitchFamily="34" charset="-34"/>
                <a:cs typeface="Leelawadee UI" panose="020B0502040204020203" pitchFamily="34" charset="-34"/>
                <a:sym typeface="Wingdings" panose="05000000000000000000" pitchFamily="2" charset="2"/>
              </a:rPr>
              <a:t>high-dimensional (X, Y, Z, Channel, Time, …)</a:t>
            </a:r>
          </a:p>
          <a:p>
            <a:pPr marL="342900"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saved</a:t>
            </a:r>
            <a:r>
              <a:rPr lang="de-DE" sz="2000" dirty="0">
                <a:latin typeface="Leelawadee UI" panose="020B0502040204020203" pitchFamily="34" charset="-34"/>
                <a:cs typeface="Leelawadee UI" panose="020B0502040204020203" pitchFamily="34" charset="-34"/>
                <a:sym typeface="Wingdings" panose="05000000000000000000" pitchFamily="2" charset="2"/>
              </a:rPr>
              <a:t> in </a:t>
            </a:r>
            <a:r>
              <a:rPr lang="de-DE" sz="2000" dirty="0" err="1">
                <a:latin typeface="Leelawadee UI" panose="020B0502040204020203" pitchFamily="34" charset="-34"/>
                <a:cs typeface="Leelawadee UI" panose="020B0502040204020203" pitchFamily="34" charset="-34"/>
                <a:sym typeface="Wingdings" panose="05000000000000000000" pitchFamily="2" charset="2"/>
              </a:rPr>
              <a:t>proprietary</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file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formats</a:t>
            </a: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a:p>
            <a:pPr marL="342900" indent="-342900">
              <a:lnSpc>
                <a:spcPct val="150000"/>
              </a:lnSpc>
              <a:buFont typeface="Arial" panose="020B0604020202020204" pitchFamily="34" charset="0"/>
              <a:buChar char="•"/>
            </a:pPr>
            <a:r>
              <a:rPr lang="de-DE" sz="2000" dirty="0">
                <a:latin typeface="Leelawadee UI" panose="020B0502040204020203" pitchFamily="34" charset="-34"/>
                <a:cs typeface="Leelawadee UI" panose="020B0502040204020203" pitchFamily="34" charset="-34"/>
                <a:sym typeface="Wingdings" panose="05000000000000000000" pitchFamily="2" charset="2"/>
              </a:rPr>
              <a:t>of large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file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size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br>
              <a:rPr lang="de-DE" sz="2000" dirty="0">
                <a:latin typeface="Leelawadee UI" panose="020B0502040204020203" pitchFamily="34" charset="-34"/>
                <a:cs typeface="Leelawadee UI" panose="020B0502040204020203" pitchFamily="34" charset="-34"/>
                <a:sym typeface="Wingdings" panose="05000000000000000000" pitchFamily="2" charset="2"/>
              </a:rPr>
            </a:br>
            <a:r>
              <a:rPr lang="de-DE" sz="2000" dirty="0">
                <a:latin typeface="Leelawadee UI" panose="020B0502040204020203" pitchFamily="34" charset="-34"/>
                <a:cs typeface="Leelawadee UI" panose="020B0502040204020203" pitchFamily="34" charset="-34"/>
                <a:sym typeface="Wingdings" panose="05000000000000000000" pitchFamily="2" charset="2"/>
              </a:rPr>
              <a:t>(</a:t>
            </a:r>
            <a:r>
              <a:rPr lang="de-DE" sz="2000" dirty="0" err="1">
                <a:latin typeface="Leelawadee UI" panose="020B0502040204020203" pitchFamily="34" charset="-34"/>
                <a:cs typeface="Leelawadee UI" panose="020B0502040204020203" pitchFamily="34" charset="-34"/>
                <a:sym typeface="Wingdings" panose="05000000000000000000" pitchFamily="2" charset="2"/>
              </a:rPr>
              <a:t>often</a:t>
            </a:r>
            <a:r>
              <a:rPr lang="de-DE" sz="2000" dirty="0">
                <a:latin typeface="Leelawadee UI" panose="020B0502040204020203" pitchFamily="34" charset="-34"/>
                <a:cs typeface="Leelawadee UI" panose="020B0502040204020203" pitchFamily="34" charset="-34"/>
                <a:sym typeface="Wingdings" panose="05000000000000000000" pitchFamily="2" charset="2"/>
              </a:rPr>
              <a:t> in GB-, </a:t>
            </a:r>
            <a:r>
              <a:rPr lang="de-DE" sz="2000" dirty="0" err="1">
                <a:latin typeface="Leelawadee UI" panose="020B0502040204020203" pitchFamily="34" charset="-34"/>
                <a:cs typeface="Leelawadee UI" panose="020B0502040204020203" pitchFamily="34" charset="-34"/>
                <a:sym typeface="Wingdings" panose="05000000000000000000" pitchFamily="2" charset="2"/>
              </a:rPr>
              <a:t>sometimes</a:t>
            </a:r>
            <a:r>
              <a:rPr lang="de-DE" sz="2000" dirty="0">
                <a:latin typeface="Leelawadee UI" panose="020B0502040204020203" pitchFamily="34" charset="-34"/>
                <a:cs typeface="Leelawadee UI" panose="020B0502040204020203" pitchFamily="34" charset="-34"/>
                <a:sym typeface="Wingdings" panose="05000000000000000000" pitchFamily="2" charset="2"/>
              </a:rPr>
              <a:t> in TB-range)</a:t>
            </a:r>
          </a:p>
          <a:p>
            <a:pPr marL="342900"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produced</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with</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complex</a:t>
            </a:r>
            <a:r>
              <a:rPr lang="de-DE" sz="2000" dirty="0">
                <a:latin typeface="Leelawadee UI" panose="020B0502040204020203" pitchFamily="34" charset="-34"/>
                <a:cs typeface="Leelawadee UI" panose="020B0502040204020203" pitchFamily="34" charset="-34"/>
                <a:sym typeface="Wingdings" panose="05000000000000000000" pitchFamily="2" charset="2"/>
              </a:rPr>
              <a:t> experimental </a:t>
            </a:r>
            <a:r>
              <a:rPr lang="de-DE" sz="2000" dirty="0" err="1">
                <a:latin typeface="Leelawadee UI" panose="020B0502040204020203" pitchFamily="34" charset="-34"/>
                <a:cs typeface="Leelawadee UI" panose="020B0502040204020203" pitchFamily="34" charset="-34"/>
                <a:sym typeface="Wingdings" panose="05000000000000000000" pitchFamily="2" charset="2"/>
              </a:rPr>
              <a:t>setups</a:t>
            </a: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a:p>
            <a:pPr marL="342900"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used</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for</a:t>
            </a:r>
            <a:r>
              <a:rPr lang="de-DE" sz="2000" dirty="0">
                <a:latin typeface="Leelawadee UI" panose="020B0502040204020203" pitchFamily="34" charset="-34"/>
                <a:cs typeface="Leelawadee UI" panose="020B0502040204020203" pitchFamily="34" charset="-34"/>
                <a:sym typeface="Wingdings" panose="05000000000000000000" pitchFamily="2" charset="2"/>
              </a:rPr>
              <a:t> quantitative </a:t>
            </a:r>
            <a:r>
              <a:rPr lang="de-DE" sz="2000" dirty="0" err="1">
                <a:latin typeface="Leelawadee UI" panose="020B0502040204020203" pitchFamily="34" charset="-34"/>
                <a:cs typeface="Leelawadee UI" panose="020B0502040204020203" pitchFamily="34" charset="-34"/>
                <a:sym typeface="Wingdings" panose="05000000000000000000" pitchFamily="2" charset="2"/>
              </a:rPr>
              <a:t>analysis</a:t>
            </a:r>
            <a:r>
              <a:rPr lang="de-DE" sz="2000" dirty="0">
                <a:latin typeface="Leelawadee UI" panose="020B0502040204020203" pitchFamily="34" charset="-34"/>
                <a:cs typeface="Leelawadee UI" panose="020B0502040204020203" pitchFamily="34" charset="-34"/>
                <a:sym typeface="Wingdings" panose="05000000000000000000" pitchFamily="2" charset="2"/>
              </a:rPr>
              <a:t>  </a:t>
            </a:r>
            <a:r>
              <a:rPr lang="de-DE" sz="2000" dirty="0" err="1">
                <a:latin typeface="Leelawadee UI" panose="020B0502040204020203" pitchFamily="34" charset="-34"/>
                <a:cs typeface="Leelawadee UI" panose="020B0502040204020203" pitchFamily="34" charset="-34"/>
                <a:sym typeface="Wingdings" panose="05000000000000000000" pitchFamily="2" charset="2"/>
              </a:rPr>
              <a:t>derived</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data</a:t>
            </a:r>
            <a:br>
              <a:rPr lang="de-DE" sz="2000" dirty="0">
                <a:latin typeface="Leelawadee UI" panose="020B0502040204020203" pitchFamily="34" charset="-34"/>
                <a:cs typeface="Leelawadee UI" panose="020B0502040204020203" pitchFamily="34" charset="-34"/>
                <a:sym typeface="Wingdings" panose="05000000000000000000" pitchFamily="2" charset="2"/>
              </a:rPr>
            </a:b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a:p>
            <a:pPr marL="342900" indent="-342900">
              <a:lnSpc>
                <a:spcPct val="150000"/>
              </a:lnSpc>
              <a:buFont typeface="Arial" panose="020B0604020202020204" pitchFamily="34" charset="0"/>
              <a:buChar char="•"/>
            </a:pPr>
            <a:r>
              <a:rPr lang="de-DE" sz="2000" dirty="0">
                <a:latin typeface="Leelawadee UI" panose="020B0502040204020203" pitchFamily="34" charset="-34"/>
                <a:cs typeface="Leelawadee UI" panose="020B0502040204020203" pitchFamily="34" charset="-34"/>
                <a:sym typeface="Wingdings" panose="05000000000000000000" pitchFamily="2" charset="2"/>
              </a:rPr>
              <a:t>… i.e. </a:t>
            </a:r>
            <a:r>
              <a:rPr lang="de-DE" sz="2000" dirty="0" err="1">
                <a:latin typeface="Leelawadee UI" panose="020B0502040204020203" pitchFamily="34" charset="-34"/>
                <a:cs typeface="Leelawadee UI" panose="020B0502040204020203" pitchFamily="34" charset="-34"/>
                <a:sym typeface="Wingdings" panose="05000000000000000000" pitchFamily="2" charset="2"/>
              </a:rPr>
              <a:t>cumbersome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to</a:t>
            </a:r>
            <a:r>
              <a:rPr lang="de-DE" sz="2000" dirty="0">
                <a:latin typeface="Leelawadee UI" panose="020B0502040204020203" pitchFamily="34" charset="-34"/>
                <a:cs typeface="Leelawadee UI" panose="020B0502040204020203" pitchFamily="34" charset="-34"/>
                <a:sym typeface="Wingdings" panose="05000000000000000000" pitchFamily="2" charset="2"/>
              </a:rPr>
              <a:t> handle, </a:t>
            </a:r>
            <a:r>
              <a:rPr lang="de-DE" sz="2000" dirty="0" err="1">
                <a:latin typeface="Leelawadee UI" panose="020B0502040204020203" pitchFamily="34" charset="-34"/>
                <a:cs typeface="Leelawadee UI" panose="020B0502040204020203" pitchFamily="34" charset="-34"/>
                <a:sym typeface="Wingdings" panose="05000000000000000000" pitchFamily="2" charset="2"/>
              </a:rPr>
              <a:t>store</a:t>
            </a:r>
            <a:r>
              <a:rPr lang="de-DE" sz="2000" dirty="0">
                <a:latin typeface="Leelawadee UI" panose="020B0502040204020203" pitchFamily="34" charset="-34"/>
                <a:cs typeface="Leelawadee UI" panose="020B0502040204020203" pitchFamily="34" charset="-34"/>
                <a:sym typeface="Wingdings" panose="05000000000000000000" pitchFamily="2" charset="2"/>
              </a:rPr>
              <a:t>, and </a:t>
            </a:r>
            <a:r>
              <a:rPr lang="de-DE" sz="2000" dirty="0" err="1">
                <a:latin typeface="Leelawadee UI" panose="020B0502040204020203" pitchFamily="34" charset="-34"/>
                <a:cs typeface="Leelawadee UI" panose="020B0502040204020203" pitchFamily="34" charset="-34"/>
                <a:sym typeface="Wingdings" panose="05000000000000000000" pitchFamily="2" charset="2"/>
              </a:rPr>
              <a:t>share</a:t>
            </a:r>
            <a:r>
              <a:rPr lang="de-DE" sz="2000" dirty="0">
                <a:latin typeface="Leelawadee UI" panose="020B0502040204020203" pitchFamily="34" charset="-34"/>
                <a:cs typeface="Leelawadee UI" panose="020B0502040204020203" pitchFamily="34" charset="-34"/>
                <a:sym typeface="Wingdings" panose="05000000000000000000" pitchFamily="2" charset="2"/>
              </a:rPr>
              <a:t>?</a:t>
            </a:r>
          </a:p>
        </p:txBody>
      </p:sp>
      <p:sp>
        <p:nvSpPr>
          <p:cNvPr id="15" name="Rectangle 12">
            <a:extLst>
              <a:ext uri="{FF2B5EF4-FFF2-40B4-BE49-F238E27FC236}">
                <a16:creationId xmlns:a16="http://schemas.microsoft.com/office/drawing/2014/main" id="{032A9057-95DF-4779-93A6-929D993E77A9}"/>
              </a:ext>
            </a:extLst>
          </p:cNvPr>
          <p:cNvSpPr/>
          <p:nvPr/>
        </p:nvSpPr>
        <p:spPr bwMode="auto">
          <a:xfrm>
            <a:off x="9728200" y="3378691"/>
            <a:ext cx="2268007" cy="184666"/>
          </a:xfrm>
          <a:prstGeom prst="rect">
            <a:avLst/>
          </a:prstGeom>
        </p:spPr>
        <p:txBody>
          <a:bodyPr wrap="square">
            <a:spAutoFit/>
          </a:bodyPr>
          <a:lstStyle/>
          <a:p>
            <a:pPr>
              <a:defRPr/>
            </a:pPr>
            <a:r>
              <a:rPr lang="en-US" sz="600" i="1" dirty="0">
                <a:solidFill>
                  <a:srgbClr val="404041"/>
                </a:solidFill>
                <a:latin typeface="Arial"/>
              </a:rPr>
              <a:t>Courtesy of: Y. Stahl, S. Weidtkamp-Peters, HHU Düsseldorf</a:t>
            </a:r>
            <a:endParaRPr lang="de-DE" sz="600" dirty="0"/>
          </a:p>
        </p:txBody>
      </p:sp>
      <p:pic>
        <p:nvPicPr>
          <p:cNvPr id="16" name="CLV1-GFPtimeserietobacco4dv3.avi">
            <a:hlinkClick r:id="" action="ppaction://media"/>
            <a:extLst>
              <a:ext uri="{FF2B5EF4-FFF2-40B4-BE49-F238E27FC236}">
                <a16:creationId xmlns:a16="http://schemas.microsoft.com/office/drawing/2014/main" id="{98A7DB8C-6864-4E44-A6D6-1106E32C2606}"/>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lum bright="20000" contrast="40000"/>
          </a:blip>
          <a:srcRect l="1371"/>
          <a:stretch/>
        </p:blipFill>
        <p:spPr bwMode="auto">
          <a:xfrm>
            <a:off x="6360280" y="1430171"/>
            <a:ext cx="5549625" cy="1918954"/>
          </a:xfrm>
          <a:prstGeom prst="rect">
            <a:avLst/>
          </a:prstGeom>
          <a:noFill/>
          <a:ln w="28575">
            <a:solidFill>
              <a:schemeClr val="bg1"/>
            </a:solidFill>
          </a:ln>
        </p:spPr>
      </p:pic>
      <p:pic>
        <p:nvPicPr>
          <p:cNvPr id="17" name="Grafik 16">
            <a:extLst>
              <a:ext uri="{FF2B5EF4-FFF2-40B4-BE49-F238E27FC236}">
                <a16:creationId xmlns:a16="http://schemas.microsoft.com/office/drawing/2014/main" id="{D139F682-6353-43BE-8CDC-3153D5C2F94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60279" y="4171748"/>
            <a:ext cx="5568209" cy="1682654"/>
          </a:xfrm>
          <a:prstGeom prst="rect">
            <a:avLst/>
          </a:prstGeom>
        </p:spPr>
      </p:pic>
      <p:sp>
        <p:nvSpPr>
          <p:cNvPr id="18" name="Rectangle 12">
            <a:extLst>
              <a:ext uri="{FF2B5EF4-FFF2-40B4-BE49-F238E27FC236}">
                <a16:creationId xmlns:a16="http://schemas.microsoft.com/office/drawing/2014/main" id="{F3C3B602-3CF0-4E49-93DC-F95E1420226B}"/>
              </a:ext>
            </a:extLst>
          </p:cNvPr>
          <p:cNvSpPr/>
          <p:nvPr/>
        </p:nvSpPr>
        <p:spPr bwMode="auto">
          <a:xfrm>
            <a:off x="10160001" y="5873544"/>
            <a:ext cx="1918504" cy="184666"/>
          </a:xfrm>
          <a:prstGeom prst="rect">
            <a:avLst/>
          </a:prstGeom>
        </p:spPr>
        <p:txBody>
          <a:bodyPr wrap="square">
            <a:spAutoFit/>
          </a:bodyPr>
          <a:lstStyle/>
          <a:p>
            <a:pPr>
              <a:defRPr/>
            </a:pPr>
            <a:r>
              <a:rPr lang="en-US" sz="600" i="1" dirty="0">
                <a:solidFill>
                  <a:srgbClr val="404041"/>
                </a:solidFill>
                <a:latin typeface="Arial"/>
              </a:rPr>
              <a:t>Courtesy of: Jan </a:t>
            </a:r>
            <a:r>
              <a:rPr lang="en-US" sz="600" i="1" dirty="0" err="1">
                <a:solidFill>
                  <a:srgbClr val="404041"/>
                </a:solidFill>
                <a:latin typeface="Arial"/>
              </a:rPr>
              <a:t>Huisken</a:t>
            </a:r>
            <a:r>
              <a:rPr lang="en-US" sz="600" i="1" dirty="0">
                <a:solidFill>
                  <a:srgbClr val="404041"/>
                </a:solidFill>
                <a:latin typeface="Arial"/>
              </a:rPr>
              <a:t>, University of Göttingen</a:t>
            </a:r>
            <a:endParaRPr lang="de-DE" sz="600" dirty="0"/>
          </a:p>
        </p:txBody>
      </p:sp>
      <p:sp>
        <p:nvSpPr>
          <p:cNvPr id="12" name="Datumsplatzhalter 3">
            <a:extLst>
              <a:ext uri="{FF2B5EF4-FFF2-40B4-BE49-F238E27FC236}">
                <a16:creationId xmlns:a16="http://schemas.microsoft.com/office/drawing/2014/main" id="{D7DCF749-4CA0-4FE2-B213-2E368727A762}"/>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Tree>
    <p:extLst>
      <p:ext uri="{BB962C8B-B14F-4D97-AF65-F5344CB8AC3E}">
        <p14:creationId xmlns:p14="http://schemas.microsoft.com/office/powerpoint/2010/main" val="2389370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375"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16"/>
                    </p:tgtEl>
                  </p:cond>
                </p:stCondLst>
                <p:endSync evt="end" delay="0">
                  <p:rtn val="all"/>
                </p:endSync>
                <p:childTnLst>
                  <p:par>
                    <p:cTn id="36" fill="hold">
                      <p:stCondLst>
                        <p:cond delay="0"/>
                      </p:stCondLst>
                      <p:childTnLst>
                        <p:par>
                          <p:cTn id="37" fill="hold">
                            <p:stCondLst>
                              <p:cond delay="0"/>
                            </p:stCondLst>
                            <p:childTnLst>
                              <p:par>
                                <p:cTn id="38" presetID="2" presetClass="mediacall" presetSubtype="0" fill="hold" nodeType="clickEffect">
                                  <p:stCondLst>
                                    <p:cond delay="0"/>
                                  </p:stCondLst>
                                  <p:childTnLst>
                                    <p:cmd type="call" cmd="togglePause">
                                      <p:cBhvr>
                                        <p:cTn id="39" dur="1" fill="hold"/>
                                        <p:tgtEl>
                                          <p:spTgt spid="16"/>
                                        </p:tgtEl>
                                      </p:cBhvr>
                                    </p:cmd>
                                  </p:childTnLst>
                                </p:cTn>
                              </p:par>
                            </p:childTnLst>
                          </p:cTn>
                        </p:par>
                      </p:childTnLst>
                    </p:cTn>
                  </p:par>
                </p:childTnLst>
              </p:cTn>
              <p:nextCondLst>
                <p:cond evt="onClick" delay="0">
                  <p:tgtEl>
                    <p:spTgt spid="16"/>
                  </p:tgtEl>
                </p:cond>
              </p:nextCondLst>
            </p:seq>
            <p:video>
              <p:cMediaNode vol="80000">
                <p:cTn id="40" repeatCount="indefinite" fill="hold" display="0">
                  <p:stCondLst>
                    <p:cond delay="indefinite"/>
                  </p:stCondLst>
                </p:cTn>
                <p:tgtEl>
                  <p:spTgt spid="16"/>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1E47DB4A-8DD8-4085-A6BB-3ADCDA04CC06}"/>
              </a:ext>
            </a:extLst>
          </p:cNvPr>
          <p:cNvSpPr>
            <a:spLocks noGrp="1"/>
          </p:cNvSpPr>
          <p:nvPr>
            <p:ph type="title"/>
          </p:nvPr>
        </p:nvSpPr>
        <p:spPr/>
        <p:txBody>
          <a:bodyPr>
            <a:normAutofit fontScale="90000"/>
          </a:bodyPr>
          <a:lstStyle/>
          <a:p>
            <a:r>
              <a:rPr lang="de-DE" dirty="0"/>
              <a:t>The </a:t>
            </a:r>
            <a:r>
              <a:rPr lang="de-DE" dirty="0" err="1"/>
              <a:t>bioimaging</a:t>
            </a:r>
            <a:r>
              <a:rPr lang="de-DE" dirty="0"/>
              <a:t> </a:t>
            </a:r>
            <a:r>
              <a:rPr lang="de-DE" dirty="0" err="1"/>
              <a:t>data</a:t>
            </a:r>
            <a:r>
              <a:rPr lang="de-DE" dirty="0"/>
              <a:t> </a:t>
            </a:r>
            <a:r>
              <a:rPr lang="de-DE" dirty="0" err="1"/>
              <a:t>challenge</a:t>
            </a:r>
            <a:endParaRPr lang="de-DE" dirty="0"/>
          </a:p>
        </p:txBody>
      </p:sp>
      <p:sp>
        <p:nvSpPr>
          <p:cNvPr id="26" name="Foliennummernplatzhalter 3">
            <a:extLst>
              <a:ext uri="{FF2B5EF4-FFF2-40B4-BE49-F238E27FC236}">
                <a16:creationId xmlns:a16="http://schemas.microsoft.com/office/drawing/2014/main" id="{42C2C2E1-B1D5-41C5-8194-4FD843753C03}"/>
              </a:ext>
            </a:extLst>
          </p:cNvPr>
          <p:cNvSpPr>
            <a:spLocks noGrp="1"/>
          </p:cNvSpPr>
          <p:nvPr>
            <p:ph type="sldNum" sz="quarter" idx="4"/>
          </p:nvPr>
        </p:nvSpPr>
        <p:spPr/>
        <p:txBody>
          <a:bodyPr/>
          <a:lstStyle/>
          <a:p>
            <a:pPr>
              <a:defRPr/>
            </a:pPr>
            <a:fld id="{01C7383B-F147-4BDE-BDA0-AE8ABB1D943C}" type="slidenum">
              <a:rPr lang="de-DE" smtClean="0"/>
              <a:t>8</a:t>
            </a:fld>
            <a:endParaRPr lang="de-DE"/>
          </a:p>
        </p:txBody>
      </p:sp>
      <p:pic>
        <p:nvPicPr>
          <p:cNvPr id="6" name="Grafik 5">
            <a:extLst>
              <a:ext uri="{FF2B5EF4-FFF2-40B4-BE49-F238E27FC236}">
                <a16:creationId xmlns:a16="http://schemas.microsoft.com/office/drawing/2014/main" id="{EE18AD44-6A02-4FA0-BC03-24B4EB49FA28}"/>
              </a:ext>
            </a:extLst>
          </p:cNvPr>
          <p:cNvPicPr>
            <a:picLocks noChangeAspect="1"/>
          </p:cNvPicPr>
          <p:nvPr/>
        </p:nvPicPr>
        <p:blipFill>
          <a:blip r:embed="rId2"/>
          <a:stretch/>
        </p:blipFill>
        <p:spPr bwMode="auto">
          <a:xfrm>
            <a:off x="4278887" y="1456663"/>
            <a:ext cx="3827668" cy="1740084"/>
          </a:xfrm>
          <a:prstGeom prst="rect">
            <a:avLst/>
          </a:prstGeom>
        </p:spPr>
      </p:pic>
      <p:sp>
        <p:nvSpPr>
          <p:cNvPr id="7" name="Content Placeholder 15">
            <a:extLst>
              <a:ext uri="{FF2B5EF4-FFF2-40B4-BE49-F238E27FC236}">
                <a16:creationId xmlns:a16="http://schemas.microsoft.com/office/drawing/2014/main" id="{0D2F1838-65ED-4980-8D2C-F7BB86C8E1E7}"/>
              </a:ext>
            </a:extLst>
          </p:cNvPr>
          <p:cNvSpPr txBox="1"/>
          <p:nvPr/>
        </p:nvSpPr>
        <p:spPr bwMode="auto">
          <a:xfrm>
            <a:off x="431800" y="1024615"/>
            <a:ext cx="11328400" cy="322655"/>
          </a:xfrm>
          <a:prstGeom prst="rect">
            <a:avLst/>
          </a:prstGeom>
          <a:ln>
            <a:noFill/>
          </a:ln>
        </p:spPr>
        <p:txBody>
          <a:bodyPr vert="horz" lIns="0" tIns="0" rIns="0" bIns="0" rtlCol="0">
            <a:noAutofit/>
          </a:bodyPr>
          <a:lstStyle>
            <a:lvl1pPr marL="0" indent="0" algn="l" defTabSz="914400">
              <a:lnSpc>
                <a:spcPct val="110000"/>
              </a:lnSpc>
              <a:spcBef>
                <a:spcPts val="0"/>
              </a:spcBef>
              <a:buFont typeface="Arial"/>
              <a:buNone/>
              <a:defRPr sz="1600" b="1">
                <a:solidFill>
                  <a:srgbClr val="009AD1"/>
                </a:solidFill>
                <a:latin typeface="+mn-lt"/>
                <a:ea typeface="+mn-ea"/>
                <a:cs typeface="+mn-cs"/>
              </a:defRPr>
            </a:lvl1pPr>
            <a:lvl2pPr marL="0" indent="0" algn="l" defTabSz="914400">
              <a:lnSpc>
                <a:spcPct val="110000"/>
              </a:lnSpc>
              <a:spcBef>
                <a:spcPts val="0"/>
              </a:spcBef>
              <a:buFont typeface="Arial"/>
              <a:buNone/>
              <a:defRPr sz="1600">
                <a:solidFill>
                  <a:schemeClr val="tx1"/>
                </a:solidFill>
                <a:latin typeface="+mn-lt"/>
                <a:ea typeface="+mn-ea"/>
                <a:cs typeface="+mn-cs"/>
              </a:defRPr>
            </a:lvl2pPr>
            <a:lvl3pPr marL="324000" indent="-324000" algn="l" defTabSz="914400">
              <a:lnSpc>
                <a:spcPct val="110000"/>
              </a:lnSpc>
              <a:spcBef>
                <a:spcPts val="0"/>
              </a:spcBef>
              <a:buClr>
                <a:schemeClr val="accent1"/>
              </a:buClr>
              <a:buFont typeface="Arial"/>
              <a:buChar char="−"/>
              <a:defRPr sz="1600">
                <a:solidFill>
                  <a:schemeClr val="tx1"/>
                </a:solidFill>
                <a:latin typeface="+mn-lt"/>
                <a:ea typeface="+mn-ea"/>
                <a:cs typeface="+mn-cs"/>
              </a:defRPr>
            </a:lvl3pPr>
            <a:lvl4pPr marL="774000" indent="-324000" algn="l" defTabSz="914400">
              <a:lnSpc>
                <a:spcPct val="110000"/>
              </a:lnSpc>
              <a:spcBef>
                <a:spcPts val="0"/>
              </a:spcBef>
              <a:buClr>
                <a:schemeClr val="accent1"/>
              </a:buClr>
              <a:buFont typeface="Arial"/>
              <a:buChar char="−"/>
              <a:defRPr sz="1600">
                <a:solidFill>
                  <a:schemeClr val="tx1"/>
                </a:solidFill>
                <a:latin typeface="+mn-lt"/>
                <a:ea typeface="+mn-ea"/>
                <a:cs typeface="+mn-cs"/>
              </a:defRPr>
            </a:lvl4pPr>
            <a:lvl5pPr marL="0" indent="0" algn="l" defTabSz="914400">
              <a:lnSpc>
                <a:spcPct val="110000"/>
              </a:lnSpc>
              <a:spcBef>
                <a:spcPts val="0"/>
              </a:spcBef>
              <a:buFont typeface="+mj-lt"/>
              <a:buNone/>
              <a:defRPr sz="1600" u="sng">
                <a:solidFill>
                  <a:schemeClr val="tx1"/>
                </a:solidFill>
                <a:latin typeface="+mn-lt"/>
                <a:ea typeface="+mn-ea"/>
                <a:cs typeface="+mn-cs"/>
              </a:defRPr>
            </a:lvl5pPr>
            <a:lvl6pPr marL="0" indent="0" algn="l" defTabSz="914400">
              <a:lnSpc>
                <a:spcPct val="110000"/>
              </a:lnSpc>
              <a:spcBef>
                <a:spcPts val="0"/>
              </a:spcBef>
              <a:buClr>
                <a:schemeClr val="accent1"/>
              </a:buClr>
              <a:buFont typeface="Arial"/>
              <a:buNone/>
              <a:defRPr sz="1600">
                <a:solidFill>
                  <a:schemeClr val="tx1"/>
                </a:solidFill>
                <a:latin typeface="+mn-lt"/>
                <a:ea typeface="+mn-ea"/>
                <a:cs typeface="+mn-cs"/>
              </a:defRPr>
            </a:lvl6pPr>
            <a:lvl7pPr marL="0" indent="0" algn="l" defTabSz="914400">
              <a:lnSpc>
                <a:spcPct val="110000"/>
              </a:lnSpc>
              <a:spcBef>
                <a:spcPts val="0"/>
              </a:spcBef>
              <a:buClr>
                <a:schemeClr val="accent1"/>
              </a:buClr>
              <a:buFont typeface="Arial"/>
              <a:buNone/>
              <a:defRPr sz="1600">
                <a:solidFill>
                  <a:schemeClr val="tx1"/>
                </a:solidFill>
                <a:latin typeface="+mn-lt"/>
                <a:ea typeface="+mn-ea"/>
                <a:cs typeface="+mn-cs"/>
              </a:defRPr>
            </a:lvl7pPr>
            <a:lvl8pPr marL="0" indent="0" algn="l" defTabSz="914400">
              <a:lnSpc>
                <a:spcPct val="110000"/>
              </a:lnSpc>
              <a:spcBef>
                <a:spcPts val="0"/>
              </a:spcBef>
              <a:buClr>
                <a:schemeClr val="accent1"/>
              </a:buClr>
              <a:buFont typeface="Arial"/>
              <a:buNone/>
              <a:defRPr sz="1600">
                <a:solidFill>
                  <a:schemeClr val="tx1"/>
                </a:solidFill>
                <a:latin typeface="+mn-lt"/>
                <a:ea typeface="+mn-ea"/>
                <a:cs typeface="+mn-cs"/>
              </a:defRPr>
            </a:lvl8pPr>
            <a:lvl9pPr marL="0" indent="0" algn="l" defTabSz="914400">
              <a:lnSpc>
                <a:spcPct val="110000"/>
              </a:lnSpc>
              <a:spcBef>
                <a:spcPts val="0"/>
              </a:spcBef>
              <a:buClr>
                <a:schemeClr val="accent1"/>
              </a:buClr>
              <a:buFont typeface="Arial"/>
              <a:buNone/>
              <a:defRPr sz="16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a:buNone/>
              <a:tabLst/>
              <a:defRPr/>
            </a:pPr>
            <a:r>
              <a:rPr kumimoji="0" lang="en-US" sz="1600" b="0" i="0" u="none" strike="noStrike" kern="1200" cap="none" spc="0" normalizeH="0" baseline="0" noProof="0" dirty="0">
                <a:ln>
                  <a:noFill/>
                </a:ln>
                <a:solidFill>
                  <a:srgbClr val="0098D8"/>
                </a:solidFill>
                <a:effectLst/>
                <a:uLnTx/>
                <a:uFillTx/>
                <a:latin typeface="Calibri" panose="020F0502020204030204"/>
                <a:ea typeface="+mn-ea"/>
                <a:cs typeface="+mn-cs"/>
              </a:rPr>
              <a:t>Increase in data(set) size per experiment</a:t>
            </a:r>
            <a:endParaRPr kumimoji="0" sz="1600" b="0" i="0" u="none" strike="noStrike" kern="1200" cap="none" spc="0" normalizeH="0" baseline="0" noProof="0" dirty="0">
              <a:ln>
                <a:noFill/>
              </a:ln>
              <a:solidFill>
                <a:srgbClr val="0098D8"/>
              </a:solidFill>
              <a:effectLst/>
              <a:uLnTx/>
              <a:uFillTx/>
              <a:latin typeface="Calibri" panose="020F0502020204030204"/>
              <a:ea typeface="+mn-ea"/>
              <a:cs typeface="+mn-cs"/>
            </a:endParaRPr>
          </a:p>
        </p:txBody>
      </p:sp>
      <p:pic>
        <p:nvPicPr>
          <p:cNvPr id="8" name="Grafik 7">
            <a:extLst>
              <a:ext uri="{FF2B5EF4-FFF2-40B4-BE49-F238E27FC236}">
                <a16:creationId xmlns:a16="http://schemas.microsoft.com/office/drawing/2014/main" id="{E2F8D39B-5C14-44CF-94E9-B33B9D4AE2AA}"/>
              </a:ext>
            </a:extLst>
          </p:cNvPr>
          <p:cNvPicPr>
            <a:picLocks noChangeAspect="1"/>
          </p:cNvPicPr>
          <p:nvPr/>
        </p:nvPicPr>
        <p:blipFill rotWithShape="1">
          <a:blip r:embed="rId3"/>
          <a:srcRect/>
          <a:stretch/>
        </p:blipFill>
        <p:spPr bwMode="auto">
          <a:xfrm>
            <a:off x="8472263" y="1456663"/>
            <a:ext cx="3652037" cy="1743560"/>
          </a:xfrm>
          <a:prstGeom prst="rect">
            <a:avLst/>
          </a:prstGeom>
        </p:spPr>
      </p:pic>
      <p:pic>
        <p:nvPicPr>
          <p:cNvPr id="9" name="Grafik 8">
            <a:extLst>
              <a:ext uri="{FF2B5EF4-FFF2-40B4-BE49-F238E27FC236}">
                <a16:creationId xmlns:a16="http://schemas.microsoft.com/office/drawing/2014/main" id="{5C0530F6-B024-46E4-B12B-BA951628A8C7}"/>
              </a:ext>
            </a:extLst>
          </p:cNvPr>
          <p:cNvPicPr>
            <a:picLocks noChangeAspect="1"/>
          </p:cNvPicPr>
          <p:nvPr/>
        </p:nvPicPr>
        <p:blipFill>
          <a:blip r:embed="rId4"/>
          <a:stretch/>
        </p:blipFill>
        <p:spPr bwMode="auto">
          <a:xfrm>
            <a:off x="166937" y="1883644"/>
            <a:ext cx="3758193" cy="843411"/>
          </a:xfrm>
          <a:prstGeom prst="rect">
            <a:avLst/>
          </a:prstGeom>
        </p:spPr>
      </p:pic>
      <p:sp>
        <p:nvSpPr>
          <p:cNvPr id="10" name="Freihandform: Form 9">
            <a:extLst>
              <a:ext uri="{FF2B5EF4-FFF2-40B4-BE49-F238E27FC236}">
                <a16:creationId xmlns:a16="http://schemas.microsoft.com/office/drawing/2014/main" id="{FB0A9800-1D9E-449A-8853-86E0ABB9B6A3}"/>
              </a:ext>
            </a:extLst>
          </p:cNvPr>
          <p:cNvSpPr/>
          <p:nvPr/>
        </p:nvSpPr>
        <p:spPr bwMode="auto">
          <a:xfrm>
            <a:off x="247157" y="1118463"/>
            <a:ext cx="11532019" cy="266192"/>
          </a:xfrm>
          <a:custGeom>
            <a:avLst/>
            <a:gdLst>
              <a:gd name="connsiteX0" fmla="*/ 0 w 8643815"/>
              <a:gd name="connsiteY0" fmla="*/ 492369 h 492369"/>
              <a:gd name="connsiteX1" fmla="*/ 8636000 w 8643815"/>
              <a:gd name="connsiteY1" fmla="*/ 476738 h 492369"/>
              <a:gd name="connsiteX2" fmla="*/ 8643815 w 8643815"/>
              <a:gd name="connsiteY2" fmla="*/ 0 h 492369"/>
              <a:gd name="connsiteX3" fmla="*/ 0 w 8643815"/>
              <a:gd name="connsiteY3" fmla="*/ 492369 h 492369"/>
            </a:gdLst>
            <a:ahLst/>
            <a:cxnLst>
              <a:cxn ang="0">
                <a:pos x="connsiteX0" y="connsiteY0"/>
              </a:cxn>
              <a:cxn ang="0">
                <a:pos x="connsiteX1" y="connsiteY1"/>
              </a:cxn>
              <a:cxn ang="0">
                <a:pos x="connsiteX2" y="connsiteY2"/>
              </a:cxn>
              <a:cxn ang="0">
                <a:pos x="connsiteX3" y="connsiteY3"/>
              </a:cxn>
            </a:cxnLst>
            <a:rect l="l" t="t" r="r" b="b"/>
            <a:pathLst>
              <a:path w="8643815" h="492369" extrusionOk="0">
                <a:moveTo>
                  <a:pt x="0" y="492369"/>
                </a:moveTo>
                <a:lnTo>
                  <a:pt x="8636000" y="476738"/>
                </a:lnTo>
                <a:lnTo>
                  <a:pt x="8643815" y="0"/>
                </a:lnTo>
                <a:lnTo>
                  <a:pt x="0" y="492369"/>
                </a:lnTo>
                <a:close/>
              </a:path>
            </a:pathLst>
          </a:custGeom>
          <a:solidFill>
            <a:srgbClr val="009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white"/>
              </a:solidFill>
              <a:effectLst/>
              <a:highlight>
                <a:srgbClr val="0098D8"/>
              </a:highlight>
              <a:uLnTx/>
              <a:uFillTx/>
              <a:latin typeface="Calibri" panose="020F0502020204030204"/>
              <a:ea typeface="+mn-ea"/>
              <a:cs typeface="+mn-cs"/>
            </a:endParaRPr>
          </a:p>
        </p:txBody>
      </p:sp>
      <p:sp>
        <p:nvSpPr>
          <p:cNvPr id="11" name="Content Placeholder 15">
            <a:extLst>
              <a:ext uri="{FF2B5EF4-FFF2-40B4-BE49-F238E27FC236}">
                <a16:creationId xmlns:a16="http://schemas.microsoft.com/office/drawing/2014/main" id="{D83298F0-2353-482E-8DB7-4EB7B79725ED}"/>
              </a:ext>
            </a:extLst>
          </p:cNvPr>
          <p:cNvSpPr txBox="1"/>
          <p:nvPr/>
        </p:nvSpPr>
        <p:spPr bwMode="auto">
          <a:xfrm>
            <a:off x="431800" y="3522440"/>
            <a:ext cx="11328400" cy="322655"/>
          </a:xfrm>
          <a:prstGeom prst="rect">
            <a:avLst/>
          </a:prstGeom>
        </p:spPr>
        <p:txBody>
          <a:bodyPr vert="horz" lIns="0" tIns="0" rIns="0" bIns="0" rtlCol="0">
            <a:noAutofit/>
          </a:bodyPr>
          <a:lstStyle>
            <a:lvl1pPr marL="0" indent="0" algn="l" defTabSz="914400">
              <a:lnSpc>
                <a:spcPct val="110000"/>
              </a:lnSpc>
              <a:spcBef>
                <a:spcPts val="0"/>
              </a:spcBef>
              <a:buFont typeface="Arial"/>
              <a:buNone/>
              <a:defRPr sz="1600" b="1">
                <a:solidFill>
                  <a:srgbClr val="009AD1"/>
                </a:solidFill>
                <a:latin typeface="+mn-lt"/>
                <a:ea typeface="+mn-ea"/>
                <a:cs typeface="+mn-cs"/>
              </a:defRPr>
            </a:lvl1pPr>
            <a:lvl2pPr marL="0" indent="0" algn="l" defTabSz="914400">
              <a:lnSpc>
                <a:spcPct val="110000"/>
              </a:lnSpc>
              <a:spcBef>
                <a:spcPts val="0"/>
              </a:spcBef>
              <a:buFont typeface="Arial"/>
              <a:buNone/>
              <a:defRPr sz="1600">
                <a:solidFill>
                  <a:schemeClr val="tx1"/>
                </a:solidFill>
                <a:latin typeface="+mn-lt"/>
                <a:ea typeface="+mn-ea"/>
                <a:cs typeface="+mn-cs"/>
              </a:defRPr>
            </a:lvl2pPr>
            <a:lvl3pPr marL="324000" indent="-324000" algn="l" defTabSz="914400">
              <a:lnSpc>
                <a:spcPct val="110000"/>
              </a:lnSpc>
              <a:spcBef>
                <a:spcPts val="0"/>
              </a:spcBef>
              <a:buClr>
                <a:schemeClr val="accent1"/>
              </a:buClr>
              <a:buFont typeface="Arial"/>
              <a:buChar char="−"/>
              <a:defRPr sz="1600">
                <a:solidFill>
                  <a:schemeClr val="tx1"/>
                </a:solidFill>
                <a:latin typeface="+mn-lt"/>
                <a:ea typeface="+mn-ea"/>
                <a:cs typeface="+mn-cs"/>
              </a:defRPr>
            </a:lvl3pPr>
            <a:lvl4pPr marL="774000" indent="-324000" algn="l" defTabSz="914400">
              <a:lnSpc>
                <a:spcPct val="110000"/>
              </a:lnSpc>
              <a:spcBef>
                <a:spcPts val="0"/>
              </a:spcBef>
              <a:buClr>
                <a:schemeClr val="accent1"/>
              </a:buClr>
              <a:buFont typeface="Arial"/>
              <a:buChar char="−"/>
              <a:defRPr sz="1600">
                <a:solidFill>
                  <a:schemeClr val="tx1"/>
                </a:solidFill>
                <a:latin typeface="+mn-lt"/>
                <a:ea typeface="+mn-ea"/>
                <a:cs typeface="+mn-cs"/>
              </a:defRPr>
            </a:lvl4pPr>
            <a:lvl5pPr marL="0" indent="0" algn="l" defTabSz="914400">
              <a:lnSpc>
                <a:spcPct val="110000"/>
              </a:lnSpc>
              <a:spcBef>
                <a:spcPts val="0"/>
              </a:spcBef>
              <a:buFont typeface="+mj-lt"/>
              <a:buNone/>
              <a:defRPr sz="1600" u="sng">
                <a:solidFill>
                  <a:schemeClr val="tx1"/>
                </a:solidFill>
                <a:latin typeface="+mn-lt"/>
                <a:ea typeface="+mn-ea"/>
                <a:cs typeface="+mn-cs"/>
              </a:defRPr>
            </a:lvl5pPr>
            <a:lvl6pPr marL="0" indent="0" algn="l" defTabSz="914400">
              <a:lnSpc>
                <a:spcPct val="110000"/>
              </a:lnSpc>
              <a:spcBef>
                <a:spcPts val="0"/>
              </a:spcBef>
              <a:buClr>
                <a:schemeClr val="accent1"/>
              </a:buClr>
              <a:buFont typeface="Arial"/>
              <a:buNone/>
              <a:defRPr sz="1600">
                <a:solidFill>
                  <a:schemeClr val="tx1"/>
                </a:solidFill>
                <a:latin typeface="+mn-lt"/>
                <a:ea typeface="+mn-ea"/>
                <a:cs typeface="+mn-cs"/>
              </a:defRPr>
            </a:lvl6pPr>
            <a:lvl7pPr marL="0" indent="0" algn="l" defTabSz="914400">
              <a:lnSpc>
                <a:spcPct val="110000"/>
              </a:lnSpc>
              <a:spcBef>
                <a:spcPts val="0"/>
              </a:spcBef>
              <a:buClr>
                <a:schemeClr val="accent1"/>
              </a:buClr>
              <a:buFont typeface="Arial"/>
              <a:buNone/>
              <a:defRPr sz="1600">
                <a:solidFill>
                  <a:schemeClr val="tx1"/>
                </a:solidFill>
                <a:latin typeface="+mn-lt"/>
                <a:ea typeface="+mn-ea"/>
                <a:cs typeface="+mn-cs"/>
              </a:defRPr>
            </a:lvl7pPr>
            <a:lvl8pPr marL="0" indent="0" algn="l" defTabSz="914400">
              <a:lnSpc>
                <a:spcPct val="110000"/>
              </a:lnSpc>
              <a:spcBef>
                <a:spcPts val="0"/>
              </a:spcBef>
              <a:buClr>
                <a:schemeClr val="accent1"/>
              </a:buClr>
              <a:buFont typeface="Arial"/>
              <a:buNone/>
              <a:defRPr sz="1600">
                <a:solidFill>
                  <a:schemeClr val="tx1"/>
                </a:solidFill>
                <a:latin typeface="+mn-lt"/>
                <a:ea typeface="+mn-ea"/>
                <a:cs typeface="+mn-cs"/>
              </a:defRPr>
            </a:lvl8pPr>
            <a:lvl9pPr marL="0" indent="0" algn="l" defTabSz="914400">
              <a:lnSpc>
                <a:spcPct val="110000"/>
              </a:lnSpc>
              <a:spcBef>
                <a:spcPts val="0"/>
              </a:spcBef>
              <a:buClr>
                <a:schemeClr val="accent1"/>
              </a:buClr>
              <a:buFont typeface="Arial"/>
              <a:buNone/>
              <a:defRPr sz="16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a:buNone/>
              <a:tabLst/>
              <a:defRPr/>
            </a:pPr>
            <a:r>
              <a:rPr kumimoji="0" lang="en-US" sz="1600" b="0" i="0" u="none" strike="noStrike" kern="1200" cap="none" spc="0" normalizeH="0" baseline="0" noProof="0" dirty="0">
                <a:ln>
                  <a:noFill/>
                </a:ln>
                <a:solidFill>
                  <a:srgbClr val="0098D8"/>
                </a:solidFill>
                <a:effectLst/>
                <a:uLnTx/>
                <a:uFillTx/>
                <a:latin typeface="Calibri" panose="020F0502020204030204"/>
                <a:ea typeface="+mn-ea"/>
                <a:cs typeface="+mn-cs"/>
              </a:rPr>
              <a:t>Increase in complexity of data structures</a:t>
            </a:r>
            <a:endParaRPr kumimoji="0" sz="1600" b="0" i="0" u="none" strike="noStrike" kern="1200" cap="none" spc="0" normalizeH="0" baseline="0" noProof="0" dirty="0">
              <a:ln>
                <a:noFill/>
              </a:ln>
              <a:solidFill>
                <a:srgbClr val="0098D8"/>
              </a:solidFill>
              <a:effectLst/>
              <a:uLnTx/>
              <a:uFillTx/>
              <a:latin typeface="Calibri" panose="020F0502020204030204"/>
              <a:ea typeface="+mn-ea"/>
              <a:cs typeface="+mn-cs"/>
            </a:endParaRPr>
          </a:p>
        </p:txBody>
      </p:sp>
      <p:pic>
        <p:nvPicPr>
          <p:cNvPr id="12" name="Grafik 11">
            <a:extLst>
              <a:ext uri="{FF2B5EF4-FFF2-40B4-BE49-F238E27FC236}">
                <a16:creationId xmlns:a16="http://schemas.microsoft.com/office/drawing/2014/main" id="{E7BFDA4A-30F0-4761-A7DE-20CCC77778F8}"/>
              </a:ext>
            </a:extLst>
          </p:cNvPr>
          <p:cNvPicPr>
            <a:picLocks noChangeAspect="1"/>
          </p:cNvPicPr>
          <p:nvPr/>
        </p:nvPicPr>
        <p:blipFill>
          <a:blip r:embed="rId5"/>
          <a:stretch/>
        </p:blipFill>
        <p:spPr bwMode="auto">
          <a:xfrm>
            <a:off x="4429736" y="4205222"/>
            <a:ext cx="2404105" cy="2073973"/>
          </a:xfrm>
          <a:prstGeom prst="rect">
            <a:avLst/>
          </a:prstGeom>
        </p:spPr>
      </p:pic>
      <p:pic>
        <p:nvPicPr>
          <p:cNvPr id="13" name="Grafik 12">
            <a:extLst>
              <a:ext uri="{FF2B5EF4-FFF2-40B4-BE49-F238E27FC236}">
                <a16:creationId xmlns:a16="http://schemas.microsoft.com/office/drawing/2014/main" id="{EB0A1891-8C9E-4C4B-8217-6AAAF74AB99F}"/>
              </a:ext>
            </a:extLst>
          </p:cNvPr>
          <p:cNvPicPr>
            <a:picLocks noChangeAspect="1"/>
          </p:cNvPicPr>
          <p:nvPr/>
        </p:nvPicPr>
        <p:blipFill>
          <a:blip r:embed="rId5"/>
          <a:srcRect l="81250" t="9440" b="32602"/>
          <a:stretch/>
        </p:blipFill>
        <p:spPr bwMode="auto">
          <a:xfrm>
            <a:off x="1532938" y="4564045"/>
            <a:ext cx="549206" cy="1464549"/>
          </a:xfrm>
          <a:prstGeom prst="rect">
            <a:avLst/>
          </a:prstGeom>
        </p:spPr>
      </p:pic>
      <p:sp>
        <p:nvSpPr>
          <p:cNvPr id="14" name="Textfeld 13">
            <a:extLst>
              <a:ext uri="{FF2B5EF4-FFF2-40B4-BE49-F238E27FC236}">
                <a16:creationId xmlns:a16="http://schemas.microsoft.com/office/drawing/2014/main" id="{FC4F3E6E-4DDC-409C-B992-89D302B05C27}"/>
              </a:ext>
            </a:extLst>
          </p:cNvPr>
          <p:cNvSpPr txBox="1"/>
          <p:nvPr/>
        </p:nvSpPr>
        <p:spPr bwMode="auto">
          <a:xfrm>
            <a:off x="7392143" y="3180029"/>
            <a:ext cx="492314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Modified</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after: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Ouyang</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a&amp; Zimmer, 2017,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Curr</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Op</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Sys</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Biol</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doi</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10.1016/j.coisb.2017.07.011</a:t>
            </a:r>
            <a:endParaRPr kumimoji="0" lang="en-US" sz="9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Textfeld 14">
            <a:extLst>
              <a:ext uri="{FF2B5EF4-FFF2-40B4-BE49-F238E27FC236}">
                <a16:creationId xmlns:a16="http://schemas.microsoft.com/office/drawing/2014/main" id="{A020C943-2389-4609-8D4B-3E7DA624F55E}"/>
              </a:ext>
            </a:extLst>
          </p:cNvPr>
          <p:cNvSpPr txBox="1"/>
          <p:nvPr/>
        </p:nvSpPr>
        <p:spPr bwMode="auto">
          <a:xfrm>
            <a:off x="4290448" y="6231308"/>
            <a:ext cx="3557384"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Goldberg et al., 2005, Genome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Biol</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doi</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10.1186/gb-2005-6-5-r47</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Pfeil: nach rechts 15">
            <a:extLst>
              <a:ext uri="{FF2B5EF4-FFF2-40B4-BE49-F238E27FC236}">
                <a16:creationId xmlns:a16="http://schemas.microsoft.com/office/drawing/2014/main" id="{F981BED4-A938-4C60-AE18-3E541C16E2A9}"/>
              </a:ext>
            </a:extLst>
          </p:cNvPr>
          <p:cNvSpPr/>
          <p:nvPr/>
        </p:nvSpPr>
        <p:spPr bwMode="auto">
          <a:xfrm>
            <a:off x="2959669" y="5180904"/>
            <a:ext cx="835794" cy="230832"/>
          </a:xfrm>
          <a:prstGeom prst="rightArrow">
            <a:avLst>
              <a:gd name="adj1" fmla="val 50000"/>
              <a:gd name="adj2" fmla="val 50000"/>
            </a:avLst>
          </a:prstGeom>
          <a:solidFill>
            <a:srgbClr val="009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feld 16">
            <a:extLst>
              <a:ext uri="{FF2B5EF4-FFF2-40B4-BE49-F238E27FC236}">
                <a16:creationId xmlns:a16="http://schemas.microsoft.com/office/drawing/2014/main" id="{4AF3DF1B-15EA-4288-85BC-7D744E362B93}"/>
              </a:ext>
            </a:extLst>
          </p:cNvPr>
          <p:cNvSpPr txBox="1"/>
          <p:nvPr/>
        </p:nvSpPr>
        <p:spPr bwMode="auto">
          <a:xfrm>
            <a:off x="1083233" y="4205222"/>
            <a:ext cx="216197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2D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image</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 planes</a:t>
            </a:r>
            <a:endParaRPr kumimoji="0"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feld 17">
            <a:extLst>
              <a:ext uri="{FF2B5EF4-FFF2-40B4-BE49-F238E27FC236}">
                <a16:creationId xmlns:a16="http://schemas.microsoft.com/office/drawing/2014/main" id="{0C0EF9E9-689F-42D5-AFBE-7C509F53F7B6}"/>
              </a:ext>
            </a:extLst>
          </p:cNvPr>
          <p:cNvSpPr txBox="1"/>
          <p:nvPr/>
        </p:nvSpPr>
        <p:spPr bwMode="auto">
          <a:xfrm>
            <a:off x="4876175" y="3927023"/>
            <a:ext cx="161257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5D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image</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stacks</a:t>
            </a: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Pfeil: nach rechts 18">
            <a:extLst>
              <a:ext uri="{FF2B5EF4-FFF2-40B4-BE49-F238E27FC236}">
                <a16:creationId xmlns:a16="http://schemas.microsoft.com/office/drawing/2014/main" id="{94E0F51B-3BA3-4F8F-956A-BF01AFB55445}"/>
              </a:ext>
            </a:extLst>
          </p:cNvPr>
          <p:cNvSpPr/>
          <p:nvPr/>
        </p:nvSpPr>
        <p:spPr bwMode="auto">
          <a:xfrm>
            <a:off x="7896199" y="5156370"/>
            <a:ext cx="835794" cy="230832"/>
          </a:xfrm>
          <a:prstGeom prst="rightArrow">
            <a:avLst>
              <a:gd name="adj1" fmla="val 50000"/>
              <a:gd name="adj2" fmla="val 50000"/>
            </a:avLst>
          </a:prstGeom>
          <a:solidFill>
            <a:srgbClr val="009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2" descr="https://gerbi-gmb.de/wp-content/uploads/2022/11/monolithic-vs-chunked-1200dpi-701x1024.png">
            <a:extLst>
              <a:ext uri="{FF2B5EF4-FFF2-40B4-BE49-F238E27FC236}">
                <a16:creationId xmlns:a16="http://schemas.microsoft.com/office/drawing/2014/main" id="{96AD5A71-BB67-4580-B35E-6DD6BEB28F84}"/>
              </a:ext>
            </a:extLst>
          </p:cNvPr>
          <p:cNvPicPr>
            <a:picLocks noChangeAspect="1" noChangeArrowheads="1"/>
          </p:cNvPicPr>
          <p:nvPr/>
        </p:nvPicPr>
        <p:blipFill>
          <a:blip r:embed="rId6"/>
          <a:srcRect t="36812"/>
          <a:stretch/>
        </p:blipFill>
        <p:spPr bwMode="auto">
          <a:xfrm>
            <a:off x="9336359" y="4450447"/>
            <a:ext cx="1668640" cy="1540377"/>
          </a:xfrm>
          <a:prstGeom prst="rect">
            <a:avLst/>
          </a:prstGeom>
          <a:noFill/>
        </p:spPr>
      </p:pic>
      <p:sp>
        <p:nvSpPr>
          <p:cNvPr id="21" name="Textfeld 20">
            <a:extLst>
              <a:ext uri="{FF2B5EF4-FFF2-40B4-BE49-F238E27FC236}">
                <a16:creationId xmlns:a16="http://schemas.microsoft.com/office/drawing/2014/main" id="{C94C5702-4220-4C31-A090-280AE2D62BD6}"/>
              </a:ext>
            </a:extLst>
          </p:cNvPr>
          <p:cNvSpPr txBox="1"/>
          <p:nvPr/>
        </p:nvSpPr>
        <p:spPr bwMode="auto">
          <a:xfrm>
            <a:off x="9295541" y="3993941"/>
            <a:ext cx="198299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n-dimensional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image</a:t>
            </a:r>
            <a:endParaRPr kumimoji="0"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feld 21">
            <a:extLst>
              <a:ext uri="{FF2B5EF4-FFF2-40B4-BE49-F238E27FC236}">
                <a16:creationId xmlns:a16="http://schemas.microsoft.com/office/drawing/2014/main" id="{81F9BD25-CBEE-4D95-A32D-4DAE3A5277EA}"/>
              </a:ext>
            </a:extLst>
          </p:cNvPr>
          <p:cNvSpPr txBox="1"/>
          <p:nvPr/>
        </p:nvSpPr>
        <p:spPr bwMode="auto">
          <a:xfrm>
            <a:off x="9258896" y="5999202"/>
            <a:ext cx="252028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Falk, H.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zarr-developers</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/zarr-illustrations-falk-2022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doi</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10.5281/zenodo.7037367</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Freihandform: Form 9">
            <a:extLst>
              <a:ext uri="{FF2B5EF4-FFF2-40B4-BE49-F238E27FC236}">
                <a16:creationId xmlns:a16="http://schemas.microsoft.com/office/drawing/2014/main" id="{7A52ED98-D80A-4C4B-81BC-637ABF7FD335}"/>
              </a:ext>
            </a:extLst>
          </p:cNvPr>
          <p:cNvSpPr/>
          <p:nvPr/>
        </p:nvSpPr>
        <p:spPr bwMode="auto">
          <a:xfrm>
            <a:off x="247157" y="3571056"/>
            <a:ext cx="11532019" cy="266192"/>
          </a:xfrm>
          <a:custGeom>
            <a:avLst/>
            <a:gdLst>
              <a:gd name="connsiteX0" fmla="*/ 0 w 8643815"/>
              <a:gd name="connsiteY0" fmla="*/ 492369 h 492369"/>
              <a:gd name="connsiteX1" fmla="*/ 8636000 w 8643815"/>
              <a:gd name="connsiteY1" fmla="*/ 476738 h 492369"/>
              <a:gd name="connsiteX2" fmla="*/ 8643815 w 8643815"/>
              <a:gd name="connsiteY2" fmla="*/ 0 h 492369"/>
              <a:gd name="connsiteX3" fmla="*/ 0 w 8643815"/>
              <a:gd name="connsiteY3" fmla="*/ 492369 h 492369"/>
            </a:gdLst>
            <a:ahLst/>
            <a:cxnLst>
              <a:cxn ang="0">
                <a:pos x="connsiteX0" y="connsiteY0"/>
              </a:cxn>
              <a:cxn ang="0">
                <a:pos x="connsiteX1" y="connsiteY1"/>
              </a:cxn>
              <a:cxn ang="0">
                <a:pos x="connsiteX2" y="connsiteY2"/>
              </a:cxn>
              <a:cxn ang="0">
                <a:pos x="connsiteX3" y="connsiteY3"/>
              </a:cxn>
            </a:cxnLst>
            <a:rect l="l" t="t" r="r" b="b"/>
            <a:pathLst>
              <a:path w="8643815" h="492369" extrusionOk="0">
                <a:moveTo>
                  <a:pt x="0" y="492369"/>
                </a:moveTo>
                <a:lnTo>
                  <a:pt x="8636000" y="476738"/>
                </a:lnTo>
                <a:lnTo>
                  <a:pt x="8643815" y="0"/>
                </a:lnTo>
                <a:lnTo>
                  <a:pt x="0" y="492369"/>
                </a:lnTo>
                <a:close/>
              </a:path>
            </a:pathLst>
          </a:custGeom>
          <a:solidFill>
            <a:srgbClr val="0098D8"/>
          </a:solidFill>
          <a:ln>
            <a:solidFill>
              <a:srgbClr val="0098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Datumsplatzhalter 3">
            <a:extLst>
              <a:ext uri="{FF2B5EF4-FFF2-40B4-BE49-F238E27FC236}">
                <a16:creationId xmlns:a16="http://schemas.microsoft.com/office/drawing/2014/main" id="{93273766-0807-4B4B-A93F-D543014D34D5}"/>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sp>
        <p:nvSpPr>
          <p:cNvPr id="2" name="Textfeld 1">
            <a:extLst>
              <a:ext uri="{FF2B5EF4-FFF2-40B4-BE49-F238E27FC236}">
                <a16:creationId xmlns:a16="http://schemas.microsoft.com/office/drawing/2014/main" id="{3719A06D-5B4A-4F97-BCED-10680CF0AAC8}"/>
              </a:ext>
            </a:extLst>
          </p:cNvPr>
          <p:cNvSpPr txBox="1"/>
          <p:nvPr/>
        </p:nvSpPr>
        <p:spPr>
          <a:xfrm>
            <a:off x="63965" y="6350561"/>
            <a:ext cx="2100255" cy="253916"/>
          </a:xfrm>
          <a:prstGeom prst="rect">
            <a:avLst/>
          </a:prstGeom>
          <a:noFill/>
        </p:spPr>
        <p:txBody>
          <a:bodyPr wrap="none" rtlCol="0">
            <a:spAutoFit/>
          </a:bodyPr>
          <a:lstStyle/>
          <a:p>
            <a:r>
              <a:rPr lang="de-DE" sz="1050" dirty="0"/>
              <a:t>Copyright: </a:t>
            </a:r>
            <a:r>
              <a:rPr lang="de-DE" sz="1050" dirty="0" err="1"/>
              <a:t>see</a:t>
            </a:r>
            <a:r>
              <a:rPr lang="de-DE" sz="1050" dirty="0"/>
              <a:t> original </a:t>
            </a:r>
            <a:r>
              <a:rPr lang="de-DE" sz="1050" dirty="0" err="1"/>
              <a:t>publications</a:t>
            </a:r>
            <a:endParaRPr lang="de-DE" sz="1050" dirty="0"/>
          </a:p>
        </p:txBody>
      </p:sp>
    </p:spTree>
    <p:extLst>
      <p:ext uri="{BB962C8B-B14F-4D97-AF65-F5344CB8AC3E}">
        <p14:creationId xmlns:p14="http://schemas.microsoft.com/office/powerpoint/2010/main" val="236051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9</a:t>
            </a:fld>
            <a:endParaRPr lang="de-DE" dirty="0"/>
          </a:p>
        </p:txBody>
      </p:sp>
      <p:sp>
        <p:nvSpPr>
          <p:cNvPr id="7" name="TextBox 18">
            <a:extLst>
              <a:ext uri="{FF2B5EF4-FFF2-40B4-BE49-F238E27FC236}">
                <a16:creationId xmlns:a16="http://schemas.microsoft.com/office/drawing/2014/main" id="{AE578967-2A43-4E88-9348-36E7CE48E70C}"/>
              </a:ext>
            </a:extLst>
          </p:cNvPr>
          <p:cNvSpPr txBox="1"/>
          <p:nvPr/>
        </p:nvSpPr>
        <p:spPr bwMode="auto">
          <a:xfrm>
            <a:off x="3730195" y="4879622"/>
            <a:ext cx="4487257" cy="1138774"/>
          </a:xfrm>
          <a:prstGeom prst="rect">
            <a:avLst/>
          </a:prstGeom>
          <a:noFill/>
        </p:spPr>
        <p:txBody>
          <a:bodyPr wrap="square" rtlCol="0">
            <a:spAutoFit/>
          </a:bodyPr>
          <a:lstStyle/>
          <a:p>
            <a:pPr algn="ctr">
              <a:defRPr/>
            </a:pPr>
            <a:r>
              <a:rPr lang="de-DE" sz="2000" dirty="0">
                <a:solidFill>
                  <a:schemeClr val="bg2">
                    <a:lumMod val="50000"/>
                  </a:schemeClr>
                </a:solidFill>
              </a:rPr>
              <a:t>European Council:</a:t>
            </a:r>
          </a:p>
          <a:p>
            <a:pPr algn="ctr">
              <a:defRPr/>
            </a:pPr>
            <a:r>
              <a:rPr lang="de-DE" sz="2400" b="1" dirty="0">
                <a:solidFill>
                  <a:schemeClr val="bg2">
                    <a:lumMod val="50000"/>
                  </a:schemeClr>
                </a:solidFill>
              </a:rPr>
              <a:t>European Open Science Cloud (EOSC)</a:t>
            </a:r>
          </a:p>
        </p:txBody>
      </p:sp>
      <p:cxnSp>
        <p:nvCxnSpPr>
          <p:cNvPr id="8" name="Straight Connector 19">
            <a:extLst>
              <a:ext uri="{FF2B5EF4-FFF2-40B4-BE49-F238E27FC236}">
                <a16:creationId xmlns:a16="http://schemas.microsoft.com/office/drawing/2014/main" id="{474A26D3-49E7-455A-9212-5DF717C3BCA6}"/>
              </a:ext>
            </a:extLst>
          </p:cNvPr>
          <p:cNvCxnSpPr>
            <a:cxnSpLocks/>
            <a:endCxn id="7" idx="0"/>
          </p:cNvCxnSpPr>
          <p:nvPr/>
        </p:nvCxnSpPr>
        <p:spPr bwMode="auto">
          <a:xfrm>
            <a:off x="5973824" y="4073666"/>
            <a:ext cx="0" cy="80595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ight Arrow 40">
            <a:extLst>
              <a:ext uri="{FF2B5EF4-FFF2-40B4-BE49-F238E27FC236}">
                <a16:creationId xmlns:a16="http://schemas.microsoft.com/office/drawing/2014/main" id="{7975420C-2DAC-4381-8A94-5AFC4651A132}"/>
              </a:ext>
            </a:extLst>
          </p:cNvPr>
          <p:cNvSpPr/>
          <p:nvPr/>
        </p:nvSpPr>
        <p:spPr bwMode="auto">
          <a:xfrm>
            <a:off x="398428" y="3688899"/>
            <a:ext cx="11150793" cy="400832"/>
          </a:xfrm>
          <a:prstGeom prst="rightArrow">
            <a:avLst>
              <a:gd name="adj1" fmla="val 52611"/>
              <a:gd name="adj2" fmla="val 134000"/>
            </a:avLst>
          </a:prstGeom>
          <a:solidFill>
            <a:schemeClr val="bg1">
              <a:lumMod val="85000"/>
            </a:schemeClr>
          </a:solidFill>
          <a:ln>
            <a:solidFill>
              <a:srgbClr val="0098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rgbClr val="0047B9"/>
              </a:solidFill>
            </a:endParaRPr>
          </a:p>
        </p:txBody>
      </p:sp>
      <p:sp>
        <p:nvSpPr>
          <p:cNvPr id="10" name="TextBox 41">
            <a:extLst>
              <a:ext uri="{FF2B5EF4-FFF2-40B4-BE49-F238E27FC236}">
                <a16:creationId xmlns:a16="http://schemas.microsoft.com/office/drawing/2014/main" id="{69B60C6C-EC1F-4A7B-9A90-9DE8E5E4641B}"/>
              </a:ext>
            </a:extLst>
          </p:cNvPr>
          <p:cNvSpPr txBox="1"/>
          <p:nvPr/>
        </p:nvSpPr>
        <p:spPr bwMode="auto">
          <a:xfrm>
            <a:off x="354578" y="3706456"/>
            <a:ext cx="652743" cy="369332"/>
          </a:xfrm>
          <a:prstGeom prst="rect">
            <a:avLst/>
          </a:prstGeom>
          <a:noFill/>
        </p:spPr>
        <p:txBody>
          <a:bodyPr wrap="none" rtlCol="0">
            <a:spAutoFit/>
          </a:bodyPr>
          <a:lstStyle/>
          <a:p>
            <a:pPr>
              <a:defRPr/>
            </a:pPr>
            <a:r>
              <a:rPr lang="de-DE" dirty="0">
                <a:solidFill>
                  <a:srgbClr val="0098D8"/>
                </a:solidFill>
              </a:rPr>
              <a:t>2002</a:t>
            </a:r>
            <a:endParaRPr dirty="0">
              <a:solidFill>
                <a:srgbClr val="0098D8"/>
              </a:solidFill>
            </a:endParaRPr>
          </a:p>
        </p:txBody>
      </p:sp>
      <p:sp>
        <p:nvSpPr>
          <p:cNvPr id="11" name="TextBox 42">
            <a:extLst>
              <a:ext uri="{FF2B5EF4-FFF2-40B4-BE49-F238E27FC236}">
                <a16:creationId xmlns:a16="http://schemas.microsoft.com/office/drawing/2014/main" id="{46ECA99E-A6FC-4F90-9799-A7C01C2DAF75}"/>
              </a:ext>
            </a:extLst>
          </p:cNvPr>
          <p:cNvSpPr txBox="1"/>
          <p:nvPr/>
        </p:nvSpPr>
        <p:spPr bwMode="auto">
          <a:xfrm>
            <a:off x="1504372" y="3706456"/>
            <a:ext cx="652743" cy="369332"/>
          </a:xfrm>
          <a:prstGeom prst="rect">
            <a:avLst/>
          </a:prstGeom>
          <a:noFill/>
        </p:spPr>
        <p:txBody>
          <a:bodyPr wrap="none" rtlCol="0">
            <a:spAutoFit/>
          </a:bodyPr>
          <a:lstStyle/>
          <a:p>
            <a:pPr>
              <a:defRPr/>
            </a:pPr>
            <a:r>
              <a:rPr lang="de-DE" dirty="0">
                <a:solidFill>
                  <a:srgbClr val="0098D8"/>
                </a:solidFill>
              </a:rPr>
              <a:t>2006</a:t>
            </a:r>
            <a:endParaRPr dirty="0">
              <a:solidFill>
                <a:srgbClr val="0098D8"/>
              </a:solidFill>
            </a:endParaRPr>
          </a:p>
        </p:txBody>
      </p:sp>
      <p:sp>
        <p:nvSpPr>
          <p:cNvPr id="12" name="TextBox 43">
            <a:extLst>
              <a:ext uri="{FF2B5EF4-FFF2-40B4-BE49-F238E27FC236}">
                <a16:creationId xmlns:a16="http://schemas.microsoft.com/office/drawing/2014/main" id="{16D77046-AD52-42B9-A362-4F62D7B5884E}"/>
              </a:ext>
            </a:extLst>
          </p:cNvPr>
          <p:cNvSpPr txBox="1"/>
          <p:nvPr/>
        </p:nvSpPr>
        <p:spPr bwMode="auto">
          <a:xfrm>
            <a:off x="5454989" y="3706456"/>
            <a:ext cx="652743" cy="369332"/>
          </a:xfrm>
          <a:prstGeom prst="rect">
            <a:avLst/>
          </a:prstGeom>
          <a:noFill/>
        </p:spPr>
        <p:txBody>
          <a:bodyPr wrap="none" rtlCol="0">
            <a:spAutoFit/>
          </a:bodyPr>
          <a:lstStyle/>
          <a:p>
            <a:pPr>
              <a:defRPr/>
            </a:pPr>
            <a:r>
              <a:rPr lang="de-DE" dirty="0">
                <a:solidFill>
                  <a:srgbClr val="0098D8"/>
                </a:solidFill>
              </a:rPr>
              <a:t>2016</a:t>
            </a:r>
            <a:endParaRPr dirty="0">
              <a:solidFill>
                <a:srgbClr val="0098D8"/>
              </a:solidFill>
            </a:endParaRPr>
          </a:p>
        </p:txBody>
      </p:sp>
      <p:sp>
        <p:nvSpPr>
          <p:cNvPr id="13" name="TextBox 44">
            <a:extLst>
              <a:ext uri="{FF2B5EF4-FFF2-40B4-BE49-F238E27FC236}">
                <a16:creationId xmlns:a16="http://schemas.microsoft.com/office/drawing/2014/main" id="{3DD86C78-DEB5-4B03-B6DB-0778E6190359}"/>
              </a:ext>
            </a:extLst>
          </p:cNvPr>
          <p:cNvSpPr txBox="1"/>
          <p:nvPr/>
        </p:nvSpPr>
        <p:spPr bwMode="auto">
          <a:xfrm>
            <a:off x="10244783" y="3699617"/>
            <a:ext cx="652743" cy="369332"/>
          </a:xfrm>
          <a:prstGeom prst="rect">
            <a:avLst/>
          </a:prstGeom>
          <a:noFill/>
        </p:spPr>
        <p:txBody>
          <a:bodyPr wrap="none" rtlCol="0">
            <a:spAutoFit/>
          </a:bodyPr>
          <a:lstStyle/>
          <a:p>
            <a:pPr>
              <a:defRPr/>
            </a:pPr>
            <a:r>
              <a:rPr lang="de-DE" dirty="0">
                <a:solidFill>
                  <a:srgbClr val="0098D8"/>
                </a:solidFill>
              </a:rPr>
              <a:t>2022</a:t>
            </a:r>
            <a:endParaRPr dirty="0">
              <a:solidFill>
                <a:srgbClr val="0098D8"/>
              </a:solidFill>
            </a:endParaRPr>
          </a:p>
        </p:txBody>
      </p:sp>
      <p:sp>
        <p:nvSpPr>
          <p:cNvPr id="14" name="TextBox 18">
            <a:extLst>
              <a:ext uri="{FF2B5EF4-FFF2-40B4-BE49-F238E27FC236}">
                <a16:creationId xmlns:a16="http://schemas.microsoft.com/office/drawing/2014/main" id="{60D015CB-FBBB-4941-B3E4-639EE54CF6C8}"/>
              </a:ext>
            </a:extLst>
          </p:cNvPr>
          <p:cNvSpPr txBox="1"/>
          <p:nvPr/>
        </p:nvSpPr>
        <p:spPr bwMode="auto">
          <a:xfrm>
            <a:off x="2934545" y="2298900"/>
            <a:ext cx="8622526" cy="584775"/>
          </a:xfrm>
          <a:prstGeom prst="rect">
            <a:avLst/>
          </a:prstGeom>
          <a:noFill/>
        </p:spPr>
        <p:txBody>
          <a:bodyPr wrap="square" rtlCol="0">
            <a:spAutoFit/>
          </a:bodyPr>
          <a:lstStyle/>
          <a:p>
            <a:pPr algn="ctr">
              <a:defRPr/>
            </a:pPr>
            <a:r>
              <a:rPr lang="de-DE" sz="3200" b="1" dirty="0">
                <a:solidFill>
                  <a:srgbClr val="0098D8"/>
                </a:solidFill>
              </a:rPr>
              <a:t>Nationale Forschungsdateninfrastruktur (NFDI)</a:t>
            </a:r>
          </a:p>
        </p:txBody>
      </p:sp>
      <p:cxnSp>
        <p:nvCxnSpPr>
          <p:cNvPr id="15" name="Straight Connector 19">
            <a:extLst>
              <a:ext uri="{FF2B5EF4-FFF2-40B4-BE49-F238E27FC236}">
                <a16:creationId xmlns:a16="http://schemas.microsoft.com/office/drawing/2014/main" id="{DBA8887C-9563-4540-8493-D6CC0A48AD59}"/>
              </a:ext>
            </a:extLst>
          </p:cNvPr>
          <p:cNvCxnSpPr>
            <a:cxnSpLocks/>
            <a:endCxn id="19" idx="0"/>
          </p:cNvCxnSpPr>
          <p:nvPr/>
        </p:nvCxnSpPr>
        <p:spPr bwMode="auto">
          <a:xfrm>
            <a:off x="7391002" y="2883675"/>
            <a:ext cx="0" cy="82278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8EBD28E-D5D0-4B7A-8B89-C38482384F5B}"/>
              </a:ext>
            </a:extLst>
          </p:cNvPr>
          <p:cNvSpPr txBox="1"/>
          <p:nvPr/>
        </p:nvSpPr>
        <p:spPr bwMode="auto">
          <a:xfrm>
            <a:off x="644080" y="4894955"/>
            <a:ext cx="2038044" cy="769441"/>
          </a:xfrm>
          <a:prstGeom prst="rect">
            <a:avLst/>
          </a:prstGeom>
          <a:noFill/>
        </p:spPr>
        <p:txBody>
          <a:bodyPr wrap="square" rtlCol="0">
            <a:spAutoFit/>
          </a:bodyPr>
          <a:lstStyle/>
          <a:p>
            <a:pPr algn="ctr">
              <a:defRPr/>
            </a:pPr>
            <a:r>
              <a:rPr lang="de-DE" sz="2000" dirty="0">
                <a:solidFill>
                  <a:schemeClr val="bg2">
                    <a:lumMod val="50000"/>
                  </a:schemeClr>
                </a:solidFill>
              </a:rPr>
              <a:t>OECD:</a:t>
            </a:r>
            <a:br>
              <a:rPr lang="de-DE" sz="2400" dirty="0">
                <a:solidFill>
                  <a:schemeClr val="bg2">
                    <a:lumMod val="50000"/>
                  </a:schemeClr>
                </a:solidFill>
              </a:rPr>
            </a:br>
            <a:r>
              <a:rPr lang="de-DE" sz="2400" b="1" dirty="0">
                <a:solidFill>
                  <a:schemeClr val="bg2">
                    <a:lumMod val="50000"/>
                  </a:schemeClr>
                </a:solidFill>
                <a:sym typeface="Wingdings" panose="05000000000000000000" pitchFamily="2" charset="2"/>
              </a:rPr>
              <a:t>Open Access</a:t>
            </a:r>
            <a:endParaRPr lang="de-DE" sz="2400" b="1" dirty="0">
              <a:solidFill>
                <a:schemeClr val="bg2">
                  <a:lumMod val="50000"/>
                </a:schemeClr>
              </a:solidFill>
            </a:endParaRPr>
          </a:p>
        </p:txBody>
      </p:sp>
      <p:sp>
        <p:nvSpPr>
          <p:cNvPr id="17" name="TextBox 42">
            <a:extLst>
              <a:ext uri="{FF2B5EF4-FFF2-40B4-BE49-F238E27FC236}">
                <a16:creationId xmlns:a16="http://schemas.microsoft.com/office/drawing/2014/main" id="{DF1C2F78-E8A4-4EBD-9372-8FC52681727C}"/>
              </a:ext>
            </a:extLst>
          </p:cNvPr>
          <p:cNvSpPr txBox="1"/>
          <p:nvPr/>
        </p:nvSpPr>
        <p:spPr bwMode="auto">
          <a:xfrm>
            <a:off x="2770171" y="3706456"/>
            <a:ext cx="652743" cy="369332"/>
          </a:xfrm>
          <a:prstGeom prst="rect">
            <a:avLst/>
          </a:prstGeom>
          <a:noFill/>
        </p:spPr>
        <p:txBody>
          <a:bodyPr wrap="none" rtlCol="0">
            <a:spAutoFit/>
          </a:bodyPr>
          <a:lstStyle/>
          <a:p>
            <a:pPr>
              <a:defRPr/>
            </a:pPr>
            <a:r>
              <a:rPr lang="de-DE" dirty="0">
                <a:solidFill>
                  <a:srgbClr val="0098D8"/>
                </a:solidFill>
              </a:rPr>
              <a:t>2008</a:t>
            </a:r>
            <a:endParaRPr dirty="0">
              <a:solidFill>
                <a:srgbClr val="0098D8"/>
              </a:solidFill>
            </a:endParaRPr>
          </a:p>
        </p:txBody>
      </p:sp>
      <p:sp>
        <p:nvSpPr>
          <p:cNvPr id="18" name="TextBox 43">
            <a:extLst>
              <a:ext uri="{FF2B5EF4-FFF2-40B4-BE49-F238E27FC236}">
                <a16:creationId xmlns:a16="http://schemas.microsoft.com/office/drawing/2014/main" id="{68E3FD82-1D5D-4F6F-9C42-0987A534F5B2}"/>
              </a:ext>
            </a:extLst>
          </p:cNvPr>
          <p:cNvSpPr txBox="1"/>
          <p:nvPr/>
        </p:nvSpPr>
        <p:spPr bwMode="auto">
          <a:xfrm>
            <a:off x="4155404" y="3699617"/>
            <a:ext cx="652743" cy="369332"/>
          </a:xfrm>
          <a:prstGeom prst="rect">
            <a:avLst/>
          </a:prstGeom>
          <a:noFill/>
        </p:spPr>
        <p:txBody>
          <a:bodyPr wrap="none" rtlCol="0">
            <a:spAutoFit/>
          </a:bodyPr>
          <a:lstStyle/>
          <a:p>
            <a:pPr>
              <a:defRPr/>
            </a:pPr>
            <a:r>
              <a:rPr lang="de-DE" dirty="0">
                <a:solidFill>
                  <a:srgbClr val="0098D8"/>
                </a:solidFill>
              </a:rPr>
              <a:t>2012</a:t>
            </a:r>
            <a:endParaRPr dirty="0">
              <a:solidFill>
                <a:srgbClr val="0098D8"/>
              </a:solidFill>
            </a:endParaRPr>
          </a:p>
        </p:txBody>
      </p:sp>
      <p:sp>
        <p:nvSpPr>
          <p:cNvPr id="19" name="TextBox 43">
            <a:extLst>
              <a:ext uri="{FF2B5EF4-FFF2-40B4-BE49-F238E27FC236}">
                <a16:creationId xmlns:a16="http://schemas.microsoft.com/office/drawing/2014/main" id="{EE4B5847-5359-4668-9B3B-2CDAC654219D}"/>
              </a:ext>
            </a:extLst>
          </p:cNvPr>
          <p:cNvSpPr txBox="1"/>
          <p:nvPr/>
        </p:nvSpPr>
        <p:spPr bwMode="auto">
          <a:xfrm>
            <a:off x="7064630" y="3706456"/>
            <a:ext cx="652743" cy="369332"/>
          </a:xfrm>
          <a:prstGeom prst="rect">
            <a:avLst/>
          </a:prstGeom>
          <a:noFill/>
        </p:spPr>
        <p:txBody>
          <a:bodyPr wrap="none" rtlCol="0">
            <a:spAutoFit/>
          </a:bodyPr>
          <a:lstStyle/>
          <a:p>
            <a:pPr>
              <a:defRPr/>
            </a:pPr>
            <a:r>
              <a:rPr lang="de-DE" dirty="0">
                <a:solidFill>
                  <a:srgbClr val="0098D8"/>
                </a:solidFill>
              </a:rPr>
              <a:t>2018</a:t>
            </a:r>
            <a:endParaRPr dirty="0">
              <a:solidFill>
                <a:srgbClr val="0098D8"/>
              </a:solidFill>
            </a:endParaRPr>
          </a:p>
        </p:txBody>
      </p:sp>
      <p:sp>
        <p:nvSpPr>
          <p:cNvPr id="20" name="TextBox 43">
            <a:extLst>
              <a:ext uri="{FF2B5EF4-FFF2-40B4-BE49-F238E27FC236}">
                <a16:creationId xmlns:a16="http://schemas.microsoft.com/office/drawing/2014/main" id="{71D97527-AA18-44B0-927B-1AB1266E35EF}"/>
              </a:ext>
            </a:extLst>
          </p:cNvPr>
          <p:cNvSpPr txBox="1"/>
          <p:nvPr/>
        </p:nvSpPr>
        <p:spPr bwMode="auto">
          <a:xfrm>
            <a:off x="8540795" y="3706456"/>
            <a:ext cx="652743" cy="369332"/>
          </a:xfrm>
          <a:prstGeom prst="rect">
            <a:avLst/>
          </a:prstGeom>
          <a:noFill/>
        </p:spPr>
        <p:txBody>
          <a:bodyPr wrap="none" rtlCol="0">
            <a:spAutoFit/>
          </a:bodyPr>
          <a:lstStyle/>
          <a:p>
            <a:pPr>
              <a:defRPr/>
            </a:pPr>
            <a:r>
              <a:rPr lang="de-DE" dirty="0">
                <a:solidFill>
                  <a:srgbClr val="0098D8"/>
                </a:solidFill>
              </a:rPr>
              <a:t>2020</a:t>
            </a:r>
            <a:endParaRPr dirty="0">
              <a:solidFill>
                <a:srgbClr val="0098D8"/>
              </a:solidFill>
            </a:endParaRPr>
          </a:p>
        </p:txBody>
      </p:sp>
      <p:sp>
        <p:nvSpPr>
          <p:cNvPr id="21" name="TextBox 18">
            <a:extLst>
              <a:ext uri="{FF2B5EF4-FFF2-40B4-BE49-F238E27FC236}">
                <a16:creationId xmlns:a16="http://schemas.microsoft.com/office/drawing/2014/main" id="{9455B82F-2FF4-423A-B3C1-DAC7E733C840}"/>
              </a:ext>
            </a:extLst>
          </p:cNvPr>
          <p:cNvSpPr txBox="1"/>
          <p:nvPr/>
        </p:nvSpPr>
        <p:spPr bwMode="auto">
          <a:xfrm>
            <a:off x="3736291" y="4097989"/>
            <a:ext cx="1972572" cy="830997"/>
          </a:xfrm>
          <a:prstGeom prst="rect">
            <a:avLst/>
          </a:prstGeom>
          <a:noFill/>
        </p:spPr>
        <p:txBody>
          <a:bodyPr wrap="square" rtlCol="0">
            <a:spAutoFit/>
          </a:bodyPr>
          <a:lstStyle/>
          <a:p>
            <a:pPr algn="ctr">
              <a:defRPr/>
            </a:pPr>
            <a:r>
              <a:rPr lang="de-DE" sz="4800" b="1" dirty="0">
                <a:solidFill>
                  <a:schemeClr val="bg2">
                    <a:lumMod val="50000"/>
                  </a:schemeClr>
                </a:solidFill>
              </a:rPr>
              <a:t>„FAIR“ </a:t>
            </a:r>
          </a:p>
        </p:txBody>
      </p:sp>
      <p:sp>
        <p:nvSpPr>
          <p:cNvPr id="22" name="Textfeld 21">
            <a:extLst>
              <a:ext uri="{FF2B5EF4-FFF2-40B4-BE49-F238E27FC236}">
                <a16:creationId xmlns:a16="http://schemas.microsoft.com/office/drawing/2014/main" id="{C222A174-7149-4772-895E-75166494D1EA}"/>
              </a:ext>
            </a:extLst>
          </p:cNvPr>
          <p:cNvSpPr txBox="1"/>
          <p:nvPr/>
        </p:nvSpPr>
        <p:spPr bwMode="auto">
          <a:xfrm>
            <a:off x="323086" y="2097593"/>
            <a:ext cx="1109222" cy="369332"/>
          </a:xfrm>
          <a:prstGeom prst="rect">
            <a:avLst/>
          </a:prstGeom>
          <a:solidFill>
            <a:schemeClr val="bg2"/>
          </a:solidFill>
        </p:spPr>
        <p:txBody>
          <a:bodyPr wrap="square" rtlCol="0">
            <a:spAutoFit/>
          </a:bodyPr>
          <a:lstStyle/>
          <a:p>
            <a:pPr algn="ctr"/>
            <a:r>
              <a:rPr lang="de-DE" dirty="0"/>
              <a:t>Germany</a:t>
            </a:r>
          </a:p>
        </p:txBody>
      </p:sp>
      <p:sp>
        <p:nvSpPr>
          <p:cNvPr id="23" name="Textfeld 22">
            <a:extLst>
              <a:ext uri="{FF2B5EF4-FFF2-40B4-BE49-F238E27FC236}">
                <a16:creationId xmlns:a16="http://schemas.microsoft.com/office/drawing/2014/main" id="{BAC20D88-B0B1-4326-AC2F-B1C653790ECF}"/>
              </a:ext>
            </a:extLst>
          </p:cNvPr>
          <p:cNvSpPr txBox="1"/>
          <p:nvPr/>
        </p:nvSpPr>
        <p:spPr bwMode="auto">
          <a:xfrm>
            <a:off x="235131" y="5846151"/>
            <a:ext cx="1975806" cy="369332"/>
          </a:xfrm>
          <a:prstGeom prst="rect">
            <a:avLst/>
          </a:prstGeom>
          <a:solidFill>
            <a:schemeClr val="bg2"/>
          </a:solidFill>
        </p:spPr>
        <p:txBody>
          <a:bodyPr wrap="square" rtlCol="0">
            <a:spAutoFit/>
          </a:bodyPr>
          <a:lstStyle/>
          <a:p>
            <a:pPr algn="ctr"/>
            <a:r>
              <a:rPr lang="de-DE" dirty="0"/>
              <a:t>Europe (&amp; </a:t>
            </a:r>
            <a:r>
              <a:rPr lang="de-DE" dirty="0" err="1"/>
              <a:t>beyond</a:t>
            </a:r>
            <a:r>
              <a:rPr lang="de-DE" dirty="0"/>
              <a:t>)</a:t>
            </a:r>
          </a:p>
        </p:txBody>
      </p:sp>
      <p:cxnSp>
        <p:nvCxnSpPr>
          <p:cNvPr id="24" name="Straight Connector 19">
            <a:extLst>
              <a:ext uri="{FF2B5EF4-FFF2-40B4-BE49-F238E27FC236}">
                <a16:creationId xmlns:a16="http://schemas.microsoft.com/office/drawing/2014/main" id="{4A745868-CE88-43D4-A45E-6AD5A6AC9CD8}"/>
              </a:ext>
            </a:extLst>
          </p:cNvPr>
          <p:cNvCxnSpPr>
            <a:cxnSpLocks/>
          </p:cNvCxnSpPr>
          <p:nvPr/>
        </p:nvCxnSpPr>
        <p:spPr bwMode="auto">
          <a:xfrm>
            <a:off x="1654663" y="4017429"/>
            <a:ext cx="0" cy="9252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901426E3-878F-4170-B329-592F313F0A89}"/>
              </a:ext>
            </a:extLst>
          </p:cNvPr>
          <p:cNvCxnSpPr>
            <a:cxnSpLocks/>
          </p:cNvCxnSpPr>
          <p:nvPr/>
        </p:nvCxnSpPr>
        <p:spPr bwMode="auto">
          <a:xfrm flipV="1">
            <a:off x="5619914" y="4035757"/>
            <a:ext cx="137953" cy="22050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6" name="Textfeld 25">
            <a:extLst>
              <a:ext uri="{FF2B5EF4-FFF2-40B4-BE49-F238E27FC236}">
                <a16:creationId xmlns:a16="http://schemas.microsoft.com/office/drawing/2014/main" id="{10012429-404F-4E86-BBB9-FD8D8DB77A40}"/>
              </a:ext>
            </a:extLst>
          </p:cNvPr>
          <p:cNvSpPr txBox="1"/>
          <p:nvPr/>
        </p:nvSpPr>
        <p:spPr bwMode="auto">
          <a:xfrm>
            <a:off x="5925255" y="1040833"/>
            <a:ext cx="5455769" cy="1015663"/>
          </a:xfrm>
          <a:prstGeom prst="rect">
            <a:avLst/>
          </a:prstGeom>
          <a:noFill/>
        </p:spPr>
        <p:txBody>
          <a:bodyPr wrap="square" rtlCol="0">
            <a:spAutoFit/>
          </a:bodyPr>
          <a:lstStyle/>
          <a:p>
            <a:r>
              <a:rPr lang="de-DE" sz="2400" dirty="0">
                <a:latin typeface="Arial Narrow" panose="020B0606020202030204" pitchFamily="34" charset="0"/>
              </a:rPr>
              <a:t>In </a:t>
            </a:r>
            <a:r>
              <a:rPr lang="de-DE" sz="2400" dirty="0" err="1">
                <a:latin typeface="Arial Narrow" panose="020B0606020202030204" pitchFamily="34" charset="0"/>
              </a:rPr>
              <a:t>practice</a:t>
            </a:r>
            <a:r>
              <a:rPr lang="de-DE" sz="2400" dirty="0">
                <a:latin typeface="Arial Narrow" panose="020B0606020202030204" pitchFamily="34" charset="0"/>
              </a:rPr>
              <a:t>?</a:t>
            </a:r>
          </a:p>
          <a:p>
            <a:pPr marL="285750" indent="-285750">
              <a:buFont typeface="Arial" panose="020B0604020202020204" pitchFamily="34" charset="0"/>
              <a:buChar char="•"/>
            </a:pPr>
            <a:r>
              <a:rPr lang="de-DE" i="1" dirty="0">
                <a:latin typeface="Arial Narrow" panose="020B0606020202030204" pitchFamily="34" charset="0"/>
              </a:rPr>
              <a:t>Data </a:t>
            </a:r>
            <a:r>
              <a:rPr lang="de-DE" i="1" dirty="0" err="1">
                <a:latin typeface="Arial Narrow" panose="020B0606020202030204" pitchFamily="34" charset="0"/>
              </a:rPr>
              <a:t>ecosystem</a:t>
            </a:r>
            <a:r>
              <a:rPr lang="de-DE" i="1" dirty="0">
                <a:latin typeface="Arial Narrow" panose="020B0606020202030204" pitchFamily="34" charset="0"/>
              </a:rPr>
              <a:t> at </a:t>
            </a:r>
            <a:r>
              <a:rPr lang="de-DE" i="1" dirty="0" err="1">
                <a:latin typeface="Arial Narrow" panose="020B0606020202030204" pitchFamily="34" charset="0"/>
              </a:rPr>
              <a:t>the</a:t>
            </a:r>
            <a:r>
              <a:rPr lang="de-DE" i="1" dirty="0">
                <a:latin typeface="Arial Narrow" panose="020B0606020202030204" pitchFamily="34" charset="0"/>
              </a:rPr>
              <a:t> European </a:t>
            </a:r>
            <a:r>
              <a:rPr lang="de-DE" i="1" dirty="0" err="1">
                <a:latin typeface="Arial Narrow" panose="020B0606020202030204" pitchFamily="34" charset="0"/>
              </a:rPr>
              <a:t>level</a:t>
            </a:r>
            <a:r>
              <a:rPr lang="de-DE" i="1" dirty="0">
                <a:latin typeface="Arial Narrow" panose="020B0606020202030204" pitchFamily="34" charset="0"/>
              </a:rPr>
              <a:t> (</a:t>
            </a:r>
            <a:r>
              <a:rPr lang="de-DE" i="1" dirty="0">
                <a:latin typeface="Arial Narrow" panose="020B0606020202030204" pitchFamily="34" charset="0"/>
                <a:sym typeface="Wingdings" panose="05000000000000000000" pitchFamily="2" charset="2"/>
              </a:rPr>
              <a:t> </a:t>
            </a:r>
            <a:r>
              <a:rPr lang="de-DE" i="1" dirty="0">
                <a:latin typeface="Arial Narrow" panose="020B0606020202030204" pitchFamily="34" charset="0"/>
              </a:rPr>
              <a:t>EOSC)</a:t>
            </a:r>
          </a:p>
          <a:p>
            <a:pPr marL="285750" indent="-285750">
              <a:buFont typeface="Arial" panose="020B0604020202020204" pitchFamily="34" charset="0"/>
              <a:buChar char="•"/>
            </a:pPr>
            <a:r>
              <a:rPr lang="de-DE" b="1" i="1" dirty="0">
                <a:latin typeface="Arial Narrow" panose="020B0606020202030204" pitchFamily="34" charset="0"/>
              </a:rPr>
              <a:t>Data </a:t>
            </a:r>
            <a:r>
              <a:rPr lang="de-DE" b="1" i="1" dirty="0" err="1">
                <a:latin typeface="Arial Narrow" panose="020B0606020202030204" pitchFamily="34" charset="0"/>
              </a:rPr>
              <a:t>ecosystem</a:t>
            </a:r>
            <a:r>
              <a:rPr lang="de-DE" b="1" i="1" dirty="0">
                <a:latin typeface="Arial Narrow" panose="020B0606020202030204" pitchFamily="34" charset="0"/>
              </a:rPr>
              <a:t> at </a:t>
            </a:r>
            <a:r>
              <a:rPr lang="de-DE" b="1" i="1" dirty="0" err="1">
                <a:latin typeface="Arial Narrow" panose="020B0606020202030204" pitchFamily="34" charset="0"/>
              </a:rPr>
              <a:t>the</a:t>
            </a:r>
            <a:r>
              <a:rPr lang="de-DE" b="1" i="1" dirty="0">
                <a:latin typeface="Arial Narrow" panose="020B0606020202030204" pitchFamily="34" charset="0"/>
              </a:rPr>
              <a:t> German </a:t>
            </a:r>
            <a:r>
              <a:rPr lang="de-DE" b="1" i="1" dirty="0" err="1">
                <a:latin typeface="Arial Narrow" panose="020B0606020202030204" pitchFamily="34" charset="0"/>
              </a:rPr>
              <a:t>level</a:t>
            </a:r>
            <a:r>
              <a:rPr lang="de-DE" b="1" i="1" dirty="0">
                <a:latin typeface="Arial Narrow" panose="020B0606020202030204" pitchFamily="34" charset="0"/>
              </a:rPr>
              <a:t> (</a:t>
            </a:r>
            <a:r>
              <a:rPr lang="de-DE" b="1" i="1" dirty="0">
                <a:latin typeface="Arial Narrow" panose="020B0606020202030204" pitchFamily="34" charset="0"/>
                <a:sym typeface="Wingdings" panose="05000000000000000000" pitchFamily="2" charset="2"/>
              </a:rPr>
              <a:t> </a:t>
            </a:r>
            <a:r>
              <a:rPr lang="de-DE" b="1" i="1" dirty="0">
                <a:latin typeface="Arial Narrow" panose="020B0606020202030204" pitchFamily="34" charset="0"/>
              </a:rPr>
              <a:t>NFDI)</a:t>
            </a:r>
          </a:p>
        </p:txBody>
      </p:sp>
      <p:sp>
        <p:nvSpPr>
          <p:cNvPr id="27" name="Textfeld 26">
            <a:extLst>
              <a:ext uri="{FF2B5EF4-FFF2-40B4-BE49-F238E27FC236}">
                <a16:creationId xmlns:a16="http://schemas.microsoft.com/office/drawing/2014/main" id="{B1792756-1E60-49AE-8E61-78302E19C707}"/>
              </a:ext>
            </a:extLst>
          </p:cNvPr>
          <p:cNvSpPr txBox="1"/>
          <p:nvPr/>
        </p:nvSpPr>
        <p:spPr bwMode="auto">
          <a:xfrm>
            <a:off x="307893" y="1055770"/>
            <a:ext cx="5253305" cy="738664"/>
          </a:xfrm>
          <a:prstGeom prst="rect">
            <a:avLst/>
          </a:prstGeom>
          <a:noFill/>
        </p:spPr>
        <p:txBody>
          <a:bodyPr wrap="square" rtlCol="0">
            <a:spAutoFit/>
          </a:bodyPr>
          <a:lstStyle/>
          <a:p>
            <a:r>
              <a:rPr lang="de-DE" sz="2400" dirty="0" err="1">
                <a:latin typeface="Arial Narrow" panose="020B0606020202030204" pitchFamily="34" charset="0"/>
              </a:rPr>
              <a:t>How</a:t>
            </a:r>
            <a:r>
              <a:rPr lang="de-DE" sz="2400" dirty="0">
                <a:latin typeface="Arial Narrow" panose="020B0606020202030204" pitchFamily="34" charset="0"/>
              </a:rPr>
              <a:t> </a:t>
            </a:r>
            <a:r>
              <a:rPr lang="de-DE" sz="2400" dirty="0" err="1">
                <a:latin typeface="Arial Narrow" panose="020B0606020202030204" pitchFamily="34" charset="0"/>
              </a:rPr>
              <a:t>to</a:t>
            </a:r>
            <a:r>
              <a:rPr lang="de-DE" sz="2400" dirty="0">
                <a:latin typeface="Arial Narrow" panose="020B0606020202030204" pitchFamily="34" charset="0"/>
              </a:rPr>
              <a:t> promote </a:t>
            </a:r>
            <a:r>
              <a:rPr lang="de-DE" sz="2400" dirty="0" err="1">
                <a:latin typeface="Arial Narrow" panose="020B0606020202030204" pitchFamily="34" charset="0"/>
              </a:rPr>
              <a:t>sharing</a:t>
            </a:r>
            <a:r>
              <a:rPr lang="de-DE" sz="2400" dirty="0">
                <a:latin typeface="Arial Narrow" panose="020B0606020202030204" pitchFamily="34" charset="0"/>
              </a:rPr>
              <a:t> and </a:t>
            </a:r>
            <a:r>
              <a:rPr lang="de-DE" sz="2400" dirty="0" err="1">
                <a:latin typeface="Arial Narrow" panose="020B0606020202030204" pitchFamily="34" charset="0"/>
              </a:rPr>
              <a:t>reuse</a:t>
            </a:r>
            <a:r>
              <a:rPr lang="de-DE" sz="2400" dirty="0">
                <a:latin typeface="Arial Narrow" panose="020B0606020202030204" pitchFamily="34" charset="0"/>
              </a:rPr>
              <a:t>?</a:t>
            </a:r>
          </a:p>
          <a:p>
            <a:pPr marL="1657350" lvl="3" indent="-285750">
              <a:buFont typeface="Arial" panose="020B0604020202020204" pitchFamily="34" charset="0"/>
              <a:buChar char="•"/>
            </a:pPr>
            <a:r>
              <a:rPr lang="de-DE" i="1" dirty="0">
                <a:latin typeface="Arial Narrow" panose="020B0606020202030204" pitchFamily="34" charset="0"/>
              </a:rPr>
              <a:t>Guiding </a:t>
            </a:r>
            <a:r>
              <a:rPr lang="de-DE" i="1" dirty="0" err="1">
                <a:latin typeface="Arial Narrow" panose="020B0606020202030204" pitchFamily="34" charset="0"/>
              </a:rPr>
              <a:t>principles</a:t>
            </a:r>
            <a:r>
              <a:rPr lang="de-DE" i="1" dirty="0">
                <a:latin typeface="Arial Narrow" panose="020B0606020202030204" pitchFamily="34" charset="0"/>
              </a:rPr>
              <a:t> </a:t>
            </a:r>
            <a:r>
              <a:rPr lang="de-DE" i="1" dirty="0" err="1">
                <a:latin typeface="Arial Narrow" panose="020B0606020202030204" pitchFamily="34" charset="0"/>
              </a:rPr>
              <a:t>for</a:t>
            </a:r>
            <a:r>
              <a:rPr lang="de-DE" i="1" dirty="0">
                <a:latin typeface="Arial Narrow" panose="020B0606020202030204" pitchFamily="34" charset="0"/>
              </a:rPr>
              <a:t> </a:t>
            </a:r>
            <a:r>
              <a:rPr lang="de-DE" i="1" dirty="0" err="1">
                <a:latin typeface="Arial Narrow" panose="020B0606020202030204" pitchFamily="34" charset="0"/>
              </a:rPr>
              <a:t>data</a:t>
            </a:r>
            <a:r>
              <a:rPr lang="de-DE" i="1" dirty="0">
                <a:latin typeface="Arial Narrow" panose="020B0606020202030204" pitchFamily="34" charset="0"/>
              </a:rPr>
              <a:t> (FAIR)</a:t>
            </a:r>
          </a:p>
        </p:txBody>
      </p:sp>
      <p:sp>
        <p:nvSpPr>
          <p:cNvPr id="29" name="Titel 1">
            <a:extLst>
              <a:ext uri="{FF2B5EF4-FFF2-40B4-BE49-F238E27FC236}">
                <a16:creationId xmlns:a16="http://schemas.microsoft.com/office/drawing/2014/main" id="{0EC2D3CE-8E7F-4EFE-9EC9-EDD6CED5F7E6}"/>
              </a:ext>
            </a:extLst>
          </p:cNvPr>
          <p:cNvSpPr txBox="1">
            <a:spLocks/>
          </p:cNvSpPr>
          <p:nvPr/>
        </p:nvSpPr>
        <p:spPr>
          <a:xfrm>
            <a:off x="398428" y="252620"/>
            <a:ext cx="9029902" cy="68135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rgbClr val="0B1B2E"/>
                </a:solidFill>
                <a:latin typeface="Leelawadee UI" panose="020B0502040204020203" pitchFamily="34" charset="-34"/>
                <a:ea typeface="+mj-ea"/>
                <a:cs typeface="Leelawadee UI" panose="020B0502040204020203" pitchFamily="34" charset="-34"/>
              </a:defRPr>
            </a:lvl1pPr>
          </a:lstStyle>
          <a:p>
            <a:r>
              <a:rPr lang="de-DE" sz="3200" dirty="0"/>
              <a:t>Research Data </a:t>
            </a:r>
            <a:r>
              <a:rPr lang="de-DE" sz="3200" dirty="0" err="1"/>
              <a:t>Ecosystems</a:t>
            </a:r>
            <a:r>
              <a:rPr lang="de-DE" sz="3200" dirty="0"/>
              <a:t> Emerging in Europe</a:t>
            </a:r>
            <a:endParaRPr lang="de-DE" sz="2800" dirty="0"/>
          </a:p>
        </p:txBody>
      </p:sp>
      <p:sp>
        <p:nvSpPr>
          <p:cNvPr id="28" name="Datumsplatzhalter 3">
            <a:extLst>
              <a:ext uri="{FF2B5EF4-FFF2-40B4-BE49-F238E27FC236}">
                <a16:creationId xmlns:a16="http://schemas.microsoft.com/office/drawing/2014/main" id="{BAF780A0-3D2B-44B1-9B2C-34B121B24E1E}"/>
              </a:ext>
            </a:extLst>
          </p:cNvPr>
          <p:cNvSpPr>
            <a:spLocks noGrp="1"/>
          </p:cNvSpPr>
          <p:nvPr>
            <p:ph type="dt" sz="half" idx="2"/>
          </p:nvPr>
        </p:nvSpPr>
        <p:spPr>
          <a:xfrm>
            <a:off x="10094428" y="6422389"/>
            <a:ext cx="130906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2024-04-29</a:t>
            </a:r>
          </a:p>
        </p:txBody>
      </p:sp>
      <p:pic>
        <p:nvPicPr>
          <p:cNvPr id="30" name="Picture 2" descr="https://mirrors.creativecommons.org/presskit/buttons/88x31/png/by.png">
            <a:extLst>
              <a:ext uri="{FF2B5EF4-FFF2-40B4-BE49-F238E27FC236}">
                <a16:creationId xmlns:a16="http://schemas.microsoft.com/office/drawing/2014/main" id="{6EA88E97-AA8B-4604-B261-F2407C65A17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697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theme/theme1.xml><?xml version="1.0" encoding="utf-8"?>
<a:theme xmlns:a="http://schemas.openxmlformats.org/drawingml/2006/main" name="1_Office">
  <a:themeElements>
    <a:clrScheme name="NFDI4BIOIMAGE 2023">
      <a:dk1>
        <a:sysClr val="windowText" lastClr="000000"/>
      </a:dk1>
      <a:lt1>
        <a:sysClr val="window" lastClr="FFFFFF"/>
      </a:lt1>
      <a:dk2>
        <a:srgbClr val="3B485A"/>
      </a:dk2>
      <a:lt2>
        <a:srgbClr val="E7E6E6"/>
      </a:lt2>
      <a:accent1>
        <a:srgbClr val="0098D9"/>
      </a:accent1>
      <a:accent2>
        <a:srgbClr val="BDCC18"/>
      </a:accent2>
      <a:accent3>
        <a:srgbClr val="B5BAC1"/>
      </a:accent3>
      <a:accent4>
        <a:srgbClr val="FFC000"/>
      </a:accent4>
      <a:accent5>
        <a:srgbClr val="70AD47"/>
      </a:accent5>
      <a:accent6>
        <a:srgbClr val="954F72"/>
      </a:accent6>
      <a:hlink>
        <a:srgbClr val="0098D9"/>
      </a:hlink>
      <a:folHlink>
        <a:srgbClr val="4FCA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1819</Words>
  <Application>Microsoft Office PowerPoint</Application>
  <PresentationFormat>Breitbild</PresentationFormat>
  <Paragraphs>241</Paragraphs>
  <Slides>18</Slides>
  <Notes>0</Notes>
  <HiddenSlides>0</HiddenSlides>
  <MMClips>1</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18</vt:i4>
      </vt:variant>
    </vt:vector>
  </HeadingPairs>
  <TitlesOfParts>
    <vt:vector size="30" baseType="lpstr">
      <vt:lpstr>ＭＳ Ｐゴシック</vt:lpstr>
      <vt:lpstr>Arial</vt:lpstr>
      <vt:lpstr>Arial Narrow</vt:lpstr>
      <vt:lpstr>Calibri</vt:lpstr>
      <vt:lpstr>Helvetica</vt:lpstr>
      <vt:lpstr>Lato</vt:lpstr>
      <vt:lpstr>Leelawadee</vt:lpstr>
      <vt:lpstr>Leelawadee UI</vt:lpstr>
      <vt:lpstr>Times</vt:lpstr>
      <vt:lpstr>Times New Roman</vt:lpstr>
      <vt:lpstr>Wingdings</vt:lpstr>
      <vt:lpstr>1_Office</vt:lpstr>
      <vt:lpstr>Introduction to the FAIR principles and the bioimage data type</vt:lpstr>
      <vt:lpstr>Significance of research data management</vt:lpstr>
      <vt:lpstr>Research Data Ecosystems Emerging in Europe</vt:lpstr>
      <vt:lpstr>The FAIR principles for data and data stewardship</vt:lpstr>
      <vt:lpstr>The FAIR principles for data and data stewardship</vt:lpstr>
      <vt:lpstr>The FAIR principles for data and data stewardship</vt:lpstr>
      <vt:lpstr>The bioimage data type</vt:lpstr>
      <vt:lpstr>The bioimaging data challenge</vt:lpstr>
      <vt:lpstr>PowerPoint-Präsentation</vt:lpstr>
      <vt:lpstr>NFDI Nationale Forschungsdateninfrastruktur</vt:lpstr>
      <vt:lpstr>The consortium NFDI4BIOIMAGE</vt:lpstr>
      <vt:lpstr>I3D:bio – OMERO-centered RDM project</vt:lpstr>
      <vt:lpstr>Findability</vt:lpstr>
      <vt:lpstr>Accessibility</vt:lpstr>
      <vt:lpstr>Interoperability</vt:lpstr>
      <vt:lpstr>Reusability</vt:lpstr>
      <vt:lpstr>Group exercise:  What does FAIR mean for bioimaging?</vt:lpstr>
      <vt:lpstr>Acknowledgments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Schmidt, Christian</dc:creator>
  <cp:lastModifiedBy>Schmidt, Christian</cp:lastModifiedBy>
  <cp:revision>45</cp:revision>
  <dcterms:created xsi:type="dcterms:W3CDTF">2023-09-28T07:40:53Z</dcterms:created>
  <dcterms:modified xsi:type="dcterms:W3CDTF">2024-05-02T13:18:48Z</dcterms:modified>
</cp:coreProperties>
</file>