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3" r:id="rId3"/>
    <p:sldId id="351" r:id="rId4"/>
    <p:sldId id="359" r:id="rId5"/>
    <p:sldId id="354" r:id="rId6"/>
    <p:sldId id="312" r:id="rId7"/>
    <p:sldId id="296" r:id="rId8"/>
    <p:sldId id="298" r:id="rId9"/>
    <p:sldId id="306" r:id="rId10"/>
    <p:sldId id="301" r:id="rId11"/>
    <p:sldId id="302" r:id="rId12"/>
    <p:sldId id="297" r:id="rId13"/>
    <p:sldId id="358" r:id="rId14"/>
    <p:sldId id="308" r:id="rId15"/>
    <p:sldId id="348" r:id="rId16"/>
  </p:sldIdLst>
  <p:sldSz cx="9144000" cy="5149850"/>
  <p:notesSz cx="6858000" cy="9144000"/>
  <p:defaultTextStyle>
    <a:defPPr>
      <a:defRPr lang="de-DE"/>
    </a:defPPr>
    <a:lvl1pPr marL="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1pPr>
    <a:lvl2pPr marL="34303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2pPr>
    <a:lvl3pPr marL="686074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3pPr>
    <a:lvl4pPr marL="1029111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4pPr>
    <a:lvl5pPr marL="1372149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5pPr>
    <a:lvl6pPr marL="1715186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  <a:srgbClr val="DAE5EB"/>
    <a:srgbClr val="CCDDE7"/>
    <a:srgbClr val="DAE5EA"/>
    <a:srgbClr val="B6CB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21" autoAdjust="0"/>
    <p:restoredTop sz="97725" autoAdjust="0"/>
  </p:normalViewPr>
  <p:slideViewPr>
    <p:cSldViewPr showGuides="1">
      <p:cViewPr varScale="1">
        <p:scale>
          <a:sx n="166" d="100"/>
          <a:sy n="166" d="100"/>
        </p:scale>
        <p:origin x="744" y="96"/>
      </p:cViewPr>
      <p:guideLst/>
    </p:cSldViewPr>
  </p:slideViewPr>
  <p:outlineViewPr>
    <p:cViewPr>
      <p:scale>
        <a:sx n="33" d="100"/>
        <a:sy n="33" d="100"/>
      </p:scale>
      <p:origin x="0" y="-9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58" d="100"/>
          <a:sy n="158" d="100"/>
        </p:scale>
        <p:origin x="564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BDED6AC-55F7-E147-AFC4-A3BDBFCC75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9D59C4-29AC-D341-B4D1-22B9DA3757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4785B-15A5-6941-B203-15A17340AF8C}" type="datetimeFigureOut">
              <a:rPr lang="de-DE" smtClean="0"/>
              <a:t>03.05.2024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448B2D-EB51-AA41-A1D5-5D87A817B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A25665-AD21-FE4A-BE5F-E9A755F5D9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3842B-17F5-B44E-AEFD-F68DA92D85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223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4EA47C3-D6D1-45C7-B7EF-A1183D105D1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B136A2F5-BC7E-47DC-9ED9-95EE5B00A2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2279" y="467544"/>
            <a:ext cx="6490831" cy="3655323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" name="Notizenplatzhalter 9">
            <a:extLst>
              <a:ext uri="{FF2B5EF4-FFF2-40B4-BE49-F238E27FC236}">
                <a16:creationId xmlns:a16="http://schemas.microsoft.com/office/drawing/2014/main" id="{16E3EB76-4D08-4C50-98FE-43C6F5867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2279" y="4400550"/>
            <a:ext cx="6490831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96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3037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6074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9111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2149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5186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314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35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869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597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1507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4406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075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5998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ABCBAD4-CDF6-43FE-8861-A06D0882730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43762DC1-C2FD-42CE-AFEB-715EE62A1F3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76098270-8824-46AE-A5C5-CD99A62A1C4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Holder 3">
              <a:extLst>
                <a:ext uri="{FF2B5EF4-FFF2-40B4-BE49-F238E27FC236}">
                  <a16:creationId xmlns:a16="http://schemas.microsoft.com/office/drawing/2014/main" id="{3299EB9C-AF93-46B9-874F-99C450B3EDD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9E7234BE-B4D1-49DA-A717-D084E338DDBA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54279" y="2268082"/>
            <a:ext cx="4401108" cy="107000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4279" y="3494160"/>
            <a:ext cx="4401108" cy="60464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8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 dirty="0"/>
            </a:p>
          </p:txBody>
        </p:sp>
      </p:grp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19CBCE6-1CEE-2E4B-97C4-E36A3F437EC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0F391E70-C53F-8E44-AE6E-23719415C8B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E5E24761-2865-1D40-A92D-0F05793A17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6E2E5415-7F1B-EA4C-9A01-5E1F75F863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6B60F0-E3D6-3343-A074-965788DB84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315524F6-B2F6-E24E-91FE-A7BE6CEF8B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80121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(groß)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BFE84D2-D951-43C8-81B8-BCF2BCBCC3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545752"/>
            <a:ext cx="8101012" cy="3311525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3F9E275-8222-594E-AE4A-5DC2C6FC9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24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32541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Zwei Inhalte ohne Untertitel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B557236-B6F1-4EF1-92AD-262453792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3941762" cy="34242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D9B5E02-9A16-49B4-9355-BE71C0D66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950" y="1422400"/>
            <a:ext cx="3943350" cy="3424238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3617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tIns="0"/>
          <a:lstStyle/>
          <a:p>
            <a:r>
              <a:rPr lang="de-DE" dirty="0"/>
              <a:t>Zwei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B1E48B2-9056-46C9-8170-057A7DDAE8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394176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9A547D-69C2-4513-9E4D-7F7C15B98C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37000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AA57B84-07F8-564B-8DEA-600525150D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9F477F5-428F-6D4A-B1D1-1A175E027E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6300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4657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Diagramme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8100219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8E2B6C4B-5F28-AC4F-80E0-263199198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7646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>
          <p15:clr>
            <a:srgbClr val="FBAE40"/>
          </p15:clr>
        </p15:guide>
        <p15:guide id="2" pos="379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1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C0C6EB1C-18E9-44D2-B97A-2055909E56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30913" y="1422400"/>
            <a:ext cx="2590799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531018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51B80552-8C75-CA4C-8B5A-9B2EBBE4E7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3028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 userDrawn="1">
          <p15:clr>
            <a:srgbClr val="FBAE40"/>
          </p15:clr>
        </p15:guide>
        <p15:guide id="2" pos="379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2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4ED614B-D2A2-4F44-8C55-EA8990499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2590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78E908BC-1AEE-469A-8B07-24C581B6328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311525" y="1422400"/>
            <a:ext cx="531018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9B5CE0C-F0E5-4A46-8E54-A8BEBF35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161278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961" userDrawn="1">
          <p15:clr>
            <a:srgbClr val="FBAE40"/>
          </p15:clr>
        </p15:guide>
        <p15:guide id="3" pos="208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Vier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FDB2AAA-C98E-4D27-9188-E7E5DBFF0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4224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823B8EE-EC69-45B2-BAC9-1BCA4FBF1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79950" y="1422400"/>
            <a:ext cx="3941763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40510EC-0518-429F-B934-724E542AEEB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31877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C5C7A3E-AD9D-494E-9656-60D17A2D3DA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9950" y="3187701"/>
            <a:ext cx="3943350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F97F85F-5214-3C4D-AECA-FAB96CDFB6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869609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Viel Text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6BE7D15-C3F6-44ED-81D4-5CA3DF1394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288" y="1422400"/>
            <a:ext cx="3941762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225A19B-F9D6-496E-93F0-23086F37CD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433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CD487A-0F7D-A741-B766-3DC58765EA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112603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A8B718B6-0A12-456A-A2B2-DDCE96D85C32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4" name="bk object 18">
              <a:extLst>
                <a:ext uri="{FF2B5EF4-FFF2-40B4-BE49-F238E27FC236}">
                  <a16:creationId xmlns:a16="http://schemas.microsoft.com/office/drawing/2014/main" id="{AA03ADD9-BB66-4FBA-AA38-A477A97E7E8A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483C21C1-427D-47E5-8D0D-E9E03790F6E3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Holder 3">
              <a:extLst>
                <a:ext uri="{FF2B5EF4-FFF2-40B4-BE49-F238E27FC236}">
                  <a16:creationId xmlns:a16="http://schemas.microsoft.com/office/drawing/2014/main" id="{E224A6C7-1F26-4748-BB34-5F7E18EFB33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grpSp>
        <p:nvGrpSpPr>
          <p:cNvPr id="16" name="Grafik 9">
            <a:extLst>
              <a:ext uri="{FF2B5EF4-FFF2-40B4-BE49-F238E27FC236}">
                <a16:creationId xmlns:a16="http://schemas.microsoft.com/office/drawing/2014/main" id="{FDF40BED-CE41-4F2B-9008-0CAE3088D83B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17" name="Grafik 9">
              <a:extLst>
                <a:ext uri="{FF2B5EF4-FFF2-40B4-BE49-F238E27FC236}">
                  <a16:creationId xmlns:a16="http://schemas.microsoft.com/office/drawing/2014/main" id="{0B49B38F-6A41-4759-B72C-5F216A133318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CBFECEB3-E5D0-4A80-BB99-C9B0C0773EAA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205BBD97-9903-40A9-8B6F-28C8A15C6553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601EB764-A17E-450D-B58A-6703C97C9CE9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2DD2E94-DB4B-4BD8-BFDB-FDFAA8C69EA1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832D3428-693C-4D74-94D9-E68B7A16B04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0E083E88-01F2-4468-BC37-D107C47234B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E077675-12C0-483D-8266-8C564517BD07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F4BAE46-A2AC-42A1-814E-CFCC32BEF11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46A2275-819B-4DE9-965C-8B94B846FB54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1" name="Grafik 9">
              <a:extLst>
                <a:ext uri="{FF2B5EF4-FFF2-40B4-BE49-F238E27FC236}">
                  <a16:creationId xmlns:a16="http://schemas.microsoft.com/office/drawing/2014/main" id="{E34EB2FE-23B4-47AC-B2B7-CDB4683102DA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FD23CBD4-1BEB-423E-8DC2-39059E53AA13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C65A015-E440-4675-B7F3-555C1D4FBF52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333A91E-2316-4EF6-B3D9-6EEBD206C840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3" name="Grafik 9">
              <a:extLst>
                <a:ext uri="{FF2B5EF4-FFF2-40B4-BE49-F238E27FC236}">
                  <a16:creationId xmlns:a16="http://schemas.microsoft.com/office/drawing/2014/main" id="{C8616353-1EFD-4898-8A56-A00BAFC56FC0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9797380-64F5-4BE7-99B6-07726B5EFB53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FB09C04D-B801-4043-976F-2CB57892DD7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0C5D06E4-755E-46B7-B5D7-711E6626EED4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88A03F6-FACB-4995-B138-81008C66E66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29192B9C-F3FF-4EAF-BBCF-ACEA07ACC4A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7" name="Grafik 9">
              <a:extLst>
                <a:ext uri="{FF2B5EF4-FFF2-40B4-BE49-F238E27FC236}">
                  <a16:creationId xmlns:a16="http://schemas.microsoft.com/office/drawing/2014/main" id="{3BE7F837-4861-4A4D-BD76-15443C5AA3A4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BB1FE5B7-58E9-40E5-A04E-E7CAAE5D0E3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E90E6BEA-4D78-4289-A05B-4F064701D3E5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174474D8-C33C-4271-85AE-095508EFB8EE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22FEF1E6-C2ED-48D1-B68D-F0300DB1682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4051" y="330910"/>
            <a:ext cx="2889316" cy="452322"/>
          </a:xfrm>
        </p:spPr>
        <p:txBody>
          <a:bodyPr/>
          <a:lstStyle/>
          <a:p>
            <a:r>
              <a:rPr lang="de-DE" dirty="0"/>
              <a:t>Inhalt + Kopf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23939B8-98AC-4295-9C3F-D06AC0E2B265}"/>
              </a:ext>
            </a:extLst>
          </p:cNvPr>
          <p:cNvCxnSpPr>
            <a:cxnSpLocks/>
          </p:cNvCxnSpPr>
          <p:nvPr userDrawn="1"/>
        </p:nvCxnSpPr>
        <p:spPr>
          <a:xfrm>
            <a:off x="4464051" y="974732"/>
            <a:ext cx="288931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6C751C-C99C-4A88-ADDD-C33FB6EC87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4050" y="1422400"/>
            <a:ext cx="4368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3" name="Textplatzhalter 3">
            <a:extLst>
              <a:ext uri="{FF2B5EF4-FFF2-40B4-BE49-F238E27FC236}">
                <a16:creationId xmlns:a16="http://schemas.microsoft.com/office/drawing/2014/main" id="{9D7F55B5-520F-1846-9A54-FEA146BB9F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4050" y="1089025"/>
            <a:ext cx="415925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077683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Bild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D03C39F-F4DA-4E33-9C12-0C07D46B74D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25577" y="1422400"/>
            <a:ext cx="4518422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5337AD4-58C4-4CD3-B6EE-0320BEF61A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550" y="1422399"/>
            <a:ext cx="3754437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6EF6949-DF2A-6945-ACA6-6155BA68D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55766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91EEF65-5B2F-4153-B72A-8188920387E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7F2B589E-3839-4C3B-92E1-F293A76DB3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8DC76EE0-F751-40CD-B7DB-DC698896789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Holder 3">
              <a:extLst>
                <a:ext uri="{FF2B5EF4-FFF2-40B4-BE49-F238E27FC236}">
                  <a16:creationId xmlns:a16="http://schemas.microsoft.com/office/drawing/2014/main" id="{5DFAD467-705A-4EBF-B0CD-82975D99AB5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59BE50D6-D2EF-43B9-8437-C5253F74EA60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899361"/>
            <a:ext cx="6399768" cy="540727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8AC3E5BE-9275-472F-AEB2-C4DA849B9A5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A45B3C2-1CA4-47B2-9CD9-00EEF9D615AF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243C064-66AF-4F89-A61C-8EAA80446B1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E875C2F-2AC0-45DD-9626-129486821205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F1F040A-4C25-4A9B-91CF-4997C0E3FA2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4546E641-A9D5-9A47-9F76-2734E5A68A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0679E3DD-A5E0-9442-80E4-78F5371D29B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2EF12A4D-9E8B-6D48-B319-03F9AB23CB5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C9076294-3FF7-9C4E-9E9C-734FEDF8CD7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402837B2-EE3A-BB49-8729-EE20976AD0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4" name="Textplatzhalter 22">
            <a:extLst>
              <a:ext uri="{FF2B5EF4-FFF2-40B4-BE49-F238E27FC236}">
                <a16:creationId xmlns:a16="http://schemas.microsoft.com/office/drawing/2014/main" id="{3F468D62-B29F-1948-8A54-6EE8881E37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3075076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+ 2 Bilder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ADE6869-998B-4809-AE43-C38E35BE8AA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625578" y="1422400"/>
            <a:ext cx="224194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B574367-BB34-447D-A233-6E083CBE551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921103" y="1422399"/>
            <a:ext cx="222289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DFAE767-5641-4D3F-9095-84DF276507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2288" y="1422400"/>
            <a:ext cx="3754437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169AC40-4AD9-954E-A54F-29F517D6CC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960897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60" userDrawn="1">
          <p15:clr>
            <a:srgbClr val="FBAE40"/>
          </p15:clr>
        </p15:guide>
        <p15:guide id="2" pos="432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7376B4C5-BE86-46E2-BB73-C84DD0D0A2B1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554B3AC1-FDFF-4DC3-9DC6-81F70D7AA0BB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77DD96AE-1808-4743-8DCB-608D8DC68352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Holder 3">
              <a:extLst>
                <a:ext uri="{FF2B5EF4-FFF2-40B4-BE49-F238E27FC236}">
                  <a16:creationId xmlns:a16="http://schemas.microsoft.com/office/drawing/2014/main" id="{DA1288D7-3EDD-4960-BA1A-AED8C420D13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Bild links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2A6B4FCA-16D8-4C61-9911-C6EBBA2E9614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73DDC7-C42E-4F39-AF1D-5C1BA1202CB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6031" y="-1"/>
            <a:ext cx="4277280" cy="49149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8E86CCD-5F3A-4D32-9430-6A5FA2D999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3997722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C91C6619-4CF7-49A7-802B-6AF7FF4914DA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455B36EC-528F-4E97-93BF-21959E6FD9B9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91D309B1-63F8-4AB2-8EB2-1CAEF4C839A6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A36242A3-7F74-4857-8FF1-ADD22CCD327C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373027A2-4C51-4E71-A123-42FB987BF2B4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A909C168-98E6-4FA2-8D75-923A389A4E9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9A3716B3-558A-427F-BA0B-829497FC888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F8470D77-D85D-4975-9A60-9CE2E8808B2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CF37C2F-5134-4162-BE90-58DA31D2F78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0B310A5-C7B4-461B-A746-BE06FBD16D5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41295C12-5E33-43EE-8872-7957A8D8536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0" name="Grafik 9">
              <a:extLst>
                <a:ext uri="{FF2B5EF4-FFF2-40B4-BE49-F238E27FC236}">
                  <a16:creationId xmlns:a16="http://schemas.microsoft.com/office/drawing/2014/main" id="{3A5FF387-F0B6-477E-998D-234DECE1DB1B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FE518397-1522-4A04-B6ED-00F9007F357A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10063F5E-0004-4BCF-97BF-1F768B2194CF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1A6F300E-3CC4-4B75-80D8-A919F613F4A3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2" name="Grafik 9">
              <a:extLst>
                <a:ext uri="{FF2B5EF4-FFF2-40B4-BE49-F238E27FC236}">
                  <a16:creationId xmlns:a16="http://schemas.microsoft.com/office/drawing/2014/main" id="{04AC514E-52CF-4856-ADD0-332C339C4D48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546461AE-92FF-428D-A949-FB0BA0C40486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965C189-A801-452A-859F-28368D6503E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42D9CC-533D-471D-AE03-C7814754949F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A820B0-ACB2-443B-BBD2-E5DA3D05A48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58C57C2-4634-4F2D-AAFF-837FFB064E0F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0" name="Grafik 9">
              <a:extLst>
                <a:ext uri="{FF2B5EF4-FFF2-40B4-BE49-F238E27FC236}">
                  <a16:creationId xmlns:a16="http://schemas.microsoft.com/office/drawing/2014/main" id="{FD7A4790-53F8-44AD-B4D7-867D12B3CFB1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360B4408-9AA2-45E3-BA56-27796B0DA924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4F7D52C-F51B-4EFD-812F-B2EE83A760E2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EC28B88-2DCA-403B-A59C-F6B806C02DBB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EA9E0D8-953E-4386-A47D-85043DF818F8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9" name="Textplatzhalter 3">
            <a:extLst>
              <a:ext uri="{FF2B5EF4-FFF2-40B4-BE49-F238E27FC236}">
                <a16:creationId xmlns:a16="http://schemas.microsoft.com/office/drawing/2014/main" id="{B5D41B38-F074-CA45-A2A6-6B6A14B25E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5578" y="1089025"/>
            <a:ext cx="399772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27148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BB2739F-531B-406E-B9AE-7F5955A4C086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10BD749C-F32D-4FA0-8B2F-E4376F4459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bk object 18">
              <a:extLst>
                <a:ext uri="{FF2B5EF4-FFF2-40B4-BE49-F238E27FC236}">
                  <a16:creationId xmlns:a16="http://schemas.microsoft.com/office/drawing/2014/main" id="{75AD1741-5FE5-4A33-9577-F1F4588F6C9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Holder 3">
              <a:extLst>
                <a:ext uri="{FF2B5EF4-FFF2-40B4-BE49-F238E27FC236}">
                  <a16:creationId xmlns:a16="http://schemas.microsoft.com/office/drawing/2014/main" id="{BF81CE3E-1239-4D0D-8337-4AABB0EB94B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+ 2 Bilder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79038B0-AD42-42B7-8D15-303CEBA1DC4C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9464C44-AFA3-4DC5-AA03-2798F14ED87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4276259" cy="243114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E691ED2-3E52-4E4A-9F7C-C8A112966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2493863"/>
            <a:ext cx="4276259" cy="242103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49" name="Textplatzhalter 6">
            <a:extLst>
              <a:ext uri="{FF2B5EF4-FFF2-40B4-BE49-F238E27FC236}">
                <a16:creationId xmlns:a16="http://schemas.microsoft.com/office/drawing/2014/main" id="{7826728D-0439-4A76-A6FC-AAE7B4BDFA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4000268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076F09CB-2CC2-4309-BDB1-67804947A214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AE4D5FB2-1354-4A1C-9AC6-94BA47AFA65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FE59B463-359E-41D0-BD04-1F9F20933BC7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0FB2DBB2-6B23-44DE-BAFF-BA7815BDA3A9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0F2E9D98-4AD9-4DB8-99C6-0DF7955D45B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D351D8E0-4F29-4BBF-9D49-14AAEB93E919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DCB72BFE-8B60-40AD-87F8-487863D43F75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52E0BA5A-CC65-4BB8-81BB-4CB15A4D8CF1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359051EF-44DD-407B-AE1C-A76EDF0E837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C0514696-52F1-48B2-96C8-A3E4798980D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0DDF57D-AA32-45B9-BDC9-86A24A39DB9E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1" name="Grafik 9">
              <a:extLst>
                <a:ext uri="{FF2B5EF4-FFF2-40B4-BE49-F238E27FC236}">
                  <a16:creationId xmlns:a16="http://schemas.microsoft.com/office/drawing/2014/main" id="{E7679A7C-9589-4CF8-9F8D-7E3A97D84278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C32EB792-112B-4098-B905-0403E3AB3D3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364557F-298E-4BF1-8A6D-06EF159C2726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C8A17D1-D5DE-42B7-8090-E7E649D8A805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3" name="Grafik 9">
              <a:extLst>
                <a:ext uri="{FF2B5EF4-FFF2-40B4-BE49-F238E27FC236}">
                  <a16:creationId xmlns:a16="http://schemas.microsoft.com/office/drawing/2014/main" id="{36D757E1-23B8-4B97-B880-F711EC0DB08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1960764-ED10-4D2C-88D0-696068264BC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E6C9C067-792C-4C17-A5B3-D48C1665DD24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60872F2-485E-4F8B-8FCC-FC63006E79D3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E07D7C9-0535-4673-8091-4F17D0B62650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B0B4093-9FAE-4FEC-9671-D0091528BD5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1" name="Grafik 9">
              <a:extLst>
                <a:ext uri="{FF2B5EF4-FFF2-40B4-BE49-F238E27FC236}">
                  <a16:creationId xmlns:a16="http://schemas.microsoft.com/office/drawing/2014/main" id="{D5D00B8F-439D-4A9C-AC31-D90D9CFAFF16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0B59116-9AC3-488B-B418-57F05127DD42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ED6E8E7E-1035-4870-8608-70848BB2B703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0A256F68-56C7-4D5B-BCCD-3A6858B05732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4EEEE710-875E-4346-9F6D-CFFB3EF72B3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40" name="Textplatzhalter 3">
            <a:extLst>
              <a:ext uri="{FF2B5EF4-FFF2-40B4-BE49-F238E27FC236}">
                <a16:creationId xmlns:a16="http://schemas.microsoft.com/office/drawing/2014/main" id="{28366CDA-53C4-C445-BB35-C76A6EF75D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23032" y="1089025"/>
            <a:ext cx="4000268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479887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1" userDrawn="1">
          <p15:clr>
            <a:srgbClr val="FBAE40"/>
          </p15:clr>
        </p15:guide>
        <p15:guide id="2" orient="horz" pos="153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2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33C81B-6C39-4BD5-9BF9-8617341D80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0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915B8044-0142-42E8-8428-B098000CEBD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599384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C4DC007-2365-A648-88B1-D6FDE125C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62697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7" userDrawn="1">
          <p15:clr>
            <a:srgbClr val="FBAE40"/>
          </p15:clr>
        </p15:guide>
        <p15:guide id="3" pos="28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3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021923-B745-4638-A634-E1DA375F90E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1422399"/>
            <a:ext cx="2978945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47556F71-EDA3-472E-9372-CE0F4A69672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032522" y="1422400"/>
            <a:ext cx="307895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C1ADC803-A245-408E-AB12-EC54C19B510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5058" y="1422400"/>
            <a:ext cx="2978943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8BC8DE0-A3EE-804D-838F-898D4F788B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736764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 userDrawn="1">
          <p15:clr>
            <a:srgbClr val="FBAE40"/>
          </p15:clr>
        </p15:guide>
        <p15:guide id="3" pos="3850" userDrawn="1">
          <p15:clr>
            <a:srgbClr val="FBAE40"/>
          </p15:clr>
        </p15:guide>
        <p15:guide id="4" pos="3884" userDrawn="1">
          <p15:clr>
            <a:srgbClr val="FBAE40"/>
          </p15:clr>
        </p15:guide>
        <p15:guide id="5" pos="187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+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Großes Bild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40F789-6719-4203-8D60-D2478F65170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0" y="1422399"/>
            <a:ext cx="914400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5616D54-86F2-9449-AA54-998236971E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80941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79" userDrawn="1">
          <p15:clr>
            <a:srgbClr val="FBAE40"/>
          </p15:clr>
        </p15:guide>
        <p15:guide id="2" orient="horz" pos="2014" userDrawn="1">
          <p15:clr>
            <a:srgbClr val="FBAE40"/>
          </p15:clr>
        </p15:guide>
        <p15:guide id="3" pos="2863" userDrawn="1">
          <p15:clr>
            <a:srgbClr val="FBAE40"/>
          </p15:clr>
        </p15:guide>
        <p15:guide id="4" pos="2897" userDrawn="1">
          <p15:clr>
            <a:srgbClr val="FBAE40"/>
          </p15:clr>
        </p15:guide>
        <p15:guide id="5" pos="1928" userDrawn="1">
          <p15:clr>
            <a:srgbClr val="FBAE40"/>
          </p15:clr>
        </p15:guide>
        <p15:guide id="6" pos="1894" userDrawn="1">
          <p15:clr>
            <a:srgbClr val="FBAE40"/>
          </p15:clr>
        </p15:guide>
        <p15:guide id="7" pos="958" userDrawn="1">
          <p15:clr>
            <a:srgbClr val="FBAE40"/>
          </p15:clr>
        </p15:guide>
        <p15:guide id="8" pos="924" userDrawn="1">
          <p15:clr>
            <a:srgbClr val="FBAE40"/>
          </p15:clr>
        </p15:guide>
        <p15:guide id="9" pos="4309" userDrawn="1">
          <p15:clr>
            <a:srgbClr val="FBAE40"/>
          </p15:clr>
        </p15:guide>
        <p15:guide id="10" pos="4343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803084A-5ADB-8145-8DBF-2148A08267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235274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377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928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F2D883D-86A1-4B38-BBBC-81F258AD3664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A0B87E1F-4D99-4450-9167-085B1ECC6BB2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29147ACE-4C7A-4AC3-A60F-A813EE08D57E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3187F65C-802F-454B-B4D7-B16EEF26A6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2920" y="3034543"/>
            <a:ext cx="4779587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4667E34A-CC7E-4835-9AC5-FE237F81C03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626385F0-EFB3-4177-8D2F-2F990709108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6808F36E-77C0-40F5-86F8-7030FC5D0DFD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46CD7CF4-F97B-47E8-A3F8-5B427518485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C9615FD-3950-4AAF-91D1-B7E0D1523EB1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6D61BCB8-A392-44BE-9B58-0C8894F2C6E3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651F35B-CB90-42B4-A471-984346A049EA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CE6B607-72CF-4173-94CC-C59F836899D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500087AB-383E-4624-A927-873B03065E80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22AA03D7-3F03-4C4F-A0C9-836B56272C8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08EC93F-835E-4D0F-A675-2F99EC043AA5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2CEF44ED-A72E-4351-9881-F8B58E7CA517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38C57ED4-5249-44F6-A846-8A50E1B0A8A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A3174859-C1AB-4E2C-AD75-5F35D1D33C1A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2C5BCA75-4F93-46B4-878A-E68AC698764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BCECBBC6-DE4D-4DC8-8D21-F5528013426A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BCE4B876-F0A5-4F73-BBFF-C3F17D7B5C7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5E2AB3D-28C9-4DA2-9CAC-58EAE4EB09DB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DA3BF75-3E56-4B78-B7D6-F84532C639D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33376168-99F8-4715-AF4C-8EE786D54481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C324BE3-07EF-4C6E-9A11-992391FDED69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2E5DE4CB-903E-4460-9F03-DE6427A3C0A8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44D50118-5ACB-41E0-AC63-9E2D51DEF863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8E08ECA6-CD33-45EB-90A7-60C724D72EE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E5B9455-EFA6-4E2C-ADFA-01DEA81D9373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E6E39BDF-EF42-4AB6-B762-15EEF4205FD7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CE13B148-0823-5B43-8A0E-5E7CA97610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794989" y="400420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7" name="Bildplatzhalter 4">
            <a:extLst>
              <a:ext uri="{FF2B5EF4-FFF2-40B4-BE49-F238E27FC236}">
                <a16:creationId xmlns:a16="http://schemas.microsoft.com/office/drawing/2014/main" id="{D683DF22-D1D8-1E49-BAFA-D5A1DD9A84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43714" y="3944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299A59BA-AFBC-5240-9675-0BE075D174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6E20D846-4FF9-AC41-BF41-CEE6E2A08C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A849AFAA-CFDD-4649-874D-F4E9C02357E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22072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A319C61-FBE7-466D-8041-BA328224720B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7" name="bk object 18">
              <a:extLst>
                <a:ext uri="{FF2B5EF4-FFF2-40B4-BE49-F238E27FC236}">
                  <a16:creationId xmlns:a16="http://schemas.microsoft.com/office/drawing/2014/main" id="{6943C0CE-1EA2-499D-ACFC-7FAE777D4885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C64DCA2F-E670-44CF-8CCD-A8817BCDFE08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Holder 3">
              <a:extLst>
                <a:ext uri="{FF2B5EF4-FFF2-40B4-BE49-F238E27FC236}">
                  <a16:creationId xmlns:a16="http://schemas.microsoft.com/office/drawing/2014/main" id="{39C16D6C-600C-4A10-95E4-95BF4999FC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6399768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018F5287-7D90-4427-B223-AB51C34FB46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949CBA05-EE3B-40FD-B566-67D594E41B9E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73274AB8-A508-4076-9FF6-7AE09BB7827C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0060672-D990-46D3-A86C-D3F5FB08D442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B0B066-EC76-4017-ACF3-B5105457A38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2" name="Bildplatzhalter 4">
            <a:extLst>
              <a:ext uri="{FF2B5EF4-FFF2-40B4-BE49-F238E27FC236}">
                <a16:creationId xmlns:a16="http://schemas.microsoft.com/office/drawing/2014/main" id="{03E97028-859A-C34B-BA69-FE65392BD5C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A992989-D88F-904A-82A9-2CECB1EC29C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1D43BA97-CCC3-C745-9C93-62FFC1864A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49ABE06-6658-974E-AB25-5DDB34A0CD2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76F20FCB-C090-BA4C-A643-DDAF7FA315D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1" name="Textplatzhalter 22">
            <a:extLst>
              <a:ext uri="{FF2B5EF4-FFF2-40B4-BE49-F238E27FC236}">
                <a16:creationId xmlns:a16="http://schemas.microsoft.com/office/drawing/2014/main" id="{BA467741-5272-AC4D-9B23-E74C3927F43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1167353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7304" y="3034543"/>
            <a:ext cx="5735203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3672353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4279" y="3034543"/>
            <a:ext cx="4968228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3" name="Inhaltsplatzhalter 3">
            <a:extLst>
              <a:ext uri="{FF2B5EF4-FFF2-40B4-BE49-F238E27FC236}">
                <a16:creationId xmlns:a16="http://schemas.microsoft.com/office/drawing/2014/main" id="{EA02FDF1-F7DB-BE48-B1B0-7B94721FC31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1422400"/>
            <a:ext cx="349188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47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C014E30-33A3-475F-B8A0-9E84E311170A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6643BCF6-A569-4BAD-B15C-E253B00A5594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D0D25174-0D7D-4590-B212-5467D04FECF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7C25F4F3-A838-4B03-A6C0-3D91C8E43EB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4936563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AB22651-CAFB-4334-BBAD-47EBF4CF7F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4936563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CF4A76B1-953E-4A32-9BD1-DE88786E38F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CFD7E5C6-0F67-4B37-B3BF-534429CFB0DA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D3305F2-C7C5-4C12-9231-D66E6CDF1F5F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41CA9BF-ECB3-404C-B6B8-1533D1C1E0A0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7658C24-2A28-49B2-96C0-D5EEAC50C41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F135B6-57F4-4B6E-AD86-CFAA18EDA94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620941" y="1088383"/>
            <a:ext cx="3523059" cy="3826517"/>
          </a:xfrm>
          <a:solidFill>
            <a:schemeClr val="bg2">
              <a:lumMod val="100000"/>
            </a:schemeClr>
          </a:solidFill>
          <a:ln/>
        </p:spPr>
        <p:txBody>
          <a:bodyPr lIns="0" tIns="540000" rIns="0" bIns="0" anchor="t">
            <a:noAutofit/>
          </a:bodyPr>
          <a:lstStyle>
            <a:lvl1pPr marL="180975" indent="0" algn="l">
              <a:lnSpc>
                <a:spcPct val="90000"/>
              </a:lnSpc>
              <a:buNone/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Inhaltsplatzhalter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32C3CFE1-9073-8745-BD09-80495049B6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A46737F8-B03F-0745-A5A9-B5476E203B2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5E485192-2EF9-6641-A4FD-7903E499C7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26225" y="4151976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F92B4699-D079-5B46-A5E5-D0CE8B4FF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30436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5" name="Textplatzhalter 22">
            <a:extLst>
              <a:ext uri="{FF2B5EF4-FFF2-40B4-BE49-F238E27FC236}">
                <a16:creationId xmlns:a16="http://schemas.microsoft.com/office/drawing/2014/main" id="{E88F2ABD-B4F2-BF45-B0C0-261F3A2EC7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541121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4669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CAE8C18B-3B31-4172-BD36-383A2D95905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033258C7-8016-4009-9FB1-F90060178720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F63F0B04-1DC4-4DF5-9D98-F1A5AB5B67C4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1BF4C821-21F2-42D9-9C34-70F485006B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250489"/>
            <a:ext cx="2830329" cy="118959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2830329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335E6D46-1A90-4F85-971E-BE51B6E275C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23343E36-3D15-4FBD-82A0-2EF69415466D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35EBB84-4567-4B99-BCB2-9E4F2E74A659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D04A692-1B93-4339-9E71-F30AA92C9F93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237AA0D-D90E-4127-B627-42907D1E6150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76DE86-C438-4E37-A2C2-A3C892D489F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545886" y="1088383"/>
            <a:ext cx="5598114" cy="382651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B08885F2-1A5F-B44F-9FA4-22C52965E81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3609EE5A-0FD7-3E40-A359-B82C3079D7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B667A3A2-D04C-4844-BBA2-F27F285A2A1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819555" y="4150658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8" name="Textplatzhalter 22">
            <a:extLst>
              <a:ext uri="{FF2B5EF4-FFF2-40B4-BE49-F238E27FC236}">
                <a16:creationId xmlns:a16="http://schemas.microsoft.com/office/drawing/2014/main" id="{F8DF472F-A7C0-6447-A12C-AB015A5D0F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169392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05045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zwei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609EF01-760B-4279-96D2-9AE5DF9E07E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2" name="bk object 18">
              <a:extLst>
                <a:ext uri="{FF2B5EF4-FFF2-40B4-BE49-F238E27FC236}">
                  <a16:creationId xmlns:a16="http://schemas.microsoft.com/office/drawing/2014/main" id="{A4C7AC9B-CEA5-4C57-B178-3624C6812F1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18">
              <a:extLst>
                <a:ext uri="{FF2B5EF4-FFF2-40B4-BE49-F238E27FC236}">
                  <a16:creationId xmlns:a16="http://schemas.microsoft.com/office/drawing/2014/main" id="{D054BE5A-53A6-4A25-B171-207E0A5A15D9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Holder 3">
              <a:extLst>
                <a:ext uri="{FF2B5EF4-FFF2-40B4-BE49-F238E27FC236}">
                  <a16:creationId xmlns:a16="http://schemas.microsoft.com/office/drawing/2014/main" id="{7E7A0D5B-9864-42E6-BDCD-A3D2A068635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3818597"/>
            <a:ext cx="5341606" cy="567763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4458767"/>
            <a:ext cx="5341607" cy="27418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06DED613-6C95-44B4-934D-915F765D5E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ED8DE4AB-9CB4-42A7-9E68-6E2FAB87CDD7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AF7295B-8EB5-4B3E-B347-40D564DF2E8A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9EB503C-B339-4925-A963-9A41C6D48A86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458334B5-873D-4772-A5CD-6DB0CA382F6C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443CD-BCA7-46CF-AFA8-330C463402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1422399"/>
            <a:ext cx="6678234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B24558D-B62E-4475-9EF0-8C38F6D9AB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40999" y="1422400"/>
            <a:ext cx="2403000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F7FE4B2A-DC36-0D4C-9F52-0C253A8928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CFEEB94-02FC-204B-B0CC-7FE7C62C17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CC219343-0397-9E4E-BD60-873C1713E3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940153" y="4159763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016D7102-C9CE-0D4A-85BF-0EC312730C6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16352" y="415033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9" name="Textplatzhalter 22">
            <a:extLst>
              <a:ext uri="{FF2B5EF4-FFF2-40B4-BE49-F238E27FC236}">
                <a16:creationId xmlns:a16="http://schemas.microsoft.com/office/drawing/2014/main" id="{85B9FCEE-8B61-EE4E-8E60-A4B4C50E63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96335" y="4467117"/>
            <a:ext cx="1021127" cy="274183"/>
          </a:xfrm>
        </p:spPr>
        <p:txBody>
          <a:bodyPr/>
          <a:lstStyle>
            <a:lvl1pPr marL="0" indent="0" algn="r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412373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D474F-8BEC-4D91-A03D-D9362EBEA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Inhaltsverzeichnis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9AD49C-66AF-4DEA-AFAD-00CFC0FCD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A236E8-550F-4D48-A470-B5B6ACB7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EECEC85-61F4-4B79-8C27-7F9D489194F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488102" y="1422400"/>
            <a:ext cx="365589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0A45E48-BE13-4673-A7CD-2D5059A1B6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4586288" cy="3492500"/>
          </a:xfrm>
        </p:spPr>
        <p:txBody>
          <a:bodyPr>
            <a:noAutofit/>
          </a:bodyPr>
          <a:lstStyle>
            <a:lvl1pPr marL="295275" indent="-295275">
              <a:spcBef>
                <a:spcPts val="1200"/>
              </a:spcBef>
              <a:buFont typeface="+mj-lt"/>
              <a:buAutoNum type="arabicPeriod"/>
              <a:defRPr/>
            </a:lvl1pPr>
            <a:lvl2pPr>
              <a:defRPr/>
            </a:lvl2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613049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2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ohne Untertitel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89A477-57D5-4BE0-806F-7840FB2B8F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80962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92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810101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6CD374-8E61-0A4C-83F0-76A0F812601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93736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B04C92-175E-41BA-89CE-B2785D9E3855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AFB087C7-FC7D-4892-B0D6-EA804CF535F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18">
              <a:extLst>
                <a:ext uri="{FF2B5EF4-FFF2-40B4-BE49-F238E27FC236}">
                  <a16:creationId xmlns:a16="http://schemas.microsoft.com/office/drawing/2014/main" id="{FA50712F-6C72-4330-A489-54C0FA78213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Holder 3">
              <a:extLst>
                <a:ext uri="{FF2B5EF4-FFF2-40B4-BE49-F238E27FC236}">
                  <a16:creationId xmlns:a16="http://schemas.microsoft.com/office/drawing/2014/main" id="{390EDD11-ED96-4F2C-BB78-7CE69D30A0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3D4771-8BB8-4FA1-A2DA-170FCFE2056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6594" y="330910"/>
            <a:ext cx="6826772" cy="4523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2F5159-1DFE-4F9C-BE85-E97D32EA19C5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1550" y="1422399"/>
            <a:ext cx="8100956" cy="3423465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4DE2C-9DE8-411C-83C3-1274BB37020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35496" y="4975579"/>
            <a:ext cx="337406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9D195BCC-3514-4B1B-9C18-24F3D67EC549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549DC-12B4-40A5-A309-CF801E18C8D4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628650" y="4975579"/>
            <a:ext cx="7129704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9F45371-9B7D-4505-A4D1-3E02BE436A0C}"/>
              </a:ext>
            </a:extLst>
          </p:cNvPr>
          <p:cNvCxnSpPr>
            <a:cxnSpLocks/>
          </p:cNvCxnSpPr>
          <p:nvPr userDrawn="1"/>
        </p:nvCxnSpPr>
        <p:spPr>
          <a:xfrm>
            <a:off x="521551" y="974732"/>
            <a:ext cx="563462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2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407792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rgbClr val="006AB3"/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  <p:pic>
        <p:nvPicPr>
          <p:cNvPr id="46" name="Grafik 4">
            <a:extLst>
              <a:ext uri="{FF2B5EF4-FFF2-40B4-BE49-F238E27FC236}">
                <a16:creationId xmlns:a16="http://schemas.microsoft.com/office/drawing/2014/main" id="{83896D08-C13C-4D1F-B8A4-645BED667AC2}"/>
              </a:ext>
            </a:extLst>
          </p:cNvPr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43265" y="4450561"/>
            <a:ext cx="597403" cy="43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6" r:id="rId7"/>
    <p:sldLayoutId id="2147483697" r:id="rId8"/>
    <p:sldLayoutId id="2147483698" r:id="rId9"/>
    <p:sldLayoutId id="2147483721" r:id="rId10"/>
    <p:sldLayoutId id="2147483699" r:id="rId11"/>
    <p:sldLayoutId id="2147483700" r:id="rId12"/>
    <p:sldLayoutId id="2147483722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4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3" r:id="rId3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261" userDrawn="1">
          <p15:clr>
            <a:srgbClr val="F26B43"/>
          </p15:clr>
        </p15:guide>
        <p15:guide id="4" pos="329" userDrawn="1">
          <p15:clr>
            <a:srgbClr val="F26B43"/>
          </p15:clr>
        </p15:guide>
        <p15:guide id="5" pos="5432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  <p15:guide id="7" orient="horz" pos="3096" userDrawn="1">
          <p15:clr>
            <a:srgbClr val="F26B43"/>
          </p15:clr>
        </p15:guide>
        <p15:guide id="9" orient="horz" pos="3121" userDrawn="1">
          <p15:clr>
            <a:srgbClr val="F26B43"/>
          </p15:clr>
        </p15:guide>
        <p15:guide id="10" orient="horz" pos="8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hyperlink" Target="http://creativecommons.org/licenses/by/4.0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svg"/><Relationship Id="rId4" Type="http://schemas.openxmlformats.org/officeDocument/2006/relationships/image" Target="../media/image35.png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hyperlink" Target="https://www.flickr.com/photos/stradablog/19328783003/in/photolist-vs24Mn-4WuF11-7aNLTB-63xwpd-25p4n-84c1mv-7KoN5-ffNeuZ-412tE-3aVGQU-cmjr67-na3pSX-ijz5MD-aApdjV-aCapLw-UzrqTi-dc83Am-TZnq2q-QB3Z1t-8MnKdH-eiVZhx-gp7r1e-5rMqn6-MF6VH-2xsbsw-9z71bp-8JReor-dX157u-dDkM7J-83BV7e-2hYXmL-5vzNTC-aGwfpi-7YatXJ-8fEjbW-a2GuGp-6s65oB-ahTQwh-8tKtAZ-fBgM36-dt3V9a-8ZJrHX-69Gbn4-fQnU4a-4YboPV-2m1DBC-Ng82JA-M7Jeg5-S5VG3i-o8kP7X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5.jpg"/><Relationship Id="rId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hyperlink" Target="https://flickr.com/photos/loopzilla/8132242517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hyperlink" Target="https://www.flickr.com/photos/stradablog/19328783003/in/photolist-vs24Mn-4WuF11-7aNLTB-63xwpd-25p4n-84c1mv-7KoN5-ffNeuZ-412tE-3aVGQU-cmjr67-na3pSX-ijz5MD-aApdjV-aCapLw-UzrqTi-dc83Am-TZnq2q-QB3Z1t-8MnKdH-eiVZhx-gp7r1e-5rMqn6-MF6VH-2xsbsw-9z71bp-8JReor-dX157u-dDkM7J-83BV7e-2hYXmL-5vzNTC-aGwfpi-7YatXJ-8fEjbW-a2GuGp-6s65oB-ahTQwh-8tKtAZ-fBgM36-dt3V9a-8ZJrHX-69Gbn4-fQnU4a-4YboPV-2m1DBC-Ng82JA-M7Jeg5-S5VG3i-o8kP7X" TargetMode="External"/><Relationship Id="rId3" Type="http://schemas.openxmlformats.org/officeDocument/2006/relationships/image" Target="../media/image9.jpeg"/><Relationship Id="rId7" Type="http://schemas.openxmlformats.org/officeDocument/2006/relationships/image" Target="../media/image18.png"/><Relationship Id="rId12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11" Type="http://schemas.openxmlformats.org/officeDocument/2006/relationships/image" Target="../media/image15.jpg"/><Relationship Id="rId5" Type="http://schemas.openxmlformats.org/officeDocument/2006/relationships/image" Target="../media/image16.png"/><Relationship Id="rId10" Type="http://schemas.openxmlformats.org/officeDocument/2006/relationships/image" Target="../media/image14.jpeg"/><Relationship Id="rId4" Type="http://schemas.openxmlformats.org/officeDocument/2006/relationships/image" Target="../media/image12.jpeg"/><Relationship Id="rId9" Type="http://schemas.openxmlformats.org/officeDocument/2006/relationships/hyperlink" Target="https://flickr.com/photos/loopzilla/8132242517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el 100">
            <a:extLst>
              <a:ext uri="{FF2B5EF4-FFF2-40B4-BE49-F238E27FC236}">
                <a16:creationId xmlns:a16="http://schemas.microsoft.com/office/drawing/2014/main" id="{6ABA10D6-0652-4B42-A35F-CF9E0DD12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2303" y="1889156"/>
            <a:ext cx="4878161" cy="1070009"/>
          </a:xfrm>
        </p:spPr>
        <p:txBody>
          <a:bodyPr/>
          <a:lstStyle/>
          <a:p>
            <a:r>
              <a:rPr lang="de-DE" sz="3200" dirty="0"/>
              <a:t>Data </a:t>
            </a:r>
            <a:r>
              <a:rPr lang="de-DE" sz="3200" dirty="0" err="1"/>
              <a:t>structure</a:t>
            </a:r>
            <a:r>
              <a:rPr lang="de-DE" sz="3200" dirty="0"/>
              <a:t> in OMERO</a:t>
            </a:r>
            <a:br>
              <a:rPr lang="de-DE" sz="3200" dirty="0"/>
            </a:br>
            <a:r>
              <a:rPr lang="de-DE" sz="3200" dirty="0"/>
              <a:t>and </a:t>
            </a:r>
            <a:r>
              <a:rPr lang="de-DE" sz="3200" dirty="0" err="1"/>
              <a:t>organization</a:t>
            </a:r>
            <a:r>
              <a:rPr lang="de-DE" sz="3200" dirty="0"/>
              <a:t> </a:t>
            </a:r>
            <a:r>
              <a:rPr lang="de-DE" sz="3200" dirty="0" err="1"/>
              <a:t>with</a:t>
            </a:r>
            <a:r>
              <a:rPr lang="de-DE" sz="3200" dirty="0"/>
              <a:t> tags</a:t>
            </a:r>
            <a:endParaRPr lang="en-US" sz="3200" dirty="0"/>
          </a:p>
        </p:txBody>
      </p:sp>
      <p:sp>
        <p:nvSpPr>
          <p:cNvPr id="132" name="Textplatzhalter 131">
            <a:extLst>
              <a:ext uri="{FF2B5EF4-FFF2-40B4-BE49-F238E27FC236}">
                <a16:creationId xmlns:a16="http://schemas.microsoft.com/office/drawing/2014/main" id="{13915252-8486-BE43-A525-942B4DD0B9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/>
              <a:t>29-04-2024</a:t>
            </a:r>
            <a:endParaRPr lang="de-DE" dirty="0"/>
          </a:p>
        </p:txBody>
      </p:sp>
      <p:grpSp>
        <p:nvGrpSpPr>
          <p:cNvPr id="10" name="Gruppieren 6">
            <a:extLst>
              <a:ext uri="{FF2B5EF4-FFF2-40B4-BE49-F238E27FC236}">
                <a16:creationId xmlns:a16="http://schemas.microsoft.com/office/drawing/2014/main" id="{D596456E-CB41-4BC5-BE3C-5694613F124B}"/>
              </a:ext>
            </a:extLst>
          </p:cNvPr>
          <p:cNvGrpSpPr/>
          <p:nvPr/>
        </p:nvGrpSpPr>
        <p:grpSpPr>
          <a:xfrm>
            <a:off x="7133692" y="218243"/>
            <a:ext cx="1697792" cy="1360629"/>
            <a:chOff x="107504" y="3052789"/>
            <a:chExt cx="1174988" cy="941649"/>
          </a:xfrm>
        </p:grpSpPr>
        <p:pic>
          <p:nvPicPr>
            <p:cNvPr id="11" name="Grafik 11">
              <a:extLst>
                <a:ext uri="{FF2B5EF4-FFF2-40B4-BE49-F238E27FC236}">
                  <a16:creationId xmlns:a16="http://schemas.microsoft.com/office/drawing/2014/main" id="{4A43F0CA-9729-4290-AE2B-FDAEBAA6A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504" y="3052789"/>
              <a:ext cx="1015002" cy="742336"/>
            </a:xfrm>
            <a:prstGeom prst="rect">
              <a:avLst/>
            </a:prstGeom>
          </p:spPr>
        </p:pic>
        <p:sp>
          <p:nvSpPr>
            <p:cNvPr id="12" name="Textfeld 12">
              <a:extLst>
                <a:ext uri="{FF2B5EF4-FFF2-40B4-BE49-F238E27FC236}">
                  <a16:creationId xmlns:a16="http://schemas.microsoft.com/office/drawing/2014/main" id="{71ED5DE9-D590-4142-AA2A-B18A251BF71D}"/>
                </a:ext>
              </a:extLst>
            </p:cNvPr>
            <p:cNvSpPr txBox="1"/>
            <p:nvPr/>
          </p:nvSpPr>
          <p:spPr>
            <a:xfrm>
              <a:off x="405345" y="3781435"/>
              <a:ext cx="877147" cy="21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Information Infrastructure </a:t>
              </a:r>
            </a:p>
            <a:p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for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</a:t>
              </a:r>
              <a:r>
                <a:rPr lang="de-DE" sz="700" dirty="0" err="1">
                  <a:solidFill>
                    <a:srgbClr val="008000"/>
                  </a:solidFill>
                  <a:latin typeface="Arial"/>
                </a:rPr>
                <a:t>BioImage</a:t>
              </a:r>
              <a:r>
                <a:rPr lang="de-DE" sz="700" dirty="0">
                  <a:solidFill>
                    <a:srgbClr val="008000"/>
                  </a:solidFill>
                  <a:latin typeface="Arial"/>
                </a:rPr>
                <a:t> Data</a:t>
              </a:r>
            </a:p>
          </p:txBody>
        </p:sp>
      </p:grp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47D8AE37-4A58-4961-8C22-A8432D8FD72B}"/>
              </a:ext>
            </a:extLst>
          </p:cNvPr>
          <p:cNvSpPr txBox="1">
            <a:spLocks/>
          </p:cNvSpPr>
          <p:nvPr/>
        </p:nvSpPr>
        <p:spPr bwMode="auto">
          <a:xfrm>
            <a:off x="3635896" y="4023969"/>
            <a:ext cx="5184575" cy="707326"/>
          </a:xfrm>
          <a:prstGeom prst="rect">
            <a:avLst/>
          </a:prstGeom>
          <a:noFill/>
        </p:spPr>
        <p:txBody>
          <a:bodyPr vert="horz" lIns="0" tIns="7200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None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746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47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200" dirty="0">
                <a:solidFill>
                  <a:srgbClr val="006AB3"/>
                </a:solidFill>
              </a:rPr>
              <a:t>Day 1 Session 3</a:t>
            </a:r>
          </a:p>
          <a:p>
            <a:pPr algn="l">
              <a:defRPr/>
            </a:pPr>
            <a:r>
              <a:rPr lang="en-US" sz="1200" dirty="0">
                <a:solidFill>
                  <a:srgbClr val="006AB3"/>
                </a:solidFill>
              </a:rPr>
              <a:t>Trainer: Vanessa Fuchs, </a:t>
            </a:r>
            <a:r>
              <a:rPr lang="en-US" sz="1200" b="1" dirty="0">
                <a:solidFill>
                  <a:srgbClr val="006AB3"/>
                </a:solidFill>
              </a:rPr>
              <a:t>Tom Boissonnet</a:t>
            </a:r>
            <a:r>
              <a:rPr lang="en-US" sz="1200" dirty="0">
                <a:solidFill>
                  <a:srgbClr val="006AB3"/>
                </a:solidFill>
              </a:rPr>
              <a:t>, Christian Schmidt</a:t>
            </a:r>
          </a:p>
          <a:p>
            <a:pPr algn="l">
              <a:defRPr/>
            </a:pPr>
            <a:endParaRPr lang="en-US" sz="1200" dirty="0">
              <a:solidFill>
                <a:srgbClr val="006AB3"/>
              </a:solidFill>
            </a:endParaRP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917C8A6D-BC61-4387-A640-2D0B49764888}"/>
              </a:ext>
            </a:extLst>
          </p:cNvPr>
          <p:cNvSpPr txBox="1">
            <a:spLocks/>
          </p:cNvSpPr>
          <p:nvPr/>
        </p:nvSpPr>
        <p:spPr bwMode="auto">
          <a:xfrm>
            <a:off x="3563888" y="3228937"/>
            <a:ext cx="5400600" cy="1299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i="0">
                <a:solidFill>
                  <a:srgbClr val="0B1B2E"/>
                </a:solidFill>
                <a:latin typeface="Leelawadee UI"/>
                <a:ea typeface="+mn-ea"/>
                <a:cs typeface="Leelawadee UI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>
                <a:solidFill>
                  <a:srgbClr val="0B1B2E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rgbClr val="006AB3"/>
                </a:solidFill>
              </a:rPr>
              <a:t>Workshop: </a:t>
            </a:r>
            <a:r>
              <a:rPr lang="en-US" sz="1400" b="1" dirty="0">
                <a:solidFill>
                  <a:srgbClr val="006AB3"/>
                </a:solidFill>
              </a:rPr>
              <a:t>FAIR data handling for microscopy: Structured metadata annotation in OMERO</a:t>
            </a:r>
          </a:p>
          <a:p>
            <a:r>
              <a:rPr lang="de-DE" sz="1100" dirty="0">
                <a:solidFill>
                  <a:srgbClr val="006AB3"/>
                </a:solidFill>
              </a:rPr>
              <a:t>April 29th &amp; 30th, 2024</a:t>
            </a: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83387EDE-001F-47E8-A2A7-6F1CCF820717}"/>
              </a:ext>
            </a:extLst>
          </p:cNvPr>
          <p:cNvSpPr>
            <a:spLocks/>
          </p:cNvSpPr>
          <p:nvPr/>
        </p:nvSpPr>
        <p:spPr bwMode="auto">
          <a:xfrm>
            <a:off x="6300192" y="4547447"/>
            <a:ext cx="297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600" dirty="0" err="1"/>
              <a:t>With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exception</a:t>
            </a:r>
            <a:r>
              <a:rPr lang="de-DE" sz="600" dirty="0"/>
              <a:t> of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layout</a:t>
            </a:r>
            <a:r>
              <a:rPr lang="de-DE" sz="600" dirty="0"/>
              <a:t>, </a:t>
            </a:r>
            <a:r>
              <a:rPr lang="de-DE" sz="600" dirty="0" err="1"/>
              <a:t>logos</a:t>
            </a:r>
            <a:r>
              <a:rPr lang="de-DE" sz="600" dirty="0"/>
              <a:t>, and </a:t>
            </a:r>
            <a:r>
              <a:rPr lang="de-DE" sz="600" dirty="0" err="1"/>
              <a:t>unless</a:t>
            </a:r>
            <a:r>
              <a:rPr lang="de-DE" sz="600" dirty="0"/>
              <a:t> </a:t>
            </a:r>
            <a:r>
              <a:rPr lang="de-DE" sz="600" dirty="0" err="1"/>
              <a:t>cited</a:t>
            </a:r>
            <a:r>
              <a:rPr lang="de-DE" sz="600" dirty="0"/>
              <a:t> </a:t>
            </a:r>
            <a:r>
              <a:rPr lang="de-DE" sz="600" dirty="0" err="1"/>
              <a:t>third</a:t>
            </a:r>
            <a:r>
              <a:rPr lang="de-DE" sz="600" dirty="0"/>
              <a:t>-party </a:t>
            </a:r>
            <a:r>
              <a:rPr lang="de-DE" sz="600" dirty="0" err="1"/>
              <a:t>content</a:t>
            </a:r>
            <a:r>
              <a:rPr lang="de-DE" sz="600" dirty="0"/>
              <a:t>,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content</a:t>
            </a:r>
            <a:r>
              <a:rPr lang="de-DE" sz="600" dirty="0"/>
              <a:t> of </a:t>
            </a:r>
            <a:r>
              <a:rPr lang="de-DE" sz="600" dirty="0" err="1"/>
              <a:t>these</a:t>
            </a:r>
            <a:r>
              <a:rPr lang="de-DE" sz="600" dirty="0"/>
              <a:t> </a:t>
            </a:r>
            <a:r>
              <a:rPr lang="de-DE" sz="600" dirty="0" err="1"/>
              <a:t>slides</a:t>
            </a:r>
            <a:r>
              <a:rPr lang="de-DE" sz="600" dirty="0"/>
              <a:t> </a:t>
            </a:r>
            <a:r>
              <a:rPr lang="de-DE" sz="600" dirty="0" err="1"/>
              <a:t>is</a:t>
            </a:r>
            <a:r>
              <a:rPr lang="de-DE" sz="600" dirty="0"/>
              <a:t> </a:t>
            </a:r>
            <a:r>
              <a:rPr lang="de-DE" sz="600" dirty="0" err="1"/>
              <a:t>shared</a:t>
            </a:r>
            <a:r>
              <a:rPr lang="de-DE" sz="600" dirty="0"/>
              <a:t> </a:t>
            </a:r>
            <a:r>
              <a:rPr lang="de-DE" sz="600" dirty="0" err="1"/>
              <a:t>under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terms</a:t>
            </a:r>
            <a:r>
              <a:rPr lang="de-DE" sz="600" dirty="0"/>
              <a:t> of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u="sng" dirty="0">
                <a:hlinkClick r:id="rId4" tooltip="http://creativecommons.org/licenses/by/4.0"/>
              </a:rPr>
              <a:t>Creative Commons Attribution License (CC-BY 4.0)</a:t>
            </a:r>
            <a:r>
              <a:rPr lang="de-DE" sz="600" dirty="0"/>
              <a:t> </a:t>
            </a:r>
            <a:r>
              <a:rPr lang="de-DE" sz="600" dirty="0" err="1"/>
              <a:t>unless</a:t>
            </a:r>
            <a:r>
              <a:rPr lang="de-DE" sz="600" dirty="0"/>
              <a:t> </a:t>
            </a:r>
            <a:r>
              <a:rPr lang="de-DE" sz="600" dirty="0" err="1"/>
              <a:t>the</a:t>
            </a:r>
            <a:r>
              <a:rPr lang="de-DE" sz="600" dirty="0"/>
              <a:t> </a:t>
            </a:r>
            <a:r>
              <a:rPr lang="de-DE" sz="600" dirty="0" err="1"/>
              <a:t>content</a:t>
            </a:r>
            <a:r>
              <a:rPr lang="de-DE" sz="600" dirty="0"/>
              <a:t> </a:t>
            </a:r>
            <a:r>
              <a:rPr lang="de-DE" sz="600" dirty="0" err="1"/>
              <a:t>is</a:t>
            </a:r>
            <a:r>
              <a:rPr lang="de-DE" sz="600" dirty="0"/>
              <a:t> </a:t>
            </a:r>
            <a:r>
              <a:rPr lang="de-DE" sz="600" dirty="0" err="1"/>
              <a:t>marked</a:t>
            </a:r>
            <a:r>
              <a:rPr lang="de-DE" sz="600" dirty="0"/>
              <a:t> </a:t>
            </a:r>
            <a:r>
              <a:rPr lang="de-DE" sz="600" dirty="0" err="1"/>
              <a:t>otherwise</a:t>
            </a:r>
            <a:r>
              <a:rPr lang="de-DE" sz="600" dirty="0"/>
              <a:t>.</a:t>
            </a:r>
            <a:endParaRPr sz="1100" dirty="0"/>
          </a:p>
        </p:txBody>
      </p:sp>
      <p:pic>
        <p:nvPicPr>
          <p:cNvPr id="1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24717002-E453-4860-869A-F28DE9E0F9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5389479" y="4596572"/>
            <a:ext cx="930707" cy="325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1597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scope of tags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2A2FF-8D20-4895-A1AD-330415155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0" y="1206772"/>
            <a:ext cx="8096250" cy="3612167"/>
          </a:xfrm>
        </p:spPr>
        <p:txBody>
          <a:bodyPr/>
          <a:lstStyle/>
          <a:p>
            <a:r>
              <a:rPr lang="en-US" dirty="0"/>
              <a:t>KV-pairs takes care of describing the data, so no need to redo it with tags</a:t>
            </a:r>
          </a:p>
          <a:p>
            <a:r>
              <a:rPr lang="de-DE" dirty="0"/>
              <a:t>T</a:t>
            </a:r>
            <a:r>
              <a:rPr lang="en-US" dirty="0" err="1"/>
              <a:t>ags</a:t>
            </a:r>
            <a:r>
              <a:rPr lang="en-US" dirty="0"/>
              <a:t> are like folders, but better (multiple tags per object, descriptions)</a:t>
            </a:r>
          </a:p>
          <a:p>
            <a:r>
              <a:rPr lang="en-US" dirty="0"/>
              <a:t>Tags can be categorized with </a:t>
            </a:r>
            <a:r>
              <a:rPr lang="en-US" dirty="0" err="1"/>
              <a:t>Tagsets</a:t>
            </a:r>
            <a:endParaRPr lang="en-US" dirty="0"/>
          </a:p>
          <a:p>
            <a:pPr marL="0" indent="0">
              <a:buNone/>
            </a:pPr>
            <a:r>
              <a:rPr lang="de-DE" dirty="0"/>
              <a:t>-&gt; G</a:t>
            </a:r>
            <a:r>
              <a:rPr lang="en-US" dirty="0" err="1"/>
              <a:t>ood</a:t>
            </a:r>
            <a:r>
              <a:rPr lang="en-US" dirty="0"/>
              <a:t> for organizing and filtering</a:t>
            </a:r>
          </a:p>
          <a:p>
            <a:r>
              <a:rPr lang="de-DE" dirty="0"/>
              <a:t>Tags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emulate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datasets</a:t>
            </a:r>
            <a:r>
              <a:rPr lang="de-DE" dirty="0"/>
              <a:t> (</a:t>
            </a:r>
            <a:r>
              <a:rPr lang="de-DE" dirty="0" err="1"/>
              <a:t>don't</a:t>
            </a:r>
            <a:r>
              <a:rPr lang="de-DE" dirty="0"/>
              <a:t> </a:t>
            </a:r>
            <a:r>
              <a:rPr lang="de-DE" dirty="0" err="1"/>
              <a:t>try</a:t>
            </a:r>
            <a:r>
              <a:rPr lang="de-DE" dirty="0"/>
              <a:t>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So </a:t>
            </a:r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bother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datasets</a:t>
            </a:r>
            <a:r>
              <a:rPr lang="de-DE" dirty="0"/>
              <a:t> 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77AADEE-4A88-432E-94B3-A26EC4E87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2862957"/>
            <a:ext cx="3528392" cy="1407001"/>
          </a:xfrm>
          <a:prstGeom prst="rect">
            <a:avLst/>
          </a:prstGeom>
        </p:spPr>
      </p:pic>
      <p:pic>
        <p:nvPicPr>
          <p:cNvPr id="8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C4ACBCB2-E733-4944-95D2-F7CD3CBF4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6725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scope of datasets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2A2FF-8D20-4895-A1AD-330415155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0" y="1206772"/>
            <a:ext cx="8096250" cy="3612167"/>
          </a:xfrm>
        </p:spPr>
        <p:txBody>
          <a:bodyPr/>
          <a:lstStyle/>
          <a:p>
            <a:r>
              <a:rPr lang="de-DE" dirty="0"/>
              <a:t>Datasets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annotated</a:t>
            </a:r>
            <a:r>
              <a:rPr lang="de-DE" dirty="0"/>
              <a:t> !</a:t>
            </a:r>
          </a:p>
          <a:p>
            <a:pPr lvl="1"/>
            <a:r>
              <a:rPr lang="de-DE" dirty="0"/>
              <a:t>tags</a:t>
            </a:r>
          </a:p>
          <a:p>
            <a:pPr lvl="1"/>
            <a:r>
              <a:rPr lang="de-DE" dirty="0" err="1"/>
              <a:t>key-value</a:t>
            </a:r>
            <a:r>
              <a:rPr lang="de-DE" dirty="0"/>
              <a:t> </a:t>
            </a:r>
            <a:r>
              <a:rPr lang="de-DE" dirty="0" err="1"/>
              <a:t>pairs</a:t>
            </a:r>
            <a:endParaRPr lang="de-DE" dirty="0"/>
          </a:p>
          <a:p>
            <a:pPr lvl="1"/>
            <a:r>
              <a:rPr lang="de-DE" dirty="0" err="1"/>
              <a:t>attachements</a:t>
            </a:r>
            <a:endParaRPr lang="de-DE" dirty="0"/>
          </a:p>
          <a:p>
            <a:pPr lvl="1"/>
            <a:r>
              <a:rPr lang="de-DE" dirty="0" err="1"/>
              <a:t>ratings</a:t>
            </a:r>
            <a:endParaRPr lang="de-DE" dirty="0"/>
          </a:p>
          <a:p>
            <a:pPr lvl="1"/>
            <a:r>
              <a:rPr lang="de-DE" dirty="0" err="1"/>
              <a:t>comments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By </a:t>
            </a:r>
            <a:r>
              <a:rPr lang="de-DE" dirty="0" err="1"/>
              <a:t>annotating</a:t>
            </a:r>
            <a:r>
              <a:rPr lang="de-DE" dirty="0"/>
              <a:t> a </a:t>
            </a:r>
            <a:r>
              <a:rPr lang="de-DE" dirty="0" err="1"/>
              <a:t>dataset</a:t>
            </a:r>
            <a:r>
              <a:rPr lang="de-DE" dirty="0"/>
              <a:t>, I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implicitely</a:t>
            </a:r>
            <a:r>
              <a:rPr lang="de-DE" dirty="0"/>
              <a:t> </a:t>
            </a:r>
            <a:r>
              <a:rPr lang="de-DE" dirty="0" err="1"/>
              <a:t>annotate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contains</a:t>
            </a:r>
            <a:endParaRPr lang="de-DE" dirty="0"/>
          </a:p>
          <a:p>
            <a:pPr lvl="1"/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same </a:t>
            </a:r>
            <a:r>
              <a:rPr lang="de-DE" dirty="0" err="1"/>
              <a:t>experiment</a:t>
            </a:r>
            <a:r>
              <a:rPr lang="de-DE" dirty="0"/>
              <a:t> in </a:t>
            </a:r>
            <a:r>
              <a:rPr lang="de-DE" dirty="0" err="1"/>
              <a:t>dataset</a:t>
            </a:r>
            <a:endParaRPr lang="de-DE" dirty="0"/>
          </a:p>
          <a:p>
            <a:pPr marL="266700" lvl="1" indent="0">
              <a:buNone/>
            </a:pPr>
            <a:r>
              <a:rPr lang="de-DE" dirty="0"/>
              <a:t>-&gt;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dupliction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annotations</a:t>
            </a:r>
            <a:endParaRPr lang="de-DE" dirty="0"/>
          </a:p>
          <a:p>
            <a:pPr lvl="1"/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annotated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give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details</a:t>
            </a:r>
            <a:endParaRPr lang="de-DE" dirty="0"/>
          </a:p>
          <a:p>
            <a:pPr marL="457200" lvl="1" indent="0">
              <a:buNone/>
            </a:pPr>
            <a:endParaRPr lang="de-DE" dirty="0"/>
          </a:p>
        </p:txBody>
      </p:sp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9BBE9836-6516-4222-AFCE-8E9A83866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4249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scope of Key-value pairs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2A2FF-8D20-4895-A1AD-330415155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annotation that describes the data in details: 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B45231-5185-4EBA-8F00-6CD2380F9B8A}"/>
              </a:ext>
            </a:extLst>
          </p:cNvPr>
          <p:cNvSpPr txBox="1"/>
          <p:nvPr/>
        </p:nvSpPr>
        <p:spPr>
          <a:xfrm>
            <a:off x="7100098" y="3415974"/>
            <a:ext cx="2179827" cy="309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link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protocol</a:t>
            </a:r>
            <a:endParaRPr lang="en-US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F4B8D8-FB18-45B3-8295-1401020B682D}"/>
              </a:ext>
            </a:extLst>
          </p:cNvPr>
          <p:cNvGrpSpPr/>
          <p:nvPr/>
        </p:nvGrpSpPr>
        <p:grpSpPr>
          <a:xfrm>
            <a:off x="108993" y="2208574"/>
            <a:ext cx="2878831" cy="2454583"/>
            <a:chOff x="560267" y="3030596"/>
            <a:chExt cx="3383154" cy="293361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32656F-819B-4AEF-85AA-6A455C46C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9606" b="23043"/>
            <a:stretch/>
          </p:blipFill>
          <p:spPr>
            <a:xfrm>
              <a:off x="560380" y="3030596"/>
              <a:ext cx="3383041" cy="283290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E2A9E0D-120D-4C60-9D0F-C55CB7E8C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9941" r="59606"/>
            <a:stretch/>
          </p:blipFill>
          <p:spPr>
            <a:xfrm>
              <a:off x="560267" y="5225797"/>
              <a:ext cx="3383041" cy="738411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C076CFD-9208-4ACE-B308-4059F85B02CE}"/>
              </a:ext>
            </a:extLst>
          </p:cNvPr>
          <p:cNvGrpSpPr/>
          <p:nvPr/>
        </p:nvGrpSpPr>
        <p:grpSpPr>
          <a:xfrm>
            <a:off x="2980664" y="2208574"/>
            <a:ext cx="3648847" cy="2454583"/>
            <a:chOff x="4648090" y="3030596"/>
            <a:chExt cx="4288063" cy="293361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1452C8D-EA6A-4633-A5D8-57CB23CEC5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815" b="23043"/>
            <a:stretch/>
          </p:blipFill>
          <p:spPr>
            <a:xfrm>
              <a:off x="4648750" y="3030596"/>
              <a:ext cx="4286855" cy="283290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B3DFC5C5-6127-4A77-A086-0655499DD0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809" t="60910" b="14647"/>
            <a:stretch/>
          </p:blipFill>
          <p:spPr>
            <a:xfrm>
              <a:off x="4648750" y="4876831"/>
              <a:ext cx="4287403" cy="89981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C8E2D47-0726-4A96-9420-12F30DAACB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809" t="79941"/>
            <a:stretch/>
          </p:blipFill>
          <p:spPr>
            <a:xfrm>
              <a:off x="4648090" y="5225797"/>
              <a:ext cx="4287403" cy="738411"/>
            </a:xfrm>
            <a:prstGeom prst="rect">
              <a:avLst/>
            </a:prstGeom>
          </p:spPr>
        </p:pic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B63DC8C-1199-41F8-B6DC-ACA947910414}"/>
              </a:ext>
            </a:extLst>
          </p:cNvPr>
          <p:cNvCxnSpPr>
            <a:cxnSpLocks/>
          </p:cNvCxnSpPr>
          <p:nvPr/>
        </p:nvCxnSpPr>
        <p:spPr>
          <a:xfrm>
            <a:off x="4547743" y="2435748"/>
            <a:ext cx="2274396" cy="1571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34A73BC-5EDA-4E80-9D9A-EA8AE597B650}"/>
              </a:ext>
            </a:extLst>
          </p:cNvPr>
          <p:cNvSpPr txBox="1"/>
          <p:nvPr/>
        </p:nvSpPr>
        <p:spPr>
          <a:xfrm>
            <a:off x="6887481" y="2433349"/>
            <a:ext cx="2256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/>
              <a:t>Precise</a:t>
            </a:r>
            <a:r>
              <a:rPr lang="de-DE" sz="1400" dirty="0"/>
              <a:t> </a:t>
            </a:r>
            <a:r>
              <a:rPr lang="de-DE" sz="1400" dirty="0" err="1"/>
              <a:t>terms</a:t>
            </a:r>
            <a:r>
              <a:rPr lang="de-DE" sz="1400" dirty="0"/>
              <a:t> </a:t>
            </a:r>
            <a:r>
              <a:rPr lang="de-DE" sz="1400" dirty="0" err="1"/>
              <a:t>description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ontologies</a:t>
            </a:r>
            <a:endParaRPr lang="de-DE" sz="1400" dirty="0"/>
          </a:p>
          <a:p>
            <a:r>
              <a:rPr lang="de-DE" sz="1400" dirty="0"/>
              <a:t>(</a:t>
            </a:r>
            <a:r>
              <a:rPr lang="de-DE" sz="1400" dirty="0" err="1"/>
              <a:t>next</a:t>
            </a:r>
            <a:r>
              <a:rPr lang="de-DE" sz="1400" dirty="0"/>
              <a:t> </a:t>
            </a:r>
            <a:r>
              <a:rPr lang="de-DE" sz="1400" dirty="0" err="1"/>
              <a:t>session</a:t>
            </a:r>
            <a:r>
              <a:rPr lang="de-DE" sz="1400" dirty="0"/>
              <a:t>)</a:t>
            </a:r>
            <a:endParaRPr lang="en-US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38EB63-5FCF-47D8-B7C8-08191193671D}"/>
              </a:ext>
            </a:extLst>
          </p:cNvPr>
          <p:cNvCxnSpPr>
            <a:cxnSpLocks/>
          </p:cNvCxnSpPr>
          <p:nvPr/>
        </p:nvCxnSpPr>
        <p:spPr>
          <a:xfrm flipV="1">
            <a:off x="6506081" y="3585915"/>
            <a:ext cx="545466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9EAF36-BED8-449C-91BD-515FFD5242C4}"/>
              </a:ext>
            </a:extLst>
          </p:cNvPr>
          <p:cNvCxnSpPr>
            <a:cxnSpLocks/>
          </p:cNvCxnSpPr>
          <p:nvPr/>
        </p:nvCxnSpPr>
        <p:spPr>
          <a:xfrm flipV="1">
            <a:off x="5969393" y="2708620"/>
            <a:ext cx="852746" cy="174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5F2CE18-8B5D-44A5-BAAC-29B8566B7CAF}"/>
              </a:ext>
            </a:extLst>
          </p:cNvPr>
          <p:cNvCxnSpPr>
            <a:cxnSpLocks/>
          </p:cNvCxnSpPr>
          <p:nvPr/>
        </p:nvCxnSpPr>
        <p:spPr>
          <a:xfrm flipV="1">
            <a:off x="5969393" y="2820110"/>
            <a:ext cx="852746" cy="1818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4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FB67D-CD75-4E18-81E6-DCC0E9E10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594" y="330910"/>
            <a:ext cx="6826772" cy="452322"/>
          </a:xfrm>
        </p:spPr>
        <p:txBody>
          <a:bodyPr/>
          <a:lstStyle/>
          <a:p>
            <a:r>
              <a:rPr lang="en-US" dirty="0"/>
              <a:t>Back to the plate data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C57B9A-AE9B-49C0-90E1-F0629FA32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D4087-D06D-418D-86ED-8F3ECF614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A67C14-7876-41D6-A761-1345FCD431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do I describe the data content, with the lesser effort?</a:t>
            </a:r>
          </a:p>
          <a:p>
            <a:r>
              <a:rPr lang="en-US" dirty="0"/>
              <a:t>What is the "dataset unit"?</a:t>
            </a:r>
          </a:p>
          <a:p>
            <a:endParaRPr lang="en-US" dirty="0"/>
          </a:p>
          <a:p>
            <a:r>
              <a:rPr lang="en-US" dirty="0"/>
              <a:t>Practice time:</a:t>
            </a:r>
          </a:p>
          <a:p>
            <a:r>
              <a:rPr lang="en-US" dirty="0"/>
              <a:t>Split down the data so that a dataset contain only images of the exact same condition:</a:t>
            </a:r>
          </a:p>
          <a:p>
            <a:pPr lvl="1"/>
            <a:r>
              <a:rPr lang="en-US" dirty="0"/>
              <a:t>Per well (one compound, one concentration)</a:t>
            </a:r>
          </a:p>
          <a:p>
            <a:pPr lvl="1"/>
            <a:r>
              <a:rPr lang="en-US" dirty="0"/>
              <a:t>Per plate (one repetition of the experiment)</a:t>
            </a:r>
          </a:p>
          <a:p>
            <a:pPr lvl="1"/>
            <a:r>
              <a:rPr lang="en-US" dirty="0"/>
              <a:t>Per week (one sampling)</a:t>
            </a:r>
          </a:p>
          <a:p>
            <a:pPr lvl="1"/>
            <a:endParaRPr lang="en-US" dirty="0"/>
          </a:p>
          <a:p>
            <a:r>
              <a:rPr lang="en-US" dirty="0"/>
              <a:t>Annotate condition with key value pairs on the dataset</a:t>
            </a:r>
          </a:p>
          <a:p>
            <a:r>
              <a:rPr lang="en-US" dirty="0"/>
              <a:t>Tag the datasets with what you estimate is necessary</a:t>
            </a:r>
          </a:p>
          <a:p>
            <a:endParaRPr lang="en-US" dirty="0"/>
          </a:p>
        </p:txBody>
      </p:sp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43250C7-D55A-43AA-8B5A-335A25AD6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687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48645-9D9A-4BFF-8576-E6014DEBE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Annotations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41C570-01B9-444E-BF20-35EC65820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93682-35E0-49C0-AEA5-486090117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14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A18B20-3C5F-4C57-A94C-02BC01A246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8096250" cy="431522"/>
          </a:xfrm>
        </p:spPr>
        <p:txBody>
          <a:bodyPr/>
          <a:lstStyle/>
          <a:p>
            <a:r>
              <a:rPr lang="en-US" dirty="0"/>
              <a:t>Projects, Datasets and Images can be annotated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AC7999-A776-4E04-9A88-6ADBB5406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958" y="3533398"/>
            <a:ext cx="1597308" cy="4363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3BBABD-AA88-4E76-8872-CF4C3E928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896" y="2570661"/>
            <a:ext cx="2814201" cy="459577"/>
          </a:xfrm>
          <a:prstGeom prst="rect">
            <a:avLst/>
          </a:prstGeom>
        </p:spPr>
      </p:pic>
      <p:pic>
        <p:nvPicPr>
          <p:cNvPr id="10" name="Graphic 9" descr="Paperclip">
            <a:extLst>
              <a:ext uri="{FF2B5EF4-FFF2-40B4-BE49-F238E27FC236}">
                <a16:creationId xmlns:a16="http://schemas.microsoft.com/office/drawing/2014/main" id="{513FFD36-C829-4E36-9BC0-26C9A3A00D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13571" y="3809583"/>
            <a:ext cx="562053" cy="5620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CA34FB-1912-472E-891F-486DDF5859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956" y="3690901"/>
            <a:ext cx="2240366" cy="5158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5D502FA-66E1-43BF-9189-BB71E9208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0" b="6236"/>
          <a:stretch>
            <a:fillRect/>
          </a:stretch>
        </p:blipFill>
        <p:spPr bwMode="auto">
          <a:xfrm>
            <a:off x="6535689" y="1853921"/>
            <a:ext cx="2445330" cy="248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ADEF11-1256-4414-82E4-AF7AA4E5A612}"/>
              </a:ext>
            </a:extLst>
          </p:cNvPr>
          <p:cNvSpPr txBox="1"/>
          <p:nvPr/>
        </p:nvSpPr>
        <p:spPr>
          <a:xfrm>
            <a:off x="742397" y="2365786"/>
            <a:ext cx="774998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Tags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B7FACB-BCDF-424D-A97B-71DA2CE3D7BE}"/>
              </a:ext>
            </a:extLst>
          </p:cNvPr>
          <p:cNvSpPr txBox="1"/>
          <p:nvPr/>
        </p:nvSpPr>
        <p:spPr>
          <a:xfrm>
            <a:off x="3578757" y="2270451"/>
            <a:ext cx="116139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Comments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551898-636D-48BE-B73A-67834F849D17}"/>
              </a:ext>
            </a:extLst>
          </p:cNvPr>
          <p:cNvSpPr txBox="1"/>
          <p:nvPr/>
        </p:nvSpPr>
        <p:spPr>
          <a:xfrm>
            <a:off x="3459915" y="3233188"/>
            <a:ext cx="116139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Ratings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048050-91C3-4186-8221-F05CF49F9C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0689" y="2673780"/>
            <a:ext cx="1554147" cy="37164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1517223-C3C2-4321-8824-84FD62456D99}"/>
              </a:ext>
            </a:extLst>
          </p:cNvPr>
          <p:cNvSpPr txBox="1"/>
          <p:nvPr/>
        </p:nvSpPr>
        <p:spPr>
          <a:xfrm>
            <a:off x="5370760" y="3507653"/>
            <a:ext cx="1161393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Attachments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E53AC5-A477-4C57-9C30-4E31FCE2E710}"/>
              </a:ext>
            </a:extLst>
          </p:cNvPr>
          <p:cNvSpPr txBox="1"/>
          <p:nvPr/>
        </p:nvSpPr>
        <p:spPr>
          <a:xfrm>
            <a:off x="443813" y="3337528"/>
            <a:ext cx="1549254" cy="363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Key-value pairs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DB9CED-DAF1-4E66-A915-F6DBEE19ED96}"/>
              </a:ext>
            </a:extLst>
          </p:cNvPr>
          <p:cNvSpPr txBox="1"/>
          <p:nvPr/>
        </p:nvSpPr>
        <p:spPr>
          <a:xfrm>
            <a:off x="7075208" y="1482251"/>
            <a:ext cx="1549254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Table</a:t>
            </a:r>
          </a:p>
        </p:txBody>
      </p:sp>
      <p:pic>
        <p:nvPicPr>
          <p:cNvPr id="21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1690CC9-EFEC-404E-8BB1-36CD5F91D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071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2917-9974-45C1-9775-BA8060A83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Treasure hunt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4F92D-B277-4D65-A4F3-70B1476B0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https://openclipart.org/detail/242959/old-scroll#google_vignette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90CD1-6AF2-45C4-B892-CE1E84FF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15</a:t>
            </a:fld>
            <a:endParaRPr lang="de-DE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A536773-5433-4507-A25B-583148F56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31840" y="1134765"/>
            <a:ext cx="2464284" cy="25734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D01FB5-5243-4788-B393-A49A2167E035}"/>
              </a:ext>
            </a:extLst>
          </p:cNvPr>
          <p:cNvSpPr txBox="1"/>
          <p:nvPr/>
        </p:nvSpPr>
        <p:spPr>
          <a:xfrm>
            <a:off x="3203848" y="3799532"/>
            <a:ext cx="2664296" cy="923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Follow the clues left on OMERO to find a hidden reward.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Your search starts in the tags</a:t>
            </a:r>
          </a:p>
        </p:txBody>
      </p:sp>
      <p:pic>
        <p:nvPicPr>
          <p:cNvPr id="7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E2B9FD1D-A0B8-4460-B603-1EC3FBD86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284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43B2C-14E1-4551-9D77-A11817C45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data for this session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C1625B-ECBF-4F96-B0B9-BAA07B6FC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AF0FC6-806E-4ADF-AAB9-95510EB3A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2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C39D07-287A-4AA7-AA2A-BF5D5FCEC9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1" y="1422399"/>
            <a:ext cx="4194466" cy="3492500"/>
          </a:xfrm>
        </p:spPr>
        <p:txBody>
          <a:bodyPr/>
          <a:lstStyle/>
          <a:p>
            <a:r>
              <a:rPr lang="en-US" dirty="0"/>
              <a:t>A plate acquired at week intervals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One compound per row</a:t>
            </a:r>
          </a:p>
          <a:p>
            <a:pPr lvl="1"/>
            <a:r>
              <a:rPr lang="en-US" dirty="0"/>
              <a:t>Compound B, Compound C, …</a:t>
            </a:r>
          </a:p>
          <a:p>
            <a:pPr marL="266700" lvl="1" indent="0">
              <a:buNone/>
            </a:pPr>
            <a:endParaRPr lang="en-US" dirty="0"/>
          </a:p>
          <a:p>
            <a:r>
              <a:rPr lang="en-US" dirty="0"/>
              <a:t>Tested at different concentration </a:t>
            </a:r>
            <a:r>
              <a:rPr lang="en-US"/>
              <a:t>(columns):</a:t>
            </a:r>
            <a:endParaRPr lang="en-US" dirty="0"/>
          </a:p>
          <a:p>
            <a:pPr lvl="1"/>
            <a:r>
              <a:rPr lang="en-US" dirty="0"/>
              <a:t>2 µM, 5 µM, 10 µM</a:t>
            </a:r>
          </a:p>
          <a:p>
            <a:pPr marL="266700" lvl="1" indent="0">
              <a:buNone/>
            </a:pPr>
            <a:endParaRPr lang="en-US" dirty="0"/>
          </a:p>
          <a:p>
            <a:r>
              <a:rPr lang="en-US" dirty="0"/>
              <a:t>Multiple images are taken from each well for an accurate sampling.</a:t>
            </a:r>
          </a:p>
        </p:txBody>
      </p:sp>
      <p:pic>
        <p:nvPicPr>
          <p:cNvPr id="1026" name="Picture 2" descr="File:96-Well plate.svg - Wikipedia">
            <a:extLst>
              <a:ext uri="{FF2B5EF4-FFF2-40B4-BE49-F238E27FC236}">
                <a16:creationId xmlns:a16="http://schemas.microsoft.com/office/drawing/2014/main" id="{5B68FAAB-13C2-49A8-A561-0789D32F1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369220"/>
            <a:ext cx="3386303" cy="226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5841FB6-DEB2-45AD-B01B-168E9BD41DC8}"/>
              </a:ext>
            </a:extLst>
          </p:cNvPr>
          <p:cNvSpPr txBox="1"/>
          <p:nvPr/>
        </p:nvSpPr>
        <p:spPr>
          <a:xfrm>
            <a:off x="6034173" y="1022728"/>
            <a:ext cx="247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2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08FECD-BB4D-4AD6-A3F9-794296F08075}"/>
              </a:ext>
            </a:extLst>
          </p:cNvPr>
          <p:cNvSpPr txBox="1"/>
          <p:nvPr/>
        </p:nvSpPr>
        <p:spPr>
          <a:xfrm>
            <a:off x="6269009" y="1022728"/>
            <a:ext cx="247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99A877-8CDC-4624-A705-C690E66B6161}"/>
              </a:ext>
            </a:extLst>
          </p:cNvPr>
          <p:cNvSpPr txBox="1"/>
          <p:nvPr/>
        </p:nvSpPr>
        <p:spPr>
          <a:xfrm>
            <a:off x="6461935" y="1024614"/>
            <a:ext cx="383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dirty="0"/>
              <a:t>10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D5C67AA-5EE5-40C8-803F-4ADB74E8F077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6157870" y="1268949"/>
            <a:ext cx="0" cy="1534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E21CBE-38DF-453E-894C-0349F840196F}"/>
              </a:ext>
            </a:extLst>
          </p:cNvPr>
          <p:cNvCxnSpPr>
            <a:cxnSpLocks/>
          </p:cNvCxnSpPr>
          <p:nvPr/>
        </p:nvCxnSpPr>
        <p:spPr>
          <a:xfrm>
            <a:off x="6397900" y="1267044"/>
            <a:ext cx="0" cy="1534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2B8CF6-383C-4376-8689-46D14339DF00}"/>
              </a:ext>
            </a:extLst>
          </p:cNvPr>
          <p:cNvCxnSpPr>
            <a:cxnSpLocks/>
          </p:cNvCxnSpPr>
          <p:nvPr/>
        </p:nvCxnSpPr>
        <p:spPr>
          <a:xfrm>
            <a:off x="6630310" y="1265139"/>
            <a:ext cx="0" cy="1534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2F3265-CE56-4136-B8B7-F7C523AEA9C4}"/>
              </a:ext>
            </a:extLst>
          </p:cNvPr>
          <p:cNvCxnSpPr>
            <a:cxnSpLocks/>
          </p:cNvCxnSpPr>
          <p:nvPr/>
        </p:nvCxnSpPr>
        <p:spPr>
          <a:xfrm>
            <a:off x="5059040" y="1915967"/>
            <a:ext cx="2160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9EC727C-12BE-4244-96D7-A51967DAD5B9}"/>
              </a:ext>
            </a:extLst>
          </p:cNvPr>
          <p:cNvCxnSpPr>
            <a:cxnSpLocks/>
          </p:cNvCxnSpPr>
          <p:nvPr/>
        </p:nvCxnSpPr>
        <p:spPr>
          <a:xfrm>
            <a:off x="5061580" y="2142877"/>
            <a:ext cx="2160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23D9EB5-079F-4082-8BEF-682B64BEF6CC}"/>
              </a:ext>
            </a:extLst>
          </p:cNvPr>
          <p:cNvCxnSpPr>
            <a:cxnSpLocks/>
          </p:cNvCxnSpPr>
          <p:nvPr/>
        </p:nvCxnSpPr>
        <p:spPr>
          <a:xfrm>
            <a:off x="5064812" y="2384301"/>
            <a:ext cx="2160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F54E04C6-8CA8-41B5-B87C-E5A8A8FA3D28}"/>
              </a:ext>
            </a:extLst>
          </p:cNvPr>
          <p:cNvSpPr/>
          <p:nvPr/>
        </p:nvSpPr>
        <p:spPr>
          <a:xfrm>
            <a:off x="6051360" y="1808187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C1CAF74-BE35-4F98-A0DE-1746BAEB7290}"/>
              </a:ext>
            </a:extLst>
          </p:cNvPr>
          <p:cNvSpPr/>
          <p:nvPr/>
        </p:nvSpPr>
        <p:spPr>
          <a:xfrm>
            <a:off x="6290006" y="1807956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CB167D-A917-4ED3-BF95-DAB156DCE415}"/>
              </a:ext>
            </a:extLst>
          </p:cNvPr>
          <p:cNvSpPr/>
          <p:nvPr/>
        </p:nvSpPr>
        <p:spPr>
          <a:xfrm>
            <a:off x="6525808" y="1807956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44DEF0-FAFC-496D-9DD2-11F028AC20A4}"/>
              </a:ext>
            </a:extLst>
          </p:cNvPr>
          <p:cNvSpPr/>
          <p:nvPr/>
        </p:nvSpPr>
        <p:spPr>
          <a:xfrm>
            <a:off x="6051360" y="204657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0948BC5-85AA-400A-82EC-68020825C233}"/>
              </a:ext>
            </a:extLst>
          </p:cNvPr>
          <p:cNvSpPr/>
          <p:nvPr/>
        </p:nvSpPr>
        <p:spPr>
          <a:xfrm>
            <a:off x="6290006" y="2045046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DBB11C7-FD30-4435-8BFB-BF3324520EB2}"/>
              </a:ext>
            </a:extLst>
          </p:cNvPr>
          <p:cNvSpPr/>
          <p:nvPr/>
        </p:nvSpPr>
        <p:spPr>
          <a:xfrm>
            <a:off x="6527713" y="2046527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5778EA9-797A-4387-A3C1-3301A5EFC6FE}"/>
              </a:ext>
            </a:extLst>
          </p:cNvPr>
          <p:cNvSpPr/>
          <p:nvPr/>
        </p:nvSpPr>
        <p:spPr>
          <a:xfrm>
            <a:off x="6527713" y="228530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82E7CB5-3D61-48B7-9A43-575C82CA60BC}"/>
              </a:ext>
            </a:extLst>
          </p:cNvPr>
          <p:cNvSpPr/>
          <p:nvPr/>
        </p:nvSpPr>
        <p:spPr>
          <a:xfrm>
            <a:off x="6289035" y="228530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143EA6F-8521-44C5-9713-E3D817CD028B}"/>
              </a:ext>
            </a:extLst>
          </p:cNvPr>
          <p:cNvSpPr/>
          <p:nvPr/>
        </p:nvSpPr>
        <p:spPr>
          <a:xfrm>
            <a:off x="6048452" y="228530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51C5A98-B3E1-44B8-8188-A5EE2FBCA74F}"/>
              </a:ext>
            </a:extLst>
          </p:cNvPr>
          <p:cNvSpPr/>
          <p:nvPr/>
        </p:nvSpPr>
        <p:spPr>
          <a:xfrm>
            <a:off x="6084168" y="185493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AAF54E7-E974-4C28-83F0-D072F16B5D33}"/>
              </a:ext>
            </a:extLst>
          </p:cNvPr>
          <p:cNvSpPr/>
          <p:nvPr/>
        </p:nvSpPr>
        <p:spPr>
          <a:xfrm>
            <a:off x="6181453" y="185401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DDFEEB6-6A47-4333-BDC5-15637B2AD7FB}"/>
              </a:ext>
            </a:extLst>
          </p:cNvPr>
          <p:cNvSpPr/>
          <p:nvPr/>
        </p:nvSpPr>
        <p:spPr>
          <a:xfrm>
            <a:off x="6084168" y="193462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6745EC0-1F93-4197-BBDA-046A03038ACF}"/>
              </a:ext>
            </a:extLst>
          </p:cNvPr>
          <p:cNvSpPr/>
          <p:nvPr/>
        </p:nvSpPr>
        <p:spPr>
          <a:xfrm>
            <a:off x="6158482" y="192373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0FFADED-CE1F-4BCF-8BD7-6A5B2EC9991A}"/>
              </a:ext>
            </a:extLst>
          </p:cNvPr>
          <p:cNvSpPr/>
          <p:nvPr/>
        </p:nvSpPr>
        <p:spPr>
          <a:xfrm>
            <a:off x="6323305" y="1853608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D1266F1-DB23-4121-A0A6-A611BF38884F}"/>
              </a:ext>
            </a:extLst>
          </p:cNvPr>
          <p:cNvSpPr/>
          <p:nvPr/>
        </p:nvSpPr>
        <p:spPr>
          <a:xfrm>
            <a:off x="6420590" y="185268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D30CAA4-F87F-4602-9958-18B577B78CDE}"/>
              </a:ext>
            </a:extLst>
          </p:cNvPr>
          <p:cNvSpPr/>
          <p:nvPr/>
        </p:nvSpPr>
        <p:spPr>
          <a:xfrm>
            <a:off x="6323305" y="193329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54B8335-D198-4DA4-869E-936DB3B4B145}"/>
              </a:ext>
            </a:extLst>
          </p:cNvPr>
          <p:cNvSpPr/>
          <p:nvPr/>
        </p:nvSpPr>
        <p:spPr>
          <a:xfrm>
            <a:off x="6397619" y="192240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B1CFC81-E04D-4E6E-8734-2BA911F525CB}"/>
              </a:ext>
            </a:extLst>
          </p:cNvPr>
          <p:cNvSpPr/>
          <p:nvPr/>
        </p:nvSpPr>
        <p:spPr>
          <a:xfrm>
            <a:off x="6555543" y="184683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F31E56B-CACA-421E-8F39-DF181D43B4E6}"/>
              </a:ext>
            </a:extLst>
          </p:cNvPr>
          <p:cNvSpPr/>
          <p:nvPr/>
        </p:nvSpPr>
        <p:spPr>
          <a:xfrm>
            <a:off x="6652828" y="184590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9CBE1AF-8E57-46CA-86AB-EC2646AB9CFC}"/>
              </a:ext>
            </a:extLst>
          </p:cNvPr>
          <p:cNvSpPr/>
          <p:nvPr/>
        </p:nvSpPr>
        <p:spPr>
          <a:xfrm>
            <a:off x="6555543" y="192651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57DCF07-08A4-46DD-AEA4-5EE56E4531F6}"/>
              </a:ext>
            </a:extLst>
          </p:cNvPr>
          <p:cNvSpPr/>
          <p:nvPr/>
        </p:nvSpPr>
        <p:spPr>
          <a:xfrm>
            <a:off x="6629857" y="191562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B83A505-8330-44CA-876D-A40A92D9B541}"/>
              </a:ext>
            </a:extLst>
          </p:cNvPr>
          <p:cNvSpPr/>
          <p:nvPr/>
        </p:nvSpPr>
        <p:spPr>
          <a:xfrm>
            <a:off x="6084168" y="208613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EC49BDB-5B5C-419E-A6A3-15AA790526CF}"/>
              </a:ext>
            </a:extLst>
          </p:cNvPr>
          <p:cNvSpPr/>
          <p:nvPr/>
        </p:nvSpPr>
        <p:spPr>
          <a:xfrm>
            <a:off x="6181453" y="208520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8915D6-FEFD-4C92-8E0D-2CFFF32E5F58}"/>
              </a:ext>
            </a:extLst>
          </p:cNvPr>
          <p:cNvSpPr/>
          <p:nvPr/>
        </p:nvSpPr>
        <p:spPr>
          <a:xfrm>
            <a:off x="6084168" y="216582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69C6AE3-4061-49CF-89FF-BEF5CBA92B68}"/>
              </a:ext>
            </a:extLst>
          </p:cNvPr>
          <p:cNvSpPr/>
          <p:nvPr/>
        </p:nvSpPr>
        <p:spPr>
          <a:xfrm>
            <a:off x="6158482" y="215492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703882F-AD19-4020-8D29-28624B7A9AE6}"/>
              </a:ext>
            </a:extLst>
          </p:cNvPr>
          <p:cNvSpPr/>
          <p:nvPr/>
        </p:nvSpPr>
        <p:spPr>
          <a:xfrm>
            <a:off x="6323305" y="208426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9C05A156-8BE8-4D5C-9117-B55D9DFF35C4}"/>
              </a:ext>
            </a:extLst>
          </p:cNvPr>
          <p:cNvSpPr/>
          <p:nvPr/>
        </p:nvSpPr>
        <p:spPr>
          <a:xfrm>
            <a:off x="6420590" y="208333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A154D44-8532-4AD2-9206-51D06C700FA9}"/>
              </a:ext>
            </a:extLst>
          </p:cNvPr>
          <p:cNvSpPr/>
          <p:nvPr/>
        </p:nvSpPr>
        <p:spPr>
          <a:xfrm>
            <a:off x="6323305" y="216395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4AFC0AA-B5B9-4973-B3A5-8608544EE644}"/>
              </a:ext>
            </a:extLst>
          </p:cNvPr>
          <p:cNvSpPr/>
          <p:nvPr/>
        </p:nvSpPr>
        <p:spPr>
          <a:xfrm>
            <a:off x="6397619" y="215305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00960334-E89C-4BAA-A1BF-69DE6711E73D}"/>
              </a:ext>
            </a:extLst>
          </p:cNvPr>
          <p:cNvSpPr/>
          <p:nvPr/>
        </p:nvSpPr>
        <p:spPr>
          <a:xfrm>
            <a:off x="6555401" y="208426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0A78772-FE76-4509-9C14-D4B5D5BED1C4}"/>
              </a:ext>
            </a:extLst>
          </p:cNvPr>
          <p:cNvSpPr/>
          <p:nvPr/>
        </p:nvSpPr>
        <p:spPr>
          <a:xfrm>
            <a:off x="6652686" y="208333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7B5C7D0-BA6E-429F-9A7E-76077E278C9E}"/>
              </a:ext>
            </a:extLst>
          </p:cNvPr>
          <p:cNvSpPr/>
          <p:nvPr/>
        </p:nvSpPr>
        <p:spPr>
          <a:xfrm>
            <a:off x="6555401" y="216395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B5011D8-D1AA-4CF5-AB06-978864AFF454}"/>
              </a:ext>
            </a:extLst>
          </p:cNvPr>
          <p:cNvSpPr/>
          <p:nvPr/>
        </p:nvSpPr>
        <p:spPr>
          <a:xfrm>
            <a:off x="6629715" y="215305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BE7E3A6-4663-454E-A0AC-3D23C1E098F4}"/>
              </a:ext>
            </a:extLst>
          </p:cNvPr>
          <p:cNvSpPr/>
          <p:nvPr/>
        </p:nvSpPr>
        <p:spPr>
          <a:xfrm>
            <a:off x="6084118" y="2315508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87003B28-6E01-40DC-BB6C-227A38DA38DB}"/>
              </a:ext>
            </a:extLst>
          </p:cNvPr>
          <p:cNvSpPr/>
          <p:nvPr/>
        </p:nvSpPr>
        <p:spPr>
          <a:xfrm>
            <a:off x="6181403" y="231458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410DDE1-9A7A-46EB-843B-37603779111F}"/>
              </a:ext>
            </a:extLst>
          </p:cNvPr>
          <p:cNvSpPr/>
          <p:nvPr/>
        </p:nvSpPr>
        <p:spPr>
          <a:xfrm>
            <a:off x="6084118" y="239519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6715874-F6F1-45BC-9C0C-6B5ECC39F5CD}"/>
              </a:ext>
            </a:extLst>
          </p:cNvPr>
          <p:cNvSpPr/>
          <p:nvPr/>
        </p:nvSpPr>
        <p:spPr>
          <a:xfrm>
            <a:off x="6158432" y="238430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BFA77948-2685-4B3C-953F-777D481D81F2}"/>
              </a:ext>
            </a:extLst>
          </p:cNvPr>
          <p:cNvSpPr/>
          <p:nvPr/>
        </p:nvSpPr>
        <p:spPr>
          <a:xfrm>
            <a:off x="6314313" y="232217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54ECF47-49A6-48B1-B595-DB5BE3C10A88}"/>
              </a:ext>
            </a:extLst>
          </p:cNvPr>
          <p:cNvSpPr/>
          <p:nvPr/>
        </p:nvSpPr>
        <p:spPr>
          <a:xfrm>
            <a:off x="6411598" y="232124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C4FA6258-C3B6-4CEB-9F1E-9D43DFE971BC}"/>
              </a:ext>
            </a:extLst>
          </p:cNvPr>
          <p:cNvSpPr/>
          <p:nvPr/>
        </p:nvSpPr>
        <p:spPr>
          <a:xfrm>
            <a:off x="6314313" y="240186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6F78749-495D-40AC-96AD-E03A012E64F2}"/>
              </a:ext>
            </a:extLst>
          </p:cNvPr>
          <p:cNvSpPr/>
          <p:nvPr/>
        </p:nvSpPr>
        <p:spPr>
          <a:xfrm>
            <a:off x="6388627" y="239096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BE554A3-B01E-4186-9D7A-42FAEEEC7272}"/>
              </a:ext>
            </a:extLst>
          </p:cNvPr>
          <p:cNvSpPr/>
          <p:nvPr/>
        </p:nvSpPr>
        <p:spPr>
          <a:xfrm>
            <a:off x="6557020" y="232747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9FEB1F0-D9FC-410C-A54D-EFE39CC67499}"/>
              </a:ext>
            </a:extLst>
          </p:cNvPr>
          <p:cNvSpPr/>
          <p:nvPr/>
        </p:nvSpPr>
        <p:spPr>
          <a:xfrm>
            <a:off x="6654305" y="232654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DA8230C-169B-478A-83E1-6D611C028D4D}"/>
              </a:ext>
            </a:extLst>
          </p:cNvPr>
          <p:cNvSpPr/>
          <p:nvPr/>
        </p:nvSpPr>
        <p:spPr>
          <a:xfrm>
            <a:off x="6557020" y="240716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69C5383-E62E-4743-9270-C154DF3A0E05}"/>
              </a:ext>
            </a:extLst>
          </p:cNvPr>
          <p:cNvSpPr/>
          <p:nvPr/>
        </p:nvSpPr>
        <p:spPr>
          <a:xfrm>
            <a:off x="6631334" y="239626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6758B1C-A9B6-4321-905D-FE63726C0E3A}"/>
              </a:ext>
            </a:extLst>
          </p:cNvPr>
          <p:cNvCxnSpPr>
            <a:cxnSpLocks/>
          </p:cNvCxnSpPr>
          <p:nvPr/>
        </p:nvCxnSpPr>
        <p:spPr>
          <a:xfrm>
            <a:off x="5066014" y="2623116"/>
            <a:ext cx="2160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id="{1ECED6FA-97AF-4704-849D-F72DA8A4A44A}"/>
              </a:ext>
            </a:extLst>
          </p:cNvPr>
          <p:cNvSpPr/>
          <p:nvPr/>
        </p:nvSpPr>
        <p:spPr>
          <a:xfrm>
            <a:off x="6528915" y="2524117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1379992A-584B-4BEF-B444-F2EB8FD4653D}"/>
              </a:ext>
            </a:extLst>
          </p:cNvPr>
          <p:cNvSpPr/>
          <p:nvPr/>
        </p:nvSpPr>
        <p:spPr>
          <a:xfrm>
            <a:off x="6290237" y="2524117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3EC1678-BEBE-4704-B045-033CCBA81E5E}"/>
              </a:ext>
            </a:extLst>
          </p:cNvPr>
          <p:cNvSpPr/>
          <p:nvPr/>
        </p:nvSpPr>
        <p:spPr>
          <a:xfrm>
            <a:off x="6049654" y="2524117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FEF4063-4DD2-404E-B0C3-C4E17A641F73}"/>
              </a:ext>
            </a:extLst>
          </p:cNvPr>
          <p:cNvSpPr/>
          <p:nvPr/>
        </p:nvSpPr>
        <p:spPr>
          <a:xfrm>
            <a:off x="6085320" y="2554323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334BC1A-A064-4EA5-A9C4-4233A5A102FF}"/>
              </a:ext>
            </a:extLst>
          </p:cNvPr>
          <p:cNvSpPr/>
          <p:nvPr/>
        </p:nvSpPr>
        <p:spPr>
          <a:xfrm>
            <a:off x="6182605" y="255339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F96306-6132-43F1-B2ED-23B4F5BC18F6}"/>
              </a:ext>
            </a:extLst>
          </p:cNvPr>
          <p:cNvSpPr/>
          <p:nvPr/>
        </p:nvSpPr>
        <p:spPr>
          <a:xfrm>
            <a:off x="6085320" y="263401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4EA7E45-4FBE-4664-9384-96FB35596204}"/>
              </a:ext>
            </a:extLst>
          </p:cNvPr>
          <p:cNvSpPr/>
          <p:nvPr/>
        </p:nvSpPr>
        <p:spPr>
          <a:xfrm>
            <a:off x="6159634" y="262311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2305ECF0-4DBD-4D33-A284-0FC7DC45136D}"/>
              </a:ext>
            </a:extLst>
          </p:cNvPr>
          <p:cNvSpPr/>
          <p:nvPr/>
        </p:nvSpPr>
        <p:spPr>
          <a:xfrm>
            <a:off x="6315515" y="256098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1FC7B42-D55A-4DA6-85AB-E687295FB5AE}"/>
              </a:ext>
            </a:extLst>
          </p:cNvPr>
          <p:cNvSpPr/>
          <p:nvPr/>
        </p:nvSpPr>
        <p:spPr>
          <a:xfrm>
            <a:off x="6412800" y="256006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3402619-CE8C-447C-9446-7EEE9670B725}"/>
              </a:ext>
            </a:extLst>
          </p:cNvPr>
          <p:cNvSpPr/>
          <p:nvPr/>
        </p:nvSpPr>
        <p:spPr>
          <a:xfrm>
            <a:off x="6315515" y="2640675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BA04FEF5-959D-432A-B751-3602DF0F4B0A}"/>
              </a:ext>
            </a:extLst>
          </p:cNvPr>
          <p:cNvSpPr/>
          <p:nvPr/>
        </p:nvSpPr>
        <p:spPr>
          <a:xfrm>
            <a:off x="6389829" y="262977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1E5B323-374F-4883-AEDA-F02CF51825C5}"/>
              </a:ext>
            </a:extLst>
          </p:cNvPr>
          <p:cNvSpPr/>
          <p:nvPr/>
        </p:nvSpPr>
        <p:spPr>
          <a:xfrm>
            <a:off x="6558222" y="2566286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4DDF4EEC-ED73-4AC4-863D-1C5A9F8E0B9B}"/>
              </a:ext>
            </a:extLst>
          </p:cNvPr>
          <p:cNvSpPr/>
          <p:nvPr/>
        </p:nvSpPr>
        <p:spPr>
          <a:xfrm>
            <a:off x="6655507" y="2565362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91CA5FB-DDC9-4E17-AD87-467AD6BB1F3D}"/>
              </a:ext>
            </a:extLst>
          </p:cNvPr>
          <p:cNvSpPr/>
          <p:nvPr/>
        </p:nvSpPr>
        <p:spPr>
          <a:xfrm>
            <a:off x="6558222" y="2645975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9ACFDE08-4339-4BA1-B26F-6E92B5036ADF}"/>
              </a:ext>
            </a:extLst>
          </p:cNvPr>
          <p:cNvSpPr/>
          <p:nvPr/>
        </p:nvSpPr>
        <p:spPr>
          <a:xfrm>
            <a:off x="6632536" y="2635079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2AC0B9F-A863-46E2-A1D1-793C2BF103DD}"/>
              </a:ext>
            </a:extLst>
          </p:cNvPr>
          <p:cNvCxnSpPr>
            <a:cxnSpLocks/>
          </p:cNvCxnSpPr>
          <p:nvPr/>
        </p:nvCxnSpPr>
        <p:spPr>
          <a:xfrm>
            <a:off x="5066014" y="2860661"/>
            <a:ext cx="21602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45B74268-47D3-43F0-B771-1E65B29BBCBC}"/>
              </a:ext>
            </a:extLst>
          </p:cNvPr>
          <p:cNvSpPr/>
          <p:nvPr/>
        </p:nvSpPr>
        <p:spPr>
          <a:xfrm>
            <a:off x="6528915" y="276166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2344EB5-0B9E-4BE3-B0BC-8505796CA4BC}"/>
              </a:ext>
            </a:extLst>
          </p:cNvPr>
          <p:cNvSpPr/>
          <p:nvPr/>
        </p:nvSpPr>
        <p:spPr>
          <a:xfrm>
            <a:off x="6290237" y="276166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455A3E72-2C1E-424B-929D-F1262188300A}"/>
              </a:ext>
            </a:extLst>
          </p:cNvPr>
          <p:cNvSpPr/>
          <p:nvPr/>
        </p:nvSpPr>
        <p:spPr>
          <a:xfrm>
            <a:off x="6049654" y="2761662"/>
            <a:ext cx="201600" cy="201600"/>
          </a:xfrm>
          <a:prstGeom prst="ellipse">
            <a:avLst/>
          </a:pr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EAEBA736-72DF-4116-9178-BA248355FEF4}"/>
              </a:ext>
            </a:extLst>
          </p:cNvPr>
          <p:cNvSpPr/>
          <p:nvPr/>
        </p:nvSpPr>
        <p:spPr>
          <a:xfrm>
            <a:off x="6085320" y="2791868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068EFF25-2F1B-4C37-A5C4-ABDF1D5304F2}"/>
              </a:ext>
            </a:extLst>
          </p:cNvPr>
          <p:cNvSpPr/>
          <p:nvPr/>
        </p:nvSpPr>
        <p:spPr>
          <a:xfrm>
            <a:off x="6182605" y="279094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96FA95E-1FD2-4F86-BF37-315402F1619F}"/>
              </a:ext>
            </a:extLst>
          </p:cNvPr>
          <p:cNvSpPr/>
          <p:nvPr/>
        </p:nvSpPr>
        <p:spPr>
          <a:xfrm>
            <a:off x="6085320" y="287155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53AAEC2-A6B0-485B-B0A7-98E2F0242F34}"/>
              </a:ext>
            </a:extLst>
          </p:cNvPr>
          <p:cNvSpPr/>
          <p:nvPr/>
        </p:nvSpPr>
        <p:spPr>
          <a:xfrm>
            <a:off x="6159634" y="286066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B6BB2A4C-4DB8-4EC5-8FA6-18A401C87BA2}"/>
              </a:ext>
            </a:extLst>
          </p:cNvPr>
          <p:cNvSpPr/>
          <p:nvPr/>
        </p:nvSpPr>
        <p:spPr>
          <a:xfrm>
            <a:off x="6315515" y="279853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B06FE529-E63F-4EC5-A1D9-11FAB16DCC6D}"/>
              </a:ext>
            </a:extLst>
          </p:cNvPr>
          <p:cNvSpPr/>
          <p:nvPr/>
        </p:nvSpPr>
        <p:spPr>
          <a:xfrm>
            <a:off x="6412800" y="279760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7DF0718E-383F-4134-8189-C7ADD022550C}"/>
              </a:ext>
            </a:extLst>
          </p:cNvPr>
          <p:cNvSpPr/>
          <p:nvPr/>
        </p:nvSpPr>
        <p:spPr>
          <a:xfrm>
            <a:off x="6315515" y="287822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9E2123FA-769B-4731-B8B5-CFA33958CFAA}"/>
              </a:ext>
            </a:extLst>
          </p:cNvPr>
          <p:cNvSpPr/>
          <p:nvPr/>
        </p:nvSpPr>
        <p:spPr>
          <a:xfrm>
            <a:off x="6389829" y="286732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D7C5C00-54F3-40D9-8BD4-0FA95B2D5F53}"/>
              </a:ext>
            </a:extLst>
          </p:cNvPr>
          <p:cNvSpPr/>
          <p:nvPr/>
        </p:nvSpPr>
        <p:spPr>
          <a:xfrm>
            <a:off x="6558222" y="2803831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E6A660F-1E46-4740-9CF4-120AC459A518}"/>
              </a:ext>
            </a:extLst>
          </p:cNvPr>
          <p:cNvSpPr/>
          <p:nvPr/>
        </p:nvSpPr>
        <p:spPr>
          <a:xfrm>
            <a:off x="6655507" y="2802907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BF132D8B-5FB4-4F32-9ECA-C243BFA039DD}"/>
              </a:ext>
            </a:extLst>
          </p:cNvPr>
          <p:cNvSpPr/>
          <p:nvPr/>
        </p:nvSpPr>
        <p:spPr>
          <a:xfrm>
            <a:off x="6558222" y="2883520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999463A-DDA5-4672-B122-7783481FB5F1}"/>
              </a:ext>
            </a:extLst>
          </p:cNvPr>
          <p:cNvSpPr/>
          <p:nvPr/>
        </p:nvSpPr>
        <p:spPr>
          <a:xfrm>
            <a:off x="6632536" y="2872624"/>
            <a:ext cx="45719" cy="45719"/>
          </a:xfrm>
          <a:prstGeom prst="rect">
            <a:avLst/>
          </a:prstGeom>
          <a:noFill/>
          <a:ln w="15875"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808D68CC-AA6A-41D1-BDAF-DD7045E54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4752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7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0" grpId="0" animBg="1"/>
      <p:bldP spid="30" grpId="0" animBg="1"/>
      <p:bldP spid="31" grpId="0" animBg="1"/>
      <p:bldP spid="32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Niveau à bulle trapézoïdal 50cm – SOFICLEF">
            <a:extLst>
              <a:ext uri="{FF2B5EF4-FFF2-40B4-BE49-F238E27FC236}">
                <a16:creationId xmlns:a16="http://schemas.microsoft.com/office/drawing/2014/main" id="{247E19C3-88C0-445E-9A0A-B6BDCCDBCB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9" t="12159" r="15555" b="11308"/>
          <a:stretch/>
        </p:blipFill>
        <p:spPr bwMode="auto">
          <a:xfrm>
            <a:off x="2843808" y="2274501"/>
            <a:ext cx="882330" cy="82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9CDCC7-0329-4DF3-B23A-BFCC3491F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serious analogy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BA02EF-2415-4303-B56B-1228ECC2B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DBE8B-AACC-412F-935E-0DD97CDD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3</a:t>
            </a:fld>
            <a:endParaRPr lang="de-DE" dirty="0"/>
          </a:p>
        </p:txBody>
      </p:sp>
      <p:pic>
        <p:nvPicPr>
          <p:cNvPr id="1032" name="Picture 8" descr="OX Trade Hickory Handle Claw Hammer - 450g">
            <a:extLst>
              <a:ext uri="{FF2B5EF4-FFF2-40B4-BE49-F238E27FC236}">
                <a16:creationId xmlns:a16="http://schemas.microsoft.com/office/drawing/2014/main" id="{FC60B3AD-32C6-4B11-87B3-0D42D865F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6953">
            <a:off x="2363293" y="1232311"/>
            <a:ext cx="1305347" cy="77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ammer Polished Wire Nail, Packaging Type: Box at Rs 60/kilogram in Mumbai  | ID: 19745253012">
            <a:extLst>
              <a:ext uri="{FF2B5EF4-FFF2-40B4-BE49-F238E27FC236}">
                <a16:creationId xmlns:a16="http://schemas.microsoft.com/office/drawing/2014/main" id="{D1E64551-84D0-41EC-8F83-78F40AE22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918" y="1204117"/>
            <a:ext cx="869082" cy="8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Équerre de menuisier 30 cm">
            <a:extLst>
              <a:ext uri="{FF2B5EF4-FFF2-40B4-BE49-F238E27FC236}">
                <a16:creationId xmlns:a16="http://schemas.microsoft.com/office/drawing/2014/main" id="{451ED299-A318-4A57-9DD5-4BBA97F002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42" r="17983"/>
          <a:stretch/>
        </p:blipFill>
        <p:spPr bwMode="auto">
          <a:xfrm rot="5400000">
            <a:off x="2089978" y="2163869"/>
            <a:ext cx="637632" cy="105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etre - Wiktionary, the free dictionary">
            <a:extLst>
              <a:ext uri="{FF2B5EF4-FFF2-40B4-BE49-F238E27FC236}">
                <a16:creationId xmlns:a16="http://schemas.microsoft.com/office/drawing/2014/main" id="{34BFC96D-351B-4E84-93B3-AE08A46250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34" y="2363064"/>
            <a:ext cx="830746" cy="69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mazon.com: Wood Planks 13 Inch Wood Slices Rectangle Wood Plank with Bark  for Woodburning/Pyrography/Décor/Sign/Country Weddings">
            <a:extLst>
              <a:ext uri="{FF2B5EF4-FFF2-40B4-BE49-F238E27FC236}">
                <a16:creationId xmlns:a16="http://schemas.microsoft.com/office/drawing/2014/main" id="{B2016A0A-71CD-4B4D-BF3F-D5EFC676D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331" y="1339810"/>
            <a:ext cx="1585087" cy="63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A3F802-2F47-4F93-9E98-BA1F6706A22A}"/>
              </a:ext>
            </a:extLst>
          </p:cNvPr>
          <p:cNvSpPr txBox="1"/>
          <p:nvPr/>
        </p:nvSpPr>
        <p:spPr>
          <a:xfrm>
            <a:off x="5118331" y="1026697"/>
            <a:ext cx="1381057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76A08D-6DF2-4803-8559-DEABAC89A72E}"/>
              </a:ext>
            </a:extLst>
          </p:cNvPr>
          <p:cNvSpPr txBox="1"/>
          <p:nvPr/>
        </p:nvSpPr>
        <p:spPr>
          <a:xfrm>
            <a:off x="2732873" y="1025820"/>
            <a:ext cx="151003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E80C23-C839-441F-A877-71E3365C37B2}"/>
              </a:ext>
            </a:extLst>
          </p:cNvPr>
          <p:cNvSpPr txBox="1"/>
          <p:nvPr/>
        </p:nvSpPr>
        <p:spPr>
          <a:xfrm>
            <a:off x="1491554" y="1999317"/>
            <a:ext cx="1381057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annotations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9F89D38-779B-4FD2-8632-56E1063C49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2832641"/>
            <a:ext cx="1384036" cy="2074756"/>
          </a:xfrm>
          <a:prstGeom prst="rect">
            <a:avLst/>
          </a:prstGeom>
        </p:spPr>
      </p:pic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26865D97-E3F7-4CC9-97CC-6E4C2B168260}"/>
              </a:ext>
            </a:extLst>
          </p:cNvPr>
          <p:cNvSpPr txBox="1">
            <a:spLocks/>
          </p:cNvSpPr>
          <p:nvPr/>
        </p:nvSpPr>
        <p:spPr>
          <a:xfrm>
            <a:off x="5002989" y="4639817"/>
            <a:ext cx="1152128" cy="24761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686074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" dirty="0">
                <a:solidFill>
                  <a:srgbClr val="006AB3"/>
                </a:solidFill>
              </a:rPr>
              <a:t>By Gordon Jolly, </a:t>
            </a:r>
            <a:r>
              <a:rPr lang="de-DE" sz="400" dirty="0">
                <a:solidFill>
                  <a:srgbClr val="006AB3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https://flickr.com/photos/loopzilla/8132242517/</a:t>
            </a:r>
            <a:r>
              <a:rPr lang="de-DE" sz="400" dirty="0">
                <a:solidFill>
                  <a:srgbClr val="006AB3"/>
                </a:solidFill>
              </a:rPr>
              <a:t>, CC-BY-SA, https://creativecommons.org/licenses/by-sa/2.0/</a:t>
            </a:r>
          </a:p>
        </p:txBody>
      </p:sp>
      <p:pic>
        <p:nvPicPr>
          <p:cNvPr id="1026" name="Picture 2" descr="CC BY-SA 4.0 – Handbuch Digitalisierung (Open Content)">
            <a:extLst>
              <a:ext uri="{FF2B5EF4-FFF2-40B4-BE49-F238E27FC236}">
                <a16:creationId xmlns:a16="http://schemas.microsoft.com/office/drawing/2014/main" id="{93C84DB9-A3A6-4101-9FA7-2F17BAE37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117" y="4748948"/>
            <a:ext cx="432048" cy="15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8C583234-3F91-434D-ACC6-37B9C766F1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11888" y="3204964"/>
            <a:ext cx="2251999" cy="1703074"/>
          </a:xfrm>
          <a:prstGeom prst="rect">
            <a:avLst/>
          </a:prstGeom>
        </p:spPr>
      </p:pic>
      <p:pic>
        <p:nvPicPr>
          <p:cNvPr id="21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C7B7112D-215A-41E0-A377-6021AE96A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1310829" y="4787358"/>
            <a:ext cx="354660" cy="124086"/>
          </a:xfrm>
          <a:prstGeom prst="rect">
            <a:avLst/>
          </a:prstGeom>
          <a:noFill/>
        </p:spPr>
      </p:pic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5BC7E84A-6C22-4896-9250-841D3935B41C}"/>
              </a:ext>
            </a:extLst>
          </p:cNvPr>
          <p:cNvSpPr txBox="1">
            <a:spLocks/>
          </p:cNvSpPr>
          <p:nvPr/>
        </p:nvSpPr>
        <p:spPr>
          <a:xfrm>
            <a:off x="653132" y="4776876"/>
            <a:ext cx="640773" cy="15712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686074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" dirty="0">
                <a:solidFill>
                  <a:srgbClr val="006AB3"/>
                </a:solidFill>
              </a:rPr>
              <a:t>By </a:t>
            </a:r>
            <a:r>
              <a:rPr lang="de-DE" sz="400" dirty="0">
                <a:solidFill>
                  <a:srgbClr val="006AB3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Tom Rossini, CC-BY</a:t>
            </a:r>
            <a:endParaRPr lang="de-DE" sz="400" dirty="0">
              <a:solidFill>
                <a:srgbClr val="006A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5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CDCC7-0329-4DF3-B23A-BFCC3491F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so serious analogy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DBE8B-AACC-412F-935E-0DD97CDD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4</a:t>
            </a:fld>
            <a:endParaRPr lang="de-DE" dirty="0"/>
          </a:p>
        </p:txBody>
      </p:sp>
      <p:pic>
        <p:nvPicPr>
          <p:cNvPr id="1032" name="Picture 8" descr="OX Trade Hickory Handle Claw Hammer - 450g">
            <a:extLst>
              <a:ext uri="{FF2B5EF4-FFF2-40B4-BE49-F238E27FC236}">
                <a16:creationId xmlns:a16="http://schemas.microsoft.com/office/drawing/2014/main" id="{FC60B3AD-32C6-4B11-87B3-0D42D865F2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6953">
            <a:off x="2363293" y="1232311"/>
            <a:ext cx="1305347" cy="77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ammer Polished Wire Nail, Packaging Type: Box at Rs 60/kilogram in Mumbai  | ID: 19745253012">
            <a:extLst>
              <a:ext uri="{FF2B5EF4-FFF2-40B4-BE49-F238E27FC236}">
                <a16:creationId xmlns:a16="http://schemas.microsoft.com/office/drawing/2014/main" id="{D1E64551-84D0-41EC-8F83-78F40AE22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918" y="1204117"/>
            <a:ext cx="869082" cy="8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Amazon.com: Wood Planks 13 Inch Wood Slices Rectangle Wood Plank with Bark  for Woodburning/Pyrography/Décor/Sign/Country Weddings">
            <a:extLst>
              <a:ext uri="{FF2B5EF4-FFF2-40B4-BE49-F238E27FC236}">
                <a16:creationId xmlns:a16="http://schemas.microsoft.com/office/drawing/2014/main" id="{B2016A0A-71CD-4B4D-BF3F-D5EFC676D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331" y="1339810"/>
            <a:ext cx="1585087" cy="63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A3F802-2F47-4F93-9E98-BA1F6706A22A}"/>
              </a:ext>
            </a:extLst>
          </p:cNvPr>
          <p:cNvSpPr txBox="1"/>
          <p:nvPr/>
        </p:nvSpPr>
        <p:spPr>
          <a:xfrm>
            <a:off x="5118331" y="1026697"/>
            <a:ext cx="1381057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76A08D-6DF2-4803-8559-DEABAC89A72E}"/>
              </a:ext>
            </a:extLst>
          </p:cNvPr>
          <p:cNvSpPr txBox="1"/>
          <p:nvPr/>
        </p:nvSpPr>
        <p:spPr>
          <a:xfrm>
            <a:off x="2732873" y="1025820"/>
            <a:ext cx="1510032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datasets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96B0E2-ED75-470E-9237-53B4DAEB3AFC}"/>
              </a:ext>
            </a:extLst>
          </p:cNvPr>
          <p:cNvSpPr txBox="1"/>
          <p:nvPr/>
        </p:nvSpPr>
        <p:spPr>
          <a:xfrm>
            <a:off x="628650" y="2263172"/>
            <a:ext cx="774998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Tags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52A801-9BFD-40BA-B25E-A888BF14F49F}"/>
              </a:ext>
            </a:extLst>
          </p:cNvPr>
          <p:cNvSpPr txBox="1"/>
          <p:nvPr/>
        </p:nvSpPr>
        <p:spPr>
          <a:xfrm>
            <a:off x="2281568" y="2200128"/>
            <a:ext cx="1549254" cy="363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Key-value pairs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B180977-8240-4BCF-AC14-6FB0FDE1FF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8742" y="2450224"/>
            <a:ext cx="4139952" cy="2629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BD36D6-2D83-441B-9735-2FFC66AE63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0640" y="2496425"/>
            <a:ext cx="1851111" cy="68559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8DB3B6D-6C5D-49A3-BCE8-4FB5D33276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71467"/>
          <a:stretch/>
        </p:blipFill>
        <p:spPr>
          <a:xfrm>
            <a:off x="91793" y="2563382"/>
            <a:ext cx="869602" cy="26830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4DB7651-D85C-4DF1-A8E8-AC124274FA3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9285"/>
          <a:stretch/>
        </p:blipFill>
        <p:spPr>
          <a:xfrm>
            <a:off x="1016149" y="2570914"/>
            <a:ext cx="936105" cy="2683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B31A40B-2252-4C5E-87CC-A34D0E22B56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135" r="30914"/>
          <a:stretch/>
        </p:blipFill>
        <p:spPr>
          <a:xfrm>
            <a:off x="392115" y="2882333"/>
            <a:ext cx="1248067" cy="268309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5F51392B-C6B8-4A93-A866-E874CB5063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176" y="2832641"/>
            <a:ext cx="1384036" cy="2074756"/>
          </a:xfrm>
          <a:prstGeom prst="rect">
            <a:avLst/>
          </a:prstGeom>
        </p:spPr>
      </p:pic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34622CED-6130-424E-A35D-957B0E47E387}"/>
              </a:ext>
            </a:extLst>
          </p:cNvPr>
          <p:cNvSpPr txBox="1">
            <a:spLocks/>
          </p:cNvSpPr>
          <p:nvPr/>
        </p:nvSpPr>
        <p:spPr>
          <a:xfrm>
            <a:off x="5002989" y="4639817"/>
            <a:ext cx="1152128" cy="24761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686074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" dirty="0">
                <a:solidFill>
                  <a:srgbClr val="006AB3"/>
                </a:solidFill>
              </a:rPr>
              <a:t>By Gordon Jolly, </a:t>
            </a:r>
            <a:r>
              <a:rPr lang="de-DE" sz="400" dirty="0">
                <a:solidFill>
                  <a:srgbClr val="006AB3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https://flickr.com/photos/loopzilla/8132242517/</a:t>
            </a:r>
            <a:r>
              <a:rPr lang="de-DE" sz="400" dirty="0">
                <a:solidFill>
                  <a:srgbClr val="006AB3"/>
                </a:solidFill>
              </a:rPr>
              <a:t>, CC-BY-SA, https://creativecommons.org/licenses/by-sa/2.0/</a:t>
            </a:r>
          </a:p>
        </p:txBody>
      </p:sp>
      <p:pic>
        <p:nvPicPr>
          <p:cNvPr id="27" name="Picture 2" descr="CC BY-SA 4.0 – Handbuch Digitalisierung (Open Content)">
            <a:extLst>
              <a:ext uri="{FF2B5EF4-FFF2-40B4-BE49-F238E27FC236}">
                <a16:creationId xmlns:a16="http://schemas.microsoft.com/office/drawing/2014/main" id="{39BEF654-EEA6-46D5-8BE8-D7C05D0AD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117" y="4748948"/>
            <a:ext cx="432048" cy="15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D8D5910-BC8D-474C-BD83-425B453B2D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11888" y="3204964"/>
            <a:ext cx="2251999" cy="1703074"/>
          </a:xfrm>
          <a:prstGeom prst="rect">
            <a:avLst/>
          </a:prstGeom>
        </p:spPr>
      </p:pic>
      <p:pic>
        <p:nvPicPr>
          <p:cNvPr id="24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DEB6C64-12BA-415A-B80B-C3E994651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1310829" y="4787358"/>
            <a:ext cx="354660" cy="124086"/>
          </a:xfrm>
          <a:prstGeom prst="rect">
            <a:avLst/>
          </a:prstGeom>
          <a:noFill/>
        </p:spPr>
      </p:pic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F3DB6B0-23AE-4F35-9B82-C8C15D7C3678}"/>
              </a:ext>
            </a:extLst>
          </p:cNvPr>
          <p:cNvSpPr txBox="1">
            <a:spLocks/>
          </p:cNvSpPr>
          <p:nvPr/>
        </p:nvSpPr>
        <p:spPr>
          <a:xfrm>
            <a:off x="653132" y="4776876"/>
            <a:ext cx="640773" cy="15712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686074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303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6074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9111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2149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5186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8223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1260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4297" algn="l" defTabSz="686074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00" dirty="0">
                <a:solidFill>
                  <a:srgbClr val="006AB3"/>
                </a:solidFill>
              </a:rPr>
              <a:t>By </a:t>
            </a:r>
            <a:r>
              <a:rPr lang="de-DE" sz="400" dirty="0">
                <a:solidFill>
                  <a:srgbClr val="006AB3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Tom Rossini, CC-BY</a:t>
            </a:r>
            <a:endParaRPr lang="de-DE" sz="400" dirty="0">
              <a:solidFill>
                <a:srgbClr val="006A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0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AEDF3-5BB6-481E-9E1A-3C80EB369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Searching the optimal organization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7BED69-085F-4ADF-824D-6C0FC033D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F57EF6-4845-4C15-A424-EA28F0446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9CED1-D70C-47ED-B465-55A2F69121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should our "dataset unit" be ?</a:t>
            </a:r>
          </a:p>
          <a:p>
            <a:pPr lvl="1"/>
            <a:r>
              <a:rPr lang="en-US" dirty="0"/>
              <a:t>the whole plate, of every week ?</a:t>
            </a:r>
          </a:p>
          <a:p>
            <a:pPr lvl="1"/>
            <a:r>
              <a:rPr lang="en-US" dirty="0"/>
              <a:t>the whole plate, one dataset per week ?</a:t>
            </a:r>
          </a:p>
          <a:p>
            <a:pPr lvl="1"/>
            <a:r>
              <a:rPr lang="en-US" dirty="0"/>
              <a:t>the compound of every week ?</a:t>
            </a:r>
          </a:p>
          <a:p>
            <a:pPr lvl="1"/>
            <a:r>
              <a:rPr lang="en-US" dirty="0"/>
              <a:t>the compound of a single week ?</a:t>
            </a:r>
          </a:p>
          <a:p>
            <a:pPr lvl="1"/>
            <a:r>
              <a:rPr lang="en-US" dirty="0"/>
              <a:t>…</a:t>
            </a:r>
          </a:p>
          <a:p>
            <a:pPr lvl="1"/>
            <a:endParaRPr lang="en-US" dirty="0"/>
          </a:p>
          <a:p>
            <a:r>
              <a:rPr lang="en-US" dirty="0"/>
              <a:t>What's a convenient way to describe the data content ?</a:t>
            </a:r>
          </a:p>
        </p:txBody>
      </p:sp>
      <p:pic>
        <p:nvPicPr>
          <p:cNvPr id="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689AB6ED-BC1E-46BE-AE36-C536D96D4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8942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Introducing</a:t>
            </a:r>
            <a:r>
              <a:rPr lang="de-DE" dirty="0"/>
              <a:t> OMERO at HHU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8650" y="4975579"/>
            <a:ext cx="5470469" cy="109683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96" y="4975579"/>
            <a:ext cx="258884" cy="109683"/>
          </a:xfrm>
        </p:spPr>
        <p:txBody>
          <a:bodyPr/>
          <a:lstStyle/>
          <a:p>
            <a:fld id="{9D195BCC-3514-4B1B-9C18-24F3D67EC549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A01E98-8AE7-4FBF-9AB2-EF8E45F88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879" y="2948717"/>
            <a:ext cx="1341844" cy="1724765"/>
          </a:xfrm>
          <a:prstGeom prst="rect">
            <a:avLst/>
          </a:prstGeom>
        </p:spPr>
      </p:pic>
      <p:sp>
        <p:nvSpPr>
          <p:cNvPr id="20" name="AutoShape 2" descr="https://omero-cai.hhu.de/webadmin/myphoto/">
            <a:extLst>
              <a:ext uri="{FF2B5EF4-FFF2-40B4-BE49-F238E27FC236}">
                <a16:creationId xmlns:a16="http://schemas.microsoft.com/office/drawing/2014/main" id="{C0116CB4-CB6A-4570-8ED1-EAC62F6271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2988" y="3672840"/>
            <a:ext cx="233867" cy="23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959C8C-AACC-4982-A885-60216E15B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3131" y="2962785"/>
            <a:ext cx="1736844" cy="1710697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9F1ACFA-BF09-440D-AB6B-30DEE926D89E}"/>
              </a:ext>
            </a:extLst>
          </p:cNvPr>
          <p:cNvGrpSpPr/>
          <p:nvPr/>
        </p:nvGrpSpPr>
        <p:grpSpPr>
          <a:xfrm>
            <a:off x="6712634" y="1615513"/>
            <a:ext cx="2231816" cy="1158208"/>
            <a:chOff x="6133567" y="2335420"/>
            <a:chExt cx="2374827" cy="1570037"/>
          </a:xfrm>
        </p:grpSpPr>
        <p:pic>
          <p:nvPicPr>
            <p:cNvPr id="23" name="Picture 2" descr="Modèle Vierge De Bulle De Texte Ballon Comique Classique Isolé Sur Fond  Blanc | Vecteur Premium">
              <a:extLst>
                <a:ext uri="{FF2B5EF4-FFF2-40B4-BE49-F238E27FC236}">
                  <a16:creationId xmlns:a16="http://schemas.microsoft.com/office/drawing/2014/main" id="{E3DADD99-1CAF-47F5-B6C5-2097909BDC4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57" r="3324"/>
            <a:stretch/>
          </p:blipFill>
          <p:spPr bwMode="auto">
            <a:xfrm flipH="1">
              <a:off x="6291812" y="2335420"/>
              <a:ext cx="2216582" cy="1570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3B82C9-05DD-45BF-9B60-3DB3838D81E7}"/>
                </a:ext>
              </a:extLst>
            </p:cNvPr>
            <p:cNvSpPr txBox="1"/>
            <p:nvPr/>
          </p:nvSpPr>
          <p:spPr>
            <a:xfrm>
              <a:off x="6133567" y="2593101"/>
              <a:ext cx="2368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I'll think about how to organize my data later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3397033-DB3D-459B-8648-081ACBF45C7D}"/>
              </a:ext>
            </a:extLst>
          </p:cNvPr>
          <p:cNvGrpSpPr/>
          <p:nvPr/>
        </p:nvGrpSpPr>
        <p:grpSpPr>
          <a:xfrm flipH="1">
            <a:off x="5444913" y="1658643"/>
            <a:ext cx="1157932" cy="1034991"/>
            <a:chOff x="6179392" y="2335420"/>
            <a:chExt cx="2368551" cy="1570037"/>
          </a:xfrm>
        </p:grpSpPr>
        <p:pic>
          <p:nvPicPr>
            <p:cNvPr id="30" name="Picture 2" descr="Modèle Vierge De Bulle De Texte Ballon Comique Classique Isolé Sur Fond  Blanc | Vecteur Premium">
              <a:extLst>
                <a:ext uri="{FF2B5EF4-FFF2-40B4-BE49-F238E27FC236}">
                  <a16:creationId xmlns:a16="http://schemas.microsoft.com/office/drawing/2014/main" id="{1C4406EA-899A-442B-8647-5AE3ADB6BA7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57" r="3324"/>
            <a:stretch/>
          </p:blipFill>
          <p:spPr bwMode="auto">
            <a:xfrm flipH="1">
              <a:off x="6291812" y="2335420"/>
              <a:ext cx="2216582" cy="15700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AE2DB4C-4569-4B6B-AEF4-E002C1242983}"/>
                </a:ext>
              </a:extLst>
            </p:cNvPr>
            <p:cNvSpPr txBox="1"/>
            <p:nvPr/>
          </p:nvSpPr>
          <p:spPr>
            <a:xfrm>
              <a:off x="6179392" y="2779137"/>
              <a:ext cx="23685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metadata?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D5A30A2-C6ED-4AFF-A1B0-A54280D0EEF8}"/>
              </a:ext>
            </a:extLst>
          </p:cNvPr>
          <p:cNvGrpSpPr/>
          <p:nvPr/>
        </p:nvGrpSpPr>
        <p:grpSpPr>
          <a:xfrm>
            <a:off x="10830" y="1284295"/>
            <a:ext cx="2316265" cy="1451567"/>
            <a:chOff x="2486092" y="1917700"/>
            <a:chExt cx="3134877" cy="1967706"/>
          </a:xfrm>
        </p:grpSpPr>
        <p:pic>
          <p:nvPicPr>
            <p:cNvPr id="32" name="Picture 2" descr="Modèle Vierge De Bulle De Texte Ballon Comique Classique Isolé Sur Fond  Blanc | Vecteur Premium">
              <a:extLst>
                <a:ext uri="{FF2B5EF4-FFF2-40B4-BE49-F238E27FC236}">
                  <a16:creationId xmlns:a16="http://schemas.microsoft.com/office/drawing/2014/main" id="{96C895AD-8A2C-4F0A-A025-11899A5689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6092" y="1917700"/>
              <a:ext cx="3134877" cy="1967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7AE0E32-4B1B-4B81-AF27-AC70A67F80BC}"/>
                </a:ext>
              </a:extLst>
            </p:cNvPr>
            <p:cNvSpPr txBox="1"/>
            <p:nvPr/>
          </p:nvSpPr>
          <p:spPr>
            <a:xfrm>
              <a:off x="2805506" y="2210592"/>
              <a:ext cx="25451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OMERO has only a two level hierarchy. But you can use tags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FAB8D8F-585E-45BA-BFB1-F25E7A0794C6}"/>
              </a:ext>
            </a:extLst>
          </p:cNvPr>
          <p:cNvGrpSpPr/>
          <p:nvPr/>
        </p:nvGrpSpPr>
        <p:grpSpPr>
          <a:xfrm>
            <a:off x="2339752" y="1152857"/>
            <a:ext cx="2412630" cy="1189828"/>
            <a:chOff x="5440098" y="823792"/>
            <a:chExt cx="2388170" cy="1612900"/>
          </a:xfrm>
        </p:grpSpPr>
        <p:pic>
          <p:nvPicPr>
            <p:cNvPr id="35" name="Picture 2" descr="Modèle Vierge De Bulle De Texte Ballon Comique Classique Isolé Sur Fond  Blanc | Vecteur Premium">
              <a:extLst>
                <a:ext uri="{FF2B5EF4-FFF2-40B4-BE49-F238E27FC236}">
                  <a16:creationId xmlns:a16="http://schemas.microsoft.com/office/drawing/2014/main" id="{1A1F2FD0-53E7-457E-AB2D-300CC7F532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40098" y="823792"/>
              <a:ext cx="2292782" cy="16129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5C8ED3B-79DA-4A7E-99F0-E7472D0855B5}"/>
                </a:ext>
              </a:extLst>
            </p:cNvPr>
            <p:cNvSpPr txBox="1"/>
            <p:nvPr/>
          </p:nvSpPr>
          <p:spPr>
            <a:xfrm>
              <a:off x="5459718" y="1183347"/>
              <a:ext cx="2368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Tags: just like hashtags in Twitter or Instagram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9A9B89C-FEFA-4EE5-BEDF-E68572279571}"/>
              </a:ext>
            </a:extLst>
          </p:cNvPr>
          <p:cNvGrpSpPr/>
          <p:nvPr/>
        </p:nvGrpSpPr>
        <p:grpSpPr>
          <a:xfrm>
            <a:off x="2795179" y="2249921"/>
            <a:ext cx="2774488" cy="1451567"/>
            <a:chOff x="5440097" y="823791"/>
            <a:chExt cx="2797149" cy="1967707"/>
          </a:xfrm>
        </p:grpSpPr>
        <p:pic>
          <p:nvPicPr>
            <p:cNvPr id="38" name="Picture 2" descr="Modèle Vierge De Bulle De Texte Ballon Comique Classique Isolé Sur Fond  Blanc | Vecteur Premium">
              <a:extLst>
                <a:ext uri="{FF2B5EF4-FFF2-40B4-BE49-F238E27FC236}">
                  <a16:creationId xmlns:a16="http://schemas.microsoft.com/office/drawing/2014/main" id="{CA1CFB37-8224-4835-B12F-01E72C2B3C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440097" y="823791"/>
              <a:ext cx="2797149" cy="1967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D27565B-840D-483B-A82D-13539352285C}"/>
                </a:ext>
              </a:extLst>
            </p:cNvPr>
            <p:cNvSpPr txBox="1"/>
            <p:nvPr/>
          </p:nvSpPr>
          <p:spPr>
            <a:xfrm>
              <a:off x="5671440" y="1351372"/>
              <a:ext cx="2368550" cy="68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You can use </a:t>
              </a:r>
              <a:r>
                <a:rPr lang="de-DE" dirty="0" err="1"/>
                <a:t>annotations</a:t>
              </a:r>
              <a:endParaRPr lang="en-US" dirty="0"/>
            </a:p>
            <a:p>
              <a:pPr algn="ctr"/>
              <a:r>
                <a:rPr lang="en-US" dirty="0"/>
                <a:t>to add metadata</a:t>
              </a:r>
            </a:p>
          </p:txBody>
        </p:sp>
      </p:grpSp>
      <p:sp>
        <p:nvSpPr>
          <p:cNvPr id="25" name="&quot;Not Allowed&quot; Symbol 24">
            <a:extLst>
              <a:ext uri="{FF2B5EF4-FFF2-40B4-BE49-F238E27FC236}">
                <a16:creationId xmlns:a16="http://schemas.microsoft.com/office/drawing/2014/main" id="{311CEA43-95A7-4449-8345-50E8BEC25A4D}"/>
              </a:ext>
            </a:extLst>
          </p:cNvPr>
          <p:cNvSpPr/>
          <p:nvPr/>
        </p:nvSpPr>
        <p:spPr>
          <a:xfrm>
            <a:off x="639810" y="1419985"/>
            <a:ext cx="988076" cy="948203"/>
          </a:xfrm>
          <a:prstGeom prst="noSmoking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&quot;Not Allowed&quot; Symbol 25">
            <a:extLst>
              <a:ext uri="{FF2B5EF4-FFF2-40B4-BE49-F238E27FC236}">
                <a16:creationId xmlns:a16="http://schemas.microsoft.com/office/drawing/2014/main" id="{9A2FB8A2-D4FA-4F59-B851-D08E5DBCA7E9}"/>
              </a:ext>
            </a:extLst>
          </p:cNvPr>
          <p:cNvSpPr/>
          <p:nvPr/>
        </p:nvSpPr>
        <p:spPr>
          <a:xfrm>
            <a:off x="3024565" y="1148180"/>
            <a:ext cx="988076" cy="948203"/>
          </a:xfrm>
          <a:prstGeom prst="noSmoking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&quot;Not Allowed&quot; Symbol 26">
            <a:extLst>
              <a:ext uri="{FF2B5EF4-FFF2-40B4-BE49-F238E27FC236}">
                <a16:creationId xmlns:a16="http://schemas.microsoft.com/office/drawing/2014/main" id="{F00B65D6-0FB3-4CA6-BD7D-D79B68C412D9}"/>
              </a:ext>
            </a:extLst>
          </p:cNvPr>
          <p:cNvSpPr/>
          <p:nvPr/>
        </p:nvSpPr>
        <p:spPr>
          <a:xfrm>
            <a:off x="3705290" y="2376883"/>
            <a:ext cx="988076" cy="948203"/>
          </a:xfrm>
          <a:prstGeom prst="noSmoking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0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D0A4F1F7-594A-4115-AC94-A73B7663D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628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Overlapping concepts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811436-BFFD-4663-9392-01EE7AFB73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703" y="2061189"/>
            <a:ext cx="3288580" cy="10555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1A33DA-A1D6-43E1-BFBC-C10A22936F69}"/>
              </a:ext>
            </a:extLst>
          </p:cNvPr>
          <p:cNvSpPr txBox="1"/>
          <p:nvPr/>
        </p:nvSpPr>
        <p:spPr>
          <a:xfrm>
            <a:off x="1553967" y="1624913"/>
            <a:ext cx="1723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Tags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01208-21DF-4DAC-BF8E-8B40D965CAE0}"/>
              </a:ext>
            </a:extLst>
          </p:cNvPr>
          <p:cNvSpPr txBox="1"/>
          <p:nvPr/>
        </p:nvSpPr>
        <p:spPr>
          <a:xfrm>
            <a:off x="5665664" y="4494690"/>
            <a:ext cx="1723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Key-</a:t>
            </a:r>
            <a:r>
              <a:rPr lang="de-DE" sz="1600" dirty="0" err="1"/>
              <a:t>value</a:t>
            </a:r>
            <a:r>
              <a:rPr lang="de-DE" sz="1600" dirty="0"/>
              <a:t> </a:t>
            </a:r>
            <a:r>
              <a:rPr lang="de-DE" sz="1600" dirty="0" err="1"/>
              <a:t>pairs</a:t>
            </a:r>
            <a:endParaRPr lang="en-US" sz="1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D4AA94-4F1C-400B-A5A1-7022CCEC745D}"/>
              </a:ext>
            </a:extLst>
          </p:cNvPr>
          <p:cNvGrpSpPr/>
          <p:nvPr/>
        </p:nvGrpSpPr>
        <p:grpSpPr>
          <a:xfrm>
            <a:off x="5479884" y="630709"/>
            <a:ext cx="2027999" cy="3846446"/>
            <a:chOff x="3969836" y="1969643"/>
            <a:chExt cx="4273056" cy="835829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81B966F-797A-40CF-BE00-768C47C6E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69836" y="1969643"/>
              <a:ext cx="4252328" cy="291871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A5BCE9F-331D-4752-86A5-5152FBE56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90564" y="4551470"/>
              <a:ext cx="4252328" cy="293395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DF667E8-D366-4B47-A4BE-9275572D9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73645" y="7432083"/>
              <a:ext cx="4259949" cy="2895851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9D2A18-FCA7-459B-96A4-6D693C995D68}"/>
              </a:ext>
            </a:extLst>
          </p:cNvPr>
          <p:cNvGrpSpPr/>
          <p:nvPr/>
        </p:nvGrpSpPr>
        <p:grpSpPr>
          <a:xfrm>
            <a:off x="761043" y="918741"/>
            <a:ext cx="4709003" cy="3340405"/>
            <a:chOff x="1242060" y="1577340"/>
            <a:chExt cx="7286343" cy="4799325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E29876F-0924-4CAF-A5E4-2D4537A04B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8418" y="1577340"/>
              <a:ext cx="6279302" cy="30175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7BD3A16-77C8-4854-9FBD-962EAD045969}"/>
                </a:ext>
              </a:extLst>
            </p:cNvPr>
            <p:cNvCxnSpPr>
              <a:cxnSpLocks/>
            </p:cNvCxnSpPr>
            <p:nvPr/>
          </p:nvCxnSpPr>
          <p:spPr>
            <a:xfrm>
              <a:off x="2848914" y="3965547"/>
              <a:ext cx="5679489" cy="24111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E778F23-CFF9-4B8E-8B3E-F6B5948626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42060" y="3333758"/>
              <a:ext cx="7286343" cy="9504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6718CC0-4BD0-4733-8CBC-CBED767F14F5}"/>
                </a:ext>
              </a:extLst>
            </p:cNvPr>
            <p:cNvCxnSpPr>
              <a:cxnSpLocks/>
            </p:cNvCxnSpPr>
            <p:nvPr/>
          </p:nvCxnSpPr>
          <p:spPr>
            <a:xfrm>
              <a:off x="3675094" y="4024549"/>
              <a:ext cx="4752626" cy="13612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DF54837-7027-4A9D-8F9E-AB95CF526C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2462" y="2543401"/>
              <a:ext cx="4708127" cy="173366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7EA3E9A-E0FE-4DF6-872A-5A4C62ABEBDB}"/>
                </a:ext>
              </a:extLst>
            </p:cNvPr>
            <p:cNvCxnSpPr>
              <a:cxnSpLocks/>
            </p:cNvCxnSpPr>
            <p:nvPr/>
          </p:nvCxnSpPr>
          <p:spPr>
            <a:xfrm>
              <a:off x="2130604" y="4357514"/>
              <a:ext cx="6308612" cy="608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EF6DF92-0582-4EB8-A9C6-DFB5D8FD8A9B}"/>
                </a:ext>
              </a:extLst>
            </p:cNvPr>
            <p:cNvCxnSpPr>
              <a:cxnSpLocks/>
            </p:cNvCxnSpPr>
            <p:nvPr/>
          </p:nvCxnSpPr>
          <p:spPr>
            <a:xfrm>
              <a:off x="1432560" y="3998831"/>
              <a:ext cx="7006656" cy="18641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B039E4C8-120B-4C20-B9BF-60D8B564B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528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project &amp; dataset as folders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2A2FF-8D20-4895-A1AD-330415155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8198" y="1206773"/>
            <a:ext cx="8096250" cy="3492500"/>
          </a:xfrm>
        </p:spPr>
        <p:txBody>
          <a:bodyPr/>
          <a:lstStyle/>
          <a:p>
            <a:r>
              <a:rPr lang="en-US" dirty="0"/>
              <a:t>Folder habits are intuitively matched to projects and datasets</a:t>
            </a:r>
          </a:p>
          <a:p>
            <a:r>
              <a:rPr lang="en-US" dirty="0"/>
              <a:t>Thinking dataset as folders leads to a confusing structure in OMERO: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E469BFB-9C7B-408C-8E47-4F60A672E149}"/>
              </a:ext>
            </a:extLst>
          </p:cNvPr>
          <p:cNvSpPr txBox="1">
            <a:spLocks/>
          </p:cNvSpPr>
          <p:nvPr/>
        </p:nvSpPr>
        <p:spPr>
          <a:xfrm>
            <a:off x="4838296" y="2305162"/>
            <a:ext cx="4270208" cy="2780406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>
            <a:lvl1pPr marL="266700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1338" indent="-27463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6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47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1438" indent="-2667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Wingdings 2" panose="05020102010507070707" pitchFamily="18" charset="2"/>
              <a:buChar char="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How should I annotate this?</a:t>
            </a:r>
          </a:p>
          <a:p>
            <a:pPr lvl="1"/>
            <a:r>
              <a:rPr lang="en-US" dirty="0"/>
              <a:t>Annotate dataset: unclear to know which images it applies to</a:t>
            </a:r>
          </a:p>
          <a:p>
            <a:pPr lvl="1"/>
            <a:r>
              <a:rPr lang="en-US" dirty="0"/>
              <a:t>Annotate first image of every set: other images need reference to the annotated image</a:t>
            </a:r>
          </a:p>
          <a:p>
            <a:pPr lvl="1"/>
            <a:r>
              <a:rPr lang="en-US" dirty="0"/>
              <a:t>Annotate every image: tedious and annotation duplication</a:t>
            </a:r>
          </a:p>
          <a:p>
            <a:r>
              <a:rPr lang="fr-FR" dirty="0" err="1"/>
              <a:t>What</a:t>
            </a:r>
            <a:r>
              <a:rPr lang="fr-FR" dirty="0"/>
              <a:t> if </a:t>
            </a:r>
            <a:r>
              <a:rPr lang="fr-FR" dirty="0" err="1"/>
              <a:t>someone</a:t>
            </a:r>
            <a:r>
              <a:rPr lang="fr-FR" dirty="0"/>
              <a:t> </a:t>
            </a:r>
            <a:r>
              <a:rPr lang="fr-FR" dirty="0" err="1"/>
              <a:t>wants</a:t>
            </a:r>
            <a:r>
              <a:rPr lang="fr-FR" dirty="0"/>
              <a:t> to look at the data </a:t>
            </a:r>
            <a:r>
              <a:rPr lang="fr-FR" dirty="0" err="1"/>
              <a:t>differently</a:t>
            </a:r>
            <a:r>
              <a:rPr lang="fr-FR" dirty="0"/>
              <a:t>?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DA0DB0CE-90E7-4828-BAFC-5ED6200DA50A}"/>
              </a:ext>
            </a:extLst>
          </p:cNvPr>
          <p:cNvSpPr/>
          <p:nvPr/>
        </p:nvSpPr>
        <p:spPr>
          <a:xfrm>
            <a:off x="4132808" y="2118434"/>
            <a:ext cx="213812" cy="1067494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EF731D67-13A5-4935-B55D-FF2EBE7E5CDA}"/>
              </a:ext>
            </a:extLst>
          </p:cNvPr>
          <p:cNvSpPr/>
          <p:nvPr/>
        </p:nvSpPr>
        <p:spPr>
          <a:xfrm>
            <a:off x="4130460" y="3243209"/>
            <a:ext cx="213812" cy="1541974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FDBDC6-AD33-4327-B286-6F569E0FE9DE}"/>
              </a:ext>
            </a:extLst>
          </p:cNvPr>
          <p:cNvGrpSpPr/>
          <p:nvPr/>
        </p:nvGrpSpPr>
        <p:grpSpPr>
          <a:xfrm>
            <a:off x="1986588" y="2062622"/>
            <a:ext cx="2100008" cy="2722561"/>
            <a:chOff x="4254758" y="304959"/>
            <a:chExt cx="2526136" cy="326154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AFA18E5-0C48-4421-95DE-C12AB6423B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734" b="37171"/>
            <a:stretch/>
          </p:blipFill>
          <p:spPr>
            <a:xfrm>
              <a:off x="4921557" y="330909"/>
              <a:ext cx="1859337" cy="3235593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8E7A327-A727-4EC2-AE5D-C9999C7DCB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39" t="-505" r="75053" b="37173"/>
            <a:stretch/>
          </p:blipFill>
          <p:spPr>
            <a:xfrm>
              <a:off x="4254758" y="304959"/>
              <a:ext cx="687662" cy="3261544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1F6958A-390A-42E7-A294-29BEDA7FD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94" y="2025803"/>
            <a:ext cx="1193875" cy="2700899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6D3B414-2D9F-4713-ACA7-D591B20486DA}"/>
              </a:ext>
            </a:extLst>
          </p:cNvPr>
          <p:cNvCxnSpPr>
            <a:cxnSpLocks/>
          </p:cNvCxnSpPr>
          <p:nvPr/>
        </p:nvCxnSpPr>
        <p:spPr>
          <a:xfrm flipV="1">
            <a:off x="1501436" y="3693309"/>
            <a:ext cx="46700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FBF5788B-00A1-469D-B7F0-6BA9879C5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5046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 some organization for data?</a:t>
            </a:r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2A2FF-8D20-4895-A1AD-330415155D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9512" y="990749"/>
            <a:ext cx="6426714" cy="3612167"/>
          </a:xfrm>
        </p:spPr>
        <p:txBody>
          <a:bodyPr/>
          <a:lstStyle/>
          <a:p>
            <a:r>
              <a:rPr lang="en-US" dirty="0"/>
              <a:t>We can use tags like folders (not possible with datasets)</a:t>
            </a:r>
          </a:p>
          <a:p>
            <a:r>
              <a:rPr lang="en-US" dirty="0"/>
              <a:t>Don't overdo it: less tag categories -&gt; less work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en-US" dirty="0"/>
              <a:t>		      (and less oversight)</a:t>
            </a:r>
          </a:p>
          <a:p>
            <a:r>
              <a:rPr lang="de-DE" dirty="0"/>
              <a:t>Tags </a:t>
            </a:r>
            <a:r>
              <a:rPr lang="de-DE" dirty="0" err="1"/>
              <a:t>are</a:t>
            </a:r>
            <a:r>
              <a:rPr lang="de-DE" dirty="0"/>
              <a:t> flexible and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individual </a:t>
            </a:r>
            <a:r>
              <a:rPr lang="de-DE" dirty="0" err="1"/>
              <a:t>preferences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8CC71A-4CD8-46D7-85FC-BA590D48CB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4153"/>
          <a:stretch/>
        </p:blipFill>
        <p:spPr>
          <a:xfrm>
            <a:off x="6506271" y="1117096"/>
            <a:ext cx="2504166" cy="34933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BCA78C-4E43-4422-9C05-7A414D61C4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587"/>
          <a:stretch/>
        </p:blipFill>
        <p:spPr>
          <a:xfrm>
            <a:off x="251520" y="2502917"/>
            <a:ext cx="2447090" cy="2402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FDFD97-076D-4FCE-AA3C-733D0FC8A3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3200306"/>
            <a:ext cx="1614847" cy="14979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F7198C-3E37-4787-8D4F-ECFFE980BD42}"/>
              </a:ext>
            </a:extLst>
          </p:cNvPr>
          <p:cNvSpPr txBox="1"/>
          <p:nvPr/>
        </p:nvSpPr>
        <p:spPr>
          <a:xfrm>
            <a:off x="2968640" y="2631706"/>
            <a:ext cx="3476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Need to group images across datasets?</a:t>
            </a:r>
          </a:p>
          <a:p>
            <a:pPr algn="ctr"/>
            <a:r>
              <a:rPr lang="de-DE" sz="1400" dirty="0"/>
              <a:t>Tags </a:t>
            </a:r>
            <a:r>
              <a:rPr lang="de-DE" sz="1400" dirty="0" err="1"/>
              <a:t>can</a:t>
            </a:r>
            <a:r>
              <a:rPr lang="de-DE" sz="1400" dirty="0"/>
              <a:t> do </a:t>
            </a:r>
            <a:r>
              <a:rPr lang="de-DE" sz="1400" dirty="0" err="1"/>
              <a:t>that</a:t>
            </a:r>
            <a:endParaRPr lang="en-US" sz="1400" dirty="0"/>
          </a:p>
        </p:txBody>
      </p:sp>
      <p:pic>
        <p:nvPicPr>
          <p:cNvPr id="11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1199DC12-4FF1-4A47-97E0-2F6F158F3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7403059" y="4948787"/>
            <a:ext cx="550673" cy="1926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561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HHU_PPT_Vorlage">
  <a:themeElements>
    <a:clrScheme name="HHU">
      <a:dk1>
        <a:sysClr val="windowText" lastClr="000000"/>
      </a:dk1>
      <a:lt1>
        <a:sysClr val="window" lastClr="FFFFFF"/>
      </a:lt1>
      <a:dk2>
        <a:srgbClr val="006AB3"/>
      </a:dk2>
      <a:lt2>
        <a:srgbClr val="CCCCCC"/>
      </a:lt2>
      <a:accent1>
        <a:srgbClr val="003964"/>
      </a:accent1>
      <a:accent2>
        <a:srgbClr val="57BAB1"/>
      </a:accent2>
      <a:accent3>
        <a:srgbClr val="EE7F00"/>
      </a:accent3>
      <a:accent4>
        <a:srgbClr val="BE0A26"/>
      </a:accent4>
      <a:accent5>
        <a:srgbClr val="8CB110"/>
      </a:accent5>
      <a:accent6>
        <a:srgbClr val="B5CBD6"/>
      </a:accent6>
      <a:hlink>
        <a:srgbClr val="AEABAB"/>
      </a:hlink>
      <a:folHlink>
        <a:srgbClr val="D0CECE"/>
      </a:folHlink>
    </a:clrScheme>
    <a:fontScheme name="HH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Master_HHU_191127.potx" id="{F3938B69-4255-4D03-9129-AB257F1BA87B}" vid="{D92A2462-9914-4D52-BB8D-CB7AB473941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761</Words>
  <Application>Microsoft Office PowerPoint</Application>
  <PresentationFormat>Benutzerdefiniert</PresentationFormat>
  <Paragraphs>139</Paragraphs>
  <Slides>15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Calibri</vt:lpstr>
      <vt:lpstr>Leelawadee UI</vt:lpstr>
      <vt:lpstr>Wingdings 2</vt:lpstr>
      <vt:lpstr>HHU_PPT_Vorlage</vt:lpstr>
      <vt:lpstr>Data structure in OMERO and organization with tags</vt:lpstr>
      <vt:lpstr>Example data for this session</vt:lpstr>
      <vt:lpstr>Not so serious analogy</vt:lpstr>
      <vt:lpstr>Not so serious analogy</vt:lpstr>
      <vt:lpstr>Searching the optimal organization</vt:lpstr>
      <vt:lpstr>Introducing OMERO at HHU</vt:lpstr>
      <vt:lpstr>Overlapping concepts</vt:lpstr>
      <vt:lpstr>Using project &amp; dataset as folders</vt:lpstr>
      <vt:lpstr>Need some organization for data?</vt:lpstr>
      <vt:lpstr>The scope of tags</vt:lpstr>
      <vt:lpstr>The scope of datasets</vt:lpstr>
      <vt:lpstr>The scope of Key-value pairs</vt:lpstr>
      <vt:lpstr>Back to the plate data</vt:lpstr>
      <vt:lpstr>Annotations</vt:lpstr>
      <vt:lpstr>Treasure hunt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</dc:title>
  <dc:creator>Microsoft Office User</dc:creator>
  <cp:lastModifiedBy>Schmidt, Christian</cp:lastModifiedBy>
  <cp:revision>70</cp:revision>
  <dcterms:created xsi:type="dcterms:W3CDTF">2020-09-16T09:44:36Z</dcterms:created>
  <dcterms:modified xsi:type="dcterms:W3CDTF">2024-05-03T12:41:40Z</dcterms:modified>
</cp:coreProperties>
</file>