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9"/>
  </p:notesMasterIdLst>
  <p:handoutMasterIdLst>
    <p:handoutMasterId r:id="rId20"/>
  </p:handoutMasterIdLst>
  <p:sldIdLst>
    <p:sldId id="263" r:id="rId2"/>
    <p:sldId id="503" r:id="rId3"/>
    <p:sldId id="500" r:id="rId4"/>
    <p:sldId id="501" r:id="rId5"/>
    <p:sldId id="502" r:id="rId6"/>
    <p:sldId id="508" r:id="rId7"/>
    <p:sldId id="504" r:id="rId8"/>
    <p:sldId id="505" r:id="rId9"/>
    <p:sldId id="506" r:id="rId10"/>
    <p:sldId id="507" r:id="rId11"/>
    <p:sldId id="499" r:id="rId12"/>
    <p:sldId id="509" r:id="rId13"/>
    <p:sldId id="497" r:id="rId14"/>
    <p:sldId id="493" r:id="rId15"/>
    <p:sldId id="510" r:id="rId16"/>
    <p:sldId id="498" r:id="rId17"/>
    <p:sldId id="511" r:id="rId18"/>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8D8"/>
    <a:srgbClr val="BDCE17"/>
    <a:srgbClr val="0B1C2F"/>
    <a:srgbClr val="0B1B2E"/>
    <a:srgbClr val="EBF0B9"/>
    <a:srgbClr val="B2E0F3"/>
    <a:srgbClr val="B5BAC1"/>
    <a:srgbClr val="F8FAE7"/>
    <a:srgbClr val="E5F4FB"/>
    <a:srgbClr val="E6E8E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480" autoAdjust="0"/>
    <p:restoredTop sz="94660"/>
  </p:normalViewPr>
  <p:slideViewPr>
    <p:cSldViewPr snapToGrid="0">
      <p:cViewPr varScale="1">
        <p:scale>
          <a:sx n="125" d="100"/>
          <a:sy n="125" d="100"/>
        </p:scale>
        <p:origin x="456" y="91"/>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95" d="100"/>
          <a:sy n="95" d="100"/>
        </p:scale>
        <p:origin x="3187" y="5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a:extLst>
              <a:ext uri="{FF2B5EF4-FFF2-40B4-BE49-F238E27FC236}">
                <a16:creationId xmlns:a16="http://schemas.microsoft.com/office/drawing/2014/main" id="{B1A506C4-8798-41B7-930A-5C46C432524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a:extLst>
              <a:ext uri="{FF2B5EF4-FFF2-40B4-BE49-F238E27FC236}">
                <a16:creationId xmlns:a16="http://schemas.microsoft.com/office/drawing/2014/main" id="{C26497F3-FAC5-4F97-B2A0-664BC4EA6C55}"/>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930C15F-1F45-4690-9695-342ADCEEF33C}" type="datetimeFigureOut">
              <a:rPr lang="de-DE" smtClean="0"/>
              <a:t>03.05.2024</a:t>
            </a:fld>
            <a:endParaRPr lang="de-DE"/>
          </a:p>
        </p:txBody>
      </p:sp>
      <p:sp>
        <p:nvSpPr>
          <p:cNvPr id="4" name="Fußzeilenplatzhalter 3">
            <a:extLst>
              <a:ext uri="{FF2B5EF4-FFF2-40B4-BE49-F238E27FC236}">
                <a16:creationId xmlns:a16="http://schemas.microsoft.com/office/drawing/2014/main" id="{8A18F0C7-0C44-4DF5-B455-56E40960C5F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a:extLst>
              <a:ext uri="{FF2B5EF4-FFF2-40B4-BE49-F238E27FC236}">
                <a16:creationId xmlns:a16="http://schemas.microsoft.com/office/drawing/2014/main" id="{B0BEC7C7-802D-41AE-B19C-73DAD92DAE7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5A6F7AB-63DD-4480-B717-4790EAABE48A}" type="slidenum">
              <a:rPr lang="de-DE" smtClean="0"/>
              <a:t>‹Nr.›</a:t>
            </a:fld>
            <a:endParaRPr lang="de-DE"/>
          </a:p>
        </p:txBody>
      </p:sp>
    </p:spTree>
    <p:extLst>
      <p:ext uri="{BB962C8B-B14F-4D97-AF65-F5344CB8AC3E}">
        <p14:creationId xmlns:p14="http://schemas.microsoft.com/office/powerpoint/2010/main" val="174604341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0E6F3EA-20EB-4293-8045-24CEA2957738}" type="datetimeFigureOut">
              <a:rPr lang="de-DE" smtClean="0"/>
              <a:t>03.05.2024</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119A4DF-5687-41A7-9008-20301823BEA7}" type="slidenum">
              <a:rPr lang="de-DE" smtClean="0"/>
              <a:t>‹Nr.›</a:t>
            </a:fld>
            <a:endParaRPr lang="de-DE"/>
          </a:p>
        </p:txBody>
      </p:sp>
    </p:spTree>
    <p:extLst>
      <p:ext uri="{BB962C8B-B14F-4D97-AF65-F5344CB8AC3E}">
        <p14:creationId xmlns:p14="http://schemas.microsoft.com/office/powerpoint/2010/main" val="19886669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sv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_NFDI4BI_Stil1">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F8568E8-E8D8-4B0C-B20C-5E9A1F7F0451}"/>
              </a:ext>
            </a:extLst>
          </p:cNvPr>
          <p:cNvSpPr>
            <a:spLocks noGrp="1"/>
          </p:cNvSpPr>
          <p:nvPr>
            <p:ph type="ctrTitle" hasCustomPrompt="1"/>
          </p:nvPr>
        </p:nvSpPr>
        <p:spPr>
          <a:xfrm>
            <a:off x="1998133" y="2193888"/>
            <a:ext cx="8195734" cy="1115402"/>
          </a:xfrm>
        </p:spPr>
        <p:txBody>
          <a:bodyPr anchor="b"/>
          <a:lstStyle>
            <a:lvl1pPr algn="l">
              <a:defRPr sz="6000">
                <a:solidFill>
                  <a:srgbClr val="0B1B2E"/>
                </a:solidFill>
                <a:latin typeface="Leelawadee UI" panose="020B0502040204020203" pitchFamily="34" charset="-34"/>
                <a:cs typeface="Leelawadee UI" panose="020B0502040204020203" pitchFamily="34" charset="-34"/>
              </a:defRPr>
            </a:lvl1pPr>
          </a:lstStyle>
          <a:p>
            <a:r>
              <a:rPr lang="de-DE" dirty="0"/>
              <a:t>TITEL Stil 1</a:t>
            </a:r>
          </a:p>
        </p:txBody>
      </p:sp>
      <p:sp>
        <p:nvSpPr>
          <p:cNvPr id="3" name="Untertitel 2">
            <a:extLst>
              <a:ext uri="{FF2B5EF4-FFF2-40B4-BE49-F238E27FC236}">
                <a16:creationId xmlns:a16="http://schemas.microsoft.com/office/drawing/2014/main" id="{38314AA3-59CF-4CA5-A1B3-F388C3FA9DD1}"/>
              </a:ext>
            </a:extLst>
          </p:cNvPr>
          <p:cNvSpPr>
            <a:spLocks noGrp="1"/>
          </p:cNvSpPr>
          <p:nvPr>
            <p:ph type="subTitle" idx="1" hasCustomPrompt="1"/>
          </p:nvPr>
        </p:nvSpPr>
        <p:spPr>
          <a:xfrm>
            <a:off x="1998133" y="3429000"/>
            <a:ext cx="8195734" cy="1187032"/>
          </a:xfrm>
        </p:spPr>
        <p:txBody>
          <a:bodyPr/>
          <a:lstStyle>
            <a:lvl1pPr marL="0" indent="0" algn="l">
              <a:buNone/>
              <a:defRPr sz="2400">
                <a:solidFill>
                  <a:srgbClr val="0B1B2E"/>
                </a:solidFill>
                <a:latin typeface="Leelawadee UI" panose="020B0502040204020203" pitchFamily="34" charset="-34"/>
                <a:cs typeface="Leelawadee UI" panose="020B0502040204020203" pitchFamily="34" charset="-34"/>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Untertitel</a:t>
            </a:r>
          </a:p>
        </p:txBody>
      </p:sp>
      <p:sp>
        <p:nvSpPr>
          <p:cNvPr id="20" name="Textplatzhalter 19">
            <a:extLst>
              <a:ext uri="{FF2B5EF4-FFF2-40B4-BE49-F238E27FC236}">
                <a16:creationId xmlns:a16="http://schemas.microsoft.com/office/drawing/2014/main" id="{4356A2F9-EDC7-48E1-8AB1-E4CCD67C4B13}"/>
              </a:ext>
            </a:extLst>
          </p:cNvPr>
          <p:cNvSpPr>
            <a:spLocks noGrp="1"/>
          </p:cNvSpPr>
          <p:nvPr>
            <p:ph type="body" sz="quarter" idx="13" hasCustomPrompt="1"/>
          </p:nvPr>
        </p:nvSpPr>
        <p:spPr>
          <a:xfrm>
            <a:off x="1997604" y="5133466"/>
            <a:ext cx="8194675" cy="707326"/>
          </a:xfrm>
        </p:spPr>
        <p:txBody>
          <a:bodyPr>
            <a:noAutofit/>
          </a:bodyPr>
          <a:lstStyle>
            <a:lvl1pPr marL="0" indent="0" algn="l">
              <a:buNone/>
              <a:defRPr sz="1800" i="0">
                <a:solidFill>
                  <a:srgbClr val="0B1B2E"/>
                </a:solidFill>
                <a:latin typeface="Leelawadee UI" panose="020B0502040204020203" pitchFamily="34" charset="-34"/>
                <a:cs typeface="Leelawadee UI" panose="020B0502040204020203" pitchFamily="34" charset="-34"/>
              </a:defRPr>
            </a:lvl1pPr>
            <a:lvl2pPr>
              <a:defRPr sz="1800">
                <a:solidFill>
                  <a:srgbClr val="0B1B2E"/>
                </a:solidFill>
                <a:latin typeface="Arial" panose="020B0604020202020204" pitchFamily="34" charset="0"/>
                <a:cs typeface="Arial" panose="020B0604020202020204" pitchFamily="34" charset="0"/>
              </a:defRPr>
            </a:lvl2pPr>
            <a:lvl3pPr>
              <a:defRPr sz="1600">
                <a:solidFill>
                  <a:srgbClr val="0B1B2E"/>
                </a:solidFill>
                <a:latin typeface="Arial" panose="020B0604020202020204" pitchFamily="34" charset="0"/>
                <a:cs typeface="Arial" panose="020B0604020202020204" pitchFamily="34" charset="0"/>
              </a:defRPr>
            </a:lvl3pPr>
            <a:lvl4pPr>
              <a:defRPr sz="1400">
                <a:solidFill>
                  <a:srgbClr val="0B1B2E"/>
                </a:solidFill>
                <a:latin typeface="Arial" panose="020B0604020202020204" pitchFamily="34" charset="0"/>
                <a:cs typeface="Arial" panose="020B0604020202020204" pitchFamily="34" charset="0"/>
              </a:defRPr>
            </a:lvl4pPr>
            <a:lvl5pPr>
              <a:defRPr sz="1400">
                <a:solidFill>
                  <a:srgbClr val="0B1B2E"/>
                </a:solidFill>
                <a:latin typeface="Arial" panose="020B0604020202020204" pitchFamily="34" charset="0"/>
                <a:cs typeface="Arial" panose="020B0604020202020204" pitchFamily="34" charset="0"/>
              </a:defRPr>
            </a:lvl5pPr>
          </a:lstStyle>
          <a:p>
            <a:pPr lvl="0"/>
            <a:r>
              <a:rPr lang="de-DE" dirty="0"/>
              <a:t>Autoren</a:t>
            </a:r>
          </a:p>
        </p:txBody>
      </p:sp>
      <p:sp>
        <p:nvSpPr>
          <p:cNvPr id="15" name="Rechteck 14">
            <a:extLst>
              <a:ext uri="{FF2B5EF4-FFF2-40B4-BE49-F238E27FC236}">
                <a16:creationId xmlns:a16="http://schemas.microsoft.com/office/drawing/2014/main" id="{C44CB247-4B11-4B1F-BFE1-F0AB679E8EDA}"/>
              </a:ext>
            </a:extLst>
          </p:cNvPr>
          <p:cNvSpPr/>
          <p:nvPr userDrawn="1"/>
        </p:nvSpPr>
        <p:spPr>
          <a:xfrm>
            <a:off x="1" y="6667500"/>
            <a:ext cx="1092200" cy="190500"/>
          </a:xfrm>
          <a:prstGeom prst="rect">
            <a:avLst/>
          </a:prstGeom>
          <a:solidFill>
            <a:srgbClr val="0B1C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6" name="Rechteck 15">
            <a:extLst>
              <a:ext uri="{FF2B5EF4-FFF2-40B4-BE49-F238E27FC236}">
                <a16:creationId xmlns:a16="http://schemas.microsoft.com/office/drawing/2014/main" id="{A8DDB9D7-FB12-4D6C-AD8F-FB67AF03AD13}"/>
              </a:ext>
            </a:extLst>
          </p:cNvPr>
          <p:cNvSpPr/>
          <p:nvPr userDrawn="1"/>
        </p:nvSpPr>
        <p:spPr>
          <a:xfrm>
            <a:off x="1092201" y="6667500"/>
            <a:ext cx="2123129" cy="190500"/>
          </a:xfrm>
          <a:prstGeom prst="rect">
            <a:avLst/>
          </a:prstGeom>
          <a:solidFill>
            <a:srgbClr val="0098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E5F4FB"/>
              </a:solidFill>
            </a:endParaRPr>
          </a:p>
        </p:txBody>
      </p:sp>
      <p:sp>
        <p:nvSpPr>
          <p:cNvPr id="18" name="Rechteck 17">
            <a:extLst>
              <a:ext uri="{FF2B5EF4-FFF2-40B4-BE49-F238E27FC236}">
                <a16:creationId xmlns:a16="http://schemas.microsoft.com/office/drawing/2014/main" id="{CBA6503D-4F9C-4DFF-8EDA-A0C4BCFDFF71}"/>
              </a:ext>
            </a:extLst>
          </p:cNvPr>
          <p:cNvSpPr/>
          <p:nvPr userDrawn="1"/>
        </p:nvSpPr>
        <p:spPr>
          <a:xfrm>
            <a:off x="3215330" y="6667500"/>
            <a:ext cx="3210870" cy="190500"/>
          </a:xfrm>
          <a:prstGeom prst="rect">
            <a:avLst/>
          </a:prstGeom>
          <a:solidFill>
            <a:srgbClr val="BDCE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cxnSp>
        <p:nvCxnSpPr>
          <p:cNvPr id="5" name="Gerader Verbinder 4">
            <a:extLst>
              <a:ext uri="{FF2B5EF4-FFF2-40B4-BE49-F238E27FC236}">
                <a16:creationId xmlns:a16="http://schemas.microsoft.com/office/drawing/2014/main" id="{9AD22F27-9C07-4F53-9642-576077341F1F}"/>
              </a:ext>
            </a:extLst>
          </p:cNvPr>
          <p:cNvCxnSpPr>
            <a:cxnSpLocks/>
          </p:cNvCxnSpPr>
          <p:nvPr userDrawn="1"/>
        </p:nvCxnSpPr>
        <p:spPr>
          <a:xfrm>
            <a:off x="1775460" y="2186268"/>
            <a:ext cx="0" cy="2429764"/>
          </a:xfrm>
          <a:prstGeom prst="line">
            <a:avLst/>
          </a:prstGeom>
        </p:spPr>
        <p:style>
          <a:lnRef idx="1">
            <a:schemeClr val="dk1"/>
          </a:lnRef>
          <a:fillRef idx="0">
            <a:schemeClr val="dk1"/>
          </a:fillRef>
          <a:effectRef idx="0">
            <a:schemeClr val="dk1"/>
          </a:effectRef>
          <a:fontRef idx="minor">
            <a:schemeClr val="tx1"/>
          </a:fontRef>
        </p:style>
      </p:cxnSp>
      <p:pic>
        <p:nvPicPr>
          <p:cNvPr id="13" name="Grafik 12">
            <a:extLst>
              <a:ext uri="{FF2B5EF4-FFF2-40B4-BE49-F238E27FC236}">
                <a16:creationId xmlns:a16="http://schemas.microsoft.com/office/drawing/2014/main" id="{B397C995-1FDA-47DF-A2D9-7C84770DDA9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983626" y="265709"/>
            <a:ext cx="3866757" cy="1207722"/>
          </a:xfrm>
          <a:prstGeom prst="rect">
            <a:avLst/>
          </a:prstGeom>
        </p:spPr>
      </p:pic>
      <p:sp>
        <p:nvSpPr>
          <p:cNvPr id="14" name="Datumsplatzhalter 3">
            <a:extLst>
              <a:ext uri="{FF2B5EF4-FFF2-40B4-BE49-F238E27FC236}">
                <a16:creationId xmlns:a16="http://schemas.microsoft.com/office/drawing/2014/main" id="{CDAC1051-046B-43F2-8617-8B2A924EF9A8}"/>
              </a:ext>
            </a:extLst>
          </p:cNvPr>
          <p:cNvSpPr>
            <a:spLocks noGrp="1"/>
          </p:cNvSpPr>
          <p:nvPr>
            <p:ph type="dt" sz="half" idx="2"/>
          </p:nvPr>
        </p:nvSpPr>
        <p:spPr>
          <a:xfrm>
            <a:off x="10333461" y="6422390"/>
            <a:ext cx="755317" cy="260985"/>
          </a:xfrm>
          <a:prstGeom prst="rect">
            <a:avLst/>
          </a:prstGeom>
        </p:spPr>
        <p:txBody>
          <a:bodyPr anchor="ctr" anchorCtr="0"/>
          <a:lstStyle>
            <a:lvl1pPr algn="ctr">
              <a:defRPr sz="900">
                <a:solidFill>
                  <a:schemeClr val="tx1"/>
                </a:solidFill>
                <a:latin typeface="Leelawadee UI" panose="020B0502040204020203" pitchFamily="34" charset="-34"/>
                <a:cs typeface="Leelawadee UI" panose="020B0502040204020203" pitchFamily="34" charset="-34"/>
              </a:defRPr>
            </a:lvl1pPr>
          </a:lstStyle>
          <a:p>
            <a:r>
              <a:rPr lang="de-DE" dirty="0"/>
              <a:t>29/04/24</a:t>
            </a:r>
          </a:p>
        </p:txBody>
      </p:sp>
      <p:sp>
        <p:nvSpPr>
          <p:cNvPr id="19" name="Foliennummernplatzhalter 5">
            <a:extLst>
              <a:ext uri="{FF2B5EF4-FFF2-40B4-BE49-F238E27FC236}">
                <a16:creationId xmlns:a16="http://schemas.microsoft.com/office/drawing/2014/main" id="{FFCEAC8B-F1F5-4E83-B2DB-A8C1DB9DDDB8}"/>
              </a:ext>
            </a:extLst>
          </p:cNvPr>
          <p:cNvSpPr>
            <a:spLocks noGrp="1"/>
          </p:cNvSpPr>
          <p:nvPr>
            <p:ph type="sldNum" sz="quarter" idx="4"/>
          </p:nvPr>
        </p:nvSpPr>
        <p:spPr>
          <a:xfrm>
            <a:off x="11099799" y="6422390"/>
            <a:ext cx="584201" cy="260985"/>
          </a:xfrm>
          <a:prstGeom prst="rect">
            <a:avLst/>
          </a:prstGeom>
        </p:spPr>
        <p:txBody>
          <a:bodyPr anchor="ctr" anchorCtr="0"/>
          <a:lstStyle>
            <a:lvl1pPr algn="ctr">
              <a:defRPr sz="900">
                <a:solidFill>
                  <a:srgbClr val="0B1B2E"/>
                </a:solidFill>
                <a:latin typeface="Leelawadee UI" panose="020B0502040204020203" pitchFamily="34" charset="-34"/>
                <a:cs typeface="Leelawadee UI" panose="020B0502040204020203" pitchFamily="34" charset="-34"/>
              </a:defRPr>
            </a:lvl1pPr>
          </a:lstStyle>
          <a:p>
            <a:fld id="{8B28DBE6-A72F-4110-9C20-90C998823C45}" type="slidenum">
              <a:rPr lang="de-DE" smtClean="0"/>
              <a:pPr/>
              <a:t>‹Nr.›</a:t>
            </a:fld>
            <a:endParaRPr lang="de-DE" dirty="0"/>
          </a:p>
        </p:txBody>
      </p:sp>
      <p:sp>
        <p:nvSpPr>
          <p:cNvPr id="21" name="Textfeld 20">
            <a:extLst>
              <a:ext uri="{FF2B5EF4-FFF2-40B4-BE49-F238E27FC236}">
                <a16:creationId xmlns:a16="http://schemas.microsoft.com/office/drawing/2014/main" id="{6A1CA90A-167F-4FB5-AA5B-3F64E376AD06}"/>
              </a:ext>
            </a:extLst>
          </p:cNvPr>
          <p:cNvSpPr txBox="1"/>
          <p:nvPr userDrawn="1"/>
        </p:nvSpPr>
        <p:spPr>
          <a:xfrm>
            <a:off x="6668429" y="6422390"/>
            <a:ext cx="3665032" cy="277485"/>
          </a:xfrm>
          <a:prstGeom prst="rect">
            <a:avLst/>
          </a:prstGeom>
          <a:noFill/>
        </p:spPr>
        <p:txBody>
          <a:bodyPr wrap="square" rtlCol="0">
            <a:noAutofit/>
          </a:bodyPr>
          <a:lstStyle/>
          <a:p>
            <a:r>
              <a:rPr lang="de-DE" sz="1050" b="1" dirty="0">
                <a:latin typeface="Leelawadee UI" panose="020B0502040204020203" pitchFamily="34" charset="-34"/>
                <a:cs typeface="Leelawadee UI" panose="020B0502040204020203" pitchFamily="34" charset="-34"/>
              </a:rPr>
              <a:t>FAIR </a:t>
            </a:r>
            <a:r>
              <a:rPr lang="de-DE" sz="1050" b="1" dirty="0" err="1">
                <a:latin typeface="Leelawadee UI" panose="020B0502040204020203" pitchFamily="34" charset="-34"/>
                <a:cs typeface="Leelawadee UI" panose="020B0502040204020203" pitchFamily="34" charset="-34"/>
              </a:rPr>
              <a:t>image</a:t>
            </a:r>
            <a:r>
              <a:rPr lang="de-DE" sz="1050" b="1" dirty="0">
                <a:latin typeface="Leelawadee UI" panose="020B0502040204020203" pitchFamily="34" charset="-34"/>
                <a:cs typeface="Leelawadee UI" panose="020B0502040204020203" pitchFamily="34" charset="-34"/>
              </a:rPr>
              <a:t> </a:t>
            </a:r>
            <a:r>
              <a:rPr lang="de-DE" sz="1050" b="1" dirty="0" err="1">
                <a:latin typeface="Leelawadee UI" panose="020B0502040204020203" pitchFamily="34" charset="-34"/>
                <a:cs typeface="Leelawadee UI" panose="020B0502040204020203" pitchFamily="34" charset="-34"/>
              </a:rPr>
              <a:t>data</a:t>
            </a:r>
            <a:r>
              <a:rPr lang="de-DE" sz="1050" b="1" dirty="0">
                <a:latin typeface="Leelawadee UI" panose="020B0502040204020203" pitchFamily="34" charset="-34"/>
                <a:cs typeface="Leelawadee UI" panose="020B0502040204020203" pitchFamily="34" charset="-34"/>
              </a:rPr>
              <a:t> </a:t>
            </a:r>
            <a:r>
              <a:rPr lang="de-DE" sz="1050" b="1" dirty="0" err="1">
                <a:latin typeface="Leelawadee UI" panose="020B0502040204020203" pitchFamily="34" charset="-34"/>
                <a:cs typeface="Leelawadee UI" panose="020B0502040204020203" pitchFamily="34" charset="-34"/>
              </a:rPr>
              <a:t>handling</a:t>
            </a:r>
            <a:r>
              <a:rPr lang="de-DE" sz="1050" b="1" dirty="0">
                <a:latin typeface="Leelawadee UI" panose="020B0502040204020203" pitchFamily="34" charset="-34"/>
                <a:cs typeface="Leelawadee UI" panose="020B0502040204020203" pitchFamily="34" charset="-34"/>
              </a:rPr>
              <a:t> </a:t>
            </a:r>
            <a:r>
              <a:rPr lang="de-DE" sz="1050" b="1" dirty="0" err="1">
                <a:latin typeface="Leelawadee UI" panose="020B0502040204020203" pitchFamily="34" charset="-34"/>
                <a:cs typeface="Leelawadee UI" panose="020B0502040204020203" pitchFamily="34" charset="-34"/>
              </a:rPr>
              <a:t>with</a:t>
            </a:r>
            <a:r>
              <a:rPr lang="de-DE" sz="1050" b="1" dirty="0">
                <a:latin typeface="Leelawadee UI" panose="020B0502040204020203" pitchFamily="34" charset="-34"/>
                <a:cs typeface="Leelawadee UI" panose="020B0502040204020203" pitchFamily="34" charset="-34"/>
              </a:rPr>
              <a:t> OMERO </a:t>
            </a:r>
            <a:r>
              <a:rPr lang="de-DE" sz="1050" b="1" dirty="0" err="1">
                <a:latin typeface="Leelawadee UI" panose="020B0502040204020203" pitchFamily="34" charset="-34"/>
                <a:cs typeface="Leelawadee UI" panose="020B0502040204020203" pitchFamily="34" charset="-34"/>
              </a:rPr>
              <a:t>workshop</a:t>
            </a:r>
            <a:endParaRPr lang="de-DE" sz="1050" b="1" dirty="0">
              <a:latin typeface="Leelawadee UI" panose="020B0502040204020203" pitchFamily="34" charset="-34"/>
              <a:cs typeface="Leelawadee UI" panose="020B0502040204020203" pitchFamily="34" charset="-34"/>
            </a:endParaRPr>
          </a:p>
        </p:txBody>
      </p:sp>
      <p:pic>
        <p:nvPicPr>
          <p:cNvPr id="22" name="Grafik 21">
            <a:extLst>
              <a:ext uri="{FF2B5EF4-FFF2-40B4-BE49-F238E27FC236}">
                <a16:creationId xmlns:a16="http://schemas.microsoft.com/office/drawing/2014/main" id="{4795EB85-BEA9-4BBF-A149-1DE8BAF571E5}"/>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593620" y="400926"/>
            <a:ext cx="5580704" cy="6151956"/>
          </a:xfrm>
          <a:prstGeom prst="rect">
            <a:avLst/>
          </a:prstGeom>
        </p:spPr>
      </p:pic>
    </p:spTree>
    <p:extLst>
      <p:ext uri="{BB962C8B-B14F-4D97-AF65-F5344CB8AC3E}">
        <p14:creationId xmlns:p14="http://schemas.microsoft.com/office/powerpoint/2010/main" val="25054295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Inhalt_01_NFDI4BI_Stil1">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15F3439-9F3E-4D57-9093-2566E8055C00}"/>
              </a:ext>
            </a:extLst>
          </p:cNvPr>
          <p:cNvSpPr>
            <a:spLocks noGrp="1"/>
          </p:cNvSpPr>
          <p:nvPr>
            <p:ph type="title"/>
          </p:nvPr>
        </p:nvSpPr>
        <p:spPr>
          <a:xfrm>
            <a:off x="838200" y="284507"/>
            <a:ext cx="9029902" cy="681355"/>
          </a:xfrm>
        </p:spPr>
        <p:txBody>
          <a:bodyPr/>
          <a:lstStyle>
            <a:lvl1pPr>
              <a:defRPr>
                <a:solidFill>
                  <a:srgbClr val="0B1B2E"/>
                </a:solidFill>
                <a:latin typeface="Leelawadee UI" panose="020B0502040204020203" pitchFamily="34" charset="-34"/>
                <a:cs typeface="Leelawadee UI" panose="020B0502040204020203" pitchFamily="34" charset="-34"/>
              </a:defRPr>
            </a:lvl1pPr>
          </a:lstStyle>
          <a:p>
            <a:r>
              <a:rPr lang="de-DE" dirty="0"/>
              <a:t>Mastertitelformat bearbeiten</a:t>
            </a:r>
          </a:p>
        </p:txBody>
      </p:sp>
      <p:sp>
        <p:nvSpPr>
          <p:cNvPr id="3" name="Inhaltsplatzhalter 2">
            <a:extLst>
              <a:ext uri="{FF2B5EF4-FFF2-40B4-BE49-F238E27FC236}">
                <a16:creationId xmlns:a16="http://schemas.microsoft.com/office/drawing/2014/main" id="{C041D57A-985F-4B08-BCD7-A5833B483884}"/>
              </a:ext>
            </a:extLst>
          </p:cNvPr>
          <p:cNvSpPr>
            <a:spLocks noGrp="1"/>
          </p:cNvSpPr>
          <p:nvPr>
            <p:ph idx="1" hasCustomPrompt="1"/>
          </p:nvPr>
        </p:nvSpPr>
        <p:spPr>
          <a:xfrm>
            <a:off x="838200" y="1320800"/>
            <a:ext cx="10845800" cy="4856163"/>
          </a:xfrm>
        </p:spPr>
        <p:txBody>
          <a:bodyPr/>
          <a:lstStyle>
            <a:lvl1pPr>
              <a:defRPr>
                <a:latin typeface="Leelawadee UI" panose="020B0502040204020203" pitchFamily="34" charset="-34"/>
                <a:cs typeface="Leelawadee UI" panose="020B0502040204020203" pitchFamily="34" charset="-34"/>
              </a:defRPr>
            </a:lvl1pPr>
            <a:lvl2pPr>
              <a:defRPr>
                <a:latin typeface="Leelawadee UI" panose="020B0502040204020203" pitchFamily="34" charset="-34"/>
                <a:cs typeface="Leelawadee UI" panose="020B0502040204020203" pitchFamily="34" charset="-34"/>
              </a:defRPr>
            </a:lvl2pPr>
            <a:lvl3pPr>
              <a:defRPr>
                <a:latin typeface="Leelawadee UI" panose="020B0502040204020203" pitchFamily="34" charset="-34"/>
                <a:cs typeface="Leelawadee UI" panose="020B0502040204020203" pitchFamily="34" charset="-34"/>
              </a:defRPr>
            </a:lvl3pPr>
            <a:lvl4pPr>
              <a:defRPr>
                <a:latin typeface="Leelawadee UI" panose="020B0502040204020203" pitchFamily="34" charset="-34"/>
                <a:cs typeface="Leelawadee UI" panose="020B0502040204020203" pitchFamily="34" charset="-34"/>
              </a:defRPr>
            </a:lvl4pPr>
            <a:lvl5pPr>
              <a:defRPr>
                <a:latin typeface="Leelawadee UI" panose="020B0502040204020203" pitchFamily="34" charset="-34"/>
                <a:cs typeface="Leelawadee UI" panose="020B0502040204020203" pitchFamily="34" charset="-34"/>
              </a:defRPr>
            </a:lvl5pPr>
          </a:lstStyle>
          <a:p>
            <a:pPr lvl="0"/>
            <a:r>
              <a:rPr lang="de-DE" dirty="0"/>
              <a:t>Inhaltsfolie Stil 1</a:t>
            </a:r>
          </a:p>
          <a:p>
            <a:pPr lvl="1"/>
            <a:r>
              <a:rPr lang="de-DE" dirty="0"/>
              <a:t>Zweite Ebene</a:t>
            </a:r>
          </a:p>
          <a:p>
            <a:pPr lvl="2"/>
            <a:r>
              <a:rPr lang="de-DE" dirty="0"/>
              <a:t>Dritte Ebene</a:t>
            </a:r>
          </a:p>
          <a:p>
            <a:pPr lvl="3"/>
            <a:r>
              <a:rPr lang="de-DE" dirty="0"/>
              <a:t>Vierte Ebene</a:t>
            </a:r>
          </a:p>
          <a:p>
            <a:pPr lvl="4"/>
            <a:r>
              <a:rPr lang="de-DE" dirty="0"/>
              <a:t>Fünfte Ebene</a:t>
            </a:r>
          </a:p>
        </p:txBody>
      </p:sp>
      <p:pic>
        <p:nvPicPr>
          <p:cNvPr id="7" name="Grafik 6">
            <a:extLst>
              <a:ext uri="{FF2B5EF4-FFF2-40B4-BE49-F238E27FC236}">
                <a16:creationId xmlns:a16="http://schemas.microsoft.com/office/drawing/2014/main" id="{EEB50CCD-96FB-47A6-B43D-8A6386F2513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125899" y="284507"/>
            <a:ext cx="1747344" cy="545756"/>
          </a:xfrm>
          <a:prstGeom prst="rect">
            <a:avLst/>
          </a:prstGeom>
        </p:spPr>
      </p:pic>
      <p:sp>
        <p:nvSpPr>
          <p:cNvPr id="17" name="Foliennummernplatzhalter 5">
            <a:extLst>
              <a:ext uri="{FF2B5EF4-FFF2-40B4-BE49-F238E27FC236}">
                <a16:creationId xmlns:a16="http://schemas.microsoft.com/office/drawing/2014/main" id="{80A0BD95-6A26-4BF4-842E-80F6FB772666}"/>
              </a:ext>
            </a:extLst>
          </p:cNvPr>
          <p:cNvSpPr>
            <a:spLocks noGrp="1"/>
          </p:cNvSpPr>
          <p:nvPr>
            <p:ph type="sldNum" sz="quarter" idx="4"/>
          </p:nvPr>
        </p:nvSpPr>
        <p:spPr>
          <a:xfrm>
            <a:off x="11099799" y="6422390"/>
            <a:ext cx="584201" cy="260985"/>
          </a:xfrm>
          <a:prstGeom prst="rect">
            <a:avLst/>
          </a:prstGeom>
        </p:spPr>
        <p:txBody>
          <a:bodyPr anchor="ctr" anchorCtr="0"/>
          <a:lstStyle>
            <a:lvl1pPr algn="ctr">
              <a:defRPr sz="900">
                <a:solidFill>
                  <a:srgbClr val="0B1B2E"/>
                </a:solidFill>
                <a:latin typeface="Leelawadee UI" panose="020B0502040204020203" pitchFamily="34" charset="-34"/>
                <a:cs typeface="Leelawadee UI" panose="020B0502040204020203" pitchFamily="34" charset="-34"/>
              </a:defRPr>
            </a:lvl1pPr>
          </a:lstStyle>
          <a:p>
            <a:fld id="{8B28DBE6-A72F-4110-9C20-90C998823C45}" type="slidenum">
              <a:rPr lang="de-DE" smtClean="0"/>
              <a:pPr/>
              <a:t>‹Nr.›</a:t>
            </a:fld>
            <a:endParaRPr lang="de-DE" dirty="0"/>
          </a:p>
        </p:txBody>
      </p:sp>
      <p:sp>
        <p:nvSpPr>
          <p:cNvPr id="18" name="Rechteck 17">
            <a:extLst>
              <a:ext uri="{FF2B5EF4-FFF2-40B4-BE49-F238E27FC236}">
                <a16:creationId xmlns:a16="http://schemas.microsoft.com/office/drawing/2014/main" id="{1FB3D4C2-91F4-483B-8B9E-051DC83D8DAF}"/>
              </a:ext>
            </a:extLst>
          </p:cNvPr>
          <p:cNvSpPr/>
          <p:nvPr userDrawn="1"/>
        </p:nvSpPr>
        <p:spPr>
          <a:xfrm>
            <a:off x="1" y="6667500"/>
            <a:ext cx="1092200" cy="190500"/>
          </a:xfrm>
          <a:prstGeom prst="rect">
            <a:avLst/>
          </a:prstGeom>
          <a:solidFill>
            <a:srgbClr val="0B1C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9" name="Rechteck 18">
            <a:extLst>
              <a:ext uri="{FF2B5EF4-FFF2-40B4-BE49-F238E27FC236}">
                <a16:creationId xmlns:a16="http://schemas.microsoft.com/office/drawing/2014/main" id="{71534C28-FA8E-487C-9A05-751D1C722235}"/>
              </a:ext>
            </a:extLst>
          </p:cNvPr>
          <p:cNvSpPr/>
          <p:nvPr userDrawn="1"/>
        </p:nvSpPr>
        <p:spPr>
          <a:xfrm>
            <a:off x="1092201" y="6667500"/>
            <a:ext cx="2123129" cy="190500"/>
          </a:xfrm>
          <a:prstGeom prst="rect">
            <a:avLst/>
          </a:prstGeom>
          <a:solidFill>
            <a:srgbClr val="0098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E5F4FB"/>
              </a:solidFill>
            </a:endParaRPr>
          </a:p>
        </p:txBody>
      </p:sp>
      <p:sp>
        <p:nvSpPr>
          <p:cNvPr id="20" name="Rechteck 19">
            <a:extLst>
              <a:ext uri="{FF2B5EF4-FFF2-40B4-BE49-F238E27FC236}">
                <a16:creationId xmlns:a16="http://schemas.microsoft.com/office/drawing/2014/main" id="{1A8874F5-296A-4E89-9001-102DBF3AA4B9}"/>
              </a:ext>
            </a:extLst>
          </p:cNvPr>
          <p:cNvSpPr/>
          <p:nvPr userDrawn="1"/>
        </p:nvSpPr>
        <p:spPr>
          <a:xfrm>
            <a:off x="3215330" y="6667500"/>
            <a:ext cx="3210870" cy="190500"/>
          </a:xfrm>
          <a:prstGeom prst="rect">
            <a:avLst/>
          </a:prstGeom>
          <a:solidFill>
            <a:srgbClr val="BDCE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1" name="Datumsplatzhalter 3">
            <a:extLst>
              <a:ext uri="{FF2B5EF4-FFF2-40B4-BE49-F238E27FC236}">
                <a16:creationId xmlns:a16="http://schemas.microsoft.com/office/drawing/2014/main" id="{E0F211F8-B2FE-47B8-94B8-8C51B71E2FA2}"/>
              </a:ext>
            </a:extLst>
          </p:cNvPr>
          <p:cNvSpPr>
            <a:spLocks noGrp="1"/>
          </p:cNvSpPr>
          <p:nvPr>
            <p:ph type="dt" sz="half" idx="2"/>
          </p:nvPr>
        </p:nvSpPr>
        <p:spPr>
          <a:xfrm>
            <a:off x="10333461" y="6422390"/>
            <a:ext cx="755317" cy="260985"/>
          </a:xfrm>
          <a:prstGeom prst="rect">
            <a:avLst/>
          </a:prstGeom>
        </p:spPr>
        <p:txBody>
          <a:bodyPr anchor="ctr" anchorCtr="0"/>
          <a:lstStyle>
            <a:lvl1pPr algn="ctr">
              <a:defRPr sz="900">
                <a:solidFill>
                  <a:schemeClr val="tx1"/>
                </a:solidFill>
                <a:latin typeface="Leelawadee UI" panose="020B0502040204020203" pitchFamily="34" charset="-34"/>
                <a:cs typeface="Leelawadee UI" panose="020B0502040204020203" pitchFamily="34" charset="-34"/>
              </a:defRPr>
            </a:lvl1pPr>
          </a:lstStyle>
          <a:p>
            <a:r>
              <a:rPr lang="de-DE" dirty="0"/>
              <a:t>29/04/24</a:t>
            </a:r>
          </a:p>
        </p:txBody>
      </p:sp>
      <p:sp>
        <p:nvSpPr>
          <p:cNvPr id="12" name="Textfeld 11">
            <a:extLst>
              <a:ext uri="{FF2B5EF4-FFF2-40B4-BE49-F238E27FC236}">
                <a16:creationId xmlns:a16="http://schemas.microsoft.com/office/drawing/2014/main" id="{A8EE994B-C151-424E-B3DD-2696A861F0C5}"/>
              </a:ext>
            </a:extLst>
          </p:cNvPr>
          <p:cNvSpPr txBox="1"/>
          <p:nvPr userDrawn="1"/>
        </p:nvSpPr>
        <p:spPr>
          <a:xfrm>
            <a:off x="6668429" y="6422390"/>
            <a:ext cx="3665032" cy="277485"/>
          </a:xfrm>
          <a:prstGeom prst="rect">
            <a:avLst/>
          </a:prstGeom>
          <a:noFill/>
        </p:spPr>
        <p:txBody>
          <a:bodyPr wrap="square" rtlCol="0">
            <a:noAutofit/>
          </a:bodyPr>
          <a:lstStyle/>
          <a:p>
            <a:r>
              <a:rPr lang="de-DE" sz="1050" b="1" dirty="0">
                <a:latin typeface="Leelawadee UI" panose="020B0502040204020203" pitchFamily="34" charset="-34"/>
                <a:cs typeface="Leelawadee UI" panose="020B0502040204020203" pitchFamily="34" charset="-34"/>
              </a:rPr>
              <a:t>FAIR </a:t>
            </a:r>
            <a:r>
              <a:rPr lang="de-DE" sz="1050" b="1" dirty="0" err="1">
                <a:latin typeface="Leelawadee UI" panose="020B0502040204020203" pitchFamily="34" charset="-34"/>
                <a:cs typeface="Leelawadee UI" panose="020B0502040204020203" pitchFamily="34" charset="-34"/>
              </a:rPr>
              <a:t>image</a:t>
            </a:r>
            <a:r>
              <a:rPr lang="de-DE" sz="1050" b="1" dirty="0">
                <a:latin typeface="Leelawadee UI" panose="020B0502040204020203" pitchFamily="34" charset="-34"/>
                <a:cs typeface="Leelawadee UI" panose="020B0502040204020203" pitchFamily="34" charset="-34"/>
              </a:rPr>
              <a:t> </a:t>
            </a:r>
            <a:r>
              <a:rPr lang="de-DE" sz="1050" b="1" dirty="0" err="1">
                <a:latin typeface="Leelawadee UI" panose="020B0502040204020203" pitchFamily="34" charset="-34"/>
                <a:cs typeface="Leelawadee UI" panose="020B0502040204020203" pitchFamily="34" charset="-34"/>
              </a:rPr>
              <a:t>data</a:t>
            </a:r>
            <a:r>
              <a:rPr lang="de-DE" sz="1050" b="1" dirty="0">
                <a:latin typeface="Leelawadee UI" panose="020B0502040204020203" pitchFamily="34" charset="-34"/>
                <a:cs typeface="Leelawadee UI" panose="020B0502040204020203" pitchFamily="34" charset="-34"/>
              </a:rPr>
              <a:t> </a:t>
            </a:r>
            <a:r>
              <a:rPr lang="de-DE" sz="1050" b="1" dirty="0" err="1">
                <a:latin typeface="Leelawadee UI" panose="020B0502040204020203" pitchFamily="34" charset="-34"/>
                <a:cs typeface="Leelawadee UI" panose="020B0502040204020203" pitchFamily="34" charset="-34"/>
              </a:rPr>
              <a:t>handling</a:t>
            </a:r>
            <a:r>
              <a:rPr lang="de-DE" sz="1050" b="1" dirty="0">
                <a:latin typeface="Leelawadee UI" panose="020B0502040204020203" pitchFamily="34" charset="-34"/>
                <a:cs typeface="Leelawadee UI" panose="020B0502040204020203" pitchFamily="34" charset="-34"/>
              </a:rPr>
              <a:t> </a:t>
            </a:r>
            <a:r>
              <a:rPr lang="de-DE" sz="1050" b="1" dirty="0" err="1">
                <a:latin typeface="Leelawadee UI" panose="020B0502040204020203" pitchFamily="34" charset="-34"/>
                <a:cs typeface="Leelawadee UI" panose="020B0502040204020203" pitchFamily="34" charset="-34"/>
              </a:rPr>
              <a:t>with</a:t>
            </a:r>
            <a:r>
              <a:rPr lang="de-DE" sz="1050" b="1" dirty="0">
                <a:latin typeface="Leelawadee UI" panose="020B0502040204020203" pitchFamily="34" charset="-34"/>
                <a:cs typeface="Leelawadee UI" panose="020B0502040204020203" pitchFamily="34" charset="-34"/>
              </a:rPr>
              <a:t> OMERO </a:t>
            </a:r>
            <a:r>
              <a:rPr lang="de-DE" sz="1050" b="1" dirty="0" err="1">
                <a:latin typeface="Leelawadee UI" panose="020B0502040204020203" pitchFamily="34" charset="-34"/>
                <a:cs typeface="Leelawadee UI" panose="020B0502040204020203" pitchFamily="34" charset="-34"/>
              </a:rPr>
              <a:t>workshop</a:t>
            </a:r>
            <a:endParaRPr lang="de-DE" sz="1050" b="1" dirty="0">
              <a:latin typeface="Leelawadee UI" panose="020B0502040204020203" pitchFamily="34" charset="-34"/>
              <a:cs typeface="Leelawadee UI" panose="020B0502040204020203" pitchFamily="34" charset="-34"/>
            </a:endParaRPr>
          </a:p>
        </p:txBody>
      </p:sp>
    </p:spTree>
    <p:extLst>
      <p:ext uri="{BB962C8B-B14F-4D97-AF65-F5344CB8AC3E}">
        <p14:creationId xmlns:p14="http://schemas.microsoft.com/office/powerpoint/2010/main" val="7533712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PhAnim="0" userDrawn="1">
  <p:cSld name="GerBI-slide">
    <p:bg>
      <p:bgPr>
        <a:gradFill>
          <a:gsLst>
            <a:gs pos="0">
              <a:schemeClr val="bg1"/>
            </a:gs>
            <a:gs pos="73000">
              <a:srgbClr val="F2F2F2"/>
            </a:gs>
            <a:gs pos="100000">
              <a:schemeClr val="bg1">
                <a:lumMod val="75000"/>
              </a:schemeClr>
            </a:gs>
          </a:gsLst>
          <a:lin ang="5400000" scaled="1"/>
        </a:gradFill>
        <a:effectLst/>
      </p:bgPr>
    </p:bg>
    <p:spTree>
      <p:nvGrpSpPr>
        <p:cNvPr id="1" name=""/>
        <p:cNvGrpSpPr/>
        <p:nvPr/>
      </p:nvGrpSpPr>
      <p:grpSpPr bwMode="auto">
        <a:xfrm>
          <a:off x="0" y="0"/>
          <a:ext cx="0" cy="0"/>
          <a:chOff x="0" y="0"/>
          <a:chExt cx="0" cy="0"/>
        </a:xfrm>
      </p:grpSpPr>
      <p:sp>
        <p:nvSpPr>
          <p:cNvPr id="4" name="Rechteck 13"/>
          <p:cNvSpPr/>
          <p:nvPr userDrawn="1"/>
        </p:nvSpPr>
        <p:spPr bwMode="auto">
          <a:xfrm>
            <a:off x="0" y="6538912"/>
            <a:ext cx="12192000" cy="312871"/>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latin typeface="+mn-lt"/>
            </a:endParaRPr>
          </a:p>
        </p:txBody>
      </p:sp>
      <p:sp>
        <p:nvSpPr>
          <p:cNvPr id="5" name="Datumsplatzhalter 1"/>
          <p:cNvSpPr>
            <a:spLocks noGrp="1"/>
          </p:cNvSpPr>
          <p:nvPr>
            <p:ph type="dt" sz="half" idx="10"/>
          </p:nvPr>
        </p:nvSpPr>
        <p:spPr bwMode="auto">
          <a:xfrm>
            <a:off x="235131" y="6537688"/>
            <a:ext cx="1123406" cy="312871"/>
          </a:xfrm>
        </p:spPr>
        <p:txBody>
          <a:bodyPr/>
          <a:lstStyle>
            <a:lvl1pPr algn="r">
              <a:defRPr>
                <a:solidFill>
                  <a:schemeClr val="bg1"/>
                </a:solidFill>
                <a:latin typeface="+mn-lt"/>
              </a:defRPr>
            </a:lvl1pPr>
          </a:lstStyle>
          <a:p>
            <a:pPr>
              <a:defRPr/>
            </a:pPr>
            <a:r>
              <a:rPr lang="de-DE"/>
              <a:t>01.02.2022</a:t>
            </a:r>
            <a:endParaRPr/>
          </a:p>
        </p:txBody>
      </p:sp>
      <p:sp>
        <p:nvSpPr>
          <p:cNvPr id="6" name="Fußzeilenplatzhalter 2"/>
          <p:cNvSpPr>
            <a:spLocks noGrp="1"/>
          </p:cNvSpPr>
          <p:nvPr>
            <p:ph type="ftr" sz="quarter" idx="11"/>
          </p:nvPr>
        </p:nvSpPr>
        <p:spPr bwMode="auto">
          <a:xfrm>
            <a:off x="4011741" y="6538912"/>
            <a:ext cx="4114800" cy="312871"/>
          </a:xfrm>
        </p:spPr>
        <p:txBody>
          <a:bodyPr/>
          <a:lstStyle>
            <a:lvl1pPr>
              <a:defRPr>
                <a:solidFill>
                  <a:schemeClr val="bg1"/>
                </a:solidFill>
                <a:latin typeface="+mn-lt"/>
              </a:defRPr>
            </a:lvl1pPr>
          </a:lstStyle>
          <a:p>
            <a:pPr>
              <a:defRPr/>
            </a:pPr>
            <a:r>
              <a:rPr lang="de-DE"/>
              <a:t>NFDI4BIOIMAGE</a:t>
            </a:r>
            <a:endParaRPr/>
          </a:p>
        </p:txBody>
      </p:sp>
      <p:sp>
        <p:nvSpPr>
          <p:cNvPr id="7" name="Foliennummernplatzhalter 3"/>
          <p:cNvSpPr>
            <a:spLocks noGrp="1"/>
          </p:cNvSpPr>
          <p:nvPr>
            <p:ph type="sldNum" sz="quarter" idx="12"/>
          </p:nvPr>
        </p:nvSpPr>
        <p:spPr bwMode="auto">
          <a:xfrm>
            <a:off x="11312435" y="6538911"/>
            <a:ext cx="618308" cy="312871"/>
          </a:xfrm>
        </p:spPr>
        <p:txBody>
          <a:bodyPr/>
          <a:lstStyle>
            <a:lvl1pPr algn="l">
              <a:defRPr>
                <a:solidFill>
                  <a:schemeClr val="bg1"/>
                </a:solidFill>
                <a:latin typeface="+mn-lt"/>
              </a:defRPr>
            </a:lvl1pPr>
          </a:lstStyle>
          <a:p>
            <a:pPr>
              <a:defRPr/>
            </a:pPr>
            <a:fld id="{01C7383B-F147-4BDE-BDA0-AE8ABB1D943C}" type="slidenum">
              <a:rPr lang="de-DE"/>
              <a:t>‹Nr.›</a:t>
            </a:fld>
            <a:endParaRPr lang="de-DE"/>
          </a:p>
        </p:txBody>
      </p:sp>
      <p:sp>
        <p:nvSpPr>
          <p:cNvPr id="8" name="Rechteck 5"/>
          <p:cNvSpPr/>
          <p:nvPr userDrawn="1"/>
        </p:nvSpPr>
        <p:spPr bwMode="auto">
          <a:xfrm>
            <a:off x="235131" y="188779"/>
            <a:ext cx="9342000" cy="73631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p>
        </p:txBody>
      </p:sp>
      <p:sp>
        <p:nvSpPr>
          <p:cNvPr id="9" name="Textplatzhalter 11"/>
          <p:cNvSpPr>
            <a:spLocks noGrp="1"/>
          </p:cNvSpPr>
          <p:nvPr>
            <p:ph type="body" sz="quarter" idx="13"/>
          </p:nvPr>
        </p:nvSpPr>
        <p:spPr bwMode="auto">
          <a:xfrm>
            <a:off x="235132" y="1158875"/>
            <a:ext cx="11695612" cy="5067300"/>
          </a:xfrm>
          <a:prstGeom prst="rect">
            <a:avLst/>
          </a:prstGeom>
        </p:spPr>
        <p:txBody>
          <a:bodyPr/>
          <a:lstStyle>
            <a:lvl1pPr>
              <a:buClr>
                <a:srgbClr val="00983A"/>
              </a:buClr>
              <a:defRPr>
                <a:latin typeface="+mn-lt"/>
              </a:defRPr>
            </a:lvl1pPr>
            <a:lvl2pPr>
              <a:buClr>
                <a:srgbClr val="00983A"/>
              </a:buClr>
              <a:defRPr>
                <a:latin typeface="+mn-lt"/>
              </a:defRPr>
            </a:lvl2pPr>
            <a:lvl3pPr>
              <a:buClr>
                <a:srgbClr val="00983A"/>
              </a:buClr>
              <a:defRPr>
                <a:latin typeface="+mn-lt"/>
              </a:defRPr>
            </a:lvl3pPr>
            <a:lvl4pPr>
              <a:buClr>
                <a:srgbClr val="00983A"/>
              </a:buClr>
              <a:defRPr>
                <a:latin typeface="+mn-lt"/>
              </a:defRPr>
            </a:lvl4pPr>
            <a:lvl5pPr>
              <a:buClr>
                <a:srgbClr val="00983A"/>
              </a:buClr>
              <a:defRPr>
                <a:latin typeface="+mn-lt"/>
              </a:defRPr>
            </a:lvl5pPr>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10" name="Titel 12"/>
          <p:cNvSpPr>
            <a:spLocks noGrp="1"/>
          </p:cNvSpPr>
          <p:nvPr>
            <p:ph type="title"/>
          </p:nvPr>
        </p:nvSpPr>
        <p:spPr bwMode="auto">
          <a:xfrm>
            <a:off x="235131" y="187554"/>
            <a:ext cx="9342000" cy="736311"/>
          </a:xfrm>
        </p:spPr>
        <p:txBody>
          <a:bodyPr>
            <a:normAutofit/>
          </a:bodyPr>
          <a:lstStyle>
            <a:lvl1pPr>
              <a:defRPr sz="4000">
                <a:latin typeface="+mn-lt"/>
              </a:defRPr>
            </a:lvl1pPr>
          </a:lstStyle>
          <a:p>
            <a:pPr>
              <a:defRPr/>
            </a:pPr>
            <a:r>
              <a:rPr lang="de-DE"/>
              <a:t>Mastertitelformat bearbeiten</a:t>
            </a:r>
            <a:endParaRPr/>
          </a:p>
        </p:txBody>
      </p:sp>
      <p:pic>
        <p:nvPicPr>
          <p:cNvPr id="11" name="Picture 1"/>
          <p:cNvPicPr>
            <a:picLocks noChangeAspect="1"/>
          </p:cNvPicPr>
          <p:nvPr userDrawn="1"/>
        </p:nvPicPr>
        <p:blipFill>
          <a:blip r:embed="rId2"/>
          <a:stretch/>
        </p:blipFill>
        <p:spPr bwMode="auto">
          <a:xfrm>
            <a:off x="9866994" y="260844"/>
            <a:ext cx="2063748" cy="565138"/>
          </a:xfrm>
          <a:prstGeom prst="rect">
            <a:avLst/>
          </a:prstGeom>
        </p:spPr>
      </p:pic>
    </p:spTree>
    <p:extLst>
      <p:ext uri="{BB962C8B-B14F-4D97-AF65-F5344CB8AC3E}">
        <p14:creationId xmlns:p14="http://schemas.microsoft.com/office/powerpoint/2010/main" val="330345352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11A1A6B5-083E-42BF-8433-08C321302978}"/>
              </a:ext>
            </a:extLst>
          </p:cNvPr>
          <p:cNvSpPr>
            <a:spLocks noGrp="1"/>
          </p:cNvSpPr>
          <p:nvPr>
            <p:ph type="title"/>
          </p:nvPr>
        </p:nvSpPr>
        <p:spPr>
          <a:xfrm>
            <a:off x="838200" y="365125"/>
            <a:ext cx="10845800" cy="1325563"/>
          </a:xfrm>
          <a:prstGeom prst="rect">
            <a:avLst/>
          </a:prstGeom>
        </p:spPr>
        <p:txBody>
          <a:bodyPr vert="horz" lIns="91440" tIns="45720" rIns="91440" bIns="45720" rtlCol="0" anchor="ctr">
            <a:normAutofit/>
          </a:bodyPr>
          <a:lstStyle/>
          <a:p>
            <a:r>
              <a:rPr lang="de-DE" dirty="0"/>
              <a:t>Mastertitelformat bearbeiten</a:t>
            </a:r>
          </a:p>
        </p:txBody>
      </p:sp>
      <p:sp>
        <p:nvSpPr>
          <p:cNvPr id="3" name="Textplatzhalter 2">
            <a:extLst>
              <a:ext uri="{FF2B5EF4-FFF2-40B4-BE49-F238E27FC236}">
                <a16:creationId xmlns:a16="http://schemas.microsoft.com/office/drawing/2014/main" id="{D1BAB5D5-ED86-40C4-BC60-CBF8FB8E605D}"/>
              </a:ext>
            </a:extLst>
          </p:cNvPr>
          <p:cNvSpPr>
            <a:spLocks noGrp="1"/>
          </p:cNvSpPr>
          <p:nvPr>
            <p:ph type="body" idx="1"/>
          </p:nvPr>
        </p:nvSpPr>
        <p:spPr>
          <a:xfrm>
            <a:off x="838200" y="1825625"/>
            <a:ext cx="10845800" cy="4351338"/>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0" name="Datumsplatzhalter 3">
            <a:extLst>
              <a:ext uri="{FF2B5EF4-FFF2-40B4-BE49-F238E27FC236}">
                <a16:creationId xmlns:a16="http://schemas.microsoft.com/office/drawing/2014/main" id="{E3E5F59B-A830-4786-BEED-8A14A0F8F252}"/>
              </a:ext>
            </a:extLst>
          </p:cNvPr>
          <p:cNvSpPr>
            <a:spLocks noGrp="1"/>
          </p:cNvSpPr>
          <p:nvPr>
            <p:ph type="dt" sz="half" idx="2"/>
          </p:nvPr>
        </p:nvSpPr>
        <p:spPr>
          <a:xfrm>
            <a:off x="10094429" y="6416040"/>
            <a:ext cx="905142" cy="260985"/>
          </a:xfrm>
          <a:prstGeom prst="rect">
            <a:avLst/>
          </a:prstGeom>
        </p:spPr>
        <p:txBody>
          <a:bodyPr anchor="ctr" anchorCtr="0"/>
          <a:lstStyle>
            <a:lvl1pPr algn="ctr">
              <a:defRPr sz="900">
                <a:solidFill>
                  <a:schemeClr val="tx1"/>
                </a:solidFill>
                <a:latin typeface="Leelawadee UI" panose="020B0502040204020203" pitchFamily="34" charset="-34"/>
                <a:cs typeface="Leelawadee UI" panose="020B0502040204020203" pitchFamily="34" charset="-34"/>
              </a:defRPr>
            </a:lvl1pPr>
          </a:lstStyle>
          <a:p>
            <a:r>
              <a:rPr lang="de-DE"/>
              <a:t>28/09/23</a:t>
            </a:r>
            <a:endParaRPr lang="de-DE" dirty="0"/>
          </a:p>
        </p:txBody>
      </p:sp>
      <p:sp>
        <p:nvSpPr>
          <p:cNvPr id="11" name="Fußzeilenplatzhalter 4">
            <a:extLst>
              <a:ext uri="{FF2B5EF4-FFF2-40B4-BE49-F238E27FC236}">
                <a16:creationId xmlns:a16="http://schemas.microsoft.com/office/drawing/2014/main" id="{45A99F85-DEFE-46AE-A20D-5DE4F6327DDF}"/>
              </a:ext>
            </a:extLst>
          </p:cNvPr>
          <p:cNvSpPr>
            <a:spLocks noGrp="1"/>
          </p:cNvSpPr>
          <p:nvPr>
            <p:ph type="ftr" sz="quarter" idx="3"/>
          </p:nvPr>
        </p:nvSpPr>
        <p:spPr>
          <a:xfrm>
            <a:off x="6845769" y="6422389"/>
            <a:ext cx="3248660" cy="260985"/>
          </a:xfrm>
          <a:prstGeom prst="rect">
            <a:avLst/>
          </a:prstGeom>
        </p:spPr>
        <p:txBody>
          <a:bodyPr anchor="ctr" anchorCtr="0"/>
          <a:lstStyle>
            <a:lvl1pPr algn="ctr">
              <a:defRPr sz="900" b="1">
                <a:solidFill>
                  <a:srgbClr val="0B1B2E"/>
                </a:solidFill>
                <a:latin typeface="Leelawadee UI" panose="020B0502040204020203" pitchFamily="34" charset="-34"/>
                <a:cs typeface="Leelawadee UI" panose="020B0502040204020203" pitchFamily="34" charset="-34"/>
              </a:defRPr>
            </a:lvl1pPr>
          </a:lstStyle>
          <a:p>
            <a:endParaRPr lang="de-DE" dirty="0"/>
          </a:p>
        </p:txBody>
      </p:sp>
      <p:sp>
        <p:nvSpPr>
          <p:cNvPr id="12" name="Foliennummernplatzhalter 5">
            <a:extLst>
              <a:ext uri="{FF2B5EF4-FFF2-40B4-BE49-F238E27FC236}">
                <a16:creationId xmlns:a16="http://schemas.microsoft.com/office/drawing/2014/main" id="{3D9BFE18-F82B-487F-A97F-B5DAA512CDA7}"/>
              </a:ext>
            </a:extLst>
          </p:cNvPr>
          <p:cNvSpPr>
            <a:spLocks noGrp="1"/>
          </p:cNvSpPr>
          <p:nvPr>
            <p:ph type="sldNum" sz="quarter" idx="4"/>
          </p:nvPr>
        </p:nvSpPr>
        <p:spPr>
          <a:xfrm>
            <a:off x="10999571" y="6416040"/>
            <a:ext cx="684429" cy="260985"/>
          </a:xfrm>
          <a:prstGeom prst="rect">
            <a:avLst/>
          </a:prstGeom>
        </p:spPr>
        <p:txBody>
          <a:bodyPr anchor="ctr" anchorCtr="0"/>
          <a:lstStyle>
            <a:lvl1pPr algn="ctr">
              <a:defRPr sz="900">
                <a:solidFill>
                  <a:srgbClr val="0B1B2E"/>
                </a:solidFill>
                <a:latin typeface="Leelawadee UI" panose="020B0502040204020203" pitchFamily="34" charset="-34"/>
                <a:cs typeface="Leelawadee UI" panose="020B0502040204020203" pitchFamily="34" charset="-34"/>
              </a:defRPr>
            </a:lvl1pPr>
          </a:lstStyle>
          <a:p>
            <a:fld id="{8B28DBE6-A72F-4110-9C20-90C998823C45}" type="slidenum">
              <a:rPr lang="de-DE" smtClean="0"/>
              <a:pPr/>
              <a:t>‹Nr.›</a:t>
            </a:fld>
            <a:endParaRPr lang="de-DE" dirty="0"/>
          </a:p>
        </p:txBody>
      </p:sp>
    </p:spTree>
    <p:extLst>
      <p:ext uri="{BB962C8B-B14F-4D97-AF65-F5344CB8AC3E}">
        <p14:creationId xmlns:p14="http://schemas.microsoft.com/office/powerpoint/2010/main" val="3459768777"/>
      </p:ext>
    </p:extLst>
  </p:cSld>
  <p:clrMap bg1="lt1" tx1="dk1" bg2="lt2" tx2="dk2" accent1="accent1" accent2="accent2" accent3="accent3" accent4="accent4" accent5="accent5" accent6="accent6" hlink="hlink" folHlink="folHlink"/>
  <p:sldLayoutIdLst>
    <p:sldLayoutId id="2147483675" r:id="rId1"/>
    <p:sldLayoutId id="2147483674" r:id="rId2"/>
    <p:sldLayoutId id="2147483676" r:id="rId3"/>
  </p:sldLayoutIdLst>
  <p:txStyles>
    <p:titleStyle>
      <a:lvl1pPr algn="l" defTabSz="914400" rtl="0" eaLnBrk="1" latinLnBrk="0" hangingPunct="1">
        <a:lnSpc>
          <a:spcPct val="90000"/>
        </a:lnSpc>
        <a:spcBef>
          <a:spcPct val="0"/>
        </a:spcBef>
        <a:buNone/>
        <a:defRPr sz="4400" kern="1200">
          <a:solidFill>
            <a:schemeClr val="tx1"/>
          </a:solidFill>
          <a:latin typeface="Leelawadee UI" panose="020B0502040204020203" pitchFamily="34" charset="-34"/>
          <a:ea typeface="+mj-ea"/>
          <a:cs typeface="Leelawadee UI" panose="020B0502040204020203" pitchFamily="34" charset="-34"/>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Leelawadee UI" panose="020B0502040204020203" pitchFamily="34" charset="-34"/>
          <a:ea typeface="+mn-ea"/>
          <a:cs typeface="Leelawadee UI" panose="020B0502040204020203" pitchFamily="34" charset="-34"/>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eelawadee UI" panose="020B0502040204020203" pitchFamily="34" charset="-34"/>
          <a:ea typeface="+mn-ea"/>
          <a:cs typeface="Leelawadee UI" panose="020B0502040204020203" pitchFamily="34" charset="-34"/>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eelawadee UI" panose="020B0502040204020203" pitchFamily="34" charset="-34"/>
          <a:ea typeface="+mn-ea"/>
          <a:cs typeface="Leelawadee UI" panose="020B0502040204020203" pitchFamily="34" charset="-34"/>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eelawadee UI" panose="020B0502040204020203" pitchFamily="34" charset="-34"/>
          <a:ea typeface="+mn-ea"/>
          <a:cs typeface="Leelawadee UI" panose="020B0502040204020203" pitchFamily="34" charset="-34"/>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eelawadee UI" panose="020B0502040204020203" pitchFamily="34" charset="-34"/>
          <a:ea typeface="+mn-ea"/>
          <a:cs typeface="Leelawadee UI" panose="020B0502040204020203" pitchFamily="34" charset="-34"/>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creativecommons.org/licenses/by/4.0"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hyperlink" Target="https://creativecommons.org/licenses/by/4.0/legalcode"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www.go-fair.org/fair-principles/" TargetMode="External"/><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faircookbook.elixir-europe.org/content/recipes/interoperability/introduction-terminologies-ontologies.html" TargetMode="External"/><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creativecommons.org/licenses/by/4.0/legalcode" TargetMode="External"/><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5" Type="http://schemas.openxmlformats.org/officeDocument/2006/relationships/hyperlink" Target="mailto:office@nfdi4bioimage.de" TargetMode="External"/><Relationship Id="rId4" Type="http://schemas.openxmlformats.org/officeDocument/2006/relationships/hyperlink" Target="https://www.i3dbio.de/"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hyperlink" Target="https://docs.docker.com/guides/docker-concepts/the-basics/what-is-an-image/" TargetMode="External"/><Relationship Id="rId5" Type="http://schemas.openxmlformats.org/officeDocument/2006/relationships/hyperlink" Target="https://en.wikipedia.org/wiki/Virtual_image" TargetMode="External"/><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hyperlink" Target="https://creativecommons.org/licenses/by/4.0/legalcode" TargetMode="External"/><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creativecommons.org/licenses/by/4.0/legalcode" TargetMode="External"/><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ncbi.nlm.nih.gov/mesh/" TargetMode="External"/><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creativecommons.org/licenses/by/4.0/legalcode" TargetMode="External"/><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creativecommons.org/licenses/by/4.0/legalcode" TargetMode="External"/><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hyperlink" Target="https://creativecommons.org/licenses/by/4.0/legalcode" TargetMode="External"/><Relationship Id="rId5" Type="http://schemas.openxmlformats.org/officeDocument/2006/relationships/hyperlink" Target="http://purl.obolibrary.org/obo/CL_0000624" TargetMode="Externa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4F51C391-5120-4D38-8BF8-E07FC1A3419A}"/>
              </a:ext>
            </a:extLst>
          </p:cNvPr>
          <p:cNvSpPr>
            <a:spLocks noGrp="1"/>
          </p:cNvSpPr>
          <p:nvPr>
            <p:ph type="ctrTitle"/>
          </p:nvPr>
        </p:nvSpPr>
        <p:spPr>
          <a:xfrm>
            <a:off x="1998132" y="2193888"/>
            <a:ext cx="9218508" cy="2585323"/>
          </a:xfrm>
        </p:spPr>
        <p:txBody>
          <a:bodyPr wrap="square" anchor="t" anchorCtr="0">
            <a:spAutoFit/>
          </a:bodyPr>
          <a:lstStyle/>
          <a:p>
            <a:pPr algn="l"/>
            <a:r>
              <a:rPr lang="de-DE" dirty="0" err="1">
                <a:latin typeface="Leelawadee UI" panose="020B0502040204020203" pitchFamily="34" charset="-34"/>
                <a:cs typeface="Leelawadee UI" panose="020B0502040204020203" pitchFamily="34" charset="-34"/>
              </a:rPr>
              <a:t>Introduction</a:t>
            </a:r>
            <a:r>
              <a:rPr lang="de-DE" dirty="0">
                <a:latin typeface="Leelawadee UI" panose="020B0502040204020203" pitchFamily="34" charset="-34"/>
                <a:cs typeface="Leelawadee UI" panose="020B0502040204020203" pitchFamily="34" charset="-34"/>
              </a:rPr>
              <a:t> </a:t>
            </a:r>
            <a:r>
              <a:rPr lang="de-DE" dirty="0" err="1">
                <a:latin typeface="Leelawadee UI" panose="020B0502040204020203" pitchFamily="34" charset="-34"/>
                <a:cs typeface="Leelawadee UI" panose="020B0502040204020203" pitchFamily="34" charset="-34"/>
              </a:rPr>
              <a:t>to</a:t>
            </a:r>
            <a:r>
              <a:rPr lang="de-DE" dirty="0">
                <a:latin typeface="Leelawadee UI" panose="020B0502040204020203" pitchFamily="34" charset="-34"/>
                <a:cs typeface="Leelawadee UI" panose="020B0502040204020203" pitchFamily="34" charset="-34"/>
              </a:rPr>
              <a:t> </a:t>
            </a:r>
            <a:r>
              <a:rPr lang="de-DE" dirty="0" err="1">
                <a:latin typeface="Leelawadee UI" panose="020B0502040204020203" pitchFamily="34" charset="-34"/>
                <a:cs typeface="Leelawadee UI" panose="020B0502040204020203" pitchFamily="34" charset="-34"/>
              </a:rPr>
              <a:t>Ontologies</a:t>
            </a:r>
            <a:r>
              <a:rPr lang="de-DE" dirty="0">
                <a:latin typeface="Leelawadee UI" panose="020B0502040204020203" pitchFamily="34" charset="-34"/>
                <a:cs typeface="Leelawadee UI" panose="020B0502040204020203" pitchFamily="34" charset="-34"/>
              </a:rPr>
              <a:t> and a </a:t>
            </a:r>
            <a:r>
              <a:rPr lang="de-DE" dirty="0" err="1">
                <a:latin typeface="Leelawadee UI" panose="020B0502040204020203" pitchFamily="34" charset="-34"/>
                <a:cs typeface="Leelawadee UI" panose="020B0502040204020203" pitchFamily="34" charset="-34"/>
              </a:rPr>
              <a:t>suggestions</a:t>
            </a:r>
            <a:r>
              <a:rPr lang="de-DE" dirty="0">
                <a:latin typeface="Leelawadee UI" panose="020B0502040204020203" pitchFamily="34" charset="-34"/>
                <a:cs typeface="Leelawadee UI" panose="020B0502040204020203" pitchFamily="34" charset="-34"/>
              </a:rPr>
              <a:t> on </a:t>
            </a:r>
            <a:r>
              <a:rPr lang="de-DE" dirty="0" err="1">
                <a:latin typeface="Leelawadee UI" panose="020B0502040204020203" pitchFamily="34" charset="-34"/>
                <a:cs typeface="Leelawadee UI" panose="020B0502040204020203" pitchFamily="34" charset="-34"/>
              </a:rPr>
              <a:t>how</a:t>
            </a:r>
            <a:r>
              <a:rPr lang="de-DE" dirty="0">
                <a:latin typeface="Leelawadee UI" panose="020B0502040204020203" pitchFamily="34" charset="-34"/>
                <a:cs typeface="Leelawadee UI" panose="020B0502040204020203" pitchFamily="34" charset="-34"/>
              </a:rPr>
              <a:t> </a:t>
            </a:r>
            <a:r>
              <a:rPr lang="de-DE" dirty="0" err="1">
                <a:latin typeface="Leelawadee UI" panose="020B0502040204020203" pitchFamily="34" charset="-34"/>
                <a:cs typeface="Leelawadee UI" panose="020B0502040204020203" pitchFamily="34" charset="-34"/>
              </a:rPr>
              <a:t>to</a:t>
            </a:r>
            <a:r>
              <a:rPr lang="de-DE" dirty="0">
                <a:latin typeface="Leelawadee UI" panose="020B0502040204020203" pitchFamily="34" charset="-34"/>
                <a:cs typeface="Leelawadee UI" panose="020B0502040204020203" pitchFamily="34" charset="-34"/>
              </a:rPr>
              <a:t> </a:t>
            </a:r>
            <a:r>
              <a:rPr lang="de-DE" dirty="0" err="1">
                <a:latin typeface="Leelawadee UI" panose="020B0502040204020203" pitchFamily="34" charset="-34"/>
                <a:cs typeface="Leelawadee UI" panose="020B0502040204020203" pitchFamily="34" charset="-34"/>
              </a:rPr>
              <a:t>use</a:t>
            </a:r>
            <a:r>
              <a:rPr lang="de-DE" dirty="0">
                <a:latin typeface="Leelawadee UI" panose="020B0502040204020203" pitchFamily="34" charset="-34"/>
                <a:cs typeface="Leelawadee UI" panose="020B0502040204020203" pitchFamily="34" charset="-34"/>
              </a:rPr>
              <a:t> in OMERO</a:t>
            </a:r>
          </a:p>
        </p:txBody>
      </p:sp>
      <p:sp>
        <p:nvSpPr>
          <p:cNvPr id="9" name="TextBox 1">
            <a:extLst>
              <a:ext uri="{FF2B5EF4-FFF2-40B4-BE49-F238E27FC236}">
                <a16:creationId xmlns:a16="http://schemas.microsoft.com/office/drawing/2014/main" id="{D5F599EF-06A8-4E3A-AE27-B3F6596C9B45}"/>
              </a:ext>
            </a:extLst>
          </p:cNvPr>
          <p:cNvSpPr txBox="1"/>
          <p:nvPr/>
        </p:nvSpPr>
        <p:spPr bwMode="auto">
          <a:xfrm>
            <a:off x="1035050" y="6181216"/>
            <a:ext cx="3168650" cy="461665"/>
          </a:xfrm>
          <a:prstGeom prst="rect">
            <a:avLst/>
          </a:prstGeom>
          <a:noFill/>
        </p:spPr>
        <p:txBody>
          <a:bodyPr wrap="square" rtlCol="0">
            <a:spAutoFit/>
          </a:bodyPr>
          <a:lstStyle/>
          <a:p>
            <a:r>
              <a:rPr lang="de-DE" sz="800" dirty="0" err="1"/>
              <a:t>With</a:t>
            </a:r>
            <a:r>
              <a:rPr lang="de-DE" sz="800" dirty="0"/>
              <a:t> </a:t>
            </a:r>
            <a:r>
              <a:rPr lang="de-DE" sz="800" dirty="0" err="1"/>
              <a:t>the</a:t>
            </a:r>
            <a:r>
              <a:rPr lang="de-DE" sz="800" dirty="0"/>
              <a:t> </a:t>
            </a:r>
            <a:r>
              <a:rPr lang="de-DE" sz="800" dirty="0" err="1"/>
              <a:t>exception</a:t>
            </a:r>
            <a:r>
              <a:rPr lang="de-DE" sz="800" dirty="0"/>
              <a:t> of </a:t>
            </a:r>
            <a:r>
              <a:rPr lang="de-DE" sz="800" dirty="0" err="1"/>
              <a:t>logos</a:t>
            </a:r>
            <a:r>
              <a:rPr lang="de-DE" sz="800" dirty="0"/>
              <a:t> and </a:t>
            </a:r>
            <a:r>
              <a:rPr lang="de-DE" sz="800" dirty="0" err="1"/>
              <a:t>cited</a:t>
            </a:r>
            <a:r>
              <a:rPr lang="de-DE" sz="800" dirty="0"/>
              <a:t> </a:t>
            </a:r>
            <a:r>
              <a:rPr lang="de-DE" sz="800" dirty="0" err="1"/>
              <a:t>third</a:t>
            </a:r>
            <a:r>
              <a:rPr lang="de-DE" sz="800" dirty="0"/>
              <a:t>-party </a:t>
            </a:r>
            <a:r>
              <a:rPr lang="de-DE" sz="800" dirty="0" err="1"/>
              <a:t>content</a:t>
            </a:r>
            <a:r>
              <a:rPr lang="de-DE" sz="800" dirty="0"/>
              <a:t>, </a:t>
            </a:r>
            <a:r>
              <a:rPr lang="de-DE" sz="800" dirty="0" err="1"/>
              <a:t>the</a:t>
            </a:r>
            <a:r>
              <a:rPr lang="de-DE" sz="800" dirty="0"/>
              <a:t> </a:t>
            </a:r>
            <a:r>
              <a:rPr lang="de-DE" sz="800" dirty="0" err="1"/>
              <a:t>content</a:t>
            </a:r>
            <a:r>
              <a:rPr lang="de-DE" sz="800" dirty="0"/>
              <a:t> of </a:t>
            </a:r>
            <a:r>
              <a:rPr lang="de-DE" sz="800" dirty="0" err="1"/>
              <a:t>these</a:t>
            </a:r>
            <a:r>
              <a:rPr lang="de-DE" sz="800" dirty="0"/>
              <a:t> </a:t>
            </a:r>
            <a:r>
              <a:rPr lang="de-DE" sz="800" dirty="0" err="1"/>
              <a:t>slides</a:t>
            </a:r>
            <a:r>
              <a:rPr lang="de-DE" sz="800" dirty="0"/>
              <a:t> </a:t>
            </a:r>
            <a:r>
              <a:rPr lang="de-DE" sz="800" dirty="0" err="1"/>
              <a:t>is</a:t>
            </a:r>
            <a:r>
              <a:rPr lang="de-DE" sz="800" dirty="0"/>
              <a:t> </a:t>
            </a:r>
            <a:r>
              <a:rPr lang="de-DE" sz="800" dirty="0" err="1"/>
              <a:t>shared</a:t>
            </a:r>
            <a:r>
              <a:rPr lang="de-DE" sz="800" dirty="0"/>
              <a:t> </a:t>
            </a:r>
            <a:r>
              <a:rPr lang="de-DE" sz="800" dirty="0" err="1"/>
              <a:t>under</a:t>
            </a:r>
            <a:r>
              <a:rPr lang="de-DE" sz="800" dirty="0"/>
              <a:t> </a:t>
            </a:r>
            <a:r>
              <a:rPr lang="de-DE" sz="800" dirty="0" err="1"/>
              <a:t>the</a:t>
            </a:r>
            <a:r>
              <a:rPr lang="de-DE" sz="800" dirty="0"/>
              <a:t> </a:t>
            </a:r>
            <a:r>
              <a:rPr lang="de-DE" sz="800" dirty="0" err="1"/>
              <a:t>terms</a:t>
            </a:r>
            <a:r>
              <a:rPr lang="de-DE" sz="800" dirty="0"/>
              <a:t> of </a:t>
            </a:r>
            <a:r>
              <a:rPr lang="de-DE" sz="800" dirty="0" err="1"/>
              <a:t>the</a:t>
            </a:r>
            <a:r>
              <a:rPr lang="de-DE" sz="800" dirty="0"/>
              <a:t> </a:t>
            </a:r>
            <a:r>
              <a:rPr lang="de-DE" sz="800" dirty="0">
                <a:hlinkClick r:id="rId2"/>
              </a:rPr>
              <a:t>Creative Commons Attribution License (CC-BY 4.0)</a:t>
            </a:r>
            <a:r>
              <a:rPr lang="de-DE" sz="800" dirty="0"/>
              <a:t> </a:t>
            </a:r>
            <a:r>
              <a:rPr lang="de-DE" sz="800" dirty="0" err="1"/>
              <a:t>unless</a:t>
            </a:r>
            <a:r>
              <a:rPr lang="de-DE" sz="800" dirty="0"/>
              <a:t> </a:t>
            </a:r>
            <a:r>
              <a:rPr lang="de-DE" sz="800" dirty="0" err="1"/>
              <a:t>the</a:t>
            </a:r>
            <a:r>
              <a:rPr lang="de-DE" sz="800" dirty="0"/>
              <a:t> </a:t>
            </a:r>
            <a:r>
              <a:rPr lang="de-DE" sz="800" dirty="0" err="1"/>
              <a:t>content</a:t>
            </a:r>
            <a:r>
              <a:rPr lang="de-DE" sz="800" dirty="0"/>
              <a:t> </a:t>
            </a:r>
            <a:r>
              <a:rPr lang="de-DE" sz="800" dirty="0" err="1"/>
              <a:t>is</a:t>
            </a:r>
            <a:r>
              <a:rPr lang="de-DE" sz="800" dirty="0"/>
              <a:t> </a:t>
            </a:r>
            <a:r>
              <a:rPr lang="de-DE" sz="800" dirty="0" err="1"/>
              <a:t>marked</a:t>
            </a:r>
            <a:r>
              <a:rPr lang="de-DE" sz="800" dirty="0"/>
              <a:t> </a:t>
            </a:r>
            <a:r>
              <a:rPr lang="de-DE" sz="800" dirty="0" err="1"/>
              <a:t>otherwise</a:t>
            </a:r>
            <a:r>
              <a:rPr lang="de-DE" sz="800" dirty="0"/>
              <a:t>.</a:t>
            </a:r>
          </a:p>
        </p:txBody>
      </p:sp>
      <p:pic>
        <p:nvPicPr>
          <p:cNvPr id="10" name="Picture 2" descr="https://mirrors.creativecommons.org/presskit/buttons/88x31/png/by.png">
            <a:extLst>
              <a:ext uri="{FF2B5EF4-FFF2-40B4-BE49-F238E27FC236}">
                <a16:creationId xmlns:a16="http://schemas.microsoft.com/office/drawing/2014/main" id="{00C5F3E0-02B1-4E1F-9336-B1C2FF8B9CE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2008" y="6257416"/>
            <a:ext cx="943043" cy="329946"/>
          </a:xfrm>
          <a:prstGeom prst="rect">
            <a:avLst/>
          </a:prstGeom>
          <a:noFill/>
          <a:extLst>
            <a:ext uri="{909E8E84-426E-40DD-AFC4-6F175D3DCCD1}">
              <a14:hiddenFill xmlns:a14="http://schemas.microsoft.com/office/drawing/2010/main">
                <a:solidFill>
                  <a:srgbClr val="FFFFFF"/>
                </a:solidFill>
              </a14:hiddenFill>
            </a:ext>
          </a:extLst>
        </p:spPr>
      </p:pic>
      <p:sp>
        <p:nvSpPr>
          <p:cNvPr id="8" name="Datumsplatzhalter 3">
            <a:extLst>
              <a:ext uri="{FF2B5EF4-FFF2-40B4-BE49-F238E27FC236}">
                <a16:creationId xmlns:a16="http://schemas.microsoft.com/office/drawing/2014/main" id="{4CE40454-D520-476B-BAB2-250D6C0F4AA5}"/>
              </a:ext>
            </a:extLst>
          </p:cNvPr>
          <p:cNvSpPr>
            <a:spLocks noGrp="1"/>
          </p:cNvSpPr>
          <p:nvPr>
            <p:ph type="dt" sz="half" idx="2"/>
          </p:nvPr>
        </p:nvSpPr>
        <p:spPr>
          <a:xfrm>
            <a:off x="10094428" y="6422389"/>
            <a:ext cx="1309067" cy="260985"/>
          </a:xfrm>
          <a:prstGeom prst="rect">
            <a:avLst/>
          </a:prstGeom>
        </p:spPr>
        <p:txBody>
          <a:bodyPr anchor="ctr" anchorCtr="0"/>
          <a:lstStyle>
            <a:lvl1pPr algn="ctr">
              <a:defRPr sz="900">
                <a:solidFill>
                  <a:schemeClr val="tx1"/>
                </a:solidFill>
                <a:latin typeface="Leelawadee UI" panose="020B0502040204020203" pitchFamily="34" charset="-34"/>
                <a:cs typeface="Leelawadee UI" panose="020B0502040204020203" pitchFamily="34" charset="-34"/>
              </a:defRPr>
            </a:lvl1pPr>
          </a:lstStyle>
          <a:p>
            <a:r>
              <a:rPr lang="de-DE" dirty="0"/>
              <a:t>2024-04-29</a:t>
            </a:r>
          </a:p>
        </p:txBody>
      </p:sp>
      <p:sp>
        <p:nvSpPr>
          <p:cNvPr id="11" name="Textplatzhalter 5">
            <a:extLst>
              <a:ext uri="{FF2B5EF4-FFF2-40B4-BE49-F238E27FC236}">
                <a16:creationId xmlns:a16="http://schemas.microsoft.com/office/drawing/2014/main" id="{FA9832D3-878E-448F-BDCB-0A1AE56C4460}"/>
              </a:ext>
            </a:extLst>
          </p:cNvPr>
          <p:cNvSpPr txBox="1">
            <a:spLocks/>
          </p:cNvSpPr>
          <p:nvPr/>
        </p:nvSpPr>
        <p:spPr>
          <a:xfrm>
            <a:off x="2047004" y="4772887"/>
            <a:ext cx="8194675" cy="707326"/>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800" i="0" kern="1200">
                <a:solidFill>
                  <a:srgbClr val="0B1B2E"/>
                </a:solidFill>
                <a:latin typeface="Leelawadee UI" panose="020B0502040204020203" pitchFamily="34" charset="-34"/>
                <a:ea typeface="+mn-ea"/>
                <a:cs typeface="Leelawadee UI" panose="020B0502040204020203" pitchFamily="34" charset="-34"/>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rgbClr val="0B1B2E"/>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rgbClr val="0B1B2E"/>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rgbClr val="0B1B2E"/>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rgbClr val="0B1B2E"/>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DE" dirty="0"/>
              <a:t>Workshop: </a:t>
            </a:r>
            <a:r>
              <a:rPr lang="en-US" b="1" dirty="0"/>
              <a:t>FAIR data handling for microscopy: Structured metadata annotation in OMERO</a:t>
            </a:r>
          </a:p>
          <a:p>
            <a:r>
              <a:rPr lang="de-DE" sz="1400" dirty="0"/>
              <a:t>April 29th &amp; 30th, 2024, Day 1 – Session 5</a:t>
            </a:r>
          </a:p>
          <a:p>
            <a:r>
              <a:rPr lang="de-DE" sz="1400" dirty="0"/>
              <a:t>Trainers: Tom Boissonnet, Vanessa Fuchs, </a:t>
            </a:r>
            <a:r>
              <a:rPr lang="de-DE" sz="1400" b="1" dirty="0"/>
              <a:t>Christian Schmidt</a:t>
            </a:r>
          </a:p>
        </p:txBody>
      </p:sp>
    </p:spTree>
    <p:extLst>
      <p:ext uri="{BB962C8B-B14F-4D97-AF65-F5344CB8AC3E}">
        <p14:creationId xmlns:p14="http://schemas.microsoft.com/office/powerpoint/2010/main" val="14787696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2B98569-6D80-414C-AB33-B25807DC0E2C}"/>
              </a:ext>
            </a:extLst>
          </p:cNvPr>
          <p:cNvSpPr>
            <a:spLocks noGrp="1"/>
          </p:cNvSpPr>
          <p:nvPr>
            <p:ph type="title"/>
          </p:nvPr>
        </p:nvSpPr>
        <p:spPr/>
        <p:txBody>
          <a:bodyPr>
            <a:noAutofit/>
          </a:bodyPr>
          <a:lstStyle/>
          <a:p>
            <a:r>
              <a:rPr lang="de-DE" sz="3600" dirty="0"/>
              <a:t>Mapping </a:t>
            </a:r>
            <a:r>
              <a:rPr lang="de-DE" sz="3600" dirty="0" err="1"/>
              <a:t>across</a:t>
            </a:r>
            <a:r>
              <a:rPr lang="de-DE" sz="3600" dirty="0"/>
              <a:t> </a:t>
            </a:r>
            <a:r>
              <a:rPr lang="de-DE" sz="3600" dirty="0" err="1"/>
              <a:t>ontologies</a:t>
            </a:r>
            <a:endParaRPr lang="de-DE" sz="3600" dirty="0"/>
          </a:p>
        </p:txBody>
      </p:sp>
      <p:sp>
        <p:nvSpPr>
          <p:cNvPr id="6" name="Foliennummernplatzhalter 5">
            <a:extLst>
              <a:ext uri="{FF2B5EF4-FFF2-40B4-BE49-F238E27FC236}">
                <a16:creationId xmlns:a16="http://schemas.microsoft.com/office/drawing/2014/main" id="{3C5E7308-05B2-46C2-8183-F93181EA5B4E}"/>
              </a:ext>
            </a:extLst>
          </p:cNvPr>
          <p:cNvSpPr>
            <a:spLocks noGrp="1"/>
          </p:cNvSpPr>
          <p:nvPr>
            <p:ph type="sldNum" sz="quarter" idx="4"/>
          </p:nvPr>
        </p:nvSpPr>
        <p:spPr>
          <a:xfrm>
            <a:off x="10999571" y="6422389"/>
            <a:ext cx="684429" cy="260985"/>
          </a:xfrm>
          <a:prstGeom prst="rect">
            <a:avLst/>
          </a:prstGeom>
        </p:spPr>
        <p:txBody>
          <a:bodyPr anchor="ctr" anchorCtr="0"/>
          <a:lstStyle>
            <a:lvl1pPr algn="ctr">
              <a:defRPr sz="900">
                <a:solidFill>
                  <a:srgbClr val="0B1B2E"/>
                </a:solidFill>
                <a:latin typeface="Leelawadee UI" panose="020B0502040204020203" pitchFamily="34" charset="-34"/>
                <a:cs typeface="Leelawadee UI" panose="020B0502040204020203" pitchFamily="34" charset="-34"/>
              </a:defRPr>
            </a:lvl1pPr>
          </a:lstStyle>
          <a:p>
            <a:fld id="{8B28DBE6-A72F-4110-9C20-90C998823C45}" type="slidenum">
              <a:rPr lang="de-DE" smtClean="0"/>
              <a:pPr/>
              <a:t>10</a:t>
            </a:fld>
            <a:endParaRPr lang="de-DE" dirty="0"/>
          </a:p>
        </p:txBody>
      </p:sp>
      <p:pic>
        <p:nvPicPr>
          <p:cNvPr id="8" name="Picture 2" descr="https://mirrors.creativecommons.org/presskit/buttons/88x31/png/by.png">
            <a:extLst>
              <a:ext uri="{FF2B5EF4-FFF2-40B4-BE49-F238E27FC236}">
                <a16:creationId xmlns:a16="http://schemas.microsoft.com/office/drawing/2014/main" id="{F66ACA8D-0641-4F0B-905F-1ABCEA3E66C0}"/>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3083" y="6363629"/>
            <a:ext cx="693652" cy="242690"/>
          </a:xfrm>
          <a:prstGeom prst="rect">
            <a:avLst/>
          </a:prstGeom>
          <a:noFill/>
          <a:extLst>
            <a:ext uri="{909E8E84-426E-40DD-AFC4-6F175D3DCCD1}">
              <a14:hiddenFill xmlns:a14="http://schemas.microsoft.com/office/drawing/2010/main">
                <a:solidFill>
                  <a:srgbClr val="FFFFFF"/>
                </a:solidFill>
              </a14:hiddenFill>
            </a:ext>
          </a:extLst>
        </p:spPr>
      </p:pic>
      <p:sp>
        <p:nvSpPr>
          <p:cNvPr id="7" name="Rechteck 6">
            <a:extLst>
              <a:ext uri="{FF2B5EF4-FFF2-40B4-BE49-F238E27FC236}">
                <a16:creationId xmlns:a16="http://schemas.microsoft.com/office/drawing/2014/main" id="{F4F7B94D-5E68-451D-A90E-DEB5835CDF50}"/>
              </a:ext>
            </a:extLst>
          </p:cNvPr>
          <p:cNvSpPr/>
          <p:nvPr/>
        </p:nvSpPr>
        <p:spPr>
          <a:xfrm>
            <a:off x="3546551" y="6358049"/>
            <a:ext cx="3084499" cy="215444"/>
          </a:xfrm>
          <a:prstGeom prst="rect">
            <a:avLst/>
          </a:prstGeom>
          <a:solidFill>
            <a:schemeClr val="bg2">
              <a:lumMod val="85000"/>
            </a:schemeClr>
          </a:solidFill>
        </p:spPr>
        <p:txBody>
          <a:bodyPr wrap="none">
            <a:spAutoFit/>
          </a:bodyPr>
          <a:lstStyle/>
          <a:p>
            <a:pPr lvl="0" algn="ctr"/>
            <a:r>
              <a:rPr lang="de-DE" sz="800" dirty="0">
                <a:latin typeface="Arial"/>
              </a:rPr>
              <a:t>Both </a:t>
            </a:r>
            <a:r>
              <a:rPr lang="de-DE" sz="800" dirty="0" err="1">
                <a:latin typeface="Arial"/>
              </a:rPr>
              <a:t>visualizations</a:t>
            </a:r>
            <a:r>
              <a:rPr lang="de-DE" sz="800" dirty="0">
                <a:latin typeface="Arial"/>
              </a:rPr>
              <a:t> </a:t>
            </a:r>
            <a:r>
              <a:rPr lang="de-DE" sz="800" dirty="0" err="1">
                <a:latin typeface="Arial"/>
              </a:rPr>
              <a:t>taken</a:t>
            </a:r>
            <a:r>
              <a:rPr lang="de-DE" sz="800" dirty="0">
                <a:latin typeface="Arial"/>
              </a:rPr>
              <a:t> </a:t>
            </a:r>
            <a:r>
              <a:rPr lang="de-DE" sz="800" dirty="0" err="1">
                <a:latin typeface="Arial"/>
              </a:rPr>
              <a:t>from</a:t>
            </a:r>
            <a:r>
              <a:rPr lang="de-DE" sz="800" dirty="0">
                <a:latin typeface="Arial"/>
              </a:rPr>
              <a:t>: https://bioportal.bioontology.org/</a:t>
            </a:r>
          </a:p>
        </p:txBody>
      </p:sp>
      <p:pic>
        <p:nvPicPr>
          <p:cNvPr id="9" name="Grafik 8">
            <a:extLst>
              <a:ext uri="{FF2B5EF4-FFF2-40B4-BE49-F238E27FC236}">
                <a16:creationId xmlns:a16="http://schemas.microsoft.com/office/drawing/2014/main" id="{B6524FED-866A-4840-BB2E-EE3492A3EB04}"/>
              </a:ext>
            </a:extLst>
          </p:cNvPr>
          <p:cNvPicPr>
            <a:picLocks noChangeAspect="1"/>
          </p:cNvPicPr>
          <p:nvPr/>
        </p:nvPicPr>
        <p:blipFill rotWithShape="1">
          <a:blip r:embed="rId3"/>
          <a:srcRect l="21137" t="7316" r="26480" b="6284"/>
          <a:stretch/>
        </p:blipFill>
        <p:spPr>
          <a:xfrm>
            <a:off x="248275" y="1131590"/>
            <a:ext cx="4465600" cy="4834972"/>
          </a:xfrm>
          <a:prstGeom prst="rect">
            <a:avLst/>
          </a:prstGeom>
          <a:ln>
            <a:solidFill>
              <a:schemeClr val="tx1"/>
            </a:solidFill>
          </a:ln>
        </p:spPr>
      </p:pic>
      <p:pic>
        <p:nvPicPr>
          <p:cNvPr id="10" name="Grafik 9">
            <a:extLst>
              <a:ext uri="{FF2B5EF4-FFF2-40B4-BE49-F238E27FC236}">
                <a16:creationId xmlns:a16="http://schemas.microsoft.com/office/drawing/2014/main" id="{D5C129A0-C711-4D5D-807C-7E6A082B2ADB}"/>
              </a:ext>
            </a:extLst>
          </p:cNvPr>
          <p:cNvPicPr>
            <a:picLocks noChangeAspect="1"/>
          </p:cNvPicPr>
          <p:nvPr/>
        </p:nvPicPr>
        <p:blipFill rotWithShape="1">
          <a:blip r:embed="rId4"/>
          <a:srcRect l="6807" t="6601" r="6807" b="5207"/>
          <a:stretch/>
        </p:blipFill>
        <p:spPr>
          <a:xfrm>
            <a:off x="4815252" y="1131590"/>
            <a:ext cx="7214562" cy="4834972"/>
          </a:xfrm>
          <a:prstGeom prst="rect">
            <a:avLst/>
          </a:prstGeom>
          <a:ln>
            <a:solidFill>
              <a:schemeClr val="tx1"/>
            </a:solidFill>
          </a:ln>
        </p:spPr>
      </p:pic>
      <p:sp>
        <p:nvSpPr>
          <p:cNvPr id="11" name="Textfeld 10">
            <a:extLst>
              <a:ext uri="{FF2B5EF4-FFF2-40B4-BE49-F238E27FC236}">
                <a16:creationId xmlns:a16="http://schemas.microsoft.com/office/drawing/2014/main" id="{087A56DA-E29C-4563-8466-578DDA3A656B}"/>
              </a:ext>
            </a:extLst>
          </p:cNvPr>
          <p:cNvSpPr txBox="1"/>
          <p:nvPr/>
        </p:nvSpPr>
        <p:spPr>
          <a:xfrm>
            <a:off x="536306" y="1203598"/>
            <a:ext cx="980313" cy="400110"/>
          </a:xfrm>
          <a:prstGeom prst="rect">
            <a:avLst/>
          </a:prstGeom>
          <a:noFill/>
        </p:spPr>
        <p:txBody>
          <a:bodyPr wrap="square" rtlCol="0">
            <a:spAutoFit/>
          </a:bodyPr>
          <a:lstStyle/>
          <a:p>
            <a:r>
              <a:rPr lang="de-DE" sz="2000" dirty="0">
                <a:latin typeface="Arial"/>
              </a:rPr>
              <a:t>EFO</a:t>
            </a:r>
          </a:p>
        </p:txBody>
      </p:sp>
      <p:sp>
        <p:nvSpPr>
          <p:cNvPr id="12" name="Textfeld 11">
            <a:extLst>
              <a:ext uri="{FF2B5EF4-FFF2-40B4-BE49-F238E27FC236}">
                <a16:creationId xmlns:a16="http://schemas.microsoft.com/office/drawing/2014/main" id="{9D59082B-F024-4B7C-99CF-4EF211930E6F}"/>
              </a:ext>
            </a:extLst>
          </p:cNvPr>
          <p:cNvSpPr txBox="1"/>
          <p:nvPr/>
        </p:nvSpPr>
        <p:spPr>
          <a:xfrm>
            <a:off x="5006308" y="1203598"/>
            <a:ext cx="706656" cy="400110"/>
          </a:xfrm>
          <a:prstGeom prst="rect">
            <a:avLst/>
          </a:prstGeom>
          <a:noFill/>
        </p:spPr>
        <p:txBody>
          <a:bodyPr wrap="square" rtlCol="0">
            <a:spAutoFit/>
          </a:bodyPr>
          <a:lstStyle/>
          <a:p>
            <a:r>
              <a:rPr lang="de-DE" sz="2000" dirty="0">
                <a:latin typeface="Arial"/>
              </a:rPr>
              <a:t>CL</a:t>
            </a:r>
          </a:p>
        </p:txBody>
      </p:sp>
      <p:cxnSp>
        <p:nvCxnSpPr>
          <p:cNvPr id="14" name="Gerade Verbindung mit Pfeil 13">
            <a:extLst>
              <a:ext uri="{FF2B5EF4-FFF2-40B4-BE49-F238E27FC236}">
                <a16:creationId xmlns:a16="http://schemas.microsoft.com/office/drawing/2014/main" id="{BEBC2CFA-B561-460D-A3FE-CF258663E9E6}"/>
              </a:ext>
            </a:extLst>
          </p:cNvPr>
          <p:cNvCxnSpPr>
            <a:cxnSpLocks/>
          </p:cNvCxnSpPr>
          <p:nvPr/>
        </p:nvCxnSpPr>
        <p:spPr bwMode="auto">
          <a:xfrm flipV="1">
            <a:off x="1501137" y="5075339"/>
            <a:ext cx="8593292" cy="307563"/>
          </a:xfrm>
          <a:prstGeom prst="straightConnector1">
            <a:avLst/>
          </a:prstGeom>
          <a:solidFill>
            <a:schemeClr val="accent1"/>
          </a:solidFill>
          <a:ln w="28575" cap="flat" cmpd="sng" algn="ctr">
            <a:solidFill>
              <a:srgbClr val="C00000"/>
            </a:solidFill>
            <a:prstDash val="solid"/>
            <a:round/>
            <a:headEnd type="triangle" w="lg" len="lg"/>
            <a:tailEnd type="triangle" w="lg" len="lg"/>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15" name="Gerade Verbindung mit Pfeil 14">
            <a:extLst>
              <a:ext uri="{FF2B5EF4-FFF2-40B4-BE49-F238E27FC236}">
                <a16:creationId xmlns:a16="http://schemas.microsoft.com/office/drawing/2014/main" id="{6B52AC39-F475-46BE-A855-9A80A4F44468}"/>
              </a:ext>
            </a:extLst>
          </p:cNvPr>
          <p:cNvCxnSpPr>
            <a:cxnSpLocks/>
          </p:cNvCxnSpPr>
          <p:nvPr/>
        </p:nvCxnSpPr>
        <p:spPr bwMode="auto">
          <a:xfrm flipV="1">
            <a:off x="2370562" y="3913144"/>
            <a:ext cx="2444690" cy="353689"/>
          </a:xfrm>
          <a:prstGeom prst="straightConnector1">
            <a:avLst/>
          </a:prstGeom>
          <a:solidFill>
            <a:schemeClr val="accent1"/>
          </a:solidFill>
          <a:ln w="28575" cap="flat" cmpd="sng" algn="ctr">
            <a:solidFill>
              <a:srgbClr val="C00000"/>
            </a:solidFill>
            <a:prstDash val="solid"/>
            <a:round/>
            <a:headEnd type="triangle" w="lg" len="lg"/>
            <a:tailEnd type="triangle" w="lg" len="lg"/>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16" name="Gerade Verbindung mit Pfeil 15">
            <a:extLst>
              <a:ext uri="{FF2B5EF4-FFF2-40B4-BE49-F238E27FC236}">
                <a16:creationId xmlns:a16="http://schemas.microsoft.com/office/drawing/2014/main" id="{7C153C86-34F9-44BD-BA9C-C9C0C79F2D36}"/>
              </a:ext>
            </a:extLst>
          </p:cNvPr>
          <p:cNvCxnSpPr>
            <a:cxnSpLocks/>
          </p:cNvCxnSpPr>
          <p:nvPr/>
        </p:nvCxnSpPr>
        <p:spPr bwMode="auto">
          <a:xfrm flipV="1">
            <a:off x="2370562" y="3200598"/>
            <a:ext cx="2897724" cy="315479"/>
          </a:xfrm>
          <a:prstGeom prst="straightConnector1">
            <a:avLst/>
          </a:prstGeom>
          <a:solidFill>
            <a:schemeClr val="accent1"/>
          </a:solidFill>
          <a:ln w="28575" cap="flat" cmpd="sng" algn="ctr">
            <a:solidFill>
              <a:srgbClr val="C00000"/>
            </a:solidFill>
            <a:prstDash val="solid"/>
            <a:round/>
            <a:headEnd type="triangle" w="lg" len="lg"/>
            <a:tailEnd type="triangle" w="lg" len="lg"/>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17" name="Textfeld 16">
            <a:extLst>
              <a:ext uri="{FF2B5EF4-FFF2-40B4-BE49-F238E27FC236}">
                <a16:creationId xmlns:a16="http://schemas.microsoft.com/office/drawing/2014/main" id="{771529F0-ED76-49E3-80C3-D6B45A25EF19}"/>
              </a:ext>
            </a:extLst>
          </p:cNvPr>
          <p:cNvSpPr txBox="1"/>
          <p:nvPr/>
        </p:nvSpPr>
        <p:spPr>
          <a:xfrm>
            <a:off x="5451827" y="5289186"/>
            <a:ext cx="821415" cy="400110"/>
          </a:xfrm>
          <a:prstGeom prst="rect">
            <a:avLst/>
          </a:prstGeom>
          <a:noFill/>
        </p:spPr>
        <p:txBody>
          <a:bodyPr wrap="square" rtlCol="0">
            <a:spAutoFit/>
          </a:bodyPr>
          <a:lstStyle/>
          <a:p>
            <a:r>
              <a:rPr lang="de-DE" sz="2000" dirty="0">
                <a:solidFill>
                  <a:srgbClr val="C00000"/>
                </a:solidFill>
                <a:latin typeface="Arial"/>
              </a:rPr>
              <a:t>etc.</a:t>
            </a:r>
          </a:p>
        </p:txBody>
      </p:sp>
      <p:sp>
        <p:nvSpPr>
          <p:cNvPr id="18" name="Rechteck 17">
            <a:extLst>
              <a:ext uri="{FF2B5EF4-FFF2-40B4-BE49-F238E27FC236}">
                <a16:creationId xmlns:a16="http://schemas.microsoft.com/office/drawing/2014/main" id="{B0DA19D5-F039-4C6B-9B07-36C79D0D0291}"/>
              </a:ext>
            </a:extLst>
          </p:cNvPr>
          <p:cNvSpPr/>
          <p:nvPr/>
        </p:nvSpPr>
        <p:spPr bwMode="auto">
          <a:xfrm>
            <a:off x="10000263" y="5578802"/>
            <a:ext cx="1288772" cy="295216"/>
          </a:xfrm>
          <a:prstGeom prst="rect">
            <a:avLst/>
          </a:prstGeom>
          <a:noFill/>
          <a:ln w="38100" cap="flat" cmpd="sng" algn="ctr">
            <a:solidFill>
              <a:schemeClr val="accent2">
                <a:lumMod val="60000"/>
                <a:lumOff val="40000"/>
              </a:schemeClr>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Times" charset="0"/>
              <a:ea typeface="ＭＳ Ｐゴシック" charset="0"/>
            </a:endParaRPr>
          </a:p>
        </p:txBody>
      </p:sp>
      <p:sp>
        <p:nvSpPr>
          <p:cNvPr id="19" name="Rechteck 18">
            <a:extLst>
              <a:ext uri="{FF2B5EF4-FFF2-40B4-BE49-F238E27FC236}">
                <a16:creationId xmlns:a16="http://schemas.microsoft.com/office/drawing/2014/main" id="{241908EC-666B-4E4F-B5DA-B0B22B4DE5CB}"/>
              </a:ext>
            </a:extLst>
          </p:cNvPr>
          <p:cNvSpPr/>
          <p:nvPr/>
        </p:nvSpPr>
        <p:spPr bwMode="auto">
          <a:xfrm>
            <a:off x="306367" y="5595580"/>
            <a:ext cx="1288772" cy="295216"/>
          </a:xfrm>
          <a:prstGeom prst="rect">
            <a:avLst/>
          </a:prstGeom>
          <a:noFill/>
          <a:ln w="38100" cap="flat" cmpd="sng" algn="ctr">
            <a:solidFill>
              <a:schemeClr val="accent2">
                <a:lumMod val="60000"/>
                <a:lumOff val="40000"/>
              </a:schemeClr>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Times" charset="0"/>
              <a:ea typeface="ＭＳ Ｐゴシック" charset="0"/>
            </a:endParaRPr>
          </a:p>
        </p:txBody>
      </p:sp>
      <p:sp>
        <p:nvSpPr>
          <p:cNvPr id="20" name="Datumsplatzhalter 3">
            <a:extLst>
              <a:ext uri="{FF2B5EF4-FFF2-40B4-BE49-F238E27FC236}">
                <a16:creationId xmlns:a16="http://schemas.microsoft.com/office/drawing/2014/main" id="{955F6F75-C5D8-43AC-A59F-D29ED4E6633B}"/>
              </a:ext>
            </a:extLst>
          </p:cNvPr>
          <p:cNvSpPr>
            <a:spLocks noGrp="1"/>
          </p:cNvSpPr>
          <p:nvPr>
            <p:ph type="dt" sz="half" idx="2"/>
          </p:nvPr>
        </p:nvSpPr>
        <p:spPr>
          <a:xfrm>
            <a:off x="10094428" y="6422389"/>
            <a:ext cx="1309067" cy="260985"/>
          </a:xfrm>
          <a:prstGeom prst="rect">
            <a:avLst/>
          </a:prstGeom>
        </p:spPr>
        <p:txBody>
          <a:bodyPr anchor="ctr" anchorCtr="0"/>
          <a:lstStyle>
            <a:lvl1pPr algn="ctr">
              <a:defRPr sz="900">
                <a:solidFill>
                  <a:schemeClr val="tx1"/>
                </a:solidFill>
                <a:latin typeface="Leelawadee UI" panose="020B0502040204020203" pitchFamily="34" charset="-34"/>
                <a:cs typeface="Leelawadee UI" panose="020B0502040204020203" pitchFamily="34" charset="-34"/>
              </a:defRPr>
            </a:lvl1pPr>
          </a:lstStyle>
          <a:p>
            <a:r>
              <a:rPr lang="de-DE" dirty="0"/>
              <a:t>2024-04-29</a:t>
            </a:r>
          </a:p>
        </p:txBody>
      </p:sp>
    </p:spTree>
    <p:extLst>
      <p:ext uri="{BB962C8B-B14F-4D97-AF65-F5344CB8AC3E}">
        <p14:creationId xmlns:p14="http://schemas.microsoft.com/office/powerpoint/2010/main" val="25589785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2B98569-6D80-414C-AB33-B25807DC0E2C}"/>
              </a:ext>
            </a:extLst>
          </p:cNvPr>
          <p:cNvSpPr>
            <a:spLocks noGrp="1"/>
          </p:cNvSpPr>
          <p:nvPr>
            <p:ph type="title"/>
          </p:nvPr>
        </p:nvSpPr>
        <p:spPr/>
        <p:txBody>
          <a:bodyPr>
            <a:noAutofit/>
          </a:bodyPr>
          <a:lstStyle/>
          <a:p>
            <a:r>
              <a:rPr lang="de-DE" sz="3600" dirty="0"/>
              <a:t>Advantage of </a:t>
            </a:r>
            <a:r>
              <a:rPr lang="de-DE" sz="3600" dirty="0" err="1"/>
              <a:t>using</a:t>
            </a:r>
            <a:r>
              <a:rPr lang="de-DE" sz="3600" dirty="0"/>
              <a:t> </a:t>
            </a:r>
            <a:r>
              <a:rPr lang="de-DE" sz="3600" dirty="0" err="1"/>
              <a:t>ontologies</a:t>
            </a:r>
            <a:endParaRPr lang="de-DE" sz="3600" dirty="0"/>
          </a:p>
        </p:txBody>
      </p:sp>
      <p:sp>
        <p:nvSpPr>
          <p:cNvPr id="6" name="Foliennummernplatzhalter 5">
            <a:extLst>
              <a:ext uri="{FF2B5EF4-FFF2-40B4-BE49-F238E27FC236}">
                <a16:creationId xmlns:a16="http://schemas.microsoft.com/office/drawing/2014/main" id="{3C5E7308-05B2-46C2-8183-F93181EA5B4E}"/>
              </a:ext>
            </a:extLst>
          </p:cNvPr>
          <p:cNvSpPr>
            <a:spLocks noGrp="1"/>
          </p:cNvSpPr>
          <p:nvPr>
            <p:ph type="sldNum" sz="quarter" idx="4"/>
          </p:nvPr>
        </p:nvSpPr>
        <p:spPr>
          <a:xfrm>
            <a:off x="10999571" y="6422389"/>
            <a:ext cx="684429" cy="260985"/>
          </a:xfrm>
          <a:prstGeom prst="rect">
            <a:avLst/>
          </a:prstGeom>
        </p:spPr>
        <p:txBody>
          <a:bodyPr anchor="ctr" anchorCtr="0"/>
          <a:lstStyle>
            <a:lvl1pPr algn="ctr">
              <a:defRPr sz="900">
                <a:solidFill>
                  <a:srgbClr val="0B1B2E"/>
                </a:solidFill>
                <a:latin typeface="Leelawadee UI" panose="020B0502040204020203" pitchFamily="34" charset="-34"/>
                <a:cs typeface="Leelawadee UI" panose="020B0502040204020203" pitchFamily="34" charset="-34"/>
              </a:defRPr>
            </a:lvl1pPr>
          </a:lstStyle>
          <a:p>
            <a:fld id="{8B28DBE6-A72F-4110-9C20-90C998823C45}" type="slidenum">
              <a:rPr lang="de-DE" smtClean="0"/>
              <a:pPr/>
              <a:t>11</a:t>
            </a:fld>
            <a:endParaRPr lang="de-DE" dirty="0"/>
          </a:p>
        </p:txBody>
      </p:sp>
      <p:pic>
        <p:nvPicPr>
          <p:cNvPr id="8" name="Picture 2" descr="https://mirrors.creativecommons.org/presskit/buttons/88x31/png/by.png">
            <a:extLst>
              <a:ext uri="{FF2B5EF4-FFF2-40B4-BE49-F238E27FC236}">
                <a16:creationId xmlns:a16="http://schemas.microsoft.com/office/drawing/2014/main" id="{F66ACA8D-0641-4F0B-905F-1ABCEA3E66C0}"/>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3083" y="6363629"/>
            <a:ext cx="693652" cy="242690"/>
          </a:xfrm>
          <a:prstGeom prst="rect">
            <a:avLst/>
          </a:prstGeom>
          <a:noFill/>
          <a:extLst>
            <a:ext uri="{909E8E84-426E-40DD-AFC4-6F175D3DCCD1}">
              <a14:hiddenFill xmlns:a14="http://schemas.microsoft.com/office/drawing/2010/main">
                <a:solidFill>
                  <a:srgbClr val="FFFFFF"/>
                </a:solidFill>
              </a14:hiddenFill>
            </a:ext>
          </a:extLst>
        </p:spPr>
      </p:pic>
      <p:pic>
        <p:nvPicPr>
          <p:cNvPr id="9" name="Grafik 8">
            <a:extLst>
              <a:ext uri="{FF2B5EF4-FFF2-40B4-BE49-F238E27FC236}">
                <a16:creationId xmlns:a16="http://schemas.microsoft.com/office/drawing/2014/main" id="{DC20DE11-64DE-4860-95FF-3B1D4FE5BC48}"/>
              </a:ext>
            </a:extLst>
          </p:cNvPr>
          <p:cNvPicPr>
            <a:picLocks noChangeAspect="1"/>
          </p:cNvPicPr>
          <p:nvPr/>
        </p:nvPicPr>
        <p:blipFill rotWithShape="1">
          <a:blip r:embed="rId3"/>
          <a:srcRect l="21137" t="7316" r="26480" b="6284"/>
          <a:stretch/>
        </p:blipFill>
        <p:spPr>
          <a:xfrm>
            <a:off x="605509" y="1915887"/>
            <a:ext cx="3243605" cy="3511900"/>
          </a:xfrm>
          <a:prstGeom prst="rect">
            <a:avLst/>
          </a:prstGeom>
          <a:ln>
            <a:solidFill>
              <a:schemeClr val="tx1"/>
            </a:solidFill>
          </a:ln>
        </p:spPr>
      </p:pic>
      <p:sp>
        <p:nvSpPr>
          <p:cNvPr id="10" name="Textfeld 9">
            <a:extLst>
              <a:ext uri="{FF2B5EF4-FFF2-40B4-BE49-F238E27FC236}">
                <a16:creationId xmlns:a16="http://schemas.microsoft.com/office/drawing/2014/main" id="{ECB5BD56-917D-42E8-A556-658B7DCB906F}"/>
              </a:ext>
            </a:extLst>
          </p:cNvPr>
          <p:cNvSpPr txBox="1"/>
          <p:nvPr/>
        </p:nvSpPr>
        <p:spPr>
          <a:xfrm>
            <a:off x="680762" y="1987895"/>
            <a:ext cx="712054" cy="400110"/>
          </a:xfrm>
          <a:prstGeom prst="rect">
            <a:avLst/>
          </a:prstGeom>
          <a:noFill/>
        </p:spPr>
        <p:txBody>
          <a:bodyPr wrap="none" rtlCol="0">
            <a:spAutoFit/>
          </a:bodyPr>
          <a:lstStyle/>
          <a:p>
            <a:r>
              <a:rPr lang="de-DE" sz="2000" dirty="0">
                <a:latin typeface="Arial"/>
              </a:rPr>
              <a:t>EFO</a:t>
            </a:r>
          </a:p>
        </p:txBody>
      </p:sp>
      <p:sp>
        <p:nvSpPr>
          <p:cNvPr id="11" name="Textfeld 10">
            <a:extLst>
              <a:ext uri="{FF2B5EF4-FFF2-40B4-BE49-F238E27FC236}">
                <a16:creationId xmlns:a16="http://schemas.microsoft.com/office/drawing/2014/main" id="{E2465556-E836-4EB5-BD43-025776ADA84A}"/>
              </a:ext>
            </a:extLst>
          </p:cNvPr>
          <p:cNvSpPr txBox="1"/>
          <p:nvPr/>
        </p:nvSpPr>
        <p:spPr>
          <a:xfrm>
            <a:off x="4082257" y="1915887"/>
            <a:ext cx="7774183" cy="2616101"/>
          </a:xfrm>
          <a:prstGeom prst="rect">
            <a:avLst/>
          </a:prstGeom>
          <a:noFill/>
        </p:spPr>
        <p:txBody>
          <a:bodyPr wrap="square" rtlCol="0">
            <a:spAutoFit/>
          </a:bodyPr>
          <a:lstStyle/>
          <a:p>
            <a:r>
              <a:rPr lang="de-DE" sz="2000" b="1" dirty="0">
                <a:latin typeface="Leelawadee UI" panose="020B0502040204020203" pitchFamily="34" charset="-34"/>
                <a:cs typeface="Leelawadee UI" panose="020B0502040204020203" pitchFamily="34" charset="-34"/>
              </a:rPr>
              <a:t>A </a:t>
            </a:r>
            <a:r>
              <a:rPr lang="de-DE" sz="2000" b="1" dirty="0" err="1">
                <a:latin typeface="Leelawadee UI" panose="020B0502040204020203" pitchFamily="34" charset="-34"/>
                <a:cs typeface="Leelawadee UI" panose="020B0502040204020203" pitchFamily="34" charset="-34"/>
              </a:rPr>
              <a:t>single</a:t>
            </a:r>
            <a:r>
              <a:rPr lang="de-DE" sz="2000" b="1" dirty="0">
                <a:latin typeface="Leelawadee UI" panose="020B0502040204020203" pitchFamily="34" charset="-34"/>
                <a:cs typeface="Leelawadee UI" panose="020B0502040204020203" pitchFamily="34" charset="-34"/>
              </a:rPr>
              <a:t> Key-Value Pair </a:t>
            </a:r>
            <a:r>
              <a:rPr lang="de-DE" sz="2000" b="1" dirty="0" err="1">
                <a:latin typeface="Leelawadee UI" panose="020B0502040204020203" pitchFamily="34" charset="-34"/>
                <a:cs typeface="Leelawadee UI" panose="020B0502040204020203" pitchFamily="34" charset="-34"/>
              </a:rPr>
              <a:t>can</a:t>
            </a:r>
            <a:r>
              <a:rPr lang="de-DE" sz="2000" b="1" dirty="0">
                <a:latin typeface="Leelawadee UI" panose="020B0502040204020203" pitchFamily="34" charset="-34"/>
                <a:cs typeface="Leelawadee UI" panose="020B0502040204020203" pitchFamily="34" charset="-34"/>
              </a:rPr>
              <a:t> carry </a:t>
            </a:r>
            <a:r>
              <a:rPr lang="de-DE" sz="2000" b="1" dirty="0" err="1">
                <a:latin typeface="Leelawadee UI" panose="020B0502040204020203" pitchFamily="34" charset="-34"/>
                <a:cs typeface="Leelawadee UI" panose="020B0502040204020203" pitchFamily="34" charset="-34"/>
              </a:rPr>
              <a:t>extended</a:t>
            </a:r>
            <a:r>
              <a:rPr lang="de-DE" sz="2000" b="1" dirty="0">
                <a:latin typeface="Leelawadee UI" panose="020B0502040204020203" pitchFamily="34" charset="-34"/>
                <a:cs typeface="Leelawadee UI" panose="020B0502040204020203" pitchFamily="34" charset="-34"/>
              </a:rPr>
              <a:t> </a:t>
            </a:r>
            <a:r>
              <a:rPr lang="de-DE" sz="2000" b="1" dirty="0" err="1">
                <a:latin typeface="Leelawadee UI" panose="020B0502040204020203" pitchFamily="34" charset="-34"/>
                <a:cs typeface="Leelawadee UI" panose="020B0502040204020203" pitchFamily="34" charset="-34"/>
              </a:rPr>
              <a:t>domain</a:t>
            </a:r>
            <a:r>
              <a:rPr lang="de-DE" sz="2000" b="1" dirty="0">
                <a:latin typeface="Leelawadee UI" panose="020B0502040204020203" pitchFamily="34" charset="-34"/>
                <a:cs typeface="Leelawadee UI" panose="020B0502040204020203" pitchFamily="34" charset="-34"/>
              </a:rPr>
              <a:t> </a:t>
            </a:r>
            <a:r>
              <a:rPr lang="de-DE" sz="2000" b="1" dirty="0" err="1">
                <a:latin typeface="Leelawadee UI" panose="020B0502040204020203" pitchFamily="34" charset="-34"/>
                <a:cs typeface="Leelawadee UI" panose="020B0502040204020203" pitchFamily="34" charset="-34"/>
              </a:rPr>
              <a:t>knowledge</a:t>
            </a:r>
            <a:r>
              <a:rPr lang="de-DE" sz="2000" b="1" dirty="0">
                <a:latin typeface="Leelawadee UI" panose="020B0502040204020203" pitchFamily="34" charset="-34"/>
                <a:cs typeface="Leelawadee UI" panose="020B0502040204020203" pitchFamily="34" charset="-34"/>
              </a:rPr>
              <a:t>!</a:t>
            </a:r>
          </a:p>
          <a:p>
            <a:r>
              <a:rPr lang="de-DE" sz="1200" dirty="0">
                <a:latin typeface="Leelawadee UI" panose="020B0502040204020203" pitchFamily="34" charset="-34"/>
                <a:cs typeface="Leelawadee UI" panose="020B0502040204020203" pitchFamily="34" charset="-34"/>
              </a:rPr>
              <a:t> </a:t>
            </a:r>
          </a:p>
          <a:p>
            <a:r>
              <a:rPr lang="de-DE" sz="2000" dirty="0">
                <a:latin typeface="Leelawadee UI" panose="020B0502040204020203" pitchFamily="34" charset="-34"/>
                <a:cs typeface="Leelawadee UI" panose="020B0502040204020203" pitchFamily="34" charset="-34"/>
              </a:rPr>
              <a:t>„CD4-positive, alpha-beta T </a:t>
            </a:r>
            <a:r>
              <a:rPr lang="de-DE" sz="2000" dirty="0" err="1">
                <a:latin typeface="Leelawadee UI" panose="020B0502040204020203" pitchFamily="34" charset="-34"/>
                <a:cs typeface="Leelawadee UI" panose="020B0502040204020203" pitchFamily="34" charset="-34"/>
              </a:rPr>
              <a:t>cell</a:t>
            </a:r>
            <a:r>
              <a:rPr lang="de-DE" sz="2000" dirty="0">
                <a:latin typeface="Leelawadee UI" panose="020B0502040204020203" pitchFamily="34" charset="-34"/>
                <a:cs typeface="Leelawadee UI" panose="020B0502040204020203" pitchFamily="34" charset="-34"/>
              </a:rPr>
              <a:t>“ </a:t>
            </a:r>
            <a:r>
              <a:rPr lang="de-DE" sz="2000" dirty="0" err="1">
                <a:latin typeface="Leelawadee UI" panose="020B0502040204020203" pitchFamily="34" charset="-34"/>
                <a:cs typeface="Leelawadee UI" panose="020B0502040204020203" pitchFamily="34" charset="-34"/>
              </a:rPr>
              <a:t>following</a:t>
            </a:r>
            <a:r>
              <a:rPr lang="de-DE" sz="2000" dirty="0">
                <a:latin typeface="Leelawadee UI" panose="020B0502040204020203" pitchFamily="34" charset="-34"/>
                <a:cs typeface="Leelawadee UI" panose="020B0502040204020203" pitchFamily="34" charset="-34"/>
              </a:rPr>
              <a:t> an </a:t>
            </a:r>
            <a:r>
              <a:rPr lang="de-DE" sz="2000" dirty="0" err="1">
                <a:latin typeface="Leelawadee UI" panose="020B0502040204020203" pitchFamily="34" charset="-34"/>
                <a:cs typeface="Leelawadee UI" panose="020B0502040204020203" pitchFamily="34" charset="-34"/>
              </a:rPr>
              <a:t>ontology</a:t>
            </a:r>
            <a:r>
              <a:rPr lang="de-DE" sz="2000" dirty="0">
                <a:latin typeface="Leelawadee UI" panose="020B0502040204020203" pitchFamily="34" charset="-34"/>
                <a:cs typeface="Leelawadee UI" panose="020B0502040204020203" pitchFamily="34" charset="-34"/>
              </a:rPr>
              <a:t> (</a:t>
            </a:r>
            <a:r>
              <a:rPr lang="de-DE" sz="2000" dirty="0" err="1">
                <a:latin typeface="Leelawadee UI" panose="020B0502040204020203" pitchFamily="34" charset="-34"/>
                <a:cs typeface="Leelawadee UI" panose="020B0502040204020203" pitchFamily="34" charset="-34"/>
              </a:rPr>
              <a:t>here</a:t>
            </a:r>
            <a:r>
              <a:rPr lang="de-DE" sz="2000" dirty="0">
                <a:latin typeface="Leelawadee UI" panose="020B0502040204020203" pitchFamily="34" charset="-34"/>
                <a:cs typeface="Leelawadee UI" panose="020B0502040204020203" pitchFamily="34" charset="-34"/>
              </a:rPr>
              <a:t>: EFO) </a:t>
            </a:r>
            <a:r>
              <a:rPr lang="de-DE" sz="2000" dirty="0" err="1">
                <a:latin typeface="Leelawadee UI" panose="020B0502040204020203" pitchFamily="34" charset="-34"/>
                <a:cs typeface="Leelawadee UI" panose="020B0502040204020203" pitchFamily="34" charset="-34"/>
              </a:rPr>
              <a:t>includes</a:t>
            </a:r>
            <a:r>
              <a:rPr lang="de-DE" sz="2000" dirty="0">
                <a:latin typeface="Leelawadee UI" panose="020B0502040204020203" pitchFamily="34" charset="-34"/>
                <a:cs typeface="Leelawadee UI" panose="020B0502040204020203" pitchFamily="34" charset="-34"/>
              </a:rPr>
              <a:t> </a:t>
            </a:r>
            <a:r>
              <a:rPr lang="de-DE" sz="2000" dirty="0" err="1">
                <a:latin typeface="Leelawadee UI" panose="020B0502040204020203" pitchFamily="34" charset="-34"/>
                <a:cs typeface="Leelawadee UI" panose="020B0502040204020203" pitchFamily="34" charset="-34"/>
              </a:rPr>
              <a:t>more</a:t>
            </a:r>
            <a:r>
              <a:rPr lang="de-DE" sz="2000" dirty="0">
                <a:latin typeface="Leelawadee UI" panose="020B0502040204020203" pitchFamily="34" charset="-34"/>
                <a:cs typeface="Leelawadee UI" panose="020B0502040204020203" pitchFamily="34" charset="-34"/>
              </a:rPr>
              <a:t> </a:t>
            </a:r>
            <a:r>
              <a:rPr lang="de-DE" sz="2000" dirty="0" err="1">
                <a:latin typeface="Leelawadee UI" panose="020B0502040204020203" pitchFamily="34" charset="-34"/>
                <a:cs typeface="Leelawadee UI" panose="020B0502040204020203" pitchFamily="34" charset="-34"/>
              </a:rPr>
              <a:t>information</a:t>
            </a:r>
            <a:r>
              <a:rPr lang="de-DE" sz="2000" dirty="0">
                <a:latin typeface="Leelawadee UI" panose="020B0502040204020203" pitchFamily="34" charset="-34"/>
                <a:cs typeface="Leelawadee UI" panose="020B0502040204020203" pitchFamily="34" charset="-34"/>
              </a:rPr>
              <a:t> </a:t>
            </a:r>
            <a:r>
              <a:rPr lang="de-DE" sz="2000" dirty="0" err="1">
                <a:latin typeface="Leelawadee UI" panose="020B0502040204020203" pitchFamily="34" charset="-34"/>
                <a:cs typeface="Leelawadee UI" panose="020B0502040204020203" pitchFamily="34" charset="-34"/>
              </a:rPr>
              <a:t>from</a:t>
            </a:r>
            <a:r>
              <a:rPr lang="de-DE" sz="2000" dirty="0">
                <a:latin typeface="Leelawadee UI" panose="020B0502040204020203" pitchFamily="34" charset="-34"/>
                <a:cs typeface="Leelawadee UI" panose="020B0502040204020203" pitchFamily="34" charset="-34"/>
              </a:rPr>
              <a:t> </a:t>
            </a:r>
            <a:r>
              <a:rPr lang="de-DE" sz="2000" dirty="0" err="1">
                <a:latin typeface="Leelawadee UI" panose="020B0502040204020203" pitchFamily="34" charset="-34"/>
                <a:cs typeface="Leelawadee UI" panose="020B0502040204020203" pitchFamily="34" charset="-34"/>
              </a:rPr>
              <a:t>the</a:t>
            </a:r>
            <a:r>
              <a:rPr lang="de-DE" sz="2000" dirty="0">
                <a:latin typeface="Leelawadee UI" panose="020B0502040204020203" pitchFamily="34" charset="-34"/>
                <a:cs typeface="Leelawadee UI" panose="020B0502040204020203" pitchFamily="34" charset="-34"/>
              </a:rPr>
              <a:t> </a:t>
            </a:r>
            <a:r>
              <a:rPr lang="de-DE" sz="2000" dirty="0" err="1">
                <a:latin typeface="Leelawadee UI" panose="020B0502040204020203" pitchFamily="34" charset="-34"/>
                <a:cs typeface="Leelawadee UI" panose="020B0502040204020203" pitchFamily="34" charset="-34"/>
              </a:rPr>
              <a:t>domain</a:t>
            </a:r>
            <a:r>
              <a:rPr lang="de-DE" sz="2000" dirty="0">
                <a:latin typeface="Leelawadee UI" panose="020B0502040204020203" pitchFamily="34" charset="-34"/>
                <a:cs typeface="Leelawadee UI" panose="020B0502040204020203" pitchFamily="34" charset="-34"/>
              </a:rPr>
              <a:t> </a:t>
            </a:r>
            <a:r>
              <a:rPr lang="de-DE" sz="2000" dirty="0" err="1">
                <a:latin typeface="Leelawadee UI" panose="020B0502040204020203" pitchFamily="34" charset="-34"/>
                <a:cs typeface="Leelawadee UI" panose="020B0502040204020203" pitchFamily="34" charset="-34"/>
              </a:rPr>
              <a:t>knowledge</a:t>
            </a:r>
            <a:r>
              <a:rPr lang="de-DE" sz="2000" dirty="0">
                <a:latin typeface="Leelawadee UI" panose="020B0502040204020203" pitchFamily="34" charset="-34"/>
                <a:cs typeface="Leelawadee UI" panose="020B0502040204020203" pitchFamily="34" charset="-34"/>
              </a:rPr>
              <a:t> </a:t>
            </a:r>
            <a:r>
              <a:rPr lang="de-DE" sz="2000" dirty="0" err="1">
                <a:latin typeface="Leelawadee UI" panose="020B0502040204020203" pitchFamily="34" charset="-34"/>
                <a:cs typeface="Leelawadee UI" panose="020B0502040204020203" pitchFamily="34" charset="-34"/>
              </a:rPr>
              <a:t>formalized</a:t>
            </a:r>
            <a:r>
              <a:rPr lang="de-DE" sz="2000" dirty="0">
                <a:latin typeface="Leelawadee UI" panose="020B0502040204020203" pitchFamily="34" charset="-34"/>
                <a:cs typeface="Leelawadee UI" panose="020B0502040204020203" pitchFamily="34" charset="-34"/>
              </a:rPr>
              <a:t> in </a:t>
            </a:r>
            <a:r>
              <a:rPr lang="de-DE" sz="2000" dirty="0" err="1">
                <a:latin typeface="Leelawadee UI" panose="020B0502040204020203" pitchFamily="34" charset="-34"/>
                <a:cs typeface="Leelawadee UI" panose="020B0502040204020203" pitchFamily="34" charset="-34"/>
              </a:rPr>
              <a:t>the</a:t>
            </a:r>
            <a:r>
              <a:rPr lang="de-DE" sz="2000" dirty="0">
                <a:latin typeface="Leelawadee UI" panose="020B0502040204020203" pitchFamily="34" charset="-34"/>
                <a:cs typeface="Leelawadee UI" panose="020B0502040204020203" pitchFamily="34" charset="-34"/>
              </a:rPr>
              <a:t> </a:t>
            </a:r>
            <a:r>
              <a:rPr lang="de-DE" sz="2000" dirty="0" err="1">
                <a:latin typeface="Leelawadee UI" panose="020B0502040204020203" pitchFamily="34" charset="-34"/>
                <a:cs typeface="Leelawadee UI" panose="020B0502040204020203" pitchFamily="34" charset="-34"/>
              </a:rPr>
              <a:t>ontology</a:t>
            </a:r>
            <a:r>
              <a:rPr lang="de-DE" sz="2000" dirty="0">
                <a:latin typeface="Leelawadee UI" panose="020B0502040204020203" pitchFamily="34" charset="-34"/>
                <a:cs typeface="Leelawadee UI" panose="020B0502040204020203" pitchFamily="34" charset="-34"/>
              </a:rPr>
              <a:t> </a:t>
            </a:r>
            <a:r>
              <a:rPr lang="de-DE" sz="1600" dirty="0">
                <a:latin typeface="Leelawadee UI" panose="020B0502040204020203" pitchFamily="34" charset="-34"/>
                <a:cs typeface="Leelawadee UI" panose="020B0502040204020203" pitchFamily="34" charset="-34"/>
              </a:rPr>
              <a:t>(and </a:t>
            </a:r>
            <a:r>
              <a:rPr lang="de-DE" sz="1600" dirty="0" err="1">
                <a:latin typeface="Leelawadee UI" panose="020B0502040204020203" pitchFamily="34" charset="-34"/>
                <a:cs typeface="Leelawadee UI" panose="020B0502040204020203" pitchFamily="34" charset="-34"/>
              </a:rPr>
              <a:t>cross</a:t>
            </a:r>
            <a:r>
              <a:rPr lang="de-DE" sz="1600" dirty="0">
                <a:latin typeface="Leelawadee UI" panose="020B0502040204020203" pitchFamily="34" charset="-34"/>
                <a:cs typeface="Leelawadee UI" panose="020B0502040204020203" pitchFamily="34" charset="-34"/>
              </a:rPr>
              <a:t>-domain </a:t>
            </a:r>
            <a:r>
              <a:rPr lang="de-DE" sz="1600" dirty="0" err="1">
                <a:latin typeface="Leelawadee UI" panose="020B0502040204020203" pitchFamily="34" charset="-34"/>
                <a:cs typeface="Leelawadee UI" panose="020B0502040204020203" pitchFamily="34" charset="-34"/>
              </a:rPr>
              <a:t>knowledge</a:t>
            </a:r>
            <a:r>
              <a:rPr lang="de-DE" sz="1600" dirty="0">
                <a:latin typeface="Leelawadee UI" panose="020B0502040204020203" pitchFamily="34" charset="-34"/>
                <a:cs typeface="Leelawadee UI" panose="020B0502040204020203" pitchFamily="34" charset="-34"/>
              </a:rPr>
              <a:t> </a:t>
            </a:r>
            <a:r>
              <a:rPr lang="de-DE" sz="1600" dirty="0" err="1">
                <a:latin typeface="Leelawadee UI" panose="020B0502040204020203" pitchFamily="34" charset="-34"/>
                <a:cs typeface="Leelawadee UI" panose="020B0502040204020203" pitchFamily="34" charset="-34"/>
              </a:rPr>
              <a:t>formalized</a:t>
            </a:r>
            <a:r>
              <a:rPr lang="de-DE" sz="1600" dirty="0">
                <a:latin typeface="Leelawadee UI" panose="020B0502040204020203" pitchFamily="34" charset="-34"/>
                <a:cs typeface="Leelawadee UI" panose="020B0502040204020203" pitchFamily="34" charset="-34"/>
              </a:rPr>
              <a:t> </a:t>
            </a:r>
            <a:r>
              <a:rPr lang="de-DE" sz="1600" dirty="0" err="1">
                <a:latin typeface="Leelawadee UI" panose="020B0502040204020203" pitchFamily="34" charset="-34"/>
                <a:cs typeface="Leelawadee UI" panose="020B0502040204020203" pitchFamily="34" charset="-34"/>
              </a:rPr>
              <a:t>by</a:t>
            </a:r>
            <a:r>
              <a:rPr lang="de-DE" sz="1600" dirty="0">
                <a:latin typeface="Leelawadee UI" panose="020B0502040204020203" pitchFamily="34" charset="-34"/>
                <a:cs typeface="Leelawadee UI" panose="020B0502040204020203" pitchFamily="34" charset="-34"/>
              </a:rPr>
              <a:t> </a:t>
            </a:r>
            <a:r>
              <a:rPr lang="de-DE" sz="1600" dirty="0" err="1">
                <a:latin typeface="Leelawadee UI" panose="020B0502040204020203" pitchFamily="34" charset="-34"/>
                <a:cs typeface="Leelawadee UI" panose="020B0502040204020203" pitchFamily="34" charset="-34"/>
              </a:rPr>
              <a:t>mapping</a:t>
            </a:r>
            <a:r>
              <a:rPr lang="de-DE" sz="1600" dirty="0">
                <a:latin typeface="Leelawadee UI" panose="020B0502040204020203" pitchFamily="34" charset="-34"/>
                <a:cs typeface="Leelawadee UI" panose="020B0502040204020203" pitchFamily="34" charset="-34"/>
              </a:rPr>
              <a:t>):</a:t>
            </a:r>
            <a:endParaRPr lang="de-DE" sz="2000" dirty="0">
              <a:latin typeface="Leelawadee UI" panose="020B0502040204020203" pitchFamily="34" charset="-34"/>
              <a:cs typeface="Leelawadee UI" panose="020B0502040204020203" pitchFamily="34" charset="-34"/>
            </a:endParaRPr>
          </a:p>
          <a:p>
            <a:pPr marL="285750" indent="-285750">
              <a:buFontTx/>
              <a:buChar char="-"/>
            </a:pPr>
            <a:r>
              <a:rPr lang="de-DE" dirty="0" err="1">
                <a:solidFill>
                  <a:schemeClr val="accent2">
                    <a:lumMod val="75000"/>
                  </a:schemeClr>
                </a:solidFill>
                <a:latin typeface="Leelawadee UI" panose="020B0502040204020203" pitchFamily="34" charset="-34"/>
                <a:cs typeface="Leelawadee UI" panose="020B0502040204020203" pitchFamily="34" charset="-34"/>
              </a:rPr>
              <a:t>Is</a:t>
            </a:r>
            <a:r>
              <a:rPr lang="de-DE" dirty="0">
                <a:solidFill>
                  <a:schemeClr val="accent2">
                    <a:lumMod val="75000"/>
                  </a:schemeClr>
                </a:solidFill>
                <a:latin typeface="Leelawadee UI" panose="020B0502040204020203" pitchFamily="34" charset="-34"/>
                <a:cs typeface="Leelawadee UI" panose="020B0502040204020203" pitchFamily="34" charset="-34"/>
              </a:rPr>
              <a:t> </a:t>
            </a:r>
            <a:r>
              <a:rPr lang="de-DE" dirty="0" err="1">
                <a:solidFill>
                  <a:schemeClr val="accent2">
                    <a:lumMod val="75000"/>
                  </a:schemeClr>
                </a:solidFill>
                <a:latin typeface="Leelawadee UI" panose="020B0502040204020203" pitchFamily="34" charset="-34"/>
                <a:cs typeface="Leelawadee UI" panose="020B0502040204020203" pitchFamily="34" charset="-34"/>
              </a:rPr>
              <a:t>carrying</a:t>
            </a:r>
            <a:r>
              <a:rPr lang="de-DE" dirty="0">
                <a:solidFill>
                  <a:schemeClr val="accent2">
                    <a:lumMod val="75000"/>
                  </a:schemeClr>
                </a:solidFill>
                <a:latin typeface="Leelawadee UI" panose="020B0502040204020203" pitchFamily="34" charset="-34"/>
                <a:cs typeface="Leelawadee UI" panose="020B0502040204020203" pitchFamily="34" charset="-34"/>
              </a:rPr>
              <a:t> a T </a:t>
            </a:r>
            <a:r>
              <a:rPr lang="de-DE" dirty="0" err="1">
                <a:solidFill>
                  <a:schemeClr val="accent2">
                    <a:lumMod val="75000"/>
                  </a:schemeClr>
                </a:solidFill>
                <a:latin typeface="Leelawadee UI" panose="020B0502040204020203" pitchFamily="34" charset="-34"/>
                <a:cs typeface="Leelawadee UI" panose="020B0502040204020203" pitchFamily="34" charset="-34"/>
              </a:rPr>
              <a:t>cell</a:t>
            </a:r>
            <a:r>
              <a:rPr lang="de-DE" dirty="0">
                <a:solidFill>
                  <a:schemeClr val="accent2">
                    <a:lumMod val="75000"/>
                  </a:schemeClr>
                </a:solidFill>
                <a:latin typeface="Leelawadee UI" panose="020B0502040204020203" pitchFamily="34" charset="-34"/>
                <a:cs typeface="Leelawadee UI" panose="020B0502040204020203" pitchFamily="34" charset="-34"/>
              </a:rPr>
              <a:t> </a:t>
            </a:r>
            <a:r>
              <a:rPr lang="de-DE" dirty="0" err="1">
                <a:solidFill>
                  <a:schemeClr val="accent2">
                    <a:lumMod val="75000"/>
                  </a:schemeClr>
                </a:solidFill>
                <a:latin typeface="Leelawadee UI" panose="020B0502040204020203" pitchFamily="34" charset="-34"/>
                <a:cs typeface="Leelawadee UI" panose="020B0502040204020203" pitchFamily="34" charset="-34"/>
              </a:rPr>
              <a:t>receptor</a:t>
            </a:r>
            <a:r>
              <a:rPr lang="de-DE" dirty="0">
                <a:solidFill>
                  <a:schemeClr val="accent2">
                    <a:lumMod val="75000"/>
                  </a:schemeClr>
                </a:solidFill>
                <a:latin typeface="Leelawadee UI" panose="020B0502040204020203" pitchFamily="34" charset="-34"/>
                <a:cs typeface="Leelawadee UI" panose="020B0502040204020203" pitchFamily="34" charset="-34"/>
              </a:rPr>
              <a:t> </a:t>
            </a:r>
            <a:r>
              <a:rPr lang="de-DE" dirty="0" err="1">
                <a:solidFill>
                  <a:schemeClr val="accent2">
                    <a:lumMod val="75000"/>
                  </a:schemeClr>
                </a:solidFill>
                <a:latin typeface="Leelawadee UI" panose="020B0502040204020203" pitchFamily="34" charset="-34"/>
                <a:cs typeface="Leelawadee UI" panose="020B0502040204020203" pitchFamily="34" charset="-34"/>
              </a:rPr>
              <a:t>with</a:t>
            </a:r>
            <a:r>
              <a:rPr lang="de-DE" dirty="0">
                <a:solidFill>
                  <a:schemeClr val="accent2">
                    <a:lumMod val="75000"/>
                  </a:schemeClr>
                </a:solidFill>
                <a:latin typeface="Leelawadee UI" panose="020B0502040204020203" pitchFamily="34" charset="-34"/>
                <a:cs typeface="Leelawadee UI" panose="020B0502040204020203" pitchFamily="34" charset="-34"/>
              </a:rPr>
              <a:t> </a:t>
            </a:r>
            <a:r>
              <a:rPr lang="el-GR" dirty="0">
                <a:solidFill>
                  <a:schemeClr val="accent2">
                    <a:lumMod val="75000"/>
                  </a:schemeClr>
                </a:solidFill>
                <a:latin typeface="Arial"/>
                <a:cs typeface="Leelawadee UI" panose="020B0502040204020203" pitchFamily="34" charset="-34"/>
              </a:rPr>
              <a:t>αβ</a:t>
            </a:r>
            <a:r>
              <a:rPr lang="de-DE" dirty="0">
                <a:solidFill>
                  <a:schemeClr val="accent2">
                    <a:lumMod val="75000"/>
                  </a:schemeClr>
                </a:solidFill>
                <a:latin typeface="Leelawadee UI" panose="020B0502040204020203" pitchFamily="34" charset="-34"/>
                <a:cs typeface="Leelawadee UI" panose="020B0502040204020203" pitchFamily="34" charset="-34"/>
              </a:rPr>
              <a:t>-</a:t>
            </a:r>
            <a:r>
              <a:rPr lang="de-DE" dirty="0" err="1">
                <a:solidFill>
                  <a:schemeClr val="accent2">
                    <a:lumMod val="75000"/>
                  </a:schemeClr>
                </a:solidFill>
                <a:latin typeface="Leelawadee UI" panose="020B0502040204020203" pitchFamily="34" charset="-34"/>
                <a:cs typeface="Leelawadee UI" panose="020B0502040204020203" pitchFamily="34" charset="-34"/>
              </a:rPr>
              <a:t>chains</a:t>
            </a:r>
            <a:endParaRPr lang="de-DE" dirty="0">
              <a:solidFill>
                <a:schemeClr val="accent2">
                  <a:lumMod val="75000"/>
                </a:schemeClr>
              </a:solidFill>
              <a:latin typeface="Leelawadee UI" panose="020B0502040204020203" pitchFamily="34" charset="-34"/>
              <a:cs typeface="Leelawadee UI" panose="020B0502040204020203" pitchFamily="34" charset="-34"/>
            </a:endParaRPr>
          </a:p>
          <a:p>
            <a:pPr marL="285750" indent="-285750">
              <a:buFontTx/>
              <a:buChar char="-"/>
            </a:pPr>
            <a:r>
              <a:rPr lang="de-DE" dirty="0" err="1">
                <a:solidFill>
                  <a:srgbClr val="7030A0"/>
                </a:solidFill>
                <a:latin typeface="Leelawadee UI" panose="020B0502040204020203" pitchFamily="34" charset="-34"/>
                <a:cs typeface="Leelawadee UI" panose="020B0502040204020203" pitchFamily="34" charset="-34"/>
              </a:rPr>
              <a:t>Has</a:t>
            </a:r>
            <a:r>
              <a:rPr lang="de-DE" dirty="0">
                <a:solidFill>
                  <a:srgbClr val="7030A0"/>
                </a:solidFill>
                <a:latin typeface="Leelawadee UI" panose="020B0502040204020203" pitchFamily="34" charset="-34"/>
                <a:cs typeface="Leelawadee UI" panose="020B0502040204020203" pitchFamily="34" charset="-34"/>
              </a:rPr>
              <a:t> </a:t>
            </a:r>
            <a:r>
              <a:rPr lang="de-DE" dirty="0" err="1">
                <a:solidFill>
                  <a:srgbClr val="7030A0"/>
                </a:solidFill>
                <a:latin typeface="Leelawadee UI" panose="020B0502040204020203" pitchFamily="34" charset="-34"/>
                <a:cs typeface="Leelawadee UI" panose="020B0502040204020203" pitchFamily="34" charset="-34"/>
              </a:rPr>
              <a:t>completed</a:t>
            </a:r>
            <a:r>
              <a:rPr lang="de-DE" dirty="0">
                <a:solidFill>
                  <a:srgbClr val="7030A0"/>
                </a:solidFill>
                <a:latin typeface="Leelawadee UI" panose="020B0502040204020203" pitchFamily="34" charset="-34"/>
                <a:cs typeface="Leelawadee UI" panose="020B0502040204020203" pitchFamily="34" charset="-34"/>
              </a:rPr>
              <a:t> </a:t>
            </a:r>
            <a:r>
              <a:rPr lang="de-DE" dirty="0" err="1">
                <a:solidFill>
                  <a:srgbClr val="7030A0"/>
                </a:solidFill>
                <a:latin typeface="Leelawadee UI" panose="020B0502040204020203" pitchFamily="34" charset="-34"/>
                <a:cs typeface="Leelawadee UI" panose="020B0502040204020203" pitchFamily="34" charset="-34"/>
              </a:rPr>
              <a:t>thymic</a:t>
            </a:r>
            <a:r>
              <a:rPr lang="de-DE" dirty="0">
                <a:solidFill>
                  <a:srgbClr val="7030A0"/>
                </a:solidFill>
                <a:latin typeface="Leelawadee UI" panose="020B0502040204020203" pitchFamily="34" charset="-34"/>
                <a:cs typeface="Leelawadee UI" panose="020B0502040204020203" pitchFamily="34" charset="-34"/>
              </a:rPr>
              <a:t> </a:t>
            </a:r>
            <a:r>
              <a:rPr lang="de-DE" dirty="0" err="1">
                <a:solidFill>
                  <a:srgbClr val="7030A0"/>
                </a:solidFill>
                <a:latin typeface="Leelawadee UI" panose="020B0502040204020203" pitchFamily="34" charset="-34"/>
                <a:cs typeface="Leelawadee UI" panose="020B0502040204020203" pitchFamily="34" charset="-34"/>
              </a:rPr>
              <a:t>selection</a:t>
            </a:r>
            <a:r>
              <a:rPr lang="de-DE" dirty="0">
                <a:solidFill>
                  <a:srgbClr val="7030A0"/>
                </a:solidFill>
                <a:latin typeface="Leelawadee UI" panose="020B0502040204020203" pitchFamily="34" charset="-34"/>
                <a:cs typeface="Leelawadee UI" panose="020B0502040204020203" pitchFamily="34" charset="-34"/>
              </a:rPr>
              <a:t> (i.e., </a:t>
            </a:r>
            <a:r>
              <a:rPr lang="de-DE" dirty="0" err="1">
                <a:solidFill>
                  <a:srgbClr val="7030A0"/>
                </a:solidFill>
                <a:latin typeface="Leelawadee UI" panose="020B0502040204020203" pitchFamily="34" charset="-34"/>
                <a:cs typeface="Leelawadee UI" panose="020B0502040204020203" pitchFamily="34" charset="-34"/>
              </a:rPr>
              <a:t>is</a:t>
            </a:r>
            <a:r>
              <a:rPr lang="de-DE" dirty="0">
                <a:solidFill>
                  <a:srgbClr val="7030A0"/>
                </a:solidFill>
                <a:latin typeface="Leelawadee UI" panose="020B0502040204020203" pitchFamily="34" charset="-34"/>
                <a:cs typeface="Leelawadee UI" panose="020B0502040204020203" pitchFamily="34" charset="-34"/>
              </a:rPr>
              <a:t> </a:t>
            </a:r>
            <a:r>
              <a:rPr lang="de-DE" dirty="0" err="1">
                <a:solidFill>
                  <a:srgbClr val="7030A0"/>
                </a:solidFill>
                <a:latin typeface="Leelawadee UI" panose="020B0502040204020203" pitchFamily="34" charset="-34"/>
                <a:cs typeface="Leelawadee UI" panose="020B0502040204020203" pitchFamily="34" charset="-34"/>
              </a:rPr>
              <a:t>mature</a:t>
            </a:r>
            <a:r>
              <a:rPr lang="de-DE" dirty="0">
                <a:solidFill>
                  <a:srgbClr val="7030A0"/>
                </a:solidFill>
                <a:latin typeface="Leelawadee UI" panose="020B0502040204020203" pitchFamily="34" charset="-34"/>
                <a:cs typeface="Leelawadee UI" panose="020B0502040204020203" pitchFamily="34" charset="-34"/>
              </a:rPr>
              <a:t>)</a:t>
            </a:r>
          </a:p>
          <a:p>
            <a:pPr marL="285750" indent="-285750">
              <a:buFontTx/>
              <a:buChar char="-"/>
            </a:pPr>
            <a:r>
              <a:rPr lang="de-DE" dirty="0" err="1">
                <a:solidFill>
                  <a:srgbClr val="FF0000"/>
                </a:solidFill>
                <a:latin typeface="Leelawadee UI" panose="020B0502040204020203" pitchFamily="34" charset="-34"/>
                <a:cs typeface="Leelawadee UI" panose="020B0502040204020203" pitchFamily="34" charset="-34"/>
              </a:rPr>
              <a:t>Is</a:t>
            </a:r>
            <a:r>
              <a:rPr lang="de-DE" dirty="0">
                <a:solidFill>
                  <a:srgbClr val="FF0000"/>
                </a:solidFill>
                <a:latin typeface="Leelawadee UI" panose="020B0502040204020203" pitchFamily="34" charset="-34"/>
                <a:cs typeface="Leelawadee UI" panose="020B0502040204020203" pitchFamily="34" charset="-34"/>
              </a:rPr>
              <a:t> a </a:t>
            </a:r>
            <a:r>
              <a:rPr lang="de-DE" dirty="0" err="1">
                <a:solidFill>
                  <a:srgbClr val="FF0000"/>
                </a:solidFill>
                <a:latin typeface="Leelawadee UI" panose="020B0502040204020203" pitchFamily="34" charset="-34"/>
                <a:cs typeface="Leelawadee UI" panose="020B0502040204020203" pitchFamily="34" charset="-34"/>
              </a:rPr>
              <a:t>cell</a:t>
            </a:r>
            <a:r>
              <a:rPr lang="de-DE" dirty="0">
                <a:solidFill>
                  <a:srgbClr val="FF0000"/>
                </a:solidFill>
                <a:latin typeface="Leelawadee UI" panose="020B0502040204020203" pitchFamily="34" charset="-34"/>
                <a:cs typeface="Leelawadee UI" panose="020B0502040204020203" pitchFamily="34" charset="-34"/>
              </a:rPr>
              <a:t> of </a:t>
            </a:r>
            <a:r>
              <a:rPr lang="de-DE" dirty="0" err="1">
                <a:solidFill>
                  <a:srgbClr val="FF0000"/>
                </a:solidFill>
                <a:latin typeface="Leelawadee UI" panose="020B0502040204020203" pitchFamily="34" charset="-34"/>
                <a:cs typeface="Leelawadee UI" panose="020B0502040204020203" pitchFamily="34" charset="-34"/>
              </a:rPr>
              <a:t>the</a:t>
            </a:r>
            <a:r>
              <a:rPr lang="de-DE" dirty="0">
                <a:solidFill>
                  <a:srgbClr val="FF0000"/>
                </a:solidFill>
                <a:latin typeface="Leelawadee UI" panose="020B0502040204020203" pitchFamily="34" charset="-34"/>
                <a:cs typeface="Leelawadee UI" panose="020B0502040204020203" pitchFamily="34" charset="-34"/>
              </a:rPr>
              <a:t> </a:t>
            </a:r>
            <a:r>
              <a:rPr lang="de-DE" dirty="0" err="1">
                <a:solidFill>
                  <a:srgbClr val="FF0000"/>
                </a:solidFill>
                <a:latin typeface="Leelawadee UI" panose="020B0502040204020203" pitchFamily="34" charset="-34"/>
                <a:cs typeface="Leelawadee UI" panose="020B0502040204020203" pitchFamily="34" charset="-34"/>
              </a:rPr>
              <a:t>hematopoietic</a:t>
            </a:r>
            <a:r>
              <a:rPr lang="de-DE" dirty="0">
                <a:solidFill>
                  <a:srgbClr val="FF0000"/>
                </a:solidFill>
                <a:latin typeface="Leelawadee UI" panose="020B0502040204020203" pitchFamily="34" charset="-34"/>
                <a:cs typeface="Leelawadee UI" panose="020B0502040204020203" pitchFamily="34" charset="-34"/>
              </a:rPr>
              <a:t> </a:t>
            </a:r>
            <a:r>
              <a:rPr lang="de-DE" dirty="0" err="1">
                <a:solidFill>
                  <a:srgbClr val="FF0000"/>
                </a:solidFill>
                <a:latin typeface="Leelawadee UI" panose="020B0502040204020203" pitchFamily="34" charset="-34"/>
                <a:cs typeface="Leelawadee UI" panose="020B0502040204020203" pitchFamily="34" charset="-34"/>
              </a:rPr>
              <a:t>system</a:t>
            </a:r>
            <a:endParaRPr lang="de-DE" dirty="0">
              <a:solidFill>
                <a:srgbClr val="FF0000"/>
              </a:solidFill>
              <a:latin typeface="Leelawadee UI" panose="020B0502040204020203" pitchFamily="34" charset="-34"/>
              <a:cs typeface="Leelawadee UI" panose="020B0502040204020203" pitchFamily="34" charset="-34"/>
            </a:endParaRPr>
          </a:p>
          <a:p>
            <a:pPr marL="285750" indent="-285750">
              <a:buFontTx/>
              <a:buChar char="-"/>
            </a:pPr>
            <a:r>
              <a:rPr lang="de-DE" dirty="0">
                <a:latin typeface="Leelawadee UI" panose="020B0502040204020203" pitchFamily="34" charset="-34"/>
                <a:cs typeface="Leelawadee UI" panose="020B0502040204020203" pitchFamily="34" charset="-34"/>
              </a:rPr>
              <a:t>etc…</a:t>
            </a:r>
          </a:p>
        </p:txBody>
      </p:sp>
      <p:sp>
        <p:nvSpPr>
          <p:cNvPr id="12" name="Ellipse 11">
            <a:extLst>
              <a:ext uri="{FF2B5EF4-FFF2-40B4-BE49-F238E27FC236}">
                <a16:creationId xmlns:a16="http://schemas.microsoft.com/office/drawing/2014/main" id="{AA2F7D8B-4C08-402A-84AB-9099D14B1511}"/>
              </a:ext>
            </a:extLst>
          </p:cNvPr>
          <p:cNvSpPr/>
          <p:nvPr/>
        </p:nvSpPr>
        <p:spPr bwMode="auto">
          <a:xfrm>
            <a:off x="787758" y="4632635"/>
            <a:ext cx="648072" cy="184085"/>
          </a:xfrm>
          <a:prstGeom prst="ellipse">
            <a:avLst/>
          </a:prstGeom>
          <a:noFill/>
          <a:ln w="28575" cap="flat" cmpd="sng" algn="ctr">
            <a:solidFill>
              <a:schemeClr val="accent2">
                <a:lumMod val="75000"/>
              </a:schemeClr>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Times" charset="0"/>
              <a:ea typeface="ＭＳ Ｐゴシック" charset="0"/>
            </a:endParaRPr>
          </a:p>
        </p:txBody>
      </p:sp>
      <p:sp>
        <p:nvSpPr>
          <p:cNvPr id="14" name="Ellipse 13">
            <a:extLst>
              <a:ext uri="{FF2B5EF4-FFF2-40B4-BE49-F238E27FC236}">
                <a16:creationId xmlns:a16="http://schemas.microsoft.com/office/drawing/2014/main" id="{75D1CB10-98EE-4FAC-80EE-E81471BDADDE}"/>
              </a:ext>
            </a:extLst>
          </p:cNvPr>
          <p:cNvSpPr/>
          <p:nvPr/>
        </p:nvSpPr>
        <p:spPr bwMode="auto">
          <a:xfrm>
            <a:off x="712752" y="4901551"/>
            <a:ext cx="832105" cy="184085"/>
          </a:xfrm>
          <a:prstGeom prst="ellipse">
            <a:avLst/>
          </a:prstGeom>
          <a:noFill/>
          <a:ln w="28575" cap="flat" cmpd="sng" algn="ctr">
            <a:solidFill>
              <a:srgbClr val="7030A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Times" charset="0"/>
              <a:ea typeface="ＭＳ Ｐゴシック" charset="0"/>
            </a:endParaRPr>
          </a:p>
        </p:txBody>
      </p:sp>
      <p:sp>
        <p:nvSpPr>
          <p:cNvPr id="15" name="Ellipse 14">
            <a:extLst>
              <a:ext uri="{FF2B5EF4-FFF2-40B4-BE49-F238E27FC236}">
                <a16:creationId xmlns:a16="http://schemas.microsoft.com/office/drawing/2014/main" id="{1422C75C-E17A-4C4F-85AD-313575552B9F}"/>
              </a:ext>
            </a:extLst>
          </p:cNvPr>
          <p:cNvSpPr/>
          <p:nvPr/>
        </p:nvSpPr>
        <p:spPr bwMode="auto">
          <a:xfrm>
            <a:off x="1544857" y="3285654"/>
            <a:ext cx="832105" cy="184085"/>
          </a:xfrm>
          <a:prstGeom prst="ellipse">
            <a:avLst/>
          </a:prstGeom>
          <a:noFill/>
          <a:ln w="28575" cap="flat" cmpd="sng" algn="ctr">
            <a:solidFill>
              <a:srgbClr val="FF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Times" charset="0"/>
              <a:ea typeface="ＭＳ Ｐゴシック" charset="0"/>
            </a:endParaRPr>
          </a:p>
        </p:txBody>
      </p:sp>
      <p:sp>
        <p:nvSpPr>
          <p:cNvPr id="16" name="Textfeld 15">
            <a:extLst>
              <a:ext uri="{FF2B5EF4-FFF2-40B4-BE49-F238E27FC236}">
                <a16:creationId xmlns:a16="http://schemas.microsoft.com/office/drawing/2014/main" id="{58F70B06-3E58-45E9-B0A5-C27356ACB7B6}"/>
              </a:ext>
            </a:extLst>
          </p:cNvPr>
          <p:cNvSpPr txBox="1"/>
          <p:nvPr/>
        </p:nvSpPr>
        <p:spPr>
          <a:xfrm>
            <a:off x="5620062" y="4993593"/>
            <a:ext cx="5193982" cy="707886"/>
          </a:xfrm>
          <a:prstGeom prst="rect">
            <a:avLst/>
          </a:prstGeom>
          <a:noFill/>
        </p:spPr>
        <p:txBody>
          <a:bodyPr wrap="square" rtlCol="0">
            <a:spAutoFit/>
          </a:bodyPr>
          <a:lstStyle/>
          <a:p>
            <a:pPr algn="ctr"/>
            <a:r>
              <a:rPr lang="de-DE" sz="2000" b="1" dirty="0">
                <a:solidFill>
                  <a:schemeClr val="accent1"/>
                </a:solidFill>
                <a:latin typeface="Leelawadee UI" panose="020B0502040204020203" pitchFamily="34" charset="-34"/>
                <a:cs typeface="Leelawadee UI" panose="020B0502040204020203" pitchFamily="34" charset="-34"/>
              </a:rPr>
              <a:t>Due </a:t>
            </a:r>
            <a:r>
              <a:rPr lang="de-DE" sz="2000" b="1" dirty="0" err="1">
                <a:solidFill>
                  <a:schemeClr val="accent1"/>
                </a:solidFill>
                <a:latin typeface="Leelawadee UI" panose="020B0502040204020203" pitchFamily="34" charset="-34"/>
                <a:cs typeface="Leelawadee UI" panose="020B0502040204020203" pitchFamily="34" charset="-34"/>
              </a:rPr>
              <a:t>to</a:t>
            </a:r>
            <a:r>
              <a:rPr lang="de-DE" sz="2000" b="1" dirty="0">
                <a:solidFill>
                  <a:schemeClr val="accent1"/>
                </a:solidFill>
                <a:latin typeface="Leelawadee UI" panose="020B0502040204020203" pitchFamily="34" charset="-34"/>
                <a:cs typeface="Leelawadee UI" panose="020B0502040204020203" pitchFamily="34" charset="-34"/>
              </a:rPr>
              <a:t> </a:t>
            </a:r>
            <a:r>
              <a:rPr lang="de-DE" sz="2000" b="1" dirty="0" err="1">
                <a:solidFill>
                  <a:schemeClr val="accent1"/>
                </a:solidFill>
                <a:latin typeface="Leelawadee UI" panose="020B0502040204020203" pitchFamily="34" charset="-34"/>
                <a:cs typeface="Leelawadee UI" panose="020B0502040204020203" pitchFamily="34" charset="-34"/>
              </a:rPr>
              <a:t>the</a:t>
            </a:r>
            <a:r>
              <a:rPr lang="de-DE" sz="2000" b="1" dirty="0">
                <a:solidFill>
                  <a:schemeClr val="accent1"/>
                </a:solidFill>
                <a:latin typeface="Leelawadee UI" panose="020B0502040204020203" pitchFamily="34" charset="-34"/>
                <a:cs typeface="Leelawadee UI" panose="020B0502040204020203" pitchFamily="34" charset="-34"/>
              </a:rPr>
              <a:t> </a:t>
            </a:r>
            <a:r>
              <a:rPr lang="de-DE" sz="2000" b="1" dirty="0" err="1">
                <a:solidFill>
                  <a:schemeClr val="accent1"/>
                </a:solidFill>
                <a:latin typeface="Leelawadee UI" panose="020B0502040204020203" pitchFamily="34" charset="-34"/>
                <a:cs typeface="Leelawadee UI" panose="020B0502040204020203" pitchFamily="34" charset="-34"/>
              </a:rPr>
              <a:t>ontology</a:t>
            </a:r>
            <a:r>
              <a:rPr lang="de-DE" sz="2000" b="1" dirty="0">
                <a:solidFill>
                  <a:schemeClr val="accent1"/>
                </a:solidFill>
                <a:latin typeface="Leelawadee UI" panose="020B0502040204020203" pitchFamily="34" charset="-34"/>
                <a:cs typeface="Leelawadee UI" panose="020B0502040204020203" pitchFamily="34" charset="-34"/>
              </a:rPr>
              <a:t> </a:t>
            </a:r>
            <a:r>
              <a:rPr lang="de-DE" sz="2000" b="1" dirty="0" err="1">
                <a:solidFill>
                  <a:schemeClr val="accent1"/>
                </a:solidFill>
                <a:latin typeface="Leelawadee UI" panose="020B0502040204020203" pitchFamily="34" charset="-34"/>
                <a:cs typeface="Leelawadee UI" panose="020B0502040204020203" pitchFamily="34" charset="-34"/>
              </a:rPr>
              <a:t>format</a:t>
            </a:r>
            <a:r>
              <a:rPr lang="de-DE" sz="2000" b="1" dirty="0">
                <a:solidFill>
                  <a:schemeClr val="accent1"/>
                </a:solidFill>
                <a:latin typeface="Leelawadee UI" panose="020B0502040204020203" pitchFamily="34" charset="-34"/>
                <a:cs typeface="Leelawadee UI" panose="020B0502040204020203" pitchFamily="34" charset="-34"/>
              </a:rPr>
              <a:t>, a </a:t>
            </a:r>
            <a:r>
              <a:rPr lang="de-DE" sz="2000" b="1" dirty="0" err="1">
                <a:solidFill>
                  <a:schemeClr val="accent1"/>
                </a:solidFill>
                <a:latin typeface="Leelawadee UI" panose="020B0502040204020203" pitchFamily="34" charset="-34"/>
                <a:cs typeface="Leelawadee UI" panose="020B0502040204020203" pitchFamily="34" charset="-34"/>
              </a:rPr>
              <a:t>computer</a:t>
            </a:r>
            <a:r>
              <a:rPr lang="de-DE" sz="2000" b="1" dirty="0">
                <a:solidFill>
                  <a:schemeClr val="accent1"/>
                </a:solidFill>
                <a:latin typeface="Leelawadee UI" panose="020B0502040204020203" pitchFamily="34" charset="-34"/>
                <a:cs typeface="Leelawadee UI" panose="020B0502040204020203" pitchFamily="34" charset="-34"/>
              </a:rPr>
              <a:t> </a:t>
            </a:r>
            <a:r>
              <a:rPr lang="de-DE" sz="2000" b="1" dirty="0" err="1">
                <a:solidFill>
                  <a:schemeClr val="accent1"/>
                </a:solidFill>
                <a:latin typeface="Leelawadee UI" panose="020B0502040204020203" pitchFamily="34" charset="-34"/>
                <a:cs typeface="Leelawadee UI" panose="020B0502040204020203" pitchFamily="34" charset="-34"/>
              </a:rPr>
              <a:t>can</a:t>
            </a:r>
            <a:r>
              <a:rPr lang="de-DE" sz="2000" b="1" dirty="0">
                <a:solidFill>
                  <a:schemeClr val="accent1"/>
                </a:solidFill>
                <a:latin typeface="Leelawadee UI" panose="020B0502040204020203" pitchFamily="34" charset="-34"/>
                <a:cs typeface="Leelawadee UI" panose="020B0502040204020203" pitchFamily="34" charset="-34"/>
              </a:rPr>
              <a:t> </a:t>
            </a:r>
            <a:r>
              <a:rPr lang="de-DE" sz="2000" b="1" dirty="0" err="1">
                <a:solidFill>
                  <a:schemeClr val="accent1"/>
                </a:solidFill>
                <a:latin typeface="Leelawadee UI" panose="020B0502040204020203" pitchFamily="34" charset="-34"/>
                <a:cs typeface="Leelawadee UI" panose="020B0502040204020203" pitchFamily="34" charset="-34"/>
              </a:rPr>
              <a:t>read</a:t>
            </a:r>
            <a:r>
              <a:rPr lang="de-DE" sz="2000" b="1" dirty="0">
                <a:solidFill>
                  <a:schemeClr val="accent1"/>
                </a:solidFill>
                <a:latin typeface="Leelawadee UI" panose="020B0502040204020203" pitchFamily="34" charset="-34"/>
                <a:cs typeface="Leelawadee UI" panose="020B0502040204020203" pitchFamily="34" charset="-34"/>
              </a:rPr>
              <a:t> </a:t>
            </a:r>
            <a:r>
              <a:rPr lang="de-DE" sz="2000" b="1" dirty="0" err="1">
                <a:solidFill>
                  <a:schemeClr val="accent1"/>
                </a:solidFill>
                <a:latin typeface="Leelawadee UI" panose="020B0502040204020203" pitchFamily="34" charset="-34"/>
                <a:cs typeface="Leelawadee UI" panose="020B0502040204020203" pitchFamily="34" charset="-34"/>
              </a:rPr>
              <a:t>the</a:t>
            </a:r>
            <a:r>
              <a:rPr lang="de-DE" sz="2000" b="1" dirty="0">
                <a:solidFill>
                  <a:schemeClr val="accent1"/>
                </a:solidFill>
                <a:latin typeface="Leelawadee UI" panose="020B0502040204020203" pitchFamily="34" charset="-34"/>
                <a:cs typeface="Leelawadee UI" panose="020B0502040204020203" pitchFamily="34" charset="-34"/>
              </a:rPr>
              <a:t> </a:t>
            </a:r>
            <a:r>
              <a:rPr lang="de-DE" sz="2000" b="1" dirty="0" err="1">
                <a:solidFill>
                  <a:schemeClr val="accent1"/>
                </a:solidFill>
                <a:latin typeface="Leelawadee UI" panose="020B0502040204020203" pitchFamily="34" charset="-34"/>
                <a:cs typeface="Leelawadee UI" panose="020B0502040204020203" pitchFamily="34" charset="-34"/>
              </a:rPr>
              <a:t>knowledge</a:t>
            </a:r>
            <a:r>
              <a:rPr lang="de-DE" sz="2000" b="1" dirty="0">
                <a:solidFill>
                  <a:schemeClr val="accent1"/>
                </a:solidFill>
                <a:latin typeface="Leelawadee UI" panose="020B0502040204020203" pitchFamily="34" charset="-34"/>
                <a:cs typeface="Leelawadee UI" panose="020B0502040204020203" pitchFamily="34" charset="-34"/>
              </a:rPr>
              <a:t>!</a:t>
            </a:r>
          </a:p>
        </p:txBody>
      </p:sp>
      <p:sp>
        <p:nvSpPr>
          <p:cNvPr id="17" name="Rechteck 16">
            <a:extLst>
              <a:ext uri="{FF2B5EF4-FFF2-40B4-BE49-F238E27FC236}">
                <a16:creationId xmlns:a16="http://schemas.microsoft.com/office/drawing/2014/main" id="{0EC9ED0A-36B3-497C-B7CD-9749E2CF9475}"/>
              </a:ext>
            </a:extLst>
          </p:cNvPr>
          <p:cNvSpPr/>
          <p:nvPr/>
        </p:nvSpPr>
        <p:spPr>
          <a:xfrm>
            <a:off x="952762" y="6254141"/>
            <a:ext cx="4609139" cy="461665"/>
          </a:xfrm>
          <a:prstGeom prst="rect">
            <a:avLst/>
          </a:prstGeom>
        </p:spPr>
        <p:txBody>
          <a:bodyPr wrap="square">
            <a:spAutoFit/>
          </a:bodyPr>
          <a:lstStyle/>
          <a:p>
            <a:pPr lvl="0" defTabSz="685800" fontAlgn="base">
              <a:spcBef>
                <a:spcPct val="20000"/>
              </a:spcBef>
              <a:spcAft>
                <a:spcPct val="0"/>
              </a:spcAft>
              <a:buClr>
                <a:srgbClr val="FFFFFF"/>
              </a:buClr>
              <a:buSzPct val="90000"/>
              <a:defRPr/>
            </a:pPr>
            <a:r>
              <a:rPr lang="de-DE" sz="600" kern="0" dirty="0" err="1">
                <a:latin typeface="Arial"/>
                <a:ea typeface="ＭＳ Ｐゴシック"/>
                <a:cs typeface="ＭＳ Ｐゴシック" charset="0"/>
              </a:rPr>
              <a:t>Adapted</a:t>
            </a:r>
            <a:r>
              <a:rPr lang="de-DE" sz="600" kern="0" dirty="0">
                <a:latin typeface="Arial"/>
                <a:ea typeface="ＭＳ Ｐゴシック"/>
                <a:cs typeface="ＭＳ Ｐゴシック" charset="0"/>
              </a:rPr>
              <a:t> </a:t>
            </a:r>
            <a:r>
              <a:rPr lang="de-DE" sz="600" kern="0" dirty="0" err="1">
                <a:latin typeface="Arial"/>
                <a:ea typeface="ＭＳ Ｐゴシック"/>
                <a:cs typeface="ＭＳ Ｐゴシック" charset="0"/>
              </a:rPr>
              <a:t>from</a:t>
            </a:r>
            <a:r>
              <a:rPr lang="de-DE" sz="600" kern="0" dirty="0">
                <a:latin typeface="Arial"/>
                <a:ea typeface="ＭＳ Ｐゴシック"/>
                <a:cs typeface="ＭＳ Ｐゴシック" charset="0"/>
              </a:rPr>
              <a:t>: Schmidt C., Bortolomeazzi M., Boissonnet T., Fortmann-Grote C. </a:t>
            </a:r>
            <a:r>
              <a:rPr lang="de-DE" sz="600" i="1" kern="0" dirty="0">
                <a:latin typeface="Arial"/>
                <a:ea typeface="ＭＳ Ｐゴシック"/>
                <a:cs typeface="ＭＳ Ｐゴシック" charset="0"/>
              </a:rPr>
              <a:t>et al. </a:t>
            </a:r>
            <a:r>
              <a:rPr lang="de-DE" sz="600" kern="0" dirty="0">
                <a:latin typeface="Arial"/>
                <a:ea typeface="ＭＳ Ｐゴシック"/>
                <a:cs typeface="ＭＳ Ｐゴシック" charset="0"/>
              </a:rPr>
              <a:t>(2023). </a:t>
            </a:r>
            <a:r>
              <a:rPr lang="en-US" sz="600" kern="0" dirty="0">
                <a:latin typeface="Arial"/>
                <a:ea typeface="ＭＳ Ｐゴシック"/>
                <a:cs typeface="ＭＳ Ｐゴシック" charset="0"/>
              </a:rPr>
              <a:t>I3D:bio‘s OMERO training material: Re-usable, adjustable, multi-purpose slides for local user training. </a:t>
            </a:r>
            <a:r>
              <a:rPr lang="en-US" sz="600" kern="0" dirty="0" err="1">
                <a:latin typeface="Arial"/>
                <a:ea typeface="ＭＳ Ｐゴシック"/>
                <a:cs typeface="ＭＳ Ｐゴシック" charset="0"/>
              </a:rPr>
              <a:t>Zenodo</a:t>
            </a:r>
            <a:r>
              <a:rPr lang="en-US" sz="600" kern="0" dirty="0">
                <a:latin typeface="Arial"/>
                <a:ea typeface="ＭＳ Ｐゴシック"/>
                <a:cs typeface="ＭＳ Ｐゴシック" charset="0"/>
              </a:rPr>
              <a:t>.</a:t>
            </a:r>
            <a:r>
              <a:rPr lang="de-DE" sz="600" kern="0" dirty="0">
                <a:latin typeface="Arial"/>
                <a:ea typeface="ＭＳ Ｐゴシック"/>
                <a:cs typeface="ＭＳ Ｐゴシック" charset="0"/>
              </a:rPr>
              <a:t> DOI: 10.5281/zenodo.8323588. </a:t>
            </a:r>
            <a:r>
              <a:rPr lang="de-DE" sz="600" kern="0" dirty="0" err="1">
                <a:latin typeface="Arial"/>
                <a:ea typeface="ＭＳ Ｐゴシック"/>
                <a:cs typeface="ＭＳ Ｐゴシック" charset="0"/>
              </a:rPr>
              <a:t>If</a:t>
            </a:r>
            <a:r>
              <a:rPr lang="de-DE" sz="600" kern="0" dirty="0">
                <a:latin typeface="Arial"/>
                <a:ea typeface="ＭＳ Ｐゴシック"/>
                <a:cs typeface="ＭＳ Ｐゴシック" charset="0"/>
              </a:rPr>
              <a:t> not </a:t>
            </a:r>
            <a:r>
              <a:rPr lang="de-DE" sz="600" kern="0" dirty="0" err="1">
                <a:latin typeface="Arial"/>
                <a:ea typeface="ＭＳ Ｐゴシック"/>
                <a:cs typeface="ＭＳ Ｐゴシック" charset="0"/>
              </a:rPr>
              <a:t>stated</a:t>
            </a:r>
            <a:r>
              <a:rPr lang="de-DE" sz="600" kern="0" dirty="0">
                <a:latin typeface="Arial"/>
                <a:ea typeface="ＭＳ Ｐゴシック"/>
                <a:cs typeface="ＭＳ Ｐゴシック" charset="0"/>
              </a:rPr>
              <a:t> </a:t>
            </a:r>
            <a:r>
              <a:rPr lang="de-DE" sz="600" kern="0" dirty="0" err="1">
                <a:latin typeface="Arial"/>
                <a:ea typeface="ＭＳ Ｐゴシック"/>
                <a:cs typeface="ＭＳ Ｐゴシック" charset="0"/>
              </a:rPr>
              <a:t>otherwise</a:t>
            </a:r>
            <a:r>
              <a:rPr lang="de-DE" sz="600" kern="0" dirty="0">
                <a:latin typeface="Arial"/>
                <a:ea typeface="ＭＳ Ｐゴシック"/>
                <a:cs typeface="ＭＳ Ｐゴシック" charset="0"/>
              </a:rPr>
              <a:t>, </a:t>
            </a:r>
            <a:r>
              <a:rPr lang="de-DE" sz="600" kern="0" dirty="0" err="1">
                <a:latin typeface="Arial"/>
                <a:ea typeface="ＭＳ Ｐゴシック"/>
                <a:cs typeface="ＭＳ Ｐゴシック" charset="0"/>
              </a:rPr>
              <a:t>the</a:t>
            </a:r>
            <a:r>
              <a:rPr lang="de-DE" sz="600" kern="0" dirty="0">
                <a:latin typeface="Arial"/>
                <a:ea typeface="ＭＳ Ｐゴシック"/>
                <a:cs typeface="ＭＳ Ｐゴシック" charset="0"/>
              </a:rPr>
              <a:t> </a:t>
            </a:r>
            <a:r>
              <a:rPr lang="de-DE" sz="600" kern="0" dirty="0" err="1">
                <a:latin typeface="Arial"/>
                <a:ea typeface="ＭＳ Ｐゴシック"/>
                <a:cs typeface="ＭＳ Ｐゴシック" charset="0"/>
              </a:rPr>
              <a:t>content</a:t>
            </a:r>
            <a:r>
              <a:rPr lang="de-DE" sz="600" kern="0" dirty="0">
                <a:latin typeface="Arial"/>
                <a:ea typeface="ＭＳ Ｐゴシック"/>
                <a:cs typeface="ＭＳ Ｐゴシック" charset="0"/>
              </a:rPr>
              <a:t> of </a:t>
            </a:r>
            <a:r>
              <a:rPr lang="de-DE" sz="600" kern="0" dirty="0" err="1">
                <a:latin typeface="Arial"/>
                <a:ea typeface="ＭＳ Ｐゴシック"/>
                <a:cs typeface="ＭＳ Ｐゴシック" charset="0"/>
              </a:rPr>
              <a:t>this</a:t>
            </a:r>
            <a:r>
              <a:rPr lang="de-DE" sz="600" kern="0" dirty="0">
                <a:latin typeface="Arial"/>
                <a:ea typeface="ＭＳ Ｐゴシック"/>
                <a:cs typeface="ＭＳ Ｐゴシック" charset="0"/>
              </a:rPr>
              <a:t> material (</a:t>
            </a:r>
            <a:r>
              <a:rPr lang="de-DE" sz="600" kern="0" dirty="0" err="1">
                <a:latin typeface="Arial"/>
                <a:ea typeface="ＭＳ Ｐゴシック"/>
                <a:cs typeface="ＭＳ Ｐゴシック" charset="0"/>
              </a:rPr>
              <a:t>except</a:t>
            </a:r>
            <a:r>
              <a:rPr lang="de-DE" sz="600" kern="0" dirty="0">
                <a:latin typeface="Arial"/>
                <a:ea typeface="ＭＳ Ｐゴシック"/>
                <a:cs typeface="ＭＳ Ｐゴシック" charset="0"/>
              </a:rPr>
              <a:t> </a:t>
            </a:r>
            <a:r>
              <a:rPr lang="de-DE" sz="600" kern="0" dirty="0" err="1">
                <a:latin typeface="Arial"/>
                <a:ea typeface="ＭＳ Ｐゴシック"/>
                <a:cs typeface="ＭＳ Ｐゴシック" charset="0"/>
              </a:rPr>
              <a:t>for</a:t>
            </a:r>
            <a:r>
              <a:rPr lang="de-DE" sz="600" kern="0" dirty="0">
                <a:latin typeface="Arial"/>
                <a:ea typeface="ＭＳ Ｐゴシック"/>
                <a:cs typeface="ＭＳ Ｐゴシック" charset="0"/>
              </a:rPr>
              <a:t> </a:t>
            </a:r>
            <a:r>
              <a:rPr lang="de-DE" sz="600" kern="0" dirty="0" err="1">
                <a:latin typeface="Arial"/>
                <a:ea typeface="ＭＳ Ｐゴシック"/>
                <a:cs typeface="ＭＳ Ｐゴシック" charset="0"/>
              </a:rPr>
              <a:t>logos</a:t>
            </a:r>
            <a:r>
              <a:rPr lang="de-DE" sz="600" kern="0" dirty="0">
                <a:latin typeface="Arial"/>
                <a:ea typeface="ＭＳ Ｐゴシック"/>
                <a:cs typeface="ＭＳ Ｐゴシック" charset="0"/>
              </a:rPr>
              <a:t> and </a:t>
            </a:r>
            <a:r>
              <a:rPr lang="de-DE" sz="600" kern="0" dirty="0" err="1">
                <a:latin typeface="Arial"/>
                <a:ea typeface="ＭＳ Ｐゴシック"/>
                <a:cs typeface="ＭＳ Ｐゴシック" charset="0"/>
              </a:rPr>
              <a:t>the</a:t>
            </a:r>
            <a:r>
              <a:rPr lang="de-DE" sz="600" kern="0" dirty="0">
                <a:latin typeface="Arial"/>
                <a:ea typeface="ＭＳ Ｐゴシック"/>
                <a:cs typeface="ＭＳ Ｐゴシック" charset="0"/>
              </a:rPr>
              <a:t> </a:t>
            </a:r>
            <a:r>
              <a:rPr lang="de-DE" sz="600" kern="0" dirty="0" err="1">
                <a:latin typeface="Arial"/>
                <a:ea typeface="ＭＳ Ｐゴシック"/>
                <a:cs typeface="ＭＳ Ｐゴシック" charset="0"/>
              </a:rPr>
              <a:t>slide</a:t>
            </a:r>
            <a:r>
              <a:rPr lang="de-DE" sz="600" kern="0" dirty="0">
                <a:latin typeface="Arial"/>
                <a:ea typeface="ＭＳ Ｐゴシック"/>
                <a:cs typeface="ＭＳ Ｐゴシック" charset="0"/>
              </a:rPr>
              <a:t> design) </a:t>
            </a:r>
            <a:r>
              <a:rPr lang="de-DE" sz="600" kern="0" dirty="0" err="1">
                <a:latin typeface="Arial"/>
                <a:ea typeface="ＭＳ Ｐゴシック"/>
                <a:cs typeface="ＭＳ Ｐゴシック" charset="0"/>
              </a:rPr>
              <a:t>is</a:t>
            </a:r>
            <a:r>
              <a:rPr lang="de-DE" sz="600" kern="0" dirty="0">
                <a:latin typeface="Arial"/>
                <a:ea typeface="ＭＳ Ｐゴシック"/>
                <a:cs typeface="ＭＳ Ｐゴシック" charset="0"/>
              </a:rPr>
              <a:t> </a:t>
            </a:r>
            <a:r>
              <a:rPr lang="de-DE" sz="600" kern="0" dirty="0" err="1">
                <a:latin typeface="Arial"/>
                <a:ea typeface="ＭＳ Ｐゴシック"/>
                <a:cs typeface="ＭＳ Ｐゴシック" charset="0"/>
              </a:rPr>
              <a:t>published</a:t>
            </a:r>
            <a:r>
              <a:rPr lang="de-DE" sz="600" kern="0" dirty="0">
                <a:latin typeface="Arial"/>
                <a:ea typeface="ＭＳ Ｐゴシック"/>
                <a:cs typeface="ＭＳ Ｐゴシック" charset="0"/>
              </a:rPr>
              <a:t> </a:t>
            </a:r>
            <a:r>
              <a:rPr lang="de-DE" sz="600" kern="0" dirty="0" err="1">
                <a:latin typeface="Arial"/>
                <a:ea typeface="ＭＳ Ｐゴシック"/>
                <a:cs typeface="ＭＳ Ｐゴシック" charset="0"/>
              </a:rPr>
              <a:t>under</a:t>
            </a:r>
            <a:r>
              <a:rPr lang="de-DE" sz="600" kern="0" dirty="0">
                <a:latin typeface="Arial"/>
                <a:ea typeface="ＭＳ Ｐゴシック"/>
                <a:cs typeface="ＭＳ Ｐゴシック" charset="0"/>
              </a:rPr>
              <a:t> </a:t>
            </a:r>
            <a:r>
              <a:rPr lang="de-DE" sz="600" kern="0" dirty="0">
                <a:latin typeface="Arial"/>
                <a:ea typeface="ＭＳ Ｐゴシック"/>
                <a:cs typeface="ＭＳ Ｐゴシック" charset="0"/>
                <a:hlinkClick r:id="rId4">
                  <a:extLst>
                    <a:ext uri="{A12FA001-AC4F-418D-AE19-62706E023703}">
                      <ahyp:hlinkClr xmlns:ahyp="http://schemas.microsoft.com/office/drawing/2018/hyperlinkcolor" val="tx"/>
                    </a:ext>
                  </a:extLst>
                </a:hlinkClick>
              </a:rPr>
              <a:t>Creative Commons Attribution 4.0 </a:t>
            </a:r>
            <a:r>
              <a:rPr lang="de-DE" sz="600" kern="0" dirty="0" err="1">
                <a:latin typeface="Arial"/>
                <a:ea typeface="ＭＳ Ｐゴシック"/>
                <a:cs typeface="ＭＳ Ｐゴシック" charset="0"/>
                <a:hlinkClick r:id="rId4">
                  <a:extLst>
                    <a:ext uri="{A12FA001-AC4F-418D-AE19-62706E023703}">
                      <ahyp:hlinkClr xmlns:ahyp="http://schemas.microsoft.com/office/drawing/2018/hyperlinkcolor" val="tx"/>
                    </a:ext>
                  </a:extLst>
                </a:hlinkClick>
              </a:rPr>
              <a:t>license</a:t>
            </a:r>
            <a:r>
              <a:rPr lang="de-DE" sz="600" kern="0" dirty="0">
                <a:latin typeface="Arial"/>
                <a:ea typeface="ＭＳ Ｐゴシック"/>
                <a:cs typeface="ＭＳ Ｐゴシック" charset="0"/>
              </a:rPr>
              <a:t>.</a:t>
            </a:r>
          </a:p>
          <a:p>
            <a:pPr algn="just">
              <a:defRPr/>
            </a:pPr>
            <a:endParaRPr lang="de-DE" sz="600" dirty="0"/>
          </a:p>
        </p:txBody>
      </p:sp>
      <p:sp>
        <p:nvSpPr>
          <p:cNvPr id="18" name="Datumsplatzhalter 3">
            <a:extLst>
              <a:ext uri="{FF2B5EF4-FFF2-40B4-BE49-F238E27FC236}">
                <a16:creationId xmlns:a16="http://schemas.microsoft.com/office/drawing/2014/main" id="{51E0FA7C-CEA0-48F0-A1C0-3845222780D9}"/>
              </a:ext>
            </a:extLst>
          </p:cNvPr>
          <p:cNvSpPr>
            <a:spLocks noGrp="1"/>
          </p:cNvSpPr>
          <p:nvPr>
            <p:ph type="dt" sz="half" idx="2"/>
          </p:nvPr>
        </p:nvSpPr>
        <p:spPr>
          <a:xfrm>
            <a:off x="10094428" y="6422389"/>
            <a:ext cx="1309067" cy="260985"/>
          </a:xfrm>
          <a:prstGeom prst="rect">
            <a:avLst/>
          </a:prstGeom>
        </p:spPr>
        <p:txBody>
          <a:bodyPr anchor="ctr" anchorCtr="0"/>
          <a:lstStyle>
            <a:lvl1pPr algn="ctr">
              <a:defRPr sz="900">
                <a:solidFill>
                  <a:schemeClr val="tx1"/>
                </a:solidFill>
                <a:latin typeface="Leelawadee UI" panose="020B0502040204020203" pitchFamily="34" charset="-34"/>
                <a:cs typeface="Leelawadee UI" panose="020B0502040204020203" pitchFamily="34" charset="-34"/>
              </a:defRPr>
            </a:lvl1pPr>
          </a:lstStyle>
          <a:p>
            <a:r>
              <a:rPr lang="de-DE" dirty="0"/>
              <a:t>2024-04-29</a:t>
            </a:r>
          </a:p>
        </p:txBody>
      </p:sp>
    </p:spTree>
    <p:extLst>
      <p:ext uri="{BB962C8B-B14F-4D97-AF65-F5344CB8AC3E}">
        <p14:creationId xmlns:p14="http://schemas.microsoft.com/office/powerpoint/2010/main" val="4825346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xEl>
                                              <p:pRg st="3" end="3"/>
                                            </p:txEl>
                                          </p:spTgt>
                                        </p:tgtEl>
                                        <p:attrNameLst>
                                          <p:attrName>style.visibility</p:attrName>
                                        </p:attrNameLst>
                                      </p:cBhvr>
                                      <p:to>
                                        <p:strVal val="visible"/>
                                      </p:to>
                                    </p:set>
                                  </p:childTnLst>
                                </p:cTn>
                              </p:par>
                              <p:par>
                                <p:cTn id="19" presetID="2" presetClass="entr" presetSubtype="8"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500" fill="hold"/>
                                        <p:tgtEl>
                                          <p:spTgt spid="12"/>
                                        </p:tgtEl>
                                        <p:attrNameLst>
                                          <p:attrName>ppt_x</p:attrName>
                                        </p:attrNameLst>
                                      </p:cBhvr>
                                      <p:tavLst>
                                        <p:tav tm="0">
                                          <p:val>
                                            <p:strVal val="0-#ppt_w/2"/>
                                          </p:val>
                                        </p:tav>
                                        <p:tav tm="100000">
                                          <p:val>
                                            <p:strVal val="#ppt_x"/>
                                          </p:val>
                                        </p:tav>
                                      </p:tavLst>
                                    </p:anim>
                                    <p:anim calcmode="lin" valueType="num">
                                      <p:cBhvr additive="base">
                                        <p:cTn id="22"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1">
                                            <p:txEl>
                                              <p:pRg st="4" end="4"/>
                                            </p:txEl>
                                          </p:spTgt>
                                        </p:tgtEl>
                                        <p:attrNameLst>
                                          <p:attrName>style.visibility</p:attrName>
                                        </p:attrNameLst>
                                      </p:cBhvr>
                                      <p:to>
                                        <p:strVal val="visible"/>
                                      </p:to>
                                    </p:set>
                                  </p:childTnLst>
                                </p:cTn>
                              </p:par>
                              <p:par>
                                <p:cTn id="27" presetID="2" presetClass="entr" presetSubtype="8" fill="hold" grpId="0" nodeType="withEffect">
                                  <p:stCondLst>
                                    <p:cond delay="0"/>
                                  </p:stCondLst>
                                  <p:childTnLst>
                                    <p:set>
                                      <p:cBhvr>
                                        <p:cTn id="28" dur="1" fill="hold">
                                          <p:stCondLst>
                                            <p:cond delay="0"/>
                                          </p:stCondLst>
                                        </p:cTn>
                                        <p:tgtEl>
                                          <p:spTgt spid="14"/>
                                        </p:tgtEl>
                                        <p:attrNameLst>
                                          <p:attrName>style.visibility</p:attrName>
                                        </p:attrNameLst>
                                      </p:cBhvr>
                                      <p:to>
                                        <p:strVal val="visible"/>
                                      </p:to>
                                    </p:set>
                                    <p:anim calcmode="lin" valueType="num">
                                      <p:cBhvr additive="base">
                                        <p:cTn id="29" dur="500" fill="hold"/>
                                        <p:tgtEl>
                                          <p:spTgt spid="14"/>
                                        </p:tgtEl>
                                        <p:attrNameLst>
                                          <p:attrName>ppt_x</p:attrName>
                                        </p:attrNameLst>
                                      </p:cBhvr>
                                      <p:tavLst>
                                        <p:tav tm="0">
                                          <p:val>
                                            <p:strVal val="0-#ppt_w/2"/>
                                          </p:val>
                                        </p:tav>
                                        <p:tav tm="100000">
                                          <p:val>
                                            <p:strVal val="#ppt_x"/>
                                          </p:val>
                                        </p:tav>
                                      </p:tavLst>
                                    </p:anim>
                                    <p:anim calcmode="lin" valueType="num">
                                      <p:cBhvr additive="base">
                                        <p:cTn id="30"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8" fill="hold" grpId="0" nodeType="click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500" fill="hold"/>
                                        <p:tgtEl>
                                          <p:spTgt spid="15"/>
                                        </p:tgtEl>
                                        <p:attrNameLst>
                                          <p:attrName>ppt_x</p:attrName>
                                        </p:attrNameLst>
                                      </p:cBhvr>
                                      <p:tavLst>
                                        <p:tav tm="0">
                                          <p:val>
                                            <p:strVal val="0-#ppt_w/2"/>
                                          </p:val>
                                        </p:tav>
                                        <p:tav tm="100000">
                                          <p:val>
                                            <p:strVal val="#ppt_x"/>
                                          </p:val>
                                        </p:tav>
                                      </p:tavLst>
                                    </p:anim>
                                    <p:anim calcmode="lin" valueType="num">
                                      <p:cBhvr additive="base">
                                        <p:cTn id="36" dur="5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1">
                                            <p:txEl>
                                              <p:pRg st="5" end="5"/>
                                            </p:txEl>
                                          </p:spTgt>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11">
                                            <p:txEl>
                                              <p:pRg st="6" end="6"/>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animBg="1"/>
      <p:bldP spid="15" grpId="0" animBg="1"/>
      <p:bldP spid="1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2B98569-6D80-414C-AB33-B25807DC0E2C}"/>
              </a:ext>
            </a:extLst>
          </p:cNvPr>
          <p:cNvSpPr>
            <a:spLocks noGrp="1"/>
          </p:cNvSpPr>
          <p:nvPr>
            <p:ph type="title"/>
          </p:nvPr>
        </p:nvSpPr>
        <p:spPr/>
        <p:txBody>
          <a:bodyPr>
            <a:noAutofit/>
          </a:bodyPr>
          <a:lstStyle/>
          <a:p>
            <a:r>
              <a:rPr lang="de-DE" sz="3600" dirty="0" err="1"/>
              <a:t>Examples</a:t>
            </a:r>
            <a:r>
              <a:rPr lang="de-DE" sz="3600" dirty="0"/>
              <a:t> of </a:t>
            </a:r>
            <a:r>
              <a:rPr lang="de-DE" sz="3600" dirty="0" err="1"/>
              <a:t>potentially</a:t>
            </a:r>
            <a:r>
              <a:rPr lang="de-DE" sz="3600" dirty="0"/>
              <a:t> </a:t>
            </a:r>
            <a:r>
              <a:rPr lang="de-DE" sz="3600" dirty="0" err="1"/>
              <a:t>useful</a:t>
            </a:r>
            <a:r>
              <a:rPr lang="de-DE" sz="3600" dirty="0"/>
              <a:t> </a:t>
            </a:r>
            <a:r>
              <a:rPr lang="de-DE" sz="3600" dirty="0" err="1"/>
              <a:t>ontologies</a:t>
            </a:r>
            <a:endParaRPr lang="de-DE" sz="3600" dirty="0"/>
          </a:p>
        </p:txBody>
      </p:sp>
      <p:sp>
        <p:nvSpPr>
          <p:cNvPr id="6" name="Foliennummernplatzhalter 5">
            <a:extLst>
              <a:ext uri="{FF2B5EF4-FFF2-40B4-BE49-F238E27FC236}">
                <a16:creationId xmlns:a16="http://schemas.microsoft.com/office/drawing/2014/main" id="{3C5E7308-05B2-46C2-8183-F93181EA5B4E}"/>
              </a:ext>
            </a:extLst>
          </p:cNvPr>
          <p:cNvSpPr>
            <a:spLocks noGrp="1"/>
          </p:cNvSpPr>
          <p:nvPr>
            <p:ph type="sldNum" sz="quarter" idx="4"/>
          </p:nvPr>
        </p:nvSpPr>
        <p:spPr>
          <a:xfrm>
            <a:off x="10999571" y="6422389"/>
            <a:ext cx="684429" cy="260985"/>
          </a:xfrm>
          <a:prstGeom prst="rect">
            <a:avLst/>
          </a:prstGeom>
        </p:spPr>
        <p:txBody>
          <a:bodyPr anchor="ctr" anchorCtr="0"/>
          <a:lstStyle>
            <a:lvl1pPr algn="ctr">
              <a:defRPr sz="900">
                <a:solidFill>
                  <a:srgbClr val="0B1B2E"/>
                </a:solidFill>
                <a:latin typeface="Leelawadee UI" panose="020B0502040204020203" pitchFamily="34" charset="-34"/>
                <a:cs typeface="Leelawadee UI" panose="020B0502040204020203" pitchFamily="34" charset="-34"/>
              </a:defRPr>
            </a:lvl1pPr>
          </a:lstStyle>
          <a:p>
            <a:fld id="{8B28DBE6-A72F-4110-9C20-90C998823C45}" type="slidenum">
              <a:rPr lang="de-DE" smtClean="0"/>
              <a:pPr/>
              <a:t>12</a:t>
            </a:fld>
            <a:endParaRPr lang="de-DE" dirty="0"/>
          </a:p>
        </p:txBody>
      </p:sp>
      <p:pic>
        <p:nvPicPr>
          <p:cNvPr id="8" name="Picture 2" descr="https://mirrors.creativecommons.org/presskit/buttons/88x31/png/by.png">
            <a:extLst>
              <a:ext uri="{FF2B5EF4-FFF2-40B4-BE49-F238E27FC236}">
                <a16:creationId xmlns:a16="http://schemas.microsoft.com/office/drawing/2014/main" id="{F66ACA8D-0641-4F0B-905F-1ABCEA3E66C0}"/>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3083" y="6363629"/>
            <a:ext cx="693652" cy="242690"/>
          </a:xfrm>
          <a:prstGeom prst="rect">
            <a:avLst/>
          </a:prstGeom>
          <a:noFill/>
          <a:extLst>
            <a:ext uri="{909E8E84-426E-40DD-AFC4-6F175D3DCCD1}">
              <a14:hiddenFill xmlns:a14="http://schemas.microsoft.com/office/drawing/2010/main">
                <a:solidFill>
                  <a:srgbClr val="FFFFFF"/>
                </a:solidFill>
              </a14:hiddenFill>
            </a:ext>
          </a:extLst>
        </p:spPr>
      </p:pic>
      <p:sp>
        <p:nvSpPr>
          <p:cNvPr id="13" name="Textfeld 12">
            <a:extLst>
              <a:ext uri="{FF2B5EF4-FFF2-40B4-BE49-F238E27FC236}">
                <a16:creationId xmlns:a16="http://schemas.microsoft.com/office/drawing/2014/main" id="{80F8F1FD-01DB-4320-B471-9E3A73CEFC28}"/>
              </a:ext>
            </a:extLst>
          </p:cNvPr>
          <p:cNvSpPr txBox="1"/>
          <p:nvPr/>
        </p:nvSpPr>
        <p:spPr>
          <a:xfrm>
            <a:off x="1565346" y="6345628"/>
            <a:ext cx="3408305" cy="261610"/>
          </a:xfrm>
          <a:prstGeom prst="rect">
            <a:avLst/>
          </a:prstGeom>
          <a:noFill/>
        </p:spPr>
        <p:txBody>
          <a:bodyPr wrap="none" rtlCol="0">
            <a:spAutoFit/>
          </a:bodyPr>
          <a:lstStyle/>
          <a:p>
            <a:r>
              <a:rPr lang="de-DE" sz="1100" dirty="0"/>
              <a:t>Links </a:t>
            </a:r>
            <a:r>
              <a:rPr lang="de-DE" sz="1100" dirty="0" err="1"/>
              <a:t>resolve</a:t>
            </a:r>
            <a:r>
              <a:rPr lang="de-DE" sz="1100" dirty="0"/>
              <a:t> </a:t>
            </a:r>
            <a:r>
              <a:rPr lang="de-DE" sz="1100" dirty="0" err="1"/>
              <a:t>to</a:t>
            </a:r>
            <a:r>
              <a:rPr lang="de-DE" sz="1100" dirty="0"/>
              <a:t> </a:t>
            </a:r>
            <a:r>
              <a:rPr lang="de-DE" sz="1100" dirty="0">
                <a:hlinkClick r:id="rId3"/>
              </a:rPr>
              <a:t>https://www.go-fair.org/fair-principles/</a:t>
            </a:r>
            <a:r>
              <a:rPr lang="de-DE" sz="1100" dirty="0"/>
              <a:t> </a:t>
            </a:r>
          </a:p>
        </p:txBody>
      </p:sp>
      <p:sp>
        <p:nvSpPr>
          <p:cNvPr id="3" name="Textfeld 2">
            <a:extLst>
              <a:ext uri="{FF2B5EF4-FFF2-40B4-BE49-F238E27FC236}">
                <a16:creationId xmlns:a16="http://schemas.microsoft.com/office/drawing/2014/main" id="{80396D45-4EE5-40BC-BF4A-9DC2E552ACFA}"/>
              </a:ext>
            </a:extLst>
          </p:cNvPr>
          <p:cNvSpPr txBox="1"/>
          <p:nvPr/>
        </p:nvSpPr>
        <p:spPr>
          <a:xfrm>
            <a:off x="838200" y="1402588"/>
            <a:ext cx="10845800" cy="4524315"/>
          </a:xfrm>
          <a:prstGeom prst="rect">
            <a:avLst/>
          </a:prstGeom>
          <a:noFill/>
        </p:spPr>
        <p:txBody>
          <a:bodyPr wrap="square" rtlCol="0">
            <a:spAutoFit/>
          </a:bodyPr>
          <a:lstStyle/>
          <a:p>
            <a:r>
              <a:rPr lang="de-DE" sz="2400" dirty="0"/>
              <a:t>BAO			</a:t>
            </a:r>
            <a:r>
              <a:rPr lang="de-DE" sz="2400" dirty="0" err="1"/>
              <a:t>BioAssays</a:t>
            </a:r>
            <a:r>
              <a:rPr lang="de-DE" sz="2400" dirty="0"/>
              <a:t> </a:t>
            </a:r>
            <a:r>
              <a:rPr lang="de-DE" sz="2400" dirty="0" err="1"/>
              <a:t>Ontology</a:t>
            </a:r>
            <a:endParaRPr lang="de-DE" sz="2400" dirty="0"/>
          </a:p>
          <a:p>
            <a:r>
              <a:rPr lang="de-DE" sz="2400" dirty="0"/>
              <a:t>EDAM			</a:t>
            </a:r>
            <a:r>
              <a:rPr lang="en-US" sz="2400" dirty="0"/>
              <a:t>Ontology of bioscientific data analysis and data management</a:t>
            </a:r>
          </a:p>
          <a:p>
            <a:r>
              <a:rPr lang="en-US" sz="2400" dirty="0"/>
              <a:t>(EDAM </a:t>
            </a:r>
            <a:r>
              <a:rPr lang="en-US" sz="2400" dirty="0" err="1"/>
              <a:t>BioImaging</a:t>
            </a:r>
            <a:r>
              <a:rPr lang="en-US" sz="2400" dirty="0"/>
              <a:t>)</a:t>
            </a:r>
            <a:endParaRPr lang="de-DE" sz="2400" dirty="0"/>
          </a:p>
          <a:p>
            <a:r>
              <a:rPr lang="de-DE" sz="2400" dirty="0"/>
              <a:t>EFO			Experimental </a:t>
            </a:r>
            <a:r>
              <a:rPr lang="de-DE" sz="2400" dirty="0" err="1"/>
              <a:t>Factor</a:t>
            </a:r>
            <a:r>
              <a:rPr lang="de-DE" sz="2400" dirty="0"/>
              <a:t> </a:t>
            </a:r>
            <a:r>
              <a:rPr lang="de-DE" sz="2400" dirty="0" err="1"/>
              <a:t>Ontology</a:t>
            </a:r>
            <a:endParaRPr lang="de-DE" sz="2400" dirty="0"/>
          </a:p>
          <a:p>
            <a:r>
              <a:rPr lang="de-DE" sz="2400" dirty="0"/>
              <a:t>CLO			</a:t>
            </a:r>
            <a:r>
              <a:rPr lang="de-DE" sz="2400" dirty="0" err="1"/>
              <a:t>Cell</a:t>
            </a:r>
            <a:r>
              <a:rPr lang="de-DE" sz="2400" dirty="0"/>
              <a:t> Line </a:t>
            </a:r>
            <a:r>
              <a:rPr lang="de-DE" sz="2400" dirty="0" err="1"/>
              <a:t>Ontology</a:t>
            </a:r>
            <a:endParaRPr lang="de-DE" sz="2400" dirty="0"/>
          </a:p>
          <a:p>
            <a:r>
              <a:rPr lang="de-DE" sz="2400" dirty="0"/>
              <a:t>CL			</a:t>
            </a:r>
            <a:r>
              <a:rPr lang="de-DE" sz="2400" dirty="0" err="1"/>
              <a:t>Cell</a:t>
            </a:r>
            <a:r>
              <a:rPr lang="de-DE" sz="2400" dirty="0"/>
              <a:t> </a:t>
            </a:r>
            <a:r>
              <a:rPr lang="de-DE" sz="2400" dirty="0" err="1"/>
              <a:t>Ontology</a:t>
            </a:r>
            <a:r>
              <a:rPr lang="de-DE" sz="2400" dirty="0"/>
              <a:t>		</a:t>
            </a:r>
          </a:p>
          <a:p>
            <a:r>
              <a:rPr lang="de-DE" sz="2400" dirty="0"/>
              <a:t>GO			Gene </a:t>
            </a:r>
            <a:r>
              <a:rPr lang="de-DE" sz="2400" dirty="0" err="1"/>
              <a:t>Ontology</a:t>
            </a:r>
            <a:r>
              <a:rPr lang="de-DE" sz="2400" dirty="0"/>
              <a:t>	</a:t>
            </a:r>
          </a:p>
          <a:p>
            <a:r>
              <a:rPr lang="de-DE" sz="2400" dirty="0"/>
              <a:t>UBERON		Uber </a:t>
            </a:r>
            <a:r>
              <a:rPr lang="de-DE" sz="2400" dirty="0" err="1"/>
              <a:t>Anatomy</a:t>
            </a:r>
            <a:r>
              <a:rPr lang="de-DE" sz="2400" dirty="0"/>
              <a:t> </a:t>
            </a:r>
            <a:r>
              <a:rPr lang="de-DE" sz="2400" dirty="0" err="1"/>
              <a:t>Ontology</a:t>
            </a:r>
            <a:endParaRPr lang="de-DE" sz="2400" dirty="0"/>
          </a:p>
          <a:p>
            <a:r>
              <a:rPr lang="de-DE" sz="2400" dirty="0" err="1"/>
              <a:t>FBbi</a:t>
            </a:r>
            <a:r>
              <a:rPr lang="de-DE" sz="2400" dirty="0"/>
              <a:t>			Biological Imaging Methods </a:t>
            </a:r>
            <a:r>
              <a:rPr lang="de-DE" sz="2400" dirty="0" err="1"/>
              <a:t>Ontology</a:t>
            </a:r>
            <a:endParaRPr lang="de-DE" sz="2400" dirty="0"/>
          </a:p>
          <a:p>
            <a:r>
              <a:rPr lang="en-US" sz="2400" dirty="0" err="1"/>
              <a:t>ChEBI</a:t>
            </a:r>
            <a:r>
              <a:rPr lang="en-US" sz="2400" dirty="0"/>
              <a:t>			Chemical Entities of Biological Interest</a:t>
            </a:r>
            <a:endParaRPr lang="de-DE" sz="2400" dirty="0"/>
          </a:p>
          <a:p>
            <a:endParaRPr lang="de-DE" sz="2400" dirty="0"/>
          </a:p>
          <a:p>
            <a:endParaRPr lang="de-DE" sz="2400" dirty="0"/>
          </a:p>
        </p:txBody>
      </p:sp>
      <p:sp>
        <p:nvSpPr>
          <p:cNvPr id="9" name="Datumsplatzhalter 3">
            <a:extLst>
              <a:ext uri="{FF2B5EF4-FFF2-40B4-BE49-F238E27FC236}">
                <a16:creationId xmlns:a16="http://schemas.microsoft.com/office/drawing/2014/main" id="{3EFB340B-3443-4471-8605-C2FBEBD21F18}"/>
              </a:ext>
            </a:extLst>
          </p:cNvPr>
          <p:cNvSpPr>
            <a:spLocks noGrp="1"/>
          </p:cNvSpPr>
          <p:nvPr>
            <p:ph type="dt" sz="half" idx="2"/>
          </p:nvPr>
        </p:nvSpPr>
        <p:spPr>
          <a:xfrm>
            <a:off x="10094428" y="6422389"/>
            <a:ext cx="1309067" cy="260985"/>
          </a:xfrm>
          <a:prstGeom prst="rect">
            <a:avLst/>
          </a:prstGeom>
        </p:spPr>
        <p:txBody>
          <a:bodyPr anchor="ctr" anchorCtr="0"/>
          <a:lstStyle>
            <a:lvl1pPr algn="ctr">
              <a:defRPr sz="900">
                <a:solidFill>
                  <a:schemeClr val="tx1"/>
                </a:solidFill>
                <a:latin typeface="Leelawadee UI" panose="020B0502040204020203" pitchFamily="34" charset="-34"/>
                <a:cs typeface="Leelawadee UI" panose="020B0502040204020203" pitchFamily="34" charset="-34"/>
              </a:defRPr>
            </a:lvl1pPr>
          </a:lstStyle>
          <a:p>
            <a:r>
              <a:rPr lang="de-DE" dirty="0"/>
              <a:t>2024-04-29</a:t>
            </a:r>
          </a:p>
        </p:txBody>
      </p:sp>
    </p:spTree>
    <p:extLst>
      <p:ext uri="{BB962C8B-B14F-4D97-AF65-F5344CB8AC3E}">
        <p14:creationId xmlns:p14="http://schemas.microsoft.com/office/powerpoint/2010/main" val="1527331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2B98569-6D80-414C-AB33-B25807DC0E2C}"/>
              </a:ext>
            </a:extLst>
          </p:cNvPr>
          <p:cNvSpPr>
            <a:spLocks noGrp="1"/>
          </p:cNvSpPr>
          <p:nvPr>
            <p:ph type="title"/>
          </p:nvPr>
        </p:nvSpPr>
        <p:spPr/>
        <p:txBody>
          <a:bodyPr>
            <a:noAutofit/>
          </a:bodyPr>
          <a:lstStyle/>
          <a:p>
            <a:r>
              <a:rPr lang="de-DE" sz="3200" dirty="0" err="1"/>
              <a:t>Inclusion</a:t>
            </a:r>
            <a:r>
              <a:rPr lang="de-DE" sz="3200" dirty="0"/>
              <a:t> and </a:t>
            </a:r>
            <a:r>
              <a:rPr lang="de-DE" sz="3200" dirty="0" err="1"/>
              <a:t>exclusion</a:t>
            </a:r>
            <a:r>
              <a:rPr lang="de-DE" sz="3200" dirty="0"/>
              <a:t> </a:t>
            </a:r>
            <a:r>
              <a:rPr lang="de-DE" sz="3200" dirty="0" err="1"/>
              <a:t>criteria</a:t>
            </a:r>
            <a:r>
              <a:rPr lang="de-DE" sz="3200" dirty="0"/>
              <a:t> </a:t>
            </a:r>
            <a:r>
              <a:rPr lang="de-DE" sz="3200" dirty="0" err="1"/>
              <a:t>for</a:t>
            </a:r>
            <a:r>
              <a:rPr lang="de-DE" sz="3200" dirty="0"/>
              <a:t> </a:t>
            </a:r>
            <a:r>
              <a:rPr lang="de-DE" sz="3200" dirty="0" err="1"/>
              <a:t>ontologies</a:t>
            </a:r>
            <a:endParaRPr lang="de-DE" sz="3200" dirty="0"/>
          </a:p>
        </p:txBody>
      </p:sp>
      <p:sp>
        <p:nvSpPr>
          <p:cNvPr id="6" name="Foliennummernplatzhalter 5">
            <a:extLst>
              <a:ext uri="{FF2B5EF4-FFF2-40B4-BE49-F238E27FC236}">
                <a16:creationId xmlns:a16="http://schemas.microsoft.com/office/drawing/2014/main" id="{3C5E7308-05B2-46C2-8183-F93181EA5B4E}"/>
              </a:ext>
            </a:extLst>
          </p:cNvPr>
          <p:cNvSpPr>
            <a:spLocks noGrp="1"/>
          </p:cNvSpPr>
          <p:nvPr>
            <p:ph type="sldNum" sz="quarter" idx="4"/>
          </p:nvPr>
        </p:nvSpPr>
        <p:spPr>
          <a:xfrm>
            <a:off x="10999571" y="6422389"/>
            <a:ext cx="684429" cy="260985"/>
          </a:xfrm>
          <a:prstGeom prst="rect">
            <a:avLst/>
          </a:prstGeom>
        </p:spPr>
        <p:txBody>
          <a:bodyPr anchor="ctr" anchorCtr="0"/>
          <a:lstStyle>
            <a:lvl1pPr algn="ctr">
              <a:defRPr sz="900">
                <a:solidFill>
                  <a:srgbClr val="0B1B2E"/>
                </a:solidFill>
                <a:latin typeface="Leelawadee UI" panose="020B0502040204020203" pitchFamily="34" charset="-34"/>
                <a:cs typeface="Leelawadee UI" panose="020B0502040204020203" pitchFamily="34" charset="-34"/>
              </a:defRPr>
            </a:lvl1pPr>
          </a:lstStyle>
          <a:p>
            <a:fld id="{8B28DBE6-A72F-4110-9C20-90C998823C45}" type="slidenum">
              <a:rPr lang="de-DE" smtClean="0"/>
              <a:pPr/>
              <a:t>13</a:t>
            </a:fld>
            <a:endParaRPr lang="de-DE" dirty="0"/>
          </a:p>
        </p:txBody>
      </p:sp>
      <p:pic>
        <p:nvPicPr>
          <p:cNvPr id="8" name="Picture 2" descr="https://mirrors.creativecommons.org/presskit/buttons/88x31/png/by.png">
            <a:extLst>
              <a:ext uri="{FF2B5EF4-FFF2-40B4-BE49-F238E27FC236}">
                <a16:creationId xmlns:a16="http://schemas.microsoft.com/office/drawing/2014/main" id="{F66ACA8D-0641-4F0B-905F-1ABCEA3E66C0}"/>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3083" y="6363629"/>
            <a:ext cx="693652" cy="242690"/>
          </a:xfrm>
          <a:prstGeom prst="rect">
            <a:avLst/>
          </a:prstGeom>
          <a:noFill/>
          <a:extLst>
            <a:ext uri="{909E8E84-426E-40DD-AFC4-6F175D3DCCD1}">
              <a14:hiddenFill xmlns:a14="http://schemas.microsoft.com/office/drawing/2010/main">
                <a:solidFill>
                  <a:srgbClr val="FFFFFF"/>
                </a:solidFill>
              </a14:hiddenFill>
            </a:ext>
          </a:extLst>
        </p:spPr>
      </p:pic>
      <p:sp>
        <p:nvSpPr>
          <p:cNvPr id="13" name="Textfeld 12">
            <a:extLst>
              <a:ext uri="{FF2B5EF4-FFF2-40B4-BE49-F238E27FC236}">
                <a16:creationId xmlns:a16="http://schemas.microsoft.com/office/drawing/2014/main" id="{80F8F1FD-01DB-4320-B471-9E3A73CEFC28}"/>
              </a:ext>
            </a:extLst>
          </p:cNvPr>
          <p:cNvSpPr txBox="1"/>
          <p:nvPr/>
        </p:nvSpPr>
        <p:spPr>
          <a:xfrm>
            <a:off x="105662" y="6127406"/>
            <a:ext cx="7532831" cy="261610"/>
          </a:xfrm>
          <a:prstGeom prst="rect">
            <a:avLst/>
          </a:prstGeom>
          <a:noFill/>
        </p:spPr>
        <p:txBody>
          <a:bodyPr wrap="none" rtlCol="0">
            <a:spAutoFit/>
          </a:bodyPr>
          <a:lstStyle/>
          <a:p>
            <a:r>
              <a:rPr lang="de-DE" sz="1100" dirty="0"/>
              <a:t>Taken </a:t>
            </a:r>
            <a:r>
              <a:rPr lang="de-DE" sz="1100" dirty="0" err="1"/>
              <a:t>from</a:t>
            </a:r>
            <a:r>
              <a:rPr lang="de-DE" sz="1100" dirty="0"/>
              <a:t>: </a:t>
            </a:r>
            <a:r>
              <a:rPr lang="de-DE" sz="1100" dirty="0">
                <a:hlinkClick r:id="rId3"/>
              </a:rPr>
              <a:t>https://faircookbook.elixir-europe.org/content/recipes/interoperability/introduction-terminologies-ontologies.html</a:t>
            </a:r>
            <a:r>
              <a:rPr lang="de-DE" sz="1100" dirty="0"/>
              <a:t> </a:t>
            </a:r>
          </a:p>
        </p:txBody>
      </p:sp>
      <p:pic>
        <p:nvPicPr>
          <p:cNvPr id="5" name="Grafik 4">
            <a:extLst>
              <a:ext uri="{FF2B5EF4-FFF2-40B4-BE49-F238E27FC236}">
                <a16:creationId xmlns:a16="http://schemas.microsoft.com/office/drawing/2014/main" id="{E9D62E89-AB6C-44B2-9895-3EF26636889A}"/>
              </a:ext>
            </a:extLst>
          </p:cNvPr>
          <p:cNvPicPr>
            <a:picLocks noChangeAspect="1"/>
          </p:cNvPicPr>
          <p:nvPr/>
        </p:nvPicPr>
        <p:blipFill>
          <a:blip r:embed="rId4"/>
          <a:stretch>
            <a:fillRect/>
          </a:stretch>
        </p:blipFill>
        <p:spPr>
          <a:xfrm>
            <a:off x="508000" y="965862"/>
            <a:ext cx="11176000" cy="5156770"/>
          </a:xfrm>
          <a:prstGeom prst="rect">
            <a:avLst/>
          </a:prstGeom>
        </p:spPr>
      </p:pic>
      <p:sp>
        <p:nvSpPr>
          <p:cNvPr id="9" name="Datumsplatzhalter 3">
            <a:extLst>
              <a:ext uri="{FF2B5EF4-FFF2-40B4-BE49-F238E27FC236}">
                <a16:creationId xmlns:a16="http://schemas.microsoft.com/office/drawing/2014/main" id="{F8B4D570-4689-4B88-ABE1-474AAB5C97E6}"/>
              </a:ext>
            </a:extLst>
          </p:cNvPr>
          <p:cNvSpPr>
            <a:spLocks noGrp="1"/>
          </p:cNvSpPr>
          <p:nvPr>
            <p:ph type="dt" sz="half" idx="2"/>
          </p:nvPr>
        </p:nvSpPr>
        <p:spPr>
          <a:xfrm>
            <a:off x="10094428" y="6422389"/>
            <a:ext cx="1309067" cy="260985"/>
          </a:xfrm>
          <a:prstGeom prst="rect">
            <a:avLst/>
          </a:prstGeom>
        </p:spPr>
        <p:txBody>
          <a:bodyPr anchor="ctr" anchorCtr="0"/>
          <a:lstStyle>
            <a:lvl1pPr algn="ctr">
              <a:defRPr sz="900">
                <a:solidFill>
                  <a:schemeClr val="tx1"/>
                </a:solidFill>
                <a:latin typeface="Leelawadee UI" panose="020B0502040204020203" pitchFamily="34" charset="-34"/>
                <a:cs typeface="Leelawadee UI" panose="020B0502040204020203" pitchFamily="34" charset="-34"/>
              </a:defRPr>
            </a:lvl1pPr>
          </a:lstStyle>
          <a:p>
            <a:r>
              <a:rPr lang="de-DE" dirty="0"/>
              <a:t>2024-04-29</a:t>
            </a:r>
          </a:p>
        </p:txBody>
      </p:sp>
    </p:spTree>
    <p:extLst>
      <p:ext uri="{BB962C8B-B14F-4D97-AF65-F5344CB8AC3E}">
        <p14:creationId xmlns:p14="http://schemas.microsoft.com/office/powerpoint/2010/main" val="15340104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2B98569-6D80-414C-AB33-B25807DC0E2C}"/>
              </a:ext>
            </a:extLst>
          </p:cNvPr>
          <p:cNvSpPr>
            <a:spLocks noGrp="1"/>
          </p:cNvSpPr>
          <p:nvPr>
            <p:ph type="title"/>
          </p:nvPr>
        </p:nvSpPr>
        <p:spPr/>
        <p:txBody>
          <a:bodyPr>
            <a:normAutofit fontScale="90000"/>
          </a:bodyPr>
          <a:lstStyle/>
          <a:p>
            <a:r>
              <a:rPr lang="de-DE" dirty="0" err="1"/>
              <a:t>Ontologies</a:t>
            </a:r>
            <a:r>
              <a:rPr lang="de-DE" dirty="0"/>
              <a:t> (</a:t>
            </a:r>
            <a:r>
              <a:rPr lang="de-DE" dirty="0" err="1"/>
              <a:t>examples</a:t>
            </a:r>
            <a:r>
              <a:rPr lang="de-DE" dirty="0"/>
              <a:t>)</a:t>
            </a:r>
          </a:p>
        </p:txBody>
      </p:sp>
      <p:sp>
        <p:nvSpPr>
          <p:cNvPr id="6" name="Foliennummernplatzhalter 5">
            <a:extLst>
              <a:ext uri="{FF2B5EF4-FFF2-40B4-BE49-F238E27FC236}">
                <a16:creationId xmlns:a16="http://schemas.microsoft.com/office/drawing/2014/main" id="{3C5E7308-05B2-46C2-8183-F93181EA5B4E}"/>
              </a:ext>
            </a:extLst>
          </p:cNvPr>
          <p:cNvSpPr>
            <a:spLocks noGrp="1"/>
          </p:cNvSpPr>
          <p:nvPr>
            <p:ph type="sldNum" sz="quarter" idx="4"/>
          </p:nvPr>
        </p:nvSpPr>
        <p:spPr>
          <a:xfrm>
            <a:off x="10999571" y="6422389"/>
            <a:ext cx="684429" cy="260985"/>
          </a:xfrm>
          <a:prstGeom prst="rect">
            <a:avLst/>
          </a:prstGeom>
        </p:spPr>
        <p:txBody>
          <a:bodyPr anchor="ctr" anchorCtr="0"/>
          <a:lstStyle>
            <a:lvl1pPr algn="ctr">
              <a:defRPr sz="900">
                <a:solidFill>
                  <a:srgbClr val="0B1B2E"/>
                </a:solidFill>
                <a:latin typeface="Leelawadee UI" panose="020B0502040204020203" pitchFamily="34" charset="-34"/>
                <a:cs typeface="Leelawadee UI" panose="020B0502040204020203" pitchFamily="34" charset="-34"/>
              </a:defRPr>
            </a:lvl1pPr>
          </a:lstStyle>
          <a:p>
            <a:fld id="{8B28DBE6-A72F-4110-9C20-90C998823C45}" type="slidenum">
              <a:rPr lang="de-DE" smtClean="0"/>
              <a:pPr/>
              <a:t>14</a:t>
            </a:fld>
            <a:endParaRPr lang="de-DE" dirty="0"/>
          </a:p>
        </p:txBody>
      </p:sp>
      <p:pic>
        <p:nvPicPr>
          <p:cNvPr id="8" name="Picture 2" descr="https://mirrors.creativecommons.org/presskit/buttons/88x31/png/by.png">
            <a:extLst>
              <a:ext uri="{FF2B5EF4-FFF2-40B4-BE49-F238E27FC236}">
                <a16:creationId xmlns:a16="http://schemas.microsoft.com/office/drawing/2014/main" id="{F66ACA8D-0641-4F0B-905F-1ABCEA3E66C0}"/>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3083" y="6363629"/>
            <a:ext cx="693652" cy="242690"/>
          </a:xfrm>
          <a:prstGeom prst="rect">
            <a:avLst/>
          </a:prstGeom>
          <a:noFill/>
          <a:extLst>
            <a:ext uri="{909E8E84-426E-40DD-AFC4-6F175D3DCCD1}">
              <a14:hiddenFill xmlns:a14="http://schemas.microsoft.com/office/drawing/2010/main">
                <a:solidFill>
                  <a:srgbClr val="FFFFFF"/>
                </a:solidFill>
              </a14:hiddenFill>
            </a:ext>
          </a:extLst>
        </p:spPr>
      </p:pic>
      <p:pic>
        <p:nvPicPr>
          <p:cNvPr id="7" name="Grafik 6">
            <a:extLst>
              <a:ext uri="{FF2B5EF4-FFF2-40B4-BE49-F238E27FC236}">
                <a16:creationId xmlns:a16="http://schemas.microsoft.com/office/drawing/2014/main" id="{E852224C-7F6B-4364-9FBE-CB0C294B4888}"/>
              </a:ext>
            </a:extLst>
          </p:cNvPr>
          <p:cNvPicPr>
            <a:picLocks noChangeAspect="1"/>
          </p:cNvPicPr>
          <p:nvPr/>
        </p:nvPicPr>
        <p:blipFill>
          <a:blip r:embed="rId3"/>
          <a:stretch>
            <a:fillRect/>
          </a:stretch>
        </p:blipFill>
        <p:spPr>
          <a:xfrm>
            <a:off x="714132" y="965862"/>
            <a:ext cx="10763735" cy="2559740"/>
          </a:xfrm>
          <a:prstGeom prst="rect">
            <a:avLst/>
          </a:prstGeom>
        </p:spPr>
      </p:pic>
      <p:pic>
        <p:nvPicPr>
          <p:cNvPr id="9" name="Grafik 8">
            <a:extLst>
              <a:ext uri="{FF2B5EF4-FFF2-40B4-BE49-F238E27FC236}">
                <a16:creationId xmlns:a16="http://schemas.microsoft.com/office/drawing/2014/main" id="{E942B2B9-AEC5-4B7A-AEF1-48F55642005E}"/>
              </a:ext>
            </a:extLst>
          </p:cNvPr>
          <p:cNvPicPr>
            <a:picLocks noChangeAspect="1"/>
          </p:cNvPicPr>
          <p:nvPr/>
        </p:nvPicPr>
        <p:blipFill>
          <a:blip r:embed="rId4"/>
          <a:stretch>
            <a:fillRect/>
          </a:stretch>
        </p:blipFill>
        <p:spPr>
          <a:xfrm>
            <a:off x="685839" y="3614554"/>
            <a:ext cx="10809545" cy="2736593"/>
          </a:xfrm>
          <a:prstGeom prst="rect">
            <a:avLst/>
          </a:prstGeom>
        </p:spPr>
      </p:pic>
      <p:sp>
        <p:nvSpPr>
          <p:cNvPr id="3" name="Textfeld 2">
            <a:extLst>
              <a:ext uri="{FF2B5EF4-FFF2-40B4-BE49-F238E27FC236}">
                <a16:creationId xmlns:a16="http://schemas.microsoft.com/office/drawing/2014/main" id="{DE41BC2E-906A-48CE-AD99-CE7B0ED570DB}"/>
              </a:ext>
            </a:extLst>
          </p:cNvPr>
          <p:cNvSpPr txBox="1"/>
          <p:nvPr/>
        </p:nvSpPr>
        <p:spPr>
          <a:xfrm>
            <a:off x="1192429" y="6314042"/>
            <a:ext cx="2742674" cy="369332"/>
          </a:xfrm>
          <a:prstGeom prst="rect">
            <a:avLst/>
          </a:prstGeom>
          <a:noFill/>
        </p:spPr>
        <p:txBody>
          <a:bodyPr wrap="none" rtlCol="0">
            <a:spAutoFit/>
          </a:bodyPr>
          <a:lstStyle/>
          <a:p>
            <a:r>
              <a:rPr lang="de-DE" dirty="0"/>
              <a:t>Taken </a:t>
            </a:r>
            <a:r>
              <a:rPr lang="de-DE" dirty="0" err="1"/>
              <a:t>from</a:t>
            </a:r>
            <a:r>
              <a:rPr lang="de-DE" dirty="0"/>
              <a:t> FAIRsharing.org</a:t>
            </a:r>
          </a:p>
        </p:txBody>
      </p:sp>
      <p:sp>
        <p:nvSpPr>
          <p:cNvPr id="10" name="Datumsplatzhalter 3">
            <a:extLst>
              <a:ext uri="{FF2B5EF4-FFF2-40B4-BE49-F238E27FC236}">
                <a16:creationId xmlns:a16="http://schemas.microsoft.com/office/drawing/2014/main" id="{13390ACD-E9EC-46DB-B506-CB872D11A7D3}"/>
              </a:ext>
            </a:extLst>
          </p:cNvPr>
          <p:cNvSpPr>
            <a:spLocks noGrp="1"/>
          </p:cNvSpPr>
          <p:nvPr>
            <p:ph type="dt" sz="half" idx="2"/>
          </p:nvPr>
        </p:nvSpPr>
        <p:spPr>
          <a:xfrm>
            <a:off x="10094428" y="6422389"/>
            <a:ext cx="1309067" cy="260985"/>
          </a:xfrm>
          <a:prstGeom prst="rect">
            <a:avLst/>
          </a:prstGeom>
        </p:spPr>
        <p:txBody>
          <a:bodyPr anchor="ctr" anchorCtr="0"/>
          <a:lstStyle>
            <a:lvl1pPr algn="ctr">
              <a:defRPr sz="900">
                <a:solidFill>
                  <a:schemeClr val="tx1"/>
                </a:solidFill>
                <a:latin typeface="Leelawadee UI" panose="020B0502040204020203" pitchFamily="34" charset="-34"/>
                <a:cs typeface="Leelawadee UI" panose="020B0502040204020203" pitchFamily="34" charset="-34"/>
              </a:defRPr>
            </a:lvl1pPr>
          </a:lstStyle>
          <a:p>
            <a:r>
              <a:rPr lang="de-DE" dirty="0"/>
              <a:t>2024-04-29</a:t>
            </a:r>
          </a:p>
        </p:txBody>
      </p:sp>
    </p:spTree>
    <p:extLst>
      <p:ext uri="{BB962C8B-B14F-4D97-AF65-F5344CB8AC3E}">
        <p14:creationId xmlns:p14="http://schemas.microsoft.com/office/powerpoint/2010/main" val="27858360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2B98569-6D80-414C-AB33-B25807DC0E2C}"/>
              </a:ext>
            </a:extLst>
          </p:cNvPr>
          <p:cNvSpPr>
            <a:spLocks noGrp="1"/>
          </p:cNvSpPr>
          <p:nvPr>
            <p:ph type="title"/>
          </p:nvPr>
        </p:nvSpPr>
        <p:spPr/>
        <p:txBody>
          <a:bodyPr>
            <a:noAutofit/>
          </a:bodyPr>
          <a:lstStyle/>
          <a:p>
            <a:r>
              <a:rPr lang="de-DE" sz="3600" dirty="0"/>
              <a:t>Demonstration and Group Task</a:t>
            </a:r>
          </a:p>
        </p:txBody>
      </p:sp>
      <p:sp>
        <p:nvSpPr>
          <p:cNvPr id="6" name="Foliennummernplatzhalter 5">
            <a:extLst>
              <a:ext uri="{FF2B5EF4-FFF2-40B4-BE49-F238E27FC236}">
                <a16:creationId xmlns:a16="http://schemas.microsoft.com/office/drawing/2014/main" id="{3C5E7308-05B2-46C2-8183-F93181EA5B4E}"/>
              </a:ext>
            </a:extLst>
          </p:cNvPr>
          <p:cNvSpPr>
            <a:spLocks noGrp="1"/>
          </p:cNvSpPr>
          <p:nvPr>
            <p:ph type="sldNum" sz="quarter" idx="4"/>
          </p:nvPr>
        </p:nvSpPr>
        <p:spPr>
          <a:xfrm>
            <a:off x="10999571" y="6422389"/>
            <a:ext cx="684429" cy="260985"/>
          </a:xfrm>
          <a:prstGeom prst="rect">
            <a:avLst/>
          </a:prstGeom>
        </p:spPr>
        <p:txBody>
          <a:bodyPr anchor="ctr" anchorCtr="0"/>
          <a:lstStyle>
            <a:lvl1pPr algn="ctr">
              <a:defRPr sz="900">
                <a:solidFill>
                  <a:srgbClr val="0B1B2E"/>
                </a:solidFill>
                <a:latin typeface="Leelawadee UI" panose="020B0502040204020203" pitchFamily="34" charset="-34"/>
                <a:cs typeface="Leelawadee UI" panose="020B0502040204020203" pitchFamily="34" charset="-34"/>
              </a:defRPr>
            </a:lvl1pPr>
          </a:lstStyle>
          <a:p>
            <a:fld id="{8B28DBE6-A72F-4110-9C20-90C998823C45}" type="slidenum">
              <a:rPr lang="de-DE" smtClean="0"/>
              <a:pPr/>
              <a:t>15</a:t>
            </a:fld>
            <a:endParaRPr lang="de-DE" dirty="0"/>
          </a:p>
        </p:txBody>
      </p:sp>
      <p:pic>
        <p:nvPicPr>
          <p:cNvPr id="8" name="Picture 2" descr="https://mirrors.creativecommons.org/presskit/buttons/88x31/png/by.png">
            <a:extLst>
              <a:ext uri="{FF2B5EF4-FFF2-40B4-BE49-F238E27FC236}">
                <a16:creationId xmlns:a16="http://schemas.microsoft.com/office/drawing/2014/main" id="{F66ACA8D-0641-4F0B-905F-1ABCEA3E66C0}"/>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3083" y="6363629"/>
            <a:ext cx="693652" cy="242690"/>
          </a:xfrm>
          <a:prstGeom prst="rect">
            <a:avLst/>
          </a:prstGeom>
          <a:noFill/>
          <a:extLst>
            <a:ext uri="{909E8E84-426E-40DD-AFC4-6F175D3DCCD1}">
              <a14:hiddenFill xmlns:a14="http://schemas.microsoft.com/office/drawing/2010/main">
                <a:solidFill>
                  <a:srgbClr val="FFFFFF"/>
                </a:solidFill>
              </a14:hiddenFill>
            </a:ext>
          </a:extLst>
        </p:spPr>
      </p:pic>
      <p:sp>
        <p:nvSpPr>
          <p:cNvPr id="3" name="Textfeld 2">
            <a:extLst>
              <a:ext uri="{FF2B5EF4-FFF2-40B4-BE49-F238E27FC236}">
                <a16:creationId xmlns:a16="http://schemas.microsoft.com/office/drawing/2014/main" id="{80396D45-4EE5-40BC-BF4A-9DC2E552ACFA}"/>
              </a:ext>
            </a:extLst>
          </p:cNvPr>
          <p:cNvSpPr txBox="1"/>
          <p:nvPr/>
        </p:nvSpPr>
        <p:spPr>
          <a:xfrm>
            <a:off x="886735" y="1904301"/>
            <a:ext cx="10537272" cy="3231654"/>
          </a:xfrm>
          <a:prstGeom prst="rect">
            <a:avLst/>
          </a:prstGeom>
          <a:noFill/>
        </p:spPr>
        <p:txBody>
          <a:bodyPr wrap="square" rtlCol="0">
            <a:spAutoFit/>
          </a:bodyPr>
          <a:lstStyle/>
          <a:p>
            <a:r>
              <a:rPr lang="de-DE" sz="2400" b="1" dirty="0"/>
              <a:t>Try out different </a:t>
            </a:r>
            <a:r>
              <a:rPr lang="de-DE" sz="2400" b="1" dirty="0" err="1"/>
              <a:t>ontology</a:t>
            </a:r>
            <a:r>
              <a:rPr lang="de-DE" sz="2400" b="1" dirty="0"/>
              <a:t> </a:t>
            </a:r>
            <a:r>
              <a:rPr lang="de-DE" sz="2400" b="1" dirty="0" err="1"/>
              <a:t>lookup</a:t>
            </a:r>
            <a:r>
              <a:rPr lang="de-DE" sz="2400" b="1" dirty="0"/>
              <a:t> </a:t>
            </a:r>
            <a:r>
              <a:rPr lang="de-DE" sz="2400" b="1" dirty="0" err="1"/>
              <a:t>services</a:t>
            </a:r>
            <a:r>
              <a:rPr lang="de-DE" sz="2400" b="1" dirty="0"/>
              <a:t>:</a:t>
            </a:r>
          </a:p>
          <a:p>
            <a:endParaRPr lang="de-DE" sz="2000" dirty="0"/>
          </a:p>
          <a:p>
            <a:r>
              <a:rPr lang="de-DE" sz="2000" dirty="0" err="1"/>
              <a:t>Ontology</a:t>
            </a:r>
            <a:r>
              <a:rPr lang="de-DE" sz="2000" dirty="0"/>
              <a:t> Lookup Service			https://www.ebi.ac.uk/ols4/index</a:t>
            </a:r>
          </a:p>
          <a:p>
            <a:endParaRPr lang="de-DE" sz="2000" dirty="0"/>
          </a:p>
          <a:p>
            <a:r>
              <a:rPr lang="de-DE" sz="2000" dirty="0" err="1"/>
              <a:t>Semantic</a:t>
            </a:r>
            <a:r>
              <a:rPr lang="de-DE" sz="2000" dirty="0"/>
              <a:t> Lookup Service			https://semanticlookup.zbmed.de/ols/index</a:t>
            </a:r>
          </a:p>
          <a:p>
            <a:endParaRPr lang="de-DE" sz="2000" dirty="0"/>
          </a:p>
          <a:p>
            <a:r>
              <a:rPr lang="de-DE" sz="2000" dirty="0" err="1"/>
              <a:t>BioPortal</a:t>
            </a:r>
            <a:r>
              <a:rPr lang="de-DE" sz="2000" dirty="0"/>
              <a:t> </a:t>
            </a:r>
            <a:r>
              <a:rPr lang="de-DE" sz="2000" dirty="0" err="1"/>
              <a:t>Bioontology</a:t>
            </a:r>
            <a:r>
              <a:rPr lang="de-DE" sz="2000" dirty="0"/>
              <a:t>			https://bioportal.bioontology.org/</a:t>
            </a:r>
          </a:p>
          <a:p>
            <a:endParaRPr lang="de-DE" sz="2000" dirty="0"/>
          </a:p>
          <a:p>
            <a:r>
              <a:rPr lang="de-DE" sz="2000" dirty="0" err="1"/>
              <a:t>Ontobee</a:t>
            </a:r>
            <a:r>
              <a:rPr lang="de-DE" sz="2000" dirty="0"/>
              <a:t>					https://ontobee.org/</a:t>
            </a:r>
          </a:p>
          <a:p>
            <a:endParaRPr lang="de-DE" sz="2000" dirty="0"/>
          </a:p>
        </p:txBody>
      </p:sp>
      <p:sp>
        <p:nvSpPr>
          <p:cNvPr id="7" name="Datumsplatzhalter 3">
            <a:extLst>
              <a:ext uri="{FF2B5EF4-FFF2-40B4-BE49-F238E27FC236}">
                <a16:creationId xmlns:a16="http://schemas.microsoft.com/office/drawing/2014/main" id="{1C605083-C816-4EB9-AFA1-8BFC7DC78D3A}"/>
              </a:ext>
            </a:extLst>
          </p:cNvPr>
          <p:cNvSpPr>
            <a:spLocks noGrp="1"/>
          </p:cNvSpPr>
          <p:nvPr>
            <p:ph type="dt" sz="half" idx="2"/>
          </p:nvPr>
        </p:nvSpPr>
        <p:spPr>
          <a:xfrm>
            <a:off x="10094428" y="6422389"/>
            <a:ext cx="1309067" cy="260985"/>
          </a:xfrm>
          <a:prstGeom prst="rect">
            <a:avLst/>
          </a:prstGeom>
        </p:spPr>
        <p:txBody>
          <a:bodyPr anchor="ctr" anchorCtr="0"/>
          <a:lstStyle>
            <a:lvl1pPr algn="ctr">
              <a:defRPr sz="900">
                <a:solidFill>
                  <a:schemeClr val="tx1"/>
                </a:solidFill>
                <a:latin typeface="Leelawadee UI" panose="020B0502040204020203" pitchFamily="34" charset="-34"/>
                <a:cs typeface="Leelawadee UI" panose="020B0502040204020203" pitchFamily="34" charset="-34"/>
              </a:defRPr>
            </a:lvl1pPr>
          </a:lstStyle>
          <a:p>
            <a:r>
              <a:rPr lang="de-DE" dirty="0"/>
              <a:t>2024-04-29</a:t>
            </a:r>
          </a:p>
        </p:txBody>
      </p:sp>
    </p:spTree>
    <p:extLst>
      <p:ext uri="{BB962C8B-B14F-4D97-AF65-F5344CB8AC3E}">
        <p14:creationId xmlns:p14="http://schemas.microsoft.com/office/powerpoint/2010/main" val="21576222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2B98569-6D80-414C-AB33-B25807DC0E2C}"/>
              </a:ext>
            </a:extLst>
          </p:cNvPr>
          <p:cNvSpPr>
            <a:spLocks noGrp="1"/>
          </p:cNvSpPr>
          <p:nvPr>
            <p:ph type="title"/>
          </p:nvPr>
        </p:nvSpPr>
        <p:spPr/>
        <p:txBody>
          <a:bodyPr>
            <a:noAutofit/>
          </a:bodyPr>
          <a:lstStyle/>
          <a:p>
            <a:r>
              <a:rPr lang="de-DE" sz="3600" dirty="0" err="1"/>
              <a:t>Recommendation</a:t>
            </a:r>
            <a:r>
              <a:rPr lang="de-DE" sz="3600" dirty="0"/>
              <a:t> </a:t>
            </a:r>
            <a:r>
              <a:rPr lang="de-DE" sz="3600" dirty="0" err="1"/>
              <a:t>for</a:t>
            </a:r>
            <a:r>
              <a:rPr lang="de-DE" sz="3600" dirty="0"/>
              <a:t> </a:t>
            </a:r>
            <a:r>
              <a:rPr lang="de-DE" sz="3600" dirty="0" err="1"/>
              <a:t>Ontologies</a:t>
            </a:r>
            <a:r>
              <a:rPr lang="de-DE" sz="3600" dirty="0"/>
              <a:t> in OMERO</a:t>
            </a:r>
          </a:p>
        </p:txBody>
      </p:sp>
      <p:sp>
        <p:nvSpPr>
          <p:cNvPr id="6" name="Foliennummernplatzhalter 5">
            <a:extLst>
              <a:ext uri="{FF2B5EF4-FFF2-40B4-BE49-F238E27FC236}">
                <a16:creationId xmlns:a16="http://schemas.microsoft.com/office/drawing/2014/main" id="{3C5E7308-05B2-46C2-8183-F93181EA5B4E}"/>
              </a:ext>
            </a:extLst>
          </p:cNvPr>
          <p:cNvSpPr>
            <a:spLocks noGrp="1"/>
          </p:cNvSpPr>
          <p:nvPr>
            <p:ph type="sldNum" sz="quarter" idx="4"/>
          </p:nvPr>
        </p:nvSpPr>
        <p:spPr>
          <a:xfrm>
            <a:off x="10999571" y="6422389"/>
            <a:ext cx="684429" cy="260985"/>
          </a:xfrm>
          <a:prstGeom prst="rect">
            <a:avLst/>
          </a:prstGeom>
        </p:spPr>
        <p:txBody>
          <a:bodyPr anchor="ctr" anchorCtr="0"/>
          <a:lstStyle>
            <a:lvl1pPr algn="ctr">
              <a:defRPr sz="900">
                <a:solidFill>
                  <a:srgbClr val="0B1B2E"/>
                </a:solidFill>
                <a:latin typeface="Leelawadee UI" panose="020B0502040204020203" pitchFamily="34" charset="-34"/>
                <a:cs typeface="Leelawadee UI" panose="020B0502040204020203" pitchFamily="34" charset="-34"/>
              </a:defRPr>
            </a:lvl1pPr>
          </a:lstStyle>
          <a:p>
            <a:fld id="{8B28DBE6-A72F-4110-9C20-90C998823C45}" type="slidenum">
              <a:rPr lang="de-DE" smtClean="0"/>
              <a:pPr/>
              <a:t>16</a:t>
            </a:fld>
            <a:endParaRPr lang="de-DE" dirty="0"/>
          </a:p>
        </p:txBody>
      </p:sp>
      <p:pic>
        <p:nvPicPr>
          <p:cNvPr id="8" name="Picture 2" descr="https://mirrors.creativecommons.org/presskit/buttons/88x31/png/by.png">
            <a:extLst>
              <a:ext uri="{FF2B5EF4-FFF2-40B4-BE49-F238E27FC236}">
                <a16:creationId xmlns:a16="http://schemas.microsoft.com/office/drawing/2014/main" id="{F66ACA8D-0641-4F0B-905F-1ABCEA3E66C0}"/>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3083" y="6363629"/>
            <a:ext cx="693652" cy="242690"/>
          </a:xfrm>
          <a:prstGeom prst="rect">
            <a:avLst/>
          </a:prstGeom>
          <a:noFill/>
          <a:extLst>
            <a:ext uri="{909E8E84-426E-40DD-AFC4-6F175D3DCCD1}">
              <a14:hiddenFill xmlns:a14="http://schemas.microsoft.com/office/drawing/2010/main">
                <a:solidFill>
                  <a:srgbClr val="FFFFFF"/>
                </a:solidFill>
              </a14:hiddenFill>
            </a:ext>
          </a:extLst>
        </p:spPr>
      </p:pic>
      <p:sp>
        <p:nvSpPr>
          <p:cNvPr id="3" name="Textfeld 2">
            <a:extLst>
              <a:ext uri="{FF2B5EF4-FFF2-40B4-BE49-F238E27FC236}">
                <a16:creationId xmlns:a16="http://schemas.microsoft.com/office/drawing/2014/main" id="{80396D45-4EE5-40BC-BF4A-9DC2E552ACFA}"/>
              </a:ext>
            </a:extLst>
          </p:cNvPr>
          <p:cNvSpPr txBox="1"/>
          <p:nvPr/>
        </p:nvSpPr>
        <p:spPr>
          <a:xfrm>
            <a:off x="838200" y="1098958"/>
            <a:ext cx="10537272" cy="2251065"/>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de-DE" sz="2400" dirty="0" err="1"/>
              <a:t>Where</a:t>
            </a:r>
            <a:r>
              <a:rPr lang="de-DE" sz="2400" dirty="0"/>
              <a:t> possible, </a:t>
            </a:r>
            <a:r>
              <a:rPr lang="de-DE" sz="2400" dirty="0" err="1"/>
              <a:t>use</a:t>
            </a:r>
            <a:r>
              <a:rPr lang="de-DE" sz="2400" dirty="0"/>
              <a:t> </a:t>
            </a:r>
            <a:r>
              <a:rPr lang="de-DE" sz="2400" dirty="0" err="1"/>
              <a:t>terms</a:t>
            </a:r>
            <a:r>
              <a:rPr lang="de-DE" sz="2400" dirty="0"/>
              <a:t> </a:t>
            </a:r>
            <a:r>
              <a:rPr lang="de-DE" sz="2400" dirty="0" err="1"/>
              <a:t>that</a:t>
            </a:r>
            <a:r>
              <a:rPr lang="de-DE" sz="2400" dirty="0"/>
              <a:t> </a:t>
            </a:r>
            <a:r>
              <a:rPr lang="de-DE" sz="2400" dirty="0" err="1"/>
              <a:t>are</a:t>
            </a:r>
            <a:r>
              <a:rPr lang="de-DE" sz="2400" dirty="0"/>
              <a:t> </a:t>
            </a:r>
            <a:r>
              <a:rPr lang="de-DE" sz="2400" dirty="0" err="1"/>
              <a:t>derived</a:t>
            </a:r>
            <a:r>
              <a:rPr lang="de-DE" sz="2400" dirty="0"/>
              <a:t> </a:t>
            </a:r>
            <a:r>
              <a:rPr lang="de-DE" sz="2400" dirty="0" err="1"/>
              <a:t>from</a:t>
            </a:r>
            <a:r>
              <a:rPr lang="de-DE" sz="2400" dirty="0"/>
              <a:t> a </a:t>
            </a:r>
            <a:r>
              <a:rPr lang="de-DE" sz="2400" dirty="0" err="1"/>
              <a:t>useful</a:t>
            </a:r>
            <a:r>
              <a:rPr lang="de-DE" sz="2400" dirty="0"/>
              <a:t> </a:t>
            </a:r>
            <a:r>
              <a:rPr lang="de-DE" sz="2400" dirty="0" err="1"/>
              <a:t>ontology</a:t>
            </a:r>
            <a:endParaRPr lang="de-DE" sz="2400" dirty="0"/>
          </a:p>
          <a:p>
            <a:pPr marL="285750" indent="-285750">
              <a:lnSpc>
                <a:spcPct val="150000"/>
              </a:lnSpc>
              <a:buFont typeface="Arial" panose="020B0604020202020204" pitchFamily="34" charset="0"/>
              <a:buChar char="•"/>
            </a:pPr>
            <a:r>
              <a:rPr lang="de-DE" sz="2400" dirty="0" err="1"/>
              <a:t>How</a:t>
            </a:r>
            <a:r>
              <a:rPr lang="de-DE" sz="2400" dirty="0"/>
              <a:t> </a:t>
            </a:r>
            <a:r>
              <a:rPr lang="de-DE" sz="2400" dirty="0" err="1"/>
              <a:t>to</a:t>
            </a:r>
            <a:r>
              <a:rPr lang="de-DE" sz="2400" dirty="0"/>
              <a:t> </a:t>
            </a:r>
            <a:r>
              <a:rPr lang="de-DE" sz="2400" dirty="0" err="1"/>
              <a:t>indicate</a:t>
            </a:r>
            <a:r>
              <a:rPr lang="de-DE" sz="2400" dirty="0"/>
              <a:t> </a:t>
            </a:r>
            <a:r>
              <a:rPr lang="de-DE" sz="2400" dirty="0" err="1"/>
              <a:t>the</a:t>
            </a:r>
            <a:r>
              <a:rPr lang="de-DE" sz="2400" dirty="0"/>
              <a:t> </a:t>
            </a:r>
            <a:r>
              <a:rPr lang="de-DE" sz="2400" dirty="0" err="1"/>
              <a:t>Ontology-compliant</a:t>
            </a:r>
            <a:r>
              <a:rPr lang="de-DE" sz="2400" dirty="0"/>
              <a:t> </a:t>
            </a:r>
            <a:r>
              <a:rPr lang="de-DE" sz="2400" dirty="0" err="1"/>
              <a:t>term</a:t>
            </a:r>
            <a:r>
              <a:rPr lang="de-DE" sz="2400" dirty="0"/>
              <a:t> </a:t>
            </a:r>
            <a:r>
              <a:rPr lang="de-DE" sz="2400" dirty="0" err="1"/>
              <a:t>choice</a:t>
            </a:r>
            <a:r>
              <a:rPr lang="de-DE" sz="2400" dirty="0"/>
              <a:t>:</a:t>
            </a:r>
          </a:p>
          <a:p>
            <a:pPr>
              <a:lnSpc>
                <a:spcPct val="150000"/>
              </a:lnSpc>
            </a:pPr>
            <a:endParaRPr lang="de-DE" sz="2400" dirty="0"/>
          </a:p>
          <a:p>
            <a:pPr>
              <a:lnSpc>
                <a:spcPct val="150000"/>
              </a:lnSpc>
            </a:pPr>
            <a:endParaRPr lang="de-DE" sz="2400" dirty="0"/>
          </a:p>
        </p:txBody>
      </p:sp>
      <p:sp>
        <p:nvSpPr>
          <p:cNvPr id="9" name="Rechteck 8">
            <a:extLst>
              <a:ext uri="{FF2B5EF4-FFF2-40B4-BE49-F238E27FC236}">
                <a16:creationId xmlns:a16="http://schemas.microsoft.com/office/drawing/2014/main" id="{D4EFA3E2-FF81-4E4D-A1DC-EED131E33E9A}"/>
              </a:ext>
            </a:extLst>
          </p:cNvPr>
          <p:cNvSpPr/>
          <p:nvPr/>
        </p:nvSpPr>
        <p:spPr bwMode="auto">
          <a:xfrm>
            <a:off x="0" y="2282396"/>
            <a:ext cx="12192000" cy="1283516"/>
          </a:xfrm>
          <a:prstGeom prst="rect">
            <a:avLst/>
          </a:prstGeom>
          <a:solidFill>
            <a:srgbClr val="0098D8"/>
          </a:solidFill>
          <a:ln w="9525"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eaLnBrk="0" hangingPunct="0"/>
            <a:endParaRPr lang="de-DE" i="1" dirty="0">
              <a:latin typeface="Leelawadee UI" panose="020B0502040204020203" pitchFamily="34" charset="-34"/>
              <a:ea typeface="ＭＳ Ｐゴシック" charset="0"/>
              <a:cs typeface="Leelawadee UI" panose="020B0502040204020203" pitchFamily="34" charset="-34"/>
            </a:endParaRPr>
          </a:p>
        </p:txBody>
      </p:sp>
      <p:sp>
        <p:nvSpPr>
          <p:cNvPr id="10" name="Textfeld 9">
            <a:extLst>
              <a:ext uri="{FF2B5EF4-FFF2-40B4-BE49-F238E27FC236}">
                <a16:creationId xmlns:a16="http://schemas.microsoft.com/office/drawing/2014/main" id="{9D5534C0-43CD-4A14-89E4-DE1D63306862}"/>
              </a:ext>
            </a:extLst>
          </p:cNvPr>
          <p:cNvSpPr txBox="1"/>
          <p:nvPr/>
        </p:nvSpPr>
        <p:spPr>
          <a:xfrm>
            <a:off x="372534" y="2425010"/>
            <a:ext cx="11801178" cy="1015663"/>
          </a:xfrm>
          <a:prstGeom prst="rect">
            <a:avLst/>
          </a:prstGeom>
          <a:noFill/>
        </p:spPr>
        <p:txBody>
          <a:bodyPr wrap="square" rtlCol="0">
            <a:spAutoFit/>
          </a:bodyPr>
          <a:lstStyle/>
          <a:p>
            <a:r>
              <a:rPr lang="de-DE" sz="2000" b="1" dirty="0">
                <a:solidFill>
                  <a:schemeClr val="bg1"/>
                </a:solidFill>
                <a:latin typeface="Leelawadee UI" panose="020B0502040204020203" pitchFamily="34" charset="-34"/>
                <a:cs typeface="Leelawadee UI" panose="020B0502040204020203" pitchFamily="34" charset="-34"/>
              </a:rPr>
              <a:t>Key: </a:t>
            </a:r>
            <a:r>
              <a:rPr lang="de-DE" sz="2000" dirty="0">
                <a:solidFill>
                  <a:schemeClr val="bg1"/>
                </a:solidFill>
                <a:latin typeface="Leelawadee UI" panose="020B0502040204020203" pitchFamily="34" charset="-34"/>
                <a:cs typeface="Leelawadee UI" panose="020B0502040204020203" pitchFamily="34" charset="-34"/>
              </a:rPr>
              <a:t>Biological </a:t>
            </a:r>
            <a:r>
              <a:rPr lang="de-DE" sz="2000" dirty="0" err="1">
                <a:solidFill>
                  <a:schemeClr val="bg1"/>
                </a:solidFill>
                <a:latin typeface="Leelawadee UI" panose="020B0502040204020203" pitchFamily="34" charset="-34"/>
                <a:cs typeface="Leelawadee UI" panose="020B0502040204020203" pitchFamily="34" charset="-34"/>
              </a:rPr>
              <a:t>entity</a:t>
            </a:r>
            <a:r>
              <a:rPr lang="de-DE" sz="2000" dirty="0">
                <a:solidFill>
                  <a:schemeClr val="bg1"/>
                </a:solidFill>
                <a:latin typeface="Leelawadee UI" panose="020B0502040204020203" pitchFamily="34" charset="-34"/>
                <a:cs typeface="Leelawadee UI" panose="020B0502040204020203" pitchFamily="34" charset="-34"/>
              </a:rPr>
              <a:t>	</a:t>
            </a:r>
            <a:r>
              <a:rPr lang="de-DE" sz="2000" b="1" dirty="0">
                <a:solidFill>
                  <a:schemeClr val="bg1"/>
                </a:solidFill>
                <a:latin typeface="Leelawadee UI" panose="020B0502040204020203" pitchFamily="34" charset="-34"/>
                <a:cs typeface="Leelawadee UI" panose="020B0502040204020203" pitchFamily="34" charset="-34"/>
              </a:rPr>
              <a:t>			Value: </a:t>
            </a:r>
            <a:r>
              <a:rPr lang="de-DE" sz="2000" dirty="0">
                <a:solidFill>
                  <a:schemeClr val="bg1"/>
                </a:solidFill>
                <a:latin typeface="Leelawadee UI" panose="020B0502040204020203" pitchFamily="34" charset="-34"/>
                <a:cs typeface="Leelawadee UI" panose="020B0502040204020203" pitchFamily="34" charset="-34"/>
              </a:rPr>
              <a:t>CD4-positive, alpha-beta T </a:t>
            </a:r>
            <a:r>
              <a:rPr lang="de-DE" sz="2000" dirty="0" err="1">
                <a:solidFill>
                  <a:schemeClr val="bg1"/>
                </a:solidFill>
                <a:latin typeface="Leelawadee UI" panose="020B0502040204020203" pitchFamily="34" charset="-34"/>
                <a:cs typeface="Leelawadee UI" panose="020B0502040204020203" pitchFamily="34" charset="-34"/>
              </a:rPr>
              <a:t>cell</a:t>
            </a:r>
            <a:r>
              <a:rPr lang="de-DE" sz="2000" dirty="0">
                <a:solidFill>
                  <a:schemeClr val="bg1"/>
                </a:solidFill>
                <a:latin typeface="Leelawadee UI" panose="020B0502040204020203" pitchFamily="34" charset="-34"/>
                <a:cs typeface="Leelawadee UI" panose="020B0502040204020203" pitchFamily="34" charset="-34"/>
              </a:rPr>
              <a:t> </a:t>
            </a:r>
          </a:p>
          <a:p>
            <a:r>
              <a:rPr lang="de-DE" sz="2000" b="1" dirty="0">
                <a:solidFill>
                  <a:schemeClr val="bg1"/>
                </a:solidFill>
                <a:latin typeface="Leelawadee UI" panose="020B0502040204020203" pitchFamily="34" charset="-34"/>
                <a:cs typeface="Leelawadee UI" panose="020B0502040204020203" pitchFamily="34" charset="-34"/>
              </a:rPr>
              <a:t>Key: </a:t>
            </a:r>
            <a:r>
              <a:rPr lang="de-DE" sz="2000" dirty="0">
                <a:solidFill>
                  <a:schemeClr val="bg1"/>
                </a:solidFill>
                <a:latin typeface="Leelawadee UI" panose="020B0502040204020203" pitchFamily="34" charset="-34"/>
                <a:cs typeface="Leelawadee UI" panose="020B0502040204020203" pitchFamily="34" charset="-34"/>
              </a:rPr>
              <a:t>Biological </a:t>
            </a:r>
            <a:r>
              <a:rPr lang="de-DE" sz="2000" dirty="0" err="1">
                <a:solidFill>
                  <a:schemeClr val="bg1"/>
                </a:solidFill>
                <a:latin typeface="Leelawadee UI" panose="020B0502040204020203" pitchFamily="34" charset="-34"/>
                <a:cs typeface="Leelawadee UI" panose="020B0502040204020203" pitchFamily="34" charset="-34"/>
              </a:rPr>
              <a:t>entity</a:t>
            </a:r>
            <a:r>
              <a:rPr lang="de-DE" sz="2000" dirty="0">
                <a:solidFill>
                  <a:schemeClr val="bg1"/>
                </a:solidFill>
                <a:latin typeface="Leelawadee UI" panose="020B0502040204020203" pitchFamily="34" charset="-34"/>
                <a:cs typeface="Leelawadee UI" panose="020B0502040204020203" pitchFamily="34" charset="-34"/>
              </a:rPr>
              <a:t> Term </a:t>
            </a:r>
            <a:r>
              <a:rPr lang="de-DE" sz="2000" dirty="0" err="1">
                <a:solidFill>
                  <a:schemeClr val="bg1"/>
                </a:solidFill>
                <a:latin typeface="Leelawadee UI" panose="020B0502040204020203" pitchFamily="34" charset="-34"/>
                <a:cs typeface="Leelawadee UI" panose="020B0502040204020203" pitchFamily="34" charset="-34"/>
              </a:rPr>
              <a:t>Accession</a:t>
            </a:r>
            <a:r>
              <a:rPr lang="de-DE" sz="2000" dirty="0">
                <a:solidFill>
                  <a:schemeClr val="bg1"/>
                </a:solidFill>
                <a:latin typeface="Leelawadee UI" panose="020B0502040204020203" pitchFamily="34" charset="-34"/>
                <a:cs typeface="Leelawadee UI" panose="020B0502040204020203" pitchFamily="34" charset="-34"/>
              </a:rPr>
              <a:t> </a:t>
            </a:r>
            <a:r>
              <a:rPr lang="de-DE" sz="2000" dirty="0" err="1">
                <a:solidFill>
                  <a:schemeClr val="bg1"/>
                </a:solidFill>
                <a:latin typeface="Leelawadee UI" panose="020B0502040204020203" pitchFamily="34" charset="-34"/>
                <a:cs typeface="Leelawadee UI" panose="020B0502040204020203" pitchFamily="34" charset="-34"/>
              </a:rPr>
              <a:t>Number</a:t>
            </a:r>
            <a:r>
              <a:rPr lang="de-DE" sz="2000" dirty="0">
                <a:solidFill>
                  <a:schemeClr val="bg1"/>
                </a:solidFill>
                <a:latin typeface="Leelawadee UI" panose="020B0502040204020203" pitchFamily="34" charset="-34"/>
                <a:cs typeface="Leelawadee UI" panose="020B0502040204020203" pitchFamily="34" charset="-34"/>
              </a:rPr>
              <a:t>	</a:t>
            </a:r>
            <a:r>
              <a:rPr lang="de-DE" sz="2000" b="1" dirty="0">
                <a:solidFill>
                  <a:schemeClr val="bg1"/>
                </a:solidFill>
                <a:latin typeface="Leelawadee UI" panose="020B0502040204020203" pitchFamily="34" charset="-34"/>
                <a:cs typeface="Leelawadee UI" panose="020B0502040204020203" pitchFamily="34" charset="-34"/>
              </a:rPr>
              <a:t>Value: </a:t>
            </a:r>
            <a:r>
              <a:rPr lang="de-DE" dirty="0">
                <a:solidFill>
                  <a:schemeClr val="bg1"/>
                </a:solidFill>
                <a:latin typeface="Leelawadee UI" panose="020B0502040204020203" pitchFamily="34" charset="-34"/>
                <a:cs typeface="Leelawadee UI" panose="020B0502040204020203" pitchFamily="34" charset="-34"/>
              </a:rPr>
              <a:t>http://purl.obolibrary.org/obo/CL_0000624</a:t>
            </a:r>
          </a:p>
          <a:p>
            <a:r>
              <a:rPr lang="de-DE" sz="2000" b="1" dirty="0">
                <a:solidFill>
                  <a:schemeClr val="bg1"/>
                </a:solidFill>
                <a:latin typeface="Leelawadee UI" panose="020B0502040204020203" pitchFamily="34" charset="-34"/>
                <a:cs typeface="Leelawadee UI" panose="020B0502040204020203" pitchFamily="34" charset="-34"/>
              </a:rPr>
              <a:t>Key: </a:t>
            </a:r>
            <a:r>
              <a:rPr lang="de-DE" sz="2000" dirty="0">
                <a:solidFill>
                  <a:schemeClr val="bg1"/>
                </a:solidFill>
                <a:latin typeface="Leelawadee UI" panose="020B0502040204020203" pitchFamily="34" charset="-34"/>
                <a:cs typeface="Leelawadee UI" panose="020B0502040204020203" pitchFamily="34" charset="-34"/>
              </a:rPr>
              <a:t>Biological </a:t>
            </a:r>
            <a:r>
              <a:rPr lang="de-DE" sz="2000" dirty="0" err="1">
                <a:solidFill>
                  <a:schemeClr val="bg1"/>
                </a:solidFill>
                <a:latin typeface="Leelawadee UI" panose="020B0502040204020203" pitchFamily="34" charset="-34"/>
                <a:cs typeface="Leelawadee UI" panose="020B0502040204020203" pitchFamily="34" charset="-34"/>
              </a:rPr>
              <a:t>entity</a:t>
            </a:r>
            <a:r>
              <a:rPr lang="de-DE" sz="2000" dirty="0">
                <a:solidFill>
                  <a:schemeClr val="bg1"/>
                </a:solidFill>
                <a:latin typeface="Leelawadee UI" panose="020B0502040204020203" pitchFamily="34" charset="-34"/>
                <a:cs typeface="Leelawadee UI" panose="020B0502040204020203" pitchFamily="34" charset="-34"/>
              </a:rPr>
              <a:t> Term Source REF		</a:t>
            </a:r>
            <a:r>
              <a:rPr lang="de-DE" sz="2000" b="1" dirty="0">
                <a:solidFill>
                  <a:schemeClr val="bg1"/>
                </a:solidFill>
                <a:latin typeface="Leelawadee UI" panose="020B0502040204020203" pitchFamily="34" charset="-34"/>
                <a:cs typeface="Leelawadee UI" panose="020B0502040204020203" pitchFamily="34" charset="-34"/>
              </a:rPr>
              <a:t>Value: </a:t>
            </a:r>
            <a:r>
              <a:rPr lang="de-DE" sz="2000" dirty="0">
                <a:solidFill>
                  <a:schemeClr val="bg1"/>
                </a:solidFill>
                <a:latin typeface="Leelawadee UI" panose="020B0502040204020203" pitchFamily="34" charset="-34"/>
                <a:cs typeface="Leelawadee UI" panose="020B0502040204020203" pitchFamily="34" charset="-34"/>
              </a:rPr>
              <a:t>http://www.ebi.ac.uk/efo/efo.owl  </a:t>
            </a:r>
            <a:r>
              <a:rPr lang="de-DE" sz="2000" i="1" dirty="0" err="1">
                <a:solidFill>
                  <a:schemeClr val="bg1"/>
                </a:solidFill>
                <a:latin typeface="Leelawadee UI" panose="020B0502040204020203" pitchFamily="34" charset="-34"/>
                <a:cs typeface="Leelawadee UI" panose="020B0502040204020203" pitchFamily="34" charset="-34"/>
              </a:rPr>
              <a:t>or</a:t>
            </a:r>
            <a:r>
              <a:rPr lang="de-DE" sz="2000" dirty="0">
                <a:solidFill>
                  <a:schemeClr val="bg1"/>
                </a:solidFill>
                <a:latin typeface="Leelawadee UI" panose="020B0502040204020203" pitchFamily="34" charset="-34"/>
                <a:cs typeface="Leelawadee UI" panose="020B0502040204020203" pitchFamily="34" charset="-34"/>
              </a:rPr>
              <a:t>  EFO</a:t>
            </a:r>
          </a:p>
        </p:txBody>
      </p:sp>
      <p:sp>
        <p:nvSpPr>
          <p:cNvPr id="11" name="Textfeld 10">
            <a:extLst>
              <a:ext uri="{FF2B5EF4-FFF2-40B4-BE49-F238E27FC236}">
                <a16:creationId xmlns:a16="http://schemas.microsoft.com/office/drawing/2014/main" id="{9DE3D5E9-9267-4815-82A4-C173F11A4A0C}"/>
              </a:ext>
            </a:extLst>
          </p:cNvPr>
          <p:cNvSpPr txBox="1"/>
          <p:nvPr/>
        </p:nvSpPr>
        <p:spPr>
          <a:xfrm>
            <a:off x="886735" y="4116236"/>
            <a:ext cx="10537272" cy="1697068"/>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de-DE" sz="2400" b="1" dirty="0" err="1"/>
              <a:t>Ontology</a:t>
            </a:r>
            <a:r>
              <a:rPr lang="de-DE" sz="2400" b="1" dirty="0"/>
              <a:t> </a:t>
            </a:r>
            <a:r>
              <a:rPr lang="de-DE" sz="2400" b="1" dirty="0" err="1"/>
              <a:t>compliance</a:t>
            </a:r>
            <a:r>
              <a:rPr lang="de-DE" sz="2400" b="1" dirty="0"/>
              <a:t> </a:t>
            </a:r>
            <a:r>
              <a:rPr lang="de-DE" sz="2400" b="1" dirty="0" err="1"/>
              <a:t>for</a:t>
            </a:r>
            <a:r>
              <a:rPr lang="de-DE" sz="2400" b="1" dirty="0"/>
              <a:t> </a:t>
            </a:r>
            <a:r>
              <a:rPr lang="de-DE" sz="2400" b="1" i="1" dirty="0"/>
              <a:t>all </a:t>
            </a:r>
            <a:r>
              <a:rPr lang="de-DE" sz="2400" b="1" dirty="0" err="1"/>
              <a:t>terms</a:t>
            </a:r>
            <a:r>
              <a:rPr lang="de-DE" sz="2400" b="1" dirty="0"/>
              <a:t>???</a:t>
            </a:r>
          </a:p>
          <a:p>
            <a:pPr marL="742950" lvl="1" indent="-285750">
              <a:lnSpc>
                <a:spcPct val="150000"/>
              </a:lnSpc>
              <a:buFont typeface="Arial" panose="020B0604020202020204" pitchFamily="34" charset="0"/>
              <a:buChar char="•"/>
            </a:pPr>
            <a:r>
              <a:rPr lang="de-DE" sz="2400" dirty="0" err="1"/>
              <a:t>Choose</a:t>
            </a:r>
            <a:r>
              <a:rPr lang="de-DE" sz="2400" dirty="0"/>
              <a:t> </a:t>
            </a:r>
            <a:r>
              <a:rPr lang="de-DE" sz="2400" dirty="0" err="1"/>
              <a:t>the</a:t>
            </a:r>
            <a:r>
              <a:rPr lang="de-DE" sz="2400" dirty="0"/>
              <a:t> essential </a:t>
            </a:r>
            <a:r>
              <a:rPr lang="de-DE" sz="2400" dirty="0" err="1"/>
              <a:t>keywords</a:t>
            </a:r>
            <a:r>
              <a:rPr lang="de-DE" sz="2400" dirty="0"/>
              <a:t> </a:t>
            </a:r>
            <a:r>
              <a:rPr lang="de-DE" sz="2400" dirty="0" err="1"/>
              <a:t>that</a:t>
            </a:r>
            <a:r>
              <a:rPr lang="de-DE" sz="2400" dirty="0"/>
              <a:t> </a:t>
            </a:r>
            <a:r>
              <a:rPr lang="de-DE" sz="2400" dirty="0" err="1"/>
              <a:t>represent</a:t>
            </a:r>
            <a:r>
              <a:rPr lang="de-DE" sz="2400" dirty="0"/>
              <a:t> </a:t>
            </a:r>
            <a:r>
              <a:rPr lang="de-DE" sz="2400" dirty="0" err="1"/>
              <a:t>your</a:t>
            </a:r>
            <a:r>
              <a:rPr lang="de-DE" sz="2400" dirty="0"/>
              <a:t> </a:t>
            </a:r>
            <a:r>
              <a:rPr lang="de-DE" sz="2400" dirty="0" err="1"/>
              <a:t>research</a:t>
            </a:r>
            <a:endParaRPr lang="de-DE" sz="2400" dirty="0"/>
          </a:p>
          <a:p>
            <a:pPr marL="742950" lvl="1" indent="-285750">
              <a:lnSpc>
                <a:spcPct val="150000"/>
              </a:lnSpc>
              <a:buFont typeface="Arial" panose="020B0604020202020204" pitchFamily="34" charset="0"/>
              <a:buChar char="•"/>
            </a:pPr>
            <a:r>
              <a:rPr lang="de-DE" sz="2400" dirty="0" err="1"/>
              <a:t>Identify</a:t>
            </a:r>
            <a:r>
              <a:rPr lang="de-DE" sz="2400" dirty="0"/>
              <a:t> a </a:t>
            </a:r>
            <a:r>
              <a:rPr lang="de-DE" sz="2400" dirty="0" err="1"/>
              <a:t>few</a:t>
            </a:r>
            <a:r>
              <a:rPr lang="de-DE" sz="2400" dirty="0"/>
              <a:t> </a:t>
            </a:r>
            <a:r>
              <a:rPr lang="de-DE" sz="2400" dirty="0" err="1"/>
              <a:t>ontologies</a:t>
            </a:r>
            <a:r>
              <a:rPr lang="de-DE" sz="2400" dirty="0"/>
              <a:t> </a:t>
            </a:r>
            <a:r>
              <a:rPr lang="de-DE" sz="2400" dirty="0" err="1"/>
              <a:t>that</a:t>
            </a:r>
            <a:r>
              <a:rPr lang="de-DE" sz="2400" dirty="0"/>
              <a:t> </a:t>
            </a:r>
            <a:r>
              <a:rPr lang="de-DE" sz="2400" dirty="0" err="1"/>
              <a:t>you</a:t>
            </a:r>
            <a:r>
              <a:rPr lang="de-DE" sz="2400" dirty="0"/>
              <a:t> </a:t>
            </a:r>
            <a:r>
              <a:rPr lang="de-DE" sz="2400" dirty="0" err="1"/>
              <a:t>can</a:t>
            </a:r>
            <a:r>
              <a:rPr lang="de-DE" sz="2400" dirty="0"/>
              <a:t> </a:t>
            </a:r>
            <a:r>
              <a:rPr lang="de-DE" sz="2400" dirty="0" err="1"/>
              <a:t>use</a:t>
            </a:r>
            <a:r>
              <a:rPr lang="de-DE" sz="2400" dirty="0"/>
              <a:t> </a:t>
            </a:r>
            <a:r>
              <a:rPr lang="de-DE" sz="2400" dirty="0" err="1"/>
              <a:t>sustainably</a:t>
            </a:r>
            <a:endParaRPr lang="de-DE" sz="2400" dirty="0"/>
          </a:p>
        </p:txBody>
      </p:sp>
      <p:sp>
        <p:nvSpPr>
          <p:cNvPr id="5" name="Textfeld 4">
            <a:extLst>
              <a:ext uri="{FF2B5EF4-FFF2-40B4-BE49-F238E27FC236}">
                <a16:creationId xmlns:a16="http://schemas.microsoft.com/office/drawing/2014/main" id="{EA9FA82E-7E4E-40F7-B390-B1586B48A4F9}"/>
              </a:ext>
            </a:extLst>
          </p:cNvPr>
          <p:cNvSpPr txBox="1"/>
          <p:nvPr/>
        </p:nvSpPr>
        <p:spPr>
          <a:xfrm>
            <a:off x="971969" y="3615903"/>
            <a:ext cx="10269734" cy="369332"/>
          </a:xfrm>
          <a:prstGeom prst="rect">
            <a:avLst/>
          </a:prstGeom>
          <a:noFill/>
        </p:spPr>
        <p:txBody>
          <a:bodyPr wrap="none" rtlCol="0">
            <a:spAutoFit/>
          </a:bodyPr>
          <a:lstStyle/>
          <a:p>
            <a:r>
              <a:rPr lang="de-DE" dirty="0" err="1"/>
              <a:t>Why</a:t>
            </a:r>
            <a:r>
              <a:rPr lang="de-DE" dirty="0"/>
              <a:t> </a:t>
            </a:r>
            <a:r>
              <a:rPr lang="de-DE" dirty="0" err="1"/>
              <a:t>this</a:t>
            </a:r>
            <a:r>
              <a:rPr lang="de-DE" dirty="0"/>
              <a:t> style?	</a:t>
            </a:r>
            <a:r>
              <a:rPr lang="de-DE" dirty="0" err="1"/>
              <a:t>Because</a:t>
            </a:r>
            <a:r>
              <a:rPr lang="de-DE" dirty="0"/>
              <a:t> </a:t>
            </a:r>
            <a:r>
              <a:rPr lang="de-DE" dirty="0" err="1"/>
              <a:t>it</a:t>
            </a:r>
            <a:r>
              <a:rPr lang="de-DE" dirty="0"/>
              <a:t> </a:t>
            </a:r>
            <a:r>
              <a:rPr lang="de-DE" dirty="0" err="1"/>
              <a:t>is</a:t>
            </a:r>
            <a:r>
              <a:rPr lang="de-DE" dirty="0"/>
              <a:t> </a:t>
            </a:r>
            <a:r>
              <a:rPr lang="de-DE" dirty="0" err="1"/>
              <a:t>already</a:t>
            </a:r>
            <a:r>
              <a:rPr lang="de-DE" dirty="0"/>
              <a:t> </a:t>
            </a:r>
            <a:r>
              <a:rPr lang="de-DE" dirty="0" err="1"/>
              <a:t>used</a:t>
            </a:r>
            <a:r>
              <a:rPr lang="de-DE" dirty="0"/>
              <a:t> </a:t>
            </a:r>
            <a:r>
              <a:rPr lang="de-DE" dirty="0" err="1"/>
              <a:t>by</a:t>
            </a:r>
            <a:r>
              <a:rPr lang="de-DE" dirty="0"/>
              <a:t> </a:t>
            </a:r>
            <a:r>
              <a:rPr lang="de-DE" dirty="0" err="1"/>
              <a:t>the</a:t>
            </a:r>
            <a:r>
              <a:rPr lang="de-DE" dirty="0"/>
              <a:t> ISA </a:t>
            </a:r>
            <a:r>
              <a:rPr lang="de-DE" dirty="0" err="1"/>
              <a:t>framework</a:t>
            </a:r>
            <a:r>
              <a:rPr lang="de-DE" dirty="0"/>
              <a:t>, </a:t>
            </a:r>
            <a:r>
              <a:rPr lang="de-DE" dirty="0" err="1"/>
              <a:t>hence</a:t>
            </a:r>
            <a:r>
              <a:rPr lang="de-DE" dirty="0"/>
              <a:t>, </a:t>
            </a:r>
            <a:r>
              <a:rPr lang="de-DE" dirty="0" err="1"/>
              <a:t>close</a:t>
            </a:r>
            <a:r>
              <a:rPr lang="de-DE" dirty="0"/>
              <a:t> </a:t>
            </a:r>
            <a:r>
              <a:rPr lang="de-DE" dirty="0" err="1"/>
              <a:t>to</a:t>
            </a:r>
            <a:r>
              <a:rPr lang="de-DE" dirty="0"/>
              <a:t> an </a:t>
            </a:r>
            <a:r>
              <a:rPr lang="de-DE" dirty="0" err="1"/>
              <a:t>annotation</a:t>
            </a:r>
            <a:r>
              <a:rPr lang="de-DE" dirty="0"/>
              <a:t> </a:t>
            </a:r>
            <a:r>
              <a:rPr lang="de-DE" dirty="0" err="1"/>
              <a:t>standard</a:t>
            </a:r>
            <a:endParaRPr lang="de-DE" dirty="0"/>
          </a:p>
        </p:txBody>
      </p:sp>
      <p:sp>
        <p:nvSpPr>
          <p:cNvPr id="12" name="Rechteck 11">
            <a:extLst>
              <a:ext uri="{FF2B5EF4-FFF2-40B4-BE49-F238E27FC236}">
                <a16:creationId xmlns:a16="http://schemas.microsoft.com/office/drawing/2014/main" id="{B8D68AC0-E70C-49F4-9E17-D9F5AEC579A6}"/>
              </a:ext>
            </a:extLst>
          </p:cNvPr>
          <p:cNvSpPr/>
          <p:nvPr/>
        </p:nvSpPr>
        <p:spPr>
          <a:xfrm>
            <a:off x="952762" y="6254141"/>
            <a:ext cx="4609139" cy="461665"/>
          </a:xfrm>
          <a:prstGeom prst="rect">
            <a:avLst/>
          </a:prstGeom>
        </p:spPr>
        <p:txBody>
          <a:bodyPr wrap="square">
            <a:spAutoFit/>
          </a:bodyPr>
          <a:lstStyle/>
          <a:p>
            <a:pPr lvl="0" defTabSz="685800" fontAlgn="base">
              <a:spcBef>
                <a:spcPct val="20000"/>
              </a:spcBef>
              <a:spcAft>
                <a:spcPct val="0"/>
              </a:spcAft>
              <a:buClr>
                <a:srgbClr val="FFFFFF"/>
              </a:buClr>
              <a:buSzPct val="90000"/>
              <a:defRPr/>
            </a:pPr>
            <a:r>
              <a:rPr lang="de-DE" sz="600" kern="0" dirty="0" err="1">
                <a:latin typeface="Arial"/>
                <a:ea typeface="ＭＳ Ｐゴシック"/>
                <a:cs typeface="ＭＳ Ｐゴシック" charset="0"/>
              </a:rPr>
              <a:t>Adapted</a:t>
            </a:r>
            <a:r>
              <a:rPr lang="de-DE" sz="600" kern="0" dirty="0">
                <a:latin typeface="Arial"/>
                <a:ea typeface="ＭＳ Ｐゴシック"/>
                <a:cs typeface="ＭＳ Ｐゴシック" charset="0"/>
              </a:rPr>
              <a:t> </a:t>
            </a:r>
            <a:r>
              <a:rPr lang="de-DE" sz="600" kern="0" dirty="0" err="1">
                <a:latin typeface="Arial"/>
                <a:ea typeface="ＭＳ Ｐゴシック"/>
                <a:cs typeface="ＭＳ Ｐゴシック" charset="0"/>
              </a:rPr>
              <a:t>from</a:t>
            </a:r>
            <a:r>
              <a:rPr lang="de-DE" sz="600" kern="0" dirty="0">
                <a:latin typeface="Arial"/>
                <a:ea typeface="ＭＳ Ｐゴシック"/>
                <a:cs typeface="ＭＳ Ｐゴシック" charset="0"/>
              </a:rPr>
              <a:t>: Schmidt C., Bortolomeazzi M., Boissonnet T., Fortmann-Grote C. </a:t>
            </a:r>
            <a:r>
              <a:rPr lang="de-DE" sz="600" i="1" kern="0" dirty="0">
                <a:latin typeface="Arial"/>
                <a:ea typeface="ＭＳ Ｐゴシック"/>
                <a:cs typeface="ＭＳ Ｐゴシック" charset="0"/>
              </a:rPr>
              <a:t>et al. </a:t>
            </a:r>
            <a:r>
              <a:rPr lang="de-DE" sz="600" kern="0" dirty="0">
                <a:latin typeface="Arial"/>
                <a:ea typeface="ＭＳ Ｐゴシック"/>
                <a:cs typeface="ＭＳ Ｐゴシック" charset="0"/>
              </a:rPr>
              <a:t>(2023). </a:t>
            </a:r>
            <a:r>
              <a:rPr lang="en-US" sz="600" kern="0" dirty="0">
                <a:latin typeface="Arial"/>
                <a:ea typeface="ＭＳ Ｐゴシック"/>
                <a:cs typeface="ＭＳ Ｐゴシック" charset="0"/>
              </a:rPr>
              <a:t>I3D:bio‘s OMERO training material: Re-usable, adjustable, multi-purpose slides for local user training. </a:t>
            </a:r>
            <a:r>
              <a:rPr lang="en-US" sz="600" kern="0" dirty="0" err="1">
                <a:latin typeface="Arial"/>
                <a:ea typeface="ＭＳ Ｐゴシック"/>
                <a:cs typeface="ＭＳ Ｐゴシック" charset="0"/>
              </a:rPr>
              <a:t>Zenodo</a:t>
            </a:r>
            <a:r>
              <a:rPr lang="en-US" sz="600" kern="0" dirty="0">
                <a:latin typeface="Arial"/>
                <a:ea typeface="ＭＳ Ｐゴシック"/>
                <a:cs typeface="ＭＳ Ｐゴシック" charset="0"/>
              </a:rPr>
              <a:t>.</a:t>
            </a:r>
            <a:r>
              <a:rPr lang="de-DE" sz="600" kern="0" dirty="0">
                <a:latin typeface="Arial"/>
                <a:ea typeface="ＭＳ Ｐゴシック"/>
                <a:cs typeface="ＭＳ Ｐゴシック" charset="0"/>
              </a:rPr>
              <a:t> DOI: 10.5281/zenodo.8323588. </a:t>
            </a:r>
            <a:r>
              <a:rPr lang="de-DE" sz="600" kern="0" dirty="0" err="1">
                <a:latin typeface="Arial"/>
                <a:ea typeface="ＭＳ Ｐゴシック"/>
                <a:cs typeface="ＭＳ Ｐゴシック" charset="0"/>
              </a:rPr>
              <a:t>If</a:t>
            </a:r>
            <a:r>
              <a:rPr lang="de-DE" sz="600" kern="0" dirty="0">
                <a:latin typeface="Arial"/>
                <a:ea typeface="ＭＳ Ｐゴシック"/>
                <a:cs typeface="ＭＳ Ｐゴシック" charset="0"/>
              </a:rPr>
              <a:t> not </a:t>
            </a:r>
            <a:r>
              <a:rPr lang="de-DE" sz="600" kern="0" dirty="0" err="1">
                <a:latin typeface="Arial"/>
                <a:ea typeface="ＭＳ Ｐゴシック"/>
                <a:cs typeface="ＭＳ Ｐゴシック" charset="0"/>
              </a:rPr>
              <a:t>stated</a:t>
            </a:r>
            <a:r>
              <a:rPr lang="de-DE" sz="600" kern="0" dirty="0">
                <a:latin typeface="Arial"/>
                <a:ea typeface="ＭＳ Ｐゴシック"/>
                <a:cs typeface="ＭＳ Ｐゴシック" charset="0"/>
              </a:rPr>
              <a:t> </a:t>
            </a:r>
            <a:r>
              <a:rPr lang="de-DE" sz="600" kern="0" dirty="0" err="1">
                <a:latin typeface="Arial"/>
                <a:ea typeface="ＭＳ Ｐゴシック"/>
                <a:cs typeface="ＭＳ Ｐゴシック" charset="0"/>
              </a:rPr>
              <a:t>otherwise</a:t>
            </a:r>
            <a:r>
              <a:rPr lang="de-DE" sz="600" kern="0" dirty="0">
                <a:latin typeface="Arial"/>
                <a:ea typeface="ＭＳ Ｐゴシック"/>
                <a:cs typeface="ＭＳ Ｐゴシック" charset="0"/>
              </a:rPr>
              <a:t>, </a:t>
            </a:r>
            <a:r>
              <a:rPr lang="de-DE" sz="600" kern="0" dirty="0" err="1">
                <a:latin typeface="Arial"/>
                <a:ea typeface="ＭＳ Ｐゴシック"/>
                <a:cs typeface="ＭＳ Ｐゴシック" charset="0"/>
              </a:rPr>
              <a:t>the</a:t>
            </a:r>
            <a:r>
              <a:rPr lang="de-DE" sz="600" kern="0" dirty="0">
                <a:latin typeface="Arial"/>
                <a:ea typeface="ＭＳ Ｐゴシック"/>
                <a:cs typeface="ＭＳ Ｐゴシック" charset="0"/>
              </a:rPr>
              <a:t> </a:t>
            </a:r>
            <a:r>
              <a:rPr lang="de-DE" sz="600" kern="0" dirty="0" err="1">
                <a:latin typeface="Arial"/>
                <a:ea typeface="ＭＳ Ｐゴシック"/>
                <a:cs typeface="ＭＳ Ｐゴシック" charset="0"/>
              </a:rPr>
              <a:t>content</a:t>
            </a:r>
            <a:r>
              <a:rPr lang="de-DE" sz="600" kern="0" dirty="0">
                <a:latin typeface="Arial"/>
                <a:ea typeface="ＭＳ Ｐゴシック"/>
                <a:cs typeface="ＭＳ Ｐゴシック" charset="0"/>
              </a:rPr>
              <a:t> of </a:t>
            </a:r>
            <a:r>
              <a:rPr lang="de-DE" sz="600" kern="0" dirty="0" err="1">
                <a:latin typeface="Arial"/>
                <a:ea typeface="ＭＳ Ｐゴシック"/>
                <a:cs typeface="ＭＳ Ｐゴシック" charset="0"/>
              </a:rPr>
              <a:t>this</a:t>
            </a:r>
            <a:r>
              <a:rPr lang="de-DE" sz="600" kern="0" dirty="0">
                <a:latin typeface="Arial"/>
                <a:ea typeface="ＭＳ Ｐゴシック"/>
                <a:cs typeface="ＭＳ Ｐゴシック" charset="0"/>
              </a:rPr>
              <a:t> material (</a:t>
            </a:r>
            <a:r>
              <a:rPr lang="de-DE" sz="600" kern="0" dirty="0" err="1">
                <a:latin typeface="Arial"/>
                <a:ea typeface="ＭＳ Ｐゴシック"/>
                <a:cs typeface="ＭＳ Ｐゴシック" charset="0"/>
              </a:rPr>
              <a:t>except</a:t>
            </a:r>
            <a:r>
              <a:rPr lang="de-DE" sz="600" kern="0" dirty="0">
                <a:latin typeface="Arial"/>
                <a:ea typeface="ＭＳ Ｐゴシック"/>
                <a:cs typeface="ＭＳ Ｐゴシック" charset="0"/>
              </a:rPr>
              <a:t> </a:t>
            </a:r>
            <a:r>
              <a:rPr lang="de-DE" sz="600" kern="0" dirty="0" err="1">
                <a:latin typeface="Arial"/>
                <a:ea typeface="ＭＳ Ｐゴシック"/>
                <a:cs typeface="ＭＳ Ｐゴシック" charset="0"/>
              </a:rPr>
              <a:t>for</a:t>
            </a:r>
            <a:r>
              <a:rPr lang="de-DE" sz="600" kern="0" dirty="0">
                <a:latin typeface="Arial"/>
                <a:ea typeface="ＭＳ Ｐゴシック"/>
                <a:cs typeface="ＭＳ Ｐゴシック" charset="0"/>
              </a:rPr>
              <a:t> </a:t>
            </a:r>
            <a:r>
              <a:rPr lang="de-DE" sz="600" kern="0" dirty="0" err="1">
                <a:latin typeface="Arial"/>
                <a:ea typeface="ＭＳ Ｐゴシック"/>
                <a:cs typeface="ＭＳ Ｐゴシック" charset="0"/>
              </a:rPr>
              <a:t>logos</a:t>
            </a:r>
            <a:r>
              <a:rPr lang="de-DE" sz="600" kern="0" dirty="0">
                <a:latin typeface="Arial"/>
                <a:ea typeface="ＭＳ Ｐゴシック"/>
                <a:cs typeface="ＭＳ Ｐゴシック" charset="0"/>
              </a:rPr>
              <a:t> and </a:t>
            </a:r>
            <a:r>
              <a:rPr lang="de-DE" sz="600" kern="0" dirty="0" err="1">
                <a:latin typeface="Arial"/>
                <a:ea typeface="ＭＳ Ｐゴシック"/>
                <a:cs typeface="ＭＳ Ｐゴシック" charset="0"/>
              </a:rPr>
              <a:t>the</a:t>
            </a:r>
            <a:r>
              <a:rPr lang="de-DE" sz="600" kern="0" dirty="0">
                <a:latin typeface="Arial"/>
                <a:ea typeface="ＭＳ Ｐゴシック"/>
                <a:cs typeface="ＭＳ Ｐゴシック" charset="0"/>
              </a:rPr>
              <a:t> </a:t>
            </a:r>
            <a:r>
              <a:rPr lang="de-DE" sz="600" kern="0" dirty="0" err="1">
                <a:latin typeface="Arial"/>
                <a:ea typeface="ＭＳ Ｐゴシック"/>
                <a:cs typeface="ＭＳ Ｐゴシック" charset="0"/>
              </a:rPr>
              <a:t>slide</a:t>
            </a:r>
            <a:r>
              <a:rPr lang="de-DE" sz="600" kern="0" dirty="0">
                <a:latin typeface="Arial"/>
                <a:ea typeface="ＭＳ Ｐゴシック"/>
                <a:cs typeface="ＭＳ Ｐゴシック" charset="0"/>
              </a:rPr>
              <a:t> design) </a:t>
            </a:r>
            <a:r>
              <a:rPr lang="de-DE" sz="600" kern="0" dirty="0" err="1">
                <a:latin typeface="Arial"/>
                <a:ea typeface="ＭＳ Ｐゴシック"/>
                <a:cs typeface="ＭＳ Ｐゴシック" charset="0"/>
              </a:rPr>
              <a:t>is</a:t>
            </a:r>
            <a:r>
              <a:rPr lang="de-DE" sz="600" kern="0" dirty="0">
                <a:latin typeface="Arial"/>
                <a:ea typeface="ＭＳ Ｐゴシック"/>
                <a:cs typeface="ＭＳ Ｐゴシック" charset="0"/>
              </a:rPr>
              <a:t> </a:t>
            </a:r>
            <a:r>
              <a:rPr lang="de-DE" sz="600" kern="0" dirty="0" err="1">
                <a:latin typeface="Arial"/>
                <a:ea typeface="ＭＳ Ｐゴシック"/>
                <a:cs typeface="ＭＳ Ｐゴシック" charset="0"/>
              </a:rPr>
              <a:t>published</a:t>
            </a:r>
            <a:r>
              <a:rPr lang="de-DE" sz="600" kern="0" dirty="0">
                <a:latin typeface="Arial"/>
                <a:ea typeface="ＭＳ Ｐゴシック"/>
                <a:cs typeface="ＭＳ Ｐゴシック" charset="0"/>
              </a:rPr>
              <a:t> </a:t>
            </a:r>
            <a:r>
              <a:rPr lang="de-DE" sz="600" kern="0" dirty="0" err="1">
                <a:latin typeface="Arial"/>
                <a:ea typeface="ＭＳ Ｐゴシック"/>
                <a:cs typeface="ＭＳ Ｐゴシック" charset="0"/>
              </a:rPr>
              <a:t>under</a:t>
            </a:r>
            <a:r>
              <a:rPr lang="de-DE" sz="600" kern="0" dirty="0">
                <a:latin typeface="Arial"/>
                <a:ea typeface="ＭＳ Ｐゴシック"/>
                <a:cs typeface="ＭＳ Ｐゴシック" charset="0"/>
              </a:rPr>
              <a:t> </a:t>
            </a:r>
            <a:r>
              <a:rPr lang="de-DE" sz="600" kern="0" dirty="0">
                <a:latin typeface="Arial"/>
                <a:ea typeface="ＭＳ Ｐゴシック"/>
                <a:cs typeface="ＭＳ Ｐゴシック" charset="0"/>
                <a:hlinkClick r:id="rId3">
                  <a:extLst>
                    <a:ext uri="{A12FA001-AC4F-418D-AE19-62706E023703}">
                      <ahyp:hlinkClr xmlns:ahyp="http://schemas.microsoft.com/office/drawing/2018/hyperlinkcolor" val="tx"/>
                    </a:ext>
                  </a:extLst>
                </a:hlinkClick>
              </a:rPr>
              <a:t>Creative Commons Attribution 4.0 </a:t>
            </a:r>
            <a:r>
              <a:rPr lang="de-DE" sz="600" kern="0" dirty="0" err="1">
                <a:latin typeface="Arial"/>
                <a:ea typeface="ＭＳ Ｐゴシック"/>
                <a:cs typeface="ＭＳ Ｐゴシック" charset="0"/>
                <a:hlinkClick r:id="rId3">
                  <a:extLst>
                    <a:ext uri="{A12FA001-AC4F-418D-AE19-62706E023703}">
                      <ahyp:hlinkClr xmlns:ahyp="http://schemas.microsoft.com/office/drawing/2018/hyperlinkcolor" val="tx"/>
                    </a:ext>
                  </a:extLst>
                </a:hlinkClick>
              </a:rPr>
              <a:t>license</a:t>
            </a:r>
            <a:r>
              <a:rPr lang="de-DE" sz="600" kern="0" dirty="0">
                <a:latin typeface="Arial"/>
                <a:ea typeface="ＭＳ Ｐゴシック"/>
                <a:cs typeface="ＭＳ Ｐゴシック" charset="0"/>
              </a:rPr>
              <a:t>.</a:t>
            </a:r>
          </a:p>
          <a:p>
            <a:pPr algn="just">
              <a:defRPr/>
            </a:pPr>
            <a:endParaRPr lang="de-DE" sz="600" dirty="0"/>
          </a:p>
        </p:txBody>
      </p:sp>
      <p:sp>
        <p:nvSpPr>
          <p:cNvPr id="13" name="Datumsplatzhalter 3">
            <a:extLst>
              <a:ext uri="{FF2B5EF4-FFF2-40B4-BE49-F238E27FC236}">
                <a16:creationId xmlns:a16="http://schemas.microsoft.com/office/drawing/2014/main" id="{2A460F7E-02A8-47C8-B19B-AFC083E1AEB2}"/>
              </a:ext>
            </a:extLst>
          </p:cNvPr>
          <p:cNvSpPr>
            <a:spLocks noGrp="1"/>
          </p:cNvSpPr>
          <p:nvPr>
            <p:ph type="dt" sz="half" idx="2"/>
          </p:nvPr>
        </p:nvSpPr>
        <p:spPr>
          <a:xfrm>
            <a:off x="10094428" y="6422389"/>
            <a:ext cx="1309067" cy="260985"/>
          </a:xfrm>
          <a:prstGeom prst="rect">
            <a:avLst/>
          </a:prstGeom>
        </p:spPr>
        <p:txBody>
          <a:bodyPr anchor="ctr" anchorCtr="0"/>
          <a:lstStyle>
            <a:lvl1pPr algn="ctr">
              <a:defRPr sz="900">
                <a:solidFill>
                  <a:schemeClr val="tx1"/>
                </a:solidFill>
                <a:latin typeface="Leelawadee UI" panose="020B0502040204020203" pitchFamily="34" charset="-34"/>
                <a:cs typeface="Leelawadee UI" panose="020B0502040204020203" pitchFamily="34" charset="-34"/>
              </a:defRPr>
            </a:lvl1pPr>
          </a:lstStyle>
          <a:p>
            <a:r>
              <a:rPr lang="de-DE" dirty="0"/>
              <a:t>2024-04-29</a:t>
            </a:r>
          </a:p>
        </p:txBody>
      </p:sp>
    </p:spTree>
    <p:extLst>
      <p:ext uri="{BB962C8B-B14F-4D97-AF65-F5344CB8AC3E}">
        <p14:creationId xmlns:p14="http://schemas.microsoft.com/office/powerpoint/2010/main" val="2373564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2B98569-6D80-414C-AB33-B25807DC0E2C}"/>
              </a:ext>
            </a:extLst>
          </p:cNvPr>
          <p:cNvSpPr>
            <a:spLocks noGrp="1"/>
          </p:cNvSpPr>
          <p:nvPr>
            <p:ph type="title"/>
          </p:nvPr>
        </p:nvSpPr>
        <p:spPr/>
        <p:txBody>
          <a:bodyPr>
            <a:normAutofit fontScale="90000"/>
          </a:bodyPr>
          <a:lstStyle/>
          <a:p>
            <a:r>
              <a:rPr lang="de-DE" dirty="0" err="1"/>
              <a:t>Acknowledgments</a:t>
            </a:r>
            <a:endParaRPr lang="de-DE" dirty="0"/>
          </a:p>
        </p:txBody>
      </p:sp>
      <p:sp>
        <p:nvSpPr>
          <p:cNvPr id="4" name="Datumsplatzhalter 3">
            <a:extLst>
              <a:ext uri="{FF2B5EF4-FFF2-40B4-BE49-F238E27FC236}">
                <a16:creationId xmlns:a16="http://schemas.microsoft.com/office/drawing/2014/main" id="{7936DB8C-E3B9-4641-902B-5923DC955E17}"/>
              </a:ext>
            </a:extLst>
          </p:cNvPr>
          <p:cNvSpPr>
            <a:spLocks noGrp="1"/>
          </p:cNvSpPr>
          <p:nvPr>
            <p:ph type="dt" sz="half" idx="2"/>
          </p:nvPr>
        </p:nvSpPr>
        <p:spPr>
          <a:xfrm>
            <a:off x="10094429" y="6422389"/>
            <a:ext cx="905142" cy="260985"/>
          </a:xfrm>
          <a:prstGeom prst="rect">
            <a:avLst/>
          </a:prstGeom>
        </p:spPr>
        <p:txBody>
          <a:bodyPr anchor="ctr" anchorCtr="0"/>
          <a:lstStyle>
            <a:lvl1pPr algn="ctr">
              <a:defRPr sz="900">
                <a:solidFill>
                  <a:schemeClr val="tx1"/>
                </a:solidFill>
                <a:latin typeface="Leelawadee UI" panose="020B0502040204020203" pitchFamily="34" charset="-34"/>
                <a:cs typeface="Leelawadee UI" panose="020B0502040204020203" pitchFamily="34" charset="-34"/>
              </a:defRPr>
            </a:lvl1pPr>
          </a:lstStyle>
          <a:p>
            <a:r>
              <a:rPr lang="de-DE" dirty="0"/>
              <a:t>29/09/23</a:t>
            </a:r>
          </a:p>
        </p:txBody>
      </p:sp>
      <p:sp>
        <p:nvSpPr>
          <p:cNvPr id="6" name="Foliennummernplatzhalter 5">
            <a:extLst>
              <a:ext uri="{FF2B5EF4-FFF2-40B4-BE49-F238E27FC236}">
                <a16:creationId xmlns:a16="http://schemas.microsoft.com/office/drawing/2014/main" id="{3C5E7308-05B2-46C2-8183-F93181EA5B4E}"/>
              </a:ext>
            </a:extLst>
          </p:cNvPr>
          <p:cNvSpPr>
            <a:spLocks noGrp="1"/>
          </p:cNvSpPr>
          <p:nvPr>
            <p:ph type="sldNum" sz="quarter" idx="4"/>
          </p:nvPr>
        </p:nvSpPr>
        <p:spPr>
          <a:xfrm>
            <a:off x="10999571" y="6422389"/>
            <a:ext cx="684429" cy="260985"/>
          </a:xfrm>
          <a:prstGeom prst="rect">
            <a:avLst/>
          </a:prstGeom>
        </p:spPr>
        <p:txBody>
          <a:bodyPr anchor="ctr" anchorCtr="0"/>
          <a:lstStyle>
            <a:lvl1pPr algn="ctr">
              <a:defRPr sz="900">
                <a:solidFill>
                  <a:srgbClr val="0B1B2E"/>
                </a:solidFill>
                <a:latin typeface="Leelawadee UI" panose="020B0502040204020203" pitchFamily="34" charset="-34"/>
                <a:cs typeface="Leelawadee UI" panose="020B0502040204020203" pitchFamily="34" charset="-34"/>
              </a:defRPr>
            </a:lvl1pPr>
          </a:lstStyle>
          <a:p>
            <a:fld id="{8B28DBE6-A72F-4110-9C20-90C998823C45}" type="slidenum">
              <a:rPr lang="de-DE" smtClean="0"/>
              <a:pPr/>
              <a:t>17</a:t>
            </a:fld>
            <a:endParaRPr lang="de-DE" dirty="0"/>
          </a:p>
        </p:txBody>
      </p:sp>
      <p:pic>
        <p:nvPicPr>
          <p:cNvPr id="1026" name="Picture 2" descr="Universitätsklinikum des Saarlandes - Startseite Forschung">
            <a:extLst>
              <a:ext uri="{FF2B5EF4-FFF2-40B4-BE49-F238E27FC236}">
                <a16:creationId xmlns:a16="http://schemas.microsoft.com/office/drawing/2014/main" id="{919E8AD2-9535-410C-A091-6BA1172C2FE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53841" y="5796864"/>
            <a:ext cx="1571510" cy="730935"/>
          </a:xfrm>
          <a:prstGeom prst="rect">
            <a:avLst/>
          </a:prstGeom>
          <a:noFill/>
          <a:extLst>
            <a:ext uri="{909E8E84-426E-40DD-AFC4-6F175D3DCCD1}">
              <a14:hiddenFill xmlns:a14="http://schemas.microsoft.com/office/drawing/2010/main">
                <a:solidFill>
                  <a:srgbClr val="FFFFFF"/>
                </a:solidFill>
              </a14:hiddenFill>
            </a:ext>
          </a:extLst>
        </p:spPr>
      </p:pic>
      <p:sp>
        <p:nvSpPr>
          <p:cNvPr id="7" name="Rechteck 6">
            <a:extLst>
              <a:ext uri="{FF2B5EF4-FFF2-40B4-BE49-F238E27FC236}">
                <a16:creationId xmlns:a16="http://schemas.microsoft.com/office/drawing/2014/main" id="{9862DA2D-9689-4DEC-991E-6D8515815613}"/>
              </a:ext>
            </a:extLst>
          </p:cNvPr>
          <p:cNvSpPr/>
          <p:nvPr/>
        </p:nvSpPr>
        <p:spPr>
          <a:xfrm>
            <a:off x="116197" y="5734743"/>
            <a:ext cx="2474603" cy="861774"/>
          </a:xfrm>
          <a:prstGeom prst="rect">
            <a:avLst/>
          </a:prstGeom>
        </p:spPr>
        <p:txBody>
          <a:bodyPr wrap="square">
            <a:spAutoFit/>
          </a:bodyPr>
          <a:lstStyle/>
          <a:p>
            <a:r>
              <a:rPr lang="de-DE" sz="1000" dirty="0" err="1">
                <a:latin typeface="Leelawadee UI" panose="020B0502040204020203" pitchFamily="34" charset="-34"/>
                <a:cs typeface="Leelawadee UI" panose="020B0502040204020203" pitchFamily="34" charset="-34"/>
              </a:rPr>
              <a:t>Funded</a:t>
            </a:r>
            <a:r>
              <a:rPr lang="de-DE" sz="1000" dirty="0">
                <a:latin typeface="Leelawadee UI" panose="020B0502040204020203" pitchFamily="34" charset="-34"/>
                <a:cs typeface="Leelawadee UI" panose="020B0502040204020203" pitchFamily="34" charset="-34"/>
              </a:rPr>
              <a:t> </a:t>
            </a:r>
            <a:r>
              <a:rPr lang="de-DE" sz="1000" dirty="0" err="1">
                <a:latin typeface="Leelawadee UI" panose="020B0502040204020203" pitchFamily="34" charset="-34"/>
                <a:cs typeface="Leelawadee UI" panose="020B0502040204020203" pitchFamily="34" charset="-34"/>
              </a:rPr>
              <a:t>by</a:t>
            </a:r>
            <a:r>
              <a:rPr lang="de-DE" sz="1000" dirty="0">
                <a:latin typeface="Leelawadee UI" panose="020B0502040204020203" pitchFamily="34" charset="-34"/>
                <a:cs typeface="Leelawadee UI" panose="020B0502040204020203" pitchFamily="34" charset="-34"/>
              </a:rPr>
              <a:t> </a:t>
            </a:r>
            <a:r>
              <a:rPr lang="de-DE" sz="1000" dirty="0" err="1">
                <a:latin typeface="Leelawadee UI" panose="020B0502040204020203" pitchFamily="34" charset="-34"/>
                <a:cs typeface="Leelawadee UI" panose="020B0502040204020203" pitchFamily="34" charset="-34"/>
              </a:rPr>
              <a:t>the</a:t>
            </a:r>
            <a:r>
              <a:rPr lang="de-DE" sz="1000" dirty="0">
                <a:latin typeface="Leelawadee UI" panose="020B0502040204020203" pitchFamily="34" charset="-34"/>
                <a:cs typeface="Leelawadee UI" panose="020B0502040204020203" pitchFamily="34" charset="-34"/>
              </a:rPr>
              <a:t> Deutsche Forschungsgemeinschaft (DFG, German  Research </a:t>
            </a:r>
            <a:r>
              <a:rPr lang="de-DE" sz="1000" dirty="0" err="1">
                <a:latin typeface="Leelawadee UI" panose="020B0502040204020203" pitchFamily="34" charset="-34"/>
                <a:cs typeface="Leelawadee UI" panose="020B0502040204020203" pitchFamily="34" charset="-34"/>
              </a:rPr>
              <a:t>Foundation</a:t>
            </a:r>
            <a:r>
              <a:rPr lang="de-DE" sz="1000" dirty="0">
                <a:latin typeface="Leelawadee UI" panose="020B0502040204020203" pitchFamily="34" charset="-34"/>
                <a:cs typeface="Leelawadee UI" panose="020B0502040204020203" pitchFamily="34" charset="-34"/>
              </a:rPr>
              <a:t>) </a:t>
            </a:r>
            <a:r>
              <a:rPr lang="de-DE" sz="1000" dirty="0" err="1">
                <a:latin typeface="Leelawadee UI" panose="020B0502040204020203" pitchFamily="34" charset="-34"/>
                <a:cs typeface="Leelawadee UI" panose="020B0502040204020203" pitchFamily="34" charset="-34"/>
              </a:rPr>
              <a:t>under</a:t>
            </a:r>
            <a:r>
              <a:rPr lang="de-DE" sz="1000" dirty="0">
                <a:latin typeface="Leelawadee UI" panose="020B0502040204020203" pitchFamily="34" charset="-34"/>
                <a:cs typeface="Leelawadee UI" panose="020B0502040204020203" pitchFamily="34" charset="-34"/>
              </a:rPr>
              <a:t> </a:t>
            </a:r>
            <a:r>
              <a:rPr lang="de-DE" sz="1000" dirty="0" err="1">
                <a:latin typeface="Leelawadee UI" panose="020B0502040204020203" pitchFamily="34" charset="-34"/>
                <a:cs typeface="Leelawadee UI" panose="020B0502040204020203" pitchFamily="34" charset="-34"/>
              </a:rPr>
              <a:t>the</a:t>
            </a:r>
            <a:r>
              <a:rPr lang="de-DE" sz="1000" dirty="0">
                <a:latin typeface="Leelawadee UI" panose="020B0502040204020203" pitchFamily="34" charset="-34"/>
                <a:cs typeface="Leelawadee UI" panose="020B0502040204020203" pitchFamily="34" charset="-34"/>
              </a:rPr>
              <a:t> National Research Data </a:t>
            </a:r>
            <a:r>
              <a:rPr lang="de-DE" sz="1000" dirty="0" err="1">
                <a:latin typeface="Leelawadee UI" panose="020B0502040204020203" pitchFamily="34" charset="-34"/>
                <a:cs typeface="Leelawadee UI" panose="020B0502040204020203" pitchFamily="34" charset="-34"/>
              </a:rPr>
              <a:t>Infrasstructure</a:t>
            </a:r>
            <a:r>
              <a:rPr lang="de-DE" sz="1000" dirty="0">
                <a:latin typeface="Leelawadee UI" panose="020B0502040204020203" pitchFamily="34" charset="-34"/>
                <a:cs typeface="Leelawadee UI" panose="020B0502040204020203" pitchFamily="34" charset="-34"/>
              </a:rPr>
              <a:t> – NFDI 46/1 – 501864659</a:t>
            </a:r>
          </a:p>
        </p:txBody>
      </p:sp>
      <p:pic>
        <p:nvPicPr>
          <p:cNvPr id="1028" name="Picture 4" descr="Downloads | nfdi">
            <a:extLst>
              <a:ext uri="{FF2B5EF4-FFF2-40B4-BE49-F238E27FC236}">
                <a16:creationId xmlns:a16="http://schemas.microsoft.com/office/drawing/2014/main" id="{25D12332-8624-47D1-B8C1-6952D961FC7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71394" y="5547650"/>
            <a:ext cx="1536132" cy="1229362"/>
          </a:xfrm>
          <a:prstGeom prst="rect">
            <a:avLst/>
          </a:prstGeom>
          <a:noFill/>
          <a:extLst>
            <a:ext uri="{909E8E84-426E-40DD-AFC4-6F175D3DCCD1}">
              <a14:hiddenFill xmlns:a14="http://schemas.microsoft.com/office/drawing/2010/main">
                <a:solidFill>
                  <a:srgbClr val="FFFFFF"/>
                </a:solidFill>
              </a14:hiddenFill>
            </a:ext>
          </a:extLst>
        </p:spPr>
      </p:pic>
      <p:sp>
        <p:nvSpPr>
          <p:cNvPr id="10" name="Rechteck 9">
            <a:extLst>
              <a:ext uri="{FF2B5EF4-FFF2-40B4-BE49-F238E27FC236}">
                <a16:creationId xmlns:a16="http://schemas.microsoft.com/office/drawing/2014/main" id="{93F5BC91-FE32-4900-9601-5A8833B3CEB7}"/>
              </a:ext>
            </a:extLst>
          </p:cNvPr>
          <p:cNvSpPr/>
          <p:nvPr/>
        </p:nvSpPr>
        <p:spPr>
          <a:xfrm>
            <a:off x="7259029" y="5666025"/>
            <a:ext cx="4424971" cy="507831"/>
          </a:xfrm>
          <a:prstGeom prst="rect">
            <a:avLst/>
          </a:prstGeom>
        </p:spPr>
        <p:txBody>
          <a:bodyPr wrap="square">
            <a:spAutoFit/>
          </a:bodyPr>
          <a:lstStyle/>
          <a:p>
            <a:pPr algn="just"/>
            <a:r>
              <a:rPr lang="en-US" sz="900" dirty="0">
                <a:latin typeface="Leelawadee UI" panose="020B0502040204020203" pitchFamily="34" charset="-34"/>
                <a:cs typeface="Leelawadee UI" panose="020B0502040204020203" pitchFamily="34" charset="-34"/>
              </a:rPr>
              <a:t>The NFDI4BIOIMAGE consortium comprises legally independent partners and does not act autonomously towards third parties. The authors represent the contributions from their respective affiliated institutions and work together for the project.</a:t>
            </a:r>
            <a:endParaRPr lang="de-DE" sz="900" dirty="0">
              <a:latin typeface="Leelawadee UI" panose="020B0502040204020203" pitchFamily="34" charset="-34"/>
              <a:cs typeface="Leelawadee UI" panose="020B0502040204020203" pitchFamily="34" charset="-34"/>
            </a:endParaRPr>
          </a:p>
        </p:txBody>
      </p:sp>
      <p:sp>
        <p:nvSpPr>
          <p:cNvPr id="12" name="Inhaltsplatzhalter 2">
            <a:extLst>
              <a:ext uri="{FF2B5EF4-FFF2-40B4-BE49-F238E27FC236}">
                <a16:creationId xmlns:a16="http://schemas.microsoft.com/office/drawing/2014/main" id="{D880A075-8B76-4EF3-B8C4-9A9AED3B57F7}"/>
              </a:ext>
            </a:extLst>
          </p:cNvPr>
          <p:cNvSpPr txBox="1">
            <a:spLocks/>
          </p:cNvSpPr>
          <p:nvPr/>
        </p:nvSpPr>
        <p:spPr bwMode="auto">
          <a:xfrm>
            <a:off x="777240" y="1603375"/>
            <a:ext cx="10845800" cy="365124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Leelawadee UI" panose="020B0502040204020203" pitchFamily="34" charset="-34"/>
                <a:ea typeface="+mn-ea"/>
                <a:cs typeface="Leelawadee UI" panose="020B0502040204020203" pitchFamily="34" charset="-34"/>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eelawadee UI" panose="020B0502040204020203" pitchFamily="34" charset="-34"/>
                <a:ea typeface="+mn-ea"/>
                <a:cs typeface="Leelawadee UI" panose="020B0502040204020203" pitchFamily="34" charset="-34"/>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eelawadee UI" panose="020B0502040204020203" pitchFamily="34" charset="-34"/>
                <a:ea typeface="+mn-ea"/>
                <a:cs typeface="Leelawadee UI" panose="020B0502040204020203" pitchFamily="34" charset="-34"/>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eelawadee UI" panose="020B0502040204020203" pitchFamily="34" charset="-34"/>
                <a:ea typeface="+mn-ea"/>
                <a:cs typeface="Leelawadee UI" panose="020B0502040204020203" pitchFamily="34" charset="-34"/>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eelawadee UI" panose="020B0502040204020203" pitchFamily="34" charset="-34"/>
                <a:ea typeface="+mn-ea"/>
                <a:cs typeface="Leelawadee UI" panose="020B0502040204020203" pitchFamily="34" charset="-34"/>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defRPr/>
            </a:pPr>
            <a:r>
              <a:rPr lang="de-DE" dirty="0"/>
              <a:t>In </a:t>
            </a:r>
            <a:r>
              <a:rPr lang="de-DE" dirty="0" err="1"/>
              <a:t>cooperation</a:t>
            </a:r>
            <a:r>
              <a:rPr lang="de-DE" dirty="0"/>
              <a:t> </a:t>
            </a:r>
            <a:r>
              <a:rPr lang="de-DE" dirty="0" err="1"/>
              <a:t>with</a:t>
            </a:r>
            <a:endParaRPr lang="de-DE" dirty="0"/>
          </a:p>
          <a:p>
            <a:pPr marL="0" indent="0">
              <a:buFont typeface="Arial" panose="020B0604020202020204" pitchFamily="34" charset="0"/>
              <a:buNone/>
              <a:defRPr/>
            </a:pPr>
            <a:r>
              <a:rPr lang="de-DE" b="1" dirty="0"/>
              <a:t>I</a:t>
            </a:r>
            <a:r>
              <a:rPr lang="de-DE" dirty="0"/>
              <a:t>nformation </a:t>
            </a:r>
            <a:r>
              <a:rPr lang="de-DE" b="1" dirty="0"/>
              <a:t>I</a:t>
            </a:r>
            <a:r>
              <a:rPr lang="de-DE" dirty="0"/>
              <a:t>nfrastructure </a:t>
            </a:r>
            <a:r>
              <a:rPr lang="de-DE" dirty="0" err="1"/>
              <a:t>for</a:t>
            </a:r>
            <a:r>
              <a:rPr lang="de-DE" dirty="0"/>
              <a:t> </a:t>
            </a:r>
            <a:r>
              <a:rPr lang="de-DE" dirty="0" err="1"/>
              <a:t>Bio</a:t>
            </a:r>
            <a:r>
              <a:rPr lang="de-DE" b="1" dirty="0" err="1"/>
              <a:t>I</a:t>
            </a:r>
            <a:r>
              <a:rPr lang="de-DE" dirty="0" err="1"/>
              <a:t>mage</a:t>
            </a:r>
            <a:r>
              <a:rPr lang="de-DE" dirty="0"/>
              <a:t> </a:t>
            </a:r>
            <a:r>
              <a:rPr lang="de-DE" b="1" dirty="0"/>
              <a:t>D</a:t>
            </a:r>
            <a:r>
              <a:rPr lang="de-DE" dirty="0"/>
              <a:t>ata (I3D:bio)</a:t>
            </a:r>
          </a:p>
          <a:p>
            <a:pPr marL="0" indent="0">
              <a:buFont typeface="Arial" panose="020B0604020202020204" pitchFamily="34" charset="0"/>
              <a:buNone/>
              <a:defRPr/>
            </a:pPr>
            <a:r>
              <a:rPr lang="en-US" sz="1600" dirty="0">
                <a:latin typeface="Calibri" panose="020F0502020204030204"/>
                <a:hlinkClick r:id="rId4"/>
              </a:rPr>
              <a:t>https://www.i3dbio.de/</a:t>
            </a:r>
            <a:endParaRPr lang="de-DE" dirty="0"/>
          </a:p>
          <a:p>
            <a:pPr>
              <a:defRPr/>
            </a:pPr>
            <a:endParaRPr lang="de-DE" dirty="0"/>
          </a:p>
          <a:p>
            <a:pPr marL="0" indent="0">
              <a:buFont typeface="Arial" panose="020B0604020202020204" pitchFamily="34" charset="0"/>
              <a:buNone/>
              <a:defRPr/>
            </a:pPr>
            <a:r>
              <a:rPr lang="de-DE" dirty="0"/>
              <a:t>German Cancer Research Center (DKFZ), Heidelberg</a:t>
            </a:r>
            <a:br>
              <a:rPr lang="de-DE" dirty="0"/>
            </a:br>
            <a:r>
              <a:rPr lang="de-DE" dirty="0"/>
              <a:t>Department Enabling Technology</a:t>
            </a:r>
          </a:p>
          <a:p>
            <a:pPr marL="0" indent="0">
              <a:buFont typeface="Arial" panose="020B0604020202020204" pitchFamily="34" charset="0"/>
              <a:buNone/>
              <a:defRPr/>
            </a:pPr>
            <a:r>
              <a:rPr lang="de-DE" sz="1600" dirty="0"/>
              <a:t>Dr. Christian Schmidt, Project </a:t>
            </a:r>
            <a:r>
              <a:rPr lang="de-DE" sz="1600" dirty="0" err="1"/>
              <a:t>Coordinator</a:t>
            </a:r>
            <a:endParaRPr lang="de-DE" sz="1600" dirty="0"/>
          </a:p>
          <a:p>
            <a:pPr marL="0" indent="0">
              <a:buFont typeface="Arial" panose="020B0604020202020204" pitchFamily="34" charset="0"/>
              <a:buNone/>
              <a:defRPr/>
            </a:pPr>
            <a:r>
              <a:rPr lang="de-DE" sz="1600" dirty="0">
                <a:hlinkClick r:id="rId5"/>
              </a:rPr>
              <a:t>office@nfdi4bioimage.de</a:t>
            </a:r>
            <a:r>
              <a:rPr lang="de-DE" sz="1600" dirty="0"/>
              <a:t> </a:t>
            </a:r>
          </a:p>
        </p:txBody>
      </p:sp>
    </p:spTree>
    <p:extLst>
      <p:ext uri="{BB962C8B-B14F-4D97-AF65-F5344CB8AC3E}">
        <p14:creationId xmlns:p14="http://schemas.microsoft.com/office/powerpoint/2010/main" val="12526943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2B98569-6D80-414C-AB33-B25807DC0E2C}"/>
              </a:ext>
            </a:extLst>
          </p:cNvPr>
          <p:cNvSpPr>
            <a:spLocks noGrp="1"/>
          </p:cNvSpPr>
          <p:nvPr>
            <p:ph type="title"/>
          </p:nvPr>
        </p:nvSpPr>
        <p:spPr/>
        <p:txBody>
          <a:bodyPr>
            <a:noAutofit/>
          </a:bodyPr>
          <a:lstStyle/>
          <a:p>
            <a:r>
              <a:rPr lang="de-DE" sz="3600" dirty="0" err="1"/>
              <a:t>What</a:t>
            </a:r>
            <a:r>
              <a:rPr lang="de-DE" sz="3600" dirty="0"/>
              <a:t> </a:t>
            </a:r>
            <a:r>
              <a:rPr lang="de-DE" sz="3600" dirty="0" err="1"/>
              <a:t>is</a:t>
            </a:r>
            <a:r>
              <a:rPr lang="de-DE" sz="3600" dirty="0"/>
              <a:t> an </a:t>
            </a:r>
            <a:r>
              <a:rPr lang="de-DE" sz="3600" dirty="0" err="1"/>
              <a:t>image</a:t>
            </a:r>
            <a:r>
              <a:rPr lang="de-DE" sz="3600" dirty="0"/>
              <a:t>?</a:t>
            </a:r>
          </a:p>
        </p:txBody>
      </p:sp>
      <p:sp>
        <p:nvSpPr>
          <p:cNvPr id="6" name="Foliennummernplatzhalter 5">
            <a:extLst>
              <a:ext uri="{FF2B5EF4-FFF2-40B4-BE49-F238E27FC236}">
                <a16:creationId xmlns:a16="http://schemas.microsoft.com/office/drawing/2014/main" id="{3C5E7308-05B2-46C2-8183-F93181EA5B4E}"/>
              </a:ext>
            </a:extLst>
          </p:cNvPr>
          <p:cNvSpPr>
            <a:spLocks noGrp="1"/>
          </p:cNvSpPr>
          <p:nvPr>
            <p:ph type="sldNum" sz="quarter" idx="4"/>
          </p:nvPr>
        </p:nvSpPr>
        <p:spPr>
          <a:xfrm>
            <a:off x="10999571" y="6422389"/>
            <a:ext cx="684429" cy="260985"/>
          </a:xfrm>
          <a:prstGeom prst="rect">
            <a:avLst/>
          </a:prstGeom>
        </p:spPr>
        <p:txBody>
          <a:bodyPr anchor="ctr" anchorCtr="0"/>
          <a:lstStyle>
            <a:lvl1pPr algn="ctr">
              <a:defRPr sz="900">
                <a:solidFill>
                  <a:srgbClr val="0B1B2E"/>
                </a:solidFill>
                <a:latin typeface="Leelawadee UI" panose="020B0502040204020203" pitchFamily="34" charset="-34"/>
                <a:cs typeface="Leelawadee UI" panose="020B0502040204020203" pitchFamily="34" charset="-34"/>
              </a:defRPr>
            </a:lvl1pPr>
          </a:lstStyle>
          <a:p>
            <a:fld id="{8B28DBE6-A72F-4110-9C20-90C998823C45}" type="slidenum">
              <a:rPr lang="de-DE" smtClean="0"/>
              <a:pPr/>
              <a:t>2</a:t>
            </a:fld>
            <a:endParaRPr lang="de-DE" dirty="0"/>
          </a:p>
        </p:txBody>
      </p:sp>
      <p:pic>
        <p:nvPicPr>
          <p:cNvPr id="8" name="Picture 2" descr="https://mirrors.creativecommons.org/presskit/buttons/88x31/png/by.png">
            <a:extLst>
              <a:ext uri="{FF2B5EF4-FFF2-40B4-BE49-F238E27FC236}">
                <a16:creationId xmlns:a16="http://schemas.microsoft.com/office/drawing/2014/main" id="{F66ACA8D-0641-4F0B-905F-1ABCEA3E66C0}"/>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3083" y="6363629"/>
            <a:ext cx="693652" cy="242690"/>
          </a:xfrm>
          <a:prstGeom prst="rect">
            <a:avLst/>
          </a:prstGeom>
          <a:noFill/>
          <a:extLst>
            <a:ext uri="{909E8E84-426E-40DD-AFC4-6F175D3DCCD1}">
              <a14:hiddenFill xmlns:a14="http://schemas.microsoft.com/office/drawing/2010/main">
                <a:solidFill>
                  <a:srgbClr val="FFFFFF"/>
                </a:solidFill>
              </a14:hiddenFill>
            </a:ext>
          </a:extLst>
        </p:spPr>
      </p:pic>
      <p:pic>
        <p:nvPicPr>
          <p:cNvPr id="3" name="Grafik 2">
            <a:extLst>
              <a:ext uri="{FF2B5EF4-FFF2-40B4-BE49-F238E27FC236}">
                <a16:creationId xmlns:a16="http://schemas.microsoft.com/office/drawing/2014/main" id="{38934D85-44D1-4968-9F8E-9D1F46C57B2D}"/>
              </a:ext>
            </a:extLst>
          </p:cNvPr>
          <p:cNvPicPr>
            <a:picLocks noChangeAspect="1"/>
          </p:cNvPicPr>
          <p:nvPr/>
        </p:nvPicPr>
        <p:blipFill>
          <a:blip r:embed="rId3"/>
          <a:stretch>
            <a:fillRect/>
          </a:stretch>
        </p:blipFill>
        <p:spPr>
          <a:xfrm>
            <a:off x="2648180" y="1328369"/>
            <a:ext cx="6520986" cy="2601331"/>
          </a:xfrm>
          <a:prstGeom prst="rect">
            <a:avLst/>
          </a:prstGeom>
        </p:spPr>
      </p:pic>
      <p:sp>
        <p:nvSpPr>
          <p:cNvPr id="5" name="Textfeld 4">
            <a:extLst>
              <a:ext uri="{FF2B5EF4-FFF2-40B4-BE49-F238E27FC236}">
                <a16:creationId xmlns:a16="http://schemas.microsoft.com/office/drawing/2014/main" id="{8365D001-ECDF-45E4-801B-FCE4166E73B7}"/>
              </a:ext>
            </a:extLst>
          </p:cNvPr>
          <p:cNvSpPr txBox="1"/>
          <p:nvPr/>
        </p:nvSpPr>
        <p:spPr>
          <a:xfrm>
            <a:off x="838200" y="965809"/>
            <a:ext cx="4625369" cy="369332"/>
          </a:xfrm>
          <a:prstGeom prst="rect">
            <a:avLst/>
          </a:prstGeom>
          <a:noFill/>
        </p:spPr>
        <p:txBody>
          <a:bodyPr wrap="none" rtlCol="0">
            <a:spAutoFit/>
          </a:bodyPr>
          <a:lstStyle/>
          <a:p>
            <a:r>
              <a:rPr lang="de-DE" dirty="0">
                <a:latin typeface="Leelawadee UI" panose="020B0502040204020203" pitchFamily="34" charset="-34"/>
                <a:cs typeface="Leelawadee UI" panose="020B0502040204020203" pitchFamily="34" charset="-34"/>
              </a:rPr>
              <a:t>Microsoft Bing </a:t>
            </a:r>
            <a:r>
              <a:rPr lang="de-DE" dirty="0" err="1">
                <a:latin typeface="Leelawadee UI" panose="020B0502040204020203" pitchFamily="34" charset="-34"/>
                <a:cs typeface="Leelawadee UI" panose="020B0502040204020203" pitchFamily="34" charset="-34"/>
              </a:rPr>
              <a:t>search</a:t>
            </a:r>
            <a:r>
              <a:rPr lang="de-DE" dirty="0">
                <a:latin typeface="Leelawadee UI" panose="020B0502040204020203" pitchFamily="34" charset="-34"/>
                <a:cs typeface="Leelawadee UI" panose="020B0502040204020203" pitchFamily="34" charset="-34"/>
              </a:rPr>
              <a:t> </a:t>
            </a:r>
            <a:r>
              <a:rPr lang="de-DE" dirty="0" err="1">
                <a:latin typeface="Leelawadee UI" panose="020B0502040204020203" pitchFamily="34" charset="-34"/>
                <a:cs typeface="Leelawadee UI" panose="020B0502040204020203" pitchFamily="34" charset="-34"/>
              </a:rPr>
              <a:t>for</a:t>
            </a:r>
            <a:r>
              <a:rPr lang="de-DE" dirty="0">
                <a:latin typeface="Leelawadee UI" panose="020B0502040204020203" pitchFamily="34" charset="-34"/>
                <a:cs typeface="Leelawadee UI" panose="020B0502040204020203" pitchFamily="34" charset="-34"/>
              </a:rPr>
              <a:t> „</a:t>
            </a:r>
            <a:r>
              <a:rPr lang="de-DE" dirty="0" err="1">
                <a:latin typeface="Leelawadee UI" panose="020B0502040204020203" pitchFamily="34" charset="-34"/>
                <a:cs typeface="Leelawadee UI" panose="020B0502040204020203" pitchFamily="34" charset="-34"/>
              </a:rPr>
              <a:t>image</a:t>
            </a:r>
            <a:r>
              <a:rPr lang="de-DE" dirty="0">
                <a:latin typeface="Leelawadee UI" panose="020B0502040204020203" pitchFamily="34" charset="-34"/>
                <a:cs typeface="Leelawadee UI" panose="020B0502040204020203" pitchFamily="34" charset="-34"/>
              </a:rPr>
              <a:t> </a:t>
            </a:r>
            <a:r>
              <a:rPr lang="de-DE" dirty="0" err="1">
                <a:latin typeface="Leelawadee UI" panose="020B0502040204020203" pitchFamily="34" charset="-34"/>
                <a:cs typeface="Leelawadee UI" panose="020B0502040204020203" pitchFamily="34" charset="-34"/>
              </a:rPr>
              <a:t>definition</a:t>
            </a:r>
            <a:r>
              <a:rPr lang="de-DE" dirty="0">
                <a:latin typeface="Leelawadee UI" panose="020B0502040204020203" pitchFamily="34" charset="-34"/>
                <a:cs typeface="Leelawadee UI" panose="020B0502040204020203" pitchFamily="34" charset="-34"/>
              </a:rPr>
              <a:t>“</a:t>
            </a:r>
          </a:p>
        </p:txBody>
      </p:sp>
      <p:pic>
        <p:nvPicPr>
          <p:cNvPr id="9" name="Grafik 8">
            <a:extLst>
              <a:ext uri="{FF2B5EF4-FFF2-40B4-BE49-F238E27FC236}">
                <a16:creationId xmlns:a16="http://schemas.microsoft.com/office/drawing/2014/main" id="{16A1D05E-3A91-4721-9D18-803A6FAF70E5}"/>
              </a:ext>
            </a:extLst>
          </p:cNvPr>
          <p:cNvPicPr>
            <a:picLocks noChangeAspect="1"/>
          </p:cNvPicPr>
          <p:nvPr/>
        </p:nvPicPr>
        <p:blipFill>
          <a:blip r:embed="rId4"/>
          <a:stretch>
            <a:fillRect/>
          </a:stretch>
        </p:blipFill>
        <p:spPr>
          <a:xfrm>
            <a:off x="2588747" y="5690417"/>
            <a:ext cx="6639852" cy="676369"/>
          </a:xfrm>
          <a:prstGeom prst="rect">
            <a:avLst/>
          </a:prstGeom>
        </p:spPr>
      </p:pic>
      <p:sp>
        <p:nvSpPr>
          <p:cNvPr id="10" name="Rechteck 9">
            <a:extLst>
              <a:ext uri="{FF2B5EF4-FFF2-40B4-BE49-F238E27FC236}">
                <a16:creationId xmlns:a16="http://schemas.microsoft.com/office/drawing/2014/main" id="{E666A19C-1F87-4CDF-8E06-426CA7AAE972}"/>
              </a:ext>
            </a:extLst>
          </p:cNvPr>
          <p:cNvSpPr/>
          <p:nvPr/>
        </p:nvSpPr>
        <p:spPr>
          <a:xfrm>
            <a:off x="1039135" y="3929700"/>
            <a:ext cx="8502225" cy="584775"/>
          </a:xfrm>
          <a:prstGeom prst="rect">
            <a:avLst/>
          </a:prstGeom>
        </p:spPr>
        <p:txBody>
          <a:bodyPr wrap="square">
            <a:spAutoFit/>
          </a:bodyPr>
          <a:lstStyle/>
          <a:p>
            <a:r>
              <a:rPr lang="de-DE" dirty="0" err="1">
                <a:latin typeface="Leelawadee UI" panose="020B0502040204020203" pitchFamily="34" charset="-34"/>
                <a:cs typeface="Leelawadee UI" panose="020B0502040204020203" pitchFamily="34" charset="-34"/>
              </a:rPr>
              <a:t>Asking</a:t>
            </a:r>
            <a:r>
              <a:rPr lang="de-DE" dirty="0">
                <a:latin typeface="Leelawadee UI" panose="020B0502040204020203" pitchFamily="34" charset="-34"/>
                <a:cs typeface="Leelawadee UI" panose="020B0502040204020203" pitchFamily="34" charset="-34"/>
              </a:rPr>
              <a:t> a </a:t>
            </a:r>
            <a:r>
              <a:rPr lang="de-DE" dirty="0" err="1">
                <a:latin typeface="Leelawadee UI" panose="020B0502040204020203" pitchFamily="34" charset="-34"/>
                <a:cs typeface="Leelawadee UI" panose="020B0502040204020203" pitchFamily="34" charset="-34"/>
              </a:rPr>
              <a:t>microscopist</a:t>
            </a:r>
            <a:br>
              <a:rPr lang="de-DE" dirty="0">
                <a:latin typeface="Leelawadee UI" panose="020B0502040204020203" pitchFamily="34" charset="-34"/>
                <a:cs typeface="Leelawadee UI" panose="020B0502040204020203" pitchFamily="34" charset="-34"/>
              </a:rPr>
            </a:br>
            <a:r>
              <a:rPr lang="de-DE" sz="1400" dirty="0">
                <a:latin typeface="Leelawadee UI" panose="020B0502040204020203" pitchFamily="34" charset="-34"/>
                <a:cs typeface="Leelawadee UI" panose="020B0502040204020203" pitchFamily="34" charset="-34"/>
                <a:hlinkClick r:id="rId5"/>
              </a:rPr>
              <a:t>https://en.wikipedia.org/wiki/Virtual_image</a:t>
            </a:r>
            <a:r>
              <a:rPr lang="de-DE" sz="1400" dirty="0">
                <a:latin typeface="Leelawadee UI" panose="020B0502040204020203" pitchFamily="34" charset="-34"/>
                <a:cs typeface="Leelawadee UI" panose="020B0502040204020203" pitchFamily="34" charset="-34"/>
              </a:rPr>
              <a:t> </a:t>
            </a:r>
            <a:endParaRPr lang="de-DE" dirty="0">
              <a:latin typeface="Leelawadee UI" panose="020B0502040204020203" pitchFamily="34" charset="-34"/>
              <a:cs typeface="Leelawadee UI" panose="020B0502040204020203" pitchFamily="34" charset="-34"/>
            </a:endParaRPr>
          </a:p>
        </p:txBody>
      </p:sp>
      <p:sp>
        <p:nvSpPr>
          <p:cNvPr id="12" name="Rechteck 11">
            <a:extLst>
              <a:ext uri="{FF2B5EF4-FFF2-40B4-BE49-F238E27FC236}">
                <a16:creationId xmlns:a16="http://schemas.microsoft.com/office/drawing/2014/main" id="{A88C97C3-2213-48E0-8C47-78D1562663C6}"/>
              </a:ext>
            </a:extLst>
          </p:cNvPr>
          <p:cNvSpPr/>
          <p:nvPr/>
        </p:nvSpPr>
        <p:spPr>
          <a:xfrm>
            <a:off x="1039135" y="5239690"/>
            <a:ext cx="8502225" cy="584775"/>
          </a:xfrm>
          <a:prstGeom prst="rect">
            <a:avLst/>
          </a:prstGeom>
        </p:spPr>
        <p:txBody>
          <a:bodyPr wrap="square">
            <a:spAutoFit/>
          </a:bodyPr>
          <a:lstStyle/>
          <a:p>
            <a:r>
              <a:rPr lang="de-DE" dirty="0" err="1">
                <a:latin typeface="Leelawadee UI" panose="020B0502040204020203" pitchFamily="34" charset="-34"/>
                <a:cs typeface="Leelawadee UI" panose="020B0502040204020203" pitchFamily="34" charset="-34"/>
              </a:rPr>
              <a:t>Asking</a:t>
            </a:r>
            <a:r>
              <a:rPr lang="de-DE" dirty="0">
                <a:latin typeface="Leelawadee UI" panose="020B0502040204020203" pitchFamily="34" charset="-34"/>
                <a:cs typeface="Leelawadee UI" panose="020B0502040204020203" pitchFamily="34" charset="-34"/>
              </a:rPr>
              <a:t> a </a:t>
            </a:r>
            <a:r>
              <a:rPr lang="de-DE" dirty="0" err="1">
                <a:latin typeface="Leelawadee UI" panose="020B0502040204020203" pitchFamily="34" charset="-34"/>
                <a:cs typeface="Leelawadee UI" panose="020B0502040204020203" pitchFamily="34" charset="-34"/>
              </a:rPr>
              <a:t>research</a:t>
            </a:r>
            <a:r>
              <a:rPr lang="de-DE" dirty="0">
                <a:latin typeface="Leelawadee UI" panose="020B0502040204020203" pitchFamily="34" charset="-34"/>
                <a:cs typeface="Leelawadee UI" panose="020B0502040204020203" pitchFamily="34" charset="-34"/>
              </a:rPr>
              <a:t> </a:t>
            </a:r>
            <a:r>
              <a:rPr lang="de-DE" dirty="0" err="1">
                <a:latin typeface="Leelawadee UI" panose="020B0502040204020203" pitchFamily="34" charset="-34"/>
                <a:cs typeface="Leelawadee UI" panose="020B0502040204020203" pitchFamily="34" charset="-34"/>
              </a:rPr>
              <a:t>software</a:t>
            </a:r>
            <a:r>
              <a:rPr lang="de-DE" dirty="0">
                <a:latin typeface="Leelawadee UI" panose="020B0502040204020203" pitchFamily="34" charset="-34"/>
                <a:cs typeface="Leelawadee UI" panose="020B0502040204020203" pitchFamily="34" charset="-34"/>
              </a:rPr>
              <a:t> </a:t>
            </a:r>
            <a:r>
              <a:rPr lang="de-DE" dirty="0" err="1">
                <a:latin typeface="Leelawadee UI" panose="020B0502040204020203" pitchFamily="34" charset="-34"/>
                <a:cs typeface="Leelawadee UI" panose="020B0502040204020203" pitchFamily="34" charset="-34"/>
              </a:rPr>
              <a:t>engineer</a:t>
            </a:r>
            <a:r>
              <a:rPr lang="de-DE" dirty="0">
                <a:latin typeface="Leelawadee UI" panose="020B0502040204020203" pitchFamily="34" charset="-34"/>
                <a:cs typeface="Leelawadee UI" panose="020B0502040204020203" pitchFamily="34" charset="-34"/>
              </a:rPr>
              <a:t>…</a:t>
            </a:r>
          </a:p>
          <a:p>
            <a:r>
              <a:rPr lang="de-DE" sz="1400" dirty="0">
                <a:latin typeface="Leelawadee UI" panose="020B0502040204020203" pitchFamily="34" charset="-34"/>
                <a:cs typeface="Leelawadee UI" panose="020B0502040204020203" pitchFamily="34" charset="-34"/>
                <a:hlinkClick r:id="rId6"/>
              </a:rPr>
              <a:t>https://docs.docker.com/guides/docker-concepts/the-basics/what-is-an-image/</a:t>
            </a:r>
            <a:r>
              <a:rPr lang="de-DE" sz="1400" dirty="0">
                <a:latin typeface="Leelawadee UI" panose="020B0502040204020203" pitchFamily="34" charset="-34"/>
                <a:cs typeface="Leelawadee UI" panose="020B0502040204020203" pitchFamily="34" charset="-34"/>
              </a:rPr>
              <a:t> </a:t>
            </a:r>
          </a:p>
        </p:txBody>
      </p:sp>
      <p:pic>
        <p:nvPicPr>
          <p:cNvPr id="11" name="Grafik 10">
            <a:extLst>
              <a:ext uri="{FF2B5EF4-FFF2-40B4-BE49-F238E27FC236}">
                <a16:creationId xmlns:a16="http://schemas.microsoft.com/office/drawing/2014/main" id="{214C18EF-09E0-4904-AE54-A374E2A46A3E}"/>
              </a:ext>
            </a:extLst>
          </p:cNvPr>
          <p:cNvPicPr>
            <a:picLocks noChangeAspect="1"/>
          </p:cNvPicPr>
          <p:nvPr/>
        </p:nvPicPr>
        <p:blipFill>
          <a:blip r:embed="rId7"/>
          <a:stretch>
            <a:fillRect/>
          </a:stretch>
        </p:blipFill>
        <p:spPr>
          <a:xfrm>
            <a:off x="2051422" y="4484369"/>
            <a:ext cx="6763694" cy="666843"/>
          </a:xfrm>
          <a:prstGeom prst="rect">
            <a:avLst/>
          </a:prstGeom>
        </p:spPr>
      </p:pic>
      <p:sp>
        <p:nvSpPr>
          <p:cNvPr id="14" name="Rechteck 13">
            <a:extLst>
              <a:ext uri="{FF2B5EF4-FFF2-40B4-BE49-F238E27FC236}">
                <a16:creationId xmlns:a16="http://schemas.microsoft.com/office/drawing/2014/main" id="{EC8930CF-A9CB-4907-B8B9-453C04AAD64A}"/>
              </a:ext>
            </a:extLst>
          </p:cNvPr>
          <p:cNvSpPr/>
          <p:nvPr/>
        </p:nvSpPr>
        <p:spPr>
          <a:xfrm>
            <a:off x="5134062" y="4959074"/>
            <a:ext cx="3842158" cy="20629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 name="Datumsplatzhalter 3">
            <a:extLst>
              <a:ext uri="{FF2B5EF4-FFF2-40B4-BE49-F238E27FC236}">
                <a16:creationId xmlns:a16="http://schemas.microsoft.com/office/drawing/2014/main" id="{81D1EAFC-EE1C-4DE7-987B-F5C75249900D}"/>
              </a:ext>
            </a:extLst>
          </p:cNvPr>
          <p:cNvSpPr>
            <a:spLocks noGrp="1"/>
          </p:cNvSpPr>
          <p:nvPr>
            <p:ph type="dt" sz="half" idx="2"/>
          </p:nvPr>
        </p:nvSpPr>
        <p:spPr>
          <a:xfrm>
            <a:off x="10094428" y="6422389"/>
            <a:ext cx="1309067" cy="260985"/>
          </a:xfrm>
          <a:prstGeom prst="rect">
            <a:avLst/>
          </a:prstGeom>
        </p:spPr>
        <p:txBody>
          <a:bodyPr anchor="ctr" anchorCtr="0"/>
          <a:lstStyle>
            <a:lvl1pPr algn="ctr">
              <a:defRPr sz="900">
                <a:solidFill>
                  <a:schemeClr val="tx1"/>
                </a:solidFill>
                <a:latin typeface="Leelawadee UI" panose="020B0502040204020203" pitchFamily="34" charset="-34"/>
                <a:cs typeface="Leelawadee UI" panose="020B0502040204020203" pitchFamily="34" charset="-34"/>
              </a:defRPr>
            </a:lvl1pPr>
          </a:lstStyle>
          <a:p>
            <a:r>
              <a:rPr lang="de-DE" dirty="0"/>
              <a:t>2024-04-29</a:t>
            </a:r>
          </a:p>
        </p:txBody>
      </p:sp>
    </p:spTree>
    <p:extLst>
      <p:ext uri="{BB962C8B-B14F-4D97-AF65-F5344CB8AC3E}">
        <p14:creationId xmlns:p14="http://schemas.microsoft.com/office/powerpoint/2010/main" val="33788828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0" grpId="0"/>
      <p:bldP spid="12" grpId="0"/>
      <p:bldP spid="1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2B98569-6D80-414C-AB33-B25807DC0E2C}"/>
              </a:ext>
            </a:extLst>
          </p:cNvPr>
          <p:cNvSpPr>
            <a:spLocks noGrp="1"/>
          </p:cNvSpPr>
          <p:nvPr>
            <p:ph type="title"/>
          </p:nvPr>
        </p:nvSpPr>
        <p:spPr/>
        <p:txBody>
          <a:bodyPr>
            <a:noAutofit/>
          </a:bodyPr>
          <a:lstStyle/>
          <a:p>
            <a:r>
              <a:rPr lang="de-DE" sz="3600" dirty="0"/>
              <a:t>Technical </a:t>
            </a:r>
            <a:r>
              <a:rPr lang="de-DE" sz="3600" dirty="0" err="1"/>
              <a:t>terms</a:t>
            </a:r>
            <a:r>
              <a:rPr lang="de-DE" sz="3600" dirty="0"/>
              <a:t> in </a:t>
            </a:r>
            <a:r>
              <a:rPr lang="de-DE" sz="3600" dirty="0" err="1"/>
              <a:t>science</a:t>
            </a:r>
            <a:endParaRPr lang="de-DE" sz="3600" dirty="0"/>
          </a:p>
        </p:txBody>
      </p:sp>
      <p:sp>
        <p:nvSpPr>
          <p:cNvPr id="6" name="Foliennummernplatzhalter 5">
            <a:extLst>
              <a:ext uri="{FF2B5EF4-FFF2-40B4-BE49-F238E27FC236}">
                <a16:creationId xmlns:a16="http://schemas.microsoft.com/office/drawing/2014/main" id="{3C5E7308-05B2-46C2-8183-F93181EA5B4E}"/>
              </a:ext>
            </a:extLst>
          </p:cNvPr>
          <p:cNvSpPr>
            <a:spLocks noGrp="1"/>
          </p:cNvSpPr>
          <p:nvPr>
            <p:ph type="sldNum" sz="quarter" idx="4"/>
          </p:nvPr>
        </p:nvSpPr>
        <p:spPr>
          <a:xfrm>
            <a:off x="10999571" y="6422389"/>
            <a:ext cx="684429" cy="260985"/>
          </a:xfrm>
          <a:prstGeom prst="rect">
            <a:avLst/>
          </a:prstGeom>
        </p:spPr>
        <p:txBody>
          <a:bodyPr anchor="ctr" anchorCtr="0"/>
          <a:lstStyle>
            <a:lvl1pPr algn="ctr">
              <a:defRPr sz="900">
                <a:solidFill>
                  <a:srgbClr val="0B1B2E"/>
                </a:solidFill>
                <a:latin typeface="Leelawadee UI" panose="020B0502040204020203" pitchFamily="34" charset="-34"/>
                <a:cs typeface="Leelawadee UI" panose="020B0502040204020203" pitchFamily="34" charset="-34"/>
              </a:defRPr>
            </a:lvl1pPr>
          </a:lstStyle>
          <a:p>
            <a:fld id="{8B28DBE6-A72F-4110-9C20-90C998823C45}" type="slidenum">
              <a:rPr lang="de-DE" smtClean="0"/>
              <a:pPr/>
              <a:t>3</a:t>
            </a:fld>
            <a:endParaRPr lang="de-DE" dirty="0"/>
          </a:p>
        </p:txBody>
      </p:sp>
      <p:pic>
        <p:nvPicPr>
          <p:cNvPr id="8" name="Picture 2" descr="https://mirrors.creativecommons.org/presskit/buttons/88x31/png/by.png">
            <a:extLst>
              <a:ext uri="{FF2B5EF4-FFF2-40B4-BE49-F238E27FC236}">
                <a16:creationId xmlns:a16="http://schemas.microsoft.com/office/drawing/2014/main" id="{F66ACA8D-0641-4F0B-905F-1ABCEA3E66C0}"/>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3083" y="6363629"/>
            <a:ext cx="693652" cy="242690"/>
          </a:xfrm>
          <a:prstGeom prst="rect">
            <a:avLst/>
          </a:prstGeom>
          <a:noFill/>
          <a:extLst>
            <a:ext uri="{909E8E84-426E-40DD-AFC4-6F175D3DCCD1}">
              <a14:hiddenFill xmlns:a14="http://schemas.microsoft.com/office/drawing/2010/main">
                <a:solidFill>
                  <a:srgbClr val="FFFFFF"/>
                </a:solidFill>
              </a14:hiddenFill>
            </a:ext>
          </a:extLst>
        </p:spPr>
      </p:pic>
      <p:sp>
        <p:nvSpPr>
          <p:cNvPr id="7" name="Textfeld 6">
            <a:extLst>
              <a:ext uri="{FF2B5EF4-FFF2-40B4-BE49-F238E27FC236}">
                <a16:creationId xmlns:a16="http://schemas.microsoft.com/office/drawing/2014/main" id="{30891B5F-CF05-47FA-BF33-A9888BCA99EA}"/>
              </a:ext>
            </a:extLst>
          </p:cNvPr>
          <p:cNvSpPr txBox="1"/>
          <p:nvPr/>
        </p:nvSpPr>
        <p:spPr>
          <a:xfrm>
            <a:off x="373093" y="1040064"/>
            <a:ext cx="8744558" cy="871713"/>
          </a:xfrm>
          <a:prstGeom prst="rect">
            <a:avLst/>
          </a:prstGeom>
          <a:noFill/>
        </p:spPr>
        <p:txBody>
          <a:bodyPr wrap="square" rtlCol="0">
            <a:spAutoFit/>
          </a:bodyPr>
          <a:lstStyle/>
          <a:p>
            <a:pPr>
              <a:lnSpc>
                <a:spcPct val="150000"/>
              </a:lnSpc>
            </a:pPr>
            <a:r>
              <a:rPr lang="de-DE" b="1" dirty="0">
                <a:latin typeface="Leelawadee UI" panose="020B0502040204020203" pitchFamily="34" charset="-34"/>
                <a:cs typeface="Leelawadee UI" panose="020B0502040204020203" pitchFamily="34" charset="-34"/>
              </a:rPr>
              <a:t>Key: </a:t>
            </a:r>
            <a:r>
              <a:rPr lang="de-DE" dirty="0">
                <a:latin typeface="Leelawadee UI" panose="020B0502040204020203" pitchFamily="34" charset="-34"/>
                <a:cs typeface="Leelawadee UI" panose="020B0502040204020203" pitchFamily="34" charset="-34"/>
              </a:rPr>
              <a:t>„</a:t>
            </a:r>
            <a:r>
              <a:rPr lang="de-DE" dirty="0" err="1">
                <a:latin typeface="Leelawadee UI" panose="020B0502040204020203" pitchFamily="34" charset="-34"/>
                <a:cs typeface="Leelawadee UI" panose="020B0502040204020203" pitchFamily="34" charset="-34"/>
              </a:rPr>
              <a:t>cell</a:t>
            </a:r>
            <a:r>
              <a:rPr lang="de-DE" dirty="0">
                <a:latin typeface="Leelawadee UI" panose="020B0502040204020203" pitchFamily="34" charset="-34"/>
                <a:cs typeface="Leelawadee UI" panose="020B0502040204020203" pitchFamily="34" charset="-34"/>
              </a:rPr>
              <a:t> type“		</a:t>
            </a:r>
            <a:r>
              <a:rPr lang="de-DE" b="1" dirty="0">
                <a:latin typeface="Leelawadee UI" panose="020B0502040204020203" pitchFamily="34" charset="-34"/>
                <a:cs typeface="Leelawadee UI" panose="020B0502040204020203" pitchFamily="34" charset="-34"/>
              </a:rPr>
              <a:t>Value: </a:t>
            </a:r>
            <a:r>
              <a:rPr lang="de-DE" dirty="0">
                <a:latin typeface="Leelawadee UI" panose="020B0502040204020203" pitchFamily="34" charset="-34"/>
                <a:cs typeface="Leelawadee UI" panose="020B0502040204020203" pitchFamily="34" charset="-34"/>
              </a:rPr>
              <a:t>„CD4+ T </a:t>
            </a:r>
            <a:r>
              <a:rPr lang="de-DE" dirty="0" err="1">
                <a:latin typeface="Leelawadee UI" panose="020B0502040204020203" pitchFamily="34" charset="-34"/>
                <a:cs typeface="Leelawadee UI" panose="020B0502040204020203" pitchFamily="34" charset="-34"/>
              </a:rPr>
              <a:t>cell</a:t>
            </a:r>
            <a:r>
              <a:rPr lang="de-DE" dirty="0">
                <a:latin typeface="Leelawadee UI" panose="020B0502040204020203" pitchFamily="34" charset="-34"/>
                <a:cs typeface="Leelawadee UI" panose="020B0502040204020203" pitchFamily="34" charset="-34"/>
              </a:rPr>
              <a:t>“</a:t>
            </a:r>
          </a:p>
          <a:p>
            <a:pPr>
              <a:lnSpc>
                <a:spcPct val="150000"/>
              </a:lnSpc>
            </a:pPr>
            <a:r>
              <a:rPr lang="de-DE" b="1" dirty="0">
                <a:latin typeface="Leelawadee UI" panose="020B0502040204020203" pitchFamily="34" charset="-34"/>
                <a:cs typeface="Leelawadee UI" panose="020B0502040204020203" pitchFamily="34" charset="-34"/>
              </a:rPr>
              <a:t>Key: </a:t>
            </a:r>
            <a:r>
              <a:rPr lang="de-DE" dirty="0">
                <a:latin typeface="Leelawadee UI" panose="020B0502040204020203" pitchFamily="34" charset="-34"/>
                <a:cs typeface="Leelawadee UI" panose="020B0502040204020203" pitchFamily="34" charset="-34"/>
              </a:rPr>
              <a:t>„</a:t>
            </a:r>
            <a:r>
              <a:rPr lang="de-DE" dirty="0" err="1">
                <a:latin typeface="Leelawadee UI" panose="020B0502040204020203" pitchFamily="34" charset="-34"/>
                <a:cs typeface="Leelawadee UI" panose="020B0502040204020203" pitchFamily="34" charset="-34"/>
              </a:rPr>
              <a:t>disease</a:t>
            </a:r>
            <a:r>
              <a:rPr lang="de-DE" dirty="0">
                <a:latin typeface="Leelawadee UI" panose="020B0502040204020203" pitchFamily="34" charset="-34"/>
                <a:cs typeface="Leelawadee UI" panose="020B0502040204020203" pitchFamily="34" charset="-34"/>
              </a:rPr>
              <a:t> </a:t>
            </a:r>
            <a:r>
              <a:rPr lang="de-DE" dirty="0" err="1">
                <a:latin typeface="Leelawadee UI" panose="020B0502040204020203" pitchFamily="34" charset="-34"/>
                <a:cs typeface="Leelawadee UI" panose="020B0502040204020203" pitchFamily="34" charset="-34"/>
              </a:rPr>
              <a:t>model</a:t>
            </a:r>
            <a:r>
              <a:rPr lang="de-DE" dirty="0">
                <a:latin typeface="Leelawadee UI" panose="020B0502040204020203" pitchFamily="34" charset="-34"/>
                <a:cs typeface="Leelawadee UI" panose="020B0502040204020203" pitchFamily="34" charset="-34"/>
              </a:rPr>
              <a:t>“	</a:t>
            </a:r>
            <a:r>
              <a:rPr lang="de-DE" b="1" dirty="0">
                <a:latin typeface="Leelawadee UI" panose="020B0502040204020203" pitchFamily="34" charset="-34"/>
                <a:cs typeface="Leelawadee UI" panose="020B0502040204020203" pitchFamily="34" charset="-34"/>
              </a:rPr>
              <a:t>Value: </a:t>
            </a:r>
            <a:r>
              <a:rPr lang="de-DE" dirty="0">
                <a:latin typeface="Leelawadee UI" panose="020B0502040204020203" pitchFamily="34" charset="-34"/>
                <a:cs typeface="Leelawadee UI" panose="020B0502040204020203" pitchFamily="34" charset="-34"/>
              </a:rPr>
              <a:t>„Experimental Autoimmune Encephalomyelitis“</a:t>
            </a:r>
          </a:p>
        </p:txBody>
      </p:sp>
      <p:sp>
        <p:nvSpPr>
          <p:cNvPr id="9" name="Rechteck 8">
            <a:extLst>
              <a:ext uri="{FF2B5EF4-FFF2-40B4-BE49-F238E27FC236}">
                <a16:creationId xmlns:a16="http://schemas.microsoft.com/office/drawing/2014/main" id="{805A32C7-D275-40CD-98B9-0C1343EBF3C4}"/>
              </a:ext>
            </a:extLst>
          </p:cNvPr>
          <p:cNvSpPr/>
          <p:nvPr/>
        </p:nvSpPr>
        <p:spPr bwMode="auto">
          <a:xfrm>
            <a:off x="955237" y="1111547"/>
            <a:ext cx="1150399" cy="360040"/>
          </a:xfrm>
          <a:prstGeom prst="rect">
            <a:avLst/>
          </a:prstGeom>
          <a:noFill/>
          <a:ln w="19050" cap="flat" cmpd="sng" algn="ctr">
            <a:solidFill>
              <a:schemeClr val="accent4">
                <a:lumMod val="60000"/>
                <a:lumOff val="40000"/>
              </a:schemeClr>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800" b="0" i="0" u="none" strike="noStrike" cap="none" normalizeH="0" baseline="0">
              <a:ln>
                <a:noFill/>
              </a:ln>
              <a:solidFill>
                <a:schemeClr val="tx1"/>
              </a:solidFill>
              <a:effectLst/>
              <a:latin typeface="Leelawadee UI" panose="020B0502040204020203" pitchFamily="34" charset="-34"/>
              <a:ea typeface="ＭＳ Ｐゴシック" charset="0"/>
              <a:cs typeface="Leelawadee UI" panose="020B0502040204020203" pitchFamily="34" charset="-34"/>
            </a:endParaRPr>
          </a:p>
        </p:txBody>
      </p:sp>
      <p:sp>
        <p:nvSpPr>
          <p:cNvPr id="10" name="Rechteck 9">
            <a:extLst>
              <a:ext uri="{FF2B5EF4-FFF2-40B4-BE49-F238E27FC236}">
                <a16:creationId xmlns:a16="http://schemas.microsoft.com/office/drawing/2014/main" id="{6EB7623F-ED1D-4297-9089-58B0544AE145}"/>
              </a:ext>
            </a:extLst>
          </p:cNvPr>
          <p:cNvSpPr/>
          <p:nvPr/>
        </p:nvSpPr>
        <p:spPr bwMode="auto">
          <a:xfrm>
            <a:off x="586945" y="2471956"/>
            <a:ext cx="365817" cy="360040"/>
          </a:xfrm>
          <a:prstGeom prst="rect">
            <a:avLst/>
          </a:prstGeom>
          <a:noFill/>
          <a:ln w="19050" cap="flat" cmpd="sng" algn="ctr">
            <a:solidFill>
              <a:schemeClr val="accent4">
                <a:lumMod val="60000"/>
                <a:lumOff val="40000"/>
              </a:schemeClr>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800" b="0" i="0" u="none" strike="noStrike" cap="none" normalizeH="0" baseline="0">
              <a:ln>
                <a:noFill/>
              </a:ln>
              <a:solidFill>
                <a:schemeClr val="tx1"/>
              </a:solidFill>
              <a:effectLst/>
              <a:latin typeface="Leelawadee UI" panose="020B0502040204020203" pitchFamily="34" charset="-34"/>
              <a:ea typeface="ＭＳ Ｐゴシック" charset="0"/>
              <a:cs typeface="Leelawadee UI" panose="020B0502040204020203" pitchFamily="34" charset="-34"/>
            </a:endParaRPr>
          </a:p>
        </p:txBody>
      </p:sp>
      <p:sp>
        <p:nvSpPr>
          <p:cNvPr id="11" name="Textfeld 10">
            <a:extLst>
              <a:ext uri="{FF2B5EF4-FFF2-40B4-BE49-F238E27FC236}">
                <a16:creationId xmlns:a16="http://schemas.microsoft.com/office/drawing/2014/main" id="{C6015F53-CB43-4A2C-9DA8-8AC009FC2ABA}"/>
              </a:ext>
            </a:extLst>
          </p:cNvPr>
          <p:cNvSpPr txBox="1"/>
          <p:nvPr/>
        </p:nvSpPr>
        <p:spPr>
          <a:xfrm>
            <a:off x="1464878" y="2356778"/>
            <a:ext cx="9534693" cy="456215"/>
          </a:xfrm>
          <a:prstGeom prst="rect">
            <a:avLst/>
          </a:prstGeom>
          <a:noFill/>
        </p:spPr>
        <p:txBody>
          <a:bodyPr wrap="square" rtlCol="0">
            <a:spAutoFit/>
          </a:bodyPr>
          <a:lstStyle/>
          <a:p>
            <a:pPr>
              <a:lnSpc>
                <a:spcPct val="150000"/>
              </a:lnSpc>
            </a:pPr>
            <a:r>
              <a:rPr lang="de-DE" dirty="0">
                <a:latin typeface="Leelawadee UI" panose="020B0502040204020203" pitchFamily="34" charset="-34"/>
                <a:cs typeface="Leelawadee UI" panose="020B0502040204020203" pitchFamily="34" charset="-34"/>
              </a:rPr>
              <a:t>„</a:t>
            </a:r>
            <a:r>
              <a:rPr lang="de-DE" dirty="0" err="1">
                <a:latin typeface="Leelawadee UI" panose="020B0502040204020203" pitchFamily="34" charset="-34"/>
                <a:cs typeface="Leelawadee UI" panose="020B0502040204020203" pitchFamily="34" charset="-34"/>
              </a:rPr>
              <a:t>cell</a:t>
            </a:r>
            <a:r>
              <a:rPr lang="de-DE" dirty="0">
                <a:latin typeface="Leelawadee UI" panose="020B0502040204020203" pitchFamily="34" charset="-34"/>
                <a:cs typeface="Leelawadee UI" panose="020B0502040204020203" pitchFamily="34" charset="-34"/>
              </a:rPr>
              <a:t> type“	   „type of </a:t>
            </a:r>
            <a:r>
              <a:rPr lang="de-DE" dirty="0" err="1">
                <a:latin typeface="Leelawadee UI" panose="020B0502040204020203" pitchFamily="34" charset="-34"/>
                <a:cs typeface="Leelawadee UI" panose="020B0502040204020203" pitchFamily="34" charset="-34"/>
              </a:rPr>
              <a:t>cell</a:t>
            </a:r>
            <a:r>
              <a:rPr lang="de-DE" dirty="0">
                <a:latin typeface="Leelawadee UI" panose="020B0502040204020203" pitchFamily="34" charset="-34"/>
                <a:cs typeface="Leelawadee UI" panose="020B0502040204020203" pitchFamily="34" charset="-34"/>
              </a:rPr>
              <a:t>“     „</a:t>
            </a:r>
            <a:r>
              <a:rPr lang="de-DE" dirty="0" err="1">
                <a:latin typeface="Leelawadee UI" panose="020B0502040204020203" pitchFamily="34" charset="-34"/>
                <a:cs typeface="Leelawadee UI" panose="020B0502040204020203" pitchFamily="34" charset="-34"/>
              </a:rPr>
              <a:t>cell</a:t>
            </a:r>
            <a:r>
              <a:rPr lang="de-DE" dirty="0">
                <a:latin typeface="Leelawadee UI" panose="020B0502040204020203" pitchFamily="34" charset="-34"/>
                <a:cs typeface="Leelawadee UI" panose="020B0502040204020203" pitchFamily="34" charset="-34"/>
              </a:rPr>
              <a:t>-type“      „</a:t>
            </a:r>
            <a:r>
              <a:rPr lang="de-DE" dirty="0" err="1">
                <a:latin typeface="Leelawadee UI" panose="020B0502040204020203" pitchFamily="34" charset="-34"/>
                <a:cs typeface="Leelawadee UI" panose="020B0502040204020203" pitchFamily="34" charset="-34"/>
              </a:rPr>
              <a:t>cellular</a:t>
            </a:r>
            <a:r>
              <a:rPr lang="de-DE" dirty="0">
                <a:latin typeface="Leelawadee UI" panose="020B0502040204020203" pitchFamily="34" charset="-34"/>
                <a:cs typeface="Leelawadee UI" panose="020B0502040204020203" pitchFamily="34" charset="-34"/>
              </a:rPr>
              <a:t> </a:t>
            </a:r>
            <a:r>
              <a:rPr lang="de-DE" dirty="0" err="1">
                <a:latin typeface="Leelawadee UI" panose="020B0502040204020203" pitchFamily="34" charset="-34"/>
                <a:cs typeface="Leelawadee UI" panose="020B0502040204020203" pitchFamily="34" charset="-34"/>
              </a:rPr>
              <a:t>entity</a:t>
            </a:r>
            <a:r>
              <a:rPr lang="de-DE" dirty="0">
                <a:latin typeface="Leelawadee UI" panose="020B0502040204020203" pitchFamily="34" charset="-34"/>
                <a:cs typeface="Leelawadee UI" panose="020B0502040204020203" pitchFamily="34" charset="-34"/>
              </a:rPr>
              <a:t>“	„</a:t>
            </a:r>
            <a:r>
              <a:rPr lang="de-DE" dirty="0" err="1">
                <a:latin typeface="Leelawadee UI" panose="020B0502040204020203" pitchFamily="34" charset="-34"/>
                <a:cs typeface="Leelawadee UI" panose="020B0502040204020203" pitchFamily="34" charset="-34"/>
              </a:rPr>
              <a:t>cellular</a:t>
            </a:r>
            <a:r>
              <a:rPr lang="de-DE" dirty="0">
                <a:latin typeface="Leelawadee UI" panose="020B0502040204020203" pitchFamily="34" charset="-34"/>
                <a:cs typeface="Leelawadee UI" panose="020B0502040204020203" pitchFamily="34" charset="-34"/>
              </a:rPr>
              <a:t> </a:t>
            </a:r>
            <a:r>
              <a:rPr lang="de-DE" dirty="0" err="1">
                <a:latin typeface="Leelawadee UI" panose="020B0502040204020203" pitchFamily="34" charset="-34"/>
                <a:cs typeface="Leelawadee UI" panose="020B0502040204020203" pitchFamily="34" charset="-34"/>
              </a:rPr>
              <a:t>identity</a:t>
            </a:r>
            <a:r>
              <a:rPr lang="de-DE" dirty="0">
                <a:latin typeface="Leelawadee UI" panose="020B0502040204020203" pitchFamily="34" charset="-34"/>
                <a:cs typeface="Leelawadee UI" panose="020B0502040204020203" pitchFamily="34" charset="-34"/>
              </a:rPr>
              <a:t>“ </a:t>
            </a:r>
          </a:p>
        </p:txBody>
      </p:sp>
      <p:sp>
        <p:nvSpPr>
          <p:cNvPr id="12" name="Rechteck 11">
            <a:extLst>
              <a:ext uri="{FF2B5EF4-FFF2-40B4-BE49-F238E27FC236}">
                <a16:creationId xmlns:a16="http://schemas.microsoft.com/office/drawing/2014/main" id="{3EDB7659-07A4-47CB-8104-7E4798937C4C}"/>
              </a:ext>
            </a:extLst>
          </p:cNvPr>
          <p:cNvSpPr/>
          <p:nvPr/>
        </p:nvSpPr>
        <p:spPr bwMode="auto">
          <a:xfrm>
            <a:off x="3873016" y="1094318"/>
            <a:ext cx="1495937" cy="360040"/>
          </a:xfrm>
          <a:prstGeom prst="rect">
            <a:avLst/>
          </a:prstGeom>
          <a:noFill/>
          <a:ln w="19050" cap="flat" cmpd="sng" algn="ctr">
            <a:solidFill>
              <a:schemeClr val="accent2">
                <a:lumMod val="75000"/>
              </a:schemeClr>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800" b="0" i="0" u="none" strike="noStrike" cap="none" normalizeH="0" baseline="0">
              <a:ln>
                <a:noFill/>
              </a:ln>
              <a:solidFill>
                <a:schemeClr val="tx1"/>
              </a:solidFill>
              <a:effectLst/>
              <a:latin typeface="Leelawadee UI" panose="020B0502040204020203" pitchFamily="34" charset="-34"/>
              <a:ea typeface="ＭＳ Ｐゴシック" charset="0"/>
              <a:cs typeface="Leelawadee UI" panose="020B0502040204020203" pitchFamily="34" charset="-34"/>
            </a:endParaRPr>
          </a:p>
        </p:txBody>
      </p:sp>
      <p:sp>
        <p:nvSpPr>
          <p:cNvPr id="14" name="Rechteck 13">
            <a:extLst>
              <a:ext uri="{FF2B5EF4-FFF2-40B4-BE49-F238E27FC236}">
                <a16:creationId xmlns:a16="http://schemas.microsoft.com/office/drawing/2014/main" id="{51D17D27-2AFF-4702-B760-E07645F1B944}"/>
              </a:ext>
            </a:extLst>
          </p:cNvPr>
          <p:cNvSpPr/>
          <p:nvPr/>
        </p:nvSpPr>
        <p:spPr bwMode="auto">
          <a:xfrm>
            <a:off x="586166" y="3209601"/>
            <a:ext cx="368623" cy="360040"/>
          </a:xfrm>
          <a:prstGeom prst="rect">
            <a:avLst/>
          </a:prstGeom>
          <a:noFill/>
          <a:ln w="19050" cap="flat" cmpd="sng" algn="ctr">
            <a:solidFill>
              <a:schemeClr val="accent2">
                <a:lumMod val="75000"/>
              </a:schemeClr>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800" b="0" i="0" u="none" strike="noStrike" cap="none" normalizeH="0" baseline="0">
              <a:ln>
                <a:noFill/>
              </a:ln>
              <a:solidFill>
                <a:schemeClr val="tx1"/>
              </a:solidFill>
              <a:effectLst/>
              <a:latin typeface="Leelawadee UI" panose="020B0502040204020203" pitchFamily="34" charset="-34"/>
              <a:ea typeface="ＭＳ Ｐゴシック" charset="0"/>
              <a:cs typeface="Leelawadee UI" panose="020B0502040204020203" pitchFamily="34" charset="-34"/>
            </a:endParaRPr>
          </a:p>
        </p:txBody>
      </p:sp>
      <p:sp>
        <p:nvSpPr>
          <p:cNvPr id="15" name="Rechteck 14">
            <a:extLst>
              <a:ext uri="{FF2B5EF4-FFF2-40B4-BE49-F238E27FC236}">
                <a16:creationId xmlns:a16="http://schemas.microsoft.com/office/drawing/2014/main" id="{FAA2DF82-F065-4841-B982-1D714825DC51}"/>
              </a:ext>
            </a:extLst>
          </p:cNvPr>
          <p:cNvSpPr/>
          <p:nvPr/>
        </p:nvSpPr>
        <p:spPr bwMode="auto">
          <a:xfrm>
            <a:off x="3873015" y="1528076"/>
            <a:ext cx="5010925" cy="360040"/>
          </a:xfrm>
          <a:prstGeom prst="rect">
            <a:avLst/>
          </a:prstGeom>
          <a:noFill/>
          <a:ln w="19050" cap="flat" cmpd="sng" algn="ctr">
            <a:solidFill>
              <a:srgbClr val="0070C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800" b="0" i="0" u="none" strike="noStrike" cap="none" normalizeH="0" baseline="0">
              <a:ln>
                <a:noFill/>
              </a:ln>
              <a:solidFill>
                <a:schemeClr val="tx1"/>
              </a:solidFill>
              <a:effectLst/>
              <a:latin typeface="Leelawadee UI" panose="020B0502040204020203" pitchFamily="34" charset="-34"/>
              <a:ea typeface="ＭＳ Ｐゴシック" charset="0"/>
              <a:cs typeface="Leelawadee UI" panose="020B0502040204020203" pitchFamily="34" charset="-34"/>
            </a:endParaRPr>
          </a:p>
        </p:txBody>
      </p:sp>
      <p:sp>
        <p:nvSpPr>
          <p:cNvPr id="16" name="Rechteck 15">
            <a:extLst>
              <a:ext uri="{FF2B5EF4-FFF2-40B4-BE49-F238E27FC236}">
                <a16:creationId xmlns:a16="http://schemas.microsoft.com/office/drawing/2014/main" id="{60000330-E7EE-4BEB-931F-381028ED088D}"/>
              </a:ext>
            </a:extLst>
          </p:cNvPr>
          <p:cNvSpPr/>
          <p:nvPr/>
        </p:nvSpPr>
        <p:spPr bwMode="auto">
          <a:xfrm>
            <a:off x="584139" y="3953057"/>
            <a:ext cx="368623" cy="360040"/>
          </a:xfrm>
          <a:prstGeom prst="rect">
            <a:avLst/>
          </a:prstGeom>
          <a:noFill/>
          <a:ln w="19050" cap="flat" cmpd="sng" algn="ctr">
            <a:solidFill>
              <a:srgbClr val="0070C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800" b="0" i="0" u="none" strike="noStrike" cap="none" normalizeH="0" baseline="0">
              <a:ln>
                <a:noFill/>
              </a:ln>
              <a:solidFill>
                <a:schemeClr val="tx1"/>
              </a:solidFill>
              <a:effectLst/>
              <a:latin typeface="Leelawadee UI" panose="020B0502040204020203" pitchFamily="34" charset="-34"/>
              <a:ea typeface="ＭＳ Ｐゴシック" charset="0"/>
              <a:cs typeface="Leelawadee UI" panose="020B0502040204020203" pitchFamily="34" charset="-34"/>
            </a:endParaRPr>
          </a:p>
        </p:txBody>
      </p:sp>
      <p:sp>
        <p:nvSpPr>
          <p:cNvPr id="17" name="Textfeld 16">
            <a:extLst>
              <a:ext uri="{FF2B5EF4-FFF2-40B4-BE49-F238E27FC236}">
                <a16:creationId xmlns:a16="http://schemas.microsoft.com/office/drawing/2014/main" id="{9F2501B9-1C0D-4A1A-AF03-4FA1C88A4A46}"/>
              </a:ext>
            </a:extLst>
          </p:cNvPr>
          <p:cNvSpPr txBox="1"/>
          <p:nvPr/>
        </p:nvSpPr>
        <p:spPr>
          <a:xfrm>
            <a:off x="1424621" y="3835583"/>
            <a:ext cx="9181653" cy="456215"/>
          </a:xfrm>
          <a:prstGeom prst="rect">
            <a:avLst/>
          </a:prstGeom>
          <a:noFill/>
        </p:spPr>
        <p:txBody>
          <a:bodyPr wrap="square" rtlCol="0">
            <a:spAutoFit/>
          </a:bodyPr>
          <a:lstStyle/>
          <a:p>
            <a:pPr>
              <a:lnSpc>
                <a:spcPct val="150000"/>
              </a:lnSpc>
            </a:pPr>
            <a:r>
              <a:rPr lang="de-DE" dirty="0">
                <a:latin typeface="Leelawadee UI" panose="020B0502040204020203" pitchFamily="34" charset="-34"/>
                <a:cs typeface="Leelawadee UI" panose="020B0502040204020203" pitchFamily="34" charset="-34"/>
              </a:rPr>
              <a:t>„Experimental Autoimmune Encephalomyelitis“    „EAE“     „</a:t>
            </a:r>
            <a:r>
              <a:rPr lang="de-DE" dirty="0" err="1">
                <a:latin typeface="Leelawadee UI" panose="020B0502040204020203" pitchFamily="34" charset="-34"/>
                <a:cs typeface="Leelawadee UI" panose="020B0502040204020203" pitchFamily="34" charset="-34"/>
              </a:rPr>
              <a:t>Allergic</a:t>
            </a:r>
            <a:r>
              <a:rPr lang="de-DE" dirty="0">
                <a:latin typeface="Leelawadee UI" panose="020B0502040204020203" pitchFamily="34" charset="-34"/>
                <a:cs typeface="Leelawadee UI" panose="020B0502040204020203" pitchFamily="34" charset="-34"/>
              </a:rPr>
              <a:t> </a:t>
            </a:r>
            <a:r>
              <a:rPr lang="de-DE" dirty="0" err="1">
                <a:latin typeface="Leelawadee UI" panose="020B0502040204020203" pitchFamily="34" charset="-34"/>
                <a:cs typeface="Leelawadee UI" panose="020B0502040204020203" pitchFamily="34" charset="-34"/>
              </a:rPr>
              <a:t>Encephalomyelits</a:t>
            </a:r>
            <a:r>
              <a:rPr lang="de-DE" dirty="0">
                <a:latin typeface="Leelawadee UI" panose="020B0502040204020203" pitchFamily="34" charset="-34"/>
                <a:cs typeface="Leelawadee UI" panose="020B0502040204020203" pitchFamily="34" charset="-34"/>
              </a:rPr>
              <a:t>“</a:t>
            </a:r>
          </a:p>
        </p:txBody>
      </p:sp>
      <p:sp>
        <p:nvSpPr>
          <p:cNvPr id="18" name="Textfeld 17">
            <a:extLst>
              <a:ext uri="{FF2B5EF4-FFF2-40B4-BE49-F238E27FC236}">
                <a16:creationId xmlns:a16="http://schemas.microsoft.com/office/drawing/2014/main" id="{7B355683-6793-4A50-BB5D-35F86187B7D1}"/>
              </a:ext>
            </a:extLst>
          </p:cNvPr>
          <p:cNvSpPr txBox="1"/>
          <p:nvPr/>
        </p:nvSpPr>
        <p:spPr>
          <a:xfrm>
            <a:off x="1711158" y="4653529"/>
            <a:ext cx="8769684" cy="1200329"/>
          </a:xfrm>
          <a:prstGeom prst="rect">
            <a:avLst/>
          </a:prstGeom>
          <a:noFill/>
        </p:spPr>
        <p:txBody>
          <a:bodyPr wrap="square" rtlCol="0">
            <a:spAutoFit/>
          </a:bodyPr>
          <a:lstStyle/>
          <a:p>
            <a:pPr algn="ctr"/>
            <a:r>
              <a:rPr lang="de-DE" sz="2400" b="1" dirty="0" err="1">
                <a:latin typeface="Leelawadee UI" panose="020B0502040204020203" pitchFamily="34" charset="-34"/>
                <a:cs typeface="Leelawadee UI" panose="020B0502040204020203" pitchFamily="34" charset="-34"/>
                <a:sym typeface="Wingdings" panose="05000000000000000000" pitchFamily="2" charset="2"/>
              </a:rPr>
              <a:t>How</a:t>
            </a:r>
            <a:r>
              <a:rPr lang="de-DE" sz="2400" b="1" dirty="0">
                <a:latin typeface="Leelawadee UI" panose="020B0502040204020203" pitchFamily="34" charset="-34"/>
                <a:cs typeface="Leelawadee UI" panose="020B0502040204020203" pitchFamily="34" charset="-34"/>
                <a:sym typeface="Wingdings" panose="05000000000000000000" pitchFamily="2" charset="2"/>
              </a:rPr>
              <a:t> </a:t>
            </a:r>
            <a:r>
              <a:rPr lang="de-DE" sz="2400" b="1" dirty="0" err="1">
                <a:latin typeface="Leelawadee UI" panose="020B0502040204020203" pitchFamily="34" charset="-34"/>
                <a:cs typeface="Leelawadee UI" panose="020B0502040204020203" pitchFamily="34" charset="-34"/>
                <a:sym typeface="Wingdings" panose="05000000000000000000" pitchFamily="2" charset="2"/>
              </a:rPr>
              <a:t>to</a:t>
            </a:r>
            <a:r>
              <a:rPr lang="de-DE" sz="2400" b="1" dirty="0">
                <a:latin typeface="Leelawadee UI" panose="020B0502040204020203" pitchFamily="34" charset="-34"/>
                <a:cs typeface="Leelawadee UI" panose="020B0502040204020203" pitchFamily="34" charset="-34"/>
                <a:sym typeface="Wingdings" panose="05000000000000000000" pitchFamily="2" charset="2"/>
              </a:rPr>
              <a:t> </a:t>
            </a:r>
            <a:r>
              <a:rPr lang="de-DE" sz="2400" b="1" dirty="0" err="1">
                <a:latin typeface="Leelawadee UI" panose="020B0502040204020203" pitchFamily="34" charset="-34"/>
                <a:cs typeface="Leelawadee UI" panose="020B0502040204020203" pitchFamily="34" charset="-34"/>
                <a:sym typeface="Wingdings" panose="05000000000000000000" pitchFamily="2" charset="2"/>
              </a:rPr>
              <a:t>avoid</a:t>
            </a:r>
            <a:r>
              <a:rPr lang="de-DE" sz="2400" b="1" dirty="0">
                <a:latin typeface="Leelawadee UI" panose="020B0502040204020203" pitchFamily="34" charset="-34"/>
                <a:cs typeface="Leelawadee UI" panose="020B0502040204020203" pitchFamily="34" charset="-34"/>
                <a:sym typeface="Wingdings" panose="05000000000000000000" pitchFamily="2" charset="2"/>
              </a:rPr>
              <a:t> </a:t>
            </a:r>
            <a:r>
              <a:rPr lang="de-DE" sz="2400" b="1" dirty="0" err="1">
                <a:latin typeface="Leelawadee UI" panose="020B0502040204020203" pitchFamily="34" charset="-34"/>
                <a:cs typeface="Leelawadee UI" panose="020B0502040204020203" pitchFamily="34" charset="-34"/>
                <a:sym typeface="Wingdings" panose="05000000000000000000" pitchFamily="2" charset="2"/>
              </a:rPr>
              <a:t>ambiguity</a:t>
            </a:r>
            <a:r>
              <a:rPr lang="de-DE" sz="2400" b="1" dirty="0">
                <a:latin typeface="Leelawadee UI" panose="020B0502040204020203" pitchFamily="34" charset="-34"/>
                <a:cs typeface="Leelawadee UI" panose="020B0502040204020203" pitchFamily="34" charset="-34"/>
                <a:sym typeface="Wingdings" panose="05000000000000000000" pitchFamily="2" charset="2"/>
              </a:rPr>
              <a:t>?</a:t>
            </a:r>
          </a:p>
          <a:p>
            <a:pPr algn="ctr"/>
            <a:r>
              <a:rPr lang="de-DE" sz="2400" b="1" dirty="0" err="1">
                <a:latin typeface="Leelawadee UI" panose="020B0502040204020203" pitchFamily="34" charset="-34"/>
                <a:cs typeface="Leelawadee UI" panose="020B0502040204020203" pitchFamily="34" charset="-34"/>
                <a:sym typeface="Wingdings" panose="05000000000000000000" pitchFamily="2" charset="2"/>
              </a:rPr>
              <a:t>How</a:t>
            </a:r>
            <a:r>
              <a:rPr lang="de-DE" sz="2400" b="1" dirty="0">
                <a:latin typeface="Leelawadee UI" panose="020B0502040204020203" pitchFamily="34" charset="-34"/>
                <a:cs typeface="Leelawadee UI" panose="020B0502040204020203" pitchFamily="34" charset="-34"/>
                <a:sym typeface="Wingdings" panose="05000000000000000000" pitchFamily="2" charset="2"/>
              </a:rPr>
              <a:t> </a:t>
            </a:r>
            <a:r>
              <a:rPr lang="de-DE" sz="2400" b="1" dirty="0" err="1">
                <a:latin typeface="Leelawadee UI" panose="020B0502040204020203" pitchFamily="34" charset="-34"/>
                <a:cs typeface="Leelawadee UI" panose="020B0502040204020203" pitchFamily="34" charset="-34"/>
                <a:sym typeface="Wingdings" panose="05000000000000000000" pitchFamily="2" charset="2"/>
              </a:rPr>
              <a:t>to</a:t>
            </a:r>
            <a:r>
              <a:rPr lang="de-DE" sz="2400" b="1" dirty="0">
                <a:latin typeface="Leelawadee UI" panose="020B0502040204020203" pitchFamily="34" charset="-34"/>
                <a:cs typeface="Leelawadee UI" panose="020B0502040204020203" pitchFamily="34" charset="-34"/>
                <a:sym typeface="Wingdings" panose="05000000000000000000" pitchFamily="2" charset="2"/>
              </a:rPr>
              <a:t> </a:t>
            </a:r>
            <a:r>
              <a:rPr lang="de-DE" sz="2400" b="1" dirty="0" err="1">
                <a:latin typeface="Leelawadee UI" panose="020B0502040204020203" pitchFamily="34" charset="-34"/>
                <a:cs typeface="Leelawadee UI" panose="020B0502040204020203" pitchFamily="34" charset="-34"/>
                <a:sym typeface="Wingdings" panose="05000000000000000000" pitchFamily="2" charset="2"/>
              </a:rPr>
              <a:t>describe</a:t>
            </a:r>
            <a:r>
              <a:rPr lang="de-DE" sz="2400" b="1" dirty="0">
                <a:latin typeface="Leelawadee UI" panose="020B0502040204020203" pitchFamily="34" charset="-34"/>
                <a:cs typeface="Leelawadee UI" panose="020B0502040204020203" pitchFamily="34" charset="-34"/>
                <a:sym typeface="Wingdings" panose="05000000000000000000" pitchFamily="2" charset="2"/>
              </a:rPr>
              <a:t> </a:t>
            </a:r>
            <a:r>
              <a:rPr lang="de-DE" sz="2400" b="1" dirty="0" err="1">
                <a:latin typeface="Leelawadee UI" panose="020B0502040204020203" pitchFamily="34" charset="-34"/>
                <a:cs typeface="Leelawadee UI" panose="020B0502040204020203" pitchFamily="34" charset="-34"/>
                <a:sym typeface="Wingdings" panose="05000000000000000000" pitchFamily="2" charset="2"/>
              </a:rPr>
              <a:t>the</a:t>
            </a:r>
            <a:r>
              <a:rPr lang="de-DE" sz="2400" b="1" dirty="0">
                <a:latin typeface="Leelawadee UI" panose="020B0502040204020203" pitchFamily="34" charset="-34"/>
                <a:cs typeface="Leelawadee UI" panose="020B0502040204020203" pitchFamily="34" charset="-34"/>
                <a:sym typeface="Wingdings" panose="05000000000000000000" pitchFamily="2" charset="2"/>
              </a:rPr>
              <a:t> </a:t>
            </a:r>
            <a:r>
              <a:rPr lang="de-DE" sz="2400" b="1" dirty="0" err="1">
                <a:latin typeface="Leelawadee UI" panose="020B0502040204020203" pitchFamily="34" charset="-34"/>
                <a:cs typeface="Leelawadee UI" panose="020B0502040204020203" pitchFamily="34" charset="-34"/>
                <a:sym typeface="Wingdings" panose="05000000000000000000" pitchFamily="2" charset="2"/>
              </a:rPr>
              <a:t>data</a:t>
            </a:r>
            <a:r>
              <a:rPr lang="de-DE" sz="2400" b="1" dirty="0">
                <a:latin typeface="Leelawadee UI" panose="020B0502040204020203" pitchFamily="34" charset="-34"/>
                <a:cs typeface="Leelawadee UI" panose="020B0502040204020203" pitchFamily="34" charset="-34"/>
                <a:sym typeface="Wingdings" panose="05000000000000000000" pitchFamily="2" charset="2"/>
              </a:rPr>
              <a:t> </a:t>
            </a:r>
            <a:r>
              <a:rPr lang="de-DE" sz="2400" b="1" dirty="0" err="1">
                <a:latin typeface="Leelawadee UI" panose="020B0502040204020203" pitchFamily="34" charset="-34"/>
                <a:cs typeface="Leelawadee UI" panose="020B0502040204020203" pitchFamily="34" charset="-34"/>
                <a:sym typeface="Wingdings" panose="05000000000000000000" pitchFamily="2" charset="2"/>
              </a:rPr>
              <a:t>objectively</a:t>
            </a:r>
            <a:r>
              <a:rPr lang="de-DE" sz="2400" b="1" dirty="0">
                <a:latin typeface="Leelawadee UI" panose="020B0502040204020203" pitchFamily="34" charset="-34"/>
                <a:cs typeface="Leelawadee UI" panose="020B0502040204020203" pitchFamily="34" charset="-34"/>
                <a:sym typeface="Wingdings" panose="05000000000000000000" pitchFamily="2" charset="2"/>
              </a:rPr>
              <a:t>?</a:t>
            </a:r>
          </a:p>
          <a:p>
            <a:pPr algn="ctr"/>
            <a:r>
              <a:rPr lang="de-DE" sz="2400" b="1" dirty="0" err="1">
                <a:latin typeface="Leelawadee UI" panose="020B0502040204020203" pitchFamily="34" charset="-34"/>
                <a:cs typeface="Leelawadee UI" panose="020B0502040204020203" pitchFamily="34" charset="-34"/>
                <a:sym typeface="Wingdings" panose="05000000000000000000" pitchFamily="2" charset="2"/>
              </a:rPr>
              <a:t>How</a:t>
            </a:r>
            <a:r>
              <a:rPr lang="de-DE" sz="2400" b="1" dirty="0">
                <a:latin typeface="Leelawadee UI" panose="020B0502040204020203" pitchFamily="34" charset="-34"/>
                <a:cs typeface="Leelawadee UI" panose="020B0502040204020203" pitchFamily="34" charset="-34"/>
                <a:sym typeface="Wingdings" panose="05000000000000000000" pitchFamily="2" charset="2"/>
              </a:rPr>
              <a:t> </a:t>
            </a:r>
            <a:r>
              <a:rPr lang="de-DE" sz="2400" b="1" dirty="0" err="1">
                <a:latin typeface="Leelawadee UI" panose="020B0502040204020203" pitchFamily="34" charset="-34"/>
                <a:cs typeface="Leelawadee UI" panose="020B0502040204020203" pitchFamily="34" charset="-34"/>
                <a:sym typeface="Wingdings" panose="05000000000000000000" pitchFamily="2" charset="2"/>
              </a:rPr>
              <a:t>to</a:t>
            </a:r>
            <a:r>
              <a:rPr lang="de-DE" sz="2400" b="1" dirty="0">
                <a:latin typeface="Leelawadee UI" panose="020B0502040204020203" pitchFamily="34" charset="-34"/>
                <a:cs typeface="Leelawadee UI" panose="020B0502040204020203" pitchFamily="34" charset="-34"/>
                <a:sym typeface="Wingdings" panose="05000000000000000000" pitchFamily="2" charset="2"/>
              </a:rPr>
              <a:t> </a:t>
            </a:r>
            <a:r>
              <a:rPr lang="de-DE" sz="2400" b="1" dirty="0" err="1">
                <a:latin typeface="Leelawadee UI" panose="020B0502040204020203" pitchFamily="34" charset="-34"/>
                <a:cs typeface="Leelawadee UI" panose="020B0502040204020203" pitchFamily="34" charset="-34"/>
                <a:sym typeface="Wingdings" panose="05000000000000000000" pitchFamily="2" charset="2"/>
              </a:rPr>
              <a:t>make</a:t>
            </a:r>
            <a:r>
              <a:rPr lang="de-DE" sz="2400" b="1" dirty="0">
                <a:latin typeface="Leelawadee UI" panose="020B0502040204020203" pitchFamily="34" charset="-34"/>
                <a:cs typeface="Leelawadee UI" panose="020B0502040204020203" pitchFamily="34" charset="-34"/>
                <a:sym typeface="Wingdings" panose="05000000000000000000" pitchFamily="2" charset="2"/>
              </a:rPr>
              <a:t> </a:t>
            </a:r>
            <a:r>
              <a:rPr lang="de-DE" sz="2400" b="1" dirty="0" err="1">
                <a:latin typeface="Leelawadee UI" panose="020B0502040204020203" pitchFamily="34" charset="-34"/>
                <a:cs typeface="Leelawadee UI" panose="020B0502040204020203" pitchFamily="34" charset="-34"/>
                <a:sym typeface="Wingdings" panose="05000000000000000000" pitchFamily="2" charset="2"/>
              </a:rPr>
              <a:t>the</a:t>
            </a:r>
            <a:r>
              <a:rPr lang="de-DE" sz="2400" b="1" dirty="0">
                <a:latin typeface="Leelawadee UI" panose="020B0502040204020203" pitchFamily="34" charset="-34"/>
                <a:cs typeface="Leelawadee UI" panose="020B0502040204020203" pitchFamily="34" charset="-34"/>
                <a:sym typeface="Wingdings" panose="05000000000000000000" pitchFamily="2" charset="2"/>
              </a:rPr>
              <a:t> </a:t>
            </a:r>
            <a:r>
              <a:rPr lang="de-DE" sz="2400" b="1" dirty="0" err="1">
                <a:latin typeface="Leelawadee UI" panose="020B0502040204020203" pitchFamily="34" charset="-34"/>
                <a:cs typeface="Leelawadee UI" panose="020B0502040204020203" pitchFamily="34" charset="-34"/>
                <a:sym typeface="Wingdings" panose="05000000000000000000" pitchFamily="2" charset="2"/>
              </a:rPr>
              <a:t>metadata</a:t>
            </a:r>
            <a:r>
              <a:rPr lang="de-DE" sz="2400" b="1" dirty="0">
                <a:latin typeface="Leelawadee UI" panose="020B0502040204020203" pitchFamily="34" charset="-34"/>
                <a:cs typeface="Leelawadee UI" panose="020B0502040204020203" pitchFamily="34" charset="-34"/>
                <a:sym typeface="Wingdings" panose="05000000000000000000" pitchFamily="2" charset="2"/>
              </a:rPr>
              <a:t> </a:t>
            </a:r>
            <a:r>
              <a:rPr lang="de-DE" sz="2400" b="1" dirty="0" err="1">
                <a:latin typeface="Leelawadee UI" panose="020B0502040204020203" pitchFamily="34" charset="-34"/>
                <a:cs typeface="Leelawadee UI" panose="020B0502040204020203" pitchFamily="34" charset="-34"/>
                <a:sym typeface="Wingdings" panose="05000000000000000000" pitchFamily="2" charset="2"/>
              </a:rPr>
              <a:t>machine-interpretable</a:t>
            </a:r>
            <a:r>
              <a:rPr lang="de-DE" sz="2400" b="1" dirty="0">
                <a:latin typeface="Leelawadee UI" panose="020B0502040204020203" pitchFamily="34" charset="-34"/>
                <a:cs typeface="Leelawadee UI" panose="020B0502040204020203" pitchFamily="34" charset="-34"/>
                <a:sym typeface="Wingdings" panose="05000000000000000000" pitchFamily="2" charset="2"/>
              </a:rPr>
              <a:t>?</a:t>
            </a:r>
            <a:endParaRPr lang="de-DE" sz="2400" b="1" dirty="0">
              <a:latin typeface="Leelawadee UI" panose="020B0502040204020203" pitchFamily="34" charset="-34"/>
              <a:cs typeface="Leelawadee UI" panose="020B0502040204020203" pitchFamily="34" charset="-34"/>
            </a:endParaRPr>
          </a:p>
        </p:txBody>
      </p:sp>
      <p:sp>
        <p:nvSpPr>
          <p:cNvPr id="19" name="Textfeld 18">
            <a:extLst>
              <a:ext uri="{FF2B5EF4-FFF2-40B4-BE49-F238E27FC236}">
                <a16:creationId xmlns:a16="http://schemas.microsoft.com/office/drawing/2014/main" id="{0B758912-F95A-4657-BD85-059716FC3209}"/>
              </a:ext>
            </a:extLst>
          </p:cNvPr>
          <p:cNvSpPr txBox="1"/>
          <p:nvPr/>
        </p:nvSpPr>
        <p:spPr>
          <a:xfrm rot="1707081">
            <a:off x="10664340" y="3204662"/>
            <a:ext cx="827584" cy="461665"/>
          </a:xfrm>
          <a:prstGeom prst="rect">
            <a:avLst/>
          </a:prstGeom>
          <a:noFill/>
        </p:spPr>
        <p:txBody>
          <a:bodyPr wrap="square" rtlCol="0">
            <a:spAutoFit/>
          </a:bodyPr>
          <a:lstStyle/>
          <a:p>
            <a:r>
              <a:rPr lang="de-DE" sz="2400" dirty="0">
                <a:solidFill>
                  <a:srgbClr val="C00000"/>
                </a:solidFill>
                <a:latin typeface="Leelawadee UI" panose="020B0502040204020203" pitchFamily="34" charset="-34"/>
                <a:cs typeface="Leelawadee UI" panose="020B0502040204020203" pitchFamily="34" charset="-34"/>
              </a:rPr>
              <a:t>? ? ?</a:t>
            </a:r>
          </a:p>
        </p:txBody>
      </p:sp>
      <p:sp>
        <p:nvSpPr>
          <p:cNvPr id="20" name="Textfeld 19">
            <a:extLst>
              <a:ext uri="{FF2B5EF4-FFF2-40B4-BE49-F238E27FC236}">
                <a16:creationId xmlns:a16="http://schemas.microsoft.com/office/drawing/2014/main" id="{5CCFF0E2-49C9-4AA8-A47E-16EFDC0BAE77}"/>
              </a:ext>
            </a:extLst>
          </p:cNvPr>
          <p:cNvSpPr txBox="1"/>
          <p:nvPr/>
        </p:nvSpPr>
        <p:spPr>
          <a:xfrm>
            <a:off x="1464879" y="2934959"/>
            <a:ext cx="10626932" cy="871713"/>
          </a:xfrm>
          <a:prstGeom prst="rect">
            <a:avLst/>
          </a:prstGeom>
          <a:noFill/>
        </p:spPr>
        <p:txBody>
          <a:bodyPr wrap="square" rtlCol="0">
            <a:spAutoFit/>
          </a:bodyPr>
          <a:lstStyle/>
          <a:p>
            <a:pPr>
              <a:lnSpc>
                <a:spcPct val="150000"/>
              </a:lnSpc>
            </a:pPr>
            <a:r>
              <a:rPr lang="de-DE" dirty="0">
                <a:latin typeface="Leelawadee UI" panose="020B0502040204020203" pitchFamily="34" charset="-34"/>
                <a:cs typeface="Leelawadee UI" panose="020B0502040204020203" pitchFamily="34" charset="-34"/>
              </a:rPr>
              <a:t>„CD4+ T </a:t>
            </a:r>
            <a:r>
              <a:rPr lang="de-DE" dirty="0" err="1">
                <a:latin typeface="Leelawadee UI" panose="020B0502040204020203" pitchFamily="34" charset="-34"/>
                <a:cs typeface="Leelawadee UI" panose="020B0502040204020203" pitchFamily="34" charset="-34"/>
              </a:rPr>
              <a:t>cell</a:t>
            </a:r>
            <a:r>
              <a:rPr lang="de-DE" dirty="0">
                <a:latin typeface="Leelawadee UI" panose="020B0502040204020203" pitchFamily="34" charset="-34"/>
                <a:cs typeface="Leelawadee UI" panose="020B0502040204020203" pitchFamily="34" charset="-34"/>
              </a:rPr>
              <a:t>“        „CD4-positive T-</a:t>
            </a:r>
            <a:r>
              <a:rPr lang="de-DE" dirty="0" err="1">
                <a:latin typeface="Leelawadee UI" panose="020B0502040204020203" pitchFamily="34" charset="-34"/>
                <a:cs typeface="Leelawadee UI" panose="020B0502040204020203" pitchFamily="34" charset="-34"/>
              </a:rPr>
              <a:t>lymphocyte</a:t>
            </a:r>
            <a:r>
              <a:rPr lang="de-DE" dirty="0">
                <a:latin typeface="Leelawadee UI" panose="020B0502040204020203" pitchFamily="34" charset="-34"/>
                <a:cs typeface="Leelawadee UI" panose="020B0502040204020203" pitchFamily="34" charset="-34"/>
              </a:rPr>
              <a:t>“       „naive, CD4-positive T </a:t>
            </a:r>
            <a:r>
              <a:rPr lang="de-DE" dirty="0" err="1">
                <a:latin typeface="Leelawadee UI" panose="020B0502040204020203" pitchFamily="34" charset="-34"/>
                <a:cs typeface="Leelawadee UI" panose="020B0502040204020203" pitchFamily="34" charset="-34"/>
              </a:rPr>
              <a:t>cell</a:t>
            </a:r>
            <a:r>
              <a:rPr lang="de-DE" dirty="0">
                <a:latin typeface="Leelawadee UI" panose="020B0502040204020203" pitchFamily="34" charset="-34"/>
                <a:cs typeface="Leelawadee UI" panose="020B0502040204020203" pitchFamily="34" charset="-34"/>
              </a:rPr>
              <a:t>“</a:t>
            </a:r>
            <a:br>
              <a:rPr lang="de-DE" dirty="0">
                <a:latin typeface="Leelawadee UI" panose="020B0502040204020203" pitchFamily="34" charset="-34"/>
                <a:cs typeface="Leelawadee UI" panose="020B0502040204020203" pitchFamily="34" charset="-34"/>
              </a:rPr>
            </a:br>
            <a:r>
              <a:rPr lang="de-DE" dirty="0">
                <a:latin typeface="Leelawadee UI" panose="020B0502040204020203" pitchFamily="34" charset="-34"/>
                <a:cs typeface="Leelawadee UI" panose="020B0502040204020203" pitchFamily="34" charset="-34"/>
              </a:rPr>
              <a:t>„CD4-positive, alpha-beta T </a:t>
            </a:r>
            <a:r>
              <a:rPr lang="de-DE" dirty="0" err="1">
                <a:latin typeface="Leelawadee UI" panose="020B0502040204020203" pitchFamily="34" charset="-34"/>
                <a:cs typeface="Leelawadee UI" panose="020B0502040204020203" pitchFamily="34" charset="-34"/>
              </a:rPr>
              <a:t>cell</a:t>
            </a:r>
            <a:r>
              <a:rPr lang="de-DE" dirty="0">
                <a:latin typeface="Leelawadee UI" panose="020B0502040204020203" pitchFamily="34" charset="-34"/>
                <a:cs typeface="Leelawadee UI" panose="020B0502040204020203" pitchFamily="34" charset="-34"/>
              </a:rPr>
              <a:t>“ 	„Th0 </a:t>
            </a:r>
            <a:r>
              <a:rPr lang="de-DE" dirty="0" err="1">
                <a:latin typeface="Leelawadee UI" panose="020B0502040204020203" pitchFamily="34" charset="-34"/>
                <a:cs typeface="Leelawadee UI" panose="020B0502040204020203" pitchFamily="34" charset="-34"/>
              </a:rPr>
              <a:t>cell</a:t>
            </a:r>
            <a:r>
              <a:rPr lang="de-DE" dirty="0">
                <a:latin typeface="Leelawadee UI" panose="020B0502040204020203" pitchFamily="34" charset="-34"/>
                <a:cs typeface="Leelawadee UI" panose="020B0502040204020203" pitchFamily="34" charset="-34"/>
              </a:rPr>
              <a:t>“ 		„CD4+ T </a:t>
            </a:r>
            <a:r>
              <a:rPr lang="de-DE" dirty="0" err="1">
                <a:latin typeface="Leelawadee UI" panose="020B0502040204020203" pitchFamily="34" charset="-34"/>
                <a:cs typeface="Leelawadee UI" panose="020B0502040204020203" pitchFamily="34" charset="-34"/>
              </a:rPr>
              <a:t>helper</a:t>
            </a:r>
            <a:r>
              <a:rPr lang="de-DE" dirty="0">
                <a:latin typeface="Leelawadee UI" panose="020B0502040204020203" pitchFamily="34" charset="-34"/>
                <a:cs typeface="Leelawadee UI" panose="020B0502040204020203" pitchFamily="34" charset="-34"/>
              </a:rPr>
              <a:t> </a:t>
            </a:r>
            <a:r>
              <a:rPr lang="de-DE" dirty="0" err="1">
                <a:latin typeface="Leelawadee UI" panose="020B0502040204020203" pitchFamily="34" charset="-34"/>
                <a:cs typeface="Leelawadee UI" panose="020B0502040204020203" pitchFamily="34" charset="-34"/>
              </a:rPr>
              <a:t>cell</a:t>
            </a:r>
            <a:r>
              <a:rPr lang="de-DE" dirty="0">
                <a:latin typeface="Leelawadee UI" panose="020B0502040204020203" pitchFamily="34" charset="-34"/>
                <a:cs typeface="Leelawadee UI" panose="020B0502040204020203" pitchFamily="34" charset="-34"/>
              </a:rPr>
              <a:t>“</a:t>
            </a:r>
          </a:p>
        </p:txBody>
      </p:sp>
      <p:sp>
        <p:nvSpPr>
          <p:cNvPr id="21" name="Rechteck 20">
            <a:extLst>
              <a:ext uri="{FF2B5EF4-FFF2-40B4-BE49-F238E27FC236}">
                <a16:creationId xmlns:a16="http://schemas.microsoft.com/office/drawing/2014/main" id="{085EDACE-2D9E-4D4F-AE98-0B4CD89CCFE2}"/>
              </a:ext>
            </a:extLst>
          </p:cNvPr>
          <p:cNvSpPr/>
          <p:nvPr/>
        </p:nvSpPr>
        <p:spPr>
          <a:xfrm>
            <a:off x="952762" y="6254141"/>
            <a:ext cx="4609139" cy="461665"/>
          </a:xfrm>
          <a:prstGeom prst="rect">
            <a:avLst/>
          </a:prstGeom>
        </p:spPr>
        <p:txBody>
          <a:bodyPr wrap="square">
            <a:spAutoFit/>
          </a:bodyPr>
          <a:lstStyle/>
          <a:p>
            <a:pPr lvl="0" defTabSz="685800" fontAlgn="base">
              <a:spcBef>
                <a:spcPct val="20000"/>
              </a:spcBef>
              <a:spcAft>
                <a:spcPct val="0"/>
              </a:spcAft>
              <a:buClr>
                <a:srgbClr val="FFFFFF"/>
              </a:buClr>
              <a:buSzPct val="90000"/>
              <a:defRPr/>
            </a:pPr>
            <a:r>
              <a:rPr lang="de-DE" sz="600" kern="0" dirty="0" err="1">
                <a:latin typeface="Arial"/>
                <a:ea typeface="ＭＳ Ｐゴシック"/>
                <a:cs typeface="ＭＳ Ｐゴシック" charset="0"/>
              </a:rPr>
              <a:t>Adapted</a:t>
            </a:r>
            <a:r>
              <a:rPr lang="de-DE" sz="600" kern="0" dirty="0">
                <a:latin typeface="Arial"/>
                <a:ea typeface="ＭＳ Ｐゴシック"/>
                <a:cs typeface="ＭＳ Ｐゴシック" charset="0"/>
              </a:rPr>
              <a:t> </a:t>
            </a:r>
            <a:r>
              <a:rPr lang="de-DE" sz="600" kern="0" dirty="0" err="1">
                <a:latin typeface="Arial"/>
                <a:ea typeface="ＭＳ Ｐゴシック"/>
                <a:cs typeface="ＭＳ Ｐゴシック" charset="0"/>
              </a:rPr>
              <a:t>from</a:t>
            </a:r>
            <a:r>
              <a:rPr lang="de-DE" sz="600" kern="0" dirty="0">
                <a:latin typeface="Arial"/>
                <a:ea typeface="ＭＳ Ｐゴシック"/>
                <a:cs typeface="ＭＳ Ｐゴシック" charset="0"/>
              </a:rPr>
              <a:t>: Schmidt C., Bortolomeazzi M., Boissonnet T., Fortmann-Grote C. </a:t>
            </a:r>
            <a:r>
              <a:rPr lang="de-DE" sz="600" i="1" kern="0" dirty="0">
                <a:latin typeface="Arial"/>
                <a:ea typeface="ＭＳ Ｐゴシック"/>
                <a:cs typeface="ＭＳ Ｐゴシック" charset="0"/>
              </a:rPr>
              <a:t>et al. </a:t>
            </a:r>
            <a:r>
              <a:rPr lang="de-DE" sz="600" kern="0" dirty="0">
                <a:latin typeface="Arial"/>
                <a:ea typeface="ＭＳ Ｐゴシック"/>
                <a:cs typeface="ＭＳ Ｐゴシック" charset="0"/>
              </a:rPr>
              <a:t>(2023). </a:t>
            </a:r>
            <a:r>
              <a:rPr lang="en-US" sz="600" kern="0" dirty="0">
                <a:latin typeface="Arial"/>
                <a:ea typeface="ＭＳ Ｐゴシック"/>
                <a:cs typeface="ＭＳ Ｐゴシック" charset="0"/>
              </a:rPr>
              <a:t>I3D:bio‘s OMERO training material: Re-usable, adjustable, multi-purpose slides for local user training. </a:t>
            </a:r>
            <a:r>
              <a:rPr lang="en-US" sz="600" kern="0" dirty="0" err="1">
                <a:latin typeface="Arial"/>
                <a:ea typeface="ＭＳ Ｐゴシック"/>
                <a:cs typeface="ＭＳ Ｐゴシック" charset="0"/>
              </a:rPr>
              <a:t>Zenodo</a:t>
            </a:r>
            <a:r>
              <a:rPr lang="en-US" sz="600" kern="0" dirty="0">
                <a:latin typeface="Arial"/>
                <a:ea typeface="ＭＳ Ｐゴシック"/>
                <a:cs typeface="ＭＳ Ｐゴシック" charset="0"/>
              </a:rPr>
              <a:t>.</a:t>
            </a:r>
            <a:r>
              <a:rPr lang="de-DE" sz="600" kern="0" dirty="0">
                <a:latin typeface="Arial"/>
                <a:ea typeface="ＭＳ Ｐゴシック"/>
                <a:cs typeface="ＭＳ Ｐゴシック" charset="0"/>
              </a:rPr>
              <a:t> DOI: 10.5281/zenodo.8323588. </a:t>
            </a:r>
            <a:r>
              <a:rPr lang="de-DE" sz="600" kern="0" dirty="0" err="1">
                <a:latin typeface="Arial"/>
                <a:ea typeface="ＭＳ Ｐゴシック"/>
                <a:cs typeface="ＭＳ Ｐゴシック" charset="0"/>
              </a:rPr>
              <a:t>If</a:t>
            </a:r>
            <a:r>
              <a:rPr lang="de-DE" sz="600" kern="0" dirty="0">
                <a:latin typeface="Arial"/>
                <a:ea typeface="ＭＳ Ｐゴシック"/>
                <a:cs typeface="ＭＳ Ｐゴシック" charset="0"/>
              </a:rPr>
              <a:t> not </a:t>
            </a:r>
            <a:r>
              <a:rPr lang="de-DE" sz="600" kern="0" dirty="0" err="1">
                <a:latin typeface="Arial"/>
                <a:ea typeface="ＭＳ Ｐゴシック"/>
                <a:cs typeface="ＭＳ Ｐゴシック" charset="0"/>
              </a:rPr>
              <a:t>stated</a:t>
            </a:r>
            <a:r>
              <a:rPr lang="de-DE" sz="600" kern="0" dirty="0">
                <a:latin typeface="Arial"/>
                <a:ea typeface="ＭＳ Ｐゴシック"/>
                <a:cs typeface="ＭＳ Ｐゴシック" charset="0"/>
              </a:rPr>
              <a:t> </a:t>
            </a:r>
            <a:r>
              <a:rPr lang="de-DE" sz="600" kern="0" dirty="0" err="1">
                <a:latin typeface="Arial"/>
                <a:ea typeface="ＭＳ Ｐゴシック"/>
                <a:cs typeface="ＭＳ Ｐゴシック" charset="0"/>
              </a:rPr>
              <a:t>otherwise</a:t>
            </a:r>
            <a:r>
              <a:rPr lang="de-DE" sz="600" kern="0" dirty="0">
                <a:latin typeface="Arial"/>
                <a:ea typeface="ＭＳ Ｐゴシック"/>
                <a:cs typeface="ＭＳ Ｐゴシック" charset="0"/>
              </a:rPr>
              <a:t>, </a:t>
            </a:r>
            <a:r>
              <a:rPr lang="de-DE" sz="600" kern="0" dirty="0" err="1">
                <a:latin typeface="Arial"/>
                <a:ea typeface="ＭＳ Ｐゴシック"/>
                <a:cs typeface="ＭＳ Ｐゴシック" charset="0"/>
              </a:rPr>
              <a:t>the</a:t>
            </a:r>
            <a:r>
              <a:rPr lang="de-DE" sz="600" kern="0" dirty="0">
                <a:latin typeface="Arial"/>
                <a:ea typeface="ＭＳ Ｐゴシック"/>
                <a:cs typeface="ＭＳ Ｐゴシック" charset="0"/>
              </a:rPr>
              <a:t> </a:t>
            </a:r>
            <a:r>
              <a:rPr lang="de-DE" sz="600" kern="0" dirty="0" err="1">
                <a:latin typeface="Arial"/>
                <a:ea typeface="ＭＳ Ｐゴシック"/>
                <a:cs typeface="ＭＳ Ｐゴシック" charset="0"/>
              </a:rPr>
              <a:t>content</a:t>
            </a:r>
            <a:r>
              <a:rPr lang="de-DE" sz="600" kern="0" dirty="0">
                <a:latin typeface="Arial"/>
                <a:ea typeface="ＭＳ Ｐゴシック"/>
                <a:cs typeface="ＭＳ Ｐゴシック" charset="0"/>
              </a:rPr>
              <a:t> of </a:t>
            </a:r>
            <a:r>
              <a:rPr lang="de-DE" sz="600" kern="0" dirty="0" err="1">
                <a:latin typeface="Arial"/>
                <a:ea typeface="ＭＳ Ｐゴシック"/>
                <a:cs typeface="ＭＳ Ｐゴシック" charset="0"/>
              </a:rPr>
              <a:t>this</a:t>
            </a:r>
            <a:r>
              <a:rPr lang="de-DE" sz="600" kern="0" dirty="0">
                <a:latin typeface="Arial"/>
                <a:ea typeface="ＭＳ Ｐゴシック"/>
                <a:cs typeface="ＭＳ Ｐゴシック" charset="0"/>
              </a:rPr>
              <a:t> material (</a:t>
            </a:r>
            <a:r>
              <a:rPr lang="de-DE" sz="600" kern="0" dirty="0" err="1">
                <a:latin typeface="Arial"/>
                <a:ea typeface="ＭＳ Ｐゴシック"/>
                <a:cs typeface="ＭＳ Ｐゴシック" charset="0"/>
              </a:rPr>
              <a:t>except</a:t>
            </a:r>
            <a:r>
              <a:rPr lang="de-DE" sz="600" kern="0" dirty="0">
                <a:latin typeface="Arial"/>
                <a:ea typeface="ＭＳ Ｐゴシック"/>
                <a:cs typeface="ＭＳ Ｐゴシック" charset="0"/>
              </a:rPr>
              <a:t> </a:t>
            </a:r>
            <a:r>
              <a:rPr lang="de-DE" sz="600" kern="0" dirty="0" err="1">
                <a:latin typeface="Arial"/>
                <a:ea typeface="ＭＳ Ｐゴシック"/>
                <a:cs typeface="ＭＳ Ｐゴシック" charset="0"/>
              </a:rPr>
              <a:t>for</a:t>
            </a:r>
            <a:r>
              <a:rPr lang="de-DE" sz="600" kern="0" dirty="0">
                <a:latin typeface="Arial"/>
                <a:ea typeface="ＭＳ Ｐゴシック"/>
                <a:cs typeface="ＭＳ Ｐゴシック" charset="0"/>
              </a:rPr>
              <a:t> </a:t>
            </a:r>
            <a:r>
              <a:rPr lang="de-DE" sz="600" kern="0" dirty="0" err="1">
                <a:latin typeface="Arial"/>
                <a:ea typeface="ＭＳ Ｐゴシック"/>
                <a:cs typeface="ＭＳ Ｐゴシック" charset="0"/>
              </a:rPr>
              <a:t>logos</a:t>
            </a:r>
            <a:r>
              <a:rPr lang="de-DE" sz="600" kern="0" dirty="0">
                <a:latin typeface="Arial"/>
                <a:ea typeface="ＭＳ Ｐゴシック"/>
                <a:cs typeface="ＭＳ Ｐゴシック" charset="0"/>
              </a:rPr>
              <a:t> and </a:t>
            </a:r>
            <a:r>
              <a:rPr lang="de-DE" sz="600" kern="0" dirty="0" err="1">
                <a:latin typeface="Arial"/>
                <a:ea typeface="ＭＳ Ｐゴシック"/>
                <a:cs typeface="ＭＳ Ｐゴシック" charset="0"/>
              </a:rPr>
              <a:t>the</a:t>
            </a:r>
            <a:r>
              <a:rPr lang="de-DE" sz="600" kern="0" dirty="0">
                <a:latin typeface="Arial"/>
                <a:ea typeface="ＭＳ Ｐゴシック"/>
                <a:cs typeface="ＭＳ Ｐゴシック" charset="0"/>
              </a:rPr>
              <a:t> </a:t>
            </a:r>
            <a:r>
              <a:rPr lang="de-DE" sz="600" kern="0" dirty="0" err="1">
                <a:latin typeface="Arial"/>
                <a:ea typeface="ＭＳ Ｐゴシック"/>
                <a:cs typeface="ＭＳ Ｐゴシック" charset="0"/>
              </a:rPr>
              <a:t>slide</a:t>
            </a:r>
            <a:r>
              <a:rPr lang="de-DE" sz="600" kern="0" dirty="0">
                <a:latin typeface="Arial"/>
                <a:ea typeface="ＭＳ Ｐゴシック"/>
                <a:cs typeface="ＭＳ Ｐゴシック" charset="0"/>
              </a:rPr>
              <a:t> design) </a:t>
            </a:r>
            <a:r>
              <a:rPr lang="de-DE" sz="600" kern="0" dirty="0" err="1">
                <a:latin typeface="Arial"/>
                <a:ea typeface="ＭＳ Ｐゴシック"/>
                <a:cs typeface="ＭＳ Ｐゴシック" charset="0"/>
              </a:rPr>
              <a:t>is</a:t>
            </a:r>
            <a:r>
              <a:rPr lang="de-DE" sz="600" kern="0" dirty="0">
                <a:latin typeface="Arial"/>
                <a:ea typeface="ＭＳ Ｐゴシック"/>
                <a:cs typeface="ＭＳ Ｐゴシック" charset="0"/>
              </a:rPr>
              <a:t> </a:t>
            </a:r>
            <a:r>
              <a:rPr lang="de-DE" sz="600" kern="0" dirty="0" err="1">
                <a:latin typeface="Arial"/>
                <a:ea typeface="ＭＳ Ｐゴシック"/>
                <a:cs typeface="ＭＳ Ｐゴシック" charset="0"/>
              </a:rPr>
              <a:t>published</a:t>
            </a:r>
            <a:r>
              <a:rPr lang="de-DE" sz="600" kern="0" dirty="0">
                <a:latin typeface="Arial"/>
                <a:ea typeface="ＭＳ Ｐゴシック"/>
                <a:cs typeface="ＭＳ Ｐゴシック" charset="0"/>
              </a:rPr>
              <a:t> </a:t>
            </a:r>
            <a:r>
              <a:rPr lang="de-DE" sz="600" kern="0" dirty="0" err="1">
                <a:latin typeface="Arial"/>
                <a:ea typeface="ＭＳ Ｐゴシック"/>
                <a:cs typeface="ＭＳ Ｐゴシック" charset="0"/>
              </a:rPr>
              <a:t>under</a:t>
            </a:r>
            <a:r>
              <a:rPr lang="de-DE" sz="600" kern="0" dirty="0">
                <a:latin typeface="Arial"/>
                <a:ea typeface="ＭＳ Ｐゴシック"/>
                <a:cs typeface="ＭＳ Ｐゴシック" charset="0"/>
              </a:rPr>
              <a:t> </a:t>
            </a:r>
            <a:r>
              <a:rPr lang="de-DE" sz="600" kern="0" dirty="0">
                <a:latin typeface="Arial"/>
                <a:ea typeface="ＭＳ Ｐゴシック"/>
                <a:cs typeface="ＭＳ Ｐゴシック" charset="0"/>
                <a:hlinkClick r:id="rId3">
                  <a:extLst>
                    <a:ext uri="{A12FA001-AC4F-418D-AE19-62706E023703}">
                      <ahyp:hlinkClr xmlns:ahyp="http://schemas.microsoft.com/office/drawing/2018/hyperlinkcolor" val="tx"/>
                    </a:ext>
                  </a:extLst>
                </a:hlinkClick>
              </a:rPr>
              <a:t>Creative Commons Attribution 4.0 </a:t>
            </a:r>
            <a:r>
              <a:rPr lang="de-DE" sz="600" kern="0" dirty="0" err="1">
                <a:latin typeface="Arial"/>
                <a:ea typeface="ＭＳ Ｐゴシック"/>
                <a:cs typeface="ＭＳ Ｐゴシック" charset="0"/>
                <a:hlinkClick r:id="rId3">
                  <a:extLst>
                    <a:ext uri="{A12FA001-AC4F-418D-AE19-62706E023703}">
                      <ahyp:hlinkClr xmlns:ahyp="http://schemas.microsoft.com/office/drawing/2018/hyperlinkcolor" val="tx"/>
                    </a:ext>
                  </a:extLst>
                </a:hlinkClick>
              </a:rPr>
              <a:t>license</a:t>
            </a:r>
            <a:r>
              <a:rPr lang="de-DE" sz="600" kern="0" dirty="0">
                <a:latin typeface="Arial"/>
                <a:ea typeface="ＭＳ Ｐゴシック"/>
                <a:cs typeface="ＭＳ Ｐゴシック" charset="0"/>
              </a:rPr>
              <a:t>.</a:t>
            </a:r>
          </a:p>
          <a:p>
            <a:pPr algn="just">
              <a:defRPr/>
            </a:pPr>
            <a:endParaRPr lang="de-DE" sz="600" dirty="0"/>
          </a:p>
        </p:txBody>
      </p:sp>
      <p:sp>
        <p:nvSpPr>
          <p:cNvPr id="22" name="Datumsplatzhalter 3">
            <a:extLst>
              <a:ext uri="{FF2B5EF4-FFF2-40B4-BE49-F238E27FC236}">
                <a16:creationId xmlns:a16="http://schemas.microsoft.com/office/drawing/2014/main" id="{A93A8EE0-01A6-4751-A969-D86452E0548F}"/>
              </a:ext>
            </a:extLst>
          </p:cNvPr>
          <p:cNvSpPr>
            <a:spLocks noGrp="1"/>
          </p:cNvSpPr>
          <p:nvPr>
            <p:ph type="dt" sz="half" idx="2"/>
          </p:nvPr>
        </p:nvSpPr>
        <p:spPr>
          <a:xfrm>
            <a:off x="10094428" y="6422389"/>
            <a:ext cx="1309067" cy="260985"/>
          </a:xfrm>
          <a:prstGeom prst="rect">
            <a:avLst/>
          </a:prstGeom>
        </p:spPr>
        <p:txBody>
          <a:bodyPr anchor="ctr" anchorCtr="0"/>
          <a:lstStyle>
            <a:lvl1pPr algn="ctr">
              <a:defRPr sz="900">
                <a:solidFill>
                  <a:schemeClr val="tx1"/>
                </a:solidFill>
                <a:latin typeface="Leelawadee UI" panose="020B0502040204020203" pitchFamily="34" charset="-34"/>
                <a:cs typeface="Leelawadee UI" panose="020B0502040204020203" pitchFamily="34" charset="-34"/>
              </a:defRPr>
            </a:lvl1pPr>
          </a:lstStyle>
          <a:p>
            <a:r>
              <a:rPr lang="de-DE" dirty="0"/>
              <a:t>2024-04-29</a:t>
            </a:r>
          </a:p>
        </p:txBody>
      </p:sp>
    </p:spTree>
    <p:extLst>
      <p:ext uri="{BB962C8B-B14F-4D97-AF65-F5344CB8AC3E}">
        <p14:creationId xmlns:p14="http://schemas.microsoft.com/office/powerpoint/2010/main" val="28855181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8">
                                            <p:txEl>
                                              <p:pRg st="0" end="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8">
                                            <p:txEl>
                                              <p:pRg st="1" end="1"/>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p:bldP spid="12" grpId="0" animBg="1"/>
      <p:bldP spid="14" grpId="0" animBg="1"/>
      <p:bldP spid="15" grpId="0" animBg="1"/>
      <p:bldP spid="16" grpId="0" animBg="1"/>
      <p:bldP spid="17" grpId="0"/>
      <p:bldP spid="19" grpId="0"/>
      <p:bldP spid="2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2B98569-6D80-414C-AB33-B25807DC0E2C}"/>
              </a:ext>
            </a:extLst>
          </p:cNvPr>
          <p:cNvSpPr>
            <a:spLocks noGrp="1"/>
          </p:cNvSpPr>
          <p:nvPr>
            <p:ph type="title"/>
          </p:nvPr>
        </p:nvSpPr>
        <p:spPr/>
        <p:txBody>
          <a:bodyPr>
            <a:noAutofit/>
          </a:bodyPr>
          <a:lstStyle/>
          <a:p>
            <a:r>
              <a:rPr lang="de-DE" sz="3600" dirty="0" err="1"/>
              <a:t>Controlled</a:t>
            </a:r>
            <a:r>
              <a:rPr lang="de-DE" sz="3600" dirty="0"/>
              <a:t> </a:t>
            </a:r>
            <a:r>
              <a:rPr lang="de-DE" sz="3600" dirty="0" err="1"/>
              <a:t>vocabularies</a:t>
            </a:r>
            <a:endParaRPr lang="de-DE" sz="3600" dirty="0"/>
          </a:p>
        </p:txBody>
      </p:sp>
      <p:sp>
        <p:nvSpPr>
          <p:cNvPr id="6" name="Foliennummernplatzhalter 5">
            <a:extLst>
              <a:ext uri="{FF2B5EF4-FFF2-40B4-BE49-F238E27FC236}">
                <a16:creationId xmlns:a16="http://schemas.microsoft.com/office/drawing/2014/main" id="{3C5E7308-05B2-46C2-8183-F93181EA5B4E}"/>
              </a:ext>
            </a:extLst>
          </p:cNvPr>
          <p:cNvSpPr>
            <a:spLocks noGrp="1"/>
          </p:cNvSpPr>
          <p:nvPr>
            <p:ph type="sldNum" sz="quarter" idx="4"/>
          </p:nvPr>
        </p:nvSpPr>
        <p:spPr>
          <a:xfrm>
            <a:off x="10999571" y="6422389"/>
            <a:ext cx="684429" cy="260985"/>
          </a:xfrm>
          <a:prstGeom prst="rect">
            <a:avLst/>
          </a:prstGeom>
        </p:spPr>
        <p:txBody>
          <a:bodyPr anchor="ctr" anchorCtr="0"/>
          <a:lstStyle>
            <a:lvl1pPr algn="ctr">
              <a:defRPr sz="900">
                <a:solidFill>
                  <a:srgbClr val="0B1B2E"/>
                </a:solidFill>
                <a:latin typeface="Leelawadee UI" panose="020B0502040204020203" pitchFamily="34" charset="-34"/>
                <a:cs typeface="Leelawadee UI" panose="020B0502040204020203" pitchFamily="34" charset="-34"/>
              </a:defRPr>
            </a:lvl1pPr>
          </a:lstStyle>
          <a:p>
            <a:fld id="{8B28DBE6-A72F-4110-9C20-90C998823C45}" type="slidenum">
              <a:rPr lang="de-DE" smtClean="0"/>
              <a:pPr/>
              <a:t>4</a:t>
            </a:fld>
            <a:endParaRPr lang="de-DE" dirty="0"/>
          </a:p>
        </p:txBody>
      </p:sp>
      <p:pic>
        <p:nvPicPr>
          <p:cNvPr id="8" name="Picture 2" descr="https://mirrors.creativecommons.org/presskit/buttons/88x31/png/by.png">
            <a:extLst>
              <a:ext uri="{FF2B5EF4-FFF2-40B4-BE49-F238E27FC236}">
                <a16:creationId xmlns:a16="http://schemas.microsoft.com/office/drawing/2014/main" id="{F66ACA8D-0641-4F0B-905F-1ABCEA3E66C0}"/>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3083" y="6363629"/>
            <a:ext cx="693652" cy="242690"/>
          </a:xfrm>
          <a:prstGeom prst="rect">
            <a:avLst/>
          </a:prstGeom>
          <a:noFill/>
          <a:extLst>
            <a:ext uri="{909E8E84-426E-40DD-AFC4-6F175D3DCCD1}">
              <a14:hiddenFill xmlns:a14="http://schemas.microsoft.com/office/drawing/2010/main">
                <a:solidFill>
                  <a:srgbClr val="FFFFFF"/>
                </a:solidFill>
              </a14:hiddenFill>
            </a:ext>
          </a:extLst>
        </p:spPr>
      </p:pic>
      <p:sp>
        <p:nvSpPr>
          <p:cNvPr id="7" name="Rechteck 6">
            <a:extLst>
              <a:ext uri="{FF2B5EF4-FFF2-40B4-BE49-F238E27FC236}">
                <a16:creationId xmlns:a16="http://schemas.microsoft.com/office/drawing/2014/main" id="{16EA1CE3-21C9-426B-A2AF-C8A71EC9450B}"/>
              </a:ext>
            </a:extLst>
          </p:cNvPr>
          <p:cNvSpPr/>
          <p:nvPr/>
        </p:nvSpPr>
        <p:spPr>
          <a:xfrm>
            <a:off x="952762" y="6254141"/>
            <a:ext cx="4609139" cy="461665"/>
          </a:xfrm>
          <a:prstGeom prst="rect">
            <a:avLst/>
          </a:prstGeom>
        </p:spPr>
        <p:txBody>
          <a:bodyPr wrap="square">
            <a:spAutoFit/>
          </a:bodyPr>
          <a:lstStyle/>
          <a:p>
            <a:pPr lvl="0" defTabSz="685800" fontAlgn="base">
              <a:spcBef>
                <a:spcPct val="20000"/>
              </a:spcBef>
              <a:spcAft>
                <a:spcPct val="0"/>
              </a:spcAft>
              <a:buClr>
                <a:srgbClr val="FFFFFF"/>
              </a:buClr>
              <a:buSzPct val="90000"/>
              <a:defRPr/>
            </a:pPr>
            <a:r>
              <a:rPr lang="de-DE" sz="600" kern="0" dirty="0" err="1">
                <a:latin typeface="Arial"/>
                <a:ea typeface="ＭＳ Ｐゴシック"/>
                <a:cs typeface="ＭＳ Ｐゴシック" charset="0"/>
              </a:rPr>
              <a:t>Adapted</a:t>
            </a:r>
            <a:r>
              <a:rPr lang="de-DE" sz="600" kern="0" dirty="0">
                <a:latin typeface="Arial"/>
                <a:ea typeface="ＭＳ Ｐゴシック"/>
                <a:cs typeface="ＭＳ Ｐゴシック" charset="0"/>
              </a:rPr>
              <a:t> </a:t>
            </a:r>
            <a:r>
              <a:rPr lang="de-DE" sz="600" kern="0" dirty="0" err="1">
                <a:latin typeface="Arial"/>
                <a:ea typeface="ＭＳ Ｐゴシック"/>
                <a:cs typeface="ＭＳ Ｐゴシック" charset="0"/>
              </a:rPr>
              <a:t>from</a:t>
            </a:r>
            <a:r>
              <a:rPr lang="de-DE" sz="600" kern="0" dirty="0">
                <a:latin typeface="Arial"/>
                <a:ea typeface="ＭＳ Ｐゴシック"/>
                <a:cs typeface="ＭＳ Ｐゴシック" charset="0"/>
              </a:rPr>
              <a:t>: Schmidt C., Bortolomeazzi M., Boissonnet T., Fortmann-Grote C. </a:t>
            </a:r>
            <a:r>
              <a:rPr lang="de-DE" sz="600" i="1" kern="0" dirty="0">
                <a:latin typeface="Arial"/>
                <a:ea typeface="ＭＳ Ｐゴシック"/>
                <a:cs typeface="ＭＳ Ｐゴシック" charset="0"/>
              </a:rPr>
              <a:t>et al. </a:t>
            </a:r>
            <a:r>
              <a:rPr lang="de-DE" sz="600" kern="0" dirty="0">
                <a:latin typeface="Arial"/>
                <a:ea typeface="ＭＳ Ｐゴシック"/>
                <a:cs typeface="ＭＳ Ｐゴシック" charset="0"/>
              </a:rPr>
              <a:t>(2023). </a:t>
            </a:r>
            <a:r>
              <a:rPr lang="en-US" sz="600" kern="0" dirty="0">
                <a:latin typeface="Arial"/>
                <a:ea typeface="ＭＳ Ｐゴシック"/>
                <a:cs typeface="ＭＳ Ｐゴシック" charset="0"/>
              </a:rPr>
              <a:t>I3D:bio‘s OMERO training material: Re-usable, adjustable, multi-purpose slides for local user training. </a:t>
            </a:r>
            <a:r>
              <a:rPr lang="en-US" sz="600" kern="0" dirty="0" err="1">
                <a:latin typeface="Arial"/>
                <a:ea typeface="ＭＳ Ｐゴシック"/>
                <a:cs typeface="ＭＳ Ｐゴシック" charset="0"/>
              </a:rPr>
              <a:t>Zenodo</a:t>
            </a:r>
            <a:r>
              <a:rPr lang="en-US" sz="600" kern="0" dirty="0">
                <a:latin typeface="Arial"/>
                <a:ea typeface="ＭＳ Ｐゴシック"/>
                <a:cs typeface="ＭＳ Ｐゴシック" charset="0"/>
              </a:rPr>
              <a:t>.</a:t>
            </a:r>
            <a:r>
              <a:rPr lang="de-DE" sz="600" kern="0" dirty="0">
                <a:latin typeface="Arial"/>
                <a:ea typeface="ＭＳ Ｐゴシック"/>
                <a:cs typeface="ＭＳ Ｐゴシック" charset="0"/>
              </a:rPr>
              <a:t> DOI: 10.5281/zenodo.8323588. </a:t>
            </a:r>
            <a:r>
              <a:rPr lang="de-DE" sz="600" kern="0" dirty="0" err="1">
                <a:latin typeface="Arial"/>
                <a:ea typeface="ＭＳ Ｐゴシック"/>
                <a:cs typeface="ＭＳ Ｐゴシック" charset="0"/>
              </a:rPr>
              <a:t>If</a:t>
            </a:r>
            <a:r>
              <a:rPr lang="de-DE" sz="600" kern="0" dirty="0">
                <a:latin typeface="Arial"/>
                <a:ea typeface="ＭＳ Ｐゴシック"/>
                <a:cs typeface="ＭＳ Ｐゴシック" charset="0"/>
              </a:rPr>
              <a:t> not </a:t>
            </a:r>
            <a:r>
              <a:rPr lang="de-DE" sz="600" kern="0" dirty="0" err="1">
                <a:latin typeface="Arial"/>
                <a:ea typeface="ＭＳ Ｐゴシック"/>
                <a:cs typeface="ＭＳ Ｐゴシック" charset="0"/>
              </a:rPr>
              <a:t>stated</a:t>
            </a:r>
            <a:r>
              <a:rPr lang="de-DE" sz="600" kern="0" dirty="0">
                <a:latin typeface="Arial"/>
                <a:ea typeface="ＭＳ Ｐゴシック"/>
                <a:cs typeface="ＭＳ Ｐゴシック" charset="0"/>
              </a:rPr>
              <a:t> </a:t>
            </a:r>
            <a:r>
              <a:rPr lang="de-DE" sz="600" kern="0" dirty="0" err="1">
                <a:latin typeface="Arial"/>
                <a:ea typeface="ＭＳ Ｐゴシック"/>
                <a:cs typeface="ＭＳ Ｐゴシック" charset="0"/>
              </a:rPr>
              <a:t>otherwise</a:t>
            </a:r>
            <a:r>
              <a:rPr lang="de-DE" sz="600" kern="0" dirty="0">
                <a:latin typeface="Arial"/>
                <a:ea typeface="ＭＳ Ｐゴシック"/>
                <a:cs typeface="ＭＳ Ｐゴシック" charset="0"/>
              </a:rPr>
              <a:t>, </a:t>
            </a:r>
            <a:r>
              <a:rPr lang="de-DE" sz="600" kern="0" dirty="0" err="1">
                <a:latin typeface="Arial"/>
                <a:ea typeface="ＭＳ Ｐゴシック"/>
                <a:cs typeface="ＭＳ Ｐゴシック" charset="0"/>
              </a:rPr>
              <a:t>the</a:t>
            </a:r>
            <a:r>
              <a:rPr lang="de-DE" sz="600" kern="0" dirty="0">
                <a:latin typeface="Arial"/>
                <a:ea typeface="ＭＳ Ｐゴシック"/>
                <a:cs typeface="ＭＳ Ｐゴシック" charset="0"/>
              </a:rPr>
              <a:t> </a:t>
            </a:r>
            <a:r>
              <a:rPr lang="de-DE" sz="600" kern="0" dirty="0" err="1">
                <a:latin typeface="Arial"/>
                <a:ea typeface="ＭＳ Ｐゴシック"/>
                <a:cs typeface="ＭＳ Ｐゴシック" charset="0"/>
              </a:rPr>
              <a:t>content</a:t>
            </a:r>
            <a:r>
              <a:rPr lang="de-DE" sz="600" kern="0" dirty="0">
                <a:latin typeface="Arial"/>
                <a:ea typeface="ＭＳ Ｐゴシック"/>
                <a:cs typeface="ＭＳ Ｐゴシック" charset="0"/>
              </a:rPr>
              <a:t> of </a:t>
            </a:r>
            <a:r>
              <a:rPr lang="de-DE" sz="600" kern="0" dirty="0" err="1">
                <a:latin typeface="Arial"/>
                <a:ea typeface="ＭＳ Ｐゴシック"/>
                <a:cs typeface="ＭＳ Ｐゴシック" charset="0"/>
              </a:rPr>
              <a:t>this</a:t>
            </a:r>
            <a:r>
              <a:rPr lang="de-DE" sz="600" kern="0" dirty="0">
                <a:latin typeface="Arial"/>
                <a:ea typeface="ＭＳ Ｐゴシック"/>
                <a:cs typeface="ＭＳ Ｐゴシック" charset="0"/>
              </a:rPr>
              <a:t> material (</a:t>
            </a:r>
            <a:r>
              <a:rPr lang="de-DE" sz="600" kern="0" dirty="0" err="1">
                <a:latin typeface="Arial"/>
                <a:ea typeface="ＭＳ Ｐゴシック"/>
                <a:cs typeface="ＭＳ Ｐゴシック" charset="0"/>
              </a:rPr>
              <a:t>except</a:t>
            </a:r>
            <a:r>
              <a:rPr lang="de-DE" sz="600" kern="0" dirty="0">
                <a:latin typeface="Arial"/>
                <a:ea typeface="ＭＳ Ｐゴシック"/>
                <a:cs typeface="ＭＳ Ｐゴシック" charset="0"/>
              </a:rPr>
              <a:t> </a:t>
            </a:r>
            <a:r>
              <a:rPr lang="de-DE" sz="600" kern="0" dirty="0" err="1">
                <a:latin typeface="Arial"/>
                <a:ea typeface="ＭＳ Ｐゴシック"/>
                <a:cs typeface="ＭＳ Ｐゴシック" charset="0"/>
              </a:rPr>
              <a:t>for</a:t>
            </a:r>
            <a:r>
              <a:rPr lang="de-DE" sz="600" kern="0" dirty="0">
                <a:latin typeface="Arial"/>
                <a:ea typeface="ＭＳ Ｐゴシック"/>
                <a:cs typeface="ＭＳ Ｐゴシック" charset="0"/>
              </a:rPr>
              <a:t> </a:t>
            </a:r>
            <a:r>
              <a:rPr lang="de-DE" sz="600" kern="0" dirty="0" err="1">
                <a:latin typeface="Arial"/>
                <a:ea typeface="ＭＳ Ｐゴシック"/>
                <a:cs typeface="ＭＳ Ｐゴシック" charset="0"/>
              </a:rPr>
              <a:t>logos</a:t>
            </a:r>
            <a:r>
              <a:rPr lang="de-DE" sz="600" kern="0" dirty="0">
                <a:latin typeface="Arial"/>
                <a:ea typeface="ＭＳ Ｐゴシック"/>
                <a:cs typeface="ＭＳ Ｐゴシック" charset="0"/>
              </a:rPr>
              <a:t> and </a:t>
            </a:r>
            <a:r>
              <a:rPr lang="de-DE" sz="600" kern="0" dirty="0" err="1">
                <a:latin typeface="Arial"/>
                <a:ea typeface="ＭＳ Ｐゴシック"/>
                <a:cs typeface="ＭＳ Ｐゴシック" charset="0"/>
              </a:rPr>
              <a:t>the</a:t>
            </a:r>
            <a:r>
              <a:rPr lang="de-DE" sz="600" kern="0" dirty="0">
                <a:latin typeface="Arial"/>
                <a:ea typeface="ＭＳ Ｐゴシック"/>
                <a:cs typeface="ＭＳ Ｐゴシック" charset="0"/>
              </a:rPr>
              <a:t> </a:t>
            </a:r>
            <a:r>
              <a:rPr lang="de-DE" sz="600" kern="0" dirty="0" err="1">
                <a:latin typeface="Arial"/>
                <a:ea typeface="ＭＳ Ｐゴシック"/>
                <a:cs typeface="ＭＳ Ｐゴシック" charset="0"/>
              </a:rPr>
              <a:t>slide</a:t>
            </a:r>
            <a:r>
              <a:rPr lang="de-DE" sz="600" kern="0" dirty="0">
                <a:latin typeface="Arial"/>
                <a:ea typeface="ＭＳ Ｐゴシック"/>
                <a:cs typeface="ＭＳ Ｐゴシック" charset="0"/>
              </a:rPr>
              <a:t> design) </a:t>
            </a:r>
            <a:r>
              <a:rPr lang="de-DE" sz="600" kern="0" dirty="0" err="1">
                <a:latin typeface="Arial"/>
                <a:ea typeface="ＭＳ Ｐゴシック"/>
                <a:cs typeface="ＭＳ Ｐゴシック" charset="0"/>
              </a:rPr>
              <a:t>is</a:t>
            </a:r>
            <a:r>
              <a:rPr lang="de-DE" sz="600" kern="0" dirty="0">
                <a:latin typeface="Arial"/>
                <a:ea typeface="ＭＳ Ｐゴシック"/>
                <a:cs typeface="ＭＳ Ｐゴシック" charset="0"/>
              </a:rPr>
              <a:t> </a:t>
            </a:r>
            <a:r>
              <a:rPr lang="de-DE" sz="600" kern="0" dirty="0" err="1">
                <a:latin typeface="Arial"/>
                <a:ea typeface="ＭＳ Ｐゴシック"/>
                <a:cs typeface="ＭＳ Ｐゴシック" charset="0"/>
              </a:rPr>
              <a:t>published</a:t>
            </a:r>
            <a:r>
              <a:rPr lang="de-DE" sz="600" kern="0" dirty="0">
                <a:latin typeface="Arial"/>
                <a:ea typeface="ＭＳ Ｐゴシック"/>
                <a:cs typeface="ＭＳ Ｐゴシック" charset="0"/>
              </a:rPr>
              <a:t> </a:t>
            </a:r>
            <a:r>
              <a:rPr lang="de-DE" sz="600" kern="0" dirty="0" err="1">
                <a:latin typeface="Arial"/>
                <a:ea typeface="ＭＳ Ｐゴシック"/>
                <a:cs typeface="ＭＳ Ｐゴシック" charset="0"/>
              </a:rPr>
              <a:t>under</a:t>
            </a:r>
            <a:r>
              <a:rPr lang="de-DE" sz="600" kern="0" dirty="0">
                <a:latin typeface="Arial"/>
                <a:ea typeface="ＭＳ Ｐゴシック"/>
                <a:cs typeface="ＭＳ Ｐゴシック" charset="0"/>
              </a:rPr>
              <a:t> </a:t>
            </a:r>
            <a:r>
              <a:rPr lang="de-DE" sz="600" kern="0" dirty="0">
                <a:latin typeface="Arial"/>
                <a:ea typeface="ＭＳ Ｐゴシック"/>
                <a:cs typeface="ＭＳ Ｐゴシック" charset="0"/>
                <a:hlinkClick r:id="rId3">
                  <a:extLst>
                    <a:ext uri="{A12FA001-AC4F-418D-AE19-62706E023703}">
                      <ahyp:hlinkClr xmlns:ahyp="http://schemas.microsoft.com/office/drawing/2018/hyperlinkcolor" val="tx"/>
                    </a:ext>
                  </a:extLst>
                </a:hlinkClick>
              </a:rPr>
              <a:t>Creative Commons Attribution 4.0 </a:t>
            </a:r>
            <a:r>
              <a:rPr lang="de-DE" sz="600" kern="0" dirty="0" err="1">
                <a:latin typeface="Arial"/>
                <a:ea typeface="ＭＳ Ｐゴシック"/>
                <a:cs typeface="ＭＳ Ｐゴシック" charset="0"/>
                <a:hlinkClick r:id="rId3">
                  <a:extLst>
                    <a:ext uri="{A12FA001-AC4F-418D-AE19-62706E023703}">
                      <ahyp:hlinkClr xmlns:ahyp="http://schemas.microsoft.com/office/drawing/2018/hyperlinkcolor" val="tx"/>
                    </a:ext>
                  </a:extLst>
                </a:hlinkClick>
              </a:rPr>
              <a:t>license</a:t>
            </a:r>
            <a:r>
              <a:rPr lang="de-DE" sz="600" kern="0" dirty="0">
                <a:latin typeface="Arial"/>
                <a:ea typeface="ＭＳ Ｐゴシック"/>
                <a:cs typeface="ＭＳ Ｐゴシック" charset="0"/>
              </a:rPr>
              <a:t>.</a:t>
            </a:r>
          </a:p>
          <a:p>
            <a:pPr algn="just">
              <a:defRPr/>
            </a:pPr>
            <a:endParaRPr lang="de-DE" sz="600" dirty="0"/>
          </a:p>
        </p:txBody>
      </p:sp>
      <p:sp>
        <p:nvSpPr>
          <p:cNvPr id="9" name="Textfeld 8">
            <a:extLst>
              <a:ext uri="{FF2B5EF4-FFF2-40B4-BE49-F238E27FC236}">
                <a16:creationId xmlns:a16="http://schemas.microsoft.com/office/drawing/2014/main" id="{9A265473-CD93-48B7-9359-3B3D4196C148}"/>
              </a:ext>
            </a:extLst>
          </p:cNvPr>
          <p:cNvSpPr txBox="1"/>
          <p:nvPr/>
        </p:nvSpPr>
        <p:spPr>
          <a:xfrm>
            <a:off x="793458" y="1135937"/>
            <a:ext cx="10372288" cy="3912994"/>
          </a:xfrm>
          <a:prstGeom prst="rect">
            <a:avLst/>
          </a:prstGeom>
          <a:noFill/>
        </p:spPr>
        <p:txBody>
          <a:bodyPr wrap="square" rtlCol="0">
            <a:spAutoFit/>
          </a:bodyPr>
          <a:lstStyle/>
          <a:p>
            <a:pPr>
              <a:lnSpc>
                <a:spcPct val="150000"/>
              </a:lnSpc>
            </a:pPr>
            <a:r>
              <a:rPr lang="de-DE" sz="2400" dirty="0">
                <a:latin typeface="Leelawadee UI" panose="020B0502040204020203" pitchFamily="34" charset="-34"/>
                <a:cs typeface="Leelawadee UI" panose="020B0502040204020203" pitchFamily="34" charset="-34"/>
              </a:rPr>
              <a:t>A</a:t>
            </a:r>
            <a:r>
              <a:rPr lang="de-DE" sz="2800" b="1" dirty="0">
                <a:latin typeface="Leelawadee UI" panose="020B0502040204020203" pitchFamily="34" charset="-34"/>
                <a:cs typeface="Leelawadee UI" panose="020B0502040204020203" pitchFamily="34" charset="-34"/>
              </a:rPr>
              <a:t> </a:t>
            </a:r>
            <a:r>
              <a:rPr lang="de-DE" sz="2800" b="1" dirty="0" err="1">
                <a:latin typeface="Leelawadee UI" panose="020B0502040204020203" pitchFamily="34" charset="-34"/>
                <a:cs typeface="Leelawadee UI" panose="020B0502040204020203" pitchFamily="34" charset="-34"/>
              </a:rPr>
              <a:t>controlled</a:t>
            </a:r>
            <a:r>
              <a:rPr lang="de-DE" sz="2800" b="1" dirty="0">
                <a:latin typeface="Leelawadee UI" panose="020B0502040204020203" pitchFamily="34" charset="-34"/>
                <a:cs typeface="Leelawadee UI" panose="020B0502040204020203" pitchFamily="34" charset="-34"/>
              </a:rPr>
              <a:t> </a:t>
            </a:r>
            <a:r>
              <a:rPr lang="de-DE" sz="2800" b="1" dirty="0" err="1">
                <a:latin typeface="Leelawadee UI" panose="020B0502040204020203" pitchFamily="34" charset="-34"/>
                <a:cs typeface="Leelawadee UI" panose="020B0502040204020203" pitchFamily="34" charset="-34"/>
              </a:rPr>
              <a:t>vocabulary</a:t>
            </a:r>
            <a:r>
              <a:rPr lang="de-DE" sz="2800" b="1" dirty="0">
                <a:latin typeface="Leelawadee UI" panose="020B0502040204020203" pitchFamily="34" charset="-34"/>
                <a:cs typeface="Leelawadee UI" panose="020B0502040204020203" pitchFamily="34" charset="-34"/>
              </a:rPr>
              <a:t> </a:t>
            </a:r>
            <a:r>
              <a:rPr lang="de-DE" sz="2400" dirty="0" err="1">
                <a:latin typeface="Leelawadee UI" panose="020B0502040204020203" pitchFamily="34" charset="-34"/>
                <a:cs typeface="Leelawadee UI" panose="020B0502040204020203" pitchFamily="34" charset="-34"/>
              </a:rPr>
              <a:t>provides</a:t>
            </a:r>
            <a:r>
              <a:rPr lang="de-DE" sz="2400" dirty="0">
                <a:latin typeface="Leelawadee UI" panose="020B0502040204020203" pitchFamily="34" charset="-34"/>
                <a:cs typeface="Leelawadee UI" panose="020B0502040204020203" pitchFamily="34" charset="-34"/>
              </a:rPr>
              <a:t> a </a:t>
            </a:r>
            <a:r>
              <a:rPr lang="de-DE" sz="2400" dirty="0" err="1">
                <a:latin typeface="Leelawadee UI" panose="020B0502040204020203" pitchFamily="34" charset="-34"/>
                <a:cs typeface="Leelawadee UI" panose="020B0502040204020203" pitchFamily="34" charset="-34"/>
              </a:rPr>
              <a:t>list</a:t>
            </a:r>
            <a:r>
              <a:rPr lang="de-DE" sz="2400" dirty="0">
                <a:latin typeface="Leelawadee UI" panose="020B0502040204020203" pitchFamily="34" charset="-34"/>
                <a:cs typeface="Leelawadee UI" panose="020B0502040204020203" pitchFamily="34" charset="-34"/>
              </a:rPr>
              <a:t> of </a:t>
            </a:r>
            <a:r>
              <a:rPr lang="de-DE" sz="2400" dirty="0" err="1">
                <a:latin typeface="Leelawadee UI" panose="020B0502040204020203" pitchFamily="34" charset="-34"/>
                <a:cs typeface="Leelawadee UI" panose="020B0502040204020203" pitchFamily="34" charset="-34"/>
              </a:rPr>
              <a:t>terms</a:t>
            </a:r>
            <a:r>
              <a:rPr lang="de-DE" sz="2400" dirty="0">
                <a:latin typeface="Leelawadee UI" panose="020B0502040204020203" pitchFamily="34" charset="-34"/>
                <a:cs typeface="Leelawadee UI" panose="020B0502040204020203" pitchFamily="34" charset="-34"/>
              </a:rPr>
              <a:t>.</a:t>
            </a:r>
          </a:p>
          <a:p>
            <a:pPr marL="285750" indent="-285750">
              <a:lnSpc>
                <a:spcPct val="150000"/>
              </a:lnSpc>
              <a:buFont typeface="Arial" panose="020B0604020202020204" pitchFamily="34" charset="0"/>
              <a:buChar char="•"/>
            </a:pPr>
            <a:r>
              <a:rPr lang="de-DE" sz="2000" dirty="0">
                <a:latin typeface="Leelawadee UI" panose="020B0502040204020203" pitchFamily="34" charset="-34"/>
                <a:cs typeface="Leelawadee UI" panose="020B0502040204020203" pitchFamily="34" charset="-34"/>
              </a:rPr>
              <a:t>a </a:t>
            </a:r>
            <a:r>
              <a:rPr lang="de-DE" sz="2000" dirty="0" err="1">
                <a:latin typeface="Leelawadee UI" panose="020B0502040204020203" pitchFamily="34" charset="-34"/>
                <a:cs typeface="Leelawadee UI" panose="020B0502040204020203" pitchFamily="34" charset="-34"/>
              </a:rPr>
              <a:t>definition</a:t>
            </a:r>
            <a:r>
              <a:rPr lang="de-DE" sz="2000" dirty="0">
                <a:latin typeface="Leelawadee UI" panose="020B0502040204020203" pitchFamily="34" charset="-34"/>
                <a:cs typeface="Leelawadee UI" panose="020B0502040204020203" pitchFamily="34" charset="-34"/>
              </a:rPr>
              <a:t> of </a:t>
            </a:r>
            <a:r>
              <a:rPr lang="de-DE" sz="2000" dirty="0" err="1">
                <a:latin typeface="Leelawadee UI" panose="020B0502040204020203" pitchFamily="34" charset="-34"/>
                <a:cs typeface="Leelawadee UI" panose="020B0502040204020203" pitchFamily="34" charset="-34"/>
              </a:rPr>
              <a:t>each</a:t>
            </a:r>
            <a:r>
              <a:rPr lang="de-DE" sz="2000" dirty="0">
                <a:latin typeface="Leelawadee UI" panose="020B0502040204020203" pitchFamily="34" charset="-34"/>
                <a:cs typeface="Leelawadee UI" panose="020B0502040204020203" pitchFamily="34" charset="-34"/>
              </a:rPr>
              <a:t> </a:t>
            </a:r>
            <a:r>
              <a:rPr lang="de-DE" sz="2000" dirty="0" err="1">
                <a:latin typeface="Leelawadee UI" panose="020B0502040204020203" pitchFamily="34" charset="-34"/>
                <a:cs typeface="Leelawadee UI" panose="020B0502040204020203" pitchFamily="34" charset="-34"/>
              </a:rPr>
              <a:t>term</a:t>
            </a:r>
            <a:endParaRPr lang="de-DE" sz="2000" dirty="0">
              <a:latin typeface="Leelawadee UI" panose="020B0502040204020203" pitchFamily="34" charset="-34"/>
              <a:cs typeface="Leelawadee UI" panose="020B0502040204020203" pitchFamily="34" charset="-34"/>
            </a:endParaRPr>
          </a:p>
          <a:p>
            <a:pPr marL="285750" indent="-285750">
              <a:lnSpc>
                <a:spcPct val="150000"/>
              </a:lnSpc>
              <a:buFont typeface="Arial" panose="020B0604020202020204" pitchFamily="34" charset="0"/>
              <a:buChar char="•"/>
            </a:pPr>
            <a:r>
              <a:rPr lang="de-DE" sz="2000" dirty="0">
                <a:latin typeface="Leelawadee UI" panose="020B0502040204020203" pitchFamily="34" charset="-34"/>
                <a:cs typeface="Leelawadee UI" panose="020B0502040204020203" pitchFamily="34" charset="-34"/>
              </a:rPr>
              <a:t>a </a:t>
            </a:r>
            <a:r>
              <a:rPr lang="de-DE" sz="2000" dirty="0" err="1">
                <a:latin typeface="Leelawadee UI" panose="020B0502040204020203" pitchFamily="34" charset="-34"/>
                <a:cs typeface="Leelawadee UI" panose="020B0502040204020203" pitchFamily="34" charset="-34"/>
              </a:rPr>
              <a:t>unique</a:t>
            </a:r>
            <a:r>
              <a:rPr lang="de-DE" sz="2000" dirty="0">
                <a:latin typeface="Leelawadee UI" panose="020B0502040204020203" pitchFamily="34" charset="-34"/>
                <a:cs typeface="Leelawadee UI" panose="020B0502040204020203" pitchFamily="34" charset="-34"/>
              </a:rPr>
              <a:t> </a:t>
            </a:r>
            <a:r>
              <a:rPr lang="de-DE" sz="2000" dirty="0" err="1">
                <a:latin typeface="Leelawadee UI" panose="020B0502040204020203" pitchFamily="34" charset="-34"/>
                <a:cs typeface="Leelawadee UI" panose="020B0502040204020203" pitchFamily="34" charset="-34"/>
              </a:rPr>
              <a:t>identifier</a:t>
            </a:r>
            <a:r>
              <a:rPr lang="de-DE" sz="2000" dirty="0">
                <a:latin typeface="Leelawadee UI" panose="020B0502040204020203" pitchFamily="34" charset="-34"/>
                <a:cs typeface="Leelawadee UI" panose="020B0502040204020203" pitchFamily="34" charset="-34"/>
              </a:rPr>
              <a:t> of </a:t>
            </a:r>
            <a:r>
              <a:rPr lang="de-DE" sz="2000" dirty="0" err="1">
                <a:latin typeface="Leelawadee UI" panose="020B0502040204020203" pitchFamily="34" charset="-34"/>
                <a:cs typeface="Leelawadee UI" panose="020B0502040204020203" pitchFamily="34" charset="-34"/>
              </a:rPr>
              <a:t>each</a:t>
            </a:r>
            <a:r>
              <a:rPr lang="de-DE" sz="2000" dirty="0">
                <a:latin typeface="Leelawadee UI" panose="020B0502040204020203" pitchFamily="34" charset="-34"/>
                <a:cs typeface="Leelawadee UI" panose="020B0502040204020203" pitchFamily="34" charset="-34"/>
              </a:rPr>
              <a:t> </a:t>
            </a:r>
            <a:r>
              <a:rPr lang="de-DE" sz="2000" dirty="0" err="1">
                <a:latin typeface="Leelawadee UI" panose="020B0502040204020203" pitchFamily="34" charset="-34"/>
                <a:cs typeface="Leelawadee UI" panose="020B0502040204020203" pitchFamily="34" charset="-34"/>
              </a:rPr>
              <a:t>term</a:t>
            </a:r>
            <a:endParaRPr lang="de-DE" sz="2000" dirty="0">
              <a:latin typeface="Leelawadee UI" panose="020B0502040204020203" pitchFamily="34" charset="-34"/>
              <a:cs typeface="Leelawadee UI" panose="020B0502040204020203" pitchFamily="34" charset="-34"/>
            </a:endParaRPr>
          </a:p>
          <a:p>
            <a:pPr marL="285750" indent="-285750">
              <a:lnSpc>
                <a:spcPct val="150000"/>
              </a:lnSpc>
              <a:buFont typeface="Arial" panose="020B0604020202020204" pitchFamily="34" charset="0"/>
              <a:buChar char="•"/>
            </a:pPr>
            <a:r>
              <a:rPr lang="de-DE" sz="2000" dirty="0">
                <a:latin typeface="Leelawadee UI" panose="020B0502040204020203" pitchFamily="34" charset="-34"/>
                <a:cs typeface="Leelawadee UI" panose="020B0502040204020203" pitchFamily="34" charset="-34"/>
              </a:rPr>
              <a:t>different </a:t>
            </a:r>
            <a:r>
              <a:rPr lang="de-DE" sz="2000" dirty="0" err="1">
                <a:latin typeface="Leelawadee UI" panose="020B0502040204020203" pitchFamily="34" charset="-34"/>
                <a:cs typeface="Leelawadee UI" panose="020B0502040204020203" pitchFamily="34" charset="-34"/>
              </a:rPr>
              <a:t>types</a:t>
            </a:r>
            <a:r>
              <a:rPr lang="de-DE" sz="2000" dirty="0">
                <a:latin typeface="Leelawadee UI" panose="020B0502040204020203" pitchFamily="34" charset="-34"/>
                <a:cs typeface="Leelawadee UI" panose="020B0502040204020203" pitchFamily="34" charset="-34"/>
              </a:rPr>
              <a:t> </a:t>
            </a:r>
            <a:r>
              <a:rPr lang="de-DE" sz="2000" dirty="0" err="1">
                <a:latin typeface="Leelawadee UI" panose="020B0502040204020203" pitchFamily="34" charset="-34"/>
                <a:cs typeface="Leelawadee UI" panose="020B0502040204020203" pitchFamily="34" charset="-34"/>
              </a:rPr>
              <a:t>exist</a:t>
            </a:r>
            <a:r>
              <a:rPr lang="de-DE" sz="2000" dirty="0">
                <a:latin typeface="Leelawadee UI" panose="020B0502040204020203" pitchFamily="34" charset="-34"/>
                <a:cs typeface="Leelawadee UI" panose="020B0502040204020203" pitchFamily="34" charset="-34"/>
              </a:rPr>
              <a:t>, e.g., </a:t>
            </a:r>
          </a:p>
          <a:p>
            <a:pPr marL="742950" lvl="1" indent="-285750">
              <a:lnSpc>
                <a:spcPct val="150000"/>
              </a:lnSpc>
              <a:buFont typeface="Arial" panose="020B0604020202020204" pitchFamily="34" charset="0"/>
              <a:buChar char="•"/>
            </a:pPr>
            <a:r>
              <a:rPr lang="de-DE" sz="2000" dirty="0" err="1">
                <a:latin typeface="Leelawadee UI" panose="020B0502040204020203" pitchFamily="34" charset="-34"/>
                <a:cs typeface="Leelawadee UI" panose="020B0502040204020203" pitchFamily="34" charset="-34"/>
              </a:rPr>
              <a:t>Alphabetical</a:t>
            </a:r>
            <a:r>
              <a:rPr lang="de-DE" sz="2000" dirty="0">
                <a:latin typeface="Leelawadee UI" panose="020B0502040204020203" pitchFamily="34" charset="-34"/>
                <a:cs typeface="Leelawadee UI" panose="020B0502040204020203" pitchFamily="34" charset="-34"/>
              </a:rPr>
              <a:t> </a:t>
            </a:r>
            <a:r>
              <a:rPr lang="de-DE" sz="2000" dirty="0" err="1">
                <a:latin typeface="Leelawadee UI" panose="020B0502040204020203" pitchFamily="34" charset="-34"/>
                <a:cs typeface="Leelawadee UI" panose="020B0502040204020203" pitchFamily="34" charset="-34"/>
              </a:rPr>
              <a:t>list</a:t>
            </a:r>
            <a:endParaRPr lang="de-DE" sz="2000" dirty="0">
              <a:latin typeface="Leelawadee UI" panose="020B0502040204020203" pitchFamily="34" charset="-34"/>
              <a:cs typeface="Leelawadee UI" panose="020B0502040204020203" pitchFamily="34" charset="-34"/>
            </a:endParaRPr>
          </a:p>
          <a:p>
            <a:pPr marL="742950" lvl="1" indent="-285750">
              <a:lnSpc>
                <a:spcPct val="150000"/>
              </a:lnSpc>
              <a:buFont typeface="Arial" panose="020B0604020202020204" pitchFamily="34" charset="0"/>
              <a:buChar char="•"/>
            </a:pPr>
            <a:r>
              <a:rPr lang="de-DE" sz="2000" dirty="0">
                <a:latin typeface="Leelawadee UI" panose="020B0502040204020203" pitchFamily="34" charset="-34"/>
                <a:cs typeface="Leelawadee UI" panose="020B0502040204020203" pitchFamily="34" charset="-34"/>
              </a:rPr>
              <a:t>Thesaurus (a </a:t>
            </a:r>
            <a:r>
              <a:rPr lang="de-DE" sz="2000" dirty="0" err="1">
                <a:latin typeface="Leelawadee UI" panose="020B0502040204020203" pitchFamily="34" charset="-34"/>
                <a:cs typeface="Leelawadee UI" panose="020B0502040204020203" pitchFamily="34" charset="-34"/>
              </a:rPr>
              <a:t>collection</a:t>
            </a:r>
            <a:r>
              <a:rPr lang="de-DE" sz="2000" dirty="0">
                <a:latin typeface="Leelawadee UI" panose="020B0502040204020203" pitchFamily="34" charset="-34"/>
                <a:cs typeface="Leelawadee UI" panose="020B0502040204020203" pitchFamily="34" charset="-34"/>
              </a:rPr>
              <a:t> of </a:t>
            </a:r>
            <a:r>
              <a:rPr lang="de-DE" sz="2000" dirty="0" err="1">
                <a:latin typeface="Leelawadee UI" panose="020B0502040204020203" pitchFamily="34" charset="-34"/>
                <a:cs typeface="Leelawadee UI" panose="020B0502040204020203" pitchFamily="34" charset="-34"/>
              </a:rPr>
              <a:t>synonyms</a:t>
            </a:r>
            <a:r>
              <a:rPr lang="de-DE" sz="2000" dirty="0">
                <a:latin typeface="Leelawadee UI" panose="020B0502040204020203" pitchFamily="34" charset="-34"/>
                <a:cs typeface="Leelawadee UI" panose="020B0502040204020203" pitchFamily="34" charset="-34"/>
              </a:rPr>
              <a:t>)</a:t>
            </a:r>
          </a:p>
          <a:p>
            <a:pPr marL="742950" lvl="1" indent="-285750">
              <a:lnSpc>
                <a:spcPct val="150000"/>
              </a:lnSpc>
              <a:buFont typeface="Arial" panose="020B0604020202020204" pitchFamily="34" charset="0"/>
              <a:buChar char="•"/>
            </a:pPr>
            <a:r>
              <a:rPr lang="de-DE" sz="2000" dirty="0" err="1">
                <a:latin typeface="Leelawadee UI" panose="020B0502040204020203" pitchFamily="34" charset="-34"/>
                <a:cs typeface="Leelawadee UI" panose="020B0502040204020203" pitchFamily="34" charset="-34"/>
              </a:rPr>
              <a:t>Taxonomy</a:t>
            </a:r>
            <a:r>
              <a:rPr lang="de-DE" sz="2000" dirty="0">
                <a:latin typeface="Leelawadee UI" panose="020B0502040204020203" pitchFamily="34" charset="-34"/>
                <a:cs typeface="Leelawadee UI" panose="020B0502040204020203" pitchFamily="34" charset="-34"/>
              </a:rPr>
              <a:t> (</a:t>
            </a:r>
            <a:r>
              <a:rPr lang="de-DE" sz="2000" dirty="0" err="1">
                <a:latin typeface="Leelawadee UI" panose="020B0502040204020203" pitchFamily="34" charset="-34"/>
                <a:cs typeface="Leelawadee UI" panose="020B0502040204020203" pitchFamily="34" charset="-34"/>
              </a:rPr>
              <a:t>hierarchical</a:t>
            </a:r>
            <a:r>
              <a:rPr lang="de-DE" sz="2000" dirty="0">
                <a:latin typeface="Leelawadee UI" panose="020B0502040204020203" pitchFamily="34" charset="-34"/>
                <a:cs typeface="Leelawadee UI" panose="020B0502040204020203" pitchFamily="34" charset="-34"/>
              </a:rPr>
              <a:t> </a:t>
            </a:r>
            <a:r>
              <a:rPr lang="de-DE" sz="2000" dirty="0" err="1">
                <a:latin typeface="Leelawadee UI" panose="020B0502040204020203" pitchFamily="34" charset="-34"/>
                <a:cs typeface="Leelawadee UI" panose="020B0502040204020203" pitchFamily="34" charset="-34"/>
              </a:rPr>
              <a:t>or</a:t>
            </a:r>
            <a:r>
              <a:rPr lang="de-DE" sz="2000" dirty="0">
                <a:latin typeface="Leelawadee UI" panose="020B0502040204020203" pitchFamily="34" charset="-34"/>
                <a:cs typeface="Leelawadee UI" panose="020B0502040204020203" pitchFamily="34" charset="-34"/>
              </a:rPr>
              <a:t> network-like </a:t>
            </a:r>
            <a:r>
              <a:rPr lang="de-DE" sz="2000" dirty="0" err="1">
                <a:latin typeface="Leelawadee UI" panose="020B0502040204020203" pitchFamily="34" charset="-34"/>
                <a:cs typeface="Leelawadee UI" panose="020B0502040204020203" pitchFamily="34" charset="-34"/>
              </a:rPr>
              <a:t>list</a:t>
            </a:r>
            <a:r>
              <a:rPr lang="de-DE" sz="2000" dirty="0">
                <a:latin typeface="Leelawadee UI" panose="020B0502040204020203" pitchFamily="34" charset="-34"/>
                <a:cs typeface="Leelawadee UI" panose="020B0502040204020203" pitchFamily="34" charset="-34"/>
              </a:rPr>
              <a:t> of </a:t>
            </a:r>
            <a:r>
              <a:rPr lang="de-DE" sz="2000" dirty="0" err="1">
                <a:latin typeface="Leelawadee UI" panose="020B0502040204020203" pitchFamily="34" charset="-34"/>
                <a:cs typeface="Leelawadee UI" panose="020B0502040204020203" pitchFamily="34" charset="-34"/>
              </a:rPr>
              <a:t>terms</a:t>
            </a:r>
            <a:r>
              <a:rPr lang="de-DE" sz="2000" dirty="0">
                <a:latin typeface="Leelawadee UI" panose="020B0502040204020203" pitchFamily="34" charset="-34"/>
                <a:cs typeface="Leelawadee UI" panose="020B0502040204020203" pitchFamily="34" charset="-34"/>
              </a:rPr>
              <a:t>)</a:t>
            </a:r>
          </a:p>
          <a:p>
            <a:pPr marL="742950" lvl="1" indent="-285750">
              <a:lnSpc>
                <a:spcPct val="150000"/>
              </a:lnSpc>
              <a:buFont typeface="Arial" panose="020B0604020202020204" pitchFamily="34" charset="0"/>
              <a:buChar char="•"/>
            </a:pPr>
            <a:r>
              <a:rPr lang="de-DE" sz="2000" dirty="0">
                <a:latin typeface="Leelawadee UI" panose="020B0502040204020203" pitchFamily="34" charset="-34"/>
                <a:cs typeface="Leelawadee UI" panose="020B0502040204020203" pitchFamily="34" charset="-34"/>
              </a:rPr>
              <a:t>(</a:t>
            </a:r>
            <a:r>
              <a:rPr lang="de-DE" sz="2000" dirty="0" err="1">
                <a:latin typeface="Leelawadee UI" panose="020B0502040204020203" pitchFamily="34" charset="-34"/>
                <a:cs typeface="Leelawadee UI" panose="020B0502040204020203" pitchFamily="34" charset="-34"/>
              </a:rPr>
              <a:t>ontology</a:t>
            </a:r>
            <a:r>
              <a:rPr lang="de-DE" sz="2000" dirty="0">
                <a:latin typeface="Leelawadee UI" panose="020B0502040204020203" pitchFamily="34" charset="-34"/>
                <a:cs typeface="Leelawadee UI" panose="020B0502040204020203" pitchFamily="34" charset="-34"/>
              </a:rPr>
              <a:t>)</a:t>
            </a:r>
          </a:p>
        </p:txBody>
      </p:sp>
      <p:sp>
        <p:nvSpPr>
          <p:cNvPr id="10" name="Textfeld 9">
            <a:extLst>
              <a:ext uri="{FF2B5EF4-FFF2-40B4-BE49-F238E27FC236}">
                <a16:creationId xmlns:a16="http://schemas.microsoft.com/office/drawing/2014/main" id="{BF4E9B72-8EF5-42AF-A00E-84ECDA075DA1}"/>
              </a:ext>
            </a:extLst>
          </p:cNvPr>
          <p:cNvSpPr txBox="1"/>
          <p:nvPr/>
        </p:nvSpPr>
        <p:spPr>
          <a:xfrm>
            <a:off x="2579539" y="5219007"/>
            <a:ext cx="6800127" cy="461665"/>
          </a:xfrm>
          <a:prstGeom prst="rect">
            <a:avLst/>
          </a:prstGeom>
          <a:noFill/>
        </p:spPr>
        <p:txBody>
          <a:bodyPr wrap="square" rtlCol="0">
            <a:spAutoFit/>
          </a:bodyPr>
          <a:lstStyle/>
          <a:p>
            <a:pPr algn="ctr"/>
            <a:r>
              <a:rPr lang="de-DE" sz="2400" b="1" dirty="0">
                <a:solidFill>
                  <a:schemeClr val="tx2">
                    <a:lumMod val="75000"/>
                  </a:schemeClr>
                </a:solidFill>
                <a:latin typeface="Leelawadee UI" panose="020B0502040204020203" pitchFamily="34" charset="-34"/>
                <a:cs typeface="Leelawadee UI" panose="020B0502040204020203" pitchFamily="34" charset="-34"/>
                <a:sym typeface="Wingdings" panose="05000000000000000000" pitchFamily="2" charset="2"/>
              </a:rPr>
              <a:t> </a:t>
            </a:r>
            <a:r>
              <a:rPr lang="de-DE" sz="2400" b="1" dirty="0" err="1">
                <a:solidFill>
                  <a:schemeClr val="tx2">
                    <a:lumMod val="75000"/>
                  </a:schemeClr>
                </a:solidFill>
                <a:latin typeface="Leelawadee UI" panose="020B0502040204020203" pitchFamily="34" charset="-34"/>
                <a:cs typeface="Leelawadee UI" panose="020B0502040204020203" pitchFamily="34" charset="-34"/>
                <a:sym typeface="Wingdings" panose="05000000000000000000" pitchFamily="2" charset="2"/>
              </a:rPr>
              <a:t>Allows</a:t>
            </a:r>
            <a:r>
              <a:rPr lang="de-DE" sz="2400" b="1" dirty="0">
                <a:solidFill>
                  <a:schemeClr val="tx2">
                    <a:lumMod val="75000"/>
                  </a:schemeClr>
                </a:solidFill>
                <a:latin typeface="Leelawadee UI" panose="020B0502040204020203" pitchFamily="34" charset="-34"/>
                <a:cs typeface="Leelawadee UI" panose="020B0502040204020203" pitchFamily="34" charset="-34"/>
                <a:sym typeface="Wingdings" panose="05000000000000000000" pitchFamily="2" charset="2"/>
              </a:rPr>
              <a:t> </a:t>
            </a:r>
            <a:r>
              <a:rPr lang="de-DE" sz="2400" b="1" dirty="0" err="1">
                <a:solidFill>
                  <a:schemeClr val="tx2">
                    <a:lumMod val="75000"/>
                  </a:schemeClr>
                </a:solidFill>
                <a:latin typeface="Leelawadee UI" panose="020B0502040204020203" pitchFamily="34" charset="-34"/>
                <a:cs typeface="Leelawadee UI" panose="020B0502040204020203" pitchFamily="34" charset="-34"/>
                <a:sym typeface="Wingdings" panose="05000000000000000000" pitchFamily="2" charset="2"/>
              </a:rPr>
              <a:t>standardized</a:t>
            </a:r>
            <a:r>
              <a:rPr lang="de-DE" sz="2400" b="1" dirty="0">
                <a:solidFill>
                  <a:schemeClr val="tx2">
                    <a:lumMod val="75000"/>
                  </a:schemeClr>
                </a:solidFill>
                <a:latin typeface="Leelawadee UI" panose="020B0502040204020203" pitchFamily="34" charset="-34"/>
                <a:cs typeface="Leelawadee UI" panose="020B0502040204020203" pitchFamily="34" charset="-34"/>
                <a:sym typeface="Wingdings" panose="05000000000000000000" pitchFamily="2" charset="2"/>
              </a:rPr>
              <a:t> </a:t>
            </a:r>
            <a:r>
              <a:rPr lang="de-DE" sz="2400" b="1" dirty="0" err="1">
                <a:solidFill>
                  <a:schemeClr val="tx2">
                    <a:lumMod val="75000"/>
                  </a:schemeClr>
                </a:solidFill>
                <a:latin typeface="Leelawadee UI" panose="020B0502040204020203" pitchFamily="34" charset="-34"/>
                <a:cs typeface="Leelawadee UI" panose="020B0502040204020203" pitchFamily="34" charset="-34"/>
                <a:sym typeface="Wingdings" panose="05000000000000000000" pitchFamily="2" charset="2"/>
              </a:rPr>
              <a:t>usage</a:t>
            </a:r>
            <a:r>
              <a:rPr lang="de-DE" sz="2400" b="1" dirty="0">
                <a:solidFill>
                  <a:schemeClr val="tx2">
                    <a:lumMod val="75000"/>
                  </a:schemeClr>
                </a:solidFill>
                <a:latin typeface="Leelawadee UI" panose="020B0502040204020203" pitchFamily="34" charset="-34"/>
                <a:cs typeface="Leelawadee UI" panose="020B0502040204020203" pitchFamily="34" charset="-34"/>
                <a:sym typeface="Wingdings" panose="05000000000000000000" pitchFamily="2" charset="2"/>
              </a:rPr>
              <a:t> of </a:t>
            </a:r>
            <a:r>
              <a:rPr lang="de-DE" sz="2400" b="1" dirty="0" err="1">
                <a:solidFill>
                  <a:schemeClr val="tx2">
                    <a:lumMod val="75000"/>
                  </a:schemeClr>
                </a:solidFill>
                <a:latin typeface="Leelawadee UI" panose="020B0502040204020203" pitchFamily="34" charset="-34"/>
                <a:cs typeface="Leelawadee UI" panose="020B0502040204020203" pitchFamily="34" charset="-34"/>
                <a:sym typeface="Wingdings" panose="05000000000000000000" pitchFamily="2" charset="2"/>
              </a:rPr>
              <a:t>terms</a:t>
            </a:r>
            <a:endParaRPr lang="de-DE" sz="2400" b="1" dirty="0">
              <a:solidFill>
                <a:schemeClr val="tx2">
                  <a:lumMod val="75000"/>
                </a:schemeClr>
              </a:solidFill>
              <a:latin typeface="Leelawadee UI" panose="020B0502040204020203" pitchFamily="34" charset="-34"/>
              <a:cs typeface="Leelawadee UI" panose="020B0502040204020203" pitchFamily="34" charset="-34"/>
            </a:endParaRPr>
          </a:p>
        </p:txBody>
      </p:sp>
      <p:sp>
        <p:nvSpPr>
          <p:cNvPr id="11" name="Datumsplatzhalter 3">
            <a:extLst>
              <a:ext uri="{FF2B5EF4-FFF2-40B4-BE49-F238E27FC236}">
                <a16:creationId xmlns:a16="http://schemas.microsoft.com/office/drawing/2014/main" id="{B5397E80-4056-4A25-90DF-43D50F8151DA}"/>
              </a:ext>
            </a:extLst>
          </p:cNvPr>
          <p:cNvSpPr>
            <a:spLocks noGrp="1"/>
          </p:cNvSpPr>
          <p:nvPr>
            <p:ph type="dt" sz="half" idx="2"/>
          </p:nvPr>
        </p:nvSpPr>
        <p:spPr>
          <a:xfrm>
            <a:off x="10094428" y="6422389"/>
            <a:ext cx="1309067" cy="260985"/>
          </a:xfrm>
          <a:prstGeom prst="rect">
            <a:avLst/>
          </a:prstGeom>
        </p:spPr>
        <p:txBody>
          <a:bodyPr anchor="ctr" anchorCtr="0"/>
          <a:lstStyle>
            <a:lvl1pPr algn="ctr">
              <a:defRPr sz="900">
                <a:solidFill>
                  <a:schemeClr val="tx1"/>
                </a:solidFill>
                <a:latin typeface="Leelawadee UI" panose="020B0502040204020203" pitchFamily="34" charset="-34"/>
                <a:cs typeface="Leelawadee UI" panose="020B0502040204020203" pitchFamily="34" charset="-34"/>
              </a:defRPr>
            </a:lvl1pPr>
          </a:lstStyle>
          <a:p>
            <a:r>
              <a:rPr lang="de-DE" dirty="0"/>
              <a:t>2024-04-29</a:t>
            </a:r>
          </a:p>
        </p:txBody>
      </p:sp>
    </p:spTree>
    <p:extLst>
      <p:ext uri="{BB962C8B-B14F-4D97-AF65-F5344CB8AC3E}">
        <p14:creationId xmlns:p14="http://schemas.microsoft.com/office/powerpoint/2010/main" val="1524862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9">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9">
                                            <p:txEl>
                                              <p:pRg st="6" end="6"/>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9">
                                            <p:txEl>
                                              <p:pRg st="7" end="7"/>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2B98569-6D80-414C-AB33-B25807DC0E2C}"/>
              </a:ext>
            </a:extLst>
          </p:cNvPr>
          <p:cNvSpPr>
            <a:spLocks noGrp="1"/>
          </p:cNvSpPr>
          <p:nvPr>
            <p:ph type="title"/>
          </p:nvPr>
        </p:nvSpPr>
        <p:spPr/>
        <p:txBody>
          <a:bodyPr>
            <a:noAutofit/>
          </a:bodyPr>
          <a:lstStyle/>
          <a:p>
            <a:r>
              <a:rPr lang="de-DE" sz="3600" dirty="0" err="1"/>
              <a:t>Controlled</a:t>
            </a:r>
            <a:r>
              <a:rPr lang="de-DE" sz="3600" dirty="0"/>
              <a:t> </a:t>
            </a:r>
            <a:r>
              <a:rPr lang="de-DE" sz="3600" dirty="0" err="1"/>
              <a:t>vocabularies</a:t>
            </a:r>
            <a:r>
              <a:rPr lang="de-DE" sz="3600" dirty="0"/>
              <a:t> </a:t>
            </a:r>
            <a:r>
              <a:rPr lang="de-DE" sz="3600" dirty="0" err="1"/>
              <a:t>examples</a:t>
            </a:r>
            <a:endParaRPr lang="de-DE" sz="3600" dirty="0"/>
          </a:p>
        </p:txBody>
      </p:sp>
      <p:sp>
        <p:nvSpPr>
          <p:cNvPr id="6" name="Foliennummernplatzhalter 5">
            <a:extLst>
              <a:ext uri="{FF2B5EF4-FFF2-40B4-BE49-F238E27FC236}">
                <a16:creationId xmlns:a16="http://schemas.microsoft.com/office/drawing/2014/main" id="{3C5E7308-05B2-46C2-8183-F93181EA5B4E}"/>
              </a:ext>
            </a:extLst>
          </p:cNvPr>
          <p:cNvSpPr>
            <a:spLocks noGrp="1"/>
          </p:cNvSpPr>
          <p:nvPr>
            <p:ph type="sldNum" sz="quarter" idx="4"/>
          </p:nvPr>
        </p:nvSpPr>
        <p:spPr>
          <a:xfrm>
            <a:off x="10999571" y="6422389"/>
            <a:ext cx="684429" cy="260985"/>
          </a:xfrm>
          <a:prstGeom prst="rect">
            <a:avLst/>
          </a:prstGeom>
        </p:spPr>
        <p:txBody>
          <a:bodyPr anchor="ctr" anchorCtr="0"/>
          <a:lstStyle>
            <a:lvl1pPr algn="ctr">
              <a:defRPr sz="900">
                <a:solidFill>
                  <a:srgbClr val="0B1B2E"/>
                </a:solidFill>
                <a:latin typeface="Leelawadee UI" panose="020B0502040204020203" pitchFamily="34" charset="-34"/>
                <a:cs typeface="Leelawadee UI" panose="020B0502040204020203" pitchFamily="34" charset="-34"/>
              </a:defRPr>
            </a:lvl1pPr>
          </a:lstStyle>
          <a:p>
            <a:fld id="{8B28DBE6-A72F-4110-9C20-90C998823C45}" type="slidenum">
              <a:rPr lang="de-DE" smtClean="0"/>
              <a:pPr/>
              <a:t>5</a:t>
            </a:fld>
            <a:endParaRPr lang="de-DE" dirty="0"/>
          </a:p>
        </p:txBody>
      </p:sp>
      <p:pic>
        <p:nvPicPr>
          <p:cNvPr id="8" name="Picture 2" descr="https://mirrors.creativecommons.org/presskit/buttons/88x31/png/by.png">
            <a:extLst>
              <a:ext uri="{FF2B5EF4-FFF2-40B4-BE49-F238E27FC236}">
                <a16:creationId xmlns:a16="http://schemas.microsoft.com/office/drawing/2014/main" id="{F66ACA8D-0641-4F0B-905F-1ABCEA3E66C0}"/>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3083" y="6363629"/>
            <a:ext cx="693652" cy="242690"/>
          </a:xfrm>
          <a:prstGeom prst="rect">
            <a:avLst/>
          </a:prstGeom>
          <a:noFill/>
          <a:extLst>
            <a:ext uri="{909E8E84-426E-40DD-AFC4-6F175D3DCCD1}">
              <a14:hiddenFill xmlns:a14="http://schemas.microsoft.com/office/drawing/2010/main">
                <a:solidFill>
                  <a:srgbClr val="FFFFFF"/>
                </a:solidFill>
              </a14:hiddenFill>
            </a:ext>
          </a:extLst>
        </p:spPr>
      </p:pic>
      <p:sp>
        <p:nvSpPr>
          <p:cNvPr id="7" name="Rechteck 6">
            <a:extLst>
              <a:ext uri="{FF2B5EF4-FFF2-40B4-BE49-F238E27FC236}">
                <a16:creationId xmlns:a16="http://schemas.microsoft.com/office/drawing/2014/main" id="{283B0F94-A8FD-4893-9A15-B84104FD7572}"/>
              </a:ext>
            </a:extLst>
          </p:cNvPr>
          <p:cNvSpPr/>
          <p:nvPr/>
        </p:nvSpPr>
        <p:spPr>
          <a:xfrm>
            <a:off x="1192429" y="6337437"/>
            <a:ext cx="2993128" cy="215444"/>
          </a:xfrm>
          <a:prstGeom prst="rect">
            <a:avLst/>
          </a:prstGeom>
          <a:solidFill>
            <a:schemeClr val="bg2">
              <a:lumMod val="85000"/>
            </a:schemeClr>
          </a:solidFill>
        </p:spPr>
        <p:txBody>
          <a:bodyPr wrap="none">
            <a:spAutoFit/>
          </a:bodyPr>
          <a:lstStyle/>
          <a:p>
            <a:pPr lvl="0" algn="ctr"/>
            <a:r>
              <a:rPr lang="de-DE" sz="800" dirty="0">
                <a:latin typeface="Arial"/>
                <a:hlinkClick r:id="rId3"/>
              </a:rPr>
              <a:t>https://www.ncbi.nlm.nih.gov/mesh/</a:t>
            </a:r>
            <a:r>
              <a:rPr lang="de-DE" sz="800" dirty="0">
                <a:latin typeface="Arial"/>
              </a:rPr>
              <a:t> (last </a:t>
            </a:r>
            <a:r>
              <a:rPr lang="de-DE" sz="800" dirty="0" err="1">
                <a:latin typeface="Arial"/>
              </a:rPr>
              <a:t>access</a:t>
            </a:r>
            <a:r>
              <a:rPr lang="de-DE" sz="800" dirty="0">
                <a:latin typeface="Arial"/>
              </a:rPr>
              <a:t>: 2023-08-17)</a:t>
            </a:r>
          </a:p>
        </p:txBody>
      </p:sp>
      <p:sp>
        <p:nvSpPr>
          <p:cNvPr id="9" name="Textfeld 8">
            <a:extLst>
              <a:ext uri="{FF2B5EF4-FFF2-40B4-BE49-F238E27FC236}">
                <a16:creationId xmlns:a16="http://schemas.microsoft.com/office/drawing/2014/main" id="{81154D64-593A-4766-8617-098AC370C2A4}"/>
              </a:ext>
            </a:extLst>
          </p:cNvPr>
          <p:cNvSpPr txBox="1"/>
          <p:nvPr/>
        </p:nvSpPr>
        <p:spPr>
          <a:xfrm>
            <a:off x="791029" y="1585282"/>
            <a:ext cx="3394528" cy="3416641"/>
          </a:xfrm>
          <a:prstGeom prst="rect">
            <a:avLst/>
          </a:prstGeom>
          <a:noFill/>
        </p:spPr>
        <p:txBody>
          <a:bodyPr wrap="square" rtlCol="0">
            <a:spAutoFit/>
          </a:bodyPr>
          <a:lstStyle/>
          <a:p>
            <a:pPr>
              <a:lnSpc>
                <a:spcPct val="150000"/>
              </a:lnSpc>
            </a:pPr>
            <a:r>
              <a:rPr lang="de-DE" sz="2000" b="1" dirty="0">
                <a:latin typeface="Leelawadee UI" panose="020B0502040204020203" pitchFamily="34" charset="-34"/>
                <a:cs typeface="Leelawadee UI" panose="020B0502040204020203" pitchFamily="34" charset="-34"/>
              </a:rPr>
              <a:t>Medical </a:t>
            </a:r>
            <a:r>
              <a:rPr lang="de-DE" sz="2000" b="1" dirty="0" err="1">
                <a:latin typeface="Leelawadee UI" panose="020B0502040204020203" pitchFamily="34" charset="-34"/>
                <a:cs typeface="Leelawadee UI" panose="020B0502040204020203" pitchFamily="34" charset="-34"/>
              </a:rPr>
              <a:t>Subject</a:t>
            </a:r>
            <a:r>
              <a:rPr lang="de-DE" sz="2000" b="1" dirty="0">
                <a:latin typeface="Leelawadee UI" panose="020B0502040204020203" pitchFamily="34" charset="-34"/>
                <a:cs typeface="Leelawadee UI" panose="020B0502040204020203" pitchFamily="34" charset="-34"/>
              </a:rPr>
              <a:t> </a:t>
            </a:r>
            <a:r>
              <a:rPr lang="de-DE" sz="2000" b="1" dirty="0" err="1">
                <a:latin typeface="Leelawadee UI" panose="020B0502040204020203" pitchFamily="34" charset="-34"/>
                <a:cs typeface="Leelawadee UI" panose="020B0502040204020203" pitchFamily="34" charset="-34"/>
              </a:rPr>
              <a:t>Headings</a:t>
            </a:r>
            <a:r>
              <a:rPr lang="de-DE" sz="2000" b="1" dirty="0">
                <a:latin typeface="Leelawadee UI" panose="020B0502040204020203" pitchFamily="34" charset="-34"/>
                <a:cs typeface="Leelawadee UI" panose="020B0502040204020203" pitchFamily="34" charset="-34"/>
              </a:rPr>
              <a:t> (</a:t>
            </a:r>
            <a:r>
              <a:rPr lang="de-DE" sz="2000" b="1" dirty="0" err="1">
                <a:latin typeface="Leelawadee UI" panose="020B0502040204020203" pitchFamily="34" charset="-34"/>
                <a:cs typeface="Leelawadee UI" panose="020B0502040204020203" pitchFamily="34" charset="-34"/>
              </a:rPr>
              <a:t>MeSH</a:t>
            </a:r>
            <a:r>
              <a:rPr lang="de-DE" sz="2000" b="1" dirty="0">
                <a:latin typeface="Leelawadee UI" panose="020B0502040204020203" pitchFamily="34" charset="-34"/>
                <a:cs typeface="Leelawadee UI" panose="020B0502040204020203" pitchFamily="34" charset="-34"/>
              </a:rPr>
              <a:t>)</a:t>
            </a:r>
          </a:p>
          <a:p>
            <a:pPr>
              <a:lnSpc>
                <a:spcPct val="150000"/>
              </a:lnSpc>
            </a:pPr>
            <a:endParaRPr lang="de-DE" sz="2000" dirty="0">
              <a:latin typeface="Leelawadee UI" panose="020B0502040204020203" pitchFamily="34" charset="-34"/>
              <a:cs typeface="Leelawadee UI" panose="020B0502040204020203" pitchFamily="34" charset="-34"/>
            </a:endParaRPr>
          </a:p>
          <a:p>
            <a:pPr>
              <a:lnSpc>
                <a:spcPct val="150000"/>
              </a:lnSpc>
            </a:pPr>
            <a:r>
              <a:rPr lang="de-DE" dirty="0" err="1">
                <a:latin typeface="Leelawadee UI" panose="020B0502040204020203" pitchFamily="34" charset="-34"/>
                <a:cs typeface="Leelawadee UI" panose="020B0502040204020203" pitchFamily="34" charset="-34"/>
              </a:rPr>
              <a:t>Controlled</a:t>
            </a:r>
            <a:r>
              <a:rPr lang="de-DE" dirty="0">
                <a:latin typeface="Leelawadee UI" panose="020B0502040204020203" pitchFamily="34" charset="-34"/>
                <a:cs typeface="Leelawadee UI" panose="020B0502040204020203" pitchFamily="34" charset="-34"/>
              </a:rPr>
              <a:t> </a:t>
            </a:r>
            <a:r>
              <a:rPr lang="de-DE" dirty="0" err="1">
                <a:latin typeface="Leelawadee UI" panose="020B0502040204020203" pitchFamily="34" charset="-34"/>
                <a:cs typeface="Leelawadee UI" panose="020B0502040204020203" pitchFamily="34" charset="-34"/>
              </a:rPr>
              <a:t>vocabulary</a:t>
            </a:r>
            <a:r>
              <a:rPr lang="de-DE" dirty="0">
                <a:latin typeface="Leelawadee UI" panose="020B0502040204020203" pitchFamily="34" charset="-34"/>
                <a:cs typeface="Leelawadee UI" panose="020B0502040204020203" pitchFamily="34" charset="-34"/>
              </a:rPr>
              <a:t> in </a:t>
            </a:r>
            <a:r>
              <a:rPr lang="de-DE" dirty="0" err="1">
                <a:latin typeface="Leelawadee UI" panose="020B0502040204020203" pitchFamily="34" charset="-34"/>
                <a:cs typeface="Leelawadee UI" panose="020B0502040204020203" pitchFamily="34" charset="-34"/>
              </a:rPr>
              <a:t>the</a:t>
            </a:r>
            <a:r>
              <a:rPr lang="de-DE" dirty="0">
                <a:latin typeface="Leelawadee UI" panose="020B0502040204020203" pitchFamily="34" charset="-34"/>
                <a:cs typeface="Leelawadee UI" panose="020B0502040204020203" pitchFamily="34" charset="-34"/>
              </a:rPr>
              <a:t> form of a </a:t>
            </a:r>
            <a:r>
              <a:rPr lang="de-DE" dirty="0" err="1">
                <a:latin typeface="Leelawadee UI" panose="020B0502040204020203" pitchFamily="34" charset="-34"/>
                <a:cs typeface="Leelawadee UI" panose="020B0502040204020203" pitchFamily="34" charset="-34"/>
              </a:rPr>
              <a:t>thesaurus</a:t>
            </a:r>
            <a:endParaRPr lang="de-DE" dirty="0">
              <a:latin typeface="Leelawadee UI" panose="020B0502040204020203" pitchFamily="34" charset="-34"/>
              <a:cs typeface="Leelawadee UI" panose="020B0502040204020203" pitchFamily="34" charset="-34"/>
            </a:endParaRPr>
          </a:p>
          <a:p>
            <a:pPr>
              <a:lnSpc>
                <a:spcPct val="150000"/>
              </a:lnSpc>
            </a:pPr>
            <a:endParaRPr lang="de-DE" dirty="0">
              <a:latin typeface="Leelawadee UI" panose="020B0502040204020203" pitchFamily="34" charset="-34"/>
              <a:cs typeface="Leelawadee UI" panose="020B0502040204020203" pitchFamily="34" charset="-34"/>
            </a:endParaRPr>
          </a:p>
          <a:p>
            <a:pPr>
              <a:lnSpc>
                <a:spcPct val="150000"/>
              </a:lnSpc>
            </a:pPr>
            <a:r>
              <a:rPr lang="de-DE" sz="1600" dirty="0" err="1">
                <a:latin typeface="Leelawadee UI" panose="020B0502040204020203" pitchFamily="34" charset="-34"/>
                <a:cs typeface="Leelawadee UI" panose="020B0502040204020203" pitchFamily="34" charset="-34"/>
              </a:rPr>
              <a:t>curated</a:t>
            </a:r>
            <a:r>
              <a:rPr lang="de-DE" sz="1600" dirty="0">
                <a:latin typeface="Leelawadee UI" panose="020B0502040204020203" pitchFamily="34" charset="-34"/>
                <a:cs typeface="Leelawadee UI" panose="020B0502040204020203" pitchFamily="34" charset="-34"/>
              </a:rPr>
              <a:t> </a:t>
            </a:r>
            <a:r>
              <a:rPr lang="de-DE" sz="1600" dirty="0" err="1">
                <a:latin typeface="Leelawadee UI" panose="020B0502040204020203" pitchFamily="34" charset="-34"/>
                <a:cs typeface="Leelawadee UI" panose="020B0502040204020203" pitchFamily="34" charset="-34"/>
              </a:rPr>
              <a:t>by</a:t>
            </a:r>
            <a:r>
              <a:rPr lang="de-DE" sz="1600" dirty="0">
                <a:latin typeface="Leelawadee UI" panose="020B0502040204020203" pitchFamily="34" charset="-34"/>
                <a:cs typeface="Leelawadee UI" panose="020B0502040204020203" pitchFamily="34" charset="-34"/>
              </a:rPr>
              <a:t> </a:t>
            </a:r>
            <a:r>
              <a:rPr lang="de-DE" sz="1600" dirty="0" err="1">
                <a:latin typeface="Leelawadee UI" panose="020B0502040204020203" pitchFamily="34" charset="-34"/>
                <a:cs typeface="Leelawadee UI" panose="020B0502040204020203" pitchFamily="34" charset="-34"/>
              </a:rPr>
              <a:t>the</a:t>
            </a:r>
            <a:r>
              <a:rPr lang="de-DE" sz="1600" dirty="0">
                <a:latin typeface="Leelawadee UI" panose="020B0502040204020203" pitchFamily="34" charset="-34"/>
                <a:cs typeface="Leelawadee UI" panose="020B0502040204020203" pitchFamily="34" charset="-34"/>
              </a:rPr>
              <a:t> National Library of Medicine (US)</a:t>
            </a:r>
          </a:p>
        </p:txBody>
      </p:sp>
      <p:pic>
        <p:nvPicPr>
          <p:cNvPr id="10" name="Grafik 9">
            <a:extLst>
              <a:ext uri="{FF2B5EF4-FFF2-40B4-BE49-F238E27FC236}">
                <a16:creationId xmlns:a16="http://schemas.microsoft.com/office/drawing/2014/main" id="{AEDBBFEC-2531-4CC4-ACD9-811C4BE622E1}"/>
              </a:ext>
            </a:extLst>
          </p:cNvPr>
          <p:cNvPicPr>
            <a:picLocks noChangeAspect="1"/>
          </p:cNvPicPr>
          <p:nvPr/>
        </p:nvPicPr>
        <p:blipFill>
          <a:blip r:embed="rId4"/>
          <a:stretch>
            <a:fillRect/>
          </a:stretch>
        </p:blipFill>
        <p:spPr>
          <a:xfrm>
            <a:off x="4587758" y="1477687"/>
            <a:ext cx="6897880" cy="3902626"/>
          </a:xfrm>
          <a:prstGeom prst="rect">
            <a:avLst/>
          </a:prstGeom>
          <a:ln>
            <a:solidFill>
              <a:schemeClr val="tx1"/>
            </a:solidFill>
          </a:ln>
        </p:spPr>
      </p:pic>
      <p:sp>
        <p:nvSpPr>
          <p:cNvPr id="11" name="Datumsplatzhalter 3">
            <a:extLst>
              <a:ext uri="{FF2B5EF4-FFF2-40B4-BE49-F238E27FC236}">
                <a16:creationId xmlns:a16="http://schemas.microsoft.com/office/drawing/2014/main" id="{7CB90CC0-BCFA-49E2-AC7D-6133A2ECE388}"/>
              </a:ext>
            </a:extLst>
          </p:cNvPr>
          <p:cNvSpPr>
            <a:spLocks noGrp="1"/>
          </p:cNvSpPr>
          <p:nvPr>
            <p:ph type="dt" sz="half" idx="2"/>
          </p:nvPr>
        </p:nvSpPr>
        <p:spPr>
          <a:xfrm>
            <a:off x="10094428" y="6422389"/>
            <a:ext cx="1309067" cy="260985"/>
          </a:xfrm>
          <a:prstGeom prst="rect">
            <a:avLst/>
          </a:prstGeom>
        </p:spPr>
        <p:txBody>
          <a:bodyPr anchor="ctr" anchorCtr="0"/>
          <a:lstStyle>
            <a:lvl1pPr algn="ctr">
              <a:defRPr sz="900">
                <a:solidFill>
                  <a:schemeClr val="tx1"/>
                </a:solidFill>
                <a:latin typeface="Leelawadee UI" panose="020B0502040204020203" pitchFamily="34" charset="-34"/>
                <a:cs typeface="Leelawadee UI" panose="020B0502040204020203" pitchFamily="34" charset="-34"/>
              </a:defRPr>
            </a:lvl1pPr>
          </a:lstStyle>
          <a:p>
            <a:r>
              <a:rPr lang="de-DE" dirty="0"/>
              <a:t>2024-04-29</a:t>
            </a:r>
          </a:p>
        </p:txBody>
      </p:sp>
    </p:spTree>
    <p:extLst>
      <p:ext uri="{BB962C8B-B14F-4D97-AF65-F5344CB8AC3E}">
        <p14:creationId xmlns:p14="http://schemas.microsoft.com/office/powerpoint/2010/main" val="28754647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2B98569-6D80-414C-AB33-B25807DC0E2C}"/>
              </a:ext>
            </a:extLst>
          </p:cNvPr>
          <p:cNvSpPr>
            <a:spLocks noGrp="1"/>
          </p:cNvSpPr>
          <p:nvPr>
            <p:ph type="title"/>
          </p:nvPr>
        </p:nvSpPr>
        <p:spPr/>
        <p:txBody>
          <a:bodyPr>
            <a:noAutofit/>
          </a:bodyPr>
          <a:lstStyle/>
          <a:p>
            <a:r>
              <a:rPr lang="de-DE" sz="3600" dirty="0" err="1"/>
              <a:t>Controlled</a:t>
            </a:r>
            <a:r>
              <a:rPr lang="de-DE" sz="3600" dirty="0"/>
              <a:t> </a:t>
            </a:r>
            <a:r>
              <a:rPr lang="de-DE" sz="3600" dirty="0" err="1"/>
              <a:t>vocabularies</a:t>
            </a:r>
            <a:r>
              <a:rPr lang="de-DE" sz="3600" dirty="0"/>
              <a:t> </a:t>
            </a:r>
            <a:r>
              <a:rPr lang="de-DE" sz="3600" dirty="0" err="1"/>
              <a:t>examples</a:t>
            </a:r>
            <a:endParaRPr lang="de-DE" sz="3600" dirty="0"/>
          </a:p>
        </p:txBody>
      </p:sp>
      <p:sp>
        <p:nvSpPr>
          <p:cNvPr id="6" name="Foliennummernplatzhalter 5">
            <a:extLst>
              <a:ext uri="{FF2B5EF4-FFF2-40B4-BE49-F238E27FC236}">
                <a16:creationId xmlns:a16="http://schemas.microsoft.com/office/drawing/2014/main" id="{3C5E7308-05B2-46C2-8183-F93181EA5B4E}"/>
              </a:ext>
            </a:extLst>
          </p:cNvPr>
          <p:cNvSpPr>
            <a:spLocks noGrp="1"/>
          </p:cNvSpPr>
          <p:nvPr>
            <p:ph type="sldNum" sz="quarter" idx="4"/>
          </p:nvPr>
        </p:nvSpPr>
        <p:spPr>
          <a:xfrm>
            <a:off x="10999571" y="6422389"/>
            <a:ext cx="684429" cy="260985"/>
          </a:xfrm>
          <a:prstGeom prst="rect">
            <a:avLst/>
          </a:prstGeom>
        </p:spPr>
        <p:txBody>
          <a:bodyPr anchor="ctr" anchorCtr="0"/>
          <a:lstStyle>
            <a:lvl1pPr algn="ctr">
              <a:defRPr sz="900">
                <a:solidFill>
                  <a:srgbClr val="0B1B2E"/>
                </a:solidFill>
                <a:latin typeface="Leelawadee UI" panose="020B0502040204020203" pitchFamily="34" charset="-34"/>
                <a:cs typeface="Leelawadee UI" panose="020B0502040204020203" pitchFamily="34" charset="-34"/>
              </a:defRPr>
            </a:lvl1pPr>
          </a:lstStyle>
          <a:p>
            <a:fld id="{8B28DBE6-A72F-4110-9C20-90C998823C45}" type="slidenum">
              <a:rPr lang="de-DE" smtClean="0"/>
              <a:pPr/>
              <a:t>6</a:t>
            </a:fld>
            <a:endParaRPr lang="de-DE" dirty="0"/>
          </a:p>
        </p:txBody>
      </p:sp>
      <p:pic>
        <p:nvPicPr>
          <p:cNvPr id="3" name="Grafik 2">
            <a:extLst>
              <a:ext uri="{FF2B5EF4-FFF2-40B4-BE49-F238E27FC236}">
                <a16:creationId xmlns:a16="http://schemas.microsoft.com/office/drawing/2014/main" id="{709E1539-3946-47AC-BEA9-0B6530595A6B}"/>
              </a:ext>
            </a:extLst>
          </p:cNvPr>
          <p:cNvPicPr>
            <a:picLocks noChangeAspect="1"/>
          </p:cNvPicPr>
          <p:nvPr/>
        </p:nvPicPr>
        <p:blipFill>
          <a:blip r:embed="rId2"/>
          <a:stretch>
            <a:fillRect/>
          </a:stretch>
        </p:blipFill>
        <p:spPr>
          <a:xfrm>
            <a:off x="4966676" y="1252622"/>
            <a:ext cx="7052727" cy="2522508"/>
          </a:xfrm>
          <a:prstGeom prst="rect">
            <a:avLst/>
          </a:prstGeom>
        </p:spPr>
      </p:pic>
      <p:sp>
        <p:nvSpPr>
          <p:cNvPr id="11" name="Textfeld 10">
            <a:extLst>
              <a:ext uri="{FF2B5EF4-FFF2-40B4-BE49-F238E27FC236}">
                <a16:creationId xmlns:a16="http://schemas.microsoft.com/office/drawing/2014/main" id="{2305F139-61ED-4172-B505-66776A8C3E9C}"/>
              </a:ext>
            </a:extLst>
          </p:cNvPr>
          <p:cNvSpPr txBox="1"/>
          <p:nvPr/>
        </p:nvSpPr>
        <p:spPr>
          <a:xfrm>
            <a:off x="648289" y="1252622"/>
            <a:ext cx="4166865" cy="2672206"/>
          </a:xfrm>
          <a:prstGeom prst="rect">
            <a:avLst/>
          </a:prstGeom>
          <a:noFill/>
        </p:spPr>
        <p:txBody>
          <a:bodyPr wrap="square" rtlCol="0">
            <a:spAutoFit/>
          </a:bodyPr>
          <a:lstStyle/>
          <a:p>
            <a:pPr>
              <a:lnSpc>
                <a:spcPct val="150000"/>
              </a:lnSpc>
            </a:pPr>
            <a:r>
              <a:rPr lang="de-DE" sz="2000" b="1" dirty="0" err="1">
                <a:latin typeface="Leelawadee UI" panose="020B0502040204020203" pitchFamily="34" charset="-34"/>
                <a:cs typeface="Leelawadee UI" panose="020B0502040204020203" pitchFamily="34" charset="-34"/>
              </a:rPr>
              <a:t>Systematized</a:t>
            </a:r>
            <a:r>
              <a:rPr lang="de-DE" sz="2000" b="1" dirty="0">
                <a:latin typeface="Leelawadee UI" panose="020B0502040204020203" pitchFamily="34" charset="-34"/>
                <a:cs typeface="Leelawadee UI" panose="020B0502040204020203" pitchFamily="34" charset="-34"/>
              </a:rPr>
              <a:t> </a:t>
            </a:r>
            <a:r>
              <a:rPr lang="de-DE" sz="2000" b="1" dirty="0" err="1">
                <a:latin typeface="Leelawadee UI" panose="020B0502040204020203" pitchFamily="34" charset="-34"/>
                <a:cs typeface="Leelawadee UI" panose="020B0502040204020203" pitchFamily="34" charset="-34"/>
              </a:rPr>
              <a:t>Nomenclature</a:t>
            </a:r>
            <a:r>
              <a:rPr lang="de-DE" sz="2000" b="1" dirty="0">
                <a:latin typeface="Leelawadee UI" panose="020B0502040204020203" pitchFamily="34" charset="-34"/>
                <a:cs typeface="Leelawadee UI" panose="020B0502040204020203" pitchFamily="34" charset="-34"/>
              </a:rPr>
              <a:t> </a:t>
            </a:r>
            <a:r>
              <a:rPr lang="de-DE" sz="2000" b="1" dirty="0" err="1">
                <a:latin typeface="Leelawadee UI" panose="020B0502040204020203" pitchFamily="34" charset="-34"/>
                <a:cs typeface="Leelawadee UI" panose="020B0502040204020203" pitchFamily="34" charset="-34"/>
              </a:rPr>
              <a:t>for</a:t>
            </a:r>
            <a:r>
              <a:rPr lang="de-DE" sz="2000" b="1" dirty="0">
                <a:latin typeface="Leelawadee UI" panose="020B0502040204020203" pitchFamily="34" charset="-34"/>
                <a:cs typeface="Leelawadee UI" panose="020B0502040204020203" pitchFamily="34" charset="-34"/>
              </a:rPr>
              <a:t> Medicine – Clinical Terms</a:t>
            </a:r>
          </a:p>
          <a:p>
            <a:pPr>
              <a:lnSpc>
                <a:spcPct val="150000"/>
              </a:lnSpc>
            </a:pPr>
            <a:endParaRPr lang="de-DE" sz="2000" dirty="0">
              <a:latin typeface="Leelawadee UI" panose="020B0502040204020203" pitchFamily="34" charset="-34"/>
              <a:cs typeface="Leelawadee UI" panose="020B0502040204020203" pitchFamily="34" charset="-34"/>
            </a:endParaRPr>
          </a:p>
          <a:p>
            <a:pPr>
              <a:lnSpc>
                <a:spcPct val="150000"/>
              </a:lnSpc>
            </a:pPr>
            <a:r>
              <a:rPr lang="de-DE" dirty="0" err="1">
                <a:latin typeface="Leelawadee UI" panose="020B0502040204020203" pitchFamily="34" charset="-34"/>
                <a:cs typeface="Leelawadee UI" panose="020B0502040204020203" pitchFamily="34" charset="-34"/>
              </a:rPr>
              <a:t>Curated</a:t>
            </a:r>
            <a:r>
              <a:rPr lang="de-DE" dirty="0">
                <a:latin typeface="Leelawadee UI" panose="020B0502040204020203" pitchFamily="34" charset="-34"/>
                <a:cs typeface="Leelawadee UI" panose="020B0502040204020203" pitchFamily="34" charset="-34"/>
              </a:rPr>
              <a:t> </a:t>
            </a:r>
            <a:r>
              <a:rPr lang="de-DE" dirty="0" err="1">
                <a:latin typeface="Leelawadee UI" panose="020B0502040204020203" pitchFamily="34" charset="-34"/>
                <a:cs typeface="Leelawadee UI" panose="020B0502040204020203" pitchFamily="34" charset="-34"/>
              </a:rPr>
              <a:t>by</a:t>
            </a:r>
            <a:r>
              <a:rPr lang="de-DE" dirty="0">
                <a:latin typeface="Leelawadee UI" panose="020B0502040204020203" pitchFamily="34" charset="-34"/>
                <a:cs typeface="Leelawadee UI" panose="020B0502040204020203" pitchFamily="34" charset="-34"/>
              </a:rPr>
              <a:t> SNOMED International, non-profit, </a:t>
            </a:r>
            <a:r>
              <a:rPr lang="de-DE" dirty="0" err="1">
                <a:latin typeface="Leelawadee UI" panose="020B0502040204020203" pitchFamily="34" charset="-34"/>
                <a:cs typeface="Leelawadee UI" panose="020B0502040204020203" pitchFamily="34" charset="-34"/>
              </a:rPr>
              <a:t>membership</a:t>
            </a:r>
            <a:r>
              <a:rPr lang="de-DE" dirty="0">
                <a:latin typeface="Leelawadee UI" panose="020B0502040204020203" pitchFamily="34" charset="-34"/>
                <a:cs typeface="Leelawadee UI" panose="020B0502040204020203" pitchFamily="34" charset="-34"/>
              </a:rPr>
              <a:t> </a:t>
            </a:r>
            <a:r>
              <a:rPr lang="de-DE" dirty="0" err="1">
                <a:latin typeface="Leelawadee UI" panose="020B0502040204020203" pitchFamily="34" charset="-34"/>
                <a:cs typeface="Leelawadee UI" panose="020B0502040204020203" pitchFamily="34" charset="-34"/>
              </a:rPr>
              <a:t>fees</a:t>
            </a:r>
            <a:r>
              <a:rPr lang="de-DE" dirty="0">
                <a:latin typeface="Leelawadee UI" panose="020B0502040204020203" pitchFamily="34" charset="-34"/>
                <a:cs typeface="Leelawadee UI" panose="020B0502040204020203" pitchFamily="34" charset="-34"/>
              </a:rPr>
              <a:t>, Germany </a:t>
            </a:r>
            <a:r>
              <a:rPr lang="de-DE" dirty="0" err="1">
                <a:latin typeface="Leelawadee UI" panose="020B0502040204020203" pitchFamily="34" charset="-34"/>
                <a:cs typeface="Leelawadee UI" panose="020B0502040204020203" pitchFamily="34" charset="-34"/>
              </a:rPr>
              <a:t>is</a:t>
            </a:r>
            <a:r>
              <a:rPr lang="de-DE" dirty="0">
                <a:latin typeface="Leelawadee UI" panose="020B0502040204020203" pitchFamily="34" charset="-34"/>
                <a:cs typeface="Leelawadee UI" panose="020B0502040204020203" pitchFamily="34" charset="-34"/>
              </a:rPr>
              <a:t> a </a:t>
            </a:r>
            <a:r>
              <a:rPr lang="de-DE" dirty="0" err="1">
                <a:latin typeface="Leelawadee UI" panose="020B0502040204020203" pitchFamily="34" charset="-34"/>
                <a:cs typeface="Leelawadee UI" panose="020B0502040204020203" pitchFamily="34" charset="-34"/>
              </a:rPr>
              <a:t>member</a:t>
            </a:r>
            <a:endParaRPr lang="de-DE" sz="1600" dirty="0">
              <a:latin typeface="Leelawadee UI" panose="020B0502040204020203" pitchFamily="34" charset="-34"/>
              <a:cs typeface="Leelawadee UI" panose="020B0502040204020203" pitchFamily="34" charset="-34"/>
            </a:endParaRPr>
          </a:p>
        </p:txBody>
      </p:sp>
      <p:sp>
        <p:nvSpPr>
          <p:cNvPr id="5" name="Rechteck 4">
            <a:extLst>
              <a:ext uri="{FF2B5EF4-FFF2-40B4-BE49-F238E27FC236}">
                <a16:creationId xmlns:a16="http://schemas.microsoft.com/office/drawing/2014/main" id="{0689780C-BFBD-4884-B2E4-A7D8B636AF6F}"/>
              </a:ext>
            </a:extLst>
          </p:cNvPr>
          <p:cNvSpPr/>
          <p:nvPr/>
        </p:nvSpPr>
        <p:spPr>
          <a:xfrm>
            <a:off x="5212986" y="3754113"/>
            <a:ext cx="6033279" cy="307777"/>
          </a:xfrm>
          <a:prstGeom prst="rect">
            <a:avLst/>
          </a:prstGeom>
        </p:spPr>
        <p:txBody>
          <a:bodyPr wrap="square">
            <a:spAutoFit/>
          </a:bodyPr>
          <a:lstStyle/>
          <a:p>
            <a:r>
              <a:rPr lang="de-DE" sz="1400" dirty="0">
                <a:latin typeface="Leelawadee UI" panose="020B0502040204020203" pitchFamily="34" charset="-34"/>
                <a:cs typeface="Leelawadee UI" panose="020B0502040204020203" pitchFamily="34" charset="-34"/>
              </a:rPr>
              <a:t>https://www.bfarm.de/EN/Code-systems/Terminologies/_node.html</a:t>
            </a:r>
          </a:p>
        </p:txBody>
      </p:sp>
      <p:sp>
        <p:nvSpPr>
          <p:cNvPr id="12" name="Rechteck 11">
            <a:extLst>
              <a:ext uri="{FF2B5EF4-FFF2-40B4-BE49-F238E27FC236}">
                <a16:creationId xmlns:a16="http://schemas.microsoft.com/office/drawing/2014/main" id="{E0F1DD9C-7A7F-4040-9F0F-4E48439610F5}"/>
              </a:ext>
            </a:extLst>
          </p:cNvPr>
          <p:cNvSpPr/>
          <p:nvPr/>
        </p:nvSpPr>
        <p:spPr>
          <a:xfrm>
            <a:off x="5212986" y="5025891"/>
            <a:ext cx="3058081" cy="307777"/>
          </a:xfrm>
          <a:prstGeom prst="rect">
            <a:avLst/>
          </a:prstGeom>
        </p:spPr>
        <p:txBody>
          <a:bodyPr wrap="none">
            <a:spAutoFit/>
          </a:bodyPr>
          <a:lstStyle/>
          <a:p>
            <a:r>
              <a:rPr lang="de-DE" sz="1400" dirty="0">
                <a:latin typeface="Leelawadee UI" panose="020B0502040204020203" pitchFamily="34" charset="-34"/>
                <a:cs typeface="Leelawadee UI" panose="020B0502040204020203" pitchFamily="34" charset="-34"/>
              </a:rPr>
              <a:t>https://en.wikipedia.org/wiki/ICD-11</a:t>
            </a:r>
          </a:p>
        </p:txBody>
      </p:sp>
      <p:sp>
        <p:nvSpPr>
          <p:cNvPr id="13" name="Textfeld 12">
            <a:extLst>
              <a:ext uri="{FF2B5EF4-FFF2-40B4-BE49-F238E27FC236}">
                <a16:creationId xmlns:a16="http://schemas.microsoft.com/office/drawing/2014/main" id="{6258C7ED-4AE5-4165-AF04-A686BB79440D}"/>
              </a:ext>
            </a:extLst>
          </p:cNvPr>
          <p:cNvSpPr txBox="1"/>
          <p:nvPr/>
        </p:nvSpPr>
        <p:spPr>
          <a:xfrm>
            <a:off x="633610" y="4738081"/>
            <a:ext cx="4484216" cy="958339"/>
          </a:xfrm>
          <a:prstGeom prst="rect">
            <a:avLst/>
          </a:prstGeom>
          <a:noFill/>
        </p:spPr>
        <p:txBody>
          <a:bodyPr wrap="square" rtlCol="0">
            <a:spAutoFit/>
          </a:bodyPr>
          <a:lstStyle/>
          <a:p>
            <a:pPr>
              <a:lnSpc>
                <a:spcPct val="150000"/>
              </a:lnSpc>
            </a:pPr>
            <a:r>
              <a:rPr lang="de-DE" sz="2000" b="1" dirty="0">
                <a:latin typeface="Leelawadee UI" panose="020B0502040204020203" pitchFamily="34" charset="-34"/>
                <a:cs typeface="Leelawadee UI" panose="020B0502040204020203" pitchFamily="34" charset="-34"/>
              </a:rPr>
              <a:t>International Classification of </a:t>
            </a:r>
            <a:r>
              <a:rPr lang="de-DE" sz="2000" b="1" dirty="0" err="1">
                <a:latin typeface="Leelawadee UI" panose="020B0502040204020203" pitchFamily="34" charset="-34"/>
                <a:cs typeface="Leelawadee UI" panose="020B0502040204020203" pitchFamily="34" charset="-34"/>
              </a:rPr>
              <a:t>Diseases</a:t>
            </a:r>
            <a:r>
              <a:rPr lang="de-DE" sz="2000" b="1" dirty="0">
                <a:latin typeface="Leelawadee UI" panose="020B0502040204020203" pitchFamily="34" charset="-34"/>
                <a:cs typeface="Leelawadee UI" panose="020B0502040204020203" pitchFamily="34" charset="-34"/>
              </a:rPr>
              <a:t> (ICD), </a:t>
            </a:r>
            <a:r>
              <a:rPr lang="de-DE" sz="2000" b="1" dirty="0" err="1">
                <a:latin typeface="Leelawadee UI" panose="020B0502040204020203" pitchFamily="34" charset="-34"/>
                <a:cs typeface="Leelawadee UI" panose="020B0502040204020203" pitchFamily="34" charset="-34"/>
              </a:rPr>
              <a:t>currently</a:t>
            </a:r>
            <a:r>
              <a:rPr lang="de-DE" sz="2000" b="1" dirty="0">
                <a:latin typeface="Leelawadee UI" panose="020B0502040204020203" pitchFamily="34" charset="-34"/>
                <a:cs typeface="Leelawadee UI" panose="020B0502040204020203" pitchFamily="34" charset="-34"/>
              </a:rPr>
              <a:t> </a:t>
            </a:r>
            <a:r>
              <a:rPr lang="de-DE" sz="2000" b="1" dirty="0" err="1">
                <a:latin typeface="Leelawadee UI" panose="020B0502040204020203" pitchFamily="34" charset="-34"/>
                <a:cs typeface="Leelawadee UI" panose="020B0502040204020203" pitchFamily="34" charset="-34"/>
              </a:rPr>
              <a:t>version</a:t>
            </a:r>
            <a:r>
              <a:rPr lang="de-DE" sz="2000" b="1" dirty="0">
                <a:latin typeface="Leelawadee UI" panose="020B0502040204020203" pitchFamily="34" charset="-34"/>
                <a:cs typeface="Leelawadee UI" panose="020B0502040204020203" pitchFamily="34" charset="-34"/>
              </a:rPr>
              <a:t> 11</a:t>
            </a:r>
            <a:endParaRPr lang="de-DE" sz="1600" dirty="0">
              <a:latin typeface="Leelawadee UI" panose="020B0502040204020203" pitchFamily="34" charset="-34"/>
              <a:cs typeface="Leelawadee UI" panose="020B0502040204020203" pitchFamily="34" charset="-34"/>
            </a:endParaRPr>
          </a:p>
        </p:txBody>
      </p:sp>
      <p:sp>
        <p:nvSpPr>
          <p:cNvPr id="10" name="Datumsplatzhalter 3">
            <a:extLst>
              <a:ext uri="{FF2B5EF4-FFF2-40B4-BE49-F238E27FC236}">
                <a16:creationId xmlns:a16="http://schemas.microsoft.com/office/drawing/2014/main" id="{DD1FD0D2-4AAC-4AAD-8B87-1E0537F75C85}"/>
              </a:ext>
            </a:extLst>
          </p:cNvPr>
          <p:cNvSpPr>
            <a:spLocks noGrp="1"/>
          </p:cNvSpPr>
          <p:nvPr>
            <p:ph type="dt" sz="half" idx="2"/>
          </p:nvPr>
        </p:nvSpPr>
        <p:spPr>
          <a:xfrm>
            <a:off x="10094428" y="6422389"/>
            <a:ext cx="1309067" cy="260985"/>
          </a:xfrm>
          <a:prstGeom prst="rect">
            <a:avLst/>
          </a:prstGeom>
        </p:spPr>
        <p:txBody>
          <a:bodyPr anchor="ctr" anchorCtr="0"/>
          <a:lstStyle>
            <a:lvl1pPr algn="ctr">
              <a:defRPr sz="900">
                <a:solidFill>
                  <a:schemeClr val="tx1"/>
                </a:solidFill>
                <a:latin typeface="Leelawadee UI" panose="020B0502040204020203" pitchFamily="34" charset="-34"/>
                <a:cs typeface="Leelawadee UI" panose="020B0502040204020203" pitchFamily="34" charset="-34"/>
              </a:defRPr>
            </a:lvl1pPr>
          </a:lstStyle>
          <a:p>
            <a:r>
              <a:rPr lang="de-DE" dirty="0"/>
              <a:t>2024-04-29</a:t>
            </a:r>
          </a:p>
        </p:txBody>
      </p:sp>
    </p:spTree>
    <p:extLst>
      <p:ext uri="{BB962C8B-B14F-4D97-AF65-F5344CB8AC3E}">
        <p14:creationId xmlns:p14="http://schemas.microsoft.com/office/powerpoint/2010/main" val="15963803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2B98569-6D80-414C-AB33-B25807DC0E2C}"/>
              </a:ext>
            </a:extLst>
          </p:cNvPr>
          <p:cNvSpPr>
            <a:spLocks noGrp="1"/>
          </p:cNvSpPr>
          <p:nvPr>
            <p:ph type="title"/>
          </p:nvPr>
        </p:nvSpPr>
        <p:spPr/>
        <p:txBody>
          <a:bodyPr>
            <a:noAutofit/>
          </a:bodyPr>
          <a:lstStyle/>
          <a:p>
            <a:r>
              <a:rPr lang="de-DE" sz="3600" dirty="0" err="1"/>
              <a:t>Ontologies</a:t>
            </a:r>
            <a:endParaRPr lang="de-DE" sz="3600" dirty="0"/>
          </a:p>
        </p:txBody>
      </p:sp>
      <p:sp>
        <p:nvSpPr>
          <p:cNvPr id="6" name="Foliennummernplatzhalter 5">
            <a:extLst>
              <a:ext uri="{FF2B5EF4-FFF2-40B4-BE49-F238E27FC236}">
                <a16:creationId xmlns:a16="http://schemas.microsoft.com/office/drawing/2014/main" id="{3C5E7308-05B2-46C2-8183-F93181EA5B4E}"/>
              </a:ext>
            </a:extLst>
          </p:cNvPr>
          <p:cNvSpPr>
            <a:spLocks noGrp="1"/>
          </p:cNvSpPr>
          <p:nvPr>
            <p:ph type="sldNum" sz="quarter" idx="4"/>
          </p:nvPr>
        </p:nvSpPr>
        <p:spPr>
          <a:xfrm>
            <a:off x="10999571" y="6422389"/>
            <a:ext cx="684429" cy="260985"/>
          </a:xfrm>
          <a:prstGeom prst="rect">
            <a:avLst/>
          </a:prstGeom>
        </p:spPr>
        <p:txBody>
          <a:bodyPr anchor="ctr" anchorCtr="0"/>
          <a:lstStyle>
            <a:lvl1pPr algn="ctr">
              <a:defRPr sz="900">
                <a:solidFill>
                  <a:srgbClr val="0B1B2E"/>
                </a:solidFill>
                <a:latin typeface="Leelawadee UI" panose="020B0502040204020203" pitchFamily="34" charset="-34"/>
                <a:cs typeface="Leelawadee UI" panose="020B0502040204020203" pitchFamily="34" charset="-34"/>
              </a:defRPr>
            </a:lvl1pPr>
          </a:lstStyle>
          <a:p>
            <a:fld id="{8B28DBE6-A72F-4110-9C20-90C998823C45}" type="slidenum">
              <a:rPr lang="de-DE" smtClean="0"/>
              <a:pPr/>
              <a:t>7</a:t>
            </a:fld>
            <a:endParaRPr lang="de-DE" dirty="0"/>
          </a:p>
        </p:txBody>
      </p:sp>
      <p:pic>
        <p:nvPicPr>
          <p:cNvPr id="8" name="Picture 2" descr="https://mirrors.creativecommons.org/presskit/buttons/88x31/png/by.png">
            <a:extLst>
              <a:ext uri="{FF2B5EF4-FFF2-40B4-BE49-F238E27FC236}">
                <a16:creationId xmlns:a16="http://schemas.microsoft.com/office/drawing/2014/main" id="{F66ACA8D-0641-4F0B-905F-1ABCEA3E66C0}"/>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3083" y="6363629"/>
            <a:ext cx="693652" cy="242690"/>
          </a:xfrm>
          <a:prstGeom prst="rect">
            <a:avLst/>
          </a:prstGeom>
          <a:noFill/>
          <a:extLst>
            <a:ext uri="{909E8E84-426E-40DD-AFC4-6F175D3DCCD1}">
              <a14:hiddenFill xmlns:a14="http://schemas.microsoft.com/office/drawing/2010/main">
                <a:solidFill>
                  <a:srgbClr val="FFFFFF"/>
                </a:solidFill>
              </a14:hiddenFill>
            </a:ext>
          </a:extLst>
        </p:spPr>
      </p:pic>
      <p:sp>
        <p:nvSpPr>
          <p:cNvPr id="7" name="Rechteck 6">
            <a:extLst>
              <a:ext uri="{FF2B5EF4-FFF2-40B4-BE49-F238E27FC236}">
                <a16:creationId xmlns:a16="http://schemas.microsoft.com/office/drawing/2014/main" id="{B5FB9240-3B22-4F85-B4FF-716D49E378A5}"/>
              </a:ext>
            </a:extLst>
          </p:cNvPr>
          <p:cNvSpPr/>
          <p:nvPr/>
        </p:nvSpPr>
        <p:spPr bwMode="auto">
          <a:xfrm>
            <a:off x="0" y="1129372"/>
            <a:ext cx="11169353" cy="1050672"/>
          </a:xfrm>
          <a:prstGeom prst="rect">
            <a:avLst/>
          </a:prstGeom>
          <a:solidFill>
            <a:srgbClr val="0098D8"/>
          </a:solidFill>
          <a:ln w="9525"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800" b="0" i="0" u="none" strike="noStrike" cap="none" normalizeH="0" baseline="0">
              <a:ln>
                <a:noFill/>
              </a:ln>
              <a:solidFill>
                <a:schemeClr val="tx1"/>
              </a:solidFill>
              <a:effectLst/>
              <a:latin typeface="Leelawadee UI" panose="020B0502040204020203" pitchFamily="34" charset="-34"/>
              <a:ea typeface="ＭＳ Ｐゴシック" charset="0"/>
              <a:cs typeface="Leelawadee UI" panose="020B0502040204020203" pitchFamily="34" charset="-34"/>
            </a:endParaRPr>
          </a:p>
        </p:txBody>
      </p:sp>
      <p:sp>
        <p:nvSpPr>
          <p:cNvPr id="10" name="Textfeld 9">
            <a:extLst>
              <a:ext uri="{FF2B5EF4-FFF2-40B4-BE49-F238E27FC236}">
                <a16:creationId xmlns:a16="http://schemas.microsoft.com/office/drawing/2014/main" id="{C02ED154-E642-4702-B2DC-D4350A406600}"/>
              </a:ext>
            </a:extLst>
          </p:cNvPr>
          <p:cNvSpPr txBox="1"/>
          <p:nvPr/>
        </p:nvSpPr>
        <p:spPr>
          <a:xfrm>
            <a:off x="147922" y="1039993"/>
            <a:ext cx="10508684" cy="1050672"/>
          </a:xfrm>
          <a:prstGeom prst="rect">
            <a:avLst/>
          </a:prstGeom>
          <a:noFill/>
        </p:spPr>
        <p:txBody>
          <a:bodyPr wrap="square" rtlCol="0">
            <a:spAutoFit/>
          </a:bodyPr>
          <a:lstStyle/>
          <a:p>
            <a:pPr>
              <a:lnSpc>
                <a:spcPct val="150000"/>
              </a:lnSpc>
            </a:pPr>
            <a:r>
              <a:rPr lang="de-DE" sz="2000" dirty="0">
                <a:solidFill>
                  <a:schemeClr val="bg1"/>
                </a:solidFill>
                <a:latin typeface="Leelawadee UI" panose="020B0502040204020203" pitchFamily="34" charset="-34"/>
                <a:cs typeface="Leelawadee UI" panose="020B0502040204020203" pitchFamily="34" charset="-34"/>
              </a:rPr>
              <a:t>An </a:t>
            </a:r>
            <a:r>
              <a:rPr lang="de-DE" sz="2400" b="1" dirty="0" err="1">
                <a:solidFill>
                  <a:schemeClr val="bg1"/>
                </a:solidFill>
                <a:latin typeface="Leelawadee UI" panose="020B0502040204020203" pitchFamily="34" charset="-34"/>
                <a:cs typeface="Leelawadee UI" panose="020B0502040204020203" pitchFamily="34" charset="-34"/>
              </a:rPr>
              <a:t>ontology</a:t>
            </a:r>
            <a:r>
              <a:rPr lang="de-DE" sz="2000" dirty="0">
                <a:solidFill>
                  <a:schemeClr val="bg1"/>
                </a:solidFill>
                <a:latin typeface="Leelawadee UI" panose="020B0502040204020203" pitchFamily="34" charset="-34"/>
                <a:cs typeface="Leelawadee UI" panose="020B0502040204020203" pitchFamily="34" charset="-34"/>
              </a:rPr>
              <a:t> </a:t>
            </a:r>
            <a:r>
              <a:rPr lang="de-DE" sz="2000" dirty="0" err="1">
                <a:solidFill>
                  <a:schemeClr val="bg1"/>
                </a:solidFill>
                <a:latin typeface="Leelawadee UI" panose="020B0502040204020203" pitchFamily="34" charset="-34"/>
                <a:cs typeface="Leelawadee UI" panose="020B0502040204020203" pitchFamily="34" charset="-34"/>
              </a:rPr>
              <a:t>is</a:t>
            </a:r>
            <a:r>
              <a:rPr lang="de-DE" sz="2000" dirty="0">
                <a:solidFill>
                  <a:schemeClr val="bg1"/>
                </a:solidFill>
                <a:latin typeface="Leelawadee UI" panose="020B0502040204020203" pitchFamily="34" charset="-34"/>
                <a:cs typeface="Leelawadee UI" panose="020B0502040204020203" pitchFamily="34" charset="-34"/>
              </a:rPr>
              <a:t> a </a:t>
            </a:r>
            <a:r>
              <a:rPr lang="de-DE" sz="2000" dirty="0" err="1">
                <a:solidFill>
                  <a:schemeClr val="bg1"/>
                </a:solidFill>
                <a:latin typeface="Leelawadee UI" panose="020B0502040204020203" pitchFamily="34" charset="-34"/>
                <a:cs typeface="Leelawadee UI" panose="020B0502040204020203" pitchFamily="34" charset="-34"/>
              </a:rPr>
              <a:t>conceptual</a:t>
            </a:r>
            <a:r>
              <a:rPr lang="de-DE" sz="2000" dirty="0">
                <a:solidFill>
                  <a:schemeClr val="bg1"/>
                </a:solidFill>
                <a:latin typeface="Leelawadee UI" panose="020B0502040204020203" pitchFamily="34" charset="-34"/>
                <a:cs typeface="Leelawadee UI" panose="020B0502040204020203" pitchFamily="34" charset="-34"/>
              </a:rPr>
              <a:t> </a:t>
            </a:r>
            <a:r>
              <a:rPr lang="de-DE" sz="2000" dirty="0" err="1">
                <a:solidFill>
                  <a:schemeClr val="bg1"/>
                </a:solidFill>
                <a:latin typeface="Leelawadee UI" panose="020B0502040204020203" pitchFamily="34" charset="-34"/>
                <a:cs typeface="Leelawadee UI" panose="020B0502040204020203" pitchFamily="34" charset="-34"/>
              </a:rPr>
              <a:t>framework</a:t>
            </a:r>
            <a:r>
              <a:rPr lang="de-DE" sz="2000" dirty="0">
                <a:solidFill>
                  <a:schemeClr val="bg1"/>
                </a:solidFill>
                <a:latin typeface="Leelawadee UI" panose="020B0502040204020203" pitchFamily="34" charset="-34"/>
                <a:cs typeface="Leelawadee UI" panose="020B0502040204020203" pitchFamily="34" charset="-34"/>
              </a:rPr>
              <a:t> of </a:t>
            </a:r>
            <a:r>
              <a:rPr lang="de-DE" sz="2000" dirty="0" err="1">
                <a:solidFill>
                  <a:schemeClr val="bg1"/>
                </a:solidFill>
                <a:latin typeface="Leelawadee UI" panose="020B0502040204020203" pitchFamily="34" charset="-34"/>
                <a:cs typeface="Leelawadee UI" panose="020B0502040204020203" pitchFamily="34" charset="-34"/>
              </a:rPr>
              <a:t>how</a:t>
            </a:r>
            <a:r>
              <a:rPr lang="de-DE" sz="2000" dirty="0">
                <a:solidFill>
                  <a:schemeClr val="bg1"/>
                </a:solidFill>
                <a:latin typeface="Leelawadee UI" panose="020B0502040204020203" pitchFamily="34" charset="-34"/>
                <a:cs typeface="Leelawadee UI" panose="020B0502040204020203" pitchFamily="34" charset="-34"/>
              </a:rPr>
              <a:t> </a:t>
            </a:r>
            <a:r>
              <a:rPr lang="de-DE" sz="2000" dirty="0" err="1">
                <a:solidFill>
                  <a:schemeClr val="bg1"/>
                </a:solidFill>
                <a:latin typeface="Leelawadee UI" panose="020B0502040204020203" pitchFamily="34" charset="-34"/>
                <a:cs typeface="Leelawadee UI" panose="020B0502040204020203" pitchFamily="34" charset="-34"/>
              </a:rPr>
              <a:t>specific</a:t>
            </a:r>
            <a:r>
              <a:rPr lang="de-DE" sz="2000" dirty="0">
                <a:solidFill>
                  <a:schemeClr val="bg1"/>
                </a:solidFill>
                <a:latin typeface="Leelawadee UI" panose="020B0502040204020203" pitchFamily="34" charset="-34"/>
                <a:cs typeface="Leelawadee UI" panose="020B0502040204020203" pitchFamily="34" charset="-34"/>
              </a:rPr>
              <a:t> </a:t>
            </a:r>
            <a:r>
              <a:rPr lang="de-DE" sz="2000" dirty="0" err="1">
                <a:solidFill>
                  <a:schemeClr val="bg1"/>
                </a:solidFill>
                <a:latin typeface="Leelawadee UI" panose="020B0502040204020203" pitchFamily="34" charset="-34"/>
                <a:cs typeface="Leelawadee UI" panose="020B0502040204020203" pitchFamily="34" charset="-34"/>
              </a:rPr>
              <a:t>terms</a:t>
            </a:r>
            <a:r>
              <a:rPr lang="de-DE" sz="2000" dirty="0">
                <a:solidFill>
                  <a:schemeClr val="bg1"/>
                </a:solidFill>
                <a:latin typeface="Leelawadee UI" panose="020B0502040204020203" pitchFamily="34" charset="-34"/>
                <a:cs typeface="Leelawadee UI" panose="020B0502040204020203" pitchFamily="34" charset="-34"/>
              </a:rPr>
              <a:t> </a:t>
            </a:r>
            <a:r>
              <a:rPr lang="de-DE" sz="2000" dirty="0" err="1">
                <a:solidFill>
                  <a:schemeClr val="bg1"/>
                </a:solidFill>
                <a:latin typeface="Leelawadee UI" panose="020B0502040204020203" pitchFamily="34" charset="-34"/>
                <a:cs typeface="Leelawadee UI" panose="020B0502040204020203" pitchFamily="34" charset="-34"/>
              </a:rPr>
              <a:t>are</a:t>
            </a:r>
            <a:r>
              <a:rPr lang="de-DE" sz="2000" dirty="0">
                <a:solidFill>
                  <a:schemeClr val="bg1"/>
                </a:solidFill>
                <a:latin typeface="Leelawadee UI" panose="020B0502040204020203" pitchFamily="34" charset="-34"/>
                <a:cs typeface="Leelawadee UI" panose="020B0502040204020203" pitchFamily="34" charset="-34"/>
              </a:rPr>
              <a:t> </a:t>
            </a:r>
            <a:r>
              <a:rPr lang="de-DE" sz="2000" dirty="0" err="1">
                <a:solidFill>
                  <a:schemeClr val="bg1"/>
                </a:solidFill>
                <a:latin typeface="Leelawadee UI" panose="020B0502040204020203" pitchFamily="34" charset="-34"/>
                <a:cs typeface="Leelawadee UI" panose="020B0502040204020203" pitchFamily="34" charset="-34"/>
              </a:rPr>
              <a:t>used</a:t>
            </a:r>
            <a:r>
              <a:rPr lang="de-DE" sz="2000" dirty="0">
                <a:solidFill>
                  <a:schemeClr val="bg1"/>
                </a:solidFill>
                <a:latin typeface="Leelawadee UI" panose="020B0502040204020203" pitchFamily="34" charset="-34"/>
                <a:cs typeface="Leelawadee UI" panose="020B0502040204020203" pitchFamily="34" charset="-34"/>
              </a:rPr>
              <a:t> </a:t>
            </a:r>
            <a:r>
              <a:rPr lang="de-DE" sz="2000" dirty="0" err="1">
                <a:solidFill>
                  <a:schemeClr val="bg1"/>
                </a:solidFill>
                <a:latin typeface="Leelawadee UI" panose="020B0502040204020203" pitchFamily="34" charset="-34"/>
                <a:cs typeface="Leelawadee UI" panose="020B0502040204020203" pitchFamily="34" charset="-34"/>
              </a:rPr>
              <a:t>to</a:t>
            </a:r>
            <a:r>
              <a:rPr lang="de-DE" sz="2000" dirty="0">
                <a:solidFill>
                  <a:schemeClr val="bg1"/>
                </a:solidFill>
                <a:latin typeface="Leelawadee UI" panose="020B0502040204020203" pitchFamily="34" charset="-34"/>
                <a:cs typeface="Leelawadee UI" panose="020B0502040204020203" pitchFamily="34" charset="-34"/>
              </a:rPr>
              <a:t> </a:t>
            </a:r>
            <a:r>
              <a:rPr lang="de-DE" sz="2000" dirty="0" err="1">
                <a:solidFill>
                  <a:schemeClr val="bg1"/>
                </a:solidFill>
                <a:latin typeface="Leelawadee UI" panose="020B0502040204020203" pitchFamily="34" charset="-34"/>
                <a:cs typeface="Leelawadee UI" panose="020B0502040204020203" pitchFamily="34" charset="-34"/>
              </a:rPr>
              <a:t>represent</a:t>
            </a:r>
            <a:r>
              <a:rPr lang="de-DE" sz="2000" dirty="0">
                <a:solidFill>
                  <a:schemeClr val="bg1"/>
                </a:solidFill>
                <a:latin typeface="Leelawadee UI" panose="020B0502040204020203" pitchFamily="34" charset="-34"/>
                <a:cs typeface="Leelawadee UI" panose="020B0502040204020203" pitchFamily="34" charset="-34"/>
              </a:rPr>
              <a:t> </a:t>
            </a:r>
            <a:r>
              <a:rPr lang="de-DE" sz="2000" i="1" dirty="0" err="1">
                <a:solidFill>
                  <a:schemeClr val="bg1"/>
                </a:solidFill>
                <a:latin typeface="Leelawadee UI" panose="020B0502040204020203" pitchFamily="34" charset="-34"/>
                <a:cs typeface="Leelawadee UI" panose="020B0502040204020203" pitchFamily="34" charset="-34"/>
              </a:rPr>
              <a:t>domain</a:t>
            </a:r>
            <a:r>
              <a:rPr lang="de-DE" sz="2000" i="1" dirty="0">
                <a:solidFill>
                  <a:schemeClr val="bg1"/>
                </a:solidFill>
                <a:latin typeface="Leelawadee UI" panose="020B0502040204020203" pitchFamily="34" charset="-34"/>
                <a:cs typeface="Leelawadee UI" panose="020B0502040204020203" pitchFamily="34" charset="-34"/>
              </a:rPr>
              <a:t> </a:t>
            </a:r>
            <a:r>
              <a:rPr lang="de-DE" sz="2000" i="1" dirty="0" err="1">
                <a:solidFill>
                  <a:schemeClr val="bg1"/>
                </a:solidFill>
                <a:latin typeface="Leelawadee UI" panose="020B0502040204020203" pitchFamily="34" charset="-34"/>
                <a:cs typeface="Leelawadee UI" panose="020B0502040204020203" pitchFamily="34" charset="-34"/>
              </a:rPr>
              <a:t>knowledge</a:t>
            </a:r>
            <a:r>
              <a:rPr lang="de-DE" sz="2000" dirty="0">
                <a:solidFill>
                  <a:schemeClr val="bg1"/>
                </a:solidFill>
                <a:latin typeface="Leelawadee UI" panose="020B0502040204020203" pitchFamily="34" charset="-34"/>
                <a:cs typeface="Leelawadee UI" panose="020B0502040204020203" pitchFamily="34" charset="-34"/>
              </a:rPr>
              <a:t> in a (</a:t>
            </a:r>
            <a:r>
              <a:rPr lang="de-DE" sz="2000" dirty="0" err="1">
                <a:solidFill>
                  <a:schemeClr val="bg1"/>
                </a:solidFill>
                <a:latin typeface="Leelawadee UI" panose="020B0502040204020203" pitchFamily="34" charset="-34"/>
                <a:cs typeface="Leelawadee UI" panose="020B0502040204020203" pitchFamily="34" charset="-34"/>
              </a:rPr>
              <a:t>research</a:t>
            </a:r>
            <a:r>
              <a:rPr lang="de-DE" sz="2000" dirty="0">
                <a:solidFill>
                  <a:schemeClr val="bg1"/>
                </a:solidFill>
                <a:latin typeface="Leelawadee UI" panose="020B0502040204020203" pitchFamily="34" charset="-34"/>
                <a:cs typeface="Leelawadee UI" panose="020B0502040204020203" pitchFamily="34" charset="-34"/>
              </a:rPr>
              <a:t>) </a:t>
            </a:r>
            <a:r>
              <a:rPr lang="de-DE" sz="2000" dirty="0" err="1">
                <a:solidFill>
                  <a:schemeClr val="bg1"/>
                </a:solidFill>
                <a:latin typeface="Leelawadee UI" panose="020B0502040204020203" pitchFamily="34" charset="-34"/>
                <a:cs typeface="Leelawadee UI" panose="020B0502040204020203" pitchFamily="34" charset="-34"/>
              </a:rPr>
              <a:t>domain</a:t>
            </a:r>
            <a:r>
              <a:rPr lang="de-DE" sz="2000" dirty="0">
                <a:solidFill>
                  <a:schemeClr val="bg1"/>
                </a:solidFill>
                <a:latin typeface="Leelawadee UI" panose="020B0502040204020203" pitchFamily="34" charset="-34"/>
                <a:cs typeface="Leelawadee UI" panose="020B0502040204020203" pitchFamily="34" charset="-34"/>
              </a:rPr>
              <a:t>.</a:t>
            </a:r>
          </a:p>
        </p:txBody>
      </p:sp>
      <p:sp>
        <p:nvSpPr>
          <p:cNvPr id="11" name="Textfeld 10">
            <a:extLst>
              <a:ext uri="{FF2B5EF4-FFF2-40B4-BE49-F238E27FC236}">
                <a16:creationId xmlns:a16="http://schemas.microsoft.com/office/drawing/2014/main" id="{4DBA4342-927C-475B-AEDC-9305D219499C}"/>
              </a:ext>
            </a:extLst>
          </p:cNvPr>
          <p:cNvSpPr txBox="1"/>
          <p:nvPr/>
        </p:nvSpPr>
        <p:spPr>
          <a:xfrm>
            <a:off x="401164" y="4682150"/>
            <a:ext cx="8726404" cy="1431482"/>
          </a:xfrm>
          <a:prstGeom prst="rect">
            <a:avLst/>
          </a:prstGeom>
          <a:noFill/>
        </p:spPr>
        <p:txBody>
          <a:bodyPr wrap="square" rtlCol="0">
            <a:spAutoFit/>
          </a:bodyPr>
          <a:lstStyle/>
          <a:p>
            <a:r>
              <a:rPr lang="de-DE" i="1" dirty="0" err="1">
                <a:latin typeface="Leelawadee UI" panose="020B0502040204020203" pitchFamily="34" charset="-34"/>
                <a:cs typeface="Leelawadee UI" panose="020B0502040204020203" pitchFamily="34" charset="-34"/>
              </a:rPr>
              <a:t>Examples</a:t>
            </a:r>
            <a:r>
              <a:rPr lang="de-DE" i="1" dirty="0">
                <a:latin typeface="Leelawadee UI" panose="020B0502040204020203" pitchFamily="34" charset="-34"/>
                <a:cs typeface="Leelawadee UI" panose="020B0502040204020203" pitchFamily="34" charset="-34"/>
              </a:rPr>
              <a:t> of </a:t>
            </a:r>
            <a:r>
              <a:rPr lang="de-DE" i="1" dirty="0" err="1">
                <a:latin typeface="Leelawadee UI" panose="020B0502040204020203" pitchFamily="34" charset="-34"/>
                <a:cs typeface="Leelawadee UI" panose="020B0502040204020203" pitchFamily="34" charset="-34"/>
              </a:rPr>
              <a:t>Ontologies</a:t>
            </a:r>
            <a:r>
              <a:rPr lang="de-DE" i="1" dirty="0">
                <a:latin typeface="Leelawadee UI" panose="020B0502040204020203" pitchFamily="34" charset="-34"/>
                <a:cs typeface="Leelawadee UI" panose="020B0502040204020203" pitchFamily="34" charset="-34"/>
              </a:rPr>
              <a:t>:</a:t>
            </a:r>
          </a:p>
          <a:p>
            <a:pPr marL="285750" indent="-285750">
              <a:lnSpc>
                <a:spcPct val="150000"/>
              </a:lnSpc>
              <a:buFont typeface="Arial" panose="020B0604020202020204" pitchFamily="34" charset="0"/>
              <a:buChar char="•"/>
            </a:pPr>
            <a:r>
              <a:rPr lang="de-DE" sz="1600" dirty="0">
                <a:latin typeface="Leelawadee UI" panose="020B0502040204020203" pitchFamily="34" charset="-34"/>
                <a:cs typeface="Leelawadee UI" panose="020B0502040204020203" pitchFamily="34" charset="-34"/>
              </a:rPr>
              <a:t>Experimental </a:t>
            </a:r>
            <a:r>
              <a:rPr lang="de-DE" sz="1600" dirty="0" err="1">
                <a:latin typeface="Leelawadee UI" panose="020B0502040204020203" pitchFamily="34" charset="-34"/>
                <a:cs typeface="Leelawadee UI" panose="020B0502040204020203" pitchFamily="34" charset="-34"/>
              </a:rPr>
              <a:t>Factor</a:t>
            </a:r>
            <a:r>
              <a:rPr lang="de-DE" sz="1600" dirty="0">
                <a:latin typeface="Leelawadee UI" panose="020B0502040204020203" pitchFamily="34" charset="-34"/>
                <a:cs typeface="Leelawadee UI" panose="020B0502040204020203" pitchFamily="34" charset="-34"/>
              </a:rPr>
              <a:t> </a:t>
            </a:r>
            <a:r>
              <a:rPr lang="de-DE" sz="1600" dirty="0" err="1">
                <a:latin typeface="Leelawadee UI" panose="020B0502040204020203" pitchFamily="34" charset="-34"/>
                <a:cs typeface="Leelawadee UI" panose="020B0502040204020203" pitchFamily="34" charset="-34"/>
              </a:rPr>
              <a:t>Ontology</a:t>
            </a:r>
            <a:r>
              <a:rPr lang="de-DE" sz="1600" dirty="0">
                <a:latin typeface="Leelawadee UI" panose="020B0502040204020203" pitchFamily="34" charset="-34"/>
                <a:cs typeface="Leelawadee UI" panose="020B0502040204020203" pitchFamily="34" charset="-34"/>
              </a:rPr>
              <a:t> (EFO) – </a:t>
            </a:r>
            <a:r>
              <a:rPr lang="de-DE" sz="1600" dirty="0" err="1">
                <a:latin typeface="Leelawadee UI" panose="020B0502040204020203" pitchFamily="34" charset="-34"/>
                <a:cs typeface="Leelawadee UI" panose="020B0502040204020203" pitchFamily="34" charset="-34"/>
              </a:rPr>
              <a:t>curated</a:t>
            </a:r>
            <a:r>
              <a:rPr lang="de-DE" sz="1600" dirty="0">
                <a:latin typeface="Leelawadee UI" panose="020B0502040204020203" pitchFamily="34" charset="-34"/>
                <a:cs typeface="Leelawadee UI" panose="020B0502040204020203" pitchFamily="34" charset="-34"/>
              </a:rPr>
              <a:t> </a:t>
            </a:r>
            <a:r>
              <a:rPr lang="de-DE" sz="1600" dirty="0" err="1">
                <a:latin typeface="Leelawadee UI" panose="020B0502040204020203" pitchFamily="34" charset="-34"/>
                <a:cs typeface="Leelawadee UI" panose="020B0502040204020203" pitchFamily="34" charset="-34"/>
              </a:rPr>
              <a:t>by</a:t>
            </a:r>
            <a:r>
              <a:rPr lang="de-DE" sz="1600" dirty="0">
                <a:latin typeface="Leelawadee UI" panose="020B0502040204020203" pitchFamily="34" charset="-34"/>
                <a:cs typeface="Leelawadee UI" panose="020B0502040204020203" pitchFamily="34" charset="-34"/>
              </a:rPr>
              <a:t> </a:t>
            </a:r>
            <a:r>
              <a:rPr lang="de-DE" sz="1600" dirty="0" err="1">
                <a:latin typeface="Leelawadee UI" panose="020B0502040204020203" pitchFamily="34" charset="-34"/>
                <a:cs typeface="Leelawadee UI" panose="020B0502040204020203" pitchFamily="34" charset="-34"/>
              </a:rPr>
              <a:t>the</a:t>
            </a:r>
            <a:r>
              <a:rPr lang="de-DE" sz="1600" dirty="0">
                <a:latin typeface="Leelawadee UI" panose="020B0502040204020203" pitchFamily="34" charset="-34"/>
                <a:cs typeface="Leelawadee UI" panose="020B0502040204020203" pitchFamily="34" charset="-34"/>
              </a:rPr>
              <a:t> EMBL EBI</a:t>
            </a:r>
          </a:p>
          <a:p>
            <a:pPr marL="285750" indent="-285750">
              <a:lnSpc>
                <a:spcPct val="150000"/>
              </a:lnSpc>
              <a:buFont typeface="Arial" panose="020B0604020202020204" pitchFamily="34" charset="0"/>
              <a:buChar char="•"/>
            </a:pPr>
            <a:r>
              <a:rPr lang="de-DE" sz="1600" dirty="0">
                <a:latin typeface="Leelawadee UI" panose="020B0502040204020203" pitchFamily="34" charset="-34"/>
                <a:cs typeface="Leelawadee UI" panose="020B0502040204020203" pitchFamily="34" charset="-34"/>
              </a:rPr>
              <a:t>Biological Imaging Methods </a:t>
            </a:r>
            <a:r>
              <a:rPr lang="de-DE" sz="1600" dirty="0" err="1">
                <a:latin typeface="Leelawadee UI" panose="020B0502040204020203" pitchFamily="34" charset="-34"/>
                <a:cs typeface="Leelawadee UI" panose="020B0502040204020203" pitchFamily="34" charset="-34"/>
              </a:rPr>
              <a:t>Ontology</a:t>
            </a:r>
            <a:r>
              <a:rPr lang="de-DE" sz="1600" dirty="0">
                <a:latin typeface="Leelawadee UI" panose="020B0502040204020203" pitchFamily="34" charset="-34"/>
                <a:cs typeface="Leelawadee UI" panose="020B0502040204020203" pitchFamily="34" charset="-34"/>
              </a:rPr>
              <a:t> (</a:t>
            </a:r>
            <a:r>
              <a:rPr lang="de-DE" sz="1600" dirty="0" err="1">
                <a:latin typeface="Leelawadee UI" panose="020B0502040204020203" pitchFamily="34" charset="-34"/>
                <a:cs typeface="Leelawadee UI" panose="020B0502040204020203" pitchFamily="34" charset="-34"/>
              </a:rPr>
              <a:t>FBbi</a:t>
            </a:r>
            <a:r>
              <a:rPr lang="de-DE" sz="1600" dirty="0">
                <a:latin typeface="Leelawadee UI" panose="020B0502040204020203" pitchFamily="34" charset="-34"/>
                <a:cs typeface="Leelawadee UI" panose="020B0502040204020203" pitchFamily="34" charset="-34"/>
              </a:rPr>
              <a:t>) – </a:t>
            </a:r>
            <a:r>
              <a:rPr lang="de-DE" sz="1600" dirty="0" err="1">
                <a:latin typeface="Leelawadee UI" panose="020B0502040204020203" pitchFamily="34" charset="-34"/>
                <a:cs typeface="Leelawadee UI" panose="020B0502040204020203" pitchFamily="34" charset="-34"/>
              </a:rPr>
              <a:t>curated</a:t>
            </a:r>
            <a:r>
              <a:rPr lang="de-DE" sz="1600" dirty="0">
                <a:latin typeface="Leelawadee UI" panose="020B0502040204020203" pitchFamily="34" charset="-34"/>
                <a:cs typeface="Leelawadee UI" panose="020B0502040204020203" pitchFamily="34" charset="-34"/>
              </a:rPr>
              <a:t> </a:t>
            </a:r>
            <a:r>
              <a:rPr lang="de-DE" sz="1600" dirty="0" err="1">
                <a:latin typeface="Leelawadee UI" panose="020B0502040204020203" pitchFamily="34" charset="-34"/>
                <a:cs typeface="Leelawadee UI" panose="020B0502040204020203" pitchFamily="34" charset="-34"/>
              </a:rPr>
              <a:t>by</a:t>
            </a:r>
            <a:r>
              <a:rPr lang="de-DE" sz="1600" dirty="0">
                <a:latin typeface="Leelawadee UI" panose="020B0502040204020203" pitchFamily="34" charset="-34"/>
                <a:cs typeface="Leelawadee UI" panose="020B0502040204020203" pitchFamily="34" charset="-34"/>
              </a:rPr>
              <a:t> </a:t>
            </a:r>
            <a:r>
              <a:rPr lang="de-DE" sz="1600" dirty="0" err="1">
                <a:latin typeface="Leelawadee UI" panose="020B0502040204020203" pitchFamily="34" charset="-34"/>
                <a:cs typeface="Leelawadee UI" panose="020B0502040204020203" pitchFamily="34" charset="-34"/>
              </a:rPr>
              <a:t>the</a:t>
            </a:r>
            <a:r>
              <a:rPr lang="de-DE" sz="1600" dirty="0">
                <a:latin typeface="Leelawadee UI" panose="020B0502040204020203" pitchFamily="34" charset="-34"/>
                <a:cs typeface="Leelawadee UI" panose="020B0502040204020203" pitchFamily="34" charset="-34"/>
              </a:rPr>
              <a:t> </a:t>
            </a:r>
            <a:r>
              <a:rPr lang="de-DE" sz="1600" dirty="0" err="1">
                <a:latin typeface="Leelawadee UI" panose="020B0502040204020203" pitchFamily="34" charset="-34"/>
                <a:cs typeface="Leelawadee UI" panose="020B0502040204020203" pitchFamily="34" charset="-34"/>
              </a:rPr>
              <a:t>Cell</a:t>
            </a:r>
            <a:r>
              <a:rPr lang="de-DE" sz="1600" dirty="0">
                <a:latin typeface="Leelawadee UI" panose="020B0502040204020203" pitchFamily="34" charset="-34"/>
                <a:cs typeface="Leelawadee UI" panose="020B0502040204020203" pitchFamily="34" charset="-34"/>
              </a:rPr>
              <a:t> Image Library</a:t>
            </a:r>
          </a:p>
          <a:p>
            <a:pPr marL="285750" indent="-285750">
              <a:lnSpc>
                <a:spcPct val="150000"/>
              </a:lnSpc>
              <a:buFont typeface="Arial" panose="020B0604020202020204" pitchFamily="34" charset="0"/>
              <a:buChar char="•"/>
            </a:pPr>
            <a:r>
              <a:rPr lang="de-DE" sz="1600" dirty="0" err="1">
                <a:latin typeface="Leelawadee UI" panose="020B0502040204020203" pitchFamily="34" charset="-34"/>
                <a:cs typeface="Leelawadee UI" panose="020B0502040204020203" pitchFamily="34" charset="-34"/>
              </a:rPr>
              <a:t>Cell</a:t>
            </a:r>
            <a:r>
              <a:rPr lang="de-DE" sz="1600" dirty="0">
                <a:latin typeface="Leelawadee UI" panose="020B0502040204020203" pitchFamily="34" charset="-34"/>
                <a:cs typeface="Leelawadee UI" panose="020B0502040204020203" pitchFamily="34" charset="-34"/>
              </a:rPr>
              <a:t> Line </a:t>
            </a:r>
            <a:r>
              <a:rPr lang="de-DE" sz="1600" dirty="0" err="1">
                <a:latin typeface="Leelawadee UI" panose="020B0502040204020203" pitchFamily="34" charset="-34"/>
                <a:cs typeface="Leelawadee UI" panose="020B0502040204020203" pitchFamily="34" charset="-34"/>
              </a:rPr>
              <a:t>Ontology</a:t>
            </a:r>
            <a:r>
              <a:rPr lang="de-DE" sz="1600" dirty="0">
                <a:latin typeface="Leelawadee UI" panose="020B0502040204020203" pitchFamily="34" charset="-34"/>
                <a:cs typeface="Leelawadee UI" panose="020B0502040204020203" pitchFamily="34" charset="-34"/>
              </a:rPr>
              <a:t> (CLO) – </a:t>
            </a:r>
            <a:r>
              <a:rPr lang="de-DE" sz="1600" dirty="0" err="1">
                <a:latin typeface="Leelawadee UI" panose="020B0502040204020203" pitchFamily="34" charset="-34"/>
                <a:cs typeface="Leelawadee UI" panose="020B0502040204020203" pitchFamily="34" charset="-34"/>
              </a:rPr>
              <a:t>community-based</a:t>
            </a:r>
            <a:r>
              <a:rPr lang="de-DE" sz="1600" dirty="0">
                <a:latin typeface="Leelawadee UI" panose="020B0502040204020203" pitchFamily="34" charset="-34"/>
                <a:cs typeface="Leelawadee UI" panose="020B0502040204020203" pitchFamily="34" charset="-34"/>
              </a:rPr>
              <a:t>, </a:t>
            </a:r>
            <a:r>
              <a:rPr lang="de-DE" sz="1600" dirty="0" err="1">
                <a:latin typeface="Leelawadee UI" panose="020B0502040204020203" pitchFamily="34" charset="-34"/>
                <a:cs typeface="Leelawadee UI" panose="020B0502040204020203" pitchFamily="34" charset="-34"/>
              </a:rPr>
              <a:t>curated</a:t>
            </a:r>
            <a:r>
              <a:rPr lang="de-DE" sz="1600" dirty="0">
                <a:latin typeface="Leelawadee UI" panose="020B0502040204020203" pitchFamily="34" charset="-34"/>
                <a:cs typeface="Leelawadee UI" panose="020B0502040204020203" pitchFamily="34" charset="-34"/>
              </a:rPr>
              <a:t> at </a:t>
            </a:r>
            <a:r>
              <a:rPr lang="de-DE" sz="1600" dirty="0" err="1">
                <a:latin typeface="Leelawadee UI" panose="020B0502040204020203" pitchFamily="34" charset="-34"/>
                <a:cs typeface="Leelawadee UI" panose="020B0502040204020203" pitchFamily="34" charset="-34"/>
              </a:rPr>
              <a:t>the</a:t>
            </a:r>
            <a:r>
              <a:rPr lang="de-DE" sz="1600" dirty="0">
                <a:latin typeface="Leelawadee UI" panose="020B0502040204020203" pitchFamily="34" charset="-34"/>
                <a:cs typeface="Leelawadee UI" panose="020B0502040204020203" pitchFamily="34" charset="-34"/>
              </a:rPr>
              <a:t> University of Michigan </a:t>
            </a:r>
          </a:p>
        </p:txBody>
      </p:sp>
      <p:sp>
        <p:nvSpPr>
          <p:cNvPr id="12" name="Rechteck 11">
            <a:extLst>
              <a:ext uri="{FF2B5EF4-FFF2-40B4-BE49-F238E27FC236}">
                <a16:creationId xmlns:a16="http://schemas.microsoft.com/office/drawing/2014/main" id="{2E312347-DFFE-4EC5-AAF5-196E08458CD9}"/>
              </a:ext>
            </a:extLst>
          </p:cNvPr>
          <p:cNvSpPr/>
          <p:nvPr/>
        </p:nvSpPr>
        <p:spPr>
          <a:xfrm>
            <a:off x="401162" y="2189183"/>
            <a:ext cx="11790837" cy="2118209"/>
          </a:xfrm>
          <a:prstGeom prst="rect">
            <a:avLst/>
          </a:prstGeom>
        </p:spPr>
        <p:txBody>
          <a:bodyPr wrap="square">
            <a:spAutoFit/>
          </a:bodyPr>
          <a:lstStyle/>
          <a:p>
            <a:pPr marL="285750" indent="-285750">
              <a:lnSpc>
                <a:spcPct val="150000"/>
              </a:lnSpc>
              <a:buFont typeface="Arial" panose="020B0604020202020204" pitchFamily="34" charset="0"/>
              <a:buChar char="•"/>
            </a:pPr>
            <a:r>
              <a:rPr lang="en-US" dirty="0">
                <a:latin typeface="Leelawadee UI" panose="020B0502040204020203" pitchFamily="34" charset="-34"/>
                <a:cs typeface="Leelawadee UI" panose="020B0502040204020203" pitchFamily="34" charset="-34"/>
              </a:rPr>
              <a:t>Defines term attributes/properties, and relationships between the terms</a:t>
            </a:r>
          </a:p>
          <a:p>
            <a:pPr marL="285750" indent="-285750">
              <a:lnSpc>
                <a:spcPct val="150000"/>
              </a:lnSpc>
              <a:buFont typeface="Arial" panose="020B0604020202020204" pitchFamily="34" charset="0"/>
              <a:buChar char="•"/>
            </a:pPr>
            <a:r>
              <a:rPr lang="en-US" dirty="0">
                <a:latin typeface="Leelawadee UI" panose="020B0502040204020203" pitchFamily="34" charset="-34"/>
                <a:cs typeface="Leelawadee UI" panose="020B0502040204020203" pitchFamily="34" charset="-34"/>
              </a:rPr>
              <a:t>Terms with shared attributes are grouped into classes</a:t>
            </a:r>
          </a:p>
          <a:p>
            <a:pPr marL="285750" indent="-285750">
              <a:lnSpc>
                <a:spcPct val="150000"/>
              </a:lnSpc>
              <a:buFont typeface="Arial" panose="020B0604020202020204" pitchFamily="34" charset="0"/>
              <a:buChar char="•"/>
            </a:pPr>
            <a:r>
              <a:rPr lang="en-US" dirty="0">
                <a:latin typeface="Leelawadee UI" panose="020B0502040204020203" pitchFamily="34" charset="-34"/>
                <a:cs typeface="Leelawadee UI" panose="020B0502040204020203" pitchFamily="34" charset="-34"/>
              </a:rPr>
              <a:t>Terms in different ontologies are mapped to each other or adopted</a:t>
            </a:r>
          </a:p>
          <a:p>
            <a:pPr marL="285750" indent="-285750">
              <a:lnSpc>
                <a:spcPct val="150000"/>
              </a:lnSpc>
              <a:buFont typeface="Arial" panose="020B0604020202020204" pitchFamily="34" charset="0"/>
              <a:buChar char="•"/>
            </a:pPr>
            <a:r>
              <a:rPr lang="en-US" dirty="0">
                <a:latin typeface="Leelawadee UI" panose="020B0502040204020203" pitchFamily="34" charset="-34"/>
                <a:cs typeface="Leelawadee UI" panose="020B0502040204020203" pitchFamily="34" charset="-34"/>
              </a:rPr>
              <a:t>Can be extended over time with the evolving domain knowledge (i.e., an ontology is versioned)</a:t>
            </a:r>
          </a:p>
          <a:p>
            <a:pPr marL="285750" indent="-285750">
              <a:lnSpc>
                <a:spcPct val="150000"/>
              </a:lnSpc>
              <a:buFont typeface="Arial" panose="020B0604020202020204" pitchFamily="34" charset="0"/>
              <a:buChar char="•"/>
            </a:pPr>
            <a:r>
              <a:rPr lang="en-US" i="1" dirty="0">
                <a:latin typeface="Leelawadee UI" panose="020B0502040204020203" pitchFamily="34" charset="-34"/>
                <a:cs typeface="Leelawadee UI" panose="020B0502040204020203" pitchFamily="34" charset="-34"/>
              </a:rPr>
              <a:t>Formalized</a:t>
            </a:r>
            <a:r>
              <a:rPr lang="en-US" dirty="0">
                <a:latin typeface="Leelawadee UI" panose="020B0502040204020203" pitchFamily="34" charset="-34"/>
                <a:cs typeface="Leelawadee UI" panose="020B0502040204020203" pitchFamily="34" charset="-34"/>
              </a:rPr>
              <a:t>, i.e., ontologies can be expressed in ontology formats (machine-interpretable), e.g., OWL, SKOS, OBO</a:t>
            </a:r>
          </a:p>
        </p:txBody>
      </p:sp>
      <p:sp>
        <p:nvSpPr>
          <p:cNvPr id="14" name="Rechteck 13">
            <a:extLst>
              <a:ext uri="{FF2B5EF4-FFF2-40B4-BE49-F238E27FC236}">
                <a16:creationId xmlns:a16="http://schemas.microsoft.com/office/drawing/2014/main" id="{DDD6018C-71C4-416E-A0B5-9BC5C3565DA9}"/>
              </a:ext>
            </a:extLst>
          </p:cNvPr>
          <p:cNvSpPr/>
          <p:nvPr/>
        </p:nvSpPr>
        <p:spPr>
          <a:xfrm>
            <a:off x="952762" y="6254141"/>
            <a:ext cx="4609139" cy="461665"/>
          </a:xfrm>
          <a:prstGeom prst="rect">
            <a:avLst/>
          </a:prstGeom>
        </p:spPr>
        <p:txBody>
          <a:bodyPr wrap="square">
            <a:spAutoFit/>
          </a:bodyPr>
          <a:lstStyle/>
          <a:p>
            <a:pPr lvl="0" defTabSz="685800" fontAlgn="base">
              <a:spcBef>
                <a:spcPct val="20000"/>
              </a:spcBef>
              <a:spcAft>
                <a:spcPct val="0"/>
              </a:spcAft>
              <a:buClr>
                <a:srgbClr val="FFFFFF"/>
              </a:buClr>
              <a:buSzPct val="90000"/>
              <a:defRPr/>
            </a:pPr>
            <a:r>
              <a:rPr lang="de-DE" sz="600" kern="0" dirty="0" err="1">
                <a:latin typeface="Arial"/>
                <a:ea typeface="ＭＳ Ｐゴシック"/>
                <a:cs typeface="ＭＳ Ｐゴシック" charset="0"/>
              </a:rPr>
              <a:t>Adapted</a:t>
            </a:r>
            <a:r>
              <a:rPr lang="de-DE" sz="600" kern="0" dirty="0">
                <a:latin typeface="Arial"/>
                <a:ea typeface="ＭＳ Ｐゴシック"/>
                <a:cs typeface="ＭＳ Ｐゴシック" charset="0"/>
              </a:rPr>
              <a:t> </a:t>
            </a:r>
            <a:r>
              <a:rPr lang="de-DE" sz="600" kern="0" dirty="0" err="1">
                <a:latin typeface="Arial"/>
                <a:ea typeface="ＭＳ Ｐゴシック"/>
                <a:cs typeface="ＭＳ Ｐゴシック" charset="0"/>
              </a:rPr>
              <a:t>from</a:t>
            </a:r>
            <a:r>
              <a:rPr lang="de-DE" sz="600" kern="0" dirty="0">
                <a:latin typeface="Arial"/>
                <a:ea typeface="ＭＳ Ｐゴシック"/>
                <a:cs typeface="ＭＳ Ｐゴシック" charset="0"/>
              </a:rPr>
              <a:t>: Schmidt C., Bortolomeazzi M., Boissonnet T., Fortmann-Grote C. </a:t>
            </a:r>
            <a:r>
              <a:rPr lang="de-DE" sz="600" i="1" kern="0" dirty="0">
                <a:latin typeface="Arial"/>
                <a:ea typeface="ＭＳ Ｐゴシック"/>
                <a:cs typeface="ＭＳ Ｐゴシック" charset="0"/>
              </a:rPr>
              <a:t>et al. </a:t>
            </a:r>
            <a:r>
              <a:rPr lang="de-DE" sz="600" kern="0" dirty="0">
                <a:latin typeface="Arial"/>
                <a:ea typeface="ＭＳ Ｐゴシック"/>
                <a:cs typeface="ＭＳ Ｐゴシック" charset="0"/>
              </a:rPr>
              <a:t>(2023). </a:t>
            </a:r>
            <a:r>
              <a:rPr lang="en-US" sz="600" kern="0" dirty="0">
                <a:latin typeface="Arial"/>
                <a:ea typeface="ＭＳ Ｐゴシック"/>
                <a:cs typeface="ＭＳ Ｐゴシック" charset="0"/>
              </a:rPr>
              <a:t>I3D:bio‘s OMERO training material: Re-usable, adjustable, multi-purpose slides for local user training. </a:t>
            </a:r>
            <a:r>
              <a:rPr lang="en-US" sz="600" kern="0" dirty="0" err="1">
                <a:latin typeface="Arial"/>
                <a:ea typeface="ＭＳ Ｐゴシック"/>
                <a:cs typeface="ＭＳ Ｐゴシック" charset="0"/>
              </a:rPr>
              <a:t>Zenodo</a:t>
            </a:r>
            <a:r>
              <a:rPr lang="en-US" sz="600" kern="0" dirty="0">
                <a:latin typeface="Arial"/>
                <a:ea typeface="ＭＳ Ｐゴシック"/>
                <a:cs typeface="ＭＳ Ｐゴシック" charset="0"/>
              </a:rPr>
              <a:t>.</a:t>
            </a:r>
            <a:r>
              <a:rPr lang="de-DE" sz="600" kern="0" dirty="0">
                <a:latin typeface="Arial"/>
                <a:ea typeface="ＭＳ Ｐゴシック"/>
                <a:cs typeface="ＭＳ Ｐゴシック" charset="0"/>
              </a:rPr>
              <a:t> DOI: 10.5281/zenodo.8323588. </a:t>
            </a:r>
            <a:r>
              <a:rPr lang="de-DE" sz="600" kern="0" dirty="0" err="1">
                <a:latin typeface="Arial"/>
                <a:ea typeface="ＭＳ Ｐゴシック"/>
                <a:cs typeface="ＭＳ Ｐゴシック" charset="0"/>
              </a:rPr>
              <a:t>If</a:t>
            </a:r>
            <a:r>
              <a:rPr lang="de-DE" sz="600" kern="0" dirty="0">
                <a:latin typeface="Arial"/>
                <a:ea typeface="ＭＳ Ｐゴシック"/>
                <a:cs typeface="ＭＳ Ｐゴシック" charset="0"/>
              </a:rPr>
              <a:t> not </a:t>
            </a:r>
            <a:r>
              <a:rPr lang="de-DE" sz="600" kern="0" dirty="0" err="1">
                <a:latin typeface="Arial"/>
                <a:ea typeface="ＭＳ Ｐゴシック"/>
                <a:cs typeface="ＭＳ Ｐゴシック" charset="0"/>
              </a:rPr>
              <a:t>stated</a:t>
            </a:r>
            <a:r>
              <a:rPr lang="de-DE" sz="600" kern="0" dirty="0">
                <a:latin typeface="Arial"/>
                <a:ea typeface="ＭＳ Ｐゴシック"/>
                <a:cs typeface="ＭＳ Ｐゴシック" charset="0"/>
              </a:rPr>
              <a:t> </a:t>
            </a:r>
            <a:r>
              <a:rPr lang="de-DE" sz="600" kern="0" dirty="0" err="1">
                <a:latin typeface="Arial"/>
                <a:ea typeface="ＭＳ Ｐゴシック"/>
                <a:cs typeface="ＭＳ Ｐゴシック" charset="0"/>
              </a:rPr>
              <a:t>otherwise</a:t>
            </a:r>
            <a:r>
              <a:rPr lang="de-DE" sz="600" kern="0" dirty="0">
                <a:latin typeface="Arial"/>
                <a:ea typeface="ＭＳ Ｐゴシック"/>
                <a:cs typeface="ＭＳ Ｐゴシック" charset="0"/>
              </a:rPr>
              <a:t>, </a:t>
            </a:r>
            <a:r>
              <a:rPr lang="de-DE" sz="600" kern="0" dirty="0" err="1">
                <a:latin typeface="Arial"/>
                <a:ea typeface="ＭＳ Ｐゴシック"/>
                <a:cs typeface="ＭＳ Ｐゴシック" charset="0"/>
              </a:rPr>
              <a:t>the</a:t>
            </a:r>
            <a:r>
              <a:rPr lang="de-DE" sz="600" kern="0" dirty="0">
                <a:latin typeface="Arial"/>
                <a:ea typeface="ＭＳ Ｐゴシック"/>
                <a:cs typeface="ＭＳ Ｐゴシック" charset="0"/>
              </a:rPr>
              <a:t> </a:t>
            </a:r>
            <a:r>
              <a:rPr lang="de-DE" sz="600" kern="0" dirty="0" err="1">
                <a:latin typeface="Arial"/>
                <a:ea typeface="ＭＳ Ｐゴシック"/>
                <a:cs typeface="ＭＳ Ｐゴシック" charset="0"/>
              </a:rPr>
              <a:t>content</a:t>
            </a:r>
            <a:r>
              <a:rPr lang="de-DE" sz="600" kern="0" dirty="0">
                <a:latin typeface="Arial"/>
                <a:ea typeface="ＭＳ Ｐゴシック"/>
                <a:cs typeface="ＭＳ Ｐゴシック" charset="0"/>
              </a:rPr>
              <a:t> of </a:t>
            </a:r>
            <a:r>
              <a:rPr lang="de-DE" sz="600" kern="0" dirty="0" err="1">
                <a:latin typeface="Arial"/>
                <a:ea typeface="ＭＳ Ｐゴシック"/>
                <a:cs typeface="ＭＳ Ｐゴシック" charset="0"/>
              </a:rPr>
              <a:t>this</a:t>
            </a:r>
            <a:r>
              <a:rPr lang="de-DE" sz="600" kern="0" dirty="0">
                <a:latin typeface="Arial"/>
                <a:ea typeface="ＭＳ Ｐゴシック"/>
                <a:cs typeface="ＭＳ Ｐゴシック" charset="0"/>
              </a:rPr>
              <a:t> material (</a:t>
            </a:r>
            <a:r>
              <a:rPr lang="de-DE" sz="600" kern="0" dirty="0" err="1">
                <a:latin typeface="Arial"/>
                <a:ea typeface="ＭＳ Ｐゴシック"/>
                <a:cs typeface="ＭＳ Ｐゴシック" charset="0"/>
              </a:rPr>
              <a:t>except</a:t>
            </a:r>
            <a:r>
              <a:rPr lang="de-DE" sz="600" kern="0" dirty="0">
                <a:latin typeface="Arial"/>
                <a:ea typeface="ＭＳ Ｐゴシック"/>
                <a:cs typeface="ＭＳ Ｐゴシック" charset="0"/>
              </a:rPr>
              <a:t> </a:t>
            </a:r>
            <a:r>
              <a:rPr lang="de-DE" sz="600" kern="0" dirty="0" err="1">
                <a:latin typeface="Arial"/>
                <a:ea typeface="ＭＳ Ｐゴシック"/>
                <a:cs typeface="ＭＳ Ｐゴシック" charset="0"/>
              </a:rPr>
              <a:t>for</a:t>
            </a:r>
            <a:r>
              <a:rPr lang="de-DE" sz="600" kern="0" dirty="0">
                <a:latin typeface="Arial"/>
                <a:ea typeface="ＭＳ Ｐゴシック"/>
                <a:cs typeface="ＭＳ Ｐゴシック" charset="0"/>
              </a:rPr>
              <a:t> </a:t>
            </a:r>
            <a:r>
              <a:rPr lang="de-DE" sz="600" kern="0" dirty="0" err="1">
                <a:latin typeface="Arial"/>
                <a:ea typeface="ＭＳ Ｐゴシック"/>
                <a:cs typeface="ＭＳ Ｐゴシック" charset="0"/>
              </a:rPr>
              <a:t>logos</a:t>
            </a:r>
            <a:r>
              <a:rPr lang="de-DE" sz="600" kern="0" dirty="0">
                <a:latin typeface="Arial"/>
                <a:ea typeface="ＭＳ Ｐゴシック"/>
                <a:cs typeface="ＭＳ Ｐゴシック" charset="0"/>
              </a:rPr>
              <a:t> and </a:t>
            </a:r>
            <a:r>
              <a:rPr lang="de-DE" sz="600" kern="0" dirty="0" err="1">
                <a:latin typeface="Arial"/>
                <a:ea typeface="ＭＳ Ｐゴシック"/>
                <a:cs typeface="ＭＳ Ｐゴシック" charset="0"/>
              </a:rPr>
              <a:t>the</a:t>
            </a:r>
            <a:r>
              <a:rPr lang="de-DE" sz="600" kern="0" dirty="0">
                <a:latin typeface="Arial"/>
                <a:ea typeface="ＭＳ Ｐゴシック"/>
                <a:cs typeface="ＭＳ Ｐゴシック" charset="0"/>
              </a:rPr>
              <a:t> </a:t>
            </a:r>
            <a:r>
              <a:rPr lang="de-DE" sz="600" kern="0" dirty="0" err="1">
                <a:latin typeface="Arial"/>
                <a:ea typeface="ＭＳ Ｐゴシック"/>
                <a:cs typeface="ＭＳ Ｐゴシック" charset="0"/>
              </a:rPr>
              <a:t>slide</a:t>
            </a:r>
            <a:r>
              <a:rPr lang="de-DE" sz="600" kern="0" dirty="0">
                <a:latin typeface="Arial"/>
                <a:ea typeface="ＭＳ Ｐゴシック"/>
                <a:cs typeface="ＭＳ Ｐゴシック" charset="0"/>
              </a:rPr>
              <a:t> design) </a:t>
            </a:r>
            <a:r>
              <a:rPr lang="de-DE" sz="600" kern="0" dirty="0" err="1">
                <a:latin typeface="Arial"/>
                <a:ea typeface="ＭＳ Ｐゴシック"/>
                <a:cs typeface="ＭＳ Ｐゴシック" charset="0"/>
              </a:rPr>
              <a:t>is</a:t>
            </a:r>
            <a:r>
              <a:rPr lang="de-DE" sz="600" kern="0" dirty="0">
                <a:latin typeface="Arial"/>
                <a:ea typeface="ＭＳ Ｐゴシック"/>
                <a:cs typeface="ＭＳ Ｐゴシック" charset="0"/>
              </a:rPr>
              <a:t> </a:t>
            </a:r>
            <a:r>
              <a:rPr lang="de-DE" sz="600" kern="0" dirty="0" err="1">
                <a:latin typeface="Arial"/>
                <a:ea typeface="ＭＳ Ｐゴシック"/>
                <a:cs typeface="ＭＳ Ｐゴシック" charset="0"/>
              </a:rPr>
              <a:t>published</a:t>
            </a:r>
            <a:r>
              <a:rPr lang="de-DE" sz="600" kern="0" dirty="0">
                <a:latin typeface="Arial"/>
                <a:ea typeface="ＭＳ Ｐゴシック"/>
                <a:cs typeface="ＭＳ Ｐゴシック" charset="0"/>
              </a:rPr>
              <a:t> </a:t>
            </a:r>
            <a:r>
              <a:rPr lang="de-DE" sz="600" kern="0" dirty="0" err="1">
                <a:latin typeface="Arial"/>
                <a:ea typeface="ＭＳ Ｐゴシック"/>
                <a:cs typeface="ＭＳ Ｐゴシック" charset="0"/>
              </a:rPr>
              <a:t>under</a:t>
            </a:r>
            <a:r>
              <a:rPr lang="de-DE" sz="600" kern="0" dirty="0">
                <a:latin typeface="Arial"/>
                <a:ea typeface="ＭＳ Ｐゴシック"/>
                <a:cs typeface="ＭＳ Ｐゴシック" charset="0"/>
              </a:rPr>
              <a:t> </a:t>
            </a:r>
            <a:r>
              <a:rPr lang="de-DE" sz="600" kern="0" dirty="0">
                <a:latin typeface="Arial"/>
                <a:ea typeface="ＭＳ Ｐゴシック"/>
                <a:cs typeface="ＭＳ Ｐゴシック" charset="0"/>
                <a:hlinkClick r:id="rId3">
                  <a:extLst>
                    <a:ext uri="{A12FA001-AC4F-418D-AE19-62706E023703}">
                      <ahyp:hlinkClr xmlns:ahyp="http://schemas.microsoft.com/office/drawing/2018/hyperlinkcolor" val="tx"/>
                    </a:ext>
                  </a:extLst>
                </a:hlinkClick>
              </a:rPr>
              <a:t>Creative Commons Attribution 4.0 </a:t>
            </a:r>
            <a:r>
              <a:rPr lang="de-DE" sz="600" kern="0" dirty="0" err="1">
                <a:latin typeface="Arial"/>
                <a:ea typeface="ＭＳ Ｐゴシック"/>
                <a:cs typeface="ＭＳ Ｐゴシック" charset="0"/>
                <a:hlinkClick r:id="rId3">
                  <a:extLst>
                    <a:ext uri="{A12FA001-AC4F-418D-AE19-62706E023703}">
                      <ahyp:hlinkClr xmlns:ahyp="http://schemas.microsoft.com/office/drawing/2018/hyperlinkcolor" val="tx"/>
                    </a:ext>
                  </a:extLst>
                </a:hlinkClick>
              </a:rPr>
              <a:t>license</a:t>
            </a:r>
            <a:r>
              <a:rPr lang="de-DE" sz="600" kern="0" dirty="0">
                <a:latin typeface="Arial"/>
                <a:ea typeface="ＭＳ Ｐゴシック"/>
                <a:cs typeface="ＭＳ Ｐゴシック" charset="0"/>
              </a:rPr>
              <a:t>.</a:t>
            </a:r>
          </a:p>
          <a:p>
            <a:pPr algn="just">
              <a:defRPr/>
            </a:pPr>
            <a:endParaRPr lang="de-DE" sz="600" dirty="0"/>
          </a:p>
        </p:txBody>
      </p:sp>
      <p:sp>
        <p:nvSpPr>
          <p:cNvPr id="13" name="Datumsplatzhalter 3">
            <a:extLst>
              <a:ext uri="{FF2B5EF4-FFF2-40B4-BE49-F238E27FC236}">
                <a16:creationId xmlns:a16="http://schemas.microsoft.com/office/drawing/2014/main" id="{A6545ADA-4477-42FD-A10B-CED67DEAF19D}"/>
              </a:ext>
            </a:extLst>
          </p:cNvPr>
          <p:cNvSpPr>
            <a:spLocks noGrp="1"/>
          </p:cNvSpPr>
          <p:nvPr>
            <p:ph type="dt" sz="half" idx="2"/>
          </p:nvPr>
        </p:nvSpPr>
        <p:spPr>
          <a:xfrm>
            <a:off x="10094428" y="6422389"/>
            <a:ext cx="1309067" cy="260985"/>
          </a:xfrm>
          <a:prstGeom prst="rect">
            <a:avLst/>
          </a:prstGeom>
        </p:spPr>
        <p:txBody>
          <a:bodyPr anchor="ctr" anchorCtr="0"/>
          <a:lstStyle>
            <a:lvl1pPr algn="ctr">
              <a:defRPr sz="900">
                <a:solidFill>
                  <a:schemeClr val="tx1"/>
                </a:solidFill>
                <a:latin typeface="Leelawadee UI" panose="020B0502040204020203" pitchFamily="34" charset="-34"/>
                <a:cs typeface="Leelawadee UI" panose="020B0502040204020203" pitchFamily="34" charset="-34"/>
              </a:defRPr>
            </a:lvl1pPr>
          </a:lstStyle>
          <a:p>
            <a:r>
              <a:rPr lang="de-DE" dirty="0"/>
              <a:t>2024-04-29</a:t>
            </a:r>
          </a:p>
        </p:txBody>
      </p:sp>
    </p:spTree>
    <p:extLst>
      <p:ext uri="{BB962C8B-B14F-4D97-AF65-F5344CB8AC3E}">
        <p14:creationId xmlns:p14="http://schemas.microsoft.com/office/powerpoint/2010/main" val="18357322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2">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2B98569-6D80-414C-AB33-B25807DC0E2C}"/>
              </a:ext>
            </a:extLst>
          </p:cNvPr>
          <p:cNvSpPr>
            <a:spLocks noGrp="1"/>
          </p:cNvSpPr>
          <p:nvPr>
            <p:ph type="title"/>
          </p:nvPr>
        </p:nvSpPr>
        <p:spPr/>
        <p:txBody>
          <a:bodyPr>
            <a:noAutofit/>
          </a:bodyPr>
          <a:lstStyle/>
          <a:p>
            <a:r>
              <a:rPr lang="de-DE" sz="3600" dirty="0" err="1"/>
              <a:t>Examples</a:t>
            </a:r>
            <a:r>
              <a:rPr lang="de-DE" sz="3600" dirty="0"/>
              <a:t> of </a:t>
            </a:r>
            <a:r>
              <a:rPr lang="de-DE" sz="3600" dirty="0" err="1"/>
              <a:t>potentially</a:t>
            </a:r>
            <a:r>
              <a:rPr lang="de-DE" sz="3600" dirty="0"/>
              <a:t> </a:t>
            </a:r>
            <a:r>
              <a:rPr lang="de-DE" sz="3600" dirty="0" err="1"/>
              <a:t>useful</a:t>
            </a:r>
            <a:r>
              <a:rPr lang="de-DE" sz="3600" dirty="0"/>
              <a:t> </a:t>
            </a:r>
            <a:r>
              <a:rPr lang="de-DE" sz="3600" dirty="0" err="1"/>
              <a:t>ontologies</a:t>
            </a:r>
            <a:endParaRPr lang="de-DE" sz="3600" dirty="0"/>
          </a:p>
        </p:txBody>
      </p:sp>
      <p:sp>
        <p:nvSpPr>
          <p:cNvPr id="4" name="Datumsplatzhalter 3">
            <a:extLst>
              <a:ext uri="{FF2B5EF4-FFF2-40B4-BE49-F238E27FC236}">
                <a16:creationId xmlns:a16="http://schemas.microsoft.com/office/drawing/2014/main" id="{7936DB8C-E3B9-4641-902B-5923DC955E17}"/>
              </a:ext>
            </a:extLst>
          </p:cNvPr>
          <p:cNvSpPr>
            <a:spLocks noGrp="1"/>
          </p:cNvSpPr>
          <p:nvPr>
            <p:ph type="dt" sz="half" idx="2"/>
          </p:nvPr>
        </p:nvSpPr>
        <p:spPr>
          <a:xfrm>
            <a:off x="10094429" y="6422389"/>
            <a:ext cx="905142" cy="260985"/>
          </a:xfrm>
          <a:prstGeom prst="rect">
            <a:avLst/>
          </a:prstGeom>
        </p:spPr>
        <p:txBody>
          <a:bodyPr anchor="ctr" anchorCtr="0"/>
          <a:lstStyle>
            <a:lvl1pPr algn="ctr">
              <a:defRPr sz="900">
                <a:solidFill>
                  <a:schemeClr val="tx1"/>
                </a:solidFill>
                <a:latin typeface="Leelawadee UI" panose="020B0502040204020203" pitchFamily="34" charset="-34"/>
                <a:cs typeface="Leelawadee UI" panose="020B0502040204020203" pitchFamily="34" charset="-34"/>
              </a:defRPr>
            </a:lvl1pPr>
          </a:lstStyle>
          <a:p>
            <a:r>
              <a:rPr lang="de-DE" dirty="0"/>
              <a:t>29/09/23</a:t>
            </a:r>
          </a:p>
        </p:txBody>
      </p:sp>
      <p:sp>
        <p:nvSpPr>
          <p:cNvPr id="6" name="Foliennummernplatzhalter 5">
            <a:extLst>
              <a:ext uri="{FF2B5EF4-FFF2-40B4-BE49-F238E27FC236}">
                <a16:creationId xmlns:a16="http://schemas.microsoft.com/office/drawing/2014/main" id="{3C5E7308-05B2-46C2-8183-F93181EA5B4E}"/>
              </a:ext>
            </a:extLst>
          </p:cNvPr>
          <p:cNvSpPr>
            <a:spLocks noGrp="1"/>
          </p:cNvSpPr>
          <p:nvPr>
            <p:ph type="sldNum" sz="quarter" idx="4"/>
          </p:nvPr>
        </p:nvSpPr>
        <p:spPr>
          <a:xfrm>
            <a:off x="10999571" y="6422389"/>
            <a:ext cx="684429" cy="260985"/>
          </a:xfrm>
          <a:prstGeom prst="rect">
            <a:avLst/>
          </a:prstGeom>
        </p:spPr>
        <p:txBody>
          <a:bodyPr anchor="ctr" anchorCtr="0"/>
          <a:lstStyle>
            <a:lvl1pPr algn="ctr">
              <a:defRPr sz="900">
                <a:solidFill>
                  <a:srgbClr val="0B1B2E"/>
                </a:solidFill>
                <a:latin typeface="Leelawadee UI" panose="020B0502040204020203" pitchFamily="34" charset="-34"/>
                <a:cs typeface="Leelawadee UI" panose="020B0502040204020203" pitchFamily="34" charset="-34"/>
              </a:defRPr>
            </a:lvl1pPr>
          </a:lstStyle>
          <a:p>
            <a:fld id="{8B28DBE6-A72F-4110-9C20-90C998823C45}" type="slidenum">
              <a:rPr lang="de-DE" smtClean="0"/>
              <a:pPr/>
              <a:t>8</a:t>
            </a:fld>
            <a:endParaRPr lang="de-DE" dirty="0"/>
          </a:p>
        </p:txBody>
      </p:sp>
      <p:pic>
        <p:nvPicPr>
          <p:cNvPr id="8" name="Picture 2" descr="https://mirrors.creativecommons.org/presskit/buttons/88x31/png/by.png">
            <a:extLst>
              <a:ext uri="{FF2B5EF4-FFF2-40B4-BE49-F238E27FC236}">
                <a16:creationId xmlns:a16="http://schemas.microsoft.com/office/drawing/2014/main" id="{F66ACA8D-0641-4F0B-905F-1ABCEA3E66C0}"/>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3083" y="6363629"/>
            <a:ext cx="693652" cy="242690"/>
          </a:xfrm>
          <a:prstGeom prst="rect">
            <a:avLst/>
          </a:prstGeom>
          <a:noFill/>
          <a:extLst>
            <a:ext uri="{909E8E84-426E-40DD-AFC4-6F175D3DCCD1}">
              <a14:hiddenFill xmlns:a14="http://schemas.microsoft.com/office/drawing/2010/main">
                <a:solidFill>
                  <a:srgbClr val="FFFFFF"/>
                </a:solidFill>
              </a14:hiddenFill>
            </a:ext>
          </a:extLst>
        </p:spPr>
      </p:pic>
      <p:sp>
        <p:nvSpPr>
          <p:cNvPr id="7" name="Textfeld 6">
            <a:extLst>
              <a:ext uri="{FF2B5EF4-FFF2-40B4-BE49-F238E27FC236}">
                <a16:creationId xmlns:a16="http://schemas.microsoft.com/office/drawing/2014/main" id="{4D839AB3-EBA0-4CF4-87E9-6C449D09C4CE}"/>
              </a:ext>
            </a:extLst>
          </p:cNvPr>
          <p:cNvSpPr txBox="1"/>
          <p:nvPr/>
        </p:nvSpPr>
        <p:spPr>
          <a:xfrm>
            <a:off x="441534" y="1305846"/>
            <a:ext cx="11242466" cy="1323439"/>
          </a:xfrm>
          <a:prstGeom prst="rect">
            <a:avLst/>
          </a:prstGeom>
          <a:noFill/>
        </p:spPr>
        <p:txBody>
          <a:bodyPr wrap="square" rtlCol="0">
            <a:spAutoFit/>
          </a:bodyPr>
          <a:lstStyle/>
          <a:p>
            <a:r>
              <a:rPr lang="de-DE" sz="2000" dirty="0">
                <a:latin typeface="Leelawadee UI" panose="020B0502040204020203" pitchFamily="34" charset="-34"/>
                <a:cs typeface="Leelawadee UI" panose="020B0502040204020203" pitchFamily="34" charset="-34"/>
              </a:rPr>
              <a:t>Different </a:t>
            </a:r>
            <a:r>
              <a:rPr lang="de-DE" sz="2000" dirty="0" err="1">
                <a:latin typeface="Leelawadee UI" panose="020B0502040204020203" pitchFamily="34" charset="-34"/>
                <a:cs typeface="Leelawadee UI" panose="020B0502040204020203" pitchFamily="34" charset="-34"/>
              </a:rPr>
              <a:t>ontologies</a:t>
            </a:r>
            <a:r>
              <a:rPr lang="de-DE" sz="2000" dirty="0">
                <a:latin typeface="Leelawadee UI" panose="020B0502040204020203" pitchFamily="34" charset="-34"/>
                <a:cs typeface="Leelawadee UI" panose="020B0502040204020203" pitchFamily="34" charset="-34"/>
              </a:rPr>
              <a:t> </a:t>
            </a:r>
            <a:r>
              <a:rPr lang="de-DE" sz="2000" dirty="0" err="1">
                <a:latin typeface="Leelawadee UI" panose="020B0502040204020203" pitchFamily="34" charset="-34"/>
                <a:cs typeface="Leelawadee UI" panose="020B0502040204020203" pitchFamily="34" charset="-34"/>
              </a:rPr>
              <a:t>are</a:t>
            </a:r>
            <a:r>
              <a:rPr lang="de-DE" sz="2000" dirty="0">
                <a:latin typeface="Leelawadee UI" panose="020B0502040204020203" pitchFamily="34" charset="-34"/>
                <a:cs typeface="Leelawadee UI" panose="020B0502040204020203" pitchFamily="34" charset="-34"/>
              </a:rPr>
              <a:t> </a:t>
            </a:r>
            <a:r>
              <a:rPr lang="de-DE" sz="2000" dirty="0" err="1">
                <a:latin typeface="Leelawadee UI" panose="020B0502040204020203" pitchFamily="34" charset="-34"/>
                <a:cs typeface="Leelawadee UI" panose="020B0502040204020203" pitchFamily="34" charset="-34"/>
              </a:rPr>
              <a:t>designed</a:t>
            </a:r>
            <a:r>
              <a:rPr lang="de-DE" sz="2000" dirty="0">
                <a:latin typeface="Leelawadee UI" panose="020B0502040204020203" pitchFamily="34" charset="-34"/>
                <a:cs typeface="Leelawadee UI" panose="020B0502040204020203" pitchFamily="34" charset="-34"/>
              </a:rPr>
              <a:t> </a:t>
            </a:r>
            <a:r>
              <a:rPr lang="de-DE" sz="2000" dirty="0" err="1">
                <a:latin typeface="Leelawadee UI" panose="020B0502040204020203" pitchFamily="34" charset="-34"/>
                <a:cs typeface="Leelawadee UI" panose="020B0502040204020203" pitchFamily="34" charset="-34"/>
              </a:rPr>
              <a:t>to</a:t>
            </a:r>
            <a:r>
              <a:rPr lang="de-DE" sz="2000" dirty="0">
                <a:latin typeface="Leelawadee UI" panose="020B0502040204020203" pitchFamily="34" charset="-34"/>
                <a:cs typeface="Leelawadee UI" panose="020B0502040204020203" pitchFamily="34" charset="-34"/>
              </a:rPr>
              <a:t> </a:t>
            </a:r>
            <a:r>
              <a:rPr lang="de-DE" sz="2000" dirty="0" err="1">
                <a:latin typeface="Leelawadee UI" panose="020B0502040204020203" pitchFamily="34" charset="-34"/>
                <a:cs typeface="Leelawadee UI" panose="020B0502040204020203" pitchFamily="34" charset="-34"/>
              </a:rPr>
              <a:t>optimally</a:t>
            </a:r>
            <a:r>
              <a:rPr lang="de-DE" sz="2000" dirty="0">
                <a:latin typeface="Leelawadee UI" panose="020B0502040204020203" pitchFamily="34" charset="-34"/>
                <a:cs typeface="Leelawadee UI" panose="020B0502040204020203" pitchFamily="34" charset="-34"/>
              </a:rPr>
              <a:t> </a:t>
            </a:r>
            <a:r>
              <a:rPr lang="de-DE" sz="2000" b="1" i="1" dirty="0" err="1">
                <a:latin typeface="Leelawadee UI" panose="020B0502040204020203" pitchFamily="34" charset="-34"/>
                <a:cs typeface="Leelawadee UI" panose="020B0502040204020203" pitchFamily="34" charset="-34"/>
              </a:rPr>
              <a:t>represent</a:t>
            </a:r>
            <a:r>
              <a:rPr lang="de-DE" sz="2000" b="1" i="1" dirty="0">
                <a:latin typeface="Leelawadee UI" panose="020B0502040204020203" pitchFamily="34" charset="-34"/>
                <a:cs typeface="Leelawadee UI" panose="020B0502040204020203" pitchFamily="34" charset="-34"/>
              </a:rPr>
              <a:t> </a:t>
            </a:r>
            <a:r>
              <a:rPr lang="de-DE" sz="2000" b="1" i="1" dirty="0" err="1">
                <a:latin typeface="Leelawadee UI" panose="020B0502040204020203" pitchFamily="34" charset="-34"/>
                <a:cs typeface="Leelawadee UI" panose="020B0502040204020203" pitchFamily="34" charset="-34"/>
              </a:rPr>
              <a:t>their</a:t>
            </a:r>
            <a:r>
              <a:rPr lang="de-DE" sz="2000" b="1" i="1" dirty="0">
                <a:latin typeface="Leelawadee UI" panose="020B0502040204020203" pitchFamily="34" charset="-34"/>
                <a:cs typeface="Leelawadee UI" panose="020B0502040204020203" pitchFamily="34" charset="-34"/>
              </a:rPr>
              <a:t> </a:t>
            </a:r>
            <a:r>
              <a:rPr lang="de-DE" sz="2000" b="1" i="1" dirty="0" err="1">
                <a:latin typeface="Leelawadee UI" panose="020B0502040204020203" pitchFamily="34" charset="-34"/>
                <a:cs typeface="Leelawadee UI" panose="020B0502040204020203" pitchFamily="34" charset="-34"/>
              </a:rPr>
              <a:t>respective</a:t>
            </a:r>
            <a:r>
              <a:rPr lang="de-DE" sz="2000" b="1" i="1" dirty="0">
                <a:latin typeface="Leelawadee UI" panose="020B0502040204020203" pitchFamily="34" charset="-34"/>
                <a:cs typeface="Leelawadee UI" panose="020B0502040204020203" pitchFamily="34" charset="-34"/>
              </a:rPr>
              <a:t> </a:t>
            </a:r>
            <a:r>
              <a:rPr lang="de-DE" sz="2000" b="1" i="1" dirty="0" err="1">
                <a:latin typeface="Leelawadee UI" panose="020B0502040204020203" pitchFamily="34" charset="-34"/>
                <a:cs typeface="Leelawadee UI" panose="020B0502040204020203" pitchFamily="34" charset="-34"/>
              </a:rPr>
              <a:t>domain</a:t>
            </a:r>
            <a:r>
              <a:rPr lang="de-DE" sz="2000" b="1" i="1" dirty="0">
                <a:latin typeface="Leelawadee UI" panose="020B0502040204020203" pitchFamily="34" charset="-34"/>
                <a:cs typeface="Leelawadee UI" panose="020B0502040204020203" pitchFamily="34" charset="-34"/>
              </a:rPr>
              <a:t> </a:t>
            </a:r>
            <a:r>
              <a:rPr lang="de-DE" sz="2000" b="1" i="1" dirty="0" err="1">
                <a:latin typeface="Leelawadee UI" panose="020B0502040204020203" pitchFamily="34" charset="-34"/>
                <a:cs typeface="Leelawadee UI" panose="020B0502040204020203" pitchFamily="34" charset="-34"/>
              </a:rPr>
              <a:t>knowledge</a:t>
            </a:r>
            <a:r>
              <a:rPr lang="de-DE" sz="2000" i="1" dirty="0">
                <a:latin typeface="Leelawadee UI" panose="020B0502040204020203" pitchFamily="34" charset="-34"/>
                <a:cs typeface="Leelawadee UI" panose="020B0502040204020203" pitchFamily="34" charset="-34"/>
              </a:rPr>
              <a:t> </a:t>
            </a:r>
            <a:r>
              <a:rPr lang="de-DE" sz="2000" dirty="0">
                <a:latin typeface="Leelawadee UI" panose="020B0502040204020203" pitchFamily="34" charset="-34"/>
                <a:cs typeface="Leelawadee UI" panose="020B0502040204020203" pitchFamily="34" charset="-34"/>
              </a:rPr>
              <a:t>(</a:t>
            </a:r>
            <a:r>
              <a:rPr lang="de-DE" sz="2000" dirty="0" err="1">
                <a:latin typeface="Leelawadee UI" panose="020B0502040204020203" pitchFamily="34" charset="-34"/>
                <a:cs typeface="Leelawadee UI" panose="020B0502040204020203" pitchFamily="34" charset="-34"/>
              </a:rPr>
              <a:t>for</a:t>
            </a:r>
            <a:r>
              <a:rPr lang="de-DE" sz="2000" dirty="0">
                <a:latin typeface="Leelawadee UI" panose="020B0502040204020203" pitchFamily="34" charset="-34"/>
                <a:cs typeface="Leelawadee UI" panose="020B0502040204020203" pitchFamily="34" charset="-34"/>
              </a:rPr>
              <a:t> </a:t>
            </a:r>
            <a:r>
              <a:rPr lang="de-DE" sz="2000" dirty="0" err="1">
                <a:latin typeface="Leelawadee UI" panose="020B0502040204020203" pitchFamily="34" charset="-34"/>
                <a:cs typeface="Leelawadee UI" panose="020B0502040204020203" pitchFamily="34" charset="-34"/>
              </a:rPr>
              <a:t>example</a:t>
            </a:r>
            <a:r>
              <a:rPr lang="de-DE" sz="2000" dirty="0">
                <a:latin typeface="Leelawadee UI" panose="020B0502040204020203" pitchFamily="34" charset="-34"/>
                <a:cs typeface="Leelawadee UI" panose="020B0502040204020203" pitchFamily="34" charset="-34"/>
              </a:rPr>
              <a:t>, </a:t>
            </a:r>
            <a:r>
              <a:rPr lang="de-DE" sz="2000" dirty="0" err="1">
                <a:latin typeface="Leelawadee UI" panose="020B0502040204020203" pitchFamily="34" charset="-34"/>
                <a:cs typeface="Leelawadee UI" panose="020B0502040204020203" pitchFamily="34" charset="-34"/>
              </a:rPr>
              <a:t>the</a:t>
            </a:r>
            <a:r>
              <a:rPr lang="de-DE" sz="2000" dirty="0">
                <a:latin typeface="Leelawadee UI" panose="020B0502040204020203" pitchFamily="34" charset="-34"/>
                <a:cs typeface="Leelawadee UI" panose="020B0502040204020203" pitchFamily="34" charset="-34"/>
              </a:rPr>
              <a:t> </a:t>
            </a:r>
            <a:r>
              <a:rPr lang="de-DE" sz="2000" dirty="0" err="1">
                <a:latin typeface="Leelawadee UI" panose="020B0502040204020203" pitchFamily="34" charset="-34"/>
                <a:cs typeface="Leelawadee UI" panose="020B0502040204020203" pitchFamily="34" charset="-34"/>
              </a:rPr>
              <a:t>relationship</a:t>
            </a:r>
            <a:r>
              <a:rPr lang="de-DE" sz="2000" dirty="0">
                <a:latin typeface="Leelawadee UI" panose="020B0502040204020203" pitchFamily="34" charset="-34"/>
                <a:cs typeface="Leelawadee UI" panose="020B0502040204020203" pitchFamily="34" charset="-34"/>
              </a:rPr>
              <a:t> </a:t>
            </a:r>
            <a:r>
              <a:rPr lang="de-DE" sz="2000" dirty="0" err="1">
                <a:latin typeface="Leelawadee UI" panose="020B0502040204020203" pitchFamily="34" charset="-34"/>
                <a:cs typeface="Leelawadee UI" panose="020B0502040204020203" pitchFamily="34" charset="-34"/>
              </a:rPr>
              <a:t>between</a:t>
            </a:r>
            <a:r>
              <a:rPr lang="de-DE" sz="2000" dirty="0">
                <a:latin typeface="Leelawadee UI" panose="020B0502040204020203" pitchFamily="34" charset="-34"/>
                <a:cs typeface="Leelawadee UI" panose="020B0502040204020203" pitchFamily="34" charset="-34"/>
              </a:rPr>
              <a:t> </a:t>
            </a:r>
            <a:r>
              <a:rPr lang="de-DE" sz="2000" dirty="0" err="1">
                <a:latin typeface="Leelawadee UI" panose="020B0502040204020203" pitchFamily="34" charset="-34"/>
                <a:cs typeface="Leelawadee UI" panose="020B0502040204020203" pitchFamily="34" charset="-34"/>
              </a:rPr>
              <a:t>terms</a:t>
            </a:r>
            <a:r>
              <a:rPr lang="de-DE" sz="2000" dirty="0">
                <a:latin typeface="Leelawadee UI" panose="020B0502040204020203" pitchFamily="34" charset="-34"/>
                <a:cs typeface="Leelawadee UI" panose="020B0502040204020203" pitchFamily="34" charset="-34"/>
              </a:rPr>
              <a:t>)</a:t>
            </a:r>
          </a:p>
          <a:p>
            <a:endParaRPr lang="de-DE" sz="2000" dirty="0">
              <a:latin typeface="Leelawadee UI" panose="020B0502040204020203" pitchFamily="34" charset="-34"/>
              <a:cs typeface="Leelawadee UI" panose="020B0502040204020203" pitchFamily="34" charset="-34"/>
            </a:endParaRPr>
          </a:p>
          <a:p>
            <a:r>
              <a:rPr lang="de-DE" sz="2000" dirty="0">
                <a:latin typeface="Leelawadee UI" panose="020B0502040204020203" pitchFamily="34" charset="-34"/>
                <a:cs typeface="Leelawadee UI" panose="020B0502040204020203" pitchFamily="34" charset="-34"/>
              </a:rPr>
              <a:t>This </a:t>
            </a:r>
            <a:r>
              <a:rPr lang="de-DE" sz="2000" dirty="0" err="1">
                <a:latin typeface="Leelawadee UI" panose="020B0502040204020203" pitchFamily="34" charset="-34"/>
                <a:cs typeface="Leelawadee UI" panose="020B0502040204020203" pitchFamily="34" charset="-34"/>
              </a:rPr>
              <a:t>knowledge</a:t>
            </a:r>
            <a:r>
              <a:rPr lang="de-DE" sz="2000" dirty="0">
                <a:latin typeface="Leelawadee UI" panose="020B0502040204020203" pitchFamily="34" charset="-34"/>
                <a:cs typeface="Leelawadee UI" panose="020B0502040204020203" pitchFamily="34" charset="-34"/>
              </a:rPr>
              <a:t> </a:t>
            </a:r>
            <a:r>
              <a:rPr lang="de-DE" sz="2000" dirty="0" err="1">
                <a:latin typeface="Leelawadee UI" panose="020B0502040204020203" pitchFamily="34" charset="-34"/>
                <a:cs typeface="Leelawadee UI" panose="020B0502040204020203" pitchFamily="34" charset="-34"/>
              </a:rPr>
              <a:t>can</a:t>
            </a:r>
            <a:r>
              <a:rPr lang="de-DE" sz="2000" dirty="0">
                <a:latin typeface="Leelawadee UI" panose="020B0502040204020203" pitchFamily="34" charset="-34"/>
                <a:cs typeface="Leelawadee UI" panose="020B0502040204020203" pitchFamily="34" charset="-34"/>
              </a:rPr>
              <a:t> </a:t>
            </a:r>
            <a:r>
              <a:rPr lang="de-DE" sz="2000" dirty="0" err="1">
                <a:latin typeface="Leelawadee UI" panose="020B0502040204020203" pitchFamily="34" charset="-34"/>
                <a:cs typeface="Leelawadee UI" panose="020B0502040204020203" pitchFamily="34" charset="-34"/>
              </a:rPr>
              <a:t>be</a:t>
            </a:r>
            <a:r>
              <a:rPr lang="de-DE" sz="2000" dirty="0">
                <a:latin typeface="Leelawadee UI" panose="020B0502040204020203" pitchFamily="34" charset="-34"/>
                <a:cs typeface="Leelawadee UI" panose="020B0502040204020203" pitchFamily="34" charset="-34"/>
              </a:rPr>
              <a:t> </a:t>
            </a:r>
            <a:r>
              <a:rPr lang="de-DE" sz="2000" dirty="0" err="1">
                <a:latin typeface="Leelawadee UI" panose="020B0502040204020203" pitchFamily="34" charset="-34"/>
                <a:cs typeface="Leelawadee UI" panose="020B0502040204020203" pitchFamily="34" charset="-34"/>
              </a:rPr>
              <a:t>represented</a:t>
            </a:r>
            <a:r>
              <a:rPr lang="de-DE" sz="2000" dirty="0">
                <a:latin typeface="Leelawadee UI" panose="020B0502040204020203" pitchFamily="34" charset="-34"/>
                <a:cs typeface="Leelawadee UI" panose="020B0502040204020203" pitchFamily="34" charset="-34"/>
              </a:rPr>
              <a:t> </a:t>
            </a:r>
            <a:r>
              <a:rPr lang="de-DE" sz="2000" dirty="0" err="1">
                <a:latin typeface="Leelawadee UI" panose="020B0502040204020203" pitchFamily="34" charset="-34"/>
                <a:cs typeface="Leelawadee UI" panose="020B0502040204020203" pitchFamily="34" charset="-34"/>
              </a:rPr>
              <a:t>as</a:t>
            </a:r>
            <a:r>
              <a:rPr lang="de-DE" sz="2000" dirty="0">
                <a:latin typeface="Leelawadee UI" panose="020B0502040204020203" pitchFamily="34" charset="-34"/>
                <a:cs typeface="Leelawadee UI" panose="020B0502040204020203" pitchFamily="34" charset="-34"/>
              </a:rPr>
              <a:t> a </a:t>
            </a:r>
            <a:r>
              <a:rPr lang="de-DE" sz="2000" dirty="0" err="1">
                <a:latin typeface="Leelawadee UI" panose="020B0502040204020203" pitchFamily="34" charset="-34"/>
                <a:cs typeface="Leelawadee UI" panose="020B0502040204020203" pitchFamily="34" charset="-34"/>
              </a:rPr>
              <a:t>tree</a:t>
            </a:r>
            <a:r>
              <a:rPr lang="de-DE" sz="2000" dirty="0">
                <a:latin typeface="Leelawadee UI" panose="020B0502040204020203" pitchFamily="34" charset="-34"/>
                <a:cs typeface="Leelawadee UI" panose="020B0502040204020203" pitchFamily="34" charset="-34"/>
              </a:rPr>
              <a:t> </a:t>
            </a:r>
            <a:r>
              <a:rPr lang="de-DE" sz="2000" dirty="0" err="1">
                <a:latin typeface="Leelawadee UI" panose="020B0502040204020203" pitchFamily="34" charset="-34"/>
                <a:cs typeface="Leelawadee UI" panose="020B0502040204020203" pitchFamily="34" charset="-34"/>
              </a:rPr>
              <a:t>structure</a:t>
            </a:r>
            <a:r>
              <a:rPr lang="de-DE" sz="2000" dirty="0">
                <a:latin typeface="Leelawadee UI" panose="020B0502040204020203" pitchFamily="34" charset="-34"/>
                <a:cs typeface="Leelawadee UI" panose="020B0502040204020203" pitchFamily="34" charset="-34"/>
              </a:rPr>
              <a:t> </a:t>
            </a:r>
            <a:r>
              <a:rPr lang="de-DE" sz="2000" dirty="0" err="1">
                <a:latin typeface="Leelawadee UI" panose="020B0502040204020203" pitchFamily="34" charset="-34"/>
                <a:cs typeface="Leelawadee UI" panose="020B0502040204020203" pitchFamily="34" charset="-34"/>
              </a:rPr>
              <a:t>or</a:t>
            </a:r>
            <a:r>
              <a:rPr lang="de-DE" sz="2000" dirty="0">
                <a:latin typeface="Leelawadee UI" panose="020B0502040204020203" pitchFamily="34" charset="-34"/>
                <a:cs typeface="Leelawadee UI" panose="020B0502040204020203" pitchFamily="34" charset="-34"/>
              </a:rPr>
              <a:t> „</a:t>
            </a:r>
            <a:r>
              <a:rPr lang="de-DE" sz="2000" dirty="0" err="1">
                <a:latin typeface="Leelawadee UI" panose="020B0502040204020203" pitchFamily="34" charset="-34"/>
                <a:cs typeface="Leelawadee UI" panose="020B0502040204020203" pitchFamily="34" charset="-34"/>
              </a:rPr>
              <a:t>knowledge</a:t>
            </a:r>
            <a:r>
              <a:rPr lang="de-DE" sz="2000" dirty="0">
                <a:latin typeface="Leelawadee UI" panose="020B0502040204020203" pitchFamily="34" charset="-34"/>
                <a:cs typeface="Leelawadee UI" panose="020B0502040204020203" pitchFamily="34" charset="-34"/>
              </a:rPr>
              <a:t> </a:t>
            </a:r>
            <a:r>
              <a:rPr lang="de-DE" sz="2000" dirty="0" err="1">
                <a:latin typeface="Leelawadee UI" panose="020B0502040204020203" pitchFamily="34" charset="-34"/>
                <a:cs typeface="Leelawadee UI" panose="020B0502040204020203" pitchFamily="34" charset="-34"/>
              </a:rPr>
              <a:t>graph</a:t>
            </a:r>
            <a:r>
              <a:rPr lang="de-DE" sz="2000" dirty="0">
                <a:latin typeface="Leelawadee UI" panose="020B0502040204020203" pitchFamily="34" charset="-34"/>
                <a:cs typeface="Leelawadee UI" panose="020B0502040204020203" pitchFamily="34" charset="-34"/>
              </a:rPr>
              <a:t>“. </a:t>
            </a:r>
            <a:r>
              <a:rPr lang="de-DE" sz="2000" i="1" dirty="0" err="1">
                <a:latin typeface="Leelawadee UI" panose="020B0502040204020203" pitchFamily="34" charset="-34"/>
                <a:cs typeface="Leelawadee UI" panose="020B0502040204020203" pitchFamily="34" charset="-34"/>
              </a:rPr>
              <a:t>Example</a:t>
            </a:r>
            <a:r>
              <a:rPr lang="de-DE" sz="2000" i="1" dirty="0">
                <a:latin typeface="Leelawadee UI" panose="020B0502040204020203" pitchFamily="34" charset="-34"/>
                <a:cs typeface="Leelawadee UI" panose="020B0502040204020203" pitchFamily="34" charset="-34"/>
              </a:rPr>
              <a:t>:</a:t>
            </a:r>
          </a:p>
        </p:txBody>
      </p:sp>
      <p:sp>
        <p:nvSpPr>
          <p:cNvPr id="9" name="Rechteck: abgerundete Ecken 8">
            <a:extLst>
              <a:ext uri="{FF2B5EF4-FFF2-40B4-BE49-F238E27FC236}">
                <a16:creationId xmlns:a16="http://schemas.microsoft.com/office/drawing/2014/main" id="{FC940C0C-2127-445A-BF07-CC09A0028040}"/>
              </a:ext>
            </a:extLst>
          </p:cNvPr>
          <p:cNvSpPr/>
          <p:nvPr/>
        </p:nvSpPr>
        <p:spPr bwMode="auto">
          <a:xfrm>
            <a:off x="2639679" y="3669920"/>
            <a:ext cx="2056208" cy="432048"/>
          </a:xfrm>
          <a:prstGeom prst="roundRect">
            <a:avLst/>
          </a:prstGeom>
          <a:solidFill>
            <a:srgbClr val="BDCE17"/>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de-DE" sz="2000" b="0" i="0" u="none" strike="noStrike" cap="none" normalizeH="0" baseline="0" dirty="0" err="1">
                <a:ln>
                  <a:noFill/>
                </a:ln>
                <a:solidFill>
                  <a:schemeClr val="tx1"/>
                </a:solidFill>
                <a:effectLst/>
                <a:latin typeface="Leelawadee UI" panose="020B0502040204020203" pitchFamily="34" charset="-34"/>
                <a:ea typeface="ＭＳ Ｐゴシック" charset="0"/>
                <a:cs typeface="Leelawadee UI" panose="020B0502040204020203" pitchFamily="34" charset="-34"/>
              </a:rPr>
              <a:t>lymphocyte</a:t>
            </a:r>
            <a:endParaRPr kumimoji="0" lang="de-DE" sz="2000" b="0" i="0" u="none" strike="noStrike" cap="none" normalizeH="0" baseline="0" dirty="0">
              <a:ln>
                <a:noFill/>
              </a:ln>
              <a:solidFill>
                <a:schemeClr val="tx1"/>
              </a:solidFill>
              <a:effectLst/>
              <a:latin typeface="Leelawadee UI" panose="020B0502040204020203" pitchFamily="34" charset="-34"/>
              <a:ea typeface="ＭＳ Ｐゴシック" charset="0"/>
              <a:cs typeface="Leelawadee UI" panose="020B0502040204020203" pitchFamily="34" charset="-34"/>
            </a:endParaRPr>
          </a:p>
        </p:txBody>
      </p:sp>
      <p:sp>
        <p:nvSpPr>
          <p:cNvPr id="10" name="Rechteck: abgerundete Ecken 9">
            <a:extLst>
              <a:ext uri="{FF2B5EF4-FFF2-40B4-BE49-F238E27FC236}">
                <a16:creationId xmlns:a16="http://schemas.microsoft.com/office/drawing/2014/main" id="{56271E1C-C6D8-4B4F-A0BA-FFA32FC28DD4}"/>
              </a:ext>
            </a:extLst>
          </p:cNvPr>
          <p:cNvSpPr/>
          <p:nvPr/>
        </p:nvSpPr>
        <p:spPr bwMode="auto">
          <a:xfrm>
            <a:off x="4359632" y="4375355"/>
            <a:ext cx="1780838" cy="432048"/>
          </a:xfrm>
          <a:prstGeom prst="roundRect">
            <a:avLst/>
          </a:prstGeom>
          <a:solidFill>
            <a:srgbClr val="BDCE17"/>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de-DE" sz="2000" b="0" i="0" u="none" strike="noStrike" cap="none" normalizeH="0" baseline="0" dirty="0">
                <a:ln>
                  <a:noFill/>
                </a:ln>
                <a:solidFill>
                  <a:schemeClr val="tx1"/>
                </a:solidFill>
                <a:effectLst/>
                <a:latin typeface="Leelawadee UI" panose="020B0502040204020203" pitchFamily="34" charset="-34"/>
                <a:ea typeface="ＭＳ Ｐゴシック" charset="0"/>
                <a:cs typeface="Leelawadee UI" panose="020B0502040204020203" pitchFamily="34" charset="-34"/>
              </a:rPr>
              <a:t>T </a:t>
            </a:r>
            <a:r>
              <a:rPr kumimoji="0" lang="de-DE" sz="2000" b="0" i="0" u="none" strike="noStrike" cap="none" normalizeH="0" baseline="0" dirty="0" err="1">
                <a:ln>
                  <a:noFill/>
                </a:ln>
                <a:solidFill>
                  <a:schemeClr val="tx1"/>
                </a:solidFill>
                <a:effectLst/>
                <a:latin typeface="Leelawadee UI" panose="020B0502040204020203" pitchFamily="34" charset="-34"/>
                <a:ea typeface="ＭＳ Ｐゴシック" charset="0"/>
                <a:cs typeface="Leelawadee UI" panose="020B0502040204020203" pitchFamily="34" charset="-34"/>
              </a:rPr>
              <a:t>cell</a:t>
            </a:r>
            <a:endParaRPr kumimoji="0" lang="de-DE" sz="2000" b="0" i="0" u="none" strike="noStrike" cap="none" normalizeH="0" baseline="0" dirty="0">
              <a:ln>
                <a:noFill/>
              </a:ln>
              <a:solidFill>
                <a:schemeClr val="tx1"/>
              </a:solidFill>
              <a:effectLst/>
              <a:latin typeface="Leelawadee UI" panose="020B0502040204020203" pitchFamily="34" charset="-34"/>
              <a:ea typeface="ＭＳ Ｐゴシック" charset="0"/>
              <a:cs typeface="Leelawadee UI" panose="020B0502040204020203" pitchFamily="34" charset="-34"/>
            </a:endParaRPr>
          </a:p>
        </p:txBody>
      </p:sp>
      <p:sp>
        <p:nvSpPr>
          <p:cNvPr id="11" name="Rechteck: abgerundete Ecken 10">
            <a:extLst>
              <a:ext uri="{FF2B5EF4-FFF2-40B4-BE49-F238E27FC236}">
                <a16:creationId xmlns:a16="http://schemas.microsoft.com/office/drawing/2014/main" id="{9812F1DB-7B49-45E1-906A-5855A0CBC19D}"/>
              </a:ext>
            </a:extLst>
          </p:cNvPr>
          <p:cNvSpPr/>
          <p:nvPr/>
        </p:nvSpPr>
        <p:spPr bwMode="auto">
          <a:xfrm>
            <a:off x="4374946" y="4862686"/>
            <a:ext cx="1780838" cy="432048"/>
          </a:xfrm>
          <a:prstGeom prst="roundRect">
            <a:avLst/>
          </a:prstGeom>
          <a:solidFill>
            <a:srgbClr val="BDCE17"/>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de-DE" sz="2000" b="0" i="0" u="none" strike="noStrike" cap="none" normalizeH="0" baseline="0" dirty="0">
                <a:ln>
                  <a:noFill/>
                </a:ln>
                <a:solidFill>
                  <a:schemeClr val="tx1"/>
                </a:solidFill>
                <a:effectLst/>
                <a:latin typeface="Leelawadee UI" panose="020B0502040204020203" pitchFamily="34" charset="-34"/>
                <a:ea typeface="ＭＳ Ｐゴシック" charset="0"/>
                <a:cs typeface="Leelawadee UI" panose="020B0502040204020203" pitchFamily="34" charset="-34"/>
              </a:rPr>
              <a:t>B </a:t>
            </a:r>
            <a:r>
              <a:rPr kumimoji="0" lang="de-DE" sz="2000" b="0" i="0" u="none" strike="noStrike" cap="none" normalizeH="0" baseline="0" dirty="0" err="1">
                <a:ln>
                  <a:noFill/>
                </a:ln>
                <a:solidFill>
                  <a:schemeClr val="tx1"/>
                </a:solidFill>
                <a:effectLst/>
                <a:latin typeface="Leelawadee UI" panose="020B0502040204020203" pitchFamily="34" charset="-34"/>
                <a:ea typeface="ＭＳ Ｐゴシック" charset="0"/>
                <a:cs typeface="Leelawadee UI" panose="020B0502040204020203" pitchFamily="34" charset="-34"/>
              </a:rPr>
              <a:t>cell</a:t>
            </a:r>
            <a:endParaRPr kumimoji="0" lang="de-DE" sz="2000" b="0" i="0" u="none" strike="noStrike" cap="none" normalizeH="0" baseline="0" dirty="0">
              <a:ln>
                <a:noFill/>
              </a:ln>
              <a:solidFill>
                <a:schemeClr val="tx1"/>
              </a:solidFill>
              <a:effectLst/>
              <a:latin typeface="Leelawadee UI" panose="020B0502040204020203" pitchFamily="34" charset="-34"/>
              <a:ea typeface="ＭＳ Ｐゴシック" charset="0"/>
              <a:cs typeface="Leelawadee UI" panose="020B0502040204020203" pitchFamily="34" charset="-34"/>
            </a:endParaRPr>
          </a:p>
        </p:txBody>
      </p:sp>
      <p:cxnSp>
        <p:nvCxnSpPr>
          <p:cNvPr id="12" name="Gerader Verbinder 11">
            <a:extLst>
              <a:ext uri="{FF2B5EF4-FFF2-40B4-BE49-F238E27FC236}">
                <a16:creationId xmlns:a16="http://schemas.microsoft.com/office/drawing/2014/main" id="{8F717A67-8090-4674-81BF-45318E0F2853}"/>
              </a:ext>
            </a:extLst>
          </p:cNvPr>
          <p:cNvCxnSpPr>
            <a:cxnSpLocks/>
            <a:stCxn id="9" idx="2"/>
          </p:cNvCxnSpPr>
          <p:nvPr/>
        </p:nvCxnSpPr>
        <p:spPr bwMode="auto">
          <a:xfrm>
            <a:off x="3667783" y="4101968"/>
            <a:ext cx="25519" cy="51749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14" name="Gerader Verbinder 13">
            <a:extLst>
              <a:ext uri="{FF2B5EF4-FFF2-40B4-BE49-F238E27FC236}">
                <a16:creationId xmlns:a16="http://schemas.microsoft.com/office/drawing/2014/main" id="{4C060491-81B7-404D-924B-0B40B280C33F}"/>
              </a:ext>
            </a:extLst>
          </p:cNvPr>
          <p:cNvCxnSpPr>
            <a:cxnSpLocks/>
            <a:endCxn id="10" idx="1"/>
          </p:cNvCxnSpPr>
          <p:nvPr/>
        </p:nvCxnSpPr>
        <p:spPr bwMode="auto">
          <a:xfrm>
            <a:off x="3693304" y="4591379"/>
            <a:ext cx="666328"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15" name="Gerader Verbinder 14">
            <a:extLst>
              <a:ext uri="{FF2B5EF4-FFF2-40B4-BE49-F238E27FC236}">
                <a16:creationId xmlns:a16="http://schemas.microsoft.com/office/drawing/2014/main" id="{1669F6FA-2881-4F03-9439-C918EF654ACC}"/>
              </a:ext>
            </a:extLst>
          </p:cNvPr>
          <p:cNvCxnSpPr>
            <a:cxnSpLocks/>
          </p:cNvCxnSpPr>
          <p:nvPr/>
        </p:nvCxnSpPr>
        <p:spPr bwMode="auto">
          <a:xfrm>
            <a:off x="3693304" y="4591379"/>
            <a:ext cx="0" cy="499234"/>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16" name="Gerader Verbinder 15">
            <a:extLst>
              <a:ext uri="{FF2B5EF4-FFF2-40B4-BE49-F238E27FC236}">
                <a16:creationId xmlns:a16="http://schemas.microsoft.com/office/drawing/2014/main" id="{2547B9D0-FBF8-43C1-B237-4D1178B855A5}"/>
              </a:ext>
            </a:extLst>
          </p:cNvPr>
          <p:cNvCxnSpPr>
            <a:cxnSpLocks/>
          </p:cNvCxnSpPr>
          <p:nvPr/>
        </p:nvCxnSpPr>
        <p:spPr bwMode="auto">
          <a:xfrm>
            <a:off x="3693304" y="5090613"/>
            <a:ext cx="666328"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17" name="Textfeld 16">
            <a:extLst>
              <a:ext uri="{FF2B5EF4-FFF2-40B4-BE49-F238E27FC236}">
                <a16:creationId xmlns:a16="http://schemas.microsoft.com/office/drawing/2014/main" id="{956B4EF5-BD22-40CB-8C92-F791B87C2CA1}"/>
              </a:ext>
            </a:extLst>
          </p:cNvPr>
          <p:cNvSpPr txBox="1"/>
          <p:nvPr/>
        </p:nvSpPr>
        <p:spPr>
          <a:xfrm>
            <a:off x="5046542" y="3653978"/>
            <a:ext cx="5418371" cy="400110"/>
          </a:xfrm>
          <a:prstGeom prst="rect">
            <a:avLst/>
          </a:prstGeom>
          <a:noFill/>
        </p:spPr>
        <p:txBody>
          <a:bodyPr wrap="square" rtlCol="0">
            <a:spAutoFit/>
          </a:bodyPr>
          <a:lstStyle/>
          <a:p>
            <a:r>
              <a:rPr lang="de-DE" sz="2000" dirty="0">
                <a:latin typeface="Leelawadee UI" panose="020B0502040204020203" pitchFamily="34" charset="-34"/>
                <a:cs typeface="Leelawadee UI" panose="020B0502040204020203" pitchFamily="34" charset="-34"/>
              </a:rPr>
              <a:t>(a </a:t>
            </a:r>
            <a:r>
              <a:rPr lang="de-DE" sz="2000" dirty="0" err="1">
                <a:latin typeface="Leelawadee UI" panose="020B0502040204020203" pitchFamily="34" charset="-34"/>
                <a:cs typeface="Leelawadee UI" panose="020B0502040204020203" pitchFamily="34" charset="-34"/>
              </a:rPr>
              <a:t>class</a:t>
            </a:r>
            <a:r>
              <a:rPr lang="de-DE" sz="2000" dirty="0">
                <a:latin typeface="Leelawadee UI" panose="020B0502040204020203" pitchFamily="34" charset="-34"/>
                <a:cs typeface="Leelawadee UI" panose="020B0502040204020203" pitchFamily="34" charset="-34"/>
              </a:rPr>
              <a:t>, </a:t>
            </a:r>
            <a:r>
              <a:rPr lang="de-DE" sz="2000" dirty="0" err="1">
                <a:latin typeface="Leelawadee UI" panose="020B0502040204020203" pitchFamily="34" charset="-34"/>
                <a:cs typeface="Leelawadee UI" panose="020B0502040204020203" pitchFamily="34" charset="-34"/>
              </a:rPr>
              <a:t>SubClassOf</a:t>
            </a:r>
            <a:r>
              <a:rPr lang="de-DE" sz="2000" dirty="0">
                <a:latin typeface="Leelawadee UI" panose="020B0502040204020203" pitchFamily="34" charset="-34"/>
                <a:cs typeface="Leelawadee UI" panose="020B0502040204020203" pitchFamily="34" charset="-34"/>
              </a:rPr>
              <a:t> of „</a:t>
            </a:r>
            <a:r>
              <a:rPr lang="de-DE" sz="2000" dirty="0" err="1">
                <a:latin typeface="Leelawadee UI" panose="020B0502040204020203" pitchFamily="34" charset="-34"/>
                <a:cs typeface="Leelawadee UI" panose="020B0502040204020203" pitchFamily="34" charset="-34"/>
              </a:rPr>
              <a:t>leukocyte</a:t>
            </a:r>
            <a:r>
              <a:rPr lang="de-DE" sz="2000" dirty="0">
                <a:latin typeface="Leelawadee UI" panose="020B0502040204020203" pitchFamily="34" charset="-34"/>
                <a:cs typeface="Leelawadee UI" panose="020B0502040204020203" pitchFamily="34" charset="-34"/>
              </a:rPr>
              <a:t>“)</a:t>
            </a:r>
          </a:p>
        </p:txBody>
      </p:sp>
      <p:sp>
        <p:nvSpPr>
          <p:cNvPr id="18" name="Textfeld 17">
            <a:extLst>
              <a:ext uri="{FF2B5EF4-FFF2-40B4-BE49-F238E27FC236}">
                <a16:creationId xmlns:a16="http://schemas.microsoft.com/office/drawing/2014/main" id="{151DFD2E-06EE-4760-BDDC-A4951B4DE99E}"/>
              </a:ext>
            </a:extLst>
          </p:cNvPr>
          <p:cNvSpPr txBox="1"/>
          <p:nvPr/>
        </p:nvSpPr>
        <p:spPr>
          <a:xfrm>
            <a:off x="6216282" y="4325021"/>
            <a:ext cx="5688862" cy="400110"/>
          </a:xfrm>
          <a:prstGeom prst="rect">
            <a:avLst/>
          </a:prstGeom>
          <a:noFill/>
        </p:spPr>
        <p:txBody>
          <a:bodyPr wrap="square" rtlCol="0">
            <a:spAutoFit/>
          </a:bodyPr>
          <a:lstStyle/>
          <a:p>
            <a:r>
              <a:rPr lang="de-DE" sz="2000" dirty="0">
                <a:latin typeface="Leelawadee UI" panose="020B0502040204020203" pitchFamily="34" charset="-34"/>
                <a:cs typeface="Leelawadee UI" panose="020B0502040204020203" pitchFamily="34" charset="-34"/>
              </a:rPr>
              <a:t>(a </a:t>
            </a:r>
            <a:r>
              <a:rPr lang="de-DE" sz="2000" dirty="0" err="1">
                <a:latin typeface="Leelawadee UI" panose="020B0502040204020203" pitchFamily="34" charset="-34"/>
                <a:cs typeface="Leelawadee UI" panose="020B0502040204020203" pitchFamily="34" charset="-34"/>
              </a:rPr>
              <a:t>class</a:t>
            </a:r>
            <a:r>
              <a:rPr lang="de-DE" sz="2000" dirty="0">
                <a:latin typeface="Leelawadee UI" panose="020B0502040204020203" pitchFamily="34" charset="-34"/>
                <a:cs typeface="Leelawadee UI" panose="020B0502040204020203" pitchFamily="34" charset="-34"/>
              </a:rPr>
              <a:t>, </a:t>
            </a:r>
            <a:r>
              <a:rPr lang="de-DE" sz="2000" dirty="0" err="1">
                <a:latin typeface="Leelawadee UI" panose="020B0502040204020203" pitchFamily="34" charset="-34"/>
                <a:cs typeface="Leelawadee UI" panose="020B0502040204020203" pitchFamily="34" charset="-34"/>
              </a:rPr>
              <a:t>SubClassOf</a:t>
            </a:r>
            <a:r>
              <a:rPr lang="de-DE" sz="2000" dirty="0">
                <a:latin typeface="Leelawadee UI" panose="020B0502040204020203" pitchFamily="34" charset="-34"/>
                <a:cs typeface="Leelawadee UI" panose="020B0502040204020203" pitchFamily="34" charset="-34"/>
              </a:rPr>
              <a:t> of „</a:t>
            </a:r>
            <a:r>
              <a:rPr lang="de-DE" sz="2000" dirty="0" err="1">
                <a:latin typeface="Leelawadee UI" panose="020B0502040204020203" pitchFamily="34" charset="-34"/>
                <a:cs typeface="Leelawadee UI" panose="020B0502040204020203" pitchFamily="34" charset="-34"/>
              </a:rPr>
              <a:t>lymphocyte</a:t>
            </a:r>
            <a:r>
              <a:rPr lang="de-DE" sz="2000" dirty="0">
                <a:latin typeface="Leelawadee UI" panose="020B0502040204020203" pitchFamily="34" charset="-34"/>
                <a:cs typeface="Leelawadee UI" panose="020B0502040204020203" pitchFamily="34" charset="-34"/>
              </a:rPr>
              <a:t>“)</a:t>
            </a:r>
          </a:p>
        </p:txBody>
      </p:sp>
      <p:sp>
        <p:nvSpPr>
          <p:cNvPr id="19" name="Textfeld 18">
            <a:extLst>
              <a:ext uri="{FF2B5EF4-FFF2-40B4-BE49-F238E27FC236}">
                <a16:creationId xmlns:a16="http://schemas.microsoft.com/office/drawing/2014/main" id="{EDF2CA40-C181-4EA1-88C7-BDD7523D6141}"/>
              </a:ext>
            </a:extLst>
          </p:cNvPr>
          <p:cNvSpPr txBox="1"/>
          <p:nvPr/>
        </p:nvSpPr>
        <p:spPr>
          <a:xfrm>
            <a:off x="6216282" y="4812352"/>
            <a:ext cx="5688862" cy="400110"/>
          </a:xfrm>
          <a:prstGeom prst="rect">
            <a:avLst/>
          </a:prstGeom>
          <a:noFill/>
        </p:spPr>
        <p:txBody>
          <a:bodyPr wrap="square" rtlCol="0">
            <a:spAutoFit/>
          </a:bodyPr>
          <a:lstStyle/>
          <a:p>
            <a:r>
              <a:rPr lang="de-DE" sz="2000" dirty="0">
                <a:latin typeface="Leelawadee UI" panose="020B0502040204020203" pitchFamily="34" charset="-34"/>
                <a:cs typeface="Leelawadee UI" panose="020B0502040204020203" pitchFamily="34" charset="-34"/>
              </a:rPr>
              <a:t>(a </a:t>
            </a:r>
            <a:r>
              <a:rPr lang="de-DE" sz="2000" dirty="0" err="1">
                <a:latin typeface="Leelawadee UI" panose="020B0502040204020203" pitchFamily="34" charset="-34"/>
                <a:cs typeface="Leelawadee UI" panose="020B0502040204020203" pitchFamily="34" charset="-34"/>
              </a:rPr>
              <a:t>class</a:t>
            </a:r>
            <a:r>
              <a:rPr lang="de-DE" sz="2000" dirty="0">
                <a:latin typeface="Leelawadee UI" panose="020B0502040204020203" pitchFamily="34" charset="-34"/>
                <a:cs typeface="Leelawadee UI" panose="020B0502040204020203" pitchFamily="34" charset="-34"/>
              </a:rPr>
              <a:t>, </a:t>
            </a:r>
            <a:r>
              <a:rPr lang="de-DE" sz="2000" dirty="0" err="1">
                <a:latin typeface="Leelawadee UI" panose="020B0502040204020203" pitchFamily="34" charset="-34"/>
                <a:cs typeface="Leelawadee UI" panose="020B0502040204020203" pitchFamily="34" charset="-34"/>
              </a:rPr>
              <a:t>SubClassOf</a:t>
            </a:r>
            <a:r>
              <a:rPr lang="de-DE" sz="2000" dirty="0">
                <a:latin typeface="Leelawadee UI" panose="020B0502040204020203" pitchFamily="34" charset="-34"/>
                <a:cs typeface="Leelawadee UI" panose="020B0502040204020203" pitchFamily="34" charset="-34"/>
              </a:rPr>
              <a:t> of „</a:t>
            </a:r>
            <a:r>
              <a:rPr lang="de-DE" sz="2000" dirty="0" err="1">
                <a:latin typeface="Leelawadee UI" panose="020B0502040204020203" pitchFamily="34" charset="-34"/>
                <a:cs typeface="Leelawadee UI" panose="020B0502040204020203" pitchFamily="34" charset="-34"/>
              </a:rPr>
              <a:t>lymphocyte</a:t>
            </a:r>
            <a:r>
              <a:rPr lang="de-DE" sz="2000" dirty="0">
                <a:latin typeface="Leelawadee UI" panose="020B0502040204020203" pitchFamily="34" charset="-34"/>
                <a:cs typeface="Leelawadee UI" panose="020B0502040204020203" pitchFamily="34" charset="-34"/>
              </a:rPr>
              <a:t>“)</a:t>
            </a:r>
          </a:p>
        </p:txBody>
      </p:sp>
      <p:sp>
        <p:nvSpPr>
          <p:cNvPr id="20" name="Textfeld 19">
            <a:extLst>
              <a:ext uri="{FF2B5EF4-FFF2-40B4-BE49-F238E27FC236}">
                <a16:creationId xmlns:a16="http://schemas.microsoft.com/office/drawing/2014/main" id="{3FC5D45F-A3FB-4EEF-AEC3-773BD69271E0}"/>
              </a:ext>
            </a:extLst>
          </p:cNvPr>
          <p:cNvSpPr txBox="1"/>
          <p:nvPr/>
        </p:nvSpPr>
        <p:spPr>
          <a:xfrm>
            <a:off x="3693302" y="4229147"/>
            <a:ext cx="706125" cy="400110"/>
          </a:xfrm>
          <a:prstGeom prst="rect">
            <a:avLst/>
          </a:prstGeom>
          <a:noFill/>
        </p:spPr>
        <p:txBody>
          <a:bodyPr wrap="square" rtlCol="0">
            <a:spAutoFit/>
          </a:bodyPr>
          <a:lstStyle/>
          <a:p>
            <a:r>
              <a:rPr lang="de-DE" sz="2000" dirty="0" err="1">
                <a:solidFill>
                  <a:schemeClr val="tx1">
                    <a:lumMod val="85000"/>
                    <a:lumOff val="15000"/>
                  </a:schemeClr>
                </a:solidFill>
                <a:latin typeface="Leelawadee UI" panose="020B0502040204020203" pitchFamily="34" charset="-34"/>
                <a:cs typeface="Leelawadee UI" panose="020B0502040204020203" pitchFamily="34" charset="-34"/>
              </a:rPr>
              <a:t>is</a:t>
            </a:r>
            <a:r>
              <a:rPr lang="de-DE" sz="2000" dirty="0">
                <a:solidFill>
                  <a:schemeClr val="tx1">
                    <a:lumMod val="85000"/>
                    <a:lumOff val="15000"/>
                  </a:schemeClr>
                </a:solidFill>
                <a:latin typeface="Leelawadee UI" panose="020B0502040204020203" pitchFamily="34" charset="-34"/>
                <a:cs typeface="Leelawadee UI" panose="020B0502040204020203" pitchFamily="34" charset="-34"/>
              </a:rPr>
              <a:t> a</a:t>
            </a:r>
          </a:p>
        </p:txBody>
      </p:sp>
      <p:sp>
        <p:nvSpPr>
          <p:cNvPr id="21" name="Textfeld 20">
            <a:extLst>
              <a:ext uri="{FF2B5EF4-FFF2-40B4-BE49-F238E27FC236}">
                <a16:creationId xmlns:a16="http://schemas.microsoft.com/office/drawing/2014/main" id="{F8647FD2-DCF8-48D5-9DA7-FF8CE4AFDDAE}"/>
              </a:ext>
            </a:extLst>
          </p:cNvPr>
          <p:cNvSpPr txBox="1"/>
          <p:nvPr/>
        </p:nvSpPr>
        <p:spPr>
          <a:xfrm>
            <a:off x="3693302" y="4765950"/>
            <a:ext cx="706125" cy="400110"/>
          </a:xfrm>
          <a:prstGeom prst="rect">
            <a:avLst/>
          </a:prstGeom>
          <a:noFill/>
        </p:spPr>
        <p:txBody>
          <a:bodyPr wrap="square" rtlCol="0">
            <a:spAutoFit/>
          </a:bodyPr>
          <a:lstStyle/>
          <a:p>
            <a:r>
              <a:rPr lang="de-DE" sz="2000" dirty="0" err="1">
                <a:solidFill>
                  <a:schemeClr val="tx1">
                    <a:lumMod val="85000"/>
                    <a:lumOff val="15000"/>
                  </a:schemeClr>
                </a:solidFill>
                <a:latin typeface="Leelawadee UI" panose="020B0502040204020203" pitchFamily="34" charset="-34"/>
                <a:cs typeface="Leelawadee UI" panose="020B0502040204020203" pitchFamily="34" charset="-34"/>
              </a:rPr>
              <a:t>is</a:t>
            </a:r>
            <a:r>
              <a:rPr lang="de-DE" sz="2000" dirty="0">
                <a:solidFill>
                  <a:schemeClr val="tx1">
                    <a:lumMod val="85000"/>
                    <a:lumOff val="15000"/>
                  </a:schemeClr>
                </a:solidFill>
                <a:latin typeface="Leelawadee UI" panose="020B0502040204020203" pitchFamily="34" charset="-34"/>
                <a:cs typeface="Leelawadee UI" panose="020B0502040204020203" pitchFamily="34" charset="-34"/>
              </a:rPr>
              <a:t> a</a:t>
            </a:r>
          </a:p>
        </p:txBody>
      </p:sp>
      <p:sp>
        <p:nvSpPr>
          <p:cNvPr id="22" name="Rechteck: abgerundete Ecken 21">
            <a:extLst>
              <a:ext uri="{FF2B5EF4-FFF2-40B4-BE49-F238E27FC236}">
                <a16:creationId xmlns:a16="http://schemas.microsoft.com/office/drawing/2014/main" id="{22EFA7AE-8A01-4C5F-95FA-465B5AACE8DA}"/>
              </a:ext>
            </a:extLst>
          </p:cNvPr>
          <p:cNvSpPr/>
          <p:nvPr/>
        </p:nvSpPr>
        <p:spPr bwMode="auto">
          <a:xfrm>
            <a:off x="1093828" y="2996952"/>
            <a:ext cx="1878491" cy="432048"/>
          </a:xfrm>
          <a:prstGeom prst="roundRect">
            <a:avLst/>
          </a:prstGeom>
          <a:solidFill>
            <a:srgbClr val="BDCE17"/>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de-DE" sz="2000" b="0" i="0" u="none" strike="noStrike" cap="none" normalizeH="0" baseline="0" dirty="0" err="1">
                <a:ln>
                  <a:noFill/>
                </a:ln>
                <a:solidFill>
                  <a:schemeClr val="tx1"/>
                </a:solidFill>
                <a:effectLst/>
                <a:latin typeface="Leelawadee UI" panose="020B0502040204020203" pitchFamily="34" charset="-34"/>
                <a:ea typeface="ＭＳ Ｐゴシック" charset="0"/>
                <a:cs typeface="Leelawadee UI" panose="020B0502040204020203" pitchFamily="34" charset="-34"/>
              </a:rPr>
              <a:t>leukocyte</a:t>
            </a:r>
            <a:endParaRPr kumimoji="0" lang="de-DE" sz="2000" b="0" i="0" u="none" strike="noStrike" cap="none" normalizeH="0" baseline="0" dirty="0">
              <a:ln>
                <a:noFill/>
              </a:ln>
              <a:solidFill>
                <a:schemeClr val="tx1"/>
              </a:solidFill>
              <a:effectLst/>
              <a:latin typeface="Leelawadee UI" panose="020B0502040204020203" pitchFamily="34" charset="-34"/>
              <a:ea typeface="ＭＳ Ｐゴシック" charset="0"/>
              <a:cs typeface="Leelawadee UI" panose="020B0502040204020203" pitchFamily="34" charset="-34"/>
            </a:endParaRPr>
          </a:p>
        </p:txBody>
      </p:sp>
      <p:cxnSp>
        <p:nvCxnSpPr>
          <p:cNvPr id="23" name="Gerader Verbinder 22">
            <a:extLst>
              <a:ext uri="{FF2B5EF4-FFF2-40B4-BE49-F238E27FC236}">
                <a16:creationId xmlns:a16="http://schemas.microsoft.com/office/drawing/2014/main" id="{225CDBEA-5B48-4FE6-8D81-13034DE39F29}"/>
              </a:ext>
            </a:extLst>
          </p:cNvPr>
          <p:cNvCxnSpPr>
            <a:cxnSpLocks/>
            <a:stCxn id="22" idx="2"/>
          </p:cNvCxnSpPr>
          <p:nvPr/>
        </p:nvCxnSpPr>
        <p:spPr bwMode="auto">
          <a:xfrm flipH="1">
            <a:off x="2023979" y="3429000"/>
            <a:ext cx="9095" cy="450477"/>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24" name="Gerader Verbinder 23">
            <a:extLst>
              <a:ext uri="{FF2B5EF4-FFF2-40B4-BE49-F238E27FC236}">
                <a16:creationId xmlns:a16="http://schemas.microsoft.com/office/drawing/2014/main" id="{20060B88-4B4F-4F25-B2D7-948D241B3F8D}"/>
              </a:ext>
            </a:extLst>
          </p:cNvPr>
          <p:cNvCxnSpPr>
            <a:cxnSpLocks/>
            <a:endCxn id="9" idx="1"/>
          </p:cNvCxnSpPr>
          <p:nvPr/>
        </p:nvCxnSpPr>
        <p:spPr bwMode="auto">
          <a:xfrm>
            <a:off x="2033074" y="3885944"/>
            <a:ext cx="606605"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25" name="Textfeld 24">
            <a:extLst>
              <a:ext uri="{FF2B5EF4-FFF2-40B4-BE49-F238E27FC236}">
                <a16:creationId xmlns:a16="http://schemas.microsoft.com/office/drawing/2014/main" id="{BFE33D3D-71C0-40A5-9175-06058C773B62}"/>
              </a:ext>
            </a:extLst>
          </p:cNvPr>
          <p:cNvSpPr txBox="1"/>
          <p:nvPr/>
        </p:nvSpPr>
        <p:spPr>
          <a:xfrm>
            <a:off x="2041692" y="3525167"/>
            <a:ext cx="690788" cy="400110"/>
          </a:xfrm>
          <a:prstGeom prst="rect">
            <a:avLst/>
          </a:prstGeom>
          <a:noFill/>
        </p:spPr>
        <p:txBody>
          <a:bodyPr wrap="square" rtlCol="0">
            <a:spAutoFit/>
          </a:bodyPr>
          <a:lstStyle/>
          <a:p>
            <a:r>
              <a:rPr lang="de-DE" sz="2000" dirty="0" err="1">
                <a:solidFill>
                  <a:schemeClr val="tx1">
                    <a:lumMod val="85000"/>
                    <a:lumOff val="15000"/>
                  </a:schemeClr>
                </a:solidFill>
                <a:latin typeface="Leelawadee UI" panose="020B0502040204020203" pitchFamily="34" charset="-34"/>
                <a:cs typeface="Leelawadee UI" panose="020B0502040204020203" pitchFamily="34" charset="-34"/>
              </a:rPr>
              <a:t>is</a:t>
            </a:r>
            <a:r>
              <a:rPr lang="de-DE" sz="2000" dirty="0">
                <a:solidFill>
                  <a:schemeClr val="tx1">
                    <a:lumMod val="85000"/>
                    <a:lumOff val="15000"/>
                  </a:schemeClr>
                </a:solidFill>
                <a:latin typeface="Leelawadee UI" panose="020B0502040204020203" pitchFamily="34" charset="-34"/>
                <a:cs typeface="Leelawadee UI" panose="020B0502040204020203" pitchFamily="34" charset="-34"/>
              </a:rPr>
              <a:t> a</a:t>
            </a:r>
          </a:p>
        </p:txBody>
      </p:sp>
      <p:sp>
        <p:nvSpPr>
          <p:cNvPr id="26" name="Textfeld 25">
            <a:extLst>
              <a:ext uri="{FF2B5EF4-FFF2-40B4-BE49-F238E27FC236}">
                <a16:creationId xmlns:a16="http://schemas.microsoft.com/office/drawing/2014/main" id="{ED72D78D-DE5F-46AC-A1BC-EF2152A82030}"/>
              </a:ext>
            </a:extLst>
          </p:cNvPr>
          <p:cNvSpPr txBox="1"/>
          <p:nvPr/>
        </p:nvSpPr>
        <p:spPr>
          <a:xfrm>
            <a:off x="3551989" y="2996815"/>
            <a:ext cx="3673071" cy="400110"/>
          </a:xfrm>
          <a:prstGeom prst="rect">
            <a:avLst/>
          </a:prstGeom>
          <a:noFill/>
        </p:spPr>
        <p:txBody>
          <a:bodyPr wrap="square" rtlCol="0">
            <a:spAutoFit/>
          </a:bodyPr>
          <a:lstStyle/>
          <a:p>
            <a:r>
              <a:rPr lang="de-DE" sz="2000" dirty="0">
                <a:latin typeface="Leelawadee UI" panose="020B0502040204020203" pitchFamily="34" charset="-34"/>
                <a:cs typeface="Leelawadee UI" panose="020B0502040204020203" pitchFamily="34" charset="-34"/>
              </a:rPr>
              <a:t>(a </a:t>
            </a:r>
            <a:r>
              <a:rPr lang="de-DE" sz="2000" dirty="0" err="1">
                <a:latin typeface="Leelawadee UI" panose="020B0502040204020203" pitchFamily="34" charset="-34"/>
                <a:cs typeface="Leelawadee UI" panose="020B0502040204020203" pitchFamily="34" charset="-34"/>
              </a:rPr>
              <a:t>class</a:t>
            </a:r>
            <a:r>
              <a:rPr lang="de-DE" sz="2000" dirty="0">
                <a:latin typeface="Leelawadee UI" panose="020B0502040204020203" pitchFamily="34" charset="-34"/>
                <a:cs typeface="Leelawadee UI" panose="020B0502040204020203" pitchFamily="34" charset="-34"/>
              </a:rPr>
              <a:t>, </a:t>
            </a:r>
            <a:r>
              <a:rPr lang="de-DE" sz="2000" dirty="0" err="1">
                <a:latin typeface="Leelawadee UI" panose="020B0502040204020203" pitchFamily="34" charset="-34"/>
                <a:cs typeface="Leelawadee UI" panose="020B0502040204020203" pitchFamily="34" charset="-34"/>
              </a:rPr>
              <a:t>SubClassOf</a:t>
            </a:r>
            <a:r>
              <a:rPr lang="de-DE" sz="2000" dirty="0">
                <a:latin typeface="Leelawadee UI" panose="020B0502040204020203" pitchFamily="34" charset="-34"/>
                <a:cs typeface="Leelawadee UI" panose="020B0502040204020203" pitchFamily="34" charset="-34"/>
              </a:rPr>
              <a:t> „…“)</a:t>
            </a:r>
          </a:p>
        </p:txBody>
      </p:sp>
      <p:sp>
        <p:nvSpPr>
          <p:cNvPr id="27" name="Pfeil: nach rechts 26">
            <a:extLst>
              <a:ext uri="{FF2B5EF4-FFF2-40B4-BE49-F238E27FC236}">
                <a16:creationId xmlns:a16="http://schemas.microsoft.com/office/drawing/2014/main" id="{50DE6F7C-C089-4229-8925-A016C69687C9}"/>
              </a:ext>
            </a:extLst>
          </p:cNvPr>
          <p:cNvSpPr/>
          <p:nvPr/>
        </p:nvSpPr>
        <p:spPr bwMode="auto">
          <a:xfrm rot="20598756">
            <a:off x="3069791" y="4502471"/>
            <a:ext cx="580692" cy="261776"/>
          </a:xfrm>
          <a:prstGeom prst="rightArrow">
            <a:avLst/>
          </a:prstGeom>
          <a:solidFill>
            <a:srgbClr val="0098D8"/>
          </a:solidFill>
          <a:ln w="9525" cap="flat" cmpd="sng" algn="ctr">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lvl="0" indent="0" defTabSz="914400" eaLnBrk="0" fontAlgn="base" latinLnBrk="0" hangingPunct="0">
              <a:lnSpc>
                <a:spcPct val="100000"/>
              </a:lnSpc>
              <a:spcBef>
                <a:spcPct val="0"/>
              </a:spcBef>
              <a:spcAft>
                <a:spcPct val="0"/>
              </a:spcAft>
              <a:buClrTx/>
              <a:buSzTx/>
              <a:buFontTx/>
              <a:buNone/>
              <a:tabLst/>
              <a:defRPr/>
            </a:pPr>
            <a:endParaRPr kumimoji="0" lang="de-DE" sz="2800" b="0" i="0" u="none" strike="noStrike" kern="0" cap="none" spc="0" normalizeH="0" baseline="0" noProof="0">
              <a:ln>
                <a:noFill/>
              </a:ln>
              <a:solidFill>
                <a:srgbClr val="000000"/>
              </a:solidFill>
              <a:effectLst/>
              <a:uLnTx/>
              <a:uFillTx/>
              <a:latin typeface="Leelawadee UI" panose="020B0502040204020203" pitchFamily="34" charset="-34"/>
              <a:ea typeface="ＭＳ Ｐゴシック" charset="0"/>
              <a:cs typeface="Leelawadee UI" panose="020B0502040204020203" pitchFamily="34" charset="-34"/>
            </a:endParaRPr>
          </a:p>
        </p:txBody>
      </p:sp>
      <p:sp>
        <p:nvSpPr>
          <p:cNvPr id="28" name="Textfeld 27">
            <a:extLst>
              <a:ext uri="{FF2B5EF4-FFF2-40B4-BE49-F238E27FC236}">
                <a16:creationId xmlns:a16="http://schemas.microsoft.com/office/drawing/2014/main" id="{85387344-E67B-4CCB-83C9-45B7D3035129}"/>
              </a:ext>
            </a:extLst>
          </p:cNvPr>
          <p:cNvSpPr txBox="1"/>
          <p:nvPr/>
        </p:nvSpPr>
        <p:spPr>
          <a:xfrm>
            <a:off x="952762" y="4604391"/>
            <a:ext cx="2288367" cy="1169551"/>
          </a:xfrm>
          <a:prstGeom prst="rect">
            <a:avLst/>
          </a:prstGeom>
          <a:solidFill>
            <a:srgbClr val="0098D8"/>
          </a:solidFill>
        </p:spPr>
        <p:txBody>
          <a:bodyPr wrap="squar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de-DE" sz="1400" b="0" i="0" u="none" strike="noStrike" kern="0" cap="none" spc="0" normalizeH="0" baseline="0" noProof="0" dirty="0">
                <a:ln>
                  <a:noFill/>
                </a:ln>
                <a:solidFill>
                  <a:srgbClr val="000000"/>
                </a:solidFill>
                <a:effectLst/>
                <a:uLnTx/>
                <a:uFillTx/>
                <a:latin typeface="Leelawadee UI" panose="020B0502040204020203" pitchFamily="34" charset="-34"/>
                <a:ea typeface="MS PGothic" pitchFamily="34" charset="-128"/>
                <a:cs typeface="Leelawadee UI" panose="020B0502040204020203" pitchFamily="34" charset="-34"/>
              </a:rPr>
              <a:t>Property </a:t>
            </a:r>
            <a:r>
              <a:rPr kumimoji="0" lang="de-DE" sz="1400" b="0" i="0" u="none" strike="noStrike" kern="0" cap="none" spc="0" normalizeH="0" baseline="0" noProof="0" dirty="0" err="1">
                <a:ln>
                  <a:noFill/>
                </a:ln>
                <a:solidFill>
                  <a:srgbClr val="000000"/>
                </a:solidFill>
                <a:effectLst/>
                <a:uLnTx/>
                <a:uFillTx/>
                <a:latin typeface="Leelawadee UI" panose="020B0502040204020203" pitchFamily="34" charset="-34"/>
                <a:ea typeface="MS PGothic" pitchFamily="34" charset="-128"/>
                <a:cs typeface="Leelawadee UI" panose="020B0502040204020203" pitchFamily="34" charset="-34"/>
              </a:rPr>
              <a:t>that</a:t>
            </a:r>
            <a:r>
              <a:rPr kumimoji="0" lang="de-DE" sz="1400" b="0" i="0" u="none" strike="noStrike" kern="0" cap="none" spc="0" normalizeH="0" noProof="0" dirty="0">
                <a:ln>
                  <a:noFill/>
                </a:ln>
                <a:solidFill>
                  <a:srgbClr val="000000"/>
                </a:solidFill>
                <a:effectLst/>
                <a:uLnTx/>
                <a:uFillTx/>
                <a:latin typeface="Leelawadee UI" panose="020B0502040204020203" pitchFamily="34" charset="-34"/>
                <a:ea typeface="MS PGothic" pitchFamily="34" charset="-128"/>
                <a:cs typeface="Leelawadee UI" panose="020B0502040204020203" pitchFamily="34" charset="-34"/>
              </a:rPr>
              <a:t> </a:t>
            </a:r>
            <a:r>
              <a:rPr kumimoji="0" lang="de-DE" sz="1400" b="0" i="0" u="none" strike="noStrike" kern="0" cap="none" spc="0" normalizeH="0" noProof="0" dirty="0" err="1">
                <a:ln>
                  <a:noFill/>
                </a:ln>
                <a:solidFill>
                  <a:srgbClr val="000000"/>
                </a:solidFill>
                <a:effectLst/>
                <a:uLnTx/>
                <a:uFillTx/>
                <a:latin typeface="Leelawadee UI" panose="020B0502040204020203" pitchFamily="34" charset="-34"/>
                <a:ea typeface="MS PGothic" pitchFamily="34" charset="-128"/>
                <a:cs typeface="Leelawadee UI" panose="020B0502040204020203" pitchFamily="34" charset="-34"/>
              </a:rPr>
              <a:t>defines</a:t>
            </a:r>
            <a:r>
              <a:rPr kumimoji="0" lang="de-DE" sz="1400" b="0" i="0" u="none" strike="noStrike" kern="0" cap="none" spc="0" normalizeH="0" noProof="0" dirty="0">
                <a:ln>
                  <a:noFill/>
                </a:ln>
                <a:solidFill>
                  <a:srgbClr val="000000"/>
                </a:solidFill>
                <a:effectLst/>
                <a:uLnTx/>
                <a:uFillTx/>
                <a:latin typeface="Leelawadee UI" panose="020B0502040204020203" pitchFamily="34" charset="-34"/>
                <a:ea typeface="MS PGothic" pitchFamily="34" charset="-128"/>
                <a:cs typeface="Leelawadee UI" panose="020B0502040204020203" pitchFamily="34" charset="-34"/>
              </a:rPr>
              <a:t> </a:t>
            </a:r>
            <a:r>
              <a:rPr kumimoji="0" lang="de-DE" sz="1400" b="0" i="0" u="none" strike="noStrike" kern="0" cap="none" spc="0" normalizeH="0" noProof="0" dirty="0" err="1">
                <a:ln>
                  <a:noFill/>
                </a:ln>
                <a:solidFill>
                  <a:srgbClr val="000000"/>
                </a:solidFill>
                <a:effectLst/>
                <a:uLnTx/>
                <a:uFillTx/>
                <a:latin typeface="Leelawadee UI" panose="020B0502040204020203" pitchFamily="34" charset="-34"/>
                <a:ea typeface="MS PGothic" pitchFamily="34" charset="-128"/>
                <a:cs typeface="Leelawadee UI" panose="020B0502040204020203" pitchFamily="34" charset="-34"/>
              </a:rPr>
              <a:t>the</a:t>
            </a:r>
            <a:r>
              <a:rPr kumimoji="0" lang="de-DE" sz="1400" b="0" i="0" u="none" strike="noStrike" kern="0" cap="none" spc="0" normalizeH="0" noProof="0" dirty="0">
                <a:ln>
                  <a:noFill/>
                </a:ln>
                <a:solidFill>
                  <a:srgbClr val="000000"/>
                </a:solidFill>
                <a:effectLst/>
                <a:uLnTx/>
                <a:uFillTx/>
                <a:latin typeface="Leelawadee UI" panose="020B0502040204020203" pitchFamily="34" charset="-34"/>
                <a:ea typeface="MS PGothic" pitchFamily="34" charset="-128"/>
                <a:cs typeface="Leelawadee UI" panose="020B0502040204020203" pitchFamily="34" charset="-34"/>
              </a:rPr>
              <a:t> </a:t>
            </a:r>
            <a:r>
              <a:rPr kumimoji="0" lang="de-DE" sz="1400" b="0" i="0" u="none" strike="noStrike" kern="0" cap="none" spc="0" normalizeH="0" noProof="0" dirty="0" err="1">
                <a:ln>
                  <a:noFill/>
                </a:ln>
                <a:solidFill>
                  <a:srgbClr val="000000"/>
                </a:solidFill>
                <a:effectLst/>
                <a:uLnTx/>
                <a:uFillTx/>
                <a:latin typeface="Leelawadee UI" panose="020B0502040204020203" pitchFamily="34" charset="-34"/>
                <a:ea typeface="MS PGothic" pitchFamily="34" charset="-128"/>
                <a:cs typeface="Leelawadee UI" panose="020B0502040204020203" pitchFamily="34" charset="-34"/>
              </a:rPr>
              <a:t>relationship</a:t>
            </a:r>
            <a:endParaRPr kumimoji="0" lang="de-DE" sz="1400" b="0" i="0" u="none" strike="noStrike" kern="0" cap="none" spc="0" normalizeH="0" noProof="0" dirty="0">
              <a:ln>
                <a:noFill/>
              </a:ln>
              <a:solidFill>
                <a:srgbClr val="000000"/>
              </a:solidFill>
              <a:effectLst/>
              <a:uLnTx/>
              <a:uFillTx/>
              <a:latin typeface="Leelawadee UI" panose="020B0502040204020203" pitchFamily="34" charset="-34"/>
              <a:ea typeface="MS PGothic" pitchFamily="34" charset="-128"/>
              <a:cs typeface="Leelawadee UI" panose="020B0502040204020203" pitchFamily="34" charset="-34"/>
            </a:endParaRPr>
          </a:p>
          <a:p>
            <a:pPr marL="0" marR="0" lvl="0" indent="0" algn="ctr" defTabSz="914400" eaLnBrk="1" fontAlgn="base" latinLnBrk="0" hangingPunct="1">
              <a:lnSpc>
                <a:spcPct val="100000"/>
              </a:lnSpc>
              <a:spcBef>
                <a:spcPct val="0"/>
              </a:spcBef>
              <a:spcAft>
                <a:spcPct val="0"/>
              </a:spcAft>
              <a:buClrTx/>
              <a:buSzTx/>
              <a:buFontTx/>
              <a:buNone/>
              <a:tabLst/>
              <a:defRPr/>
            </a:pPr>
            <a:endParaRPr kumimoji="0" lang="de-DE" sz="1400" b="0" i="0" u="none" strike="noStrike" kern="0" cap="none" spc="0" normalizeH="0" noProof="0" dirty="0">
              <a:ln>
                <a:noFill/>
              </a:ln>
              <a:solidFill>
                <a:srgbClr val="000000"/>
              </a:solidFill>
              <a:effectLst/>
              <a:uLnTx/>
              <a:uFillTx/>
              <a:latin typeface="Leelawadee UI" panose="020B0502040204020203" pitchFamily="34" charset="-34"/>
              <a:ea typeface="MS PGothic" pitchFamily="34" charset="-128"/>
              <a:cs typeface="Leelawadee UI" panose="020B0502040204020203" pitchFamily="34" charset="-34"/>
            </a:endParaRPr>
          </a:p>
          <a:p>
            <a:pPr marL="0" marR="0" lvl="0" indent="0" algn="ctr" defTabSz="914400" eaLnBrk="1" fontAlgn="base" latinLnBrk="0" hangingPunct="1">
              <a:lnSpc>
                <a:spcPct val="100000"/>
              </a:lnSpc>
              <a:spcBef>
                <a:spcPct val="0"/>
              </a:spcBef>
              <a:spcAft>
                <a:spcPct val="0"/>
              </a:spcAft>
              <a:buClrTx/>
              <a:buSzTx/>
              <a:buFontTx/>
              <a:buNone/>
              <a:tabLst/>
              <a:defRPr/>
            </a:pPr>
            <a:r>
              <a:rPr kumimoji="0" lang="de-DE" sz="1400" b="0" i="0" u="none" strike="noStrike" kern="0" cap="none" spc="0" normalizeH="0" noProof="0" dirty="0">
                <a:ln>
                  <a:noFill/>
                </a:ln>
                <a:solidFill>
                  <a:srgbClr val="000000"/>
                </a:solidFill>
                <a:effectLst/>
                <a:uLnTx/>
                <a:uFillTx/>
                <a:latin typeface="Leelawadee UI" panose="020B0502040204020203" pitchFamily="34" charset="-34"/>
                <a:ea typeface="MS PGothic" pitchFamily="34" charset="-128"/>
                <a:cs typeface="Leelawadee UI" panose="020B0502040204020203" pitchFamily="34" charset="-34"/>
              </a:rPr>
              <a:t>Here:</a:t>
            </a:r>
          </a:p>
          <a:p>
            <a:pPr marL="0" marR="0" lvl="0" indent="0" algn="ctr" defTabSz="914400" eaLnBrk="1" fontAlgn="base" latinLnBrk="0" hangingPunct="1">
              <a:lnSpc>
                <a:spcPct val="100000"/>
              </a:lnSpc>
              <a:spcBef>
                <a:spcPct val="0"/>
              </a:spcBef>
              <a:spcAft>
                <a:spcPct val="0"/>
              </a:spcAft>
              <a:buClrTx/>
              <a:buSzTx/>
              <a:buFontTx/>
              <a:buNone/>
              <a:tabLst/>
              <a:defRPr/>
            </a:pPr>
            <a:r>
              <a:rPr kumimoji="0" lang="de-DE" sz="1200" b="0" i="0" u="none" strike="noStrike" kern="0" cap="none" spc="0" normalizeH="0" noProof="0" dirty="0">
                <a:ln>
                  <a:noFill/>
                </a:ln>
                <a:solidFill>
                  <a:srgbClr val="000000"/>
                </a:solidFill>
                <a:effectLst/>
                <a:uLnTx/>
                <a:uFillTx/>
                <a:latin typeface="Leelawadee UI" panose="020B0502040204020203" pitchFamily="34" charset="-34"/>
                <a:ea typeface="MS PGothic" pitchFamily="34" charset="-128"/>
                <a:cs typeface="Leelawadee UI" panose="020B0502040204020203" pitchFamily="34" charset="-34"/>
              </a:rPr>
              <a:t>A</a:t>
            </a:r>
            <a:r>
              <a:rPr kumimoji="0" lang="de-DE" sz="1400" b="0" i="0" u="none" strike="noStrike" kern="0" cap="none" spc="0" normalizeH="0" noProof="0" dirty="0">
                <a:ln>
                  <a:noFill/>
                </a:ln>
                <a:solidFill>
                  <a:srgbClr val="000000"/>
                </a:solidFill>
                <a:effectLst/>
                <a:uLnTx/>
                <a:uFillTx/>
                <a:latin typeface="Leelawadee UI" panose="020B0502040204020203" pitchFamily="34" charset="-34"/>
                <a:ea typeface="MS PGothic" pitchFamily="34" charset="-128"/>
                <a:cs typeface="Leelawadee UI" panose="020B0502040204020203" pitchFamily="34" charset="-34"/>
              </a:rPr>
              <a:t>  </a:t>
            </a:r>
            <a:r>
              <a:rPr kumimoji="0" lang="de-DE" sz="1400" b="0" i="0" u="none" strike="noStrike" kern="0" cap="none" spc="0" normalizeH="0" noProof="0" dirty="0">
                <a:ln>
                  <a:noFill/>
                </a:ln>
                <a:solidFill>
                  <a:srgbClr val="000000"/>
                </a:solidFill>
                <a:effectLst/>
                <a:uLnTx/>
                <a:uFillTx/>
                <a:latin typeface="Leelawadee UI" panose="020B0502040204020203" pitchFamily="34" charset="-34"/>
                <a:cs typeface="Leelawadee UI" panose="020B0502040204020203" pitchFamily="34" charset="-34"/>
              </a:rPr>
              <a:t>T </a:t>
            </a:r>
            <a:r>
              <a:rPr kumimoji="0" lang="de-DE" sz="1400" b="0" i="0" u="none" strike="noStrike" kern="0" cap="none" spc="0" normalizeH="0" noProof="0" dirty="0" err="1">
                <a:ln>
                  <a:noFill/>
                </a:ln>
                <a:solidFill>
                  <a:srgbClr val="000000"/>
                </a:solidFill>
                <a:effectLst/>
                <a:uLnTx/>
                <a:uFillTx/>
                <a:latin typeface="Leelawadee UI" panose="020B0502040204020203" pitchFamily="34" charset="-34"/>
                <a:cs typeface="Leelawadee UI" panose="020B0502040204020203" pitchFamily="34" charset="-34"/>
              </a:rPr>
              <a:t>cell</a:t>
            </a:r>
            <a:r>
              <a:rPr kumimoji="0" lang="de-DE" sz="1400" b="0" i="0" u="none" strike="noStrike" kern="0" cap="none" spc="0" normalizeH="0" noProof="0" dirty="0">
                <a:ln>
                  <a:noFill/>
                </a:ln>
                <a:solidFill>
                  <a:srgbClr val="000000"/>
                </a:solidFill>
                <a:effectLst/>
                <a:uLnTx/>
                <a:uFillTx/>
                <a:latin typeface="Leelawadee UI" panose="020B0502040204020203" pitchFamily="34" charset="-34"/>
                <a:cs typeface="Leelawadee UI" panose="020B0502040204020203" pitchFamily="34" charset="-34"/>
              </a:rPr>
              <a:t>  </a:t>
            </a:r>
            <a:r>
              <a:rPr kumimoji="0" lang="de-DE" sz="1400" b="0" i="0" u="none" strike="noStrike" kern="0" cap="none" spc="0" normalizeH="0" noProof="0" dirty="0" err="1">
                <a:ln>
                  <a:noFill/>
                </a:ln>
                <a:solidFill>
                  <a:srgbClr val="000000"/>
                </a:solidFill>
                <a:effectLst/>
                <a:uLnTx/>
                <a:uFillTx/>
                <a:latin typeface="Leelawadee UI" panose="020B0502040204020203" pitchFamily="34" charset="-34"/>
                <a:cs typeface="Leelawadee UI" panose="020B0502040204020203" pitchFamily="34" charset="-34"/>
              </a:rPr>
              <a:t>Is</a:t>
            </a:r>
            <a:r>
              <a:rPr kumimoji="0" lang="de-DE" sz="1400" b="0" i="0" u="none" strike="noStrike" kern="0" cap="none" spc="0" normalizeH="0" noProof="0" dirty="0">
                <a:ln>
                  <a:noFill/>
                </a:ln>
                <a:solidFill>
                  <a:srgbClr val="000000"/>
                </a:solidFill>
                <a:effectLst/>
                <a:uLnTx/>
                <a:uFillTx/>
                <a:latin typeface="Leelawadee UI" panose="020B0502040204020203" pitchFamily="34" charset="-34"/>
                <a:cs typeface="Leelawadee UI" panose="020B0502040204020203" pitchFamily="34" charset="-34"/>
              </a:rPr>
              <a:t> a</a:t>
            </a:r>
            <a:r>
              <a:rPr kumimoji="0" lang="de-DE" sz="1400" b="0" i="0" u="none" strike="noStrike" kern="0" cap="none" spc="0" normalizeH="0" noProof="0" dirty="0">
                <a:ln>
                  <a:noFill/>
                </a:ln>
                <a:solidFill>
                  <a:srgbClr val="000000"/>
                </a:solidFill>
                <a:effectLst/>
                <a:uLnTx/>
                <a:uFillTx/>
                <a:latin typeface="Leelawadee UI" panose="020B0502040204020203" pitchFamily="34" charset="-34"/>
                <a:ea typeface="MS PGothic" pitchFamily="34" charset="-128"/>
                <a:cs typeface="Leelawadee UI" panose="020B0502040204020203" pitchFamily="34" charset="-34"/>
              </a:rPr>
              <a:t>  </a:t>
            </a:r>
            <a:r>
              <a:rPr kumimoji="0" lang="de-DE" sz="1400" b="0" i="0" u="none" strike="noStrike" kern="0" cap="none" spc="0" normalizeH="0" noProof="0" dirty="0" err="1">
                <a:ln>
                  <a:noFill/>
                </a:ln>
                <a:solidFill>
                  <a:srgbClr val="000000"/>
                </a:solidFill>
                <a:effectLst/>
                <a:uLnTx/>
                <a:uFillTx/>
                <a:latin typeface="Leelawadee UI" panose="020B0502040204020203" pitchFamily="34" charset="-34"/>
                <a:cs typeface="Leelawadee UI" panose="020B0502040204020203" pitchFamily="34" charset="-34"/>
              </a:rPr>
              <a:t>lymphocyte</a:t>
            </a:r>
            <a:endParaRPr kumimoji="0" lang="de-DE" sz="1400" b="0" i="0" u="none" strike="noStrike" kern="0" cap="none" spc="0" normalizeH="0" baseline="0" noProof="0" dirty="0">
              <a:ln>
                <a:noFill/>
              </a:ln>
              <a:solidFill>
                <a:srgbClr val="000000"/>
              </a:solidFill>
              <a:effectLst/>
              <a:uLnTx/>
              <a:uFillTx/>
              <a:latin typeface="Leelawadee UI" panose="020B0502040204020203" pitchFamily="34" charset="-34"/>
              <a:cs typeface="Leelawadee UI" panose="020B0502040204020203" pitchFamily="34" charset="-34"/>
            </a:endParaRPr>
          </a:p>
        </p:txBody>
      </p:sp>
      <p:sp>
        <p:nvSpPr>
          <p:cNvPr id="44" name="Rechteck 43">
            <a:extLst>
              <a:ext uri="{FF2B5EF4-FFF2-40B4-BE49-F238E27FC236}">
                <a16:creationId xmlns:a16="http://schemas.microsoft.com/office/drawing/2014/main" id="{2A0517DC-D835-4B6F-BB82-D3C79CCA5596}"/>
              </a:ext>
            </a:extLst>
          </p:cNvPr>
          <p:cNvSpPr/>
          <p:nvPr/>
        </p:nvSpPr>
        <p:spPr>
          <a:xfrm>
            <a:off x="952762" y="6254141"/>
            <a:ext cx="4609139" cy="461665"/>
          </a:xfrm>
          <a:prstGeom prst="rect">
            <a:avLst/>
          </a:prstGeom>
        </p:spPr>
        <p:txBody>
          <a:bodyPr wrap="square">
            <a:spAutoFit/>
          </a:bodyPr>
          <a:lstStyle/>
          <a:p>
            <a:pPr lvl="0" defTabSz="685800" fontAlgn="base">
              <a:spcBef>
                <a:spcPct val="20000"/>
              </a:spcBef>
              <a:spcAft>
                <a:spcPct val="0"/>
              </a:spcAft>
              <a:buClr>
                <a:srgbClr val="FFFFFF"/>
              </a:buClr>
              <a:buSzPct val="90000"/>
              <a:defRPr/>
            </a:pPr>
            <a:r>
              <a:rPr lang="de-DE" sz="600" kern="0" dirty="0" err="1">
                <a:latin typeface="Arial"/>
                <a:ea typeface="ＭＳ Ｐゴシック"/>
                <a:cs typeface="ＭＳ Ｐゴシック" charset="0"/>
              </a:rPr>
              <a:t>Adapted</a:t>
            </a:r>
            <a:r>
              <a:rPr lang="de-DE" sz="600" kern="0" dirty="0">
                <a:latin typeface="Arial"/>
                <a:ea typeface="ＭＳ Ｐゴシック"/>
                <a:cs typeface="ＭＳ Ｐゴシック" charset="0"/>
              </a:rPr>
              <a:t> </a:t>
            </a:r>
            <a:r>
              <a:rPr lang="de-DE" sz="600" kern="0" dirty="0" err="1">
                <a:latin typeface="Arial"/>
                <a:ea typeface="ＭＳ Ｐゴシック"/>
                <a:cs typeface="ＭＳ Ｐゴシック" charset="0"/>
              </a:rPr>
              <a:t>from</a:t>
            </a:r>
            <a:r>
              <a:rPr lang="de-DE" sz="600" kern="0" dirty="0">
                <a:latin typeface="Arial"/>
                <a:ea typeface="ＭＳ Ｐゴシック"/>
                <a:cs typeface="ＭＳ Ｐゴシック" charset="0"/>
              </a:rPr>
              <a:t>: Schmidt C., Bortolomeazzi M., Boissonnet T., Fortmann-Grote C. </a:t>
            </a:r>
            <a:r>
              <a:rPr lang="de-DE" sz="600" i="1" kern="0" dirty="0">
                <a:latin typeface="Arial"/>
                <a:ea typeface="ＭＳ Ｐゴシック"/>
                <a:cs typeface="ＭＳ Ｐゴシック" charset="0"/>
              </a:rPr>
              <a:t>et al. </a:t>
            </a:r>
            <a:r>
              <a:rPr lang="de-DE" sz="600" kern="0" dirty="0">
                <a:latin typeface="Arial"/>
                <a:ea typeface="ＭＳ Ｐゴシック"/>
                <a:cs typeface="ＭＳ Ｐゴシック" charset="0"/>
              </a:rPr>
              <a:t>(2023). </a:t>
            </a:r>
            <a:r>
              <a:rPr lang="en-US" sz="600" kern="0" dirty="0">
                <a:latin typeface="Arial"/>
                <a:ea typeface="ＭＳ Ｐゴシック"/>
                <a:cs typeface="ＭＳ Ｐゴシック" charset="0"/>
              </a:rPr>
              <a:t>I3D:bio‘s OMERO training material: Re-usable, adjustable, multi-purpose slides for local user training. </a:t>
            </a:r>
            <a:r>
              <a:rPr lang="en-US" sz="600" kern="0" dirty="0" err="1">
                <a:latin typeface="Arial"/>
                <a:ea typeface="ＭＳ Ｐゴシック"/>
                <a:cs typeface="ＭＳ Ｐゴシック" charset="0"/>
              </a:rPr>
              <a:t>Zenodo</a:t>
            </a:r>
            <a:r>
              <a:rPr lang="en-US" sz="600" kern="0" dirty="0">
                <a:latin typeface="Arial"/>
                <a:ea typeface="ＭＳ Ｐゴシック"/>
                <a:cs typeface="ＭＳ Ｐゴシック" charset="0"/>
              </a:rPr>
              <a:t>.</a:t>
            </a:r>
            <a:r>
              <a:rPr lang="de-DE" sz="600" kern="0" dirty="0">
                <a:latin typeface="Arial"/>
                <a:ea typeface="ＭＳ Ｐゴシック"/>
                <a:cs typeface="ＭＳ Ｐゴシック" charset="0"/>
              </a:rPr>
              <a:t> DOI: 10.5281/zenodo.8323588. </a:t>
            </a:r>
            <a:r>
              <a:rPr lang="de-DE" sz="600" kern="0" dirty="0" err="1">
                <a:latin typeface="Arial"/>
                <a:ea typeface="ＭＳ Ｐゴシック"/>
                <a:cs typeface="ＭＳ Ｐゴシック" charset="0"/>
              </a:rPr>
              <a:t>If</a:t>
            </a:r>
            <a:r>
              <a:rPr lang="de-DE" sz="600" kern="0" dirty="0">
                <a:latin typeface="Arial"/>
                <a:ea typeface="ＭＳ Ｐゴシック"/>
                <a:cs typeface="ＭＳ Ｐゴシック" charset="0"/>
              </a:rPr>
              <a:t> not </a:t>
            </a:r>
            <a:r>
              <a:rPr lang="de-DE" sz="600" kern="0" dirty="0" err="1">
                <a:latin typeface="Arial"/>
                <a:ea typeface="ＭＳ Ｐゴシック"/>
                <a:cs typeface="ＭＳ Ｐゴシック" charset="0"/>
              </a:rPr>
              <a:t>stated</a:t>
            </a:r>
            <a:r>
              <a:rPr lang="de-DE" sz="600" kern="0" dirty="0">
                <a:latin typeface="Arial"/>
                <a:ea typeface="ＭＳ Ｐゴシック"/>
                <a:cs typeface="ＭＳ Ｐゴシック" charset="0"/>
              </a:rPr>
              <a:t> </a:t>
            </a:r>
            <a:r>
              <a:rPr lang="de-DE" sz="600" kern="0" dirty="0" err="1">
                <a:latin typeface="Arial"/>
                <a:ea typeface="ＭＳ Ｐゴシック"/>
                <a:cs typeface="ＭＳ Ｐゴシック" charset="0"/>
              </a:rPr>
              <a:t>otherwise</a:t>
            </a:r>
            <a:r>
              <a:rPr lang="de-DE" sz="600" kern="0" dirty="0">
                <a:latin typeface="Arial"/>
                <a:ea typeface="ＭＳ Ｐゴシック"/>
                <a:cs typeface="ＭＳ Ｐゴシック" charset="0"/>
              </a:rPr>
              <a:t>, </a:t>
            </a:r>
            <a:r>
              <a:rPr lang="de-DE" sz="600" kern="0" dirty="0" err="1">
                <a:latin typeface="Arial"/>
                <a:ea typeface="ＭＳ Ｐゴシック"/>
                <a:cs typeface="ＭＳ Ｐゴシック" charset="0"/>
              </a:rPr>
              <a:t>the</a:t>
            </a:r>
            <a:r>
              <a:rPr lang="de-DE" sz="600" kern="0" dirty="0">
                <a:latin typeface="Arial"/>
                <a:ea typeface="ＭＳ Ｐゴシック"/>
                <a:cs typeface="ＭＳ Ｐゴシック" charset="0"/>
              </a:rPr>
              <a:t> </a:t>
            </a:r>
            <a:r>
              <a:rPr lang="de-DE" sz="600" kern="0" dirty="0" err="1">
                <a:latin typeface="Arial"/>
                <a:ea typeface="ＭＳ Ｐゴシック"/>
                <a:cs typeface="ＭＳ Ｐゴシック" charset="0"/>
              </a:rPr>
              <a:t>content</a:t>
            </a:r>
            <a:r>
              <a:rPr lang="de-DE" sz="600" kern="0" dirty="0">
                <a:latin typeface="Arial"/>
                <a:ea typeface="ＭＳ Ｐゴシック"/>
                <a:cs typeface="ＭＳ Ｐゴシック" charset="0"/>
              </a:rPr>
              <a:t> of </a:t>
            </a:r>
            <a:r>
              <a:rPr lang="de-DE" sz="600" kern="0" dirty="0" err="1">
                <a:latin typeface="Arial"/>
                <a:ea typeface="ＭＳ Ｐゴシック"/>
                <a:cs typeface="ＭＳ Ｐゴシック" charset="0"/>
              </a:rPr>
              <a:t>this</a:t>
            </a:r>
            <a:r>
              <a:rPr lang="de-DE" sz="600" kern="0" dirty="0">
                <a:latin typeface="Arial"/>
                <a:ea typeface="ＭＳ Ｐゴシック"/>
                <a:cs typeface="ＭＳ Ｐゴシック" charset="0"/>
              </a:rPr>
              <a:t> material (</a:t>
            </a:r>
            <a:r>
              <a:rPr lang="de-DE" sz="600" kern="0" dirty="0" err="1">
                <a:latin typeface="Arial"/>
                <a:ea typeface="ＭＳ Ｐゴシック"/>
                <a:cs typeface="ＭＳ Ｐゴシック" charset="0"/>
              </a:rPr>
              <a:t>except</a:t>
            </a:r>
            <a:r>
              <a:rPr lang="de-DE" sz="600" kern="0" dirty="0">
                <a:latin typeface="Arial"/>
                <a:ea typeface="ＭＳ Ｐゴシック"/>
                <a:cs typeface="ＭＳ Ｐゴシック" charset="0"/>
              </a:rPr>
              <a:t> </a:t>
            </a:r>
            <a:r>
              <a:rPr lang="de-DE" sz="600" kern="0" dirty="0" err="1">
                <a:latin typeface="Arial"/>
                <a:ea typeface="ＭＳ Ｐゴシック"/>
                <a:cs typeface="ＭＳ Ｐゴシック" charset="0"/>
              </a:rPr>
              <a:t>for</a:t>
            </a:r>
            <a:r>
              <a:rPr lang="de-DE" sz="600" kern="0" dirty="0">
                <a:latin typeface="Arial"/>
                <a:ea typeface="ＭＳ Ｐゴシック"/>
                <a:cs typeface="ＭＳ Ｐゴシック" charset="0"/>
              </a:rPr>
              <a:t> </a:t>
            </a:r>
            <a:r>
              <a:rPr lang="de-DE" sz="600" kern="0" dirty="0" err="1">
                <a:latin typeface="Arial"/>
                <a:ea typeface="ＭＳ Ｐゴシック"/>
                <a:cs typeface="ＭＳ Ｐゴシック" charset="0"/>
              </a:rPr>
              <a:t>logos</a:t>
            </a:r>
            <a:r>
              <a:rPr lang="de-DE" sz="600" kern="0" dirty="0">
                <a:latin typeface="Arial"/>
                <a:ea typeface="ＭＳ Ｐゴシック"/>
                <a:cs typeface="ＭＳ Ｐゴシック" charset="0"/>
              </a:rPr>
              <a:t> and </a:t>
            </a:r>
            <a:r>
              <a:rPr lang="de-DE" sz="600" kern="0" dirty="0" err="1">
                <a:latin typeface="Arial"/>
                <a:ea typeface="ＭＳ Ｐゴシック"/>
                <a:cs typeface="ＭＳ Ｐゴシック" charset="0"/>
              </a:rPr>
              <a:t>the</a:t>
            </a:r>
            <a:r>
              <a:rPr lang="de-DE" sz="600" kern="0" dirty="0">
                <a:latin typeface="Arial"/>
                <a:ea typeface="ＭＳ Ｐゴシック"/>
                <a:cs typeface="ＭＳ Ｐゴシック" charset="0"/>
              </a:rPr>
              <a:t> </a:t>
            </a:r>
            <a:r>
              <a:rPr lang="de-DE" sz="600" kern="0" dirty="0" err="1">
                <a:latin typeface="Arial"/>
                <a:ea typeface="ＭＳ Ｐゴシック"/>
                <a:cs typeface="ＭＳ Ｐゴシック" charset="0"/>
              </a:rPr>
              <a:t>slide</a:t>
            </a:r>
            <a:r>
              <a:rPr lang="de-DE" sz="600" kern="0" dirty="0">
                <a:latin typeface="Arial"/>
                <a:ea typeface="ＭＳ Ｐゴシック"/>
                <a:cs typeface="ＭＳ Ｐゴシック" charset="0"/>
              </a:rPr>
              <a:t> design) </a:t>
            </a:r>
            <a:r>
              <a:rPr lang="de-DE" sz="600" kern="0" dirty="0" err="1">
                <a:latin typeface="Arial"/>
                <a:ea typeface="ＭＳ Ｐゴシック"/>
                <a:cs typeface="ＭＳ Ｐゴシック" charset="0"/>
              </a:rPr>
              <a:t>is</a:t>
            </a:r>
            <a:r>
              <a:rPr lang="de-DE" sz="600" kern="0" dirty="0">
                <a:latin typeface="Arial"/>
                <a:ea typeface="ＭＳ Ｐゴシック"/>
                <a:cs typeface="ＭＳ Ｐゴシック" charset="0"/>
              </a:rPr>
              <a:t> </a:t>
            </a:r>
            <a:r>
              <a:rPr lang="de-DE" sz="600" kern="0" dirty="0" err="1">
                <a:latin typeface="Arial"/>
                <a:ea typeface="ＭＳ Ｐゴシック"/>
                <a:cs typeface="ＭＳ Ｐゴシック" charset="0"/>
              </a:rPr>
              <a:t>published</a:t>
            </a:r>
            <a:r>
              <a:rPr lang="de-DE" sz="600" kern="0" dirty="0">
                <a:latin typeface="Arial"/>
                <a:ea typeface="ＭＳ Ｐゴシック"/>
                <a:cs typeface="ＭＳ Ｐゴシック" charset="0"/>
              </a:rPr>
              <a:t> </a:t>
            </a:r>
            <a:r>
              <a:rPr lang="de-DE" sz="600" kern="0" dirty="0" err="1">
                <a:latin typeface="Arial"/>
                <a:ea typeface="ＭＳ Ｐゴシック"/>
                <a:cs typeface="ＭＳ Ｐゴシック" charset="0"/>
              </a:rPr>
              <a:t>under</a:t>
            </a:r>
            <a:r>
              <a:rPr lang="de-DE" sz="600" kern="0" dirty="0">
                <a:latin typeface="Arial"/>
                <a:ea typeface="ＭＳ Ｐゴシック"/>
                <a:cs typeface="ＭＳ Ｐゴシック" charset="0"/>
              </a:rPr>
              <a:t> </a:t>
            </a:r>
            <a:r>
              <a:rPr lang="de-DE" sz="600" kern="0" dirty="0">
                <a:latin typeface="Arial"/>
                <a:ea typeface="ＭＳ Ｐゴシック"/>
                <a:cs typeface="ＭＳ Ｐゴシック" charset="0"/>
                <a:hlinkClick r:id="rId3">
                  <a:extLst>
                    <a:ext uri="{A12FA001-AC4F-418D-AE19-62706E023703}">
                      <ahyp:hlinkClr xmlns:ahyp="http://schemas.microsoft.com/office/drawing/2018/hyperlinkcolor" val="tx"/>
                    </a:ext>
                  </a:extLst>
                </a:hlinkClick>
              </a:rPr>
              <a:t>Creative Commons Attribution 4.0 </a:t>
            </a:r>
            <a:r>
              <a:rPr lang="de-DE" sz="600" kern="0" dirty="0" err="1">
                <a:latin typeface="Arial"/>
                <a:ea typeface="ＭＳ Ｐゴシック"/>
                <a:cs typeface="ＭＳ Ｐゴシック" charset="0"/>
                <a:hlinkClick r:id="rId3">
                  <a:extLst>
                    <a:ext uri="{A12FA001-AC4F-418D-AE19-62706E023703}">
                      <ahyp:hlinkClr xmlns:ahyp="http://schemas.microsoft.com/office/drawing/2018/hyperlinkcolor" val="tx"/>
                    </a:ext>
                  </a:extLst>
                </a:hlinkClick>
              </a:rPr>
              <a:t>license</a:t>
            </a:r>
            <a:r>
              <a:rPr lang="de-DE" sz="600" kern="0" dirty="0">
                <a:latin typeface="Arial"/>
                <a:ea typeface="ＭＳ Ｐゴシック"/>
                <a:cs typeface="ＭＳ Ｐゴシック" charset="0"/>
              </a:rPr>
              <a:t>.</a:t>
            </a:r>
          </a:p>
          <a:p>
            <a:pPr algn="just">
              <a:defRPr/>
            </a:pPr>
            <a:endParaRPr lang="de-DE" sz="600" dirty="0"/>
          </a:p>
        </p:txBody>
      </p:sp>
    </p:spTree>
    <p:extLst>
      <p:ext uri="{BB962C8B-B14F-4D97-AF65-F5344CB8AC3E}">
        <p14:creationId xmlns:p14="http://schemas.microsoft.com/office/powerpoint/2010/main" val="11447357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3"/>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6"/>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0"/>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2"/>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4"/>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5"/>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6"/>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8"/>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9"/>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20"/>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28"/>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7" grpId="0"/>
      <p:bldP spid="18" grpId="0"/>
      <p:bldP spid="19" grpId="0"/>
      <p:bldP spid="20" grpId="0"/>
      <p:bldP spid="21" grpId="0"/>
      <p:bldP spid="22" grpId="0" animBg="1"/>
      <p:bldP spid="25" grpId="0"/>
      <p:bldP spid="26" grpId="0"/>
      <p:bldP spid="27" grpId="0" animBg="1"/>
      <p:bldP spid="2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2B98569-6D80-414C-AB33-B25807DC0E2C}"/>
              </a:ext>
            </a:extLst>
          </p:cNvPr>
          <p:cNvSpPr>
            <a:spLocks noGrp="1"/>
          </p:cNvSpPr>
          <p:nvPr>
            <p:ph type="title"/>
          </p:nvPr>
        </p:nvSpPr>
        <p:spPr/>
        <p:txBody>
          <a:bodyPr>
            <a:noAutofit/>
          </a:bodyPr>
          <a:lstStyle/>
          <a:p>
            <a:r>
              <a:rPr lang="de-DE" sz="3600" dirty="0" err="1"/>
              <a:t>Examples</a:t>
            </a:r>
            <a:r>
              <a:rPr lang="de-DE" sz="3600" dirty="0"/>
              <a:t> of </a:t>
            </a:r>
            <a:r>
              <a:rPr lang="de-DE" sz="3600" dirty="0" err="1"/>
              <a:t>potentially</a:t>
            </a:r>
            <a:r>
              <a:rPr lang="de-DE" sz="3600" dirty="0"/>
              <a:t> </a:t>
            </a:r>
            <a:r>
              <a:rPr lang="de-DE" sz="3600" dirty="0" err="1"/>
              <a:t>useful</a:t>
            </a:r>
            <a:r>
              <a:rPr lang="de-DE" sz="3600" dirty="0"/>
              <a:t> </a:t>
            </a:r>
            <a:r>
              <a:rPr lang="de-DE" sz="3600" dirty="0" err="1"/>
              <a:t>ontologies</a:t>
            </a:r>
            <a:endParaRPr lang="de-DE" sz="3600" dirty="0"/>
          </a:p>
        </p:txBody>
      </p:sp>
      <p:sp>
        <p:nvSpPr>
          <p:cNvPr id="4" name="Datumsplatzhalter 3">
            <a:extLst>
              <a:ext uri="{FF2B5EF4-FFF2-40B4-BE49-F238E27FC236}">
                <a16:creationId xmlns:a16="http://schemas.microsoft.com/office/drawing/2014/main" id="{7936DB8C-E3B9-4641-902B-5923DC955E17}"/>
              </a:ext>
            </a:extLst>
          </p:cNvPr>
          <p:cNvSpPr>
            <a:spLocks noGrp="1"/>
          </p:cNvSpPr>
          <p:nvPr>
            <p:ph type="dt" sz="half" idx="2"/>
          </p:nvPr>
        </p:nvSpPr>
        <p:spPr>
          <a:xfrm>
            <a:off x="10094429" y="6422389"/>
            <a:ext cx="905142" cy="260985"/>
          </a:xfrm>
          <a:prstGeom prst="rect">
            <a:avLst/>
          </a:prstGeom>
        </p:spPr>
        <p:txBody>
          <a:bodyPr anchor="ctr" anchorCtr="0"/>
          <a:lstStyle>
            <a:lvl1pPr algn="ctr">
              <a:defRPr sz="900">
                <a:solidFill>
                  <a:schemeClr val="tx1"/>
                </a:solidFill>
                <a:latin typeface="Leelawadee UI" panose="020B0502040204020203" pitchFamily="34" charset="-34"/>
                <a:cs typeface="Leelawadee UI" panose="020B0502040204020203" pitchFamily="34" charset="-34"/>
              </a:defRPr>
            </a:lvl1pPr>
          </a:lstStyle>
          <a:p>
            <a:r>
              <a:rPr lang="de-DE" dirty="0"/>
              <a:t>29/09/23</a:t>
            </a:r>
          </a:p>
        </p:txBody>
      </p:sp>
      <p:sp>
        <p:nvSpPr>
          <p:cNvPr id="6" name="Foliennummernplatzhalter 5">
            <a:extLst>
              <a:ext uri="{FF2B5EF4-FFF2-40B4-BE49-F238E27FC236}">
                <a16:creationId xmlns:a16="http://schemas.microsoft.com/office/drawing/2014/main" id="{3C5E7308-05B2-46C2-8183-F93181EA5B4E}"/>
              </a:ext>
            </a:extLst>
          </p:cNvPr>
          <p:cNvSpPr>
            <a:spLocks noGrp="1"/>
          </p:cNvSpPr>
          <p:nvPr>
            <p:ph type="sldNum" sz="quarter" idx="4"/>
          </p:nvPr>
        </p:nvSpPr>
        <p:spPr>
          <a:xfrm>
            <a:off x="10999571" y="6422389"/>
            <a:ext cx="684429" cy="260985"/>
          </a:xfrm>
          <a:prstGeom prst="rect">
            <a:avLst/>
          </a:prstGeom>
        </p:spPr>
        <p:txBody>
          <a:bodyPr anchor="ctr" anchorCtr="0"/>
          <a:lstStyle>
            <a:lvl1pPr algn="ctr">
              <a:defRPr sz="900">
                <a:solidFill>
                  <a:srgbClr val="0B1B2E"/>
                </a:solidFill>
                <a:latin typeface="Leelawadee UI" panose="020B0502040204020203" pitchFamily="34" charset="-34"/>
                <a:cs typeface="Leelawadee UI" panose="020B0502040204020203" pitchFamily="34" charset="-34"/>
              </a:defRPr>
            </a:lvl1pPr>
          </a:lstStyle>
          <a:p>
            <a:fld id="{8B28DBE6-A72F-4110-9C20-90C998823C45}" type="slidenum">
              <a:rPr lang="de-DE" smtClean="0"/>
              <a:pPr/>
              <a:t>9</a:t>
            </a:fld>
            <a:endParaRPr lang="de-DE" dirty="0"/>
          </a:p>
        </p:txBody>
      </p:sp>
      <p:pic>
        <p:nvPicPr>
          <p:cNvPr id="8" name="Picture 2" descr="https://mirrors.creativecommons.org/presskit/buttons/88x31/png/by.png">
            <a:extLst>
              <a:ext uri="{FF2B5EF4-FFF2-40B4-BE49-F238E27FC236}">
                <a16:creationId xmlns:a16="http://schemas.microsoft.com/office/drawing/2014/main" id="{F66ACA8D-0641-4F0B-905F-1ABCEA3E66C0}"/>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3083" y="6363629"/>
            <a:ext cx="693652" cy="242690"/>
          </a:xfrm>
          <a:prstGeom prst="rect">
            <a:avLst/>
          </a:prstGeom>
          <a:noFill/>
          <a:extLst>
            <a:ext uri="{909E8E84-426E-40DD-AFC4-6F175D3DCCD1}">
              <a14:hiddenFill xmlns:a14="http://schemas.microsoft.com/office/drawing/2010/main">
                <a:solidFill>
                  <a:srgbClr val="FFFFFF"/>
                </a:solidFill>
              </a14:hiddenFill>
            </a:ext>
          </a:extLst>
        </p:spPr>
      </p:pic>
      <p:sp>
        <p:nvSpPr>
          <p:cNvPr id="7" name="Rechteck 6">
            <a:extLst>
              <a:ext uri="{FF2B5EF4-FFF2-40B4-BE49-F238E27FC236}">
                <a16:creationId xmlns:a16="http://schemas.microsoft.com/office/drawing/2014/main" id="{2CDBC285-C2CD-46A4-98FD-5C5BBDA44D84}"/>
              </a:ext>
            </a:extLst>
          </p:cNvPr>
          <p:cNvSpPr/>
          <p:nvPr/>
        </p:nvSpPr>
        <p:spPr>
          <a:xfrm>
            <a:off x="3690681" y="5771001"/>
            <a:ext cx="4221310" cy="215444"/>
          </a:xfrm>
          <a:prstGeom prst="rect">
            <a:avLst/>
          </a:prstGeom>
          <a:solidFill>
            <a:schemeClr val="bg2">
              <a:lumMod val="85000"/>
            </a:schemeClr>
          </a:solidFill>
        </p:spPr>
        <p:txBody>
          <a:bodyPr wrap="square">
            <a:spAutoFit/>
          </a:bodyPr>
          <a:lstStyle/>
          <a:p>
            <a:pPr lvl="0" algn="ctr"/>
            <a:r>
              <a:rPr lang="de-DE" sz="800" dirty="0">
                <a:latin typeface="Arial"/>
              </a:rPr>
              <a:t>Both </a:t>
            </a:r>
            <a:r>
              <a:rPr lang="de-DE" sz="800" dirty="0" err="1">
                <a:latin typeface="Arial"/>
              </a:rPr>
              <a:t>visualizations</a:t>
            </a:r>
            <a:r>
              <a:rPr lang="de-DE" sz="800" dirty="0">
                <a:latin typeface="Arial"/>
              </a:rPr>
              <a:t> </a:t>
            </a:r>
            <a:r>
              <a:rPr lang="de-DE" sz="800" dirty="0" err="1">
                <a:latin typeface="Arial"/>
              </a:rPr>
              <a:t>taken</a:t>
            </a:r>
            <a:r>
              <a:rPr lang="de-DE" sz="800" dirty="0">
                <a:latin typeface="Arial"/>
              </a:rPr>
              <a:t> </a:t>
            </a:r>
            <a:r>
              <a:rPr lang="de-DE" sz="800" dirty="0" err="1">
                <a:latin typeface="Arial"/>
              </a:rPr>
              <a:t>from</a:t>
            </a:r>
            <a:r>
              <a:rPr lang="de-DE" sz="800" dirty="0">
                <a:latin typeface="Arial"/>
              </a:rPr>
              <a:t>: https://bioportal.bioontology.org/</a:t>
            </a:r>
          </a:p>
        </p:txBody>
      </p:sp>
      <p:pic>
        <p:nvPicPr>
          <p:cNvPr id="9" name="Grafik 8">
            <a:extLst>
              <a:ext uri="{FF2B5EF4-FFF2-40B4-BE49-F238E27FC236}">
                <a16:creationId xmlns:a16="http://schemas.microsoft.com/office/drawing/2014/main" id="{3BDD0D8E-3F32-4D89-94BF-E0A7FBE17125}"/>
              </a:ext>
            </a:extLst>
          </p:cNvPr>
          <p:cNvPicPr>
            <a:picLocks noChangeAspect="1"/>
          </p:cNvPicPr>
          <p:nvPr/>
        </p:nvPicPr>
        <p:blipFill rotWithShape="1">
          <a:blip r:embed="rId3"/>
          <a:srcRect l="21137" t="7316" r="26480" b="6284"/>
          <a:stretch/>
        </p:blipFill>
        <p:spPr>
          <a:xfrm>
            <a:off x="338448" y="1440771"/>
            <a:ext cx="4439052" cy="4806228"/>
          </a:xfrm>
          <a:prstGeom prst="rect">
            <a:avLst/>
          </a:prstGeom>
          <a:ln>
            <a:solidFill>
              <a:schemeClr val="tx1"/>
            </a:solidFill>
          </a:ln>
        </p:spPr>
      </p:pic>
      <p:pic>
        <p:nvPicPr>
          <p:cNvPr id="10" name="Grafik 9">
            <a:extLst>
              <a:ext uri="{FF2B5EF4-FFF2-40B4-BE49-F238E27FC236}">
                <a16:creationId xmlns:a16="http://schemas.microsoft.com/office/drawing/2014/main" id="{8CABF978-D535-48EF-B204-7FCE4E84CB42}"/>
              </a:ext>
            </a:extLst>
          </p:cNvPr>
          <p:cNvPicPr>
            <a:picLocks noChangeAspect="1"/>
          </p:cNvPicPr>
          <p:nvPr/>
        </p:nvPicPr>
        <p:blipFill rotWithShape="1">
          <a:blip r:embed="rId4"/>
          <a:srcRect l="6807" t="6601" r="6807" b="5207"/>
          <a:stretch/>
        </p:blipFill>
        <p:spPr>
          <a:xfrm>
            <a:off x="4839479" y="1440771"/>
            <a:ext cx="7171670" cy="4806228"/>
          </a:xfrm>
          <a:prstGeom prst="rect">
            <a:avLst/>
          </a:prstGeom>
          <a:ln>
            <a:solidFill>
              <a:schemeClr val="tx1"/>
            </a:solidFill>
          </a:ln>
        </p:spPr>
      </p:pic>
      <p:sp>
        <p:nvSpPr>
          <p:cNvPr id="11" name="Textfeld 10">
            <a:extLst>
              <a:ext uri="{FF2B5EF4-FFF2-40B4-BE49-F238E27FC236}">
                <a16:creationId xmlns:a16="http://schemas.microsoft.com/office/drawing/2014/main" id="{6C9E5A45-0BE9-4E9A-B330-AEB99F4F0FD9}"/>
              </a:ext>
            </a:extLst>
          </p:cNvPr>
          <p:cNvSpPr txBox="1"/>
          <p:nvPr/>
        </p:nvSpPr>
        <p:spPr>
          <a:xfrm>
            <a:off x="412439" y="1564008"/>
            <a:ext cx="974482" cy="400110"/>
          </a:xfrm>
          <a:prstGeom prst="rect">
            <a:avLst/>
          </a:prstGeom>
          <a:noFill/>
        </p:spPr>
        <p:txBody>
          <a:bodyPr wrap="square" rtlCol="0">
            <a:spAutoFit/>
          </a:bodyPr>
          <a:lstStyle/>
          <a:p>
            <a:r>
              <a:rPr lang="de-DE" sz="2000" dirty="0">
                <a:latin typeface="Arial"/>
              </a:rPr>
              <a:t>EFO</a:t>
            </a:r>
          </a:p>
        </p:txBody>
      </p:sp>
      <p:sp>
        <p:nvSpPr>
          <p:cNvPr id="12" name="Textfeld 11">
            <a:extLst>
              <a:ext uri="{FF2B5EF4-FFF2-40B4-BE49-F238E27FC236}">
                <a16:creationId xmlns:a16="http://schemas.microsoft.com/office/drawing/2014/main" id="{A14F5B9A-0171-487A-8A2B-C04452115C79}"/>
              </a:ext>
            </a:extLst>
          </p:cNvPr>
          <p:cNvSpPr txBox="1"/>
          <p:nvPr/>
        </p:nvSpPr>
        <p:spPr>
          <a:xfrm>
            <a:off x="5001924" y="1542497"/>
            <a:ext cx="702454" cy="400110"/>
          </a:xfrm>
          <a:prstGeom prst="rect">
            <a:avLst/>
          </a:prstGeom>
          <a:noFill/>
        </p:spPr>
        <p:txBody>
          <a:bodyPr wrap="square" rtlCol="0">
            <a:spAutoFit/>
          </a:bodyPr>
          <a:lstStyle/>
          <a:p>
            <a:r>
              <a:rPr lang="de-DE" sz="2000" dirty="0">
                <a:latin typeface="Arial"/>
              </a:rPr>
              <a:t>CL</a:t>
            </a:r>
          </a:p>
        </p:txBody>
      </p:sp>
      <p:sp>
        <p:nvSpPr>
          <p:cNvPr id="14" name="Textfeld 13">
            <a:extLst>
              <a:ext uri="{FF2B5EF4-FFF2-40B4-BE49-F238E27FC236}">
                <a16:creationId xmlns:a16="http://schemas.microsoft.com/office/drawing/2014/main" id="{5E6A7273-9795-4399-9E0D-73D3F41B4776}"/>
              </a:ext>
            </a:extLst>
          </p:cNvPr>
          <p:cNvSpPr txBox="1"/>
          <p:nvPr/>
        </p:nvSpPr>
        <p:spPr>
          <a:xfrm>
            <a:off x="952056" y="970650"/>
            <a:ext cx="11906336" cy="369332"/>
          </a:xfrm>
          <a:prstGeom prst="rect">
            <a:avLst/>
          </a:prstGeom>
          <a:noFill/>
        </p:spPr>
        <p:txBody>
          <a:bodyPr wrap="square" rtlCol="0">
            <a:spAutoFit/>
          </a:bodyPr>
          <a:lstStyle/>
          <a:p>
            <a:r>
              <a:rPr lang="de-DE" sz="1800" dirty="0">
                <a:latin typeface="Leelawadee UI" panose="020B0502040204020203" pitchFamily="34" charset="-34"/>
                <a:cs typeface="Leelawadee UI" panose="020B0502040204020203" pitchFamily="34" charset="-34"/>
              </a:rPr>
              <a:t>Term: CD4-positive, alpha-beta T </a:t>
            </a:r>
            <a:r>
              <a:rPr lang="de-DE" sz="1800" dirty="0" err="1">
                <a:latin typeface="Leelawadee UI" panose="020B0502040204020203" pitchFamily="34" charset="-34"/>
                <a:cs typeface="Leelawadee UI" panose="020B0502040204020203" pitchFamily="34" charset="-34"/>
              </a:rPr>
              <a:t>cell</a:t>
            </a:r>
            <a:r>
              <a:rPr lang="de-DE" sz="1800" dirty="0">
                <a:latin typeface="Leelawadee UI" panose="020B0502040204020203" pitchFamily="34" charset="-34"/>
                <a:cs typeface="Leelawadee UI" panose="020B0502040204020203" pitchFamily="34" charset="-34"/>
              </a:rPr>
              <a:t>; </a:t>
            </a:r>
            <a:r>
              <a:rPr lang="de-DE" sz="1800" dirty="0">
                <a:latin typeface="Leelawadee UI" panose="020B0502040204020203" pitchFamily="34" charset="-34"/>
                <a:cs typeface="Leelawadee UI" panose="020B0502040204020203" pitchFamily="34" charset="-34"/>
                <a:hlinkClick r:id="rId5"/>
              </a:rPr>
              <a:t>http://purl.obolibrary.org/obo/CL_0000624</a:t>
            </a:r>
            <a:endParaRPr lang="de-DE" sz="1800" dirty="0">
              <a:latin typeface="Leelawadee UI" panose="020B0502040204020203" pitchFamily="34" charset="-34"/>
              <a:cs typeface="Leelawadee UI" panose="020B0502040204020203" pitchFamily="34" charset="-34"/>
            </a:endParaRPr>
          </a:p>
        </p:txBody>
      </p:sp>
      <p:sp>
        <p:nvSpPr>
          <p:cNvPr id="15" name="Rechteck 14">
            <a:extLst>
              <a:ext uri="{FF2B5EF4-FFF2-40B4-BE49-F238E27FC236}">
                <a16:creationId xmlns:a16="http://schemas.microsoft.com/office/drawing/2014/main" id="{DCE3901E-A56D-41CF-B722-155280AA901B}"/>
              </a:ext>
            </a:extLst>
          </p:cNvPr>
          <p:cNvSpPr/>
          <p:nvPr/>
        </p:nvSpPr>
        <p:spPr bwMode="auto">
          <a:xfrm>
            <a:off x="9952201" y="5829087"/>
            <a:ext cx="1281116" cy="309826"/>
          </a:xfrm>
          <a:prstGeom prst="rect">
            <a:avLst/>
          </a:prstGeom>
          <a:noFill/>
          <a:ln w="38100" cap="flat" cmpd="sng" algn="ctr">
            <a:solidFill>
              <a:schemeClr val="accent2">
                <a:lumMod val="60000"/>
                <a:lumOff val="40000"/>
              </a:schemeClr>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Times" charset="0"/>
              <a:ea typeface="ＭＳ Ｐゴシック" charset="0"/>
            </a:endParaRPr>
          </a:p>
        </p:txBody>
      </p:sp>
      <p:sp>
        <p:nvSpPr>
          <p:cNvPr id="16" name="Rechteck 15">
            <a:extLst>
              <a:ext uri="{FF2B5EF4-FFF2-40B4-BE49-F238E27FC236}">
                <a16:creationId xmlns:a16="http://schemas.microsoft.com/office/drawing/2014/main" id="{CFE4562B-B255-40DC-9A3A-7BB6D092E455}"/>
              </a:ext>
            </a:extLst>
          </p:cNvPr>
          <p:cNvSpPr/>
          <p:nvPr/>
        </p:nvSpPr>
        <p:spPr bwMode="auto">
          <a:xfrm>
            <a:off x="412439" y="5888035"/>
            <a:ext cx="1281116" cy="309826"/>
          </a:xfrm>
          <a:prstGeom prst="rect">
            <a:avLst/>
          </a:prstGeom>
          <a:noFill/>
          <a:ln w="38100" cap="flat" cmpd="sng" algn="ctr">
            <a:solidFill>
              <a:schemeClr val="accent2">
                <a:lumMod val="60000"/>
                <a:lumOff val="40000"/>
              </a:schemeClr>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Times" charset="0"/>
              <a:ea typeface="ＭＳ Ｐゴシック" charset="0"/>
            </a:endParaRPr>
          </a:p>
        </p:txBody>
      </p:sp>
      <p:sp>
        <p:nvSpPr>
          <p:cNvPr id="19" name="Textfeld 18">
            <a:extLst>
              <a:ext uri="{FF2B5EF4-FFF2-40B4-BE49-F238E27FC236}">
                <a16:creationId xmlns:a16="http://schemas.microsoft.com/office/drawing/2014/main" id="{EB3B18D0-A7F0-4E27-921E-13B20811E76D}"/>
              </a:ext>
            </a:extLst>
          </p:cNvPr>
          <p:cNvSpPr txBox="1"/>
          <p:nvPr/>
        </p:nvSpPr>
        <p:spPr>
          <a:xfrm>
            <a:off x="2837137" y="5736196"/>
            <a:ext cx="6196716" cy="461665"/>
          </a:xfrm>
          <a:prstGeom prst="rect">
            <a:avLst/>
          </a:prstGeom>
          <a:solidFill>
            <a:srgbClr val="0098D8"/>
          </a:solidFill>
        </p:spPr>
        <p:txBody>
          <a:bodyPr wrap="squar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de-DE" sz="1200" b="0" i="0" u="none" strike="noStrike" kern="0" cap="none" spc="0" normalizeH="0" baseline="0" noProof="0" dirty="0">
                <a:ln>
                  <a:noFill/>
                </a:ln>
                <a:solidFill>
                  <a:srgbClr val="000000"/>
                </a:solidFill>
                <a:effectLst/>
                <a:uLnTx/>
                <a:uFillTx/>
                <a:latin typeface="Arial"/>
                <a:ea typeface="MS PGothic" pitchFamily="34" charset="-128"/>
              </a:rPr>
              <a:t>The </a:t>
            </a:r>
            <a:r>
              <a:rPr kumimoji="0" lang="de-DE" sz="1200" b="0" i="0" u="none" strike="noStrike" kern="0" cap="none" spc="0" normalizeH="0" baseline="0" noProof="0" dirty="0" err="1">
                <a:ln>
                  <a:noFill/>
                </a:ln>
                <a:solidFill>
                  <a:srgbClr val="000000"/>
                </a:solidFill>
                <a:effectLst/>
                <a:uLnTx/>
                <a:uFillTx/>
                <a:latin typeface="Arial"/>
                <a:ea typeface="MS PGothic" pitchFamily="34" charset="-128"/>
              </a:rPr>
              <a:t>term</a:t>
            </a:r>
            <a:r>
              <a:rPr kumimoji="0" lang="de-DE" sz="1200" b="0" i="0" u="none" strike="noStrike" kern="0" cap="none" spc="0" normalizeH="0" baseline="0" noProof="0" dirty="0">
                <a:ln>
                  <a:noFill/>
                </a:ln>
                <a:solidFill>
                  <a:srgbClr val="000000"/>
                </a:solidFill>
                <a:effectLst/>
                <a:uLnTx/>
                <a:uFillTx/>
                <a:latin typeface="Arial"/>
                <a:ea typeface="MS PGothic" pitchFamily="34" charset="-128"/>
              </a:rPr>
              <a:t> </a:t>
            </a:r>
            <a:r>
              <a:rPr kumimoji="0" lang="de-DE" sz="1200" b="0" i="0" u="none" strike="noStrike" kern="0" cap="none" spc="0" normalizeH="0" baseline="0" noProof="0" dirty="0" err="1">
                <a:ln>
                  <a:noFill/>
                </a:ln>
                <a:solidFill>
                  <a:srgbClr val="000000"/>
                </a:solidFill>
                <a:effectLst/>
                <a:uLnTx/>
                <a:uFillTx/>
                <a:latin typeface="Arial"/>
                <a:ea typeface="MS PGothic" pitchFamily="34" charset="-128"/>
              </a:rPr>
              <a:t>is</a:t>
            </a:r>
            <a:r>
              <a:rPr kumimoji="0" lang="de-DE" sz="1200" b="0" i="0" u="none" strike="noStrike" kern="0" cap="none" spc="0" normalizeH="0" baseline="0" noProof="0" dirty="0">
                <a:ln>
                  <a:noFill/>
                </a:ln>
                <a:solidFill>
                  <a:srgbClr val="000000"/>
                </a:solidFill>
                <a:effectLst/>
                <a:uLnTx/>
                <a:uFillTx/>
                <a:latin typeface="Arial"/>
                <a:ea typeface="MS PGothic" pitchFamily="34" charset="-128"/>
              </a:rPr>
              <a:t> </a:t>
            </a:r>
            <a:r>
              <a:rPr kumimoji="0" lang="de-DE" sz="1200" b="0" i="0" u="none" strike="noStrike" kern="0" cap="none" spc="0" normalizeH="0" baseline="0" noProof="0" dirty="0" err="1">
                <a:ln>
                  <a:noFill/>
                </a:ln>
                <a:solidFill>
                  <a:srgbClr val="000000"/>
                </a:solidFill>
                <a:effectLst/>
                <a:uLnTx/>
                <a:uFillTx/>
                <a:latin typeface="Arial"/>
                <a:ea typeface="MS PGothic" pitchFamily="34" charset="-128"/>
              </a:rPr>
              <a:t>part</a:t>
            </a:r>
            <a:r>
              <a:rPr kumimoji="0" lang="de-DE" sz="1200" b="0" i="0" u="none" strike="noStrike" kern="0" cap="none" spc="0" normalizeH="0" baseline="0" noProof="0" dirty="0">
                <a:ln>
                  <a:noFill/>
                </a:ln>
                <a:solidFill>
                  <a:srgbClr val="000000"/>
                </a:solidFill>
                <a:effectLst/>
                <a:uLnTx/>
                <a:uFillTx/>
                <a:latin typeface="Arial"/>
                <a:ea typeface="MS PGothic" pitchFamily="34" charset="-128"/>
              </a:rPr>
              <a:t> of </a:t>
            </a:r>
            <a:r>
              <a:rPr kumimoji="0" lang="de-DE" sz="1200" b="0" i="0" u="none" strike="noStrike" kern="0" cap="none" spc="0" normalizeH="0" noProof="0" dirty="0" err="1">
                <a:ln>
                  <a:noFill/>
                </a:ln>
                <a:solidFill>
                  <a:srgbClr val="000000"/>
                </a:solidFill>
                <a:effectLst/>
                <a:uLnTx/>
                <a:uFillTx/>
                <a:latin typeface="Arial"/>
                <a:ea typeface="MS PGothic" pitchFamily="34" charset="-128"/>
              </a:rPr>
              <a:t>both</a:t>
            </a:r>
            <a:r>
              <a:rPr kumimoji="0" lang="de-DE" sz="1200" b="0" i="0" u="none" strike="noStrike" kern="0" cap="none" spc="0" normalizeH="0" noProof="0" dirty="0">
                <a:ln>
                  <a:noFill/>
                </a:ln>
                <a:solidFill>
                  <a:srgbClr val="000000"/>
                </a:solidFill>
                <a:effectLst/>
                <a:uLnTx/>
                <a:uFillTx/>
                <a:latin typeface="Arial"/>
                <a:ea typeface="MS PGothic" pitchFamily="34" charset="-128"/>
              </a:rPr>
              <a:t> </a:t>
            </a:r>
            <a:r>
              <a:rPr kumimoji="0" lang="de-DE" sz="1200" b="0" i="0" u="none" strike="noStrike" kern="0" cap="none" spc="0" normalizeH="0" noProof="0" dirty="0" err="1">
                <a:ln>
                  <a:noFill/>
                </a:ln>
                <a:solidFill>
                  <a:srgbClr val="000000"/>
                </a:solidFill>
                <a:effectLst/>
                <a:uLnTx/>
                <a:uFillTx/>
                <a:latin typeface="Arial"/>
                <a:ea typeface="MS PGothic" pitchFamily="34" charset="-128"/>
              </a:rPr>
              <a:t>ontologies</a:t>
            </a:r>
            <a:r>
              <a:rPr kumimoji="0" lang="de-DE" sz="1200" b="0" i="0" u="none" strike="noStrike" kern="0" cap="none" spc="0" normalizeH="0" noProof="0" dirty="0">
                <a:ln>
                  <a:noFill/>
                </a:ln>
                <a:solidFill>
                  <a:srgbClr val="000000"/>
                </a:solidFill>
                <a:effectLst/>
                <a:uLnTx/>
                <a:uFillTx/>
                <a:latin typeface="Arial"/>
                <a:ea typeface="MS PGothic" pitchFamily="34" charset="-128"/>
              </a:rPr>
              <a:t>. </a:t>
            </a:r>
            <a:r>
              <a:rPr kumimoji="0" lang="de-DE" sz="1200" b="0" i="0" u="none" strike="noStrike" kern="0" cap="none" spc="0" normalizeH="0" noProof="0" dirty="0" err="1">
                <a:ln>
                  <a:noFill/>
                </a:ln>
                <a:solidFill>
                  <a:srgbClr val="000000"/>
                </a:solidFill>
                <a:effectLst/>
                <a:uLnTx/>
                <a:uFillTx/>
                <a:latin typeface="Arial"/>
                <a:ea typeface="MS PGothic" pitchFamily="34" charset="-128"/>
              </a:rPr>
              <a:t>It</a:t>
            </a:r>
            <a:r>
              <a:rPr kumimoji="0" lang="de-DE" sz="1200" b="0" i="0" u="none" strike="noStrike" kern="0" cap="none" spc="0" normalizeH="0" noProof="0" dirty="0">
                <a:ln>
                  <a:noFill/>
                </a:ln>
                <a:solidFill>
                  <a:srgbClr val="000000"/>
                </a:solidFill>
                <a:effectLst/>
                <a:uLnTx/>
                <a:uFillTx/>
                <a:latin typeface="Arial"/>
                <a:ea typeface="MS PGothic" pitchFamily="34" charset="-128"/>
              </a:rPr>
              <a:t> </a:t>
            </a:r>
            <a:r>
              <a:rPr kumimoji="0" lang="de-DE" sz="1200" b="0" i="0" u="none" strike="noStrike" kern="0" cap="none" spc="0" normalizeH="0" noProof="0" dirty="0" err="1">
                <a:ln>
                  <a:noFill/>
                </a:ln>
                <a:solidFill>
                  <a:srgbClr val="000000"/>
                </a:solidFill>
                <a:effectLst/>
                <a:uLnTx/>
                <a:uFillTx/>
                <a:latin typeface="Arial"/>
                <a:ea typeface="MS PGothic" pitchFamily="34" charset="-128"/>
              </a:rPr>
              <a:t>originates</a:t>
            </a:r>
            <a:r>
              <a:rPr kumimoji="0" lang="de-DE" sz="1200" b="0" i="0" u="none" strike="noStrike" kern="0" cap="none" spc="0" normalizeH="0" noProof="0" dirty="0">
                <a:ln>
                  <a:noFill/>
                </a:ln>
                <a:solidFill>
                  <a:srgbClr val="000000"/>
                </a:solidFill>
                <a:effectLst/>
                <a:uLnTx/>
                <a:uFillTx/>
                <a:latin typeface="Arial"/>
                <a:ea typeface="MS PGothic" pitchFamily="34" charset="-128"/>
              </a:rPr>
              <a:t> </a:t>
            </a:r>
            <a:r>
              <a:rPr kumimoji="0" lang="de-DE" sz="1200" b="0" i="0" u="none" strike="noStrike" kern="0" cap="none" spc="0" normalizeH="0" noProof="0" dirty="0" err="1">
                <a:ln>
                  <a:noFill/>
                </a:ln>
                <a:solidFill>
                  <a:srgbClr val="000000"/>
                </a:solidFill>
                <a:effectLst/>
                <a:uLnTx/>
                <a:uFillTx/>
                <a:latin typeface="Arial"/>
                <a:ea typeface="MS PGothic" pitchFamily="34" charset="-128"/>
              </a:rPr>
              <a:t>from</a:t>
            </a:r>
            <a:r>
              <a:rPr kumimoji="0" lang="de-DE" sz="1200" b="0" i="0" u="none" strike="noStrike" kern="0" cap="none" spc="0" normalizeH="0" noProof="0" dirty="0">
                <a:ln>
                  <a:noFill/>
                </a:ln>
                <a:solidFill>
                  <a:srgbClr val="000000"/>
                </a:solidFill>
                <a:effectLst/>
                <a:uLnTx/>
                <a:uFillTx/>
                <a:latin typeface="Arial"/>
                <a:ea typeface="MS PGothic" pitchFamily="34" charset="-128"/>
              </a:rPr>
              <a:t> </a:t>
            </a:r>
            <a:r>
              <a:rPr kumimoji="0" lang="de-DE" sz="1200" b="0" i="0" u="none" strike="noStrike" kern="0" cap="none" spc="0" normalizeH="0" noProof="0" dirty="0" err="1">
                <a:ln>
                  <a:noFill/>
                </a:ln>
                <a:solidFill>
                  <a:srgbClr val="000000"/>
                </a:solidFill>
                <a:effectLst/>
                <a:uLnTx/>
                <a:uFillTx/>
                <a:latin typeface="Arial"/>
                <a:ea typeface="MS PGothic" pitchFamily="34" charset="-128"/>
              </a:rPr>
              <a:t>the</a:t>
            </a:r>
            <a:r>
              <a:rPr kumimoji="0" lang="de-DE" sz="1200" b="0" i="0" u="none" strike="noStrike" kern="0" cap="none" spc="0" normalizeH="0" noProof="0" dirty="0">
                <a:ln>
                  <a:noFill/>
                </a:ln>
                <a:solidFill>
                  <a:srgbClr val="000000"/>
                </a:solidFill>
                <a:effectLst/>
                <a:uLnTx/>
                <a:uFillTx/>
                <a:latin typeface="Arial"/>
                <a:ea typeface="MS PGothic" pitchFamily="34" charset="-128"/>
              </a:rPr>
              <a:t> CL </a:t>
            </a:r>
            <a:r>
              <a:rPr kumimoji="0" lang="de-DE" sz="1200" b="0" i="0" u="none" strike="noStrike" kern="0" cap="none" spc="0" normalizeH="0" noProof="0" dirty="0" err="1">
                <a:ln>
                  <a:noFill/>
                </a:ln>
                <a:solidFill>
                  <a:srgbClr val="000000"/>
                </a:solidFill>
                <a:effectLst/>
                <a:uLnTx/>
                <a:uFillTx/>
                <a:latin typeface="Arial"/>
                <a:ea typeface="MS PGothic" pitchFamily="34" charset="-128"/>
              </a:rPr>
              <a:t>ontology</a:t>
            </a:r>
            <a:r>
              <a:rPr kumimoji="0" lang="de-DE" sz="1200" b="0" i="0" u="none" strike="noStrike" kern="0" cap="none" spc="0" normalizeH="0" noProof="0" dirty="0">
                <a:ln>
                  <a:noFill/>
                </a:ln>
                <a:solidFill>
                  <a:srgbClr val="000000"/>
                </a:solidFill>
                <a:effectLst/>
                <a:uLnTx/>
                <a:uFillTx/>
                <a:latin typeface="Arial"/>
                <a:ea typeface="MS PGothic" pitchFamily="34" charset="-128"/>
              </a:rPr>
              <a:t> and </a:t>
            </a:r>
            <a:r>
              <a:rPr kumimoji="0" lang="de-DE" sz="1200" b="0" i="0" u="none" strike="noStrike" kern="0" cap="none" spc="0" normalizeH="0" noProof="0" dirty="0" err="1">
                <a:ln>
                  <a:noFill/>
                </a:ln>
                <a:solidFill>
                  <a:srgbClr val="000000"/>
                </a:solidFill>
                <a:effectLst/>
                <a:uLnTx/>
                <a:uFillTx/>
                <a:latin typeface="Arial"/>
                <a:ea typeface="MS PGothic" pitchFamily="34" charset="-128"/>
              </a:rPr>
              <a:t>is</a:t>
            </a:r>
            <a:r>
              <a:rPr kumimoji="0" lang="de-DE" sz="1200" b="0" i="0" u="none" strike="noStrike" kern="0" cap="none" spc="0" normalizeH="0" noProof="0" dirty="0">
                <a:ln>
                  <a:noFill/>
                </a:ln>
                <a:solidFill>
                  <a:srgbClr val="000000"/>
                </a:solidFill>
                <a:effectLst/>
                <a:uLnTx/>
                <a:uFillTx/>
                <a:latin typeface="Arial"/>
                <a:ea typeface="MS PGothic" pitchFamily="34" charset="-128"/>
              </a:rPr>
              <a:t> </a:t>
            </a:r>
            <a:r>
              <a:rPr kumimoji="0" lang="de-DE" sz="1200" b="0" i="0" u="none" strike="noStrike" kern="0" cap="none" spc="0" normalizeH="0" noProof="0" dirty="0" err="1">
                <a:ln>
                  <a:noFill/>
                </a:ln>
                <a:solidFill>
                  <a:srgbClr val="000000"/>
                </a:solidFill>
                <a:effectLst/>
                <a:uLnTx/>
                <a:uFillTx/>
                <a:latin typeface="Arial"/>
                <a:ea typeface="MS PGothic" pitchFamily="34" charset="-128"/>
              </a:rPr>
              <a:t>adopted</a:t>
            </a:r>
            <a:r>
              <a:rPr kumimoji="0" lang="de-DE" sz="1200" b="0" i="0" u="none" strike="noStrike" kern="0" cap="none" spc="0" normalizeH="0" noProof="0" dirty="0">
                <a:ln>
                  <a:noFill/>
                </a:ln>
                <a:solidFill>
                  <a:srgbClr val="000000"/>
                </a:solidFill>
                <a:effectLst/>
                <a:uLnTx/>
                <a:uFillTx/>
                <a:latin typeface="Arial"/>
                <a:ea typeface="MS PGothic" pitchFamily="34" charset="-128"/>
              </a:rPr>
              <a:t> </a:t>
            </a:r>
            <a:r>
              <a:rPr kumimoji="0" lang="de-DE" sz="1200" b="0" i="0" u="none" strike="noStrike" kern="0" cap="none" spc="0" normalizeH="0" noProof="0" dirty="0" err="1">
                <a:ln>
                  <a:noFill/>
                </a:ln>
                <a:solidFill>
                  <a:srgbClr val="000000"/>
                </a:solidFill>
                <a:effectLst/>
                <a:uLnTx/>
                <a:uFillTx/>
                <a:latin typeface="Arial"/>
                <a:ea typeface="MS PGothic" pitchFamily="34" charset="-128"/>
              </a:rPr>
              <a:t>into</a:t>
            </a:r>
            <a:r>
              <a:rPr kumimoji="0" lang="de-DE" sz="1200" b="0" i="0" u="none" strike="noStrike" kern="0" cap="none" spc="0" normalizeH="0" noProof="0" dirty="0">
                <a:ln>
                  <a:noFill/>
                </a:ln>
                <a:solidFill>
                  <a:srgbClr val="000000"/>
                </a:solidFill>
                <a:effectLst/>
                <a:uLnTx/>
                <a:uFillTx/>
                <a:latin typeface="Arial"/>
                <a:ea typeface="MS PGothic" pitchFamily="34" charset="-128"/>
              </a:rPr>
              <a:t> </a:t>
            </a:r>
            <a:r>
              <a:rPr kumimoji="0" lang="de-DE" sz="1200" b="0" i="0" u="none" strike="noStrike" kern="0" cap="none" spc="0" normalizeH="0" noProof="0" dirty="0" err="1">
                <a:ln>
                  <a:noFill/>
                </a:ln>
                <a:solidFill>
                  <a:srgbClr val="000000"/>
                </a:solidFill>
                <a:effectLst/>
                <a:uLnTx/>
                <a:uFillTx/>
                <a:latin typeface="Arial"/>
                <a:ea typeface="MS PGothic" pitchFamily="34" charset="-128"/>
              </a:rPr>
              <a:t>the</a:t>
            </a:r>
            <a:r>
              <a:rPr kumimoji="0" lang="de-DE" sz="1200" b="0" i="0" u="none" strike="noStrike" kern="0" cap="none" spc="0" normalizeH="0" noProof="0" dirty="0">
                <a:ln>
                  <a:noFill/>
                </a:ln>
                <a:solidFill>
                  <a:srgbClr val="000000"/>
                </a:solidFill>
                <a:effectLst/>
                <a:uLnTx/>
                <a:uFillTx/>
                <a:latin typeface="Arial"/>
                <a:ea typeface="MS PGothic" pitchFamily="34" charset="-128"/>
              </a:rPr>
              <a:t> EFO </a:t>
            </a:r>
            <a:r>
              <a:rPr kumimoji="0" lang="de-DE" sz="1200" b="0" i="0" u="none" strike="noStrike" kern="0" cap="none" spc="0" normalizeH="0" noProof="0" dirty="0" err="1">
                <a:ln>
                  <a:noFill/>
                </a:ln>
                <a:solidFill>
                  <a:srgbClr val="000000"/>
                </a:solidFill>
                <a:effectLst/>
                <a:uLnTx/>
                <a:uFillTx/>
                <a:latin typeface="Arial"/>
                <a:ea typeface="MS PGothic" pitchFamily="34" charset="-128"/>
              </a:rPr>
              <a:t>ontology</a:t>
            </a:r>
            <a:endParaRPr kumimoji="0" lang="de-DE" sz="1200" b="0" i="0" u="none" strike="noStrike" kern="0" cap="none" spc="0" normalizeH="0" baseline="0" noProof="0" dirty="0">
              <a:ln>
                <a:noFill/>
              </a:ln>
              <a:solidFill>
                <a:srgbClr val="000000"/>
              </a:solidFill>
              <a:effectLst/>
              <a:uLnTx/>
              <a:uFillTx/>
              <a:latin typeface="Courier New" panose="02070309020205020404" pitchFamily="49" charset="0"/>
              <a:cs typeface="Courier New" panose="02070309020205020404" pitchFamily="49" charset="0"/>
            </a:endParaRPr>
          </a:p>
        </p:txBody>
      </p:sp>
      <p:sp>
        <p:nvSpPr>
          <p:cNvPr id="20" name="Rechteck 19">
            <a:extLst>
              <a:ext uri="{FF2B5EF4-FFF2-40B4-BE49-F238E27FC236}">
                <a16:creationId xmlns:a16="http://schemas.microsoft.com/office/drawing/2014/main" id="{7A67304F-D599-4973-85D6-C831D6CAA302}"/>
              </a:ext>
            </a:extLst>
          </p:cNvPr>
          <p:cNvSpPr/>
          <p:nvPr/>
        </p:nvSpPr>
        <p:spPr>
          <a:xfrm>
            <a:off x="952762" y="6254141"/>
            <a:ext cx="4609139" cy="461665"/>
          </a:xfrm>
          <a:prstGeom prst="rect">
            <a:avLst/>
          </a:prstGeom>
        </p:spPr>
        <p:txBody>
          <a:bodyPr wrap="square">
            <a:spAutoFit/>
          </a:bodyPr>
          <a:lstStyle/>
          <a:p>
            <a:pPr lvl="0" defTabSz="685800" fontAlgn="base">
              <a:spcBef>
                <a:spcPct val="20000"/>
              </a:spcBef>
              <a:spcAft>
                <a:spcPct val="0"/>
              </a:spcAft>
              <a:buClr>
                <a:srgbClr val="FFFFFF"/>
              </a:buClr>
              <a:buSzPct val="90000"/>
              <a:defRPr/>
            </a:pPr>
            <a:r>
              <a:rPr lang="de-DE" sz="600" kern="0" dirty="0" err="1">
                <a:latin typeface="Arial"/>
                <a:ea typeface="ＭＳ Ｐゴシック"/>
                <a:cs typeface="ＭＳ Ｐゴシック" charset="0"/>
              </a:rPr>
              <a:t>Adapted</a:t>
            </a:r>
            <a:r>
              <a:rPr lang="de-DE" sz="600" kern="0" dirty="0">
                <a:latin typeface="Arial"/>
                <a:ea typeface="ＭＳ Ｐゴシック"/>
                <a:cs typeface="ＭＳ Ｐゴシック" charset="0"/>
              </a:rPr>
              <a:t> </a:t>
            </a:r>
            <a:r>
              <a:rPr lang="de-DE" sz="600" kern="0" dirty="0" err="1">
                <a:latin typeface="Arial"/>
                <a:ea typeface="ＭＳ Ｐゴシック"/>
                <a:cs typeface="ＭＳ Ｐゴシック" charset="0"/>
              </a:rPr>
              <a:t>from</a:t>
            </a:r>
            <a:r>
              <a:rPr lang="de-DE" sz="600" kern="0" dirty="0">
                <a:latin typeface="Arial"/>
                <a:ea typeface="ＭＳ Ｐゴシック"/>
                <a:cs typeface="ＭＳ Ｐゴシック" charset="0"/>
              </a:rPr>
              <a:t>: Schmidt C., Bortolomeazzi M., Boissonnet T., Fortmann-Grote C. </a:t>
            </a:r>
            <a:r>
              <a:rPr lang="de-DE" sz="600" i="1" kern="0" dirty="0">
                <a:latin typeface="Arial"/>
                <a:ea typeface="ＭＳ Ｐゴシック"/>
                <a:cs typeface="ＭＳ Ｐゴシック" charset="0"/>
              </a:rPr>
              <a:t>et al. </a:t>
            </a:r>
            <a:r>
              <a:rPr lang="de-DE" sz="600" kern="0" dirty="0">
                <a:latin typeface="Arial"/>
                <a:ea typeface="ＭＳ Ｐゴシック"/>
                <a:cs typeface="ＭＳ Ｐゴシック" charset="0"/>
              </a:rPr>
              <a:t>(2023). </a:t>
            </a:r>
            <a:r>
              <a:rPr lang="en-US" sz="600" kern="0" dirty="0">
                <a:latin typeface="Arial"/>
                <a:ea typeface="ＭＳ Ｐゴシック"/>
                <a:cs typeface="ＭＳ Ｐゴシック" charset="0"/>
              </a:rPr>
              <a:t>I3D:bio‘s OMERO training material: Re-usable, adjustable, multi-purpose slides for local user training. </a:t>
            </a:r>
            <a:r>
              <a:rPr lang="en-US" sz="600" kern="0" dirty="0" err="1">
                <a:latin typeface="Arial"/>
                <a:ea typeface="ＭＳ Ｐゴシック"/>
                <a:cs typeface="ＭＳ Ｐゴシック" charset="0"/>
              </a:rPr>
              <a:t>Zenodo</a:t>
            </a:r>
            <a:r>
              <a:rPr lang="en-US" sz="600" kern="0" dirty="0">
                <a:latin typeface="Arial"/>
                <a:ea typeface="ＭＳ Ｐゴシック"/>
                <a:cs typeface="ＭＳ Ｐゴシック" charset="0"/>
              </a:rPr>
              <a:t>.</a:t>
            </a:r>
            <a:r>
              <a:rPr lang="de-DE" sz="600" kern="0" dirty="0">
                <a:latin typeface="Arial"/>
                <a:ea typeface="ＭＳ Ｐゴシック"/>
                <a:cs typeface="ＭＳ Ｐゴシック" charset="0"/>
              </a:rPr>
              <a:t> DOI: 10.5281/zenodo.8323588. </a:t>
            </a:r>
            <a:r>
              <a:rPr lang="de-DE" sz="600" kern="0" dirty="0" err="1">
                <a:latin typeface="Arial"/>
                <a:ea typeface="ＭＳ Ｐゴシック"/>
                <a:cs typeface="ＭＳ Ｐゴシック" charset="0"/>
              </a:rPr>
              <a:t>If</a:t>
            </a:r>
            <a:r>
              <a:rPr lang="de-DE" sz="600" kern="0" dirty="0">
                <a:latin typeface="Arial"/>
                <a:ea typeface="ＭＳ Ｐゴシック"/>
                <a:cs typeface="ＭＳ Ｐゴシック" charset="0"/>
              </a:rPr>
              <a:t> not </a:t>
            </a:r>
            <a:r>
              <a:rPr lang="de-DE" sz="600" kern="0" dirty="0" err="1">
                <a:latin typeface="Arial"/>
                <a:ea typeface="ＭＳ Ｐゴシック"/>
                <a:cs typeface="ＭＳ Ｐゴシック" charset="0"/>
              </a:rPr>
              <a:t>stated</a:t>
            </a:r>
            <a:r>
              <a:rPr lang="de-DE" sz="600" kern="0" dirty="0">
                <a:latin typeface="Arial"/>
                <a:ea typeface="ＭＳ Ｐゴシック"/>
                <a:cs typeface="ＭＳ Ｐゴシック" charset="0"/>
              </a:rPr>
              <a:t> </a:t>
            </a:r>
            <a:r>
              <a:rPr lang="de-DE" sz="600" kern="0" dirty="0" err="1">
                <a:latin typeface="Arial"/>
                <a:ea typeface="ＭＳ Ｐゴシック"/>
                <a:cs typeface="ＭＳ Ｐゴシック" charset="0"/>
              </a:rPr>
              <a:t>otherwise</a:t>
            </a:r>
            <a:r>
              <a:rPr lang="de-DE" sz="600" kern="0" dirty="0">
                <a:latin typeface="Arial"/>
                <a:ea typeface="ＭＳ Ｐゴシック"/>
                <a:cs typeface="ＭＳ Ｐゴシック" charset="0"/>
              </a:rPr>
              <a:t>, </a:t>
            </a:r>
            <a:r>
              <a:rPr lang="de-DE" sz="600" kern="0" dirty="0" err="1">
                <a:latin typeface="Arial"/>
                <a:ea typeface="ＭＳ Ｐゴシック"/>
                <a:cs typeface="ＭＳ Ｐゴシック" charset="0"/>
              </a:rPr>
              <a:t>the</a:t>
            </a:r>
            <a:r>
              <a:rPr lang="de-DE" sz="600" kern="0" dirty="0">
                <a:latin typeface="Arial"/>
                <a:ea typeface="ＭＳ Ｐゴシック"/>
                <a:cs typeface="ＭＳ Ｐゴシック" charset="0"/>
              </a:rPr>
              <a:t> </a:t>
            </a:r>
            <a:r>
              <a:rPr lang="de-DE" sz="600" kern="0" dirty="0" err="1">
                <a:latin typeface="Arial"/>
                <a:ea typeface="ＭＳ Ｐゴシック"/>
                <a:cs typeface="ＭＳ Ｐゴシック" charset="0"/>
              </a:rPr>
              <a:t>content</a:t>
            </a:r>
            <a:r>
              <a:rPr lang="de-DE" sz="600" kern="0" dirty="0">
                <a:latin typeface="Arial"/>
                <a:ea typeface="ＭＳ Ｐゴシック"/>
                <a:cs typeface="ＭＳ Ｐゴシック" charset="0"/>
              </a:rPr>
              <a:t> of </a:t>
            </a:r>
            <a:r>
              <a:rPr lang="de-DE" sz="600" kern="0" dirty="0" err="1">
                <a:latin typeface="Arial"/>
                <a:ea typeface="ＭＳ Ｐゴシック"/>
                <a:cs typeface="ＭＳ Ｐゴシック" charset="0"/>
              </a:rPr>
              <a:t>this</a:t>
            </a:r>
            <a:r>
              <a:rPr lang="de-DE" sz="600" kern="0" dirty="0">
                <a:latin typeface="Arial"/>
                <a:ea typeface="ＭＳ Ｐゴシック"/>
                <a:cs typeface="ＭＳ Ｐゴシック" charset="0"/>
              </a:rPr>
              <a:t> material (</a:t>
            </a:r>
            <a:r>
              <a:rPr lang="de-DE" sz="600" kern="0" dirty="0" err="1">
                <a:latin typeface="Arial"/>
                <a:ea typeface="ＭＳ Ｐゴシック"/>
                <a:cs typeface="ＭＳ Ｐゴシック" charset="0"/>
              </a:rPr>
              <a:t>except</a:t>
            </a:r>
            <a:r>
              <a:rPr lang="de-DE" sz="600" kern="0" dirty="0">
                <a:latin typeface="Arial"/>
                <a:ea typeface="ＭＳ Ｐゴシック"/>
                <a:cs typeface="ＭＳ Ｐゴシック" charset="0"/>
              </a:rPr>
              <a:t> </a:t>
            </a:r>
            <a:r>
              <a:rPr lang="de-DE" sz="600" kern="0" dirty="0" err="1">
                <a:latin typeface="Arial"/>
                <a:ea typeface="ＭＳ Ｐゴシック"/>
                <a:cs typeface="ＭＳ Ｐゴシック" charset="0"/>
              </a:rPr>
              <a:t>for</a:t>
            </a:r>
            <a:r>
              <a:rPr lang="de-DE" sz="600" kern="0" dirty="0">
                <a:latin typeface="Arial"/>
                <a:ea typeface="ＭＳ Ｐゴシック"/>
                <a:cs typeface="ＭＳ Ｐゴシック" charset="0"/>
              </a:rPr>
              <a:t> </a:t>
            </a:r>
            <a:r>
              <a:rPr lang="de-DE" sz="600" kern="0" dirty="0" err="1">
                <a:latin typeface="Arial"/>
                <a:ea typeface="ＭＳ Ｐゴシック"/>
                <a:cs typeface="ＭＳ Ｐゴシック" charset="0"/>
              </a:rPr>
              <a:t>logos</a:t>
            </a:r>
            <a:r>
              <a:rPr lang="de-DE" sz="600" kern="0" dirty="0">
                <a:latin typeface="Arial"/>
                <a:ea typeface="ＭＳ Ｐゴシック"/>
                <a:cs typeface="ＭＳ Ｐゴシック" charset="0"/>
              </a:rPr>
              <a:t> and </a:t>
            </a:r>
            <a:r>
              <a:rPr lang="de-DE" sz="600" kern="0" dirty="0" err="1">
                <a:latin typeface="Arial"/>
                <a:ea typeface="ＭＳ Ｐゴシック"/>
                <a:cs typeface="ＭＳ Ｐゴシック" charset="0"/>
              </a:rPr>
              <a:t>the</a:t>
            </a:r>
            <a:r>
              <a:rPr lang="de-DE" sz="600" kern="0" dirty="0">
                <a:latin typeface="Arial"/>
                <a:ea typeface="ＭＳ Ｐゴシック"/>
                <a:cs typeface="ＭＳ Ｐゴシック" charset="0"/>
              </a:rPr>
              <a:t> </a:t>
            </a:r>
            <a:r>
              <a:rPr lang="de-DE" sz="600" kern="0" dirty="0" err="1">
                <a:latin typeface="Arial"/>
                <a:ea typeface="ＭＳ Ｐゴシック"/>
                <a:cs typeface="ＭＳ Ｐゴシック" charset="0"/>
              </a:rPr>
              <a:t>slide</a:t>
            </a:r>
            <a:r>
              <a:rPr lang="de-DE" sz="600" kern="0" dirty="0">
                <a:latin typeface="Arial"/>
                <a:ea typeface="ＭＳ Ｐゴシック"/>
                <a:cs typeface="ＭＳ Ｐゴシック" charset="0"/>
              </a:rPr>
              <a:t> design) </a:t>
            </a:r>
            <a:r>
              <a:rPr lang="de-DE" sz="600" kern="0" dirty="0" err="1">
                <a:latin typeface="Arial"/>
                <a:ea typeface="ＭＳ Ｐゴシック"/>
                <a:cs typeface="ＭＳ Ｐゴシック" charset="0"/>
              </a:rPr>
              <a:t>is</a:t>
            </a:r>
            <a:r>
              <a:rPr lang="de-DE" sz="600" kern="0" dirty="0">
                <a:latin typeface="Arial"/>
                <a:ea typeface="ＭＳ Ｐゴシック"/>
                <a:cs typeface="ＭＳ Ｐゴシック" charset="0"/>
              </a:rPr>
              <a:t> </a:t>
            </a:r>
            <a:r>
              <a:rPr lang="de-DE" sz="600" kern="0" dirty="0" err="1">
                <a:latin typeface="Arial"/>
                <a:ea typeface="ＭＳ Ｐゴシック"/>
                <a:cs typeface="ＭＳ Ｐゴシック" charset="0"/>
              </a:rPr>
              <a:t>published</a:t>
            </a:r>
            <a:r>
              <a:rPr lang="de-DE" sz="600" kern="0" dirty="0">
                <a:latin typeface="Arial"/>
                <a:ea typeface="ＭＳ Ｐゴシック"/>
                <a:cs typeface="ＭＳ Ｐゴシック" charset="0"/>
              </a:rPr>
              <a:t> </a:t>
            </a:r>
            <a:r>
              <a:rPr lang="de-DE" sz="600" kern="0" dirty="0" err="1">
                <a:latin typeface="Arial"/>
                <a:ea typeface="ＭＳ Ｐゴシック"/>
                <a:cs typeface="ＭＳ Ｐゴシック" charset="0"/>
              </a:rPr>
              <a:t>under</a:t>
            </a:r>
            <a:r>
              <a:rPr lang="de-DE" sz="600" kern="0" dirty="0">
                <a:latin typeface="Arial"/>
                <a:ea typeface="ＭＳ Ｐゴシック"/>
                <a:cs typeface="ＭＳ Ｐゴシック" charset="0"/>
              </a:rPr>
              <a:t> </a:t>
            </a:r>
            <a:r>
              <a:rPr lang="de-DE" sz="600" kern="0" dirty="0">
                <a:latin typeface="Arial"/>
                <a:ea typeface="ＭＳ Ｐゴシック"/>
                <a:cs typeface="ＭＳ Ｐゴシック" charset="0"/>
                <a:hlinkClick r:id="rId6">
                  <a:extLst>
                    <a:ext uri="{A12FA001-AC4F-418D-AE19-62706E023703}">
                      <ahyp:hlinkClr xmlns:ahyp="http://schemas.microsoft.com/office/drawing/2018/hyperlinkcolor" val="tx"/>
                    </a:ext>
                  </a:extLst>
                </a:hlinkClick>
              </a:rPr>
              <a:t>Creative Commons Attribution 4.0 </a:t>
            </a:r>
            <a:r>
              <a:rPr lang="de-DE" sz="600" kern="0" dirty="0" err="1">
                <a:latin typeface="Arial"/>
                <a:ea typeface="ＭＳ Ｐゴシック"/>
                <a:cs typeface="ＭＳ Ｐゴシック" charset="0"/>
                <a:hlinkClick r:id="rId6">
                  <a:extLst>
                    <a:ext uri="{A12FA001-AC4F-418D-AE19-62706E023703}">
                      <ahyp:hlinkClr xmlns:ahyp="http://schemas.microsoft.com/office/drawing/2018/hyperlinkcolor" val="tx"/>
                    </a:ext>
                  </a:extLst>
                </a:hlinkClick>
              </a:rPr>
              <a:t>license</a:t>
            </a:r>
            <a:r>
              <a:rPr lang="de-DE" sz="600" kern="0" dirty="0">
                <a:latin typeface="Arial"/>
                <a:ea typeface="ＭＳ Ｐゴシック"/>
                <a:cs typeface="ＭＳ Ｐゴシック" charset="0"/>
              </a:rPr>
              <a:t>.</a:t>
            </a:r>
          </a:p>
          <a:p>
            <a:pPr algn="just">
              <a:defRPr/>
            </a:pPr>
            <a:endParaRPr lang="de-DE" sz="600" dirty="0"/>
          </a:p>
        </p:txBody>
      </p:sp>
    </p:spTree>
    <p:extLst>
      <p:ext uri="{BB962C8B-B14F-4D97-AF65-F5344CB8AC3E}">
        <p14:creationId xmlns:p14="http://schemas.microsoft.com/office/powerpoint/2010/main" val="2148008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5" grpId="0" animBg="1"/>
      <p:bldP spid="16" grpId="0" animBg="1"/>
      <p:bldP spid="19" grpId="0" animBg="1"/>
    </p:bldLst>
  </p:timing>
</p:sld>
</file>

<file path=ppt/theme/theme1.xml><?xml version="1.0" encoding="utf-8"?>
<a:theme xmlns:a="http://schemas.openxmlformats.org/drawingml/2006/main" name="1_Office">
  <a:themeElements>
    <a:clrScheme name="NFDI4BIOIMAGE 2023">
      <a:dk1>
        <a:sysClr val="windowText" lastClr="000000"/>
      </a:dk1>
      <a:lt1>
        <a:sysClr val="window" lastClr="FFFFFF"/>
      </a:lt1>
      <a:dk2>
        <a:srgbClr val="3B485A"/>
      </a:dk2>
      <a:lt2>
        <a:srgbClr val="E7E6E6"/>
      </a:lt2>
      <a:accent1>
        <a:srgbClr val="0098D9"/>
      </a:accent1>
      <a:accent2>
        <a:srgbClr val="BDCC18"/>
      </a:accent2>
      <a:accent3>
        <a:srgbClr val="B5BAC1"/>
      </a:accent3>
      <a:accent4>
        <a:srgbClr val="FFC000"/>
      </a:accent4>
      <a:accent5>
        <a:srgbClr val="70AD47"/>
      </a:accent5>
      <a:accent6>
        <a:srgbClr val="954F72"/>
      </a:accent6>
      <a:hlink>
        <a:srgbClr val="0098D9"/>
      </a:hlink>
      <a:folHlink>
        <a:srgbClr val="4FCAF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1873</Words>
  <Application>Microsoft Office PowerPoint</Application>
  <PresentationFormat>Breitbild</PresentationFormat>
  <Paragraphs>181</Paragraphs>
  <Slides>17</Slides>
  <Notes>0</Notes>
  <HiddenSlides>0</HiddenSlides>
  <MMClips>0</MMClips>
  <ScaleCrop>false</ScaleCrop>
  <HeadingPairs>
    <vt:vector size="6" baseType="variant">
      <vt:variant>
        <vt:lpstr>Verwendete Schriftarten</vt:lpstr>
      </vt:variant>
      <vt:variant>
        <vt:i4>8</vt:i4>
      </vt:variant>
      <vt:variant>
        <vt:lpstr>Design</vt:lpstr>
      </vt:variant>
      <vt:variant>
        <vt:i4>1</vt:i4>
      </vt:variant>
      <vt:variant>
        <vt:lpstr>Folientitel</vt:lpstr>
      </vt:variant>
      <vt:variant>
        <vt:i4>17</vt:i4>
      </vt:variant>
    </vt:vector>
  </HeadingPairs>
  <TitlesOfParts>
    <vt:vector size="26" baseType="lpstr">
      <vt:lpstr>ＭＳ Ｐゴシック</vt:lpstr>
      <vt:lpstr>ＭＳ Ｐゴシック</vt:lpstr>
      <vt:lpstr>Arial</vt:lpstr>
      <vt:lpstr>Calibri</vt:lpstr>
      <vt:lpstr>Courier New</vt:lpstr>
      <vt:lpstr>Leelawadee UI</vt:lpstr>
      <vt:lpstr>Times</vt:lpstr>
      <vt:lpstr>Wingdings</vt:lpstr>
      <vt:lpstr>1_Office</vt:lpstr>
      <vt:lpstr>Introduction to Ontologies and a suggestions on how to use in OMERO</vt:lpstr>
      <vt:lpstr>What is an image?</vt:lpstr>
      <vt:lpstr>Technical terms in science</vt:lpstr>
      <vt:lpstr>Controlled vocabularies</vt:lpstr>
      <vt:lpstr>Controlled vocabularies examples</vt:lpstr>
      <vt:lpstr>Controlled vocabularies examples</vt:lpstr>
      <vt:lpstr>Ontologies</vt:lpstr>
      <vt:lpstr>Examples of potentially useful ontologies</vt:lpstr>
      <vt:lpstr>Examples of potentially useful ontologies</vt:lpstr>
      <vt:lpstr>Mapping across ontologies</vt:lpstr>
      <vt:lpstr>Advantage of using ontologies</vt:lpstr>
      <vt:lpstr>Examples of potentially useful ontologies</vt:lpstr>
      <vt:lpstr>Inclusion and exclusion criteria for ontologies</vt:lpstr>
      <vt:lpstr>Ontologies (examples)</vt:lpstr>
      <vt:lpstr>Demonstration and Group Task</vt:lpstr>
      <vt:lpstr>Recommendation for Ontologies in OMERO</vt:lpstr>
      <vt:lpstr>Acknowledgments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Schmidt, Christian</dc:creator>
  <cp:lastModifiedBy>Schmidt, Christian</cp:lastModifiedBy>
  <cp:revision>55</cp:revision>
  <dcterms:created xsi:type="dcterms:W3CDTF">2023-09-28T07:40:53Z</dcterms:created>
  <dcterms:modified xsi:type="dcterms:W3CDTF">2024-05-03T13:07:20Z</dcterms:modified>
</cp:coreProperties>
</file>