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2" r:id="rId2"/>
  </p:sldMasterIdLst>
  <p:notesMasterIdLst>
    <p:notesMasterId r:id="rId27"/>
  </p:notesMasterIdLst>
  <p:handoutMasterIdLst>
    <p:handoutMasterId r:id="rId28"/>
  </p:handoutMasterIdLst>
  <p:sldIdLst>
    <p:sldId id="420" r:id="rId3"/>
    <p:sldId id="401" r:id="rId4"/>
    <p:sldId id="434" r:id="rId5"/>
    <p:sldId id="404" r:id="rId6"/>
    <p:sldId id="455" r:id="rId7"/>
    <p:sldId id="451" r:id="rId8"/>
    <p:sldId id="454" r:id="rId9"/>
    <p:sldId id="459" r:id="rId10"/>
    <p:sldId id="460" r:id="rId11"/>
    <p:sldId id="439" r:id="rId12"/>
    <p:sldId id="465" r:id="rId13"/>
    <p:sldId id="457" r:id="rId14"/>
    <p:sldId id="456" r:id="rId15"/>
    <p:sldId id="453" r:id="rId16"/>
    <p:sldId id="472" r:id="rId17"/>
    <p:sldId id="470" r:id="rId18"/>
    <p:sldId id="471" r:id="rId19"/>
    <p:sldId id="435" r:id="rId20"/>
    <p:sldId id="463" r:id="rId21"/>
    <p:sldId id="466" r:id="rId22"/>
    <p:sldId id="464" r:id="rId23"/>
    <p:sldId id="461" r:id="rId24"/>
    <p:sldId id="474" r:id="rId25"/>
    <p:sldId id="311" r:id="rId2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clrMode="gray" frameSlides="1"/>
  <p:clrMru>
    <a:srgbClr val="136520"/>
    <a:srgbClr val="078000"/>
    <a:srgbClr val="F0681A"/>
    <a:srgbClr val="FC442E"/>
    <a:srgbClr val="A4000A"/>
    <a:srgbClr val="56007B"/>
    <a:srgbClr val="74B333"/>
    <a:srgbClr val="89C962"/>
    <a:srgbClr val="A6A6A6"/>
    <a:srgbClr val="177B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9052" autoAdjust="0"/>
    <p:restoredTop sz="91068" autoAdjust="0"/>
  </p:normalViewPr>
  <p:slideViewPr>
    <p:cSldViewPr snapToGrid="0" snapToObjects="1">
      <p:cViewPr varScale="1">
        <p:scale>
          <a:sx n="93" d="100"/>
          <a:sy n="93" d="100"/>
        </p:scale>
        <p:origin x="1072" y="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8FD63-CB25-D544-A86F-0808070D1011}" type="datetimeFigureOut">
              <a:rPr lang="en-US" smtClean="0"/>
              <a:t>1/7/22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0286BE-BC4F-1544-BB40-3164DD3DCA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2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BA62C5-ED92-5849-A074-9B37B39996B8}" type="datetimeFigureOut">
              <a:rPr lang="en-US" smtClean="0"/>
              <a:t>1/7/22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Click to edit Master text styles</a:t>
            </a:r>
          </a:p>
          <a:p>
            <a:pPr lvl="1"/>
            <a:r>
              <a:rPr lang="sv-SE"/>
              <a:t>Second level</a:t>
            </a:r>
          </a:p>
          <a:p>
            <a:pPr lvl="2"/>
            <a:r>
              <a:rPr lang="sv-SE"/>
              <a:t>Third level</a:t>
            </a:r>
          </a:p>
          <a:p>
            <a:pPr lvl="3"/>
            <a:r>
              <a:rPr lang="sv-SE"/>
              <a:t>Fourth level</a:t>
            </a:r>
          </a:p>
          <a:p>
            <a:pPr lvl="4"/>
            <a:r>
              <a:rPr lang="sv-SE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D12BA9-FA49-8C49-913C-9903FA164E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452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It </a:t>
            </a:r>
            <a:r>
              <a:rPr lang="sv-SE" dirty="0" err="1"/>
              <a:t>helps</a:t>
            </a:r>
            <a:r>
              <a:rPr lang="sv-SE" dirty="0"/>
              <a:t> to </a:t>
            </a:r>
            <a:r>
              <a:rPr lang="sv-SE" dirty="0" err="1"/>
              <a:t>resolve</a:t>
            </a:r>
            <a:r>
              <a:rPr lang="sv-SE" dirty="0"/>
              <a:t> ... and </a:t>
            </a:r>
            <a:r>
              <a:rPr lang="sv-SE" dirty="0" err="1"/>
              <a:t>can</a:t>
            </a:r>
            <a:r>
              <a:rPr lang="sv-SE" dirty="0"/>
              <a:t> </a:t>
            </a:r>
            <a:r>
              <a:rPr lang="sv-SE" dirty="0" err="1"/>
              <a:t>help</a:t>
            </a:r>
            <a:r>
              <a:rPr lang="sv-SE" dirty="0"/>
              <a:t> </a:t>
            </a:r>
            <a:r>
              <a:rPr lang="sv-SE" dirty="0" err="1"/>
              <a:t>you</a:t>
            </a:r>
            <a:r>
              <a:rPr lang="sv-SE" dirty="0"/>
              <a:t> to </a:t>
            </a:r>
            <a:r>
              <a:rPr lang="sv-SE" dirty="0" err="1"/>
              <a:t>accomplish</a:t>
            </a:r>
            <a:r>
              <a:rPr lang="sv-SE" dirty="0"/>
              <a:t>...</a:t>
            </a:r>
          </a:p>
          <a:p>
            <a:endParaRPr lang="sv-SE" dirty="0"/>
          </a:p>
          <a:p>
            <a:r>
              <a:rPr lang="sv-SE" dirty="0"/>
              <a:t>I </a:t>
            </a:r>
            <a:r>
              <a:rPr lang="sv-SE" dirty="0" err="1"/>
              <a:t>developed</a:t>
            </a:r>
            <a:r>
              <a:rPr lang="sv-SE" dirty="0"/>
              <a:t> AGAT </a:t>
            </a:r>
            <a:r>
              <a:rPr lang="sv-SE" dirty="0" err="1"/>
              <a:t>when</a:t>
            </a:r>
            <a:r>
              <a:rPr lang="sv-SE" dirty="0"/>
              <a:t> I </a:t>
            </a:r>
            <a:r>
              <a:rPr lang="sv-SE" dirty="0" err="1"/>
              <a:t>was</a:t>
            </a:r>
            <a:r>
              <a:rPr lang="sv-SE" dirty="0"/>
              <a:t> </a:t>
            </a:r>
            <a:r>
              <a:rPr lang="sv-SE" dirty="0" err="1"/>
              <a:t>working</a:t>
            </a:r>
            <a:r>
              <a:rPr lang="sv-SE" dirty="0"/>
              <a:t> at NBIS, </a:t>
            </a:r>
            <a:r>
              <a:rPr lang="sv-SE" dirty="0" err="1"/>
              <a:t>where</a:t>
            </a:r>
            <a:r>
              <a:rPr lang="sv-SE" dirty="0"/>
              <a:t> I </a:t>
            </a:r>
            <a:r>
              <a:rPr lang="sv-SE" dirty="0" err="1"/>
              <a:t>was</a:t>
            </a:r>
            <a:r>
              <a:rPr lang="sv-SE" dirty="0"/>
              <a:t> expert in </a:t>
            </a:r>
            <a:r>
              <a:rPr lang="sv-SE" dirty="0" err="1"/>
              <a:t>genome</a:t>
            </a:r>
            <a:r>
              <a:rPr lang="sv-SE" dirty="0"/>
              <a:t> annotation and </a:t>
            </a:r>
            <a:r>
              <a:rPr lang="sv-SE" dirty="0" err="1"/>
              <a:t>had</a:t>
            </a:r>
            <a:r>
              <a:rPr lang="sv-SE" dirty="0"/>
              <a:t> to deal </a:t>
            </a:r>
            <a:r>
              <a:rPr lang="sv-SE" dirty="0" err="1"/>
              <a:t>with</a:t>
            </a:r>
            <a:r>
              <a:rPr lang="sv-SE" dirty="0"/>
              <a:t> </a:t>
            </a:r>
            <a:r>
              <a:rPr lang="sv-SE" dirty="0" err="1"/>
              <a:t>these</a:t>
            </a:r>
            <a:r>
              <a:rPr lang="sv-SE" dirty="0"/>
              <a:t> formats </a:t>
            </a:r>
            <a:r>
              <a:rPr lang="sv-SE" dirty="0" err="1"/>
              <a:t>almost</a:t>
            </a:r>
            <a:r>
              <a:rPr lang="sv-SE" dirty="0"/>
              <a:t> </a:t>
            </a:r>
            <a:r>
              <a:rPr lang="sv-SE" dirty="0" err="1"/>
              <a:t>every</a:t>
            </a:r>
            <a:r>
              <a:rPr lang="sv-SE" dirty="0"/>
              <a:t> </a:t>
            </a:r>
            <a:r>
              <a:rPr lang="sv-SE" dirty="0" err="1"/>
              <a:t>day</a:t>
            </a:r>
            <a:r>
              <a:rPr lang="sv-SE" dirty="0"/>
              <a:t>, and I </a:t>
            </a:r>
            <a:r>
              <a:rPr lang="sv-SE" dirty="0" err="1"/>
              <a:t>was</a:t>
            </a:r>
            <a:r>
              <a:rPr lang="sv-SE" dirty="0"/>
              <a:t> meeting </a:t>
            </a:r>
            <a:r>
              <a:rPr lang="sv-SE" dirty="0" err="1"/>
              <a:t>recurrent</a:t>
            </a:r>
            <a:r>
              <a:rPr lang="sv-SE" dirty="0"/>
              <a:t> problem...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9514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dirty="0" err="1"/>
              <a:t>One</a:t>
            </a:r>
            <a:r>
              <a:rPr lang="sv-SE" dirty="0"/>
              <a:t> last </a:t>
            </a:r>
            <a:r>
              <a:rPr lang="sv-SE" dirty="0" err="1"/>
              <a:t>difference</a:t>
            </a:r>
            <a:r>
              <a:rPr lang="sv-SE" dirty="0"/>
              <a:t> </a:t>
            </a:r>
            <a:r>
              <a:rPr lang="sv-SE" dirty="0" err="1"/>
              <a:t>that</a:t>
            </a:r>
            <a:r>
              <a:rPr lang="sv-SE" dirty="0"/>
              <a:t> </a:t>
            </a:r>
            <a:r>
              <a:rPr lang="sv-SE" dirty="0" err="1"/>
              <a:t>worth</a:t>
            </a:r>
            <a:r>
              <a:rPr lang="sv-SE" dirty="0"/>
              <a:t> it to </a:t>
            </a:r>
            <a:r>
              <a:rPr lang="sv-SE" dirty="0" err="1"/>
              <a:t>mention</a:t>
            </a:r>
            <a:r>
              <a:rPr lang="sv-SE" dirty="0"/>
              <a:t>:</a:t>
            </a:r>
          </a:p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1033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dirty="0"/>
              <a:t>The </a:t>
            </a:r>
            <a:r>
              <a:rPr lang="sv-SE" dirty="0" err="1"/>
              <a:t>differences</a:t>
            </a:r>
            <a:r>
              <a:rPr lang="sv-SE" dirty="0"/>
              <a:t> </a:t>
            </a:r>
            <a:r>
              <a:rPr lang="sv-SE" dirty="0" err="1"/>
              <a:t>existing</a:t>
            </a:r>
            <a:r>
              <a:rPr lang="sv-SE" dirty="0"/>
              <a:t> </a:t>
            </a:r>
            <a:r>
              <a:rPr lang="sv-SE" dirty="0" err="1"/>
              <a:t>between</a:t>
            </a:r>
            <a:r>
              <a:rPr lang="sv-SE" dirty="0"/>
              <a:t> the GFF and the GTF format and </a:t>
            </a:r>
            <a:r>
              <a:rPr lang="sv-SE" dirty="0" err="1"/>
              <a:t>between</a:t>
            </a:r>
            <a:r>
              <a:rPr lang="sv-SE" dirty="0"/>
              <a:t> </a:t>
            </a:r>
            <a:r>
              <a:rPr lang="sv-SE" dirty="0" err="1"/>
              <a:t>each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their</a:t>
            </a:r>
            <a:r>
              <a:rPr lang="sv-SE" dirty="0"/>
              <a:t> </a:t>
            </a:r>
            <a:r>
              <a:rPr lang="sv-SE" dirty="0" err="1"/>
              <a:t>corresponding</a:t>
            </a:r>
            <a:r>
              <a:rPr lang="sv-SE" dirty="0"/>
              <a:t> versions make it </a:t>
            </a:r>
            <a:r>
              <a:rPr lang="sv-SE" dirty="0" err="1"/>
              <a:t>quiet</a:t>
            </a:r>
            <a:r>
              <a:rPr lang="sv-SE" dirty="0"/>
              <a:t> </a:t>
            </a:r>
            <a:r>
              <a:rPr lang="sv-SE" dirty="0" err="1"/>
              <a:t>complicated</a:t>
            </a:r>
            <a:r>
              <a:rPr lang="sv-SE" dirty="0"/>
              <a:t> to deal </a:t>
            </a:r>
            <a:r>
              <a:rPr lang="sv-SE" dirty="0" err="1"/>
              <a:t>with</a:t>
            </a:r>
            <a:r>
              <a:rPr lang="sv-SE" dirty="0"/>
              <a:t> </a:t>
            </a:r>
            <a:r>
              <a:rPr lang="sv-SE" dirty="0" err="1"/>
              <a:t>them</a:t>
            </a:r>
            <a:r>
              <a:rPr lang="sv-SE" dirty="0"/>
              <a:t> in a </a:t>
            </a:r>
            <a:r>
              <a:rPr lang="sv-SE" dirty="0" err="1"/>
              <a:t>standardised</a:t>
            </a:r>
            <a:r>
              <a:rPr lang="sv-SE" dirty="0"/>
              <a:t> </a:t>
            </a:r>
            <a:r>
              <a:rPr lang="sv-SE" dirty="0" err="1"/>
              <a:t>way</a:t>
            </a:r>
            <a:r>
              <a:rPr lang="sv-SE" dirty="0"/>
              <a:t>.</a:t>
            </a:r>
          </a:p>
          <a:p>
            <a:endParaRPr lang="sv-SE" dirty="0"/>
          </a:p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1199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Symbol" charset="0"/>
              <a:buNone/>
            </a:pPr>
            <a:r>
              <a:rPr lang="en-US" baseline="0" dirty="0"/>
              <a:t>To cite only few of common other difficulties...</a:t>
            </a:r>
          </a:p>
          <a:p>
            <a:pPr marL="0" indent="0">
              <a:buFont typeface="Symbol" charset="0"/>
              <a:buNone/>
            </a:pPr>
            <a:endParaRPr lang="en-US" baseline="0" dirty="0"/>
          </a:p>
          <a:p>
            <a:pPr marL="0" indent="0">
              <a:buFont typeface="Symbol" charset="0"/>
              <a:buNone/>
            </a:pPr>
            <a:r>
              <a:rPr lang="en-US" baseline="0" dirty="0"/>
              <a:t>About the feature: One can write transcript instead of mRNA, or say UTR instead of 3’UTR and 5’UTR or the 3/5 number could also be written with letter or with number and so one.</a:t>
            </a:r>
          </a:p>
          <a:p>
            <a:pPr marL="0" indent="0">
              <a:buFont typeface="Symbol" charset="0"/>
              <a:buNone/>
            </a:pPr>
            <a:r>
              <a:rPr lang="en-US" baseline="0" dirty="0"/>
              <a:t>About the attributes: There is actually no limit for naming the tag. You can use what ever you want.</a:t>
            </a:r>
            <a:endParaRPr lang="en-US" dirty="0"/>
          </a:p>
          <a:p>
            <a:endParaRPr lang="sv-SE" dirty="0"/>
          </a:p>
          <a:p>
            <a:r>
              <a:rPr lang="sv-SE" dirty="0" err="1"/>
              <a:t>People</a:t>
            </a:r>
            <a:r>
              <a:rPr lang="sv-SE" dirty="0"/>
              <a:t> </a:t>
            </a:r>
            <a:r>
              <a:rPr lang="sv-SE" dirty="0" err="1"/>
              <a:t>using</a:t>
            </a:r>
            <a:r>
              <a:rPr lang="sv-SE" dirty="0"/>
              <a:t> </a:t>
            </a:r>
            <a:r>
              <a:rPr lang="sv-SE" dirty="0" err="1"/>
              <a:t>regularly</a:t>
            </a:r>
            <a:r>
              <a:rPr lang="sv-SE" dirty="0"/>
              <a:t> </a:t>
            </a:r>
            <a:r>
              <a:rPr lang="sv-SE" dirty="0" err="1"/>
              <a:t>this</a:t>
            </a:r>
            <a:r>
              <a:rPr lang="sv-SE" dirty="0"/>
              <a:t> format from different </a:t>
            </a:r>
            <a:r>
              <a:rPr lang="sv-SE" dirty="0" err="1"/>
              <a:t>sources</a:t>
            </a:r>
            <a:r>
              <a:rPr lang="sv-SE" dirty="0"/>
              <a:t> </a:t>
            </a:r>
            <a:r>
              <a:rPr lang="sv-SE" dirty="0" err="1"/>
              <a:t>knows</a:t>
            </a:r>
            <a:r>
              <a:rPr lang="sv-SE" dirty="0"/>
              <a:t> </a:t>
            </a:r>
            <a:r>
              <a:rPr lang="sv-SE" dirty="0" err="1"/>
              <a:t>how</a:t>
            </a:r>
            <a:r>
              <a:rPr lang="sv-SE" dirty="0"/>
              <a:t> crazy it </a:t>
            </a:r>
            <a:r>
              <a:rPr lang="sv-SE" dirty="0" err="1"/>
              <a:t>can</a:t>
            </a:r>
            <a:r>
              <a:rPr lang="sv-SE" dirty="0"/>
              <a:t> be.</a:t>
            </a:r>
          </a:p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2153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200" dirty="0" err="1"/>
              <a:t>Many</a:t>
            </a:r>
            <a:r>
              <a:rPr lang="sv-SE" sz="1200" dirty="0"/>
              <a:t> </a:t>
            </a:r>
            <a:r>
              <a:rPr lang="sv-SE" sz="1200" dirty="0" err="1"/>
              <a:t>tools</a:t>
            </a:r>
            <a:r>
              <a:rPr lang="sv-SE" sz="1200" dirty="0"/>
              <a:t> </a:t>
            </a:r>
            <a:r>
              <a:rPr lang="sv-SE" sz="1200" dirty="0" err="1"/>
              <a:t>have</a:t>
            </a:r>
            <a:r>
              <a:rPr lang="sv-SE" sz="1200" dirty="0"/>
              <a:t> </a:t>
            </a:r>
            <a:r>
              <a:rPr lang="sv-SE" sz="1200" dirty="0" err="1"/>
              <a:t>been</a:t>
            </a:r>
            <a:r>
              <a:rPr lang="sv-SE" sz="1200" dirty="0"/>
              <a:t> </a:t>
            </a:r>
            <a:r>
              <a:rPr lang="sv-SE" sz="1200" dirty="0" err="1"/>
              <a:t>developed</a:t>
            </a:r>
            <a:endParaRPr lang="sv-SE" sz="1200" dirty="0"/>
          </a:p>
          <a:p>
            <a:endParaRPr lang="sv-SE" sz="1200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200" dirty="0" err="1">
                <a:solidFill>
                  <a:schemeClr val="tx1"/>
                </a:solidFill>
              </a:rPr>
              <a:t>Libraries</a:t>
            </a:r>
            <a:r>
              <a:rPr lang="sv-SE" sz="1200" dirty="0">
                <a:solidFill>
                  <a:schemeClr val="tx1"/>
                </a:solidFill>
              </a:rPr>
              <a:t> </a:t>
            </a:r>
            <a:r>
              <a:rPr lang="sv-SE" sz="1200" dirty="0" err="1">
                <a:solidFill>
                  <a:schemeClr val="tx1"/>
                </a:solidFill>
              </a:rPr>
              <a:t>exist</a:t>
            </a:r>
            <a:r>
              <a:rPr lang="sv-SE" sz="1200" dirty="0">
                <a:solidFill>
                  <a:schemeClr val="tx1"/>
                </a:solidFill>
              </a:rPr>
              <a:t> in </a:t>
            </a:r>
            <a:r>
              <a:rPr lang="sv-SE" sz="1200" dirty="0" err="1">
                <a:solidFill>
                  <a:schemeClr val="tx1"/>
                </a:solidFill>
              </a:rPr>
              <a:t>almost</a:t>
            </a:r>
            <a:r>
              <a:rPr lang="sv-SE" sz="1200" dirty="0">
                <a:solidFill>
                  <a:schemeClr val="tx1"/>
                </a:solidFill>
              </a:rPr>
              <a:t> all </a:t>
            </a:r>
            <a:r>
              <a:rPr lang="sv-SE" sz="1200" dirty="0" err="1">
                <a:solidFill>
                  <a:schemeClr val="tx1"/>
                </a:solidFill>
              </a:rPr>
              <a:t>programming</a:t>
            </a:r>
            <a:r>
              <a:rPr lang="sv-SE" sz="1200" dirty="0">
                <a:solidFill>
                  <a:schemeClr val="tx1"/>
                </a:solidFill>
              </a:rPr>
              <a:t> </a:t>
            </a:r>
            <a:r>
              <a:rPr lang="sv-SE" sz="1200" dirty="0" err="1">
                <a:solidFill>
                  <a:schemeClr val="tx1"/>
                </a:solidFill>
              </a:rPr>
              <a:t>language</a:t>
            </a:r>
            <a:r>
              <a:rPr lang="sv-SE" sz="1200" dirty="0">
                <a:solidFill>
                  <a:schemeClr val="tx1"/>
                </a:solidFill>
              </a:rPr>
              <a:t> to play </a:t>
            </a:r>
            <a:r>
              <a:rPr lang="sv-SE" sz="1200" dirty="0" err="1">
                <a:solidFill>
                  <a:schemeClr val="tx1"/>
                </a:solidFill>
              </a:rPr>
              <a:t>with</a:t>
            </a:r>
            <a:r>
              <a:rPr lang="sv-SE" sz="1200" dirty="0">
                <a:solidFill>
                  <a:schemeClr val="tx1"/>
                </a:solidFill>
              </a:rPr>
              <a:t> GFF GTF format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v-SE" sz="1200" dirty="0">
              <a:solidFill>
                <a:schemeClr val="tx1"/>
              </a:solidFill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sz="1200" dirty="0">
                <a:solidFill>
                  <a:schemeClr val="tx1"/>
                </a:solidFill>
              </a:rPr>
              <a:t>In the </a:t>
            </a:r>
            <a:r>
              <a:rPr lang="sv-SE" sz="1200" dirty="0" err="1">
                <a:solidFill>
                  <a:schemeClr val="tx1"/>
                </a:solidFill>
              </a:rPr>
              <a:t>goal</a:t>
            </a:r>
            <a:r>
              <a:rPr lang="sv-SE" sz="1200" dirty="0">
                <a:solidFill>
                  <a:schemeClr val="tx1"/>
                </a:solidFill>
              </a:rPr>
              <a:t> </a:t>
            </a:r>
            <a:r>
              <a:rPr lang="sv-SE" sz="1200" dirty="0" err="1">
                <a:solidFill>
                  <a:schemeClr val="tx1"/>
                </a:solidFill>
              </a:rPr>
              <a:t>of</a:t>
            </a:r>
            <a:r>
              <a:rPr lang="sv-SE" sz="1200" dirty="0">
                <a:solidFill>
                  <a:schemeClr val="tx1"/>
                </a:solidFill>
              </a:rPr>
              <a:t> handling all </a:t>
            </a:r>
            <a:r>
              <a:rPr lang="sv-SE" sz="1200" dirty="0" err="1">
                <a:solidFill>
                  <a:schemeClr val="tx1"/>
                </a:solidFill>
              </a:rPr>
              <a:t>cases</a:t>
            </a:r>
            <a:r>
              <a:rPr lang="sv-SE" sz="1200" dirty="0">
                <a:solidFill>
                  <a:schemeClr val="tx1"/>
                </a:solidFill>
              </a:rPr>
              <a:t> </a:t>
            </a:r>
            <a:r>
              <a:rPr lang="sv-SE" sz="1200" dirty="0" err="1">
                <a:solidFill>
                  <a:schemeClr val="tx1"/>
                </a:solidFill>
              </a:rPr>
              <a:t>with</a:t>
            </a:r>
            <a:r>
              <a:rPr lang="sv-SE" sz="1200" dirty="0">
                <a:solidFill>
                  <a:schemeClr val="tx1"/>
                </a:solidFill>
              </a:rPr>
              <a:t> an </a:t>
            </a:r>
            <a:r>
              <a:rPr lang="sv-SE" sz="1200" dirty="0" err="1">
                <a:solidFill>
                  <a:schemeClr val="tx1"/>
                </a:solidFill>
              </a:rPr>
              <a:t>univeral</a:t>
            </a:r>
            <a:r>
              <a:rPr lang="sv-SE" sz="1200" dirty="0">
                <a:solidFill>
                  <a:schemeClr val="tx1"/>
                </a:solidFill>
              </a:rPr>
              <a:t> </a:t>
            </a:r>
            <a:r>
              <a:rPr lang="sv-SE" sz="1200" dirty="0" err="1">
                <a:solidFill>
                  <a:schemeClr val="tx1"/>
                </a:solidFill>
              </a:rPr>
              <a:t>tool</a:t>
            </a:r>
            <a:r>
              <a:rPr lang="sv-SE" sz="1200" dirty="0">
                <a:solidFill>
                  <a:schemeClr val="tx1"/>
                </a:solidFill>
              </a:rPr>
              <a:t> </a:t>
            </a:r>
            <a:r>
              <a:rPr lang="sv-SE" sz="1200" dirty="0" err="1">
                <a:solidFill>
                  <a:schemeClr val="tx1"/>
                </a:solidFill>
              </a:rPr>
              <a:t>easy</a:t>
            </a:r>
            <a:r>
              <a:rPr lang="sv-SE" sz="1200" dirty="0">
                <a:solidFill>
                  <a:schemeClr val="tx1"/>
                </a:solidFill>
              </a:rPr>
              <a:t> to </a:t>
            </a:r>
            <a:r>
              <a:rPr lang="sv-SE" sz="1200" dirty="0" err="1">
                <a:solidFill>
                  <a:schemeClr val="tx1"/>
                </a:solidFill>
              </a:rPr>
              <a:t>use</a:t>
            </a:r>
            <a:r>
              <a:rPr lang="sv-SE" sz="1200" dirty="0">
                <a:solidFill>
                  <a:schemeClr val="tx1"/>
                </a:solidFill>
              </a:rPr>
              <a:t>, I </a:t>
            </a:r>
            <a:r>
              <a:rPr lang="sv-SE" sz="1200" dirty="0" err="1">
                <a:solidFill>
                  <a:schemeClr val="tx1"/>
                </a:solidFill>
              </a:rPr>
              <a:t>developed</a:t>
            </a:r>
            <a:r>
              <a:rPr lang="sv-SE" sz="1200" dirty="0">
                <a:solidFill>
                  <a:schemeClr val="tx1"/>
                </a:solidFill>
              </a:rPr>
              <a:t> AGAT.</a:t>
            </a:r>
          </a:p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193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dirty="0">
                <a:latin typeface="-apple-system"/>
              </a:rPr>
              <a:t>AGAT has the </a:t>
            </a:r>
            <a:r>
              <a:rPr lang="sv-SE" dirty="0" err="1">
                <a:latin typeface="-apple-system"/>
              </a:rPr>
              <a:t>power</a:t>
            </a:r>
            <a:r>
              <a:rPr lang="sv-SE" dirty="0">
                <a:latin typeface="-apple-system"/>
              </a:rPr>
              <a:t> to check, fix, </a:t>
            </a:r>
            <a:r>
              <a:rPr lang="sv-SE" dirty="0" err="1">
                <a:latin typeface="-apple-system"/>
              </a:rPr>
              <a:t>add</a:t>
            </a:r>
            <a:r>
              <a:rPr lang="sv-SE" dirty="0">
                <a:latin typeface="-apple-system"/>
              </a:rPr>
              <a:t> </a:t>
            </a:r>
            <a:r>
              <a:rPr lang="sv-SE" dirty="0" err="1">
                <a:latin typeface="-apple-system"/>
              </a:rPr>
              <a:t>missing</a:t>
            </a:r>
            <a:r>
              <a:rPr lang="sv-SE" dirty="0">
                <a:latin typeface="-apple-system"/>
              </a:rPr>
              <a:t> information (features/</a:t>
            </a:r>
            <a:r>
              <a:rPr lang="sv-SE" dirty="0" err="1">
                <a:latin typeface="-apple-system"/>
              </a:rPr>
              <a:t>attributes</a:t>
            </a:r>
            <a:r>
              <a:rPr lang="sv-SE" dirty="0">
                <a:latin typeface="-apple-system"/>
              </a:rPr>
              <a:t>) </a:t>
            </a:r>
            <a:r>
              <a:rPr lang="sv-SE" dirty="0" err="1">
                <a:latin typeface="-apple-system"/>
              </a:rPr>
              <a:t>of</a:t>
            </a:r>
            <a:r>
              <a:rPr lang="sv-SE" dirty="0">
                <a:latin typeface="-apple-system"/>
              </a:rPr>
              <a:t> </a:t>
            </a:r>
            <a:r>
              <a:rPr lang="sv-SE" dirty="0" err="1">
                <a:latin typeface="-apple-system"/>
              </a:rPr>
              <a:t>any</a:t>
            </a:r>
            <a:r>
              <a:rPr lang="sv-SE" dirty="0">
                <a:latin typeface="-apple-system"/>
              </a:rPr>
              <a:t> kind </a:t>
            </a:r>
            <a:r>
              <a:rPr lang="sv-SE" dirty="0" err="1">
                <a:latin typeface="-apple-system"/>
              </a:rPr>
              <a:t>of</a:t>
            </a:r>
            <a:r>
              <a:rPr lang="sv-SE" dirty="0">
                <a:latin typeface="-apple-system"/>
              </a:rPr>
              <a:t> GTF and GFF to </a:t>
            </a:r>
            <a:r>
              <a:rPr lang="sv-SE" dirty="0" err="1">
                <a:latin typeface="-apple-system"/>
              </a:rPr>
              <a:t>create</a:t>
            </a:r>
            <a:r>
              <a:rPr lang="sv-SE" dirty="0">
                <a:latin typeface="-apple-system"/>
              </a:rPr>
              <a:t> </a:t>
            </a:r>
            <a:r>
              <a:rPr lang="sv-SE" dirty="0" err="1">
                <a:latin typeface="-apple-system"/>
              </a:rPr>
              <a:t>complete</a:t>
            </a:r>
            <a:r>
              <a:rPr lang="sv-SE" dirty="0">
                <a:latin typeface="-apple-system"/>
              </a:rPr>
              <a:t>, </a:t>
            </a:r>
            <a:r>
              <a:rPr lang="sv-SE" dirty="0" err="1">
                <a:latin typeface="-apple-system"/>
              </a:rPr>
              <a:t>sorted</a:t>
            </a:r>
            <a:r>
              <a:rPr lang="sv-SE" dirty="0">
                <a:latin typeface="-apple-system"/>
              </a:rPr>
              <a:t> and </a:t>
            </a:r>
            <a:r>
              <a:rPr lang="sv-SE" dirty="0" err="1">
                <a:latin typeface="-apple-system"/>
              </a:rPr>
              <a:t>standardised</a:t>
            </a:r>
            <a:r>
              <a:rPr lang="sv-SE" dirty="0">
                <a:latin typeface="-apple-system"/>
              </a:rPr>
              <a:t> gff3 format. Over the </a:t>
            </a:r>
            <a:r>
              <a:rPr lang="sv-SE" dirty="0" err="1">
                <a:latin typeface="-apple-system"/>
              </a:rPr>
              <a:t>years</a:t>
            </a:r>
            <a:r>
              <a:rPr lang="sv-SE" dirty="0">
                <a:latin typeface="-apple-system"/>
              </a:rPr>
              <a:t> it has </a:t>
            </a:r>
            <a:r>
              <a:rPr lang="sv-SE" dirty="0" err="1">
                <a:latin typeface="-apple-system"/>
              </a:rPr>
              <a:t>been</a:t>
            </a:r>
            <a:r>
              <a:rPr lang="sv-SE" dirty="0">
                <a:latin typeface="-apple-system"/>
              </a:rPr>
              <a:t> </a:t>
            </a:r>
            <a:r>
              <a:rPr lang="sv-SE" dirty="0" err="1">
                <a:latin typeface="-apple-system"/>
              </a:rPr>
              <a:t>enriched</a:t>
            </a:r>
            <a:r>
              <a:rPr lang="sv-SE" dirty="0">
                <a:latin typeface="-apple-system"/>
              </a:rPr>
              <a:t> by </a:t>
            </a:r>
            <a:r>
              <a:rPr lang="sv-SE" dirty="0" err="1">
                <a:latin typeface="-apple-system"/>
              </a:rPr>
              <a:t>many</a:t>
            </a:r>
            <a:r>
              <a:rPr lang="sv-SE" dirty="0">
                <a:latin typeface="-apple-system"/>
              </a:rPr>
              <a:t> </a:t>
            </a:r>
            <a:r>
              <a:rPr lang="sv-SE" dirty="0" err="1">
                <a:latin typeface="-apple-system"/>
              </a:rPr>
              <a:t>many</a:t>
            </a:r>
            <a:r>
              <a:rPr lang="sv-SE" dirty="0">
                <a:latin typeface="-apple-system"/>
              </a:rPr>
              <a:t> </a:t>
            </a:r>
            <a:r>
              <a:rPr lang="sv-SE" dirty="0" err="1">
                <a:latin typeface="-apple-system"/>
              </a:rPr>
              <a:t>tools</a:t>
            </a:r>
            <a:r>
              <a:rPr lang="sv-SE" dirty="0">
                <a:latin typeface="-apple-system"/>
              </a:rPr>
              <a:t> to </a:t>
            </a:r>
            <a:r>
              <a:rPr lang="sv-SE" dirty="0" err="1">
                <a:latin typeface="-apple-system"/>
              </a:rPr>
              <a:t>perform</a:t>
            </a:r>
            <a:r>
              <a:rPr lang="sv-SE" dirty="0">
                <a:latin typeface="-apple-system"/>
              </a:rPr>
              <a:t> just </a:t>
            </a:r>
            <a:r>
              <a:rPr lang="sv-SE" dirty="0" err="1">
                <a:latin typeface="-apple-system"/>
              </a:rPr>
              <a:t>about</a:t>
            </a:r>
            <a:r>
              <a:rPr lang="sv-SE" dirty="0">
                <a:latin typeface="-apple-system"/>
              </a:rPr>
              <a:t> </a:t>
            </a:r>
            <a:r>
              <a:rPr lang="sv-SE" dirty="0" err="1">
                <a:latin typeface="-apple-system"/>
              </a:rPr>
              <a:t>any</a:t>
            </a:r>
            <a:r>
              <a:rPr lang="sv-SE" dirty="0">
                <a:latin typeface="-apple-system"/>
              </a:rPr>
              <a:t> tasks </a:t>
            </a:r>
            <a:r>
              <a:rPr lang="sv-SE" dirty="0" err="1">
                <a:latin typeface="-apple-system"/>
              </a:rPr>
              <a:t>that</a:t>
            </a:r>
            <a:r>
              <a:rPr lang="sv-SE" dirty="0">
                <a:latin typeface="-apple-system"/>
              </a:rPr>
              <a:t> is </a:t>
            </a:r>
            <a:r>
              <a:rPr lang="sv-SE" dirty="0" err="1">
                <a:latin typeface="-apple-system"/>
              </a:rPr>
              <a:t>possible</a:t>
            </a:r>
            <a:r>
              <a:rPr lang="sv-SE" dirty="0">
                <a:latin typeface="-apple-system"/>
              </a:rPr>
              <a:t> </a:t>
            </a:r>
            <a:r>
              <a:rPr lang="sv-SE" dirty="0" err="1">
                <a:latin typeface="-apple-system"/>
              </a:rPr>
              <a:t>related</a:t>
            </a:r>
            <a:r>
              <a:rPr lang="sv-SE" dirty="0">
                <a:latin typeface="-apple-system"/>
              </a:rPr>
              <a:t> to GTF/GFF format </a:t>
            </a:r>
            <a:r>
              <a:rPr lang="sv-SE" dirty="0" err="1">
                <a:latin typeface="-apple-system"/>
              </a:rPr>
              <a:t>files</a:t>
            </a:r>
            <a:r>
              <a:rPr lang="sv-SE" dirty="0">
                <a:latin typeface="-apple-system"/>
              </a:rPr>
              <a:t> (</a:t>
            </a:r>
            <a:r>
              <a:rPr lang="sv-SE" dirty="0" err="1">
                <a:latin typeface="-apple-system"/>
              </a:rPr>
              <a:t>sanitizing</a:t>
            </a:r>
            <a:r>
              <a:rPr lang="sv-SE" dirty="0">
                <a:latin typeface="-apple-system"/>
              </a:rPr>
              <a:t>, </a:t>
            </a:r>
            <a:r>
              <a:rPr lang="sv-SE" dirty="0" err="1">
                <a:latin typeface="-apple-system"/>
              </a:rPr>
              <a:t>conversions</a:t>
            </a:r>
            <a:r>
              <a:rPr lang="sv-SE" dirty="0">
                <a:latin typeface="-apple-system"/>
              </a:rPr>
              <a:t>, </a:t>
            </a:r>
            <a:r>
              <a:rPr lang="sv-SE" dirty="0" err="1">
                <a:latin typeface="-apple-system"/>
              </a:rPr>
              <a:t>merging</a:t>
            </a:r>
            <a:r>
              <a:rPr lang="sv-SE" dirty="0">
                <a:latin typeface="-apple-system"/>
              </a:rPr>
              <a:t>, </a:t>
            </a:r>
            <a:r>
              <a:rPr lang="sv-SE" dirty="0" err="1">
                <a:latin typeface="-apple-system"/>
              </a:rPr>
              <a:t>modifying</a:t>
            </a:r>
            <a:r>
              <a:rPr lang="sv-SE" dirty="0">
                <a:latin typeface="-apple-system"/>
              </a:rPr>
              <a:t>, </a:t>
            </a:r>
            <a:r>
              <a:rPr lang="sv-SE" dirty="0" err="1">
                <a:latin typeface="-apple-system"/>
              </a:rPr>
              <a:t>filtering</a:t>
            </a:r>
            <a:r>
              <a:rPr lang="sv-SE" dirty="0">
                <a:latin typeface="-apple-system"/>
              </a:rPr>
              <a:t>, FASTA </a:t>
            </a:r>
            <a:r>
              <a:rPr lang="sv-SE" dirty="0" err="1">
                <a:latin typeface="-apple-system"/>
              </a:rPr>
              <a:t>sequence</a:t>
            </a:r>
            <a:r>
              <a:rPr lang="sv-SE" dirty="0">
                <a:latin typeface="-apple-system"/>
              </a:rPr>
              <a:t> </a:t>
            </a:r>
            <a:r>
              <a:rPr lang="sv-SE" dirty="0" err="1">
                <a:latin typeface="-apple-system"/>
              </a:rPr>
              <a:t>extraction</a:t>
            </a:r>
            <a:r>
              <a:rPr lang="sv-SE" dirty="0">
                <a:latin typeface="-apple-system"/>
              </a:rPr>
              <a:t>, </a:t>
            </a:r>
            <a:r>
              <a:rPr lang="sv-SE" dirty="0" err="1">
                <a:latin typeface="-apple-system"/>
              </a:rPr>
              <a:t>adding</a:t>
            </a:r>
            <a:r>
              <a:rPr lang="sv-SE" dirty="0">
                <a:latin typeface="-apple-system"/>
              </a:rPr>
              <a:t> information, and so </a:t>
            </a:r>
            <a:r>
              <a:rPr lang="sv-SE" dirty="0" err="1">
                <a:latin typeface="-apple-system"/>
              </a:rPr>
              <a:t>one</a:t>
            </a:r>
            <a:r>
              <a:rPr lang="sv-SE" dirty="0">
                <a:latin typeface="-apple-system"/>
              </a:rPr>
              <a:t>). </a:t>
            </a:r>
            <a:r>
              <a:rPr lang="sv-SE" dirty="0" err="1">
                <a:latin typeface="-apple-system"/>
              </a:rPr>
              <a:t>Comparing</a:t>
            </a:r>
            <a:r>
              <a:rPr lang="sv-SE" dirty="0">
                <a:latin typeface="-apple-system"/>
              </a:rPr>
              <a:t> to </a:t>
            </a:r>
            <a:r>
              <a:rPr lang="sv-SE" dirty="0" err="1">
                <a:latin typeface="-apple-system"/>
              </a:rPr>
              <a:t>other</a:t>
            </a:r>
            <a:r>
              <a:rPr lang="sv-SE" dirty="0">
                <a:latin typeface="-apple-system"/>
              </a:rPr>
              <a:t> </a:t>
            </a:r>
            <a:r>
              <a:rPr lang="sv-SE" dirty="0" err="1">
                <a:latin typeface="-apple-system"/>
              </a:rPr>
              <a:t>methods</a:t>
            </a:r>
            <a:r>
              <a:rPr lang="sv-SE" dirty="0">
                <a:latin typeface="-apple-system"/>
              </a:rPr>
              <a:t> AGAT is robust to </a:t>
            </a:r>
            <a:r>
              <a:rPr lang="sv-SE" dirty="0" err="1">
                <a:latin typeface="-apple-system"/>
              </a:rPr>
              <a:t>even</a:t>
            </a:r>
            <a:r>
              <a:rPr lang="sv-SE" dirty="0">
                <a:latin typeface="-apple-system"/>
              </a:rPr>
              <a:t> the </a:t>
            </a:r>
            <a:r>
              <a:rPr lang="sv-SE" dirty="0" err="1">
                <a:latin typeface="-apple-system"/>
              </a:rPr>
              <a:t>most</a:t>
            </a:r>
            <a:r>
              <a:rPr lang="sv-SE" dirty="0">
                <a:latin typeface="-apple-system"/>
              </a:rPr>
              <a:t> </a:t>
            </a:r>
            <a:r>
              <a:rPr lang="sv-SE" dirty="0" err="1">
                <a:latin typeface="-apple-system"/>
              </a:rPr>
              <a:t>despicable</a:t>
            </a:r>
            <a:r>
              <a:rPr lang="sv-SE" dirty="0">
                <a:latin typeface="-apple-system"/>
              </a:rPr>
              <a:t> GTF/GFF </a:t>
            </a:r>
            <a:r>
              <a:rPr lang="sv-SE" dirty="0" err="1">
                <a:latin typeface="-apple-system"/>
              </a:rPr>
              <a:t>files</a:t>
            </a:r>
            <a:r>
              <a:rPr lang="sv-SE" dirty="0">
                <a:latin typeface="-apple-system"/>
              </a:rPr>
              <a:t>.</a:t>
            </a:r>
            <a:endParaRPr lang="sv-SE" dirty="0"/>
          </a:p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7346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Robust and universal </a:t>
            </a:r>
            <a:r>
              <a:rPr lang="sv-SE" dirty="0" err="1"/>
              <a:t>thanks</a:t>
            </a:r>
            <a:r>
              <a:rPr lang="sv-SE" dirty="0"/>
              <a:t> to 4 </a:t>
            </a:r>
            <a:r>
              <a:rPr lang="sv-SE" dirty="0" err="1"/>
              <a:t>key</a:t>
            </a:r>
            <a:r>
              <a:rPr lang="sv-SE" dirty="0"/>
              <a:t> </a:t>
            </a:r>
            <a:r>
              <a:rPr lang="sv-SE" dirty="0" err="1"/>
              <a:t>points</a:t>
            </a:r>
            <a:r>
              <a:rPr lang="sv-SE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9623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err="1"/>
              <a:t>Fun</a:t>
            </a:r>
            <a:r>
              <a:rPr lang="sv-SE" dirty="0"/>
              <a:t> transcript not </a:t>
            </a:r>
            <a:r>
              <a:rPr lang="sv-SE" dirty="0" err="1"/>
              <a:t>known</a:t>
            </a:r>
            <a:r>
              <a:rPr lang="sv-SE" dirty="0"/>
              <a:t> by AGAT, it </a:t>
            </a:r>
            <a:r>
              <a:rPr lang="sv-SE" dirty="0" err="1"/>
              <a:t>will</a:t>
            </a:r>
            <a:r>
              <a:rPr lang="sv-SE" dirty="0"/>
              <a:t> </a:t>
            </a:r>
            <a:r>
              <a:rPr lang="sv-SE" dirty="0" err="1"/>
              <a:t>inform</a:t>
            </a:r>
            <a:r>
              <a:rPr lang="sv-SE" dirty="0"/>
              <a:t> the </a:t>
            </a:r>
            <a:r>
              <a:rPr lang="sv-SE" dirty="0" err="1"/>
              <a:t>user</a:t>
            </a:r>
            <a:r>
              <a:rPr lang="sv-SE" dirty="0"/>
              <a:t> and </a:t>
            </a:r>
            <a:r>
              <a:rPr lang="sv-SE" dirty="0" err="1"/>
              <a:t>throw</a:t>
            </a:r>
            <a:r>
              <a:rPr lang="sv-SE" dirty="0"/>
              <a:t> </a:t>
            </a:r>
            <a:r>
              <a:rPr lang="sv-SE" dirty="0" err="1"/>
              <a:t>away</a:t>
            </a:r>
            <a:r>
              <a:rPr lang="sv-SE" dirty="0"/>
              <a:t> the feature. If </a:t>
            </a:r>
            <a:r>
              <a:rPr lang="sv-SE" dirty="0" err="1"/>
              <a:t>unknown</a:t>
            </a:r>
            <a:r>
              <a:rPr lang="sv-SE" dirty="0"/>
              <a:t> by AGAT </a:t>
            </a:r>
            <a:r>
              <a:rPr lang="sv-SE" dirty="0" err="1"/>
              <a:t>you</a:t>
            </a:r>
            <a:r>
              <a:rPr lang="sv-SE" dirty="0"/>
              <a:t> </a:t>
            </a:r>
            <a:r>
              <a:rPr lang="sv-SE" dirty="0" err="1"/>
              <a:t>can</a:t>
            </a:r>
            <a:r>
              <a:rPr lang="sv-SE" dirty="0"/>
              <a:t> </a:t>
            </a:r>
            <a:r>
              <a:rPr lang="sv-SE" dirty="0" err="1"/>
              <a:t>add</a:t>
            </a:r>
            <a:r>
              <a:rPr lang="sv-SE" dirty="0"/>
              <a:t> it to the </a:t>
            </a:r>
            <a:r>
              <a:rPr lang="sv-SE" dirty="0" err="1"/>
              <a:t>corresponding</a:t>
            </a:r>
            <a:r>
              <a:rPr lang="sv-SE" dirty="0"/>
              <a:t> AGAT </a:t>
            </a:r>
            <a:r>
              <a:rPr lang="sv-SE" dirty="0" err="1"/>
              <a:t>json</a:t>
            </a:r>
            <a:r>
              <a:rPr lang="sv-SE" dirty="0"/>
              <a:t> </a:t>
            </a:r>
            <a:r>
              <a:rPr lang="sv-SE" dirty="0" err="1"/>
              <a:t>file</a:t>
            </a:r>
            <a:endParaRPr lang="sv-SE" dirty="0"/>
          </a:p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2062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Part or not to the </a:t>
            </a:r>
            <a:r>
              <a:rPr lang="sv-SE" dirty="0" err="1"/>
              <a:t>sequence</a:t>
            </a:r>
            <a:r>
              <a:rPr lang="sv-SE" dirty="0"/>
              <a:t> </a:t>
            </a:r>
            <a:r>
              <a:rPr lang="sv-SE" dirty="0" err="1"/>
              <a:t>onotlogy</a:t>
            </a:r>
            <a:r>
              <a:rPr lang="sv-SE" dirty="0"/>
              <a:t> it </a:t>
            </a:r>
            <a:r>
              <a:rPr lang="sv-SE" dirty="0" err="1"/>
              <a:t>does</a:t>
            </a:r>
            <a:r>
              <a:rPr lang="sv-SE" dirty="0"/>
              <a:t> not make </a:t>
            </a:r>
            <a:r>
              <a:rPr lang="sv-SE" dirty="0" err="1"/>
              <a:t>any</a:t>
            </a:r>
            <a:r>
              <a:rPr lang="sv-SE" dirty="0"/>
              <a:t> </a:t>
            </a:r>
            <a:r>
              <a:rPr lang="sv-SE" dirty="0" err="1"/>
              <a:t>difference</a:t>
            </a:r>
            <a:r>
              <a:rPr lang="sv-SE" dirty="0"/>
              <a:t> to AGAT, </a:t>
            </a:r>
            <a:r>
              <a:rPr lang="sv-SE" dirty="0" err="1"/>
              <a:t>but</a:t>
            </a:r>
            <a:r>
              <a:rPr lang="sv-SE" dirty="0"/>
              <a:t> it </a:t>
            </a:r>
            <a:r>
              <a:rPr lang="sv-SE" dirty="0" err="1"/>
              <a:t>will</a:t>
            </a:r>
            <a:r>
              <a:rPr lang="sv-SE" dirty="0"/>
              <a:t> </a:t>
            </a:r>
            <a:r>
              <a:rPr lang="sv-SE" dirty="0" err="1"/>
              <a:t>inform</a:t>
            </a:r>
            <a:r>
              <a:rPr lang="sv-SE" dirty="0"/>
              <a:t> the </a:t>
            </a:r>
            <a:r>
              <a:rPr lang="sv-SE" dirty="0" err="1"/>
              <a:t>user</a:t>
            </a:r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5944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2681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226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GFF/Format is used to describe features like gene and transcripts in sequences.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0821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GFF format specifications has evolved many times to face up new needs and improve interoperability. Early in the evolution of the format, in 2000 a "speciation" occurred that gave birth to the General Transfer Format, while the GFF acronym changed to become the General Feature Format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3813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EC743D-6E37-45FA-A736-25BAE6A6C70C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5767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Conceived in 1997 the GFF format specifications have evolved many times to face up new needs and improve interoperability. Early in the evolution of the format, in 2000 a "speciation" occurred that gave birth to the General Transfer Format, while the GFF acronym changed to become the General Feature Format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89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formats were originally designed for annotation tools. The vast majority of annotation tools that have been developed over the years converged to the use of one of this 2 convenient formats.</a:t>
            </a:r>
            <a:endParaRPr lang="en-US" baseline="0" dirty="0"/>
          </a:p>
          <a:p>
            <a:r>
              <a:rPr lang="en-US" dirty="0"/>
              <a:t>The GFF/GTF format has been widely accepted because it allows</a:t>
            </a:r>
            <a:r>
              <a:rPr lang="en-US" baseline="0" dirty="0"/>
              <a:t> some freedom/flexibility and</a:t>
            </a:r>
            <a:r>
              <a:rPr lang="en-US" dirty="0"/>
              <a:t> can hold a wide variety of </a:t>
            </a:r>
            <a:r>
              <a:rPr lang="en-US"/>
              <a:t>information.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682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These formats are democratized and widely used now. They are actually used by tools that require information about feature position for analysis.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142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b="1" baseline="0" dirty="0"/>
              <a:t>GFF and GTF </a:t>
            </a:r>
            <a:r>
              <a:rPr lang="fi-FI" b="1" baseline="0" dirty="0" err="1"/>
              <a:t>format</a:t>
            </a:r>
            <a:r>
              <a:rPr lang="fi-FI" b="1" baseline="0" dirty="0"/>
              <a:t> </a:t>
            </a:r>
            <a:r>
              <a:rPr lang="fi-FI" b="1" baseline="0" dirty="0" err="1"/>
              <a:t>are</a:t>
            </a:r>
            <a:r>
              <a:rPr lang="fi-FI" b="1" baseline="0" dirty="0"/>
              <a:t> </a:t>
            </a:r>
            <a:r>
              <a:rPr lang="fi-FI" b="1" baseline="0" dirty="0" err="1"/>
              <a:t>very</a:t>
            </a:r>
            <a:r>
              <a:rPr lang="fi-FI" b="1" baseline="0" dirty="0"/>
              <a:t> </a:t>
            </a:r>
            <a:r>
              <a:rPr lang="fi-FI" b="1" baseline="0" dirty="0" err="1"/>
              <a:t>similar</a:t>
            </a:r>
            <a:r>
              <a:rPr lang="fi-FI" b="1" baseline="0" dirty="0"/>
              <a:t>. </a:t>
            </a:r>
            <a:r>
              <a:rPr lang="fi-FI" b="1" baseline="0" dirty="0" err="1"/>
              <a:t>Let's</a:t>
            </a:r>
            <a:r>
              <a:rPr lang="fi-FI" b="1" baseline="0" dirty="0"/>
              <a:t> </a:t>
            </a:r>
            <a:r>
              <a:rPr lang="fi-FI" b="1" baseline="0" dirty="0" err="1"/>
              <a:t>have</a:t>
            </a:r>
            <a:r>
              <a:rPr lang="fi-FI" b="1" baseline="0" dirty="0"/>
              <a:t> </a:t>
            </a:r>
            <a:r>
              <a:rPr lang="fi-FI" b="1" baseline="0" dirty="0" err="1"/>
              <a:t>have</a:t>
            </a:r>
            <a:r>
              <a:rPr lang="fi-FI" b="1" baseline="0" dirty="0"/>
              <a:t> look at a GFF </a:t>
            </a:r>
            <a:r>
              <a:rPr lang="fi-FI" b="1" baseline="0" dirty="0" err="1"/>
              <a:t>file</a:t>
            </a:r>
            <a:r>
              <a:rPr lang="fi-FI" b="1" baseline="0" dirty="0"/>
              <a:t> </a:t>
            </a:r>
            <a:r>
              <a:rPr lang="fi-FI" b="1" baseline="0" dirty="0" err="1"/>
              <a:t>first</a:t>
            </a:r>
            <a:endParaRPr lang="fi-FI" b="1" baseline="0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b="1" baseline="0" dirty="0"/>
              <a:t>1) </a:t>
            </a:r>
            <a:r>
              <a:rPr lang="fi-FI" b="1" baseline="0" dirty="0" err="1"/>
              <a:t>Header</a:t>
            </a:r>
            <a:r>
              <a:rPr lang="fi-FI" b="1" baseline="0" dirty="0"/>
              <a:t> - </a:t>
            </a:r>
            <a:r>
              <a:rPr lang="fi-FI" b="1" baseline="0" dirty="0" err="1"/>
              <a:t>contains</a:t>
            </a:r>
            <a:r>
              <a:rPr lang="fi-FI" b="1" baseline="0" dirty="0"/>
              <a:t> metadata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b="1" baseline="0" dirty="0"/>
              <a:t>2) </a:t>
            </a:r>
            <a:r>
              <a:rPr lang="fi-FI" b="1" baseline="0" dirty="0" err="1"/>
              <a:t>one</a:t>
            </a:r>
            <a:r>
              <a:rPr lang="fi-FI" b="1" baseline="0" dirty="0"/>
              <a:t> feature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b="1" baseline="0" dirty="0"/>
              <a:t>3) 9 </a:t>
            </a:r>
            <a:r>
              <a:rPr lang="fi-FI" b="1" baseline="0" dirty="0" err="1"/>
              <a:t>columns</a:t>
            </a:r>
            <a:r>
              <a:rPr lang="fi-FI" b="1" baseline="0" dirty="0"/>
              <a:t> </a:t>
            </a:r>
            <a:r>
              <a:rPr lang="fi-FI" b="1" baseline="0" dirty="0" err="1"/>
              <a:t>tab</a:t>
            </a:r>
            <a:r>
              <a:rPr lang="fi-FI" b="1" baseline="0" dirty="0"/>
              <a:t> </a:t>
            </a:r>
            <a:r>
              <a:rPr lang="fi-FI" b="1" baseline="0" dirty="0" err="1"/>
              <a:t>delimited</a:t>
            </a:r>
            <a:endParaRPr lang="fi-FI" b="1" baseline="0" dirty="0"/>
          </a:p>
          <a:p>
            <a:pPr marL="45720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9th column is a list of attributes in tag-value type structure. Attributes can store a wide variety of information. Some attributes  are used to set relationship between features.  </a:t>
            </a:r>
            <a:endParaRPr lang="fi-FI" b="1" baseline="0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b="1" baseline="0" dirty="0"/>
              <a:t>4) </a:t>
            </a:r>
            <a:r>
              <a:rPr lang="fi-FI" b="1" baseline="0" dirty="0" err="1"/>
              <a:t>features</a:t>
            </a:r>
            <a:r>
              <a:rPr lang="fi-FI" b="1" baseline="0" dirty="0"/>
              <a:t> </a:t>
            </a:r>
            <a:r>
              <a:rPr lang="fr-FR" b="1" baseline="0" dirty="0" err="1"/>
              <a:t>linked</a:t>
            </a:r>
            <a:r>
              <a:rPr lang="fr-FR" b="1" baseline="0" dirty="0"/>
              <a:t> to </a:t>
            </a:r>
            <a:r>
              <a:rPr lang="fr-FR" b="1" baseline="0" dirty="0" err="1"/>
              <a:t>each</a:t>
            </a:r>
            <a:r>
              <a:rPr lang="fr-FR" b="1" baseline="0" dirty="0"/>
              <a:t> </a:t>
            </a:r>
            <a:r>
              <a:rPr lang="fi-FI" b="1" baseline="0" dirty="0" err="1"/>
              <a:t>other</a:t>
            </a:r>
            <a:r>
              <a:rPr lang="fi-FI" b="1" baseline="0" dirty="0"/>
              <a:t> </a:t>
            </a:r>
            <a:r>
              <a:rPr lang="fi-FI" b="1" baseline="0" dirty="0" err="1"/>
              <a:t>can</a:t>
            </a:r>
            <a:r>
              <a:rPr lang="fi-FI" b="1" baseline="0" dirty="0"/>
              <a:t> </a:t>
            </a:r>
            <a:r>
              <a:rPr lang="fi-FI" b="1" baseline="0" dirty="0" err="1"/>
              <a:t>be</a:t>
            </a:r>
            <a:r>
              <a:rPr lang="fi-FI" b="1" baseline="0" dirty="0"/>
              <a:t> </a:t>
            </a:r>
            <a:r>
              <a:rPr lang="fi-FI" b="1" baseline="0" dirty="0" err="1"/>
              <a:t>called</a:t>
            </a:r>
            <a:r>
              <a:rPr lang="fi-FI" b="1" baseline="0" dirty="0"/>
              <a:t> a </a:t>
            </a:r>
            <a:r>
              <a:rPr lang="fi-FI" b="1" baseline="0" dirty="0" err="1"/>
              <a:t>record</a:t>
            </a:r>
            <a:endParaRPr lang="fi-FI" b="1" baseline="0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Let's have a closer look at attributes </a:t>
            </a:r>
            <a:r>
              <a:rPr lang="en-US" baseline="0" dirty="0"/>
              <a:t>providing a mechanism to group features.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2439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The formats can be seen as a 3 hierarchical </a:t>
            </a:r>
            <a:r>
              <a:rPr lang="en-US" baseline="0"/>
              <a:t>levels structure.</a:t>
            </a:r>
            <a:endParaRPr lang="en-US" baseline="0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GFF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deepest ... highest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GTF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deepest ... highest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GFF and GTF  format are very similar overall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188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feature types (3</a:t>
            </a:r>
            <a:r>
              <a:rPr lang="en-GB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column)  in GFF3 has been constraint to be part of the SO.</a:t>
            </a:r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7924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Another difference between the two formats lie in the structure of the attribute column (the 9th column ).</a:t>
            </a:r>
            <a:endParaRPr lang="sv-S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Except for GFF1, the attributes are tag-value type structured  and the syntax can differ depending the version.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Moreover, some tags have predefined meanings and some tags are mandatory. The mandatory tags differ between GTF and GFF formats. </a:t>
            </a:r>
          </a:p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12BA9-FA49-8C49-913C-9903FA164E3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991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F7C0-92B5-B041-96D1-B94A2D53F123}" type="datetimeFigureOut">
              <a:rPr lang="en-US" smtClean="0"/>
              <a:t>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933B0580-DF84-9446-904E-939BF4084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483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164165"/>
            <a:ext cx="3427141" cy="32835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F7C0-92B5-B041-96D1-B94A2D53F123}" type="datetimeFigureOut">
              <a:rPr lang="en-US" smtClean="0"/>
              <a:t>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933B0580-DF84-9446-904E-939BF4084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021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F7C0-92B5-B041-96D1-B94A2D53F123}" type="datetimeFigureOut">
              <a:rPr lang="en-US" smtClean="0"/>
              <a:t>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933B0580-DF84-9446-904E-939BF4084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8344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sv-S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5F4CD-7902-DF46-A0A9-CC73F4300838}" type="datetimeFigureOut">
              <a:rPr lang="en-US" smtClean="0"/>
              <a:t>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64D63C4-25D3-6C47-9D73-B4988A2B66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4839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164165"/>
            <a:ext cx="3427141" cy="328351"/>
          </a:xfrm>
          <a:prstGeom prst="rect">
            <a:avLst/>
          </a:prstGeom>
        </p:spPr>
        <p:txBody>
          <a:bodyPr/>
          <a:lstStyle/>
          <a:p>
            <a:r>
              <a:rPr lang="sv-S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Click to edit Master text styles</a:t>
            </a:r>
          </a:p>
          <a:p>
            <a:pPr lvl="1"/>
            <a:r>
              <a:rPr lang="sv-SE"/>
              <a:t>Second level</a:t>
            </a:r>
          </a:p>
          <a:p>
            <a:pPr lvl="2"/>
            <a:r>
              <a:rPr lang="sv-SE"/>
              <a:t>Third level</a:t>
            </a:r>
          </a:p>
          <a:p>
            <a:pPr lvl="3"/>
            <a:r>
              <a:rPr lang="sv-SE"/>
              <a:t>Fourth level</a:t>
            </a:r>
          </a:p>
          <a:p>
            <a:pPr lvl="4"/>
            <a:r>
              <a:rPr lang="sv-S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5F4CD-7902-DF46-A0A9-CC73F4300838}" type="datetimeFigureOut">
              <a:rPr lang="en-US" smtClean="0"/>
              <a:t>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64D63C4-25D3-6C47-9D73-B4988A2B66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93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sv-S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5F4CD-7902-DF46-A0A9-CC73F4300838}" type="datetimeFigureOut">
              <a:rPr lang="en-US" smtClean="0"/>
              <a:t>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64D63C4-25D3-6C47-9D73-B4988A2B66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5817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164165"/>
            <a:ext cx="3427141" cy="328351"/>
          </a:xfrm>
          <a:prstGeom prst="rect">
            <a:avLst/>
          </a:prstGeom>
        </p:spPr>
        <p:txBody>
          <a:bodyPr/>
          <a:lstStyle/>
          <a:p>
            <a:r>
              <a:rPr lang="sv-S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sv-SE"/>
              <a:t>Click to edit Master text styles</a:t>
            </a:r>
          </a:p>
          <a:p>
            <a:pPr lvl="1"/>
            <a:r>
              <a:rPr lang="sv-SE"/>
              <a:t>Second level</a:t>
            </a:r>
          </a:p>
          <a:p>
            <a:pPr lvl="2"/>
            <a:r>
              <a:rPr lang="sv-SE"/>
              <a:t>Third level</a:t>
            </a:r>
          </a:p>
          <a:p>
            <a:pPr lvl="3"/>
            <a:r>
              <a:rPr lang="sv-SE"/>
              <a:t>Fourth level</a:t>
            </a:r>
          </a:p>
          <a:p>
            <a:pPr lvl="4"/>
            <a:r>
              <a:rPr lang="sv-S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sv-SE"/>
              <a:t>Click to edit Master text styles</a:t>
            </a:r>
          </a:p>
          <a:p>
            <a:pPr lvl="1"/>
            <a:r>
              <a:rPr lang="sv-SE"/>
              <a:t>Second level</a:t>
            </a:r>
          </a:p>
          <a:p>
            <a:pPr lvl="2"/>
            <a:r>
              <a:rPr lang="sv-SE"/>
              <a:t>Third level</a:t>
            </a:r>
          </a:p>
          <a:p>
            <a:pPr lvl="3"/>
            <a:r>
              <a:rPr lang="sv-SE"/>
              <a:t>Fourth level</a:t>
            </a:r>
          </a:p>
          <a:p>
            <a:pPr lvl="4"/>
            <a:r>
              <a:rPr lang="sv-SE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5F4CD-7902-DF46-A0A9-CC73F4300838}" type="datetimeFigureOut">
              <a:rPr lang="en-US" smtClean="0"/>
              <a:t>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64D63C4-25D3-6C47-9D73-B4988A2B66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8162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164165"/>
            <a:ext cx="3427141" cy="3283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sv-S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sv-S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sv-SE"/>
              <a:t>Click to edit Master text styles</a:t>
            </a:r>
          </a:p>
          <a:p>
            <a:pPr lvl="1"/>
            <a:r>
              <a:rPr lang="sv-SE"/>
              <a:t>Second level</a:t>
            </a:r>
          </a:p>
          <a:p>
            <a:pPr lvl="2"/>
            <a:r>
              <a:rPr lang="sv-SE"/>
              <a:t>Third level</a:t>
            </a:r>
          </a:p>
          <a:p>
            <a:pPr lvl="3"/>
            <a:r>
              <a:rPr lang="sv-SE"/>
              <a:t>Fourth level</a:t>
            </a:r>
          </a:p>
          <a:p>
            <a:pPr lvl="4"/>
            <a:r>
              <a:rPr lang="sv-S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sv-S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sv-SE"/>
              <a:t>Click to edit Master text styles</a:t>
            </a:r>
          </a:p>
          <a:p>
            <a:pPr lvl="1"/>
            <a:r>
              <a:rPr lang="sv-SE"/>
              <a:t>Second level</a:t>
            </a:r>
          </a:p>
          <a:p>
            <a:pPr lvl="2"/>
            <a:r>
              <a:rPr lang="sv-SE"/>
              <a:t>Third level</a:t>
            </a:r>
          </a:p>
          <a:p>
            <a:pPr lvl="3"/>
            <a:r>
              <a:rPr lang="sv-SE"/>
              <a:t>Fourth level</a:t>
            </a:r>
          </a:p>
          <a:p>
            <a:pPr lvl="4"/>
            <a:r>
              <a:rPr lang="sv-SE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5F4CD-7902-DF46-A0A9-CC73F4300838}" type="datetimeFigureOut">
              <a:rPr lang="en-US" smtClean="0"/>
              <a:t>1/7/22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64D63C4-25D3-6C47-9D73-B4988A2B66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620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164165"/>
            <a:ext cx="3427141" cy="328351"/>
          </a:xfrm>
          <a:prstGeom prst="rect">
            <a:avLst/>
          </a:prstGeom>
        </p:spPr>
        <p:txBody>
          <a:bodyPr/>
          <a:lstStyle/>
          <a:p>
            <a:r>
              <a:rPr lang="sv-SE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5F4CD-7902-DF46-A0A9-CC73F4300838}" type="datetimeFigureOut">
              <a:rPr lang="en-US" smtClean="0"/>
              <a:t>1/7/22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64D63C4-25D3-6C47-9D73-B4988A2B66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9507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5F4CD-7902-DF46-A0A9-CC73F4300838}" type="datetimeFigureOut">
              <a:rPr lang="en-US" smtClean="0"/>
              <a:t>1/7/22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64D63C4-25D3-6C47-9D73-B4988A2B66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6001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sv-S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sv-SE"/>
              <a:t>Click to edit Master text styles</a:t>
            </a:r>
          </a:p>
          <a:p>
            <a:pPr lvl="1"/>
            <a:r>
              <a:rPr lang="sv-SE"/>
              <a:t>Second level</a:t>
            </a:r>
          </a:p>
          <a:p>
            <a:pPr lvl="2"/>
            <a:r>
              <a:rPr lang="sv-SE"/>
              <a:t>Third level</a:t>
            </a:r>
          </a:p>
          <a:p>
            <a:pPr lvl="3"/>
            <a:r>
              <a:rPr lang="sv-SE"/>
              <a:t>Fourth level</a:t>
            </a:r>
          </a:p>
          <a:p>
            <a:pPr lvl="4"/>
            <a:r>
              <a:rPr lang="sv-S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sv-S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5F4CD-7902-DF46-A0A9-CC73F4300838}" type="datetimeFigureOut">
              <a:rPr lang="en-US" smtClean="0"/>
              <a:t>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64D63C4-25D3-6C47-9D73-B4988A2B66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389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164165"/>
            <a:ext cx="3427141" cy="32835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F7C0-92B5-B041-96D1-B94A2D53F123}" type="datetimeFigureOut">
              <a:rPr lang="en-US" smtClean="0"/>
              <a:t>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933B0580-DF84-9446-904E-939BF4084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9361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sv-S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r>
              <a:rPr lang="sv-SE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sv-SE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5F4CD-7902-DF46-A0A9-CC73F4300838}" type="datetimeFigureOut">
              <a:rPr lang="en-US" smtClean="0"/>
              <a:t>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64D63C4-25D3-6C47-9D73-B4988A2B66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146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164165"/>
            <a:ext cx="3427141" cy="328351"/>
          </a:xfrm>
          <a:prstGeom prst="rect">
            <a:avLst/>
          </a:prstGeom>
        </p:spPr>
        <p:txBody>
          <a:bodyPr/>
          <a:lstStyle/>
          <a:p>
            <a:r>
              <a:rPr lang="sv-S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Click to edit Master text styles</a:t>
            </a:r>
          </a:p>
          <a:p>
            <a:pPr lvl="1"/>
            <a:r>
              <a:rPr lang="sv-SE"/>
              <a:t>Second level</a:t>
            </a:r>
          </a:p>
          <a:p>
            <a:pPr lvl="2"/>
            <a:r>
              <a:rPr lang="sv-SE"/>
              <a:t>Third level</a:t>
            </a:r>
          </a:p>
          <a:p>
            <a:pPr lvl="3"/>
            <a:r>
              <a:rPr lang="sv-SE"/>
              <a:t>Fourth level</a:t>
            </a:r>
          </a:p>
          <a:p>
            <a:pPr lvl="4"/>
            <a:r>
              <a:rPr lang="sv-S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5F4CD-7902-DF46-A0A9-CC73F4300838}" type="datetimeFigureOut">
              <a:rPr lang="en-US" smtClean="0"/>
              <a:t>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64D63C4-25D3-6C47-9D73-B4988A2B66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0212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sv-S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sv-SE"/>
              <a:t>Click to edit Master text styles</a:t>
            </a:r>
          </a:p>
          <a:p>
            <a:pPr lvl="1"/>
            <a:r>
              <a:rPr lang="sv-SE"/>
              <a:t>Second level</a:t>
            </a:r>
          </a:p>
          <a:p>
            <a:pPr lvl="2"/>
            <a:r>
              <a:rPr lang="sv-SE"/>
              <a:t>Third level</a:t>
            </a:r>
          </a:p>
          <a:p>
            <a:pPr lvl="3"/>
            <a:r>
              <a:rPr lang="sv-SE"/>
              <a:t>Fourth level</a:t>
            </a:r>
          </a:p>
          <a:p>
            <a:pPr lvl="4"/>
            <a:r>
              <a:rPr lang="sv-SE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5F4CD-7902-DF46-A0A9-CC73F4300838}" type="datetimeFigureOut">
              <a:rPr lang="en-US" smtClean="0"/>
              <a:t>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64D63C4-25D3-6C47-9D73-B4988A2B66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8344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5F4CD-7902-DF46-A0A9-CC73F4300838}" type="datetimeFigureOut">
              <a:rPr lang="en-US" smtClean="0"/>
              <a:t>1/7/22</a:t>
            </a:fld>
            <a:endParaRPr lang="en-US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latshållare för rubrik 1"/>
          <p:cNvSpPr>
            <a:spLocks noGrp="1"/>
          </p:cNvSpPr>
          <p:nvPr>
            <p:ph type="title"/>
          </p:nvPr>
        </p:nvSpPr>
        <p:spPr>
          <a:xfrm>
            <a:off x="5359156" y="198762"/>
            <a:ext cx="3492590" cy="595044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rmAutofit/>
          </a:bodyPr>
          <a:lstStyle>
            <a:lvl1pPr algn="r">
              <a:defRPr sz="1125"/>
            </a:lvl1pPr>
          </a:lstStyle>
          <a:p>
            <a:r>
              <a:rPr lang="sv-SE"/>
              <a:t>Click to edit Master title style</a:t>
            </a:r>
            <a:endParaRPr lang="sv-SE" dirty="0"/>
          </a:p>
        </p:txBody>
      </p:sp>
      <p:sp>
        <p:nvSpPr>
          <p:cNvPr id="12" name="Platshållare för text 11"/>
          <p:cNvSpPr>
            <a:spLocks noGrp="1"/>
          </p:cNvSpPr>
          <p:nvPr>
            <p:ph type="body" sz="quarter" idx="13"/>
          </p:nvPr>
        </p:nvSpPr>
        <p:spPr>
          <a:xfrm>
            <a:off x="307975" y="1337109"/>
            <a:ext cx="6773424" cy="917890"/>
          </a:xfrm>
        </p:spPr>
        <p:txBody>
          <a:bodyPr>
            <a:noAutofit/>
          </a:bodyPr>
          <a:lstStyle>
            <a:lvl1pPr marL="0">
              <a:buNone/>
              <a:defRPr sz="2400" b="1"/>
            </a:lvl1pPr>
            <a:lvl2pPr marL="0">
              <a:buNone/>
              <a:defRPr sz="2400" b="1"/>
            </a:lvl2pPr>
            <a:lvl3pPr marL="0">
              <a:buNone/>
              <a:defRPr sz="2400" b="1"/>
            </a:lvl3pPr>
            <a:lvl4pPr marL="0">
              <a:buNone/>
              <a:defRPr sz="2400" b="1"/>
            </a:lvl4pPr>
            <a:lvl5pPr marL="0">
              <a:buNone/>
              <a:defRPr sz="2400" b="1"/>
            </a:lvl5pPr>
          </a:lstStyle>
          <a:p>
            <a:pPr lvl="0"/>
            <a:r>
              <a:rPr lang="sv-SE"/>
              <a:t>Click to edit Master text styles</a:t>
            </a:r>
          </a:p>
        </p:txBody>
      </p:sp>
      <p:sp>
        <p:nvSpPr>
          <p:cNvPr id="14" name="Platshållare för text 13"/>
          <p:cNvSpPr>
            <a:spLocks noGrp="1"/>
          </p:cNvSpPr>
          <p:nvPr>
            <p:ph type="body" sz="quarter" idx="14"/>
          </p:nvPr>
        </p:nvSpPr>
        <p:spPr>
          <a:xfrm>
            <a:off x="307980" y="2462846"/>
            <a:ext cx="6773863" cy="1782366"/>
          </a:xfrm>
        </p:spPr>
        <p:txBody>
          <a:bodyPr/>
          <a:lstStyle/>
          <a:p>
            <a:pPr lvl="0"/>
            <a:r>
              <a:rPr lang="sv-SE"/>
              <a:t>Click to edit Master text styles</a:t>
            </a:r>
          </a:p>
          <a:p>
            <a:pPr lvl="1"/>
            <a:r>
              <a:rPr lang="sv-SE"/>
              <a:t>Second level</a:t>
            </a:r>
          </a:p>
          <a:p>
            <a:pPr lvl="2"/>
            <a:r>
              <a:rPr lang="sv-SE"/>
              <a:t>Third level</a:t>
            </a:r>
          </a:p>
          <a:p>
            <a:pPr lvl="3"/>
            <a:r>
              <a:rPr lang="sv-SE"/>
              <a:t>Fourth level</a:t>
            </a:r>
          </a:p>
          <a:p>
            <a:pPr lvl="4"/>
            <a:r>
              <a:rPr lang="sv-SE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63447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5F4CD-7902-DF46-A0A9-CC73F4300838}" type="datetimeFigureOut">
              <a:rPr lang="en-US" smtClean="0"/>
              <a:t>1/7/22</a:t>
            </a:fld>
            <a:endParaRPr lang="en-US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latshållare för text 13"/>
          <p:cNvSpPr>
            <a:spLocks noGrp="1"/>
          </p:cNvSpPr>
          <p:nvPr>
            <p:ph type="body" sz="quarter" idx="14" hasCustomPrompt="1"/>
          </p:nvPr>
        </p:nvSpPr>
        <p:spPr>
          <a:xfrm>
            <a:off x="307979" y="1409475"/>
            <a:ext cx="4541843" cy="1423721"/>
          </a:xfrm>
        </p:spPr>
        <p:txBody>
          <a:bodyPr wrap="square">
            <a:noAutofit/>
          </a:bodyPr>
          <a:lstStyle>
            <a:lvl1pPr marL="0" indent="0" algn="l" rtl="0">
              <a:spcBef>
                <a:spcPts val="0"/>
              </a:spcBef>
              <a:buNone/>
              <a:defRPr lang="sv-SE" sz="1800" b="0" strike="noStrike" cap="none" baseline="0" smtClean="0">
                <a:solidFill>
                  <a:schemeClr val="tx1"/>
                </a:solidFill>
                <a:latin typeface="+mn-lt"/>
              </a:defRPr>
            </a:lvl1pPr>
          </a:lstStyle>
          <a:p>
            <a:pPr rtl="0"/>
            <a:r>
              <a:rPr lang="sv-SE" sz="1500" baseline="30000" dirty="0" err="1">
                <a:solidFill>
                  <a:srgbClr val="000000"/>
                </a:solidFill>
                <a:latin typeface="ArialMT"/>
              </a:rPr>
              <a:t>SciLifeLab</a:t>
            </a:r>
            <a:r>
              <a:rPr lang="sv-SE" sz="1500" baseline="30000" dirty="0">
                <a:solidFill>
                  <a:srgbClr val="000000"/>
                </a:solidFill>
                <a:latin typeface="ArialMT"/>
              </a:rPr>
              <a:t> has </a:t>
            </a:r>
            <a:r>
              <a:rPr lang="sv-SE" sz="1500" baseline="30000" dirty="0" err="1">
                <a:solidFill>
                  <a:srgbClr val="000000"/>
                </a:solidFill>
                <a:latin typeface="ArialMT"/>
              </a:rPr>
              <a:t>been</a:t>
            </a:r>
            <a:r>
              <a:rPr lang="sv-SE" sz="1500" baseline="30000" dirty="0">
                <a:solidFill>
                  <a:srgbClr val="000000"/>
                </a:solidFill>
                <a:latin typeface="ArialMT"/>
              </a:rPr>
              <a:t> </a:t>
            </a:r>
            <a:r>
              <a:rPr lang="sv-SE" sz="1500" baseline="30000" dirty="0" err="1">
                <a:solidFill>
                  <a:srgbClr val="000000"/>
                </a:solidFill>
                <a:latin typeface="ArialMT"/>
              </a:rPr>
              <a:t>created</a:t>
            </a:r>
            <a:r>
              <a:rPr lang="sv-SE" sz="1500" baseline="30000" dirty="0">
                <a:solidFill>
                  <a:srgbClr val="000000"/>
                </a:solidFill>
                <a:latin typeface="ArialMT"/>
              </a:rPr>
              <a:t> by the </a:t>
            </a:r>
            <a:r>
              <a:rPr lang="sv-SE" sz="1500" baseline="30000" dirty="0" err="1">
                <a:solidFill>
                  <a:srgbClr val="000000"/>
                </a:solidFill>
                <a:latin typeface="ArialMT"/>
              </a:rPr>
              <a:t>coordinated</a:t>
            </a:r>
            <a:r>
              <a:rPr lang="sv-SE" sz="1500" baseline="30000" dirty="0">
                <a:solidFill>
                  <a:srgbClr val="000000"/>
                </a:solidFill>
                <a:latin typeface="ArialMT"/>
              </a:rPr>
              <a:t> </a:t>
            </a:r>
            <a:br>
              <a:rPr lang="sv-SE" sz="1500" baseline="30000" dirty="0">
                <a:solidFill>
                  <a:srgbClr val="000000"/>
                </a:solidFill>
                <a:latin typeface="ArialMT"/>
              </a:rPr>
            </a:br>
            <a:r>
              <a:rPr lang="sv-SE" sz="1500" baseline="30000" dirty="0" err="1">
                <a:solidFill>
                  <a:srgbClr val="000000"/>
                </a:solidFill>
                <a:latin typeface="ArialMT"/>
              </a:rPr>
              <a:t>effort</a:t>
            </a:r>
            <a:r>
              <a:rPr lang="sv-SE" sz="1500" baseline="30000" dirty="0">
                <a:solidFill>
                  <a:srgbClr val="000000"/>
                </a:solidFill>
                <a:latin typeface="ArialMT"/>
              </a:rPr>
              <a:t> of </a:t>
            </a:r>
            <a:r>
              <a:rPr lang="sv-SE" sz="1500" baseline="30000" dirty="0" err="1">
                <a:solidFill>
                  <a:srgbClr val="000000"/>
                </a:solidFill>
                <a:latin typeface="ArialMT"/>
              </a:rPr>
              <a:t>four</a:t>
            </a:r>
            <a:r>
              <a:rPr lang="sv-SE" sz="1500" baseline="30000" dirty="0">
                <a:solidFill>
                  <a:srgbClr val="000000"/>
                </a:solidFill>
                <a:latin typeface="ArialMT"/>
              </a:rPr>
              <a:t> </a:t>
            </a:r>
            <a:r>
              <a:rPr lang="sv-SE" sz="1500" baseline="30000" dirty="0" err="1">
                <a:solidFill>
                  <a:srgbClr val="000000"/>
                </a:solidFill>
                <a:latin typeface="ArialMT"/>
              </a:rPr>
              <a:t>universities</a:t>
            </a:r>
            <a:r>
              <a:rPr lang="sv-SE" sz="1500" baseline="30000" dirty="0">
                <a:solidFill>
                  <a:srgbClr val="000000"/>
                </a:solidFill>
                <a:latin typeface="ArialMT"/>
              </a:rPr>
              <a:t> in Stockholm and Uppsala: Stockholm University, the Karolinska Institutet, KTH Royal </a:t>
            </a:r>
            <a:r>
              <a:rPr lang="sv-SE" sz="1500" baseline="30000" dirty="0" err="1">
                <a:solidFill>
                  <a:srgbClr val="000000"/>
                </a:solidFill>
                <a:latin typeface="ArialMT"/>
              </a:rPr>
              <a:t>Institute</a:t>
            </a:r>
            <a:r>
              <a:rPr lang="sv-SE" sz="1500" baseline="30000" dirty="0">
                <a:solidFill>
                  <a:srgbClr val="000000"/>
                </a:solidFill>
                <a:latin typeface="ArialMT"/>
              </a:rPr>
              <a:t> of Technology and Uppsala University.</a:t>
            </a:r>
          </a:p>
        </p:txBody>
      </p:sp>
    </p:spTree>
    <p:extLst>
      <p:ext uri="{BB962C8B-B14F-4D97-AF65-F5344CB8AC3E}">
        <p14:creationId xmlns:p14="http://schemas.microsoft.com/office/powerpoint/2010/main" val="2205661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92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F7C0-92B5-B041-96D1-B94A2D53F123}" type="datetimeFigureOut">
              <a:rPr lang="en-US" smtClean="0"/>
              <a:t>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933B0580-DF84-9446-904E-939BF4084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581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164165"/>
            <a:ext cx="3427141" cy="32835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F7C0-92B5-B041-96D1-B94A2D53F123}" type="datetimeFigureOut">
              <a:rPr lang="en-US" smtClean="0"/>
              <a:t>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933B0580-DF84-9446-904E-939BF4084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816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164165"/>
            <a:ext cx="3427141" cy="3283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F7C0-92B5-B041-96D1-B94A2D53F123}" type="datetimeFigureOut">
              <a:rPr lang="en-US" smtClean="0"/>
              <a:t>1/7/22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933B0580-DF84-9446-904E-939BF4084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62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164165"/>
            <a:ext cx="3427141" cy="32835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F7C0-92B5-B041-96D1-B94A2D53F123}" type="datetimeFigureOut">
              <a:rPr lang="en-US" smtClean="0"/>
              <a:t>1/7/22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933B0580-DF84-9446-904E-939BF4084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950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F7C0-92B5-B041-96D1-B94A2D53F123}" type="datetimeFigureOut">
              <a:rPr lang="en-US" smtClean="0"/>
              <a:t>1/7/22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933B0580-DF84-9446-904E-939BF4084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600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F7C0-92B5-B041-96D1-B94A2D53F123}" type="datetimeFigureOut">
              <a:rPr lang="en-US" smtClean="0"/>
              <a:t>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933B0580-DF84-9446-904E-939BF4084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389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FF7C0-92B5-B041-96D1-B94A2D53F123}" type="datetimeFigureOut">
              <a:rPr lang="en-US" smtClean="0"/>
              <a:t>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933B0580-DF84-9446-904E-939BF4084F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414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FF7C0-92B5-B041-96D1-B94A2D53F123}" type="datetimeFigureOut">
              <a:rPr lang="en-US" smtClean="0"/>
              <a:t>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schemeClr val="bg1">
                    <a:lumMod val="65000"/>
                  </a:schemeClr>
                </a:solidFill>
              </a:rPr>
              <a:t>Jacques Dainat, PhD</a:t>
            </a:r>
          </a:p>
          <a:p>
            <a:r>
              <a:rPr lang="en-US">
                <a:solidFill>
                  <a:schemeClr val="bg1">
                    <a:lumMod val="65000"/>
                  </a:schemeClr>
                </a:solidFill>
              </a:rPr>
              <a:t>NBIS genome annotation service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80541" y="664432"/>
            <a:ext cx="8982927" cy="27878"/>
          </a:xfrm>
          <a:prstGeom prst="line">
            <a:avLst/>
          </a:prstGeom>
          <a:ln>
            <a:solidFill>
              <a:srgbClr val="F0681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nbislogo-text-orange-mm-4.emf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578" y="82089"/>
            <a:ext cx="1224156" cy="532181"/>
          </a:xfrm>
          <a:prstGeom prst="rect">
            <a:avLst/>
          </a:prstGeom>
        </p:spPr>
      </p:pic>
      <p:sp>
        <p:nvSpPr>
          <p:cNvPr id="23" name="Rounded Rectangle 22"/>
          <p:cNvSpPr/>
          <p:nvPr userDrawn="1"/>
        </p:nvSpPr>
        <p:spPr>
          <a:xfrm>
            <a:off x="538976" y="571980"/>
            <a:ext cx="879707" cy="184903"/>
          </a:xfrm>
          <a:prstGeom prst="roundRect">
            <a:avLst/>
          </a:prstGeom>
          <a:solidFill>
            <a:srgbClr val="C3D69B"/>
          </a:solidFill>
          <a:ln w="28575" cmpd="sng">
            <a:solidFill>
              <a:srgbClr val="84B919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571088" y="571980"/>
            <a:ext cx="163551" cy="184903"/>
          </a:xfrm>
          <a:prstGeom prst="roundRect">
            <a:avLst/>
          </a:prstGeom>
          <a:solidFill>
            <a:srgbClr val="C3D69B"/>
          </a:solidFill>
          <a:ln w="28575" cmpd="sng">
            <a:solidFill>
              <a:srgbClr val="84B919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989878" y="571980"/>
            <a:ext cx="1033347" cy="184903"/>
          </a:xfrm>
          <a:prstGeom prst="roundRect">
            <a:avLst/>
          </a:prstGeom>
          <a:solidFill>
            <a:srgbClr val="C3D69B"/>
          </a:solidFill>
          <a:ln w="28575" cmpd="sng">
            <a:solidFill>
              <a:srgbClr val="84B919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74B333"/>
              </a:solidFill>
            </a:endParaRPr>
          </a:p>
        </p:txBody>
      </p:sp>
      <p:sp>
        <p:nvSpPr>
          <p:cNvPr id="26" name="Rounded Rectangle 25"/>
          <p:cNvSpPr/>
          <p:nvPr userDrawn="1"/>
        </p:nvSpPr>
        <p:spPr>
          <a:xfrm>
            <a:off x="3411037" y="571980"/>
            <a:ext cx="1033347" cy="18490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28575" cmpd="sng">
            <a:solidFill>
              <a:srgbClr val="84B919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Rounded Rectangle 26"/>
          <p:cNvSpPr/>
          <p:nvPr userDrawn="1"/>
        </p:nvSpPr>
        <p:spPr>
          <a:xfrm>
            <a:off x="4444382" y="637500"/>
            <a:ext cx="241610" cy="78040"/>
          </a:xfrm>
          <a:prstGeom prst="roundRect">
            <a:avLst/>
          </a:prstGeom>
          <a:solidFill>
            <a:srgbClr val="C3D69B"/>
          </a:solidFill>
          <a:ln w="19050" cmpd="sng">
            <a:solidFill>
              <a:srgbClr val="84B919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8" name="Rounded Rectangle 27"/>
          <p:cNvSpPr/>
          <p:nvPr userDrawn="1"/>
        </p:nvSpPr>
        <p:spPr>
          <a:xfrm>
            <a:off x="397107" y="637500"/>
            <a:ext cx="142488" cy="78040"/>
          </a:xfrm>
          <a:prstGeom prst="roundRect">
            <a:avLst/>
          </a:prstGeom>
          <a:solidFill>
            <a:srgbClr val="C3D69B"/>
          </a:solidFill>
          <a:ln w="19050" cmpd="sng">
            <a:solidFill>
              <a:srgbClr val="84B919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694607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892" rtl="0" eaLnBrk="1" latinLnBrk="0" hangingPunct="1">
        <a:spcBef>
          <a:spcPct val="0"/>
        </a:spcBef>
        <a:buNone/>
        <a:defRPr sz="1500" kern="1200">
          <a:solidFill>
            <a:srgbClr val="136520"/>
          </a:solidFill>
          <a:latin typeface="+mj-lt"/>
          <a:ea typeface="+mj-ea"/>
          <a:cs typeface="+mj-cs"/>
        </a:defRPr>
      </a:lvl1pPr>
    </p:titleStyle>
    <p:bodyStyle>
      <a:lvl1pPr marL="257168" indent="-257168" algn="l" defTabSz="342892" rtl="0" eaLnBrk="1" latinLnBrk="0" hangingPunct="1">
        <a:spcBef>
          <a:spcPct val="20000"/>
        </a:spcBef>
        <a:buFont typeface="Arial"/>
        <a:buChar char="•"/>
        <a:defRPr sz="1350" kern="1200">
          <a:solidFill>
            <a:srgbClr val="74B333"/>
          </a:solidFill>
          <a:latin typeface="+mn-lt"/>
          <a:ea typeface="+mn-ea"/>
          <a:cs typeface="+mn-cs"/>
        </a:defRPr>
      </a:lvl1pPr>
      <a:lvl2pPr marL="557199" indent="-214308" algn="l" defTabSz="342892" rtl="0" eaLnBrk="1" latinLnBrk="0" hangingPunct="1">
        <a:spcBef>
          <a:spcPct val="20000"/>
        </a:spcBef>
        <a:buFont typeface="Arial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342892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342892" rtl="0" eaLnBrk="1" latinLnBrk="0" hangingPunct="1">
        <a:spcBef>
          <a:spcPct val="20000"/>
        </a:spcBef>
        <a:buFont typeface="Arial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342892" rtl="0" eaLnBrk="1" latinLnBrk="0" hangingPunct="1">
        <a:spcBef>
          <a:spcPct val="20000"/>
        </a:spcBef>
        <a:buFont typeface="Arial"/>
        <a:buChar char="»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Click to edit Master text styles</a:t>
            </a:r>
          </a:p>
          <a:p>
            <a:pPr lvl="1"/>
            <a:r>
              <a:rPr lang="sv-SE"/>
              <a:t>Second level</a:t>
            </a:r>
          </a:p>
          <a:p>
            <a:pPr lvl="2"/>
            <a:r>
              <a:rPr lang="sv-SE"/>
              <a:t>Third level</a:t>
            </a:r>
          </a:p>
          <a:p>
            <a:pPr lvl="3"/>
            <a:r>
              <a:rPr lang="sv-SE"/>
              <a:t>Fourth level</a:t>
            </a:r>
          </a:p>
          <a:p>
            <a:pPr lvl="4"/>
            <a:r>
              <a:rPr lang="sv-SE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FF7C0-92B5-B041-96D1-B94A2D53F123}" type="datetimeFigureOut">
              <a:rPr lang="en-US" smtClean="0"/>
              <a:t>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schemeClr val="bg1">
                    <a:lumMod val="65000"/>
                  </a:schemeClr>
                </a:solidFill>
              </a:rPr>
              <a:t>Jacques Dainat, PhD</a:t>
            </a:r>
          </a:p>
          <a:p>
            <a:r>
              <a:rPr lang="en-US">
                <a:solidFill>
                  <a:schemeClr val="bg1">
                    <a:lumMod val="65000"/>
                  </a:schemeClr>
                </a:solidFill>
              </a:rPr>
              <a:t>NBIS genome annotation service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80541" y="664432"/>
            <a:ext cx="8982927" cy="27878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538976" y="571980"/>
            <a:ext cx="879707" cy="184903"/>
          </a:xfrm>
          <a:prstGeom prst="roundRect">
            <a:avLst/>
          </a:prstGeom>
          <a:solidFill>
            <a:srgbClr val="C3D69B"/>
          </a:solidFill>
          <a:ln w="28575" cmpd="sng">
            <a:solidFill>
              <a:srgbClr val="84B919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ln>
                <a:solidFill>
                  <a:srgbClr val="FFFF00"/>
                </a:solidFill>
              </a:ln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571088" y="571980"/>
            <a:ext cx="163551" cy="184903"/>
          </a:xfrm>
          <a:prstGeom prst="roundRect">
            <a:avLst/>
          </a:prstGeom>
          <a:solidFill>
            <a:srgbClr val="C3D69B"/>
          </a:solidFill>
          <a:ln w="28575" cmpd="sng">
            <a:solidFill>
              <a:srgbClr val="84B919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ounded Rectangle 11"/>
          <p:cNvSpPr/>
          <p:nvPr/>
        </p:nvSpPr>
        <p:spPr>
          <a:xfrm>
            <a:off x="1989878" y="571980"/>
            <a:ext cx="1033347" cy="184903"/>
          </a:xfrm>
          <a:prstGeom prst="roundRect">
            <a:avLst/>
          </a:prstGeom>
          <a:solidFill>
            <a:srgbClr val="C3D69B"/>
          </a:solidFill>
          <a:ln w="28575" cmpd="sng">
            <a:solidFill>
              <a:srgbClr val="84B919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74B333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411037" y="571980"/>
            <a:ext cx="1033347" cy="18490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28575" cmpd="sng">
            <a:solidFill>
              <a:srgbClr val="84B919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Rounded Rectangle 13"/>
          <p:cNvSpPr/>
          <p:nvPr/>
        </p:nvSpPr>
        <p:spPr>
          <a:xfrm>
            <a:off x="4444382" y="637500"/>
            <a:ext cx="241610" cy="78040"/>
          </a:xfrm>
          <a:prstGeom prst="roundRect">
            <a:avLst/>
          </a:prstGeom>
          <a:solidFill>
            <a:srgbClr val="C3D69B"/>
          </a:solidFill>
          <a:ln w="19050" cmpd="sng">
            <a:solidFill>
              <a:srgbClr val="84B919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Rounded Rectangle 14"/>
          <p:cNvSpPr/>
          <p:nvPr/>
        </p:nvSpPr>
        <p:spPr>
          <a:xfrm>
            <a:off x="397107" y="637500"/>
            <a:ext cx="142488" cy="78040"/>
          </a:xfrm>
          <a:prstGeom prst="roundRect">
            <a:avLst/>
          </a:prstGeom>
          <a:solidFill>
            <a:srgbClr val="C3D69B"/>
          </a:solidFill>
          <a:ln w="19050" cmpd="sng">
            <a:solidFill>
              <a:srgbClr val="84B919"/>
            </a:solidFill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21" name="Bildobjekt 8" descr="SciLifeLab_logotyp_green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5905" y="105994"/>
            <a:ext cx="1773973" cy="429948"/>
          </a:xfrm>
          <a:prstGeom prst="rect">
            <a:avLst/>
          </a:prstGeom>
        </p:spPr>
      </p:pic>
      <p:pic>
        <p:nvPicPr>
          <p:cNvPr id="22" name="Bildobjekt 9" descr="pattern_start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2126296"/>
            <a:ext cx="9144000" cy="3017204"/>
          </a:xfrm>
          <a:prstGeom prst="rect">
            <a:avLst/>
          </a:prstGeom>
        </p:spPr>
      </p:pic>
      <p:pic>
        <p:nvPicPr>
          <p:cNvPr id="26" name="Picture 25" descr="Elixir-logo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" y="3604263"/>
            <a:ext cx="1106742" cy="624839"/>
          </a:xfrm>
          <a:prstGeom prst="rect">
            <a:avLst/>
          </a:prstGeom>
        </p:spPr>
      </p:pic>
      <p:pic>
        <p:nvPicPr>
          <p:cNvPr id="17" name="Picture 16" descr="nbislogo-text-orange-mm-4.emf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578" y="82089"/>
            <a:ext cx="1224156" cy="532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607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ctr" defTabSz="342892" rtl="0" eaLnBrk="1" latinLnBrk="0" hangingPunct="1">
        <a:spcBef>
          <a:spcPct val="0"/>
        </a:spcBef>
        <a:buNone/>
        <a:defRPr sz="1500" kern="1200">
          <a:solidFill>
            <a:srgbClr val="136520"/>
          </a:solidFill>
          <a:latin typeface="+mj-lt"/>
          <a:ea typeface="+mj-ea"/>
          <a:cs typeface="+mj-cs"/>
        </a:defRPr>
      </a:lvl1pPr>
    </p:titleStyle>
    <p:bodyStyle>
      <a:lvl1pPr marL="257168" indent="-257168" algn="l" defTabSz="342892" rtl="0" eaLnBrk="1" latinLnBrk="0" hangingPunct="1">
        <a:spcBef>
          <a:spcPct val="20000"/>
        </a:spcBef>
        <a:buFont typeface="Arial"/>
        <a:buChar char="•"/>
        <a:defRPr sz="1350" kern="1200">
          <a:solidFill>
            <a:srgbClr val="74B333"/>
          </a:solidFill>
          <a:latin typeface="+mn-lt"/>
          <a:ea typeface="+mn-ea"/>
          <a:cs typeface="+mn-cs"/>
        </a:defRPr>
      </a:lvl1pPr>
      <a:lvl2pPr marL="557199" indent="-214308" algn="l" defTabSz="342892" rtl="0" eaLnBrk="1" latinLnBrk="0" hangingPunct="1">
        <a:spcBef>
          <a:spcPct val="20000"/>
        </a:spcBef>
        <a:buFont typeface="Arial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342892" rtl="0" eaLnBrk="1" latinLnBrk="0" hangingPunct="1">
        <a:spcBef>
          <a:spcPct val="200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342892" rtl="0" eaLnBrk="1" latinLnBrk="0" hangingPunct="1">
        <a:spcBef>
          <a:spcPct val="20000"/>
        </a:spcBef>
        <a:buFont typeface="Arial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342892" rtl="0" eaLnBrk="1" latinLnBrk="0" hangingPunct="1">
        <a:spcBef>
          <a:spcPct val="20000"/>
        </a:spcBef>
        <a:buFont typeface="Arial"/>
        <a:buChar char="»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gpertea/gffread" TargetMode="External"/><Relationship Id="rId7" Type="http://schemas.openxmlformats.org/officeDocument/2006/relationships/hyperlink" Target="http://hgdownload.cse.ucsc.edu/admin/exe/" TargetMode="External"/><Relationship Id="rId2" Type="http://schemas.openxmlformats.org/officeDocument/2006/relationships/hyperlink" Target="https://github.com/NBISweden/AGA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TransDecoder/TransDecoder" TargetMode="External"/><Relationship Id="rId5" Type="http://schemas.openxmlformats.org/officeDocument/2006/relationships/hyperlink" Target="https://github.com/ExpressionAnalysis/ea-utils" TargetMode="External"/><Relationship Id="rId4" Type="http://schemas.openxmlformats.org/officeDocument/2006/relationships/hyperlink" Target="https://github.com/genometools/genometool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hyperlink" Target="https://github.com/NBISweden/AGAT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NBISweden/GAAS/blob/master/annotation/knowledge/annotation_tools_genome.md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269095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solidFill>
                  <a:srgbClr val="000000"/>
                </a:solidFill>
              </a:rPr>
              <a:t>      Another GFF/GTF Analysis Toolkit (AGAT): </a:t>
            </a:r>
          </a:p>
          <a:p>
            <a:pPr algn="ctr"/>
            <a:r>
              <a:rPr lang="en-US" sz="2100" dirty="0">
                <a:solidFill>
                  <a:srgbClr val="000000"/>
                </a:solidFill>
              </a:rPr>
              <a:t>Resolve Interoperability Issues and Accomplish More with your Annotations.</a:t>
            </a:r>
          </a:p>
        </p:txBody>
      </p:sp>
      <p:sp>
        <p:nvSpPr>
          <p:cNvPr id="6" name="Rubrik 6"/>
          <p:cNvSpPr txBox="1">
            <a:spLocks/>
          </p:cNvSpPr>
          <p:nvPr/>
        </p:nvSpPr>
        <p:spPr>
          <a:xfrm>
            <a:off x="97473" y="4717204"/>
            <a:ext cx="2480847" cy="395411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sv-SE" sz="1200" b="0" dirty="0"/>
              <a:t>Jacques Dainat </a:t>
            </a:r>
            <a:r>
              <a:rPr lang="sv-SE" sz="1200" b="0" dirty="0" err="1"/>
              <a:t>Ph.D</a:t>
            </a:r>
            <a:r>
              <a:rPr lang="sv-SE" sz="1200" b="0" dirty="0"/>
              <a:t>.</a:t>
            </a:r>
          </a:p>
          <a:p>
            <a:r>
              <a:rPr lang="sv-SE" sz="1200" b="0" dirty="0" err="1"/>
              <a:t>Current</a:t>
            </a:r>
            <a:r>
              <a:rPr lang="sv-SE" sz="1200" b="0" dirty="0"/>
              <a:t> </a:t>
            </a:r>
            <a:r>
              <a:rPr lang="sv-SE" sz="1200" b="0" dirty="0" err="1"/>
              <a:t>Affiliation</a:t>
            </a:r>
            <a:r>
              <a:rPr lang="sv-SE" sz="1200" b="0" dirty="0"/>
              <a:t>: ALCEDIAG</a:t>
            </a:r>
          </a:p>
        </p:txBody>
      </p:sp>
      <p:sp>
        <p:nvSpPr>
          <p:cNvPr id="7" name="Rubrik 6"/>
          <p:cNvSpPr txBox="1">
            <a:spLocks/>
          </p:cNvSpPr>
          <p:nvPr/>
        </p:nvSpPr>
        <p:spPr>
          <a:xfrm>
            <a:off x="6858461" y="4884024"/>
            <a:ext cx="2314877" cy="228591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sv-SE" sz="1200" b="0" dirty="0"/>
              <a:t>PAG - San Diego - </a:t>
            </a:r>
            <a:r>
              <a:rPr lang="sv-SE" sz="1200" b="0" dirty="0" err="1"/>
              <a:t>January</a:t>
            </a:r>
            <a:r>
              <a:rPr lang="sv-SE" sz="1200" b="0" dirty="0"/>
              <a:t> 2022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EE1A6C1-62CE-C341-AB2F-F30B5C17A7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75357" y="54896"/>
            <a:ext cx="2674486" cy="49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5830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233237" y="2397152"/>
            <a:ext cx="23437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700" dirty="0">
                <a:sym typeface="Wingdings"/>
              </a:rPr>
              <a:t>Stop codon is included in CDS </a:t>
            </a:r>
            <a:endParaRPr lang="en-US" sz="2700" dirty="0"/>
          </a:p>
        </p:txBody>
      </p:sp>
      <p:sp>
        <p:nvSpPr>
          <p:cNvPr id="7" name="Rectangle 6"/>
          <p:cNvSpPr/>
          <p:nvPr/>
        </p:nvSpPr>
        <p:spPr>
          <a:xfrm>
            <a:off x="4135399" y="2581822"/>
            <a:ext cx="55175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700">
                <a:sym typeface="Wingdings"/>
              </a:rPr>
              <a:t></a:t>
            </a:r>
            <a:endParaRPr lang="en-US" sz="27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1885AC7-1658-9C49-A818-45A1996063CE}"/>
              </a:ext>
            </a:extLst>
          </p:cNvPr>
          <p:cNvSpPr/>
          <p:nvPr/>
        </p:nvSpPr>
        <p:spPr>
          <a:xfrm>
            <a:off x="5034430" y="2397152"/>
            <a:ext cx="28643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700" dirty="0">
                <a:sym typeface="Wingdings"/>
              </a:rPr>
              <a:t>Stop codon is not included in CDS </a:t>
            </a:r>
            <a:endParaRPr lang="en-US" sz="27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591721D-5BA2-2441-B97D-E7DC4B335C3A}"/>
              </a:ext>
            </a:extLst>
          </p:cNvPr>
          <p:cNvSpPr/>
          <p:nvPr/>
        </p:nvSpPr>
        <p:spPr>
          <a:xfrm>
            <a:off x="2263836" y="1637826"/>
            <a:ext cx="6623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>
                <a:solidFill>
                  <a:srgbClr val="F79646"/>
                </a:solidFill>
                <a:latin typeface="Calibri" charset="0"/>
                <a:ea typeface="MS PGothic" charset="0"/>
              </a:rPr>
              <a:t>GFF</a:t>
            </a:r>
            <a:endParaRPr lang="en-US" sz="2400">
              <a:solidFill>
                <a:srgbClr val="F79646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75224D3-A09E-0643-962A-E58896BB84E6}"/>
              </a:ext>
            </a:extLst>
          </p:cNvPr>
          <p:cNvSpPr/>
          <p:nvPr/>
        </p:nvSpPr>
        <p:spPr>
          <a:xfrm>
            <a:off x="6018150" y="1637826"/>
            <a:ext cx="672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400" b="1">
                <a:solidFill>
                  <a:srgbClr val="F79646"/>
                </a:solidFill>
                <a:latin typeface="Calibri" charset="0"/>
                <a:ea typeface="MS PGothic" charset="0"/>
              </a:rPr>
              <a:t>GTF</a:t>
            </a:r>
            <a:endParaRPr lang="en-US" sz="2400">
              <a:solidFill>
                <a:srgbClr val="F79646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C05AD3-95AB-EB4E-B4D5-E1ABFBBDC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5" y="164165"/>
            <a:ext cx="2798317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1600" dirty="0">
                <a:solidFill>
                  <a:srgbClr val="000000"/>
                </a:solidFill>
              </a:rPr>
              <a:t>GFF/GTF interoperability issues</a:t>
            </a:r>
            <a:br>
              <a:rPr lang="en-US" sz="1600" dirty="0"/>
            </a:br>
            <a:endParaRPr lang="sv-S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1877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07CDC80-7BD0-2F46-AFB2-126B26ED68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675682"/>
            <a:ext cx="6858000" cy="211812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0531E2C-2AE5-9E41-B133-36B354856EDD}"/>
              </a:ext>
            </a:extLst>
          </p:cNvPr>
          <p:cNvSpPr/>
          <p:nvPr/>
        </p:nvSpPr>
        <p:spPr>
          <a:xfrm>
            <a:off x="3233164" y="1172715"/>
            <a:ext cx="250453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350"/>
              <a:t>So many flavours and differences</a:t>
            </a:r>
            <a:endParaRPr lang="sv-SE" sz="135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B071EF-A5D0-F449-AEF8-0A009BD13713}"/>
              </a:ext>
            </a:extLst>
          </p:cNvPr>
          <p:cNvSpPr/>
          <p:nvPr/>
        </p:nvSpPr>
        <p:spPr>
          <a:xfrm>
            <a:off x="3846921" y="4201665"/>
            <a:ext cx="149432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350"/>
              <a:t>But that is not all!!</a:t>
            </a:r>
            <a:endParaRPr lang="sv-SE" sz="135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A399D1-6C93-1547-9F1C-23B280671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5" y="164165"/>
            <a:ext cx="2798317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1600" dirty="0">
                <a:solidFill>
                  <a:srgbClr val="000000"/>
                </a:solidFill>
              </a:rPr>
              <a:t>GFF/GTF interoperability issues</a:t>
            </a:r>
            <a:br>
              <a:rPr lang="en-US" sz="1600" dirty="0"/>
            </a:br>
            <a:endParaRPr lang="sv-S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298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B6A8D97-906A-F242-BDFD-1D2BF7E264F4}"/>
              </a:ext>
            </a:extLst>
          </p:cNvPr>
          <p:cNvSpPr/>
          <p:nvPr/>
        </p:nvSpPr>
        <p:spPr>
          <a:xfrm>
            <a:off x="1143000" y="841470"/>
            <a:ext cx="6858000" cy="2126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85843" lvl="3" indent="-257168">
              <a:lnSpc>
                <a:spcPct val="150000"/>
              </a:lnSpc>
              <a:buFont typeface="Wingdings" pitchFamily="2" charset="2"/>
              <a:buChar char="Ø"/>
            </a:pPr>
            <a:r>
              <a:rPr lang="sv-SE" dirty="0"/>
              <a:t>Synonym Term (</a:t>
            </a:r>
            <a:r>
              <a:rPr lang="sv-SE" dirty="0" err="1"/>
              <a:t>e.g</a:t>
            </a:r>
            <a:r>
              <a:rPr lang="sv-SE" dirty="0"/>
              <a:t>. UTR</a:t>
            </a:r>
            <a:r>
              <a:rPr lang="en-US" dirty="0"/>
              <a:t>  vs </a:t>
            </a:r>
            <a:r>
              <a:rPr lang="en-US" dirty="0" err="1"/>
              <a:t>five_prime_UTR</a:t>
            </a:r>
            <a:r>
              <a:rPr lang="en-US" dirty="0"/>
              <a:t> vs 5’UTR</a:t>
            </a:r>
          </a:p>
          <a:p>
            <a:pPr marL="1285843" lvl="3" indent="-257168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Use of term not allowed in 3</a:t>
            </a:r>
            <a:r>
              <a:rPr lang="en-US" baseline="30000" dirty="0"/>
              <a:t>rd</a:t>
            </a:r>
            <a:r>
              <a:rPr lang="en-US" dirty="0"/>
              <a:t> column</a:t>
            </a:r>
          </a:p>
          <a:p>
            <a:pPr marL="1285843" lvl="3" indent="-257168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Feature type present or not </a:t>
            </a:r>
          </a:p>
          <a:p>
            <a:pPr marL="1285843" lvl="3" indent="-257168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/>
              <a:t>Unlimited attribute used in 9</a:t>
            </a:r>
            <a:r>
              <a:rPr lang="en-US" baseline="30000" dirty="0"/>
              <a:t>th</a:t>
            </a:r>
            <a:r>
              <a:rPr lang="en-US" dirty="0"/>
              <a:t> column</a:t>
            </a:r>
          </a:p>
          <a:p>
            <a:pPr marL="1285843" lvl="3" indent="-257168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err="1"/>
              <a:t>etc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9913C56-5CB7-1F46-BC9C-9B2387E08AEB}"/>
              </a:ext>
            </a:extLst>
          </p:cNvPr>
          <p:cNvSpPr/>
          <p:nvPr/>
        </p:nvSpPr>
        <p:spPr>
          <a:xfrm>
            <a:off x="1143004" y="4491907"/>
            <a:ext cx="6857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/>
              <a:t>As many flavors of GFF/GTF formats as tools producing them!</a:t>
            </a:r>
          </a:p>
          <a:p>
            <a:pPr algn="ctr"/>
            <a:r>
              <a:rPr lang="en-US"/>
              <a:t>=&gt; ﻿recurrent problem of interoperability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2CDF092-425A-1D47-A462-0F3E020736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8480" y="3063267"/>
            <a:ext cx="1428640" cy="142864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50C8C4B-AA6A-344A-942C-5AB6A9C8C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5" y="164165"/>
            <a:ext cx="2798317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1600" dirty="0">
                <a:solidFill>
                  <a:srgbClr val="000000"/>
                </a:solidFill>
              </a:rPr>
              <a:t>GFF/GTF interoperability issues</a:t>
            </a:r>
            <a:br>
              <a:rPr lang="en-US" sz="1600" dirty="0"/>
            </a:br>
            <a:endParaRPr lang="sv-S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032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87C2EB4-8677-4C4F-BBE0-CF674109D868}"/>
              </a:ext>
            </a:extLst>
          </p:cNvPr>
          <p:cNvSpPr txBox="1">
            <a:spLocks/>
          </p:cNvSpPr>
          <p:nvPr/>
        </p:nvSpPr>
        <p:spPr>
          <a:xfrm>
            <a:off x="4800057" y="1181987"/>
            <a:ext cx="3226892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74B333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sv-SE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BCB8C3-91EE-094C-8D13-40F2BE5EC20A}"/>
              </a:ext>
            </a:extLst>
          </p:cNvPr>
          <p:cNvSpPr/>
          <p:nvPr/>
        </p:nvSpPr>
        <p:spPr>
          <a:xfrm>
            <a:off x="1371055" y="965056"/>
            <a:ext cx="330767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500" dirty="0"/>
              <a:t>Tools:</a:t>
            </a:r>
          </a:p>
          <a:p>
            <a:endParaRPr lang="en-GB" sz="1500" dirty="0"/>
          </a:p>
          <a:p>
            <a:pPr lvl="1"/>
            <a:r>
              <a:rPr lang="en-GB" sz="1500" dirty="0" err="1"/>
              <a:t>AEGeAn</a:t>
            </a:r>
            <a:endParaRPr lang="en-GB" sz="1500" dirty="0"/>
          </a:p>
          <a:p>
            <a:pPr lvl="1"/>
            <a:r>
              <a:rPr lang="en-GB" sz="1500" dirty="0" err="1"/>
              <a:t>gffread</a:t>
            </a:r>
            <a:endParaRPr lang="en-GB" sz="1500" dirty="0"/>
          </a:p>
          <a:p>
            <a:pPr lvl="1"/>
            <a:r>
              <a:rPr lang="en-GB" sz="1500" dirty="0" err="1"/>
              <a:t>GenomeTools</a:t>
            </a:r>
            <a:r>
              <a:rPr lang="en-GB" sz="1500" dirty="0"/>
              <a:t> </a:t>
            </a:r>
          </a:p>
          <a:p>
            <a:pPr lvl="1"/>
            <a:r>
              <a:rPr lang="en-GB" sz="1500" dirty="0"/>
              <a:t>GFF3toolkit</a:t>
            </a:r>
          </a:p>
          <a:p>
            <a:endParaRPr lang="en-GB" sz="1500" dirty="0"/>
          </a:p>
          <a:p>
            <a:r>
              <a:rPr lang="en-GB" sz="1500" dirty="0"/>
              <a:t>Limits:</a:t>
            </a:r>
          </a:p>
          <a:p>
            <a:endParaRPr lang="en-GB" sz="1500" dirty="0"/>
          </a:p>
          <a:p>
            <a:pPr marL="600060" lvl="1" indent="-257168">
              <a:buFont typeface="Arial" panose="020B0604020202020204" pitchFamily="34" charset="0"/>
              <a:buChar char="•"/>
            </a:pPr>
            <a:r>
              <a:rPr lang="en-GB" sz="1500" dirty="0"/>
              <a:t>Often handle one type of format </a:t>
            </a:r>
          </a:p>
          <a:p>
            <a:pPr marL="600060" lvl="1" indent="-257168">
              <a:buFont typeface="Arial" panose="020B0604020202020204" pitchFamily="34" charset="0"/>
              <a:buChar char="•"/>
            </a:pPr>
            <a:r>
              <a:rPr lang="en-GB" sz="1500" dirty="0"/>
              <a:t>Does not necessarily fix errors</a:t>
            </a:r>
          </a:p>
          <a:p>
            <a:pPr marL="600060" lvl="1" indent="-257168">
              <a:buFont typeface="Arial" panose="020B0604020202020204" pitchFamily="34" charset="0"/>
              <a:buChar char="•"/>
            </a:pPr>
            <a:r>
              <a:rPr lang="en-GB" sz="1500" dirty="0"/>
              <a:t>Handle some specific features (can remove features)</a:t>
            </a:r>
          </a:p>
          <a:p>
            <a:pPr marL="600060" lvl="1" indent="-257168">
              <a:buFont typeface="Arial" panose="020B0604020202020204" pitchFamily="34" charset="0"/>
              <a:buChar char="•"/>
            </a:pPr>
            <a:r>
              <a:rPr lang="en-GB" sz="1500" dirty="0"/>
              <a:t>Cannot be tuned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8D72E79-61CB-B04F-A4D0-88BB2452CFCA}"/>
              </a:ext>
            </a:extLst>
          </p:cNvPr>
          <p:cNvSpPr/>
          <p:nvPr/>
        </p:nvSpPr>
        <p:spPr>
          <a:xfrm>
            <a:off x="5201031" y="965055"/>
            <a:ext cx="2825918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500" dirty="0"/>
              <a:t>Libraries:</a:t>
            </a:r>
          </a:p>
          <a:p>
            <a:endParaRPr lang="en-GB" sz="1500" dirty="0"/>
          </a:p>
          <a:p>
            <a:r>
              <a:rPr lang="en-GB" sz="1500" dirty="0"/>
              <a:t>	…</a:t>
            </a:r>
          </a:p>
          <a:p>
            <a:endParaRPr lang="en-GB" sz="1500" dirty="0"/>
          </a:p>
          <a:p>
            <a:endParaRPr lang="en-GB" sz="1500" dirty="0"/>
          </a:p>
          <a:p>
            <a:endParaRPr lang="en-GB" sz="1500" dirty="0"/>
          </a:p>
          <a:p>
            <a:endParaRPr lang="en-GB" sz="1500" dirty="0"/>
          </a:p>
          <a:p>
            <a:r>
              <a:rPr lang="en-GB" sz="1500" dirty="0"/>
              <a:t>Limits:</a:t>
            </a:r>
          </a:p>
          <a:p>
            <a:r>
              <a:rPr lang="en-GB" sz="1500" dirty="0"/>
              <a:t>	</a:t>
            </a:r>
          </a:p>
          <a:p>
            <a:pPr marL="257168" indent="-257168">
              <a:buFont typeface="Arial" panose="020B0604020202020204" pitchFamily="34" charset="0"/>
              <a:buChar char="•"/>
            </a:pPr>
            <a:r>
              <a:rPr lang="en-GB" sz="1500" dirty="0"/>
              <a:t>Need of substantial bioinformatic skills to be able to write your own tools/scripts</a:t>
            </a:r>
          </a:p>
          <a:p>
            <a:pPr marL="257168" indent="-257168">
              <a:buFont typeface="Arial" panose="020B0604020202020204" pitchFamily="34" charset="0"/>
              <a:buChar char="•"/>
            </a:pPr>
            <a:r>
              <a:rPr lang="en-GB" sz="1500" dirty="0"/>
              <a:t>Format is very flexible, it is difficult to handle all edge cases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1016020-81FB-6143-9391-157914B4C008}"/>
              </a:ext>
            </a:extLst>
          </p:cNvPr>
          <p:cNvCxnSpPr/>
          <p:nvPr/>
        </p:nvCxnSpPr>
        <p:spPr>
          <a:xfrm>
            <a:off x="4678731" y="1102319"/>
            <a:ext cx="0" cy="339447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itle 1">
            <a:extLst>
              <a:ext uri="{FF2B5EF4-FFF2-40B4-BE49-F238E27FC236}">
                <a16:creationId xmlns:a16="http://schemas.microsoft.com/office/drawing/2014/main" id="{7E7E5778-7E8B-9543-BF9F-4CA2AB1E9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5" y="164165"/>
            <a:ext cx="2798317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1600" dirty="0">
                <a:solidFill>
                  <a:srgbClr val="000000"/>
                </a:solidFill>
              </a:rPr>
              <a:t>GFF/GTF tools and libraries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39072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2EB1BE-FA98-6845-AE05-AA04EAE319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5066" y="955569"/>
            <a:ext cx="5273868" cy="263693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CBBAE02-3AA7-2244-B493-010E3F1CDA14}"/>
              </a:ext>
            </a:extLst>
          </p:cNvPr>
          <p:cNvSpPr/>
          <p:nvPr/>
        </p:nvSpPr>
        <p:spPr>
          <a:xfrm>
            <a:off x="2012740" y="4094548"/>
            <a:ext cx="46007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892" indent="-342892">
              <a:buFont typeface="Arial" panose="020B0604020202020204" pitchFamily="34" charset="0"/>
              <a:buChar char="•"/>
            </a:pPr>
            <a:r>
              <a:rPr lang="sv-SE" sz="1350" dirty="0" err="1"/>
              <a:t>sanitize</a:t>
            </a:r>
            <a:endParaRPr lang="sv-SE" sz="1350" dirty="0"/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sv-SE" sz="1350" dirty="0" err="1"/>
              <a:t>convert</a:t>
            </a:r>
            <a:endParaRPr lang="sv-SE" sz="1350" dirty="0"/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sv-SE" sz="1350" dirty="0" err="1"/>
              <a:t>merge</a:t>
            </a:r>
            <a:endParaRPr lang="sv-SE" sz="1350" dirty="0"/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sv-SE" sz="1350" dirty="0" err="1"/>
              <a:t>modify</a:t>
            </a:r>
            <a:endParaRPr lang="sv-SE" sz="135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733C9E-38D2-A24C-AE43-C9AADC25283B}"/>
              </a:ext>
            </a:extLst>
          </p:cNvPr>
          <p:cNvSpPr/>
          <p:nvPr/>
        </p:nvSpPr>
        <p:spPr>
          <a:xfrm>
            <a:off x="390730" y="4094548"/>
            <a:ext cx="85715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1350" dirty="0"/>
              <a:t>70 scripts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ADB4D5-C573-2A47-9478-8875A05219B8}"/>
              </a:ext>
            </a:extLst>
          </p:cNvPr>
          <p:cNvSpPr/>
          <p:nvPr/>
        </p:nvSpPr>
        <p:spPr>
          <a:xfrm>
            <a:off x="4572000" y="4094548"/>
            <a:ext cx="3429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892" indent="-342892">
              <a:buFont typeface="Arial" panose="020B0604020202020204" pitchFamily="34" charset="0"/>
              <a:buChar char="•"/>
            </a:pPr>
            <a:r>
              <a:rPr lang="sv-SE" sz="1350" dirty="0" err="1"/>
              <a:t>statistics</a:t>
            </a:r>
            <a:endParaRPr lang="sv-SE" sz="1350" dirty="0"/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sv-SE" sz="1350" dirty="0"/>
              <a:t>fasta </a:t>
            </a:r>
            <a:r>
              <a:rPr lang="sv-SE" sz="1350" dirty="0" err="1"/>
              <a:t>sequence</a:t>
            </a:r>
            <a:r>
              <a:rPr lang="sv-SE" sz="1350" dirty="0"/>
              <a:t> </a:t>
            </a:r>
            <a:r>
              <a:rPr lang="sv-SE" sz="1350" dirty="0" err="1"/>
              <a:t>extraction</a:t>
            </a:r>
            <a:endParaRPr lang="sv-SE" sz="1350" dirty="0"/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sv-SE" sz="1350" dirty="0" err="1"/>
              <a:t>add</a:t>
            </a:r>
            <a:r>
              <a:rPr lang="sv-SE" sz="1350" dirty="0"/>
              <a:t> information</a:t>
            </a:r>
          </a:p>
          <a:p>
            <a:pPr marL="342892" indent="-342892">
              <a:buFont typeface="Arial" panose="020B0604020202020204" pitchFamily="34" charset="0"/>
              <a:buChar char="•"/>
            </a:pPr>
            <a:r>
              <a:rPr lang="sv-SE" sz="1350" dirty="0"/>
              <a:t>…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B947F7-6853-8E4F-872B-E99479906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5" y="164165"/>
            <a:ext cx="3388463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1600" dirty="0">
                <a:solidFill>
                  <a:srgbClr val="000000"/>
                </a:solidFill>
              </a:rPr>
              <a:t>AGAT: </a:t>
            </a:r>
            <a:r>
              <a:rPr lang="en-US" sz="1600" i="1" dirty="0">
                <a:solidFill>
                  <a:srgbClr val="000000"/>
                </a:solidFill>
              </a:rPr>
              <a:t>A</a:t>
            </a:r>
            <a:r>
              <a:rPr lang="en-US" sz="1600" dirty="0">
                <a:solidFill>
                  <a:srgbClr val="000000"/>
                </a:solidFill>
              </a:rPr>
              <a:t>nother </a:t>
            </a:r>
            <a:r>
              <a:rPr lang="en-US" sz="1600" i="1" dirty="0" err="1">
                <a:solidFill>
                  <a:srgbClr val="000000"/>
                </a:solidFill>
              </a:rPr>
              <a:t>G</a:t>
            </a:r>
            <a:r>
              <a:rPr lang="en-US" sz="1600" dirty="0" err="1">
                <a:solidFill>
                  <a:srgbClr val="000000"/>
                </a:solidFill>
              </a:rPr>
              <a:t>ff</a:t>
            </a:r>
            <a:r>
              <a:rPr lang="en-US" sz="1600" dirty="0">
                <a:solidFill>
                  <a:srgbClr val="000000"/>
                </a:solidFill>
              </a:rPr>
              <a:t>/</a:t>
            </a:r>
            <a:r>
              <a:rPr lang="en-US" sz="1600" i="1" dirty="0" err="1">
                <a:solidFill>
                  <a:srgbClr val="000000"/>
                </a:solidFill>
              </a:rPr>
              <a:t>G</a:t>
            </a:r>
            <a:r>
              <a:rPr lang="en-US" sz="1600" dirty="0" err="1">
                <a:solidFill>
                  <a:srgbClr val="000000"/>
                </a:solidFill>
              </a:rPr>
              <a:t>tf</a:t>
            </a:r>
            <a:r>
              <a:rPr lang="en-US" sz="1600" dirty="0">
                <a:solidFill>
                  <a:srgbClr val="000000"/>
                </a:solidFill>
              </a:rPr>
              <a:t> </a:t>
            </a:r>
            <a:r>
              <a:rPr lang="en-US" sz="1600" i="1" dirty="0">
                <a:solidFill>
                  <a:srgbClr val="000000"/>
                </a:solidFill>
              </a:rPr>
              <a:t>A</a:t>
            </a:r>
            <a:r>
              <a:rPr lang="en-US" sz="1600" dirty="0">
                <a:solidFill>
                  <a:srgbClr val="000000"/>
                </a:solidFill>
              </a:rPr>
              <a:t>nalysis </a:t>
            </a:r>
            <a:r>
              <a:rPr lang="en-US" sz="1600" i="1" dirty="0">
                <a:solidFill>
                  <a:srgbClr val="000000"/>
                </a:solidFill>
              </a:rPr>
              <a:t>T</a:t>
            </a:r>
            <a:r>
              <a:rPr lang="en-US" sz="1600" dirty="0">
                <a:solidFill>
                  <a:srgbClr val="000000"/>
                </a:solidFill>
              </a:rPr>
              <a:t>oolkit </a:t>
            </a:r>
          </a:p>
        </p:txBody>
      </p:sp>
    </p:spTree>
    <p:extLst>
      <p:ext uri="{BB962C8B-B14F-4D97-AF65-F5344CB8AC3E}">
        <p14:creationId xmlns:p14="http://schemas.microsoft.com/office/powerpoint/2010/main" val="15739147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7250604-88DC-EA4D-A8E9-CF3E8950B1E8}"/>
              </a:ext>
            </a:extLst>
          </p:cNvPr>
          <p:cNvSpPr txBox="1"/>
          <p:nvPr/>
        </p:nvSpPr>
        <p:spPr>
          <a:xfrm>
            <a:off x="1371054" y="1789901"/>
            <a:ext cx="662994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08" indent="-214308">
              <a:buFont typeface="Arial" panose="020B0604020202020204" pitchFamily="34" charset="0"/>
              <a:buChar char="•"/>
            </a:pPr>
            <a:r>
              <a:rPr lang="en-GB" dirty="0"/>
              <a:t>Can read all version (</a:t>
            </a:r>
            <a:r>
              <a:rPr lang="sv-SE" dirty="0"/>
              <a:t>GFF1, GFF2, GFF2.5, GFF3, GTF, GTF2, GTF2.1,</a:t>
            </a:r>
          </a:p>
          <a:p>
            <a:r>
              <a:rPr lang="sv-SE" dirty="0"/>
              <a:t>					        GTF2.2, GTF2.5 / GTF3</a:t>
            </a:r>
            <a:r>
              <a:rPr lang="en-GB" dirty="0"/>
              <a:t>)</a:t>
            </a:r>
          </a:p>
          <a:p>
            <a:pPr marL="214308" indent="-214308">
              <a:buFont typeface="Arial" panose="020B0604020202020204" pitchFamily="34" charset="0"/>
              <a:buChar char="•"/>
            </a:pPr>
            <a:endParaRPr lang="en-GB" dirty="0"/>
          </a:p>
          <a:p>
            <a:pPr marL="214308" indent="-214308">
              <a:buFont typeface="Arial" panose="020B0604020202020204" pitchFamily="34" charset="0"/>
              <a:buChar char="•"/>
            </a:pPr>
            <a:r>
              <a:rPr lang="en-GB" dirty="0"/>
              <a:t>Can deal will all feature type (3</a:t>
            </a:r>
            <a:r>
              <a:rPr lang="en-GB" baseline="30000" dirty="0"/>
              <a:t>rd</a:t>
            </a:r>
            <a:r>
              <a:rPr lang="en-GB" dirty="0"/>
              <a:t> column)</a:t>
            </a:r>
          </a:p>
          <a:p>
            <a:endParaRPr lang="en-GB" dirty="0"/>
          </a:p>
          <a:p>
            <a:pPr marL="214308" indent="-214308">
              <a:buFont typeface="Arial" panose="020B0604020202020204" pitchFamily="34" charset="0"/>
              <a:buChar char="•"/>
            </a:pPr>
            <a:r>
              <a:rPr lang="en-GB" dirty="0"/>
              <a:t>Can interpret relationship between features in all possible ways</a:t>
            </a:r>
          </a:p>
          <a:p>
            <a:pPr marL="214308" indent="-214308">
              <a:buFont typeface="Arial" panose="020B0604020202020204" pitchFamily="34" charset="0"/>
              <a:buChar char="•"/>
            </a:pPr>
            <a:endParaRPr lang="en-GB" dirty="0"/>
          </a:p>
          <a:p>
            <a:pPr marL="214308" indent="-214308">
              <a:buFont typeface="Arial" panose="020B0604020202020204" pitchFamily="34" charset="0"/>
              <a:buChar char="•"/>
            </a:pPr>
            <a:r>
              <a:rPr lang="en-GB" dirty="0"/>
              <a:t>Create a fixed and sorted standardized GFF3 output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5CB92D2-03A8-9649-AFA8-285C8429FFAE}"/>
              </a:ext>
            </a:extLst>
          </p:cNvPr>
          <p:cNvSpPr/>
          <p:nvPr/>
        </p:nvSpPr>
        <p:spPr>
          <a:xfrm>
            <a:off x="3331056" y="923107"/>
            <a:ext cx="251953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100" b="1" dirty="0"/>
              <a:t>Robust and universal</a:t>
            </a:r>
            <a:endParaRPr lang="sv-SE" sz="2100" b="1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19CF640-FB44-EB4C-AA1D-774937844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5" y="164165"/>
            <a:ext cx="3388463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1600" dirty="0">
                <a:solidFill>
                  <a:srgbClr val="000000"/>
                </a:solidFill>
              </a:rPr>
              <a:t>AGAT: </a:t>
            </a:r>
            <a:r>
              <a:rPr lang="en-US" sz="1600" i="1" dirty="0">
                <a:solidFill>
                  <a:srgbClr val="000000"/>
                </a:solidFill>
              </a:rPr>
              <a:t>A</a:t>
            </a:r>
            <a:r>
              <a:rPr lang="en-US" sz="1600" dirty="0">
                <a:solidFill>
                  <a:srgbClr val="000000"/>
                </a:solidFill>
              </a:rPr>
              <a:t>nother </a:t>
            </a:r>
            <a:r>
              <a:rPr lang="en-US" sz="1600" i="1" dirty="0" err="1">
                <a:solidFill>
                  <a:srgbClr val="000000"/>
                </a:solidFill>
              </a:rPr>
              <a:t>G</a:t>
            </a:r>
            <a:r>
              <a:rPr lang="en-US" sz="1600" dirty="0" err="1">
                <a:solidFill>
                  <a:srgbClr val="000000"/>
                </a:solidFill>
              </a:rPr>
              <a:t>ff</a:t>
            </a:r>
            <a:r>
              <a:rPr lang="en-US" sz="1600" dirty="0">
                <a:solidFill>
                  <a:srgbClr val="000000"/>
                </a:solidFill>
              </a:rPr>
              <a:t>/</a:t>
            </a:r>
            <a:r>
              <a:rPr lang="en-US" sz="1600" i="1" dirty="0" err="1">
                <a:solidFill>
                  <a:srgbClr val="000000"/>
                </a:solidFill>
              </a:rPr>
              <a:t>G</a:t>
            </a:r>
            <a:r>
              <a:rPr lang="en-US" sz="1600" dirty="0" err="1">
                <a:solidFill>
                  <a:srgbClr val="000000"/>
                </a:solidFill>
              </a:rPr>
              <a:t>tf</a:t>
            </a:r>
            <a:r>
              <a:rPr lang="en-US" sz="1600" dirty="0">
                <a:solidFill>
                  <a:srgbClr val="000000"/>
                </a:solidFill>
              </a:rPr>
              <a:t> </a:t>
            </a:r>
            <a:r>
              <a:rPr lang="en-US" sz="1600" i="1" dirty="0">
                <a:solidFill>
                  <a:srgbClr val="000000"/>
                </a:solidFill>
              </a:rPr>
              <a:t>A</a:t>
            </a:r>
            <a:r>
              <a:rPr lang="en-US" sz="1600" dirty="0">
                <a:solidFill>
                  <a:srgbClr val="000000"/>
                </a:solidFill>
              </a:rPr>
              <a:t>nalysis </a:t>
            </a:r>
            <a:r>
              <a:rPr lang="en-US" sz="1600" i="1" dirty="0">
                <a:solidFill>
                  <a:srgbClr val="000000"/>
                </a:solidFill>
              </a:rPr>
              <a:t>T</a:t>
            </a:r>
            <a:r>
              <a:rPr lang="en-US" sz="1600" dirty="0">
                <a:solidFill>
                  <a:srgbClr val="000000"/>
                </a:solidFill>
              </a:rPr>
              <a:t>oolkit </a:t>
            </a:r>
          </a:p>
        </p:txBody>
      </p:sp>
    </p:spTree>
    <p:extLst>
      <p:ext uri="{BB962C8B-B14F-4D97-AF65-F5344CB8AC3E}">
        <p14:creationId xmlns:p14="http://schemas.microsoft.com/office/powerpoint/2010/main" val="13662241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5E80B4F-7D43-6D4C-89D1-3C013199F550}"/>
              </a:ext>
            </a:extLst>
          </p:cNvPr>
          <p:cNvSpPr txBox="1"/>
          <p:nvPr/>
        </p:nvSpPr>
        <p:spPr>
          <a:xfrm>
            <a:off x="2898043" y="4728587"/>
            <a:ext cx="226310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350" dirty="0"/>
              <a:t>=&gt; </a:t>
            </a:r>
            <a:r>
              <a:rPr lang="sv-SE" sz="1350" dirty="0" err="1"/>
              <a:t>Can</a:t>
            </a:r>
            <a:r>
              <a:rPr lang="sv-SE" sz="1350" dirty="0"/>
              <a:t> be </a:t>
            </a:r>
            <a:r>
              <a:rPr lang="sv-SE" sz="1350" dirty="0" err="1"/>
              <a:t>tuned</a:t>
            </a:r>
            <a:r>
              <a:rPr lang="sv-SE" sz="1350" dirty="0"/>
              <a:t> by the </a:t>
            </a:r>
            <a:r>
              <a:rPr lang="sv-SE" sz="1350" dirty="0" err="1"/>
              <a:t>user</a:t>
            </a:r>
            <a:endParaRPr lang="sv-SE" sz="135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0F88FB-B0DC-C546-AB0C-F857BE9AC02C}"/>
              </a:ext>
            </a:extLst>
          </p:cNvPr>
          <p:cNvSpPr/>
          <p:nvPr/>
        </p:nvSpPr>
        <p:spPr>
          <a:xfrm>
            <a:off x="1143000" y="1699492"/>
            <a:ext cx="6858000" cy="300082"/>
          </a:xfrm>
          <a:prstGeom prst="rect">
            <a:avLst/>
          </a:prstGeom>
          <a:solidFill>
            <a:schemeClr val="bg2"/>
          </a:solidFill>
          <a:ln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r>
              <a:rPr lang="en-US" sz="1350" dirty="0">
                <a:latin typeface="Consolas"/>
                <a:cs typeface="Consolas"/>
              </a:rPr>
              <a:t>    c</a:t>
            </a:r>
            <a:r>
              <a:rPr lang="de-DE" sz="1350" dirty="0">
                <a:latin typeface="Consolas"/>
                <a:cs typeface="Consolas"/>
              </a:rPr>
              <a:t>tg123  .  </a:t>
            </a:r>
            <a:r>
              <a:rPr lang="de-DE" sz="1350" b="1" dirty="0" err="1">
                <a:latin typeface="Consolas"/>
                <a:cs typeface="Consolas"/>
              </a:rPr>
              <a:t>fun_transcript</a:t>
            </a:r>
            <a:r>
              <a:rPr lang="de-DE" sz="1350" b="1" dirty="0">
                <a:latin typeface="Consolas"/>
                <a:cs typeface="Consolas"/>
              </a:rPr>
              <a:t>  </a:t>
            </a:r>
            <a:r>
              <a:rPr lang="de-DE" sz="1350" dirty="0">
                <a:latin typeface="Consolas"/>
                <a:cs typeface="Consolas"/>
              </a:rPr>
              <a:t>1000  9000  .  +  .  ID=t1;Parent=g1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D291837-CE8D-174E-8227-C38AF5DBC110}"/>
              </a:ext>
            </a:extLst>
          </p:cNvPr>
          <p:cNvSpPr txBox="1"/>
          <p:nvPr/>
        </p:nvSpPr>
        <p:spPr>
          <a:xfrm>
            <a:off x="2619939" y="3406867"/>
            <a:ext cx="440547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350" dirty="0"/>
              <a:t>Features must be part </a:t>
            </a:r>
            <a:r>
              <a:rPr lang="sv-SE" sz="1350" dirty="0" err="1"/>
              <a:t>of</a:t>
            </a:r>
            <a:r>
              <a:rPr lang="sv-SE" sz="1350" dirty="0"/>
              <a:t> the </a:t>
            </a:r>
            <a:r>
              <a:rPr lang="sv-SE" sz="1350" dirty="0" err="1"/>
              <a:t>AGAT’s</a:t>
            </a:r>
            <a:r>
              <a:rPr lang="sv-SE" sz="1350" dirty="0"/>
              <a:t> </a:t>
            </a:r>
            <a:r>
              <a:rPr lang="sv-SE" sz="1350" dirty="0" err="1"/>
              <a:t>json</a:t>
            </a:r>
            <a:r>
              <a:rPr lang="sv-SE" sz="1350" dirty="0"/>
              <a:t> </a:t>
            </a:r>
            <a:r>
              <a:rPr lang="sv-SE" sz="1350" dirty="0" err="1"/>
              <a:t>files</a:t>
            </a:r>
            <a:endParaRPr lang="sv-SE" sz="1350" dirty="0"/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9611001-838F-AD40-901D-185697391C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246627"/>
              </p:ext>
            </p:extLst>
          </p:nvPr>
        </p:nvGraphicFramePr>
        <p:xfrm>
          <a:off x="1831490" y="2787121"/>
          <a:ext cx="4979241" cy="1642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9747">
                  <a:extLst>
                    <a:ext uri="{9D8B030D-6E8A-4147-A177-3AD203B41FA5}">
                      <a16:colId xmlns:a16="http://schemas.microsoft.com/office/drawing/2014/main" val="1154443198"/>
                    </a:ext>
                  </a:extLst>
                </a:gridCol>
                <a:gridCol w="1659747">
                  <a:extLst>
                    <a:ext uri="{9D8B030D-6E8A-4147-A177-3AD203B41FA5}">
                      <a16:colId xmlns:a16="http://schemas.microsoft.com/office/drawing/2014/main" val="3643430658"/>
                    </a:ext>
                  </a:extLst>
                </a:gridCol>
                <a:gridCol w="1659747">
                  <a:extLst>
                    <a:ext uri="{9D8B030D-6E8A-4147-A177-3AD203B41FA5}">
                      <a16:colId xmlns:a16="http://schemas.microsoft.com/office/drawing/2014/main" val="1961848968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err="1"/>
                        <a:t>Level</a:t>
                      </a:r>
                      <a:r>
                        <a:rPr lang="sv-SE" sz="1400" dirty="0"/>
                        <a:t> 1</a:t>
                      </a:r>
                    </a:p>
                    <a:p>
                      <a:pPr algn="ctr"/>
                      <a:r>
                        <a:rPr lang="sv-SE" sz="1400" dirty="0"/>
                        <a:t>(</a:t>
                      </a:r>
                      <a:r>
                        <a:rPr lang="sv-SE" sz="1400" dirty="0" err="1"/>
                        <a:t>might</a:t>
                      </a:r>
                      <a:r>
                        <a:rPr lang="sv-SE" sz="1400" dirty="0"/>
                        <a:t> </a:t>
                      </a:r>
                      <a:r>
                        <a:rPr lang="sv-SE" sz="1400" dirty="0" err="1"/>
                        <a:t>have</a:t>
                      </a:r>
                      <a:r>
                        <a:rPr lang="sv-SE" sz="1400" dirty="0"/>
                        <a:t> </a:t>
                      </a:r>
                      <a:r>
                        <a:rPr lang="sv-SE" sz="1400" dirty="0" err="1"/>
                        <a:t>children</a:t>
                      </a:r>
                      <a:r>
                        <a:rPr lang="sv-SE" sz="1400" dirty="0"/>
                        <a:t>)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Level</a:t>
                      </a:r>
                      <a:r>
                        <a:rPr lang="sv-SE" sz="1400" dirty="0"/>
                        <a:t> 2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/>
                        <a:t>(has </a:t>
                      </a:r>
                      <a:r>
                        <a:rPr lang="sv-SE" sz="1400" dirty="0" err="1"/>
                        <a:t>parent</a:t>
                      </a:r>
                      <a:r>
                        <a:rPr lang="sv-SE" sz="1400" dirty="0"/>
                        <a:t> and </a:t>
                      </a:r>
                      <a:r>
                        <a:rPr lang="sv-SE" sz="1400" dirty="0" err="1"/>
                        <a:t>might</a:t>
                      </a:r>
                      <a:r>
                        <a:rPr lang="sv-SE" sz="1400" dirty="0"/>
                        <a:t> </a:t>
                      </a:r>
                      <a:r>
                        <a:rPr lang="sv-SE" sz="1400" dirty="0" err="1"/>
                        <a:t>have</a:t>
                      </a:r>
                      <a:r>
                        <a:rPr lang="sv-SE" sz="1400" dirty="0"/>
                        <a:t> </a:t>
                      </a:r>
                      <a:r>
                        <a:rPr lang="sv-SE" sz="1400" dirty="0" err="1"/>
                        <a:t>children</a:t>
                      </a:r>
                      <a:r>
                        <a:rPr lang="sv-SE" sz="1400" dirty="0"/>
                        <a:t>)</a:t>
                      </a:r>
                    </a:p>
                    <a:p>
                      <a:pPr algn="ctr"/>
                      <a:endParaRPr lang="sv-SE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err="1"/>
                        <a:t>Level</a:t>
                      </a:r>
                      <a:r>
                        <a:rPr lang="sv-SE" sz="1400" dirty="0"/>
                        <a:t> 3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/>
                        <a:t>(has </a:t>
                      </a:r>
                      <a:r>
                        <a:rPr lang="sv-SE" sz="1400" dirty="0" err="1"/>
                        <a:t>parent</a:t>
                      </a:r>
                      <a:r>
                        <a:rPr lang="sv-SE" sz="1400" dirty="0"/>
                        <a:t> and no </a:t>
                      </a:r>
                      <a:r>
                        <a:rPr lang="sv-SE" sz="1400" dirty="0" err="1"/>
                        <a:t>children</a:t>
                      </a:r>
                      <a:r>
                        <a:rPr lang="sv-SE" sz="1400" dirty="0"/>
                        <a:t>)</a:t>
                      </a:r>
                    </a:p>
                    <a:p>
                      <a:pPr algn="ctr"/>
                      <a:endParaRPr lang="sv-SE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87877057"/>
                  </a:ext>
                </a:extLst>
              </a:tr>
              <a:tr h="720090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sv-SE" sz="1400" dirty="0"/>
                        <a:t>gene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sv-SE" sz="1400" dirty="0" err="1"/>
                        <a:t>pseudogene</a:t>
                      </a:r>
                      <a:endParaRPr lang="sv-SE" sz="1400" dirty="0"/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sv-SE" sz="1400" dirty="0"/>
                        <a:t>…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sv-SE" sz="1400" dirty="0" err="1"/>
                        <a:t>mRNA</a:t>
                      </a:r>
                      <a:endParaRPr lang="sv-SE" sz="1400" dirty="0"/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sv-SE" sz="1400" dirty="0" err="1"/>
                        <a:t>tRNA</a:t>
                      </a:r>
                      <a:endParaRPr lang="sv-SE" sz="1400" dirty="0"/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sv-SE" sz="1400" dirty="0"/>
                        <a:t>…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err="1"/>
                        <a:t>exon</a:t>
                      </a:r>
                      <a:endParaRPr lang="sv-SE" sz="1400" dirty="0"/>
                    </a:p>
                    <a:p>
                      <a:pPr algn="ctr"/>
                      <a:r>
                        <a:rPr lang="sv-SE" sz="1400" dirty="0" err="1"/>
                        <a:t>stop_codon</a:t>
                      </a:r>
                      <a:endParaRPr lang="sv-SE" sz="1400" dirty="0"/>
                    </a:p>
                    <a:p>
                      <a:pPr algn="ctr"/>
                      <a:r>
                        <a:rPr lang="sv-SE" sz="1400" dirty="0"/>
                        <a:t>…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901991117"/>
                  </a:ext>
                </a:extLst>
              </a:tr>
            </a:tbl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0A7A8BAD-2238-2943-905E-DB118E5D8E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404761" y="852556"/>
            <a:ext cx="421919" cy="52376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8CFE1E5-C5B8-9147-9825-25551DE685E7}"/>
              </a:ext>
            </a:extLst>
          </p:cNvPr>
          <p:cNvSpPr/>
          <p:nvPr/>
        </p:nvSpPr>
        <p:spPr>
          <a:xfrm>
            <a:off x="5686" y="1013875"/>
            <a:ext cx="6858000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08" indent="-214308" algn="ctr">
              <a:buFont typeface="Arial" panose="020B0604020202020204" pitchFamily="34" charset="0"/>
              <a:buChar char="•"/>
            </a:pPr>
            <a:r>
              <a:rPr lang="en-GB" sz="1350" dirty="0"/>
              <a:t>Can deal will all feature type (3</a:t>
            </a:r>
            <a:r>
              <a:rPr lang="en-GB" sz="1350" baseline="30000" dirty="0"/>
              <a:t>rd</a:t>
            </a:r>
            <a:r>
              <a:rPr lang="en-GB" sz="1350" dirty="0"/>
              <a:t> column)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D50F0ED-3DF7-8E4B-8333-56E23AAC5CF9}"/>
              </a:ext>
            </a:extLst>
          </p:cNvPr>
          <p:cNvCxnSpPr>
            <a:cxnSpLocks/>
          </p:cNvCxnSpPr>
          <p:nvPr/>
        </p:nvCxnSpPr>
        <p:spPr>
          <a:xfrm flipH="1">
            <a:off x="2619939" y="2003137"/>
            <a:ext cx="594272" cy="783984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138CB6A-64AF-CC49-9320-B171E04CB0AE}"/>
              </a:ext>
            </a:extLst>
          </p:cNvPr>
          <p:cNvCxnSpPr>
            <a:cxnSpLocks/>
            <a:endCxn id="18" idx="0"/>
          </p:cNvCxnSpPr>
          <p:nvPr/>
        </p:nvCxnSpPr>
        <p:spPr>
          <a:xfrm>
            <a:off x="3214208" y="2003137"/>
            <a:ext cx="1106902" cy="783984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4DDC076-73B0-924F-98FC-639336DA4778}"/>
              </a:ext>
            </a:extLst>
          </p:cNvPr>
          <p:cNvCxnSpPr>
            <a:cxnSpLocks/>
          </p:cNvCxnSpPr>
          <p:nvPr/>
        </p:nvCxnSpPr>
        <p:spPr>
          <a:xfrm>
            <a:off x="3214210" y="2003137"/>
            <a:ext cx="2733995" cy="783984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D09FD1A4-F61E-FE41-BF3E-FBCB444B3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5" y="164165"/>
            <a:ext cx="3388463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1600" dirty="0">
                <a:solidFill>
                  <a:srgbClr val="000000"/>
                </a:solidFill>
              </a:rPr>
              <a:t>AGAT: </a:t>
            </a:r>
            <a:r>
              <a:rPr lang="en-US" sz="1600" i="1" dirty="0">
                <a:solidFill>
                  <a:srgbClr val="000000"/>
                </a:solidFill>
              </a:rPr>
              <a:t>A</a:t>
            </a:r>
            <a:r>
              <a:rPr lang="en-US" sz="1600" dirty="0">
                <a:solidFill>
                  <a:srgbClr val="000000"/>
                </a:solidFill>
              </a:rPr>
              <a:t>nother </a:t>
            </a:r>
            <a:r>
              <a:rPr lang="en-US" sz="1600" i="1" dirty="0" err="1">
                <a:solidFill>
                  <a:srgbClr val="000000"/>
                </a:solidFill>
              </a:rPr>
              <a:t>G</a:t>
            </a:r>
            <a:r>
              <a:rPr lang="en-US" sz="1600" dirty="0" err="1">
                <a:solidFill>
                  <a:srgbClr val="000000"/>
                </a:solidFill>
              </a:rPr>
              <a:t>ff</a:t>
            </a:r>
            <a:r>
              <a:rPr lang="en-US" sz="1600" dirty="0">
                <a:solidFill>
                  <a:srgbClr val="000000"/>
                </a:solidFill>
              </a:rPr>
              <a:t>/</a:t>
            </a:r>
            <a:r>
              <a:rPr lang="en-US" sz="1600" i="1" dirty="0" err="1">
                <a:solidFill>
                  <a:srgbClr val="000000"/>
                </a:solidFill>
              </a:rPr>
              <a:t>G</a:t>
            </a:r>
            <a:r>
              <a:rPr lang="en-US" sz="1600" dirty="0" err="1">
                <a:solidFill>
                  <a:srgbClr val="000000"/>
                </a:solidFill>
              </a:rPr>
              <a:t>tf</a:t>
            </a:r>
            <a:r>
              <a:rPr lang="en-US" sz="1600" dirty="0">
                <a:solidFill>
                  <a:srgbClr val="000000"/>
                </a:solidFill>
              </a:rPr>
              <a:t> </a:t>
            </a:r>
            <a:r>
              <a:rPr lang="en-US" sz="1600" i="1" dirty="0">
                <a:solidFill>
                  <a:srgbClr val="000000"/>
                </a:solidFill>
              </a:rPr>
              <a:t>A</a:t>
            </a:r>
            <a:r>
              <a:rPr lang="en-US" sz="1600" dirty="0">
                <a:solidFill>
                  <a:srgbClr val="000000"/>
                </a:solidFill>
              </a:rPr>
              <a:t>nalysis </a:t>
            </a:r>
            <a:r>
              <a:rPr lang="en-US" sz="1600" i="1" dirty="0">
                <a:solidFill>
                  <a:srgbClr val="000000"/>
                </a:solidFill>
              </a:rPr>
              <a:t>T</a:t>
            </a:r>
            <a:r>
              <a:rPr lang="en-US" sz="1600" dirty="0">
                <a:solidFill>
                  <a:srgbClr val="000000"/>
                </a:solidFill>
              </a:rPr>
              <a:t>oolkit </a:t>
            </a:r>
          </a:p>
        </p:txBody>
      </p:sp>
    </p:spTree>
    <p:extLst>
      <p:ext uri="{BB962C8B-B14F-4D97-AF65-F5344CB8AC3E}">
        <p14:creationId xmlns:p14="http://schemas.microsoft.com/office/powerpoint/2010/main" val="410507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29">
            <a:extLst>
              <a:ext uri="{FF2B5EF4-FFF2-40B4-BE49-F238E27FC236}">
                <a16:creationId xmlns:a16="http://schemas.microsoft.com/office/drawing/2014/main" id="{C7D6B669-408C-6840-AADC-E7B2E15711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300" y="799421"/>
            <a:ext cx="1028700" cy="1028700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ABE53F27-C837-8448-AD25-12170A7A454A}"/>
              </a:ext>
            </a:extLst>
          </p:cNvPr>
          <p:cNvGrpSpPr/>
          <p:nvPr/>
        </p:nvGrpSpPr>
        <p:grpSpPr>
          <a:xfrm>
            <a:off x="5829300" y="799423"/>
            <a:ext cx="1028700" cy="1028105"/>
            <a:chOff x="5889100" y="4443575"/>
            <a:chExt cx="1371600" cy="1370806"/>
          </a:xfrm>
        </p:grpSpPr>
        <p:pic>
          <p:nvPicPr>
            <p:cNvPr id="27" name="Image 35">
              <a:extLst>
                <a:ext uri="{FF2B5EF4-FFF2-40B4-BE49-F238E27FC236}">
                  <a16:creationId xmlns:a16="http://schemas.microsoft.com/office/drawing/2014/main" id="{18641A21-42E9-DB46-BE93-4D917D9A92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7202"/>
            <a:stretch/>
          </p:blipFill>
          <p:spPr>
            <a:xfrm>
              <a:off x="5889100" y="4443575"/>
              <a:ext cx="1371600" cy="449849"/>
            </a:xfrm>
            <a:prstGeom prst="rect">
              <a:avLst/>
            </a:prstGeom>
          </p:spPr>
        </p:pic>
        <p:pic>
          <p:nvPicPr>
            <p:cNvPr id="28" name="Image 36">
              <a:extLst>
                <a:ext uri="{FF2B5EF4-FFF2-40B4-BE49-F238E27FC236}">
                  <a16:creationId xmlns:a16="http://schemas.microsoft.com/office/drawing/2014/main" id="{2799C3F2-CBC6-9B4D-A45F-578C32E283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702"/>
            <a:stretch/>
          </p:blipFill>
          <p:spPr>
            <a:xfrm>
              <a:off x="5889100" y="5412536"/>
              <a:ext cx="1371600" cy="401845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6BDFA1D-5873-504D-921C-0C0E919563CB}"/>
              </a:ext>
            </a:extLst>
          </p:cNvPr>
          <p:cNvGrpSpPr/>
          <p:nvPr/>
        </p:nvGrpSpPr>
        <p:grpSpPr>
          <a:xfrm>
            <a:off x="5829300" y="799423"/>
            <a:ext cx="1028700" cy="1028105"/>
            <a:chOff x="3382069" y="4736387"/>
            <a:chExt cx="1371600" cy="1370806"/>
          </a:xfrm>
        </p:grpSpPr>
        <p:pic>
          <p:nvPicPr>
            <p:cNvPr id="24" name="Image 2">
              <a:extLst>
                <a:ext uri="{FF2B5EF4-FFF2-40B4-BE49-F238E27FC236}">
                  <a16:creationId xmlns:a16="http://schemas.microsoft.com/office/drawing/2014/main" id="{3F3342BE-1DCF-ED42-B5C6-B95EBB5850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48799"/>
            <a:stretch/>
          </p:blipFill>
          <p:spPr>
            <a:xfrm>
              <a:off x="3382069" y="4736387"/>
              <a:ext cx="1371600" cy="702261"/>
            </a:xfrm>
            <a:prstGeom prst="rect">
              <a:avLst/>
            </a:prstGeom>
          </p:spPr>
        </p:pic>
        <p:pic>
          <p:nvPicPr>
            <p:cNvPr id="25" name="Image 6">
              <a:extLst>
                <a:ext uri="{FF2B5EF4-FFF2-40B4-BE49-F238E27FC236}">
                  <a16:creationId xmlns:a16="http://schemas.microsoft.com/office/drawing/2014/main" id="{9C6B4A15-9D52-9F4D-8D9C-92F9F2CD60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0702"/>
            <a:stretch/>
          </p:blipFill>
          <p:spPr>
            <a:xfrm>
              <a:off x="3382069" y="5705348"/>
              <a:ext cx="1371600" cy="401845"/>
            </a:xfrm>
            <a:prstGeom prst="rect">
              <a:avLst/>
            </a:prstGeom>
          </p:spPr>
        </p:pic>
      </p:grpSp>
      <p:pic>
        <p:nvPicPr>
          <p:cNvPr id="41" name="Picture 40">
            <a:extLst>
              <a:ext uri="{FF2B5EF4-FFF2-40B4-BE49-F238E27FC236}">
                <a16:creationId xmlns:a16="http://schemas.microsoft.com/office/drawing/2014/main" id="{B230EACD-42D3-864B-B9E6-F5D799156A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52369" y="960883"/>
            <a:ext cx="421919" cy="52376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842B6FB-3F80-174F-9363-721B8C985345}"/>
              </a:ext>
            </a:extLst>
          </p:cNvPr>
          <p:cNvSpPr/>
          <p:nvPr/>
        </p:nvSpPr>
        <p:spPr>
          <a:xfrm>
            <a:off x="0" y="1121130"/>
            <a:ext cx="6858000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08" indent="-214308" algn="ctr">
              <a:buFont typeface="Arial" panose="020B0604020202020204" pitchFamily="34" charset="0"/>
              <a:buChar char="•"/>
            </a:pPr>
            <a:r>
              <a:rPr lang="en-GB" sz="1350" dirty="0"/>
              <a:t>Can interpret relationship between features in all possible ways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34809FE-898F-694B-A304-3AF906068AA6}"/>
              </a:ext>
            </a:extLst>
          </p:cNvPr>
          <p:cNvGrpSpPr/>
          <p:nvPr/>
        </p:nvGrpSpPr>
        <p:grpSpPr>
          <a:xfrm>
            <a:off x="1143003" y="1561234"/>
            <a:ext cx="6858001" cy="544748"/>
            <a:chOff x="-1" y="2081642"/>
            <a:chExt cx="9144001" cy="726331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973013A-C621-444E-B2B9-C88177811CF0}"/>
                </a:ext>
              </a:extLst>
            </p:cNvPr>
            <p:cNvSpPr txBox="1"/>
            <p:nvPr/>
          </p:nvSpPr>
          <p:spPr>
            <a:xfrm>
              <a:off x="-1" y="2081642"/>
              <a:ext cx="37203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350" dirty="0" err="1"/>
                <a:t>Parent</a:t>
              </a:r>
              <a:r>
                <a:rPr lang="sv-SE" sz="1350" dirty="0"/>
                <a:t>/ID or </a:t>
              </a:r>
              <a:r>
                <a:rPr lang="sv-SE" sz="1350" dirty="0" err="1"/>
                <a:t>gene_id</a:t>
              </a:r>
              <a:r>
                <a:rPr lang="sv-SE" sz="1350" dirty="0"/>
                <a:t>/</a:t>
              </a:r>
              <a:r>
                <a:rPr lang="sv-SE" sz="1350" dirty="0" err="1"/>
                <a:t>transcript_id</a:t>
              </a:r>
              <a:r>
                <a:rPr lang="sv-SE" sz="1350" dirty="0"/>
                <a:t> </a:t>
              </a:r>
            </a:p>
          </p:txBody>
        </p: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77DA1379-CFE4-1548-897B-6ED161E2A8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2463323"/>
              <a:ext cx="9144000" cy="344650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66ECDA8-0EFD-CD4C-B9DA-BE63B94A4B28}"/>
              </a:ext>
            </a:extLst>
          </p:cNvPr>
          <p:cNvGrpSpPr/>
          <p:nvPr/>
        </p:nvGrpSpPr>
        <p:grpSpPr>
          <a:xfrm>
            <a:off x="1143003" y="3001689"/>
            <a:ext cx="6225733" cy="705926"/>
            <a:chOff x="0" y="4357295"/>
            <a:chExt cx="8300977" cy="941234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F8BFB3D-EB76-544A-A83C-4527A3D3CB22}"/>
                </a:ext>
              </a:extLst>
            </p:cNvPr>
            <p:cNvSpPr txBox="1"/>
            <p:nvPr/>
          </p:nvSpPr>
          <p:spPr>
            <a:xfrm>
              <a:off x="0" y="4357295"/>
              <a:ext cx="3415375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350" dirty="0"/>
                <a:t>Sequential</a:t>
              </a:r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9A9AFE8E-03D2-274B-B194-36127C76819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4722227"/>
              <a:ext cx="8300977" cy="576302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FB3DFA4-FAF1-6542-BA2F-41B8FF3F996E}"/>
              </a:ext>
            </a:extLst>
          </p:cNvPr>
          <p:cNvGrpSpPr/>
          <p:nvPr/>
        </p:nvGrpSpPr>
        <p:grpSpPr>
          <a:xfrm>
            <a:off x="1142999" y="2255266"/>
            <a:ext cx="6858000" cy="673101"/>
            <a:chOff x="0" y="3131700"/>
            <a:chExt cx="9144000" cy="897468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B9518D2-8BAE-E940-A5F2-E3FB7D3C7763}"/>
                </a:ext>
              </a:extLst>
            </p:cNvPr>
            <p:cNvSpPr txBox="1"/>
            <p:nvPr/>
          </p:nvSpPr>
          <p:spPr>
            <a:xfrm>
              <a:off x="0" y="3131700"/>
              <a:ext cx="3415375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350" dirty="0"/>
                <a:t>Common tag (</a:t>
              </a:r>
              <a:r>
                <a:rPr lang="sv-SE" sz="1350" dirty="0" err="1"/>
                <a:t>e.g</a:t>
              </a:r>
              <a:r>
                <a:rPr lang="sv-SE" sz="1350" dirty="0"/>
                <a:t>. </a:t>
              </a:r>
              <a:r>
                <a:rPr lang="sv-SE" sz="1350" dirty="0" err="1"/>
                <a:t>locus_tag</a:t>
              </a:r>
              <a:r>
                <a:rPr lang="sv-SE" sz="1350" dirty="0"/>
                <a:t>)</a:t>
              </a:r>
            </a:p>
          </p:txBody>
        </p:sp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60EA8DF0-287F-184B-A232-D935838B337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3501032"/>
              <a:ext cx="9144000" cy="528136"/>
            </a:xfrm>
            <a:prstGeom prst="rect">
              <a:avLst/>
            </a:prstGeom>
          </p:spPr>
        </p:pic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6064BBB7-DE9C-B04C-A8D7-DD3FDCCB415F}"/>
              </a:ext>
            </a:extLst>
          </p:cNvPr>
          <p:cNvSpPr txBox="1"/>
          <p:nvPr/>
        </p:nvSpPr>
        <p:spPr>
          <a:xfrm>
            <a:off x="3032368" y="4890133"/>
            <a:ext cx="307926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350" dirty="0"/>
              <a:t>=&gt; AGAT </a:t>
            </a:r>
            <a:r>
              <a:rPr lang="sv-SE" sz="1350" dirty="0" err="1"/>
              <a:t>can</a:t>
            </a:r>
            <a:r>
              <a:rPr lang="sv-SE" sz="1350" dirty="0"/>
              <a:t> </a:t>
            </a:r>
            <a:r>
              <a:rPr lang="sv-SE" sz="1350" dirty="0" err="1"/>
              <a:t>even</a:t>
            </a:r>
            <a:r>
              <a:rPr lang="sv-SE" sz="1350" dirty="0"/>
              <a:t> mix the 3 </a:t>
            </a:r>
            <a:r>
              <a:rPr lang="sv-SE" sz="1350" dirty="0" err="1"/>
              <a:t>approaches</a:t>
            </a:r>
            <a:endParaRPr lang="sv-SE" sz="135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4CD0954-0C7E-2B41-8C33-D8EDD2F6D871}"/>
              </a:ext>
            </a:extLst>
          </p:cNvPr>
          <p:cNvGrpSpPr/>
          <p:nvPr/>
        </p:nvGrpSpPr>
        <p:grpSpPr>
          <a:xfrm>
            <a:off x="1143000" y="3840003"/>
            <a:ext cx="6858001" cy="1014157"/>
            <a:chOff x="-2" y="5036846"/>
            <a:chExt cx="9144001" cy="1352209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439FEFF8-903F-4E40-A100-9A44566150B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1" y="5392153"/>
              <a:ext cx="9144000" cy="996902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0DAD072E-27A9-254E-AEDD-1A45BABDE9E2}"/>
                </a:ext>
              </a:extLst>
            </p:cNvPr>
            <p:cNvSpPr txBox="1"/>
            <p:nvPr/>
          </p:nvSpPr>
          <p:spPr>
            <a:xfrm>
              <a:off x="-2" y="5036846"/>
              <a:ext cx="3415375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350" dirty="0"/>
                <a:t>Result :</a:t>
              </a:r>
            </a:p>
          </p:txBody>
        </p:sp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89EF0AE6-5744-4844-8962-A38D2A3DE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5" y="164165"/>
            <a:ext cx="3388463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1600" dirty="0">
                <a:solidFill>
                  <a:srgbClr val="000000"/>
                </a:solidFill>
              </a:rPr>
              <a:t>AGAT: </a:t>
            </a:r>
            <a:r>
              <a:rPr lang="en-US" sz="1600" i="1" dirty="0">
                <a:solidFill>
                  <a:srgbClr val="000000"/>
                </a:solidFill>
              </a:rPr>
              <a:t>A</a:t>
            </a:r>
            <a:r>
              <a:rPr lang="en-US" sz="1600" dirty="0">
                <a:solidFill>
                  <a:srgbClr val="000000"/>
                </a:solidFill>
              </a:rPr>
              <a:t>nother </a:t>
            </a:r>
            <a:r>
              <a:rPr lang="en-US" sz="1600" i="1" dirty="0" err="1">
                <a:solidFill>
                  <a:srgbClr val="000000"/>
                </a:solidFill>
              </a:rPr>
              <a:t>G</a:t>
            </a:r>
            <a:r>
              <a:rPr lang="en-US" sz="1600" dirty="0" err="1">
                <a:solidFill>
                  <a:srgbClr val="000000"/>
                </a:solidFill>
              </a:rPr>
              <a:t>ff</a:t>
            </a:r>
            <a:r>
              <a:rPr lang="en-US" sz="1600" dirty="0">
                <a:solidFill>
                  <a:srgbClr val="000000"/>
                </a:solidFill>
              </a:rPr>
              <a:t>/</a:t>
            </a:r>
            <a:r>
              <a:rPr lang="en-US" sz="1600" i="1" dirty="0" err="1">
                <a:solidFill>
                  <a:srgbClr val="000000"/>
                </a:solidFill>
              </a:rPr>
              <a:t>G</a:t>
            </a:r>
            <a:r>
              <a:rPr lang="en-US" sz="1600" dirty="0" err="1">
                <a:solidFill>
                  <a:srgbClr val="000000"/>
                </a:solidFill>
              </a:rPr>
              <a:t>tf</a:t>
            </a:r>
            <a:r>
              <a:rPr lang="en-US" sz="1600" dirty="0">
                <a:solidFill>
                  <a:srgbClr val="000000"/>
                </a:solidFill>
              </a:rPr>
              <a:t> </a:t>
            </a:r>
            <a:r>
              <a:rPr lang="en-US" sz="1600" i="1" dirty="0">
                <a:solidFill>
                  <a:srgbClr val="000000"/>
                </a:solidFill>
              </a:rPr>
              <a:t>A</a:t>
            </a:r>
            <a:r>
              <a:rPr lang="en-US" sz="1600" dirty="0">
                <a:solidFill>
                  <a:srgbClr val="000000"/>
                </a:solidFill>
              </a:rPr>
              <a:t>nalysis </a:t>
            </a:r>
            <a:r>
              <a:rPr lang="en-US" sz="1600" i="1" dirty="0">
                <a:solidFill>
                  <a:srgbClr val="000000"/>
                </a:solidFill>
              </a:rPr>
              <a:t>T</a:t>
            </a:r>
            <a:r>
              <a:rPr lang="en-US" sz="1600" dirty="0">
                <a:solidFill>
                  <a:srgbClr val="000000"/>
                </a:solidFill>
              </a:rPr>
              <a:t>oolkit </a:t>
            </a:r>
          </a:p>
        </p:txBody>
      </p:sp>
    </p:spTree>
    <p:extLst>
      <p:ext uri="{BB962C8B-B14F-4D97-AF65-F5344CB8AC3E}">
        <p14:creationId xmlns:p14="http://schemas.microsoft.com/office/powerpoint/2010/main" val="308606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3004" y="1044660"/>
            <a:ext cx="685799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AGAT creates a standardized GFF3 like</a:t>
            </a:r>
          </a:p>
          <a:p>
            <a:pPr algn="ctr"/>
            <a:endParaRPr lang="en-US" b="1" dirty="0"/>
          </a:p>
          <a:p>
            <a:r>
              <a:rPr lang="en-US" b="1" dirty="0"/>
              <a:t>Why GFF3? </a:t>
            </a:r>
          </a:p>
          <a:p>
            <a:pPr marL="600060" lvl="1" indent="-257168">
              <a:buFont typeface="Arial"/>
              <a:buChar char="•"/>
            </a:pPr>
            <a:r>
              <a:rPr lang="en-US" b="1" dirty="0"/>
              <a:t>﻿</a:t>
            </a:r>
            <a:r>
              <a:rPr lang="en-US" dirty="0"/>
              <a:t>“addresses the most common extensions to GFF, while </a:t>
            </a:r>
            <a:r>
              <a:rPr lang="en-US"/>
              <a:t>preserving backward </a:t>
            </a:r>
            <a:r>
              <a:rPr lang="en-US" dirty="0"/>
              <a:t>compatibility with previous formats”</a:t>
            </a:r>
          </a:p>
          <a:p>
            <a:pPr marL="600060" lvl="1" indent="-257168">
              <a:buFont typeface="Arial"/>
              <a:buChar char="•"/>
            </a:pPr>
            <a:r>
              <a:rPr lang="en-US" dirty="0"/>
              <a:t>﻿great </a:t>
            </a:r>
            <a:r>
              <a:rPr lang="en-US" b="1" dirty="0"/>
              <a:t>flexibility</a:t>
            </a:r>
            <a:r>
              <a:rPr lang="en-US" dirty="0"/>
              <a:t> allowing holding wide variety of information</a:t>
            </a:r>
          </a:p>
          <a:p>
            <a:pPr marL="600060" lvl="1" indent="-257168">
              <a:buFont typeface="Arial"/>
              <a:buChar char="•"/>
            </a:pPr>
            <a:r>
              <a:rPr lang="en-US" dirty="0"/>
              <a:t>﻿well-defined specifications (SO)</a:t>
            </a:r>
          </a:p>
          <a:p>
            <a:pPr marL="600060" lvl="1" indent="-257168">
              <a:buFont typeface="Arial"/>
              <a:buChar char="•"/>
            </a:pPr>
            <a:r>
              <a:rPr lang="en-US" dirty="0"/>
              <a:t>Less constraint than GTF in 3</a:t>
            </a:r>
            <a:r>
              <a:rPr lang="en-US" baseline="30000" dirty="0"/>
              <a:t>rd</a:t>
            </a:r>
            <a:r>
              <a:rPr lang="en-US" dirty="0"/>
              <a:t> column</a:t>
            </a:r>
          </a:p>
          <a:p>
            <a:pPr lvl="1"/>
            <a:endParaRPr lang="en-US" b="1" dirty="0"/>
          </a:p>
          <a:p>
            <a:r>
              <a:rPr lang="en-US" b="1" dirty="0"/>
              <a:t>Why GFF3 like? </a:t>
            </a:r>
          </a:p>
          <a:p>
            <a:pPr marL="600060" lvl="1" indent="-257168">
              <a:buFont typeface="Arial" panose="020B0604020202020204" pitchFamily="34" charset="0"/>
              <a:buChar char="•"/>
            </a:pPr>
            <a:r>
              <a:rPr lang="en-US" dirty="0"/>
              <a:t>AGAT does not care about the feature type term used in 3</a:t>
            </a:r>
            <a:r>
              <a:rPr lang="en-US" baseline="30000" dirty="0"/>
              <a:t>rd</a:t>
            </a:r>
            <a:r>
              <a:rPr lang="en-US" dirty="0"/>
              <a:t> column. Just inform the user if not GFF3 compliant.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4DFF643-E5F7-DD4B-A79A-8700298F7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5" y="164165"/>
            <a:ext cx="3388463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1600" dirty="0">
                <a:solidFill>
                  <a:srgbClr val="000000"/>
                </a:solidFill>
              </a:rPr>
              <a:t>AGAT: </a:t>
            </a:r>
            <a:r>
              <a:rPr lang="en-US" sz="1600" i="1" dirty="0">
                <a:solidFill>
                  <a:srgbClr val="000000"/>
                </a:solidFill>
              </a:rPr>
              <a:t>A</a:t>
            </a:r>
            <a:r>
              <a:rPr lang="en-US" sz="1600" dirty="0">
                <a:solidFill>
                  <a:srgbClr val="000000"/>
                </a:solidFill>
              </a:rPr>
              <a:t>nother </a:t>
            </a:r>
            <a:r>
              <a:rPr lang="en-US" sz="1600" i="1" dirty="0" err="1">
                <a:solidFill>
                  <a:srgbClr val="000000"/>
                </a:solidFill>
              </a:rPr>
              <a:t>G</a:t>
            </a:r>
            <a:r>
              <a:rPr lang="en-US" sz="1600" dirty="0" err="1">
                <a:solidFill>
                  <a:srgbClr val="000000"/>
                </a:solidFill>
              </a:rPr>
              <a:t>ff</a:t>
            </a:r>
            <a:r>
              <a:rPr lang="en-US" sz="1600" dirty="0">
                <a:solidFill>
                  <a:srgbClr val="000000"/>
                </a:solidFill>
              </a:rPr>
              <a:t>/</a:t>
            </a:r>
            <a:r>
              <a:rPr lang="en-US" sz="1600" i="1" dirty="0" err="1">
                <a:solidFill>
                  <a:srgbClr val="000000"/>
                </a:solidFill>
              </a:rPr>
              <a:t>G</a:t>
            </a:r>
            <a:r>
              <a:rPr lang="en-US" sz="1600" dirty="0" err="1">
                <a:solidFill>
                  <a:srgbClr val="000000"/>
                </a:solidFill>
              </a:rPr>
              <a:t>tf</a:t>
            </a:r>
            <a:r>
              <a:rPr lang="en-US" sz="1600" dirty="0">
                <a:solidFill>
                  <a:srgbClr val="000000"/>
                </a:solidFill>
              </a:rPr>
              <a:t> </a:t>
            </a:r>
            <a:r>
              <a:rPr lang="en-US" sz="1600" i="1" dirty="0">
                <a:solidFill>
                  <a:srgbClr val="000000"/>
                </a:solidFill>
              </a:rPr>
              <a:t>A</a:t>
            </a:r>
            <a:r>
              <a:rPr lang="en-US" sz="1600" dirty="0">
                <a:solidFill>
                  <a:srgbClr val="000000"/>
                </a:solidFill>
              </a:rPr>
              <a:t>nalysis </a:t>
            </a:r>
            <a:r>
              <a:rPr lang="en-US" sz="1600" i="1" dirty="0">
                <a:solidFill>
                  <a:srgbClr val="000000"/>
                </a:solidFill>
              </a:rPr>
              <a:t>T</a:t>
            </a:r>
            <a:r>
              <a:rPr lang="en-US" sz="1600" dirty="0">
                <a:solidFill>
                  <a:srgbClr val="000000"/>
                </a:solidFill>
              </a:rPr>
              <a:t>oolkit </a:t>
            </a:r>
          </a:p>
        </p:txBody>
      </p:sp>
    </p:spTree>
    <p:extLst>
      <p:ext uri="{BB962C8B-B14F-4D97-AF65-F5344CB8AC3E}">
        <p14:creationId xmlns:p14="http://schemas.microsoft.com/office/powerpoint/2010/main" val="13129749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0EFE65D-6BB7-4747-A7F7-C56AC79C34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6657941"/>
              </p:ext>
            </p:extLst>
          </p:nvPr>
        </p:nvGraphicFramePr>
        <p:xfrm>
          <a:off x="457206" y="1439554"/>
          <a:ext cx="7543795" cy="3604389"/>
        </p:xfrm>
        <a:graphic>
          <a:graphicData uri="http://schemas.openxmlformats.org/drawingml/2006/table">
            <a:tbl>
              <a:tblPr/>
              <a:tblGrid>
                <a:gridCol w="936891">
                  <a:extLst>
                    <a:ext uri="{9D8B030D-6E8A-4147-A177-3AD203B41FA5}">
                      <a16:colId xmlns:a16="http://schemas.microsoft.com/office/drawing/2014/main" val="3581811058"/>
                    </a:ext>
                  </a:extLst>
                </a:gridCol>
                <a:gridCol w="2068461">
                  <a:extLst>
                    <a:ext uri="{9D8B030D-6E8A-4147-A177-3AD203B41FA5}">
                      <a16:colId xmlns:a16="http://schemas.microsoft.com/office/drawing/2014/main" val="1715846989"/>
                    </a:ext>
                  </a:extLst>
                </a:gridCol>
                <a:gridCol w="730044">
                  <a:extLst>
                    <a:ext uri="{9D8B030D-6E8A-4147-A177-3AD203B41FA5}">
                      <a16:colId xmlns:a16="http://schemas.microsoft.com/office/drawing/2014/main" val="524449057"/>
                    </a:ext>
                  </a:extLst>
                </a:gridCol>
                <a:gridCol w="736128">
                  <a:extLst>
                    <a:ext uri="{9D8B030D-6E8A-4147-A177-3AD203B41FA5}">
                      <a16:colId xmlns:a16="http://schemas.microsoft.com/office/drawing/2014/main" val="1564966590"/>
                    </a:ext>
                  </a:extLst>
                </a:gridCol>
                <a:gridCol w="821300">
                  <a:extLst>
                    <a:ext uri="{9D8B030D-6E8A-4147-A177-3AD203B41FA5}">
                      <a16:colId xmlns:a16="http://schemas.microsoft.com/office/drawing/2014/main" val="1468606563"/>
                    </a:ext>
                  </a:extLst>
                </a:gridCol>
                <a:gridCol w="2250971">
                  <a:extLst>
                    <a:ext uri="{9D8B030D-6E8A-4147-A177-3AD203B41FA5}">
                      <a16:colId xmlns:a16="http://schemas.microsoft.com/office/drawing/2014/main" val="1878536533"/>
                    </a:ext>
                  </a:extLst>
                </a:gridCol>
              </a:tblGrid>
              <a:tr h="504990">
                <a:tc>
                  <a:txBody>
                    <a:bodyPr/>
                    <a:lstStyle/>
                    <a:p>
                      <a:pPr algn="ctr"/>
                      <a:r>
                        <a:rPr lang="en-GB" sz="1100" b="1" noProof="0">
                          <a:effectLst/>
                        </a:rPr>
                        <a:t>Tool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noProof="0">
                          <a:effectLst/>
                        </a:rPr>
                        <a:t>respect GTF format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noProof="0">
                          <a:effectLst/>
                        </a:rPr>
                        <a:t>UTR conserved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noProof="0">
                          <a:effectLst/>
                        </a:rPr>
                        <a:t>attribute conserved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noProof="0">
                          <a:effectLst/>
                        </a:rPr>
                        <a:t>Stop codon removed from CDS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1" noProof="0">
                          <a:effectLst/>
                        </a:rPr>
                        <a:t>Comment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761594"/>
                  </a:ext>
                </a:extLst>
              </a:tr>
              <a:tr h="5671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 noProof="0" dirty="0">
                          <a:solidFill>
                            <a:srgbClr val="9B59B6"/>
                          </a:solidFill>
                          <a:effectLst/>
                          <a:hlinkClick r:id="rId2"/>
                        </a:rPr>
                        <a:t>AGAT</a:t>
                      </a:r>
                      <a:endParaRPr lang="en-GB" sz="1100" noProof="0" dirty="0">
                        <a:effectLst/>
                      </a:endParaRP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Yes - All (default GTF3)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Yes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 dirty="0">
                          <a:effectLst/>
                        </a:rPr>
                        <a:t>Yes - All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Yes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Can take any GTF GFF as input. The only one keeping comments at the beginning of the file.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131287"/>
                  </a:ext>
                </a:extLst>
              </a:tr>
              <a:tr h="67466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 noProof="0">
                          <a:solidFill>
                            <a:srgbClr val="9B59B6"/>
                          </a:solidFill>
                          <a:effectLst/>
                          <a:hlinkClick r:id="rId3"/>
                        </a:rPr>
                        <a:t>gffread</a:t>
                      </a:r>
                      <a:endParaRPr lang="en-GB" sz="1100" noProof="0">
                        <a:effectLst/>
                      </a:endParaRP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No - They say GTF2.2 but it is not: transcript should be removed; start_codon and stop_codon should stay.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No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No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No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noProof="0">
                        <a:effectLst/>
                      </a:endParaRP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0745263"/>
                  </a:ext>
                </a:extLst>
              </a:tr>
              <a:tr h="34668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 noProof="0">
                          <a:solidFill>
                            <a:srgbClr val="9B59B6"/>
                          </a:solidFill>
                          <a:effectLst/>
                          <a:hlinkClick r:id="rId4"/>
                        </a:rPr>
                        <a:t>GenomeTools</a:t>
                      </a:r>
                      <a:endParaRPr lang="en-GB" sz="1100" noProof="0">
                        <a:effectLst/>
                      </a:endParaRP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No - only CDS and exon kept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No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No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No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gene_id and transcript_id get new identifiers.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4336539"/>
                  </a:ext>
                </a:extLst>
              </a:tr>
              <a:tr h="1910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 noProof="0">
                          <a:solidFill>
                            <a:srgbClr val="9B59B6"/>
                          </a:solidFill>
                          <a:effectLst/>
                          <a:hlinkClick r:id="rId5"/>
                        </a:rPr>
                        <a:t>ea-utils</a:t>
                      </a:r>
                      <a:endParaRPr lang="en-GB" sz="1100" noProof="0">
                        <a:effectLst/>
                      </a:endParaRP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No - only CDS and exon kept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No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No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No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100" noProof="0">
                        <a:effectLst/>
                      </a:endParaRP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4339415"/>
                  </a:ext>
                </a:extLst>
              </a:tr>
              <a:tr h="56719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 noProof="0">
                          <a:solidFill>
                            <a:srgbClr val="9B59B6"/>
                          </a:solidFill>
                          <a:effectLst/>
                          <a:hlinkClick r:id="rId6"/>
                        </a:rPr>
                        <a:t>TransDecoder</a:t>
                      </a:r>
                      <a:endParaRPr lang="en-GB" sz="1100" noProof="0">
                        <a:effectLst/>
                      </a:endParaRP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No - start and stop codon removed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No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Name only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No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Needs the fasta file for the conversion. Location of the last CDS modified and incorrect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1983743"/>
                  </a:ext>
                </a:extLst>
              </a:tr>
              <a:tr h="66329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 noProof="0">
                          <a:solidFill>
                            <a:srgbClr val="9B59B6"/>
                          </a:solidFill>
                          <a:effectLst/>
                          <a:hlinkClick r:id="rId7"/>
                        </a:rPr>
                        <a:t>Kent utils</a:t>
                      </a:r>
                      <a:endParaRPr lang="en-GB" sz="1100" noProof="0">
                        <a:effectLst/>
                      </a:endParaRP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No - gene is missing or transcript is superfluous to be compliant to one of the GTF format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No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No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>
                          <a:effectLst/>
                        </a:rPr>
                        <a:t>Yes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noProof="0" dirty="0">
                          <a:effectLst/>
                        </a:rPr>
                        <a:t>Create a new attribute '</a:t>
                      </a:r>
                      <a:r>
                        <a:rPr lang="en-GB" sz="1100" noProof="0" dirty="0" err="1">
                          <a:effectLst/>
                        </a:rPr>
                        <a:t>gene_name</a:t>
                      </a:r>
                      <a:r>
                        <a:rPr lang="en-GB" sz="1100" noProof="0" dirty="0">
                          <a:effectLst/>
                        </a:rPr>
                        <a:t>'.</a:t>
                      </a:r>
                    </a:p>
                  </a:txBody>
                  <a:tcPr marL="32576" marR="32576" marT="16289" marB="16289" anchor="ctr">
                    <a:lnL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E1E4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614314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49D62EC0-6F5C-304A-B29F-C4006F605B60}"/>
              </a:ext>
            </a:extLst>
          </p:cNvPr>
          <p:cNvSpPr/>
          <p:nvPr/>
        </p:nvSpPr>
        <p:spPr>
          <a:xfrm>
            <a:off x="1143001" y="931334"/>
            <a:ext cx="6858000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350" b="1" dirty="0">
                <a:solidFill>
                  <a:srgbClr val="404040"/>
                </a:solidFill>
                <a:latin typeface="Roboto Slab"/>
              </a:rPr>
              <a:t>GFF to GTF conversion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AB206C3-9EA0-F143-B205-3334597B7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5" y="164165"/>
            <a:ext cx="3388463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1600" dirty="0">
                <a:solidFill>
                  <a:srgbClr val="000000"/>
                </a:solidFill>
              </a:rPr>
              <a:t>AGAT: </a:t>
            </a:r>
            <a:r>
              <a:rPr lang="en-US" sz="1600" i="1" dirty="0">
                <a:solidFill>
                  <a:srgbClr val="000000"/>
                </a:solidFill>
              </a:rPr>
              <a:t>A</a:t>
            </a:r>
            <a:r>
              <a:rPr lang="en-US" sz="1600" dirty="0">
                <a:solidFill>
                  <a:srgbClr val="000000"/>
                </a:solidFill>
              </a:rPr>
              <a:t>nother </a:t>
            </a:r>
            <a:r>
              <a:rPr lang="en-US" sz="1600" i="1" dirty="0" err="1">
                <a:solidFill>
                  <a:srgbClr val="000000"/>
                </a:solidFill>
              </a:rPr>
              <a:t>G</a:t>
            </a:r>
            <a:r>
              <a:rPr lang="en-US" sz="1600" dirty="0" err="1">
                <a:solidFill>
                  <a:srgbClr val="000000"/>
                </a:solidFill>
              </a:rPr>
              <a:t>ff</a:t>
            </a:r>
            <a:r>
              <a:rPr lang="en-US" sz="1600" dirty="0">
                <a:solidFill>
                  <a:srgbClr val="000000"/>
                </a:solidFill>
              </a:rPr>
              <a:t>/</a:t>
            </a:r>
            <a:r>
              <a:rPr lang="en-US" sz="1600" i="1" dirty="0" err="1">
                <a:solidFill>
                  <a:srgbClr val="000000"/>
                </a:solidFill>
              </a:rPr>
              <a:t>G</a:t>
            </a:r>
            <a:r>
              <a:rPr lang="en-US" sz="1600" dirty="0" err="1">
                <a:solidFill>
                  <a:srgbClr val="000000"/>
                </a:solidFill>
              </a:rPr>
              <a:t>tf</a:t>
            </a:r>
            <a:r>
              <a:rPr lang="en-US" sz="1600" dirty="0">
                <a:solidFill>
                  <a:srgbClr val="000000"/>
                </a:solidFill>
              </a:rPr>
              <a:t> </a:t>
            </a:r>
            <a:r>
              <a:rPr lang="en-US" sz="1600" i="1" dirty="0">
                <a:solidFill>
                  <a:srgbClr val="000000"/>
                </a:solidFill>
              </a:rPr>
              <a:t>A</a:t>
            </a:r>
            <a:r>
              <a:rPr lang="en-US" sz="1600" dirty="0">
                <a:solidFill>
                  <a:srgbClr val="000000"/>
                </a:solidFill>
              </a:rPr>
              <a:t>nalysis </a:t>
            </a:r>
            <a:r>
              <a:rPr lang="en-US" sz="1600" i="1" dirty="0">
                <a:solidFill>
                  <a:srgbClr val="000000"/>
                </a:solidFill>
              </a:rPr>
              <a:t>T</a:t>
            </a:r>
            <a:r>
              <a:rPr lang="en-US" sz="1600" dirty="0">
                <a:solidFill>
                  <a:srgbClr val="000000"/>
                </a:solidFill>
              </a:rPr>
              <a:t>oolkit </a:t>
            </a:r>
          </a:p>
        </p:txBody>
      </p:sp>
    </p:spTree>
    <p:extLst>
      <p:ext uri="{BB962C8B-B14F-4D97-AF65-F5344CB8AC3E}">
        <p14:creationId xmlns:p14="http://schemas.microsoft.com/office/powerpoint/2010/main" val="672497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66726" y="4182007"/>
            <a:ext cx="1385700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50" dirty="0">
                <a:latin typeface="Calibri" charset="0"/>
                <a:ea typeface="MS PGothic" charset="0"/>
              </a:rPr>
              <a:t>From sequence…</a:t>
            </a:r>
          </a:p>
        </p:txBody>
      </p:sp>
      <p:pic>
        <p:nvPicPr>
          <p:cNvPr id="5" name="Picture 4" descr="Screen Shot 2014-03-20 at 1.34.55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9" t="5481" r="54601" b="56281"/>
          <a:stretch/>
        </p:blipFill>
        <p:spPr bwMode="auto">
          <a:xfrm>
            <a:off x="735296" y="1688846"/>
            <a:ext cx="1820514" cy="213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034783" y="4182007"/>
            <a:ext cx="4974152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350" dirty="0">
                <a:latin typeface="Calibri" charset="0"/>
                <a:ea typeface="MS PGothic" charset="0"/>
              </a:rPr>
              <a:t>…to the </a:t>
            </a:r>
            <a:r>
              <a:rPr lang="en-GB" sz="1350" dirty="0"/>
              <a:t>description of the locations and the attributes of features</a:t>
            </a:r>
            <a:endParaRPr lang="en-GB" sz="1350" dirty="0">
              <a:latin typeface="Calibri" charset="0"/>
              <a:ea typeface="MS PGothic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210591" y="1099660"/>
            <a:ext cx="855747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00" b="1" dirty="0">
                <a:solidFill>
                  <a:schemeClr val="accent6"/>
                </a:solidFill>
              </a:rPr>
              <a:t>FASTA</a:t>
            </a:r>
            <a:endParaRPr lang="en-US" sz="1350" dirty="0">
              <a:solidFill>
                <a:schemeClr val="accent6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2B3A86E-73CA-1B4C-8E60-1F0BAB59BE9A}"/>
              </a:ext>
            </a:extLst>
          </p:cNvPr>
          <p:cNvGrpSpPr/>
          <p:nvPr/>
        </p:nvGrpSpPr>
        <p:grpSpPr>
          <a:xfrm>
            <a:off x="3135303" y="993915"/>
            <a:ext cx="4873632" cy="2724014"/>
            <a:chOff x="2656404" y="1325217"/>
            <a:chExt cx="6498176" cy="3632018"/>
          </a:xfrm>
        </p:grpSpPr>
        <p:pic>
          <p:nvPicPr>
            <p:cNvPr id="8" name="Picture 7" descr="Screen Shot 2018-01-29 at 15.32.45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6404" y="2387723"/>
              <a:ext cx="6498176" cy="2569512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5119061" y="1325217"/>
              <a:ext cx="1517168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sv-SE" sz="2100" b="1" dirty="0">
                  <a:solidFill>
                    <a:srgbClr val="F79646"/>
                  </a:solidFill>
                  <a:latin typeface="Calibri" charset="0"/>
                  <a:ea typeface="MS PGothic" charset="0"/>
                </a:rPr>
                <a:t>GFF/GTF</a:t>
              </a:r>
              <a:endParaRPr lang="en-US" sz="2100" dirty="0">
                <a:solidFill>
                  <a:srgbClr val="F79646"/>
                </a:solidFill>
              </a:endParaRP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788E2E49-8B8F-9C40-AAAD-7FC1408EA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6" y="164165"/>
            <a:ext cx="1241892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sv-SE" sz="1600" dirty="0" err="1">
                <a:solidFill>
                  <a:schemeClr val="tx1"/>
                </a:solidFill>
              </a:rPr>
              <a:t>Introduction</a:t>
            </a:r>
            <a:endParaRPr lang="sv-S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6868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C700E37-F11D-1D4B-BC42-99994F48C50B}"/>
              </a:ext>
            </a:extLst>
          </p:cNvPr>
          <p:cNvSpPr/>
          <p:nvPr/>
        </p:nvSpPr>
        <p:spPr>
          <a:xfrm>
            <a:off x="1143000" y="848126"/>
            <a:ext cx="6858000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350" b="1" dirty="0">
                <a:solidFill>
                  <a:srgbClr val="404040"/>
                </a:solidFill>
                <a:latin typeface="Roboto Slab"/>
              </a:rPr>
              <a:t>Extract sequences (</a:t>
            </a:r>
            <a:r>
              <a:rPr lang="en-GB" sz="1350" b="1" dirty="0" err="1">
                <a:solidFill>
                  <a:srgbClr val="404040"/>
                </a:solidFill>
                <a:latin typeface="Roboto Slab"/>
              </a:rPr>
              <a:t>gxf</a:t>
            </a:r>
            <a:r>
              <a:rPr lang="en-GB" sz="1350" b="1" dirty="0">
                <a:solidFill>
                  <a:srgbClr val="404040"/>
                </a:solidFill>
                <a:latin typeface="Roboto Slab"/>
              </a:rPr>
              <a:t> + </a:t>
            </a:r>
            <a:r>
              <a:rPr lang="en-GB" sz="1350" b="1" dirty="0" err="1">
                <a:solidFill>
                  <a:srgbClr val="404040"/>
                </a:solidFill>
                <a:latin typeface="Roboto Slab"/>
              </a:rPr>
              <a:t>fasta</a:t>
            </a:r>
            <a:r>
              <a:rPr lang="en-GB" sz="1350" b="1" dirty="0">
                <a:solidFill>
                  <a:srgbClr val="404040"/>
                </a:solidFill>
                <a:latin typeface="Roboto Slab"/>
              </a:rPr>
              <a:t>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07B9444-8EC4-764C-91B1-DD9200F645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148208"/>
            <a:ext cx="6858000" cy="402645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E653FFD-7DE0-094A-9C64-4B9BCAC21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5" y="164165"/>
            <a:ext cx="3388463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1600" dirty="0">
                <a:solidFill>
                  <a:srgbClr val="000000"/>
                </a:solidFill>
              </a:rPr>
              <a:t>AGAT: </a:t>
            </a:r>
            <a:r>
              <a:rPr lang="en-US" sz="1600" i="1" dirty="0">
                <a:solidFill>
                  <a:srgbClr val="000000"/>
                </a:solidFill>
              </a:rPr>
              <a:t>A</a:t>
            </a:r>
            <a:r>
              <a:rPr lang="en-US" sz="1600" dirty="0">
                <a:solidFill>
                  <a:srgbClr val="000000"/>
                </a:solidFill>
              </a:rPr>
              <a:t>nother </a:t>
            </a:r>
            <a:r>
              <a:rPr lang="en-US" sz="1600" i="1" dirty="0" err="1">
                <a:solidFill>
                  <a:srgbClr val="000000"/>
                </a:solidFill>
              </a:rPr>
              <a:t>G</a:t>
            </a:r>
            <a:r>
              <a:rPr lang="en-US" sz="1600" dirty="0" err="1">
                <a:solidFill>
                  <a:srgbClr val="000000"/>
                </a:solidFill>
              </a:rPr>
              <a:t>ff</a:t>
            </a:r>
            <a:r>
              <a:rPr lang="en-US" sz="1600" dirty="0">
                <a:solidFill>
                  <a:srgbClr val="000000"/>
                </a:solidFill>
              </a:rPr>
              <a:t>/</a:t>
            </a:r>
            <a:r>
              <a:rPr lang="en-US" sz="1600" i="1" dirty="0" err="1">
                <a:solidFill>
                  <a:srgbClr val="000000"/>
                </a:solidFill>
              </a:rPr>
              <a:t>G</a:t>
            </a:r>
            <a:r>
              <a:rPr lang="en-US" sz="1600" dirty="0" err="1">
                <a:solidFill>
                  <a:srgbClr val="000000"/>
                </a:solidFill>
              </a:rPr>
              <a:t>tf</a:t>
            </a:r>
            <a:r>
              <a:rPr lang="en-US" sz="1600" dirty="0">
                <a:solidFill>
                  <a:srgbClr val="000000"/>
                </a:solidFill>
              </a:rPr>
              <a:t> </a:t>
            </a:r>
            <a:r>
              <a:rPr lang="en-US" sz="1600" i="1" dirty="0">
                <a:solidFill>
                  <a:srgbClr val="000000"/>
                </a:solidFill>
              </a:rPr>
              <a:t>A</a:t>
            </a:r>
            <a:r>
              <a:rPr lang="en-US" sz="1600" dirty="0">
                <a:solidFill>
                  <a:srgbClr val="000000"/>
                </a:solidFill>
              </a:rPr>
              <a:t>nalysis </a:t>
            </a:r>
            <a:r>
              <a:rPr lang="en-US" sz="1600" i="1" dirty="0">
                <a:solidFill>
                  <a:srgbClr val="000000"/>
                </a:solidFill>
              </a:rPr>
              <a:t>T</a:t>
            </a:r>
            <a:r>
              <a:rPr lang="en-US" sz="1600" dirty="0">
                <a:solidFill>
                  <a:srgbClr val="000000"/>
                </a:solidFill>
              </a:rPr>
              <a:t>oolkit </a:t>
            </a:r>
          </a:p>
        </p:txBody>
      </p:sp>
    </p:spTree>
    <p:extLst>
      <p:ext uri="{BB962C8B-B14F-4D97-AF65-F5344CB8AC3E}">
        <p14:creationId xmlns:p14="http://schemas.microsoft.com/office/powerpoint/2010/main" val="12429434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176800F-FCAA-1440-863D-3551074EF029}"/>
              </a:ext>
            </a:extLst>
          </p:cNvPr>
          <p:cNvSpPr/>
          <p:nvPr/>
        </p:nvSpPr>
        <p:spPr>
          <a:xfrm>
            <a:off x="999918" y="1228328"/>
            <a:ext cx="685799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350" dirty="0"/>
              <a:t>AGAT can be useful in initial steps of pipelines to ensure that input GFF files can go through downstream processes smoothly.</a:t>
            </a:r>
            <a:endParaRPr lang="en-GB" sz="135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7A0BDF-DB55-B74E-9395-699BDD4C5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766" y="2471972"/>
            <a:ext cx="4099152" cy="16410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A32E0E-B5A1-DB4D-A552-1B28EA5B9F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1023" y="2393142"/>
            <a:ext cx="3580322" cy="1798672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DE66073-1E68-6642-93A7-C468C2ABD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5" y="164165"/>
            <a:ext cx="3388463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1600" dirty="0">
                <a:solidFill>
                  <a:srgbClr val="000000"/>
                </a:solidFill>
              </a:rPr>
              <a:t>AGAT: </a:t>
            </a:r>
            <a:r>
              <a:rPr lang="en-US" sz="1600" i="1" dirty="0">
                <a:solidFill>
                  <a:srgbClr val="000000"/>
                </a:solidFill>
              </a:rPr>
              <a:t>A</a:t>
            </a:r>
            <a:r>
              <a:rPr lang="en-US" sz="1600" dirty="0">
                <a:solidFill>
                  <a:srgbClr val="000000"/>
                </a:solidFill>
              </a:rPr>
              <a:t>nother </a:t>
            </a:r>
            <a:r>
              <a:rPr lang="en-US" sz="1600" i="1" dirty="0" err="1">
                <a:solidFill>
                  <a:srgbClr val="000000"/>
                </a:solidFill>
              </a:rPr>
              <a:t>G</a:t>
            </a:r>
            <a:r>
              <a:rPr lang="en-US" sz="1600" dirty="0" err="1">
                <a:solidFill>
                  <a:srgbClr val="000000"/>
                </a:solidFill>
              </a:rPr>
              <a:t>ff</a:t>
            </a:r>
            <a:r>
              <a:rPr lang="en-US" sz="1600" dirty="0">
                <a:solidFill>
                  <a:srgbClr val="000000"/>
                </a:solidFill>
              </a:rPr>
              <a:t>/</a:t>
            </a:r>
            <a:r>
              <a:rPr lang="en-US" sz="1600" i="1" dirty="0" err="1">
                <a:solidFill>
                  <a:srgbClr val="000000"/>
                </a:solidFill>
              </a:rPr>
              <a:t>G</a:t>
            </a:r>
            <a:r>
              <a:rPr lang="en-US" sz="1600" dirty="0" err="1">
                <a:solidFill>
                  <a:srgbClr val="000000"/>
                </a:solidFill>
              </a:rPr>
              <a:t>tf</a:t>
            </a:r>
            <a:r>
              <a:rPr lang="en-US" sz="1600" dirty="0">
                <a:solidFill>
                  <a:srgbClr val="000000"/>
                </a:solidFill>
              </a:rPr>
              <a:t> </a:t>
            </a:r>
            <a:r>
              <a:rPr lang="en-US" sz="1600" i="1" dirty="0">
                <a:solidFill>
                  <a:srgbClr val="000000"/>
                </a:solidFill>
              </a:rPr>
              <a:t>A</a:t>
            </a:r>
            <a:r>
              <a:rPr lang="en-US" sz="1600" dirty="0">
                <a:solidFill>
                  <a:srgbClr val="000000"/>
                </a:solidFill>
              </a:rPr>
              <a:t>nalysis </a:t>
            </a:r>
            <a:r>
              <a:rPr lang="en-US" sz="1600" i="1" dirty="0">
                <a:solidFill>
                  <a:srgbClr val="000000"/>
                </a:solidFill>
              </a:rPr>
              <a:t>T</a:t>
            </a:r>
            <a:r>
              <a:rPr lang="en-US" sz="1600" dirty="0">
                <a:solidFill>
                  <a:srgbClr val="000000"/>
                </a:solidFill>
              </a:rPr>
              <a:t>oolkit </a:t>
            </a:r>
          </a:p>
        </p:txBody>
      </p:sp>
    </p:spTree>
    <p:extLst>
      <p:ext uri="{BB962C8B-B14F-4D97-AF65-F5344CB8AC3E}">
        <p14:creationId xmlns:p14="http://schemas.microsoft.com/office/powerpoint/2010/main" val="19071739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0992912-7351-D14F-85DE-C607230883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919258"/>
            <a:ext cx="6858000" cy="27141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759986-230A-C74D-8AAE-5E9597D083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4426" y="1250138"/>
            <a:ext cx="3076575" cy="81915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655AD11-8A64-B249-8313-BF8AB63B542E}"/>
              </a:ext>
            </a:extLst>
          </p:cNvPr>
          <p:cNvSpPr txBox="1"/>
          <p:nvPr/>
        </p:nvSpPr>
        <p:spPr>
          <a:xfrm>
            <a:off x="1269611" y="3965428"/>
            <a:ext cx="5359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68" indent="-257168">
              <a:buFont typeface="Arial" panose="020B0604020202020204" pitchFamily="34" charset="0"/>
              <a:buChar char="•"/>
            </a:pPr>
            <a:r>
              <a:rPr lang="sv-SE"/>
              <a:t> </a:t>
            </a:r>
            <a:r>
              <a:rPr lang="sv-SE" err="1"/>
              <a:t>Open</a:t>
            </a:r>
            <a:r>
              <a:rPr lang="sv-SE"/>
              <a:t> source</a:t>
            </a:r>
          </a:p>
          <a:p>
            <a:pPr marL="257168" indent="-257168">
              <a:buFont typeface="Arial" panose="020B0604020202020204" pitchFamily="34" charset="0"/>
              <a:buChar char="•"/>
            </a:pPr>
            <a:r>
              <a:rPr lang="sv-SE"/>
              <a:t> </a:t>
            </a:r>
            <a:r>
              <a:rPr lang="sv-SE" err="1"/>
              <a:t>Available</a:t>
            </a:r>
            <a:r>
              <a:rPr lang="sv-SE"/>
              <a:t> on </a:t>
            </a:r>
            <a:r>
              <a:rPr lang="sv-SE" err="1"/>
              <a:t>github</a:t>
            </a:r>
            <a:endParaRPr lang="sv-SE"/>
          </a:p>
          <a:p>
            <a:pPr marL="257168" indent="-257168">
              <a:buFont typeface="Arial" panose="020B0604020202020204" pitchFamily="34" charset="0"/>
              <a:buChar char="•"/>
            </a:pPr>
            <a:r>
              <a:rPr lang="sv-SE"/>
              <a:t> </a:t>
            </a:r>
            <a:r>
              <a:rPr lang="sv-SE" err="1"/>
              <a:t>Easy</a:t>
            </a:r>
            <a:r>
              <a:rPr lang="sv-SE"/>
              <a:t> </a:t>
            </a:r>
            <a:r>
              <a:rPr lang="sv-SE" err="1"/>
              <a:t>use</a:t>
            </a:r>
            <a:r>
              <a:rPr lang="sv-SE"/>
              <a:t>/</a:t>
            </a:r>
            <a:r>
              <a:rPr lang="sv-SE" err="1"/>
              <a:t>install</a:t>
            </a:r>
            <a:endParaRPr lang="sv-SE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5BC6886-DEAE-DE4F-9CEA-84789165F5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0549" y="4560566"/>
            <a:ext cx="1460476" cy="2359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61E49CB-D103-6842-AEDC-C1FB118687C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2233" t="6106" r="22184"/>
          <a:stretch/>
        </p:blipFill>
        <p:spPr>
          <a:xfrm>
            <a:off x="4654696" y="4356851"/>
            <a:ext cx="839813" cy="6661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4D6A7C3-C146-FF4F-9637-336E96AA57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10839" y="4364051"/>
            <a:ext cx="620663" cy="62901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BFFC6C5C-E96C-A846-8769-CDE4AC8B6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5" y="164165"/>
            <a:ext cx="3388463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1600" dirty="0">
                <a:solidFill>
                  <a:srgbClr val="000000"/>
                </a:solidFill>
              </a:rPr>
              <a:t>AGAT: </a:t>
            </a:r>
            <a:r>
              <a:rPr lang="en-US" sz="1600" i="1" dirty="0">
                <a:solidFill>
                  <a:srgbClr val="000000"/>
                </a:solidFill>
              </a:rPr>
              <a:t>A</a:t>
            </a:r>
            <a:r>
              <a:rPr lang="en-US" sz="1600" dirty="0">
                <a:solidFill>
                  <a:srgbClr val="000000"/>
                </a:solidFill>
              </a:rPr>
              <a:t>nother </a:t>
            </a:r>
            <a:r>
              <a:rPr lang="en-US" sz="1600" i="1" dirty="0" err="1">
                <a:solidFill>
                  <a:srgbClr val="000000"/>
                </a:solidFill>
              </a:rPr>
              <a:t>G</a:t>
            </a:r>
            <a:r>
              <a:rPr lang="en-US" sz="1600" dirty="0" err="1">
                <a:solidFill>
                  <a:srgbClr val="000000"/>
                </a:solidFill>
              </a:rPr>
              <a:t>ff</a:t>
            </a:r>
            <a:r>
              <a:rPr lang="en-US" sz="1600" dirty="0">
                <a:solidFill>
                  <a:srgbClr val="000000"/>
                </a:solidFill>
              </a:rPr>
              <a:t>/</a:t>
            </a:r>
            <a:r>
              <a:rPr lang="en-US" sz="1600" i="1" dirty="0" err="1">
                <a:solidFill>
                  <a:srgbClr val="000000"/>
                </a:solidFill>
              </a:rPr>
              <a:t>G</a:t>
            </a:r>
            <a:r>
              <a:rPr lang="en-US" sz="1600" dirty="0" err="1">
                <a:solidFill>
                  <a:srgbClr val="000000"/>
                </a:solidFill>
              </a:rPr>
              <a:t>tf</a:t>
            </a:r>
            <a:r>
              <a:rPr lang="en-US" sz="1600" dirty="0">
                <a:solidFill>
                  <a:srgbClr val="000000"/>
                </a:solidFill>
              </a:rPr>
              <a:t> </a:t>
            </a:r>
            <a:r>
              <a:rPr lang="en-US" sz="1600" i="1" dirty="0">
                <a:solidFill>
                  <a:srgbClr val="000000"/>
                </a:solidFill>
              </a:rPr>
              <a:t>A</a:t>
            </a:r>
            <a:r>
              <a:rPr lang="en-US" sz="1600" dirty="0">
                <a:solidFill>
                  <a:srgbClr val="000000"/>
                </a:solidFill>
              </a:rPr>
              <a:t>nalysis </a:t>
            </a:r>
            <a:r>
              <a:rPr lang="en-US" sz="1600" i="1" dirty="0">
                <a:solidFill>
                  <a:srgbClr val="000000"/>
                </a:solidFill>
              </a:rPr>
              <a:t>T</a:t>
            </a:r>
            <a:r>
              <a:rPr lang="en-US" sz="1600" dirty="0">
                <a:solidFill>
                  <a:srgbClr val="000000"/>
                </a:solidFill>
              </a:rPr>
              <a:t>oolkit </a:t>
            </a:r>
          </a:p>
        </p:txBody>
      </p:sp>
    </p:spTree>
    <p:extLst>
      <p:ext uri="{BB962C8B-B14F-4D97-AF65-F5344CB8AC3E}">
        <p14:creationId xmlns:p14="http://schemas.microsoft.com/office/powerpoint/2010/main" val="34099321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723804BD-E2F7-9448-83A3-534C8F9621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341" y="3027636"/>
            <a:ext cx="5665905" cy="211300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6A10F9-5091-8346-832D-65371B7918E4}"/>
              </a:ext>
            </a:extLst>
          </p:cNvPr>
          <p:cNvSpPr/>
          <p:nvPr/>
        </p:nvSpPr>
        <p:spPr>
          <a:xfrm>
            <a:off x="981825" y="1038516"/>
            <a:ext cx="622283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08" indent="-214308">
              <a:buFont typeface="Arial" panose="020B0604020202020204" pitchFamily="34" charset="0"/>
              <a:buChar char="•"/>
            </a:pPr>
            <a:r>
              <a:rPr lang="en-US" sz="1350" dirty="0"/>
              <a:t>AGAT shows that GFF and GTF formats can be parsed indifferently</a:t>
            </a:r>
          </a:p>
          <a:p>
            <a:pPr marL="214308" indent="-214308">
              <a:buFont typeface="Arial" panose="020B0604020202020204" pitchFamily="34" charset="0"/>
              <a:buChar char="•"/>
            </a:pPr>
            <a:r>
              <a:rPr lang="en-US" sz="1350" dirty="0"/>
              <a:t>AGAT shows that GFF and GTF systems to link features to each other can cohabit</a:t>
            </a:r>
            <a:endParaRPr lang="sv-SE" sz="135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D5040D-2564-E14E-8269-E7B5FC37CCD1}"/>
              </a:ext>
            </a:extLst>
          </p:cNvPr>
          <p:cNvSpPr/>
          <p:nvPr/>
        </p:nvSpPr>
        <p:spPr>
          <a:xfrm>
            <a:off x="6346033" y="3463665"/>
            <a:ext cx="1186655" cy="1052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135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35BA185-9736-F144-B2B0-379CD248BF2D}"/>
              </a:ext>
            </a:extLst>
          </p:cNvPr>
          <p:cNvGrpSpPr/>
          <p:nvPr/>
        </p:nvGrpSpPr>
        <p:grpSpPr>
          <a:xfrm>
            <a:off x="6291976" y="3188026"/>
            <a:ext cx="1240712" cy="1026115"/>
            <a:chOff x="6618619" y="4835219"/>
            <a:chExt cx="1828696" cy="150395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BD07CE3-22E4-A94D-916B-A2470DBEB566}"/>
                </a:ext>
              </a:extLst>
            </p:cNvPr>
            <p:cNvSpPr txBox="1"/>
            <p:nvPr/>
          </p:nvSpPr>
          <p:spPr>
            <a:xfrm>
              <a:off x="6618619" y="4835219"/>
              <a:ext cx="1828696" cy="1503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dirty="0">
                  <a:latin typeface="Courier" pitchFamily="2" charset="0"/>
                </a:rPr>
                <a:t>G F F</a:t>
              </a:r>
            </a:p>
            <a:p>
              <a:r>
                <a:rPr lang="sv-SE" u="sng" dirty="0">
                  <a:latin typeface="Courier" pitchFamily="2" charset="0"/>
                </a:rPr>
                <a:t>G T F</a:t>
              </a:r>
              <a:endParaRPr lang="sv-SE" dirty="0">
                <a:latin typeface="Courier" pitchFamily="2" charset="0"/>
              </a:endParaRPr>
            </a:p>
            <a:p>
              <a:pPr>
                <a:lnSpc>
                  <a:spcPct val="150000"/>
                </a:lnSpc>
              </a:pPr>
              <a:r>
                <a:rPr lang="sv-SE" b="1" dirty="0">
                  <a:latin typeface="Courier" pitchFamily="2" charset="0"/>
                </a:rPr>
                <a:t>G X F</a:t>
              </a: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5C404A90-54DB-ED49-9C4E-D1F7B0C97467}"/>
                </a:ext>
              </a:extLst>
            </p:cNvPr>
            <p:cNvSpPr/>
            <p:nvPr/>
          </p:nvSpPr>
          <p:spPr>
            <a:xfrm>
              <a:off x="7034547" y="4905079"/>
              <a:ext cx="377675" cy="723279"/>
            </a:xfrm>
            <a:prstGeom prst="roundRect">
              <a:avLst/>
            </a:prstGeom>
            <a:noFill/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 sz="1350"/>
            </a:p>
          </p:txBody>
        </p:sp>
        <p:sp>
          <p:nvSpPr>
            <p:cNvPr id="9" name="Down Arrow 8">
              <a:extLst>
                <a:ext uri="{FF2B5EF4-FFF2-40B4-BE49-F238E27FC236}">
                  <a16:creationId xmlns:a16="http://schemas.microsoft.com/office/drawing/2014/main" id="{340CE18A-83BD-0345-AABB-75FF0BA5EC59}"/>
                </a:ext>
              </a:extLst>
            </p:cNvPr>
            <p:cNvSpPr/>
            <p:nvPr/>
          </p:nvSpPr>
          <p:spPr>
            <a:xfrm>
              <a:off x="7085419" y="5715703"/>
              <a:ext cx="326803" cy="156703"/>
            </a:xfrm>
            <a:prstGeom prst="downArrow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 sz="1350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39B6F145-80C3-814C-92AE-EC9B4872A259}"/>
              </a:ext>
            </a:extLst>
          </p:cNvPr>
          <p:cNvSpPr/>
          <p:nvPr/>
        </p:nvSpPr>
        <p:spPr>
          <a:xfrm>
            <a:off x="1023333" y="2600084"/>
            <a:ext cx="6858000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50" dirty="0"/>
              <a:t>Why not just merge both formats? Everything will just be matter about feature content… </a:t>
            </a:r>
            <a:endParaRPr lang="sv-SE" sz="135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471AF6F-1317-FD48-99CC-F1A2CB4D795C}"/>
              </a:ext>
            </a:extLst>
          </p:cNvPr>
          <p:cNvSpPr txBox="1"/>
          <p:nvPr/>
        </p:nvSpPr>
        <p:spPr>
          <a:xfrm>
            <a:off x="6291976" y="4123651"/>
            <a:ext cx="158935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50" dirty="0" err="1"/>
              <a:t>Generic</a:t>
            </a:r>
            <a:r>
              <a:rPr lang="sv-SE" sz="1050" dirty="0"/>
              <a:t> </a:t>
            </a:r>
            <a:r>
              <a:rPr lang="sv-SE" sz="1050" dirty="0" err="1"/>
              <a:t>eXchange</a:t>
            </a:r>
            <a:r>
              <a:rPr lang="sv-SE" sz="1050" dirty="0"/>
              <a:t> Format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90E11476-25F1-AE4B-8E3E-9B12393785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015" y="1843768"/>
            <a:ext cx="6673893" cy="5839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E38A5E89-ED59-B240-8B92-6C4EEE6DCA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5" y="164165"/>
            <a:ext cx="3913757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1600" dirty="0">
                <a:solidFill>
                  <a:srgbClr val="000000"/>
                </a:solidFill>
              </a:rPr>
              <a:t>GFF/GTF interoperability issues, a last word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1286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9" r="5513"/>
          <a:stretch/>
        </p:blipFill>
        <p:spPr>
          <a:xfrm>
            <a:off x="2524261" y="1289308"/>
            <a:ext cx="4049486" cy="305340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1A3548-7800-C149-B087-8CAFF58493D6}"/>
              </a:ext>
            </a:extLst>
          </p:cNvPr>
          <p:cNvSpPr/>
          <p:nvPr/>
        </p:nvSpPr>
        <p:spPr>
          <a:xfrm>
            <a:off x="6019426" y="4819557"/>
            <a:ext cx="3118354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500">
                <a:hlinkClick r:id="rId4"/>
              </a:rPr>
              <a:t>https://github.com/NBISweden/AGAT</a:t>
            </a:r>
            <a:endParaRPr lang="en-US" sz="15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9F293A2-A83A-804B-9AE3-08E755A89C05}"/>
              </a:ext>
            </a:extLst>
          </p:cNvPr>
          <p:cNvSpPr/>
          <p:nvPr/>
        </p:nvSpPr>
        <p:spPr>
          <a:xfrm>
            <a:off x="1097006" y="777362"/>
            <a:ext cx="69039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i="1"/>
              <a:t>Thank you for your attention</a:t>
            </a:r>
            <a:endParaRPr lang="en-US" b="1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E026DF5-DA1A-4E4C-AF27-59D3B494C3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75357" y="54896"/>
            <a:ext cx="2674486" cy="49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387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987713" y="4927518"/>
            <a:ext cx="37631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/>
              <a:t>https://agat.readthedocs.io/en/latest/gxf.html</a:t>
            </a:r>
          </a:p>
        </p:txBody>
      </p:sp>
      <p:sp>
        <p:nvSpPr>
          <p:cNvPr id="7" name="Rectangle 6"/>
          <p:cNvSpPr/>
          <p:nvPr/>
        </p:nvSpPr>
        <p:spPr>
          <a:xfrm>
            <a:off x="1143004" y="937760"/>
            <a:ext cx="68579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08" indent="-214308">
              <a:buFont typeface="Wingdings" charset="2"/>
              <a:buChar char="q"/>
            </a:pPr>
            <a:r>
              <a:rPr lang="en-US" b="1"/>
              <a:t>GFF/GTF formats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6B703A-BCE9-504B-B060-6F9569BFD4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1465663"/>
            <a:ext cx="6858000" cy="309854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E51C7B74-96AE-8A4D-BDA8-72897587F2BE}"/>
              </a:ext>
            </a:extLst>
          </p:cNvPr>
          <p:cNvSpPr txBox="1">
            <a:spLocks/>
          </p:cNvSpPr>
          <p:nvPr/>
        </p:nvSpPr>
        <p:spPr>
          <a:xfrm>
            <a:off x="457206" y="164165"/>
            <a:ext cx="1241892" cy="328351"/>
          </a:xfrm>
          <a:prstGeom prst="rect">
            <a:avLst/>
          </a:prstGeom>
        </p:spPr>
        <p:txBody>
          <a:bodyPr/>
          <a:lstStyle>
            <a:lvl1pPr algn="ctr" defTabSz="342892" rtl="0" eaLnBrk="1" latinLnBrk="0" hangingPunct="1">
              <a:spcBef>
                <a:spcPct val="0"/>
              </a:spcBef>
              <a:buNone/>
              <a:defRPr sz="1500" kern="1200">
                <a:solidFill>
                  <a:srgbClr val="13652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sv-SE" sz="1600">
                <a:solidFill>
                  <a:schemeClr val="tx1"/>
                </a:solidFill>
              </a:rPr>
              <a:t>Introduction</a:t>
            </a:r>
            <a:endParaRPr lang="sv-S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252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18478" y="2951578"/>
            <a:ext cx="11229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/>
              <a:t>Genome Annotation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80557C79-46D9-2442-965A-863509E451B7}"/>
              </a:ext>
            </a:extLst>
          </p:cNvPr>
          <p:cNvSpPr/>
          <p:nvPr/>
        </p:nvSpPr>
        <p:spPr>
          <a:xfrm>
            <a:off x="3124861" y="2237837"/>
            <a:ext cx="2063201" cy="18786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b="1">
                <a:solidFill>
                  <a:srgbClr val="F79646"/>
                </a:solidFill>
                <a:latin typeface="Calibri" charset="0"/>
                <a:ea typeface="MS PGothic" charset="0"/>
              </a:rPr>
              <a:t>GFF/GTF</a:t>
            </a:r>
          </a:p>
          <a:p>
            <a:pPr algn="ctr"/>
            <a:endParaRPr lang="sv-SE" b="1">
              <a:solidFill>
                <a:srgbClr val="F79646"/>
              </a:solidFill>
              <a:latin typeface="Calibri" charset="0"/>
              <a:ea typeface="MS PGothic" charset="0"/>
            </a:endParaRPr>
          </a:p>
          <a:p>
            <a:pPr algn="ctr"/>
            <a:r>
              <a:rPr lang="en-US" sz="1350"/>
              <a:t>Structural information</a:t>
            </a:r>
          </a:p>
          <a:p>
            <a:pPr algn="ctr"/>
            <a:r>
              <a:rPr lang="en-US" sz="1350"/>
              <a:t>Functional information</a:t>
            </a:r>
          </a:p>
          <a:p>
            <a:pPr algn="ctr"/>
            <a:r>
              <a:rPr lang="en-US" sz="1350"/>
              <a:t>Custom information 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E5C0AF9-CAEA-6B48-8FB1-4EA51640C0FD}"/>
              </a:ext>
            </a:extLst>
          </p:cNvPr>
          <p:cNvSpPr txBox="1"/>
          <p:nvPr/>
        </p:nvSpPr>
        <p:spPr>
          <a:xfrm>
            <a:off x="1916291" y="913090"/>
            <a:ext cx="551152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350" err="1"/>
              <a:t>What</a:t>
            </a:r>
            <a:r>
              <a:rPr lang="sv-SE" sz="1350"/>
              <a:t> software </a:t>
            </a:r>
            <a:r>
              <a:rPr lang="sv-SE" sz="1350" err="1"/>
              <a:t>handles</a:t>
            </a:r>
            <a:r>
              <a:rPr lang="sv-SE" sz="1350"/>
              <a:t> GFF/GTF formats?</a:t>
            </a:r>
          </a:p>
          <a:p>
            <a:endParaRPr lang="sv-SE" sz="1350"/>
          </a:p>
          <a:p>
            <a:pPr marL="214308" indent="-214308">
              <a:buFont typeface="Arial" panose="020B0604020202020204" pitchFamily="34" charset="0"/>
              <a:buChar char="•"/>
            </a:pPr>
            <a:r>
              <a:rPr lang="sv-SE" sz="1350" err="1"/>
              <a:t>Any</a:t>
            </a:r>
            <a:r>
              <a:rPr lang="sv-SE" sz="1350"/>
              <a:t> </a:t>
            </a:r>
            <a:r>
              <a:rPr lang="sv-SE" sz="1350" err="1"/>
              <a:t>tool</a:t>
            </a:r>
            <a:r>
              <a:rPr lang="sv-SE" sz="1350"/>
              <a:t> </a:t>
            </a:r>
            <a:r>
              <a:rPr lang="sv-SE" sz="1350" err="1"/>
              <a:t>that</a:t>
            </a:r>
            <a:r>
              <a:rPr lang="sv-SE" sz="1350"/>
              <a:t> </a:t>
            </a:r>
            <a:r>
              <a:rPr lang="sv-SE" sz="1350" err="1"/>
              <a:t>creates</a:t>
            </a:r>
            <a:r>
              <a:rPr lang="sv-SE" sz="1350"/>
              <a:t>/stores/</a:t>
            </a:r>
            <a:r>
              <a:rPr lang="sv-SE" sz="1350" err="1"/>
              <a:t>requires</a:t>
            </a:r>
            <a:r>
              <a:rPr lang="sv-SE" sz="1350"/>
              <a:t> information </a:t>
            </a:r>
            <a:r>
              <a:rPr lang="sv-SE" sz="1350" err="1"/>
              <a:t>about</a:t>
            </a:r>
            <a:r>
              <a:rPr lang="sv-SE" sz="1350"/>
              <a:t> gene position</a:t>
            </a:r>
          </a:p>
        </p:txBody>
      </p:sp>
      <p:sp>
        <p:nvSpPr>
          <p:cNvPr id="28" name="Curved Up Arrow 27">
            <a:extLst>
              <a:ext uri="{FF2B5EF4-FFF2-40B4-BE49-F238E27FC236}">
                <a16:creationId xmlns:a16="http://schemas.microsoft.com/office/drawing/2014/main" id="{61EA6B71-2CE6-1048-B888-9950272CE093}"/>
              </a:ext>
            </a:extLst>
          </p:cNvPr>
          <p:cNvSpPr/>
          <p:nvPr/>
        </p:nvSpPr>
        <p:spPr>
          <a:xfrm flipH="1">
            <a:off x="1912218" y="4255066"/>
            <a:ext cx="1753262" cy="429371"/>
          </a:xfrm>
          <a:prstGeom prst="curvedUp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1350">
              <a:solidFill>
                <a:schemeClr val="tx1"/>
              </a:solidFill>
            </a:endParaRPr>
          </a:p>
        </p:txBody>
      </p:sp>
      <p:sp>
        <p:nvSpPr>
          <p:cNvPr id="76" name="Curved Up Arrow 75">
            <a:extLst>
              <a:ext uri="{FF2B5EF4-FFF2-40B4-BE49-F238E27FC236}">
                <a16:creationId xmlns:a16="http://schemas.microsoft.com/office/drawing/2014/main" id="{6C329A08-D45F-0B4F-9A1A-48CD4B00E672}"/>
              </a:ext>
            </a:extLst>
          </p:cNvPr>
          <p:cNvSpPr/>
          <p:nvPr/>
        </p:nvSpPr>
        <p:spPr>
          <a:xfrm flipV="1">
            <a:off x="1912218" y="1716168"/>
            <a:ext cx="1753262" cy="429371"/>
          </a:xfrm>
          <a:prstGeom prst="curvedUp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1350">
              <a:solidFill>
                <a:schemeClr val="tx1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4F525151-84A7-BF45-BC68-8087CF5136C3}"/>
              </a:ext>
            </a:extLst>
          </p:cNvPr>
          <p:cNvSpPr/>
          <p:nvPr/>
        </p:nvSpPr>
        <p:spPr>
          <a:xfrm>
            <a:off x="1916289" y="4889788"/>
            <a:ext cx="6084713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>
                <a:hlinkClick r:id="rId3"/>
              </a:rPr>
              <a:t>https://github.com/NBISweden/GAAS/blob/master/annotation/knowledge/annotation_tools_genome.md</a:t>
            </a:r>
            <a:endParaRPr lang="en-US" sz="105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16A123C-4F8E-044A-B80C-9425999A4136}"/>
              </a:ext>
            </a:extLst>
          </p:cNvPr>
          <p:cNvSpPr/>
          <p:nvPr/>
        </p:nvSpPr>
        <p:spPr>
          <a:xfrm>
            <a:off x="1257340" y="3461200"/>
            <a:ext cx="16710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b="1"/>
              <a:t>&gt;130 annotation tools*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D58F945-90C1-3A44-9AE3-1AAE5EF2E247}"/>
              </a:ext>
            </a:extLst>
          </p:cNvPr>
          <p:cNvSpPr/>
          <p:nvPr/>
        </p:nvSpPr>
        <p:spPr>
          <a:xfrm>
            <a:off x="1803758" y="4898606"/>
            <a:ext cx="271228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50" b="1"/>
              <a:t>*</a:t>
            </a:r>
            <a:endParaRPr lang="sv-SE" sz="135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734E4C-6C7E-A348-85AF-F91419105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6" y="164165"/>
            <a:ext cx="1241892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sv-SE" sz="1600" dirty="0" err="1">
                <a:solidFill>
                  <a:schemeClr val="tx1"/>
                </a:solidFill>
              </a:rPr>
              <a:t>Introduction</a:t>
            </a:r>
            <a:endParaRPr lang="sv-S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734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96219" y="3067222"/>
            <a:ext cx="11229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/>
              <a:t>Genome Annotation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E73C853-C5A8-3A41-898B-7B371891D8DC}"/>
              </a:ext>
            </a:extLst>
          </p:cNvPr>
          <p:cNvSpPr txBox="1"/>
          <p:nvPr/>
        </p:nvSpPr>
        <p:spPr>
          <a:xfrm>
            <a:off x="5591528" y="2380341"/>
            <a:ext cx="16536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/>
              <a:t>Genome viewer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B1C8EBB-FB36-584E-9C6C-99855AB0F9D7}"/>
              </a:ext>
            </a:extLst>
          </p:cNvPr>
          <p:cNvSpPr txBox="1"/>
          <p:nvPr/>
        </p:nvSpPr>
        <p:spPr>
          <a:xfrm>
            <a:off x="5591528" y="3146824"/>
            <a:ext cx="217070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/>
              <a:t>Comparative genomics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374540F-0E97-FD4E-B887-8A459101C972}"/>
              </a:ext>
            </a:extLst>
          </p:cNvPr>
          <p:cNvSpPr txBox="1"/>
          <p:nvPr/>
        </p:nvSpPr>
        <p:spPr>
          <a:xfrm>
            <a:off x="5597387" y="3869239"/>
            <a:ext cx="9527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/>
              <a:t>Mapping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E5C0AF9-CAEA-6B48-8FB1-4EA51640C0FD}"/>
              </a:ext>
            </a:extLst>
          </p:cNvPr>
          <p:cNvSpPr txBox="1"/>
          <p:nvPr/>
        </p:nvSpPr>
        <p:spPr>
          <a:xfrm>
            <a:off x="1916291" y="913090"/>
            <a:ext cx="551152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350" err="1"/>
              <a:t>What</a:t>
            </a:r>
            <a:r>
              <a:rPr lang="sv-SE" sz="1350"/>
              <a:t> software </a:t>
            </a:r>
            <a:r>
              <a:rPr lang="sv-SE" sz="1350" err="1"/>
              <a:t>handles</a:t>
            </a:r>
            <a:r>
              <a:rPr lang="sv-SE" sz="1350"/>
              <a:t> GFF/GTF formats?</a:t>
            </a:r>
          </a:p>
          <a:p>
            <a:endParaRPr lang="sv-SE" sz="1350"/>
          </a:p>
          <a:p>
            <a:pPr marL="214308" indent="-214308">
              <a:buFont typeface="Arial" panose="020B0604020202020204" pitchFamily="34" charset="0"/>
              <a:buChar char="•"/>
            </a:pPr>
            <a:r>
              <a:rPr lang="sv-SE" sz="1350" err="1"/>
              <a:t>Any</a:t>
            </a:r>
            <a:r>
              <a:rPr lang="sv-SE" sz="1350"/>
              <a:t> </a:t>
            </a:r>
            <a:r>
              <a:rPr lang="sv-SE" sz="1350" err="1"/>
              <a:t>tool</a:t>
            </a:r>
            <a:r>
              <a:rPr lang="sv-SE" sz="1350"/>
              <a:t> </a:t>
            </a:r>
            <a:r>
              <a:rPr lang="sv-SE" sz="1350" err="1"/>
              <a:t>that</a:t>
            </a:r>
            <a:r>
              <a:rPr lang="sv-SE" sz="1350"/>
              <a:t> </a:t>
            </a:r>
            <a:r>
              <a:rPr lang="sv-SE" sz="1350" err="1"/>
              <a:t>creates</a:t>
            </a:r>
            <a:r>
              <a:rPr lang="sv-SE" sz="1350"/>
              <a:t>/stores/</a:t>
            </a:r>
            <a:r>
              <a:rPr lang="sv-SE" sz="1350" err="1"/>
              <a:t>requires</a:t>
            </a:r>
            <a:r>
              <a:rPr lang="sv-SE" sz="1350"/>
              <a:t> information </a:t>
            </a:r>
            <a:r>
              <a:rPr lang="sv-SE" sz="1350" err="1"/>
              <a:t>about</a:t>
            </a:r>
            <a:r>
              <a:rPr lang="sv-SE" sz="1350"/>
              <a:t> gene position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3C290FF-7EC1-9E45-9093-74D7C0FF144B}"/>
              </a:ext>
            </a:extLst>
          </p:cNvPr>
          <p:cNvSpPr txBox="1"/>
          <p:nvPr/>
        </p:nvSpPr>
        <p:spPr>
          <a:xfrm>
            <a:off x="7159061" y="2502131"/>
            <a:ext cx="51285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50"/>
              <a:t>IGV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D1593A6-5FA4-D144-A996-AE070E877553}"/>
              </a:ext>
            </a:extLst>
          </p:cNvPr>
          <p:cNvSpPr txBox="1"/>
          <p:nvPr/>
        </p:nvSpPr>
        <p:spPr>
          <a:xfrm>
            <a:off x="6700051" y="2604776"/>
            <a:ext cx="62933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50" err="1"/>
              <a:t>Tablet</a:t>
            </a:r>
            <a:endParaRPr lang="sv-SE" sz="105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E67C6E-903F-794D-AFA2-6242859513DF}"/>
              </a:ext>
            </a:extLst>
          </p:cNvPr>
          <p:cNvSpPr txBox="1"/>
          <p:nvPr/>
        </p:nvSpPr>
        <p:spPr>
          <a:xfrm>
            <a:off x="6206053" y="2208658"/>
            <a:ext cx="65635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50" err="1"/>
              <a:t>JBrowse</a:t>
            </a:r>
            <a:endParaRPr lang="sv-SE" sz="105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AF32171-FC6F-AE4E-8B42-16174C20828F}"/>
              </a:ext>
            </a:extLst>
          </p:cNvPr>
          <p:cNvSpPr txBox="1"/>
          <p:nvPr/>
        </p:nvSpPr>
        <p:spPr>
          <a:xfrm>
            <a:off x="6915218" y="2262587"/>
            <a:ext cx="110556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50" err="1"/>
              <a:t>WebApollo</a:t>
            </a:r>
            <a:endParaRPr lang="sv-SE" sz="105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E2C2DCD-7932-0949-8245-CB23DE2B9BA7}"/>
              </a:ext>
            </a:extLst>
          </p:cNvPr>
          <p:cNvSpPr txBox="1"/>
          <p:nvPr/>
        </p:nvSpPr>
        <p:spPr>
          <a:xfrm>
            <a:off x="6285228" y="3778961"/>
            <a:ext cx="7123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50" err="1"/>
              <a:t>Stringtie</a:t>
            </a:r>
            <a:endParaRPr lang="sv-SE" sz="105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5595167-B4CA-5B4C-8F60-9FB77B627E52}"/>
              </a:ext>
            </a:extLst>
          </p:cNvPr>
          <p:cNvSpPr txBox="1"/>
          <p:nvPr/>
        </p:nvSpPr>
        <p:spPr>
          <a:xfrm>
            <a:off x="6715469" y="3963629"/>
            <a:ext cx="7123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50"/>
              <a:t>Hisat2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305955A-ED37-D74D-9015-E85F59F8562B}"/>
              </a:ext>
            </a:extLst>
          </p:cNvPr>
          <p:cNvSpPr txBox="1"/>
          <p:nvPr/>
        </p:nvSpPr>
        <p:spPr>
          <a:xfrm>
            <a:off x="5591528" y="2763238"/>
            <a:ext cx="275489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/>
              <a:t>Submission to public archive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BB44BF6-DE48-A549-894B-0A3ED1DA860C}"/>
              </a:ext>
            </a:extLst>
          </p:cNvPr>
          <p:cNvSpPr txBox="1"/>
          <p:nvPr/>
        </p:nvSpPr>
        <p:spPr>
          <a:xfrm>
            <a:off x="6875030" y="2973194"/>
            <a:ext cx="110556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50"/>
              <a:t>EMBLmyGFF3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2B264D5-FCCA-F74D-A3A8-56C9799A14B9}"/>
              </a:ext>
            </a:extLst>
          </p:cNvPr>
          <p:cNvSpPr/>
          <p:nvPr/>
        </p:nvSpPr>
        <p:spPr>
          <a:xfrm>
            <a:off x="5591528" y="3507462"/>
            <a:ext cx="170905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sv-SE" sz="1500" b="1"/>
              <a:t>Variant Annotation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32F7C66-43C5-DB40-9998-7A1729C05B53}"/>
              </a:ext>
            </a:extLst>
          </p:cNvPr>
          <p:cNvSpPr txBox="1"/>
          <p:nvPr/>
        </p:nvSpPr>
        <p:spPr>
          <a:xfrm>
            <a:off x="6897879" y="3725654"/>
            <a:ext cx="7123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50" err="1"/>
              <a:t>AnnoVar</a:t>
            </a:r>
            <a:endParaRPr lang="sv-SE" sz="105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176CCEF-20CB-2B43-92C0-4E6B777B8FFC}"/>
              </a:ext>
            </a:extLst>
          </p:cNvPr>
          <p:cNvSpPr txBox="1"/>
          <p:nvPr/>
        </p:nvSpPr>
        <p:spPr>
          <a:xfrm>
            <a:off x="6564826" y="3344840"/>
            <a:ext cx="51966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50" err="1"/>
              <a:t>snpEff</a:t>
            </a:r>
            <a:endParaRPr lang="sv-SE" sz="105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674244A-9632-DC42-9569-6DE2C745B7EC}"/>
              </a:ext>
            </a:extLst>
          </p:cNvPr>
          <p:cNvSpPr txBox="1"/>
          <p:nvPr/>
        </p:nvSpPr>
        <p:spPr>
          <a:xfrm>
            <a:off x="7299750" y="3554345"/>
            <a:ext cx="7123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50"/>
              <a:t>VEP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437C658-E96B-9E4F-A6D4-19C592CB47E6}"/>
              </a:ext>
            </a:extLst>
          </p:cNvPr>
          <p:cNvSpPr txBox="1"/>
          <p:nvPr/>
        </p:nvSpPr>
        <p:spPr>
          <a:xfrm>
            <a:off x="5612094" y="4231017"/>
            <a:ext cx="9527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/>
              <a:t>Etc.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CBF5001-1AFE-6246-9531-95B8B5EE97F7}"/>
              </a:ext>
            </a:extLst>
          </p:cNvPr>
          <p:cNvSpPr txBox="1"/>
          <p:nvPr/>
        </p:nvSpPr>
        <p:spPr>
          <a:xfrm>
            <a:off x="7180600" y="3367306"/>
            <a:ext cx="87719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50" err="1"/>
              <a:t>gffcompare</a:t>
            </a:r>
            <a:endParaRPr lang="sv-SE" sz="105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E9A43C2-1757-564A-BB83-DA6A1DB6537E}"/>
              </a:ext>
            </a:extLst>
          </p:cNvPr>
          <p:cNvSpPr txBox="1"/>
          <p:nvPr/>
        </p:nvSpPr>
        <p:spPr>
          <a:xfrm>
            <a:off x="5893584" y="4118479"/>
            <a:ext cx="113081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50" err="1"/>
              <a:t>featureCounts</a:t>
            </a:r>
            <a:endParaRPr lang="sv-SE" sz="105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B023F3BC-9A85-4D4D-B36F-84B168515166}"/>
              </a:ext>
            </a:extLst>
          </p:cNvPr>
          <p:cNvSpPr txBox="1"/>
          <p:nvPr/>
        </p:nvSpPr>
        <p:spPr>
          <a:xfrm>
            <a:off x="7335101" y="3973517"/>
            <a:ext cx="71234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50"/>
              <a:t>STAR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77F7A18-7918-8840-95E6-F5FBE7F6A81D}"/>
              </a:ext>
            </a:extLst>
          </p:cNvPr>
          <p:cNvSpPr txBox="1"/>
          <p:nvPr/>
        </p:nvSpPr>
        <p:spPr>
          <a:xfrm>
            <a:off x="6862407" y="4237466"/>
            <a:ext cx="113081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050" err="1"/>
              <a:t>SeqEditor</a:t>
            </a:r>
            <a:endParaRPr lang="sv-SE" sz="1050"/>
          </a:p>
        </p:txBody>
      </p:sp>
      <p:sp>
        <p:nvSpPr>
          <p:cNvPr id="28" name="Curved Up Arrow 27">
            <a:extLst>
              <a:ext uri="{FF2B5EF4-FFF2-40B4-BE49-F238E27FC236}">
                <a16:creationId xmlns:a16="http://schemas.microsoft.com/office/drawing/2014/main" id="{61EA6B71-2CE6-1048-B888-9950272CE093}"/>
              </a:ext>
            </a:extLst>
          </p:cNvPr>
          <p:cNvSpPr/>
          <p:nvPr/>
        </p:nvSpPr>
        <p:spPr>
          <a:xfrm flipH="1">
            <a:off x="1626043" y="4591879"/>
            <a:ext cx="1753262" cy="429371"/>
          </a:xfrm>
          <a:prstGeom prst="curvedUp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1350">
              <a:solidFill>
                <a:schemeClr val="tx1"/>
              </a:solidFill>
            </a:endParaRPr>
          </a:p>
        </p:txBody>
      </p:sp>
      <p:sp>
        <p:nvSpPr>
          <p:cNvPr id="74" name="Curved Up Arrow 73">
            <a:extLst>
              <a:ext uri="{FF2B5EF4-FFF2-40B4-BE49-F238E27FC236}">
                <a16:creationId xmlns:a16="http://schemas.microsoft.com/office/drawing/2014/main" id="{297CAE34-C834-AC47-AF7F-839D242118BD}"/>
              </a:ext>
            </a:extLst>
          </p:cNvPr>
          <p:cNvSpPr/>
          <p:nvPr/>
        </p:nvSpPr>
        <p:spPr>
          <a:xfrm flipH="1">
            <a:off x="4320489" y="4628990"/>
            <a:ext cx="1753262" cy="429371"/>
          </a:xfrm>
          <a:prstGeom prst="curvedUp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1350">
              <a:solidFill>
                <a:schemeClr val="tx1"/>
              </a:solidFill>
            </a:endParaRPr>
          </a:p>
        </p:txBody>
      </p:sp>
      <p:sp>
        <p:nvSpPr>
          <p:cNvPr id="76" name="Curved Up Arrow 75">
            <a:extLst>
              <a:ext uri="{FF2B5EF4-FFF2-40B4-BE49-F238E27FC236}">
                <a16:creationId xmlns:a16="http://schemas.microsoft.com/office/drawing/2014/main" id="{6C329A08-D45F-0B4F-9A1A-48CD4B00E672}"/>
              </a:ext>
            </a:extLst>
          </p:cNvPr>
          <p:cNvSpPr/>
          <p:nvPr/>
        </p:nvSpPr>
        <p:spPr>
          <a:xfrm flipV="1">
            <a:off x="1671690" y="1756039"/>
            <a:ext cx="1753262" cy="429371"/>
          </a:xfrm>
          <a:prstGeom prst="curvedUp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1350">
              <a:solidFill>
                <a:schemeClr val="tx1"/>
              </a:solidFill>
            </a:endParaRPr>
          </a:p>
        </p:txBody>
      </p:sp>
      <p:sp>
        <p:nvSpPr>
          <p:cNvPr id="77" name="Curved Up Arrow 76">
            <a:extLst>
              <a:ext uri="{FF2B5EF4-FFF2-40B4-BE49-F238E27FC236}">
                <a16:creationId xmlns:a16="http://schemas.microsoft.com/office/drawing/2014/main" id="{180BBA19-BDC6-6F4E-BD7B-F6F2BE0F4D60}"/>
              </a:ext>
            </a:extLst>
          </p:cNvPr>
          <p:cNvSpPr/>
          <p:nvPr/>
        </p:nvSpPr>
        <p:spPr>
          <a:xfrm flipV="1">
            <a:off x="4366136" y="1793149"/>
            <a:ext cx="1753262" cy="429371"/>
          </a:xfrm>
          <a:prstGeom prst="curvedUp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1350">
              <a:solidFill>
                <a:schemeClr val="tx1"/>
              </a:solidFill>
            </a:endParaRP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2E8A74D5-515C-2347-8C02-CD27B93C3A7E}"/>
              </a:ext>
            </a:extLst>
          </p:cNvPr>
          <p:cNvSpPr/>
          <p:nvPr/>
        </p:nvSpPr>
        <p:spPr>
          <a:xfrm>
            <a:off x="2813341" y="2378002"/>
            <a:ext cx="2063201" cy="187865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b="1">
                <a:solidFill>
                  <a:srgbClr val="F79646"/>
                </a:solidFill>
                <a:latin typeface="Calibri" charset="0"/>
                <a:ea typeface="MS PGothic" charset="0"/>
              </a:rPr>
              <a:t>GFF/GTF</a:t>
            </a:r>
          </a:p>
          <a:p>
            <a:pPr algn="ctr"/>
            <a:endParaRPr lang="sv-SE" b="1">
              <a:solidFill>
                <a:srgbClr val="F79646"/>
              </a:solidFill>
              <a:latin typeface="Calibri" charset="0"/>
              <a:ea typeface="MS PGothic" charset="0"/>
            </a:endParaRPr>
          </a:p>
          <a:p>
            <a:pPr algn="ctr"/>
            <a:r>
              <a:rPr lang="en-US" sz="1350"/>
              <a:t>Structural information</a:t>
            </a:r>
          </a:p>
          <a:p>
            <a:pPr algn="ctr"/>
            <a:r>
              <a:rPr lang="en-US" sz="1350"/>
              <a:t>Functional information</a:t>
            </a:r>
          </a:p>
          <a:p>
            <a:pPr algn="ctr"/>
            <a:r>
              <a:rPr lang="en-US" sz="1350"/>
              <a:t>Custom information 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009949B-C7BB-CA4D-8A8F-B2E764A75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6" y="164165"/>
            <a:ext cx="1241892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sv-SE" sz="1600" dirty="0" err="1">
                <a:solidFill>
                  <a:schemeClr val="tx1"/>
                </a:solidFill>
              </a:rPr>
              <a:t>Introduction</a:t>
            </a:r>
            <a:endParaRPr lang="sv-S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758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1177433" y="1083934"/>
            <a:ext cx="695378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##</a:t>
            </a:r>
            <a:r>
              <a:rPr lang="de-DE" sz="1200" dirty="0" err="1">
                <a:solidFill>
                  <a:srgbClr val="000000"/>
                </a:solidFill>
                <a:latin typeface="Consolas"/>
                <a:cs typeface="Consolas"/>
              </a:rPr>
              <a:t>gff</a:t>
            </a:r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-version 3.2.1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/>
                <a:cs typeface="Consolas"/>
              </a:rPr>
              <a:t>##sequence-region ctg123 1 1497228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/>
                <a:cs typeface="Consolas"/>
              </a:rPr>
              <a:t>c</a:t>
            </a:r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tg123  .  Gene  1000  9000  .  +  .  ID=gene1;Name=EDEN</a:t>
            </a:r>
          </a:p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ctg123  .  </a:t>
            </a:r>
            <a:r>
              <a:rPr lang="de-DE" sz="1200" dirty="0" err="1">
                <a:solidFill>
                  <a:srgbClr val="000000"/>
                </a:solidFill>
                <a:latin typeface="Consolas"/>
                <a:cs typeface="Consolas"/>
              </a:rPr>
              <a:t>mRNA</a:t>
            </a:r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  1050  9000  .  +  .  ID=mRNA1;Parent=gene1;Name=EDEN.1</a:t>
            </a:r>
          </a:p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ctg123  .  </a:t>
            </a:r>
            <a:r>
              <a:rPr lang="de-DE" sz="1200" dirty="0" err="1">
                <a:solidFill>
                  <a:srgbClr val="000000"/>
                </a:solidFill>
                <a:latin typeface="Consolas"/>
                <a:cs typeface="Consolas"/>
              </a:rPr>
              <a:t>mRNA</a:t>
            </a:r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  1050  9000  .  +  .  ID=mRNA2;Parent=gene1;Name=EDEN.2</a:t>
            </a:r>
          </a:p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ctg123  .  </a:t>
            </a:r>
            <a:r>
              <a:rPr lang="de-DE" sz="1200" dirty="0" err="1">
                <a:solidFill>
                  <a:srgbClr val="000000"/>
                </a:solidFill>
                <a:latin typeface="Consolas"/>
                <a:cs typeface="Consolas"/>
              </a:rPr>
              <a:t>exon</a:t>
            </a:r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  1300  1500  .  +  .  ID=exon1;Parent=mRNA2</a:t>
            </a:r>
          </a:p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ctg123  .  </a:t>
            </a:r>
            <a:r>
              <a:rPr lang="de-DE" sz="1200" dirty="0" err="1">
                <a:solidFill>
                  <a:srgbClr val="000000"/>
                </a:solidFill>
                <a:latin typeface="Consolas"/>
                <a:cs typeface="Consolas"/>
              </a:rPr>
              <a:t>exon</a:t>
            </a:r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  1050  1500  .  +  .  ID=exon2;Parent=mRNA1,mRNA2</a:t>
            </a:r>
          </a:p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ctg123  .  </a:t>
            </a:r>
            <a:r>
              <a:rPr lang="de-DE" sz="1200" dirty="0" err="1">
                <a:solidFill>
                  <a:srgbClr val="000000"/>
                </a:solidFill>
                <a:latin typeface="Consolas"/>
                <a:cs typeface="Consolas"/>
              </a:rPr>
              <a:t>exon</a:t>
            </a:r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  3000  3902  .  +  .  ID=exon3;Parent=mRNA1</a:t>
            </a:r>
          </a:p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ctg123  .  </a:t>
            </a:r>
            <a:r>
              <a:rPr lang="de-DE" sz="1200" dirty="0" err="1">
                <a:solidFill>
                  <a:srgbClr val="000000"/>
                </a:solidFill>
                <a:latin typeface="Consolas"/>
                <a:cs typeface="Consolas"/>
              </a:rPr>
              <a:t>exon</a:t>
            </a:r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  5000  5500  .  +  .  ID=exon4;Parent=mRNA1,mRNA2</a:t>
            </a:r>
          </a:p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ctg123  .  </a:t>
            </a:r>
            <a:r>
              <a:rPr lang="de-DE" sz="1200" dirty="0" err="1">
                <a:solidFill>
                  <a:srgbClr val="000000"/>
                </a:solidFill>
                <a:latin typeface="Consolas"/>
                <a:cs typeface="Consolas"/>
              </a:rPr>
              <a:t>exon</a:t>
            </a:r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  7000  9000  .  +  .  ID=exon5;Parent=mRNA1,mRNA2</a:t>
            </a:r>
          </a:p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ctg123  .  CDS   1201  1500  .  +  0  ID=cds1;Parent=mRNA1;Name=edenprotein.1</a:t>
            </a:r>
          </a:p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ctg123  .  CDS   3000  3902  .  +  0  ID=cds1;Parent=mRNA1;Name=edenprotein.1</a:t>
            </a:r>
          </a:p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ctg123  .  CDS   5000  5500  .  +  0  ID=cds1;Parent=mRNA1;Name=edenprotein.1</a:t>
            </a:r>
          </a:p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ctg123  .  CDS   7000  7600  .  +  0  ID=cds1;Parent=mRNA1;Name=edenprotein.1</a:t>
            </a:r>
          </a:p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ctg123  .  CDS   1201  1500  .  +  0  ID=cds2;Parent=mRNA2;Name=edenprotein.2</a:t>
            </a:r>
          </a:p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ctg123  .  CDS   5000  5500  .  +  0  ID=cds2;Parent=mRNA2;Name=edenprotein.2</a:t>
            </a:r>
          </a:p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ctg123  .  CDS   7000  7600  .  +  0  ID=cds2;Parent=mRNA2;Name=edenprotein.2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1202872" y="1494713"/>
            <a:ext cx="650558" cy="2788662"/>
          </a:xfrm>
          <a:prstGeom prst="roundRect">
            <a:avLst/>
          </a:prstGeom>
          <a:solidFill>
            <a:schemeClr val="bg1">
              <a:lumMod val="85000"/>
              <a:alpha val="2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4" name="Rounded Rectangle 43"/>
          <p:cNvSpPr/>
          <p:nvPr/>
        </p:nvSpPr>
        <p:spPr>
          <a:xfrm>
            <a:off x="1200293" y="1083937"/>
            <a:ext cx="2972007" cy="415625"/>
          </a:xfrm>
          <a:prstGeom prst="roundRect">
            <a:avLst/>
          </a:prstGeom>
          <a:solidFill>
            <a:schemeClr val="accent6">
              <a:lumMod val="60000"/>
              <a:lumOff val="40000"/>
              <a:alpha val="20000"/>
            </a:schemeClr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Rounded Rectangle 44"/>
          <p:cNvSpPr/>
          <p:nvPr/>
        </p:nvSpPr>
        <p:spPr>
          <a:xfrm>
            <a:off x="1850854" y="1503565"/>
            <a:ext cx="229451" cy="2788662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Rounded Rectangle 45"/>
          <p:cNvSpPr/>
          <p:nvPr/>
        </p:nvSpPr>
        <p:spPr>
          <a:xfrm>
            <a:off x="2080304" y="1499560"/>
            <a:ext cx="551432" cy="2788662"/>
          </a:xfrm>
          <a:prstGeom prst="roundRect">
            <a:avLst/>
          </a:prstGeom>
          <a:solidFill>
            <a:schemeClr val="bg1">
              <a:lumMod val="85000"/>
              <a:alpha val="2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Rounded Rectangle 46"/>
          <p:cNvSpPr/>
          <p:nvPr/>
        </p:nvSpPr>
        <p:spPr>
          <a:xfrm>
            <a:off x="2646060" y="1503844"/>
            <a:ext cx="469927" cy="2792852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8" name="Rounded Rectangle 47"/>
          <p:cNvSpPr/>
          <p:nvPr/>
        </p:nvSpPr>
        <p:spPr>
          <a:xfrm>
            <a:off x="3606547" y="1508032"/>
            <a:ext cx="261395" cy="2788662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Rounded Rectangle 48"/>
          <p:cNvSpPr/>
          <p:nvPr/>
        </p:nvSpPr>
        <p:spPr>
          <a:xfrm>
            <a:off x="3115986" y="1508032"/>
            <a:ext cx="490562" cy="2788662"/>
          </a:xfrm>
          <a:prstGeom prst="roundRect">
            <a:avLst/>
          </a:prstGeom>
          <a:solidFill>
            <a:schemeClr val="bg1">
              <a:lumMod val="85000"/>
              <a:alpha val="2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Rounded Rectangle 49"/>
          <p:cNvSpPr/>
          <p:nvPr/>
        </p:nvSpPr>
        <p:spPr>
          <a:xfrm>
            <a:off x="3867942" y="1499560"/>
            <a:ext cx="232747" cy="2788662"/>
          </a:xfrm>
          <a:prstGeom prst="roundRect">
            <a:avLst/>
          </a:prstGeom>
          <a:solidFill>
            <a:schemeClr val="bg1">
              <a:lumMod val="85000"/>
              <a:alpha val="2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Rounded Rectangle 50"/>
          <p:cNvSpPr/>
          <p:nvPr/>
        </p:nvSpPr>
        <p:spPr>
          <a:xfrm>
            <a:off x="4107848" y="1494713"/>
            <a:ext cx="263184" cy="2788662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2" name="Rectangle 51"/>
          <p:cNvSpPr/>
          <p:nvPr/>
        </p:nvSpPr>
        <p:spPr>
          <a:xfrm>
            <a:off x="4370556" y="1499560"/>
            <a:ext cx="3358728" cy="2797134"/>
          </a:xfrm>
          <a:prstGeom prst="rect">
            <a:avLst/>
          </a:prstGeom>
          <a:solidFill>
            <a:schemeClr val="bg1">
              <a:lumMod val="85000"/>
              <a:alpha val="2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54" name="Straight Arrow Connector 53"/>
          <p:cNvCxnSpPr>
            <a:cxnSpLocks/>
            <a:endCxn id="44" idx="1"/>
          </p:cNvCxnSpPr>
          <p:nvPr/>
        </p:nvCxnSpPr>
        <p:spPr>
          <a:xfrm>
            <a:off x="930919" y="1291749"/>
            <a:ext cx="269374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Title 1"/>
          <p:cNvSpPr txBox="1">
            <a:spLocks/>
          </p:cNvSpPr>
          <p:nvPr/>
        </p:nvSpPr>
        <p:spPr>
          <a:xfrm>
            <a:off x="260694" y="1144996"/>
            <a:ext cx="766276" cy="253511"/>
          </a:xfrm>
          <a:prstGeom prst="rect">
            <a:avLst/>
          </a:prstGeom>
          <a:ln>
            <a:noFill/>
          </a:ln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/>
              <a:t>Header</a:t>
            </a:r>
            <a:endParaRPr lang="en-US" sz="1350" dirty="0"/>
          </a:p>
        </p:txBody>
      </p:sp>
      <p:cxnSp>
        <p:nvCxnSpPr>
          <p:cNvPr id="56" name="Straight Arrow Connector 55"/>
          <p:cNvCxnSpPr/>
          <p:nvPr/>
        </p:nvCxnSpPr>
        <p:spPr>
          <a:xfrm flipV="1">
            <a:off x="1485900" y="4311659"/>
            <a:ext cx="0" cy="3506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itle 1"/>
          <p:cNvSpPr txBox="1">
            <a:spLocks/>
          </p:cNvSpPr>
          <p:nvPr/>
        </p:nvSpPr>
        <p:spPr>
          <a:xfrm>
            <a:off x="1093136" y="4623654"/>
            <a:ext cx="1150042" cy="221996"/>
          </a:xfrm>
          <a:prstGeom prst="rect">
            <a:avLst/>
          </a:prstGeom>
          <a:ln>
            <a:noFill/>
          </a:ln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>
                <a:solidFill>
                  <a:srgbClr val="FF0000"/>
                </a:solidFill>
              </a:rPr>
              <a:t>1</a:t>
            </a:r>
            <a:r>
              <a:rPr lang="en-US" sz="1200" dirty="0"/>
              <a:t> - sequence id</a:t>
            </a:r>
          </a:p>
        </p:txBody>
      </p:sp>
      <p:cxnSp>
        <p:nvCxnSpPr>
          <p:cNvPr id="58" name="Straight Arrow Connector 57"/>
          <p:cNvCxnSpPr/>
          <p:nvPr/>
        </p:nvCxnSpPr>
        <p:spPr>
          <a:xfrm flipV="1">
            <a:off x="1958277" y="4304500"/>
            <a:ext cx="0" cy="1998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Title 1"/>
          <p:cNvSpPr txBox="1">
            <a:spLocks/>
          </p:cNvSpPr>
          <p:nvPr/>
        </p:nvSpPr>
        <p:spPr>
          <a:xfrm>
            <a:off x="1542718" y="4423762"/>
            <a:ext cx="819485" cy="243479"/>
          </a:xfrm>
          <a:prstGeom prst="rect">
            <a:avLst/>
          </a:prstGeom>
          <a:ln>
            <a:noFill/>
          </a:ln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>
                <a:solidFill>
                  <a:srgbClr val="FF0000"/>
                </a:solidFill>
              </a:rPr>
              <a:t>2</a:t>
            </a:r>
            <a:r>
              <a:rPr lang="en-US" sz="1200"/>
              <a:t> - source</a:t>
            </a:r>
          </a:p>
        </p:txBody>
      </p:sp>
      <p:sp>
        <p:nvSpPr>
          <p:cNvPr id="60" name="Title 1"/>
          <p:cNvSpPr txBox="1">
            <a:spLocks/>
          </p:cNvSpPr>
          <p:nvPr/>
        </p:nvSpPr>
        <p:spPr>
          <a:xfrm>
            <a:off x="1850851" y="4827073"/>
            <a:ext cx="1197956" cy="278924"/>
          </a:xfrm>
          <a:prstGeom prst="rect">
            <a:avLst/>
          </a:prstGeom>
          <a:ln>
            <a:noFill/>
          </a:ln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>
                <a:solidFill>
                  <a:srgbClr val="FF0000"/>
                </a:solidFill>
              </a:rPr>
              <a:t>3</a:t>
            </a:r>
            <a:r>
              <a:rPr lang="en-US" sz="1200"/>
              <a:t> </a:t>
            </a:r>
            <a:r>
              <a:rPr lang="en-US" sz="1200">
                <a:solidFill>
                  <a:srgbClr val="000000"/>
                </a:solidFill>
              </a:rPr>
              <a:t>- feature type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flipV="1">
            <a:off x="2854031" y="4305778"/>
            <a:ext cx="0" cy="1998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itle 1"/>
          <p:cNvSpPr txBox="1">
            <a:spLocks/>
          </p:cNvSpPr>
          <p:nvPr/>
        </p:nvSpPr>
        <p:spPr>
          <a:xfrm>
            <a:off x="2484930" y="4456899"/>
            <a:ext cx="731320" cy="243479"/>
          </a:xfrm>
          <a:prstGeom prst="rect">
            <a:avLst/>
          </a:prstGeom>
          <a:ln>
            <a:noFill/>
          </a:ln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>
                <a:solidFill>
                  <a:srgbClr val="FF0000"/>
                </a:solidFill>
              </a:rPr>
              <a:t>4</a:t>
            </a:r>
            <a:r>
              <a:rPr lang="en-US" sz="1200"/>
              <a:t> - start</a:t>
            </a:r>
          </a:p>
        </p:txBody>
      </p:sp>
      <p:cxnSp>
        <p:nvCxnSpPr>
          <p:cNvPr id="63" name="Straight Arrow Connector 62"/>
          <p:cNvCxnSpPr/>
          <p:nvPr/>
        </p:nvCxnSpPr>
        <p:spPr>
          <a:xfrm flipV="1">
            <a:off x="3745919" y="4305778"/>
            <a:ext cx="0" cy="1998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itle 1"/>
          <p:cNvSpPr txBox="1">
            <a:spLocks/>
          </p:cNvSpPr>
          <p:nvPr/>
        </p:nvSpPr>
        <p:spPr>
          <a:xfrm>
            <a:off x="3322740" y="4418799"/>
            <a:ext cx="731320" cy="243479"/>
          </a:xfrm>
          <a:prstGeom prst="rect">
            <a:avLst/>
          </a:prstGeom>
          <a:ln>
            <a:noFill/>
          </a:ln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>
                <a:solidFill>
                  <a:srgbClr val="FF0000"/>
                </a:solidFill>
              </a:rPr>
              <a:t>6</a:t>
            </a:r>
            <a:r>
              <a:rPr lang="en-US" sz="1200" dirty="0"/>
              <a:t> - score</a:t>
            </a:r>
          </a:p>
        </p:txBody>
      </p:sp>
      <p:cxnSp>
        <p:nvCxnSpPr>
          <p:cNvPr id="65" name="Straight Arrow Connector 64"/>
          <p:cNvCxnSpPr/>
          <p:nvPr/>
        </p:nvCxnSpPr>
        <p:spPr>
          <a:xfrm flipV="1">
            <a:off x="4261961" y="4291456"/>
            <a:ext cx="0" cy="1998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Title 1"/>
          <p:cNvSpPr txBox="1">
            <a:spLocks/>
          </p:cNvSpPr>
          <p:nvPr/>
        </p:nvSpPr>
        <p:spPr>
          <a:xfrm>
            <a:off x="4029281" y="4418799"/>
            <a:ext cx="774578" cy="243479"/>
          </a:xfrm>
          <a:prstGeom prst="rect">
            <a:avLst/>
          </a:prstGeom>
          <a:ln>
            <a:noFill/>
          </a:ln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>
                <a:solidFill>
                  <a:srgbClr val="FF0000"/>
                </a:solidFill>
              </a:rPr>
              <a:t>8</a:t>
            </a:r>
            <a:r>
              <a:rPr lang="en-US" sz="1200" dirty="0"/>
              <a:t> - phase</a:t>
            </a:r>
          </a:p>
        </p:txBody>
      </p:sp>
      <p:sp>
        <p:nvSpPr>
          <p:cNvPr id="67" name="Title 1"/>
          <p:cNvSpPr txBox="1">
            <a:spLocks/>
          </p:cNvSpPr>
          <p:nvPr/>
        </p:nvSpPr>
        <p:spPr>
          <a:xfrm>
            <a:off x="2919508" y="4649512"/>
            <a:ext cx="880861" cy="278924"/>
          </a:xfrm>
          <a:prstGeom prst="rect">
            <a:avLst/>
          </a:prstGeom>
          <a:ln>
            <a:noFill/>
          </a:ln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>
                <a:solidFill>
                  <a:srgbClr val="FF0000"/>
                </a:solidFill>
              </a:rPr>
              <a:t>5</a:t>
            </a:r>
            <a:r>
              <a:rPr lang="en-US" sz="1200"/>
              <a:t> - end</a:t>
            </a:r>
          </a:p>
        </p:txBody>
      </p:sp>
      <p:sp>
        <p:nvSpPr>
          <p:cNvPr id="68" name="Title 1"/>
          <p:cNvSpPr txBox="1">
            <a:spLocks/>
          </p:cNvSpPr>
          <p:nvPr/>
        </p:nvSpPr>
        <p:spPr>
          <a:xfrm>
            <a:off x="3688400" y="4767544"/>
            <a:ext cx="880861" cy="278924"/>
          </a:xfrm>
          <a:prstGeom prst="rect">
            <a:avLst/>
          </a:prstGeom>
          <a:ln>
            <a:noFill/>
          </a:ln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>
                <a:solidFill>
                  <a:srgbClr val="FF0000"/>
                </a:solidFill>
              </a:rPr>
              <a:t>7</a:t>
            </a:r>
            <a:r>
              <a:rPr lang="en-US" sz="1200" dirty="0"/>
              <a:t> - strand</a:t>
            </a:r>
          </a:p>
        </p:txBody>
      </p:sp>
      <p:cxnSp>
        <p:nvCxnSpPr>
          <p:cNvPr id="69" name="Straight Arrow Connector 68"/>
          <p:cNvCxnSpPr/>
          <p:nvPr/>
        </p:nvCxnSpPr>
        <p:spPr>
          <a:xfrm flipV="1">
            <a:off x="2326806" y="4311662"/>
            <a:ext cx="0" cy="5227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V="1">
            <a:off x="3299878" y="4297976"/>
            <a:ext cx="0" cy="40239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 flipV="1">
            <a:off x="3984969" y="4297977"/>
            <a:ext cx="0" cy="5364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 flipV="1">
            <a:off x="6054633" y="4296700"/>
            <a:ext cx="0" cy="2076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Title 1"/>
          <p:cNvSpPr txBox="1">
            <a:spLocks/>
          </p:cNvSpPr>
          <p:nvPr/>
        </p:nvSpPr>
        <p:spPr>
          <a:xfrm>
            <a:off x="5572578" y="4489855"/>
            <a:ext cx="1257869" cy="243479"/>
          </a:xfrm>
          <a:prstGeom prst="rect">
            <a:avLst/>
          </a:prstGeom>
          <a:ln>
            <a:noFill/>
          </a:ln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200" dirty="0">
                <a:solidFill>
                  <a:srgbClr val="FF0000"/>
                </a:solidFill>
              </a:rPr>
              <a:t>9</a:t>
            </a:r>
            <a:r>
              <a:rPr lang="en-US" sz="1200" dirty="0">
                <a:solidFill>
                  <a:srgbClr val="000000"/>
                </a:solidFill>
              </a:rPr>
              <a:t> - attributes</a:t>
            </a:r>
          </a:p>
          <a:p>
            <a:r>
              <a:rPr lang="en-US" sz="1200" i="1" dirty="0">
                <a:solidFill>
                  <a:srgbClr val="000000"/>
                </a:solidFill>
              </a:rPr>
              <a:t>tag = value</a:t>
            </a:r>
          </a:p>
          <a:p>
            <a:endParaRPr lang="en-US" sz="1200" dirty="0"/>
          </a:p>
        </p:txBody>
      </p:sp>
      <p:sp>
        <p:nvSpPr>
          <p:cNvPr id="75" name="Rounded Rectangle 74"/>
          <p:cNvSpPr/>
          <p:nvPr/>
        </p:nvSpPr>
        <p:spPr>
          <a:xfrm>
            <a:off x="1200295" y="1507756"/>
            <a:ext cx="6538418" cy="175988"/>
          </a:xfrm>
          <a:prstGeom prst="roundRect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9" name="Rectangle 78"/>
          <p:cNvSpPr/>
          <p:nvPr/>
        </p:nvSpPr>
        <p:spPr>
          <a:xfrm>
            <a:off x="4852645" y="766583"/>
            <a:ext cx="3435278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892" indent="-323842">
              <a:buClr>
                <a:schemeClr val="accent6"/>
              </a:buClr>
              <a:buSzPts val="3200"/>
              <a:buFont typeface="Arial"/>
              <a:buChar char="●"/>
            </a:pPr>
            <a:r>
              <a:rPr lang="fi-FI" sz="1350"/>
              <a:t>9 </a:t>
            </a:r>
            <a:r>
              <a:rPr lang="fi-FI" sz="1350" err="1"/>
              <a:t>columns</a:t>
            </a:r>
            <a:r>
              <a:rPr lang="fi-FI" sz="1350"/>
              <a:t>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1B7B191-545D-2E48-A4F1-FF9BC653D57B}"/>
              </a:ext>
            </a:extLst>
          </p:cNvPr>
          <p:cNvSpPr/>
          <p:nvPr/>
        </p:nvSpPr>
        <p:spPr>
          <a:xfrm>
            <a:off x="1093136" y="1470449"/>
            <a:ext cx="6714932" cy="2817773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z="135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27D1A48-90B3-264A-9910-274A98E89235}"/>
              </a:ext>
            </a:extLst>
          </p:cNvPr>
          <p:cNvSpPr/>
          <p:nvPr/>
        </p:nvSpPr>
        <p:spPr>
          <a:xfrm>
            <a:off x="4852645" y="987278"/>
            <a:ext cx="1716945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892" indent="-323842">
              <a:buClr>
                <a:schemeClr val="accent6"/>
              </a:buClr>
              <a:buSzPts val="3200"/>
              <a:buFont typeface="Arial"/>
              <a:buChar char="●"/>
            </a:pPr>
            <a:r>
              <a:rPr lang="fi-FI" sz="1350" dirty="0">
                <a:solidFill>
                  <a:srgbClr val="FF0000"/>
                </a:solidFill>
              </a:rPr>
              <a:t>1 feature = 1 </a:t>
            </a:r>
            <a:r>
              <a:rPr lang="fi-FI" sz="1350" dirty="0" err="1">
                <a:solidFill>
                  <a:srgbClr val="FF0000"/>
                </a:solidFill>
              </a:rPr>
              <a:t>line</a:t>
            </a:r>
            <a:endParaRPr lang="fi-FI" sz="1350" dirty="0">
              <a:solidFill>
                <a:srgbClr val="FF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46A591B-D313-AB4B-A5D3-764C0F380350}"/>
              </a:ext>
            </a:extLst>
          </p:cNvPr>
          <p:cNvSpPr/>
          <p:nvPr/>
        </p:nvSpPr>
        <p:spPr>
          <a:xfrm>
            <a:off x="4852644" y="1197919"/>
            <a:ext cx="3085525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892" indent="-323842">
              <a:buClr>
                <a:schemeClr val="accent6"/>
              </a:buClr>
              <a:buSzPts val="3200"/>
              <a:buFont typeface="Arial"/>
              <a:buChar char="●"/>
            </a:pPr>
            <a:r>
              <a:rPr lang="en-GB" sz="1350" dirty="0">
                <a:solidFill>
                  <a:srgbClr val="00B050"/>
                </a:solidFill>
              </a:rPr>
              <a:t>1 record = features with relationship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08269268-8A32-8349-B19A-AD6DFE609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6" y="164165"/>
            <a:ext cx="1241892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sv-SE" sz="1600" dirty="0" err="1">
                <a:solidFill>
                  <a:schemeClr val="tx1"/>
                </a:solidFill>
              </a:rPr>
              <a:t>Introduction</a:t>
            </a:r>
            <a:endParaRPr lang="sv-S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504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5" grpId="0"/>
      <p:bldP spid="57" grpId="0"/>
      <p:bldP spid="59" grpId="0"/>
      <p:bldP spid="60" grpId="0"/>
      <p:bldP spid="62" grpId="0"/>
      <p:bldP spid="64" grpId="0"/>
      <p:bldP spid="66" grpId="0"/>
      <p:bldP spid="67" grpId="0"/>
      <p:bldP spid="68" grpId="0"/>
      <p:bldP spid="73" grpId="0"/>
      <p:bldP spid="75" grpId="0" animBg="1"/>
      <p:bldP spid="79" grpId="0"/>
      <p:bldP spid="2" grpId="0" animBg="1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1180098" y="1469426"/>
            <a:ext cx="46036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Consolas"/>
                <a:cs typeface="Consolas"/>
              </a:rPr>
              <a:t>c</a:t>
            </a:r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tg123  .  </a:t>
            </a:r>
            <a:r>
              <a:rPr lang="de-DE" sz="1200" dirty="0" err="1">
                <a:solidFill>
                  <a:srgbClr val="000000"/>
                </a:solidFill>
                <a:latin typeface="Consolas"/>
                <a:cs typeface="Consolas"/>
              </a:rPr>
              <a:t>gene</a:t>
            </a:r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  1000  9000  .  +  .  </a:t>
            </a:r>
            <a:r>
              <a:rPr lang="de-DE" sz="1200" b="1" dirty="0">
                <a:solidFill>
                  <a:srgbClr val="00B050"/>
                </a:solidFill>
                <a:latin typeface="Consolas"/>
                <a:cs typeface="Consolas"/>
              </a:rPr>
              <a:t>ID=gene1</a:t>
            </a:r>
            <a:endParaRPr lang="de-DE" sz="1200" dirty="0">
              <a:solidFill>
                <a:srgbClr val="000000"/>
              </a:solidFill>
              <a:latin typeface="Consolas"/>
              <a:cs typeface="Consolas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1163121" y="3177844"/>
            <a:ext cx="650558" cy="1147109"/>
          </a:xfrm>
          <a:prstGeom prst="roundRect">
            <a:avLst/>
          </a:prstGeom>
          <a:solidFill>
            <a:schemeClr val="bg1">
              <a:lumMod val="85000"/>
              <a:alpha val="2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5" name="Rounded Rectangle 44"/>
          <p:cNvSpPr/>
          <p:nvPr/>
        </p:nvSpPr>
        <p:spPr>
          <a:xfrm>
            <a:off x="1824429" y="3186696"/>
            <a:ext cx="229451" cy="1147109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Rounded Rectangle 45"/>
          <p:cNvSpPr/>
          <p:nvPr/>
        </p:nvSpPr>
        <p:spPr>
          <a:xfrm>
            <a:off x="2053878" y="3182691"/>
            <a:ext cx="551432" cy="1147109"/>
          </a:xfrm>
          <a:prstGeom prst="roundRect">
            <a:avLst/>
          </a:prstGeom>
          <a:solidFill>
            <a:schemeClr val="bg1">
              <a:lumMod val="85000"/>
              <a:alpha val="2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Rounded Rectangle 46"/>
          <p:cNvSpPr/>
          <p:nvPr/>
        </p:nvSpPr>
        <p:spPr>
          <a:xfrm>
            <a:off x="2612472" y="3180966"/>
            <a:ext cx="469927" cy="1148833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8" name="Rounded Rectangle 47"/>
          <p:cNvSpPr/>
          <p:nvPr/>
        </p:nvSpPr>
        <p:spPr>
          <a:xfrm>
            <a:off x="3580123" y="3191163"/>
            <a:ext cx="261395" cy="1147109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9" name="Rounded Rectangle 48"/>
          <p:cNvSpPr/>
          <p:nvPr/>
        </p:nvSpPr>
        <p:spPr>
          <a:xfrm>
            <a:off x="3082398" y="3191163"/>
            <a:ext cx="490562" cy="1147109"/>
          </a:xfrm>
          <a:prstGeom prst="roundRect">
            <a:avLst/>
          </a:prstGeom>
          <a:solidFill>
            <a:schemeClr val="bg1">
              <a:lumMod val="85000"/>
              <a:alpha val="2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0" name="Rounded Rectangle 49"/>
          <p:cNvSpPr/>
          <p:nvPr/>
        </p:nvSpPr>
        <p:spPr>
          <a:xfrm>
            <a:off x="3841517" y="3182691"/>
            <a:ext cx="232747" cy="1147109"/>
          </a:xfrm>
          <a:prstGeom prst="roundRect">
            <a:avLst/>
          </a:prstGeom>
          <a:solidFill>
            <a:schemeClr val="bg1">
              <a:lumMod val="85000"/>
              <a:alpha val="2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Rounded Rectangle 50"/>
          <p:cNvSpPr/>
          <p:nvPr/>
        </p:nvSpPr>
        <p:spPr>
          <a:xfrm>
            <a:off x="4081422" y="3177844"/>
            <a:ext cx="263184" cy="1147109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CC7CA5C-2397-DC46-B828-FA894C9A493E}"/>
              </a:ext>
            </a:extLst>
          </p:cNvPr>
          <p:cNvSpPr/>
          <p:nvPr/>
        </p:nvSpPr>
        <p:spPr>
          <a:xfrm>
            <a:off x="1153670" y="3177842"/>
            <a:ext cx="69537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</a:t>
            </a:r>
            <a:r>
              <a:rPr lang="de-DE" sz="12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tg123  .  </a:t>
            </a:r>
            <a:r>
              <a:rPr lang="de-DE" sz="120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gene</a:t>
            </a:r>
            <a:r>
              <a:rPr lang="de-DE" sz="12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1000  9000  .  +  .  </a:t>
            </a:r>
            <a:r>
              <a:rPr lang="de-DE" sz="1200" b="1" err="1">
                <a:solidFill>
                  <a:srgbClr val="00B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gene_id</a:t>
            </a:r>
            <a:r>
              <a:rPr lang="de-DE" sz="1200" b="1">
                <a:solidFill>
                  <a:srgbClr val="00B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g1</a:t>
            </a:r>
            <a:r>
              <a:rPr lang="de-DE" sz="120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5AD7D103-87FB-9F48-9CE3-2891E6A27F7B}"/>
              </a:ext>
            </a:extLst>
          </p:cNvPr>
          <p:cNvSpPr/>
          <p:nvPr/>
        </p:nvSpPr>
        <p:spPr>
          <a:xfrm>
            <a:off x="1189546" y="1460956"/>
            <a:ext cx="650558" cy="1147109"/>
          </a:xfrm>
          <a:prstGeom prst="roundRect">
            <a:avLst/>
          </a:prstGeom>
          <a:solidFill>
            <a:schemeClr val="bg1">
              <a:lumMod val="85000"/>
              <a:alpha val="2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id="{D7CD6410-06C1-784B-A23E-4BF1131BF75A}"/>
              </a:ext>
            </a:extLst>
          </p:cNvPr>
          <p:cNvSpPr/>
          <p:nvPr/>
        </p:nvSpPr>
        <p:spPr>
          <a:xfrm>
            <a:off x="1850854" y="1469808"/>
            <a:ext cx="229451" cy="1147109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id="{5863C81C-FB1E-E14D-9331-F4C2A9E7E7A2}"/>
              </a:ext>
            </a:extLst>
          </p:cNvPr>
          <p:cNvSpPr/>
          <p:nvPr/>
        </p:nvSpPr>
        <p:spPr>
          <a:xfrm>
            <a:off x="2080304" y="1465803"/>
            <a:ext cx="551432" cy="1147109"/>
          </a:xfrm>
          <a:prstGeom prst="roundRect">
            <a:avLst/>
          </a:prstGeom>
          <a:solidFill>
            <a:schemeClr val="bg1">
              <a:lumMod val="85000"/>
              <a:alpha val="2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id="{85CB8869-82C2-274C-BBFF-1BC5450A375A}"/>
              </a:ext>
            </a:extLst>
          </p:cNvPr>
          <p:cNvSpPr/>
          <p:nvPr/>
        </p:nvSpPr>
        <p:spPr>
          <a:xfrm>
            <a:off x="2638899" y="1464078"/>
            <a:ext cx="469927" cy="1148833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id="{FE728DA0-F020-E44D-9846-E7E090F26F00}"/>
              </a:ext>
            </a:extLst>
          </p:cNvPr>
          <p:cNvSpPr/>
          <p:nvPr/>
        </p:nvSpPr>
        <p:spPr>
          <a:xfrm>
            <a:off x="3606547" y="1474275"/>
            <a:ext cx="261395" cy="1147109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id="{7A829890-C2B5-5F46-8B13-05DF4DEB9357}"/>
              </a:ext>
            </a:extLst>
          </p:cNvPr>
          <p:cNvSpPr/>
          <p:nvPr/>
        </p:nvSpPr>
        <p:spPr>
          <a:xfrm>
            <a:off x="3108823" y="1474275"/>
            <a:ext cx="490562" cy="1147109"/>
          </a:xfrm>
          <a:prstGeom prst="roundRect">
            <a:avLst/>
          </a:prstGeom>
          <a:solidFill>
            <a:schemeClr val="bg1">
              <a:lumMod val="85000"/>
              <a:alpha val="2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Rounded Rectangle 79">
            <a:extLst>
              <a:ext uri="{FF2B5EF4-FFF2-40B4-BE49-F238E27FC236}">
                <a16:creationId xmlns:a16="http://schemas.microsoft.com/office/drawing/2014/main" id="{F77A8FFD-0F0E-5B43-B4C2-1980AEDD362E}"/>
              </a:ext>
            </a:extLst>
          </p:cNvPr>
          <p:cNvSpPr/>
          <p:nvPr/>
        </p:nvSpPr>
        <p:spPr>
          <a:xfrm>
            <a:off x="3867942" y="1465803"/>
            <a:ext cx="232747" cy="1147109"/>
          </a:xfrm>
          <a:prstGeom prst="roundRect">
            <a:avLst/>
          </a:prstGeom>
          <a:solidFill>
            <a:schemeClr val="bg1">
              <a:lumMod val="85000"/>
              <a:alpha val="2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1" name="Rounded Rectangle 80">
            <a:extLst>
              <a:ext uri="{FF2B5EF4-FFF2-40B4-BE49-F238E27FC236}">
                <a16:creationId xmlns:a16="http://schemas.microsoft.com/office/drawing/2014/main" id="{DE3AE16F-B995-3143-AD5C-DE4D543D78D1}"/>
              </a:ext>
            </a:extLst>
          </p:cNvPr>
          <p:cNvSpPr/>
          <p:nvPr/>
        </p:nvSpPr>
        <p:spPr>
          <a:xfrm>
            <a:off x="4107848" y="1460956"/>
            <a:ext cx="263184" cy="1147109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36ACC41-8236-C24D-B078-7C1AFEE0F55D}"/>
              </a:ext>
            </a:extLst>
          </p:cNvPr>
          <p:cNvSpPr/>
          <p:nvPr/>
        </p:nvSpPr>
        <p:spPr>
          <a:xfrm>
            <a:off x="1189547" y="1826787"/>
            <a:ext cx="5150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ctg123  .  </a:t>
            </a:r>
            <a:r>
              <a:rPr lang="de-DE" sz="1200" dirty="0" err="1">
                <a:solidFill>
                  <a:srgbClr val="000000"/>
                </a:solidFill>
                <a:latin typeface="Consolas"/>
                <a:cs typeface="Consolas"/>
              </a:rPr>
              <a:t>exon</a:t>
            </a:r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  1000  2000  .  +  .  ID=exon1;</a:t>
            </a:r>
            <a:r>
              <a:rPr lang="de-DE" sz="1200" b="1" dirty="0">
                <a:solidFill>
                  <a:schemeClr val="accent6">
                    <a:lumMod val="75000"/>
                  </a:schemeClr>
                </a:solidFill>
                <a:latin typeface="Consolas"/>
                <a:cs typeface="Consolas"/>
              </a:rPr>
              <a:t>Parent=mRNA1</a:t>
            </a:r>
          </a:p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ctg123  .  </a:t>
            </a:r>
            <a:r>
              <a:rPr lang="de-DE" sz="1200" dirty="0" err="1">
                <a:solidFill>
                  <a:srgbClr val="000000"/>
                </a:solidFill>
                <a:latin typeface="Consolas"/>
                <a:cs typeface="Consolas"/>
              </a:rPr>
              <a:t>exon</a:t>
            </a:r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  8000  9000  .  +  .  ID=exon2;</a:t>
            </a:r>
            <a:r>
              <a:rPr lang="de-DE" sz="1200" b="1" dirty="0">
                <a:solidFill>
                  <a:schemeClr val="accent6">
                    <a:lumMod val="75000"/>
                  </a:schemeClr>
                </a:solidFill>
                <a:latin typeface="Consolas"/>
                <a:cs typeface="Consolas"/>
              </a:rPr>
              <a:t>Parent=mRNA1</a:t>
            </a:r>
          </a:p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ctg123  .  CDS   1700  2000  .  +  0  ID=cds01;</a:t>
            </a:r>
            <a:r>
              <a:rPr lang="de-DE" sz="1200" b="1" dirty="0">
                <a:solidFill>
                  <a:schemeClr val="accent6">
                    <a:lumMod val="75000"/>
                  </a:schemeClr>
                </a:solidFill>
                <a:latin typeface="Consolas"/>
                <a:cs typeface="Consolas"/>
              </a:rPr>
              <a:t>Parent=mRNA1</a:t>
            </a:r>
          </a:p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ctg123  .  CDS   8000  8300  .  +  0  ID=cds01;</a:t>
            </a:r>
            <a:r>
              <a:rPr lang="de-DE" sz="1200" b="1" dirty="0">
                <a:solidFill>
                  <a:schemeClr val="accent6">
                    <a:lumMod val="75000"/>
                  </a:schemeClr>
                </a:solidFill>
                <a:latin typeface="Consolas"/>
                <a:cs typeface="Consolas"/>
              </a:rPr>
              <a:t>Parent=mRNA1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CEB3E8-EA80-F14D-9200-10105360696B}"/>
              </a:ext>
            </a:extLst>
          </p:cNvPr>
          <p:cNvSpPr/>
          <p:nvPr/>
        </p:nvSpPr>
        <p:spPr>
          <a:xfrm>
            <a:off x="1180097" y="1651421"/>
            <a:ext cx="54323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ctg123  .  </a:t>
            </a:r>
            <a:r>
              <a:rPr lang="de-DE" sz="1200" dirty="0" err="1">
                <a:solidFill>
                  <a:srgbClr val="000000"/>
                </a:solidFill>
                <a:latin typeface="Consolas"/>
                <a:cs typeface="Consolas"/>
              </a:rPr>
              <a:t>mRNA</a:t>
            </a:r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  1000  9000  .  +  .  </a:t>
            </a:r>
            <a:r>
              <a:rPr lang="de-DE" sz="1200" b="1" dirty="0">
                <a:solidFill>
                  <a:schemeClr val="accent6">
                    <a:lumMod val="75000"/>
                  </a:schemeClr>
                </a:solidFill>
                <a:latin typeface="Consolas"/>
                <a:cs typeface="Consolas"/>
              </a:rPr>
              <a:t>ID=mRNA1</a:t>
            </a:r>
            <a:r>
              <a:rPr lang="de-DE" sz="1200" dirty="0">
                <a:solidFill>
                  <a:srgbClr val="000000"/>
                </a:solidFill>
                <a:latin typeface="Consolas"/>
                <a:cs typeface="Consolas"/>
              </a:rPr>
              <a:t>;</a:t>
            </a:r>
            <a:r>
              <a:rPr lang="de-DE" sz="1200" b="1" dirty="0">
                <a:solidFill>
                  <a:srgbClr val="00B050"/>
                </a:solidFill>
                <a:latin typeface="Consolas"/>
                <a:cs typeface="Consolas"/>
              </a:rPr>
              <a:t>Parent=gene1</a:t>
            </a:r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43B720B0-EBDD-4A4B-A7B0-E0BDD2E43DED}"/>
              </a:ext>
            </a:extLst>
          </p:cNvPr>
          <p:cNvSpPr/>
          <p:nvPr/>
        </p:nvSpPr>
        <p:spPr>
          <a:xfrm>
            <a:off x="6271856" y="1877174"/>
            <a:ext cx="126724" cy="78568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 sz="1350"/>
          </a:p>
        </p:txBody>
      </p:sp>
      <p:sp>
        <p:nvSpPr>
          <p:cNvPr id="82" name="Right Brace 81">
            <a:extLst>
              <a:ext uri="{FF2B5EF4-FFF2-40B4-BE49-F238E27FC236}">
                <a16:creationId xmlns:a16="http://schemas.microsoft.com/office/drawing/2014/main" id="{AD984B0C-895C-E848-9082-F954CE5A9DEC}"/>
              </a:ext>
            </a:extLst>
          </p:cNvPr>
          <p:cNvSpPr/>
          <p:nvPr/>
        </p:nvSpPr>
        <p:spPr>
          <a:xfrm>
            <a:off x="6275992" y="1697199"/>
            <a:ext cx="118446" cy="18341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 sz="1350"/>
          </a:p>
        </p:txBody>
      </p:sp>
      <p:sp>
        <p:nvSpPr>
          <p:cNvPr id="85" name="Right Brace 84">
            <a:extLst>
              <a:ext uri="{FF2B5EF4-FFF2-40B4-BE49-F238E27FC236}">
                <a16:creationId xmlns:a16="http://schemas.microsoft.com/office/drawing/2014/main" id="{13894272-F7E4-A649-B05D-2F5D13C89D7C}"/>
              </a:ext>
            </a:extLst>
          </p:cNvPr>
          <p:cNvSpPr/>
          <p:nvPr/>
        </p:nvSpPr>
        <p:spPr>
          <a:xfrm>
            <a:off x="6275992" y="1507076"/>
            <a:ext cx="118446" cy="18341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 sz="135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122CCB-0F96-1E4A-900F-248557FB9EE3}"/>
              </a:ext>
            </a:extLst>
          </p:cNvPr>
          <p:cNvSpPr txBox="1"/>
          <p:nvPr/>
        </p:nvSpPr>
        <p:spPr>
          <a:xfrm>
            <a:off x="6408030" y="2117914"/>
            <a:ext cx="6854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350" dirty="0"/>
              <a:t>Level3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C0AF1B68-F0FD-2E47-8426-67F0C0EDD787}"/>
              </a:ext>
            </a:extLst>
          </p:cNvPr>
          <p:cNvSpPr txBox="1"/>
          <p:nvPr/>
        </p:nvSpPr>
        <p:spPr>
          <a:xfrm>
            <a:off x="6408030" y="1642447"/>
            <a:ext cx="63547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350" dirty="0"/>
              <a:t>Level2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11D1578-217E-6549-8761-09ABE1D85B15}"/>
              </a:ext>
            </a:extLst>
          </p:cNvPr>
          <p:cNvSpPr txBox="1"/>
          <p:nvPr/>
        </p:nvSpPr>
        <p:spPr>
          <a:xfrm>
            <a:off x="6404832" y="1447603"/>
            <a:ext cx="67758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350" dirty="0"/>
              <a:t>Level1</a:t>
            </a:r>
          </a:p>
        </p:txBody>
      </p:sp>
      <p:sp>
        <p:nvSpPr>
          <p:cNvPr id="88" name="Right Brace 87">
            <a:extLst>
              <a:ext uri="{FF2B5EF4-FFF2-40B4-BE49-F238E27FC236}">
                <a16:creationId xmlns:a16="http://schemas.microsoft.com/office/drawing/2014/main" id="{EEDF5306-588E-6046-B263-BB5D5F879B98}"/>
              </a:ext>
            </a:extLst>
          </p:cNvPr>
          <p:cNvSpPr/>
          <p:nvPr/>
        </p:nvSpPr>
        <p:spPr>
          <a:xfrm>
            <a:off x="6960473" y="3607412"/>
            <a:ext cx="126724" cy="78568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 sz="1350"/>
          </a:p>
        </p:txBody>
      </p:sp>
      <p:sp>
        <p:nvSpPr>
          <p:cNvPr id="89" name="Right Brace 88">
            <a:extLst>
              <a:ext uri="{FF2B5EF4-FFF2-40B4-BE49-F238E27FC236}">
                <a16:creationId xmlns:a16="http://schemas.microsoft.com/office/drawing/2014/main" id="{F632C739-2241-774E-9DD3-94F8AEADC37E}"/>
              </a:ext>
            </a:extLst>
          </p:cNvPr>
          <p:cNvSpPr/>
          <p:nvPr/>
        </p:nvSpPr>
        <p:spPr>
          <a:xfrm>
            <a:off x="6964610" y="3427436"/>
            <a:ext cx="118446" cy="18341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 sz="1350"/>
          </a:p>
        </p:txBody>
      </p:sp>
      <p:sp>
        <p:nvSpPr>
          <p:cNvPr id="90" name="Right Brace 89">
            <a:extLst>
              <a:ext uri="{FF2B5EF4-FFF2-40B4-BE49-F238E27FC236}">
                <a16:creationId xmlns:a16="http://schemas.microsoft.com/office/drawing/2014/main" id="{88088917-2227-384C-B06E-6302F6DA01BC}"/>
              </a:ext>
            </a:extLst>
          </p:cNvPr>
          <p:cNvSpPr/>
          <p:nvPr/>
        </p:nvSpPr>
        <p:spPr>
          <a:xfrm>
            <a:off x="6964610" y="3237312"/>
            <a:ext cx="118446" cy="18341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v-SE" sz="135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3324F2B2-E255-EB48-B8E8-F630CF6F4A5A}"/>
              </a:ext>
            </a:extLst>
          </p:cNvPr>
          <p:cNvSpPr txBox="1"/>
          <p:nvPr/>
        </p:nvSpPr>
        <p:spPr>
          <a:xfrm>
            <a:off x="7096647" y="3848152"/>
            <a:ext cx="66130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350" dirty="0"/>
              <a:t>Level3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BE755672-FE92-AC4E-AAB9-C04324ABCABA}"/>
              </a:ext>
            </a:extLst>
          </p:cNvPr>
          <p:cNvSpPr txBox="1"/>
          <p:nvPr/>
        </p:nvSpPr>
        <p:spPr>
          <a:xfrm>
            <a:off x="7096647" y="3372685"/>
            <a:ext cx="63547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350" dirty="0"/>
              <a:t>Level2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1CB3F21-59D3-C242-B5B2-01463B9FE9D7}"/>
              </a:ext>
            </a:extLst>
          </p:cNvPr>
          <p:cNvSpPr txBox="1"/>
          <p:nvPr/>
        </p:nvSpPr>
        <p:spPr>
          <a:xfrm>
            <a:off x="7093449" y="3177841"/>
            <a:ext cx="63867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350" dirty="0"/>
              <a:t>Level1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7FAD6B-50E7-5A43-9293-A6E240841C90}"/>
              </a:ext>
            </a:extLst>
          </p:cNvPr>
          <p:cNvSpPr/>
          <p:nvPr/>
        </p:nvSpPr>
        <p:spPr>
          <a:xfrm>
            <a:off x="1163121" y="3549862"/>
            <a:ext cx="59335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ctg123  .  </a:t>
            </a:r>
            <a:r>
              <a:rPr lang="de-DE" sz="120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exon</a:t>
            </a:r>
            <a:r>
              <a:rPr lang="de-DE" sz="12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1000  2000  .  +  .  </a:t>
            </a:r>
            <a:r>
              <a:rPr lang="de-DE" sz="1200" b="1" dirty="0" err="1">
                <a:solidFill>
                  <a:srgbClr val="00B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gene_id</a:t>
            </a:r>
            <a:r>
              <a:rPr lang="de-DE" sz="1200" b="1" dirty="0">
                <a:solidFill>
                  <a:srgbClr val="00B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g1</a:t>
            </a:r>
            <a:r>
              <a:rPr lang="de-DE" sz="1200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r>
              <a:rPr lang="de-DE" sz="1200" b="1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sv-SE" sz="1200" b="1" dirty="0" err="1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transcript_id</a:t>
            </a:r>
            <a:r>
              <a:rPr lang="sv-SE" sz="1200" b="1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t1</a:t>
            </a:r>
            <a:r>
              <a:rPr lang="sv-SE" sz="1200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r>
              <a:rPr lang="de-DE" sz="12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ctg123  .  </a:t>
            </a:r>
            <a:r>
              <a:rPr lang="de-DE" sz="120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exon</a:t>
            </a:r>
            <a:r>
              <a:rPr lang="de-DE" sz="12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8000  9000  .  +  .  </a:t>
            </a:r>
            <a:r>
              <a:rPr lang="de-DE" sz="1200" b="1" dirty="0" err="1">
                <a:solidFill>
                  <a:srgbClr val="00B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gene_id</a:t>
            </a:r>
            <a:r>
              <a:rPr lang="de-DE" sz="1200" b="1" dirty="0">
                <a:solidFill>
                  <a:srgbClr val="00B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g1</a:t>
            </a:r>
            <a:r>
              <a:rPr lang="de-DE" sz="1200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r>
              <a:rPr lang="de-DE" sz="1200" b="1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sv-SE" sz="1200" b="1" dirty="0" err="1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transcript_id</a:t>
            </a:r>
            <a:r>
              <a:rPr lang="sv-SE" sz="1200" b="1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t1</a:t>
            </a:r>
            <a:r>
              <a:rPr lang="sv-SE" sz="1200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endParaRPr lang="de-DE" sz="120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de-DE" sz="12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ctg123  .  CDS   1700  2000  .  +  0  </a:t>
            </a:r>
            <a:r>
              <a:rPr lang="de-DE" sz="1200" b="1" dirty="0" err="1">
                <a:solidFill>
                  <a:srgbClr val="00B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gene_id</a:t>
            </a:r>
            <a:r>
              <a:rPr lang="de-DE" sz="1200" b="1" dirty="0">
                <a:solidFill>
                  <a:srgbClr val="00B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g1</a:t>
            </a:r>
            <a:r>
              <a:rPr lang="de-DE" sz="12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 </a:t>
            </a:r>
            <a:r>
              <a:rPr lang="sv-SE" sz="1200" b="1" dirty="0" err="1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transcript_id</a:t>
            </a:r>
            <a:r>
              <a:rPr lang="sv-SE" sz="1200" b="1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t1</a:t>
            </a:r>
            <a:r>
              <a:rPr lang="sv-SE" sz="1200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endParaRPr lang="de-DE" sz="120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de-DE" sz="12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ctg123  .  CDS   8000  8300  .  +  0  </a:t>
            </a:r>
            <a:r>
              <a:rPr lang="de-DE" sz="1200" b="1" dirty="0" err="1">
                <a:solidFill>
                  <a:srgbClr val="00B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gene_id</a:t>
            </a:r>
            <a:r>
              <a:rPr lang="de-DE" sz="1200" b="1" dirty="0">
                <a:solidFill>
                  <a:srgbClr val="00B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g1</a:t>
            </a:r>
            <a:r>
              <a:rPr lang="de-DE" sz="12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 </a:t>
            </a:r>
            <a:r>
              <a:rPr lang="sv-SE" sz="1200" b="1" dirty="0" err="1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transcript_id</a:t>
            </a:r>
            <a:r>
              <a:rPr lang="sv-SE" sz="1200" b="1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t1</a:t>
            </a:r>
            <a:r>
              <a:rPr lang="sv-SE" sz="1200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endParaRPr lang="de-DE" sz="120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9663C64-FEEB-B74B-984C-C9795203ADAF}"/>
              </a:ext>
            </a:extLst>
          </p:cNvPr>
          <p:cNvSpPr/>
          <p:nvPr/>
        </p:nvSpPr>
        <p:spPr>
          <a:xfrm>
            <a:off x="1153672" y="3368681"/>
            <a:ext cx="66619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ctg123  .  </a:t>
            </a:r>
            <a:r>
              <a:rPr lang="de-DE" sz="120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mRNA</a:t>
            </a:r>
            <a:r>
              <a:rPr lang="de-DE" sz="12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1000  9000  .  +  .  </a:t>
            </a:r>
            <a:r>
              <a:rPr lang="de-DE" sz="1200" b="1" dirty="0" err="1">
                <a:solidFill>
                  <a:srgbClr val="00B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gene_id</a:t>
            </a:r>
            <a:r>
              <a:rPr lang="de-DE" sz="1200" b="1" dirty="0">
                <a:solidFill>
                  <a:srgbClr val="00B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g1</a:t>
            </a:r>
            <a:r>
              <a:rPr lang="de-DE" sz="12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 </a:t>
            </a:r>
            <a:r>
              <a:rPr lang="sv-SE" sz="1200" b="1" dirty="0" err="1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transcript_id</a:t>
            </a:r>
            <a:r>
              <a:rPr lang="sv-SE" sz="1200" b="1" dirty="0">
                <a:solidFill>
                  <a:schemeClr val="accent6">
                    <a:lumMod val="75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t1</a:t>
            </a:r>
            <a:r>
              <a:rPr lang="sv-SE" sz="1200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B7E0CE4-351E-1E44-970C-AF505960B93E}"/>
              </a:ext>
            </a:extLst>
          </p:cNvPr>
          <p:cNvSpPr/>
          <p:nvPr/>
        </p:nvSpPr>
        <p:spPr>
          <a:xfrm>
            <a:off x="3908260" y="986727"/>
            <a:ext cx="6623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v-SE" sz="2400" b="1">
                <a:solidFill>
                  <a:srgbClr val="F79646"/>
                </a:solidFill>
                <a:latin typeface="Calibri" charset="0"/>
                <a:ea typeface="MS PGothic" charset="0"/>
              </a:rPr>
              <a:t>GFF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EA1BB03D-429D-F84F-9EB4-6CC509DB9BDA}"/>
              </a:ext>
            </a:extLst>
          </p:cNvPr>
          <p:cNvSpPr/>
          <p:nvPr/>
        </p:nvSpPr>
        <p:spPr>
          <a:xfrm>
            <a:off x="3893699" y="2728896"/>
            <a:ext cx="672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v-SE" sz="2400" b="1">
                <a:solidFill>
                  <a:srgbClr val="F79646"/>
                </a:solidFill>
                <a:latin typeface="Calibri" charset="0"/>
                <a:ea typeface="MS PGothic" charset="0"/>
              </a:rPr>
              <a:t>GTF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BE775B5-9EA0-A242-8662-656533AC8AFE}"/>
              </a:ext>
            </a:extLst>
          </p:cNvPr>
          <p:cNvSpPr txBox="1"/>
          <p:nvPr/>
        </p:nvSpPr>
        <p:spPr>
          <a:xfrm>
            <a:off x="1189545" y="4643309"/>
            <a:ext cx="68114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sz="1350"/>
              <a:t>GTF and GFF formats </a:t>
            </a:r>
            <a:r>
              <a:rPr lang="sv-SE" sz="1350" err="1"/>
              <a:t>are</a:t>
            </a:r>
            <a:r>
              <a:rPr lang="sv-SE" sz="1350"/>
              <a:t> </a:t>
            </a:r>
            <a:r>
              <a:rPr lang="sv-SE" sz="1350" err="1"/>
              <a:t>very</a:t>
            </a:r>
            <a:r>
              <a:rPr lang="sv-SE" sz="1350"/>
              <a:t> </a:t>
            </a:r>
            <a:r>
              <a:rPr lang="sv-SE" sz="1350" err="1"/>
              <a:t>similar</a:t>
            </a:r>
            <a:r>
              <a:rPr lang="sv-SE" sz="1350"/>
              <a:t>!!</a:t>
            </a:r>
          </a:p>
          <a:p>
            <a:pPr algn="ctr"/>
            <a:r>
              <a:rPr lang="sv-SE" sz="1350" err="1"/>
              <a:t>But</a:t>
            </a:r>
            <a:r>
              <a:rPr lang="sv-SE" sz="1350"/>
              <a:t> </a:t>
            </a:r>
            <a:r>
              <a:rPr lang="sv-SE" sz="1350" err="1"/>
              <a:t>also</a:t>
            </a:r>
            <a:r>
              <a:rPr lang="sv-SE" sz="1350"/>
              <a:t> </a:t>
            </a:r>
            <a:r>
              <a:rPr lang="sv-SE" sz="1350" err="1"/>
              <a:t>very</a:t>
            </a:r>
            <a:r>
              <a:rPr lang="sv-SE" sz="1350"/>
              <a:t> different….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D6B6882A-6C42-E642-8E88-879F3C19B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5" y="164165"/>
            <a:ext cx="2798317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1600" dirty="0">
                <a:solidFill>
                  <a:srgbClr val="000000"/>
                </a:solidFill>
              </a:rPr>
              <a:t>GFF/GTF interoperability issues</a:t>
            </a:r>
            <a:br>
              <a:rPr lang="en-US" sz="1600" dirty="0"/>
            </a:br>
            <a:endParaRPr lang="sv-S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8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39" grpId="0"/>
      <p:bldP spid="3" grpId="0"/>
      <p:bldP spid="4" grpId="0"/>
      <p:bldP spid="7" grpId="0" animBg="1"/>
      <p:bldP spid="82" grpId="0" animBg="1"/>
      <p:bldP spid="85" grpId="0" animBg="1"/>
      <p:bldP spid="8" grpId="0"/>
      <p:bldP spid="86" grpId="0"/>
      <p:bldP spid="87" grpId="0"/>
      <p:bldP spid="88" grpId="0" animBg="1"/>
      <p:bldP spid="89" grpId="0" animBg="1"/>
      <p:bldP spid="90" grpId="0" animBg="1"/>
      <p:bldP spid="91" grpId="0"/>
      <p:bldP spid="92" grpId="0"/>
      <p:bldP spid="93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02E1DAB-0FB5-9C4B-A275-8CC084E0FA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093935"/>
              </p:ext>
            </p:extLst>
          </p:nvPr>
        </p:nvGraphicFramePr>
        <p:xfrm>
          <a:off x="77762" y="2110164"/>
          <a:ext cx="3442277" cy="16296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3495">
                  <a:extLst>
                    <a:ext uri="{9D8B030D-6E8A-4147-A177-3AD203B41FA5}">
                      <a16:colId xmlns:a16="http://schemas.microsoft.com/office/drawing/2014/main" val="4182805292"/>
                    </a:ext>
                  </a:extLst>
                </a:gridCol>
                <a:gridCol w="2768782">
                  <a:extLst>
                    <a:ext uri="{9D8B030D-6E8A-4147-A177-3AD203B41FA5}">
                      <a16:colId xmlns:a16="http://schemas.microsoft.com/office/drawing/2014/main" val="4163066892"/>
                    </a:ext>
                  </a:extLst>
                </a:gridCol>
              </a:tblGrid>
              <a:tr h="2405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GFF version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Number of feature type accepted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041176947"/>
                  </a:ext>
                </a:extLst>
              </a:tr>
              <a:tr h="2405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GFF1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infinite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197352427"/>
                  </a:ext>
                </a:extLst>
              </a:tr>
              <a:tr h="24059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GFF2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infinite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206420903"/>
                  </a:ext>
                </a:extLst>
              </a:tr>
              <a:tr h="7217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GFF3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Constrained to be either a term from the Sequence Ontology or an SO accession number </a:t>
                      </a:r>
                      <a:r>
                        <a:rPr lang="en-US" sz="1400" b="1" baseline="0" dirty="0"/>
                        <a:t> (2278</a:t>
                      </a:r>
                      <a:r>
                        <a:rPr lang="en-US" sz="1400" b="1" baseline="0" dirty="0">
                          <a:effectLst/>
                        </a:rPr>
                        <a:t> terms)</a:t>
                      </a:r>
                      <a:r>
                        <a:rPr lang="en-GB" sz="1400" dirty="0">
                          <a:effectLst/>
                        </a:rPr>
                        <a:t>.</a:t>
                      </a:r>
                      <a:endParaRPr lang="sv-SE" sz="1400" dirty="0">
                        <a:effectLst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151750616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36FD3FF-2E07-114F-B37C-98B495CCFE8A}"/>
              </a:ext>
            </a:extLst>
          </p:cNvPr>
          <p:cNvSpPr/>
          <p:nvPr/>
        </p:nvSpPr>
        <p:spPr>
          <a:xfrm>
            <a:off x="1193082" y="816412"/>
            <a:ext cx="675354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Over the years rules, terms, syntax, have evolved.</a:t>
            </a:r>
          </a:p>
          <a:p>
            <a:pPr algn="ctr"/>
            <a:r>
              <a:rPr lang="en-US" sz="1500" dirty="0">
                <a:latin typeface="Times New Roman" panose="02020603050405020304" pitchFamily="18" charset="0"/>
              </a:rPr>
              <a:t>Difficulties come often from the </a:t>
            </a:r>
            <a:r>
              <a:rPr lang="en-US" sz="1500" b="1" dirty="0">
                <a:latin typeface="Times New Roman" panose="02020603050405020304" pitchFamily="18" charset="0"/>
              </a:rPr>
              <a:t>3</a:t>
            </a:r>
            <a:r>
              <a:rPr lang="en-US" sz="1500" b="1" baseline="30000" dirty="0">
                <a:latin typeface="Times New Roman" panose="02020603050405020304" pitchFamily="18" charset="0"/>
              </a:rPr>
              <a:t>rd</a:t>
            </a:r>
            <a:r>
              <a:rPr lang="en-US" sz="1500" b="1" dirty="0">
                <a:latin typeface="Times New Roman" panose="02020603050405020304" pitchFamily="18" charset="0"/>
              </a:rPr>
              <a:t> column </a:t>
            </a:r>
            <a:r>
              <a:rPr lang="en-US" sz="1500" dirty="0">
                <a:latin typeface="Times New Roman" panose="02020603050405020304" pitchFamily="18" charset="0"/>
              </a:rPr>
              <a:t>and </a:t>
            </a:r>
            <a:r>
              <a:rPr lang="en-US" sz="1500" b="1" dirty="0">
                <a:latin typeface="Times New Roman" panose="02020603050405020304" pitchFamily="18" charset="0"/>
              </a:rPr>
              <a:t>9</a:t>
            </a:r>
            <a:r>
              <a:rPr lang="en-US" sz="1500" b="1" baseline="30000" dirty="0">
                <a:latin typeface="Times New Roman" panose="02020603050405020304" pitchFamily="18" charset="0"/>
              </a:rPr>
              <a:t>th</a:t>
            </a:r>
            <a:r>
              <a:rPr lang="en-US" sz="1500" b="1" dirty="0">
                <a:latin typeface="Times New Roman" panose="02020603050405020304" pitchFamily="18" charset="0"/>
              </a:rPr>
              <a:t> column  </a:t>
            </a:r>
            <a:endParaRPr lang="sv-SE" sz="1500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D377A0-4B61-B849-8489-FE615E27823E}"/>
              </a:ext>
            </a:extLst>
          </p:cNvPr>
          <p:cNvSpPr/>
          <p:nvPr/>
        </p:nvSpPr>
        <p:spPr>
          <a:xfrm>
            <a:off x="656879" y="1595863"/>
            <a:ext cx="192200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100" b="1" dirty="0">
                <a:solidFill>
                  <a:srgbClr val="F79646"/>
                </a:solidFill>
                <a:latin typeface="Calibri" charset="0"/>
                <a:ea typeface="MS PGothic" charset="0"/>
              </a:rPr>
              <a:t>3</a:t>
            </a:r>
            <a:r>
              <a:rPr lang="sv-SE" sz="2100" b="1" baseline="30000" dirty="0">
                <a:solidFill>
                  <a:srgbClr val="F79646"/>
                </a:solidFill>
                <a:latin typeface="Calibri" charset="0"/>
                <a:ea typeface="MS PGothic" charset="0"/>
              </a:rPr>
              <a:t>rd</a:t>
            </a:r>
            <a:r>
              <a:rPr lang="sv-SE" sz="2100" b="1" dirty="0">
                <a:solidFill>
                  <a:srgbClr val="F79646"/>
                </a:solidFill>
                <a:latin typeface="Calibri" charset="0"/>
                <a:ea typeface="MS PGothic" charset="0"/>
              </a:rPr>
              <a:t> </a:t>
            </a:r>
            <a:r>
              <a:rPr lang="sv-SE" sz="2100" b="1" dirty="0" err="1">
                <a:solidFill>
                  <a:srgbClr val="F79646"/>
                </a:solidFill>
                <a:latin typeface="Calibri" charset="0"/>
                <a:ea typeface="MS PGothic" charset="0"/>
              </a:rPr>
              <a:t>column</a:t>
            </a:r>
            <a:r>
              <a:rPr lang="sv-SE" sz="2100" b="1" dirty="0">
                <a:solidFill>
                  <a:srgbClr val="F79646"/>
                </a:solidFill>
                <a:latin typeface="Calibri" charset="0"/>
                <a:ea typeface="MS PGothic" charset="0"/>
              </a:rPr>
              <a:t>: GFF</a:t>
            </a:r>
            <a:endParaRPr lang="en-US" sz="2100" dirty="0">
              <a:solidFill>
                <a:srgbClr val="F79646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AE38462-2AC9-D540-B054-55FDAC228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5" y="164165"/>
            <a:ext cx="2798317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1600" dirty="0">
                <a:solidFill>
                  <a:srgbClr val="000000"/>
                </a:solidFill>
              </a:rPr>
              <a:t>GFF/GTF interoperability issues</a:t>
            </a:r>
            <a:br>
              <a:rPr lang="en-US" sz="1600" dirty="0"/>
            </a:br>
            <a:endParaRPr lang="sv-SE" dirty="0">
              <a:solidFill>
                <a:schemeClr val="tx1"/>
              </a:solidFill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BFF5866-26BE-F541-921B-ED95788959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536986"/>
              </p:ext>
            </p:extLst>
          </p:nvPr>
        </p:nvGraphicFramePr>
        <p:xfrm>
          <a:off x="3646674" y="2110164"/>
          <a:ext cx="5497326" cy="30333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3090">
                  <a:extLst>
                    <a:ext uri="{9D8B030D-6E8A-4147-A177-3AD203B41FA5}">
                      <a16:colId xmlns:a16="http://schemas.microsoft.com/office/drawing/2014/main" val="4026760450"/>
                    </a:ext>
                  </a:extLst>
                </a:gridCol>
                <a:gridCol w="991057">
                  <a:extLst>
                    <a:ext uri="{9D8B030D-6E8A-4147-A177-3AD203B41FA5}">
                      <a16:colId xmlns:a16="http://schemas.microsoft.com/office/drawing/2014/main" val="3255820275"/>
                    </a:ext>
                  </a:extLst>
                </a:gridCol>
                <a:gridCol w="3733179">
                  <a:extLst>
                    <a:ext uri="{9D8B030D-6E8A-4147-A177-3AD203B41FA5}">
                      <a16:colId xmlns:a16="http://schemas.microsoft.com/office/drawing/2014/main" val="2270138905"/>
                    </a:ext>
                  </a:extLst>
                </a:gridCol>
              </a:tblGrid>
              <a:tr h="6162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GTF version</a:t>
                      </a:r>
                      <a:endParaRPr lang="sv-SE" sz="2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Number of feature type accepted</a:t>
                      </a:r>
                      <a:endParaRPr lang="sv-SE" sz="2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Feature type accepted</a:t>
                      </a:r>
                      <a:endParaRPr lang="sv-SE" sz="2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461412670"/>
                  </a:ext>
                </a:extLst>
              </a:tr>
              <a:tr h="2365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GTF1</a:t>
                      </a:r>
                      <a:endParaRPr lang="sv-SE" sz="2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</a:t>
                      </a:r>
                      <a:endParaRPr lang="sv-SE" sz="2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CDS, start_codon, stop_codon, exon, intron</a:t>
                      </a:r>
                      <a:endParaRPr lang="sv-SE" sz="2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775767967"/>
                  </a:ext>
                </a:extLst>
              </a:tr>
              <a:tr h="1818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GTF2</a:t>
                      </a:r>
                      <a:endParaRPr lang="sv-SE" sz="2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sv-SE" sz="2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CDS, </a:t>
                      </a:r>
                      <a:r>
                        <a:rPr lang="en-GB" sz="1400" dirty="0" err="1">
                          <a:effectLst/>
                        </a:rPr>
                        <a:t>start_codon</a:t>
                      </a:r>
                      <a:r>
                        <a:rPr lang="en-GB" sz="1400" dirty="0">
                          <a:effectLst/>
                        </a:rPr>
                        <a:t>, </a:t>
                      </a:r>
                      <a:r>
                        <a:rPr lang="en-GB" sz="1400" dirty="0" err="1">
                          <a:effectLst/>
                        </a:rPr>
                        <a:t>stop_codon</a:t>
                      </a:r>
                      <a:r>
                        <a:rPr lang="en-GB" sz="1400" dirty="0">
                          <a:effectLst/>
                        </a:rPr>
                        <a:t>, exon</a:t>
                      </a:r>
                      <a:endParaRPr lang="sv-SE" sz="2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700419209"/>
                  </a:ext>
                </a:extLst>
              </a:tr>
              <a:tr h="2365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GTF2.1</a:t>
                      </a:r>
                      <a:endParaRPr lang="sv-SE" sz="2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</a:t>
                      </a:r>
                      <a:endParaRPr lang="sv-SE" sz="2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CDS, </a:t>
                      </a:r>
                      <a:r>
                        <a:rPr lang="en-GB" sz="1400" dirty="0" err="1">
                          <a:effectLst/>
                        </a:rPr>
                        <a:t>start_codon</a:t>
                      </a:r>
                      <a:r>
                        <a:rPr lang="en-GB" sz="1400" dirty="0">
                          <a:effectLst/>
                        </a:rPr>
                        <a:t>, </a:t>
                      </a:r>
                      <a:r>
                        <a:rPr lang="en-GB" sz="1400" dirty="0" err="1">
                          <a:effectLst/>
                        </a:rPr>
                        <a:t>stop_codon</a:t>
                      </a:r>
                      <a:r>
                        <a:rPr lang="en-GB" sz="1400" dirty="0">
                          <a:effectLst/>
                        </a:rPr>
                        <a:t>, exon, 5UTR, 3UTR</a:t>
                      </a:r>
                      <a:endParaRPr lang="sv-SE" sz="2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843792460"/>
                  </a:ext>
                </a:extLst>
              </a:tr>
              <a:tr h="3547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GTF2.2</a:t>
                      </a:r>
                      <a:endParaRPr lang="sv-SE" sz="2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</a:t>
                      </a:r>
                      <a:endParaRPr lang="sv-SE" sz="2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CDS, start_codon, stop_codon, 5UTR, 3UTR, inter, inter_CNS, intron_CNS and exon</a:t>
                      </a:r>
                      <a:endParaRPr lang="sv-SE" sz="2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644534817"/>
                  </a:ext>
                </a:extLst>
              </a:tr>
              <a:tr h="3081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GTF2.5</a:t>
                      </a:r>
                      <a:endParaRPr lang="sv-SE" sz="2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sv-SE" sz="2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gene, transcript, exon, CDS, UTR, start_codon, stop_codon, Selenocysteine</a:t>
                      </a:r>
                      <a:endParaRPr lang="sv-SE" sz="2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398331410"/>
                  </a:ext>
                </a:extLst>
              </a:tr>
              <a:tr h="462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GTF3</a:t>
                      </a:r>
                      <a:endParaRPr lang="sv-SE" sz="2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</a:t>
                      </a:r>
                      <a:endParaRPr lang="sv-SE" sz="2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gene, transcript, exon, CDS, Selenocysteine, </a:t>
                      </a:r>
                      <a:r>
                        <a:rPr lang="en-GB" sz="1400" dirty="0" err="1">
                          <a:effectLst/>
                        </a:rPr>
                        <a:t>start_codon</a:t>
                      </a:r>
                      <a:r>
                        <a:rPr lang="en-GB" sz="1400" dirty="0">
                          <a:effectLst/>
                        </a:rPr>
                        <a:t>, </a:t>
                      </a:r>
                      <a:r>
                        <a:rPr lang="en-GB" sz="1400" dirty="0" err="1">
                          <a:effectLst/>
                        </a:rPr>
                        <a:t>stop_codon</a:t>
                      </a:r>
                      <a:r>
                        <a:rPr lang="en-GB" sz="1400" dirty="0">
                          <a:effectLst/>
                        </a:rPr>
                        <a:t>, </a:t>
                      </a:r>
                      <a:r>
                        <a:rPr lang="en-GB" sz="1400" dirty="0" err="1">
                          <a:effectLst/>
                        </a:rPr>
                        <a:t>three_prime_utr</a:t>
                      </a:r>
                      <a:r>
                        <a:rPr lang="en-GB" sz="1400" dirty="0">
                          <a:effectLst/>
                        </a:rPr>
                        <a:t> and </a:t>
                      </a:r>
                      <a:r>
                        <a:rPr lang="en-GB" sz="1400" dirty="0" err="1">
                          <a:effectLst/>
                        </a:rPr>
                        <a:t>five_prime_utr</a:t>
                      </a:r>
                      <a:endParaRPr lang="sv-SE" sz="2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727631964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DDD6FAAA-2DA5-DE4D-93EE-BCEF33C7D20F}"/>
              </a:ext>
            </a:extLst>
          </p:cNvPr>
          <p:cNvSpPr/>
          <p:nvPr/>
        </p:nvSpPr>
        <p:spPr>
          <a:xfrm>
            <a:off x="5667898" y="1595863"/>
            <a:ext cx="193027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sz="2100" b="1" dirty="0">
                <a:solidFill>
                  <a:srgbClr val="F79646"/>
                </a:solidFill>
                <a:latin typeface="Calibri" charset="0"/>
                <a:ea typeface="MS PGothic" charset="0"/>
              </a:rPr>
              <a:t>3</a:t>
            </a:r>
            <a:r>
              <a:rPr lang="sv-SE" sz="2100" b="1" baseline="30000" dirty="0">
                <a:solidFill>
                  <a:srgbClr val="F79646"/>
                </a:solidFill>
                <a:latin typeface="Calibri" charset="0"/>
                <a:ea typeface="MS PGothic" charset="0"/>
              </a:rPr>
              <a:t>rd</a:t>
            </a:r>
            <a:r>
              <a:rPr lang="sv-SE" sz="2100" b="1" dirty="0">
                <a:solidFill>
                  <a:srgbClr val="F79646"/>
                </a:solidFill>
                <a:latin typeface="Calibri" charset="0"/>
                <a:ea typeface="MS PGothic" charset="0"/>
              </a:rPr>
              <a:t> </a:t>
            </a:r>
            <a:r>
              <a:rPr lang="sv-SE" sz="2100" b="1" dirty="0" err="1">
                <a:solidFill>
                  <a:srgbClr val="F79646"/>
                </a:solidFill>
                <a:latin typeface="Calibri" charset="0"/>
                <a:ea typeface="MS PGothic" charset="0"/>
              </a:rPr>
              <a:t>column</a:t>
            </a:r>
            <a:r>
              <a:rPr lang="sv-SE" sz="2100" b="1" dirty="0">
                <a:solidFill>
                  <a:srgbClr val="F79646"/>
                </a:solidFill>
                <a:latin typeface="Calibri" charset="0"/>
                <a:ea typeface="MS PGothic" charset="0"/>
              </a:rPr>
              <a:t>: GTF</a:t>
            </a:r>
            <a:endParaRPr lang="en-US" sz="2100" dirty="0">
              <a:solidFill>
                <a:srgbClr val="F796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933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600D975-F966-5348-8D9A-281EF95F3C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483642"/>
              </p:ext>
            </p:extLst>
          </p:nvPr>
        </p:nvGraphicFramePr>
        <p:xfrm>
          <a:off x="457205" y="2059667"/>
          <a:ext cx="7982947" cy="29257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0686">
                  <a:extLst>
                    <a:ext uri="{9D8B030D-6E8A-4147-A177-3AD203B41FA5}">
                      <a16:colId xmlns:a16="http://schemas.microsoft.com/office/drawing/2014/main" val="4118426854"/>
                    </a:ext>
                  </a:extLst>
                </a:gridCol>
                <a:gridCol w="4523598">
                  <a:extLst>
                    <a:ext uri="{9D8B030D-6E8A-4147-A177-3AD203B41FA5}">
                      <a16:colId xmlns:a16="http://schemas.microsoft.com/office/drawing/2014/main" val="349129017"/>
                    </a:ext>
                  </a:extLst>
                </a:gridCol>
                <a:gridCol w="2538663">
                  <a:extLst>
                    <a:ext uri="{9D8B030D-6E8A-4147-A177-3AD203B41FA5}">
                      <a16:colId xmlns:a16="http://schemas.microsoft.com/office/drawing/2014/main" val="2997667999"/>
                    </a:ext>
                  </a:extLst>
                </a:gridCol>
              </a:tblGrid>
              <a:tr h="1758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Format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9</a:t>
                      </a:r>
                      <a:r>
                        <a:rPr lang="en-GB" sz="1400" baseline="30000">
                          <a:effectLst/>
                        </a:rPr>
                        <a:t>th</a:t>
                      </a:r>
                      <a:r>
                        <a:rPr lang="en-GB" sz="1400">
                          <a:effectLst/>
                        </a:rPr>
                        <a:t> column 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Example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3416095069"/>
                  </a:ext>
                </a:extLst>
              </a:tr>
              <a:tr h="3516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GFF1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An optional string-valued field that can be used as a name to group together a set of records.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locus1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815824795"/>
                  </a:ext>
                </a:extLst>
              </a:tr>
              <a:tr h="7032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GFF2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v-SE" sz="1400">
                          <a:effectLst/>
                        </a:rPr>
                        <a:t>An </a:t>
                      </a:r>
                      <a:r>
                        <a:rPr lang="sv-SE" sz="1400" err="1">
                          <a:effectLst/>
                        </a:rPr>
                        <a:t>optional</a:t>
                      </a:r>
                      <a:r>
                        <a:rPr lang="sv-SE" sz="1400">
                          <a:effectLst/>
                        </a:rPr>
                        <a:t> list </a:t>
                      </a:r>
                      <a:r>
                        <a:rPr lang="sv-SE" sz="1400" err="1">
                          <a:effectLst/>
                        </a:rPr>
                        <a:t>of</a:t>
                      </a:r>
                      <a:r>
                        <a:rPr lang="sv-SE" sz="1400">
                          <a:effectLst/>
                        </a:rPr>
                        <a:t> </a:t>
                      </a:r>
                      <a:r>
                        <a:rPr lang="en-US" sz="1400">
                          <a:effectLst/>
                        </a:rPr>
                        <a:t>feature attributes in the format </a:t>
                      </a:r>
                      <a:r>
                        <a:rPr lang="sv-SE" sz="1400" b="1" i="1" u="none">
                          <a:effectLst/>
                        </a:rPr>
                        <a:t>tag </a:t>
                      </a:r>
                      <a:r>
                        <a:rPr lang="sv-SE" sz="1400" b="1" i="1" u="none" err="1">
                          <a:effectLst/>
                        </a:rPr>
                        <a:t>value</a:t>
                      </a:r>
                      <a:r>
                        <a:rPr lang="sv-SE" sz="1400" b="1" i="1" u="none">
                          <a:effectLst/>
                        </a:rPr>
                        <a:t> </a:t>
                      </a:r>
                      <a:r>
                        <a:rPr lang="sv-SE" sz="1400" err="1">
                          <a:effectLst/>
                        </a:rPr>
                        <a:t>following</a:t>
                      </a:r>
                      <a:r>
                        <a:rPr lang="sv-SE" sz="1400">
                          <a:effectLst/>
                        </a:rPr>
                        <a:t> the syntax </a:t>
                      </a:r>
                      <a:r>
                        <a:rPr lang="sv-SE" sz="1400" err="1">
                          <a:effectLst/>
                        </a:rPr>
                        <a:t>used</a:t>
                      </a:r>
                      <a:r>
                        <a:rPr lang="sv-SE" sz="1400">
                          <a:effectLst/>
                        </a:rPr>
                        <a:t> </a:t>
                      </a:r>
                      <a:r>
                        <a:rPr lang="sv-SE" sz="1400" err="1">
                          <a:effectLst/>
                        </a:rPr>
                        <a:t>within</a:t>
                      </a:r>
                      <a:r>
                        <a:rPr lang="sv-SE" sz="1400">
                          <a:effectLst/>
                        </a:rPr>
                        <a:t> </a:t>
                      </a:r>
                      <a:r>
                        <a:rPr lang="sv-SE" sz="1400" err="1">
                          <a:effectLst/>
                        </a:rPr>
                        <a:t>objects</a:t>
                      </a:r>
                      <a:r>
                        <a:rPr lang="sv-SE" sz="1400">
                          <a:effectLst/>
                        </a:rPr>
                        <a:t> in a .</a:t>
                      </a:r>
                      <a:r>
                        <a:rPr lang="sv-SE" sz="1400" err="1">
                          <a:effectLst/>
                        </a:rPr>
                        <a:t>ace</a:t>
                      </a:r>
                      <a:r>
                        <a:rPr lang="sv-SE" sz="1400">
                          <a:effectLst/>
                        </a:rPr>
                        <a:t> </a:t>
                      </a:r>
                      <a:r>
                        <a:rPr lang="sv-SE" sz="1400" err="1">
                          <a:effectLst/>
                        </a:rPr>
                        <a:t>file</a:t>
                      </a:r>
                      <a:r>
                        <a:rPr lang="sv-SE" sz="1400">
                          <a:effectLst/>
                        </a:rPr>
                        <a:t>, </a:t>
                      </a:r>
                      <a:r>
                        <a:rPr lang="sv-SE" sz="1400" err="1">
                          <a:effectLst/>
                        </a:rPr>
                        <a:t>flattened</a:t>
                      </a:r>
                      <a:r>
                        <a:rPr lang="sv-SE" sz="1400">
                          <a:effectLst/>
                        </a:rPr>
                        <a:t> </a:t>
                      </a:r>
                      <a:r>
                        <a:rPr lang="sv-SE" sz="1400" err="1">
                          <a:effectLst/>
                        </a:rPr>
                        <a:t>onto</a:t>
                      </a:r>
                      <a:r>
                        <a:rPr lang="sv-SE" sz="1400">
                          <a:effectLst/>
                        </a:rPr>
                        <a:t> </a:t>
                      </a:r>
                      <a:r>
                        <a:rPr lang="sv-SE" sz="1400" err="1">
                          <a:effectLst/>
                        </a:rPr>
                        <a:t>one</a:t>
                      </a:r>
                      <a:r>
                        <a:rPr lang="sv-SE" sz="1400">
                          <a:effectLst/>
                        </a:rPr>
                        <a:t> </a:t>
                      </a:r>
                      <a:r>
                        <a:rPr lang="sv-SE" sz="1400" err="1">
                          <a:effectLst/>
                        </a:rPr>
                        <a:t>line</a:t>
                      </a:r>
                      <a:r>
                        <a:rPr lang="sv-SE" sz="1400">
                          <a:effectLst/>
                        </a:rPr>
                        <a:t> by </a:t>
                      </a:r>
                      <a:r>
                        <a:rPr lang="sv-SE" sz="1400" err="1">
                          <a:effectLst/>
                        </a:rPr>
                        <a:t>semicolon</a:t>
                      </a:r>
                      <a:r>
                        <a:rPr lang="sv-SE" sz="1400">
                          <a:effectLst/>
                        </a:rPr>
                        <a:t> separators.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Target "HBA_HUMAN" ; </a:t>
                      </a:r>
                      <a:r>
                        <a:rPr lang="en-US" sz="1400" err="1">
                          <a:effectLst/>
                        </a:rPr>
                        <a:t>E_value</a:t>
                      </a:r>
                      <a:r>
                        <a:rPr lang="en-US" sz="1400">
                          <a:effectLst/>
                        </a:rPr>
                        <a:t> 0.0003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1177714885"/>
                  </a:ext>
                </a:extLst>
              </a:tr>
              <a:tr h="7032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GFF3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 list of feature attributes in the format </a:t>
                      </a:r>
                      <a:r>
                        <a:rPr lang="en-US" sz="1400" b="1" i="1">
                          <a:effectLst/>
                        </a:rPr>
                        <a:t>tag=value </a:t>
                      </a:r>
                      <a:r>
                        <a:rPr lang="en-US" sz="1400">
                          <a:effectLst/>
                        </a:rPr>
                        <a:t>separated by semicolons. Attribute values do not need to be and should not be quoted. 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ID=exon1;Parent=mRNA1,mRNA2;Name=edenprotein.4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416444036"/>
                  </a:ext>
                </a:extLst>
              </a:tr>
              <a:tr h="8791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All GTF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Attributes must end in a semicolon which must then be separated from the start of any subsequent attribute by exactly one space character (NOT a tab character). </a:t>
                      </a:r>
                      <a:r>
                        <a:rPr lang="sv-SE" sz="1400">
                          <a:effectLst/>
                        </a:rPr>
                        <a:t>Attributes’ values should be surrounded by double quotes. </a:t>
                      </a:r>
                      <a:endParaRPr lang="sv-SE" sz="1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gene_id</a:t>
                      </a:r>
                      <a:r>
                        <a:rPr lang="en-US" sz="1400" dirty="0">
                          <a:effectLst/>
                        </a:rPr>
                        <a:t> "1"; </a:t>
                      </a:r>
                      <a:r>
                        <a:rPr lang="en-US" sz="1400" dirty="0" err="1">
                          <a:effectLst/>
                        </a:rPr>
                        <a:t>transcript_id</a:t>
                      </a:r>
                      <a:r>
                        <a:rPr lang="en-US" sz="1400" dirty="0">
                          <a:effectLst/>
                        </a:rPr>
                        <a:t> "1.a";</a:t>
                      </a:r>
                      <a:endParaRPr lang="sv-SE" sz="15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sv-SE" sz="1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val="235566134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4ADC619D-2F8E-4A44-B959-80F5EBE1FF1A}"/>
              </a:ext>
            </a:extLst>
          </p:cNvPr>
          <p:cNvSpPr/>
          <p:nvPr/>
        </p:nvSpPr>
        <p:spPr>
          <a:xfrm>
            <a:off x="1070815" y="1583028"/>
            <a:ext cx="685799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sz="2100" b="1" dirty="0">
                <a:solidFill>
                  <a:srgbClr val="F79646"/>
                </a:solidFill>
                <a:latin typeface="Calibri" charset="0"/>
                <a:ea typeface="MS PGothic" charset="0"/>
              </a:rPr>
              <a:t>9</a:t>
            </a:r>
            <a:r>
              <a:rPr lang="sv-SE" sz="2100" b="1" baseline="30000" dirty="0">
                <a:solidFill>
                  <a:srgbClr val="F79646"/>
                </a:solidFill>
                <a:latin typeface="Calibri" charset="0"/>
                <a:ea typeface="MS PGothic" charset="0"/>
              </a:rPr>
              <a:t>th</a:t>
            </a:r>
            <a:r>
              <a:rPr lang="sv-SE" sz="2100" b="1" dirty="0">
                <a:solidFill>
                  <a:srgbClr val="F79646"/>
                </a:solidFill>
                <a:latin typeface="Calibri" charset="0"/>
                <a:ea typeface="MS PGothic" charset="0"/>
              </a:rPr>
              <a:t> </a:t>
            </a:r>
            <a:r>
              <a:rPr lang="sv-SE" sz="2100" b="1" dirty="0" err="1">
                <a:solidFill>
                  <a:srgbClr val="F79646"/>
                </a:solidFill>
                <a:latin typeface="Calibri" charset="0"/>
                <a:ea typeface="MS PGothic" charset="0"/>
              </a:rPr>
              <a:t>column</a:t>
            </a:r>
            <a:r>
              <a:rPr lang="sv-SE" sz="2100" b="1" dirty="0">
                <a:solidFill>
                  <a:srgbClr val="F79646"/>
                </a:solidFill>
                <a:latin typeface="Calibri" charset="0"/>
                <a:ea typeface="MS PGothic" charset="0"/>
              </a:rPr>
              <a:t> GFF/GTF</a:t>
            </a:r>
            <a:endParaRPr lang="en-US" sz="2100" dirty="0">
              <a:solidFill>
                <a:srgbClr val="F79646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B4F208-D73A-BE46-898B-C07AD2DEE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5" y="164165"/>
            <a:ext cx="2798317" cy="328351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n-US" sz="1600" dirty="0">
                <a:solidFill>
                  <a:srgbClr val="000000"/>
                </a:solidFill>
              </a:rPr>
              <a:t>GFF/GTF interoperability issues</a:t>
            </a:r>
            <a:br>
              <a:rPr lang="en-US" sz="1600" dirty="0"/>
            </a:br>
            <a:endParaRPr lang="sv-SE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FFC673-0A8D-C94B-8DF8-C4613EA876C4}"/>
              </a:ext>
            </a:extLst>
          </p:cNvPr>
          <p:cNvSpPr/>
          <p:nvPr/>
        </p:nvSpPr>
        <p:spPr>
          <a:xfrm>
            <a:off x="1187066" y="816412"/>
            <a:ext cx="675354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Over the years rules, terms, syntax, have evolved.</a:t>
            </a:r>
          </a:p>
          <a:p>
            <a:pPr algn="ctr"/>
            <a:r>
              <a:rPr lang="en-US" sz="1500" dirty="0">
                <a:latin typeface="Times New Roman" panose="02020603050405020304" pitchFamily="18" charset="0"/>
              </a:rPr>
              <a:t>Difficulties come often from the </a:t>
            </a:r>
            <a:r>
              <a:rPr lang="en-US" sz="1500" b="1" dirty="0">
                <a:latin typeface="Times New Roman" panose="02020603050405020304" pitchFamily="18" charset="0"/>
              </a:rPr>
              <a:t>3</a:t>
            </a:r>
            <a:r>
              <a:rPr lang="en-US" sz="1500" b="1" baseline="30000" dirty="0">
                <a:latin typeface="Times New Roman" panose="02020603050405020304" pitchFamily="18" charset="0"/>
              </a:rPr>
              <a:t>rd</a:t>
            </a:r>
            <a:r>
              <a:rPr lang="en-US" sz="1500" b="1" dirty="0">
                <a:latin typeface="Times New Roman" panose="02020603050405020304" pitchFamily="18" charset="0"/>
              </a:rPr>
              <a:t> column </a:t>
            </a:r>
            <a:r>
              <a:rPr lang="en-US" sz="1500" dirty="0">
                <a:latin typeface="Times New Roman" panose="02020603050405020304" pitchFamily="18" charset="0"/>
              </a:rPr>
              <a:t>and </a:t>
            </a:r>
            <a:r>
              <a:rPr lang="en-US" sz="1500" b="1" dirty="0">
                <a:latin typeface="Times New Roman" panose="02020603050405020304" pitchFamily="18" charset="0"/>
              </a:rPr>
              <a:t>9</a:t>
            </a:r>
            <a:r>
              <a:rPr lang="en-US" sz="1500" b="1" baseline="30000" dirty="0">
                <a:latin typeface="Times New Roman" panose="02020603050405020304" pitchFamily="18" charset="0"/>
              </a:rPr>
              <a:t>th</a:t>
            </a:r>
            <a:r>
              <a:rPr lang="en-US" sz="1500" b="1" dirty="0">
                <a:latin typeface="Times New Roman" panose="02020603050405020304" pitchFamily="18" charset="0"/>
              </a:rPr>
              <a:t> column  </a:t>
            </a:r>
            <a:endParaRPr lang="sv-SE" sz="1500" b="1" dirty="0"/>
          </a:p>
        </p:txBody>
      </p:sp>
    </p:spTree>
    <p:extLst>
      <p:ext uri="{BB962C8B-B14F-4D97-AF65-F5344CB8AC3E}">
        <p14:creationId xmlns:p14="http://schemas.microsoft.com/office/powerpoint/2010/main" val="437942498"/>
      </p:ext>
    </p:extLst>
  </p:cSld>
  <p:clrMapOvr>
    <a:masterClrMapping/>
  </p:clrMapOvr>
</p:sld>
</file>

<file path=ppt/theme/theme1.xml><?xml version="1.0" encoding="utf-8"?>
<a:theme xmlns:a="http://schemas.openxmlformats.org/drawingml/2006/main" name="BILS_Annot_Methods_2014_pipelin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BIS_perfect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NBIS_perfect1.thmx</Template>
  <TotalTime>45792</TotalTime>
  <Words>2793</Words>
  <Application>Microsoft Macintosh PowerPoint</Application>
  <PresentationFormat>On-screen Show (16:9)</PresentationFormat>
  <Paragraphs>394</Paragraphs>
  <Slides>24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7" baseType="lpstr">
      <vt:lpstr>MS PGothic</vt:lpstr>
      <vt:lpstr>-apple-system</vt:lpstr>
      <vt:lpstr>Arial</vt:lpstr>
      <vt:lpstr>ArialMT</vt:lpstr>
      <vt:lpstr>Calibri</vt:lpstr>
      <vt:lpstr>Consolas</vt:lpstr>
      <vt:lpstr>Courier</vt:lpstr>
      <vt:lpstr>Roboto Slab</vt:lpstr>
      <vt:lpstr>Symbol</vt:lpstr>
      <vt:lpstr>Times New Roman</vt:lpstr>
      <vt:lpstr>Wingdings</vt:lpstr>
      <vt:lpstr>BILS_Annot_Methods_2014_pipelines</vt:lpstr>
      <vt:lpstr>NBIS_perfect1</vt:lpstr>
      <vt:lpstr>PowerPoint Presentation</vt:lpstr>
      <vt:lpstr>Introduction</vt:lpstr>
      <vt:lpstr>PowerPoint Presentation</vt:lpstr>
      <vt:lpstr>Introduction</vt:lpstr>
      <vt:lpstr>Introduction</vt:lpstr>
      <vt:lpstr>Introduction</vt:lpstr>
      <vt:lpstr>GFF/GTF interoperability issues </vt:lpstr>
      <vt:lpstr>GFF/GTF interoperability issues </vt:lpstr>
      <vt:lpstr>GFF/GTF interoperability issues </vt:lpstr>
      <vt:lpstr>GFF/GTF interoperability issues </vt:lpstr>
      <vt:lpstr>GFF/GTF interoperability issues </vt:lpstr>
      <vt:lpstr>GFF/GTF interoperability issues </vt:lpstr>
      <vt:lpstr>GFF/GTF tools and libraries</vt:lpstr>
      <vt:lpstr>AGAT: Another Gff/Gtf Analysis Toolkit </vt:lpstr>
      <vt:lpstr>AGAT: Another Gff/Gtf Analysis Toolkit </vt:lpstr>
      <vt:lpstr>AGAT: Another Gff/Gtf Analysis Toolkit </vt:lpstr>
      <vt:lpstr>AGAT: Another Gff/Gtf Analysis Toolkit </vt:lpstr>
      <vt:lpstr>AGAT: Another Gff/Gtf Analysis Toolkit </vt:lpstr>
      <vt:lpstr>AGAT: Another Gff/Gtf Analysis Toolkit </vt:lpstr>
      <vt:lpstr>AGAT: Another Gff/Gtf Analysis Toolkit </vt:lpstr>
      <vt:lpstr>AGAT: Another Gff/Gtf Analysis Toolkit </vt:lpstr>
      <vt:lpstr>AGAT: Another Gff/Gtf Analysis Toolkit </vt:lpstr>
      <vt:lpstr>GFF/GTF interoperability issues, a last word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 Höppner</dc:creator>
  <cp:lastModifiedBy>Jacques-mathieu Dainat</cp:lastModifiedBy>
  <cp:revision>720</cp:revision>
  <cp:lastPrinted>2013-10-16T11:59:05Z</cp:lastPrinted>
  <dcterms:created xsi:type="dcterms:W3CDTF">2014-03-28T06:07:36Z</dcterms:created>
  <dcterms:modified xsi:type="dcterms:W3CDTF">2022-01-07T16:23:00Z</dcterms:modified>
</cp:coreProperties>
</file>