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  <p:sldMasterId id="2147483648" r:id="rId5"/>
  </p:sldMasterIdLst>
  <p:notesMasterIdLst>
    <p:notesMasterId r:id="rId12"/>
  </p:notesMasterIdLst>
  <p:sldIdLst>
    <p:sldId id="476" r:id="rId6"/>
    <p:sldId id="11177" r:id="rId7"/>
    <p:sldId id="11420" r:id="rId8"/>
    <p:sldId id="11422" r:id="rId9"/>
    <p:sldId id="11429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0A92113-0C2B-FE7D-F6A3-B8DB5009F9CD}" name="Thomas Rackow (ECMWF)" initials="TR" userId="Thomas Rackow (ECMWF)" providerId="None"/>
  <p188:author id="{C6CE3836-B72B-8EB0-AD05-0001A187AB8A}" name="Llorenç  Lledó" initials="LL" userId="S::Llorenc.Lledo@ecmwf.int::40cac62f-a344-4f93-a82c-ce7a3e0330e1" providerId="AD"/>
  <p188:author id="{E0D3886D-C02B-E09F-1F06-A858165EA198}" name="Irina Sandu" initials="IS" userId="S::Irina.Sandu@ecmwf.int::361fd55e-a57c-4412-b20f-4753b66d884c" providerId="AD"/>
  <p188:author id="{85EE3CA5-DCA0-CF9B-9085-DB6EC8A3DCD9}" name="Peter Dueben" initials="PD" userId="S::peter.dueben@ecmwf.int::6bc5ccec-300d-4db4-990e-9a8f301fe9f0" providerId="AD"/>
  <p188:author id="{16349FE6-4E6F-A84A-76B2-7D60B69463E4}" name="Benoit Vanniere" initials="BV" userId="S::Benoit.Vanniere@ecmwf.int::d39c2955-3b32-4b8a-bd18-792c8fcb8227" providerId="AD"/>
  <p188:author id="{0B99E8FB-8369-76B6-8262-8FFEA785D791}" name="Benoit Vanniere" initials="BV" userId="S::benoit.vanniere@ecmwf.int::d39c2955-3b32-4b8a-bd18-792c8fcb822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78" autoAdjust="0"/>
    <p:restoredTop sz="94669"/>
  </p:normalViewPr>
  <p:slideViewPr>
    <p:cSldViewPr snapToGrid="0">
      <p:cViewPr varScale="1">
        <p:scale>
          <a:sx n="100" d="100"/>
          <a:sy n="100" d="100"/>
        </p:scale>
        <p:origin x="18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9A4AA-E151-4A90-B7AF-F6D03ACDA44A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88FBE-EF93-4197-BF8D-192C57A00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8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5772">
              <a:defRPr/>
            </a:pPr>
            <a:fld id="{23EF48E9-343C-4853-A176-E6E52DBF748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15772">
                <a:defRPr/>
              </a:pPr>
              <a:t>1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53142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Calibri" pitchFamily="34" charset="0"/>
              <a:ea typeface="+mn-ea"/>
              <a:cs typeface="+mn-cs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F3949E-045D-4D30-9DA3-C2820F402CB1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r" defTabSz="8620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9142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2B8D9-7D4F-47F3-A959-85B0B07F72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19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add your own field here: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92B8D9-7D4F-47F3-A959-85B0B07F72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301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2937">
              <a:defRPr/>
            </a:pPr>
            <a:fld id="{23EF48E9-343C-4853-A176-E6E52DBF7487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12937">
                <a:defRPr/>
              </a:pPr>
              <a:t>6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9042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7975" y="5984877"/>
            <a:ext cx="2135356" cy="366819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8638" y="5984876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>
                <a:solidFill>
                  <a:srgbClr val="4F81BD">
                    <a:lumMod val="75000"/>
                  </a:srgbClr>
                </a:solidFill>
              </a:rPr>
              <a:t>© ECMWF </a:t>
            </a:r>
            <a:fld id="{D4C56AD5-C73F-B44A-96CB-E8BE2C5CB95A}" type="datetime4">
              <a:rPr lang="en-US" sz="900" smtClean="0">
                <a:solidFill>
                  <a:srgbClr val="4F81BD">
                    <a:lumMod val="75000"/>
                  </a:srgbClr>
                </a:solidFill>
              </a:rPr>
              <a:pPr defTabSz="457200">
                <a:defRPr/>
              </a:pPr>
              <a:t>November 13, 2023</a:t>
            </a:fld>
            <a:endParaRPr lang="en-US" sz="90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563" y="1294198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563" y="1980000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563" y="2700002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563" y="3121225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563" y="3429000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err="1"/>
              <a:t>email@ddress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898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4785D-DF8A-4E86-B717-30449EC88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D05A3-1481-4523-A6CD-75C071D4D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29AD3-D826-4551-93F3-AA92F2139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B608BA-2EBE-4691-9500-4D1178B5F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89F92C-D3CC-4225-B95B-0CF2AC5709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06D876-C492-4327-BE21-2B10C3F64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20EF93-AF34-4092-8C68-B1DD3B72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BF6D48-B83D-486D-A19D-5BBD8288B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7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049F8-435C-4BB1-8A46-EA89052C7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D0B4CC-001C-4F7A-A3FB-43C7CD297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3A7F47-70EB-4650-AB51-FC8742603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145C4-C71B-4EB2-A69A-1E42DE834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92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C4FB6B-6B75-47DF-A1FB-0D53AA5CA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FC5C22-577D-424C-94C0-BE29AE6C0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4582A-07DA-4C0F-AAF2-2FFFC5F05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454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A41A5-2578-4FE6-99CD-B439670A6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67E0BB-35B5-4FFC-8639-BFE541893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2074E-4A21-475C-8FC5-201572F03C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1746A-9E84-4B87-8933-FCF779BC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E243BE-A32E-4F00-AF3A-6A336DE24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B664E-6543-44BC-A15F-76A9C41F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96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DF72C-BB02-4AC4-8272-BFB48432A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B3F072-473C-4628-B32E-A414889D0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0D5967-4B55-4DC9-A8E8-82878E0F0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A628D-03CE-474F-A199-4D713502C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D3657-675A-472B-9577-102D1062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945B7-49A3-48B2-B608-FBA5DCA18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979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3B355-DD29-4109-913B-93C58DA52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F24FB4-53A1-49CF-84EC-FDB2CFC40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879E6-B066-4FEB-B495-514DD48E3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BEAD9-9F8D-4B5C-8882-5D9AE1BDF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9AC6C-15B1-4551-A25F-A146D5322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695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11A71B-2958-494B-B4FF-5393F5483F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C4973-082A-480B-BE24-50F6198E6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B86DF-8510-411B-B0EC-02AB22930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3FE92-9793-40A1-9882-8760D616C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79E5E-ADF8-4E6E-B55B-9C722444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09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57975" y="6307598"/>
            <a:ext cx="1346550" cy="23131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563" y="360000"/>
            <a:ext cx="787165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562" y="936000"/>
            <a:ext cx="787165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32213" y="6308255"/>
            <a:ext cx="2159786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457200"/>
            <a:fld id="{6B3B0B0F-E794-1244-9699-107C60B9C23A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3285" y="6308256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457200"/>
            <a:r>
              <a:rPr lang="en-US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264756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37016" y="6307598"/>
            <a:ext cx="1346550" cy="23131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844" y="360000"/>
            <a:ext cx="571108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844" y="936000"/>
            <a:ext cx="5711087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32213" y="6308255"/>
            <a:ext cx="2159786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457200"/>
            <a:fld id="{05F19C50-BC3B-5841-9AFF-3A0443B66067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3567" y="6308256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457200"/>
            <a:r>
              <a:rPr lang="en-US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2391429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282" y="6307598"/>
            <a:ext cx="1346550" cy="23131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281" y="360000"/>
            <a:ext cx="1003221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281" y="936000"/>
            <a:ext cx="10032213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32213" y="6308255"/>
            <a:ext cx="2159786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457200"/>
            <a:fld id="{E4AB80EA-DB86-D849-B86F-15DAF31F0474}" type="slidenum">
              <a:rPr lang="en-US" smtClean="0">
                <a:solidFill>
                  <a:srgbClr val="4F81BD">
                    <a:lumMod val="75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3003" y="6308256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457200"/>
            <a:r>
              <a:rPr lang="en-US">
                <a:solidFill>
                  <a:srgbClr val="4F81BD">
                    <a:lumMod val="75000"/>
                  </a:srgbClr>
                </a:solidFill>
              </a:rPr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140660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8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6F520-12CC-4BF4-B1D5-3592B19356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1DE4C-28C8-40FD-A829-34C191720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B8B20-B53F-418B-923A-ECAEF2C2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54FB0-788E-4564-8592-D7C55487C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D3989-9580-4605-A797-C10B4C158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70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18C41-C304-4298-8248-6497E6971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04716-3DCF-4684-931A-05979AE0F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4A191-2CB7-4B21-85AC-BF6209D4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48E87-F203-424C-AEBB-AA107288B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6D9E0-4BE8-49F8-B24F-98DDB9721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661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E8CD0-97FE-414D-B948-1ADD8EF13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4A49E-3338-44B0-ABBA-28DC931B22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15FF6-49E0-4771-BC8E-93253B1F1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0D5C-61BD-4FBC-B351-E8881B82C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D8B86-EFC9-4227-A7FB-9053C80F5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134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F7FBD-1530-43A9-A11B-B1D5358D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30034-229C-4715-B2FF-6F89F301B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61F11-E18E-4D6B-A012-DA5029350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39985-19A4-497D-9F05-48D55E2D0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42215-05AA-4779-BE22-98E5B98DF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BED49-A251-4257-84B7-A56E16DDB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474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_strip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6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25" r:id="rId5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655BFC-D8DC-4DC3-85B3-45F2A600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768EB-3721-4CB3-BAEF-C5C0E803B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68860-C39B-464A-9243-0EAD4FA60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12B7E-7C84-46AD-BD98-9B88FBA2912E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E7B55-0BEC-47E9-AD0D-59B0D45B0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5F52C-155F-446D-A94D-55E2B3326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74F6E-4FEA-4D9A-B947-88F2AF125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1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NUL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4F3D322-0970-491A-A087-897DE99754E3}"/>
              </a:ext>
            </a:extLst>
          </p:cNvPr>
          <p:cNvSpPr/>
          <p:nvPr/>
        </p:nvSpPr>
        <p:spPr>
          <a:xfrm>
            <a:off x="8649730" y="5074194"/>
            <a:ext cx="1807493" cy="3826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35F85E-8C22-4818-951A-D364ADFDE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CB1DC16-A6FD-43BE-86EB-993A7AEC7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0" y="3525044"/>
            <a:ext cx="952500" cy="952500"/>
          </a:xfrm>
        </p:spPr>
      </p:pic>
      <p:pic>
        <p:nvPicPr>
          <p:cNvPr id="4" name="Picture 3" descr="midblue.png">
            <a:extLst>
              <a:ext uri="{FF2B5EF4-FFF2-40B4-BE49-F238E27FC236}">
                <a16:creationId xmlns:a16="http://schemas.microsoft.com/office/drawing/2014/main" id="{90702D70-33EC-492C-9A5E-418BB1918B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18CD65-C12C-4585-AE09-7F5ADBAE8E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735" y="1392460"/>
            <a:ext cx="8236527" cy="58241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FF154F-4E1B-40DE-9966-6635554D7368}"/>
              </a:ext>
            </a:extLst>
          </p:cNvPr>
          <p:cNvSpPr txBox="1"/>
          <p:nvPr/>
        </p:nvSpPr>
        <p:spPr>
          <a:xfrm>
            <a:off x="0" y="6271920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strength of a common goal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43A84D-5B7B-4929-9274-100BAF9814BE}"/>
              </a:ext>
            </a:extLst>
          </p:cNvPr>
          <p:cNvSpPr txBox="1"/>
          <p:nvPr/>
        </p:nvSpPr>
        <p:spPr>
          <a:xfrm>
            <a:off x="1" y="-185963"/>
            <a:ext cx="121919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>
              <a:solidFill>
                <a:schemeClr val="bg1"/>
              </a:solidFill>
              <a:latin typeface="HelveticaNeueLT Std Ext" panose="020B0605020202020204" pitchFamily="34" charset="0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HelveticaNeueLT Std Ext" panose="020B0605020202020204" pitchFamily="34" charset="0"/>
              </a:rPr>
              <a:t>Digital Revolution of Earth System Modelling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HelveticaNeueLT Std Ext" panose="020B0605020202020204" pitchFamily="34" charset="0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HelveticaNeueLT Std Ext" panose="020B0605020202020204" pitchFamily="34" charset="0"/>
              </a:rPr>
              <a:t>Peter Dueben</a:t>
            </a:r>
          </a:p>
          <a:p>
            <a:endParaRPr lang="en-GB" dirty="0">
              <a:latin typeface="HelveticaNeueLT Std Ext" panose="020B0605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5D70BB-D37E-4F03-95EF-3D517C90F72E}"/>
              </a:ext>
            </a:extLst>
          </p:cNvPr>
          <p:cNvSpPr/>
          <p:nvPr/>
        </p:nvSpPr>
        <p:spPr>
          <a:xfrm>
            <a:off x="1132556" y="1683622"/>
            <a:ext cx="999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1200" dirty="0">
              <a:solidFill>
                <a:schemeClr val="bg1"/>
              </a:solidFill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</a:rPr>
              <a:t>Head of the Earth System Modelling Section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88BD194-C591-48FB-BC55-CDA1AF0FCC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059" y="4911290"/>
            <a:ext cx="1346882" cy="11438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3DEC50C-6F2F-4A3E-8961-8FD50EABC28E}"/>
              </a:ext>
            </a:extLst>
          </p:cNvPr>
          <p:cNvSpPr txBox="1"/>
          <p:nvPr/>
        </p:nvSpPr>
        <p:spPr>
          <a:xfrm>
            <a:off x="8081319" y="6138233"/>
            <a:ext cx="415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solidFill>
                  <a:schemeClr val="bg1"/>
                </a:solidFill>
              </a:rPr>
              <a:t>The MAELSTROM and </a:t>
            </a:r>
            <a:r>
              <a:rPr lang="en-GB" sz="1200" dirty="0" err="1">
                <a:solidFill>
                  <a:schemeClr val="bg1"/>
                </a:solidFill>
              </a:rPr>
              <a:t>ESiWACE</a:t>
            </a:r>
            <a:r>
              <a:rPr lang="en-GB" sz="1200" dirty="0">
                <a:solidFill>
                  <a:schemeClr val="bg1"/>
                </a:solidFill>
              </a:rPr>
              <a:t> projects have received funding from the </a:t>
            </a:r>
            <a:r>
              <a:rPr lang="en-GB" sz="1200" dirty="0" err="1">
                <a:solidFill>
                  <a:schemeClr val="bg1"/>
                </a:solidFill>
              </a:rPr>
              <a:t>EuroHPC</a:t>
            </a:r>
            <a:r>
              <a:rPr lang="en-GB" sz="1200" dirty="0">
                <a:solidFill>
                  <a:schemeClr val="bg1"/>
                </a:solidFill>
              </a:rPr>
              <a:t>-Joint Undertaking under grant agreement No </a:t>
            </a:r>
            <a:r>
              <a:rPr lang="en-GB" sz="1200" b="0" i="0" dirty="0">
                <a:solidFill>
                  <a:srgbClr val="E8EAED"/>
                </a:solidFill>
                <a:effectLst/>
                <a:latin typeface="Roboto"/>
              </a:rPr>
              <a:t>955513 and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s" sz="1200" dirty="0">
                <a:solidFill>
                  <a:srgbClr val="E8EAED"/>
                </a:solidFill>
                <a:latin typeface="Roboto"/>
                <a:sym typeface="Roboto Condensed"/>
              </a:rPr>
              <a:t>101093054</a:t>
            </a:r>
            <a:r>
              <a:rPr lang="en-GB" sz="12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9" name="Picture 1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D988173-07AA-4293-AF76-E2E975CD94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174" y="3969822"/>
            <a:ext cx="1299504" cy="1452963"/>
          </a:xfrm>
          <a:prstGeom prst="rect">
            <a:avLst/>
          </a:prstGeom>
        </p:spPr>
      </p:pic>
      <p:pic>
        <p:nvPicPr>
          <p:cNvPr id="11" name="Google Shape;447;p46">
            <a:extLst>
              <a:ext uri="{FF2B5EF4-FFF2-40B4-BE49-F238E27FC236}">
                <a16:creationId xmlns:a16="http://schemas.microsoft.com/office/drawing/2014/main" id="{8A8E33A9-1534-BB28-E2DE-0D28D0994710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117077" y="5557948"/>
            <a:ext cx="2472665" cy="53594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072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10"/>
    </mc:Choice>
    <mc:Fallback xmlns="">
      <p:transition spd="slow" advTm="901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E21E14A-5465-DBE9-5AED-BD26F602D904}"/>
              </a:ext>
            </a:extLst>
          </p:cNvPr>
          <p:cNvSpPr txBox="1"/>
          <p:nvPr/>
        </p:nvSpPr>
        <p:spPr>
          <a:xfrm>
            <a:off x="277207" y="51812"/>
            <a:ext cx="1191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Helevtica"/>
                <a:ea typeface="+mj-ea"/>
                <a:cs typeface="+mj-cs"/>
              </a:rPr>
              <a:t>1980-2020: The quiet revolution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097CAF-4070-10DD-0AEE-34FBE49708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" t="38536" r="1099" b="15936"/>
          <a:stretch/>
        </p:blipFill>
        <p:spPr>
          <a:xfrm>
            <a:off x="277207" y="614097"/>
            <a:ext cx="8364769" cy="5629805"/>
          </a:xfrm>
          <a:prstGeom prst="rect">
            <a:avLst/>
          </a:prstGeom>
        </p:spPr>
      </p:pic>
      <p:pic>
        <p:nvPicPr>
          <p:cNvPr id="4" name="Picture 3" descr="A screenshot of a newspaper&#10;&#10;Description automatically generated">
            <a:extLst>
              <a:ext uri="{FF2B5EF4-FFF2-40B4-BE49-F238E27FC236}">
                <a16:creationId xmlns:a16="http://schemas.microsoft.com/office/drawing/2014/main" id="{8B84862F-1E9E-5BF9-8015-94E270994A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041" y="633262"/>
            <a:ext cx="6667107" cy="61729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1818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C62ED5DD-98B4-4E74-B0CA-34B2B78E1A6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47328"/>
          <a:stretch/>
        </p:blipFill>
        <p:spPr>
          <a:xfrm>
            <a:off x="7006424" y="261610"/>
            <a:ext cx="4998979" cy="3504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Chart, radar chart&#10;&#10;Description automatically generated">
            <a:extLst>
              <a:ext uri="{FF2B5EF4-FFF2-40B4-BE49-F238E27FC236}">
                <a16:creationId xmlns:a16="http://schemas.microsoft.com/office/drawing/2014/main" id="{07B4B646-CAB6-4746-A140-1C4EE7AAA8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424" y="3940060"/>
            <a:ext cx="5185575" cy="2917939"/>
          </a:xfrm>
          <a:prstGeom prst="rect">
            <a:avLst/>
          </a:prstGeom>
        </p:spPr>
      </p:pic>
      <p:pic>
        <p:nvPicPr>
          <p:cNvPr id="9" name="Picture 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19045C4-F782-5231-422D-A519B01C152B}"/>
              </a:ext>
            </a:extLst>
          </p:cNvPr>
          <p:cNvPicPr/>
          <p:nvPr/>
        </p:nvPicPr>
        <p:blipFill rotWithShape="1">
          <a:blip r:embed="rId6"/>
          <a:srcRect l="36466" t="1988" r="24976"/>
          <a:stretch/>
        </p:blipFill>
        <p:spPr bwMode="auto">
          <a:xfrm>
            <a:off x="652244" y="621957"/>
            <a:ext cx="4533332" cy="5969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A5583C-7DF9-601C-DA0C-21BE02B0D854}"/>
              </a:ext>
            </a:extLst>
          </p:cNvPr>
          <p:cNvSpPr txBox="1"/>
          <p:nvPr/>
        </p:nvSpPr>
        <p:spPr>
          <a:xfrm>
            <a:off x="1108337" y="6550223"/>
            <a:ext cx="4691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Adapted from Neumann, Dueben et al. Phil Trans A 2018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BD0E87-A702-4B49-78CC-8F44B1684274}"/>
              </a:ext>
            </a:extLst>
          </p:cNvPr>
          <p:cNvSpPr txBox="1"/>
          <p:nvPr/>
        </p:nvSpPr>
        <p:spPr>
          <a:xfrm>
            <a:off x="277207" y="0"/>
            <a:ext cx="1191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Helevtica"/>
                <a:ea typeface="+mj-ea"/>
                <a:cs typeface="+mj-cs"/>
              </a:rPr>
              <a:t>2015-today: The digital revolution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290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01"/>
    </mc:Choice>
    <mc:Fallback xmlns="">
      <p:transition spd="slow" advTm="898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28BFE0-57F9-9430-23EE-54A6A43017E8}"/>
              </a:ext>
            </a:extLst>
          </p:cNvPr>
          <p:cNvSpPr txBox="1"/>
          <p:nvPr/>
        </p:nvSpPr>
        <p:spPr>
          <a:xfrm>
            <a:off x="4902896" y="1575711"/>
            <a:ext cx="678652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GraphCast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from Google/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Deepmind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Fourcastnet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from NVIDIA are beating conventional weather forecast model in deterministic scores and are orders of magnitude faster.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Many questions remain: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 the models extrapolate?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 they represent extreme events? 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 they learn uncertainty?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 they be trained from observations?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Can they represent physical consistency?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But it is clear that these models will become very important for operational weather predictions.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Content Placeholder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55B34EC-8D43-26A0-C342-01D8553D2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139" y="568962"/>
            <a:ext cx="3976351" cy="62653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2737D8-ADCE-F5EB-5CC4-B43FE27D8FBD}"/>
              </a:ext>
            </a:extLst>
          </p:cNvPr>
          <p:cNvSpPr txBox="1"/>
          <p:nvPr/>
        </p:nvSpPr>
        <p:spPr>
          <a:xfrm>
            <a:off x="263139" y="23716"/>
            <a:ext cx="11914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Helevtica"/>
                <a:ea typeface="+mj-ea"/>
                <a:cs typeface="+mj-cs"/>
              </a:rPr>
              <a:t>2022-today: The machine learning revolution</a:t>
            </a:r>
          </a:p>
        </p:txBody>
      </p:sp>
    </p:spTree>
    <p:extLst>
      <p:ext uri="{BB962C8B-B14F-4D97-AF65-F5344CB8AC3E}">
        <p14:creationId xmlns:p14="http://schemas.microsoft.com/office/powerpoint/2010/main" val="132088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74DD9A-8A49-FF83-EB5E-51D8DAF97FE2}"/>
              </a:ext>
            </a:extLst>
          </p:cNvPr>
          <p:cNvSpPr txBox="1"/>
          <p:nvPr/>
        </p:nvSpPr>
        <p:spPr>
          <a:xfrm>
            <a:off x="346458" y="103812"/>
            <a:ext cx="9750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Helevtica"/>
                <a:ea typeface="+mj-ea"/>
                <a:cs typeface="+mj-cs"/>
              </a:rPr>
              <a:t>What will happen next? And what does this mean for </a:t>
            </a:r>
            <a:r>
              <a:rPr lang="en-GB" sz="2800" dirty="0" err="1">
                <a:solidFill>
                  <a:schemeClr val="accent1">
                    <a:lumMod val="50000"/>
                  </a:schemeClr>
                </a:solidFill>
                <a:latin typeface="Helevtica"/>
                <a:ea typeface="+mj-ea"/>
                <a:cs typeface="+mj-cs"/>
              </a:rPr>
              <a:t>DestinE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Helevtica"/>
                <a:ea typeface="+mj-ea"/>
                <a:cs typeface="+mj-cs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94ABDB-0C79-40DC-3248-446E4BC8AC66}"/>
              </a:ext>
            </a:extLst>
          </p:cNvPr>
          <p:cNvSpPr txBox="1"/>
          <p:nvPr/>
        </p:nvSpPr>
        <p:spPr>
          <a:xfrm>
            <a:off x="346458" y="936543"/>
            <a:ext cx="1169548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Machine learning </a:t>
            </a:r>
            <a:r>
              <a:rPr lang="en-GB" sz="2000" b="1" dirty="0" err="1"/>
              <a:t>workmode</a:t>
            </a:r>
            <a:r>
              <a:rPr lang="en-GB" sz="2000" b="1" dirty="0"/>
              <a:t> of 2030: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learning models of 2,000 lines of Python code compete with conventional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There are hundreds of models and many of them with specific tasks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HPC is federated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Data is federated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High quality datasets will be essential</a:t>
            </a:r>
          </a:p>
          <a:p>
            <a:endParaRPr lang="en-GB" sz="2000" b="1" dirty="0"/>
          </a:p>
          <a:p>
            <a:endParaRPr lang="en-GB" sz="2000" b="1" dirty="0"/>
          </a:p>
          <a:p>
            <a:r>
              <a:rPr lang="en-GB" sz="2000" dirty="0" err="1"/>
              <a:t>DestinE</a:t>
            </a:r>
            <a:r>
              <a:rPr lang="en-GB" sz="2000" dirty="0"/>
              <a:t> will need to deliver the best global km-scale models with the best representation of the Earth system for predictions </a:t>
            </a:r>
            <a:r>
              <a:rPr lang="en-GB" sz="2000" b="1" dirty="0"/>
              <a:t>and as data source</a:t>
            </a:r>
          </a:p>
          <a:p>
            <a:endParaRPr lang="en-GB" sz="2000" dirty="0"/>
          </a:p>
          <a:p>
            <a:r>
              <a:rPr lang="en-GB" sz="2000" dirty="0"/>
              <a:t>The process to make the models portable and to allow the </a:t>
            </a:r>
            <a:r>
              <a:rPr lang="en-GB" sz="2000" b="1" dirty="0"/>
              <a:t>impact sector to trigger simulations </a:t>
            </a:r>
            <a:r>
              <a:rPr lang="en-GB" sz="2000" dirty="0"/>
              <a:t>will become more and more important</a:t>
            </a:r>
          </a:p>
          <a:p>
            <a:endParaRPr lang="en-GB" sz="2000" dirty="0"/>
          </a:p>
          <a:p>
            <a:r>
              <a:rPr lang="en-GB" sz="2000" dirty="0" err="1"/>
              <a:t>DestinE</a:t>
            </a:r>
            <a:r>
              <a:rPr lang="en-GB" sz="2000" dirty="0"/>
              <a:t> may need to consider </a:t>
            </a:r>
            <a:r>
              <a:rPr lang="en-GB" sz="2000" b="1" dirty="0"/>
              <a:t>more effort in machine learning</a:t>
            </a:r>
            <a:r>
              <a:rPr lang="en-GB" sz="2000" dirty="0"/>
              <a:t>, in particular to provide common infrastructure and data standards</a:t>
            </a:r>
          </a:p>
          <a:p>
            <a:endParaRPr lang="en-GB" sz="2000" dirty="0"/>
          </a:p>
          <a:p>
            <a:r>
              <a:rPr lang="en-GB" sz="2000" b="1" dirty="0"/>
              <a:t>Many thanks!  		  </a:t>
            </a:r>
            <a:r>
              <a:rPr lang="en-GB" sz="2000" b="1" dirty="0" err="1"/>
              <a:t>Peter.Dueben@ecmwf.int</a:t>
            </a:r>
            <a:r>
              <a:rPr lang="en-GB" sz="2000" b="1" dirty="0"/>
              <a:t>	  	@</a:t>
            </a:r>
            <a:r>
              <a:rPr lang="en-GB" sz="2000" b="1" dirty="0" err="1"/>
              <a:t>PDueben</a:t>
            </a:r>
            <a:endParaRPr lang="en-GB" sz="2000" b="1" dirty="0"/>
          </a:p>
          <a:p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162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5F85E-8C22-4818-951A-D364ADFDE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CB1DC16-A6FD-43BE-86EB-993A7AEC73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0" y="3525044"/>
            <a:ext cx="952500" cy="952500"/>
          </a:xfrm>
        </p:spPr>
      </p:pic>
      <p:pic>
        <p:nvPicPr>
          <p:cNvPr id="4" name="Picture 3" descr="midblue.png">
            <a:extLst>
              <a:ext uri="{FF2B5EF4-FFF2-40B4-BE49-F238E27FC236}">
                <a16:creationId xmlns:a16="http://schemas.microsoft.com/office/drawing/2014/main" id="{90702D70-33EC-492C-9A5E-418BB1918B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18CD65-C12C-4585-AE09-7F5ADBAE8E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279623"/>
            <a:ext cx="10489438" cy="74172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FF154F-4E1B-40DE-9966-6635554D7368}"/>
              </a:ext>
            </a:extLst>
          </p:cNvPr>
          <p:cNvSpPr txBox="1"/>
          <p:nvPr/>
        </p:nvSpPr>
        <p:spPr>
          <a:xfrm>
            <a:off x="0" y="6271920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strength of a common goal</a:t>
            </a:r>
          </a:p>
        </p:txBody>
      </p:sp>
    </p:spTree>
    <p:extLst>
      <p:ext uri="{BB962C8B-B14F-4D97-AF65-F5344CB8AC3E}">
        <p14:creationId xmlns:p14="http://schemas.microsoft.com/office/powerpoint/2010/main" val="15742686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4"/>
</p:tagLst>
</file>

<file path=ppt/theme/theme1.xml><?xml version="1.0" encoding="utf-8"?>
<a:theme xmlns:a="http://schemas.openxmlformats.org/drawingml/2006/main" name="1_ECMWF_16.9_dark_colou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457E322441D748A5FD2E1D751191DD" ma:contentTypeVersion="14" ma:contentTypeDescription="Create a new document." ma:contentTypeScope="" ma:versionID="58f094d692300f37374ca0fcf1464d3c">
  <xsd:schema xmlns:xsd="http://www.w3.org/2001/XMLSchema" xmlns:xs="http://www.w3.org/2001/XMLSchema" xmlns:p="http://schemas.microsoft.com/office/2006/metadata/properties" xmlns:ns3="90b8b5d6-f7b4-4238-8fd7-6fcec2be4904" xmlns:ns4="5844db34-2279-4a6b-9470-57e5c345fab2" targetNamespace="http://schemas.microsoft.com/office/2006/metadata/properties" ma:root="true" ma:fieldsID="b0e66aad8ac24a5cbff344ea51d1dce7" ns3:_="" ns4:_="">
    <xsd:import namespace="90b8b5d6-f7b4-4238-8fd7-6fcec2be4904"/>
    <xsd:import namespace="5844db34-2279-4a6b-9470-57e5c345fab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b8b5d6-f7b4-4238-8fd7-6fcec2be49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4db34-2279-4a6b-9470-57e5c345fab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DB6E96-DF6B-4A45-9964-735935104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b8b5d6-f7b4-4238-8fd7-6fcec2be4904"/>
    <ds:schemaRef ds:uri="5844db34-2279-4a6b-9470-57e5c345fa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3FC566-EDF6-4B2B-BF12-3D76F07F11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C6CFE2-7752-4F71-823A-FB70B1DAA0A9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90b8b5d6-f7b4-4238-8fd7-6fcec2be4904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5844db34-2279-4a6b-9470-57e5c345fab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71415</TotalTime>
  <Words>303</Words>
  <Application>Microsoft Macintosh PowerPoint</Application>
  <PresentationFormat>Widescreen</PresentationFormat>
  <Paragraphs>48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Helevtica</vt:lpstr>
      <vt:lpstr>HelveticaNeueLT Std Ext</vt:lpstr>
      <vt:lpstr>Roboto</vt:lpstr>
      <vt:lpstr>Verdana</vt:lpstr>
      <vt:lpstr>1_ECMWF_16.9_dark_colour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Dueben</dc:creator>
  <cp:lastModifiedBy>Peter Dueben</cp:lastModifiedBy>
  <cp:revision>109</cp:revision>
  <cp:lastPrinted>2023-10-25T11:33:29Z</cp:lastPrinted>
  <dcterms:created xsi:type="dcterms:W3CDTF">2020-07-29T12:58:02Z</dcterms:created>
  <dcterms:modified xsi:type="dcterms:W3CDTF">2023-11-14T13:05:45Z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0x01010046457E322441D748A5FD2E1D751191DD</vt:lpwstr>
  </property>
</Properties>
</file>