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895" r:id="rId1"/>
  </p:sldMasterIdLst>
  <p:notesMasterIdLst>
    <p:notesMasterId r:id="rId26"/>
  </p:notesMasterIdLst>
  <p:sldIdLst>
    <p:sldId id="256" r:id="rId2"/>
    <p:sldId id="1305" r:id="rId3"/>
    <p:sldId id="1088" r:id="rId4"/>
    <p:sldId id="1245" r:id="rId5"/>
    <p:sldId id="1302" r:id="rId6"/>
    <p:sldId id="1306" r:id="rId7"/>
    <p:sldId id="1307" r:id="rId8"/>
    <p:sldId id="1304" r:id="rId9"/>
    <p:sldId id="1242" r:id="rId10"/>
    <p:sldId id="1303" r:id="rId11"/>
    <p:sldId id="1240" r:id="rId12"/>
    <p:sldId id="1278" r:id="rId13"/>
    <p:sldId id="1236" r:id="rId14"/>
    <p:sldId id="263" r:id="rId15"/>
    <p:sldId id="1272" r:id="rId16"/>
    <p:sldId id="1238" r:id="rId17"/>
    <p:sldId id="1308" r:id="rId18"/>
    <p:sldId id="1231" r:id="rId19"/>
    <p:sldId id="1309" r:id="rId20"/>
    <p:sldId id="1232" r:id="rId21"/>
    <p:sldId id="1080" r:id="rId22"/>
    <p:sldId id="1267" r:id="rId23"/>
    <p:sldId id="1254" r:id="rId24"/>
    <p:sldId id="1253" r:id="rId25"/>
  </p:sldIdLst>
  <p:sldSz cx="12192000" cy="6858000"/>
  <p:notesSz cx="7772400" cy="10058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BD8A"/>
    <a:srgbClr val="51B02F"/>
    <a:srgbClr val="FB65D4"/>
    <a:srgbClr val="ED7D31"/>
    <a:srgbClr val="1D31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73" autoAdjust="0"/>
    <p:restoredTop sz="94660"/>
  </p:normalViewPr>
  <p:slideViewPr>
    <p:cSldViewPr snapToGrid="0">
      <p:cViewPr>
        <p:scale>
          <a:sx n="75" d="100"/>
          <a:sy n="75" d="100"/>
        </p:scale>
        <p:origin x="2034" y="10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402138" y="0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896E87-6361-45BE-AB2B-4221F16B34FE}" type="datetimeFigureOut">
              <a:rPr lang="en-US" smtClean="0"/>
              <a:t>4/25/2024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69950" y="1257300"/>
            <a:ext cx="6032500" cy="339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77875" y="4840288"/>
            <a:ext cx="6216650" cy="39608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53575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402138" y="9553575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ED6A82-2BE8-40C9-9925-1915079936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75678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ED6A82-2BE8-40C9-9925-1915079936D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21222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microsoft.com/office/2007/relationships/hdphoto" Target="../media/hdphoto1.wdp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909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CBABBA21-4E9F-4E4F-A81A-2731E53B3F49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2032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enutzerdefiniertes Layout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"/>
          <p:cNvSpPr/>
          <p:nvPr/>
        </p:nvSpPr>
        <p:spPr>
          <a:xfrm>
            <a:off x="92482" y="99962"/>
            <a:ext cx="12007036" cy="929276"/>
          </a:xfrm>
          <a:prstGeom prst="rect">
            <a:avLst/>
          </a:prstGeom>
          <a:solidFill>
            <a:srgbClr val="EEEEEE"/>
          </a:solidFill>
          <a:ln w="12700">
            <a:miter lim="400000"/>
          </a:ln>
        </p:spPr>
        <p:txBody>
          <a:bodyPr tIns="45720" bIns="45720" anchor="ctr"/>
          <a:lstStyle/>
          <a:p>
            <a:pPr algn="l" defTabSz="822960">
              <a:defRPr b="0">
                <a:solidFill>
                  <a:srgbClr val="4C82A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endParaRPr sz="900"/>
          </a:p>
        </p:txBody>
      </p:sp>
      <p:grpSp>
        <p:nvGrpSpPr>
          <p:cNvPr id="24" name="Group"/>
          <p:cNvGrpSpPr/>
          <p:nvPr/>
        </p:nvGrpSpPr>
        <p:grpSpPr>
          <a:xfrm>
            <a:off x="9241288" y="6245450"/>
            <a:ext cx="2815325" cy="532579"/>
            <a:chOff x="18211800" y="0"/>
            <a:chExt cx="5630647" cy="1065157"/>
          </a:xfrm>
        </p:grpSpPr>
        <p:pic>
          <p:nvPicPr>
            <p:cNvPr id="22" name="Grafik 8" descr="Grafik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1502099" y="0"/>
              <a:ext cx="2340348" cy="106515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3" name="Grafik 9" descr="Grafik 9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18211800" y="95817"/>
              <a:ext cx="3004167" cy="87361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5" name="Rectangle"/>
          <p:cNvSpPr/>
          <p:nvPr/>
        </p:nvSpPr>
        <p:spPr>
          <a:xfrm>
            <a:off x="-49651" y="6021857"/>
            <a:ext cx="12291301" cy="129294"/>
          </a:xfrm>
          <a:prstGeom prst="rect">
            <a:avLst/>
          </a:prstGeom>
          <a:gradFill>
            <a:gsLst>
              <a:gs pos="0">
                <a:srgbClr val="2E358C"/>
              </a:gs>
              <a:gs pos="50000">
                <a:srgbClr val="3D8AAC"/>
              </a:gs>
              <a:gs pos="100000">
                <a:srgbClr val="98C356"/>
              </a:gs>
            </a:gsLst>
          </a:gradFill>
          <a:ln w="12700">
            <a:miter lim="400000"/>
          </a:ln>
        </p:spPr>
        <p:txBody>
          <a:bodyPr tIns="45720" bIns="45720" anchor="ctr"/>
          <a:lstStyle/>
          <a:p>
            <a:pPr algn="l" defTabSz="822960">
              <a:defRPr b="0">
                <a:solidFill>
                  <a:srgbClr val="00305E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endParaRPr sz="900"/>
          </a:p>
        </p:txBody>
      </p:sp>
      <p:sp>
        <p:nvSpPr>
          <p:cNvPr id="2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646179" y="6378083"/>
            <a:ext cx="300817" cy="246222"/>
          </a:xfrm>
          <a:prstGeom prst="rect">
            <a:avLst/>
          </a:prstGeom>
        </p:spPr>
        <p:txBody>
          <a:bodyPr wrap="square"/>
          <a:lstStyle>
            <a:lvl1pPr algn="ctr">
              <a:defRPr sz="1600"/>
            </a:lvl1pPr>
          </a:lstStyle>
          <a:p>
            <a:pPr algn="ctr"/>
            <a:fld id="{86CB4B4D-7CA3-9044-876B-883B54F8677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27" name="unknown.pdf" descr="unknown.pd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23282" y="254362"/>
            <a:ext cx="1644397" cy="620477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F6348139-121F-4756-83C5-F3F13C8381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974" y="225577"/>
            <a:ext cx="10201531" cy="673325"/>
          </a:xfrm>
        </p:spPr>
        <p:txBody>
          <a:bodyPr>
            <a:normAutofit/>
          </a:bodyPr>
          <a:lstStyle>
            <a:lvl1pPr>
              <a:defRPr kumimoji="0" lang="en-US" sz="4300" b="0" i="0" u="none" strike="noStrike" cap="none" spc="0" normalizeH="0" baseline="0" dirty="0">
                <a:ln>
                  <a:noFill/>
                </a:ln>
                <a:solidFill>
                  <a:srgbClr val="0F305A"/>
                </a:solidFill>
                <a:effectLst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Helvetica Neue Ligh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D3BD2E0-2CCD-4C29-8B63-0ABD48CA426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14313" y="1171445"/>
            <a:ext cx="11885205" cy="4756114"/>
          </a:xfrm>
        </p:spPr>
        <p:txBody>
          <a:bodyPr/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B5250686-1DA4-4721-B64D-08B5EE757AFE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49322" y="6320750"/>
            <a:ext cx="2065229" cy="381965"/>
            <a:chOff x="8870141" y="6255003"/>
            <a:chExt cx="2706721" cy="500609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BC6909FD-FFD4-44EF-A057-7749A6D0D79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0000" b="90000" l="10000" r="90000">
                          <a14:backgroundMark x1="75591" y1="30769" x2="75591" y2="30769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8870141" y="6255003"/>
              <a:ext cx="543396" cy="500609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6C97E7D3-C6FE-4949-BDCD-B3ECCFC83E82}"/>
                </a:ext>
              </a:extLst>
            </p:cNvPr>
            <p:cNvSpPr txBox="1"/>
            <p:nvPr/>
          </p:nvSpPr>
          <p:spPr>
            <a:xfrm>
              <a:off x="9326183" y="6361238"/>
              <a:ext cx="2250679" cy="3630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@haesleinhuepf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59567366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10" Type="http://schemas.openxmlformats.org/officeDocument/2006/relationships/image" Target="../media/image6.png"/><Relationship Id="rId4" Type="http://schemas.openxmlformats.org/officeDocument/2006/relationships/theme" Target="../theme/theme1.xml"/><Relationship Id="rId9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1" name="Grafik 17"/>
          <p:cNvPicPr/>
          <p:nvPr/>
        </p:nvPicPr>
        <p:blipFill>
          <a:blip r:embed="rId5"/>
          <a:stretch/>
        </p:blipFill>
        <p:spPr>
          <a:xfrm>
            <a:off x="10375560" y="6077520"/>
            <a:ext cx="1813320" cy="756720"/>
          </a:xfrm>
          <a:prstGeom prst="rect">
            <a:avLst/>
          </a:prstGeom>
          <a:ln w="0">
            <a:noFill/>
          </a:ln>
        </p:spPr>
      </p:pic>
      <p:sp>
        <p:nvSpPr>
          <p:cNvPr id="892" name="Gerade Verbindung 14"/>
          <p:cNvSpPr/>
          <p:nvPr/>
        </p:nvSpPr>
        <p:spPr>
          <a:xfrm>
            <a:off x="0" y="6063120"/>
            <a:ext cx="12191760" cy="360"/>
          </a:xfrm>
          <a:prstGeom prst="line">
            <a:avLst/>
          </a:prstGeom>
          <a:ln w="12700">
            <a:solidFill>
              <a:srgbClr val="A6A6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  <p:txBody>
          <a:bodyPr lIns="90000" tIns="0" rIns="90000" bIns="0" anchor="t" anchorCtr="1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893" name="Textfeld 8"/>
          <p:cNvSpPr/>
          <p:nvPr/>
        </p:nvSpPr>
        <p:spPr>
          <a:xfrm>
            <a:off x="7834680" y="6221880"/>
            <a:ext cx="826560" cy="477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spAutoFit/>
          </a:bodyPr>
          <a:lstStyle/>
          <a:p>
            <a:pPr algn="r" defTabSz="914400">
              <a:lnSpc>
                <a:spcPct val="100000"/>
              </a:lnSpc>
              <a:tabLst>
                <a:tab pos="0" algn="l"/>
              </a:tabLst>
            </a:pPr>
            <a:br>
              <a:rPr sz="1000"/>
            </a:br>
            <a:fld id="{A87C3B67-991E-425C-928B-9168792FF323}" type="slidenum">
              <a:rPr lang="de-DE" sz="1000" b="0" strike="noStrike" spc="-1">
                <a:solidFill>
                  <a:srgbClr val="727879"/>
                </a:solidFill>
                <a:latin typeface="Open Sans"/>
                <a:ea typeface="Open Sans"/>
              </a:rPr>
              <a:t>‹#›</a:t>
            </a:fld>
            <a:endParaRPr lang="en-US" sz="1000" b="0" strike="noStrike" spc="-1">
              <a:solidFill>
                <a:srgbClr val="000000"/>
              </a:solidFill>
              <a:latin typeface="Calibri"/>
            </a:endParaRPr>
          </a:p>
          <a:p>
            <a:pPr algn="r" defTabSz="914400">
              <a:lnSpc>
                <a:spcPct val="100000"/>
              </a:lnSpc>
              <a:tabLst>
                <a:tab pos="0" algn="l"/>
              </a:tabLst>
            </a:pPr>
            <a:endParaRPr lang="en-US" sz="10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894" name="Grafik 10"/>
          <p:cNvPicPr/>
          <p:nvPr/>
        </p:nvPicPr>
        <p:blipFill>
          <a:blip r:embed="rId6">
            <a:alphaModFix amt="80000"/>
          </a:blip>
          <a:stretch/>
        </p:blipFill>
        <p:spPr>
          <a:xfrm rot="11023800">
            <a:off x="10502160" y="-1376320"/>
            <a:ext cx="4837680" cy="4556880"/>
          </a:xfrm>
          <a:prstGeom prst="rect">
            <a:avLst/>
          </a:prstGeom>
          <a:ln w="0">
            <a:noFill/>
          </a:ln>
        </p:spPr>
      </p:pic>
      <p:pic>
        <p:nvPicPr>
          <p:cNvPr id="895" name="Grafik 19"/>
          <p:cNvPicPr/>
          <p:nvPr/>
        </p:nvPicPr>
        <p:blipFill>
          <a:blip r:embed="rId7"/>
          <a:stretch/>
        </p:blipFill>
        <p:spPr>
          <a:xfrm>
            <a:off x="8792280" y="6246720"/>
            <a:ext cx="1616040" cy="473040"/>
          </a:xfrm>
          <a:prstGeom prst="rect">
            <a:avLst/>
          </a:prstGeom>
          <a:ln w="0">
            <a:noFill/>
          </a:ln>
        </p:spPr>
      </p:pic>
      <p:pic>
        <p:nvPicPr>
          <p:cNvPr id="896" name="Grafik 21"/>
          <p:cNvPicPr/>
          <p:nvPr/>
        </p:nvPicPr>
        <p:blipFill>
          <a:blip r:embed="rId8"/>
          <a:stretch/>
        </p:blipFill>
        <p:spPr>
          <a:xfrm>
            <a:off x="277920" y="6150960"/>
            <a:ext cx="1477800" cy="599760"/>
          </a:xfrm>
          <a:prstGeom prst="rect">
            <a:avLst/>
          </a:prstGeom>
          <a:ln w="0">
            <a:noFill/>
          </a:ln>
        </p:spPr>
      </p:pic>
      <p:pic>
        <p:nvPicPr>
          <p:cNvPr id="897" name="Grafik 4"/>
          <p:cNvPicPr/>
          <p:nvPr/>
        </p:nvPicPr>
        <p:blipFill>
          <a:blip r:embed="rId9"/>
          <a:stretch/>
        </p:blipFill>
        <p:spPr>
          <a:xfrm>
            <a:off x="-159840" y="-198000"/>
            <a:ext cx="1203840" cy="1624680"/>
          </a:xfrm>
          <a:prstGeom prst="rect">
            <a:avLst/>
          </a:prstGeom>
          <a:ln w="0">
            <a:noFill/>
          </a:ln>
        </p:spPr>
      </p:pic>
      <p:pic>
        <p:nvPicPr>
          <p:cNvPr id="898" name="Grafik 5"/>
          <p:cNvPicPr/>
          <p:nvPr/>
        </p:nvPicPr>
        <p:blipFill>
          <a:blip r:embed="rId10"/>
          <a:stretch/>
        </p:blipFill>
        <p:spPr>
          <a:xfrm>
            <a:off x="10785120" y="-247360"/>
            <a:ext cx="2709720" cy="2679120"/>
          </a:xfrm>
          <a:prstGeom prst="rect">
            <a:avLst/>
          </a:prstGeom>
          <a:ln w="0">
            <a:noFill/>
          </a:ln>
        </p:spPr>
      </p:pic>
      <p:sp>
        <p:nvSpPr>
          <p:cNvPr id="899" name="Rechteck 12"/>
          <p:cNvSpPr/>
          <p:nvPr/>
        </p:nvSpPr>
        <p:spPr>
          <a:xfrm>
            <a:off x="0" y="980640"/>
            <a:ext cx="12188880" cy="5874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900" name="Textfeld 3"/>
          <p:cNvSpPr/>
          <p:nvPr/>
        </p:nvSpPr>
        <p:spPr>
          <a:xfrm>
            <a:off x="1888920" y="6176520"/>
            <a:ext cx="1815840" cy="615553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spAutoFit/>
          </a:bodyPr>
          <a:lstStyle/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de-DE" sz="1000" b="0" strike="noStrike" spc="-1" dirty="0">
                <a:solidFill>
                  <a:srgbClr val="727879"/>
                </a:solidFill>
                <a:latin typeface="Open Sans"/>
                <a:ea typeface="DejaVu Sans"/>
              </a:rPr>
              <a:t>Robert Haase</a:t>
            </a:r>
            <a:br>
              <a:rPr sz="1000" dirty="0"/>
            </a:br>
            <a:r>
              <a:rPr lang="de-DE" sz="1000" b="0" strike="noStrike" spc="-1" dirty="0">
                <a:solidFill>
                  <a:srgbClr val="727879"/>
                </a:solidFill>
                <a:latin typeface="Open Sans"/>
                <a:ea typeface="DejaVu Sans"/>
              </a:rPr>
              <a:t>@haesleinhuepf</a:t>
            </a:r>
            <a:endParaRPr lang="en-US" sz="1000" b="0" strike="noStrike" spc="-1" dirty="0">
              <a:solidFill>
                <a:srgbClr val="000000"/>
              </a:solidFill>
              <a:latin typeface="Calibri"/>
            </a:endParaRPr>
          </a:p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0" strike="noStrike" spc="-1" dirty="0" err="1">
                <a:solidFill>
                  <a:srgbClr val="000000"/>
                </a:solidFill>
                <a:latin typeface="Calibri"/>
                <a:ea typeface="DejaVu Sans"/>
              </a:rPr>
              <a:t>Focalplane</a:t>
            </a:r>
            <a:r>
              <a:rPr lang="en-US" sz="10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Webinar</a:t>
            </a:r>
          </a:p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ScaDS.AI Apr 25 2024</a:t>
            </a:r>
            <a:endParaRPr lang="en-US" sz="1000" b="0" strike="noStrike" spc="-1" dirty="0">
              <a:solidFill>
                <a:srgbClr val="727879"/>
              </a:solidFill>
              <a:latin typeface="Open Sans"/>
              <a:ea typeface="DejaVu Sans"/>
            </a:endParaRPr>
          </a:p>
        </p:txBody>
      </p:sp>
      <p:sp>
        <p:nvSpPr>
          <p:cNvPr id="901" name="PlaceHolder 1"/>
          <p:cNvSpPr>
            <a:spLocks noGrp="1"/>
          </p:cNvSpPr>
          <p:nvPr>
            <p:ph type="ftr" idx="1"/>
          </p:nvPr>
        </p:nvSpPr>
        <p:spPr>
          <a:xfrm>
            <a:off x="4037760" y="7471440"/>
            <a:ext cx="4113720" cy="3639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pos="0" algn="l"/>
              </a:tabLst>
              <a:defRPr lang="en-US" sz="1400" b="0" strike="noStrike" spc="-1">
                <a:solidFill>
                  <a:srgbClr val="000000"/>
                </a:solidFill>
                <a:latin typeface="Calibri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n-US" sz="1400" b="0" strike="noStrike" spc="-1">
                <a:solidFill>
                  <a:srgbClr val="000000"/>
                </a:solidFill>
                <a:latin typeface="Calibri"/>
              </a:rPr>
              <a:t>&lt;footer&gt;</a:t>
            </a:r>
          </a:p>
        </p:txBody>
      </p:sp>
      <p:sp>
        <p:nvSpPr>
          <p:cNvPr id="902" name="PlaceHolder 2"/>
          <p:cNvSpPr>
            <a:spLocks noGrp="1"/>
          </p:cNvSpPr>
          <p:nvPr>
            <p:ph type="sldNum" idx="2"/>
          </p:nvPr>
        </p:nvSpPr>
        <p:spPr>
          <a:xfrm>
            <a:off x="7155720" y="7974000"/>
            <a:ext cx="2742120" cy="3639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pos="0" algn="l"/>
              </a:tabLst>
              <a:defRPr lang="en-US" sz="1800" b="0" strike="noStrike" spc="-1">
                <a:solidFill>
                  <a:schemeClr val="dk1"/>
                </a:solidFill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  <a:tabLst>
                <a:tab pos="0" algn="l"/>
              </a:tabLst>
            </a:pPr>
            <a:fld id="{B6D4506B-B105-4907-82B5-069F9BC0F5B2}" type="slidenum">
              <a:rPr lang="en-US" sz="1800" b="0" strike="noStrike" spc="-1">
                <a:solidFill>
                  <a:schemeClr val="dk1"/>
                </a:solidFill>
                <a:latin typeface="Calibri"/>
              </a:rPr>
              <a:t>‹#›</a:t>
            </a:fld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03" name="PlaceHolder 3"/>
          <p:cNvSpPr>
            <a:spLocks noGrp="1"/>
          </p:cNvSpPr>
          <p:nvPr>
            <p:ph type="dt" idx="3"/>
          </p:nvPr>
        </p:nvSpPr>
        <p:spPr>
          <a:xfrm>
            <a:off x="1017360" y="7670880"/>
            <a:ext cx="2742120" cy="3639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>
            <a:lvl1pPr indent="0">
              <a:buNone/>
              <a:defRPr lang="en-US" sz="1400" b="0" strike="noStrike" spc="-1">
                <a:solidFill>
                  <a:srgbClr val="000000"/>
                </a:solidFill>
                <a:latin typeface="Calibri"/>
              </a:defRPr>
            </a:lvl1pPr>
          </a:lstStyle>
          <a:p>
            <a:pPr indent="0">
              <a:buNone/>
            </a:pPr>
            <a:r>
              <a:rPr lang="en-US" sz="1400" b="0" strike="noStrike" spc="-1">
                <a:solidFill>
                  <a:srgbClr val="000000"/>
                </a:solidFill>
                <a:latin typeface="Calibri"/>
              </a:rPr>
              <a:t>&lt;date/time&gt;</a:t>
            </a:r>
          </a:p>
        </p:txBody>
      </p:sp>
      <p:sp>
        <p:nvSpPr>
          <p:cNvPr id="904" name="PlaceHolder 4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en-US" sz="1800" b="0" strike="noStrike" spc="-1">
                <a:solidFill>
                  <a:schemeClr val="dk1"/>
                </a:solidFill>
                <a:latin typeface="Calibri"/>
              </a:rPr>
              <a:t>Click to edit the title text format</a:t>
            </a:r>
          </a:p>
        </p:txBody>
      </p:sp>
      <p:sp>
        <p:nvSpPr>
          <p:cNvPr id="905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800" b="0" strike="noStrike" spc="-1">
                <a:solidFill>
                  <a:schemeClr val="dk1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strike="noStrike" spc="-1">
                <a:solidFill>
                  <a:schemeClr val="dk1"/>
                </a:solidFill>
                <a:latin typeface="Calibri"/>
              </a:rPr>
              <a:t>Second Outline Level</a:t>
            </a:r>
          </a:p>
          <a:p>
            <a:pPr marL="1296000" lvl="2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strike="noStrike" spc="-1">
                <a:solidFill>
                  <a:schemeClr val="dk1"/>
                </a:solidFill>
                <a:latin typeface="Calibri"/>
              </a:rPr>
              <a:t>Third Outline Level</a:t>
            </a:r>
          </a:p>
          <a:p>
            <a:pPr marL="1728000" lvl="3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strike="noStrike" spc="-1">
                <a:solidFill>
                  <a:schemeClr val="dk1"/>
                </a:solidFill>
                <a:latin typeface="Calibri"/>
              </a:rPr>
              <a:t>Fourth Outline Level</a:t>
            </a:r>
          </a:p>
          <a:p>
            <a:pPr marL="2160000" lvl="4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chemeClr val="dk1"/>
                </a:solidFill>
                <a:latin typeface="Calibri"/>
              </a:rPr>
              <a:t>Fifth Outline Level</a:t>
            </a:r>
          </a:p>
          <a:p>
            <a:pPr marL="2592000" lvl="5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chemeClr val="dk1"/>
                </a:solidFill>
                <a:latin typeface="Calibri"/>
              </a:rPr>
              <a:t>Sixth Outline Level</a:t>
            </a:r>
          </a:p>
          <a:p>
            <a:pPr marL="3024000" lvl="6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chemeClr val="dk1"/>
                </a:solidFill>
                <a:latin typeface="Calibri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8" r:id="rId1"/>
    <p:sldLayoutId id="2147483899" r:id="rId2"/>
    <p:sldLayoutId id="214748390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s://doi.org/10.5281/zenodo.11065721" TargetMode="External"/><Relationship Id="rId3" Type="http://schemas.openxmlformats.org/officeDocument/2006/relationships/image" Target="../media/image11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hyperlink" Target="https://creativecommons.org/licenses/by/4.0/deed.en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www.nature.com/articles/sdata201618" TargetMode="Externa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s://zenodo.org/records/4071471" TargetMode="External"/><Relationship Id="rId13" Type="http://schemas.openxmlformats.org/officeDocument/2006/relationships/image" Target="../media/image28.png"/><Relationship Id="rId3" Type="http://schemas.openxmlformats.org/officeDocument/2006/relationships/image" Target="../media/image25.png"/><Relationship Id="rId7" Type="http://schemas.openxmlformats.org/officeDocument/2006/relationships/hyperlink" Target="https://scads.github.io/prompt-engineering-tutorial-2023/intro.html" TargetMode="External"/><Relationship Id="rId12" Type="http://schemas.openxmlformats.org/officeDocument/2006/relationships/hyperlink" Target="https://www.biorxiv.org/content/10.1101/236463v5.article-info" TargetMode="Externa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f1000research.com/slides/10-519" TargetMode="External"/><Relationship Id="rId11" Type="http://schemas.openxmlformats.org/officeDocument/2006/relationships/hyperlink" Target="https://focalplane.biologists.com/2020/07/01/lessons-learned-from-an-open-hardware-project-in-microscopy-the-mesospim-initiative-2/" TargetMode="External"/><Relationship Id="rId5" Type="http://schemas.openxmlformats.org/officeDocument/2006/relationships/image" Target="../media/image27.png"/><Relationship Id="rId10" Type="http://schemas.openxmlformats.org/officeDocument/2006/relationships/hyperlink" Target="https://github.com/HenriquesLab/ZeroCostDL4Mic" TargetMode="External"/><Relationship Id="rId4" Type="http://schemas.openxmlformats.org/officeDocument/2006/relationships/image" Target="../media/image26.png"/><Relationship Id="rId9" Type="http://schemas.openxmlformats.org/officeDocument/2006/relationships/hyperlink" Target="https://github.com/NEUBIAS/training-resources" TargetMode="External"/><Relationship Id="rId1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hyperlink" Target="https://biii.eu/" TargetMode="External"/><Relationship Id="rId7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nfdi4bioimage.github.io/training" TargetMode="External"/><Relationship Id="rId5" Type="http://schemas.openxmlformats.org/officeDocument/2006/relationships/hyperlink" Target="https://microscopydb.io/#get-involved" TargetMode="External"/><Relationship Id="rId4" Type="http://schemas.openxmlformats.org/officeDocument/2006/relationships/hyperlink" Target="https://bio.tools/" TargetMode="External"/><Relationship Id="rId9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f1000research.com/slides/10-519" TargetMode="Externa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scads.github.io/prompt-engineering-tutorial-2023" TargetMode="External"/><Relationship Id="rId2" Type="http://schemas.openxmlformats.org/officeDocument/2006/relationships/hyperlink" Target="https://www.youtube.com/@scads-ai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hyperlink" Target="https://twitter.com/DrHenningFalk" TargetMode="External"/><Relationship Id="rId7" Type="http://schemas.openxmlformats.org/officeDocument/2006/relationships/image" Target="../media/image2.png"/><Relationship Id="rId2" Type="http://schemas.openxmlformats.org/officeDocument/2006/relationships/hyperlink" Target="https://www.go-fair.org/fair-principles/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hyperlink" Target="https://creativecommons.org/licenses/by/4.0/" TargetMode="External"/><Relationship Id="rId4" Type="http://schemas.openxmlformats.org/officeDocument/2006/relationships/hyperlink" Target="https://numfocus.org/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f1000research.com/slides/11-1175" TargetMode="External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submit.biorxiv.org/submission/submit" TargetMode="External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s://creativecommons.org/licenses/by/4.0/deed.en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s://creativecommons.org/licenses/by/4.0/" TargetMode="Externa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s://creativecommons.org/licenses/by/4.0/" TargetMode="Externa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s://doi.org/10.5281/zenodo.11065721" TargetMode="External"/><Relationship Id="rId3" Type="http://schemas.openxmlformats.org/officeDocument/2006/relationships/hyperlink" Target="https://focalplane.biologists.com/2023/02/15/sharing-research-data-with-zenodo/" TargetMode="External"/><Relationship Id="rId7" Type="http://schemas.openxmlformats.org/officeDocument/2006/relationships/image" Target="../media/image14.png"/><Relationship Id="rId2" Type="http://schemas.openxmlformats.org/officeDocument/2006/relationships/hyperlink" Target="https://osf.io/2zgmc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focalplane.biologists.com/2023/05/06/if-you-license-it-itll-be-harder-to-steal-it-why-we-should-license-our-work/" TargetMode="External"/><Relationship Id="rId5" Type="http://schemas.openxmlformats.org/officeDocument/2006/relationships/hyperlink" Target="https://focalplane.biologists.com/2021/09/04/collaborative-bio-image-analysis-script-editing-with-git/" TargetMode="External"/><Relationship Id="rId4" Type="http://schemas.openxmlformats.org/officeDocument/2006/relationships/hyperlink" Target="https://focalplane.biologists.com/2023/07/26/sharing-your-poster-on-figshare/" TargetMode="External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52.jpeg"/><Relationship Id="rId3" Type="http://schemas.openxmlformats.org/officeDocument/2006/relationships/image" Target="../media/image44.tif"/><Relationship Id="rId7" Type="http://schemas.openxmlformats.org/officeDocument/2006/relationships/image" Target="../media/image47.png"/><Relationship Id="rId12" Type="http://schemas.openxmlformats.org/officeDocument/2006/relationships/image" Target="../media/image51.png"/><Relationship Id="rId2" Type="http://schemas.openxmlformats.org/officeDocument/2006/relationships/image" Target="../media/image43.jpeg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11" Type="http://schemas.openxmlformats.org/officeDocument/2006/relationships/image" Target="../media/image50.png"/><Relationship Id="rId5" Type="http://schemas.openxmlformats.org/officeDocument/2006/relationships/image" Target="../media/image45.png"/><Relationship Id="rId15" Type="http://schemas.openxmlformats.org/officeDocument/2006/relationships/image" Target="../media/image54.png"/><Relationship Id="rId10" Type="http://schemas.openxmlformats.org/officeDocument/2006/relationships/image" Target="../media/image49.jpeg"/><Relationship Id="rId4" Type="http://schemas.openxmlformats.org/officeDocument/2006/relationships/image" Target="../media/image12.png"/><Relationship Id="rId9" Type="http://schemas.openxmlformats.org/officeDocument/2006/relationships/image" Target="../media/image48.gif"/><Relationship Id="rId14" Type="http://schemas.openxmlformats.org/officeDocument/2006/relationships/image" Target="../media/image5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openmicroscopy.org/" TargetMode="Externa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hyperlink" Target="http://creativecommons.org/licenses/by/4.0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iorxiv.org/content/10.1101/236463v5.article-info" TargetMode="Externa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7" name="Textfeld 1"/>
          <p:cNvSpPr/>
          <p:nvPr/>
        </p:nvSpPr>
        <p:spPr>
          <a:xfrm>
            <a:off x="3453120" y="1225800"/>
            <a:ext cx="181440" cy="366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1838" name="Grafik 4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694440" y="361455"/>
            <a:ext cx="2125742" cy="864346"/>
          </a:xfrm>
          <a:prstGeom prst="rect">
            <a:avLst/>
          </a:prstGeom>
          <a:ln w="0">
            <a:noFill/>
          </a:ln>
        </p:spPr>
      </p:pic>
      <p:sp>
        <p:nvSpPr>
          <p:cNvPr id="1840" name="Textplatzhalter 2"/>
          <p:cNvSpPr/>
          <p:nvPr/>
        </p:nvSpPr>
        <p:spPr>
          <a:xfrm>
            <a:off x="694440" y="1326600"/>
            <a:ext cx="8693640" cy="314964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r>
              <a:rPr lang="en-US" sz="1100" b="0" strike="noStrike" spc="-1" dirty="0">
                <a:solidFill>
                  <a:srgbClr val="555A5B"/>
                </a:solidFill>
                <a:latin typeface="Open Sans"/>
                <a:ea typeface="DejaVu Sans"/>
              </a:rPr>
              <a:t>CENTER FOR SCALABLE DATA ANALYTICS AND </a:t>
            </a:r>
            <a:br>
              <a:rPr lang="en-US" sz="1100" b="0" strike="noStrike" spc="-1" dirty="0">
                <a:solidFill>
                  <a:srgbClr val="555A5B"/>
                </a:solidFill>
                <a:latin typeface="Open Sans"/>
                <a:ea typeface="DejaVu Sans"/>
              </a:rPr>
            </a:br>
            <a:r>
              <a:rPr lang="en-US" sz="1100" b="0" strike="noStrike" spc="-1" dirty="0">
                <a:solidFill>
                  <a:srgbClr val="555A5B"/>
                </a:solidFill>
                <a:latin typeface="Open Sans"/>
                <a:ea typeface="DejaVu Sans"/>
              </a:rPr>
              <a:t>ARTIFICIAL INTELLIGENCE</a:t>
            </a:r>
            <a:endParaRPr lang="en-US" sz="1100" b="0" strike="noStrike" spc="-1" dirty="0">
              <a:solidFill>
                <a:srgbClr val="000000"/>
              </a:solidFill>
              <a:latin typeface="Calibri"/>
            </a:endParaRPr>
          </a:p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endParaRPr lang="en-US" sz="2000" b="0" strike="noStrike" spc="-1" dirty="0">
              <a:solidFill>
                <a:srgbClr val="000000"/>
              </a:solidFill>
              <a:latin typeface="Calibri"/>
            </a:endParaRPr>
          </a:p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endParaRPr lang="en-US" sz="3200" b="0" strike="noStrike" spc="-1" dirty="0">
              <a:solidFill>
                <a:srgbClr val="000000"/>
              </a:solidFill>
              <a:latin typeface="Calibri"/>
            </a:endParaRPr>
          </a:p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r>
              <a:rPr lang="en-US" sz="4000" strike="noStrike" spc="-1" dirty="0">
                <a:solidFill>
                  <a:srgbClr val="064569"/>
                </a:solidFill>
                <a:latin typeface="Barlow" panose="00000500000000000000" pitchFamily="2" charset="0"/>
                <a:ea typeface="DejaVu Sans"/>
              </a:rPr>
              <a:t>Cultivating Open Training</a:t>
            </a:r>
          </a:p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r>
              <a:rPr lang="en-US" sz="4000" spc="-1" dirty="0">
                <a:solidFill>
                  <a:srgbClr val="064569"/>
                </a:solidFill>
                <a:latin typeface="Barlow" panose="00000500000000000000" pitchFamily="2" charset="0"/>
                <a:ea typeface="DejaVu Sans"/>
              </a:rPr>
              <a:t>to advance Bio-image Analysis</a:t>
            </a:r>
            <a:endParaRPr lang="en-US" sz="4000" strike="noStrike" spc="-1" dirty="0">
              <a:solidFill>
                <a:srgbClr val="064569"/>
              </a:solidFill>
              <a:latin typeface="Barlow" panose="00000500000000000000" pitchFamily="2" charset="0"/>
              <a:ea typeface="DejaVu Sans"/>
            </a:endParaRPr>
          </a:p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r>
              <a:rPr lang="en-US" sz="3600" b="0" strike="noStrike" spc="-1" dirty="0">
                <a:solidFill>
                  <a:srgbClr val="51B02F"/>
                </a:solidFill>
                <a:uFillTx/>
                <a:latin typeface="Barlow"/>
                <a:ea typeface="DejaVu Sans"/>
              </a:rPr>
              <a:t>Robert Haase</a:t>
            </a:r>
            <a:endParaRPr lang="en-US" sz="3600" b="0" strike="noStrike" spc="-1" dirty="0">
              <a:solidFill>
                <a:srgbClr val="51B02F"/>
              </a:solidFill>
              <a:latin typeface="Calibri"/>
            </a:endParaRPr>
          </a:p>
        </p:txBody>
      </p:sp>
      <p:sp>
        <p:nvSpPr>
          <p:cNvPr id="1843" name="Rectangle 148"/>
          <p:cNvSpPr/>
          <p:nvPr/>
        </p:nvSpPr>
        <p:spPr>
          <a:xfrm>
            <a:off x="0" y="0"/>
            <a:ext cx="525240" cy="317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1844" name="TextBox 2"/>
          <p:cNvSpPr/>
          <p:nvPr/>
        </p:nvSpPr>
        <p:spPr>
          <a:xfrm>
            <a:off x="3453120" y="6176463"/>
            <a:ext cx="5060391" cy="58332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en-US" sz="1600" b="0" strike="noStrike" spc="-1" dirty="0">
                <a:solidFill>
                  <a:schemeClr val="dk1"/>
                </a:solidFill>
                <a:latin typeface="Calibri"/>
              </a:rPr>
              <a:t>These slides can be reused under the terms of the </a:t>
            </a:r>
            <a:r>
              <a:rPr lang="en-US" sz="1600" spc="-1" dirty="0">
                <a:solidFill>
                  <a:schemeClr val="dk1"/>
                </a:solidFill>
                <a:latin typeface="Calibri"/>
                <a:hlinkClick r:id="rId4"/>
              </a:rPr>
              <a:t>CC-BY 4.0</a:t>
            </a:r>
            <a:r>
              <a:rPr lang="en-US" sz="1600" b="0" strike="noStrike" spc="-1" dirty="0">
                <a:solidFill>
                  <a:schemeClr val="dk1"/>
                </a:solidFill>
                <a:latin typeface="Calibri"/>
              </a:rPr>
              <a:t> license unless mentioned otherwise. </a:t>
            </a:r>
            <a:endParaRPr lang="en-US" sz="1600" b="0" strike="noStrike" spc="-1" dirty="0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B832000-C974-4479-68C9-0B05FD5A1D0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06099" y="347035"/>
            <a:ext cx="2523494" cy="847735"/>
          </a:xfrm>
          <a:prstGeom prst="rect">
            <a:avLst/>
          </a:prstGeom>
        </p:spPr>
      </p:pic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EF87DD3-54CB-6ECB-786B-0B7EA42217A0}"/>
              </a:ext>
            </a:extLst>
          </p:cNvPr>
          <p:cNvSpPr/>
          <p:nvPr/>
        </p:nvSpPr>
        <p:spPr>
          <a:xfrm>
            <a:off x="4006099" y="1322705"/>
            <a:ext cx="4206067" cy="43108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r>
              <a:rPr lang="en-US" sz="1100" b="0" strike="noStrike" spc="-1" dirty="0">
                <a:solidFill>
                  <a:srgbClr val="555A5B"/>
                </a:solidFill>
                <a:latin typeface="Open Sans"/>
                <a:ea typeface="DejaVu Sans"/>
              </a:rPr>
              <a:t>NATIONAL RESEARCH DATA MANAGEMENT INFRASTRUCTURE FOR MICROSCOPY AND BIOIMAGE ANALYSIS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968E7B5-68AD-E969-E68D-4D8D069CB7D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59791" y="347036"/>
            <a:ext cx="1112027" cy="847734"/>
          </a:xfrm>
          <a:prstGeom prst="rect">
            <a:avLst/>
          </a:prstGeom>
        </p:spPr>
      </p:pic>
      <p:sp>
        <p:nvSpPr>
          <p:cNvPr id="7" name="Textplatzhalter 2">
            <a:extLst>
              <a:ext uri="{FF2B5EF4-FFF2-40B4-BE49-F238E27FC236}">
                <a16:creationId xmlns:a16="http://schemas.microsoft.com/office/drawing/2014/main" id="{9016EFF5-B7F0-8359-94F3-21A373415B7E}"/>
              </a:ext>
            </a:extLst>
          </p:cNvPr>
          <p:cNvSpPr/>
          <p:nvPr/>
        </p:nvSpPr>
        <p:spPr>
          <a:xfrm>
            <a:off x="8290860" y="1322705"/>
            <a:ext cx="1373509" cy="43108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r>
              <a:rPr lang="en-US" sz="1100" b="0" strike="noStrike" spc="-1" dirty="0">
                <a:solidFill>
                  <a:srgbClr val="555A5B"/>
                </a:solidFill>
                <a:latin typeface="Open Sans"/>
                <a:ea typeface="DejaVu Sans"/>
              </a:rPr>
              <a:t>GLOBAL BIOIMAGE ANALYST’S SOCIETY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F23112A-386E-CDF3-79F6-0BF8D17561E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19320" y="1829985"/>
            <a:ext cx="3763197" cy="377761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040018D-7871-8236-E8CE-A4979E9F4479}"/>
              </a:ext>
            </a:extLst>
          </p:cNvPr>
          <p:cNvSpPr txBox="1"/>
          <p:nvPr/>
        </p:nvSpPr>
        <p:spPr>
          <a:xfrm>
            <a:off x="7940675" y="5609539"/>
            <a:ext cx="78295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0" strike="noStrike" spc="-1" dirty="0">
                <a:solidFill>
                  <a:schemeClr val="dk1"/>
                </a:solidFill>
                <a:latin typeface="Calibri"/>
                <a:hlinkClick r:id="rId8"/>
              </a:rPr>
              <a:t>https://doi.org/10.5281/zenodo.11065721</a:t>
            </a:r>
            <a:r>
              <a:rPr lang="en-US" sz="1800" b="0" strike="noStrike" spc="-1" dirty="0">
                <a:solidFill>
                  <a:schemeClr val="dk1"/>
                </a:solidFill>
                <a:latin typeface="Calibri"/>
              </a:rPr>
              <a:t> 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E8154C-F782-8B74-D8C0-B8316ABB37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 FAIR-principles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A4C2430-332B-E7B3-98B7-466DA0F40FA7}"/>
              </a:ext>
            </a:extLst>
          </p:cNvPr>
          <p:cNvSpPr txBox="1"/>
          <p:nvPr/>
        </p:nvSpPr>
        <p:spPr>
          <a:xfrm>
            <a:off x="607763" y="1462320"/>
            <a:ext cx="4315301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/>
              <a:t>Findable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/>
              <a:t>Accessible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/>
              <a:t>Interoperable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/>
              <a:t>Reusable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735929D-23B0-F8DF-B41B-1BE76B6F7F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90171" y="3889746"/>
            <a:ext cx="2063578" cy="206357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1DADAD1-E049-83CD-F635-2278B42128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07541" y="1360818"/>
            <a:ext cx="5453743" cy="4465386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BEB3F1F-3DD9-5179-342D-FB9BDDA5D387}"/>
              </a:ext>
            </a:extLst>
          </p:cNvPr>
          <p:cNvSpPr txBox="1"/>
          <p:nvPr/>
        </p:nvSpPr>
        <p:spPr>
          <a:xfrm>
            <a:off x="3594327" y="6273283"/>
            <a:ext cx="78254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5"/>
              </a:rPr>
              <a:t>https://www.nature.com/articles/sdata201618</a:t>
            </a:r>
            <a:r>
              <a:rPr lang="en-US" dirty="0"/>
              <a:t> </a:t>
            </a:r>
          </a:p>
        </p:txBody>
      </p:sp>
      <p:sp>
        <p:nvSpPr>
          <p:cNvPr id="9" name="Speech Bubble: Rectangle 8">
            <a:extLst>
              <a:ext uri="{FF2B5EF4-FFF2-40B4-BE49-F238E27FC236}">
                <a16:creationId xmlns:a16="http://schemas.microsoft.com/office/drawing/2014/main" id="{AA7E6488-CE2E-51D2-3C7F-BF8A88AC6E54}"/>
              </a:ext>
            </a:extLst>
          </p:cNvPr>
          <p:cNvSpPr/>
          <p:nvPr/>
        </p:nvSpPr>
        <p:spPr>
          <a:xfrm>
            <a:off x="8384840" y="888047"/>
            <a:ext cx="3641272" cy="1632821"/>
          </a:xfrm>
          <a:prstGeom prst="wedgeRectCallout">
            <a:avLst>
              <a:gd name="adj1" fmla="val -84061"/>
              <a:gd name="adj2" fmla="val 64000"/>
            </a:avLst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accent1">
                    <a:lumMod val="75000"/>
                  </a:schemeClr>
                </a:solidFill>
              </a:rPr>
              <a:t>NEUBIAS Trainings happened between 2015 and 2020.</a:t>
            </a:r>
          </a:p>
          <a:p>
            <a:pPr algn="ctr"/>
            <a:r>
              <a:rPr lang="en-US" sz="2000" dirty="0">
                <a:solidFill>
                  <a:schemeClr val="accent1">
                    <a:lumMod val="75000"/>
                  </a:schemeClr>
                </a:solidFill>
              </a:rPr>
              <a:t>It’s </a:t>
            </a:r>
            <a:r>
              <a:rPr lang="en-US" sz="2000" i="1" dirty="0">
                <a:solidFill>
                  <a:schemeClr val="accent1">
                    <a:lumMod val="75000"/>
                  </a:schemeClr>
                </a:solidFill>
              </a:rPr>
              <a:t>ok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</a:rPr>
              <a:t> that we didn’t follow the FAIR principles </a:t>
            </a:r>
            <a:r>
              <a:rPr lang="en-US" sz="2000" i="1" dirty="0">
                <a:solidFill>
                  <a:schemeClr val="accent1">
                    <a:lumMod val="75000"/>
                  </a:schemeClr>
                </a:solidFill>
              </a:rPr>
              <a:t>yet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</a:rPr>
              <a:t>.</a:t>
            </a:r>
          </a:p>
        </p:txBody>
      </p:sp>
      <p:sp>
        <p:nvSpPr>
          <p:cNvPr id="10" name="Speech Bubble: Rectangle 9">
            <a:extLst>
              <a:ext uri="{FF2B5EF4-FFF2-40B4-BE49-F238E27FC236}">
                <a16:creationId xmlns:a16="http://schemas.microsoft.com/office/drawing/2014/main" id="{5EE140D2-69F6-153D-742A-026B590CD689}"/>
              </a:ext>
            </a:extLst>
          </p:cNvPr>
          <p:cNvSpPr/>
          <p:nvPr/>
        </p:nvSpPr>
        <p:spPr>
          <a:xfrm>
            <a:off x="10205476" y="2739592"/>
            <a:ext cx="1804426" cy="1632821"/>
          </a:xfrm>
          <a:prstGeom prst="wedgeRectCallout">
            <a:avLst>
              <a:gd name="adj1" fmla="val 18409"/>
              <a:gd name="adj2" fmla="val -59003"/>
            </a:avLst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But we could do it now. We </a:t>
            </a:r>
            <a:r>
              <a:rPr lang="en-US" sz="2000" i="1" dirty="0"/>
              <a:t>just</a:t>
            </a:r>
            <a:r>
              <a:rPr lang="en-US" sz="2000" dirty="0"/>
              <a:t> need to change our sharing culture.</a:t>
            </a:r>
          </a:p>
        </p:txBody>
      </p:sp>
    </p:spTree>
    <p:extLst>
      <p:ext uri="{BB962C8B-B14F-4D97-AF65-F5344CB8AC3E}">
        <p14:creationId xmlns:p14="http://schemas.microsoft.com/office/powerpoint/2010/main" val="2942452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E570E8-7276-2841-88DC-3A61416192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D0E35547-DA83-A307-92A3-3B9873ABDDD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43748"/>
          <a:stretch/>
        </p:blipFill>
        <p:spPr>
          <a:xfrm>
            <a:off x="5015786" y="144413"/>
            <a:ext cx="3996500" cy="234881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C7B3567-086A-978F-15DB-D11F242307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2073" y="1894408"/>
            <a:ext cx="3553343" cy="260355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8DAB6D3-86F7-E7A0-592F-B936E0674F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66421" y="3300000"/>
            <a:ext cx="4177694" cy="2578909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6FD7F764-D71D-7466-FD14-18DEB08A9B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Where to share?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1719163-3A0C-7086-E048-36D395F701E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32768" y="1269860"/>
            <a:ext cx="4182865" cy="3242316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93CB183E-1DB3-9555-6AAE-11236A6C6511}"/>
              </a:ext>
            </a:extLst>
          </p:cNvPr>
          <p:cNvSpPr txBox="1"/>
          <p:nvPr/>
        </p:nvSpPr>
        <p:spPr>
          <a:xfrm>
            <a:off x="3002788" y="6057986"/>
            <a:ext cx="5358028" cy="10618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dirty="0">
                <a:hlinkClick r:id="rId6"/>
              </a:rPr>
              <a:t>https://f1000research.com/slides/10-519</a:t>
            </a:r>
            <a:endParaRPr lang="en-US" sz="900" dirty="0"/>
          </a:p>
          <a:p>
            <a:r>
              <a:rPr lang="en-US" sz="900" dirty="0">
                <a:hlinkClick r:id="rId7"/>
              </a:rPr>
              <a:t>https://scads.github.io/prompt-engineering-tutorial-2023/intro.html</a:t>
            </a:r>
            <a:r>
              <a:rPr lang="en-US" sz="900" dirty="0"/>
              <a:t> </a:t>
            </a:r>
            <a:r>
              <a:rPr lang="en-US" sz="900" dirty="0">
                <a:hlinkClick r:id="rId8"/>
              </a:rPr>
              <a:t>https://zenodo.org/records/4071471</a:t>
            </a:r>
            <a:r>
              <a:rPr lang="en-US" sz="900" dirty="0"/>
              <a:t> </a:t>
            </a:r>
          </a:p>
          <a:p>
            <a:r>
              <a:rPr lang="en-US" sz="900" dirty="0">
                <a:hlinkClick r:id="rId9"/>
              </a:rPr>
              <a:t>https://github.com/NEUBIAS/training-resources</a:t>
            </a:r>
            <a:r>
              <a:rPr lang="en-US" sz="900" dirty="0"/>
              <a:t> </a:t>
            </a:r>
            <a:r>
              <a:rPr lang="en-US" sz="900" dirty="0">
                <a:hlinkClick r:id="rId10"/>
              </a:rPr>
              <a:t>ZeroCostDL4Mic</a:t>
            </a:r>
            <a:r>
              <a:rPr lang="en-US" sz="900" dirty="0"/>
              <a:t>  </a:t>
            </a:r>
            <a:r>
              <a:rPr lang="en-US" sz="900" dirty="0">
                <a:hlinkClick r:id="rId11"/>
              </a:rPr>
              <a:t>https://focalplane.biologists.com/2020/07/01/lessons-learned-from-an-open-hardware-project-in-microscopy-the-mesospim-initiative-2/</a:t>
            </a:r>
            <a:r>
              <a:rPr lang="en-US" sz="900" dirty="0"/>
              <a:t> </a:t>
            </a:r>
            <a:r>
              <a:rPr lang="en-US" sz="900" b="0" dirty="0">
                <a:hlinkClick r:id="rId12"/>
              </a:rPr>
              <a:t>https://www.biorxiv.org/content/10.1101/236463v5.article-info</a:t>
            </a:r>
            <a:r>
              <a:rPr lang="en-US" sz="900" b="0" dirty="0"/>
              <a:t> </a:t>
            </a:r>
            <a:endParaRPr lang="en-US" sz="900" dirty="0"/>
          </a:p>
          <a:p>
            <a:endParaRPr lang="en-US" sz="900" dirty="0"/>
          </a:p>
          <a:p>
            <a:r>
              <a:rPr lang="en-US" sz="900" dirty="0"/>
              <a:t>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AEC8AB7-6CDB-835A-4263-E81F10C43204}"/>
              </a:ext>
            </a:extLst>
          </p:cNvPr>
          <p:cNvSpPr txBox="1"/>
          <p:nvPr/>
        </p:nvSpPr>
        <p:spPr>
          <a:xfrm>
            <a:off x="528397" y="1372274"/>
            <a:ext cx="505156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92100" indent="-228600">
              <a:buFont typeface="Arial" panose="020B0604020202020204" pitchFamily="34" charset="0"/>
              <a:buChar char="•"/>
            </a:pPr>
            <a:r>
              <a:rPr lang="en-US" sz="2400" dirty="0"/>
              <a:t>Open </a:t>
            </a:r>
            <a:r>
              <a:rPr lang="en-US" sz="2400" i="1" dirty="0"/>
              <a:t>training</a:t>
            </a:r>
            <a:r>
              <a:rPr lang="en-US" sz="2400" dirty="0"/>
              <a:t> related content</a:t>
            </a:r>
          </a:p>
          <a:p>
            <a:pPr lvl="1" indent="-177800">
              <a:buFont typeface="Arial" panose="020B0604020202020204" pitchFamily="34" charset="0"/>
              <a:buChar char="•"/>
            </a:pPr>
            <a:r>
              <a:rPr lang="en-US" sz="2400" dirty="0" err="1"/>
              <a:t>bioRxiv</a:t>
            </a:r>
            <a:r>
              <a:rPr lang="en-US" sz="2400" dirty="0"/>
              <a:t> (manuscripts)</a:t>
            </a:r>
          </a:p>
          <a:p>
            <a:pPr lvl="1" indent="-177800">
              <a:buFont typeface="Arial" panose="020B0604020202020204" pitchFamily="34" charset="0"/>
              <a:buChar char="•"/>
            </a:pPr>
            <a:r>
              <a:rPr lang="en-US" sz="2400" dirty="0" err="1"/>
              <a:t>Figshare</a:t>
            </a:r>
            <a:r>
              <a:rPr lang="en-US" sz="2400" dirty="0"/>
              <a:t> (figure)</a:t>
            </a:r>
          </a:p>
          <a:p>
            <a:pPr lvl="1" indent="-177800">
              <a:buFont typeface="Arial" panose="020B0604020202020204" pitchFamily="34" charset="0"/>
              <a:buChar char="•"/>
            </a:pPr>
            <a:r>
              <a:rPr lang="en-US" sz="2400" dirty="0"/>
              <a:t>F1000/NEUBIAS (slides)</a:t>
            </a:r>
          </a:p>
          <a:p>
            <a:pPr lvl="1" indent="-177800">
              <a:buFont typeface="Arial" panose="020B0604020202020204" pitchFamily="34" charset="0"/>
              <a:buChar char="•"/>
            </a:pPr>
            <a:r>
              <a:rPr lang="en-US" sz="2400" dirty="0"/>
              <a:t>Bioimage Archive (data)</a:t>
            </a:r>
          </a:p>
          <a:p>
            <a:pPr lvl="1" indent="-177800">
              <a:buFont typeface="Arial" panose="020B0604020202020204" pitchFamily="34" charset="0"/>
              <a:buChar char="•"/>
            </a:pPr>
            <a:r>
              <a:rPr lang="en-US" sz="2400" dirty="0" err="1"/>
              <a:t>Github</a:t>
            </a:r>
            <a:r>
              <a:rPr lang="en-US" sz="2400" dirty="0"/>
              <a:t> (code)</a:t>
            </a:r>
          </a:p>
          <a:p>
            <a:pPr lvl="1" indent="-177800">
              <a:buFont typeface="Arial" panose="020B0604020202020204" pitchFamily="34" charset="0"/>
              <a:buChar char="•"/>
            </a:pPr>
            <a:r>
              <a:rPr lang="en-US" sz="2400" dirty="0" err="1"/>
              <a:t>Github</a:t>
            </a:r>
            <a:r>
              <a:rPr lang="en-US" sz="2400" dirty="0"/>
              <a:t> pages (user docs)</a:t>
            </a:r>
          </a:p>
          <a:p>
            <a:pPr lvl="1" indent="-177800">
              <a:buFont typeface="Arial" panose="020B0604020202020204" pitchFamily="34" charset="0"/>
              <a:buChar char="•"/>
            </a:pPr>
            <a:r>
              <a:rPr lang="en-US" sz="2400" dirty="0" err="1"/>
              <a:t>Zenodo</a:t>
            </a:r>
            <a:r>
              <a:rPr lang="en-US" sz="2400" dirty="0"/>
              <a:t> (data/slides)</a:t>
            </a:r>
          </a:p>
          <a:p>
            <a:pPr lvl="1" indent="-177800">
              <a:buFont typeface="Arial" panose="020B0604020202020204" pitchFamily="34" charset="0"/>
              <a:buChar char="•"/>
            </a:pPr>
            <a:r>
              <a:rPr lang="en-US" sz="2400" dirty="0" err="1"/>
              <a:t>Focalplane</a:t>
            </a:r>
            <a:r>
              <a:rPr lang="en-US" sz="2400" dirty="0"/>
              <a:t> (blogs)</a:t>
            </a:r>
          </a:p>
          <a:p>
            <a:pPr lvl="1" indent="-1778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Institutional servers </a:t>
            </a:r>
            <a:br>
              <a:rPr lang="en-US" sz="2400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(if there is no alternative)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US" sz="24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D3D7C9B-5F88-BD2D-DAE7-F8AED761469A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948910" y="2672300"/>
            <a:ext cx="3804315" cy="306223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D3FD3C8-E63C-309F-6F64-02DD5A16A2C9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919618" y="3086100"/>
            <a:ext cx="3104590" cy="2884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8001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7AC9A853-68B0-96F0-09CF-2A301C27D4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685" y="3412633"/>
            <a:ext cx="3853197" cy="257603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623DA13-CDD2-C867-7CA9-C7FB3C85E1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Findability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46350B1-1B64-FE33-C3CA-313B23AF29F2}"/>
              </a:ext>
            </a:extLst>
          </p:cNvPr>
          <p:cNvSpPr txBox="1"/>
          <p:nvPr/>
        </p:nvSpPr>
        <p:spPr>
          <a:xfrm>
            <a:off x="3214915" y="6060485"/>
            <a:ext cx="539350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hlinkClick r:id="rId3"/>
              </a:rPr>
              <a:t>https://biii.eu/</a:t>
            </a:r>
            <a:r>
              <a:rPr lang="en-US" sz="1600" dirty="0"/>
              <a:t>  </a:t>
            </a:r>
            <a:r>
              <a:rPr lang="en-US" sz="1600" dirty="0">
                <a:hlinkClick r:id="rId4"/>
              </a:rPr>
              <a:t>https://bio.tools/</a:t>
            </a:r>
            <a:r>
              <a:rPr lang="en-US" sz="1600" dirty="0"/>
              <a:t> </a:t>
            </a:r>
            <a:br>
              <a:rPr lang="en-US" sz="1600" dirty="0"/>
            </a:br>
            <a:r>
              <a:rPr lang="en-US" sz="1600" dirty="0">
                <a:hlinkClick r:id="rId5"/>
              </a:rPr>
              <a:t>https://microscopydb.io/#get-involved</a:t>
            </a:r>
            <a:r>
              <a:rPr lang="en-US" sz="1600" dirty="0"/>
              <a:t>  </a:t>
            </a:r>
            <a:r>
              <a:rPr lang="en-US" sz="1600" dirty="0">
                <a:hlinkClick r:id="rId6"/>
              </a:rPr>
              <a:t>https://nfdi4bioimage.github.io/training</a:t>
            </a:r>
            <a:r>
              <a:rPr lang="en-US" sz="1600" dirty="0"/>
              <a:t>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3566FC1-DA87-9C72-5668-06513A00317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39133" y="152400"/>
            <a:ext cx="5416377" cy="3820160"/>
          </a:xfrm>
          <a:prstGeom prst="rect">
            <a:avLst/>
          </a:prstGeom>
        </p:spPr>
      </p:pic>
      <p:pic>
        <p:nvPicPr>
          <p:cNvPr id="2050" name="Picture 2" descr="search bar">
            <a:extLst>
              <a:ext uri="{FF2B5EF4-FFF2-40B4-BE49-F238E27FC236}">
                <a16:creationId xmlns:a16="http://schemas.microsoft.com/office/drawing/2014/main" id="{55004AF4-9A15-D743-F3E8-0143034014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7370" y="3114273"/>
            <a:ext cx="6138139" cy="2874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F457CF5-8282-C3B1-E44C-C93A5F7E095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390216" y="1721721"/>
            <a:ext cx="4669704" cy="3175399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E7A4DA4-306D-B4F5-6384-D0ACB12219E5}"/>
              </a:ext>
            </a:extLst>
          </p:cNvPr>
          <p:cNvSpPr>
            <a:spLocks noGrp="1"/>
          </p:cNvSpPr>
          <p:nvPr>
            <p:ph/>
          </p:nvPr>
        </p:nvSpPr>
        <p:spPr>
          <a:xfrm>
            <a:off x="628154" y="1503276"/>
            <a:ext cx="4192305" cy="1824480"/>
          </a:xfrm>
        </p:spPr>
        <p:txBody>
          <a:bodyPr>
            <a:normAutofit fontScale="92500"/>
          </a:bodyPr>
          <a:lstStyle/>
          <a:p>
            <a:pPr marL="233363" indent="-233363">
              <a:buFont typeface="Arial" panose="020B0604020202020204" pitchFamily="34" charset="0"/>
              <a:buChar char="•"/>
            </a:pPr>
            <a:r>
              <a:rPr lang="en-US" sz="2800" dirty="0"/>
              <a:t>Make sure your materials are listed in public search indices</a:t>
            </a:r>
          </a:p>
          <a:p>
            <a:pPr marL="233363" indent="-233363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233363" indent="-233363">
              <a:buFont typeface="Arial" panose="020B0604020202020204" pitchFamily="34" charset="0"/>
              <a:buChar char="•"/>
            </a:pPr>
            <a:r>
              <a:rPr lang="en-US" sz="2800" dirty="0"/>
              <a:t>Do not trust google to make your stuff findable</a:t>
            </a:r>
          </a:p>
        </p:txBody>
      </p:sp>
    </p:spTree>
    <p:extLst>
      <p:ext uri="{BB962C8B-B14F-4D97-AF65-F5344CB8AC3E}">
        <p14:creationId xmlns:p14="http://schemas.microsoft.com/office/powerpoint/2010/main" val="1404354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A4017-9F02-F689-476F-481D4124A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Incentives: Findability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58E5B2C-169D-2054-9577-FD3D12D693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2795" y="2055299"/>
            <a:ext cx="6247243" cy="385645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0D24258-5BA3-A1F7-CE38-4BE8333F5AB5}"/>
              </a:ext>
            </a:extLst>
          </p:cNvPr>
          <p:cNvSpPr txBox="1"/>
          <p:nvPr/>
        </p:nvSpPr>
        <p:spPr>
          <a:xfrm>
            <a:off x="3887010" y="6296955"/>
            <a:ext cx="721561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3"/>
              </a:rPr>
              <a:t>https://f1000research.com/slides/10-519</a:t>
            </a:r>
            <a:r>
              <a:rPr lang="en-US" dirty="0"/>
              <a:t> </a:t>
            </a:r>
          </a:p>
        </p:txBody>
      </p:sp>
      <p:sp>
        <p:nvSpPr>
          <p:cNvPr id="8" name="Speech Bubble: Rectangle 7">
            <a:extLst>
              <a:ext uri="{FF2B5EF4-FFF2-40B4-BE49-F238E27FC236}">
                <a16:creationId xmlns:a16="http://schemas.microsoft.com/office/drawing/2014/main" id="{88203E17-7BB9-FD09-792C-4396FE2242AD}"/>
              </a:ext>
            </a:extLst>
          </p:cNvPr>
          <p:cNvSpPr/>
          <p:nvPr/>
        </p:nvSpPr>
        <p:spPr>
          <a:xfrm>
            <a:off x="986827" y="2195583"/>
            <a:ext cx="2489703" cy="1189425"/>
          </a:xfrm>
          <a:prstGeom prst="wedgeRectCallout">
            <a:avLst>
              <a:gd name="adj1" fmla="val -56395"/>
              <a:gd name="adj2" fmla="val 44127"/>
            </a:avLst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You remember that talk you gave in 2021? </a:t>
            </a:r>
          </a:p>
        </p:txBody>
      </p:sp>
      <p:sp>
        <p:nvSpPr>
          <p:cNvPr id="9" name="Speech Bubble: Rectangle 8">
            <a:extLst>
              <a:ext uri="{FF2B5EF4-FFF2-40B4-BE49-F238E27FC236}">
                <a16:creationId xmlns:a16="http://schemas.microsoft.com/office/drawing/2014/main" id="{A4014A10-2422-A049-FF72-E57E2CF068DE}"/>
              </a:ext>
            </a:extLst>
          </p:cNvPr>
          <p:cNvSpPr/>
          <p:nvPr/>
        </p:nvSpPr>
        <p:spPr>
          <a:xfrm>
            <a:off x="986827" y="3471134"/>
            <a:ext cx="2489703" cy="1189425"/>
          </a:xfrm>
          <a:prstGeom prst="wedgeRectCallout">
            <a:avLst>
              <a:gd name="adj1" fmla="val -56662"/>
              <a:gd name="adj2" fmla="val -43965"/>
            </a:avLst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Where are the slides?</a:t>
            </a:r>
          </a:p>
        </p:txBody>
      </p:sp>
      <p:sp>
        <p:nvSpPr>
          <p:cNvPr id="10" name="Speech Bubble: Rectangle 9">
            <a:extLst>
              <a:ext uri="{FF2B5EF4-FFF2-40B4-BE49-F238E27FC236}">
                <a16:creationId xmlns:a16="http://schemas.microsoft.com/office/drawing/2014/main" id="{6FC0B666-A3C7-F74E-350C-DE309460DA26}"/>
              </a:ext>
            </a:extLst>
          </p:cNvPr>
          <p:cNvSpPr/>
          <p:nvPr/>
        </p:nvSpPr>
        <p:spPr>
          <a:xfrm>
            <a:off x="2178808" y="4746685"/>
            <a:ext cx="2489703" cy="1189425"/>
          </a:xfrm>
          <a:prstGeom prst="wedgeRectCallout">
            <a:avLst>
              <a:gd name="adj1" fmla="val 60429"/>
              <a:gd name="adj2" fmla="val -59188"/>
            </a:avLst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Online, </a:t>
            </a:r>
            <a:br>
              <a:rPr lang="en-US" sz="2400" dirty="0">
                <a:solidFill>
                  <a:schemeClr val="tx1"/>
                </a:solidFill>
              </a:rPr>
            </a:br>
            <a:r>
              <a:rPr lang="en-US" sz="2400" dirty="0">
                <a:solidFill>
                  <a:schemeClr val="tx1"/>
                </a:solidFill>
              </a:rPr>
              <a:t>open access!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587582D-6D69-738C-1DE9-C174FB830051}"/>
              </a:ext>
            </a:extLst>
          </p:cNvPr>
          <p:cNvGrpSpPr>
            <a:grpSpLocks noChangeAspect="1"/>
          </p:cNvGrpSpPr>
          <p:nvPr/>
        </p:nvGrpSpPr>
        <p:grpSpPr>
          <a:xfrm>
            <a:off x="4864537" y="3930382"/>
            <a:ext cx="686311" cy="1591093"/>
            <a:chOff x="621102" y="2631056"/>
            <a:chExt cx="379563" cy="879951"/>
          </a:xfrm>
          <a:solidFill>
            <a:schemeClr val="bg1"/>
          </a:solidFill>
        </p:grpSpPr>
        <p:sp>
          <p:nvSpPr>
            <p:cNvPr id="12" name="Smiley Face 11">
              <a:extLst>
                <a:ext uri="{FF2B5EF4-FFF2-40B4-BE49-F238E27FC236}">
                  <a16:creationId xmlns:a16="http://schemas.microsoft.com/office/drawing/2014/main" id="{1B2F0A54-2F77-582A-C884-CB079861ED8F}"/>
                </a:ext>
              </a:extLst>
            </p:cNvPr>
            <p:cNvSpPr/>
            <p:nvPr/>
          </p:nvSpPr>
          <p:spPr>
            <a:xfrm>
              <a:off x="621102" y="2631056"/>
              <a:ext cx="379563" cy="362309"/>
            </a:xfrm>
            <a:prstGeom prst="smileyFace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2B7B5570-8940-EB36-8DB9-EA0C4DAF1248}"/>
                </a:ext>
              </a:extLst>
            </p:cNvPr>
            <p:cNvCxnSpPr>
              <a:stCxn id="12" idx="4"/>
            </p:cNvCxnSpPr>
            <p:nvPr/>
          </p:nvCxnSpPr>
          <p:spPr>
            <a:xfrm flipH="1">
              <a:off x="810883" y="2993365"/>
              <a:ext cx="1" cy="403823"/>
            </a:xfrm>
            <a:prstGeom prst="line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97090209-61D1-D846-67D2-92D738686AB2}"/>
                </a:ext>
              </a:extLst>
            </p:cNvPr>
            <p:cNvCxnSpPr>
              <a:stCxn id="12" idx="4"/>
            </p:cNvCxnSpPr>
            <p:nvPr/>
          </p:nvCxnSpPr>
          <p:spPr>
            <a:xfrm>
              <a:off x="810884" y="2993365"/>
              <a:ext cx="139027" cy="113819"/>
            </a:xfrm>
            <a:prstGeom prst="line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CD149117-19AA-E960-7F0D-EF62BCE49023}"/>
                </a:ext>
              </a:extLst>
            </p:cNvPr>
            <p:cNvCxnSpPr>
              <a:stCxn id="12" idx="4"/>
            </p:cNvCxnSpPr>
            <p:nvPr/>
          </p:nvCxnSpPr>
          <p:spPr>
            <a:xfrm flipH="1">
              <a:off x="671856" y="2993365"/>
              <a:ext cx="139028" cy="113819"/>
            </a:xfrm>
            <a:prstGeom prst="line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3F26A5BC-039F-827C-6914-CED456B7B05B}"/>
                </a:ext>
              </a:extLst>
            </p:cNvPr>
            <p:cNvCxnSpPr/>
            <p:nvPr/>
          </p:nvCxnSpPr>
          <p:spPr>
            <a:xfrm flipH="1">
              <a:off x="671855" y="3397188"/>
              <a:ext cx="139028" cy="113819"/>
            </a:xfrm>
            <a:prstGeom prst="line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BFF406B1-9C11-D4E7-6BAB-5004F11D4E81}"/>
                </a:ext>
              </a:extLst>
            </p:cNvPr>
            <p:cNvCxnSpPr/>
            <p:nvPr/>
          </p:nvCxnSpPr>
          <p:spPr>
            <a:xfrm>
              <a:off x="810883" y="3397187"/>
              <a:ext cx="139027" cy="113819"/>
            </a:xfrm>
            <a:prstGeom prst="line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1C90EC51-D934-8AB1-4938-89D27F313D6B}"/>
              </a:ext>
            </a:extLst>
          </p:cNvPr>
          <p:cNvGrpSpPr>
            <a:grpSpLocks noChangeAspect="1"/>
          </p:cNvGrpSpPr>
          <p:nvPr/>
        </p:nvGrpSpPr>
        <p:grpSpPr>
          <a:xfrm>
            <a:off x="74378" y="3069466"/>
            <a:ext cx="686311" cy="1591093"/>
            <a:chOff x="621102" y="2631056"/>
            <a:chExt cx="379563" cy="879951"/>
          </a:xfrm>
          <a:solidFill>
            <a:schemeClr val="bg1"/>
          </a:solidFill>
        </p:grpSpPr>
        <p:sp>
          <p:nvSpPr>
            <p:cNvPr id="19" name="Smiley Face 18">
              <a:extLst>
                <a:ext uri="{FF2B5EF4-FFF2-40B4-BE49-F238E27FC236}">
                  <a16:creationId xmlns:a16="http://schemas.microsoft.com/office/drawing/2014/main" id="{41901E24-924F-8F60-635A-DB618114C1BF}"/>
                </a:ext>
              </a:extLst>
            </p:cNvPr>
            <p:cNvSpPr/>
            <p:nvPr/>
          </p:nvSpPr>
          <p:spPr>
            <a:xfrm>
              <a:off x="621102" y="2631056"/>
              <a:ext cx="379563" cy="362309"/>
            </a:xfrm>
            <a:prstGeom prst="smileyFace">
              <a:avLst>
                <a:gd name="adj" fmla="val 4653"/>
              </a:avLst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111DACC1-3E00-C5F1-005D-1C1A8E9AACD6}"/>
                </a:ext>
              </a:extLst>
            </p:cNvPr>
            <p:cNvCxnSpPr>
              <a:stCxn id="19" idx="4"/>
            </p:cNvCxnSpPr>
            <p:nvPr/>
          </p:nvCxnSpPr>
          <p:spPr>
            <a:xfrm flipH="1">
              <a:off x="810883" y="2993365"/>
              <a:ext cx="1" cy="403823"/>
            </a:xfrm>
            <a:prstGeom prst="line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1BF78428-9A33-D0E4-4514-5A2EFD73BC2B}"/>
                </a:ext>
              </a:extLst>
            </p:cNvPr>
            <p:cNvCxnSpPr>
              <a:stCxn id="19" idx="4"/>
            </p:cNvCxnSpPr>
            <p:nvPr/>
          </p:nvCxnSpPr>
          <p:spPr>
            <a:xfrm>
              <a:off x="810884" y="2993365"/>
              <a:ext cx="139027" cy="113819"/>
            </a:xfrm>
            <a:prstGeom prst="line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503F7CE0-5C82-84AE-C706-604DA587A8C6}"/>
                </a:ext>
              </a:extLst>
            </p:cNvPr>
            <p:cNvCxnSpPr>
              <a:stCxn id="19" idx="4"/>
            </p:cNvCxnSpPr>
            <p:nvPr/>
          </p:nvCxnSpPr>
          <p:spPr>
            <a:xfrm flipH="1">
              <a:off x="671856" y="2993365"/>
              <a:ext cx="139028" cy="113819"/>
            </a:xfrm>
            <a:prstGeom prst="line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CCAA1531-4DBB-733B-77E7-C9096750CFB1}"/>
                </a:ext>
              </a:extLst>
            </p:cNvPr>
            <p:cNvCxnSpPr/>
            <p:nvPr/>
          </p:nvCxnSpPr>
          <p:spPr>
            <a:xfrm flipH="1">
              <a:off x="671855" y="3397188"/>
              <a:ext cx="139028" cy="113819"/>
            </a:xfrm>
            <a:prstGeom prst="line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923449D6-085E-AB58-4748-F15F8F781694}"/>
                </a:ext>
              </a:extLst>
            </p:cNvPr>
            <p:cNvCxnSpPr/>
            <p:nvPr/>
          </p:nvCxnSpPr>
          <p:spPr>
            <a:xfrm>
              <a:off x="810883" y="3397187"/>
              <a:ext cx="139027" cy="113819"/>
            </a:xfrm>
            <a:prstGeom prst="line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95EAB799-FA55-CB7F-B065-FF72D310A769}"/>
              </a:ext>
            </a:extLst>
          </p:cNvPr>
          <p:cNvSpPr txBox="1"/>
          <p:nvPr/>
        </p:nvSpPr>
        <p:spPr>
          <a:xfrm>
            <a:off x="543224" y="1418400"/>
            <a:ext cx="986245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Your </a:t>
            </a:r>
            <a:r>
              <a:rPr lang="en-US" sz="2800" i="1" dirty="0"/>
              <a:t>future-self</a:t>
            </a:r>
            <a:r>
              <a:rPr lang="en-US" sz="2800" dirty="0"/>
              <a:t> will thank you, because they will find your work</a:t>
            </a:r>
          </a:p>
          <a:p>
            <a:endParaRPr lang="en-US" sz="2800" dirty="0"/>
          </a:p>
        </p:txBody>
      </p:sp>
      <p:sp>
        <p:nvSpPr>
          <p:cNvPr id="3" name="Speech Bubble: Rectangle 2">
            <a:extLst>
              <a:ext uri="{FF2B5EF4-FFF2-40B4-BE49-F238E27FC236}">
                <a16:creationId xmlns:a16="http://schemas.microsoft.com/office/drawing/2014/main" id="{A64468AE-CE1D-8120-6D4A-8C68EC9FE392}"/>
              </a:ext>
            </a:extLst>
          </p:cNvPr>
          <p:cNvSpPr/>
          <p:nvPr/>
        </p:nvSpPr>
        <p:spPr>
          <a:xfrm>
            <a:off x="3841622" y="3069466"/>
            <a:ext cx="926941" cy="944502"/>
          </a:xfrm>
          <a:prstGeom prst="wedgeRectCallout">
            <a:avLst>
              <a:gd name="adj1" fmla="val 59846"/>
              <a:gd name="adj2" fmla="val 38434"/>
            </a:avLst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232388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BCB5F7-737B-9CFE-9BC3-7787B9A3C9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9" name="PlaceHolder 1">
            <a:extLst>
              <a:ext uri="{FF2B5EF4-FFF2-40B4-BE49-F238E27FC236}">
                <a16:creationId xmlns:a16="http://schemas.microsoft.com/office/drawing/2014/main" id="{0FB72894-7577-D386-0F4F-153723D99D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152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/>
          <a:p>
            <a:pPr indent="0" defTabSz="914400">
              <a:lnSpc>
                <a:spcPct val="90000"/>
              </a:lnSpc>
              <a:buNone/>
              <a:tabLst>
                <a:tab pos="0" algn="l"/>
              </a:tabLst>
            </a:pPr>
            <a:r>
              <a:rPr lang="en-US" sz="4000" strike="noStrike" spc="-1" dirty="0">
                <a:solidFill>
                  <a:srgbClr val="00305E"/>
                </a:solidFill>
                <a:latin typeface="Open Sans"/>
                <a:ea typeface="Open Sans"/>
              </a:rPr>
              <a:t>Incentives: Findability -&gt; Visibility </a:t>
            </a:r>
            <a:endParaRPr lang="en-US" sz="4000" strike="noStrike" spc="-1" dirty="0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951" name="TextBox 6">
            <a:extLst>
              <a:ext uri="{FF2B5EF4-FFF2-40B4-BE49-F238E27FC236}">
                <a16:creationId xmlns:a16="http://schemas.microsoft.com/office/drawing/2014/main" id="{1B8101B9-F711-953D-336F-F2C8A7CE70E5}"/>
              </a:ext>
            </a:extLst>
          </p:cNvPr>
          <p:cNvSpPr/>
          <p:nvPr/>
        </p:nvSpPr>
        <p:spPr>
          <a:xfrm>
            <a:off x="3477473" y="6153033"/>
            <a:ext cx="6577200" cy="58332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en-US" sz="1600" b="0" u="sng" strike="noStrike" spc="-1" dirty="0">
                <a:solidFill>
                  <a:schemeClr val="dk1"/>
                </a:solidFill>
                <a:uFillTx/>
                <a:latin typeface="Calibri"/>
                <a:hlinkClick r:id="rId2"/>
              </a:rPr>
              <a:t>https://www.youtube.com/@scads-ai</a:t>
            </a:r>
            <a:r>
              <a:rPr lang="en-US" sz="1600" b="0" strike="noStrike" spc="-1" dirty="0">
                <a:solidFill>
                  <a:schemeClr val="dk1"/>
                </a:solidFill>
                <a:latin typeface="Calibri"/>
              </a:rPr>
              <a:t> </a:t>
            </a:r>
            <a:endParaRPr lang="en-US" sz="1600" b="0" strike="noStrike" spc="-1" dirty="0">
              <a:solidFill>
                <a:srgbClr val="000000"/>
              </a:solidFill>
              <a:latin typeface="Calibri"/>
            </a:endParaRPr>
          </a:p>
          <a:p>
            <a:pPr defTabSz="914400">
              <a:lnSpc>
                <a:spcPct val="100000"/>
              </a:lnSpc>
            </a:pPr>
            <a:r>
              <a:rPr lang="en-US" sz="1600" u="sng" spc="-1" dirty="0">
                <a:solidFill>
                  <a:schemeClr val="dk1"/>
                </a:solidFill>
                <a:latin typeface="Calibri"/>
                <a:hlinkClick r:id="rId3"/>
              </a:rPr>
              <a:t>https://scads.github.io/prompt-engineering-tutorial-2023</a:t>
            </a:r>
            <a:r>
              <a:rPr lang="en-US" sz="1600" u="sng" spc="-1" dirty="0">
                <a:solidFill>
                  <a:schemeClr val="dk1"/>
                </a:solidFill>
                <a:latin typeface="Calibri"/>
              </a:rPr>
              <a:t> </a:t>
            </a:r>
            <a:endParaRPr lang="en-US" sz="1600" b="0" strike="noStrike" spc="-1" dirty="0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952" name="Picture 8">
            <a:extLst>
              <a:ext uri="{FF2B5EF4-FFF2-40B4-BE49-F238E27FC236}">
                <a16:creationId xmlns:a16="http://schemas.microsoft.com/office/drawing/2014/main" id="{658C0DF8-23BB-B520-9A29-DD96D3F608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/>
        </p:blipFill>
        <p:spPr>
          <a:xfrm>
            <a:off x="4738573" y="1364580"/>
            <a:ext cx="4004013" cy="2826722"/>
          </a:xfrm>
          <a:prstGeom prst="rect">
            <a:avLst/>
          </a:prstGeom>
          <a:ln w="0">
            <a:noFill/>
          </a:ln>
        </p:spPr>
      </p:pic>
      <p:sp>
        <p:nvSpPr>
          <p:cNvPr id="1953" name="Speech Bubble: Rectangle 9">
            <a:extLst>
              <a:ext uri="{FF2B5EF4-FFF2-40B4-BE49-F238E27FC236}">
                <a16:creationId xmlns:a16="http://schemas.microsoft.com/office/drawing/2014/main" id="{E0016764-4637-E127-B33B-65D786690410}"/>
              </a:ext>
            </a:extLst>
          </p:cNvPr>
          <p:cNvSpPr/>
          <p:nvPr/>
        </p:nvSpPr>
        <p:spPr>
          <a:xfrm>
            <a:off x="529560" y="4458074"/>
            <a:ext cx="3394800" cy="1130040"/>
          </a:xfrm>
          <a:prstGeom prst="wedgeRectCallout">
            <a:avLst>
              <a:gd name="adj1" fmla="val -20833"/>
              <a:gd name="adj2" fmla="val 62500"/>
            </a:avLst>
          </a:prstGeom>
          <a:solidFill>
            <a:srgbClr val="FFFFFF"/>
          </a:solidFill>
          <a:ln>
            <a:solidFill>
              <a:srgbClr val="51B02F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r>
              <a:rPr lang="en-US" sz="2800" b="0" strike="noStrike" spc="-1" dirty="0">
                <a:solidFill>
                  <a:srgbClr val="51B02F"/>
                </a:solidFill>
                <a:latin typeface="Calibri"/>
              </a:rPr>
              <a:t>Open &amp; FAIR Training </a:t>
            </a:r>
            <a:br>
              <a:rPr sz="2800" dirty="0"/>
            </a:br>
            <a:r>
              <a:rPr lang="en-US" sz="2800" b="0" strike="noStrike" spc="-1" dirty="0">
                <a:solidFill>
                  <a:srgbClr val="51B02F"/>
                </a:solidFill>
                <a:latin typeface="Calibri"/>
              </a:rPr>
              <a:t>is a PR instrument</a:t>
            </a:r>
            <a:endParaRPr lang="en-US" sz="2800" b="0" strike="noStrike" spc="-1" dirty="0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954" name="Picture 2">
            <a:extLst>
              <a:ext uri="{FF2B5EF4-FFF2-40B4-BE49-F238E27FC236}">
                <a16:creationId xmlns:a16="http://schemas.microsoft.com/office/drawing/2014/main" id="{4CEA7809-9E99-3A78-2387-27FCEC10CD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/>
        </p:blipFill>
        <p:spPr>
          <a:xfrm>
            <a:off x="6851140" y="3200704"/>
            <a:ext cx="3958165" cy="2817301"/>
          </a:xfrm>
          <a:prstGeom prst="rect">
            <a:avLst/>
          </a:prstGeom>
          <a:ln w="0">
            <a:noFill/>
          </a:ln>
        </p:spPr>
      </p:pic>
      <p:sp>
        <p:nvSpPr>
          <p:cNvPr id="1956" name="TextBox 3">
            <a:extLst>
              <a:ext uri="{FF2B5EF4-FFF2-40B4-BE49-F238E27FC236}">
                <a16:creationId xmlns:a16="http://schemas.microsoft.com/office/drawing/2014/main" id="{0EF0D7E9-3C50-CF5B-8C94-8CCF9D3FD3A6}"/>
              </a:ext>
            </a:extLst>
          </p:cNvPr>
          <p:cNvSpPr/>
          <p:nvPr/>
        </p:nvSpPr>
        <p:spPr>
          <a:xfrm>
            <a:off x="3944160" y="4678754"/>
            <a:ext cx="2969280" cy="132198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en-US" sz="2000" b="0" strike="noStrike" spc="-1" dirty="0">
                <a:solidFill>
                  <a:srgbClr val="51B02F"/>
                </a:solidFill>
                <a:latin typeface="Calibri"/>
              </a:rPr>
              <a:t>… leading to </a:t>
            </a:r>
            <a:endParaRPr lang="en-US" sz="2000" b="0" strike="noStrike" spc="-1" dirty="0">
              <a:solidFill>
                <a:srgbClr val="000000"/>
              </a:solidFill>
              <a:latin typeface="Calibri"/>
            </a:endParaRPr>
          </a:p>
          <a:p>
            <a:pPr marL="285840" indent="-285840" defTabSz="914400">
              <a:lnSpc>
                <a:spcPct val="100000"/>
              </a:lnSpc>
              <a:buClr>
                <a:srgbClr val="51B02F"/>
              </a:buClr>
              <a:buFont typeface="Arial"/>
              <a:buChar char="•"/>
            </a:pPr>
            <a:r>
              <a:rPr lang="en-US" sz="2000" spc="-1" dirty="0">
                <a:solidFill>
                  <a:srgbClr val="51B02F"/>
                </a:solidFill>
                <a:latin typeface="Calibri"/>
              </a:rPr>
              <a:t>m</a:t>
            </a:r>
            <a:r>
              <a:rPr lang="en-US" sz="2000" b="0" strike="noStrike" spc="-1" dirty="0">
                <a:solidFill>
                  <a:srgbClr val="51B02F"/>
                </a:solidFill>
                <a:latin typeface="Calibri"/>
              </a:rPr>
              <a:t>ore software users</a:t>
            </a:r>
          </a:p>
          <a:p>
            <a:pPr marL="285840" indent="-285840" defTabSz="914400">
              <a:lnSpc>
                <a:spcPct val="100000"/>
              </a:lnSpc>
              <a:buClr>
                <a:srgbClr val="51B02F"/>
              </a:buClr>
              <a:buFont typeface="Arial"/>
              <a:buChar char="•"/>
            </a:pPr>
            <a:r>
              <a:rPr lang="en-US" sz="2000" b="0" strike="noStrike" spc="-1" dirty="0">
                <a:solidFill>
                  <a:srgbClr val="51B02F"/>
                </a:solidFill>
                <a:latin typeface="Calibri"/>
              </a:rPr>
              <a:t>more course attendees</a:t>
            </a:r>
            <a:endParaRPr lang="en-US" sz="2000" b="0" strike="noStrike" spc="-1" dirty="0">
              <a:solidFill>
                <a:srgbClr val="000000"/>
              </a:solidFill>
              <a:latin typeface="Calibri"/>
            </a:endParaRPr>
          </a:p>
          <a:p>
            <a:pPr marL="285840" indent="-285840" defTabSz="914400">
              <a:lnSpc>
                <a:spcPct val="100000"/>
              </a:lnSpc>
              <a:buClr>
                <a:srgbClr val="51B02F"/>
              </a:buClr>
              <a:buFont typeface="Arial"/>
              <a:buChar char="•"/>
            </a:pPr>
            <a:r>
              <a:rPr lang="en-US" sz="2000" b="0" strike="noStrike" spc="-1" dirty="0">
                <a:solidFill>
                  <a:srgbClr val="51B02F"/>
                </a:solidFill>
                <a:latin typeface="Calibri"/>
              </a:rPr>
              <a:t>new collaborations</a:t>
            </a:r>
            <a:endParaRPr lang="en-US" sz="2000" b="0" strike="noStrike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D246218-C672-6E04-4729-E01D40D67499}"/>
              </a:ext>
            </a:extLst>
          </p:cNvPr>
          <p:cNvSpPr txBox="1"/>
          <p:nvPr/>
        </p:nvSpPr>
        <p:spPr>
          <a:xfrm>
            <a:off x="669470" y="1534886"/>
            <a:ext cx="3102429" cy="2459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defTabSz="914400">
              <a:lnSpc>
                <a:spcPct val="90000"/>
              </a:lnSpc>
              <a:spcBef>
                <a:spcPts val="1001"/>
              </a:spcBef>
              <a:buFont typeface="Arial" panose="020B0604020202020204" pitchFamily="34" charset="0"/>
              <a:buChar char="•"/>
              <a:tabLst>
                <a:tab pos="0" algn="l"/>
              </a:tabLst>
            </a:pPr>
            <a:r>
              <a:rPr lang="en-US" sz="2800" strike="noStrike" spc="-1" dirty="0">
                <a:solidFill>
                  <a:srgbClr val="00305E"/>
                </a:solidFill>
              </a:rPr>
              <a:t>YouTube</a:t>
            </a:r>
            <a:endParaRPr lang="en-US" sz="2800" spc="-1" dirty="0">
              <a:solidFill>
                <a:srgbClr val="00305E"/>
              </a:solidFill>
            </a:endParaRPr>
          </a:p>
          <a:p>
            <a:pPr marL="457200" indent="-457200" defTabSz="914400">
              <a:lnSpc>
                <a:spcPct val="90000"/>
              </a:lnSpc>
              <a:spcBef>
                <a:spcPts val="1001"/>
              </a:spcBef>
              <a:buFont typeface="Arial" panose="020B0604020202020204" pitchFamily="34" charset="0"/>
              <a:buChar char="•"/>
              <a:tabLst>
                <a:tab pos="0" algn="l"/>
              </a:tabLst>
            </a:pPr>
            <a:r>
              <a:rPr lang="en-US" sz="2800" strike="noStrike" spc="-1" dirty="0" err="1">
                <a:solidFill>
                  <a:srgbClr val="00305E"/>
                </a:solidFill>
              </a:rPr>
              <a:t>Github</a:t>
            </a:r>
            <a:endParaRPr lang="en-US" sz="2800" strike="noStrike" spc="-1" dirty="0">
              <a:solidFill>
                <a:srgbClr val="00305E"/>
              </a:solidFill>
            </a:endParaRPr>
          </a:p>
          <a:p>
            <a:pPr marL="457200" indent="-457200" defTabSz="914400">
              <a:lnSpc>
                <a:spcPct val="90000"/>
              </a:lnSpc>
              <a:spcBef>
                <a:spcPts val="1001"/>
              </a:spcBef>
              <a:buFont typeface="Arial" panose="020B0604020202020204" pitchFamily="34" charset="0"/>
              <a:buChar char="•"/>
              <a:tabLst>
                <a:tab pos="0" algn="l"/>
              </a:tabLst>
            </a:pPr>
            <a:r>
              <a:rPr lang="en-US" sz="2800" spc="-1" dirty="0">
                <a:solidFill>
                  <a:srgbClr val="00305E"/>
                </a:solidFill>
              </a:rPr>
              <a:t>X/Twitter</a:t>
            </a:r>
            <a:endParaRPr lang="en-US" sz="2800" strike="noStrike" spc="-1" dirty="0">
              <a:solidFill>
                <a:schemeClr val="dk1"/>
              </a:solidFill>
            </a:endParaRPr>
          </a:p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endParaRPr lang="en-US" sz="2800" b="0" strike="noStrike" spc="-1" dirty="0">
              <a:solidFill>
                <a:schemeClr val="dk1"/>
              </a:solidFill>
            </a:endParaRPr>
          </a:p>
          <a:p>
            <a:endParaRPr lang="en-US" sz="2800" dirty="0"/>
          </a:p>
        </p:txBody>
      </p:sp>
      <p:sp>
        <p:nvSpPr>
          <p:cNvPr id="3" name="Right Brace 2">
            <a:extLst>
              <a:ext uri="{FF2B5EF4-FFF2-40B4-BE49-F238E27FC236}">
                <a16:creationId xmlns:a16="http://schemas.microsoft.com/office/drawing/2014/main" id="{96CADA45-79F5-4B83-5A6B-34649E92A258}"/>
              </a:ext>
            </a:extLst>
          </p:cNvPr>
          <p:cNvSpPr/>
          <p:nvPr/>
        </p:nvSpPr>
        <p:spPr>
          <a:xfrm>
            <a:off x="2525489" y="1534886"/>
            <a:ext cx="376610" cy="1455057"/>
          </a:xfrm>
          <a:prstGeom prst="rightBrac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EDD8B14-EB2D-BEA0-2422-62748670037F}"/>
              </a:ext>
            </a:extLst>
          </p:cNvPr>
          <p:cNvSpPr txBox="1"/>
          <p:nvPr/>
        </p:nvSpPr>
        <p:spPr>
          <a:xfrm>
            <a:off x="2914798" y="1810346"/>
            <a:ext cx="164087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Social networks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2ADC53E-3D18-40F8-7C5E-FC879CC5241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25486" y="860644"/>
            <a:ext cx="3120383" cy="2708707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84980431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20AEE8-1562-8377-A7AA-6EFECBA4BC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F96747-0B0A-BF74-7D3D-0BC6631874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 FAIR-principles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7D96812-7A3E-4AF4-575F-BA9790EC1609}"/>
              </a:ext>
            </a:extLst>
          </p:cNvPr>
          <p:cNvSpPr txBox="1"/>
          <p:nvPr/>
        </p:nvSpPr>
        <p:spPr>
          <a:xfrm>
            <a:off x="609480" y="1646162"/>
            <a:ext cx="548622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Reusable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R1. (Meta)data are richly described with a plurality of accurate and relevant attributes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R1.1. (Meta)data are released with a </a:t>
            </a:r>
            <a:r>
              <a:rPr lang="en-US" sz="2400" u="sng" dirty="0"/>
              <a:t>clear and accessible data usage license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R1.2. (Meta)data are associated with detailed provenance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R1.3. (Meta)data meet domain-relevant community standards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A6DCBCE-ACAC-B52F-61E6-892D3EF861B4}"/>
              </a:ext>
            </a:extLst>
          </p:cNvPr>
          <p:cNvSpPr txBox="1"/>
          <p:nvPr/>
        </p:nvSpPr>
        <p:spPr>
          <a:xfrm>
            <a:off x="3698422" y="6051495"/>
            <a:ext cx="449852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hlinkClick r:id="rId2"/>
              </a:rPr>
              <a:t>https://www.go-fair.org/fair-principles/</a:t>
            </a:r>
            <a:endParaRPr lang="en-US" sz="1600" dirty="0"/>
          </a:p>
          <a:p>
            <a:r>
              <a:rPr lang="en-US" sz="1600" b="0" dirty="0">
                <a:solidFill>
                  <a:srgbClr val="1F2328"/>
                </a:solidFill>
                <a:effectLst/>
                <a:latin typeface="-apple-system"/>
              </a:rPr>
              <a:t>Drawing made by </a:t>
            </a:r>
            <a:r>
              <a:rPr lang="en-US" sz="1600" b="0" u="sng" dirty="0">
                <a:solidFill>
                  <a:srgbClr val="1F2328"/>
                </a:solidFill>
                <a:effectLst/>
                <a:latin typeface="-apple-system"/>
                <a:hlinkClick r:id="rId3"/>
              </a:rPr>
              <a:t>Henning Falk</a:t>
            </a:r>
            <a:r>
              <a:rPr lang="en-US" sz="1600" b="0" dirty="0">
                <a:solidFill>
                  <a:srgbClr val="1F2328"/>
                </a:solidFill>
                <a:effectLst/>
                <a:latin typeface="-apple-system"/>
              </a:rPr>
              <a:t>, ©2022 </a:t>
            </a:r>
            <a:r>
              <a:rPr lang="en-US" sz="1600" b="0" u="sng" dirty="0" err="1">
                <a:solidFill>
                  <a:srgbClr val="1F2328"/>
                </a:solidFill>
                <a:effectLst/>
                <a:latin typeface="-apple-system"/>
                <a:hlinkClick r:id="rId4"/>
              </a:rPr>
              <a:t>NumFOCUS</a:t>
            </a:r>
            <a:r>
              <a:rPr lang="en-US" sz="1600" b="0" dirty="0">
                <a:solidFill>
                  <a:srgbClr val="1F2328"/>
                </a:solidFill>
                <a:effectLst/>
                <a:latin typeface="-apple-system"/>
              </a:rPr>
              <a:t>, reused under a </a:t>
            </a:r>
            <a:r>
              <a:rPr lang="en-US" sz="1600" b="0" u="sng" dirty="0">
                <a:solidFill>
                  <a:srgbClr val="1F2328"/>
                </a:solidFill>
                <a:effectLst/>
                <a:latin typeface="-apple-system"/>
                <a:hlinkClick r:id="rId5"/>
              </a:rPr>
              <a:t>CC BY 4.0</a:t>
            </a:r>
            <a:r>
              <a:rPr lang="en-US" sz="1600" b="0" dirty="0">
                <a:solidFill>
                  <a:srgbClr val="1F2328"/>
                </a:solidFill>
                <a:effectLst/>
                <a:latin typeface="-apple-system"/>
              </a:rPr>
              <a:t> license</a:t>
            </a:r>
            <a:endParaRPr lang="en-US" sz="1600" dirty="0"/>
          </a:p>
        </p:txBody>
      </p:sp>
      <p:pic>
        <p:nvPicPr>
          <p:cNvPr id="2050" name="Picture 2" descr="FAIR re-use">
            <a:extLst>
              <a:ext uri="{FF2B5EF4-FFF2-40B4-BE49-F238E27FC236}">
                <a16:creationId xmlns:a16="http://schemas.microsoft.com/office/drawing/2014/main" id="{9498363B-256B-8847-C2C1-C3649E40E4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2007" y="1418400"/>
            <a:ext cx="5029200" cy="4482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Grafik 10">
            <a:extLst>
              <a:ext uri="{FF2B5EF4-FFF2-40B4-BE49-F238E27FC236}">
                <a16:creationId xmlns:a16="http://schemas.microsoft.com/office/drawing/2014/main" id="{F6DF781B-09A0-ED4C-1813-EFDEC8EEEAA0}"/>
              </a:ext>
            </a:extLst>
          </p:cNvPr>
          <p:cNvPicPr/>
          <p:nvPr/>
        </p:nvPicPr>
        <p:blipFill>
          <a:blip r:embed="rId7">
            <a:alphaModFix amt="80000"/>
          </a:blip>
          <a:stretch/>
        </p:blipFill>
        <p:spPr>
          <a:xfrm rot="11023800">
            <a:off x="9282960" y="-1096920"/>
            <a:ext cx="4837680" cy="4556880"/>
          </a:xfrm>
          <a:prstGeom prst="rect">
            <a:avLst/>
          </a:prstGeom>
          <a:ln w="0">
            <a:noFill/>
          </a:ln>
        </p:spPr>
      </p:pic>
      <p:pic>
        <p:nvPicPr>
          <p:cNvPr id="7" name="Grafik 5">
            <a:extLst>
              <a:ext uri="{FF2B5EF4-FFF2-40B4-BE49-F238E27FC236}">
                <a16:creationId xmlns:a16="http://schemas.microsoft.com/office/drawing/2014/main" id="{A7392AF3-40EA-F49A-B8FA-4E4862830F79}"/>
              </a:ext>
            </a:extLst>
          </p:cNvPr>
          <p:cNvPicPr/>
          <p:nvPr/>
        </p:nvPicPr>
        <p:blipFill>
          <a:blip r:embed="rId8"/>
          <a:stretch/>
        </p:blipFill>
        <p:spPr>
          <a:xfrm>
            <a:off x="9565920" y="32040"/>
            <a:ext cx="2709720" cy="2679120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9904139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9B6D0A-A670-AEBD-26FE-77456EB5CC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8E50281-E842-9605-467E-8E53BC7303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Incentives: Reusability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D08058A-89E6-39CA-BA92-F28E4570388A}"/>
              </a:ext>
            </a:extLst>
          </p:cNvPr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pPr algn="ctr"/>
            <a:fld id="{86CB4B4D-7CA3-9044-876B-883B54F8677D}" type="slidenum">
              <a:rPr lang="en-US" smtClean="0"/>
              <a:pPr algn="ctr"/>
              <a:t>16</a:t>
            </a:fld>
            <a:endParaRPr lang="en-US" dirty="0"/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id="{AD9A640E-C75C-0D04-BF3A-7889D440EE34}"/>
              </a:ext>
            </a:extLst>
          </p:cNvPr>
          <p:cNvPicPr/>
          <p:nvPr/>
        </p:nvPicPr>
        <p:blipFill>
          <a:blip r:embed="rId2"/>
          <a:stretch/>
        </p:blipFill>
        <p:spPr>
          <a:xfrm>
            <a:off x="6125040" y="2148780"/>
            <a:ext cx="5082840" cy="3513960"/>
          </a:xfrm>
          <a:prstGeom prst="rect">
            <a:avLst/>
          </a:prstGeom>
          <a:ln w="0">
            <a:noFill/>
          </a:ln>
        </p:spPr>
      </p:pic>
      <p:sp>
        <p:nvSpPr>
          <p:cNvPr id="12" name="TextBox 10">
            <a:extLst>
              <a:ext uri="{FF2B5EF4-FFF2-40B4-BE49-F238E27FC236}">
                <a16:creationId xmlns:a16="http://schemas.microsoft.com/office/drawing/2014/main" id="{94FA5853-BC04-EEEE-E9FE-FD666187FA83}"/>
              </a:ext>
            </a:extLst>
          </p:cNvPr>
          <p:cNvSpPr/>
          <p:nvPr/>
        </p:nvSpPr>
        <p:spPr>
          <a:xfrm>
            <a:off x="3856680" y="6169680"/>
            <a:ext cx="721332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en-US" sz="1800" b="0" u="sng" strike="noStrike" spc="-1">
                <a:solidFill>
                  <a:schemeClr val="dk1"/>
                </a:solidFill>
                <a:uFillTx/>
                <a:latin typeface="Calibri"/>
                <a:hlinkClick r:id="rId3"/>
              </a:rPr>
              <a:t>https://f1000research.com/slides/10-201</a:t>
            </a: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  <a:p>
            <a:pPr defTabSz="914400">
              <a:lnSpc>
                <a:spcPct val="100000"/>
              </a:lnSpc>
            </a:pPr>
            <a:r>
              <a:rPr lang="en-US" sz="1800" b="0" u="sng" strike="noStrike" spc="-1">
                <a:solidFill>
                  <a:schemeClr val="dk1"/>
                </a:solidFill>
                <a:uFillTx/>
                <a:latin typeface="Calibri"/>
                <a:hlinkClick r:id="rId3"/>
              </a:rPr>
              <a:t>https://f1000research.com/slides/11-1175</a:t>
            </a:r>
            <a:r>
              <a:rPr lang="en-US" sz="1800" b="0" strike="noStrike" spc="-1">
                <a:solidFill>
                  <a:schemeClr val="dk1"/>
                </a:solidFill>
                <a:latin typeface="Calibri"/>
              </a:rPr>
              <a:t> </a:t>
            </a: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6" name="Picture 14">
            <a:extLst>
              <a:ext uri="{FF2B5EF4-FFF2-40B4-BE49-F238E27FC236}">
                <a16:creationId xmlns:a16="http://schemas.microsoft.com/office/drawing/2014/main" id="{1E4BBCA5-330C-3792-A2E3-18F55543C8A9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493920" y="2148780"/>
            <a:ext cx="5082840" cy="3513960"/>
          </a:xfrm>
          <a:prstGeom prst="rect">
            <a:avLst/>
          </a:prstGeom>
          <a:ln w="0">
            <a:noFill/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AC9D799-CD71-D434-1E84-4F98A2DC48AF}"/>
              </a:ext>
            </a:extLst>
          </p:cNvPr>
          <p:cNvSpPr txBox="1"/>
          <p:nvPr/>
        </p:nvSpPr>
        <p:spPr>
          <a:xfrm>
            <a:off x="560495" y="1545786"/>
            <a:ext cx="962163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b="0" strike="noStrike" spc="-1" dirty="0">
                <a:solidFill>
                  <a:srgbClr val="00305E"/>
                </a:solidFill>
                <a:latin typeface="Calibri"/>
              </a:rPr>
              <a:t>Open Access -&gt; Others teach how to use </a:t>
            </a:r>
            <a:r>
              <a:rPr lang="en-US" sz="2800" b="0" u="sng" strike="noStrike" spc="-1" dirty="0">
                <a:solidFill>
                  <a:srgbClr val="00305E"/>
                </a:solidFill>
                <a:uFillTx/>
                <a:latin typeface="Calibri"/>
              </a:rPr>
              <a:t>your</a:t>
            </a:r>
            <a:r>
              <a:rPr lang="en-US" sz="2800" b="0" i="1" strike="noStrike" spc="-1" dirty="0">
                <a:solidFill>
                  <a:srgbClr val="00305E"/>
                </a:solidFill>
                <a:latin typeface="Calibri"/>
              </a:rPr>
              <a:t> tools &amp; methods</a:t>
            </a:r>
            <a:endParaRPr lang="en-US" sz="2800" b="0" strike="noStrike" spc="-1" dirty="0">
              <a:solidFill>
                <a:schemeClr val="dk1"/>
              </a:solidFill>
              <a:latin typeface="Calibri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3092439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7DFFF08-60E1-595A-0AC1-467A273457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842542"/>
            <a:ext cx="4294129" cy="413371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C63C45F-B60D-35AD-3659-F6C7D248E22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8089" t="48319" r="4873" b="9217"/>
          <a:stretch/>
        </p:blipFill>
        <p:spPr>
          <a:xfrm>
            <a:off x="5148036" y="1421812"/>
            <a:ext cx="6343650" cy="454628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3483072-FA40-2CF2-F9B3-579CA0D7B6B8}"/>
              </a:ext>
            </a:extLst>
          </p:cNvPr>
          <p:cNvSpPr/>
          <p:nvPr/>
        </p:nvSpPr>
        <p:spPr>
          <a:xfrm>
            <a:off x="8911771" y="3012621"/>
            <a:ext cx="2400300" cy="195943"/>
          </a:xfrm>
          <a:prstGeom prst="rect">
            <a:avLst/>
          </a:prstGeom>
          <a:solidFill>
            <a:schemeClr val="accent2">
              <a:alpha val="44000"/>
            </a:schemeClr>
          </a:solidFill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EEB61F8-F4FF-80BD-A656-23D5BCDC62E9}"/>
              </a:ext>
            </a:extLst>
          </p:cNvPr>
          <p:cNvSpPr/>
          <p:nvPr/>
        </p:nvSpPr>
        <p:spPr>
          <a:xfrm>
            <a:off x="8911771" y="2317848"/>
            <a:ext cx="2400300" cy="195943"/>
          </a:xfrm>
          <a:prstGeom prst="rect">
            <a:avLst/>
          </a:prstGeom>
          <a:solidFill>
            <a:schemeClr val="accent2">
              <a:alpha val="44000"/>
            </a:schemeClr>
          </a:solidFill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1C31B40-4CA5-3070-77D9-6C65C0A0E6E1}"/>
              </a:ext>
            </a:extLst>
          </p:cNvPr>
          <p:cNvSpPr/>
          <p:nvPr/>
        </p:nvSpPr>
        <p:spPr>
          <a:xfrm>
            <a:off x="7110658" y="3859041"/>
            <a:ext cx="1711064" cy="174279"/>
          </a:xfrm>
          <a:prstGeom prst="rect">
            <a:avLst/>
          </a:prstGeom>
          <a:solidFill>
            <a:srgbClr val="FFC000">
              <a:alpha val="44000"/>
            </a:srgbClr>
          </a:solidFill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963BC24-096C-693D-5AC2-134461374876}"/>
              </a:ext>
            </a:extLst>
          </p:cNvPr>
          <p:cNvSpPr/>
          <p:nvPr/>
        </p:nvSpPr>
        <p:spPr>
          <a:xfrm>
            <a:off x="10214486" y="3681204"/>
            <a:ext cx="1187473" cy="195943"/>
          </a:xfrm>
          <a:prstGeom prst="rect">
            <a:avLst/>
          </a:prstGeom>
          <a:solidFill>
            <a:srgbClr val="FFC000">
              <a:alpha val="44000"/>
            </a:srgbClr>
          </a:solidFill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C78D351-3EB6-D743-4109-18D8FAD226DB}"/>
              </a:ext>
            </a:extLst>
          </p:cNvPr>
          <p:cNvSpPr/>
          <p:nvPr/>
        </p:nvSpPr>
        <p:spPr>
          <a:xfrm>
            <a:off x="7110658" y="2486738"/>
            <a:ext cx="2290486" cy="174279"/>
          </a:xfrm>
          <a:prstGeom prst="rect">
            <a:avLst/>
          </a:prstGeom>
          <a:solidFill>
            <a:srgbClr val="FFC000">
              <a:alpha val="44000"/>
            </a:srgbClr>
          </a:solidFill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B2CB10B-944D-1274-CEF6-62E6A9E3A761}"/>
              </a:ext>
            </a:extLst>
          </p:cNvPr>
          <p:cNvSpPr/>
          <p:nvPr/>
        </p:nvSpPr>
        <p:spPr>
          <a:xfrm>
            <a:off x="7083498" y="4388134"/>
            <a:ext cx="4055911" cy="195942"/>
          </a:xfrm>
          <a:prstGeom prst="rect">
            <a:avLst/>
          </a:prstGeom>
          <a:solidFill>
            <a:srgbClr val="51B02F">
              <a:alpha val="44000"/>
            </a:srgbClr>
          </a:solidFill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453DEFA-49E2-E378-ED11-27BBD10ECB06}"/>
              </a:ext>
            </a:extLst>
          </p:cNvPr>
          <p:cNvSpPr txBox="1">
            <a:spLocks/>
          </p:cNvSpPr>
          <p:nvPr/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 FAIR-principles</a:t>
            </a:r>
            <a:endParaRPr lang="en-U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97CFAA5-C2E4-937E-06CA-7207EE625943}"/>
              </a:ext>
            </a:extLst>
          </p:cNvPr>
          <p:cNvSpPr txBox="1"/>
          <p:nvPr/>
        </p:nvSpPr>
        <p:spPr>
          <a:xfrm>
            <a:off x="3662136" y="6265022"/>
            <a:ext cx="78295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3"/>
              </a:rPr>
              <a:t>https://submit.biorxiv.org/submission/submit</a:t>
            </a:r>
            <a:r>
              <a:rPr lang="en-US" dirty="0"/>
              <a:t>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B1ECC24-A696-8F45-455A-9613AA0B1377}"/>
              </a:ext>
            </a:extLst>
          </p:cNvPr>
          <p:cNvSpPr txBox="1"/>
          <p:nvPr/>
        </p:nvSpPr>
        <p:spPr>
          <a:xfrm>
            <a:off x="372123" y="1119795"/>
            <a:ext cx="54862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Making things reusable?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1B9C454-BC9D-5DA2-93E6-6C17BCF76B7E}"/>
              </a:ext>
            </a:extLst>
          </p:cNvPr>
          <p:cNvSpPr/>
          <p:nvPr/>
        </p:nvSpPr>
        <p:spPr>
          <a:xfrm>
            <a:off x="1790700" y="3779175"/>
            <a:ext cx="2463800" cy="18469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0B6C1BA-5592-8624-D7DA-D86FF1D4DF3C}"/>
              </a:ext>
            </a:extLst>
          </p:cNvPr>
          <p:cNvCxnSpPr/>
          <p:nvPr/>
        </p:nvCxnSpPr>
        <p:spPr>
          <a:xfrm flipV="1">
            <a:off x="1790700" y="1418400"/>
            <a:ext cx="3357336" cy="23607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80C0AA9-D8EB-4E4F-4175-560A3652C3EE}"/>
              </a:ext>
            </a:extLst>
          </p:cNvPr>
          <p:cNvCxnSpPr>
            <a:cxnSpLocks/>
          </p:cNvCxnSpPr>
          <p:nvPr/>
        </p:nvCxnSpPr>
        <p:spPr>
          <a:xfrm>
            <a:off x="1790700" y="5626100"/>
            <a:ext cx="3357336" cy="29692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0739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9FE801-37D7-0111-9F6E-22F57EFE3B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Licensing: Permissive versus restrictive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CA49AE0-F854-8848-A711-5F59A6A28287}"/>
              </a:ext>
            </a:extLst>
          </p:cNvPr>
          <p:cNvSpPr/>
          <p:nvPr/>
        </p:nvSpPr>
        <p:spPr>
          <a:xfrm>
            <a:off x="609480" y="3698153"/>
            <a:ext cx="2117391" cy="68334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CC-BY-NC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2DB206F-A3F8-6013-D2FB-E0BA4845697A}"/>
              </a:ext>
            </a:extLst>
          </p:cNvPr>
          <p:cNvSpPr/>
          <p:nvPr/>
        </p:nvSpPr>
        <p:spPr>
          <a:xfrm>
            <a:off x="609480" y="4466957"/>
            <a:ext cx="2117391" cy="68334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CC-BY-ND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EBC82E-6A2F-56C6-4C2D-A591D9117D46}"/>
              </a:ext>
            </a:extLst>
          </p:cNvPr>
          <p:cNvSpPr/>
          <p:nvPr/>
        </p:nvSpPr>
        <p:spPr>
          <a:xfrm>
            <a:off x="609480" y="5235761"/>
            <a:ext cx="2117391" cy="68334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CC-BY-NC-ND</a:t>
            </a:r>
          </a:p>
        </p:txBody>
      </p:sp>
      <p:sp>
        <p:nvSpPr>
          <p:cNvPr id="12" name="Multiplication Sign 11">
            <a:extLst>
              <a:ext uri="{FF2B5EF4-FFF2-40B4-BE49-F238E27FC236}">
                <a16:creationId xmlns:a16="http://schemas.microsoft.com/office/drawing/2014/main" id="{3429FE97-F564-220E-858F-A67710524CBC}"/>
              </a:ext>
            </a:extLst>
          </p:cNvPr>
          <p:cNvSpPr/>
          <p:nvPr/>
        </p:nvSpPr>
        <p:spPr>
          <a:xfrm>
            <a:off x="5541745" y="4382862"/>
            <a:ext cx="971550" cy="612321"/>
          </a:xfrm>
          <a:prstGeom prst="mathMultiply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Half Frame 13">
            <a:extLst>
              <a:ext uri="{FF2B5EF4-FFF2-40B4-BE49-F238E27FC236}">
                <a16:creationId xmlns:a16="http://schemas.microsoft.com/office/drawing/2014/main" id="{BCEC6A3C-DDDE-F196-820E-5E40289EB323}"/>
              </a:ext>
            </a:extLst>
          </p:cNvPr>
          <p:cNvSpPr/>
          <p:nvPr/>
        </p:nvSpPr>
        <p:spPr>
          <a:xfrm rot="18988295" flipV="1">
            <a:off x="3535073" y="3730872"/>
            <a:ext cx="702128" cy="275548"/>
          </a:xfrm>
          <a:prstGeom prst="halfFrame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Half Frame 14">
            <a:extLst>
              <a:ext uri="{FF2B5EF4-FFF2-40B4-BE49-F238E27FC236}">
                <a16:creationId xmlns:a16="http://schemas.microsoft.com/office/drawing/2014/main" id="{9908F20E-139F-23CE-7969-0D4AC661AF88}"/>
              </a:ext>
            </a:extLst>
          </p:cNvPr>
          <p:cNvSpPr/>
          <p:nvPr/>
        </p:nvSpPr>
        <p:spPr>
          <a:xfrm rot="18988295" flipV="1">
            <a:off x="3517037" y="4463206"/>
            <a:ext cx="702128" cy="275548"/>
          </a:xfrm>
          <a:prstGeom prst="halfFrame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Half Frame 15">
            <a:extLst>
              <a:ext uri="{FF2B5EF4-FFF2-40B4-BE49-F238E27FC236}">
                <a16:creationId xmlns:a16="http://schemas.microsoft.com/office/drawing/2014/main" id="{05381A58-F3CA-FD48-36D7-90A015C96F31}"/>
              </a:ext>
            </a:extLst>
          </p:cNvPr>
          <p:cNvSpPr/>
          <p:nvPr/>
        </p:nvSpPr>
        <p:spPr>
          <a:xfrm rot="18988295" flipV="1">
            <a:off x="3517036" y="5227392"/>
            <a:ext cx="702128" cy="275548"/>
          </a:xfrm>
          <a:prstGeom prst="halfFrame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8" name="Half Frame 17">
            <a:extLst>
              <a:ext uri="{FF2B5EF4-FFF2-40B4-BE49-F238E27FC236}">
                <a16:creationId xmlns:a16="http://schemas.microsoft.com/office/drawing/2014/main" id="{51231F82-1F3B-903C-6961-FCB1450B9198}"/>
              </a:ext>
            </a:extLst>
          </p:cNvPr>
          <p:cNvSpPr/>
          <p:nvPr/>
        </p:nvSpPr>
        <p:spPr>
          <a:xfrm rot="18988295" flipV="1">
            <a:off x="5676456" y="3730873"/>
            <a:ext cx="702128" cy="275548"/>
          </a:xfrm>
          <a:prstGeom prst="halfFram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36451AD-F4B9-2E5F-BDB3-618FE228533E}"/>
              </a:ext>
            </a:extLst>
          </p:cNvPr>
          <p:cNvSpPr txBox="1"/>
          <p:nvPr/>
        </p:nvSpPr>
        <p:spPr>
          <a:xfrm>
            <a:off x="6292889" y="3748655"/>
            <a:ext cx="8615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(if free of charge)</a:t>
            </a:r>
          </a:p>
        </p:txBody>
      </p:sp>
      <p:sp>
        <p:nvSpPr>
          <p:cNvPr id="21" name="Multiplication Sign 20">
            <a:extLst>
              <a:ext uri="{FF2B5EF4-FFF2-40B4-BE49-F238E27FC236}">
                <a16:creationId xmlns:a16="http://schemas.microsoft.com/office/drawing/2014/main" id="{AF187F20-3424-1D95-D39F-5BC2F8A42154}"/>
              </a:ext>
            </a:extLst>
          </p:cNvPr>
          <p:cNvSpPr/>
          <p:nvPr/>
        </p:nvSpPr>
        <p:spPr>
          <a:xfrm>
            <a:off x="5541745" y="5207724"/>
            <a:ext cx="971550" cy="612321"/>
          </a:xfrm>
          <a:prstGeom prst="mathMultiply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Multiplication Sign 21">
            <a:extLst>
              <a:ext uri="{FF2B5EF4-FFF2-40B4-BE49-F238E27FC236}">
                <a16:creationId xmlns:a16="http://schemas.microsoft.com/office/drawing/2014/main" id="{F82426AB-9B3D-4CE6-366D-1FB05957A4A9}"/>
              </a:ext>
            </a:extLst>
          </p:cNvPr>
          <p:cNvSpPr/>
          <p:nvPr/>
        </p:nvSpPr>
        <p:spPr>
          <a:xfrm>
            <a:off x="7818168" y="4382862"/>
            <a:ext cx="971550" cy="612321"/>
          </a:xfrm>
          <a:prstGeom prst="mathMultiply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Multiplication Sign 22">
            <a:extLst>
              <a:ext uri="{FF2B5EF4-FFF2-40B4-BE49-F238E27FC236}">
                <a16:creationId xmlns:a16="http://schemas.microsoft.com/office/drawing/2014/main" id="{FE50F84C-A6D1-8932-CB9D-83B1AC756F1B}"/>
              </a:ext>
            </a:extLst>
          </p:cNvPr>
          <p:cNvSpPr/>
          <p:nvPr/>
        </p:nvSpPr>
        <p:spPr>
          <a:xfrm>
            <a:off x="7818168" y="5207724"/>
            <a:ext cx="971550" cy="612321"/>
          </a:xfrm>
          <a:prstGeom prst="mathMultiply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Multiplication Sign 23">
            <a:extLst>
              <a:ext uri="{FF2B5EF4-FFF2-40B4-BE49-F238E27FC236}">
                <a16:creationId xmlns:a16="http://schemas.microsoft.com/office/drawing/2014/main" id="{4379D6E7-D484-2E36-3340-CF53617B4F81}"/>
              </a:ext>
            </a:extLst>
          </p:cNvPr>
          <p:cNvSpPr/>
          <p:nvPr/>
        </p:nvSpPr>
        <p:spPr>
          <a:xfrm>
            <a:off x="7818168" y="3668758"/>
            <a:ext cx="971550" cy="612321"/>
          </a:xfrm>
          <a:prstGeom prst="mathMultiply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362D821D-B43D-9CE5-7142-586E60C3DE66}"/>
              </a:ext>
            </a:extLst>
          </p:cNvPr>
          <p:cNvSpPr/>
          <p:nvPr/>
        </p:nvSpPr>
        <p:spPr>
          <a:xfrm>
            <a:off x="5200650" y="3468914"/>
            <a:ext cx="4057650" cy="2539095"/>
          </a:xfrm>
          <a:custGeom>
            <a:avLst/>
            <a:gdLst>
              <a:gd name="connsiteX0" fmla="*/ 2661557 w 4294414"/>
              <a:gd name="connsiteY0" fmla="*/ 138793 h 2726872"/>
              <a:gd name="connsiteX1" fmla="*/ 2661557 w 4294414"/>
              <a:gd name="connsiteY1" fmla="*/ 138793 h 2726872"/>
              <a:gd name="connsiteX2" fmla="*/ 2612571 w 4294414"/>
              <a:gd name="connsiteY2" fmla="*/ 195943 h 2726872"/>
              <a:gd name="connsiteX3" fmla="*/ 2579914 w 4294414"/>
              <a:gd name="connsiteY3" fmla="*/ 293915 h 2726872"/>
              <a:gd name="connsiteX4" fmla="*/ 2498271 w 4294414"/>
              <a:gd name="connsiteY4" fmla="*/ 457200 h 2726872"/>
              <a:gd name="connsiteX5" fmla="*/ 2473779 w 4294414"/>
              <a:gd name="connsiteY5" fmla="*/ 506186 h 2726872"/>
              <a:gd name="connsiteX6" fmla="*/ 2392136 w 4294414"/>
              <a:gd name="connsiteY6" fmla="*/ 595993 h 2726872"/>
              <a:gd name="connsiteX7" fmla="*/ 2302329 w 4294414"/>
              <a:gd name="connsiteY7" fmla="*/ 669472 h 2726872"/>
              <a:gd name="connsiteX8" fmla="*/ 2188029 w 4294414"/>
              <a:gd name="connsiteY8" fmla="*/ 734786 h 2726872"/>
              <a:gd name="connsiteX9" fmla="*/ 2049236 w 4294414"/>
              <a:gd name="connsiteY9" fmla="*/ 783772 h 2726872"/>
              <a:gd name="connsiteX10" fmla="*/ 1967593 w 4294414"/>
              <a:gd name="connsiteY10" fmla="*/ 791936 h 2726872"/>
              <a:gd name="connsiteX11" fmla="*/ 1747157 w 4294414"/>
              <a:gd name="connsiteY11" fmla="*/ 824593 h 2726872"/>
              <a:gd name="connsiteX12" fmla="*/ 1665514 w 4294414"/>
              <a:gd name="connsiteY12" fmla="*/ 840922 h 2726872"/>
              <a:gd name="connsiteX13" fmla="*/ 726621 w 4294414"/>
              <a:gd name="connsiteY13" fmla="*/ 865415 h 2726872"/>
              <a:gd name="connsiteX14" fmla="*/ 375557 w 4294414"/>
              <a:gd name="connsiteY14" fmla="*/ 955222 h 2726872"/>
              <a:gd name="connsiteX15" fmla="*/ 171450 w 4294414"/>
              <a:gd name="connsiteY15" fmla="*/ 1045029 h 2726872"/>
              <a:gd name="connsiteX16" fmla="*/ 130629 w 4294414"/>
              <a:gd name="connsiteY16" fmla="*/ 1110343 h 2726872"/>
              <a:gd name="connsiteX17" fmla="*/ 73479 w 4294414"/>
              <a:gd name="connsiteY17" fmla="*/ 1232807 h 2726872"/>
              <a:gd name="connsiteX18" fmla="*/ 32657 w 4294414"/>
              <a:gd name="connsiteY18" fmla="*/ 1338943 h 2726872"/>
              <a:gd name="connsiteX19" fmla="*/ 0 w 4294414"/>
              <a:gd name="connsiteY19" fmla="*/ 1502229 h 2726872"/>
              <a:gd name="connsiteX20" fmla="*/ 32657 w 4294414"/>
              <a:gd name="connsiteY20" fmla="*/ 1738993 h 2726872"/>
              <a:gd name="connsiteX21" fmla="*/ 65314 w 4294414"/>
              <a:gd name="connsiteY21" fmla="*/ 1836965 h 2726872"/>
              <a:gd name="connsiteX22" fmla="*/ 81643 w 4294414"/>
              <a:gd name="connsiteY22" fmla="*/ 1894115 h 2726872"/>
              <a:gd name="connsiteX23" fmla="*/ 97971 w 4294414"/>
              <a:gd name="connsiteY23" fmla="*/ 1934936 h 2726872"/>
              <a:gd name="connsiteX24" fmla="*/ 106136 w 4294414"/>
              <a:gd name="connsiteY24" fmla="*/ 1975757 h 2726872"/>
              <a:gd name="connsiteX25" fmla="*/ 122464 w 4294414"/>
              <a:gd name="connsiteY25" fmla="*/ 2041072 h 2726872"/>
              <a:gd name="connsiteX26" fmla="*/ 130629 w 4294414"/>
              <a:gd name="connsiteY26" fmla="*/ 2081893 h 2726872"/>
              <a:gd name="connsiteX27" fmla="*/ 155121 w 4294414"/>
              <a:gd name="connsiteY27" fmla="*/ 2122715 h 2726872"/>
              <a:gd name="connsiteX28" fmla="*/ 204107 w 4294414"/>
              <a:gd name="connsiteY28" fmla="*/ 2237015 h 2726872"/>
              <a:gd name="connsiteX29" fmla="*/ 449036 w 4294414"/>
              <a:gd name="connsiteY29" fmla="*/ 2481943 h 2726872"/>
              <a:gd name="connsiteX30" fmla="*/ 661307 w 4294414"/>
              <a:gd name="connsiteY30" fmla="*/ 2612572 h 2726872"/>
              <a:gd name="connsiteX31" fmla="*/ 938893 w 4294414"/>
              <a:gd name="connsiteY31" fmla="*/ 2702379 h 2726872"/>
              <a:gd name="connsiteX32" fmla="*/ 1208314 w 4294414"/>
              <a:gd name="connsiteY32" fmla="*/ 2726872 h 2726872"/>
              <a:gd name="connsiteX33" fmla="*/ 2841171 w 4294414"/>
              <a:gd name="connsiteY33" fmla="*/ 2702379 h 2726872"/>
              <a:gd name="connsiteX34" fmla="*/ 3061607 w 4294414"/>
              <a:gd name="connsiteY34" fmla="*/ 2669722 h 2726872"/>
              <a:gd name="connsiteX35" fmla="*/ 3608614 w 4294414"/>
              <a:gd name="connsiteY35" fmla="*/ 2522765 h 2726872"/>
              <a:gd name="connsiteX36" fmla="*/ 3747407 w 4294414"/>
              <a:gd name="connsiteY36" fmla="*/ 2441122 h 2726872"/>
              <a:gd name="connsiteX37" fmla="*/ 3918857 w 4294414"/>
              <a:gd name="connsiteY37" fmla="*/ 2359479 h 2726872"/>
              <a:gd name="connsiteX38" fmla="*/ 4106636 w 4294414"/>
              <a:gd name="connsiteY38" fmla="*/ 2163536 h 2726872"/>
              <a:gd name="connsiteX39" fmla="*/ 4163786 w 4294414"/>
              <a:gd name="connsiteY39" fmla="*/ 1983922 h 2726872"/>
              <a:gd name="connsiteX40" fmla="*/ 4261757 w 4294414"/>
              <a:gd name="connsiteY40" fmla="*/ 1371600 h 2726872"/>
              <a:gd name="connsiteX41" fmla="*/ 4278086 w 4294414"/>
              <a:gd name="connsiteY41" fmla="*/ 1159329 h 2726872"/>
              <a:gd name="connsiteX42" fmla="*/ 4294414 w 4294414"/>
              <a:gd name="connsiteY42" fmla="*/ 979715 h 2726872"/>
              <a:gd name="connsiteX43" fmla="*/ 4245429 w 4294414"/>
              <a:gd name="connsiteY43" fmla="*/ 498022 h 2726872"/>
              <a:gd name="connsiteX44" fmla="*/ 4188279 w 4294414"/>
              <a:gd name="connsiteY44" fmla="*/ 351065 h 2726872"/>
              <a:gd name="connsiteX45" fmla="*/ 4082143 w 4294414"/>
              <a:gd name="connsiteY45" fmla="*/ 146957 h 2726872"/>
              <a:gd name="connsiteX46" fmla="*/ 3959679 w 4294414"/>
              <a:gd name="connsiteY46" fmla="*/ 65315 h 2726872"/>
              <a:gd name="connsiteX47" fmla="*/ 3910693 w 4294414"/>
              <a:gd name="connsiteY47" fmla="*/ 40822 h 2726872"/>
              <a:gd name="connsiteX48" fmla="*/ 3837214 w 4294414"/>
              <a:gd name="connsiteY48" fmla="*/ 24493 h 2726872"/>
              <a:gd name="connsiteX49" fmla="*/ 3624943 w 4294414"/>
              <a:gd name="connsiteY49" fmla="*/ 0 h 2726872"/>
              <a:gd name="connsiteX50" fmla="*/ 2939143 w 4294414"/>
              <a:gd name="connsiteY50" fmla="*/ 16329 h 2726872"/>
              <a:gd name="connsiteX51" fmla="*/ 2865664 w 4294414"/>
              <a:gd name="connsiteY51" fmla="*/ 32657 h 2726872"/>
              <a:gd name="connsiteX52" fmla="*/ 2808514 w 4294414"/>
              <a:gd name="connsiteY52" fmla="*/ 57150 h 2726872"/>
              <a:gd name="connsiteX53" fmla="*/ 2743200 w 4294414"/>
              <a:gd name="connsiteY53" fmla="*/ 81643 h 2726872"/>
              <a:gd name="connsiteX54" fmla="*/ 2661557 w 4294414"/>
              <a:gd name="connsiteY54" fmla="*/ 138793 h 2726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4294414" h="2726872">
                <a:moveTo>
                  <a:pt x="2661557" y="138793"/>
                </a:moveTo>
                <a:lnTo>
                  <a:pt x="2661557" y="138793"/>
                </a:lnTo>
                <a:cubicBezTo>
                  <a:pt x="2645228" y="157843"/>
                  <a:pt x="2624257" y="173740"/>
                  <a:pt x="2612571" y="195943"/>
                </a:cubicBezTo>
                <a:cubicBezTo>
                  <a:pt x="2596538" y="226405"/>
                  <a:pt x="2592001" y="261683"/>
                  <a:pt x="2579914" y="293915"/>
                </a:cubicBezTo>
                <a:cubicBezTo>
                  <a:pt x="2530530" y="425606"/>
                  <a:pt x="2556892" y="354613"/>
                  <a:pt x="2498271" y="457200"/>
                </a:cubicBezTo>
                <a:cubicBezTo>
                  <a:pt x="2489214" y="473051"/>
                  <a:pt x="2483905" y="490996"/>
                  <a:pt x="2473779" y="506186"/>
                </a:cubicBezTo>
                <a:cubicBezTo>
                  <a:pt x="2458485" y="529128"/>
                  <a:pt x="2413722" y="577105"/>
                  <a:pt x="2392136" y="595993"/>
                </a:cubicBezTo>
                <a:cubicBezTo>
                  <a:pt x="2363027" y="621463"/>
                  <a:pt x="2335912" y="650282"/>
                  <a:pt x="2302329" y="669472"/>
                </a:cubicBezTo>
                <a:cubicBezTo>
                  <a:pt x="2264229" y="691243"/>
                  <a:pt x="2228363" y="717500"/>
                  <a:pt x="2188029" y="734786"/>
                </a:cubicBezTo>
                <a:cubicBezTo>
                  <a:pt x="2137155" y="756589"/>
                  <a:pt x="2106326" y="772354"/>
                  <a:pt x="2049236" y="783772"/>
                </a:cubicBezTo>
                <a:cubicBezTo>
                  <a:pt x="2022417" y="789136"/>
                  <a:pt x="1994807" y="789215"/>
                  <a:pt x="1967593" y="791936"/>
                </a:cubicBezTo>
                <a:cubicBezTo>
                  <a:pt x="1777251" y="839522"/>
                  <a:pt x="1967234" y="798184"/>
                  <a:pt x="1747157" y="824593"/>
                </a:cubicBezTo>
                <a:cubicBezTo>
                  <a:pt x="1719601" y="827900"/>
                  <a:pt x="1693245" y="839813"/>
                  <a:pt x="1665514" y="840922"/>
                </a:cubicBezTo>
                <a:cubicBezTo>
                  <a:pt x="1352693" y="853435"/>
                  <a:pt x="1039585" y="857251"/>
                  <a:pt x="726621" y="865415"/>
                </a:cubicBezTo>
                <a:cubicBezTo>
                  <a:pt x="596856" y="888314"/>
                  <a:pt x="503619" y="898875"/>
                  <a:pt x="375557" y="955222"/>
                </a:cubicBezTo>
                <a:lnTo>
                  <a:pt x="171450" y="1045029"/>
                </a:lnTo>
                <a:cubicBezTo>
                  <a:pt x="128472" y="1088007"/>
                  <a:pt x="161554" y="1048492"/>
                  <a:pt x="130629" y="1110343"/>
                </a:cubicBezTo>
                <a:cubicBezTo>
                  <a:pt x="51271" y="1269060"/>
                  <a:pt x="117205" y="1114123"/>
                  <a:pt x="73479" y="1232807"/>
                </a:cubicBezTo>
                <a:cubicBezTo>
                  <a:pt x="60375" y="1268375"/>
                  <a:pt x="41850" y="1302169"/>
                  <a:pt x="32657" y="1338943"/>
                </a:cubicBezTo>
                <a:cubicBezTo>
                  <a:pt x="8299" y="1436376"/>
                  <a:pt x="20018" y="1382121"/>
                  <a:pt x="0" y="1502229"/>
                </a:cubicBezTo>
                <a:cubicBezTo>
                  <a:pt x="10886" y="1581150"/>
                  <a:pt x="17400" y="1660799"/>
                  <a:pt x="32657" y="1738993"/>
                </a:cubicBezTo>
                <a:cubicBezTo>
                  <a:pt x="39249" y="1772780"/>
                  <a:pt x="54948" y="1804139"/>
                  <a:pt x="65314" y="1836965"/>
                </a:cubicBezTo>
                <a:cubicBezTo>
                  <a:pt x="71280" y="1855858"/>
                  <a:pt x="75378" y="1875319"/>
                  <a:pt x="81643" y="1894115"/>
                </a:cubicBezTo>
                <a:cubicBezTo>
                  <a:pt x="86277" y="1908018"/>
                  <a:pt x="93760" y="1920899"/>
                  <a:pt x="97971" y="1934936"/>
                </a:cubicBezTo>
                <a:cubicBezTo>
                  <a:pt x="101958" y="1948227"/>
                  <a:pt x="103016" y="1962236"/>
                  <a:pt x="106136" y="1975757"/>
                </a:cubicBezTo>
                <a:cubicBezTo>
                  <a:pt x="111182" y="1997624"/>
                  <a:pt x="117418" y="2019205"/>
                  <a:pt x="122464" y="2041072"/>
                </a:cubicBezTo>
                <a:cubicBezTo>
                  <a:pt x="125584" y="2054593"/>
                  <a:pt x="125475" y="2069009"/>
                  <a:pt x="130629" y="2081893"/>
                </a:cubicBezTo>
                <a:cubicBezTo>
                  <a:pt x="136522" y="2096627"/>
                  <a:pt x="148328" y="2108374"/>
                  <a:pt x="155121" y="2122715"/>
                </a:cubicBezTo>
                <a:cubicBezTo>
                  <a:pt x="172866" y="2160176"/>
                  <a:pt x="178212" y="2204647"/>
                  <a:pt x="204107" y="2237015"/>
                </a:cubicBezTo>
                <a:cubicBezTo>
                  <a:pt x="286928" y="2340540"/>
                  <a:pt x="320343" y="2391101"/>
                  <a:pt x="449036" y="2481943"/>
                </a:cubicBezTo>
                <a:cubicBezTo>
                  <a:pt x="538877" y="2545361"/>
                  <a:pt x="569613" y="2580586"/>
                  <a:pt x="661307" y="2612572"/>
                </a:cubicBezTo>
                <a:cubicBezTo>
                  <a:pt x="753131" y="2644604"/>
                  <a:pt x="842308" y="2691017"/>
                  <a:pt x="938893" y="2702379"/>
                </a:cubicBezTo>
                <a:cubicBezTo>
                  <a:pt x="1121015" y="2723804"/>
                  <a:pt x="1031193" y="2715801"/>
                  <a:pt x="1208314" y="2726872"/>
                </a:cubicBezTo>
                <a:lnTo>
                  <a:pt x="2841171" y="2702379"/>
                </a:lnTo>
                <a:cubicBezTo>
                  <a:pt x="2915416" y="2700089"/>
                  <a:pt x="2988769" y="2684290"/>
                  <a:pt x="3061607" y="2669722"/>
                </a:cubicBezTo>
                <a:cubicBezTo>
                  <a:pt x="3198997" y="2642244"/>
                  <a:pt x="3454471" y="2595555"/>
                  <a:pt x="3608614" y="2522765"/>
                </a:cubicBezTo>
                <a:cubicBezTo>
                  <a:pt x="3657150" y="2499845"/>
                  <a:pt x="3699909" y="2466121"/>
                  <a:pt x="3747407" y="2441122"/>
                </a:cubicBezTo>
                <a:cubicBezTo>
                  <a:pt x="3803421" y="2411641"/>
                  <a:pt x="3864724" y="2392287"/>
                  <a:pt x="3918857" y="2359479"/>
                </a:cubicBezTo>
                <a:cubicBezTo>
                  <a:pt x="4007964" y="2305475"/>
                  <a:pt x="4043097" y="2244403"/>
                  <a:pt x="4106636" y="2163536"/>
                </a:cubicBezTo>
                <a:cubicBezTo>
                  <a:pt x="4125686" y="2103665"/>
                  <a:pt x="4150156" y="2045255"/>
                  <a:pt x="4163786" y="1983922"/>
                </a:cubicBezTo>
                <a:cubicBezTo>
                  <a:pt x="4182212" y="1901005"/>
                  <a:pt x="4249467" y="1476944"/>
                  <a:pt x="4261757" y="1371600"/>
                </a:cubicBezTo>
                <a:cubicBezTo>
                  <a:pt x="4269981" y="1301112"/>
                  <a:pt x="4272193" y="1230050"/>
                  <a:pt x="4278086" y="1159329"/>
                </a:cubicBezTo>
                <a:cubicBezTo>
                  <a:pt x="4283079" y="1099418"/>
                  <a:pt x="4288971" y="1039586"/>
                  <a:pt x="4294414" y="979715"/>
                </a:cubicBezTo>
                <a:cubicBezTo>
                  <a:pt x="4285109" y="798261"/>
                  <a:pt x="4293776" y="665037"/>
                  <a:pt x="4245429" y="498022"/>
                </a:cubicBezTo>
                <a:cubicBezTo>
                  <a:pt x="4230814" y="447535"/>
                  <a:pt x="4208806" y="399450"/>
                  <a:pt x="4188279" y="351065"/>
                </a:cubicBezTo>
                <a:cubicBezTo>
                  <a:pt x="4174345" y="318222"/>
                  <a:pt x="4114404" y="183826"/>
                  <a:pt x="4082143" y="146957"/>
                </a:cubicBezTo>
                <a:cubicBezTo>
                  <a:pt x="4058605" y="120057"/>
                  <a:pt x="3992625" y="83055"/>
                  <a:pt x="3959679" y="65315"/>
                </a:cubicBezTo>
                <a:cubicBezTo>
                  <a:pt x="3943605" y="56660"/>
                  <a:pt x="3928012" y="46595"/>
                  <a:pt x="3910693" y="40822"/>
                </a:cubicBezTo>
                <a:cubicBezTo>
                  <a:pt x="3886890" y="32888"/>
                  <a:pt x="3861861" y="29188"/>
                  <a:pt x="3837214" y="24493"/>
                </a:cubicBezTo>
                <a:cubicBezTo>
                  <a:pt x="3728702" y="3824"/>
                  <a:pt x="3740958" y="8288"/>
                  <a:pt x="3624943" y="0"/>
                </a:cubicBezTo>
                <a:lnTo>
                  <a:pt x="2939143" y="16329"/>
                </a:lnTo>
                <a:cubicBezTo>
                  <a:pt x="2914076" y="17407"/>
                  <a:pt x="2889612" y="25173"/>
                  <a:pt x="2865664" y="32657"/>
                </a:cubicBezTo>
                <a:cubicBezTo>
                  <a:pt x="2845882" y="38839"/>
                  <a:pt x="2827757" y="49453"/>
                  <a:pt x="2808514" y="57150"/>
                </a:cubicBezTo>
                <a:cubicBezTo>
                  <a:pt x="2786925" y="65786"/>
                  <a:pt x="2763526" y="70351"/>
                  <a:pt x="2743200" y="81643"/>
                </a:cubicBezTo>
                <a:cubicBezTo>
                  <a:pt x="2719336" y="94901"/>
                  <a:pt x="2675164" y="129268"/>
                  <a:pt x="2661557" y="138793"/>
                </a:cubicBezTo>
                <a:close/>
              </a:path>
            </a:pathLst>
          </a:custGeom>
          <a:noFill/>
          <a:ln>
            <a:solidFill>
              <a:srgbClr val="ED7D31"/>
            </a:solidFill>
            <a:prstDash val="dash"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Speech Bubble: Rectangle 25">
            <a:extLst>
              <a:ext uri="{FF2B5EF4-FFF2-40B4-BE49-F238E27FC236}">
                <a16:creationId xmlns:a16="http://schemas.microsoft.com/office/drawing/2014/main" id="{93E963E7-192A-60CC-93D2-D74CBA0455DB}"/>
              </a:ext>
            </a:extLst>
          </p:cNvPr>
          <p:cNvSpPr/>
          <p:nvPr/>
        </p:nvSpPr>
        <p:spPr>
          <a:xfrm>
            <a:off x="9363955" y="3934096"/>
            <a:ext cx="1371600" cy="1034008"/>
          </a:xfrm>
          <a:prstGeom prst="wedgeRectCallout">
            <a:avLst>
              <a:gd name="adj1" fmla="val -62500"/>
              <a:gd name="adj2" fmla="val 24362"/>
            </a:avLst>
          </a:prstGeom>
          <a:solidFill>
            <a:schemeClr val="bg1"/>
          </a:solidFill>
          <a:ln>
            <a:solidFill>
              <a:srgbClr val="ED7D31"/>
            </a:solidFill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ED7D31"/>
                </a:solidFill>
              </a:rPr>
              <a:t>Bad for the progress of science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798B163-6748-9A25-881D-8D9BF8D319F0}"/>
              </a:ext>
            </a:extLst>
          </p:cNvPr>
          <p:cNvSpPr/>
          <p:nvPr/>
        </p:nvSpPr>
        <p:spPr>
          <a:xfrm>
            <a:off x="609480" y="2139045"/>
            <a:ext cx="2117391" cy="68334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CC-BY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FF9375F-9945-C62A-8865-4723FDB1007B}"/>
              </a:ext>
            </a:extLst>
          </p:cNvPr>
          <p:cNvSpPr/>
          <p:nvPr/>
        </p:nvSpPr>
        <p:spPr>
          <a:xfrm>
            <a:off x="609480" y="2926899"/>
            <a:ext cx="2117391" cy="68334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CC-BY-SA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C1628A67-FB88-9CE8-F67D-9ED174E93163}"/>
              </a:ext>
            </a:extLst>
          </p:cNvPr>
          <p:cNvSpPr/>
          <p:nvPr/>
        </p:nvSpPr>
        <p:spPr>
          <a:xfrm>
            <a:off x="2827444" y="1355809"/>
            <a:ext cx="2117391" cy="68334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Download and share for free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3AB168FD-31DD-F167-6E42-87560CEE9517}"/>
              </a:ext>
            </a:extLst>
          </p:cNvPr>
          <p:cNvSpPr/>
          <p:nvPr/>
        </p:nvSpPr>
        <p:spPr>
          <a:xfrm>
            <a:off x="5037004" y="1355808"/>
            <a:ext cx="2117391" cy="68334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Reuse parts, e.g. Figures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E4AEE0BA-FC00-E6F8-20B7-AA31E1D032F1}"/>
              </a:ext>
            </a:extLst>
          </p:cNvPr>
          <p:cNvSpPr/>
          <p:nvPr/>
        </p:nvSpPr>
        <p:spPr>
          <a:xfrm>
            <a:off x="7246564" y="1355807"/>
            <a:ext cx="2117391" cy="68334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Reuse parts, e.g. in paid training </a:t>
            </a:r>
          </a:p>
        </p:txBody>
      </p:sp>
      <p:sp>
        <p:nvSpPr>
          <p:cNvPr id="31" name="Half Frame 30">
            <a:extLst>
              <a:ext uri="{FF2B5EF4-FFF2-40B4-BE49-F238E27FC236}">
                <a16:creationId xmlns:a16="http://schemas.microsoft.com/office/drawing/2014/main" id="{09216D72-0ADF-4B59-B1AF-5A1081A033D3}"/>
              </a:ext>
            </a:extLst>
          </p:cNvPr>
          <p:cNvSpPr/>
          <p:nvPr/>
        </p:nvSpPr>
        <p:spPr>
          <a:xfrm rot="18988295" flipV="1">
            <a:off x="3535073" y="2197348"/>
            <a:ext cx="702128" cy="275548"/>
          </a:xfrm>
          <a:prstGeom prst="halfFrame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2" name="Half Frame 31">
            <a:extLst>
              <a:ext uri="{FF2B5EF4-FFF2-40B4-BE49-F238E27FC236}">
                <a16:creationId xmlns:a16="http://schemas.microsoft.com/office/drawing/2014/main" id="{8597DC4C-E6D3-D48A-BA4E-1FD0D7050C56}"/>
              </a:ext>
            </a:extLst>
          </p:cNvPr>
          <p:cNvSpPr/>
          <p:nvPr/>
        </p:nvSpPr>
        <p:spPr>
          <a:xfrm rot="18988295" flipV="1">
            <a:off x="5744636" y="2197349"/>
            <a:ext cx="702128" cy="275548"/>
          </a:xfrm>
          <a:prstGeom prst="halfFrame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3" name="Half Frame 32">
            <a:extLst>
              <a:ext uri="{FF2B5EF4-FFF2-40B4-BE49-F238E27FC236}">
                <a16:creationId xmlns:a16="http://schemas.microsoft.com/office/drawing/2014/main" id="{6186F606-0BF8-10F2-77CF-8D82423CBA6E}"/>
              </a:ext>
            </a:extLst>
          </p:cNvPr>
          <p:cNvSpPr/>
          <p:nvPr/>
        </p:nvSpPr>
        <p:spPr>
          <a:xfrm rot="18988295" flipV="1">
            <a:off x="7954199" y="2213676"/>
            <a:ext cx="702128" cy="275548"/>
          </a:xfrm>
          <a:prstGeom prst="halfFrame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4" name="Half Frame 33">
            <a:extLst>
              <a:ext uri="{FF2B5EF4-FFF2-40B4-BE49-F238E27FC236}">
                <a16:creationId xmlns:a16="http://schemas.microsoft.com/office/drawing/2014/main" id="{14357242-0181-43D2-7354-0953100250EA}"/>
              </a:ext>
            </a:extLst>
          </p:cNvPr>
          <p:cNvSpPr/>
          <p:nvPr/>
        </p:nvSpPr>
        <p:spPr>
          <a:xfrm rot="18988295" flipV="1">
            <a:off x="3466896" y="2954578"/>
            <a:ext cx="702128" cy="275548"/>
          </a:xfrm>
          <a:prstGeom prst="halfFram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62C5F81-2955-1321-F965-A229420A6520}"/>
              </a:ext>
            </a:extLst>
          </p:cNvPr>
          <p:cNvSpPr txBox="1"/>
          <p:nvPr/>
        </p:nvSpPr>
        <p:spPr>
          <a:xfrm>
            <a:off x="4083328" y="2972360"/>
            <a:ext cx="9536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Only under CC-BY-SA</a:t>
            </a:r>
          </a:p>
        </p:txBody>
      </p:sp>
      <p:sp>
        <p:nvSpPr>
          <p:cNvPr id="36" name="Half Frame 35">
            <a:extLst>
              <a:ext uri="{FF2B5EF4-FFF2-40B4-BE49-F238E27FC236}">
                <a16:creationId xmlns:a16="http://schemas.microsoft.com/office/drawing/2014/main" id="{ADA32B82-0348-94FA-DA76-C0B3FF1EF22C}"/>
              </a:ext>
            </a:extLst>
          </p:cNvPr>
          <p:cNvSpPr/>
          <p:nvPr/>
        </p:nvSpPr>
        <p:spPr>
          <a:xfrm rot="18988295" flipV="1">
            <a:off x="5728020" y="2938329"/>
            <a:ext cx="702128" cy="275548"/>
          </a:xfrm>
          <a:prstGeom prst="halfFram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9B457D2D-33CD-F6FE-8326-6983E9413307}"/>
              </a:ext>
            </a:extLst>
          </p:cNvPr>
          <p:cNvSpPr txBox="1"/>
          <p:nvPr/>
        </p:nvSpPr>
        <p:spPr>
          <a:xfrm>
            <a:off x="6344452" y="2956111"/>
            <a:ext cx="9536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Only under CC-BY-SA</a:t>
            </a:r>
          </a:p>
        </p:txBody>
      </p:sp>
      <p:sp>
        <p:nvSpPr>
          <p:cNvPr id="38" name="Half Frame 37">
            <a:extLst>
              <a:ext uri="{FF2B5EF4-FFF2-40B4-BE49-F238E27FC236}">
                <a16:creationId xmlns:a16="http://schemas.microsoft.com/office/drawing/2014/main" id="{66B5FAD9-59AD-4FC2-8E5A-A6DD9E41A816}"/>
              </a:ext>
            </a:extLst>
          </p:cNvPr>
          <p:cNvSpPr/>
          <p:nvPr/>
        </p:nvSpPr>
        <p:spPr>
          <a:xfrm rot="18988295" flipV="1">
            <a:off x="7875070" y="2951821"/>
            <a:ext cx="702128" cy="275548"/>
          </a:xfrm>
          <a:prstGeom prst="halfFram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567627F-E4E6-02EB-6B19-58E7598A11E6}"/>
              </a:ext>
            </a:extLst>
          </p:cNvPr>
          <p:cNvSpPr txBox="1"/>
          <p:nvPr/>
        </p:nvSpPr>
        <p:spPr>
          <a:xfrm>
            <a:off x="8491502" y="2969603"/>
            <a:ext cx="9536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Only under CC-BY-SA</a:t>
            </a:r>
          </a:p>
        </p:txBody>
      </p:sp>
      <p:sp>
        <p:nvSpPr>
          <p:cNvPr id="4" name="Speech Bubble: Rectangle 3">
            <a:extLst>
              <a:ext uri="{FF2B5EF4-FFF2-40B4-BE49-F238E27FC236}">
                <a16:creationId xmlns:a16="http://schemas.microsoft.com/office/drawing/2014/main" id="{8945BCA4-631B-FBB1-38B2-D19DCC28CAA2}"/>
              </a:ext>
            </a:extLst>
          </p:cNvPr>
          <p:cNvSpPr/>
          <p:nvPr/>
        </p:nvSpPr>
        <p:spPr>
          <a:xfrm>
            <a:off x="10468854" y="4917306"/>
            <a:ext cx="1532645" cy="1034008"/>
          </a:xfrm>
          <a:prstGeom prst="wedgeRectCallout">
            <a:avLst>
              <a:gd name="adj1" fmla="val -40278"/>
              <a:gd name="adj2" fmla="val -60386"/>
            </a:avLst>
          </a:prstGeom>
          <a:solidFill>
            <a:schemeClr val="bg1"/>
          </a:solidFill>
          <a:ln>
            <a:solidFill>
              <a:srgbClr val="ED7D31"/>
            </a:solidFill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ED7D31"/>
                </a:solidFill>
              </a:rPr>
              <a:t>In particular in the training context</a:t>
            </a:r>
          </a:p>
        </p:txBody>
      </p:sp>
    </p:spTree>
    <p:extLst>
      <p:ext uri="{BB962C8B-B14F-4D97-AF65-F5344CB8AC3E}">
        <p14:creationId xmlns:p14="http://schemas.microsoft.com/office/powerpoint/2010/main" val="68033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8" grpId="0" animBg="1"/>
      <p:bldP spid="20" grpId="0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9" grpId="0" animBg="1"/>
      <p:bldP spid="30" grpId="0" animBg="1"/>
      <p:bldP spid="32" grpId="0" animBg="1"/>
      <p:bldP spid="33" grpId="0" animBg="1"/>
      <p:bldP spid="36" grpId="0" animBg="1"/>
      <p:bldP spid="37" grpId="0"/>
      <p:bldP spid="38" grpId="0" animBg="1"/>
      <p:bldP spid="39" grpId="0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D5D310-FBAE-21EB-D898-935FDD3FD9D0}"/>
              </a:ext>
            </a:extLst>
          </p:cNvPr>
          <p:cNvSpPr txBox="1">
            <a:spLocks/>
          </p:cNvSpPr>
          <p:nvPr/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Licensing: Permissive versus restrictive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50E396D-5AD8-B4A7-F876-131BF8540504}"/>
              </a:ext>
            </a:extLst>
          </p:cNvPr>
          <p:cNvSpPr txBox="1"/>
          <p:nvPr/>
        </p:nvSpPr>
        <p:spPr>
          <a:xfrm>
            <a:off x="2495190" y="1997839"/>
            <a:ext cx="720102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If you decide for a </a:t>
            </a:r>
            <a:r>
              <a:rPr lang="en-US" sz="3600" dirty="0">
                <a:solidFill>
                  <a:srgbClr val="C00000"/>
                </a:solidFill>
              </a:rPr>
              <a:t>Non-Derivatives (ND)</a:t>
            </a:r>
            <a:r>
              <a:rPr lang="en-US" sz="3600" dirty="0"/>
              <a:t> or </a:t>
            </a:r>
            <a:r>
              <a:rPr lang="en-US" sz="3600" dirty="0">
                <a:solidFill>
                  <a:srgbClr val="FFC000"/>
                </a:solidFill>
              </a:rPr>
              <a:t>Non-Commercial (NC) </a:t>
            </a:r>
            <a:r>
              <a:rPr lang="en-US" sz="3600" dirty="0"/>
              <a:t>license, please have a good reason to do so. These two prohibit reuse of your materials, e.g. paid trainings.</a:t>
            </a:r>
          </a:p>
        </p:txBody>
      </p:sp>
    </p:spTree>
    <p:extLst>
      <p:ext uri="{BB962C8B-B14F-4D97-AF65-F5344CB8AC3E}">
        <p14:creationId xmlns:p14="http://schemas.microsoft.com/office/powerpoint/2010/main" val="33761469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2F143CD6-152E-8871-DA27-D658F4D5DBB4}"/>
              </a:ext>
            </a:extLst>
          </p:cNvPr>
          <p:cNvSpPr/>
          <p:nvPr/>
        </p:nvSpPr>
        <p:spPr>
          <a:xfrm>
            <a:off x="3649869" y="1230553"/>
            <a:ext cx="4891662" cy="119887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en-US" sz="2400" b="0" strike="noStrike" spc="-1" dirty="0">
                <a:solidFill>
                  <a:schemeClr val="dk1"/>
                </a:solidFill>
                <a:latin typeface="Calibri"/>
              </a:rPr>
              <a:t>These slides can be reused under the terms of the </a:t>
            </a:r>
            <a:r>
              <a:rPr lang="en-US" sz="2400" spc="-1" dirty="0">
                <a:solidFill>
                  <a:schemeClr val="dk1"/>
                </a:solidFill>
                <a:latin typeface="Calibri"/>
                <a:hlinkClick r:id="rId2"/>
              </a:rPr>
              <a:t>CC-BY 4.0</a:t>
            </a:r>
            <a:r>
              <a:rPr lang="en-US" sz="2400" b="0" strike="noStrike" spc="-1" dirty="0">
                <a:solidFill>
                  <a:schemeClr val="dk1"/>
                </a:solidFill>
                <a:latin typeface="Calibri"/>
              </a:rPr>
              <a:t> license unless mentioned otherwise.</a:t>
            </a:r>
            <a:endParaRPr lang="en-US" sz="2400" b="0" strike="noStrike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442D9F6C-5AB5-DFF1-F1D9-6BE1A1146458}"/>
              </a:ext>
            </a:extLst>
          </p:cNvPr>
          <p:cNvSpPr txBox="1">
            <a:spLocks/>
          </p:cNvSpPr>
          <p:nvPr/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Reusing training materials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A4E106-0420-BB75-E274-C9102C6D90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969" y="2626213"/>
            <a:ext cx="4112758" cy="322902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755563E-C340-098F-CED8-A3243DEF28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79462" y="2626212"/>
            <a:ext cx="4112758" cy="322902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41BD82C-C093-1873-0E8E-51C9E4E5FC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48275" y="2626212"/>
            <a:ext cx="4112758" cy="322902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E0E254B-58D6-544E-F6E0-F9C5A95C5FF5}"/>
              </a:ext>
            </a:extLst>
          </p:cNvPr>
          <p:cNvSpPr txBox="1"/>
          <p:nvPr/>
        </p:nvSpPr>
        <p:spPr>
          <a:xfrm>
            <a:off x="3183391" y="6248804"/>
            <a:ext cx="78254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https://creativecommons.org/licenses/by/4.0/deed.en</a:t>
            </a:r>
            <a:r>
              <a:rPr lang="en-US" dirty="0"/>
              <a:t> </a:t>
            </a:r>
          </a:p>
        </p:txBody>
      </p:sp>
      <p:sp>
        <p:nvSpPr>
          <p:cNvPr id="12" name="Arrow: Down 11">
            <a:extLst>
              <a:ext uri="{FF2B5EF4-FFF2-40B4-BE49-F238E27FC236}">
                <a16:creationId xmlns:a16="http://schemas.microsoft.com/office/drawing/2014/main" id="{6A77C164-B74B-AC52-A085-83E2CE72EF86}"/>
              </a:ext>
            </a:extLst>
          </p:cNvPr>
          <p:cNvSpPr/>
          <p:nvPr/>
        </p:nvSpPr>
        <p:spPr>
          <a:xfrm rot="4693108">
            <a:off x="4219536" y="1097563"/>
            <a:ext cx="159051" cy="2246187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2255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767F98-DBFF-ECC3-2FE7-2207242918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Licensing: Permissive versus restrictive</a:t>
            </a:r>
          </a:p>
        </p:txBody>
      </p:sp>
      <p:sp>
        <p:nvSpPr>
          <p:cNvPr id="4" name="Speech Bubble: Rectangle 3">
            <a:extLst>
              <a:ext uri="{FF2B5EF4-FFF2-40B4-BE49-F238E27FC236}">
                <a16:creationId xmlns:a16="http://schemas.microsoft.com/office/drawing/2014/main" id="{F1F6E964-F95E-BFF4-973D-C042BEB79B43}"/>
              </a:ext>
            </a:extLst>
          </p:cNvPr>
          <p:cNvSpPr/>
          <p:nvPr/>
        </p:nvSpPr>
        <p:spPr>
          <a:xfrm>
            <a:off x="7292738" y="2691629"/>
            <a:ext cx="1312753" cy="1135870"/>
          </a:xfrm>
          <a:prstGeom prst="wedgeRectCallout">
            <a:avLst>
              <a:gd name="adj1" fmla="val -58097"/>
              <a:gd name="adj2" fmla="val 21006"/>
            </a:avLst>
          </a:prstGeom>
          <a:solidFill>
            <a:schemeClr val="bg1"/>
          </a:solidFill>
          <a:ln w="28575">
            <a:solidFill>
              <a:srgbClr val="ED7D3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I conclude, 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>these are less </a:t>
            </a:r>
            <a:r>
              <a:rPr lang="en-US" i="1" dirty="0">
                <a:solidFill>
                  <a:schemeClr val="tx1"/>
                </a:solidFill>
              </a:rPr>
              <a:t>open</a:t>
            </a:r>
            <a:r>
              <a:rPr lang="en-US" dirty="0">
                <a:solidFill>
                  <a:schemeClr val="tx1"/>
                </a:solidFill>
              </a:rPr>
              <a:t> in a sense</a:t>
            </a:r>
          </a:p>
        </p:txBody>
      </p:sp>
      <p:pic>
        <p:nvPicPr>
          <p:cNvPr id="6" name="Picture 5" descr="A person in a white suit and tie standing in a room with a secret machine&#10;&#10;Description automatically generated">
            <a:extLst>
              <a:ext uri="{FF2B5EF4-FFF2-40B4-BE49-F238E27FC236}">
                <a16:creationId xmlns:a16="http://schemas.microsoft.com/office/drawing/2014/main" id="{F4007D7D-D41A-E790-FAA4-B05AE5C4D17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76" r="11099"/>
          <a:stretch/>
        </p:blipFill>
        <p:spPr>
          <a:xfrm>
            <a:off x="8694608" y="1604520"/>
            <a:ext cx="2869570" cy="2112438"/>
          </a:xfrm>
          <a:prstGeom prst="rect">
            <a:avLst/>
          </a:prstGeom>
        </p:spPr>
      </p:pic>
      <p:pic>
        <p:nvPicPr>
          <p:cNvPr id="8" name="Picture 7" descr="A person in a lab&#10;&#10;Description automatically generated">
            <a:extLst>
              <a:ext uri="{FF2B5EF4-FFF2-40B4-BE49-F238E27FC236}">
                <a16:creationId xmlns:a16="http://schemas.microsoft.com/office/drawing/2014/main" id="{EAE46C7D-65D5-88EC-6E40-F8D457C1435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73" r="11402"/>
          <a:stretch/>
        </p:blipFill>
        <p:spPr>
          <a:xfrm>
            <a:off x="8694608" y="3780332"/>
            <a:ext cx="2869570" cy="222715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BB2FBFF-20B3-2AAA-79D7-140BC4E36E13}"/>
              </a:ext>
            </a:extLst>
          </p:cNvPr>
          <p:cNvSpPr txBox="1"/>
          <p:nvPr/>
        </p:nvSpPr>
        <p:spPr>
          <a:xfrm>
            <a:off x="416379" y="1418400"/>
            <a:ext cx="7633607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Restrictive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/>
              <a:t>You can reuse our stuff, but only if you …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400" dirty="0"/>
              <a:t>License your work with the same license we do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400" dirty="0"/>
              <a:t>Make your stuff openly available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400" dirty="0"/>
              <a:t>Make no money with derivatives of our work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/>
              <a:t>Examples: </a:t>
            </a:r>
            <a:r>
              <a:rPr lang="en-US" sz="2400" dirty="0">
                <a:solidFill>
                  <a:srgbClr val="C00000"/>
                </a:solidFill>
              </a:rPr>
              <a:t>GPL, CC-BY-SA, CC-BY-NC, CC-BY-ND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Permissive licensing: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/>
              <a:t>Do whatever you like with our stuff, </a:t>
            </a:r>
            <a:br>
              <a:rPr lang="en-US" sz="2400" dirty="0"/>
            </a:br>
            <a:r>
              <a:rPr lang="en-US" sz="2400" dirty="0"/>
              <a:t>just make sure to mention / cite us …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/>
              <a:t>Examples: </a:t>
            </a:r>
            <a:r>
              <a:rPr lang="en-US" sz="2400" dirty="0">
                <a:solidFill>
                  <a:srgbClr val="51B02F"/>
                </a:solidFill>
              </a:rPr>
              <a:t>BSD, MIT, Apache, CC-BY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136352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C83E4D8-86FB-488F-ABAA-1098617ED0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Take home message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06B5EF2-B4FA-4184-9492-3AA355F679EB}"/>
              </a:ext>
            </a:extLst>
          </p:cNvPr>
          <p:cNvSpPr txBox="1"/>
          <p:nvPr/>
        </p:nvSpPr>
        <p:spPr>
          <a:xfrm>
            <a:off x="3352800" y="6052485"/>
            <a:ext cx="5203372" cy="81079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anchor="ctr">
            <a:spAutoFit/>
          </a:bodyPr>
          <a:lstStyle/>
          <a:p>
            <a:pPr algn="ctr" defTabSz="410766" hangingPunct="0"/>
            <a:r>
              <a:rPr lang="en-US" sz="1600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This slide deck by Robert Haase (ScaDS.AI) can be reused under the terms of the CC-BY 4.0 license </a:t>
            </a:r>
            <a:r>
              <a:rPr lang="en-US" sz="1600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  <a:hlinkClick r:id="rId2"/>
              </a:rPr>
              <a:t>https://creativecommons.org/licenses/by/4.0/</a:t>
            </a:r>
            <a:r>
              <a:rPr lang="en-US" sz="1600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6C30E66-C9F0-3FF0-9FE5-72B2B7185ACE}"/>
              </a:ext>
            </a:extLst>
          </p:cNvPr>
          <p:cNvSpPr txBox="1"/>
          <p:nvPr/>
        </p:nvSpPr>
        <p:spPr>
          <a:xfrm>
            <a:off x="609479" y="1418400"/>
            <a:ext cx="10972439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/>
            <a:r>
              <a:rPr lang="en-US" sz="3600" dirty="0"/>
              <a:t>If you share material</a:t>
            </a:r>
            <a:r>
              <a:rPr lang="en-US" sz="3600" dirty="0">
                <a:solidFill>
                  <a:schemeClr val="bg1">
                    <a:lumMod val="75000"/>
                  </a:schemeClr>
                </a:solidFill>
              </a:rPr>
              <a:t> (openly or not)</a:t>
            </a:r>
          </a:p>
          <a:p>
            <a:pPr marL="285750" indent="-285750"/>
            <a:endParaRPr lang="en-US" sz="6000" dirty="0"/>
          </a:p>
          <a:p>
            <a:pPr algn="ctr"/>
            <a:r>
              <a:rPr lang="en-US" sz="7200" u="sng" dirty="0"/>
              <a:t>license it</a:t>
            </a:r>
            <a:r>
              <a:rPr lang="en-US" sz="7200" dirty="0"/>
              <a:t>   </a:t>
            </a:r>
            <a:r>
              <a:rPr lang="en-US" sz="7200" u="sng" dirty="0">
                <a:solidFill>
                  <a:schemeClr val="bg1"/>
                </a:solidFill>
              </a:rPr>
              <a:t>_</a:t>
            </a:r>
          </a:p>
          <a:p>
            <a:pPr algn="r"/>
            <a:endParaRPr lang="en-US" sz="6000" dirty="0"/>
          </a:p>
          <a:p>
            <a:pPr algn="r"/>
            <a:r>
              <a:rPr lang="en-US" sz="3600" dirty="0"/>
              <a:t>and it’ll be harder to steal it</a:t>
            </a:r>
          </a:p>
        </p:txBody>
      </p:sp>
    </p:spTree>
    <p:extLst>
      <p:ext uri="{BB962C8B-B14F-4D97-AF65-F5344CB8AC3E}">
        <p14:creationId xmlns:p14="http://schemas.microsoft.com/office/powerpoint/2010/main" val="298146908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ABF7A4-4CFD-6D71-C2D1-AD6637841D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4C365DB-38D8-B6A0-445A-CA844EF120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1956" y="273600"/>
            <a:ext cx="10972440" cy="1144800"/>
          </a:xfrm>
        </p:spPr>
        <p:txBody>
          <a:bodyPr/>
          <a:lstStyle/>
          <a:p>
            <a:r>
              <a:rPr lang="en-US" sz="4000" dirty="0"/>
              <a:t>Please use</a:t>
            </a:r>
          </a:p>
        </p:txBody>
      </p:sp>
      <p:sp>
        <p:nvSpPr>
          <p:cNvPr id="3" name="Title 3">
            <a:extLst>
              <a:ext uri="{FF2B5EF4-FFF2-40B4-BE49-F238E27FC236}">
                <a16:creationId xmlns:a16="http://schemas.microsoft.com/office/drawing/2014/main" id="{99525779-32CB-2D19-5B12-1DB0DD744F44}"/>
              </a:ext>
            </a:extLst>
          </p:cNvPr>
          <p:cNvSpPr txBox="1">
            <a:spLocks/>
          </p:cNvSpPr>
          <p:nvPr/>
        </p:nvSpPr>
        <p:spPr>
          <a:xfrm>
            <a:off x="758324" y="4754160"/>
            <a:ext cx="11966568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/>
              <a:t>as license for your materials to make them reusable.</a:t>
            </a:r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AAECC673-12FA-1A61-62D1-7F8617589714}"/>
              </a:ext>
            </a:extLst>
          </p:cNvPr>
          <p:cNvSpPr txBox="1">
            <a:spLocks/>
          </p:cNvSpPr>
          <p:nvPr/>
        </p:nvSpPr>
        <p:spPr>
          <a:xfrm>
            <a:off x="554168" y="2685330"/>
            <a:ext cx="1237488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0" b="1" dirty="0"/>
              <a:t>CC-BY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81A7279-7758-FB19-CC73-4A410D6F9B06}"/>
              </a:ext>
            </a:extLst>
          </p:cNvPr>
          <p:cNvSpPr txBox="1"/>
          <p:nvPr/>
        </p:nvSpPr>
        <p:spPr>
          <a:xfrm>
            <a:off x="3352800" y="6052485"/>
            <a:ext cx="5203372" cy="81079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anchor="ctr">
            <a:spAutoFit/>
          </a:bodyPr>
          <a:lstStyle/>
          <a:p>
            <a:pPr algn="ctr" defTabSz="410766" hangingPunct="0"/>
            <a:r>
              <a:rPr lang="en-US" sz="1600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This slide deck by Robert Haase (ScaDS.AI) can be reused under the terms of the CC-BY 4.0 license </a:t>
            </a:r>
            <a:r>
              <a:rPr lang="en-US" sz="1600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  <a:hlinkClick r:id="rId2"/>
              </a:rPr>
              <a:t>https://creativecommons.org/licenses/by/4.0/</a:t>
            </a:r>
            <a:r>
              <a:rPr lang="en-US" sz="1600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1247565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AD97E0-CB6F-6150-F4F3-5DF5527108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B33D0E8-E86B-1535-AFB7-A1358E10E5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1FB1CC-48A1-8230-827F-D954347D28F1}"/>
              </a:ext>
            </a:extLst>
          </p:cNvPr>
          <p:cNvSpPr txBox="1"/>
          <p:nvPr/>
        </p:nvSpPr>
        <p:spPr>
          <a:xfrm>
            <a:off x="609479" y="1418400"/>
            <a:ext cx="8287778" cy="49121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dirty="0"/>
              <a:t>If you want to make your stuff reusable:</a:t>
            </a:r>
          </a:p>
          <a:p>
            <a:pPr marL="742950" lvl="1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dirty="0"/>
              <a:t>Share it on community-wide platforms (not institutional servers)</a:t>
            </a:r>
          </a:p>
          <a:p>
            <a:pPr marL="742950" lvl="1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dirty="0"/>
              <a:t>Register them in search-indices</a:t>
            </a:r>
          </a:p>
          <a:p>
            <a:pPr marL="742950" lvl="1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dirty="0"/>
              <a:t>Use permissive licenses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dirty="0"/>
              <a:t>Read more:</a:t>
            </a:r>
          </a:p>
          <a:p>
            <a:pPr lvl="1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dirty="0"/>
              <a:t>A Call for FAIR and Open-Access Training Materials to advance Bioimage Analysis</a:t>
            </a:r>
            <a:br>
              <a:rPr lang="en-US" dirty="0"/>
            </a:br>
            <a:r>
              <a:rPr lang="en-US" sz="1200" dirty="0">
                <a:hlinkClick r:id="rId2"/>
              </a:rPr>
              <a:t>https://osf.io/2zgmc</a:t>
            </a:r>
            <a:r>
              <a:rPr lang="en-US" sz="1200" dirty="0"/>
              <a:t> </a:t>
            </a:r>
            <a:r>
              <a:rPr lang="en-US" sz="1800" dirty="0"/>
              <a:t>with Christian Tischer, Pete Bankhead, Kota Miura and Beth Cimini</a:t>
            </a:r>
            <a:endParaRPr lang="en-US" sz="1200" dirty="0"/>
          </a:p>
          <a:p>
            <a:pPr lvl="1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dirty="0"/>
              <a:t>Sharing on </a:t>
            </a:r>
            <a:r>
              <a:rPr lang="en-US" dirty="0" err="1"/>
              <a:t>Zenodo</a:t>
            </a:r>
            <a:r>
              <a:rPr lang="en-US" dirty="0"/>
              <a:t> </a:t>
            </a:r>
            <a:br>
              <a:rPr lang="en-US" dirty="0"/>
            </a:br>
            <a:r>
              <a:rPr lang="en-US" sz="1200" dirty="0">
                <a:hlinkClick r:id="rId3"/>
              </a:rPr>
              <a:t>https://focalplane.biologists.com/2023/02/15/sharing-research-data-with-zenodo/</a:t>
            </a:r>
            <a:r>
              <a:rPr lang="en-US" sz="1200" dirty="0"/>
              <a:t> </a:t>
            </a:r>
          </a:p>
          <a:p>
            <a:pPr lvl="1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dirty="0"/>
              <a:t>Sharing on </a:t>
            </a:r>
            <a:r>
              <a:rPr lang="en-US" dirty="0" err="1"/>
              <a:t>Figshare</a:t>
            </a:r>
            <a:r>
              <a:rPr lang="en-US" dirty="0"/>
              <a:t>, by Elisabeth Kugler</a:t>
            </a:r>
            <a:br>
              <a:rPr lang="en-US" dirty="0"/>
            </a:br>
            <a:r>
              <a:rPr lang="en-US" sz="1200" dirty="0">
                <a:hlinkClick r:id="rId4"/>
              </a:rPr>
              <a:t>https://focalplane.biologists.com/2023/07/26/sharing-your-poster-on-figshare/</a:t>
            </a:r>
            <a:r>
              <a:rPr lang="en-US" sz="1200" dirty="0"/>
              <a:t> </a:t>
            </a:r>
            <a:endParaRPr lang="en-US" dirty="0"/>
          </a:p>
          <a:p>
            <a:pPr lvl="1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dirty="0"/>
              <a:t>Collaborative work on </a:t>
            </a:r>
            <a:r>
              <a:rPr lang="en-US" dirty="0" err="1"/>
              <a:t>github</a:t>
            </a:r>
            <a:br>
              <a:rPr lang="en-US" dirty="0"/>
            </a:br>
            <a:r>
              <a:rPr lang="en-US" sz="1200" dirty="0">
                <a:hlinkClick r:id="rId5"/>
              </a:rPr>
              <a:t>https://focalplane.biologists.com/2021/09/04/collaborative-bio-image-analysis-script-editing-with-git/</a:t>
            </a:r>
            <a:r>
              <a:rPr lang="en-US" sz="1200" dirty="0"/>
              <a:t> </a:t>
            </a:r>
          </a:p>
          <a:p>
            <a:pPr lvl="1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dirty="0"/>
              <a:t>Licensing</a:t>
            </a:r>
            <a:br>
              <a:rPr lang="en-US" dirty="0"/>
            </a:br>
            <a:r>
              <a:rPr lang="en-US" sz="1200" dirty="0">
                <a:hlinkClick r:id="rId6"/>
              </a:rPr>
              <a:t>https://focalplane.biologists.com/2023/05/06/if-you-license-it-itll-be-harder-to-steal-it-why-we-should-license-our-work/</a:t>
            </a:r>
            <a:r>
              <a:rPr lang="en-US" sz="1200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561A073-EE6D-F479-53D3-5F2589B3E93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31022" y="1787979"/>
            <a:ext cx="3321527" cy="333425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77DBE95-EC0E-5B96-7EC8-082F752669CE}"/>
              </a:ext>
            </a:extLst>
          </p:cNvPr>
          <p:cNvSpPr txBox="1"/>
          <p:nvPr/>
        </p:nvSpPr>
        <p:spPr>
          <a:xfrm>
            <a:off x="8137774" y="5088670"/>
            <a:ext cx="78295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0" strike="noStrike" spc="-1" dirty="0">
                <a:solidFill>
                  <a:schemeClr val="dk1"/>
                </a:solidFill>
                <a:latin typeface="Calibri"/>
                <a:hlinkClick r:id="rId8"/>
              </a:rPr>
              <a:t>https://doi.org/10.5281/zenodo.11065721</a:t>
            </a:r>
            <a:r>
              <a:rPr lang="en-US" sz="1800" b="0" strike="noStrike" spc="-1" dirty="0">
                <a:solidFill>
                  <a:schemeClr val="dk1"/>
                </a:solidFill>
                <a:latin typeface="Calibri"/>
              </a:rPr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00255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NEUBIAS: Network of BioImage Analysts Logo">
            <a:extLst>
              <a:ext uri="{FF2B5EF4-FFF2-40B4-BE49-F238E27FC236}">
                <a16:creationId xmlns:a16="http://schemas.microsoft.com/office/drawing/2014/main" id="{73B86B23-CBD3-6A8A-21E4-CE9E24EFEBA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8" r="54926"/>
          <a:stretch/>
        </p:blipFill>
        <p:spPr bwMode="auto">
          <a:xfrm>
            <a:off x="4383061" y="2430833"/>
            <a:ext cx="1555299" cy="763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Grafik 7">
            <a:extLst>
              <a:ext uri="{FF2B5EF4-FFF2-40B4-BE49-F238E27FC236}">
                <a16:creationId xmlns:a16="http://schemas.microsoft.com/office/drawing/2014/main" id="{DB298A1D-A20F-86E9-2A43-06159BD5EC6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7427"/>
          <a:stretch/>
        </p:blipFill>
        <p:spPr>
          <a:xfrm>
            <a:off x="2310148" y="4507815"/>
            <a:ext cx="1992545" cy="1024849"/>
          </a:xfrm>
          <a:prstGeom prst="rect">
            <a:avLst/>
          </a:prstGeom>
        </p:spPr>
      </p:pic>
      <p:sp>
        <p:nvSpPr>
          <p:cNvPr id="2" name="Title 3">
            <a:extLst>
              <a:ext uri="{FF2B5EF4-FFF2-40B4-BE49-F238E27FC236}">
                <a16:creationId xmlns:a16="http://schemas.microsoft.com/office/drawing/2014/main" id="{143E9FD8-3FA2-0DD3-016D-FB38B803A87E}"/>
              </a:ext>
            </a:extLst>
          </p:cNvPr>
          <p:cNvSpPr txBox="1">
            <a:spLocks/>
          </p:cNvSpPr>
          <p:nvPr/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Acknowledgements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5446382-BDF6-5384-CD3B-3086F8199A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8133" y="2039639"/>
            <a:ext cx="2684029" cy="90166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D65B879-612E-E127-C991-85D3C088809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10148" y="1119377"/>
            <a:ext cx="2779812" cy="90284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BF58F16-913D-321D-8CFE-9E28B96AD91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23494" y="3151824"/>
            <a:ext cx="2006124" cy="60779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4843018-40EE-87BA-F0D2-B0F227359E6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79914" y="5339700"/>
            <a:ext cx="1624693" cy="62891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9C92263-457E-1F67-2F1A-855C3E6E98DF}"/>
              </a:ext>
            </a:extLst>
          </p:cNvPr>
          <p:cNvSpPr txBox="1"/>
          <p:nvPr/>
        </p:nvSpPr>
        <p:spPr>
          <a:xfrm>
            <a:off x="595993" y="5322283"/>
            <a:ext cx="19839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Some Figures were generated using</a:t>
            </a:r>
          </a:p>
        </p:txBody>
      </p:sp>
      <p:pic>
        <p:nvPicPr>
          <p:cNvPr id="13" name="Grafik 5">
            <a:extLst>
              <a:ext uri="{FF2B5EF4-FFF2-40B4-BE49-F238E27FC236}">
                <a16:creationId xmlns:a16="http://schemas.microsoft.com/office/drawing/2014/main" id="{82C2727B-3548-F35A-6B76-908C5D66E6D6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8418" y="4507815"/>
            <a:ext cx="604100" cy="906150"/>
          </a:xfrm>
          <a:prstGeom prst="rect">
            <a:avLst/>
          </a:prstGeom>
        </p:spPr>
      </p:pic>
      <p:pic>
        <p:nvPicPr>
          <p:cNvPr id="14" name="Grafik 10">
            <a:extLst>
              <a:ext uri="{FF2B5EF4-FFF2-40B4-BE49-F238E27FC236}">
                <a16:creationId xmlns:a16="http://schemas.microsoft.com/office/drawing/2014/main" id="{C7B3CA53-76A0-C1BE-3C33-BB7FC5A799A5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2518" y="4749235"/>
            <a:ext cx="1642275" cy="42330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C86C4EBD-7BE3-1E7D-90A9-A90790F3648B}"/>
              </a:ext>
            </a:extLst>
          </p:cNvPr>
          <p:cNvSpPr txBox="1"/>
          <p:nvPr/>
        </p:nvSpPr>
        <p:spPr>
          <a:xfrm>
            <a:off x="595993" y="4608251"/>
            <a:ext cx="17305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Funding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7DDF5437-63BA-9E28-59A8-4AF647F162B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747384" y="4517770"/>
            <a:ext cx="1438001" cy="81895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7E73EBBC-1248-E275-D6E5-A571F42961B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337976" y="4729676"/>
            <a:ext cx="3247698" cy="442868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5D8DDDB1-36A5-42BB-172B-844A7214F31B}"/>
              </a:ext>
            </a:extLst>
          </p:cNvPr>
          <p:cNvSpPr txBox="1"/>
          <p:nvPr/>
        </p:nvSpPr>
        <p:spPr>
          <a:xfrm>
            <a:off x="579585" y="1142444"/>
            <a:ext cx="17305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Communities &amp; platforms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5CD6B482-9F3F-F041-DECF-3E60C0776465}"/>
              </a:ext>
            </a:extLst>
          </p:cNvPr>
          <p:cNvSpPr txBox="1">
            <a:spLocks/>
          </p:cNvSpPr>
          <p:nvPr/>
        </p:nvSpPr>
        <p:spPr>
          <a:xfrm>
            <a:off x="6331311" y="1188445"/>
            <a:ext cx="2908047" cy="268865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0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2400" dirty="0" err="1"/>
              <a:t>BiAPoL</a:t>
            </a:r>
            <a:r>
              <a:rPr lang="en-US" sz="2400" dirty="0"/>
              <a:t> team</a:t>
            </a:r>
          </a:p>
          <a:p>
            <a:pPr marL="393700" indent="-117475">
              <a:lnSpc>
                <a:spcPct val="110000"/>
              </a:lnSpc>
              <a:spcBef>
                <a:spcPts val="0"/>
              </a:spcBef>
            </a:pPr>
            <a:r>
              <a:rPr lang="en-US" sz="1200" dirty="0"/>
              <a:t>Marcelo Zoccoler</a:t>
            </a:r>
          </a:p>
          <a:p>
            <a:pPr marL="393700" indent="-117475">
              <a:lnSpc>
                <a:spcPct val="110000"/>
              </a:lnSpc>
              <a:spcBef>
                <a:spcPts val="0"/>
              </a:spcBef>
            </a:pPr>
            <a:r>
              <a:rPr lang="en-US" sz="1200" dirty="0"/>
              <a:t>Johannes Soltwedel</a:t>
            </a:r>
          </a:p>
          <a:p>
            <a:pPr marL="393700" indent="-117475">
              <a:lnSpc>
                <a:spcPct val="110000"/>
              </a:lnSpc>
              <a:spcBef>
                <a:spcPts val="0"/>
              </a:spcBef>
            </a:pPr>
            <a:r>
              <a:rPr lang="en-US" sz="1200" dirty="0"/>
              <a:t>Maleeha Hassan</a:t>
            </a:r>
          </a:p>
          <a:p>
            <a:pPr marL="393700" indent="-117475">
              <a:lnSpc>
                <a:spcPct val="110000"/>
              </a:lnSpc>
              <a:spcBef>
                <a:spcPts val="0"/>
              </a:spcBef>
            </a:pPr>
            <a:r>
              <a:rPr lang="en-US" sz="1200" dirty="0"/>
              <a:t>Stefan Hahmann</a:t>
            </a:r>
          </a:p>
          <a:p>
            <a:pPr marL="276225" indent="0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1200" dirty="0"/>
              <a:t>Former lab members:</a:t>
            </a:r>
          </a:p>
          <a:p>
            <a:pPr marL="393700" indent="-117475">
              <a:lnSpc>
                <a:spcPct val="110000"/>
              </a:lnSpc>
              <a:spcBef>
                <a:spcPts val="0"/>
              </a:spcBef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Ryan George Savill</a:t>
            </a:r>
          </a:p>
          <a:p>
            <a:pPr marL="393700" indent="-117475">
              <a:lnSpc>
                <a:spcPct val="110000"/>
              </a:lnSpc>
              <a:spcBef>
                <a:spcPts val="0"/>
              </a:spcBef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Laura Zigutyte</a:t>
            </a:r>
          </a:p>
          <a:p>
            <a:pPr marL="393700" indent="-117475">
              <a:lnSpc>
                <a:spcPct val="110000"/>
              </a:lnSpc>
              <a:spcBef>
                <a:spcPts val="0"/>
              </a:spcBef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Mara Lampert</a:t>
            </a:r>
          </a:p>
          <a:p>
            <a:pPr marL="393700" indent="-117475">
              <a:lnSpc>
                <a:spcPct val="110000"/>
              </a:lnSpc>
              <a:spcBef>
                <a:spcPts val="0"/>
              </a:spcBef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Allyson Ryan</a:t>
            </a:r>
          </a:p>
          <a:p>
            <a:pPr marL="393700" indent="-117475">
              <a:lnSpc>
                <a:spcPct val="110000"/>
              </a:lnSpc>
              <a:spcBef>
                <a:spcPts val="0"/>
              </a:spcBef>
            </a:pPr>
            <a:r>
              <a:rPr lang="en-US" sz="1200" dirty="0" err="1">
                <a:solidFill>
                  <a:schemeClr val="bg1">
                    <a:lumMod val="50000"/>
                  </a:schemeClr>
                </a:solidFill>
              </a:rPr>
              <a:t>Conni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 Wetzker</a:t>
            </a:r>
          </a:p>
          <a:p>
            <a:pPr marL="393700" indent="-117475">
              <a:lnSpc>
                <a:spcPct val="110000"/>
              </a:lnSpc>
              <a:spcBef>
                <a:spcPts val="0"/>
              </a:spcBef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Somashekhar Kulkarni</a:t>
            </a:r>
          </a:p>
          <a:p>
            <a:pPr marL="393700" indent="-117475">
              <a:lnSpc>
                <a:spcPct val="110000"/>
              </a:lnSpc>
              <a:spcBef>
                <a:spcPts val="0"/>
              </a:spcBef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Till Korten</a:t>
            </a:r>
          </a:p>
          <a:p>
            <a:pPr marL="393700" indent="-117475">
              <a:lnSpc>
                <a:spcPct val="110000"/>
              </a:lnSpc>
              <a:spcBef>
                <a:spcPts val="0"/>
              </a:spcBef>
            </a:pPr>
            <a:endParaRPr lang="en-US" sz="1200" dirty="0">
              <a:solidFill>
                <a:schemeClr val="bg1">
                  <a:lumMod val="50000"/>
                </a:schemeClr>
              </a:solidFill>
            </a:endParaRPr>
          </a:p>
          <a:p>
            <a:pPr marL="393700" indent="-117475">
              <a:lnSpc>
                <a:spcPct val="110000"/>
              </a:lnSpc>
              <a:spcBef>
                <a:spcPts val="0"/>
              </a:spcBef>
            </a:pPr>
            <a:endParaRPr 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7" name="Picture 6" descr="A person jumping in the air with a skateboard&#10;&#10;Description automatically generated with medium confidence">
            <a:extLst>
              <a:ext uri="{FF2B5EF4-FFF2-40B4-BE49-F238E27FC236}">
                <a16:creationId xmlns:a16="http://schemas.microsoft.com/office/drawing/2014/main" id="{6F750CF5-B36F-CE7B-667F-7EBACBB11B94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0516" y="1274138"/>
            <a:ext cx="3641949" cy="2593349"/>
          </a:xfrm>
          <a:prstGeom prst="rect">
            <a:avLst/>
          </a:prstGeom>
        </p:spPr>
      </p:pic>
      <p:pic>
        <p:nvPicPr>
          <p:cNvPr id="18" name="Picture 2" descr="@BiAPoL">
            <a:extLst>
              <a:ext uri="{FF2B5EF4-FFF2-40B4-BE49-F238E27FC236}">
                <a16:creationId xmlns:a16="http://schemas.microsoft.com/office/drawing/2014/main" id="{D34BDD4D-9154-108F-A316-E5B0D71E47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5334" y="1175061"/>
            <a:ext cx="902845" cy="902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id="{22BB93D3-90A2-FB9E-CE54-AA8605BB6B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2737" y="3341939"/>
            <a:ext cx="2298148" cy="683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79811CE-AB0C-1E43-8B47-363863A406EE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952341" y="1816330"/>
            <a:ext cx="1112027" cy="847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9655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A896EE6-E1D5-46ED-B26B-76DB168235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Licensing: Creative Commons (CC)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70DF05B-D3C2-46A1-8C67-7563D31A659A}"/>
              </a:ext>
            </a:extLst>
          </p:cNvPr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pPr algn="ctr"/>
            <a:fld id="{86CB4B4D-7CA3-9044-876B-883B54F8677D}" type="slidenum">
              <a:rPr lang="en-US" smtClean="0"/>
              <a:pPr algn="ctr"/>
              <a:t>3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3474935-1EAD-48B6-B6D9-28C8EFA9B4D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81553" b="77101"/>
          <a:stretch/>
        </p:blipFill>
        <p:spPr>
          <a:xfrm>
            <a:off x="128006" y="1907597"/>
            <a:ext cx="2153228" cy="82513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4BB2B36-1298-46BC-8315-1AA8C11AD0C7}"/>
              </a:ext>
            </a:extLst>
          </p:cNvPr>
          <p:cNvSpPr txBox="1"/>
          <p:nvPr/>
        </p:nvSpPr>
        <p:spPr>
          <a:xfrm>
            <a:off x="2978868" y="5088334"/>
            <a:ext cx="8008512" cy="52322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r"/>
            <a:r>
              <a:rPr lang="en-US" sz="1400" dirty="0">
                <a:solidFill>
                  <a:srgbClr val="0A0A0A"/>
                </a:solidFill>
                <a:latin typeface="Open Sans" panose="020B0606030504020204" pitchFamily="34" charset="0"/>
              </a:rPr>
              <a:t>Figure cropped from </a:t>
            </a:r>
            <a:r>
              <a:rPr lang="en-US" sz="1400" dirty="0">
                <a:solidFill>
                  <a:srgbClr val="0A0A0A"/>
                </a:solidFill>
                <a:latin typeface="Open Sans" panose="020B0606030504020204" pitchFamily="34" charset="0"/>
                <a:hlinkClick r:id="rId3"/>
              </a:rPr>
              <a:t>https://www.openmicroscopy.org/</a:t>
            </a:r>
            <a:r>
              <a:rPr lang="en-US" sz="1400" dirty="0">
                <a:solidFill>
                  <a:srgbClr val="0A0A0A"/>
                </a:solidFill>
                <a:latin typeface="Open Sans" panose="020B0606030504020204" pitchFamily="34" charset="0"/>
              </a:rPr>
              <a:t> licensed by University of Dundee &amp; Open Microscopy Environment under </a:t>
            </a:r>
            <a:r>
              <a:rPr lang="en-US" sz="1400" dirty="0">
                <a:solidFill>
                  <a:srgbClr val="78909C"/>
                </a:solidFill>
                <a:latin typeface="Open Sans" panose="020B0606030504020204" pitchFamily="34" charset="0"/>
                <a:hlinkClick r:id="rId4"/>
              </a:rPr>
              <a:t>Creative Commons Attribution 4.0 International License</a:t>
            </a:r>
            <a:endParaRPr lang="en-US" sz="1400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00C1772-E7C9-4AAD-AEE5-21F2C0F199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31110" y="1907597"/>
            <a:ext cx="8456270" cy="3077647"/>
          </a:xfrm>
          <a:prstGeom prst="rect">
            <a:avLst/>
          </a:prstGeom>
        </p:spPr>
      </p:pic>
      <p:sp>
        <p:nvSpPr>
          <p:cNvPr id="13" name="Speech Bubble: Rectangle 12">
            <a:extLst>
              <a:ext uri="{FF2B5EF4-FFF2-40B4-BE49-F238E27FC236}">
                <a16:creationId xmlns:a16="http://schemas.microsoft.com/office/drawing/2014/main" id="{E4E89FE0-580F-4369-837E-B64D3162AC8B}"/>
              </a:ext>
            </a:extLst>
          </p:cNvPr>
          <p:cNvSpPr/>
          <p:nvPr/>
        </p:nvSpPr>
        <p:spPr>
          <a:xfrm>
            <a:off x="959304" y="5089826"/>
            <a:ext cx="2061482" cy="825132"/>
          </a:xfrm>
          <a:prstGeom prst="wedgeRectCallout">
            <a:avLst>
              <a:gd name="adj1" fmla="val 56537"/>
              <a:gd name="adj2" fmla="val -21689"/>
            </a:avLst>
          </a:prstGeom>
          <a:ln w="28575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35719" tIns="35719" rIns="35719" bIns="35719" numCol="1" spcCol="38100" rtlCol="0" anchor="ctr">
            <a:noAutofit/>
          </a:bodyPr>
          <a:lstStyle/>
          <a:p>
            <a:pPr algn="ctr" defTabSz="410766" hangingPunct="0"/>
            <a:r>
              <a:rPr lang="en-US" sz="1500" dirty="0">
                <a:solidFill>
                  <a:schemeClr val="tx1"/>
                </a:solidFill>
                <a:sym typeface="Helvetica Neue Medium"/>
              </a:rPr>
              <a:t>You must put such a sentence and keep the link to CC-BY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A164952-5BCC-4D09-1884-673C8443BFC2}"/>
              </a:ext>
            </a:extLst>
          </p:cNvPr>
          <p:cNvSpPr txBox="1"/>
          <p:nvPr/>
        </p:nvSpPr>
        <p:spPr>
          <a:xfrm>
            <a:off x="609480" y="1384377"/>
            <a:ext cx="721722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/>
            <a:r>
              <a:rPr lang="en-US" sz="2800" dirty="0"/>
              <a:t>Example</a:t>
            </a:r>
          </a:p>
        </p:txBody>
      </p:sp>
    </p:spTree>
    <p:extLst>
      <p:ext uri="{BB962C8B-B14F-4D97-AF65-F5344CB8AC3E}">
        <p14:creationId xmlns:p14="http://schemas.microsoft.com/office/powerpoint/2010/main" val="3842407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E041AE-7FA2-3FCC-BA8C-9E7CA34177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2D952C5-695A-9E58-36BD-784CCDE2F8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7108" y="1357441"/>
            <a:ext cx="4864100" cy="456719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A8C49516-FC52-EB1D-F0C4-04F955274BFF}"/>
              </a:ext>
            </a:extLst>
          </p:cNvPr>
          <p:cNvSpPr txBox="1">
            <a:spLocks/>
          </p:cNvSpPr>
          <p:nvPr/>
        </p:nvSpPr>
        <p:spPr>
          <a:xfrm>
            <a:off x="582266" y="426000"/>
            <a:ext cx="10972440" cy="11448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Example: Restrictive licensing</a:t>
            </a:r>
          </a:p>
        </p:txBody>
      </p:sp>
      <p:sp>
        <p:nvSpPr>
          <p:cNvPr id="11" name="Speech Bubble: Rectangle 10">
            <a:extLst>
              <a:ext uri="{FF2B5EF4-FFF2-40B4-BE49-F238E27FC236}">
                <a16:creationId xmlns:a16="http://schemas.microsoft.com/office/drawing/2014/main" id="{FF7514B6-9FBF-862C-C491-99F9FE20FC30}"/>
              </a:ext>
            </a:extLst>
          </p:cNvPr>
          <p:cNvSpPr/>
          <p:nvPr/>
        </p:nvSpPr>
        <p:spPr>
          <a:xfrm>
            <a:off x="8260320" y="2761864"/>
            <a:ext cx="3069771" cy="1622358"/>
          </a:xfrm>
          <a:prstGeom prst="wedgeRectCallout">
            <a:avLst>
              <a:gd name="adj1" fmla="val 66933"/>
              <a:gd name="adj2" fmla="val -33618"/>
            </a:avLst>
          </a:prstGeom>
          <a:solidFill>
            <a:schemeClr val="bg1"/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I would love to show you a Figure from this paper!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A8D3F16-7593-57B0-CCE1-C979F4547313}"/>
              </a:ext>
            </a:extLst>
          </p:cNvPr>
          <p:cNvSpPr/>
          <p:nvPr/>
        </p:nvSpPr>
        <p:spPr>
          <a:xfrm>
            <a:off x="4816929" y="5633357"/>
            <a:ext cx="522514" cy="179614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peech Bubble: Rectangle 12">
            <a:extLst>
              <a:ext uri="{FF2B5EF4-FFF2-40B4-BE49-F238E27FC236}">
                <a16:creationId xmlns:a16="http://schemas.microsoft.com/office/drawing/2014/main" id="{F785526E-3096-877B-F22B-E16CD934B2AD}"/>
              </a:ext>
            </a:extLst>
          </p:cNvPr>
          <p:cNvSpPr/>
          <p:nvPr/>
        </p:nvSpPr>
        <p:spPr>
          <a:xfrm>
            <a:off x="8882743" y="4583868"/>
            <a:ext cx="2696935" cy="1229103"/>
          </a:xfrm>
          <a:prstGeom prst="wedgeRectCallout">
            <a:avLst>
              <a:gd name="adj1" fmla="val 66933"/>
              <a:gd name="adj2" fmla="val -33618"/>
            </a:avLst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But I’m not allowed!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7DB3F32-6439-58B9-559E-F19C596DCF24}"/>
              </a:ext>
            </a:extLst>
          </p:cNvPr>
          <p:cNvCxnSpPr>
            <a:cxnSpLocks/>
            <a:stCxn id="12" idx="3"/>
            <a:endCxn id="13" idx="1"/>
          </p:cNvCxnSpPr>
          <p:nvPr/>
        </p:nvCxnSpPr>
        <p:spPr>
          <a:xfrm flipV="1">
            <a:off x="5339443" y="5198420"/>
            <a:ext cx="3543300" cy="524744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C4517302-DA37-DFD2-6056-1AB2D94452E4}"/>
              </a:ext>
            </a:extLst>
          </p:cNvPr>
          <p:cNvSpPr txBox="1"/>
          <p:nvPr/>
        </p:nvSpPr>
        <p:spPr>
          <a:xfrm>
            <a:off x="2111375" y="6094019"/>
            <a:ext cx="721995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hlinkClick r:id="rId3"/>
              </a:rPr>
              <a:t>https://www.biorxiv.org/content/10.1101/236463v5.article-info</a:t>
            </a:r>
            <a:r>
              <a:rPr lang="en-US" sz="1400" dirty="0"/>
              <a:t> </a:t>
            </a:r>
          </a:p>
          <a:p>
            <a:pPr algn="ctr"/>
            <a:r>
              <a:rPr lang="en-US" sz="1400" dirty="0"/>
              <a:t>(I hope Martin et al don’t hate me for this slide. </a:t>
            </a:r>
            <a:br>
              <a:rPr lang="en-US" sz="1400" dirty="0"/>
            </a:br>
            <a:r>
              <a:rPr lang="en-US" sz="1400" dirty="0"/>
              <a:t>Apologies </a:t>
            </a:r>
            <a:r>
              <a:rPr lang="en-US" sz="1400" dirty="0">
                <a:sym typeface="Wingdings" panose="05000000000000000000" pitchFamily="2" charset="2"/>
              </a:rPr>
              <a:t> I love your work </a:t>
            </a:r>
            <a:r>
              <a:rPr lang="en-US" sz="1400" dirty="0">
                <a:solidFill>
                  <a:srgbClr val="FF0000"/>
                </a:solidFill>
                <a:sym typeface="Wingdings" panose="05000000000000000000" pitchFamily="2" charset="2"/>
              </a:rPr>
              <a:t>❤</a:t>
            </a:r>
            <a:r>
              <a:rPr lang="en-US" sz="1400" dirty="0">
                <a:sym typeface="Wingdings" panose="05000000000000000000" pitchFamily="2" charset="2"/>
              </a:rPr>
              <a:t> </a:t>
            </a:r>
            <a:r>
              <a:rPr lang="en-US" sz="1400" dirty="0"/>
              <a:t>) </a:t>
            </a:r>
          </a:p>
        </p:txBody>
      </p:sp>
    </p:spTree>
    <p:extLst>
      <p:ext uri="{BB962C8B-B14F-4D97-AF65-F5344CB8AC3E}">
        <p14:creationId xmlns:p14="http://schemas.microsoft.com/office/powerpoint/2010/main" val="11440495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17880C-2887-F801-A198-4CB31B7FDC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Open Sans" panose="020B0606030504020204" pitchFamily="34" charset="0"/>
                <a:cs typeface="Open Sans" panose="020B0606030504020204" pitchFamily="34" charset="0"/>
              </a:rPr>
              <a:t>Example: No licensing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5F36D46-CB87-E59A-6177-C21105AA2996}"/>
              </a:ext>
            </a:extLst>
          </p:cNvPr>
          <p:cNvSpPr txBox="1"/>
          <p:nvPr/>
        </p:nvSpPr>
        <p:spPr>
          <a:xfrm>
            <a:off x="609480" y="1278770"/>
            <a:ext cx="5196234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NEUBIAS’ amazing collection of online materials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rgbClr val="51B02F"/>
                </a:solidFill>
              </a:rPr>
              <a:t>Great for learning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200" dirty="0"/>
              <a:t>Hard to </a:t>
            </a:r>
            <a:r>
              <a:rPr lang="en-US" sz="3200" dirty="0">
                <a:solidFill>
                  <a:srgbClr val="FF0000"/>
                </a:solidFill>
              </a:rPr>
              <a:t>f</a:t>
            </a:r>
            <a:r>
              <a:rPr lang="en-US" sz="3200" dirty="0"/>
              <a:t>ind online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200" dirty="0"/>
              <a:t>Not </a:t>
            </a:r>
            <a:r>
              <a:rPr lang="en-US" sz="3200" dirty="0">
                <a:solidFill>
                  <a:srgbClr val="FF0000"/>
                </a:solidFill>
              </a:rPr>
              <a:t>r</a:t>
            </a:r>
            <a:r>
              <a:rPr lang="en-US" sz="3200" dirty="0"/>
              <a:t>eusable for training because of </a:t>
            </a:r>
            <a:r>
              <a:rPr lang="en-US" sz="3200" i="1" dirty="0"/>
              <a:t>unclear</a:t>
            </a:r>
            <a:r>
              <a:rPr lang="en-US" sz="3200" dirty="0"/>
              <a:t> copyright </a:t>
            </a:r>
            <a:br>
              <a:rPr lang="en-US" sz="3200" dirty="0"/>
            </a:br>
            <a:r>
              <a:rPr lang="en-US" sz="3200" dirty="0"/>
              <a:t>(=All Rights Reserved)</a:t>
            </a:r>
          </a:p>
          <a:p>
            <a:r>
              <a:rPr lang="en-US" sz="3200" dirty="0"/>
              <a:t>Not </a:t>
            </a:r>
            <a:r>
              <a:rPr lang="en-US" sz="3200" i="1" dirty="0">
                <a:solidFill>
                  <a:srgbClr val="FF0000"/>
                </a:solidFill>
              </a:rPr>
              <a:t>F</a:t>
            </a:r>
            <a:r>
              <a:rPr lang="en-US" sz="3200" i="1" dirty="0"/>
              <a:t>AI</a:t>
            </a:r>
            <a:r>
              <a:rPr lang="en-US" sz="3200" i="1" dirty="0">
                <a:solidFill>
                  <a:srgbClr val="FF0000"/>
                </a:solidFill>
              </a:rPr>
              <a:t>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32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FB62FEB-580D-D30A-801C-F4370A7356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2967" y="1658389"/>
            <a:ext cx="6301318" cy="4257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884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1BDE8432-D3DD-4B16-60BA-CBD43F136ED2}"/>
              </a:ext>
            </a:extLst>
          </p:cNvPr>
          <p:cNvGrpSpPr>
            <a:grpSpLocks noChangeAspect="1"/>
          </p:cNvGrpSpPr>
          <p:nvPr/>
        </p:nvGrpSpPr>
        <p:grpSpPr>
          <a:xfrm>
            <a:off x="5275539" y="4072424"/>
            <a:ext cx="860553" cy="1995043"/>
            <a:chOff x="621102" y="2631056"/>
            <a:chExt cx="379563" cy="879951"/>
          </a:xfrm>
          <a:solidFill>
            <a:srgbClr val="70AD47"/>
          </a:solidFill>
        </p:grpSpPr>
        <p:sp>
          <p:nvSpPr>
            <p:cNvPr id="10" name="Smiley Face 9">
              <a:extLst>
                <a:ext uri="{FF2B5EF4-FFF2-40B4-BE49-F238E27FC236}">
                  <a16:creationId xmlns:a16="http://schemas.microsoft.com/office/drawing/2014/main" id="{6B47302E-28AC-F5C9-AFE9-20CED544FC29}"/>
                </a:ext>
              </a:extLst>
            </p:cNvPr>
            <p:cNvSpPr/>
            <p:nvPr/>
          </p:nvSpPr>
          <p:spPr>
            <a:xfrm>
              <a:off x="621102" y="2631056"/>
              <a:ext cx="379563" cy="362309"/>
            </a:xfrm>
            <a:prstGeom prst="smileyFace">
              <a:avLst>
                <a:gd name="adj" fmla="val -4653"/>
              </a:avLst>
            </a:prstGeom>
            <a:solidFill>
              <a:schemeClr val="accent5">
                <a:lumMod val="75000"/>
              </a:schemeClr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/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0814DB02-E633-763F-D3CA-36F162FD1F43}"/>
                </a:ext>
              </a:extLst>
            </p:cNvPr>
            <p:cNvCxnSpPr>
              <a:stCxn id="10" idx="4"/>
            </p:cNvCxnSpPr>
            <p:nvPr/>
          </p:nvCxnSpPr>
          <p:spPr>
            <a:xfrm flipH="1">
              <a:off x="810883" y="2993365"/>
              <a:ext cx="1" cy="403823"/>
            </a:xfrm>
            <a:prstGeom prst="line">
              <a:avLst/>
            </a:prstGeom>
            <a:grpFill/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7DA614E-26D0-18D3-A2DD-B1166C8FEBE9}"/>
                </a:ext>
              </a:extLst>
            </p:cNvPr>
            <p:cNvCxnSpPr>
              <a:stCxn id="10" idx="4"/>
            </p:cNvCxnSpPr>
            <p:nvPr/>
          </p:nvCxnSpPr>
          <p:spPr>
            <a:xfrm>
              <a:off x="810884" y="2993365"/>
              <a:ext cx="139028" cy="113819"/>
            </a:xfrm>
            <a:prstGeom prst="line">
              <a:avLst/>
            </a:prstGeom>
            <a:grpFill/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FD1E0C5A-9D72-A61F-B1A6-A4AF0C95E636}"/>
                </a:ext>
              </a:extLst>
            </p:cNvPr>
            <p:cNvCxnSpPr>
              <a:stCxn id="10" idx="4"/>
            </p:cNvCxnSpPr>
            <p:nvPr/>
          </p:nvCxnSpPr>
          <p:spPr>
            <a:xfrm flipH="1">
              <a:off x="671856" y="2993365"/>
              <a:ext cx="139028" cy="113819"/>
            </a:xfrm>
            <a:prstGeom prst="line">
              <a:avLst/>
            </a:prstGeom>
            <a:grpFill/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0B6E4F0C-1E2E-A3D4-2CDB-35212C624E10}"/>
                </a:ext>
              </a:extLst>
            </p:cNvPr>
            <p:cNvCxnSpPr/>
            <p:nvPr/>
          </p:nvCxnSpPr>
          <p:spPr>
            <a:xfrm flipH="1">
              <a:off x="671855" y="3397188"/>
              <a:ext cx="139028" cy="113819"/>
            </a:xfrm>
            <a:prstGeom prst="line">
              <a:avLst/>
            </a:prstGeom>
            <a:grpFill/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6D5D740B-B227-B7CB-B9EB-06BB88593BAD}"/>
                </a:ext>
              </a:extLst>
            </p:cNvPr>
            <p:cNvCxnSpPr/>
            <p:nvPr/>
          </p:nvCxnSpPr>
          <p:spPr>
            <a:xfrm>
              <a:off x="810883" y="3397187"/>
              <a:ext cx="139027" cy="113819"/>
            </a:xfrm>
            <a:prstGeom prst="line">
              <a:avLst/>
            </a:prstGeom>
            <a:grpFill/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39613104-E59C-47D0-0980-8E6625CA9E8D}"/>
              </a:ext>
            </a:extLst>
          </p:cNvPr>
          <p:cNvGrpSpPr>
            <a:grpSpLocks noChangeAspect="1"/>
          </p:cNvGrpSpPr>
          <p:nvPr/>
        </p:nvGrpSpPr>
        <p:grpSpPr>
          <a:xfrm>
            <a:off x="3468998" y="1666662"/>
            <a:ext cx="860553" cy="1995043"/>
            <a:chOff x="621102" y="2631056"/>
            <a:chExt cx="379563" cy="879951"/>
          </a:xfrm>
          <a:solidFill>
            <a:srgbClr val="70AD47"/>
          </a:solidFill>
        </p:grpSpPr>
        <p:sp>
          <p:nvSpPr>
            <p:cNvPr id="17" name="Smiley Face 16">
              <a:extLst>
                <a:ext uri="{FF2B5EF4-FFF2-40B4-BE49-F238E27FC236}">
                  <a16:creationId xmlns:a16="http://schemas.microsoft.com/office/drawing/2014/main" id="{605E8B99-347C-82BA-FCEF-AE70DC790E6A}"/>
                </a:ext>
              </a:extLst>
            </p:cNvPr>
            <p:cNvSpPr/>
            <p:nvPr/>
          </p:nvSpPr>
          <p:spPr>
            <a:xfrm>
              <a:off x="621102" y="2631056"/>
              <a:ext cx="379563" cy="362309"/>
            </a:xfrm>
            <a:prstGeom prst="smileyFace">
              <a:avLst>
                <a:gd name="adj" fmla="val 4653"/>
              </a:avLst>
            </a:prstGeom>
            <a:solidFill>
              <a:schemeClr val="accent5">
                <a:lumMod val="75000"/>
              </a:schemeClr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/>
            </a:p>
          </p:txBody>
        </p: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101530CE-8AEB-EB35-574C-5B0AF8BC6454}"/>
                </a:ext>
              </a:extLst>
            </p:cNvPr>
            <p:cNvCxnSpPr>
              <a:stCxn id="17" idx="4"/>
            </p:cNvCxnSpPr>
            <p:nvPr/>
          </p:nvCxnSpPr>
          <p:spPr>
            <a:xfrm flipH="1">
              <a:off x="810883" y="2993365"/>
              <a:ext cx="1" cy="403823"/>
            </a:xfrm>
            <a:prstGeom prst="line">
              <a:avLst/>
            </a:prstGeom>
            <a:grpFill/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D495969F-040C-91B9-FD4B-56F11687694D}"/>
                </a:ext>
              </a:extLst>
            </p:cNvPr>
            <p:cNvCxnSpPr>
              <a:stCxn id="17" idx="4"/>
            </p:cNvCxnSpPr>
            <p:nvPr/>
          </p:nvCxnSpPr>
          <p:spPr>
            <a:xfrm>
              <a:off x="810884" y="2993365"/>
              <a:ext cx="139028" cy="113819"/>
            </a:xfrm>
            <a:prstGeom prst="line">
              <a:avLst/>
            </a:prstGeom>
            <a:grpFill/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E385D15B-EC2C-03AF-A136-C5C419BE43EC}"/>
                </a:ext>
              </a:extLst>
            </p:cNvPr>
            <p:cNvCxnSpPr>
              <a:stCxn id="17" idx="4"/>
            </p:cNvCxnSpPr>
            <p:nvPr/>
          </p:nvCxnSpPr>
          <p:spPr>
            <a:xfrm flipH="1">
              <a:off x="671856" y="2993365"/>
              <a:ext cx="139028" cy="113819"/>
            </a:xfrm>
            <a:prstGeom prst="line">
              <a:avLst/>
            </a:prstGeom>
            <a:grpFill/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78CA8BDE-B343-F851-7BC2-7A7E339D83DD}"/>
                </a:ext>
              </a:extLst>
            </p:cNvPr>
            <p:cNvCxnSpPr/>
            <p:nvPr/>
          </p:nvCxnSpPr>
          <p:spPr>
            <a:xfrm flipH="1">
              <a:off x="671855" y="3397188"/>
              <a:ext cx="139028" cy="113819"/>
            </a:xfrm>
            <a:prstGeom prst="line">
              <a:avLst/>
            </a:prstGeom>
            <a:grpFill/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A7B7A035-0E2B-9453-072E-1F7F2A665BB1}"/>
                </a:ext>
              </a:extLst>
            </p:cNvPr>
            <p:cNvCxnSpPr/>
            <p:nvPr/>
          </p:nvCxnSpPr>
          <p:spPr>
            <a:xfrm>
              <a:off x="810883" y="3397187"/>
              <a:ext cx="139027" cy="113819"/>
            </a:xfrm>
            <a:prstGeom prst="line">
              <a:avLst/>
            </a:prstGeom>
            <a:grpFill/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Arrow: Down 22">
            <a:extLst>
              <a:ext uri="{FF2B5EF4-FFF2-40B4-BE49-F238E27FC236}">
                <a16:creationId xmlns:a16="http://schemas.microsoft.com/office/drawing/2014/main" id="{616FFE68-A3B9-4B7C-4195-FD3A7799E401}"/>
              </a:ext>
            </a:extLst>
          </p:cNvPr>
          <p:cNvSpPr/>
          <p:nvPr/>
        </p:nvSpPr>
        <p:spPr>
          <a:xfrm rot="13814335">
            <a:off x="6652199" y="3699953"/>
            <a:ext cx="584374" cy="742950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?</a:t>
            </a:r>
          </a:p>
        </p:txBody>
      </p:sp>
      <p:sp>
        <p:nvSpPr>
          <p:cNvPr id="33" name="Arrow: Down 32">
            <a:extLst>
              <a:ext uri="{FF2B5EF4-FFF2-40B4-BE49-F238E27FC236}">
                <a16:creationId xmlns:a16="http://schemas.microsoft.com/office/drawing/2014/main" id="{6DAC80F7-B8F5-E1BE-C8B7-EA59915BB2F8}"/>
              </a:ext>
            </a:extLst>
          </p:cNvPr>
          <p:cNvSpPr/>
          <p:nvPr/>
        </p:nvSpPr>
        <p:spPr>
          <a:xfrm rot="18945624">
            <a:off x="4719911" y="3316276"/>
            <a:ext cx="584374" cy="742950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C6404E2-1A6A-C5C4-E2C9-A349424CDC13}"/>
              </a:ext>
            </a:extLst>
          </p:cNvPr>
          <p:cNvSpPr txBox="1"/>
          <p:nvPr/>
        </p:nvSpPr>
        <p:spPr>
          <a:xfrm>
            <a:off x="6126662" y="4543222"/>
            <a:ext cx="2233083" cy="7078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/>
            <a:r>
              <a:rPr lang="en-US" sz="2000" dirty="0"/>
              <a:t>Licensee / author of derived material</a:t>
            </a:r>
            <a:endParaRPr lang="en-US" sz="2000" b="0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1AFEB240-ACC9-5F8E-B318-FD32782678D3}"/>
              </a:ext>
            </a:extLst>
          </p:cNvPr>
          <p:cNvSpPr txBox="1"/>
          <p:nvPr/>
        </p:nvSpPr>
        <p:spPr>
          <a:xfrm>
            <a:off x="1225896" y="1723436"/>
            <a:ext cx="2233083" cy="7078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/>
            <a:r>
              <a:rPr lang="en-US" sz="2000" dirty="0"/>
              <a:t>Author of </a:t>
            </a:r>
            <a:br>
              <a:rPr lang="en-US" sz="2000" dirty="0"/>
            </a:br>
            <a:r>
              <a:rPr lang="en-US" sz="2000" dirty="0"/>
              <a:t>material</a:t>
            </a:r>
            <a:endParaRPr lang="en-US" sz="2000" b="0" dirty="0"/>
          </a:p>
        </p:txBody>
      </p:sp>
      <p:sp>
        <p:nvSpPr>
          <p:cNvPr id="38" name="Title 3">
            <a:extLst>
              <a:ext uri="{FF2B5EF4-FFF2-40B4-BE49-F238E27FC236}">
                <a16:creationId xmlns:a16="http://schemas.microsoft.com/office/drawing/2014/main" id="{E05A3335-7D4D-3D23-26D1-E2B52443F8F7}"/>
              </a:ext>
            </a:extLst>
          </p:cNvPr>
          <p:cNvSpPr txBox="1">
            <a:spLocks/>
          </p:cNvSpPr>
          <p:nvPr/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Am I allowed to publish it?</a:t>
            </a:r>
          </a:p>
        </p:txBody>
      </p:sp>
      <p:sp>
        <p:nvSpPr>
          <p:cNvPr id="39" name="Flowchart: Document 38">
            <a:extLst>
              <a:ext uri="{FF2B5EF4-FFF2-40B4-BE49-F238E27FC236}">
                <a16:creationId xmlns:a16="http://schemas.microsoft.com/office/drawing/2014/main" id="{0E5A76C1-1573-DF4E-016F-574BED7EC3C2}"/>
              </a:ext>
            </a:extLst>
          </p:cNvPr>
          <p:cNvSpPr/>
          <p:nvPr/>
        </p:nvSpPr>
        <p:spPr>
          <a:xfrm>
            <a:off x="2910973" y="3853543"/>
            <a:ext cx="1860085" cy="1337795"/>
          </a:xfrm>
          <a:prstGeom prst="flowChartDocumen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accent1">
                    <a:lumMod val="75000"/>
                  </a:schemeClr>
                </a:solidFill>
              </a:rPr>
              <a:t>Document with </a:t>
            </a:r>
            <a:r>
              <a:rPr lang="en-US" sz="2400" u="sng" dirty="0">
                <a:solidFill>
                  <a:schemeClr val="accent1">
                    <a:lumMod val="75000"/>
                  </a:schemeClr>
                </a:solidFill>
              </a:rPr>
              <a:t>unclear</a:t>
            </a:r>
            <a:r>
              <a:rPr lang="en-US" sz="2400" dirty="0">
                <a:solidFill>
                  <a:schemeClr val="accent1">
                    <a:lumMod val="75000"/>
                  </a:schemeClr>
                </a:solidFill>
              </a:rPr>
              <a:t> copyright</a:t>
            </a:r>
          </a:p>
        </p:txBody>
      </p:sp>
      <p:sp>
        <p:nvSpPr>
          <p:cNvPr id="44" name="Cloud 43">
            <a:extLst>
              <a:ext uri="{FF2B5EF4-FFF2-40B4-BE49-F238E27FC236}">
                <a16:creationId xmlns:a16="http://schemas.microsoft.com/office/drawing/2014/main" id="{70F767B0-6A89-F595-137F-29AFF3C83A9F}"/>
              </a:ext>
            </a:extLst>
          </p:cNvPr>
          <p:cNvSpPr/>
          <p:nvPr/>
        </p:nvSpPr>
        <p:spPr>
          <a:xfrm>
            <a:off x="7243203" y="2768939"/>
            <a:ext cx="1531831" cy="1084604"/>
          </a:xfrm>
          <a:prstGeom prst="cloud">
            <a:avLst/>
          </a:prstGeom>
          <a:solidFill>
            <a:schemeClr val="bg1"/>
          </a:solidFill>
          <a:ln w="12700" cap="flat">
            <a:solidFill>
              <a:schemeClr val="accent1">
                <a:lumMod val="75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marL="0" marR="0" indent="0" algn="ctr" defTabSz="82153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rPr>
              <a:t>World</a:t>
            </a:r>
          </a:p>
        </p:txBody>
      </p:sp>
    </p:spTree>
    <p:extLst>
      <p:ext uri="{BB962C8B-B14F-4D97-AF65-F5344CB8AC3E}">
        <p14:creationId xmlns:p14="http://schemas.microsoft.com/office/powerpoint/2010/main" val="1765978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33" grpId="0" animBg="1"/>
      <p:bldP spid="36" grpId="0"/>
      <p:bldP spid="39" grpId="0" animBg="1"/>
      <p:bldP spid="4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1BDE8432-D3DD-4B16-60BA-CBD43F136ED2}"/>
              </a:ext>
            </a:extLst>
          </p:cNvPr>
          <p:cNvGrpSpPr>
            <a:grpSpLocks noChangeAspect="1"/>
          </p:cNvGrpSpPr>
          <p:nvPr/>
        </p:nvGrpSpPr>
        <p:grpSpPr>
          <a:xfrm>
            <a:off x="5275539" y="4072424"/>
            <a:ext cx="860553" cy="1995043"/>
            <a:chOff x="621102" y="2631056"/>
            <a:chExt cx="379563" cy="879951"/>
          </a:xfrm>
          <a:solidFill>
            <a:srgbClr val="70AD47"/>
          </a:solidFill>
        </p:grpSpPr>
        <p:sp>
          <p:nvSpPr>
            <p:cNvPr id="10" name="Smiley Face 9">
              <a:extLst>
                <a:ext uri="{FF2B5EF4-FFF2-40B4-BE49-F238E27FC236}">
                  <a16:creationId xmlns:a16="http://schemas.microsoft.com/office/drawing/2014/main" id="{6B47302E-28AC-F5C9-AFE9-20CED544FC29}"/>
                </a:ext>
              </a:extLst>
            </p:cNvPr>
            <p:cNvSpPr/>
            <p:nvPr/>
          </p:nvSpPr>
          <p:spPr>
            <a:xfrm>
              <a:off x="621102" y="2631056"/>
              <a:ext cx="379563" cy="362309"/>
            </a:xfrm>
            <a:prstGeom prst="smileyFace">
              <a:avLst>
                <a:gd name="adj" fmla="val 4653"/>
              </a:avLst>
            </a:prstGeom>
            <a:solidFill>
              <a:schemeClr val="accent5">
                <a:lumMod val="75000"/>
              </a:schemeClr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/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0814DB02-E633-763F-D3CA-36F162FD1F43}"/>
                </a:ext>
              </a:extLst>
            </p:cNvPr>
            <p:cNvCxnSpPr>
              <a:stCxn id="10" idx="4"/>
            </p:cNvCxnSpPr>
            <p:nvPr/>
          </p:nvCxnSpPr>
          <p:spPr>
            <a:xfrm flipH="1">
              <a:off x="810883" y="2993365"/>
              <a:ext cx="1" cy="403823"/>
            </a:xfrm>
            <a:prstGeom prst="line">
              <a:avLst/>
            </a:prstGeom>
            <a:grpFill/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7DA614E-26D0-18D3-A2DD-B1166C8FEBE9}"/>
                </a:ext>
              </a:extLst>
            </p:cNvPr>
            <p:cNvCxnSpPr>
              <a:stCxn id="10" idx="4"/>
            </p:cNvCxnSpPr>
            <p:nvPr/>
          </p:nvCxnSpPr>
          <p:spPr>
            <a:xfrm>
              <a:off x="810884" y="2993365"/>
              <a:ext cx="139028" cy="113819"/>
            </a:xfrm>
            <a:prstGeom prst="line">
              <a:avLst/>
            </a:prstGeom>
            <a:grpFill/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FD1E0C5A-9D72-A61F-B1A6-A4AF0C95E636}"/>
                </a:ext>
              </a:extLst>
            </p:cNvPr>
            <p:cNvCxnSpPr>
              <a:stCxn id="10" idx="4"/>
            </p:cNvCxnSpPr>
            <p:nvPr/>
          </p:nvCxnSpPr>
          <p:spPr>
            <a:xfrm flipH="1">
              <a:off x="671856" y="2993365"/>
              <a:ext cx="139028" cy="113819"/>
            </a:xfrm>
            <a:prstGeom prst="line">
              <a:avLst/>
            </a:prstGeom>
            <a:grpFill/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0B6E4F0C-1E2E-A3D4-2CDB-35212C624E10}"/>
                </a:ext>
              </a:extLst>
            </p:cNvPr>
            <p:cNvCxnSpPr/>
            <p:nvPr/>
          </p:nvCxnSpPr>
          <p:spPr>
            <a:xfrm flipH="1">
              <a:off x="671855" y="3397188"/>
              <a:ext cx="139028" cy="113819"/>
            </a:xfrm>
            <a:prstGeom prst="line">
              <a:avLst/>
            </a:prstGeom>
            <a:grpFill/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6D5D740B-B227-B7CB-B9EB-06BB88593BAD}"/>
                </a:ext>
              </a:extLst>
            </p:cNvPr>
            <p:cNvCxnSpPr/>
            <p:nvPr/>
          </p:nvCxnSpPr>
          <p:spPr>
            <a:xfrm>
              <a:off x="810883" y="3397187"/>
              <a:ext cx="139027" cy="113819"/>
            </a:xfrm>
            <a:prstGeom prst="line">
              <a:avLst/>
            </a:prstGeom>
            <a:grpFill/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39613104-E59C-47D0-0980-8E6625CA9E8D}"/>
              </a:ext>
            </a:extLst>
          </p:cNvPr>
          <p:cNvGrpSpPr>
            <a:grpSpLocks noChangeAspect="1"/>
          </p:cNvGrpSpPr>
          <p:nvPr/>
        </p:nvGrpSpPr>
        <p:grpSpPr>
          <a:xfrm>
            <a:off x="3468998" y="1666662"/>
            <a:ext cx="860553" cy="1995043"/>
            <a:chOff x="621102" y="2631056"/>
            <a:chExt cx="379563" cy="879951"/>
          </a:xfrm>
          <a:solidFill>
            <a:srgbClr val="70AD47"/>
          </a:solidFill>
        </p:grpSpPr>
        <p:sp>
          <p:nvSpPr>
            <p:cNvPr id="17" name="Smiley Face 16">
              <a:extLst>
                <a:ext uri="{FF2B5EF4-FFF2-40B4-BE49-F238E27FC236}">
                  <a16:creationId xmlns:a16="http://schemas.microsoft.com/office/drawing/2014/main" id="{605E8B99-347C-82BA-FCEF-AE70DC790E6A}"/>
                </a:ext>
              </a:extLst>
            </p:cNvPr>
            <p:cNvSpPr/>
            <p:nvPr/>
          </p:nvSpPr>
          <p:spPr>
            <a:xfrm>
              <a:off x="621102" y="2631056"/>
              <a:ext cx="379563" cy="362309"/>
            </a:xfrm>
            <a:prstGeom prst="smileyFace">
              <a:avLst>
                <a:gd name="adj" fmla="val 4653"/>
              </a:avLst>
            </a:prstGeom>
            <a:solidFill>
              <a:schemeClr val="accent5">
                <a:lumMod val="75000"/>
              </a:schemeClr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/>
            </a:p>
          </p:txBody>
        </p: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101530CE-8AEB-EB35-574C-5B0AF8BC6454}"/>
                </a:ext>
              </a:extLst>
            </p:cNvPr>
            <p:cNvCxnSpPr>
              <a:stCxn id="17" idx="4"/>
            </p:cNvCxnSpPr>
            <p:nvPr/>
          </p:nvCxnSpPr>
          <p:spPr>
            <a:xfrm flipH="1">
              <a:off x="810883" y="2993365"/>
              <a:ext cx="1" cy="403823"/>
            </a:xfrm>
            <a:prstGeom prst="line">
              <a:avLst/>
            </a:prstGeom>
            <a:grpFill/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D495969F-040C-91B9-FD4B-56F11687694D}"/>
                </a:ext>
              </a:extLst>
            </p:cNvPr>
            <p:cNvCxnSpPr>
              <a:stCxn id="17" idx="4"/>
            </p:cNvCxnSpPr>
            <p:nvPr/>
          </p:nvCxnSpPr>
          <p:spPr>
            <a:xfrm>
              <a:off x="810884" y="2993365"/>
              <a:ext cx="139028" cy="113819"/>
            </a:xfrm>
            <a:prstGeom prst="line">
              <a:avLst/>
            </a:prstGeom>
            <a:grpFill/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E385D15B-EC2C-03AF-A136-C5C419BE43EC}"/>
                </a:ext>
              </a:extLst>
            </p:cNvPr>
            <p:cNvCxnSpPr>
              <a:stCxn id="17" idx="4"/>
            </p:cNvCxnSpPr>
            <p:nvPr/>
          </p:nvCxnSpPr>
          <p:spPr>
            <a:xfrm flipH="1">
              <a:off x="671856" y="2993365"/>
              <a:ext cx="139028" cy="113819"/>
            </a:xfrm>
            <a:prstGeom prst="line">
              <a:avLst/>
            </a:prstGeom>
            <a:grpFill/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78CA8BDE-B343-F851-7BC2-7A7E339D83DD}"/>
                </a:ext>
              </a:extLst>
            </p:cNvPr>
            <p:cNvCxnSpPr/>
            <p:nvPr/>
          </p:nvCxnSpPr>
          <p:spPr>
            <a:xfrm flipH="1">
              <a:off x="671855" y="3397188"/>
              <a:ext cx="139028" cy="113819"/>
            </a:xfrm>
            <a:prstGeom prst="line">
              <a:avLst/>
            </a:prstGeom>
            <a:grpFill/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A7B7A035-0E2B-9453-072E-1F7F2A665BB1}"/>
                </a:ext>
              </a:extLst>
            </p:cNvPr>
            <p:cNvCxnSpPr/>
            <p:nvPr/>
          </p:nvCxnSpPr>
          <p:spPr>
            <a:xfrm>
              <a:off x="810883" y="3397187"/>
              <a:ext cx="139027" cy="113819"/>
            </a:xfrm>
            <a:prstGeom prst="line">
              <a:avLst/>
            </a:prstGeom>
            <a:grpFill/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Arrow: Down 22">
            <a:extLst>
              <a:ext uri="{FF2B5EF4-FFF2-40B4-BE49-F238E27FC236}">
                <a16:creationId xmlns:a16="http://schemas.microsoft.com/office/drawing/2014/main" id="{616FFE68-A3B9-4B7C-4195-FD3A7799E401}"/>
              </a:ext>
            </a:extLst>
          </p:cNvPr>
          <p:cNvSpPr/>
          <p:nvPr/>
        </p:nvSpPr>
        <p:spPr>
          <a:xfrm rot="13814335">
            <a:off x="6652199" y="3699953"/>
            <a:ext cx="584374" cy="742950"/>
          </a:xfrm>
          <a:prstGeom prst="downArrow">
            <a:avLst/>
          </a:prstGeom>
          <a:ln/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Arrow: Down 32">
            <a:extLst>
              <a:ext uri="{FF2B5EF4-FFF2-40B4-BE49-F238E27FC236}">
                <a16:creationId xmlns:a16="http://schemas.microsoft.com/office/drawing/2014/main" id="{6DAC80F7-B8F5-E1BE-C8B7-EA59915BB2F8}"/>
              </a:ext>
            </a:extLst>
          </p:cNvPr>
          <p:cNvSpPr/>
          <p:nvPr/>
        </p:nvSpPr>
        <p:spPr>
          <a:xfrm rot="18945624">
            <a:off x="4719911" y="3316276"/>
            <a:ext cx="584374" cy="742950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C6404E2-1A6A-C5C4-E2C9-A349424CDC13}"/>
              </a:ext>
            </a:extLst>
          </p:cNvPr>
          <p:cNvSpPr txBox="1"/>
          <p:nvPr/>
        </p:nvSpPr>
        <p:spPr>
          <a:xfrm>
            <a:off x="6126662" y="4543222"/>
            <a:ext cx="2233083" cy="7078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/>
            <a:r>
              <a:rPr lang="en-US" sz="2000" dirty="0"/>
              <a:t>Licensee / author of derived material</a:t>
            </a:r>
            <a:endParaRPr lang="en-US" sz="2000" b="0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1AFEB240-ACC9-5F8E-B318-FD32782678D3}"/>
              </a:ext>
            </a:extLst>
          </p:cNvPr>
          <p:cNvSpPr txBox="1"/>
          <p:nvPr/>
        </p:nvSpPr>
        <p:spPr>
          <a:xfrm>
            <a:off x="1225896" y="1723436"/>
            <a:ext cx="2233083" cy="7078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/>
            <a:r>
              <a:rPr lang="en-US" sz="2000" dirty="0"/>
              <a:t>Author of </a:t>
            </a:r>
            <a:br>
              <a:rPr lang="en-US" sz="2000" dirty="0"/>
            </a:br>
            <a:r>
              <a:rPr lang="en-US" sz="2000" dirty="0"/>
              <a:t>material</a:t>
            </a:r>
            <a:endParaRPr lang="en-US" sz="2000" b="0" dirty="0"/>
          </a:p>
        </p:txBody>
      </p:sp>
      <p:sp>
        <p:nvSpPr>
          <p:cNvPr id="38" name="Title 3">
            <a:extLst>
              <a:ext uri="{FF2B5EF4-FFF2-40B4-BE49-F238E27FC236}">
                <a16:creationId xmlns:a16="http://schemas.microsoft.com/office/drawing/2014/main" id="{E05A3335-7D4D-3D23-26D1-E2B52443F8F7}"/>
              </a:ext>
            </a:extLst>
          </p:cNvPr>
          <p:cNvSpPr txBox="1">
            <a:spLocks/>
          </p:cNvSpPr>
          <p:nvPr/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Am I allowed to publish it?</a:t>
            </a:r>
          </a:p>
        </p:txBody>
      </p:sp>
      <p:sp>
        <p:nvSpPr>
          <p:cNvPr id="39" name="Flowchart: Document 38">
            <a:extLst>
              <a:ext uri="{FF2B5EF4-FFF2-40B4-BE49-F238E27FC236}">
                <a16:creationId xmlns:a16="http://schemas.microsoft.com/office/drawing/2014/main" id="{0E5A76C1-1573-DF4E-016F-574BED7EC3C2}"/>
              </a:ext>
            </a:extLst>
          </p:cNvPr>
          <p:cNvSpPr/>
          <p:nvPr/>
        </p:nvSpPr>
        <p:spPr>
          <a:xfrm>
            <a:off x="2910973" y="3853543"/>
            <a:ext cx="1860085" cy="1337795"/>
          </a:xfrm>
          <a:prstGeom prst="flowChartDocumen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accent1">
                    <a:lumMod val="75000"/>
                  </a:schemeClr>
                </a:solidFill>
              </a:rPr>
              <a:t>Document with </a:t>
            </a:r>
            <a:r>
              <a:rPr lang="en-US" sz="2400" b="1" u="sng" dirty="0">
                <a:solidFill>
                  <a:schemeClr val="accent6">
                    <a:lumMod val="75000"/>
                  </a:schemeClr>
                </a:solidFill>
              </a:rPr>
              <a:t>defined</a:t>
            </a:r>
            <a:r>
              <a:rPr lang="en-US" sz="2400" dirty="0">
                <a:solidFill>
                  <a:schemeClr val="accent1">
                    <a:lumMod val="75000"/>
                  </a:schemeClr>
                </a:solidFill>
              </a:rPr>
              <a:t> copyright</a:t>
            </a:r>
          </a:p>
        </p:txBody>
      </p:sp>
      <p:sp>
        <p:nvSpPr>
          <p:cNvPr id="44" name="Cloud 43">
            <a:extLst>
              <a:ext uri="{FF2B5EF4-FFF2-40B4-BE49-F238E27FC236}">
                <a16:creationId xmlns:a16="http://schemas.microsoft.com/office/drawing/2014/main" id="{70F767B0-6A89-F595-137F-29AFF3C83A9F}"/>
              </a:ext>
            </a:extLst>
          </p:cNvPr>
          <p:cNvSpPr/>
          <p:nvPr/>
        </p:nvSpPr>
        <p:spPr>
          <a:xfrm>
            <a:off x="7243203" y="2768939"/>
            <a:ext cx="1531831" cy="1084604"/>
          </a:xfrm>
          <a:prstGeom prst="cloud">
            <a:avLst/>
          </a:prstGeom>
          <a:solidFill>
            <a:schemeClr val="bg1"/>
          </a:solidFill>
          <a:ln w="12700" cap="flat">
            <a:solidFill>
              <a:schemeClr val="accent1">
                <a:lumMod val="75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marL="0" marR="0" indent="0" algn="ctr" defTabSz="82153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rPr>
              <a:t>World</a:t>
            </a:r>
          </a:p>
        </p:txBody>
      </p:sp>
    </p:spTree>
    <p:extLst>
      <p:ext uri="{BB962C8B-B14F-4D97-AF65-F5344CB8AC3E}">
        <p14:creationId xmlns:p14="http://schemas.microsoft.com/office/powerpoint/2010/main" val="30286901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47D0618F-8173-3D47-47CD-43011E33DA13}"/>
              </a:ext>
            </a:extLst>
          </p:cNvPr>
          <p:cNvGrpSpPr>
            <a:grpSpLocks noChangeAspect="1"/>
          </p:cNvGrpSpPr>
          <p:nvPr/>
        </p:nvGrpSpPr>
        <p:grpSpPr>
          <a:xfrm>
            <a:off x="7733522" y="2335436"/>
            <a:ext cx="860553" cy="1995043"/>
            <a:chOff x="621102" y="2631056"/>
            <a:chExt cx="379563" cy="879951"/>
          </a:xfrm>
          <a:solidFill>
            <a:srgbClr val="70AD47"/>
          </a:solidFill>
        </p:grpSpPr>
        <p:sp>
          <p:nvSpPr>
            <p:cNvPr id="3" name="Smiley Face 2">
              <a:extLst>
                <a:ext uri="{FF2B5EF4-FFF2-40B4-BE49-F238E27FC236}">
                  <a16:creationId xmlns:a16="http://schemas.microsoft.com/office/drawing/2014/main" id="{2F9B36AA-B7F1-A833-60DD-03C28D5F97DC}"/>
                </a:ext>
              </a:extLst>
            </p:cNvPr>
            <p:cNvSpPr/>
            <p:nvPr/>
          </p:nvSpPr>
          <p:spPr>
            <a:xfrm>
              <a:off x="621102" y="2631056"/>
              <a:ext cx="379563" cy="362309"/>
            </a:xfrm>
            <a:prstGeom prst="smileyFace">
              <a:avLst>
                <a:gd name="adj" fmla="val 4653"/>
              </a:avLst>
            </a:prstGeom>
            <a:solidFill>
              <a:schemeClr val="accent5">
                <a:lumMod val="75000"/>
              </a:schemeClr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/>
            </a:p>
          </p:txBody>
        </p:sp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F4A813E6-EB2F-7EAC-2BD9-AEE5284F0CCA}"/>
                </a:ext>
              </a:extLst>
            </p:cNvPr>
            <p:cNvCxnSpPr>
              <a:stCxn id="3" idx="4"/>
            </p:cNvCxnSpPr>
            <p:nvPr/>
          </p:nvCxnSpPr>
          <p:spPr>
            <a:xfrm flipH="1">
              <a:off x="810883" y="2993365"/>
              <a:ext cx="1" cy="403823"/>
            </a:xfrm>
            <a:prstGeom prst="line">
              <a:avLst/>
            </a:prstGeom>
            <a:grpFill/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A838E6C1-F3C5-8168-D6C3-C5154B8FD1A2}"/>
                </a:ext>
              </a:extLst>
            </p:cNvPr>
            <p:cNvCxnSpPr>
              <a:stCxn id="3" idx="4"/>
            </p:cNvCxnSpPr>
            <p:nvPr/>
          </p:nvCxnSpPr>
          <p:spPr>
            <a:xfrm>
              <a:off x="810884" y="2993365"/>
              <a:ext cx="139028" cy="113819"/>
            </a:xfrm>
            <a:prstGeom prst="line">
              <a:avLst/>
            </a:prstGeom>
            <a:grpFill/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22BD1F52-EE20-EFC0-D103-FF19A8DEC9AC}"/>
                </a:ext>
              </a:extLst>
            </p:cNvPr>
            <p:cNvCxnSpPr>
              <a:stCxn id="3" idx="4"/>
            </p:cNvCxnSpPr>
            <p:nvPr/>
          </p:nvCxnSpPr>
          <p:spPr>
            <a:xfrm flipH="1">
              <a:off x="671856" y="2993365"/>
              <a:ext cx="139028" cy="113819"/>
            </a:xfrm>
            <a:prstGeom prst="line">
              <a:avLst/>
            </a:prstGeom>
            <a:grpFill/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E2B37B-7AF7-6C3D-42B3-552F1BF193D1}"/>
                </a:ext>
              </a:extLst>
            </p:cNvPr>
            <p:cNvCxnSpPr/>
            <p:nvPr/>
          </p:nvCxnSpPr>
          <p:spPr>
            <a:xfrm flipH="1">
              <a:off x="671855" y="3397188"/>
              <a:ext cx="139028" cy="113819"/>
            </a:xfrm>
            <a:prstGeom prst="line">
              <a:avLst/>
            </a:prstGeom>
            <a:grpFill/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231D2B11-46DF-2A55-BD24-6A5D6E754F3F}"/>
                </a:ext>
              </a:extLst>
            </p:cNvPr>
            <p:cNvCxnSpPr/>
            <p:nvPr/>
          </p:nvCxnSpPr>
          <p:spPr>
            <a:xfrm>
              <a:off x="810883" y="3397187"/>
              <a:ext cx="139027" cy="113819"/>
            </a:xfrm>
            <a:prstGeom prst="line">
              <a:avLst/>
            </a:prstGeom>
            <a:grpFill/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1BDE8432-D3DD-4B16-60BA-CBD43F136ED2}"/>
              </a:ext>
            </a:extLst>
          </p:cNvPr>
          <p:cNvGrpSpPr>
            <a:grpSpLocks noChangeAspect="1"/>
          </p:cNvGrpSpPr>
          <p:nvPr/>
        </p:nvGrpSpPr>
        <p:grpSpPr>
          <a:xfrm>
            <a:off x="5275539" y="4072424"/>
            <a:ext cx="860553" cy="1995043"/>
            <a:chOff x="621102" y="2631056"/>
            <a:chExt cx="379563" cy="879951"/>
          </a:xfrm>
          <a:solidFill>
            <a:srgbClr val="70AD47"/>
          </a:solidFill>
        </p:grpSpPr>
        <p:sp>
          <p:nvSpPr>
            <p:cNvPr id="10" name="Smiley Face 9">
              <a:extLst>
                <a:ext uri="{FF2B5EF4-FFF2-40B4-BE49-F238E27FC236}">
                  <a16:creationId xmlns:a16="http://schemas.microsoft.com/office/drawing/2014/main" id="{6B47302E-28AC-F5C9-AFE9-20CED544FC29}"/>
                </a:ext>
              </a:extLst>
            </p:cNvPr>
            <p:cNvSpPr/>
            <p:nvPr/>
          </p:nvSpPr>
          <p:spPr>
            <a:xfrm>
              <a:off x="621102" y="2631056"/>
              <a:ext cx="379563" cy="362309"/>
            </a:xfrm>
            <a:prstGeom prst="smileyFace">
              <a:avLst>
                <a:gd name="adj" fmla="val 4653"/>
              </a:avLst>
            </a:prstGeom>
            <a:solidFill>
              <a:schemeClr val="accent5">
                <a:lumMod val="75000"/>
              </a:schemeClr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/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0814DB02-E633-763F-D3CA-36F162FD1F43}"/>
                </a:ext>
              </a:extLst>
            </p:cNvPr>
            <p:cNvCxnSpPr>
              <a:stCxn id="10" idx="4"/>
            </p:cNvCxnSpPr>
            <p:nvPr/>
          </p:nvCxnSpPr>
          <p:spPr>
            <a:xfrm flipH="1">
              <a:off x="810883" y="2993365"/>
              <a:ext cx="1" cy="403823"/>
            </a:xfrm>
            <a:prstGeom prst="line">
              <a:avLst/>
            </a:prstGeom>
            <a:grpFill/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7DA614E-26D0-18D3-A2DD-B1166C8FEBE9}"/>
                </a:ext>
              </a:extLst>
            </p:cNvPr>
            <p:cNvCxnSpPr>
              <a:stCxn id="10" idx="4"/>
            </p:cNvCxnSpPr>
            <p:nvPr/>
          </p:nvCxnSpPr>
          <p:spPr>
            <a:xfrm>
              <a:off x="810884" y="2993365"/>
              <a:ext cx="139028" cy="113819"/>
            </a:xfrm>
            <a:prstGeom prst="line">
              <a:avLst/>
            </a:prstGeom>
            <a:grpFill/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FD1E0C5A-9D72-A61F-B1A6-A4AF0C95E636}"/>
                </a:ext>
              </a:extLst>
            </p:cNvPr>
            <p:cNvCxnSpPr>
              <a:stCxn id="10" idx="4"/>
            </p:cNvCxnSpPr>
            <p:nvPr/>
          </p:nvCxnSpPr>
          <p:spPr>
            <a:xfrm flipH="1">
              <a:off x="671856" y="2993365"/>
              <a:ext cx="139028" cy="113819"/>
            </a:xfrm>
            <a:prstGeom prst="line">
              <a:avLst/>
            </a:prstGeom>
            <a:grpFill/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0B6E4F0C-1E2E-A3D4-2CDB-35212C624E10}"/>
                </a:ext>
              </a:extLst>
            </p:cNvPr>
            <p:cNvCxnSpPr/>
            <p:nvPr/>
          </p:nvCxnSpPr>
          <p:spPr>
            <a:xfrm flipH="1">
              <a:off x="671855" y="3397188"/>
              <a:ext cx="139028" cy="113819"/>
            </a:xfrm>
            <a:prstGeom prst="line">
              <a:avLst/>
            </a:prstGeom>
            <a:grpFill/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6D5D740B-B227-B7CB-B9EB-06BB88593BAD}"/>
                </a:ext>
              </a:extLst>
            </p:cNvPr>
            <p:cNvCxnSpPr/>
            <p:nvPr/>
          </p:nvCxnSpPr>
          <p:spPr>
            <a:xfrm>
              <a:off x="810883" y="3397187"/>
              <a:ext cx="139027" cy="113819"/>
            </a:xfrm>
            <a:prstGeom prst="line">
              <a:avLst/>
            </a:prstGeom>
            <a:grpFill/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39613104-E59C-47D0-0980-8E6625CA9E8D}"/>
              </a:ext>
            </a:extLst>
          </p:cNvPr>
          <p:cNvGrpSpPr>
            <a:grpSpLocks noChangeAspect="1"/>
          </p:cNvGrpSpPr>
          <p:nvPr/>
        </p:nvGrpSpPr>
        <p:grpSpPr>
          <a:xfrm>
            <a:off x="3468998" y="1666662"/>
            <a:ext cx="860553" cy="1995043"/>
            <a:chOff x="621102" y="2631056"/>
            <a:chExt cx="379563" cy="879951"/>
          </a:xfrm>
          <a:solidFill>
            <a:srgbClr val="70AD47"/>
          </a:solidFill>
        </p:grpSpPr>
        <p:sp>
          <p:nvSpPr>
            <p:cNvPr id="17" name="Smiley Face 16">
              <a:extLst>
                <a:ext uri="{FF2B5EF4-FFF2-40B4-BE49-F238E27FC236}">
                  <a16:creationId xmlns:a16="http://schemas.microsoft.com/office/drawing/2014/main" id="{605E8B99-347C-82BA-FCEF-AE70DC790E6A}"/>
                </a:ext>
              </a:extLst>
            </p:cNvPr>
            <p:cNvSpPr/>
            <p:nvPr/>
          </p:nvSpPr>
          <p:spPr>
            <a:xfrm>
              <a:off x="621102" y="2631056"/>
              <a:ext cx="379563" cy="362309"/>
            </a:xfrm>
            <a:prstGeom prst="smileyFace">
              <a:avLst>
                <a:gd name="adj" fmla="val 4653"/>
              </a:avLst>
            </a:prstGeom>
            <a:solidFill>
              <a:schemeClr val="accent5">
                <a:lumMod val="75000"/>
              </a:schemeClr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/>
            </a:p>
          </p:txBody>
        </p: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101530CE-8AEB-EB35-574C-5B0AF8BC6454}"/>
                </a:ext>
              </a:extLst>
            </p:cNvPr>
            <p:cNvCxnSpPr>
              <a:stCxn id="17" idx="4"/>
            </p:cNvCxnSpPr>
            <p:nvPr/>
          </p:nvCxnSpPr>
          <p:spPr>
            <a:xfrm flipH="1">
              <a:off x="810883" y="2993365"/>
              <a:ext cx="1" cy="403823"/>
            </a:xfrm>
            <a:prstGeom prst="line">
              <a:avLst/>
            </a:prstGeom>
            <a:grpFill/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D495969F-040C-91B9-FD4B-56F11687694D}"/>
                </a:ext>
              </a:extLst>
            </p:cNvPr>
            <p:cNvCxnSpPr>
              <a:stCxn id="17" idx="4"/>
            </p:cNvCxnSpPr>
            <p:nvPr/>
          </p:nvCxnSpPr>
          <p:spPr>
            <a:xfrm>
              <a:off x="810884" y="2993365"/>
              <a:ext cx="139028" cy="113819"/>
            </a:xfrm>
            <a:prstGeom prst="line">
              <a:avLst/>
            </a:prstGeom>
            <a:grpFill/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E385D15B-EC2C-03AF-A136-C5C419BE43EC}"/>
                </a:ext>
              </a:extLst>
            </p:cNvPr>
            <p:cNvCxnSpPr>
              <a:stCxn id="17" idx="4"/>
            </p:cNvCxnSpPr>
            <p:nvPr/>
          </p:nvCxnSpPr>
          <p:spPr>
            <a:xfrm flipH="1">
              <a:off x="671856" y="2993365"/>
              <a:ext cx="139028" cy="113819"/>
            </a:xfrm>
            <a:prstGeom prst="line">
              <a:avLst/>
            </a:prstGeom>
            <a:grpFill/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78CA8BDE-B343-F851-7BC2-7A7E339D83DD}"/>
                </a:ext>
              </a:extLst>
            </p:cNvPr>
            <p:cNvCxnSpPr/>
            <p:nvPr/>
          </p:nvCxnSpPr>
          <p:spPr>
            <a:xfrm flipH="1">
              <a:off x="671855" y="3397188"/>
              <a:ext cx="139028" cy="113819"/>
            </a:xfrm>
            <a:prstGeom prst="line">
              <a:avLst/>
            </a:prstGeom>
            <a:grpFill/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A7B7A035-0E2B-9453-072E-1F7F2A665BB1}"/>
                </a:ext>
              </a:extLst>
            </p:cNvPr>
            <p:cNvCxnSpPr/>
            <p:nvPr/>
          </p:nvCxnSpPr>
          <p:spPr>
            <a:xfrm>
              <a:off x="810883" y="3397187"/>
              <a:ext cx="139027" cy="113819"/>
            </a:xfrm>
            <a:prstGeom prst="line">
              <a:avLst/>
            </a:prstGeom>
            <a:grpFill/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Arrow: Down 22">
            <a:extLst>
              <a:ext uri="{FF2B5EF4-FFF2-40B4-BE49-F238E27FC236}">
                <a16:creationId xmlns:a16="http://schemas.microsoft.com/office/drawing/2014/main" id="{616FFE68-A3B9-4B7C-4195-FD3A7799E401}"/>
              </a:ext>
            </a:extLst>
          </p:cNvPr>
          <p:cNvSpPr/>
          <p:nvPr/>
        </p:nvSpPr>
        <p:spPr>
          <a:xfrm rot="13814335">
            <a:off x="6652199" y="3699953"/>
            <a:ext cx="584374" cy="742950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6C778189-BBF4-E0F6-0577-343F620E85E2}"/>
              </a:ext>
            </a:extLst>
          </p:cNvPr>
          <p:cNvGrpSpPr>
            <a:grpSpLocks noChangeAspect="1"/>
          </p:cNvGrpSpPr>
          <p:nvPr/>
        </p:nvGrpSpPr>
        <p:grpSpPr>
          <a:xfrm>
            <a:off x="5853991" y="1002747"/>
            <a:ext cx="860553" cy="1995043"/>
            <a:chOff x="621102" y="2631056"/>
            <a:chExt cx="379563" cy="879951"/>
          </a:xfrm>
          <a:solidFill>
            <a:srgbClr val="70AD47"/>
          </a:solidFill>
        </p:grpSpPr>
        <p:sp>
          <p:nvSpPr>
            <p:cNvPr id="25" name="Smiley Face 24">
              <a:extLst>
                <a:ext uri="{FF2B5EF4-FFF2-40B4-BE49-F238E27FC236}">
                  <a16:creationId xmlns:a16="http://schemas.microsoft.com/office/drawing/2014/main" id="{D8F53E74-0606-7D54-958F-D78069D5E995}"/>
                </a:ext>
              </a:extLst>
            </p:cNvPr>
            <p:cNvSpPr/>
            <p:nvPr/>
          </p:nvSpPr>
          <p:spPr>
            <a:xfrm>
              <a:off x="621102" y="2631056"/>
              <a:ext cx="379563" cy="362309"/>
            </a:xfrm>
            <a:prstGeom prst="smileyFace">
              <a:avLst>
                <a:gd name="adj" fmla="val 4653"/>
              </a:avLst>
            </a:prstGeom>
            <a:solidFill>
              <a:schemeClr val="accent5">
                <a:lumMod val="75000"/>
              </a:schemeClr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/>
            </a:p>
          </p:txBody>
        </p: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250439AA-D39A-E769-57BF-B5295E28B28C}"/>
                </a:ext>
              </a:extLst>
            </p:cNvPr>
            <p:cNvCxnSpPr>
              <a:stCxn id="25" idx="4"/>
            </p:cNvCxnSpPr>
            <p:nvPr/>
          </p:nvCxnSpPr>
          <p:spPr>
            <a:xfrm flipH="1">
              <a:off x="810883" y="2993365"/>
              <a:ext cx="1" cy="403823"/>
            </a:xfrm>
            <a:prstGeom prst="line">
              <a:avLst/>
            </a:prstGeom>
            <a:grpFill/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EF1D56F3-9F80-533E-33F7-85F837FC596C}"/>
                </a:ext>
              </a:extLst>
            </p:cNvPr>
            <p:cNvCxnSpPr>
              <a:stCxn id="25" idx="4"/>
            </p:cNvCxnSpPr>
            <p:nvPr/>
          </p:nvCxnSpPr>
          <p:spPr>
            <a:xfrm>
              <a:off x="810884" y="2993365"/>
              <a:ext cx="139028" cy="113819"/>
            </a:xfrm>
            <a:prstGeom prst="line">
              <a:avLst/>
            </a:prstGeom>
            <a:grpFill/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C632BFD5-ED17-22B3-1A34-B63977959059}"/>
                </a:ext>
              </a:extLst>
            </p:cNvPr>
            <p:cNvCxnSpPr>
              <a:stCxn id="25" idx="4"/>
            </p:cNvCxnSpPr>
            <p:nvPr/>
          </p:nvCxnSpPr>
          <p:spPr>
            <a:xfrm flipH="1">
              <a:off x="671856" y="2993365"/>
              <a:ext cx="139028" cy="113819"/>
            </a:xfrm>
            <a:prstGeom prst="line">
              <a:avLst/>
            </a:prstGeom>
            <a:grpFill/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2C0A51F1-AAB7-4B59-B3A4-3EF0F389904A}"/>
                </a:ext>
              </a:extLst>
            </p:cNvPr>
            <p:cNvCxnSpPr/>
            <p:nvPr/>
          </p:nvCxnSpPr>
          <p:spPr>
            <a:xfrm flipH="1">
              <a:off x="671855" y="3397188"/>
              <a:ext cx="139028" cy="113819"/>
            </a:xfrm>
            <a:prstGeom prst="line">
              <a:avLst/>
            </a:prstGeom>
            <a:grpFill/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F7B8EA85-4B83-A90A-C5C2-948B3EA1245B}"/>
                </a:ext>
              </a:extLst>
            </p:cNvPr>
            <p:cNvCxnSpPr/>
            <p:nvPr/>
          </p:nvCxnSpPr>
          <p:spPr>
            <a:xfrm>
              <a:off x="810883" y="3397187"/>
              <a:ext cx="139027" cy="113819"/>
            </a:xfrm>
            <a:prstGeom prst="line">
              <a:avLst/>
            </a:prstGeom>
            <a:grpFill/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Arrow: Down 30">
            <a:extLst>
              <a:ext uri="{FF2B5EF4-FFF2-40B4-BE49-F238E27FC236}">
                <a16:creationId xmlns:a16="http://schemas.microsoft.com/office/drawing/2014/main" id="{324E627C-98E9-E39B-1152-24584464DC4E}"/>
              </a:ext>
            </a:extLst>
          </p:cNvPr>
          <p:cNvSpPr/>
          <p:nvPr/>
        </p:nvSpPr>
        <p:spPr>
          <a:xfrm rot="8023249">
            <a:off x="6970920" y="1491440"/>
            <a:ext cx="584374" cy="742950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Arrow: Down 31">
            <a:extLst>
              <a:ext uri="{FF2B5EF4-FFF2-40B4-BE49-F238E27FC236}">
                <a16:creationId xmlns:a16="http://schemas.microsoft.com/office/drawing/2014/main" id="{D49849FB-EFCA-066E-2D09-F0A60F4C6AC4}"/>
              </a:ext>
            </a:extLst>
          </p:cNvPr>
          <p:cNvSpPr/>
          <p:nvPr/>
        </p:nvSpPr>
        <p:spPr>
          <a:xfrm rot="3648348">
            <a:off x="4789215" y="1422846"/>
            <a:ext cx="584374" cy="742950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Arrow: Down 32">
            <a:extLst>
              <a:ext uri="{FF2B5EF4-FFF2-40B4-BE49-F238E27FC236}">
                <a16:creationId xmlns:a16="http://schemas.microsoft.com/office/drawing/2014/main" id="{6DAC80F7-B8F5-E1BE-C8B7-EA59915BB2F8}"/>
              </a:ext>
            </a:extLst>
          </p:cNvPr>
          <p:cNvSpPr/>
          <p:nvPr/>
        </p:nvSpPr>
        <p:spPr>
          <a:xfrm rot="18945624">
            <a:off x="4719911" y="3316276"/>
            <a:ext cx="584374" cy="742950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0691C83-1953-663C-2BA7-EFA40D35DE1C}"/>
              </a:ext>
            </a:extLst>
          </p:cNvPr>
          <p:cNvSpPr txBox="1"/>
          <p:nvPr/>
        </p:nvSpPr>
        <p:spPr>
          <a:xfrm>
            <a:off x="8721893" y="2392206"/>
            <a:ext cx="2233083" cy="7078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/>
            <a:r>
              <a:rPr lang="en-US" sz="2000" dirty="0"/>
              <a:t>Licensee / author of derived material</a:t>
            </a:r>
            <a:endParaRPr lang="en-US" sz="2000" b="0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04B2482-A534-B13D-ACBF-72E7C1E18424}"/>
              </a:ext>
            </a:extLst>
          </p:cNvPr>
          <p:cNvSpPr txBox="1"/>
          <p:nvPr/>
        </p:nvSpPr>
        <p:spPr>
          <a:xfrm>
            <a:off x="6714544" y="913405"/>
            <a:ext cx="2233083" cy="7078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/>
            <a:r>
              <a:rPr lang="en-US" sz="2000" dirty="0"/>
              <a:t>Licensee / author of derived material</a:t>
            </a:r>
            <a:endParaRPr lang="en-US" sz="2000" b="0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1AFEB240-ACC9-5F8E-B318-FD32782678D3}"/>
              </a:ext>
            </a:extLst>
          </p:cNvPr>
          <p:cNvSpPr txBox="1"/>
          <p:nvPr/>
        </p:nvSpPr>
        <p:spPr>
          <a:xfrm>
            <a:off x="1225896" y="1723436"/>
            <a:ext cx="2233083" cy="7078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/>
            <a:r>
              <a:rPr lang="en-US" sz="2000" dirty="0"/>
              <a:t>Licensee / author of derived material</a:t>
            </a:r>
            <a:endParaRPr lang="en-US" sz="2000" b="0" dirty="0"/>
          </a:p>
        </p:txBody>
      </p:sp>
      <p:sp>
        <p:nvSpPr>
          <p:cNvPr id="38" name="Title 3">
            <a:extLst>
              <a:ext uri="{FF2B5EF4-FFF2-40B4-BE49-F238E27FC236}">
                <a16:creationId xmlns:a16="http://schemas.microsoft.com/office/drawing/2014/main" id="{E05A3335-7D4D-3D23-26D1-E2B52443F8F7}"/>
              </a:ext>
            </a:extLst>
          </p:cNvPr>
          <p:cNvSpPr txBox="1">
            <a:spLocks/>
          </p:cNvSpPr>
          <p:nvPr/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Am I allowed to publish it?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EC11AA5-A224-6401-A1AE-40FD4E251468}"/>
              </a:ext>
            </a:extLst>
          </p:cNvPr>
          <p:cNvSpPr txBox="1"/>
          <p:nvPr/>
        </p:nvSpPr>
        <p:spPr>
          <a:xfrm>
            <a:off x="6126662" y="4543222"/>
            <a:ext cx="2233083" cy="7078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/>
            <a:r>
              <a:rPr lang="en-US" sz="2000" dirty="0"/>
              <a:t>Licensee / author of derived material</a:t>
            </a:r>
            <a:endParaRPr lang="en-US" sz="2000" b="0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2E52DAD-4125-EF6F-A40A-50F50BFBCD74}"/>
              </a:ext>
            </a:extLst>
          </p:cNvPr>
          <p:cNvSpPr txBox="1"/>
          <p:nvPr/>
        </p:nvSpPr>
        <p:spPr>
          <a:xfrm>
            <a:off x="9544594" y="3805646"/>
            <a:ext cx="2534195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/>
              <a:t>🚀</a:t>
            </a:r>
          </a:p>
        </p:txBody>
      </p:sp>
    </p:spTree>
    <p:extLst>
      <p:ext uri="{BB962C8B-B14F-4D97-AF65-F5344CB8AC3E}">
        <p14:creationId xmlns:p14="http://schemas.microsoft.com/office/powerpoint/2010/main" val="1427739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D2A370-0667-7C7A-8D7A-EA4F0AA7D4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Management Plans (DMPs)</a:t>
            </a:r>
          </a:p>
        </p:txBody>
      </p:sp>
      <p:sp>
        <p:nvSpPr>
          <p:cNvPr id="4" name="Arrow: Pentagon 3">
            <a:extLst>
              <a:ext uri="{FF2B5EF4-FFF2-40B4-BE49-F238E27FC236}">
                <a16:creationId xmlns:a16="http://schemas.microsoft.com/office/drawing/2014/main" id="{9616F080-79F4-933A-4F3C-8325D34DED25}"/>
              </a:ext>
            </a:extLst>
          </p:cNvPr>
          <p:cNvSpPr/>
          <p:nvPr/>
        </p:nvSpPr>
        <p:spPr>
          <a:xfrm>
            <a:off x="1253671" y="2106386"/>
            <a:ext cx="2335063" cy="620486"/>
          </a:xfrm>
          <a:prstGeom prst="homePlat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Experiment design</a:t>
            </a:r>
          </a:p>
        </p:txBody>
      </p:sp>
      <p:sp>
        <p:nvSpPr>
          <p:cNvPr id="6" name="Arrow: Chevron 5">
            <a:extLst>
              <a:ext uri="{FF2B5EF4-FFF2-40B4-BE49-F238E27FC236}">
                <a16:creationId xmlns:a16="http://schemas.microsoft.com/office/drawing/2014/main" id="{AB3E6999-B073-7D60-3B8E-819403FB2D6B}"/>
              </a:ext>
            </a:extLst>
          </p:cNvPr>
          <p:cNvSpPr/>
          <p:nvPr/>
        </p:nvSpPr>
        <p:spPr>
          <a:xfrm>
            <a:off x="3381402" y="2106386"/>
            <a:ext cx="2702723" cy="620486"/>
          </a:xfrm>
          <a:prstGeom prst="chevr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Imaging / data acquisition</a:t>
            </a:r>
          </a:p>
        </p:txBody>
      </p:sp>
      <p:sp>
        <p:nvSpPr>
          <p:cNvPr id="7" name="Arrow: Chevron 6">
            <a:extLst>
              <a:ext uri="{FF2B5EF4-FFF2-40B4-BE49-F238E27FC236}">
                <a16:creationId xmlns:a16="http://schemas.microsoft.com/office/drawing/2014/main" id="{11825220-076C-7378-0587-BC48D15DDBDF}"/>
              </a:ext>
            </a:extLst>
          </p:cNvPr>
          <p:cNvSpPr/>
          <p:nvPr/>
        </p:nvSpPr>
        <p:spPr>
          <a:xfrm>
            <a:off x="5872871" y="2106386"/>
            <a:ext cx="2702723" cy="620486"/>
          </a:xfrm>
          <a:prstGeom prst="chevr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Data Analysis</a:t>
            </a:r>
          </a:p>
        </p:txBody>
      </p:sp>
      <p:sp>
        <p:nvSpPr>
          <p:cNvPr id="8" name="Arrow: Chevron 7">
            <a:extLst>
              <a:ext uri="{FF2B5EF4-FFF2-40B4-BE49-F238E27FC236}">
                <a16:creationId xmlns:a16="http://schemas.microsoft.com/office/drawing/2014/main" id="{E207B2DC-194C-039A-5A74-5E30B2CA5533}"/>
              </a:ext>
            </a:extLst>
          </p:cNvPr>
          <p:cNvSpPr/>
          <p:nvPr/>
        </p:nvSpPr>
        <p:spPr>
          <a:xfrm>
            <a:off x="8368261" y="2106386"/>
            <a:ext cx="2702723" cy="620486"/>
          </a:xfrm>
          <a:prstGeom prst="chevr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Paper writing</a:t>
            </a:r>
          </a:p>
        </p:txBody>
      </p:sp>
      <p:sp>
        <p:nvSpPr>
          <p:cNvPr id="9" name="Arrow: Pentagon 8">
            <a:extLst>
              <a:ext uri="{FF2B5EF4-FFF2-40B4-BE49-F238E27FC236}">
                <a16:creationId xmlns:a16="http://schemas.microsoft.com/office/drawing/2014/main" id="{662E2660-519F-04D3-E9CA-7902991AC572}"/>
              </a:ext>
            </a:extLst>
          </p:cNvPr>
          <p:cNvSpPr/>
          <p:nvPr/>
        </p:nvSpPr>
        <p:spPr>
          <a:xfrm>
            <a:off x="1253671" y="2784022"/>
            <a:ext cx="2335063" cy="620486"/>
          </a:xfrm>
          <a:prstGeom prst="homePlat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Training design</a:t>
            </a:r>
          </a:p>
        </p:txBody>
      </p:sp>
      <p:sp>
        <p:nvSpPr>
          <p:cNvPr id="10" name="Arrow: Chevron 9">
            <a:extLst>
              <a:ext uri="{FF2B5EF4-FFF2-40B4-BE49-F238E27FC236}">
                <a16:creationId xmlns:a16="http://schemas.microsoft.com/office/drawing/2014/main" id="{1C11136D-F101-3F22-F2AB-9CE5EAEE7BAF}"/>
              </a:ext>
            </a:extLst>
          </p:cNvPr>
          <p:cNvSpPr/>
          <p:nvPr/>
        </p:nvSpPr>
        <p:spPr>
          <a:xfrm>
            <a:off x="3381402" y="2784022"/>
            <a:ext cx="2702723" cy="620486"/>
          </a:xfrm>
          <a:prstGeom prst="chevr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Attendee + trainer acquisition</a:t>
            </a:r>
          </a:p>
        </p:txBody>
      </p:sp>
      <p:sp>
        <p:nvSpPr>
          <p:cNvPr id="11" name="Arrow: Chevron 10">
            <a:extLst>
              <a:ext uri="{FF2B5EF4-FFF2-40B4-BE49-F238E27FC236}">
                <a16:creationId xmlns:a16="http://schemas.microsoft.com/office/drawing/2014/main" id="{1D2415CE-166D-2048-4899-C8B9319818F6}"/>
              </a:ext>
            </a:extLst>
          </p:cNvPr>
          <p:cNvSpPr/>
          <p:nvPr/>
        </p:nvSpPr>
        <p:spPr>
          <a:xfrm>
            <a:off x="5872871" y="2784022"/>
            <a:ext cx="2702723" cy="620486"/>
          </a:xfrm>
          <a:prstGeom prst="chevr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Training material preparation</a:t>
            </a:r>
          </a:p>
        </p:txBody>
      </p:sp>
      <p:sp>
        <p:nvSpPr>
          <p:cNvPr id="12" name="Arrow: Chevron 11">
            <a:extLst>
              <a:ext uri="{FF2B5EF4-FFF2-40B4-BE49-F238E27FC236}">
                <a16:creationId xmlns:a16="http://schemas.microsoft.com/office/drawing/2014/main" id="{7E3E9F35-D43C-D9BA-229B-98ED6840EF8E}"/>
              </a:ext>
            </a:extLst>
          </p:cNvPr>
          <p:cNvSpPr/>
          <p:nvPr/>
        </p:nvSpPr>
        <p:spPr>
          <a:xfrm>
            <a:off x="8368261" y="2784022"/>
            <a:ext cx="2702723" cy="620486"/>
          </a:xfrm>
          <a:prstGeom prst="chevr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Conduct workshop</a:t>
            </a:r>
          </a:p>
        </p:txBody>
      </p:sp>
      <p:sp>
        <p:nvSpPr>
          <p:cNvPr id="13" name="Speech Bubble: Rectangle 12">
            <a:extLst>
              <a:ext uri="{FF2B5EF4-FFF2-40B4-BE49-F238E27FC236}">
                <a16:creationId xmlns:a16="http://schemas.microsoft.com/office/drawing/2014/main" id="{10859017-6229-C592-6B93-DC35DE0CFD16}"/>
              </a:ext>
            </a:extLst>
          </p:cNvPr>
          <p:cNvSpPr/>
          <p:nvPr/>
        </p:nvSpPr>
        <p:spPr>
          <a:xfrm>
            <a:off x="9014706" y="3500824"/>
            <a:ext cx="2204357" cy="800100"/>
          </a:xfrm>
          <a:prstGeom prst="wedgeRectCallout">
            <a:avLst>
              <a:gd name="adj1" fmla="val -60092"/>
              <a:gd name="adj2" fmla="val -28316"/>
            </a:avLst>
          </a:prstGeom>
          <a:solidFill>
            <a:schemeClr val="bg1"/>
          </a:solidFill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Are we going to publish data / materials / code?</a:t>
            </a:r>
          </a:p>
        </p:txBody>
      </p:sp>
      <p:sp>
        <p:nvSpPr>
          <p:cNvPr id="14" name="Speech Bubble: Rectangle 13">
            <a:extLst>
              <a:ext uri="{FF2B5EF4-FFF2-40B4-BE49-F238E27FC236}">
                <a16:creationId xmlns:a16="http://schemas.microsoft.com/office/drawing/2014/main" id="{C154D1D6-C1CE-1137-6E83-4FC9B47B7AEB}"/>
              </a:ext>
            </a:extLst>
          </p:cNvPr>
          <p:cNvSpPr/>
          <p:nvPr/>
        </p:nvSpPr>
        <p:spPr>
          <a:xfrm>
            <a:off x="8780901" y="4397240"/>
            <a:ext cx="2204357" cy="800100"/>
          </a:xfrm>
          <a:prstGeom prst="wedgeRectCallout">
            <a:avLst>
              <a:gd name="adj1" fmla="val 58427"/>
              <a:gd name="adj2" fmla="val -27295"/>
            </a:avLst>
          </a:prstGeom>
          <a:solidFill>
            <a:schemeClr val="bg1"/>
          </a:solidFill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What license can we use?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1AC05A6-17F1-6631-4A62-EFFFC6C668A1}"/>
              </a:ext>
            </a:extLst>
          </p:cNvPr>
          <p:cNvSpPr txBox="1"/>
          <p:nvPr/>
        </p:nvSpPr>
        <p:spPr>
          <a:xfrm>
            <a:off x="9014706" y="5293656"/>
            <a:ext cx="25801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Deciding by the end of the project is too late!</a:t>
            </a:r>
          </a:p>
        </p:txBody>
      </p:sp>
      <p:sp>
        <p:nvSpPr>
          <p:cNvPr id="16" name="Speech Bubble: Rectangle 15">
            <a:extLst>
              <a:ext uri="{FF2B5EF4-FFF2-40B4-BE49-F238E27FC236}">
                <a16:creationId xmlns:a16="http://schemas.microsoft.com/office/drawing/2014/main" id="{B77B333B-A776-7B06-1AB0-C94E18C050C5}"/>
              </a:ext>
            </a:extLst>
          </p:cNvPr>
          <p:cNvSpPr/>
          <p:nvPr/>
        </p:nvSpPr>
        <p:spPr>
          <a:xfrm>
            <a:off x="1487477" y="3613470"/>
            <a:ext cx="1885950" cy="1069522"/>
          </a:xfrm>
          <a:prstGeom prst="wedgeRectCallout">
            <a:avLst>
              <a:gd name="adj1" fmla="val -58732"/>
              <a:gd name="adj2" fmla="val -24559"/>
            </a:avLst>
          </a:prstGeom>
          <a:solidFill>
            <a:schemeClr val="bg1"/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i="1" dirty="0">
                <a:solidFill>
                  <a:schemeClr val="tx1"/>
                </a:solidFill>
              </a:rPr>
              <a:t>“Data / materials we produce will be published under CC-BY 4.0”</a:t>
            </a:r>
          </a:p>
        </p:txBody>
      </p:sp>
      <p:sp>
        <p:nvSpPr>
          <p:cNvPr id="17" name="Speech Bubble: Rectangle 16">
            <a:extLst>
              <a:ext uri="{FF2B5EF4-FFF2-40B4-BE49-F238E27FC236}">
                <a16:creationId xmlns:a16="http://schemas.microsoft.com/office/drawing/2014/main" id="{ACBDB668-DC4A-BB43-9E3C-BBF6616E09AC}"/>
              </a:ext>
            </a:extLst>
          </p:cNvPr>
          <p:cNvSpPr/>
          <p:nvPr/>
        </p:nvSpPr>
        <p:spPr>
          <a:xfrm>
            <a:off x="1337678" y="4775225"/>
            <a:ext cx="1970434" cy="631077"/>
          </a:xfrm>
          <a:prstGeom prst="wedgeRectCallout">
            <a:avLst>
              <a:gd name="adj1" fmla="val 57718"/>
              <a:gd name="adj2" fmla="val -24559"/>
            </a:avLst>
          </a:prstGeom>
          <a:solidFill>
            <a:schemeClr val="bg1"/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i="1" dirty="0">
                <a:solidFill>
                  <a:schemeClr val="tx1"/>
                </a:solidFill>
              </a:rPr>
              <a:t>“Robert will do this by end of 2025!”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F0E283B-8AE9-59A9-3816-4A3F640F77AC}"/>
              </a:ext>
            </a:extLst>
          </p:cNvPr>
          <p:cNvSpPr txBox="1"/>
          <p:nvPr/>
        </p:nvSpPr>
        <p:spPr>
          <a:xfrm>
            <a:off x="3746260" y="3613470"/>
            <a:ext cx="453117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4300" indent="-114300">
              <a:buFont typeface="Arial" panose="020B0604020202020204" pitchFamily="34" charset="0"/>
              <a:buChar char="•"/>
            </a:pPr>
            <a:r>
              <a:rPr lang="en-US" dirty="0"/>
              <a:t>Only if procedures are defined early, everyone can follow them.</a:t>
            </a:r>
          </a:p>
          <a:p>
            <a:pPr marL="114300" indent="-114300">
              <a:buFont typeface="Arial" panose="020B0604020202020204" pitchFamily="34" charset="0"/>
              <a:buChar char="•"/>
            </a:pPr>
            <a:r>
              <a:rPr lang="en-US" dirty="0"/>
              <a:t>Licenses are important when assembling materials (-&gt; Copyright)</a:t>
            </a:r>
          </a:p>
          <a:p>
            <a:pPr marL="114300" indent="-114300">
              <a:buFont typeface="Arial" panose="020B0604020202020204" pitchFamily="34" charset="0"/>
              <a:buChar char="•"/>
            </a:pPr>
            <a:r>
              <a:rPr lang="en-US" dirty="0"/>
              <a:t>Meta-data might have </a:t>
            </a:r>
            <a:r>
              <a:rPr lang="en-US" i="1" dirty="0"/>
              <a:t>higher quality </a:t>
            </a:r>
            <a:r>
              <a:rPr lang="en-US" dirty="0"/>
              <a:t>if the person responsible for publishing the data is aware of their duties.</a:t>
            </a:r>
          </a:p>
        </p:txBody>
      </p:sp>
      <p:sp>
        <p:nvSpPr>
          <p:cNvPr id="26" name="Flowchart: Document 25">
            <a:extLst>
              <a:ext uri="{FF2B5EF4-FFF2-40B4-BE49-F238E27FC236}">
                <a16:creationId xmlns:a16="http://schemas.microsoft.com/office/drawing/2014/main" id="{02A492AB-DD82-CF8E-B4D3-8738C53AFF12}"/>
              </a:ext>
            </a:extLst>
          </p:cNvPr>
          <p:cNvSpPr/>
          <p:nvPr/>
        </p:nvSpPr>
        <p:spPr>
          <a:xfrm>
            <a:off x="2681036" y="5738170"/>
            <a:ext cx="1254152" cy="631077"/>
          </a:xfrm>
          <a:prstGeom prst="flowChartDocumen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</a:rPr>
              <a:t>DMP</a:t>
            </a:r>
          </a:p>
        </p:txBody>
      </p:sp>
      <p:sp>
        <p:nvSpPr>
          <p:cNvPr id="27" name="Arrow: Down 26">
            <a:extLst>
              <a:ext uri="{FF2B5EF4-FFF2-40B4-BE49-F238E27FC236}">
                <a16:creationId xmlns:a16="http://schemas.microsoft.com/office/drawing/2014/main" id="{A0DCE31A-529E-85F9-0ECE-BDEF7055DDC9}"/>
              </a:ext>
            </a:extLst>
          </p:cNvPr>
          <p:cNvSpPr/>
          <p:nvPr/>
        </p:nvSpPr>
        <p:spPr>
          <a:xfrm>
            <a:off x="2853872" y="5406302"/>
            <a:ext cx="388925" cy="331868"/>
          </a:xfrm>
          <a:prstGeom prst="downArrow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F7E9347-63D1-F26B-854B-CC154E70E999}"/>
              </a:ext>
            </a:extLst>
          </p:cNvPr>
          <p:cNvSpPr txBox="1"/>
          <p:nvPr/>
        </p:nvSpPr>
        <p:spPr>
          <a:xfrm>
            <a:off x="497827" y="1475181"/>
            <a:ext cx="77425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Define responsibilities and procedures early!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003828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/>
      <p:bldP spid="16" grpId="0" animBg="1"/>
      <p:bldP spid="17" grpId="0" animBg="1"/>
      <p:bldP spid="19" grpId="0"/>
      <p:bldP spid="26" grpId="0" animBg="1"/>
      <p:bldP spid="27" grpId="0" animBg="1"/>
    </p:bldLst>
  </p:timing>
</p:sld>
</file>

<file path=ppt/theme/theme1.xml><?xml version="1.0" encoding="utf-8"?>
<a:theme xmlns:a="http://schemas.openxmlformats.org/drawingml/2006/main" name="Custom Design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</a:majorFont>
      <a:minorFont>
        <a:latin typeface="Calibri" panose="020F0502020204030204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4844</TotalTime>
  <Words>1367</Words>
  <Application>Microsoft Office PowerPoint</Application>
  <PresentationFormat>Widescreen</PresentationFormat>
  <Paragraphs>200</Paragraphs>
  <Slides>24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5" baseType="lpstr">
      <vt:lpstr>-apple-system</vt:lpstr>
      <vt:lpstr>Aptos</vt:lpstr>
      <vt:lpstr>Arial</vt:lpstr>
      <vt:lpstr>Barlow</vt:lpstr>
      <vt:lpstr>Calibri</vt:lpstr>
      <vt:lpstr>Helvetica Neue</vt:lpstr>
      <vt:lpstr>Helvetica Neue Medium</vt:lpstr>
      <vt:lpstr>Open Sans</vt:lpstr>
      <vt:lpstr>Symbol</vt:lpstr>
      <vt:lpstr>Wingdings</vt:lpstr>
      <vt:lpstr>Custom Design</vt:lpstr>
      <vt:lpstr>PowerPoint Presentation</vt:lpstr>
      <vt:lpstr>PowerPoint Presentation</vt:lpstr>
      <vt:lpstr>Licensing: Creative Commons (CC)</vt:lpstr>
      <vt:lpstr>PowerPoint Presentation</vt:lpstr>
      <vt:lpstr>Example: No licensing</vt:lpstr>
      <vt:lpstr>PowerPoint Presentation</vt:lpstr>
      <vt:lpstr>PowerPoint Presentation</vt:lpstr>
      <vt:lpstr>PowerPoint Presentation</vt:lpstr>
      <vt:lpstr>Data Management Plans (DMPs)</vt:lpstr>
      <vt:lpstr>The FAIR-principles</vt:lpstr>
      <vt:lpstr>Where to share?</vt:lpstr>
      <vt:lpstr>Findability</vt:lpstr>
      <vt:lpstr>Incentives: Findability</vt:lpstr>
      <vt:lpstr>Incentives: Findability -&gt; Visibility </vt:lpstr>
      <vt:lpstr>The FAIR-principles</vt:lpstr>
      <vt:lpstr>Incentives: Reusability</vt:lpstr>
      <vt:lpstr>PowerPoint Presentation</vt:lpstr>
      <vt:lpstr>Licensing: Permissive versus restrictive</vt:lpstr>
      <vt:lpstr>PowerPoint Presentation</vt:lpstr>
      <vt:lpstr>Licensing: Permissive versus restrictive</vt:lpstr>
      <vt:lpstr>Take home message</vt:lpstr>
      <vt:lpstr>Please use</vt:lpstr>
      <vt:lpstr>Summary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subject/>
  <dc:creator>Thomas Burghardt</dc:creator>
  <dc:description/>
  <cp:lastModifiedBy>Robert Haase</cp:lastModifiedBy>
  <cp:revision>159</cp:revision>
  <dcterms:modified xsi:type="dcterms:W3CDTF">2024-04-25T10:59:06Z</dcterms:modified>
  <dc:language>en-US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0x0101003BEE476C9DF2F248B265B4A3C7AC3448</vt:lpwstr>
  </property>
  <property fmtid="{D5CDD505-2E9C-101B-9397-08002B2CF9AE}" pid="3" name="HiddenSlides">
    <vt:i4>1</vt:i4>
  </property>
  <property fmtid="{D5CDD505-2E9C-101B-9397-08002B2CF9AE}" pid="4" name="PresentationFormat">
    <vt:lpwstr>Widescreen</vt:lpwstr>
  </property>
  <property fmtid="{D5CDD505-2E9C-101B-9397-08002B2CF9AE}" pid="5" name="Slides">
    <vt:i4>16</vt:i4>
  </property>
  <property fmtid="{D5CDD505-2E9C-101B-9397-08002B2CF9AE}" pid="6" name="_dlc_DocIdItemGuid">
    <vt:lpwstr>72f4eced-47dd-49c0-bdfa-f3d2425fc663</vt:lpwstr>
  </property>
</Properties>
</file>