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embeddedFontLst>
    <p:embeddedFont>
      <p:font typeface="Playfair Display"/>
      <p:regular r:id="rId26"/>
      <p:bold r:id="rId27"/>
      <p:italic r:id="rId28"/>
      <p:boldItalic r:id="rId29"/>
    </p:embeddedFont>
    <p:embeddedFont>
      <p:font typeface="Lato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PlayfairDisplay-regular.fntdata"/><Relationship Id="rId25" Type="http://schemas.openxmlformats.org/officeDocument/2006/relationships/slide" Target="slides/slide20.xml"/><Relationship Id="rId28" Type="http://schemas.openxmlformats.org/officeDocument/2006/relationships/font" Target="fonts/PlayfairDisplay-italic.fntdata"/><Relationship Id="rId27" Type="http://schemas.openxmlformats.org/officeDocument/2006/relationships/font" Target="fonts/PlayfairDisplay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PlayfairDisplay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Lato-bold.fntdata"/><Relationship Id="rId30" Type="http://schemas.openxmlformats.org/officeDocument/2006/relationships/font" Target="fonts/Lato-regular.fntdata"/><Relationship Id="rId11" Type="http://schemas.openxmlformats.org/officeDocument/2006/relationships/slide" Target="slides/slide6.xml"/><Relationship Id="rId33" Type="http://schemas.openxmlformats.org/officeDocument/2006/relationships/font" Target="fonts/Lato-boldItalic.fntdata"/><Relationship Id="rId10" Type="http://schemas.openxmlformats.org/officeDocument/2006/relationships/slide" Target="slides/slide5.xml"/><Relationship Id="rId32" Type="http://schemas.openxmlformats.org/officeDocument/2006/relationships/font" Target="fonts/Lato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f4ff5c262e_0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f4ff5c262e_0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f4ff5c262e_0_1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f4ff5c262e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f4ff5c262e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1f4ff5c262e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f4ff5c262e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f4ff5c262e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f4ff5c262e_0_1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f4ff5c262e_0_1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c850cdb7d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c850cdb7d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2c850cdb7da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2c850cdb7d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1f4ff5c262e_0_2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1f4ff5c262e_0_2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f531382ca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1f531382ca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2c8cefbce8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2c8cefbce8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f4ff5c262e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f4ff5c262e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f4ff5c262e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f4ff5c262e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f4ff5c262e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f4ff5c262e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f4ff5c262e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f4ff5c262e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f4ff5c262e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f4ff5c262e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f4ff5c262e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f4ff5c262e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f4ff5c262e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f4ff5c262e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f4ff5c262e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f4ff5c262e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f4ff5c262e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f4ff5c262e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2" name="Google Shape;12;p2"/>
          <p:cNvCxnSpPr/>
          <p:nvPr/>
        </p:nvCxnSpPr>
        <p:spPr>
          <a:xfrm>
            <a:off x="733219" y="2235351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" name="Google Shape;13;p2"/>
          <p:cNvSpPr txBox="1"/>
          <p:nvPr>
            <p:ph type="ctrTitle"/>
          </p:nvPr>
        </p:nvSpPr>
        <p:spPr>
          <a:xfrm>
            <a:off x="630600" y="136800"/>
            <a:ext cx="7893000" cy="1853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100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630600" y="3228375"/>
            <a:ext cx="7893000" cy="1274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None/>
              <a:defRPr sz="24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1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1"/>
          <p:cNvSpPr txBox="1"/>
          <p:nvPr>
            <p:ph hasCustomPrompt="1" type="title"/>
          </p:nvPr>
        </p:nvSpPr>
        <p:spPr>
          <a:xfrm>
            <a:off x="586725" y="1353788"/>
            <a:ext cx="79707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0"/>
              <a:buNone/>
              <a:defRPr sz="10800">
                <a:solidFill>
                  <a:schemeClr val="accent6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60" name="Google Shape;60;p11"/>
          <p:cNvSpPr txBox="1"/>
          <p:nvPr>
            <p:ph idx="1" type="body"/>
          </p:nvPr>
        </p:nvSpPr>
        <p:spPr>
          <a:xfrm>
            <a:off x="586725" y="2968388"/>
            <a:ext cx="79707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1" name="Google Shape;61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3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3"/>
          <p:cNvSpPr txBox="1"/>
          <p:nvPr>
            <p:ph type="title"/>
          </p:nvPr>
        </p:nvSpPr>
        <p:spPr>
          <a:xfrm>
            <a:off x="509550" y="1921350"/>
            <a:ext cx="8124900" cy="13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-125" y="5045700"/>
            <a:ext cx="9144000" cy="9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419425" y="1154195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" name="Google Shape;24;p4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Google Shape;28;p5"/>
          <p:cNvCxnSpPr/>
          <p:nvPr/>
        </p:nvCxnSpPr>
        <p:spPr>
          <a:xfrm>
            <a:off x="419425" y="1154195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9" name="Google Shape;29;p5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" type="body"/>
          </p:nvPr>
        </p:nvSpPr>
        <p:spPr>
          <a:xfrm>
            <a:off x="311700" y="1417950"/>
            <a:ext cx="39999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5"/>
          <p:cNvSpPr txBox="1"/>
          <p:nvPr>
            <p:ph idx="2" type="body"/>
          </p:nvPr>
        </p:nvSpPr>
        <p:spPr>
          <a:xfrm>
            <a:off x="4832400" y="1417950"/>
            <a:ext cx="39999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Google Shape;37;p7"/>
          <p:cNvCxnSpPr/>
          <p:nvPr/>
        </p:nvCxnSpPr>
        <p:spPr>
          <a:xfrm>
            <a:off x="411044" y="1417772"/>
            <a:ext cx="385200" cy="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8" name="Google Shape;38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1640350"/>
            <a:ext cx="2808000" cy="292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/>
          <p:nvPr/>
        </p:nvSpPr>
        <p:spPr>
          <a:xfrm>
            <a:off x="586721" y="0"/>
            <a:ext cx="7970700" cy="666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8"/>
          <p:cNvSpPr/>
          <p:nvPr/>
        </p:nvSpPr>
        <p:spPr>
          <a:xfrm>
            <a:off x="586721" y="5076900"/>
            <a:ext cx="7970700" cy="66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5" name="Google Shape;4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4572000" y="-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8" name="Google Shape;4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9" name="Google Shape;49;p9"/>
          <p:cNvSpPr txBox="1"/>
          <p:nvPr>
            <p:ph type="title"/>
          </p:nvPr>
        </p:nvSpPr>
        <p:spPr>
          <a:xfrm>
            <a:off x="265500" y="1084625"/>
            <a:ext cx="4045200" cy="170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50" name="Google Shape;50;p9"/>
          <p:cNvSpPr txBox="1"/>
          <p:nvPr>
            <p:ph idx="1" type="subTitle"/>
          </p:nvPr>
        </p:nvSpPr>
        <p:spPr>
          <a:xfrm>
            <a:off x="265500" y="2845200"/>
            <a:ext cx="4045200" cy="14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100"/>
              <a:buNone/>
              <a:defRPr sz="2100">
                <a:solidFill>
                  <a:schemeClr val="accent6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52" name="Google Shape;5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5" name="Google Shape;5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lue-gold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fair Display"/>
              <a:buNone/>
              <a:defRPr b="1" sz="3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Lato"/>
              <a:buChar char="●"/>
              <a:defRPr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3175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3175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●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○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3175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Char char="■"/>
              <a:defRPr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 algn="r">
              <a:buNone/>
              <a:defRPr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Relationship Id="rId4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environmentalprosecutors.eu/conference2023/files/sites/default/files/conference/files/Activity%20of%20the%20State%20Environmental%20Inspectorate%20of%20Ukraine%20during%20war%20and%20consequences%20for%20the%20environment%20%E2%80%93%20Mr%20Ihor%20Zubovych.pdf" TargetMode="External"/><Relationship Id="rId4" Type="http://schemas.openxmlformats.org/officeDocument/2006/relationships/hyperlink" Target="https://unece.org/environmental-policy/environmental-performance-reviews/Ukraine" TargetMode="External"/><Relationship Id="rId5" Type="http://schemas.openxmlformats.org/officeDocument/2006/relationships/hyperlink" Target="https://ceobs.org/ukraine-conflict-environmental-briefing-industry/" TargetMode="External"/><Relationship Id="rId6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gromada-erasmus.eu/results/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drive.google.com/file/d/1c0flagAy-AmfWQOhqjuiUfuHrYN-tWP0/view?usp=drive_link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drive.google.com/file/d/1laMJv1oUwLbHz9gTT0vINHqbX02DQpye/view?usp=drive_link" TargetMode="External"/><Relationship Id="rId4" Type="http://schemas.openxmlformats.org/officeDocument/2006/relationships/hyperlink" Target="https://drive.google.com/file/d/1_r45Z4_vAyldsAoxZsYS0aKNCBUodz2i/view?usp=drive_link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gromada-erasmus.eu/results/" TargetMode="External"/><Relationship Id="rId4" Type="http://schemas.openxmlformats.org/officeDocument/2006/relationships/hyperlink" Target="https://tinyurl.com/uvxnnnts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gromada-erasmus.eu/" TargetMode="External"/><Relationship Id="rId4" Type="http://schemas.openxmlformats.org/officeDocument/2006/relationships/hyperlink" Target="https://citiobs.eu/" TargetMode="External"/><Relationship Id="rId5" Type="http://schemas.openxmlformats.org/officeDocument/2006/relationships/image" Target="../media/image16.png"/><Relationship Id="rId6" Type="http://schemas.openxmlformats.org/officeDocument/2006/relationships/image" Target="../media/image1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ww.nature.com/articles/s41370-022-00422-z" TargetMode="External"/><Relationship Id="rId4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Relationship Id="rId4" Type="http://schemas.openxmlformats.org/officeDocument/2006/relationships/image" Target="../media/image6.jpg"/><Relationship Id="rId5" Type="http://schemas.openxmlformats.org/officeDocument/2006/relationships/image" Target="../media/image2.jpg"/><Relationship Id="rId6" Type="http://schemas.openxmlformats.org/officeDocument/2006/relationships/image" Target="../media/image1.jpg"/><Relationship Id="rId7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gromada-erasmus.eu/" TargetMode="External"/><Relationship Id="rId4" Type="http://schemas.openxmlformats.org/officeDocument/2006/relationships/image" Target="../media/image16.png"/><Relationship Id="rId10" Type="http://schemas.openxmlformats.org/officeDocument/2006/relationships/image" Target="../media/image14.jpg"/><Relationship Id="rId9" Type="http://schemas.openxmlformats.org/officeDocument/2006/relationships/image" Target="../media/image5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image" Target="../media/image7.png"/><Relationship Id="rId8" Type="http://schemas.openxmlformats.org/officeDocument/2006/relationships/image" Target="../media/image1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citiobs.eu/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gromada-erasmus.eu/publications/mapping-gaps-and-opportunities-wp2a1/" TargetMode="Externa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/>
          <p:nvPr>
            <p:ph type="ctrTitle"/>
          </p:nvPr>
        </p:nvSpPr>
        <p:spPr>
          <a:xfrm>
            <a:off x="724050" y="751625"/>
            <a:ext cx="7913100" cy="1678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SzPts val="990"/>
              <a:buNone/>
            </a:pPr>
            <a:r>
              <a:rPr lang="en-GB" sz="3320">
                <a:latin typeface="Arial"/>
                <a:ea typeface="Arial"/>
                <a:cs typeface="Arial"/>
                <a:sym typeface="Arial"/>
              </a:rPr>
              <a:t>Joining forces to meet the needs of (environmental) citizen science in conflict zones</a:t>
            </a:r>
            <a:endParaRPr sz="332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3"/>
          <p:cNvSpPr txBox="1"/>
          <p:nvPr>
            <p:ph idx="1" type="subTitle"/>
          </p:nvPr>
        </p:nvSpPr>
        <p:spPr>
          <a:xfrm>
            <a:off x="625500" y="2477075"/>
            <a:ext cx="8110200" cy="2067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GB" sz="2133">
                <a:latin typeface="Arial"/>
                <a:ea typeface="Arial"/>
                <a:cs typeface="Arial"/>
                <a:sym typeface="Arial"/>
              </a:rPr>
              <a:t>Anna Berti Suman</a:t>
            </a:r>
            <a:r>
              <a:rPr lang="en-GB" sz="2133">
                <a:latin typeface="Arial"/>
                <a:ea typeface="Arial"/>
                <a:cs typeface="Arial"/>
                <a:sym typeface="Arial"/>
              </a:rPr>
              <a:t> (Systasis), </a:t>
            </a:r>
            <a:r>
              <a:rPr b="1" lang="en-GB" sz="2133">
                <a:latin typeface="Arial"/>
                <a:ea typeface="Arial"/>
                <a:cs typeface="Arial"/>
                <a:sym typeface="Arial"/>
              </a:rPr>
              <a:t>Katerina Zourou, Stefania Oikonomou </a:t>
            </a:r>
            <a:r>
              <a:rPr lang="en-GB" sz="2133">
                <a:latin typeface="Arial"/>
                <a:ea typeface="Arial"/>
                <a:cs typeface="Arial"/>
                <a:sym typeface="Arial"/>
              </a:rPr>
              <a:t>(Web2Learn), </a:t>
            </a:r>
            <a:r>
              <a:rPr b="1" lang="en-GB" sz="2133">
                <a:latin typeface="Arial"/>
                <a:ea typeface="Arial"/>
                <a:cs typeface="Arial"/>
                <a:sym typeface="Arial"/>
              </a:rPr>
              <a:t>Margaret Gold</a:t>
            </a:r>
            <a:r>
              <a:rPr lang="en-GB" sz="2133">
                <a:latin typeface="Arial"/>
                <a:ea typeface="Arial"/>
                <a:cs typeface="Arial"/>
                <a:sym typeface="Arial"/>
              </a:rPr>
              <a:t> (University of Leiden), </a:t>
            </a:r>
            <a:r>
              <a:rPr b="1" lang="en-GB" sz="2133">
                <a:latin typeface="Arial"/>
                <a:ea typeface="Arial"/>
                <a:cs typeface="Arial"/>
                <a:sym typeface="Arial"/>
              </a:rPr>
              <a:t>Nuria Castell</a:t>
            </a:r>
            <a:r>
              <a:rPr lang="en-GB" sz="2133">
                <a:latin typeface="Arial"/>
                <a:ea typeface="Arial"/>
                <a:cs typeface="Arial"/>
                <a:sym typeface="Arial"/>
              </a:rPr>
              <a:t> (NILU)</a:t>
            </a:r>
            <a:endParaRPr sz="2133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000">
                <a:latin typeface="Arial"/>
                <a:ea typeface="Arial"/>
                <a:cs typeface="Arial"/>
                <a:sym typeface="Arial"/>
              </a:rPr>
              <a:t>ECSA 2024, Vienna, Austria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0" name="Google Shape;7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600" y="155600"/>
            <a:ext cx="1090076" cy="1090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98800" y="263175"/>
            <a:ext cx="2219524" cy="63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/>
          <p:nvPr>
            <p:ph type="title"/>
          </p:nvPr>
        </p:nvSpPr>
        <p:spPr>
          <a:xfrm>
            <a:off x="311700" y="286025"/>
            <a:ext cx="8520600" cy="6450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7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social dimension of CS in Ukraine</a:t>
            </a:r>
            <a:endParaRPr sz="278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22"/>
          <p:cNvSpPr txBox="1"/>
          <p:nvPr>
            <p:ph idx="1" type="body"/>
          </p:nvPr>
        </p:nvSpPr>
        <p:spPr>
          <a:xfrm>
            <a:off x="311700" y="1250725"/>
            <a:ext cx="5399400" cy="342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to think of:</a:t>
            </a:r>
            <a:endParaRPr b="1"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★"/>
            </a:pPr>
            <a:r>
              <a:rPr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Local knowledge and co-design</a:t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★"/>
            </a:pPr>
            <a:r>
              <a:rPr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Barriers to participation</a:t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★"/>
            </a:pPr>
            <a:r>
              <a:rPr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(Human) Rights considerations</a:t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★"/>
            </a:pPr>
            <a:r>
              <a:rPr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(Socio-Env) Justice </a:t>
            </a:r>
            <a:r>
              <a:rPr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discourses</a:t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★"/>
            </a:pPr>
            <a:r>
              <a:rPr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politics of monitoring</a:t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73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2500"/>
              <a:buFont typeface="Arial"/>
              <a:buChar char="★"/>
            </a:pPr>
            <a:r>
              <a:rPr lang="en-GB" sz="2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recovery phase</a:t>
            </a:r>
            <a:endParaRPr sz="25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1" name="Google Shape;15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41774" y="1344626"/>
            <a:ext cx="2157099" cy="3236398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3"/>
          <p:cNvSpPr txBox="1"/>
          <p:nvPr>
            <p:ph type="title"/>
          </p:nvPr>
        </p:nvSpPr>
        <p:spPr>
          <a:xfrm>
            <a:off x="311700" y="257125"/>
            <a:ext cx="8520600" cy="6450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7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Technical dimension of CS in Ukraine</a:t>
            </a:r>
            <a:endParaRPr sz="278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23"/>
          <p:cNvSpPr txBox="1"/>
          <p:nvPr>
            <p:ph idx="1" type="body"/>
          </p:nvPr>
        </p:nvSpPr>
        <p:spPr>
          <a:xfrm>
            <a:off x="311700" y="1120700"/>
            <a:ext cx="4705800" cy="377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GB" sz="2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What to consider:</a:t>
            </a:r>
            <a:endParaRPr b="1" sz="23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★"/>
            </a:pPr>
            <a:r>
              <a:rPr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Data gaps </a:t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68300" lvl="0" marL="45720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★"/>
            </a:pPr>
            <a:r>
              <a:rPr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Risks for community engagement</a:t>
            </a:r>
            <a:endParaRPr sz="22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74650" lvl="0" marL="45720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lt1"/>
              </a:buClr>
              <a:buSzPts val="2300"/>
              <a:buFont typeface="Arial"/>
              <a:buChar char="★"/>
            </a:pPr>
            <a:r>
              <a:rPr lang="en-GB" sz="2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Existing monitoring initiatives: </a:t>
            </a:r>
            <a:r>
              <a:rPr lang="en-GB" sz="2083">
                <a:solidFill>
                  <a:schemeClr val="dk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Activities of the State Environmental Inspectorate of Ukraine during the war and consequences for the environment</a:t>
            </a:r>
            <a:r>
              <a:rPr lang="en-GB" sz="2083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GB" sz="2083">
                <a:solidFill>
                  <a:schemeClr val="dk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UNECE</a:t>
            </a:r>
            <a:r>
              <a:rPr lang="en-GB" sz="2083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; </a:t>
            </a:r>
            <a:r>
              <a:rPr lang="en-GB" sz="2083">
                <a:solidFill>
                  <a:schemeClr val="dk2"/>
                </a:solidFill>
                <a:uFill>
                  <a:noFill/>
                </a:u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CEOBS</a:t>
            </a:r>
            <a:endParaRPr sz="2083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8" name="Google Shape;158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12050" y="1629475"/>
            <a:ext cx="4143749" cy="286905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9" name="Google Shape;159;p23"/>
          <p:cNvSpPr txBox="1"/>
          <p:nvPr/>
        </p:nvSpPr>
        <p:spPr>
          <a:xfrm>
            <a:off x="5147600" y="4559325"/>
            <a:ext cx="3808200" cy="2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900">
                <a:solidFill>
                  <a:schemeClr val="dk2"/>
                </a:solidFill>
              </a:rPr>
              <a:t>Map produced by Zoi Environment Network, September 2022</a:t>
            </a:r>
            <a:endParaRPr i="1" sz="9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4"/>
          <p:cNvSpPr txBox="1"/>
          <p:nvPr>
            <p:ph type="title"/>
          </p:nvPr>
        </p:nvSpPr>
        <p:spPr>
          <a:xfrm>
            <a:off x="311700" y="271575"/>
            <a:ext cx="8520600" cy="645000"/>
          </a:xfrm>
          <a:prstGeom prst="rect">
            <a:avLst/>
          </a:prstGeom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30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value of doing CS in conflict zones</a:t>
            </a:r>
            <a:endParaRPr sz="308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24"/>
          <p:cNvSpPr txBox="1"/>
          <p:nvPr>
            <p:ph idx="1" type="body"/>
          </p:nvPr>
        </p:nvSpPr>
        <p:spPr>
          <a:xfrm>
            <a:off x="311700" y="1308525"/>
            <a:ext cx="3999900" cy="3568800"/>
          </a:xfrm>
          <a:prstGeom prst="rect">
            <a:avLst/>
          </a:prstGeom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492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Char char="●"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Social action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Char char="●"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Community empowerment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Char char="●"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New knowledge and practices generated for CS.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Arial"/>
              <a:buChar char="●"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Awareness raising on environmental damage in conflict zones.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900"/>
              <a:buFont typeface="Arial"/>
              <a:buChar char="●"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Expansion of existing frameworks on data ethics, citizen engagement and legal aspect of CS and its results.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4"/>
          <p:cNvSpPr txBox="1"/>
          <p:nvPr>
            <p:ph idx="2" type="body"/>
          </p:nvPr>
        </p:nvSpPr>
        <p:spPr>
          <a:xfrm>
            <a:off x="4832400" y="1308450"/>
            <a:ext cx="3999900" cy="3568800"/>
          </a:xfrm>
          <a:prstGeom prst="rect">
            <a:avLst/>
          </a:prstGeom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</p:txBody>
      </p:sp>
      <p:pic>
        <p:nvPicPr>
          <p:cNvPr id="167" name="Google Shape;16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23162" y="1412400"/>
            <a:ext cx="3818376" cy="336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4"/>
          <p:cNvSpPr txBox="1"/>
          <p:nvPr/>
        </p:nvSpPr>
        <p:spPr>
          <a:xfrm>
            <a:off x="4832400" y="4877325"/>
            <a:ext cx="3522000" cy="2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900">
                <a:solidFill>
                  <a:schemeClr val="dk2"/>
                </a:solidFill>
              </a:rPr>
              <a:t>Image by  Frits Ahlefeldt</a:t>
            </a:r>
            <a:endParaRPr i="1" sz="9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5"/>
          <p:cNvSpPr txBox="1"/>
          <p:nvPr>
            <p:ph type="title"/>
          </p:nvPr>
        </p:nvSpPr>
        <p:spPr>
          <a:xfrm>
            <a:off x="311700" y="250675"/>
            <a:ext cx="8520600" cy="5805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35611"/>
              <a:buNone/>
            </a:pPr>
            <a:r>
              <a:rPr lang="en-GB" sz="27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CS in armed conflicts: Reflection points from Ukraine</a:t>
            </a:r>
            <a:endParaRPr sz="278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5"/>
          <p:cNvSpPr txBox="1"/>
          <p:nvPr>
            <p:ph idx="1" type="body"/>
          </p:nvPr>
        </p:nvSpPr>
        <p:spPr>
          <a:xfrm>
            <a:off x="311700" y="1057750"/>
            <a:ext cx="8832300" cy="395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58298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Practising CS in conflict 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necessitates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greater collaboration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(sometimes also authorisation) </a:t>
            </a:r>
            <a:r>
              <a:rPr b="1"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with formal </a:t>
            </a:r>
            <a:r>
              <a:rPr b="1"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institutions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(Ministries; the Army; etc.)</a:t>
            </a:r>
            <a:endParaRPr sz="2208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8298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●"/>
            </a:pPr>
            <a:r>
              <a:rPr b="1"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Place attachment, sense of belonging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&amp; security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is a crucial factor influencing community participation.</a:t>
            </a:r>
            <a:endParaRPr sz="2208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8298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CS communities can be part of the </a:t>
            </a:r>
            <a:r>
              <a:rPr b="1"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decision-making process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for post-war recovery!</a:t>
            </a:r>
            <a:endParaRPr sz="2208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8298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Char char="●"/>
            </a:pP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</a:t>
            </a:r>
            <a:r>
              <a:rPr b="1"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diaspora</a:t>
            </a:r>
            <a:r>
              <a:rPr lang="en-GB" sz="2208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can act as trigger of community engagement and action!</a:t>
            </a:r>
            <a:endParaRPr sz="2208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Let’s listen to the stories of CS shared by our Ukrainian colleagues!</a:t>
            </a:r>
            <a:endParaRPr b="1"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5"/>
          <p:cNvSpPr/>
          <p:nvPr/>
        </p:nvSpPr>
        <p:spPr>
          <a:xfrm>
            <a:off x="-25" y="4891625"/>
            <a:ext cx="9144000" cy="2520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</a:rPr>
              <a:t>Suman Berti, Zourou, Oikonomou, Gold, Castell, ECSA 2024 Workshop</a:t>
            </a:r>
            <a:endParaRPr sz="1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>
            <p:ph type="title"/>
          </p:nvPr>
        </p:nvSpPr>
        <p:spPr>
          <a:xfrm>
            <a:off x="311700" y="41607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On the spotlight: </a:t>
            </a:r>
            <a:r>
              <a:rPr lang="en-GB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CS</a:t>
            </a:r>
            <a:r>
              <a:rPr lang="en-GB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and CEM in Ukraine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6"/>
          <p:cNvSpPr txBox="1"/>
          <p:nvPr>
            <p:ph idx="1" type="body"/>
          </p:nvPr>
        </p:nvSpPr>
        <p:spPr>
          <a:xfrm>
            <a:off x="311700" y="1287925"/>
            <a:ext cx="4070100" cy="32715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Citizen Science (CS)</a:t>
            </a:r>
            <a:r>
              <a:rPr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(in GROMADA)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Focus on environmental CS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Understood as “activities in which non-professional participants contribute to data collection and in some cases to data analysis to advance scientific research in the environmental field.” (p.10)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6"/>
          <p:cNvSpPr txBox="1"/>
          <p:nvPr>
            <p:ph idx="2" type="body"/>
          </p:nvPr>
        </p:nvSpPr>
        <p:spPr>
          <a:xfrm>
            <a:off x="4572000" y="1287925"/>
            <a:ext cx="4361100" cy="3271500"/>
          </a:xfrm>
          <a:prstGeom prst="rect">
            <a:avLst/>
          </a:prstGeom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Civic Environmental Monitoring (CEM)</a:t>
            </a:r>
            <a:endParaRPr b="1"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Understood as “the use by ordinary people of monitoring devices (e.g., a sensor) or their bare senses (e.g., smell; hearing) to detect environmental issues. </a:t>
            </a:r>
            <a:r>
              <a:rPr b="1"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CEM may not entail a scientific component and thus differs from CS</a:t>
            </a:r>
            <a:r>
              <a:rPr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 which always entails some scientific process.” (p.10)</a:t>
            </a:r>
            <a:endParaRPr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26"/>
          <p:cNvSpPr txBox="1"/>
          <p:nvPr/>
        </p:nvSpPr>
        <p:spPr>
          <a:xfrm>
            <a:off x="311700" y="4559425"/>
            <a:ext cx="8076600" cy="46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1100">
                <a:solidFill>
                  <a:schemeClr val="dk2"/>
                </a:solidFill>
              </a:rPr>
              <a:t>Source: Berti Suman, A. et al. (2024) Mapping gaps and opportunities for community engagement in environmental citizen science in Ukraine. GROMADA consortium. </a:t>
            </a:r>
            <a:r>
              <a:rPr i="1" lang="en-GB" sz="1100" u="sng">
                <a:solidFill>
                  <a:schemeClr val="hlink"/>
                </a:solidFill>
                <a:hlinkClick r:id="rId3"/>
              </a:rPr>
              <a:t>https://gromada-erasmus.eu/results/</a:t>
            </a:r>
            <a:r>
              <a:rPr i="1" lang="en-GB" sz="1100">
                <a:solidFill>
                  <a:schemeClr val="dk2"/>
                </a:solidFill>
              </a:rPr>
              <a:t> </a:t>
            </a:r>
            <a:endParaRPr i="1" sz="1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/>
          <p:nvPr>
            <p:ph idx="1" type="body"/>
          </p:nvPr>
        </p:nvSpPr>
        <p:spPr>
          <a:xfrm>
            <a:off x="304875" y="1452750"/>
            <a:ext cx="8429400" cy="2238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600">
              <a:solidFill>
                <a:srgbClr val="1F497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80">
                <a:latin typeface="Arial"/>
                <a:ea typeface="Arial"/>
                <a:cs typeface="Arial"/>
                <a:sym typeface="Arial"/>
              </a:rPr>
              <a:t>#2:Odessa State Environmental University</a:t>
            </a:r>
            <a:endParaRPr b="1" sz="308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8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 u="sng">
                <a:solidFill>
                  <a:schemeClr val="accent5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Video</a:t>
            </a:r>
            <a:r>
              <a:rPr b="1" lang="en-GB" sz="3000">
                <a:solidFill>
                  <a:srgbClr val="1F497D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b="1" sz="3480"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600">
              <a:solidFill>
                <a:srgbClr val="1F497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8"/>
          <p:cNvSpPr txBox="1"/>
          <p:nvPr>
            <p:ph idx="1" type="body"/>
          </p:nvPr>
        </p:nvSpPr>
        <p:spPr>
          <a:xfrm>
            <a:off x="311700" y="1515575"/>
            <a:ext cx="8520600" cy="33189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80">
                <a:latin typeface="Arial"/>
                <a:ea typeface="Arial"/>
                <a:cs typeface="Arial"/>
                <a:sym typeface="Arial"/>
              </a:rPr>
              <a:t>#1: National Ecological Centre of Ukraine </a:t>
            </a:r>
            <a:endParaRPr b="1" sz="308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t/>
            </a:r>
            <a:endParaRPr b="1" sz="308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u="sng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Video 1</a:t>
            </a:r>
            <a:r>
              <a:rPr lang="en-GB" sz="2600">
                <a:latin typeface="Arial"/>
                <a:ea typeface="Arial"/>
                <a:cs typeface="Arial"/>
                <a:sym typeface="Arial"/>
              </a:rPr>
              <a:t>(application of CS in local context) </a:t>
            </a: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6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Video 2</a:t>
            </a:r>
            <a:r>
              <a:rPr lang="en-GB" sz="2600">
                <a:latin typeface="Arial"/>
                <a:ea typeface="Arial"/>
                <a:cs typeface="Arial"/>
                <a:sym typeface="Arial"/>
              </a:rPr>
              <a:t> (community needs) </a:t>
            </a:r>
            <a:endParaRPr sz="26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6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9"/>
          <p:cNvSpPr txBox="1"/>
          <p:nvPr>
            <p:ph type="title"/>
          </p:nvPr>
        </p:nvSpPr>
        <p:spPr>
          <a:xfrm>
            <a:off x="311700" y="372725"/>
            <a:ext cx="8520600" cy="7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780">
                <a:latin typeface="Arial"/>
                <a:ea typeface="Arial"/>
                <a:cs typeface="Arial"/>
                <a:sym typeface="Arial"/>
              </a:rPr>
              <a:t>References</a:t>
            </a:r>
            <a:endParaRPr sz="278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29"/>
          <p:cNvSpPr txBox="1"/>
          <p:nvPr>
            <p:ph idx="1" type="body"/>
          </p:nvPr>
        </p:nvSpPr>
        <p:spPr>
          <a:xfrm>
            <a:off x="311700" y="1417800"/>
            <a:ext cx="8520600" cy="337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655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Char char="●"/>
            </a:pPr>
            <a:r>
              <a:rPr lang="en-GB" sz="1700">
                <a:latin typeface="Arial"/>
                <a:ea typeface="Arial"/>
                <a:cs typeface="Arial"/>
                <a:sym typeface="Arial"/>
              </a:rPr>
              <a:t>Berti Suman, A. et al. (2024) Mapping gaps and opportunities for community engagement in environmental citizen science in Ukraine. GROMADA consortium. </a:t>
            </a:r>
            <a:r>
              <a:rPr lang="en-GB" sz="17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https://gromada-erasmus.eu/results/</a:t>
            </a:r>
            <a:r>
              <a:rPr lang="en-GB" sz="1700">
                <a:latin typeface="Arial"/>
                <a:ea typeface="Arial"/>
                <a:cs typeface="Arial"/>
                <a:sym typeface="Arial"/>
              </a:rPr>
              <a:t> 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-3365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700"/>
              <a:buFont typeface="Arial"/>
              <a:buChar char="●"/>
            </a:pPr>
            <a:r>
              <a:rPr lang="en-GB" sz="1700">
                <a:latin typeface="Arial"/>
                <a:ea typeface="Arial"/>
                <a:cs typeface="Arial"/>
                <a:sym typeface="Arial"/>
              </a:rPr>
              <a:t>Conflict and Environment Observatory &amp; Zoï Environment Network. (2024). The </a:t>
            </a:r>
            <a:r>
              <a:rPr lang="en-GB" sz="1700">
                <a:latin typeface="Arial"/>
                <a:ea typeface="Arial"/>
                <a:cs typeface="Arial"/>
                <a:sym typeface="Arial"/>
              </a:rPr>
              <a:t>environmental consequences</a:t>
            </a:r>
            <a:r>
              <a:rPr lang="en-GB" sz="1700">
                <a:latin typeface="Arial"/>
                <a:ea typeface="Arial"/>
                <a:cs typeface="Arial"/>
                <a:sym typeface="Arial"/>
              </a:rPr>
              <a:t> of the war against Ukraine. Preliminary twelve-month assessment (February 2022 – February 2023). </a:t>
            </a:r>
            <a:r>
              <a:rPr lang="en-GB" sz="17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https://tinyurl.com/uvxnnnts</a:t>
            </a:r>
            <a:r>
              <a:rPr lang="en-GB" sz="1700">
                <a:latin typeface="Arial"/>
                <a:ea typeface="Arial"/>
                <a:cs typeface="Arial"/>
                <a:sym typeface="Arial"/>
              </a:rPr>
              <a:t> 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-336550" lvl="0" marL="457200" rtl="0" algn="l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700"/>
              <a:buFont typeface="Arial"/>
              <a:buChar char="●"/>
            </a:pPr>
            <a:r>
              <a:rPr lang="en-GB" sz="1700">
                <a:latin typeface="Arial"/>
                <a:ea typeface="Arial"/>
                <a:cs typeface="Arial"/>
                <a:sym typeface="Arial"/>
              </a:rPr>
              <a:t>Zourou, K. &amp; Oikonomou, S. 2022.Citizen science for environmental and health issues in conflict zones. European Citizen Science Association. ECSA Conference 2022: Citizen Science for Planetary Health, 5-8 October 2022 | Berlin, Germany. 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0"/>
          <p:cNvSpPr txBox="1"/>
          <p:nvPr>
            <p:ph type="title"/>
          </p:nvPr>
        </p:nvSpPr>
        <p:spPr>
          <a:xfrm>
            <a:off x="311700" y="579325"/>
            <a:ext cx="36870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32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you!</a:t>
            </a:r>
            <a:endParaRPr sz="328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30"/>
          <p:cNvSpPr txBox="1"/>
          <p:nvPr>
            <p:ph idx="1" type="body"/>
          </p:nvPr>
        </p:nvSpPr>
        <p:spPr>
          <a:xfrm>
            <a:off x="311700" y="1547175"/>
            <a:ext cx="4122900" cy="302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GROMADA</a:t>
            </a:r>
            <a:r>
              <a:rPr lang="en-GB" sz="2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2400" u="sng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https://gromada-erasmus.eu/</a:t>
            </a:r>
            <a:r>
              <a:rPr lang="en-GB" sz="24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-GB" sz="2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CitiOBS</a:t>
            </a:r>
            <a:r>
              <a:rPr lang="en-GB" sz="27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2700" u="sng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https://citiobs.eu/</a:t>
            </a:r>
            <a:r>
              <a:rPr lang="en-GB" sz="2700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700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75420" y="1402950"/>
            <a:ext cx="1503126" cy="1503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905681" y="3454313"/>
            <a:ext cx="2015619" cy="645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0"/>
          <p:cNvSpPr/>
          <p:nvPr/>
        </p:nvSpPr>
        <p:spPr>
          <a:xfrm>
            <a:off x="-25" y="4891625"/>
            <a:ext cx="9144000" cy="2520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</a:rPr>
              <a:t>Suman Berti, Zourou, Oikonomou, Gold, Castell, ECSA 2024 Workshop</a:t>
            </a:r>
            <a:endParaRPr sz="1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1"/>
          <p:cNvSpPr txBox="1"/>
          <p:nvPr>
            <p:ph type="title"/>
          </p:nvPr>
        </p:nvSpPr>
        <p:spPr>
          <a:xfrm>
            <a:off x="5293775" y="372725"/>
            <a:ext cx="35385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 way forward?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 u="sng">
                <a:solidFill>
                  <a:srgbClr val="1155CC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https://www.nature.com/articles/s41370-022-00422-z</a:t>
            </a:r>
            <a:r>
              <a:rPr lang="en-GB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214" name="Google Shape;214;p31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15" name="Google Shape;21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52400"/>
            <a:ext cx="4953000" cy="400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 txBox="1"/>
          <p:nvPr>
            <p:ph idx="4294967295" type="body"/>
          </p:nvPr>
        </p:nvSpPr>
        <p:spPr>
          <a:xfrm>
            <a:off x="311700" y="354950"/>
            <a:ext cx="8520600" cy="421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000">
                <a:latin typeface="Arial"/>
                <a:ea typeface="Arial"/>
                <a:cs typeface="Arial"/>
                <a:sym typeface="Arial"/>
              </a:rPr>
              <a:t>Scope</a:t>
            </a:r>
            <a:endParaRPr b="1" sz="3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900">
                <a:latin typeface="Arial"/>
                <a:ea typeface="Arial"/>
                <a:cs typeface="Arial"/>
                <a:sym typeface="Arial"/>
              </a:rPr>
              <a:t>Critically assess </a:t>
            </a:r>
            <a:r>
              <a:rPr b="1" lang="en-GB" sz="1900">
                <a:latin typeface="Arial"/>
                <a:ea typeface="Arial"/>
                <a:cs typeface="Arial"/>
                <a:sym typeface="Arial"/>
              </a:rPr>
              <a:t>gaps and opportunities</a:t>
            </a:r>
            <a:r>
              <a:rPr lang="en-GB" sz="1900">
                <a:latin typeface="Arial"/>
                <a:ea typeface="Arial"/>
                <a:cs typeface="Arial"/>
                <a:sym typeface="Arial"/>
              </a:rPr>
              <a:t> for </a:t>
            </a:r>
            <a:r>
              <a:rPr b="1" lang="en-GB" sz="1900">
                <a:latin typeface="Arial"/>
                <a:ea typeface="Arial"/>
                <a:cs typeface="Arial"/>
                <a:sym typeface="Arial"/>
              </a:rPr>
              <a:t>citizen science (CS)</a:t>
            </a:r>
            <a:r>
              <a:rPr lang="en-GB" sz="1900">
                <a:latin typeface="Arial"/>
                <a:ea typeface="Arial"/>
                <a:cs typeface="Arial"/>
                <a:sym typeface="Arial"/>
              </a:rPr>
              <a:t> in armed conflict, by reflecting on insights generated from environmental impacts of the  war in </a:t>
            </a:r>
            <a:r>
              <a:rPr b="1" lang="en-GB" sz="1900">
                <a:latin typeface="Arial"/>
                <a:ea typeface="Arial"/>
                <a:cs typeface="Arial"/>
                <a:sym typeface="Arial"/>
              </a:rPr>
              <a:t>Ukraine</a:t>
            </a:r>
            <a:r>
              <a:rPr lang="en-GB" sz="1900">
                <a:latin typeface="Arial"/>
                <a:ea typeface="Arial"/>
                <a:cs typeface="Arial"/>
                <a:sym typeface="Arial"/>
              </a:rPr>
              <a:t>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3000">
                <a:latin typeface="Arial"/>
                <a:ea typeface="Arial"/>
                <a:cs typeface="Arial"/>
                <a:sym typeface="Arial"/>
              </a:rPr>
              <a:t>Objectives</a:t>
            </a:r>
            <a:endParaRPr b="1" sz="30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120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-GB" sz="1900">
                <a:latin typeface="Arial"/>
                <a:ea typeface="Arial"/>
                <a:cs typeface="Arial"/>
                <a:sym typeface="Arial"/>
              </a:rPr>
              <a:t>Present two CS projects deployed during the Russo-Ukrainian war (GROMADA, CitiObs);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-GB" sz="1900">
                <a:latin typeface="Arial"/>
                <a:ea typeface="Arial"/>
                <a:cs typeface="Arial"/>
                <a:sym typeface="Arial"/>
              </a:rPr>
              <a:t>Reflect on gaps, opportunities &amp; stakeholders involved in CS initiatives in Ukraine.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en-GB" sz="1900">
                <a:latin typeface="Arial"/>
                <a:ea typeface="Arial"/>
                <a:cs typeface="Arial"/>
                <a:sym typeface="Arial"/>
              </a:rPr>
              <a:t>Co-design action points to enhance potential of CS in armed </a:t>
            </a:r>
            <a:r>
              <a:rPr lang="en-GB" sz="1900">
                <a:latin typeface="Arial"/>
                <a:ea typeface="Arial"/>
                <a:cs typeface="Arial"/>
                <a:sym typeface="Arial"/>
              </a:rPr>
              <a:t>conflicts</a:t>
            </a:r>
            <a:r>
              <a:rPr lang="en-GB" sz="1900">
                <a:latin typeface="Arial"/>
                <a:ea typeface="Arial"/>
                <a:cs typeface="Arial"/>
                <a:sym typeface="Arial"/>
              </a:rPr>
              <a:t>, especially in relation to assessing environmental harm</a:t>
            </a:r>
            <a:r>
              <a:rPr lang="en-GB" sz="1900">
                <a:latin typeface="Arial"/>
                <a:ea typeface="Arial"/>
                <a:cs typeface="Arial"/>
                <a:sym typeface="Arial"/>
              </a:rPr>
              <a:t>.</a:t>
            </a:r>
            <a:endParaRPr sz="1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4"/>
          <p:cNvSpPr/>
          <p:nvPr/>
        </p:nvSpPr>
        <p:spPr>
          <a:xfrm>
            <a:off x="-25" y="4891625"/>
            <a:ext cx="9144000" cy="2520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</a:rPr>
              <a:t>Suman Berti, Zourou, Oikonomou, Gold, Castell, ECSA 2024 Workshop</a:t>
            </a:r>
            <a:endParaRPr sz="1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chemeClr val="dk1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2"/>
          <p:cNvSpPr txBox="1"/>
          <p:nvPr>
            <p:ph type="title"/>
          </p:nvPr>
        </p:nvSpPr>
        <p:spPr>
          <a:xfrm>
            <a:off x="265500" y="1084625"/>
            <a:ext cx="4045200" cy="1707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7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Key stakeholders mapped</a:t>
            </a:r>
            <a:endParaRPr sz="278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32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32"/>
          <p:cNvSpPr txBox="1"/>
          <p:nvPr>
            <p:ph idx="1" type="subTitle"/>
          </p:nvPr>
        </p:nvSpPr>
        <p:spPr>
          <a:xfrm>
            <a:off x="265500" y="2845200"/>
            <a:ext cx="4045200" cy="142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/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Plan of the workshop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" name="Google Shape;83;p15"/>
          <p:cNvSpPr txBox="1"/>
          <p:nvPr>
            <p:ph idx="1" type="body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en-GB" sz="2200">
                <a:latin typeface="Arial"/>
                <a:ea typeface="Arial"/>
                <a:cs typeface="Arial"/>
                <a:sym typeface="Arial"/>
              </a:rPr>
              <a:t>Intro, roles,</a:t>
            </a:r>
            <a:r>
              <a:rPr lang="en-GB" sz="2200">
                <a:latin typeface="Arial"/>
                <a:ea typeface="Arial"/>
                <a:cs typeface="Arial"/>
                <a:sym typeface="Arial"/>
              </a:rPr>
              <a:t> 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en-GB" sz="2200">
                <a:latin typeface="Arial"/>
                <a:ea typeface="Arial"/>
                <a:cs typeface="Arial"/>
                <a:sym typeface="Arial"/>
              </a:rPr>
              <a:t>Video testimonials by Ukrainian partners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0"/>
              </a:spcAft>
              <a:buSzPts val="2200"/>
              <a:buFont typeface="Arial"/>
              <a:buAutoNum type="arabicPeriod"/>
            </a:pPr>
            <a:r>
              <a:rPr lang="en-GB" sz="2200">
                <a:latin typeface="Arial"/>
                <a:ea typeface="Arial"/>
                <a:cs typeface="Arial"/>
                <a:sym typeface="Arial"/>
              </a:rPr>
              <a:t>Table discussions:</a:t>
            </a:r>
            <a:r>
              <a:rPr lang="en-GB" sz="2200">
                <a:latin typeface="Arial"/>
                <a:ea typeface="Arial"/>
                <a:cs typeface="Arial"/>
                <a:sym typeface="Arial"/>
              </a:rPr>
              <a:t> gaps and opportunities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368300" lvl="0" marL="457200" rtl="0" algn="l">
              <a:spcBef>
                <a:spcPts val="1000"/>
              </a:spcBef>
              <a:spcAft>
                <a:spcPts val="1000"/>
              </a:spcAft>
              <a:buSzPts val="2200"/>
              <a:buFont typeface="Arial"/>
              <a:buAutoNum type="arabicPeriod"/>
            </a:pPr>
            <a:r>
              <a:rPr lang="en-GB" sz="2200">
                <a:latin typeface="Arial"/>
                <a:ea typeface="Arial"/>
                <a:cs typeface="Arial"/>
                <a:sym typeface="Arial"/>
              </a:rPr>
              <a:t>Action agenda</a:t>
            </a:r>
            <a:endParaRPr sz="2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6"/>
          <p:cNvSpPr txBox="1"/>
          <p:nvPr>
            <p:ph type="title"/>
          </p:nvPr>
        </p:nvSpPr>
        <p:spPr>
          <a:xfrm>
            <a:off x="311675" y="111675"/>
            <a:ext cx="8520600" cy="54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388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Who we are</a:t>
            </a:r>
            <a:endParaRPr sz="388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 rotWithShape="1">
          <a:blip r:embed="rId3">
            <a:alphaModFix/>
          </a:blip>
          <a:srcRect b="22310" l="28056" r="26624" t="13925"/>
          <a:stretch/>
        </p:blipFill>
        <p:spPr>
          <a:xfrm>
            <a:off x="254963" y="2900213"/>
            <a:ext cx="1287974" cy="1208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82637" y="1273850"/>
            <a:ext cx="1287975" cy="128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73750" y="2902213"/>
            <a:ext cx="1204100" cy="1204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31400" y="1089540"/>
            <a:ext cx="1120250" cy="1482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6"/>
          <p:cNvPicPr preferRelativeResize="0"/>
          <p:nvPr/>
        </p:nvPicPr>
        <p:blipFill rotWithShape="1">
          <a:blip r:embed="rId7">
            <a:alphaModFix/>
          </a:blip>
          <a:srcRect b="6515" l="0" r="0" t="0"/>
          <a:stretch/>
        </p:blipFill>
        <p:spPr>
          <a:xfrm>
            <a:off x="7292525" y="2844043"/>
            <a:ext cx="1120249" cy="132047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 txBox="1"/>
          <p:nvPr/>
        </p:nvSpPr>
        <p:spPr>
          <a:xfrm>
            <a:off x="255000" y="1484850"/>
            <a:ext cx="1287900" cy="1063500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Anna Berti Suman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Systasis, LUISS, Italy</a:t>
            </a:r>
            <a:endParaRPr/>
          </a:p>
        </p:txBody>
      </p:sp>
      <p:sp>
        <p:nvSpPr>
          <p:cNvPr id="95" name="Google Shape;95;p16"/>
          <p:cNvSpPr txBox="1"/>
          <p:nvPr/>
        </p:nvSpPr>
        <p:spPr>
          <a:xfrm>
            <a:off x="2082650" y="2900225"/>
            <a:ext cx="1287900" cy="1063500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Katerina Zourou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Web2Learn</a:t>
            </a:r>
            <a:r>
              <a:rPr lang="en-GB"/>
              <a:t>, Greece</a:t>
            </a:r>
            <a:endParaRPr/>
          </a:p>
        </p:txBody>
      </p:sp>
      <p:sp>
        <p:nvSpPr>
          <p:cNvPr id="96" name="Google Shape;96;p16"/>
          <p:cNvSpPr txBox="1"/>
          <p:nvPr/>
        </p:nvSpPr>
        <p:spPr>
          <a:xfrm>
            <a:off x="3731850" y="1484850"/>
            <a:ext cx="1287900" cy="1063500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Stefania Oikonomou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Web2Learn</a:t>
            </a:r>
            <a:r>
              <a:rPr lang="en-GB"/>
              <a:t>, Greece</a:t>
            </a:r>
            <a:endParaRPr/>
          </a:p>
        </p:txBody>
      </p:sp>
      <p:sp>
        <p:nvSpPr>
          <p:cNvPr id="97" name="Google Shape;97;p16"/>
          <p:cNvSpPr txBox="1"/>
          <p:nvPr/>
        </p:nvSpPr>
        <p:spPr>
          <a:xfrm>
            <a:off x="5547563" y="2916750"/>
            <a:ext cx="1287900" cy="1287900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Margaret Gold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University of Leiden</a:t>
            </a:r>
            <a:r>
              <a:rPr lang="en-GB"/>
              <a:t>, The Netherlands</a:t>
            </a:r>
            <a:endParaRPr/>
          </a:p>
        </p:txBody>
      </p:sp>
      <p:sp>
        <p:nvSpPr>
          <p:cNvPr id="98" name="Google Shape;98;p16"/>
          <p:cNvSpPr txBox="1"/>
          <p:nvPr/>
        </p:nvSpPr>
        <p:spPr>
          <a:xfrm>
            <a:off x="7208700" y="1720050"/>
            <a:ext cx="1287900" cy="828300"/>
          </a:xfrm>
          <a:prstGeom prst="rect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/>
              <a:t>Nuria Castell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NILU</a:t>
            </a:r>
            <a:r>
              <a:rPr lang="en-GB"/>
              <a:t>, Norway</a:t>
            </a:r>
            <a:endParaRPr/>
          </a:p>
        </p:txBody>
      </p:sp>
      <p:sp>
        <p:nvSpPr>
          <p:cNvPr id="99" name="Google Shape;99;p16"/>
          <p:cNvSpPr/>
          <p:nvPr/>
        </p:nvSpPr>
        <p:spPr>
          <a:xfrm>
            <a:off x="-25" y="4891625"/>
            <a:ext cx="9144000" cy="252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</a:rPr>
              <a:t>Suman Berti, Zourou, Oikonomou, Gold, Castell, ECSA 2024 Workshop</a:t>
            </a:r>
            <a:endParaRPr sz="1100">
              <a:solidFill>
                <a:schemeClr val="lt1"/>
              </a:solidFill>
            </a:endParaRPr>
          </a:p>
        </p:txBody>
      </p:sp>
      <p:sp>
        <p:nvSpPr>
          <p:cNvPr id="100" name="Google Shape;100;p16"/>
          <p:cNvSpPr txBox="1"/>
          <p:nvPr/>
        </p:nvSpPr>
        <p:spPr>
          <a:xfrm>
            <a:off x="75550" y="936488"/>
            <a:ext cx="5098800" cy="3763200"/>
          </a:xfrm>
          <a:prstGeom prst="rect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Tg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1" name="Google Shape;101;p16"/>
          <p:cNvSpPr txBox="1"/>
          <p:nvPr/>
        </p:nvSpPr>
        <p:spPr>
          <a:xfrm>
            <a:off x="75550" y="4164525"/>
            <a:ext cx="3795900" cy="3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300">
                <a:solidFill>
                  <a:schemeClr val="lt1"/>
                </a:solidFill>
              </a:rPr>
              <a:t>The GROMADA project</a:t>
            </a:r>
            <a:endParaRPr b="1" sz="2300">
              <a:solidFill>
                <a:schemeClr val="lt1"/>
              </a:solidFill>
            </a:endParaRPr>
          </a:p>
        </p:txBody>
      </p:sp>
      <p:sp>
        <p:nvSpPr>
          <p:cNvPr id="102" name="Google Shape;102;p16"/>
          <p:cNvSpPr txBox="1"/>
          <p:nvPr/>
        </p:nvSpPr>
        <p:spPr>
          <a:xfrm>
            <a:off x="5428275" y="939600"/>
            <a:ext cx="3522000" cy="3763200"/>
          </a:xfrm>
          <a:prstGeom prst="rect">
            <a:avLst/>
          </a:prstGeom>
          <a:noFill/>
          <a:ln cap="flat" cmpd="sng" w="1905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03" name="Google Shape;103;p16"/>
          <p:cNvSpPr txBox="1"/>
          <p:nvPr/>
        </p:nvSpPr>
        <p:spPr>
          <a:xfrm>
            <a:off x="5547575" y="4204650"/>
            <a:ext cx="3228000" cy="3486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300">
                <a:solidFill>
                  <a:schemeClr val="lt1"/>
                </a:solidFill>
              </a:rPr>
              <a:t>The CitiOBS project</a:t>
            </a:r>
            <a:endParaRPr b="1" sz="23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7"/>
          <p:cNvSpPr txBox="1"/>
          <p:nvPr>
            <p:ph type="title"/>
          </p:nvPr>
        </p:nvSpPr>
        <p:spPr>
          <a:xfrm>
            <a:off x="509550" y="1921350"/>
            <a:ext cx="8124900" cy="130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latin typeface="Arial"/>
                <a:ea typeface="Arial"/>
                <a:cs typeface="Arial"/>
                <a:sym typeface="Arial"/>
              </a:rPr>
              <a:t>Why are we here?</a:t>
            </a:r>
            <a:endParaRPr sz="41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7"/>
          <p:cNvSpPr/>
          <p:nvPr/>
        </p:nvSpPr>
        <p:spPr>
          <a:xfrm>
            <a:off x="-25" y="4891625"/>
            <a:ext cx="9144000" cy="2520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</a:rPr>
              <a:t>Suman Berti, Zourou, Oikonomou, Gold, Castell, ECSA 2024 Workshop</a:t>
            </a:r>
            <a:endParaRPr sz="1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/>
          <p:nvPr>
            <p:ph type="title"/>
          </p:nvPr>
        </p:nvSpPr>
        <p:spPr>
          <a:xfrm>
            <a:off x="311700" y="228250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GROMADA project (2023-2025)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311700" y="1048450"/>
            <a:ext cx="8520600" cy="393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Environmental recovery + Law </a:t>
            </a:r>
            <a:r>
              <a:rPr b="1"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studies</a:t>
            </a:r>
            <a:r>
              <a:rPr b="1" lang="en-GB" sz="1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+ Citizen engagement for Ukraine</a:t>
            </a:r>
            <a:endParaRPr b="1" sz="19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Aim: </a:t>
            </a:r>
            <a:r>
              <a:rPr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Strengthen cooperation between European universities to </a:t>
            </a: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support public and legal capacity for environmental recovery</a:t>
            </a:r>
            <a:r>
              <a:rPr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 Ukraine. </a:t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How:</a:t>
            </a:r>
            <a:r>
              <a:rPr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By encouraging </a:t>
            </a: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community engagement</a:t>
            </a:r>
            <a:r>
              <a:rPr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 environmental action and peacebuilding through </a:t>
            </a:r>
            <a:r>
              <a:rPr b="1"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environmental citizen science!</a:t>
            </a:r>
            <a:endParaRPr b="1"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lt1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More info: </a:t>
            </a:r>
            <a:r>
              <a:rPr lang="en-GB" sz="20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https://gromada-erasmus.eu/</a:t>
            </a:r>
            <a:r>
              <a:rPr lang="en-GB" sz="2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" name="Google Shape;11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987975" y="57800"/>
            <a:ext cx="990649" cy="990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700" y="3183325"/>
            <a:ext cx="990649" cy="1248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76900" y="3560450"/>
            <a:ext cx="1880202" cy="493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31650" y="3425350"/>
            <a:ext cx="1324575" cy="64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8"/>
          <p:cNvPicPr preferRelativeResize="0"/>
          <p:nvPr/>
        </p:nvPicPr>
        <p:blipFill rotWithShape="1">
          <a:blip r:embed="rId8">
            <a:alphaModFix/>
          </a:blip>
          <a:srcRect b="0" l="8976" r="7752" t="23518"/>
          <a:stretch/>
        </p:blipFill>
        <p:spPr>
          <a:xfrm>
            <a:off x="7339500" y="3428575"/>
            <a:ext cx="1778427" cy="75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386425" y="3326462"/>
            <a:ext cx="863468" cy="86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8"/>
          <p:cNvPicPr preferRelativeResize="0"/>
          <p:nvPr/>
        </p:nvPicPr>
        <p:blipFill rotWithShape="1">
          <a:blip r:embed="rId10">
            <a:alphaModFix/>
          </a:blip>
          <a:srcRect b="9233" l="4118" r="5563" t="8401"/>
          <a:stretch/>
        </p:blipFill>
        <p:spPr>
          <a:xfrm>
            <a:off x="4745825" y="3437623"/>
            <a:ext cx="1551007" cy="644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9"/>
          <p:cNvSpPr txBox="1"/>
          <p:nvPr>
            <p:ph type="title"/>
          </p:nvPr>
        </p:nvSpPr>
        <p:spPr>
          <a:xfrm>
            <a:off x="311700" y="184900"/>
            <a:ext cx="8520600" cy="64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CitiObs project (2023-2026)</a:t>
            </a:r>
            <a:endParaRPr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19"/>
          <p:cNvSpPr txBox="1"/>
          <p:nvPr>
            <p:ph idx="1" type="body"/>
          </p:nvPr>
        </p:nvSpPr>
        <p:spPr>
          <a:xfrm>
            <a:off x="311700" y="961775"/>
            <a:ext cx="8520600" cy="398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Aim: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Enhance </a:t>
            </a:r>
            <a:r>
              <a:rPr b="1"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Citizen Observatories (COs)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for healthy, sustainable, resilient and inclusive </a:t>
            </a:r>
            <a:r>
              <a:rPr b="1"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cities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How: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By strengthening existing and new COs to engage citizens and marginalised communities; </a:t>
            </a:r>
            <a:r>
              <a:rPr b="1"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co-create inclusive local actions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&amp; </a:t>
            </a:r>
            <a:r>
              <a:rPr b="1"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aggregate, standardize and validate data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of the COs.</a:t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10 countries involved, 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among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them Ukraine!</a:t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CitiObs will implement its work in a total of </a:t>
            </a:r>
            <a:r>
              <a:rPr b="1"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85 cities in three phases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: 5 Frontrunners, 30 Alliance Cases and 50 Fellow Cases!</a:t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More info: </a:t>
            </a:r>
            <a:r>
              <a:rPr lang="en-GB" sz="2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https://citiobs.eu/</a:t>
            </a:r>
            <a:r>
              <a:rPr lang="en-GB" sz="2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1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11656" y="125850"/>
            <a:ext cx="2015619" cy="64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/>
          <p:nvPr>
            <p:ph type="title"/>
          </p:nvPr>
        </p:nvSpPr>
        <p:spPr>
          <a:xfrm>
            <a:off x="509550" y="1814200"/>
            <a:ext cx="8192400" cy="140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900">
                <a:latin typeface="Arial"/>
                <a:ea typeface="Arial"/>
                <a:cs typeface="Arial"/>
                <a:sym typeface="Arial"/>
              </a:rPr>
              <a:t>CS in war-torn Ukraine: insights from the GROMADA report</a:t>
            </a:r>
            <a:endParaRPr sz="39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20"/>
          <p:cNvSpPr/>
          <p:nvPr/>
        </p:nvSpPr>
        <p:spPr>
          <a:xfrm>
            <a:off x="-25" y="4891625"/>
            <a:ext cx="9144000" cy="2520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</a:rPr>
              <a:t>Suman Berti, Zourou, Oikonomou, Gold, Castell, ECSA 2024 Workshop</a:t>
            </a:r>
            <a:endParaRPr sz="1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1"/>
          <p:cNvSpPr txBox="1"/>
          <p:nvPr>
            <p:ph type="title"/>
          </p:nvPr>
        </p:nvSpPr>
        <p:spPr>
          <a:xfrm>
            <a:off x="311700" y="555600"/>
            <a:ext cx="60432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48058"/>
              <a:buNone/>
            </a:pPr>
            <a:r>
              <a:rPr lang="en-GB" sz="2060">
                <a:latin typeface="Arial"/>
                <a:ea typeface="Arial"/>
                <a:cs typeface="Arial"/>
                <a:sym typeface="Arial"/>
              </a:rPr>
              <a:t>Extract </a:t>
            </a:r>
            <a:r>
              <a:rPr lang="en-GB" sz="2060">
                <a:latin typeface="Arial"/>
                <a:ea typeface="Arial"/>
                <a:cs typeface="Arial"/>
                <a:sym typeface="Arial"/>
              </a:rPr>
              <a:t>from the report by Berti Suman et al. (2024) - </a:t>
            </a:r>
            <a:r>
              <a:rPr lang="en-GB" sz="206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https://gromada-erasmus.eu/publications/mapping-gaps-and-opportunities-wp2a1/</a:t>
            </a:r>
            <a:r>
              <a:rPr lang="en-GB" sz="2060">
                <a:latin typeface="Arial"/>
                <a:ea typeface="Arial"/>
                <a:cs typeface="Arial"/>
                <a:sym typeface="Arial"/>
              </a:rPr>
              <a:t> </a:t>
            </a:r>
            <a:endParaRPr sz="206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21"/>
          <p:cNvSpPr txBox="1"/>
          <p:nvPr>
            <p:ph idx="1" type="body"/>
          </p:nvPr>
        </p:nvSpPr>
        <p:spPr>
          <a:xfrm>
            <a:off x="311700" y="1640350"/>
            <a:ext cx="4260300" cy="310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2000">
                <a:latin typeface="Arial"/>
                <a:ea typeface="Arial"/>
                <a:cs typeface="Arial"/>
                <a:sym typeface="Arial"/>
              </a:rPr>
              <a:t>As the UN reports (2023, p.109) due to the Russia’s war in Ukraine: </a:t>
            </a:r>
            <a:endParaRPr i="1"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200">
                <a:latin typeface="Arial"/>
                <a:ea typeface="Arial"/>
                <a:cs typeface="Arial"/>
                <a:sym typeface="Arial"/>
              </a:rPr>
              <a:t> “</a:t>
            </a:r>
            <a:r>
              <a:rPr b="1" lang="en-GB" sz="2200">
                <a:latin typeface="Arial"/>
                <a:ea typeface="Arial"/>
                <a:cs typeface="Arial"/>
                <a:sym typeface="Arial"/>
              </a:rPr>
              <a:t>practically all environmental components—including air, water, soil, and biota—have been further impacted</a:t>
            </a:r>
            <a:r>
              <a:rPr lang="en-GB" sz="2200">
                <a:latin typeface="Arial"/>
                <a:ea typeface="Arial"/>
                <a:cs typeface="Arial"/>
                <a:sym typeface="Arial"/>
              </a:rPr>
              <a:t>.”</a:t>
            </a:r>
            <a:endParaRPr sz="22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5300" y="1715825"/>
            <a:ext cx="4136223" cy="2756798"/>
          </a:xfrm>
          <a:prstGeom prst="rect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3" name="Google Shape;143;p21"/>
          <p:cNvSpPr txBox="1"/>
          <p:nvPr/>
        </p:nvSpPr>
        <p:spPr>
          <a:xfrm>
            <a:off x="7314825" y="4472625"/>
            <a:ext cx="1477800" cy="20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800">
                <a:solidFill>
                  <a:schemeClr val="dk2"/>
                </a:solidFill>
              </a:rPr>
              <a:t>Image by Unsplash</a:t>
            </a:r>
            <a:endParaRPr i="1" sz="800">
              <a:solidFill>
                <a:schemeClr val="dk2"/>
              </a:solidFill>
            </a:endParaRPr>
          </a:p>
        </p:txBody>
      </p:sp>
      <p:sp>
        <p:nvSpPr>
          <p:cNvPr id="144" name="Google Shape;144;p21"/>
          <p:cNvSpPr/>
          <p:nvPr/>
        </p:nvSpPr>
        <p:spPr>
          <a:xfrm>
            <a:off x="-25" y="4891625"/>
            <a:ext cx="9144000" cy="252000"/>
          </a:xfrm>
          <a:prstGeom prst="rect">
            <a:avLst/>
          </a:prstGeom>
          <a:solidFill>
            <a:schemeClr val="accent6"/>
          </a:solidFill>
          <a:ln cap="flat" cmpd="sng" w="9525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lt1"/>
                </a:solidFill>
              </a:rPr>
              <a:t>Suman Berti, Zourou, Oikonomou, Gold, Castell, ECSA 2024 Workshop</a:t>
            </a:r>
            <a:endParaRPr sz="1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Blue &amp; Gold">
  <a:themeElements>
    <a:clrScheme name="Blue &amp; Gold">
      <a:dk1>
        <a:srgbClr val="FFFFFF"/>
      </a:dk1>
      <a:lt1>
        <a:srgbClr val="01AFD1"/>
      </a:lt1>
      <a:dk2>
        <a:srgbClr val="1E2D31"/>
      </a:dk2>
      <a:lt2>
        <a:srgbClr val="BFC7CA"/>
      </a:lt2>
      <a:accent1>
        <a:srgbClr val="006F85"/>
      </a:accent1>
      <a:accent2>
        <a:srgbClr val="AF4345"/>
      </a:accent2>
      <a:accent3>
        <a:srgbClr val="47D06A"/>
      </a:accent3>
      <a:accent4>
        <a:srgbClr val="F58F8F"/>
      </a:accent4>
      <a:accent5>
        <a:srgbClr val="F6CD4C"/>
      </a:accent5>
      <a:accent6>
        <a:srgbClr val="F8E71C"/>
      </a:accent6>
      <a:hlink>
        <a:srgbClr val="F6CD4C"/>
      </a:hlink>
      <a:folHlink>
        <a:srgbClr val="F6CD4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