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Lst>
  <p:sldSz cy="5143500" cx="9144000"/>
  <p:notesSz cx="6858000" cy="9144000"/>
  <p:embeddedFontLst>
    <p:embeddedFont>
      <p:font typeface="Roboto"/>
      <p:regular r:id="rId26"/>
      <p:bold r:id="rId27"/>
      <p:italic r:id="rId28"/>
      <p:boldItalic r:id="rId2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Roboto-regular.fntdata"/><Relationship Id="rId25" Type="http://schemas.openxmlformats.org/officeDocument/2006/relationships/slide" Target="slides/slide20.xml"/><Relationship Id="rId28" Type="http://schemas.openxmlformats.org/officeDocument/2006/relationships/font" Target="fonts/Roboto-italic.fntdata"/><Relationship Id="rId27" Type="http://schemas.openxmlformats.org/officeDocument/2006/relationships/font" Target="fonts/Roboto-bold.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Roboto-boldItalic.fntdata"/><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g2b8afd1ca14_0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 name="Google Shape;120;g2b8afd1ca14_0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2b8afd1ca14_0_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2b8afd1ca14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2b8afd1ca14_0_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2b8afd1ca14_0_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2b8afd1ca14_0_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2b8afd1ca14_0_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2b8afd1ca14_0_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6" name="Google Shape;146;g2b8afd1ca14_0_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2b8afd1ca14_0_1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2b8afd1ca14_0_1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26a324cb64c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26a324cb64c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26a324cb64c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9" name="Google Shape;169;g26a324cb64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2bc79903ac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7" name="Google Shape;177;g2bc79903ac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g2c1eb51659a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8" name="Google Shape;188;g2c1eb51659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2b8afd1ca1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2b8afd1ca1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2bc79903acd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4" name="Google Shape;194;g2bc79903acd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g2b8afd1ca14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 name="Google Shape;69;g2b8afd1ca14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2b8afd1ca14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 name="Google Shape;81;g2b8afd1ca14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2bc79903acd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2bc79903acd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2b8afd1ca14_0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2b8afd1ca14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2b8afd1ca14_0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2b8afd1ca14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g2b8afd1ca14_0_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 name="Google Shape;107;g2b8afd1ca14_0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g2b8afd1ca14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 name="Google Shape;113;g2b8afd1ca14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de"/>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hyperlink" Target="https://chat.openai.com/share/d961cbc8-b4e7-4fc6-b791-ee50a5c4c105" TargetMode="External"/><Relationship Id="rId4" Type="http://schemas.openxmlformats.org/officeDocument/2006/relationships/hyperlink" Target="https://digital.slub-dresden.de/werkansicht/dlf/560216/11"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hyperlink" Target="https://chat.openai.com/share/d961cbc8-b4e7-4fc6-b791-ee50a5c4c105" TargetMode="External"/><Relationship Id="rId4" Type="http://schemas.openxmlformats.org/officeDocument/2006/relationships/hyperlink" Target="https://chat.openai.com/share/d961cbc8-b4e7-4fc6-b791-ee50a5c4c105"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hyperlink" Target="https://chat.openai.com/share/d961cbc8-b4e7-4fc6-b791-ee50a5c4c105" TargetMode="External"/><Relationship Id="rId4" Type="http://schemas.openxmlformats.org/officeDocument/2006/relationships/image" Target="../media/image5.png"/><Relationship Id="rId5" Type="http://schemas.openxmlformats.org/officeDocument/2006/relationships/image" Target="../media/image15.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4.png"/><Relationship Id="rId4" Type="http://schemas.openxmlformats.org/officeDocument/2006/relationships/image" Target="../media/image18.png"/><Relationship Id="rId5" Type="http://schemas.openxmlformats.org/officeDocument/2006/relationships/image" Target="../media/image11.png"/><Relationship Id="rId6"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5.png"/><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8.jpg"/><Relationship Id="rId4" Type="http://schemas.openxmlformats.org/officeDocument/2006/relationships/image" Target="../media/image23.png"/><Relationship Id="rId5" Type="http://schemas.openxmlformats.org/officeDocument/2006/relationships/image" Target="../media/image19.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8.jpg"/><Relationship Id="rId4" Type="http://schemas.openxmlformats.org/officeDocument/2006/relationships/image" Target="../media/image23.png"/><Relationship Id="rId5" Type="http://schemas.openxmlformats.org/officeDocument/2006/relationships/image" Target="../media/image19.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9.png"/><Relationship Id="rId4" Type="http://schemas.openxmlformats.org/officeDocument/2006/relationships/image" Target="../media/image16.png"/><Relationship Id="rId5" Type="http://schemas.openxmlformats.org/officeDocument/2006/relationships/image" Target="../media/image14.png"/><Relationship Id="rId6" Type="http://schemas.openxmlformats.org/officeDocument/2006/relationships/image" Target="../media/image17.png"/><Relationship Id="rId7" Type="http://schemas.openxmlformats.org/officeDocument/2006/relationships/image" Target="../media/image6.png"/><Relationship Id="rId8" Type="http://schemas.openxmlformats.org/officeDocument/2006/relationships/image" Target="../media/image2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hyperlink" Target="https://digital.slub-dresden.de/werkansicht/dlf/560216/11" TargetMode="External"/><Relationship Id="rId4" Type="http://schemas.openxmlformats.org/officeDocument/2006/relationships/hyperlink" Target="https://chat.openai.com/share/d961cbc8-b4e7-4fc6-b791-ee50a5c4c105"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hyperlink" Target="https://chat.openai.com/share/d961cbc8-b4e7-4fc6-b791-ee50a5c4c105" TargetMode="External"/><Relationship Id="rId4" Type="http://schemas.openxmlformats.org/officeDocument/2006/relationships/hyperlink" Target="https://chat.openai.com/share/d961cbc8-b4e7-4fc6-b791-ee50a5c4c105"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311708" y="744575"/>
            <a:ext cx="8520600" cy="20526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lang="de"/>
              <a:t>Korrektur &amp; (De-)Normalisierung historischer Volltexte</a:t>
            </a:r>
            <a:endParaRPr/>
          </a:p>
        </p:txBody>
      </p:sp>
      <p:sp>
        <p:nvSpPr>
          <p:cNvPr id="55" name="Google Shape;55;p13"/>
          <p:cNvSpPr txBox="1"/>
          <p:nvPr>
            <p:ph idx="1" type="subTitle"/>
          </p:nvPr>
        </p:nvSpPr>
        <p:spPr>
          <a:xfrm>
            <a:off x="311700" y="2841600"/>
            <a:ext cx="8520600" cy="792600"/>
          </a:xfrm>
          <a:prstGeom prst="rect">
            <a:avLst/>
          </a:prstGeom>
        </p:spPr>
        <p:txBody>
          <a:bodyPr anchorCtr="0" anchor="t" bIns="91425" lIns="91425" spcFirstLastPara="1" rIns="91425" wrap="square" tIns="91425">
            <a:normAutofit fontScale="85000" lnSpcReduction="20000"/>
          </a:bodyPr>
          <a:lstStyle/>
          <a:p>
            <a:pPr indent="0" lvl="0" marL="0" rtl="0" algn="ctr">
              <a:spcBef>
                <a:spcPts val="0"/>
              </a:spcBef>
              <a:spcAft>
                <a:spcPts val="0"/>
              </a:spcAft>
              <a:buNone/>
            </a:pPr>
            <a:r>
              <a:rPr lang="de"/>
              <a:t>Kay-Michael Würzner &amp; Robert Sachunsky</a:t>
            </a:r>
            <a:endParaRPr/>
          </a:p>
          <a:p>
            <a:pPr indent="0" lvl="0" marL="0" rtl="0" algn="ctr">
              <a:spcBef>
                <a:spcPts val="0"/>
              </a:spcBef>
              <a:spcAft>
                <a:spcPts val="0"/>
              </a:spcAft>
              <a:buNone/>
            </a:pPr>
            <a:r>
              <a:rPr lang="de"/>
              <a:t>SLUB Dresden</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p2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de"/>
              <a:t>Experiment 3: OCR-Denormalisierung</a:t>
            </a:r>
            <a:endParaRPr/>
          </a:p>
        </p:txBody>
      </p:sp>
      <p:pic>
        <p:nvPicPr>
          <p:cNvPr id="123" name="Google Shape;123;p22"/>
          <p:cNvPicPr preferRelativeResize="0"/>
          <p:nvPr/>
        </p:nvPicPr>
        <p:blipFill>
          <a:blip r:embed="rId3">
            <a:alphaModFix/>
          </a:blip>
          <a:stretch>
            <a:fillRect/>
          </a:stretch>
        </p:blipFill>
        <p:spPr>
          <a:xfrm>
            <a:off x="152400" y="1170125"/>
            <a:ext cx="8422482" cy="38209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2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de"/>
              <a:t>Experiment 3: OCR-Denormalisierung</a:t>
            </a:r>
            <a:endParaRPr/>
          </a:p>
        </p:txBody>
      </p:sp>
      <p:sp>
        <p:nvSpPr>
          <p:cNvPr id="129" name="Google Shape;129;p23"/>
          <p:cNvSpPr txBox="1"/>
          <p:nvPr>
            <p:ph idx="1" type="body"/>
          </p:nvPr>
        </p:nvSpPr>
        <p:spPr>
          <a:xfrm>
            <a:off x="4572000" y="1152475"/>
            <a:ext cx="4260300" cy="3926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de"/>
              <a:t>Ausgabe: durch </a:t>
            </a:r>
            <a:r>
              <a:rPr lang="de" u="sng">
                <a:solidFill>
                  <a:schemeClr val="accent5"/>
                </a:solidFill>
                <a:hlinkClick r:id="rId3">
                  <a:extLst>
                    <a:ext uri="{A12FA001-AC4F-418D-AE19-62706E023703}">
                      <ahyp:hlinkClr val="tx"/>
                    </a:ext>
                  </a:extLst>
                </a:hlinkClick>
              </a:rPr>
              <a:t>ChatGPT 4 denormalisierte Textversion</a:t>
            </a:r>
            <a:endParaRPr/>
          </a:p>
          <a:p>
            <a:pPr indent="0" lvl="0" marL="0" rtl="0" algn="l">
              <a:spcBef>
                <a:spcPts val="1200"/>
              </a:spcBef>
              <a:spcAft>
                <a:spcPts val="1200"/>
              </a:spcAft>
              <a:buNone/>
            </a:pPr>
            <a:r>
              <a:rPr lang="de" sz="1200">
                <a:solidFill>
                  <a:srgbClr val="0D0D0D"/>
                </a:solidFill>
                <a:highlight>
                  <a:srgbClr val="FFFFFF"/>
                </a:highlight>
                <a:latin typeface="Roboto"/>
                <a:ea typeface="Roboto"/>
                <a:cs typeface="Roboto"/>
                <a:sym typeface="Roboto"/>
              </a:rPr>
              <a:t>Wegen ſeiner vielfältigen Liſt, deren Nahmen verdienet. Dieſe hatte den Fluch über die Menſchen gebracht; darumb verfluchet der Herr vor allen Thieren </a:t>
            </a:r>
            <a:r>
              <a:rPr lang="de" sz="1200">
                <a:solidFill>
                  <a:srgbClr val="FF0000"/>
                </a:solidFill>
                <a:highlight>
                  <a:srgbClr val="FFFFFF"/>
                </a:highlight>
                <a:latin typeface="Roboto"/>
                <a:ea typeface="Roboto"/>
                <a:cs typeface="Roboto"/>
                <a:sym typeface="Roboto"/>
              </a:rPr>
              <a:t>deß</a:t>
            </a:r>
            <a:r>
              <a:rPr lang="de" sz="1200">
                <a:solidFill>
                  <a:srgbClr val="0D0D0D"/>
                </a:solidFill>
                <a:highlight>
                  <a:srgbClr val="FFFFFF"/>
                </a:highlight>
                <a:latin typeface="Roboto"/>
                <a:ea typeface="Roboto"/>
                <a:cs typeface="Roboto"/>
                <a:sym typeface="Roboto"/>
              </a:rPr>
              <a:t> Feldes, und verdammet ſie alſo zu ewiger Qual: Dieſe hatte ſich </a:t>
            </a:r>
            <a:r>
              <a:rPr lang="de" sz="1200">
                <a:solidFill>
                  <a:srgbClr val="FF0000"/>
                </a:solidFill>
                <a:highlight>
                  <a:srgbClr val="FFFFFF"/>
                </a:highlight>
                <a:latin typeface="Roboto"/>
                <a:ea typeface="Roboto"/>
                <a:cs typeface="Roboto"/>
                <a:sym typeface="Roboto"/>
              </a:rPr>
              <a:t>auß dem</a:t>
            </a:r>
            <a:r>
              <a:rPr lang="de" sz="1200">
                <a:solidFill>
                  <a:srgbClr val="0D0D0D"/>
                </a:solidFill>
                <a:highlight>
                  <a:srgbClr val="FFFFFF"/>
                </a:highlight>
                <a:latin typeface="Roboto"/>
                <a:ea typeface="Roboto"/>
                <a:cs typeface="Roboto"/>
                <a:sym typeface="Roboto"/>
              </a:rPr>
              <a:t> Thron </a:t>
            </a:r>
            <a:r>
              <a:rPr lang="de" sz="1200">
                <a:solidFill>
                  <a:srgbClr val="FF0000"/>
                </a:solidFill>
                <a:highlight>
                  <a:srgbClr val="FFFFFF"/>
                </a:highlight>
                <a:latin typeface="Roboto"/>
                <a:ea typeface="Roboto"/>
                <a:cs typeface="Roboto"/>
                <a:sym typeface="Roboto"/>
              </a:rPr>
              <a:t>geſtellet</a:t>
            </a:r>
            <a:r>
              <a:rPr lang="de" sz="1200">
                <a:solidFill>
                  <a:srgbClr val="0D0D0D"/>
                </a:solidFill>
                <a:highlight>
                  <a:srgbClr val="FFFFFF"/>
                </a:highlight>
                <a:latin typeface="Roboto"/>
                <a:ea typeface="Roboto"/>
                <a:cs typeface="Roboto"/>
                <a:sym typeface="Roboto"/>
              </a:rPr>
              <a:t>; darumb ſtürtzet ſie der Herr herunter, daß ſie alſo mußte auff </a:t>
            </a:r>
            <a:r>
              <a:rPr lang="de" sz="1200">
                <a:solidFill>
                  <a:srgbClr val="FF0000"/>
                </a:solidFill>
                <a:highlight>
                  <a:srgbClr val="FFFFFF"/>
                </a:highlight>
                <a:latin typeface="Roboto"/>
                <a:ea typeface="Roboto"/>
                <a:cs typeface="Roboto"/>
                <a:sym typeface="Roboto"/>
              </a:rPr>
              <a:t>jhrem</a:t>
            </a:r>
            <a:r>
              <a:rPr lang="de" sz="1200">
                <a:solidFill>
                  <a:srgbClr val="0D0D0D"/>
                </a:solidFill>
                <a:highlight>
                  <a:srgbClr val="FFFFFF"/>
                </a:highlight>
                <a:latin typeface="Roboto"/>
                <a:ea typeface="Roboto"/>
                <a:cs typeface="Roboto"/>
                <a:sym typeface="Roboto"/>
              </a:rPr>
              <a:t> Bauche gehen, und Erden freſſen. Dieſe herrſchete über den Menſchen, und eß wird der Menſch von jhr befreyet, und Feindſchafft gegen ſie und jhrem Samen jhme verheiſſen. Der Samen dieſer hölliſchen Schlangen, ſind nicht die verworffenen Geiſter, welche die Schrifft ſonſt deß Teuffels Engel nennet; ſondern die </a:t>
            </a:r>
            <a:r>
              <a:rPr lang="de" sz="1200">
                <a:solidFill>
                  <a:srgbClr val="FF0000"/>
                </a:solidFill>
                <a:highlight>
                  <a:srgbClr val="FFFFFF"/>
                </a:highlight>
                <a:latin typeface="Roboto"/>
                <a:ea typeface="Roboto"/>
                <a:cs typeface="Roboto"/>
                <a:sym typeface="Roboto"/>
              </a:rPr>
              <a:t>gottloſen</a:t>
            </a:r>
            <a:r>
              <a:rPr lang="de" sz="1200">
                <a:solidFill>
                  <a:srgbClr val="0D0D0D"/>
                </a:solidFill>
                <a:highlight>
                  <a:srgbClr val="FFFFFF"/>
                </a:highlight>
                <a:latin typeface="Roboto"/>
                <a:ea typeface="Roboto"/>
                <a:cs typeface="Roboto"/>
                <a:sym typeface="Roboto"/>
              </a:rPr>
              <a:t> Menſchen, welche, weil ſie von jhrem Vatter dem Teuffel, auch...</a:t>
            </a:r>
            <a:endParaRPr/>
          </a:p>
        </p:txBody>
      </p:sp>
      <p:sp>
        <p:nvSpPr>
          <p:cNvPr id="130" name="Google Shape;130;p23"/>
          <p:cNvSpPr txBox="1"/>
          <p:nvPr>
            <p:ph idx="1" type="body"/>
          </p:nvPr>
        </p:nvSpPr>
        <p:spPr>
          <a:xfrm>
            <a:off x="311700" y="1152475"/>
            <a:ext cx="4260300" cy="3926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de"/>
              <a:t>Eingabe: stark fehlerbehaftete OCR aus den </a:t>
            </a:r>
            <a:r>
              <a:rPr lang="de" u="sng">
                <a:solidFill>
                  <a:schemeClr val="hlink"/>
                </a:solidFill>
                <a:hlinkClick r:id="rId4"/>
              </a:rPr>
              <a:t>digitalen Sammlungen der SLUB</a:t>
            </a:r>
            <a:endParaRPr/>
          </a:p>
          <a:p>
            <a:pPr indent="0" lvl="0" marL="0" rtl="0" algn="l">
              <a:spcBef>
                <a:spcPts val="1200"/>
              </a:spcBef>
              <a:spcAft>
                <a:spcPts val="1200"/>
              </a:spcAft>
              <a:buNone/>
            </a:pPr>
            <a:r>
              <a:rPr lang="de" sz="1200">
                <a:solidFill>
                  <a:srgbClr val="333333"/>
                </a:solidFill>
                <a:latin typeface="Georgia"/>
                <a:ea typeface="Georgia"/>
                <a:cs typeface="Georgia"/>
                <a:sym typeface="Georgia"/>
              </a:rPr>
              <a:t>wegen seiner vielfältigen List deren Nahmen verdienet- Diffe hat- te den Fluch über den Menschen gebracht/ darumb v^rstuchet der tzmftcvor aUmThierm desW des / und verdammet sic also zu Ewiger Qaal: Diese hatte sich aussden Ä)ron gestellt/ darumb siürtzet sie der HErr herunter/daß sic also musteauff ihrem Bauche gehen / und Erden fresien: Die- se herschctc über den Menschen/ und cs wird der Mensch von ihr befreyct/ und Feindschafft gegen sie und ihrem Gamm ihme vcr- heissen. Der Gaame dieser Höl- lischen Gchlangen/sind nicht die verworffenc Geister / welche die Schnfft sonst des Teuffels Ln- xxv'41 gel nennet; sondern die Gottlose Menschen / welche/weil sie von ihrem Vatter dem Teuffel/auch</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2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de"/>
              <a:t>Experiment 3b: OCR-Denormalisierung mit Zeilenumbruch</a:t>
            </a:r>
            <a:endParaRPr/>
          </a:p>
        </p:txBody>
      </p:sp>
      <p:pic>
        <p:nvPicPr>
          <p:cNvPr id="136" name="Google Shape;136;p24"/>
          <p:cNvPicPr preferRelativeResize="0"/>
          <p:nvPr/>
        </p:nvPicPr>
        <p:blipFill>
          <a:blip r:embed="rId3">
            <a:alphaModFix/>
          </a:blip>
          <a:stretch>
            <a:fillRect/>
          </a:stretch>
        </p:blipFill>
        <p:spPr>
          <a:xfrm>
            <a:off x="1330350" y="1017725"/>
            <a:ext cx="5987508" cy="382097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p2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de"/>
              <a:t>Experiment 3b: OCR-Denormalisierung mit Zeilenumbruch</a:t>
            </a:r>
            <a:endParaRPr/>
          </a:p>
        </p:txBody>
      </p:sp>
      <p:sp>
        <p:nvSpPr>
          <p:cNvPr id="142" name="Google Shape;142;p25"/>
          <p:cNvSpPr txBox="1"/>
          <p:nvPr>
            <p:ph idx="1" type="body"/>
          </p:nvPr>
        </p:nvSpPr>
        <p:spPr>
          <a:xfrm>
            <a:off x="86975" y="1017725"/>
            <a:ext cx="4260300" cy="3926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de"/>
              <a:t>Ausgabe: durch </a:t>
            </a:r>
            <a:r>
              <a:rPr lang="de" u="sng">
                <a:solidFill>
                  <a:schemeClr val="accent5"/>
                </a:solidFill>
                <a:hlinkClick r:id="rId3">
                  <a:extLst>
                    <a:ext uri="{A12FA001-AC4F-418D-AE19-62706E023703}">
                      <ahyp:hlinkClr val="tx"/>
                    </a:ext>
                  </a:extLst>
                </a:hlinkClick>
              </a:rPr>
              <a:t>ChatGPT 4 denormalisierte Textversion</a:t>
            </a:r>
            <a:endParaRPr/>
          </a:p>
          <a:p>
            <a:pPr indent="0" lvl="0" marL="0" rtl="0" algn="l">
              <a:spcBef>
                <a:spcPts val="1200"/>
              </a:spcBef>
              <a:spcAft>
                <a:spcPts val="0"/>
              </a:spcAft>
              <a:buNone/>
            </a:pPr>
            <a:r>
              <a:t/>
            </a:r>
            <a:endParaRPr sz="1000">
              <a:solidFill>
                <a:srgbClr val="0D0D0D"/>
              </a:solidFill>
              <a:highlight>
                <a:srgbClr val="FFFFFF"/>
              </a:highlight>
              <a:latin typeface="Roboto"/>
              <a:ea typeface="Roboto"/>
              <a:cs typeface="Roboto"/>
              <a:sym typeface="Roboto"/>
            </a:endParaRPr>
          </a:p>
          <a:p>
            <a:pPr indent="0" lvl="0" marL="0" rtl="0" algn="l">
              <a:spcBef>
                <a:spcPts val="1200"/>
              </a:spcBef>
              <a:spcAft>
                <a:spcPts val="1200"/>
              </a:spcAft>
              <a:buNone/>
            </a:pPr>
            <a:r>
              <a:rPr lang="de" sz="1200">
                <a:solidFill>
                  <a:srgbClr val="0D0D0D"/>
                </a:solidFill>
                <a:highlight>
                  <a:srgbClr val="FFFFFF"/>
                </a:highlight>
                <a:latin typeface="Roboto"/>
                <a:ea typeface="Roboto"/>
                <a:cs typeface="Roboto"/>
                <a:sym typeface="Roboto"/>
              </a:rPr>
              <a:t>Wegen ſeiner vielfältigen Liſt, deren Nahmen verdienet. Dieſe hatte den Fluch über die Menſchen gebracht; darumb verfluchet der Herr vor allen Thieren </a:t>
            </a:r>
            <a:r>
              <a:rPr lang="de" sz="1200">
                <a:solidFill>
                  <a:srgbClr val="FF0000"/>
                </a:solidFill>
                <a:highlight>
                  <a:srgbClr val="FFFFFF"/>
                </a:highlight>
                <a:latin typeface="Roboto"/>
                <a:ea typeface="Roboto"/>
                <a:cs typeface="Roboto"/>
                <a:sym typeface="Roboto"/>
              </a:rPr>
              <a:t>deß</a:t>
            </a:r>
            <a:r>
              <a:rPr lang="de" sz="1200">
                <a:solidFill>
                  <a:srgbClr val="0D0D0D"/>
                </a:solidFill>
                <a:highlight>
                  <a:srgbClr val="FFFFFF"/>
                </a:highlight>
                <a:latin typeface="Roboto"/>
                <a:ea typeface="Roboto"/>
                <a:cs typeface="Roboto"/>
                <a:sym typeface="Roboto"/>
              </a:rPr>
              <a:t> Feldes, und verdammet ſie alſo zu ewiger Qual: Dieſe hatte ſich </a:t>
            </a:r>
            <a:r>
              <a:rPr lang="de" sz="1200">
                <a:solidFill>
                  <a:srgbClr val="FF0000"/>
                </a:solidFill>
                <a:highlight>
                  <a:srgbClr val="FFFFFF"/>
                </a:highlight>
                <a:latin typeface="Roboto"/>
                <a:ea typeface="Roboto"/>
                <a:cs typeface="Roboto"/>
                <a:sym typeface="Roboto"/>
              </a:rPr>
              <a:t>auß dem</a:t>
            </a:r>
            <a:r>
              <a:rPr lang="de" sz="1200">
                <a:solidFill>
                  <a:srgbClr val="0D0D0D"/>
                </a:solidFill>
                <a:highlight>
                  <a:srgbClr val="FFFFFF"/>
                </a:highlight>
                <a:latin typeface="Roboto"/>
                <a:ea typeface="Roboto"/>
                <a:cs typeface="Roboto"/>
                <a:sym typeface="Roboto"/>
              </a:rPr>
              <a:t> Thron </a:t>
            </a:r>
            <a:r>
              <a:rPr lang="de" sz="1200">
                <a:solidFill>
                  <a:srgbClr val="FF0000"/>
                </a:solidFill>
                <a:highlight>
                  <a:srgbClr val="FFFFFF"/>
                </a:highlight>
                <a:latin typeface="Roboto"/>
                <a:ea typeface="Roboto"/>
                <a:cs typeface="Roboto"/>
                <a:sym typeface="Roboto"/>
              </a:rPr>
              <a:t>geſtellet</a:t>
            </a:r>
            <a:r>
              <a:rPr lang="de" sz="1200">
                <a:solidFill>
                  <a:srgbClr val="0D0D0D"/>
                </a:solidFill>
                <a:highlight>
                  <a:srgbClr val="FFFFFF"/>
                </a:highlight>
                <a:latin typeface="Roboto"/>
                <a:ea typeface="Roboto"/>
                <a:cs typeface="Roboto"/>
                <a:sym typeface="Roboto"/>
              </a:rPr>
              <a:t>; darumb ſtürtzet ſie der Herr herunter, daß ſie alſo mußte auff </a:t>
            </a:r>
            <a:r>
              <a:rPr lang="de" sz="1200">
                <a:solidFill>
                  <a:srgbClr val="FF0000"/>
                </a:solidFill>
                <a:highlight>
                  <a:srgbClr val="FFFFFF"/>
                </a:highlight>
                <a:latin typeface="Roboto"/>
                <a:ea typeface="Roboto"/>
                <a:cs typeface="Roboto"/>
                <a:sym typeface="Roboto"/>
              </a:rPr>
              <a:t>jhrem</a:t>
            </a:r>
            <a:r>
              <a:rPr lang="de" sz="1200">
                <a:solidFill>
                  <a:srgbClr val="0D0D0D"/>
                </a:solidFill>
                <a:highlight>
                  <a:srgbClr val="FFFFFF"/>
                </a:highlight>
                <a:latin typeface="Roboto"/>
                <a:ea typeface="Roboto"/>
                <a:cs typeface="Roboto"/>
                <a:sym typeface="Roboto"/>
              </a:rPr>
              <a:t> Bauche gehen, und Erden freſſen. Dieſe herrſchete über den Menſchen, und eß wird der Menſch von jhr befreyet, und Feindſchafft gegen ſie und jhrem Samen jhme verheiſſen. Der Samen dieſer hölliſchen Schlangen, ſind nicht die verworffenen Geiſter, welche die Schrifft ſonſt deß Teuffels Engel nennet; ſondern die </a:t>
            </a:r>
            <a:r>
              <a:rPr lang="de" sz="1200">
                <a:solidFill>
                  <a:srgbClr val="FF0000"/>
                </a:solidFill>
                <a:highlight>
                  <a:srgbClr val="FFFFFF"/>
                </a:highlight>
                <a:latin typeface="Roboto"/>
                <a:ea typeface="Roboto"/>
                <a:cs typeface="Roboto"/>
                <a:sym typeface="Roboto"/>
              </a:rPr>
              <a:t>gottloſen</a:t>
            </a:r>
            <a:r>
              <a:rPr lang="de" sz="1200">
                <a:solidFill>
                  <a:srgbClr val="0D0D0D"/>
                </a:solidFill>
                <a:highlight>
                  <a:srgbClr val="FFFFFF"/>
                </a:highlight>
                <a:latin typeface="Roboto"/>
                <a:ea typeface="Roboto"/>
                <a:cs typeface="Roboto"/>
                <a:sym typeface="Roboto"/>
              </a:rPr>
              <a:t> Menſchen, welche, weil ſie von jhrem Vatter dem Teuffel, auch...</a:t>
            </a:r>
            <a:endParaRPr/>
          </a:p>
        </p:txBody>
      </p:sp>
      <p:sp>
        <p:nvSpPr>
          <p:cNvPr id="143" name="Google Shape;143;p25"/>
          <p:cNvSpPr txBox="1"/>
          <p:nvPr>
            <p:ph idx="1" type="body"/>
          </p:nvPr>
        </p:nvSpPr>
        <p:spPr>
          <a:xfrm>
            <a:off x="4347275" y="952675"/>
            <a:ext cx="4652100" cy="4190700"/>
          </a:xfrm>
          <a:prstGeom prst="rect">
            <a:avLst/>
          </a:prstGeom>
        </p:spPr>
        <p:txBody>
          <a:bodyPr anchorCtr="0" anchor="t" bIns="91425" lIns="91425" spcFirstLastPara="1" rIns="91425" wrap="square" tIns="91425">
            <a:normAutofit fontScale="47500"/>
          </a:bodyPr>
          <a:lstStyle/>
          <a:p>
            <a:pPr indent="0" lvl="0" marL="0" rtl="0" algn="l">
              <a:spcBef>
                <a:spcPts val="0"/>
              </a:spcBef>
              <a:spcAft>
                <a:spcPts val="0"/>
              </a:spcAft>
              <a:buNone/>
            </a:pPr>
            <a:r>
              <a:rPr lang="de" sz="3868"/>
              <a:t>Ausgabe: 2. durch </a:t>
            </a:r>
            <a:r>
              <a:rPr lang="de" sz="3868" u="sng">
                <a:solidFill>
                  <a:schemeClr val="accent5"/>
                </a:solidFill>
                <a:hlinkClick r:id="rId4">
                  <a:extLst>
                    <a:ext uri="{A12FA001-AC4F-418D-AE19-62706E023703}">
                      <ahyp:hlinkClr val="tx"/>
                    </a:ext>
                  </a:extLst>
                </a:hlinkClick>
              </a:rPr>
              <a:t>ChatGPT 4 denormalisierte Textversion</a:t>
            </a:r>
            <a:endParaRPr sz="3868"/>
          </a:p>
          <a:p>
            <a:pPr indent="0" lvl="0" marL="0" rtl="0" algn="l">
              <a:lnSpc>
                <a:spcPct val="100000"/>
              </a:lnSpc>
              <a:spcBef>
                <a:spcPts val="1200"/>
              </a:spcBef>
              <a:spcAft>
                <a:spcPts val="0"/>
              </a:spcAft>
              <a:buNone/>
            </a:pPr>
            <a:r>
              <a:rPr lang="de" sz="3000">
                <a:solidFill>
                  <a:srgbClr val="0D0D0D"/>
                </a:solidFill>
                <a:highlight>
                  <a:srgbClr val="FFFFFF"/>
                </a:highlight>
                <a:latin typeface="Roboto"/>
                <a:ea typeface="Roboto"/>
                <a:cs typeface="Roboto"/>
                <a:sym typeface="Roboto"/>
              </a:rPr>
              <a:t>Zuſchrift.</a:t>
            </a:r>
            <a:endParaRPr sz="3000">
              <a:solidFill>
                <a:srgbClr val="0D0D0D"/>
              </a:solidFill>
              <a:highlight>
                <a:srgbClr val="FFFFFF"/>
              </a:highlight>
              <a:latin typeface="Roboto"/>
              <a:ea typeface="Roboto"/>
              <a:cs typeface="Roboto"/>
              <a:sym typeface="Roboto"/>
            </a:endParaRPr>
          </a:p>
          <a:p>
            <a:pPr indent="0" lvl="0" marL="0" rtl="0" algn="l">
              <a:lnSpc>
                <a:spcPct val="118000"/>
              </a:lnSpc>
              <a:spcBef>
                <a:spcPts val="1200"/>
              </a:spcBef>
              <a:spcAft>
                <a:spcPts val="0"/>
              </a:spcAft>
              <a:buNone/>
            </a:pPr>
            <a:r>
              <a:rPr lang="de" sz="2500">
                <a:solidFill>
                  <a:srgbClr val="0D0D0D"/>
                </a:solidFill>
                <a:highlight>
                  <a:srgbClr val="FFFFFF"/>
                </a:highlight>
                <a:latin typeface="Roboto"/>
                <a:ea typeface="Roboto"/>
                <a:cs typeface="Roboto"/>
                <a:sym typeface="Roboto"/>
              </a:rPr>
              <a:t>gen ſeiner </a:t>
            </a:r>
            <a:r>
              <a:rPr lang="de" sz="2500">
                <a:solidFill>
                  <a:srgbClr val="FF0000"/>
                </a:solidFill>
                <a:highlight>
                  <a:srgbClr val="FFFFFF"/>
                </a:highlight>
                <a:latin typeface="Roboto"/>
                <a:ea typeface="Roboto"/>
                <a:cs typeface="Roboto"/>
                <a:sym typeface="Roboto"/>
              </a:rPr>
              <a:t>vielſeltigen</a:t>
            </a:r>
            <a:r>
              <a:rPr lang="de" sz="2500">
                <a:solidFill>
                  <a:srgbClr val="0D0D0D"/>
                </a:solidFill>
                <a:highlight>
                  <a:srgbClr val="FFFFFF"/>
                </a:highlight>
                <a:latin typeface="Roboto"/>
                <a:ea typeface="Roboto"/>
                <a:cs typeface="Roboto"/>
                <a:sym typeface="Roboto"/>
              </a:rPr>
              <a:t> Liſt deren Nahmen verdienet. Dieſe hat-</a:t>
            </a:r>
            <a:endParaRPr sz="2500">
              <a:solidFill>
                <a:srgbClr val="0D0D0D"/>
              </a:solidFill>
              <a:highlight>
                <a:srgbClr val="FFFFFF"/>
              </a:highlight>
              <a:latin typeface="Roboto"/>
              <a:ea typeface="Roboto"/>
              <a:cs typeface="Roboto"/>
              <a:sym typeface="Roboto"/>
            </a:endParaRPr>
          </a:p>
          <a:p>
            <a:pPr indent="0" lvl="0" marL="0" rtl="0" algn="l">
              <a:lnSpc>
                <a:spcPct val="118000"/>
              </a:lnSpc>
              <a:spcBef>
                <a:spcPts val="0"/>
              </a:spcBef>
              <a:spcAft>
                <a:spcPts val="0"/>
              </a:spcAft>
              <a:buNone/>
            </a:pPr>
            <a:r>
              <a:rPr lang="de" sz="2500">
                <a:solidFill>
                  <a:srgbClr val="0D0D0D"/>
                </a:solidFill>
                <a:highlight>
                  <a:srgbClr val="FFFFFF"/>
                </a:highlight>
                <a:latin typeface="Roboto"/>
                <a:ea typeface="Roboto"/>
                <a:cs typeface="Roboto"/>
                <a:sym typeface="Roboto"/>
              </a:rPr>
              <a:t>te den Fluch über den Menſchen gebracht/ darumb verfluchet der</a:t>
            </a:r>
            <a:endParaRPr sz="2500">
              <a:solidFill>
                <a:srgbClr val="0D0D0D"/>
              </a:solidFill>
              <a:highlight>
                <a:srgbClr val="FFFFFF"/>
              </a:highlight>
              <a:latin typeface="Roboto"/>
              <a:ea typeface="Roboto"/>
              <a:cs typeface="Roboto"/>
              <a:sym typeface="Roboto"/>
            </a:endParaRPr>
          </a:p>
          <a:p>
            <a:pPr indent="0" lvl="0" marL="0" rtl="0" algn="l">
              <a:lnSpc>
                <a:spcPct val="118000"/>
              </a:lnSpc>
              <a:spcBef>
                <a:spcPts val="0"/>
              </a:spcBef>
              <a:spcAft>
                <a:spcPts val="0"/>
              </a:spcAft>
              <a:buNone/>
            </a:pPr>
            <a:r>
              <a:rPr lang="de" sz="2500">
                <a:solidFill>
                  <a:srgbClr val="0D0D0D"/>
                </a:solidFill>
                <a:highlight>
                  <a:srgbClr val="FFFFFF"/>
                </a:highlight>
                <a:latin typeface="Roboto"/>
                <a:ea typeface="Roboto"/>
                <a:cs typeface="Roboto"/>
                <a:sym typeface="Roboto"/>
              </a:rPr>
              <a:t>Herr/ vor allen Thieren deß Feldes/ und verdammet ſie alſo zu</a:t>
            </a:r>
            <a:endParaRPr sz="2500">
              <a:solidFill>
                <a:srgbClr val="0D0D0D"/>
              </a:solidFill>
              <a:highlight>
                <a:srgbClr val="FFFFFF"/>
              </a:highlight>
              <a:latin typeface="Roboto"/>
              <a:ea typeface="Roboto"/>
              <a:cs typeface="Roboto"/>
              <a:sym typeface="Roboto"/>
            </a:endParaRPr>
          </a:p>
          <a:p>
            <a:pPr indent="0" lvl="0" marL="0" rtl="0" algn="l">
              <a:lnSpc>
                <a:spcPct val="118000"/>
              </a:lnSpc>
              <a:spcBef>
                <a:spcPts val="0"/>
              </a:spcBef>
              <a:spcAft>
                <a:spcPts val="0"/>
              </a:spcAft>
              <a:buNone/>
            </a:pPr>
            <a:r>
              <a:rPr lang="de" sz="2500">
                <a:solidFill>
                  <a:srgbClr val="0D0D0D"/>
                </a:solidFill>
                <a:highlight>
                  <a:srgbClr val="FFFFFF"/>
                </a:highlight>
                <a:latin typeface="Roboto"/>
                <a:ea typeface="Roboto"/>
                <a:cs typeface="Roboto"/>
                <a:sym typeface="Roboto"/>
              </a:rPr>
              <a:t>Ewiger Qvaal. Dieſe hatte ſich </a:t>
            </a:r>
            <a:r>
              <a:rPr lang="de" sz="2500">
                <a:solidFill>
                  <a:srgbClr val="FF0000"/>
                </a:solidFill>
                <a:highlight>
                  <a:srgbClr val="FFFFFF"/>
                </a:highlight>
                <a:latin typeface="Roboto"/>
                <a:ea typeface="Roboto"/>
                <a:cs typeface="Roboto"/>
                <a:sym typeface="Roboto"/>
              </a:rPr>
              <a:t>auß den</a:t>
            </a:r>
            <a:r>
              <a:rPr lang="de" sz="2500">
                <a:solidFill>
                  <a:srgbClr val="0D0D0D"/>
                </a:solidFill>
                <a:highlight>
                  <a:srgbClr val="FFFFFF"/>
                </a:highlight>
                <a:latin typeface="Roboto"/>
                <a:ea typeface="Roboto"/>
                <a:cs typeface="Roboto"/>
                <a:sym typeface="Roboto"/>
              </a:rPr>
              <a:t> Thron geſtellet/ darumb</a:t>
            </a:r>
            <a:endParaRPr sz="2500">
              <a:solidFill>
                <a:srgbClr val="0D0D0D"/>
              </a:solidFill>
              <a:highlight>
                <a:srgbClr val="FFFFFF"/>
              </a:highlight>
              <a:latin typeface="Roboto"/>
              <a:ea typeface="Roboto"/>
              <a:cs typeface="Roboto"/>
              <a:sym typeface="Roboto"/>
            </a:endParaRPr>
          </a:p>
          <a:p>
            <a:pPr indent="0" lvl="0" marL="0" rtl="0" algn="l">
              <a:lnSpc>
                <a:spcPct val="118000"/>
              </a:lnSpc>
              <a:spcBef>
                <a:spcPts val="0"/>
              </a:spcBef>
              <a:spcAft>
                <a:spcPts val="0"/>
              </a:spcAft>
              <a:buNone/>
            </a:pPr>
            <a:r>
              <a:rPr lang="de" sz="2500">
                <a:solidFill>
                  <a:srgbClr val="0D0D0D"/>
                </a:solidFill>
                <a:highlight>
                  <a:srgbClr val="FFFFFF"/>
                </a:highlight>
                <a:latin typeface="Roboto"/>
                <a:ea typeface="Roboto"/>
                <a:cs typeface="Roboto"/>
                <a:sym typeface="Roboto"/>
              </a:rPr>
              <a:t>ſtürtzet ſie der HErr herunder/ daß ſie alſo muſte auff jhrem</a:t>
            </a:r>
            <a:endParaRPr sz="2500">
              <a:solidFill>
                <a:srgbClr val="0D0D0D"/>
              </a:solidFill>
              <a:highlight>
                <a:srgbClr val="FFFFFF"/>
              </a:highlight>
              <a:latin typeface="Roboto"/>
              <a:ea typeface="Roboto"/>
              <a:cs typeface="Roboto"/>
              <a:sym typeface="Roboto"/>
            </a:endParaRPr>
          </a:p>
          <a:p>
            <a:pPr indent="0" lvl="0" marL="0" rtl="0" algn="l">
              <a:lnSpc>
                <a:spcPct val="118000"/>
              </a:lnSpc>
              <a:spcBef>
                <a:spcPts val="0"/>
              </a:spcBef>
              <a:spcAft>
                <a:spcPts val="0"/>
              </a:spcAft>
              <a:buNone/>
            </a:pPr>
            <a:r>
              <a:rPr lang="de" sz="2500">
                <a:solidFill>
                  <a:srgbClr val="0D0D0D"/>
                </a:solidFill>
                <a:highlight>
                  <a:srgbClr val="FFFFFF"/>
                </a:highlight>
                <a:latin typeface="Roboto"/>
                <a:ea typeface="Roboto"/>
                <a:cs typeface="Roboto"/>
                <a:sym typeface="Roboto"/>
              </a:rPr>
              <a:t>Bauche gehen/ und Erden freſſen. Die-</a:t>
            </a:r>
            <a:endParaRPr sz="2500">
              <a:solidFill>
                <a:srgbClr val="0D0D0D"/>
              </a:solidFill>
              <a:highlight>
                <a:srgbClr val="FFFFFF"/>
              </a:highlight>
              <a:latin typeface="Roboto"/>
              <a:ea typeface="Roboto"/>
              <a:cs typeface="Roboto"/>
              <a:sym typeface="Roboto"/>
            </a:endParaRPr>
          </a:p>
          <a:p>
            <a:pPr indent="0" lvl="0" marL="0" rtl="0" algn="l">
              <a:lnSpc>
                <a:spcPct val="118000"/>
              </a:lnSpc>
              <a:spcBef>
                <a:spcPts val="0"/>
              </a:spcBef>
              <a:spcAft>
                <a:spcPts val="0"/>
              </a:spcAft>
              <a:buNone/>
            </a:pPr>
            <a:r>
              <a:rPr lang="de" sz="2500">
                <a:solidFill>
                  <a:srgbClr val="0D0D0D"/>
                </a:solidFill>
                <a:highlight>
                  <a:srgbClr val="FFFFFF"/>
                </a:highlight>
                <a:latin typeface="Roboto"/>
                <a:ea typeface="Roboto"/>
                <a:cs typeface="Roboto"/>
                <a:sym typeface="Roboto"/>
              </a:rPr>
              <a:t>ſe herrſchete über den Menſchen/ und eß wird der Menſch von jhr</a:t>
            </a:r>
            <a:endParaRPr sz="2500">
              <a:solidFill>
                <a:srgbClr val="0D0D0D"/>
              </a:solidFill>
              <a:highlight>
                <a:srgbClr val="FFFFFF"/>
              </a:highlight>
              <a:latin typeface="Roboto"/>
              <a:ea typeface="Roboto"/>
              <a:cs typeface="Roboto"/>
              <a:sym typeface="Roboto"/>
            </a:endParaRPr>
          </a:p>
          <a:p>
            <a:pPr indent="0" lvl="0" marL="0" rtl="0" algn="l">
              <a:lnSpc>
                <a:spcPct val="118000"/>
              </a:lnSpc>
              <a:spcBef>
                <a:spcPts val="0"/>
              </a:spcBef>
              <a:spcAft>
                <a:spcPts val="0"/>
              </a:spcAft>
              <a:buNone/>
            </a:pPr>
            <a:r>
              <a:rPr lang="de" sz="2500">
                <a:solidFill>
                  <a:srgbClr val="0D0D0D"/>
                </a:solidFill>
                <a:highlight>
                  <a:srgbClr val="FFFFFF"/>
                </a:highlight>
                <a:latin typeface="Roboto"/>
                <a:ea typeface="Roboto"/>
                <a:cs typeface="Roboto"/>
                <a:sym typeface="Roboto"/>
              </a:rPr>
              <a:t>befreyet/ und Feindſchafft gegen ſie und jhrem Samen jhme </a:t>
            </a:r>
            <a:r>
              <a:rPr lang="de" sz="2500">
                <a:solidFill>
                  <a:srgbClr val="FF0000"/>
                </a:solidFill>
                <a:highlight>
                  <a:srgbClr val="FFFFFF"/>
                </a:highlight>
                <a:latin typeface="Roboto"/>
                <a:ea typeface="Roboto"/>
                <a:cs typeface="Roboto"/>
                <a:sym typeface="Roboto"/>
              </a:rPr>
              <a:t>ver-</a:t>
            </a:r>
            <a:endParaRPr sz="2500">
              <a:solidFill>
                <a:srgbClr val="FF0000"/>
              </a:solidFill>
              <a:highlight>
                <a:srgbClr val="FFFFFF"/>
              </a:highlight>
              <a:latin typeface="Roboto"/>
              <a:ea typeface="Roboto"/>
              <a:cs typeface="Roboto"/>
              <a:sym typeface="Roboto"/>
            </a:endParaRPr>
          </a:p>
          <a:p>
            <a:pPr indent="0" lvl="0" marL="0" rtl="0" algn="l">
              <a:lnSpc>
                <a:spcPct val="118000"/>
              </a:lnSpc>
              <a:spcBef>
                <a:spcPts val="0"/>
              </a:spcBef>
              <a:spcAft>
                <a:spcPts val="0"/>
              </a:spcAft>
              <a:buNone/>
            </a:pPr>
            <a:r>
              <a:rPr lang="de" sz="2500">
                <a:solidFill>
                  <a:srgbClr val="FF0000"/>
                </a:solidFill>
                <a:highlight>
                  <a:srgbClr val="FFFFFF"/>
                </a:highlight>
                <a:latin typeface="Roboto"/>
                <a:ea typeface="Roboto"/>
                <a:cs typeface="Roboto"/>
                <a:sym typeface="Roboto"/>
              </a:rPr>
              <a:t>heſſen</a:t>
            </a:r>
            <a:r>
              <a:rPr lang="de" sz="2500">
                <a:solidFill>
                  <a:srgbClr val="0D0D0D"/>
                </a:solidFill>
                <a:highlight>
                  <a:srgbClr val="FFFFFF"/>
                </a:highlight>
                <a:latin typeface="Roboto"/>
                <a:ea typeface="Roboto"/>
                <a:cs typeface="Roboto"/>
                <a:sym typeface="Roboto"/>
              </a:rPr>
              <a:t>. Der Samen dieſer Hölli-</a:t>
            </a:r>
            <a:endParaRPr sz="2500">
              <a:solidFill>
                <a:srgbClr val="0D0D0D"/>
              </a:solidFill>
              <a:highlight>
                <a:srgbClr val="FFFFFF"/>
              </a:highlight>
              <a:latin typeface="Roboto"/>
              <a:ea typeface="Roboto"/>
              <a:cs typeface="Roboto"/>
              <a:sym typeface="Roboto"/>
            </a:endParaRPr>
          </a:p>
          <a:p>
            <a:pPr indent="0" lvl="0" marL="0" rtl="0" algn="l">
              <a:lnSpc>
                <a:spcPct val="118000"/>
              </a:lnSpc>
              <a:spcBef>
                <a:spcPts val="0"/>
              </a:spcBef>
              <a:spcAft>
                <a:spcPts val="0"/>
              </a:spcAft>
              <a:buNone/>
            </a:pPr>
            <a:r>
              <a:rPr lang="de" sz="2500">
                <a:solidFill>
                  <a:srgbClr val="0D0D0D"/>
                </a:solidFill>
                <a:highlight>
                  <a:srgbClr val="FFFFFF"/>
                </a:highlight>
                <a:latin typeface="Roboto"/>
                <a:ea typeface="Roboto"/>
                <a:cs typeface="Roboto"/>
                <a:sym typeface="Roboto"/>
              </a:rPr>
              <a:t>ſchen Schlangen/ ſind nicht die </a:t>
            </a:r>
            <a:r>
              <a:rPr lang="de" sz="2500">
                <a:solidFill>
                  <a:srgbClr val="FF0000"/>
                </a:solidFill>
                <a:highlight>
                  <a:srgbClr val="FFFFFF"/>
                </a:highlight>
                <a:latin typeface="Roboto"/>
                <a:ea typeface="Roboto"/>
                <a:cs typeface="Roboto"/>
                <a:sym typeface="Roboto"/>
              </a:rPr>
              <a:t>verworffene</a:t>
            </a:r>
            <a:r>
              <a:rPr lang="de" sz="2500">
                <a:solidFill>
                  <a:srgbClr val="0D0D0D"/>
                </a:solidFill>
                <a:highlight>
                  <a:srgbClr val="FFFFFF"/>
                </a:highlight>
                <a:latin typeface="Roboto"/>
                <a:ea typeface="Roboto"/>
                <a:cs typeface="Roboto"/>
                <a:sym typeface="Roboto"/>
              </a:rPr>
              <a:t> Geiſter/ welche die</a:t>
            </a:r>
            <a:endParaRPr sz="2500">
              <a:solidFill>
                <a:srgbClr val="0D0D0D"/>
              </a:solidFill>
              <a:highlight>
                <a:srgbClr val="FFFFFF"/>
              </a:highlight>
              <a:latin typeface="Roboto"/>
              <a:ea typeface="Roboto"/>
              <a:cs typeface="Roboto"/>
              <a:sym typeface="Roboto"/>
            </a:endParaRPr>
          </a:p>
          <a:p>
            <a:pPr indent="0" lvl="0" marL="0" rtl="0" algn="l">
              <a:lnSpc>
                <a:spcPct val="118000"/>
              </a:lnSpc>
              <a:spcBef>
                <a:spcPts val="0"/>
              </a:spcBef>
              <a:spcAft>
                <a:spcPts val="0"/>
              </a:spcAft>
              <a:buNone/>
            </a:pPr>
            <a:r>
              <a:rPr lang="de" sz="2500">
                <a:solidFill>
                  <a:srgbClr val="0D0D0D"/>
                </a:solidFill>
                <a:highlight>
                  <a:srgbClr val="FFFFFF"/>
                </a:highlight>
                <a:latin typeface="Roboto"/>
                <a:ea typeface="Roboto"/>
                <a:cs typeface="Roboto"/>
                <a:sym typeface="Roboto"/>
              </a:rPr>
              <a:t>Schrifft ſonſt des Teuffels Engel nennet; ſondern die </a:t>
            </a:r>
            <a:r>
              <a:rPr lang="de" sz="2500">
                <a:solidFill>
                  <a:srgbClr val="FF0000"/>
                </a:solidFill>
                <a:highlight>
                  <a:srgbClr val="FFFFFF"/>
                </a:highlight>
                <a:latin typeface="Roboto"/>
                <a:ea typeface="Roboto"/>
                <a:cs typeface="Roboto"/>
                <a:sym typeface="Roboto"/>
              </a:rPr>
              <a:t>Gottloſe</a:t>
            </a:r>
            <a:endParaRPr sz="2500">
              <a:solidFill>
                <a:srgbClr val="FF0000"/>
              </a:solidFill>
              <a:highlight>
                <a:srgbClr val="FFFFFF"/>
              </a:highlight>
              <a:latin typeface="Roboto"/>
              <a:ea typeface="Roboto"/>
              <a:cs typeface="Roboto"/>
              <a:sym typeface="Roboto"/>
            </a:endParaRPr>
          </a:p>
          <a:p>
            <a:pPr indent="0" lvl="0" marL="0" rtl="0" algn="l">
              <a:lnSpc>
                <a:spcPct val="118000"/>
              </a:lnSpc>
              <a:spcBef>
                <a:spcPts val="0"/>
              </a:spcBef>
              <a:spcAft>
                <a:spcPts val="0"/>
              </a:spcAft>
              <a:buNone/>
            </a:pPr>
            <a:r>
              <a:rPr lang="de" sz="2500">
                <a:solidFill>
                  <a:srgbClr val="0D0D0D"/>
                </a:solidFill>
                <a:highlight>
                  <a:srgbClr val="FFFFFF"/>
                </a:highlight>
                <a:latin typeface="Roboto"/>
                <a:ea typeface="Roboto"/>
                <a:cs typeface="Roboto"/>
                <a:sym typeface="Roboto"/>
              </a:rPr>
              <a:t>Menſchen/ welche/ weil ſie von jhrem Vatter dem Teuffel/ auch</a:t>
            </a:r>
            <a:endParaRPr sz="2500">
              <a:solidFill>
                <a:srgbClr val="0D0D0D"/>
              </a:solidFill>
              <a:highlight>
                <a:srgbClr val="FFFFFF"/>
              </a:highlight>
              <a:latin typeface="Roboto"/>
              <a:ea typeface="Roboto"/>
              <a:cs typeface="Roboto"/>
              <a:sym typeface="Roboto"/>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p2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de"/>
              <a:t>Experiment 3b: OCR-Denormalisierung mit Zeilenumbruch</a:t>
            </a:r>
            <a:endParaRPr/>
          </a:p>
        </p:txBody>
      </p:sp>
      <p:pic>
        <p:nvPicPr>
          <p:cNvPr id="149" name="Google Shape;149;p26"/>
          <p:cNvPicPr preferRelativeResize="0"/>
          <p:nvPr/>
        </p:nvPicPr>
        <p:blipFill>
          <a:blip r:embed="rId3">
            <a:alphaModFix/>
          </a:blip>
          <a:stretch>
            <a:fillRect/>
          </a:stretch>
        </p:blipFill>
        <p:spPr>
          <a:xfrm>
            <a:off x="152400" y="1170125"/>
            <a:ext cx="8541547" cy="38209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2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de"/>
              <a:t>Experiment 3b: OCR-Denormalisierung… </a:t>
            </a:r>
            <a:endParaRPr/>
          </a:p>
        </p:txBody>
      </p:sp>
      <p:sp>
        <p:nvSpPr>
          <p:cNvPr id="155" name="Google Shape;155;p27"/>
          <p:cNvSpPr txBox="1"/>
          <p:nvPr>
            <p:ph idx="1" type="body"/>
          </p:nvPr>
        </p:nvSpPr>
        <p:spPr>
          <a:xfrm>
            <a:off x="6601350" y="879650"/>
            <a:ext cx="1991700" cy="32631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de"/>
              <a:t>Ausgabe: 3. durch </a:t>
            </a:r>
            <a:r>
              <a:rPr lang="de" u="sng">
                <a:solidFill>
                  <a:schemeClr val="accent5"/>
                </a:solidFill>
                <a:hlinkClick r:id="rId3">
                  <a:extLst>
                    <a:ext uri="{A12FA001-AC4F-418D-AE19-62706E023703}">
                      <ahyp:hlinkClr val="tx"/>
                    </a:ext>
                  </a:extLst>
                </a:hlinkClick>
              </a:rPr>
              <a:t>ChatGPT 4 denormalisierte Textversion</a:t>
            </a:r>
            <a:endParaRPr sz="1200">
              <a:solidFill>
                <a:srgbClr val="0D0D0D"/>
              </a:solidFill>
              <a:highlight>
                <a:srgbClr val="FFFFFF"/>
              </a:highlight>
              <a:latin typeface="Roboto"/>
              <a:ea typeface="Roboto"/>
              <a:cs typeface="Roboto"/>
              <a:sym typeface="Roboto"/>
            </a:endParaRPr>
          </a:p>
        </p:txBody>
      </p:sp>
      <p:pic>
        <p:nvPicPr>
          <p:cNvPr id="156" name="Google Shape;156;p27"/>
          <p:cNvPicPr preferRelativeResize="0"/>
          <p:nvPr/>
        </p:nvPicPr>
        <p:blipFill>
          <a:blip r:embed="rId4">
            <a:alphaModFix/>
          </a:blip>
          <a:stretch>
            <a:fillRect/>
          </a:stretch>
        </p:blipFill>
        <p:spPr>
          <a:xfrm>
            <a:off x="3817220" y="952800"/>
            <a:ext cx="2224855" cy="4190700"/>
          </a:xfrm>
          <a:prstGeom prst="rect">
            <a:avLst/>
          </a:prstGeom>
          <a:noFill/>
          <a:ln>
            <a:noFill/>
          </a:ln>
        </p:spPr>
      </p:pic>
      <p:pic>
        <p:nvPicPr>
          <p:cNvPr id="157" name="Google Shape;157;p27"/>
          <p:cNvPicPr preferRelativeResize="0"/>
          <p:nvPr/>
        </p:nvPicPr>
        <p:blipFill>
          <a:blip r:embed="rId5">
            <a:alphaModFix/>
          </a:blip>
          <a:stretch>
            <a:fillRect/>
          </a:stretch>
        </p:blipFill>
        <p:spPr>
          <a:xfrm>
            <a:off x="781625" y="952800"/>
            <a:ext cx="2476325" cy="419069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pic>
        <p:nvPicPr>
          <p:cNvPr id="162" name="Google Shape;162;p28"/>
          <p:cNvPicPr preferRelativeResize="0"/>
          <p:nvPr/>
        </p:nvPicPr>
        <p:blipFill>
          <a:blip r:embed="rId3">
            <a:alphaModFix/>
          </a:blip>
          <a:stretch>
            <a:fillRect/>
          </a:stretch>
        </p:blipFill>
        <p:spPr>
          <a:xfrm>
            <a:off x="2835162" y="1314725"/>
            <a:ext cx="5800725" cy="2609850"/>
          </a:xfrm>
          <a:prstGeom prst="rect">
            <a:avLst/>
          </a:prstGeom>
          <a:noFill/>
          <a:ln>
            <a:noFill/>
          </a:ln>
        </p:spPr>
      </p:pic>
      <p:sp>
        <p:nvSpPr>
          <p:cNvPr id="163" name="Google Shape;163;p2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de"/>
              <a:t>Experiment 4: OCR with GPT vision</a:t>
            </a:r>
            <a:endParaRPr/>
          </a:p>
        </p:txBody>
      </p:sp>
      <p:pic>
        <p:nvPicPr>
          <p:cNvPr id="164" name="Google Shape;164;p28"/>
          <p:cNvPicPr preferRelativeResize="0"/>
          <p:nvPr/>
        </p:nvPicPr>
        <p:blipFill>
          <a:blip r:embed="rId4">
            <a:alphaModFix/>
          </a:blip>
          <a:stretch>
            <a:fillRect/>
          </a:stretch>
        </p:blipFill>
        <p:spPr>
          <a:xfrm>
            <a:off x="152400" y="892475"/>
            <a:ext cx="2590987" cy="4251025"/>
          </a:xfrm>
          <a:prstGeom prst="rect">
            <a:avLst/>
          </a:prstGeom>
          <a:noFill/>
          <a:ln>
            <a:noFill/>
          </a:ln>
        </p:spPr>
      </p:pic>
      <p:pic>
        <p:nvPicPr>
          <p:cNvPr id="165" name="Google Shape;165;p28"/>
          <p:cNvPicPr preferRelativeResize="0"/>
          <p:nvPr/>
        </p:nvPicPr>
        <p:blipFill>
          <a:blip r:embed="rId5">
            <a:alphaModFix/>
          </a:blip>
          <a:stretch>
            <a:fillRect/>
          </a:stretch>
        </p:blipFill>
        <p:spPr>
          <a:xfrm>
            <a:off x="2887112" y="865325"/>
            <a:ext cx="5438775" cy="504825"/>
          </a:xfrm>
          <a:prstGeom prst="rect">
            <a:avLst/>
          </a:prstGeom>
          <a:noFill/>
          <a:ln>
            <a:noFill/>
          </a:ln>
        </p:spPr>
      </p:pic>
      <p:pic>
        <p:nvPicPr>
          <p:cNvPr id="166" name="Google Shape;166;p28"/>
          <p:cNvPicPr preferRelativeResize="0"/>
          <p:nvPr/>
        </p:nvPicPr>
        <p:blipFill>
          <a:blip r:embed="rId6">
            <a:alphaModFix/>
          </a:blip>
          <a:stretch>
            <a:fillRect/>
          </a:stretch>
        </p:blipFill>
        <p:spPr>
          <a:xfrm>
            <a:off x="2906138" y="3619500"/>
            <a:ext cx="5553075" cy="14478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2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de"/>
              <a:t>Experiment 4: OCR with GPT vision</a:t>
            </a:r>
            <a:endParaRPr/>
          </a:p>
        </p:txBody>
      </p:sp>
      <p:pic>
        <p:nvPicPr>
          <p:cNvPr id="172" name="Google Shape;172;p29"/>
          <p:cNvPicPr preferRelativeResize="0"/>
          <p:nvPr/>
        </p:nvPicPr>
        <p:blipFill>
          <a:blip r:embed="rId3">
            <a:alphaModFix/>
          </a:blip>
          <a:stretch>
            <a:fillRect/>
          </a:stretch>
        </p:blipFill>
        <p:spPr>
          <a:xfrm>
            <a:off x="311695" y="952800"/>
            <a:ext cx="2224855" cy="4190700"/>
          </a:xfrm>
          <a:prstGeom prst="rect">
            <a:avLst/>
          </a:prstGeom>
          <a:noFill/>
          <a:ln>
            <a:noFill/>
          </a:ln>
        </p:spPr>
      </p:pic>
      <p:pic>
        <p:nvPicPr>
          <p:cNvPr id="173" name="Google Shape;173;p29"/>
          <p:cNvPicPr preferRelativeResize="0"/>
          <p:nvPr/>
        </p:nvPicPr>
        <p:blipFill>
          <a:blip r:embed="rId4">
            <a:alphaModFix/>
          </a:blip>
          <a:stretch>
            <a:fillRect/>
          </a:stretch>
        </p:blipFill>
        <p:spPr>
          <a:xfrm>
            <a:off x="2688950" y="952800"/>
            <a:ext cx="2432926" cy="4190700"/>
          </a:xfrm>
          <a:prstGeom prst="rect">
            <a:avLst/>
          </a:prstGeom>
          <a:noFill/>
          <a:ln>
            <a:noFill/>
          </a:ln>
        </p:spPr>
      </p:pic>
      <p:sp>
        <p:nvSpPr>
          <p:cNvPr id="174" name="Google Shape;174;p29"/>
          <p:cNvSpPr txBox="1"/>
          <p:nvPr>
            <p:ph idx="1" type="body"/>
          </p:nvPr>
        </p:nvSpPr>
        <p:spPr>
          <a:xfrm>
            <a:off x="5449700" y="952800"/>
            <a:ext cx="3522000" cy="4190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de"/>
              <a:t>Ausgabe: Durch GPT </a:t>
            </a:r>
            <a:r>
              <a:rPr i="1" lang="de"/>
              <a:t>OCR with GPT vision</a:t>
            </a:r>
            <a:r>
              <a:rPr lang="de"/>
              <a:t> erzeugte Textversion</a:t>
            </a:r>
            <a:endParaRPr/>
          </a:p>
          <a:p>
            <a:pPr indent="-342900" lvl="0" marL="457200" rtl="0" algn="l">
              <a:spcBef>
                <a:spcPts val="1200"/>
              </a:spcBef>
              <a:spcAft>
                <a:spcPts val="0"/>
              </a:spcAft>
              <a:buSzPts val="1800"/>
              <a:buChar char="●"/>
            </a:pPr>
            <a:r>
              <a:rPr lang="de"/>
              <a:t>Konzept der historischen Orthographie nicht gut getroffen</a:t>
            </a:r>
            <a:endParaRPr/>
          </a:p>
          <a:p>
            <a:pPr indent="-317500" lvl="1" marL="914400" rtl="0" algn="l">
              <a:spcBef>
                <a:spcPts val="0"/>
              </a:spcBef>
              <a:spcAft>
                <a:spcPts val="0"/>
              </a:spcAft>
              <a:buSzPts val="1400"/>
              <a:buChar char="○"/>
            </a:pPr>
            <a:r>
              <a:rPr lang="de"/>
              <a:t>übergestelltes `e` mit wiederholtem Prompting erzwungen</a:t>
            </a:r>
            <a:endParaRPr/>
          </a:p>
          <a:p>
            <a:pPr indent="-342900" lvl="0" marL="457200" rtl="0" algn="l">
              <a:spcBef>
                <a:spcPts val="0"/>
              </a:spcBef>
              <a:spcAft>
                <a:spcPts val="0"/>
              </a:spcAft>
              <a:buSzPts val="1800"/>
              <a:buChar char="●"/>
            </a:pPr>
            <a:r>
              <a:rPr lang="de"/>
              <a:t>Zeilenfall bis auf Marginalie korrekt</a:t>
            </a:r>
            <a:endParaRPr/>
          </a:p>
          <a:p>
            <a:pPr indent="-342900" lvl="0" marL="457200" rtl="0" algn="l">
              <a:spcBef>
                <a:spcPts val="0"/>
              </a:spcBef>
              <a:spcAft>
                <a:spcPts val="0"/>
              </a:spcAft>
              <a:buSzPts val="1800"/>
              <a:buChar char="●"/>
            </a:pPr>
            <a:r>
              <a:rPr lang="de"/>
              <a:t>ziemlich viele OCR-Fehler</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3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de"/>
              <a:t>Implikationen</a:t>
            </a:r>
            <a:endParaRPr/>
          </a:p>
        </p:txBody>
      </p:sp>
      <p:sp>
        <p:nvSpPr>
          <p:cNvPr id="180" name="Google Shape;180;p30"/>
          <p:cNvSpPr txBox="1"/>
          <p:nvPr>
            <p:ph idx="1" type="body"/>
          </p:nvPr>
        </p:nvSpPr>
        <p:spPr>
          <a:xfrm>
            <a:off x="3048900" y="2740975"/>
            <a:ext cx="2891700" cy="218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de" sz="1600"/>
              <a:t>Juan, Editionswissenschaftler</a:t>
            </a:r>
            <a:endParaRPr sz="1600"/>
          </a:p>
          <a:p>
            <a:pPr indent="0" lvl="0" marL="0" rtl="0" algn="l">
              <a:spcBef>
                <a:spcPts val="1200"/>
              </a:spcBef>
              <a:spcAft>
                <a:spcPts val="1200"/>
              </a:spcAft>
              <a:buNone/>
            </a:pPr>
            <a:r>
              <a:rPr lang="de" sz="1400"/>
              <a:t>„Die automatisch erzeugten historischen Schreibungen können den Editionsprozess ggf. beschleunigen; die bessere Textqualität unbedingt!“</a:t>
            </a:r>
            <a:endParaRPr sz="1200"/>
          </a:p>
        </p:txBody>
      </p:sp>
      <p:pic>
        <p:nvPicPr>
          <p:cNvPr id="181" name="Google Shape;181;p30"/>
          <p:cNvPicPr preferRelativeResize="0"/>
          <p:nvPr/>
        </p:nvPicPr>
        <p:blipFill rotWithShape="1">
          <a:blip r:embed="rId3">
            <a:alphaModFix/>
          </a:blip>
          <a:srcRect b="0" l="11431" r="24416" t="11933"/>
          <a:stretch/>
        </p:blipFill>
        <p:spPr>
          <a:xfrm>
            <a:off x="675400" y="1017725"/>
            <a:ext cx="1830575" cy="1675350"/>
          </a:xfrm>
          <a:prstGeom prst="rect">
            <a:avLst/>
          </a:prstGeom>
          <a:noFill/>
          <a:ln>
            <a:noFill/>
          </a:ln>
        </p:spPr>
      </p:pic>
      <p:pic>
        <p:nvPicPr>
          <p:cNvPr id="182" name="Google Shape;182;p30"/>
          <p:cNvPicPr preferRelativeResize="0"/>
          <p:nvPr/>
        </p:nvPicPr>
        <p:blipFill rotWithShape="1">
          <a:blip r:embed="rId4">
            <a:alphaModFix/>
          </a:blip>
          <a:srcRect b="57492" l="49440" r="32458" t="18797"/>
          <a:stretch/>
        </p:blipFill>
        <p:spPr>
          <a:xfrm>
            <a:off x="3946051" y="506677"/>
            <a:ext cx="1251886" cy="2186399"/>
          </a:xfrm>
          <a:prstGeom prst="rect">
            <a:avLst/>
          </a:prstGeom>
          <a:noFill/>
          <a:ln>
            <a:noFill/>
          </a:ln>
        </p:spPr>
      </p:pic>
      <p:pic>
        <p:nvPicPr>
          <p:cNvPr id="183" name="Google Shape;183;p30"/>
          <p:cNvPicPr preferRelativeResize="0"/>
          <p:nvPr/>
        </p:nvPicPr>
        <p:blipFill rotWithShape="1">
          <a:blip r:embed="rId5">
            <a:alphaModFix/>
          </a:blip>
          <a:srcRect b="64254" l="86099" r="0" t="14096"/>
          <a:stretch/>
        </p:blipFill>
        <p:spPr>
          <a:xfrm>
            <a:off x="6714200" y="521225"/>
            <a:ext cx="1871703" cy="2186400"/>
          </a:xfrm>
          <a:prstGeom prst="rect">
            <a:avLst/>
          </a:prstGeom>
          <a:noFill/>
          <a:ln>
            <a:noFill/>
          </a:ln>
        </p:spPr>
      </p:pic>
      <p:sp>
        <p:nvSpPr>
          <p:cNvPr id="184" name="Google Shape;184;p30"/>
          <p:cNvSpPr txBox="1"/>
          <p:nvPr>
            <p:ph idx="1" type="body"/>
          </p:nvPr>
        </p:nvSpPr>
        <p:spPr>
          <a:xfrm>
            <a:off x="311700" y="2740825"/>
            <a:ext cx="2737200" cy="218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de" sz="1600"/>
              <a:t>Alexander, Korpuslinguist</a:t>
            </a:r>
            <a:endParaRPr sz="1600"/>
          </a:p>
          <a:p>
            <a:pPr indent="0" lvl="0" marL="0" rtl="0" algn="l">
              <a:spcBef>
                <a:spcPts val="1200"/>
              </a:spcBef>
              <a:spcAft>
                <a:spcPts val="1200"/>
              </a:spcAft>
              <a:buNone/>
            </a:pPr>
            <a:r>
              <a:rPr lang="de" sz="1400"/>
              <a:t>„Wunderbar: Bibliotheken korrigiert Eure OCR! Die so entstehenden Korpora sind deutlich rauschärmer.“</a:t>
            </a:r>
            <a:endParaRPr sz="1400"/>
          </a:p>
        </p:txBody>
      </p:sp>
      <p:sp>
        <p:nvSpPr>
          <p:cNvPr id="185" name="Google Shape;185;p30"/>
          <p:cNvSpPr txBox="1"/>
          <p:nvPr>
            <p:ph idx="1" type="body"/>
          </p:nvPr>
        </p:nvSpPr>
        <p:spPr>
          <a:xfrm>
            <a:off x="6095100" y="2740975"/>
            <a:ext cx="2934300" cy="218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de" sz="1600"/>
              <a:t>Matthias, OCR-Experte</a:t>
            </a:r>
            <a:endParaRPr sz="1600"/>
          </a:p>
          <a:p>
            <a:pPr indent="0" lvl="0" marL="0" rtl="0" algn="l">
              <a:spcBef>
                <a:spcPts val="1200"/>
              </a:spcBef>
              <a:spcAft>
                <a:spcPts val="1200"/>
              </a:spcAft>
              <a:buNone/>
            </a:pPr>
            <a:r>
              <a:rPr lang="de" sz="1400"/>
              <a:t>„Die Ground-Truth-Erstellung kann von den vorgestellten Experimenten nur sehr bedingt profitieren.“</a:t>
            </a:r>
            <a:endParaRPr sz="12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p3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de"/>
              <a:t>Diskussion</a:t>
            </a:r>
            <a:endParaRPr/>
          </a:p>
        </p:txBody>
      </p:sp>
      <p:sp>
        <p:nvSpPr>
          <p:cNvPr id="191" name="Google Shape;191;p31"/>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de"/>
              <a:t>Was sind unsere Vorstellungen von einer „Textwiedergabe“?</a:t>
            </a:r>
            <a:endParaRPr/>
          </a:p>
          <a:p>
            <a:pPr indent="-342900" lvl="0" marL="457200" rtl="0" algn="l">
              <a:spcBef>
                <a:spcPts val="1200"/>
              </a:spcBef>
              <a:spcAft>
                <a:spcPts val="0"/>
              </a:spcAft>
              <a:buSzPts val="1800"/>
              <a:buChar char="●"/>
            </a:pPr>
            <a:r>
              <a:rPr lang="de"/>
              <a:t>historisch vs. zeitgenössisch</a:t>
            </a:r>
            <a:endParaRPr/>
          </a:p>
          <a:p>
            <a:pPr indent="-342900" lvl="0" marL="457200" rtl="0" algn="l">
              <a:spcBef>
                <a:spcPts val="0"/>
              </a:spcBef>
              <a:spcAft>
                <a:spcPts val="0"/>
              </a:spcAft>
              <a:buSzPts val="1800"/>
              <a:buChar char="●"/>
            </a:pPr>
            <a:r>
              <a:rPr lang="de"/>
              <a:t>orthographisch vs. syntaktisch vs. semantisch vs. pragmatisch</a:t>
            </a:r>
            <a:endParaRPr/>
          </a:p>
          <a:p>
            <a:pPr indent="-342900" lvl="0" marL="457200" rtl="0" algn="l">
              <a:spcBef>
                <a:spcPts val="0"/>
              </a:spcBef>
              <a:spcAft>
                <a:spcPts val="0"/>
              </a:spcAft>
              <a:buSzPts val="1800"/>
              <a:buChar char="●"/>
            </a:pPr>
            <a:r>
              <a:rPr lang="de"/>
              <a:t>Zielsprache?</a:t>
            </a:r>
            <a:endParaRPr/>
          </a:p>
          <a:p>
            <a:pPr indent="0" lvl="0" marL="0" rtl="0" algn="l">
              <a:spcBef>
                <a:spcPts val="1200"/>
              </a:spcBef>
              <a:spcAft>
                <a:spcPts val="0"/>
              </a:spcAft>
              <a:buNone/>
            </a:pPr>
            <a:r>
              <a:rPr lang="de"/>
              <a:t>Wie wichtig ist uns Transparenz bzw. Reproduzierbarkeit?</a:t>
            </a:r>
            <a:endParaRPr/>
          </a:p>
          <a:p>
            <a:pPr indent="-342900" lvl="0" marL="457200" rtl="0" algn="l">
              <a:spcBef>
                <a:spcPts val="1200"/>
              </a:spcBef>
              <a:spcAft>
                <a:spcPts val="0"/>
              </a:spcAft>
              <a:buSzPts val="1800"/>
              <a:buChar char="●"/>
            </a:pPr>
            <a:r>
              <a:rPr lang="de"/>
              <a:t>freie Software, kostenlose Software, kommerzielle Software</a:t>
            </a:r>
            <a:endParaRPr/>
          </a:p>
          <a:p>
            <a:pPr indent="-342900" lvl="0" marL="457200" rtl="0" algn="l">
              <a:spcBef>
                <a:spcPts val="0"/>
              </a:spcBef>
              <a:spcAft>
                <a:spcPts val="0"/>
              </a:spcAft>
              <a:buSzPts val="1800"/>
              <a:buChar char="●"/>
            </a:pPr>
            <a:r>
              <a:rPr lang="de"/>
              <a:t>freie Daten, kostenlose Daten, kommerziell genutzte Daten</a:t>
            </a:r>
            <a:endParaRPr/>
          </a:p>
          <a:p>
            <a:pPr indent="-342900" lvl="0" marL="457200" rtl="0" algn="l">
              <a:spcBef>
                <a:spcPts val="0"/>
              </a:spcBef>
              <a:spcAft>
                <a:spcPts val="0"/>
              </a:spcAft>
              <a:buSzPts val="1800"/>
              <a:buChar char="●"/>
            </a:pPr>
            <a:r>
              <a:rPr lang="de"/>
              <a:t>Determinismus!</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de"/>
              <a:t>Hintergrund</a:t>
            </a:r>
            <a:endParaRPr/>
          </a:p>
        </p:txBody>
      </p:sp>
      <p:sp>
        <p:nvSpPr>
          <p:cNvPr id="61" name="Google Shape;61;p14"/>
          <p:cNvSpPr txBox="1"/>
          <p:nvPr>
            <p:ph idx="1" type="body"/>
          </p:nvPr>
        </p:nvSpPr>
        <p:spPr>
          <a:xfrm>
            <a:off x="3048900" y="2740975"/>
            <a:ext cx="2891700" cy="218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de" sz="1600"/>
              <a:t>Juan, Editionswissenschaftler</a:t>
            </a:r>
            <a:endParaRPr sz="1600"/>
          </a:p>
          <a:p>
            <a:pPr indent="-317500" lvl="0" marL="457200" rtl="0" algn="l">
              <a:spcBef>
                <a:spcPts val="1200"/>
              </a:spcBef>
              <a:spcAft>
                <a:spcPts val="0"/>
              </a:spcAft>
              <a:buSzPts val="1400"/>
              <a:buChar char="●"/>
            </a:pPr>
            <a:r>
              <a:rPr lang="de" sz="1400"/>
              <a:t>interessiert an historisch-kritischen Editionen</a:t>
            </a:r>
            <a:endParaRPr sz="1400"/>
          </a:p>
          <a:p>
            <a:pPr indent="-304800" lvl="1" marL="914400" rtl="0" algn="l">
              <a:spcBef>
                <a:spcPts val="0"/>
              </a:spcBef>
              <a:spcAft>
                <a:spcPts val="0"/>
              </a:spcAft>
              <a:buSzPts val="1200"/>
              <a:buChar char="○"/>
            </a:pPr>
            <a:r>
              <a:rPr lang="de" sz="1200"/>
              <a:t>historische Schreibung</a:t>
            </a:r>
            <a:endParaRPr sz="1200"/>
          </a:p>
          <a:p>
            <a:pPr indent="-304800" lvl="1" marL="914400" rtl="0" algn="l">
              <a:spcBef>
                <a:spcPts val="0"/>
              </a:spcBef>
              <a:spcAft>
                <a:spcPts val="0"/>
              </a:spcAft>
              <a:buSzPts val="1200"/>
              <a:buChar char="○"/>
            </a:pPr>
            <a:r>
              <a:rPr lang="de" sz="1200"/>
              <a:t>ohne Originalzeilenfall bzw. -trennung</a:t>
            </a:r>
            <a:endParaRPr sz="1200"/>
          </a:p>
        </p:txBody>
      </p:sp>
      <p:pic>
        <p:nvPicPr>
          <p:cNvPr id="62" name="Google Shape;62;p14"/>
          <p:cNvPicPr preferRelativeResize="0"/>
          <p:nvPr/>
        </p:nvPicPr>
        <p:blipFill rotWithShape="1">
          <a:blip r:embed="rId3">
            <a:alphaModFix/>
          </a:blip>
          <a:srcRect b="0" l="11431" r="24416" t="11933"/>
          <a:stretch/>
        </p:blipFill>
        <p:spPr>
          <a:xfrm>
            <a:off x="675400" y="1017725"/>
            <a:ext cx="1830575" cy="1675350"/>
          </a:xfrm>
          <a:prstGeom prst="rect">
            <a:avLst/>
          </a:prstGeom>
          <a:noFill/>
          <a:ln>
            <a:noFill/>
          </a:ln>
        </p:spPr>
      </p:pic>
      <p:pic>
        <p:nvPicPr>
          <p:cNvPr id="63" name="Google Shape;63;p14"/>
          <p:cNvPicPr preferRelativeResize="0"/>
          <p:nvPr/>
        </p:nvPicPr>
        <p:blipFill rotWithShape="1">
          <a:blip r:embed="rId4">
            <a:alphaModFix/>
          </a:blip>
          <a:srcRect b="57492" l="49440" r="32458" t="18797"/>
          <a:stretch/>
        </p:blipFill>
        <p:spPr>
          <a:xfrm>
            <a:off x="3946051" y="506677"/>
            <a:ext cx="1251886" cy="2186399"/>
          </a:xfrm>
          <a:prstGeom prst="rect">
            <a:avLst/>
          </a:prstGeom>
          <a:noFill/>
          <a:ln>
            <a:noFill/>
          </a:ln>
        </p:spPr>
      </p:pic>
      <p:pic>
        <p:nvPicPr>
          <p:cNvPr id="64" name="Google Shape;64;p14"/>
          <p:cNvPicPr preferRelativeResize="0"/>
          <p:nvPr/>
        </p:nvPicPr>
        <p:blipFill rotWithShape="1">
          <a:blip r:embed="rId5">
            <a:alphaModFix/>
          </a:blip>
          <a:srcRect b="64254" l="86099" r="0" t="14096"/>
          <a:stretch/>
        </p:blipFill>
        <p:spPr>
          <a:xfrm>
            <a:off x="6714200" y="521225"/>
            <a:ext cx="1871703" cy="2186400"/>
          </a:xfrm>
          <a:prstGeom prst="rect">
            <a:avLst/>
          </a:prstGeom>
          <a:noFill/>
          <a:ln>
            <a:noFill/>
          </a:ln>
        </p:spPr>
      </p:pic>
      <p:sp>
        <p:nvSpPr>
          <p:cNvPr id="65" name="Google Shape;65;p14"/>
          <p:cNvSpPr txBox="1"/>
          <p:nvPr>
            <p:ph idx="1" type="body"/>
          </p:nvPr>
        </p:nvSpPr>
        <p:spPr>
          <a:xfrm>
            <a:off x="311700" y="2740825"/>
            <a:ext cx="2737200" cy="218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de" sz="1600"/>
              <a:t>Alexander, Korpuslinguist</a:t>
            </a:r>
            <a:endParaRPr sz="1600"/>
          </a:p>
          <a:p>
            <a:pPr indent="-317500" lvl="0" marL="457200" rtl="0" algn="l">
              <a:spcBef>
                <a:spcPts val="1200"/>
              </a:spcBef>
              <a:spcAft>
                <a:spcPts val="0"/>
              </a:spcAft>
              <a:buSzPts val="1400"/>
              <a:buChar char="●"/>
            </a:pPr>
            <a:r>
              <a:rPr lang="de" sz="1400"/>
              <a:t>interessiert an der automatischen Analyse großer Textmengen mit</a:t>
            </a:r>
            <a:endParaRPr sz="1400"/>
          </a:p>
          <a:p>
            <a:pPr indent="-304800" lvl="1" marL="914400" rtl="0" algn="l">
              <a:spcBef>
                <a:spcPts val="0"/>
              </a:spcBef>
              <a:spcAft>
                <a:spcPts val="0"/>
              </a:spcAft>
              <a:buSzPts val="1200"/>
              <a:buChar char="○"/>
            </a:pPr>
            <a:r>
              <a:rPr lang="de" sz="1200"/>
              <a:t>moderner Schreibung</a:t>
            </a:r>
            <a:endParaRPr sz="1200"/>
          </a:p>
          <a:p>
            <a:pPr indent="-304800" lvl="1" marL="914400" rtl="0" algn="l">
              <a:spcBef>
                <a:spcPts val="0"/>
              </a:spcBef>
              <a:spcAft>
                <a:spcPts val="0"/>
              </a:spcAft>
              <a:buSzPts val="1200"/>
              <a:buChar char="○"/>
            </a:pPr>
            <a:r>
              <a:rPr lang="de" sz="1200"/>
              <a:t>ohne Originalzeilenfall bzw. -trennung</a:t>
            </a:r>
            <a:endParaRPr sz="1400"/>
          </a:p>
        </p:txBody>
      </p:sp>
      <p:sp>
        <p:nvSpPr>
          <p:cNvPr id="66" name="Google Shape;66;p14"/>
          <p:cNvSpPr txBox="1"/>
          <p:nvPr>
            <p:ph idx="1" type="body"/>
          </p:nvPr>
        </p:nvSpPr>
        <p:spPr>
          <a:xfrm>
            <a:off x="6095100" y="2740975"/>
            <a:ext cx="2934300" cy="218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de" sz="1600"/>
              <a:t>Matthias, OCR-Experte</a:t>
            </a:r>
            <a:endParaRPr sz="1600"/>
          </a:p>
          <a:p>
            <a:pPr indent="-317500" lvl="0" marL="457200" rtl="0" algn="l">
              <a:spcBef>
                <a:spcPts val="1200"/>
              </a:spcBef>
              <a:spcAft>
                <a:spcPts val="0"/>
              </a:spcAft>
              <a:buSzPts val="1400"/>
              <a:buChar char="●"/>
            </a:pPr>
            <a:r>
              <a:rPr lang="de" sz="1400"/>
              <a:t>interessiert an originalgetreuen, fehlerfreien Trainingsdaten</a:t>
            </a:r>
            <a:endParaRPr sz="1400"/>
          </a:p>
          <a:p>
            <a:pPr indent="-304800" lvl="1" marL="914400" rtl="0" algn="l">
              <a:spcBef>
                <a:spcPts val="0"/>
              </a:spcBef>
              <a:spcAft>
                <a:spcPts val="0"/>
              </a:spcAft>
              <a:buSzPts val="1200"/>
              <a:buChar char="○"/>
            </a:pPr>
            <a:r>
              <a:rPr lang="de" sz="1200"/>
              <a:t>historische Schreibung</a:t>
            </a:r>
            <a:endParaRPr sz="1200"/>
          </a:p>
          <a:p>
            <a:pPr indent="-304800" lvl="1" marL="914400" rtl="0" algn="l">
              <a:spcBef>
                <a:spcPts val="0"/>
              </a:spcBef>
              <a:spcAft>
                <a:spcPts val="0"/>
              </a:spcAft>
              <a:buSzPts val="1200"/>
              <a:buChar char="○"/>
            </a:pPr>
            <a:r>
              <a:rPr lang="de" sz="1200"/>
              <a:t>originaler Zeilenfall und -trennung</a:t>
            </a:r>
            <a:endParaRPr sz="12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p3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de"/>
              <a:t>Fragen? Anmerkungen? Ideen?</a:t>
            </a:r>
            <a:endParaRPr/>
          </a:p>
        </p:txBody>
      </p:sp>
      <p:sp>
        <p:nvSpPr>
          <p:cNvPr id="197" name="Google Shape;197;p32"/>
          <p:cNvSpPr txBox="1"/>
          <p:nvPr>
            <p:ph type="title"/>
          </p:nvPr>
        </p:nvSpPr>
        <p:spPr>
          <a:xfrm>
            <a:off x="311700" y="238120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de"/>
              <a:t>Vielen Dank für Ihre Aufmerksamkeit!</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sp>
        <p:nvSpPr>
          <p:cNvPr id="71" name="Google Shape;71;p1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de"/>
              <a:t>Ist-Stand</a:t>
            </a:r>
            <a:endParaRPr/>
          </a:p>
        </p:txBody>
      </p:sp>
      <p:sp>
        <p:nvSpPr>
          <p:cNvPr id="72" name="Google Shape;72;p15"/>
          <p:cNvSpPr txBox="1"/>
          <p:nvPr>
            <p:ph idx="1" type="body"/>
          </p:nvPr>
        </p:nvSpPr>
        <p:spPr>
          <a:xfrm>
            <a:off x="311700" y="1152475"/>
            <a:ext cx="5059200" cy="38535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de"/>
              <a:t>viele Textquellen, wenig Standardisierung</a:t>
            </a:r>
            <a:endParaRPr/>
          </a:p>
          <a:p>
            <a:pPr indent="-317500" lvl="1" marL="914400" rtl="0" algn="l">
              <a:spcBef>
                <a:spcPts val="0"/>
              </a:spcBef>
              <a:spcAft>
                <a:spcPts val="0"/>
              </a:spcAft>
              <a:buSzPts val="1400"/>
              <a:buChar char="○"/>
            </a:pPr>
            <a:r>
              <a:rPr lang="de"/>
              <a:t>manuelle Erzeugung: unterschiedliche Transkriptionsrichtlinien</a:t>
            </a:r>
            <a:endParaRPr/>
          </a:p>
          <a:p>
            <a:pPr indent="-317500" lvl="1" marL="914400" rtl="0" algn="l">
              <a:spcBef>
                <a:spcPts val="0"/>
              </a:spcBef>
              <a:spcAft>
                <a:spcPts val="0"/>
              </a:spcAft>
              <a:buSzPts val="1400"/>
              <a:buChar char="○"/>
            </a:pPr>
            <a:r>
              <a:rPr lang="de"/>
              <a:t>automatische Erzeugung: unterschiedliche Trainingsdaten</a:t>
            </a:r>
            <a:endParaRPr/>
          </a:p>
          <a:p>
            <a:pPr indent="-317500" lvl="1" marL="914400" rtl="0" algn="l">
              <a:spcBef>
                <a:spcPts val="0"/>
              </a:spcBef>
              <a:spcAft>
                <a:spcPts val="0"/>
              </a:spcAft>
              <a:buSzPts val="1400"/>
              <a:buChar char="○"/>
            </a:pPr>
            <a:r>
              <a:rPr lang="de"/>
              <a:t>jegliche Erzeugung: unterschiedliche Fehlerquellen</a:t>
            </a:r>
            <a:endParaRPr/>
          </a:p>
          <a:p>
            <a:pPr indent="-342900" lvl="0" marL="457200" rtl="0" algn="l">
              <a:spcBef>
                <a:spcPts val="0"/>
              </a:spcBef>
              <a:spcAft>
                <a:spcPts val="0"/>
              </a:spcAft>
              <a:buSzPts val="1800"/>
              <a:buChar char="●"/>
            </a:pPr>
            <a:r>
              <a:rPr lang="de"/>
              <a:t>diverse Ansätze zur (semi-)automatischen Nachkorrektur bzw. Normalisierung</a:t>
            </a:r>
            <a:endParaRPr/>
          </a:p>
          <a:p>
            <a:pPr indent="-317500" lvl="1" marL="914400" rtl="0" algn="l">
              <a:spcBef>
                <a:spcPts val="0"/>
              </a:spcBef>
              <a:spcAft>
                <a:spcPts val="0"/>
              </a:spcAft>
              <a:buSzPts val="1400"/>
              <a:buChar char="○"/>
            </a:pPr>
            <a:r>
              <a:rPr lang="de"/>
              <a:t>unterschiedliche Verfahren auf Basis unterschiedlicher Referenzmaterialien, Wortlisten und computerlinguistischer Werkzeuge</a:t>
            </a:r>
            <a:endParaRPr/>
          </a:p>
        </p:txBody>
      </p:sp>
      <p:pic>
        <p:nvPicPr>
          <p:cNvPr id="73" name="Google Shape;73;p15"/>
          <p:cNvPicPr preferRelativeResize="0"/>
          <p:nvPr/>
        </p:nvPicPr>
        <p:blipFill>
          <a:blip r:embed="rId3">
            <a:alphaModFix/>
          </a:blip>
          <a:stretch>
            <a:fillRect/>
          </a:stretch>
        </p:blipFill>
        <p:spPr>
          <a:xfrm>
            <a:off x="7437700" y="445025"/>
            <a:ext cx="1510001" cy="1510001"/>
          </a:xfrm>
          <a:prstGeom prst="rect">
            <a:avLst/>
          </a:prstGeom>
          <a:noFill/>
          <a:ln>
            <a:noFill/>
          </a:ln>
        </p:spPr>
      </p:pic>
      <p:pic>
        <p:nvPicPr>
          <p:cNvPr id="74" name="Google Shape;74;p15"/>
          <p:cNvPicPr preferRelativeResize="0"/>
          <p:nvPr/>
        </p:nvPicPr>
        <p:blipFill>
          <a:blip r:embed="rId4">
            <a:alphaModFix/>
          </a:blip>
          <a:stretch>
            <a:fillRect/>
          </a:stretch>
        </p:blipFill>
        <p:spPr>
          <a:xfrm>
            <a:off x="7260675" y="2129376"/>
            <a:ext cx="1571625" cy="495300"/>
          </a:xfrm>
          <a:prstGeom prst="rect">
            <a:avLst/>
          </a:prstGeom>
          <a:noFill/>
          <a:ln>
            <a:noFill/>
          </a:ln>
        </p:spPr>
      </p:pic>
      <p:pic>
        <p:nvPicPr>
          <p:cNvPr id="75" name="Google Shape;75;p15"/>
          <p:cNvPicPr preferRelativeResize="0"/>
          <p:nvPr/>
        </p:nvPicPr>
        <p:blipFill rotWithShape="1">
          <a:blip r:embed="rId5">
            <a:alphaModFix/>
          </a:blip>
          <a:srcRect b="0" l="0" r="78148" t="0"/>
          <a:stretch/>
        </p:blipFill>
        <p:spPr>
          <a:xfrm>
            <a:off x="6949600" y="2750250"/>
            <a:ext cx="1998100" cy="2145250"/>
          </a:xfrm>
          <a:prstGeom prst="rect">
            <a:avLst/>
          </a:prstGeom>
          <a:noFill/>
          <a:ln>
            <a:noFill/>
          </a:ln>
        </p:spPr>
      </p:pic>
      <p:pic>
        <p:nvPicPr>
          <p:cNvPr id="76" name="Google Shape;76;p15"/>
          <p:cNvPicPr preferRelativeResize="0"/>
          <p:nvPr/>
        </p:nvPicPr>
        <p:blipFill rotWithShape="1">
          <a:blip r:embed="rId6">
            <a:alphaModFix/>
          </a:blip>
          <a:srcRect b="0" l="0" r="65482" t="0"/>
          <a:stretch/>
        </p:blipFill>
        <p:spPr>
          <a:xfrm>
            <a:off x="5270050" y="148175"/>
            <a:ext cx="2104150" cy="1981200"/>
          </a:xfrm>
          <a:prstGeom prst="rect">
            <a:avLst/>
          </a:prstGeom>
          <a:noFill/>
          <a:ln>
            <a:noFill/>
          </a:ln>
        </p:spPr>
      </p:pic>
      <p:pic>
        <p:nvPicPr>
          <p:cNvPr id="77" name="Google Shape;77;p15"/>
          <p:cNvPicPr preferRelativeResize="0"/>
          <p:nvPr/>
        </p:nvPicPr>
        <p:blipFill>
          <a:blip r:embed="rId7">
            <a:alphaModFix/>
          </a:blip>
          <a:stretch>
            <a:fillRect/>
          </a:stretch>
        </p:blipFill>
        <p:spPr>
          <a:xfrm>
            <a:off x="4982950" y="1787854"/>
            <a:ext cx="2061375" cy="1178325"/>
          </a:xfrm>
          <a:prstGeom prst="rect">
            <a:avLst/>
          </a:prstGeom>
          <a:noFill/>
          <a:ln>
            <a:noFill/>
          </a:ln>
        </p:spPr>
      </p:pic>
      <p:pic>
        <p:nvPicPr>
          <p:cNvPr id="78" name="Google Shape;78;p15"/>
          <p:cNvPicPr preferRelativeResize="0"/>
          <p:nvPr/>
        </p:nvPicPr>
        <p:blipFill>
          <a:blip r:embed="rId8">
            <a:alphaModFix/>
          </a:blip>
          <a:stretch>
            <a:fillRect/>
          </a:stretch>
        </p:blipFill>
        <p:spPr>
          <a:xfrm>
            <a:off x="5370900" y="3067875"/>
            <a:ext cx="1510000" cy="15100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1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de"/>
              <a:t>Beispiel: DTA vs. Wikisource</a:t>
            </a:r>
            <a:endParaRPr/>
          </a:p>
        </p:txBody>
      </p:sp>
      <p:pic>
        <p:nvPicPr>
          <p:cNvPr id="84" name="Google Shape;84;p16"/>
          <p:cNvPicPr preferRelativeResize="0"/>
          <p:nvPr/>
        </p:nvPicPr>
        <p:blipFill>
          <a:blip r:embed="rId3">
            <a:alphaModFix/>
          </a:blip>
          <a:stretch>
            <a:fillRect/>
          </a:stretch>
        </p:blipFill>
        <p:spPr>
          <a:xfrm>
            <a:off x="152400" y="1170125"/>
            <a:ext cx="2804054" cy="3820974"/>
          </a:xfrm>
          <a:prstGeom prst="rect">
            <a:avLst/>
          </a:prstGeom>
          <a:noFill/>
          <a:ln>
            <a:noFill/>
          </a:ln>
        </p:spPr>
      </p:pic>
      <p:pic>
        <p:nvPicPr>
          <p:cNvPr id="85" name="Google Shape;85;p16"/>
          <p:cNvPicPr preferRelativeResize="0"/>
          <p:nvPr/>
        </p:nvPicPr>
        <p:blipFill>
          <a:blip r:embed="rId4">
            <a:alphaModFix/>
          </a:blip>
          <a:stretch>
            <a:fillRect/>
          </a:stretch>
        </p:blipFill>
        <p:spPr>
          <a:xfrm>
            <a:off x="3108854" y="1170125"/>
            <a:ext cx="5448300" cy="34480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1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de"/>
              <a:t>Experimentbeschreibung</a:t>
            </a:r>
            <a:endParaRPr/>
          </a:p>
        </p:txBody>
      </p:sp>
      <p:sp>
        <p:nvSpPr>
          <p:cNvPr id="91" name="Google Shape;91;p1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de"/>
              <a:t>Thema: Textbearbeitung durch ChatGPT (Version 4)</a:t>
            </a:r>
            <a:endParaRPr/>
          </a:p>
          <a:p>
            <a:pPr indent="-342900" lvl="0" marL="457200" rtl="0" algn="l">
              <a:spcBef>
                <a:spcPts val="0"/>
              </a:spcBef>
              <a:spcAft>
                <a:spcPts val="0"/>
              </a:spcAft>
              <a:buSzPts val="1800"/>
              <a:buChar char="●"/>
            </a:pPr>
            <a:r>
              <a:rPr lang="de"/>
              <a:t>Eingabe: (fehlerhafter) digitaler Volltext und/oder Digitalisat</a:t>
            </a:r>
            <a:endParaRPr/>
          </a:p>
          <a:p>
            <a:pPr indent="-342900" lvl="0" marL="457200" rtl="0" algn="l">
              <a:spcBef>
                <a:spcPts val="0"/>
              </a:spcBef>
              <a:spcAft>
                <a:spcPts val="0"/>
              </a:spcAft>
              <a:buSzPts val="1800"/>
              <a:buChar char="●"/>
            </a:pPr>
            <a:r>
              <a:rPr lang="de"/>
              <a:t>Aufgabe: Korrektur, Kanonisierung, Herstellung historischer Schreibungen</a:t>
            </a:r>
            <a:endParaRPr/>
          </a:p>
          <a:p>
            <a:pPr indent="-342900" lvl="0" marL="457200" rtl="0" algn="l">
              <a:spcBef>
                <a:spcPts val="0"/>
              </a:spcBef>
              <a:spcAft>
                <a:spcPts val="0"/>
              </a:spcAft>
              <a:buSzPts val="1800"/>
              <a:buChar char="●"/>
            </a:pPr>
            <a:r>
              <a:rPr lang="de"/>
              <a:t>Auswertung: qualitativer Vergleich von Einzelphänomenen</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1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de"/>
              <a:t>Experiment 1: OCR-Korrektur</a:t>
            </a:r>
            <a:endParaRPr/>
          </a:p>
        </p:txBody>
      </p:sp>
      <p:pic>
        <p:nvPicPr>
          <p:cNvPr id="97" name="Google Shape;97;p18"/>
          <p:cNvPicPr preferRelativeResize="0"/>
          <p:nvPr/>
        </p:nvPicPr>
        <p:blipFill>
          <a:blip r:embed="rId3">
            <a:alphaModFix/>
          </a:blip>
          <a:stretch>
            <a:fillRect/>
          </a:stretch>
        </p:blipFill>
        <p:spPr>
          <a:xfrm>
            <a:off x="806688" y="1357124"/>
            <a:ext cx="7530626" cy="27604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1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de"/>
              <a:t>Experiment 1: OCR-Korrektur</a:t>
            </a:r>
            <a:endParaRPr/>
          </a:p>
        </p:txBody>
      </p:sp>
      <p:sp>
        <p:nvSpPr>
          <p:cNvPr id="103" name="Google Shape;103;p19"/>
          <p:cNvSpPr txBox="1"/>
          <p:nvPr>
            <p:ph idx="1" type="body"/>
          </p:nvPr>
        </p:nvSpPr>
        <p:spPr>
          <a:xfrm>
            <a:off x="311700" y="1152475"/>
            <a:ext cx="4260300" cy="3926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de"/>
              <a:t>Eingabe: stark fehlerbehaftete OCR aus den </a:t>
            </a:r>
            <a:r>
              <a:rPr lang="de" u="sng">
                <a:solidFill>
                  <a:schemeClr val="hlink"/>
                </a:solidFill>
                <a:hlinkClick r:id="rId3"/>
              </a:rPr>
              <a:t>digitalen Sammlungen der SLUB</a:t>
            </a:r>
            <a:endParaRPr/>
          </a:p>
          <a:p>
            <a:pPr indent="0" lvl="0" marL="0" rtl="0" algn="l">
              <a:spcBef>
                <a:spcPts val="1200"/>
              </a:spcBef>
              <a:spcAft>
                <a:spcPts val="1200"/>
              </a:spcAft>
              <a:buNone/>
            </a:pPr>
            <a:r>
              <a:rPr lang="de" sz="1200">
                <a:solidFill>
                  <a:srgbClr val="333333"/>
                </a:solidFill>
                <a:latin typeface="Georgia"/>
                <a:ea typeface="Georgia"/>
                <a:cs typeface="Georgia"/>
                <a:sym typeface="Georgia"/>
              </a:rPr>
              <a:t>wegen seiner vielfältigen List deren Nahmen verdienet- Diffe hat- te den Fluch über den Menschen gebracht/ darumb v^rstuchet der tzmftcvor aUmThierm desW des / und verdammet sic also zu Ewiger Qaal: Diese hatte sich aussden Ä)ron gestellt/ darumb siürtzet sie der HErr herunter/daß sic also musteauff ihrem Bauche gehen / und Erden fresien: Die- se herschctc über den Menschen/ und cs wird der Mensch von ihr befreyct/ und Feindschafft gegen sie und ihrem Gamm ihme vcr- heissen. Der Gaame dieser Höl- lischen Gchlangen/sind nicht die verworffenc Geister / welche die Schnfft sonst des Teuffels Ln- xxv'41 gel nennet; sondern die Gottlose Menschen / welche/weil sie von ihrem Vatter dem Teuffel/auch</a:t>
            </a:r>
            <a:endParaRPr/>
          </a:p>
        </p:txBody>
      </p:sp>
      <p:sp>
        <p:nvSpPr>
          <p:cNvPr id="104" name="Google Shape;104;p19"/>
          <p:cNvSpPr txBox="1"/>
          <p:nvPr>
            <p:ph idx="1" type="body"/>
          </p:nvPr>
        </p:nvSpPr>
        <p:spPr>
          <a:xfrm>
            <a:off x="4744275" y="1140600"/>
            <a:ext cx="4260300" cy="3926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de"/>
              <a:t>Ausgabe</a:t>
            </a:r>
            <a:r>
              <a:rPr lang="de"/>
              <a:t>: durch </a:t>
            </a:r>
            <a:r>
              <a:rPr lang="de" u="sng">
                <a:solidFill>
                  <a:schemeClr val="hlink"/>
                </a:solidFill>
                <a:hlinkClick r:id="rId4"/>
              </a:rPr>
              <a:t>ChatGPT 4 korrigierte Textversion</a:t>
            </a:r>
            <a:endParaRPr/>
          </a:p>
          <a:p>
            <a:pPr indent="0" lvl="0" marL="0" rtl="0" algn="l">
              <a:spcBef>
                <a:spcPts val="1200"/>
              </a:spcBef>
              <a:spcAft>
                <a:spcPts val="1200"/>
              </a:spcAft>
              <a:buNone/>
            </a:pPr>
            <a:r>
              <a:rPr lang="de" sz="1200">
                <a:solidFill>
                  <a:srgbClr val="0D0D0D"/>
                </a:solidFill>
                <a:highlight>
                  <a:srgbClr val="FFFFFF"/>
                </a:highlight>
                <a:latin typeface="Roboto"/>
                <a:ea typeface="Roboto"/>
                <a:cs typeface="Roboto"/>
                <a:sym typeface="Roboto"/>
              </a:rPr>
              <a:t>wegen seiner vielfältigen List, deren Namen verdienet. Diese hatte den Fluch über den Menschen gebracht; darum </a:t>
            </a:r>
            <a:r>
              <a:rPr lang="de" sz="1200">
                <a:solidFill>
                  <a:srgbClr val="FF0000"/>
                </a:solidFill>
                <a:highlight>
                  <a:srgbClr val="FFFFFF"/>
                </a:highlight>
                <a:latin typeface="Roboto"/>
                <a:ea typeface="Roboto"/>
                <a:cs typeface="Roboto"/>
                <a:sym typeface="Roboto"/>
              </a:rPr>
              <a:t>verfluchet</a:t>
            </a:r>
            <a:r>
              <a:rPr lang="de" sz="1200">
                <a:solidFill>
                  <a:srgbClr val="0D0D0D"/>
                </a:solidFill>
                <a:highlight>
                  <a:srgbClr val="FFFFFF"/>
                </a:highlight>
                <a:latin typeface="Roboto"/>
                <a:ea typeface="Roboto"/>
                <a:cs typeface="Roboto"/>
                <a:sym typeface="Roboto"/>
              </a:rPr>
              <a:t> der </a:t>
            </a:r>
            <a:r>
              <a:rPr lang="de" sz="1200">
                <a:solidFill>
                  <a:srgbClr val="FF0000"/>
                </a:solidFill>
                <a:highlight>
                  <a:srgbClr val="FFFFFF"/>
                </a:highlight>
                <a:latin typeface="Roboto"/>
                <a:ea typeface="Roboto"/>
                <a:cs typeface="Roboto"/>
                <a:sym typeface="Roboto"/>
              </a:rPr>
              <a:t>Herr</a:t>
            </a:r>
            <a:r>
              <a:rPr lang="de" sz="1200">
                <a:solidFill>
                  <a:srgbClr val="0D0D0D"/>
                </a:solidFill>
                <a:highlight>
                  <a:srgbClr val="FFFFFF"/>
                </a:highlight>
                <a:latin typeface="Roboto"/>
                <a:ea typeface="Roboto"/>
                <a:cs typeface="Roboto"/>
                <a:sym typeface="Roboto"/>
              </a:rPr>
              <a:t> vor allen Tieren des Feldes, und verdammet sie also zu ewiger Qual: Diese hatte sich </a:t>
            </a:r>
            <a:r>
              <a:rPr lang="de" sz="1200">
                <a:solidFill>
                  <a:srgbClr val="FF0000"/>
                </a:solidFill>
                <a:highlight>
                  <a:srgbClr val="FFFFFF"/>
                </a:highlight>
                <a:latin typeface="Roboto"/>
                <a:ea typeface="Roboto"/>
                <a:cs typeface="Roboto"/>
                <a:sym typeface="Roboto"/>
              </a:rPr>
              <a:t>aus dem</a:t>
            </a:r>
            <a:r>
              <a:rPr lang="de" sz="1200">
                <a:solidFill>
                  <a:srgbClr val="0D0D0D"/>
                </a:solidFill>
                <a:highlight>
                  <a:srgbClr val="FFFFFF"/>
                </a:highlight>
                <a:latin typeface="Roboto"/>
                <a:ea typeface="Roboto"/>
                <a:cs typeface="Roboto"/>
                <a:sym typeface="Roboto"/>
              </a:rPr>
              <a:t> Thron gestellt; darum stürzet sie der Herr herunter, </a:t>
            </a:r>
            <a:r>
              <a:rPr lang="de" sz="1200">
                <a:solidFill>
                  <a:srgbClr val="FF0000"/>
                </a:solidFill>
                <a:highlight>
                  <a:srgbClr val="FFFFFF"/>
                </a:highlight>
                <a:latin typeface="Roboto"/>
                <a:ea typeface="Roboto"/>
                <a:cs typeface="Roboto"/>
                <a:sym typeface="Roboto"/>
              </a:rPr>
              <a:t>dass</a:t>
            </a:r>
            <a:r>
              <a:rPr lang="de" sz="1200">
                <a:solidFill>
                  <a:srgbClr val="0D0D0D"/>
                </a:solidFill>
                <a:highlight>
                  <a:srgbClr val="FFFFFF"/>
                </a:highlight>
                <a:latin typeface="Roboto"/>
                <a:ea typeface="Roboto"/>
                <a:cs typeface="Roboto"/>
                <a:sym typeface="Roboto"/>
              </a:rPr>
              <a:t> sie also musste auf ihrem Bauche gehen, und Erde fressen. Diese herrschte über den Menschen, und es wird der Mensch von ihr </a:t>
            </a:r>
            <a:r>
              <a:rPr lang="de" sz="1200">
                <a:solidFill>
                  <a:srgbClr val="FF0000"/>
                </a:solidFill>
                <a:highlight>
                  <a:srgbClr val="FFFFFF"/>
                </a:highlight>
                <a:latin typeface="Roboto"/>
                <a:ea typeface="Roboto"/>
                <a:cs typeface="Roboto"/>
                <a:sym typeface="Roboto"/>
              </a:rPr>
              <a:t>befreit</a:t>
            </a:r>
            <a:r>
              <a:rPr lang="de" sz="1200">
                <a:solidFill>
                  <a:srgbClr val="0D0D0D"/>
                </a:solidFill>
                <a:highlight>
                  <a:srgbClr val="FFFFFF"/>
                </a:highlight>
                <a:latin typeface="Roboto"/>
                <a:ea typeface="Roboto"/>
                <a:cs typeface="Roboto"/>
                <a:sym typeface="Roboto"/>
              </a:rPr>
              <a:t>, und Feindschaft gegen sie und ihrem Samen </a:t>
            </a:r>
            <a:r>
              <a:rPr lang="de" sz="1200">
                <a:solidFill>
                  <a:srgbClr val="FF0000"/>
                </a:solidFill>
                <a:highlight>
                  <a:srgbClr val="FFFFFF"/>
                </a:highlight>
                <a:latin typeface="Roboto"/>
                <a:ea typeface="Roboto"/>
                <a:cs typeface="Roboto"/>
                <a:sym typeface="Roboto"/>
              </a:rPr>
              <a:t>ihm</a:t>
            </a:r>
            <a:r>
              <a:rPr lang="de" sz="1200">
                <a:solidFill>
                  <a:srgbClr val="0D0D0D"/>
                </a:solidFill>
                <a:highlight>
                  <a:srgbClr val="FFFFFF"/>
                </a:highlight>
                <a:latin typeface="Roboto"/>
                <a:ea typeface="Roboto"/>
                <a:cs typeface="Roboto"/>
                <a:sym typeface="Roboto"/>
              </a:rPr>
              <a:t> verheißen. Der Same dieser höllischen </a:t>
            </a:r>
            <a:r>
              <a:rPr lang="de" sz="1200">
                <a:solidFill>
                  <a:srgbClr val="FF0000"/>
                </a:solidFill>
                <a:highlight>
                  <a:srgbClr val="FFFFFF"/>
                </a:highlight>
                <a:latin typeface="Roboto"/>
                <a:ea typeface="Roboto"/>
                <a:cs typeface="Roboto"/>
                <a:sym typeface="Roboto"/>
              </a:rPr>
              <a:t>Schlange</a:t>
            </a:r>
            <a:r>
              <a:rPr lang="de" sz="1200">
                <a:solidFill>
                  <a:srgbClr val="0D0D0D"/>
                </a:solidFill>
                <a:highlight>
                  <a:srgbClr val="FFFFFF"/>
                </a:highlight>
                <a:latin typeface="Roboto"/>
                <a:ea typeface="Roboto"/>
                <a:cs typeface="Roboto"/>
                <a:sym typeface="Roboto"/>
              </a:rPr>
              <a:t>, sind nicht die verworfenen Geister, welche die Schrift sonst des Teufels Engel nennt; sondern die gottlosen Menschen, welche, weil sie von ihrem Vater dem Teufel, auch...</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2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de"/>
              <a:t>Experiment 2: OCR-Normalisierung</a:t>
            </a:r>
            <a:endParaRPr/>
          </a:p>
        </p:txBody>
      </p:sp>
      <p:pic>
        <p:nvPicPr>
          <p:cNvPr id="110" name="Google Shape;110;p20"/>
          <p:cNvPicPr preferRelativeResize="0"/>
          <p:nvPr/>
        </p:nvPicPr>
        <p:blipFill>
          <a:blip r:embed="rId3">
            <a:alphaModFix/>
          </a:blip>
          <a:stretch>
            <a:fillRect/>
          </a:stretch>
        </p:blipFill>
        <p:spPr>
          <a:xfrm>
            <a:off x="152400" y="1170125"/>
            <a:ext cx="8839199" cy="306045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2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de"/>
              <a:t>Experiment 2: OCR-Normalisierung</a:t>
            </a:r>
            <a:endParaRPr/>
          </a:p>
        </p:txBody>
      </p:sp>
      <p:sp>
        <p:nvSpPr>
          <p:cNvPr id="116" name="Google Shape;116;p21"/>
          <p:cNvSpPr txBox="1"/>
          <p:nvPr>
            <p:ph idx="1" type="body"/>
          </p:nvPr>
        </p:nvSpPr>
        <p:spPr>
          <a:xfrm>
            <a:off x="0" y="1216800"/>
            <a:ext cx="4260300" cy="3926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de"/>
              <a:t>Ausgabe: durch </a:t>
            </a:r>
            <a:r>
              <a:rPr lang="de" u="sng">
                <a:solidFill>
                  <a:schemeClr val="hlink"/>
                </a:solidFill>
                <a:hlinkClick r:id="rId3"/>
              </a:rPr>
              <a:t>ChatGPT 4 korrigierte Textversion</a:t>
            </a:r>
            <a:endParaRPr/>
          </a:p>
          <a:p>
            <a:pPr indent="0" lvl="0" marL="0" rtl="0" algn="l">
              <a:spcBef>
                <a:spcPts val="1200"/>
              </a:spcBef>
              <a:spcAft>
                <a:spcPts val="1200"/>
              </a:spcAft>
              <a:buNone/>
            </a:pPr>
            <a:r>
              <a:rPr lang="de" sz="1200">
                <a:solidFill>
                  <a:srgbClr val="0D0D0D"/>
                </a:solidFill>
                <a:highlight>
                  <a:srgbClr val="FFFFFF"/>
                </a:highlight>
                <a:latin typeface="Roboto"/>
                <a:ea typeface="Roboto"/>
                <a:cs typeface="Roboto"/>
                <a:sym typeface="Roboto"/>
              </a:rPr>
              <a:t>wegen seiner vielfältigen List, deren Namen verdienet. Diese hatte den Fluch über den Menschen gebracht; darum verfluchet der Herr vor allen Tieren des Feldes, und verdammet sie also zu ewiger Qual: Diese hatte sich </a:t>
            </a:r>
            <a:r>
              <a:rPr lang="de" sz="1200">
                <a:solidFill>
                  <a:schemeClr val="dk1"/>
                </a:solidFill>
                <a:highlight>
                  <a:srgbClr val="FFFFFF"/>
                </a:highlight>
                <a:latin typeface="Roboto"/>
                <a:ea typeface="Roboto"/>
                <a:cs typeface="Roboto"/>
                <a:sym typeface="Roboto"/>
              </a:rPr>
              <a:t>aus</a:t>
            </a:r>
            <a:r>
              <a:rPr lang="de" sz="1200">
                <a:solidFill>
                  <a:srgbClr val="FF0000"/>
                </a:solidFill>
                <a:highlight>
                  <a:srgbClr val="FFFFFF"/>
                </a:highlight>
                <a:latin typeface="Roboto"/>
                <a:ea typeface="Roboto"/>
                <a:cs typeface="Roboto"/>
                <a:sym typeface="Roboto"/>
              </a:rPr>
              <a:t> </a:t>
            </a:r>
            <a:r>
              <a:rPr lang="de" sz="1200">
                <a:solidFill>
                  <a:schemeClr val="dk1"/>
                </a:solidFill>
                <a:highlight>
                  <a:srgbClr val="FFFFFF"/>
                </a:highlight>
                <a:latin typeface="Roboto"/>
                <a:ea typeface="Roboto"/>
                <a:cs typeface="Roboto"/>
                <a:sym typeface="Roboto"/>
              </a:rPr>
              <a:t>dem</a:t>
            </a:r>
            <a:r>
              <a:rPr lang="de" sz="1200">
                <a:solidFill>
                  <a:srgbClr val="0D0D0D"/>
                </a:solidFill>
                <a:highlight>
                  <a:srgbClr val="FFFFFF"/>
                </a:highlight>
                <a:latin typeface="Roboto"/>
                <a:ea typeface="Roboto"/>
                <a:cs typeface="Roboto"/>
                <a:sym typeface="Roboto"/>
              </a:rPr>
              <a:t> Thron gestellt; darum stürzet sie der Herr herunter, </a:t>
            </a:r>
            <a:r>
              <a:rPr lang="de" sz="1200">
                <a:solidFill>
                  <a:srgbClr val="333333"/>
                </a:solidFill>
                <a:highlight>
                  <a:srgbClr val="FFFFFF"/>
                </a:highlight>
                <a:latin typeface="Roboto"/>
                <a:ea typeface="Roboto"/>
                <a:cs typeface="Roboto"/>
                <a:sym typeface="Roboto"/>
              </a:rPr>
              <a:t>dass</a:t>
            </a:r>
            <a:r>
              <a:rPr lang="de" sz="1200">
                <a:solidFill>
                  <a:srgbClr val="0D0D0D"/>
                </a:solidFill>
                <a:highlight>
                  <a:srgbClr val="FFFFFF"/>
                </a:highlight>
                <a:latin typeface="Roboto"/>
                <a:ea typeface="Roboto"/>
                <a:cs typeface="Roboto"/>
                <a:sym typeface="Roboto"/>
              </a:rPr>
              <a:t> sie also musste auf ihrem Bauche gehen, und Erde fressen. Diese herrschte über den Menschen, und es wird der Mensch von ihr befreit, und Feindschaft gegen sie und ihrem Samen ihm verheißen. Der Same dieser höllischen </a:t>
            </a:r>
            <a:r>
              <a:rPr lang="de" sz="1200">
                <a:solidFill>
                  <a:schemeClr val="dk1"/>
                </a:solidFill>
                <a:highlight>
                  <a:srgbClr val="FFFFFF"/>
                </a:highlight>
                <a:latin typeface="Roboto"/>
                <a:ea typeface="Roboto"/>
                <a:cs typeface="Roboto"/>
                <a:sym typeface="Roboto"/>
              </a:rPr>
              <a:t>Schlange</a:t>
            </a:r>
            <a:r>
              <a:rPr lang="de" sz="1200">
                <a:solidFill>
                  <a:srgbClr val="0D0D0D"/>
                </a:solidFill>
                <a:highlight>
                  <a:srgbClr val="FFFFFF"/>
                </a:highlight>
                <a:latin typeface="Roboto"/>
                <a:ea typeface="Roboto"/>
                <a:cs typeface="Roboto"/>
                <a:sym typeface="Roboto"/>
              </a:rPr>
              <a:t>, sind nicht die verworfenen Geister, welche die Schrift sonst des Teufels Engel nennt; sondern die gottlosen Menschen, welche, weil sie von ihrem Vater dem Teufel, auch...</a:t>
            </a:r>
            <a:endParaRPr/>
          </a:p>
        </p:txBody>
      </p:sp>
      <p:sp>
        <p:nvSpPr>
          <p:cNvPr id="117" name="Google Shape;117;p21"/>
          <p:cNvSpPr txBox="1"/>
          <p:nvPr>
            <p:ph idx="1" type="body"/>
          </p:nvPr>
        </p:nvSpPr>
        <p:spPr>
          <a:xfrm>
            <a:off x="4849600" y="1216800"/>
            <a:ext cx="4260300" cy="3926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de"/>
              <a:t>Ausgabe: durch </a:t>
            </a:r>
            <a:r>
              <a:rPr lang="de" u="sng">
                <a:solidFill>
                  <a:schemeClr val="hlink"/>
                </a:solidFill>
                <a:hlinkClick r:id="rId4"/>
              </a:rPr>
              <a:t>ChatGPT 4 normalisierte Textversion</a:t>
            </a:r>
            <a:endParaRPr/>
          </a:p>
          <a:p>
            <a:pPr indent="0" lvl="0" marL="0" rtl="0" algn="l">
              <a:spcBef>
                <a:spcPts val="1200"/>
              </a:spcBef>
              <a:spcAft>
                <a:spcPts val="1200"/>
              </a:spcAft>
              <a:buNone/>
            </a:pPr>
            <a:r>
              <a:rPr lang="de" sz="1200">
                <a:solidFill>
                  <a:srgbClr val="FF0000"/>
                </a:solidFill>
                <a:highlight>
                  <a:srgbClr val="FFFFFF"/>
                </a:highlight>
                <a:latin typeface="Roboto"/>
                <a:ea typeface="Roboto"/>
                <a:cs typeface="Roboto"/>
                <a:sym typeface="Roboto"/>
              </a:rPr>
              <a:t>Wegen</a:t>
            </a:r>
            <a:r>
              <a:rPr lang="de" sz="1200">
                <a:solidFill>
                  <a:srgbClr val="0D0D0D"/>
                </a:solidFill>
                <a:highlight>
                  <a:srgbClr val="FFFFFF"/>
                </a:highlight>
                <a:latin typeface="Roboto"/>
                <a:ea typeface="Roboto"/>
                <a:cs typeface="Roboto"/>
                <a:sym typeface="Roboto"/>
              </a:rPr>
              <a:t> seiner vielfältigen List, die den Namen verdient. Diese hatte den Fluch über die Menschen gebracht; darum verflucht der Herr vor allen Tieren des Feldes und verdammt sie zu ewiger Qual. Diese hatte sich </a:t>
            </a:r>
            <a:r>
              <a:rPr lang="de" sz="1200">
                <a:solidFill>
                  <a:srgbClr val="FF0000"/>
                </a:solidFill>
                <a:highlight>
                  <a:srgbClr val="FFFFFF"/>
                </a:highlight>
                <a:latin typeface="Roboto"/>
                <a:ea typeface="Roboto"/>
                <a:cs typeface="Roboto"/>
                <a:sym typeface="Roboto"/>
              </a:rPr>
              <a:t>auf den</a:t>
            </a:r>
            <a:r>
              <a:rPr lang="de" sz="1200">
                <a:solidFill>
                  <a:srgbClr val="0D0D0D"/>
                </a:solidFill>
                <a:highlight>
                  <a:srgbClr val="FFFFFF"/>
                </a:highlight>
                <a:latin typeface="Roboto"/>
                <a:ea typeface="Roboto"/>
                <a:cs typeface="Roboto"/>
                <a:sym typeface="Roboto"/>
              </a:rPr>
              <a:t> Thron gestellt; darum stürzt sie der Herr herunter, </a:t>
            </a:r>
            <a:r>
              <a:rPr lang="de" sz="1200">
                <a:solidFill>
                  <a:srgbClr val="FF0000"/>
                </a:solidFill>
                <a:highlight>
                  <a:srgbClr val="FFFFFF"/>
                </a:highlight>
                <a:latin typeface="Roboto"/>
                <a:ea typeface="Roboto"/>
                <a:cs typeface="Roboto"/>
                <a:sym typeface="Roboto"/>
              </a:rPr>
              <a:t>sodass sie auf ihrem Bauch gehen und Erde fressen muss</a:t>
            </a:r>
            <a:r>
              <a:rPr lang="de" sz="1200">
                <a:solidFill>
                  <a:srgbClr val="0D0D0D"/>
                </a:solidFill>
                <a:highlight>
                  <a:srgbClr val="FFFFFF"/>
                </a:highlight>
                <a:latin typeface="Roboto"/>
                <a:ea typeface="Roboto"/>
                <a:cs typeface="Roboto"/>
                <a:sym typeface="Roboto"/>
              </a:rPr>
              <a:t>. Diese herrschte über den Menschen, </a:t>
            </a:r>
            <a:r>
              <a:rPr lang="de" sz="1200">
                <a:solidFill>
                  <a:srgbClr val="FF0000"/>
                </a:solidFill>
                <a:highlight>
                  <a:srgbClr val="FFFFFF"/>
                </a:highlight>
                <a:latin typeface="Roboto"/>
                <a:ea typeface="Roboto"/>
                <a:cs typeface="Roboto"/>
                <a:sym typeface="Roboto"/>
              </a:rPr>
              <a:t>und der Mensch wird von ihr befreit</a:t>
            </a:r>
            <a:r>
              <a:rPr lang="de" sz="1200">
                <a:solidFill>
                  <a:srgbClr val="0D0D0D"/>
                </a:solidFill>
                <a:highlight>
                  <a:srgbClr val="FFFFFF"/>
                </a:highlight>
                <a:latin typeface="Roboto"/>
                <a:ea typeface="Roboto"/>
                <a:cs typeface="Roboto"/>
                <a:sym typeface="Roboto"/>
              </a:rPr>
              <a:t>, und Feindschaft gegen sie und ihren Samen wird ihm verheißen. Der Samen dieser höllischen Schlange sind nicht die verworfenen Geister, die die Schrift sonst als Teufels Engel nennt, sondern die gottlosen Menschen, welche, weil sie von ihrem Vater dem Teufel </a:t>
            </a:r>
            <a:r>
              <a:rPr lang="de" sz="1200">
                <a:solidFill>
                  <a:srgbClr val="FF0000"/>
                </a:solidFill>
                <a:highlight>
                  <a:srgbClr val="FFFFFF"/>
                </a:highlight>
                <a:latin typeface="Roboto"/>
                <a:ea typeface="Roboto"/>
                <a:cs typeface="Roboto"/>
                <a:sym typeface="Roboto"/>
              </a:rPr>
              <a:t>abstammen</a:t>
            </a:r>
            <a:r>
              <a:rPr lang="de" sz="1200">
                <a:solidFill>
                  <a:srgbClr val="0D0D0D"/>
                </a:solidFill>
                <a:highlight>
                  <a:srgbClr val="FFFFFF"/>
                </a:highlight>
                <a:latin typeface="Roboto"/>
                <a:ea typeface="Roboto"/>
                <a:cs typeface="Roboto"/>
                <a:sym typeface="Roboto"/>
              </a:rPr>
              <a:t>, auch...</a:t>
            </a: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